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4" r:id="rId3"/>
  </p:sldMasterIdLst>
  <p:notesMasterIdLst>
    <p:notesMasterId r:id="rId18"/>
  </p:notesMasterIdLst>
  <p:sldIdLst>
    <p:sldId id="2651" r:id="rId4"/>
    <p:sldId id="3064" r:id="rId5"/>
    <p:sldId id="3159" r:id="rId6"/>
    <p:sldId id="3160" r:id="rId7"/>
    <p:sldId id="3161" r:id="rId8"/>
    <p:sldId id="3162" r:id="rId9"/>
    <p:sldId id="3291" r:id="rId10"/>
    <p:sldId id="3164" r:id="rId11"/>
    <p:sldId id="3165" r:id="rId12"/>
    <p:sldId id="3167" r:id="rId13"/>
    <p:sldId id="3169" r:id="rId14"/>
    <p:sldId id="3229" r:id="rId15"/>
    <p:sldId id="3230" r:id="rId16"/>
    <p:sldId id="3294" r:id="rId17"/>
    <p:sldId id="3343" r:id="rId19"/>
    <p:sldId id="3301" r:id="rId20"/>
    <p:sldId id="3337" r:id="rId21"/>
    <p:sldId id="3339" r:id="rId22"/>
    <p:sldId id="3340" r:id="rId23"/>
    <p:sldId id="3317" r:id="rId24"/>
    <p:sldId id="3318" r:id="rId25"/>
    <p:sldId id="3319" r:id="rId26"/>
    <p:sldId id="3320" r:id="rId27"/>
    <p:sldId id="3321" r:id="rId28"/>
    <p:sldId id="3322" r:id="rId29"/>
    <p:sldId id="3323" r:id="rId30"/>
    <p:sldId id="3324" r:id="rId31"/>
    <p:sldId id="3325" r:id="rId32"/>
    <p:sldId id="3326" r:id="rId33"/>
    <p:sldId id="3327" r:id="rId34"/>
    <p:sldId id="3328" r:id="rId35"/>
    <p:sldId id="3329" r:id="rId36"/>
    <p:sldId id="3330" r:id="rId37"/>
    <p:sldId id="3331" r:id="rId38"/>
    <p:sldId id="3332" r:id="rId39"/>
    <p:sldId id="3344" r:id="rId40"/>
    <p:sldId id="3333" r:id="rId41"/>
    <p:sldId id="3334" r:id="rId42"/>
    <p:sldId id="3176" r:id="rId43"/>
    <p:sldId id="3347" r:id="rId44"/>
    <p:sldId id="3177" r:id="rId45"/>
    <p:sldId id="3179" r:id="rId46"/>
    <p:sldId id="3181" r:id="rId47"/>
    <p:sldId id="3182" r:id="rId48"/>
    <p:sldId id="3183" r:id="rId49"/>
    <p:sldId id="3356" r:id="rId50"/>
    <p:sldId id="3357" r:id="rId51"/>
    <p:sldId id="3186" r:id="rId52"/>
    <p:sldId id="3187" r:id="rId53"/>
    <p:sldId id="3358" r:id="rId54"/>
    <p:sldId id="3191" r:id="rId55"/>
    <p:sldId id="3359" r:id="rId56"/>
    <p:sldId id="3360" r:id="rId57"/>
    <p:sldId id="3195" r:id="rId58"/>
    <p:sldId id="3196" r:id="rId59"/>
    <p:sldId id="3197" r:id="rId60"/>
    <p:sldId id="3202" r:id="rId61"/>
    <p:sldId id="3203" r:id="rId62"/>
    <p:sldId id="3204" r:id="rId63"/>
    <p:sldId id="3205" r:id="rId64"/>
    <p:sldId id="3206" r:id="rId65"/>
    <p:sldId id="3208" r:id="rId66"/>
    <p:sldId id="3211" r:id="rId67"/>
    <p:sldId id="3212" r:id="rId68"/>
    <p:sldId id="3213" r:id="rId69"/>
    <p:sldId id="3214" r:id="rId70"/>
    <p:sldId id="3217" r:id="rId71"/>
    <p:sldId id="3364" r:id="rId72"/>
    <p:sldId id="3365" r:id="rId73"/>
    <p:sldId id="3224" r:id="rId74"/>
    <p:sldId id="3225" r:id="rId75"/>
  </p:sldIdLst>
  <p:sldSz cx="12192000" cy="6858000"/>
  <p:notesSz cx="6858000" cy="9144000"/>
  <p:embeddedFontLst>
    <p:embeddedFont>
      <p:font typeface="Verdana" charset="0"/>
      <p:regular r:id="rId80"/>
      <p:bold r:id="rId81"/>
      <p:italic r:id="rId82"/>
      <p:boldItalic r:id="rId83"/>
    </p:embeddedFont>
    <p:embeddedFont>
      <p:font typeface="微软雅黑" charset="-122"/>
      <p:regular r:id="rId84"/>
    </p:embeddedFont>
    <p:embeddedFont>
      <p:font typeface="Calibri" charset="0"/>
      <p:regular r:id="rId85"/>
      <p:bold r:id="rId86"/>
      <p:italic r:id="rId87"/>
      <p:boldItalic r:id="rId88"/>
    </p:embeddedFont>
    <p:embeddedFont>
      <p:font typeface="Arial Narrow" charset="0"/>
      <p:regular r:id="rId89"/>
      <p:bold r:id="rId90"/>
      <p:italic r:id="rId91"/>
      <p:boldItalic r:id="rId92"/>
    </p:embeddedFont>
    <p:embeddedFont>
      <p:font typeface="等线" charset="-122"/>
      <p:regular r:id="rId93"/>
    </p:embeddedFont>
    <p:embeddedFont>
      <p:font typeface="方正隶变_GBK" charset="-122"/>
      <p:regular r:id="rId94"/>
    </p:embeddedFont>
    <p:embeddedFont>
      <p:font typeface="华文楷体" charset="-122"/>
      <p:regular r:id="rId95"/>
    </p:embeddedFont>
    <p:embeddedFont>
      <p:font typeface="隶书" charset="-122"/>
      <p:regular r:id="rId96"/>
    </p:embeddedFont>
    <p:embeddedFont>
      <p:font typeface="楷体" charset="-122"/>
      <p:regular r:id="rId97"/>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B061F"/>
    <a:srgbClr val="D85263"/>
    <a:srgbClr val="D8090F"/>
    <a:srgbClr val="6B6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0"/>
    <p:restoredTop sz="94660"/>
  </p:normalViewPr>
  <p:slideViewPr>
    <p:cSldViewPr snapToGrid="0" showGuides="1">
      <p:cViewPr varScale="1">
        <p:scale>
          <a:sx n="68" d="100"/>
          <a:sy n="68" d="100"/>
        </p:scale>
        <p:origin x="500" y="52"/>
      </p:cViewPr>
      <p:guideLst>
        <p:guide orient="horz" pos="2313"/>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font" Target="fonts/font18.fntdata"/><Relationship Id="rId96" Type="http://schemas.openxmlformats.org/officeDocument/2006/relationships/font" Target="fonts/font17.fntdata"/><Relationship Id="rId95" Type="http://schemas.openxmlformats.org/officeDocument/2006/relationships/font" Target="fonts/font16.fntdata"/><Relationship Id="rId94" Type="http://schemas.openxmlformats.org/officeDocument/2006/relationships/font" Target="fonts/font15.fntdata"/><Relationship Id="rId93" Type="http://schemas.openxmlformats.org/officeDocument/2006/relationships/font" Target="fonts/font14.fntdata"/><Relationship Id="rId92" Type="http://schemas.openxmlformats.org/officeDocument/2006/relationships/font" Target="fonts/font13.fntdata"/><Relationship Id="rId91" Type="http://schemas.openxmlformats.org/officeDocument/2006/relationships/font" Target="fonts/font12.fntdata"/><Relationship Id="rId90" Type="http://schemas.openxmlformats.org/officeDocument/2006/relationships/font" Target="fonts/font11.fntdata"/><Relationship Id="rId9" Type="http://schemas.openxmlformats.org/officeDocument/2006/relationships/slide" Target="slides/slide6.xml"/><Relationship Id="rId89" Type="http://schemas.openxmlformats.org/officeDocument/2006/relationships/font" Target="fonts/font10.fntdata"/><Relationship Id="rId88" Type="http://schemas.openxmlformats.org/officeDocument/2006/relationships/font" Target="fonts/font9.fntdata"/><Relationship Id="rId87" Type="http://schemas.openxmlformats.org/officeDocument/2006/relationships/font" Target="fonts/font8.fntdata"/><Relationship Id="rId86" Type="http://schemas.openxmlformats.org/officeDocument/2006/relationships/font" Target="fonts/font7.fntdata"/><Relationship Id="rId85" Type="http://schemas.openxmlformats.org/officeDocument/2006/relationships/font" Target="fonts/font6.fntdata"/><Relationship Id="rId84" Type="http://schemas.openxmlformats.org/officeDocument/2006/relationships/font" Target="fonts/font5.fntdata"/><Relationship Id="rId83" Type="http://schemas.openxmlformats.org/officeDocument/2006/relationships/font" Target="fonts/font4.fntdata"/><Relationship Id="rId82" Type="http://schemas.openxmlformats.org/officeDocument/2006/relationships/font" Target="fonts/font3.fntdata"/><Relationship Id="rId81" Type="http://schemas.openxmlformats.org/officeDocument/2006/relationships/font" Target="fonts/font2.fntdata"/><Relationship Id="rId80" Type="http://schemas.openxmlformats.org/officeDocument/2006/relationships/font" Target="fonts/font1.fntdata"/><Relationship Id="rId8" Type="http://schemas.openxmlformats.org/officeDocument/2006/relationships/slide" Target="slides/slide5.xml"/><Relationship Id="rId79" Type="http://schemas.openxmlformats.org/officeDocument/2006/relationships/commentAuthors" Target="commentAuthors.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CB13635-76A1-4B01-B0D1-7EB053E563C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87238"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楷体-简" panose="02010600040101010101" charset="-122"/>
                <a:ea typeface="楷体-简"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fontAlgn="base"/>
            <a:r>
              <a:rPr lang="zh-CN" altLang="en-US" strike="noStrike" noProof="1" dirty="0"/>
              <a:t>     单击此处编辑母版文本样式</a:t>
            </a:r>
            <a:endParaRPr lang="zh-CN" altLang="en-US" strike="noStrike" noProof="1" dirty="0"/>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fontAlgn="auto"/>
            <a:r>
              <a:rPr lang="zh-CN" altLang="en-US" strike="noStrike" noProof="1" dirty="0"/>
              <a:t>单击此处编辑母版文本样式</a:t>
            </a:r>
            <a:endParaRPr lang="zh-CN" altLang="en-US" strike="noStrike" noProof="1" dirty="0"/>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322263" y="250825"/>
            <a:ext cx="11355387" cy="6383338"/>
            <a:chOff x="321973" y="251081"/>
            <a:chExt cx="11355259" cy="6382295"/>
          </a:xfrm>
        </p:grpSpPr>
        <p:grpSp>
          <p:nvGrpSpPr>
            <p:cNvPr id="3075" name="组合 7"/>
            <p:cNvGrpSpPr/>
            <p:nvPr/>
          </p:nvGrpSpPr>
          <p:grpSpPr>
            <a:xfrm>
              <a:off x="321973" y="251081"/>
              <a:ext cx="719427" cy="1009212"/>
              <a:chOff x="321973" y="251081"/>
              <a:chExt cx="905327" cy="1269992"/>
            </a:xfrm>
          </p:grpSpPr>
          <p:sp>
            <p:nvSpPr>
              <p:cNvPr id="12" name="等腰三角形 11"/>
              <p:cNvSpPr/>
              <p:nvPr/>
            </p:nvSpPr>
            <p:spPr>
              <a:xfrm rot="5400000">
                <a:off x="249137" y="323916"/>
                <a:ext cx="1050623" cy="904952"/>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3" name="等腰三角形 12"/>
              <p:cNvSpPr/>
              <p:nvPr/>
            </p:nvSpPr>
            <p:spPr>
              <a:xfrm rot="5400000">
                <a:off x="427907" y="828275"/>
                <a:ext cx="745023" cy="641258"/>
              </a:xfrm>
              <a:prstGeom prst="triangle">
                <a:avLst/>
              </a:prstGeom>
            </p:spPr>
            <p:txBody>
              <a:bodyPr vert="horz" lIns="91440" tIns="45720" rIns="91440" bIns="45720" rtlCol="0" anchor="t">
                <a:normAutofit fontScale="3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nvGrpSpPr>
            <p:cNvPr id="3078" name="组合 8"/>
            <p:cNvGrpSpPr/>
            <p:nvPr/>
          </p:nvGrpSpPr>
          <p:grpSpPr>
            <a:xfrm>
              <a:off x="10860091" y="5452783"/>
              <a:ext cx="817141" cy="1180593"/>
              <a:chOff x="10860091" y="5452783"/>
              <a:chExt cx="817141" cy="1180593"/>
            </a:xfrm>
          </p:grpSpPr>
          <p:sp>
            <p:nvSpPr>
              <p:cNvPr id="10" name="等腰三角形 9"/>
              <p:cNvSpPr/>
              <p:nvPr/>
            </p:nvSpPr>
            <p:spPr>
              <a:xfrm rot="5400000">
                <a:off x="10804178" y="5507969"/>
                <a:ext cx="804730" cy="693729"/>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1" name="等腰三角形 10"/>
              <p:cNvSpPr/>
              <p:nvPr/>
            </p:nvSpPr>
            <p:spPr>
              <a:xfrm rot="16200000" flipH="1">
                <a:off x="11169278" y="6125422"/>
                <a:ext cx="546011" cy="469895"/>
              </a:xfrm>
              <a:prstGeom prst="triangle">
                <a:avLst/>
              </a:prstGeom>
            </p:spPr>
            <p:txBody>
              <a:bodyPr vert="horz" lIns="91440" tIns="45720" rIns="91440" bIns="45720" rtlCol="0" anchor="t">
                <a:normAutofit fontScale="25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sp>
        <p:nvSpPr>
          <p:cNvPr id="14" name="矩形 13"/>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编辑母版文本样式</a:t>
            </a:r>
            <a:endParaRPr>
              <a:sym typeface="+mn-ea"/>
            </a:endParaRPr>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单击此处编辑母版文本样式</a:t>
            </a:r>
            <a:endParaRPr>
              <a:sym typeface="+mn-ea"/>
            </a:endParaRPr>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grpSp>
        <p:nvGrpSpPr>
          <p:cNvPr id="3084" name="组合 6"/>
          <p:cNvGrpSpPr/>
          <p:nvPr userDrawn="1"/>
        </p:nvGrpSpPr>
        <p:grpSpPr>
          <a:xfrm>
            <a:off x="322263" y="250825"/>
            <a:ext cx="11355387" cy="6383338"/>
            <a:chOff x="321973" y="251081"/>
            <a:chExt cx="11355259" cy="6382295"/>
          </a:xfrm>
        </p:grpSpPr>
        <p:grpSp>
          <p:nvGrpSpPr>
            <p:cNvPr id="3085" name="组合 7"/>
            <p:cNvGrpSpPr/>
            <p:nvPr/>
          </p:nvGrpSpPr>
          <p:grpSpPr>
            <a:xfrm>
              <a:off x="321973" y="251081"/>
              <a:ext cx="719427" cy="1009212"/>
              <a:chOff x="321973" y="251081"/>
              <a:chExt cx="905327" cy="1269992"/>
            </a:xfrm>
          </p:grpSpPr>
          <p:sp>
            <p:nvSpPr>
              <p:cNvPr id="21" name="等腰三角形 20"/>
              <p:cNvSpPr/>
              <p:nvPr/>
            </p:nvSpPr>
            <p:spPr>
              <a:xfrm rot="5400000">
                <a:off x="249135" y="323914"/>
                <a:ext cx="1050623" cy="904952"/>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5400000">
                <a:off x="427905" y="828273"/>
                <a:ext cx="745023" cy="641258"/>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088" name="组合 8"/>
            <p:cNvGrpSpPr/>
            <p:nvPr/>
          </p:nvGrpSpPr>
          <p:grpSpPr>
            <a:xfrm>
              <a:off x="10860091" y="5452783"/>
              <a:ext cx="817141" cy="1180593"/>
              <a:chOff x="10860091" y="5452783"/>
              <a:chExt cx="817141" cy="1180593"/>
            </a:xfrm>
          </p:grpSpPr>
          <p:sp>
            <p:nvSpPr>
              <p:cNvPr id="19" name="等腰三角形 18"/>
              <p:cNvSpPr/>
              <p:nvPr/>
            </p:nvSpPr>
            <p:spPr>
              <a:xfrm rot="5400000">
                <a:off x="10804176" y="5507967"/>
                <a:ext cx="804730" cy="693729"/>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6200000" flipH="1">
                <a:off x="11169276" y="6125420"/>
                <a:ext cx="546011" cy="469895"/>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23" name="矩形 22"/>
          <p:cNvSpPr/>
          <p:nvPr/>
        </p:nvSpPr>
        <p:spPr>
          <a:xfrm>
            <a:off x="1588" y="0"/>
            <a:ext cx="1218882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5400000">
            <a:off x="391319" y="435769"/>
            <a:ext cx="835025" cy="719138"/>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5400000">
            <a:off x="532606" y="835819"/>
            <a:ext cx="592138" cy="511175"/>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5400000">
            <a:off x="10931525" y="5635625"/>
            <a:ext cx="804863" cy="693738"/>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6200000" flipH="1">
            <a:off x="11295856" y="6252369"/>
            <a:ext cx="546100" cy="471488"/>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a:lvl1pPr>
          </a:lstStyle>
          <a:p>
            <a:pPr lvl="0" fontAlgn="base"/>
            <a:r>
              <a:rPr lang="zh-CN" altLang="en-US" strike="noStrike" noProof="1"/>
              <a:t>编辑母版文本样式</a:t>
            </a:r>
            <a:endParaRPr lang="zh-CN" altLang="en-US" strike="noStrike" noProof="1"/>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600">
                <a:solidFill>
                  <a:srgbClr val="CB061F"/>
                </a:solidFill>
              </a:defRPr>
            </a:lvl1pPr>
            <a:lvl2pPr marL="457200" indent="0">
              <a:buNone/>
              <a:defRPr/>
            </a:lvl2pPr>
            <a:lvl3pPr marL="914400" indent="0">
              <a:buNone/>
              <a:defRPr/>
            </a:lvl3pPr>
          </a:lstStyle>
          <a:p>
            <a:pPr lvl="0" fontAlgn="auto"/>
            <a:r>
              <a:rPr lang="zh-CN" altLang="en-US" strike="noStrike" noProof="1"/>
              <a:t>单击此处编辑母版文本样式</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advTm="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advTm="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87238"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楷体-简" panose="02010600040101010101" charset="-122"/>
                <a:ea typeface="楷体-简"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fontAlgn="base"/>
            <a:r>
              <a:rPr lang="zh-CN" altLang="en-US" strike="noStrike" noProof="1" dirty="0"/>
              <a:t>     单击此处编辑母版文本样式</a:t>
            </a:r>
            <a:endParaRPr lang="zh-CN" altLang="en-US" strike="noStrike" noProof="1" dirty="0"/>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fontAlgn="auto"/>
            <a:r>
              <a:rPr lang="zh-CN" altLang="en-US" strike="noStrike" noProof="1" dirty="0"/>
              <a:t>单击此处编辑母版文本样式</a:t>
            </a:r>
            <a:endParaRPr lang="zh-CN" altLang="en-US" strike="noStrike" noProof="1" dirty="0"/>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transition advTm="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ransition advTm="0"/>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ct val="1000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ct val="1000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5pPr>
      <a:lvl6pPr marL="2513965"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ct val="1000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8.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slideLayout" Target="../slideLayouts/slideLayout1.xml"/><Relationship Id="rId10" Type="http://schemas.openxmlformats.org/officeDocument/2006/relationships/image" Target="../media/image28.png"/><Relationship Id="rId1" Type="http://schemas.openxmlformats.org/officeDocument/2006/relationships/tags" Target="../tags/tag7.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633350" y="1721364"/>
            <a:ext cx="4324228" cy="3727783"/>
          </a:xfrm>
          <a:prstGeom prst="triangle">
            <a:avLst/>
          </a:prstGeom>
          <a:solidFill>
            <a:schemeClr val="accent1">
              <a:lumMod val="40000"/>
              <a:lumOff val="60000"/>
            </a:schemeClr>
          </a:solidFill>
          <a:ln w="984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830278" y="4186774"/>
            <a:ext cx="951499" cy="820258"/>
          </a:xfrm>
          <a:prstGeom prst="triangle">
            <a:avLst/>
          </a:prstGeom>
          <a:solidFill>
            <a:schemeClr val="bg1">
              <a:lumMod val="8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0601821" y="5393972"/>
            <a:ext cx="804589" cy="693611"/>
          </a:xfrm>
          <a:prstGeom prst="triangle">
            <a:avLst/>
          </a:prstGeom>
          <a:solidFill>
            <a:schemeClr val="accent1">
              <a:lumMod val="40000"/>
              <a:lumOff val="60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rcRect l="15222" t="2705" r="13757"/>
          <a:stretch>
            <a:fillRect/>
          </a:stretch>
        </p:blipFill>
        <p:spPr>
          <a:xfrm>
            <a:off x="723900" y="2532380"/>
            <a:ext cx="3211195" cy="2892425"/>
          </a:xfrm>
          <a:custGeom>
            <a:avLst/>
            <a:gdLst>
              <a:gd name="connsiteX0" fmla="*/ 0 w 3820112"/>
              <a:gd name="connsiteY0" fmla="*/ 0 h 3441291"/>
              <a:gd name="connsiteX1" fmla="*/ 3820112 w 3820112"/>
              <a:gd name="connsiteY1" fmla="*/ 350451 h 3441291"/>
              <a:gd name="connsiteX2" fmla="*/ 1654750 w 3820112"/>
              <a:gd name="connsiteY2" fmla="*/ 3441291 h 3441291"/>
              <a:gd name="connsiteX3" fmla="*/ 1595364 w 3820112"/>
              <a:gd name="connsiteY3" fmla="*/ 3441291 h 3441291"/>
            </a:gdLst>
            <a:ahLst/>
            <a:cxnLst>
              <a:cxn ang="0">
                <a:pos x="connsiteX0" y="connsiteY0"/>
              </a:cxn>
              <a:cxn ang="0">
                <a:pos x="connsiteX1" y="connsiteY1"/>
              </a:cxn>
              <a:cxn ang="0">
                <a:pos x="connsiteX2" y="connsiteY2"/>
              </a:cxn>
              <a:cxn ang="0">
                <a:pos x="connsiteX3" y="connsiteY3"/>
              </a:cxn>
            </a:cxnLst>
            <a:rect l="l" t="t" r="r" b="b"/>
            <a:pathLst>
              <a:path w="3820112" h="3441291">
                <a:moveTo>
                  <a:pt x="0" y="0"/>
                </a:moveTo>
                <a:lnTo>
                  <a:pt x="3820112" y="350451"/>
                </a:lnTo>
                <a:lnTo>
                  <a:pt x="1654750" y="3441291"/>
                </a:lnTo>
                <a:lnTo>
                  <a:pt x="1595364" y="3441291"/>
                </a:lnTo>
                <a:close/>
              </a:path>
            </a:pathLst>
          </a:custGeom>
        </p:spPr>
      </p:pic>
      <p:sp>
        <p:nvSpPr>
          <p:cNvPr id="11" name="TextBox 20"/>
          <p:cNvSpPr txBox="1"/>
          <p:nvPr/>
        </p:nvSpPr>
        <p:spPr>
          <a:xfrm>
            <a:off x="6822738" y="2948267"/>
            <a:ext cx="3201670" cy="808355"/>
          </a:xfrm>
          <a:prstGeom prst="rect">
            <a:avLst/>
          </a:prstGeom>
          <a:noFill/>
        </p:spPr>
        <p:txBody>
          <a:bodyPr wrap="none" lIns="70907" tIns="35454" rIns="70907" bIns="35454" rtlCol="0">
            <a:spAutoFit/>
          </a:bodyPr>
          <a:lstStyle/>
          <a:p>
            <a:pPr algn="ctr"/>
            <a:r>
              <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rPr>
              <a:t>组织行为学</a:t>
            </a:r>
            <a:endPar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
        <p:nvSpPr>
          <p:cNvPr id="12" name="TextBox 20"/>
          <p:cNvSpPr txBox="1"/>
          <p:nvPr/>
        </p:nvSpPr>
        <p:spPr>
          <a:xfrm>
            <a:off x="6443122" y="3836001"/>
            <a:ext cx="3960440" cy="285115"/>
          </a:xfrm>
          <a:prstGeom prst="rect">
            <a:avLst/>
          </a:prstGeom>
          <a:noFill/>
        </p:spPr>
        <p:txBody>
          <a:bodyPr wrap="square" lIns="70907" tIns="35454" rIns="70907" bIns="35454" rtlCol="0">
            <a:spAutoFit/>
          </a:bodyPr>
          <a:lstStyle/>
          <a:p>
            <a:pPr algn="ctr"/>
            <a:r>
              <a:rPr lang="zh-CN" altLang="en-US" sz="1400" dirty="0">
                <a:solidFill>
                  <a:schemeClr val="tx1">
                    <a:lumMod val="65000"/>
                    <a:lumOff val="35000"/>
                  </a:schemeClr>
                </a:solidFill>
                <a:latin typeface="Arial Narrow" panose="020B0606020202030204" pitchFamily="34" charset="0"/>
                <a:ea typeface="方正兰亭准黑_GBK" pitchFamily="2" charset="-122"/>
              </a:rPr>
              <a:t>心理支配行为，行为反衬心理，组行你行不行。</a:t>
            </a:r>
            <a:endParaRPr lang="zh-CN" altLang="en-US" sz="1400" dirty="0">
              <a:solidFill>
                <a:schemeClr val="tx1">
                  <a:lumMod val="65000"/>
                  <a:lumOff val="35000"/>
                </a:schemeClr>
              </a:solidFill>
              <a:latin typeface="Arial Narrow" panose="020B0606020202030204" pitchFamily="34" charset="0"/>
              <a:ea typeface="方正兰亭准黑_GBK" pitchFamily="2" charset="-122"/>
            </a:endParaRPr>
          </a:p>
        </p:txBody>
      </p:sp>
      <p:sp>
        <p:nvSpPr>
          <p:cNvPr id="13" name="TextBox 20"/>
          <p:cNvSpPr txBox="1"/>
          <p:nvPr/>
        </p:nvSpPr>
        <p:spPr>
          <a:xfrm>
            <a:off x="7816215" y="4423410"/>
            <a:ext cx="2093595" cy="346710"/>
          </a:xfrm>
          <a:prstGeom prst="rect">
            <a:avLst/>
          </a:prstGeom>
          <a:solidFill>
            <a:schemeClr val="accent1">
              <a:lumMod val="40000"/>
              <a:lumOff val="60000"/>
            </a:schemeClr>
          </a:solidFill>
        </p:spPr>
        <p:txBody>
          <a:bodyPr wrap="square" lIns="70907" tIns="35454" rIns="70907" bIns="35454" rtlCol="0">
            <a:spAutoFit/>
          </a:bodyPr>
          <a:lstStyle/>
          <a:p>
            <a:pPr algn="ctr"/>
            <a:r>
              <a:rPr lang="zh-CN" altLang="en-US" dirty="0">
                <a:solidFill>
                  <a:schemeClr val="tx1">
                    <a:lumMod val="85000"/>
                    <a:lumOff val="15000"/>
                  </a:schemeClr>
                </a:solidFill>
                <a:latin typeface="方正清刻本悦宋简体" panose="02000000000000000000" charset="-122"/>
                <a:ea typeface="方正清刻本悦宋简体" panose="02000000000000000000" charset="-122"/>
              </a:rPr>
              <a:t>老师：</a:t>
            </a:r>
            <a:endParaRPr lang="zh-CN" altLang="en-US"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eaLnBrk="1" latinLnBrk="0" hangingPunct="1">
              <a:lnSpc>
                <a:spcPct val="150000"/>
              </a:lnSpc>
            </a:pPr>
            <a:r>
              <a:rPr lang="zh-CN" altLang="en-US" sz="2400"/>
              <a:t>由于冲突主体内部或主体之间存在不一致或不相容的结果追求所引发的冲突称为（）</a:t>
            </a:r>
            <a:endParaRPr lang="zh-CN" altLang="en-US" sz="2400"/>
          </a:p>
          <a:p>
            <a:pPr eaLnBrk="1" latinLnBrk="0" hangingPunct="1">
              <a:lnSpc>
                <a:spcPct val="150000"/>
              </a:lnSpc>
            </a:pPr>
            <a:r>
              <a:rPr lang="en-US" altLang="zh-CN" sz="2400"/>
              <a:t>A.</a:t>
            </a:r>
            <a:r>
              <a:rPr lang="zh-CN" altLang="en-US" sz="2400"/>
              <a:t>程序冲突</a:t>
            </a:r>
            <a:endParaRPr lang="zh-CN" altLang="en-US" sz="2400"/>
          </a:p>
          <a:p>
            <a:pPr eaLnBrk="1" latinLnBrk="0" hangingPunct="1">
              <a:lnSpc>
                <a:spcPct val="150000"/>
              </a:lnSpc>
            </a:pPr>
            <a:r>
              <a:rPr lang="en-US" altLang="zh-CN" sz="2400"/>
              <a:t>B.</a:t>
            </a:r>
            <a:r>
              <a:rPr lang="zh-CN" altLang="en-US" sz="2400"/>
              <a:t>认知冲突</a:t>
            </a:r>
            <a:endParaRPr lang="zh-CN" altLang="en-US" sz="2400"/>
          </a:p>
          <a:p>
            <a:pPr eaLnBrk="1" latinLnBrk="0" hangingPunct="1">
              <a:lnSpc>
                <a:spcPct val="150000"/>
              </a:lnSpc>
            </a:pPr>
            <a:r>
              <a:rPr lang="en-US" altLang="zh-CN" sz="2400"/>
              <a:t>C.</a:t>
            </a:r>
            <a:r>
              <a:rPr lang="zh-CN" altLang="en-US" sz="2400"/>
              <a:t>情感冲突</a:t>
            </a:r>
            <a:endParaRPr lang="zh-CN" altLang="en-US" sz="2400"/>
          </a:p>
          <a:p>
            <a:pPr eaLnBrk="1" latinLnBrk="0" hangingPunct="1">
              <a:lnSpc>
                <a:spcPct val="150000"/>
              </a:lnSpc>
            </a:pPr>
            <a:r>
              <a:rPr lang="en-US" altLang="zh-CN" sz="2400"/>
              <a:t>D.</a:t>
            </a:r>
            <a:r>
              <a:rPr lang="zh-CN" altLang="en-US" sz="2400"/>
              <a:t>目标冲突</a:t>
            </a:r>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71855" y="377825"/>
            <a:ext cx="7529195" cy="854075"/>
          </a:xfrm>
        </p:spPr>
        <p:txBody>
          <a:bodyPr vert="horz" rtlCol="0">
            <a:normAutofit/>
          </a:bodyPr>
          <a:p>
            <a:pPr lvl="0" algn="l"/>
            <a:r>
              <a:rPr lang="en-US" altLang="zh-CN" sz="3200" dirty="0" smtClean="0">
                <a:latin typeface="方正清刻本悦宋简体" panose="02000000000000000000" charset="-122"/>
                <a:ea typeface="方正清刻本悦宋简体" panose="02000000000000000000" charset="-122"/>
                <a:sym typeface="+mn-ea"/>
              </a:rPr>
              <a:t>6.1.2.1 </a:t>
            </a:r>
            <a:r>
              <a:rPr lang="zh-CN" altLang="en-US" sz="3200" dirty="0" smtClean="0">
                <a:latin typeface="方正清刻本悦宋简体" panose="02000000000000000000" charset="-122"/>
                <a:ea typeface="方正清刻本悦宋简体" panose="02000000000000000000" charset="-122"/>
                <a:sym typeface="+mn-ea"/>
              </a:rPr>
              <a:t>杜布林对冲突根源的分析（了解）</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13" name="图片 12"/>
          <p:cNvPicPr>
            <a:picLocks noChangeAspect="1"/>
          </p:cNvPicPr>
          <p:nvPr/>
        </p:nvPicPr>
        <p:blipFill>
          <a:blip r:embed="rId1"/>
          <a:stretch>
            <a:fillRect/>
          </a:stretch>
        </p:blipFill>
        <p:spPr>
          <a:xfrm>
            <a:off x="8635365" y="152400"/>
            <a:ext cx="3562350" cy="1079500"/>
          </a:xfrm>
          <a:prstGeom prst="rect">
            <a:avLst/>
          </a:prstGeom>
        </p:spPr>
      </p:pic>
      <p:sp>
        <p:nvSpPr>
          <p:cNvPr id="2" name="文本框 1"/>
          <p:cNvSpPr txBox="1"/>
          <p:nvPr/>
        </p:nvSpPr>
        <p:spPr>
          <a:xfrm>
            <a:off x="596265" y="1259840"/>
            <a:ext cx="10874375" cy="4338320"/>
          </a:xfrm>
          <a:prstGeom prst="rect">
            <a:avLst/>
          </a:prstGeom>
          <a:noFill/>
        </p:spPr>
        <p:txBody>
          <a:bodyPr wrap="square" rtlCol="0" anchor="t">
            <a:spAutoFit/>
          </a:bodyPr>
          <a:p>
            <a:pPr>
              <a:lnSpc>
                <a:spcPct val="150000"/>
              </a:lnSpc>
            </a:pPr>
            <a:r>
              <a:rPr lang="zh-CN" altLang="en-US" sz="2400">
                <a:latin typeface="楷体-简" panose="02010600040101010101" charset="-122"/>
                <a:ea typeface="楷体-简" panose="02010600040101010101" charset="-122"/>
              </a:rPr>
              <a:t>杜布林在《组织行为基础:应用的前景》一书中概括了以下八种冲突产生的根源：</a:t>
            </a:r>
            <a:endParaRPr lang="zh-CN" altLang="en-US" sz="24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rPr>
              <a:t>（1）人的放肆本性</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2</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争夺有限资源</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3</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价值和利益的冲突</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4</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基于本位的冲突</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5</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追逐权力</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6</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责任不清</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7</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引进变革</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sym typeface="+mn-ea"/>
              </a:rPr>
              <a:t>（</a:t>
            </a:r>
            <a:r>
              <a:rPr lang="en-US" altLang="zh-CN" sz="2000">
                <a:latin typeface="楷体-简" panose="02010600040101010101" charset="-122"/>
                <a:ea typeface="楷体-简" panose="02010600040101010101" charset="-122"/>
                <a:sym typeface="+mn-ea"/>
              </a:rPr>
              <a:t>8</a:t>
            </a:r>
            <a:r>
              <a:rPr lang="zh-CN" altLang="en-US" sz="2000">
                <a:latin typeface="楷体-简" panose="02010600040101010101" charset="-122"/>
                <a:ea typeface="楷体-简" panose="02010600040101010101" charset="-122"/>
                <a:sym typeface="+mn-ea"/>
              </a:rPr>
              <a:t>）</a:t>
            </a:r>
            <a:r>
              <a:rPr lang="zh-CN" altLang="en-US" sz="2000">
                <a:latin typeface="楷体-简" panose="02010600040101010101" charset="-122"/>
                <a:ea typeface="楷体-简" panose="02010600040101010101" charset="-122"/>
              </a:rPr>
              <a:t>组织的气氛</a:t>
            </a:r>
            <a:endParaRPr lang="zh-CN" altLang="en-US" sz="2000">
              <a:latin typeface="楷体-简" panose="02010600040101010101" charset="-122"/>
              <a:ea typeface="楷体-简"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p:cNvPicPr>
            <a:picLocks noChangeAspect="1"/>
          </p:cNvPicPr>
          <p:nvPr/>
        </p:nvPicPr>
        <p:blipFill>
          <a:blip r:embed="rId1"/>
          <a:stretch>
            <a:fillRect/>
          </a:stretch>
        </p:blipFill>
        <p:spPr>
          <a:xfrm>
            <a:off x="8802370" y="160655"/>
            <a:ext cx="3391535" cy="1011555"/>
          </a:xfrm>
          <a:prstGeom prst="rect">
            <a:avLst/>
          </a:prstGeom>
        </p:spPr>
      </p:pic>
      <p:sp>
        <p:nvSpPr>
          <p:cNvPr id="18" name="标题 2"/>
          <p:cNvSpPr>
            <a:spLocks noGrp="1"/>
          </p:cNvSpPr>
          <p:nvPr/>
        </p:nvSpPr>
        <p:spPr>
          <a:xfrm>
            <a:off x="892175" y="377825"/>
            <a:ext cx="780161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6.1.2.2 </a:t>
            </a:r>
            <a:r>
              <a:rPr lang="zh-CN" altLang="en-US" sz="3200" dirty="0" smtClean="0">
                <a:latin typeface="方正清刻本悦宋简体" panose="02000000000000000000" charset="-122"/>
                <a:ea typeface="方正清刻本悦宋简体" panose="02000000000000000000" charset="-122"/>
                <a:sym typeface="+mn-ea"/>
              </a:rPr>
              <a:t>罗宾斯对冲突根源的分析（了解）</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1196340" y="1762125"/>
            <a:ext cx="8152765" cy="2306955"/>
          </a:xfrm>
          <a:prstGeom prst="rect">
            <a:avLst/>
          </a:prstGeom>
          <a:noFill/>
        </p:spPr>
        <p:txBody>
          <a:bodyPr wrap="square" rtlCol="0" anchor="t">
            <a:spAutoFit/>
          </a:bodyPr>
          <a:p>
            <a:pPr>
              <a:lnSpc>
                <a:spcPct val="150000"/>
              </a:lnSpc>
            </a:pPr>
            <a:r>
              <a:rPr lang="zh-CN" altLang="en-US" sz="2400">
                <a:latin typeface="楷体-简" panose="02010600040101010101" charset="-122"/>
                <a:ea typeface="楷体-简" panose="02010600040101010101" charset="-122"/>
              </a:rPr>
              <a:t>罗宾斯认为，冲突产生的条件（也称冲突源）可分为三类:</a:t>
            </a:r>
            <a:endParaRPr lang="zh-CN" altLang="en-US" sz="24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400">
                <a:latin typeface="楷体-简" panose="02010600040101010101" charset="-122"/>
                <a:ea typeface="楷体-简" panose="02010600040101010101" charset="-122"/>
              </a:rPr>
              <a:t>沟通因素</a:t>
            </a:r>
            <a:endParaRPr lang="zh-CN" altLang="en-US" sz="24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400">
                <a:latin typeface="楷体-简" panose="02010600040101010101" charset="-122"/>
                <a:ea typeface="楷体-简" panose="02010600040101010101" charset="-122"/>
              </a:rPr>
              <a:t>结构因素</a:t>
            </a:r>
            <a:endParaRPr lang="zh-CN" altLang="en-US" sz="24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400">
                <a:latin typeface="楷体-简" panose="02010600040101010101" charset="-122"/>
                <a:ea typeface="楷体-简" panose="02010600040101010101" charset="-122"/>
              </a:rPr>
              <a:t>个人因素</a:t>
            </a:r>
            <a:endParaRPr lang="zh-CN" altLang="en-US" sz="2400">
              <a:latin typeface="楷体-简" panose="02010600040101010101" charset="-122"/>
              <a:ea typeface="楷体-简"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7499350" cy="854075"/>
          </a:xfrm>
        </p:spPr>
        <p:txBody>
          <a:bodyPr vert="horz" rtlCol="0">
            <a:normAutofit fontScale="90000"/>
          </a:bodyPr>
          <a:p>
            <a:pPr lvl="0" algn="l"/>
            <a:r>
              <a:rPr lang="en-US" altLang="zh-CN" sz="3200" dirty="0" smtClean="0">
                <a:latin typeface="方正清刻本悦宋简体" panose="02000000000000000000" charset="-122"/>
                <a:ea typeface="方正清刻本悦宋简体" panose="02000000000000000000" charset="-122"/>
                <a:sym typeface="+mn-ea"/>
              </a:rPr>
              <a:t>6.1.2.3 </a:t>
            </a:r>
            <a:r>
              <a:rPr lang="zh-CN" altLang="en-US" sz="3200" dirty="0" smtClean="0">
                <a:latin typeface="方正清刻本悦宋简体" panose="02000000000000000000" charset="-122"/>
                <a:ea typeface="方正清刻本悦宋简体" panose="02000000000000000000" charset="-122"/>
                <a:sym typeface="+mn-ea"/>
              </a:rPr>
              <a:t>纳尔逊和奎克对冲突根源的分析（了解）</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17" name="图片 16"/>
          <p:cNvPicPr>
            <a:picLocks noChangeAspect="1"/>
          </p:cNvPicPr>
          <p:nvPr/>
        </p:nvPicPr>
        <p:blipFill>
          <a:blip r:embed="rId1"/>
          <a:stretch>
            <a:fillRect/>
          </a:stretch>
        </p:blipFill>
        <p:spPr>
          <a:xfrm>
            <a:off x="8710295" y="86995"/>
            <a:ext cx="3481705" cy="1024255"/>
          </a:xfrm>
          <a:prstGeom prst="rect">
            <a:avLst/>
          </a:prstGeom>
        </p:spPr>
      </p:pic>
      <p:sp>
        <p:nvSpPr>
          <p:cNvPr id="2" name="文本框 1"/>
          <p:cNvSpPr txBox="1"/>
          <p:nvPr/>
        </p:nvSpPr>
        <p:spPr>
          <a:xfrm>
            <a:off x="1332865" y="1325245"/>
            <a:ext cx="9952355" cy="4107815"/>
          </a:xfrm>
          <a:prstGeom prst="rect">
            <a:avLst/>
          </a:prstGeom>
          <a:noFill/>
        </p:spPr>
        <p:txBody>
          <a:bodyPr wrap="square" rtlCol="0" anchor="t">
            <a:spAutoFit/>
          </a:bodyPr>
          <a:p>
            <a:pPr>
              <a:lnSpc>
                <a:spcPct val="150000"/>
              </a:lnSpc>
            </a:pPr>
            <a:r>
              <a:rPr lang="zh-CN" altLang="en-US"/>
              <a:t>纳尔逊和奎克将冲突的来源分为两大类:</a:t>
            </a:r>
            <a:r>
              <a:rPr lang="zh-CN" altLang="en-US" u="sng">
                <a:solidFill>
                  <a:srgbClr val="C00000"/>
                </a:solidFill>
              </a:rPr>
              <a:t>结构</a:t>
            </a:r>
            <a:r>
              <a:rPr lang="zh-CN" altLang="en-US"/>
              <a:t>因素和</a:t>
            </a:r>
            <a:r>
              <a:rPr lang="zh-CN" altLang="en-US" b="1" u="sng">
                <a:solidFill>
                  <a:srgbClr val="C00000"/>
                </a:solidFill>
              </a:rPr>
              <a:t>个人</a:t>
            </a:r>
            <a:r>
              <a:rPr lang="zh-CN" altLang="en-US"/>
              <a:t>因素</a:t>
            </a:r>
            <a:endParaRPr lang="zh-CN" altLang="en-US"/>
          </a:p>
          <a:p>
            <a:pPr>
              <a:lnSpc>
                <a:spcPct val="150000"/>
              </a:lnSpc>
            </a:pPr>
            <a:endParaRPr lang="zh-CN" altLang="en-US"/>
          </a:p>
          <a:p>
            <a:pPr>
              <a:lnSpc>
                <a:spcPct val="150000"/>
              </a:lnSpc>
            </a:pPr>
            <a:r>
              <a:rPr lang="zh-CN" altLang="en-US" sz="2000"/>
              <a:t>1</a:t>
            </a:r>
            <a:r>
              <a:rPr lang="en-US" altLang="zh-CN" sz="2000"/>
              <a:t>.</a:t>
            </a:r>
            <a:r>
              <a:rPr lang="zh-CN" altLang="en-US" sz="2000"/>
              <a:t>结构因素</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rPr>
              <a:t>（1）专业化（2）相互依赖性（3）共用资源（4）目标差异</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rPr>
              <a:t>（5）职权关系（6）地位矛盾（7）管辖权的模糊</a:t>
            </a:r>
            <a:endParaRPr lang="zh-CN" altLang="en-US"/>
          </a:p>
          <a:p>
            <a:pPr>
              <a:lnSpc>
                <a:spcPct val="150000"/>
              </a:lnSpc>
            </a:pPr>
            <a:endParaRPr lang="en-US" altLang="zh-CN"/>
          </a:p>
          <a:p>
            <a:pPr>
              <a:lnSpc>
                <a:spcPct val="150000"/>
              </a:lnSpc>
            </a:pPr>
            <a:r>
              <a:rPr lang="en-US" altLang="zh-CN" sz="2000"/>
              <a:t>2.</a:t>
            </a:r>
            <a:r>
              <a:rPr lang="zh-CN" altLang="en-US" sz="2000"/>
              <a:t>个人因素</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rPr>
              <a:t>（1）技术和能力（2）个性（3）观念（4）价值观和道德观</a:t>
            </a:r>
            <a:endParaRPr lang="zh-CN" altLang="en-US" sz="2000">
              <a:latin typeface="楷体-简" panose="02010600040101010101" charset="-122"/>
              <a:ea typeface="楷体-简" panose="02010600040101010101" charset="-122"/>
            </a:endParaRPr>
          </a:p>
          <a:p>
            <a:pPr>
              <a:lnSpc>
                <a:spcPct val="150000"/>
              </a:lnSpc>
            </a:pPr>
            <a:r>
              <a:rPr lang="zh-CN" altLang="en-US" sz="2000">
                <a:latin typeface="楷体-简" panose="02010600040101010101" charset="-122"/>
                <a:ea typeface="楷体-简" panose="02010600040101010101" charset="-122"/>
              </a:rPr>
              <a:t>（5）情绪（6）沟通障碍（7）文化差异</a:t>
            </a:r>
            <a:endParaRPr lang="zh-CN" altLang="en-US" sz="2000">
              <a:latin typeface="楷体-简" panose="02010600040101010101" charset="-122"/>
              <a:ea typeface="楷体-简"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nvSpPr>
        <p:spPr>
          <a:xfrm>
            <a:off x="892175" y="377825"/>
            <a:ext cx="5155565"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 </a:t>
            </a:r>
            <a:r>
              <a:rPr lang="zh-CN" altLang="en-US" sz="3200" dirty="0" smtClean="0">
                <a:latin typeface="方正清刻本悦宋简体" panose="02000000000000000000" charset="-122"/>
                <a:ea typeface="方正清刻本悦宋简体" panose="02000000000000000000" charset="-122"/>
                <a:sym typeface="+mn-ea"/>
              </a:rPr>
              <a:t>冲突的过程</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7" name="图片 6"/>
          <p:cNvPicPr>
            <a:picLocks noChangeAspect="1"/>
          </p:cNvPicPr>
          <p:nvPr/>
        </p:nvPicPr>
        <p:blipFill>
          <a:blip r:embed="rId1"/>
          <a:stretch>
            <a:fillRect/>
          </a:stretch>
        </p:blipFill>
        <p:spPr>
          <a:xfrm>
            <a:off x="2451100" y="1682750"/>
            <a:ext cx="7289800" cy="3492500"/>
          </a:xfrm>
          <a:prstGeom prst="rect">
            <a:avLst/>
          </a:prstGeom>
        </p:spPr>
      </p:pic>
      <p:sp>
        <p:nvSpPr>
          <p:cNvPr id="9" name="文本框 8"/>
          <p:cNvSpPr txBox="1"/>
          <p:nvPr/>
        </p:nvSpPr>
        <p:spPr>
          <a:xfrm>
            <a:off x="1905" y="9525"/>
            <a:ext cx="2540000"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6.1.3三、冲突的过程</a:t>
            </a:r>
            <a:endParaRPr lang="zh-CN" altLang="en-US" sz="1400">
              <a:solidFill>
                <a:schemeClr val="bg1"/>
              </a:solidFill>
              <a:latin typeface="楷体-简" panose="02010600040101010101" charset="-122"/>
              <a:ea typeface="楷体-简" panose="02010600040101010101" charset="-122"/>
              <a:sym typeface="+mn-ea"/>
            </a:endParaRPr>
          </a:p>
        </p:txBody>
      </p:sp>
      <p:grpSp>
        <p:nvGrpSpPr>
          <p:cNvPr id="2" name="组合 1"/>
          <p:cNvGrpSpPr/>
          <p:nvPr userDrawn="1"/>
        </p:nvGrpSpPr>
        <p:grpSpPr>
          <a:xfrm rot="0">
            <a:off x="448945" y="269875"/>
            <a:ext cx="389255" cy="664210"/>
            <a:chOff x="321973" y="251081"/>
            <a:chExt cx="905327" cy="1269992"/>
          </a:xfrm>
        </p:grpSpPr>
        <p:sp>
          <p:nvSpPr>
            <p:cNvPr id="10" name="等腰三角形 9"/>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50" advTm="0"/>
    </mc:Choice>
    <mc:Fallback>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618827" y="2119630"/>
            <a:ext cx="4602635" cy="3011569"/>
            <a:chOff x="6005" y="1327"/>
            <a:chExt cx="7248" cy="4334"/>
          </a:xfrm>
        </p:grpSpPr>
        <p:sp>
          <p:nvSpPr>
            <p:cNvPr id="35" name="椭圆 34"/>
            <p:cNvSpPr/>
            <p:nvPr/>
          </p:nvSpPr>
          <p:spPr>
            <a:xfrm>
              <a:off x="6207" y="4654"/>
              <a:ext cx="840" cy="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dirty="0" smtClean="0">
                  <a:latin typeface="Arial" panose="020B0604020202090204" pitchFamily="34" charset="0"/>
                  <a:ea typeface="微软雅黑" panose="020B0503020204020204" pitchFamily="34" charset="-122"/>
                  <a:sym typeface="Arial" panose="020B0604020202090204" pitchFamily="34" charset="0"/>
                </a:rPr>
                <a:t>0</a:t>
              </a:r>
              <a:r>
                <a:rPr lang="en-US" sz="1430" dirty="0" smtClean="0">
                  <a:latin typeface="Arial" panose="020B0604020202090204" pitchFamily="34" charset="0"/>
                  <a:ea typeface="微软雅黑" panose="020B0503020204020204" pitchFamily="34" charset="-122"/>
                  <a:sym typeface="Arial" panose="020B0604020202090204" pitchFamily="34" charset="0"/>
                </a:rPr>
                <a:t>3</a:t>
              </a:r>
              <a:endParaRPr lang="en-US" sz="1430" dirty="0">
                <a:latin typeface="Arial" panose="020B0604020202090204" pitchFamily="34" charset="0"/>
                <a:ea typeface="微软雅黑" panose="020B0503020204020204" pitchFamily="34" charset="-122"/>
                <a:sym typeface="Arial" panose="020B0604020202090204" pitchFamily="34" charset="0"/>
              </a:endParaRPr>
            </a:p>
          </p:txBody>
        </p:sp>
        <p:grpSp>
          <p:nvGrpSpPr>
            <p:cNvPr id="7" name="组合 6"/>
            <p:cNvGrpSpPr/>
            <p:nvPr/>
          </p:nvGrpSpPr>
          <p:grpSpPr>
            <a:xfrm>
              <a:off x="6005" y="1327"/>
              <a:ext cx="7248" cy="4334"/>
              <a:chOff x="8727" y="2679"/>
              <a:chExt cx="7248" cy="4334"/>
            </a:xfrm>
          </p:grpSpPr>
          <p:sp>
            <p:nvSpPr>
              <p:cNvPr id="176" name="文本框 175"/>
              <p:cNvSpPr txBox="1"/>
              <p:nvPr/>
            </p:nvSpPr>
            <p:spPr>
              <a:xfrm>
                <a:off x="10227" y="2679"/>
                <a:ext cx="5205" cy="1168"/>
              </a:xfrm>
              <a:prstGeom prst="rect">
                <a:avLst/>
              </a:prstGeom>
              <a:noFill/>
            </p:spPr>
            <p:txBody>
              <a:bodyPr wrap="square" rtlCol="0">
                <a:spAutoFit/>
                <a:scene3d>
                  <a:camera prst="orthographicFront"/>
                  <a:lightRig rig="threePt" dir="t"/>
                </a:scene3d>
                <a:sp3d contourW="12700"/>
              </a:bodyPr>
              <a:p>
                <a:pPr algn="ctr" fontAlgn="auto"/>
                <a:r>
                  <a:rPr lang="zh-CN" altLang="en-US" sz="2400" b="1" dirty="0">
                    <a:solidFill>
                      <a:schemeClr val="tx1">
                        <a:lumMod val="75000"/>
                        <a:lumOff val="25000"/>
                      </a:schemeClr>
                    </a:solidFill>
                    <a:latin typeface="楷体-简" panose="02010600040101010101" charset="-122"/>
                    <a:ea typeface="楷体-简" panose="02010600040101010101" charset="-122"/>
                    <a:sym typeface="+mn-ea"/>
                  </a:rPr>
                  <a:t>庞迪</a:t>
                </a:r>
                <a:endParaRPr lang="zh-CN" altLang="en-US" sz="1895" b="1" dirty="0">
                  <a:solidFill>
                    <a:schemeClr val="tx1">
                      <a:lumMod val="75000"/>
                      <a:lumOff val="25000"/>
                    </a:schemeClr>
                  </a:solidFill>
                </a:endParaRPr>
              </a:p>
              <a:p>
                <a:pPr algn="dist"/>
                <a:r>
                  <a:rPr lang="zh-CN" altLang="en-US" sz="2275" b="1" dirty="0">
                    <a:solidFill>
                      <a:schemeClr val="tx1">
                        <a:lumMod val="75000"/>
                        <a:lumOff val="25000"/>
                      </a:schemeClr>
                    </a:solidFill>
                    <a:latin typeface="楷体-简" panose="02010600040101010101" charset="-122"/>
                    <a:ea typeface="楷体-简" panose="02010600040101010101" charset="-122"/>
                  </a:rPr>
                  <a:t>冲突分析模式</a:t>
                </a:r>
                <a:r>
                  <a:rPr lang="en-US" altLang="zh-CN" sz="2275" b="1" dirty="0">
                    <a:solidFill>
                      <a:schemeClr val="tx1">
                        <a:lumMod val="75000"/>
                        <a:lumOff val="25000"/>
                      </a:schemeClr>
                    </a:solidFill>
                    <a:latin typeface="楷体-简" panose="02010600040101010101" charset="-122"/>
                    <a:ea typeface="楷体-简" panose="02010600040101010101" charset="-122"/>
                  </a:rPr>
                  <a:t>——</a:t>
                </a:r>
                <a:r>
                  <a:rPr lang="zh-CN" altLang="en-US" sz="2275" b="1" dirty="0">
                    <a:solidFill>
                      <a:srgbClr val="FF0000"/>
                    </a:solidFill>
                    <a:latin typeface="楷体-简" panose="02010600040101010101" charset="-122"/>
                    <a:ea typeface="楷体-简" panose="02010600040101010101" charset="-122"/>
                  </a:rPr>
                  <a:t>原因</a:t>
                </a:r>
                <a:endParaRPr lang="zh-CN" altLang="en-US" sz="2275" b="1" dirty="0">
                  <a:solidFill>
                    <a:srgbClr val="FF0000"/>
                  </a:solidFill>
                  <a:latin typeface="楷体-简" panose="02010600040101010101" charset="-122"/>
                  <a:ea typeface="楷体-简" panose="02010600040101010101" charset="-122"/>
                </a:endParaRPr>
              </a:p>
            </p:txBody>
          </p:sp>
          <p:sp>
            <p:nvSpPr>
              <p:cNvPr id="11" name="文本框 10"/>
              <p:cNvSpPr txBox="1"/>
              <p:nvPr/>
            </p:nvSpPr>
            <p:spPr>
              <a:xfrm>
                <a:off x="10401" y="4276"/>
                <a:ext cx="5031" cy="1168"/>
              </a:xfrm>
              <a:prstGeom prst="rect">
                <a:avLst/>
              </a:prstGeom>
              <a:noFill/>
            </p:spPr>
            <p:txBody>
              <a:bodyPr wrap="square" rtlCol="0">
                <a:spAutoFit/>
                <a:scene3d>
                  <a:camera prst="orthographicFront"/>
                  <a:lightRig rig="threePt" dir="t"/>
                </a:scene3d>
                <a:sp3d contourW="12700"/>
              </a:bodyPr>
              <a:p>
                <a:pPr algn="ctr" fontAlgn="auto"/>
                <a:r>
                  <a:rPr lang="zh-CN" altLang="en-US" sz="2400" b="1" dirty="0">
                    <a:solidFill>
                      <a:schemeClr val="tx1">
                        <a:lumMod val="75000"/>
                        <a:lumOff val="25000"/>
                      </a:schemeClr>
                    </a:solidFill>
                    <a:latin typeface="楷体-简" panose="02010600040101010101" charset="-122"/>
                    <a:ea typeface="楷体-简" panose="02010600040101010101" charset="-122"/>
                    <a:sym typeface="+mn-ea"/>
                  </a:rPr>
                  <a:t>罗宾斯</a:t>
                </a:r>
                <a:endParaRPr lang="zh-CN" altLang="en-US" sz="1895" b="1" dirty="0">
                  <a:solidFill>
                    <a:schemeClr val="tx1">
                      <a:lumMod val="75000"/>
                      <a:lumOff val="25000"/>
                    </a:schemeClr>
                  </a:solidFill>
                </a:endParaRPr>
              </a:p>
              <a:p>
                <a:pPr algn="dist"/>
                <a:r>
                  <a:rPr lang="zh-CN" altLang="en-US" sz="2275" b="1" dirty="0">
                    <a:solidFill>
                      <a:schemeClr val="tx1">
                        <a:lumMod val="75000"/>
                        <a:lumOff val="25000"/>
                      </a:schemeClr>
                    </a:solidFill>
                    <a:latin typeface="楷体-简" panose="02010600040101010101" charset="-122"/>
                    <a:ea typeface="楷体-简" panose="02010600040101010101" charset="-122"/>
                  </a:rPr>
                  <a:t>冲突过程分析</a:t>
                </a:r>
                <a:r>
                  <a:rPr lang="en-US" altLang="zh-CN" sz="2275" b="1" dirty="0">
                    <a:solidFill>
                      <a:schemeClr val="tx1">
                        <a:lumMod val="75000"/>
                        <a:lumOff val="25000"/>
                      </a:schemeClr>
                    </a:solidFill>
                    <a:latin typeface="楷体-简" panose="02010600040101010101" charset="-122"/>
                    <a:ea typeface="楷体-简" panose="02010600040101010101" charset="-122"/>
                  </a:rPr>
                  <a:t>——</a:t>
                </a:r>
                <a:r>
                  <a:rPr lang="zh-CN" altLang="en-US" sz="2275" b="1" dirty="0">
                    <a:solidFill>
                      <a:srgbClr val="FF0000"/>
                    </a:solidFill>
                    <a:latin typeface="楷体-简" panose="02010600040101010101" charset="-122"/>
                    <a:ea typeface="楷体-简" panose="02010600040101010101" charset="-122"/>
                  </a:rPr>
                  <a:t>过程</a:t>
                </a:r>
                <a:endParaRPr lang="zh-CN" altLang="en-US" sz="2275" b="1" dirty="0">
                  <a:solidFill>
                    <a:srgbClr val="FF0000"/>
                  </a:solidFill>
                  <a:latin typeface="楷体-简" panose="02010600040101010101" charset="-122"/>
                  <a:ea typeface="楷体-简" panose="02010600040101010101" charset="-122"/>
                </a:endParaRPr>
              </a:p>
            </p:txBody>
          </p:sp>
          <p:grpSp>
            <p:nvGrpSpPr>
              <p:cNvPr id="3" name="组合 2"/>
              <p:cNvGrpSpPr/>
              <p:nvPr/>
            </p:nvGrpSpPr>
            <p:grpSpPr>
              <a:xfrm>
                <a:off x="8727" y="2697"/>
                <a:ext cx="7248" cy="4316"/>
                <a:chOff x="8727" y="2697"/>
                <a:chExt cx="7248" cy="4316"/>
              </a:xfrm>
            </p:grpSpPr>
            <p:sp>
              <p:nvSpPr>
                <p:cNvPr id="4" name="圆角矩形 3"/>
                <p:cNvSpPr/>
                <p:nvPr/>
              </p:nvSpPr>
              <p:spPr>
                <a:xfrm>
                  <a:off x="8727" y="2697"/>
                  <a:ext cx="7248" cy="1128"/>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90204" pitchFamily="34" charset="0"/>
                    <a:ea typeface="微软雅黑" panose="020B0503020204020204" pitchFamily="34" charset="-122"/>
                    <a:sym typeface="Arial" panose="020B0604020202090204" pitchFamily="34" charset="0"/>
                  </a:endParaRPr>
                </a:p>
              </p:txBody>
            </p:sp>
            <p:sp>
              <p:nvSpPr>
                <p:cNvPr id="5" name="椭圆 4"/>
                <p:cNvSpPr/>
                <p:nvPr/>
              </p:nvSpPr>
              <p:spPr>
                <a:xfrm>
                  <a:off x="8929" y="2842"/>
                  <a:ext cx="840" cy="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dirty="0" smtClean="0">
                      <a:latin typeface="Arial" panose="020B0604020202090204" pitchFamily="34" charset="0"/>
                      <a:ea typeface="微软雅黑" panose="020B0503020204020204" pitchFamily="34" charset="-122"/>
                      <a:sym typeface="Arial" panose="020B0604020202090204" pitchFamily="34" charset="0"/>
                    </a:rPr>
                    <a:t>01</a:t>
                  </a:r>
                  <a:endParaRPr lang="zh-CN" altLang="en-US" sz="1430" dirty="0">
                    <a:latin typeface="Arial" panose="020B0604020202090204" pitchFamily="34" charset="0"/>
                    <a:ea typeface="微软雅黑" panose="020B0503020204020204" pitchFamily="34" charset="-122"/>
                    <a:sym typeface="Arial" panose="020B0604020202090204" pitchFamily="34" charset="0"/>
                  </a:endParaRPr>
                </a:p>
              </p:txBody>
            </p:sp>
            <p:sp>
              <p:nvSpPr>
                <p:cNvPr id="28" name="圆角矩形 27"/>
                <p:cNvSpPr/>
                <p:nvPr/>
              </p:nvSpPr>
              <p:spPr>
                <a:xfrm>
                  <a:off x="8727" y="4276"/>
                  <a:ext cx="7248" cy="1128"/>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90204" pitchFamily="34" charset="0"/>
                    <a:ea typeface="微软雅黑" panose="020B0503020204020204" pitchFamily="34" charset="-122"/>
                    <a:sym typeface="Arial" panose="020B0604020202090204" pitchFamily="34" charset="0"/>
                  </a:endParaRPr>
                </a:p>
              </p:txBody>
            </p:sp>
            <p:sp>
              <p:nvSpPr>
                <p:cNvPr id="29" name="椭圆 28"/>
                <p:cNvSpPr/>
                <p:nvPr/>
              </p:nvSpPr>
              <p:spPr>
                <a:xfrm>
                  <a:off x="8929" y="4385"/>
                  <a:ext cx="840" cy="8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dirty="0" smtClean="0">
                      <a:latin typeface="Arial" panose="020B0604020202090204" pitchFamily="34" charset="0"/>
                      <a:ea typeface="微软雅黑" panose="020B0503020204020204" pitchFamily="34" charset="-122"/>
                      <a:sym typeface="Arial" panose="020B0604020202090204" pitchFamily="34" charset="0"/>
                    </a:rPr>
                    <a:t>02</a:t>
                  </a:r>
                  <a:endParaRPr lang="zh-CN" altLang="en-US" sz="1430" dirty="0">
                    <a:latin typeface="Arial" panose="020B0604020202090204" pitchFamily="34" charset="0"/>
                    <a:ea typeface="微软雅黑" panose="020B0503020204020204" pitchFamily="34" charset="-122"/>
                    <a:sym typeface="Arial" panose="020B0604020202090204" pitchFamily="34" charset="0"/>
                  </a:endParaRPr>
                </a:p>
              </p:txBody>
            </p:sp>
            <p:sp>
              <p:nvSpPr>
                <p:cNvPr id="34" name="圆角矩形 33"/>
                <p:cNvSpPr/>
                <p:nvPr/>
              </p:nvSpPr>
              <p:spPr>
                <a:xfrm>
                  <a:off x="8727" y="5862"/>
                  <a:ext cx="7248" cy="1128"/>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90204" pitchFamily="34" charset="0"/>
                    <a:ea typeface="微软雅黑" panose="020B0503020204020204" pitchFamily="34" charset="-122"/>
                    <a:sym typeface="Arial" panose="020B0604020202090204" pitchFamily="34" charset="0"/>
                  </a:endParaRPr>
                </a:p>
              </p:txBody>
            </p:sp>
            <p:sp>
              <p:nvSpPr>
                <p:cNvPr id="2" name="文本框 1"/>
                <p:cNvSpPr txBox="1"/>
                <p:nvPr/>
              </p:nvSpPr>
              <p:spPr>
                <a:xfrm>
                  <a:off x="10401" y="5845"/>
                  <a:ext cx="5144" cy="1168"/>
                </a:xfrm>
                <a:prstGeom prst="rect">
                  <a:avLst/>
                </a:prstGeom>
                <a:noFill/>
              </p:spPr>
              <p:txBody>
                <a:bodyPr wrap="square" rtlCol="0">
                  <a:spAutoFit/>
                  <a:scene3d>
                    <a:camera prst="orthographicFront"/>
                    <a:lightRig rig="threePt" dir="t"/>
                  </a:scene3d>
                  <a:sp3d contourW="12700"/>
                </a:bodyPr>
                <a:p>
                  <a:pPr algn="ctr" fontAlgn="auto"/>
                  <a:r>
                    <a:rPr lang="zh-CN" altLang="en-US" sz="2400" b="1" dirty="0">
                      <a:solidFill>
                        <a:schemeClr val="tx1">
                          <a:lumMod val="75000"/>
                          <a:lumOff val="25000"/>
                        </a:schemeClr>
                      </a:solidFill>
                      <a:latin typeface="楷体-简" panose="02010600040101010101" charset="-122"/>
                      <a:ea typeface="楷体-简" panose="02010600040101010101" charset="-122"/>
                    </a:rPr>
                    <a:t>杜布林</a:t>
                  </a:r>
                  <a:endParaRPr lang="zh-CN" altLang="en-US" sz="1895" b="1" dirty="0">
                    <a:solidFill>
                      <a:schemeClr val="tx1">
                        <a:lumMod val="75000"/>
                        <a:lumOff val="25000"/>
                      </a:schemeClr>
                    </a:solidFill>
                    <a:latin typeface="楷体-简" panose="02010600040101010101" charset="-122"/>
                    <a:ea typeface="楷体-简" panose="02010600040101010101" charset="-122"/>
                  </a:endParaRPr>
                </a:p>
                <a:p>
                  <a:pPr algn="dist"/>
                  <a:r>
                    <a:rPr lang="zh-CN" altLang="en-US" sz="2275" b="1" dirty="0">
                      <a:solidFill>
                        <a:schemeClr val="tx1">
                          <a:lumMod val="75000"/>
                          <a:lumOff val="25000"/>
                        </a:schemeClr>
                      </a:solidFill>
                      <a:latin typeface="楷体-简" panose="02010600040101010101" charset="-122"/>
                      <a:ea typeface="楷体-简" panose="02010600040101010101" charset="-122"/>
                    </a:rPr>
                    <a:t>系统分析模式</a:t>
                  </a:r>
                  <a:r>
                    <a:rPr lang="en-US" altLang="zh-CN" sz="2275" b="1" dirty="0">
                      <a:solidFill>
                        <a:schemeClr val="tx1">
                          <a:lumMod val="75000"/>
                          <a:lumOff val="25000"/>
                        </a:schemeClr>
                      </a:solidFill>
                      <a:latin typeface="楷体-简" panose="02010600040101010101" charset="-122"/>
                      <a:ea typeface="楷体-简" panose="02010600040101010101" charset="-122"/>
                    </a:rPr>
                    <a:t>——</a:t>
                  </a:r>
                  <a:r>
                    <a:rPr lang="zh-CN" altLang="en-US" sz="2275" b="1" dirty="0">
                      <a:solidFill>
                        <a:srgbClr val="FF0000"/>
                      </a:solidFill>
                      <a:latin typeface="楷体-简" panose="02010600040101010101" charset="-122"/>
                      <a:ea typeface="楷体-简" panose="02010600040101010101" charset="-122"/>
                    </a:rPr>
                    <a:t>整体</a:t>
                  </a:r>
                  <a:endParaRPr lang="zh-CN" altLang="en-US" sz="2275" b="1" dirty="0">
                    <a:solidFill>
                      <a:srgbClr val="FF0000"/>
                    </a:solidFill>
                    <a:latin typeface="楷体-简" panose="02010600040101010101" charset="-122"/>
                    <a:ea typeface="楷体-简" panose="02010600040101010101" charset="-122"/>
                  </a:endParaRPr>
                </a:p>
              </p:txBody>
            </p:sp>
          </p:grpSp>
        </p:grpSp>
      </p:grpSp>
      <p:sp>
        <p:nvSpPr>
          <p:cNvPr id="8" name="标题 2"/>
          <p:cNvSpPr>
            <a:spLocks noGrp="1"/>
          </p:cNvSpPr>
          <p:nvPr/>
        </p:nvSpPr>
        <p:spPr>
          <a:xfrm>
            <a:off x="892175" y="377825"/>
            <a:ext cx="5155565"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 </a:t>
            </a:r>
            <a:r>
              <a:rPr lang="zh-CN" altLang="en-US" sz="3200" dirty="0" smtClean="0">
                <a:latin typeface="方正清刻本悦宋简体" panose="02000000000000000000" charset="-122"/>
                <a:ea typeface="方正清刻本悦宋简体" panose="02000000000000000000" charset="-122"/>
                <a:sym typeface="+mn-ea"/>
              </a:rPr>
              <a:t>冲突的过程</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6" name="文本框 5"/>
          <p:cNvSpPr txBox="1"/>
          <p:nvPr/>
        </p:nvSpPr>
        <p:spPr>
          <a:xfrm>
            <a:off x="15875" y="9525"/>
            <a:ext cx="3912235" cy="245110"/>
          </a:xfrm>
          <a:prstGeom prst="rect">
            <a:avLst/>
          </a:prstGeom>
          <a:noFill/>
        </p:spPr>
        <p:txBody>
          <a:bodyPr wrap="square" rtlCol="0" anchor="t">
            <a:spAutoFit/>
          </a:bodyPr>
          <a:p>
            <a:r>
              <a:rPr lang="zh-CN" altLang="en-US" sz="1000">
                <a:solidFill>
                  <a:schemeClr val="bg1">
                    <a:lumMod val="95000"/>
                  </a:schemeClr>
                </a:solidFill>
                <a:latin typeface="华文宋体" panose="02010600040101010101" charset="-122"/>
                <a:ea typeface="华文宋体" panose="02010600040101010101" charset="-122"/>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endParaRPr>
          </a:p>
        </p:txBody>
      </p:sp>
      <p:grpSp>
        <p:nvGrpSpPr>
          <p:cNvPr id="10" name="组合 9"/>
          <p:cNvGrpSpPr/>
          <p:nvPr userDrawn="1"/>
        </p:nvGrpSpPr>
        <p:grpSpPr>
          <a:xfrm rot="0">
            <a:off x="448945" y="269875"/>
            <a:ext cx="389255" cy="664210"/>
            <a:chOff x="321973" y="251081"/>
            <a:chExt cx="905327" cy="1269992"/>
          </a:xfrm>
        </p:grpSpPr>
        <p:sp>
          <p:nvSpPr>
            <p:cNvPr id="12" name="等腰三角形 11"/>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50" advTm="0"/>
    </mc:Choice>
    <mc:Fallback>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928370" y="360045"/>
            <a:ext cx="6424930" cy="368935"/>
          </a:xfrm>
          <a:prstGeom prst="rect">
            <a:avLst/>
          </a:prstGeom>
          <a:noFill/>
        </p:spPr>
        <p:txBody>
          <a:bodyPr wrap="square" lIns="0" tIns="0" rIns="0" bIns="0" rtlCol="0" anchor="ctr">
            <a:spAutoFit/>
          </a:bodyPr>
          <a:lstStyle/>
          <a:p>
            <a:pPr algn="l" eaLnBrk="1" fontAlgn="auto" latinLnBrk="0" hangingPunct="1"/>
            <a:r>
              <a:rPr lang="zh-CN" altLang="en-US" sz="2400" b="1" dirty="0">
                <a:solidFill>
                  <a:schemeClr val="tx1">
                    <a:lumMod val="85000"/>
                    <a:lumOff val="15000"/>
                  </a:schemeClr>
                </a:solidFill>
                <a:latin typeface="方正清刻本悦宋简体" panose="02000000000000000000" charset="-122"/>
                <a:ea typeface="方正清刻本悦宋简体" panose="02000000000000000000" charset="-122"/>
                <a:sym typeface="+mn-ea"/>
              </a:rPr>
              <a:t>庞迪</a:t>
            </a:r>
            <a:r>
              <a:rPr lang="en-US" altLang="zh-CN" sz="2400" b="1" dirty="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zh-CN" altLang="en-US" sz="2400" b="1" dirty="0">
                <a:solidFill>
                  <a:schemeClr val="tx1">
                    <a:lumMod val="75000"/>
                    <a:lumOff val="25000"/>
                  </a:schemeClr>
                </a:solidFill>
                <a:latin typeface="方正清刻本悦宋简体" panose="02000000000000000000" charset="-122"/>
                <a:ea typeface="方正清刻本悦宋简体" panose="02000000000000000000" charset="-122"/>
                <a:sym typeface="+mn-ea"/>
              </a:rPr>
              <a:t>冲突分析模式【</a:t>
            </a:r>
            <a:r>
              <a:rPr lang="zh-CN" altLang="en-US" sz="2400" b="1" dirty="0">
                <a:solidFill>
                  <a:srgbClr val="FF0000"/>
                </a:solidFill>
                <a:latin typeface="方正清刻本悦宋简体" panose="02000000000000000000" charset="-122"/>
                <a:ea typeface="方正清刻本悦宋简体" panose="02000000000000000000" charset="-122"/>
                <a:sym typeface="+mn-ea"/>
              </a:rPr>
              <a:t>选择</a:t>
            </a:r>
            <a:r>
              <a:rPr lang="en-US" altLang="zh-CN" sz="2400" b="1" dirty="0">
                <a:solidFill>
                  <a:srgbClr val="FF0000"/>
                </a:solidFill>
                <a:latin typeface="方正清刻本悦宋简体" panose="02000000000000000000" charset="-122"/>
                <a:ea typeface="方正清刻本悦宋简体" panose="02000000000000000000" charset="-122"/>
                <a:sym typeface="+mn-ea"/>
              </a:rPr>
              <a:t>/</a:t>
            </a:r>
            <a:r>
              <a:rPr lang="zh-CN" altLang="en-US" sz="2400" b="1" dirty="0">
                <a:solidFill>
                  <a:srgbClr val="FF0000"/>
                </a:solidFill>
                <a:latin typeface="方正清刻本悦宋简体" panose="02000000000000000000" charset="-122"/>
                <a:ea typeface="方正清刻本悦宋简体" panose="02000000000000000000" charset="-122"/>
                <a:sym typeface="+mn-ea"/>
              </a:rPr>
              <a:t>简答</a:t>
            </a:r>
            <a:r>
              <a:rPr lang="zh-CN" altLang="en-US" sz="2400" b="1" dirty="0">
                <a:solidFill>
                  <a:schemeClr val="tx1">
                    <a:lumMod val="75000"/>
                    <a:lumOff val="25000"/>
                  </a:schemeClr>
                </a:solidFill>
                <a:latin typeface="方正清刻本悦宋简体" panose="02000000000000000000" charset="-122"/>
                <a:ea typeface="方正清刻本悦宋简体" panose="02000000000000000000" charset="-122"/>
                <a:sym typeface="+mn-ea"/>
              </a:rPr>
              <a:t>】</a:t>
            </a:r>
            <a:r>
              <a:rPr lang="en-US" altLang="zh-CN" sz="2400">
                <a:solidFill>
                  <a:srgbClr val="FF0000"/>
                </a:solidFill>
                <a:latin typeface="方正清刻本悦宋简体" panose="02000000000000000000" charset="-122"/>
                <a:ea typeface="方正清刻本悦宋简体" panose="02000000000000000000" charset="-122"/>
                <a:sym typeface="+mn-ea"/>
              </a:rPr>
              <a:t>★★★★</a:t>
            </a:r>
            <a:endParaRPr lang="en-US" altLang="zh-CN" sz="2400" b="1" dirty="0">
              <a:solidFill>
                <a:srgbClr val="FF0000"/>
              </a:solidFill>
              <a:latin typeface="方正清刻本悦宋简体" panose="02000000000000000000" charset="-122"/>
              <a:ea typeface="方正清刻本悦宋简体" panose="02000000000000000000" charset="-122"/>
              <a:sym typeface="+mn-ea"/>
            </a:endParaRPr>
          </a:p>
        </p:txBody>
      </p:sp>
      <p:sp>
        <p:nvSpPr>
          <p:cNvPr id="57" name="文本框 56"/>
          <p:cNvSpPr txBox="1"/>
          <p:nvPr/>
        </p:nvSpPr>
        <p:spPr>
          <a:xfrm>
            <a:off x="2684920" y="4680977"/>
            <a:ext cx="1276941" cy="106680"/>
          </a:xfrm>
          <a:prstGeom prst="rect">
            <a:avLst/>
          </a:prstGeom>
          <a:noFill/>
        </p:spPr>
        <p:txBody>
          <a:bodyPr wrap="square" rtlCol="0">
            <a:spAutoFit/>
            <a:scene3d>
              <a:camera prst="orthographicFront"/>
              <a:lightRig rig="threePt" dir="t"/>
            </a:scene3d>
            <a:sp3d contourW="12700"/>
          </a:bodyPr>
          <a:p>
            <a:pPr algn="dist"/>
            <a:r>
              <a:rPr lang="zh-CN" altLang="en-US" sz="100" b="1" dirty="0">
                <a:solidFill>
                  <a:schemeClr val="bg1"/>
                </a:solidFill>
              </a:rPr>
              <a:t>研发经理</a:t>
            </a:r>
            <a:endParaRPr lang="zh-CN" altLang="en-US" sz="100" b="1" dirty="0">
              <a:solidFill>
                <a:schemeClr val="bg1"/>
              </a:solidFill>
            </a:endParaRPr>
          </a:p>
        </p:txBody>
      </p:sp>
      <p:grpSp>
        <p:nvGrpSpPr>
          <p:cNvPr id="65" name="组合 64"/>
          <p:cNvGrpSpPr/>
          <p:nvPr/>
        </p:nvGrpSpPr>
        <p:grpSpPr>
          <a:xfrm>
            <a:off x="1280612" y="1800992"/>
            <a:ext cx="4781672" cy="3567289"/>
            <a:chOff x="7548" y="523"/>
            <a:chExt cx="10178" cy="6176"/>
          </a:xfrm>
        </p:grpSpPr>
        <p:grpSp>
          <p:nvGrpSpPr>
            <p:cNvPr id="61" name="组合 60"/>
            <p:cNvGrpSpPr/>
            <p:nvPr/>
          </p:nvGrpSpPr>
          <p:grpSpPr>
            <a:xfrm>
              <a:off x="7548" y="523"/>
              <a:ext cx="10178" cy="6176"/>
              <a:chOff x="5809" y="2845"/>
              <a:chExt cx="10178" cy="6176"/>
            </a:xfrm>
          </p:grpSpPr>
          <p:grpSp>
            <p:nvGrpSpPr>
              <p:cNvPr id="123" name="组合 122"/>
              <p:cNvGrpSpPr/>
              <p:nvPr/>
            </p:nvGrpSpPr>
            <p:grpSpPr>
              <a:xfrm>
                <a:off x="7503" y="2845"/>
                <a:ext cx="8484" cy="6176"/>
                <a:chOff x="4436745" y="2392667"/>
                <a:chExt cx="5387489" cy="3921604"/>
              </a:xfrm>
              <a:solidFill>
                <a:schemeClr val="tx2">
                  <a:lumMod val="50000"/>
                </a:schemeClr>
              </a:solidFill>
            </p:grpSpPr>
            <p:grpSp>
              <p:nvGrpSpPr>
                <p:cNvPr id="6" name="Group 17"/>
                <p:cNvGrpSpPr/>
                <p:nvPr/>
              </p:nvGrpSpPr>
              <p:grpSpPr>
                <a:xfrm>
                  <a:off x="6888107" y="2562439"/>
                  <a:ext cx="761561" cy="316899"/>
                  <a:chOff x="7327376" y="2091794"/>
                  <a:chExt cx="761561" cy="316899"/>
                </a:xfrm>
                <a:grpFill/>
              </p:grpSpPr>
              <p:cxnSp>
                <p:nvCxnSpPr>
                  <p:cNvPr id="25" name="Straight Connector 18"/>
                  <p:cNvCxnSpPr/>
                  <p:nvPr/>
                </p:nvCxnSpPr>
                <p:spPr>
                  <a:xfrm flipH="1">
                    <a:off x="7327376" y="2250879"/>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19"/>
                  <p:cNvCxnSpPr/>
                  <p:nvPr/>
                </p:nvCxnSpPr>
                <p:spPr>
                  <a:xfrm>
                    <a:off x="7666722" y="2091794"/>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0"/>
                  <p:cNvCxnSpPr/>
                  <p:nvPr/>
                </p:nvCxnSpPr>
                <p:spPr>
                  <a:xfrm flipH="1">
                    <a:off x="7662054" y="239521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1"/>
                  <p:cNvCxnSpPr/>
                  <p:nvPr/>
                </p:nvCxnSpPr>
                <p:spPr>
                  <a:xfrm flipH="1">
                    <a:off x="7662054" y="2091794"/>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Group 31"/>
                <p:cNvGrpSpPr/>
                <p:nvPr/>
              </p:nvGrpSpPr>
              <p:grpSpPr>
                <a:xfrm>
                  <a:off x="6888107" y="3349058"/>
                  <a:ext cx="761561" cy="316899"/>
                  <a:chOff x="7327376" y="2878413"/>
                  <a:chExt cx="761561" cy="316899"/>
                </a:xfrm>
                <a:grpFill/>
              </p:grpSpPr>
              <p:cxnSp>
                <p:nvCxnSpPr>
                  <p:cNvPr id="21" name="Straight Connector 32"/>
                  <p:cNvCxnSpPr/>
                  <p:nvPr/>
                </p:nvCxnSpPr>
                <p:spPr>
                  <a:xfrm flipH="1">
                    <a:off x="7327376" y="3037497"/>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33"/>
                  <p:cNvCxnSpPr/>
                  <p:nvPr/>
                </p:nvCxnSpPr>
                <p:spPr>
                  <a:xfrm>
                    <a:off x="7666722" y="2878413"/>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34"/>
                  <p:cNvCxnSpPr/>
                  <p:nvPr/>
                </p:nvCxnSpPr>
                <p:spPr>
                  <a:xfrm flipH="1">
                    <a:off x="7662054" y="3195312"/>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35"/>
                  <p:cNvCxnSpPr/>
                  <p:nvPr/>
                </p:nvCxnSpPr>
                <p:spPr>
                  <a:xfrm flipH="1">
                    <a:off x="7662054" y="2878413"/>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38"/>
                <p:cNvGrpSpPr/>
                <p:nvPr/>
              </p:nvGrpSpPr>
              <p:grpSpPr>
                <a:xfrm>
                  <a:off x="6888107" y="4112451"/>
                  <a:ext cx="761561" cy="316899"/>
                  <a:chOff x="7327376" y="3641806"/>
                  <a:chExt cx="761561" cy="316899"/>
                </a:xfrm>
                <a:grpFill/>
              </p:grpSpPr>
              <p:cxnSp>
                <p:nvCxnSpPr>
                  <p:cNvPr id="17" name="Straight Connector 39"/>
                  <p:cNvCxnSpPr/>
                  <p:nvPr/>
                </p:nvCxnSpPr>
                <p:spPr>
                  <a:xfrm flipH="1">
                    <a:off x="7327376" y="3800890"/>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66722" y="3641806"/>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41"/>
                  <p:cNvCxnSpPr/>
                  <p:nvPr/>
                </p:nvCxnSpPr>
                <p:spPr>
                  <a:xfrm flipH="1">
                    <a:off x="7662054" y="3958705"/>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42"/>
                  <p:cNvCxnSpPr/>
                  <p:nvPr/>
                </p:nvCxnSpPr>
                <p:spPr>
                  <a:xfrm flipH="1">
                    <a:off x="7662054" y="364180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Group 52"/>
                <p:cNvGrpSpPr/>
                <p:nvPr/>
              </p:nvGrpSpPr>
              <p:grpSpPr>
                <a:xfrm>
                  <a:off x="6888107" y="4905205"/>
                  <a:ext cx="761561" cy="330376"/>
                  <a:chOff x="7327376" y="4434560"/>
                  <a:chExt cx="761561" cy="330376"/>
                </a:xfrm>
                <a:grpFill/>
              </p:grpSpPr>
              <p:cxnSp>
                <p:nvCxnSpPr>
                  <p:cNvPr id="13" name="Straight Connector 53"/>
                  <p:cNvCxnSpPr/>
                  <p:nvPr/>
                </p:nvCxnSpPr>
                <p:spPr>
                  <a:xfrm flipH="1">
                    <a:off x="7327376" y="4607121"/>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54"/>
                  <p:cNvCxnSpPr/>
                  <p:nvPr/>
                </p:nvCxnSpPr>
                <p:spPr>
                  <a:xfrm>
                    <a:off x="7666722" y="4448037"/>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55"/>
                  <p:cNvCxnSpPr/>
                  <p:nvPr/>
                </p:nvCxnSpPr>
                <p:spPr>
                  <a:xfrm flipH="1">
                    <a:off x="7662054" y="476493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56"/>
                  <p:cNvCxnSpPr/>
                  <p:nvPr/>
                </p:nvCxnSpPr>
                <p:spPr>
                  <a:xfrm flipH="1">
                    <a:off x="7662054" y="4434560"/>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Group 59"/>
                <p:cNvGrpSpPr/>
                <p:nvPr/>
              </p:nvGrpSpPr>
              <p:grpSpPr>
                <a:xfrm>
                  <a:off x="6888107" y="5682075"/>
                  <a:ext cx="761561" cy="316899"/>
                  <a:chOff x="7327376" y="5211430"/>
                  <a:chExt cx="761561" cy="316899"/>
                </a:xfrm>
                <a:grpFill/>
              </p:grpSpPr>
              <p:cxnSp>
                <p:nvCxnSpPr>
                  <p:cNvPr id="11" name="Straight Connector 60"/>
                  <p:cNvCxnSpPr/>
                  <p:nvPr/>
                </p:nvCxnSpPr>
                <p:spPr>
                  <a:xfrm flipH="1">
                    <a:off x="7327376" y="5370514"/>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61"/>
                  <p:cNvCxnSpPr/>
                  <p:nvPr/>
                </p:nvCxnSpPr>
                <p:spPr>
                  <a:xfrm>
                    <a:off x="7666722" y="5211430"/>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62"/>
                  <p:cNvCxnSpPr/>
                  <p:nvPr/>
                </p:nvCxnSpPr>
                <p:spPr>
                  <a:xfrm flipH="1">
                    <a:off x="7662054" y="5528329"/>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63"/>
                  <p:cNvCxnSpPr/>
                  <p:nvPr/>
                </p:nvCxnSpPr>
                <p:spPr>
                  <a:xfrm flipH="1">
                    <a:off x="7662054" y="5211430"/>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9" name="Rectangle 15"/>
                <p:cNvSpPr/>
                <p:nvPr/>
              </p:nvSpPr>
              <p:spPr>
                <a:xfrm>
                  <a:off x="7649668" y="2405891"/>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37" name="Rectangle 16"/>
                <p:cNvSpPr/>
                <p:nvPr/>
              </p:nvSpPr>
              <p:spPr>
                <a:xfrm>
                  <a:off x="7649668" y="2721523"/>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44" name="Rectangle 24"/>
                <p:cNvSpPr/>
                <p:nvPr/>
              </p:nvSpPr>
              <p:spPr>
                <a:xfrm>
                  <a:off x="7649668" y="3192510"/>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38" name="Rectangle 30"/>
                <p:cNvSpPr/>
                <p:nvPr/>
              </p:nvSpPr>
              <p:spPr>
                <a:xfrm>
                  <a:off x="7649668" y="3508141"/>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42" name="Rectangle 36"/>
                <p:cNvSpPr/>
                <p:nvPr/>
              </p:nvSpPr>
              <p:spPr>
                <a:xfrm>
                  <a:off x="7649668" y="3955903"/>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43" name="Rectangle 37"/>
                <p:cNvSpPr/>
                <p:nvPr/>
              </p:nvSpPr>
              <p:spPr>
                <a:xfrm>
                  <a:off x="7649668" y="4271534"/>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4" name="Rectangle 45"/>
                <p:cNvSpPr/>
                <p:nvPr/>
              </p:nvSpPr>
              <p:spPr>
                <a:xfrm>
                  <a:off x="7649668" y="4762134"/>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5" name="Rectangle 51"/>
                <p:cNvSpPr/>
                <p:nvPr/>
              </p:nvSpPr>
              <p:spPr>
                <a:xfrm>
                  <a:off x="7649668" y="5077765"/>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9" name="Rectangle 57"/>
                <p:cNvSpPr/>
                <p:nvPr/>
              </p:nvSpPr>
              <p:spPr>
                <a:xfrm>
                  <a:off x="7649668" y="5525527"/>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60" name="Rectangle 58"/>
                <p:cNvSpPr/>
                <p:nvPr/>
              </p:nvSpPr>
              <p:spPr>
                <a:xfrm>
                  <a:off x="7649033" y="5998638"/>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67" name="Rounded Rectangle 2"/>
                <p:cNvSpPr/>
                <p:nvPr/>
              </p:nvSpPr>
              <p:spPr>
                <a:xfrm>
                  <a:off x="5218186" y="2538016"/>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0" name="Rounded Rectangle 22"/>
                <p:cNvSpPr/>
                <p:nvPr/>
              </p:nvSpPr>
              <p:spPr>
                <a:xfrm>
                  <a:off x="5218186" y="3324636"/>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3" name="Rounded Rectangle 23"/>
                <p:cNvSpPr/>
                <p:nvPr/>
              </p:nvSpPr>
              <p:spPr>
                <a:xfrm>
                  <a:off x="5218186" y="4088028"/>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6" name="Rounded Rectangle 43"/>
                <p:cNvSpPr/>
                <p:nvPr/>
              </p:nvSpPr>
              <p:spPr>
                <a:xfrm>
                  <a:off x="5218186" y="4894260"/>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9" name="Rounded Rectangle 44"/>
                <p:cNvSpPr/>
                <p:nvPr/>
              </p:nvSpPr>
              <p:spPr>
                <a:xfrm>
                  <a:off x="5218186" y="5657652"/>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grpSp>
              <p:nvGrpSpPr>
                <p:cNvPr id="82" name="Group 29"/>
                <p:cNvGrpSpPr/>
                <p:nvPr/>
              </p:nvGrpSpPr>
              <p:grpSpPr>
                <a:xfrm>
                  <a:off x="4518025" y="2630788"/>
                  <a:ext cx="700405" cy="3227612"/>
                  <a:chOff x="4594225" y="2630788"/>
                  <a:chExt cx="700405" cy="3227612"/>
                </a:xfrm>
                <a:grpFill/>
              </p:grpSpPr>
              <p:cxnSp>
                <p:nvCxnSpPr>
                  <p:cNvPr id="95" name="Straight Connector 28"/>
                  <p:cNvCxnSpPr/>
                  <p:nvPr/>
                </p:nvCxnSpPr>
                <p:spPr>
                  <a:xfrm flipH="1" flipV="1">
                    <a:off x="4594225" y="3482340"/>
                    <a:ext cx="700405" cy="2603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49"/>
                  <p:cNvCxnSpPr/>
                  <p:nvPr/>
                </p:nvCxnSpPr>
                <p:spPr>
                  <a:xfrm flipH="1" flipV="1">
                    <a:off x="4665980" y="5066665"/>
                    <a:ext cx="628650" cy="1079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68"/>
                  <p:cNvCxnSpPr/>
                  <p:nvPr/>
                </p:nvCxnSpPr>
                <p:spPr>
                  <a:xfrm>
                    <a:off x="4594225" y="2630788"/>
                    <a:ext cx="0" cy="3227612"/>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Connector 109"/>
                <p:cNvCxnSpPr>
                  <a:stCxn id="79" idx="1"/>
                </p:cNvCxnSpPr>
                <p:nvPr/>
              </p:nvCxnSpPr>
              <p:spPr>
                <a:xfrm flipH="1">
                  <a:off x="4436745" y="5841365"/>
                  <a:ext cx="781685" cy="889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110"/>
                <p:cNvCxnSpPr/>
                <p:nvPr/>
              </p:nvCxnSpPr>
              <p:spPr>
                <a:xfrm flipH="1">
                  <a:off x="4589780" y="4271645"/>
                  <a:ext cx="617855" cy="254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111"/>
                <p:cNvCxnSpPr/>
                <p:nvPr/>
              </p:nvCxnSpPr>
              <p:spPr>
                <a:xfrm flipH="1" flipV="1">
                  <a:off x="4518025" y="2689860"/>
                  <a:ext cx="689610" cy="1206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383817" y="2530151"/>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b="1" dirty="0">
                      <a:solidFill>
                        <a:schemeClr val="bg1"/>
                      </a:solidFill>
                    </a:rPr>
                    <a:t>生产部经理</a:t>
                  </a:r>
                  <a:endParaRPr lang="zh-CN" altLang="en-US" sz="1140" b="1" dirty="0">
                    <a:solidFill>
                      <a:schemeClr val="bg1"/>
                    </a:solidFill>
                  </a:endParaRPr>
                </a:p>
              </p:txBody>
            </p:sp>
            <p:sp>
              <p:nvSpPr>
                <p:cNvPr id="104" name="文本框 103"/>
                <p:cNvSpPr txBox="1"/>
                <p:nvPr/>
              </p:nvSpPr>
              <p:spPr>
                <a:xfrm>
                  <a:off x="5383817" y="3340475"/>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b="1" dirty="0">
                      <a:solidFill>
                        <a:schemeClr val="bg1"/>
                      </a:solidFill>
                    </a:rPr>
                    <a:t>销售部经理</a:t>
                  </a:r>
                  <a:endParaRPr lang="zh-CN" altLang="en-US" sz="1140" b="1" dirty="0">
                    <a:solidFill>
                      <a:schemeClr val="bg1"/>
                    </a:solidFill>
                  </a:endParaRPr>
                </a:p>
              </p:txBody>
            </p:sp>
            <p:sp>
              <p:nvSpPr>
                <p:cNvPr id="105" name="文本框 104"/>
                <p:cNvSpPr txBox="1"/>
                <p:nvPr/>
              </p:nvSpPr>
              <p:spPr>
                <a:xfrm>
                  <a:off x="5383817" y="4103867"/>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b="1" dirty="0">
                      <a:solidFill>
                        <a:schemeClr val="bg1"/>
                      </a:solidFill>
                    </a:rPr>
                    <a:t>人事经理</a:t>
                  </a:r>
                  <a:endParaRPr lang="zh-CN" altLang="en-US" sz="1140" b="1" dirty="0">
                    <a:solidFill>
                      <a:schemeClr val="bg1"/>
                    </a:solidFill>
                  </a:endParaRPr>
                </a:p>
              </p:txBody>
            </p:sp>
            <p:sp>
              <p:nvSpPr>
                <p:cNvPr id="106" name="文本框 105"/>
                <p:cNvSpPr txBox="1"/>
                <p:nvPr/>
              </p:nvSpPr>
              <p:spPr>
                <a:xfrm>
                  <a:off x="5383817" y="4897399"/>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b="1" dirty="0">
                      <a:solidFill>
                        <a:schemeClr val="bg1"/>
                      </a:solidFill>
                    </a:rPr>
                    <a:t>研发经理</a:t>
                  </a:r>
                  <a:endParaRPr lang="zh-CN" altLang="en-US" sz="1140" b="1" dirty="0">
                    <a:solidFill>
                      <a:schemeClr val="bg1"/>
                    </a:solidFill>
                  </a:endParaRPr>
                </a:p>
              </p:txBody>
            </p:sp>
            <p:sp>
              <p:nvSpPr>
                <p:cNvPr id="111" name="文本框 110"/>
                <p:cNvSpPr txBox="1"/>
                <p:nvPr/>
              </p:nvSpPr>
              <p:spPr>
                <a:xfrm>
                  <a:off x="8063564" y="2392667"/>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工人小一</a:t>
                  </a:r>
                  <a:endParaRPr lang="zh-CN" altLang="en-US" sz="1140" dirty="0">
                    <a:solidFill>
                      <a:schemeClr val="bg1"/>
                    </a:solidFill>
                  </a:endParaRPr>
                </a:p>
              </p:txBody>
            </p:sp>
            <p:sp>
              <p:nvSpPr>
                <p:cNvPr id="112" name="文本框 111"/>
                <p:cNvSpPr txBox="1"/>
                <p:nvPr/>
              </p:nvSpPr>
              <p:spPr>
                <a:xfrm>
                  <a:off x="8063564" y="2695269"/>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工人小二</a:t>
                  </a:r>
                  <a:endParaRPr lang="zh-CN" altLang="en-US" sz="1140" dirty="0">
                    <a:solidFill>
                      <a:schemeClr val="bg1"/>
                    </a:solidFill>
                  </a:endParaRPr>
                </a:p>
              </p:txBody>
            </p:sp>
            <p:sp>
              <p:nvSpPr>
                <p:cNvPr id="113" name="文本框 112"/>
                <p:cNvSpPr txBox="1"/>
                <p:nvPr/>
              </p:nvSpPr>
              <p:spPr>
                <a:xfrm>
                  <a:off x="8063564" y="3180882"/>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工人小三</a:t>
                  </a:r>
                  <a:endParaRPr lang="zh-CN" altLang="en-US" sz="1140" dirty="0">
                    <a:solidFill>
                      <a:schemeClr val="bg1"/>
                    </a:solidFill>
                  </a:endParaRPr>
                </a:p>
              </p:txBody>
            </p:sp>
            <p:sp>
              <p:nvSpPr>
                <p:cNvPr id="114" name="文本框 113"/>
                <p:cNvSpPr txBox="1"/>
                <p:nvPr/>
              </p:nvSpPr>
              <p:spPr>
                <a:xfrm>
                  <a:off x="8063564" y="3483484"/>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工人小四</a:t>
                  </a:r>
                  <a:endParaRPr lang="zh-CN" altLang="en-US" sz="1140" dirty="0">
                    <a:solidFill>
                      <a:schemeClr val="bg1"/>
                    </a:solidFill>
                  </a:endParaRPr>
                </a:p>
              </p:txBody>
            </p:sp>
            <p:sp>
              <p:nvSpPr>
                <p:cNvPr id="115" name="文本框 114"/>
                <p:cNvSpPr txBox="1"/>
                <p:nvPr/>
              </p:nvSpPr>
              <p:spPr>
                <a:xfrm>
                  <a:off x="8063564" y="3954027"/>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工人小五</a:t>
                  </a:r>
                  <a:endParaRPr lang="zh-CN" altLang="en-US" sz="1140" dirty="0">
                    <a:solidFill>
                      <a:schemeClr val="bg1"/>
                    </a:solidFill>
                  </a:endParaRPr>
                </a:p>
              </p:txBody>
            </p:sp>
            <p:sp>
              <p:nvSpPr>
                <p:cNvPr id="116" name="文本框 115"/>
                <p:cNvSpPr txBox="1"/>
                <p:nvPr/>
              </p:nvSpPr>
              <p:spPr>
                <a:xfrm>
                  <a:off x="8063564" y="4256629"/>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工人小六</a:t>
                  </a:r>
                  <a:endParaRPr lang="zh-CN" altLang="en-US" sz="1140" dirty="0">
                    <a:solidFill>
                      <a:schemeClr val="bg1"/>
                    </a:solidFill>
                  </a:endParaRPr>
                </a:p>
              </p:txBody>
            </p:sp>
            <p:sp>
              <p:nvSpPr>
                <p:cNvPr id="117" name="文本框 116"/>
                <p:cNvSpPr txBox="1"/>
                <p:nvPr/>
              </p:nvSpPr>
              <p:spPr>
                <a:xfrm>
                  <a:off x="8063564" y="4767774"/>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工人小七</a:t>
                  </a:r>
                  <a:endParaRPr lang="zh-CN" altLang="en-US" sz="1140" dirty="0">
                    <a:solidFill>
                      <a:schemeClr val="bg1"/>
                    </a:solidFill>
                  </a:endParaRPr>
                </a:p>
              </p:txBody>
            </p:sp>
            <p:sp>
              <p:nvSpPr>
                <p:cNvPr id="118" name="文本框 117"/>
                <p:cNvSpPr txBox="1"/>
                <p:nvPr/>
              </p:nvSpPr>
              <p:spPr>
                <a:xfrm>
                  <a:off x="8063564" y="5070376"/>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工人小八</a:t>
                  </a:r>
                  <a:endParaRPr lang="zh-CN" altLang="en-US" sz="1140" dirty="0">
                    <a:solidFill>
                      <a:schemeClr val="bg1"/>
                    </a:solidFill>
                  </a:endParaRPr>
                </a:p>
              </p:txBody>
            </p:sp>
            <p:sp>
              <p:nvSpPr>
                <p:cNvPr id="119" name="文本框 118"/>
                <p:cNvSpPr txBox="1"/>
                <p:nvPr/>
              </p:nvSpPr>
              <p:spPr>
                <a:xfrm>
                  <a:off x="8063564" y="5542483"/>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工人小九</a:t>
                  </a:r>
                  <a:endParaRPr lang="zh-CN" altLang="en-US" sz="1140" dirty="0">
                    <a:solidFill>
                      <a:schemeClr val="bg1"/>
                    </a:solidFill>
                  </a:endParaRPr>
                </a:p>
              </p:txBody>
            </p:sp>
            <p:sp>
              <p:nvSpPr>
                <p:cNvPr id="120" name="文本框 119"/>
                <p:cNvSpPr txBox="1"/>
                <p:nvPr/>
              </p:nvSpPr>
              <p:spPr>
                <a:xfrm>
                  <a:off x="8063564" y="5998755"/>
                  <a:ext cx="1346774" cy="292491"/>
                </a:xfrm>
                <a:prstGeom prst="rect">
                  <a:avLst/>
                </a:prstGeom>
                <a:grpFill/>
              </p:spPr>
              <p:txBody>
                <a:bodyPr wrap="square" rtlCol="0">
                  <a:spAutoFit/>
                  <a:scene3d>
                    <a:camera prst="orthographicFront"/>
                    <a:lightRig rig="threePt" dir="t"/>
                  </a:scene3d>
                  <a:sp3d contourW="12700"/>
                </a:bodyPr>
                <a:p>
                  <a:pPr algn="dist"/>
                  <a:r>
                    <a:rPr lang="zh-CN" altLang="en-US" sz="1140" dirty="0">
                      <a:solidFill>
                        <a:schemeClr val="bg1"/>
                      </a:solidFill>
                    </a:rPr>
                    <a:t>工人小十</a:t>
                  </a:r>
                  <a:endParaRPr lang="zh-CN" altLang="en-US" sz="1140" dirty="0">
                    <a:solidFill>
                      <a:schemeClr val="bg1"/>
                    </a:solidFill>
                  </a:endParaRPr>
                </a:p>
              </p:txBody>
            </p:sp>
          </p:grpSp>
          <p:pic>
            <p:nvPicPr>
              <p:cNvPr id="53" name="图片 52"/>
              <p:cNvPicPr>
                <a:picLocks noChangeAspect="1"/>
              </p:cNvPicPr>
              <p:nvPr/>
            </p:nvPicPr>
            <p:blipFill>
              <a:blip r:embed="rId1"/>
              <a:srcRect/>
              <a:stretch>
                <a:fillRect/>
              </a:stretch>
            </p:blipFill>
            <p:spPr>
              <a:xfrm>
                <a:off x="5809" y="4928"/>
                <a:ext cx="1425" cy="1374"/>
              </a:xfrm>
              <a:prstGeom prst="rect">
                <a:avLst/>
              </a:prstGeom>
            </p:spPr>
          </p:pic>
        </p:grpSp>
        <p:sp>
          <p:nvSpPr>
            <p:cNvPr id="63" name="文本框 62"/>
            <p:cNvSpPr txBox="1"/>
            <p:nvPr/>
          </p:nvSpPr>
          <p:spPr>
            <a:xfrm>
              <a:off x="10733" y="5622"/>
              <a:ext cx="2121" cy="461"/>
            </a:xfrm>
            <a:prstGeom prst="rect">
              <a:avLst/>
            </a:prstGeom>
            <a:noFill/>
          </p:spPr>
          <p:txBody>
            <a:bodyPr wrap="square" rtlCol="0">
              <a:spAutoFit/>
              <a:scene3d>
                <a:camera prst="orthographicFront"/>
                <a:lightRig rig="threePt" dir="t"/>
              </a:scene3d>
              <a:sp3d contourW="12700"/>
            </a:bodyPr>
            <a:p>
              <a:pPr algn="dist"/>
              <a:r>
                <a:rPr lang="zh-CN" altLang="en-US" sz="1140" b="1" dirty="0">
                  <a:solidFill>
                    <a:schemeClr val="bg1"/>
                  </a:solidFill>
                </a:rPr>
                <a:t>财务经理</a:t>
              </a:r>
              <a:endParaRPr lang="zh-CN" altLang="en-US" sz="1140" b="1" dirty="0">
                <a:solidFill>
                  <a:schemeClr val="bg1"/>
                </a:solidFill>
              </a:endParaRPr>
            </a:p>
          </p:txBody>
        </p:sp>
      </p:grpSp>
      <p:sp>
        <p:nvSpPr>
          <p:cNvPr id="62" name="文本框 61"/>
          <p:cNvSpPr txBox="1"/>
          <p:nvPr/>
        </p:nvSpPr>
        <p:spPr>
          <a:xfrm>
            <a:off x="989208" y="6087759"/>
            <a:ext cx="10936073" cy="500380"/>
          </a:xfrm>
          <a:prstGeom prst="rect">
            <a:avLst/>
          </a:prstGeom>
          <a:noFill/>
        </p:spPr>
        <p:txBody>
          <a:bodyPr wrap="square" rtlCol="0">
            <a:spAutoFit/>
          </a:bodyPr>
          <a:p>
            <a:r>
              <a:rPr lang="en-US" altLang="zh-CN" sz="2655" b="1">
                <a:solidFill>
                  <a:schemeClr val="bg1"/>
                </a:solidFill>
              </a:rPr>
              <a:t>3.</a:t>
            </a:r>
            <a:r>
              <a:rPr lang="zh-CN" altLang="en-US" sz="2655" b="1">
                <a:solidFill>
                  <a:schemeClr val="bg1"/>
                </a:solidFill>
              </a:rPr>
              <a:t>产销人发财</a:t>
            </a:r>
            <a:r>
              <a:rPr lang="en-US" altLang="zh-CN" sz="2655" b="1">
                <a:solidFill>
                  <a:schemeClr val="bg1"/>
                </a:solidFill>
              </a:rPr>
              <a:t>5</a:t>
            </a:r>
            <a:r>
              <a:rPr lang="zh-CN" altLang="en-US" sz="2655" b="1">
                <a:solidFill>
                  <a:schemeClr val="bg1"/>
                </a:solidFill>
              </a:rPr>
              <a:t>大经理之间、工人</a:t>
            </a:r>
            <a:r>
              <a:rPr lang="en-US" altLang="zh-CN" sz="2655" b="1">
                <a:solidFill>
                  <a:schemeClr val="bg1"/>
                </a:solidFill>
              </a:rPr>
              <a:t>123456789</a:t>
            </a:r>
            <a:r>
              <a:rPr lang="zh-CN" altLang="en-US" sz="2655" b="1">
                <a:solidFill>
                  <a:schemeClr val="bg1"/>
                </a:solidFill>
              </a:rPr>
              <a:t>之间是什么关系？冲突？</a:t>
            </a:r>
            <a:endParaRPr lang="zh-CN" altLang="en-US" sz="2655" b="1">
              <a:solidFill>
                <a:schemeClr val="bg1"/>
              </a:solidFill>
            </a:endParaRPr>
          </a:p>
        </p:txBody>
      </p:sp>
      <p:grpSp>
        <p:nvGrpSpPr>
          <p:cNvPr id="5" name="组合 4"/>
          <p:cNvGrpSpPr/>
          <p:nvPr/>
        </p:nvGrpSpPr>
        <p:grpSpPr>
          <a:xfrm>
            <a:off x="7350120" y="2174880"/>
            <a:ext cx="3358369" cy="2218041"/>
            <a:chOff x="9382" y="3341"/>
            <a:chExt cx="5578" cy="3684"/>
          </a:xfrm>
        </p:grpSpPr>
        <p:sp>
          <p:nvSpPr>
            <p:cNvPr id="2" name="文本框 1"/>
            <p:cNvSpPr txBox="1"/>
            <p:nvPr/>
          </p:nvSpPr>
          <p:spPr>
            <a:xfrm>
              <a:off x="9382" y="3341"/>
              <a:ext cx="5578" cy="734"/>
            </a:xfrm>
            <a:prstGeom prst="rect">
              <a:avLst/>
            </a:prstGeom>
            <a:noFill/>
          </p:spPr>
          <p:txBody>
            <a:bodyPr wrap="square" rtlCol="0">
              <a:spAutoFit/>
            </a:bodyPr>
            <a:p>
              <a:r>
                <a:rPr lang="zh-CN" altLang="en-US" sz="2275" b="1">
                  <a:latin typeface="黑体-简" panose="02000000000000000000" charset="-122"/>
                  <a:ea typeface="黑体-简" panose="02000000000000000000" charset="-122"/>
                </a:rPr>
                <a:t>雇员群体               雇主</a:t>
              </a:r>
              <a:endParaRPr lang="zh-CN" altLang="en-US" sz="2275" b="1">
                <a:latin typeface="黑体-简" panose="02000000000000000000" charset="-122"/>
                <a:ea typeface="黑体-简" panose="02000000000000000000" charset="-122"/>
              </a:endParaRPr>
            </a:p>
          </p:txBody>
        </p:sp>
        <p:sp>
          <p:nvSpPr>
            <p:cNvPr id="3" name="文本框 2"/>
            <p:cNvSpPr txBox="1"/>
            <p:nvPr/>
          </p:nvSpPr>
          <p:spPr>
            <a:xfrm>
              <a:off x="9382" y="4821"/>
              <a:ext cx="5578" cy="734"/>
            </a:xfrm>
            <a:prstGeom prst="rect">
              <a:avLst/>
            </a:prstGeom>
            <a:noFill/>
          </p:spPr>
          <p:txBody>
            <a:bodyPr wrap="square" rtlCol="0">
              <a:spAutoFit/>
            </a:bodyPr>
            <a:p>
              <a:r>
                <a:rPr lang="zh-CN" altLang="en-US" sz="2275" b="1">
                  <a:latin typeface="黑体-简" panose="02000000000000000000" charset="-122"/>
                  <a:ea typeface="黑体-简" panose="02000000000000000000" charset="-122"/>
                </a:rPr>
                <a:t>上级                       下级</a:t>
              </a:r>
              <a:endParaRPr lang="zh-CN" altLang="en-US" sz="2275">
                <a:latin typeface="黑体-简" panose="02000000000000000000" charset="-122"/>
                <a:ea typeface="黑体-简" panose="02000000000000000000" charset="-122"/>
              </a:endParaRPr>
            </a:p>
          </p:txBody>
        </p:sp>
        <p:sp>
          <p:nvSpPr>
            <p:cNvPr id="4" name="文本框 3"/>
            <p:cNvSpPr txBox="1"/>
            <p:nvPr/>
          </p:nvSpPr>
          <p:spPr>
            <a:xfrm>
              <a:off x="9382" y="6291"/>
              <a:ext cx="5578" cy="734"/>
            </a:xfrm>
            <a:prstGeom prst="rect">
              <a:avLst/>
            </a:prstGeom>
            <a:noFill/>
          </p:spPr>
          <p:txBody>
            <a:bodyPr wrap="square" rtlCol="0">
              <a:spAutoFit/>
            </a:bodyPr>
            <a:p>
              <a:r>
                <a:rPr lang="zh-CN" altLang="en-US" sz="2275" b="1">
                  <a:latin typeface="黑体-简" panose="02000000000000000000" charset="-122"/>
                  <a:ea typeface="黑体-简" panose="02000000000000000000" charset="-122"/>
                </a:rPr>
                <a:t>部门                       部门</a:t>
              </a:r>
              <a:endParaRPr lang="zh-CN" altLang="en-US" sz="2275" b="1">
                <a:latin typeface="黑体-简" panose="02000000000000000000" charset="-122"/>
                <a:ea typeface="黑体-简" panose="02000000000000000000" charset="-122"/>
              </a:endParaRPr>
            </a:p>
          </p:txBody>
        </p:sp>
      </p:grpSp>
      <p:sp>
        <p:nvSpPr>
          <p:cNvPr id="29" name="文本框 28"/>
          <p:cNvSpPr txBox="1"/>
          <p:nvPr/>
        </p:nvSpPr>
        <p:spPr>
          <a:xfrm>
            <a:off x="8749340" y="2058077"/>
            <a:ext cx="838087" cy="558800"/>
          </a:xfrm>
          <a:prstGeom prst="rect">
            <a:avLst/>
          </a:prstGeom>
          <a:noFill/>
        </p:spPr>
        <p:txBody>
          <a:bodyPr wrap="square" rtlCol="0">
            <a:spAutoFit/>
          </a:bodyPr>
          <a:p>
            <a:r>
              <a:rPr lang="en-US" altLang="zh-CN" sz="3035">
                <a:solidFill>
                  <a:srgbClr val="38271F"/>
                </a:solidFill>
              </a:rPr>
              <a:t>vs</a:t>
            </a:r>
            <a:endParaRPr lang="en-US" altLang="zh-CN" sz="3035">
              <a:solidFill>
                <a:srgbClr val="38271F"/>
              </a:solidFill>
            </a:endParaRPr>
          </a:p>
        </p:txBody>
      </p:sp>
      <p:sp>
        <p:nvSpPr>
          <p:cNvPr id="30" name="文本框 29"/>
          <p:cNvSpPr txBox="1"/>
          <p:nvPr/>
        </p:nvSpPr>
        <p:spPr>
          <a:xfrm>
            <a:off x="8749340" y="3054510"/>
            <a:ext cx="838087" cy="558800"/>
          </a:xfrm>
          <a:prstGeom prst="rect">
            <a:avLst/>
          </a:prstGeom>
          <a:noFill/>
        </p:spPr>
        <p:txBody>
          <a:bodyPr wrap="square" rtlCol="0">
            <a:spAutoFit/>
          </a:bodyPr>
          <a:p>
            <a:r>
              <a:rPr lang="en-US" altLang="zh-CN" sz="3035">
                <a:solidFill>
                  <a:srgbClr val="38271F"/>
                </a:solidFill>
              </a:rPr>
              <a:t>vs</a:t>
            </a:r>
            <a:endParaRPr lang="en-US" altLang="zh-CN" sz="3035">
              <a:solidFill>
                <a:srgbClr val="38271F"/>
              </a:solidFill>
            </a:endParaRPr>
          </a:p>
        </p:txBody>
      </p:sp>
      <p:sp>
        <p:nvSpPr>
          <p:cNvPr id="31" name="文本框 30"/>
          <p:cNvSpPr txBox="1"/>
          <p:nvPr/>
        </p:nvSpPr>
        <p:spPr>
          <a:xfrm>
            <a:off x="8749340" y="3932936"/>
            <a:ext cx="838087" cy="558800"/>
          </a:xfrm>
          <a:prstGeom prst="rect">
            <a:avLst/>
          </a:prstGeom>
          <a:noFill/>
        </p:spPr>
        <p:txBody>
          <a:bodyPr wrap="square" rtlCol="0">
            <a:spAutoFit/>
          </a:bodyPr>
          <a:p>
            <a:r>
              <a:rPr lang="en-US" altLang="zh-CN" sz="3035">
                <a:solidFill>
                  <a:srgbClr val="38271F"/>
                </a:solidFill>
              </a:rPr>
              <a:t>vs</a:t>
            </a:r>
            <a:endParaRPr lang="en-US" altLang="zh-CN" sz="3035">
              <a:solidFill>
                <a:srgbClr val="38271F"/>
              </a:solidFill>
            </a:endParaRPr>
          </a:p>
        </p:txBody>
      </p:sp>
      <p:pic>
        <p:nvPicPr>
          <p:cNvPr id="32" name="文本框 16"/>
          <p:cNvPicPr>
            <a:picLocks noChangeAspect="1"/>
          </p:cNvPicPr>
          <p:nvPr/>
        </p:nvPicPr>
        <p:blipFill>
          <a:blip r:embed="rId2"/>
          <a:stretch>
            <a:fillRect/>
          </a:stretch>
        </p:blipFill>
        <p:spPr>
          <a:xfrm>
            <a:off x="9415780" y="75565"/>
            <a:ext cx="2788285" cy="1083310"/>
          </a:xfrm>
          <a:prstGeom prst="rect">
            <a:avLst/>
          </a:prstGeom>
          <a:solidFill>
            <a:schemeClr val="tx2">
              <a:lumMod val="50000"/>
            </a:schemeClr>
          </a:solidFill>
        </p:spPr>
      </p:pic>
      <p:grpSp>
        <p:nvGrpSpPr>
          <p:cNvPr id="35" name="组合 34"/>
          <p:cNvGrpSpPr/>
          <p:nvPr userDrawn="1"/>
        </p:nvGrpSpPr>
        <p:grpSpPr>
          <a:xfrm rot="0">
            <a:off x="440690" y="269875"/>
            <a:ext cx="389255" cy="664210"/>
            <a:chOff x="321973" y="251081"/>
            <a:chExt cx="905327" cy="1269992"/>
          </a:xfrm>
        </p:grpSpPr>
        <p:sp>
          <p:nvSpPr>
            <p:cNvPr id="36" name="等腰三角形 35"/>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等腰三角形 40"/>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683895" y="1986915"/>
          <a:ext cx="10434320" cy="3444240"/>
        </p:xfrm>
        <a:graphic>
          <a:graphicData uri="http://schemas.openxmlformats.org/drawingml/2006/table">
            <a:tbl>
              <a:tblPr firstRow="1" bandRow="1">
                <a:tableStyleId>{5C22544A-7EE6-4342-B048-85BDC9FD1C3A}</a:tableStyleId>
              </a:tblPr>
              <a:tblGrid>
                <a:gridCol w="1820545"/>
                <a:gridCol w="4417060"/>
                <a:gridCol w="4196715"/>
              </a:tblGrid>
              <a:tr h="396240">
                <a:tc>
                  <a:txBody>
                    <a:bodyPr/>
                    <a:p>
                      <a:pPr algn="ctr">
                        <a:buNone/>
                      </a:pPr>
                      <a:r>
                        <a:rPr lang="zh-CN" altLang="en-US" sz="2000">
                          <a:solidFill>
                            <a:schemeClr val="tx1">
                              <a:lumMod val="85000"/>
                              <a:lumOff val="15000"/>
                            </a:schemeClr>
                          </a:solidFill>
                          <a:latin typeface="方正清刻本悦宋简体" panose="02000000000000000000" charset="-122"/>
                          <a:ea typeface="方正清刻本悦宋简体" panose="02000000000000000000" charset="-122"/>
                        </a:rPr>
                        <a:t>类型</a:t>
                      </a:r>
                      <a:endParaRPr lang="zh-CN" altLang="en-US" sz="2000">
                        <a:solidFill>
                          <a:schemeClr val="tx1">
                            <a:lumMod val="85000"/>
                            <a:lumOff val="15000"/>
                          </a:schemeClr>
                        </a:solidFill>
                        <a:latin typeface="方正清刻本悦宋简体" panose="02000000000000000000" charset="-122"/>
                        <a:ea typeface="方正清刻本悦宋简体" panose="02000000000000000000"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c>
                  <a:txBody>
                    <a:bodyPr/>
                    <a:p>
                      <a:pPr algn="ctr">
                        <a:buNone/>
                      </a:pPr>
                      <a:r>
                        <a:rPr lang="zh-CN" altLang="en-US" sz="2000">
                          <a:solidFill>
                            <a:schemeClr val="tx1">
                              <a:lumMod val="85000"/>
                              <a:lumOff val="15000"/>
                            </a:schemeClr>
                          </a:solidFill>
                          <a:latin typeface="方正清刻本悦宋简体" panose="02000000000000000000" charset="-122"/>
                          <a:ea typeface="方正清刻本悦宋简体" panose="02000000000000000000" charset="-122"/>
                        </a:rPr>
                        <a:t>表征</a:t>
                      </a:r>
                      <a:endParaRPr lang="zh-CN" altLang="en-US" sz="2000">
                        <a:solidFill>
                          <a:schemeClr val="tx1">
                            <a:lumMod val="85000"/>
                            <a:lumOff val="15000"/>
                          </a:schemeClr>
                        </a:solidFill>
                        <a:latin typeface="方正清刻本悦宋简体" panose="02000000000000000000" charset="-122"/>
                        <a:ea typeface="方正清刻本悦宋简体" panose="02000000000000000000"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c>
                  <a:txBody>
                    <a:bodyPr/>
                    <a:p>
                      <a:pPr algn="ctr">
                        <a:buNone/>
                      </a:pPr>
                      <a:r>
                        <a:rPr lang="zh-CN" altLang="en-US" sz="2000">
                          <a:solidFill>
                            <a:schemeClr val="tx1">
                              <a:lumMod val="85000"/>
                              <a:lumOff val="15000"/>
                            </a:schemeClr>
                          </a:solidFill>
                          <a:latin typeface="方正清刻本悦宋简体" panose="02000000000000000000" charset="-122"/>
                          <a:ea typeface="方正清刻本悦宋简体" panose="02000000000000000000" charset="-122"/>
                        </a:rPr>
                        <a:t>示例</a:t>
                      </a:r>
                      <a:endParaRPr lang="zh-CN" altLang="en-US" sz="2000">
                        <a:solidFill>
                          <a:schemeClr val="tx1">
                            <a:lumMod val="85000"/>
                            <a:lumOff val="15000"/>
                          </a:schemeClr>
                        </a:solidFill>
                        <a:latin typeface="方正清刻本悦宋简体" panose="02000000000000000000" charset="-122"/>
                        <a:ea typeface="方正清刻本悦宋简体" panose="02000000000000000000"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r>
              <a:tr h="518160">
                <a:tc>
                  <a:txBody>
                    <a:bodyPr/>
                    <a:p>
                      <a:pPr algn="ctr">
                        <a:buNone/>
                      </a:pPr>
                      <a:r>
                        <a:rPr lang="zh-CN" altLang="en-US" sz="2000" b="1" u="sng">
                          <a:solidFill>
                            <a:srgbClr val="C00000"/>
                          </a:solidFill>
                          <a:latin typeface="方正清刻本悦宋简体" panose="02000000000000000000" charset="-122"/>
                          <a:ea typeface="方正清刻本悦宋简体" panose="02000000000000000000" charset="-122"/>
                        </a:rPr>
                        <a:t>讨价还价</a:t>
                      </a:r>
                      <a:r>
                        <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rPr>
                        <a:t>模式</a:t>
                      </a:r>
                      <a:endPar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                       </a:t>
                      </a:r>
                      <a:r>
                        <a:rPr lang="zh-CN" altLang="en-US" sz="2000" b="1">
                          <a:solidFill>
                            <a:schemeClr val="tx1">
                              <a:lumMod val="85000"/>
                              <a:lumOff val="15000"/>
                            </a:schemeClr>
                          </a:solidFill>
                          <a:latin typeface="楷体-简" panose="02010600040101010101" charset="-122"/>
                          <a:ea typeface="楷体-简" panose="02010600040101010101" charset="-122"/>
                        </a:rPr>
                        <a:t>竞争稀缺资源</a:t>
                      </a:r>
                      <a:endParaRPr lang="zh-CN" altLang="en-US" sz="2000" b="1">
                        <a:solidFill>
                          <a:schemeClr val="tx1">
                            <a:lumMod val="85000"/>
                            <a:lumOff val="15000"/>
                          </a:schemeClr>
                        </a:solidFill>
                        <a:latin typeface="楷体-简" panose="02010600040101010101" charset="-122"/>
                        <a:ea typeface="楷体-简" panose="02010600040101010101"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企业内劳资双方的集体薪酬谈判</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81000">
                <a:tc>
                  <a:txBody>
                    <a:bodyPr/>
                    <a:p>
                      <a:pPr algn="ctr">
                        <a:buNone/>
                      </a:pPr>
                      <a:endPar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endParaRPr>
                    </a:p>
                    <a:p>
                      <a:pPr algn="ctr">
                        <a:buNone/>
                      </a:pPr>
                      <a:r>
                        <a:rPr lang="zh-CN" altLang="en-US" sz="2000" b="1" u="sng">
                          <a:solidFill>
                            <a:srgbClr val="C00000"/>
                          </a:solidFill>
                          <a:latin typeface="方正清刻本悦宋简体" panose="02000000000000000000" charset="-122"/>
                          <a:ea typeface="方正清刻本悦宋简体" panose="02000000000000000000" charset="-122"/>
                        </a:rPr>
                        <a:t>官僚</a:t>
                      </a:r>
                      <a:r>
                        <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rPr>
                        <a:t>模式</a:t>
                      </a:r>
                      <a:endPar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en-US" altLang="zh-CN" sz="2000" b="1">
                          <a:solidFill>
                            <a:schemeClr val="tx1">
                              <a:lumMod val="85000"/>
                              <a:lumOff val="15000"/>
                            </a:schemeClr>
                          </a:solidFill>
                          <a:latin typeface="楷体-简" panose="02010600040101010101" charset="-122"/>
                          <a:ea typeface="楷体-简" panose="02010600040101010101" charset="-122"/>
                        </a:rPr>
                        <a:t>  </a:t>
                      </a:r>
                      <a:r>
                        <a:rPr lang="zh-CN" altLang="en-US" sz="2000" b="1">
                          <a:solidFill>
                            <a:schemeClr val="tx1">
                              <a:lumMod val="85000"/>
                              <a:lumOff val="15000"/>
                            </a:schemeClr>
                          </a:solidFill>
                          <a:latin typeface="楷体-简" panose="02010600040101010101" charset="-122"/>
                          <a:ea typeface="楷体-简" panose="02010600040101010101" charset="-122"/>
                        </a:rPr>
                        <a:t>上级对下级行使职权，指使控制下属</a:t>
                      </a:r>
                      <a:endParaRPr lang="zh-CN" altLang="en-US" sz="2000" b="1">
                        <a:solidFill>
                          <a:schemeClr val="tx1">
                            <a:lumMod val="85000"/>
                            <a:lumOff val="15000"/>
                          </a:schemeClr>
                        </a:solidFill>
                        <a:latin typeface="楷体-简" panose="02010600040101010101" charset="-122"/>
                        <a:ea typeface="楷体-简" panose="02010600040101010101" charset="-122"/>
                      </a:endParaRPr>
                    </a:p>
                    <a:p>
                      <a:pPr>
                        <a:buNone/>
                      </a:pPr>
                      <a:endParaRPr lang="zh-CN" altLang="en-US" sz="2000">
                        <a:solidFill>
                          <a:schemeClr val="tx1">
                            <a:lumMod val="85000"/>
                            <a:lumOff val="15000"/>
                          </a:schemeClr>
                        </a:solidFill>
                        <a:latin typeface="楷体-简" panose="02010600040101010101" charset="-122"/>
                        <a:ea typeface="楷体-简" panose="02010600040101010101" charset="-122"/>
                      </a:endParaRPr>
                    </a:p>
                    <a:p>
                      <a:pPr>
                        <a:buNone/>
                      </a:pPr>
                      <a:r>
                        <a:rPr lang="zh-CN" altLang="en-US" sz="1800">
                          <a:solidFill>
                            <a:schemeClr val="tx1">
                              <a:lumMod val="85000"/>
                              <a:lumOff val="15000"/>
                            </a:schemeClr>
                          </a:solidFill>
                          <a:latin typeface="楷体-简" panose="02010600040101010101" charset="-122"/>
                          <a:ea typeface="楷体-简" panose="02010600040101010101" charset="-122"/>
                        </a:rPr>
                        <a:t>（当上级的命令和意志与下级职责的关联度较小、与下级的工作规范和是非观念关联度较大时，容易发生这种冲突）</a:t>
                      </a:r>
                      <a:endParaRPr lang="zh-CN" altLang="en-US" sz="18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endParaRPr lang="zh-CN" altLang="en-US" sz="2000">
                        <a:solidFill>
                          <a:schemeClr val="tx1">
                            <a:lumMod val="85000"/>
                            <a:lumOff val="15000"/>
                          </a:schemeClr>
                        </a:solidFill>
                        <a:latin typeface="楷体-简" panose="02010600040101010101" charset="-122"/>
                        <a:ea typeface="楷体-简" panose="02010600040101010101" charset="-122"/>
                      </a:endParaRPr>
                    </a:p>
                    <a:p>
                      <a:pPr>
                        <a:buNone/>
                      </a:pPr>
                      <a:r>
                        <a:rPr lang="zh-CN" altLang="en-US" sz="2000">
                          <a:solidFill>
                            <a:schemeClr val="tx1">
                              <a:lumMod val="85000"/>
                              <a:lumOff val="15000"/>
                            </a:schemeClr>
                          </a:solidFill>
                          <a:latin typeface="楷体-简" panose="02010600040101010101" charset="-122"/>
                          <a:ea typeface="楷体-简" panose="02010600040101010101" charset="-122"/>
                        </a:rPr>
                        <a:t>   </a:t>
                      </a:r>
                      <a:endParaRPr lang="zh-CN" altLang="en-US" sz="2000">
                        <a:solidFill>
                          <a:schemeClr val="tx1">
                            <a:lumMod val="85000"/>
                            <a:lumOff val="15000"/>
                          </a:schemeClr>
                        </a:solidFill>
                        <a:latin typeface="楷体-简" panose="02010600040101010101" charset="-122"/>
                        <a:ea typeface="楷体-简" panose="02010600040101010101" charset="-122"/>
                      </a:endParaRPr>
                    </a:p>
                    <a:p>
                      <a:pPr>
                        <a:buNone/>
                      </a:pPr>
                      <a:r>
                        <a:rPr lang="zh-CN" altLang="en-US" sz="2000">
                          <a:solidFill>
                            <a:schemeClr val="tx1">
                              <a:lumMod val="85000"/>
                              <a:lumOff val="15000"/>
                            </a:schemeClr>
                          </a:solidFill>
                          <a:latin typeface="楷体-简" panose="02010600040101010101" charset="-122"/>
                          <a:ea typeface="楷体-简" panose="02010600040101010101" charset="-122"/>
                        </a:rPr>
                        <a:t>   经理要求秘书为办公室人员煮咖啡</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81000">
                <a:tc>
                  <a:txBody>
                    <a:bodyPr/>
                    <a:p>
                      <a:pPr algn="ctr" fontAlgn="auto">
                        <a:lnSpc>
                          <a:spcPct val="150000"/>
                        </a:lnSpc>
                        <a:buNone/>
                      </a:pPr>
                      <a:r>
                        <a:rPr lang="zh-CN" altLang="en-US" sz="2000" b="1" u="sng">
                          <a:solidFill>
                            <a:srgbClr val="C00000"/>
                          </a:solidFill>
                          <a:latin typeface="方正清刻本悦宋简体" panose="02000000000000000000" charset="-122"/>
                          <a:ea typeface="方正清刻本悦宋简体" panose="02000000000000000000" charset="-122"/>
                        </a:rPr>
                        <a:t>系统</a:t>
                      </a:r>
                      <a:r>
                        <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rPr>
                        <a:t>模式</a:t>
                      </a:r>
                      <a:endParaRPr lang="zh-CN" altLang="en-US" sz="2000" b="1">
                        <a:solidFill>
                          <a:schemeClr val="tx1">
                            <a:lumMod val="85000"/>
                            <a:lumOff val="15000"/>
                          </a:schemeClr>
                        </a:solidFill>
                        <a:latin typeface="方正清刻本悦宋简体" panose="02000000000000000000" charset="-122"/>
                        <a:ea typeface="方正清刻本悦宋简体" panose="02000000000000000000"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fontAlgn="auto">
                        <a:lnSpc>
                          <a:spcPct val="150000"/>
                        </a:lnSpc>
                        <a:buNone/>
                      </a:pPr>
                      <a:r>
                        <a:rPr lang="en-US" altLang="zh-CN" sz="2000" b="1">
                          <a:solidFill>
                            <a:schemeClr val="tx1">
                              <a:lumMod val="85000"/>
                              <a:lumOff val="15000"/>
                            </a:schemeClr>
                          </a:solidFill>
                          <a:latin typeface="楷体-简" panose="02010600040101010101" charset="-122"/>
                          <a:ea typeface="楷体-简" panose="02010600040101010101" charset="-122"/>
                        </a:rPr>
                        <a:t>       </a:t>
                      </a:r>
                      <a:r>
                        <a:rPr lang="zh-CN" altLang="en-US" sz="2000" b="1">
                          <a:solidFill>
                            <a:schemeClr val="tx1">
                              <a:lumMod val="85000"/>
                              <a:lumOff val="15000"/>
                            </a:schemeClr>
                          </a:solidFill>
                          <a:latin typeface="楷体-简" panose="02010600040101010101" charset="-122"/>
                          <a:ea typeface="楷体-简" panose="02010600040101010101" charset="-122"/>
                        </a:rPr>
                        <a:t>各单位或部门间缺乏合作与协同</a:t>
                      </a:r>
                      <a:endParaRPr lang="zh-CN" altLang="en-US" sz="2000" b="1">
                        <a:solidFill>
                          <a:schemeClr val="tx1">
                            <a:lumMod val="85000"/>
                            <a:lumOff val="15000"/>
                          </a:schemeClr>
                        </a:solidFill>
                        <a:latin typeface="楷体-简" panose="02010600040101010101" charset="-122"/>
                        <a:ea typeface="楷体-简" panose="02010600040101010101"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fontAlgn="auto">
                        <a:lnSpc>
                          <a:spcPct val="150000"/>
                        </a:lnSpc>
                        <a:buNone/>
                      </a:pPr>
                      <a:r>
                        <a:rPr lang="zh-CN" altLang="en-US" sz="2000">
                          <a:solidFill>
                            <a:schemeClr val="tx1">
                              <a:lumMod val="85000"/>
                              <a:lumOff val="15000"/>
                            </a:schemeClr>
                          </a:solidFill>
                          <a:latin typeface="楷体-简" panose="02010600040101010101" charset="-122"/>
                          <a:ea typeface="楷体-简" panose="02010600040101010101" charset="-122"/>
                        </a:rPr>
                        <a:t>营销部门做出了生产部门无法达到的产品质量承诺</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pic>
        <p:nvPicPr>
          <p:cNvPr id="17" name="文本框 16"/>
          <p:cNvPicPr>
            <a:picLocks noChangeAspect="1"/>
          </p:cNvPicPr>
          <p:nvPr/>
        </p:nvPicPr>
        <p:blipFill>
          <a:blip r:embed="rId1"/>
          <a:stretch>
            <a:fillRect/>
          </a:stretch>
        </p:blipFill>
        <p:spPr>
          <a:xfrm>
            <a:off x="9415780" y="75565"/>
            <a:ext cx="2788285" cy="1083310"/>
          </a:xfrm>
          <a:prstGeom prst="rect">
            <a:avLst/>
          </a:prstGeom>
          <a:solidFill>
            <a:schemeClr val="tx2">
              <a:lumMod val="50000"/>
            </a:schemeClr>
          </a:solidFill>
        </p:spPr>
      </p:pic>
      <p:sp>
        <p:nvSpPr>
          <p:cNvPr id="8" name="标题 2"/>
          <p:cNvSpPr>
            <a:spLocks noGrp="1"/>
          </p:cNvSpPr>
          <p:nvPr/>
        </p:nvSpPr>
        <p:spPr>
          <a:xfrm>
            <a:off x="892175" y="377825"/>
            <a:ext cx="5155565"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6.1.3.1 </a:t>
            </a:r>
            <a:r>
              <a:rPr lang="zh-CN" altLang="en-US" sz="3200" dirty="0" smtClean="0">
                <a:latin typeface="方正清刻本悦宋简体" panose="02000000000000000000" charset="-122"/>
                <a:ea typeface="方正清刻本悦宋简体" panose="02000000000000000000" charset="-122"/>
                <a:sym typeface="+mn-ea"/>
              </a:rPr>
              <a:t>庞迪的冲突分析模式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7" name="文本框 6"/>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lvl="0" indent="0">
              <a:lnSpc>
                <a:spcPct val="150000"/>
              </a:lnSpc>
              <a:spcBef>
                <a:spcPct val="0"/>
              </a:spcBef>
              <a:buNone/>
            </a:pPr>
            <a:r>
              <a:rPr lang="zh-CN" altLang="en-US" sz="2400" dirty="0">
                <a:sym typeface="+mn-ea"/>
              </a:rPr>
              <a:t>在正式组织中，按照指挥链和职权关系，上级在运用职位权力命令和控制下级的活动和行为时所发生的垂直方向的冲突，这是（）</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冲突的讨价还价模式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冲突的社会模式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冲突的系统模式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olidFill>
                  <a:schemeClr val="tx1">
                    <a:lumMod val="85000"/>
                    <a:lumOff val="15000"/>
                  </a:schemeClr>
                </a:solidFill>
                <a:sym typeface="+mn-ea"/>
              </a:rPr>
              <a:t>冲突的官僚模式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endParaRPr lang="zh-CN" altLang="en-US"/>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0" lvl="0" indent="0">
              <a:lnSpc>
                <a:spcPct val="150000"/>
              </a:lnSpc>
              <a:spcBef>
                <a:spcPct val="0"/>
              </a:spcBef>
              <a:buNone/>
            </a:pPr>
            <a:r>
              <a:rPr lang="zh-CN" altLang="en-US" sz="2400" dirty="0">
                <a:sym typeface="+mn-ea"/>
              </a:rPr>
              <a:t>在正式组织中，按照指挥链和职权关系，上级在运用职位权力命令和控制下级的活动和行为时所发生的垂直方向的冲突，这是（）</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冲突的讨价还价模式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冲突的社会模式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ym typeface="+mn-ea"/>
              </a:rPr>
              <a:t>冲突的系统模式</a:t>
            </a:r>
            <a:endParaRPr lang="zh-CN" altLang="en-US" sz="2000" dirty="0">
              <a:latin typeface="微软雅黑" panose="020B0503020204020204" pitchFamily="34" charset="-122"/>
              <a:ea typeface="微软雅黑" panose="020B0503020204020204" pitchFamily="34" charset="-122"/>
              <a:sym typeface="+mn-ea"/>
            </a:endParaRPr>
          </a:p>
          <a:p>
            <a:pPr marL="457200" lvl="0" indent="-457200">
              <a:lnSpc>
                <a:spcPct val="150000"/>
              </a:lnSpc>
              <a:spcBef>
                <a:spcPct val="0"/>
              </a:spcBef>
              <a:buFont typeface="+mj-lt"/>
              <a:buAutoNum type="alphaUcPeriod"/>
            </a:pPr>
            <a:r>
              <a:rPr lang="zh-CN" altLang="en-US" sz="2400" dirty="0">
                <a:solidFill>
                  <a:schemeClr val="tx1">
                    <a:lumMod val="85000"/>
                    <a:lumOff val="15000"/>
                  </a:schemeClr>
                </a:solidFill>
                <a:sym typeface="+mn-ea"/>
              </a:rPr>
              <a:t>冲突的官僚模式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0">
              <a:lnSpc>
                <a:spcPct val="150000"/>
              </a:lnSpc>
              <a:spcBef>
                <a:spcPct val="0"/>
              </a:spcBef>
              <a:buFont typeface="+mj-lt"/>
            </a:pPr>
            <a:r>
              <a:rPr lang="zh-CN" altLang="en-US" sz="2400" dirty="0">
                <a:solidFill>
                  <a:schemeClr val="tx1">
                    <a:lumMod val="85000"/>
                    <a:lumOff val="15000"/>
                  </a:schemeClr>
                </a:solidFill>
                <a:sym typeface="+mn-ea"/>
              </a:rPr>
              <a:t>【答案】D</a:t>
            </a:r>
            <a:endParaRPr lang="zh-CN" altLang="en-US" sz="2400" dirty="0">
              <a:solidFill>
                <a:schemeClr val="tx1">
                  <a:lumMod val="85000"/>
                  <a:lumOff val="15000"/>
                </a:schemeClr>
              </a:solidFill>
              <a:sym typeface="+mn-ea"/>
            </a:endParaRPr>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zh-CN" altLang="en-US" b="1">
                <a:solidFill>
                  <a:schemeClr val="tx1">
                    <a:lumMod val="85000"/>
                    <a:lumOff val="15000"/>
                  </a:schemeClr>
                </a:solidFill>
                <a:latin typeface="方正清刻本悦宋简体" panose="02000000000000000000" charset="-122"/>
                <a:ea typeface="方正清刻本悦宋简体" panose="02000000000000000000" charset="-122"/>
                <a:sym typeface="+mn-ea"/>
              </a:rPr>
              <a:t>冲突的特征【</a:t>
            </a:r>
            <a:r>
              <a:rPr lang="zh-CN" altLang="en-US" b="1">
                <a:solidFill>
                  <a:srgbClr val="FF0000"/>
                </a:solidFill>
                <a:latin typeface="方正清刻本悦宋简体" panose="02000000000000000000" charset="-122"/>
                <a:ea typeface="方正清刻本悦宋简体" panose="02000000000000000000" charset="-122"/>
                <a:sym typeface="+mn-ea"/>
              </a:rPr>
              <a:t>选择</a:t>
            </a:r>
            <a:r>
              <a:rPr lang="zh-CN" altLang="en-US" b="1">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en-US" altLang="zh-CN" b="1">
                <a:solidFill>
                  <a:srgbClr val="FF0000"/>
                </a:solidFill>
                <a:latin typeface="方正清刻本悦宋简体" panose="02000000000000000000" charset="-122"/>
                <a:ea typeface="方正清刻本悦宋简体" panose="02000000000000000000" charset="-122"/>
                <a:sym typeface="+mn-ea"/>
              </a:rPr>
              <a:t>★★★★</a:t>
            </a:r>
            <a:endParaRPr lang="zh-CN" altLang="en-US" b="1">
              <a:solidFill>
                <a:schemeClr val="tx1">
                  <a:lumMod val="85000"/>
                  <a:lumOff val="15000"/>
                </a:schemeClr>
              </a:solidFill>
              <a:latin typeface="方正清刻本悦宋简体" panose="02000000000000000000" charset="-122"/>
              <a:ea typeface="方正清刻本悦宋简体" panose="02000000000000000000" charset="-122"/>
            </a:endParaRPr>
          </a:p>
          <a:p>
            <a:endParaRPr lang="en-US" altLang="zh-CN" b="1">
              <a:latin typeface="方正清刻本悦宋简体" panose="02000000000000000000" charset="-122"/>
              <a:ea typeface="方正清刻本悦宋简体" panose="02000000000000000000" charset="-122"/>
            </a:endParaRPr>
          </a:p>
        </p:txBody>
      </p:sp>
      <p:sp>
        <p:nvSpPr>
          <p:cNvPr id="4" name="文本框 3"/>
          <p:cNvSpPr txBox="1"/>
          <p:nvPr/>
        </p:nvSpPr>
        <p:spPr>
          <a:xfrm>
            <a:off x="2386965" y="2574925"/>
            <a:ext cx="9747250" cy="2245360"/>
          </a:xfrm>
          <a:prstGeom prst="rect">
            <a:avLst/>
          </a:prstGeom>
          <a:noFill/>
        </p:spPr>
        <p:txBody>
          <a:bodyPr wrap="square" rtlCol="0" anchor="t">
            <a:spAutoFit/>
          </a:bodyPr>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b="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5" name="组合 24"/>
          <p:cNvGrpSpPr/>
          <p:nvPr/>
        </p:nvGrpSpPr>
        <p:grpSpPr>
          <a:xfrm>
            <a:off x="603885" y="2574925"/>
            <a:ext cx="10803890" cy="2466340"/>
            <a:chOff x="951" y="4055"/>
            <a:chExt cx="17014" cy="3884"/>
          </a:xfrm>
        </p:grpSpPr>
        <p:sp>
          <p:nvSpPr>
            <p:cNvPr id="5" name="文本框 4"/>
            <p:cNvSpPr txBox="1"/>
            <p:nvPr/>
          </p:nvSpPr>
          <p:spPr>
            <a:xfrm>
              <a:off x="951" y="4055"/>
              <a:ext cx="2294" cy="628"/>
            </a:xfrm>
            <a:prstGeom prst="rect">
              <a:avLst/>
            </a:prstGeom>
            <a:noFill/>
          </p:spPr>
          <p:txBody>
            <a:bodyPr wrap="none" rtlCol="0" anchor="t">
              <a:spAutoFit/>
            </a:bodyPr>
            <a:p>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r>
                <a:rPr lang="zh-CN" altLang="en-US" sz="2000" b="1">
                  <a:solidFill>
                    <a:srgbClr val="FF0000"/>
                  </a:solidFill>
                  <a:latin typeface="方正清刻本悦宋简体" panose="02000000000000000000" charset="-122"/>
                  <a:ea typeface="方正清刻本悦宋简体" panose="02000000000000000000" charset="-122"/>
                  <a:cs typeface="微软雅黑" panose="020B0503020204020204" pitchFamily="34" charset="-122"/>
                  <a:sym typeface="+mn-ea"/>
                </a:rPr>
                <a:t>客观性</a:t>
              </a:r>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endPar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endParaRPr>
            </a:p>
          </p:txBody>
        </p:sp>
        <p:sp>
          <p:nvSpPr>
            <p:cNvPr id="6" name="文本框 5"/>
            <p:cNvSpPr txBox="1"/>
            <p:nvPr/>
          </p:nvSpPr>
          <p:spPr>
            <a:xfrm>
              <a:off x="951" y="5110"/>
              <a:ext cx="3098" cy="628"/>
            </a:xfrm>
            <a:prstGeom prst="rect">
              <a:avLst/>
            </a:prstGeom>
            <a:noFill/>
          </p:spPr>
          <p:txBody>
            <a:bodyPr wrap="none" rtlCol="0" anchor="t">
              <a:spAutoFit/>
            </a:bodyPr>
            <a:p>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r>
                <a:rPr lang="zh-CN" altLang="en-US" sz="2000" b="1" dirty="0">
                  <a:solidFill>
                    <a:srgbClr val="FF0000"/>
                  </a:solidFill>
                  <a:latin typeface="方正清刻本悦宋简体" panose="02000000000000000000" charset="-122"/>
                  <a:ea typeface="方正清刻本悦宋简体" panose="02000000000000000000" charset="-122"/>
                  <a:sym typeface="+mn-ea"/>
                </a:rPr>
                <a:t>主观直觉性</a:t>
              </a:r>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endPar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endParaRPr>
            </a:p>
          </p:txBody>
        </p:sp>
        <p:sp>
          <p:nvSpPr>
            <p:cNvPr id="7" name="文本框 6"/>
            <p:cNvSpPr txBox="1"/>
            <p:nvPr/>
          </p:nvSpPr>
          <p:spPr>
            <a:xfrm>
              <a:off x="951" y="6386"/>
              <a:ext cx="2294" cy="628"/>
            </a:xfrm>
            <a:prstGeom prst="rect">
              <a:avLst/>
            </a:prstGeom>
            <a:noFill/>
          </p:spPr>
          <p:txBody>
            <a:bodyPr wrap="none" rtlCol="0" anchor="t">
              <a:spAutoFit/>
            </a:bodyPr>
            <a:p>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r>
                <a:rPr lang="zh-CN" altLang="en-US" sz="2000" b="1" dirty="0">
                  <a:solidFill>
                    <a:srgbClr val="FF0000"/>
                  </a:solidFill>
                  <a:latin typeface="方正清刻本悦宋简体" panose="02000000000000000000" charset="-122"/>
                  <a:ea typeface="方正清刻本悦宋简体" panose="02000000000000000000" charset="-122"/>
                  <a:sym typeface="+mn-ea"/>
                </a:rPr>
                <a:t>程度性</a:t>
              </a:r>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endPar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endParaRPr>
            </a:p>
          </p:txBody>
        </p:sp>
        <p:sp>
          <p:nvSpPr>
            <p:cNvPr id="8" name="文本框 7"/>
            <p:cNvSpPr txBox="1"/>
            <p:nvPr/>
          </p:nvSpPr>
          <p:spPr>
            <a:xfrm>
              <a:off x="951" y="7311"/>
              <a:ext cx="2294" cy="628"/>
            </a:xfrm>
            <a:prstGeom prst="rect">
              <a:avLst/>
            </a:prstGeom>
            <a:noFill/>
          </p:spPr>
          <p:txBody>
            <a:bodyPr wrap="none" rtlCol="0" anchor="t">
              <a:spAutoFit/>
            </a:bodyPr>
            <a:p>
              <a:pPr indent="0"/>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r>
                <a:rPr lang="zh-CN" altLang="en-US" sz="2000" b="1" dirty="0">
                  <a:solidFill>
                    <a:srgbClr val="FF0000"/>
                  </a:solidFill>
                  <a:latin typeface="方正清刻本悦宋简体" panose="02000000000000000000" charset="-122"/>
                  <a:ea typeface="方正清刻本悦宋简体" panose="02000000000000000000" charset="-122"/>
                  <a:sym typeface="+mn-ea"/>
                </a:rPr>
                <a:t>二重性</a:t>
              </a:r>
              <a:r>
                <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rPr>
                <a:t>】</a:t>
              </a:r>
              <a:endParaRPr lang="zh-CN" altLang="en-US" sz="2000">
                <a:latin typeface="方正清刻本悦宋简体" panose="02000000000000000000" charset="-122"/>
                <a:ea typeface="方正清刻本悦宋简体" panose="02000000000000000000" charset="-122"/>
                <a:cs typeface="微软雅黑" panose="020B0503020204020204" pitchFamily="34" charset="-122"/>
                <a:sym typeface="+mn-ea"/>
              </a:endParaRPr>
            </a:p>
          </p:txBody>
        </p:sp>
        <p:sp>
          <p:nvSpPr>
            <p:cNvPr id="9" name="文本框 8"/>
            <p:cNvSpPr txBox="1"/>
            <p:nvPr/>
          </p:nvSpPr>
          <p:spPr>
            <a:xfrm>
              <a:off x="4279" y="4055"/>
              <a:ext cx="13686" cy="628"/>
            </a:xfrm>
            <a:prstGeom prst="rect">
              <a:avLst/>
            </a:prstGeom>
            <a:noFill/>
            <a:ln>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cs typeface="微软雅黑" panose="020B0503020204020204" pitchFamily="34" charset="-122"/>
                  <a:sym typeface="+mn-ea"/>
                </a:rPr>
                <a:t>冲突是客观存在的，是组织的本质特征之一，任何组织和个人都无法避免。</a:t>
              </a:r>
              <a:endParaRPr lang="zh-CN" altLang="en-US" sz="2000">
                <a:latin typeface="楷体-简" panose="02010600040101010101" charset="-122"/>
                <a:ea typeface="楷体-简" panose="02010600040101010101" charset="-122"/>
                <a:cs typeface="微软雅黑" panose="020B0503020204020204" pitchFamily="34" charset="-122"/>
                <a:sym typeface="+mn-ea"/>
              </a:endParaRPr>
            </a:p>
          </p:txBody>
        </p:sp>
        <p:sp>
          <p:nvSpPr>
            <p:cNvPr id="10" name="文本框 9"/>
            <p:cNvSpPr txBox="1"/>
            <p:nvPr/>
          </p:nvSpPr>
          <p:spPr>
            <a:xfrm>
              <a:off x="4279" y="5110"/>
              <a:ext cx="13686" cy="1113"/>
            </a:xfrm>
            <a:prstGeom prst="rect">
              <a:avLst/>
            </a:prstGeom>
            <a:noFill/>
            <a:ln>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cs typeface="微软雅黑" panose="020B0503020204020204" pitchFamily="34" charset="-122"/>
                  <a:sym typeface="+mn-ea"/>
                </a:rPr>
                <a:t>当客观存在的分歧、争论、竞争、抵抗等成为人大脑或心理中的内在矛盾斗争，导致人进入紧张状态时，冲突才会被人意识和感觉到。</a:t>
              </a:r>
              <a:endParaRPr lang="zh-CN" altLang="en-US" sz="2000">
                <a:latin typeface="楷体-简" panose="02010600040101010101" charset="-122"/>
                <a:ea typeface="楷体-简" panose="02010600040101010101" charset="-122"/>
                <a:cs typeface="微软雅黑" panose="020B0503020204020204" pitchFamily="34" charset="-122"/>
                <a:sym typeface="+mn-ea"/>
              </a:endParaRPr>
            </a:p>
          </p:txBody>
        </p:sp>
        <p:sp>
          <p:nvSpPr>
            <p:cNvPr id="11" name="文本框 10"/>
            <p:cNvSpPr txBox="1"/>
            <p:nvPr/>
          </p:nvSpPr>
          <p:spPr>
            <a:xfrm>
              <a:off x="4279" y="6386"/>
              <a:ext cx="13686" cy="628"/>
            </a:xfrm>
            <a:prstGeom prst="rect">
              <a:avLst/>
            </a:prstGeom>
            <a:noFill/>
            <a:ln>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cs typeface="微软雅黑" panose="020B0503020204020204" pitchFamily="34" charset="-122"/>
                  <a:sym typeface="+mn-ea"/>
                </a:rPr>
                <a:t>不仅要区别冲突的性质，而且要进一步区别冲突的程度。</a:t>
              </a:r>
              <a:endParaRPr lang="zh-CN" altLang="en-US" sz="2000">
                <a:latin typeface="楷体-简" panose="02010600040101010101" charset="-122"/>
                <a:ea typeface="楷体-简" panose="02010600040101010101" charset="-122"/>
                <a:cs typeface="微软雅黑" panose="020B0503020204020204" pitchFamily="34" charset="-122"/>
                <a:sym typeface="+mn-ea"/>
              </a:endParaRPr>
            </a:p>
          </p:txBody>
        </p:sp>
        <p:sp>
          <p:nvSpPr>
            <p:cNvPr id="12" name="文本框 11"/>
            <p:cNvSpPr txBox="1"/>
            <p:nvPr/>
          </p:nvSpPr>
          <p:spPr>
            <a:xfrm>
              <a:off x="4279" y="7311"/>
              <a:ext cx="13686" cy="628"/>
            </a:xfrm>
            <a:prstGeom prst="rect">
              <a:avLst/>
            </a:prstGeom>
            <a:noFill/>
            <a:ln>
              <a:solidFill>
                <a:schemeClr val="bg1">
                  <a:lumMod val="65000"/>
                </a:schemeClr>
              </a:solidFill>
            </a:ln>
          </p:spPr>
          <p:txBody>
            <a:bodyPr wrap="square" rtlCol="0" anchor="t">
              <a:spAutoFit/>
            </a:bodyPr>
            <a:p>
              <a:pPr indent="0"/>
              <a:r>
                <a:rPr lang="zh-CN" altLang="en-US" sz="2000">
                  <a:latin typeface="楷体-简" panose="02010600040101010101" charset="-122"/>
                  <a:ea typeface="楷体-简" panose="02010600040101010101" charset="-122"/>
                  <a:cs typeface="微软雅黑" panose="020B0503020204020204" pitchFamily="34" charset="-122"/>
                  <a:sym typeface="+mn-ea"/>
                </a:rPr>
                <a:t>以“破坏性冲突”和“建设性冲突”为主要特征的冲突表现。</a:t>
              </a:r>
              <a:endParaRPr lang="zh-CN" altLang="en-US" sz="2000">
                <a:latin typeface="楷体-简" panose="02010600040101010101" charset="-122"/>
                <a:ea typeface="楷体-简" panose="02010600040101010101" charset="-122"/>
                <a:cs typeface="微软雅黑" panose="020B0503020204020204" pitchFamily="34" charset="-122"/>
                <a:sym typeface="+mn-ea"/>
              </a:endParaRPr>
            </a:p>
          </p:txBody>
        </p:sp>
        <p:sp>
          <p:nvSpPr>
            <p:cNvPr id="13" name="右箭头 12"/>
            <p:cNvSpPr/>
            <p:nvPr/>
          </p:nvSpPr>
          <p:spPr>
            <a:xfrm>
              <a:off x="3759" y="4183"/>
              <a:ext cx="426" cy="50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sp>
          <p:nvSpPr>
            <p:cNvPr id="14" name="右箭头 13"/>
            <p:cNvSpPr/>
            <p:nvPr/>
          </p:nvSpPr>
          <p:spPr>
            <a:xfrm>
              <a:off x="3759" y="5238"/>
              <a:ext cx="426" cy="50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sp>
          <p:nvSpPr>
            <p:cNvPr id="15" name="右箭头 14"/>
            <p:cNvSpPr/>
            <p:nvPr/>
          </p:nvSpPr>
          <p:spPr>
            <a:xfrm>
              <a:off x="3759" y="6386"/>
              <a:ext cx="426" cy="50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sp>
          <p:nvSpPr>
            <p:cNvPr id="16" name="右箭头 15"/>
            <p:cNvSpPr/>
            <p:nvPr/>
          </p:nvSpPr>
          <p:spPr>
            <a:xfrm>
              <a:off x="3759" y="7311"/>
              <a:ext cx="426" cy="50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楷体-简" panose="02010600040101010101" charset="-122"/>
                <a:ea typeface="楷体-简" panose="02010600040101010101" charset="-122"/>
                <a:cs typeface="微软雅黑" panose="020B0503020204020204" pitchFamily="34" charset="-122"/>
                <a:sym typeface="+mn-ea"/>
              </a:endParaRPr>
            </a:p>
          </p:txBody>
        </p:sp>
      </p:grpSp>
      <p:pic>
        <p:nvPicPr>
          <p:cNvPr id="17" name="图片 16"/>
          <p:cNvPicPr>
            <a:picLocks noChangeAspect="1"/>
          </p:cNvPicPr>
          <p:nvPr/>
        </p:nvPicPr>
        <p:blipFill>
          <a:blip r:embed="rId1"/>
          <a:stretch>
            <a:fillRect/>
          </a:stretch>
        </p:blipFill>
        <p:spPr>
          <a:xfrm>
            <a:off x="9633585" y="88900"/>
            <a:ext cx="2521585" cy="1753870"/>
          </a:xfrm>
          <a:prstGeom prst="rect">
            <a:avLst/>
          </a:prstGeom>
        </p:spPr>
      </p:pic>
      <p:sp>
        <p:nvSpPr>
          <p:cNvPr id="3" name="标题 2"/>
          <p:cNvSpPr>
            <a:spLocks noGrp="1"/>
          </p:cNvSpPr>
          <p:nvPr/>
        </p:nvSpPr>
        <p:spPr bwMode="auto">
          <a:xfrm>
            <a:off x="892175" y="234950"/>
            <a:ext cx="10972800" cy="854075"/>
          </a:xfrm>
          <a:noFill/>
          <a:extLst>
            <a:ext uri="{909E8E84-426E-40DD-AFC4-6F175D3DCCD1}">
              <a14:hiddenFill xmlns:a14="http://schemas.microsoft.com/office/drawing/2010/main">
                <a:solidFill>
                  <a:srgbClr val="FFFFFF"/>
                </a:solidFill>
              </a14:hiddenFill>
            </a:ext>
          </a:extLst>
        </p:spPr>
        <p:txBody>
          <a:bodyPr wrap="square" rtlCol="0"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6.1.1.3 冲突的特征</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65" name="组合 64"/>
          <p:cNvGrpSpPr/>
          <p:nvPr/>
        </p:nvGrpSpPr>
        <p:grpSpPr>
          <a:xfrm>
            <a:off x="2003703" y="1617961"/>
            <a:ext cx="7062329" cy="3626714"/>
            <a:chOff x="7548" y="523"/>
            <a:chExt cx="10178" cy="6184"/>
          </a:xfrm>
        </p:grpSpPr>
        <p:grpSp>
          <p:nvGrpSpPr>
            <p:cNvPr id="61" name="组合 60"/>
            <p:cNvGrpSpPr/>
            <p:nvPr/>
          </p:nvGrpSpPr>
          <p:grpSpPr>
            <a:xfrm>
              <a:off x="7548" y="523"/>
              <a:ext cx="10178" cy="6184"/>
              <a:chOff x="5809" y="2845"/>
              <a:chExt cx="10178" cy="6184"/>
            </a:xfrm>
          </p:grpSpPr>
          <p:grpSp>
            <p:nvGrpSpPr>
              <p:cNvPr id="123" name="组合 122"/>
              <p:cNvGrpSpPr/>
              <p:nvPr/>
            </p:nvGrpSpPr>
            <p:grpSpPr>
              <a:xfrm>
                <a:off x="7503" y="2845"/>
                <a:ext cx="8484" cy="6184"/>
                <a:chOff x="4436745" y="2392667"/>
                <a:chExt cx="5387489" cy="3926454"/>
              </a:xfrm>
              <a:solidFill>
                <a:schemeClr val="tx2">
                  <a:lumMod val="50000"/>
                </a:schemeClr>
              </a:solidFill>
            </p:grpSpPr>
            <p:grpSp>
              <p:nvGrpSpPr>
                <p:cNvPr id="2" name="Group 17"/>
                <p:cNvGrpSpPr/>
                <p:nvPr/>
              </p:nvGrpSpPr>
              <p:grpSpPr>
                <a:xfrm>
                  <a:off x="6888107" y="2562439"/>
                  <a:ext cx="761561" cy="316899"/>
                  <a:chOff x="7327376" y="2091794"/>
                  <a:chExt cx="761561" cy="316899"/>
                </a:xfrm>
                <a:grpFill/>
              </p:grpSpPr>
              <p:cxnSp>
                <p:nvCxnSpPr>
                  <p:cNvPr id="3" name="Straight Connector 18"/>
                  <p:cNvCxnSpPr/>
                  <p:nvPr/>
                </p:nvCxnSpPr>
                <p:spPr>
                  <a:xfrm flipH="1">
                    <a:off x="7327376" y="2250879"/>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19"/>
                  <p:cNvCxnSpPr/>
                  <p:nvPr/>
                </p:nvCxnSpPr>
                <p:spPr>
                  <a:xfrm>
                    <a:off x="7666722" y="2091794"/>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20"/>
                  <p:cNvCxnSpPr/>
                  <p:nvPr/>
                </p:nvCxnSpPr>
                <p:spPr>
                  <a:xfrm flipH="1">
                    <a:off x="7662054" y="239521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p:nvCxnSpPr>
                <p:spPr>
                  <a:xfrm flipH="1">
                    <a:off x="7662054" y="2091794"/>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 name="Group 31"/>
                <p:cNvGrpSpPr/>
                <p:nvPr/>
              </p:nvGrpSpPr>
              <p:grpSpPr>
                <a:xfrm>
                  <a:off x="6888107" y="3349058"/>
                  <a:ext cx="761561" cy="316899"/>
                  <a:chOff x="7327376" y="2878413"/>
                  <a:chExt cx="761561" cy="316899"/>
                </a:xfrm>
                <a:grpFill/>
              </p:grpSpPr>
              <p:cxnSp>
                <p:nvCxnSpPr>
                  <p:cNvPr id="31" name="Straight Connector 32"/>
                  <p:cNvCxnSpPr/>
                  <p:nvPr/>
                </p:nvCxnSpPr>
                <p:spPr>
                  <a:xfrm flipH="1">
                    <a:off x="7327376" y="3037497"/>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3"/>
                  <p:cNvCxnSpPr/>
                  <p:nvPr/>
                </p:nvCxnSpPr>
                <p:spPr>
                  <a:xfrm>
                    <a:off x="7666722" y="2878413"/>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4"/>
                  <p:cNvCxnSpPr/>
                  <p:nvPr/>
                </p:nvCxnSpPr>
                <p:spPr>
                  <a:xfrm flipH="1">
                    <a:off x="7662054" y="3195312"/>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5"/>
                  <p:cNvCxnSpPr/>
                  <p:nvPr/>
                </p:nvCxnSpPr>
                <p:spPr>
                  <a:xfrm flipH="1">
                    <a:off x="7662054" y="2878413"/>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5" name="Group 38"/>
                <p:cNvGrpSpPr/>
                <p:nvPr/>
              </p:nvGrpSpPr>
              <p:grpSpPr>
                <a:xfrm>
                  <a:off x="6888107" y="4112451"/>
                  <a:ext cx="761561" cy="316899"/>
                  <a:chOff x="7327376" y="3641806"/>
                  <a:chExt cx="761561" cy="316899"/>
                </a:xfrm>
                <a:grpFill/>
              </p:grpSpPr>
              <p:cxnSp>
                <p:nvCxnSpPr>
                  <p:cNvPr id="36" name="Straight Connector 39"/>
                  <p:cNvCxnSpPr/>
                  <p:nvPr/>
                </p:nvCxnSpPr>
                <p:spPr>
                  <a:xfrm flipH="1">
                    <a:off x="7327376" y="3800890"/>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66722" y="3641806"/>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41"/>
                  <p:cNvCxnSpPr/>
                  <p:nvPr/>
                </p:nvCxnSpPr>
                <p:spPr>
                  <a:xfrm flipH="1">
                    <a:off x="7662054" y="3958705"/>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42"/>
                  <p:cNvCxnSpPr/>
                  <p:nvPr/>
                </p:nvCxnSpPr>
                <p:spPr>
                  <a:xfrm flipH="1">
                    <a:off x="7662054" y="364180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 name="Group 52"/>
                <p:cNvGrpSpPr/>
                <p:nvPr/>
              </p:nvGrpSpPr>
              <p:grpSpPr>
                <a:xfrm>
                  <a:off x="6888107" y="4905205"/>
                  <a:ext cx="761561" cy="330376"/>
                  <a:chOff x="7327376" y="4434560"/>
                  <a:chExt cx="761561" cy="330376"/>
                </a:xfrm>
                <a:grpFill/>
              </p:grpSpPr>
              <p:cxnSp>
                <p:nvCxnSpPr>
                  <p:cNvPr id="42" name="Straight Connector 53"/>
                  <p:cNvCxnSpPr/>
                  <p:nvPr/>
                </p:nvCxnSpPr>
                <p:spPr>
                  <a:xfrm flipH="1">
                    <a:off x="7327376" y="4607121"/>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54"/>
                  <p:cNvCxnSpPr/>
                  <p:nvPr/>
                </p:nvCxnSpPr>
                <p:spPr>
                  <a:xfrm>
                    <a:off x="7666722" y="4448037"/>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55"/>
                  <p:cNvCxnSpPr/>
                  <p:nvPr/>
                </p:nvCxnSpPr>
                <p:spPr>
                  <a:xfrm flipH="1">
                    <a:off x="7662054" y="4764936"/>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56"/>
                  <p:cNvCxnSpPr/>
                  <p:nvPr/>
                </p:nvCxnSpPr>
                <p:spPr>
                  <a:xfrm flipH="1">
                    <a:off x="7662054" y="4434560"/>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6" name="Group 59"/>
                <p:cNvGrpSpPr/>
                <p:nvPr/>
              </p:nvGrpSpPr>
              <p:grpSpPr>
                <a:xfrm>
                  <a:off x="6888107" y="5682075"/>
                  <a:ext cx="761561" cy="316899"/>
                  <a:chOff x="7327376" y="5211430"/>
                  <a:chExt cx="761561" cy="316899"/>
                </a:xfrm>
                <a:grpFill/>
              </p:grpSpPr>
              <p:cxnSp>
                <p:nvCxnSpPr>
                  <p:cNvPr id="47" name="Straight Connector 60"/>
                  <p:cNvCxnSpPr/>
                  <p:nvPr/>
                </p:nvCxnSpPr>
                <p:spPr>
                  <a:xfrm flipH="1">
                    <a:off x="7327376" y="5370514"/>
                    <a:ext cx="334678"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61"/>
                  <p:cNvCxnSpPr/>
                  <p:nvPr/>
                </p:nvCxnSpPr>
                <p:spPr>
                  <a:xfrm>
                    <a:off x="7666722" y="5211430"/>
                    <a:ext cx="0" cy="316899"/>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62"/>
                  <p:cNvCxnSpPr/>
                  <p:nvPr/>
                </p:nvCxnSpPr>
                <p:spPr>
                  <a:xfrm flipH="1">
                    <a:off x="7662054" y="5528329"/>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63"/>
                  <p:cNvCxnSpPr/>
                  <p:nvPr/>
                </p:nvCxnSpPr>
                <p:spPr>
                  <a:xfrm flipH="1">
                    <a:off x="7662054" y="5211430"/>
                    <a:ext cx="426883" cy="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1" name="Rectangle 15"/>
                <p:cNvSpPr/>
                <p:nvPr/>
              </p:nvSpPr>
              <p:spPr>
                <a:xfrm>
                  <a:off x="7649668" y="2405891"/>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2" name="Rectangle 16"/>
                <p:cNvSpPr/>
                <p:nvPr/>
              </p:nvSpPr>
              <p:spPr>
                <a:xfrm>
                  <a:off x="7649668" y="2721523"/>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3" name="Rectangle 24"/>
                <p:cNvSpPr/>
                <p:nvPr/>
              </p:nvSpPr>
              <p:spPr>
                <a:xfrm>
                  <a:off x="7649668" y="3192510"/>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4" name="Rectangle 30"/>
                <p:cNvSpPr/>
                <p:nvPr/>
              </p:nvSpPr>
              <p:spPr>
                <a:xfrm>
                  <a:off x="7649668" y="3508141"/>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5" name="Rectangle 36"/>
                <p:cNvSpPr/>
                <p:nvPr/>
              </p:nvSpPr>
              <p:spPr>
                <a:xfrm>
                  <a:off x="7649668" y="3955903"/>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6" name="Rectangle 37"/>
                <p:cNvSpPr/>
                <p:nvPr/>
              </p:nvSpPr>
              <p:spPr>
                <a:xfrm>
                  <a:off x="7649668" y="4271534"/>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7" name="Rectangle 45"/>
                <p:cNvSpPr/>
                <p:nvPr/>
              </p:nvSpPr>
              <p:spPr>
                <a:xfrm>
                  <a:off x="7649668" y="4762134"/>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8" name="Rectangle 51"/>
                <p:cNvSpPr/>
                <p:nvPr/>
              </p:nvSpPr>
              <p:spPr>
                <a:xfrm>
                  <a:off x="7649668" y="5077765"/>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59" name="Rectangle 57"/>
                <p:cNvSpPr/>
                <p:nvPr/>
              </p:nvSpPr>
              <p:spPr>
                <a:xfrm>
                  <a:off x="7649668" y="5525527"/>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60" name="Rectangle 58"/>
                <p:cNvSpPr/>
                <p:nvPr/>
              </p:nvSpPr>
              <p:spPr>
                <a:xfrm>
                  <a:off x="7649033" y="5998638"/>
                  <a:ext cx="2174566" cy="315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67" name="Rounded Rectangle 2"/>
                <p:cNvSpPr/>
                <p:nvPr/>
              </p:nvSpPr>
              <p:spPr>
                <a:xfrm>
                  <a:off x="5218186" y="2538016"/>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0" name="Rounded Rectangle 22"/>
                <p:cNvSpPr/>
                <p:nvPr/>
              </p:nvSpPr>
              <p:spPr>
                <a:xfrm>
                  <a:off x="5218186" y="3324636"/>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3" name="Rounded Rectangle 23"/>
                <p:cNvSpPr/>
                <p:nvPr/>
              </p:nvSpPr>
              <p:spPr>
                <a:xfrm>
                  <a:off x="5218186" y="4088028"/>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6" name="Rounded Rectangle 43"/>
                <p:cNvSpPr/>
                <p:nvPr/>
              </p:nvSpPr>
              <p:spPr>
                <a:xfrm>
                  <a:off x="5218186" y="4894260"/>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sp>
              <p:nvSpPr>
                <p:cNvPr id="79" name="Rounded Rectangle 44"/>
                <p:cNvSpPr/>
                <p:nvPr/>
              </p:nvSpPr>
              <p:spPr>
                <a:xfrm>
                  <a:off x="5218186" y="5657652"/>
                  <a:ext cx="1669922" cy="3670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98" tIns="43349" rIns="86698" bIns="43349" numCol="1" spcCol="0" rtlCol="0" fromWordArt="0" anchor="ctr" anchorCtr="0" forceAA="0" compatLnSpc="1">
                  <a:noAutofit/>
                </a:bodyPr>
                <a:p>
                  <a:pPr algn="ctr"/>
                  <a:endParaRPr lang="en-US" sz="100"/>
                </a:p>
              </p:txBody>
            </p:sp>
            <p:grpSp>
              <p:nvGrpSpPr>
                <p:cNvPr id="82" name="Group 29"/>
                <p:cNvGrpSpPr/>
                <p:nvPr/>
              </p:nvGrpSpPr>
              <p:grpSpPr>
                <a:xfrm>
                  <a:off x="4518025" y="2630788"/>
                  <a:ext cx="700405" cy="3227612"/>
                  <a:chOff x="4594225" y="2630788"/>
                  <a:chExt cx="700405" cy="3227612"/>
                </a:xfrm>
                <a:grpFill/>
              </p:grpSpPr>
              <p:cxnSp>
                <p:nvCxnSpPr>
                  <p:cNvPr id="95" name="Straight Connector 28"/>
                  <p:cNvCxnSpPr/>
                  <p:nvPr/>
                </p:nvCxnSpPr>
                <p:spPr>
                  <a:xfrm flipH="1" flipV="1">
                    <a:off x="4594225" y="3482340"/>
                    <a:ext cx="700405" cy="2603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49"/>
                  <p:cNvCxnSpPr/>
                  <p:nvPr/>
                </p:nvCxnSpPr>
                <p:spPr>
                  <a:xfrm flipH="1" flipV="1">
                    <a:off x="4665980" y="5066665"/>
                    <a:ext cx="628650" cy="1079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68"/>
                  <p:cNvCxnSpPr/>
                  <p:nvPr/>
                </p:nvCxnSpPr>
                <p:spPr>
                  <a:xfrm>
                    <a:off x="4594225" y="2630788"/>
                    <a:ext cx="0" cy="3227612"/>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Connector 109"/>
                <p:cNvCxnSpPr>
                  <a:stCxn id="79" idx="1"/>
                </p:cNvCxnSpPr>
                <p:nvPr/>
              </p:nvCxnSpPr>
              <p:spPr>
                <a:xfrm flipH="1">
                  <a:off x="4436745" y="5841365"/>
                  <a:ext cx="781685" cy="889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110"/>
                <p:cNvCxnSpPr/>
                <p:nvPr/>
              </p:nvCxnSpPr>
              <p:spPr>
                <a:xfrm flipH="1">
                  <a:off x="4589780" y="4271645"/>
                  <a:ext cx="617855" cy="2540"/>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111"/>
                <p:cNvCxnSpPr/>
                <p:nvPr/>
              </p:nvCxnSpPr>
              <p:spPr>
                <a:xfrm flipH="1" flipV="1">
                  <a:off x="4518025" y="2689860"/>
                  <a:ext cx="689610" cy="12065"/>
                </a:xfrm>
                <a:prstGeom prst="line">
                  <a:avLst/>
                </a:prstGeom>
                <a:grpFill/>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383800" y="2530156"/>
                  <a:ext cx="1505595" cy="351303"/>
                </a:xfrm>
                <a:prstGeom prst="rect">
                  <a:avLst/>
                </a:prstGeom>
                <a:grpFill/>
              </p:spPr>
              <p:txBody>
                <a:bodyPr wrap="square" rtlCol="0">
                  <a:spAutoFit/>
                  <a:scene3d>
                    <a:camera prst="orthographicFront"/>
                    <a:lightRig rig="threePt" dir="t"/>
                  </a:scene3d>
                  <a:sp3d contourW="12700"/>
                </a:bodyPr>
                <a:p>
                  <a:pPr algn="dist"/>
                  <a:r>
                    <a:rPr lang="zh-CN" altLang="en-US" sz="1515" b="1" dirty="0">
                      <a:solidFill>
                        <a:schemeClr val="bg1"/>
                      </a:solidFill>
                    </a:rPr>
                    <a:t>生产部经理</a:t>
                  </a:r>
                  <a:endParaRPr lang="zh-CN" altLang="en-US" sz="1515" b="1" dirty="0">
                    <a:solidFill>
                      <a:schemeClr val="bg1"/>
                    </a:solidFill>
                  </a:endParaRPr>
                </a:p>
              </p:txBody>
            </p:sp>
            <p:sp>
              <p:nvSpPr>
                <p:cNvPr id="104" name="文本框 103"/>
                <p:cNvSpPr txBox="1"/>
                <p:nvPr/>
              </p:nvSpPr>
              <p:spPr>
                <a:xfrm>
                  <a:off x="5383800" y="3324930"/>
                  <a:ext cx="1504825" cy="351303"/>
                </a:xfrm>
                <a:prstGeom prst="rect">
                  <a:avLst/>
                </a:prstGeom>
                <a:grpFill/>
              </p:spPr>
              <p:txBody>
                <a:bodyPr wrap="square" rtlCol="0">
                  <a:spAutoFit/>
                  <a:scene3d>
                    <a:camera prst="orthographicFront"/>
                    <a:lightRig rig="threePt" dir="t"/>
                  </a:scene3d>
                  <a:sp3d contourW="12700"/>
                </a:bodyPr>
                <a:p>
                  <a:pPr algn="dist"/>
                  <a:r>
                    <a:rPr lang="zh-CN" altLang="en-US" sz="1515" b="1" dirty="0">
                      <a:solidFill>
                        <a:schemeClr val="bg1"/>
                      </a:solidFill>
                    </a:rPr>
                    <a:t>销售部经理</a:t>
                  </a:r>
                  <a:endParaRPr lang="zh-CN" altLang="en-US" sz="1515" b="1" dirty="0">
                    <a:solidFill>
                      <a:schemeClr val="bg1"/>
                    </a:solidFill>
                  </a:endParaRPr>
                </a:p>
              </p:txBody>
            </p:sp>
            <p:sp>
              <p:nvSpPr>
                <p:cNvPr id="105" name="文本框 104"/>
                <p:cNvSpPr txBox="1"/>
                <p:nvPr/>
              </p:nvSpPr>
              <p:spPr>
                <a:xfrm>
                  <a:off x="5383817" y="4103867"/>
                  <a:ext cx="1346774" cy="351303"/>
                </a:xfrm>
                <a:prstGeom prst="rect">
                  <a:avLst/>
                </a:prstGeom>
                <a:grpFill/>
              </p:spPr>
              <p:txBody>
                <a:bodyPr wrap="square" rtlCol="0">
                  <a:spAutoFit/>
                  <a:scene3d>
                    <a:camera prst="orthographicFront"/>
                    <a:lightRig rig="threePt" dir="t"/>
                  </a:scene3d>
                  <a:sp3d contourW="12700"/>
                </a:bodyPr>
                <a:p>
                  <a:pPr algn="dist"/>
                  <a:r>
                    <a:rPr lang="zh-CN" altLang="en-US" sz="1515" b="1" dirty="0">
                      <a:solidFill>
                        <a:schemeClr val="bg1"/>
                      </a:solidFill>
                    </a:rPr>
                    <a:t>人事经理</a:t>
                  </a:r>
                  <a:endParaRPr lang="zh-CN" altLang="en-US" sz="1515" b="1" dirty="0">
                    <a:solidFill>
                      <a:schemeClr val="bg1"/>
                    </a:solidFill>
                  </a:endParaRPr>
                </a:p>
              </p:txBody>
            </p:sp>
            <p:sp>
              <p:nvSpPr>
                <p:cNvPr id="106" name="文本框 105"/>
                <p:cNvSpPr txBox="1"/>
                <p:nvPr/>
              </p:nvSpPr>
              <p:spPr>
                <a:xfrm>
                  <a:off x="5383817" y="4897399"/>
                  <a:ext cx="1346774" cy="351303"/>
                </a:xfrm>
                <a:prstGeom prst="rect">
                  <a:avLst/>
                </a:prstGeom>
                <a:grpFill/>
              </p:spPr>
              <p:txBody>
                <a:bodyPr wrap="square" rtlCol="0">
                  <a:spAutoFit/>
                  <a:scene3d>
                    <a:camera prst="orthographicFront"/>
                    <a:lightRig rig="threePt" dir="t"/>
                  </a:scene3d>
                  <a:sp3d contourW="12700"/>
                </a:bodyPr>
                <a:p>
                  <a:pPr algn="dist"/>
                  <a:r>
                    <a:rPr lang="zh-CN" altLang="en-US" sz="1515" b="1" dirty="0">
                      <a:solidFill>
                        <a:schemeClr val="bg1"/>
                      </a:solidFill>
                    </a:rPr>
                    <a:t>研发经理</a:t>
                  </a:r>
                  <a:endParaRPr lang="zh-CN" altLang="en-US" sz="1515" b="1" dirty="0">
                    <a:solidFill>
                      <a:schemeClr val="bg1"/>
                    </a:solidFill>
                  </a:endParaRPr>
                </a:p>
              </p:txBody>
            </p:sp>
            <p:sp>
              <p:nvSpPr>
                <p:cNvPr id="111" name="文本框 110"/>
                <p:cNvSpPr txBox="1"/>
                <p:nvPr/>
              </p:nvSpPr>
              <p:spPr>
                <a:xfrm>
                  <a:off x="8063564" y="2392667"/>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工人小一</a:t>
                  </a:r>
                  <a:endParaRPr lang="zh-CN" altLang="en-US" sz="1325" dirty="0">
                    <a:solidFill>
                      <a:schemeClr val="bg1"/>
                    </a:solidFill>
                  </a:endParaRPr>
                </a:p>
              </p:txBody>
            </p:sp>
            <p:sp>
              <p:nvSpPr>
                <p:cNvPr id="112" name="文本框 111"/>
                <p:cNvSpPr txBox="1"/>
                <p:nvPr/>
              </p:nvSpPr>
              <p:spPr>
                <a:xfrm>
                  <a:off x="8063564" y="2695269"/>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工人小二</a:t>
                  </a:r>
                  <a:endParaRPr lang="zh-CN" altLang="en-US" sz="1325" dirty="0">
                    <a:solidFill>
                      <a:schemeClr val="bg1"/>
                    </a:solidFill>
                  </a:endParaRPr>
                </a:p>
              </p:txBody>
            </p:sp>
            <p:sp>
              <p:nvSpPr>
                <p:cNvPr id="113" name="文本框 112"/>
                <p:cNvSpPr txBox="1"/>
                <p:nvPr/>
              </p:nvSpPr>
              <p:spPr>
                <a:xfrm>
                  <a:off x="8063564" y="3180882"/>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工人小三</a:t>
                  </a:r>
                  <a:endParaRPr lang="zh-CN" altLang="en-US" sz="1325" dirty="0">
                    <a:solidFill>
                      <a:schemeClr val="bg1"/>
                    </a:solidFill>
                  </a:endParaRPr>
                </a:p>
              </p:txBody>
            </p:sp>
            <p:sp>
              <p:nvSpPr>
                <p:cNvPr id="114" name="文本框 113"/>
                <p:cNvSpPr txBox="1"/>
                <p:nvPr/>
              </p:nvSpPr>
              <p:spPr>
                <a:xfrm>
                  <a:off x="8063564" y="3483484"/>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工人小四</a:t>
                  </a:r>
                  <a:endParaRPr lang="zh-CN" altLang="en-US" sz="1325" dirty="0">
                    <a:solidFill>
                      <a:schemeClr val="bg1"/>
                    </a:solidFill>
                  </a:endParaRPr>
                </a:p>
              </p:txBody>
            </p:sp>
            <p:sp>
              <p:nvSpPr>
                <p:cNvPr id="115" name="文本框 114"/>
                <p:cNvSpPr txBox="1"/>
                <p:nvPr/>
              </p:nvSpPr>
              <p:spPr>
                <a:xfrm>
                  <a:off x="8063564" y="3954027"/>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工人小五</a:t>
                  </a:r>
                  <a:endParaRPr lang="zh-CN" altLang="en-US" sz="1325" dirty="0">
                    <a:solidFill>
                      <a:schemeClr val="bg1"/>
                    </a:solidFill>
                  </a:endParaRPr>
                </a:p>
              </p:txBody>
            </p:sp>
            <p:sp>
              <p:nvSpPr>
                <p:cNvPr id="116" name="文本框 115"/>
                <p:cNvSpPr txBox="1"/>
                <p:nvPr/>
              </p:nvSpPr>
              <p:spPr>
                <a:xfrm>
                  <a:off x="8063564" y="4256629"/>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工人小六</a:t>
                  </a:r>
                  <a:endParaRPr lang="zh-CN" altLang="en-US" sz="1325" dirty="0">
                    <a:solidFill>
                      <a:schemeClr val="bg1"/>
                    </a:solidFill>
                  </a:endParaRPr>
                </a:p>
              </p:txBody>
            </p:sp>
            <p:sp>
              <p:nvSpPr>
                <p:cNvPr id="117" name="文本框 116"/>
                <p:cNvSpPr txBox="1"/>
                <p:nvPr/>
              </p:nvSpPr>
              <p:spPr>
                <a:xfrm>
                  <a:off x="8063564" y="4767774"/>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工人小七</a:t>
                  </a:r>
                  <a:endParaRPr lang="zh-CN" altLang="en-US" sz="1325" dirty="0">
                    <a:solidFill>
                      <a:schemeClr val="bg1"/>
                    </a:solidFill>
                  </a:endParaRPr>
                </a:p>
              </p:txBody>
            </p:sp>
            <p:sp>
              <p:nvSpPr>
                <p:cNvPr id="118" name="文本框 117"/>
                <p:cNvSpPr txBox="1"/>
                <p:nvPr/>
              </p:nvSpPr>
              <p:spPr>
                <a:xfrm>
                  <a:off x="8063564" y="5070376"/>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工人小八</a:t>
                  </a:r>
                  <a:endParaRPr lang="zh-CN" altLang="en-US" sz="1325" dirty="0">
                    <a:solidFill>
                      <a:schemeClr val="bg1"/>
                    </a:solidFill>
                  </a:endParaRPr>
                </a:p>
              </p:txBody>
            </p:sp>
            <p:sp>
              <p:nvSpPr>
                <p:cNvPr id="119" name="文本框 118"/>
                <p:cNvSpPr txBox="1"/>
                <p:nvPr/>
              </p:nvSpPr>
              <p:spPr>
                <a:xfrm>
                  <a:off x="8063564" y="5542483"/>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工人小九</a:t>
                  </a:r>
                  <a:endParaRPr lang="zh-CN" altLang="en-US" sz="1325" dirty="0">
                    <a:solidFill>
                      <a:schemeClr val="bg1"/>
                    </a:solidFill>
                  </a:endParaRPr>
                </a:p>
              </p:txBody>
            </p:sp>
            <p:sp>
              <p:nvSpPr>
                <p:cNvPr id="120" name="文本框 119"/>
                <p:cNvSpPr txBox="1"/>
                <p:nvPr/>
              </p:nvSpPr>
              <p:spPr>
                <a:xfrm>
                  <a:off x="8063564" y="5998755"/>
                  <a:ext cx="1346774" cy="320366"/>
                </a:xfrm>
                <a:prstGeom prst="rect">
                  <a:avLst/>
                </a:prstGeom>
                <a:grpFill/>
              </p:spPr>
              <p:txBody>
                <a:bodyPr wrap="square" rtlCol="0">
                  <a:spAutoFit/>
                  <a:scene3d>
                    <a:camera prst="orthographicFront"/>
                    <a:lightRig rig="threePt" dir="t"/>
                  </a:scene3d>
                  <a:sp3d contourW="12700"/>
                </a:bodyPr>
                <a:p>
                  <a:pPr algn="dist"/>
                  <a:r>
                    <a:rPr lang="zh-CN" altLang="en-US" sz="1325" dirty="0">
                      <a:solidFill>
                        <a:schemeClr val="bg1"/>
                      </a:solidFill>
                    </a:rPr>
                    <a:t>工人小十</a:t>
                  </a:r>
                  <a:endParaRPr lang="zh-CN" altLang="en-US" sz="1325" dirty="0">
                    <a:solidFill>
                      <a:schemeClr val="bg1"/>
                    </a:solidFill>
                  </a:endParaRPr>
                </a:p>
              </p:txBody>
            </p:sp>
          </p:grpSp>
          <p:pic>
            <p:nvPicPr>
              <p:cNvPr id="62" name="图片 61"/>
              <p:cNvPicPr>
                <a:picLocks noChangeAspect="1"/>
              </p:cNvPicPr>
              <p:nvPr/>
            </p:nvPicPr>
            <p:blipFill>
              <a:blip r:embed="rId1"/>
              <a:srcRect/>
              <a:stretch>
                <a:fillRect/>
              </a:stretch>
            </p:blipFill>
            <p:spPr>
              <a:xfrm>
                <a:off x="5809" y="4431"/>
                <a:ext cx="1425" cy="2147"/>
              </a:xfrm>
              <a:prstGeom prst="rect">
                <a:avLst/>
              </a:prstGeom>
            </p:spPr>
          </p:pic>
        </p:grpSp>
        <p:sp>
          <p:nvSpPr>
            <p:cNvPr id="63" name="文本框 62"/>
            <p:cNvSpPr txBox="1"/>
            <p:nvPr/>
          </p:nvSpPr>
          <p:spPr>
            <a:xfrm>
              <a:off x="10733" y="5622"/>
              <a:ext cx="2121" cy="553"/>
            </a:xfrm>
            <a:prstGeom prst="rect">
              <a:avLst/>
            </a:prstGeom>
            <a:noFill/>
          </p:spPr>
          <p:txBody>
            <a:bodyPr wrap="square" rtlCol="0">
              <a:spAutoFit/>
              <a:scene3d>
                <a:camera prst="orthographicFront"/>
                <a:lightRig rig="threePt" dir="t"/>
              </a:scene3d>
              <a:sp3d contourW="12700"/>
            </a:bodyPr>
            <a:p>
              <a:pPr algn="dist"/>
              <a:r>
                <a:rPr lang="zh-CN" altLang="en-US" sz="1515" b="1" dirty="0">
                  <a:solidFill>
                    <a:schemeClr val="bg1"/>
                  </a:solidFill>
                </a:rPr>
                <a:t>财务经理</a:t>
              </a:r>
              <a:endParaRPr lang="zh-CN" altLang="en-US" sz="1515" b="1" dirty="0">
                <a:solidFill>
                  <a:schemeClr val="bg1"/>
                </a:solidFill>
              </a:endParaRPr>
            </a:p>
          </p:txBody>
        </p:sp>
      </p:grpSp>
      <p:pic>
        <p:nvPicPr>
          <p:cNvPr id="5" name="图片 4"/>
          <p:cNvPicPr>
            <a:picLocks noChangeAspect="1"/>
          </p:cNvPicPr>
          <p:nvPr/>
        </p:nvPicPr>
        <p:blipFill>
          <a:blip r:embed="rId2"/>
          <a:stretch>
            <a:fillRect/>
          </a:stretch>
        </p:blipFill>
        <p:spPr>
          <a:xfrm>
            <a:off x="9248140" y="138430"/>
            <a:ext cx="2959735" cy="1049020"/>
          </a:xfrm>
          <a:prstGeom prst="rect">
            <a:avLst/>
          </a:prstGeom>
        </p:spPr>
      </p:pic>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7" name="文本框 6"/>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6" name="文本框 5"/>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9" name="组合 8"/>
          <p:cNvGrpSpPr/>
          <p:nvPr userDrawn="1"/>
        </p:nvGrpSpPr>
        <p:grpSpPr>
          <a:xfrm rot="0">
            <a:off x="448945" y="269875"/>
            <a:ext cx="389255" cy="664210"/>
            <a:chOff x="321973" y="251081"/>
            <a:chExt cx="905327" cy="1269992"/>
          </a:xfrm>
        </p:grpSpPr>
        <p:sp>
          <p:nvSpPr>
            <p:cNvPr id="10" name="等腰三角形 9"/>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等腰三角形 10"/>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96934" y="2567432"/>
            <a:ext cx="1502175" cy="2449237"/>
            <a:chOff x="1280" y="4221"/>
            <a:chExt cx="2495"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2000" y="5325"/>
              <a:ext cx="1331" cy="146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grpSp>
      <p:grpSp>
        <p:nvGrpSpPr>
          <p:cNvPr id="27" name="组合 26"/>
          <p:cNvGrpSpPr/>
          <p:nvPr/>
        </p:nvGrpSpPr>
        <p:grpSpPr>
          <a:xfrm>
            <a:off x="1700257" y="2835957"/>
            <a:ext cx="717672" cy="1559974"/>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418532" y="2589709"/>
            <a:ext cx="2048256" cy="2267411"/>
            <a:chOff x="5476" y="4221"/>
            <a:chExt cx="3402"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grpSp>
      <p:sp>
        <p:nvSpPr>
          <p:cNvPr id="13" name="矩形 12"/>
          <p:cNvSpPr/>
          <p:nvPr/>
        </p:nvSpPr>
        <p:spPr>
          <a:xfrm>
            <a:off x="5393982" y="2589709"/>
            <a:ext cx="1502175" cy="2449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cxnSp>
        <p:nvCxnSpPr>
          <p:cNvPr id="15" name="直接箭头连接符 14"/>
          <p:cNvCxnSpPr>
            <a:endCxn id="11" idx="3"/>
          </p:cNvCxnSpPr>
          <p:nvPr/>
        </p:nvCxnSpPr>
        <p:spPr>
          <a:xfrm flipH="1" flipV="1">
            <a:off x="4549874" y="2964801"/>
            <a:ext cx="844108" cy="62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4466788" y="3814327"/>
            <a:ext cx="927194" cy="667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p:cNvCxnSpPr>
          <p:nvPr/>
        </p:nvCxnSpPr>
        <p:spPr>
          <a:xfrm flipV="1">
            <a:off x="6956966" y="3818542"/>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63310" y="2567432"/>
            <a:ext cx="2151211" cy="2449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cxnSp>
        <p:nvCxnSpPr>
          <p:cNvPr id="22" name="直接箭头连接符 21"/>
          <p:cNvCxnSpPr/>
          <p:nvPr/>
        </p:nvCxnSpPr>
        <p:spPr>
          <a:xfrm flipV="1">
            <a:off x="9614521" y="2950953"/>
            <a:ext cx="714662" cy="517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614521" y="3968458"/>
            <a:ext cx="718274" cy="512967"/>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0329183" y="2567432"/>
            <a:ext cx="1694839" cy="750786"/>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b="1">
              <a:solidFill>
                <a:schemeClr val="bg2">
                  <a:lumMod val="10000"/>
                </a:schemeClr>
              </a:solidFill>
              <a:latin typeface="楷体-简" panose="02010600040101010101" charset="-122"/>
              <a:ea typeface="楷体-简" panose="02010600040101010101" charset="-122"/>
            </a:endParaRPr>
          </a:p>
        </p:txBody>
      </p:sp>
      <p:sp>
        <p:nvSpPr>
          <p:cNvPr id="25" name="矩形 24"/>
          <p:cNvSpPr/>
          <p:nvPr/>
        </p:nvSpPr>
        <p:spPr>
          <a:xfrm>
            <a:off x="10332795" y="3968458"/>
            <a:ext cx="1690624" cy="750786"/>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b="1">
              <a:solidFill>
                <a:schemeClr val="bg2">
                  <a:lumMod val="10000"/>
                </a:schemeClr>
              </a:solidFill>
              <a:latin typeface="楷体-简" panose="02010600040101010101" charset="-122"/>
              <a:ea typeface="楷体-简" panose="02010600040101010101" charset="-122"/>
            </a:endParaRPr>
          </a:p>
        </p:txBody>
      </p:sp>
      <p:sp>
        <p:nvSpPr>
          <p:cNvPr id="3" name="文本框 2"/>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2" name="文本框 1"/>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5622770" y="1651075"/>
            <a:ext cx="1044599" cy="383540"/>
          </a:xfrm>
          <a:prstGeom prst="rect">
            <a:avLst/>
          </a:prstGeom>
          <a:noFill/>
        </p:spPr>
        <p:txBody>
          <a:bodyPr wrap="square" rtlCol="0">
            <a:spAutoFit/>
          </a:bodyPr>
          <a:p>
            <a:r>
              <a:rPr lang="zh-CN" altLang="en-US" sz="1895" b="1"/>
              <a:t>阶段</a:t>
            </a:r>
            <a:r>
              <a:rPr lang="en-US" altLang="zh-CN" sz="1895" b="1"/>
              <a:t>3</a:t>
            </a:r>
            <a:endParaRPr lang="en-US" altLang="zh-CN" sz="1895" b="1"/>
          </a:p>
        </p:txBody>
      </p:sp>
      <p:sp>
        <p:nvSpPr>
          <p:cNvPr id="18" name="文本框 17"/>
          <p:cNvSpPr txBox="1"/>
          <p:nvPr/>
        </p:nvSpPr>
        <p:spPr>
          <a:xfrm>
            <a:off x="8233965" y="1651075"/>
            <a:ext cx="1044599" cy="383540"/>
          </a:xfrm>
          <a:prstGeom prst="rect">
            <a:avLst/>
          </a:prstGeom>
          <a:noFill/>
        </p:spPr>
        <p:txBody>
          <a:bodyPr wrap="square" rtlCol="0">
            <a:spAutoFit/>
          </a:bodyPr>
          <a:p>
            <a:r>
              <a:rPr lang="zh-CN" altLang="en-US" sz="1895" b="1"/>
              <a:t>阶段</a:t>
            </a:r>
            <a:r>
              <a:rPr lang="en-US" altLang="zh-CN" sz="1895" b="1"/>
              <a:t>4</a:t>
            </a:r>
            <a:endParaRPr lang="en-US" altLang="zh-CN" sz="1895" b="1"/>
          </a:p>
        </p:txBody>
      </p:sp>
      <p:sp>
        <p:nvSpPr>
          <p:cNvPr id="29" name="文本框 28"/>
          <p:cNvSpPr txBox="1"/>
          <p:nvPr/>
        </p:nvSpPr>
        <p:spPr>
          <a:xfrm>
            <a:off x="10654303" y="1651075"/>
            <a:ext cx="1044599" cy="383540"/>
          </a:xfrm>
          <a:prstGeom prst="rect">
            <a:avLst/>
          </a:prstGeom>
          <a:noFill/>
        </p:spPr>
        <p:txBody>
          <a:bodyPr wrap="square" rtlCol="0">
            <a:spAutoFit/>
          </a:bodyPr>
          <a:p>
            <a:r>
              <a:rPr lang="zh-CN" altLang="en-US" sz="1895" b="1"/>
              <a:t>阶段</a:t>
            </a:r>
            <a:r>
              <a:rPr lang="en-US" altLang="zh-CN" sz="1895" b="1"/>
              <a:t>5</a:t>
            </a:r>
            <a:endParaRPr lang="en-US" altLang="zh-CN" sz="1895" b="1"/>
          </a:p>
        </p:txBody>
      </p:sp>
      <p:sp>
        <p:nvSpPr>
          <p:cNvPr id="30" name="文本框 29"/>
          <p:cNvSpPr txBox="1"/>
          <p:nvPr/>
        </p:nvSpPr>
        <p:spPr>
          <a:xfrm>
            <a:off x="3083221" y="2527695"/>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1" name="文本框 30"/>
          <p:cNvSpPr txBox="1"/>
          <p:nvPr/>
        </p:nvSpPr>
        <p:spPr>
          <a:xfrm>
            <a:off x="3083823" y="3968458"/>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2" name="文本框 31"/>
          <p:cNvSpPr txBox="1"/>
          <p:nvPr/>
        </p:nvSpPr>
        <p:spPr>
          <a:xfrm>
            <a:off x="5744389" y="3232122"/>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3" name="文本框 32"/>
          <p:cNvSpPr txBox="1"/>
          <p:nvPr/>
        </p:nvSpPr>
        <p:spPr>
          <a:xfrm>
            <a:off x="8138235" y="3232122"/>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4" name="文本框 33"/>
          <p:cNvSpPr txBox="1"/>
          <p:nvPr/>
        </p:nvSpPr>
        <p:spPr>
          <a:xfrm>
            <a:off x="10777728" y="2466284"/>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5" name="文本框 34"/>
          <p:cNvSpPr txBox="1"/>
          <p:nvPr/>
        </p:nvSpPr>
        <p:spPr>
          <a:xfrm>
            <a:off x="10775922" y="3907047"/>
            <a:ext cx="801361" cy="878840"/>
          </a:xfrm>
          <a:prstGeom prst="rect">
            <a:avLst/>
          </a:prstGeom>
          <a:noFill/>
        </p:spPr>
        <p:txBody>
          <a:bodyPr wrap="square" rtlCol="0">
            <a:spAutoFit/>
          </a:bodyPr>
          <a:p>
            <a:r>
              <a:rPr lang="zh-CN" altLang="en-US" sz="5120" b="1">
                <a:latin typeface="楷体-简" panose="02010600040101010101" charset="-122"/>
                <a:ea typeface="楷体-简" panose="02010600040101010101" charset="-122"/>
              </a:rPr>
              <a:t>？</a:t>
            </a:r>
            <a:endParaRPr lang="zh-CN" altLang="en-US" sz="5120" b="1">
              <a:latin typeface="楷体-简" panose="02010600040101010101" charset="-122"/>
              <a:ea typeface="楷体-简" panose="02010600040101010101" charset="-122"/>
            </a:endParaRPr>
          </a:p>
        </p:txBody>
      </p:sp>
      <p:sp>
        <p:nvSpPr>
          <p:cNvPr id="36" name="虚尾箭头 35"/>
          <p:cNvSpPr/>
          <p:nvPr/>
        </p:nvSpPr>
        <p:spPr>
          <a:xfrm>
            <a:off x="3302978" y="5664501"/>
            <a:ext cx="6622213" cy="34077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37" name="文本框 36"/>
          <p:cNvSpPr txBox="1"/>
          <p:nvPr/>
        </p:nvSpPr>
        <p:spPr>
          <a:xfrm>
            <a:off x="5393982" y="5227997"/>
            <a:ext cx="2505230" cy="500380"/>
          </a:xfrm>
          <a:prstGeom prst="rect">
            <a:avLst/>
          </a:prstGeom>
          <a:noFill/>
        </p:spPr>
        <p:txBody>
          <a:bodyPr wrap="square" rtlCol="0">
            <a:spAutoFit/>
          </a:bodyPr>
          <a:p>
            <a:r>
              <a:rPr lang="zh-CN" altLang="en-US" sz="2655" b="1">
                <a:latin typeface="黑体-简" panose="02000000000000000000" charset="-122"/>
                <a:ea typeface="黑体-简" panose="02000000000000000000" charset="-122"/>
              </a:rPr>
              <a:t>开头</a:t>
            </a:r>
            <a:r>
              <a:rPr lang="en-US" altLang="zh-CN" sz="2655" b="1">
                <a:latin typeface="黑体-简" panose="02000000000000000000" charset="-122"/>
                <a:ea typeface="黑体-简" panose="02000000000000000000" charset="-122"/>
              </a:rPr>
              <a:t>——</a:t>
            </a:r>
            <a:r>
              <a:rPr lang="zh-CN" altLang="en-US" sz="2655" b="1">
                <a:latin typeface="黑体-简" panose="02000000000000000000" charset="-122"/>
                <a:ea typeface="黑体-简" panose="02000000000000000000" charset="-122"/>
              </a:rPr>
              <a:t>结尾</a:t>
            </a:r>
            <a:endParaRPr lang="zh-CN" altLang="en-US" sz="2655" b="1">
              <a:latin typeface="黑体-简" panose="02000000000000000000" charset="-122"/>
              <a:ea typeface="黑体-简" panose="02000000000000000000" charset="-122"/>
            </a:endParaRPr>
          </a:p>
        </p:txBody>
      </p:sp>
      <p:sp>
        <p:nvSpPr>
          <p:cNvPr id="38" name="文本框 37"/>
          <p:cNvSpPr txBox="1"/>
          <p:nvPr/>
        </p:nvSpPr>
        <p:spPr>
          <a:xfrm>
            <a:off x="4063398" y="6005275"/>
            <a:ext cx="5551123" cy="500380"/>
          </a:xfrm>
          <a:prstGeom prst="rect">
            <a:avLst/>
          </a:prstGeom>
          <a:noFill/>
        </p:spPr>
        <p:txBody>
          <a:bodyPr wrap="square" rtlCol="0">
            <a:spAutoFit/>
          </a:bodyPr>
          <a:p>
            <a:r>
              <a:rPr lang="zh-CN" altLang="en-US" sz="2655" b="1">
                <a:latin typeface="黑体-简" panose="02000000000000000000" charset="-122"/>
                <a:ea typeface="黑体-简" panose="02000000000000000000" charset="-122"/>
              </a:rPr>
              <a:t>潜在因子</a:t>
            </a:r>
            <a:r>
              <a:rPr lang="en-US" altLang="zh-CN" sz="2655" b="1">
                <a:latin typeface="黑体-简" panose="02000000000000000000" charset="-122"/>
                <a:ea typeface="黑体-简" panose="02000000000000000000" charset="-122"/>
              </a:rPr>
              <a:t>——</a:t>
            </a:r>
            <a:r>
              <a:rPr lang="zh-CN" altLang="en-US" sz="2655" b="1">
                <a:latin typeface="黑体-简" panose="02000000000000000000" charset="-122"/>
                <a:ea typeface="黑体-简" panose="02000000000000000000" charset="-122"/>
              </a:rPr>
              <a:t>冲突爆发引起的后果</a:t>
            </a:r>
            <a:endParaRPr lang="zh-CN" altLang="en-US" sz="2655" b="1">
              <a:latin typeface="黑体-简" panose="02000000000000000000" charset="-122"/>
              <a:ea typeface="黑体-简" panose="02000000000000000000" charset="-122"/>
            </a:endParaRPr>
          </a:p>
        </p:txBody>
      </p:sp>
      <p:pic>
        <p:nvPicPr>
          <p:cNvPr id="11" name="图片 10"/>
          <p:cNvPicPr>
            <a:picLocks noChangeAspect="1"/>
          </p:cNvPicPr>
          <p:nvPr/>
        </p:nvPicPr>
        <p:blipFill>
          <a:blip r:embed="rId1"/>
          <a:stretch>
            <a:fillRect/>
          </a:stretch>
        </p:blipFill>
        <p:spPr>
          <a:xfrm>
            <a:off x="9248140" y="138430"/>
            <a:ext cx="2959735" cy="1049020"/>
          </a:xfrm>
          <a:prstGeom prst="rect">
            <a:avLst/>
          </a:prstGeom>
        </p:spPr>
      </p:pic>
      <p:sp>
        <p:nvSpPr>
          <p:cNvPr id="12"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14" name="文本框 13"/>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0" name="文本框 1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21" name="组合 20"/>
          <p:cNvGrpSpPr/>
          <p:nvPr userDrawn="1"/>
        </p:nvGrpSpPr>
        <p:grpSpPr>
          <a:xfrm rot="0">
            <a:off x="448945" y="269875"/>
            <a:ext cx="389255" cy="664210"/>
            <a:chOff x="321973" y="251081"/>
            <a:chExt cx="905327" cy="1269992"/>
          </a:xfrm>
        </p:grpSpPr>
        <p:sp>
          <p:nvSpPr>
            <p:cNvPr id="39" name="等腰三角形 3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等腰三角形 39"/>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124629" y="2359716"/>
            <a:ext cx="2535936" cy="2449237"/>
            <a:chOff x="1466" y="4148"/>
            <a:chExt cx="4212" cy="4068"/>
          </a:xfrm>
        </p:grpSpPr>
        <p:sp>
          <p:nvSpPr>
            <p:cNvPr id="5" name="矩形 4"/>
            <p:cNvSpPr/>
            <p:nvPr/>
          </p:nvSpPr>
          <p:spPr>
            <a:xfrm>
              <a:off x="1466" y="4148"/>
              <a:ext cx="2913"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56"/>
              <a:ext cx="4212" cy="3064"/>
            </a:xfrm>
            <a:prstGeom prst="rect">
              <a:avLst/>
            </a:prstGeom>
            <a:noFill/>
          </p:spPr>
          <p:txBody>
            <a:bodyPr wrap="square" rtlCol="0">
              <a:spAutoFit/>
            </a:bodyPr>
            <a:p>
              <a:r>
                <a:rPr lang="zh-CN" altLang="en-US" sz="2275" b="1">
                  <a:latin typeface="楷体-简" panose="02010600040101010101" charset="-122"/>
                  <a:ea typeface="楷体-简" panose="02010600040101010101" charset="-122"/>
                </a:rPr>
                <a:t>前提条件</a:t>
              </a:r>
              <a:endParaRPr lang="zh-CN" altLang="en-US" sz="2275" b="1">
                <a:latin typeface="楷体-简" panose="02010600040101010101" charset="-122"/>
                <a:ea typeface="楷体-简" panose="02010600040101010101" charset="-122"/>
              </a:endParaRPr>
            </a:p>
            <a:p>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1.____</a:t>
              </a:r>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2.____</a:t>
              </a:r>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3.____</a:t>
              </a:r>
              <a:endParaRPr lang="en-US" altLang="zh-CN" sz="2275" b="1">
                <a:latin typeface="楷体-简" panose="02010600040101010101" charset="-122"/>
                <a:ea typeface="楷体-简" panose="02010600040101010101" charset="-122"/>
              </a:endParaRPr>
            </a:p>
          </p:txBody>
        </p:sp>
      </p:grpSp>
      <p:sp>
        <p:nvSpPr>
          <p:cNvPr id="7" name="文本框 6"/>
          <p:cNvSpPr txBox="1"/>
          <p:nvPr/>
        </p:nvSpPr>
        <p:spPr>
          <a:xfrm>
            <a:off x="3038066" y="2665570"/>
            <a:ext cx="8709001" cy="1668780"/>
          </a:xfrm>
          <a:prstGeom prst="rect">
            <a:avLst/>
          </a:prstGeom>
          <a:noFill/>
        </p:spPr>
        <p:txBody>
          <a:bodyPr wrap="square" rtlCol="0" anchor="t">
            <a:spAutoFit/>
          </a:bodyPr>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工人小三给销售部经理打电话汇报工作，但联系不上。</a:t>
            </a:r>
            <a:endParaRPr lang="zh-CN" altLang="en-US" sz="2275" b="1">
              <a:latin typeface="楷体-简" panose="02010600040101010101" charset="-122"/>
              <a:ea typeface="楷体-简" panose="02010600040101010101" charset="-122"/>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由于</a:t>
            </a:r>
            <a:r>
              <a:rPr lang="en-US" altLang="zh-CN" sz="2275" b="1">
                <a:latin typeface="楷体-简" panose="02010600040101010101" charset="-122"/>
                <a:ea typeface="楷体-简" panose="02010600040101010101" charset="-122"/>
                <a:sym typeface="+mn-ea"/>
              </a:rPr>
              <a:t>21</a:t>
            </a:r>
            <a:r>
              <a:rPr lang="zh-CN" altLang="en-US" sz="2275" b="1">
                <a:latin typeface="楷体-简" panose="02010600040101010101" charset="-122"/>
                <a:ea typeface="楷体-简" panose="02010600040101010101" charset="-122"/>
                <a:sym typeface="+mn-ea"/>
              </a:rPr>
              <a:t>公司职级层层划分繁琐，工人们想和</a:t>
            </a:r>
            <a:r>
              <a:rPr lang="en-US" altLang="zh-CN" sz="2275" b="1">
                <a:latin typeface="楷体-简" panose="02010600040101010101" charset="-122"/>
                <a:ea typeface="楷体-简" panose="02010600040101010101" charset="-122"/>
                <a:sym typeface="+mn-ea"/>
              </a:rPr>
              <a:t>21</a:t>
            </a:r>
            <a:r>
              <a:rPr lang="zh-CN" altLang="en-US" sz="2275" b="1">
                <a:latin typeface="楷体-简" panose="02010600040101010101" charset="-122"/>
                <a:ea typeface="楷体-简" panose="02010600040101010101" charset="-122"/>
                <a:sym typeface="+mn-ea"/>
              </a:rPr>
              <a:t>总裁交流十分困难。</a:t>
            </a:r>
            <a:endParaRPr lang="zh-CN" altLang="en-US" sz="2275" b="1">
              <a:latin typeface="楷体-简" panose="02010600040101010101" charset="-122"/>
              <a:ea typeface="楷体-简" panose="02010600040101010101" charset="-122"/>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3.</a:t>
            </a:r>
            <a:r>
              <a:rPr lang="zh-CN" altLang="en-US" sz="2275" b="1">
                <a:latin typeface="楷体-简" panose="02010600040101010101" charset="-122"/>
                <a:ea typeface="楷体-简" panose="02010600040101010101" charset="-122"/>
                <a:sym typeface="+mn-ea"/>
              </a:rPr>
              <a:t>工人小三生活不检点，工人小一根本不愿意搭理他。</a:t>
            </a:r>
            <a:endParaRPr lang="zh-CN" altLang="en-US" sz="2275" b="1">
              <a:latin typeface="楷体-简" panose="02010600040101010101" charset="-122"/>
              <a:ea typeface="楷体-简" panose="02010600040101010101" charset="-122"/>
              <a:sym typeface="+mn-ea"/>
            </a:endParaRPr>
          </a:p>
        </p:txBody>
      </p:sp>
      <p:sp>
        <p:nvSpPr>
          <p:cNvPr id="2" name="文本框 1"/>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9" name="文本框 8"/>
          <p:cNvSpPr txBox="1"/>
          <p:nvPr/>
        </p:nvSpPr>
        <p:spPr>
          <a:xfrm>
            <a:off x="3423995" y="5159361"/>
            <a:ext cx="3216882" cy="909320"/>
          </a:xfrm>
          <a:prstGeom prst="rect">
            <a:avLst/>
          </a:prstGeom>
          <a:noFill/>
        </p:spPr>
        <p:txBody>
          <a:bodyPr wrap="square" rtlCol="0" anchor="t">
            <a:spAutoFit/>
          </a:bodyPr>
          <a:p>
            <a:r>
              <a:rPr lang="zh-CN" altLang="en-US" sz="2655" b="1">
                <a:solidFill>
                  <a:schemeClr val="bg1">
                    <a:lumMod val="50000"/>
                  </a:schemeClr>
                </a:solidFill>
                <a:latin typeface="楷体-简" panose="02010600040101010101" charset="-122"/>
                <a:ea typeface="楷体-简" panose="02010600040101010101" charset="-122"/>
              </a:rPr>
              <a:t>沟通</a:t>
            </a:r>
            <a:r>
              <a:rPr lang="en-US" altLang="zh-CN" sz="2655" b="1">
                <a:solidFill>
                  <a:schemeClr val="bg1">
                    <a:lumMod val="50000"/>
                  </a:schemeClr>
                </a:solidFill>
                <a:latin typeface="楷体-简" panose="02010600040101010101" charset="-122"/>
                <a:ea typeface="楷体-简" panose="02010600040101010101" charset="-122"/>
              </a:rPr>
              <a:t>/</a:t>
            </a:r>
            <a:r>
              <a:rPr lang="zh-CN" altLang="en-US" sz="2655" b="1">
                <a:solidFill>
                  <a:schemeClr val="bg1">
                    <a:lumMod val="50000"/>
                  </a:schemeClr>
                </a:solidFill>
                <a:latin typeface="楷体-简" panose="02010600040101010101" charset="-122"/>
                <a:ea typeface="楷体-简" panose="02010600040101010101" charset="-122"/>
              </a:rPr>
              <a:t>结构</a:t>
            </a:r>
            <a:r>
              <a:rPr lang="en-US" altLang="zh-CN" sz="2655" b="1">
                <a:solidFill>
                  <a:schemeClr val="bg1">
                    <a:lumMod val="50000"/>
                  </a:schemeClr>
                </a:solidFill>
                <a:latin typeface="楷体-简" panose="02010600040101010101" charset="-122"/>
                <a:ea typeface="楷体-简" panose="02010600040101010101" charset="-122"/>
              </a:rPr>
              <a:t>/</a:t>
            </a:r>
            <a:r>
              <a:rPr lang="zh-CN" altLang="en-US" sz="2655" b="1">
                <a:solidFill>
                  <a:schemeClr val="bg1">
                    <a:lumMod val="50000"/>
                  </a:schemeClr>
                </a:solidFill>
                <a:latin typeface="楷体-简" panose="02010600040101010101" charset="-122"/>
                <a:ea typeface="楷体-简" panose="02010600040101010101" charset="-122"/>
              </a:rPr>
              <a:t>个人因素</a:t>
            </a:r>
            <a:endParaRPr lang="zh-CN" altLang="en-US" sz="2655" b="1">
              <a:solidFill>
                <a:schemeClr val="bg1">
                  <a:lumMod val="50000"/>
                </a:schemeClr>
              </a:solidFill>
              <a:latin typeface="楷体-简" panose="02010600040101010101" charset="-122"/>
              <a:ea typeface="楷体-简" panose="02010600040101010101" charset="-122"/>
            </a:endParaRPr>
          </a:p>
        </p:txBody>
      </p:sp>
      <p:pic>
        <p:nvPicPr>
          <p:cNvPr id="3" name="图片 2"/>
          <p:cNvPicPr>
            <a:picLocks noChangeAspect="1"/>
          </p:cNvPicPr>
          <p:nvPr/>
        </p:nvPicPr>
        <p:blipFill>
          <a:blip r:embed="rId1"/>
          <a:stretch>
            <a:fillRect/>
          </a:stretch>
        </p:blipFill>
        <p:spPr>
          <a:xfrm>
            <a:off x="9248140" y="138430"/>
            <a:ext cx="2959735" cy="1049020"/>
          </a:xfrm>
          <a:prstGeom prst="rect">
            <a:avLst/>
          </a:prstGeom>
        </p:spPr>
      </p:pic>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4" name="文本框 3"/>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10" name="文本框 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11" name="组合 10"/>
          <p:cNvGrpSpPr/>
          <p:nvPr userDrawn="1"/>
        </p:nvGrpSpPr>
        <p:grpSpPr>
          <a:xfrm rot="0">
            <a:off x="448945" y="269875"/>
            <a:ext cx="389255" cy="664210"/>
            <a:chOff x="321973" y="251081"/>
            <a:chExt cx="905327" cy="1269992"/>
          </a:xfrm>
        </p:grpSpPr>
        <p:sp>
          <p:nvSpPr>
            <p:cNvPr id="12" name="等腰三角形 11"/>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等腰三角形 12"/>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124629" y="2359716"/>
            <a:ext cx="2535936" cy="2449237"/>
            <a:chOff x="1466" y="4148"/>
            <a:chExt cx="4212" cy="4068"/>
          </a:xfrm>
        </p:grpSpPr>
        <p:sp>
          <p:nvSpPr>
            <p:cNvPr id="5" name="矩形 4"/>
            <p:cNvSpPr/>
            <p:nvPr/>
          </p:nvSpPr>
          <p:spPr>
            <a:xfrm>
              <a:off x="1466" y="4148"/>
              <a:ext cx="2913"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56"/>
              <a:ext cx="4212" cy="3064"/>
            </a:xfrm>
            <a:prstGeom prst="rect">
              <a:avLst/>
            </a:prstGeom>
            <a:noFill/>
          </p:spPr>
          <p:txBody>
            <a:bodyPr wrap="square" rtlCol="0">
              <a:spAutoFit/>
            </a:bodyPr>
            <a:p>
              <a:r>
                <a:rPr lang="zh-CN" altLang="en-US" sz="2275" b="1">
                  <a:latin typeface="楷体-简" panose="02010600040101010101" charset="-122"/>
                  <a:ea typeface="楷体-简" panose="02010600040101010101" charset="-122"/>
                </a:rPr>
                <a:t>前提条件</a:t>
              </a:r>
              <a:endParaRPr lang="zh-CN" altLang="en-US" sz="2275" b="1">
                <a:latin typeface="楷体-简" panose="02010600040101010101" charset="-122"/>
                <a:ea typeface="楷体-简" panose="02010600040101010101" charset="-122"/>
              </a:endParaRPr>
            </a:p>
            <a:p>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1.</a:t>
              </a:r>
              <a:r>
                <a:rPr lang="zh-CN" altLang="en-US" sz="2275" b="1" u="sng">
                  <a:solidFill>
                    <a:srgbClr val="FF0000"/>
                  </a:solidFill>
                  <a:latin typeface="楷体-简" panose="02010600040101010101" charset="-122"/>
                  <a:ea typeface="楷体-简" panose="02010600040101010101" charset="-122"/>
                </a:rPr>
                <a:t>沟通</a:t>
              </a:r>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2.</a:t>
              </a:r>
              <a:r>
                <a:rPr lang="zh-CN" altLang="en-US" sz="2275" b="1" u="sng">
                  <a:solidFill>
                    <a:srgbClr val="FF0000"/>
                  </a:solidFill>
                  <a:latin typeface="楷体-简" panose="02010600040101010101" charset="-122"/>
                  <a:ea typeface="楷体-简" panose="02010600040101010101" charset="-122"/>
                </a:rPr>
                <a:t>结构</a:t>
              </a:r>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3.</a:t>
              </a:r>
              <a:r>
                <a:rPr lang="zh-CN" altLang="en-US" sz="2275" b="1" u="sng">
                  <a:solidFill>
                    <a:srgbClr val="FF0000"/>
                  </a:solidFill>
                  <a:latin typeface="楷体-简" panose="02010600040101010101" charset="-122"/>
                  <a:ea typeface="楷体-简" panose="02010600040101010101" charset="-122"/>
                </a:rPr>
                <a:t>个人因素</a:t>
              </a:r>
              <a:endParaRPr lang="zh-CN" altLang="en-US" sz="2275" b="1" u="sng">
                <a:solidFill>
                  <a:srgbClr val="FF0000"/>
                </a:solidFill>
                <a:latin typeface="楷体-简" panose="02010600040101010101" charset="-122"/>
                <a:ea typeface="楷体-简" panose="02010600040101010101" charset="-122"/>
              </a:endParaRPr>
            </a:p>
          </p:txBody>
        </p:sp>
      </p:grpSp>
      <p:sp>
        <p:nvSpPr>
          <p:cNvPr id="7" name="文本框 6"/>
          <p:cNvSpPr txBox="1"/>
          <p:nvPr/>
        </p:nvSpPr>
        <p:spPr>
          <a:xfrm>
            <a:off x="3711787" y="2752871"/>
            <a:ext cx="8052139" cy="1668780"/>
          </a:xfrm>
          <a:prstGeom prst="rect">
            <a:avLst/>
          </a:prstGeom>
          <a:noFill/>
        </p:spPr>
        <p:txBody>
          <a:bodyPr wrap="square" rtlCol="0" anchor="t">
            <a:spAutoFit/>
          </a:bodyPr>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工人小三给销售部经理打电话汇报工作，但联系不上。</a:t>
            </a:r>
            <a:endParaRPr lang="zh-CN" altLang="en-US" sz="2275" b="1">
              <a:latin typeface="楷体-简" panose="02010600040101010101" charset="-122"/>
              <a:ea typeface="楷体-简" panose="02010600040101010101" charset="-122"/>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由于</a:t>
            </a:r>
            <a:r>
              <a:rPr lang="en-US" altLang="zh-CN" sz="2275" b="1">
                <a:latin typeface="楷体-简" panose="02010600040101010101" charset="-122"/>
                <a:ea typeface="楷体-简" panose="02010600040101010101" charset="-122"/>
                <a:sym typeface="+mn-ea"/>
              </a:rPr>
              <a:t>21</a:t>
            </a:r>
            <a:r>
              <a:rPr lang="zh-CN" altLang="en-US" sz="2275" b="1">
                <a:latin typeface="楷体-简" panose="02010600040101010101" charset="-122"/>
                <a:ea typeface="楷体-简" panose="02010600040101010101" charset="-122"/>
                <a:sym typeface="+mn-ea"/>
              </a:rPr>
              <a:t>公司职级层层划分，工人们想和</a:t>
            </a:r>
            <a:r>
              <a:rPr lang="en-US" altLang="zh-CN" sz="2275" b="1">
                <a:latin typeface="楷体-简" panose="02010600040101010101" charset="-122"/>
                <a:ea typeface="楷体-简" panose="02010600040101010101" charset="-122"/>
                <a:sym typeface="+mn-ea"/>
              </a:rPr>
              <a:t>21</a:t>
            </a:r>
            <a:r>
              <a:rPr lang="zh-CN" altLang="en-US" sz="2275" b="1">
                <a:latin typeface="楷体-简" panose="02010600040101010101" charset="-122"/>
                <a:ea typeface="楷体-简" panose="02010600040101010101" charset="-122"/>
                <a:sym typeface="+mn-ea"/>
              </a:rPr>
              <a:t>总裁交流十分困难。</a:t>
            </a:r>
            <a:endParaRPr lang="zh-CN" altLang="en-US" sz="2275" b="1">
              <a:latin typeface="楷体-简" panose="02010600040101010101" charset="-122"/>
              <a:ea typeface="楷体-简" panose="02010600040101010101" charset="-122"/>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3.</a:t>
            </a:r>
            <a:r>
              <a:rPr lang="zh-CN" altLang="en-US" sz="2275" b="1">
                <a:latin typeface="楷体-简" panose="02010600040101010101" charset="-122"/>
                <a:ea typeface="楷体-简" panose="02010600040101010101" charset="-122"/>
                <a:sym typeface="+mn-ea"/>
              </a:rPr>
              <a:t>工人小三生活不检点，工人小一根本不愿意搭理他。</a:t>
            </a:r>
            <a:endParaRPr lang="zh-CN" altLang="en-US" sz="2275" b="1">
              <a:latin typeface="楷体-简" panose="02010600040101010101" charset="-122"/>
              <a:ea typeface="楷体-简" panose="02010600040101010101" charset="-122"/>
              <a:sym typeface="+mn-ea"/>
            </a:endParaRPr>
          </a:p>
        </p:txBody>
      </p:sp>
      <p:sp>
        <p:nvSpPr>
          <p:cNvPr id="8" name="文本框 7"/>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pic>
        <p:nvPicPr>
          <p:cNvPr id="2" name="图片 1"/>
          <p:cNvPicPr>
            <a:picLocks noChangeAspect="1"/>
          </p:cNvPicPr>
          <p:nvPr/>
        </p:nvPicPr>
        <p:blipFill>
          <a:blip r:embed="rId1"/>
          <a:stretch>
            <a:fillRect/>
          </a:stretch>
        </p:blipFill>
        <p:spPr>
          <a:xfrm>
            <a:off x="9248140" y="138430"/>
            <a:ext cx="2959735" cy="1049020"/>
          </a:xfrm>
          <a:prstGeom prst="rect">
            <a:avLst/>
          </a:prstGeom>
        </p:spPr>
      </p:pic>
      <p:sp>
        <p:nvSpPr>
          <p:cNvPr id="3"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4" name="文本框 3"/>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9" name="文本框 8"/>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2" name="组合 41"/>
          <p:cNvGrpSpPr/>
          <p:nvPr userDrawn="1"/>
        </p:nvGrpSpPr>
        <p:grpSpPr>
          <a:xfrm rot="0">
            <a:off x="448945" y="269875"/>
            <a:ext cx="389255" cy="664210"/>
            <a:chOff x="321973" y="251081"/>
            <a:chExt cx="905327" cy="1269992"/>
          </a:xfrm>
        </p:grpSpPr>
        <p:sp>
          <p:nvSpPr>
            <p:cNvPr id="43" name="等腰三角形 4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96934" y="2567432"/>
            <a:ext cx="1603323" cy="2449237"/>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1700257" y="2835957"/>
            <a:ext cx="717672" cy="1559974"/>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418532" y="2589709"/>
            <a:ext cx="2131342" cy="2267411"/>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en-US" altLang="zh-CN" sz="1895" b="1">
                  <a:latin typeface="楷体-简" panose="02010600040101010101" charset="-122"/>
                  <a:ea typeface="楷体-简" panose="02010600040101010101" charset="-122"/>
                  <a:sym typeface="+mn-ea"/>
                </a:rPr>
                <a:t>________</a:t>
              </a:r>
              <a:r>
                <a:rPr lang="zh-CN" altLang="en-US" sz="1895" b="1">
                  <a:latin typeface="楷体-简" panose="02010600040101010101" charset="-122"/>
                  <a:ea typeface="楷体-简" panose="02010600040101010101" charset="-122"/>
                  <a:sym typeface="+mn-ea"/>
                </a:rPr>
                <a:t>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en-US" altLang="zh-CN" sz="1895" b="1">
                  <a:latin typeface="楷体-简" panose="02010600040101010101" charset="-122"/>
                  <a:ea typeface="楷体-简" panose="02010600040101010101" charset="-122"/>
                  <a:sym typeface="+mn-ea"/>
                </a:rPr>
                <a:t>________</a:t>
              </a:r>
              <a:r>
                <a:rPr lang="zh-CN" altLang="en-US" sz="1895" b="1">
                  <a:latin typeface="楷体-简" panose="02010600040101010101" charset="-122"/>
                  <a:ea typeface="楷体-简" panose="02010600040101010101" charset="-122"/>
                  <a:sym typeface="+mn-ea"/>
                </a:rPr>
                <a:t>上的冲突</a:t>
              </a:r>
              <a:endParaRPr lang="zh-CN" altLang="en-US" sz="1895" b="1">
                <a:latin typeface="楷体-简" panose="02010600040101010101" charset="-122"/>
                <a:ea typeface="楷体-简" panose="02010600040101010101" charset="-122"/>
                <a:sym typeface="+mn-ea"/>
              </a:endParaRPr>
            </a:p>
          </p:txBody>
        </p:sp>
      </p:grpSp>
      <p:sp>
        <p:nvSpPr>
          <p:cNvPr id="2" name="文本框 1"/>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3" name="文本框 2"/>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4781672" y="2542145"/>
            <a:ext cx="7210439" cy="2720340"/>
          </a:xfrm>
          <a:prstGeom prst="rect">
            <a:avLst/>
          </a:prstGeom>
          <a:noFill/>
        </p:spPr>
        <p:txBody>
          <a:bodyPr wrap="square" rtlCol="0" anchor="t">
            <a:spAutoFit/>
          </a:bodyPr>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工人小一给工人小三讲述了杯子的制造过程，可小三</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zh-CN" altLang="en-US" sz="2275" b="1">
                <a:latin typeface="楷体-简" panose="02010600040101010101" charset="-122"/>
                <a:ea typeface="楷体-简" panose="02010600040101010101" charset="-122"/>
                <a:sym typeface="+mn-ea"/>
              </a:rPr>
              <a:t>   并不能理解小一的要求。</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工人小三特别稀罕小一，想和他成为好朋友，但小一</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zh-CN" altLang="en-US" sz="2275" b="1">
                <a:latin typeface="楷体-简" panose="02010600040101010101" charset="-122"/>
                <a:ea typeface="楷体-简" panose="02010600040101010101" charset="-122"/>
                <a:sym typeface="+mn-ea"/>
              </a:rPr>
              <a:t>   始终很冷漠，这让小三很焦虑及紧张。</a:t>
            </a:r>
            <a:endParaRPr lang="zh-CN" altLang="en-US" sz="2275" b="1">
              <a:latin typeface="楷体-简" panose="02010600040101010101" charset="-122"/>
              <a:ea typeface="楷体-简" panose="02010600040101010101" charset="-122"/>
              <a:sym typeface="+mn-ea"/>
            </a:endParaRPr>
          </a:p>
        </p:txBody>
      </p:sp>
      <p:sp>
        <p:nvSpPr>
          <p:cNvPr id="29" name="文本框 28"/>
          <p:cNvSpPr txBox="1"/>
          <p:nvPr/>
        </p:nvSpPr>
        <p:spPr>
          <a:xfrm>
            <a:off x="6216415" y="5669318"/>
            <a:ext cx="3216882" cy="500380"/>
          </a:xfrm>
          <a:prstGeom prst="rect">
            <a:avLst/>
          </a:prstGeom>
          <a:noFill/>
        </p:spPr>
        <p:txBody>
          <a:bodyPr wrap="square" rtlCol="0" anchor="t">
            <a:spAutoFit/>
          </a:bodyPr>
          <a:p>
            <a:r>
              <a:rPr lang="zh-CN" altLang="en-US" sz="2655" b="1">
                <a:solidFill>
                  <a:schemeClr val="bg1">
                    <a:lumMod val="50000"/>
                  </a:schemeClr>
                </a:solidFill>
                <a:latin typeface="楷体-简" panose="02010600040101010101" charset="-122"/>
                <a:ea typeface="楷体-简" panose="02010600040101010101" charset="-122"/>
              </a:rPr>
              <a:t>认识水平</a:t>
            </a:r>
            <a:r>
              <a:rPr lang="en-US" altLang="zh-CN" sz="2655" b="1">
                <a:solidFill>
                  <a:schemeClr val="bg1">
                    <a:lumMod val="50000"/>
                  </a:schemeClr>
                </a:solidFill>
                <a:latin typeface="楷体-简" panose="02010600040101010101" charset="-122"/>
                <a:ea typeface="楷体-简" panose="02010600040101010101" charset="-122"/>
              </a:rPr>
              <a:t>/</a:t>
            </a:r>
            <a:r>
              <a:rPr lang="zh-CN" altLang="en-US" sz="2655" b="1">
                <a:solidFill>
                  <a:schemeClr val="bg1">
                    <a:lumMod val="50000"/>
                  </a:schemeClr>
                </a:solidFill>
                <a:latin typeface="楷体-简" panose="02010600040101010101" charset="-122"/>
                <a:ea typeface="楷体-简" panose="02010600040101010101" charset="-122"/>
              </a:rPr>
              <a:t>情感水平</a:t>
            </a:r>
            <a:endParaRPr lang="zh-CN" altLang="en-US" sz="2655" b="1">
              <a:solidFill>
                <a:schemeClr val="bg1">
                  <a:lumMod val="50000"/>
                </a:schemeClr>
              </a:solidFill>
              <a:latin typeface="楷体-简" panose="02010600040101010101" charset="-122"/>
              <a:ea typeface="楷体-简" panose="02010600040101010101" charset="-122"/>
            </a:endParaRPr>
          </a:p>
        </p:txBody>
      </p:sp>
      <p:pic>
        <p:nvPicPr>
          <p:cNvPr id="13" name="图片 12"/>
          <p:cNvPicPr>
            <a:picLocks noChangeAspect="1"/>
          </p:cNvPicPr>
          <p:nvPr/>
        </p:nvPicPr>
        <p:blipFill>
          <a:blip r:embed="rId1"/>
          <a:stretch>
            <a:fillRect/>
          </a:stretch>
        </p:blipFill>
        <p:spPr>
          <a:xfrm>
            <a:off x="9248140" y="138430"/>
            <a:ext cx="2959735" cy="1049020"/>
          </a:xfrm>
          <a:prstGeom prst="rect">
            <a:avLst/>
          </a:prstGeom>
        </p:spPr>
      </p:pic>
      <p:sp>
        <p:nvSpPr>
          <p:cNvPr id="14"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15" name="文本框 14"/>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16" name="文本框 15"/>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17" name="组合 16"/>
          <p:cNvGrpSpPr/>
          <p:nvPr userDrawn="1"/>
        </p:nvGrpSpPr>
        <p:grpSpPr>
          <a:xfrm rot="0">
            <a:off x="448945" y="269875"/>
            <a:ext cx="389255" cy="664210"/>
            <a:chOff x="321973" y="251081"/>
            <a:chExt cx="905327" cy="1269992"/>
          </a:xfrm>
        </p:grpSpPr>
        <p:sp>
          <p:nvSpPr>
            <p:cNvPr id="18" name="等腰三角形 17"/>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96934" y="2567432"/>
            <a:ext cx="1603323" cy="2449237"/>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1700257" y="2835957"/>
            <a:ext cx="717672" cy="1559974"/>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418532" y="2589709"/>
            <a:ext cx="2131342" cy="2267411"/>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u="sng">
                  <a:solidFill>
                    <a:srgbClr val="FF0000"/>
                  </a:solidFill>
                  <a:latin typeface="楷体-简" panose="02010600040101010101" charset="-122"/>
                  <a:ea typeface="楷体-简" panose="02010600040101010101" charset="-122"/>
                  <a:sym typeface="+mn-ea"/>
                </a:rPr>
                <a:t>认识水平</a:t>
              </a:r>
              <a:r>
                <a:rPr lang="zh-CN" altLang="en-US" sz="1895" b="1">
                  <a:latin typeface="楷体-简" panose="02010600040101010101" charset="-122"/>
                  <a:ea typeface="楷体-简" panose="02010600040101010101" charset="-122"/>
                  <a:sym typeface="+mn-ea"/>
                </a:rPr>
                <a:t>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u="sng">
                  <a:solidFill>
                    <a:srgbClr val="FF0000"/>
                  </a:solidFill>
                  <a:latin typeface="楷体-简" panose="02010600040101010101" charset="-122"/>
                  <a:ea typeface="楷体-简" panose="02010600040101010101" charset="-122"/>
                  <a:sym typeface="+mn-ea"/>
                </a:rPr>
                <a:t>情感水平</a:t>
              </a:r>
              <a:r>
                <a:rPr lang="zh-CN" altLang="en-US" sz="1895" b="1">
                  <a:latin typeface="楷体-简" panose="02010600040101010101" charset="-122"/>
                  <a:ea typeface="楷体-简" panose="02010600040101010101" charset="-122"/>
                  <a:sym typeface="+mn-ea"/>
                </a:rPr>
                <a:t>上的冲突</a:t>
              </a:r>
              <a:endParaRPr lang="zh-CN" altLang="en-US" sz="1895" b="1">
                <a:latin typeface="楷体-简" panose="02010600040101010101" charset="-122"/>
                <a:ea typeface="楷体-简" panose="02010600040101010101" charset="-122"/>
                <a:sym typeface="+mn-ea"/>
              </a:endParaRPr>
            </a:p>
          </p:txBody>
        </p:sp>
      </p:grpSp>
      <p:sp>
        <p:nvSpPr>
          <p:cNvPr id="2" name="文本框 1"/>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3" name="文本框 2"/>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4781672" y="2542145"/>
            <a:ext cx="7210439" cy="2720340"/>
          </a:xfrm>
          <a:prstGeom prst="rect">
            <a:avLst/>
          </a:prstGeom>
          <a:noFill/>
        </p:spPr>
        <p:txBody>
          <a:bodyPr wrap="square" rtlCol="0" anchor="t">
            <a:spAutoFit/>
          </a:bodyPr>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工人小一给工人小三讲述了杯子的制造过程，可小三</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zh-CN" altLang="en-US" sz="2275" b="1">
                <a:latin typeface="楷体-简" panose="02010600040101010101" charset="-122"/>
                <a:ea typeface="楷体-简" panose="02010600040101010101" charset="-122"/>
                <a:sym typeface="+mn-ea"/>
              </a:rPr>
              <a:t>   并不能理解小一的要求。</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工人小三特别稀罕小一，想和他精诚合作，但小一</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zh-CN" altLang="en-US" sz="2275" b="1">
                <a:latin typeface="楷体-简" panose="02010600040101010101" charset="-122"/>
                <a:ea typeface="楷体-简" panose="02010600040101010101" charset="-122"/>
                <a:sym typeface="+mn-ea"/>
              </a:rPr>
              <a:t>   始终很冷漠，这让小三很焦虑及紧张。</a:t>
            </a:r>
            <a:endParaRPr lang="zh-CN" altLang="en-US" sz="2275" b="1">
              <a:latin typeface="楷体-简" panose="02010600040101010101" charset="-122"/>
              <a:ea typeface="楷体-简" panose="02010600040101010101" charset="-122"/>
              <a:sym typeface="+mn-ea"/>
            </a:endParaRPr>
          </a:p>
        </p:txBody>
      </p:sp>
      <p:pic>
        <p:nvPicPr>
          <p:cNvPr id="13" name="图片 12"/>
          <p:cNvPicPr>
            <a:picLocks noChangeAspect="1"/>
          </p:cNvPicPr>
          <p:nvPr/>
        </p:nvPicPr>
        <p:blipFill>
          <a:blip r:embed="rId1"/>
          <a:stretch>
            <a:fillRect/>
          </a:stretch>
        </p:blipFill>
        <p:spPr>
          <a:xfrm>
            <a:off x="9248140" y="138430"/>
            <a:ext cx="2959735" cy="1049020"/>
          </a:xfrm>
          <a:prstGeom prst="rect">
            <a:avLst/>
          </a:prstGeom>
        </p:spPr>
      </p:pic>
      <p:sp>
        <p:nvSpPr>
          <p:cNvPr id="14"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15" name="文本框 14"/>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16" name="文本框 15"/>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17" name="组合 16"/>
          <p:cNvGrpSpPr/>
          <p:nvPr userDrawn="1"/>
        </p:nvGrpSpPr>
        <p:grpSpPr>
          <a:xfrm rot="0">
            <a:off x="448945" y="269875"/>
            <a:ext cx="389255" cy="664210"/>
            <a:chOff x="321973" y="251081"/>
            <a:chExt cx="905327" cy="1269992"/>
          </a:xfrm>
        </p:grpSpPr>
        <p:sp>
          <p:nvSpPr>
            <p:cNvPr id="18" name="等腰三角形 17"/>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6416303" y="6197939"/>
            <a:ext cx="465403" cy="708641"/>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sp>
        <p:nvSpPr>
          <p:cNvPr id="5" name="文本框 4"/>
          <p:cNvSpPr txBox="1"/>
          <p:nvPr/>
        </p:nvSpPr>
        <p:spPr>
          <a:xfrm>
            <a:off x="358234" y="1843137"/>
            <a:ext cx="11201588" cy="3246120"/>
          </a:xfrm>
          <a:prstGeom prst="rect">
            <a:avLst/>
          </a:prstGeom>
          <a:noFill/>
        </p:spPr>
        <p:txBody>
          <a:bodyPr wrap="square" rtlCol="0" anchor="t">
            <a:spAutoFit/>
          </a:bodyPr>
          <a:p>
            <a:pPr eaLnBrk="1" latinLnBrk="0" hangingPunct="1">
              <a:lnSpc>
                <a:spcPct val="150000"/>
              </a:lnSpc>
            </a:pPr>
            <a:r>
              <a:rPr lang="zh-CN" altLang="en-US" sz="2275" b="1">
                <a:latin typeface="楷体-简" panose="02010600040101010101" charset="-122"/>
                <a:ea typeface="楷体-简" panose="02010600040101010101" charset="-122"/>
                <a:sym typeface="+mn-ea"/>
              </a:rPr>
              <a:t>工人小三在被拒绝之后，有以下意向，判断它属于哪种？</a:t>
            </a:r>
            <a:endParaRPr lang="en-US" altLang="zh-CN"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小三受挫之后，准备开始和小一抢项目、奖励等。</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小三受挫之后，试图找到可以令双方都能受益的方法，与他精诚合作。</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3.</a:t>
            </a:r>
            <a:r>
              <a:rPr lang="zh-CN" altLang="en-US" sz="2275" b="1">
                <a:latin typeface="楷体-简" panose="02010600040101010101" charset="-122"/>
                <a:ea typeface="楷体-简" panose="02010600040101010101" charset="-122"/>
                <a:sym typeface="+mn-ea"/>
              </a:rPr>
              <a:t>小三受挫之后，他愿意一如既往的支持小一的意见，他说什么是什么。</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4.</a:t>
            </a:r>
            <a:r>
              <a:rPr lang="zh-CN" altLang="en-US" sz="2275" b="1">
                <a:latin typeface="楷体-简" panose="02010600040101010101" charset="-122"/>
                <a:ea typeface="楷体-简" panose="02010600040101010101" charset="-122"/>
                <a:sym typeface="+mn-ea"/>
              </a:rPr>
              <a:t>小三受挫之后，想以后避免和小一之间有任何业务往来，尽量少碰面。</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5.</a:t>
            </a:r>
            <a:r>
              <a:rPr lang="zh-CN" altLang="en-US" sz="2275" b="1">
                <a:latin typeface="楷体-简" panose="02010600040101010101" charset="-122"/>
                <a:ea typeface="楷体-简" panose="02010600040101010101" charset="-122"/>
                <a:sym typeface="+mn-ea"/>
              </a:rPr>
              <a:t>小三想不计前嫌，小一幡然悔悟，决定双方互相理解，各退一步海阔天空。</a:t>
            </a:r>
            <a:endParaRPr lang="en-US" altLang="zh-CN" sz="2275" b="1">
              <a:latin typeface="楷体-简" panose="02010600040101010101" charset="-122"/>
              <a:ea typeface="楷体-简" panose="02010600040101010101" charset="-122"/>
              <a:sym typeface="+mn-ea"/>
            </a:endParaRPr>
          </a:p>
        </p:txBody>
      </p:sp>
      <p:sp>
        <p:nvSpPr>
          <p:cNvPr id="6" name="文本框 5"/>
          <p:cNvSpPr txBox="1"/>
          <p:nvPr/>
        </p:nvSpPr>
        <p:spPr>
          <a:xfrm>
            <a:off x="4341556" y="5712065"/>
            <a:ext cx="4864156" cy="500380"/>
          </a:xfrm>
          <a:prstGeom prst="rect">
            <a:avLst/>
          </a:prstGeom>
          <a:noFill/>
        </p:spPr>
        <p:txBody>
          <a:bodyPr wrap="square" rtlCol="0">
            <a:spAutoFit/>
          </a:bodyPr>
          <a:p>
            <a:r>
              <a:rPr lang="zh-CN" altLang="en-US" sz="2655" b="1">
                <a:sym typeface="+mn-ea"/>
              </a:rPr>
              <a:t>回避</a:t>
            </a:r>
            <a:r>
              <a:rPr lang="en-US" altLang="zh-CN" sz="2655" b="1">
                <a:sym typeface="+mn-ea"/>
              </a:rPr>
              <a:t>/</a:t>
            </a:r>
            <a:r>
              <a:rPr lang="zh-CN" altLang="en-US" sz="2655" b="1">
                <a:sym typeface="+mn-ea"/>
              </a:rPr>
              <a:t>折中</a:t>
            </a:r>
            <a:r>
              <a:rPr lang="en-US" altLang="zh-CN" sz="2655" b="1">
                <a:sym typeface="+mn-ea"/>
              </a:rPr>
              <a:t>/</a:t>
            </a:r>
            <a:r>
              <a:rPr lang="zh-CN" altLang="en-US" sz="2655" b="1"/>
              <a:t>竞争</a:t>
            </a:r>
            <a:r>
              <a:rPr lang="en-US" altLang="zh-CN" sz="2655" b="1"/>
              <a:t>/</a:t>
            </a:r>
            <a:r>
              <a:rPr lang="zh-CN" altLang="en-US" sz="2655" b="1"/>
              <a:t>协作</a:t>
            </a:r>
            <a:r>
              <a:rPr lang="en-US" altLang="zh-CN" sz="2655" b="1"/>
              <a:t>/</a:t>
            </a:r>
            <a:r>
              <a:rPr lang="zh-CN" altLang="en-US" sz="2655" b="1"/>
              <a:t>迁就</a:t>
            </a:r>
            <a:endParaRPr lang="zh-CN" altLang="en-US" sz="2655" b="1"/>
          </a:p>
        </p:txBody>
      </p:sp>
      <p:pic>
        <p:nvPicPr>
          <p:cNvPr id="7" name="图片 6"/>
          <p:cNvPicPr>
            <a:picLocks noChangeAspect="1"/>
          </p:cNvPicPr>
          <p:nvPr/>
        </p:nvPicPr>
        <p:blipFill>
          <a:blip r:embed="rId1"/>
          <a:stretch>
            <a:fillRect/>
          </a:stretch>
        </p:blipFill>
        <p:spPr>
          <a:xfrm>
            <a:off x="9248140" y="138430"/>
            <a:ext cx="2959735" cy="1049020"/>
          </a:xfrm>
          <a:prstGeom prst="rect">
            <a:avLst/>
          </a:prstGeom>
        </p:spPr>
      </p:pic>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9" name="文本框 8"/>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 name="文本框 1"/>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2" name="组合 41"/>
          <p:cNvGrpSpPr/>
          <p:nvPr userDrawn="1"/>
        </p:nvGrpSpPr>
        <p:grpSpPr>
          <a:xfrm rot="0">
            <a:off x="448945" y="269875"/>
            <a:ext cx="389255" cy="664210"/>
            <a:chOff x="321973" y="251081"/>
            <a:chExt cx="905327" cy="1269992"/>
          </a:xfrm>
        </p:grpSpPr>
        <p:sp>
          <p:nvSpPr>
            <p:cNvPr id="43" name="等腰三角形 4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6416303" y="6197939"/>
            <a:ext cx="465403" cy="708641"/>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sp>
        <p:nvSpPr>
          <p:cNvPr id="5" name="文本框 4"/>
          <p:cNvSpPr txBox="1"/>
          <p:nvPr/>
        </p:nvSpPr>
        <p:spPr>
          <a:xfrm>
            <a:off x="358234" y="1843137"/>
            <a:ext cx="11201588" cy="3771900"/>
          </a:xfrm>
          <a:prstGeom prst="rect">
            <a:avLst/>
          </a:prstGeom>
          <a:noFill/>
        </p:spPr>
        <p:txBody>
          <a:bodyPr wrap="square" rtlCol="0" anchor="t">
            <a:spAutoFit/>
          </a:bodyPr>
          <a:p>
            <a:pPr eaLnBrk="1" latinLnBrk="0" hangingPunct="1">
              <a:lnSpc>
                <a:spcPct val="150000"/>
              </a:lnSpc>
            </a:pPr>
            <a:r>
              <a:rPr lang="zh-CN" altLang="en-US" sz="2275" b="1">
                <a:latin typeface="楷体-简" panose="02010600040101010101" charset="-122"/>
                <a:ea typeface="楷体-简" panose="02010600040101010101" charset="-122"/>
                <a:sym typeface="+mn-ea"/>
              </a:rPr>
              <a:t>工人小三在被拒绝之后，有以下意向，判断它属于哪种？</a:t>
            </a:r>
            <a:endParaRPr lang="en-US" altLang="zh-CN"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1.</a:t>
            </a:r>
            <a:r>
              <a:rPr lang="zh-CN" altLang="en-US" sz="2275" b="1">
                <a:latin typeface="楷体-简" panose="02010600040101010101" charset="-122"/>
                <a:ea typeface="楷体-简" panose="02010600040101010101" charset="-122"/>
                <a:sym typeface="+mn-ea"/>
              </a:rPr>
              <a:t>小三受挫之后，准备开始和小一抢项目、奖励等。【</a:t>
            </a:r>
            <a:r>
              <a:rPr lang="zh-CN" altLang="en-US" sz="2275" b="1">
                <a:solidFill>
                  <a:srgbClr val="FF0000"/>
                </a:solidFill>
                <a:latin typeface="楷体-简" panose="02010600040101010101" charset="-122"/>
                <a:ea typeface="楷体-简" panose="02010600040101010101" charset="-122"/>
                <a:sym typeface="+mn-ea"/>
              </a:rPr>
              <a:t>竞争</a:t>
            </a:r>
            <a:r>
              <a:rPr lang="zh-CN" altLang="en-US" sz="2275" b="1">
                <a:latin typeface="楷体-简" panose="02010600040101010101" charset="-122"/>
                <a:ea typeface="楷体-简" panose="02010600040101010101" charset="-122"/>
                <a:sym typeface="+mn-ea"/>
              </a:rPr>
              <a:t>】</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2.</a:t>
            </a:r>
            <a:r>
              <a:rPr lang="zh-CN" altLang="en-US" sz="2275" b="1">
                <a:latin typeface="楷体-简" panose="02010600040101010101" charset="-122"/>
                <a:ea typeface="楷体-简" panose="02010600040101010101" charset="-122"/>
                <a:sym typeface="+mn-ea"/>
              </a:rPr>
              <a:t>小三受挫之后，试图找到可以令双方都能受益的方法，与他精诚合作。【</a:t>
            </a:r>
            <a:r>
              <a:rPr lang="zh-CN" altLang="en-US" sz="2275" b="1">
                <a:solidFill>
                  <a:srgbClr val="FF0000"/>
                </a:solidFill>
                <a:latin typeface="楷体-简" panose="02010600040101010101" charset="-122"/>
                <a:ea typeface="楷体-简" panose="02010600040101010101" charset="-122"/>
                <a:sym typeface="+mn-ea"/>
              </a:rPr>
              <a:t>协作</a:t>
            </a:r>
            <a:r>
              <a:rPr lang="zh-CN" altLang="en-US" sz="2275" b="1">
                <a:latin typeface="楷体-简" panose="02010600040101010101" charset="-122"/>
                <a:ea typeface="楷体-简" panose="02010600040101010101" charset="-122"/>
                <a:sym typeface="+mn-ea"/>
              </a:rPr>
              <a:t>】</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3.</a:t>
            </a:r>
            <a:r>
              <a:rPr lang="zh-CN" altLang="en-US" sz="2275" b="1">
                <a:latin typeface="楷体-简" panose="02010600040101010101" charset="-122"/>
                <a:ea typeface="楷体-简" panose="02010600040101010101" charset="-122"/>
                <a:sym typeface="+mn-ea"/>
              </a:rPr>
              <a:t>小三受挫之后，他愿意一如既往的支持小一的意见，他说什么是什么。【</a:t>
            </a:r>
            <a:r>
              <a:rPr lang="zh-CN" altLang="en-US" sz="2275" b="1">
                <a:solidFill>
                  <a:srgbClr val="FF0000"/>
                </a:solidFill>
                <a:latin typeface="楷体-简" panose="02010600040101010101" charset="-122"/>
                <a:ea typeface="楷体-简" panose="02010600040101010101" charset="-122"/>
                <a:sym typeface="+mn-ea"/>
              </a:rPr>
              <a:t>迁就</a:t>
            </a:r>
            <a:r>
              <a:rPr lang="zh-CN" altLang="en-US" sz="2275" b="1">
                <a:latin typeface="楷体-简" panose="02010600040101010101" charset="-122"/>
                <a:ea typeface="楷体-简" panose="02010600040101010101" charset="-122"/>
                <a:sym typeface="+mn-ea"/>
              </a:rPr>
              <a:t>】</a:t>
            </a:r>
            <a:endParaRPr lang="zh-CN" altLang="en-US" sz="2275" b="1">
              <a:latin typeface="楷体-简" panose="02010600040101010101" charset="-122"/>
              <a:ea typeface="楷体-简" panose="02010600040101010101" charset="-122"/>
              <a:sym typeface="+mn-ea"/>
            </a:endParaRPr>
          </a:p>
          <a:p>
            <a:pPr eaLnBrk="1" latinLnBrk="0" hangingPunct="1">
              <a:lnSpc>
                <a:spcPct val="150000"/>
              </a:lnSpc>
            </a:pPr>
            <a:r>
              <a:rPr lang="en-US" altLang="zh-CN" sz="2275" b="1">
                <a:latin typeface="楷体-简" panose="02010600040101010101" charset="-122"/>
                <a:ea typeface="楷体-简" panose="02010600040101010101" charset="-122"/>
                <a:sym typeface="+mn-ea"/>
              </a:rPr>
              <a:t>4.</a:t>
            </a:r>
            <a:r>
              <a:rPr lang="zh-CN" altLang="en-US" sz="2275" b="1">
                <a:latin typeface="楷体-简" panose="02010600040101010101" charset="-122"/>
                <a:ea typeface="楷体-简" panose="02010600040101010101" charset="-122"/>
                <a:sym typeface="+mn-ea"/>
              </a:rPr>
              <a:t>小三受挫之后，想以后避免和小一之间有任何业务往来，尽量少碰面。【</a:t>
            </a:r>
            <a:r>
              <a:rPr lang="zh-CN" altLang="en-US" sz="2275" b="1">
                <a:solidFill>
                  <a:srgbClr val="FF0000"/>
                </a:solidFill>
                <a:latin typeface="楷体-简" panose="02010600040101010101" charset="-122"/>
                <a:ea typeface="楷体-简" panose="02010600040101010101" charset="-122"/>
                <a:sym typeface="+mn-ea"/>
              </a:rPr>
              <a:t>回避</a:t>
            </a:r>
            <a:r>
              <a:rPr lang="zh-CN" altLang="en-US" sz="2275" b="1">
                <a:latin typeface="楷体-简" panose="02010600040101010101" charset="-122"/>
                <a:ea typeface="楷体-简" panose="02010600040101010101" charset="-122"/>
                <a:sym typeface="+mn-ea"/>
              </a:rPr>
              <a:t>】</a:t>
            </a:r>
            <a:endParaRPr lang="zh-CN" altLang="en-US" sz="2275" b="1">
              <a:latin typeface="楷体-简" panose="02010600040101010101" charset="-122"/>
              <a:ea typeface="楷体-简" panose="02010600040101010101" charset="-122"/>
              <a:sym typeface="+mn-ea"/>
            </a:endParaRPr>
          </a:p>
          <a:p>
            <a:pPr algn="r" eaLnBrk="1" latinLnBrk="0" hangingPunct="1">
              <a:lnSpc>
                <a:spcPct val="150000"/>
              </a:lnSpc>
            </a:pPr>
            <a:r>
              <a:rPr lang="en-US" altLang="zh-CN" sz="2275" b="1">
                <a:latin typeface="楷体-简" panose="02010600040101010101" charset="-122"/>
                <a:ea typeface="楷体-简" panose="02010600040101010101" charset="-122"/>
                <a:sym typeface="+mn-ea"/>
              </a:rPr>
              <a:t>5.</a:t>
            </a:r>
            <a:r>
              <a:rPr lang="zh-CN" altLang="en-US" sz="2275" b="1">
                <a:latin typeface="楷体-简" panose="02010600040101010101" charset="-122"/>
                <a:ea typeface="楷体-简" panose="02010600040101010101" charset="-122"/>
                <a:sym typeface="+mn-ea"/>
              </a:rPr>
              <a:t>小三想不计前嫌，小一幡然悔悟，决定双方互相理解，各退一步海阔天空，达成合作。【</a:t>
            </a:r>
            <a:r>
              <a:rPr lang="zh-CN" altLang="en-US" sz="2275" b="1">
                <a:solidFill>
                  <a:srgbClr val="FF0000"/>
                </a:solidFill>
                <a:latin typeface="楷体-简" panose="02010600040101010101" charset="-122"/>
                <a:ea typeface="楷体-简" panose="02010600040101010101" charset="-122"/>
                <a:sym typeface="+mn-ea"/>
              </a:rPr>
              <a:t>折中</a:t>
            </a:r>
            <a:r>
              <a:rPr lang="zh-CN" altLang="en-US" sz="2275" b="1">
                <a:latin typeface="楷体-简" panose="02010600040101010101" charset="-122"/>
                <a:ea typeface="楷体-简" panose="02010600040101010101" charset="-122"/>
                <a:sym typeface="+mn-ea"/>
              </a:rPr>
              <a:t>】</a:t>
            </a:r>
            <a:endParaRPr lang="zh-CN" altLang="en-US" sz="2275" b="1">
              <a:latin typeface="楷体-简" panose="02010600040101010101" charset="-122"/>
              <a:ea typeface="楷体-简" panose="02010600040101010101" charset="-122"/>
              <a:sym typeface="+mn-ea"/>
            </a:endParaRPr>
          </a:p>
        </p:txBody>
      </p:sp>
      <p:sp>
        <p:nvSpPr>
          <p:cNvPr id="6" name="文本框 5"/>
          <p:cNvSpPr txBox="1"/>
          <p:nvPr/>
        </p:nvSpPr>
        <p:spPr>
          <a:xfrm>
            <a:off x="4341556" y="5712065"/>
            <a:ext cx="4864156" cy="500380"/>
          </a:xfrm>
          <a:prstGeom prst="rect">
            <a:avLst/>
          </a:prstGeom>
          <a:noFill/>
        </p:spPr>
        <p:txBody>
          <a:bodyPr wrap="square" rtlCol="0">
            <a:spAutoFit/>
          </a:bodyPr>
          <a:p>
            <a:r>
              <a:rPr lang="zh-CN" altLang="en-US" sz="2655" b="1">
                <a:sym typeface="+mn-ea"/>
              </a:rPr>
              <a:t>回避</a:t>
            </a:r>
            <a:r>
              <a:rPr lang="en-US" altLang="zh-CN" sz="2655" b="1">
                <a:sym typeface="+mn-ea"/>
              </a:rPr>
              <a:t>/</a:t>
            </a:r>
            <a:r>
              <a:rPr lang="zh-CN" altLang="en-US" sz="2655" b="1">
                <a:sym typeface="+mn-ea"/>
              </a:rPr>
              <a:t>折中</a:t>
            </a:r>
            <a:r>
              <a:rPr lang="en-US" altLang="zh-CN" sz="2655" b="1">
                <a:sym typeface="+mn-ea"/>
              </a:rPr>
              <a:t>/</a:t>
            </a:r>
            <a:r>
              <a:rPr lang="zh-CN" altLang="en-US" sz="2655" b="1"/>
              <a:t>竞争</a:t>
            </a:r>
            <a:r>
              <a:rPr lang="en-US" altLang="zh-CN" sz="2655" b="1"/>
              <a:t>/</a:t>
            </a:r>
            <a:r>
              <a:rPr lang="zh-CN" altLang="en-US" sz="2655" b="1"/>
              <a:t>协作</a:t>
            </a:r>
            <a:r>
              <a:rPr lang="en-US" altLang="zh-CN" sz="2655" b="1"/>
              <a:t>/</a:t>
            </a:r>
            <a:r>
              <a:rPr lang="zh-CN" altLang="en-US" sz="2655" b="1"/>
              <a:t>迁就</a:t>
            </a:r>
            <a:endParaRPr lang="zh-CN" altLang="en-US" sz="2655" b="1"/>
          </a:p>
        </p:txBody>
      </p:sp>
      <p:pic>
        <p:nvPicPr>
          <p:cNvPr id="7" name="图片 6"/>
          <p:cNvPicPr>
            <a:picLocks noChangeAspect="1"/>
          </p:cNvPicPr>
          <p:nvPr/>
        </p:nvPicPr>
        <p:blipFill>
          <a:blip r:embed="rId1"/>
          <a:stretch>
            <a:fillRect/>
          </a:stretch>
        </p:blipFill>
        <p:spPr>
          <a:xfrm>
            <a:off x="9248140" y="138430"/>
            <a:ext cx="2959735" cy="1049020"/>
          </a:xfrm>
          <a:prstGeom prst="rect">
            <a:avLst/>
          </a:prstGeom>
        </p:spPr>
      </p:pic>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9" name="文本框 8"/>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 name="文本框 1"/>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3" name="组合 2"/>
          <p:cNvGrpSpPr/>
          <p:nvPr userDrawn="1"/>
        </p:nvGrpSpPr>
        <p:grpSpPr>
          <a:xfrm rot="0">
            <a:off x="440690" y="278130"/>
            <a:ext cx="389255" cy="664210"/>
            <a:chOff x="321973" y="251081"/>
            <a:chExt cx="905327" cy="1269992"/>
          </a:xfrm>
        </p:grpSpPr>
        <p:sp>
          <p:nvSpPr>
            <p:cNvPr id="4" name="等腰三角形 3"/>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 name="组合 1"/>
          <p:cNvGrpSpPr/>
          <p:nvPr/>
        </p:nvGrpSpPr>
        <p:grpSpPr>
          <a:xfrm>
            <a:off x="168581" y="2769729"/>
            <a:ext cx="6860032" cy="2471514"/>
            <a:chOff x="161" y="4264"/>
            <a:chExt cx="11394" cy="4105"/>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认识水平上的冲突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情感水平上的冲突</a:t>
                </a:r>
                <a:endParaRPr lang="zh-CN" altLang="en-US" sz="1895" b="1">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610"/>
              <a:ext cx="2477" cy="3551"/>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冲突处理的行为意向</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u="sng">
                  <a:solidFill>
                    <a:srgbClr val="FF0000"/>
                  </a:solidFill>
                  <a:latin typeface="楷体-简" panose="02010600040101010101" charset="-122"/>
                  <a:ea typeface="楷体-简" panose="02010600040101010101" charset="-122"/>
                </a:rPr>
                <a:t>竞争</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u="sng">
                  <a:solidFill>
                    <a:srgbClr val="FF0000"/>
                  </a:solidFill>
                  <a:latin typeface="楷体-简" panose="02010600040101010101" charset="-122"/>
                  <a:ea typeface="楷体-简" panose="02010600040101010101" charset="-122"/>
                </a:rPr>
                <a:t>协作</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u="sng">
                  <a:solidFill>
                    <a:srgbClr val="FF0000"/>
                  </a:solidFill>
                  <a:latin typeface="楷体-简" panose="02010600040101010101" charset="-122"/>
                  <a:ea typeface="楷体-简" panose="02010600040101010101" charset="-122"/>
                </a:rPr>
                <a:t>.迁就</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4.</a:t>
              </a:r>
              <a:r>
                <a:rPr lang="zh-CN" altLang="en-US" sz="1895" b="1" u="sng">
                  <a:solidFill>
                    <a:srgbClr val="FF0000"/>
                  </a:solidFill>
                  <a:latin typeface="楷体-简" panose="02010600040101010101" charset="-122"/>
                  <a:ea typeface="楷体-简" panose="02010600040101010101" charset="-122"/>
                </a:rPr>
                <a:t>回避</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5.</a:t>
              </a:r>
              <a:r>
                <a:rPr lang="zh-CN" altLang="en-US" sz="1895" b="1" u="sng">
                  <a:solidFill>
                    <a:srgbClr val="FF0000"/>
                  </a:solidFill>
                  <a:latin typeface="楷体-简" panose="02010600040101010101" charset="-122"/>
                  <a:ea typeface="楷体-简" panose="02010600040101010101" charset="-122"/>
                </a:rPr>
                <a:t>折中</a:t>
              </a:r>
              <a:endParaRPr lang="zh-CN" altLang="en-US" sz="1895" b="1" u="sng">
                <a:solidFill>
                  <a:srgbClr val="FF0000"/>
                </a:solidFill>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7" y="4928"/>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4" name="文本框 3"/>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18" name="文本框 17"/>
          <p:cNvSpPr txBox="1"/>
          <p:nvPr/>
        </p:nvSpPr>
        <p:spPr>
          <a:xfrm>
            <a:off x="5694417" y="1651075"/>
            <a:ext cx="1044599" cy="383540"/>
          </a:xfrm>
          <a:prstGeom prst="rect">
            <a:avLst/>
          </a:prstGeom>
          <a:noFill/>
        </p:spPr>
        <p:txBody>
          <a:bodyPr wrap="square" rtlCol="0">
            <a:spAutoFit/>
          </a:bodyPr>
          <a:p>
            <a:r>
              <a:rPr lang="zh-CN" altLang="en-US" sz="1895" b="1"/>
              <a:t>阶段</a:t>
            </a:r>
            <a:r>
              <a:rPr lang="en-US" altLang="zh-CN" sz="1895" b="1"/>
              <a:t>3</a:t>
            </a:r>
            <a:endParaRPr lang="en-US" altLang="zh-CN" sz="1895" b="1"/>
          </a:p>
        </p:txBody>
      </p:sp>
      <p:pic>
        <p:nvPicPr>
          <p:cNvPr id="17" name="图片 16"/>
          <p:cNvPicPr>
            <a:picLocks noChangeAspect="1"/>
          </p:cNvPicPr>
          <p:nvPr/>
        </p:nvPicPr>
        <p:blipFill>
          <a:blip r:embed="rId1"/>
          <a:stretch>
            <a:fillRect/>
          </a:stretch>
        </p:blipFill>
        <p:spPr>
          <a:xfrm>
            <a:off x="9248140" y="138430"/>
            <a:ext cx="2959735" cy="1049020"/>
          </a:xfrm>
          <a:prstGeom prst="rect">
            <a:avLst/>
          </a:prstGeom>
        </p:spPr>
      </p:pic>
      <p:sp>
        <p:nvSpPr>
          <p:cNvPr id="19"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0" name="文本框 19"/>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1" name="文本框 20"/>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22" name="组合 21"/>
          <p:cNvGrpSpPr/>
          <p:nvPr userDrawn="1"/>
        </p:nvGrpSpPr>
        <p:grpSpPr>
          <a:xfrm rot="0">
            <a:off x="448945" y="269875"/>
            <a:ext cx="389255" cy="664210"/>
            <a:chOff x="321973" y="251081"/>
            <a:chExt cx="905327" cy="1269992"/>
          </a:xfrm>
        </p:grpSpPr>
        <p:sp>
          <p:nvSpPr>
            <p:cNvPr id="23" name="等腰三角形 2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等腰三角形 2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96934" y="2567432"/>
            <a:ext cx="1603323" cy="2449237"/>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solidFill>
                    <a:schemeClr val="bg1">
                      <a:lumMod val="65000"/>
                    </a:schemeClr>
                  </a:solidFill>
                  <a:latin typeface="楷体-简" panose="02010600040101010101" charset="-122"/>
                  <a:ea typeface="楷体-简" panose="02010600040101010101" charset="-122"/>
                </a:rPr>
                <a:t>前提条件</a:t>
              </a:r>
              <a:endParaRPr lang="zh-CN" altLang="en-US" sz="1895" b="1">
                <a:solidFill>
                  <a:schemeClr val="bg1">
                    <a:lumMod val="65000"/>
                  </a:schemeClr>
                </a:solidFill>
                <a:latin typeface="楷体-简" panose="02010600040101010101" charset="-122"/>
                <a:ea typeface="楷体-简" panose="02010600040101010101" charset="-122"/>
              </a:endParaRPr>
            </a:p>
            <a:p>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1.</a:t>
              </a:r>
              <a:r>
                <a:rPr lang="zh-CN" altLang="en-US" sz="1895" b="1">
                  <a:solidFill>
                    <a:schemeClr val="bg1">
                      <a:lumMod val="65000"/>
                    </a:schemeClr>
                  </a:solidFill>
                  <a:latin typeface="楷体-简" panose="02010600040101010101" charset="-122"/>
                  <a:ea typeface="楷体-简" panose="02010600040101010101" charset="-122"/>
                </a:rPr>
                <a:t>沟通</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2.</a:t>
              </a:r>
              <a:r>
                <a:rPr lang="zh-CN" altLang="en-US" sz="1895" b="1">
                  <a:solidFill>
                    <a:schemeClr val="bg1">
                      <a:lumMod val="65000"/>
                    </a:schemeClr>
                  </a:solidFill>
                  <a:latin typeface="楷体-简" panose="02010600040101010101" charset="-122"/>
                  <a:ea typeface="楷体-简" panose="02010600040101010101" charset="-122"/>
                </a:rPr>
                <a:t>结构</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3.</a:t>
              </a:r>
              <a:r>
                <a:rPr lang="zh-CN" altLang="en-US" sz="1895" b="1">
                  <a:solidFill>
                    <a:schemeClr val="bg1">
                      <a:lumMod val="65000"/>
                    </a:schemeClr>
                  </a:solidFill>
                  <a:latin typeface="楷体-简" panose="02010600040101010101" charset="-122"/>
                  <a:ea typeface="楷体-简" panose="02010600040101010101" charset="-122"/>
                </a:rPr>
                <a:t>个人因素</a:t>
              </a:r>
              <a:endParaRPr lang="zh-CN" altLang="en-US" sz="1895" b="1">
                <a:solidFill>
                  <a:schemeClr val="bg1">
                    <a:lumMod val="65000"/>
                  </a:schemeClr>
                </a:solidFill>
                <a:latin typeface="楷体-简" panose="02010600040101010101" charset="-122"/>
                <a:ea typeface="楷体-简" panose="02010600040101010101" charset="-122"/>
              </a:endParaRPr>
            </a:p>
          </p:txBody>
        </p:sp>
      </p:grpSp>
      <p:grpSp>
        <p:nvGrpSpPr>
          <p:cNvPr id="27" name="组合 26"/>
          <p:cNvGrpSpPr/>
          <p:nvPr/>
        </p:nvGrpSpPr>
        <p:grpSpPr>
          <a:xfrm>
            <a:off x="1700257" y="2835957"/>
            <a:ext cx="717672" cy="1559974"/>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418532" y="2589709"/>
            <a:ext cx="2131342" cy="2267411"/>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solidFill>
                    <a:schemeClr val="bg1">
                      <a:lumMod val="65000"/>
                    </a:schemeClr>
                  </a:solidFill>
                  <a:latin typeface="楷体-简" panose="02010600040101010101" charset="-122"/>
                  <a:ea typeface="楷体-简" panose="02010600040101010101" charset="-122"/>
                  <a:sym typeface="+mn-ea"/>
                </a:rPr>
                <a:t>认识水平上的冲突</a:t>
              </a:r>
              <a:endParaRPr lang="zh-CN" altLang="en-US" sz="1895" b="1">
                <a:solidFill>
                  <a:schemeClr val="bg1">
                    <a:lumMod val="65000"/>
                  </a:schemeClr>
                </a:solidFill>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solidFill>
                    <a:schemeClr val="bg1">
                      <a:lumMod val="65000"/>
                    </a:schemeClr>
                  </a:solidFill>
                  <a:latin typeface="楷体-简" panose="02010600040101010101" charset="-122"/>
                  <a:ea typeface="楷体-简" panose="02010600040101010101" charset="-122"/>
                  <a:sym typeface="+mn-ea"/>
                </a:rPr>
                <a:t>情感水平上的冲突</a:t>
              </a:r>
              <a:endParaRPr lang="zh-CN" altLang="en-US" sz="1895" b="1">
                <a:solidFill>
                  <a:schemeClr val="bg1">
                    <a:lumMod val="65000"/>
                  </a:schemeClr>
                </a:solidFill>
                <a:latin typeface="楷体-简" panose="02010600040101010101" charset="-122"/>
                <a:ea typeface="楷体-简" panose="02010600040101010101" charset="-122"/>
                <a:sym typeface="+mn-ea"/>
              </a:endParaRPr>
            </a:p>
          </p:txBody>
        </p:sp>
      </p:grpSp>
      <p:sp>
        <p:nvSpPr>
          <p:cNvPr id="13" name="矩形 12"/>
          <p:cNvSpPr/>
          <p:nvPr/>
        </p:nvSpPr>
        <p:spPr>
          <a:xfrm>
            <a:off x="5393982" y="2589709"/>
            <a:ext cx="1502175" cy="2449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5465628" y="2775750"/>
            <a:ext cx="1491337" cy="2138045"/>
          </a:xfrm>
          <a:prstGeom prst="rect">
            <a:avLst/>
          </a:prstGeom>
          <a:noFill/>
        </p:spPr>
        <p:txBody>
          <a:bodyPr wrap="square" rtlCol="0">
            <a:spAutoFit/>
          </a:bodyPr>
          <a:p>
            <a:r>
              <a:rPr lang="zh-CN" altLang="en-US" sz="1895" b="1">
                <a:solidFill>
                  <a:schemeClr val="bg1">
                    <a:lumMod val="65000"/>
                  </a:schemeClr>
                </a:solidFill>
                <a:latin typeface="楷体-简" panose="02010600040101010101" charset="-122"/>
                <a:ea typeface="楷体-简" panose="02010600040101010101" charset="-122"/>
              </a:rPr>
              <a:t>冲突处理的行为意向</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1.</a:t>
            </a:r>
            <a:r>
              <a:rPr lang="zh-CN" altLang="en-US" sz="1895" b="1">
                <a:solidFill>
                  <a:schemeClr val="bg1">
                    <a:lumMod val="65000"/>
                  </a:schemeClr>
                </a:solidFill>
                <a:latin typeface="楷体-简" panose="02010600040101010101" charset="-122"/>
                <a:ea typeface="楷体-简" panose="02010600040101010101" charset="-122"/>
              </a:rPr>
              <a:t>竞争</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2.</a:t>
            </a:r>
            <a:r>
              <a:rPr lang="zh-CN" altLang="en-US" sz="1895" b="1">
                <a:solidFill>
                  <a:schemeClr val="bg1">
                    <a:lumMod val="65000"/>
                  </a:schemeClr>
                </a:solidFill>
                <a:latin typeface="楷体-简" panose="02010600040101010101" charset="-122"/>
                <a:ea typeface="楷体-简" panose="02010600040101010101" charset="-122"/>
              </a:rPr>
              <a:t>协作</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3.</a:t>
            </a:r>
            <a:r>
              <a:rPr lang="zh-CN" altLang="en-US" sz="1895" b="1">
                <a:solidFill>
                  <a:schemeClr val="bg1">
                    <a:lumMod val="65000"/>
                  </a:schemeClr>
                </a:solidFill>
                <a:latin typeface="楷体-简" panose="02010600040101010101" charset="-122"/>
                <a:ea typeface="楷体-简" panose="02010600040101010101" charset="-122"/>
              </a:rPr>
              <a:t>迁就</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4.</a:t>
            </a:r>
            <a:r>
              <a:rPr lang="zh-CN" altLang="en-US" sz="1895" b="1">
                <a:solidFill>
                  <a:schemeClr val="bg1">
                    <a:lumMod val="65000"/>
                  </a:schemeClr>
                </a:solidFill>
                <a:latin typeface="楷体-简" panose="02010600040101010101" charset="-122"/>
                <a:ea typeface="楷体-简" panose="02010600040101010101" charset="-122"/>
              </a:rPr>
              <a:t>回避</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5.</a:t>
            </a:r>
            <a:r>
              <a:rPr lang="zh-CN" altLang="en-US" sz="1895" b="1">
                <a:solidFill>
                  <a:schemeClr val="bg1">
                    <a:lumMod val="65000"/>
                  </a:schemeClr>
                </a:solidFill>
                <a:latin typeface="楷体-简" panose="02010600040101010101" charset="-122"/>
                <a:ea typeface="楷体-简" panose="02010600040101010101" charset="-122"/>
              </a:rPr>
              <a:t>折中</a:t>
            </a:r>
            <a:endParaRPr lang="zh-CN" altLang="en-US" sz="1895" b="1">
              <a:solidFill>
                <a:schemeClr val="bg1">
                  <a:lumMod val="65000"/>
                </a:schemeClr>
              </a:solidFill>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4313861" y="2813680"/>
            <a:ext cx="844108" cy="621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4466788" y="3814327"/>
            <a:ext cx="927194" cy="667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896044" y="3616452"/>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463310" y="2567432"/>
            <a:ext cx="2151211" cy="2449237"/>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1122"/>
            </a:xfrm>
            <a:prstGeom prst="rect">
              <a:avLst/>
            </a:prstGeom>
            <a:noFill/>
          </p:spPr>
          <p:txBody>
            <a:bodyPr wrap="square" rtlCol="0">
              <a:spAutoFit/>
            </a:bodyPr>
            <a:p>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p:txBody>
        </p:sp>
      </p:grpSp>
      <p:sp>
        <p:nvSpPr>
          <p:cNvPr id="3" name="文本框 2"/>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2" name="文本框 1"/>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5622770" y="1651075"/>
            <a:ext cx="1044599" cy="383540"/>
          </a:xfrm>
          <a:prstGeom prst="rect">
            <a:avLst/>
          </a:prstGeom>
          <a:noFill/>
        </p:spPr>
        <p:txBody>
          <a:bodyPr wrap="square" rtlCol="0">
            <a:spAutoFit/>
          </a:bodyPr>
          <a:p>
            <a:r>
              <a:rPr lang="zh-CN" altLang="en-US" sz="1895" b="1"/>
              <a:t>阶段</a:t>
            </a:r>
            <a:r>
              <a:rPr lang="en-US" altLang="zh-CN" sz="1895" b="1"/>
              <a:t>3</a:t>
            </a:r>
            <a:endParaRPr lang="en-US" altLang="zh-CN" sz="1895" b="1"/>
          </a:p>
        </p:txBody>
      </p:sp>
      <p:sp>
        <p:nvSpPr>
          <p:cNvPr id="18" name="文本框 17"/>
          <p:cNvSpPr txBox="1"/>
          <p:nvPr/>
        </p:nvSpPr>
        <p:spPr>
          <a:xfrm>
            <a:off x="8233965" y="1651075"/>
            <a:ext cx="1044599" cy="383540"/>
          </a:xfrm>
          <a:prstGeom prst="rect">
            <a:avLst/>
          </a:prstGeom>
          <a:noFill/>
        </p:spPr>
        <p:txBody>
          <a:bodyPr wrap="square" rtlCol="0">
            <a:spAutoFit/>
          </a:bodyPr>
          <a:p>
            <a:r>
              <a:rPr lang="zh-CN" altLang="en-US" sz="1895" b="1"/>
              <a:t>阶段</a:t>
            </a:r>
            <a:r>
              <a:rPr lang="en-US" altLang="zh-CN" sz="1895" b="1"/>
              <a:t>4</a:t>
            </a:r>
            <a:endParaRPr lang="en-US" altLang="zh-CN" sz="1895" b="1"/>
          </a:p>
        </p:txBody>
      </p:sp>
      <p:sp>
        <p:nvSpPr>
          <p:cNvPr id="29" name="文本框 28"/>
          <p:cNvSpPr txBox="1"/>
          <p:nvPr/>
        </p:nvSpPr>
        <p:spPr>
          <a:xfrm>
            <a:off x="7756520" y="3084012"/>
            <a:ext cx="1842347" cy="1318260"/>
          </a:xfrm>
          <a:prstGeom prst="rect">
            <a:avLst/>
          </a:prstGeom>
          <a:noFill/>
        </p:spPr>
        <p:txBody>
          <a:bodyPr wrap="square" rtlCol="0">
            <a:spAutoFit/>
          </a:bodyPr>
          <a:p>
            <a:r>
              <a:rPr lang="zh-CN" altLang="en-US" sz="2655" b="1">
                <a:latin typeface="楷体-简" panose="02010600040101010101" charset="-122"/>
                <a:ea typeface="楷体-简" panose="02010600040101010101" charset="-122"/>
              </a:rPr>
              <a:t>解决了？</a:t>
            </a:r>
            <a:endParaRPr lang="zh-CN" altLang="en-US" sz="2655" b="1">
              <a:latin typeface="楷体-简" panose="02010600040101010101" charset="-122"/>
              <a:ea typeface="楷体-简" panose="02010600040101010101" charset="-122"/>
            </a:endParaRPr>
          </a:p>
          <a:p>
            <a:endParaRPr lang="zh-CN" altLang="en-US" sz="2655" b="1">
              <a:latin typeface="楷体-简" panose="02010600040101010101" charset="-122"/>
              <a:ea typeface="楷体-简" panose="02010600040101010101" charset="-122"/>
            </a:endParaRPr>
          </a:p>
          <a:p>
            <a:r>
              <a:rPr lang="zh-CN" altLang="en-US" sz="2655" b="1">
                <a:latin typeface="楷体-简" panose="02010600040101010101" charset="-122"/>
                <a:ea typeface="楷体-简" panose="02010600040101010101" charset="-122"/>
              </a:rPr>
              <a:t>愈演愈烈</a:t>
            </a:r>
            <a:r>
              <a:rPr lang="zh-CN" altLang="en-US" sz="1895" b="1">
                <a:latin typeface="楷体-简" panose="02010600040101010101" charset="-122"/>
                <a:ea typeface="楷体-简" panose="02010600040101010101" charset="-122"/>
              </a:rPr>
              <a:t>？</a:t>
            </a:r>
            <a:endParaRPr lang="zh-CN" altLang="en-US" sz="1895" b="1">
              <a:latin typeface="楷体-简" panose="02010600040101010101" charset="-122"/>
              <a:ea typeface="楷体-简" panose="02010600040101010101" charset="-122"/>
            </a:endParaRPr>
          </a:p>
        </p:txBody>
      </p:sp>
      <p:pic>
        <p:nvPicPr>
          <p:cNvPr id="22" name="图片 21"/>
          <p:cNvPicPr>
            <a:picLocks noChangeAspect="1"/>
          </p:cNvPicPr>
          <p:nvPr/>
        </p:nvPicPr>
        <p:blipFill>
          <a:blip r:embed="rId1"/>
          <a:stretch>
            <a:fillRect/>
          </a:stretch>
        </p:blipFill>
        <p:spPr>
          <a:xfrm>
            <a:off x="9248140" y="138430"/>
            <a:ext cx="2959735" cy="1049020"/>
          </a:xfrm>
          <a:prstGeom prst="rect">
            <a:avLst/>
          </a:prstGeom>
        </p:spPr>
      </p:pic>
      <p:sp>
        <p:nvSpPr>
          <p:cNvPr id="23"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4" name="文本框 23"/>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5" name="文本框 24"/>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2" name="组合 41"/>
          <p:cNvGrpSpPr/>
          <p:nvPr userDrawn="1"/>
        </p:nvGrpSpPr>
        <p:grpSpPr>
          <a:xfrm rot="0">
            <a:off x="448945" y="269875"/>
            <a:ext cx="389255" cy="664210"/>
            <a:chOff x="321973" y="251081"/>
            <a:chExt cx="905327" cy="1269992"/>
          </a:xfrm>
        </p:grpSpPr>
        <p:sp>
          <p:nvSpPr>
            <p:cNvPr id="43" name="等腰三角形 4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76935" y="134620"/>
            <a:ext cx="5155565" cy="854075"/>
          </a:xfrm>
        </p:spPr>
        <p:txBody>
          <a:bodyPr/>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7" name="图片 6"/>
          <p:cNvPicPr>
            <a:picLocks noChangeAspect="1"/>
          </p:cNvPicPr>
          <p:nvPr/>
        </p:nvPicPr>
        <p:blipFill>
          <a:blip r:embed="rId1"/>
          <a:stretch>
            <a:fillRect/>
          </a:stretch>
        </p:blipFill>
        <p:spPr>
          <a:xfrm>
            <a:off x="9866630" y="134620"/>
            <a:ext cx="2299970" cy="1521460"/>
          </a:xfrm>
          <a:prstGeom prst="rect">
            <a:avLst/>
          </a:prstGeom>
        </p:spPr>
      </p:pic>
      <p:grpSp>
        <p:nvGrpSpPr>
          <p:cNvPr id="9" name="组合 8"/>
          <p:cNvGrpSpPr/>
          <p:nvPr/>
        </p:nvGrpSpPr>
        <p:grpSpPr>
          <a:xfrm>
            <a:off x="2980690" y="1925955"/>
            <a:ext cx="5098415" cy="3376930"/>
            <a:chOff x="1381" y="2137"/>
            <a:chExt cx="8029" cy="5318"/>
          </a:xfrm>
        </p:grpSpPr>
        <p:sp>
          <p:nvSpPr>
            <p:cNvPr id="18" name="文本框 17"/>
            <p:cNvSpPr txBox="1"/>
            <p:nvPr/>
          </p:nvSpPr>
          <p:spPr>
            <a:xfrm>
              <a:off x="1624" y="5510"/>
              <a:ext cx="4433" cy="628"/>
            </a:xfrm>
            <a:prstGeom prst="rect">
              <a:avLst/>
            </a:prstGeom>
            <a:noFill/>
            <a:ln w="9525">
              <a:noFill/>
            </a:ln>
          </p:spPr>
          <p:txBody>
            <a:bodyPr wrap="square">
              <a:spAutoFit/>
            </a:bodyPr>
            <a:p>
              <a:pPr lvl="0" algn="l"/>
              <a:r>
                <a:rPr lang="zh-CN" altLang="en-US" sz="2000" b="1">
                  <a:latin typeface="楷体-简" panose="02010600040101010101" charset="-122"/>
                  <a:ea typeface="楷体-简" panose="02010600040101010101" charset="-122"/>
                  <a:cs typeface="微软雅黑" panose="020B0503020204020204" pitchFamily="34" charset="-122"/>
                  <a:sym typeface="+mn-ea"/>
                </a:rPr>
                <a:t>根据冲突产生原因不同</a:t>
              </a:r>
              <a:endParaRPr lang="zh-CN" altLang="en-US" sz="2000" b="1">
                <a:latin typeface="楷体-简" panose="02010600040101010101" charset="-122"/>
                <a:ea typeface="楷体-简" panose="02010600040101010101" charset="-122"/>
                <a:cs typeface="微软雅黑" panose="020B0503020204020204" pitchFamily="34" charset="-122"/>
                <a:sym typeface="+mn-ea"/>
              </a:endParaRPr>
            </a:p>
          </p:txBody>
        </p:sp>
        <p:grpSp>
          <p:nvGrpSpPr>
            <p:cNvPr id="6" name="组合 5"/>
            <p:cNvGrpSpPr/>
            <p:nvPr/>
          </p:nvGrpSpPr>
          <p:grpSpPr>
            <a:xfrm>
              <a:off x="7034" y="4422"/>
              <a:ext cx="2376" cy="3033"/>
              <a:chOff x="6273" y="4215"/>
              <a:chExt cx="2376" cy="3033"/>
            </a:xfrm>
          </p:grpSpPr>
          <p:grpSp>
            <p:nvGrpSpPr>
              <p:cNvPr id="26" name="组合 25"/>
              <p:cNvGrpSpPr/>
              <p:nvPr/>
            </p:nvGrpSpPr>
            <p:grpSpPr>
              <a:xfrm>
                <a:off x="6273" y="4215"/>
                <a:ext cx="2376" cy="1428"/>
                <a:chOff x="10652" y="4377"/>
                <a:chExt cx="2376" cy="1428"/>
              </a:xfrm>
            </p:grpSpPr>
            <p:sp>
              <p:nvSpPr>
                <p:cNvPr id="29" name="文本框 28"/>
                <p:cNvSpPr txBox="1"/>
                <p:nvPr/>
              </p:nvSpPr>
              <p:spPr>
                <a:xfrm>
                  <a:off x="10652" y="5177"/>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认知</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30" name="文本框 29"/>
                <p:cNvSpPr txBox="1"/>
                <p:nvPr/>
              </p:nvSpPr>
              <p:spPr>
                <a:xfrm>
                  <a:off x="10652" y="4377"/>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目标</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grpSp>
          <p:sp>
            <p:nvSpPr>
              <p:cNvPr id="31" name="文本框 30"/>
              <p:cNvSpPr txBox="1"/>
              <p:nvPr/>
            </p:nvSpPr>
            <p:spPr>
              <a:xfrm>
                <a:off x="6273" y="5816"/>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情感</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32" name="文本框 31"/>
              <p:cNvSpPr txBox="1"/>
              <p:nvPr/>
            </p:nvSpPr>
            <p:spPr>
              <a:xfrm>
                <a:off x="6273" y="6620"/>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程序</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grpSp>
        <p:grpSp>
          <p:nvGrpSpPr>
            <p:cNvPr id="8" name="组合 7"/>
            <p:cNvGrpSpPr/>
            <p:nvPr/>
          </p:nvGrpSpPr>
          <p:grpSpPr>
            <a:xfrm>
              <a:off x="1381" y="2137"/>
              <a:ext cx="8029" cy="1609"/>
              <a:chOff x="1381" y="2137"/>
              <a:chExt cx="8029" cy="1609"/>
            </a:xfrm>
          </p:grpSpPr>
          <p:sp>
            <p:nvSpPr>
              <p:cNvPr id="13" name="文本框 12"/>
              <p:cNvSpPr txBox="1"/>
              <p:nvPr/>
            </p:nvSpPr>
            <p:spPr>
              <a:xfrm>
                <a:off x="1381" y="2608"/>
                <a:ext cx="5301" cy="628"/>
              </a:xfrm>
              <a:prstGeom prst="rect">
                <a:avLst/>
              </a:prstGeom>
              <a:noFill/>
              <a:ln w="9525">
                <a:noFill/>
              </a:ln>
            </p:spPr>
            <p:txBody>
              <a:bodyPr wrap="square">
                <a:spAutoFit/>
              </a:bodyPr>
              <a:p>
                <a:pPr lvl="0" algn="l"/>
                <a:r>
                  <a:rPr lang="zh-CN" altLang="en-US" sz="2000" b="1">
                    <a:latin typeface="楷体-简" panose="02010600040101010101" charset="-122"/>
                    <a:ea typeface="楷体-简" panose="02010600040101010101" charset="-122"/>
                    <a:cs typeface="微软雅黑" panose="020B0503020204020204" pitchFamily="34" charset="-122"/>
                    <a:sym typeface="+mn-ea"/>
                  </a:rPr>
                  <a:t>根据冲突对组织的影响不同</a:t>
                </a:r>
                <a:endParaRPr lang="zh-CN" altLang="en-US" sz="2000" b="1">
                  <a:latin typeface="楷体-简" panose="02010600040101010101" charset="-122"/>
                  <a:ea typeface="楷体-简" panose="02010600040101010101" charset="-122"/>
                  <a:cs typeface="微软雅黑" panose="020B0503020204020204" pitchFamily="34" charset="-122"/>
                  <a:sym typeface="+mn-ea"/>
                </a:endParaRPr>
              </a:p>
            </p:txBody>
          </p:sp>
          <p:grpSp>
            <p:nvGrpSpPr>
              <p:cNvPr id="25" name="组合 24"/>
              <p:cNvGrpSpPr/>
              <p:nvPr/>
            </p:nvGrpSpPr>
            <p:grpSpPr>
              <a:xfrm>
                <a:off x="7034" y="2137"/>
                <a:ext cx="2376" cy="1609"/>
                <a:chOff x="10404" y="4529"/>
                <a:chExt cx="2376" cy="1609"/>
              </a:xfrm>
            </p:grpSpPr>
            <p:sp>
              <p:nvSpPr>
                <p:cNvPr id="23" name="文本框 22"/>
                <p:cNvSpPr txBox="1"/>
                <p:nvPr/>
              </p:nvSpPr>
              <p:spPr>
                <a:xfrm>
                  <a:off x="10404" y="5510"/>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破坏性</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24" name="文本框 23"/>
                <p:cNvSpPr txBox="1"/>
                <p:nvPr/>
              </p:nvSpPr>
              <p:spPr>
                <a:xfrm>
                  <a:off x="10404" y="4529"/>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建设性</a:t>
                  </a:r>
                  <a:r>
                    <a:rPr lang="zh-CN" altLang="en-US" sz="2000" b="0">
                      <a:latin typeface="楷体-简" panose="02010600040101010101" charset="-122"/>
                      <a:ea typeface="楷体-简" panose="02010600040101010101" charset="-122"/>
                      <a:cs typeface="微软雅黑" panose="020B0503020204020204" pitchFamily="34" charset="-122"/>
                    </a:rPr>
                    <a:t>冲突</a:t>
                  </a:r>
                  <a:endParaRPr lang="zh-CN" altLang="en-US" sz="2000" b="0">
                    <a:latin typeface="楷体-简" panose="02010600040101010101" charset="-122"/>
                    <a:ea typeface="楷体-简" panose="02010600040101010101" charset="-122"/>
                    <a:cs typeface="微软雅黑" panose="020B0503020204020204" pitchFamily="34" charset="-122"/>
                  </a:endParaRPr>
                </a:p>
              </p:txBody>
            </p:sp>
          </p:grpSp>
          <p:sp>
            <p:nvSpPr>
              <p:cNvPr id="4" name="左大括号 3"/>
              <p:cNvSpPr/>
              <p:nvPr/>
            </p:nvSpPr>
            <p:spPr>
              <a:xfrm>
                <a:off x="6506" y="2506"/>
                <a:ext cx="432" cy="1071"/>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pSp>
        <p:sp>
          <p:nvSpPr>
            <p:cNvPr id="5" name="左大括号 4"/>
            <p:cNvSpPr/>
            <p:nvPr/>
          </p:nvSpPr>
          <p:spPr>
            <a:xfrm>
              <a:off x="6506" y="4743"/>
              <a:ext cx="528" cy="2418"/>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3" name="组合 22"/>
          <p:cNvGrpSpPr/>
          <p:nvPr/>
        </p:nvGrpSpPr>
        <p:grpSpPr>
          <a:xfrm>
            <a:off x="61675" y="2076083"/>
            <a:ext cx="9517587" cy="2541173"/>
            <a:chOff x="161" y="2742"/>
            <a:chExt cx="15808" cy="5727"/>
          </a:xfrm>
        </p:grpSpPr>
        <p:sp>
          <p:nvSpPr>
            <p:cNvPr id="3" name="文本框 2"/>
            <p:cNvSpPr txBox="1"/>
            <p:nvPr/>
          </p:nvSpPr>
          <p:spPr>
            <a:xfrm>
              <a:off x="679" y="2742"/>
              <a:ext cx="1735" cy="799"/>
            </a:xfrm>
            <a:prstGeom prst="rect">
              <a:avLst/>
            </a:prstGeom>
            <a:noFill/>
          </p:spPr>
          <p:txBody>
            <a:bodyPr wrap="square" rtlCol="0">
              <a:spAutoFit/>
            </a:bodyPr>
            <a:p>
              <a:r>
                <a:rPr lang="zh-CN" altLang="en-US" sz="1705" b="1"/>
                <a:t>阶段</a:t>
              </a:r>
              <a:r>
                <a:rPr lang="en-US" altLang="zh-CN" sz="1705" b="1"/>
                <a:t>1</a:t>
              </a:r>
              <a:endParaRPr lang="en-US" altLang="zh-CN" sz="1705" b="1"/>
            </a:p>
          </p:txBody>
        </p:sp>
        <p:sp>
          <p:nvSpPr>
            <p:cNvPr id="2" name="文本框 1"/>
            <p:cNvSpPr txBox="1"/>
            <p:nvPr/>
          </p:nvSpPr>
          <p:spPr>
            <a:xfrm>
              <a:off x="4851" y="2742"/>
              <a:ext cx="1735" cy="799"/>
            </a:xfrm>
            <a:prstGeom prst="rect">
              <a:avLst/>
            </a:prstGeom>
            <a:noFill/>
          </p:spPr>
          <p:txBody>
            <a:bodyPr wrap="square" rtlCol="0">
              <a:spAutoFit/>
            </a:bodyPr>
            <a:p>
              <a:r>
                <a:rPr lang="zh-CN" altLang="en-US" sz="1705" b="1"/>
                <a:t>阶段</a:t>
              </a:r>
              <a:r>
                <a:rPr lang="en-US" altLang="zh-CN" sz="1705" b="1"/>
                <a:t>2</a:t>
              </a:r>
              <a:endParaRPr lang="en-US" altLang="zh-CN" sz="1705" b="1"/>
            </a:p>
          </p:txBody>
        </p:sp>
        <p:sp>
          <p:nvSpPr>
            <p:cNvPr id="4" name="文本框 3"/>
            <p:cNvSpPr txBox="1"/>
            <p:nvPr/>
          </p:nvSpPr>
          <p:spPr>
            <a:xfrm>
              <a:off x="9339" y="2742"/>
              <a:ext cx="1735" cy="799"/>
            </a:xfrm>
            <a:prstGeom prst="rect">
              <a:avLst/>
            </a:prstGeom>
            <a:noFill/>
          </p:spPr>
          <p:txBody>
            <a:bodyPr wrap="square" rtlCol="0">
              <a:spAutoFit/>
            </a:bodyPr>
            <a:p>
              <a:r>
                <a:rPr lang="zh-CN" altLang="en-US" sz="1705" b="1"/>
                <a:t>阶段</a:t>
              </a:r>
              <a:r>
                <a:rPr lang="en-US" altLang="zh-CN" sz="1705" b="1"/>
                <a:t>3</a:t>
              </a:r>
              <a:endParaRPr lang="en-US" altLang="zh-CN" sz="1705" b="1"/>
            </a:p>
          </p:txBody>
        </p:sp>
        <p:sp>
          <p:nvSpPr>
            <p:cNvPr id="18" name="文本框 17"/>
            <p:cNvSpPr txBox="1"/>
            <p:nvPr/>
          </p:nvSpPr>
          <p:spPr>
            <a:xfrm>
              <a:off x="13676" y="2742"/>
              <a:ext cx="1735" cy="799"/>
            </a:xfrm>
            <a:prstGeom prst="rect">
              <a:avLst/>
            </a:prstGeom>
            <a:noFill/>
          </p:spPr>
          <p:txBody>
            <a:bodyPr wrap="square" rtlCol="0">
              <a:spAutoFit/>
            </a:bodyPr>
            <a:p>
              <a:r>
                <a:rPr lang="zh-CN" altLang="en-US" sz="1705" b="1"/>
                <a:t>阶段</a:t>
              </a:r>
              <a:r>
                <a:rPr lang="en-US" altLang="zh-CN" sz="1705" b="1"/>
                <a:t>4</a:t>
              </a:r>
              <a:endParaRPr lang="en-US" altLang="zh-CN" sz="1705" b="1"/>
            </a:p>
          </p:txBody>
        </p:sp>
        <p:grpSp>
          <p:nvGrpSpPr>
            <p:cNvPr id="22" name="组合 21"/>
            <p:cNvGrpSpPr/>
            <p:nvPr/>
          </p:nvGrpSpPr>
          <p:grpSpPr>
            <a:xfrm>
              <a:off x="161" y="4116"/>
              <a:ext cx="15808" cy="4353"/>
              <a:chOff x="161" y="4116"/>
              <a:chExt cx="15808" cy="4353"/>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3168"/>
                </a:xfrm>
                <a:prstGeom prst="rect">
                  <a:avLst/>
                </a:prstGeom>
                <a:noFill/>
              </p:spPr>
              <p:txBody>
                <a:bodyPr wrap="square" rtlCol="0">
                  <a:spAutoFit/>
                </a:bodyPr>
                <a:p>
                  <a:r>
                    <a:rPr lang="zh-CN" altLang="en-US" sz="1705" b="1">
                      <a:solidFill>
                        <a:schemeClr val="bg1">
                          <a:lumMod val="65000"/>
                        </a:schemeClr>
                      </a:solidFill>
                      <a:latin typeface="楷体-简" panose="02010600040101010101" charset="-122"/>
                      <a:ea typeface="楷体-简" panose="02010600040101010101" charset="-122"/>
                    </a:rPr>
                    <a:t>前提条件</a:t>
                  </a:r>
                  <a:endParaRPr lang="zh-CN" altLang="en-US" sz="1705" b="1">
                    <a:solidFill>
                      <a:schemeClr val="bg1">
                        <a:lumMod val="65000"/>
                      </a:schemeClr>
                    </a:solidFill>
                    <a:latin typeface="楷体-简" panose="02010600040101010101" charset="-122"/>
                    <a:ea typeface="楷体-简" panose="02010600040101010101" charset="-122"/>
                  </a:endParaRPr>
                </a:p>
                <a:p>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1.</a:t>
                  </a:r>
                  <a:r>
                    <a:rPr lang="zh-CN" altLang="en-US" sz="1705" b="1">
                      <a:solidFill>
                        <a:schemeClr val="bg1">
                          <a:lumMod val="65000"/>
                        </a:schemeClr>
                      </a:solidFill>
                      <a:latin typeface="楷体-简" panose="02010600040101010101" charset="-122"/>
                      <a:ea typeface="楷体-简" panose="02010600040101010101" charset="-122"/>
                    </a:rPr>
                    <a:t>沟通</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2.</a:t>
                  </a:r>
                  <a:r>
                    <a:rPr lang="zh-CN" altLang="en-US" sz="1705" b="1">
                      <a:solidFill>
                        <a:schemeClr val="bg1">
                          <a:lumMod val="65000"/>
                        </a:schemeClr>
                      </a:solidFill>
                      <a:latin typeface="楷体-简" panose="02010600040101010101" charset="-122"/>
                      <a:ea typeface="楷体-简" panose="02010600040101010101" charset="-122"/>
                    </a:rPr>
                    <a:t>结构</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3.</a:t>
                  </a:r>
                  <a:r>
                    <a:rPr lang="zh-CN" altLang="en-US" sz="1705" b="1">
                      <a:solidFill>
                        <a:schemeClr val="bg1">
                          <a:lumMod val="65000"/>
                        </a:schemeClr>
                      </a:solidFill>
                      <a:latin typeface="楷体-简" panose="02010600040101010101" charset="-122"/>
                      <a:ea typeface="楷体-简" panose="02010600040101010101" charset="-122"/>
                    </a:rPr>
                    <a:t>个人因素</a:t>
                  </a:r>
                  <a:endParaRPr lang="zh-CN" altLang="en-US" sz="1705" b="1">
                    <a:solidFill>
                      <a:schemeClr val="bg1">
                        <a:lumMod val="65000"/>
                      </a:schemeClr>
                    </a:solidFill>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799"/>
                </a:xfrm>
                <a:prstGeom prst="rect">
                  <a:avLst/>
                </a:prstGeom>
                <a:noFill/>
              </p:spPr>
              <p:txBody>
                <a:bodyPr wrap="square" rtlCol="0">
                  <a:spAutoFit/>
                </a:bodyPr>
                <a:p>
                  <a:pPr lvl="0" algn="l"/>
                  <a:r>
                    <a:rPr lang="zh-CN" altLang="en-US" sz="1705" b="1">
                      <a:solidFill>
                        <a:schemeClr val="bg1">
                          <a:lumMod val="65000"/>
                        </a:schemeClr>
                      </a:solidFill>
                      <a:latin typeface="楷体-简" panose="02010600040101010101" charset="-122"/>
                      <a:ea typeface="楷体-简" panose="02010600040101010101" charset="-122"/>
                      <a:sym typeface="+mn-ea"/>
                    </a:rPr>
                    <a:t>认识水平上的冲突</a:t>
                  </a:r>
                  <a:endParaRPr lang="zh-CN" altLang="en-US" sz="1705" b="1">
                    <a:solidFill>
                      <a:schemeClr val="bg1">
                        <a:lumMod val="65000"/>
                      </a:schemeClr>
                    </a:solidFill>
                    <a:latin typeface="楷体-简" panose="02010600040101010101" charset="-122"/>
                    <a:ea typeface="楷体-简" panose="02010600040101010101" charset="-122"/>
                    <a:sym typeface="+mn-ea"/>
                  </a:endParaRPr>
                </a:p>
              </p:txBody>
            </p:sp>
            <p:sp>
              <p:nvSpPr>
                <p:cNvPr id="12" name="文本框 11"/>
                <p:cNvSpPr txBox="1"/>
                <p:nvPr/>
              </p:nvSpPr>
              <p:spPr>
                <a:xfrm>
                  <a:off x="5476" y="7050"/>
                  <a:ext cx="3540" cy="799"/>
                </a:xfrm>
                <a:prstGeom prst="rect">
                  <a:avLst/>
                </a:prstGeom>
                <a:noFill/>
              </p:spPr>
              <p:txBody>
                <a:bodyPr wrap="square" rtlCol="0">
                  <a:spAutoFit/>
                </a:bodyPr>
                <a:p>
                  <a:pPr lvl="0" algn="l"/>
                  <a:r>
                    <a:rPr lang="zh-CN" altLang="en-US" sz="1705" b="1">
                      <a:solidFill>
                        <a:schemeClr val="bg1">
                          <a:lumMod val="65000"/>
                        </a:schemeClr>
                      </a:solidFill>
                      <a:latin typeface="楷体-简" panose="02010600040101010101" charset="-122"/>
                      <a:ea typeface="楷体-简" panose="02010600040101010101" charset="-122"/>
                      <a:sym typeface="+mn-ea"/>
                    </a:rPr>
                    <a:t>情感水平上的冲突</a:t>
                  </a:r>
                  <a:endParaRPr lang="zh-CN" altLang="en-US" sz="1705" b="1">
                    <a:solidFill>
                      <a:schemeClr val="bg1">
                        <a:lumMod val="65000"/>
                      </a:schemeClr>
                    </a:solidFill>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116"/>
                <a:ext cx="2477" cy="4353"/>
              </a:xfrm>
              <a:prstGeom prst="rect">
                <a:avLst/>
              </a:prstGeom>
              <a:noFill/>
              <a:ln>
                <a:solidFill>
                  <a:schemeClr val="bg1">
                    <a:lumMod val="85000"/>
                  </a:schemeClr>
                </a:solidFill>
              </a:ln>
            </p:spPr>
            <p:txBody>
              <a:bodyPr wrap="square" rtlCol="0">
                <a:spAutoFit/>
              </a:bodyPr>
              <a:p>
                <a:r>
                  <a:rPr lang="zh-CN" altLang="en-US" sz="1705" b="1">
                    <a:solidFill>
                      <a:schemeClr val="bg1">
                        <a:lumMod val="65000"/>
                      </a:schemeClr>
                    </a:solidFill>
                    <a:latin typeface="楷体-简" panose="02010600040101010101" charset="-122"/>
                    <a:ea typeface="楷体-简" panose="02010600040101010101" charset="-122"/>
                  </a:rPr>
                  <a:t>冲突处理的行为意向</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1.</a:t>
                </a:r>
                <a:r>
                  <a:rPr lang="zh-CN" altLang="en-US" sz="1705" b="1">
                    <a:solidFill>
                      <a:schemeClr val="bg1">
                        <a:lumMod val="65000"/>
                      </a:schemeClr>
                    </a:solidFill>
                    <a:latin typeface="楷体-简" panose="02010600040101010101" charset="-122"/>
                    <a:ea typeface="楷体-简" panose="02010600040101010101" charset="-122"/>
                  </a:rPr>
                  <a:t>竞争</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2.</a:t>
                </a:r>
                <a:r>
                  <a:rPr lang="zh-CN" altLang="en-US" sz="1705" b="1">
                    <a:solidFill>
                      <a:schemeClr val="bg1">
                        <a:lumMod val="65000"/>
                      </a:schemeClr>
                    </a:solidFill>
                    <a:latin typeface="楷体-简" panose="02010600040101010101" charset="-122"/>
                    <a:ea typeface="楷体-简" panose="02010600040101010101" charset="-122"/>
                  </a:rPr>
                  <a:t>协作</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3.</a:t>
                </a:r>
                <a:r>
                  <a:rPr lang="zh-CN" altLang="en-US" sz="1705" b="1">
                    <a:solidFill>
                      <a:schemeClr val="bg1">
                        <a:lumMod val="65000"/>
                      </a:schemeClr>
                    </a:solidFill>
                    <a:latin typeface="楷体-简" panose="02010600040101010101" charset="-122"/>
                    <a:ea typeface="楷体-简" panose="02010600040101010101" charset="-122"/>
                  </a:rPr>
                  <a:t>迁就</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4.</a:t>
                </a:r>
                <a:r>
                  <a:rPr lang="zh-CN" altLang="en-US" sz="1705" b="1">
                    <a:solidFill>
                      <a:schemeClr val="bg1">
                        <a:lumMod val="65000"/>
                      </a:schemeClr>
                    </a:solidFill>
                    <a:latin typeface="楷体-简" panose="02010600040101010101" charset="-122"/>
                    <a:ea typeface="楷体-简" panose="02010600040101010101" charset="-122"/>
                  </a:rPr>
                  <a:t>回避</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5.</a:t>
                </a:r>
                <a:r>
                  <a:rPr lang="zh-CN" altLang="en-US" sz="1705" b="1">
                    <a:solidFill>
                      <a:schemeClr val="bg1">
                        <a:lumMod val="65000"/>
                      </a:schemeClr>
                    </a:solidFill>
                    <a:latin typeface="楷体-简" panose="02010600040101010101" charset="-122"/>
                    <a:ea typeface="楷体-简" panose="02010600040101010101" charset="-122"/>
                  </a:rPr>
                  <a:t>折中</a:t>
                </a:r>
                <a:endParaRPr lang="zh-CN" altLang="en-US" sz="1705" b="1">
                  <a:solidFill>
                    <a:schemeClr val="bg1">
                      <a:lumMod val="65000"/>
                    </a:schemeClr>
                  </a:solidFill>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6" y="5010"/>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p:cNvCxnSpPr>
              <p:nvPr/>
            </p:nvCxnSpPr>
            <p:spPr>
              <a:xfrm flipV="1">
                <a:off x="11556" y="6257"/>
                <a:ext cx="841" cy="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396" y="4264"/>
                <a:ext cx="3573" cy="4068"/>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1391"/>
                </a:xfrm>
                <a:prstGeom prst="rect">
                  <a:avLst/>
                </a:prstGeom>
                <a:noFill/>
              </p:spPr>
              <p:txBody>
                <a:bodyPr wrap="square" rtlCol="0">
                  <a:spAutoFit/>
                </a:bodyPr>
                <a:p>
                  <a:endParaRPr lang="zh-CN" altLang="en-US" sz="1705" b="1">
                    <a:latin typeface="楷体-简" panose="02010600040101010101" charset="-122"/>
                    <a:ea typeface="楷体-简" panose="02010600040101010101" charset="-122"/>
                  </a:endParaRPr>
                </a:p>
                <a:p>
                  <a:endParaRPr lang="zh-CN" altLang="en-US" sz="1705" b="1">
                    <a:latin typeface="楷体-简" panose="02010600040101010101" charset="-122"/>
                    <a:ea typeface="楷体-简" panose="02010600040101010101" charset="-122"/>
                  </a:endParaRPr>
                </a:p>
              </p:txBody>
            </p:sp>
          </p:grpSp>
          <p:sp>
            <p:nvSpPr>
              <p:cNvPr id="29" name="文本框 28"/>
              <p:cNvSpPr txBox="1"/>
              <p:nvPr/>
            </p:nvSpPr>
            <p:spPr>
              <a:xfrm>
                <a:off x="12883" y="5122"/>
                <a:ext cx="3060" cy="2577"/>
              </a:xfrm>
              <a:prstGeom prst="rect">
                <a:avLst/>
              </a:prstGeom>
              <a:noFill/>
            </p:spPr>
            <p:txBody>
              <a:bodyPr wrap="square" rtlCol="0">
                <a:spAutoFit/>
              </a:bodyPr>
              <a:p>
                <a:r>
                  <a:rPr lang="zh-CN" altLang="en-US" sz="2275" b="1">
                    <a:latin typeface="楷体-简" panose="02010600040101010101" charset="-122"/>
                    <a:ea typeface="楷体-简" panose="02010600040101010101" charset="-122"/>
                  </a:rPr>
                  <a:t>解决了？</a:t>
                </a:r>
                <a:endParaRPr lang="zh-CN" altLang="en-US" sz="2275" b="1">
                  <a:latin typeface="楷体-简" panose="02010600040101010101" charset="-122"/>
                  <a:ea typeface="楷体-简" panose="02010600040101010101" charset="-122"/>
                </a:endParaRPr>
              </a:p>
              <a:p>
                <a:endParaRPr lang="zh-CN" altLang="en-US" sz="2275" b="1">
                  <a:latin typeface="楷体-简" panose="02010600040101010101" charset="-122"/>
                  <a:ea typeface="楷体-简" panose="02010600040101010101" charset="-122"/>
                </a:endParaRPr>
              </a:p>
              <a:p>
                <a:r>
                  <a:rPr lang="zh-CN" altLang="en-US" sz="2275" b="1">
                    <a:latin typeface="楷体-简" panose="02010600040101010101" charset="-122"/>
                    <a:ea typeface="楷体-简" panose="02010600040101010101" charset="-122"/>
                  </a:rPr>
                  <a:t>愈演愈烈</a:t>
                </a:r>
                <a:r>
                  <a:rPr lang="zh-CN" altLang="en-US" sz="1705" b="1">
                    <a:latin typeface="楷体-简" panose="02010600040101010101" charset="-122"/>
                    <a:ea typeface="楷体-简" panose="02010600040101010101" charset="-122"/>
                  </a:rPr>
                  <a:t>？</a:t>
                </a:r>
                <a:endParaRPr lang="zh-CN" altLang="en-US" sz="1705" b="1">
                  <a:latin typeface="楷体-简" panose="02010600040101010101" charset="-122"/>
                  <a:ea typeface="楷体-简" panose="02010600040101010101" charset="-122"/>
                </a:endParaRPr>
              </a:p>
            </p:txBody>
          </p:sp>
        </p:grpSp>
      </p:grpSp>
      <p:pic>
        <p:nvPicPr>
          <p:cNvPr id="24" name="图片 23"/>
          <p:cNvPicPr>
            <a:picLocks noChangeAspect="1"/>
          </p:cNvPicPr>
          <p:nvPr/>
        </p:nvPicPr>
        <p:blipFill>
          <a:blip r:embed="rId1"/>
          <a:stretch>
            <a:fillRect/>
          </a:stretch>
        </p:blipFill>
        <p:spPr>
          <a:xfrm>
            <a:off x="9248140" y="138430"/>
            <a:ext cx="2959735" cy="1049020"/>
          </a:xfrm>
          <a:prstGeom prst="rect">
            <a:avLst/>
          </a:prstGeom>
        </p:spPr>
      </p:pic>
      <p:sp>
        <p:nvSpPr>
          <p:cNvPr id="25"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0" name="文本框 29"/>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31" name="文本框 30"/>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32" name="组合 31"/>
          <p:cNvGrpSpPr/>
          <p:nvPr userDrawn="1"/>
        </p:nvGrpSpPr>
        <p:grpSpPr>
          <a:xfrm rot="0">
            <a:off x="448945" y="269875"/>
            <a:ext cx="389255" cy="664210"/>
            <a:chOff x="321973" y="251081"/>
            <a:chExt cx="905327" cy="1269992"/>
          </a:xfrm>
        </p:grpSpPr>
        <p:sp>
          <p:nvSpPr>
            <p:cNvPr id="33" name="等腰三角形 3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3" name="组合 22"/>
          <p:cNvGrpSpPr/>
          <p:nvPr/>
        </p:nvGrpSpPr>
        <p:grpSpPr>
          <a:xfrm>
            <a:off x="273342" y="1909967"/>
            <a:ext cx="9517587" cy="2541173"/>
            <a:chOff x="161" y="2742"/>
            <a:chExt cx="15808" cy="5727"/>
          </a:xfrm>
        </p:grpSpPr>
        <p:sp>
          <p:nvSpPr>
            <p:cNvPr id="3" name="文本框 2"/>
            <p:cNvSpPr txBox="1"/>
            <p:nvPr/>
          </p:nvSpPr>
          <p:spPr>
            <a:xfrm>
              <a:off x="679" y="2742"/>
              <a:ext cx="1735" cy="799"/>
            </a:xfrm>
            <a:prstGeom prst="rect">
              <a:avLst/>
            </a:prstGeom>
            <a:noFill/>
          </p:spPr>
          <p:txBody>
            <a:bodyPr wrap="square" rtlCol="0">
              <a:spAutoFit/>
            </a:bodyPr>
            <a:p>
              <a:r>
                <a:rPr lang="zh-CN" altLang="en-US" sz="1705" b="1"/>
                <a:t>阶段</a:t>
              </a:r>
              <a:r>
                <a:rPr lang="en-US" altLang="zh-CN" sz="1705" b="1"/>
                <a:t>1</a:t>
              </a:r>
              <a:endParaRPr lang="en-US" altLang="zh-CN" sz="1705" b="1"/>
            </a:p>
          </p:txBody>
        </p:sp>
        <p:sp>
          <p:nvSpPr>
            <p:cNvPr id="2" name="文本框 1"/>
            <p:cNvSpPr txBox="1"/>
            <p:nvPr/>
          </p:nvSpPr>
          <p:spPr>
            <a:xfrm>
              <a:off x="4851" y="2742"/>
              <a:ext cx="1735" cy="799"/>
            </a:xfrm>
            <a:prstGeom prst="rect">
              <a:avLst/>
            </a:prstGeom>
            <a:noFill/>
          </p:spPr>
          <p:txBody>
            <a:bodyPr wrap="square" rtlCol="0">
              <a:spAutoFit/>
            </a:bodyPr>
            <a:p>
              <a:r>
                <a:rPr lang="zh-CN" altLang="en-US" sz="1705" b="1"/>
                <a:t>阶段</a:t>
              </a:r>
              <a:r>
                <a:rPr lang="en-US" altLang="zh-CN" sz="1705" b="1"/>
                <a:t>2</a:t>
              </a:r>
              <a:endParaRPr lang="en-US" altLang="zh-CN" sz="1705" b="1"/>
            </a:p>
          </p:txBody>
        </p:sp>
        <p:sp>
          <p:nvSpPr>
            <p:cNvPr id="4" name="文本框 3"/>
            <p:cNvSpPr txBox="1"/>
            <p:nvPr/>
          </p:nvSpPr>
          <p:spPr>
            <a:xfrm>
              <a:off x="9339" y="2742"/>
              <a:ext cx="1735" cy="799"/>
            </a:xfrm>
            <a:prstGeom prst="rect">
              <a:avLst/>
            </a:prstGeom>
            <a:noFill/>
          </p:spPr>
          <p:txBody>
            <a:bodyPr wrap="square" rtlCol="0">
              <a:spAutoFit/>
            </a:bodyPr>
            <a:p>
              <a:r>
                <a:rPr lang="zh-CN" altLang="en-US" sz="1705" b="1"/>
                <a:t>阶段</a:t>
              </a:r>
              <a:r>
                <a:rPr lang="en-US" altLang="zh-CN" sz="1705" b="1"/>
                <a:t>3</a:t>
              </a:r>
              <a:endParaRPr lang="en-US" altLang="zh-CN" sz="1705" b="1"/>
            </a:p>
          </p:txBody>
        </p:sp>
        <p:sp>
          <p:nvSpPr>
            <p:cNvPr id="18" name="文本框 17"/>
            <p:cNvSpPr txBox="1"/>
            <p:nvPr/>
          </p:nvSpPr>
          <p:spPr>
            <a:xfrm>
              <a:off x="13676" y="2742"/>
              <a:ext cx="1735" cy="799"/>
            </a:xfrm>
            <a:prstGeom prst="rect">
              <a:avLst/>
            </a:prstGeom>
            <a:noFill/>
          </p:spPr>
          <p:txBody>
            <a:bodyPr wrap="square" rtlCol="0">
              <a:spAutoFit/>
            </a:bodyPr>
            <a:p>
              <a:r>
                <a:rPr lang="zh-CN" altLang="en-US" sz="1705" b="1"/>
                <a:t>阶段</a:t>
              </a:r>
              <a:r>
                <a:rPr lang="en-US" altLang="zh-CN" sz="1705" b="1"/>
                <a:t>4</a:t>
              </a:r>
              <a:endParaRPr lang="en-US" altLang="zh-CN" sz="1705" b="1"/>
            </a:p>
          </p:txBody>
        </p:sp>
        <p:grpSp>
          <p:nvGrpSpPr>
            <p:cNvPr id="22" name="组合 21"/>
            <p:cNvGrpSpPr/>
            <p:nvPr/>
          </p:nvGrpSpPr>
          <p:grpSpPr>
            <a:xfrm>
              <a:off x="161" y="4116"/>
              <a:ext cx="15808" cy="4353"/>
              <a:chOff x="161" y="4116"/>
              <a:chExt cx="15808" cy="4353"/>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3168"/>
                </a:xfrm>
                <a:prstGeom prst="rect">
                  <a:avLst/>
                </a:prstGeom>
                <a:noFill/>
              </p:spPr>
              <p:txBody>
                <a:bodyPr wrap="square" rtlCol="0">
                  <a:spAutoFit/>
                </a:bodyPr>
                <a:p>
                  <a:r>
                    <a:rPr lang="zh-CN" altLang="en-US" sz="1705" b="1">
                      <a:solidFill>
                        <a:schemeClr val="bg1">
                          <a:lumMod val="65000"/>
                        </a:schemeClr>
                      </a:solidFill>
                      <a:latin typeface="楷体-简" panose="02010600040101010101" charset="-122"/>
                      <a:ea typeface="楷体-简" panose="02010600040101010101" charset="-122"/>
                    </a:rPr>
                    <a:t>前提条件</a:t>
                  </a:r>
                  <a:endParaRPr lang="zh-CN" altLang="en-US" sz="1705" b="1">
                    <a:solidFill>
                      <a:schemeClr val="bg1">
                        <a:lumMod val="65000"/>
                      </a:schemeClr>
                    </a:solidFill>
                    <a:latin typeface="楷体-简" panose="02010600040101010101" charset="-122"/>
                    <a:ea typeface="楷体-简" panose="02010600040101010101" charset="-122"/>
                  </a:endParaRPr>
                </a:p>
                <a:p>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1.</a:t>
                  </a:r>
                  <a:r>
                    <a:rPr lang="zh-CN" altLang="en-US" sz="1705" b="1">
                      <a:solidFill>
                        <a:schemeClr val="bg1">
                          <a:lumMod val="65000"/>
                        </a:schemeClr>
                      </a:solidFill>
                      <a:latin typeface="楷体-简" panose="02010600040101010101" charset="-122"/>
                      <a:ea typeface="楷体-简" panose="02010600040101010101" charset="-122"/>
                    </a:rPr>
                    <a:t>沟通</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2.</a:t>
                  </a:r>
                  <a:r>
                    <a:rPr lang="zh-CN" altLang="en-US" sz="1705" b="1">
                      <a:solidFill>
                        <a:schemeClr val="bg1">
                          <a:lumMod val="65000"/>
                        </a:schemeClr>
                      </a:solidFill>
                      <a:latin typeface="楷体-简" panose="02010600040101010101" charset="-122"/>
                      <a:ea typeface="楷体-简" panose="02010600040101010101" charset="-122"/>
                    </a:rPr>
                    <a:t>结构</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3.</a:t>
                  </a:r>
                  <a:r>
                    <a:rPr lang="zh-CN" altLang="en-US" sz="1705" b="1">
                      <a:solidFill>
                        <a:schemeClr val="bg1">
                          <a:lumMod val="65000"/>
                        </a:schemeClr>
                      </a:solidFill>
                      <a:latin typeface="楷体-简" panose="02010600040101010101" charset="-122"/>
                      <a:ea typeface="楷体-简" panose="02010600040101010101" charset="-122"/>
                    </a:rPr>
                    <a:t>个人因素</a:t>
                  </a:r>
                  <a:endParaRPr lang="zh-CN" altLang="en-US" sz="1705" b="1">
                    <a:solidFill>
                      <a:schemeClr val="bg1">
                        <a:lumMod val="65000"/>
                      </a:schemeClr>
                    </a:solidFill>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799"/>
                </a:xfrm>
                <a:prstGeom prst="rect">
                  <a:avLst/>
                </a:prstGeom>
                <a:noFill/>
              </p:spPr>
              <p:txBody>
                <a:bodyPr wrap="square" rtlCol="0">
                  <a:spAutoFit/>
                </a:bodyPr>
                <a:p>
                  <a:pPr lvl="0" algn="l"/>
                  <a:r>
                    <a:rPr lang="zh-CN" altLang="en-US" sz="1705" b="1">
                      <a:solidFill>
                        <a:schemeClr val="bg1">
                          <a:lumMod val="65000"/>
                        </a:schemeClr>
                      </a:solidFill>
                      <a:latin typeface="楷体-简" panose="02010600040101010101" charset="-122"/>
                      <a:ea typeface="楷体-简" panose="02010600040101010101" charset="-122"/>
                      <a:sym typeface="+mn-ea"/>
                    </a:rPr>
                    <a:t>认识水平上的冲突</a:t>
                  </a:r>
                  <a:endParaRPr lang="zh-CN" altLang="en-US" sz="1705" b="1">
                    <a:solidFill>
                      <a:schemeClr val="bg1">
                        <a:lumMod val="65000"/>
                      </a:schemeClr>
                    </a:solidFill>
                    <a:latin typeface="楷体-简" panose="02010600040101010101" charset="-122"/>
                    <a:ea typeface="楷体-简" panose="02010600040101010101" charset="-122"/>
                    <a:sym typeface="+mn-ea"/>
                  </a:endParaRPr>
                </a:p>
              </p:txBody>
            </p:sp>
            <p:sp>
              <p:nvSpPr>
                <p:cNvPr id="12" name="文本框 11"/>
                <p:cNvSpPr txBox="1"/>
                <p:nvPr/>
              </p:nvSpPr>
              <p:spPr>
                <a:xfrm>
                  <a:off x="5476" y="7050"/>
                  <a:ext cx="3540" cy="799"/>
                </a:xfrm>
                <a:prstGeom prst="rect">
                  <a:avLst/>
                </a:prstGeom>
                <a:noFill/>
              </p:spPr>
              <p:txBody>
                <a:bodyPr wrap="square" rtlCol="0">
                  <a:spAutoFit/>
                </a:bodyPr>
                <a:p>
                  <a:pPr lvl="0" algn="l"/>
                  <a:r>
                    <a:rPr lang="zh-CN" altLang="en-US" sz="1705" b="1">
                      <a:solidFill>
                        <a:schemeClr val="bg1">
                          <a:lumMod val="65000"/>
                        </a:schemeClr>
                      </a:solidFill>
                      <a:latin typeface="楷体-简" panose="02010600040101010101" charset="-122"/>
                      <a:ea typeface="楷体-简" panose="02010600040101010101" charset="-122"/>
                      <a:sym typeface="+mn-ea"/>
                    </a:rPr>
                    <a:t>情感水平上的冲突</a:t>
                  </a:r>
                  <a:endParaRPr lang="zh-CN" altLang="en-US" sz="1705" b="1">
                    <a:solidFill>
                      <a:schemeClr val="bg1">
                        <a:lumMod val="65000"/>
                      </a:schemeClr>
                    </a:solidFill>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116"/>
                <a:ext cx="2477" cy="4353"/>
              </a:xfrm>
              <a:prstGeom prst="rect">
                <a:avLst/>
              </a:prstGeom>
              <a:noFill/>
              <a:ln>
                <a:solidFill>
                  <a:schemeClr val="bg1">
                    <a:lumMod val="85000"/>
                  </a:schemeClr>
                </a:solidFill>
              </a:ln>
            </p:spPr>
            <p:txBody>
              <a:bodyPr wrap="square" rtlCol="0">
                <a:spAutoFit/>
              </a:bodyPr>
              <a:p>
                <a:r>
                  <a:rPr lang="zh-CN" altLang="en-US" sz="1705" b="1">
                    <a:solidFill>
                      <a:schemeClr val="bg1">
                        <a:lumMod val="65000"/>
                      </a:schemeClr>
                    </a:solidFill>
                    <a:latin typeface="楷体-简" panose="02010600040101010101" charset="-122"/>
                    <a:ea typeface="楷体-简" panose="02010600040101010101" charset="-122"/>
                  </a:rPr>
                  <a:t>冲突处理的行为意向</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1.</a:t>
                </a:r>
                <a:r>
                  <a:rPr lang="zh-CN" altLang="en-US" sz="1705" b="1">
                    <a:solidFill>
                      <a:schemeClr val="bg1">
                        <a:lumMod val="65000"/>
                      </a:schemeClr>
                    </a:solidFill>
                    <a:latin typeface="楷体-简" panose="02010600040101010101" charset="-122"/>
                    <a:ea typeface="楷体-简" panose="02010600040101010101" charset="-122"/>
                  </a:rPr>
                  <a:t>竞争</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2.</a:t>
                </a:r>
                <a:r>
                  <a:rPr lang="zh-CN" altLang="en-US" sz="1705" b="1">
                    <a:solidFill>
                      <a:schemeClr val="bg1">
                        <a:lumMod val="65000"/>
                      </a:schemeClr>
                    </a:solidFill>
                    <a:latin typeface="楷体-简" panose="02010600040101010101" charset="-122"/>
                    <a:ea typeface="楷体-简" panose="02010600040101010101" charset="-122"/>
                  </a:rPr>
                  <a:t>协作</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3.</a:t>
                </a:r>
                <a:r>
                  <a:rPr lang="zh-CN" altLang="en-US" sz="1705" b="1">
                    <a:solidFill>
                      <a:schemeClr val="bg1">
                        <a:lumMod val="65000"/>
                      </a:schemeClr>
                    </a:solidFill>
                    <a:latin typeface="楷体-简" panose="02010600040101010101" charset="-122"/>
                    <a:ea typeface="楷体-简" panose="02010600040101010101" charset="-122"/>
                  </a:rPr>
                  <a:t>迁就</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4.</a:t>
                </a:r>
                <a:r>
                  <a:rPr lang="zh-CN" altLang="en-US" sz="1705" b="1">
                    <a:solidFill>
                      <a:schemeClr val="bg1">
                        <a:lumMod val="65000"/>
                      </a:schemeClr>
                    </a:solidFill>
                    <a:latin typeface="楷体-简" panose="02010600040101010101" charset="-122"/>
                    <a:ea typeface="楷体-简" panose="02010600040101010101" charset="-122"/>
                  </a:rPr>
                  <a:t>回避</a:t>
                </a:r>
                <a:endParaRPr lang="zh-CN" altLang="en-US" sz="1705" b="1">
                  <a:solidFill>
                    <a:schemeClr val="bg1">
                      <a:lumMod val="65000"/>
                    </a:schemeClr>
                  </a:solidFill>
                  <a:latin typeface="楷体-简" panose="02010600040101010101" charset="-122"/>
                  <a:ea typeface="楷体-简" panose="02010600040101010101" charset="-122"/>
                </a:endParaRPr>
              </a:p>
              <a:p>
                <a:r>
                  <a:rPr lang="en-US" altLang="zh-CN" sz="1705" b="1">
                    <a:solidFill>
                      <a:schemeClr val="bg1">
                        <a:lumMod val="65000"/>
                      </a:schemeClr>
                    </a:solidFill>
                    <a:latin typeface="楷体-简" panose="02010600040101010101" charset="-122"/>
                    <a:ea typeface="楷体-简" panose="02010600040101010101" charset="-122"/>
                  </a:rPr>
                  <a:t>5.</a:t>
                </a:r>
                <a:r>
                  <a:rPr lang="zh-CN" altLang="en-US" sz="1705" b="1">
                    <a:solidFill>
                      <a:schemeClr val="bg1">
                        <a:lumMod val="65000"/>
                      </a:schemeClr>
                    </a:solidFill>
                    <a:latin typeface="楷体-简" panose="02010600040101010101" charset="-122"/>
                    <a:ea typeface="楷体-简" panose="02010600040101010101" charset="-122"/>
                  </a:rPr>
                  <a:t>折中</a:t>
                </a:r>
                <a:endParaRPr lang="zh-CN" altLang="en-US" sz="1705" b="1">
                  <a:solidFill>
                    <a:schemeClr val="bg1">
                      <a:lumMod val="65000"/>
                    </a:schemeClr>
                  </a:solidFill>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7" y="5010"/>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p:cNvCxnSpPr>
              <p:nvPr/>
            </p:nvCxnSpPr>
            <p:spPr>
              <a:xfrm flipV="1">
                <a:off x="11555" y="6257"/>
                <a:ext cx="841" cy="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396" y="4264"/>
                <a:ext cx="3573" cy="4068"/>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1391"/>
                </a:xfrm>
                <a:prstGeom prst="rect">
                  <a:avLst/>
                </a:prstGeom>
                <a:noFill/>
              </p:spPr>
              <p:txBody>
                <a:bodyPr wrap="square" rtlCol="0">
                  <a:spAutoFit/>
                </a:bodyPr>
                <a:p>
                  <a:endParaRPr lang="zh-CN" altLang="en-US" sz="1705" b="1">
                    <a:latin typeface="楷体-简" panose="02010600040101010101" charset="-122"/>
                    <a:ea typeface="楷体-简" panose="02010600040101010101" charset="-122"/>
                  </a:endParaRPr>
                </a:p>
                <a:p>
                  <a:endParaRPr lang="zh-CN" altLang="en-US" sz="1705" b="1">
                    <a:latin typeface="楷体-简" panose="02010600040101010101" charset="-122"/>
                    <a:ea typeface="楷体-简" panose="02010600040101010101" charset="-122"/>
                  </a:endParaRPr>
                </a:p>
              </p:txBody>
            </p:sp>
          </p:grpSp>
          <p:sp>
            <p:nvSpPr>
              <p:cNvPr id="29" name="文本框 28"/>
              <p:cNvSpPr txBox="1"/>
              <p:nvPr/>
            </p:nvSpPr>
            <p:spPr>
              <a:xfrm>
                <a:off x="12883" y="5122"/>
                <a:ext cx="3060" cy="2577"/>
              </a:xfrm>
              <a:prstGeom prst="rect">
                <a:avLst/>
              </a:prstGeom>
              <a:noFill/>
            </p:spPr>
            <p:txBody>
              <a:bodyPr wrap="square" rtlCol="0">
                <a:spAutoFit/>
              </a:bodyPr>
              <a:p>
                <a:r>
                  <a:rPr lang="zh-CN" altLang="en-US" sz="2275" b="1">
                    <a:latin typeface="楷体-简" panose="02010600040101010101" charset="-122"/>
                    <a:ea typeface="楷体-简" panose="02010600040101010101" charset="-122"/>
                  </a:rPr>
                  <a:t>解决了？</a:t>
                </a:r>
                <a:endParaRPr lang="zh-CN" altLang="en-US" sz="2275" b="1">
                  <a:latin typeface="楷体-简" panose="02010600040101010101" charset="-122"/>
                  <a:ea typeface="楷体-简" panose="02010600040101010101" charset="-122"/>
                </a:endParaRPr>
              </a:p>
              <a:p>
                <a:endParaRPr lang="zh-CN" altLang="en-US" sz="2275" b="1">
                  <a:latin typeface="楷体-简" panose="02010600040101010101" charset="-122"/>
                  <a:ea typeface="楷体-简" panose="02010600040101010101" charset="-122"/>
                </a:endParaRPr>
              </a:p>
              <a:p>
                <a:r>
                  <a:rPr lang="zh-CN" altLang="en-US" sz="2275" b="1">
                    <a:latin typeface="楷体-简" panose="02010600040101010101" charset="-122"/>
                    <a:ea typeface="楷体-简" panose="02010600040101010101" charset="-122"/>
                  </a:rPr>
                  <a:t>愈演愈烈</a:t>
                </a:r>
                <a:r>
                  <a:rPr lang="zh-CN" altLang="en-US" sz="1705" b="1">
                    <a:latin typeface="楷体-简" panose="02010600040101010101" charset="-122"/>
                    <a:ea typeface="楷体-简" panose="02010600040101010101" charset="-122"/>
                  </a:rPr>
                  <a:t>？</a:t>
                </a:r>
                <a:endParaRPr lang="zh-CN" altLang="en-US" sz="1705" b="1">
                  <a:latin typeface="楷体-简" panose="02010600040101010101" charset="-122"/>
                  <a:ea typeface="楷体-简" panose="02010600040101010101" charset="-122"/>
                </a:endParaRPr>
              </a:p>
            </p:txBody>
          </p:sp>
        </p:grpSp>
      </p:grpSp>
      <p:pic>
        <p:nvPicPr>
          <p:cNvPr id="24" name="图片 23"/>
          <p:cNvPicPr>
            <a:picLocks noChangeAspect="1"/>
          </p:cNvPicPr>
          <p:nvPr/>
        </p:nvPicPr>
        <p:blipFill>
          <a:blip r:embed="rId1"/>
          <a:stretch>
            <a:fillRect/>
          </a:stretch>
        </p:blipFill>
        <p:spPr>
          <a:xfrm>
            <a:off x="9248140" y="138430"/>
            <a:ext cx="2959735" cy="1049020"/>
          </a:xfrm>
          <a:prstGeom prst="rect">
            <a:avLst/>
          </a:prstGeom>
        </p:spPr>
      </p:pic>
      <p:sp>
        <p:nvSpPr>
          <p:cNvPr id="25"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0" name="文本框 29"/>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31" name="文本框 30"/>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32" name="组合 31"/>
          <p:cNvGrpSpPr/>
          <p:nvPr userDrawn="1"/>
        </p:nvGrpSpPr>
        <p:grpSpPr>
          <a:xfrm rot="0">
            <a:off x="448945" y="269875"/>
            <a:ext cx="389255" cy="664210"/>
            <a:chOff x="321973" y="251081"/>
            <a:chExt cx="905327" cy="1269992"/>
          </a:xfrm>
        </p:grpSpPr>
        <p:sp>
          <p:nvSpPr>
            <p:cNvPr id="33" name="等腰三角形 3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等腰三角形 3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26" name="组合 25"/>
          <p:cNvGrpSpPr/>
          <p:nvPr/>
        </p:nvGrpSpPr>
        <p:grpSpPr>
          <a:xfrm>
            <a:off x="96934" y="2567432"/>
            <a:ext cx="1603323" cy="2449237"/>
            <a:chOff x="1280" y="4221"/>
            <a:chExt cx="2663" cy="4068"/>
          </a:xfrm>
        </p:grpSpPr>
        <p:sp>
          <p:nvSpPr>
            <p:cNvPr id="5" name="矩形 4"/>
            <p:cNvSpPr/>
            <p:nvPr/>
          </p:nvSpPr>
          <p:spPr>
            <a:xfrm>
              <a:off x="1280" y="4221"/>
              <a:ext cx="2495" cy="40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a:ln>
              <a:noFill/>
            </a:ln>
          </p:spPr>
          <p:txBody>
            <a:bodyPr wrap="square" rtlCol="0">
              <a:spAutoFit/>
            </a:bodyPr>
            <a:p>
              <a:r>
                <a:rPr lang="zh-CN" altLang="en-US" sz="1895" b="1">
                  <a:solidFill>
                    <a:schemeClr val="bg1">
                      <a:lumMod val="65000"/>
                    </a:schemeClr>
                  </a:solidFill>
                  <a:latin typeface="楷体-简" panose="02010600040101010101" charset="-122"/>
                  <a:ea typeface="楷体-简" panose="02010600040101010101" charset="-122"/>
                </a:rPr>
                <a:t>前提条件</a:t>
              </a:r>
              <a:endParaRPr lang="zh-CN" altLang="en-US" sz="1895" b="1">
                <a:solidFill>
                  <a:schemeClr val="bg1">
                    <a:lumMod val="65000"/>
                  </a:schemeClr>
                </a:solidFill>
                <a:latin typeface="楷体-简" panose="02010600040101010101" charset="-122"/>
                <a:ea typeface="楷体-简" panose="02010600040101010101" charset="-122"/>
              </a:endParaRPr>
            </a:p>
            <a:p>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1.</a:t>
              </a:r>
              <a:r>
                <a:rPr lang="zh-CN" altLang="en-US" sz="1895" b="1">
                  <a:solidFill>
                    <a:schemeClr val="bg1">
                      <a:lumMod val="65000"/>
                    </a:schemeClr>
                  </a:solidFill>
                  <a:latin typeface="楷体-简" panose="02010600040101010101" charset="-122"/>
                  <a:ea typeface="楷体-简" panose="02010600040101010101" charset="-122"/>
                </a:rPr>
                <a:t>沟通</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2.</a:t>
              </a:r>
              <a:r>
                <a:rPr lang="zh-CN" altLang="en-US" sz="1895" b="1">
                  <a:solidFill>
                    <a:schemeClr val="bg1">
                      <a:lumMod val="65000"/>
                    </a:schemeClr>
                  </a:solidFill>
                  <a:latin typeface="楷体-简" panose="02010600040101010101" charset="-122"/>
                  <a:ea typeface="楷体-简" panose="02010600040101010101" charset="-122"/>
                </a:rPr>
                <a:t>结构</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3.</a:t>
              </a:r>
              <a:r>
                <a:rPr lang="zh-CN" altLang="en-US" sz="1895" b="1">
                  <a:solidFill>
                    <a:schemeClr val="bg1">
                      <a:lumMod val="65000"/>
                    </a:schemeClr>
                  </a:solidFill>
                  <a:latin typeface="楷体-简" panose="02010600040101010101" charset="-122"/>
                  <a:ea typeface="楷体-简" panose="02010600040101010101" charset="-122"/>
                </a:rPr>
                <a:t>个人因素</a:t>
              </a:r>
              <a:endParaRPr lang="zh-CN" altLang="en-US" sz="1895" b="1">
                <a:solidFill>
                  <a:schemeClr val="bg1">
                    <a:lumMod val="65000"/>
                  </a:schemeClr>
                </a:solidFill>
                <a:latin typeface="楷体-简" panose="02010600040101010101" charset="-122"/>
                <a:ea typeface="楷体-简" panose="02010600040101010101" charset="-122"/>
              </a:endParaRPr>
            </a:p>
          </p:txBody>
        </p:sp>
      </p:grpSp>
      <p:grpSp>
        <p:nvGrpSpPr>
          <p:cNvPr id="27" name="组合 26"/>
          <p:cNvGrpSpPr/>
          <p:nvPr/>
        </p:nvGrpSpPr>
        <p:grpSpPr>
          <a:xfrm>
            <a:off x="1700257" y="2835957"/>
            <a:ext cx="717672" cy="1559974"/>
            <a:chOff x="3943" y="4691"/>
            <a:chExt cx="1192" cy="2591"/>
          </a:xfrm>
        </p:grpSpPr>
        <p:cxnSp>
          <p:nvCxnSpPr>
            <p:cNvPr id="7" name="直接箭头连接符 6"/>
            <p:cNvCxnSpPr/>
            <p:nvPr/>
          </p:nvCxnSpPr>
          <p:spPr>
            <a:xfrm flipV="1">
              <a:off x="3943" y="4691"/>
              <a:ext cx="1079" cy="118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solidFill>
                <a:schemeClr val="bg1">
                  <a:lumMod val="65000"/>
                </a:schemeClr>
              </a:solidFill>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418532" y="2589709"/>
            <a:ext cx="2131342" cy="2267411"/>
            <a:chOff x="5476" y="4221"/>
            <a:chExt cx="3540" cy="3766"/>
          </a:xfrm>
        </p:grpSpPr>
        <p:sp>
          <p:nvSpPr>
            <p:cNvPr id="9" name="矩形 8"/>
            <p:cNvSpPr/>
            <p:nvPr/>
          </p:nvSpPr>
          <p:spPr>
            <a:xfrm>
              <a:off x="5476" y="4221"/>
              <a:ext cx="3402"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solidFill>
                    <a:schemeClr val="bg1">
                      <a:lumMod val="65000"/>
                    </a:schemeClr>
                  </a:solidFill>
                  <a:latin typeface="楷体-简" panose="02010600040101010101" charset="-122"/>
                  <a:ea typeface="楷体-简" panose="02010600040101010101" charset="-122"/>
                  <a:sym typeface="+mn-ea"/>
                </a:rPr>
                <a:t>认识水平上的冲突</a:t>
              </a:r>
              <a:endParaRPr lang="zh-CN" altLang="en-US" sz="1895" b="1">
                <a:solidFill>
                  <a:schemeClr val="bg1">
                    <a:lumMod val="65000"/>
                  </a:schemeClr>
                </a:solidFill>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solidFill>
                    <a:schemeClr val="bg1">
                      <a:lumMod val="65000"/>
                    </a:schemeClr>
                  </a:solidFill>
                  <a:latin typeface="楷体-简" panose="02010600040101010101" charset="-122"/>
                  <a:ea typeface="楷体-简" panose="02010600040101010101" charset="-122"/>
                  <a:sym typeface="+mn-ea"/>
                </a:rPr>
                <a:t>情感水平上的冲突</a:t>
              </a:r>
              <a:endParaRPr lang="zh-CN" altLang="en-US" sz="1895" b="1">
                <a:solidFill>
                  <a:schemeClr val="bg1">
                    <a:lumMod val="65000"/>
                  </a:schemeClr>
                </a:solidFill>
                <a:latin typeface="楷体-简" panose="02010600040101010101" charset="-122"/>
                <a:ea typeface="楷体-简" panose="02010600040101010101" charset="-122"/>
                <a:sym typeface="+mn-ea"/>
              </a:endParaRPr>
            </a:p>
          </p:txBody>
        </p:sp>
      </p:grpSp>
      <p:sp>
        <p:nvSpPr>
          <p:cNvPr id="13" name="矩形 12"/>
          <p:cNvSpPr/>
          <p:nvPr/>
        </p:nvSpPr>
        <p:spPr>
          <a:xfrm>
            <a:off x="5393982" y="2589709"/>
            <a:ext cx="1502175" cy="244923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5465628" y="2775750"/>
            <a:ext cx="1491337" cy="2138045"/>
          </a:xfrm>
          <a:prstGeom prst="rect">
            <a:avLst/>
          </a:prstGeom>
          <a:noFill/>
        </p:spPr>
        <p:txBody>
          <a:bodyPr wrap="square" rtlCol="0">
            <a:spAutoFit/>
          </a:bodyPr>
          <a:p>
            <a:r>
              <a:rPr lang="zh-CN" altLang="en-US" sz="1895" b="1">
                <a:solidFill>
                  <a:schemeClr val="bg1">
                    <a:lumMod val="65000"/>
                  </a:schemeClr>
                </a:solidFill>
                <a:latin typeface="楷体-简" panose="02010600040101010101" charset="-122"/>
                <a:ea typeface="楷体-简" panose="02010600040101010101" charset="-122"/>
              </a:rPr>
              <a:t>冲突处理的行为意向</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1.</a:t>
            </a:r>
            <a:r>
              <a:rPr lang="zh-CN" altLang="en-US" sz="1895" b="1">
                <a:solidFill>
                  <a:schemeClr val="bg1">
                    <a:lumMod val="65000"/>
                  </a:schemeClr>
                </a:solidFill>
                <a:latin typeface="楷体-简" panose="02010600040101010101" charset="-122"/>
                <a:ea typeface="楷体-简" panose="02010600040101010101" charset="-122"/>
              </a:rPr>
              <a:t>竞争</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2.</a:t>
            </a:r>
            <a:r>
              <a:rPr lang="zh-CN" altLang="en-US" sz="1895" b="1">
                <a:solidFill>
                  <a:schemeClr val="bg1">
                    <a:lumMod val="65000"/>
                  </a:schemeClr>
                </a:solidFill>
                <a:latin typeface="楷体-简" panose="02010600040101010101" charset="-122"/>
                <a:ea typeface="楷体-简" panose="02010600040101010101" charset="-122"/>
              </a:rPr>
              <a:t>协作</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3.</a:t>
            </a:r>
            <a:r>
              <a:rPr lang="zh-CN" altLang="en-US" sz="1895" b="1">
                <a:solidFill>
                  <a:schemeClr val="bg1">
                    <a:lumMod val="65000"/>
                  </a:schemeClr>
                </a:solidFill>
                <a:latin typeface="楷体-简" panose="02010600040101010101" charset="-122"/>
                <a:ea typeface="楷体-简" panose="02010600040101010101" charset="-122"/>
              </a:rPr>
              <a:t>迁就</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4.</a:t>
            </a:r>
            <a:r>
              <a:rPr lang="zh-CN" altLang="en-US" sz="1895" b="1">
                <a:solidFill>
                  <a:schemeClr val="bg1">
                    <a:lumMod val="65000"/>
                  </a:schemeClr>
                </a:solidFill>
                <a:latin typeface="楷体-简" panose="02010600040101010101" charset="-122"/>
                <a:ea typeface="楷体-简" panose="02010600040101010101" charset="-122"/>
              </a:rPr>
              <a:t>回避</a:t>
            </a:r>
            <a:endParaRPr lang="zh-CN" altLang="en-US" sz="1895" b="1">
              <a:solidFill>
                <a:schemeClr val="bg1">
                  <a:lumMod val="65000"/>
                </a:schemeClr>
              </a:solidFill>
              <a:latin typeface="楷体-简" panose="02010600040101010101" charset="-122"/>
              <a:ea typeface="楷体-简" panose="02010600040101010101" charset="-122"/>
            </a:endParaRPr>
          </a:p>
          <a:p>
            <a:r>
              <a:rPr lang="en-US" altLang="zh-CN" sz="1895" b="1">
                <a:solidFill>
                  <a:schemeClr val="bg1">
                    <a:lumMod val="65000"/>
                  </a:schemeClr>
                </a:solidFill>
                <a:latin typeface="楷体-简" panose="02010600040101010101" charset="-122"/>
                <a:ea typeface="楷体-简" panose="02010600040101010101" charset="-122"/>
              </a:rPr>
              <a:t>5.</a:t>
            </a:r>
            <a:r>
              <a:rPr lang="zh-CN" altLang="en-US" sz="1895" b="1">
                <a:solidFill>
                  <a:schemeClr val="bg1">
                    <a:lumMod val="65000"/>
                  </a:schemeClr>
                </a:solidFill>
                <a:latin typeface="楷体-简" panose="02010600040101010101" charset="-122"/>
                <a:ea typeface="楷体-简" panose="02010600040101010101" charset="-122"/>
              </a:rPr>
              <a:t>折中</a:t>
            </a:r>
            <a:endParaRPr lang="zh-CN" altLang="en-US" sz="1895" b="1">
              <a:solidFill>
                <a:schemeClr val="bg1">
                  <a:lumMod val="65000"/>
                </a:schemeClr>
              </a:solidFill>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4313861" y="2813680"/>
            <a:ext cx="844108" cy="62134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4466788" y="3814327"/>
            <a:ext cx="927194" cy="66709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p:cNvCxnSpPr>
          <p:nvPr/>
        </p:nvCxnSpPr>
        <p:spPr>
          <a:xfrm flipV="1">
            <a:off x="6596324" y="3624072"/>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463310" y="2567432"/>
            <a:ext cx="2523685" cy="2449237"/>
            <a:chOff x="9306" y="4464"/>
            <a:chExt cx="2927" cy="4068"/>
          </a:xfrm>
        </p:grpSpPr>
        <p:sp>
          <p:nvSpPr>
            <p:cNvPr id="19" name="矩形 18"/>
            <p:cNvSpPr/>
            <p:nvPr/>
          </p:nvSpPr>
          <p:spPr>
            <a:xfrm>
              <a:off x="9306" y="4464"/>
              <a:ext cx="2927"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926" cy="2482"/>
            </a:xfrm>
            <a:prstGeom prst="rect">
              <a:avLst/>
            </a:prstGeom>
            <a:noFill/>
          </p:spPr>
          <p:txBody>
            <a:bodyPr wrap="square" rtlCol="0">
              <a:spAutoFit/>
            </a:bodyPr>
            <a:p>
              <a:r>
                <a:rPr lang="zh-CN" altLang="en-US" sz="2275" b="1">
                  <a:latin typeface="楷体-简" panose="02010600040101010101" charset="-122"/>
                  <a:ea typeface="楷体-简" panose="02010600040101010101" charset="-122"/>
                </a:rPr>
                <a:t>公开的冲突</a:t>
              </a:r>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1.</a:t>
              </a:r>
              <a:r>
                <a:rPr lang="zh-CN" altLang="en-US" sz="2275" b="1">
                  <a:latin typeface="楷体-简" panose="02010600040101010101" charset="-122"/>
                  <a:ea typeface="楷体-简" panose="02010600040101010101" charset="-122"/>
                </a:rPr>
                <a:t>冲突各方的行为</a:t>
              </a:r>
              <a:endParaRPr lang="zh-CN" altLang="en-US" sz="2275" b="1">
                <a:latin typeface="楷体-简" panose="02010600040101010101" charset="-122"/>
                <a:ea typeface="楷体-简" panose="02010600040101010101" charset="-122"/>
              </a:endParaRPr>
            </a:p>
            <a:p>
              <a:endParaRPr lang="zh-CN" altLang="en-US" sz="2275" b="1">
                <a:latin typeface="楷体-简" panose="02010600040101010101" charset="-122"/>
                <a:ea typeface="楷体-简" panose="02010600040101010101" charset="-122"/>
              </a:endParaRPr>
            </a:p>
            <a:p>
              <a:r>
                <a:rPr lang="en-US" altLang="zh-CN" sz="2275" b="1">
                  <a:latin typeface="楷体-简" panose="02010600040101010101" charset="-122"/>
                  <a:ea typeface="楷体-简" panose="02010600040101010101" charset="-122"/>
                </a:rPr>
                <a:t>2.</a:t>
              </a:r>
              <a:r>
                <a:rPr lang="zh-CN" altLang="en-US" sz="2275" b="1">
                  <a:latin typeface="楷体-简" panose="02010600040101010101" charset="-122"/>
                  <a:ea typeface="楷体-简" panose="02010600040101010101" charset="-122"/>
                </a:rPr>
                <a:t>对方的反应</a:t>
              </a:r>
              <a:endParaRPr lang="zh-CN" altLang="en-US" sz="2275" b="1">
                <a:latin typeface="楷体-简" panose="02010600040101010101" charset="-122"/>
                <a:ea typeface="楷体-简" panose="02010600040101010101" charset="-122"/>
              </a:endParaRPr>
            </a:p>
          </p:txBody>
        </p:sp>
      </p:grpSp>
      <p:sp>
        <p:nvSpPr>
          <p:cNvPr id="3" name="文本框 2"/>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2" name="文本框 1"/>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5622770" y="1651075"/>
            <a:ext cx="1044599" cy="383540"/>
          </a:xfrm>
          <a:prstGeom prst="rect">
            <a:avLst/>
          </a:prstGeom>
          <a:noFill/>
        </p:spPr>
        <p:txBody>
          <a:bodyPr wrap="square" rtlCol="0">
            <a:spAutoFit/>
          </a:bodyPr>
          <a:p>
            <a:r>
              <a:rPr lang="zh-CN" altLang="en-US" sz="1895" b="1"/>
              <a:t>阶段</a:t>
            </a:r>
            <a:r>
              <a:rPr lang="en-US" altLang="zh-CN" sz="1895" b="1"/>
              <a:t>3</a:t>
            </a:r>
            <a:endParaRPr lang="en-US" altLang="zh-CN" sz="1895" b="1"/>
          </a:p>
        </p:txBody>
      </p:sp>
      <p:sp>
        <p:nvSpPr>
          <p:cNvPr id="18" name="文本框 17"/>
          <p:cNvSpPr txBox="1"/>
          <p:nvPr/>
        </p:nvSpPr>
        <p:spPr>
          <a:xfrm>
            <a:off x="8233965" y="1651075"/>
            <a:ext cx="1044599" cy="383540"/>
          </a:xfrm>
          <a:prstGeom prst="rect">
            <a:avLst/>
          </a:prstGeom>
          <a:noFill/>
        </p:spPr>
        <p:txBody>
          <a:bodyPr wrap="square" rtlCol="0">
            <a:spAutoFit/>
          </a:bodyPr>
          <a:p>
            <a:r>
              <a:rPr lang="zh-CN" altLang="en-US" sz="1895" b="1"/>
              <a:t>阶段</a:t>
            </a:r>
            <a:r>
              <a:rPr lang="en-US" altLang="zh-CN" sz="1895" b="1"/>
              <a:t>4</a:t>
            </a:r>
            <a:endParaRPr lang="en-US" altLang="zh-CN" sz="1895" b="1"/>
          </a:p>
        </p:txBody>
      </p:sp>
      <p:pic>
        <p:nvPicPr>
          <p:cNvPr id="22" name="图片 21"/>
          <p:cNvPicPr>
            <a:picLocks noChangeAspect="1"/>
          </p:cNvPicPr>
          <p:nvPr/>
        </p:nvPicPr>
        <p:blipFill>
          <a:blip r:embed="rId1"/>
          <a:stretch>
            <a:fillRect/>
          </a:stretch>
        </p:blipFill>
        <p:spPr>
          <a:xfrm>
            <a:off x="9248140" y="138430"/>
            <a:ext cx="2959735" cy="1049020"/>
          </a:xfrm>
          <a:prstGeom prst="rect">
            <a:avLst/>
          </a:prstGeom>
        </p:spPr>
      </p:pic>
      <p:sp>
        <p:nvSpPr>
          <p:cNvPr id="23"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4" name="文本框 23"/>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25" name="文本框 24"/>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2" name="组合 41"/>
          <p:cNvGrpSpPr/>
          <p:nvPr userDrawn="1"/>
        </p:nvGrpSpPr>
        <p:grpSpPr>
          <a:xfrm rot="0">
            <a:off x="448945" y="269875"/>
            <a:ext cx="389255" cy="664210"/>
            <a:chOff x="321973" y="251081"/>
            <a:chExt cx="905327" cy="1269992"/>
          </a:xfrm>
        </p:grpSpPr>
        <p:sp>
          <p:nvSpPr>
            <p:cNvPr id="43" name="等腰三角形 4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5456042" y="5675221"/>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grpSp>
        <p:nvGrpSpPr>
          <p:cNvPr id="41" name="组合 40"/>
          <p:cNvGrpSpPr/>
          <p:nvPr/>
        </p:nvGrpSpPr>
        <p:grpSpPr>
          <a:xfrm>
            <a:off x="227965" y="2444750"/>
            <a:ext cx="11834495" cy="2448560"/>
            <a:chOff x="153" y="4043"/>
            <a:chExt cx="18637" cy="3856"/>
          </a:xfrm>
        </p:grpSpPr>
        <p:grpSp>
          <p:nvGrpSpPr>
            <p:cNvPr id="26" name="组合 25"/>
            <p:cNvGrpSpPr/>
            <p:nvPr/>
          </p:nvGrpSpPr>
          <p:grpSpPr>
            <a:xfrm>
              <a:off x="153" y="4043"/>
              <a:ext cx="2366" cy="3857"/>
              <a:chOff x="1280" y="4221"/>
              <a:chExt cx="2495"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280"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39" name="组合 38"/>
            <p:cNvGrpSpPr/>
            <p:nvPr/>
          </p:nvGrpSpPr>
          <p:grpSpPr>
            <a:xfrm>
              <a:off x="2678" y="4043"/>
              <a:ext cx="16113" cy="3856"/>
              <a:chOff x="2678" y="4043"/>
              <a:chExt cx="16113" cy="3856"/>
            </a:xfrm>
          </p:grpSpPr>
          <p:grpSp>
            <p:nvGrpSpPr>
              <p:cNvPr id="27" name="组合 26"/>
              <p:cNvGrpSpPr/>
              <p:nvPr/>
            </p:nvGrpSpPr>
            <p:grpSpPr>
              <a:xfrm>
                <a:off x="2678" y="4466"/>
                <a:ext cx="1130" cy="2457"/>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38" name="组合 37"/>
              <p:cNvGrpSpPr/>
              <p:nvPr/>
            </p:nvGrpSpPr>
            <p:grpSpPr>
              <a:xfrm>
                <a:off x="3809" y="4043"/>
                <a:ext cx="14982" cy="3856"/>
                <a:chOff x="3809" y="4043"/>
                <a:chExt cx="14982" cy="3856"/>
              </a:xfrm>
            </p:grpSpPr>
            <p:grpSp>
              <p:nvGrpSpPr>
                <p:cNvPr id="28" name="组合 27"/>
                <p:cNvGrpSpPr/>
                <p:nvPr/>
              </p:nvGrpSpPr>
              <p:grpSpPr>
                <a:xfrm>
                  <a:off x="3809" y="4078"/>
                  <a:ext cx="3356" cy="3571"/>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认识水平上的冲突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情感水平上的冲突</a:t>
                    </a:r>
                    <a:endParaRPr lang="zh-CN" altLang="en-US" sz="1895" b="1">
                      <a:latin typeface="楷体-简" panose="02010600040101010101" charset="-122"/>
                      <a:ea typeface="楷体-简" panose="02010600040101010101" charset="-122"/>
                      <a:sym typeface="+mn-ea"/>
                    </a:endParaRPr>
                  </a:p>
                </p:txBody>
              </p:sp>
            </p:grpSp>
            <p:grpSp>
              <p:nvGrpSpPr>
                <p:cNvPr id="37" name="组合 36"/>
                <p:cNvGrpSpPr/>
                <p:nvPr/>
              </p:nvGrpSpPr>
              <p:grpSpPr>
                <a:xfrm>
                  <a:off x="7103" y="4043"/>
                  <a:ext cx="11689" cy="3856"/>
                  <a:chOff x="7103" y="4043"/>
                  <a:chExt cx="11689" cy="3856"/>
                </a:xfrm>
              </p:grpSpPr>
              <p:grpSp>
                <p:nvGrpSpPr>
                  <p:cNvPr id="36" name="组合 35"/>
                  <p:cNvGrpSpPr/>
                  <p:nvPr/>
                </p:nvGrpSpPr>
                <p:grpSpPr>
                  <a:xfrm>
                    <a:off x="7103" y="4371"/>
                    <a:ext cx="960" cy="2759"/>
                    <a:chOff x="7103" y="4371"/>
                    <a:chExt cx="960" cy="2759"/>
                  </a:xfrm>
                </p:grpSpPr>
                <p:cxnSp>
                  <p:nvCxnSpPr>
                    <p:cNvPr id="15" name="直接箭头连接符 14"/>
                    <p:cNvCxnSpPr/>
                    <p:nvPr/>
                  </p:nvCxnSpPr>
                  <p:spPr>
                    <a:xfrm flipH="1" flipV="1">
                      <a:off x="7103" y="4371"/>
                      <a:ext cx="882" cy="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165" y="6250"/>
                      <a:ext cx="899" cy="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8064" y="4043"/>
                    <a:ext cx="10728" cy="3856"/>
                    <a:chOff x="8064" y="4043"/>
                    <a:chExt cx="10728" cy="3856"/>
                  </a:xfrm>
                </p:grpSpPr>
                <p:cxnSp>
                  <p:nvCxnSpPr>
                    <p:cNvPr id="17" name="直接箭头连接符 16"/>
                    <p:cNvCxnSpPr/>
                    <p:nvPr/>
                  </p:nvCxnSpPr>
                  <p:spPr>
                    <a:xfrm flipV="1">
                      <a:off x="10430" y="5955"/>
                      <a:ext cx="797" cy="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064" y="4043"/>
                      <a:ext cx="10729" cy="3856"/>
                      <a:chOff x="8064" y="4043"/>
                      <a:chExt cx="10729" cy="3856"/>
                    </a:xfrm>
                  </p:grpSpPr>
                  <p:sp>
                    <p:nvSpPr>
                      <p:cNvPr id="13" name="矩形 12"/>
                      <p:cNvSpPr/>
                      <p:nvPr/>
                    </p:nvSpPr>
                    <p:spPr>
                      <a:xfrm>
                        <a:off x="8064" y="4043"/>
                        <a:ext cx="2366" cy="3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grpSp>
                    <p:nvGrpSpPr>
                      <p:cNvPr id="33" name="组合 32"/>
                      <p:cNvGrpSpPr/>
                      <p:nvPr/>
                    </p:nvGrpSpPr>
                    <p:grpSpPr>
                      <a:xfrm>
                        <a:off x="8287" y="4043"/>
                        <a:ext cx="10507" cy="3856"/>
                        <a:chOff x="8287" y="4043"/>
                        <a:chExt cx="10507" cy="3856"/>
                      </a:xfrm>
                    </p:grpSpPr>
                    <p:sp>
                      <p:nvSpPr>
                        <p:cNvPr id="14" name="文本框 13"/>
                        <p:cNvSpPr txBox="1"/>
                        <p:nvPr/>
                      </p:nvSpPr>
                      <p:spPr>
                        <a:xfrm>
                          <a:off x="8287" y="4078"/>
                          <a:ext cx="2349" cy="3367"/>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冲突处理的行为意向</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竞争</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协作</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迁就</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4.</a:t>
                          </a:r>
                          <a:r>
                            <a:rPr lang="zh-CN" altLang="en-US" sz="1895" b="1">
                              <a:latin typeface="楷体-简" panose="02010600040101010101" charset="-122"/>
                              <a:ea typeface="楷体-简" panose="02010600040101010101" charset="-122"/>
                            </a:rPr>
                            <a:t>回避</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5.</a:t>
                          </a:r>
                          <a:r>
                            <a:rPr lang="zh-CN" altLang="en-US" sz="1895" b="1">
                              <a:latin typeface="楷体-简" panose="02010600040101010101" charset="-122"/>
                              <a:ea typeface="楷体-简" panose="02010600040101010101" charset="-122"/>
                            </a:rPr>
                            <a:t>折中</a:t>
                          </a:r>
                          <a:endParaRPr lang="zh-CN" altLang="en-US" sz="1895" b="1">
                            <a:latin typeface="楷体-简" panose="02010600040101010101" charset="-122"/>
                            <a:ea typeface="楷体-简" panose="02010600040101010101" charset="-122"/>
                          </a:endParaRPr>
                        </a:p>
                      </p:txBody>
                    </p:sp>
                    <p:grpSp>
                      <p:nvGrpSpPr>
                        <p:cNvPr id="32" name="组合 31"/>
                        <p:cNvGrpSpPr/>
                        <p:nvPr/>
                      </p:nvGrpSpPr>
                      <p:grpSpPr>
                        <a:xfrm>
                          <a:off x="11272" y="4043"/>
                          <a:ext cx="7522" cy="3856"/>
                          <a:chOff x="11272" y="4043"/>
                          <a:chExt cx="7522" cy="3856"/>
                        </a:xfrm>
                      </p:grpSpPr>
                      <p:grpSp>
                        <p:nvGrpSpPr>
                          <p:cNvPr id="21" name="组合 20"/>
                          <p:cNvGrpSpPr/>
                          <p:nvPr/>
                        </p:nvGrpSpPr>
                        <p:grpSpPr>
                          <a:xfrm>
                            <a:off x="11272" y="4043"/>
                            <a:ext cx="3292" cy="3857"/>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公开的冲突</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冲突各方的行为</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对方的反应</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p:txBody>
                        </p:sp>
                      </p:grpSp>
                      <p:grpSp>
                        <p:nvGrpSpPr>
                          <p:cNvPr id="31" name="组合 30"/>
                          <p:cNvGrpSpPr/>
                          <p:nvPr/>
                        </p:nvGrpSpPr>
                        <p:grpSpPr>
                          <a:xfrm>
                            <a:off x="14612" y="4043"/>
                            <a:ext cx="4183" cy="3321"/>
                            <a:chOff x="14612" y="4043"/>
                            <a:chExt cx="4183" cy="3321"/>
                          </a:xfrm>
                        </p:grpSpPr>
                        <p:cxnSp>
                          <p:nvCxnSpPr>
                            <p:cNvPr id="22" name="直接箭头连接符 21"/>
                            <p:cNvCxnSpPr/>
                            <p:nvPr/>
                          </p:nvCxnSpPr>
                          <p:spPr>
                            <a:xfrm flipV="1">
                              <a:off x="14612" y="4764"/>
                              <a:ext cx="632" cy="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4612" y="6250"/>
                              <a:ext cx="588" cy="6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5387" y="4043"/>
                              <a:ext cx="3408" cy="1182"/>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75" b="1">
                                  <a:solidFill>
                                    <a:schemeClr val="bg2">
                                      <a:lumMod val="10000"/>
                                    </a:schemeClr>
                                  </a:solidFill>
                                  <a:latin typeface="楷体-简" panose="02010600040101010101" charset="-122"/>
                                  <a:ea typeface="楷体-简" panose="02010600040101010101" charset="-122"/>
                                </a:rPr>
                                <a:t>提高群体绩效</a:t>
                              </a:r>
                              <a:endParaRPr lang="zh-CN" altLang="en-US" sz="2275" b="1">
                                <a:solidFill>
                                  <a:schemeClr val="bg2">
                                    <a:lumMod val="10000"/>
                                  </a:schemeClr>
                                </a:solidFill>
                                <a:latin typeface="楷体-简" panose="02010600040101010101" charset="-122"/>
                                <a:ea typeface="楷体-简" panose="02010600040101010101" charset="-122"/>
                              </a:endParaRPr>
                            </a:p>
                          </p:txBody>
                        </p:sp>
                        <p:sp>
                          <p:nvSpPr>
                            <p:cNvPr id="25" name="矩形 24"/>
                            <p:cNvSpPr/>
                            <p:nvPr/>
                          </p:nvSpPr>
                          <p:spPr>
                            <a:xfrm>
                              <a:off x="15387" y="6182"/>
                              <a:ext cx="3409" cy="1182"/>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75" b="1">
                                  <a:solidFill>
                                    <a:schemeClr val="bg2">
                                      <a:lumMod val="10000"/>
                                    </a:schemeClr>
                                  </a:solidFill>
                                  <a:latin typeface="楷体-简" panose="02010600040101010101" charset="-122"/>
                                  <a:ea typeface="楷体-简" panose="02010600040101010101" charset="-122"/>
                                </a:rPr>
                                <a:t>降低群体绩效</a:t>
                              </a:r>
                              <a:endParaRPr lang="zh-CN" altLang="en-US" sz="2275" b="1">
                                <a:solidFill>
                                  <a:schemeClr val="bg2">
                                    <a:lumMod val="10000"/>
                                  </a:schemeClr>
                                </a:solidFill>
                                <a:latin typeface="楷体-简" panose="02010600040101010101" charset="-122"/>
                                <a:ea typeface="楷体-简" panose="02010600040101010101" charset="-122"/>
                              </a:endParaRPr>
                            </a:p>
                          </p:txBody>
                        </p:sp>
                      </p:grpSp>
                    </p:grpSp>
                  </p:grpSp>
                </p:grpSp>
              </p:grpSp>
            </p:grpSp>
          </p:grpSp>
        </p:grpSp>
      </p:grpSp>
      <p:sp>
        <p:nvSpPr>
          <p:cNvPr id="3" name="文本框 2"/>
          <p:cNvSpPr txBox="1"/>
          <p:nvPr/>
        </p:nvSpPr>
        <p:spPr>
          <a:xfrm>
            <a:off x="408808" y="1651075"/>
            <a:ext cx="1044599" cy="383540"/>
          </a:xfrm>
          <a:prstGeom prst="rect">
            <a:avLst/>
          </a:prstGeom>
          <a:noFill/>
        </p:spPr>
        <p:txBody>
          <a:bodyPr wrap="square" rtlCol="0">
            <a:spAutoFit/>
          </a:bodyPr>
          <a:p>
            <a:r>
              <a:rPr lang="zh-CN" altLang="en-US" sz="1895" b="1"/>
              <a:t>阶段</a:t>
            </a:r>
            <a:r>
              <a:rPr lang="en-US" altLang="zh-CN" sz="1895" b="1"/>
              <a:t>1</a:t>
            </a:r>
            <a:endParaRPr lang="en-US" altLang="zh-CN" sz="1895" b="1"/>
          </a:p>
        </p:txBody>
      </p:sp>
      <p:sp>
        <p:nvSpPr>
          <p:cNvPr id="2" name="文本框 1"/>
          <p:cNvSpPr txBox="1"/>
          <p:nvPr/>
        </p:nvSpPr>
        <p:spPr>
          <a:xfrm>
            <a:off x="2920661" y="1651075"/>
            <a:ext cx="1044599" cy="383540"/>
          </a:xfrm>
          <a:prstGeom prst="rect">
            <a:avLst/>
          </a:prstGeom>
          <a:noFill/>
        </p:spPr>
        <p:txBody>
          <a:bodyPr wrap="square" rtlCol="0">
            <a:spAutoFit/>
          </a:bodyPr>
          <a:p>
            <a:r>
              <a:rPr lang="zh-CN" altLang="en-US" sz="1895" b="1"/>
              <a:t>阶段</a:t>
            </a:r>
            <a:r>
              <a:rPr lang="en-US" altLang="zh-CN" sz="1895" b="1"/>
              <a:t>2</a:t>
            </a:r>
            <a:endParaRPr lang="en-US" altLang="zh-CN" sz="1895" b="1"/>
          </a:p>
        </p:txBody>
      </p:sp>
      <p:sp>
        <p:nvSpPr>
          <p:cNvPr id="4" name="文本框 3"/>
          <p:cNvSpPr txBox="1"/>
          <p:nvPr/>
        </p:nvSpPr>
        <p:spPr>
          <a:xfrm>
            <a:off x="5622770" y="1651075"/>
            <a:ext cx="1044599" cy="383540"/>
          </a:xfrm>
          <a:prstGeom prst="rect">
            <a:avLst/>
          </a:prstGeom>
          <a:noFill/>
        </p:spPr>
        <p:txBody>
          <a:bodyPr wrap="square" rtlCol="0">
            <a:spAutoFit/>
          </a:bodyPr>
          <a:p>
            <a:r>
              <a:rPr lang="zh-CN" altLang="en-US" sz="1895" b="1"/>
              <a:t>阶段</a:t>
            </a:r>
            <a:r>
              <a:rPr lang="en-US" altLang="zh-CN" sz="1895" b="1"/>
              <a:t>3</a:t>
            </a:r>
            <a:endParaRPr lang="en-US" altLang="zh-CN" sz="1895" b="1"/>
          </a:p>
        </p:txBody>
      </p:sp>
      <p:sp>
        <p:nvSpPr>
          <p:cNvPr id="18" name="文本框 17"/>
          <p:cNvSpPr txBox="1"/>
          <p:nvPr/>
        </p:nvSpPr>
        <p:spPr>
          <a:xfrm>
            <a:off x="8233965" y="1651075"/>
            <a:ext cx="1044599" cy="383540"/>
          </a:xfrm>
          <a:prstGeom prst="rect">
            <a:avLst/>
          </a:prstGeom>
          <a:noFill/>
        </p:spPr>
        <p:txBody>
          <a:bodyPr wrap="square" rtlCol="0">
            <a:spAutoFit/>
          </a:bodyPr>
          <a:p>
            <a:r>
              <a:rPr lang="zh-CN" altLang="en-US" sz="1895" b="1"/>
              <a:t>阶段</a:t>
            </a:r>
            <a:r>
              <a:rPr lang="en-US" altLang="zh-CN" sz="1895" b="1"/>
              <a:t>4</a:t>
            </a:r>
            <a:endParaRPr lang="en-US" altLang="zh-CN" sz="1895" b="1"/>
          </a:p>
        </p:txBody>
      </p:sp>
      <p:sp>
        <p:nvSpPr>
          <p:cNvPr id="29" name="文本框 28"/>
          <p:cNvSpPr txBox="1"/>
          <p:nvPr/>
        </p:nvSpPr>
        <p:spPr>
          <a:xfrm>
            <a:off x="10654303" y="1651075"/>
            <a:ext cx="1044599" cy="383540"/>
          </a:xfrm>
          <a:prstGeom prst="rect">
            <a:avLst/>
          </a:prstGeom>
          <a:noFill/>
        </p:spPr>
        <p:txBody>
          <a:bodyPr wrap="square" rtlCol="0">
            <a:spAutoFit/>
          </a:bodyPr>
          <a:p>
            <a:r>
              <a:rPr lang="zh-CN" altLang="en-US" sz="1895" b="1"/>
              <a:t>阶段</a:t>
            </a:r>
            <a:r>
              <a:rPr lang="en-US" altLang="zh-CN" sz="1895" b="1"/>
              <a:t>5</a:t>
            </a:r>
            <a:endParaRPr lang="en-US" altLang="zh-CN" sz="1895" b="1"/>
          </a:p>
        </p:txBody>
      </p:sp>
      <p:pic>
        <p:nvPicPr>
          <p:cNvPr id="30" name="图片 29"/>
          <p:cNvPicPr>
            <a:picLocks noChangeAspect="1"/>
          </p:cNvPicPr>
          <p:nvPr/>
        </p:nvPicPr>
        <p:blipFill>
          <a:blip r:embed="rId1"/>
          <a:stretch>
            <a:fillRect/>
          </a:stretch>
        </p:blipFill>
        <p:spPr>
          <a:xfrm>
            <a:off x="9248140" y="138430"/>
            <a:ext cx="2959735" cy="1049020"/>
          </a:xfrm>
          <a:prstGeom prst="rect">
            <a:avLst/>
          </a:prstGeom>
        </p:spPr>
      </p:pic>
      <p:sp>
        <p:nvSpPr>
          <p:cNvPr id="42"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43" name="文本框 42"/>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40" name="文本框 3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4" name="组合 43"/>
          <p:cNvGrpSpPr/>
          <p:nvPr userDrawn="1"/>
        </p:nvGrpSpPr>
        <p:grpSpPr>
          <a:xfrm rot="0">
            <a:off x="448945" y="269875"/>
            <a:ext cx="389255" cy="664210"/>
            <a:chOff x="321973" y="251081"/>
            <a:chExt cx="905327" cy="1269992"/>
          </a:xfrm>
        </p:grpSpPr>
        <p:sp>
          <p:nvSpPr>
            <p:cNvPr id="45" name="等腰三角形 44"/>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等腰三角形 45"/>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cxnSp>
        <p:nvCxnSpPr>
          <p:cNvPr id="17" name="直接箭头连接符 16"/>
          <p:cNvCxnSpPr>
            <a:stCxn id="14" idx="3"/>
          </p:cNvCxnSpPr>
          <p:nvPr/>
        </p:nvCxnSpPr>
        <p:spPr>
          <a:xfrm flipV="1">
            <a:off x="6992455" y="3541277"/>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32423" y="1272399"/>
            <a:ext cx="11927087" cy="3484203"/>
            <a:chOff x="161" y="2582"/>
            <a:chExt cx="19810" cy="5787"/>
          </a:xfrm>
        </p:grpSpPr>
        <p:grpSp>
          <p:nvGrpSpPr>
            <p:cNvPr id="30" name="组合 29"/>
            <p:cNvGrpSpPr/>
            <p:nvPr/>
          </p:nvGrpSpPr>
          <p:grpSpPr>
            <a:xfrm>
              <a:off x="161" y="4264"/>
              <a:ext cx="19810" cy="4105"/>
              <a:chOff x="161" y="4264"/>
              <a:chExt cx="19810" cy="4105"/>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认识水平上的冲突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情感水平上的冲突</a:t>
                  </a:r>
                  <a:endParaRPr lang="zh-CN" altLang="en-US" sz="1895" b="1">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610"/>
                <a:ext cx="2477" cy="3551"/>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冲突处理的行为意向</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竞争</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协作</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迁就</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4.</a:t>
                </a:r>
                <a:r>
                  <a:rPr lang="zh-CN" altLang="en-US" sz="1895" b="1">
                    <a:latin typeface="楷体-简" panose="02010600040101010101" charset="-122"/>
                    <a:ea typeface="楷体-简" panose="02010600040101010101" charset="-122"/>
                  </a:rPr>
                  <a:t>回避</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5.</a:t>
                </a:r>
                <a:r>
                  <a:rPr lang="zh-CN" altLang="en-US" sz="1895" b="1">
                    <a:latin typeface="楷体-简" panose="02010600040101010101" charset="-122"/>
                    <a:ea typeface="楷体-简" panose="02010600040101010101" charset="-122"/>
                  </a:rPr>
                  <a:t>折中</a:t>
                </a:r>
                <a:endParaRPr lang="zh-CN" altLang="en-US" sz="1895" b="1">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7" y="4929"/>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396" y="4264"/>
                <a:ext cx="3573" cy="4068"/>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公开的冲突</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冲突各方的行为</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对方的反应</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p:txBody>
            </p:sp>
          </p:grpSp>
          <p:cxnSp>
            <p:nvCxnSpPr>
              <p:cNvPr id="22" name="直接箭头连接符 21"/>
              <p:cNvCxnSpPr/>
              <p:nvPr/>
            </p:nvCxnSpPr>
            <p:spPr>
              <a:xfrm flipV="1">
                <a:off x="15969" y="4901"/>
                <a:ext cx="1187" cy="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5969" y="6591"/>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7156" y="4264"/>
                <a:ext cx="2815"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提高群体绩效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sp>
            <p:nvSpPr>
              <p:cNvPr id="25" name="矩形 24"/>
              <p:cNvSpPr/>
              <p:nvPr/>
            </p:nvSpPr>
            <p:spPr>
              <a:xfrm>
                <a:off x="17162" y="6591"/>
                <a:ext cx="2808"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降低群体绩效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grpSp>
        <p:sp>
          <p:nvSpPr>
            <p:cNvPr id="3" name="文本框 2"/>
            <p:cNvSpPr txBox="1"/>
            <p:nvPr/>
          </p:nvSpPr>
          <p:spPr>
            <a:xfrm>
              <a:off x="680" y="2582"/>
              <a:ext cx="1735" cy="1122"/>
            </a:xfrm>
            <a:prstGeom prst="rect">
              <a:avLst/>
            </a:prstGeom>
            <a:noFill/>
          </p:spPr>
          <p:txBody>
            <a:bodyPr wrap="square" rtlCol="0">
              <a:spAutoFit/>
            </a:bodyPr>
            <a:p>
              <a:pPr algn="ctr"/>
              <a:r>
                <a:rPr lang="zh-CN" altLang="en-US" sz="1895" b="1"/>
                <a:t>阶段</a:t>
              </a:r>
              <a:r>
                <a:rPr lang="en-US" altLang="zh-CN" sz="1895" b="1"/>
                <a:t>1</a:t>
              </a:r>
              <a:endParaRPr lang="en-US" altLang="zh-CN" sz="1895" b="1"/>
            </a:p>
            <a:p>
              <a:r>
                <a:rPr lang="zh-CN" altLang="en-US" sz="1895" b="1"/>
                <a:t>【      】</a:t>
              </a:r>
              <a:endParaRPr lang="zh-CN" altLang="en-US" sz="1895" b="1"/>
            </a:p>
          </p:txBody>
        </p:sp>
      </p:grpSp>
      <p:sp>
        <p:nvSpPr>
          <p:cNvPr id="32" name="文本框 31"/>
          <p:cNvSpPr txBox="1"/>
          <p:nvPr/>
        </p:nvSpPr>
        <p:spPr>
          <a:xfrm>
            <a:off x="2997694" y="1272211"/>
            <a:ext cx="1044599" cy="675640"/>
          </a:xfrm>
          <a:prstGeom prst="rect">
            <a:avLst/>
          </a:prstGeom>
          <a:noFill/>
        </p:spPr>
        <p:txBody>
          <a:bodyPr wrap="square" rtlCol="0">
            <a:spAutoFit/>
          </a:bodyPr>
          <a:p>
            <a:pPr algn="ctr"/>
            <a:r>
              <a:rPr lang="zh-CN" altLang="en-US" sz="1895" b="1"/>
              <a:t>阶段</a:t>
            </a:r>
            <a:r>
              <a:rPr lang="en-US" altLang="zh-CN" sz="1895" b="1"/>
              <a:t>2</a:t>
            </a:r>
            <a:endParaRPr lang="en-US" altLang="zh-CN" sz="1895" b="1"/>
          </a:p>
          <a:p>
            <a:r>
              <a:rPr lang="zh-CN" altLang="en-US" sz="1895" b="1"/>
              <a:t>【      】</a:t>
            </a:r>
            <a:endParaRPr lang="zh-CN" altLang="en-US" sz="1895" b="1"/>
          </a:p>
        </p:txBody>
      </p:sp>
      <p:sp>
        <p:nvSpPr>
          <p:cNvPr id="33" name="文本框 32"/>
          <p:cNvSpPr txBox="1"/>
          <p:nvPr/>
        </p:nvSpPr>
        <p:spPr>
          <a:xfrm>
            <a:off x="5573367" y="1272211"/>
            <a:ext cx="1044599" cy="675640"/>
          </a:xfrm>
          <a:prstGeom prst="rect">
            <a:avLst/>
          </a:prstGeom>
          <a:noFill/>
        </p:spPr>
        <p:txBody>
          <a:bodyPr wrap="square" rtlCol="0">
            <a:spAutoFit/>
          </a:bodyPr>
          <a:p>
            <a:pPr algn="ctr"/>
            <a:r>
              <a:rPr lang="zh-CN" altLang="en-US" sz="1895" b="1"/>
              <a:t>阶段</a:t>
            </a:r>
            <a:r>
              <a:rPr lang="en-US" altLang="zh-CN" sz="1895" b="1"/>
              <a:t>3</a:t>
            </a:r>
            <a:endParaRPr lang="en-US" altLang="zh-CN" sz="1895" b="1"/>
          </a:p>
          <a:p>
            <a:r>
              <a:rPr lang="zh-CN" altLang="en-US" sz="1895" b="1"/>
              <a:t>【      】</a:t>
            </a:r>
            <a:endParaRPr lang="zh-CN" altLang="en-US" sz="1895" b="1"/>
          </a:p>
        </p:txBody>
      </p:sp>
      <p:sp>
        <p:nvSpPr>
          <p:cNvPr id="34" name="文本框 33"/>
          <p:cNvSpPr txBox="1"/>
          <p:nvPr/>
        </p:nvSpPr>
        <p:spPr>
          <a:xfrm>
            <a:off x="8258575" y="1272211"/>
            <a:ext cx="1044599" cy="675640"/>
          </a:xfrm>
          <a:prstGeom prst="rect">
            <a:avLst/>
          </a:prstGeom>
          <a:noFill/>
        </p:spPr>
        <p:txBody>
          <a:bodyPr wrap="square" rtlCol="0">
            <a:spAutoFit/>
          </a:bodyPr>
          <a:p>
            <a:pPr algn="ctr"/>
            <a:r>
              <a:rPr lang="zh-CN" altLang="en-US" sz="1895" b="1"/>
              <a:t>阶段</a:t>
            </a:r>
            <a:r>
              <a:rPr lang="en-US" altLang="zh-CN" sz="1895" b="1"/>
              <a:t>4</a:t>
            </a:r>
            <a:endParaRPr lang="en-US" altLang="zh-CN" sz="1895" b="1"/>
          </a:p>
          <a:p>
            <a:r>
              <a:rPr lang="zh-CN" altLang="en-US" sz="1895" b="1"/>
              <a:t>【      】</a:t>
            </a:r>
            <a:endParaRPr lang="zh-CN" altLang="en-US" sz="1895" b="1"/>
          </a:p>
        </p:txBody>
      </p:sp>
      <p:sp>
        <p:nvSpPr>
          <p:cNvPr id="35" name="文本框 34"/>
          <p:cNvSpPr txBox="1"/>
          <p:nvPr/>
        </p:nvSpPr>
        <p:spPr>
          <a:xfrm>
            <a:off x="10691598" y="1272211"/>
            <a:ext cx="1044599" cy="675640"/>
          </a:xfrm>
          <a:prstGeom prst="rect">
            <a:avLst/>
          </a:prstGeom>
          <a:noFill/>
        </p:spPr>
        <p:txBody>
          <a:bodyPr wrap="square" rtlCol="0">
            <a:spAutoFit/>
          </a:bodyPr>
          <a:p>
            <a:pPr algn="ctr"/>
            <a:r>
              <a:rPr lang="zh-CN" altLang="en-US" sz="1895" b="1"/>
              <a:t>阶段</a:t>
            </a:r>
            <a:r>
              <a:rPr lang="en-US" altLang="zh-CN" sz="1895" b="1"/>
              <a:t>5</a:t>
            </a:r>
            <a:endParaRPr lang="en-US" altLang="zh-CN" sz="1895" b="1"/>
          </a:p>
          <a:p>
            <a:r>
              <a:rPr lang="zh-CN" altLang="en-US" sz="1895" b="1"/>
              <a:t>【      】</a:t>
            </a:r>
            <a:endParaRPr lang="zh-CN" altLang="en-US" sz="1895" b="1"/>
          </a:p>
        </p:txBody>
      </p:sp>
      <p:sp>
        <p:nvSpPr>
          <p:cNvPr id="36" name="文本框 35"/>
          <p:cNvSpPr txBox="1"/>
          <p:nvPr/>
        </p:nvSpPr>
        <p:spPr>
          <a:xfrm>
            <a:off x="1489531" y="5250876"/>
            <a:ext cx="10570012" cy="500380"/>
          </a:xfrm>
          <a:prstGeom prst="rect">
            <a:avLst/>
          </a:prstGeom>
          <a:noFill/>
        </p:spPr>
        <p:txBody>
          <a:bodyPr wrap="square" rtlCol="0">
            <a:spAutoFit/>
          </a:bodyPr>
          <a:p>
            <a:r>
              <a:rPr lang="zh-CN" altLang="en-US" sz="2655" b="1">
                <a:solidFill>
                  <a:schemeClr val="tx1">
                    <a:lumMod val="85000"/>
                    <a:lumOff val="15000"/>
                  </a:schemeClr>
                </a:solidFill>
                <a:sym typeface="+mn-ea"/>
              </a:rPr>
              <a:t>潜在的对立或不一致 </a:t>
            </a:r>
            <a:r>
              <a:rPr lang="en-US" altLang="zh-CN" sz="2655" b="1">
                <a:sym typeface="+mn-ea"/>
              </a:rPr>
              <a:t>/ </a:t>
            </a:r>
            <a:r>
              <a:rPr lang="zh-CN" altLang="en-US" sz="2655" b="1">
                <a:solidFill>
                  <a:schemeClr val="tx1">
                    <a:lumMod val="85000"/>
                    <a:lumOff val="15000"/>
                  </a:schemeClr>
                </a:solidFill>
                <a:sym typeface="+mn-ea"/>
              </a:rPr>
              <a:t>认知和人格化 </a:t>
            </a:r>
            <a:r>
              <a:rPr lang="en-US" altLang="zh-CN" sz="2655" b="1">
                <a:sym typeface="+mn-ea"/>
              </a:rPr>
              <a:t>/</a:t>
            </a:r>
            <a:r>
              <a:rPr lang="zh-CN" altLang="en-US" sz="2655" b="1">
                <a:sym typeface="+mn-ea"/>
              </a:rPr>
              <a:t>行为意向 </a:t>
            </a:r>
            <a:r>
              <a:rPr lang="en-US" altLang="zh-CN" sz="2655" b="1"/>
              <a:t>/</a:t>
            </a:r>
            <a:r>
              <a:rPr lang="zh-CN" altLang="en-US" sz="2655" b="1"/>
              <a:t>行为 </a:t>
            </a:r>
            <a:r>
              <a:rPr lang="en-US" altLang="zh-CN" sz="2655" b="1"/>
              <a:t>/ </a:t>
            </a:r>
            <a:r>
              <a:rPr lang="zh-CN" altLang="en-US" sz="2655" b="1"/>
              <a:t>结果</a:t>
            </a:r>
            <a:endParaRPr lang="zh-CN" altLang="en-US" sz="2655" b="1"/>
          </a:p>
        </p:txBody>
      </p:sp>
      <p:sp>
        <p:nvSpPr>
          <p:cNvPr id="2" name="文本框 1"/>
          <p:cNvSpPr txBox="1"/>
          <p:nvPr/>
        </p:nvSpPr>
        <p:spPr>
          <a:xfrm>
            <a:off x="2608185" y="4901673"/>
            <a:ext cx="520700" cy="500380"/>
          </a:xfrm>
          <a:prstGeom prst="rect">
            <a:avLst/>
          </a:prstGeom>
          <a:noFill/>
        </p:spPr>
        <p:txBody>
          <a:bodyPr wrap="none" rtlCol="0" anchor="t">
            <a:spAutoFit/>
          </a:bodyPr>
          <a:p>
            <a:r>
              <a:rPr lang="zh-CN" altLang="en-US" sz="2655">
                <a:ea typeface="Calibri" pitchFamily="34" charset="0"/>
              </a:rPr>
              <a:t>①</a:t>
            </a:r>
            <a:endParaRPr lang="zh-CN" altLang="en-US" sz="2655">
              <a:ea typeface="Calibri" pitchFamily="34" charset="0"/>
            </a:endParaRPr>
          </a:p>
        </p:txBody>
      </p:sp>
      <p:sp>
        <p:nvSpPr>
          <p:cNvPr id="4" name="文本框 3"/>
          <p:cNvSpPr txBox="1"/>
          <p:nvPr/>
        </p:nvSpPr>
        <p:spPr>
          <a:xfrm>
            <a:off x="5574002" y="4755971"/>
            <a:ext cx="520700" cy="500380"/>
          </a:xfrm>
          <a:prstGeom prst="rect">
            <a:avLst/>
          </a:prstGeom>
          <a:noFill/>
        </p:spPr>
        <p:txBody>
          <a:bodyPr wrap="none" rtlCol="0" anchor="t">
            <a:spAutoFit/>
          </a:bodyPr>
          <a:p>
            <a:r>
              <a:rPr lang="zh-CN" altLang="en-US" sz="2655">
                <a:ea typeface="Calibri" pitchFamily="34" charset="0"/>
              </a:rPr>
              <a:t>②</a:t>
            </a:r>
            <a:endParaRPr lang="zh-CN" altLang="en-US" sz="2655">
              <a:ea typeface="Calibri" pitchFamily="34" charset="0"/>
            </a:endParaRPr>
          </a:p>
        </p:txBody>
      </p:sp>
      <p:sp>
        <p:nvSpPr>
          <p:cNvPr id="18" name="文本框 17"/>
          <p:cNvSpPr txBox="1"/>
          <p:nvPr/>
        </p:nvSpPr>
        <p:spPr>
          <a:xfrm>
            <a:off x="7499435" y="4755971"/>
            <a:ext cx="520700" cy="500380"/>
          </a:xfrm>
          <a:prstGeom prst="rect">
            <a:avLst/>
          </a:prstGeom>
          <a:noFill/>
        </p:spPr>
        <p:txBody>
          <a:bodyPr wrap="none" rtlCol="0" anchor="t">
            <a:spAutoFit/>
          </a:bodyPr>
          <a:p>
            <a:r>
              <a:rPr lang="zh-CN" altLang="en-US" sz="2655">
                <a:ea typeface="Calibri" pitchFamily="34" charset="0"/>
              </a:rPr>
              <a:t>③</a:t>
            </a:r>
            <a:endParaRPr lang="zh-CN" altLang="en-US" sz="2655">
              <a:ea typeface="Calibri" pitchFamily="34" charset="0"/>
            </a:endParaRPr>
          </a:p>
        </p:txBody>
      </p:sp>
      <p:sp>
        <p:nvSpPr>
          <p:cNvPr id="29" name="文本框 28"/>
          <p:cNvSpPr txBox="1"/>
          <p:nvPr/>
        </p:nvSpPr>
        <p:spPr>
          <a:xfrm>
            <a:off x="8782455" y="4755971"/>
            <a:ext cx="520700" cy="500380"/>
          </a:xfrm>
          <a:prstGeom prst="rect">
            <a:avLst/>
          </a:prstGeom>
          <a:noFill/>
        </p:spPr>
        <p:txBody>
          <a:bodyPr wrap="none" rtlCol="0" anchor="t">
            <a:spAutoFit/>
          </a:bodyPr>
          <a:p>
            <a:pPr algn="l"/>
            <a:r>
              <a:rPr lang="zh-CN" altLang="en-US" sz="2655">
                <a:ea typeface="Calibri" pitchFamily="34" charset="0"/>
              </a:rPr>
              <a:t>④</a:t>
            </a:r>
            <a:endParaRPr lang="zh-CN" altLang="en-US" sz="2655">
              <a:ea typeface="Calibri" pitchFamily="34" charset="0"/>
            </a:endParaRPr>
          </a:p>
        </p:txBody>
      </p:sp>
      <p:sp>
        <p:nvSpPr>
          <p:cNvPr id="37" name="文本框 36"/>
          <p:cNvSpPr txBox="1"/>
          <p:nvPr/>
        </p:nvSpPr>
        <p:spPr>
          <a:xfrm>
            <a:off x="9854748" y="4755971"/>
            <a:ext cx="520700" cy="500380"/>
          </a:xfrm>
          <a:prstGeom prst="rect">
            <a:avLst/>
          </a:prstGeom>
          <a:noFill/>
        </p:spPr>
        <p:txBody>
          <a:bodyPr wrap="none" rtlCol="0" anchor="t">
            <a:spAutoFit/>
          </a:bodyPr>
          <a:p>
            <a:pPr algn="l"/>
            <a:r>
              <a:rPr lang="zh-CN" altLang="en-US" sz="2655">
                <a:ea typeface="Calibri" pitchFamily="34" charset="0"/>
              </a:rPr>
              <a:t>⑤</a:t>
            </a:r>
            <a:endParaRPr lang="zh-CN" altLang="en-US" sz="2655">
              <a:ea typeface="Calibri" pitchFamily="34" charset="0"/>
            </a:endParaRPr>
          </a:p>
        </p:txBody>
      </p:sp>
      <p:pic>
        <p:nvPicPr>
          <p:cNvPr id="38" name="图片 37"/>
          <p:cNvPicPr>
            <a:picLocks noChangeAspect="1"/>
          </p:cNvPicPr>
          <p:nvPr/>
        </p:nvPicPr>
        <p:blipFill>
          <a:blip r:embed="rId1"/>
          <a:stretch>
            <a:fillRect/>
          </a:stretch>
        </p:blipFill>
        <p:spPr>
          <a:xfrm>
            <a:off x="9248140" y="138430"/>
            <a:ext cx="2959735" cy="1049020"/>
          </a:xfrm>
          <a:prstGeom prst="rect">
            <a:avLst/>
          </a:prstGeom>
        </p:spPr>
      </p:pic>
      <p:sp>
        <p:nvSpPr>
          <p:cNvPr id="39"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41" name="文本框 40"/>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40" name="文本框 3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2" name="组合 41"/>
          <p:cNvGrpSpPr/>
          <p:nvPr userDrawn="1"/>
        </p:nvGrpSpPr>
        <p:grpSpPr>
          <a:xfrm rot="0">
            <a:off x="448945" y="269875"/>
            <a:ext cx="389255" cy="664210"/>
            <a:chOff x="321973" y="251081"/>
            <a:chExt cx="905327" cy="1269992"/>
          </a:xfrm>
        </p:grpSpPr>
        <p:sp>
          <p:nvSpPr>
            <p:cNvPr id="43" name="等腰三角形 42"/>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等腰三角形 43"/>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cxnSp>
        <p:nvCxnSpPr>
          <p:cNvPr id="17" name="直接箭头连接符 16"/>
          <p:cNvCxnSpPr>
            <a:stCxn id="14" idx="3"/>
          </p:cNvCxnSpPr>
          <p:nvPr/>
        </p:nvCxnSpPr>
        <p:spPr>
          <a:xfrm flipV="1">
            <a:off x="6993090" y="3250447"/>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33058" y="1077901"/>
            <a:ext cx="11927087" cy="3387871"/>
            <a:chOff x="161" y="2742"/>
            <a:chExt cx="19810" cy="5627"/>
          </a:xfrm>
        </p:grpSpPr>
        <p:grpSp>
          <p:nvGrpSpPr>
            <p:cNvPr id="30" name="组合 29"/>
            <p:cNvGrpSpPr/>
            <p:nvPr/>
          </p:nvGrpSpPr>
          <p:grpSpPr>
            <a:xfrm>
              <a:off x="161" y="4264"/>
              <a:ext cx="19810" cy="4105"/>
              <a:chOff x="161" y="4264"/>
              <a:chExt cx="19810" cy="4105"/>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认识水平上的冲突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情感水平上的冲突</a:t>
                  </a:r>
                  <a:endParaRPr lang="zh-CN" altLang="en-US" sz="1895" b="1">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610"/>
                <a:ext cx="2477" cy="3551"/>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冲突处理的行为意向</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竞争</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协作</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迁就</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4.</a:t>
                </a:r>
                <a:r>
                  <a:rPr lang="zh-CN" altLang="en-US" sz="1895" b="1">
                    <a:latin typeface="楷体-简" panose="02010600040101010101" charset="-122"/>
                    <a:ea typeface="楷体-简" panose="02010600040101010101" charset="-122"/>
                  </a:rPr>
                  <a:t>回避</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5.</a:t>
                </a:r>
                <a:r>
                  <a:rPr lang="zh-CN" altLang="en-US" sz="1895" b="1">
                    <a:latin typeface="楷体-简" panose="02010600040101010101" charset="-122"/>
                    <a:ea typeface="楷体-简" panose="02010600040101010101" charset="-122"/>
                  </a:rPr>
                  <a:t>折中</a:t>
                </a:r>
                <a:endParaRPr lang="zh-CN" altLang="en-US" sz="1895" b="1">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7" y="4929"/>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396" y="4264"/>
                <a:ext cx="3573" cy="4068"/>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公开的冲突</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冲突各方的行为</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对方的反应</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p:txBody>
            </p:sp>
          </p:grpSp>
          <p:cxnSp>
            <p:nvCxnSpPr>
              <p:cNvPr id="22" name="直接箭头连接符 21"/>
              <p:cNvCxnSpPr/>
              <p:nvPr/>
            </p:nvCxnSpPr>
            <p:spPr>
              <a:xfrm flipV="1">
                <a:off x="15969" y="4901"/>
                <a:ext cx="1187" cy="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5969" y="6591"/>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7156" y="4264"/>
                <a:ext cx="2815"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提高群体绩效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sp>
            <p:nvSpPr>
              <p:cNvPr id="25" name="矩形 24"/>
              <p:cNvSpPr/>
              <p:nvPr/>
            </p:nvSpPr>
            <p:spPr>
              <a:xfrm>
                <a:off x="17162" y="6591"/>
                <a:ext cx="2808"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降低群体绩效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grpSp>
        <p:sp>
          <p:nvSpPr>
            <p:cNvPr id="3" name="文本框 2"/>
            <p:cNvSpPr txBox="1"/>
            <p:nvPr/>
          </p:nvSpPr>
          <p:spPr>
            <a:xfrm>
              <a:off x="679" y="2742"/>
              <a:ext cx="1735" cy="1122"/>
            </a:xfrm>
            <a:prstGeom prst="rect">
              <a:avLst/>
            </a:prstGeom>
            <a:noFill/>
          </p:spPr>
          <p:txBody>
            <a:bodyPr wrap="square" rtlCol="0">
              <a:spAutoFit/>
            </a:bodyPr>
            <a:p>
              <a:pPr algn="ctr"/>
              <a:r>
                <a:rPr lang="zh-CN" altLang="en-US" sz="1895" b="1"/>
                <a:t>阶段</a:t>
              </a:r>
              <a:r>
                <a:rPr lang="en-US" altLang="zh-CN" sz="1895" b="1"/>
                <a:t>1</a:t>
              </a:r>
              <a:endParaRPr lang="en-US" altLang="zh-CN" sz="1895" b="1"/>
            </a:p>
            <a:p>
              <a:r>
                <a:rPr lang="zh-CN" altLang="en-US" sz="1895" b="1"/>
                <a:t>【</a:t>
              </a:r>
              <a:r>
                <a:rPr lang="zh-CN" altLang="en-US" sz="1895" b="1">
                  <a:solidFill>
                    <a:srgbClr val="FF0000"/>
                  </a:solidFill>
                  <a:ea typeface="Calibri" pitchFamily="34" charset="0"/>
                  <a:sym typeface="+mn-ea"/>
                </a:rPr>
                <a:t>①</a:t>
              </a:r>
              <a:r>
                <a:rPr lang="zh-CN" altLang="en-US" sz="1895" b="1">
                  <a:solidFill>
                    <a:srgbClr val="FF0000"/>
                  </a:solidFill>
                </a:rPr>
                <a:t> </a:t>
              </a:r>
              <a:r>
                <a:rPr lang="zh-CN" altLang="en-US" sz="1895" b="1"/>
                <a:t>】</a:t>
              </a:r>
              <a:endParaRPr lang="zh-CN" altLang="en-US" sz="1895" b="1"/>
            </a:p>
          </p:txBody>
        </p:sp>
      </p:grpSp>
      <p:sp>
        <p:nvSpPr>
          <p:cNvPr id="32" name="文本框 31"/>
          <p:cNvSpPr txBox="1"/>
          <p:nvPr/>
        </p:nvSpPr>
        <p:spPr>
          <a:xfrm>
            <a:off x="2998329" y="1077901"/>
            <a:ext cx="1044599" cy="675640"/>
          </a:xfrm>
          <a:prstGeom prst="rect">
            <a:avLst/>
          </a:prstGeom>
          <a:noFill/>
        </p:spPr>
        <p:txBody>
          <a:bodyPr wrap="square" rtlCol="0">
            <a:spAutoFit/>
          </a:bodyPr>
          <a:p>
            <a:pPr algn="ctr"/>
            <a:r>
              <a:rPr lang="zh-CN" altLang="en-US" sz="1895" b="1"/>
              <a:t>阶段</a:t>
            </a:r>
            <a:r>
              <a:rPr lang="en-US" altLang="zh-CN" sz="1895" b="1"/>
              <a:t>2</a:t>
            </a:r>
            <a:endParaRPr lang="en-US" altLang="zh-CN" sz="1895" b="1"/>
          </a:p>
          <a:p>
            <a:r>
              <a:rPr lang="zh-CN" altLang="en-US" sz="1895" b="1"/>
              <a:t>【</a:t>
            </a:r>
            <a:r>
              <a:rPr lang="zh-CN" altLang="en-US" sz="1895" b="1">
                <a:solidFill>
                  <a:srgbClr val="FF0000"/>
                </a:solidFill>
              </a:rPr>
              <a:t> </a:t>
            </a:r>
            <a:r>
              <a:rPr lang="zh-CN" altLang="en-US" sz="1895" b="1">
                <a:solidFill>
                  <a:srgbClr val="FF0000"/>
                </a:solidFill>
                <a:ea typeface="Calibri" pitchFamily="34" charset="0"/>
                <a:sym typeface="+mn-ea"/>
              </a:rPr>
              <a:t>②</a:t>
            </a:r>
            <a:r>
              <a:rPr lang="zh-CN" altLang="en-US" sz="1895" b="1"/>
              <a:t>】</a:t>
            </a:r>
            <a:endParaRPr lang="zh-CN" altLang="en-US" sz="1895" b="1"/>
          </a:p>
        </p:txBody>
      </p:sp>
      <p:sp>
        <p:nvSpPr>
          <p:cNvPr id="33" name="文本框 32"/>
          <p:cNvSpPr txBox="1"/>
          <p:nvPr/>
        </p:nvSpPr>
        <p:spPr>
          <a:xfrm>
            <a:off x="5574002" y="1077901"/>
            <a:ext cx="1044599" cy="675640"/>
          </a:xfrm>
          <a:prstGeom prst="rect">
            <a:avLst/>
          </a:prstGeom>
          <a:noFill/>
        </p:spPr>
        <p:txBody>
          <a:bodyPr wrap="square" rtlCol="0">
            <a:spAutoFit/>
          </a:bodyPr>
          <a:p>
            <a:pPr algn="ctr"/>
            <a:r>
              <a:rPr lang="zh-CN" altLang="en-US" sz="1895" b="1"/>
              <a:t>阶段</a:t>
            </a:r>
            <a:r>
              <a:rPr lang="en-US" altLang="zh-CN" sz="1895" b="1"/>
              <a:t>3</a:t>
            </a:r>
            <a:endParaRPr lang="en-US" altLang="zh-CN" sz="1895" b="1"/>
          </a:p>
          <a:p>
            <a:r>
              <a:rPr lang="zh-CN" altLang="en-US" sz="1895" b="1"/>
              <a:t>【</a:t>
            </a:r>
            <a:r>
              <a:rPr lang="zh-CN" altLang="en-US" sz="1895">
                <a:solidFill>
                  <a:srgbClr val="FF0000"/>
                </a:solidFill>
                <a:ea typeface="Calibri" pitchFamily="34" charset="0"/>
                <a:sym typeface="+mn-ea"/>
              </a:rPr>
              <a:t>⑤</a:t>
            </a:r>
            <a:r>
              <a:rPr lang="zh-CN" altLang="en-US" sz="1895" b="1"/>
              <a:t>】</a:t>
            </a:r>
            <a:endParaRPr lang="zh-CN" altLang="en-US" sz="1895" b="1"/>
          </a:p>
        </p:txBody>
      </p:sp>
      <p:sp>
        <p:nvSpPr>
          <p:cNvPr id="34" name="文本框 33"/>
          <p:cNvSpPr txBox="1"/>
          <p:nvPr/>
        </p:nvSpPr>
        <p:spPr>
          <a:xfrm>
            <a:off x="8248415" y="1077901"/>
            <a:ext cx="1044599" cy="675640"/>
          </a:xfrm>
          <a:prstGeom prst="rect">
            <a:avLst/>
          </a:prstGeom>
          <a:noFill/>
        </p:spPr>
        <p:txBody>
          <a:bodyPr wrap="square" rtlCol="0">
            <a:spAutoFit/>
          </a:bodyPr>
          <a:p>
            <a:pPr algn="ctr"/>
            <a:r>
              <a:rPr lang="zh-CN" altLang="en-US" sz="1895" b="1"/>
              <a:t>阶段</a:t>
            </a:r>
            <a:r>
              <a:rPr lang="en-US" altLang="zh-CN" sz="1895" b="1"/>
              <a:t>4</a:t>
            </a:r>
            <a:endParaRPr lang="en-US" altLang="zh-CN" sz="1895" b="1"/>
          </a:p>
          <a:p>
            <a:r>
              <a:rPr lang="zh-CN" altLang="en-US" sz="1895" b="1"/>
              <a:t>【</a:t>
            </a:r>
            <a:r>
              <a:rPr lang="zh-CN" altLang="en-US" sz="1895" b="1">
                <a:solidFill>
                  <a:srgbClr val="FF0000"/>
                </a:solidFill>
                <a:ea typeface="Calibri" pitchFamily="34" charset="0"/>
                <a:sym typeface="+mn-ea"/>
              </a:rPr>
              <a:t>③</a:t>
            </a:r>
            <a:r>
              <a:rPr lang="zh-CN" altLang="en-US" sz="1895" b="1"/>
              <a:t>】</a:t>
            </a:r>
            <a:endParaRPr lang="zh-CN" altLang="en-US" sz="1895" b="1"/>
          </a:p>
        </p:txBody>
      </p:sp>
      <p:sp>
        <p:nvSpPr>
          <p:cNvPr id="35" name="文本框 34"/>
          <p:cNvSpPr txBox="1"/>
          <p:nvPr/>
        </p:nvSpPr>
        <p:spPr>
          <a:xfrm>
            <a:off x="10692233" y="1077901"/>
            <a:ext cx="1044599" cy="675640"/>
          </a:xfrm>
          <a:prstGeom prst="rect">
            <a:avLst/>
          </a:prstGeom>
          <a:noFill/>
        </p:spPr>
        <p:txBody>
          <a:bodyPr wrap="square" rtlCol="0">
            <a:spAutoFit/>
          </a:bodyPr>
          <a:p>
            <a:pPr algn="ctr"/>
            <a:r>
              <a:rPr lang="zh-CN" altLang="en-US" sz="1895" b="1"/>
              <a:t>阶段</a:t>
            </a:r>
            <a:r>
              <a:rPr lang="en-US" altLang="zh-CN" sz="1895" b="1"/>
              <a:t>5</a:t>
            </a:r>
            <a:endParaRPr lang="en-US" altLang="zh-CN" sz="1895" b="1"/>
          </a:p>
          <a:p>
            <a:r>
              <a:rPr lang="zh-CN" altLang="en-US" sz="1895" b="1"/>
              <a:t>【</a:t>
            </a:r>
            <a:r>
              <a:rPr lang="zh-CN" altLang="en-US" sz="1895" b="1">
                <a:solidFill>
                  <a:srgbClr val="FF0000"/>
                </a:solidFill>
                <a:ea typeface="Calibri" pitchFamily="34" charset="0"/>
                <a:sym typeface="+mn-ea"/>
              </a:rPr>
              <a:t>④</a:t>
            </a:r>
            <a:r>
              <a:rPr lang="zh-CN" altLang="en-US" sz="1895" b="1"/>
              <a:t>】</a:t>
            </a:r>
            <a:endParaRPr lang="zh-CN" altLang="en-US" sz="1895" b="1"/>
          </a:p>
        </p:txBody>
      </p:sp>
      <p:sp>
        <p:nvSpPr>
          <p:cNvPr id="36" name="文本框 35"/>
          <p:cNvSpPr txBox="1"/>
          <p:nvPr/>
        </p:nvSpPr>
        <p:spPr>
          <a:xfrm>
            <a:off x="1489531" y="5250876"/>
            <a:ext cx="10570012" cy="500380"/>
          </a:xfrm>
          <a:prstGeom prst="rect">
            <a:avLst/>
          </a:prstGeom>
          <a:noFill/>
        </p:spPr>
        <p:txBody>
          <a:bodyPr wrap="square" rtlCol="0">
            <a:spAutoFit/>
          </a:bodyPr>
          <a:p>
            <a:r>
              <a:rPr lang="zh-CN" altLang="en-US" sz="2655" b="1">
                <a:solidFill>
                  <a:schemeClr val="tx1">
                    <a:lumMod val="85000"/>
                    <a:lumOff val="15000"/>
                  </a:schemeClr>
                </a:solidFill>
                <a:sym typeface="+mn-ea"/>
              </a:rPr>
              <a:t>潜在的对立或不一致 </a:t>
            </a:r>
            <a:r>
              <a:rPr lang="en-US" altLang="zh-CN" sz="2655" b="1">
                <a:sym typeface="+mn-ea"/>
              </a:rPr>
              <a:t>/ </a:t>
            </a:r>
            <a:r>
              <a:rPr lang="zh-CN" altLang="en-US" sz="2655" b="1">
                <a:solidFill>
                  <a:schemeClr val="tx1">
                    <a:lumMod val="85000"/>
                    <a:lumOff val="15000"/>
                  </a:schemeClr>
                </a:solidFill>
                <a:sym typeface="+mn-ea"/>
              </a:rPr>
              <a:t>认知和人格化 </a:t>
            </a:r>
            <a:r>
              <a:rPr lang="en-US" altLang="zh-CN" sz="2655" b="1">
                <a:sym typeface="+mn-ea"/>
              </a:rPr>
              <a:t>/</a:t>
            </a:r>
            <a:r>
              <a:rPr lang="zh-CN" altLang="en-US" sz="2655" b="1">
                <a:sym typeface="+mn-ea"/>
              </a:rPr>
              <a:t> </a:t>
            </a:r>
            <a:r>
              <a:rPr lang="zh-CN" altLang="en-US" sz="2655" b="1"/>
              <a:t>行为 </a:t>
            </a:r>
            <a:r>
              <a:rPr lang="en-US" altLang="zh-CN" sz="2655" b="1"/>
              <a:t>/ </a:t>
            </a:r>
            <a:r>
              <a:rPr lang="zh-CN" altLang="en-US" sz="2655" b="1"/>
              <a:t>结果</a:t>
            </a:r>
            <a:r>
              <a:rPr lang="en-US" altLang="zh-CN" sz="2655" b="1"/>
              <a:t>/</a:t>
            </a:r>
            <a:r>
              <a:rPr lang="zh-CN" altLang="en-US" sz="2655" b="1">
                <a:sym typeface="+mn-ea"/>
              </a:rPr>
              <a:t>行为意向</a:t>
            </a:r>
            <a:endParaRPr lang="en-US" altLang="zh-CN" sz="2655" b="1"/>
          </a:p>
        </p:txBody>
      </p:sp>
      <p:sp>
        <p:nvSpPr>
          <p:cNvPr id="2" name="文本框 1"/>
          <p:cNvSpPr txBox="1"/>
          <p:nvPr/>
        </p:nvSpPr>
        <p:spPr>
          <a:xfrm>
            <a:off x="2520884" y="4867957"/>
            <a:ext cx="520700" cy="500380"/>
          </a:xfrm>
          <a:prstGeom prst="rect">
            <a:avLst/>
          </a:prstGeom>
          <a:noFill/>
        </p:spPr>
        <p:txBody>
          <a:bodyPr wrap="none" rtlCol="0" anchor="t">
            <a:spAutoFit/>
          </a:bodyPr>
          <a:p>
            <a:r>
              <a:rPr lang="zh-CN" altLang="en-US" sz="2655">
                <a:ea typeface="Calibri" pitchFamily="34" charset="0"/>
              </a:rPr>
              <a:t>①</a:t>
            </a:r>
            <a:endParaRPr lang="zh-CN" altLang="en-US" sz="2655">
              <a:ea typeface="Calibri" pitchFamily="34" charset="0"/>
            </a:endParaRPr>
          </a:p>
        </p:txBody>
      </p:sp>
      <p:sp>
        <p:nvSpPr>
          <p:cNvPr id="4" name="文本框 3"/>
          <p:cNvSpPr txBox="1"/>
          <p:nvPr/>
        </p:nvSpPr>
        <p:spPr>
          <a:xfrm>
            <a:off x="5574002" y="4755971"/>
            <a:ext cx="520700" cy="500380"/>
          </a:xfrm>
          <a:prstGeom prst="rect">
            <a:avLst/>
          </a:prstGeom>
          <a:noFill/>
        </p:spPr>
        <p:txBody>
          <a:bodyPr wrap="none" rtlCol="0" anchor="t">
            <a:spAutoFit/>
          </a:bodyPr>
          <a:p>
            <a:r>
              <a:rPr lang="zh-CN" altLang="en-US" sz="2655">
                <a:ea typeface="Calibri" pitchFamily="34" charset="0"/>
              </a:rPr>
              <a:t>②</a:t>
            </a:r>
            <a:endParaRPr lang="zh-CN" altLang="en-US" sz="2655">
              <a:ea typeface="Calibri" pitchFamily="34" charset="0"/>
            </a:endParaRPr>
          </a:p>
        </p:txBody>
      </p:sp>
      <p:sp>
        <p:nvSpPr>
          <p:cNvPr id="18" name="文本框 17"/>
          <p:cNvSpPr txBox="1"/>
          <p:nvPr/>
        </p:nvSpPr>
        <p:spPr>
          <a:xfrm>
            <a:off x="7280280" y="4755971"/>
            <a:ext cx="520700" cy="500380"/>
          </a:xfrm>
          <a:prstGeom prst="rect">
            <a:avLst/>
          </a:prstGeom>
          <a:noFill/>
        </p:spPr>
        <p:txBody>
          <a:bodyPr wrap="none" rtlCol="0" anchor="t">
            <a:spAutoFit/>
          </a:bodyPr>
          <a:p>
            <a:r>
              <a:rPr lang="zh-CN" altLang="en-US" sz="2655">
                <a:ea typeface="Calibri" pitchFamily="34" charset="0"/>
              </a:rPr>
              <a:t>③</a:t>
            </a:r>
            <a:endParaRPr lang="zh-CN" altLang="en-US" sz="2655">
              <a:ea typeface="Calibri" pitchFamily="34" charset="0"/>
            </a:endParaRPr>
          </a:p>
        </p:txBody>
      </p:sp>
      <p:sp>
        <p:nvSpPr>
          <p:cNvPr id="29" name="文本框 28"/>
          <p:cNvSpPr txBox="1"/>
          <p:nvPr/>
        </p:nvSpPr>
        <p:spPr>
          <a:xfrm>
            <a:off x="8320062" y="4755971"/>
            <a:ext cx="520700" cy="500380"/>
          </a:xfrm>
          <a:prstGeom prst="rect">
            <a:avLst/>
          </a:prstGeom>
          <a:noFill/>
        </p:spPr>
        <p:txBody>
          <a:bodyPr wrap="none" rtlCol="0" anchor="t">
            <a:spAutoFit/>
          </a:bodyPr>
          <a:p>
            <a:pPr algn="l"/>
            <a:r>
              <a:rPr lang="zh-CN" altLang="en-US" sz="2655">
                <a:ea typeface="Calibri" pitchFamily="34" charset="0"/>
              </a:rPr>
              <a:t>④</a:t>
            </a:r>
            <a:endParaRPr lang="zh-CN" altLang="en-US" sz="2655">
              <a:ea typeface="Calibri" pitchFamily="34" charset="0"/>
            </a:endParaRPr>
          </a:p>
        </p:txBody>
      </p:sp>
      <p:sp>
        <p:nvSpPr>
          <p:cNvPr id="37" name="文本框 36"/>
          <p:cNvSpPr txBox="1"/>
          <p:nvPr/>
        </p:nvSpPr>
        <p:spPr>
          <a:xfrm>
            <a:off x="9634991" y="4755971"/>
            <a:ext cx="520700" cy="500380"/>
          </a:xfrm>
          <a:prstGeom prst="rect">
            <a:avLst/>
          </a:prstGeom>
          <a:noFill/>
        </p:spPr>
        <p:txBody>
          <a:bodyPr wrap="none" rtlCol="0" anchor="t">
            <a:spAutoFit/>
          </a:bodyPr>
          <a:p>
            <a:pPr algn="l"/>
            <a:r>
              <a:rPr lang="zh-CN" altLang="en-US" sz="2655">
                <a:ea typeface="Calibri" pitchFamily="34" charset="0"/>
              </a:rPr>
              <a:t>⑤</a:t>
            </a:r>
            <a:endParaRPr lang="zh-CN" altLang="en-US" sz="2655">
              <a:ea typeface="Calibri" pitchFamily="34" charset="0"/>
            </a:endParaRPr>
          </a:p>
        </p:txBody>
      </p:sp>
      <p:sp>
        <p:nvSpPr>
          <p:cNvPr id="3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9" name="文本框 38"/>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40" name="文本框 3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1" name="组合 40"/>
          <p:cNvGrpSpPr/>
          <p:nvPr userDrawn="1"/>
        </p:nvGrpSpPr>
        <p:grpSpPr>
          <a:xfrm rot="0">
            <a:off x="448945" y="269875"/>
            <a:ext cx="389255" cy="664210"/>
            <a:chOff x="321973" y="251081"/>
            <a:chExt cx="905327" cy="1269992"/>
          </a:xfrm>
        </p:grpSpPr>
        <p:sp>
          <p:nvSpPr>
            <p:cNvPr id="42" name="等腰三角形 41"/>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等腰三角形 42"/>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cxnSp>
        <p:nvCxnSpPr>
          <p:cNvPr id="17" name="直接箭头连接符 16"/>
          <p:cNvCxnSpPr>
            <a:stCxn id="14" idx="3"/>
          </p:cNvCxnSpPr>
          <p:nvPr/>
        </p:nvCxnSpPr>
        <p:spPr>
          <a:xfrm flipV="1">
            <a:off x="6993090" y="3250447"/>
            <a:ext cx="506344" cy="2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6491" y="1077901"/>
            <a:ext cx="12033654" cy="3387871"/>
            <a:chOff x="-16" y="2742"/>
            <a:chExt cx="19987" cy="5627"/>
          </a:xfrm>
        </p:grpSpPr>
        <p:grpSp>
          <p:nvGrpSpPr>
            <p:cNvPr id="30" name="组合 29"/>
            <p:cNvGrpSpPr/>
            <p:nvPr/>
          </p:nvGrpSpPr>
          <p:grpSpPr>
            <a:xfrm>
              <a:off x="161" y="4264"/>
              <a:ext cx="19810" cy="4105"/>
              <a:chOff x="161" y="4264"/>
              <a:chExt cx="19810" cy="4105"/>
            </a:xfrm>
          </p:grpSpPr>
          <p:grpSp>
            <p:nvGrpSpPr>
              <p:cNvPr id="26" name="组合 25"/>
              <p:cNvGrpSpPr/>
              <p:nvPr/>
            </p:nvGrpSpPr>
            <p:grpSpPr>
              <a:xfrm>
                <a:off x="161" y="4264"/>
                <a:ext cx="2663" cy="4068"/>
                <a:chOff x="1280" y="4221"/>
                <a:chExt cx="2663" cy="4068"/>
              </a:xfrm>
            </p:grpSpPr>
            <p:sp>
              <p:nvSpPr>
                <p:cNvPr id="5" name="矩形 4"/>
                <p:cNvSpPr/>
                <p:nvPr/>
              </p:nvSpPr>
              <p:spPr>
                <a:xfrm>
                  <a:off x="1280" y="422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6" name="文本框 5"/>
                <p:cNvSpPr txBox="1"/>
                <p:nvPr/>
              </p:nvSpPr>
              <p:spPr>
                <a:xfrm>
                  <a:off x="1466" y="4691"/>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前提条件</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沟通</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结构</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个人因素</a:t>
                  </a:r>
                  <a:endParaRPr lang="zh-CN" altLang="en-US" sz="1895" b="1">
                    <a:latin typeface="楷体-简" panose="02010600040101010101" charset="-122"/>
                    <a:ea typeface="楷体-简" panose="02010600040101010101" charset="-122"/>
                  </a:endParaRPr>
                </a:p>
              </p:txBody>
            </p:sp>
          </p:grpSp>
          <p:grpSp>
            <p:nvGrpSpPr>
              <p:cNvPr id="27" name="组合 26"/>
              <p:cNvGrpSpPr/>
              <p:nvPr/>
            </p:nvGrpSpPr>
            <p:grpSpPr>
              <a:xfrm>
                <a:off x="2824" y="4710"/>
                <a:ext cx="1192" cy="2591"/>
                <a:chOff x="3943" y="4691"/>
                <a:chExt cx="1192" cy="2591"/>
              </a:xfrm>
            </p:grpSpPr>
            <p:cxnSp>
              <p:nvCxnSpPr>
                <p:cNvPr id="7" name="直接箭头连接符 6"/>
                <p:cNvCxnSpPr/>
                <p:nvPr/>
              </p:nvCxnSpPr>
              <p:spPr>
                <a:xfrm flipV="1">
                  <a:off x="3943" y="4691"/>
                  <a:ext cx="1079" cy="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43" y="6430"/>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4017" y="4301"/>
                <a:ext cx="3540" cy="3766"/>
                <a:chOff x="5476" y="4221"/>
                <a:chExt cx="3540" cy="3766"/>
              </a:xfrm>
            </p:grpSpPr>
            <p:sp>
              <p:nvSpPr>
                <p:cNvPr id="9" name="矩形 8"/>
                <p:cNvSpPr/>
                <p:nvPr/>
              </p:nvSpPr>
              <p:spPr>
                <a:xfrm>
                  <a:off x="5476" y="4221"/>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0" name="矩形 9"/>
                <p:cNvSpPr/>
                <p:nvPr/>
              </p:nvSpPr>
              <p:spPr>
                <a:xfrm>
                  <a:off x="5476" y="6740"/>
                  <a:ext cx="3402"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1" name="文本框 10"/>
                <p:cNvSpPr txBox="1"/>
                <p:nvPr/>
              </p:nvSpPr>
              <p:spPr>
                <a:xfrm>
                  <a:off x="5476" y="4530"/>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认识水平上的冲突</a:t>
                  </a:r>
                  <a:endParaRPr lang="zh-CN" altLang="en-US" sz="1895" b="1">
                    <a:latin typeface="楷体-简" panose="02010600040101010101" charset="-122"/>
                    <a:ea typeface="楷体-简" panose="02010600040101010101" charset="-122"/>
                    <a:sym typeface="+mn-ea"/>
                  </a:endParaRPr>
                </a:p>
              </p:txBody>
            </p:sp>
            <p:sp>
              <p:nvSpPr>
                <p:cNvPr id="12" name="文本框 11"/>
                <p:cNvSpPr txBox="1"/>
                <p:nvPr/>
              </p:nvSpPr>
              <p:spPr>
                <a:xfrm>
                  <a:off x="5476" y="7049"/>
                  <a:ext cx="3540" cy="637"/>
                </a:xfrm>
                <a:prstGeom prst="rect">
                  <a:avLst/>
                </a:prstGeom>
                <a:noFill/>
              </p:spPr>
              <p:txBody>
                <a:bodyPr wrap="square" rtlCol="0">
                  <a:spAutoFit/>
                </a:bodyPr>
                <a:p>
                  <a:pPr lvl="0" algn="l"/>
                  <a:r>
                    <a:rPr lang="zh-CN" altLang="en-US" sz="1895" b="1">
                      <a:latin typeface="楷体-简" panose="02010600040101010101" charset="-122"/>
                      <a:ea typeface="楷体-简" panose="02010600040101010101" charset="-122"/>
                      <a:sym typeface="+mn-ea"/>
                    </a:rPr>
                    <a:t>情感水平上的冲突</a:t>
                  </a:r>
                  <a:endParaRPr lang="zh-CN" altLang="en-US" sz="1895" b="1">
                    <a:latin typeface="楷体-简" panose="02010600040101010101" charset="-122"/>
                    <a:ea typeface="楷体-简" panose="02010600040101010101" charset="-122"/>
                    <a:sym typeface="+mn-ea"/>
                  </a:endParaRPr>
                </a:p>
              </p:txBody>
            </p:sp>
          </p:grpSp>
          <p:sp>
            <p:nvSpPr>
              <p:cNvPr id="13" name="矩形 12"/>
              <p:cNvSpPr/>
              <p:nvPr/>
            </p:nvSpPr>
            <p:spPr>
              <a:xfrm>
                <a:off x="8959" y="4301"/>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14" name="文本框 13"/>
              <p:cNvSpPr txBox="1"/>
              <p:nvPr/>
            </p:nvSpPr>
            <p:spPr>
              <a:xfrm>
                <a:off x="9078" y="4610"/>
                <a:ext cx="2477" cy="3551"/>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冲突处理的行为意向</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竞争</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协作</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3.</a:t>
                </a:r>
                <a:r>
                  <a:rPr lang="zh-CN" altLang="en-US" sz="1895" b="1">
                    <a:latin typeface="楷体-简" panose="02010600040101010101" charset="-122"/>
                    <a:ea typeface="楷体-简" panose="02010600040101010101" charset="-122"/>
                  </a:rPr>
                  <a:t>迁就</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4.</a:t>
                </a:r>
                <a:r>
                  <a:rPr lang="zh-CN" altLang="en-US" sz="1895" b="1">
                    <a:latin typeface="楷体-简" panose="02010600040101010101" charset="-122"/>
                    <a:ea typeface="楷体-简" panose="02010600040101010101" charset="-122"/>
                  </a:rPr>
                  <a:t>回避</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5.</a:t>
                </a:r>
                <a:r>
                  <a:rPr lang="zh-CN" altLang="en-US" sz="1895" b="1">
                    <a:latin typeface="楷体-简" panose="02010600040101010101" charset="-122"/>
                    <a:ea typeface="楷体-简" panose="02010600040101010101" charset="-122"/>
                  </a:rPr>
                  <a:t>折中</a:t>
                </a:r>
                <a:endParaRPr lang="zh-CN" altLang="en-US" sz="1895" b="1">
                  <a:latin typeface="楷体-简" panose="02010600040101010101" charset="-122"/>
                  <a:ea typeface="楷体-简" panose="02010600040101010101" charset="-122"/>
                </a:endParaRPr>
              </a:p>
            </p:txBody>
          </p:sp>
          <p:cxnSp>
            <p:nvCxnSpPr>
              <p:cNvPr id="15" name="直接箭头连接符 14"/>
              <p:cNvCxnSpPr>
                <a:endCxn id="11" idx="3"/>
              </p:cNvCxnSpPr>
              <p:nvPr/>
            </p:nvCxnSpPr>
            <p:spPr>
              <a:xfrm flipH="1" flipV="1">
                <a:off x="7557" y="4929"/>
                <a:ext cx="1402"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1"/>
              </p:cNvCxnSpPr>
              <p:nvPr/>
            </p:nvCxnSpPr>
            <p:spPr>
              <a:xfrm flipH="1">
                <a:off x="7419" y="6335"/>
                <a:ext cx="1540" cy="1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396" y="4264"/>
                <a:ext cx="3573" cy="4068"/>
                <a:chOff x="9306" y="4464"/>
                <a:chExt cx="2495" cy="4068"/>
              </a:xfrm>
            </p:grpSpPr>
            <p:sp>
              <p:nvSpPr>
                <p:cNvPr id="19" name="矩形 18"/>
                <p:cNvSpPr/>
                <p:nvPr/>
              </p:nvSpPr>
              <p:spPr>
                <a:xfrm>
                  <a:off x="9306" y="4464"/>
                  <a:ext cx="2495" cy="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
                </a:p>
              </p:txBody>
            </p:sp>
            <p:sp>
              <p:nvSpPr>
                <p:cNvPr id="20" name="文本框 19"/>
                <p:cNvSpPr txBox="1"/>
                <p:nvPr/>
              </p:nvSpPr>
              <p:spPr>
                <a:xfrm>
                  <a:off x="9306" y="4773"/>
                  <a:ext cx="2477" cy="2580"/>
                </a:xfrm>
                <a:prstGeom prst="rect">
                  <a:avLst/>
                </a:prstGeom>
                <a:noFill/>
              </p:spPr>
              <p:txBody>
                <a:bodyPr wrap="square" rtlCol="0">
                  <a:spAutoFit/>
                </a:bodyPr>
                <a:p>
                  <a:r>
                    <a:rPr lang="zh-CN" altLang="en-US" sz="1895" b="1">
                      <a:latin typeface="楷体-简" panose="02010600040101010101" charset="-122"/>
                      <a:ea typeface="楷体-简" panose="02010600040101010101" charset="-122"/>
                    </a:rPr>
                    <a:t>公开的冲突</a:t>
                  </a:r>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1.</a:t>
                  </a:r>
                  <a:r>
                    <a:rPr lang="zh-CN" altLang="en-US" sz="1895" b="1">
                      <a:latin typeface="楷体-简" panose="02010600040101010101" charset="-122"/>
                      <a:ea typeface="楷体-简" panose="02010600040101010101" charset="-122"/>
                    </a:rPr>
                    <a:t>冲突各方的行为</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a:p>
                  <a:r>
                    <a:rPr lang="en-US" altLang="zh-CN" sz="1895" b="1">
                      <a:latin typeface="楷体-简" panose="02010600040101010101" charset="-122"/>
                      <a:ea typeface="楷体-简" panose="02010600040101010101" charset="-122"/>
                    </a:rPr>
                    <a:t>2.</a:t>
                  </a:r>
                  <a:r>
                    <a:rPr lang="zh-CN" altLang="en-US" sz="1895" b="1">
                      <a:latin typeface="楷体-简" panose="02010600040101010101" charset="-122"/>
                      <a:ea typeface="楷体-简" panose="02010600040101010101" charset="-122"/>
                    </a:rPr>
                    <a:t>对方的反应</a:t>
                  </a:r>
                  <a:endParaRPr lang="zh-CN" altLang="en-US" sz="1895" b="1">
                    <a:latin typeface="楷体-简" panose="02010600040101010101" charset="-122"/>
                    <a:ea typeface="楷体-简" panose="02010600040101010101" charset="-122"/>
                  </a:endParaRPr>
                </a:p>
                <a:p>
                  <a:endParaRPr lang="zh-CN" altLang="en-US" sz="1895" b="1">
                    <a:latin typeface="楷体-简" panose="02010600040101010101" charset="-122"/>
                    <a:ea typeface="楷体-简" panose="02010600040101010101" charset="-122"/>
                  </a:endParaRPr>
                </a:p>
              </p:txBody>
            </p:sp>
          </p:grpSp>
          <p:cxnSp>
            <p:nvCxnSpPr>
              <p:cNvPr id="22" name="直接箭头连接符 21"/>
              <p:cNvCxnSpPr/>
              <p:nvPr/>
            </p:nvCxnSpPr>
            <p:spPr>
              <a:xfrm flipV="1">
                <a:off x="15969" y="4901"/>
                <a:ext cx="1187" cy="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5969" y="6591"/>
                <a:ext cx="1193" cy="85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7156" y="4264"/>
                <a:ext cx="2815"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提高群体绩效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sp>
            <p:nvSpPr>
              <p:cNvPr id="25" name="矩形 24"/>
              <p:cNvSpPr/>
              <p:nvPr/>
            </p:nvSpPr>
            <p:spPr>
              <a:xfrm>
                <a:off x="17162" y="6591"/>
                <a:ext cx="2808" cy="1247"/>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b="1">
                    <a:solidFill>
                      <a:schemeClr val="bg2">
                        <a:lumMod val="10000"/>
                      </a:schemeClr>
                    </a:solidFill>
                    <a:latin typeface="楷体-简" panose="02010600040101010101" charset="-122"/>
                    <a:ea typeface="楷体-简" panose="02010600040101010101" charset="-122"/>
                  </a:rPr>
                  <a:t>降低群体绩效</a:t>
                </a:r>
                <a:endParaRPr lang="zh-CN" altLang="en-US" sz="1800" b="1">
                  <a:solidFill>
                    <a:schemeClr val="bg2">
                      <a:lumMod val="10000"/>
                    </a:schemeClr>
                  </a:solidFill>
                  <a:latin typeface="楷体-简" panose="02010600040101010101" charset="-122"/>
                  <a:ea typeface="楷体-简" panose="02010600040101010101" charset="-122"/>
                </a:endParaRPr>
              </a:p>
            </p:txBody>
          </p:sp>
        </p:grpSp>
        <p:sp>
          <p:nvSpPr>
            <p:cNvPr id="3" name="文本框 2"/>
            <p:cNvSpPr txBox="1"/>
            <p:nvPr/>
          </p:nvSpPr>
          <p:spPr>
            <a:xfrm>
              <a:off x="-16" y="2742"/>
              <a:ext cx="4563" cy="969"/>
            </a:xfrm>
            <a:prstGeom prst="rect">
              <a:avLst/>
            </a:prstGeom>
            <a:noFill/>
          </p:spPr>
          <p:txBody>
            <a:bodyPr wrap="square" rtlCol="0">
              <a:spAutoFit/>
            </a:bodyPr>
            <a:p>
              <a:pPr algn="ctr"/>
              <a:r>
                <a:rPr lang="zh-CN" altLang="en-US" sz="1600" b="1">
                  <a:latin typeface="微软雅黑" panose="020B0503020204020204" pitchFamily="34" charset="-122"/>
                </a:rPr>
                <a:t>阶段</a:t>
              </a:r>
              <a:r>
                <a:rPr lang="en-US" altLang="zh-CN" sz="1600" b="1">
                  <a:latin typeface="微软雅黑" panose="020B0503020204020204" pitchFamily="34" charset="-122"/>
                </a:rPr>
                <a:t>1</a:t>
              </a:r>
              <a:endParaRPr lang="en-US" altLang="zh-CN" sz="1600" b="1">
                <a:latin typeface="微软雅黑" panose="020B0503020204020204" pitchFamily="34" charset="-122"/>
              </a:endParaRPr>
            </a:p>
            <a:p>
              <a:r>
                <a:rPr lang="zh-CN" altLang="en-US" sz="1600" b="1">
                  <a:latin typeface="微软雅黑" panose="020B0503020204020204" pitchFamily="34" charset="-122"/>
                </a:rPr>
                <a:t>【</a:t>
              </a:r>
              <a:r>
                <a:rPr lang="zh-CN" altLang="en-US" sz="1600" b="1">
                  <a:solidFill>
                    <a:schemeClr val="tx1">
                      <a:lumMod val="85000"/>
                      <a:lumOff val="15000"/>
                    </a:schemeClr>
                  </a:solidFill>
                  <a:latin typeface="微软雅黑" panose="020B0503020204020204" pitchFamily="34" charset="-122"/>
                  <a:sym typeface="+mn-ea"/>
                </a:rPr>
                <a:t>潜在的对立或不一致</a:t>
              </a:r>
              <a:r>
                <a:rPr lang="zh-CN" altLang="en-US" sz="1600" b="1">
                  <a:solidFill>
                    <a:srgbClr val="FF0000"/>
                  </a:solidFill>
                  <a:latin typeface="微软雅黑" panose="020B0503020204020204" pitchFamily="34" charset="-122"/>
                </a:rPr>
                <a:t> </a:t>
              </a:r>
              <a:r>
                <a:rPr lang="zh-CN" altLang="en-US" sz="1600" b="1">
                  <a:latin typeface="微软雅黑" panose="020B0503020204020204" pitchFamily="34" charset="-122"/>
                </a:rPr>
                <a:t>】</a:t>
              </a:r>
              <a:endParaRPr lang="zh-CN" altLang="en-US" sz="1600" b="1">
                <a:latin typeface="微软雅黑" panose="020B0503020204020204" pitchFamily="34" charset="-122"/>
              </a:endParaRPr>
            </a:p>
          </p:txBody>
        </p:sp>
      </p:grpSp>
      <p:sp>
        <p:nvSpPr>
          <p:cNvPr id="32" name="文本框 31"/>
          <p:cNvSpPr txBox="1"/>
          <p:nvPr/>
        </p:nvSpPr>
        <p:spPr>
          <a:xfrm>
            <a:off x="2386330" y="1123950"/>
            <a:ext cx="2395855" cy="583565"/>
          </a:xfrm>
          <a:prstGeom prst="rect">
            <a:avLst/>
          </a:prstGeom>
          <a:noFill/>
        </p:spPr>
        <p:txBody>
          <a:bodyPr wrap="square" rtlCol="0">
            <a:spAutoFit/>
          </a:bodyPr>
          <a:p>
            <a:pPr lvl="0" algn="ctr"/>
            <a:r>
              <a:rPr lang="zh-CN" altLang="en-US" sz="1600" b="1">
                <a:latin typeface="微软雅黑" panose="020B0503020204020204" pitchFamily="34" charset="-122"/>
                <a:sym typeface="+mn-ea"/>
              </a:rPr>
              <a:t>阶段2</a:t>
            </a:r>
            <a:endParaRPr lang="zh-CN" altLang="en-US" sz="1600" b="1">
              <a:latin typeface="微软雅黑" panose="020B0503020204020204" pitchFamily="34" charset="-122"/>
              <a:sym typeface="+mn-ea"/>
            </a:endParaRPr>
          </a:p>
          <a:p>
            <a:pPr lvl="0" algn="ctr"/>
            <a:r>
              <a:rPr lang="zh-CN" altLang="en-US" sz="1600" b="1">
                <a:latin typeface="微软雅黑" panose="020B0503020204020204" pitchFamily="34" charset="-122"/>
                <a:sym typeface="+mn-ea"/>
              </a:rPr>
              <a:t>【 认知和人格化】</a:t>
            </a:r>
            <a:endParaRPr lang="zh-CN" altLang="en-US" sz="1600" b="1">
              <a:latin typeface="微软雅黑" panose="020B0503020204020204" pitchFamily="34" charset="-122"/>
              <a:sym typeface="+mn-ea"/>
            </a:endParaRPr>
          </a:p>
        </p:txBody>
      </p:sp>
      <p:sp>
        <p:nvSpPr>
          <p:cNvPr id="33" name="文本框 32"/>
          <p:cNvSpPr txBox="1"/>
          <p:nvPr/>
        </p:nvSpPr>
        <p:spPr>
          <a:xfrm>
            <a:off x="5388610" y="1077595"/>
            <a:ext cx="1718310" cy="645160"/>
          </a:xfrm>
          <a:prstGeom prst="rect">
            <a:avLst/>
          </a:prstGeom>
          <a:noFill/>
        </p:spPr>
        <p:txBody>
          <a:bodyPr wrap="square" rtlCol="0">
            <a:spAutoFit/>
          </a:bodyPr>
          <a:p>
            <a:pPr algn="ctr"/>
            <a:r>
              <a:rPr lang="zh-CN" altLang="en-US" sz="1800" b="1"/>
              <a:t>阶段</a:t>
            </a:r>
            <a:r>
              <a:rPr lang="en-US" altLang="zh-CN" sz="1800" b="1"/>
              <a:t>3</a:t>
            </a:r>
            <a:endParaRPr lang="en-US" altLang="zh-CN" sz="1800" b="1"/>
          </a:p>
          <a:p>
            <a:r>
              <a:rPr lang="zh-CN" altLang="en-US" sz="1800" b="1"/>
              <a:t>【</a:t>
            </a:r>
            <a:r>
              <a:rPr lang="zh-CN" altLang="en-US" sz="1600" b="1">
                <a:solidFill>
                  <a:schemeClr val="tx1">
                    <a:lumMod val="85000"/>
                    <a:lumOff val="15000"/>
                  </a:schemeClr>
                </a:solidFill>
                <a:latin typeface="微软雅黑" panose="020B0503020204020204" pitchFamily="34" charset="-122"/>
                <a:sym typeface="+mn-ea"/>
              </a:rPr>
              <a:t>行为意向</a:t>
            </a:r>
            <a:r>
              <a:rPr lang="zh-CN" altLang="en-US" sz="1800" b="1"/>
              <a:t>】</a:t>
            </a:r>
            <a:endParaRPr lang="zh-CN" altLang="en-US" sz="1800" b="1"/>
          </a:p>
        </p:txBody>
      </p:sp>
      <p:sp>
        <p:nvSpPr>
          <p:cNvPr id="34" name="文本框 33"/>
          <p:cNvSpPr txBox="1"/>
          <p:nvPr/>
        </p:nvSpPr>
        <p:spPr>
          <a:xfrm>
            <a:off x="8248415" y="1077901"/>
            <a:ext cx="1044599" cy="675640"/>
          </a:xfrm>
          <a:prstGeom prst="rect">
            <a:avLst/>
          </a:prstGeom>
          <a:noFill/>
        </p:spPr>
        <p:txBody>
          <a:bodyPr wrap="square" rtlCol="0">
            <a:spAutoFit/>
          </a:bodyPr>
          <a:p>
            <a:pPr algn="ctr"/>
            <a:r>
              <a:rPr lang="zh-CN" altLang="en-US" sz="1895" b="1"/>
              <a:t>阶段</a:t>
            </a:r>
            <a:r>
              <a:rPr lang="en-US" altLang="zh-CN" sz="1895" b="1"/>
              <a:t>4</a:t>
            </a:r>
            <a:endParaRPr lang="en-US" altLang="zh-CN" sz="1895" b="1"/>
          </a:p>
          <a:p>
            <a:r>
              <a:rPr lang="zh-CN" altLang="en-US" sz="1895" b="1"/>
              <a:t>【</a:t>
            </a:r>
            <a:r>
              <a:rPr lang="zh-CN" altLang="en-US" sz="1600" b="1">
                <a:solidFill>
                  <a:schemeClr val="tx1">
                    <a:lumMod val="85000"/>
                    <a:lumOff val="15000"/>
                  </a:schemeClr>
                </a:solidFill>
                <a:latin typeface="微软雅黑" panose="020B0503020204020204" pitchFamily="34" charset="-122"/>
                <a:sym typeface="+mn-ea"/>
              </a:rPr>
              <a:t>行为</a:t>
            </a:r>
            <a:r>
              <a:rPr lang="zh-CN" altLang="en-US" sz="1895" b="1"/>
              <a:t>】</a:t>
            </a:r>
            <a:endParaRPr lang="zh-CN" altLang="en-US" sz="1895" b="1"/>
          </a:p>
        </p:txBody>
      </p:sp>
      <p:sp>
        <p:nvSpPr>
          <p:cNvPr id="35" name="文本框 34"/>
          <p:cNvSpPr txBox="1"/>
          <p:nvPr/>
        </p:nvSpPr>
        <p:spPr>
          <a:xfrm>
            <a:off x="10690328" y="1078536"/>
            <a:ext cx="1044599" cy="675640"/>
          </a:xfrm>
          <a:prstGeom prst="rect">
            <a:avLst/>
          </a:prstGeom>
          <a:noFill/>
        </p:spPr>
        <p:txBody>
          <a:bodyPr wrap="square" rtlCol="0">
            <a:spAutoFit/>
          </a:bodyPr>
          <a:p>
            <a:pPr algn="ctr"/>
            <a:r>
              <a:rPr lang="zh-CN" altLang="en-US" sz="1895" b="1"/>
              <a:t>阶段</a:t>
            </a:r>
            <a:r>
              <a:rPr lang="en-US" altLang="zh-CN" sz="1895" b="1"/>
              <a:t>5</a:t>
            </a:r>
            <a:endParaRPr lang="en-US" altLang="zh-CN" sz="1895" b="1"/>
          </a:p>
          <a:p>
            <a:r>
              <a:rPr lang="zh-CN" altLang="en-US" sz="1895" b="1"/>
              <a:t>【</a:t>
            </a:r>
            <a:r>
              <a:rPr lang="zh-CN" altLang="en-US" sz="1600" b="1">
                <a:solidFill>
                  <a:schemeClr val="tx1">
                    <a:lumMod val="85000"/>
                    <a:lumOff val="15000"/>
                  </a:schemeClr>
                </a:solidFill>
                <a:latin typeface="微软雅黑" panose="020B0503020204020204" pitchFamily="34" charset="-122"/>
                <a:sym typeface="+mn-ea"/>
              </a:rPr>
              <a:t>结果</a:t>
            </a:r>
            <a:r>
              <a:rPr lang="zh-CN" altLang="en-US" sz="1895" b="1"/>
              <a:t>】</a:t>
            </a:r>
            <a:endParaRPr lang="zh-CN" altLang="en-US" sz="1895" b="1"/>
          </a:p>
        </p:txBody>
      </p:sp>
      <p:sp>
        <p:nvSpPr>
          <p:cNvPr id="36" name="文本框 35"/>
          <p:cNvSpPr txBox="1"/>
          <p:nvPr/>
        </p:nvSpPr>
        <p:spPr>
          <a:xfrm>
            <a:off x="1489531" y="5250876"/>
            <a:ext cx="10570012" cy="500380"/>
          </a:xfrm>
          <a:prstGeom prst="rect">
            <a:avLst/>
          </a:prstGeom>
          <a:noFill/>
        </p:spPr>
        <p:txBody>
          <a:bodyPr wrap="square" rtlCol="0">
            <a:spAutoFit/>
          </a:bodyPr>
          <a:p>
            <a:r>
              <a:rPr lang="zh-CN" altLang="en-US" sz="2655" b="1">
                <a:solidFill>
                  <a:schemeClr val="tx1">
                    <a:lumMod val="85000"/>
                    <a:lumOff val="15000"/>
                  </a:schemeClr>
                </a:solidFill>
                <a:sym typeface="+mn-ea"/>
              </a:rPr>
              <a:t>潜在的对立或不一致 </a:t>
            </a:r>
            <a:r>
              <a:rPr lang="en-US" altLang="zh-CN" sz="2655" b="1">
                <a:sym typeface="+mn-ea"/>
              </a:rPr>
              <a:t>/ </a:t>
            </a:r>
            <a:r>
              <a:rPr lang="zh-CN" altLang="en-US" sz="2655" b="1">
                <a:solidFill>
                  <a:schemeClr val="tx1">
                    <a:lumMod val="85000"/>
                    <a:lumOff val="15000"/>
                  </a:schemeClr>
                </a:solidFill>
                <a:sym typeface="+mn-ea"/>
              </a:rPr>
              <a:t>认知和人格化 </a:t>
            </a:r>
            <a:r>
              <a:rPr lang="en-US" altLang="zh-CN" sz="2655" b="1">
                <a:sym typeface="+mn-ea"/>
              </a:rPr>
              <a:t>/</a:t>
            </a:r>
            <a:r>
              <a:rPr lang="zh-CN" altLang="en-US" sz="2655" b="1">
                <a:sym typeface="+mn-ea"/>
              </a:rPr>
              <a:t> </a:t>
            </a:r>
            <a:r>
              <a:rPr lang="zh-CN" altLang="en-US" sz="2655" b="1"/>
              <a:t>行为 </a:t>
            </a:r>
            <a:r>
              <a:rPr lang="en-US" altLang="zh-CN" sz="2655" b="1"/>
              <a:t>/ </a:t>
            </a:r>
            <a:r>
              <a:rPr lang="zh-CN" altLang="en-US" sz="2655" b="1"/>
              <a:t>结果</a:t>
            </a:r>
            <a:r>
              <a:rPr lang="en-US" altLang="zh-CN" sz="2655" b="1"/>
              <a:t>/</a:t>
            </a:r>
            <a:r>
              <a:rPr lang="zh-CN" altLang="en-US" sz="2655" b="1">
                <a:sym typeface="+mn-ea"/>
              </a:rPr>
              <a:t>行为意向</a:t>
            </a:r>
            <a:endParaRPr lang="en-US" altLang="zh-CN" sz="2655" b="1"/>
          </a:p>
        </p:txBody>
      </p:sp>
      <p:sp>
        <p:nvSpPr>
          <p:cNvPr id="2" name="文本框 1"/>
          <p:cNvSpPr txBox="1"/>
          <p:nvPr/>
        </p:nvSpPr>
        <p:spPr>
          <a:xfrm>
            <a:off x="2520884" y="4867957"/>
            <a:ext cx="520700" cy="500380"/>
          </a:xfrm>
          <a:prstGeom prst="rect">
            <a:avLst/>
          </a:prstGeom>
          <a:noFill/>
        </p:spPr>
        <p:txBody>
          <a:bodyPr wrap="none" rtlCol="0" anchor="t">
            <a:spAutoFit/>
          </a:bodyPr>
          <a:p>
            <a:r>
              <a:rPr lang="zh-CN" altLang="en-US" sz="2655">
                <a:ea typeface="Calibri" pitchFamily="34" charset="0"/>
              </a:rPr>
              <a:t>①</a:t>
            </a:r>
            <a:endParaRPr lang="zh-CN" altLang="en-US" sz="2655">
              <a:ea typeface="Calibri" pitchFamily="34" charset="0"/>
            </a:endParaRPr>
          </a:p>
        </p:txBody>
      </p:sp>
      <p:sp>
        <p:nvSpPr>
          <p:cNvPr id="4" name="文本框 3"/>
          <p:cNvSpPr txBox="1"/>
          <p:nvPr/>
        </p:nvSpPr>
        <p:spPr>
          <a:xfrm>
            <a:off x="5574002" y="4755971"/>
            <a:ext cx="520700" cy="500380"/>
          </a:xfrm>
          <a:prstGeom prst="rect">
            <a:avLst/>
          </a:prstGeom>
          <a:noFill/>
        </p:spPr>
        <p:txBody>
          <a:bodyPr wrap="none" rtlCol="0" anchor="t">
            <a:spAutoFit/>
          </a:bodyPr>
          <a:p>
            <a:r>
              <a:rPr lang="zh-CN" altLang="en-US" sz="2655">
                <a:ea typeface="Calibri" pitchFamily="34" charset="0"/>
              </a:rPr>
              <a:t>②</a:t>
            </a:r>
            <a:endParaRPr lang="zh-CN" altLang="en-US" sz="2655">
              <a:ea typeface="Calibri" pitchFamily="34" charset="0"/>
            </a:endParaRPr>
          </a:p>
        </p:txBody>
      </p:sp>
      <p:sp>
        <p:nvSpPr>
          <p:cNvPr id="18" name="文本框 17"/>
          <p:cNvSpPr txBox="1"/>
          <p:nvPr/>
        </p:nvSpPr>
        <p:spPr>
          <a:xfrm>
            <a:off x="7280280" y="4755971"/>
            <a:ext cx="520700" cy="500380"/>
          </a:xfrm>
          <a:prstGeom prst="rect">
            <a:avLst/>
          </a:prstGeom>
          <a:noFill/>
        </p:spPr>
        <p:txBody>
          <a:bodyPr wrap="none" rtlCol="0" anchor="t">
            <a:spAutoFit/>
          </a:bodyPr>
          <a:p>
            <a:r>
              <a:rPr lang="zh-CN" altLang="en-US" sz="2655">
                <a:ea typeface="Calibri" pitchFamily="34" charset="0"/>
              </a:rPr>
              <a:t>③</a:t>
            </a:r>
            <a:endParaRPr lang="zh-CN" altLang="en-US" sz="2655">
              <a:ea typeface="Calibri" pitchFamily="34" charset="0"/>
            </a:endParaRPr>
          </a:p>
        </p:txBody>
      </p:sp>
      <p:sp>
        <p:nvSpPr>
          <p:cNvPr id="29" name="文本框 28"/>
          <p:cNvSpPr txBox="1"/>
          <p:nvPr/>
        </p:nvSpPr>
        <p:spPr>
          <a:xfrm>
            <a:off x="8320062" y="4755971"/>
            <a:ext cx="520700" cy="500380"/>
          </a:xfrm>
          <a:prstGeom prst="rect">
            <a:avLst/>
          </a:prstGeom>
          <a:noFill/>
        </p:spPr>
        <p:txBody>
          <a:bodyPr wrap="none" rtlCol="0" anchor="t">
            <a:spAutoFit/>
          </a:bodyPr>
          <a:p>
            <a:pPr algn="l"/>
            <a:r>
              <a:rPr lang="zh-CN" altLang="en-US" sz="2655">
                <a:ea typeface="Calibri" pitchFamily="34" charset="0"/>
              </a:rPr>
              <a:t>④</a:t>
            </a:r>
            <a:endParaRPr lang="zh-CN" altLang="en-US" sz="2655">
              <a:ea typeface="Calibri" pitchFamily="34" charset="0"/>
            </a:endParaRPr>
          </a:p>
        </p:txBody>
      </p:sp>
      <p:sp>
        <p:nvSpPr>
          <p:cNvPr id="37" name="文本框 36"/>
          <p:cNvSpPr txBox="1"/>
          <p:nvPr/>
        </p:nvSpPr>
        <p:spPr>
          <a:xfrm>
            <a:off x="9634991" y="4755971"/>
            <a:ext cx="520700" cy="500380"/>
          </a:xfrm>
          <a:prstGeom prst="rect">
            <a:avLst/>
          </a:prstGeom>
          <a:noFill/>
        </p:spPr>
        <p:txBody>
          <a:bodyPr wrap="none" rtlCol="0" anchor="t">
            <a:spAutoFit/>
          </a:bodyPr>
          <a:p>
            <a:pPr algn="l"/>
            <a:r>
              <a:rPr lang="zh-CN" altLang="en-US" sz="2655">
                <a:ea typeface="Calibri" pitchFamily="34" charset="0"/>
              </a:rPr>
              <a:t>⑤</a:t>
            </a:r>
            <a:endParaRPr lang="zh-CN" altLang="en-US" sz="2655">
              <a:ea typeface="Calibri" pitchFamily="34" charset="0"/>
            </a:endParaRPr>
          </a:p>
        </p:txBody>
      </p:sp>
      <p:sp>
        <p:nvSpPr>
          <p:cNvPr id="3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9" name="文本框 38"/>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40" name="文本框 39"/>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1" name="组合 40"/>
          <p:cNvGrpSpPr/>
          <p:nvPr userDrawn="1"/>
        </p:nvGrpSpPr>
        <p:grpSpPr>
          <a:xfrm rot="0">
            <a:off x="448945" y="269875"/>
            <a:ext cx="389255" cy="664210"/>
            <a:chOff x="321973" y="251081"/>
            <a:chExt cx="905327" cy="1269992"/>
          </a:xfrm>
        </p:grpSpPr>
        <p:sp>
          <p:nvSpPr>
            <p:cNvPr id="42" name="等腰三角形 41"/>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等腰三角形 42"/>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cxnSp>
        <p:nvCxnSpPr>
          <p:cNvPr id="17" name="直接箭头连接符 16"/>
          <p:cNvCxnSpPr/>
          <p:nvPr/>
        </p:nvCxnSpPr>
        <p:spPr>
          <a:xfrm>
            <a:off x="2629860" y="3554833"/>
            <a:ext cx="530427" cy="10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46951" y="2921452"/>
            <a:ext cx="1482908" cy="1318260"/>
          </a:xfrm>
          <a:prstGeom prst="rect">
            <a:avLst/>
          </a:prstGeom>
          <a:noFill/>
          <a:ln>
            <a:solidFill>
              <a:schemeClr val="accent5"/>
            </a:solidFill>
          </a:ln>
        </p:spPr>
        <p:txBody>
          <a:bodyPr wrap="square" rtlCol="0">
            <a:spAutoFit/>
          </a:bodyPr>
          <a:p>
            <a:pPr algn="ctr"/>
            <a:r>
              <a:rPr lang="zh-CN" altLang="en-US" sz="2655" b="1"/>
              <a:t>潜在的对立或不一致</a:t>
            </a:r>
            <a:endParaRPr lang="zh-CN" altLang="en-US" sz="2655" b="1"/>
          </a:p>
        </p:txBody>
      </p:sp>
      <p:sp>
        <p:nvSpPr>
          <p:cNvPr id="39" name="文本框 38"/>
          <p:cNvSpPr txBox="1"/>
          <p:nvPr/>
        </p:nvSpPr>
        <p:spPr>
          <a:xfrm>
            <a:off x="3298764" y="2921452"/>
            <a:ext cx="1482908" cy="1318260"/>
          </a:xfrm>
          <a:prstGeom prst="rect">
            <a:avLst/>
          </a:prstGeom>
          <a:noFill/>
          <a:ln>
            <a:solidFill>
              <a:schemeClr val="accent5"/>
            </a:solidFill>
          </a:ln>
        </p:spPr>
        <p:txBody>
          <a:bodyPr wrap="square" rtlCol="0">
            <a:spAutoFit/>
          </a:bodyPr>
          <a:p>
            <a:pPr algn="ctr"/>
            <a:r>
              <a:rPr lang="zh-CN" altLang="en-US" sz="2655" b="1">
                <a:solidFill>
                  <a:schemeClr val="tx1">
                    <a:lumMod val="85000"/>
                    <a:lumOff val="15000"/>
                  </a:schemeClr>
                </a:solidFill>
                <a:sym typeface="+mn-ea"/>
              </a:rPr>
              <a:t>认知和人格化</a:t>
            </a:r>
            <a:endParaRPr lang="zh-CN" altLang="en-US" sz="2655" b="1">
              <a:solidFill>
                <a:schemeClr val="tx1">
                  <a:lumMod val="85000"/>
                  <a:lumOff val="15000"/>
                </a:schemeClr>
              </a:solidFill>
              <a:sym typeface="+mn-ea"/>
            </a:endParaRPr>
          </a:p>
          <a:p>
            <a:pPr algn="ctr"/>
            <a:endParaRPr lang="zh-CN" altLang="en-US" sz="2655" b="1"/>
          </a:p>
        </p:txBody>
      </p:sp>
      <p:cxnSp>
        <p:nvCxnSpPr>
          <p:cNvPr id="41" name="直接箭头连接符 40"/>
          <p:cNvCxnSpPr/>
          <p:nvPr/>
        </p:nvCxnSpPr>
        <p:spPr>
          <a:xfrm>
            <a:off x="4781672" y="3572294"/>
            <a:ext cx="530427" cy="10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354847" y="2903991"/>
            <a:ext cx="1482908" cy="1318260"/>
          </a:xfrm>
          <a:prstGeom prst="rect">
            <a:avLst/>
          </a:prstGeom>
          <a:noFill/>
          <a:ln>
            <a:solidFill>
              <a:schemeClr val="accent5"/>
            </a:solidFill>
          </a:ln>
        </p:spPr>
        <p:txBody>
          <a:bodyPr wrap="square" rtlCol="0">
            <a:spAutoFit/>
          </a:bodyPr>
          <a:p>
            <a:pPr algn="ctr"/>
            <a:endParaRPr lang="zh-CN" altLang="en-US" sz="2655" b="1"/>
          </a:p>
          <a:p>
            <a:pPr algn="ctr"/>
            <a:r>
              <a:rPr lang="zh-CN" altLang="en-US" sz="2655" b="1"/>
              <a:t>【    】</a:t>
            </a:r>
            <a:endParaRPr lang="zh-CN" altLang="en-US" sz="2655" b="1"/>
          </a:p>
          <a:p>
            <a:pPr algn="ctr"/>
            <a:endParaRPr lang="zh-CN" altLang="en-US" sz="2655" b="1"/>
          </a:p>
        </p:txBody>
      </p:sp>
      <p:sp>
        <p:nvSpPr>
          <p:cNvPr id="43" name="文本框 42"/>
          <p:cNvSpPr txBox="1"/>
          <p:nvPr/>
        </p:nvSpPr>
        <p:spPr>
          <a:xfrm>
            <a:off x="7497026" y="2904593"/>
            <a:ext cx="1482908" cy="1318260"/>
          </a:xfrm>
          <a:prstGeom prst="rect">
            <a:avLst/>
          </a:prstGeom>
          <a:noFill/>
          <a:ln>
            <a:solidFill>
              <a:schemeClr val="accent5"/>
            </a:solidFill>
          </a:ln>
        </p:spPr>
        <p:txBody>
          <a:bodyPr wrap="square" rtlCol="0">
            <a:spAutoFit/>
          </a:bodyPr>
          <a:p>
            <a:pPr algn="ctr"/>
            <a:endParaRPr lang="zh-CN" altLang="en-US" sz="2655" b="1"/>
          </a:p>
          <a:p>
            <a:pPr algn="ctr"/>
            <a:r>
              <a:rPr lang="zh-CN" altLang="en-US" sz="2655" b="1"/>
              <a:t>行为</a:t>
            </a:r>
            <a:endParaRPr lang="zh-CN" altLang="en-US" sz="2655" b="1"/>
          </a:p>
          <a:p>
            <a:pPr algn="ctr"/>
            <a:endParaRPr lang="zh-CN" altLang="en-US" sz="2655" b="1"/>
          </a:p>
        </p:txBody>
      </p:sp>
      <p:sp>
        <p:nvSpPr>
          <p:cNvPr id="44" name="文本框 43"/>
          <p:cNvSpPr txBox="1"/>
          <p:nvPr/>
        </p:nvSpPr>
        <p:spPr>
          <a:xfrm>
            <a:off x="9737946" y="2903991"/>
            <a:ext cx="1482908" cy="1318260"/>
          </a:xfrm>
          <a:prstGeom prst="rect">
            <a:avLst/>
          </a:prstGeom>
          <a:noFill/>
          <a:ln>
            <a:solidFill>
              <a:schemeClr val="accent5"/>
            </a:solidFill>
          </a:ln>
        </p:spPr>
        <p:txBody>
          <a:bodyPr wrap="square" rtlCol="0">
            <a:spAutoFit/>
          </a:bodyPr>
          <a:p>
            <a:pPr algn="ctr"/>
            <a:endParaRPr lang="zh-CN" altLang="en-US" sz="2655" b="1"/>
          </a:p>
          <a:p>
            <a:pPr algn="ctr"/>
            <a:r>
              <a:rPr lang="zh-CN" altLang="en-US" sz="2655" b="1"/>
              <a:t>结果</a:t>
            </a:r>
            <a:endParaRPr lang="zh-CN" altLang="en-US" sz="2655" b="1"/>
          </a:p>
          <a:p>
            <a:pPr algn="ctr"/>
            <a:endParaRPr lang="zh-CN" altLang="en-US" sz="2655" b="1"/>
          </a:p>
        </p:txBody>
      </p:sp>
      <p:cxnSp>
        <p:nvCxnSpPr>
          <p:cNvPr id="45" name="直接箭头连接符 44"/>
          <p:cNvCxnSpPr/>
          <p:nvPr/>
        </p:nvCxnSpPr>
        <p:spPr>
          <a:xfrm>
            <a:off x="6837755" y="3583131"/>
            <a:ext cx="530427" cy="10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9104564" y="3583131"/>
            <a:ext cx="530427" cy="10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9248140" y="138430"/>
            <a:ext cx="2959735" cy="1049020"/>
          </a:xfrm>
          <a:prstGeom prst="rect">
            <a:avLst/>
          </a:prstGeom>
        </p:spPr>
      </p:pic>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7" name="文本框 6"/>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6" name="文本框 5"/>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2" name="组合 1"/>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等腰三角形 2"/>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4781672" y="5654266"/>
            <a:ext cx="683956" cy="1203546"/>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p:spPr>
          <p:txBody>
            <a:bodyPr lIns="0" tIns="0" rIns="0" bIns="0"/>
            <a:lstStyle/>
            <a:p>
              <a:pPr>
                <a:lnSpc>
                  <a:spcPct val="150000"/>
                </a:lnSpc>
                <a:defRPr/>
              </a:pPr>
              <a:endParaRPr lang="es-ES" sz="2530">
                <a:latin typeface="Arial" panose="020B0604020202090204" pitchFamily="34" charset="0"/>
                <a:ea typeface="微软雅黑" panose="020B0503020204020204" pitchFamily="34" charset="-122"/>
                <a:cs typeface="Calibri" pitchFamily="34" charset="0"/>
                <a:sym typeface="Arial" panose="020B0604020202090204" pitchFamily="34" charset="0"/>
              </a:endParaRPr>
            </a:p>
          </p:txBody>
        </p:sp>
      </p:grpSp>
      <p:sp>
        <p:nvSpPr>
          <p:cNvPr id="38" name="文本框 37"/>
          <p:cNvSpPr txBox="1"/>
          <p:nvPr/>
        </p:nvSpPr>
        <p:spPr>
          <a:xfrm>
            <a:off x="770255" y="2426970"/>
            <a:ext cx="1859280" cy="2306955"/>
          </a:xfrm>
          <a:prstGeom prst="rect">
            <a:avLst/>
          </a:prstGeom>
          <a:noFill/>
          <a:ln>
            <a:solidFill>
              <a:schemeClr val="accent5"/>
            </a:solidFill>
          </a:ln>
        </p:spPr>
        <p:txBody>
          <a:bodyPr wrap="square" rtlCol="0" anchor="ctr" anchorCtr="0">
            <a:spAutoFit/>
          </a:bodyPr>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sym typeface="+mn-ea"/>
              </a:rPr>
              <a:t>潜在的对立或不一致</a:t>
            </a: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p:txBody>
      </p:sp>
      <p:sp>
        <p:nvSpPr>
          <p:cNvPr id="39" name="文本框 38"/>
          <p:cNvSpPr txBox="1"/>
          <p:nvPr/>
        </p:nvSpPr>
        <p:spPr>
          <a:xfrm>
            <a:off x="3298764" y="2427104"/>
            <a:ext cx="1482908" cy="2306955"/>
          </a:xfrm>
          <a:prstGeom prst="rect">
            <a:avLst/>
          </a:prstGeom>
          <a:noFill/>
          <a:ln>
            <a:solidFill>
              <a:schemeClr val="accent5"/>
            </a:solidFill>
          </a:ln>
        </p:spPr>
        <p:txBody>
          <a:bodyPr wrap="square" rtlCol="0" anchor="ctr" anchorCtr="0">
            <a:spAutoFit/>
          </a:bodyPr>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sym typeface="+mn-ea"/>
              </a:rPr>
              <a:t>认知和人格化</a:t>
            </a: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p:txBody>
      </p:sp>
      <p:sp>
        <p:nvSpPr>
          <p:cNvPr id="42" name="文本框 41"/>
          <p:cNvSpPr txBox="1"/>
          <p:nvPr/>
        </p:nvSpPr>
        <p:spPr>
          <a:xfrm>
            <a:off x="5354847" y="2406474"/>
            <a:ext cx="1482908" cy="2306955"/>
          </a:xfrm>
          <a:prstGeom prst="rect">
            <a:avLst/>
          </a:prstGeom>
          <a:noFill/>
          <a:ln>
            <a:solidFill>
              <a:schemeClr val="accent5"/>
            </a:solidFill>
          </a:ln>
        </p:spPr>
        <p:txBody>
          <a:bodyPr wrap="square" rtlCol="0" anchor="ctr" anchorCtr="0">
            <a:spAutoFit/>
          </a:bodyPr>
          <a:p>
            <a:pPr algn="ctr">
              <a:lnSpc>
                <a:spcPct val="150000"/>
              </a:lnSpc>
            </a:pPr>
            <a:endParaRPr lang="zh-CN" altLang="en-US" sz="2400" b="1">
              <a:solidFill>
                <a:srgbClr val="FF0000"/>
              </a:solidFill>
              <a:latin typeface="楷体-简" panose="02010600040101010101" charset="-122"/>
              <a:ea typeface="楷体-简" panose="02010600040101010101" charset="-122"/>
            </a:endParaRPr>
          </a:p>
          <a:p>
            <a:pPr algn="ctr">
              <a:lnSpc>
                <a:spcPct val="150000"/>
              </a:lnSpc>
            </a:pPr>
            <a:r>
              <a:rPr lang="zh-CN" altLang="en-US" sz="2400" b="1">
                <a:solidFill>
                  <a:srgbClr val="FF0000"/>
                </a:solidFill>
                <a:latin typeface="楷体-简" panose="02010600040101010101" charset="-122"/>
                <a:ea typeface="楷体-简" panose="02010600040101010101" charset="-122"/>
              </a:rPr>
              <a:t>行为</a:t>
            </a:r>
            <a:endParaRPr lang="zh-CN" altLang="en-US" sz="2400" b="1">
              <a:solidFill>
                <a:srgbClr val="FF0000"/>
              </a:solidFill>
              <a:latin typeface="楷体-简" panose="02010600040101010101" charset="-122"/>
              <a:ea typeface="楷体-简" panose="02010600040101010101" charset="-122"/>
            </a:endParaRPr>
          </a:p>
          <a:p>
            <a:pPr algn="ctr">
              <a:lnSpc>
                <a:spcPct val="150000"/>
              </a:lnSpc>
            </a:pPr>
            <a:r>
              <a:rPr lang="zh-CN" altLang="en-US" sz="2400" b="1">
                <a:solidFill>
                  <a:srgbClr val="FF0000"/>
                </a:solidFill>
                <a:latin typeface="楷体-简" panose="02010600040101010101" charset="-122"/>
                <a:ea typeface="楷体-简" panose="02010600040101010101" charset="-122"/>
              </a:rPr>
              <a:t>意向</a:t>
            </a:r>
            <a:endParaRPr lang="zh-CN" altLang="en-US" sz="2400" b="1">
              <a:solidFill>
                <a:srgbClr val="FF0000"/>
              </a:solidFill>
              <a:latin typeface="楷体-简" panose="02010600040101010101" charset="-122"/>
              <a:ea typeface="楷体-简" panose="02010600040101010101" charset="-122"/>
            </a:endParaRPr>
          </a:p>
          <a:p>
            <a:pPr algn="ctr">
              <a:lnSpc>
                <a:spcPct val="150000"/>
              </a:lnSpc>
            </a:pPr>
            <a:endParaRPr lang="zh-CN" altLang="en-US" sz="2400" b="1">
              <a:solidFill>
                <a:srgbClr val="FF0000"/>
              </a:solidFill>
              <a:latin typeface="楷体-简" panose="02010600040101010101" charset="-122"/>
              <a:ea typeface="楷体-简" panose="02010600040101010101" charset="-122"/>
            </a:endParaRPr>
          </a:p>
        </p:txBody>
      </p:sp>
      <p:sp>
        <p:nvSpPr>
          <p:cNvPr id="43" name="文本框 42"/>
          <p:cNvSpPr txBox="1"/>
          <p:nvPr/>
        </p:nvSpPr>
        <p:spPr>
          <a:xfrm>
            <a:off x="7497026" y="2410246"/>
            <a:ext cx="1482908" cy="2306955"/>
          </a:xfrm>
          <a:prstGeom prst="rect">
            <a:avLst/>
          </a:prstGeom>
          <a:noFill/>
          <a:ln>
            <a:solidFill>
              <a:schemeClr val="accent5"/>
            </a:solidFill>
          </a:ln>
        </p:spPr>
        <p:txBody>
          <a:bodyPr wrap="square" rtlCol="0" anchor="ctr" anchorCtr="0">
            <a:spAutoFit/>
          </a:bodyPr>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sym typeface="+mn-ea"/>
              </a:rPr>
              <a:t>行为</a:t>
            </a: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p:txBody>
      </p:sp>
      <p:sp>
        <p:nvSpPr>
          <p:cNvPr id="44" name="文本框 43"/>
          <p:cNvSpPr txBox="1"/>
          <p:nvPr/>
        </p:nvSpPr>
        <p:spPr>
          <a:xfrm>
            <a:off x="9737946" y="2409644"/>
            <a:ext cx="1482908" cy="2306955"/>
          </a:xfrm>
          <a:prstGeom prst="rect">
            <a:avLst/>
          </a:prstGeom>
          <a:noFill/>
          <a:ln>
            <a:solidFill>
              <a:schemeClr val="accent5"/>
            </a:solidFill>
          </a:ln>
        </p:spPr>
        <p:txBody>
          <a:bodyPr wrap="square" rtlCol="0" anchor="ctr" anchorCtr="0">
            <a:spAutoFit/>
          </a:bodyPr>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r>
              <a:rPr lang="zh-CN" altLang="en-US" sz="2400" b="1">
                <a:solidFill>
                  <a:schemeClr val="tx1">
                    <a:lumMod val="85000"/>
                    <a:lumOff val="15000"/>
                  </a:schemeClr>
                </a:solidFill>
                <a:latin typeface="楷体-简" panose="02010600040101010101" charset="-122"/>
                <a:ea typeface="楷体-简" panose="02010600040101010101" charset="-122"/>
                <a:sym typeface="+mn-ea"/>
              </a:rPr>
              <a:t>结果</a:t>
            </a: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a:p>
            <a:pPr lvl="0" algn="ctr">
              <a:lnSpc>
                <a:spcPct val="150000"/>
              </a:lnSpc>
            </a:pPr>
            <a:endParaRPr lang="zh-CN" altLang="en-US" sz="2400" b="1">
              <a:solidFill>
                <a:schemeClr val="tx1">
                  <a:lumMod val="85000"/>
                  <a:lumOff val="15000"/>
                </a:schemeClr>
              </a:solidFill>
              <a:latin typeface="楷体-简" panose="02010600040101010101" charset="-122"/>
              <a:ea typeface="楷体-简" panose="02010600040101010101" charset="-122"/>
              <a:sym typeface="+mn-ea"/>
            </a:endParaRPr>
          </a:p>
        </p:txBody>
      </p:sp>
      <p:cxnSp>
        <p:nvCxnSpPr>
          <p:cNvPr id="45" name="直接箭头连接符 44"/>
          <p:cNvCxnSpPr/>
          <p:nvPr/>
        </p:nvCxnSpPr>
        <p:spPr>
          <a:xfrm flipV="1">
            <a:off x="6941185" y="3593465"/>
            <a:ext cx="45275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9186545" y="3591560"/>
            <a:ext cx="43942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9248140" y="138430"/>
            <a:ext cx="2959735" cy="1049020"/>
          </a:xfrm>
          <a:prstGeom prst="rect">
            <a:avLst/>
          </a:prstGeom>
        </p:spPr>
      </p:pic>
      <p:cxnSp>
        <p:nvCxnSpPr>
          <p:cNvPr id="2" name="直接箭头连接符 1"/>
          <p:cNvCxnSpPr/>
          <p:nvPr/>
        </p:nvCxnSpPr>
        <p:spPr>
          <a:xfrm flipV="1">
            <a:off x="4806315" y="3601720"/>
            <a:ext cx="45275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2705735" y="3556000"/>
            <a:ext cx="45275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标题 2"/>
          <p:cNvSpPr>
            <a:spLocks noGrp="1"/>
          </p:cNvSpPr>
          <p:nvPr/>
        </p:nvSpPr>
        <p:spPr>
          <a:xfrm>
            <a:off x="892175" y="377825"/>
            <a:ext cx="5155565" cy="85407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6.1.3.2 </a:t>
            </a:r>
            <a:r>
              <a:rPr lang="zh-CN" altLang="en-US" sz="3200" dirty="0" smtClean="0">
                <a:latin typeface="方正清刻本悦宋简体" panose="02000000000000000000" charset="-122"/>
                <a:ea typeface="方正清刻本悦宋简体" panose="02000000000000000000" charset="-122"/>
                <a:sym typeface="+mn-ea"/>
              </a:rPr>
              <a:t>罗宾斯的冲突分析模式</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7" name="文本框 6"/>
          <p:cNvSpPr txBox="1"/>
          <p:nvPr/>
        </p:nvSpPr>
        <p:spPr>
          <a:xfrm>
            <a:off x="6047740" y="37782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6" name="文本框 5"/>
          <p:cNvSpPr txBox="1"/>
          <p:nvPr/>
        </p:nvSpPr>
        <p:spPr>
          <a:xfrm>
            <a:off x="15875" y="9525"/>
            <a:ext cx="39122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6.1.3.2罗宾斯的冲突过程分析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grpSp>
        <p:nvGrpSpPr>
          <p:cNvPr id="4" name="组合 3"/>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5">
                <a:lumMod val="10000"/>
                <a:lumOff val="9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200" advTm="0"/>
    </mc:Choice>
    <mc:Fallback>
      <p:transition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5155565" cy="489585"/>
          </a:xfrm>
        </p:spPr>
        <p:txBody>
          <a:bodyPr vert="horz" rtlCol="0">
            <a:normAutofit fontScale="90000"/>
          </a:bodyPr>
          <a:p>
            <a:pPr lvl="0" algn="l"/>
            <a:r>
              <a:rPr lang="en-US" altLang="zh-CN" sz="3200" dirty="0" smtClean="0">
                <a:latin typeface="方正清刻本悦宋简体" panose="02000000000000000000" charset="-122"/>
                <a:ea typeface="方正清刻本悦宋简体" panose="02000000000000000000" charset="-122"/>
                <a:sym typeface="+mn-ea"/>
              </a:rPr>
              <a:t>6.2 </a:t>
            </a:r>
            <a:r>
              <a:rPr lang="zh-CN" altLang="en-US" sz="3200" dirty="0" smtClean="0">
                <a:latin typeface="方正清刻本悦宋简体" panose="02000000000000000000" charset="-122"/>
                <a:ea typeface="方正清刻本悦宋简体" panose="02000000000000000000" charset="-122"/>
                <a:sym typeface="+mn-ea"/>
              </a:rPr>
              <a:t>冲突管理</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5" name="图片 4"/>
          <p:cNvPicPr>
            <a:picLocks noChangeAspect="1"/>
          </p:cNvPicPr>
          <p:nvPr/>
        </p:nvPicPr>
        <p:blipFill>
          <a:blip r:embed="rId1"/>
          <a:stretch>
            <a:fillRect/>
          </a:stretch>
        </p:blipFill>
        <p:spPr>
          <a:xfrm>
            <a:off x="1847850" y="1866900"/>
            <a:ext cx="8496300" cy="3124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446997" y="1687195"/>
            <a:ext cx="5585426" cy="1145540"/>
            <a:chOff x="5575" y="3911"/>
            <a:chExt cx="8010" cy="1804"/>
          </a:xfrm>
        </p:grpSpPr>
        <p:sp>
          <p:nvSpPr>
            <p:cNvPr id="13" name="文本框 12"/>
            <p:cNvSpPr txBox="1"/>
            <p:nvPr/>
          </p:nvSpPr>
          <p:spPr>
            <a:xfrm>
              <a:off x="5575" y="4529"/>
              <a:ext cx="4761" cy="725"/>
            </a:xfrm>
            <a:prstGeom prst="rect">
              <a:avLst/>
            </a:prstGeom>
            <a:noFill/>
            <a:ln w="9525">
              <a:noFill/>
            </a:ln>
          </p:spPr>
          <p:txBody>
            <a:bodyPr wrap="square">
              <a:spAutoFit/>
            </a:bodyPr>
            <a:p>
              <a:pPr indent="0"/>
              <a:r>
                <a:rPr lang="zh-CN" altLang="en-US" sz="2400" b="1">
                  <a:latin typeface="楷体-简" panose="02010600040101010101" charset="-122"/>
                  <a:ea typeface="楷体-简" panose="02010600040101010101" charset="-122"/>
                  <a:cs typeface="微软雅黑" panose="020B0503020204020204" pitchFamily="34" charset="-122"/>
                </a:rPr>
                <a:t>冲突对组织的影响不同</a:t>
              </a:r>
              <a:endParaRPr lang="zh-CN" altLang="en-US" sz="2400" b="1">
                <a:latin typeface="楷体-简" panose="02010600040101010101" charset="-122"/>
                <a:ea typeface="楷体-简" panose="02010600040101010101" charset="-122"/>
                <a:cs typeface="微软雅黑" panose="020B0503020204020204" pitchFamily="34" charset="-122"/>
              </a:endParaRPr>
            </a:p>
          </p:txBody>
        </p:sp>
        <p:grpSp>
          <p:nvGrpSpPr>
            <p:cNvPr id="25" name="组合 24"/>
            <p:cNvGrpSpPr/>
            <p:nvPr/>
          </p:nvGrpSpPr>
          <p:grpSpPr>
            <a:xfrm>
              <a:off x="10772" y="3911"/>
              <a:ext cx="2813" cy="1804"/>
              <a:chOff x="10652" y="4174"/>
              <a:chExt cx="2813" cy="1804"/>
            </a:xfrm>
          </p:grpSpPr>
          <p:sp>
            <p:nvSpPr>
              <p:cNvPr id="23" name="文本框 22"/>
              <p:cNvSpPr txBox="1"/>
              <p:nvPr/>
            </p:nvSpPr>
            <p:spPr>
              <a:xfrm>
                <a:off x="10703" y="5461"/>
                <a:ext cx="2710" cy="517"/>
              </a:xfrm>
              <a:prstGeom prst="rect">
                <a:avLst/>
              </a:prstGeom>
              <a:noFill/>
              <a:ln w="9525">
                <a:noFill/>
              </a:ln>
            </p:spPr>
            <p:txBody>
              <a:bodyPr wrap="square">
                <a:spAutoFit/>
              </a:bodyPr>
              <a:p>
                <a:pPr indent="0"/>
                <a:r>
                  <a:rPr lang="zh-CN" altLang="en-US" sz="2400" b="1">
                    <a:latin typeface="楷体-简" panose="02010600040101010101" charset="-122"/>
                    <a:ea typeface="楷体-简" panose="02010600040101010101" charset="-122"/>
                    <a:cs typeface="微软雅黑" panose="020B0503020204020204" pitchFamily="34" charset="-122"/>
                  </a:rPr>
                  <a:t>破坏性冲突</a:t>
                </a:r>
                <a:endParaRPr lang="zh-CN" altLang="en-US" sz="2400" b="1">
                  <a:latin typeface="楷体-简" panose="02010600040101010101" charset="-122"/>
                  <a:ea typeface="楷体-简" panose="02010600040101010101" charset="-122"/>
                  <a:cs typeface="微软雅黑" panose="020B0503020204020204" pitchFamily="34" charset="-122"/>
                </a:endParaRPr>
              </a:p>
            </p:txBody>
          </p:sp>
          <p:sp>
            <p:nvSpPr>
              <p:cNvPr id="24" name="文本框 23"/>
              <p:cNvSpPr txBox="1"/>
              <p:nvPr/>
            </p:nvSpPr>
            <p:spPr>
              <a:xfrm>
                <a:off x="10652" y="4174"/>
                <a:ext cx="2813" cy="725"/>
              </a:xfrm>
              <a:prstGeom prst="rect">
                <a:avLst/>
              </a:prstGeom>
              <a:noFill/>
              <a:ln w="9525">
                <a:noFill/>
              </a:ln>
            </p:spPr>
            <p:txBody>
              <a:bodyPr wrap="square">
                <a:spAutoFit/>
              </a:bodyPr>
              <a:p>
                <a:pPr indent="0"/>
                <a:r>
                  <a:rPr lang="zh-CN" altLang="en-US" sz="2400" b="1">
                    <a:latin typeface="楷体-简" panose="02010600040101010101" charset="-122"/>
                    <a:ea typeface="楷体-简" panose="02010600040101010101" charset="-122"/>
                    <a:cs typeface="微软雅黑" panose="020B0503020204020204" pitchFamily="34" charset="-122"/>
                  </a:rPr>
                  <a:t>建设性冲突</a:t>
                </a:r>
                <a:endParaRPr lang="zh-CN" altLang="en-US" sz="2400" b="1">
                  <a:latin typeface="楷体-简" panose="02010600040101010101" charset="-122"/>
                  <a:ea typeface="楷体-简" panose="02010600040101010101" charset="-122"/>
                  <a:cs typeface="微软雅黑" panose="020B0503020204020204" pitchFamily="34" charset="-122"/>
                </a:endParaRPr>
              </a:p>
            </p:txBody>
          </p:sp>
        </p:grpSp>
      </p:grpSp>
      <p:sp>
        <p:nvSpPr>
          <p:cNvPr id="100" name="文本框 99"/>
          <p:cNvSpPr txBox="1"/>
          <p:nvPr/>
        </p:nvSpPr>
        <p:spPr>
          <a:xfrm>
            <a:off x="6122670" y="3898265"/>
            <a:ext cx="4110355" cy="398780"/>
          </a:xfrm>
          <a:prstGeom prst="rect">
            <a:avLst/>
          </a:prstGeom>
          <a:noFill/>
          <a:ln w="9525">
            <a:noFill/>
          </a:ln>
        </p:spPr>
        <p:txBody>
          <a:bodyPr wrap="square">
            <a:spAutoFit/>
          </a:bodyPr>
          <a:p>
            <a:pPr indent="0"/>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对组织有积极影响的冲突。【   】</a:t>
            </a:r>
            <a:endParaRPr lang="en-US" altLang="zh-CN" sz="20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6122670" y="4857750"/>
            <a:ext cx="4110355" cy="398780"/>
          </a:xfrm>
          <a:prstGeom prst="rect">
            <a:avLst/>
          </a:prstGeom>
          <a:noFill/>
          <a:ln w="9525">
            <a:noFill/>
          </a:ln>
        </p:spPr>
        <p:txBody>
          <a:bodyPr wrap="square">
            <a:spAutoFit/>
          </a:bodyPr>
          <a:p>
            <a:pPr indent="0"/>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对组织有消极影响的冲突。【   】</a:t>
            </a:r>
            <a:endParaRPr lang="en-US" altLang="zh-CN" sz="20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866630" y="134620"/>
            <a:ext cx="2299970" cy="1521460"/>
          </a:xfrm>
          <a:prstGeom prst="rect">
            <a:avLst/>
          </a:prstGeom>
        </p:spPr>
      </p:pic>
      <p:sp>
        <p:nvSpPr>
          <p:cNvPr id="5" name="标题 2"/>
          <p:cNvSpPr>
            <a:spLocks noGrp="1"/>
          </p:cNvSpPr>
          <p:nvPr/>
        </p:nvSpPr>
        <p:spPr>
          <a:xfrm>
            <a:off x="876935" y="134620"/>
            <a:ext cx="515556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左大括号 2"/>
          <p:cNvSpPr/>
          <p:nvPr/>
        </p:nvSpPr>
        <p:spPr>
          <a:xfrm>
            <a:off x="3735705" y="1857375"/>
            <a:ext cx="335280" cy="904875"/>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5155565" cy="489585"/>
          </a:xfrm>
        </p:spPr>
        <p:txBody>
          <a:bodyPr vert="horz" rtlCol="0">
            <a:normAutofit fontScale="90000"/>
          </a:bodyPr>
          <a:p>
            <a:pPr lvl="0" algn="l"/>
            <a:r>
              <a:rPr lang="en-US" altLang="zh-CN" sz="3200" dirty="0" smtClean="0">
                <a:latin typeface="方正清刻本悦宋简体" panose="02000000000000000000" charset="-122"/>
                <a:ea typeface="方正清刻本悦宋简体" panose="02000000000000000000" charset="-122"/>
                <a:sym typeface="+mn-ea"/>
              </a:rPr>
              <a:t>6.2.1 </a:t>
            </a:r>
            <a:r>
              <a:rPr lang="zh-CN" altLang="en-US" sz="3200" dirty="0" smtClean="0">
                <a:latin typeface="方正清刻本悦宋简体" panose="02000000000000000000" charset="-122"/>
                <a:ea typeface="方正清刻本悦宋简体" panose="02000000000000000000" charset="-122"/>
                <a:sym typeface="+mn-ea"/>
              </a:rPr>
              <a:t>冲突管理的原则</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2" name="图片 1"/>
          <p:cNvPicPr>
            <a:picLocks noChangeAspect="1"/>
          </p:cNvPicPr>
          <p:nvPr/>
        </p:nvPicPr>
        <p:blipFill>
          <a:blip r:embed="rId1"/>
          <a:stretch>
            <a:fillRect/>
          </a:stretch>
        </p:blipFill>
        <p:spPr>
          <a:xfrm>
            <a:off x="8740140" y="137795"/>
            <a:ext cx="3419475" cy="1246505"/>
          </a:xfrm>
          <a:prstGeom prst="rect">
            <a:avLst/>
          </a:prstGeom>
        </p:spPr>
      </p:pic>
      <p:sp>
        <p:nvSpPr>
          <p:cNvPr id="4" name="文本框 3"/>
          <p:cNvSpPr txBox="1"/>
          <p:nvPr/>
        </p:nvSpPr>
        <p:spPr>
          <a:xfrm>
            <a:off x="1158875" y="2104390"/>
            <a:ext cx="10375900" cy="1753235"/>
          </a:xfrm>
          <a:prstGeom prst="rect">
            <a:avLst/>
          </a:prstGeom>
          <a:noFill/>
        </p:spPr>
        <p:txBody>
          <a:bodyPr wrap="square" rtlCol="0" anchor="t">
            <a:spAutoFit/>
          </a:bodyPr>
          <a:p>
            <a:pPr marL="342900" indent="-342900">
              <a:lnSpc>
                <a:spcPct val="150000"/>
              </a:lnSpc>
              <a:buFont typeface="Wingdings" panose="05000000000000000000" charset="0"/>
              <a:buChar char=""/>
            </a:pPr>
            <a:r>
              <a:rPr lang="zh-CN" altLang="en-US" sz="2400">
                <a:latin typeface="楷体-简" panose="02010600040101010101" charset="-122"/>
                <a:ea typeface="楷体-简" panose="02010600040101010101" charset="-122"/>
              </a:rPr>
              <a:t>倡导建设性冲突，避免破坏性冲突，将</a:t>
            </a:r>
            <a:r>
              <a:rPr lang="zh-CN" altLang="en-US" sz="2400" b="1" u="sng">
                <a:latin typeface="楷体-简" panose="02010600040101010101" charset="-122"/>
                <a:ea typeface="楷体-简" panose="02010600040101010101" charset="-122"/>
              </a:rPr>
              <a:t>冲突的水平控制在一定的范围内</a:t>
            </a:r>
            <a:endParaRPr lang="zh-CN" altLang="en-US" sz="24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400" b="1" u="sng">
                <a:latin typeface="楷体-简" panose="02010600040101010101" charset="-122"/>
                <a:ea typeface="楷体-简" panose="02010600040101010101" charset="-122"/>
              </a:rPr>
              <a:t>对冲突实现全面、系统的管理</a:t>
            </a:r>
            <a:r>
              <a:rPr lang="zh-CN" altLang="en-US" sz="2400">
                <a:latin typeface="楷体-简" panose="02010600040101010101" charset="-122"/>
                <a:ea typeface="楷体-简" panose="02010600040101010101" charset="-122"/>
              </a:rPr>
              <a:t>，而并不是局限于事后对冲突的控制和处理</a:t>
            </a:r>
            <a:endParaRPr lang="zh-CN" altLang="en-US" sz="24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400" b="1" u="sng">
                <a:latin typeface="楷体-简" panose="02010600040101010101" charset="-122"/>
                <a:ea typeface="楷体-简" panose="02010600040101010101" charset="-122"/>
              </a:rPr>
              <a:t>具体问题具体分析</a:t>
            </a:r>
            <a:r>
              <a:rPr lang="zh-CN" altLang="en-US" sz="2400">
                <a:latin typeface="楷体-简" panose="02010600040101010101" charset="-122"/>
                <a:ea typeface="楷体-简" panose="02010600040101010101" charset="-122"/>
              </a:rPr>
              <a:t>，随机应变地处理各种冲突</a:t>
            </a:r>
            <a:endParaRPr lang="zh-CN" altLang="en-US" sz="2400">
              <a:latin typeface="楷体-简" panose="02010600040101010101" charset="-122"/>
              <a:ea typeface="楷体-简" panose="02010600040101010101" charset="-122"/>
            </a:endParaRPr>
          </a:p>
        </p:txBody>
      </p:sp>
      <p:sp>
        <p:nvSpPr>
          <p:cNvPr id="7" name="文本框 6"/>
          <p:cNvSpPr txBox="1"/>
          <p:nvPr/>
        </p:nvSpPr>
        <p:spPr>
          <a:xfrm>
            <a:off x="4845685" y="386080"/>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
        <p:nvSpPr>
          <p:cNvPr id="6" name="文本框 5"/>
          <p:cNvSpPr txBox="1"/>
          <p:nvPr/>
        </p:nvSpPr>
        <p:spPr>
          <a:xfrm>
            <a:off x="2540" y="9525"/>
            <a:ext cx="3152140"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6.2.1一、冲突管理的原则</a:t>
            </a:r>
            <a:endParaRPr lang="zh-CN" altLang="en-US" sz="14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托马斯二维模式"/>
          <p:cNvPicPr>
            <a:picLocks noChangeAspect="1"/>
          </p:cNvPicPr>
          <p:nvPr/>
        </p:nvPicPr>
        <p:blipFill>
          <a:blip r:embed="rId1"/>
          <a:stretch>
            <a:fillRect/>
          </a:stretch>
        </p:blipFill>
        <p:spPr>
          <a:xfrm>
            <a:off x="3518535" y="1683385"/>
            <a:ext cx="4712970" cy="3343275"/>
          </a:xfrm>
          <a:prstGeom prst="rect">
            <a:avLst/>
          </a:prstGeom>
        </p:spPr>
      </p:pic>
      <p:pic>
        <p:nvPicPr>
          <p:cNvPr id="5" name="图片 4"/>
          <p:cNvPicPr>
            <a:picLocks noChangeAspect="1"/>
          </p:cNvPicPr>
          <p:nvPr/>
        </p:nvPicPr>
        <p:blipFill>
          <a:blip r:embed="rId2"/>
          <a:stretch>
            <a:fillRect/>
          </a:stretch>
        </p:blipFill>
        <p:spPr>
          <a:xfrm>
            <a:off x="8434070" y="128905"/>
            <a:ext cx="3754120" cy="810260"/>
          </a:xfrm>
          <a:prstGeom prst="rect">
            <a:avLst/>
          </a:prstGeom>
        </p:spPr>
      </p:pic>
      <p:sp>
        <p:nvSpPr>
          <p:cNvPr id="6" name="标题 2"/>
          <p:cNvSpPr>
            <a:spLocks noGrp="1"/>
          </p:cNvSpPr>
          <p:nvPr/>
        </p:nvSpPr>
        <p:spPr>
          <a:xfrm>
            <a:off x="892175" y="377825"/>
            <a:ext cx="5155565" cy="489585"/>
          </a:xfrm>
        </p:spPr>
        <p:txBody>
          <a:bodyPr vert="horz" rtlCol="0">
            <a:normAutofit fontScale="8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6.2.2.1 托马斯二维模式</a:t>
            </a:r>
            <a:endParaRPr lang="en-US" altLang="zh-CN" sz="3200"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9525"/>
            <a:ext cx="3091815"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6.2.2二、冲突管理的策略</a:t>
            </a:r>
            <a:endParaRPr lang="zh-CN" altLang="en-US" sz="14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a:t>2.1 </a:t>
            </a:r>
            <a:r>
              <a:rPr lang="zh-CN" altLang="en-US">
                <a:solidFill>
                  <a:schemeClr val="tx1">
                    <a:lumMod val="85000"/>
                    <a:lumOff val="15000"/>
                  </a:schemeClr>
                </a:solidFill>
                <a:sym typeface="+mn-ea"/>
              </a:rPr>
              <a:t>托马斯冲突管理的二维模式【</a:t>
            </a:r>
            <a:r>
              <a:rPr lang="zh-CN" altLang="en-US">
                <a:solidFill>
                  <a:srgbClr val="FF0000"/>
                </a:solidFill>
                <a:sym typeface="+mn-ea"/>
              </a:rPr>
              <a:t>选择</a:t>
            </a:r>
            <a:r>
              <a:rPr lang="zh-CN" altLang="en-US">
                <a:solidFill>
                  <a:schemeClr val="tx1">
                    <a:lumMod val="85000"/>
                    <a:lumOff val="15000"/>
                  </a:schemeClr>
                </a:solidFill>
                <a:sym typeface="+mn-ea"/>
              </a:rPr>
              <a:t>】</a:t>
            </a:r>
            <a:r>
              <a:rPr lang="en-US" altLang="zh-CN">
                <a:solidFill>
                  <a:srgbClr val="FF0000"/>
                </a:solidFill>
                <a:sym typeface="+mn-ea"/>
              </a:rPr>
              <a:t>★★★★</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a:p>
        </p:txBody>
      </p:sp>
      <p:sp>
        <p:nvSpPr>
          <p:cNvPr id="6" name="文本框 5"/>
          <p:cNvSpPr txBox="1"/>
          <p:nvPr/>
        </p:nvSpPr>
        <p:spPr>
          <a:xfrm>
            <a:off x="1290955" y="2264410"/>
            <a:ext cx="8945880" cy="1198880"/>
          </a:xfrm>
          <a:prstGeom prst="rect">
            <a:avLst/>
          </a:prstGeom>
          <a:noFill/>
          <a:ln w="28575">
            <a:noFill/>
          </a:ln>
        </p:spPr>
        <p:txBody>
          <a:bodyPr wrap="square" rtlCol="0" anchor="t">
            <a:spAutoFit/>
          </a:bodyPr>
          <a:p>
            <a:pPr fontAlgn="auto">
              <a:lnSpc>
                <a:spcPct val="150000"/>
              </a:lnSpc>
            </a:pPr>
            <a:r>
              <a:rPr lang="zh-CN" altLang="en-US" sz="2400" b="1">
                <a:latin typeface="楷体-简" panose="02010600040101010101" charset="-122"/>
                <a:ea typeface="楷体-简" panose="02010600040101010101" charset="-122"/>
                <a:sym typeface="+mn-ea"/>
              </a:rPr>
              <a:t>以“</a:t>
            </a:r>
            <a:r>
              <a:rPr lang="zh-CN" altLang="en-US" sz="2400" b="1" u="sng">
                <a:solidFill>
                  <a:srgbClr val="FF0000"/>
                </a:solidFill>
                <a:latin typeface="楷体-简" panose="02010600040101010101" charset="-122"/>
                <a:ea typeface="楷体-简" panose="02010600040101010101" charset="-122"/>
                <a:sym typeface="+mn-ea"/>
              </a:rPr>
              <a:t>合作</a:t>
            </a:r>
            <a:r>
              <a:rPr lang="zh-CN" altLang="en-US" sz="2400" b="1">
                <a:latin typeface="楷体-简" panose="02010600040101010101" charset="-122"/>
                <a:ea typeface="楷体-简" panose="02010600040101010101" charset="-122"/>
                <a:sym typeface="+mn-ea"/>
              </a:rPr>
              <a:t>”为横坐标，以“</a:t>
            </a:r>
            <a:r>
              <a:rPr lang="zh-CN" altLang="en-US" sz="2400" b="1" u="sng">
                <a:solidFill>
                  <a:srgbClr val="FF0000"/>
                </a:solidFill>
                <a:latin typeface="楷体-简" panose="02010600040101010101" charset="-122"/>
                <a:ea typeface="楷体-简" panose="02010600040101010101" charset="-122"/>
                <a:sym typeface="+mn-ea"/>
              </a:rPr>
              <a:t>坚持己见</a:t>
            </a:r>
            <a:r>
              <a:rPr lang="zh-CN" altLang="en-US" sz="2400" b="1">
                <a:latin typeface="楷体-简" panose="02010600040101010101" charset="-122"/>
                <a:ea typeface="楷体-简" panose="02010600040101010101" charset="-122"/>
                <a:sym typeface="+mn-ea"/>
              </a:rPr>
              <a:t>”为纵坐标，定义了冲突行为的二维空间</a:t>
            </a:r>
            <a:r>
              <a:rPr lang="zh-CN" altLang="en-US" sz="2400">
                <a:latin typeface="楷体-简" panose="02010600040101010101" charset="-122"/>
                <a:ea typeface="楷体-简" panose="02010600040101010101" charset="-122"/>
                <a:sym typeface="+mn-ea"/>
              </a:rPr>
              <a:t>，并在此基础上组合形成了五种冲突管理策略。</a:t>
            </a:r>
            <a:endParaRPr lang="zh-CN" altLang="en-US" sz="2400">
              <a:latin typeface="楷体-简" panose="02010600040101010101" charset="-122"/>
              <a:ea typeface="楷体-简" panose="02010600040101010101" charset="-122"/>
              <a:sym typeface="+mn-ea"/>
            </a:endParaRPr>
          </a:p>
        </p:txBody>
      </p:sp>
      <p:pic>
        <p:nvPicPr>
          <p:cNvPr id="4" name="图片 3"/>
          <p:cNvPicPr>
            <a:picLocks noChangeAspect="1"/>
          </p:cNvPicPr>
          <p:nvPr/>
        </p:nvPicPr>
        <p:blipFill>
          <a:blip r:embed="rId1"/>
          <a:stretch>
            <a:fillRect/>
          </a:stretch>
        </p:blipFill>
        <p:spPr>
          <a:xfrm>
            <a:off x="8434070" y="128905"/>
            <a:ext cx="3754120" cy="810260"/>
          </a:xfrm>
          <a:prstGeom prst="rect">
            <a:avLst/>
          </a:prstGeom>
        </p:spPr>
      </p:pic>
      <p:sp>
        <p:nvSpPr>
          <p:cNvPr id="5" name="标题 2"/>
          <p:cNvSpPr>
            <a:spLocks noGrp="1"/>
          </p:cNvSpPr>
          <p:nvPr/>
        </p:nvSpPr>
        <p:spPr>
          <a:xfrm>
            <a:off x="892175" y="377825"/>
            <a:ext cx="5155565" cy="489585"/>
          </a:xfrm>
        </p:spPr>
        <p:txBody>
          <a:bodyPr vert="horz" rtlCol="0">
            <a:normAutofit fontScale="8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6.2.2.1 托马斯二维模式</a:t>
            </a:r>
            <a:endParaRPr lang="en-US" altLang="zh-CN" sz="3200" dirty="0" smtClean="0">
              <a:latin typeface="方正清刻本悦宋简体" panose="02000000000000000000" charset="-122"/>
              <a:ea typeface="方正清刻本悦宋简体" panose="02000000000000000000" charset="-122"/>
              <a:sym typeface="+mn-ea"/>
            </a:endParaRPr>
          </a:p>
        </p:txBody>
      </p:sp>
      <p:pic>
        <p:nvPicPr>
          <p:cNvPr id="3" name="图片 2" descr="托马斯二维模式"/>
          <p:cNvPicPr>
            <a:picLocks noChangeAspect="1"/>
          </p:cNvPicPr>
          <p:nvPr/>
        </p:nvPicPr>
        <p:blipFill>
          <a:blip r:embed="rId2"/>
          <a:stretch>
            <a:fillRect/>
          </a:stretch>
        </p:blipFill>
        <p:spPr>
          <a:xfrm>
            <a:off x="7332980" y="3696970"/>
            <a:ext cx="3368040" cy="239014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a:t>2.1 </a:t>
            </a:r>
            <a:r>
              <a:rPr lang="zh-CN" altLang="en-US">
                <a:solidFill>
                  <a:schemeClr val="tx1">
                    <a:lumMod val="85000"/>
                    <a:lumOff val="15000"/>
                  </a:schemeClr>
                </a:solidFill>
                <a:sym typeface="+mn-ea"/>
              </a:rPr>
              <a:t>托马斯冲突管理的二维模式【</a:t>
            </a:r>
            <a:r>
              <a:rPr lang="zh-CN" altLang="en-US">
                <a:solidFill>
                  <a:srgbClr val="FF0000"/>
                </a:solidFill>
                <a:sym typeface="+mn-ea"/>
              </a:rPr>
              <a:t>选择</a:t>
            </a:r>
            <a:r>
              <a:rPr lang="zh-CN" altLang="en-US">
                <a:solidFill>
                  <a:schemeClr val="tx1">
                    <a:lumMod val="85000"/>
                    <a:lumOff val="15000"/>
                  </a:schemeClr>
                </a:solidFill>
                <a:sym typeface="+mn-ea"/>
              </a:rPr>
              <a:t>】</a:t>
            </a:r>
            <a:r>
              <a:rPr lang="en-US" altLang="zh-CN">
                <a:solidFill>
                  <a:srgbClr val="FF0000"/>
                </a:solidFill>
                <a:sym typeface="+mn-ea"/>
              </a:rPr>
              <a:t>★★★★</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a:p>
        </p:txBody>
      </p:sp>
      <p:sp>
        <p:nvSpPr>
          <p:cNvPr id="15" name="文本框 14"/>
          <p:cNvSpPr txBox="1"/>
          <p:nvPr/>
        </p:nvSpPr>
        <p:spPr>
          <a:xfrm>
            <a:off x="1572260" y="2175510"/>
            <a:ext cx="7364730" cy="2553335"/>
          </a:xfrm>
          <a:prstGeom prst="rect">
            <a:avLst/>
          </a:prstGeom>
          <a:noFill/>
        </p:spPr>
        <p:txBody>
          <a:bodyPr wrap="square" rtlCol="0" anchor="t">
            <a:spAutoFit/>
          </a:bodyPr>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V="1">
            <a:off x="2872105" y="2783205"/>
            <a:ext cx="276225" cy="1460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306830" y="2175510"/>
            <a:ext cx="9911715" cy="3732530"/>
            <a:chOff x="2058" y="3426"/>
            <a:chExt cx="15609" cy="5878"/>
          </a:xfrm>
        </p:grpSpPr>
        <p:sp>
          <p:nvSpPr>
            <p:cNvPr id="4" name="文本框 3"/>
            <p:cNvSpPr txBox="1"/>
            <p:nvPr/>
          </p:nvSpPr>
          <p:spPr>
            <a:xfrm>
              <a:off x="4558" y="3426"/>
              <a:ext cx="13089" cy="1113"/>
            </a:xfrm>
            <a:prstGeom prst="rect">
              <a:avLst/>
            </a:prstGeom>
            <a:noFill/>
            <a:ln w="28575">
              <a:solidFill>
                <a:schemeClr val="bg1">
                  <a:lumMod val="65000"/>
                </a:schemeClr>
              </a:solidFill>
            </a:ln>
          </p:spPr>
          <p:txBody>
            <a:bodyPr wrap="square" rtlCol="0" anchor="t">
              <a:spAutoFit/>
            </a:bodyPr>
            <a:p>
              <a:r>
                <a:rPr lang="zh-CN" altLang="en-US" sz="2000" b="1" u="sng">
                  <a:solidFill>
                    <a:srgbClr val="C00000"/>
                  </a:solidFill>
                  <a:latin typeface="楷体-简" panose="02010600040101010101" charset="-122"/>
                  <a:ea typeface="楷体-简" panose="02010600040101010101" charset="-122"/>
                  <a:sym typeface="+mn-ea"/>
                </a:rPr>
                <a:t>为了自身</a:t>
              </a:r>
              <a:r>
                <a:rPr lang="zh-CN" altLang="en-US" sz="2000">
                  <a:latin typeface="楷体-简" panose="02010600040101010101" charset="-122"/>
                  <a:ea typeface="楷体-简" panose="02010600040101010101" charset="-122"/>
                  <a:sym typeface="+mn-ea"/>
                </a:rPr>
                <a:t>的利益而</a:t>
              </a:r>
              <a:r>
                <a:rPr lang="zh-CN" altLang="en-US" sz="2000" b="1" u="sng">
                  <a:solidFill>
                    <a:srgbClr val="C00000"/>
                  </a:solidFill>
                  <a:latin typeface="楷体-简" panose="02010600040101010101" charset="-122"/>
                  <a:ea typeface="楷体-简" panose="02010600040101010101" charset="-122"/>
                  <a:sym typeface="+mn-ea"/>
                </a:rPr>
                <a:t>无视他人</a:t>
              </a:r>
              <a:r>
                <a:rPr lang="zh-CN" altLang="en-US" sz="2000">
                  <a:latin typeface="楷体-简" panose="02010600040101010101" charset="-122"/>
                  <a:ea typeface="楷体-简" panose="02010600040101010101" charset="-122"/>
                  <a:sym typeface="+mn-ea"/>
                </a:rPr>
                <a:t>的利益，双方都会坚持自己的观点，并试图通过施加压力而迫使另—方放弃。</a:t>
              </a:r>
              <a:endParaRPr lang="zh-CN" altLang="en-US" sz="2000">
                <a:latin typeface="楷体-简" panose="02010600040101010101" charset="-122"/>
                <a:ea typeface="楷体-简" panose="02010600040101010101" charset="-122"/>
                <a:sym typeface="+mn-ea"/>
              </a:endParaRPr>
            </a:p>
          </p:txBody>
        </p:sp>
        <p:sp>
          <p:nvSpPr>
            <p:cNvPr id="5" name="文本框 4"/>
            <p:cNvSpPr txBox="1"/>
            <p:nvPr/>
          </p:nvSpPr>
          <p:spPr>
            <a:xfrm>
              <a:off x="4558" y="4880"/>
              <a:ext cx="13089" cy="1113"/>
            </a:xfrm>
            <a:prstGeom prst="rect">
              <a:avLst/>
            </a:prstGeom>
            <a:noFill/>
            <a:ln w="28575">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sym typeface="+mn-ea"/>
                </a:rPr>
                <a:t>既不满足自身利益，也不满足对方利益，</a:t>
              </a:r>
              <a:r>
                <a:rPr lang="zh-CN" altLang="en-US" sz="2000" b="1" u="sng">
                  <a:solidFill>
                    <a:srgbClr val="C00000"/>
                  </a:solidFill>
                  <a:latin typeface="楷体-简" panose="02010600040101010101" charset="-122"/>
                  <a:ea typeface="楷体-简" panose="02010600040101010101" charset="-122"/>
                  <a:sym typeface="+mn-ea"/>
                </a:rPr>
                <a:t>试图置身于冲突</a:t>
              </a:r>
              <a:r>
                <a:rPr lang="zh-CN" altLang="en-US" sz="2000">
                  <a:latin typeface="楷体-简" panose="02010600040101010101" charset="-122"/>
                  <a:ea typeface="楷体-简" panose="02010600040101010101" charset="-122"/>
                  <a:sym typeface="+mn-ea"/>
                </a:rPr>
                <a:t>之外，无视不一致的存在或保持中立。</a:t>
              </a:r>
              <a:endParaRPr lang="zh-CN" altLang="en-US" sz="2000">
                <a:latin typeface="楷体-简" panose="02010600040101010101" charset="-122"/>
                <a:ea typeface="楷体-简" panose="02010600040101010101" charset="-122"/>
                <a:sym typeface="+mn-ea"/>
              </a:endParaRPr>
            </a:p>
          </p:txBody>
        </p:sp>
        <p:sp>
          <p:nvSpPr>
            <p:cNvPr id="7" name="文本框 6"/>
            <p:cNvSpPr txBox="1"/>
            <p:nvPr/>
          </p:nvSpPr>
          <p:spPr>
            <a:xfrm>
              <a:off x="4558" y="6334"/>
              <a:ext cx="13090" cy="1113"/>
            </a:xfrm>
            <a:prstGeom prst="rect">
              <a:avLst/>
            </a:prstGeom>
            <a:noFill/>
            <a:ln w="28575">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sym typeface="+mn-ea"/>
                </a:rPr>
                <a:t>—种适度满足自己的关心点和他人的关心点，通过一系列的</a:t>
              </a:r>
              <a:r>
                <a:rPr lang="zh-CN" altLang="en-US" sz="2000" b="1" u="sng">
                  <a:solidFill>
                    <a:srgbClr val="C00000"/>
                  </a:solidFill>
                  <a:latin typeface="楷体-简" panose="02010600040101010101" charset="-122"/>
                  <a:ea typeface="楷体-简" panose="02010600040101010101" charset="-122"/>
                  <a:sym typeface="+mn-ea"/>
                </a:rPr>
                <a:t>谈判、让步、讨价还价</a:t>
              </a:r>
              <a:r>
                <a:rPr lang="zh-CN" altLang="en-US" sz="2000">
                  <a:latin typeface="楷体-简" panose="02010600040101010101" charset="-122"/>
                  <a:ea typeface="楷体-简" panose="02010600040101010101" charset="-122"/>
                  <a:sym typeface="+mn-ea"/>
                </a:rPr>
                <a:t>来</a:t>
              </a:r>
              <a:r>
                <a:rPr lang="zh-CN" altLang="en-US" sz="2000" b="1" u="sng">
                  <a:solidFill>
                    <a:srgbClr val="C00000"/>
                  </a:solidFill>
                  <a:latin typeface="楷体-简" panose="02010600040101010101" charset="-122"/>
                  <a:ea typeface="楷体-简" panose="02010600040101010101" charset="-122"/>
                  <a:sym typeface="+mn-ea"/>
                </a:rPr>
                <a:t>部分满足双方要求</a:t>
              </a:r>
              <a:r>
                <a:rPr lang="zh-CN" altLang="en-US" sz="2000">
                  <a:latin typeface="楷体-简" panose="02010600040101010101" charset="-122"/>
                  <a:ea typeface="楷体-简" panose="02010600040101010101" charset="-122"/>
                  <a:sym typeface="+mn-ea"/>
                </a:rPr>
                <a:t>和利益的冲突管理策略。</a:t>
              </a:r>
              <a:endParaRPr lang="zh-CN" altLang="en-US" sz="2000">
                <a:latin typeface="楷体-简" panose="02010600040101010101" charset="-122"/>
                <a:ea typeface="楷体-简" panose="02010600040101010101" charset="-122"/>
                <a:sym typeface="+mn-ea"/>
              </a:endParaRPr>
            </a:p>
          </p:txBody>
        </p:sp>
        <p:sp>
          <p:nvSpPr>
            <p:cNvPr id="8" name="文本框 7"/>
            <p:cNvSpPr txBox="1"/>
            <p:nvPr/>
          </p:nvSpPr>
          <p:spPr>
            <a:xfrm>
              <a:off x="4558" y="7747"/>
              <a:ext cx="13109" cy="628"/>
            </a:xfrm>
            <a:prstGeom prst="rect">
              <a:avLst/>
            </a:prstGeom>
            <a:noFill/>
            <a:ln w="28575">
              <a:solidFill>
                <a:schemeClr val="bg1">
                  <a:lumMod val="65000"/>
                </a:schemeClr>
              </a:solidFill>
            </a:ln>
          </p:spPr>
          <p:txBody>
            <a:bodyPr wrap="none" rtlCol="0" anchor="t">
              <a:spAutoFit/>
            </a:bodyPr>
            <a:p>
              <a:r>
                <a:rPr lang="zh-CN" altLang="en-US" sz="2000">
                  <a:latin typeface="楷体-简" panose="02010600040101010101" charset="-122"/>
                  <a:ea typeface="楷体-简" panose="02010600040101010101" charset="-122"/>
                  <a:sym typeface="+mn-ea"/>
                </a:rPr>
                <a:t>当事人主要考虑的</a:t>
              </a:r>
              <a:r>
                <a:rPr lang="zh-CN" altLang="en-US" sz="2000" b="1" u="sng">
                  <a:solidFill>
                    <a:srgbClr val="C00000"/>
                  </a:solidFill>
                  <a:latin typeface="楷体-简" panose="02010600040101010101" charset="-122"/>
                  <a:ea typeface="楷体-简" panose="02010600040101010101" charset="-122"/>
                  <a:sym typeface="+mn-ea"/>
                </a:rPr>
                <a:t>是满足对方的利益</a:t>
              </a:r>
              <a:r>
                <a:rPr lang="zh-CN" altLang="en-US" sz="2000">
                  <a:latin typeface="楷体-简" panose="02010600040101010101" charset="-122"/>
                  <a:ea typeface="楷体-简" panose="02010600040101010101" charset="-122"/>
                  <a:sym typeface="+mn-ea"/>
                </a:rPr>
                <a:t>，而</a:t>
              </a:r>
              <a:r>
                <a:rPr lang="zh-CN" altLang="en-US" sz="2000" b="1" u="sng">
                  <a:solidFill>
                    <a:srgbClr val="C00000"/>
                  </a:solidFill>
                  <a:latin typeface="楷体-简" panose="02010600040101010101" charset="-122"/>
                  <a:ea typeface="楷体-简" panose="02010600040101010101" charset="-122"/>
                  <a:sym typeface="+mn-ea"/>
                </a:rPr>
                <a:t>压制或牺牲自己的利益及意愿</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p:txBody>
        </p:sp>
        <p:sp>
          <p:nvSpPr>
            <p:cNvPr id="9" name="文本框 8"/>
            <p:cNvSpPr txBox="1"/>
            <p:nvPr/>
          </p:nvSpPr>
          <p:spPr>
            <a:xfrm>
              <a:off x="4558" y="8675"/>
              <a:ext cx="13089" cy="628"/>
            </a:xfrm>
            <a:prstGeom prst="rect">
              <a:avLst/>
            </a:prstGeom>
            <a:noFill/>
            <a:ln w="28575">
              <a:solidFill>
                <a:schemeClr val="bg1">
                  <a:lumMod val="65000"/>
                </a:schemeClr>
              </a:solidFill>
            </a:ln>
          </p:spPr>
          <p:txBody>
            <a:bodyPr wrap="square" rtlCol="0" anchor="t">
              <a:spAutoFit/>
            </a:bodyPr>
            <a:p>
              <a:r>
                <a:rPr lang="zh-CN" altLang="en-US" sz="2000">
                  <a:latin typeface="楷体-简" panose="02010600040101010101" charset="-122"/>
                  <a:ea typeface="楷体-简" panose="02010600040101010101" charset="-122"/>
                  <a:sym typeface="+mn-ea"/>
                </a:rPr>
                <a:t>双方</a:t>
              </a:r>
              <a:r>
                <a:rPr lang="zh-CN" altLang="en-US" sz="2000" b="1" u="sng">
                  <a:solidFill>
                    <a:srgbClr val="C00000"/>
                  </a:solidFill>
                  <a:latin typeface="楷体-简" panose="02010600040101010101" charset="-122"/>
                  <a:ea typeface="楷体-简" panose="02010600040101010101" charset="-122"/>
                  <a:sym typeface="+mn-ea"/>
                </a:rPr>
                <a:t>公平公正</a:t>
              </a:r>
              <a:r>
                <a:rPr lang="zh-CN" altLang="en-US" sz="2000">
                  <a:latin typeface="楷体-简" panose="02010600040101010101" charset="-122"/>
                  <a:ea typeface="楷体-简" panose="02010600040101010101" charset="-122"/>
                  <a:sym typeface="+mn-ea"/>
                </a:rPr>
                <a:t>进行</a:t>
              </a:r>
              <a:r>
                <a:rPr lang="zh-CN" altLang="en-US" sz="2000" b="1" u="sng">
                  <a:solidFill>
                    <a:srgbClr val="C00000"/>
                  </a:solidFill>
                  <a:latin typeface="楷体-简" panose="02010600040101010101" charset="-122"/>
                  <a:ea typeface="楷体-简" panose="02010600040101010101" charset="-122"/>
                  <a:sym typeface="+mn-ea"/>
                </a:rPr>
                <a:t>交易</a:t>
              </a:r>
              <a:r>
                <a:rPr lang="zh-CN" altLang="en-US" sz="2000">
                  <a:latin typeface="楷体-简" panose="02010600040101010101" charset="-122"/>
                  <a:ea typeface="楷体-简" panose="02010600040101010101" charset="-122"/>
                  <a:sym typeface="+mn-ea"/>
                </a:rPr>
                <a:t>。</a:t>
              </a:r>
              <a:endParaRPr lang="zh-CN" altLang="en-US" sz="2000">
                <a:latin typeface="楷体-简" panose="02010600040101010101" charset="-122"/>
                <a:ea typeface="楷体-简" panose="02010600040101010101" charset="-122"/>
                <a:sym typeface="+mn-ea"/>
              </a:endParaRPr>
            </a:p>
          </p:txBody>
        </p:sp>
        <p:sp>
          <p:nvSpPr>
            <p:cNvPr id="10" name="文本框 9"/>
            <p:cNvSpPr txBox="1"/>
            <p:nvPr/>
          </p:nvSpPr>
          <p:spPr>
            <a:xfrm>
              <a:off x="2058" y="3680"/>
              <a:ext cx="1888" cy="628"/>
            </a:xfrm>
            <a:prstGeom prst="rect">
              <a:avLst/>
            </a:prstGeom>
            <a:noFill/>
            <a:ln w="28575">
              <a:solidFill>
                <a:schemeClr val="bg1">
                  <a:lumMod val="65000"/>
                </a:schemeClr>
              </a:solidFill>
            </a:ln>
          </p:spPr>
          <p:txBody>
            <a:bodyPr wrap="none" rtlCol="0" anchor="t">
              <a:spAutoFit/>
            </a:bodyPr>
            <a:p>
              <a:r>
                <a:rPr lang="zh-CN" altLang="en-US" sz="2000" b="1">
                  <a:latin typeface="楷体-简" panose="02010600040101010101" charset="-122"/>
                  <a:ea typeface="楷体-简" panose="02010600040101010101" charset="-122"/>
                  <a:sym typeface="+mn-ea"/>
                </a:rPr>
                <a:t>竞争策略</a:t>
              </a:r>
              <a:endParaRPr lang="zh-CN" altLang="en-US" sz="2000" b="1">
                <a:latin typeface="楷体-简" panose="02010600040101010101" charset="-122"/>
                <a:ea typeface="楷体-简" panose="02010600040101010101" charset="-122"/>
                <a:sym typeface="+mn-ea"/>
              </a:endParaRPr>
            </a:p>
          </p:txBody>
        </p:sp>
        <p:sp>
          <p:nvSpPr>
            <p:cNvPr id="11" name="文本框 10"/>
            <p:cNvSpPr txBox="1"/>
            <p:nvPr/>
          </p:nvSpPr>
          <p:spPr>
            <a:xfrm>
              <a:off x="2058" y="5086"/>
              <a:ext cx="1888" cy="628"/>
            </a:xfrm>
            <a:prstGeom prst="rect">
              <a:avLst/>
            </a:prstGeom>
            <a:noFill/>
            <a:ln w="28575">
              <a:solidFill>
                <a:schemeClr val="bg1">
                  <a:lumMod val="65000"/>
                </a:schemeClr>
              </a:solidFill>
            </a:ln>
          </p:spPr>
          <p:txBody>
            <a:bodyPr wrap="none" rtlCol="0" anchor="t">
              <a:spAutoFit/>
            </a:bodyPr>
            <a:p>
              <a:r>
                <a:rPr lang="zh-CN" altLang="en-US" sz="2000" b="1">
                  <a:latin typeface="楷体-简" panose="02010600040101010101" charset="-122"/>
                  <a:ea typeface="楷体-简" panose="02010600040101010101" charset="-122"/>
                  <a:sym typeface="+mn-ea"/>
                </a:rPr>
                <a:t>回避策略</a:t>
              </a:r>
              <a:endParaRPr lang="zh-CN" altLang="en-US" sz="2000" b="1">
                <a:latin typeface="楷体-简" panose="02010600040101010101" charset="-122"/>
                <a:ea typeface="楷体-简" panose="02010600040101010101" charset="-122"/>
                <a:sym typeface="+mn-ea"/>
              </a:endParaRPr>
            </a:p>
          </p:txBody>
        </p:sp>
        <p:sp>
          <p:nvSpPr>
            <p:cNvPr id="12" name="文本框 11"/>
            <p:cNvSpPr txBox="1"/>
            <p:nvPr/>
          </p:nvSpPr>
          <p:spPr>
            <a:xfrm>
              <a:off x="2058" y="6576"/>
              <a:ext cx="1888" cy="628"/>
            </a:xfrm>
            <a:prstGeom prst="rect">
              <a:avLst/>
            </a:prstGeom>
            <a:noFill/>
            <a:ln w="28575">
              <a:solidFill>
                <a:schemeClr val="bg1">
                  <a:lumMod val="65000"/>
                </a:schemeClr>
              </a:solidFill>
            </a:ln>
          </p:spPr>
          <p:txBody>
            <a:bodyPr wrap="none" rtlCol="0" anchor="t">
              <a:spAutoFit/>
            </a:bodyPr>
            <a:p>
              <a:r>
                <a:rPr lang="zh-CN" altLang="en-US" sz="2000" b="1">
                  <a:latin typeface="楷体-简" panose="02010600040101010101" charset="-122"/>
                  <a:ea typeface="楷体-简" panose="02010600040101010101" charset="-122"/>
                  <a:sym typeface="+mn-ea"/>
                </a:rPr>
                <a:t>妥协策略</a:t>
              </a:r>
              <a:endParaRPr lang="zh-CN" altLang="en-US" sz="2000" b="1">
                <a:latin typeface="楷体-简" panose="02010600040101010101" charset="-122"/>
                <a:ea typeface="楷体-简" panose="02010600040101010101" charset="-122"/>
                <a:sym typeface="+mn-ea"/>
              </a:endParaRPr>
            </a:p>
          </p:txBody>
        </p:sp>
        <p:sp>
          <p:nvSpPr>
            <p:cNvPr id="13" name="文本框 12"/>
            <p:cNvSpPr txBox="1"/>
            <p:nvPr/>
          </p:nvSpPr>
          <p:spPr>
            <a:xfrm>
              <a:off x="2058" y="7747"/>
              <a:ext cx="1888" cy="628"/>
            </a:xfrm>
            <a:prstGeom prst="rect">
              <a:avLst/>
            </a:prstGeom>
            <a:noFill/>
            <a:ln w="28575">
              <a:solidFill>
                <a:schemeClr val="bg1">
                  <a:lumMod val="65000"/>
                </a:schemeClr>
              </a:solidFill>
            </a:ln>
          </p:spPr>
          <p:txBody>
            <a:bodyPr wrap="none" rtlCol="0" anchor="t">
              <a:spAutoFit/>
            </a:bodyPr>
            <a:p>
              <a:r>
                <a:rPr lang="zh-CN" altLang="en-US" sz="2000" b="1">
                  <a:latin typeface="楷体-简" panose="02010600040101010101" charset="-122"/>
                  <a:ea typeface="楷体-简" panose="02010600040101010101" charset="-122"/>
                  <a:sym typeface="+mn-ea"/>
                </a:rPr>
                <a:t>迁就策略</a:t>
              </a:r>
              <a:endParaRPr lang="zh-CN" altLang="en-US" sz="2000" b="1">
                <a:latin typeface="楷体-简" panose="02010600040101010101" charset="-122"/>
                <a:ea typeface="楷体-简" panose="02010600040101010101" charset="-122"/>
                <a:sym typeface="+mn-ea"/>
              </a:endParaRPr>
            </a:p>
          </p:txBody>
        </p:sp>
        <p:sp>
          <p:nvSpPr>
            <p:cNvPr id="14" name="文本框 13"/>
            <p:cNvSpPr txBox="1"/>
            <p:nvPr/>
          </p:nvSpPr>
          <p:spPr>
            <a:xfrm>
              <a:off x="2058" y="8676"/>
              <a:ext cx="1888" cy="628"/>
            </a:xfrm>
            <a:prstGeom prst="rect">
              <a:avLst/>
            </a:prstGeom>
            <a:noFill/>
            <a:ln w="28575">
              <a:solidFill>
                <a:schemeClr val="bg1">
                  <a:lumMod val="65000"/>
                </a:schemeClr>
              </a:solidFill>
            </a:ln>
          </p:spPr>
          <p:txBody>
            <a:bodyPr wrap="none" rtlCol="0" anchor="t">
              <a:spAutoFit/>
            </a:bodyPr>
            <a:p>
              <a:pPr algn="l"/>
              <a:r>
                <a:rPr lang="zh-CN" altLang="en-US" sz="2000" b="1">
                  <a:latin typeface="楷体-简" panose="02010600040101010101" charset="-122"/>
                  <a:ea typeface="楷体-简" panose="02010600040101010101" charset="-122"/>
                  <a:sym typeface="+mn-ea"/>
                </a:rPr>
                <a:t>合作策略</a:t>
              </a:r>
              <a:endParaRPr lang="zh-CN" altLang="en-US" sz="2000" b="1">
                <a:latin typeface="楷体-简" panose="02010600040101010101" charset="-122"/>
                <a:ea typeface="楷体-简" panose="02010600040101010101" charset="-122"/>
                <a:sym typeface="+mn-ea"/>
              </a:endParaRPr>
            </a:p>
          </p:txBody>
        </p:sp>
        <p:cxnSp>
          <p:nvCxnSpPr>
            <p:cNvPr id="16" name="直接连接符 15"/>
            <p:cNvCxnSpPr>
              <a:stCxn id="10" idx="3"/>
              <a:endCxn id="4" idx="1"/>
            </p:cNvCxnSpPr>
            <p:nvPr/>
          </p:nvCxnSpPr>
          <p:spPr>
            <a:xfrm flipV="1">
              <a:off x="3946" y="3983"/>
              <a:ext cx="612" cy="1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3"/>
            </p:cNvCxnSpPr>
            <p:nvPr/>
          </p:nvCxnSpPr>
          <p:spPr>
            <a:xfrm flipV="1">
              <a:off x="3946" y="6878"/>
              <a:ext cx="613" cy="1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947" y="8983"/>
              <a:ext cx="612" cy="1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3"/>
            </p:cNvCxnSpPr>
            <p:nvPr/>
          </p:nvCxnSpPr>
          <p:spPr>
            <a:xfrm flipV="1">
              <a:off x="3946" y="8050"/>
              <a:ext cx="577" cy="1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3"/>
            </p:cNvCxnSpPr>
            <p:nvPr/>
          </p:nvCxnSpPr>
          <p:spPr>
            <a:xfrm>
              <a:off x="3946" y="5400"/>
              <a:ext cx="612" cy="2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1"/>
          <a:stretch>
            <a:fillRect/>
          </a:stretch>
        </p:blipFill>
        <p:spPr>
          <a:xfrm>
            <a:off x="8434070" y="128905"/>
            <a:ext cx="3754120" cy="810260"/>
          </a:xfrm>
          <a:prstGeom prst="rect">
            <a:avLst/>
          </a:prstGeom>
        </p:spPr>
      </p:pic>
      <p:sp>
        <p:nvSpPr>
          <p:cNvPr id="19" name="标题 2"/>
          <p:cNvSpPr>
            <a:spLocks noGrp="1"/>
          </p:cNvSpPr>
          <p:nvPr/>
        </p:nvSpPr>
        <p:spPr>
          <a:xfrm>
            <a:off x="892175" y="377825"/>
            <a:ext cx="5155565" cy="489585"/>
          </a:xfrm>
        </p:spPr>
        <p:txBody>
          <a:bodyPr vert="horz" rtlCol="0">
            <a:normAutofit fontScale="8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6.2.2.1 托马斯二维模式</a:t>
            </a:r>
            <a:endParaRPr lang="en-US" altLang="zh-CN"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pPr eaLnBrk="1" latinLnBrk="0" hangingPunct="1">
              <a:lnSpc>
                <a:spcPct val="150000"/>
              </a:lnSpc>
            </a:pPr>
            <a:r>
              <a:rPr lang="zh-CN" altLang="en-US"/>
              <a:t>托马斯提出了冲突管理二维模式，即坚持己见性和（）</a:t>
            </a:r>
            <a:endParaRPr lang="zh-CN" altLang="en-US"/>
          </a:p>
          <a:p>
            <a:pPr eaLnBrk="1" latinLnBrk="0" hangingPunct="1">
              <a:lnSpc>
                <a:spcPct val="150000"/>
              </a:lnSpc>
            </a:pPr>
            <a:r>
              <a:rPr lang="zh-CN" altLang="en-US"/>
              <a:t>A:竞争性</a:t>
            </a:r>
            <a:endParaRPr lang="zh-CN" altLang="en-US"/>
          </a:p>
          <a:p>
            <a:pPr eaLnBrk="1" latinLnBrk="0" hangingPunct="1">
              <a:lnSpc>
                <a:spcPct val="150000"/>
              </a:lnSpc>
            </a:pPr>
            <a:r>
              <a:rPr lang="zh-CN" altLang="en-US"/>
              <a:t>B:回避性</a:t>
            </a:r>
            <a:endParaRPr lang="zh-CN" altLang="en-US"/>
          </a:p>
          <a:p>
            <a:pPr eaLnBrk="1" latinLnBrk="0" hangingPunct="1">
              <a:lnSpc>
                <a:spcPct val="150000"/>
              </a:lnSpc>
            </a:pPr>
            <a:r>
              <a:rPr lang="zh-CN" altLang="en-US"/>
              <a:t>C:妥协性</a:t>
            </a:r>
            <a:endParaRPr lang="zh-CN" altLang="en-US"/>
          </a:p>
          <a:p>
            <a:pPr eaLnBrk="1" latinLnBrk="0" hangingPunct="1">
              <a:lnSpc>
                <a:spcPct val="150000"/>
              </a:lnSpc>
            </a:pPr>
            <a:r>
              <a:rPr lang="zh-CN" altLang="en-US"/>
              <a:t>D:合作性</a:t>
            </a:r>
            <a:endParaRPr lang="zh-CN" altLang="en-US"/>
          </a:p>
          <a:p>
            <a:endParaRPr lang="zh-CN" altLang="en-US"/>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fontScale="90000"/>
          </a:bodyPr>
          <a:p>
            <a:pPr eaLnBrk="1" latinLnBrk="0" hangingPunct="1">
              <a:lnSpc>
                <a:spcPct val="150000"/>
              </a:lnSpc>
            </a:pPr>
            <a:r>
              <a:rPr lang="zh-CN" altLang="en-US"/>
              <a:t>托马斯提出了冲突管理二维模式，即坚持己见性和（）</a:t>
            </a:r>
            <a:endParaRPr lang="zh-CN" altLang="en-US"/>
          </a:p>
          <a:p>
            <a:pPr eaLnBrk="1" latinLnBrk="0" hangingPunct="1">
              <a:lnSpc>
                <a:spcPct val="150000"/>
              </a:lnSpc>
            </a:pPr>
            <a:r>
              <a:rPr lang="zh-CN" altLang="en-US"/>
              <a:t>A:竞争性</a:t>
            </a:r>
            <a:endParaRPr lang="zh-CN" altLang="en-US"/>
          </a:p>
          <a:p>
            <a:pPr eaLnBrk="1" latinLnBrk="0" hangingPunct="1">
              <a:lnSpc>
                <a:spcPct val="150000"/>
              </a:lnSpc>
            </a:pPr>
            <a:r>
              <a:rPr lang="zh-CN" altLang="en-US"/>
              <a:t>B:回避性</a:t>
            </a:r>
            <a:endParaRPr lang="zh-CN" altLang="en-US"/>
          </a:p>
          <a:p>
            <a:pPr eaLnBrk="1" latinLnBrk="0" hangingPunct="1">
              <a:lnSpc>
                <a:spcPct val="150000"/>
              </a:lnSpc>
            </a:pPr>
            <a:r>
              <a:rPr lang="zh-CN" altLang="en-US"/>
              <a:t>C:妥协性</a:t>
            </a:r>
            <a:endParaRPr lang="zh-CN" altLang="en-US"/>
          </a:p>
          <a:p>
            <a:pPr eaLnBrk="1" latinLnBrk="0" hangingPunct="1">
              <a:lnSpc>
                <a:spcPct val="150000"/>
              </a:lnSpc>
            </a:pPr>
            <a:r>
              <a:rPr lang="zh-CN" altLang="en-US"/>
              <a:t>D:合作性</a:t>
            </a:r>
            <a:endParaRPr lang="zh-CN" altLang="en-US"/>
          </a:p>
          <a:p>
            <a:pPr eaLnBrk="1" latinLnBrk="0" hangingPunct="1">
              <a:lnSpc>
                <a:spcPct val="150000"/>
              </a:lnSpc>
            </a:pPr>
            <a:r>
              <a:rPr lang="zh-CN" altLang="en-US"/>
              <a:t>答案：D</a:t>
            </a:r>
            <a:endParaRPr lang="zh-CN" altLang="en-US"/>
          </a:p>
          <a:p>
            <a:pPr eaLnBrk="1" latinLnBrk="0" hangingPunct="1">
              <a:lnSpc>
                <a:spcPct val="150000"/>
              </a:lnSpc>
            </a:pPr>
            <a:r>
              <a:rPr lang="zh-CN" altLang="en-US"/>
              <a:t>解析：美国行为科学家托马斯提出了冲突管理的二维模式——合作性（一方试图满足对方利益的程度）和坚持己见性（一方试图满足自己利益的程度）。</a:t>
            </a:r>
            <a:endParaRPr lang="zh-CN" altLang="en-US"/>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r>
              <a:rPr lang="en-US" altLang="zh-CN"/>
              <a:t>6.2.3 </a:t>
            </a:r>
            <a:r>
              <a:t>群体间冲突的预防</a:t>
            </a:r>
          </a:p>
        </p:txBody>
      </p:sp>
      <p:pic>
        <p:nvPicPr>
          <p:cNvPr id="4" name="图片 3"/>
          <p:cNvPicPr>
            <a:picLocks noChangeAspect="1"/>
          </p:cNvPicPr>
          <p:nvPr/>
        </p:nvPicPr>
        <p:blipFill>
          <a:blip r:embed="rId1"/>
          <a:stretch>
            <a:fillRect/>
          </a:stretch>
        </p:blipFill>
        <p:spPr>
          <a:xfrm>
            <a:off x="3448050" y="2406650"/>
            <a:ext cx="5295900" cy="2044700"/>
          </a:xfrm>
          <a:prstGeom prst="rect">
            <a:avLst/>
          </a:prstGeom>
        </p:spPr>
      </p:pic>
      <p:sp>
        <p:nvSpPr>
          <p:cNvPr id="5" name="文本框 4"/>
          <p:cNvSpPr txBox="1"/>
          <p:nvPr/>
        </p:nvSpPr>
        <p:spPr>
          <a:xfrm>
            <a:off x="2540" y="-635"/>
            <a:ext cx="4450715"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6.2.3三、群体间冲突的预防</a:t>
            </a:r>
            <a:endParaRPr lang="zh-CN" altLang="en-US" sz="14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3"/>
          </p:nvPr>
        </p:nvSpPr>
        <p:spPr/>
        <p:txBody>
          <a:bodyPr/>
          <a:p>
            <a:r>
              <a:rPr lang="en-US" altLang="zh-CN"/>
              <a:t>6.2.3 </a:t>
            </a:r>
            <a:r>
              <a:t>群体间冲突的预防</a:t>
            </a:r>
          </a:p>
        </p:txBody>
      </p:sp>
      <p:sp>
        <p:nvSpPr>
          <p:cNvPr id="2" name="文本框 1"/>
          <p:cNvSpPr txBox="1"/>
          <p:nvPr/>
        </p:nvSpPr>
        <p:spPr>
          <a:xfrm>
            <a:off x="1270000" y="1443990"/>
            <a:ext cx="10571480" cy="3969385"/>
          </a:xfrm>
          <a:prstGeom prst="rect">
            <a:avLst/>
          </a:prstGeom>
          <a:noFill/>
        </p:spPr>
        <p:txBody>
          <a:bodyPr wrap="square" rtlCol="0" anchor="t">
            <a:spAutoFit/>
          </a:bodyPr>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1</a:t>
            </a:r>
            <a:r>
              <a:rPr lang="zh-CN" altLang="en-US" sz="2400">
                <a:latin typeface="楷体-简" panose="02010600040101010101" charset="-122"/>
                <a:ea typeface="楷体-简" panose="02010600040101010101" charset="-122"/>
              </a:rPr>
              <a:t>）加强信息的公开与分享</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2</a:t>
            </a:r>
            <a:r>
              <a:rPr lang="zh-CN" altLang="en-US" sz="2400">
                <a:latin typeface="楷体-简" panose="02010600040101010101" charset="-122"/>
                <a:ea typeface="楷体-简" panose="02010600040101010101" charset="-122"/>
              </a:rPr>
              <a:t>）正式和非正式的交流</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）正确选拔群体成员</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4</a:t>
            </a:r>
            <a:r>
              <a:rPr lang="zh-CN" altLang="en-US" sz="2400">
                <a:latin typeface="楷体-简" panose="02010600040101010101" charset="-122"/>
                <a:ea typeface="楷体-简" panose="02010600040101010101" charset="-122"/>
              </a:rPr>
              <a:t>）把蛋糕做大</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5</a:t>
            </a:r>
            <a:r>
              <a:rPr lang="zh-CN" altLang="en-US" sz="2400">
                <a:latin typeface="楷体-简" panose="02010600040101010101" charset="-122"/>
                <a:ea typeface="楷体-简" panose="02010600040101010101" charset="-122"/>
              </a:rPr>
              <a:t>）防止本位主义，强调整体观念，建立合理的评价体系</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6</a:t>
            </a:r>
            <a:r>
              <a:rPr lang="zh-CN" altLang="en-US" sz="2400">
                <a:latin typeface="楷体-简" panose="02010600040101010101" charset="-122"/>
                <a:ea typeface="楷体-简" panose="02010600040101010101" charset="-122"/>
              </a:rPr>
              <a:t>）分清责任和权利</a:t>
            </a:r>
            <a:endParaRPr lang="zh-CN" altLang="en-US" sz="2400">
              <a:latin typeface="楷体-简" panose="02010600040101010101" charset="-122"/>
              <a:ea typeface="楷体-简" panose="02010600040101010101" charset="-122"/>
            </a:endParaRPr>
          </a:p>
          <a:p>
            <a:pPr>
              <a:lnSpc>
                <a:spcPct val="150000"/>
              </a:lnSpc>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7</a:t>
            </a:r>
            <a:r>
              <a:rPr lang="zh-CN" altLang="en-US" sz="2400">
                <a:latin typeface="楷体-简" panose="02010600040101010101" charset="-122"/>
                <a:ea typeface="楷体-简" panose="02010600040101010101" charset="-122"/>
              </a:rPr>
              <a:t>）建立崇尚合作的组织文化和群体风气</a:t>
            </a:r>
            <a:endParaRPr lang="zh-CN" altLang="en-US" sz="2400">
              <a:latin typeface="楷体-简" panose="02010600040101010101" charset="-122"/>
              <a:ea typeface="楷体-简" panose="0201060004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0940" y="2088428"/>
            <a:ext cx="3404877" cy="3176727"/>
            <a:chOff x="5300662" y="7213600"/>
            <a:chExt cx="1689100" cy="2155825"/>
          </a:xfrm>
        </p:grpSpPr>
        <p:sp>
          <p:nvSpPr>
            <p:cNvPr id="5" name="Freeform 16331"/>
            <p:cNvSpPr/>
            <p:nvPr/>
          </p:nvSpPr>
          <p:spPr bwMode="auto">
            <a:xfrm>
              <a:off x="6381750" y="8343900"/>
              <a:ext cx="250825" cy="203200"/>
            </a:xfrm>
            <a:custGeom>
              <a:avLst/>
              <a:gdLst>
                <a:gd name="T0" fmla="*/ 67 w 67"/>
                <a:gd name="T1" fmla="*/ 27 h 54"/>
                <a:gd name="T2" fmla="*/ 21 w 67"/>
                <a:gd name="T3" fmla="*/ 7 h 54"/>
                <a:gd name="T4" fmla="*/ 8 w 67"/>
                <a:gd name="T5" fmla="*/ 54 h 54"/>
                <a:gd name="T6" fmla="*/ 22 w 67"/>
                <a:gd name="T7" fmla="*/ 51 h 54"/>
                <a:gd name="T8" fmla="*/ 26 w 67"/>
                <a:gd name="T9" fmla="*/ 20 h 54"/>
                <a:gd name="T10" fmla="*/ 54 w 67"/>
                <a:gd name="T11" fmla="*/ 34 h 54"/>
                <a:gd name="T12" fmla="*/ 67 w 67"/>
                <a:gd name="T13" fmla="*/ 27 h 54"/>
              </a:gdLst>
              <a:ahLst/>
              <a:cxnLst>
                <a:cxn ang="0">
                  <a:pos x="T0" y="T1"/>
                </a:cxn>
                <a:cxn ang="0">
                  <a:pos x="T2" y="T3"/>
                </a:cxn>
                <a:cxn ang="0">
                  <a:pos x="T4" y="T5"/>
                </a:cxn>
                <a:cxn ang="0">
                  <a:pos x="T6" y="T7"/>
                </a:cxn>
                <a:cxn ang="0">
                  <a:pos x="T8" y="T9"/>
                </a:cxn>
                <a:cxn ang="0">
                  <a:pos x="T10" y="T11"/>
                </a:cxn>
                <a:cxn ang="0">
                  <a:pos x="T12" y="T13"/>
                </a:cxn>
              </a:cxnLst>
              <a:rect l="0" t="0" r="r" b="b"/>
              <a:pathLst>
                <a:path w="67" h="54">
                  <a:moveTo>
                    <a:pt x="67" y="27"/>
                  </a:moveTo>
                  <a:cubicBezTo>
                    <a:pt x="58" y="12"/>
                    <a:pt x="36" y="0"/>
                    <a:pt x="21" y="7"/>
                  </a:cubicBezTo>
                  <a:cubicBezTo>
                    <a:pt x="12" y="10"/>
                    <a:pt x="0" y="21"/>
                    <a:pt x="8" y="54"/>
                  </a:cubicBezTo>
                  <a:cubicBezTo>
                    <a:pt x="22" y="51"/>
                    <a:pt x="22" y="51"/>
                    <a:pt x="22" y="51"/>
                  </a:cubicBezTo>
                  <a:cubicBezTo>
                    <a:pt x="18" y="34"/>
                    <a:pt x="20" y="23"/>
                    <a:pt x="26" y="20"/>
                  </a:cubicBezTo>
                  <a:cubicBezTo>
                    <a:pt x="34" y="17"/>
                    <a:pt x="48" y="24"/>
                    <a:pt x="54" y="34"/>
                  </a:cubicBezTo>
                  <a:lnTo>
                    <a:pt x="67" y="27"/>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6" name="Picture 163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4750" y="8339137"/>
              <a:ext cx="685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2" y="9120187"/>
              <a:ext cx="168910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4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037" y="8388350"/>
              <a:ext cx="6207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16444"/>
            <p:cNvSpPr/>
            <p:nvPr/>
          </p:nvSpPr>
          <p:spPr bwMode="auto">
            <a:xfrm>
              <a:off x="6140450" y="7631112"/>
              <a:ext cx="150813" cy="261938"/>
            </a:xfrm>
            <a:custGeom>
              <a:avLst/>
              <a:gdLst>
                <a:gd name="T0" fmla="*/ 0 w 40"/>
                <a:gd name="T1" fmla="*/ 67 h 70"/>
                <a:gd name="T2" fmla="*/ 4 w 40"/>
                <a:gd name="T3" fmla="*/ 70 h 70"/>
                <a:gd name="T4" fmla="*/ 36 w 40"/>
                <a:gd name="T5" fmla="*/ 70 h 70"/>
                <a:gd name="T6" fmla="*/ 40 w 40"/>
                <a:gd name="T7" fmla="*/ 67 h 70"/>
                <a:gd name="T8" fmla="*/ 40 w 40"/>
                <a:gd name="T9" fmla="*/ 3 h 70"/>
                <a:gd name="T10" fmla="*/ 36 w 40"/>
                <a:gd name="T11" fmla="*/ 0 h 70"/>
                <a:gd name="T12" fmla="*/ 4 w 40"/>
                <a:gd name="T13" fmla="*/ 0 h 70"/>
                <a:gd name="T14" fmla="*/ 0 w 40"/>
                <a:gd name="T15" fmla="*/ 3 h 70"/>
                <a:gd name="T16" fmla="*/ 0 w 40"/>
                <a:gd name="T17"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70">
                  <a:moveTo>
                    <a:pt x="0" y="67"/>
                  </a:moveTo>
                  <a:cubicBezTo>
                    <a:pt x="0" y="69"/>
                    <a:pt x="2" y="70"/>
                    <a:pt x="4" y="70"/>
                  </a:cubicBezTo>
                  <a:cubicBezTo>
                    <a:pt x="36" y="70"/>
                    <a:pt x="36" y="70"/>
                    <a:pt x="36" y="70"/>
                  </a:cubicBezTo>
                  <a:cubicBezTo>
                    <a:pt x="38" y="70"/>
                    <a:pt x="40" y="69"/>
                    <a:pt x="40" y="67"/>
                  </a:cubicBezTo>
                  <a:cubicBezTo>
                    <a:pt x="40" y="3"/>
                    <a:pt x="40" y="3"/>
                    <a:pt x="40" y="3"/>
                  </a:cubicBezTo>
                  <a:cubicBezTo>
                    <a:pt x="40" y="1"/>
                    <a:pt x="38" y="0"/>
                    <a:pt x="36" y="0"/>
                  </a:cubicBezTo>
                  <a:cubicBezTo>
                    <a:pt x="4" y="0"/>
                    <a:pt x="4" y="0"/>
                    <a:pt x="4" y="0"/>
                  </a:cubicBezTo>
                  <a:cubicBezTo>
                    <a:pt x="2" y="0"/>
                    <a:pt x="0" y="1"/>
                    <a:pt x="0" y="3"/>
                  </a:cubicBezTo>
                  <a:lnTo>
                    <a:pt x="0" y="67"/>
                  </a:ln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Oval 16445"/>
            <p:cNvSpPr>
              <a:spLocks noChangeArrowheads="1"/>
            </p:cNvSpPr>
            <p:nvPr/>
          </p:nvSpPr>
          <p:spPr bwMode="auto">
            <a:xfrm>
              <a:off x="5926137" y="7213600"/>
              <a:ext cx="579438" cy="588963"/>
            </a:xfrm>
            <a:prstGeom prst="ellipse">
              <a:avLst/>
            </a:pr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1" name="Picture 164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2" y="7815262"/>
              <a:ext cx="6080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6447"/>
            <p:cNvSpPr/>
            <p:nvPr/>
          </p:nvSpPr>
          <p:spPr bwMode="auto">
            <a:xfrm>
              <a:off x="5881687" y="8340725"/>
              <a:ext cx="131763" cy="160338"/>
            </a:xfrm>
            <a:custGeom>
              <a:avLst/>
              <a:gdLst>
                <a:gd name="T0" fmla="*/ 6 w 35"/>
                <a:gd name="T1" fmla="*/ 14 h 43"/>
                <a:gd name="T2" fmla="*/ 7 w 35"/>
                <a:gd name="T3" fmla="*/ 39 h 43"/>
                <a:gd name="T4" fmla="*/ 29 w 35"/>
                <a:gd name="T5" fmla="*/ 29 h 43"/>
                <a:gd name="T6" fmla="*/ 28 w 35"/>
                <a:gd name="T7" fmla="*/ 4 h 43"/>
                <a:gd name="T8" fmla="*/ 6 w 35"/>
                <a:gd name="T9" fmla="*/ 14 h 43"/>
              </a:gdLst>
              <a:ahLst/>
              <a:cxnLst>
                <a:cxn ang="0">
                  <a:pos x="T0" y="T1"/>
                </a:cxn>
                <a:cxn ang="0">
                  <a:pos x="T2" y="T3"/>
                </a:cxn>
                <a:cxn ang="0">
                  <a:pos x="T4" y="T5"/>
                </a:cxn>
                <a:cxn ang="0">
                  <a:pos x="T6" y="T7"/>
                </a:cxn>
                <a:cxn ang="0">
                  <a:pos x="T8" y="T9"/>
                </a:cxn>
              </a:cxnLst>
              <a:rect l="0" t="0" r="r" b="b"/>
              <a:pathLst>
                <a:path w="35" h="43">
                  <a:moveTo>
                    <a:pt x="6" y="14"/>
                  </a:moveTo>
                  <a:cubicBezTo>
                    <a:pt x="0" y="24"/>
                    <a:pt x="1" y="35"/>
                    <a:pt x="7" y="39"/>
                  </a:cubicBezTo>
                  <a:cubicBezTo>
                    <a:pt x="14" y="43"/>
                    <a:pt x="24" y="39"/>
                    <a:pt x="29" y="29"/>
                  </a:cubicBezTo>
                  <a:cubicBezTo>
                    <a:pt x="35" y="20"/>
                    <a:pt x="34" y="8"/>
                    <a:pt x="28" y="4"/>
                  </a:cubicBezTo>
                  <a:cubicBezTo>
                    <a:pt x="21" y="0"/>
                    <a:pt x="11" y="5"/>
                    <a:pt x="6" y="14"/>
                  </a:cubicBez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16448"/>
            <p:cNvSpPr/>
            <p:nvPr/>
          </p:nvSpPr>
          <p:spPr bwMode="auto">
            <a:xfrm>
              <a:off x="6396037" y="8313737"/>
              <a:ext cx="131763" cy="161925"/>
            </a:xfrm>
            <a:custGeom>
              <a:avLst/>
              <a:gdLst>
                <a:gd name="T0" fmla="*/ 30 w 35"/>
                <a:gd name="T1" fmla="*/ 16 h 43"/>
                <a:gd name="T2" fmla="*/ 26 w 35"/>
                <a:gd name="T3" fmla="*/ 40 h 43"/>
                <a:gd name="T4" fmla="*/ 5 w 35"/>
                <a:gd name="T5" fmla="*/ 27 h 43"/>
                <a:gd name="T6" fmla="*/ 10 w 35"/>
                <a:gd name="T7" fmla="*/ 3 h 43"/>
                <a:gd name="T8" fmla="*/ 30 w 35"/>
                <a:gd name="T9" fmla="*/ 16 h 43"/>
              </a:gdLst>
              <a:ahLst/>
              <a:cxnLst>
                <a:cxn ang="0">
                  <a:pos x="T0" y="T1"/>
                </a:cxn>
                <a:cxn ang="0">
                  <a:pos x="T2" y="T3"/>
                </a:cxn>
                <a:cxn ang="0">
                  <a:pos x="T4" y="T5"/>
                </a:cxn>
                <a:cxn ang="0">
                  <a:pos x="T6" y="T7"/>
                </a:cxn>
                <a:cxn ang="0">
                  <a:pos x="T8" y="T9"/>
                </a:cxn>
              </a:cxnLst>
              <a:rect l="0" t="0" r="r" b="b"/>
              <a:pathLst>
                <a:path w="35" h="43">
                  <a:moveTo>
                    <a:pt x="30" y="16"/>
                  </a:moveTo>
                  <a:cubicBezTo>
                    <a:pt x="35" y="26"/>
                    <a:pt x="33" y="37"/>
                    <a:pt x="26" y="40"/>
                  </a:cubicBezTo>
                  <a:cubicBezTo>
                    <a:pt x="19" y="43"/>
                    <a:pt x="9" y="37"/>
                    <a:pt x="5" y="27"/>
                  </a:cubicBezTo>
                  <a:cubicBezTo>
                    <a:pt x="0" y="17"/>
                    <a:pt x="3" y="6"/>
                    <a:pt x="10" y="3"/>
                  </a:cubicBezTo>
                  <a:cubicBezTo>
                    <a:pt x="17" y="0"/>
                    <a:pt x="26" y="6"/>
                    <a:pt x="30" y="16"/>
                  </a:cubicBezTo>
                  <a:close/>
                </a:path>
              </a:pathLst>
            </a:custGeom>
            <a:solidFill>
              <a:srgbClr val="DFB2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4" name="Picture 164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6450" y="7813675"/>
              <a:ext cx="3714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4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712" y="7931150"/>
              <a:ext cx="2016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4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325" y="7866062"/>
              <a:ext cx="793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4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3325" y="7835900"/>
              <a:ext cx="79375"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标题 1"/>
          <p:cNvSpPr txBox="1"/>
          <p:nvPr/>
        </p:nvSpPr>
        <p:spPr>
          <a:xfrm>
            <a:off x="4879975" y="3145790"/>
            <a:ext cx="6979285" cy="988695"/>
          </a:xfrm>
          <a:prstGeom prst="rect">
            <a:avLst/>
          </a:prstGeom>
        </p:spPr>
        <p:txBody>
          <a:bodyPr vert="horz" wrap="square" lIns="91440" tIns="45720" rIns="91440" bIns="45720" anchor="b"/>
          <a:lstStyle>
            <a:lvl1pPr algn="l" defTabSz="914400" rtl="0" eaLnBrk="1" fontAlgn="auto" latinLnBrk="0" hangingPunct="1">
              <a:lnSpc>
                <a:spcPct val="10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4000" b="1" dirty="0" smtClean="0"/>
              <a:t>第七章 </a:t>
            </a:r>
            <a:r>
              <a:rPr lang="zh-CN" altLang="en-US" sz="4000">
                <a:solidFill>
                  <a:srgbClr val="C00000"/>
                </a:solidFill>
                <a:sym typeface="+mn-ea"/>
              </a:rPr>
              <a:t> </a:t>
            </a:r>
            <a:r>
              <a:rPr lang="zh-CN" altLang="en-US" sz="4000" b="1">
                <a:solidFill>
                  <a:schemeClr val="tx1">
                    <a:lumMod val="85000"/>
                    <a:lumOff val="15000"/>
                  </a:schemeClr>
                </a:solidFill>
                <a:sym typeface="+mn-ea"/>
              </a:rPr>
              <a:t>组织结构与组织变革</a:t>
            </a:r>
            <a:endParaRPr lang="zh-CN" altLang="en-US" sz="4000" b="1" dirty="0" smtClean="0">
              <a:solidFill>
                <a:schemeClr val="tx1">
                  <a:lumMod val="85000"/>
                  <a:lumOff val="15000"/>
                </a:schemeClr>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10972800" cy="854075"/>
          </a:xfrm>
        </p:spPr>
        <p:txBody>
          <a:bodyPr vert="horz" rtlCol="0">
            <a:normAutofit fontScale="90000"/>
          </a:bodyPr>
          <a:p>
            <a:pPr lvl="0" algn="l"/>
            <a:r>
              <a:rPr lang="zh-CN" altLang="en-US" sz="3200" dirty="0" smtClean="0">
                <a:latin typeface="方正清刻本悦宋简体" panose="02000000000000000000" charset="-122"/>
                <a:ea typeface="方正清刻本悦宋简体" panose="02000000000000000000" charset="-122"/>
                <a:sym typeface="+mn-ea"/>
              </a:rPr>
              <a:t>第七章  组织结构与组织变革</a:t>
            </a:r>
            <a:br>
              <a:rPr lang="zh-CN" altLang="en-US" sz="3200" dirty="0" smtClean="0">
                <a:latin typeface="方正清刻本悦宋简体" panose="02000000000000000000" charset="-122"/>
                <a:ea typeface="方正清刻本悦宋简体" panose="02000000000000000000" charset="-122"/>
                <a:sym typeface="+mn-ea"/>
              </a:rPr>
            </a:b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2" name="图片 1"/>
          <p:cNvPicPr>
            <a:picLocks noChangeAspect="1"/>
          </p:cNvPicPr>
          <p:nvPr/>
        </p:nvPicPr>
        <p:blipFill>
          <a:blip r:embed="rId1"/>
          <a:stretch>
            <a:fillRect/>
          </a:stretch>
        </p:blipFill>
        <p:spPr>
          <a:xfrm>
            <a:off x="2406650" y="1517650"/>
            <a:ext cx="7378700" cy="3822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5400" y="2461895"/>
            <a:ext cx="6562090" cy="2875915"/>
            <a:chOff x="40" y="3877"/>
            <a:chExt cx="10334" cy="4529"/>
          </a:xfrm>
        </p:grpSpPr>
        <p:grpSp>
          <p:nvGrpSpPr>
            <p:cNvPr id="7" name="组合 6"/>
            <p:cNvGrpSpPr/>
            <p:nvPr/>
          </p:nvGrpSpPr>
          <p:grpSpPr>
            <a:xfrm>
              <a:off x="40" y="3877"/>
              <a:ext cx="10334" cy="3203"/>
              <a:chOff x="3039" y="4052"/>
              <a:chExt cx="10334" cy="3203"/>
            </a:xfrm>
          </p:grpSpPr>
          <p:sp>
            <p:nvSpPr>
              <p:cNvPr id="15" name="文本框 9"/>
              <p:cNvSpPr txBox="1"/>
              <p:nvPr/>
            </p:nvSpPr>
            <p:spPr>
              <a:xfrm>
                <a:off x="3039" y="5709"/>
                <a:ext cx="2537" cy="62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rPr>
                  <a:t>冲突的类型</a:t>
                </a:r>
                <a:endParaRPr lang="zh-CN" altLang="en-US" sz="2000">
                  <a:solidFill>
                    <a:schemeClr val="tx1">
                      <a:lumMod val="85000"/>
                      <a:lumOff val="15000"/>
                    </a:schemeClr>
                  </a:solidFill>
                  <a:latin typeface="楷体-简" panose="02010600040101010101" charset="-122"/>
                  <a:ea typeface="楷体-简" panose="02010600040101010101" charset="-122"/>
                </a:endParaRPr>
              </a:p>
            </p:txBody>
          </p:sp>
          <p:sp>
            <p:nvSpPr>
              <p:cNvPr id="13" name="文本框 12"/>
              <p:cNvSpPr txBox="1"/>
              <p:nvPr/>
            </p:nvSpPr>
            <p:spPr>
              <a:xfrm>
                <a:off x="5497" y="4680"/>
                <a:ext cx="5301" cy="628"/>
              </a:xfrm>
              <a:prstGeom prst="rect">
                <a:avLst/>
              </a:prstGeom>
              <a:noFill/>
              <a:ln w="9525">
                <a:noFill/>
              </a:ln>
            </p:spPr>
            <p:txBody>
              <a:bodyPr wrap="square">
                <a:spAutoFit/>
              </a:bodyPr>
              <a:p>
                <a:pPr indent="0"/>
                <a:r>
                  <a:rPr lang="zh-CN" altLang="en-US" sz="2000" b="0">
                    <a:latin typeface="楷体-简" panose="02010600040101010101" charset="-122"/>
                    <a:ea typeface="楷体-简" panose="02010600040101010101" charset="-122"/>
                    <a:cs typeface="微软雅黑" panose="020B0503020204020204" pitchFamily="34" charset="-122"/>
                  </a:rPr>
                  <a:t>根据冲突对组织的影响不同</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18" name="文本框 17"/>
              <p:cNvSpPr txBox="1"/>
              <p:nvPr/>
            </p:nvSpPr>
            <p:spPr>
              <a:xfrm>
                <a:off x="5576" y="6627"/>
                <a:ext cx="4348" cy="628"/>
              </a:xfrm>
              <a:prstGeom prst="rect">
                <a:avLst/>
              </a:prstGeom>
              <a:noFill/>
              <a:ln w="9525">
                <a:noFill/>
              </a:ln>
            </p:spPr>
            <p:txBody>
              <a:bodyPr wrap="square">
                <a:spAutoFit/>
              </a:bodyPr>
              <a:p>
                <a:pPr indent="0"/>
                <a:r>
                  <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rPr>
                  <a:t>根据冲突产生原因不同</a:t>
                </a:r>
                <a:endPar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endParaRPr>
              </a:p>
            </p:txBody>
          </p:sp>
          <p:grpSp>
            <p:nvGrpSpPr>
              <p:cNvPr id="25" name="组合 24"/>
              <p:cNvGrpSpPr/>
              <p:nvPr/>
            </p:nvGrpSpPr>
            <p:grpSpPr>
              <a:xfrm>
                <a:off x="10916" y="4052"/>
                <a:ext cx="2457" cy="1657"/>
                <a:chOff x="10796" y="4315"/>
                <a:chExt cx="2457" cy="1657"/>
              </a:xfrm>
            </p:grpSpPr>
            <p:sp>
              <p:nvSpPr>
                <p:cNvPr id="23" name="文本框 22"/>
                <p:cNvSpPr txBox="1"/>
                <p:nvPr/>
              </p:nvSpPr>
              <p:spPr>
                <a:xfrm>
                  <a:off x="10877" y="5344"/>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破坏性</a:t>
                  </a:r>
                  <a:r>
                    <a:rPr lang="zh-CN" altLang="en-US" sz="2000" b="1">
                      <a:latin typeface="楷体-简" panose="02010600040101010101" charset="-122"/>
                      <a:ea typeface="楷体-简" panose="02010600040101010101" charset="-122"/>
                      <a:cs typeface="微软雅黑" panose="020B0503020204020204" pitchFamily="34" charset="-122"/>
                    </a:rPr>
                    <a:t>冲突</a:t>
                  </a:r>
                  <a:endParaRPr lang="zh-CN" altLang="en-US" sz="2000" b="1">
                    <a:latin typeface="楷体-简" panose="02010600040101010101" charset="-122"/>
                    <a:ea typeface="楷体-简" panose="02010600040101010101" charset="-122"/>
                    <a:cs typeface="微软雅黑" panose="020B0503020204020204" pitchFamily="34" charset="-122"/>
                  </a:endParaRPr>
                </a:p>
              </p:txBody>
            </p:sp>
            <p:sp>
              <p:nvSpPr>
                <p:cNvPr id="24" name="文本框 23"/>
                <p:cNvSpPr txBox="1"/>
                <p:nvPr/>
              </p:nvSpPr>
              <p:spPr>
                <a:xfrm>
                  <a:off x="10796" y="4315"/>
                  <a:ext cx="2376" cy="628"/>
                </a:xfrm>
                <a:prstGeom prst="rect">
                  <a:avLst/>
                </a:prstGeom>
                <a:noFill/>
                <a:ln w="9525">
                  <a:noFill/>
                </a:ln>
              </p:spPr>
              <p:txBody>
                <a:bodyPr wrap="square">
                  <a:spAutoFit/>
                </a:bodyPr>
                <a:p>
                  <a:pPr indent="0"/>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建设性</a:t>
                  </a:r>
                  <a:r>
                    <a:rPr lang="zh-CN" altLang="en-US" sz="2000" b="1">
                      <a:latin typeface="楷体-简" panose="02010600040101010101" charset="-122"/>
                      <a:ea typeface="楷体-简" panose="02010600040101010101" charset="-122"/>
                      <a:cs typeface="微软雅黑" panose="020B0503020204020204" pitchFamily="34" charset="-122"/>
                    </a:rPr>
                    <a:t>冲突</a:t>
                  </a:r>
                  <a:endParaRPr lang="zh-CN" altLang="en-US" sz="2000" b="1">
                    <a:latin typeface="楷体-简" panose="02010600040101010101" charset="-122"/>
                    <a:ea typeface="楷体-简" panose="02010600040101010101" charset="-122"/>
                    <a:cs typeface="微软雅黑" panose="020B0503020204020204" pitchFamily="34" charset="-122"/>
                  </a:endParaRPr>
                </a:p>
              </p:txBody>
            </p:sp>
          </p:grpSp>
          <p:grpSp>
            <p:nvGrpSpPr>
              <p:cNvPr id="26" name="组合 25"/>
              <p:cNvGrpSpPr/>
              <p:nvPr/>
            </p:nvGrpSpPr>
            <p:grpSpPr>
              <a:xfrm>
                <a:off x="10772" y="5715"/>
                <a:ext cx="2376" cy="1371"/>
                <a:chOff x="10652" y="4367"/>
                <a:chExt cx="2376" cy="1371"/>
              </a:xfrm>
            </p:grpSpPr>
            <p:sp>
              <p:nvSpPr>
                <p:cNvPr id="29" name="文本框 28"/>
                <p:cNvSpPr txBox="1"/>
                <p:nvPr/>
              </p:nvSpPr>
              <p:spPr>
                <a:xfrm>
                  <a:off x="10652" y="5110"/>
                  <a:ext cx="2376" cy="628"/>
                </a:xfrm>
                <a:prstGeom prst="rect">
                  <a:avLst/>
                </a:prstGeom>
                <a:noFill/>
                <a:ln w="9525">
                  <a:noFill/>
                </a:ln>
              </p:spPr>
              <p:txBody>
                <a:bodyPr wrap="square">
                  <a:spAutoFit/>
                </a:bodyPr>
                <a:p>
                  <a:pPr indent="0"/>
                  <a:r>
                    <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rPr>
                    <a:t>认知冲突</a:t>
                  </a:r>
                  <a:endPar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endParaRPr>
                </a:p>
              </p:txBody>
            </p:sp>
            <p:sp>
              <p:nvSpPr>
                <p:cNvPr id="30" name="文本框 29"/>
                <p:cNvSpPr txBox="1"/>
                <p:nvPr/>
              </p:nvSpPr>
              <p:spPr>
                <a:xfrm>
                  <a:off x="10652" y="4367"/>
                  <a:ext cx="2376" cy="628"/>
                </a:xfrm>
                <a:prstGeom prst="rect">
                  <a:avLst/>
                </a:prstGeom>
                <a:noFill/>
                <a:ln w="9525">
                  <a:noFill/>
                </a:ln>
              </p:spPr>
              <p:txBody>
                <a:bodyPr wrap="square">
                  <a:spAutoFit/>
                </a:bodyPr>
                <a:p>
                  <a:pPr indent="0"/>
                  <a:r>
                    <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rPr>
                    <a:t>目标冲突</a:t>
                  </a:r>
                  <a:endPar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endParaRPr>
                </a:p>
              </p:txBody>
            </p:sp>
          </p:grpSp>
        </p:grpSp>
        <p:grpSp>
          <p:nvGrpSpPr>
            <p:cNvPr id="8" name="组合 7"/>
            <p:cNvGrpSpPr/>
            <p:nvPr/>
          </p:nvGrpSpPr>
          <p:grpSpPr>
            <a:xfrm>
              <a:off x="7773" y="7080"/>
              <a:ext cx="2402" cy="1327"/>
              <a:chOff x="10772" y="7255"/>
              <a:chExt cx="2402" cy="1327"/>
            </a:xfrm>
          </p:grpSpPr>
          <p:sp>
            <p:nvSpPr>
              <p:cNvPr id="31" name="文本框 30"/>
              <p:cNvSpPr txBox="1"/>
              <p:nvPr/>
            </p:nvSpPr>
            <p:spPr>
              <a:xfrm>
                <a:off x="10798" y="7255"/>
                <a:ext cx="2376" cy="628"/>
              </a:xfrm>
              <a:prstGeom prst="rect">
                <a:avLst/>
              </a:prstGeom>
              <a:noFill/>
              <a:ln w="9525">
                <a:noFill/>
              </a:ln>
            </p:spPr>
            <p:txBody>
              <a:bodyPr wrap="square">
                <a:spAutoFit/>
              </a:bodyPr>
              <a:p>
                <a:pPr indent="0"/>
                <a:r>
                  <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rPr>
                  <a:t>情感冲突</a:t>
                </a:r>
                <a:endPar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endParaRPr>
              </a:p>
            </p:txBody>
          </p:sp>
          <p:sp>
            <p:nvSpPr>
              <p:cNvPr id="32" name="文本框 31"/>
              <p:cNvSpPr txBox="1"/>
              <p:nvPr/>
            </p:nvSpPr>
            <p:spPr>
              <a:xfrm>
                <a:off x="10772" y="7954"/>
                <a:ext cx="2376" cy="628"/>
              </a:xfrm>
              <a:prstGeom prst="rect">
                <a:avLst/>
              </a:prstGeom>
              <a:noFill/>
              <a:ln w="9525">
                <a:noFill/>
              </a:ln>
            </p:spPr>
            <p:txBody>
              <a:bodyPr wrap="square">
                <a:spAutoFit/>
              </a:bodyPr>
              <a:p>
                <a:pPr indent="0"/>
                <a:r>
                  <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rPr>
                  <a:t>程序冲突</a:t>
                </a:r>
                <a:endParaRPr lang="zh-CN" altLang="en-US" sz="2000" b="0">
                  <a:solidFill>
                    <a:schemeClr val="bg1">
                      <a:lumMod val="85000"/>
                    </a:schemeClr>
                  </a:solidFill>
                  <a:latin typeface="楷体-简" panose="02010600040101010101" charset="-122"/>
                  <a:ea typeface="楷体-简" panose="02010600040101010101" charset="-122"/>
                  <a:cs typeface="微软雅黑" panose="020B0503020204020204" pitchFamily="34" charset="-122"/>
                </a:endParaRPr>
              </a:p>
            </p:txBody>
          </p:sp>
        </p:grpSp>
      </p:grpSp>
      <p:grpSp>
        <p:nvGrpSpPr>
          <p:cNvPr id="2" name="组合 1"/>
          <p:cNvGrpSpPr/>
          <p:nvPr/>
        </p:nvGrpSpPr>
        <p:grpSpPr>
          <a:xfrm>
            <a:off x="6587490" y="2461895"/>
            <a:ext cx="4857115" cy="1052195"/>
            <a:chOff x="11324" y="4800"/>
            <a:chExt cx="7649" cy="1657"/>
          </a:xfrm>
        </p:grpSpPr>
        <p:sp>
          <p:nvSpPr>
            <p:cNvPr id="100" name="文本框 99"/>
            <p:cNvSpPr txBox="1"/>
            <p:nvPr/>
          </p:nvSpPr>
          <p:spPr>
            <a:xfrm>
              <a:off x="11324" y="5829"/>
              <a:ext cx="7649" cy="628"/>
            </a:xfrm>
            <a:prstGeom prst="rect">
              <a:avLst/>
            </a:prstGeom>
            <a:noFill/>
            <a:ln w="9525">
              <a:noFill/>
            </a:ln>
          </p:spPr>
          <p:txBody>
            <a:bodyPr wrap="square">
              <a:spAutoFit/>
            </a:bodyPr>
            <a:p>
              <a:pPr indent="0"/>
              <a:r>
                <a:rPr lang="zh-CN" altLang="en-US" sz="2000" b="0">
                  <a:latin typeface="楷体-简" panose="02010600040101010101" charset="-122"/>
                  <a:ea typeface="楷体-简" panose="02010600040101010101" charset="-122"/>
                  <a:cs typeface="微软雅黑" panose="020B0503020204020204" pitchFamily="34" charset="-122"/>
                </a:rPr>
                <a:t>对组织有积极影响的冲突。</a:t>
              </a:r>
              <a:endParaRPr lang="en-US" altLang="zh-CN" sz="2000" b="0">
                <a:latin typeface="楷体-简" panose="02010600040101010101" charset="-122"/>
                <a:ea typeface="楷体-简" panose="02010600040101010101" charset="-122"/>
                <a:cs typeface="微软雅黑" panose="020B0503020204020204" pitchFamily="34" charset="-122"/>
              </a:endParaRPr>
            </a:p>
          </p:txBody>
        </p:sp>
        <p:sp>
          <p:nvSpPr>
            <p:cNvPr id="11" name="文本框 10"/>
            <p:cNvSpPr txBox="1"/>
            <p:nvPr/>
          </p:nvSpPr>
          <p:spPr>
            <a:xfrm>
              <a:off x="11325" y="4800"/>
              <a:ext cx="7648" cy="628"/>
            </a:xfrm>
            <a:prstGeom prst="rect">
              <a:avLst/>
            </a:prstGeom>
            <a:noFill/>
            <a:ln w="9525">
              <a:noFill/>
            </a:ln>
          </p:spPr>
          <p:txBody>
            <a:bodyPr wrap="square">
              <a:spAutoFit/>
            </a:bodyPr>
            <a:p>
              <a:pPr indent="0"/>
              <a:r>
                <a:rPr lang="zh-CN" altLang="en-US" sz="2000" b="0">
                  <a:latin typeface="楷体-简" panose="02010600040101010101" charset="-122"/>
                  <a:ea typeface="楷体-简" panose="02010600040101010101" charset="-122"/>
                  <a:cs typeface="微软雅黑" panose="020B0503020204020204" pitchFamily="34" charset="-122"/>
                </a:rPr>
                <a:t>对组织有消极影响的冲突。</a:t>
              </a:r>
              <a:endParaRPr lang="en-US" altLang="zh-CN" sz="2000" b="0">
                <a:latin typeface="楷体-简" panose="02010600040101010101" charset="-122"/>
                <a:ea typeface="楷体-简" panose="02010600040101010101" charset="-122"/>
                <a:cs typeface="微软雅黑" panose="020B0503020204020204" pitchFamily="34" charset="-122"/>
              </a:endParaRPr>
            </a:p>
          </p:txBody>
        </p:sp>
      </p:grpSp>
      <p:pic>
        <p:nvPicPr>
          <p:cNvPr id="4" name="图片 3"/>
          <p:cNvPicPr>
            <a:picLocks noChangeAspect="1"/>
          </p:cNvPicPr>
          <p:nvPr/>
        </p:nvPicPr>
        <p:blipFill>
          <a:blip r:embed="rId1"/>
          <a:stretch>
            <a:fillRect/>
          </a:stretch>
        </p:blipFill>
        <p:spPr>
          <a:xfrm>
            <a:off x="9866630" y="134620"/>
            <a:ext cx="2299970" cy="1521460"/>
          </a:xfrm>
          <a:prstGeom prst="rect">
            <a:avLst/>
          </a:prstGeom>
        </p:spPr>
      </p:pic>
      <p:sp>
        <p:nvSpPr>
          <p:cNvPr id="6" name="标题 2"/>
          <p:cNvSpPr>
            <a:spLocks noGrp="1"/>
          </p:cNvSpPr>
          <p:nvPr/>
        </p:nvSpPr>
        <p:spPr>
          <a:xfrm>
            <a:off x="876935" y="134620"/>
            <a:ext cx="515556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左大括号 2"/>
          <p:cNvSpPr/>
          <p:nvPr/>
        </p:nvSpPr>
        <p:spPr>
          <a:xfrm>
            <a:off x="1397635" y="3119120"/>
            <a:ext cx="238760" cy="1188720"/>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5" name="左大括号 4"/>
          <p:cNvSpPr/>
          <p:nvPr/>
        </p:nvSpPr>
        <p:spPr>
          <a:xfrm>
            <a:off x="4570095" y="3655695"/>
            <a:ext cx="365760" cy="1585595"/>
          </a:xfrm>
          <a:prstGeom prst="leftBrace">
            <a:avLst>
              <a:gd name="adj1" fmla="val 41666"/>
              <a:gd name="adj2" fmla="val 50000"/>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9" name="左大括号 8"/>
          <p:cNvSpPr/>
          <p:nvPr/>
        </p:nvSpPr>
        <p:spPr>
          <a:xfrm>
            <a:off x="4763135" y="2675255"/>
            <a:ext cx="264160" cy="731520"/>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图片 17"/>
          <p:cNvPicPr>
            <a:picLocks noChangeAspect="1"/>
          </p:cNvPicPr>
          <p:nvPr/>
        </p:nvPicPr>
        <p:blipFill>
          <a:blip r:embed="rId1"/>
          <a:stretch>
            <a:fillRect/>
          </a:stretch>
        </p:blipFill>
        <p:spPr>
          <a:xfrm>
            <a:off x="9780905" y="41910"/>
            <a:ext cx="2391410" cy="1281430"/>
          </a:xfrm>
          <a:prstGeom prst="rect">
            <a:avLst/>
          </a:prstGeom>
        </p:spPr>
      </p:pic>
      <p:sp>
        <p:nvSpPr>
          <p:cNvPr id="19" name="标题 2"/>
          <p:cNvSpPr>
            <a:spLocks noGrp="1"/>
          </p:cNvSpPr>
          <p:nvPr/>
        </p:nvSpPr>
        <p:spPr>
          <a:xfrm>
            <a:off x="892175" y="377825"/>
            <a:ext cx="10972800" cy="530225"/>
          </a:xfrm>
        </p:spPr>
        <p:txBody>
          <a:bodyPr vert="horz" rtlCol="0">
            <a:normAutofit fontScale="9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7.1.1 组织的含义</a:t>
            </a: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2" name="图片 1"/>
          <p:cNvPicPr>
            <a:picLocks noChangeAspect="1"/>
          </p:cNvPicPr>
          <p:nvPr/>
        </p:nvPicPr>
        <p:blipFill>
          <a:blip r:embed="rId2"/>
          <a:stretch>
            <a:fillRect/>
          </a:stretch>
        </p:blipFill>
        <p:spPr>
          <a:xfrm>
            <a:off x="1270635" y="1635125"/>
            <a:ext cx="9464675" cy="3587115"/>
          </a:xfrm>
          <a:prstGeom prst="rect">
            <a:avLst/>
          </a:prstGeom>
        </p:spPr>
      </p:pic>
      <p:sp>
        <p:nvSpPr>
          <p:cNvPr id="3" name="文本框 2"/>
          <p:cNvSpPr txBox="1"/>
          <p:nvPr/>
        </p:nvSpPr>
        <p:spPr>
          <a:xfrm>
            <a:off x="16510"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7.1.1.0组织的含义</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433705" y="1377950"/>
            <a:ext cx="9289507" cy="3569970"/>
            <a:chOff x="1635" y="4131"/>
            <a:chExt cx="12488" cy="5622"/>
          </a:xfrm>
        </p:grpSpPr>
        <p:sp>
          <p:nvSpPr>
            <p:cNvPr id="19" name="文本框 15"/>
            <p:cNvSpPr txBox="1"/>
            <p:nvPr/>
          </p:nvSpPr>
          <p:spPr>
            <a:xfrm>
              <a:off x="1635" y="4133"/>
              <a:ext cx="10625" cy="7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00000"/>
                </a:lnSpc>
                <a:spcBef>
                  <a:spcPct val="0"/>
                </a:spcBef>
                <a:buNone/>
              </a:pPr>
              <a:endParaRPr lang="zh-CN" altLang="en-US" sz="2400">
                <a:solidFill>
                  <a:srgbClr val="1B9C77"/>
                </a:solidFill>
                <a:latin typeface="楷体-简" panose="02010600040101010101" charset="-122"/>
                <a:ea typeface="楷体-简" panose="02010600040101010101" charset="-122"/>
              </a:endParaRPr>
            </a:p>
          </p:txBody>
        </p:sp>
        <p:sp>
          <p:nvSpPr>
            <p:cNvPr id="20" name="文本框 3"/>
            <p:cNvSpPr txBox="1"/>
            <p:nvPr/>
          </p:nvSpPr>
          <p:spPr>
            <a:xfrm>
              <a:off x="2731" y="4131"/>
              <a:ext cx="8776" cy="159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25000"/>
                </a:lnSpc>
                <a:spcBef>
                  <a:spcPct val="0"/>
                </a:spcBef>
                <a:buNone/>
              </a:pPr>
              <a:r>
                <a:rPr lang="zh-CN" altLang="en-US" sz="2400" b="1">
                  <a:solidFill>
                    <a:schemeClr val="tx1">
                      <a:lumMod val="95000"/>
                      <a:lumOff val="5000"/>
                    </a:schemeClr>
                  </a:solidFill>
                  <a:latin typeface="楷体-简" panose="02010600040101010101" charset="-122"/>
                  <a:ea typeface="楷体-简" panose="02010600040101010101" charset="-122"/>
                  <a:sym typeface="+mn-ea"/>
                </a:rPr>
                <a:t>（</a:t>
              </a:r>
              <a:r>
                <a:rPr lang="en-US" altLang="zh-CN" sz="2400" b="1">
                  <a:solidFill>
                    <a:schemeClr val="tx1">
                      <a:lumMod val="95000"/>
                      <a:lumOff val="5000"/>
                    </a:schemeClr>
                  </a:solidFill>
                  <a:latin typeface="楷体-简" panose="02010600040101010101" charset="-122"/>
                  <a:ea typeface="楷体-简" panose="02010600040101010101" charset="-122"/>
                  <a:sym typeface="+mn-ea"/>
                </a:rPr>
                <a:t>1</a:t>
              </a:r>
              <a:r>
                <a:rPr lang="zh-CN" altLang="en-US" sz="2400" b="1">
                  <a:solidFill>
                    <a:schemeClr val="tx1">
                      <a:lumMod val="95000"/>
                      <a:lumOff val="5000"/>
                    </a:schemeClr>
                  </a:solidFill>
                  <a:latin typeface="楷体-简" panose="02010600040101010101" charset="-122"/>
                  <a:ea typeface="楷体-简" panose="02010600040101010101" charset="-122"/>
                  <a:sym typeface="+mn-ea"/>
                </a:rPr>
                <a:t>）按组织的</a:t>
              </a:r>
              <a:r>
                <a:rPr lang="zh-CN" altLang="en-US" sz="2400" b="1" u="sng">
                  <a:solidFill>
                    <a:srgbClr val="FF0000"/>
                  </a:solidFill>
                  <a:latin typeface="楷体-简" panose="02010600040101010101" charset="-122"/>
                  <a:ea typeface="楷体-简" panose="02010600040101010101" charset="-122"/>
                  <a:sym typeface="+mn-ea"/>
                </a:rPr>
                <a:t>社会职能</a:t>
              </a:r>
              <a:r>
                <a:rPr lang="zh-CN" altLang="en-US" sz="2400" b="1">
                  <a:solidFill>
                    <a:schemeClr val="tx1">
                      <a:lumMod val="95000"/>
                      <a:lumOff val="5000"/>
                    </a:schemeClr>
                  </a:solidFill>
                  <a:latin typeface="楷体-简" panose="02010600040101010101" charset="-122"/>
                  <a:ea typeface="楷体-简" panose="02010600040101010101" charset="-122"/>
                  <a:sym typeface="+mn-ea"/>
                </a:rPr>
                <a:t>分类</a:t>
              </a:r>
              <a:endParaRPr lang="zh-CN" altLang="en-US" sz="2400" b="1">
                <a:solidFill>
                  <a:schemeClr val="tx1">
                    <a:lumMod val="95000"/>
                    <a:lumOff val="5000"/>
                  </a:schemeClr>
                </a:solidFill>
                <a:latin typeface="楷体-简" panose="02010600040101010101" charset="-122"/>
                <a:ea typeface="楷体-简" panose="02010600040101010101" charset="-122"/>
                <a:sym typeface="+mn-ea"/>
              </a:endParaRPr>
            </a:p>
            <a:p>
              <a:pPr marL="0" lvl="0" indent="0">
                <a:lnSpc>
                  <a:spcPct val="125000"/>
                </a:lnSpc>
                <a:spcBef>
                  <a:spcPct val="0"/>
                </a:spcBef>
                <a:buNone/>
              </a:pPr>
              <a:r>
                <a:rPr lang="zh-CN" altLang="en-US" sz="2400" b="1" dirty="0">
                  <a:solidFill>
                    <a:schemeClr val="tx1">
                      <a:lumMod val="85000"/>
                      <a:lumOff val="15000"/>
                    </a:schemeClr>
                  </a:solidFill>
                  <a:latin typeface="楷体-简" panose="02010600040101010101" charset="-122"/>
                  <a:ea typeface="楷体-简" panose="02010600040101010101" charset="-122"/>
                </a:rPr>
                <a:t>        【文化性组织</a:t>
              </a:r>
              <a:r>
                <a:rPr lang="zh-CN" altLang="en-US" sz="2400" dirty="0">
                  <a:solidFill>
                    <a:schemeClr val="tx1">
                      <a:lumMod val="85000"/>
                      <a:lumOff val="15000"/>
                    </a:schemeClr>
                  </a:solidFill>
                  <a:latin typeface="楷体-简" panose="02010600040101010101" charset="-122"/>
                  <a:ea typeface="楷体-简" panose="02010600040101010101" charset="-122"/>
                </a:rPr>
                <a:t>、</a:t>
              </a:r>
              <a:r>
                <a:rPr lang="zh-CN" altLang="en-US" sz="2400" b="1" dirty="0">
                  <a:solidFill>
                    <a:schemeClr val="tx1">
                      <a:lumMod val="85000"/>
                      <a:lumOff val="15000"/>
                    </a:schemeClr>
                  </a:solidFill>
                  <a:latin typeface="楷体-简" panose="02010600040101010101" charset="-122"/>
                  <a:ea typeface="楷体-简" panose="02010600040101010101" charset="-122"/>
                </a:rPr>
                <a:t>经济性组织</a:t>
              </a:r>
              <a:r>
                <a:rPr lang="zh-CN" altLang="en-US" sz="2400" dirty="0">
                  <a:solidFill>
                    <a:schemeClr val="tx1">
                      <a:lumMod val="85000"/>
                      <a:lumOff val="15000"/>
                    </a:schemeClr>
                  </a:solidFill>
                  <a:latin typeface="楷体-简" panose="02010600040101010101" charset="-122"/>
                  <a:ea typeface="楷体-简" panose="02010600040101010101" charset="-122"/>
                </a:rPr>
                <a:t>和</a:t>
              </a:r>
              <a:r>
                <a:rPr lang="zh-CN" altLang="en-US" sz="2400" b="1" dirty="0">
                  <a:solidFill>
                    <a:schemeClr val="tx1">
                      <a:lumMod val="85000"/>
                      <a:lumOff val="15000"/>
                    </a:schemeClr>
                  </a:solidFill>
                  <a:latin typeface="楷体-简" panose="02010600040101010101" charset="-122"/>
                  <a:ea typeface="楷体-简" panose="02010600040101010101" charset="-122"/>
                </a:rPr>
                <a:t>政治性组织】</a:t>
              </a:r>
              <a:endParaRPr lang="zh-CN" altLang="en-US" sz="2400" b="1" dirty="0">
                <a:solidFill>
                  <a:schemeClr val="tx1">
                    <a:lumMod val="85000"/>
                    <a:lumOff val="15000"/>
                  </a:schemeClr>
                </a:solidFill>
                <a:latin typeface="楷体-简" panose="02010600040101010101" charset="-122"/>
                <a:ea typeface="楷体-简" panose="02010600040101010101" charset="-122"/>
              </a:endParaRPr>
            </a:p>
          </p:txBody>
        </p:sp>
        <p:sp>
          <p:nvSpPr>
            <p:cNvPr id="22" name="文本框 3"/>
            <p:cNvSpPr txBox="1"/>
            <p:nvPr/>
          </p:nvSpPr>
          <p:spPr>
            <a:xfrm>
              <a:off x="2731" y="6143"/>
              <a:ext cx="9368" cy="159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algn="l">
                <a:lnSpc>
                  <a:spcPct val="125000"/>
                </a:lnSpc>
                <a:buNone/>
              </a:pPr>
              <a:r>
                <a:rPr lang="zh-CN" altLang="en-US" sz="2400" b="1">
                  <a:solidFill>
                    <a:schemeClr val="tx1">
                      <a:lumMod val="95000"/>
                      <a:lumOff val="5000"/>
                    </a:schemeClr>
                  </a:solidFill>
                  <a:latin typeface="楷体-简" panose="02010600040101010101" charset="-122"/>
                  <a:ea typeface="楷体-简" panose="02010600040101010101" charset="-122"/>
                  <a:sym typeface="+mn-ea"/>
                </a:rPr>
                <a:t>（</a:t>
              </a:r>
              <a:r>
                <a:rPr lang="en-US" altLang="zh-CN" sz="2400" b="1">
                  <a:solidFill>
                    <a:schemeClr val="tx1">
                      <a:lumMod val="95000"/>
                      <a:lumOff val="5000"/>
                    </a:schemeClr>
                  </a:solidFill>
                  <a:latin typeface="楷体-简" panose="02010600040101010101" charset="-122"/>
                  <a:ea typeface="楷体-简" panose="02010600040101010101" charset="-122"/>
                  <a:sym typeface="+mn-ea"/>
                </a:rPr>
                <a:t>2</a:t>
              </a:r>
              <a:r>
                <a:rPr lang="zh-CN" altLang="en-US" sz="2400" b="1">
                  <a:solidFill>
                    <a:schemeClr val="tx1">
                      <a:lumMod val="95000"/>
                      <a:lumOff val="5000"/>
                    </a:schemeClr>
                  </a:solidFill>
                  <a:latin typeface="楷体-简" panose="02010600040101010101" charset="-122"/>
                  <a:ea typeface="楷体-简" panose="02010600040101010101" charset="-122"/>
                  <a:sym typeface="+mn-ea"/>
                </a:rPr>
                <a:t>）按组织内部</a:t>
              </a:r>
              <a:r>
                <a:rPr lang="zh-CN" altLang="en-US" sz="2400" b="1" u="sng">
                  <a:solidFill>
                    <a:srgbClr val="FF0000"/>
                  </a:solidFill>
                  <a:latin typeface="楷体-简" panose="02010600040101010101" charset="-122"/>
                  <a:ea typeface="楷体-简" panose="02010600040101010101" charset="-122"/>
                  <a:sym typeface="+mn-ea"/>
                </a:rPr>
                <a:t>是否有正式分工关系</a:t>
              </a:r>
              <a:r>
                <a:rPr lang="zh-CN" altLang="en-US" sz="2400" b="1">
                  <a:solidFill>
                    <a:schemeClr val="tx1">
                      <a:lumMod val="95000"/>
                      <a:lumOff val="5000"/>
                    </a:schemeClr>
                  </a:solidFill>
                  <a:latin typeface="楷体-简" panose="02010600040101010101" charset="-122"/>
                  <a:ea typeface="楷体-简" panose="02010600040101010101" charset="-122"/>
                  <a:sym typeface="+mn-ea"/>
                </a:rPr>
                <a:t>分类</a:t>
              </a:r>
              <a:endParaRPr lang="zh-CN" altLang="en-US" sz="2400" b="1">
                <a:solidFill>
                  <a:schemeClr val="tx1">
                    <a:lumMod val="95000"/>
                    <a:lumOff val="5000"/>
                  </a:schemeClr>
                </a:solidFill>
                <a:latin typeface="楷体-简" panose="02010600040101010101" charset="-122"/>
                <a:ea typeface="楷体-简" panose="02010600040101010101" charset="-122"/>
                <a:sym typeface="+mn-ea"/>
              </a:endParaRPr>
            </a:p>
            <a:p>
              <a:pPr marL="0" lvl="0" indent="0">
                <a:lnSpc>
                  <a:spcPct val="125000"/>
                </a:lnSpc>
                <a:spcBef>
                  <a:spcPct val="0"/>
                </a:spcBef>
                <a:buNone/>
              </a:pPr>
              <a:r>
                <a:rPr lang="zh-CN" altLang="en-US" sz="2400" b="1" dirty="0">
                  <a:solidFill>
                    <a:schemeClr val="tx1">
                      <a:lumMod val="85000"/>
                      <a:lumOff val="15000"/>
                    </a:schemeClr>
                  </a:solidFill>
                  <a:latin typeface="楷体-简" panose="02010600040101010101" charset="-122"/>
                  <a:ea typeface="楷体-简" panose="02010600040101010101" charset="-122"/>
                </a:rPr>
                <a:t>        【正式组织、非正式组织】</a:t>
              </a:r>
              <a:endParaRPr lang="zh-CN" altLang="en-US" sz="2400" b="1" dirty="0">
                <a:solidFill>
                  <a:schemeClr val="tx1">
                    <a:lumMod val="85000"/>
                    <a:lumOff val="15000"/>
                  </a:schemeClr>
                </a:solidFill>
                <a:latin typeface="楷体-简" panose="02010600040101010101" charset="-122"/>
                <a:ea typeface="楷体-简" panose="02010600040101010101" charset="-122"/>
              </a:endParaRPr>
            </a:p>
          </p:txBody>
        </p:sp>
        <p:sp>
          <p:nvSpPr>
            <p:cNvPr id="24" name="文本框 3"/>
            <p:cNvSpPr txBox="1"/>
            <p:nvPr/>
          </p:nvSpPr>
          <p:spPr>
            <a:xfrm>
              <a:off x="2497" y="8155"/>
              <a:ext cx="11626" cy="159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25000"/>
                </a:lnSpc>
                <a:spcBef>
                  <a:spcPct val="0"/>
                </a:spcBef>
                <a:buNone/>
              </a:pPr>
              <a:r>
                <a:rPr lang="en-US" altLang="zh-CN" sz="2400" b="1">
                  <a:solidFill>
                    <a:schemeClr val="tx1">
                      <a:lumMod val="95000"/>
                      <a:lumOff val="5000"/>
                    </a:schemeClr>
                  </a:solidFill>
                  <a:latin typeface="楷体-简" panose="02010600040101010101" charset="-122"/>
                  <a:ea typeface="楷体-简" panose="02010600040101010101" charset="-122"/>
                  <a:sym typeface="+mn-ea"/>
                </a:rPr>
                <a:t>  </a:t>
              </a:r>
              <a:r>
                <a:rPr lang="zh-CN" altLang="en-US" sz="2400" b="1">
                  <a:solidFill>
                    <a:schemeClr val="tx1">
                      <a:lumMod val="95000"/>
                      <a:lumOff val="5000"/>
                    </a:schemeClr>
                  </a:solidFill>
                  <a:latin typeface="楷体-简" panose="02010600040101010101" charset="-122"/>
                  <a:ea typeface="楷体-简" panose="02010600040101010101" charset="-122"/>
                  <a:sym typeface="+mn-ea"/>
                </a:rPr>
                <a:t>（</a:t>
              </a:r>
              <a:r>
                <a:rPr lang="en-US" altLang="zh-CN" sz="2400" b="1">
                  <a:solidFill>
                    <a:schemeClr val="tx1">
                      <a:lumMod val="95000"/>
                      <a:lumOff val="5000"/>
                    </a:schemeClr>
                  </a:solidFill>
                  <a:latin typeface="楷体-简" panose="02010600040101010101" charset="-122"/>
                  <a:ea typeface="楷体-简" panose="02010600040101010101" charset="-122"/>
                  <a:sym typeface="+mn-ea"/>
                </a:rPr>
                <a:t>3</a:t>
              </a:r>
              <a:r>
                <a:rPr lang="zh-CN" altLang="en-US" sz="2400" b="1">
                  <a:solidFill>
                    <a:schemeClr val="tx1">
                      <a:lumMod val="95000"/>
                      <a:lumOff val="5000"/>
                    </a:schemeClr>
                  </a:solidFill>
                  <a:latin typeface="楷体-简" panose="02010600040101010101" charset="-122"/>
                  <a:ea typeface="楷体-简" panose="02010600040101010101" charset="-122"/>
                  <a:sym typeface="+mn-ea"/>
                </a:rPr>
                <a:t>）按</a:t>
              </a:r>
              <a:r>
                <a:rPr lang="zh-CN" altLang="en-US" sz="2400" b="1" u="sng">
                  <a:solidFill>
                    <a:srgbClr val="FF0000"/>
                  </a:solidFill>
                  <a:latin typeface="楷体-简" panose="02010600040101010101" charset="-122"/>
                  <a:ea typeface="楷体-简" panose="02010600040101010101" charset="-122"/>
                  <a:sym typeface="+mn-ea"/>
                </a:rPr>
                <a:t>运用权力和权威的程度</a:t>
              </a:r>
              <a:r>
                <a:rPr lang="zh-CN" altLang="en-US" sz="2400" b="1">
                  <a:solidFill>
                    <a:schemeClr val="tx1">
                      <a:lumMod val="95000"/>
                      <a:lumOff val="5000"/>
                    </a:schemeClr>
                  </a:solidFill>
                  <a:latin typeface="楷体-简" panose="02010600040101010101" charset="-122"/>
                  <a:ea typeface="楷体-简" panose="02010600040101010101" charset="-122"/>
                  <a:sym typeface="+mn-ea"/>
                </a:rPr>
                <a:t>分类</a:t>
              </a:r>
              <a:endParaRPr lang="zh-CN" altLang="en-US" sz="2400" b="1" dirty="0">
                <a:solidFill>
                  <a:srgbClr val="FF0000"/>
                </a:solidFill>
                <a:latin typeface="楷体-简" panose="02010600040101010101" charset="-122"/>
                <a:ea typeface="楷体-简" panose="02010600040101010101" charset="-122"/>
                <a:sym typeface="+mn-ea"/>
              </a:endParaRPr>
            </a:p>
            <a:p>
              <a:pPr marL="0" lvl="0" indent="0">
                <a:lnSpc>
                  <a:spcPct val="125000"/>
                </a:lnSpc>
                <a:spcBef>
                  <a:spcPct val="0"/>
                </a:spcBef>
                <a:buNone/>
              </a:pPr>
              <a:r>
                <a:rPr lang="zh-CN" altLang="en-US" sz="2400" b="1" dirty="0">
                  <a:solidFill>
                    <a:schemeClr val="tx1">
                      <a:lumMod val="85000"/>
                      <a:lumOff val="15000"/>
                    </a:schemeClr>
                  </a:solidFill>
                  <a:latin typeface="楷体-简" panose="02010600040101010101" charset="-122"/>
                  <a:ea typeface="楷体-简" panose="02010600040101010101" charset="-122"/>
                </a:rPr>
                <a:t>          【功利性组织</a:t>
              </a:r>
              <a:r>
                <a:rPr lang="zh-CN" altLang="en-US" sz="2400" dirty="0">
                  <a:solidFill>
                    <a:schemeClr val="tx1">
                      <a:lumMod val="85000"/>
                      <a:lumOff val="15000"/>
                    </a:schemeClr>
                  </a:solidFill>
                  <a:latin typeface="楷体-简" panose="02010600040101010101" charset="-122"/>
                  <a:ea typeface="楷体-简" panose="02010600040101010101" charset="-122"/>
                </a:rPr>
                <a:t>、</a:t>
              </a:r>
              <a:r>
                <a:rPr lang="zh-CN" altLang="en-US" sz="2400" b="1" dirty="0">
                  <a:solidFill>
                    <a:schemeClr val="tx1">
                      <a:lumMod val="85000"/>
                      <a:lumOff val="15000"/>
                    </a:schemeClr>
                  </a:solidFill>
                  <a:latin typeface="楷体-简" panose="02010600040101010101" charset="-122"/>
                  <a:ea typeface="楷体-简" panose="02010600040101010101" charset="-122"/>
                </a:rPr>
                <a:t>规范性组织</a:t>
              </a:r>
              <a:r>
                <a:rPr lang="zh-CN" altLang="en-US" sz="2400" dirty="0">
                  <a:solidFill>
                    <a:schemeClr val="tx1">
                      <a:lumMod val="85000"/>
                      <a:lumOff val="15000"/>
                    </a:schemeClr>
                  </a:solidFill>
                  <a:latin typeface="楷体-简" panose="02010600040101010101" charset="-122"/>
                  <a:ea typeface="楷体-简" panose="02010600040101010101" charset="-122"/>
                </a:rPr>
                <a:t>、</a:t>
              </a:r>
              <a:r>
                <a:rPr lang="zh-CN" altLang="en-US" sz="2400" b="1" dirty="0">
                  <a:solidFill>
                    <a:schemeClr val="tx1">
                      <a:lumMod val="85000"/>
                      <a:lumOff val="15000"/>
                    </a:schemeClr>
                  </a:solidFill>
                  <a:latin typeface="楷体-简" panose="02010600040101010101" charset="-122"/>
                  <a:ea typeface="楷体-简" panose="02010600040101010101" charset="-122"/>
                </a:rPr>
                <a:t>强制性组织</a:t>
              </a:r>
              <a:r>
                <a:rPr lang="zh-CN" altLang="en-US" sz="2400" dirty="0">
                  <a:solidFill>
                    <a:schemeClr val="tx1">
                      <a:lumMod val="85000"/>
                      <a:lumOff val="15000"/>
                    </a:schemeClr>
                  </a:solidFill>
                  <a:latin typeface="楷体-简" panose="02010600040101010101" charset="-122"/>
                  <a:ea typeface="楷体-简" panose="02010600040101010101" charset="-122"/>
                </a:rPr>
                <a:t>、</a:t>
              </a:r>
              <a:r>
                <a:rPr lang="zh-CN" altLang="en-US" sz="2400" b="1" dirty="0">
                  <a:solidFill>
                    <a:schemeClr val="tx1">
                      <a:lumMod val="85000"/>
                      <a:lumOff val="15000"/>
                    </a:schemeClr>
                  </a:solidFill>
                  <a:latin typeface="楷体-简" panose="02010600040101010101" charset="-122"/>
                  <a:ea typeface="楷体-简" panose="02010600040101010101" charset="-122"/>
                </a:rPr>
                <a:t>混合性组织】</a:t>
              </a:r>
              <a:endParaRPr lang="zh-CN" altLang="en-US" sz="2400" dirty="0">
                <a:solidFill>
                  <a:schemeClr val="tx1">
                    <a:lumMod val="85000"/>
                    <a:lumOff val="15000"/>
                  </a:schemeClr>
                </a:solidFill>
                <a:latin typeface="楷体-简" panose="02010600040101010101" charset="-122"/>
                <a:ea typeface="楷体-简" panose="02010600040101010101" charset="-122"/>
              </a:endParaRPr>
            </a:p>
          </p:txBody>
        </p:sp>
      </p:grpSp>
      <p:pic>
        <p:nvPicPr>
          <p:cNvPr id="8" name="图片 7"/>
          <p:cNvPicPr>
            <a:picLocks noChangeAspect="1"/>
          </p:cNvPicPr>
          <p:nvPr/>
        </p:nvPicPr>
        <p:blipFill>
          <a:blip r:embed="rId1"/>
          <a:stretch>
            <a:fillRect/>
          </a:stretch>
        </p:blipFill>
        <p:spPr>
          <a:xfrm>
            <a:off x="9829165" y="112395"/>
            <a:ext cx="2357755" cy="1265555"/>
          </a:xfrm>
          <a:prstGeom prst="rect">
            <a:avLst/>
          </a:prstGeom>
        </p:spPr>
      </p:pic>
      <p:sp>
        <p:nvSpPr>
          <p:cNvPr id="11" name="标题 2"/>
          <p:cNvSpPr>
            <a:spLocks noGrp="1"/>
          </p:cNvSpPr>
          <p:nvPr/>
        </p:nvSpPr>
        <p:spPr>
          <a:xfrm>
            <a:off x="892175" y="377825"/>
            <a:ext cx="10972800" cy="854075"/>
          </a:xfrm>
        </p:spPr>
        <p:txBody>
          <a:bodyPr vert="horz" rtlCol="0">
            <a:normAutofit fontScale="90000" lnSpcReduction="20000"/>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7.1.2 </a:t>
            </a:r>
            <a:r>
              <a:rPr lang="zh-CN" altLang="en-US" sz="3200" dirty="0" smtClean="0">
                <a:latin typeface="方正清刻本悦宋简体" panose="02000000000000000000" charset="-122"/>
                <a:ea typeface="方正清刻本悦宋简体" panose="02000000000000000000" charset="-122"/>
                <a:sym typeface="+mn-ea"/>
              </a:rPr>
              <a:t>组织的分类</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zh-CN" altLang="en-US" sz="3200">
                <a:solidFill>
                  <a:srgbClr val="FF0000"/>
                </a:solidFill>
                <a:latin typeface="方正清刻本悦宋简体" panose="02000000000000000000" charset="-122"/>
                <a:ea typeface="方正清刻本悦宋简体" panose="02000000000000000000" charset="-122"/>
                <a:sym typeface="+mn-ea"/>
              </a:rPr>
              <a:t>选择</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en-US" altLang="zh-CN" sz="3200">
                <a:solidFill>
                  <a:srgbClr val="FF0000"/>
                </a:solidFill>
                <a:latin typeface="方正清刻本悦宋简体" panose="02000000000000000000" charset="-122"/>
                <a:ea typeface="方正清刻本悦宋简体" panose="02000000000000000000" charset="-122"/>
                <a:sym typeface="+mn-ea"/>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0" algn="l"/>
            <a:r>
              <a:rPr lang="en-US" altLang="zh-CN" sz="3200" dirty="0" smtClean="0">
                <a:latin typeface="方正清刻本悦宋简体" panose="02000000000000000000" charset="-122"/>
                <a:ea typeface="方正清刻本悦宋简体" panose="02000000000000000000" charset="-122"/>
                <a:sym typeface="+mn-ea"/>
              </a:rPr>
              <a:t> </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8255" y="9525"/>
            <a:ext cx="575373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7.1.2.3按组织内部是否有正式分工关系分类</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pPr eaLnBrk="1" latinLnBrk="0" hangingPunct="1">
              <a:lnSpc>
                <a:spcPct val="150000"/>
              </a:lnSpc>
            </a:pPr>
            <a:r>
              <a:rPr lang="zh-CN" altLang="en-US" sz="2400"/>
              <a:t>组织分为文化性组织、经济性组织和政治性组织，这种分类的方式是（ ）</a:t>
            </a:r>
            <a:endParaRPr lang="zh-CN" altLang="en-US" sz="2400"/>
          </a:p>
          <a:p>
            <a:pPr eaLnBrk="1" latinLnBrk="0" hangingPunct="1">
              <a:lnSpc>
                <a:spcPct val="150000"/>
              </a:lnSpc>
            </a:pPr>
            <a:r>
              <a:rPr lang="zh-CN" altLang="en-US" sz="2400"/>
              <a:t>A:按社会功能分类</a:t>
            </a:r>
            <a:endParaRPr lang="zh-CN" altLang="en-US" sz="2400"/>
          </a:p>
          <a:p>
            <a:pPr eaLnBrk="1" latinLnBrk="0" hangingPunct="1">
              <a:lnSpc>
                <a:spcPct val="150000"/>
              </a:lnSpc>
            </a:pPr>
            <a:r>
              <a:rPr lang="zh-CN" altLang="en-US" sz="2400"/>
              <a:t>B:按组织的社会职能分类</a:t>
            </a:r>
            <a:endParaRPr lang="zh-CN" altLang="en-US" sz="2400"/>
          </a:p>
          <a:p>
            <a:pPr eaLnBrk="1" latinLnBrk="0" hangingPunct="1">
              <a:lnSpc>
                <a:spcPct val="150000"/>
              </a:lnSpc>
            </a:pPr>
            <a:r>
              <a:rPr lang="zh-CN" altLang="en-US" sz="2400"/>
              <a:t>C:按运用权力和权威的程度分类</a:t>
            </a:r>
            <a:endParaRPr lang="zh-CN" altLang="en-US" sz="2400"/>
          </a:p>
          <a:p>
            <a:pPr eaLnBrk="1" latinLnBrk="0" hangingPunct="1">
              <a:lnSpc>
                <a:spcPct val="150000"/>
              </a:lnSpc>
            </a:pPr>
            <a:r>
              <a:rPr lang="zh-CN" altLang="en-US" sz="2400"/>
              <a:t>D:组织规模分类</a:t>
            </a:r>
            <a:endParaRPr lang="zh-CN" altLang="en-US" sz="2400"/>
          </a:p>
          <a:p>
            <a:pPr eaLnBrk="1" latinLnBrk="0" hangingPunct="1">
              <a:lnSpc>
                <a:spcPct val="150000"/>
              </a:lnSpc>
            </a:pPr>
            <a:endParaRPr lang="zh-CN" altLang="en-US" sz="2400"/>
          </a:p>
          <a:p>
            <a:pPr eaLnBrk="1" latinLnBrk="0" hangingPunct="1">
              <a:lnSpc>
                <a:spcPct val="150000"/>
              </a:lnSpc>
            </a:pPr>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pPr eaLnBrk="1" latinLnBrk="0" hangingPunct="1">
              <a:lnSpc>
                <a:spcPct val="150000"/>
              </a:lnSpc>
            </a:pPr>
            <a:r>
              <a:rPr lang="zh-CN" altLang="en-US" sz="2400"/>
              <a:t>组织分为文化性组织、经济性组织和政治性组织，这种分类的方式是（ ）</a:t>
            </a:r>
            <a:endParaRPr lang="zh-CN" altLang="en-US" sz="2400"/>
          </a:p>
          <a:p>
            <a:pPr eaLnBrk="1" latinLnBrk="0" hangingPunct="1">
              <a:lnSpc>
                <a:spcPct val="150000"/>
              </a:lnSpc>
            </a:pPr>
            <a:r>
              <a:rPr lang="zh-CN" altLang="en-US" sz="2400"/>
              <a:t>A:按社会功能分类</a:t>
            </a:r>
            <a:endParaRPr lang="zh-CN" altLang="en-US" sz="2400"/>
          </a:p>
          <a:p>
            <a:pPr eaLnBrk="1" latinLnBrk="0" hangingPunct="1">
              <a:lnSpc>
                <a:spcPct val="150000"/>
              </a:lnSpc>
            </a:pPr>
            <a:r>
              <a:rPr lang="zh-CN" altLang="en-US" sz="2400"/>
              <a:t>B:按组织的社会职能分类</a:t>
            </a:r>
            <a:endParaRPr lang="zh-CN" altLang="en-US" sz="2400"/>
          </a:p>
          <a:p>
            <a:pPr eaLnBrk="1" latinLnBrk="0" hangingPunct="1">
              <a:lnSpc>
                <a:spcPct val="150000"/>
              </a:lnSpc>
            </a:pPr>
            <a:r>
              <a:rPr lang="zh-CN" altLang="en-US" sz="2400"/>
              <a:t>C:按运用权力和权威的程度分类</a:t>
            </a:r>
            <a:endParaRPr lang="zh-CN" altLang="en-US" sz="2400"/>
          </a:p>
          <a:p>
            <a:pPr eaLnBrk="1" latinLnBrk="0" hangingPunct="1">
              <a:lnSpc>
                <a:spcPct val="150000"/>
              </a:lnSpc>
            </a:pPr>
            <a:r>
              <a:rPr lang="zh-CN" altLang="en-US" sz="2400"/>
              <a:t>D:组织规模分类</a:t>
            </a:r>
            <a:endParaRPr lang="zh-CN" altLang="en-US" sz="2400"/>
          </a:p>
          <a:p>
            <a:pPr eaLnBrk="1" latinLnBrk="0" hangingPunct="1">
              <a:lnSpc>
                <a:spcPct val="150000"/>
              </a:lnSpc>
            </a:pPr>
            <a:r>
              <a:rPr lang="zh-CN" altLang="en-US" sz="2400"/>
              <a:t>答案：B</a:t>
            </a:r>
            <a:endParaRPr lang="zh-CN" altLang="en-US" sz="2400"/>
          </a:p>
          <a:p>
            <a:pPr eaLnBrk="1" latinLnBrk="0" hangingPunct="1">
              <a:lnSpc>
                <a:spcPct val="150000"/>
              </a:lnSpc>
            </a:pPr>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2456445" y="2400935"/>
            <a:ext cx="7279946" cy="876870"/>
            <a:chOff x="1248" y="4050"/>
            <a:chExt cx="12744" cy="1682"/>
          </a:xfrm>
        </p:grpSpPr>
        <p:sp>
          <p:nvSpPr>
            <p:cNvPr id="11" name="椭圆 10"/>
            <p:cNvSpPr/>
            <p:nvPr>
              <p:custDataLst>
                <p:tags r:id="rId1"/>
              </p:custDataLst>
            </p:nvPr>
          </p:nvSpPr>
          <p:spPr>
            <a:xfrm>
              <a:off x="3035" y="5398"/>
              <a:ext cx="329" cy="329"/>
            </a:xfrm>
            <a:prstGeom prst="ellipse">
              <a:avLst/>
            </a:prstGeom>
            <a:solidFill>
              <a:srgbClr val="FFFFFF"/>
            </a:solidFill>
            <a:ln w="57150">
              <a:solidFill>
                <a:srgbClr val="F07F09">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51" name="任意多边形 50"/>
            <p:cNvSpPr/>
            <p:nvPr>
              <p:custDataLst>
                <p:tags r:id="rId2"/>
              </p:custDataLst>
            </p:nvPr>
          </p:nvSpPr>
          <p:spPr>
            <a:xfrm>
              <a:off x="1248" y="4050"/>
              <a:ext cx="4189" cy="1291"/>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古典组织理论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15" name="椭圆 14"/>
            <p:cNvSpPr/>
            <p:nvPr>
              <p:custDataLst>
                <p:tags r:id="rId3"/>
              </p:custDataLst>
            </p:nvPr>
          </p:nvSpPr>
          <p:spPr>
            <a:xfrm>
              <a:off x="12069" y="5403"/>
              <a:ext cx="329" cy="329"/>
            </a:xfrm>
            <a:prstGeom prst="ellipse">
              <a:avLst/>
            </a:prstGeom>
            <a:solidFill>
              <a:srgbClr val="FFFFFF"/>
            </a:solidFill>
            <a:ln w="57150">
              <a:solidFill>
                <a:srgbClr val="1B587C">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58" name="任意多边形 57"/>
            <p:cNvSpPr/>
            <p:nvPr>
              <p:custDataLst>
                <p:tags r:id="rId4"/>
              </p:custDataLst>
            </p:nvPr>
          </p:nvSpPr>
          <p:spPr>
            <a:xfrm>
              <a:off x="10475" y="4050"/>
              <a:ext cx="3517" cy="1353"/>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normAutofit/>
            </a:bodyPr>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4" name="椭圆 3"/>
            <p:cNvSpPr/>
            <p:nvPr>
              <p:custDataLst>
                <p:tags r:id="rId5"/>
              </p:custDataLst>
            </p:nvPr>
          </p:nvSpPr>
          <p:spPr>
            <a:xfrm rot="10800000">
              <a:off x="7513" y="5398"/>
              <a:ext cx="329" cy="329"/>
            </a:xfrm>
            <a:prstGeom prst="ellipse">
              <a:avLst/>
            </a:prstGeom>
            <a:solidFill>
              <a:srgbClr val="FFFFFF"/>
            </a:solidFill>
            <a:ln w="57150">
              <a:solidFill>
                <a:srgbClr val="9F2936">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5" name="任意多边形 4"/>
            <p:cNvSpPr/>
            <p:nvPr>
              <p:custDataLst>
                <p:tags r:id="rId6"/>
              </p:custDataLst>
            </p:nvPr>
          </p:nvSpPr>
          <p:spPr>
            <a:xfrm>
              <a:off x="5524" y="4050"/>
              <a:ext cx="4308" cy="1348"/>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C0000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normAutofit/>
            </a:bodyPr>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近代组织理论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pSp>
      <p:pic>
        <p:nvPicPr>
          <p:cNvPr id="7" name="图片 6"/>
          <p:cNvPicPr>
            <a:picLocks noChangeAspect="1"/>
          </p:cNvPicPr>
          <p:nvPr/>
        </p:nvPicPr>
        <p:blipFill>
          <a:blip r:embed="rId7"/>
          <a:stretch>
            <a:fillRect/>
          </a:stretch>
        </p:blipFill>
        <p:spPr>
          <a:xfrm>
            <a:off x="9432925" y="99060"/>
            <a:ext cx="2755265" cy="1412240"/>
          </a:xfrm>
          <a:prstGeom prst="rect">
            <a:avLst/>
          </a:prstGeom>
        </p:spPr>
      </p:pic>
      <p:sp>
        <p:nvSpPr>
          <p:cNvPr id="19"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7.1.4 </a:t>
            </a:r>
            <a:r>
              <a:rPr lang="zh-CN" altLang="en-US" sz="3200" dirty="0" smtClean="0">
                <a:latin typeface="方正清刻本悦宋简体" panose="02000000000000000000" charset="-122"/>
                <a:ea typeface="方正清刻本悦宋简体" panose="02000000000000000000" charset="-122"/>
                <a:sym typeface="+mn-ea"/>
              </a:rPr>
              <a:t>组织理论的发展</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zh-CN" altLang="en-US" sz="3200">
                <a:solidFill>
                  <a:srgbClr val="FF0000"/>
                </a:solidFill>
                <a:latin typeface="方正清刻本悦宋简体" panose="02000000000000000000" charset="-122"/>
                <a:ea typeface="方正清刻本悦宋简体" panose="02000000000000000000" charset="-122"/>
                <a:sym typeface="+mn-ea"/>
              </a:rPr>
              <a:t>选择</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en-US" altLang="zh-CN" sz="3200">
                <a:solidFill>
                  <a:srgbClr val="FF0000"/>
                </a:solidFill>
                <a:latin typeface="方正清刻本悦宋简体" panose="02000000000000000000" charset="-122"/>
                <a:ea typeface="方正清刻本悦宋简体" panose="02000000000000000000" charset="-122"/>
                <a:sym typeface="+mn-ea"/>
              </a:rPr>
              <a:t>★★★★</a:t>
            </a:r>
            <a:r>
              <a:rPr lang="en-US" altLang="zh-CN" sz="3200" dirty="0" smtClean="0">
                <a:latin typeface="方正清刻本悦宋简体" panose="02000000000000000000" charset="-122"/>
                <a:ea typeface="方正清刻本悦宋简体" panose="02000000000000000000" charset="-122"/>
                <a:sym typeface="+mn-ea"/>
              </a:rPr>
              <a:t> </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12700" y="9525"/>
            <a:ext cx="2540000"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7.1.3三、组织的功用</a:t>
            </a:r>
            <a:endParaRPr lang="zh-CN" altLang="en-US" sz="14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1547276" y="1887855"/>
            <a:ext cx="8699489" cy="2948617"/>
            <a:chOff x="-89" y="4050"/>
            <a:chExt cx="15229" cy="5656"/>
          </a:xfrm>
        </p:grpSpPr>
        <p:sp>
          <p:nvSpPr>
            <p:cNvPr id="11" name="椭圆 10"/>
            <p:cNvSpPr/>
            <p:nvPr>
              <p:custDataLst>
                <p:tags r:id="rId1"/>
              </p:custDataLst>
            </p:nvPr>
          </p:nvSpPr>
          <p:spPr>
            <a:xfrm>
              <a:off x="1841" y="5427"/>
              <a:ext cx="329" cy="329"/>
            </a:xfrm>
            <a:prstGeom prst="ellipse">
              <a:avLst/>
            </a:prstGeom>
            <a:solidFill>
              <a:srgbClr val="FFFFFF"/>
            </a:solidFill>
            <a:ln w="57150">
              <a:solidFill>
                <a:srgbClr val="F07F09">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48" name="矩形 47"/>
            <p:cNvSpPr/>
            <p:nvPr>
              <p:custDataLst>
                <p:tags r:id="rId2"/>
              </p:custDataLst>
            </p:nvPr>
          </p:nvSpPr>
          <p:spPr>
            <a:xfrm>
              <a:off x="171" y="6160"/>
              <a:ext cx="3447" cy="2895"/>
            </a:xfrm>
            <a:prstGeom prst="rect">
              <a:avLst/>
            </a:prstGeom>
          </p:spPr>
          <p:txBody>
            <a:bodyPr wrap="square"/>
            <a:p>
              <a:pPr algn="ctr"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泰勒</a:t>
              </a:r>
              <a:endPar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ctr"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亨利</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法约尔</a:t>
              </a:r>
              <a:endPar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ctr"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马克斯</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韦伯</a:t>
              </a:r>
              <a:endPar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sp>
          <p:nvSpPr>
            <p:cNvPr id="51" name="任意多边形 50"/>
            <p:cNvSpPr/>
            <p:nvPr>
              <p:custDataLst>
                <p:tags r:id="rId3"/>
              </p:custDataLst>
            </p:nvPr>
          </p:nvSpPr>
          <p:spPr>
            <a:xfrm>
              <a:off x="-89" y="4050"/>
              <a:ext cx="4189" cy="1291"/>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古典组织理论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15" name="椭圆 14"/>
            <p:cNvSpPr/>
            <p:nvPr>
              <p:custDataLst>
                <p:tags r:id="rId4"/>
              </p:custDataLst>
            </p:nvPr>
          </p:nvSpPr>
          <p:spPr>
            <a:xfrm>
              <a:off x="12625" y="5427"/>
              <a:ext cx="329" cy="329"/>
            </a:xfrm>
            <a:prstGeom prst="ellipse">
              <a:avLst/>
            </a:prstGeom>
            <a:solidFill>
              <a:srgbClr val="FFFFFF"/>
            </a:solidFill>
            <a:ln w="57150">
              <a:solidFill>
                <a:srgbClr val="1B587C">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58" name="任意多边形 57"/>
            <p:cNvSpPr/>
            <p:nvPr>
              <p:custDataLst>
                <p:tags r:id="rId5"/>
              </p:custDataLst>
            </p:nvPr>
          </p:nvSpPr>
          <p:spPr>
            <a:xfrm>
              <a:off x="11031" y="4050"/>
              <a:ext cx="3517" cy="1353"/>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normAutofit/>
            </a:bodyPr>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4" name="椭圆 3"/>
            <p:cNvSpPr/>
            <p:nvPr>
              <p:custDataLst>
                <p:tags r:id="rId6"/>
              </p:custDataLst>
            </p:nvPr>
          </p:nvSpPr>
          <p:spPr>
            <a:xfrm rot="10800000">
              <a:off x="7513" y="5398"/>
              <a:ext cx="329" cy="329"/>
            </a:xfrm>
            <a:prstGeom prst="ellipse">
              <a:avLst/>
            </a:prstGeom>
            <a:solidFill>
              <a:srgbClr val="FFFFFF"/>
            </a:solidFill>
            <a:ln w="57150">
              <a:solidFill>
                <a:srgbClr val="9F2936">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5" name="任意多边形 4"/>
            <p:cNvSpPr/>
            <p:nvPr>
              <p:custDataLst>
                <p:tags r:id="rId7"/>
              </p:custDataLst>
            </p:nvPr>
          </p:nvSpPr>
          <p:spPr>
            <a:xfrm>
              <a:off x="5524" y="4050"/>
              <a:ext cx="4308" cy="1348"/>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C0000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normAutofit/>
            </a:bodyPr>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近代组织理论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sp>
          <p:nvSpPr>
            <p:cNvPr id="7" name="矩形 6"/>
            <p:cNvSpPr/>
            <p:nvPr>
              <p:custDataLst>
                <p:tags r:id="rId8"/>
              </p:custDataLst>
            </p:nvPr>
          </p:nvSpPr>
          <p:spPr>
            <a:xfrm>
              <a:off x="3871" y="6099"/>
              <a:ext cx="8044" cy="3545"/>
            </a:xfrm>
            <a:prstGeom prst="rect">
              <a:avLst/>
            </a:prstGeom>
          </p:spPr>
          <p:txBody>
            <a:bodyPr wrap="square"/>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赫茨伯格的双因素理论</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麦克利兰的激励需求理论</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麦格雷戈的 X 理论、Y 理论</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波特和劳勒合作提出的波特—劳勒模式</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sp>
          <p:nvSpPr>
            <p:cNvPr id="8" name="矩形 7"/>
            <p:cNvSpPr/>
            <p:nvPr>
              <p:custDataLst>
                <p:tags r:id="rId9"/>
              </p:custDataLst>
            </p:nvPr>
          </p:nvSpPr>
          <p:spPr>
            <a:xfrm>
              <a:off x="11942" y="6099"/>
              <a:ext cx="3198" cy="3607"/>
            </a:xfrm>
            <a:prstGeom prst="rect">
              <a:avLst/>
            </a:prstGeom>
          </p:spPr>
          <p:txBody>
            <a:bodyPr wrap="square"/>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伍德沃德</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斯托克</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卡斯特</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fontAlgn="auto">
                <a:lnSpc>
                  <a:spcPct val="150000"/>
                </a:lnSpc>
              </a:pPr>
              <a:r>
                <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罗森茨韦克</a:t>
              </a:r>
              <a:endParaRPr lang="zh-CN" altLang="fr-FR"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grpSp>
      <p:pic>
        <p:nvPicPr>
          <p:cNvPr id="6" name="图片 5"/>
          <p:cNvPicPr>
            <a:picLocks noChangeAspect="1"/>
          </p:cNvPicPr>
          <p:nvPr/>
        </p:nvPicPr>
        <p:blipFill>
          <a:blip r:embed="rId10"/>
          <a:stretch>
            <a:fillRect/>
          </a:stretch>
        </p:blipFill>
        <p:spPr>
          <a:xfrm>
            <a:off x="9432925" y="99060"/>
            <a:ext cx="2755265" cy="1412240"/>
          </a:xfrm>
          <a:prstGeom prst="rect">
            <a:avLst/>
          </a:prstGeom>
        </p:spPr>
      </p:pic>
      <p:sp>
        <p:nvSpPr>
          <p:cNvPr id="19"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7.1.4 </a:t>
            </a:r>
            <a:r>
              <a:rPr lang="zh-CN" altLang="en-US" sz="3200" dirty="0" smtClean="0">
                <a:latin typeface="方正清刻本悦宋简体" panose="02000000000000000000" charset="-122"/>
                <a:ea typeface="方正清刻本悦宋简体" panose="02000000000000000000" charset="-122"/>
                <a:sym typeface="+mn-ea"/>
              </a:rPr>
              <a:t>组织理论的发展</a:t>
            </a:r>
            <a:r>
              <a:rPr lang="en-US" altLang="zh-CN" sz="3200" dirty="0" smtClean="0">
                <a:latin typeface="方正清刻本悦宋简体" panose="02000000000000000000" charset="-122"/>
                <a:ea typeface="方正清刻本悦宋简体" panose="02000000000000000000" charset="-122"/>
                <a:sym typeface="+mn-ea"/>
              </a:rPr>
              <a:t> </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zh-CN" altLang="en-US" sz="3200">
                <a:solidFill>
                  <a:srgbClr val="FF0000"/>
                </a:solidFill>
                <a:latin typeface="方正清刻本悦宋简体" panose="02000000000000000000" charset="-122"/>
                <a:ea typeface="方正清刻本悦宋简体" panose="02000000000000000000" charset="-122"/>
                <a:sym typeface="+mn-ea"/>
              </a:rPr>
              <a:t>选择</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en-US" altLang="zh-CN" sz="3200">
                <a:solidFill>
                  <a:srgbClr val="FF0000"/>
                </a:solidFill>
                <a:latin typeface="方正清刻本悦宋简体" panose="02000000000000000000" charset="-122"/>
                <a:ea typeface="方正清刻本悦宋简体" panose="02000000000000000000" charset="-122"/>
                <a:sym typeface="+mn-ea"/>
              </a:rPr>
              <a:t>★★★★</a:t>
            </a:r>
            <a:endParaRPr lang="en-US" altLang="zh-CN" sz="3200"/>
          </a:p>
          <a:p>
            <a:pPr lvl="0" algn="l"/>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9525"/>
            <a:ext cx="3295650" cy="306705"/>
          </a:xfrm>
          <a:prstGeom prst="rect">
            <a:avLst/>
          </a:prstGeom>
          <a:noFill/>
        </p:spPr>
        <p:txBody>
          <a:bodyPr wrap="square" rtlCol="0" anchor="t">
            <a:spAutoFit/>
          </a:bodyPr>
          <a:p>
            <a:pPr lvl="0" algn="l"/>
            <a:r>
              <a:rPr lang="zh-CN" altLang="en-US" sz="1400">
                <a:solidFill>
                  <a:schemeClr val="bg1"/>
                </a:solidFill>
                <a:latin typeface="楷体-简" panose="02010600040101010101" charset="-122"/>
                <a:ea typeface="楷体-简" panose="02010600040101010101" charset="-122"/>
                <a:sym typeface="+mn-ea"/>
              </a:rPr>
              <a:t>7.1.4四、组织理论的发展</a:t>
            </a:r>
            <a:endParaRPr lang="zh-CN" altLang="en-US" sz="1400">
              <a:solidFill>
                <a:schemeClr val="bg1"/>
              </a:solidFill>
              <a:latin typeface="楷体-简" panose="02010600040101010101" charset="-122"/>
              <a:ea typeface="楷体-简" panose="02010600040101010101" charset="-122"/>
              <a:sym typeface="+mn-ea"/>
            </a:endParaRPr>
          </a:p>
        </p:txBody>
      </p:sp>
      <p:sp>
        <p:nvSpPr>
          <p:cNvPr id="2" name="文本框 1"/>
          <p:cNvSpPr txBox="1"/>
          <p:nvPr/>
        </p:nvSpPr>
        <p:spPr>
          <a:xfrm>
            <a:off x="-8255" y="-20955"/>
            <a:ext cx="32277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7.1.4.1古典组织理论分析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614950" y="2516937"/>
            <a:ext cx="11410047" cy="2169757"/>
            <a:chOff x="-2258" y="3806"/>
            <a:chExt cx="19974" cy="4162"/>
          </a:xfrm>
        </p:grpSpPr>
        <p:sp>
          <p:nvSpPr>
            <p:cNvPr id="11" name="椭圆 10"/>
            <p:cNvSpPr/>
            <p:nvPr>
              <p:custDataLst>
                <p:tags r:id="rId1"/>
              </p:custDataLst>
            </p:nvPr>
          </p:nvSpPr>
          <p:spPr>
            <a:xfrm>
              <a:off x="-329" y="5098"/>
              <a:ext cx="329" cy="329"/>
            </a:xfrm>
            <a:prstGeom prst="ellipse">
              <a:avLst/>
            </a:prstGeom>
            <a:solidFill>
              <a:srgbClr val="FFFFFF"/>
            </a:solidFill>
            <a:ln w="57150">
              <a:solidFill>
                <a:srgbClr val="F07F09">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latin typeface="楷体-简" panose="02010600040101010101" charset="-122"/>
                <a:ea typeface="楷体-简" panose="02010600040101010101" charset="-122"/>
                <a:sym typeface="Arial" panose="020B0604020202090204" pitchFamily="34" charset="0"/>
              </a:endParaRPr>
            </a:p>
          </p:txBody>
        </p:sp>
        <p:sp>
          <p:nvSpPr>
            <p:cNvPr id="48" name="矩形 47"/>
            <p:cNvSpPr/>
            <p:nvPr>
              <p:custDataLst>
                <p:tags r:id="rId2"/>
              </p:custDataLst>
            </p:nvPr>
          </p:nvSpPr>
          <p:spPr>
            <a:xfrm>
              <a:off x="-2258" y="5426"/>
              <a:ext cx="19974" cy="2542"/>
            </a:xfrm>
            <a:prstGeom prst="rect">
              <a:avLst/>
            </a:prstGeom>
          </p:spPr>
          <p:txBody>
            <a:bodyPr wrap="square"/>
            <a:p>
              <a:pPr algn="l"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泰勒</a:t>
              </a:r>
              <a:r>
                <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科学管理理论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，其组织理论思想主要有：设置</a:t>
              </a:r>
              <a:r>
                <a:rPr lang="zh-CN" altLang="en-US" sz="2000" b="1" u="sng"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计划部门</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，实行</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职能制</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，实行例外原则。</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亨利</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法约尔</a:t>
              </a:r>
              <a:r>
                <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经营组织理论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，提出管理</a:t>
              </a:r>
              <a:r>
                <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4</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大职能：</a:t>
              </a:r>
              <a:r>
                <a:rPr lang="zh-CN" altLang="en-US" sz="2000" b="1" u="sng"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计划</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u="sng"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领导</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u="sng"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u="sng"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控制</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马克斯</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韦伯</a:t>
              </a:r>
              <a:r>
                <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en-US" altLang="zh-CN"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组织理论之父</a:t>
              </a:r>
              <a:r>
                <a:rPr lang="en-US" altLang="zh-CN"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，组织结构应该是“</a:t>
              </a:r>
              <a:r>
                <a:rPr lang="zh-CN" alt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科层结构</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r>
                <a:rPr lang="zh-CN" alt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官僚组织</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是</a:t>
              </a:r>
              <a:r>
                <a:rPr lang="zh-CN" alt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理想的组织模式</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sp>
          <p:nvSpPr>
            <p:cNvPr id="51" name="任意多边形 50"/>
            <p:cNvSpPr/>
            <p:nvPr>
              <p:custDataLst>
                <p:tags r:id="rId3"/>
              </p:custDataLst>
            </p:nvPr>
          </p:nvSpPr>
          <p:spPr>
            <a:xfrm>
              <a:off x="-2258" y="3806"/>
              <a:ext cx="4189" cy="1291"/>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p>
              <a:pPr algn="ctr"/>
              <a:r>
                <a:rPr lang="zh-CN" altLang="en-US" sz="2000" dirty="0">
                  <a:solidFill>
                    <a:srgbClr val="FFFFFF"/>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古典组织理论</a:t>
              </a:r>
              <a:endParaRPr lang="zh-CN" altLang="en-US" sz="2000" dirty="0">
                <a:solidFill>
                  <a:srgbClr val="FFFFFF"/>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grpSp>
      <p:sp>
        <p:nvSpPr>
          <p:cNvPr id="6" name="文本框 5"/>
          <p:cNvSpPr txBox="1"/>
          <p:nvPr/>
        </p:nvSpPr>
        <p:spPr>
          <a:xfrm>
            <a:off x="3260725" y="2517140"/>
            <a:ext cx="6990080" cy="398780"/>
          </a:xfrm>
          <a:prstGeom prst="rect">
            <a:avLst/>
          </a:prstGeom>
          <a:noFill/>
        </p:spPr>
        <p:txBody>
          <a:bodyPr wrap="none" rtlCol="0" anchor="t">
            <a:spAutoFit/>
          </a:bodyPr>
          <a:p>
            <a:pPr algn="l"/>
            <a:r>
              <a:rPr lang="zh-CN" altLang="en-US">
                <a:solidFill>
                  <a:schemeClr val="tx1">
                    <a:lumMod val="85000"/>
                    <a:lumOff val="15000"/>
                  </a:schemeClr>
                </a:solidFill>
                <a:sym typeface="+mn-ea"/>
              </a:rPr>
              <a:t>【</a:t>
            </a:r>
            <a:r>
              <a:rPr lang="zh-CN" altLang="en-US" sz="2000" b="1" u="sng">
                <a:solidFill>
                  <a:srgbClr val="FF0000"/>
                </a:solidFill>
                <a:latin typeface="微软雅黑" panose="020B0503020204020204" pitchFamily="34" charset="-122"/>
                <a:ea typeface="微软雅黑" panose="020B0503020204020204" pitchFamily="34" charset="-122"/>
                <a:sym typeface="+mn-ea"/>
              </a:rPr>
              <a:t>最早</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mn-ea"/>
              </a:rPr>
              <a:t>运用科学的方法将组织问题系统化、理论化和科学化</a:t>
            </a:r>
            <a:r>
              <a:rPr lang="zh-CN" altLang="en-US">
                <a:solidFill>
                  <a:schemeClr val="tx1">
                    <a:lumMod val="85000"/>
                    <a:lumOff val="15000"/>
                  </a:schemeClr>
                </a:solidFill>
                <a:sym typeface="+mn-ea"/>
              </a:rPr>
              <a:t>】</a:t>
            </a:r>
            <a:endParaRPr lang="zh-CN" altLang="en-US"/>
          </a:p>
        </p:txBody>
      </p:sp>
      <p:pic>
        <p:nvPicPr>
          <p:cNvPr id="7" name="图片 6"/>
          <p:cNvPicPr>
            <a:picLocks noChangeAspect="1"/>
          </p:cNvPicPr>
          <p:nvPr/>
        </p:nvPicPr>
        <p:blipFill>
          <a:blip r:embed="rId4"/>
          <a:stretch>
            <a:fillRect/>
          </a:stretch>
        </p:blipFill>
        <p:spPr>
          <a:xfrm>
            <a:off x="9432925" y="99060"/>
            <a:ext cx="2755265" cy="1412240"/>
          </a:xfrm>
          <a:prstGeom prst="rect">
            <a:avLst/>
          </a:prstGeom>
        </p:spPr>
      </p:pic>
      <p:sp>
        <p:nvSpPr>
          <p:cNvPr id="19"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7.1.4 </a:t>
            </a:r>
            <a:r>
              <a:rPr lang="zh-CN" altLang="en-US" sz="3200" dirty="0" smtClean="0">
                <a:latin typeface="方正清刻本悦宋简体" panose="02000000000000000000" charset="-122"/>
                <a:ea typeface="方正清刻本悦宋简体" panose="02000000000000000000" charset="-122"/>
                <a:sym typeface="+mn-ea"/>
              </a:rPr>
              <a:t>组织理论的发展</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zh-CN" altLang="en-US" sz="3200">
                <a:solidFill>
                  <a:srgbClr val="FF0000"/>
                </a:solidFill>
                <a:latin typeface="方正清刻本悦宋简体" panose="02000000000000000000" charset="-122"/>
                <a:ea typeface="方正清刻本悦宋简体" panose="02000000000000000000" charset="-122"/>
                <a:sym typeface="+mn-ea"/>
              </a:rPr>
              <a:t>选择</a:t>
            </a:r>
            <a:r>
              <a:rPr lang="zh-CN" altLang="en-US" sz="3200">
                <a:solidFill>
                  <a:schemeClr val="tx1">
                    <a:lumMod val="85000"/>
                    <a:lumOff val="15000"/>
                  </a:schemeClr>
                </a:solidFill>
                <a:latin typeface="方正清刻本悦宋简体" panose="02000000000000000000" charset="-122"/>
                <a:ea typeface="方正清刻本悦宋简体" panose="02000000000000000000" charset="-122"/>
                <a:sym typeface="+mn-ea"/>
              </a:rPr>
              <a:t>】</a:t>
            </a:r>
            <a:r>
              <a:rPr lang="en-US" altLang="zh-CN" sz="3200">
                <a:solidFill>
                  <a:srgbClr val="FF0000"/>
                </a:solidFill>
                <a:latin typeface="方正清刻本悦宋简体" panose="02000000000000000000" charset="-122"/>
                <a:ea typeface="方正清刻本悦宋简体" panose="02000000000000000000" charset="-122"/>
                <a:sym typeface="+mn-ea"/>
              </a:rPr>
              <a:t>★★★★</a:t>
            </a:r>
            <a:r>
              <a:rPr lang="en-US" altLang="zh-CN" sz="3200" dirty="0" smtClean="0">
                <a:latin typeface="方正清刻本悦宋简体" panose="02000000000000000000" charset="-122"/>
                <a:ea typeface="方正清刻本悦宋简体" panose="02000000000000000000" charset="-122"/>
                <a:sym typeface="+mn-ea"/>
              </a:rPr>
              <a:t> </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8255" y="-20955"/>
            <a:ext cx="32277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7.1.4.1古典组织理论分析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t>1.3 </a:t>
            </a:r>
            <a:r>
              <a:rPr lang="zh-CN" altLang="en-US" sz="2400">
                <a:solidFill>
                  <a:schemeClr val="tx1">
                    <a:lumMod val="85000"/>
                    <a:lumOff val="15000"/>
                  </a:schemeClr>
                </a:solidFill>
                <a:sym typeface="+mn-ea"/>
              </a:rPr>
              <a:t>组织理论的发展【</a:t>
            </a:r>
            <a:r>
              <a:rPr lang="zh-CN" altLang="en-US" sz="2400">
                <a:solidFill>
                  <a:srgbClr val="FF0000"/>
                </a:solidFill>
                <a:sym typeface="+mn-ea"/>
              </a:rPr>
              <a:t>选择</a:t>
            </a:r>
            <a:r>
              <a:rPr lang="zh-CN" altLang="en-US" sz="2400">
                <a:solidFill>
                  <a:schemeClr val="tx1">
                    <a:lumMod val="85000"/>
                    <a:lumOff val="15000"/>
                  </a:schemeClr>
                </a:solidFill>
                <a:sym typeface="+mn-ea"/>
              </a:rPr>
              <a:t>】</a:t>
            </a:r>
            <a:r>
              <a:rPr lang="en-US" altLang="zh-CN">
                <a:solidFill>
                  <a:srgbClr val="FF0000"/>
                </a:solidFill>
                <a:sym typeface="+mn-ea"/>
              </a:rPr>
              <a:t>★★★</a:t>
            </a:r>
            <a:endParaRPr lang="en-US" altLang="zh-CN"/>
          </a:p>
        </p:txBody>
      </p:sp>
      <p:grpSp>
        <p:nvGrpSpPr>
          <p:cNvPr id="12" name="组合 11"/>
          <p:cNvGrpSpPr/>
          <p:nvPr/>
        </p:nvGrpSpPr>
        <p:grpSpPr>
          <a:xfrm>
            <a:off x="1338279" y="1913687"/>
            <a:ext cx="9330715" cy="4518850"/>
            <a:chOff x="-2259" y="3806"/>
            <a:chExt cx="16334" cy="8668"/>
          </a:xfrm>
        </p:grpSpPr>
        <p:sp>
          <p:nvSpPr>
            <p:cNvPr id="11" name="椭圆 10"/>
            <p:cNvSpPr/>
            <p:nvPr>
              <p:custDataLst>
                <p:tags r:id="rId1"/>
              </p:custDataLst>
            </p:nvPr>
          </p:nvSpPr>
          <p:spPr>
            <a:xfrm>
              <a:off x="-329" y="5098"/>
              <a:ext cx="329" cy="329"/>
            </a:xfrm>
            <a:prstGeom prst="ellipse">
              <a:avLst/>
            </a:prstGeom>
            <a:solidFill>
              <a:srgbClr val="FFFFFF"/>
            </a:solidFill>
            <a:ln w="57150">
              <a:solidFill>
                <a:srgbClr val="F07F09">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48" name="矩形 47"/>
            <p:cNvSpPr/>
            <p:nvPr>
              <p:custDataLst>
                <p:tags r:id="rId2"/>
              </p:custDataLst>
            </p:nvPr>
          </p:nvSpPr>
          <p:spPr>
            <a:xfrm>
              <a:off x="-2259" y="5168"/>
              <a:ext cx="16334" cy="7306"/>
            </a:xfrm>
            <a:prstGeom prst="rect">
              <a:avLst/>
            </a:prstGeom>
          </p:spPr>
          <p:txBody>
            <a:bodyPr wrap="square"/>
            <a:p>
              <a:pPr algn="l" fontAlgn="auto">
                <a:lnSpc>
                  <a:spcPct val="150000"/>
                </a:lnSpc>
              </a:pPr>
              <a:r>
                <a:rPr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近代组织理论（新古典组织理论）以</a:t>
              </a:r>
              <a:r>
                <a:rPr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科层结构</a:t>
              </a:r>
              <a:r>
                <a:rPr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为基础，同时吸取了心理学、社会学关于“群体”的观点。</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具有代表性的理论成果包括：</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（1）</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马斯洛的需求层次理论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（2）</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赫茨伯格的双因素理论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（3）</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麦克利兰的激励需求理论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（4）</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麦格雷戈的 X 理论、Y 理论</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（5）</a:t>
              </a:r>
              <a:r>
                <a:rPr lang="zh-CN" alt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波特和劳勒合作提出的波特——劳勒模式</a:t>
              </a:r>
              <a:r>
                <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zh-CN" alt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sp>
          <p:nvSpPr>
            <p:cNvPr id="51" name="任意多边形 50"/>
            <p:cNvSpPr/>
            <p:nvPr>
              <p:custDataLst>
                <p:tags r:id="rId3"/>
              </p:custDataLst>
            </p:nvPr>
          </p:nvSpPr>
          <p:spPr>
            <a:xfrm>
              <a:off x="-2258" y="3806"/>
              <a:ext cx="4189" cy="1291"/>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近代组织理论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pSp>
      <p:pic>
        <p:nvPicPr>
          <p:cNvPr id="7" name="图片 6"/>
          <p:cNvPicPr>
            <a:picLocks noChangeAspect="1"/>
          </p:cNvPicPr>
          <p:nvPr/>
        </p:nvPicPr>
        <p:blipFill>
          <a:blip r:embed="rId4"/>
          <a:stretch>
            <a:fillRect/>
          </a:stretch>
        </p:blipFill>
        <p:spPr>
          <a:xfrm>
            <a:off x="9432925" y="99060"/>
            <a:ext cx="2755265" cy="1412240"/>
          </a:xfrm>
          <a:prstGeom prst="rect">
            <a:avLst/>
          </a:prstGeom>
        </p:spPr>
      </p:pic>
      <p:sp>
        <p:nvSpPr>
          <p:cNvPr id="19"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7.1.4 </a:t>
            </a:r>
            <a:r>
              <a:rPr lang="zh-CN" altLang="en-US" sz="3200" dirty="0" smtClean="0">
                <a:latin typeface="方正清刻本悦宋简体" panose="02000000000000000000" charset="-122"/>
                <a:ea typeface="方正清刻本悦宋简体" panose="02000000000000000000" charset="-122"/>
                <a:sym typeface="+mn-ea"/>
              </a:rPr>
              <a:t>组织理论的发展</a:t>
            </a:r>
            <a:r>
              <a:rPr lang="en-US" altLang="zh-CN" sz="3200" dirty="0" smtClean="0">
                <a:latin typeface="方正清刻本悦宋简体" panose="02000000000000000000" charset="-122"/>
                <a:ea typeface="方正清刻本悦宋简体" panose="02000000000000000000" charset="-122"/>
                <a:sym typeface="+mn-ea"/>
              </a:rPr>
              <a:t> </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20955"/>
            <a:ext cx="322770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7.1.4.</a:t>
            </a:r>
            <a:r>
              <a:rPr lang="zh-CN" altLang="en-US" sz="1000">
                <a:solidFill>
                  <a:schemeClr val="bg1">
                    <a:lumMod val="95000"/>
                  </a:schemeClr>
                </a:solidFill>
                <a:latin typeface="华文宋体" panose="02010600040101010101" charset="-122"/>
                <a:ea typeface="华文宋体" panose="02010600040101010101" charset="-122"/>
                <a:sym typeface="+mn-ea"/>
              </a:rPr>
              <a:t>2</a:t>
            </a:r>
            <a:r>
              <a:rPr lang="zh-CN" altLang="en-US" sz="1000">
                <a:solidFill>
                  <a:schemeClr val="bg1">
                    <a:lumMod val="95000"/>
                  </a:schemeClr>
                </a:solidFill>
                <a:latin typeface="华文宋体" panose="02010600040101010101" charset="-122"/>
                <a:ea typeface="华文宋体" panose="02010600040101010101" charset="-122"/>
                <a:sym typeface="+mn-ea"/>
              </a:rPr>
              <a:t>近代</a:t>
            </a:r>
            <a:r>
              <a:rPr lang="zh-CN" altLang="en-US" sz="1000">
                <a:solidFill>
                  <a:schemeClr val="bg1">
                    <a:lumMod val="95000"/>
                  </a:schemeClr>
                </a:solidFill>
                <a:latin typeface="华文宋体" panose="02010600040101010101" charset="-122"/>
                <a:ea typeface="华文宋体" panose="02010600040101010101" charset="-122"/>
                <a:sym typeface="+mn-ea"/>
              </a:rPr>
              <a:t>组织理论分析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sz="2400"/>
              <a:t>1.3 </a:t>
            </a:r>
            <a:r>
              <a:rPr lang="zh-CN" altLang="en-US" sz="2400">
                <a:solidFill>
                  <a:schemeClr val="tx1">
                    <a:lumMod val="85000"/>
                    <a:lumOff val="15000"/>
                  </a:schemeClr>
                </a:solidFill>
                <a:sym typeface="+mn-ea"/>
              </a:rPr>
              <a:t>组织理论的发展【</a:t>
            </a:r>
            <a:r>
              <a:rPr lang="zh-CN" altLang="en-US" sz="2400">
                <a:solidFill>
                  <a:srgbClr val="FF0000"/>
                </a:solidFill>
                <a:sym typeface="+mn-ea"/>
              </a:rPr>
              <a:t>选择</a:t>
            </a:r>
            <a:r>
              <a:rPr lang="zh-CN" altLang="en-US" sz="2400">
                <a:solidFill>
                  <a:schemeClr val="tx1">
                    <a:lumMod val="85000"/>
                    <a:lumOff val="15000"/>
                  </a:schemeClr>
                </a:solidFill>
                <a:sym typeface="+mn-ea"/>
              </a:rPr>
              <a:t>】</a:t>
            </a:r>
            <a:r>
              <a:rPr lang="en-US" altLang="zh-CN">
                <a:solidFill>
                  <a:srgbClr val="FF0000"/>
                </a:solidFill>
                <a:sym typeface="+mn-ea"/>
              </a:rPr>
              <a:t>★★★</a:t>
            </a:r>
            <a:endParaRPr lang="en-US" altLang="zh-CN"/>
          </a:p>
        </p:txBody>
      </p:sp>
      <p:grpSp>
        <p:nvGrpSpPr>
          <p:cNvPr id="12" name="组合 11"/>
          <p:cNvGrpSpPr/>
          <p:nvPr/>
        </p:nvGrpSpPr>
        <p:grpSpPr>
          <a:xfrm>
            <a:off x="1265254" y="2056562"/>
            <a:ext cx="10266414" cy="4518850"/>
            <a:chOff x="-2259" y="3806"/>
            <a:chExt cx="17972" cy="8668"/>
          </a:xfrm>
        </p:grpSpPr>
        <p:sp>
          <p:nvSpPr>
            <p:cNvPr id="11" name="椭圆 10"/>
            <p:cNvSpPr/>
            <p:nvPr>
              <p:custDataLst>
                <p:tags r:id="rId1"/>
              </p:custDataLst>
            </p:nvPr>
          </p:nvSpPr>
          <p:spPr>
            <a:xfrm>
              <a:off x="-329" y="5098"/>
              <a:ext cx="329" cy="329"/>
            </a:xfrm>
            <a:prstGeom prst="ellipse">
              <a:avLst/>
            </a:prstGeom>
            <a:solidFill>
              <a:srgbClr val="FFFFFF"/>
            </a:solidFill>
            <a:ln w="57150">
              <a:solidFill>
                <a:srgbClr val="F07F09">
                  <a:lumMod val="60000"/>
                  <a:lumOff val="40000"/>
                </a:srgbClr>
              </a:solidFill>
            </a:ln>
          </p:spPr>
          <p:style>
            <a:lnRef idx="2">
              <a:srgbClr val="F99F7B">
                <a:shade val="50000"/>
              </a:srgbClr>
            </a:lnRef>
            <a:fillRef idx="1">
              <a:srgbClr val="F99F7B"/>
            </a:fillRef>
            <a:effectRef idx="0">
              <a:srgbClr val="F99F7B"/>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rmAutofit fontScale="35000" lnSpcReduction="20000"/>
            </a:bodyPr>
            <a:p>
              <a:pPr algn="ctr"/>
              <a:endParaRPr lang="zh-CN" altLang="en-US" sz="1350">
                <a:solidFill>
                  <a:srgbClr val="FFFFFF"/>
                </a:solidFill>
                <a:sym typeface="Arial" panose="020B0604020202090204" pitchFamily="34" charset="0"/>
              </a:endParaRPr>
            </a:p>
          </p:txBody>
        </p:sp>
        <p:sp>
          <p:nvSpPr>
            <p:cNvPr id="48" name="矩形 47"/>
            <p:cNvSpPr/>
            <p:nvPr>
              <p:custDataLst>
                <p:tags r:id="rId2"/>
              </p:custDataLst>
            </p:nvPr>
          </p:nvSpPr>
          <p:spPr>
            <a:xfrm>
              <a:off x="-2259" y="5168"/>
              <a:ext cx="17972" cy="7306"/>
            </a:xfrm>
            <a:prstGeom prst="rect">
              <a:avLst/>
            </a:prstGeom>
          </p:spPr>
          <p:txBody>
            <a:bodyPr wrap="square"/>
            <a:p>
              <a:pPr algn="l" fontAlgn="auto">
                <a:lnSpc>
                  <a:spcPct val="150000"/>
                </a:lnSpc>
              </a:pPr>
              <a:r>
                <a:rPr sz="24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社会系统学派</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—组织是两个或两个以上的人有意识协调活动的系统，</a:t>
              </a:r>
              <a:r>
                <a:rPr 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是一种协作系统</a:t>
              </a:r>
              <a:endParaRPr 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sz="24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社会技术系统学派</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—组织既是一个社会系统，</a:t>
              </a:r>
              <a:r>
                <a:rPr 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又是一个技术系统</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sz="24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权变系统</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——一个组织与其他组织的关系以及与环境的关系</a:t>
              </a:r>
              <a:r>
                <a:rPr lang="en-US" sz="2000" b="1" u="sng" dirty="0">
                  <a:solidFill>
                    <a:srgbClr val="FF0000"/>
                  </a:solidFill>
                  <a:latin typeface="楷体-简" panose="02010600040101010101" charset="-122"/>
                  <a:ea typeface="楷体-简" panose="02010600040101010101" charset="-122"/>
                  <a:cs typeface="Arial" panose="020B0604020202090204" pitchFamily="34" charset="0"/>
                  <a:sym typeface="Arial" panose="020B0604020202090204" pitchFamily="34" charset="0"/>
                </a:rPr>
                <a:t>依赖于具体的情景</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a:p>
              <a:pPr algn="l" fontAlgn="auto">
                <a:lnSpc>
                  <a:spcPct val="150000"/>
                </a:lnSpc>
              </a:pP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                        “</a:t>
              </a:r>
              <a:r>
                <a:rPr lang="en-US" sz="2000" b="1"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组织是约定俗成的，并且具有一定的适应性</a:t>
              </a:r>
              <a:r>
                <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rPr>
                <a:t>”</a:t>
              </a:r>
              <a:endParaRPr lang="en-US" sz="2000" dirty="0">
                <a:solidFill>
                  <a:srgbClr val="323232"/>
                </a:solidFill>
                <a:latin typeface="楷体-简" panose="02010600040101010101" charset="-122"/>
                <a:ea typeface="楷体-简" panose="02010600040101010101" charset="-122"/>
                <a:cs typeface="Arial" panose="020B0604020202090204" pitchFamily="34" charset="0"/>
                <a:sym typeface="Arial" panose="020B0604020202090204" pitchFamily="34" charset="0"/>
              </a:endParaRPr>
            </a:p>
          </p:txBody>
        </p:sp>
        <p:sp>
          <p:nvSpPr>
            <p:cNvPr id="51" name="任意多边形 50"/>
            <p:cNvSpPr/>
            <p:nvPr>
              <p:custDataLst>
                <p:tags r:id="rId3"/>
              </p:custDataLst>
            </p:nvPr>
          </p:nvSpPr>
          <p:spPr>
            <a:xfrm>
              <a:off x="-2258" y="3806"/>
              <a:ext cx="4189" cy="1291"/>
            </a:xfrm>
            <a:custGeom>
              <a:avLst/>
              <a:gdLst>
                <a:gd name="connsiteX0" fmla="*/ 0 w 1085850"/>
                <a:gd name="connsiteY0" fmla="*/ 0 h 503384"/>
                <a:gd name="connsiteX1" fmla="*/ 1085850 w 1085850"/>
                <a:gd name="connsiteY1" fmla="*/ 0 h 503384"/>
                <a:gd name="connsiteX2" fmla="*/ 1085850 w 1085850"/>
                <a:gd name="connsiteY2" fmla="*/ 369332 h 503384"/>
                <a:gd name="connsiteX3" fmla="*/ 651113 w 1085850"/>
                <a:gd name="connsiteY3" fmla="*/ 369332 h 503384"/>
                <a:gd name="connsiteX4" fmla="*/ 532639 w 1085850"/>
                <a:gd name="connsiteY4" fmla="*/ 503384 h 503384"/>
                <a:gd name="connsiteX5" fmla="*/ 414165 w 1085850"/>
                <a:gd name="connsiteY5" fmla="*/ 369332 h 503384"/>
                <a:gd name="connsiteX6" fmla="*/ 0 w 1085850"/>
                <a:gd name="connsiteY6" fmla="*/ 369332 h 5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503384">
                  <a:moveTo>
                    <a:pt x="0" y="0"/>
                  </a:moveTo>
                  <a:lnTo>
                    <a:pt x="1085850" y="0"/>
                  </a:lnTo>
                  <a:lnTo>
                    <a:pt x="1085850" y="369332"/>
                  </a:lnTo>
                  <a:lnTo>
                    <a:pt x="651113" y="369332"/>
                  </a:lnTo>
                  <a:lnTo>
                    <a:pt x="532639" y="503384"/>
                  </a:lnTo>
                  <a:lnTo>
                    <a:pt x="414165" y="369332"/>
                  </a:lnTo>
                  <a:lnTo>
                    <a:pt x="0" y="369332"/>
                  </a:lnTo>
                  <a:close/>
                </a:path>
              </a:pathLst>
            </a:custGeom>
            <a:solidFill>
              <a:srgbClr val="0070C0"/>
            </a:solidFill>
            <a:ln>
              <a:noFill/>
            </a:ln>
          </p:spPr>
          <p:style>
            <a:lnRef idx="2">
              <a:srgbClr val="F99F7B">
                <a:shade val="50000"/>
              </a:srgbClr>
            </a:lnRef>
            <a:fillRef idx="1">
              <a:srgbClr val="F99F7B"/>
            </a:fillRef>
            <a:effectRef idx="0">
              <a:srgbClr val="F99F7B"/>
            </a:effectRef>
            <a:fontRef idx="minor">
              <a:srgbClr val="FFFFFF"/>
            </a:fontRef>
          </p:style>
          <p:txBody>
            <a:bodyPr tIns="0" rtlCol="0" anchor="t" anchorCtr="0"/>
            <a:p>
              <a:pPr algn="ctr"/>
              <a:r>
                <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rPr>
                <a:t>现代组织理论</a:t>
              </a:r>
              <a:endParaRPr lang="zh-CN" altLang="en-US" sz="2000" dirty="0">
                <a:solidFill>
                  <a:srgbClr val="FFFFFF"/>
                </a:solidFill>
                <a:latin typeface="微软雅黑" panose="020B0503020204020204" pitchFamily="34" charset="-122"/>
                <a:ea typeface="微软雅黑" panose="020B0503020204020204" pitchFamily="34" charset="-122"/>
                <a:cs typeface="Arial" panose="020B0604020202090204" pitchFamily="34" charset="0"/>
                <a:sym typeface="Arial" panose="020B0604020202090204" pitchFamily="34" charset="0"/>
              </a:endParaRPr>
            </a:p>
          </p:txBody>
        </p:sp>
      </p:grpSp>
      <p:pic>
        <p:nvPicPr>
          <p:cNvPr id="7" name="图片 6"/>
          <p:cNvPicPr>
            <a:picLocks noChangeAspect="1"/>
          </p:cNvPicPr>
          <p:nvPr/>
        </p:nvPicPr>
        <p:blipFill>
          <a:blip r:embed="rId4"/>
          <a:stretch>
            <a:fillRect/>
          </a:stretch>
        </p:blipFill>
        <p:spPr>
          <a:xfrm>
            <a:off x="9432925" y="99060"/>
            <a:ext cx="2755265" cy="1412240"/>
          </a:xfrm>
          <a:prstGeom prst="rect">
            <a:avLst/>
          </a:prstGeom>
        </p:spPr>
      </p:pic>
      <p:sp>
        <p:nvSpPr>
          <p:cNvPr id="19"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7.1.4 </a:t>
            </a:r>
            <a:r>
              <a:rPr lang="zh-CN" altLang="en-US" sz="3200" dirty="0" smtClean="0">
                <a:latin typeface="方正清刻本悦宋简体" panose="02000000000000000000" charset="-122"/>
                <a:ea typeface="方正清刻本悦宋简体" panose="02000000000000000000" charset="-122"/>
                <a:sym typeface="+mn-ea"/>
              </a:rPr>
              <a:t>组织理论的发展</a:t>
            </a:r>
            <a:r>
              <a:rPr lang="en-US" altLang="zh-CN" sz="3200" dirty="0" smtClean="0">
                <a:latin typeface="方正清刻本悦宋简体" panose="02000000000000000000" charset="-122"/>
                <a:ea typeface="方正清刻本悦宋简体" panose="02000000000000000000" charset="-122"/>
                <a:sym typeface="+mn-ea"/>
              </a:rPr>
              <a:t> </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文本框 2"/>
          <p:cNvSpPr txBox="1"/>
          <p:nvPr/>
        </p:nvSpPr>
        <p:spPr>
          <a:xfrm>
            <a:off x="8255" y="-19685"/>
            <a:ext cx="436118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7.1.4.3现代组织理论分析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a:t>社会系统学派把组织中人们的相互关系看做是一种（ ）</a:t>
            </a:r>
            <a:endParaRPr lang="zh-CN" altLang="en-US"/>
          </a:p>
          <a:p>
            <a:r>
              <a:rPr lang="zh-CN" altLang="en-US"/>
              <a:t>A:协作的社会系统</a:t>
            </a:r>
            <a:endParaRPr lang="zh-CN" altLang="en-US"/>
          </a:p>
          <a:p>
            <a:r>
              <a:rPr lang="zh-CN" altLang="en-US"/>
              <a:t>B:封闭的社会系统</a:t>
            </a:r>
            <a:endParaRPr lang="zh-CN" altLang="en-US"/>
          </a:p>
          <a:p>
            <a:r>
              <a:rPr lang="zh-CN" altLang="en-US"/>
              <a:t>C:开放的社会系统</a:t>
            </a:r>
            <a:endParaRPr lang="zh-CN" altLang="en-US"/>
          </a:p>
          <a:p>
            <a:r>
              <a:rPr lang="zh-CN" altLang="en-US"/>
              <a:t>D:复杂的社会系统</a:t>
            </a:r>
            <a:endParaRPr lang="zh-CN" altLang="en-US"/>
          </a:p>
          <a:p>
            <a:endParaRPr lang="zh-CN" altLang="en-US"/>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5367020" y="2327275"/>
            <a:ext cx="6508115" cy="3451225"/>
            <a:chOff x="8500" y="4234"/>
            <a:chExt cx="10249" cy="5435"/>
          </a:xfrm>
        </p:grpSpPr>
        <p:sp>
          <p:nvSpPr>
            <p:cNvPr id="4" name="文本框 3"/>
            <p:cNvSpPr txBox="1"/>
            <p:nvPr/>
          </p:nvSpPr>
          <p:spPr>
            <a:xfrm>
              <a:off x="8500" y="8556"/>
              <a:ext cx="10248"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由于冲突主体内部或冲突主体之间存在不一致或不相容的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优先事件选择</a:t>
              </a:r>
              <a:r>
                <a:rPr lang="zh-CN" altLang="en-US" sz="2000" b="1">
                  <a:latin typeface="楷体-简" panose="02010600040101010101" charset="-122"/>
                  <a:ea typeface="楷体-简" panose="02010600040101010101" charset="-122"/>
                  <a:cs typeface="微软雅黑" panose="020B0503020204020204" pitchFamily="34" charset="-122"/>
                </a:rPr>
                <a:t>、</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过程顺序安排</a:t>
              </a:r>
              <a:r>
                <a:rPr lang="zh-CN" altLang="en-US" sz="2000" b="1">
                  <a:latin typeface="楷体-简" panose="02010600040101010101" charset="-122"/>
                  <a:ea typeface="楷体-简" panose="02010600040101010101" charset="-122"/>
                  <a:cs typeface="微软雅黑" panose="020B0503020204020204" pitchFamily="34" charset="-122"/>
                </a:rPr>
                <a:t>而产生的冲突。</a:t>
              </a:r>
              <a:endParaRPr lang="zh-CN" altLang="en-US" sz="2000" b="1">
                <a:latin typeface="楷体-简" panose="02010600040101010101" charset="-122"/>
                <a:ea typeface="楷体-简" panose="02010600040101010101" charset="-122"/>
                <a:cs typeface="微软雅黑" panose="020B0503020204020204" pitchFamily="34" charset="-122"/>
              </a:endParaRPr>
            </a:p>
          </p:txBody>
        </p:sp>
        <p:sp>
          <p:nvSpPr>
            <p:cNvPr id="6" name="文本框 5"/>
            <p:cNvSpPr txBox="1"/>
            <p:nvPr/>
          </p:nvSpPr>
          <p:spPr>
            <a:xfrm>
              <a:off x="8500" y="7293"/>
              <a:ext cx="10248"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由于冲突主体内部或冲突主体之间存在不一致的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看法、想法和思想</a:t>
              </a:r>
              <a:r>
                <a:rPr lang="zh-CN" altLang="en-US" sz="2000" b="1">
                  <a:latin typeface="楷体-简" panose="02010600040101010101" charset="-122"/>
                  <a:ea typeface="楷体-简" panose="02010600040101010101" charset="-122"/>
                  <a:cs typeface="微软雅黑" panose="020B0503020204020204" pitchFamily="34" charset="-122"/>
                </a:rPr>
                <a:t>而导致的冲突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9" name="文本框 8"/>
            <p:cNvSpPr txBox="1"/>
            <p:nvPr/>
          </p:nvSpPr>
          <p:spPr>
            <a:xfrm>
              <a:off x="8500" y="5729"/>
              <a:ext cx="10249"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情感上的不一致</a:t>
              </a:r>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而引发的冲突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10" name="文本框 9"/>
            <p:cNvSpPr txBox="1"/>
            <p:nvPr/>
          </p:nvSpPr>
          <p:spPr>
            <a:xfrm>
              <a:off x="8500" y="4234"/>
              <a:ext cx="10249" cy="1113"/>
            </a:xfrm>
            <a:prstGeom prst="rect">
              <a:avLst/>
            </a:prstGeom>
            <a:noFill/>
            <a:ln w="28575">
              <a:solidFill>
                <a:schemeClr val="bg1">
                  <a:lumMod val="85000"/>
                </a:schemeClr>
              </a:solidFill>
            </a:ln>
          </p:spPr>
          <p:txBody>
            <a:bodyPr wrap="square">
              <a:spAutoFit/>
            </a:bodyPr>
            <a:p>
              <a:pPr indent="0"/>
              <a:r>
                <a:rPr lang="zh-CN" altLang="en-US" sz="2000" b="0">
                  <a:latin typeface="楷体-简" panose="02010600040101010101" charset="-122"/>
                  <a:ea typeface="楷体-简" panose="02010600040101010101" charset="-122"/>
                  <a:cs typeface="微软雅黑" panose="020B0503020204020204" pitchFamily="34" charset="-122"/>
                </a:rPr>
                <a:t>由于冲突主体内部或冲突主体之间存在</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不一致</a:t>
              </a:r>
              <a:r>
                <a:rPr lang="zh-CN" altLang="en-US" sz="2000" b="0">
                  <a:latin typeface="楷体-简" panose="02010600040101010101" charset="-122"/>
                  <a:ea typeface="楷体-简" panose="02010600040101010101" charset="-122"/>
                  <a:cs typeface="微软雅黑" panose="020B0503020204020204" pitchFamily="34" charset="-122"/>
                </a:rPr>
                <a:t>或不相容的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结果追求</a:t>
              </a:r>
              <a:r>
                <a:rPr lang="zh-CN" altLang="en-US" sz="2000" b="1">
                  <a:latin typeface="楷体-简" panose="02010600040101010101" charset="-122"/>
                  <a:ea typeface="楷体-简" panose="02010600040101010101" charset="-122"/>
                  <a:cs typeface="微软雅黑" panose="020B0503020204020204" pitchFamily="34" charset="-122"/>
                </a:rPr>
                <a:t>所引发的冲突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grpSp>
      <p:sp>
        <p:nvSpPr>
          <p:cNvPr id="12" name="文本框 11"/>
          <p:cNvSpPr txBox="1"/>
          <p:nvPr/>
        </p:nvSpPr>
        <p:spPr>
          <a:xfrm>
            <a:off x="877164" y="1257300"/>
            <a:ext cx="1432244" cy="398780"/>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连线题：</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866630" y="134620"/>
            <a:ext cx="2299970" cy="1521460"/>
          </a:xfrm>
          <a:prstGeom prst="rect">
            <a:avLst/>
          </a:prstGeom>
        </p:spPr>
      </p:pic>
      <p:sp>
        <p:nvSpPr>
          <p:cNvPr id="13" name="标题 2"/>
          <p:cNvSpPr>
            <a:spLocks noGrp="1"/>
          </p:cNvSpPr>
          <p:nvPr/>
        </p:nvSpPr>
        <p:spPr>
          <a:xfrm>
            <a:off x="876935" y="134620"/>
            <a:ext cx="515556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grpSp>
        <p:nvGrpSpPr>
          <p:cNvPr id="11" name="组合 10"/>
          <p:cNvGrpSpPr/>
          <p:nvPr/>
        </p:nvGrpSpPr>
        <p:grpSpPr>
          <a:xfrm>
            <a:off x="407035" y="2688590"/>
            <a:ext cx="4046220" cy="2744470"/>
            <a:chOff x="641" y="4234"/>
            <a:chExt cx="6372" cy="4322"/>
          </a:xfrm>
        </p:grpSpPr>
        <p:grpSp>
          <p:nvGrpSpPr>
            <p:cNvPr id="5" name="组合 4"/>
            <p:cNvGrpSpPr/>
            <p:nvPr/>
          </p:nvGrpSpPr>
          <p:grpSpPr>
            <a:xfrm>
              <a:off x="641" y="4234"/>
              <a:ext cx="6372" cy="4322"/>
              <a:chOff x="726" y="5130"/>
              <a:chExt cx="6712" cy="4322"/>
            </a:xfrm>
          </p:grpSpPr>
          <p:grpSp>
            <p:nvGrpSpPr>
              <p:cNvPr id="7" name="组合 6"/>
              <p:cNvGrpSpPr/>
              <p:nvPr/>
            </p:nvGrpSpPr>
            <p:grpSpPr>
              <a:xfrm>
                <a:off x="726" y="5130"/>
                <a:ext cx="6712" cy="2341"/>
                <a:chOff x="3725" y="5305"/>
                <a:chExt cx="6712" cy="2341"/>
              </a:xfrm>
            </p:grpSpPr>
            <p:sp>
              <p:nvSpPr>
                <p:cNvPr id="18" name="文本框 17"/>
                <p:cNvSpPr txBox="1"/>
                <p:nvPr/>
              </p:nvSpPr>
              <p:spPr>
                <a:xfrm>
                  <a:off x="3725" y="7018"/>
                  <a:ext cx="3937"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冲突产生原因不同</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nvGrpSpPr>
                <p:cNvPr id="26" name="组合 25"/>
                <p:cNvGrpSpPr/>
                <p:nvPr/>
              </p:nvGrpSpPr>
              <p:grpSpPr>
                <a:xfrm>
                  <a:off x="8061" y="5305"/>
                  <a:ext cx="2376" cy="1741"/>
                  <a:chOff x="7941" y="3957"/>
                  <a:chExt cx="2376" cy="1741"/>
                </a:xfrm>
              </p:grpSpPr>
              <p:sp>
                <p:nvSpPr>
                  <p:cNvPr id="29" name="文本框 28"/>
                  <p:cNvSpPr txBox="1"/>
                  <p:nvPr/>
                </p:nvSpPr>
                <p:spPr>
                  <a:xfrm>
                    <a:off x="7941" y="5070"/>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认知冲突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sp>
                <p:nvSpPr>
                  <p:cNvPr id="30" name="文本框 29"/>
                  <p:cNvSpPr txBox="1"/>
                  <p:nvPr/>
                </p:nvSpPr>
                <p:spPr>
                  <a:xfrm>
                    <a:off x="7941" y="3957"/>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目标冲突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grpSp>
          <p:grpSp>
            <p:nvGrpSpPr>
              <p:cNvPr id="8" name="组合 7"/>
              <p:cNvGrpSpPr/>
              <p:nvPr/>
            </p:nvGrpSpPr>
            <p:grpSpPr>
              <a:xfrm>
                <a:off x="5062" y="7561"/>
                <a:ext cx="2376" cy="1891"/>
                <a:chOff x="8061" y="7736"/>
                <a:chExt cx="2376" cy="1891"/>
              </a:xfrm>
            </p:grpSpPr>
            <p:sp>
              <p:nvSpPr>
                <p:cNvPr id="31" name="文本框 30"/>
                <p:cNvSpPr txBox="1"/>
                <p:nvPr/>
              </p:nvSpPr>
              <p:spPr>
                <a:xfrm>
                  <a:off x="8061" y="7736"/>
                  <a:ext cx="2203"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情感冲突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sp>
              <p:nvSpPr>
                <p:cNvPr id="32" name="文本框 31"/>
                <p:cNvSpPr txBox="1"/>
                <p:nvPr/>
              </p:nvSpPr>
              <p:spPr>
                <a:xfrm>
                  <a:off x="8061" y="8999"/>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程序冲突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grpSp>
        <p:sp>
          <p:nvSpPr>
            <p:cNvPr id="3" name="左大括号 2"/>
            <p:cNvSpPr/>
            <p:nvPr/>
          </p:nvSpPr>
          <p:spPr>
            <a:xfrm>
              <a:off x="4246" y="4359"/>
              <a:ext cx="400" cy="4047"/>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b="1"/>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38200" y="1259840"/>
            <a:ext cx="10380345" cy="4917440"/>
          </a:xfrm>
        </p:spPr>
        <p:txBody>
          <a:bodyPr/>
          <a:p>
            <a:r>
              <a:rPr lang="zh-CN" altLang="en-US"/>
              <a:t>社会系统学派把组织中人们的相互关系看做是一种（ ）</a:t>
            </a:r>
            <a:endParaRPr lang="zh-CN" altLang="en-US"/>
          </a:p>
          <a:p>
            <a:r>
              <a:rPr lang="zh-CN" altLang="en-US"/>
              <a:t>A:协作的社会系统</a:t>
            </a:r>
            <a:endParaRPr lang="zh-CN" altLang="en-US"/>
          </a:p>
          <a:p>
            <a:r>
              <a:rPr lang="zh-CN" altLang="en-US"/>
              <a:t>B:封闭的社会系统</a:t>
            </a:r>
            <a:endParaRPr lang="zh-CN" altLang="en-US"/>
          </a:p>
          <a:p>
            <a:r>
              <a:rPr lang="zh-CN" altLang="en-US"/>
              <a:t>C:开放的社会系统</a:t>
            </a:r>
            <a:endParaRPr lang="zh-CN" altLang="en-US"/>
          </a:p>
          <a:p>
            <a:r>
              <a:rPr lang="zh-CN" altLang="en-US"/>
              <a:t>D:复杂的社会系统</a:t>
            </a:r>
            <a:endParaRPr lang="zh-CN" altLang="en-US"/>
          </a:p>
          <a:p>
            <a:r>
              <a:rPr lang="zh-CN" altLang="en-US"/>
              <a:t>答案：A</a:t>
            </a:r>
            <a:endParaRPr lang="zh-CN" altLang="en-US"/>
          </a:p>
          <a:p>
            <a:r>
              <a:rPr lang="zh-CN" altLang="en-US"/>
              <a:t>解析：社会系统学派从社会的观点研究组织，其创始人是切斯特•巴纳德。该学派认为，组织是两个或两个以上的人有意识协调活动的系统，是一种协作系统；组织处于特定的环境之中，组织不仅有正式组织还有非正式组织。</a:t>
            </a:r>
            <a:endParaRPr lang="zh-CN" altLang="en-US"/>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10972800" cy="854075"/>
          </a:xfrm>
        </p:spPr>
        <p:txBody>
          <a:bodyPr vert="horz" rtlCol="0">
            <a:normAutofit fontScale="90000"/>
          </a:bodyPr>
          <a:p>
            <a:pPr lvl="0" algn="l"/>
            <a:r>
              <a:rPr lang="zh-CN" altLang="en-US" sz="3200" dirty="0" smtClean="0">
                <a:latin typeface="方正清刻本悦宋简体" panose="02000000000000000000" charset="-122"/>
                <a:ea typeface="方正清刻本悦宋简体" panose="02000000000000000000" charset="-122"/>
                <a:sym typeface="+mn-ea"/>
              </a:rPr>
              <a:t>第七章  组织结构与组织变革</a:t>
            </a:r>
            <a:br>
              <a:rPr lang="zh-CN" altLang="en-US" sz="3200" dirty="0" smtClean="0">
                <a:latin typeface="方正清刻本悦宋简体" panose="02000000000000000000" charset="-122"/>
                <a:ea typeface="方正清刻本悦宋简体" panose="02000000000000000000" charset="-122"/>
                <a:sym typeface="+mn-ea"/>
              </a:rPr>
            </a:br>
            <a:endParaRPr lang="zh-CN" altLang="en-US" sz="3200" dirty="0" smtClean="0">
              <a:latin typeface="方正清刻本悦宋简体" panose="02000000000000000000" charset="-122"/>
              <a:ea typeface="方正清刻本悦宋简体" panose="02000000000000000000" charset="-122"/>
              <a:sym typeface="+mn-ea"/>
            </a:endParaRPr>
          </a:p>
        </p:txBody>
      </p:sp>
      <p:pic>
        <p:nvPicPr>
          <p:cNvPr id="14" name="图片 13"/>
          <p:cNvPicPr>
            <a:picLocks noChangeAspect="1"/>
          </p:cNvPicPr>
          <p:nvPr/>
        </p:nvPicPr>
        <p:blipFill>
          <a:blip r:embed="rId1"/>
          <a:stretch>
            <a:fillRect/>
          </a:stretch>
        </p:blipFill>
        <p:spPr>
          <a:xfrm>
            <a:off x="1701165" y="1751330"/>
            <a:ext cx="8359775" cy="28841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621790" y="2443480"/>
            <a:ext cx="9669145" cy="1291590"/>
          </a:xfrm>
          <a:prstGeom prst="rect">
            <a:avLst/>
          </a:prstGeom>
          <a:noFill/>
          <a:ln w="9525">
            <a:noFill/>
          </a:ln>
        </p:spPr>
        <p:txBody>
          <a:bodyPr wrap="square">
            <a:spAutoFit/>
          </a:bodyPr>
          <a:p>
            <a:pPr marL="0" lvl="0" indent="0">
              <a:lnSpc>
                <a:spcPct val="150000"/>
              </a:lnSpc>
              <a:spcBef>
                <a:spcPct val="0"/>
              </a:spcBef>
              <a:buNone/>
            </a:pPr>
            <a:r>
              <a:rPr lang="zh-CN" altLang="en-US" sz="2800" b="1" dirty="0">
                <a:latin typeface="楷体-简" panose="02010600040101010101" charset="-122"/>
                <a:ea typeface="楷体-简" panose="02010600040101010101" charset="-122"/>
                <a:sym typeface="+mn-ea"/>
              </a:rPr>
              <a:t>组织结构</a:t>
            </a:r>
            <a:r>
              <a:rPr lang="zh-CN" altLang="en-US" sz="2400" dirty="0">
                <a:latin typeface="楷体-简" panose="02010600040101010101" charset="-122"/>
                <a:ea typeface="楷体-简" panose="02010600040101010101" charset="-122"/>
                <a:sym typeface="+mn-ea"/>
              </a:rPr>
              <a:t>是指</a:t>
            </a:r>
            <a:r>
              <a:rPr lang="zh-CN" altLang="en-US" sz="2400" u="sng" dirty="0">
                <a:latin typeface="楷体-简" panose="02010600040101010101" charset="-122"/>
                <a:ea typeface="楷体-简" panose="02010600040101010101" charset="-122"/>
                <a:sym typeface="+mn-ea"/>
              </a:rPr>
              <a:t>组织中各部分相对稳定的组织模式</a:t>
            </a:r>
            <a:r>
              <a:rPr lang="zh-CN" altLang="en-US" sz="2400" dirty="0">
                <a:latin typeface="楷体-简" panose="02010600040101010101" charset="-122"/>
                <a:ea typeface="楷体-简" panose="02010600040101010101" charset="-122"/>
                <a:sym typeface="+mn-ea"/>
              </a:rPr>
              <a:t>。【</a:t>
            </a:r>
            <a:r>
              <a:rPr lang="zh-CN" altLang="en-US" sz="2400" b="1" dirty="0">
                <a:solidFill>
                  <a:srgbClr val="FF0000"/>
                </a:solidFill>
                <a:latin typeface="楷体-简" panose="02010600040101010101" charset="-122"/>
                <a:ea typeface="楷体-简" panose="02010600040101010101" charset="-122"/>
                <a:sym typeface="+mn-ea"/>
              </a:rPr>
              <a:t>选择</a:t>
            </a:r>
            <a:r>
              <a:rPr lang="zh-CN" altLang="en-US" sz="2400" dirty="0">
                <a:latin typeface="楷体-简" panose="02010600040101010101" charset="-122"/>
                <a:ea typeface="楷体-简" panose="02010600040101010101"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zh-CN" altLang="en-US" sz="2400" dirty="0">
              <a:latin typeface="楷体-简" panose="02010600040101010101" charset="-122"/>
              <a:ea typeface="楷体-简" panose="02010600040101010101" charset="-122"/>
            </a:endParaRPr>
          </a:p>
          <a:p>
            <a:pPr marL="0" lvl="0" indent="0">
              <a:lnSpc>
                <a:spcPct val="150000"/>
              </a:lnSpc>
              <a:spcBef>
                <a:spcPct val="0"/>
              </a:spcBef>
              <a:buNone/>
            </a:pPr>
            <a:r>
              <a:rPr lang="zh-CN" altLang="en-US" sz="2400" dirty="0">
                <a:latin typeface="楷体-简" panose="02010600040101010101" charset="-122"/>
                <a:ea typeface="楷体-简" panose="02010600040101010101" charset="-122"/>
                <a:sym typeface="+mn-ea"/>
              </a:rPr>
              <a:t>就本质而言，组织结构反映了</a:t>
            </a:r>
            <a:r>
              <a:rPr lang="zh-CN" altLang="en-US" sz="2400" b="1" dirty="0">
                <a:solidFill>
                  <a:srgbClr val="FF0000"/>
                </a:solidFill>
                <a:latin typeface="楷体-简" panose="02010600040101010101" charset="-122"/>
                <a:ea typeface="楷体-简" panose="02010600040101010101" charset="-122"/>
                <a:sym typeface="+mn-ea"/>
              </a:rPr>
              <a:t>组织成员之间的分工协作</a:t>
            </a:r>
            <a:r>
              <a:rPr lang="zh-CN" altLang="en-US" sz="2400" dirty="0">
                <a:latin typeface="楷体-简" panose="02010600040101010101" charset="-122"/>
                <a:ea typeface="楷体-简" panose="02010600040101010101" charset="-122"/>
                <a:sym typeface="+mn-ea"/>
              </a:rPr>
              <a:t>关系。</a:t>
            </a:r>
            <a:endParaRPr lang="zh-CN" altLang="en-US" sz="2400" b="0" dirty="0">
              <a:latin typeface="楷体-简" panose="02010600040101010101" charset="-122"/>
              <a:ea typeface="楷体-简" panose="02010600040101010101" charset="-122"/>
              <a:cs typeface="宋体" pitchFamily="2" charset="-122"/>
              <a:sym typeface="+mn-ea"/>
            </a:endParaRPr>
          </a:p>
        </p:txBody>
      </p:sp>
      <p:pic>
        <p:nvPicPr>
          <p:cNvPr id="4" name="图片 3"/>
          <p:cNvPicPr>
            <a:picLocks noChangeAspect="1"/>
          </p:cNvPicPr>
          <p:nvPr/>
        </p:nvPicPr>
        <p:blipFill>
          <a:blip r:embed="rId1"/>
          <a:stretch>
            <a:fillRect/>
          </a:stretch>
        </p:blipFill>
        <p:spPr>
          <a:xfrm>
            <a:off x="9046210" y="43180"/>
            <a:ext cx="3161665" cy="1042670"/>
          </a:xfrm>
          <a:prstGeom prst="rect">
            <a:avLst/>
          </a:prstGeom>
        </p:spPr>
      </p:pic>
      <p:sp>
        <p:nvSpPr>
          <p:cNvPr id="8"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7.2.0 </a:t>
            </a:r>
            <a:r>
              <a:rPr lang="zh-CN" altLang="en-US" sz="3200" dirty="0" smtClean="0">
                <a:latin typeface="方正清刻本悦宋简体" panose="02000000000000000000" charset="-122"/>
                <a:ea typeface="方正清刻本悦宋简体" panose="02000000000000000000" charset="-122"/>
                <a:sym typeface="+mn-ea"/>
              </a:rPr>
              <a:t>组织结构概述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712720" y="2183130"/>
            <a:ext cx="6289040" cy="2861310"/>
          </a:xfrm>
          <a:prstGeom prst="rect">
            <a:avLst/>
          </a:prstGeom>
          <a:noFill/>
          <a:ln w="9525">
            <a:solidFill>
              <a:schemeClr val="bg1">
                <a:lumMod val="65000"/>
              </a:schemeClr>
            </a:solidFill>
          </a:ln>
        </p:spPr>
        <p:txBody>
          <a:bodyPr wrap="square">
            <a:spAutoFit/>
          </a:bodyPr>
          <a:p>
            <a:pPr lvl="0" indent="0">
              <a:lnSpc>
                <a:spcPct val="150000"/>
              </a:lnSpc>
              <a:spcBef>
                <a:spcPct val="0"/>
              </a:spcBef>
              <a:buNone/>
            </a:pPr>
            <a:r>
              <a:rPr lang="zh-CN" altLang="en-US" sz="2400" b="1" dirty="0">
                <a:latin typeface="楷体-简" panose="02010600040101010101" charset="-122"/>
                <a:ea typeface="楷体-简" panose="02010600040101010101" charset="-122"/>
                <a:sym typeface="+mn-ea"/>
              </a:rPr>
              <a:t>判断下列语句描述的为哪一要素？</a:t>
            </a:r>
            <a:endParaRPr lang="zh-CN" altLang="en-US" sz="2400" dirty="0">
              <a:latin typeface="楷体-简" panose="02010600040101010101" charset="-122"/>
              <a:ea typeface="楷体-简" panose="02010600040101010101" charset="-122"/>
              <a:sym typeface="+mn-ea"/>
            </a:endParaRPr>
          </a:p>
          <a:p>
            <a:pPr lvl="0" indent="0">
              <a:lnSpc>
                <a:spcPct val="150000"/>
              </a:lnSpc>
              <a:spcBef>
                <a:spcPct val="0"/>
              </a:spcBef>
              <a:buNone/>
            </a:pPr>
            <a:r>
              <a:rPr lang="zh-CN" altLang="en-US" sz="2400" dirty="0">
                <a:latin typeface="楷体-简" panose="02010600040101010101" charset="-122"/>
                <a:ea typeface="楷体-简" panose="02010600040101010101" charset="-122"/>
                <a:sym typeface="+mn-ea"/>
              </a:rPr>
              <a:t>（</a:t>
            </a:r>
            <a:r>
              <a:rPr lang="en-US" altLang="zh-CN" sz="2400" dirty="0">
                <a:latin typeface="楷体-简" panose="02010600040101010101" charset="-122"/>
                <a:ea typeface="楷体-简" panose="02010600040101010101" charset="-122"/>
                <a:sym typeface="+mn-ea"/>
              </a:rPr>
              <a:t>1</a:t>
            </a:r>
            <a:r>
              <a:rPr lang="zh-CN" altLang="en-US" sz="2400" dirty="0">
                <a:latin typeface="楷体-简" panose="02010600040101010101" charset="-122"/>
                <a:ea typeface="楷体-简" panose="02010600040101010101" charset="-122"/>
                <a:sym typeface="+mn-ea"/>
              </a:rPr>
              <a:t>）组织内部</a:t>
            </a:r>
            <a:r>
              <a:rPr lang="zh-CN" altLang="en-US" sz="2400" b="1" dirty="0">
                <a:solidFill>
                  <a:srgbClr val="FF0000"/>
                </a:solidFill>
                <a:latin typeface="楷体-简" panose="02010600040101010101" charset="-122"/>
                <a:ea typeface="楷体-简" panose="02010600040101010101" charset="-122"/>
                <a:sym typeface="+mn-ea"/>
              </a:rPr>
              <a:t>分工粗细</a:t>
            </a:r>
            <a:r>
              <a:rPr lang="zh-CN" altLang="en-US" sz="2400" dirty="0">
                <a:latin typeface="楷体-简" panose="02010600040101010101" charset="-122"/>
                <a:ea typeface="楷体-简" panose="02010600040101010101" charset="-122"/>
                <a:sym typeface="+mn-ea"/>
              </a:rPr>
              <a:t>的程度。</a:t>
            </a:r>
            <a:endParaRPr lang="zh-CN" altLang="en-US" sz="2400" dirty="0">
              <a:latin typeface="楷体-简" panose="02010600040101010101" charset="-122"/>
              <a:ea typeface="楷体-简" panose="02010600040101010101" charset="-122"/>
              <a:sym typeface="+mn-ea"/>
            </a:endParaRPr>
          </a:p>
          <a:p>
            <a:pPr lvl="0" indent="0">
              <a:lnSpc>
                <a:spcPct val="150000"/>
              </a:lnSpc>
              <a:spcBef>
                <a:spcPct val="0"/>
              </a:spcBef>
              <a:buNone/>
            </a:pPr>
            <a:r>
              <a:rPr lang="zh-CN" altLang="en-US" sz="2400" dirty="0">
                <a:latin typeface="楷体-简" panose="02010600040101010101" charset="-122"/>
                <a:ea typeface="楷体-简" panose="02010600040101010101" charset="-122"/>
                <a:sym typeface="+mn-ea"/>
              </a:rPr>
              <a:t>（</a:t>
            </a:r>
            <a:r>
              <a:rPr lang="en-US" altLang="zh-CN" sz="2400" dirty="0">
                <a:latin typeface="楷体-简" panose="02010600040101010101" charset="-122"/>
                <a:ea typeface="楷体-简" panose="02010600040101010101" charset="-122"/>
                <a:sym typeface="+mn-ea"/>
              </a:rPr>
              <a:t>2</a:t>
            </a:r>
            <a:r>
              <a:rPr lang="zh-CN" altLang="en-US" sz="2400" dirty="0">
                <a:latin typeface="楷体-简" panose="02010600040101010101" charset="-122"/>
                <a:ea typeface="楷体-简" panose="02010600040101010101" charset="-122"/>
                <a:sym typeface="+mn-ea"/>
              </a:rPr>
              <a:t>）组织中工作被</a:t>
            </a:r>
            <a:r>
              <a:rPr lang="zh-CN" altLang="en-US" sz="2400" b="1" dirty="0">
                <a:solidFill>
                  <a:srgbClr val="FF0000"/>
                </a:solidFill>
                <a:latin typeface="楷体-简" panose="02010600040101010101" charset="-122"/>
                <a:ea typeface="楷体-简" panose="02010600040101010101" charset="-122"/>
                <a:sym typeface="+mn-ea"/>
              </a:rPr>
              <a:t>标准化</a:t>
            </a:r>
            <a:r>
              <a:rPr lang="zh-CN" altLang="en-US" sz="2400" dirty="0">
                <a:latin typeface="楷体-简" panose="02010600040101010101" charset="-122"/>
                <a:ea typeface="楷体-简" panose="02010600040101010101" charset="-122"/>
                <a:sym typeface="+mn-ea"/>
              </a:rPr>
              <a:t>的程度。</a:t>
            </a:r>
            <a:endParaRPr lang="zh-CN" altLang="en-US" sz="2400" dirty="0">
              <a:latin typeface="楷体-简" panose="02010600040101010101" charset="-122"/>
              <a:ea typeface="楷体-简" panose="02010600040101010101" charset="-122"/>
            </a:endParaRPr>
          </a:p>
          <a:p>
            <a:pPr lvl="0" indent="0">
              <a:lnSpc>
                <a:spcPct val="150000"/>
              </a:lnSpc>
              <a:spcBef>
                <a:spcPct val="0"/>
              </a:spcBef>
              <a:buNone/>
            </a:pPr>
            <a:r>
              <a:rPr lang="zh-CN" altLang="en-US" sz="2400" dirty="0">
                <a:latin typeface="楷体-简" panose="02010600040101010101" charset="-122"/>
                <a:ea typeface="楷体-简" panose="02010600040101010101" charset="-122"/>
                <a:sym typeface="+mn-ea"/>
              </a:rPr>
              <a:t>（</a:t>
            </a:r>
            <a:r>
              <a:rPr lang="en-US" altLang="zh-CN" sz="2400" dirty="0">
                <a:latin typeface="楷体-简" panose="02010600040101010101" charset="-122"/>
                <a:ea typeface="楷体-简" panose="02010600040101010101" charset="-122"/>
                <a:sym typeface="+mn-ea"/>
              </a:rPr>
              <a:t>3</a:t>
            </a:r>
            <a:r>
              <a:rPr lang="zh-CN" altLang="en-US" sz="2400" dirty="0">
                <a:latin typeface="楷体-简" panose="02010600040101010101" charset="-122"/>
                <a:ea typeface="楷体-简" panose="02010600040101010101" charset="-122"/>
                <a:sym typeface="+mn-ea"/>
              </a:rPr>
              <a:t>）组织中</a:t>
            </a:r>
            <a:r>
              <a:rPr lang="zh-CN" altLang="en-US" sz="2400" b="1" dirty="0">
                <a:solidFill>
                  <a:srgbClr val="FF0000"/>
                </a:solidFill>
                <a:latin typeface="楷体-简" panose="02010600040101010101" charset="-122"/>
                <a:ea typeface="楷体-简" panose="02010600040101010101" charset="-122"/>
                <a:sym typeface="+mn-ea"/>
              </a:rPr>
              <a:t>决策权集中</a:t>
            </a:r>
            <a:r>
              <a:rPr lang="zh-CN" altLang="en-US" sz="2400" dirty="0">
                <a:latin typeface="楷体-简" panose="02010600040101010101" charset="-122"/>
                <a:ea typeface="楷体-简" panose="02010600040101010101" charset="-122"/>
                <a:sym typeface="+mn-ea"/>
              </a:rPr>
              <a:t>的程度。</a:t>
            </a:r>
            <a:endParaRPr lang="zh-CN" altLang="en-US" sz="2400" dirty="0">
              <a:latin typeface="楷体-简" panose="02010600040101010101" charset="-122"/>
              <a:ea typeface="楷体-简" panose="02010600040101010101" charset="-122"/>
              <a:sym typeface="+mn-ea"/>
            </a:endParaRPr>
          </a:p>
          <a:p>
            <a:pPr lvl="0" indent="0">
              <a:lnSpc>
                <a:spcPct val="150000"/>
              </a:lnSpc>
              <a:spcBef>
                <a:spcPct val="0"/>
              </a:spcBef>
              <a:buNone/>
            </a:pPr>
            <a:r>
              <a:rPr lang="zh-CN" altLang="en-US" sz="2400" b="1" dirty="0">
                <a:latin typeface="楷体-简" panose="02010600040101010101" charset="-122"/>
                <a:ea typeface="楷体-简" panose="02010600040101010101" charset="-122"/>
                <a:sym typeface="+mn-ea"/>
              </a:rPr>
              <a:t>                    复杂化</a:t>
            </a:r>
            <a:r>
              <a:rPr lang="en-US" altLang="zh-CN" sz="2400" b="1" dirty="0">
                <a:latin typeface="楷体-简" panose="02010600040101010101" charset="-122"/>
                <a:ea typeface="楷体-简" panose="02010600040101010101" charset="-122"/>
                <a:sym typeface="+mn-ea"/>
              </a:rPr>
              <a:t>/</a:t>
            </a:r>
            <a:r>
              <a:rPr lang="zh-CN" altLang="en-US" sz="2400" b="1" dirty="0">
                <a:latin typeface="楷体-简" panose="02010600040101010101" charset="-122"/>
                <a:ea typeface="楷体-简" panose="02010600040101010101" charset="-122"/>
                <a:sym typeface="+mn-ea"/>
              </a:rPr>
              <a:t>集权化</a:t>
            </a:r>
            <a:r>
              <a:rPr lang="en-US" altLang="zh-CN" sz="2400" b="1" dirty="0">
                <a:latin typeface="楷体-简" panose="02010600040101010101" charset="-122"/>
                <a:ea typeface="楷体-简" panose="02010600040101010101" charset="-122"/>
                <a:sym typeface="+mn-ea"/>
              </a:rPr>
              <a:t>/</a:t>
            </a:r>
            <a:r>
              <a:rPr lang="zh-CN" altLang="en-US" sz="2400" b="1" dirty="0">
                <a:latin typeface="楷体-简" panose="02010600040101010101" charset="-122"/>
                <a:ea typeface="楷体-简" panose="02010600040101010101" charset="-122"/>
                <a:sym typeface="+mn-ea"/>
              </a:rPr>
              <a:t>正式化</a:t>
            </a:r>
            <a:endParaRPr lang="zh-CN" altLang="en-US" sz="2400" b="1" dirty="0">
              <a:latin typeface="楷体-简" panose="02010600040101010101" charset="-122"/>
              <a:ea typeface="楷体-简" panose="02010600040101010101" charset="-122"/>
              <a:cs typeface="宋体" pitchFamily="2" charset="-122"/>
              <a:sym typeface="+mn-ea"/>
            </a:endParaRPr>
          </a:p>
        </p:txBody>
      </p:sp>
      <p:pic>
        <p:nvPicPr>
          <p:cNvPr id="4" name="图片 3"/>
          <p:cNvPicPr>
            <a:picLocks noChangeAspect="1"/>
          </p:cNvPicPr>
          <p:nvPr/>
        </p:nvPicPr>
        <p:blipFill>
          <a:blip r:embed="rId1"/>
          <a:stretch>
            <a:fillRect/>
          </a:stretch>
        </p:blipFill>
        <p:spPr>
          <a:xfrm>
            <a:off x="9285605" y="137795"/>
            <a:ext cx="2917825" cy="1041400"/>
          </a:xfrm>
          <a:prstGeom prst="rect">
            <a:avLst/>
          </a:prstGeom>
        </p:spPr>
      </p:pic>
      <p:sp>
        <p:nvSpPr>
          <p:cNvPr id="8" name="标题 2"/>
          <p:cNvSpPr>
            <a:spLocks noGrp="1"/>
          </p:cNvSpPr>
          <p:nvPr/>
        </p:nvSpPr>
        <p:spPr>
          <a:xfrm>
            <a:off x="892175" y="377825"/>
            <a:ext cx="10972800" cy="854075"/>
          </a:xfrm>
        </p:spPr>
        <p:txBody>
          <a:bodyPr vert="horz" rtlCol="0">
            <a:norm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r>
              <a:rPr lang="en-US" altLang="zh-CN" sz="3200" dirty="0" smtClean="0">
                <a:latin typeface="方正清刻本悦宋简体" panose="02000000000000000000" charset="-122"/>
                <a:ea typeface="方正清刻本悦宋简体" panose="02000000000000000000" charset="-122"/>
                <a:sym typeface="+mn-ea"/>
              </a:rPr>
              <a:t>7.2.1.1  </a:t>
            </a:r>
            <a:r>
              <a:rPr lang="zh-CN" altLang="en-US" sz="3200" dirty="0" smtClean="0">
                <a:latin typeface="方正清刻本悦宋简体" panose="02000000000000000000" charset="-122"/>
                <a:ea typeface="方正清刻本悦宋简体" panose="02000000000000000000" charset="-122"/>
                <a:sym typeface="+mn-ea"/>
              </a:rPr>
              <a:t>构成组织结构的三要素</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1905" y="-20955"/>
            <a:ext cx="3714750" cy="306705"/>
          </a:xfrm>
          <a:prstGeom prst="rect">
            <a:avLst/>
          </a:prstGeom>
          <a:noFill/>
        </p:spPr>
        <p:txBody>
          <a:bodyPr wrap="square" rtlCol="0" anchor="t">
            <a:spAutoFit/>
          </a:bodyPr>
          <a:p>
            <a:r>
              <a:rPr lang="zh-CN" altLang="en-US" sz="1400">
                <a:solidFill>
                  <a:schemeClr val="bg1"/>
                </a:solidFill>
                <a:latin typeface="楷体-简" panose="02010600040101010101" charset="-122"/>
                <a:ea typeface="楷体-简" panose="02010600040101010101" charset="-122"/>
              </a:rPr>
              <a:t>7.2.1一、组织结构分析</a:t>
            </a:r>
            <a:endParaRPr lang="zh-CN" altLang="en-US" sz="1400">
              <a:solidFill>
                <a:schemeClr val="bg1"/>
              </a:solidFill>
              <a:latin typeface="楷体-简" panose="02010600040101010101" charset="-122"/>
              <a:ea typeface="楷体-简" panose="0201060004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92175" y="377825"/>
            <a:ext cx="10972800" cy="854075"/>
          </a:xfrm>
        </p:spPr>
        <p:txBody>
          <a:bodyPr vert="horz" rtlCol="0">
            <a:normAutofit/>
          </a:bodyPr>
          <a:p>
            <a:pPr lvl="0" algn="l"/>
            <a:r>
              <a:rPr lang="en-US" altLang="zh-CN" sz="3200" dirty="0" smtClean="0">
                <a:latin typeface="方正清刻本悦宋简体" panose="02000000000000000000" charset="-122"/>
                <a:ea typeface="方正清刻本悦宋简体" panose="02000000000000000000" charset="-122"/>
                <a:sym typeface="+mn-ea"/>
              </a:rPr>
              <a:t>7.2.1.1  </a:t>
            </a:r>
            <a:r>
              <a:rPr lang="zh-CN" altLang="en-US" sz="3200" dirty="0" smtClean="0">
                <a:latin typeface="方正清刻本悦宋简体" panose="02000000000000000000" charset="-122"/>
                <a:ea typeface="方正清刻本悦宋简体" panose="02000000000000000000" charset="-122"/>
                <a:sym typeface="+mn-ea"/>
              </a:rPr>
              <a:t>构成组织结构的三要素</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7" name="文本框 6"/>
          <p:cNvSpPr txBox="1"/>
          <p:nvPr/>
        </p:nvSpPr>
        <p:spPr>
          <a:xfrm>
            <a:off x="2087245" y="1744980"/>
            <a:ext cx="5845810" cy="2306955"/>
          </a:xfrm>
          <a:prstGeom prst="rect">
            <a:avLst/>
          </a:prstGeom>
          <a:noFill/>
          <a:ln w="9525">
            <a:noFill/>
          </a:ln>
        </p:spPr>
        <p:txBody>
          <a:bodyPr wrap="square">
            <a:spAutoFit/>
          </a:bodyPr>
          <a:p>
            <a:pPr lvl="0" indent="0">
              <a:lnSpc>
                <a:spcPct val="150000"/>
              </a:lnSpc>
              <a:spcBef>
                <a:spcPct val="0"/>
              </a:spcBef>
              <a:buNone/>
            </a:pP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组织结构的三要素：【</a:t>
            </a:r>
            <a:r>
              <a:rPr lang="zh-CN" altLang="en-US" sz="2400" b="1">
                <a:solidFill>
                  <a:srgbClr val="FF0000"/>
                </a:solidFill>
                <a:latin typeface="楷体-简" panose="02010600040101010101" charset="-122"/>
                <a:ea typeface="楷体-简" panose="02010600040101010101" charset="-122"/>
                <a:cs typeface="宋体" pitchFamily="2" charset="-122"/>
                <a:sym typeface="+mn-ea"/>
              </a:rPr>
              <a:t>选择</a:t>
            </a:r>
            <a:r>
              <a:rPr lang="zh-CN" altLang="en-US" sz="2400" b="1">
                <a:solidFill>
                  <a:schemeClr val="tx1">
                    <a:lumMod val="85000"/>
                    <a:lumOff val="15000"/>
                  </a:schemeClr>
                </a:solidFill>
                <a:latin typeface="楷体-简" panose="02010600040101010101" charset="-122"/>
                <a:ea typeface="楷体-简" panose="02010600040101010101" charset="-122"/>
                <a:cs typeface="宋体" pitchFamily="2" charset="-122"/>
                <a:sym typeface="+mn-ea"/>
              </a:rPr>
              <a:t>】</a:t>
            </a:r>
            <a:r>
              <a:rPr lang="en-US" altLang="zh-CN" sz="2400">
                <a:solidFill>
                  <a:srgbClr val="FF0000"/>
                </a:solidFill>
                <a:latin typeface="楷体-简" panose="02010600040101010101" charset="-122"/>
                <a:ea typeface="楷体-简" panose="02010600040101010101" charset="-122"/>
                <a:sym typeface="+mn-ea"/>
              </a:rPr>
              <a:t>★★★★</a:t>
            </a:r>
            <a:endParaRPr lang="zh-CN" altLang="en-US" sz="2400" b="1" dirty="0">
              <a:solidFill>
                <a:schemeClr val="tx1">
                  <a:lumMod val="85000"/>
                  <a:lumOff val="15000"/>
                </a:schemeClr>
              </a:solidFill>
              <a:latin typeface="楷体-简" panose="02010600040101010101" charset="-122"/>
              <a:ea typeface="楷体-简" panose="02010600040101010101" charset="-122"/>
              <a:cs typeface="宋体" pitchFamily="2" charset="-122"/>
              <a:sym typeface="+mn-ea"/>
            </a:endParaRPr>
          </a:p>
          <a:p>
            <a:pPr marL="457200" lvl="0" indent="-457200">
              <a:lnSpc>
                <a:spcPct val="150000"/>
              </a:lnSpc>
              <a:spcBef>
                <a:spcPct val="0"/>
              </a:spcBef>
              <a:buAutoNum type="arabicPeriod"/>
            </a:pPr>
            <a:r>
              <a:rPr lang="zh-CN" altLang="en-US" sz="2400" b="1" u="sng" dirty="0">
                <a:latin typeface="楷体-简" panose="02010600040101010101" charset="-122"/>
                <a:ea typeface="楷体-简" panose="02010600040101010101" charset="-122"/>
                <a:sym typeface="+mn-ea"/>
              </a:rPr>
              <a:t>复杂化</a:t>
            </a:r>
            <a:r>
              <a:rPr lang="zh-CN" altLang="en-US" sz="2400" dirty="0">
                <a:latin typeface="楷体-简" panose="02010600040101010101" charset="-122"/>
                <a:ea typeface="楷体-简" panose="02010600040101010101" charset="-122"/>
                <a:sym typeface="+mn-ea"/>
              </a:rPr>
              <a:t>（组织内部</a:t>
            </a:r>
            <a:r>
              <a:rPr lang="zh-CN" altLang="en-US" sz="2400" b="1" dirty="0">
                <a:solidFill>
                  <a:srgbClr val="FF0000"/>
                </a:solidFill>
                <a:latin typeface="楷体-简" panose="02010600040101010101" charset="-122"/>
                <a:ea typeface="楷体-简" panose="02010600040101010101" charset="-122"/>
                <a:sym typeface="+mn-ea"/>
              </a:rPr>
              <a:t>分工粗细</a:t>
            </a:r>
            <a:r>
              <a:rPr lang="zh-CN" altLang="en-US" sz="2400" dirty="0">
                <a:latin typeface="楷体-简" panose="02010600040101010101" charset="-122"/>
                <a:ea typeface="楷体-简" panose="02010600040101010101" charset="-122"/>
                <a:sym typeface="+mn-ea"/>
              </a:rPr>
              <a:t>的程度）</a:t>
            </a:r>
            <a:endParaRPr lang="zh-CN" altLang="en-US" sz="2400" dirty="0">
              <a:latin typeface="楷体-简" panose="02010600040101010101" charset="-122"/>
              <a:ea typeface="楷体-简" panose="02010600040101010101" charset="-122"/>
              <a:sym typeface="+mn-ea"/>
            </a:endParaRPr>
          </a:p>
          <a:p>
            <a:pPr marL="457200" lvl="0" indent="-457200">
              <a:lnSpc>
                <a:spcPct val="150000"/>
              </a:lnSpc>
              <a:spcBef>
                <a:spcPct val="0"/>
              </a:spcBef>
              <a:buAutoNum type="arabicPeriod"/>
            </a:pPr>
            <a:r>
              <a:rPr lang="zh-CN" altLang="en-US" sz="2400" b="1" u="sng" dirty="0">
                <a:latin typeface="楷体-简" panose="02010600040101010101" charset="-122"/>
                <a:ea typeface="楷体-简" panose="02010600040101010101" charset="-122"/>
                <a:sym typeface="+mn-ea"/>
              </a:rPr>
              <a:t>正式化</a:t>
            </a:r>
            <a:r>
              <a:rPr lang="zh-CN" altLang="en-US" sz="2400" dirty="0">
                <a:latin typeface="楷体-简" panose="02010600040101010101" charset="-122"/>
                <a:ea typeface="楷体-简" panose="02010600040101010101" charset="-122"/>
                <a:sym typeface="+mn-ea"/>
              </a:rPr>
              <a:t>（组织中工作被</a:t>
            </a:r>
            <a:r>
              <a:rPr lang="zh-CN" altLang="en-US" sz="2400" b="1" dirty="0">
                <a:solidFill>
                  <a:srgbClr val="FF0000"/>
                </a:solidFill>
                <a:latin typeface="楷体-简" panose="02010600040101010101" charset="-122"/>
                <a:ea typeface="楷体-简" panose="02010600040101010101" charset="-122"/>
                <a:sym typeface="+mn-ea"/>
              </a:rPr>
              <a:t>标准化</a:t>
            </a:r>
            <a:r>
              <a:rPr lang="zh-CN" altLang="en-US" sz="2400" dirty="0">
                <a:latin typeface="楷体-简" panose="02010600040101010101" charset="-122"/>
                <a:ea typeface="楷体-简" panose="02010600040101010101" charset="-122"/>
                <a:sym typeface="+mn-ea"/>
              </a:rPr>
              <a:t>的程度）</a:t>
            </a:r>
            <a:endParaRPr lang="zh-CN" altLang="en-US" sz="2400" dirty="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b="1" u="sng" dirty="0">
                <a:latin typeface="楷体-简" panose="02010600040101010101" charset="-122"/>
                <a:ea typeface="楷体-简" panose="02010600040101010101" charset="-122"/>
                <a:sym typeface="+mn-ea"/>
              </a:rPr>
              <a:t>集权化</a:t>
            </a:r>
            <a:r>
              <a:rPr lang="zh-CN" altLang="en-US" sz="2400" dirty="0">
                <a:latin typeface="楷体-简" panose="02010600040101010101" charset="-122"/>
                <a:ea typeface="楷体-简" panose="02010600040101010101" charset="-122"/>
                <a:sym typeface="+mn-ea"/>
              </a:rPr>
              <a:t>（组织中</a:t>
            </a:r>
            <a:r>
              <a:rPr lang="zh-CN" altLang="en-US" sz="2400" b="1" dirty="0">
                <a:solidFill>
                  <a:srgbClr val="FF0000"/>
                </a:solidFill>
                <a:latin typeface="楷体-简" panose="02010600040101010101" charset="-122"/>
                <a:ea typeface="楷体-简" panose="02010600040101010101" charset="-122"/>
                <a:sym typeface="+mn-ea"/>
              </a:rPr>
              <a:t>决策权集中</a:t>
            </a:r>
            <a:r>
              <a:rPr lang="zh-CN" altLang="en-US" sz="2400" dirty="0">
                <a:latin typeface="楷体-简" panose="02010600040101010101" charset="-122"/>
                <a:ea typeface="楷体-简" panose="02010600040101010101" charset="-122"/>
                <a:sym typeface="+mn-ea"/>
              </a:rPr>
              <a:t>的程度）</a:t>
            </a:r>
            <a:endParaRPr lang="zh-CN" altLang="en-US" sz="2400" b="1" dirty="0">
              <a:latin typeface="楷体-简" panose="02010600040101010101" charset="-122"/>
              <a:ea typeface="楷体-简" panose="02010600040101010101" charset="-122"/>
              <a:cs typeface="宋体" pitchFamily="2" charset="-122"/>
              <a:sym typeface="+mn-ea"/>
            </a:endParaRPr>
          </a:p>
        </p:txBody>
      </p:sp>
      <p:pic>
        <p:nvPicPr>
          <p:cNvPr id="4" name="图片 3"/>
          <p:cNvPicPr>
            <a:picLocks noChangeAspect="1"/>
          </p:cNvPicPr>
          <p:nvPr/>
        </p:nvPicPr>
        <p:blipFill>
          <a:blip r:embed="rId1"/>
          <a:stretch>
            <a:fillRect/>
          </a:stretch>
        </p:blipFill>
        <p:spPr>
          <a:xfrm>
            <a:off x="9285605" y="137795"/>
            <a:ext cx="2917825" cy="1041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r>
              <a:rPr lang="zh-CN" altLang="en-US" sz="2400"/>
              <a:t>组织结构的构成要素有（）</a:t>
            </a:r>
            <a:endParaRPr lang="zh-CN" altLang="en-US" sz="2400"/>
          </a:p>
          <a:p>
            <a:r>
              <a:rPr lang="zh-CN" altLang="en-US" sz="2400"/>
              <a:t>A:复杂化</a:t>
            </a:r>
            <a:endParaRPr lang="zh-CN" altLang="en-US" sz="2400"/>
          </a:p>
          <a:p>
            <a:r>
              <a:rPr lang="zh-CN" altLang="en-US" sz="2400"/>
              <a:t>B:正式化</a:t>
            </a:r>
            <a:endParaRPr lang="zh-CN" altLang="en-US" sz="2400"/>
          </a:p>
          <a:p>
            <a:r>
              <a:rPr lang="zh-CN" altLang="en-US" sz="2400"/>
              <a:t>C:集权化</a:t>
            </a:r>
            <a:endParaRPr lang="zh-CN" altLang="en-US" sz="2400"/>
          </a:p>
          <a:p>
            <a:r>
              <a:rPr lang="zh-CN" altLang="en-US" sz="2400"/>
              <a:t>D:社会化</a:t>
            </a:r>
            <a:endParaRPr lang="zh-CN" altLang="en-US" sz="2400"/>
          </a:p>
          <a:p>
            <a:r>
              <a:rPr lang="zh-CN" altLang="en-US" sz="2400"/>
              <a:t>E:专业化</a:t>
            </a:r>
            <a:endParaRPr lang="zh-CN" altLang="en-US" sz="2400"/>
          </a:p>
          <a:p>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r>
              <a:rPr lang="zh-CN" altLang="en-US" sz="2400"/>
              <a:t>组织结构的构成要素有（）</a:t>
            </a:r>
            <a:endParaRPr lang="zh-CN" altLang="en-US" sz="2400"/>
          </a:p>
          <a:p>
            <a:r>
              <a:rPr lang="zh-CN" altLang="en-US" sz="2400"/>
              <a:t>A:复杂化</a:t>
            </a:r>
            <a:endParaRPr lang="zh-CN" altLang="en-US" sz="2400"/>
          </a:p>
          <a:p>
            <a:r>
              <a:rPr lang="zh-CN" altLang="en-US" sz="2400"/>
              <a:t>B:正式化</a:t>
            </a:r>
            <a:endParaRPr lang="zh-CN" altLang="en-US" sz="2400"/>
          </a:p>
          <a:p>
            <a:r>
              <a:rPr lang="zh-CN" altLang="en-US" sz="2400"/>
              <a:t>C:集权化</a:t>
            </a:r>
            <a:endParaRPr lang="zh-CN" altLang="en-US" sz="2400"/>
          </a:p>
          <a:p>
            <a:r>
              <a:rPr lang="zh-CN" altLang="en-US" sz="2400"/>
              <a:t>D:社会化</a:t>
            </a:r>
            <a:endParaRPr lang="zh-CN" altLang="en-US" sz="2400"/>
          </a:p>
          <a:p>
            <a:r>
              <a:rPr lang="zh-CN" altLang="en-US" sz="2400"/>
              <a:t>E:专业化</a:t>
            </a:r>
            <a:endParaRPr lang="zh-CN" altLang="en-US" sz="2400"/>
          </a:p>
          <a:p>
            <a:r>
              <a:rPr lang="zh-CN" altLang="en-US" sz="2400"/>
              <a:t>答案：ABC</a:t>
            </a:r>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2324287" y="1756410"/>
            <a:ext cx="6508695" cy="2941955"/>
            <a:chOff x="1732" y="4069"/>
            <a:chExt cx="17711" cy="4633"/>
          </a:xfrm>
        </p:grpSpPr>
        <p:sp>
          <p:nvSpPr>
            <p:cNvPr id="5125" name="文本框 3"/>
            <p:cNvSpPr txBox="1"/>
            <p:nvPr/>
          </p:nvSpPr>
          <p:spPr>
            <a:xfrm>
              <a:off x="1732" y="5069"/>
              <a:ext cx="7848"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1</a:t>
              </a:r>
              <a:r>
                <a:rPr lang="zh-CN" altLang="en-US" sz="2400">
                  <a:latin typeface="楷体-简" panose="02010600040101010101" charset="-122"/>
                  <a:ea typeface="楷体-简" panose="02010600040101010101" charset="-122"/>
                </a:rPr>
                <a:t>）分工原则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2</a:t>
              </a:r>
              <a:r>
                <a:rPr lang="zh-CN" altLang="en-US" sz="2400">
                  <a:latin typeface="楷体-简" panose="02010600040101010101" charset="-122"/>
                  <a:ea typeface="楷体-简" panose="02010600040101010101" charset="-122"/>
                </a:rPr>
                <a:t>）统一指挥原则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）控制幅度原则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4</a:t>
              </a:r>
              <a:r>
                <a:rPr lang="zh-CN" altLang="en-US" sz="2400">
                  <a:latin typeface="楷体-简" panose="02010600040101010101" charset="-122"/>
                  <a:ea typeface="楷体-简" panose="02010600040101010101" charset="-122"/>
                </a:rPr>
                <a:t>）部门化</a:t>
              </a:r>
              <a:endParaRPr lang="zh-CN" altLang="en-US" sz="2400">
                <a:latin typeface="楷体-简" panose="02010600040101010101" charset="-122"/>
                <a:ea typeface="楷体-简" panose="02010600040101010101" charset="-122"/>
              </a:endParaRPr>
            </a:p>
          </p:txBody>
        </p:sp>
        <p:sp>
          <p:nvSpPr>
            <p:cNvPr id="5126" name="文本框 15"/>
            <p:cNvSpPr txBox="1"/>
            <p:nvPr/>
          </p:nvSpPr>
          <p:spPr>
            <a:xfrm>
              <a:off x="1733"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rPr>
                <a:t>古典原则</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文本框 15"/>
            <p:cNvSpPr txBox="1"/>
            <p:nvPr/>
          </p:nvSpPr>
          <p:spPr>
            <a:xfrm>
              <a:off x="11599"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algn="ctr">
                <a:lnSpc>
                  <a:spcPct val="100000"/>
                </a:lnSpc>
                <a:buNone/>
              </a:pPr>
              <a:r>
                <a:rPr lang="zh-CN" altLang="en-US" sz="2000" b="1">
                  <a:solidFill>
                    <a:schemeClr val="bg1"/>
                  </a:solidFill>
                  <a:latin typeface="微软雅黑" panose="020B0503020204020204" pitchFamily="34" charset="-122"/>
                  <a:ea typeface="微软雅黑" panose="020B0503020204020204" pitchFamily="34" charset="-122"/>
                  <a:sym typeface="+mn-ea"/>
                </a:rPr>
                <a:t>现代原则</a:t>
              </a:r>
              <a:endParaRPr lang="zh-CN" altLang="en-US" sz="2000" b="1">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3"/>
            <p:cNvSpPr txBox="1"/>
            <p:nvPr/>
          </p:nvSpPr>
          <p:spPr>
            <a:xfrm>
              <a:off x="11599" y="5069"/>
              <a:ext cx="7844"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（1）开放性原则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（2）动态性原则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（3）制约性原则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endParaRPr lang="zh-CN" altLang="en-US" sz="2400">
                <a:latin typeface="楷体-简" panose="02010600040101010101" charset="-122"/>
                <a:ea typeface="楷体-简" panose="02010600040101010101" charset="-122"/>
                <a:sym typeface="+mn-ea"/>
              </a:endParaRPr>
            </a:p>
          </p:txBody>
        </p:sp>
      </p:grpSp>
      <p:sp>
        <p:nvSpPr>
          <p:cNvPr id="11" name="文本框 10"/>
          <p:cNvSpPr txBox="1"/>
          <p:nvPr/>
        </p:nvSpPr>
        <p:spPr>
          <a:xfrm>
            <a:off x="4312285" y="5680710"/>
            <a:ext cx="5764530" cy="398780"/>
          </a:xfrm>
          <a:prstGeom prst="rect">
            <a:avLst/>
          </a:prstGeom>
          <a:noFill/>
          <a:ln w="9525">
            <a:noFill/>
          </a:ln>
        </p:spPr>
        <p:txBody>
          <a:bodyPr wrap="square">
            <a:spAutoFit/>
          </a:bodyPr>
          <a:p>
            <a:pPr indent="0"/>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能看出古典和现代原则之间最显著的区别是【   】</a:t>
            </a:r>
            <a:endParaRPr lang="en-US" altLang="zh-CN"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pic>
        <p:nvPicPr>
          <p:cNvPr id="7" name="图片 6"/>
          <p:cNvPicPr>
            <a:picLocks noChangeAspect="1"/>
          </p:cNvPicPr>
          <p:nvPr/>
        </p:nvPicPr>
        <p:blipFill>
          <a:blip r:embed="rId1"/>
          <a:stretch>
            <a:fillRect/>
          </a:stretch>
        </p:blipFill>
        <p:spPr>
          <a:xfrm>
            <a:off x="9318625" y="107315"/>
            <a:ext cx="2868930" cy="1050925"/>
          </a:xfrm>
          <a:prstGeom prst="rect">
            <a:avLst/>
          </a:prstGeom>
        </p:spPr>
      </p:pic>
      <p:sp>
        <p:nvSpPr>
          <p:cNvPr id="12" name="文本框 11"/>
          <p:cNvSpPr txBox="1"/>
          <p:nvPr/>
        </p:nvSpPr>
        <p:spPr>
          <a:xfrm>
            <a:off x="897890" y="294005"/>
            <a:ext cx="5052060" cy="583565"/>
          </a:xfrm>
          <a:prstGeom prst="rect">
            <a:avLst/>
          </a:prstGeom>
          <a:noFill/>
        </p:spPr>
        <p:txBody>
          <a:bodyPr wrap="none" rtlCol="0" anchor="t">
            <a:spAutoFit/>
          </a:bodyPr>
          <a:p>
            <a:pPr lvl="0" algn="l"/>
            <a:r>
              <a:rPr lang="en-US" altLang="zh-CN" sz="3200" dirty="0" smtClean="0">
                <a:latin typeface="方正清刻本悦宋简体" panose="02000000000000000000" charset="-122"/>
                <a:ea typeface="方正清刻本悦宋简体" panose="02000000000000000000" charset="-122"/>
                <a:sym typeface="+mn-ea"/>
              </a:rPr>
              <a:t>7.2.1.2  </a:t>
            </a:r>
            <a:r>
              <a:rPr lang="zh-CN" altLang="en-US" sz="3200" dirty="0" smtClean="0">
                <a:latin typeface="方正清刻本悦宋简体" panose="02000000000000000000" charset="-122"/>
                <a:ea typeface="方正清刻本悦宋简体" panose="02000000000000000000" charset="-122"/>
                <a:sym typeface="+mn-ea"/>
              </a:rPr>
              <a:t>组织结构的设计原则</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6073775" y="386080"/>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2324287" y="1756410"/>
            <a:ext cx="6508695" cy="2941955"/>
            <a:chOff x="1732" y="4069"/>
            <a:chExt cx="17711" cy="4633"/>
          </a:xfrm>
        </p:grpSpPr>
        <p:sp>
          <p:nvSpPr>
            <p:cNvPr id="5125" name="文本框 3"/>
            <p:cNvSpPr txBox="1"/>
            <p:nvPr/>
          </p:nvSpPr>
          <p:spPr>
            <a:xfrm>
              <a:off x="1732" y="5069"/>
              <a:ext cx="7848"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1</a:t>
              </a:r>
              <a:r>
                <a:rPr lang="zh-CN" altLang="en-US" sz="2400">
                  <a:latin typeface="楷体-简" panose="02010600040101010101" charset="-122"/>
                  <a:ea typeface="楷体-简" panose="02010600040101010101" charset="-122"/>
                </a:rPr>
                <a:t>）分工原则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2</a:t>
              </a:r>
              <a:r>
                <a:rPr lang="zh-CN" altLang="en-US" sz="2400">
                  <a:latin typeface="楷体-简" panose="02010600040101010101" charset="-122"/>
                  <a:ea typeface="楷体-简" panose="02010600040101010101" charset="-122"/>
                </a:rPr>
                <a:t>）统一指挥原则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）控制幅度原则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4</a:t>
              </a:r>
              <a:r>
                <a:rPr lang="zh-CN" altLang="en-US" sz="2400">
                  <a:latin typeface="楷体-简" panose="02010600040101010101" charset="-122"/>
                  <a:ea typeface="楷体-简" panose="02010600040101010101" charset="-122"/>
                </a:rPr>
                <a:t>）部门化</a:t>
              </a:r>
              <a:endParaRPr lang="zh-CN" altLang="en-US" sz="2400">
                <a:latin typeface="楷体-简" panose="02010600040101010101" charset="-122"/>
                <a:ea typeface="楷体-简" panose="02010600040101010101" charset="-122"/>
              </a:endParaRPr>
            </a:p>
          </p:txBody>
        </p:sp>
        <p:sp>
          <p:nvSpPr>
            <p:cNvPr id="5126" name="文本框 15"/>
            <p:cNvSpPr txBox="1"/>
            <p:nvPr/>
          </p:nvSpPr>
          <p:spPr>
            <a:xfrm>
              <a:off x="1733"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rPr>
                <a:t>古典原则</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文本框 15"/>
            <p:cNvSpPr txBox="1"/>
            <p:nvPr/>
          </p:nvSpPr>
          <p:spPr>
            <a:xfrm>
              <a:off x="11599"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algn="ctr">
                <a:lnSpc>
                  <a:spcPct val="100000"/>
                </a:lnSpc>
                <a:buNone/>
              </a:pPr>
              <a:r>
                <a:rPr lang="zh-CN" altLang="en-US" sz="2000" b="1">
                  <a:solidFill>
                    <a:schemeClr val="bg1"/>
                  </a:solidFill>
                  <a:latin typeface="微软雅黑" panose="020B0503020204020204" pitchFamily="34" charset="-122"/>
                  <a:ea typeface="微软雅黑" panose="020B0503020204020204" pitchFamily="34" charset="-122"/>
                  <a:sym typeface="+mn-ea"/>
                </a:rPr>
                <a:t>现代原则</a:t>
              </a:r>
              <a:endParaRPr lang="zh-CN" altLang="en-US" sz="2000" b="1">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3"/>
            <p:cNvSpPr txBox="1"/>
            <p:nvPr/>
          </p:nvSpPr>
          <p:spPr>
            <a:xfrm>
              <a:off x="11599" y="5069"/>
              <a:ext cx="7844"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（1）开放性原则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（2）动态性原则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（3）制约性原则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endParaRPr lang="zh-CN" altLang="en-US" sz="2400">
                <a:latin typeface="楷体-简" panose="02010600040101010101" charset="-122"/>
                <a:ea typeface="楷体-简" panose="02010600040101010101" charset="-122"/>
                <a:sym typeface="+mn-ea"/>
              </a:endParaRPr>
            </a:p>
          </p:txBody>
        </p:sp>
      </p:grpSp>
      <p:sp>
        <p:nvSpPr>
          <p:cNvPr id="11" name="文本框 10"/>
          <p:cNvSpPr txBox="1"/>
          <p:nvPr/>
        </p:nvSpPr>
        <p:spPr>
          <a:xfrm>
            <a:off x="3351530" y="5650230"/>
            <a:ext cx="6214745" cy="398780"/>
          </a:xfrm>
          <a:prstGeom prst="rect">
            <a:avLst/>
          </a:prstGeom>
          <a:noFill/>
          <a:ln w="9525">
            <a:noFill/>
          </a:ln>
        </p:spPr>
        <p:txBody>
          <a:bodyPr wrap="square">
            <a:spAutoFit/>
          </a:bodyPr>
          <a:p>
            <a:pPr indent="0"/>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能看出古典和现代原则之间最显著的区别是【开怀】</a:t>
            </a:r>
            <a:endParaRPr lang="en-US" altLang="zh-CN"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pic>
        <p:nvPicPr>
          <p:cNvPr id="7" name="图片 6"/>
          <p:cNvPicPr>
            <a:picLocks noChangeAspect="1"/>
          </p:cNvPicPr>
          <p:nvPr/>
        </p:nvPicPr>
        <p:blipFill>
          <a:blip r:embed="rId1"/>
          <a:stretch>
            <a:fillRect/>
          </a:stretch>
        </p:blipFill>
        <p:spPr>
          <a:xfrm>
            <a:off x="9318625" y="107315"/>
            <a:ext cx="2868930" cy="1050925"/>
          </a:xfrm>
          <a:prstGeom prst="rect">
            <a:avLst/>
          </a:prstGeom>
        </p:spPr>
      </p:pic>
      <p:sp>
        <p:nvSpPr>
          <p:cNvPr id="12" name="文本框 11"/>
          <p:cNvSpPr txBox="1"/>
          <p:nvPr/>
        </p:nvSpPr>
        <p:spPr>
          <a:xfrm>
            <a:off x="897890" y="294005"/>
            <a:ext cx="5052060" cy="583565"/>
          </a:xfrm>
          <a:prstGeom prst="rect">
            <a:avLst/>
          </a:prstGeom>
          <a:noFill/>
        </p:spPr>
        <p:txBody>
          <a:bodyPr wrap="none" rtlCol="0" anchor="t">
            <a:spAutoFit/>
          </a:bodyPr>
          <a:p>
            <a:pPr lvl="0" algn="l"/>
            <a:r>
              <a:rPr lang="en-US" altLang="zh-CN" sz="3200" dirty="0" smtClean="0">
                <a:latin typeface="方正清刻本悦宋简体" panose="02000000000000000000" charset="-122"/>
                <a:ea typeface="方正清刻本悦宋简体" panose="02000000000000000000" charset="-122"/>
                <a:sym typeface="+mn-ea"/>
              </a:rPr>
              <a:t>7.2.1.2  </a:t>
            </a:r>
            <a:r>
              <a:rPr lang="zh-CN" altLang="en-US" sz="3200" dirty="0" smtClean="0">
                <a:latin typeface="方正清刻本悦宋简体" panose="02000000000000000000" charset="-122"/>
                <a:ea typeface="方正清刻本悦宋简体" panose="02000000000000000000" charset="-122"/>
                <a:sym typeface="+mn-ea"/>
              </a:rPr>
              <a:t>组织结构的设计原则</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5902325" y="386080"/>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2324287" y="1756410"/>
            <a:ext cx="6508695" cy="2941955"/>
            <a:chOff x="1732" y="4069"/>
            <a:chExt cx="17711" cy="4633"/>
          </a:xfrm>
        </p:grpSpPr>
        <p:sp>
          <p:nvSpPr>
            <p:cNvPr id="5125" name="文本框 3"/>
            <p:cNvSpPr txBox="1"/>
            <p:nvPr/>
          </p:nvSpPr>
          <p:spPr>
            <a:xfrm>
              <a:off x="1732" y="5069"/>
              <a:ext cx="7848"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1</a:t>
              </a: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___</a:t>
              </a:r>
              <a:r>
                <a:rPr lang="zh-CN" altLang="en-US" sz="2400">
                  <a:latin typeface="楷体-简" panose="02010600040101010101" charset="-122"/>
                  <a:ea typeface="楷体-简" panose="02010600040101010101" charset="-122"/>
                </a:rPr>
                <a:t>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2</a:t>
              </a: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___</a:t>
              </a:r>
              <a:r>
                <a:rPr lang="zh-CN" altLang="en-US" sz="2400">
                  <a:latin typeface="楷体-简" panose="02010600040101010101" charset="-122"/>
                  <a:ea typeface="楷体-简" panose="02010600040101010101" charset="-122"/>
                </a:rPr>
                <a:t>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___</a:t>
              </a:r>
              <a:r>
                <a:rPr lang="zh-CN" altLang="en-US" sz="2400">
                  <a:latin typeface="楷体-简" panose="02010600040101010101" charset="-122"/>
                  <a:ea typeface="楷体-简" panose="02010600040101010101" charset="-122"/>
                </a:rPr>
                <a:t>原则</a:t>
              </a:r>
              <a:endParaRPr lang="zh-CN" altLang="en-US" sz="2400">
                <a:latin typeface="楷体-简" panose="02010600040101010101" charset="-122"/>
                <a:ea typeface="楷体-简" panose="02010600040101010101" charset="-122"/>
              </a:endParaRPr>
            </a:p>
            <a:p>
              <a:pPr marL="0" lvl="0" indent="0">
                <a:lnSpc>
                  <a:spcPct val="150000"/>
                </a:lnSpc>
                <a:spcBef>
                  <a:spcPct val="0"/>
                </a:spcBef>
                <a:buNone/>
              </a:pPr>
              <a:r>
                <a:rPr lang="zh-CN" altLang="en-US" sz="2400">
                  <a:latin typeface="楷体-简" panose="02010600040101010101" charset="-122"/>
                  <a:ea typeface="楷体-简" panose="02010600040101010101" charset="-122"/>
                </a:rPr>
                <a:t>（</a:t>
              </a:r>
              <a:r>
                <a:rPr lang="en-US" altLang="zh-CN" sz="2400">
                  <a:latin typeface="楷体-简" panose="02010600040101010101" charset="-122"/>
                  <a:ea typeface="楷体-简" panose="02010600040101010101" charset="-122"/>
                </a:rPr>
                <a:t>4</a:t>
              </a:r>
              <a:r>
                <a:rPr lang="zh-CN" altLang="en-US" sz="2400">
                  <a:latin typeface="楷体-简" panose="02010600040101010101" charset="-122"/>
                  <a:ea typeface="楷体-简" panose="02010600040101010101" charset="-122"/>
                </a:rPr>
                <a:t>）部门化</a:t>
              </a:r>
              <a:endParaRPr lang="zh-CN" altLang="en-US" sz="2400">
                <a:latin typeface="楷体-简" panose="02010600040101010101" charset="-122"/>
                <a:ea typeface="楷体-简" panose="02010600040101010101" charset="-122"/>
              </a:endParaRPr>
            </a:p>
          </p:txBody>
        </p:sp>
        <p:sp>
          <p:nvSpPr>
            <p:cNvPr id="5126" name="文本框 15"/>
            <p:cNvSpPr txBox="1"/>
            <p:nvPr/>
          </p:nvSpPr>
          <p:spPr>
            <a:xfrm>
              <a:off x="1733"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ctr">
                <a:lnSpc>
                  <a:spcPct val="100000"/>
                </a:lnSpc>
                <a:spcBef>
                  <a:spcPct val="0"/>
                </a:spcBef>
                <a:buNone/>
              </a:pPr>
              <a:r>
                <a:rPr lang="zh-CN" altLang="en-US" sz="2000" b="1">
                  <a:solidFill>
                    <a:schemeClr val="bg1"/>
                  </a:solidFill>
                  <a:latin typeface="微软雅黑" panose="020B0503020204020204" pitchFamily="34" charset="-122"/>
                  <a:ea typeface="微软雅黑" panose="020B0503020204020204" pitchFamily="34" charset="-122"/>
                </a:rPr>
                <a:t>古典原则</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8" name="文本框 15"/>
            <p:cNvSpPr txBox="1"/>
            <p:nvPr/>
          </p:nvSpPr>
          <p:spPr>
            <a:xfrm>
              <a:off x="11599" y="4069"/>
              <a:ext cx="7844" cy="628"/>
            </a:xfrm>
            <a:prstGeom prst="rect">
              <a:avLst/>
            </a:prstGeom>
            <a:solidFill>
              <a:schemeClr val="accent1">
                <a:lumMod val="50000"/>
              </a:schemeClr>
            </a:solid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algn="ctr">
                <a:lnSpc>
                  <a:spcPct val="100000"/>
                </a:lnSpc>
                <a:buNone/>
              </a:pPr>
              <a:r>
                <a:rPr lang="zh-CN" altLang="en-US" sz="2000" b="1">
                  <a:solidFill>
                    <a:schemeClr val="bg1"/>
                  </a:solidFill>
                  <a:latin typeface="微软雅黑" panose="020B0503020204020204" pitchFamily="34" charset="-122"/>
                  <a:ea typeface="微软雅黑" panose="020B0503020204020204" pitchFamily="34" charset="-122"/>
                  <a:sym typeface="+mn-ea"/>
                </a:rPr>
                <a:t>现代原则</a:t>
              </a:r>
              <a:endParaRPr lang="zh-CN" altLang="en-US" sz="2000" b="1">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3"/>
            <p:cNvSpPr txBox="1"/>
            <p:nvPr/>
          </p:nvSpPr>
          <p:spPr>
            <a:xfrm>
              <a:off x="11599" y="5069"/>
              <a:ext cx="7844" cy="3633"/>
            </a:xfrm>
            <a:prstGeom prst="rect">
              <a:avLst/>
            </a:prstGeom>
            <a:noFill/>
            <a:ln w="9525">
              <a:solidFill>
                <a:schemeClr val="bg1">
                  <a:lumMod val="6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（1）</a:t>
              </a:r>
              <a:r>
                <a:rPr lang="en-US" altLang="zh-CN" sz="2400">
                  <a:latin typeface="楷体-简" panose="02010600040101010101" charset="-122"/>
                  <a:ea typeface="楷体-简" panose="02010600040101010101" charset="-122"/>
                  <a:sym typeface="+mn-ea"/>
                </a:rPr>
                <a:t>____</a:t>
              </a:r>
              <a:r>
                <a:rPr lang="zh-CN" altLang="en-US" sz="2400">
                  <a:latin typeface="楷体-简" panose="02010600040101010101" charset="-122"/>
                  <a:ea typeface="楷体-简" panose="02010600040101010101" charset="-122"/>
                  <a:sym typeface="+mn-ea"/>
                </a:rPr>
                <a:t>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（2）动态性原则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r>
                <a:rPr lang="zh-CN" altLang="en-US" sz="2400">
                  <a:latin typeface="楷体-简" panose="02010600040101010101" charset="-122"/>
                  <a:ea typeface="楷体-简" panose="02010600040101010101" charset="-122"/>
                  <a:sym typeface="+mn-ea"/>
                </a:rPr>
                <a:t>（3）制约性原则</a:t>
              </a:r>
              <a:endParaRPr lang="zh-CN" altLang="en-US" sz="2400">
                <a:latin typeface="楷体-简" panose="02010600040101010101" charset="-122"/>
                <a:ea typeface="楷体-简" panose="02010600040101010101" charset="-122"/>
                <a:sym typeface="+mn-ea"/>
              </a:endParaRPr>
            </a:p>
            <a:p>
              <a:pPr marL="0" lvl="0" indent="0" algn="l">
                <a:lnSpc>
                  <a:spcPct val="150000"/>
                </a:lnSpc>
                <a:spcBef>
                  <a:spcPts val="0"/>
                </a:spcBef>
                <a:buNone/>
              </a:pPr>
              <a:endParaRPr lang="zh-CN" altLang="en-US" sz="2400">
                <a:latin typeface="楷体-简" panose="02010600040101010101" charset="-122"/>
                <a:ea typeface="楷体-简" panose="02010600040101010101" charset="-122"/>
                <a:sym typeface="+mn-ea"/>
              </a:endParaRPr>
            </a:p>
          </p:txBody>
        </p:sp>
      </p:grpSp>
      <p:sp>
        <p:nvSpPr>
          <p:cNvPr id="11" name="文本框 10"/>
          <p:cNvSpPr txBox="1"/>
          <p:nvPr/>
        </p:nvSpPr>
        <p:spPr>
          <a:xfrm>
            <a:off x="3351530" y="5650230"/>
            <a:ext cx="6214745" cy="398780"/>
          </a:xfrm>
          <a:prstGeom prst="rect">
            <a:avLst/>
          </a:prstGeom>
          <a:noFill/>
          <a:ln w="9525">
            <a:noFill/>
          </a:ln>
        </p:spPr>
        <p:txBody>
          <a:bodyPr wrap="square">
            <a:spAutoFit/>
          </a:bodyPr>
          <a:p>
            <a:pPr indent="0"/>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能看出古典和现代原则之间最显著的区别是【开怀】</a:t>
            </a:r>
            <a:endParaRPr lang="en-US" altLang="zh-CN"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pic>
        <p:nvPicPr>
          <p:cNvPr id="7" name="图片 6"/>
          <p:cNvPicPr>
            <a:picLocks noChangeAspect="1"/>
          </p:cNvPicPr>
          <p:nvPr/>
        </p:nvPicPr>
        <p:blipFill>
          <a:blip r:embed="rId1"/>
          <a:stretch>
            <a:fillRect/>
          </a:stretch>
        </p:blipFill>
        <p:spPr>
          <a:xfrm>
            <a:off x="9318625" y="107315"/>
            <a:ext cx="2868930" cy="1050925"/>
          </a:xfrm>
          <a:prstGeom prst="rect">
            <a:avLst/>
          </a:prstGeom>
        </p:spPr>
      </p:pic>
      <p:sp>
        <p:nvSpPr>
          <p:cNvPr id="12" name="文本框 11"/>
          <p:cNvSpPr txBox="1"/>
          <p:nvPr/>
        </p:nvSpPr>
        <p:spPr>
          <a:xfrm>
            <a:off x="897890" y="294005"/>
            <a:ext cx="5052060" cy="583565"/>
          </a:xfrm>
          <a:prstGeom prst="rect">
            <a:avLst/>
          </a:prstGeom>
          <a:noFill/>
        </p:spPr>
        <p:txBody>
          <a:bodyPr wrap="none" rtlCol="0" anchor="t">
            <a:spAutoFit/>
          </a:bodyPr>
          <a:p>
            <a:pPr lvl="0" algn="l"/>
            <a:r>
              <a:rPr lang="en-US" altLang="zh-CN" sz="3200" dirty="0" smtClean="0">
                <a:latin typeface="方正清刻本悦宋简体" panose="02000000000000000000" charset="-122"/>
                <a:ea typeface="方正清刻本悦宋简体" panose="02000000000000000000" charset="-122"/>
                <a:sym typeface="+mn-ea"/>
              </a:rPr>
              <a:t>7.2.1.2  </a:t>
            </a:r>
            <a:r>
              <a:rPr lang="zh-CN" altLang="en-US" sz="3200" dirty="0" smtClean="0">
                <a:latin typeface="方正清刻本悦宋简体" panose="02000000000000000000" charset="-122"/>
                <a:ea typeface="方正清刻本悦宋简体" panose="02000000000000000000" charset="-122"/>
                <a:sym typeface="+mn-ea"/>
              </a:rPr>
              <a:t>组织结构的设计原则</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6073775" y="294005"/>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5367020" y="2327275"/>
            <a:ext cx="6508115" cy="3451225"/>
            <a:chOff x="8500" y="4234"/>
            <a:chExt cx="10249" cy="5435"/>
          </a:xfrm>
        </p:grpSpPr>
        <p:sp>
          <p:nvSpPr>
            <p:cNvPr id="4" name="文本框 3"/>
            <p:cNvSpPr txBox="1"/>
            <p:nvPr/>
          </p:nvSpPr>
          <p:spPr>
            <a:xfrm>
              <a:off x="8500" y="8556"/>
              <a:ext cx="10248"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由于冲突主体内部或冲突主体之间存在不一致或不相容的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优先事件选择</a:t>
              </a:r>
              <a:r>
                <a:rPr lang="zh-CN" altLang="en-US" sz="2000" b="1">
                  <a:latin typeface="楷体-简" panose="02010600040101010101" charset="-122"/>
                  <a:ea typeface="楷体-简" panose="02010600040101010101" charset="-122"/>
                  <a:cs typeface="微软雅黑" panose="020B0503020204020204" pitchFamily="34" charset="-122"/>
                </a:rPr>
                <a:t>、</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过程顺序安排</a:t>
              </a:r>
              <a:r>
                <a:rPr lang="zh-CN" altLang="en-US" sz="2000" b="1">
                  <a:latin typeface="楷体-简" panose="02010600040101010101" charset="-122"/>
                  <a:ea typeface="楷体-简" panose="02010600040101010101" charset="-122"/>
                  <a:cs typeface="微软雅黑" panose="020B0503020204020204" pitchFamily="34" charset="-122"/>
                </a:rPr>
                <a:t>而产生的冲突。</a:t>
              </a:r>
              <a:endParaRPr lang="zh-CN" altLang="en-US" sz="2000" b="1">
                <a:latin typeface="楷体-简" panose="02010600040101010101" charset="-122"/>
                <a:ea typeface="楷体-简" panose="02010600040101010101" charset="-122"/>
                <a:cs typeface="微软雅黑" panose="020B0503020204020204" pitchFamily="34" charset="-122"/>
              </a:endParaRPr>
            </a:p>
          </p:txBody>
        </p:sp>
        <p:sp>
          <p:nvSpPr>
            <p:cNvPr id="6" name="文本框 5"/>
            <p:cNvSpPr txBox="1"/>
            <p:nvPr/>
          </p:nvSpPr>
          <p:spPr>
            <a:xfrm>
              <a:off x="8500" y="7293"/>
              <a:ext cx="10248"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由于冲突主体内部或冲突主体之间存在不一致的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看法</a:t>
              </a:r>
              <a:r>
                <a:rPr lang="zh-CN" altLang="en-US" sz="2000" b="1">
                  <a:solidFill>
                    <a:srgbClr val="C00000"/>
                  </a:solidFill>
                  <a:latin typeface="楷体-简" panose="02010600040101010101" charset="-122"/>
                  <a:ea typeface="楷体-简" panose="02010600040101010101" charset="-122"/>
                  <a:cs typeface="微软雅黑" panose="020B0503020204020204" pitchFamily="34" charset="-122"/>
                </a:rPr>
                <a:t>、</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想法</a:t>
              </a:r>
              <a:r>
                <a:rPr lang="zh-CN" altLang="en-US" sz="200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和</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思想</a:t>
              </a:r>
              <a:r>
                <a:rPr lang="zh-CN" altLang="en-US" sz="2000" b="1">
                  <a:latin typeface="楷体-简" panose="02010600040101010101" charset="-122"/>
                  <a:ea typeface="楷体-简" panose="02010600040101010101" charset="-122"/>
                  <a:cs typeface="微软雅黑" panose="020B0503020204020204" pitchFamily="34" charset="-122"/>
                </a:rPr>
                <a:t>而导致的冲突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9" name="文本框 8"/>
            <p:cNvSpPr txBox="1"/>
            <p:nvPr/>
          </p:nvSpPr>
          <p:spPr>
            <a:xfrm>
              <a:off x="8500" y="5729"/>
              <a:ext cx="10249" cy="1113"/>
            </a:xfrm>
            <a:prstGeom prst="rect">
              <a:avLst/>
            </a:prstGeom>
            <a:noFill/>
            <a:ln w="28575">
              <a:solidFill>
                <a:schemeClr val="bg1">
                  <a:lumMod val="85000"/>
                </a:schemeClr>
              </a:solidFill>
            </a:ln>
          </p:spPr>
          <p:txBody>
            <a:bodyPr wrap="square">
              <a:spAutoFit/>
            </a:bodyPr>
            <a:p>
              <a:pPr indent="0"/>
              <a:r>
                <a:rPr lang="zh-CN" altLang="en-US" sz="2000">
                  <a:latin typeface="楷体-简" panose="02010600040101010101" charset="-122"/>
                  <a:ea typeface="楷体-简" panose="02010600040101010101" charset="-122"/>
                  <a:cs typeface="微软雅黑" panose="020B0503020204020204" pitchFamily="34" charset="-122"/>
                </a:rPr>
                <a:t>由于冲突主体内部或冲突主体之间</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情感上的不一致</a:t>
              </a:r>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而引发的冲突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10" name="文本框 9"/>
            <p:cNvSpPr txBox="1"/>
            <p:nvPr/>
          </p:nvSpPr>
          <p:spPr>
            <a:xfrm>
              <a:off x="8500" y="4234"/>
              <a:ext cx="10249" cy="1113"/>
            </a:xfrm>
            <a:prstGeom prst="rect">
              <a:avLst/>
            </a:prstGeom>
            <a:noFill/>
            <a:ln w="28575">
              <a:solidFill>
                <a:schemeClr val="bg1">
                  <a:lumMod val="85000"/>
                </a:schemeClr>
              </a:solidFill>
            </a:ln>
          </p:spPr>
          <p:txBody>
            <a:bodyPr wrap="square">
              <a:spAutoFit/>
            </a:bodyPr>
            <a:p>
              <a:pPr indent="0"/>
              <a:r>
                <a:rPr lang="zh-CN" altLang="en-US" sz="2000" b="0">
                  <a:latin typeface="楷体-简" panose="02010600040101010101" charset="-122"/>
                  <a:ea typeface="楷体-简" panose="02010600040101010101" charset="-122"/>
                  <a:cs typeface="微软雅黑" panose="020B0503020204020204" pitchFamily="34" charset="-122"/>
                </a:rPr>
                <a:t>由于冲突主体内部或冲突主体之间存在</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不一致</a:t>
              </a:r>
              <a:r>
                <a:rPr lang="zh-CN" altLang="en-US" sz="2000" b="0">
                  <a:latin typeface="楷体-简" panose="02010600040101010101" charset="-122"/>
                  <a:ea typeface="楷体-简" panose="02010600040101010101" charset="-122"/>
                  <a:cs typeface="微软雅黑" panose="020B0503020204020204" pitchFamily="34" charset="-122"/>
                </a:rPr>
                <a:t>或不相容的</a:t>
              </a:r>
              <a:r>
                <a:rPr lang="zh-CN" altLang="en-US" sz="2000" b="1" u="sng">
                  <a:solidFill>
                    <a:srgbClr val="C00000"/>
                  </a:solidFill>
                  <a:latin typeface="楷体-简" panose="02010600040101010101" charset="-122"/>
                  <a:ea typeface="楷体-简" panose="02010600040101010101" charset="-122"/>
                  <a:cs typeface="微软雅黑" panose="020B0503020204020204" pitchFamily="34" charset="-122"/>
                </a:rPr>
                <a:t>结果追求</a:t>
              </a:r>
              <a:r>
                <a:rPr lang="zh-CN" altLang="en-US" sz="2000" b="1">
                  <a:latin typeface="楷体-简" panose="02010600040101010101" charset="-122"/>
                  <a:ea typeface="楷体-简" panose="02010600040101010101" charset="-122"/>
                  <a:cs typeface="微软雅黑" panose="020B0503020204020204" pitchFamily="34" charset="-122"/>
                </a:rPr>
                <a:t>所引发的冲突</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grpSp>
      <p:sp>
        <p:nvSpPr>
          <p:cNvPr id="12" name="文本框 11"/>
          <p:cNvSpPr txBox="1"/>
          <p:nvPr/>
        </p:nvSpPr>
        <p:spPr>
          <a:xfrm>
            <a:off x="877164" y="1257300"/>
            <a:ext cx="1432244" cy="398780"/>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连线题：</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866630" y="134620"/>
            <a:ext cx="2299970" cy="1521460"/>
          </a:xfrm>
          <a:prstGeom prst="rect">
            <a:avLst/>
          </a:prstGeom>
        </p:spPr>
      </p:pic>
      <p:sp>
        <p:nvSpPr>
          <p:cNvPr id="13" name="标题 2"/>
          <p:cNvSpPr>
            <a:spLocks noGrp="1"/>
          </p:cNvSpPr>
          <p:nvPr/>
        </p:nvSpPr>
        <p:spPr>
          <a:xfrm>
            <a:off x="876935" y="134620"/>
            <a:ext cx="515556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grpSp>
        <p:nvGrpSpPr>
          <p:cNvPr id="11" name="组合 10"/>
          <p:cNvGrpSpPr/>
          <p:nvPr/>
        </p:nvGrpSpPr>
        <p:grpSpPr>
          <a:xfrm>
            <a:off x="407035" y="2688590"/>
            <a:ext cx="4046220" cy="2744470"/>
            <a:chOff x="641" y="4234"/>
            <a:chExt cx="6372" cy="4322"/>
          </a:xfrm>
        </p:grpSpPr>
        <p:grpSp>
          <p:nvGrpSpPr>
            <p:cNvPr id="5" name="组合 4"/>
            <p:cNvGrpSpPr/>
            <p:nvPr/>
          </p:nvGrpSpPr>
          <p:grpSpPr>
            <a:xfrm>
              <a:off x="641" y="4234"/>
              <a:ext cx="6372" cy="4322"/>
              <a:chOff x="726" y="5130"/>
              <a:chExt cx="6712" cy="4322"/>
            </a:xfrm>
          </p:grpSpPr>
          <p:grpSp>
            <p:nvGrpSpPr>
              <p:cNvPr id="7" name="组合 6"/>
              <p:cNvGrpSpPr/>
              <p:nvPr/>
            </p:nvGrpSpPr>
            <p:grpSpPr>
              <a:xfrm>
                <a:off x="726" y="5130"/>
                <a:ext cx="6712" cy="2341"/>
                <a:chOff x="3725" y="5305"/>
                <a:chExt cx="6712" cy="2341"/>
              </a:xfrm>
            </p:grpSpPr>
            <p:sp>
              <p:nvSpPr>
                <p:cNvPr id="18" name="文本框 17"/>
                <p:cNvSpPr txBox="1"/>
                <p:nvPr/>
              </p:nvSpPr>
              <p:spPr>
                <a:xfrm>
                  <a:off x="3725" y="7018"/>
                  <a:ext cx="3937"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冲突产生原因不同</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nvGrpSpPr>
                <p:cNvPr id="26" name="组合 25"/>
                <p:cNvGrpSpPr/>
                <p:nvPr/>
              </p:nvGrpSpPr>
              <p:grpSpPr>
                <a:xfrm>
                  <a:off x="8061" y="5305"/>
                  <a:ext cx="2376" cy="1741"/>
                  <a:chOff x="7941" y="3957"/>
                  <a:chExt cx="2376" cy="1741"/>
                </a:xfrm>
              </p:grpSpPr>
              <p:sp>
                <p:nvSpPr>
                  <p:cNvPr id="29" name="文本框 28"/>
                  <p:cNvSpPr txBox="1"/>
                  <p:nvPr/>
                </p:nvSpPr>
                <p:spPr>
                  <a:xfrm>
                    <a:off x="7941" y="5070"/>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认知冲突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sp>
                <p:nvSpPr>
                  <p:cNvPr id="30" name="文本框 29"/>
                  <p:cNvSpPr txBox="1"/>
                  <p:nvPr/>
                </p:nvSpPr>
                <p:spPr>
                  <a:xfrm>
                    <a:off x="7941" y="3957"/>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目标冲突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grpSp>
          <p:grpSp>
            <p:nvGrpSpPr>
              <p:cNvPr id="8" name="组合 7"/>
              <p:cNvGrpSpPr/>
              <p:nvPr/>
            </p:nvGrpSpPr>
            <p:grpSpPr>
              <a:xfrm>
                <a:off x="5062" y="7561"/>
                <a:ext cx="2376" cy="1891"/>
                <a:chOff x="8061" y="7736"/>
                <a:chExt cx="2376" cy="1891"/>
              </a:xfrm>
            </p:grpSpPr>
            <p:sp>
              <p:nvSpPr>
                <p:cNvPr id="31" name="文本框 30"/>
                <p:cNvSpPr txBox="1"/>
                <p:nvPr/>
              </p:nvSpPr>
              <p:spPr>
                <a:xfrm>
                  <a:off x="8061" y="7736"/>
                  <a:ext cx="2203"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情感冲突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sp>
              <p:nvSpPr>
                <p:cNvPr id="32" name="文本框 31"/>
                <p:cNvSpPr txBox="1"/>
                <p:nvPr/>
              </p:nvSpPr>
              <p:spPr>
                <a:xfrm>
                  <a:off x="8061" y="8999"/>
                  <a:ext cx="2376" cy="628"/>
                </a:xfrm>
                <a:prstGeom prst="rect">
                  <a:avLst/>
                </a:prstGeom>
                <a:noFill/>
                <a:ln w="9525">
                  <a:noFill/>
                </a:ln>
              </p:spPr>
              <p:txBody>
                <a:bodyPr wrap="square">
                  <a:spAutoFit/>
                </a:bodyPr>
                <a:p>
                  <a:pPr indent="0"/>
                  <a:r>
                    <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rPr>
                    <a:t>程序冲突</a:t>
                  </a:r>
                  <a:endParaRPr lang="zh-CN" altLang="en-US" sz="20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endParaRPr>
                </a:p>
              </p:txBody>
            </p:sp>
          </p:grpSp>
        </p:grpSp>
        <p:sp>
          <p:nvSpPr>
            <p:cNvPr id="3" name="左大括号 2"/>
            <p:cNvSpPr/>
            <p:nvPr/>
          </p:nvSpPr>
          <p:spPr>
            <a:xfrm>
              <a:off x="4246" y="4359"/>
              <a:ext cx="400" cy="4047"/>
            </a:xfrm>
            <a:prstGeom prst="leftBrace">
              <a:avLst>
                <a:gd name="adj1" fmla="val 4166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b="1"/>
            </a:p>
          </p:txBody>
        </p:sp>
      </p:grpSp>
      <p:cxnSp>
        <p:nvCxnSpPr>
          <p:cNvPr id="15" name="直接连接符 14"/>
          <p:cNvCxnSpPr/>
          <p:nvPr/>
        </p:nvCxnSpPr>
        <p:spPr>
          <a:xfrm flipV="1">
            <a:off x="4267200" y="2767965"/>
            <a:ext cx="871220" cy="18224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267200" y="5300980"/>
            <a:ext cx="967105" cy="2476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267200" y="3564890"/>
            <a:ext cx="871220" cy="8216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67200" y="3531870"/>
            <a:ext cx="897890" cy="9791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2153920" y="3145790"/>
            <a:ext cx="1809750" cy="398780"/>
          </a:xfrm>
          <a:prstGeom prst="rect">
            <a:avLst/>
          </a:prstGeom>
          <a:noFill/>
          <a:ln w="9525">
            <a:noFill/>
          </a:ln>
        </p:spPr>
        <p:txBody>
          <a:bodyPr wrap="square">
            <a:spAutoFit/>
          </a:bodyPr>
          <a:p>
            <a:pPr indent="0"/>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组织结构类型</a:t>
            </a:r>
            <a:endPar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11" name="文本框 10"/>
          <p:cNvSpPr txBox="1"/>
          <p:nvPr/>
        </p:nvSpPr>
        <p:spPr>
          <a:xfrm>
            <a:off x="4725670" y="1637665"/>
            <a:ext cx="2540000" cy="3415030"/>
          </a:xfrm>
          <a:prstGeom prst="rect">
            <a:avLst/>
          </a:prstGeom>
          <a:noFill/>
        </p:spPr>
        <p:txBody>
          <a:bodyPr wrap="square" rtlCol="0" anchor="t">
            <a:spAutoFit/>
          </a:bodyPr>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直线制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职能制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直线</a:t>
            </a:r>
            <a:r>
              <a:rPr lang="en-US" altLang="zh-CN" sz="2400">
                <a:latin typeface="楷体-简" panose="02010600040101010101" charset="-122"/>
                <a:ea typeface="楷体-简" panose="02010600040101010101" charset="-122"/>
                <a:sym typeface="+mn-ea"/>
              </a:rPr>
              <a:t>-</a:t>
            </a:r>
            <a:r>
              <a:rPr lang="zh-CN" altLang="en-US" sz="2400">
                <a:latin typeface="楷体-简" panose="02010600040101010101" charset="-122"/>
                <a:ea typeface="楷体-简" panose="02010600040101010101" charset="-122"/>
                <a:sym typeface="+mn-ea"/>
              </a:rPr>
              <a:t>职能制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模拟分权制</a:t>
            </a:r>
            <a:endParaRPr lang="zh-CN" altLang="en-US" sz="2400">
              <a:latin typeface="楷体-简" panose="02010600040101010101" charset="-122"/>
              <a:ea typeface="楷体-简" panose="02010600040101010101" charset="-122"/>
              <a:sym typeface="+mn-ea"/>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事业部制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矩阵制</a:t>
            </a:r>
            <a:endParaRPr lang="zh-CN" altLang="en-US" sz="2400">
              <a:latin typeface="楷体-简" panose="02010600040101010101" charset="-122"/>
              <a:ea typeface="楷体-简" panose="02010600040101010101" charset="-122"/>
              <a:sym typeface="+mn-ea"/>
            </a:endParaRPr>
          </a:p>
        </p:txBody>
      </p:sp>
      <p:pic>
        <p:nvPicPr>
          <p:cNvPr id="4" name="图片 3"/>
          <p:cNvPicPr>
            <a:picLocks noChangeAspect="1"/>
          </p:cNvPicPr>
          <p:nvPr/>
        </p:nvPicPr>
        <p:blipFill>
          <a:blip r:embed="rId1"/>
          <a:stretch>
            <a:fillRect/>
          </a:stretch>
        </p:blipFill>
        <p:spPr>
          <a:xfrm>
            <a:off x="9051925" y="130175"/>
            <a:ext cx="3141980" cy="1154430"/>
          </a:xfrm>
          <a:prstGeom prst="rect">
            <a:avLst/>
          </a:prstGeom>
        </p:spPr>
      </p:pic>
      <p:sp>
        <p:nvSpPr>
          <p:cNvPr id="12" name="文本框 11"/>
          <p:cNvSpPr txBox="1"/>
          <p:nvPr/>
        </p:nvSpPr>
        <p:spPr>
          <a:xfrm>
            <a:off x="897890" y="294005"/>
            <a:ext cx="3827780" cy="583565"/>
          </a:xfrm>
          <a:prstGeom prst="rect">
            <a:avLst/>
          </a:prstGeom>
          <a:noFill/>
        </p:spPr>
        <p:txBody>
          <a:bodyPr wrap="none" rtlCol="0" anchor="t">
            <a:spAutoFit/>
          </a:bodyPr>
          <a:p>
            <a:pPr lvl="0" algn="l"/>
            <a:r>
              <a:rPr lang="en-US" altLang="zh-CN" sz="3200" dirty="0" smtClean="0">
                <a:latin typeface="方正清刻本悦宋简体" panose="02000000000000000000" charset="-122"/>
                <a:ea typeface="方正清刻本悦宋简体" panose="02000000000000000000" charset="-122"/>
                <a:sym typeface="+mn-ea"/>
              </a:rPr>
              <a:t>7.2.1.3  </a:t>
            </a:r>
            <a:r>
              <a:rPr lang="zh-CN" altLang="en-US" sz="3200" dirty="0" smtClean="0">
                <a:latin typeface="方正清刻本悦宋简体" panose="02000000000000000000" charset="-122"/>
                <a:ea typeface="方正清刻本悦宋简体" panose="02000000000000000000" charset="-122"/>
                <a:sym typeface="+mn-ea"/>
              </a:rPr>
              <a:t>组织结构类型</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左大括号 2"/>
          <p:cNvSpPr/>
          <p:nvPr/>
        </p:nvSpPr>
        <p:spPr>
          <a:xfrm>
            <a:off x="4086225" y="1899285"/>
            <a:ext cx="357505" cy="2891790"/>
          </a:xfrm>
          <a:prstGeom prst="leftBrace">
            <a:avLst>
              <a:gd name="adj1" fmla="val 9129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7" name="文本框 6"/>
          <p:cNvSpPr txBox="1"/>
          <p:nvPr/>
        </p:nvSpPr>
        <p:spPr>
          <a:xfrm>
            <a:off x="4845685" y="386080"/>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2276475" y="3145790"/>
            <a:ext cx="1809750" cy="398780"/>
          </a:xfrm>
          <a:prstGeom prst="rect">
            <a:avLst/>
          </a:prstGeom>
          <a:noFill/>
          <a:ln w="9525">
            <a:noFill/>
          </a:ln>
        </p:spPr>
        <p:txBody>
          <a:bodyPr wrap="square">
            <a:spAutoFit/>
          </a:bodyPr>
          <a:p>
            <a:pPr indent="0"/>
            <a:r>
              <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rPr>
              <a:t>组织结构类型</a:t>
            </a:r>
            <a:endParaRPr lang="zh-CN" altLang="en-US" sz="2000" b="0">
              <a:solidFill>
                <a:schemeClr val="tx1">
                  <a:lumMod val="85000"/>
                  <a:lumOff val="15000"/>
                </a:schemeClr>
              </a:solidFill>
              <a:latin typeface="微软雅黑" panose="020B0503020204020204" pitchFamily="34" charset="-122"/>
              <a:ea typeface="微软雅黑" panose="020B0503020204020204" pitchFamily="34" charset="-122"/>
              <a:cs typeface="宋体" pitchFamily="2" charset="-122"/>
            </a:endParaRPr>
          </a:p>
        </p:txBody>
      </p:sp>
      <p:sp>
        <p:nvSpPr>
          <p:cNvPr id="11" name="文本框 10"/>
          <p:cNvSpPr txBox="1"/>
          <p:nvPr/>
        </p:nvSpPr>
        <p:spPr>
          <a:xfrm>
            <a:off x="4826000" y="1721485"/>
            <a:ext cx="2540000" cy="3415030"/>
          </a:xfrm>
          <a:prstGeom prst="rect">
            <a:avLst/>
          </a:prstGeom>
          <a:noFill/>
        </p:spPr>
        <p:txBody>
          <a:bodyPr wrap="square" rtlCol="0" anchor="t">
            <a:spAutoFit/>
          </a:bodyPr>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直线制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职能制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直线</a:t>
            </a:r>
            <a:r>
              <a:rPr lang="en-US" altLang="zh-CN" sz="2400">
                <a:latin typeface="楷体-简" panose="02010600040101010101" charset="-122"/>
                <a:ea typeface="楷体-简" panose="02010600040101010101" charset="-122"/>
                <a:sym typeface="+mn-ea"/>
              </a:rPr>
              <a:t>-</a:t>
            </a:r>
            <a:r>
              <a:rPr lang="zh-CN" altLang="en-US" sz="2400">
                <a:latin typeface="楷体-简" panose="02010600040101010101" charset="-122"/>
                <a:ea typeface="楷体-简" panose="02010600040101010101" charset="-122"/>
                <a:sym typeface="+mn-ea"/>
              </a:rPr>
              <a:t>职能制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  】制</a:t>
            </a:r>
            <a:endParaRPr lang="zh-CN" altLang="en-US" sz="2400">
              <a:latin typeface="楷体-简" panose="02010600040101010101" charset="-122"/>
              <a:ea typeface="楷体-简" panose="02010600040101010101" charset="-122"/>
              <a:sym typeface="+mn-ea"/>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事业部制</a:t>
            </a:r>
            <a:endParaRPr lang="zh-CN" altLang="en-US" sz="2400">
              <a:latin typeface="楷体-简" panose="02010600040101010101" charset="-122"/>
              <a:ea typeface="楷体-简" panose="02010600040101010101" charset="-122"/>
            </a:endParaRPr>
          </a:p>
          <a:p>
            <a:pPr marL="457200" lvl="0" indent="-457200">
              <a:lnSpc>
                <a:spcPct val="150000"/>
              </a:lnSpc>
              <a:spcBef>
                <a:spcPct val="0"/>
              </a:spcBef>
              <a:buAutoNum type="arabicPeriod"/>
            </a:pPr>
            <a:r>
              <a:rPr lang="zh-CN" altLang="en-US" sz="2400">
                <a:latin typeface="楷体-简" panose="02010600040101010101" charset="-122"/>
                <a:ea typeface="楷体-简" panose="02010600040101010101" charset="-122"/>
                <a:sym typeface="+mn-ea"/>
              </a:rPr>
              <a:t>【  】制</a:t>
            </a:r>
            <a:endParaRPr lang="zh-CN" altLang="en-US" sz="2400">
              <a:latin typeface="楷体-简" panose="02010600040101010101" charset="-122"/>
              <a:ea typeface="楷体-简" panose="02010600040101010101" charset="-122"/>
              <a:sym typeface="+mn-ea"/>
            </a:endParaRPr>
          </a:p>
        </p:txBody>
      </p:sp>
      <p:pic>
        <p:nvPicPr>
          <p:cNvPr id="4" name="图片 3"/>
          <p:cNvPicPr>
            <a:picLocks noChangeAspect="1"/>
          </p:cNvPicPr>
          <p:nvPr/>
        </p:nvPicPr>
        <p:blipFill>
          <a:blip r:embed="rId1"/>
          <a:stretch>
            <a:fillRect/>
          </a:stretch>
        </p:blipFill>
        <p:spPr>
          <a:xfrm>
            <a:off x="9051925" y="130175"/>
            <a:ext cx="3141980" cy="1154430"/>
          </a:xfrm>
          <a:prstGeom prst="rect">
            <a:avLst/>
          </a:prstGeom>
        </p:spPr>
      </p:pic>
      <p:sp>
        <p:nvSpPr>
          <p:cNvPr id="12" name="文本框 11"/>
          <p:cNvSpPr txBox="1"/>
          <p:nvPr/>
        </p:nvSpPr>
        <p:spPr>
          <a:xfrm>
            <a:off x="897890" y="294005"/>
            <a:ext cx="3827780" cy="583565"/>
          </a:xfrm>
          <a:prstGeom prst="rect">
            <a:avLst/>
          </a:prstGeom>
          <a:noFill/>
        </p:spPr>
        <p:txBody>
          <a:bodyPr wrap="none" rtlCol="0" anchor="t">
            <a:spAutoFit/>
          </a:bodyPr>
          <a:p>
            <a:pPr lvl="0" algn="l"/>
            <a:r>
              <a:rPr lang="en-US" altLang="zh-CN" sz="3200" dirty="0" smtClean="0">
                <a:latin typeface="方正清刻本悦宋简体" panose="02000000000000000000" charset="-122"/>
                <a:ea typeface="方正清刻本悦宋简体" panose="02000000000000000000" charset="-122"/>
                <a:sym typeface="+mn-ea"/>
              </a:rPr>
              <a:t>7.2.1.3  </a:t>
            </a:r>
            <a:r>
              <a:rPr lang="zh-CN" altLang="en-US" sz="3200" dirty="0" smtClean="0">
                <a:latin typeface="方正清刻本悦宋简体" panose="02000000000000000000" charset="-122"/>
                <a:ea typeface="方正清刻本悦宋简体" panose="02000000000000000000" charset="-122"/>
                <a:sym typeface="+mn-ea"/>
              </a:rPr>
              <a:t>组织结构类型</a:t>
            </a:r>
            <a:endParaRPr lang="zh-CN" altLang="en-US" sz="3200" dirty="0" smtClean="0">
              <a:latin typeface="方正清刻本悦宋简体" panose="02000000000000000000" charset="-122"/>
              <a:ea typeface="方正清刻本悦宋简体" panose="02000000000000000000" charset="-122"/>
              <a:sym typeface="+mn-ea"/>
            </a:endParaRPr>
          </a:p>
        </p:txBody>
      </p:sp>
      <p:sp>
        <p:nvSpPr>
          <p:cNvPr id="3" name="左大括号 2"/>
          <p:cNvSpPr/>
          <p:nvPr/>
        </p:nvSpPr>
        <p:spPr>
          <a:xfrm>
            <a:off x="4086225" y="1899285"/>
            <a:ext cx="357505" cy="2891790"/>
          </a:xfrm>
          <a:prstGeom prst="leftBrace">
            <a:avLst>
              <a:gd name="adj1" fmla="val 91296"/>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7" name="文本框 6"/>
          <p:cNvSpPr txBox="1"/>
          <p:nvPr/>
        </p:nvSpPr>
        <p:spPr>
          <a:xfrm>
            <a:off x="4845685" y="386080"/>
            <a:ext cx="2978785" cy="398780"/>
          </a:xfrm>
          <a:prstGeom prst="rect">
            <a:avLst/>
          </a:prstGeom>
          <a:noFill/>
        </p:spPr>
        <p:txBody>
          <a:bodyPr wrap="square" rtlCol="0" anchor="t">
            <a:spAutoFit/>
          </a:bodyPr>
          <a:p>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zh-CN" altLang="en-US" sz="2000">
                <a:solidFill>
                  <a:srgbClr val="FF0000"/>
                </a:solidFill>
                <a:latin typeface="楷体-简" panose="02010600040101010101" charset="-122"/>
                <a:ea typeface="楷体-简" panose="02010600040101010101" charset="-122"/>
                <a:sym typeface="+mn-ea"/>
              </a:rPr>
              <a:t>选择；简答</a:t>
            </a:r>
            <a:r>
              <a:rPr lang="zh-CN" altLang="en-US" sz="2000">
                <a:solidFill>
                  <a:schemeClr val="tx1">
                    <a:lumMod val="85000"/>
                    <a:lumOff val="15000"/>
                  </a:schemeClr>
                </a:solidFill>
                <a:latin typeface="楷体-简" panose="02010600040101010101" charset="-122"/>
                <a:ea typeface="楷体-简" panose="02010600040101010101" charset="-122"/>
                <a:sym typeface="+mn-ea"/>
              </a:rPr>
              <a:t>】</a:t>
            </a:r>
            <a:r>
              <a:rPr lang="en-US" altLang="zh-CN" sz="2000">
                <a:solidFill>
                  <a:srgbClr val="FF0000"/>
                </a:solidFill>
                <a:latin typeface="楷体-简" panose="02010600040101010101" charset="-122"/>
                <a:ea typeface="楷体-简" panose="02010600040101010101" charset="-122"/>
                <a:sym typeface="+mn-ea"/>
              </a:rPr>
              <a:t>★★★★</a:t>
            </a:r>
            <a:endParaRPr lang="en-US" altLang="zh-CN" sz="2000">
              <a:solidFill>
                <a:srgbClr val="FF0000"/>
              </a:solidFill>
              <a:latin typeface="楷体-简" panose="02010600040101010101" charset="-122"/>
              <a:ea typeface="楷体-简"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r>
              <a:rPr lang="en-US" altLang="zh-CN"/>
              <a:t>1.3 </a:t>
            </a:r>
            <a:r>
              <a:rPr lang="zh-CN" altLang="en-US"/>
              <a:t>冲突的类型【</a:t>
            </a:r>
            <a:r>
              <a:rPr lang="zh-CN" altLang="en-US">
                <a:solidFill>
                  <a:srgbClr val="FF0000"/>
                </a:solidFill>
              </a:rPr>
              <a:t>选择</a:t>
            </a:r>
            <a:r>
              <a:rPr lang="zh-CN" altLang="en-US"/>
              <a:t>】</a:t>
            </a:r>
            <a:r>
              <a:rPr lang="en-US" altLang="zh-CN">
                <a:solidFill>
                  <a:srgbClr val="FF0000"/>
                </a:solidFill>
                <a:sym typeface="+mn-ea"/>
              </a:rPr>
              <a:t>★★★★</a:t>
            </a:r>
            <a:endParaRPr lang="zh-CN" altLang="en-US"/>
          </a:p>
          <a:p>
            <a:endParaRPr lang="zh-CN" altLang="en-US"/>
          </a:p>
        </p:txBody>
      </p:sp>
      <p:graphicFrame>
        <p:nvGraphicFramePr>
          <p:cNvPr id="4" name="表格 3"/>
          <p:cNvGraphicFramePr/>
          <p:nvPr/>
        </p:nvGraphicFramePr>
        <p:xfrm>
          <a:off x="1092835" y="2310765"/>
          <a:ext cx="10459720" cy="3474720"/>
        </p:xfrm>
        <a:graphic>
          <a:graphicData uri="http://schemas.openxmlformats.org/drawingml/2006/table">
            <a:tbl>
              <a:tblPr firstRow="1" bandRow="1">
                <a:tableStyleId>{5C22544A-7EE6-4342-B048-85BDC9FD1C3A}</a:tableStyleId>
              </a:tblPr>
              <a:tblGrid>
                <a:gridCol w="1891030"/>
                <a:gridCol w="1975485"/>
                <a:gridCol w="6593205"/>
              </a:tblGrid>
              <a:tr h="400050">
                <a:tc>
                  <a:txBody>
                    <a:bodyPr/>
                    <a:p>
                      <a:pPr algn="ctr">
                        <a:buNone/>
                      </a:pPr>
                      <a:r>
                        <a:rPr lang="zh-CN" altLang="en-US" sz="2400">
                          <a:solidFill>
                            <a:schemeClr val="tx1">
                              <a:lumMod val="85000"/>
                              <a:lumOff val="15000"/>
                            </a:schemeClr>
                          </a:solidFill>
                          <a:latin typeface="楷体-简" panose="02010600040101010101" charset="-122"/>
                          <a:ea typeface="楷体-简" panose="02010600040101010101" charset="-122"/>
                        </a:rPr>
                        <a:t>分类标准</a:t>
                      </a:r>
                      <a:endParaRPr lang="zh-CN" altLang="en-US" sz="24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c>
                  <a:txBody>
                    <a:bodyPr/>
                    <a:p>
                      <a:pPr algn="ctr">
                        <a:buNone/>
                      </a:pPr>
                      <a:r>
                        <a:rPr lang="zh-CN" altLang="en-US" sz="2400">
                          <a:solidFill>
                            <a:schemeClr val="tx1">
                              <a:lumMod val="85000"/>
                              <a:lumOff val="15000"/>
                            </a:schemeClr>
                          </a:solidFill>
                          <a:latin typeface="楷体-简" panose="02010600040101010101" charset="-122"/>
                          <a:ea typeface="楷体-简" panose="02010600040101010101" charset="-122"/>
                        </a:rPr>
                        <a:t>具体类型</a:t>
                      </a:r>
                      <a:endParaRPr lang="zh-CN" altLang="en-US" sz="24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c>
                  <a:txBody>
                    <a:bodyPr/>
                    <a:p>
                      <a:pPr algn="ctr">
                        <a:buNone/>
                      </a:pPr>
                      <a:r>
                        <a:rPr lang="zh-CN" altLang="en-US" sz="2400">
                          <a:solidFill>
                            <a:schemeClr val="tx1">
                              <a:lumMod val="85000"/>
                              <a:lumOff val="15000"/>
                            </a:schemeClr>
                          </a:solidFill>
                          <a:latin typeface="楷体-简" panose="02010600040101010101" charset="-122"/>
                          <a:ea typeface="楷体-简" panose="02010600040101010101" charset="-122"/>
                        </a:rPr>
                        <a:t>内容</a:t>
                      </a:r>
                      <a:endParaRPr lang="zh-CN" altLang="en-US" sz="24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5">
                        <a:lumMod val="20000"/>
                        <a:lumOff val="80000"/>
                      </a:schemeClr>
                    </a:solidFill>
                  </a:tcPr>
                </a:tc>
              </a:tr>
              <a:tr h="438785">
                <a:tc rowSpan="4">
                  <a:txBody>
                    <a:bodyPr/>
                    <a:p>
                      <a:pPr algn="ctr">
                        <a:buNone/>
                      </a:pPr>
                      <a:endParaRPr lang="zh-CN" altLang="en-US" sz="240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p>
                      <a:pPr algn="ctr">
                        <a:buNone/>
                      </a:pPr>
                      <a:r>
                        <a:rPr lang="zh-CN" altLang="en-US" sz="240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冲突产生原因不同</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p>
                      <a:pPr algn="ctr">
                        <a:buNone/>
                      </a:pP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目标</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结果追求</a:t>
                      </a:r>
                      <a:r>
                        <a:rPr lang="zh-CN" altLang="en-US" sz="2400" b="0">
                          <a:latin typeface="楷体-简" panose="02010600040101010101" charset="-122"/>
                          <a:ea typeface="楷体-简" panose="02010600040101010101" charset="-122"/>
                          <a:cs typeface="微软雅黑" panose="020B0503020204020204" pitchFamily="34" charset="-122"/>
                          <a:sym typeface="+mn-ea"/>
                        </a:rPr>
                        <a:t>所引发的冲突。</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0005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认知</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0">
                          <a:latin typeface="楷体-简" panose="02010600040101010101" charset="-122"/>
                          <a:ea typeface="楷体-简" panose="02010600040101010101" charset="-122"/>
                          <a:cs typeface="微软雅黑" panose="020B0503020204020204" pitchFamily="34" charset="-122"/>
                          <a:sym typeface="+mn-ea"/>
                        </a:rPr>
                        <a:t>主体之间</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情感上的不一致</a:t>
                      </a:r>
                      <a:r>
                        <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而引发的冲突</a:t>
                      </a:r>
                      <a:r>
                        <a:rPr lang="zh-CN" altLang="en-US" sz="2400" b="0">
                          <a:latin typeface="楷体-简" panose="02010600040101010101" charset="-122"/>
                          <a:ea typeface="楷体-简" panose="02010600040101010101" charset="-122"/>
                          <a:cs typeface="微软雅黑" panose="020B0503020204020204" pitchFamily="34" charset="-122"/>
                          <a:sym typeface="+mn-ea"/>
                        </a:rPr>
                        <a:t>。</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5720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情感</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不一致</a:t>
                      </a:r>
                      <a:r>
                        <a:rPr lang="zh-CN" altLang="en-US" sz="2400" b="0">
                          <a:latin typeface="楷体-简" panose="02010600040101010101" charset="-122"/>
                          <a:ea typeface="楷体-简" panose="02010600040101010101" charset="-122"/>
                          <a:cs typeface="微软雅黑" panose="020B0503020204020204" pitchFamily="34" charset="-122"/>
                          <a:sym typeface="+mn-ea"/>
                        </a:rPr>
                        <a:t>的</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看法、想法和思想</a:t>
                      </a:r>
                      <a:r>
                        <a:rPr lang="zh-CN" altLang="en-US" sz="2400" b="0">
                          <a:latin typeface="楷体-简" panose="02010600040101010101" charset="-122"/>
                          <a:ea typeface="楷体-简" panose="02010600040101010101" charset="-122"/>
                          <a:cs typeface="微软雅黑" panose="020B0503020204020204" pitchFamily="34" charset="-122"/>
                          <a:sym typeface="+mn-ea"/>
                        </a:rPr>
                        <a:t>而导致的冲突。</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0005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程序</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0">
                          <a:latin typeface="楷体-简" panose="02010600040101010101" charset="-122"/>
                          <a:ea typeface="楷体-简" panose="02010600040101010101" charset="-122"/>
                          <a:cs typeface="微软雅黑" panose="020B0503020204020204" pitchFamily="34" charset="-122"/>
                          <a:sym typeface="+mn-ea"/>
                        </a:rPr>
                        <a:t>优先事件选择、</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过程顺序安排</a:t>
                      </a:r>
                      <a:r>
                        <a:rPr lang="zh-CN" altLang="en-US" sz="2400" b="0">
                          <a:latin typeface="楷体-简" panose="02010600040101010101" charset="-122"/>
                          <a:ea typeface="楷体-简" panose="02010600040101010101" charset="-122"/>
                          <a:cs typeface="微软雅黑" panose="020B0503020204020204" pitchFamily="34" charset="-122"/>
                          <a:sym typeface="+mn-ea"/>
                        </a:rPr>
                        <a:t>而产生的冲突。</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57200">
                <a:tc rowSpan="2">
                  <a:txBody>
                    <a:bodyPr/>
                    <a:p>
                      <a:pPr algn="ctr">
                        <a:buNone/>
                      </a:pPr>
                      <a:r>
                        <a:rPr lang="zh-CN" altLang="en-US" sz="240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冲突对组织的影响不同</a:t>
                      </a:r>
                      <a:endParaRPr lang="zh-CN" altLang="en-US" sz="240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建设性</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0">
                          <a:latin typeface="楷体-简" panose="02010600040101010101" charset="-122"/>
                          <a:ea typeface="楷体-简" panose="02010600040101010101" charset="-122"/>
                          <a:cs typeface="微软雅黑" panose="020B0503020204020204" pitchFamily="34" charset="-122"/>
                          <a:sym typeface="+mn-ea"/>
                        </a:rPr>
                        <a:t>对组织有</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积极影响</a:t>
                      </a:r>
                      <a:r>
                        <a:rPr lang="zh-CN" altLang="en-US" sz="2400" b="0">
                          <a:latin typeface="楷体-简" panose="02010600040101010101" charset="-122"/>
                          <a:ea typeface="楷体-简" panose="02010600040101010101" charset="-122"/>
                          <a:cs typeface="微软雅黑" panose="020B0503020204020204" pitchFamily="34" charset="-122"/>
                          <a:sym typeface="+mn-ea"/>
                        </a:rPr>
                        <a:t>的冲突。</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0005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buNone/>
                      </a:pP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破坏性</a:t>
                      </a:r>
                      <a:r>
                        <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rPr>
                        <a:t>冲突</a:t>
                      </a:r>
                      <a:endParaRPr lang="zh-CN" altLang="en-US" sz="2400" b="1">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buNone/>
                      </a:pPr>
                      <a:r>
                        <a:rPr lang="zh-CN" altLang="en-US" sz="2400" b="0">
                          <a:latin typeface="楷体-简" panose="02010600040101010101" charset="-122"/>
                          <a:ea typeface="楷体-简" panose="02010600040101010101" charset="-122"/>
                          <a:cs typeface="微软雅黑" panose="020B0503020204020204" pitchFamily="34" charset="-122"/>
                          <a:sym typeface="+mn-ea"/>
                        </a:rPr>
                        <a:t>对组织有</a:t>
                      </a:r>
                      <a:r>
                        <a:rPr lang="zh-CN" altLang="en-US" sz="2400" b="1" u="sng">
                          <a:solidFill>
                            <a:srgbClr val="C00000"/>
                          </a:solidFill>
                          <a:latin typeface="楷体-简" panose="02010600040101010101" charset="-122"/>
                          <a:ea typeface="楷体-简" panose="02010600040101010101" charset="-122"/>
                          <a:cs typeface="微软雅黑" panose="020B0503020204020204" pitchFamily="34" charset="-122"/>
                          <a:sym typeface="+mn-ea"/>
                        </a:rPr>
                        <a:t>消极影响</a:t>
                      </a:r>
                      <a:r>
                        <a:rPr lang="zh-CN" altLang="en-US" sz="2400" b="0">
                          <a:latin typeface="楷体-简" panose="02010600040101010101" charset="-122"/>
                          <a:ea typeface="楷体-简" panose="02010600040101010101" charset="-122"/>
                          <a:cs typeface="微软雅黑" panose="020B0503020204020204" pitchFamily="34" charset="-122"/>
                          <a:sym typeface="+mn-ea"/>
                        </a:rPr>
                        <a:t>的冲突。</a:t>
                      </a:r>
                      <a:endParaRPr lang="zh-CN" altLang="en-US" sz="2400" b="0">
                        <a:solidFill>
                          <a:schemeClr val="tx1">
                            <a:lumMod val="85000"/>
                            <a:lumOff val="15000"/>
                          </a:schemeClr>
                        </a:solidFill>
                        <a:latin typeface="楷体-简" panose="02010600040101010101" charset="-122"/>
                        <a:ea typeface="楷体-简" panose="02010600040101010101" charset="-122"/>
                        <a:cs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pic>
        <p:nvPicPr>
          <p:cNvPr id="7" name="图片 6"/>
          <p:cNvPicPr>
            <a:picLocks noChangeAspect="1"/>
          </p:cNvPicPr>
          <p:nvPr/>
        </p:nvPicPr>
        <p:blipFill>
          <a:blip r:embed="rId1"/>
          <a:stretch>
            <a:fillRect/>
          </a:stretch>
        </p:blipFill>
        <p:spPr>
          <a:xfrm>
            <a:off x="9866630" y="134620"/>
            <a:ext cx="2299970" cy="1521460"/>
          </a:xfrm>
          <a:prstGeom prst="rect">
            <a:avLst/>
          </a:prstGeom>
        </p:spPr>
      </p:pic>
      <p:sp>
        <p:nvSpPr>
          <p:cNvPr id="6" name="标题 2"/>
          <p:cNvSpPr>
            <a:spLocks noGrp="1"/>
          </p:cNvSpPr>
          <p:nvPr/>
        </p:nvSpPr>
        <p:spPr>
          <a:xfrm>
            <a:off x="876935" y="134620"/>
            <a:ext cx="5155565" cy="854075"/>
          </a:xfrm>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eaLnBrk="1" latinLnBrk="0" hangingPunct="1">
              <a:lnSpc>
                <a:spcPct val="150000"/>
              </a:lnSpc>
            </a:pPr>
            <a:r>
              <a:rPr lang="en-US" altLang="zh-CN" sz="3200" dirty="0" smtClean="0">
                <a:latin typeface="方正清刻本悦宋简体" panose="02000000000000000000" charset="-122"/>
                <a:ea typeface="方正清刻本悦宋简体" panose="02000000000000000000" charset="-122"/>
                <a:sym typeface="+mn-ea"/>
              </a:rPr>
              <a:t>6.1.1.4 </a:t>
            </a:r>
            <a:r>
              <a:rPr lang="zh-CN" altLang="en-US" sz="3200" dirty="0" smtClean="0">
                <a:latin typeface="方正清刻本悦宋简体" panose="02000000000000000000" charset="-122"/>
                <a:ea typeface="方正清刻本悦宋简体" panose="02000000000000000000" charset="-122"/>
                <a:sym typeface="+mn-ea"/>
              </a:rPr>
              <a:t>冲突的类型</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eaLnBrk="1" latinLnBrk="0" hangingPunct="1">
              <a:lnSpc>
                <a:spcPct val="150000"/>
              </a:lnSpc>
            </a:pPr>
            <a:r>
              <a:rPr lang="zh-CN" altLang="en-US" sz="2400"/>
              <a:t>把由于冲突主体内部或冲突主体之间存在不一致或不相容的优先事件选择、过程顺序安排而产生的冲突称为（ ）</a:t>
            </a:r>
            <a:endParaRPr lang="zh-CN" altLang="en-US" sz="2400"/>
          </a:p>
          <a:p>
            <a:pPr eaLnBrk="1" latinLnBrk="0" hangingPunct="1">
              <a:lnSpc>
                <a:spcPct val="150000"/>
              </a:lnSpc>
            </a:pPr>
            <a:r>
              <a:rPr lang="zh-CN" altLang="en-US" sz="2400"/>
              <a:t>A:目标冲突</a:t>
            </a:r>
            <a:endParaRPr lang="zh-CN" altLang="en-US" sz="2400"/>
          </a:p>
          <a:p>
            <a:pPr eaLnBrk="1" latinLnBrk="0" hangingPunct="1">
              <a:lnSpc>
                <a:spcPct val="150000"/>
              </a:lnSpc>
            </a:pPr>
            <a:r>
              <a:rPr lang="zh-CN" altLang="en-US" sz="2400"/>
              <a:t>B:情感冲突</a:t>
            </a:r>
            <a:endParaRPr lang="zh-CN" altLang="en-US" sz="2400"/>
          </a:p>
          <a:p>
            <a:pPr eaLnBrk="1" latinLnBrk="0" hangingPunct="1">
              <a:lnSpc>
                <a:spcPct val="150000"/>
              </a:lnSpc>
            </a:pPr>
            <a:r>
              <a:rPr lang="zh-CN" altLang="en-US" sz="2400"/>
              <a:t>C:认知冲突</a:t>
            </a:r>
            <a:endParaRPr lang="zh-CN" altLang="en-US" sz="2400"/>
          </a:p>
          <a:p>
            <a:pPr eaLnBrk="1" latinLnBrk="0" hangingPunct="1">
              <a:lnSpc>
                <a:spcPct val="150000"/>
              </a:lnSpc>
            </a:pPr>
            <a:r>
              <a:rPr lang="zh-CN" altLang="en-US" sz="2400"/>
              <a:t>D:程序冲突</a:t>
            </a:r>
            <a:endParaRPr lang="zh-CN" altLang="en-US" sz="2400"/>
          </a:p>
          <a:p>
            <a:pPr eaLnBrk="1" latinLnBrk="0" hangingPunct="1">
              <a:lnSpc>
                <a:spcPct val="150000"/>
              </a:lnSpc>
            </a:pPr>
            <a:endParaRPr lang="zh-CN" altLang="en-US" sz="2400"/>
          </a:p>
        </p:txBody>
      </p:sp>
      <p:sp>
        <p:nvSpPr>
          <p:cNvPr id="3" name="标题 2"/>
          <p:cNvSpPr>
            <a:spLocks noGrp="1"/>
          </p:cNvSpPr>
          <p:nvPr>
            <p:ph type="title"/>
          </p:nvPr>
        </p:nvSpPr>
        <p:spPr>
          <a:xfrm>
            <a:off x="892175" y="377825"/>
            <a:ext cx="10972800" cy="854075"/>
          </a:xfrm>
        </p:spPr>
        <p:txBody>
          <a:bodyPr vert="horz" rtlCol="0">
            <a:normAutofit/>
          </a:bodyPr>
          <a:p>
            <a:pPr lvl="0" algn="l"/>
            <a:r>
              <a:rPr lang="zh-CN" altLang="en-US" sz="3200" dirty="0" smtClean="0">
                <a:latin typeface="方正清刻本悦宋简体" panose="02000000000000000000" charset="-122"/>
                <a:ea typeface="方正清刻本悦宋简体" panose="02000000000000000000" charset="-122"/>
                <a:sym typeface="+mn-ea"/>
              </a:rPr>
              <a:t>真题再现</a:t>
            </a:r>
            <a:endParaRPr lang="zh-CN" altLang="en-US" sz="3200" dirty="0" smtClean="0">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2"/>
  <p:tag name="KSO_WM_UNIT_ID" val="diagram160354_4*m_i*1_2"/>
  <p:tag name="KSO_WM_UNIT_LAYERLEVEL" val="1_1"/>
  <p:tag name="KSO_WM_DIAGRAM_GROUP_CODE" val="m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0.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4"/>
  <p:tag name="KSO_WM_UNIT_ID" val="diagram160354_4*m_i*1_4"/>
  <p:tag name="KSO_WM_UNIT_LAYERLEVEL" val="1_1"/>
  <p:tag name="KSO_WM_DIAGRAM_GROUP_CODE" val="m1-1"/>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5"/>
  <p:tag name="KSO_WM_UNIT_ID" val="diagram160354_4*m_i*1_5"/>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7"/>
  <p:tag name="KSO_WM_UNIT_ID" val="diagram160354_4*m_i*1_7"/>
  <p:tag name="KSO_WM_UNIT_LAYERLEVEL" val="1_1"/>
  <p:tag name="KSO_WM_DIAGRAM_GROUP_CODE" val="m1-1"/>
  <p:tag name="KSO_WM_UNIT_FILL_FORE_SCHEMECOLOR_INDEX" val="14"/>
  <p:tag name="KSO_WM_UNIT_FILL_TYPE" val="1"/>
  <p:tag name="KSO_WM_UNIT_LINE_FORE_SCHEMECOLOR_INDEX" val="6"/>
  <p:tag name="KSO_WM_UNIT_LINE_FILL_TYPE" val="2"/>
  <p:tag name="KSO_WM_UNIT_TEXT_FILL_FORE_SCHEMECOLOR_INDEX" val="2"/>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5"/>
  <p:tag name="KSO_WM_UNIT_ID" val="diagram160354_4*m_i*1_5"/>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16.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2"/>
  <p:tag name="KSO_WM_UNIT_ID" val="diagram160354_4*m_i*1_2"/>
  <p:tag name="KSO_WM_UNIT_LAYERLEVEL" val="1_1"/>
  <p:tag name="KSO_WM_DIAGRAM_GROUP_CODE" val="m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7.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18.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3"/>
  <p:tag name="KSO_WM_UNIT_ID" val="diagram160354_4*m_i*1_3"/>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19.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2"/>
  <p:tag name="KSO_WM_UNIT_ID" val="diagram160354_4*m_i*1_2"/>
  <p:tag name="KSO_WM_UNIT_LAYERLEVEL" val="1_1"/>
  <p:tag name="KSO_WM_DIAGRAM_GROUP_CODE" val="m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3"/>
  <p:tag name="KSO_WM_UNIT_ID" val="diagram160354_4*m_i*1_3"/>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3"/>
  <p:tag name="KSO_WM_UNIT_ID" val="diagram160354_4*m_i*1_3"/>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2.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2"/>
  <p:tag name="KSO_WM_UNIT_ID" val="diagram160354_4*m_i*1_2"/>
  <p:tag name="KSO_WM_UNIT_LAYERLEVEL" val="1_1"/>
  <p:tag name="KSO_WM_DIAGRAM_GROUP_CODE" val="m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3.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24.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3"/>
  <p:tag name="KSO_WM_UNIT_ID" val="diagram160354_4*m_i*1_3"/>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4"/>
  <p:tag name="KSO_WM_UNIT_ID" val="diagram160354_4*m_i*1_4"/>
  <p:tag name="KSO_WM_UNIT_LAYERLEVEL" val="1_1"/>
  <p:tag name="KSO_WM_DIAGRAM_GROUP_CODE" val="m1-1"/>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5"/>
  <p:tag name="KSO_WM_UNIT_ID" val="diagram160354_4*m_i*1_5"/>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7"/>
  <p:tag name="KSO_WM_UNIT_ID" val="diagram160354_4*m_i*1_7"/>
  <p:tag name="KSO_WM_UNIT_LAYERLEVEL" val="1_1"/>
  <p:tag name="KSO_WM_DIAGRAM_GROUP_CODE" val="m1-1"/>
  <p:tag name="KSO_WM_UNIT_FILL_FORE_SCHEMECOLOR_INDEX" val="14"/>
  <p:tag name="KSO_WM_UNIT_FILL_TYPE" val="1"/>
  <p:tag name="KSO_WM_UNIT_LINE_FORE_SCHEMECOLOR_INDEX" val="6"/>
  <p:tag name="KSO_WM_UNIT_LINE_FILL_TYPE" val="2"/>
  <p:tag name="KSO_WM_UNIT_TEXT_FILL_FORE_SCHEMECOLOR_INDEX" val="2"/>
  <p:tag name="KSO_WM_UNIT_TEXT_FILL_TYPE" val="1"/>
</p:tagLst>
</file>

<file path=ppt/tags/tag6.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5"/>
  <p:tag name="KSO_WM_UNIT_ID" val="diagram160354_4*m_i*1_5"/>
  <p:tag name="KSO_WM_UNIT_LAYERLEVEL" val="1_1"/>
  <p:tag name="KSO_WM_DIAGRAM_GROUP_CODE" val="m1-1"/>
  <p:tag name="KSO_WM_UNIT_FILL_FORE_SCHEMECOLOR_INDEX" val="7"/>
  <p:tag name="KSO_WM_UNIT_FILL_TYPE" val="1"/>
  <p:tag name="KSO_WM_UNIT_TEXT_FILL_FORE_SCHEMECOLOR_INDEX" val="14"/>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2"/>
  <p:tag name="KSO_WM_UNIT_ID" val="diagram160354_4*m_i*1_2"/>
  <p:tag name="KSO_WM_UNIT_LAYERLEVEL" val="1_1"/>
  <p:tag name="KSO_WM_DIAGRAM_GROUP_CODE" val="m1-1"/>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160354"/>
  <p:tag name="KSO_WM_UNIT_TYPE" val="m_h_f"/>
  <p:tag name="KSO_WM_UNIT_INDEX" val="1_1_1"/>
  <p:tag name="KSO_WM_UNIT_ID" val="diagram160354_4*m_h_f*1_1_1"/>
  <p:tag name="KSO_WM_UNIT_CLEAR" val="1"/>
  <p:tag name="KSO_WM_UNIT_LAYERLEVEL" val="1_1_1"/>
  <p:tag name="KSO_WM_UNIT_VALUE" val="21"/>
  <p:tag name="KSO_WM_UNIT_HIGHLIGHT" val="0"/>
  <p:tag name="KSO_WM_UNIT_COMPATIBLE" val="0"/>
  <p:tag name="KSO_WM_UNIT_PRESET_TEXT_INDEX" val="4"/>
  <p:tag name="KSO_WM_UNIT_PRESET_TEXT_LEN" val="40"/>
  <p:tag name="KSO_WM_DIAGRAM_GROUP_CODE" val="m1-1"/>
  <p:tag name="KSO_WM_UNIT_BIND_DECORATION_IDS" val="diagram160354_4*m_i*1_2"/>
  <p:tag name="KSO_WM_UNIT_TEXT_FILL_FORE_SCHEMECOLOR_INDEX" val="15"/>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160354"/>
  <p:tag name="KSO_WM_UNIT_CLEAR" val="1"/>
  <p:tag name="KSO_WM_UNIT_TYPE" val="m_i"/>
  <p:tag name="KSO_WM_UNIT_INDEX" val="1_3"/>
  <p:tag name="KSO_WM_UNIT_ID" val="diagram160354_4*m_i*1_3"/>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自定义 247">
      <a:dk1>
        <a:sysClr val="windowText" lastClr="000000"/>
      </a:dk1>
      <a:lt1>
        <a:sysClr val="window" lastClr="FFFFFF"/>
      </a:lt1>
      <a:dk2>
        <a:srgbClr val="44546A"/>
      </a:dk2>
      <a:lt2>
        <a:srgbClr val="E7E6E6"/>
      </a:lt2>
      <a:accent1>
        <a:srgbClr val="003760"/>
      </a:accent1>
      <a:accent2>
        <a:srgbClr val="BFBFBF"/>
      </a:accent2>
      <a:accent3>
        <a:srgbClr val="003760"/>
      </a:accent3>
      <a:accent4>
        <a:srgbClr val="BFBFBF"/>
      </a:accent4>
      <a:accent5>
        <a:srgbClr val="003760"/>
      </a:accent5>
      <a:accent6>
        <a:srgbClr val="BFBFBF"/>
      </a:accent6>
      <a:hlink>
        <a:srgbClr val="003760"/>
      </a:hlink>
      <a:folHlink>
        <a:srgbClr val="BFBFB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8306</Words>
  <Application>WPS 表格</Application>
  <PresentationFormat>宽屏</PresentationFormat>
  <Paragraphs>1343</Paragraphs>
  <Slides>71</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71</vt:i4>
      </vt:variant>
    </vt:vector>
  </HeadingPairs>
  <TitlesOfParts>
    <vt:vector size="95" baseType="lpstr">
      <vt:lpstr>Arial</vt:lpstr>
      <vt:lpstr>方正书宋_GBK</vt:lpstr>
      <vt:lpstr>Wingdings</vt:lpstr>
      <vt:lpstr>Verdana</vt:lpstr>
      <vt:lpstr>微软雅黑</vt:lpstr>
      <vt:lpstr>方正清刻本悦宋简体</vt:lpstr>
      <vt:lpstr>楷体-简</vt:lpstr>
      <vt:lpstr>华文楷体</vt:lpstr>
      <vt:lpstr>Arial Narrow</vt:lpstr>
      <vt:lpstr>方正兰亭准黑_GBK</vt:lpstr>
      <vt:lpstr>Arial</vt:lpstr>
      <vt:lpstr>Wingdings</vt:lpstr>
      <vt:lpstr>黑体-简</vt:lpstr>
      <vt:lpstr>Calibri</vt:lpstr>
      <vt:lpstr>宋体</vt:lpstr>
      <vt:lpstr>冬青黑体简体中文</vt:lpstr>
      <vt:lpstr>宋体</vt:lpstr>
      <vt:lpstr>Arial Unicode MS</vt:lpstr>
      <vt:lpstr>汉仪书宋二KW</vt:lpstr>
      <vt:lpstr>Helvetica Neue</vt:lpstr>
      <vt:lpstr>Calibri Light</vt:lpstr>
      <vt:lpstr>华文宋体</vt:lpstr>
      <vt:lpstr>Office 主题</vt:lpstr>
      <vt:lpstr>Office Theme</vt:lpstr>
      <vt:lpstr>PowerPoint 演示文稿</vt:lpstr>
      <vt:lpstr>PowerPoint 演示文稿</vt:lpstr>
      <vt:lpstr>6.1.1.4 冲突的类型</vt:lpstr>
      <vt:lpstr>PowerPoint 演示文稿</vt:lpstr>
      <vt:lpstr>PowerPoint 演示文稿</vt:lpstr>
      <vt:lpstr>PowerPoint 演示文稿</vt:lpstr>
      <vt:lpstr>PowerPoint 演示文稿</vt:lpstr>
      <vt:lpstr>PowerPoint 演示文稿</vt:lpstr>
      <vt:lpstr>真题再现</vt:lpstr>
      <vt:lpstr>真题再现</vt:lpstr>
      <vt:lpstr>6.1.2.1 杜布林对冲突根源的分析（了解）</vt:lpstr>
      <vt:lpstr>PowerPoint 演示文稿</vt:lpstr>
      <vt:lpstr>6.1.2.3 纳尔逊和奎克对冲突根源的分析（了解）</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冲突管理</vt:lpstr>
      <vt:lpstr>6.2.1 冲突管理的原则</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第七章  组织结构与组织变革 </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真题再现</vt:lpstr>
      <vt:lpstr>真题再现</vt:lpstr>
      <vt:lpstr>第七章  组织结构与组织变革 </vt:lpstr>
      <vt:lpstr>PowerPoint 演示文稿</vt:lpstr>
      <vt:lpstr>PowerPoint 演示文稿</vt:lpstr>
      <vt:lpstr>7.2.1.1  构成组织结构的三要素</vt:lpstr>
      <vt:lpstr>真题再现</vt:lpstr>
      <vt:lpstr>真题再现</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wanglixia</cp:lastModifiedBy>
  <cp:revision>98</cp:revision>
  <dcterms:created xsi:type="dcterms:W3CDTF">2019-10-18T09:43:53Z</dcterms:created>
  <dcterms:modified xsi:type="dcterms:W3CDTF">2019-10-18T09:43:53Z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