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3" r:id="rId19"/>
    <p:sldId id="425" r:id="rId20"/>
    <p:sldId id="427" r:id="rId21"/>
    <p:sldId id="284" r:id="rId22"/>
    <p:sldId id="285" r:id="rId23"/>
    <p:sldId id="287" r:id="rId24"/>
    <p:sldId id="290" r:id="rId25"/>
    <p:sldId id="293" r:id="rId26"/>
    <p:sldId id="294" r:id="rId27"/>
    <p:sldId id="295" r:id="rId28"/>
    <p:sldId id="301" r:id="rId29"/>
    <p:sldId id="302" r:id="rId30"/>
    <p:sldId id="304" r:id="rId31"/>
    <p:sldId id="306" r:id="rId32"/>
    <p:sldId id="309" r:id="rId33"/>
    <p:sldId id="310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5" r:id="rId47"/>
    <p:sldId id="326" r:id="rId48"/>
    <p:sldId id="327" r:id="rId49"/>
    <p:sldId id="329" r:id="rId50"/>
    <p:sldId id="331" r:id="rId51"/>
    <p:sldId id="332" r:id="rId52"/>
    <p:sldId id="333" r:id="rId53"/>
    <p:sldId id="337" r:id="rId54"/>
    <p:sldId id="339" r:id="rId55"/>
    <p:sldId id="340" r:id="rId56"/>
    <p:sldId id="341" r:id="rId57"/>
    <p:sldId id="342" r:id="rId58"/>
    <p:sldId id="343" r:id="rId59"/>
    <p:sldId id="344" r:id="rId60"/>
    <p:sldId id="346" r:id="rId61"/>
    <p:sldId id="347" r:id="rId62"/>
    <p:sldId id="348" r:id="rId63"/>
    <p:sldId id="350" r:id="rId64"/>
    <p:sldId id="351" r:id="rId65"/>
    <p:sldId id="352" r:id="rId66"/>
    <p:sldId id="356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6" r:id="rId7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commentAuthors" Target="commentAuthors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hierarchy" loCatId="hierarchy" qsTypeId="urn:microsoft.com/office/officeart/2005/8/quickstyle/simple1" qsCatId="simple" csTypeId="urn:microsoft.com/office/officeart/2005/8/colors/accent0_1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21</a:t>
          </a:r>
          <a:r>
            <a:rPr lang="en-US" altLang="zh-CN"/>
            <a:t/>
          </a:r>
          <a:endParaRPr lang="en-US" altLang="zh-CN"/>
        </a:p>
      </dgm:t>
    </dgm:pt>
    <dgm:pt modelId="{AB39B06D-FE6C-48B2-B5B4-77CD0C8CF7AD}" cxnId="{C2EBA45D-51DF-4094-8B2A-CEBF2AAB32C8}" type="parTrans">
      <dgm:prSet/>
      <dgm:spPr/>
      <dgm:t>
        <a:bodyPr/>
        <a:p>
          <a:endParaRPr lang="zh-CN" altLang="en-US"/>
        </a:p>
      </dgm:t>
    </dgm:pt>
    <dgm:pt modelId="{DF0D1C21-B79E-4875-B7FA-EF183CB48B88}" cxnId="{C2EBA45D-51DF-4094-8B2A-CEBF2AAB32C8}" type="sibTrans">
      <dgm:prSet/>
      <dgm:spPr/>
      <dgm:t>
        <a:bodyPr/>
        <a:p>
          <a:endParaRPr lang="zh-CN" altLang="en-US"/>
        </a:p>
      </dgm:t>
    </dgm:pt>
    <dgm:pt modelId="{12714FC6-8B41-47E5-91DD-F02D34D23B93}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销售经理</a:t>
          </a:r>
          <a:endParaRPr lang="zh-CN" altLang="en-US"/>
        </a:p>
      </dgm:t>
    </dgm:pt>
    <dgm:pt modelId="{EACD17F5-D793-4A43-B489-D1804D50CFEF}" cxnId="{00273A28-AE4F-4E3D-8A5B-C114E4190456}" type="parTrans">
      <dgm:prSet/>
      <dgm:spPr/>
      <dgm:t>
        <a:bodyPr/>
        <a:p>
          <a:endParaRPr lang="zh-CN" altLang="en-US"/>
        </a:p>
      </dgm:t>
    </dgm:pt>
    <dgm:pt modelId="{FA45D93F-0724-4936-AA45-E6762732A19D}" cxnId="{00273A28-AE4F-4E3D-8A5B-C114E4190456}" type="sibTrans">
      <dgm:prSet/>
      <dgm:spPr/>
      <dgm:t>
        <a:bodyPr/>
        <a:p>
          <a:endParaRPr lang="zh-CN" altLang="en-US"/>
        </a:p>
      </dgm:t>
    </dgm:pt>
    <dgm:pt modelId="{4EC42421-831D-4CD3-8215-2AF4300F9C01}">
      <dgm:prSet phldrT="[文本]" phldr="0" custT="0"/>
      <dgm:spPr/>
      <dgm:t>
        <a:bodyPr vert="horz" wrap="square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人力经理</a:t>
          </a:r>
          <a:endParaRPr lang="zh-CN" altLang="en-US"/>
        </a:p>
      </dgm:t>
    </dgm:pt>
    <dgm:pt modelId="{8D5FB264-0A5C-4C3A-85B7-453D9BD837DF}" cxnId="{C8C1480B-697D-42DE-B4D7-5FEA4BD64A8D}" type="parTrans">
      <dgm:prSet/>
      <dgm:spPr/>
      <dgm:t>
        <a:bodyPr/>
        <a:p>
          <a:endParaRPr lang="zh-CN" altLang="en-US"/>
        </a:p>
      </dgm:t>
    </dgm:pt>
    <dgm:pt modelId="{A1825131-D805-48C8-BFCE-E45C02E6F5CE}" cxnId="{C8C1480B-697D-42DE-B4D7-5FEA4BD64A8D}" type="sibTrans">
      <dgm:prSet/>
      <dgm:spPr/>
      <dgm:t>
        <a:bodyPr/>
        <a:p>
          <a:endParaRPr lang="zh-CN" altLang="en-US"/>
        </a:p>
      </dgm:t>
    </dgm:pt>
    <dgm:pt modelId="{CF717C8A-B40B-4AFF-BF49-65ABB7DF8190}">
      <dgm:prSet phldrT="[文本]"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生产经理</a:t>
          </a:r>
          <a:r>
            <a:rPr lang="zh-CN" altLang="en-US"/>
            <a:t/>
          </a:r>
          <a:endParaRPr lang="zh-CN" altLang="en-US"/>
        </a:p>
      </dgm:t>
    </dgm:pt>
    <dgm:pt modelId="{CCF68ADE-40B6-47D0-93C1-88EC13ADC8AC}" cxnId="{B6B711A6-A02B-479F-8F6D-8D82E1F8CCFA}" type="parTrans">
      <dgm:prSet/>
      <dgm:spPr/>
      <dgm:t>
        <a:bodyPr/>
        <a:p>
          <a:endParaRPr lang="zh-CN" altLang="en-US"/>
        </a:p>
      </dgm:t>
    </dgm:pt>
    <dgm:pt modelId="{630D3E0B-D1D7-4E1A-8193-515AA5E1866F}" cxnId="{B6B711A6-A02B-479F-8F6D-8D82E1F8CCFA}" type="sibTrans">
      <dgm:prSet/>
      <dgm:spPr/>
      <dgm:t>
        <a:bodyPr/>
        <a:p>
          <a:endParaRPr lang="zh-CN" altLang="en-US"/>
        </a:p>
      </dgm:t>
    </dgm:pt>
    <dgm:pt modelId="{A0789A1A-DB4E-4229-AD7C-F4929838E963}">
      <dgm:prSet/>
      <dgm:spPr/>
      <dgm:t>
        <a:bodyPr/>
        <a:p>
          <a:endParaRPr altLang="en-US"/>
        </a:p>
      </dgm:t>
    </dgm:pt>
    <dgm:pt modelId="{F353CDE5-2308-4324-AFC0-4036DD2D47FA}" cxnId="{86396A66-4ABD-49AD-B8D6-6A218E1FD81E}" type="parTrans">
      <dgm:prSet/>
      <dgm:spPr/>
    </dgm:pt>
    <dgm:pt modelId="{CADE1B63-6EB6-41A8-86A0-45DAAD445EE2}" cxnId="{86396A66-4ABD-49AD-B8D6-6A218E1FD81E}" type="sibTrans">
      <dgm:prSet/>
      <dgm:spPr/>
    </dgm:pt>
    <dgm:pt modelId="{5FCB6346-E74B-446E-A404-A577F35D7161}">
      <dgm:prSet/>
      <dgm:spPr/>
      <dgm:t>
        <a:bodyPr/>
        <a:p>
          <a:endParaRPr altLang="en-US"/>
        </a:p>
      </dgm:t>
    </dgm:pt>
    <dgm:pt modelId="{47749B60-940E-433E-BE01-831D71EB936B}" cxnId="{32A9B380-9776-4B91-9D87-5BC2C384A995}" type="parTrans">
      <dgm:prSet/>
      <dgm:spPr/>
    </dgm:pt>
    <dgm:pt modelId="{838BDAF0-E8EA-4531-BC0E-662023327C0A}" cxnId="{32A9B380-9776-4B91-9D87-5BC2C384A995}" type="sibTrans">
      <dgm:prSet/>
      <dgm:spPr/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5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5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5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5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5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2" presStyleCnt="5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19F8C3B3-46B0-4E84-A4C3-7A0A67C70323}" type="pres">
      <dgm:prSet presAssocID="{F353CDE5-2308-4324-AFC0-4036DD2D47FA}" presName="Name37" presStyleLbl="parChTrans1D2" presStyleIdx="3" presStyleCnt="5"/>
      <dgm:spPr/>
    </dgm:pt>
    <dgm:pt modelId="{EC064286-9CC5-46CE-9805-5F802D32C0E1}" type="pres">
      <dgm:prSet presAssocID="{A0789A1A-DB4E-4229-AD7C-F4929838E963}" presName="hierRoot2" presStyleCnt="0">
        <dgm:presLayoutVars>
          <dgm:hierBranch val="init"/>
        </dgm:presLayoutVars>
      </dgm:prSet>
      <dgm:spPr/>
    </dgm:pt>
    <dgm:pt modelId="{188AEDF9-A3FF-40BB-BDAD-87273814CD53}" type="pres">
      <dgm:prSet presAssocID="{A0789A1A-DB4E-4229-AD7C-F4929838E963}" presName="rootComposite" presStyleCnt="0"/>
      <dgm:spPr/>
    </dgm:pt>
    <dgm:pt modelId="{38FC663F-D910-456A-B201-0F3E049DDBA9}" type="pres">
      <dgm:prSet presAssocID="{A0789A1A-DB4E-4229-AD7C-F4929838E963}" presName="rootText" presStyleLbl="node2" presStyleIdx="3" presStyleCnt="5">
        <dgm:presLayoutVars>
          <dgm:chPref val="3"/>
        </dgm:presLayoutVars>
      </dgm:prSet>
      <dgm:spPr/>
    </dgm:pt>
    <dgm:pt modelId="{7A9D14F2-5A58-4456-8C85-B3AEA7F0AD2C}" type="pres">
      <dgm:prSet presAssocID="{A0789A1A-DB4E-4229-AD7C-F4929838E963}" presName="rootConnector" presStyleCnt="0"/>
      <dgm:spPr/>
    </dgm:pt>
    <dgm:pt modelId="{80E1BC72-0CA1-4478-9CF8-E07B57F2C008}" type="pres">
      <dgm:prSet presAssocID="{A0789A1A-DB4E-4229-AD7C-F4929838E963}" presName="hierChild4" presStyleCnt="0"/>
      <dgm:spPr/>
    </dgm:pt>
    <dgm:pt modelId="{9DBF46C3-0E7C-412F-BE01-0CDA58F40C53}" type="pres">
      <dgm:prSet presAssocID="{A0789A1A-DB4E-4229-AD7C-F4929838E963}" presName="hierChild5" presStyleCnt="0"/>
      <dgm:spPr/>
    </dgm:pt>
    <dgm:pt modelId="{19F141BB-5DBF-4215-B2AB-D6B46094D49B}" type="pres">
      <dgm:prSet presAssocID="{47749B60-940E-433E-BE01-831D71EB936B}" presName="Name37" presStyleLbl="parChTrans1D2" presStyleIdx="4" presStyleCnt="5"/>
      <dgm:spPr/>
    </dgm:pt>
    <dgm:pt modelId="{13B822B4-74F5-4F0D-8823-1C081C146FEC}" type="pres">
      <dgm:prSet presAssocID="{5FCB6346-E74B-446E-A404-A577F35D7161}" presName="hierRoot2" presStyleCnt="0">
        <dgm:presLayoutVars>
          <dgm:hierBranch val="init"/>
        </dgm:presLayoutVars>
      </dgm:prSet>
      <dgm:spPr/>
    </dgm:pt>
    <dgm:pt modelId="{D6B2024A-2E37-43C4-AC75-63F9D7081E12}" type="pres">
      <dgm:prSet presAssocID="{5FCB6346-E74B-446E-A404-A577F35D7161}" presName="rootComposite" presStyleCnt="0"/>
      <dgm:spPr/>
    </dgm:pt>
    <dgm:pt modelId="{565DF58F-4F71-412D-9CC9-45CA2DF66891}" type="pres">
      <dgm:prSet presAssocID="{5FCB6346-E74B-446E-A404-A577F35D7161}" presName="rootText" presStyleLbl="node2" presStyleIdx="4" presStyleCnt="5">
        <dgm:presLayoutVars>
          <dgm:chPref val="3"/>
        </dgm:presLayoutVars>
      </dgm:prSet>
      <dgm:spPr/>
    </dgm:pt>
    <dgm:pt modelId="{055FA905-06EC-4B0D-BC35-EA40DB65F46E}" type="pres">
      <dgm:prSet presAssocID="{5FCB6346-E74B-446E-A404-A577F35D7161}" presName="rootConnector" presStyleCnt="0"/>
      <dgm:spPr/>
    </dgm:pt>
    <dgm:pt modelId="{3CF196A1-7FB0-493A-ADD6-8BFA7CAEA6C7}" type="pres">
      <dgm:prSet presAssocID="{5FCB6346-E74B-446E-A404-A577F35D7161}" presName="hierChild4" presStyleCnt="0"/>
      <dgm:spPr/>
    </dgm:pt>
    <dgm:pt modelId="{AB3AAFD8-9441-4EFA-A4C1-9B396ED4E0C9}" type="pres">
      <dgm:prSet presAssocID="{5FCB6346-E74B-446E-A404-A577F35D7161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C2EBA45D-51DF-4094-8B2A-CEBF2AAB32C8}" srcId="{A77D31B3-3808-4FBA-8FA4-CC8D448A173E}" destId="{47C757F0-AA23-46BE-9311-EA432CDEEAA1}" srcOrd="0" destOrd="0" parTransId="{AB39B06D-FE6C-48B2-B5B4-77CD0C8CF7AD}" sibTransId="{DF0D1C21-B79E-4875-B7FA-EF183CB48B88}"/>
    <dgm:cxn modelId="{00273A28-AE4F-4E3D-8A5B-C114E4190456}" srcId="{47C757F0-AA23-46BE-9311-EA432CDEEAA1}" destId="{12714FC6-8B41-47E5-91DD-F02D34D23B93}" srcOrd="0" destOrd="0" parTransId="{EACD17F5-D793-4A43-B489-D1804D50CFEF}" sibTransId="{FA45D93F-0724-4936-AA45-E6762732A19D}"/>
    <dgm:cxn modelId="{C8C1480B-697D-42DE-B4D7-5FEA4BD64A8D}" srcId="{47C757F0-AA23-46BE-9311-EA432CDEEAA1}" destId="{4EC42421-831D-4CD3-8215-2AF4300F9C01}" srcOrd="1" destOrd="0" parTransId="{8D5FB264-0A5C-4C3A-85B7-453D9BD837DF}" sibTransId="{A1825131-D805-48C8-BFCE-E45C02E6F5CE}"/>
    <dgm:cxn modelId="{B6B711A6-A02B-479F-8F6D-8D82E1F8CCFA}" srcId="{47C757F0-AA23-46BE-9311-EA432CDEEAA1}" destId="{CF717C8A-B40B-4AFF-BF49-65ABB7DF8190}" srcOrd="2" destOrd="0" parTransId="{CCF68ADE-40B6-47D0-93C1-88EC13ADC8AC}" sibTransId="{630D3E0B-D1D7-4E1A-8193-515AA5E1866F}"/>
    <dgm:cxn modelId="{86396A66-4ABD-49AD-B8D6-6A218E1FD81E}" srcId="{47C757F0-AA23-46BE-9311-EA432CDEEAA1}" destId="{A0789A1A-DB4E-4229-AD7C-F4929838E963}" srcOrd="3" destOrd="0" parTransId="{F353CDE5-2308-4324-AFC0-4036DD2D47FA}" sibTransId="{CADE1B63-6EB6-41A8-86A0-45DAAD445EE2}"/>
    <dgm:cxn modelId="{32A9B380-9776-4B91-9D87-5BC2C384A995}" srcId="{47C757F0-AA23-46BE-9311-EA432CDEEAA1}" destId="{5FCB6346-E74B-446E-A404-A577F35D7161}" srcOrd="4" destOrd="0" parTransId="{47749B60-940E-433E-BE01-831D71EB936B}" sibTransId="{838BDAF0-E8EA-4531-BC0E-662023327C0A}"/>
    <dgm:cxn modelId="{E5F5C128-ACC4-43F3-BB2E-6D83687D505B}" type="presOf" srcId="{A77D31B3-3808-4FBA-8FA4-CC8D448A173E}" destId="{E498DC9C-C5AC-4482-A26F-3B99DC5D79F0}" srcOrd="0" destOrd="0" presId="urn:microsoft.com/office/officeart/2005/8/layout/orgChart1"/>
    <dgm:cxn modelId="{FFD2D064-B806-49C9-9380-06E837D4E9F8}" type="presParOf" srcId="{E498DC9C-C5AC-4482-A26F-3B99DC5D79F0}" destId="{F728C3E8-5128-4BB6-90CC-A86769ECE335}" srcOrd="0" destOrd="0" presId="urn:microsoft.com/office/officeart/2005/8/layout/orgChart1"/>
    <dgm:cxn modelId="{8EB18366-3CB3-4C8E-B762-58911DA08C3E}" type="presParOf" srcId="{F728C3E8-5128-4BB6-90CC-A86769ECE335}" destId="{79147750-B6BF-43FD-83A0-7ACDC9B53EFF}" srcOrd="0" destOrd="0" presId="urn:microsoft.com/office/officeart/2005/8/layout/orgChart1"/>
    <dgm:cxn modelId="{14551C6E-007B-45AF-A7B9-EEA0BF9594C3}" type="presOf" srcId="{47C757F0-AA23-46BE-9311-EA432CDEEAA1}" destId="{79147750-B6BF-43FD-83A0-7ACDC9B53EFF}" srcOrd="0" destOrd="0" presId="urn:microsoft.com/office/officeart/2005/8/layout/orgChart1"/>
    <dgm:cxn modelId="{24E35331-D8A4-473C-9EE1-0CDED2702CFF}" type="presParOf" srcId="{79147750-B6BF-43FD-83A0-7ACDC9B53EFF}" destId="{AE79172D-D441-42BB-84EA-E3D989670DED}" srcOrd="0" destOrd="0" presId="urn:microsoft.com/office/officeart/2005/8/layout/orgChart1"/>
    <dgm:cxn modelId="{A0889E26-14A5-40E2-B964-F73497E9CEDE}" type="presOf" srcId="{47C757F0-AA23-46BE-9311-EA432CDEEAA1}" destId="{AE79172D-D441-42BB-84EA-E3D989670DED}" srcOrd="0" destOrd="0" presId="urn:microsoft.com/office/officeart/2005/8/layout/orgChart1"/>
    <dgm:cxn modelId="{B73DF3DA-B266-47CE-9EFC-8F5FDEF13DB1}" type="presParOf" srcId="{79147750-B6BF-43FD-83A0-7ACDC9B53EFF}" destId="{86420519-308D-4A6A-8FEA-6FB2E39BA448}" srcOrd="1" destOrd="0" presId="urn:microsoft.com/office/officeart/2005/8/layout/orgChart1"/>
    <dgm:cxn modelId="{7B1337C3-5951-4B4C-922F-ABDDC64969D4}" type="presOf" srcId="{47C757F0-AA23-46BE-9311-EA432CDEEAA1}" destId="{86420519-308D-4A6A-8FEA-6FB2E39BA448}" srcOrd="0" destOrd="0" presId="urn:microsoft.com/office/officeart/2005/8/layout/orgChart1"/>
    <dgm:cxn modelId="{D8E6FBC6-DD6A-4537-8399-8A514ECB1D8E}" type="presParOf" srcId="{F728C3E8-5128-4BB6-90CC-A86769ECE335}" destId="{9A0FF10C-81C7-47CD-A320-768F2009480B}" srcOrd="1" destOrd="0" presId="urn:microsoft.com/office/officeart/2005/8/layout/orgChart1"/>
    <dgm:cxn modelId="{1DC9BEA0-F976-4F57-A5C5-3816CD57E84C}" type="presParOf" srcId="{9A0FF10C-81C7-47CD-A320-768F2009480B}" destId="{6A259130-4455-44E0-969B-948D1249687E}" srcOrd="0" destOrd="1" presId="urn:microsoft.com/office/officeart/2005/8/layout/orgChart1"/>
    <dgm:cxn modelId="{7E64BE93-E4FF-4DCB-A7BA-9694C31A1350}" type="presOf" srcId="{EACD17F5-D793-4A43-B489-D1804D50CFEF}" destId="{6A259130-4455-44E0-969B-948D1249687E}" srcOrd="0" destOrd="0" presId="urn:microsoft.com/office/officeart/2005/8/layout/orgChart1"/>
    <dgm:cxn modelId="{4FA8F2A2-D8A2-4A25-BA66-D7B93CF289F1}" type="presParOf" srcId="{9A0FF10C-81C7-47CD-A320-768F2009480B}" destId="{D6C5C065-A308-417C-8ECC-04FC2BEC646C}" srcOrd="1" destOrd="1" presId="urn:microsoft.com/office/officeart/2005/8/layout/orgChart1"/>
    <dgm:cxn modelId="{296281F5-BDE1-4EE9-B113-EFD6CFDA4C16}" type="presParOf" srcId="{D6C5C065-A308-417C-8ECC-04FC2BEC646C}" destId="{E36491EF-5019-46FD-BC82-1BD579B9EE0E}" srcOrd="0" destOrd="1" presId="urn:microsoft.com/office/officeart/2005/8/layout/orgChart1"/>
    <dgm:cxn modelId="{33D053DB-BE9D-4EF1-9171-F6B1B6A6AAD4}" type="presOf" srcId="{12714FC6-8B41-47E5-91DD-F02D34D23B93}" destId="{E36491EF-5019-46FD-BC82-1BD579B9EE0E}" srcOrd="0" destOrd="0" presId="urn:microsoft.com/office/officeart/2005/8/layout/orgChart1"/>
    <dgm:cxn modelId="{C365370D-BBBF-47BD-BCDE-713CC9A7C8E2}" type="presParOf" srcId="{E36491EF-5019-46FD-BC82-1BD579B9EE0E}" destId="{43B7C837-49D6-40CE-BBAB-953D9E4BA7ED}" srcOrd="0" destOrd="0" presId="urn:microsoft.com/office/officeart/2005/8/layout/orgChart1"/>
    <dgm:cxn modelId="{AD44D983-B3B3-4EAF-AF4F-5C8B07B75E83}" type="presOf" srcId="{12714FC6-8B41-47E5-91DD-F02D34D23B93}" destId="{43B7C837-49D6-40CE-BBAB-953D9E4BA7ED}" srcOrd="0" destOrd="0" presId="urn:microsoft.com/office/officeart/2005/8/layout/orgChart1"/>
    <dgm:cxn modelId="{BEF5A8CE-4A34-4A0E-B09B-7360D6DAA326}" type="presParOf" srcId="{E36491EF-5019-46FD-BC82-1BD579B9EE0E}" destId="{9A037140-9B69-4B9F-A134-F2F2EB0F2E32}" srcOrd="1" destOrd="0" presId="urn:microsoft.com/office/officeart/2005/8/layout/orgChart1"/>
    <dgm:cxn modelId="{F672F80A-6DA9-42F2-B7AD-C4AFC298E047}" type="presOf" srcId="{12714FC6-8B41-47E5-91DD-F02D34D23B93}" destId="{9A037140-9B69-4B9F-A134-F2F2EB0F2E32}" srcOrd="0" destOrd="0" presId="urn:microsoft.com/office/officeart/2005/8/layout/orgChart1"/>
    <dgm:cxn modelId="{F5E12450-F48A-49A0-A9AB-1E0602B90097}" type="presParOf" srcId="{D6C5C065-A308-417C-8ECC-04FC2BEC646C}" destId="{FA37AA5D-87C2-47F6-9B72-B753C073E744}" srcOrd="1" destOrd="1" presId="urn:microsoft.com/office/officeart/2005/8/layout/orgChart1"/>
    <dgm:cxn modelId="{219F9763-8F9E-4288-B90D-FCA000E65EDF}" type="presParOf" srcId="{D6C5C065-A308-417C-8ECC-04FC2BEC646C}" destId="{A7309641-2A58-41EA-9E42-56812CF298ED}" srcOrd="2" destOrd="1" presId="urn:microsoft.com/office/officeart/2005/8/layout/orgChart1"/>
    <dgm:cxn modelId="{84A4CAF8-75C3-4BD4-A79E-D8ACBFCBF08B}" type="presParOf" srcId="{9A0FF10C-81C7-47CD-A320-768F2009480B}" destId="{F492B679-3C8C-4E72-95A8-8B81298826E7}" srcOrd="2" destOrd="1" presId="urn:microsoft.com/office/officeart/2005/8/layout/orgChart1"/>
    <dgm:cxn modelId="{E6BB4FAD-6A57-4D1F-99EE-EED1EF186840}" type="presOf" srcId="{8D5FB264-0A5C-4C3A-85B7-453D9BD837DF}" destId="{F492B679-3C8C-4E72-95A8-8B81298826E7}" srcOrd="0" destOrd="0" presId="urn:microsoft.com/office/officeart/2005/8/layout/orgChart1"/>
    <dgm:cxn modelId="{1741136E-D725-4591-BDC3-54B8757C1A41}" type="presParOf" srcId="{9A0FF10C-81C7-47CD-A320-768F2009480B}" destId="{C6F584B9-7EA2-46D8-913B-8F508509ECAB}" srcOrd="3" destOrd="1" presId="urn:microsoft.com/office/officeart/2005/8/layout/orgChart1"/>
    <dgm:cxn modelId="{6FAA7181-6CF9-44C6-8373-D594FBC40897}" type="presParOf" srcId="{C6F584B9-7EA2-46D8-913B-8F508509ECAB}" destId="{6CAD9CE6-86A1-4F7D-98A6-3AF53F55F9E3}" srcOrd="0" destOrd="3" presId="urn:microsoft.com/office/officeart/2005/8/layout/orgChart1"/>
    <dgm:cxn modelId="{DF01EC98-E421-4BE6-9A63-A90C35FC9961}" type="presOf" srcId="{4EC42421-831D-4CD3-8215-2AF4300F9C01}" destId="{6CAD9CE6-86A1-4F7D-98A6-3AF53F55F9E3}" srcOrd="0" destOrd="0" presId="urn:microsoft.com/office/officeart/2005/8/layout/orgChart1"/>
    <dgm:cxn modelId="{EB780404-D15D-4341-B515-BDC2B6CC661B}" type="presParOf" srcId="{6CAD9CE6-86A1-4F7D-98A6-3AF53F55F9E3}" destId="{08A0D1D2-3A20-4D63-8E35-B7C8B6B16D48}" srcOrd="0" destOrd="0" presId="urn:microsoft.com/office/officeart/2005/8/layout/orgChart1"/>
    <dgm:cxn modelId="{E17F9A5B-9AD6-4357-B621-0452CECFC170}" type="presOf" srcId="{4EC42421-831D-4CD3-8215-2AF4300F9C01}" destId="{08A0D1D2-3A20-4D63-8E35-B7C8B6B16D48}" srcOrd="0" destOrd="0" presId="urn:microsoft.com/office/officeart/2005/8/layout/orgChart1"/>
    <dgm:cxn modelId="{EAFDDD12-7ECB-4EFF-9ECE-9F455FB5A608}" type="presParOf" srcId="{6CAD9CE6-86A1-4F7D-98A6-3AF53F55F9E3}" destId="{6238C53E-A961-488B-8FBD-6EC13507B069}" srcOrd="1" destOrd="0" presId="urn:microsoft.com/office/officeart/2005/8/layout/orgChart1"/>
    <dgm:cxn modelId="{25C37EAC-6E73-47E9-9766-449E1968C7D1}" type="presOf" srcId="{4EC42421-831D-4CD3-8215-2AF4300F9C01}" destId="{6238C53E-A961-488B-8FBD-6EC13507B069}" srcOrd="0" destOrd="0" presId="urn:microsoft.com/office/officeart/2005/8/layout/orgChart1"/>
    <dgm:cxn modelId="{F45069AE-964E-4B13-952A-0E0F9AB6038F}" type="presParOf" srcId="{C6F584B9-7EA2-46D8-913B-8F508509ECAB}" destId="{A9C46FD3-3BE9-4E6E-BFF6-B0B42B13F857}" srcOrd="1" destOrd="3" presId="urn:microsoft.com/office/officeart/2005/8/layout/orgChart1"/>
    <dgm:cxn modelId="{B554B54A-111B-4B69-B327-963774685D58}" type="presParOf" srcId="{C6F584B9-7EA2-46D8-913B-8F508509ECAB}" destId="{A663BBFB-A120-4F5B-82EC-DB644DB9966B}" srcOrd="2" destOrd="3" presId="urn:microsoft.com/office/officeart/2005/8/layout/orgChart1"/>
    <dgm:cxn modelId="{8F5AB57F-ABEE-43F5-AE1E-40DA858EFBED}" type="presParOf" srcId="{9A0FF10C-81C7-47CD-A320-768F2009480B}" destId="{AB3A8128-6C86-49B7-B5CC-0153888815E5}" srcOrd="4" destOrd="1" presId="urn:microsoft.com/office/officeart/2005/8/layout/orgChart1"/>
    <dgm:cxn modelId="{FEFD13DB-F508-4564-99D6-F5A6A5E5B204}" type="presOf" srcId="{CCF68ADE-40B6-47D0-93C1-88EC13ADC8AC}" destId="{AB3A8128-6C86-49B7-B5CC-0153888815E5}" srcOrd="0" destOrd="0" presId="urn:microsoft.com/office/officeart/2005/8/layout/orgChart1"/>
    <dgm:cxn modelId="{25714C19-A0B0-46F8-8A08-13076222F5B9}" type="presParOf" srcId="{9A0FF10C-81C7-47CD-A320-768F2009480B}" destId="{1A917F9A-DDE6-4568-B35C-7FABCEF0A586}" srcOrd="5" destOrd="1" presId="urn:microsoft.com/office/officeart/2005/8/layout/orgChart1"/>
    <dgm:cxn modelId="{6D6252D3-3F7F-44A6-85CB-FD1755E3564D}" type="presParOf" srcId="{1A917F9A-DDE6-4568-B35C-7FABCEF0A586}" destId="{FA949B67-3DB7-47FA-97C9-4A653E762F22}" srcOrd="0" destOrd="5" presId="urn:microsoft.com/office/officeart/2005/8/layout/orgChart1"/>
    <dgm:cxn modelId="{0B89C1AD-8B20-431F-9FC0-6E8B0A8E40E1}" type="presOf" srcId="{CF717C8A-B40B-4AFF-BF49-65ABB7DF8190}" destId="{FA949B67-3DB7-47FA-97C9-4A653E762F22}" srcOrd="0" destOrd="0" presId="urn:microsoft.com/office/officeart/2005/8/layout/orgChart1"/>
    <dgm:cxn modelId="{312C1B9E-B824-4ACB-8170-A8EC3EF58F2D}" type="presParOf" srcId="{FA949B67-3DB7-47FA-97C9-4A653E762F22}" destId="{7D64F4A3-0E55-47AC-A59B-9D5A9DC25552}" srcOrd="0" destOrd="0" presId="urn:microsoft.com/office/officeart/2005/8/layout/orgChart1"/>
    <dgm:cxn modelId="{2B21CA32-5039-42E7-BFED-D3BFB4723EB1}" type="presOf" srcId="{CF717C8A-B40B-4AFF-BF49-65ABB7DF8190}" destId="{7D64F4A3-0E55-47AC-A59B-9D5A9DC25552}" srcOrd="0" destOrd="0" presId="urn:microsoft.com/office/officeart/2005/8/layout/orgChart1"/>
    <dgm:cxn modelId="{1B8631ED-F6B9-4BA7-A3AD-D52111A8C2CE}" type="presParOf" srcId="{FA949B67-3DB7-47FA-97C9-4A653E762F22}" destId="{5667CB49-EC34-46BC-AD2D-72F3BD95D049}" srcOrd="1" destOrd="0" presId="urn:microsoft.com/office/officeart/2005/8/layout/orgChart1"/>
    <dgm:cxn modelId="{8013C365-731C-484D-AB98-C0C89EA74EEB}" type="presOf" srcId="{CF717C8A-B40B-4AFF-BF49-65ABB7DF8190}" destId="{5667CB49-EC34-46BC-AD2D-72F3BD95D049}" srcOrd="0" destOrd="0" presId="urn:microsoft.com/office/officeart/2005/8/layout/orgChart1"/>
    <dgm:cxn modelId="{FEDCC44D-8F5F-48BF-A8CE-65BDA805073A}" type="presParOf" srcId="{1A917F9A-DDE6-4568-B35C-7FABCEF0A586}" destId="{EB3A10DA-2FA4-4DAD-8341-8078D7F83716}" srcOrd="1" destOrd="5" presId="urn:microsoft.com/office/officeart/2005/8/layout/orgChart1"/>
    <dgm:cxn modelId="{D6A75CB9-7156-46A4-9813-F7917B342D08}" type="presParOf" srcId="{1A917F9A-DDE6-4568-B35C-7FABCEF0A586}" destId="{B05C5608-85C8-433E-A928-1755312B673B}" srcOrd="2" destOrd="5" presId="urn:microsoft.com/office/officeart/2005/8/layout/orgChart1"/>
    <dgm:cxn modelId="{20A604DB-41EE-4A8F-8660-964B206FEE34}" type="presParOf" srcId="{9A0FF10C-81C7-47CD-A320-768F2009480B}" destId="{19F8C3B3-46B0-4E84-A4C3-7A0A67C70323}" srcOrd="6" destOrd="1" presId="urn:microsoft.com/office/officeart/2005/8/layout/orgChart1"/>
    <dgm:cxn modelId="{0C7C7316-88B7-4957-8E7A-22D85E9E12B5}" type="presOf" srcId="{F353CDE5-2308-4324-AFC0-4036DD2D47FA}" destId="{19F8C3B3-46B0-4E84-A4C3-7A0A67C70323}" srcOrd="0" destOrd="0" presId="urn:microsoft.com/office/officeart/2005/8/layout/orgChart1"/>
    <dgm:cxn modelId="{9C63B5D2-6695-475F-B185-252E62D0917F}" type="presParOf" srcId="{9A0FF10C-81C7-47CD-A320-768F2009480B}" destId="{EC064286-9CC5-46CE-9805-5F802D32C0E1}" srcOrd="7" destOrd="1" presId="urn:microsoft.com/office/officeart/2005/8/layout/orgChart1"/>
    <dgm:cxn modelId="{7A0E502F-3465-452D-B780-CB1234702E2F}" type="presParOf" srcId="{EC064286-9CC5-46CE-9805-5F802D32C0E1}" destId="{188AEDF9-A3FF-40BB-BDAD-87273814CD53}" srcOrd="0" destOrd="7" presId="urn:microsoft.com/office/officeart/2005/8/layout/orgChart1"/>
    <dgm:cxn modelId="{0A1C68C2-F350-42EC-A4AC-6D5873EBA1A1}" type="presOf" srcId="{A0789A1A-DB4E-4229-AD7C-F4929838E963}" destId="{188AEDF9-A3FF-40BB-BDAD-87273814CD53}" srcOrd="0" destOrd="0" presId="urn:microsoft.com/office/officeart/2005/8/layout/orgChart1"/>
    <dgm:cxn modelId="{83F4BA8C-0F9F-4B4E-B0DC-EAB6A50455AC}" type="presParOf" srcId="{188AEDF9-A3FF-40BB-BDAD-87273814CD53}" destId="{38FC663F-D910-456A-B201-0F3E049DDBA9}" srcOrd="0" destOrd="0" presId="urn:microsoft.com/office/officeart/2005/8/layout/orgChart1"/>
    <dgm:cxn modelId="{7535B924-6FA5-4359-BE9A-96AEC1E22659}" type="presOf" srcId="{A0789A1A-DB4E-4229-AD7C-F4929838E963}" destId="{38FC663F-D910-456A-B201-0F3E049DDBA9}" srcOrd="0" destOrd="0" presId="urn:microsoft.com/office/officeart/2005/8/layout/orgChart1"/>
    <dgm:cxn modelId="{F545FD5B-E3D7-4834-9A84-3A8F0B55BB7D}" type="presParOf" srcId="{188AEDF9-A3FF-40BB-BDAD-87273814CD53}" destId="{7A9D14F2-5A58-4456-8C85-B3AEA7F0AD2C}" srcOrd="1" destOrd="0" presId="urn:microsoft.com/office/officeart/2005/8/layout/orgChart1"/>
    <dgm:cxn modelId="{EC2851B5-E804-4489-856F-C4035958B33F}" type="presOf" srcId="{A0789A1A-DB4E-4229-AD7C-F4929838E963}" destId="{7A9D14F2-5A58-4456-8C85-B3AEA7F0AD2C}" srcOrd="0" destOrd="0" presId="urn:microsoft.com/office/officeart/2005/8/layout/orgChart1"/>
    <dgm:cxn modelId="{4D7565F6-5582-4B9B-8DCE-278E053AE579}" type="presParOf" srcId="{EC064286-9CC5-46CE-9805-5F802D32C0E1}" destId="{80E1BC72-0CA1-4478-9CF8-E07B57F2C008}" srcOrd="1" destOrd="7" presId="urn:microsoft.com/office/officeart/2005/8/layout/orgChart1"/>
    <dgm:cxn modelId="{C5FCAFA8-AFD3-4D77-8D9F-5CC111166F6E}" type="presParOf" srcId="{EC064286-9CC5-46CE-9805-5F802D32C0E1}" destId="{9DBF46C3-0E7C-412F-BE01-0CDA58F40C53}" srcOrd="2" destOrd="7" presId="urn:microsoft.com/office/officeart/2005/8/layout/orgChart1"/>
    <dgm:cxn modelId="{3DCA4726-9C1D-4F3E-9D6E-005C6CDFA090}" type="presParOf" srcId="{9A0FF10C-81C7-47CD-A320-768F2009480B}" destId="{19F141BB-5DBF-4215-B2AB-D6B46094D49B}" srcOrd="8" destOrd="1" presId="urn:microsoft.com/office/officeart/2005/8/layout/orgChart1"/>
    <dgm:cxn modelId="{405A836C-C37D-407F-AA9A-9B8BDA9A9EBF}" type="presOf" srcId="{47749B60-940E-433E-BE01-831D71EB936B}" destId="{19F141BB-5DBF-4215-B2AB-D6B46094D49B}" srcOrd="0" destOrd="0" presId="urn:microsoft.com/office/officeart/2005/8/layout/orgChart1"/>
    <dgm:cxn modelId="{30D3476A-050C-400D-85D2-C4DE4E61355D}" type="presParOf" srcId="{9A0FF10C-81C7-47CD-A320-768F2009480B}" destId="{13B822B4-74F5-4F0D-8823-1C081C146FEC}" srcOrd="9" destOrd="1" presId="urn:microsoft.com/office/officeart/2005/8/layout/orgChart1"/>
    <dgm:cxn modelId="{9B859B18-68C9-4136-90C4-94F6DD06EF18}" type="presParOf" srcId="{13B822B4-74F5-4F0D-8823-1C081C146FEC}" destId="{D6B2024A-2E37-43C4-AC75-63F9D7081E12}" srcOrd="0" destOrd="9" presId="urn:microsoft.com/office/officeart/2005/8/layout/orgChart1"/>
    <dgm:cxn modelId="{0F6D706D-8183-42E5-865B-6D7E110A39FC}" type="presOf" srcId="{5FCB6346-E74B-446E-A404-A577F35D7161}" destId="{D6B2024A-2E37-43C4-AC75-63F9D7081E12}" srcOrd="0" destOrd="0" presId="urn:microsoft.com/office/officeart/2005/8/layout/orgChart1"/>
    <dgm:cxn modelId="{33B9863F-DE72-48AA-8852-920742917CF0}" type="presParOf" srcId="{D6B2024A-2E37-43C4-AC75-63F9D7081E12}" destId="{565DF58F-4F71-412D-9CC9-45CA2DF66891}" srcOrd="0" destOrd="0" presId="urn:microsoft.com/office/officeart/2005/8/layout/orgChart1"/>
    <dgm:cxn modelId="{DF218294-C221-4081-8CFC-C38EEC8C2B5E}" type="presOf" srcId="{5FCB6346-E74B-446E-A404-A577F35D7161}" destId="{565DF58F-4F71-412D-9CC9-45CA2DF66891}" srcOrd="0" destOrd="0" presId="urn:microsoft.com/office/officeart/2005/8/layout/orgChart1"/>
    <dgm:cxn modelId="{3DF1300C-CEAF-4ECE-9017-2EFCEBA46280}" type="presParOf" srcId="{D6B2024A-2E37-43C4-AC75-63F9D7081E12}" destId="{055FA905-06EC-4B0D-BC35-EA40DB65F46E}" srcOrd="1" destOrd="0" presId="urn:microsoft.com/office/officeart/2005/8/layout/orgChart1"/>
    <dgm:cxn modelId="{A79B04EB-3DC5-4D77-8BC9-AD8857331032}" type="presOf" srcId="{5FCB6346-E74B-446E-A404-A577F35D7161}" destId="{055FA905-06EC-4B0D-BC35-EA40DB65F46E}" srcOrd="0" destOrd="0" presId="urn:microsoft.com/office/officeart/2005/8/layout/orgChart1"/>
    <dgm:cxn modelId="{86AAC521-0617-4895-A626-E11E8616BDA9}" type="presParOf" srcId="{13B822B4-74F5-4F0D-8823-1C081C146FEC}" destId="{3CF196A1-7FB0-493A-ADD6-8BFA7CAEA6C7}" srcOrd="1" destOrd="9" presId="urn:microsoft.com/office/officeart/2005/8/layout/orgChart1"/>
    <dgm:cxn modelId="{5F4FAEDA-F860-49A4-84FC-8D2521EC7333}" type="presParOf" srcId="{13B822B4-74F5-4F0D-8823-1C081C146FEC}" destId="{AB3AAFD8-9441-4EFA-A4C1-9B396ED4E0C9}" srcOrd="2" destOrd="9" presId="urn:microsoft.com/office/officeart/2005/8/layout/orgChart1"/>
    <dgm:cxn modelId="{8E13A449-B1A6-4FD0-B0DB-67C00E512AF0}" type="presParOf" srcId="{F728C3E8-5128-4BB6-90CC-A86769ECE335}" destId="{0E819307-1B4E-434E-BA76-D5A4192B0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6A259130-4455-44E0-969B-948D1249687E}">
      <dsp:nvSpPr>
        <dsp:cNvPr id="5" name="任意多边形 4"/>
        <dsp:cNvSpPr/>
      </dsp:nvSpPr>
      <dsp:spPr bwMode="white">
        <a:xfrm>
          <a:off x="1188304" y="2459684"/>
          <a:ext cx="2875696" cy="499088"/>
        </a:xfrm>
        <a:custGeom>
          <a:avLst/>
          <a:gdLst/>
          <a:ahLst/>
          <a:cxnLst/>
          <a:pathLst>
            <a:path w="4529" h="786">
              <a:moveTo>
                <a:pt x="4529" y="0"/>
              </a:moveTo>
              <a:lnTo>
                <a:pt x="4529" y="393"/>
              </a:lnTo>
              <a:lnTo>
                <a:pt x="0" y="393"/>
              </a:lnTo>
              <a:lnTo>
                <a:pt x="0" y="78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188304" y="2459684"/>
        <a:ext cx="2875696" cy="499088"/>
      </dsp:txXfrm>
    </dsp:sp>
    <dsp:sp modelId="{F492B679-3C8C-4E72-95A8-8B81298826E7}">
      <dsp:nvSpPr>
        <dsp:cNvPr id="8" name="任意多边形 7"/>
        <dsp:cNvSpPr/>
      </dsp:nvSpPr>
      <dsp:spPr bwMode="white">
        <a:xfrm>
          <a:off x="4064000" y="2459684"/>
          <a:ext cx="0" cy="499088"/>
        </a:xfrm>
        <a:custGeom>
          <a:avLst/>
          <a:gdLst/>
          <a:ahLst/>
          <a:cxnLst/>
          <a:pathLst>
            <a:path h="786">
              <a:moveTo>
                <a:pt x="0" y="0"/>
              </a:moveTo>
              <a:lnTo>
                <a:pt x="0" y="78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2459684"/>
        <a:ext cx="0" cy="499088"/>
      </dsp:txXfrm>
    </dsp:sp>
    <dsp:sp modelId="{AB3A8128-6C86-49B7-B5CC-0153888815E5}">
      <dsp:nvSpPr>
        <dsp:cNvPr id="11" name="任意多边形 10"/>
        <dsp:cNvSpPr/>
      </dsp:nvSpPr>
      <dsp:spPr bwMode="white">
        <a:xfrm>
          <a:off x="4064000" y="2459684"/>
          <a:ext cx="2875696" cy="499088"/>
        </a:xfrm>
        <a:custGeom>
          <a:avLst/>
          <a:gdLst/>
          <a:ahLst/>
          <a:cxnLst/>
          <a:pathLst>
            <a:path w="4529" h="786">
              <a:moveTo>
                <a:pt x="0" y="0"/>
              </a:moveTo>
              <a:lnTo>
                <a:pt x="0" y="393"/>
              </a:lnTo>
              <a:lnTo>
                <a:pt x="4529" y="393"/>
              </a:lnTo>
              <a:lnTo>
                <a:pt x="4529" y="78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2459684"/>
        <a:ext cx="2875696" cy="499088"/>
      </dsp:txXfrm>
    </dsp:sp>
    <dsp:sp modelId="{AE79172D-D441-42BB-84EA-E3D989670DED}">
      <dsp:nvSpPr>
        <dsp:cNvPr id="3" name="矩形 2"/>
        <dsp:cNvSpPr/>
      </dsp:nvSpPr>
      <dsp:spPr bwMode="white">
        <a:xfrm>
          <a:off x="2875696" y="1271380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8575" tIns="28575" rIns="28575" bIns="28575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21</a:t>
          </a:r>
          <a:endParaRPr lang="en-US" altLang="zh-CN"/>
        </a:p>
      </dsp:txBody>
      <dsp:txXfrm>
        <a:off x="2875696" y="1271380"/>
        <a:ext cx="2376608" cy="1188304"/>
      </dsp:txXfrm>
    </dsp:sp>
    <dsp:sp modelId="{43B7C837-49D6-40CE-BBAB-953D9E4BA7ED}">
      <dsp:nvSpPr>
        <dsp:cNvPr id="6" name="矩形 5"/>
        <dsp:cNvSpPr/>
      </dsp:nvSpPr>
      <dsp:spPr bwMode="white">
        <a:xfrm>
          <a:off x="0" y="2958771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575" tIns="28575" rIns="28575" bIns="28575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销售经理</a:t>
          </a:r>
          <a:endParaRPr lang="zh-CN" altLang="en-US"/>
        </a:p>
      </dsp:txBody>
      <dsp:txXfrm>
        <a:off x="0" y="2958771"/>
        <a:ext cx="2376608" cy="1188304"/>
      </dsp:txXfrm>
    </dsp:sp>
    <dsp:sp modelId="{08A0D1D2-3A20-4D63-8E35-B7C8B6B16D48}">
      <dsp:nvSpPr>
        <dsp:cNvPr id="9" name="矩形 8"/>
        <dsp:cNvSpPr/>
      </dsp:nvSpPr>
      <dsp:spPr bwMode="white">
        <a:xfrm>
          <a:off x="2875696" y="2958771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575" tIns="28575" rIns="28575" bIns="28575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人力经理</a:t>
          </a:r>
          <a:endParaRPr lang="zh-CN" altLang="en-US"/>
        </a:p>
      </dsp:txBody>
      <dsp:txXfrm>
        <a:off x="2875696" y="2958771"/>
        <a:ext cx="2376608" cy="1188304"/>
      </dsp:txXfrm>
    </dsp:sp>
    <dsp:sp modelId="{7D64F4A3-0E55-47AC-A59B-9D5A9DC25552}">
      <dsp:nvSpPr>
        <dsp:cNvPr id="12" name="矩形 11"/>
        <dsp:cNvSpPr/>
      </dsp:nvSpPr>
      <dsp:spPr bwMode="white">
        <a:xfrm>
          <a:off x="5751392" y="2958771"/>
          <a:ext cx="2376608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8575" tIns="28575" rIns="28575" bIns="28575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研发经理</a:t>
          </a:r>
          <a:endParaRPr lang="zh-CN" altLang="en-US"/>
        </a:p>
      </dsp:txBody>
      <dsp:txXfrm>
        <a:off x="5751392" y="2958771"/>
        <a:ext cx="2376608" cy="1188304"/>
      </dsp:txXfrm>
    </dsp:sp>
    <dsp:sp modelId="{86420519-308D-4A6A-8FEA-6FB2E39BA448}">
      <dsp:nvSpPr>
        <dsp:cNvPr id="4" name="矩形 3" hidden="1"/>
        <dsp:cNvSpPr/>
      </dsp:nvSpPr>
      <dsp:spPr bwMode="white">
        <a:xfrm>
          <a:off x="2875696" y="1271380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5696" y="1271380"/>
        <a:ext cx="475322" cy="1188304"/>
      </dsp:txXfrm>
    </dsp:sp>
    <dsp:sp modelId="{9A037140-9B69-4B9F-A134-F2F2EB0F2E32}">
      <dsp:nvSpPr>
        <dsp:cNvPr id="7" name="矩形 6" hidden="1"/>
        <dsp:cNvSpPr/>
      </dsp:nvSpPr>
      <dsp:spPr bwMode="white">
        <a:xfrm>
          <a:off x="0" y="2958771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958771"/>
        <a:ext cx="475322" cy="1188304"/>
      </dsp:txXfrm>
    </dsp:sp>
    <dsp:sp modelId="{6238C53E-A961-488B-8FBD-6EC13507B069}">
      <dsp:nvSpPr>
        <dsp:cNvPr id="10" name="矩形 9" hidden="1"/>
        <dsp:cNvSpPr/>
      </dsp:nvSpPr>
      <dsp:spPr bwMode="white">
        <a:xfrm>
          <a:off x="2875696" y="2958771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5696" y="2958771"/>
        <a:ext cx="475322" cy="1188304"/>
      </dsp:txXfrm>
    </dsp:sp>
    <dsp:sp modelId="{5667CB49-EC34-46BC-AD2D-72F3BD95D049}">
      <dsp:nvSpPr>
        <dsp:cNvPr id="13" name="矩形 12" hidden="1"/>
        <dsp:cNvSpPr/>
      </dsp:nvSpPr>
      <dsp:spPr bwMode="white">
        <a:xfrm>
          <a:off x="5751392" y="2958771"/>
          <a:ext cx="475322" cy="118830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751392" y="2958771"/>
        <a:ext cx="475322" cy="1188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0914" y="340360"/>
            <a:ext cx="1025017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87238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>
                <a:latin typeface="楷体-简" panose="02010600040101010101" charset="-122"/>
                <a:ea typeface="楷体-简" panose="02010600040101010101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fontAlgn="base"/>
            <a:r>
              <a:rPr lang="zh-CN" altLang="en-US" strike="noStrike" noProof="1" dirty="0"/>
              <a:t>     单击此处编辑母版文本样式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4657" y="242303"/>
            <a:ext cx="428625" cy="604520"/>
          </a:xfrm>
          <a:custGeom>
            <a:avLst/>
            <a:gdLst/>
            <a:ahLst/>
            <a:cxnLst/>
            <a:rect l="l" t="t" r="r" b="b"/>
            <a:pathLst>
              <a:path w="428625" h="604519">
                <a:moveTo>
                  <a:pt x="0" y="604380"/>
                </a:moveTo>
                <a:lnTo>
                  <a:pt x="0" y="0"/>
                </a:lnTo>
                <a:lnTo>
                  <a:pt x="39080" y="27571"/>
                </a:lnTo>
                <a:lnTo>
                  <a:pt x="28575" y="27571"/>
                </a:lnTo>
                <a:lnTo>
                  <a:pt x="6045" y="39243"/>
                </a:lnTo>
                <a:lnTo>
                  <a:pt x="28575" y="55138"/>
                </a:lnTo>
                <a:lnTo>
                  <a:pt x="28575" y="549254"/>
                </a:lnTo>
                <a:lnTo>
                  <a:pt x="6045" y="565150"/>
                </a:lnTo>
                <a:lnTo>
                  <a:pt x="28575" y="576821"/>
                </a:lnTo>
                <a:lnTo>
                  <a:pt x="39063" y="576821"/>
                </a:lnTo>
                <a:lnTo>
                  <a:pt x="0" y="604380"/>
                </a:lnTo>
                <a:close/>
              </a:path>
              <a:path w="428625" h="604519">
                <a:moveTo>
                  <a:pt x="28575" y="55138"/>
                </a:moveTo>
                <a:lnTo>
                  <a:pt x="6045" y="39243"/>
                </a:lnTo>
                <a:lnTo>
                  <a:pt x="28575" y="27571"/>
                </a:lnTo>
                <a:lnTo>
                  <a:pt x="28575" y="55138"/>
                </a:lnTo>
                <a:close/>
              </a:path>
              <a:path w="428625" h="604519">
                <a:moveTo>
                  <a:pt x="378757" y="302196"/>
                </a:moveTo>
                <a:lnTo>
                  <a:pt x="28575" y="55138"/>
                </a:lnTo>
                <a:lnTo>
                  <a:pt x="28575" y="27571"/>
                </a:lnTo>
                <a:lnTo>
                  <a:pt x="39080" y="27571"/>
                </a:lnTo>
                <a:lnTo>
                  <a:pt x="411790" y="290525"/>
                </a:lnTo>
                <a:lnTo>
                  <a:pt x="395300" y="290525"/>
                </a:lnTo>
                <a:lnTo>
                  <a:pt x="378757" y="302196"/>
                </a:lnTo>
                <a:close/>
              </a:path>
              <a:path w="428625" h="604519">
                <a:moveTo>
                  <a:pt x="395300" y="313867"/>
                </a:moveTo>
                <a:lnTo>
                  <a:pt x="378757" y="302196"/>
                </a:lnTo>
                <a:lnTo>
                  <a:pt x="395300" y="290525"/>
                </a:lnTo>
                <a:lnTo>
                  <a:pt x="395300" y="313867"/>
                </a:lnTo>
                <a:close/>
              </a:path>
              <a:path w="428625" h="604519">
                <a:moveTo>
                  <a:pt x="411789" y="313867"/>
                </a:moveTo>
                <a:lnTo>
                  <a:pt x="395300" y="313867"/>
                </a:lnTo>
                <a:lnTo>
                  <a:pt x="395300" y="290525"/>
                </a:lnTo>
                <a:lnTo>
                  <a:pt x="411790" y="290525"/>
                </a:lnTo>
                <a:lnTo>
                  <a:pt x="428332" y="302196"/>
                </a:lnTo>
                <a:lnTo>
                  <a:pt x="411789" y="313867"/>
                </a:lnTo>
                <a:close/>
              </a:path>
              <a:path w="428625" h="604519">
                <a:moveTo>
                  <a:pt x="39063" y="576821"/>
                </a:moveTo>
                <a:lnTo>
                  <a:pt x="28575" y="576821"/>
                </a:lnTo>
                <a:lnTo>
                  <a:pt x="28575" y="549254"/>
                </a:lnTo>
                <a:lnTo>
                  <a:pt x="378757" y="302196"/>
                </a:lnTo>
                <a:lnTo>
                  <a:pt x="395300" y="313867"/>
                </a:lnTo>
                <a:lnTo>
                  <a:pt x="411789" y="313867"/>
                </a:lnTo>
                <a:lnTo>
                  <a:pt x="39063" y="576821"/>
                </a:lnTo>
                <a:close/>
              </a:path>
              <a:path w="428625" h="604519">
                <a:moveTo>
                  <a:pt x="28575" y="576821"/>
                </a:moveTo>
                <a:lnTo>
                  <a:pt x="6045" y="565150"/>
                </a:lnTo>
                <a:lnTo>
                  <a:pt x="28575" y="549254"/>
                </a:lnTo>
                <a:lnTo>
                  <a:pt x="28575" y="57682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16636" y="545591"/>
            <a:ext cx="276225" cy="388620"/>
          </a:xfrm>
          <a:custGeom>
            <a:avLst/>
            <a:gdLst/>
            <a:ahLst/>
            <a:cxnLst/>
            <a:rect l="l" t="t" r="r" b="b"/>
            <a:pathLst>
              <a:path w="276225" h="388619">
                <a:moveTo>
                  <a:pt x="0" y="388620"/>
                </a:moveTo>
                <a:lnTo>
                  <a:pt x="0" y="0"/>
                </a:lnTo>
                <a:lnTo>
                  <a:pt x="275844" y="193548"/>
                </a:lnTo>
                <a:lnTo>
                  <a:pt x="0" y="38862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6519671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4">
                <a:moveTo>
                  <a:pt x="0" y="338327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338327"/>
                </a:lnTo>
                <a:lnTo>
                  <a:pt x="0" y="33832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914" y="340360"/>
            <a:ext cx="71316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465" y="1277111"/>
            <a:ext cx="10440035" cy="413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6225" y="6522046"/>
            <a:ext cx="1809115" cy="38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1580" y="6522046"/>
            <a:ext cx="1449070" cy="38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34.png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jpe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163" y="1423416"/>
            <a:ext cx="3728085" cy="4323715"/>
          </a:xfrm>
          <a:custGeom>
            <a:avLst/>
            <a:gdLst/>
            <a:ahLst/>
            <a:cxnLst/>
            <a:rect l="l" t="t" r="r" b="b"/>
            <a:pathLst>
              <a:path w="3728085" h="4323715">
                <a:moveTo>
                  <a:pt x="0" y="4323588"/>
                </a:moveTo>
                <a:lnTo>
                  <a:pt x="0" y="0"/>
                </a:lnTo>
                <a:lnTo>
                  <a:pt x="3727704" y="2162556"/>
                </a:lnTo>
                <a:lnTo>
                  <a:pt x="0" y="432358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2357" y="1337703"/>
            <a:ext cx="3875404" cy="4495165"/>
          </a:xfrm>
          <a:custGeom>
            <a:avLst/>
            <a:gdLst/>
            <a:ahLst/>
            <a:cxnLst/>
            <a:rect l="l" t="t" r="r" b="b"/>
            <a:pathLst>
              <a:path w="3875404" h="4495165">
                <a:moveTo>
                  <a:pt x="0" y="4495101"/>
                </a:moveTo>
                <a:lnTo>
                  <a:pt x="0" y="0"/>
                </a:lnTo>
                <a:lnTo>
                  <a:pt x="147297" y="85432"/>
                </a:lnTo>
                <a:lnTo>
                  <a:pt x="98425" y="85432"/>
                </a:lnTo>
                <a:lnTo>
                  <a:pt x="24523" y="128003"/>
                </a:lnTo>
                <a:lnTo>
                  <a:pt x="98425" y="170866"/>
                </a:lnTo>
                <a:lnTo>
                  <a:pt x="98425" y="4324235"/>
                </a:lnTo>
                <a:lnTo>
                  <a:pt x="24523" y="4367098"/>
                </a:lnTo>
                <a:lnTo>
                  <a:pt x="98425" y="4409668"/>
                </a:lnTo>
                <a:lnTo>
                  <a:pt x="147298" y="4409668"/>
                </a:lnTo>
                <a:lnTo>
                  <a:pt x="0" y="4495101"/>
                </a:lnTo>
                <a:close/>
              </a:path>
              <a:path w="3875404" h="4495165">
                <a:moveTo>
                  <a:pt x="98425" y="170866"/>
                </a:moveTo>
                <a:lnTo>
                  <a:pt x="24523" y="128003"/>
                </a:lnTo>
                <a:lnTo>
                  <a:pt x="98425" y="85432"/>
                </a:lnTo>
                <a:lnTo>
                  <a:pt x="98425" y="170866"/>
                </a:lnTo>
                <a:close/>
              </a:path>
              <a:path w="3875404" h="4495165">
                <a:moveTo>
                  <a:pt x="3678906" y="2247556"/>
                </a:moveTo>
                <a:lnTo>
                  <a:pt x="98425" y="170866"/>
                </a:lnTo>
                <a:lnTo>
                  <a:pt x="98425" y="85432"/>
                </a:lnTo>
                <a:lnTo>
                  <a:pt x="147297" y="85432"/>
                </a:lnTo>
                <a:lnTo>
                  <a:pt x="3801690" y="2204986"/>
                </a:lnTo>
                <a:lnTo>
                  <a:pt x="3752303" y="2204986"/>
                </a:lnTo>
                <a:lnTo>
                  <a:pt x="3678906" y="2247556"/>
                </a:lnTo>
                <a:close/>
              </a:path>
              <a:path w="3875404" h="4495165">
                <a:moveTo>
                  <a:pt x="3752303" y="2290127"/>
                </a:moveTo>
                <a:lnTo>
                  <a:pt x="3678906" y="2247556"/>
                </a:lnTo>
                <a:lnTo>
                  <a:pt x="3752303" y="2204986"/>
                </a:lnTo>
                <a:lnTo>
                  <a:pt x="3752303" y="2290127"/>
                </a:lnTo>
                <a:close/>
              </a:path>
              <a:path w="3875404" h="4495165">
                <a:moveTo>
                  <a:pt x="3801690" y="2290127"/>
                </a:moveTo>
                <a:lnTo>
                  <a:pt x="3752303" y="2290127"/>
                </a:lnTo>
                <a:lnTo>
                  <a:pt x="3752303" y="2204986"/>
                </a:lnTo>
                <a:lnTo>
                  <a:pt x="3801690" y="2204986"/>
                </a:lnTo>
                <a:lnTo>
                  <a:pt x="3875087" y="2247557"/>
                </a:lnTo>
                <a:lnTo>
                  <a:pt x="3801690" y="2290127"/>
                </a:lnTo>
                <a:close/>
              </a:path>
              <a:path w="3875404" h="4495165">
                <a:moveTo>
                  <a:pt x="147298" y="4409668"/>
                </a:moveTo>
                <a:lnTo>
                  <a:pt x="98425" y="4409668"/>
                </a:lnTo>
                <a:lnTo>
                  <a:pt x="98425" y="4324235"/>
                </a:lnTo>
                <a:lnTo>
                  <a:pt x="3678907" y="2247557"/>
                </a:lnTo>
                <a:lnTo>
                  <a:pt x="3752303" y="2290127"/>
                </a:lnTo>
                <a:lnTo>
                  <a:pt x="3801690" y="2290127"/>
                </a:lnTo>
                <a:lnTo>
                  <a:pt x="147298" y="4409668"/>
                </a:lnTo>
                <a:close/>
              </a:path>
              <a:path w="3875404" h="4495165">
                <a:moveTo>
                  <a:pt x="98425" y="4409668"/>
                </a:moveTo>
                <a:lnTo>
                  <a:pt x="24523" y="4367098"/>
                </a:lnTo>
                <a:lnTo>
                  <a:pt x="98425" y="4324235"/>
                </a:lnTo>
                <a:lnTo>
                  <a:pt x="98425" y="440966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95344" y="4120896"/>
            <a:ext cx="821690" cy="952500"/>
          </a:xfrm>
          <a:custGeom>
            <a:avLst/>
            <a:gdLst/>
            <a:ahLst/>
            <a:cxnLst/>
            <a:rect l="l" t="t" r="r" b="b"/>
            <a:pathLst>
              <a:path w="821689" h="952500">
                <a:moveTo>
                  <a:pt x="0" y="952500"/>
                </a:moveTo>
                <a:lnTo>
                  <a:pt x="0" y="0"/>
                </a:lnTo>
                <a:lnTo>
                  <a:pt x="821435" y="475488"/>
                </a:lnTo>
                <a:lnTo>
                  <a:pt x="0" y="9525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57331" y="5338571"/>
            <a:ext cx="693420" cy="805180"/>
          </a:xfrm>
          <a:custGeom>
            <a:avLst/>
            <a:gdLst/>
            <a:ahLst/>
            <a:cxnLst/>
            <a:rect l="l" t="t" r="r" b="b"/>
            <a:pathLst>
              <a:path w="693420" h="805179">
                <a:moveTo>
                  <a:pt x="0" y="804672"/>
                </a:moveTo>
                <a:lnTo>
                  <a:pt x="0" y="0"/>
                </a:lnTo>
                <a:lnTo>
                  <a:pt x="693420" y="402336"/>
                </a:lnTo>
                <a:lnTo>
                  <a:pt x="0" y="804672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28731" y="5288876"/>
            <a:ext cx="779145" cy="904240"/>
          </a:xfrm>
          <a:custGeom>
            <a:avLst/>
            <a:gdLst/>
            <a:ahLst/>
            <a:cxnLst/>
            <a:rect l="l" t="t" r="r" b="b"/>
            <a:pathLst>
              <a:path w="779145" h="904239">
                <a:moveTo>
                  <a:pt x="0" y="903808"/>
                </a:moveTo>
                <a:lnTo>
                  <a:pt x="0" y="0"/>
                </a:lnTo>
                <a:lnTo>
                  <a:pt x="85527" y="49606"/>
                </a:lnTo>
                <a:lnTo>
                  <a:pt x="57150" y="49606"/>
                </a:lnTo>
                <a:lnTo>
                  <a:pt x="14236" y="74320"/>
                </a:lnTo>
                <a:lnTo>
                  <a:pt x="57150" y="99210"/>
                </a:lnTo>
                <a:lnTo>
                  <a:pt x="57150" y="804585"/>
                </a:lnTo>
                <a:lnTo>
                  <a:pt x="14236" y="829475"/>
                </a:lnTo>
                <a:lnTo>
                  <a:pt x="57150" y="854189"/>
                </a:lnTo>
                <a:lnTo>
                  <a:pt x="85549" y="854189"/>
                </a:lnTo>
                <a:lnTo>
                  <a:pt x="0" y="903808"/>
                </a:lnTo>
                <a:close/>
              </a:path>
              <a:path w="779145" h="904239">
                <a:moveTo>
                  <a:pt x="57150" y="99210"/>
                </a:moveTo>
                <a:lnTo>
                  <a:pt x="14236" y="74320"/>
                </a:lnTo>
                <a:lnTo>
                  <a:pt x="57150" y="49606"/>
                </a:lnTo>
                <a:lnTo>
                  <a:pt x="57150" y="99210"/>
                </a:lnTo>
                <a:close/>
              </a:path>
              <a:path w="779145" h="904239">
                <a:moveTo>
                  <a:pt x="665225" y="451897"/>
                </a:moveTo>
                <a:lnTo>
                  <a:pt x="57150" y="99210"/>
                </a:lnTo>
                <a:lnTo>
                  <a:pt x="57150" y="49606"/>
                </a:lnTo>
                <a:lnTo>
                  <a:pt x="85527" y="49606"/>
                </a:lnTo>
                <a:lnTo>
                  <a:pt x="736512" y="427177"/>
                </a:lnTo>
                <a:lnTo>
                  <a:pt x="707847" y="427177"/>
                </a:lnTo>
                <a:lnTo>
                  <a:pt x="665225" y="451897"/>
                </a:lnTo>
                <a:close/>
              </a:path>
              <a:path w="779145" h="904239">
                <a:moveTo>
                  <a:pt x="707847" y="476618"/>
                </a:moveTo>
                <a:lnTo>
                  <a:pt x="665225" y="451897"/>
                </a:lnTo>
                <a:lnTo>
                  <a:pt x="707847" y="427177"/>
                </a:lnTo>
                <a:lnTo>
                  <a:pt x="707847" y="476618"/>
                </a:lnTo>
                <a:close/>
              </a:path>
              <a:path w="779145" h="904239">
                <a:moveTo>
                  <a:pt x="736534" y="476618"/>
                </a:moveTo>
                <a:lnTo>
                  <a:pt x="707847" y="476618"/>
                </a:lnTo>
                <a:lnTo>
                  <a:pt x="707847" y="427177"/>
                </a:lnTo>
                <a:lnTo>
                  <a:pt x="736512" y="427177"/>
                </a:lnTo>
                <a:lnTo>
                  <a:pt x="779145" y="451904"/>
                </a:lnTo>
                <a:lnTo>
                  <a:pt x="736534" y="476618"/>
                </a:lnTo>
                <a:close/>
              </a:path>
              <a:path w="779145" h="904239">
                <a:moveTo>
                  <a:pt x="85549" y="854189"/>
                </a:moveTo>
                <a:lnTo>
                  <a:pt x="57150" y="854189"/>
                </a:lnTo>
                <a:lnTo>
                  <a:pt x="57150" y="804585"/>
                </a:lnTo>
                <a:lnTo>
                  <a:pt x="665236" y="451904"/>
                </a:lnTo>
                <a:lnTo>
                  <a:pt x="707847" y="476618"/>
                </a:lnTo>
                <a:lnTo>
                  <a:pt x="736534" y="476618"/>
                </a:lnTo>
                <a:lnTo>
                  <a:pt x="85549" y="854189"/>
                </a:lnTo>
                <a:close/>
              </a:path>
              <a:path w="779145" h="904239">
                <a:moveTo>
                  <a:pt x="57150" y="854189"/>
                </a:moveTo>
                <a:lnTo>
                  <a:pt x="14236" y="829475"/>
                </a:lnTo>
                <a:lnTo>
                  <a:pt x="57150" y="804585"/>
                </a:lnTo>
                <a:lnTo>
                  <a:pt x="57150" y="85418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3900" y="2532888"/>
            <a:ext cx="3211067" cy="28925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0517" y="2906991"/>
            <a:ext cx="30835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latin typeface="方正清刻本悦宋简体" panose="02000000000000000000" charset="-122"/>
                <a:ea typeface="方正清刻本悦宋简体" panose="02000000000000000000" charset="-122"/>
                <a:cs typeface="Microsoft JhengHei"/>
              </a:rPr>
              <a:t>组织行为</a:t>
            </a:r>
            <a:r>
              <a:rPr sz="4800" dirty="0">
                <a:latin typeface="方正清刻本悦宋简体" panose="02000000000000000000" charset="-122"/>
                <a:ea typeface="方正清刻本悦宋简体" panose="02000000000000000000" charset="-122"/>
                <a:cs typeface="Microsoft JhengHei"/>
              </a:rPr>
              <a:t>学</a:t>
            </a:r>
            <a:endParaRPr sz="4800">
              <a:latin typeface="方正清刻本悦宋简体" panose="02000000000000000000" charset="-122"/>
              <a:ea typeface="方正清刻本悦宋简体" panose="02000000000000000000" charset="-122"/>
              <a:cs typeface="Microsoft Jheng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211580" y="6522046"/>
            <a:ext cx="144907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icrosoft JhengHei"/>
              </a:rPr>
              <a:t>卡顿</a:t>
            </a:r>
            <a:r>
              <a:rPr spc="5" dirty="0">
                <a:latin typeface="华文楷体" panose="02010600040101010101" pitchFamily="2" charset="-122"/>
                <a:ea typeface="华文楷体" panose="02010600040101010101" pitchFamily="2" charset="-122"/>
              </a:rPr>
              <a:t>退出重进</a:t>
            </a:r>
            <a:endParaRPr sz="2000">
              <a:latin typeface="华文楷体" panose="02010600040101010101" pitchFamily="2" charset="-122"/>
              <a:ea typeface="华文楷体" panose="02010600040101010101" pitchFamily="2" charset="-122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6900" y="6522046"/>
            <a:ext cx="267017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icrosoft JhengHei"/>
              </a:rPr>
              <a:t>课堂上</a:t>
            </a:r>
            <a:r>
              <a:rPr sz="1800" spc="5" dirty="0">
                <a:latin typeface="华文楷体" panose="02010600040101010101" pitchFamily="2" charset="-122"/>
                <a:ea typeface="华文楷体" panose="02010600040101010101" pitchFamily="2" charset="-122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Microsoft JhengHei"/>
              </a:rPr>
              <a:t>理解</a:t>
            </a:r>
            <a:r>
              <a:rPr sz="1800" spc="5" dirty="0">
                <a:latin typeface="华文楷体" panose="02010600040101010101" pitchFamily="2" charset="-122"/>
                <a:ea typeface="华文楷体" panose="02010600040101010101" pitchFamily="2" charset="-122"/>
                <a:cs typeface="PMingLiU"/>
              </a:rPr>
              <a:t>即可</a:t>
            </a:r>
            <a:endParaRPr sz="1800">
              <a:latin typeface="华文楷体" panose="02010600040101010101" pitchFamily="2" charset="-122"/>
              <a:ea typeface="华文楷体" panose="02010600040101010101" pitchFamily="2" charset="-122"/>
              <a:cs typeface="P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64287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spc="5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sz="1800" b="0" spc="5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PMingLiU"/>
              </a:rPr>
              <a:t>显示出勤</a:t>
            </a:r>
            <a:endParaRPr sz="1800">
              <a:latin typeface="华文楷体" panose="02010600040101010101" pitchFamily="2" charset="-122"/>
              <a:ea typeface="华文楷体" panose="02010600040101010101" pitchFamily="2" charset="-122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3446" y="3846791"/>
            <a:ext cx="375983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PMingLiU"/>
              </a:rPr>
              <a:t>心理支配行为，行为反衬心理，组行你行不行</a:t>
            </a:r>
            <a:r>
              <a:rPr sz="1400" spc="5" dirty="0">
                <a:solidFill>
                  <a:srgbClr val="58585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PMingLiU"/>
              </a:rPr>
              <a:t>。</a:t>
            </a:r>
            <a:endParaRPr sz="1400">
              <a:latin typeface="华文楷体" panose="02010600040101010101" pitchFamily="2" charset="-122"/>
              <a:ea typeface="华文楷体" panose="02010600040101010101" pitchFamily="2" charset="-122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6595" y="4424171"/>
            <a:ext cx="2094230" cy="28765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1079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solidFill>
                  <a:srgbClr val="25252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PMingLiU"/>
              </a:rPr>
              <a:t>老师：</a:t>
            </a:r>
            <a:r>
              <a:rPr sz="1800" spc="400" dirty="0">
                <a:solidFill>
                  <a:srgbClr val="25252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PMingLiU"/>
              </a:rPr>
              <a:t> </a:t>
            </a:r>
            <a:endParaRPr sz="1800">
              <a:latin typeface="华文楷体" panose="02010600040101010101" pitchFamily="2" charset="-122"/>
              <a:ea typeface="华文楷体" panose="02010600040101010101" pitchFamily="2" charset="-122"/>
              <a:cs typeface="PMingLi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2411095" y="4100830"/>
            <a:ext cx="5734050" cy="70675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模拟：模拟事业部的独立经营、单独核算，但不是真正的事业部，实际上是一个个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“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生产单位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”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01545" y="2279015"/>
            <a:ext cx="5943600" cy="1610995"/>
            <a:chOff x="5219" y="2437"/>
            <a:chExt cx="9360" cy="2537"/>
          </a:xfrm>
        </p:grpSpPr>
        <p:sp>
          <p:nvSpPr>
            <p:cNvPr id="60" name="文本框 59"/>
            <p:cNvSpPr txBox="1"/>
            <p:nvPr/>
          </p:nvSpPr>
          <p:spPr>
            <a:xfrm>
              <a:off x="9311" y="2437"/>
              <a:ext cx="1472" cy="58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21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老师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045" y="3269"/>
              <a:ext cx="11" cy="67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5997" y="3281"/>
              <a:ext cx="7808" cy="601"/>
              <a:chOff x="4355" y="4462"/>
              <a:chExt cx="11552" cy="701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4378" y="4462"/>
                <a:ext cx="1147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4355" y="4462"/>
                <a:ext cx="7" cy="7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5900" y="4462"/>
                <a:ext cx="7" cy="7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文本框 67"/>
            <p:cNvSpPr txBox="1"/>
            <p:nvPr/>
          </p:nvSpPr>
          <p:spPr>
            <a:xfrm>
              <a:off x="5219" y="3958"/>
              <a:ext cx="210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棉花生产部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CXRFC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 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453" y="3882"/>
              <a:ext cx="11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99940" y="3196590"/>
            <a:ext cx="1339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棉丝生产部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CXRFC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2460" y="3196590"/>
            <a:ext cx="1339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被单生产部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CXRFC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9020" y="-5715"/>
            <a:ext cx="2219325" cy="14382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8420" y="401320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85190" y="2621280"/>
          <a:ext cx="1033145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325"/>
                <a:gridCol w="836612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模拟分权制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内容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本身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介于直线</a:t>
                      </a:r>
                      <a:r>
                        <a:rPr lang="en-US" altLang="zh-CN" sz="20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——</a:t>
                      </a:r>
                      <a:r>
                        <a:rPr lang="zh-CN" altLang="en-US" sz="20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职能制和事业部制之间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的结构形式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优点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1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）调动各生产单位的积极性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2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）高层管理人员可以减少自己的事物，可以用更多精力思考战略制定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缺点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1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）不易为模拟的生产单位明确任务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2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）各生产单位的领导不易了解企业的全貌。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适合企业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适用于钢铁、化工企业。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9020" y="-5715"/>
            <a:ext cx="2219325" cy="14382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0" y="294005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6439535" y="5606415"/>
            <a:ext cx="4027805" cy="39878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A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员工同时听从于几个老大领导？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6010" y="1812925"/>
            <a:ext cx="6057265" cy="3693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文本框 7"/>
          <p:cNvSpPr txBox="1"/>
          <p:nvPr/>
        </p:nvSpPr>
        <p:spPr>
          <a:xfrm>
            <a:off x="5921375" y="3584575"/>
            <a:ext cx="3962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65" y="-10795"/>
            <a:ext cx="2190750" cy="1447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7475" y="294005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92175" y="2270760"/>
          <a:ext cx="1080389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65"/>
                <a:gridCol w="874712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矩阵制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内容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本身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既有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按职能划分的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垂直领导系统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，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又有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按产品（项目）划分的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横向领导关系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优点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1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）机动灵活，项目结束组织相应解散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2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）任务清楚，目的明确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3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）加强了不同部门之间的配合和信息交流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缺点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1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）项目负责人的责任大于权力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2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）项目组成人员来自各部门，任务完成会归队，容易产生临时观念。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适合企业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适用于一些重大攻关项目，可用于涉及面广的，临时性的、复杂的重大项目。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-10795"/>
            <a:ext cx="2190750" cy="1447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0145" y="294005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85215" y="1295400"/>
            <a:ext cx="37147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itchFamily="2" charset="-122"/>
              </a:rPr>
              <a:t>判断下列属于哪一组织结构：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0760" y="4476115"/>
            <a:ext cx="8358505" cy="39878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t">
            <a:spAutoFit/>
          </a:bodyPr>
          <a:p>
            <a:pPr lvl="0"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结构比较简单，职责分明，命令统一。适用于小规模企业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70760" y="3707130"/>
            <a:ext cx="8360410" cy="39878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t">
            <a:spAutoFit/>
          </a:bodyPr>
          <a:p>
            <a:pPr lvl="0"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既有垂直领导系统，又有按产品（项目）划分的横向领导关系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70760" y="2942590"/>
            <a:ext cx="8359140" cy="39878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t">
            <a:spAutoFit/>
          </a:bodyPr>
          <a:p>
            <a:pPr lvl="0"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介于直线——职能制和事业部制之间的结构形式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70760" y="2175510"/>
            <a:ext cx="8359775" cy="39878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又称为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“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斯隆模型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”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，目前大多数企业在采用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88230" y="401320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64895" y="1231900"/>
            <a:ext cx="37147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itchFamily="2" charset="-122"/>
              </a:rPr>
              <a:t>判断下列属于哪一组织结构：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29915" y="4690745"/>
            <a:ext cx="8425815" cy="3987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结构比较简单，职责分明，命令统一。适用于小规模企业【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直线制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29915" y="3860165"/>
            <a:ext cx="8425815" cy="3987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既有垂直领导系统，又有按产品（项目）划分的横向领导关系【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矩阵制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9915" y="3044825"/>
            <a:ext cx="8425815" cy="39878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介于直线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——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职能制和事业部制之间的结构形式【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模拟分权制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29915" y="2138680"/>
            <a:ext cx="8380095" cy="39878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又称为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“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斯隆模型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”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，目前大多数企业在采用【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事业部制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79645" y="294005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在现代组织结构的形式中，事业部制也被称为（ ）</a:t>
            </a:r>
            <a:endParaRPr lang="zh-CN" altLang="en-US" sz="2400"/>
          </a:p>
          <a:p>
            <a:r>
              <a:rPr lang="zh-CN" altLang="en-US" sz="2400"/>
              <a:t>A:斯隆模型</a:t>
            </a:r>
            <a:endParaRPr lang="zh-CN" altLang="en-US" sz="2400"/>
          </a:p>
          <a:p>
            <a:r>
              <a:rPr lang="zh-CN" altLang="en-US" sz="2400"/>
              <a:t>B:直线职能制</a:t>
            </a:r>
            <a:endParaRPr lang="zh-CN" altLang="en-US" sz="2400"/>
          </a:p>
          <a:p>
            <a:r>
              <a:rPr lang="zh-CN" altLang="en-US" sz="2400"/>
              <a:t>C:立体组织制</a:t>
            </a:r>
            <a:endParaRPr lang="zh-CN" altLang="en-US" sz="2400"/>
          </a:p>
          <a:p>
            <a:r>
              <a:rPr lang="zh-CN" altLang="en-US" sz="2400"/>
              <a:t>D:职能制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 vert="horz" rtlCol="0">
            <a:normAutofit/>
          </a:bodyPr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真题再现</a:t>
            </a:r>
            <a:endParaRPr lang="en-US" altLang="zh-CN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一个企业内对独立产品市场、独立责任利益的部门实行分权管理的组织结构形式是（ ）</a:t>
            </a:r>
            <a:endParaRPr lang="zh-CN" altLang="en-US" sz="2400"/>
          </a:p>
          <a:p>
            <a:r>
              <a:rPr lang="zh-CN" altLang="en-US" sz="2400"/>
              <a:t>A:职能制</a:t>
            </a:r>
            <a:endParaRPr lang="zh-CN" altLang="en-US" sz="2400"/>
          </a:p>
          <a:p>
            <a:r>
              <a:rPr lang="zh-CN" altLang="en-US" sz="2400"/>
              <a:t>B:事业部制</a:t>
            </a:r>
            <a:endParaRPr lang="zh-CN" altLang="en-US" sz="2400"/>
          </a:p>
          <a:p>
            <a:r>
              <a:rPr lang="zh-CN" altLang="en-US" sz="2400"/>
              <a:t>C:矩阵制</a:t>
            </a:r>
            <a:endParaRPr lang="zh-CN" altLang="en-US" sz="2400"/>
          </a:p>
          <a:p>
            <a:r>
              <a:rPr lang="zh-CN" altLang="en-US" sz="2400"/>
              <a:t>D:团队结构制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 vert="horz" rtlCol="0">
            <a:normAutofit/>
          </a:bodyPr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真题再现</a:t>
            </a:r>
            <a:endParaRPr lang="en-US" altLang="zh-CN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 sz="2400"/>
              <a:t>既有按职能划分的垂直领导系统，又有按产品划分的横向领导关系的组织结构是（）</a:t>
            </a:r>
            <a:endParaRPr lang="zh-CN" altLang="en-US" sz="2400"/>
          </a:p>
          <a:p>
            <a:r>
              <a:rPr lang="zh-CN" altLang="en-US" sz="2400"/>
              <a:t>A:职能制</a:t>
            </a:r>
            <a:endParaRPr lang="zh-CN" altLang="en-US" sz="2400"/>
          </a:p>
          <a:p>
            <a:r>
              <a:rPr lang="zh-CN" altLang="en-US" sz="2400"/>
              <a:t>B:事业部制</a:t>
            </a:r>
            <a:endParaRPr lang="zh-CN" altLang="en-US" sz="2400"/>
          </a:p>
          <a:p>
            <a:r>
              <a:rPr lang="zh-CN" altLang="en-US" sz="2400"/>
              <a:t>C:模拟分权制</a:t>
            </a:r>
            <a:endParaRPr lang="zh-CN" altLang="en-US" sz="2400"/>
          </a:p>
          <a:p>
            <a:r>
              <a:rPr lang="zh-CN" altLang="en-US" sz="2400"/>
              <a:t>D:矩阵制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 vert="horz" rtlCol="0">
            <a:normAutofit/>
          </a:bodyPr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真题再现</a:t>
            </a:r>
            <a:endParaRPr lang="en-US" altLang="zh-CN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759440" cy="5343525"/>
          </a:xfrm>
        </p:spPr>
        <p:txBody>
          <a:bodyPr/>
          <a:p>
            <a:r>
              <a:rPr lang="zh-CN" altLang="en-US" sz="2400"/>
              <a:t>下列关于直线制优点，说法正确的是（ ）</a:t>
            </a:r>
            <a:endParaRPr lang="zh-CN" altLang="en-US" sz="2400"/>
          </a:p>
          <a:p>
            <a:r>
              <a:rPr lang="zh-CN" altLang="en-US" sz="2400"/>
              <a:t>A:结构比较简单，职责分明，命令统一</a:t>
            </a:r>
            <a:endParaRPr lang="zh-CN" altLang="en-US" sz="2400"/>
          </a:p>
          <a:p>
            <a:r>
              <a:rPr lang="zh-CN" altLang="en-US" sz="2400"/>
              <a:t>B:能适应现代化工业企业生产技术比较复杂、管理工作比较精细的特点</a:t>
            </a:r>
            <a:endParaRPr lang="zh-CN" altLang="en-US" sz="2400"/>
          </a:p>
          <a:p>
            <a:r>
              <a:rPr lang="zh-CN" altLang="en-US" sz="2400"/>
              <a:t>C:既保证了企业管理体系的集中统一，又可以在各级行政负责人的领导下，充分发挥各专业管理机构的作用</a:t>
            </a:r>
            <a:endParaRPr lang="zh-CN" altLang="en-US" sz="2400"/>
          </a:p>
          <a:p>
            <a:r>
              <a:rPr lang="zh-CN" altLang="en-US" sz="2400"/>
              <a:t>D:有利于采用专业化设备，并能使个人的技术和专业知识得到最大限度的发挥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 vert="horz" rtlCol="0">
            <a:normAutofit/>
          </a:bodyPr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真题再现</a:t>
            </a:r>
            <a:endParaRPr lang="en-US" altLang="zh-CN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3790" y="-13335"/>
            <a:ext cx="2181225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4240" y="5287645"/>
            <a:ext cx="188976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CXRFC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4240" y="4317365"/>
            <a:ext cx="188976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李四（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CXRFC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4240" y="3392805"/>
            <a:ext cx="188976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王五（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CXRFC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4240" y="2522855"/>
            <a:ext cx="188976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21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CXRFC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6480" y="542226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组长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6480" y="438467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主任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6480" y="339280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经理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6480" y="259016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总裁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292600" y="4820285"/>
            <a:ext cx="0" cy="467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292600" y="3917315"/>
            <a:ext cx="0" cy="467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292600" y="2958465"/>
            <a:ext cx="0" cy="4673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27700" y="3852545"/>
            <a:ext cx="6243320" cy="19380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判断：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）结构</a:t>
            </a:r>
            <a:r>
              <a:rPr lang="zh-CN" altLang="en-US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简单</a:t>
            </a:r>
            <a:r>
              <a:rPr lang="en-US" altLang="zh-CN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or</a:t>
            </a:r>
            <a:r>
              <a:rPr lang="zh-CN" altLang="en-US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复杂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；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命令</a:t>
            </a:r>
            <a:r>
              <a:rPr lang="zh-CN" altLang="en-US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统一or混乱</a:t>
            </a:r>
            <a:endParaRPr lang="zh-CN" altLang="en-US" sz="2000" u="sng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）如果该企业人数超级多，每一级管理者</a:t>
            </a:r>
            <a:r>
              <a:rPr lang="zh-CN" altLang="en-US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累or轻松</a:t>
            </a:r>
            <a:endParaRPr lang="zh-CN" altLang="en-US" sz="2000" u="sng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所以：直线制适合</a:t>
            </a:r>
            <a:r>
              <a:rPr lang="zh-CN" altLang="en-US"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规模大or规模小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的企业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44240" y="5915025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公司生产红酒杯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69510" y="401320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70090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7.2.2 机械性与有机性组织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09304" y="112776"/>
            <a:ext cx="3273552" cy="7741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3475" y="1588134"/>
            <a:ext cx="672655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"/>
              <a:tabLst>
                <a:tab pos="31432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机械式结构以严密的金字塔型组织形式为代表。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30200">
              <a:lnSpc>
                <a:spcPct val="100000"/>
              </a:lnSpc>
              <a:spcBef>
                <a:spcPts val="2110"/>
              </a:spcBef>
            </a:pPr>
            <a:r>
              <a:rPr sz="2000" dirty="0">
                <a:latin typeface="PMingLiU"/>
                <a:cs typeface="PMingLiU"/>
              </a:rPr>
              <a:t>它具有高度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复杂化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正式化</a:t>
            </a:r>
            <a:r>
              <a:rPr sz="2000" dirty="0">
                <a:latin typeface="PMingLiU"/>
                <a:cs typeface="PMingLiU"/>
              </a:rPr>
              <a:t>与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集权化</a:t>
            </a:r>
            <a:r>
              <a:rPr sz="2000" dirty="0">
                <a:latin typeface="PMingLiU"/>
                <a:cs typeface="PMingLiU"/>
              </a:rPr>
              <a:t>的特点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7327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70090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7.2.2 机械性与有机性组织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475" y="1588134"/>
            <a:ext cx="276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"/>
              <a:tabLst>
                <a:tab pos="31432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有机式结构的特点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475" y="2221230"/>
            <a:ext cx="980630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0" indent="-628650">
              <a:lnSpc>
                <a:spcPct val="100000"/>
              </a:lnSpc>
              <a:spcBef>
                <a:spcPts val="105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组织不断的变化和调整，从管理结构到管理方法都是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柔性的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24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组织规模日益扩大和复杂化，组织需要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采取主动适应策略</a:t>
            </a:r>
            <a:r>
              <a:rPr sz="2000" dirty="0">
                <a:latin typeface="PMingLiU"/>
                <a:cs typeface="PMingLiU"/>
              </a:rPr>
              <a:t>进行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动态调节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95000"/>
              <a:buAutoNum type="arabicPlain"/>
              <a:tabLst>
                <a:tab pos="641350" algn="l"/>
              </a:tabLst>
            </a:pP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专业技术人员</a:t>
            </a:r>
            <a:r>
              <a:rPr sz="2000" dirty="0">
                <a:latin typeface="PMingLiU"/>
                <a:cs typeface="PMingLiU"/>
              </a:rPr>
              <a:t>的数量增多，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职工队伍素质</a:t>
            </a:r>
            <a:r>
              <a:rPr sz="2000" dirty="0">
                <a:latin typeface="PMingLiU"/>
                <a:cs typeface="PMingLiU"/>
              </a:rPr>
              <a:t>不断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提高</a:t>
            </a:r>
            <a:r>
              <a:rPr sz="2000" dirty="0">
                <a:latin typeface="PMingLiU"/>
                <a:cs typeface="PMingLiU"/>
              </a:rPr>
              <a:t>，他们对组织的影响不断扩大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24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管理工作将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重点</a:t>
            </a:r>
            <a:r>
              <a:rPr sz="2000" dirty="0">
                <a:latin typeface="PMingLiU"/>
                <a:cs typeface="PMingLiU"/>
              </a:rPr>
              <a:t>放在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说服</a:t>
            </a:r>
            <a:r>
              <a:rPr sz="2000" dirty="0">
                <a:latin typeface="PMingLiU"/>
                <a:cs typeface="PMingLiU"/>
              </a:rPr>
              <a:t>上，而不是强迫职工参与组织的职能工作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01328" y="73152"/>
            <a:ext cx="3066287" cy="7437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00525" y="1660525"/>
            <a:ext cx="264287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简答</a:t>
            </a: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★★★★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4216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4" y="340360"/>
            <a:ext cx="22148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学习型组织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887" y="1998027"/>
            <a:ext cx="8876030" cy="4229100"/>
          </a:xfrm>
          <a:custGeom>
            <a:avLst/>
            <a:gdLst/>
            <a:ahLst/>
            <a:cxnLst/>
            <a:rect l="l" t="t" r="r" b="b"/>
            <a:pathLst>
              <a:path w="8876030" h="4229100">
                <a:moveTo>
                  <a:pt x="8305431" y="12700"/>
                </a:moveTo>
                <a:lnTo>
                  <a:pt x="570941" y="12700"/>
                </a:lnTo>
                <a:lnTo>
                  <a:pt x="588467" y="0"/>
                </a:lnTo>
                <a:lnTo>
                  <a:pt x="8287905" y="0"/>
                </a:lnTo>
                <a:lnTo>
                  <a:pt x="8305431" y="12700"/>
                </a:lnTo>
                <a:close/>
              </a:path>
              <a:path w="8876030" h="4229100">
                <a:moveTo>
                  <a:pt x="8357069" y="25400"/>
                </a:moveTo>
                <a:lnTo>
                  <a:pt x="519303" y="25400"/>
                </a:lnTo>
                <a:lnTo>
                  <a:pt x="536359" y="12700"/>
                </a:lnTo>
                <a:lnTo>
                  <a:pt x="8340026" y="12700"/>
                </a:lnTo>
                <a:lnTo>
                  <a:pt x="8357069" y="25400"/>
                </a:lnTo>
                <a:close/>
              </a:path>
              <a:path w="8876030" h="4229100">
                <a:moveTo>
                  <a:pt x="593140" y="38100"/>
                </a:moveTo>
                <a:lnTo>
                  <a:pt x="469201" y="38100"/>
                </a:lnTo>
                <a:lnTo>
                  <a:pt x="485724" y="25400"/>
                </a:lnTo>
                <a:lnTo>
                  <a:pt x="610463" y="25400"/>
                </a:lnTo>
                <a:lnTo>
                  <a:pt x="593140" y="38100"/>
                </a:lnTo>
                <a:close/>
              </a:path>
              <a:path w="8876030" h="4229100">
                <a:moveTo>
                  <a:pt x="8407158" y="38100"/>
                </a:moveTo>
                <a:lnTo>
                  <a:pt x="8282889" y="38100"/>
                </a:lnTo>
                <a:lnTo>
                  <a:pt x="8265566" y="25400"/>
                </a:lnTo>
                <a:lnTo>
                  <a:pt x="8390648" y="25400"/>
                </a:lnTo>
                <a:lnTo>
                  <a:pt x="8407158" y="38100"/>
                </a:lnTo>
                <a:close/>
              </a:path>
              <a:path w="8876030" h="4229100">
                <a:moveTo>
                  <a:pt x="526770" y="50800"/>
                </a:moveTo>
                <a:lnTo>
                  <a:pt x="436727" y="50800"/>
                </a:lnTo>
                <a:lnTo>
                  <a:pt x="452869" y="38100"/>
                </a:lnTo>
                <a:lnTo>
                  <a:pt x="543471" y="38100"/>
                </a:lnTo>
                <a:lnTo>
                  <a:pt x="526770" y="50800"/>
                </a:lnTo>
                <a:close/>
              </a:path>
              <a:path w="8876030" h="4229100">
                <a:moveTo>
                  <a:pt x="8439619" y="50800"/>
                </a:moveTo>
                <a:lnTo>
                  <a:pt x="8349259" y="50800"/>
                </a:lnTo>
                <a:lnTo>
                  <a:pt x="8332558" y="38100"/>
                </a:lnTo>
                <a:lnTo>
                  <a:pt x="8423160" y="38100"/>
                </a:lnTo>
                <a:lnTo>
                  <a:pt x="8439619" y="50800"/>
                </a:lnTo>
                <a:close/>
              </a:path>
              <a:path w="8876030" h="4229100">
                <a:moveTo>
                  <a:pt x="447535" y="76200"/>
                </a:moveTo>
                <a:lnTo>
                  <a:pt x="389534" y="76200"/>
                </a:lnTo>
                <a:lnTo>
                  <a:pt x="420789" y="50800"/>
                </a:lnTo>
                <a:lnTo>
                  <a:pt x="510908" y="50800"/>
                </a:lnTo>
                <a:lnTo>
                  <a:pt x="494550" y="63500"/>
                </a:lnTo>
                <a:lnTo>
                  <a:pt x="463346" y="63500"/>
                </a:lnTo>
                <a:lnTo>
                  <a:pt x="447535" y="76200"/>
                </a:lnTo>
                <a:close/>
              </a:path>
              <a:path w="8876030" h="4229100">
                <a:moveTo>
                  <a:pt x="8486800" y="76200"/>
                </a:moveTo>
                <a:lnTo>
                  <a:pt x="8428494" y="76200"/>
                </a:lnTo>
                <a:lnTo>
                  <a:pt x="8412683" y="63500"/>
                </a:lnTo>
                <a:lnTo>
                  <a:pt x="8381479" y="63500"/>
                </a:lnTo>
                <a:lnTo>
                  <a:pt x="8365121" y="50800"/>
                </a:lnTo>
                <a:lnTo>
                  <a:pt x="8455558" y="50800"/>
                </a:lnTo>
                <a:lnTo>
                  <a:pt x="8471281" y="63500"/>
                </a:lnTo>
                <a:lnTo>
                  <a:pt x="8486800" y="76200"/>
                </a:lnTo>
                <a:close/>
              </a:path>
              <a:path w="8876030" h="4229100">
                <a:moveTo>
                  <a:pt x="463029" y="76200"/>
                </a:moveTo>
                <a:lnTo>
                  <a:pt x="463346" y="63500"/>
                </a:lnTo>
                <a:lnTo>
                  <a:pt x="479031" y="63500"/>
                </a:lnTo>
                <a:lnTo>
                  <a:pt x="463029" y="76200"/>
                </a:lnTo>
                <a:close/>
              </a:path>
              <a:path w="8876030" h="4229100">
                <a:moveTo>
                  <a:pt x="8413000" y="76200"/>
                </a:moveTo>
                <a:lnTo>
                  <a:pt x="8396998" y="63500"/>
                </a:lnTo>
                <a:lnTo>
                  <a:pt x="8412683" y="63500"/>
                </a:lnTo>
                <a:lnTo>
                  <a:pt x="8413000" y="76200"/>
                </a:lnTo>
                <a:close/>
              </a:path>
              <a:path w="8876030" h="4229100">
                <a:moveTo>
                  <a:pt x="402259" y="101600"/>
                </a:moveTo>
                <a:lnTo>
                  <a:pt x="344297" y="101600"/>
                </a:lnTo>
                <a:lnTo>
                  <a:pt x="359143" y="88900"/>
                </a:lnTo>
                <a:lnTo>
                  <a:pt x="374230" y="76200"/>
                </a:lnTo>
                <a:lnTo>
                  <a:pt x="447865" y="76200"/>
                </a:lnTo>
                <a:lnTo>
                  <a:pt x="432244" y="88900"/>
                </a:lnTo>
                <a:lnTo>
                  <a:pt x="417461" y="88900"/>
                </a:lnTo>
                <a:lnTo>
                  <a:pt x="402259" y="101600"/>
                </a:lnTo>
                <a:close/>
              </a:path>
              <a:path w="8876030" h="4229100">
                <a:moveTo>
                  <a:pt x="8532025" y="101600"/>
                </a:moveTo>
                <a:lnTo>
                  <a:pt x="8473770" y="101600"/>
                </a:lnTo>
                <a:lnTo>
                  <a:pt x="8458568" y="88900"/>
                </a:lnTo>
                <a:lnTo>
                  <a:pt x="8443785" y="88900"/>
                </a:lnTo>
                <a:lnTo>
                  <a:pt x="8428164" y="76200"/>
                </a:lnTo>
                <a:lnTo>
                  <a:pt x="8502103" y="76200"/>
                </a:lnTo>
                <a:lnTo>
                  <a:pt x="8517178" y="88900"/>
                </a:lnTo>
                <a:lnTo>
                  <a:pt x="8532025" y="101600"/>
                </a:lnTo>
                <a:close/>
              </a:path>
              <a:path w="8876030" h="4229100">
                <a:moveTo>
                  <a:pt x="331000" y="139700"/>
                </a:moveTo>
                <a:lnTo>
                  <a:pt x="287261" y="139700"/>
                </a:lnTo>
                <a:lnTo>
                  <a:pt x="301142" y="127000"/>
                </a:lnTo>
                <a:lnTo>
                  <a:pt x="315290" y="114300"/>
                </a:lnTo>
                <a:lnTo>
                  <a:pt x="329666" y="101600"/>
                </a:lnTo>
                <a:lnTo>
                  <a:pt x="387870" y="101600"/>
                </a:lnTo>
                <a:lnTo>
                  <a:pt x="373087" y="114300"/>
                </a:lnTo>
                <a:lnTo>
                  <a:pt x="373392" y="114300"/>
                </a:lnTo>
                <a:lnTo>
                  <a:pt x="358838" y="127000"/>
                </a:lnTo>
                <a:lnTo>
                  <a:pt x="345097" y="127000"/>
                </a:lnTo>
                <a:lnTo>
                  <a:pt x="331000" y="139700"/>
                </a:lnTo>
                <a:close/>
              </a:path>
              <a:path w="8876030" h="4229100">
                <a:moveTo>
                  <a:pt x="8602675" y="152400"/>
                </a:moveTo>
                <a:lnTo>
                  <a:pt x="8558606" y="152400"/>
                </a:lnTo>
                <a:lnTo>
                  <a:pt x="8544750" y="139700"/>
                </a:lnTo>
                <a:lnTo>
                  <a:pt x="8545029" y="139700"/>
                </a:lnTo>
                <a:lnTo>
                  <a:pt x="8530932" y="127000"/>
                </a:lnTo>
                <a:lnTo>
                  <a:pt x="8517191" y="127000"/>
                </a:lnTo>
                <a:lnTo>
                  <a:pt x="8502637" y="114300"/>
                </a:lnTo>
                <a:lnTo>
                  <a:pt x="8502942" y="114300"/>
                </a:lnTo>
                <a:lnTo>
                  <a:pt x="8488159" y="101600"/>
                </a:lnTo>
                <a:lnTo>
                  <a:pt x="8546642" y="101600"/>
                </a:lnTo>
                <a:lnTo>
                  <a:pt x="8561031" y="114300"/>
                </a:lnTo>
                <a:lnTo>
                  <a:pt x="8575167" y="127000"/>
                </a:lnTo>
                <a:lnTo>
                  <a:pt x="8589048" y="139700"/>
                </a:lnTo>
                <a:lnTo>
                  <a:pt x="8602675" y="152400"/>
                </a:lnTo>
                <a:close/>
              </a:path>
              <a:path w="8876030" h="4229100">
                <a:moveTo>
                  <a:pt x="345097" y="4089400"/>
                </a:moveTo>
                <a:lnTo>
                  <a:pt x="286981" y="4089400"/>
                </a:lnTo>
                <a:lnTo>
                  <a:pt x="273354" y="4076700"/>
                </a:lnTo>
                <a:lnTo>
                  <a:pt x="234061" y="4038600"/>
                </a:lnTo>
                <a:lnTo>
                  <a:pt x="197269" y="4000500"/>
                </a:lnTo>
                <a:lnTo>
                  <a:pt x="163131" y="3962400"/>
                </a:lnTo>
                <a:lnTo>
                  <a:pt x="131787" y="3924300"/>
                </a:lnTo>
                <a:lnTo>
                  <a:pt x="103403" y="3886200"/>
                </a:lnTo>
                <a:lnTo>
                  <a:pt x="94627" y="3860800"/>
                </a:lnTo>
                <a:lnTo>
                  <a:pt x="86194" y="3848100"/>
                </a:lnTo>
                <a:lnTo>
                  <a:pt x="78130" y="3835400"/>
                </a:lnTo>
                <a:lnTo>
                  <a:pt x="70421" y="3822700"/>
                </a:lnTo>
                <a:lnTo>
                  <a:pt x="63220" y="3810000"/>
                </a:lnTo>
                <a:lnTo>
                  <a:pt x="56108" y="3784600"/>
                </a:lnTo>
                <a:lnTo>
                  <a:pt x="49517" y="3771900"/>
                </a:lnTo>
                <a:lnTo>
                  <a:pt x="43319" y="3759200"/>
                </a:lnTo>
                <a:lnTo>
                  <a:pt x="37503" y="3733800"/>
                </a:lnTo>
                <a:lnTo>
                  <a:pt x="32092" y="3721100"/>
                </a:lnTo>
                <a:lnTo>
                  <a:pt x="27076" y="3708400"/>
                </a:lnTo>
                <a:lnTo>
                  <a:pt x="22466" y="3683000"/>
                </a:lnTo>
                <a:lnTo>
                  <a:pt x="18262" y="3670300"/>
                </a:lnTo>
                <a:lnTo>
                  <a:pt x="14490" y="3657600"/>
                </a:lnTo>
                <a:lnTo>
                  <a:pt x="11137" y="3632200"/>
                </a:lnTo>
                <a:lnTo>
                  <a:pt x="8204" y="3619500"/>
                </a:lnTo>
                <a:lnTo>
                  <a:pt x="5715" y="3606800"/>
                </a:lnTo>
                <a:lnTo>
                  <a:pt x="3670" y="3581400"/>
                </a:lnTo>
                <a:lnTo>
                  <a:pt x="2070" y="3568700"/>
                </a:lnTo>
                <a:lnTo>
                  <a:pt x="927" y="3543300"/>
                </a:lnTo>
                <a:lnTo>
                  <a:pt x="228" y="3530600"/>
                </a:lnTo>
                <a:lnTo>
                  <a:pt x="0" y="3505200"/>
                </a:lnTo>
                <a:lnTo>
                  <a:pt x="0" y="711200"/>
                </a:lnTo>
                <a:lnTo>
                  <a:pt x="228" y="685800"/>
                </a:lnTo>
                <a:lnTo>
                  <a:pt x="939" y="673100"/>
                </a:lnTo>
                <a:lnTo>
                  <a:pt x="2095" y="647700"/>
                </a:lnTo>
                <a:lnTo>
                  <a:pt x="3708" y="635000"/>
                </a:lnTo>
                <a:lnTo>
                  <a:pt x="5765" y="622300"/>
                </a:lnTo>
                <a:lnTo>
                  <a:pt x="8204" y="596900"/>
                </a:lnTo>
                <a:lnTo>
                  <a:pt x="11201" y="584200"/>
                </a:lnTo>
                <a:lnTo>
                  <a:pt x="14554" y="558800"/>
                </a:lnTo>
                <a:lnTo>
                  <a:pt x="18262" y="546100"/>
                </a:lnTo>
                <a:lnTo>
                  <a:pt x="22555" y="533400"/>
                </a:lnTo>
                <a:lnTo>
                  <a:pt x="27165" y="508000"/>
                </a:lnTo>
                <a:lnTo>
                  <a:pt x="32194" y="495300"/>
                </a:lnTo>
                <a:lnTo>
                  <a:pt x="37617" y="482600"/>
                </a:lnTo>
                <a:lnTo>
                  <a:pt x="43434" y="457200"/>
                </a:lnTo>
                <a:lnTo>
                  <a:pt x="49517" y="444500"/>
                </a:lnTo>
                <a:lnTo>
                  <a:pt x="56248" y="431800"/>
                </a:lnTo>
                <a:lnTo>
                  <a:pt x="63220" y="419100"/>
                </a:lnTo>
                <a:lnTo>
                  <a:pt x="70573" y="393700"/>
                </a:lnTo>
                <a:lnTo>
                  <a:pt x="78282" y="381000"/>
                </a:lnTo>
                <a:lnTo>
                  <a:pt x="86359" y="368300"/>
                </a:lnTo>
                <a:lnTo>
                  <a:pt x="94805" y="355600"/>
                </a:lnTo>
                <a:lnTo>
                  <a:pt x="103581" y="342900"/>
                </a:lnTo>
                <a:lnTo>
                  <a:pt x="112712" y="317500"/>
                </a:lnTo>
                <a:lnTo>
                  <a:pt x="142112" y="279400"/>
                </a:lnTo>
                <a:lnTo>
                  <a:pt x="174421" y="241300"/>
                </a:lnTo>
                <a:lnTo>
                  <a:pt x="209486" y="203200"/>
                </a:lnTo>
                <a:lnTo>
                  <a:pt x="247141" y="165100"/>
                </a:lnTo>
                <a:lnTo>
                  <a:pt x="273621" y="139700"/>
                </a:lnTo>
                <a:lnTo>
                  <a:pt x="331279" y="139700"/>
                </a:lnTo>
                <a:lnTo>
                  <a:pt x="317423" y="152400"/>
                </a:lnTo>
                <a:lnTo>
                  <a:pt x="304368" y="152400"/>
                </a:lnTo>
                <a:lnTo>
                  <a:pt x="291007" y="165100"/>
                </a:lnTo>
                <a:lnTo>
                  <a:pt x="291274" y="165100"/>
                </a:lnTo>
                <a:lnTo>
                  <a:pt x="278180" y="177800"/>
                </a:lnTo>
                <a:lnTo>
                  <a:pt x="278434" y="177800"/>
                </a:lnTo>
                <a:lnTo>
                  <a:pt x="265595" y="190500"/>
                </a:lnTo>
                <a:lnTo>
                  <a:pt x="265849" y="190500"/>
                </a:lnTo>
                <a:lnTo>
                  <a:pt x="253276" y="203200"/>
                </a:lnTo>
                <a:lnTo>
                  <a:pt x="253530" y="203200"/>
                </a:lnTo>
                <a:lnTo>
                  <a:pt x="241223" y="215900"/>
                </a:lnTo>
                <a:lnTo>
                  <a:pt x="241477" y="215900"/>
                </a:lnTo>
                <a:lnTo>
                  <a:pt x="229450" y="228600"/>
                </a:lnTo>
                <a:lnTo>
                  <a:pt x="218186" y="228600"/>
                </a:lnTo>
                <a:lnTo>
                  <a:pt x="206730" y="241300"/>
                </a:lnTo>
                <a:lnTo>
                  <a:pt x="206959" y="241300"/>
                </a:lnTo>
                <a:lnTo>
                  <a:pt x="195795" y="254000"/>
                </a:lnTo>
                <a:lnTo>
                  <a:pt x="196024" y="254000"/>
                </a:lnTo>
                <a:lnTo>
                  <a:pt x="185165" y="266700"/>
                </a:lnTo>
                <a:lnTo>
                  <a:pt x="185381" y="266700"/>
                </a:lnTo>
                <a:lnTo>
                  <a:pt x="174828" y="279400"/>
                </a:lnTo>
                <a:lnTo>
                  <a:pt x="175044" y="279400"/>
                </a:lnTo>
                <a:lnTo>
                  <a:pt x="164795" y="292100"/>
                </a:lnTo>
                <a:lnTo>
                  <a:pt x="164998" y="292100"/>
                </a:lnTo>
                <a:lnTo>
                  <a:pt x="160039" y="304800"/>
                </a:lnTo>
                <a:lnTo>
                  <a:pt x="155270" y="304800"/>
                </a:lnTo>
                <a:lnTo>
                  <a:pt x="145669" y="330200"/>
                </a:lnTo>
                <a:lnTo>
                  <a:pt x="145859" y="330200"/>
                </a:lnTo>
                <a:lnTo>
                  <a:pt x="136588" y="342900"/>
                </a:lnTo>
                <a:lnTo>
                  <a:pt x="136766" y="342900"/>
                </a:lnTo>
                <a:lnTo>
                  <a:pt x="127825" y="355600"/>
                </a:lnTo>
                <a:lnTo>
                  <a:pt x="128003" y="355600"/>
                </a:lnTo>
                <a:lnTo>
                  <a:pt x="119392" y="368300"/>
                </a:lnTo>
                <a:lnTo>
                  <a:pt x="119570" y="368300"/>
                </a:lnTo>
                <a:lnTo>
                  <a:pt x="111302" y="381000"/>
                </a:lnTo>
                <a:lnTo>
                  <a:pt x="111467" y="381000"/>
                </a:lnTo>
                <a:lnTo>
                  <a:pt x="103555" y="393700"/>
                </a:lnTo>
                <a:lnTo>
                  <a:pt x="103720" y="393700"/>
                </a:lnTo>
                <a:lnTo>
                  <a:pt x="96164" y="406400"/>
                </a:lnTo>
                <a:lnTo>
                  <a:pt x="96316" y="406400"/>
                </a:lnTo>
                <a:lnTo>
                  <a:pt x="89115" y="431800"/>
                </a:lnTo>
                <a:lnTo>
                  <a:pt x="89255" y="431800"/>
                </a:lnTo>
                <a:lnTo>
                  <a:pt x="82422" y="444500"/>
                </a:lnTo>
                <a:lnTo>
                  <a:pt x="82562" y="444500"/>
                </a:lnTo>
                <a:lnTo>
                  <a:pt x="76098" y="457200"/>
                </a:lnTo>
                <a:lnTo>
                  <a:pt x="76238" y="457200"/>
                </a:lnTo>
                <a:lnTo>
                  <a:pt x="70154" y="469900"/>
                </a:lnTo>
                <a:lnTo>
                  <a:pt x="64566" y="482600"/>
                </a:lnTo>
                <a:lnTo>
                  <a:pt x="59372" y="508000"/>
                </a:lnTo>
                <a:lnTo>
                  <a:pt x="54559" y="520700"/>
                </a:lnTo>
                <a:lnTo>
                  <a:pt x="50139" y="533400"/>
                </a:lnTo>
                <a:lnTo>
                  <a:pt x="46100" y="558800"/>
                </a:lnTo>
                <a:lnTo>
                  <a:pt x="42481" y="571500"/>
                </a:lnTo>
                <a:lnTo>
                  <a:pt x="39255" y="584200"/>
                </a:lnTo>
                <a:lnTo>
                  <a:pt x="36449" y="609600"/>
                </a:lnTo>
                <a:lnTo>
                  <a:pt x="34061" y="622300"/>
                </a:lnTo>
                <a:lnTo>
                  <a:pt x="32105" y="635000"/>
                </a:lnTo>
                <a:lnTo>
                  <a:pt x="30556" y="660400"/>
                </a:lnTo>
                <a:lnTo>
                  <a:pt x="29463" y="673100"/>
                </a:lnTo>
                <a:lnTo>
                  <a:pt x="28790" y="685800"/>
                </a:lnTo>
                <a:lnTo>
                  <a:pt x="28575" y="711200"/>
                </a:lnTo>
                <a:lnTo>
                  <a:pt x="28575" y="3505200"/>
                </a:lnTo>
                <a:lnTo>
                  <a:pt x="28803" y="3530600"/>
                </a:lnTo>
                <a:lnTo>
                  <a:pt x="29476" y="3543300"/>
                </a:lnTo>
                <a:lnTo>
                  <a:pt x="30594" y="3568700"/>
                </a:lnTo>
                <a:lnTo>
                  <a:pt x="32131" y="3581400"/>
                </a:lnTo>
                <a:lnTo>
                  <a:pt x="34112" y="3594100"/>
                </a:lnTo>
                <a:lnTo>
                  <a:pt x="36512" y="3619500"/>
                </a:lnTo>
                <a:lnTo>
                  <a:pt x="39319" y="3632200"/>
                </a:lnTo>
                <a:lnTo>
                  <a:pt x="42557" y="3644900"/>
                </a:lnTo>
                <a:lnTo>
                  <a:pt x="46189" y="3670300"/>
                </a:lnTo>
                <a:lnTo>
                  <a:pt x="50215" y="3683000"/>
                </a:lnTo>
                <a:lnTo>
                  <a:pt x="54648" y="3695700"/>
                </a:lnTo>
                <a:lnTo>
                  <a:pt x="59474" y="3708400"/>
                </a:lnTo>
                <a:lnTo>
                  <a:pt x="64681" y="3733800"/>
                </a:lnTo>
                <a:lnTo>
                  <a:pt x="70269" y="3746500"/>
                </a:lnTo>
                <a:lnTo>
                  <a:pt x="76238" y="3759200"/>
                </a:lnTo>
                <a:lnTo>
                  <a:pt x="76098" y="3759200"/>
                </a:lnTo>
                <a:lnTo>
                  <a:pt x="82562" y="3771900"/>
                </a:lnTo>
                <a:lnTo>
                  <a:pt x="82422" y="3771900"/>
                </a:lnTo>
                <a:lnTo>
                  <a:pt x="89255" y="3797300"/>
                </a:lnTo>
                <a:lnTo>
                  <a:pt x="89115" y="3797300"/>
                </a:lnTo>
                <a:lnTo>
                  <a:pt x="96316" y="3810000"/>
                </a:lnTo>
                <a:lnTo>
                  <a:pt x="96164" y="3810000"/>
                </a:lnTo>
                <a:lnTo>
                  <a:pt x="103720" y="3822700"/>
                </a:lnTo>
                <a:lnTo>
                  <a:pt x="103555" y="3822700"/>
                </a:lnTo>
                <a:lnTo>
                  <a:pt x="111467" y="3835400"/>
                </a:lnTo>
                <a:lnTo>
                  <a:pt x="111302" y="3835400"/>
                </a:lnTo>
                <a:lnTo>
                  <a:pt x="119570" y="3848100"/>
                </a:lnTo>
                <a:lnTo>
                  <a:pt x="119392" y="3848100"/>
                </a:lnTo>
                <a:lnTo>
                  <a:pt x="128003" y="3860800"/>
                </a:lnTo>
                <a:lnTo>
                  <a:pt x="127825" y="3860800"/>
                </a:lnTo>
                <a:lnTo>
                  <a:pt x="136766" y="3886200"/>
                </a:lnTo>
                <a:lnTo>
                  <a:pt x="136588" y="3886200"/>
                </a:lnTo>
                <a:lnTo>
                  <a:pt x="145859" y="3898900"/>
                </a:lnTo>
                <a:lnTo>
                  <a:pt x="145669" y="3898900"/>
                </a:lnTo>
                <a:lnTo>
                  <a:pt x="155270" y="3911600"/>
                </a:lnTo>
                <a:lnTo>
                  <a:pt x="155079" y="3911600"/>
                </a:lnTo>
                <a:lnTo>
                  <a:pt x="164998" y="3924300"/>
                </a:lnTo>
                <a:lnTo>
                  <a:pt x="164795" y="3924300"/>
                </a:lnTo>
                <a:lnTo>
                  <a:pt x="175044" y="3937000"/>
                </a:lnTo>
                <a:lnTo>
                  <a:pt x="174828" y="3937000"/>
                </a:lnTo>
                <a:lnTo>
                  <a:pt x="185381" y="3949700"/>
                </a:lnTo>
                <a:lnTo>
                  <a:pt x="185165" y="3949700"/>
                </a:lnTo>
                <a:lnTo>
                  <a:pt x="196024" y="3962400"/>
                </a:lnTo>
                <a:lnTo>
                  <a:pt x="195795" y="3962400"/>
                </a:lnTo>
                <a:lnTo>
                  <a:pt x="206959" y="3975100"/>
                </a:lnTo>
                <a:lnTo>
                  <a:pt x="206730" y="3975100"/>
                </a:lnTo>
                <a:lnTo>
                  <a:pt x="218186" y="3987800"/>
                </a:lnTo>
                <a:lnTo>
                  <a:pt x="217944" y="3987800"/>
                </a:lnTo>
                <a:lnTo>
                  <a:pt x="229692" y="4000500"/>
                </a:lnTo>
                <a:lnTo>
                  <a:pt x="229450" y="4000500"/>
                </a:lnTo>
                <a:lnTo>
                  <a:pt x="241477" y="4013200"/>
                </a:lnTo>
                <a:lnTo>
                  <a:pt x="253276" y="4013200"/>
                </a:lnTo>
                <a:lnTo>
                  <a:pt x="265849" y="4025900"/>
                </a:lnTo>
                <a:lnTo>
                  <a:pt x="265595" y="4025900"/>
                </a:lnTo>
                <a:lnTo>
                  <a:pt x="278434" y="4038600"/>
                </a:lnTo>
                <a:lnTo>
                  <a:pt x="278180" y="4038600"/>
                </a:lnTo>
                <a:lnTo>
                  <a:pt x="291274" y="4051300"/>
                </a:lnTo>
                <a:lnTo>
                  <a:pt x="291007" y="4051300"/>
                </a:lnTo>
                <a:lnTo>
                  <a:pt x="304368" y="4064000"/>
                </a:lnTo>
                <a:lnTo>
                  <a:pt x="317423" y="4064000"/>
                </a:lnTo>
                <a:lnTo>
                  <a:pt x="331279" y="4076700"/>
                </a:lnTo>
                <a:lnTo>
                  <a:pt x="331000" y="4076700"/>
                </a:lnTo>
                <a:lnTo>
                  <a:pt x="345097" y="4089400"/>
                </a:lnTo>
                <a:close/>
              </a:path>
              <a:path w="8876030" h="4229100">
                <a:moveTo>
                  <a:pt x="8720950" y="317500"/>
                </a:moveTo>
                <a:lnTo>
                  <a:pt x="8711031" y="292100"/>
                </a:lnTo>
                <a:lnTo>
                  <a:pt x="8711234" y="292100"/>
                </a:lnTo>
                <a:lnTo>
                  <a:pt x="8700985" y="279400"/>
                </a:lnTo>
                <a:lnTo>
                  <a:pt x="8701201" y="279400"/>
                </a:lnTo>
                <a:lnTo>
                  <a:pt x="8690648" y="266700"/>
                </a:lnTo>
                <a:lnTo>
                  <a:pt x="8690864" y="266700"/>
                </a:lnTo>
                <a:lnTo>
                  <a:pt x="8680005" y="254000"/>
                </a:lnTo>
                <a:lnTo>
                  <a:pt x="8680234" y="254000"/>
                </a:lnTo>
                <a:lnTo>
                  <a:pt x="8669070" y="241300"/>
                </a:lnTo>
                <a:lnTo>
                  <a:pt x="8669299" y="241300"/>
                </a:lnTo>
                <a:lnTo>
                  <a:pt x="8657844" y="228600"/>
                </a:lnTo>
                <a:lnTo>
                  <a:pt x="8646579" y="228600"/>
                </a:lnTo>
                <a:lnTo>
                  <a:pt x="8634552" y="215900"/>
                </a:lnTo>
                <a:lnTo>
                  <a:pt x="8634806" y="215900"/>
                </a:lnTo>
                <a:lnTo>
                  <a:pt x="8622499" y="203200"/>
                </a:lnTo>
                <a:lnTo>
                  <a:pt x="8622753" y="203200"/>
                </a:lnTo>
                <a:lnTo>
                  <a:pt x="8610180" y="190500"/>
                </a:lnTo>
                <a:lnTo>
                  <a:pt x="8610434" y="190500"/>
                </a:lnTo>
                <a:lnTo>
                  <a:pt x="8597595" y="177800"/>
                </a:lnTo>
                <a:lnTo>
                  <a:pt x="8597849" y="177800"/>
                </a:lnTo>
                <a:lnTo>
                  <a:pt x="8584755" y="165100"/>
                </a:lnTo>
                <a:lnTo>
                  <a:pt x="8585022" y="165100"/>
                </a:lnTo>
                <a:lnTo>
                  <a:pt x="8571661" y="152400"/>
                </a:lnTo>
                <a:lnTo>
                  <a:pt x="8616035" y="152400"/>
                </a:lnTo>
                <a:lnTo>
                  <a:pt x="8654516" y="190500"/>
                </a:lnTo>
                <a:lnTo>
                  <a:pt x="8690444" y="228600"/>
                </a:lnTo>
                <a:lnTo>
                  <a:pt x="8723668" y="266700"/>
                </a:lnTo>
                <a:lnTo>
                  <a:pt x="8754033" y="304800"/>
                </a:lnTo>
                <a:lnTo>
                  <a:pt x="8720759" y="304800"/>
                </a:lnTo>
                <a:lnTo>
                  <a:pt x="8720950" y="317500"/>
                </a:lnTo>
                <a:close/>
              </a:path>
              <a:path w="8876030" h="4229100">
                <a:moveTo>
                  <a:pt x="217944" y="241300"/>
                </a:moveTo>
                <a:lnTo>
                  <a:pt x="218186" y="228600"/>
                </a:lnTo>
                <a:lnTo>
                  <a:pt x="229692" y="228600"/>
                </a:lnTo>
                <a:lnTo>
                  <a:pt x="217944" y="241300"/>
                </a:lnTo>
                <a:close/>
              </a:path>
              <a:path w="8876030" h="4229100">
                <a:moveTo>
                  <a:pt x="8658085" y="241300"/>
                </a:moveTo>
                <a:lnTo>
                  <a:pt x="8646337" y="228600"/>
                </a:lnTo>
                <a:lnTo>
                  <a:pt x="8657844" y="228600"/>
                </a:lnTo>
                <a:lnTo>
                  <a:pt x="8658085" y="241300"/>
                </a:lnTo>
                <a:close/>
              </a:path>
              <a:path w="8876030" h="4229100">
                <a:moveTo>
                  <a:pt x="155079" y="317500"/>
                </a:moveTo>
                <a:lnTo>
                  <a:pt x="155270" y="304800"/>
                </a:lnTo>
                <a:lnTo>
                  <a:pt x="160039" y="304800"/>
                </a:lnTo>
                <a:lnTo>
                  <a:pt x="155079" y="317500"/>
                </a:lnTo>
                <a:close/>
              </a:path>
              <a:path w="8876030" h="4229100">
                <a:moveTo>
                  <a:pt x="8588768" y="4089400"/>
                </a:moveTo>
                <a:lnTo>
                  <a:pt x="8530932" y="4089400"/>
                </a:lnTo>
                <a:lnTo>
                  <a:pt x="8545029" y="4076700"/>
                </a:lnTo>
                <a:lnTo>
                  <a:pt x="8544750" y="4076700"/>
                </a:lnTo>
                <a:lnTo>
                  <a:pt x="8558606" y="4064000"/>
                </a:lnTo>
                <a:lnTo>
                  <a:pt x="8571661" y="4064000"/>
                </a:lnTo>
                <a:lnTo>
                  <a:pt x="8585022" y="4051300"/>
                </a:lnTo>
                <a:lnTo>
                  <a:pt x="8584755" y="4051300"/>
                </a:lnTo>
                <a:lnTo>
                  <a:pt x="8597849" y="4038600"/>
                </a:lnTo>
                <a:lnTo>
                  <a:pt x="8597595" y="4038600"/>
                </a:lnTo>
                <a:lnTo>
                  <a:pt x="8610434" y="4025900"/>
                </a:lnTo>
                <a:lnTo>
                  <a:pt x="8610180" y="4025900"/>
                </a:lnTo>
                <a:lnTo>
                  <a:pt x="8622753" y="4013200"/>
                </a:lnTo>
                <a:lnTo>
                  <a:pt x="8634552" y="4013200"/>
                </a:lnTo>
                <a:lnTo>
                  <a:pt x="8646579" y="4000500"/>
                </a:lnTo>
                <a:lnTo>
                  <a:pt x="8646337" y="4000500"/>
                </a:lnTo>
                <a:lnTo>
                  <a:pt x="8658085" y="3987800"/>
                </a:lnTo>
                <a:lnTo>
                  <a:pt x="8657844" y="3987800"/>
                </a:lnTo>
                <a:lnTo>
                  <a:pt x="8669299" y="3975100"/>
                </a:lnTo>
                <a:lnTo>
                  <a:pt x="8669070" y="3975100"/>
                </a:lnTo>
                <a:lnTo>
                  <a:pt x="8680234" y="3962400"/>
                </a:lnTo>
                <a:lnTo>
                  <a:pt x="8680005" y="3962400"/>
                </a:lnTo>
                <a:lnTo>
                  <a:pt x="8690864" y="3949700"/>
                </a:lnTo>
                <a:lnTo>
                  <a:pt x="8690648" y="3949700"/>
                </a:lnTo>
                <a:lnTo>
                  <a:pt x="8701201" y="3937000"/>
                </a:lnTo>
                <a:lnTo>
                  <a:pt x="8700985" y="3937000"/>
                </a:lnTo>
                <a:lnTo>
                  <a:pt x="8711234" y="3924300"/>
                </a:lnTo>
                <a:lnTo>
                  <a:pt x="8711031" y="3924300"/>
                </a:lnTo>
                <a:lnTo>
                  <a:pt x="8720950" y="3911600"/>
                </a:lnTo>
                <a:lnTo>
                  <a:pt x="8720759" y="3911600"/>
                </a:lnTo>
                <a:lnTo>
                  <a:pt x="8730361" y="3898900"/>
                </a:lnTo>
                <a:lnTo>
                  <a:pt x="8730170" y="3898900"/>
                </a:lnTo>
                <a:lnTo>
                  <a:pt x="8739441" y="3886200"/>
                </a:lnTo>
                <a:lnTo>
                  <a:pt x="8739263" y="3886200"/>
                </a:lnTo>
                <a:lnTo>
                  <a:pt x="8748204" y="3860800"/>
                </a:lnTo>
                <a:lnTo>
                  <a:pt x="8748026" y="3860800"/>
                </a:lnTo>
                <a:lnTo>
                  <a:pt x="8756637" y="3848100"/>
                </a:lnTo>
                <a:lnTo>
                  <a:pt x="8756459" y="3848100"/>
                </a:lnTo>
                <a:lnTo>
                  <a:pt x="8764727" y="3835400"/>
                </a:lnTo>
                <a:lnTo>
                  <a:pt x="8764549" y="3835400"/>
                </a:lnTo>
                <a:lnTo>
                  <a:pt x="8772474" y="3822700"/>
                </a:lnTo>
                <a:lnTo>
                  <a:pt x="8772309" y="3822700"/>
                </a:lnTo>
                <a:lnTo>
                  <a:pt x="8779865" y="3810000"/>
                </a:lnTo>
                <a:lnTo>
                  <a:pt x="8779713" y="3810000"/>
                </a:lnTo>
                <a:lnTo>
                  <a:pt x="8786914" y="3797300"/>
                </a:lnTo>
                <a:lnTo>
                  <a:pt x="8786774" y="3797300"/>
                </a:lnTo>
                <a:lnTo>
                  <a:pt x="8793607" y="3771900"/>
                </a:lnTo>
                <a:lnTo>
                  <a:pt x="8793467" y="3771900"/>
                </a:lnTo>
                <a:lnTo>
                  <a:pt x="8799918" y="3759200"/>
                </a:lnTo>
                <a:lnTo>
                  <a:pt x="8805875" y="3746500"/>
                </a:lnTo>
                <a:lnTo>
                  <a:pt x="8811463" y="3733800"/>
                </a:lnTo>
                <a:lnTo>
                  <a:pt x="8816657" y="3708400"/>
                </a:lnTo>
                <a:lnTo>
                  <a:pt x="8821470" y="3695700"/>
                </a:lnTo>
                <a:lnTo>
                  <a:pt x="8825890" y="3683000"/>
                </a:lnTo>
                <a:lnTo>
                  <a:pt x="8829929" y="3670300"/>
                </a:lnTo>
                <a:lnTo>
                  <a:pt x="8833548" y="3644900"/>
                </a:lnTo>
                <a:lnTo>
                  <a:pt x="8836774" y="3632200"/>
                </a:lnTo>
                <a:lnTo>
                  <a:pt x="8839581" y="3619500"/>
                </a:lnTo>
                <a:lnTo>
                  <a:pt x="8841968" y="3594100"/>
                </a:lnTo>
                <a:lnTo>
                  <a:pt x="8843924" y="3581400"/>
                </a:lnTo>
                <a:lnTo>
                  <a:pt x="8845473" y="3568700"/>
                </a:lnTo>
                <a:lnTo>
                  <a:pt x="8846566" y="3543300"/>
                </a:lnTo>
                <a:lnTo>
                  <a:pt x="8847239" y="3530600"/>
                </a:lnTo>
                <a:lnTo>
                  <a:pt x="8847455" y="3505200"/>
                </a:lnTo>
                <a:lnTo>
                  <a:pt x="8847455" y="711200"/>
                </a:lnTo>
                <a:lnTo>
                  <a:pt x="8847226" y="685800"/>
                </a:lnTo>
                <a:lnTo>
                  <a:pt x="8846553" y="673100"/>
                </a:lnTo>
                <a:lnTo>
                  <a:pt x="8845435" y="660400"/>
                </a:lnTo>
                <a:lnTo>
                  <a:pt x="8843899" y="635000"/>
                </a:lnTo>
                <a:lnTo>
                  <a:pt x="8841917" y="622300"/>
                </a:lnTo>
                <a:lnTo>
                  <a:pt x="8839517" y="609600"/>
                </a:lnTo>
                <a:lnTo>
                  <a:pt x="8836710" y="584200"/>
                </a:lnTo>
                <a:lnTo>
                  <a:pt x="8833472" y="571500"/>
                </a:lnTo>
                <a:lnTo>
                  <a:pt x="8829840" y="558800"/>
                </a:lnTo>
                <a:lnTo>
                  <a:pt x="8825801" y="533400"/>
                </a:lnTo>
                <a:lnTo>
                  <a:pt x="8821369" y="520700"/>
                </a:lnTo>
                <a:lnTo>
                  <a:pt x="8816555" y="508000"/>
                </a:lnTo>
                <a:lnTo>
                  <a:pt x="8811348" y="482600"/>
                </a:lnTo>
                <a:lnTo>
                  <a:pt x="8805760" y="469900"/>
                </a:lnTo>
                <a:lnTo>
                  <a:pt x="8799791" y="457200"/>
                </a:lnTo>
                <a:lnTo>
                  <a:pt x="8793467" y="444500"/>
                </a:lnTo>
                <a:lnTo>
                  <a:pt x="8793607" y="444500"/>
                </a:lnTo>
                <a:lnTo>
                  <a:pt x="8786774" y="431800"/>
                </a:lnTo>
                <a:lnTo>
                  <a:pt x="8786914" y="431800"/>
                </a:lnTo>
                <a:lnTo>
                  <a:pt x="8779713" y="406400"/>
                </a:lnTo>
                <a:lnTo>
                  <a:pt x="8779865" y="406400"/>
                </a:lnTo>
                <a:lnTo>
                  <a:pt x="8772309" y="393700"/>
                </a:lnTo>
                <a:lnTo>
                  <a:pt x="8772474" y="393700"/>
                </a:lnTo>
                <a:lnTo>
                  <a:pt x="8764549" y="381000"/>
                </a:lnTo>
                <a:lnTo>
                  <a:pt x="8764727" y="381000"/>
                </a:lnTo>
                <a:lnTo>
                  <a:pt x="8756459" y="368300"/>
                </a:lnTo>
                <a:lnTo>
                  <a:pt x="8756637" y="368300"/>
                </a:lnTo>
                <a:lnTo>
                  <a:pt x="8748026" y="355600"/>
                </a:lnTo>
                <a:lnTo>
                  <a:pt x="8748204" y="355600"/>
                </a:lnTo>
                <a:lnTo>
                  <a:pt x="8739263" y="342900"/>
                </a:lnTo>
                <a:lnTo>
                  <a:pt x="8739441" y="342900"/>
                </a:lnTo>
                <a:lnTo>
                  <a:pt x="8730170" y="330200"/>
                </a:lnTo>
                <a:lnTo>
                  <a:pt x="8730361" y="330200"/>
                </a:lnTo>
                <a:lnTo>
                  <a:pt x="8720759" y="304800"/>
                </a:lnTo>
                <a:lnTo>
                  <a:pt x="8754033" y="304800"/>
                </a:lnTo>
                <a:lnTo>
                  <a:pt x="8763495" y="317500"/>
                </a:lnTo>
                <a:lnTo>
                  <a:pt x="8772626" y="342900"/>
                </a:lnTo>
                <a:lnTo>
                  <a:pt x="8781402" y="355600"/>
                </a:lnTo>
                <a:lnTo>
                  <a:pt x="8789822" y="368300"/>
                </a:lnTo>
                <a:lnTo>
                  <a:pt x="8797899" y="381000"/>
                </a:lnTo>
                <a:lnTo>
                  <a:pt x="8805608" y="393700"/>
                </a:lnTo>
                <a:lnTo>
                  <a:pt x="8812949" y="419100"/>
                </a:lnTo>
                <a:lnTo>
                  <a:pt x="8819921" y="431800"/>
                </a:lnTo>
                <a:lnTo>
                  <a:pt x="8826500" y="444500"/>
                </a:lnTo>
                <a:lnTo>
                  <a:pt x="8832710" y="457200"/>
                </a:lnTo>
                <a:lnTo>
                  <a:pt x="8838526" y="482600"/>
                </a:lnTo>
                <a:lnTo>
                  <a:pt x="8843937" y="495300"/>
                </a:lnTo>
                <a:lnTo>
                  <a:pt x="8848953" y="508000"/>
                </a:lnTo>
                <a:lnTo>
                  <a:pt x="8853563" y="533400"/>
                </a:lnTo>
                <a:lnTo>
                  <a:pt x="8857767" y="546100"/>
                </a:lnTo>
                <a:lnTo>
                  <a:pt x="8861539" y="558800"/>
                </a:lnTo>
                <a:lnTo>
                  <a:pt x="8864892" y="584200"/>
                </a:lnTo>
                <a:lnTo>
                  <a:pt x="8867825" y="596900"/>
                </a:lnTo>
                <a:lnTo>
                  <a:pt x="8870315" y="622300"/>
                </a:lnTo>
                <a:lnTo>
                  <a:pt x="8872359" y="635000"/>
                </a:lnTo>
                <a:lnTo>
                  <a:pt x="8873959" y="647700"/>
                </a:lnTo>
                <a:lnTo>
                  <a:pt x="8875102" y="673100"/>
                </a:lnTo>
                <a:lnTo>
                  <a:pt x="8875801" y="685800"/>
                </a:lnTo>
                <a:lnTo>
                  <a:pt x="8876030" y="711200"/>
                </a:lnTo>
                <a:lnTo>
                  <a:pt x="8876030" y="3505200"/>
                </a:lnTo>
                <a:lnTo>
                  <a:pt x="8875788" y="3530600"/>
                </a:lnTo>
                <a:lnTo>
                  <a:pt x="8875090" y="3543300"/>
                </a:lnTo>
                <a:lnTo>
                  <a:pt x="8873934" y="3568700"/>
                </a:lnTo>
                <a:lnTo>
                  <a:pt x="8872321" y="3581400"/>
                </a:lnTo>
                <a:lnTo>
                  <a:pt x="8870264" y="3606800"/>
                </a:lnTo>
                <a:lnTo>
                  <a:pt x="8867825" y="3619500"/>
                </a:lnTo>
                <a:lnTo>
                  <a:pt x="8864828" y="3632200"/>
                </a:lnTo>
                <a:lnTo>
                  <a:pt x="8861475" y="3657600"/>
                </a:lnTo>
                <a:lnTo>
                  <a:pt x="8857767" y="3670300"/>
                </a:lnTo>
                <a:lnTo>
                  <a:pt x="8853474" y="3683000"/>
                </a:lnTo>
                <a:lnTo>
                  <a:pt x="8848864" y="3708400"/>
                </a:lnTo>
                <a:lnTo>
                  <a:pt x="8843835" y="3721100"/>
                </a:lnTo>
                <a:lnTo>
                  <a:pt x="8838412" y="3733800"/>
                </a:lnTo>
                <a:lnTo>
                  <a:pt x="8832583" y="3759200"/>
                </a:lnTo>
                <a:lnTo>
                  <a:pt x="8826373" y="3771900"/>
                </a:lnTo>
                <a:lnTo>
                  <a:pt x="8819781" y="3784600"/>
                </a:lnTo>
                <a:lnTo>
                  <a:pt x="8812809" y="3810000"/>
                </a:lnTo>
                <a:lnTo>
                  <a:pt x="8805456" y="3822700"/>
                </a:lnTo>
                <a:lnTo>
                  <a:pt x="8797747" y="3835400"/>
                </a:lnTo>
                <a:lnTo>
                  <a:pt x="8789657" y="3848100"/>
                </a:lnTo>
                <a:lnTo>
                  <a:pt x="8781224" y="3860800"/>
                </a:lnTo>
                <a:lnTo>
                  <a:pt x="8772448" y="3886200"/>
                </a:lnTo>
                <a:lnTo>
                  <a:pt x="8744038" y="3924300"/>
                </a:lnTo>
                <a:lnTo>
                  <a:pt x="8712682" y="3962400"/>
                </a:lnTo>
                <a:lnTo>
                  <a:pt x="8678532" y="4000500"/>
                </a:lnTo>
                <a:lnTo>
                  <a:pt x="8641715" y="4038600"/>
                </a:lnTo>
                <a:lnTo>
                  <a:pt x="8602408" y="4076700"/>
                </a:lnTo>
                <a:lnTo>
                  <a:pt x="8588768" y="4089400"/>
                </a:lnTo>
                <a:close/>
              </a:path>
              <a:path w="8876030" h="4229100">
                <a:moveTo>
                  <a:pt x="402564" y="4127500"/>
                </a:moveTo>
                <a:lnTo>
                  <a:pt x="344004" y="4127500"/>
                </a:lnTo>
                <a:lnTo>
                  <a:pt x="329387" y="4114800"/>
                </a:lnTo>
                <a:lnTo>
                  <a:pt x="314998" y="4102100"/>
                </a:lnTo>
                <a:lnTo>
                  <a:pt x="300863" y="4089400"/>
                </a:lnTo>
                <a:lnTo>
                  <a:pt x="344805" y="4089400"/>
                </a:lnTo>
                <a:lnTo>
                  <a:pt x="359130" y="4102100"/>
                </a:lnTo>
                <a:lnTo>
                  <a:pt x="373087" y="4102100"/>
                </a:lnTo>
                <a:lnTo>
                  <a:pt x="387870" y="4114800"/>
                </a:lnTo>
                <a:lnTo>
                  <a:pt x="387565" y="4114800"/>
                </a:lnTo>
                <a:lnTo>
                  <a:pt x="402564" y="4127500"/>
                </a:lnTo>
                <a:close/>
              </a:path>
              <a:path w="8876030" h="4229100">
                <a:moveTo>
                  <a:pt x="8531733" y="4127500"/>
                </a:moveTo>
                <a:lnTo>
                  <a:pt x="8473465" y="4127500"/>
                </a:lnTo>
                <a:lnTo>
                  <a:pt x="8488464" y="4114800"/>
                </a:lnTo>
                <a:lnTo>
                  <a:pt x="8488159" y="4114800"/>
                </a:lnTo>
                <a:lnTo>
                  <a:pt x="8502942" y="4102100"/>
                </a:lnTo>
                <a:lnTo>
                  <a:pt x="8516899" y="4102100"/>
                </a:lnTo>
                <a:lnTo>
                  <a:pt x="8531225" y="4089400"/>
                </a:lnTo>
                <a:lnTo>
                  <a:pt x="8574887" y="4089400"/>
                </a:lnTo>
                <a:lnTo>
                  <a:pt x="8560739" y="4102100"/>
                </a:lnTo>
                <a:lnTo>
                  <a:pt x="8546363" y="4114800"/>
                </a:lnTo>
                <a:lnTo>
                  <a:pt x="8531733" y="4127500"/>
                </a:lnTo>
                <a:close/>
              </a:path>
              <a:path w="8876030" h="4229100">
                <a:moveTo>
                  <a:pt x="463346" y="4152900"/>
                </a:moveTo>
                <a:lnTo>
                  <a:pt x="389229" y="4152900"/>
                </a:lnTo>
                <a:lnTo>
                  <a:pt x="373926" y="4140200"/>
                </a:lnTo>
                <a:lnTo>
                  <a:pt x="358851" y="4127500"/>
                </a:lnTo>
                <a:lnTo>
                  <a:pt x="417144" y="4127500"/>
                </a:lnTo>
                <a:lnTo>
                  <a:pt x="432562" y="4140200"/>
                </a:lnTo>
                <a:lnTo>
                  <a:pt x="447535" y="4140200"/>
                </a:lnTo>
                <a:lnTo>
                  <a:pt x="463346" y="4152900"/>
                </a:lnTo>
                <a:close/>
              </a:path>
              <a:path w="8876030" h="4229100">
                <a:moveTo>
                  <a:pt x="8486495" y="4152900"/>
                </a:moveTo>
                <a:lnTo>
                  <a:pt x="8412683" y="4152900"/>
                </a:lnTo>
                <a:lnTo>
                  <a:pt x="8428494" y="4140200"/>
                </a:lnTo>
                <a:lnTo>
                  <a:pt x="8443468" y="4140200"/>
                </a:lnTo>
                <a:lnTo>
                  <a:pt x="8458873" y="4127500"/>
                </a:lnTo>
                <a:lnTo>
                  <a:pt x="8516874" y="4127500"/>
                </a:lnTo>
                <a:lnTo>
                  <a:pt x="8501799" y="4140200"/>
                </a:lnTo>
                <a:lnTo>
                  <a:pt x="8486495" y="4152900"/>
                </a:lnTo>
                <a:close/>
              </a:path>
              <a:path w="8876030" h="4229100">
                <a:moveTo>
                  <a:pt x="494880" y="4165600"/>
                </a:moveTo>
                <a:lnTo>
                  <a:pt x="420471" y="4165600"/>
                </a:lnTo>
                <a:lnTo>
                  <a:pt x="404749" y="4152900"/>
                </a:lnTo>
                <a:lnTo>
                  <a:pt x="478701" y="4152900"/>
                </a:lnTo>
                <a:lnTo>
                  <a:pt x="494880" y="4165600"/>
                </a:lnTo>
                <a:close/>
              </a:path>
              <a:path w="8876030" h="4229100">
                <a:moveTo>
                  <a:pt x="8455240" y="4165600"/>
                </a:moveTo>
                <a:lnTo>
                  <a:pt x="8381149" y="4165600"/>
                </a:lnTo>
                <a:lnTo>
                  <a:pt x="8397328" y="4152900"/>
                </a:lnTo>
                <a:lnTo>
                  <a:pt x="8470963" y="4152900"/>
                </a:lnTo>
                <a:lnTo>
                  <a:pt x="8455240" y="4165600"/>
                </a:lnTo>
                <a:close/>
              </a:path>
              <a:path w="8876030" h="4229100">
                <a:moveTo>
                  <a:pt x="543471" y="4178300"/>
                </a:moveTo>
                <a:lnTo>
                  <a:pt x="452539" y="4178300"/>
                </a:lnTo>
                <a:lnTo>
                  <a:pt x="436410" y="4165600"/>
                </a:lnTo>
                <a:lnTo>
                  <a:pt x="526770" y="4165600"/>
                </a:lnTo>
                <a:lnTo>
                  <a:pt x="543471" y="4178300"/>
                </a:lnTo>
                <a:close/>
              </a:path>
              <a:path w="8876030" h="4229100">
                <a:moveTo>
                  <a:pt x="8423160" y="4178300"/>
                </a:moveTo>
                <a:lnTo>
                  <a:pt x="8332558" y="4178300"/>
                </a:lnTo>
                <a:lnTo>
                  <a:pt x="8349259" y="4165600"/>
                </a:lnTo>
                <a:lnTo>
                  <a:pt x="8439302" y="4165600"/>
                </a:lnTo>
                <a:lnTo>
                  <a:pt x="8423160" y="4178300"/>
                </a:lnTo>
                <a:close/>
              </a:path>
              <a:path w="8876030" h="4229100">
                <a:moveTo>
                  <a:pt x="593496" y="4191000"/>
                </a:moveTo>
                <a:lnTo>
                  <a:pt x="485381" y="4191000"/>
                </a:lnTo>
                <a:lnTo>
                  <a:pt x="468871" y="4178300"/>
                </a:lnTo>
                <a:lnTo>
                  <a:pt x="576326" y="4178300"/>
                </a:lnTo>
                <a:lnTo>
                  <a:pt x="593496" y="4191000"/>
                </a:lnTo>
                <a:close/>
              </a:path>
              <a:path w="8876030" h="4229100">
                <a:moveTo>
                  <a:pt x="8390305" y="4191000"/>
                </a:moveTo>
                <a:lnTo>
                  <a:pt x="8282533" y="4191000"/>
                </a:lnTo>
                <a:lnTo>
                  <a:pt x="8299704" y="4178300"/>
                </a:lnTo>
                <a:lnTo>
                  <a:pt x="8406828" y="4178300"/>
                </a:lnTo>
                <a:lnTo>
                  <a:pt x="8390305" y="4191000"/>
                </a:lnTo>
                <a:close/>
              </a:path>
              <a:path w="8876030" h="4229100">
                <a:moveTo>
                  <a:pt x="8356727" y="4203700"/>
                </a:moveTo>
                <a:lnTo>
                  <a:pt x="518960" y="4203700"/>
                </a:lnTo>
                <a:lnTo>
                  <a:pt x="502081" y="4191000"/>
                </a:lnTo>
                <a:lnTo>
                  <a:pt x="8373605" y="4191000"/>
                </a:lnTo>
                <a:lnTo>
                  <a:pt x="8356727" y="4203700"/>
                </a:lnTo>
                <a:close/>
              </a:path>
              <a:path w="8876030" h="4229100">
                <a:moveTo>
                  <a:pt x="8305088" y="4216400"/>
                </a:moveTo>
                <a:lnTo>
                  <a:pt x="570598" y="4216400"/>
                </a:lnTo>
                <a:lnTo>
                  <a:pt x="553567" y="4203700"/>
                </a:lnTo>
                <a:lnTo>
                  <a:pt x="8322462" y="4203700"/>
                </a:lnTo>
                <a:lnTo>
                  <a:pt x="8305088" y="4216400"/>
                </a:lnTo>
                <a:close/>
              </a:path>
              <a:path w="8876030" h="4229100">
                <a:moveTo>
                  <a:pt x="8216023" y="4229100"/>
                </a:moveTo>
                <a:lnTo>
                  <a:pt x="659650" y="4229100"/>
                </a:lnTo>
                <a:lnTo>
                  <a:pt x="641565" y="4216400"/>
                </a:lnTo>
                <a:lnTo>
                  <a:pt x="8234108" y="4216400"/>
                </a:lnTo>
                <a:lnTo>
                  <a:pt x="8216023" y="42291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245234"/>
            <a:ext cx="8413750" cy="471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彼得</a:t>
            </a:r>
            <a:r>
              <a:rPr sz="2400" u="heavy" spc="204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·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圣吉的《第五项修炼：学习型组织的艺术与实务》</a:t>
            </a:r>
            <a:r>
              <a:rPr sz="2400" dirty="0">
                <a:latin typeface="PMingLiU"/>
                <a:cs typeface="PMingLiU"/>
              </a:rPr>
              <a:t>写到：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Times New Roman" panose="02020503050405090304"/>
              <a:cs typeface="Times New Roman" panose="02020503050405090304"/>
            </a:endParaRPr>
          </a:p>
          <a:p>
            <a:pPr marL="271780" marR="5080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最成功的企业是“学习型组织”，因为未来唯一持久的优势，就是比你的 对手学习的更快的能力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71780" marR="2543175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圣吉把学习型组织的五项技能称为“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五项修炼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”。 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71780" marR="2543175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第一项修炼：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自我超越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71780" marR="4831080" algn="just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第二项修炼：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改善心智模式。 </a:t>
            </a:r>
            <a:endParaRPr sz="2000" u="sng" dirty="0">
              <a:uFill>
                <a:solidFill>
                  <a:srgbClr val="000000"/>
                </a:solidFill>
              </a:uFill>
              <a:latin typeface="微软雅黑" panose="020B0503020204020204" charset="-122"/>
              <a:cs typeface="微软雅黑" panose="020B0503020204020204" charset="-122"/>
            </a:endParaRPr>
          </a:p>
          <a:p>
            <a:pPr marL="271780" marR="4831080" algn="just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第三项修炼：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建立共同愿景。 </a:t>
            </a:r>
            <a:endParaRPr sz="2000" u="sng" dirty="0">
              <a:uFill>
                <a:solidFill>
                  <a:srgbClr val="000000"/>
                </a:solidFill>
              </a:uFill>
              <a:latin typeface="微软雅黑" panose="020B0503020204020204" charset="-122"/>
              <a:cs typeface="微软雅黑" panose="020B0503020204020204" charset="-122"/>
            </a:endParaRPr>
          </a:p>
          <a:p>
            <a:pPr marL="271780" marR="4831080" algn="just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第四项修炼：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团队学习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71780">
              <a:lnSpc>
                <a:spcPct val="100000"/>
              </a:lnSpc>
              <a:spcBef>
                <a:spcPts val="1200"/>
              </a:spcBef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第五项修炼：</a:t>
            </a:r>
            <a:r>
              <a:rPr sz="20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系统思考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。【核心】</a:t>
            </a:r>
            <a:r>
              <a:rPr sz="20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567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8272780" cy="240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2400" dirty="0">
                <a:latin typeface="PMingLiU"/>
                <a:cs typeface="PMingLiU"/>
              </a:rPr>
              <a:t>圣吉把学习型组织的五项技能称为</a:t>
            </a:r>
            <a:r>
              <a:rPr sz="2400" spc="-1435" dirty="0">
                <a:latin typeface="PMingLiU"/>
                <a:cs typeface="PMingLiU"/>
              </a:rPr>
              <a:t>“</a:t>
            </a:r>
            <a:r>
              <a:rPr sz="2400" dirty="0">
                <a:latin typeface="PMingLiU"/>
                <a:cs typeface="PMingLiU"/>
              </a:rPr>
              <a:t>五项修炼</a:t>
            </a:r>
            <a:r>
              <a:rPr sz="2400" spc="-720" dirty="0">
                <a:latin typeface="PMingLiU"/>
                <a:cs typeface="PMingLiU"/>
              </a:rPr>
              <a:t>”，</a:t>
            </a:r>
            <a:r>
              <a:rPr sz="2400" dirty="0">
                <a:latin typeface="PMingLiU"/>
                <a:cs typeface="PMingLiU"/>
              </a:rPr>
              <a:t>其核心是（</a:t>
            </a:r>
            <a:r>
              <a:rPr sz="2400" spc="-110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  </a:t>
            </a: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第二项修炼</a:t>
            </a:r>
            <a:endParaRPr sz="2400">
              <a:latin typeface="PMingLiU"/>
              <a:cs typeface="PMingLiU"/>
            </a:endParaRPr>
          </a:p>
          <a:p>
            <a:pPr marL="12700" marR="6426200" algn="just">
              <a:lnSpc>
                <a:spcPts val="3590"/>
              </a:lnSpc>
              <a:spcBef>
                <a:spcPts val="24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第三项修炼 </a:t>
            </a:r>
            <a:endParaRPr sz="2400" dirty="0">
              <a:latin typeface="PMingLiU"/>
              <a:cs typeface="PMingLiU"/>
            </a:endParaRPr>
          </a:p>
          <a:p>
            <a:pPr marL="12700" marR="6426200" algn="just">
              <a:lnSpc>
                <a:spcPts val="3590"/>
              </a:lnSpc>
              <a:spcBef>
                <a:spcPts val="24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第四项修炼 </a:t>
            </a:r>
            <a:endParaRPr sz="2400" dirty="0">
              <a:latin typeface="PMingLiU"/>
              <a:cs typeface="PMingLiU"/>
            </a:endParaRPr>
          </a:p>
          <a:p>
            <a:pPr marL="12700" marR="6426200" algn="just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第五项修炼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2471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4036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266382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7.3.0 组织变革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675" y="1240917"/>
            <a:ext cx="9741535" cy="1838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35"/>
              </a:spcBef>
              <a:buFont typeface="Wingdings" panose="05000000000000000000"/>
              <a:buChar char=""/>
              <a:tabLst>
                <a:tab pos="298450" algn="l"/>
              </a:tabLst>
            </a:pPr>
            <a:r>
              <a:rPr sz="200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组织变革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名词解释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302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latin typeface="PMingLiU"/>
                <a:cs typeface="PMingLiU"/>
              </a:rPr>
              <a:t>是组织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主动地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自觉地</a:t>
            </a:r>
            <a:r>
              <a:rPr sz="2000" dirty="0">
                <a:latin typeface="PMingLiU"/>
                <a:cs typeface="PMingLiU"/>
              </a:rPr>
              <a:t>因条件变化而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做出的反应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12700" marR="5080" indent="317500">
              <a:lnSpc>
                <a:spcPct val="150000"/>
              </a:lnSpc>
            </a:pPr>
            <a:r>
              <a:rPr sz="2000" dirty="0">
                <a:latin typeface="PMingLiU"/>
                <a:cs typeface="PMingLiU"/>
              </a:rPr>
              <a:t>是组织为了实现自身的目标，根据外部环境和内部因素的变化，对组织现状主动进行 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修正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改变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和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创新</a:t>
            </a:r>
            <a:r>
              <a:rPr sz="2000" dirty="0">
                <a:latin typeface="PMingLiU"/>
                <a:cs typeface="PMingLiU"/>
              </a:rPr>
              <a:t>的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过程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30511" y="47244"/>
            <a:ext cx="2761488" cy="13929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37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0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075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546862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7.3.1 组织变革的原因（了解）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0952" y="1978151"/>
            <a:ext cx="9070252" cy="28215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94292" y="102107"/>
            <a:ext cx="2997707" cy="140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37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034780" y="6522085"/>
            <a:ext cx="233743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5659" y="2564892"/>
            <a:ext cx="2487168" cy="20939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24188" y="2564892"/>
            <a:ext cx="548640" cy="624840"/>
          </a:xfrm>
          <a:custGeom>
            <a:avLst/>
            <a:gdLst/>
            <a:ahLst/>
            <a:cxnLst/>
            <a:rect l="l" t="t" r="r" b="b"/>
            <a:pathLst>
              <a:path w="548640" h="624839">
                <a:moveTo>
                  <a:pt x="457200" y="624839"/>
                </a:moveTo>
                <a:lnTo>
                  <a:pt x="91439" y="624839"/>
                </a:lnTo>
                <a:lnTo>
                  <a:pt x="55921" y="617581"/>
                </a:lnTo>
                <a:lnTo>
                  <a:pt x="26879" y="597960"/>
                </a:lnTo>
                <a:lnTo>
                  <a:pt x="7258" y="568918"/>
                </a:lnTo>
                <a:lnTo>
                  <a:pt x="0" y="533399"/>
                </a:lnTo>
                <a:lnTo>
                  <a:pt x="0" y="91439"/>
                </a:lnTo>
                <a:lnTo>
                  <a:pt x="7258" y="55778"/>
                </a:lnTo>
                <a:lnTo>
                  <a:pt x="26879" y="26689"/>
                </a:lnTo>
                <a:lnTo>
                  <a:pt x="55921" y="7115"/>
                </a:lnTo>
                <a:lnTo>
                  <a:pt x="91439" y="0"/>
                </a:lnTo>
                <a:lnTo>
                  <a:pt x="457200" y="0"/>
                </a:lnTo>
                <a:lnTo>
                  <a:pt x="492861" y="7115"/>
                </a:lnTo>
                <a:lnTo>
                  <a:pt x="521950" y="26689"/>
                </a:lnTo>
                <a:lnTo>
                  <a:pt x="541524" y="55778"/>
                </a:lnTo>
                <a:lnTo>
                  <a:pt x="548639" y="91439"/>
                </a:lnTo>
                <a:lnTo>
                  <a:pt x="548639" y="533399"/>
                </a:lnTo>
                <a:lnTo>
                  <a:pt x="541524" y="568918"/>
                </a:lnTo>
                <a:lnTo>
                  <a:pt x="521950" y="597960"/>
                </a:lnTo>
                <a:lnTo>
                  <a:pt x="492861" y="617581"/>
                </a:lnTo>
                <a:lnTo>
                  <a:pt x="457200" y="624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18092" y="2558414"/>
            <a:ext cx="561340" cy="637540"/>
          </a:xfrm>
          <a:custGeom>
            <a:avLst/>
            <a:gdLst/>
            <a:ahLst/>
            <a:cxnLst/>
            <a:rect l="l" t="t" r="r" b="b"/>
            <a:pathLst>
              <a:path w="561340" h="637539">
                <a:moveTo>
                  <a:pt x="478307" y="636269"/>
                </a:moveTo>
                <a:lnTo>
                  <a:pt x="82778" y="636269"/>
                </a:lnTo>
                <a:lnTo>
                  <a:pt x="73228" y="633730"/>
                </a:lnTo>
                <a:lnTo>
                  <a:pt x="64046" y="631189"/>
                </a:lnTo>
                <a:lnTo>
                  <a:pt x="59601" y="628650"/>
                </a:lnTo>
                <a:lnTo>
                  <a:pt x="55270" y="627380"/>
                </a:lnTo>
                <a:lnTo>
                  <a:pt x="22199" y="600710"/>
                </a:lnTo>
                <a:lnTo>
                  <a:pt x="19303" y="598169"/>
                </a:lnTo>
                <a:lnTo>
                  <a:pt x="16573" y="594360"/>
                </a:lnTo>
                <a:lnTo>
                  <a:pt x="14033" y="589280"/>
                </a:lnTo>
                <a:lnTo>
                  <a:pt x="11683" y="585469"/>
                </a:lnTo>
                <a:lnTo>
                  <a:pt x="9512" y="581660"/>
                </a:lnTo>
                <a:lnTo>
                  <a:pt x="7556" y="576580"/>
                </a:lnTo>
                <a:lnTo>
                  <a:pt x="5803" y="572769"/>
                </a:lnTo>
                <a:lnTo>
                  <a:pt x="4267" y="567689"/>
                </a:lnTo>
                <a:lnTo>
                  <a:pt x="2946" y="563880"/>
                </a:lnTo>
                <a:lnTo>
                  <a:pt x="1854" y="558800"/>
                </a:lnTo>
                <a:lnTo>
                  <a:pt x="1003" y="553719"/>
                </a:lnTo>
                <a:lnTo>
                  <a:pt x="380" y="548639"/>
                </a:lnTo>
                <a:lnTo>
                  <a:pt x="0" y="543560"/>
                </a:lnTo>
                <a:lnTo>
                  <a:pt x="0" y="92710"/>
                </a:lnTo>
                <a:lnTo>
                  <a:pt x="4267" y="68580"/>
                </a:lnTo>
                <a:lnTo>
                  <a:pt x="5803" y="63500"/>
                </a:lnTo>
                <a:lnTo>
                  <a:pt x="7556" y="59689"/>
                </a:lnTo>
                <a:lnTo>
                  <a:pt x="9512" y="54610"/>
                </a:lnTo>
                <a:lnTo>
                  <a:pt x="11683" y="50800"/>
                </a:lnTo>
                <a:lnTo>
                  <a:pt x="14033" y="46989"/>
                </a:lnTo>
                <a:lnTo>
                  <a:pt x="16573" y="41910"/>
                </a:lnTo>
                <a:lnTo>
                  <a:pt x="19303" y="38100"/>
                </a:lnTo>
                <a:lnTo>
                  <a:pt x="22199" y="35560"/>
                </a:lnTo>
                <a:lnTo>
                  <a:pt x="25273" y="31750"/>
                </a:lnTo>
                <a:lnTo>
                  <a:pt x="28511" y="27939"/>
                </a:lnTo>
                <a:lnTo>
                  <a:pt x="31915" y="25400"/>
                </a:lnTo>
                <a:lnTo>
                  <a:pt x="35458" y="21589"/>
                </a:lnTo>
                <a:lnTo>
                  <a:pt x="39154" y="19050"/>
                </a:lnTo>
                <a:lnTo>
                  <a:pt x="59601" y="7619"/>
                </a:lnTo>
                <a:lnTo>
                  <a:pt x="64046" y="5080"/>
                </a:lnTo>
                <a:lnTo>
                  <a:pt x="73228" y="2539"/>
                </a:lnTo>
                <a:lnTo>
                  <a:pt x="82778" y="0"/>
                </a:lnTo>
                <a:lnTo>
                  <a:pt x="478307" y="0"/>
                </a:lnTo>
                <a:lnTo>
                  <a:pt x="492505" y="3810"/>
                </a:lnTo>
                <a:lnTo>
                  <a:pt x="497039" y="5080"/>
                </a:lnTo>
                <a:lnTo>
                  <a:pt x="501484" y="7619"/>
                </a:lnTo>
                <a:lnTo>
                  <a:pt x="505828" y="8889"/>
                </a:lnTo>
                <a:lnTo>
                  <a:pt x="510044" y="11430"/>
                </a:lnTo>
                <a:lnTo>
                  <a:pt x="512089" y="12700"/>
                </a:lnTo>
                <a:lnTo>
                  <a:pt x="84861" y="12700"/>
                </a:lnTo>
                <a:lnTo>
                  <a:pt x="80352" y="13969"/>
                </a:lnTo>
                <a:lnTo>
                  <a:pt x="80670" y="13969"/>
                </a:lnTo>
                <a:lnTo>
                  <a:pt x="76238" y="15239"/>
                </a:lnTo>
                <a:lnTo>
                  <a:pt x="72504" y="15239"/>
                </a:lnTo>
                <a:lnTo>
                  <a:pt x="68262" y="17780"/>
                </a:lnTo>
                <a:lnTo>
                  <a:pt x="68554" y="17780"/>
                </a:lnTo>
                <a:lnTo>
                  <a:pt x="64401" y="19050"/>
                </a:lnTo>
                <a:lnTo>
                  <a:pt x="64693" y="19050"/>
                </a:lnTo>
                <a:lnTo>
                  <a:pt x="60642" y="20319"/>
                </a:lnTo>
                <a:lnTo>
                  <a:pt x="60921" y="20319"/>
                </a:lnTo>
                <a:lnTo>
                  <a:pt x="56972" y="22860"/>
                </a:lnTo>
                <a:lnTo>
                  <a:pt x="57238" y="22860"/>
                </a:lnTo>
                <a:lnTo>
                  <a:pt x="53416" y="24130"/>
                </a:lnTo>
                <a:lnTo>
                  <a:pt x="53670" y="24130"/>
                </a:lnTo>
                <a:lnTo>
                  <a:pt x="49961" y="26669"/>
                </a:lnTo>
                <a:lnTo>
                  <a:pt x="50215" y="26669"/>
                </a:lnTo>
                <a:lnTo>
                  <a:pt x="46634" y="29210"/>
                </a:lnTo>
                <a:lnTo>
                  <a:pt x="46875" y="29210"/>
                </a:lnTo>
                <a:lnTo>
                  <a:pt x="43421" y="31750"/>
                </a:lnTo>
                <a:lnTo>
                  <a:pt x="43662" y="31750"/>
                </a:lnTo>
                <a:lnTo>
                  <a:pt x="40335" y="34289"/>
                </a:lnTo>
                <a:lnTo>
                  <a:pt x="40563" y="34289"/>
                </a:lnTo>
                <a:lnTo>
                  <a:pt x="37388" y="36830"/>
                </a:lnTo>
                <a:lnTo>
                  <a:pt x="37604" y="36830"/>
                </a:lnTo>
                <a:lnTo>
                  <a:pt x="35581" y="39369"/>
                </a:lnTo>
                <a:lnTo>
                  <a:pt x="34772" y="39369"/>
                </a:lnTo>
                <a:lnTo>
                  <a:pt x="31902" y="43180"/>
                </a:lnTo>
                <a:lnTo>
                  <a:pt x="32092" y="43180"/>
                </a:lnTo>
                <a:lnTo>
                  <a:pt x="30289" y="45719"/>
                </a:lnTo>
                <a:lnTo>
                  <a:pt x="29565" y="45719"/>
                </a:lnTo>
                <a:lnTo>
                  <a:pt x="27012" y="49530"/>
                </a:lnTo>
                <a:lnTo>
                  <a:pt x="27190" y="49530"/>
                </a:lnTo>
                <a:lnTo>
                  <a:pt x="24803" y="53339"/>
                </a:lnTo>
                <a:lnTo>
                  <a:pt x="24968" y="53339"/>
                </a:lnTo>
                <a:lnTo>
                  <a:pt x="23503" y="55880"/>
                </a:lnTo>
                <a:lnTo>
                  <a:pt x="22910" y="55880"/>
                </a:lnTo>
                <a:lnTo>
                  <a:pt x="21396" y="59689"/>
                </a:lnTo>
                <a:lnTo>
                  <a:pt x="21031" y="59689"/>
                </a:lnTo>
                <a:lnTo>
                  <a:pt x="19650" y="63500"/>
                </a:lnTo>
                <a:lnTo>
                  <a:pt x="19316" y="63500"/>
                </a:lnTo>
                <a:lnTo>
                  <a:pt x="18087" y="67310"/>
                </a:lnTo>
                <a:lnTo>
                  <a:pt x="17792" y="67310"/>
                </a:lnTo>
                <a:lnTo>
                  <a:pt x="16706" y="71119"/>
                </a:lnTo>
                <a:lnTo>
                  <a:pt x="16446" y="71119"/>
                </a:lnTo>
                <a:lnTo>
                  <a:pt x="15214" y="76200"/>
                </a:lnTo>
                <a:lnTo>
                  <a:pt x="14262" y="80010"/>
                </a:lnTo>
                <a:lnTo>
                  <a:pt x="13525" y="83819"/>
                </a:lnTo>
                <a:lnTo>
                  <a:pt x="12992" y="88900"/>
                </a:lnTo>
                <a:lnTo>
                  <a:pt x="12674" y="92710"/>
                </a:lnTo>
                <a:lnTo>
                  <a:pt x="12601" y="539750"/>
                </a:lnTo>
                <a:lnTo>
                  <a:pt x="12674" y="543560"/>
                </a:lnTo>
                <a:lnTo>
                  <a:pt x="13030" y="547369"/>
                </a:lnTo>
                <a:lnTo>
                  <a:pt x="13576" y="552450"/>
                </a:lnTo>
                <a:lnTo>
                  <a:pt x="14338" y="556260"/>
                </a:lnTo>
                <a:lnTo>
                  <a:pt x="15290" y="560069"/>
                </a:lnTo>
                <a:lnTo>
                  <a:pt x="16446" y="565150"/>
                </a:lnTo>
                <a:lnTo>
                  <a:pt x="16706" y="565150"/>
                </a:lnTo>
                <a:lnTo>
                  <a:pt x="17792" y="568960"/>
                </a:lnTo>
                <a:lnTo>
                  <a:pt x="18087" y="568960"/>
                </a:lnTo>
                <a:lnTo>
                  <a:pt x="19316" y="572769"/>
                </a:lnTo>
                <a:lnTo>
                  <a:pt x="19650" y="572769"/>
                </a:lnTo>
                <a:lnTo>
                  <a:pt x="21031" y="576580"/>
                </a:lnTo>
                <a:lnTo>
                  <a:pt x="21396" y="576580"/>
                </a:lnTo>
                <a:lnTo>
                  <a:pt x="22910" y="580389"/>
                </a:lnTo>
                <a:lnTo>
                  <a:pt x="23503" y="580389"/>
                </a:lnTo>
                <a:lnTo>
                  <a:pt x="24968" y="582930"/>
                </a:lnTo>
                <a:lnTo>
                  <a:pt x="24803" y="582930"/>
                </a:lnTo>
                <a:lnTo>
                  <a:pt x="27190" y="586739"/>
                </a:lnTo>
                <a:lnTo>
                  <a:pt x="27012" y="586739"/>
                </a:lnTo>
                <a:lnTo>
                  <a:pt x="29565" y="590550"/>
                </a:lnTo>
                <a:lnTo>
                  <a:pt x="30289" y="590550"/>
                </a:lnTo>
                <a:lnTo>
                  <a:pt x="32092" y="593089"/>
                </a:lnTo>
                <a:lnTo>
                  <a:pt x="31902" y="593089"/>
                </a:lnTo>
                <a:lnTo>
                  <a:pt x="34772" y="596900"/>
                </a:lnTo>
                <a:lnTo>
                  <a:pt x="35581" y="596900"/>
                </a:lnTo>
                <a:lnTo>
                  <a:pt x="37604" y="599439"/>
                </a:lnTo>
                <a:lnTo>
                  <a:pt x="37388" y="599439"/>
                </a:lnTo>
                <a:lnTo>
                  <a:pt x="40563" y="601980"/>
                </a:lnTo>
                <a:lnTo>
                  <a:pt x="40335" y="601980"/>
                </a:lnTo>
                <a:lnTo>
                  <a:pt x="43662" y="604519"/>
                </a:lnTo>
                <a:lnTo>
                  <a:pt x="43421" y="604519"/>
                </a:lnTo>
                <a:lnTo>
                  <a:pt x="46875" y="607060"/>
                </a:lnTo>
                <a:lnTo>
                  <a:pt x="46634" y="607060"/>
                </a:lnTo>
                <a:lnTo>
                  <a:pt x="50215" y="609600"/>
                </a:lnTo>
                <a:lnTo>
                  <a:pt x="49961" y="609600"/>
                </a:lnTo>
                <a:lnTo>
                  <a:pt x="53670" y="612139"/>
                </a:lnTo>
                <a:lnTo>
                  <a:pt x="53416" y="612139"/>
                </a:lnTo>
                <a:lnTo>
                  <a:pt x="57238" y="613410"/>
                </a:lnTo>
                <a:lnTo>
                  <a:pt x="56972" y="613410"/>
                </a:lnTo>
                <a:lnTo>
                  <a:pt x="60921" y="615950"/>
                </a:lnTo>
                <a:lnTo>
                  <a:pt x="60642" y="615950"/>
                </a:lnTo>
                <a:lnTo>
                  <a:pt x="64693" y="617219"/>
                </a:lnTo>
                <a:lnTo>
                  <a:pt x="64401" y="617219"/>
                </a:lnTo>
                <a:lnTo>
                  <a:pt x="68554" y="618489"/>
                </a:lnTo>
                <a:lnTo>
                  <a:pt x="68262" y="618489"/>
                </a:lnTo>
                <a:lnTo>
                  <a:pt x="72504" y="621030"/>
                </a:lnTo>
                <a:lnTo>
                  <a:pt x="76238" y="621030"/>
                </a:lnTo>
                <a:lnTo>
                  <a:pt x="80670" y="622300"/>
                </a:lnTo>
                <a:lnTo>
                  <a:pt x="80352" y="622300"/>
                </a:lnTo>
                <a:lnTo>
                  <a:pt x="84861" y="623569"/>
                </a:lnTo>
                <a:lnTo>
                  <a:pt x="93116" y="623569"/>
                </a:lnTo>
                <a:lnTo>
                  <a:pt x="97828" y="624839"/>
                </a:lnTo>
                <a:lnTo>
                  <a:pt x="510044" y="624839"/>
                </a:lnTo>
                <a:lnTo>
                  <a:pt x="505828" y="627380"/>
                </a:lnTo>
                <a:lnTo>
                  <a:pt x="501484" y="628650"/>
                </a:lnTo>
                <a:lnTo>
                  <a:pt x="497039" y="631189"/>
                </a:lnTo>
                <a:lnTo>
                  <a:pt x="478307" y="636269"/>
                </a:lnTo>
                <a:close/>
              </a:path>
              <a:path w="561340" h="637539">
                <a:moveTo>
                  <a:pt x="526516" y="40639"/>
                </a:moveTo>
                <a:lnTo>
                  <a:pt x="523481" y="36830"/>
                </a:lnTo>
                <a:lnTo>
                  <a:pt x="523697" y="36830"/>
                </a:lnTo>
                <a:lnTo>
                  <a:pt x="520522" y="34289"/>
                </a:lnTo>
                <a:lnTo>
                  <a:pt x="520750" y="34289"/>
                </a:lnTo>
                <a:lnTo>
                  <a:pt x="517423" y="31750"/>
                </a:lnTo>
                <a:lnTo>
                  <a:pt x="517664" y="31750"/>
                </a:lnTo>
                <a:lnTo>
                  <a:pt x="514210" y="29210"/>
                </a:lnTo>
                <a:lnTo>
                  <a:pt x="514451" y="29210"/>
                </a:lnTo>
                <a:lnTo>
                  <a:pt x="510870" y="26669"/>
                </a:lnTo>
                <a:lnTo>
                  <a:pt x="511124" y="26669"/>
                </a:lnTo>
                <a:lnTo>
                  <a:pt x="507415" y="24130"/>
                </a:lnTo>
                <a:lnTo>
                  <a:pt x="507669" y="24130"/>
                </a:lnTo>
                <a:lnTo>
                  <a:pt x="503847" y="22860"/>
                </a:lnTo>
                <a:lnTo>
                  <a:pt x="504113" y="22860"/>
                </a:lnTo>
                <a:lnTo>
                  <a:pt x="500176" y="20319"/>
                </a:lnTo>
                <a:lnTo>
                  <a:pt x="500443" y="20319"/>
                </a:lnTo>
                <a:lnTo>
                  <a:pt x="496404" y="19050"/>
                </a:lnTo>
                <a:lnTo>
                  <a:pt x="496684" y="19050"/>
                </a:lnTo>
                <a:lnTo>
                  <a:pt x="492531" y="17780"/>
                </a:lnTo>
                <a:lnTo>
                  <a:pt x="492823" y="17780"/>
                </a:lnTo>
                <a:lnTo>
                  <a:pt x="488581" y="15239"/>
                </a:lnTo>
                <a:lnTo>
                  <a:pt x="484847" y="15239"/>
                </a:lnTo>
                <a:lnTo>
                  <a:pt x="480428" y="13969"/>
                </a:lnTo>
                <a:lnTo>
                  <a:pt x="480733" y="13969"/>
                </a:lnTo>
                <a:lnTo>
                  <a:pt x="476224" y="12700"/>
                </a:lnTo>
                <a:lnTo>
                  <a:pt x="512089" y="12700"/>
                </a:lnTo>
                <a:lnTo>
                  <a:pt x="514134" y="13969"/>
                </a:lnTo>
                <a:lnTo>
                  <a:pt x="518096" y="16510"/>
                </a:lnTo>
                <a:lnTo>
                  <a:pt x="521931" y="19050"/>
                </a:lnTo>
                <a:lnTo>
                  <a:pt x="525627" y="21589"/>
                </a:lnTo>
                <a:lnTo>
                  <a:pt x="529170" y="25400"/>
                </a:lnTo>
                <a:lnTo>
                  <a:pt x="532574" y="27939"/>
                </a:lnTo>
                <a:lnTo>
                  <a:pt x="535812" y="31750"/>
                </a:lnTo>
                <a:lnTo>
                  <a:pt x="538886" y="35560"/>
                </a:lnTo>
                <a:lnTo>
                  <a:pt x="541781" y="38100"/>
                </a:lnTo>
                <a:lnTo>
                  <a:pt x="542692" y="39369"/>
                </a:lnTo>
                <a:lnTo>
                  <a:pt x="526313" y="39369"/>
                </a:lnTo>
                <a:lnTo>
                  <a:pt x="526516" y="40639"/>
                </a:lnTo>
                <a:close/>
              </a:path>
              <a:path w="561340" h="637539">
                <a:moveTo>
                  <a:pt x="72212" y="16510"/>
                </a:moveTo>
                <a:lnTo>
                  <a:pt x="72504" y="15239"/>
                </a:lnTo>
                <a:lnTo>
                  <a:pt x="76542" y="15239"/>
                </a:lnTo>
                <a:lnTo>
                  <a:pt x="72212" y="16510"/>
                </a:lnTo>
                <a:close/>
              </a:path>
              <a:path w="561340" h="637539">
                <a:moveTo>
                  <a:pt x="488873" y="16510"/>
                </a:moveTo>
                <a:lnTo>
                  <a:pt x="484543" y="15239"/>
                </a:lnTo>
                <a:lnTo>
                  <a:pt x="488581" y="15239"/>
                </a:lnTo>
                <a:lnTo>
                  <a:pt x="488873" y="16510"/>
                </a:lnTo>
                <a:close/>
              </a:path>
              <a:path w="561340" h="637539">
                <a:moveTo>
                  <a:pt x="34569" y="40639"/>
                </a:moveTo>
                <a:lnTo>
                  <a:pt x="34772" y="39369"/>
                </a:lnTo>
                <a:lnTo>
                  <a:pt x="35581" y="39369"/>
                </a:lnTo>
                <a:lnTo>
                  <a:pt x="34569" y="40639"/>
                </a:lnTo>
                <a:close/>
              </a:path>
              <a:path w="561340" h="637539">
                <a:moveTo>
                  <a:pt x="531698" y="46989"/>
                </a:moveTo>
                <a:lnTo>
                  <a:pt x="528993" y="43180"/>
                </a:lnTo>
                <a:lnTo>
                  <a:pt x="529183" y="43180"/>
                </a:lnTo>
                <a:lnTo>
                  <a:pt x="526313" y="39369"/>
                </a:lnTo>
                <a:lnTo>
                  <a:pt x="542692" y="39369"/>
                </a:lnTo>
                <a:lnTo>
                  <a:pt x="544512" y="41910"/>
                </a:lnTo>
                <a:lnTo>
                  <a:pt x="546417" y="45719"/>
                </a:lnTo>
                <a:lnTo>
                  <a:pt x="531520" y="45719"/>
                </a:lnTo>
                <a:lnTo>
                  <a:pt x="531698" y="46989"/>
                </a:lnTo>
                <a:close/>
              </a:path>
              <a:path w="561340" h="637539">
                <a:moveTo>
                  <a:pt x="29387" y="46989"/>
                </a:moveTo>
                <a:lnTo>
                  <a:pt x="29565" y="45719"/>
                </a:lnTo>
                <a:lnTo>
                  <a:pt x="30289" y="45719"/>
                </a:lnTo>
                <a:lnTo>
                  <a:pt x="29387" y="46989"/>
                </a:lnTo>
                <a:close/>
              </a:path>
              <a:path w="561340" h="637539">
                <a:moveTo>
                  <a:pt x="538327" y="57150"/>
                </a:moveTo>
                <a:lnTo>
                  <a:pt x="536117" y="53339"/>
                </a:lnTo>
                <a:lnTo>
                  <a:pt x="536282" y="53339"/>
                </a:lnTo>
                <a:lnTo>
                  <a:pt x="533895" y="49530"/>
                </a:lnTo>
                <a:lnTo>
                  <a:pt x="534073" y="49530"/>
                </a:lnTo>
                <a:lnTo>
                  <a:pt x="531520" y="45719"/>
                </a:lnTo>
                <a:lnTo>
                  <a:pt x="546417" y="45719"/>
                </a:lnTo>
                <a:lnTo>
                  <a:pt x="547052" y="46989"/>
                </a:lnTo>
                <a:lnTo>
                  <a:pt x="549401" y="50800"/>
                </a:lnTo>
                <a:lnTo>
                  <a:pt x="551573" y="54610"/>
                </a:lnTo>
                <a:lnTo>
                  <a:pt x="552062" y="55880"/>
                </a:lnTo>
                <a:lnTo>
                  <a:pt x="538175" y="55880"/>
                </a:lnTo>
                <a:lnTo>
                  <a:pt x="538327" y="57150"/>
                </a:lnTo>
                <a:close/>
              </a:path>
              <a:path w="561340" h="637539">
                <a:moveTo>
                  <a:pt x="22771" y="57150"/>
                </a:moveTo>
                <a:lnTo>
                  <a:pt x="22910" y="55880"/>
                </a:lnTo>
                <a:lnTo>
                  <a:pt x="23503" y="55880"/>
                </a:lnTo>
                <a:lnTo>
                  <a:pt x="22771" y="57150"/>
                </a:lnTo>
                <a:close/>
              </a:path>
              <a:path w="561340" h="637539">
                <a:moveTo>
                  <a:pt x="540194" y="60960"/>
                </a:moveTo>
                <a:lnTo>
                  <a:pt x="538175" y="55880"/>
                </a:lnTo>
                <a:lnTo>
                  <a:pt x="552062" y="55880"/>
                </a:lnTo>
                <a:lnTo>
                  <a:pt x="553529" y="59689"/>
                </a:lnTo>
                <a:lnTo>
                  <a:pt x="540054" y="59689"/>
                </a:lnTo>
                <a:lnTo>
                  <a:pt x="540194" y="60960"/>
                </a:lnTo>
                <a:close/>
              </a:path>
              <a:path w="561340" h="637539">
                <a:moveTo>
                  <a:pt x="20891" y="60960"/>
                </a:moveTo>
                <a:lnTo>
                  <a:pt x="21031" y="59689"/>
                </a:lnTo>
                <a:lnTo>
                  <a:pt x="21396" y="59689"/>
                </a:lnTo>
                <a:lnTo>
                  <a:pt x="20891" y="60960"/>
                </a:lnTo>
                <a:close/>
              </a:path>
              <a:path w="561340" h="637539">
                <a:moveTo>
                  <a:pt x="541896" y="64769"/>
                </a:moveTo>
                <a:lnTo>
                  <a:pt x="540054" y="59689"/>
                </a:lnTo>
                <a:lnTo>
                  <a:pt x="553529" y="59689"/>
                </a:lnTo>
                <a:lnTo>
                  <a:pt x="555282" y="63500"/>
                </a:lnTo>
                <a:lnTo>
                  <a:pt x="541769" y="63500"/>
                </a:lnTo>
                <a:lnTo>
                  <a:pt x="541896" y="64769"/>
                </a:lnTo>
                <a:close/>
              </a:path>
              <a:path w="561340" h="637539">
                <a:moveTo>
                  <a:pt x="19189" y="64769"/>
                </a:moveTo>
                <a:lnTo>
                  <a:pt x="19316" y="63500"/>
                </a:lnTo>
                <a:lnTo>
                  <a:pt x="19650" y="63500"/>
                </a:lnTo>
                <a:lnTo>
                  <a:pt x="19189" y="64769"/>
                </a:lnTo>
                <a:close/>
              </a:path>
              <a:path w="561340" h="637539">
                <a:moveTo>
                  <a:pt x="543407" y="68580"/>
                </a:moveTo>
                <a:lnTo>
                  <a:pt x="541769" y="63500"/>
                </a:lnTo>
                <a:lnTo>
                  <a:pt x="555282" y="63500"/>
                </a:lnTo>
                <a:lnTo>
                  <a:pt x="556434" y="67310"/>
                </a:lnTo>
                <a:lnTo>
                  <a:pt x="543305" y="67310"/>
                </a:lnTo>
                <a:lnTo>
                  <a:pt x="543407" y="68580"/>
                </a:lnTo>
                <a:close/>
              </a:path>
              <a:path w="561340" h="637539">
                <a:moveTo>
                  <a:pt x="17678" y="68580"/>
                </a:moveTo>
                <a:lnTo>
                  <a:pt x="17792" y="67310"/>
                </a:lnTo>
                <a:lnTo>
                  <a:pt x="18087" y="67310"/>
                </a:lnTo>
                <a:lnTo>
                  <a:pt x="17678" y="68580"/>
                </a:lnTo>
                <a:close/>
              </a:path>
              <a:path w="561340" h="637539">
                <a:moveTo>
                  <a:pt x="544741" y="72389"/>
                </a:moveTo>
                <a:lnTo>
                  <a:pt x="543305" y="67310"/>
                </a:lnTo>
                <a:lnTo>
                  <a:pt x="556434" y="67310"/>
                </a:lnTo>
                <a:lnTo>
                  <a:pt x="556818" y="68580"/>
                </a:lnTo>
                <a:lnTo>
                  <a:pt x="557699" y="71119"/>
                </a:lnTo>
                <a:lnTo>
                  <a:pt x="544639" y="71119"/>
                </a:lnTo>
                <a:lnTo>
                  <a:pt x="544741" y="72389"/>
                </a:lnTo>
                <a:close/>
              </a:path>
              <a:path w="561340" h="637539">
                <a:moveTo>
                  <a:pt x="16344" y="72389"/>
                </a:moveTo>
                <a:lnTo>
                  <a:pt x="16446" y="71119"/>
                </a:lnTo>
                <a:lnTo>
                  <a:pt x="16706" y="71119"/>
                </a:lnTo>
                <a:lnTo>
                  <a:pt x="16344" y="72389"/>
                </a:lnTo>
                <a:close/>
              </a:path>
              <a:path w="561340" h="637539">
                <a:moveTo>
                  <a:pt x="561212" y="539750"/>
                </a:moveTo>
                <a:lnTo>
                  <a:pt x="548512" y="539750"/>
                </a:lnTo>
                <a:lnTo>
                  <a:pt x="548398" y="92710"/>
                </a:lnTo>
                <a:lnTo>
                  <a:pt x="548055" y="88900"/>
                </a:lnTo>
                <a:lnTo>
                  <a:pt x="547509" y="83819"/>
                </a:lnTo>
                <a:lnTo>
                  <a:pt x="546760" y="80010"/>
                </a:lnTo>
                <a:lnTo>
                  <a:pt x="545795" y="76200"/>
                </a:lnTo>
                <a:lnTo>
                  <a:pt x="544639" y="71119"/>
                </a:lnTo>
                <a:lnTo>
                  <a:pt x="557699" y="71119"/>
                </a:lnTo>
                <a:lnTo>
                  <a:pt x="561085" y="92710"/>
                </a:lnTo>
                <a:lnTo>
                  <a:pt x="561212" y="539750"/>
                </a:lnTo>
                <a:close/>
              </a:path>
              <a:path w="561340" h="637539">
                <a:moveTo>
                  <a:pt x="12601" y="539750"/>
                </a:moveTo>
                <a:lnTo>
                  <a:pt x="12573" y="538480"/>
                </a:lnTo>
                <a:lnTo>
                  <a:pt x="12601" y="539750"/>
                </a:lnTo>
                <a:close/>
              </a:path>
              <a:path w="561340" h="637539">
                <a:moveTo>
                  <a:pt x="557699" y="565150"/>
                </a:moveTo>
                <a:lnTo>
                  <a:pt x="544639" y="565150"/>
                </a:lnTo>
                <a:lnTo>
                  <a:pt x="545871" y="560069"/>
                </a:lnTo>
                <a:lnTo>
                  <a:pt x="546823" y="556260"/>
                </a:lnTo>
                <a:lnTo>
                  <a:pt x="547560" y="552450"/>
                </a:lnTo>
                <a:lnTo>
                  <a:pt x="548093" y="547369"/>
                </a:lnTo>
                <a:lnTo>
                  <a:pt x="548411" y="543560"/>
                </a:lnTo>
                <a:lnTo>
                  <a:pt x="548512" y="538480"/>
                </a:lnTo>
                <a:lnTo>
                  <a:pt x="548512" y="539750"/>
                </a:lnTo>
                <a:lnTo>
                  <a:pt x="561212" y="539750"/>
                </a:lnTo>
                <a:lnTo>
                  <a:pt x="561085" y="543560"/>
                </a:lnTo>
                <a:lnTo>
                  <a:pt x="560704" y="548639"/>
                </a:lnTo>
                <a:lnTo>
                  <a:pt x="560082" y="553719"/>
                </a:lnTo>
                <a:lnTo>
                  <a:pt x="559231" y="558800"/>
                </a:lnTo>
                <a:lnTo>
                  <a:pt x="558139" y="563880"/>
                </a:lnTo>
                <a:lnTo>
                  <a:pt x="557699" y="565150"/>
                </a:lnTo>
                <a:close/>
              </a:path>
              <a:path w="561340" h="637539">
                <a:moveTo>
                  <a:pt x="16706" y="565150"/>
                </a:moveTo>
                <a:lnTo>
                  <a:pt x="16446" y="565150"/>
                </a:lnTo>
                <a:lnTo>
                  <a:pt x="16344" y="563880"/>
                </a:lnTo>
                <a:lnTo>
                  <a:pt x="16706" y="565150"/>
                </a:lnTo>
                <a:close/>
              </a:path>
              <a:path w="561340" h="637539">
                <a:moveTo>
                  <a:pt x="556434" y="568960"/>
                </a:moveTo>
                <a:lnTo>
                  <a:pt x="543305" y="568960"/>
                </a:lnTo>
                <a:lnTo>
                  <a:pt x="544741" y="563880"/>
                </a:lnTo>
                <a:lnTo>
                  <a:pt x="544639" y="565150"/>
                </a:lnTo>
                <a:lnTo>
                  <a:pt x="557699" y="565150"/>
                </a:lnTo>
                <a:lnTo>
                  <a:pt x="556818" y="567689"/>
                </a:lnTo>
                <a:lnTo>
                  <a:pt x="556434" y="568960"/>
                </a:lnTo>
                <a:close/>
              </a:path>
              <a:path w="561340" h="637539">
                <a:moveTo>
                  <a:pt x="18087" y="568960"/>
                </a:moveTo>
                <a:lnTo>
                  <a:pt x="17792" y="568960"/>
                </a:lnTo>
                <a:lnTo>
                  <a:pt x="17678" y="567689"/>
                </a:lnTo>
                <a:lnTo>
                  <a:pt x="18087" y="568960"/>
                </a:lnTo>
                <a:close/>
              </a:path>
              <a:path w="561340" h="637539">
                <a:moveTo>
                  <a:pt x="555282" y="572769"/>
                </a:moveTo>
                <a:lnTo>
                  <a:pt x="541769" y="572769"/>
                </a:lnTo>
                <a:lnTo>
                  <a:pt x="543407" y="567689"/>
                </a:lnTo>
                <a:lnTo>
                  <a:pt x="543305" y="568960"/>
                </a:lnTo>
                <a:lnTo>
                  <a:pt x="556434" y="568960"/>
                </a:lnTo>
                <a:lnTo>
                  <a:pt x="555282" y="572769"/>
                </a:lnTo>
                <a:close/>
              </a:path>
              <a:path w="561340" h="637539">
                <a:moveTo>
                  <a:pt x="19650" y="572769"/>
                </a:moveTo>
                <a:lnTo>
                  <a:pt x="19316" y="572769"/>
                </a:lnTo>
                <a:lnTo>
                  <a:pt x="19189" y="571500"/>
                </a:lnTo>
                <a:lnTo>
                  <a:pt x="19650" y="572769"/>
                </a:lnTo>
                <a:close/>
              </a:path>
              <a:path w="561340" h="637539">
                <a:moveTo>
                  <a:pt x="553529" y="576580"/>
                </a:moveTo>
                <a:lnTo>
                  <a:pt x="540054" y="576580"/>
                </a:lnTo>
                <a:lnTo>
                  <a:pt x="541896" y="571500"/>
                </a:lnTo>
                <a:lnTo>
                  <a:pt x="541769" y="572769"/>
                </a:lnTo>
                <a:lnTo>
                  <a:pt x="555282" y="572769"/>
                </a:lnTo>
                <a:lnTo>
                  <a:pt x="553529" y="576580"/>
                </a:lnTo>
                <a:close/>
              </a:path>
              <a:path w="561340" h="637539">
                <a:moveTo>
                  <a:pt x="21396" y="576580"/>
                </a:moveTo>
                <a:lnTo>
                  <a:pt x="21031" y="576580"/>
                </a:lnTo>
                <a:lnTo>
                  <a:pt x="20891" y="575310"/>
                </a:lnTo>
                <a:lnTo>
                  <a:pt x="21396" y="576580"/>
                </a:lnTo>
                <a:close/>
              </a:path>
              <a:path w="561340" h="637539">
                <a:moveTo>
                  <a:pt x="552062" y="580389"/>
                </a:moveTo>
                <a:lnTo>
                  <a:pt x="538175" y="580389"/>
                </a:lnTo>
                <a:lnTo>
                  <a:pt x="540194" y="575310"/>
                </a:lnTo>
                <a:lnTo>
                  <a:pt x="540054" y="576580"/>
                </a:lnTo>
                <a:lnTo>
                  <a:pt x="553529" y="576580"/>
                </a:lnTo>
                <a:lnTo>
                  <a:pt x="552062" y="580389"/>
                </a:lnTo>
                <a:close/>
              </a:path>
              <a:path w="561340" h="637539">
                <a:moveTo>
                  <a:pt x="23503" y="580389"/>
                </a:moveTo>
                <a:lnTo>
                  <a:pt x="22910" y="580389"/>
                </a:lnTo>
                <a:lnTo>
                  <a:pt x="22771" y="579119"/>
                </a:lnTo>
                <a:lnTo>
                  <a:pt x="23503" y="580389"/>
                </a:lnTo>
                <a:close/>
              </a:path>
              <a:path w="561340" h="637539">
                <a:moveTo>
                  <a:pt x="546417" y="590550"/>
                </a:moveTo>
                <a:lnTo>
                  <a:pt x="531520" y="590550"/>
                </a:lnTo>
                <a:lnTo>
                  <a:pt x="534073" y="586739"/>
                </a:lnTo>
                <a:lnTo>
                  <a:pt x="533895" y="586739"/>
                </a:lnTo>
                <a:lnTo>
                  <a:pt x="536282" y="582930"/>
                </a:lnTo>
                <a:lnTo>
                  <a:pt x="536117" y="582930"/>
                </a:lnTo>
                <a:lnTo>
                  <a:pt x="538327" y="579119"/>
                </a:lnTo>
                <a:lnTo>
                  <a:pt x="538175" y="580389"/>
                </a:lnTo>
                <a:lnTo>
                  <a:pt x="552062" y="580389"/>
                </a:lnTo>
                <a:lnTo>
                  <a:pt x="551573" y="581660"/>
                </a:lnTo>
                <a:lnTo>
                  <a:pt x="549401" y="585469"/>
                </a:lnTo>
                <a:lnTo>
                  <a:pt x="547052" y="589280"/>
                </a:lnTo>
                <a:lnTo>
                  <a:pt x="546417" y="590550"/>
                </a:lnTo>
                <a:close/>
              </a:path>
              <a:path w="561340" h="637539">
                <a:moveTo>
                  <a:pt x="30289" y="590550"/>
                </a:moveTo>
                <a:lnTo>
                  <a:pt x="29565" y="590550"/>
                </a:lnTo>
                <a:lnTo>
                  <a:pt x="29387" y="589280"/>
                </a:lnTo>
                <a:lnTo>
                  <a:pt x="30289" y="590550"/>
                </a:lnTo>
                <a:close/>
              </a:path>
              <a:path w="561340" h="637539">
                <a:moveTo>
                  <a:pt x="542692" y="596900"/>
                </a:moveTo>
                <a:lnTo>
                  <a:pt x="526313" y="596900"/>
                </a:lnTo>
                <a:lnTo>
                  <a:pt x="529183" y="593089"/>
                </a:lnTo>
                <a:lnTo>
                  <a:pt x="528993" y="593089"/>
                </a:lnTo>
                <a:lnTo>
                  <a:pt x="531698" y="589280"/>
                </a:lnTo>
                <a:lnTo>
                  <a:pt x="531520" y="590550"/>
                </a:lnTo>
                <a:lnTo>
                  <a:pt x="546417" y="590550"/>
                </a:lnTo>
                <a:lnTo>
                  <a:pt x="544512" y="594360"/>
                </a:lnTo>
                <a:lnTo>
                  <a:pt x="542692" y="596900"/>
                </a:lnTo>
                <a:close/>
              </a:path>
              <a:path w="561340" h="637539">
                <a:moveTo>
                  <a:pt x="35581" y="596900"/>
                </a:moveTo>
                <a:lnTo>
                  <a:pt x="34772" y="596900"/>
                </a:lnTo>
                <a:lnTo>
                  <a:pt x="34569" y="595630"/>
                </a:lnTo>
                <a:lnTo>
                  <a:pt x="35581" y="596900"/>
                </a:lnTo>
                <a:close/>
              </a:path>
              <a:path w="561340" h="637539">
                <a:moveTo>
                  <a:pt x="510044" y="624839"/>
                </a:moveTo>
                <a:lnTo>
                  <a:pt x="463257" y="624839"/>
                </a:lnTo>
                <a:lnTo>
                  <a:pt x="467969" y="623569"/>
                </a:lnTo>
                <a:lnTo>
                  <a:pt x="476224" y="623569"/>
                </a:lnTo>
                <a:lnTo>
                  <a:pt x="480733" y="622300"/>
                </a:lnTo>
                <a:lnTo>
                  <a:pt x="480428" y="622300"/>
                </a:lnTo>
                <a:lnTo>
                  <a:pt x="484847" y="621030"/>
                </a:lnTo>
                <a:lnTo>
                  <a:pt x="488581" y="621030"/>
                </a:lnTo>
                <a:lnTo>
                  <a:pt x="492823" y="618489"/>
                </a:lnTo>
                <a:lnTo>
                  <a:pt x="492531" y="618489"/>
                </a:lnTo>
                <a:lnTo>
                  <a:pt x="496684" y="617219"/>
                </a:lnTo>
                <a:lnTo>
                  <a:pt x="496404" y="617219"/>
                </a:lnTo>
                <a:lnTo>
                  <a:pt x="500443" y="615950"/>
                </a:lnTo>
                <a:lnTo>
                  <a:pt x="500176" y="615950"/>
                </a:lnTo>
                <a:lnTo>
                  <a:pt x="504113" y="613410"/>
                </a:lnTo>
                <a:lnTo>
                  <a:pt x="503847" y="613410"/>
                </a:lnTo>
                <a:lnTo>
                  <a:pt x="507669" y="612139"/>
                </a:lnTo>
                <a:lnTo>
                  <a:pt x="507415" y="612139"/>
                </a:lnTo>
                <a:lnTo>
                  <a:pt x="511124" y="609600"/>
                </a:lnTo>
                <a:lnTo>
                  <a:pt x="510870" y="609600"/>
                </a:lnTo>
                <a:lnTo>
                  <a:pt x="514451" y="607060"/>
                </a:lnTo>
                <a:lnTo>
                  <a:pt x="514210" y="607060"/>
                </a:lnTo>
                <a:lnTo>
                  <a:pt x="517664" y="604519"/>
                </a:lnTo>
                <a:lnTo>
                  <a:pt x="517423" y="604519"/>
                </a:lnTo>
                <a:lnTo>
                  <a:pt x="520750" y="601980"/>
                </a:lnTo>
                <a:lnTo>
                  <a:pt x="520522" y="601980"/>
                </a:lnTo>
                <a:lnTo>
                  <a:pt x="523697" y="599439"/>
                </a:lnTo>
                <a:lnTo>
                  <a:pt x="523481" y="599439"/>
                </a:lnTo>
                <a:lnTo>
                  <a:pt x="526516" y="595630"/>
                </a:lnTo>
                <a:lnTo>
                  <a:pt x="526313" y="596900"/>
                </a:lnTo>
                <a:lnTo>
                  <a:pt x="542692" y="596900"/>
                </a:lnTo>
                <a:lnTo>
                  <a:pt x="541781" y="598169"/>
                </a:lnTo>
                <a:lnTo>
                  <a:pt x="538886" y="600710"/>
                </a:lnTo>
                <a:lnTo>
                  <a:pt x="535812" y="604519"/>
                </a:lnTo>
                <a:lnTo>
                  <a:pt x="514134" y="622300"/>
                </a:lnTo>
                <a:lnTo>
                  <a:pt x="510044" y="624839"/>
                </a:lnTo>
                <a:close/>
              </a:path>
              <a:path w="561340" h="637539">
                <a:moveTo>
                  <a:pt x="76542" y="621030"/>
                </a:moveTo>
                <a:lnTo>
                  <a:pt x="72504" y="621030"/>
                </a:lnTo>
                <a:lnTo>
                  <a:pt x="72212" y="619760"/>
                </a:lnTo>
                <a:lnTo>
                  <a:pt x="76542" y="621030"/>
                </a:lnTo>
                <a:close/>
              </a:path>
              <a:path w="561340" h="637539">
                <a:moveTo>
                  <a:pt x="488581" y="621030"/>
                </a:moveTo>
                <a:lnTo>
                  <a:pt x="484543" y="621030"/>
                </a:lnTo>
                <a:lnTo>
                  <a:pt x="488873" y="619760"/>
                </a:lnTo>
                <a:lnTo>
                  <a:pt x="488581" y="621030"/>
                </a:lnTo>
                <a:close/>
              </a:path>
              <a:path w="561340" h="637539">
                <a:moveTo>
                  <a:pt x="463499" y="637539"/>
                </a:moveTo>
                <a:lnTo>
                  <a:pt x="97586" y="637539"/>
                </a:lnTo>
                <a:lnTo>
                  <a:pt x="92633" y="636269"/>
                </a:lnTo>
                <a:lnTo>
                  <a:pt x="468452" y="636269"/>
                </a:lnTo>
                <a:lnTo>
                  <a:pt x="463499" y="637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77480" y="5003190"/>
            <a:ext cx="208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美国管理学家李维特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0782" y="2148700"/>
            <a:ext cx="6726682" cy="1804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42274" y="2414740"/>
            <a:ext cx="30740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组织是一个多变的系统，在 此系统中，至少包含着四个 重要的变量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000" b="1" u="sng" spc="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结构、技术、人员和任务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5316" y="137160"/>
            <a:ext cx="3185160" cy="1520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88302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7.3.2 组织变革的变量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8280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1950" y="405765"/>
            <a:ext cx="187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选择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★★★★★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88302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7.3.2 组织变革的变量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5316" y="137160"/>
            <a:ext cx="3185160" cy="15209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2514" y="1748789"/>
            <a:ext cx="9175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组织是一个多变的系统，至少包含着四个重要的变量：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结构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spc="5" dirty="0">
                <a:latin typeface="PMingLiU"/>
                <a:cs typeface="PMingLiU"/>
              </a:rPr>
              <a:t>技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术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人员</a:t>
            </a:r>
            <a:r>
              <a:rPr sz="2000" dirty="0">
                <a:latin typeface="PMingLiU"/>
                <a:cs typeface="PMingLiU"/>
              </a:rPr>
              <a:t>和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任务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7487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880" y="2835910"/>
          <a:ext cx="1005459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45"/>
                <a:gridCol w="8799195"/>
              </a:tblGrid>
              <a:tr h="396239"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变量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394081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718175" algn="l"/>
                        </a:tabLst>
                      </a:pPr>
                      <a:r>
                        <a:rPr sz="1800" b="1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具体内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容	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【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选择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】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★★★★★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结构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PMingLiU"/>
                          <a:cs typeface="PMingLiU"/>
                        </a:rPr>
                        <a:t>权力关系、协调机制、集权程度、职务与工作再设</a:t>
                      </a:r>
                      <a:r>
                        <a:rPr sz="2000" spc="5" dirty="0">
                          <a:latin typeface="PMingLiU"/>
                          <a:cs typeface="PMingLiU"/>
                        </a:rPr>
                        <a:t>计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charset="-122"/>
                          <a:cs typeface="微软雅黑" panose="020B0503020204020204" charset="-122"/>
                        </a:rPr>
                        <a:t>技术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PMingLiU"/>
                          <a:cs typeface="PMingLiU"/>
                        </a:rPr>
                        <a:t>设备、建筑物、工作方法、新技术、新材料、新的质量标准、新的技术手</a:t>
                      </a:r>
                      <a:r>
                        <a:rPr sz="2000" spc="5" dirty="0">
                          <a:latin typeface="PMingLiU"/>
                          <a:cs typeface="PMingLiU"/>
                        </a:rPr>
                        <a:t>段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charset="-122"/>
                          <a:cs typeface="微软雅黑" panose="020B0503020204020204" charset="-122"/>
                        </a:rPr>
                        <a:t>人员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181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PMingLiU"/>
                          <a:cs typeface="PMingLiU"/>
                        </a:rPr>
                        <a:t>态度动机行为、技术文化素养、职业道德水准、人际关系、受激励的程度</a:t>
                      </a:r>
                      <a:r>
                        <a:rPr sz="2000" dirty="0">
                          <a:latin typeface="PMingLiU"/>
                          <a:cs typeface="PMingLiU"/>
                        </a:rPr>
                        <a:t>、 组织文化与成员的观</a:t>
                      </a:r>
                      <a:r>
                        <a:rPr sz="2000" spc="5" dirty="0">
                          <a:latin typeface="PMingLiU"/>
                          <a:cs typeface="PMingLiU"/>
                        </a:rPr>
                        <a:t>念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微软雅黑" panose="020B0503020204020204" charset="-122"/>
                          <a:cs typeface="微软雅黑" panose="020B0503020204020204" charset="-122"/>
                        </a:rPr>
                        <a:t>任务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PMingLiU"/>
                          <a:cs typeface="PMingLiU"/>
                        </a:rPr>
                        <a:t>组织的运行目标和方</a:t>
                      </a:r>
                      <a:r>
                        <a:rPr sz="2000" spc="5" dirty="0">
                          <a:latin typeface="PMingLiU"/>
                          <a:cs typeface="PMingLiU"/>
                        </a:rPr>
                        <a:t>向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7620" y="-5080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7.3.2.1结构变革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48715"/>
            <a:ext cx="3683000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dirty="0">
                <a:latin typeface="PMingLiU"/>
                <a:cs typeface="PMingLiU"/>
              </a:rPr>
              <a:t>组织变革的主要变量有（）  </a:t>
            </a: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结构变革</a:t>
            </a:r>
            <a:endParaRPr sz="2400">
              <a:latin typeface="PMingLiU"/>
              <a:cs typeface="PMingLiU"/>
            </a:endParaRPr>
          </a:p>
          <a:p>
            <a:pPr marL="12700" marR="2141855" algn="just">
              <a:lnSpc>
                <a:spcPct val="135000"/>
              </a:lnSpc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技术变革 </a:t>
            </a:r>
            <a:endParaRPr sz="2400" dirty="0">
              <a:latin typeface="PMingLiU"/>
              <a:cs typeface="PMingLiU"/>
            </a:endParaRPr>
          </a:p>
          <a:p>
            <a:pPr marL="12700" marR="2141855" algn="just">
              <a:lnSpc>
                <a:spcPct val="135000"/>
              </a:lnSpc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人员变革 </a:t>
            </a:r>
            <a:endParaRPr sz="2400" dirty="0">
              <a:latin typeface="PMingLiU"/>
              <a:cs typeface="PMingLiU"/>
            </a:endParaRPr>
          </a:p>
          <a:p>
            <a:pPr marL="12700" marR="2141855" algn="just">
              <a:lnSpc>
                <a:spcPct val="135000"/>
              </a:lnSpc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任务变革  </a:t>
            </a:r>
            <a:endParaRPr sz="2400" dirty="0">
              <a:latin typeface="PMingLiU"/>
              <a:cs typeface="PMingLiU"/>
            </a:endParaRPr>
          </a:p>
          <a:p>
            <a:pPr marL="12700" marR="2141855" algn="just">
              <a:lnSpc>
                <a:spcPct val="135000"/>
              </a:lnSpc>
            </a:pPr>
            <a:r>
              <a:rPr sz="2400" spc="50" dirty="0">
                <a:latin typeface="PMingLiU"/>
                <a:cs typeface="PMingLiU"/>
              </a:rPr>
              <a:t>E:</a:t>
            </a:r>
            <a:r>
              <a:rPr sz="2400" dirty="0">
                <a:latin typeface="PMingLiU"/>
                <a:cs typeface="PMingLiU"/>
              </a:rPr>
              <a:t>社会变革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443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4036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9779000" cy="2661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PMingLiU"/>
                <a:cs typeface="PMingLiU"/>
              </a:rPr>
              <a:t>李维特认为，组织是一个多变的系统，包含着四个重要的变量，即结构、 技术、人员和（）</a:t>
            </a:r>
            <a:endParaRPr sz="2400">
              <a:latin typeface="PMingLiU"/>
              <a:cs typeface="PMingLiU"/>
            </a:endParaRPr>
          </a:p>
          <a:p>
            <a:pPr marL="12700" marR="8846820" algn="just">
              <a:lnSpc>
                <a:spcPts val="3590"/>
              </a:lnSpc>
              <a:spcBef>
                <a:spcPts val="200"/>
              </a:spcBef>
            </a:pP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过程</a:t>
            </a:r>
            <a:endParaRPr sz="2400" dirty="0">
              <a:latin typeface="PMingLiU"/>
              <a:cs typeface="PMingLiU"/>
            </a:endParaRPr>
          </a:p>
          <a:p>
            <a:pPr marL="12700" marR="8846820" algn="just">
              <a:lnSpc>
                <a:spcPts val="3590"/>
              </a:lnSpc>
              <a:spcBef>
                <a:spcPts val="20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任务 </a:t>
            </a:r>
            <a:endParaRPr sz="2400" dirty="0">
              <a:latin typeface="PMingLiU"/>
              <a:cs typeface="PMingLiU"/>
            </a:endParaRPr>
          </a:p>
          <a:p>
            <a:pPr marL="12700" marR="8846820" algn="just">
              <a:lnSpc>
                <a:spcPts val="3590"/>
              </a:lnSpc>
              <a:spcBef>
                <a:spcPts val="20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环境 </a:t>
            </a:r>
            <a:endParaRPr sz="2400" dirty="0">
              <a:latin typeface="PMingLiU"/>
              <a:cs typeface="PMingLiU"/>
            </a:endParaRPr>
          </a:p>
          <a:p>
            <a:pPr marL="12700" marR="8846820" algn="just">
              <a:lnSpc>
                <a:spcPts val="3590"/>
              </a:lnSpc>
              <a:spcBef>
                <a:spcPts val="20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愿景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567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4036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38480" y="2286000"/>
          <a:ext cx="113264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0"/>
                <a:gridCol w="92906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直线制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内容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本身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最早也是最简单的组织形式。各级行政单位从上到下实行垂直领导。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32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优点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结构比较简单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，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职责分明，命令统一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缺点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要求行政负责人通晓多种知识和技能，业务比较复杂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适合企业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规模小、生产技术比较简单的企业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3790" y="-13335"/>
            <a:ext cx="2181225" cy="1428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9830" y="401320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914" y="1247775"/>
            <a:ext cx="231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469265" algn="l"/>
                <a:tab pos="469900" algn="l"/>
              </a:tabLst>
            </a:pPr>
            <a:r>
              <a:rPr sz="2400" spc="5" dirty="0">
                <a:latin typeface="PMingLiU"/>
                <a:cs typeface="PMingLiU"/>
              </a:rPr>
              <a:t>组织变革方</a:t>
            </a:r>
            <a:r>
              <a:rPr sz="2400" dirty="0">
                <a:latin typeface="PMingLiU"/>
                <a:cs typeface="PMingLiU"/>
              </a:rPr>
              <a:t>式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9645" y="1306195"/>
            <a:ext cx="21297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选择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107" y="73152"/>
            <a:ext cx="3326892" cy="15544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6275" y="2488844"/>
            <a:ext cx="2882265" cy="1664970"/>
          </a:xfrm>
          <a:custGeom>
            <a:avLst/>
            <a:gdLst/>
            <a:ahLst/>
            <a:cxnLst/>
            <a:rect l="l" t="t" r="r" b="b"/>
            <a:pathLst>
              <a:path w="2882265" h="1664970">
                <a:moveTo>
                  <a:pt x="3810" y="1664589"/>
                </a:moveTo>
                <a:lnTo>
                  <a:pt x="0" y="1657985"/>
                </a:lnTo>
                <a:lnTo>
                  <a:pt x="2878454" y="0"/>
                </a:lnTo>
                <a:lnTo>
                  <a:pt x="2882265" y="6604"/>
                </a:lnTo>
                <a:lnTo>
                  <a:pt x="3810" y="166458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4653" y="2488895"/>
            <a:ext cx="2732405" cy="1673860"/>
          </a:xfrm>
          <a:custGeom>
            <a:avLst/>
            <a:gdLst/>
            <a:ahLst/>
            <a:cxnLst/>
            <a:rect l="l" t="t" r="r" b="b"/>
            <a:pathLst>
              <a:path w="2732404" h="1673860">
                <a:moveTo>
                  <a:pt x="2727959" y="1673377"/>
                </a:moveTo>
                <a:lnTo>
                  <a:pt x="0" y="6502"/>
                </a:lnTo>
                <a:lnTo>
                  <a:pt x="3962" y="0"/>
                </a:lnTo>
                <a:lnTo>
                  <a:pt x="2731922" y="1666875"/>
                </a:lnTo>
                <a:lnTo>
                  <a:pt x="2727959" y="167337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634" y="2492146"/>
            <a:ext cx="0" cy="1657985"/>
          </a:xfrm>
          <a:custGeom>
            <a:avLst/>
            <a:gdLst/>
            <a:ahLst/>
            <a:cxnLst/>
            <a:rect l="l" t="t" r="r" b="b"/>
            <a:pathLst>
              <a:path h="1657985">
                <a:moveTo>
                  <a:pt x="0" y="0"/>
                </a:moveTo>
                <a:lnTo>
                  <a:pt x="0" y="1657985"/>
                </a:lnTo>
              </a:path>
            </a:pathLst>
          </a:custGeom>
          <a:ln w="762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7039" y="4149852"/>
            <a:ext cx="462280" cy="358140"/>
          </a:xfrm>
          <a:custGeom>
            <a:avLst/>
            <a:gdLst/>
            <a:ahLst/>
            <a:cxnLst/>
            <a:rect l="l" t="t" r="r" b="b"/>
            <a:pathLst>
              <a:path w="462279" h="358139">
                <a:moveTo>
                  <a:pt x="402336" y="358139"/>
                </a:moveTo>
                <a:lnTo>
                  <a:pt x="59436" y="358139"/>
                </a:lnTo>
                <a:lnTo>
                  <a:pt x="36315" y="353214"/>
                </a:lnTo>
                <a:lnTo>
                  <a:pt x="17421" y="340385"/>
                </a:lnTo>
                <a:lnTo>
                  <a:pt x="4675" y="321574"/>
                </a:lnTo>
                <a:lnTo>
                  <a:pt x="0" y="298703"/>
                </a:lnTo>
                <a:lnTo>
                  <a:pt x="0" y="59436"/>
                </a:lnTo>
                <a:lnTo>
                  <a:pt x="4675" y="36679"/>
                </a:lnTo>
                <a:lnTo>
                  <a:pt x="17421" y="17907"/>
                </a:lnTo>
                <a:lnTo>
                  <a:pt x="36315" y="5039"/>
                </a:lnTo>
                <a:lnTo>
                  <a:pt x="59436" y="0"/>
                </a:lnTo>
                <a:lnTo>
                  <a:pt x="402336" y="0"/>
                </a:lnTo>
                <a:lnTo>
                  <a:pt x="425335" y="5039"/>
                </a:lnTo>
                <a:lnTo>
                  <a:pt x="444188" y="17907"/>
                </a:lnTo>
                <a:lnTo>
                  <a:pt x="456974" y="36679"/>
                </a:lnTo>
                <a:lnTo>
                  <a:pt x="461772" y="59436"/>
                </a:lnTo>
                <a:lnTo>
                  <a:pt x="461772" y="298703"/>
                </a:lnTo>
                <a:lnTo>
                  <a:pt x="456974" y="321574"/>
                </a:lnTo>
                <a:lnTo>
                  <a:pt x="444188" y="340385"/>
                </a:lnTo>
                <a:lnTo>
                  <a:pt x="425335" y="353214"/>
                </a:lnTo>
                <a:lnTo>
                  <a:pt x="402336" y="358139"/>
                </a:lnTo>
                <a:close/>
              </a:path>
            </a:pathLst>
          </a:custGeom>
          <a:solidFill>
            <a:srgbClr val="1F7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17710" y="4252340"/>
            <a:ext cx="200215" cy="153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5876" y="4149852"/>
            <a:ext cx="460375" cy="358140"/>
          </a:xfrm>
          <a:custGeom>
            <a:avLst/>
            <a:gdLst/>
            <a:ahLst/>
            <a:cxnLst/>
            <a:rect l="l" t="t" r="r" b="b"/>
            <a:pathLst>
              <a:path w="460375" h="358139">
                <a:moveTo>
                  <a:pt x="400812" y="358139"/>
                </a:moveTo>
                <a:lnTo>
                  <a:pt x="59436" y="358139"/>
                </a:lnTo>
                <a:lnTo>
                  <a:pt x="35945" y="353214"/>
                </a:lnTo>
                <a:lnTo>
                  <a:pt x="16930" y="340385"/>
                </a:lnTo>
                <a:lnTo>
                  <a:pt x="4309" y="321574"/>
                </a:lnTo>
                <a:lnTo>
                  <a:pt x="0" y="298703"/>
                </a:lnTo>
                <a:lnTo>
                  <a:pt x="0" y="59436"/>
                </a:lnTo>
                <a:lnTo>
                  <a:pt x="4309" y="36679"/>
                </a:lnTo>
                <a:lnTo>
                  <a:pt x="16930" y="17907"/>
                </a:lnTo>
                <a:lnTo>
                  <a:pt x="35945" y="5039"/>
                </a:lnTo>
                <a:lnTo>
                  <a:pt x="59436" y="0"/>
                </a:lnTo>
                <a:lnTo>
                  <a:pt x="400812" y="0"/>
                </a:lnTo>
                <a:lnTo>
                  <a:pt x="424302" y="5039"/>
                </a:lnTo>
                <a:lnTo>
                  <a:pt x="443317" y="17907"/>
                </a:lnTo>
                <a:lnTo>
                  <a:pt x="455938" y="36679"/>
                </a:lnTo>
                <a:lnTo>
                  <a:pt x="460248" y="59436"/>
                </a:lnTo>
                <a:lnTo>
                  <a:pt x="460248" y="298703"/>
                </a:lnTo>
                <a:lnTo>
                  <a:pt x="455938" y="321574"/>
                </a:lnTo>
                <a:lnTo>
                  <a:pt x="443317" y="340385"/>
                </a:lnTo>
                <a:lnTo>
                  <a:pt x="424302" y="353214"/>
                </a:lnTo>
                <a:lnTo>
                  <a:pt x="400812" y="35813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18771" y="4237011"/>
            <a:ext cx="15452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93835" y="4158996"/>
            <a:ext cx="460375" cy="356870"/>
          </a:xfrm>
          <a:custGeom>
            <a:avLst/>
            <a:gdLst/>
            <a:ahLst/>
            <a:cxnLst/>
            <a:rect l="l" t="t" r="r" b="b"/>
            <a:pathLst>
              <a:path w="460375" h="356870">
                <a:moveTo>
                  <a:pt x="400812" y="356615"/>
                </a:moveTo>
                <a:lnTo>
                  <a:pt x="59436" y="356615"/>
                </a:lnTo>
                <a:lnTo>
                  <a:pt x="36002" y="352283"/>
                </a:lnTo>
                <a:lnTo>
                  <a:pt x="17006" y="339651"/>
                </a:lnTo>
                <a:lnTo>
                  <a:pt x="4366" y="320643"/>
                </a:lnTo>
                <a:lnTo>
                  <a:pt x="0" y="297179"/>
                </a:lnTo>
                <a:lnTo>
                  <a:pt x="0" y="59436"/>
                </a:lnTo>
                <a:lnTo>
                  <a:pt x="4366" y="36415"/>
                </a:lnTo>
                <a:lnTo>
                  <a:pt x="17006" y="17554"/>
                </a:lnTo>
                <a:lnTo>
                  <a:pt x="36002" y="4775"/>
                </a:lnTo>
                <a:lnTo>
                  <a:pt x="59436" y="0"/>
                </a:lnTo>
                <a:lnTo>
                  <a:pt x="400812" y="0"/>
                </a:lnTo>
                <a:lnTo>
                  <a:pt x="424359" y="4775"/>
                </a:lnTo>
                <a:lnTo>
                  <a:pt x="443393" y="17554"/>
                </a:lnTo>
                <a:lnTo>
                  <a:pt x="455995" y="36415"/>
                </a:lnTo>
                <a:lnTo>
                  <a:pt x="460248" y="59436"/>
                </a:lnTo>
                <a:lnTo>
                  <a:pt x="460248" y="297179"/>
                </a:lnTo>
                <a:lnTo>
                  <a:pt x="455995" y="320643"/>
                </a:lnTo>
                <a:lnTo>
                  <a:pt x="443393" y="339651"/>
                </a:lnTo>
                <a:lnTo>
                  <a:pt x="424359" y="352283"/>
                </a:lnTo>
                <a:lnTo>
                  <a:pt x="400812" y="356615"/>
                </a:lnTo>
                <a:close/>
              </a:path>
            </a:pathLst>
          </a:custGeom>
          <a:solidFill>
            <a:srgbClr val="1AA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14879" y="4228515"/>
            <a:ext cx="218363" cy="218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13939" y="4766310"/>
            <a:ext cx="1807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组织导向型变革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9054465" y="6522085"/>
            <a:ext cx="236855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1759" y="4766310"/>
            <a:ext cx="1807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人员导向型变革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8630" y="4763134"/>
            <a:ext cx="162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系统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导向型变革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4067" y="1996439"/>
            <a:ext cx="3484245" cy="49530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108585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855"/>
              </a:spcBef>
            </a:pPr>
            <a:r>
              <a:rPr sz="2000" b="1" spc="30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组织变革方</a:t>
            </a: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3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6161" y="2026894"/>
            <a:ext cx="96520" cy="2817495"/>
          </a:xfrm>
          <a:custGeom>
            <a:avLst/>
            <a:gdLst/>
            <a:ahLst/>
            <a:cxnLst/>
            <a:rect l="l" t="t" r="r" b="b"/>
            <a:pathLst>
              <a:path w="96519" h="2817495">
                <a:moveTo>
                  <a:pt x="48575" y="2801766"/>
                </a:moveTo>
                <a:lnTo>
                  <a:pt x="44732" y="2795256"/>
                </a:lnTo>
                <a:lnTo>
                  <a:pt x="30238" y="50"/>
                </a:lnTo>
                <a:lnTo>
                  <a:pt x="37858" y="0"/>
                </a:lnTo>
                <a:lnTo>
                  <a:pt x="52352" y="2795212"/>
                </a:lnTo>
                <a:lnTo>
                  <a:pt x="48575" y="2801766"/>
                </a:lnTo>
                <a:close/>
              </a:path>
              <a:path w="96519" h="2817495">
                <a:moveTo>
                  <a:pt x="53002" y="2809341"/>
                </a:moveTo>
                <a:lnTo>
                  <a:pt x="44805" y="2809341"/>
                </a:lnTo>
                <a:lnTo>
                  <a:pt x="52425" y="2809303"/>
                </a:lnTo>
                <a:lnTo>
                  <a:pt x="52352" y="2795212"/>
                </a:lnTo>
                <a:lnTo>
                  <a:pt x="89369" y="2730995"/>
                </a:lnTo>
                <a:lnTo>
                  <a:pt x="90347" y="2729877"/>
                </a:lnTo>
                <a:lnTo>
                  <a:pt x="91681" y="2729217"/>
                </a:lnTo>
                <a:lnTo>
                  <a:pt x="93167" y="2729115"/>
                </a:lnTo>
                <a:lnTo>
                  <a:pt x="94539" y="2729585"/>
                </a:lnTo>
                <a:lnTo>
                  <a:pt x="95694" y="2730576"/>
                </a:lnTo>
                <a:lnTo>
                  <a:pt x="96342" y="2731909"/>
                </a:lnTo>
                <a:lnTo>
                  <a:pt x="96443" y="2733382"/>
                </a:lnTo>
                <a:lnTo>
                  <a:pt x="95973" y="2734792"/>
                </a:lnTo>
                <a:lnTo>
                  <a:pt x="53002" y="2809341"/>
                </a:lnTo>
                <a:close/>
              </a:path>
              <a:path w="96519" h="2817495">
                <a:moveTo>
                  <a:pt x="48653" y="2816885"/>
                </a:moveTo>
                <a:lnTo>
                  <a:pt x="495" y="2735287"/>
                </a:lnTo>
                <a:lnTo>
                  <a:pt x="0" y="2733890"/>
                </a:lnTo>
                <a:lnTo>
                  <a:pt x="76" y="2732404"/>
                </a:lnTo>
                <a:lnTo>
                  <a:pt x="723" y="2731071"/>
                </a:lnTo>
                <a:lnTo>
                  <a:pt x="1828" y="2730068"/>
                </a:lnTo>
                <a:lnTo>
                  <a:pt x="3238" y="2729585"/>
                </a:lnTo>
                <a:lnTo>
                  <a:pt x="4724" y="2729661"/>
                </a:lnTo>
                <a:lnTo>
                  <a:pt x="6057" y="2730309"/>
                </a:lnTo>
                <a:lnTo>
                  <a:pt x="7048" y="2731414"/>
                </a:lnTo>
                <a:lnTo>
                  <a:pt x="44706" y="2795212"/>
                </a:lnTo>
                <a:lnTo>
                  <a:pt x="44805" y="2809341"/>
                </a:lnTo>
                <a:lnTo>
                  <a:pt x="53002" y="2809341"/>
                </a:lnTo>
                <a:lnTo>
                  <a:pt x="48653" y="2816885"/>
                </a:lnTo>
                <a:close/>
              </a:path>
              <a:path w="96519" h="2817495">
                <a:moveTo>
                  <a:pt x="52415" y="2807423"/>
                </a:moveTo>
                <a:lnTo>
                  <a:pt x="45313" y="2807423"/>
                </a:lnTo>
                <a:lnTo>
                  <a:pt x="51892" y="2807385"/>
                </a:lnTo>
                <a:lnTo>
                  <a:pt x="48575" y="2801766"/>
                </a:lnTo>
                <a:lnTo>
                  <a:pt x="52352" y="2795212"/>
                </a:lnTo>
                <a:lnTo>
                  <a:pt x="52415" y="2807423"/>
                </a:lnTo>
                <a:close/>
              </a:path>
              <a:path w="96519" h="2817495">
                <a:moveTo>
                  <a:pt x="44805" y="2809341"/>
                </a:moveTo>
                <a:lnTo>
                  <a:pt x="44732" y="2795256"/>
                </a:lnTo>
                <a:lnTo>
                  <a:pt x="48575" y="2801766"/>
                </a:lnTo>
                <a:lnTo>
                  <a:pt x="45313" y="2807423"/>
                </a:lnTo>
                <a:lnTo>
                  <a:pt x="52415" y="2807423"/>
                </a:lnTo>
                <a:lnTo>
                  <a:pt x="52425" y="2809303"/>
                </a:lnTo>
                <a:lnTo>
                  <a:pt x="44805" y="2809341"/>
                </a:lnTo>
                <a:close/>
              </a:path>
              <a:path w="96519" h="2817495">
                <a:moveTo>
                  <a:pt x="45313" y="2807423"/>
                </a:moveTo>
                <a:lnTo>
                  <a:pt x="48575" y="2801766"/>
                </a:lnTo>
                <a:lnTo>
                  <a:pt x="51892" y="2807385"/>
                </a:lnTo>
                <a:lnTo>
                  <a:pt x="45313" y="2807423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9379" y="1613534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MingLiU"/>
                <a:cs typeface="PMingLiU"/>
              </a:rPr>
              <a:t>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6272" y="3485197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9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8378190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10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5" y="4762"/>
                </a:lnTo>
                <a:lnTo>
                  <a:pt x="8368665" y="9525"/>
                </a:lnTo>
                <a:close/>
              </a:path>
              <a:path w="8378190" h="562610">
                <a:moveTo>
                  <a:pt x="8368665" y="557847"/>
                </a:moveTo>
                <a:lnTo>
                  <a:pt x="8368665" y="4762"/>
                </a:lnTo>
                <a:lnTo>
                  <a:pt x="8373427" y="9525"/>
                </a:lnTo>
                <a:lnTo>
                  <a:pt x="8378190" y="9525"/>
                </a:lnTo>
                <a:lnTo>
                  <a:pt x="8378190" y="553085"/>
                </a:lnTo>
                <a:lnTo>
                  <a:pt x="8373427" y="553085"/>
                </a:lnTo>
                <a:lnTo>
                  <a:pt x="8368665" y="557847"/>
                </a:lnTo>
                <a:close/>
              </a:path>
              <a:path w="8378190" h="562610">
                <a:moveTo>
                  <a:pt x="8378190" y="9525"/>
                </a:moveTo>
                <a:lnTo>
                  <a:pt x="8373427" y="9525"/>
                </a:lnTo>
                <a:lnTo>
                  <a:pt x="8368665" y="4762"/>
                </a:lnTo>
                <a:lnTo>
                  <a:pt x="8378190" y="4762"/>
                </a:lnTo>
                <a:lnTo>
                  <a:pt x="8378190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5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8368665" y="553085"/>
                </a:lnTo>
                <a:lnTo>
                  <a:pt x="8368665" y="557847"/>
                </a:lnTo>
                <a:close/>
              </a:path>
              <a:path w="8378190" h="562610">
                <a:moveTo>
                  <a:pt x="8378190" y="557847"/>
                </a:moveTo>
                <a:lnTo>
                  <a:pt x="8368665" y="557847"/>
                </a:lnTo>
                <a:lnTo>
                  <a:pt x="8373427" y="553085"/>
                </a:lnTo>
                <a:lnTo>
                  <a:pt x="8378190" y="553085"/>
                </a:lnTo>
                <a:lnTo>
                  <a:pt x="8378190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79775" y="3635375"/>
            <a:ext cx="586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群体行为改变→个体行为改变→个体态度和知识改</a:t>
            </a:r>
            <a:r>
              <a:rPr sz="2000" spc="5" dirty="0">
                <a:latin typeface="PMingLiU"/>
                <a:cs typeface="PMingLiU"/>
              </a:rPr>
              <a:t>变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6907" y="2561907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09"/>
                </a:moveTo>
                <a:lnTo>
                  <a:pt x="4762" y="562609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89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53084"/>
                </a:lnTo>
                <a:lnTo>
                  <a:pt x="4762" y="553084"/>
                </a:lnTo>
                <a:lnTo>
                  <a:pt x="9525" y="557847"/>
                </a:lnTo>
                <a:lnTo>
                  <a:pt x="8378189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09"/>
                </a:lnTo>
                <a:close/>
              </a:path>
              <a:path w="8378190" h="56261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8378190" h="562610">
                <a:moveTo>
                  <a:pt x="8368664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8368664" y="4762"/>
                </a:lnTo>
                <a:lnTo>
                  <a:pt x="8368664" y="9524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8368664" y="4762"/>
                </a:lnTo>
                <a:lnTo>
                  <a:pt x="8373427" y="9524"/>
                </a:lnTo>
                <a:lnTo>
                  <a:pt x="8378189" y="9524"/>
                </a:lnTo>
                <a:lnTo>
                  <a:pt x="8378189" y="553084"/>
                </a:lnTo>
                <a:lnTo>
                  <a:pt x="8373427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9524"/>
                </a:moveTo>
                <a:lnTo>
                  <a:pt x="8373427" y="9524"/>
                </a:lnTo>
                <a:lnTo>
                  <a:pt x="8368664" y="4762"/>
                </a:lnTo>
                <a:lnTo>
                  <a:pt x="8378189" y="4762"/>
                </a:lnTo>
                <a:lnTo>
                  <a:pt x="8378189" y="9524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4"/>
                </a:lnTo>
                <a:lnTo>
                  <a:pt x="9525" y="553084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9525" y="557847"/>
                </a:lnTo>
                <a:lnTo>
                  <a:pt x="9525" y="553084"/>
                </a:lnTo>
                <a:lnTo>
                  <a:pt x="8368664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557847"/>
                </a:moveTo>
                <a:lnTo>
                  <a:pt x="8368664" y="557847"/>
                </a:lnTo>
                <a:lnTo>
                  <a:pt x="8373427" y="553084"/>
                </a:lnTo>
                <a:lnTo>
                  <a:pt x="8378189" y="553084"/>
                </a:lnTo>
                <a:lnTo>
                  <a:pt x="8378189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80409" y="2712085"/>
            <a:ext cx="81540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知识的改变→个人态度和行为的改变→群体行为的改变→工作绩效的改</a:t>
            </a:r>
            <a:r>
              <a:rPr sz="2000" spc="5" dirty="0">
                <a:latin typeface="PMingLiU"/>
                <a:cs typeface="PMingLiU"/>
              </a:rPr>
              <a:t>进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6907" y="4393882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09"/>
                </a:moveTo>
                <a:lnTo>
                  <a:pt x="4762" y="562609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8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4"/>
                </a:lnTo>
                <a:lnTo>
                  <a:pt x="4762" y="553084"/>
                </a:lnTo>
                <a:lnTo>
                  <a:pt x="9525" y="557847"/>
                </a:lnTo>
                <a:lnTo>
                  <a:pt x="8378189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09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4" y="4762"/>
                </a:lnTo>
                <a:lnTo>
                  <a:pt x="8368664" y="9525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8368664" y="4762"/>
                </a:lnTo>
                <a:lnTo>
                  <a:pt x="8373427" y="9525"/>
                </a:lnTo>
                <a:lnTo>
                  <a:pt x="8378189" y="9525"/>
                </a:lnTo>
                <a:lnTo>
                  <a:pt x="8378189" y="553084"/>
                </a:lnTo>
                <a:lnTo>
                  <a:pt x="8373427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9525"/>
                </a:moveTo>
                <a:lnTo>
                  <a:pt x="8373427" y="9525"/>
                </a:lnTo>
                <a:lnTo>
                  <a:pt x="8368664" y="4762"/>
                </a:lnTo>
                <a:lnTo>
                  <a:pt x="8378189" y="4762"/>
                </a:lnTo>
                <a:lnTo>
                  <a:pt x="8378189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4"/>
                </a:lnTo>
                <a:lnTo>
                  <a:pt x="9525" y="553084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9525" y="557847"/>
                </a:lnTo>
                <a:lnTo>
                  <a:pt x="9525" y="553084"/>
                </a:lnTo>
                <a:lnTo>
                  <a:pt x="8368664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557847"/>
                </a:moveTo>
                <a:lnTo>
                  <a:pt x="8368664" y="557847"/>
                </a:lnTo>
                <a:lnTo>
                  <a:pt x="8373427" y="553084"/>
                </a:lnTo>
                <a:lnTo>
                  <a:pt x="8378189" y="553084"/>
                </a:lnTo>
                <a:lnTo>
                  <a:pt x="8378189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80409" y="4544060"/>
            <a:ext cx="536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从组织结构、环境、技术、员工各方面同时变</a:t>
            </a:r>
            <a:r>
              <a:rPr sz="2000" spc="5" dirty="0">
                <a:latin typeface="PMingLiU"/>
                <a:cs typeface="PMingLiU"/>
              </a:rPr>
              <a:t>革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4755" y="2644139"/>
            <a:ext cx="1960245" cy="399415"/>
          </a:xfrm>
          <a:custGeom>
            <a:avLst/>
            <a:gdLst/>
            <a:ahLst/>
            <a:cxnLst/>
            <a:rect l="l" t="t" r="r" b="b"/>
            <a:pathLst>
              <a:path w="1960245" h="399414">
                <a:moveTo>
                  <a:pt x="0" y="0"/>
                </a:moveTo>
                <a:lnTo>
                  <a:pt x="1959864" y="0"/>
                </a:lnTo>
                <a:lnTo>
                  <a:pt x="1959864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9612" y="2639377"/>
            <a:ext cx="1970405" cy="408305"/>
          </a:xfrm>
          <a:custGeom>
            <a:avLst/>
            <a:gdLst/>
            <a:ahLst/>
            <a:cxnLst/>
            <a:rect l="l" t="t" r="r" b="b"/>
            <a:pathLst>
              <a:path w="1970405" h="408305">
                <a:moveTo>
                  <a:pt x="1965642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965642" y="0"/>
                </a:lnTo>
                <a:lnTo>
                  <a:pt x="197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1970405" y="403542"/>
                </a:lnTo>
                <a:lnTo>
                  <a:pt x="1970176" y="405015"/>
                </a:lnTo>
                <a:lnTo>
                  <a:pt x="1969490" y="406336"/>
                </a:lnTo>
                <a:lnTo>
                  <a:pt x="1968436" y="407390"/>
                </a:lnTo>
                <a:lnTo>
                  <a:pt x="1967115" y="408076"/>
                </a:lnTo>
                <a:lnTo>
                  <a:pt x="1965642" y="408305"/>
                </a:lnTo>
                <a:close/>
              </a:path>
              <a:path w="1970405" h="4083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0405" h="408305">
                <a:moveTo>
                  <a:pt x="196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0880" y="4762"/>
                </a:lnTo>
                <a:lnTo>
                  <a:pt x="1960880" y="9525"/>
                </a:lnTo>
                <a:close/>
              </a:path>
              <a:path w="1970405" h="408305">
                <a:moveTo>
                  <a:pt x="1960880" y="403542"/>
                </a:moveTo>
                <a:lnTo>
                  <a:pt x="1960880" y="4762"/>
                </a:lnTo>
                <a:lnTo>
                  <a:pt x="1965642" y="9525"/>
                </a:lnTo>
                <a:lnTo>
                  <a:pt x="1970405" y="9525"/>
                </a:lnTo>
                <a:lnTo>
                  <a:pt x="1970405" y="398780"/>
                </a:lnTo>
                <a:lnTo>
                  <a:pt x="1965642" y="398780"/>
                </a:lnTo>
                <a:lnTo>
                  <a:pt x="1960880" y="403542"/>
                </a:lnTo>
                <a:close/>
              </a:path>
              <a:path w="1970405" h="408305">
                <a:moveTo>
                  <a:pt x="1970405" y="9525"/>
                </a:moveTo>
                <a:lnTo>
                  <a:pt x="1965642" y="9525"/>
                </a:lnTo>
                <a:lnTo>
                  <a:pt x="1960880" y="4762"/>
                </a:lnTo>
                <a:lnTo>
                  <a:pt x="1970405" y="4762"/>
                </a:lnTo>
                <a:lnTo>
                  <a:pt x="1970405" y="9525"/>
                </a:lnTo>
                <a:close/>
              </a:path>
              <a:path w="1970405" h="408305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1970405" h="408305">
                <a:moveTo>
                  <a:pt x="1960880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1960880" y="398780"/>
                </a:lnTo>
                <a:lnTo>
                  <a:pt x="1960880" y="403542"/>
                </a:lnTo>
                <a:close/>
              </a:path>
              <a:path w="1970405" h="408305">
                <a:moveTo>
                  <a:pt x="1970405" y="403542"/>
                </a:moveTo>
                <a:lnTo>
                  <a:pt x="1960880" y="403542"/>
                </a:lnTo>
                <a:lnTo>
                  <a:pt x="1965642" y="398780"/>
                </a:lnTo>
                <a:lnTo>
                  <a:pt x="1970405" y="398780"/>
                </a:lnTo>
                <a:lnTo>
                  <a:pt x="197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4755" y="2662555"/>
            <a:ext cx="1960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人员导向型变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革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4755" y="3567684"/>
            <a:ext cx="1960245" cy="399415"/>
          </a:xfrm>
          <a:custGeom>
            <a:avLst/>
            <a:gdLst/>
            <a:ahLst/>
            <a:cxnLst/>
            <a:rect l="l" t="t" r="r" b="b"/>
            <a:pathLst>
              <a:path w="1960245" h="399414">
                <a:moveTo>
                  <a:pt x="0" y="0"/>
                </a:moveTo>
                <a:lnTo>
                  <a:pt x="1959864" y="0"/>
                </a:lnTo>
                <a:lnTo>
                  <a:pt x="1959864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9612" y="3562667"/>
            <a:ext cx="1970405" cy="408305"/>
          </a:xfrm>
          <a:custGeom>
            <a:avLst/>
            <a:gdLst/>
            <a:ahLst/>
            <a:cxnLst/>
            <a:rect l="l" t="t" r="r" b="b"/>
            <a:pathLst>
              <a:path w="1970405" h="408304">
                <a:moveTo>
                  <a:pt x="1965642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965642" y="0"/>
                </a:lnTo>
                <a:lnTo>
                  <a:pt x="197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1970405" y="403542"/>
                </a:lnTo>
                <a:lnTo>
                  <a:pt x="1970176" y="405015"/>
                </a:lnTo>
                <a:lnTo>
                  <a:pt x="1969490" y="406336"/>
                </a:lnTo>
                <a:lnTo>
                  <a:pt x="1968436" y="407390"/>
                </a:lnTo>
                <a:lnTo>
                  <a:pt x="1967115" y="408076"/>
                </a:lnTo>
                <a:lnTo>
                  <a:pt x="1965642" y="408305"/>
                </a:lnTo>
                <a:close/>
              </a:path>
              <a:path w="1970405" h="408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0405" h="408304">
                <a:moveTo>
                  <a:pt x="196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0880" y="4762"/>
                </a:lnTo>
                <a:lnTo>
                  <a:pt x="1960880" y="9525"/>
                </a:lnTo>
                <a:close/>
              </a:path>
              <a:path w="1970405" h="408304">
                <a:moveTo>
                  <a:pt x="1960880" y="403542"/>
                </a:moveTo>
                <a:lnTo>
                  <a:pt x="1960880" y="4762"/>
                </a:lnTo>
                <a:lnTo>
                  <a:pt x="1965642" y="9525"/>
                </a:lnTo>
                <a:lnTo>
                  <a:pt x="1970405" y="9525"/>
                </a:lnTo>
                <a:lnTo>
                  <a:pt x="1970405" y="398780"/>
                </a:lnTo>
                <a:lnTo>
                  <a:pt x="1965642" y="398780"/>
                </a:lnTo>
                <a:lnTo>
                  <a:pt x="1960880" y="403542"/>
                </a:lnTo>
                <a:close/>
              </a:path>
              <a:path w="1970405" h="408304">
                <a:moveTo>
                  <a:pt x="1970405" y="9525"/>
                </a:moveTo>
                <a:lnTo>
                  <a:pt x="1965642" y="9525"/>
                </a:lnTo>
                <a:lnTo>
                  <a:pt x="1960880" y="4762"/>
                </a:lnTo>
                <a:lnTo>
                  <a:pt x="1970405" y="4762"/>
                </a:lnTo>
                <a:lnTo>
                  <a:pt x="1970405" y="9525"/>
                </a:lnTo>
                <a:close/>
              </a:path>
              <a:path w="1970405" h="408304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1970405" h="408304">
                <a:moveTo>
                  <a:pt x="1960880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1960880" y="398780"/>
                </a:lnTo>
                <a:lnTo>
                  <a:pt x="1960880" y="403542"/>
                </a:lnTo>
                <a:close/>
              </a:path>
              <a:path w="1970405" h="408304">
                <a:moveTo>
                  <a:pt x="1970405" y="403542"/>
                </a:moveTo>
                <a:lnTo>
                  <a:pt x="1960880" y="403542"/>
                </a:lnTo>
                <a:lnTo>
                  <a:pt x="1965642" y="398780"/>
                </a:lnTo>
                <a:lnTo>
                  <a:pt x="1970405" y="398780"/>
                </a:lnTo>
                <a:lnTo>
                  <a:pt x="197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4755" y="3585845"/>
            <a:ext cx="1960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组织导向型变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革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4755" y="4445508"/>
            <a:ext cx="1960245" cy="398145"/>
          </a:xfrm>
          <a:custGeom>
            <a:avLst/>
            <a:gdLst/>
            <a:ahLst/>
            <a:cxnLst/>
            <a:rect l="l" t="t" r="r" b="b"/>
            <a:pathLst>
              <a:path w="1960245" h="398145">
                <a:moveTo>
                  <a:pt x="0" y="0"/>
                </a:moveTo>
                <a:lnTo>
                  <a:pt x="1959864" y="0"/>
                </a:lnTo>
                <a:lnTo>
                  <a:pt x="1959864" y="397763"/>
                </a:lnTo>
                <a:lnTo>
                  <a:pt x="0" y="397763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612" y="4440237"/>
            <a:ext cx="1970405" cy="408305"/>
          </a:xfrm>
          <a:custGeom>
            <a:avLst/>
            <a:gdLst/>
            <a:ahLst/>
            <a:cxnLst/>
            <a:rect l="l" t="t" r="r" b="b"/>
            <a:pathLst>
              <a:path w="1970405" h="408304">
                <a:moveTo>
                  <a:pt x="196564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965642" y="0"/>
                </a:lnTo>
                <a:lnTo>
                  <a:pt x="197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970405" y="403542"/>
                </a:lnTo>
                <a:lnTo>
                  <a:pt x="1970176" y="405015"/>
                </a:lnTo>
                <a:lnTo>
                  <a:pt x="1969490" y="406336"/>
                </a:lnTo>
                <a:lnTo>
                  <a:pt x="1968436" y="407390"/>
                </a:lnTo>
                <a:lnTo>
                  <a:pt x="1967115" y="408076"/>
                </a:lnTo>
                <a:lnTo>
                  <a:pt x="1965642" y="408304"/>
                </a:lnTo>
                <a:close/>
              </a:path>
              <a:path w="1970405" h="408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0405" h="408304">
                <a:moveTo>
                  <a:pt x="196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0880" y="4762"/>
                </a:lnTo>
                <a:lnTo>
                  <a:pt x="1960880" y="9525"/>
                </a:lnTo>
                <a:close/>
              </a:path>
              <a:path w="1970405" h="408304">
                <a:moveTo>
                  <a:pt x="1960880" y="403542"/>
                </a:moveTo>
                <a:lnTo>
                  <a:pt x="1960880" y="4762"/>
                </a:lnTo>
                <a:lnTo>
                  <a:pt x="1965642" y="9525"/>
                </a:lnTo>
                <a:lnTo>
                  <a:pt x="1970405" y="9525"/>
                </a:lnTo>
                <a:lnTo>
                  <a:pt x="1970405" y="398779"/>
                </a:lnTo>
                <a:lnTo>
                  <a:pt x="1965642" y="398779"/>
                </a:lnTo>
                <a:lnTo>
                  <a:pt x="1960880" y="403542"/>
                </a:lnTo>
                <a:close/>
              </a:path>
              <a:path w="1970405" h="408304">
                <a:moveTo>
                  <a:pt x="1970405" y="9525"/>
                </a:moveTo>
                <a:lnTo>
                  <a:pt x="1965642" y="9525"/>
                </a:lnTo>
                <a:lnTo>
                  <a:pt x="1960880" y="4762"/>
                </a:lnTo>
                <a:lnTo>
                  <a:pt x="1970405" y="4762"/>
                </a:lnTo>
                <a:lnTo>
                  <a:pt x="1970405" y="9525"/>
                </a:lnTo>
                <a:close/>
              </a:path>
              <a:path w="197040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970405" h="408304">
                <a:moveTo>
                  <a:pt x="196088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960880" y="398779"/>
                </a:lnTo>
                <a:lnTo>
                  <a:pt x="1960880" y="403542"/>
                </a:lnTo>
                <a:close/>
              </a:path>
              <a:path w="1970405" h="408304">
                <a:moveTo>
                  <a:pt x="1970405" y="403542"/>
                </a:moveTo>
                <a:lnTo>
                  <a:pt x="1960880" y="403542"/>
                </a:lnTo>
                <a:lnTo>
                  <a:pt x="1965642" y="398779"/>
                </a:lnTo>
                <a:lnTo>
                  <a:pt x="1970405" y="398779"/>
                </a:lnTo>
                <a:lnTo>
                  <a:pt x="197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4755" y="4463415"/>
            <a:ext cx="1960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系统导向型变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革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75254" y="2843529"/>
            <a:ext cx="526415" cy="0"/>
          </a:xfrm>
          <a:custGeom>
            <a:avLst/>
            <a:gdLst/>
            <a:ahLst/>
            <a:cxnLst/>
            <a:rect l="l" t="t" r="r" b="b"/>
            <a:pathLst>
              <a:path w="526414">
                <a:moveTo>
                  <a:pt x="0" y="0"/>
                </a:moveTo>
                <a:lnTo>
                  <a:pt x="526415" y="0"/>
                </a:lnTo>
              </a:path>
            </a:pathLst>
          </a:custGeom>
          <a:ln w="285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75242" y="3767137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440" y="0"/>
                </a:lnTo>
              </a:path>
            </a:pathLst>
          </a:custGeom>
          <a:ln w="29209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75242" y="4721542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6440" y="0"/>
                </a:lnTo>
              </a:path>
            </a:pathLst>
          </a:custGeom>
          <a:ln w="2921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865107" y="73152"/>
            <a:ext cx="3326892" cy="15544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4755" y="1627632"/>
            <a:ext cx="1931035" cy="399415"/>
          </a:xfrm>
          <a:custGeom>
            <a:avLst/>
            <a:gdLst/>
            <a:ahLst/>
            <a:cxnLst/>
            <a:rect l="l" t="t" r="r" b="b"/>
            <a:pathLst>
              <a:path w="1931035" h="399414">
                <a:moveTo>
                  <a:pt x="0" y="0"/>
                </a:moveTo>
                <a:lnTo>
                  <a:pt x="1930908" y="0"/>
                </a:lnTo>
                <a:lnTo>
                  <a:pt x="1930908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7E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9612" y="1623377"/>
            <a:ext cx="1941195" cy="408305"/>
          </a:xfrm>
          <a:custGeom>
            <a:avLst/>
            <a:gdLst/>
            <a:ahLst/>
            <a:cxnLst/>
            <a:rect l="l" t="t" r="r" b="b"/>
            <a:pathLst>
              <a:path w="1941195" h="408305">
                <a:moveTo>
                  <a:pt x="1936432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936432" y="0"/>
                </a:lnTo>
                <a:lnTo>
                  <a:pt x="194119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1941195" y="403542"/>
                </a:lnTo>
                <a:lnTo>
                  <a:pt x="1940966" y="405015"/>
                </a:lnTo>
                <a:lnTo>
                  <a:pt x="1940280" y="406336"/>
                </a:lnTo>
                <a:lnTo>
                  <a:pt x="1939226" y="407390"/>
                </a:lnTo>
                <a:lnTo>
                  <a:pt x="1937905" y="408076"/>
                </a:lnTo>
                <a:lnTo>
                  <a:pt x="1936432" y="408305"/>
                </a:lnTo>
                <a:close/>
              </a:path>
              <a:path w="1941195" h="4083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41195" h="408305">
                <a:moveTo>
                  <a:pt x="193167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31670" y="4762"/>
                </a:lnTo>
                <a:lnTo>
                  <a:pt x="1931670" y="9525"/>
                </a:lnTo>
                <a:close/>
              </a:path>
              <a:path w="1941195" h="408305">
                <a:moveTo>
                  <a:pt x="1931670" y="403542"/>
                </a:moveTo>
                <a:lnTo>
                  <a:pt x="1931670" y="4762"/>
                </a:lnTo>
                <a:lnTo>
                  <a:pt x="1936432" y="9525"/>
                </a:lnTo>
                <a:lnTo>
                  <a:pt x="1941195" y="9525"/>
                </a:lnTo>
                <a:lnTo>
                  <a:pt x="1941195" y="398780"/>
                </a:lnTo>
                <a:lnTo>
                  <a:pt x="1936432" y="398780"/>
                </a:lnTo>
                <a:lnTo>
                  <a:pt x="1931670" y="403542"/>
                </a:lnTo>
                <a:close/>
              </a:path>
              <a:path w="1941195" h="408305">
                <a:moveTo>
                  <a:pt x="1941195" y="9525"/>
                </a:moveTo>
                <a:lnTo>
                  <a:pt x="1936432" y="9525"/>
                </a:lnTo>
                <a:lnTo>
                  <a:pt x="1931670" y="4762"/>
                </a:lnTo>
                <a:lnTo>
                  <a:pt x="1941195" y="4762"/>
                </a:lnTo>
                <a:lnTo>
                  <a:pt x="1941195" y="9525"/>
                </a:lnTo>
                <a:close/>
              </a:path>
              <a:path w="1941195" h="408305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1941195" h="408305">
                <a:moveTo>
                  <a:pt x="1931670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1931670" y="398780"/>
                </a:lnTo>
                <a:lnTo>
                  <a:pt x="1931670" y="403542"/>
                </a:lnTo>
                <a:close/>
              </a:path>
              <a:path w="1941195" h="408305">
                <a:moveTo>
                  <a:pt x="1941195" y="403542"/>
                </a:moveTo>
                <a:lnTo>
                  <a:pt x="1931670" y="403542"/>
                </a:lnTo>
                <a:lnTo>
                  <a:pt x="1936432" y="398780"/>
                </a:lnTo>
                <a:lnTo>
                  <a:pt x="1941195" y="398780"/>
                </a:lnTo>
                <a:lnTo>
                  <a:pt x="194119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14755" y="1654174"/>
            <a:ext cx="1931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组织变革方</a:t>
            </a:r>
            <a:r>
              <a:rPr sz="20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9226550" y="6522085"/>
            <a:ext cx="23475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9855200" cy="2661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PMingLiU"/>
                <a:cs typeface="PMingLiU"/>
              </a:rPr>
              <a:t>（</a:t>
            </a:r>
            <a:r>
              <a:rPr sz="2400" spc="-125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）方向：知识的改变→个人态度和行为的改变→群体行为的改变→工作 绩效的改进。</a:t>
            </a:r>
            <a:endParaRPr sz="2400">
              <a:latin typeface="PMingLiU"/>
              <a:cs typeface="PMingLiU"/>
            </a:endParaRPr>
          </a:p>
          <a:p>
            <a:pPr marL="12700" marR="7399020" algn="just">
              <a:lnSpc>
                <a:spcPts val="3590"/>
              </a:lnSpc>
              <a:spcBef>
                <a:spcPts val="200"/>
              </a:spcBef>
            </a:pP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组织导向型变革 </a:t>
            </a:r>
            <a:endParaRPr sz="2400" dirty="0">
              <a:latin typeface="PMingLiU"/>
              <a:cs typeface="PMingLiU"/>
            </a:endParaRPr>
          </a:p>
          <a:p>
            <a:pPr marL="12700" marR="7399020" algn="just">
              <a:lnSpc>
                <a:spcPts val="3590"/>
              </a:lnSpc>
              <a:spcBef>
                <a:spcPts val="20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人员导向型变革</a:t>
            </a:r>
            <a:endParaRPr sz="2400" dirty="0">
              <a:latin typeface="PMingLiU"/>
              <a:cs typeface="PMingLiU"/>
            </a:endParaRPr>
          </a:p>
          <a:p>
            <a:pPr marL="12700" marR="7399020" algn="just">
              <a:lnSpc>
                <a:spcPts val="3590"/>
              </a:lnSpc>
              <a:spcBef>
                <a:spcPts val="20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技术导向型变革 </a:t>
            </a:r>
            <a:endParaRPr sz="2400" dirty="0">
              <a:latin typeface="PMingLiU"/>
              <a:cs typeface="PMingLiU"/>
            </a:endParaRPr>
          </a:p>
          <a:p>
            <a:pPr marL="12700" marR="7399020" algn="just">
              <a:lnSpc>
                <a:spcPts val="3590"/>
              </a:lnSpc>
              <a:spcBef>
                <a:spcPts val="20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科技导向型变革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475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4036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课堂演练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7740" y="0"/>
            <a:ext cx="3604259" cy="1630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87" y="1245552"/>
            <a:ext cx="7724140" cy="1966595"/>
          </a:xfrm>
          <a:custGeom>
            <a:avLst/>
            <a:gdLst/>
            <a:ahLst/>
            <a:cxnLst/>
            <a:rect l="l" t="t" r="r" b="b"/>
            <a:pathLst>
              <a:path w="7724140" h="1966595">
                <a:moveTo>
                  <a:pt x="7709852" y="1966595"/>
                </a:moveTo>
                <a:lnTo>
                  <a:pt x="14287" y="1966595"/>
                </a:lnTo>
                <a:lnTo>
                  <a:pt x="11506" y="1966315"/>
                </a:lnTo>
                <a:lnTo>
                  <a:pt x="0" y="1952307"/>
                </a:lnTo>
                <a:lnTo>
                  <a:pt x="0" y="14287"/>
                </a:lnTo>
                <a:lnTo>
                  <a:pt x="14287" y="0"/>
                </a:lnTo>
                <a:lnTo>
                  <a:pt x="7709852" y="0"/>
                </a:lnTo>
                <a:lnTo>
                  <a:pt x="7724140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1938020"/>
                </a:lnTo>
                <a:lnTo>
                  <a:pt x="14287" y="1938020"/>
                </a:lnTo>
                <a:lnTo>
                  <a:pt x="28575" y="1952307"/>
                </a:lnTo>
                <a:lnTo>
                  <a:pt x="7724140" y="1952307"/>
                </a:lnTo>
                <a:lnTo>
                  <a:pt x="7723860" y="1955088"/>
                </a:lnTo>
                <a:lnTo>
                  <a:pt x="7712633" y="1966315"/>
                </a:lnTo>
                <a:lnTo>
                  <a:pt x="7709852" y="1966595"/>
                </a:lnTo>
                <a:close/>
              </a:path>
              <a:path w="7724140" h="1966595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7724140" h="1966595">
                <a:moveTo>
                  <a:pt x="7695565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7695565" y="14287"/>
                </a:lnTo>
                <a:lnTo>
                  <a:pt x="7695565" y="28574"/>
                </a:lnTo>
                <a:close/>
              </a:path>
              <a:path w="7724140" h="1966595">
                <a:moveTo>
                  <a:pt x="7695565" y="1952307"/>
                </a:moveTo>
                <a:lnTo>
                  <a:pt x="7695565" y="14287"/>
                </a:lnTo>
                <a:lnTo>
                  <a:pt x="7709852" y="28574"/>
                </a:lnTo>
                <a:lnTo>
                  <a:pt x="7724140" y="28574"/>
                </a:lnTo>
                <a:lnTo>
                  <a:pt x="7724140" y="1938020"/>
                </a:lnTo>
                <a:lnTo>
                  <a:pt x="7709852" y="1938020"/>
                </a:lnTo>
                <a:lnTo>
                  <a:pt x="7695565" y="1952307"/>
                </a:lnTo>
                <a:close/>
              </a:path>
              <a:path w="7724140" h="1966595">
                <a:moveTo>
                  <a:pt x="7724140" y="28574"/>
                </a:moveTo>
                <a:lnTo>
                  <a:pt x="7709852" y="28574"/>
                </a:lnTo>
                <a:lnTo>
                  <a:pt x="7695565" y="14287"/>
                </a:lnTo>
                <a:lnTo>
                  <a:pt x="7724140" y="14287"/>
                </a:lnTo>
                <a:lnTo>
                  <a:pt x="7724140" y="28574"/>
                </a:lnTo>
                <a:close/>
              </a:path>
              <a:path w="7724140" h="1966595">
                <a:moveTo>
                  <a:pt x="28575" y="1952307"/>
                </a:moveTo>
                <a:lnTo>
                  <a:pt x="14287" y="1938020"/>
                </a:lnTo>
                <a:lnTo>
                  <a:pt x="28575" y="1938020"/>
                </a:lnTo>
                <a:lnTo>
                  <a:pt x="28575" y="1952307"/>
                </a:lnTo>
                <a:close/>
              </a:path>
              <a:path w="7724140" h="1966595">
                <a:moveTo>
                  <a:pt x="7695565" y="1952307"/>
                </a:moveTo>
                <a:lnTo>
                  <a:pt x="28575" y="1952307"/>
                </a:lnTo>
                <a:lnTo>
                  <a:pt x="28575" y="1938020"/>
                </a:lnTo>
                <a:lnTo>
                  <a:pt x="7695565" y="1938020"/>
                </a:lnTo>
                <a:lnTo>
                  <a:pt x="7695565" y="1952307"/>
                </a:lnTo>
                <a:close/>
              </a:path>
              <a:path w="7724140" h="1966595">
                <a:moveTo>
                  <a:pt x="7724140" y="1952307"/>
                </a:moveTo>
                <a:lnTo>
                  <a:pt x="7695565" y="1952307"/>
                </a:lnTo>
                <a:lnTo>
                  <a:pt x="7709852" y="1938020"/>
                </a:lnTo>
                <a:lnTo>
                  <a:pt x="7724140" y="1938020"/>
                </a:lnTo>
                <a:lnTo>
                  <a:pt x="7724140" y="195230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0914" y="1253617"/>
            <a:ext cx="446341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5" dirty="0">
                <a:latin typeface="PMingLiU"/>
                <a:cs typeface="PMingLiU"/>
              </a:rPr>
              <a:t>组织变革的阻力</a:t>
            </a:r>
            <a:r>
              <a:rPr sz="2000" dirty="0">
                <a:latin typeface="PMingLiU"/>
                <a:cs typeface="PMingLiU"/>
              </a:rPr>
              <a:t>：【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000" spc="5" dirty="0">
                <a:latin typeface="PMingLiU"/>
                <a:cs typeface="PMingLiU"/>
              </a:rPr>
              <a:t>】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对未来不确定的焦</a:t>
            </a:r>
            <a:r>
              <a:rPr sz="2000" spc="5" dirty="0">
                <a:latin typeface="PMingLiU"/>
                <a:cs typeface="PMingLiU"/>
              </a:rPr>
              <a:t>虑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习</a:t>
            </a:r>
            <a:r>
              <a:rPr sz="2000" spc="5" dirty="0">
                <a:latin typeface="PMingLiU"/>
                <a:cs typeface="PMingLiU"/>
              </a:rPr>
              <a:t>惯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担心变革会影响自己的收入和地</a:t>
            </a:r>
            <a:r>
              <a:rPr sz="2000" spc="5" dirty="0">
                <a:latin typeface="PMingLiU"/>
                <a:cs typeface="PMingLiU"/>
              </a:rPr>
              <a:t>位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8280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3335" y="0"/>
            <a:ext cx="3898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7.3.3.4克服组织变革阻力的策略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7740" y="0"/>
            <a:ext cx="3604259" cy="1630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87" y="1296352"/>
            <a:ext cx="7724140" cy="1966595"/>
          </a:xfrm>
          <a:custGeom>
            <a:avLst/>
            <a:gdLst/>
            <a:ahLst/>
            <a:cxnLst/>
            <a:rect l="l" t="t" r="r" b="b"/>
            <a:pathLst>
              <a:path w="7724140" h="1966595">
                <a:moveTo>
                  <a:pt x="7709852" y="1966595"/>
                </a:moveTo>
                <a:lnTo>
                  <a:pt x="14287" y="1966595"/>
                </a:lnTo>
                <a:lnTo>
                  <a:pt x="11506" y="1966315"/>
                </a:lnTo>
                <a:lnTo>
                  <a:pt x="0" y="1952307"/>
                </a:lnTo>
                <a:lnTo>
                  <a:pt x="0" y="14287"/>
                </a:lnTo>
                <a:lnTo>
                  <a:pt x="14287" y="0"/>
                </a:lnTo>
                <a:lnTo>
                  <a:pt x="7709852" y="0"/>
                </a:lnTo>
                <a:lnTo>
                  <a:pt x="7724140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1938020"/>
                </a:lnTo>
                <a:lnTo>
                  <a:pt x="14287" y="1938020"/>
                </a:lnTo>
                <a:lnTo>
                  <a:pt x="28575" y="1952307"/>
                </a:lnTo>
                <a:lnTo>
                  <a:pt x="7724140" y="1952307"/>
                </a:lnTo>
                <a:lnTo>
                  <a:pt x="7723860" y="1955088"/>
                </a:lnTo>
                <a:lnTo>
                  <a:pt x="7712633" y="1966315"/>
                </a:lnTo>
                <a:lnTo>
                  <a:pt x="7709852" y="1966595"/>
                </a:lnTo>
                <a:close/>
              </a:path>
              <a:path w="7724140" h="1966595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7724140" h="1966595">
                <a:moveTo>
                  <a:pt x="7695565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7695565" y="14287"/>
                </a:lnTo>
                <a:lnTo>
                  <a:pt x="7695565" y="28574"/>
                </a:lnTo>
                <a:close/>
              </a:path>
              <a:path w="7724140" h="1966595">
                <a:moveTo>
                  <a:pt x="7695565" y="1952307"/>
                </a:moveTo>
                <a:lnTo>
                  <a:pt x="7695565" y="14287"/>
                </a:lnTo>
                <a:lnTo>
                  <a:pt x="7709852" y="28574"/>
                </a:lnTo>
                <a:lnTo>
                  <a:pt x="7724140" y="28574"/>
                </a:lnTo>
                <a:lnTo>
                  <a:pt x="7724140" y="1938020"/>
                </a:lnTo>
                <a:lnTo>
                  <a:pt x="7709852" y="1938020"/>
                </a:lnTo>
                <a:lnTo>
                  <a:pt x="7695565" y="1952307"/>
                </a:lnTo>
                <a:close/>
              </a:path>
              <a:path w="7724140" h="1966595">
                <a:moveTo>
                  <a:pt x="7724140" y="28574"/>
                </a:moveTo>
                <a:lnTo>
                  <a:pt x="7709852" y="28574"/>
                </a:lnTo>
                <a:lnTo>
                  <a:pt x="7695565" y="14287"/>
                </a:lnTo>
                <a:lnTo>
                  <a:pt x="7724140" y="14287"/>
                </a:lnTo>
                <a:lnTo>
                  <a:pt x="7724140" y="28574"/>
                </a:lnTo>
                <a:close/>
              </a:path>
              <a:path w="7724140" h="1966595">
                <a:moveTo>
                  <a:pt x="28575" y="1952307"/>
                </a:moveTo>
                <a:lnTo>
                  <a:pt x="14287" y="1938020"/>
                </a:lnTo>
                <a:lnTo>
                  <a:pt x="28575" y="1938020"/>
                </a:lnTo>
                <a:lnTo>
                  <a:pt x="28575" y="1952307"/>
                </a:lnTo>
                <a:close/>
              </a:path>
              <a:path w="7724140" h="1966595">
                <a:moveTo>
                  <a:pt x="7695565" y="1952307"/>
                </a:moveTo>
                <a:lnTo>
                  <a:pt x="28575" y="1952307"/>
                </a:lnTo>
                <a:lnTo>
                  <a:pt x="28575" y="1938020"/>
                </a:lnTo>
                <a:lnTo>
                  <a:pt x="7695565" y="1938020"/>
                </a:lnTo>
                <a:lnTo>
                  <a:pt x="7695565" y="1952307"/>
                </a:lnTo>
                <a:close/>
              </a:path>
              <a:path w="7724140" h="1966595">
                <a:moveTo>
                  <a:pt x="7724140" y="1952307"/>
                </a:moveTo>
                <a:lnTo>
                  <a:pt x="7695565" y="1952307"/>
                </a:lnTo>
                <a:lnTo>
                  <a:pt x="7709852" y="1938020"/>
                </a:lnTo>
                <a:lnTo>
                  <a:pt x="7724140" y="1938020"/>
                </a:lnTo>
                <a:lnTo>
                  <a:pt x="7724140" y="195230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64379" y="3311652"/>
            <a:ext cx="350520" cy="304800"/>
          </a:xfrm>
          <a:custGeom>
            <a:avLst/>
            <a:gdLst/>
            <a:ahLst/>
            <a:cxnLst/>
            <a:rect l="l" t="t" r="r" b="b"/>
            <a:pathLst>
              <a:path w="350520" h="304800">
                <a:moveTo>
                  <a:pt x="263652" y="152400"/>
                </a:moveTo>
                <a:lnTo>
                  <a:pt x="88392" y="152400"/>
                </a:lnTo>
                <a:lnTo>
                  <a:pt x="88392" y="0"/>
                </a:lnTo>
                <a:lnTo>
                  <a:pt x="263652" y="0"/>
                </a:lnTo>
                <a:lnTo>
                  <a:pt x="263652" y="152400"/>
                </a:lnTo>
                <a:close/>
              </a:path>
              <a:path w="350520" h="304800">
                <a:moveTo>
                  <a:pt x="175260" y="304800"/>
                </a:moveTo>
                <a:lnTo>
                  <a:pt x="0" y="152400"/>
                </a:lnTo>
                <a:lnTo>
                  <a:pt x="350520" y="152400"/>
                </a:lnTo>
                <a:lnTo>
                  <a:pt x="175260" y="3048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7399" y="3304540"/>
            <a:ext cx="384810" cy="320040"/>
          </a:xfrm>
          <a:custGeom>
            <a:avLst/>
            <a:gdLst/>
            <a:ahLst/>
            <a:cxnLst/>
            <a:rect l="l" t="t" r="r" b="b"/>
            <a:pathLst>
              <a:path w="384810" h="320039">
                <a:moveTo>
                  <a:pt x="98259" y="158750"/>
                </a:moveTo>
                <a:lnTo>
                  <a:pt x="98259" y="0"/>
                </a:lnTo>
                <a:lnTo>
                  <a:pt x="286219" y="0"/>
                </a:lnTo>
                <a:lnTo>
                  <a:pt x="286219" y="6350"/>
                </a:lnTo>
                <a:lnTo>
                  <a:pt x="110959" y="6350"/>
                </a:lnTo>
                <a:lnTo>
                  <a:pt x="104609" y="12700"/>
                </a:lnTo>
                <a:lnTo>
                  <a:pt x="110959" y="12700"/>
                </a:lnTo>
                <a:lnTo>
                  <a:pt x="110959" y="152400"/>
                </a:lnTo>
                <a:lnTo>
                  <a:pt x="104609" y="152400"/>
                </a:lnTo>
                <a:lnTo>
                  <a:pt x="98259" y="158750"/>
                </a:lnTo>
                <a:close/>
              </a:path>
              <a:path w="384810" h="320039">
                <a:moveTo>
                  <a:pt x="110959" y="12700"/>
                </a:moveTo>
                <a:lnTo>
                  <a:pt x="104609" y="12700"/>
                </a:lnTo>
                <a:lnTo>
                  <a:pt x="110959" y="6350"/>
                </a:lnTo>
                <a:lnTo>
                  <a:pt x="110959" y="12700"/>
                </a:lnTo>
                <a:close/>
              </a:path>
              <a:path w="384810" h="320039">
                <a:moveTo>
                  <a:pt x="273519" y="12700"/>
                </a:moveTo>
                <a:lnTo>
                  <a:pt x="110959" y="12700"/>
                </a:lnTo>
                <a:lnTo>
                  <a:pt x="110959" y="6350"/>
                </a:lnTo>
                <a:lnTo>
                  <a:pt x="273519" y="6350"/>
                </a:lnTo>
                <a:lnTo>
                  <a:pt x="273519" y="12700"/>
                </a:lnTo>
                <a:close/>
              </a:path>
              <a:path w="384810" h="320039">
                <a:moveTo>
                  <a:pt x="350525" y="165100"/>
                </a:moveTo>
                <a:lnTo>
                  <a:pt x="273519" y="165100"/>
                </a:lnTo>
                <a:lnTo>
                  <a:pt x="273519" y="6350"/>
                </a:lnTo>
                <a:lnTo>
                  <a:pt x="279869" y="12700"/>
                </a:lnTo>
                <a:lnTo>
                  <a:pt x="286219" y="12700"/>
                </a:lnTo>
                <a:lnTo>
                  <a:pt x="286219" y="152400"/>
                </a:lnTo>
                <a:lnTo>
                  <a:pt x="279869" y="152400"/>
                </a:lnTo>
                <a:lnTo>
                  <a:pt x="286219" y="158750"/>
                </a:lnTo>
                <a:lnTo>
                  <a:pt x="357828" y="158750"/>
                </a:lnTo>
                <a:lnTo>
                  <a:pt x="350525" y="165100"/>
                </a:lnTo>
                <a:close/>
              </a:path>
              <a:path w="384810" h="320039">
                <a:moveTo>
                  <a:pt x="286219" y="12700"/>
                </a:moveTo>
                <a:lnTo>
                  <a:pt x="279869" y="12700"/>
                </a:lnTo>
                <a:lnTo>
                  <a:pt x="273519" y="6350"/>
                </a:lnTo>
                <a:lnTo>
                  <a:pt x="286219" y="6350"/>
                </a:lnTo>
                <a:lnTo>
                  <a:pt x="286219" y="12700"/>
                </a:lnTo>
                <a:close/>
              </a:path>
              <a:path w="384810" h="320039">
                <a:moveTo>
                  <a:pt x="192239" y="319570"/>
                </a:moveTo>
                <a:lnTo>
                  <a:pt x="0" y="152400"/>
                </a:lnTo>
                <a:lnTo>
                  <a:pt x="98259" y="152400"/>
                </a:lnTo>
                <a:lnTo>
                  <a:pt x="98259" y="153962"/>
                </a:lnTo>
                <a:lnTo>
                  <a:pt x="21145" y="153962"/>
                </a:lnTo>
                <a:lnTo>
                  <a:pt x="16979" y="165100"/>
                </a:lnTo>
                <a:lnTo>
                  <a:pt x="33954" y="165100"/>
                </a:lnTo>
                <a:lnTo>
                  <a:pt x="192239" y="302739"/>
                </a:lnTo>
                <a:lnTo>
                  <a:pt x="188074" y="306362"/>
                </a:lnTo>
                <a:lnTo>
                  <a:pt x="207428" y="306362"/>
                </a:lnTo>
                <a:lnTo>
                  <a:pt x="192239" y="319570"/>
                </a:lnTo>
                <a:close/>
              </a:path>
              <a:path w="384810" h="320039">
                <a:moveTo>
                  <a:pt x="110959" y="158750"/>
                </a:moveTo>
                <a:lnTo>
                  <a:pt x="98259" y="158750"/>
                </a:lnTo>
                <a:lnTo>
                  <a:pt x="104609" y="152400"/>
                </a:lnTo>
                <a:lnTo>
                  <a:pt x="110959" y="152400"/>
                </a:lnTo>
                <a:lnTo>
                  <a:pt x="110959" y="158750"/>
                </a:lnTo>
                <a:close/>
              </a:path>
              <a:path w="384810" h="320039">
                <a:moveTo>
                  <a:pt x="286219" y="158750"/>
                </a:moveTo>
                <a:lnTo>
                  <a:pt x="279869" y="152400"/>
                </a:lnTo>
                <a:lnTo>
                  <a:pt x="286219" y="152400"/>
                </a:lnTo>
                <a:lnTo>
                  <a:pt x="286219" y="158750"/>
                </a:lnTo>
                <a:close/>
              </a:path>
              <a:path w="384810" h="320039">
                <a:moveTo>
                  <a:pt x="357828" y="158750"/>
                </a:moveTo>
                <a:lnTo>
                  <a:pt x="286219" y="158750"/>
                </a:lnTo>
                <a:lnTo>
                  <a:pt x="286219" y="152400"/>
                </a:lnTo>
                <a:lnTo>
                  <a:pt x="384479" y="152400"/>
                </a:lnTo>
                <a:lnTo>
                  <a:pt x="382683" y="153962"/>
                </a:lnTo>
                <a:lnTo>
                  <a:pt x="363334" y="153962"/>
                </a:lnTo>
                <a:lnTo>
                  <a:pt x="357828" y="158750"/>
                </a:lnTo>
                <a:close/>
              </a:path>
              <a:path w="384810" h="320039">
                <a:moveTo>
                  <a:pt x="33954" y="165100"/>
                </a:moveTo>
                <a:lnTo>
                  <a:pt x="16979" y="165100"/>
                </a:lnTo>
                <a:lnTo>
                  <a:pt x="21145" y="153962"/>
                </a:lnTo>
                <a:lnTo>
                  <a:pt x="33954" y="165100"/>
                </a:lnTo>
                <a:close/>
              </a:path>
              <a:path w="384810" h="320039">
                <a:moveTo>
                  <a:pt x="110959" y="165100"/>
                </a:moveTo>
                <a:lnTo>
                  <a:pt x="33954" y="165100"/>
                </a:lnTo>
                <a:lnTo>
                  <a:pt x="21145" y="153962"/>
                </a:lnTo>
                <a:lnTo>
                  <a:pt x="98259" y="153962"/>
                </a:lnTo>
                <a:lnTo>
                  <a:pt x="98259" y="158750"/>
                </a:lnTo>
                <a:lnTo>
                  <a:pt x="110959" y="158750"/>
                </a:lnTo>
                <a:lnTo>
                  <a:pt x="110959" y="165100"/>
                </a:lnTo>
                <a:close/>
              </a:path>
              <a:path w="384810" h="320039">
                <a:moveTo>
                  <a:pt x="207428" y="306362"/>
                </a:moveTo>
                <a:lnTo>
                  <a:pt x="196405" y="306362"/>
                </a:lnTo>
                <a:lnTo>
                  <a:pt x="192239" y="302739"/>
                </a:lnTo>
                <a:lnTo>
                  <a:pt x="363334" y="153962"/>
                </a:lnTo>
                <a:lnTo>
                  <a:pt x="367499" y="165100"/>
                </a:lnTo>
                <a:lnTo>
                  <a:pt x="369875" y="165100"/>
                </a:lnTo>
                <a:lnTo>
                  <a:pt x="207428" y="306362"/>
                </a:lnTo>
                <a:close/>
              </a:path>
              <a:path w="384810" h="320039">
                <a:moveTo>
                  <a:pt x="369875" y="165100"/>
                </a:moveTo>
                <a:lnTo>
                  <a:pt x="367499" y="165100"/>
                </a:lnTo>
                <a:lnTo>
                  <a:pt x="363334" y="153962"/>
                </a:lnTo>
                <a:lnTo>
                  <a:pt x="382683" y="153962"/>
                </a:lnTo>
                <a:lnTo>
                  <a:pt x="369875" y="165100"/>
                </a:lnTo>
                <a:close/>
              </a:path>
              <a:path w="384810" h="320039">
                <a:moveTo>
                  <a:pt x="196405" y="306362"/>
                </a:moveTo>
                <a:lnTo>
                  <a:pt x="188074" y="306362"/>
                </a:lnTo>
                <a:lnTo>
                  <a:pt x="192239" y="302739"/>
                </a:lnTo>
                <a:lnTo>
                  <a:pt x="196405" y="3063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7887" y="3601402"/>
            <a:ext cx="7724775" cy="2428240"/>
          </a:xfrm>
          <a:custGeom>
            <a:avLst/>
            <a:gdLst/>
            <a:ahLst/>
            <a:cxnLst/>
            <a:rect l="l" t="t" r="r" b="b"/>
            <a:pathLst>
              <a:path w="7724775" h="2428240">
                <a:moveTo>
                  <a:pt x="7710487" y="2428240"/>
                </a:moveTo>
                <a:lnTo>
                  <a:pt x="14287" y="2428240"/>
                </a:lnTo>
                <a:lnTo>
                  <a:pt x="11506" y="2427960"/>
                </a:lnTo>
                <a:lnTo>
                  <a:pt x="0" y="2413952"/>
                </a:lnTo>
                <a:lnTo>
                  <a:pt x="0" y="14287"/>
                </a:lnTo>
                <a:lnTo>
                  <a:pt x="14287" y="0"/>
                </a:lnTo>
                <a:lnTo>
                  <a:pt x="7710487" y="0"/>
                </a:lnTo>
                <a:lnTo>
                  <a:pt x="77247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399665"/>
                </a:lnTo>
                <a:lnTo>
                  <a:pt x="14287" y="2399665"/>
                </a:lnTo>
                <a:lnTo>
                  <a:pt x="28575" y="2413952"/>
                </a:lnTo>
                <a:lnTo>
                  <a:pt x="7724775" y="2413952"/>
                </a:lnTo>
                <a:lnTo>
                  <a:pt x="7724495" y="2416733"/>
                </a:lnTo>
                <a:lnTo>
                  <a:pt x="7713268" y="2427960"/>
                </a:lnTo>
                <a:lnTo>
                  <a:pt x="7710487" y="2428240"/>
                </a:lnTo>
                <a:close/>
              </a:path>
              <a:path w="7724775" h="242824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724775" h="2428240">
                <a:moveTo>
                  <a:pt x="76962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696200" y="14287"/>
                </a:lnTo>
                <a:lnTo>
                  <a:pt x="7696200" y="28575"/>
                </a:lnTo>
                <a:close/>
              </a:path>
              <a:path w="7724775" h="2428240">
                <a:moveTo>
                  <a:pt x="7696200" y="2413952"/>
                </a:moveTo>
                <a:lnTo>
                  <a:pt x="7696200" y="14287"/>
                </a:lnTo>
                <a:lnTo>
                  <a:pt x="7710487" y="28575"/>
                </a:lnTo>
                <a:lnTo>
                  <a:pt x="7724775" y="28575"/>
                </a:lnTo>
                <a:lnTo>
                  <a:pt x="7724775" y="2399665"/>
                </a:lnTo>
                <a:lnTo>
                  <a:pt x="7710487" y="2399665"/>
                </a:lnTo>
                <a:lnTo>
                  <a:pt x="7696200" y="2413952"/>
                </a:lnTo>
                <a:close/>
              </a:path>
              <a:path w="7724775" h="2428240">
                <a:moveTo>
                  <a:pt x="7724775" y="28575"/>
                </a:moveTo>
                <a:lnTo>
                  <a:pt x="7710487" y="28575"/>
                </a:lnTo>
                <a:lnTo>
                  <a:pt x="7696200" y="14287"/>
                </a:lnTo>
                <a:lnTo>
                  <a:pt x="7724775" y="14287"/>
                </a:lnTo>
                <a:lnTo>
                  <a:pt x="7724775" y="28575"/>
                </a:lnTo>
                <a:close/>
              </a:path>
              <a:path w="7724775" h="2428240">
                <a:moveTo>
                  <a:pt x="28575" y="2413952"/>
                </a:moveTo>
                <a:lnTo>
                  <a:pt x="14287" y="2399665"/>
                </a:lnTo>
                <a:lnTo>
                  <a:pt x="28575" y="2399665"/>
                </a:lnTo>
                <a:lnTo>
                  <a:pt x="28575" y="2413952"/>
                </a:lnTo>
                <a:close/>
              </a:path>
              <a:path w="7724775" h="2428240">
                <a:moveTo>
                  <a:pt x="7696200" y="2413952"/>
                </a:moveTo>
                <a:lnTo>
                  <a:pt x="28575" y="2413952"/>
                </a:lnTo>
                <a:lnTo>
                  <a:pt x="28575" y="2399665"/>
                </a:lnTo>
                <a:lnTo>
                  <a:pt x="7696200" y="2399665"/>
                </a:lnTo>
                <a:lnTo>
                  <a:pt x="7696200" y="2413952"/>
                </a:lnTo>
                <a:close/>
              </a:path>
              <a:path w="7724775" h="2428240">
                <a:moveTo>
                  <a:pt x="7724775" y="2413952"/>
                </a:moveTo>
                <a:lnTo>
                  <a:pt x="7696200" y="2413952"/>
                </a:lnTo>
                <a:lnTo>
                  <a:pt x="7710487" y="2399665"/>
                </a:lnTo>
                <a:lnTo>
                  <a:pt x="7724775" y="2399665"/>
                </a:lnTo>
                <a:lnTo>
                  <a:pt x="7724775" y="241395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0914" y="1304417"/>
            <a:ext cx="4463415" cy="46164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5" dirty="0">
                <a:latin typeface="PMingLiU"/>
                <a:cs typeface="PMingLiU"/>
              </a:rPr>
              <a:t>组织变革的阻力</a:t>
            </a:r>
            <a:r>
              <a:rPr sz="2000" dirty="0">
                <a:latin typeface="PMingLiU"/>
                <a:cs typeface="PMingLiU"/>
              </a:rPr>
              <a:t>：【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000" spc="5" dirty="0">
                <a:latin typeface="PMingLiU"/>
                <a:cs typeface="PMingLiU"/>
              </a:rPr>
              <a:t>】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对未来不确定的焦</a:t>
            </a:r>
            <a:r>
              <a:rPr sz="2000" spc="5" dirty="0">
                <a:latin typeface="PMingLiU"/>
                <a:cs typeface="PMingLiU"/>
              </a:rPr>
              <a:t>虑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习</a:t>
            </a:r>
            <a:r>
              <a:rPr sz="2000" spc="5" dirty="0">
                <a:latin typeface="PMingLiU"/>
                <a:cs typeface="PMingLiU"/>
              </a:rPr>
              <a:t>惯</a:t>
            </a:r>
            <a:endParaRPr sz="2000">
              <a:latin typeface="PMingLiU"/>
              <a:cs typeface="PMingLiU"/>
            </a:endParaRPr>
          </a:p>
          <a:p>
            <a:pPr marL="641350" indent="-628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641350" algn="l"/>
              </a:tabLst>
            </a:pPr>
            <a:r>
              <a:rPr sz="2000" dirty="0">
                <a:latin typeface="PMingLiU"/>
                <a:cs typeface="PMingLiU"/>
              </a:rPr>
              <a:t>担心变革会影响自己的收入和地</a:t>
            </a:r>
            <a:r>
              <a:rPr sz="2000" spc="5" dirty="0">
                <a:latin typeface="PMingLiU"/>
                <a:cs typeface="PMingLiU"/>
              </a:rPr>
              <a:t>位</a:t>
            </a:r>
            <a:endParaRPr sz="20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spc="5" dirty="0">
                <a:latin typeface="PMingLiU"/>
                <a:cs typeface="PMingLiU"/>
              </a:rPr>
              <a:t>克服阻力的策略</a:t>
            </a:r>
            <a:r>
              <a:rPr sz="2000" dirty="0">
                <a:latin typeface="PMingLiU"/>
                <a:cs typeface="PMingLiU"/>
              </a:rPr>
              <a:t>：【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000" spc="5" dirty="0">
                <a:latin typeface="PMingLiU"/>
                <a:cs typeface="PMingLiU"/>
              </a:rPr>
              <a:t>】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PMingLiU"/>
                <a:cs typeface="PMingLiU"/>
              </a:rPr>
              <a:t>营造强烈的归属感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PMingLiU"/>
                <a:cs typeface="PMingLiU"/>
              </a:rPr>
              <a:t>谈判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PMingLiU"/>
                <a:cs typeface="PMingLiU"/>
              </a:rPr>
              <a:t>操纵和收买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PMingLiU"/>
                <a:cs typeface="PMingLiU"/>
              </a:rPr>
              <a:t>强制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8887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3335" y="0"/>
            <a:ext cx="3898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7.3.3.4克服组织变革阻力的策略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7740" y="0"/>
            <a:ext cx="3604259" cy="1630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40" y="1193165"/>
            <a:ext cx="6344285" cy="12458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克服组织变革阻力的策略【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简答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营造强烈的归属</a:t>
            </a:r>
            <a:r>
              <a:rPr sz="2400" dirty="0">
                <a:latin typeface="PMingLiU"/>
                <a:cs typeface="PMingLiU"/>
              </a:rPr>
              <a:t>感</a:t>
            </a:r>
            <a:endParaRPr sz="2400">
              <a:latin typeface="PMingLiU"/>
              <a:cs typeface="PMingLiU"/>
            </a:endParaRPr>
          </a:p>
          <a:p>
            <a:pPr marL="3302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加强沟</a:t>
            </a:r>
            <a:r>
              <a:rPr sz="2000" spc="5" dirty="0">
                <a:latin typeface="PMingLiU"/>
                <a:cs typeface="PMingLiU"/>
              </a:rPr>
              <a:t>通</a:t>
            </a:r>
            <a:r>
              <a:rPr sz="2000" spc="-5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4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鼓励积极参</a:t>
            </a:r>
            <a:r>
              <a:rPr sz="2000" spc="5" dirty="0">
                <a:latin typeface="PMingLiU"/>
                <a:cs typeface="PMingLiU"/>
              </a:rPr>
              <a:t>与</a:t>
            </a:r>
            <a:r>
              <a:rPr sz="2000" spc="-5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4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相互尊重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4663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3335" y="0"/>
            <a:ext cx="3898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7.3.3.4克服组织变革阻力的策略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7740" y="0"/>
            <a:ext cx="3604259" cy="1630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40" y="1193165"/>
            <a:ext cx="10148570" cy="21120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克服组织变革阻力的策略【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简答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营造强烈的归属</a:t>
            </a:r>
            <a:r>
              <a:rPr sz="2400" dirty="0">
                <a:latin typeface="PMingLiU"/>
                <a:cs typeface="PMingLiU"/>
              </a:rPr>
              <a:t>感</a:t>
            </a:r>
            <a:endParaRPr sz="2400">
              <a:latin typeface="PMingLiU"/>
              <a:cs typeface="PMingLiU"/>
            </a:endParaRPr>
          </a:p>
          <a:p>
            <a:pPr marL="3302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加强沟</a:t>
            </a:r>
            <a:r>
              <a:rPr sz="2000" spc="5" dirty="0">
                <a:latin typeface="PMingLiU"/>
                <a:cs typeface="PMingLiU"/>
              </a:rPr>
              <a:t>通</a:t>
            </a:r>
            <a:r>
              <a:rPr sz="2000" spc="-3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鼓励积极参</a:t>
            </a:r>
            <a:r>
              <a:rPr sz="2000" spc="5" dirty="0">
                <a:latin typeface="PMingLiU"/>
                <a:cs typeface="PMingLiU"/>
              </a:rPr>
              <a:t>与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相互尊重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谈</a:t>
            </a:r>
            <a:r>
              <a:rPr sz="2400" dirty="0">
                <a:latin typeface="PMingLiU"/>
                <a:cs typeface="PMingLiU"/>
              </a:rPr>
              <a:t>判</a:t>
            </a:r>
            <a:endParaRPr sz="2400">
              <a:latin typeface="PMingLiU"/>
              <a:cs typeface="PMingLiU"/>
            </a:endParaRPr>
          </a:p>
          <a:p>
            <a:pPr marL="3302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以某些有价值的东西换取阻力的减小。</a:t>
            </a:r>
            <a:r>
              <a:rPr sz="2000" spc="20" dirty="0">
                <a:latin typeface="PMingLiU"/>
                <a:cs typeface="PMingLiU"/>
              </a:rPr>
              <a:t>e</a:t>
            </a:r>
            <a:r>
              <a:rPr sz="2000" spc="15" dirty="0">
                <a:latin typeface="PMingLiU"/>
                <a:cs typeface="PMingLiU"/>
              </a:rPr>
              <a:t>g</a:t>
            </a:r>
            <a:r>
              <a:rPr sz="2000" dirty="0">
                <a:latin typeface="PMingLiU"/>
                <a:cs typeface="PMingLiU"/>
              </a:rPr>
              <a:t>：抗拒来自少数有威信的员工</a:t>
            </a:r>
            <a:r>
              <a:rPr sz="2000" spc="-10" dirty="0">
                <a:latin typeface="PMingLiU"/>
                <a:cs typeface="PMingLiU"/>
              </a:rPr>
              <a:t>&amp;</a:t>
            </a:r>
            <a:r>
              <a:rPr sz="2000" dirty="0">
                <a:latin typeface="PMingLiU"/>
                <a:cs typeface="PMingLiU"/>
              </a:rPr>
              <a:t>特殊报</a:t>
            </a:r>
            <a:r>
              <a:rPr sz="2000" spc="5" dirty="0">
                <a:latin typeface="PMingLiU"/>
                <a:cs typeface="PMingLiU"/>
              </a:rPr>
              <a:t>酬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935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3335" y="0"/>
            <a:ext cx="3898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7.3.3.4克服组织变革阻力的策略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7740" y="0"/>
            <a:ext cx="3604259" cy="1630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40" y="1193165"/>
            <a:ext cx="10240010" cy="34093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克服组织变革阻力的策略【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简答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★★★★</a:t>
            </a:r>
            <a:endParaRPr sz="2000" spc="-5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营造强烈的归属</a:t>
            </a:r>
            <a:r>
              <a:rPr sz="2400" dirty="0">
                <a:latin typeface="PMingLiU"/>
                <a:cs typeface="PMingLiU"/>
              </a:rPr>
              <a:t>感</a:t>
            </a:r>
            <a:endParaRPr sz="2400">
              <a:latin typeface="PMingLiU"/>
              <a:cs typeface="PMingLiU"/>
            </a:endParaRPr>
          </a:p>
          <a:p>
            <a:pPr marL="3302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加强沟</a:t>
            </a:r>
            <a:r>
              <a:rPr sz="2000" spc="5" dirty="0">
                <a:latin typeface="PMingLiU"/>
                <a:cs typeface="PMingLiU"/>
              </a:rPr>
              <a:t>通</a:t>
            </a:r>
            <a:r>
              <a:rPr sz="2000" spc="-3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鼓励积极参</a:t>
            </a:r>
            <a:r>
              <a:rPr sz="2000" spc="5" dirty="0">
                <a:latin typeface="PMingLiU"/>
                <a:cs typeface="PMingLiU"/>
              </a:rPr>
              <a:t>与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相互尊重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谈</a:t>
            </a:r>
            <a:r>
              <a:rPr sz="2400" dirty="0">
                <a:latin typeface="PMingLiU"/>
                <a:cs typeface="PMingLiU"/>
              </a:rPr>
              <a:t>判</a:t>
            </a:r>
            <a:endParaRPr sz="2400">
              <a:latin typeface="PMingLiU"/>
              <a:cs typeface="PMingLiU"/>
            </a:endParaRPr>
          </a:p>
          <a:p>
            <a:pPr marL="3302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以某些有价值的东西换取阻力的减小。</a:t>
            </a:r>
            <a:r>
              <a:rPr sz="2000" spc="20" dirty="0">
                <a:latin typeface="PMingLiU"/>
                <a:cs typeface="PMingLiU"/>
              </a:rPr>
              <a:t>e</a:t>
            </a:r>
            <a:r>
              <a:rPr sz="2000" spc="15" dirty="0">
                <a:latin typeface="PMingLiU"/>
                <a:cs typeface="PMingLiU"/>
              </a:rPr>
              <a:t>g</a:t>
            </a:r>
            <a:r>
              <a:rPr sz="2000" dirty="0">
                <a:latin typeface="PMingLiU"/>
                <a:cs typeface="PMingLiU"/>
              </a:rPr>
              <a:t>：抗拒来自少数有威信的员工</a:t>
            </a:r>
            <a:r>
              <a:rPr sz="2000" spc="-10" dirty="0">
                <a:latin typeface="PMingLiU"/>
                <a:cs typeface="PMingLiU"/>
              </a:rPr>
              <a:t>&amp;</a:t>
            </a:r>
            <a:r>
              <a:rPr sz="2000" dirty="0">
                <a:latin typeface="PMingLiU"/>
                <a:cs typeface="PMingLiU"/>
              </a:rPr>
              <a:t>特殊报</a:t>
            </a:r>
            <a:r>
              <a:rPr sz="2000" spc="5" dirty="0">
                <a:latin typeface="PMingLiU"/>
                <a:cs typeface="PMingLiU"/>
              </a:rPr>
              <a:t>酬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操纵和收</a:t>
            </a:r>
            <a:r>
              <a:rPr sz="2400" dirty="0">
                <a:latin typeface="PMingLiU"/>
                <a:cs typeface="PMingLiU"/>
              </a:rPr>
              <a:t>买</a:t>
            </a:r>
            <a:endParaRPr sz="2400">
              <a:latin typeface="PMingLiU"/>
              <a:cs typeface="PMingLiU"/>
            </a:endParaRPr>
          </a:p>
          <a:p>
            <a:pPr marL="320040">
              <a:lnSpc>
                <a:spcPct val="100000"/>
              </a:lnSpc>
              <a:spcBef>
                <a:spcPts val="1110"/>
              </a:spcBef>
            </a:pPr>
            <a:r>
              <a:rPr sz="2000" dirty="0">
                <a:latin typeface="PMingLiU"/>
                <a:cs typeface="PMingLiU"/>
              </a:rPr>
              <a:t>操纵手段有</a:t>
            </a:r>
            <a:r>
              <a:rPr sz="2000" spc="-85" dirty="0">
                <a:latin typeface="PMingLiU"/>
                <a:cs typeface="PMingLiU"/>
              </a:rPr>
              <a:t>:</a:t>
            </a:r>
            <a:r>
              <a:rPr sz="2000" dirty="0">
                <a:latin typeface="PMingLiU"/>
                <a:cs typeface="PMingLiU"/>
              </a:rPr>
              <a:t>歪曲事实以使变革显得更有吸引力，封锁不受欢迎的信息等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1775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3335" y="0"/>
            <a:ext cx="3898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7.3.3.4克服组织变革阻力的策略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46907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7.3.3 组织变革与员工心理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7740" y="0"/>
            <a:ext cx="3604259" cy="1630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260474"/>
            <a:ext cx="9650095" cy="426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克服组织变革阻力的策略【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简答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 panose="02020503050405090304"/>
              <a:cs typeface="Times New Roman" panose="0202050305040509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营造强烈的归属</a:t>
            </a:r>
            <a:r>
              <a:rPr sz="2400" dirty="0">
                <a:latin typeface="PMingLiU"/>
                <a:cs typeface="PMingLiU"/>
              </a:rPr>
              <a:t>感</a:t>
            </a:r>
            <a:endParaRPr sz="2400">
              <a:latin typeface="PMingLiU"/>
              <a:cs typeface="PMingLiU"/>
            </a:endParaRPr>
          </a:p>
          <a:p>
            <a:pPr marL="3302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加强沟</a:t>
            </a:r>
            <a:r>
              <a:rPr sz="2000" spc="5" dirty="0">
                <a:latin typeface="PMingLiU"/>
                <a:cs typeface="PMingLiU"/>
              </a:rPr>
              <a:t>通</a:t>
            </a:r>
            <a:r>
              <a:rPr sz="2000" spc="-3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鼓励积极参</a:t>
            </a:r>
            <a:r>
              <a:rPr sz="2000" spc="5" dirty="0">
                <a:latin typeface="PMingLiU"/>
                <a:cs typeface="PMingLiU"/>
              </a:rPr>
              <a:t>与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&amp;</a:t>
            </a:r>
            <a:r>
              <a:rPr sz="2000" spc="-25" dirty="0">
                <a:latin typeface="PMingLiU"/>
                <a:cs typeface="PMingLiU"/>
              </a:rPr>
              <a:t> </a:t>
            </a:r>
            <a:r>
              <a:rPr sz="2000" dirty="0">
                <a:latin typeface="PMingLiU"/>
                <a:cs typeface="PMingLiU"/>
              </a:rPr>
              <a:t>相互尊重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谈</a:t>
            </a:r>
            <a:r>
              <a:rPr sz="2400" dirty="0">
                <a:latin typeface="PMingLiU"/>
                <a:cs typeface="PMingLiU"/>
              </a:rPr>
              <a:t>判</a:t>
            </a:r>
            <a:endParaRPr sz="2400">
              <a:latin typeface="PMingLiU"/>
              <a:cs typeface="PMingLiU"/>
            </a:endParaRPr>
          </a:p>
          <a:p>
            <a:pPr marL="3302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以某些有价值的东西换取阻力的减小。</a:t>
            </a:r>
            <a:r>
              <a:rPr sz="2000" spc="20" dirty="0">
                <a:latin typeface="PMingLiU"/>
                <a:cs typeface="PMingLiU"/>
              </a:rPr>
              <a:t>e</a:t>
            </a:r>
            <a:r>
              <a:rPr sz="2000" spc="15" dirty="0">
                <a:latin typeface="PMingLiU"/>
                <a:cs typeface="PMingLiU"/>
              </a:rPr>
              <a:t>g</a:t>
            </a:r>
            <a:r>
              <a:rPr sz="2000" dirty="0">
                <a:latin typeface="PMingLiU"/>
                <a:cs typeface="PMingLiU"/>
              </a:rPr>
              <a:t>：抗拒来自少数有威信的员工</a:t>
            </a:r>
            <a:r>
              <a:rPr sz="2000" spc="-10" dirty="0">
                <a:latin typeface="PMingLiU"/>
                <a:cs typeface="PMingLiU"/>
              </a:rPr>
              <a:t>&amp;</a:t>
            </a:r>
            <a:r>
              <a:rPr sz="2000" dirty="0">
                <a:latin typeface="PMingLiU"/>
                <a:cs typeface="PMingLiU"/>
              </a:rPr>
              <a:t>特殊报酬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操纵和收</a:t>
            </a:r>
            <a:r>
              <a:rPr sz="2400" dirty="0">
                <a:latin typeface="PMingLiU"/>
                <a:cs typeface="PMingLiU"/>
              </a:rPr>
              <a:t>买</a:t>
            </a:r>
            <a:endParaRPr sz="2400">
              <a:latin typeface="PMingLiU"/>
              <a:cs typeface="PMingLiU"/>
            </a:endParaRPr>
          </a:p>
          <a:p>
            <a:pPr marL="320040">
              <a:lnSpc>
                <a:spcPct val="100000"/>
              </a:lnSpc>
              <a:spcBef>
                <a:spcPts val="1110"/>
              </a:spcBef>
            </a:pPr>
            <a:r>
              <a:rPr sz="2000" dirty="0">
                <a:latin typeface="PMingLiU"/>
                <a:cs typeface="PMingLiU"/>
              </a:rPr>
              <a:t>操纵手段有</a:t>
            </a:r>
            <a:r>
              <a:rPr sz="2000" spc="-85" dirty="0">
                <a:latin typeface="PMingLiU"/>
                <a:cs typeface="PMingLiU"/>
              </a:rPr>
              <a:t>:</a:t>
            </a:r>
            <a:r>
              <a:rPr sz="2000" dirty="0">
                <a:latin typeface="PMingLiU"/>
                <a:cs typeface="PMingLiU"/>
              </a:rPr>
              <a:t>歪曲事实以使变革显得更有吸引力，封锁不受欢迎的信息等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强</a:t>
            </a:r>
            <a:r>
              <a:rPr sz="2400" dirty="0">
                <a:latin typeface="PMingLiU"/>
                <a:cs typeface="PMingLiU"/>
              </a:rPr>
              <a:t>制</a:t>
            </a:r>
            <a:endParaRPr sz="2400">
              <a:latin typeface="PMingLiU"/>
              <a:cs typeface="PMingLiU"/>
            </a:endParaRPr>
          </a:p>
          <a:p>
            <a:pPr marL="26670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latin typeface="PMingLiU"/>
                <a:cs typeface="PMingLiU"/>
              </a:rPr>
              <a:t>直接同抵制者针锋相对，向其施加压力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6535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3335" y="0"/>
            <a:ext cx="3898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7.3.3.4克服组织变革阻力的策略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727" y="3782062"/>
            <a:ext cx="464184" cy="271780"/>
          </a:xfrm>
          <a:custGeom>
            <a:avLst/>
            <a:gdLst/>
            <a:ahLst/>
            <a:cxnLst/>
            <a:rect l="l" t="t" r="r" b="b"/>
            <a:pathLst>
              <a:path w="464185" h="271779">
                <a:moveTo>
                  <a:pt x="18834" y="271346"/>
                </a:moveTo>
                <a:lnTo>
                  <a:pt x="1694" y="200168"/>
                </a:lnTo>
                <a:lnTo>
                  <a:pt x="0" y="142570"/>
                </a:lnTo>
                <a:lnTo>
                  <a:pt x="10715" y="97194"/>
                </a:lnTo>
                <a:lnTo>
                  <a:pt x="30803" y="62681"/>
                </a:lnTo>
                <a:lnTo>
                  <a:pt x="86953" y="20813"/>
                </a:lnTo>
                <a:lnTo>
                  <a:pt x="161571" y="952"/>
                </a:lnTo>
                <a:lnTo>
                  <a:pt x="209383" y="0"/>
                </a:lnTo>
                <a:lnTo>
                  <a:pt x="258611" y="6844"/>
                </a:lnTo>
                <a:lnTo>
                  <a:pt x="307484" y="20446"/>
                </a:lnTo>
                <a:lnTo>
                  <a:pt x="354236" y="39766"/>
                </a:lnTo>
                <a:lnTo>
                  <a:pt x="397096" y="63764"/>
                </a:lnTo>
                <a:lnTo>
                  <a:pt x="417857" y="79188"/>
                </a:lnTo>
                <a:lnTo>
                  <a:pt x="195480" y="79188"/>
                </a:lnTo>
                <a:lnTo>
                  <a:pt x="154673" y="82827"/>
                </a:lnTo>
                <a:lnTo>
                  <a:pt x="126605" y="103447"/>
                </a:lnTo>
                <a:lnTo>
                  <a:pt x="111276" y="139661"/>
                </a:lnTo>
                <a:lnTo>
                  <a:pt x="110098" y="190431"/>
                </a:lnTo>
                <a:lnTo>
                  <a:pt x="124485" y="254721"/>
                </a:lnTo>
                <a:lnTo>
                  <a:pt x="18834" y="271346"/>
                </a:lnTo>
                <a:close/>
              </a:path>
              <a:path w="464185" h="271779">
                <a:moveTo>
                  <a:pt x="365976" y="160449"/>
                </a:moveTo>
                <a:lnTo>
                  <a:pt x="332405" y="129487"/>
                </a:lnTo>
                <a:lnTo>
                  <a:pt x="289417" y="104381"/>
                </a:lnTo>
                <a:lnTo>
                  <a:pt x="242086" y="86994"/>
                </a:lnTo>
                <a:lnTo>
                  <a:pt x="195480" y="79188"/>
                </a:lnTo>
                <a:lnTo>
                  <a:pt x="417857" y="79188"/>
                </a:lnTo>
                <a:lnTo>
                  <a:pt x="434297" y="91401"/>
                </a:lnTo>
                <a:lnTo>
                  <a:pt x="464071" y="121638"/>
                </a:lnTo>
                <a:lnTo>
                  <a:pt x="365976" y="16044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63823" y="3747515"/>
            <a:ext cx="1382268" cy="9281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83515" y="4898135"/>
            <a:ext cx="2569282" cy="30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6748" y="3819144"/>
            <a:ext cx="1251203" cy="1245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33776" y="2703652"/>
            <a:ext cx="304165" cy="386080"/>
          </a:xfrm>
          <a:custGeom>
            <a:avLst/>
            <a:gdLst/>
            <a:ahLst/>
            <a:cxnLst/>
            <a:rect l="l" t="t" r="r" b="b"/>
            <a:pathLst>
              <a:path w="304164" h="386080">
                <a:moveTo>
                  <a:pt x="273608" y="385978"/>
                </a:moveTo>
                <a:lnTo>
                  <a:pt x="30403" y="385978"/>
                </a:lnTo>
                <a:lnTo>
                  <a:pt x="19239" y="384944"/>
                </a:lnTo>
                <a:lnTo>
                  <a:pt x="9501" y="381844"/>
                </a:lnTo>
                <a:lnTo>
                  <a:pt x="2612" y="376677"/>
                </a:lnTo>
                <a:lnTo>
                  <a:pt x="0" y="369443"/>
                </a:lnTo>
                <a:lnTo>
                  <a:pt x="0" y="16548"/>
                </a:lnTo>
                <a:lnTo>
                  <a:pt x="2612" y="9306"/>
                </a:lnTo>
                <a:lnTo>
                  <a:pt x="9501" y="4135"/>
                </a:lnTo>
                <a:lnTo>
                  <a:pt x="19239" y="1033"/>
                </a:lnTo>
                <a:lnTo>
                  <a:pt x="30403" y="0"/>
                </a:lnTo>
                <a:lnTo>
                  <a:pt x="273608" y="0"/>
                </a:lnTo>
                <a:lnTo>
                  <a:pt x="284772" y="1033"/>
                </a:lnTo>
                <a:lnTo>
                  <a:pt x="294511" y="4135"/>
                </a:lnTo>
                <a:lnTo>
                  <a:pt x="301399" y="9306"/>
                </a:lnTo>
                <a:lnTo>
                  <a:pt x="304012" y="16548"/>
                </a:lnTo>
                <a:lnTo>
                  <a:pt x="304012" y="369443"/>
                </a:lnTo>
                <a:lnTo>
                  <a:pt x="301399" y="376677"/>
                </a:lnTo>
                <a:lnTo>
                  <a:pt x="294511" y="381844"/>
                </a:lnTo>
                <a:lnTo>
                  <a:pt x="284772" y="384944"/>
                </a:lnTo>
                <a:lnTo>
                  <a:pt x="273608" y="385978"/>
                </a:lnTo>
                <a:close/>
              </a:path>
            </a:pathLst>
          </a:custGeom>
          <a:solidFill>
            <a:srgbClr val="DFB1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2407" y="2088426"/>
            <a:ext cx="1167765" cy="868044"/>
          </a:xfrm>
          <a:custGeom>
            <a:avLst/>
            <a:gdLst/>
            <a:ahLst/>
            <a:cxnLst/>
            <a:rect l="l" t="t" r="r" b="b"/>
            <a:pathLst>
              <a:path w="1167764" h="868044">
                <a:moveTo>
                  <a:pt x="583374" y="867867"/>
                </a:moveTo>
                <a:lnTo>
                  <a:pt x="527130" y="865880"/>
                </a:lnTo>
                <a:lnTo>
                  <a:pt x="472399" y="860042"/>
                </a:lnTo>
                <a:lnTo>
                  <a:pt x="419427" y="850534"/>
                </a:lnTo>
                <a:lnTo>
                  <a:pt x="368460" y="837538"/>
                </a:lnTo>
                <a:lnTo>
                  <a:pt x="319743" y="821235"/>
                </a:lnTo>
                <a:lnTo>
                  <a:pt x="273521" y="801806"/>
                </a:lnTo>
                <a:lnTo>
                  <a:pt x="230040" y="779435"/>
                </a:lnTo>
                <a:lnTo>
                  <a:pt x="189546" y="754301"/>
                </a:lnTo>
                <a:lnTo>
                  <a:pt x="152284" y="726588"/>
                </a:lnTo>
                <a:lnTo>
                  <a:pt x="118499" y="696476"/>
                </a:lnTo>
                <a:lnTo>
                  <a:pt x="88437" y="664147"/>
                </a:lnTo>
                <a:lnTo>
                  <a:pt x="62344" y="629783"/>
                </a:lnTo>
                <a:lnTo>
                  <a:pt x="40465" y="593565"/>
                </a:lnTo>
                <a:lnTo>
                  <a:pt x="23046" y="555676"/>
                </a:lnTo>
                <a:lnTo>
                  <a:pt x="10331" y="516296"/>
                </a:lnTo>
                <a:lnTo>
                  <a:pt x="2567" y="475608"/>
                </a:lnTo>
                <a:lnTo>
                  <a:pt x="0" y="433793"/>
                </a:lnTo>
                <a:lnTo>
                  <a:pt x="2567" y="392027"/>
                </a:lnTo>
                <a:lnTo>
                  <a:pt x="10331" y="351381"/>
                </a:lnTo>
                <a:lnTo>
                  <a:pt x="23046" y="312039"/>
                </a:lnTo>
                <a:lnTo>
                  <a:pt x="40465" y="274181"/>
                </a:lnTo>
                <a:lnTo>
                  <a:pt x="62344" y="237991"/>
                </a:lnTo>
                <a:lnTo>
                  <a:pt x="88437" y="203649"/>
                </a:lnTo>
                <a:lnTo>
                  <a:pt x="118499" y="171339"/>
                </a:lnTo>
                <a:lnTo>
                  <a:pt x="152284" y="141242"/>
                </a:lnTo>
                <a:lnTo>
                  <a:pt x="189546" y="113540"/>
                </a:lnTo>
                <a:lnTo>
                  <a:pt x="230040" y="88416"/>
                </a:lnTo>
                <a:lnTo>
                  <a:pt x="273521" y="66051"/>
                </a:lnTo>
                <a:lnTo>
                  <a:pt x="319743" y="46627"/>
                </a:lnTo>
                <a:lnTo>
                  <a:pt x="368460" y="30326"/>
                </a:lnTo>
                <a:lnTo>
                  <a:pt x="419427" y="17331"/>
                </a:lnTo>
                <a:lnTo>
                  <a:pt x="472399" y="7824"/>
                </a:lnTo>
                <a:lnTo>
                  <a:pt x="527130" y="1986"/>
                </a:lnTo>
                <a:lnTo>
                  <a:pt x="583374" y="0"/>
                </a:lnTo>
                <a:lnTo>
                  <a:pt x="639618" y="1986"/>
                </a:lnTo>
                <a:lnTo>
                  <a:pt x="694350" y="7824"/>
                </a:lnTo>
                <a:lnTo>
                  <a:pt x="747324" y="17332"/>
                </a:lnTo>
                <a:lnTo>
                  <a:pt x="798296" y="30328"/>
                </a:lnTo>
                <a:lnTo>
                  <a:pt x="847022" y="46630"/>
                </a:lnTo>
                <a:lnTo>
                  <a:pt x="893255" y="66057"/>
                </a:lnTo>
                <a:lnTo>
                  <a:pt x="936752" y="88426"/>
                </a:lnTo>
                <a:lnTo>
                  <a:pt x="977268" y="113555"/>
                </a:lnTo>
                <a:lnTo>
                  <a:pt x="1014559" y="141263"/>
                </a:lnTo>
                <a:lnTo>
                  <a:pt x="1048378" y="171368"/>
                </a:lnTo>
                <a:lnTo>
                  <a:pt x="1078483" y="203687"/>
                </a:lnTo>
                <a:lnTo>
                  <a:pt x="1104627" y="238040"/>
                </a:lnTo>
                <a:lnTo>
                  <a:pt x="1126567" y="274244"/>
                </a:lnTo>
                <a:lnTo>
                  <a:pt x="1144057" y="312117"/>
                </a:lnTo>
                <a:lnTo>
                  <a:pt x="1156853" y="351477"/>
                </a:lnTo>
                <a:lnTo>
                  <a:pt x="1164710" y="392143"/>
                </a:lnTo>
                <a:lnTo>
                  <a:pt x="1167383" y="433933"/>
                </a:lnTo>
                <a:lnTo>
                  <a:pt x="1164710" y="475725"/>
                </a:lnTo>
                <a:lnTo>
                  <a:pt x="1156853" y="516392"/>
                </a:lnTo>
                <a:lnTo>
                  <a:pt x="1144057" y="555754"/>
                </a:lnTo>
                <a:lnTo>
                  <a:pt x="1126567" y="593628"/>
                </a:lnTo>
                <a:lnTo>
                  <a:pt x="1104627" y="629832"/>
                </a:lnTo>
                <a:lnTo>
                  <a:pt x="1078483" y="664185"/>
                </a:lnTo>
                <a:lnTo>
                  <a:pt x="1048378" y="696504"/>
                </a:lnTo>
                <a:lnTo>
                  <a:pt x="1014559" y="726608"/>
                </a:lnTo>
                <a:lnTo>
                  <a:pt x="977268" y="754316"/>
                </a:lnTo>
                <a:lnTo>
                  <a:pt x="936752" y="779444"/>
                </a:lnTo>
                <a:lnTo>
                  <a:pt x="893255" y="801812"/>
                </a:lnTo>
                <a:lnTo>
                  <a:pt x="847022" y="821238"/>
                </a:lnTo>
                <a:lnTo>
                  <a:pt x="798296" y="837540"/>
                </a:lnTo>
                <a:lnTo>
                  <a:pt x="747324" y="850535"/>
                </a:lnTo>
                <a:lnTo>
                  <a:pt x="694350" y="860042"/>
                </a:lnTo>
                <a:lnTo>
                  <a:pt x="639618" y="865880"/>
                </a:lnTo>
                <a:lnTo>
                  <a:pt x="583374" y="867867"/>
                </a:lnTo>
                <a:close/>
              </a:path>
            </a:pathLst>
          </a:custGeom>
          <a:solidFill>
            <a:srgbClr val="DFB1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62555" y="2974848"/>
            <a:ext cx="1225295" cy="2139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27343" y="3763645"/>
            <a:ext cx="235253" cy="208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69386" y="3722635"/>
            <a:ext cx="226238" cy="212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1635" y="2973323"/>
            <a:ext cx="748284" cy="912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6891" y="3145535"/>
            <a:ext cx="406908" cy="69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21735" y="3049523"/>
            <a:ext cx="160020" cy="4648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21735" y="3005327"/>
            <a:ext cx="160020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58715" y="3411854"/>
            <a:ext cx="388620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9595" algn="l"/>
              </a:tabLst>
            </a:pPr>
            <a:r>
              <a:rPr sz="4000" spc="5" dirty="0">
                <a:solidFill>
                  <a:srgbClr val="000000"/>
                </a:solidFill>
              </a:rPr>
              <a:t>第八</a:t>
            </a:r>
            <a:r>
              <a:rPr sz="4000" spc="-5" dirty="0">
                <a:solidFill>
                  <a:srgbClr val="000000"/>
                </a:solidFill>
              </a:rPr>
              <a:t>章</a:t>
            </a:r>
            <a:r>
              <a:rPr sz="4000" dirty="0">
                <a:solidFill>
                  <a:srgbClr val="000000"/>
                </a:solidFill>
              </a:rPr>
              <a:t>	</a:t>
            </a:r>
            <a:r>
              <a:rPr sz="4000" spc="5" dirty="0"/>
              <a:t>组织文</a:t>
            </a:r>
            <a:r>
              <a:rPr sz="4000" spc="-5" dirty="0"/>
              <a:t>化</a:t>
            </a:r>
            <a:endParaRPr sz="4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61175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3790" y="-12065"/>
            <a:ext cx="2181225" cy="1390650"/>
          </a:xfrm>
          <a:prstGeom prst="rect">
            <a:avLst/>
          </a:prstGeom>
        </p:spPr>
      </p:pic>
      <p:cxnSp>
        <p:nvCxnSpPr>
          <p:cNvPr id="14" name="直接连接符 13"/>
          <p:cNvCxnSpPr>
            <a:endCxn id="9" idx="0"/>
          </p:cNvCxnSpPr>
          <p:nvPr/>
        </p:nvCxnSpPr>
        <p:spPr>
          <a:xfrm>
            <a:off x="4373880" y="3023870"/>
            <a:ext cx="1470660" cy="39433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57275" y="2597150"/>
            <a:ext cx="6709410" cy="2415540"/>
            <a:chOff x="1665" y="4090"/>
            <a:chExt cx="10566" cy="3804"/>
          </a:xfrm>
        </p:grpSpPr>
        <p:cxnSp>
          <p:nvCxnSpPr>
            <p:cNvPr id="13" name="直接连接符 12"/>
            <p:cNvCxnSpPr>
              <a:endCxn id="7" idx="0"/>
            </p:cNvCxnSpPr>
            <p:nvPr/>
          </p:nvCxnSpPr>
          <p:spPr>
            <a:xfrm>
              <a:off x="7008" y="4738"/>
              <a:ext cx="224" cy="64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0" idx="0"/>
            </p:cNvCxnSpPr>
            <p:nvPr/>
          </p:nvCxnSpPr>
          <p:spPr>
            <a:xfrm>
              <a:off x="6984" y="4762"/>
              <a:ext cx="4289" cy="6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665" y="4090"/>
              <a:ext cx="10566" cy="3805"/>
              <a:chOff x="1665" y="4090"/>
              <a:chExt cx="10566" cy="3805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665" y="4090"/>
                <a:ext cx="10567" cy="1821"/>
                <a:chOff x="1665" y="4090"/>
                <a:chExt cx="10567" cy="1821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6707" y="4090"/>
                  <a:ext cx="1217" cy="6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  21</a:t>
                  </a:r>
                  <a:endPara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665" y="5383"/>
                  <a:ext cx="2103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生产部经理</a:t>
                  </a:r>
                  <a:endPara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3960" y="5383"/>
                  <a:ext cx="2216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销售部经理</a:t>
                  </a:r>
                  <a:endPara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368" y="5383"/>
                  <a:ext cx="1728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人力经理</a:t>
                  </a:r>
                  <a:endPara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8312" y="5383"/>
                  <a:ext cx="1784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研发经理</a:t>
                  </a:r>
                  <a:endPara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0312" y="5383"/>
                  <a:ext cx="1921" cy="5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财务经理</a:t>
                  </a:r>
                  <a:endPara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endParaRPr>
                </a:p>
              </p:txBody>
            </p:sp>
            <p:cxnSp>
              <p:nvCxnSpPr>
                <p:cNvPr id="11" name="直接连接符 10"/>
                <p:cNvCxnSpPr>
                  <a:stCxn id="8" idx="2"/>
                  <a:endCxn id="5" idx="0"/>
                </p:cNvCxnSpPr>
                <p:nvPr/>
              </p:nvCxnSpPr>
              <p:spPr>
                <a:xfrm flipH="1">
                  <a:off x="2717" y="4738"/>
                  <a:ext cx="4599" cy="64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endCxn id="6" idx="0"/>
                </p:cNvCxnSpPr>
                <p:nvPr/>
              </p:nvCxnSpPr>
              <p:spPr>
                <a:xfrm flipH="1">
                  <a:off x="5068" y="4786"/>
                  <a:ext cx="2012" cy="59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/>
              <p:cNvGrpSpPr/>
              <p:nvPr/>
            </p:nvGrpSpPr>
            <p:grpSpPr>
              <a:xfrm>
                <a:off x="2165" y="5911"/>
                <a:ext cx="1050" cy="1984"/>
                <a:chOff x="2165" y="5911"/>
                <a:chExt cx="1050" cy="1984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2165" y="5911"/>
                  <a:ext cx="1050" cy="992"/>
                  <a:chOff x="2165" y="5911"/>
                  <a:chExt cx="1050" cy="992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主任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17" name="直接连接符 16"/>
                  <p:cNvCxnSpPr>
                    <a:stCxn id="5" idx="2"/>
                    <a:endCxn id="16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2165" y="6903"/>
                  <a:ext cx="1050" cy="992"/>
                  <a:chOff x="2165" y="5911"/>
                  <a:chExt cx="1050" cy="992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组长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21" name="直接连接符 20"/>
                  <p:cNvCxnSpPr>
                    <a:endCxn id="20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449" y="5911"/>
                <a:ext cx="1050" cy="1984"/>
                <a:chOff x="2165" y="5911"/>
                <a:chExt cx="1050" cy="1984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165" y="5911"/>
                  <a:ext cx="1050" cy="992"/>
                  <a:chOff x="2165" y="5911"/>
                  <a:chExt cx="1050" cy="992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主任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26" name="直接连接符 25"/>
                  <p:cNvCxnSpPr>
                    <a:endCxn id="25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165" y="6903"/>
                  <a:ext cx="1050" cy="992"/>
                  <a:chOff x="2165" y="5911"/>
                  <a:chExt cx="1050" cy="992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组长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29" name="直接连接符 28"/>
                  <p:cNvCxnSpPr>
                    <a:endCxn id="28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9"/>
              <p:cNvGrpSpPr/>
              <p:nvPr/>
            </p:nvGrpSpPr>
            <p:grpSpPr>
              <a:xfrm>
                <a:off x="6707" y="5911"/>
                <a:ext cx="1050" cy="1984"/>
                <a:chOff x="2165" y="5911"/>
                <a:chExt cx="1050" cy="1984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2165" y="5911"/>
                  <a:ext cx="1050" cy="992"/>
                  <a:chOff x="2165" y="5911"/>
                  <a:chExt cx="1050" cy="992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主任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33" name="直接连接符 32"/>
                  <p:cNvCxnSpPr>
                    <a:endCxn id="32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2165" y="6903"/>
                  <a:ext cx="1050" cy="992"/>
                  <a:chOff x="2165" y="5911"/>
                  <a:chExt cx="1050" cy="992"/>
                </a:xfrm>
              </p:grpSpPr>
              <p:sp>
                <p:nvSpPr>
                  <p:cNvPr id="35" name="矩形 34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组长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36" name="直接连接符 35"/>
                  <p:cNvCxnSpPr>
                    <a:endCxn id="35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" name="组合 36"/>
              <p:cNvGrpSpPr/>
              <p:nvPr/>
            </p:nvGrpSpPr>
            <p:grpSpPr>
              <a:xfrm>
                <a:off x="8678" y="5911"/>
                <a:ext cx="1050" cy="1984"/>
                <a:chOff x="2165" y="5911"/>
                <a:chExt cx="1050" cy="1984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165" y="5911"/>
                  <a:ext cx="1050" cy="992"/>
                  <a:chOff x="2165" y="5911"/>
                  <a:chExt cx="1050" cy="992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主任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40" name="直接连接符 39"/>
                  <p:cNvCxnSpPr>
                    <a:endCxn id="39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2165" y="6903"/>
                  <a:ext cx="1050" cy="992"/>
                  <a:chOff x="2165" y="5911"/>
                  <a:chExt cx="1050" cy="992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组长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43" name="直接连接符 42"/>
                  <p:cNvCxnSpPr>
                    <a:endCxn id="42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合 43"/>
              <p:cNvGrpSpPr/>
              <p:nvPr/>
            </p:nvGrpSpPr>
            <p:grpSpPr>
              <a:xfrm>
                <a:off x="10748" y="5911"/>
                <a:ext cx="1050" cy="1984"/>
                <a:chOff x="2165" y="5911"/>
                <a:chExt cx="1050" cy="1984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2165" y="5911"/>
                  <a:ext cx="1050" cy="992"/>
                  <a:chOff x="2165" y="5911"/>
                  <a:chExt cx="1050" cy="992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主任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47" name="直接连接符 46"/>
                  <p:cNvCxnSpPr>
                    <a:endCxn id="46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2165" y="6903"/>
                  <a:ext cx="1050" cy="992"/>
                  <a:chOff x="2165" y="5911"/>
                  <a:chExt cx="1050" cy="992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>
                    <a:off x="2165" y="6375"/>
                    <a:ext cx="1051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组长</a:t>
                    </a:r>
                    <a:endParaRPr lang="zh-CN" altLang="en-US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  <p:cxnSp>
                <p:nvCxnSpPr>
                  <p:cNvPr id="50" name="直接连接符 49"/>
                  <p:cNvCxnSpPr>
                    <a:endCxn id="49" idx="0"/>
                  </p:cNvCxnSpPr>
                  <p:nvPr/>
                </p:nvCxnSpPr>
                <p:spPr>
                  <a:xfrm flipH="1">
                    <a:off x="2691" y="5911"/>
                    <a:ext cx="26" cy="46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1" name="文本框 50"/>
          <p:cNvSpPr txBox="1"/>
          <p:nvPr/>
        </p:nvSpPr>
        <p:spPr>
          <a:xfrm>
            <a:off x="7916545" y="3691255"/>
            <a:ext cx="3949065" cy="132207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判断：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）是否分工变细</a:t>
            </a:r>
            <a:endParaRPr lang="en-US" altLang="zh-CN" sz="2000" u="sng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）会不会形成多头领导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）是否有利于培养综合型人才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92500" y="5610225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公司生产红酒杯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78120" y="401320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2260092"/>
            <a:ext cx="7467600" cy="23362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219329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 组织文化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9743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14896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 组织文化概述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0532" y="1456944"/>
            <a:ext cx="7600188" cy="30647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40100" y="5199379"/>
            <a:ext cx="4860925" cy="103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文化是</a:t>
            </a:r>
            <a:r>
              <a:rPr sz="2000" u="sng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PMingLiU"/>
                <a:cs typeface="PMingLiU"/>
              </a:rPr>
              <a:t>一蹴而就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的</a:t>
            </a:r>
            <a:r>
              <a:rPr sz="2000" spc="110" dirty="0">
                <a:solidFill>
                  <a:srgbClr val="252525"/>
                </a:solidFill>
                <a:latin typeface="PMingLiU"/>
                <a:cs typeface="PMingLiU"/>
              </a:rPr>
              <a:t>or</a:t>
            </a:r>
            <a:r>
              <a:rPr sz="2000" u="sng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PMingLiU"/>
                <a:cs typeface="PMingLiU"/>
              </a:rPr>
              <a:t>长期发展积累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的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？</a:t>
            </a:r>
            <a:endParaRPr sz="2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u="sng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PMingLiU"/>
                <a:cs typeface="PMingLiU"/>
              </a:rPr>
              <a:t>目标、价值观、信念、行为规范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是文化吗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？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1168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2306447"/>
            <a:ext cx="9685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是组织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在长期的生存和发展中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所</a:t>
            </a:r>
            <a:r>
              <a:rPr sz="2000" u="sng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PMingLiU"/>
                <a:cs typeface="PMingLiU"/>
              </a:rPr>
              <a:t>形成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的，为本组织所特有的，且为组织多数成员共同的 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最高目标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价值标准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基本信念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和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行为规范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等的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总和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，及其在组织活动中的反映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809" y="1486535"/>
            <a:ext cx="2171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名词解释</a:t>
            </a: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14816" y="80772"/>
            <a:ext cx="3371087" cy="11521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80492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8.1.1 组织文化的概念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2471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914" y="1624330"/>
            <a:ext cx="13296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组织文化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48895" y="-3810"/>
            <a:ext cx="36633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8.1.1一、组织文化的概念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1495" y="1486535"/>
            <a:ext cx="291401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名词解释</a:t>
            </a: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4816" y="80772"/>
            <a:ext cx="3371087" cy="11521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80492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8.1.1 组织文化的概念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6311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914" y="1624330"/>
            <a:ext cx="13296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组织文化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494" y="2306447"/>
            <a:ext cx="995426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是组织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在长期的生存和发展中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所</a:t>
            </a:r>
            <a:r>
              <a:rPr sz="2000" u="sng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PMingLiU"/>
                <a:cs typeface="PMingLiU"/>
              </a:rPr>
              <a:t>形成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的，为本组织所特有的，且为组织多数成员共同的 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最高目标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价值标准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基本信念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和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行为规范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等的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总和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，及其在组织活动中的反映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 panose="02020503050405090304"/>
              <a:cs typeface="Times New Roman" panose="02020503050405090304"/>
            </a:endParaRPr>
          </a:p>
          <a:p>
            <a:pPr marL="215265" indent="-203200">
              <a:lnSpc>
                <a:spcPct val="100000"/>
              </a:lnSpc>
              <a:buSzPct val="95000"/>
              <a:buFont typeface="Wingdings" panose="05000000000000000000"/>
              <a:buChar char=""/>
              <a:tabLst>
                <a:tab pos="215900" algn="l"/>
              </a:tabLst>
            </a:pPr>
            <a:r>
              <a:rPr sz="2000" dirty="0">
                <a:latin typeface="PMingLiU"/>
                <a:cs typeface="PMingLiU"/>
              </a:rPr>
              <a:t>组织文化由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企业环境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价值观</a:t>
            </a:r>
            <a:r>
              <a:rPr sz="2000" u="sng" spc="5" dirty="0"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（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核心</a:t>
            </a:r>
            <a:r>
              <a:rPr sz="2000" u="sng" spc="5" dirty="0"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）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英雄人物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典礼仪式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文化网络</a:t>
            </a:r>
            <a:r>
              <a:rPr sz="2000" dirty="0">
                <a:latin typeface="PMingLiU"/>
                <a:cs typeface="PMingLiU"/>
              </a:rPr>
              <a:t>五要素组成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R="441325" algn="r">
              <a:lnSpc>
                <a:spcPct val="100000"/>
              </a:lnSpc>
              <a:spcBef>
                <a:spcPts val="1015"/>
              </a:spcBef>
            </a:pP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选择</a:t>
            </a: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48895" y="-3810"/>
            <a:ext cx="36633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8.1.1一、组织文化的概念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3149600" cy="237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dirty="0">
                <a:latin typeface="PMingLiU"/>
                <a:cs typeface="PMingLiU"/>
              </a:rPr>
              <a:t>组织文化的核心是（</a:t>
            </a:r>
            <a:r>
              <a:rPr sz="2400" spc="-125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  </a:t>
            </a: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组织作风与传统习惯 </a:t>
            </a: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组织目标与宗旨</a:t>
            </a:r>
            <a:endParaRPr sz="2400">
              <a:latin typeface="PMingLiU"/>
              <a:cs typeface="PMingLiU"/>
            </a:endParaRPr>
          </a:p>
          <a:p>
            <a:pPr marL="12700" marR="389255">
              <a:lnSpc>
                <a:spcPts val="3590"/>
              </a:lnSpc>
              <a:spcBef>
                <a:spcPts val="24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组织的规章制度 </a:t>
            </a:r>
            <a:endParaRPr sz="2400" dirty="0">
              <a:latin typeface="PMingLiU"/>
              <a:cs typeface="PMingLiU"/>
            </a:endParaRPr>
          </a:p>
          <a:p>
            <a:pPr marL="12700" marR="389255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组织共同的价值观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4216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84492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8.1.2 组织文化的特征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96883" y="128015"/>
            <a:ext cx="3595116" cy="1171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6642" y="1559242"/>
            <a:ext cx="8261984" cy="581660"/>
          </a:xfrm>
          <a:custGeom>
            <a:avLst/>
            <a:gdLst/>
            <a:ahLst/>
            <a:cxnLst/>
            <a:rect l="l" t="t" r="r" b="b"/>
            <a:pathLst>
              <a:path w="8261984" h="581660">
                <a:moveTo>
                  <a:pt x="8247697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8247697" y="0"/>
                </a:lnTo>
                <a:lnTo>
                  <a:pt x="826198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8261985" y="567372"/>
                </a:lnTo>
                <a:lnTo>
                  <a:pt x="8261705" y="570153"/>
                </a:lnTo>
                <a:lnTo>
                  <a:pt x="8250478" y="581380"/>
                </a:lnTo>
                <a:lnTo>
                  <a:pt x="8247697" y="581660"/>
                </a:lnTo>
                <a:close/>
              </a:path>
              <a:path w="8261984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261984" h="581660">
                <a:moveTo>
                  <a:pt x="823341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233410" y="14287"/>
                </a:lnTo>
                <a:lnTo>
                  <a:pt x="8233410" y="28575"/>
                </a:lnTo>
                <a:close/>
              </a:path>
              <a:path w="8261984" h="581660">
                <a:moveTo>
                  <a:pt x="8233410" y="567372"/>
                </a:moveTo>
                <a:lnTo>
                  <a:pt x="8233410" y="14287"/>
                </a:lnTo>
                <a:lnTo>
                  <a:pt x="8247697" y="28575"/>
                </a:lnTo>
                <a:lnTo>
                  <a:pt x="8261985" y="28575"/>
                </a:lnTo>
                <a:lnTo>
                  <a:pt x="8261985" y="553085"/>
                </a:lnTo>
                <a:lnTo>
                  <a:pt x="8247697" y="553085"/>
                </a:lnTo>
                <a:lnTo>
                  <a:pt x="8233410" y="567372"/>
                </a:lnTo>
                <a:close/>
              </a:path>
              <a:path w="8261984" h="581660">
                <a:moveTo>
                  <a:pt x="8261985" y="28575"/>
                </a:moveTo>
                <a:lnTo>
                  <a:pt x="8247697" y="28575"/>
                </a:lnTo>
                <a:lnTo>
                  <a:pt x="8233410" y="14287"/>
                </a:lnTo>
                <a:lnTo>
                  <a:pt x="8261985" y="14287"/>
                </a:lnTo>
                <a:lnTo>
                  <a:pt x="8261985" y="28575"/>
                </a:lnTo>
                <a:close/>
              </a:path>
              <a:path w="8261984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8261984" h="581660">
                <a:moveTo>
                  <a:pt x="8233410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8233410" y="553085"/>
                </a:lnTo>
                <a:lnTo>
                  <a:pt x="8233410" y="567372"/>
                </a:lnTo>
                <a:close/>
              </a:path>
              <a:path w="8261984" h="581660">
                <a:moveTo>
                  <a:pt x="8261985" y="567372"/>
                </a:moveTo>
                <a:lnTo>
                  <a:pt x="8233410" y="567372"/>
                </a:lnTo>
                <a:lnTo>
                  <a:pt x="8247697" y="553085"/>
                </a:lnTo>
                <a:lnTo>
                  <a:pt x="8261985" y="553085"/>
                </a:lnTo>
                <a:lnTo>
                  <a:pt x="8261985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69669" y="1718944"/>
            <a:ext cx="7908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组织全体员工在组织长期的发展过程中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共同形成的价值观，有整体功能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1859" y="1746249"/>
            <a:ext cx="978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2000" spc="5" dirty="0">
                <a:latin typeface="PMingLiU"/>
                <a:cs typeface="PMingLiU"/>
              </a:rPr>
              <a:t>【	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6007" y="2520632"/>
            <a:ext cx="8263255" cy="581660"/>
          </a:xfrm>
          <a:custGeom>
            <a:avLst/>
            <a:gdLst/>
            <a:ahLst/>
            <a:cxnLst/>
            <a:rect l="l" t="t" r="r" b="b"/>
            <a:pathLst>
              <a:path w="8263255" h="581660">
                <a:moveTo>
                  <a:pt x="8248967" y="581659"/>
                </a:moveTo>
                <a:lnTo>
                  <a:pt x="14287" y="581659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8248967" y="0"/>
                </a:lnTo>
                <a:lnTo>
                  <a:pt x="8263255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553084"/>
                </a:lnTo>
                <a:lnTo>
                  <a:pt x="14287" y="553084"/>
                </a:lnTo>
                <a:lnTo>
                  <a:pt x="28575" y="567372"/>
                </a:lnTo>
                <a:lnTo>
                  <a:pt x="8263255" y="567372"/>
                </a:lnTo>
                <a:lnTo>
                  <a:pt x="8262975" y="570153"/>
                </a:lnTo>
                <a:lnTo>
                  <a:pt x="8251748" y="581380"/>
                </a:lnTo>
                <a:lnTo>
                  <a:pt x="8248967" y="581659"/>
                </a:lnTo>
                <a:close/>
              </a:path>
              <a:path w="8263255" h="581660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8263255" h="581660">
                <a:moveTo>
                  <a:pt x="8234680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8234680" y="14287"/>
                </a:lnTo>
                <a:lnTo>
                  <a:pt x="8234680" y="28574"/>
                </a:lnTo>
                <a:close/>
              </a:path>
              <a:path w="8263255" h="581660">
                <a:moveTo>
                  <a:pt x="8234680" y="567372"/>
                </a:moveTo>
                <a:lnTo>
                  <a:pt x="8234680" y="14287"/>
                </a:lnTo>
                <a:lnTo>
                  <a:pt x="8248967" y="28574"/>
                </a:lnTo>
                <a:lnTo>
                  <a:pt x="8263255" y="28574"/>
                </a:lnTo>
                <a:lnTo>
                  <a:pt x="8263255" y="553084"/>
                </a:lnTo>
                <a:lnTo>
                  <a:pt x="8248967" y="553084"/>
                </a:lnTo>
                <a:lnTo>
                  <a:pt x="8234680" y="567372"/>
                </a:lnTo>
                <a:close/>
              </a:path>
              <a:path w="8263255" h="581660">
                <a:moveTo>
                  <a:pt x="8263255" y="28574"/>
                </a:moveTo>
                <a:lnTo>
                  <a:pt x="8248967" y="28574"/>
                </a:lnTo>
                <a:lnTo>
                  <a:pt x="8234680" y="14287"/>
                </a:lnTo>
                <a:lnTo>
                  <a:pt x="8263255" y="14287"/>
                </a:lnTo>
                <a:lnTo>
                  <a:pt x="8263255" y="28574"/>
                </a:lnTo>
                <a:close/>
              </a:path>
              <a:path w="8263255" h="581660">
                <a:moveTo>
                  <a:pt x="28575" y="567372"/>
                </a:moveTo>
                <a:lnTo>
                  <a:pt x="14287" y="553084"/>
                </a:lnTo>
                <a:lnTo>
                  <a:pt x="28575" y="553084"/>
                </a:lnTo>
                <a:lnTo>
                  <a:pt x="28575" y="567372"/>
                </a:lnTo>
                <a:close/>
              </a:path>
              <a:path w="8263255" h="581660">
                <a:moveTo>
                  <a:pt x="8234680" y="567372"/>
                </a:moveTo>
                <a:lnTo>
                  <a:pt x="28575" y="567372"/>
                </a:lnTo>
                <a:lnTo>
                  <a:pt x="28575" y="553084"/>
                </a:lnTo>
                <a:lnTo>
                  <a:pt x="8234680" y="553084"/>
                </a:lnTo>
                <a:lnTo>
                  <a:pt x="8234680" y="567372"/>
                </a:lnTo>
                <a:close/>
              </a:path>
              <a:path w="8263255" h="581660">
                <a:moveTo>
                  <a:pt x="8263255" y="567372"/>
                </a:moveTo>
                <a:lnTo>
                  <a:pt x="8234680" y="567372"/>
                </a:lnTo>
                <a:lnTo>
                  <a:pt x="8248967" y="553084"/>
                </a:lnTo>
                <a:lnTo>
                  <a:pt x="8263255" y="553084"/>
                </a:lnTo>
                <a:lnTo>
                  <a:pt x="8263255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9035" y="2680335"/>
            <a:ext cx="358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每个组织都有其独特的文化积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淀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6642" y="4174172"/>
            <a:ext cx="8261350" cy="581660"/>
          </a:xfrm>
          <a:custGeom>
            <a:avLst/>
            <a:gdLst/>
            <a:ahLst/>
            <a:cxnLst/>
            <a:rect l="l" t="t" r="r" b="b"/>
            <a:pathLst>
              <a:path w="8261350" h="581660">
                <a:moveTo>
                  <a:pt x="8247062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8247062" y="0"/>
                </a:lnTo>
                <a:lnTo>
                  <a:pt x="82613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8261350" y="567372"/>
                </a:lnTo>
                <a:lnTo>
                  <a:pt x="8261070" y="570153"/>
                </a:lnTo>
                <a:lnTo>
                  <a:pt x="8249843" y="581380"/>
                </a:lnTo>
                <a:lnTo>
                  <a:pt x="8247062" y="581660"/>
                </a:lnTo>
                <a:close/>
              </a:path>
              <a:path w="8261350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261350" h="581660">
                <a:moveTo>
                  <a:pt x="82327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232775" y="14287"/>
                </a:lnTo>
                <a:lnTo>
                  <a:pt x="8232775" y="28575"/>
                </a:lnTo>
                <a:close/>
              </a:path>
              <a:path w="8261350" h="581660">
                <a:moveTo>
                  <a:pt x="8232775" y="567372"/>
                </a:moveTo>
                <a:lnTo>
                  <a:pt x="8232775" y="14287"/>
                </a:lnTo>
                <a:lnTo>
                  <a:pt x="8247062" y="28575"/>
                </a:lnTo>
                <a:lnTo>
                  <a:pt x="8261350" y="28575"/>
                </a:lnTo>
                <a:lnTo>
                  <a:pt x="8261350" y="553085"/>
                </a:lnTo>
                <a:lnTo>
                  <a:pt x="8247062" y="553085"/>
                </a:lnTo>
                <a:lnTo>
                  <a:pt x="8232775" y="567372"/>
                </a:lnTo>
                <a:close/>
              </a:path>
              <a:path w="8261350" h="581660">
                <a:moveTo>
                  <a:pt x="8261350" y="28575"/>
                </a:moveTo>
                <a:lnTo>
                  <a:pt x="8247062" y="28575"/>
                </a:lnTo>
                <a:lnTo>
                  <a:pt x="8232775" y="14287"/>
                </a:lnTo>
                <a:lnTo>
                  <a:pt x="8261350" y="14287"/>
                </a:lnTo>
                <a:lnTo>
                  <a:pt x="8261350" y="28575"/>
                </a:lnTo>
                <a:close/>
              </a:path>
              <a:path w="8261350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8261350" h="581660">
                <a:moveTo>
                  <a:pt x="8232775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8232775" y="553085"/>
                </a:lnTo>
                <a:lnTo>
                  <a:pt x="8232775" y="567372"/>
                </a:lnTo>
                <a:close/>
              </a:path>
              <a:path w="8261350" h="581660">
                <a:moveTo>
                  <a:pt x="8261350" y="567372"/>
                </a:moveTo>
                <a:lnTo>
                  <a:pt x="8232775" y="567372"/>
                </a:lnTo>
                <a:lnTo>
                  <a:pt x="8247062" y="553085"/>
                </a:lnTo>
                <a:lnTo>
                  <a:pt x="8261350" y="553085"/>
                </a:lnTo>
                <a:lnTo>
                  <a:pt x="8261350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69669" y="4333875"/>
            <a:ext cx="66300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优秀的组织文化会引导大家追求卓越、追求成效、追求创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新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6007" y="3249612"/>
            <a:ext cx="8261984" cy="581660"/>
          </a:xfrm>
          <a:custGeom>
            <a:avLst/>
            <a:gdLst/>
            <a:ahLst/>
            <a:cxnLst/>
            <a:rect l="l" t="t" r="r" b="b"/>
            <a:pathLst>
              <a:path w="8261984" h="581660">
                <a:moveTo>
                  <a:pt x="8247697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8247697" y="0"/>
                </a:lnTo>
                <a:lnTo>
                  <a:pt x="8261984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8261984" y="567372"/>
                </a:lnTo>
                <a:lnTo>
                  <a:pt x="8261705" y="570153"/>
                </a:lnTo>
                <a:lnTo>
                  <a:pt x="8250478" y="581380"/>
                </a:lnTo>
                <a:lnTo>
                  <a:pt x="8247697" y="581660"/>
                </a:lnTo>
                <a:close/>
              </a:path>
              <a:path w="8261984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261984" h="581660">
                <a:moveTo>
                  <a:pt x="8233409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233409" y="14287"/>
                </a:lnTo>
                <a:lnTo>
                  <a:pt x="8233409" y="28575"/>
                </a:lnTo>
                <a:close/>
              </a:path>
              <a:path w="8261984" h="581660">
                <a:moveTo>
                  <a:pt x="8233409" y="567372"/>
                </a:moveTo>
                <a:lnTo>
                  <a:pt x="8233409" y="14287"/>
                </a:lnTo>
                <a:lnTo>
                  <a:pt x="8247697" y="28575"/>
                </a:lnTo>
                <a:lnTo>
                  <a:pt x="8261984" y="28575"/>
                </a:lnTo>
                <a:lnTo>
                  <a:pt x="8261984" y="553085"/>
                </a:lnTo>
                <a:lnTo>
                  <a:pt x="8247697" y="553085"/>
                </a:lnTo>
                <a:lnTo>
                  <a:pt x="8233409" y="567372"/>
                </a:lnTo>
                <a:close/>
              </a:path>
              <a:path w="8261984" h="581660">
                <a:moveTo>
                  <a:pt x="8261984" y="28575"/>
                </a:moveTo>
                <a:lnTo>
                  <a:pt x="8247697" y="28575"/>
                </a:lnTo>
                <a:lnTo>
                  <a:pt x="8233409" y="14287"/>
                </a:lnTo>
                <a:lnTo>
                  <a:pt x="8261984" y="14287"/>
                </a:lnTo>
                <a:lnTo>
                  <a:pt x="8261984" y="28575"/>
                </a:lnTo>
                <a:close/>
              </a:path>
              <a:path w="8261984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8261984" h="581660">
                <a:moveTo>
                  <a:pt x="8233409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8233409" y="553085"/>
                </a:lnTo>
                <a:lnTo>
                  <a:pt x="8233409" y="567372"/>
                </a:lnTo>
                <a:close/>
              </a:path>
              <a:path w="8261984" h="581660">
                <a:moveTo>
                  <a:pt x="8261984" y="567372"/>
                </a:moveTo>
                <a:lnTo>
                  <a:pt x="8233409" y="567372"/>
                </a:lnTo>
                <a:lnTo>
                  <a:pt x="8247697" y="553085"/>
                </a:lnTo>
                <a:lnTo>
                  <a:pt x="8261984" y="553085"/>
                </a:lnTo>
                <a:lnTo>
                  <a:pt x="8261984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69035" y="3409315"/>
            <a:ext cx="612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组织文化是历史的产物，会继承本组织及外组织的传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统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6007" y="4941252"/>
            <a:ext cx="8263255" cy="581660"/>
          </a:xfrm>
          <a:custGeom>
            <a:avLst/>
            <a:gdLst/>
            <a:ahLst/>
            <a:cxnLst/>
            <a:rect l="l" t="t" r="r" b="b"/>
            <a:pathLst>
              <a:path w="8263255" h="581660">
                <a:moveTo>
                  <a:pt x="8248967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8248967" y="0"/>
                </a:lnTo>
                <a:lnTo>
                  <a:pt x="826325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8263255" y="567372"/>
                </a:lnTo>
                <a:lnTo>
                  <a:pt x="8262975" y="570153"/>
                </a:lnTo>
                <a:lnTo>
                  <a:pt x="8251748" y="581380"/>
                </a:lnTo>
                <a:lnTo>
                  <a:pt x="8248967" y="581660"/>
                </a:lnTo>
                <a:close/>
              </a:path>
              <a:path w="8263255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263255" h="581660">
                <a:moveTo>
                  <a:pt x="823468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234680" y="14287"/>
                </a:lnTo>
                <a:lnTo>
                  <a:pt x="8234680" y="28575"/>
                </a:lnTo>
                <a:close/>
              </a:path>
              <a:path w="8263255" h="581660">
                <a:moveTo>
                  <a:pt x="8234680" y="567372"/>
                </a:moveTo>
                <a:lnTo>
                  <a:pt x="8234680" y="14287"/>
                </a:lnTo>
                <a:lnTo>
                  <a:pt x="8248967" y="28575"/>
                </a:lnTo>
                <a:lnTo>
                  <a:pt x="8263255" y="28575"/>
                </a:lnTo>
                <a:lnTo>
                  <a:pt x="8263255" y="553085"/>
                </a:lnTo>
                <a:lnTo>
                  <a:pt x="8248967" y="553085"/>
                </a:lnTo>
                <a:lnTo>
                  <a:pt x="8234680" y="567372"/>
                </a:lnTo>
                <a:close/>
              </a:path>
              <a:path w="8263255" h="581660">
                <a:moveTo>
                  <a:pt x="8263255" y="28575"/>
                </a:moveTo>
                <a:lnTo>
                  <a:pt x="8248967" y="28575"/>
                </a:lnTo>
                <a:lnTo>
                  <a:pt x="8234680" y="14287"/>
                </a:lnTo>
                <a:lnTo>
                  <a:pt x="8263255" y="14287"/>
                </a:lnTo>
                <a:lnTo>
                  <a:pt x="8263255" y="28575"/>
                </a:lnTo>
                <a:close/>
              </a:path>
              <a:path w="8263255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8263255" h="581660">
                <a:moveTo>
                  <a:pt x="8234680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8234680" y="553085"/>
                </a:lnTo>
                <a:lnTo>
                  <a:pt x="8234680" y="567372"/>
                </a:lnTo>
                <a:close/>
              </a:path>
              <a:path w="8263255" h="581660">
                <a:moveTo>
                  <a:pt x="8263255" y="567372"/>
                </a:moveTo>
                <a:lnTo>
                  <a:pt x="8234680" y="567372"/>
                </a:lnTo>
                <a:lnTo>
                  <a:pt x="8248967" y="553085"/>
                </a:lnTo>
                <a:lnTo>
                  <a:pt x="8263255" y="553085"/>
                </a:lnTo>
                <a:lnTo>
                  <a:pt x="8263255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9035" y="5100954"/>
            <a:ext cx="66300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优秀的组织文化会引导大家追求卓越、追求成效、追求创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新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1168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0835" y="5867400"/>
            <a:ext cx="50247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252525"/>
                </a:solidFill>
                <a:latin typeface="Microsoft JhengHei"/>
                <a:cs typeface="Microsoft JhengHei"/>
              </a:rPr>
              <a:t>连续性</a:t>
            </a:r>
            <a:r>
              <a:rPr sz="2000" b="1" spc="-265" dirty="0">
                <a:solidFill>
                  <a:srgbClr val="252525"/>
                </a:solidFill>
                <a:latin typeface="Microsoft JhengHei"/>
                <a:cs typeface="Microsoft JhengHei"/>
              </a:rPr>
              <a:t>\</a:t>
            </a:r>
            <a:r>
              <a:rPr sz="2000" b="1" spc="10" dirty="0">
                <a:solidFill>
                  <a:srgbClr val="252525"/>
                </a:solidFill>
                <a:latin typeface="Microsoft JhengHei"/>
                <a:cs typeface="Microsoft JhengHei"/>
              </a:rPr>
              <a:t>整体性</a:t>
            </a:r>
            <a:r>
              <a:rPr sz="2000" b="1" spc="-265" dirty="0">
                <a:solidFill>
                  <a:srgbClr val="252525"/>
                </a:solidFill>
                <a:latin typeface="Microsoft JhengHei"/>
                <a:cs typeface="Microsoft JhengHei"/>
              </a:rPr>
              <a:t>\</a:t>
            </a:r>
            <a:r>
              <a:rPr sz="2000" b="1" spc="10" dirty="0">
                <a:solidFill>
                  <a:srgbClr val="252525"/>
                </a:solidFill>
                <a:latin typeface="Microsoft JhengHei"/>
                <a:cs typeface="Microsoft JhengHei"/>
              </a:rPr>
              <a:t>独特性</a:t>
            </a:r>
            <a:r>
              <a:rPr sz="2000" b="1" spc="-265" dirty="0">
                <a:solidFill>
                  <a:srgbClr val="252525"/>
                </a:solidFill>
                <a:latin typeface="Microsoft JhengHei"/>
                <a:cs typeface="Microsoft JhengHei"/>
              </a:rPr>
              <a:t>\</a:t>
            </a:r>
            <a:r>
              <a:rPr sz="2000" b="1" spc="10" dirty="0">
                <a:solidFill>
                  <a:srgbClr val="252525"/>
                </a:solidFill>
                <a:latin typeface="Microsoft JhengHei"/>
                <a:cs typeface="Microsoft JhengHei"/>
              </a:rPr>
              <a:t>创新性</a:t>
            </a:r>
            <a:r>
              <a:rPr sz="2000" b="1" spc="-265" dirty="0">
                <a:solidFill>
                  <a:srgbClr val="252525"/>
                </a:solidFill>
                <a:latin typeface="Microsoft JhengHei"/>
                <a:cs typeface="Microsoft JhengHei"/>
              </a:rPr>
              <a:t>\</a:t>
            </a:r>
            <a:r>
              <a:rPr sz="2000" b="1" spc="10" dirty="0">
                <a:solidFill>
                  <a:srgbClr val="252525"/>
                </a:solidFill>
                <a:latin typeface="Microsoft JhengHei"/>
                <a:cs typeface="Microsoft JhengHei"/>
              </a:rPr>
              <a:t>继承</a:t>
            </a:r>
            <a:r>
              <a:rPr sz="2000" b="1" spc="5" dirty="0">
                <a:solidFill>
                  <a:srgbClr val="252525"/>
                </a:solidFill>
                <a:latin typeface="Microsoft JhengHei"/>
                <a:cs typeface="Microsoft JhengHei"/>
              </a:rPr>
              <a:t>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859" y="2630169"/>
            <a:ext cx="978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2000" spc="5" dirty="0">
                <a:latin typeface="PMingLiU"/>
                <a:cs typeface="PMingLiU"/>
              </a:rPr>
              <a:t>【	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1859" y="3446779"/>
            <a:ext cx="978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2000" spc="5" dirty="0">
                <a:latin typeface="PMingLiU"/>
                <a:cs typeface="PMingLiU"/>
              </a:rPr>
              <a:t>【	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1859" y="4371340"/>
            <a:ext cx="978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2000" spc="5" dirty="0">
                <a:latin typeface="PMingLiU"/>
                <a:cs typeface="PMingLiU"/>
              </a:rPr>
              <a:t>【	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01859" y="5050790"/>
            <a:ext cx="978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2000" spc="5" dirty="0">
                <a:latin typeface="PMingLiU"/>
                <a:cs typeface="PMingLiU"/>
              </a:rPr>
              <a:t>【	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4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6007" y="2027237"/>
            <a:ext cx="7894320" cy="581660"/>
          </a:xfrm>
          <a:custGeom>
            <a:avLst/>
            <a:gdLst/>
            <a:ahLst/>
            <a:cxnLst/>
            <a:rect l="l" t="t" r="r" b="b"/>
            <a:pathLst>
              <a:path w="7894320" h="581660">
                <a:moveTo>
                  <a:pt x="7880032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7880032" y="0"/>
                </a:lnTo>
                <a:lnTo>
                  <a:pt x="789432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7894320" y="567372"/>
                </a:lnTo>
                <a:lnTo>
                  <a:pt x="7894040" y="570153"/>
                </a:lnTo>
                <a:lnTo>
                  <a:pt x="7882813" y="581380"/>
                </a:lnTo>
                <a:lnTo>
                  <a:pt x="7880032" y="581660"/>
                </a:lnTo>
                <a:close/>
              </a:path>
              <a:path w="7894320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894320" h="581660">
                <a:moveTo>
                  <a:pt x="786574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865745" y="14287"/>
                </a:lnTo>
                <a:lnTo>
                  <a:pt x="7865745" y="28575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7865745" y="14287"/>
                </a:lnTo>
                <a:lnTo>
                  <a:pt x="7880032" y="28575"/>
                </a:lnTo>
                <a:lnTo>
                  <a:pt x="7894320" y="28575"/>
                </a:lnTo>
                <a:lnTo>
                  <a:pt x="7894320" y="553085"/>
                </a:lnTo>
                <a:lnTo>
                  <a:pt x="7880032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28575"/>
                </a:moveTo>
                <a:lnTo>
                  <a:pt x="7880032" y="28575"/>
                </a:lnTo>
                <a:lnTo>
                  <a:pt x="7865745" y="14287"/>
                </a:lnTo>
                <a:lnTo>
                  <a:pt x="7894320" y="14287"/>
                </a:lnTo>
                <a:lnTo>
                  <a:pt x="7894320" y="28575"/>
                </a:lnTo>
                <a:close/>
              </a:path>
              <a:path w="7894320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7865745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567372"/>
                </a:moveTo>
                <a:lnTo>
                  <a:pt x="7865745" y="567372"/>
                </a:lnTo>
                <a:lnTo>
                  <a:pt x="7880032" y="553085"/>
                </a:lnTo>
                <a:lnTo>
                  <a:pt x="7894320" y="553085"/>
                </a:lnTo>
                <a:lnTo>
                  <a:pt x="7894320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9035" y="2186939"/>
            <a:ext cx="765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组织文化是组织全体员工在组织长期的发展过程中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共同形成的价值观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547" y="2159507"/>
            <a:ext cx="431800" cy="317500"/>
          </a:xfrm>
          <a:custGeom>
            <a:avLst/>
            <a:gdLst/>
            <a:ahLst/>
            <a:cxnLst/>
            <a:rect l="l" t="t" r="r" b="b"/>
            <a:pathLst>
              <a:path w="431800" h="317500">
                <a:moveTo>
                  <a:pt x="272796" y="316992"/>
                </a:moveTo>
                <a:lnTo>
                  <a:pt x="272796" y="237744"/>
                </a:lnTo>
                <a:lnTo>
                  <a:pt x="0" y="237744"/>
                </a:lnTo>
                <a:lnTo>
                  <a:pt x="0" y="79248"/>
                </a:lnTo>
                <a:lnTo>
                  <a:pt x="272796" y="79248"/>
                </a:lnTo>
                <a:lnTo>
                  <a:pt x="272796" y="0"/>
                </a:lnTo>
                <a:lnTo>
                  <a:pt x="431292" y="158496"/>
                </a:lnTo>
                <a:lnTo>
                  <a:pt x="272796" y="3169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50325" y="2144306"/>
            <a:ext cx="447675" cy="347980"/>
          </a:xfrm>
          <a:custGeom>
            <a:avLst/>
            <a:gdLst/>
            <a:ahLst/>
            <a:cxnLst/>
            <a:rect l="l" t="t" r="r" b="b"/>
            <a:pathLst>
              <a:path w="447675" h="347980">
                <a:moveTo>
                  <a:pt x="273367" y="94551"/>
                </a:moveTo>
                <a:lnTo>
                  <a:pt x="273367" y="0"/>
                </a:lnTo>
                <a:lnTo>
                  <a:pt x="288696" y="15328"/>
                </a:lnTo>
                <a:lnTo>
                  <a:pt x="286067" y="15328"/>
                </a:lnTo>
                <a:lnTo>
                  <a:pt x="275221" y="19824"/>
                </a:lnTo>
                <a:lnTo>
                  <a:pt x="286067" y="30670"/>
                </a:lnTo>
                <a:lnTo>
                  <a:pt x="286067" y="88201"/>
                </a:lnTo>
                <a:lnTo>
                  <a:pt x="279717" y="88201"/>
                </a:lnTo>
                <a:lnTo>
                  <a:pt x="273367" y="94551"/>
                </a:lnTo>
                <a:close/>
              </a:path>
              <a:path w="447675" h="347980">
                <a:moveTo>
                  <a:pt x="286067" y="30670"/>
                </a:moveTo>
                <a:lnTo>
                  <a:pt x="275221" y="19824"/>
                </a:lnTo>
                <a:lnTo>
                  <a:pt x="286067" y="15328"/>
                </a:lnTo>
                <a:lnTo>
                  <a:pt x="286067" y="30670"/>
                </a:lnTo>
                <a:close/>
              </a:path>
              <a:path w="447675" h="347980">
                <a:moveTo>
                  <a:pt x="429158" y="173761"/>
                </a:moveTo>
                <a:lnTo>
                  <a:pt x="286067" y="30670"/>
                </a:lnTo>
                <a:lnTo>
                  <a:pt x="286067" y="15328"/>
                </a:lnTo>
                <a:lnTo>
                  <a:pt x="288696" y="15328"/>
                </a:lnTo>
                <a:lnTo>
                  <a:pt x="442633" y="169265"/>
                </a:lnTo>
                <a:lnTo>
                  <a:pt x="433654" y="169265"/>
                </a:lnTo>
                <a:lnTo>
                  <a:pt x="429158" y="173761"/>
                </a:lnTo>
                <a:close/>
              </a:path>
              <a:path w="447675" h="347980">
                <a:moveTo>
                  <a:pt x="273367" y="259321"/>
                </a:moveTo>
                <a:lnTo>
                  <a:pt x="0" y="259321"/>
                </a:lnTo>
                <a:lnTo>
                  <a:pt x="0" y="88201"/>
                </a:lnTo>
                <a:lnTo>
                  <a:pt x="273367" y="88201"/>
                </a:lnTo>
                <a:lnTo>
                  <a:pt x="273367" y="94551"/>
                </a:lnTo>
                <a:lnTo>
                  <a:pt x="12700" y="94551"/>
                </a:lnTo>
                <a:lnTo>
                  <a:pt x="6350" y="100901"/>
                </a:lnTo>
                <a:lnTo>
                  <a:pt x="12700" y="100901"/>
                </a:lnTo>
                <a:lnTo>
                  <a:pt x="12700" y="246621"/>
                </a:lnTo>
                <a:lnTo>
                  <a:pt x="6350" y="246621"/>
                </a:lnTo>
                <a:lnTo>
                  <a:pt x="12700" y="252971"/>
                </a:lnTo>
                <a:lnTo>
                  <a:pt x="273367" y="252971"/>
                </a:lnTo>
                <a:lnTo>
                  <a:pt x="273367" y="259321"/>
                </a:lnTo>
                <a:close/>
              </a:path>
              <a:path w="447675" h="347980">
                <a:moveTo>
                  <a:pt x="286067" y="100901"/>
                </a:moveTo>
                <a:lnTo>
                  <a:pt x="12700" y="100901"/>
                </a:lnTo>
                <a:lnTo>
                  <a:pt x="12700" y="94551"/>
                </a:lnTo>
                <a:lnTo>
                  <a:pt x="273367" y="94551"/>
                </a:lnTo>
                <a:lnTo>
                  <a:pt x="279717" y="88201"/>
                </a:lnTo>
                <a:lnTo>
                  <a:pt x="286067" y="88201"/>
                </a:lnTo>
                <a:lnTo>
                  <a:pt x="286067" y="100901"/>
                </a:lnTo>
                <a:close/>
              </a:path>
              <a:path w="447675" h="347980">
                <a:moveTo>
                  <a:pt x="12700" y="100901"/>
                </a:moveTo>
                <a:lnTo>
                  <a:pt x="6350" y="100901"/>
                </a:lnTo>
                <a:lnTo>
                  <a:pt x="12700" y="94551"/>
                </a:lnTo>
                <a:lnTo>
                  <a:pt x="12700" y="100901"/>
                </a:lnTo>
                <a:close/>
              </a:path>
              <a:path w="447675" h="347980">
                <a:moveTo>
                  <a:pt x="433654" y="178257"/>
                </a:moveTo>
                <a:lnTo>
                  <a:pt x="429158" y="173761"/>
                </a:lnTo>
                <a:lnTo>
                  <a:pt x="433654" y="169265"/>
                </a:lnTo>
                <a:lnTo>
                  <a:pt x="433654" y="178257"/>
                </a:lnTo>
                <a:close/>
              </a:path>
              <a:path w="447675" h="347980">
                <a:moveTo>
                  <a:pt x="442633" y="178257"/>
                </a:moveTo>
                <a:lnTo>
                  <a:pt x="433654" y="178257"/>
                </a:lnTo>
                <a:lnTo>
                  <a:pt x="433654" y="169265"/>
                </a:lnTo>
                <a:lnTo>
                  <a:pt x="442633" y="169265"/>
                </a:lnTo>
                <a:lnTo>
                  <a:pt x="447128" y="173761"/>
                </a:lnTo>
                <a:lnTo>
                  <a:pt x="442633" y="178257"/>
                </a:lnTo>
                <a:close/>
              </a:path>
              <a:path w="447675" h="347980">
                <a:moveTo>
                  <a:pt x="288696" y="332193"/>
                </a:moveTo>
                <a:lnTo>
                  <a:pt x="286067" y="332193"/>
                </a:lnTo>
                <a:lnTo>
                  <a:pt x="286067" y="316852"/>
                </a:lnTo>
                <a:lnTo>
                  <a:pt x="429158" y="173761"/>
                </a:lnTo>
                <a:lnTo>
                  <a:pt x="433654" y="178257"/>
                </a:lnTo>
                <a:lnTo>
                  <a:pt x="442633" y="178257"/>
                </a:lnTo>
                <a:lnTo>
                  <a:pt x="288696" y="332193"/>
                </a:lnTo>
                <a:close/>
              </a:path>
              <a:path w="447675" h="347980">
                <a:moveTo>
                  <a:pt x="12700" y="252971"/>
                </a:moveTo>
                <a:lnTo>
                  <a:pt x="6350" y="246621"/>
                </a:lnTo>
                <a:lnTo>
                  <a:pt x="12700" y="246621"/>
                </a:lnTo>
                <a:lnTo>
                  <a:pt x="12700" y="252971"/>
                </a:lnTo>
                <a:close/>
              </a:path>
              <a:path w="447675" h="347980">
                <a:moveTo>
                  <a:pt x="286067" y="259321"/>
                </a:moveTo>
                <a:lnTo>
                  <a:pt x="279717" y="259321"/>
                </a:lnTo>
                <a:lnTo>
                  <a:pt x="273367" y="252971"/>
                </a:lnTo>
                <a:lnTo>
                  <a:pt x="12700" y="252971"/>
                </a:lnTo>
                <a:lnTo>
                  <a:pt x="12700" y="246621"/>
                </a:lnTo>
                <a:lnTo>
                  <a:pt x="286067" y="246621"/>
                </a:lnTo>
                <a:lnTo>
                  <a:pt x="286067" y="259321"/>
                </a:lnTo>
                <a:close/>
              </a:path>
              <a:path w="447675" h="347980">
                <a:moveTo>
                  <a:pt x="273367" y="347522"/>
                </a:moveTo>
                <a:lnTo>
                  <a:pt x="273367" y="252971"/>
                </a:lnTo>
                <a:lnTo>
                  <a:pt x="279717" y="259321"/>
                </a:lnTo>
                <a:lnTo>
                  <a:pt x="286067" y="259321"/>
                </a:lnTo>
                <a:lnTo>
                  <a:pt x="286067" y="316852"/>
                </a:lnTo>
                <a:lnTo>
                  <a:pt x="275221" y="327698"/>
                </a:lnTo>
                <a:lnTo>
                  <a:pt x="286067" y="332193"/>
                </a:lnTo>
                <a:lnTo>
                  <a:pt x="288696" y="332193"/>
                </a:lnTo>
                <a:lnTo>
                  <a:pt x="273367" y="347522"/>
                </a:lnTo>
                <a:close/>
              </a:path>
              <a:path w="447675" h="347980">
                <a:moveTo>
                  <a:pt x="286067" y="332193"/>
                </a:moveTo>
                <a:lnTo>
                  <a:pt x="275221" y="327698"/>
                </a:lnTo>
                <a:lnTo>
                  <a:pt x="286067" y="316852"/>
                </a:lnTo>
                <a:lnTo>
                  <a:pt x="286067" y="33219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34855" y="2178049"/>
            <a:ext cx="1297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【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整体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6007" y="2756217"/>
            <a:ext cx="7894320" cy="581660"/>
          </a:xfrm>
          <a:custGeom>
            <a:avLst/>
            <a:gdLst/>
            <a:ahLst/>
            <a:cxnLst/>
            <a:rect l="l" t="t" r="r" b="b"/>
            <a:pathLst>
              <a:path w="7894320" h="581660">
                <a:moveTo>
                  <a:pt x="7880032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7880032" y="0"/>
                </a:lnTo>
                <a:lnTo>
                  <a:pt x="789432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7894320" y="567372"/>
                </a:lnTo>
                <a:lnTo>
                  <a:pt x="7894040" y="570153"/>
                </a:lnTo>
                <a:lnTo>
                  <a:pt x="7882813" y="581380"/>
                </a:lnTo>
                <a:lnTo>
                  <a:pt x="7880032" y="581660"/>
                </a:lnTo>
                <a:close/>
              </a:path>
              <a:path w="7894320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894320" h="581660">
                <a:moveTo>
                  <a:pt x="786574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865745" y="14287"/>
                </a:lnTo>
                <a:lnTo>
                  <a:pt x="7865745" y="28575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7865745" y="14287"/>
                </a:lnTo>
                <a:lnTo>
                  <a:pt x="7880032" y="28575"/>
                </a:lnTo>
                <a:lnTo>
                  <a:pt x="7894320" y="28575"/>
                </a:lnTo>
                <a:lnTo>
                  <a:pt x="7894320" y="553085"/>
                </a:lnTo>
                <a:lnTo>
                  <a:pt x="7880032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28575"/>
                </a:moveTo>
                <a:lnTo>
                  <a:pt x="7880032" y="28575"/>
                </a:lnTo>
                <a:lnTo>
                  <a:pt x="7865745" y="14287"/>
                </a:lnTo>
                <a:lnTo>
                  <a:pt x="7894320" y="14287"/>
                </a:lnTo>
                <a:lnTo>
                  <a:pt x="7894320" y="28575"/>
                </a:lnTo>
                <a:close/>
              </a:path>
              <a:path w="7894320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7865745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567372"/>
                </a:moveTo>
                <a:lnTo>
                  <a:pt x="7865745" y="567372"/>
                </a:lnTo>
                <a:lnTo>
                  <a:pt x="7880032" y="553085"/>
                </a:lnTo>
                <a:lnTo>
                  <a:pt x="7894320" y="553085"/>
                </a:lnTo>
                <a:lnTo>
                  <a:pt x="7894320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9035" y="2915919"/>
            <a:ext cx="4790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每个组织都有其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独特的文化积淀。</a:t>
            </a:r>
            <a:r>
              <a:rPr sz="2000" spc="-5" dirty="0">
                <a:solidFill>
                  <a:srgbClr val="252525"/>
                </a:solidFill>
                <a:latin typeface="PMingLiU"/>
                <a:cs typeface="PMingLiU"/>
              </a:rPr>
              <a:t>&amp;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最重要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6547" y="2887979"/>
            <a:ext cx="431800" cy="317500"/>
          </a:xfrm>
          <a:custGeom>
            <a:avLst/>
            <a:gdLst/>
            <a:ahLst/>
            <a:cxnLst/>
            <a:rect l="l" t="t" r="r" b="b"/>
            <a:pathLst>
              <a:path w="431800" h="317500">
                <a:moveTo>
                  <a:pt x="272796" y="316992"/>
                </a:moveTo>
                <a:lnTo>
                  <a:pt x="272796" y="237744"/>
                </a:lnTo>
                <a:lnTo>
                  <a:pt x="0" y="237744"/>
                </a:lnTo>
                <a:lnTo>
                  <a:pt x="0" y="79248"/>
                </a:lnTo>
                <a:lnTo>
                  <a:pt x="272796" y="79248"/>
                </a:lnTo>
                <a:lnTo>
                  <a:pt x="272796" y="0"/>
                </a:lnTo>
                <a:lnTo>
                  <a:pt x="431292" y="158496"/>
                </a:lnTo>
                <a:lnTo>
                  <a:pt x="272796" y="3169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50325" y="2873286"/>
            <a:ext cx="447675" cy="347980"/>
          </a:xfrm>
          <a:custGeom>
            <a:avLst/>
            <a:gdLst/>
            <a:ahLst/>
            <a:cxnLst/>
            <a:rect l="l" t="t" r="r" b="b"/>
            <a:pathLst>
              <a:path w="447675" h="347980">
                <a:moveTo>
                  <a:pt x="273367" y="94551"/>
                </a:moveTo>
                <a:lnTo>
                  <a:pt x="273367" y="0"/>
                </a:lnTo>
                <a:lnTo>
                  <a:pt x="288696" y="15328"/>
                </a:lnTo>
                <a:lnTo>
                  <a:pt x="286067" y="15328"/>
                </a:lnTo>
                <a:lnTo>
                  <a:pt x="275221" y="19824"/>
                </a:lnTo>
                <a:lnTo>
                  <a:pt x="286067" y="30670"/>
                </a:lnTo>
                <a:lnTo>
                  <a:pt x="286067" y="88201"/>
                </a:lnTo>
                <a:lnTo>
                  <a:pt x="279717" y="88201"/>
                </a:lnTo>
                <a:lnTo>
                  <a:pt x="273367" y="94551"/>
                </a:lnTo>
                <a:close/>
              </a:path>
              <a:path w="447675" h="347980">
                <a:moveTo>
                  <a:pt x="286067" y="30670"/>
                </a:moveTo>
                <a:lnTo>
                  <a:pt x="275221" y="19824"/>
                </a:lnTo>
                <a:lnTo>
                  <a:pt x="286067" y="15328"/>
                </a:lnTo>
                <a:lnTo>
                  <a:pt x="286067" y="30670"/>
                </a:lnTo>
                <a:close/>
              </a:path>
              <a:path w="447675" h="347980">
                <a:moveTo>
                  <a:pt x="429158" y="173761"/>
                </a:moveTo>
                <a:lnTo>
                  <a:pt x="286067" y="30670"/>
                </a:lnTo>
                <a:lnTo>
                  <a:pt x="286067" y="15328"/>
                </a:lnTo>
                <a:lnTo>
                  <a:pt x="288696" y="15328"/>
                </a:lnTo>
                <a:lnTo>
                  <a:pt x="442633" y="169265"/>
                </a:lnTo>
                <a:lnTo>
                  <a:pt x="433654" y="169265"/>
                </a:lnTo>
                <a:lnTo>
                  <a:pt x="429158" y="173761"/>
                </a:lnTo>
                <a:close/>
              </a:path>
              <a:path w="447675" h="347980">
                <a:moveTo>
                  <a:pt x="273367" y="259321"/>
                </a:moveTo>
                <a:lnTo>
                  <a:pt x="0" y="259321"/>
                </a:lnTo>
                <a:lnTo>
                  <a:pt x="0" y="88201"/>
                </a:lnTo>
                <a:lnTo>
                  <a:pt x="273367" y="88201"/>
                </a:lnTo>
                <a:lnTo>
                  <a:pt x="273367" y="94551"/>
                </a:lnTo>
                <a:lnTo>
                  <a:pt x="12700" y="94551"/>
                </a:lnTo>
                <a:lnTo>
                  <a:pt x="6350" y="100901"/>
                </a:lnTo>
                <a:lnTo>
                  <a:pt x="12700" y="100901"/>
                </a:lnTo>
                <a:lnTo>
                  <a:pt x="12700" y="246621"/>
                </a:lnTo>
                <a:lnTo>
                  <a:pt x="6350" y="246621"/>
                </a:lnTo>
                <a:lnTo>
                  <a:pt x="12700" y="252971"/>
                </a:lnTo>
                <a:lnTo>
                  <a:pt x="273367" y="252971"/>
                </a:lnTo>
                <a:lnTo>
                  <a:pt x="273367" y="259321"/>
                </a:lnTo>
                <a:close/>
              </a:path>
              <a:path w="447675" h="347980">
                <a:moveTo>
                  <a:pt x="286067" y="100901"/>
                </a:moveTo>
                <a:lnTo>
                  <a:pt x="12700" y="100901"/>
                </a:lnTo>
                <a:lnTo>
                  <a:pt x="12700" y="94551"/>
                </a:lnTo>
                <a:lnTo>
                  <a:pt x="273367" y="94551"/>
                </a:lnTo>
                <a:lnTo>
                  <a:pt x="279717" y="88201"/>
                </a:lnTo>
                <a:lnTo>
                  <a:pt x="286067" y="88201"/>
                </a:lnTo>
                <a:lnTo>
                  <a:pt x="286067" y="100901"/>
                </a:lnTo>
                <a:close/>
              </a:path>
              <a:path w="447675" h="347980">
                <a:moveTo>
                  <a:pt x="12700" y="100901"/>
                </a:moveTo>
                <a:lnTo>
                  <a:pt x="6350" y="100901"/>
                </a:lnTo>
                <a:lnTo>
                  <a:pt x="12700" y="94551"/>
                </a:lnTo>
                <a:lnTo>
                  <a:pt x="12700" y="100901"/>
                </a:lnTo>
                <a:close/>
              </a:path>
              <a:path w="447675" h="347980">
                <a:moveTo>
                  <a:pt x="433654" y="178257"/>
                </a:moveTo>
                <a:lnTo>
                  <a:pt x="429158" y="173761"/>
                </a:lnTo>
                <a:lnTo>
                  <a:pt x="433654" y="169265"/>
                </a:lnTo>
                <a:lnTo>
                  <a:pt x="433654" y="178257"/>
                </a:lnTo>
                <a:close/>
              </a:path>
              <a:path w="447675" h="347980">
                <a:moveTo>
                  <a:pt x="442633" y="178257"/>
                </a:moveTo>
                <a:lnTo>
                  <a:pt x="433654" y="178257"/>
                </a:lnTo>
                <a:lnTo>
                  <a:pt x="433654" y="169265"/>
                </a:lnTo>
                <a:lnTo>
                  <a:pt x="442633" y="169265"/>
                </a:lnTo>
                <a:lnTo>
                  <a:pt x="447128" y="173761"/>
                </a:lnTo>
                <a:lnTo>
                  <a:pt x="442633" y="178257"/>
                </a:lnTo>
                <a:close/>
              </a:path>
              <a:path w="447675" h="347980">
                <a:moveTo>
                  <a:pt x="288696" y="332193"/>
                </a:moveTo>
                <a:lnTo>
                  <a:pt x="286067" y="332193"/>
                </a:lnTo>
                <a:lnTo>
                  <a:pt x="286067" y="316852"/>
                </a:lnTo>
                <a:lnTo>
                  <a:pt x="429158" y="173761"/>
                </a:lnTo>
                <a:lnTo>
                  <a:pt x="433654" y="178257"/>
                </a:lnTo>
                <a:lnTo>
                  <a:pt x="442633" y="178257"/>
                </a:lnTo>
                <a:lnTo>
                  <a:pt x="288696" y="332193"/>
                </a:lnTo>
                <a:close/>
              </a:path>
              <a:path w="447675" h="347980">
                <a:moveTo>
                  <a:pt x="12700" y="252971"/>
                </a:moveTo>
                <a:lnTo>
                  <a:pt x="6350" y="246621"/>
                </a:lnTo>
                <a:lnTo>
                  <a:pt x="12700" y="246621"/>
                </a:lnTo>
                <a:lnTo>
                  <a:pt x="12700" y="252971"/>
                </a:lnTo>
                <a:close/>
              </a:path>
              <a:path w="447675" h="347980">
                <a:moveTo>
                  <a:pt x="286067" y="259321"/>
                </a:moveTo>
                <a:lnTo>
                  <a:pt x="279717" y="259321"/>
                </a:lnTo>
                <a:lnTo>
                  <a:pt x="273367" y="252971"/>
                </a:lnTo>
                <a:lnTo>
                  <a:pt x="12700" y="252971"/>
                </a:lnTo>
                <a:lnTo>
                  <a:pt x="12700" y="246621"/>
                </a:lnTo>
                <a:lnTo>
                  <a:pt x="286067" y="246621"/>
                </a:lnTo>
                <a:lnTo>
                  <a:pt x="286067" y="259321"/>
                </a:lnTo>
                <a:close/>
              </a:path>
              <a:path w="447675" h="347980">
                <a:moveTo>
                  <a:pt x="273367" y="347522"/>
                </a:moveTo>
                <a:lnTo>
                  <a:pt x="273367" y="252971"/>
                </a:lnTo>
                <a:lnTo>
                  <a:pt x="279717" y="259321"/>
                </a:lnTo>
                <a:lnTo>
                  <a:pt x="286067" y="259321"/>
                </a:lnTo>
                <a:lnTo>
                  <a:pt x="286067" y="316852"/>
                </a:lnTo>
                <a:lnTo>
                  <a:pt x="275221" y="327698"/>
                </a:lnTo>
                <a:lnTo>
                  <a:pt x="286067" y="332193"/>
                </a:lnTo>
                <a:lnTo>
                  <a:pt x="288696" y="332193"/>
                </a:lnTo>
                <a:lnTo>
                  <a:pt x="273367" y="347522"/>
                </a:lnTo>
                <a:close/>
              </a:path>
              <a:path w="447675" h="347980">
                <a:moveTo>
                  <a:pt x="286067" y="332193"/>
                </a:moveTo>
                <a:lnTo>
                  <a:pt x="275221" y="327698"/>
                </a:lnTo>
                <a:lnTo>
                  <a:pt x="286067" y="316852"/>
                </a:lnTo>
                <a:lnTo>
                  <a:pt x="286067" y="33219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634855" y="2907030"/>
            <a:ext cx="1297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【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独特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6642" y="4409757"/>
            <a:ext cx="7894320" cy="581660"/>
          </a:xfrm>
          <a:custGeom>
            <a:avLst/>
            <a:gdLst/>
            <a:ahLst/>
            <a:cxnLst/>
            <a:rect l="l" t="t" r="r" b="b"/>
            <a:pathLst>
              <a:path w="7894320" h="581660">
                <a:moveTo>
                  <a:pt x="7880032" y="581659"/>
                </a:moveTo>
                <a:lnTo>
                  <a:pt x="14287" y="581659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7880032" y="0"/>
                </a:lnTo>
                <a:lnTo>
                  <a:pt x="789432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4"/>
                </a:lnTo>
                <a:lnTo>
                  <a:pt x="14287" y="553084"/>
                </a:lnTo>
                <a:lnTo>
                  <a:pt x="28575" y="567372"/>
                </a:lnTo>
                <a:lnTo>
                  <a:pt x="7894320" y="567372"/>
                </a:lnTo>
                <a:lnTo>
                  <a:pt x="7894040" y="570153"/>
                </a:lnTo>
                <a:lnTo>
                  <a:pt x="7882813" y="581380"/>
                </a:lnTo>
                <a:lnTo>
                  <a:pt x="7880032" y="581659"/>
                </a:lnTo>
                <a:close/>
              </a:path>
              <a:path w="7894320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894320" h="581660">
                <a:moveTo>
                  <a:pt x="786574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865745" y="14287"/>
                </a:lnTo>
                <a:lnTo>
                  <a:pt x="7865745" y="28575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7865745" y="14287"/>
                </a:lnTo>
                <a:lnTo>
                  <a:pt x="7880032" y="28575"/>
                </a:lnTo>
                <a:lnTo>
                  <a:pt x="7894320" y="28575"/>
                </a:lnTo>
                <a:lnTo>
                  <a:pt x="7894320" y="553084"/>
                </a:lnTo>
                <a:lnTo>
                  <a:pt x="7880032" y="553084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28575"/>
                </a:moveTo>
                <a:lnTo>
                  <a:pt x="7880032" y="28575"/>
                </a:lnTo>
                <a:lnTo>
                  <a:pt x="7865745" y="14287"/>
                </a:lnTo>
                <a:lnTo>
                  <a:pt x="7894320" y="14287"/>
                </a:lnTo>
                <a:lnTo>
                  <a:pt x="7894320" y="28575"/>
                </a:lnTo>
                <a:close/>
              </a:path>
              <a:path w="7894320" h="581660">
                <a:moveTo>
                  <a:pt x="28575" y="567372"/>
                </a:moveTo>
                <a:lnTo>
                  <a:pt x="14287" y="553084"/>
                </a:lnTo>
                <a:lnTo>
                  <a:pt x="28575" y="553084"/>
                </a:lnTo>
                <a:lnTo>
                  <a:pt x="28575" y="567372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28575" y="567372"/>
                </a:lnTo>
                <a:lnTo>
                  <a:pt x="28575" y="553084"/>
                </a:lnTo>
                <a:lnTo>
                  <a:pt x="7865745" y="553084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567372"/>
                </a:moveTo>
                <a:lnTo>
                  <a:pt x="7865745" y="567372"/>
                </a:lnTo>
                <a:lnTo>
                  <a:pt x="7880032" y="553084"/>
                </a:lnTo>
                <a:lnTo>
                  <a:pt x="7894320" y="553084"/>
                </a:lnTo>
                <a:lnTo>
                  <a:pt x="7894320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69669" y="4569460"/>
            <a:ext cx="6638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优秀的组织文化会引导大家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追求卓越、追求成效、追求创新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58071" y="4541520"/>
            <a:ext cx="431800" cy="317500"/>
          </a:xfrm>
          <a:custGeom>
            <a:avLst/>
            <a:gdLst/>
            <a:ahLst/>
            <a:cxnLst/>
            <a:rect l="l" t="t" r="r" b="b"/>
            <a:pathLst>
              <a:path w="431800" h="317500">
                <a:moveTo>
                  <a:pt x="272796" y="316991"/>
                </a:moveTo>
                <a:lnTo>
                  <a:pt x="272796" y="237743"/>
                </a:lnTo>
                <a:lnTo>
                  <a:pt x="0" y="237743"/>
                </a:lnTo>
                <a:lnTo>
                  <a:pt x="0" y="79247"/>
                </a:lnTo>
                <a:lnTo>
                  <a:pt x="272796" y="79247"/>
                </a:lnTo>
                <a:lnTo>
                  <a:pt x="272796" y="0"/>
                </a:lnTo>
                <a:lnTo>
                  <a:pt x="431292" y="158495"/>
                </a:lnTo>
                <a:lnTo>
                  <a:pt x="272796" y="3169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50959" y="4526826"/>
            <a:ext cx="447675" cy="347980"/>
          </a:xfrm>
          <a:custGeom>
            <a:avLst/>
            <a:gdLst/>
            <a:ahLst/>
            <a:cxnLst/>
            <a:rect l="l" t="t" r="r" b="b"/>
            <a:pathLst>
              <a:path w="447675" h="347979">
                <a:moveTo>
                  <a:pt x="273367" y="94538"/>
                </a:moveTo>
                <a:lnTo>
                  <a:pt x="273367" y="0"/>
                </a:lnTo>
                <a:lnTo>
                  <a:pt x="288696" y="15328"/>
                </a:lnTo>
                <a:lnTo>
                  <a:pt x="286067" y="15328"/>
                </a:lnTo>
                <a:lnTo>
                  <a:pt x="275221" y="19824"/>
                </a:lnTo>
                <a:lnTo>
                  <a:pt x="286067" y="30670"/>
                </a:lnTo>
                <a:lnTo>
                  <a:pt x="286067" y="88188"/>
                </a:lnTo>
                <a:lnTo>
                  <a:pt x="279717" y="88188"/>
                </a:lnTo>
                <a:lnTo>
                  <a:pt x="273367" y="94538"/>
                </a:lnTo>
                <a:close/>
              </a:path>
              <a:path w="447675" h="347979">
                <a:moveTo>
                  <a:pt x="286067" y="30670"/>
                </a:moveTo>
                <a:lnTo>
                  <a:pt x="275221" y="19824"/>
                </a:lnTo>
                <a:lnTo>
                  <a:pt x="286067" y="15328"/>
                </a:lnTo>
                <a:lnTo>
                  <a:pt x="286067" y="30670"/>
                </a:lnTo>
                <a:close/>
              </a:path>
              <a:path w="447675" h="347979">
                <a:moveTo>
                  <a:pt x="429158" y="173761"/>
                </a:moveTo>
                <a:lnTo>
                  <a:pt x="286067" y="30670"/>
                </a:lnTo>
                <a:lnTo>
                  <a:pt x="286067" y="15328"/>
                </a:lnTo>
                <a:lnTo>
                  <a:pt x="288696" y="15328"/>
                </a:lnTo>
                <a:lnTo>
                  <a:pt x="442633" y="169265"/>
                </a:lnTo>
                <a:lnTo>
                  <a:pt x="433654" y="169265"/>
                </a:lnTo>
                <a:lnTo>
                  <a:pt x="429158" y="173761"/>
                </a:lnTo>
                <a:close/>
              </a:path>
              <a:path w="447675" h="347979">
                <a:moveTo>
                  <a:pt x="273367" y="259321"/>
                </a:moveTo>
                <a:lnTo>
                  <a:pt x="0" y="259321"/>
                </a:lnTo>
                <a:lnTo>
                  <a:pt x="0" y="88188"/>
                </a:lnTo>
                <a:lnTo>
                  <a:pt x="273367" y="88188"/>
                </a:lnTo>
                <a:lnTo>
                  <a:pt x="273367" y="94538"/>
                </a:lnTo>
                <a:lnTo>
                  <a:pt x="12700" y="94538"/>
                </a:lnTo>
                <a:lnTo>
                  <a:pt x="6350" y="100888"/>
                </a:lnTo>
                <a:lnTo>
                  <a:pt x="12700" y="100888"/>
                </a:lnTo>
                <a:lnTo>
                  <a:pt x="12700" y="246621"/>
                </a:lnTo>
                <a:lnTo>
                  <a:pt x="6350" y="246621"/>
                </a:lnTo>
                <a:lnTo>
                  <a:pt x="12700" y="252971"/>
                </a:lnTo>
                <a:lnTo>
                  <a:pt x="273367" y="252971"/>
                </a:lnTo>
                <a:lnTo>
                  <a:pt x="273367" y="259321"/>
                </a:lnTo>
                <a:close/>
              </a:path>
              <a:path w="447675" h="347979">
                <a:moveTo>
                  <a:pt x="286067" y="100888"/>
                </a:moveTo>
                <a:lnTo>
                  <a:pt x="12700" y="100888"/>
                </a:lnTo>
                <a:lnTo>
                  <a:pt x="12700" y="94538"/>
                </a:lnTo>
                <a:lnTo>
                  <a:pt x="273367" y="94538"/>
                </a:lnTo>
                <a:lnTo>
                  <a:pt x="279717" y="88188"/>
                </a:lnTo>
                <a:lnTo>
                  <a:pt x="286067" y="88188"/>
                </a:lnTo>
                <a:lnTo>
                  <a:pt x="286067" y="100888"/>
                </a:lnTo>
                <a:close/>
              </a:path>
              <a:path w="447675" h="347979">
                <a:moveTo>
                  <a:pt x="12700" y="100888"/>
                </a:moveTo>
                <a:lnTo>
                  <a:pt x="6350" y="100888"/>
                </a:lnTo>
                <a:lnTo>
                  <a:pt x="12700" y="94538"/>
                </a:lnTo>
                <a:lnTo>
                  <a:pt x="12700" y="100888"/>
                </a:lnTo>
                <a:close/>
              </a:path>
              <a:path w="447675" h="347979">
                <a:moveTo>
                  <a:pt x="433654" y="178257"/>
                </a:moveTo>
                <a:lnTo>
                  <a:pt x="429158" y="173761"/>
                </a:lnTo>
                <a:lnTo>
                  <a:pt x="433654" y="169265"/>
                </a:lnTo>
                <a:lnTo>
                  <a:pt x="433654" y="178257"/>
                </a:lnTo>
                <a:close/>
              </a:path>
              <a:path w="447675" h="347979">
                <a:moveTo>
                  <a:pt x="442633" y="178257"/>
                </a:moveTo>
                <a:lnTo>
                  <a:pt x="433654" y="178257"/>
                </a:lnTo>
                <a:lnTo>
                  <a:pt x="433654" y="169265"/>
                </a:lnTo>
                <a:lnTo>
                  <a:pt x="442633" y="169265"/>
                </a:lnTo>
                <a:lnTo>
                  <a:pt x="447128" y="173761"/>
                </a:lnTo>
                <a:lnTo>
                  <a:pt x="442633" y="178257"/>
                </a:lnTo>
                <a:close/>
              </a:path>
              <a:path w="447675" h="347979">
                <a:moveTo>
                  <a:pt x="288696" y="332193"/>
                </a:moveTo>
                <a:lnTo>
                  <a:pt x="286067" y="332193"/>
                </a:lnTo>
                <a:lnTo>
                  <a:pt x="286067" y="316852"/>
                </a:lnTo>
                <a:lnTo>
                  <a:pt x="429158" y="173761"/>
                </a:lnTo>
                <a:lnTo>
                  <a:pt x="433654" y="178257"/>
                </a:lnTo>
                <a:lnTo>
                  <a:pt x="442633" y="178257"/>
                </a:lnTo>
                <a:lnTo>
                  <a:pt x="288696" y="332193"/>
                </a:lnTo>
                <a:close/>
              </a:path>
              <a:path w="447675" h="347979">
                <a:moveTo>
                  <a:pt x="12700" y="252971"/>
                </a:moveTo>
                <a:lnTo>
                  <a:pt x="6350" y="246621"/>
                </a:lnTo>
                <a:lnTo>
                  <a:pt x="12700" y="246621"/>
                </a:lnTo>
                <a:lnTo>
                  <a:pt x="12700" y="252971"/>
                </a:lnTo>
                <a:close/>
              </a:path>
              <a:path w="447675" h="347979">
                <a:moveTo>
                  <a:pt x="286067" y="259321"/>
                </a:moveTo>
                <a:lnTo>
                  <a:pt x="279717" y="259321"/>
                </a:lnTo>
                <a:lnTo>
                  <a:pt x="273367" y="252971"/>
                </a:lnTo>
                <a:lnTo>
                  <a:pt x="12700" y="252971"/>
                </a:lnTo>
                <a:lnTo>
                  <a:pt x="12700" y="246621"/>
                </a:lnTo>
                <a:lnTo>
                  <a:pt x="286067" y="246621"/>
                </a:lnTo>
                <a:lnTo>
                  <a:pt x="286067" y="259321"/>
                </a:lnTo>
                <a:close/>
              </a:path>
              <a:path w="447675" h="347979">
                <a:moveTo>
                  <a:pt x="273367" y="347522"/>
                </a:moveTo>
                <a:lnTo>
                  <a:pt x="273367" y="252971"/>
                </a:lnTo>
                <a:lnTo>
                  <a:pt x="279717" y="259321"/>
                </a:lnTo>
                <a:lnTo>
                  <a:pt x="286067" y="259321"/>
                </a:lnTo>
                <a:lnTo>
                  <a:pt x="286067" y="316852"/>
                </a:lnTo>
                <a:lnTo>
                  <a:pt x="275221" y="327698"/>
                </a:lnTo>
                <a:lnTo>
                  <a:pt x="286067" y="332193"/>
                </a:lnTo>
                <a:lnTo>
                  <a:pt x="288696" y="332193"/>
                </a:lnTo>
                <a:lnTo>
                  <a:pt x="273367" y="347522"/>
                </a:lnTo>
                <a:close/>
              </a:path>
              <a:path w="447675" h="347979">
                <a:moveTo>
                  <a:pt x="286067" y="332193"/>
                </a:moveTo>
                <a:lnTo>
                  <a:pt x="275221" y="327698"/>
                </a:lnTo>
                <a:lnTo>
                  <a:pt x="286067" y="316852"/>
                </a:lnTo>
                <a:lnTo>
                  <a:pt x="286067" y="33219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635490" y="4560570"/>
            <a:ext cx="1297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【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创新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6007" y="3485197"/>
            <a:ext cx="7894320" cy="581660"/>
          </a:xfrm>
          <a:custGeom>
            <a:avLst/>
            <a:gdLst/>
            <a:ahLst/>
            <a:cxnLst/>
            <a:rect l="l" t="t" r="r" b="b"/>
            <a:pathLst>
              <a:path w="7894320" h="581660">
                <a:moveTo>
                  <a:pt x="7880032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7880032" y="0"/>
                </a:lnTo>
                <a:lnTo>
                  <a:pt x="789432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7894320" y="567372"/>
                </a:lnTo>
                <a:lnTo>
                  <a:pt x="7894040" y="570153"/>
                </a:lnTo>
                <a:lnTo>
                  <a:pt x="7882813" y="581380"/>
                </a:lnTo>
                <a:lnTo>
                  <a:pt x="7880032" y="581660"/>
                </a:lnTo>
                <a:close/>
              </a:path>
              <a:path w="7894320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894320" h="581660">
                <a:moveTo>
                  <a:pt x="786574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865745" y="14287"/>
                </a:lnTo>
                <a:lnTo>
                  <a:pt x="7865745" y="28575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7865745" y="14287"/>
                </a:lnTo>
                <a:lnTo>
                  <a:pt x="7880032" y="28575"/>
                </a:lnTo>
                <a:lnTo>
                  <a:pt x="7894320" y="28575"/>
                </a:lnTo>
                <a:lnTo>
                  <a:pt x="7894320" y="553085"/>
                </a:lnTo>
                <a:lnTo>
                  <a:pt x="7880032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28575"/>
                </a:moveTo>
                <a:lnTo>
                  <a:pt x="7880032" y="28575"/>
                </a:lnTo>
                <a:lnTo>
                  <a:pt x="7865745" y="14287"/>
                </a:lnTo>
                <a:lnTo>
                  <a:pt x="7894320" y="14287"/>
                </a:lnTo>
                <a:lnTo>
                  <a:pt x="7894320" y="28575"/>
                </a:lnTo>
                <a:close/>
              </a:path>
              <a:path w="7894320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7865745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567372"/>
                </a:moveTo>
                <a:lnTo>
                  <a:pt x="7865745" y="567372"/>
                </a:lnTo>
                <a:lnTo>
                  <a:pt x="7880032" y="553085"/>
                </a:lnTo>
                <a:lnTo>
                  <a:pt x="7894320" y="553085"/>
                </a:lnTo>
                <a:lnTo>
                  <a:pt x="7894320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69035" y="3644900"/>
            <a:ext cx="6129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组织文化是历史的产物，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会继承本组织及外组织的传统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56547" y="3617976"/>
            <a:ext cx="431800" cy="317500"/>
          </a:xfrm>
          <a:custGeom>
            <a:avLst/>
            <a:gdLst/>
            <a:ahLst/>
            <a:cxnLst/>
            <a:rect l="l" t="t" r="r" b="b"/>
            <a:pathLst>
              <a:path w="431800" h="317500">
                <a:moveTo>
                  <a:pt x="272796" y="316991"/>
                </a:moveTo>
                <a:lnTo>
                  <a:pt x="272796" y="237744"/>
                </a:lnTo>
                <a:lnTo>
                  <a:pt x="0" y="237744"/>
                </a:lnTo>
                <a:lnTo>
                  <a:pt x="0" y="79248"/>
                </a:lnTo>
                <a:lnTo>
                  <a:pt x="272796" y="79248"/>
                </a:lnTo>
                <a:lnTo>
                  <a:pt x="272796" y="0"/>
                </a:lnTo>
                <a:lnTo>
                  <a:pt x="431292" y="158496"/>
                </a:lnTo>
                <a:lnTo>
                  <a:pt x="272796" y="31699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50325" y="3602266"/>
            <a:ext cx="447675" cy="347980"/>
          </a:xfrm>
          <a:custGeom>
            <a:avLst/>
            <a:gdLst/>
            <a:ahLst/>
            <a:cxnLst/>
            <a:rect l="l" t="t" r="r" b="b"/>
            <a:pathLst>
              <a:path w="447675" h="347979">
                <a:moveTo>
                  <a:pt x="273367" y="94538"/>
                </a:moveTo>
                <a:lnTo>
                  <a:pt x="273367" y="0"/>
                </a:lnTo>
                <a:lnTo>
                  <a:pt x="288696" y="15328"/>
                </a:lnTo>
                <a:lnTo>
                  <a:pt x="286067" y="15328"/>
                </a:lnTo>
                <a:lnTo>
                  <a:pt x="275221" y="19824"/>
                </a:lnTo>
                <a:lnTo>
                  <a:pt x="286067" y="30670"/>
                </a:lnTo>
                <a:lnTo>
                  <a:pt x="286067" y="88188"/>
                </a:lnTo>
                <a:lnTo>
                  <a:pt x="279717" y="88188"/>
                </a:lnTo>
                <a:lnTo>
                  <a:pt x="273367" y="94538"/>
                </a:lnTo>
                <a:close/>
              </a:path>
              <a:path w="447675" h="347979">
                <a:moveTo>
                  <a:pt x="286067" y="30670"/>
                </a:moveTo>
                <a:lnTo>
                  <a:pt x="275221" y="19824"/>
                </a:lnTo>
                <a:lnTo>
                  <a:pt x="286067" y="15328"/>
                </a:lnTo>
                <a:lnTo>
                  <a:pt x="286067" y="30670"/>
                </a:lnTo>
                <a:close/>
              </a:path>
              <a:path w="447675" h="347979">
                <a:moveTo>
                  <a:pt x="429158" y="173761"/>
                </a:moveTo>
                <a:lnTo>
                  <a:pt x="286067" y="30670"/>
                </a:lnTo>
                <a:lnTo>
                  <a:pt x="286067" y="15328"/>
                </a:lnTo>
                <a:lnTo>
                  <a:pt x="288696" y="15328"/>
                </a:lnTo>
                <a:lnTo>
                  <a:pt x="442633" y="169265"/>
                </a:lnTo>
                <a:lnTo>
                  <a:pt x="433654" y="169265"/>
                </a:lnTo>
                <a:lnTo>
                  <a:pt x="429158" y="173761"/>
                </a:lnTo>
                <a:close/>
              </a:path>
              <a:path w="447675" h="347979">
                <a:moveTo>
                  <a:pt x="273367" y="259321"/>
                </a:moveTo>
                <a:lnTo>
                  <a:pt x="0" y="259321"/>
                </a:lnTo>
                <a:lnTo>
                  <a:pt x="0" y="88188"/>
                </a:lnTo>
                <a:lnTo>
                  <a:pt x="273367" y="88188"/>
                </a:lnTo>
                <a:lnTo>
                  <a:pt x="273367" y="94538"/>
                </a:lnTo>
                <a:lnTo>
                  <a:pt x="12700" y="94538"/>
                </a:lnTo>
                <a:lnTo>
                  <a:pt x="6350" y="100888"/>
                </a:lnTo>
                <a:lnTo>
                  <a:pt x="12700" y="100888"/>
                </a:lnTo>
                <a:lnTo>
                  <a:pt x="12700" y="246621"/>
                </a:lnTo>
                <a:lnTo>
                  <a:pt x="6350" y="246621"/>
                </a:lnTo>
                <a:lnTo>
                  <a:pt x="12700" y="252971"/>
                </a:lnTo>
                <a:lnTo>
                  <a:pt x="273367" y="252971"/>
                </a:lnTo>
                <a:lnTo>
                  <a:pt x="273367" y="259321"/>
                </a:lnTo>
                <a:close/>
              </a:path>
              <a:path w="447675" h="347979">
                <a:moveTo>
                  <a:pt x="286067" y="100888"/>
                </a:moveTo>
                <a:lnTo>
                  <a:pt x="12700" y="100888"/>
                </a:lnTo>
                <a:lnTo>
                  <a:pt x="12700" y="94538"/>
                </a:lnTo>
                <a:lnTo>
                  <a:pt x="273367" y="94538"/>
                </a:lnTo>
                <a:lnTo>
                  <a:pt x="279717" y="88188"/>
                </a:lnTo>
                <a:lnTo>
                  <a:pt x="286067" y="88188"/>
                </a:lnTo>
                <a:lnTo>
                  <a:pt x="286067" y="100888"/>
                </a:lnTo>
                <a:close/>
              </a:path>
              <a:path w="447675" h="347979">
                <a:moveTo>
                  <a:pt x="12700" y="100888"/>
                </a:moveTo>
                <a:lnTo>
                  <a:pt x="6350" y="100888"/>
                </a:lnTo>
                <a:lnTo>
                  <a:pt x="12700" y="94538"/>
                </a:lnTo>
                <a:lnTo>
                  <a:pt x="12700" y="100888"/>
                </a:lnTo>
                <a:close/>
              </a:path>
              <a:path w="447675" h="347979">
                <a:moveTo>
                  <a:pt x="433654" y="178257"/>
                </a:moveTo>
                <a:lnTo>
                  <a:pt x="429158" y="173761"/>
                </a:lnTo>
                <a:lnTo>
                  <a:pt x="433654" y="169265"/>
                </a:lnTo>
                <a:lnTo>
                  <a:pt x="433654" y="178257"/>
                </a:lnTo>
                <a:close/>
              </a:path>
              <a:path w="447675" h="347979">
                <a:moveTo>
                  <a:pt x="442633" y="178257"/>
                </a:moveTo>
                <a:lnTo>
                  <a:pt x="433654" y="178257"/>
                </a:lnTo>
                <a:lnTo>
                  <a:pt x="433654" y="169265"/>
                </a:lnTo>
                <a:lnTo>
                  <a:pt x="442633" y="169265"/>
                </a:lnTo>
                <a:lnTo>
                  <a:pt x="447128" y="173761"/>
                </a:lnTo>
                <a:lnTo>
                  <a:pt x="442633" y="178257"/>
                </a:lnTo>
                <a:close/>
              </a:path>
              <a:path w="447675" h="347979">
                <a:moveTo>
                  <a:pt x="288696" y="332193"/>
                </a:moveTo>
                <a:lnTo>
                  <a:pt x="286067" y="332193"/>
                </a:lnTo>
                <a:lnTo>
                  <a:pt x="286067" y="316852"/>
                </a:lnTo>
                <a:lnTo>
                  <a:pt x="429158" y="173761"/>
                </a:lnTo>
                <a:lnTo>
                  <a:pt x="433654" y="178257"/>
                </a:lnTo>
                <a:lnTo>
                  <a:pt x="442633" y="178257"/>
                </a:lnTo>
                <a:lnTo>
                  <a:pt x="288696" y="332193"/>
                </a:lnTo>
                <a:close/>
              </a:path>
              <a:path w="447675" h="347979">
                <a:moveTo>
                  <a:pt x="12700" y="252971"/>
                </a:moveTo>
                <a:lnTo>
                  <a:pt x="6350" y="246621"/>
                </a:lnTo>
                <a:lnTo>
                  <a:pt x="12700" y="246621"/>
                </a:lnTo>
                <a:lnTo>
                  <a:pt x="12700" y="252971"/>
                </a:lnTo>
                <a:close/>
              </a:path>
              <a:path w="447675" h="347979">
                <a:moveTo>
                  <a:pt x="286067" y="259321"/>
                </a:moveTo>
                <a:lnTo>
                  <a:pt x="279717" y="259321"/>
                </a:lnTo>
                <a:lnTo>
                  <a:pt x="273367" y="252971"/>
                </a:lnTo>
                <a:lnTo>
                  <a:pt x="12700" y="252971"/>
                </a:lnTo>
                <a:lnTo>
                  <a:pt x="12700" y="246621"/>
                </a:lnTo>
                <a:lnTo>
                  <a:pt x="286067" y="246621"/>
                </a:lnTo>
                <a:lnTo>
                  <a:pt x="286067" y="259321"/>
                </a:lnTo>
                <a:close/>
              </a:path>
              <a:path w="447675" h="347979">
                <a:moveTo>
                  <a:pt x="273367" y="347522"/>
                </a:moveTo>
                <a:lnTo>
                  <a:pt x="273367" y="252971"/>
                </a:lnTo>
                <a:lnTo>
                  <a:pt x="279717" y="259321"/>
                </a:lnTo>
                <a:lnTo>
                  <a:pt x="286067" y="259321"/>
                </a:lnTo>
                <a:lnTo>
                  <a:pt x="286067" y="316852"/>
                </a:lnTo>
                <a:lnTo>
                  <a:pt x="275221" y="327698"/>
                </a:lnTo>
                <a:lnTo>
                  <a:pt x="286067" y="332193"/>
                </a:lnTo>
                <a:lnTo>
                  <a:pt x="288696" y="332193"/>
                </a:lnTo>
                <a:lnTo>
                  <a:pt x="273367" y="347522"/>
                </a:lnTo>
                <a:close/>
              </a:path>
              <a:path w="447675" h="347979">
                <a:moveTo>
                  <a:pt x="286067" y="332193"/>
                </a:moveTo>
                <a:lnTo>
                  <a:pt x="275221" y="327698"/>
                </a:lnTo>
                <a:lnTo>
                  <a:pt x="286067" y="316852"/>
                </a:lnTo>
                <a:lnTo>
                  <a:pt x="286067" y="33219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634855" y="3636010"/>
            <a:ext cx="1297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【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继承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76007" y="5176837"/>
            <a:ext cx="7894320" cy="581660"/>
          </a:xfrm>
          <a:custGeom>
            <a:avLst/>
            <a:gdLst/>
            <a:ahLst/>
            <a:cxnLst/>
            <a:rect l="l" t="t" r="r" b="b"/>
            <a:pathLst>
              <a:path w="7894320" h="581660">
                <a:moveTo>
                  <a:pt x="7880032" y="581660"/>
                </a:moveTo>
                <a:lnTo>
                  <a:pt x="14287" y="581660"/>
                </a:lnTo>
                <a:lnTo>
                  <a:pt x="11506" y="581380"/>
                </a:lnTo>
                <a:lnTo>
                  <a:pt x="0" y="567372"/>
                </a:lnTo>
                <a:lnTo>
                  <a:pt x="0" y="14287"/>
                </a:lnTo>
                <a:lnTo>
                  <a:pt x="14287" y="0"/>
                </a:lnTo>
                <a:lnTo>
                  <a:pt x="7880032" y="0"/>
                </a:lnTo>
                <a:lnTo>
                  <a:pt x="789432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085"/>
                </a:lnTo>
                <a:lnTo>
                  <a:pt x="14287" y="553085"/>
                </a:lnTo>
                <a:lnTo>
                  <a:pt x="28575" y="567372"/>
                </a:lnTo>
                <a:lnTo>
                  <a:pt x="7894320" y="567372"/>
                </a:lnTo>
                <a:lnTo>
                  <a:pt x="7894040" y="570153"/>
                </a:lnTo>
                <a:lnTo>
                  <a:pt x="7882813" y="581380"/>
                </a:lnTo>
                <a:lnTo>
                  <a:pt x="7880032" y="581660"/>
                </a:lnTo>
                <a:close/>
              </a:path>
              <a:path w="7894320" h="5816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894320" h="581660">
                <a:moveTo>
                  <a:pt x="786574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865745" y="14287"/>
                </a:lnTo>
                <a:lnTo>
                  <a:pt x="7865745" y="28575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7865745" y="14287"/>
                </a:lnTo>
                <a:lnTo>
                  <a:pt x="7880032" y="28575"/>
                </a:lnTo>
                <a:lnTo>
                  <a:pt x="7894320" y="28575"/>
                </a:lnTo>
                <a:lnTo>
                  <a:pt x="7894320" y="553085"/>
                </a:lnTo>
                <a:lnTo>
                  <a:pt x="7880032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28575"/>
                </a:moveTo>
                <a:lnTo>
                  <a:pt x="7880032" y="28575"/>
                </a:lnTo>
                <a:lnTo>
                  <a:pt x="7865745" y="14287"/>
                </a:lnTo>
                <a:lnTo>
                  <a:pt x="7894320" y="14287"/>
                </a:lnTo>
                <a:lnTo>
                  <a:pt x="7894320" y="28575"/>
                </a:lnTo>
                <a:close/>
              </a:path>
              <a:path w="7894320" h="581660">
                <a:moveTo>
                  <a:pt x="28575" y="567372"/>
                </a:moveTo>
                <a:lnTo>
                  <a:pt x="14287" y="553085"/>
                </a:lnTo>
                <a:lnTo>
                  <a:pt x="28575" y="553085"/>
                </a:lnTo>
                <a:lnTo>
                  <a:pt x="28575" y="567372"/>
                </a:lnTo>
                <a:close/>
              </a:path>
              <a:path w="7894320" h="581660">
                <a:moveTo>
                  <a:pt x="7865745" y="567372"/>
                </a:moveTo>
                <a:lnTo>
                  <a:pt x="28575" y="567372"/>
                </a:lnTo>
                <a:lnTo>
                  <a:pt x="28575" y="553085"/>
                </a:lnTo>
                <a:lnTo>
                  <a:pt x="7865745" y="553085"/>
                </a:lnTo>
                <a:lnTo>
                  <a:pt x="7865745" y="567372"/>
                </a:lnTo>
                <a:close/>
              </a:path>
              <a:path w="7894320" h="581660">
                <a:moveTo>
                  <a:pt x="7894320" y="567372"/>
                </a:moveTo>
                <a:lnTo>
                  <a:pt x="7865745" y="567372"/>
                </a:lnTo>
                <a:lnTo>
                  <a:pt x="7880032" y="553085"/>
                </a:lnTo>
                <a:lnTo>
                  <a:pt x="7894320" y="553085"/>
                </a:lnTo>
                <a:lnTo>
                  <a:pt x="7894320" y="5673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69035" y="5336540"/>
            <a:ext cx="5879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组织文化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与组织的长期发展历史相联系，不是中断的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56547" y="5309615"/>
            <a:ext cx="431800" cy="317500"/>
          </a:xfrm>
          <a:custGeom>
            <a:avLst/>
            <a:gdLst/>
            <a:ahLst/>
            <a:cxnLst/>
            <a:rect l="l" t="t" r="r" b="b"/>
            <a:pathLst>
              <a:path w="431800" h="317500">
                <a:moveTo>
                  <a:pt x="272796" y="316992"/>
                </a:moveTo>
                <a:lnTo>
                  <a:pt x="272796" y="237744"/>
                </a:lnTo>
                <a:lnTo>
                  <a:pt x="0" y="237744"/>
                </a:lnTo>
                <a:lnTo>
                  <a:pt x="0" y="79248"/>
                </a:lnTo>
                <a:lnTo>
                  <a:pt x="272796" y="79248"/>
                </a:lnTo>
                <a:lnTo>
                  <a:pt x="272796" y="0"/>
                </a:lnTo>
                <a:lnTo>
                  <a:pt x="431292" y="158496"/>
                </a:lnTo>
                <a:lnTo>
                  <a:pt x="272796" y="3169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50325" y="5293905"/>
            <a:ext cx="447675" cy="347980"/>
          </a:xfrm>
          <a:custGeom>
            <a:avLst/>
            <a:gdLst/>
            <a:ahLst/>
            <a:cxnLst/>
            <a:rect l="l" t="t" r="r" b="b"/>
            <a:pathLst>
              <a:path w="447675" h="347979">
                <a:moveTo>
                  <a:pt x="273367" y="94538"/>
                </a:moveTo>
                <a:lnTo>
                  <a:pt x="273367" y="0"/>
                </a:lnTo>
                <a:lnTo>
                  <a:pt x="288696" y="15328"/>
                </a:lnTo>
                <a:lnTo>
                  <a:pt x="286067" y="15328"/>
                </a:lnTo>
                <a:lnTo>
                  <a:pt x="275221" y="19824"/>
                </a:lnTo>
                <a:lnTo>
                  <a:pt x="286067" y="30670"/>
                </a:lnTo>
                <a:lnTo>
                  <a:pt x="286067" y="88188"/>
                </a:lnTo>
                <a:lnTo>
                  <a:pt x="279717" y="88188"/>
                </a:lnTo>
                <a:lnTo>
                  <a:pt x="273367" y="94538"/>
                </a:lnTo>
                <a:close/>
              </a:path>
              <a:path w="447675" h="347979">
                <a:moveTo>
                  <a:pt x="286067" y="30670"/>
                </a:moveTo>
                <a:lnTo>
                  <a:pt x="275221" y="19824"/>
                </a:lnTo>
                <a:lnTo>
                  <a:pt x="286067" y="15328"/>
                </a:lnTo>
                <a:lnTo>
                  <a:pt x="286067" y="30670"/>
                </a:lnTo>
                <a:close/>
              </a:path>
              <a:path w="447675" h="347979">
                <a:moveTo>
                  <a:pt x="429158" y="173761"/>
                </a:moveTo>
                <a:lnTo>
                  <a:pt x="286067" y="30670"/>
                </a:lnTo>
                <a:lnTo>
                  <a:pt x="286067" y="15328"/>
                </a:lnTo>
                <a:lnTo>
                  <a:pt x="288696" y="15328"/>
                </a:lnTo>
                <a:lnTo>
                  <a:pt x="442633" y="169265"/>
                </a:lnTo>
                <a:lnTo>
                  <a:pt x="433654" y="169265"/>
                </a:lnTo>
                <a:lnTo>
                  <a:pt x="429158" y="173761"/>
                </a:lnTo>
                <a:close/>
              </a:path>
              <a:path w="447675" h="347979">
                <a:moveTo>
                  <a:pt x="273367" y="259321"/>
                </a:moveTo>
                <a:lnTo>
                  <a:pt x="0" y="259321"/>
                </a:lnTo>
                <a:lnTo>
                  <a:pt x="0" y="88188"/>
                </a:lnTo>
                <a:lnTo>
                  <a:pt x="273367" y="88188"/>
                </a:lnTo>
                <a:lnTo>
                  <a:pt x="273367" y="94538"/>
                </a:lnTo>
                <a:lnTo>
                  <a:pt x="12700" y="94538"/>
                </a:lnTo>
                <a:lnTo>
                  <a:pt x="6350" y="100888"/>
                </a:lnTo>
                <a:lnTo>
                  <a:pt x="12700" y="100888"/>
                </a:lnTo>
                <a:lnTo>
                  <a:pt x="12700" y="246621"/>
                </a:lnTo>
                <a:lnTo>
                  <a:pt x="6350" y="246621"/>
                </a:lnTo>
                <a:lnTo>
                  <a:pt x="12700" y="252971"/>
                </a:lnTo>
                <a:lnTo>
                  <a:pt x="273367" y="252971"/>
                </a:lnTo>
                <a:lnTo>
                  <a:pt x="273367" y="259321"/>
                </a:lnTo>
                <a:close/>
              </a:path>
              <a:path w="447675" h="347979">
                <a:moveTo>
                  <a:pt x="286067" y="100888"/>
                </a:moveTo>
                <a:lnTo>
                  <a:pt x="12700" y="100888"/>
                </a:lnTo>
                <a:lnTo>
                  <a:pt x="12700" y="94538"/>
                </a:lnTo>
                <a:lnTo>
                  <a:pt x="273367" y="94538"/>
                </a:lnTo>
                <a:lnTo>
                  <a:pt x="279717" y="88188"/>
                </a:lnTo>
                <a:lnTo>
                  <a:pt x="286067" y="88188"/>
                </a:lnTo>
                <a:lnTo>
                  <a:pt x="286067" y="100888"/>
                </a:lnTo>
                <a:close/>
              </a:path>
              <a:path w="447675" h="347979">
                <a:moveTo>
                  <a:pt x="12700" y="100888"/>
                </a:moveTo>
                <a:lnTo>
                  <a:pt x="6350" y="100888"/>
                </a:lnTo>
                <a:lnTo>
                  <a:pt x="12700" y="94538"/>
                </a:lnTo>
                <a:lnTo>
                  <a:pt x="12700" y="100888"/>
                </a:lnTo>
                <a:close/>
              </a:path>
              <a:path w="447675" h="347979">
                <a:moveTo>
                  <a:pt x="433654" y="178257"/>
                </a:moveTo>
                <a:lnTo>
                  <a:pt x="429158" y="173761"/>
                </a:lnTo>
                <a:lnTo>
                  <a:pt x="433654" y="169265"/>
                </a:lnTo>
                <a:lnTo>
                  <a:pt x="433654" y="178257"/>
                </a:lnTo>
                <a:close/>
              </a:path>
              <a:path w="447675" h="347979">
                <a:moveTo>
                  <a:pt x="442633" y="178257"/>
                </a:moveTo>
                <a:lnTo>
                  <a:pt x="433654" y="178257"/>
                </a:lnTo>
                <a:lnTo>
                  <a:pt x="433654" y="169265"/>
                </a:lnTo>
                <a:lnTo>
                  <a:pt x="442633" y="169265"/>
                </a:lnTo>
                <a:lnTo>
                  <a:pt x="447128" y="173761"/>
                </a:lnTo>
                <a:lnTo>
                  <a:pt x="442633" y="178257"/>
                </a:lnTo>
                <a:close/>
              </a:path>
              <a:path w="447675" h="347979">
                <a:moveTo>
                  <a:pt x="288696" y="332193"/>
                </a:moveTo>
                <a:lnTo>
                  <a:pt x="286067" y="332193"/>
                </a:lnTo>
                <a:lnTo>
                  <a:pt x="286067" y="316852"/>
                </a:lnTo>
                <a:lnTo>
                  <a:pt x="429158" y="173761"/>
                </a:lnTo>
                <a:lnTo>
                  <a:pt x="433654" y="178257"/>
                </a:lnTo>
                <a:lnTo>
                  <a:pt x="442633" y="178257"/>
                </a:lnTo>
                <a:lnTo>
                  <a:pt x="288696" y="332193"/>
                </a:lnTo>
                <a:close/>
              </a:path>
              <a:path w="447675" h="347979">
                <a:moveTo>
                  <a:pt x="12700" y="252971"/>
                </a:moveTo>
                <a:lnTo>
                  <a:pt x="6350" y="246621"/>
                </a:lnTo>
                <a:lnTo>
                  <a:pt x="12700" y="246621"/>
                </a:lnTo>
                <a:lnTo>
                  <a:pt x="12700" y="252971"/>
                </a:lnTo>
                <a:close/>
              </a:path>
              <a:path w="447675" h="347979">
                <a:moveTo>
                  <a:pt x="286067" y="259321"/>
                </a:moveTo>
                <a:lnTo>
                  <a:pt x="279717" y="259321"/>
                </a:lnTo>
                <a:lnTo>
                  <a:pt x="273367" y="252971"/>
                </a:lnTo>
                <a:lnTo>
                  <a:pt x="12700" y="252971"/>
                </a:lnTo>
                <a:lnTo>
                  <a:pt x="12700" y="246621"/>
                </a:lnTo>
                <a:lnTo>
                  <a:pt x="286067" y="246621"/>
                </a:lnTo>
                <a:lnTo>
                  <a:pt x="286067" y="259321"/>
                </a:lnTo>
                <a:close/>
              </a:path>
              <a:path w="447675" h="347979">
                <a:moveTo>
                  <a:pt x="273367" y="347522"/>
                </a:moveTo>
                <a:lnTo>
                  <a:pt x="273367" y="252971"/>
                </a:lnTo>
                <a:lnTo>
                  <a:pt x="279717" y="259321"/>
                </a:lnTo>
                <a:lnTo>
                  <a:pt x="286067" y="259321"/>
                </a:lnTo>
                <a:lnTo>
                  <a:pt x="286067" y="316852"/>
                </a:lnTo>
                <a:lnTo>
                  <a:pt x="275221" y="327698"/>
                </a:lnTo>
                <a:lnTo>
                  <a:pt x="286067" y="332193"/>
                </a:lnTo>
                <a:lnTo>
                  <a:pt x="288696" y="332193"/>
                </a:lnTo>
                <a:lnTo>
                  <a:pt x="273367" y="347522"/>
                </a:lnTo>
                <a:close/>
              </a:path>
              <a:path w="447675" h="347979">
                <a:moveTo>
                  <a:pt x="286067" y="332193"/>
                </a:moveTo>
                <a:lnTo>
                  <a:pt x="275221" y="327698"/>
                </a:lnTo>
                <a:lnTo>
                  <a:pt x="286067" y="316852"/>
                </a:lnTo>
                <a:lnTo>
                  <a:pt x="286067" y="33219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634855" y="5327650"/>
            <a:ext cx="1297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【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连续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spc="5" dirty="0"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0915" y="1143000"/>
            <a:ext cx="49885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252525"/>
                </a:solidFill>
                <a:latin typeface="PMingLiU"/>
                <a:cs typeface="PMingLiU"/>
              </a:rPr>
              <a:t>1.2</a:t>
            </a:r>
            <a:r>
              <a:rPr sz="2400" spc="-95" dirty="0">
                <a:solidFill>
                  <a:srgbClr val="252525"/>
                </a:solidFill>
                <a:latin typeface="PMingLiU"/>
                <a:cs typeface="PMingLiU"/>
              </a:rPr>
              <a:t> </a:t>
            </a:r>
            <a:r>
              <a:rPr sz="2400" dirty="0">
                <a:solidFill>
                  <a:srgbClr val="252525"/>
                </a:solidFill>
                <a:latin typeface="PMingLiU"/>
                <a:cs typeface="PMingLiU"/>
              </a:rPr>
              <a:t>组织文化特征【</a:t>
            </a:r>
            <a:r>
              <a:rPr sz="2400" spc="5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400" dirty="0">
                <a:solidFill>
                  <a:srgbClr val="252525"/>
                </a:solidFill>
                <a:latin typeface="PMingLiU"/>
                <a:cs typeface="PMingLiU"/>
              </a:rPr>
              <a:t>】</a:t>
            </a:r>
            <a:r>
              <a:rPr sz="2800" spc="-5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80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96883" y="128015"/>
            <a:ext cx="3595116" cy="11719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84492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8.1.2 组织文化的特征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1615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8255" y="-5080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8.1.2.1整体性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4064000" cy="240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2400" dirty="0">
                <a:latin typeface="PMingLiU"/>
                <a:cs typeface="PMingLiU"/>
              </a:rPr>
              <a:t>组织文化最重要的特征是（</a:t>
            </a:r>
            <a:r>
              <a:rPr sz="2400" spc="-125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  </a:t>
            </a: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独特性</a:t>
            </a:r>
            <a:endParaRPr sz="2400">
              <a:latin typeface="PMingLiU"/>
              <a:cs typeface="PMingLiU"/>
            </a:endParaRPr>
          </a:p>
          <a:p>
            <a:pPr marL="12700" marR="2827655" algn="just">
              <a:lnSpc>
                <a:spcPts val="3590"/>
              </a:lnSpc>
              <a:spcBef>
                <a:spcPts val="24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个体性 </a:t>
            </a:r>
            <a:endParaRPr sz="2400" dirty="0">
              <a:latin typeface="PMingLiU"/>
              <a:cs typeface="PMingLiU"/>
            </a:endParaRPr>
          </a:p>
          <a:p>
            <a:pPr marL="12700" marR="2827655" algn="just">
              <a:lnSpc>
                <a:spcPts val="3590"/>
              </a:lnSpc>
              <a:spcBef>
                <a:spcPts val="24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间断性 </a:t>
            </a:r>
            <a:endParaRPr sz="2400" dirty="0">
              <a:latin typeface="PMingLiU"/>
              <a:cs typeface="PMingLiU"/>
            </a:endParaRPr>
          </a:p>
          <a:p>
            <a:pPr marL="12700" marR="2827655" algn="just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控制性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8887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3073400" cy="290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dirty="0">
                <a:latin typeface="PMingLiU"/>
                <a:cs typeface="PMingLiU"/>
              </a:rPr>
              <a:t>组织文化的特征有（）  </a:t>
            </a: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继承性</a:t>
            </a:r>
            <a:endParaRPr sz="2400">
              <a:latin typeface="PMingLiU"/>
              <a:cs typeface="PMingLiU"/>
            </a:endParaRPr>
          </a:p>
          <a:p>
            <a:pPr marL="12700" marR="1837055" algn="just">
              <a:lnSpc>
                <a:spcPts val="3590"/>
              </a:lnSpc>
              <a:spcBef>
                <a:spcPts val="24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整体性 </a:t>
            </a:r>
            <a:endParaRPr sz="2400" dirty="0">
              <a:latin typeface="PMingLiU"/>
              <a:cs typeface="PMingLiU"/>
            </a:endParaRPr>
          </a:p>
          <a:p>
            <a:pPr marL="12700" marR="1837055" algn="just">
              <a:lnSpc>
                <a:spcPts val="3590"/>
              </a:lnSpc>
              <a:spcBef>
                <a:spcPts val="24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连续性 </a:t>
            </a:r>
            <a:endParaRPr sz="2400" dirty="0">
              <a:latin typeface="PMingLiU"/>
              <a:cs typeface="PMingLiU"/>
            </a:endParaRPr>
          </a:p>
          <a:p>
            <a:pPr marL="12700" marR="1837055" algn="just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创新性  </a:t>
            </a:r>
            <a:endParaRPr sz="2400" dirty="0">
              <a:latin typeface="PMingLiU"/>
              <a:cs typeface="PMingLiU"/>
            </a:endParaRPr>
          </a:p>
          <a:p>
            <a:pPr marL="12700" marR="1837055" algn="just">
              <a:lnSpc>
                <a:spcPts val="3590"/>
              </a:lnSpc>
              <a:spcBef>
                <a:spcPts val="240"/>
              </a:spcBef>
            </a:pPr>
            <a:r>
              <a:rPr sz="2400" spc="50" dirty="0">
                <a:latin typeface="PMingLiU"/>
                <a:cs typeface="PMingLiU"/>
              </a:rPr>
              <a:t>E:</a:t>
            </a:r>
            <a:r>
              <a:rPr sz="2400" dirty="0">
                <a:latin typeface="PMingLiU"/>
                <a:cs typeface="PMingLiU"/>
              </a:rPr>
              <a:t>科学性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059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15" y="317500"/>
            <a:ext cx="38398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8.1.3 组织文化的功能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9092" y="1790700"/>
            <a:ext cx="8432292" cy="3276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1000" y="3048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1455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376045" y="2621280"/>
          <a:ext cx="9185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910"/>
                <a:gridCol w="76193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职能制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内容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本身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设置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职能机构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，从事职能管理工作。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优点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管理工作比较精细，充分发挥专业管理作用。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缺点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容易形成多头领导，容易纪律松弛。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适合企业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弊端明显，一般企业不采用。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3790" y="-12065"/>
            <a:ext cx="2181225" cy="1390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73980" y="401955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38398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8.1.3 组织文化的功能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436" y="973836"/>
            <a:ext cx="2470785" cy="399415"/>
          </a:xfrm>
          <a:custGeom>
            <a:avLst/>
            <a:gdLst/>
            <a:ahLst/>
            <a:cxnLst/>
            <a:rect l="l" t="t" r="r" b="b"/>
            <a:pathLst>
              <a:path w="2470785" h="399415">
                <a:moveTo>
                  <a:pt x="0" y="0"/>
                </a:moveTo>
                <a:lnTo>
                  <a:pt x="2470404" y="0"/>
                </a:lnTo>
                <a:lnTo>
                  <a:pt x="2470404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7E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5927" y="969327"/>
            <a:ext cx="2479040" cy="408305"/>
          </a:xfrm>
          <a:custGeom>
            <a:avLst/>
            <a:gdLst/>
            <a:ahLst/>
            <a:cxnLst/>
            <a:rect l="l" t="t" r="r" b="b"/>
            <a:pathLst>
              <a:path w="2479040" h="408305">
                <a:moveTo>
                  <a:pt x="2474277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2474277" y="0"/>
                </a:lnTo>
                <a:lnTo>
                  <a:pt x="247904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2479040" y="403542"/>
                </a:lnTo>
                <a:lnTo>
                  <a:pt x="2478811" y="405015"/>
                </a:lnTo>
                <a:lnTo>
                  <a:pt x="2478125" y="406336"/>
                </a:lnTo>
                <a:lnTo>
                  <a:pt x="2477071" y="407390"/>
                </a:lnTo>
                <a:lnTo>
                  <a:pt x="2475750" y="408076"/>
                </a:lnTo>
                <a:lnTo>
                  <a:pt x="2474277" y="408305"/>
                </a:lnTo>
                <a:close/>
              </a:path>
              <a:path w="2479040" h="4083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479040" h="408305">
                <a:moveTo>
                  <a:pt x="246951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469515" y="4762"/>
                </a:lnTo>
                <a:lnTo>
                  <a:pt x="2469515" y="9525"/>
                </a:lnTo>
                <a:close/>
              </a:path>
              <a:path w="2479040" h="408305">
                <a:moveTo>
                  <a:pt x="2469515" y="403542"/>
                </a:moveTo>
                <a:lnTo>
                  <a:pt x="2469515" y="4762"/>
                </a:lnTo>
                <a:lnTo>
                  <a:pt x="2474277" y="9525"/>
                </a:lnTo>
                <a:lnTo>
                  <a:pt x="2479040" y="9525"/>
                </a:lnTo>
                <a:lnTo>
                  <a:pt x="2479040" y="398780"/>
                </a:lnTo>
                <a:lnTo>
                  <a:pt x="2474277" y="398780"/>
                </a:lnTo>
                <a:lnTo>
                  <a:pt x="2469515" y="403542"/>
                </a:lnTo>
                <a:close/>
              </a:path>
              <a:path w="2479040" h="408305">
                <a:moveTo>
                  <a:pt x="2479040" y="9525"/>
                </a:moveTo>
                <a:lnTo>
                  <a:pt x="2474277" y="9525"/>
                </a:lnTo>
                <a:lnTo>
                  <a:pt x="2469515" y="4762"/>
                </a:lnTo>
                <a:lnTo>
                  <a:pt x="2479040" y="4762"/>
                </a:lnTo>
                <a:lnTo>
                  <a:pt x="2479040" y="9525"/>
                </a:lnTo>
                <a:close/>
              </a:path>
              <a:path w="2479040" h="408305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2479040" h="408305">
                <a:moveTo>
                  <a:pt x="2469515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2469515" y="398780"/>
                </a:lnTo>
                <a:lnTo>
                  <a:pt x="2469515" y="403542"/>
                </a:lnTo>
                <a:close/>
              </a:path>
              <a:path w="2479040" h="408305">
                <a:moveTo>
                  <a:pt x="2479040" y="403542"/>
                </a:moveTo>
                <a:lnTo>
                  <a:pt x="2469515" y="403542"/>
                </a:lnTo>
                <a:lnTo>
                  <a:pt x="2474277" y="398780"/>
                </a:lnTo>
                <a:lnTo>
                  <a:pt x="2479040" y="398780"/>
                </a:lnTo>
                <a:lnTo>
                  <a:pt x="2479040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18219" y="83819"/>
            <a:ext cx="3549396" cy="7376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1873" y="1370330"/>
            <a:ext cx="96520" cy="4936490"/>
          </a:xfrm>
          <a:custGeom>
            <a:avLst/>
            <a:gdLst/>
            <a:ahLst/>
            <a:cxnLst/>
            <a:rect l="l" t="t" r="r" b="b"/>
            <a:pathLst>
              <a:path w="96519" h="4936490">
                <a:moveTo>
                  <a:pt x="48316" y="4921370"/>
                </a:moveTo>
                <a:lnTo>
                  <a:pt x="44495" y="4914839"/>
                </a:lnTo>
                <a:lnTo>
                  <a:pt x="38176" y="0"/>
                </a:lnTo>
                <a:lnTo>
                  <a:pt x="45796" y="0"/>
                </a:lnTo>
                <a:lnTo>
                  <a:pt x="52114" y="4914839"/>
                </a:lnTo>
                <a:lnTo>
                  <a:pt x="48316" y="4921370"/>
                </a:lnTo>
                <a:close/>
              </a:path>
              <a:path w="96519" h="4936490">
                <a:moveTo>
                  <a:pt x="52731" y="4928933"/>
                </a:moveTo>
                <a:lnTo>
                  <a:pt x="44513" y="4928933"/>
                </a:lnTo>
                <a:lnTo>
                  <a:pt x="52133" y="4928920"/>
                </a:lnTo>
                <a:lnTo>
                  <a:pt x="52115" y="4914838"/>
                </a:lnTo>
                <a:lnTo>
                  <a:pt x="89382" y="4850752"/>
                </a:lnTo>
                <a:lnTo>
                  <a:pt x="90373" y="4849647"/>
                </a:lnTo>
                <a:lnTo>
                  <a:pt x="91706" y="4848987"/>
                </a:lnTo>
                <a:lnTo>
                  <a:pt x="93192" y="4848898"/>
                </a:lnTo>
                <a:lnTo>
                  <a:pt x="94589" y="4849380"/>
                </a:lnTo>
                <a:lnTo>
                  <a:pt x="95707" y="4850358"/>
                </a:lnTo>
                <a:lnTo>
                  <a:pt x="96367" y="4851692"/>
                </a:lnTo>
                <a:lnTo>
                  <a:pt x="96413" y="4853305"/>
                </a:lnTo>
                <a:lnTo>
                  <a:pt x="95973" y="4854587"/>
                </a:lnTo>
                <a:lnTo>
                  <a:pt x="52731" y="4928933"/>
                </a:lnTo>
                <a:close/>
              </a:path>
              <a:path w="96519" h="4936490">
                <a:moveTo>
                  <a:pt x="48336" y="4936490"/>
                </a:moveTo>
                <a:lnTo>
                  <a:pt x="495" y="4854714"/>
                </a:lnTo>
                <a:lnTo>
                  <a:pt x="0" y="4853305"/>
                </a:lnTo>
                <a:lnTo>
                  <a:pt x="88" y="4851819"/>
                </a:lnTo>
                <a:lnTo>
                  <a:pt x="736" y="4850485"/>
                </a:lnTo>
                <a:lnTo>
                  <a:pt x="1854" y="4849495"/>
                </a:lnTo>
                <a:lnTo>
                  <a:pt x="3263" y="4849012"/>
                </a:lnTo>
                <a:lnTo>
                  <a:pt x="4737" y="4849101"/>
                </a:lnTo>
                <a:lnTo>
                  <a:pt x="6083" y="4849749"/>
                </a:lnTo>
                <a:lnTo>
                  <a:pt x="7061" y="4850866"/>
                </a:lnTo>
                <a:lnTo>
                  <a:pt x="44494" y="4914838"/>
                </a:lnTo>
                <a:lnTo>
                  <a:pt x="44513" y="4928933"/>
                </a:lnTo>
                <a:lnTo>
                  <a:pt x="52731" y="4928933"/>
                </a:lnTo>
                <a:lnTo>
                  <a:pt x="48336" y="4936490"/>
                </a:lnTo>
                <a:close/>
              </a:path>
              <a:path w="96519" h="4936490">
                <a:moveTo>
                  <a:pt x="52131" y="4927015"/>
                </a:moveTo>
                <a:lnTo>
                  <a:pt x="45034" y="4927015"/>
                </a:lnTo>
                <a:lnTo>
                  <a:pt x="51612" y="4927003"/>
                </a:lnTo>
                <a:lnTo>
                  <a:pt x="48316" y="4921370"/>
                </a:lnTo>
                <a:lnTo>
                  <a:pt x="52115" y="4914838"/>
                </a:lnTo>
                <a:lnTo>
                  <a:pt x="52131" y="4927015"/>
                </a:lnTo>
                <a:close/>
              </a:path>
              <a:path w="96519" h="4936490">
                <a:moveTo>
                  <a:pt x="44513" y="4928933"/>
                </a:moveTo>
                <a:lnTo>
                  <a:pt x="44495" y="4914839"/>
                </a:lnTo>
                <a:lnTo>
                  <a:pt x="48316" y="4921370"/>
                </a:lnTo>
                <a:lnTo>
                  <a:pt x="45034" y="4927015"/>
                </a:lnTo>
                <a:lnTo>
                  <a:pt x="52131" y="4927015"/>
                </a:lnTo>
                <a:lnTo>
                  <a:pt x="52133" y="4928920"/>
                </a:lnTo>
                <a:lnTo>
                  <a:pt x="44513" y="4928933"/>
                </a:lnTo>
                <a:close/>
              </a:path>
              <a:path w="96519" h="4936490">
                <a:moveTo>
                  <a:pt x="45034" y="4927015"/>
                </a:moveTo>
                <a:lnTo>
                  <a:pt x="48316" y="4921370"/>
                </a:lnTo>
                <a:lnTo>
                  <a:pt x="51612" y="4927003"/>
                </a:lnTo>
                <a:lnTo>
                  <a:pt x="45034" y="492701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3778" y="1372869"/>
            <a:ext cx="96520" cy="4936490"/>
          </a:xfrm>
          <a:custGeom>
            <a:avLst/>
            <a:gdLst/>
            <a:ahLst/>
            <a:cxnLst/>
            <a:rect l="l" t="t" r="r" b="b"/>
            <a:pathLst>
              <a:path w="96519" h="4936490">
                <a:moveTo>
                  <a:pt x="48316" y="4921370"/>
                </a:moveTo>
                <a:lnTo>
                  <a:pt x="44495" y="4914839"/>
                </a:lnTo>
                <a:lnTo>
                  <a:pt x="38176" y="0"/>
                </a:lnTo>
                <a:lnTo>
                  <a:pt x="45796" y="0"/>
                </a:lnTo>
                <a:lnTo>
                  <a:pt x="52114" y="4914839"/>
                </a:lnTo>
                <a:lnTo>
                  <a:pt x="48316" y="4921370"/>
                </a:lnTo>
                <a:close/>
              </a:path>
              <a:path w="96519" h="4936490">
                <a:moveTo>
                  <a:pt x="52731" y="4928933"/>
                </a:moveTo>
                <a:lnTo>
                  <a:pt x="44513" y="4928933"/>
                </a:lnTo>
                <a:lnTo>
                  <a:pt x="52133" y="4928920"/>
                </a:lnTo>
                <a:lnTo>
                  <a:pt x="52115" y="4914838"/>
                </a:lnTo>
                <a:lnTo>
                  <a:pt x="89382" y="4850752"/>
                </a:lnTo>
                <a:lnTo>
                  <a:pt x="90373" y="4849647"/>
                </a:lnTo>
                <a:lnTo>
                  <a:pt x="91706" y="4848987"/>
                </a:lnTo>
                <a:lnTo>
                  <a:pt x="93192" y="4848898"/>
                </a:lnTo>
                <a:lnTo>
                  <a:pt x="94589" y="4849380"/>
                </a:lnTo>
                <a:lnTo>
                  <a:pt x="95707" y="4850358"/>
                </a:lnTo>
                <a:lnTo>
                  <a:pt x="96367" y="4851692"/>
                </a:lnTo>
                <a:lnTo>
                  <a:pt x="96413" y="4853305"/>
                </a:lnTo>
                <a:lnTo>
                  <a:pt x="95973" y="4854587"/>
                </a:lnTo>
                <a:lnTo>
                  <a:pt x="52731" y="4928933"/>
                </a:lnTo>
                <a:close/>
              </a:path>
              <a:path w="96519" h="4936490">
                <a:moveTo>
                  <a:pt x="48336" y="4936490"/>
                </a:moveTo>
                <a:lnTo>
                  <a:pt x="495" y="4854714"/>
                </a:lnTo>
                <a:lnTo>
                  <a:pt x="0" y="4853305"/>
                </a:lnTo>
                <a:lnTo>
                  <a:pt x="88" y="4851819"/>
                </a:lnTo>
                <a:lnTo>
                  <a:pt x="736" y="4850485"/>
                </a:lnTo>
                <a:lnTo>
                  <a:pt x="1854" y="4849495"/>
                </a:lnTo>
                <a:lnTo>
                  <a:pt x="3263" y="4849012"/>
                </a:lnTo>
                <a:lnTo>
                  <a:pt x="4737" y="4849101"/>
                </a:lnTo>
                <a:lnTo>
                  <a:pt x="6083" y="4849749"/>
                </a:lnTo>
                <a:lnTo>
                  <a:pt x="7061" y="4850866"/>
                </a:lnTo>
                <a:lnTo>
                  <a:pt x="44494" y="4914838"/>
                </a:lnTo>
                <a:lnTo>
                  <a:pt x="44513" y="4928933"/>
                </a:lnTo>
                <a:lnTo>
                  <a:pt x="52731" y="4928933"/>
                </a:lnTo>
                <a:lnTo>
                  <a:pt x="48336" y="4936490"/>
                </a:lnTo>
                <a:close/>
              </a:path>
              <a:path w="96519" h="4936490">
                <a:moveTo>
                  <a:pt x="52131" y="4927015"/>
                </a:moveTo>
                <a:lnTo>
                  <a:pt x="45034" y="4927015"/>
                </a:lnTo>
                <a:lnTo>
                  <a:pt x="51612" y="4927003"/>
                </a:lnTo>
                <a:lnTo>
                  <a:pt x="48316" y="4921370"/>
                </a:lnTo>
                <a:lnTo>
                  <a:pt x="52115" y="4914838"/>
                </a:lnTo>
                <a:lnTo>
                  <a:pt x="52131" y="4927015"/>
                </a:lnTo>
                <a:close/>
              </a:path>
              <a:path w="96519" h="4936490">
                <a:moveTo>
                  <a:pt x="44513" y="4928933"/>
                </a:moveTo>
                <a:lnTo>
                  <a:pt x="44495" y="4914839"/>
                </a:lnTo>
                <a:lnTo>
                  <a:pt x="48316" y="4921370"/>
                </a:lnTo>
                <a:lnTo>
                  <a:pt x="45034" y="4927015"/>
                </a:lnTo>
                <a:lnTo>
                  <a:pt x="52131" y="4927015"/>
                </a:lnTo>
                <a:lnTo>
                  <a:pt x="52133" y="4928920"/>
                </a:lnTo>
                <a:lnTo>
                  <a:pt x="44513" y="4928933"/>
                </a:lnTo>
                <a:close/>
              </a:path>
              <a:path w="96519" h="4936490">
                <a:moveTo>
                  <a:pt x="45034" y="4927015"/>
                </a:moveTo>
                <a:lnTo>
                  <a:pt x="48316" y="4921370"/>
                </a:lnTo>
                <a:lnTo>
                  <a:pt x="51612" y="4927003"/>
                </a:lnTo>
                <a:lnTo>
                  <a:pt x="45034" y="492701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7457" y="2156142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8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8378189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10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4" y="4762"/>
                </a:lnTo>
                <a:lnTo>
                  <a:pt x="8368664" y="9525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8368664" y="4762"/>
                </a:lnTo>
                <a:lnTo>
                  <a:pt x="8373427" y="9525"/>
                </a:lnTo>
                <a:lnTo>
                  <a:pt x="8378189" y="9525"/>
                </a:lnTo>
                <a:lnTo>
                  <a:pt x="8378189" y="553085"/>
                </a:lnTo>
                <a:lnTo>
                  <a:pt x="8373427" y="553085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9525"/>
                </a:moveTo>
                <a:lnTo>
                  <a:pt x="8373427" y="9525"/>
                </a:lnTo>
                <a:lnTo>
                  <a:pt x="8368664" y="4762"/>
                </a:lnTo>
                <a:lnTo>
                  <a:pt x="8378189" y="4762"/>
                </a:lnTo>
                <a:lnTo>
                  <a:pt x="8378189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8368664" y="553085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557847"/>
                </a:moveTo>
                <a:lnTo>
                  <a:pt x="8368664" y="557847"/>
                </a:lnTo>
                <a:lnTo>
                  <a:pt x="8373427" y="553085"/>
                </a:lnTo>
                <a:lnTo>
                  <a:pt x="8378189" y="553085"/>
                </a:lnTo>
                <a:lnTo>
                  <a:pt x="8378189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7457" y="1526222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09"/>
                </a:moveTo>
                <a:lnTo>
                  <a:pt x="4762" y="562609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89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53084"/>
                </a:lnTo>
                <a:lnTo>
                  <a:pt x="4762" y="553084"/>
                </a:lnTo>
                <a:lnTo>
                  <a:pt x="9525" y="557847"/>
                </a:lnTo>
                <a:lnTo>
                  <a:pt x="8378189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09"/>
                </a:lnTo>
                <a:close/>
              </a:path>
              <a:path w="8378190" h="56261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8378190" h="562610">
                <a:moveTo>
                  <a:pt x="8368664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8368664" y="4762"/>
                </a:lnTo>
                <a:lnTo>
                  <a:pt x="8368664" y="9524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8368664" y="4762"/>
                </a:lnTo>
                <a:lnTo>
                  <a:pt x="8373427" y="9524"/>
                </a:lnTo>
                <a:lnTo>
                  <a:pt x="8378189" y="9524"/>
                </a:lnTo>
                <a:lnTo>
                  <a:pt x="8378189" y="553084"/>
                </a:lnTo>
                <a:lnTo>
                  <a:pt x="8373427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9524"/>
                </a:moveTo>
                <a:lnTo>
                  <a:pt x="8373427" y="9524"/>
                </a:lnTo>
                <a:lnTo>
                  <a:pt x="8368664" y="4762"/>
                </a:lnTo>
                <a:lnTo>
                  <a:pt x="8378189" y="4762"/>
                </a:lnTo>
                <a:lnTo>
                  <a:pt x="8378189" y="9524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4"/>
                </a:lnTo>
                <a:lnTo>
                  <a:pt x="9525" y="553084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9525" y="557847"/>
                </a:lnTo>
                <a:lnTo>
                  <a:pt x="9525" y="553084"/>
                </a:lnTo>
                <a:lnTo>
                  <a:pt x="8368664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557847"/>
                </a:moveTo>
                <a:lnTo>
                  <a:pt x="8368664" y="557847"/>
                </a:lnTo>
                <a:lnTo>
                  <a:pt x="8373427" y="553084"/>
                </a:lnTo>
                <a:lnTo>
                  <a:pt x="8378189" y="553084"/>
                </a:lnTo>
                <a:lnTo>
                  <a:pt x="8378189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14917" y="2751772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9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8378190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10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5" y="4762"/>
                </a:lnTo>
                <a:lnTo>
                  <a:pt x="8368665" y="9525"/>
                </a:lnTo>
                <a:close/>
              </a:path>
              <a:path w="8378190" h="562610">
                <a:moveTo>
                  <a:pt x="8368665" y="557847"/>
                </a:moveTo>
                <a:lnTo>
                  <a:pt x="8368665" y="4762"/>
                </a:lnTo>
                <a:lnTo>
                  <a:pt x="8373427" y="9525"/>
                </a:lnTo>
                <a:lnTo>
                  <a:pt x="8378190" y="9525"/>
                </a:lnTo>
                <a:lnTo>
                  <a:pt x="8378190" y="553085"/>
                </a:lnTo>
                <a:lnTo>
                  <a:pt x="8373427" y="553085"/>
                </a:lnTo>
                <a:lnTo>
                  <a:pt x="8368665" y="557847"/>
                </a:lnTo>
                <a:close/>
              </a:path>
              <a:path w="8378190" h="562610">
                <a:moveTo>
                  <a:pt x="8378190" y="9525"/>
                </a:moveTo>
                <a:lnTo>
                  <a:pt x="8373427" y="9525"/>
                </a:lnTo>
                <a:lnTo>
                  <a:pt x="8368665" y="4762"/>
                </a:lnTo>
                <a:lnTo>
                  <a:pt x="8378190" y="4762"/>
                </a:lnTo>
                <a:lnTo>
                  <a:pt x="8378190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5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8368665" y="553085"/>
                </a:lnTo>
                <a:lnTo>
                  <a:pt x="8368665" y="557847"/>
                </a:lnTo>
                <a:close/>
              </a:path>
              <a:path w="8378190" h="562610">
                <a:moveTo>
                  <a:pt x="8378190" y="557847"/>
                </a:moveTo>
                <a:lnTo>
                  <a:pt x="8368665" y="557847"/>
                </a:lnTo>
                <a:lnTo>
                  <a:pt x="8373427" y="553085"/>
                </a:lnTo>
                <a:lnTo>
                  <a:pt x="8378190" y="553085"/>
                </a:lnTo>
                <a:lnTo>
                  <a:pt x="8378190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03019" y="1607819"/>
            <a:ext cx="690880" cy="399415"/>
          </a:xfrm>
          <a:custGeom>
            <a:avLst/>
            <a:gdLst/>
            <a:ahLst/>
            <a:cxnLst/>
            <a:rect l="l" t="t" r="r" b="b"/>
            <a:pathLst>
              <a:path w="690880" h="399414">
                <a:moveTo>
                  <a:pt x="0" y="0"/>
                </a:moveTo>
                <a:lnTo>
                  <a:pt x="690371" y="0"/>
                </a:lnTo>
                <a:lnTo>
                  <a:pt x="690371" y="399287"/>
                </a:lnTo>
                <a:lnTo>
                  <a:pt x="0" y="399287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8257" y="1603057"/>
            <a:ext cx="700405" cy="408305"/>
          </a:xfrm>
          <a:custGeom>
            <a:avLst/>
            <a:gdLst/>
            <a:ahLst/>
            <a:cxnLst/>
            <a:rect l="l" t="t" r="r" b="b"/>
            <a:pathLst>
              <a:path w="700405" h="408305">
                <a:moveTo>
                  <a:pt x="69564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695642" y="0"/>
                </a:lnTo>
                <a:lnTo>
                  <a:pt x="70040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700405" y="403542"/>
                </a:lnTo>
                <a:lnTo>
                  <a:pt x="700176" y="405015"/>
                </a:lnTo>
                <a:lnTo>
                  <a:pt x="699490" y="406336"/>
                </a:lnTo>
                <a:lnTo>
                  <a:pt x="698436" y="407390"/>
                </a:lnTo>
                <a:lnTo>
                  <a:pt x="697115" y="408076"/>
                </a:lnTo>
                <a:lnTo>
                  <a:pt x="695642" y="408304"/>
                </a:lnTo>
                <a:close/>
              </a:path>
              <a:path w="700405" h="40830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700405" h="408305">
                <a:moveTo>
                  <a:pt x="69088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0880" y="4762"/>
                </a:lnTo>
                <a:lnTo>
                  <a:pt x="690880" y="9524"/>
                </a:lnTo>
                <a:close/>
              </a:path>
              <a:path w="700405" h="408305">
                <a:moveTo>
                  <a:pt x="690880" y="403542"/>
                </a:moveTo>
                <a:lnTo>
                  <a:pt x="690880" y="4762"/>
                </a:lnTo>
                <a:lnTo>
                  <a:pt x="695642" y="9524"/>
                </a:lnTo>
                <a:lnTo>
                  <a:pt x="700405" y="9524"/>
                </a:lnTo>
                <a:lnTo>
                  <a:pt x="700405" y="398779"/>
                </a:lnTo>
                <a:lnTo>
                  <a:pt x="695642" y="398779"/>
                </a:lnTo>
                <a:lnTo>
                  <a:pt x="690880" y="403542"/>
                </a:lnTo>
                <a:close/>
              </a:path>
              <a:path w="700405" h="408305">
                <a:moveTo>
                  <a:pt x="700405" y="9524"/>
                </a:moveTo>
                <a:lnTo>
                  <a:pt x="695642" y="9524"/>
                </a:lnTo>
                <a:lnTo>
                  <a:pt x="690880" y="4762"/>
                </a:lnTo>
                <a:lnTo>
                  <a:pt x="700405" y="4762"/>
                </a:lnTo>
                <a:lnTo>
                  <a:pt x="700405" y="9524"/>
                </a:lnTo>
                <a:close/>
              </a:path>
              <a:path w="700405" h="408305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700405" h="408305">
                <a:moveTo>
                  <a:pt x="69088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690880" y="398779"/>
                </a:lnTo>
                <a:lnTo>
                  <a:pt x="690880" y="403542"/>
                </a:lnTo>
                <a:close/>
              </a:path>
              <a:path w="700405" h="408305">
                <a:moveTo>
                  <a:pt x="700405" y="403542"/>
                </a:moveTo>
                <a:lnTo>
                  <a:pt x="690880" y="403542"/>
                </a:lnTo>
                <a:lnTo>
                  <a:pt x="695642" y="398779"/>
                </a:lnTo>
                <a:lnTo>
                  <a:pt x="700405" y="398779"/>
                </a:lnTo>
                <a:lnTo>
                  <a:pt x="70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03019" y="1626235"/>
            <a:ext cx="690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导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向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93887" y="1792922"/>
            <a:ext cx="528955" cy="29209"/>
          </a:xfrm>
          <a:custGeom>
            <a:avLst/>
            <a:gdLst/>
            <a:ahLst/>
            <a:cxnLst/>
            <a:rect l="l" t="t" r="r" b="b"/>
            <a:pathLst>
              <a:path w="528955" h="29210">
                <a:moveTo>
                  <a:pt x="0" y="29209"/>
                </a:moveTo>
                <a:lnTo>
                  <a:pt x="528345" y="29209"/>
                </a:lnTo>
                <a:lnTo>
                  <a:pt x="528345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6251" y="2438082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0" y="0"/>
                </a:moveTo>
                <a:lnTo>
                  <a:pt x="505980" y="0"/>
                </a:lnTo>
              </a:path>
            </a:pathLst>
          </a:custGeom>
          <a:ln w="29209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3252" y="3018472"/>
            <a:ext cx="527050" cy="29209"/>
          </a:xfrm>
          <a:custGeom>
            <a:avLst/>
            <a:gdLst/>
            <a:ahLst/>
            <a:cxnLst/>
            <a:rect l="l" t="t" r="r" b="b"/>
            <a:pathLst>
              <a:path w="527050" h="29210">
                <a:moveTo>
                  <a:pt x="0" y="29209"/>
                </a:moveTo>
                <a:lnTo>
                  <a:pt x="526440" y="29209"/>
                </a:lnTo>
                <a:lnTo>
                  <a:pt x="5264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91982" y="1790382"/>
            <a:ext cx="528955" cy="29209"/>
          </a:xfrm>
          <a:custGeom>
            <a:avLst/>
            <a:gdLst/>
            <a:ahLst/>
            <a:cxnLst/>
            <a:rect l="l" t="t" r="r" b="b"/>
            <a:pathLst>
              <a:path w="528955" h="29210">
                <a:moveTo>
                  <a:pt x="0" y="29209"/>
                </a:moveTo>
                <a:lnTo>
                  <a:pt x="528345" y="29209"/>
                </a:lnTo>
                <a:lnTo>
                  <a:pt x="528345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89442" y="3015932"/>
            <a:ext cx="527050" cy="29209"/>
          </a:xfrm>
          <a:custGeom>
            <a:avLst/>
            <a:gdLst/>
            <a:ahLst/>
            <a:cxnLst/>
            <a:rect l="l" t="t" r="r" b="b"/>
            <a:pathLst>
              <a:path w="527050" h="29210">
                <a:moveTo>
                  <a:pt x="0" y="29209"/>
                </a:moveTo>
                <a:lnTo>
                  <a:pt x="526440" y="29209"/>
                </a:lnTo>
                <a:lnTo>
                  <a:pt x="526440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04757" y="3993832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09"/>
                </a:moveTo>
                <a:lnTo>
                  <a:pt x="4762" y="562609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8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4"/>
                </a:lnTo>
                <a:lnTo>
                  <a:pt x="4762" y="553084"/>
                </a:lnTo>
                <a:lnTo>
                  <a:pt x="9525" y="557847"/>
                </a:lnTo>
                <a:lnTo>
                  <a:pt x="8378189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09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4" y="4762"/>
                </a:lnTo>
                <a:lnTo>
                  <a:pt x="8368664" y="9525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8368664" y="4762"/>
                </a:lnTo>
                <a:lnTo>
                  <a:pt x="8373427" y="9525"/>
                </a:lnTo>
                <a:lnTo>
                  <a:pt x="8378189" y="9525"/>
                </a:lnTo>
                <a:lnTo>
                  <a:pt x="8378189" y="553084"/>
                </a:lnTo>
                <a:lnTo>
                  <a:pt x="8373427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9525"/>
                </a:moveTo>
                <a:lnTo>
                  <a:pt x="8373427" y="9525"/>
                </a:lnTo>
                <a:lnTo>
                  <a:pt x="8368664" y="4762"/>
                </a:lnTo>
                <a:lnTo>
                  <a:pt x="8378189" y="4762"/>
                </a:lnTo>
                <a:lnTo>
                  <a:pt x="8378189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4"/>
                </a:lnTo>
                <a:lnTo>
                  <a:pt x="9525" y="553084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9525" y="557847"/>
                </a:lnTo>
                <a:lnTo>
                  <a:pt x="9525" y="553084"/>
                </a:lnTo>
                <a:lnTo>
                  <a:pt x="8368664" y="553084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557847"/>
                </a:moveTo>
                <a:lnTo>
                  <a:pt x="8368664" y="557847"/>
                </a:lnTo>
                <a:lnTo>
                  <a:pt x="8373427" y="553084"/>
                </a:lnTo>
                <a:lnTo>
                  <a:pt x="8378189" y="553084"/>
                </a:lnTo>
                <a:lnTo>
                  <a:pt x="8378189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04757" y="3367087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8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8378189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10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4" y="4762"/>
                </a:lnTo>
                <a:lnTo>
                  <a:pt x="8368664" y="9525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8368664" y="4762"/>
                </a:lnTo>
                <a:lnTo>
                  <a:pt x="8373427" y="9525"/>
                </a:lnTo>
                <a:lnTo>
                  <a:pt x="8378189" y="9525"/>
                </a:lnTo>
                <a:lnTo>
                  <a:pt x="8378189" y="553085"/>
                </a:lnTo>
                <a:lnTo>
                  <a:pt x="8373427" y="553085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9525"/>
                </a:moveTo>
                <a:lnTo>
                  <a:pt x="8373427" y="9525"/>
                </a:lnTo>
                <a:lnTo>
                  <a:pt x="8368664" y="4762"/>
                </a:lnTo>
                <a:lnTo>
                  <a:pt x="8378189" y="4762"/>
                </a:lnTo>
                <a:lnTo>
                  <a:pt x="8378189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8368664" y="553085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557847"/>
                </a:moveTo>
                <a:lnTo>
                  <a:pt x="8368664" y="557847"/>
                </a:lnTo>
                <a:lnTo>
                  <a:pt x="8373427" y="553085"/>
                </a:lnTo>
                <a:lnTo>
                  <a:pt x="8378189" y="553085"/>
                </a:lnTo>
                <a:lnTo>
                  <a:pt x="8378189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04757" y="4611052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8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8378189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10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4" y="4762"/>
                </a:lnTo>
                <a:lnTo>
                  <a:pt x="8368664" y="9525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8368664" y="4762"/>
                </a:lnTo>
                <a:lnTo>
                  <a:pt x="8373427" y="9525"/>
                </a:lnTo>
                <a:lnTo>
                  <a:pt x="8378189" y="9525"/>
                </a:lnTo>
                <a:lnTo>
                  <a:pt x="8378189" y="553085"/>
                </a:lnTo>
                <a:lnTo>
                  <a:pt x="8373427" y="553085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9525"/>
                </a:moveTo>
                <a:lnTo>
                  <a:pt x="8373427" y="9525"/>
                </a:lnTo>
                <a:lnTo>
                  <a:pt x="8368664" y="4762"/>
                </a:lnTo>
                <a:lnTo>
                  <a:pt x="8378189" y="4762"/>
                </a:lnTo>
                <a:lnTo>
                  <a:pt x="8378189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4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8368664" y="553085"/>
                </a:lnTo>
                <a:lnTo>
                  <a:pt x="8368664" y="557847"/>
                </a:lnTo>
                <a:close/>
              </a:path>
              <a:path w="8378190" h="562610">
                <a:moveTo>
                  <a:pt x="8378189" y="557847"/>
                </a:moveTo>
                <a:lnTo>
                  <a:pt x="8368664" y="557847"/>
                </a:lnTo>
                <a:lnTo>
                  <a:pt x="8373427" y="553085"/>
                </a:lnTo>
                <a:lnTo>
                  <a:pt x="8378189" y="553085"/>
                </a:lnTo>
                <a:lnTo>
                  <a:pt x="8378189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88260" y="1676399"/>
            <a:ext cx="7646034" cy="341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对成员的价值取向及行为取向起引导作</a:t>
            </a:r>
            <a:r>
              <a:rPr sz="2000" spc="5" dirty="0">
                <a:latin typeface="PMingLiU"/>
                <a:cs typeface="PMingLiU"/>
              </a:rPr>
              <a:t>用</a:t>
            </a:r>
            <a:endParaRPr sz="2000">
              <a:latin typeface="PMingLiU"/>
              <a:cs typeface="PMingLiU"/>
            </a:endParaRPr>
          </a:p>
          <a:p>
            <a:pPr marL="12700" marR="1516380" indent="12700" algn="just">
              <a:lnSpc>
                <a:spcPct val="199000"/>
              </a:lnSpc>
              <a:spcBef>
                <a:spcPts val="190"/>
              </a:spcBef>
            </a:pPr>
            <a:r>
              <a:rPr sz="2000" dirty="0">
                <a:latin typeface="PMingLiU"/>
                <a:cs typeface="PMingLiU"/>
              </a:rPr>
              <a:t>良好的组织氛围能激发组织成员的士气，使其有归属感 组织文化使组织成员产生自律意识，自觉遵守明文规定 组织文化会调动广大员工的积极性、激励人、鼓舞</a:t>
            </a:r>
            <a:r>
              <a:rPr sz="2000" spc="5" dirty="0">
                <a:latin typeface="PMingLiU"/>
                <a:cs typeface="PMingLiU"/>
              </a:rPr>
              <a:t>人</a:t>
            </a:r>
            <a:endParaRPr sz="2000">
              <a:latin typeface="PMingLiU"/>
              <a:cs typeface="PMingLiU"/>
            </a:endParaRPr>
          </a:p>
          <a:p>
            <a:pPr marL="12700" marR="5080">
              <a:lnSpc>
                <a:spcPct val="203000"/>
              </a:lnSpc>
              <a:spcBef>
                <a:spcPts val="75"/>
              </a:spcBef>
            </a:pPr>
            <a:r>
              <a:rPr sz="2000" dirty="0">
                <a:latin typeface="PMingLiU"/>
                <a:cs typeface="PMingLiU"/>
              </a:rPr>
              <a:t>组织文化不仅对组织内部产生影响，而且通过产品和员工向社会传播 组织文化会使组织矛盾、部门沟通减少不协调和不适</a:t>
            </a:r>
            <a:r>
              <a:rPr sz="2000" spc="5" dirty="0">
                <a:latin typeface="PMingLiU"/>
                <a:cs typeface="PMingLiU"/>
              </a:rPr>
              <a:t>应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20823" y="3634422"/>
            <a:ext cx="488950" cy="28575"/>
          </a:xfrm>
          <a:custGeom>
            <a:avLst/>
            <a:gdLst/>
            <a:ahLst/>
            <a:cxnLst/>
            <a:rect l="l" t="t" r="r" b="b"/>
            <a:pathLst>
              <a:path w="488950" h="28575">
                <a:moveTo>
                  <a:pt x="0" y="28575"/>
                </a:moveTo>
                <a:lnTo>
                  <a:pt x="488695" y="28575"/>
                </a:lnTo>
                <a:lnTo>
                  <a:pt x="48869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96439" y="4260532"/>
            <a:ext cx="513715" cy="29209"/>
          </a:xfrm>
          <a:custGeom>
            <a:avLst/>
            <a:gdLst/>
            <a:ahLst/>
            <a:cxnLst/>
            <a:rect l="l" t="t" r="r" b="b"/>
            <a:pathLst>
              <a:path w="513714" h="29210">
                <a:moveTo>
                  <a:pt x="0" y="29209"/>
                </a:moveTo>
                <a:lnTo>
                  <a:pt x="513092" y="29209"/>
                </a:lnTo>
                <a:lnTo>
                  <a:pt x="513092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20354" y="4895215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986" y="0"/>
                </a:lnTo>
              </a:path>
            </a:pathLst>
          </a:custGeom>
          <a:ln w="3619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20823" y="3631882"/>
            <a:ext cx="487045" cy="28575"/>
          </a:xfrm>
          <a:custGeom>
            <a:avLst/>
            <a:gdLst/>
            <a:ahLst/>
            <a:cxnLst/>
            <a:rect l="l" t="t" r="r" b="b"/>
            <a:pathLst>
              <a:path w="487044" h="28575">
                <a:moveTo>
                  <a:pt x="0" y="28575"/>
                </a:moveTo>
                <a:lnTo>
                  <a:pt x="486790" y="28575"/>
                </a:lnTo>
                <a:lnTo>
                  <a:pt x="48679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96439" y="4257992"/>
            <a:ext cx="511809" cy="29209"/>
          </a:xfrm>
          <a:custGeom>
            <a:avLst/>
            <a:gdLst/>
            <a:ahLst/>
            <a:cxnLst/>
            <a:rect l="l" t="t" r="r" b="b"/>
            <a:pathLst>
              <a:path w="511810" h="29210">
                <a:moveTo>
                  <a:pt x="0" y="29210"/>
                </a:moveTo>
                <a:lnTo>
                  <a:pt x="511187" y="29210"/>
                </a:lnTo>
                <a:lnTo>
                  <a:pt x="511187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04544" y="5430011"/>
            <a:ext cx="692150" cy="399415"/>
          </a:xfrm>
          <a:custGeom>
            <a:avLst/>
            <a:gdLst/>
            <a:ahLst/>
            <a:cxnLst/>
            <a:rect l="l" t="t" r="r" b="b"/>
            <a:pathLst>
              <a:path w="692150" h="399414">
                <a:moveTo>
                  <a:pt x="0" y="0"/>
                </a:moveTo>
                <a:lnTo>
                  <a:pt x="691895" y="0"/>
                </a:lnTo>
                <a:lnTo>
                  <a:pt x="691895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00162" y="5425757"/>
            <a:ext cx="700405" cy="408305"/>
          </a:xfrm>
          <a:custGeom>
            <a:avLst/>
            <a:gdLst/>
            <a:ahLst/>
            <a:cxnLst/>
            <a:rect l="l" t="t" r="r" b="b"/>
            <a:pathLst>
              <a:path w="700405" h="408304">
                <a:moveTo>
                  <a:pt x="69564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695642" y="0"/>
                </a:lnTo>
                <a:lnTo>
                  <a:pt x="70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700405" y="403542"/>
                </a:lnTo>
                <a:lnTo>
                  <a:pt x="700176" y="405015"/>
                </a:lnTo>
                <a:lnTo>
                  <a:pt x="699490" y="406336"/>
                </a:lnTo>
                <a:lnTo>
                  <a:pt x="698436" y="407390"/>
                </a:lnTo>
                <a:lnTo>
                  <a:pt x="697115" y="408076"/>
                </a:lnTo>
                <a:lnTo>
                  <a:pt x="695642" y="408304"/>
                </a:lnTo>
                <a:close/>
              </a:path>
              <a:path w="700405" h="408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00405" h="408304">
                <a:moveTo>
                  <a:pt x="69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90880" y="4762"/>
                </a:lnTo>
                <a:lnTo>
                  <a:pt x="690880" y="9525"/>
                </a:lnTo>
                <a:close/>
              </a:path>
              <a:path w="700405" h="408304">
                <a:moveTo>
                  <a:pt x="690880" y="403542"/>
                </a:moveTo>
                <a:lnTo>
                  <a:pt x="690880" y="4762"/>
                </a:lnTo>
                <a:lnTo>
                  <a:pt x="695642" y="9525"/>
                </a:lnTo>
                <a:lnTo>
                  <a:pt x="700405" y="9525"/>
                </a:lnTo>
                <a:lnTo>
                  <a:pt x="700405" y="398779"/>
                </a:lnTo>
                <a:lnTo>
                  <a:pt x="695642" y="398779"/>
                </a:lnTo>
                <a:lnTo>
                  <a:pt x="690880" y="403542"/>
                </a:lnTo>
                <a:close/>
              </a:path>
              <a:path w="700405" h="408304">
                <a:moveTo>
                  <a:pt x="700405" y="9525"/>
                </a:moveTo>
                <a:lnTo>
                  <a:pt x="695642" y="9525"/>
                </a:lnTo>
                <a:lnTo>
                  <a:pt x="690880" y="4762"/>
                </a:lnTo>
                <a:lnTo>
                  <a:pt x="700405" y="4762"/>
                </a:lnTo>
                <a:lnTo>
                  <a:pt x="700405" y="9525"/>
                </a:lnTo>
                <a:close/>
              </a:path>
              <a:path w="70040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700405" h="408304">
                <a:moveTo>
                  <a:pt x="69088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690880" y="398779"/>
                </a:lnTo>
                <a:lnTo>
                  <a:pt x="690880" y="403542"/>
                </a:lnTo>
                <a:close/>
              </a:path>
              <a:path w="700405" h="408304">
                <a:moveTo>
                  <a:pt x="700405" y="403542"/>
                </a:moveTo>
                <a:lnTo>
                  <a:pt x="690880" y="403542"/>
                </a:lnTo>
                <a:lnTo>
                  <a:pt x="695642" y="398779"/>
                </a:lnTo>
                <a:lnTo>
                  <a:pt x="700405" y="398779"/>
                </a:lnTo>
                <a:lnTo>
                  <a:pt x="70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04544" y="5448934"/>
            <a:ext cx="692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创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新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15211" y="4695444"/>
            <a:ext cx="692150" cy="399415"/>
          </a:xfrm>
          <a:custGeom>
            <a:avLst/>
            <a:gdLst/>
            <a:ahLst/>
            <a:cxnLst/>
            <a:rect l="l" t="t" r="r" b="b"/>
            <a:pathLst>
              <a:path w="692150" h="399414">
                <a:moveTo>
                  <a:pt x="0" y="0"/>
                </a:moveTo>
                <a:lnTo>
                  <a:pt x="691895" y="0"/>
                </a:lnTo>
                <a:lnTo>
                  <a:pt x="691895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10957" y="4691062"/>
            <a:ext cx="700405" cy="408305"/>
          </a:xfrm>
          <a:custGeom>
            <a:avLst/>
            <a:gdLst/>
            <a:ahLst/>
            <a:cxnLst/>
            <a:rect l="l" t="t" r="r" b="b"/>
            <a:pathLst>
              <a:path w="700405" h="408304">
                <a:moveTo>
                  <a:pt x="69564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695642" y="0"/>
                </a:lnTo>
                <a:lnTo>
                  <a:pt x="70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700405" y="403542"/>
                </a:lnTo>
                <a:lnTo>
                  <a:pt x="700176" y="405015"/>
                </a:lnTo>
                <a:lnTo>
                  <a:pt x="699490" y="406336"/>
                </a:lnTo>
                <a:lnTo>
                  <a:pt x="698436" y="407390"/>
                </a:lnTo>
                <a:lnTo>
                  <a:pt x="697115" y="408076"/>
                </a:lnTo>
                <a:lnTo>
                  <a:pt x="695642" y="408304"/>
                </a:lnTo>
                <a:close/>
              </a:path>
              <a:path w="700405" h="408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00405" h="408304">
                <a:moveTo>
                  <a:pt x="69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90880" y="4762"/>
                </a:lnTo>
                <a:lnTo>
                  <a:pt x="690880" y="9525"/>
                </a:lnTo>
                <a:close/>
              </a:path>
              <a:path w="700405" h="408304">
                <a:moveTo>
                  <a:pt x="690880" y="403542"/>
                </a:moveTo>
                <a:lnTo>
                  <a:pt x="690880" y="4762"/>
                </a:lnTo>
                <a:lnTo>
                  <a:pt x="695642" y="9525"/>
                </a:lnTo>
                <a:lnTo>
                  <a:pt x="700405" y="9525"/>
                </a:lnTo>
                <a:lnTo>
                  <a:pt x="700405" y="398779"/>
                </a:lnTo>
                <a:lnTo>
                  <a:pt x="695642" y="398779"/>
                </a:lnTo>
                <a:lnTo>
                  <a:pt x="690880" y="403542"/>
                </a:lnTo>
                <a:close/>
              </a:path>
              <a:path w="700405" h="408304">
                <a:moveTo>
                  <a:pt x="700405" y="9525"/>
                </a:moveTo>
                <a:lnTo>
                  <a:pt x="695642" y="9525"/>
                </a:lnTo>
                <a:lnTo>
                  <a:pt x="690880" y="4762"/>
                </a:lnTo>
                <a:lnTo>
                  <a:pt x="700405" y="4762"/>
                </a:lnTo>
                <a:lnTo>
                  <a:pt x="700405" y="9525"/>
                </a:lnTo>
                <a:close/>
              </a:path>
              <a:path w="70040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700405" h="408304">
                <a:moveTo>
                  <a:pt x="69088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690880" y="398779"/>
                </a:lnTo>
                <a:lnTo>
                  <a:pt x="690880" y="403542"/>
                </a:lnTo>
                <a:close/>
              </a:path>
              <a:path w="700405" h="408304">
                <a:moveTo>
                  <a:pt x="700405" y="403542"/>
                </a:moveTo>
                <a:lnTo>
                  <a:pt x="690880" y="403542"/>
                </a:lnTo>
                <a:lnTo>
                  <a:pt x="695642" y="398779"/>
                </a:lnTo>
                <a:lnTo>
                  <a:pt x="700405" y="398779"/>
                </a:lnTo>
                <a:lnTo>
                  <a:pt x="70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15211" y="4714240"/>
            <a:ext cx="692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调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30452" y="3459479"/>
            <a:ext cx="690880" cy="399415"/>
          </a:xfrm>
          <a:custGeom>
            <a:avLst/>
            <a:gdLst/>
            <a:ahLst/>
            <a:cxnLst/>
            <a:rect l="l" t="t" r="r" b="b"/>
            <a:pathLst>
              <a:path w="690880" h="399414">
                <a:moveTo>
                  <a:pt x="0" y="0"/>
                </a:moveTo>
                <a:lnTo>
                  <a:pt x="690372" y="0"/>
                </a:lnTo>
                <a:lnTo>
                  <a:pt x="690372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24927" y="3454717"/>
            <a:ext cx="700405" cy="408305"/>
          </a:xfrm>
          <a:custGeom>
            <a:avLst/>
            <a:gdLst/>
            <a:ahLst/>
            <a:cxnLst/>
            <a:rect l="l" t="t" r="r" b="b"/>
            <a:pathLst>
              <a:path w="700405" h="408304">
                <a:moveTo>
                  <a:pt x="695642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695642" y="0"/>
                </a:lnTo>
                <a:lnTo>
                  <a:pt x="70040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700404" y="403542"/>
                </a:lnTo>
                <a:lnTo>
                  <a:pt x="700176" y="405015"/>
                </a:lnTo>
                <a:lnTo>
                  <a:pt x="699490" y="406336"/>
                </a:lnTo>
                <a:lnTo>
                  <a:pt x="698436" y="407390"/>
                </a:lnTo>
                <a:lnTo>
                  <a:pt x="697115" y="408076"/>
                </a:lnTo>
                <a:lnTo>
                  <a:pt x="695642" y="408305"/>
                </a:lnTo>
                <a:close/>
              </a:path>
              <a:path w="700405" h="408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00405" h="408304">
                <a:moveTo>
                  <a:pt x="69087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90879" y="4762"/>
                </a:lnTo>
                <a:lnTo>
                  <a:pt x="690879" y="9525"/>
                </a:lnTo>
                <a:close/>
              </a:path>
              <a:path w="700405" h="408304">
                <a:moveTo>
                  <a:pt x="690879" y="403542"/>
                </a:moveTo>
                <a:lnTo>
                  <a:pt x="690879" y="4762"/>
                </a:lnTo>
                <a:lnTo>
                  <a:pt x="695642" y="9525"/>
                </a:lnTo>
                <a:lnTo>
                  <a:pt x="700404" y="9525"/>
                </a:lnTo>
                <a:lnTo>
                  <a:pt x="700404" y="398780"/>
                </a:lnTo>
                <a:lnTo>
                  <a:pt x="695642" y="398780"/>
                </a:lnTo>
                <a:lnTo>
                  <a:pt x="690879" y="403542"/>
                </a:lnTo>
                <a:close/>
              </a:path>
              <a:path w="700405" h="408304">
                <a:moveTo>
                  <a:pt x="700404" y="9525"/>
                </a:moveTo>
                <a:lnTo>
                  <a:pt x="695642" y="9525"/>
                </a:lnTo>
                <a:lnTo>
                  <a:pt x="690879" y="4762"/>
                </a:lnTo>
                <a:lnTo>
                  <a:pt x="700404" y="4762"/>
                </a:lnTo>
                <a:lnTo>
                  <a:pt x="700404" y="9525"/>
                </a:lnTo>
                <a:close/>
              </a:path>
              <a:path w="700405" h="408304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700405" h="408304">
                <a:moveTo>
                  <a:pt x="690879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690879" y="398780"/>
                </a:lnTo>
                <a:lnTo>
                  <a:pt x="690879" y="403542"/>
                </a:lnTo>
                <a:close/>
              </a:path>
              <a:path w="700405" h="408304">
                <a:moveTo>
                  <a:pt x="700404" y="403542"/>
                </a:moveTo>
                <a:lnTo>
                  <a:pt x="690879" y="403542"/>
                </a:lnTo>
                <a:lnTo>
                  <a:pt x="695642" y="398780"/>
                </a:lnTo>
                <a:lnTo>
                  <a:pt x="700404" y="398780"/>
                </a:lnTo>
                <a:lnTo>
                  <a:pt x="700404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330452" y="3477895"/>
            <a:ext cx="690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激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励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04544" y="4085844"/>
            <a:ext cx="692150" cy="399415"/>
          </a:xfrm>
          <a:custGeom>
            <a:avLst/>
            <a:gdLst/>
            <a:ahLst/>
            <a:cxnLst/>
            <a:rect l="l" t="t" r="r" b="b"/>
            <a:pathLst>
              <a:path w="692150" h="399414">
                <a:moveTo>
                  <a:pt x="0" y="0"/>
                </a:moveTo>
                <a:lnTo>
                  <a:pt x="691895" y="0"/>
                </a:lnTo>
                <a:lnTo>
                  <a:pt x="691895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00162" y="4080827"/>
            <a:ext cx="700405" cy="408305"/>
          </a:xfrm>
          <a:custGeom>
            <a:avLst/>
            <a:gdLst/>
            <a:ahLst/>
            <a:cxnLst/>
            <a:rect l="l" t="t" r="r" b="b"/>
            <a:pathLst>
              <a:path w="700405" h="408304">
                <a:moveTo>
                  <a:pt x="695642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695642" y="0"/>
                </a:lnTo>
                <a:lnTo>
                  <a:pt x="70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700405" y="403542"/>
                </a:lnTo>
                <a:lnTo>
                  <a:pt x="700176" y="405015"/>
                </a:lnTo>
                <a:lnTo>
                  <a:pt x="699490" y="406336"/>
                </a:lnTo>
                <a:lnTo>
                  <a:pt x="698436" y="407390"/>
                </a:lnTo>
                <a:lnTo>
                  <a:pt x="697115" y="408076"/>
                </a:lnTo>
                <a:lnTo>
                  <a:pt x="695642" y="408305"/>
                </a:lnTo>
                <a:close/>
              </a:path>
              <a:path w="700405" h="408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00405" h="408304">
                <a:moveTo>
                  <a:pt x="69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90880" y="4762"/>
                </a:lnTo>
                <a:lnTo>
                  <a:pt x="690880" y="9525"/>
                </a:lnTo>
                <a:close/>
              </a:path>
              <a:path w="700405" h="408304">
                <a:moveTo>
                  <a:pt x="690880" y="403542"/>
                </a:moveTo>
                <a:lnTo>
                  <a:pt x="690880" y="4762"/>
                </a:lnTo>
                <a:lnTo>
                  <a:pt x="695642" y="9525"/>
                </a:lnTo>
                <a:lnTo>
                  <a:pt x="700405" y="9525"/>
                </a:lnTo>
                <a:lnTo>
                  <a:pt x="700405" y="398780"/>
                </a:lnTo>
                <a:lnTo>
                  <a:pt x="695642" y="398780"/>
                </a:lnTo>
                <a:lnTo>
                  <a:pt x="690880" y="403542"/>
                </a:lnTo>
                <a:close/>
              </a:path>
              <a:path w="700405" h="408304">
                <a:moveTo>
                  <a:pt x="700405" y="9525"/>
                </a:moveTo>
                <a:lnTo>
                  <a:pt x="695642" y="9525"/>
                </a:lnTo>
                <a:lnTo>
                  <a:pt x="690880" y="4762"/>
                </a:lnTo>
                <a:lnTo>
                  <a:pt x="700405" y="4762"/>
                </a:lnTo>
                <a:lnTo>
                  <a:pt x="700405" y="9525"/>
                </a:lnTo>
                <a:close/>
              </a:path>
              <a:path w="700405" h="408304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700405" h="408304">
                <a:moveTo>
                  <a:pt x="690880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690880" y="398780"/>
                </a:lnTo>
                <a:lnTo>
                  <a:pt x="690880" y="403542"/>
                </a:lnTo>
                <a:close/>
              </a:path>
              <a:path w="700405" h="408304">
                <a:moveTo>
                  <a:pt x="700405" y="403542"/>
                </a:moveTo>
                <a:lnTo>
                  <a:pt x="690880" y="403542"/>
                </a:lnTo>
                <a:lnTo>
                  <a:pt x="695642" y="398780"/>
                </a:lnTo>
                <a:lnTo>
                  <a:pt x="700405" y="398780"/>
                </a:lnTo>
                <a:lnTo>
                  <a:pt x="70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04544" y="4104004"/>
            <a:ext cx="692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辐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射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03019" y="2833116"/>
            <a:ext cx="690880" cy="399415"/>
          </a:xfrm>
          <a:custGeom>
            <a:avLst/>
            <a:gdLst/>
            <a:ahLst/>
            <a:cxnLst/>
            <a:rect l="l" t="t" r="r" b="b"/>
            <a:pathLst>
              <a:path w="690880" h="399414">
                <a:moveTo>
                  <a:pt x="0" y="0"/>
                </a:moveTo>
                <a:lnTo>
                  <a:pt x="690371" y="0"/>
                </a:lnTo>
                <a:lnTo>
                  <a:pt x="690371" y="399287"/>
                </a:lnTo>
                <a:lnTo>
                  <a:pt x="0" y="399287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97622" y="2828607"/>
            <a:ext cx="700405" cy="408305"/>
          </a:xfrm>
          <a:custGeom>
            <a:avLst/>
            <a:gdLst/>
            <a:ahLst/>
            <a:cxnLst/>
            <a:rect l="l" t="t" r="r" b="b"/>
            <a:pathLst>
              <a:path w="700405" h="408305">
                <a:moveTo>
                  <a:pt x="69564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695642" y="0"/>
                </a:lnTo>
                <a:lnTo>
                  <a:pt x="70040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700404" y="403542"/>
                </a:lnTo>
                <a:lnTo>
                  <a:pt x="700176" y="405015"/>
                </a:lnTo>
                <a:lnTo>
                  <a:pt x="699490" y="406336"/>
                </a:lnTo>
                <a:lnTo>
                  <a:pt x="698436" y="407390"/>
                </a:lnTo>
                <a:lnTo>
                  <a:pt x="697115" y="408076"/>
                </a:lnTo>
                <a:lnTo>
                  <a:pt x="695642" y="408304"/>
                </a:lnTo>
                <a:close/>
              </a:path>
              <a:path w="700405" h="40830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700405" h="408305">
                <a:moveTo>
                  <a:pt x="69087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0879" y="4762"/>
                </a:lnTo>
                <a:lnTo>
                  <a:pt x="690879" y="9524"/>
                </a:lnTo>
                <a:close/>
              </a:path>
              <a:path w="700405" h="408305">
                <a:moveTo>
                  <a:pt x="690879" y="403542"/>
                </a:moveTo>
                <a:lnTo>
                  <a:pt x="690879" y="4762"/>
                </a:lnTo>
                <a:lnTo>
                  <a:pt x="695642" y="9524"/>
                </a:lnTo>
                <a:lnTo>
                  <a:pt x="700404" y="9524"/>
                </a:lnTo>
                <a:lnTo>
                  <a:pt x="700404" y="398779"/>
                </a:lnTo>
                <a:lnTo>
                  <a:pt x="695642" y="398779"/>
                </a:lnTo>
                <a:lnTo>
                  <a:pt x="690879" y="403542"/>
                </a:lnTo>
                <a:close/>
              </a:path>
              <a:path w="700405" h="408305">
                <a:moveTo>
                  <a:pt x="700404" y="9524"/>
                </a:moveTo>
                <a:lnTo>
                  <a:pt x="695642" y="9524"/>
                </a:lnTo>
                <a:lnTo>
                  <a:pt x="690879" y="4762"/>
                </a:lnTo>
                <a:lnTo>
                  <a:pt x="700404" y="4762"/>
                </a:lnTo>
                <a:lnTo>
                  <a:pt x="700404" y="9524"/>
                </a:lnTo>
                <a:close/>
              </a:path>
              <a:path w="700405" h="408305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700405" h="408305">
                <a:moveTo>
                  <a:pt x="690879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690879" y="398779"/>
                </a:lnTo>
                <a:lnTo>
                  <a:pt x="690879" y="403542"/>
                </a:lnTo>
                <a:close/>
              </a:path>
              <a:path w="700405" h="408305">
                <a:moveTo>
                  <a:pt x="700404" y="403542"/>
                </a:moveTo>
                <a:lnTo>
                  <a:pt x="690879" y="403542"/>
                </a:lnTo>
                <a:lnTo>
                  <a:pt x="695642" y="398779"/>
                </a:lnTo>
                <a:lnTo>
                  <a:pt x="700404" y="398779"/>
                </a:lnTo>
                <a:lnTo>
                  <a:pt x="700404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303019" y="2851785"/>
            <a:ext cx="690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约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束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25880" y="2238755"/>
            <a:ext cx="690880" cy="398145"/>
          </a:xfrm>
          <a:custGeom>
            <a:avLst/>
            <a:gdLst/>
            <a:ahLst/>
            <a:cxnLst/>
            <a:rect l="l" t="t" r="r" b="b"/>
            <a:pathLst>
              <a:path w="690880" h="398144">
                <a:moveTo>
                  <a:pt x="0" y="0"/>
                </a:moveTo>
                <a:lnTo>
                  <a:pt x="690371" y="0"/>
                </a:lnTo>
                <a:lnTo>
                  <a:pt x="690371" y="397764"/>
                </a:lnTo>
                <a:lnTo>
                  <a:pt x="0" y="397764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21117" y="2233612"/>
            <a:ext cx="700405" cy="408305"/>
          </a:xfrm>
          <a:custGeom>
            <a:avLst/>
            <a:gdLst/>
            <a:ahLst/>
            <a:cxnLst/>
            <a:rect l="l" t="t" r="r" b="b"/>
            <a:pathLst>
              <a:path w="700405" h="408305">
                <a:moveTo>
                  <a:pt x="695642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695642" y="0"/>
                </a:lnTo>
                <a:lnTo>
                  <a:pt x="7004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700405" y="403542"/>
                </a:lnTo>
                <a:lnTo>
                  <a:pt x="700176" y="405015"/>
                </a:lnTo>
                <a:lnTo>
                  <a:pt x="699490" y="406336"/>
                </a:lnTo>
                <a:lnTo>
                  <a:pt x="698436" y="407390"/>
                </a:lnTo>
                <a:lnTo>
                  <a:pt x="697115" y="408076"/>
                </a:lnTo>
                <a:lnTo>
                  <a:pt x="695642" y="408305"/>
                </a:lnTo>
                <a:close/>
              </a:path>
              <a:path w="700405" h="4083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00405" h="408305">
                <a:moveTo>
                  <a:pt x="6908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90880" y="4762"/>
                </a:lnTo>
                <a:lnTo>
                  <a:pt x="690880" y="9525"/>
                </a:lnTo>
                <a:close/>
              </a:path>
              <a:path w="700405" h="408305">
                <a:moveTo>
                  <a:pt x="690880" y="403542"/>
                </a:moveTo>
                <a:lnTo>
                  <a:pt x="690880" y="4762"/>
                </a:lnTo>
                <a:lnTo>
                  <a:pt x="695642" y="9525"/>
                </a:lnTo>
                <a:lnTo>
                  <a:pt x="700405" y="9525"/>
                </a:lnTo>
                <a:lnTo>
                  <a:pt x="700405" y="398780"/>
                </a:lnTo>
                <a:lnTo>
                  <a:pt x="695642" y="398780"/>
                </a:lnTo>
                <a:lnTo>
                  <a:pt x="690880" y="403542"/>
                </a:lnTo>
                <a:close/>
              </a:path>
              <a:path w="700405" h="408305">
                <a:moveTo>
                  <a:pt x="700405" y="9525"/>
                </a:moveTo>
                <a:lnTo>
                  <a:pt x="695642" y="9525"/>
                </a:lnTo>
                <a:lnTo>
                  <a:pt x="690880" y="4762"/>
                </a:lnTo>
                <a:lnTo>
                  <a:pt x="700405" y="4762"/>
                </a:lnTo>
                <a:lnTo>
                  <a:pt x="700405" y="9525"/>
                </a:lnTo>
                <a:close/>
              </a:path>
              <a:path w="700405" h="408305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700405" h="408305">
                <a:moveTo>
                  <a:pt x="690880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690880" y="398780"/>
                </a:lnTo>
                <a:lnTo>
                  <a:pt x="690880" y="403542"/>
                </a:lnTo>
                <a:close/>
              </a:path>
              <a:path w="700405" h="408305">
                <a:moveTo>
                  <a:pt x="700405" y="403542"/>
                </a:moveTo>
                <a:lnTo>
                  <a:pt x="690880" y="403542"/>
                </a:lnTo>
                <a:lnTo>
                  <a:pt x="695642" y="398780"/>
                </a:lnTo>
                <a:lnTo>
                  <a:pt x="700405" y="398780"/>
                </a:lnTo>
                <a:lnTo>
                  <a:pt x="700405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325880" y="2256789"/>
            <a:ext cx="690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凝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聚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02852" y="5348922"/>
            <a:ext cx="8378190" cy="562610"/>
          </a:xfrm>
          <a:custGeom>
            <a:avLst/>
            <a:gdLst/>
            <a:ahLst/>
            <a:cxnLst/>
            <a:rect l="l" t="t" r="r" b="b"/>
            <a:pathLst>
              <a:path w="8378190" h="562610">
                <a:moveTo>
                  <a:pt x="8373427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8373427" y="0"/>
                </a:lnTo>
                <a:lnTo>
                  <a:pt x="837819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8378190" y="557847"/>
                </a:lnTo>
                <a:lnTo>
                  <a:pt x="8377961" y="559320"/>
                </a:lnTo>
                <a:lnTo>
                  <a:pt x="8377275" y="560641"/>
                </a:lnTo>
                <a:lnTo>
                  <a:pt x="8376221" y="561695"/>
                </a:lnTo>
                <a:lnTo>
                  <a:pt x="8374900" y="562381"/>
                </a:lnTo>
                <a:lnTo>
                  <a:pt x="8373427" y="562610"/>
                </a:lnTo>
                <a:close/>
              </a:path>
              <a:path w="837819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378190" h="562610">
                <a:moveTo>
                  <a:pt x="836866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368665" y="4762"/>
                </a:lnTo>
                <a:lnTo>
                  <a:pt x="8368665" y="9525"/>
                </a:lnTo>
                <a:close/>
              </a:path>
              <a:path w="8378190" h="562610">
                <a:moveTo>
                  <a:pt x="8368665" y="557847"/>
                </a:moveTo>
                <a:lnTo>
                  <a:pt x="8368665" y="4762"/>
                </a:lnTo>
                <a:lnTo>
                  <a:pt x="8373427" y="9525"/>
                </a:lnTo>
                <a:lnTo>
                  <a:pt x="8378190" y="9525"/>
                </a:lnTo>
                <a:lnTo>
                  <a:pt x="8378190" y="553085"/>
                </a:lnTo>
                <a:lnTo>
                  <a:pt x="8373427" y="553085"/>
                </a:lnTo>
                <a:lnTo>
                  <a:pt x="8368665" y="557847"/>
                </a:lnTo>
                <a:close/>
              </a:path>
              <a:path w="8378190" h="562610">
                <a:moveTo>
                  <a:pt x="8378190" y="9525"/>
                </a:moveTo>
                <a:lnTo>
                  <a:pt x="8373427" y="9525"/>
                </a:lnTo>
                <a:lnTo>
                  <a:pt x="8368665" y="4762"/>
                </a:lnTo>
                <a:lnTo>
                  <a:pt x="8378190" y="4762"/>
                </a:lnTo>
                <a:lnTo>
                  <a:pt x="8378190" y="9525"/>
                </a:lnTo>
                <a:close/>
              </a:path>
              <a:path w="837819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8378190" h="562610">
                <a:moveTo>
                  <a:pt x="8368665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8368665" y="553085"/>
                </a:lnTo>
                <a:lnTo>
                  <a:pt x="8368665" y="557847"/>
                </a:lnTo>
                <a:close/>
              </a:path>
              <a:path w="8378190" h="562610">
                <a:moveTo>
                  <a:pt x="8378190" y="557847"/>
                </a:moveTo>
                <a:lnTo>
                  <a:pt x="8368665" y="557847"/>
                </a:lnTo>
                <a:lnTo>
                  <a:pt x="8373427" y="553085"/>
                </a:lnTo>
                <a:lnTo>
                  <a:pt x="8378190" y="553085"/>
                </a:lnTo>
                <a:lnTo>
                  <a:pt x="8378190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586354" y="5499100"/>
            <a:ext cx="2566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MingLiU"/>
                <a:cs typeface="PMingLiU"/>
              </a:rPr>
              <a:t>创新是组织文化的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精髓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20354" y="562990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986" y="0"/>
                </a:lnTo>
              </a:path>
            </a:pathLst>
          </a:custGeom>
          <a:ln w="3619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19430" y="1000125"/>
            <a:ext cx="644779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12085" algn="l"/>
              </a:tabLst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组织文化的积极功</a:t>
            </a:r>
            <a:r>
              <a:rPr sz="20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选择</a:t>
            </a:r>
            <a:r>
              <a:rPr sz="2000" b="1" spc="-9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简答</a:t>
            </a: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443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03019" y="6028944"/>
            <a:ext cx="5300980" cy="399415"/>
          </a:xfrm>
          <a:prstGeom prst="rect">
            <a:avLst/>
          </a:prstGeom>
          <a:solidFill>
            <a:srgbClr val="7E5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组织文化向组织成员展示某种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MingLiU"/>
                <a:cs typeface="PMingLiU"/>
              </a:rPr>
              <a:t>信念与态度。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-7620" y="-31115"/>
            <a:ext cx="333629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8.1.3.1组织文化的积极功能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5511800" cy="240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dirty="0">
                <a:latin typeface="PMingLiU"/>
                <a:cs typeface="PMingLiU"/>
              </a:rPr>
              <a:t>组织文化向组织成员展示的是信念和（）  </a:t>
            </a: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情感</a:t>
            </a:r>
            <a:endParaRPr sz="2400">
              <a:latin typeface="PMingLiU"/>
              <a:cs typeface="PMingLiU"/>
            </a:endParaRPr>
          </a:p>
          <a:p>
            <a:pPr marL="12700" marR="4580255" algn="just">
              <a:lnSpc>
                <a:spcPts val="3590"/>
              </a:lnSpc>
              <a:spcBef>
                <a:spcPts val="24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气质 </a:t>
            </a:r>
            <a:endParaRPr sz="2400" dirty="0">
              <a:latin typeface="PMingLiU"/>
              <a:cs typeface="PMingLiU"/>
            </a:endParaRPr>
          </a:p>
          <a:p>
            <a:pPr marL="12700" marR="4580255" algn="just">
              <a:lnSpc>
                <a:spcPts val="3590"/>
              </a:lnSpc>
              <a:spcBef>
                <a:spcPts val="24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能力 </a:t>
            </a:r>
            <a:endParaRPr sz="2400" dirty="0">
              <a:latin typeface="PMingLiU"/>
              <a:cs typeface="PMingLiU"/>
            </a:endParaRPr>
          </a:p>
          <a:p>
            <a:pPr marL="12700" marR="4580255" algn="just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态度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2567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383984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8.1.3 组织文化的功能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5044" y="1546860"/>
            <a:ext cx="2616835" cy="398145"/>
          </a:xfrm>
          <a:custGeom>
            <a:avLst/>
            <a:gdLst/>
            <a:ahLst/>
            <a:cxnLst/>
            <a:rect l="l" t="t" r="r" b="b"/>
            <a:pathLst>
              <a:path w="2616835" h="398144">
                <a:moveTo>
                  <a:pt x="0" y="0"/>
                </a:moveTo>
                <a:lnTo>
                  <a:pt x="2616708" y="0"/>
                </a:lnTo>
                <a:lnTo>
                  <a:pt x="2616708" y="397763"/>
                </a:lnTo>
                <a:lnTo>
                  <a:pt x="0" y="397763"/>
                </a:lnTo>
                <a:lnTo>
                  <a:pt x="0" y="0"/>
                </a:lnTo>
                <a:close/>
              </a:path>
            </a:pathLst>
          </a:custGeom>
          <a:solidFill>
            <a:srgbClr val="7E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0027" y="1541462"/>
            <a:ext cx="2626995" cy="408305"/>
          </a:xfrm>
          <a:custGeom>
            <a:avLst/>
            <a:gdLst/>
            <a:ahLst/>
            <a:cxnLst/>
            <a:rect l="l" t="t" r="r" b="b"/>
            <a:pathLst>
              <a:path w="2626995" h="408305">
                <a:moveTo>
                  <a:pt x="2621838" y="408305"/>
                </a:moveTo>
                <a:lnTo>
                  <a:pt x="4762" y="408305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2621838" y="0"/>
                </a:lnTo>
                <a:lnTo>
                  <a:pt x="262660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80"/>
                </a:lnTo>
                <a:lnTo>
                  <a:pt x="4762" y="398780"/>
                </a:lnTo>
                <a:lnTo>
                  <a:pt x="9525" y="403542"/>
                </a:lnTo>
                <a:lnTo>
                  <a:pt x="2626601" y="403542"/>
                </a:lnTo>
                <a:lnTo>
                  <a:pt x="2626372" y="405015"/>
                </a:lnTo>
                <a:lnTo>
                  <a:pt x="2625686" y="406336"/>
                </a:lnTo>
                <a:lnTo>
                  <a:pt x="2624632" y="407390"/>
                </a:lnTo>
                <a:lnTo>
                  <a:pt x="2623312" y="408076"/>
                </a:lnTo>
                <a:lnTo>
                  <a:pt x="2621838" y="408305"/>
                </a:lnTo>
                <a:close/>
              </a:path>
              <a:path w="2626995" h="4083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26995" h="408305">
                <a:moveTo>
                  <a:pt x="261707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17076" y="4762"/>
                </a:lnTo>
                <a:lnTo>
                  <a:pt x="2617076" y="9525"/>
                </a:lnTo>
                <a:close/>
              </a:path>
              <a:path w="2626995" h="408305">
                <a:moveTo>
                  <a:pt x="2617076" y="403542"/>
                </a:moveTo>
                <a:lnTo>
                  <a:pt x="2617076" y="4762"/>
                </a:lnTo>
                <a:lnTo>
                  <a:pt x="2621838" y="9525"/>
                </a:lnTo>
                <a:lnTo>
                  <a:pt x="2626601" y="9525"/>
                </a:lnTo>
                <a:lnTo>
                  <a:pt x="2626601" y="398780"/>
                </a:lnTo>
                <a:lnTo>
                  <a:pt x="2621838" y="398780"/>
                </a:lnTo>
                <a:lnTo>
                  <a:pt x="2617076" y="403542"/>
                </a:lnTo>
                <a:close/>
              </a:path>
              <a:path w="2626995" h="408305">
                <a:moveTo>
                  <a:pt x="2626601" y="9525"/>
                </a:moveTo>
                <a:lnTo>
                  <a:pt x="2621838" y="9525"/>
                </a:lnTo>
                <a:lnTo>
                  <a:pt x="2617076" y="4762"/>
                </a:lnTo>
                <a:lnTo>
                  <a:pt x="2626601" y="4762"/>
                </a:lnTo>
                <a:lnTo>
                  <a:pt x="2626601" y="9525"/>
                </a:lnTo>
                <a:close/>
              </a:path>
              <a:path w="2626995" h="408305">
                <a:moveTo>
                  <a:pt x="9525" y="403542"/>
                </a:moveTo>
                <a:lnTo>
                  <a:pt x="4762" y="398780"/>
                </a:lnTo>
                <a:lnTo>
                  <a:pt x="9525" y="398780"/>
                </a:lnTo>
                <a:lnTo>
                  <a:pt x="9525" y="403542"/>
                </a:lnTo>
                <a:close/>
              </a:path>
              <a:path w="2626995" h="408305">
                <a:moveTo>
                  <a:pt x="2617076" y="403542"/>
                </a:moveTo>
                <a:lnTo>
                  <a:pt x="9525" y="403542"/>
                </a:lnTo>
                <a:lnTo>
                  <a:pt x="9525" y="398780"/>
                </a:lnTo>
                <a:lnTo>
                  <a:pt x="2617076" y="398780"/>
                </a:lnTo>
                <a:lnTo>
                  <a:pt x="2617076" y="403542"/>
                </a:lnTo>
                <a:close/>
              </a:path>
              <a:path w="2626995" h="408305">
                <a:moveTo>
                  <a:pt x="2626601" y="403542"/>
                </a:moveTo>
                <a:lnTo>
                  <a:pt x="2617076" y="403542"/>
                </a:lnTo>
                <a:lnTo>
                  <a:pt x="2621838" y="398780"/>
                </a:lnTo>
                <a:lnTo>
                  <a:pt x="2626601" y="398780"/>
                </a:lnTo>
                <a:lnTo>
                  <a:pt x="2626601" y="40354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95044" y="1564639"/>
            <a:ext cx="2616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组织文化的消极功能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3045" y="1945005"/>
            <a:ext cx="76200" cy="2039620"/>
          </a:xfrm>
          <a:custGeom>
            <a:avLst/>
            <a:gdLst/>
            <a:ahLst/>
            <a:cxnLst/>
            <a:rect l="l" t="t" r="r" b="b"/>
            <a:pathLst>
              <a:path w="96519" h="2486025">
                <a:moveTo>
                  <a:pt x="48717" y="2470285"/>
                </a:moveTo>
                <a:lnTo>
                  <a:pt x="44866" y="2463793"/>
                </a:lnTo>
                <a:lnTo>
                  <a:pt x="26720" y="50"/>
                </a:lnTo>
                <a:lnTo>
                  <a:pt x="34340" y="0"/>
                </a:lnTo>
                <a:lnTo>
                  <a:pt x="52486" y="2463714"/>
                </a:lnTo>
                <a:lnTo>
                  <a:pt x="48717" y="2470285"/>
                </a:lnTo>
                <a:close/>
              </a:path>
              <a:path w="96519" h="2486025">
                <a:moveTo>
                  <a:pt x="53150" y="2477884"/>
                </a:moveTo>
                <a:lnTo>
                  <a:pt x="44970" y="2477884"/>
                </a:lnTo>
                <a:lnTo>
                  <a:pt x="52590" y="2477820"/>
                </a:lnTo>
                <a:lnTo>
                  <a:pt x="52486" y="2463714"/>
                </a:lnTo>
                <a:lnTo>
                  <a:pt x="89357" y="2399436"/>
                </a:lnTo>
                <a:lnTo>
                  <a:pt x="90335" y="2398318"/>
                </a:lnTo>
                <a:lnTo>
                  <a:pt x="91668" y="2397645"/>
                </a:lnTo>
                <a:lnTo>
                  <a:pt x="93154" y="2397544"/>
                </a:lnTo>
                <a:lnTo>
                  <a:pt x="94564" y="2398026"/>
                </a:lnTo>
                <a:lnTo>
                  <a:pt x="95681" y="2399004"/>
                </a:lnTo>
                <a:lnTo>
                  <a:pt x="96342" y="2400338"/>
                </a:lnTo>
                <a:lnTo>
                  <a:pt x="96443" y="2401811"/>
                </a:lnTo>
                <a:lnTo>
                  <a:pt x="95973" y="2403220"/>
                </a:lnTo>
                <a:lnTo>
                  <a:pt x="53150" y="2477884"/>
                </a:lnTo>
                <a:close/>
              </a:path>
              <a:path w="96519" h="2486025">
                <a:moveTo>
                  <a:pt x="48831" y="2485415"/>
                </a:moveTo>
                <a:lnTo>
                  <a:pt x="495" y="2403932"/>
                </a:lnTo>
                <a:lnTo>
                  <a:pt x="0" y="2402522"/>
                </a:lnTo>
                <a:lnTo>
                  <a:pt x="76" y="2401036"/>
                </a:lnTo>
                <a:lnTo>
                  <a:pt x="711" y="2399703"/>
                </a:lnTo>
                <a:lnTo>
                  <a:pt x="1828" y="2398712"/>
                </a:lnTo>
                <a:lnTo>
                  <a:pt x="3225" y="2398217"/>
                </a:lnTo>
                <a:lnTo>
                  <a:pt x="4711" y="2398293"/>
                </a:lnTo>
                <a:lnTo>
                  <a:pt x="44820" y="2463714"/>
                </a:lnTo>
                <a:lnTo>
                  <a:pt x="44970" y="2477884"/>
                </a:lnTo>
                <a:lnTo>
                  <a:pt x="53150" y="2477884"/>
                </a:lnTo>
                <a:lnTo>
                  <a:pt x="48831" y="2485415"/>
                </a:lnTo>
                <a:close/>
              </a:path>
              <a:path w="96519" h="2486025">
                <a:moveTo>
                  <a:pt x="52576" y="2475953"/>
                </a:moveTo>
                <a:lnTo>
                  <a:pt x="45465" y="2475953"/>
                </a:lnTo>
                <a:lnTo>
                  <a:pt x="52057" y="2475915"/>
                </a:lnTo>
                <a:lnTo>
                  <a:pt x="48717" y="2470285"/>
                </a:lnTo>
                <a:lnTo>
                  <a:pt x="52486" y="2463714"/>
                </a:lnTo>
                <a:lnTo>
                  <a:pt x="52576" y="2475953"/>
                </a:lnTo>
                <a:close/>
              </a:path>
              <a:path w="96519" h="2486025">
                <a:moveTo>
                  <a:pt x="44970" y="2477884"/>
                </a:moveTo>
                <a:lnTo>
                  <a:pt x="44866" y="2463793"/>
                </a:lnTo>
                <a:lnTo>
                  <a:pt x="48717" y="2470285"/>
                </a:lnTo>
                <a:lnTo>
                  <a:pt x="45465" y="2475953"/>
                </a:lnTo>
                <a:lnTo>
                  <a:pt x="52576" y="2475953"/>
                </a:lnTo>
                <a:lnTo>
                  <a:pt x="52590" y="2477820"/>
                </a:lnTo>
                <a:lnTo>
                  <a:pt x="44970" y="2477884"/>
                </a:lnTo>
                <a:close/>
              </a:path>
              <a:path w="96519" h="2486025">
                <a:moveTo>
                  <a:pt x="45465" y="2475953"/>
                </a:moveTo>
                <a:lnTo>
                  <a:pt x="48717" y="2470285"/>
                </a:lnTo>
                <a:lnTo>
                  <a:pt x="52057" y="2475915"/>
                </a:lnTo>
                <a:lnTo>
                  <a:pt x="45465" y="2475953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21992" y="2656332"/>
            <a:ext cx="5241290" cy="553720"/>
          </a:xfrm>
          <a:custGeom>
            <a:avLst/>
            <a:gdLst/>
            <a:ahLst/>
            <a:cxnLst/>
            <a:rect l="l" t="t" r="r" b="b"/>
            <a:pathLst>
              <a:path w="5241290" h="553719">
                <a:moveTo>
                  <a:pt x="0" y="0"/>
                </a:moveTo>
                <a:lnTo>
                  <a:pt x="5241035" y="0"/>
                </a:lnTo>
                <a:lnTo>
                  <a:pt x="5241035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16683" y="2651442"/>
            <a:ext cx="5251450" cy="562610"/>
          </a:xfrm>
          <a:custGeom>
            <a:avLst/>
            <a:gdLst/>
            <a:ahLst/>
            <a:cxnLst/>
            <a:rect l="l" t="t" r="r" b="b"/>
            <a:pathLst>
              <a:path w="5251450" h="562610">
                <a:moveTo>
                  <a:pt x="5246471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5246471" y="0"/>
                </a:lnTo>
                <a:lnTo>
                  <a:pt x="525123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5251234" y="557847"/>
                </a:lnTo>
                <a:lnTo>
                  <a:pt x="5251005" y="559320"/>
                </a:lnTo>
                <a:lnTo>
                  <a:pt x="5250319" y="560641"/>
                </a:lnTo>
                <a:lnTo>
                  <a:pt x="5249265" y="561695"/>
                </a:lnTo>
                <a:lnTo>
                  <a:pt x="5247944" y="562381"/>
                </a:lnTo>
                <a:lnTo>
                  <a:pt x="5246471" y="562610"/>
                </a:lnTo>
                <a:close/>
              </a:path>
              <a:path w="525145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251450" h="562610">
                <a:moveTo>
                  <a:pt x="524170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241709" y="4762"/>
                </a:lnTo>
                <a:lnTo>
                  <a:pt x="5241709" y="9525"/>
                </a:lnTo>
                <a:close/>
              </a:path>
              <a:path w="5251450" h="562610">
                <a:moveTo>
                  <a:pt x="5241709" y="557847"/>
                </a:moveTo>
                <a:lnTo>
                  <a:pt x="5241709" y="4762"/>
                </a:lnTo>
                <a:lnTo>
                  <a:pt x="5246471" y="9525"/>
                </a:lnTo>
                <a:lnTo>
                  <a:pt x="5251234" y="9525"/>
                </a:lnTo>
                <a:lnTo>
                  <a:pt x="5251234" y="553085"/>
                </a:lnTo>
                <a:lnTo>
                  <a:pt x="5246471" y="553085"/>
                </a:lnTo>
                <a:lnTo>
                  <a:pt x="5241709" y="557847"/>
                </a:lnTo>
                <a:close/>
              </a:path>
              <a:path w="5251450" h="562610">
                <a:moveTo>
                  <a:pt x="5251234" y="9525"/>
                </a:moveTo>
                <a:lnTo>
                  <a:pt x="5246471" y="9525"/>
                </a:lnTo>
                <a:lnTo>
                  <a:pt x="5241709" y="4762"/>
                </a:lnTo>
                <a:lnTo>
                  <a:pt x="5251234" y="4762"/>
                </a:lnTo>
                <a:lnTo>
                  <a:pt x="5251234" y="9525"/>
                </a:lnTo>
                <a:close/>
              </a:path>
              <a:path w="525145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5251450" h="562610">
                <a:moveTo>
                  <a:pt x="5241709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5241709" y="553085"/>
                </a:lnTo>
                <a:lnTo>
                  <a:pt x="5241709" y="557847"/>
                </a:lnTo>
                <a:close/>
              </a:path>
              <a:path w="5251450" h="562610">
                <a:moveTo>
                  <a:pt x="5251234" y="557847"/>
                </a:moveTo>
                <a:lnTo>
                  <a:pt x="5241709" y="557847"/>
                </a:lnTo>
                <a:lnTo>
                  <a:pt x="5246471" y="553085"/>
                </a:lnTo>
                <a:lnTo>
                  <a:pt x="5251234" y="553085"/>
                </a:lnTo>
                <a:lnTo>
                  <a:pt x="5251234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21992" y="2023872"/>
            <a:ext cx="5241290" cy="553720"/>
          </a:xfrm>
          <a:custGeom>
            <a:avLst/>
            <a:gdLst/>
            <a:ahLst/>
            <a:cxnLst/>
            <a:rect l="l" t="t" r="r" b="b"/>
            <a:pathLst>
              <a:path w="5241290" h="553719">
                <a:moveTo>
                  <a:pt x="0" y="0"/>
                </a:moveTo>
                <a:lnTo>
                  <a:pt x="5241035" y="0"/>
                </a:lnTo>
                <a:lnTo>
                  <a:pt x="5241035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16683" y="2019617"/>
            <a:ext cx="5251450" cy="562610"/>
          </a:xfrm>
          <a:custGeom>
            <a:avLst/>
            <a:gdLst/>
            <a:ahLst/>
            <a:cxnLst/>
            <a:rect l="l" t="t" r="r" b="b"/>
            <a:pathLst>
              <a:path w="5251450" h="562610">
                <a:moveTo>
                  <a:pt x="5246471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5246471" y="0"/>
                </a:lnTo>
                <a:lnTo>
                  <a:pt x="525123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5251234" y="557847"/>
                </a:lnTo>
                <a:lnTo>
                  <a:pt x="5251005" y="559320"/>
                </a:lnTo>
                <a:lnTo>
                  <a:pt x="5250319" y="560641"/>
                </a:lnTo>
                <a:lnTo>
                  <a:pt x="5249265" y="561695"/>
                </a:lnTo>
                <a:lnTo>
                  <a:pt x="5247944" y="562381"/>
                </a:lnTo>
                <a:lnTo>
                  <a:pt x="5246471" y="562610"/>
                </a:lnTo>
                <a:close/>
              </a:path>
              <a:path w="525145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251450" h="562610">
                <a:moveTo>
                  <a:pt x="524170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241709" y="4762"/>
                </a:lnTo>
                <a:lnTo>
                  <a:pt x="5241709" y="9525"/>
                </a:lnTo>
                <a:close/>
              </a:path>
              <a:path w="5251450" h="562610">
                <a:moveTo>
                  <a:pt x="5241709" y="557847"/>
                </a:moveTo>
                <a:lnTo>
                  <a:pt x="5241709" y="4762"/>
                </a:lnTo>
                <a:lnTo>
                  <a:pt x="5246471" y="9525"/>
                </a:lnTo>
                <a:lnTo>
                  <a:pt x="5251234" y="9525"/>
                </a:lnTo>
                <a:lnTo>
                  <a:pt x="5251234" y="553085"/>
                </a:lnTo>
                <a:lnTo>
                  <a:pt x="5246471" y="553085"/>
                </a:lnTo>
                <a:lnTo>
                  <a:pt x="5241709" y="557847"/>
                </a:lnTo>
                <a:close/>
              </a:path>
              <a:path w="5251450" h="562610">
                <a:moveTo>
                  <a:pt x="5251234" y="9525"/>
                </a:moveTo>
                <a:lnTo>
                  <a:pt x="5246471" y="9525"/>
                </a:lnTo>
                <a:lnTo>
                  <a:pt x="5241709" y="4762"/>
                </a:lnTo>
                <a:lnTo>
                  <a:pt x="5251234" y="4762"/>
                </a:lnTo>
                <a:lnTo>
                  <a:pt x="5251234" y="9525"/>
                </a:lnTo>
                <a:close/>
              </a:path>
              <a:path w="525145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5251450" h="562610">
                <a:moveTo>
                  <a:pt x="5241709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5241709" y="553085"/>
                </a:lnTo>
                <a:lnTo>
                  <a:pt x="5241709" y="557847"/>
                </a:lnTo>
                <a:close/>
              </a:path>
              <a:path w="5251450" h="562610">
                <a:moveTo>
                  <a:pt x="5251234" y="557847"/>
                </a:moveTo>
                <a:lnTo>
                  <a:pt x="5241709" y="557847"/>
                </a:lnTo>
                <a:lnTo>
                  <a:pt x="5246471" y="553085"/>
                </a:lnTo>
                <a:lnTo>
                  <a:pt x="5251234" y="553085"/>
                </a:lnTo>
                <a:lnTo>
                  <a:pt x="5251234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1992" y="3285744"/>
            <a:ext cx="5241290" cy="553720"/>
          </a:xfrm>
          <a:custGeom>
            <a:avLst/>
            <a:gdLst/>
            <a:ahLst/>
            <a:cxnLst/>
            <a:rect l="l" t="t" r="r" b="b"/>
            <a:pathLst>
              <a:path w="5241290" h="553720">
                <a:moveTo>
                  <a:pt x="0" y="0"/>
                </a:moveTo>
                <a:lnTo>
                  <a:pt x="5241035" y="0"/>
                </a:lnTo>
                <a:lnTo>
                  <a:pt x="5241035" y="553212"/>
                </a:lnTo>
                <a:lnTo>
                  <a:pt x="0" y="553212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16683" y="3281362"/>
            <a:ext cx="5251450" cy="562610"/>
          </a:xfrm>
          <a:custGeom>
            <a:avLst/>
            <a:gdLst/>
            <a:ahLst/>
            <a:cxnLst/>
            <a:rect l="l" t="t" r="r" b="b"/>
            <a:pathLst>
              <a:path w="5251450" h="562610">
                <a:moveTo>
                  <a:pt x="5246471" y="562610"/>
                </a:moveTo>
                <a:lnTo>
                  <a:pt x="4762" y="562610"/>
                </a:lnTo>
                <a:lnTo>
                  <a:pt x="3289" y="562381"/>
                </a:lnTo>
                <a:lnTo>
                  <a:pt x="1968" y="561695"/>
                </a:lnTo>
                <a:lnTo>
                  <a:pt x="914" y="560641"/>
                </a:lnTo>
                <a:lnTo>
                  <a:pt x="228" y="559320"/>
                </a:lnTo>
                <a:lnTo>
                  <a:pt x="0" y="557847"/>
                </a:lnTo>
                <a:lnTo>
                  <a:pt x="0" y="4762"/>
                </a:lnTo>
                <a:lnTo>
                  <a:pt x="4762" y="0"/>
                </a:lnTo>
                <a:lnTo>
                  <a:pt x="5246471" y="0"/>
                </a:lnTo>
                <a:lnTo>
                  <a:pt x="525123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085"/>
                </a:lnTo>
                <a:lnTo>
                  <a:pt x="4762" y="553085"/>
                </a:lnTo>
                <a:lnTo>
                  <a:pt x="9525" y="557847"/>
                </a:lnTo>
                <a:lnTo>
                  <a:pt x="5251234" y="557847"/>
                </a:lnTo>
                <a:lnTo>
                  <a:pt x="5251005" y="559320"/>
                </a:lnTo>
                <a:lnTo>
                  <a:pt x="5250319" y="560641"/>
                </a:lnTo>
                <a:lnTo>
                  <a:pt x="5249265" y="561695"/>
                </a:lnTo>
                <a:lnTo>
                  <a:pt x="5247944" y="562381"/>
                </a:lnTo>
                <a:lnTo>
                  <a:pt x="5246471" y="562610"/>
                </a:lnTo>
                <a:close/>
              </a:path>
              <a:path w="5251450" h="562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251450" h="562610">
                <a:moveTo>
                  <a:pt x="524170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241709" y="4762"/>
                </a:lnTo>
                <a:lnTo>
                  <a:pt x="5241709" y="9525"/>
                </a:lnTo>
                <a:close/>
              </a:path>
              <a:path w="5251450" h="562610">
                <a:moveTo>
                  <a:pt x="5241709" y="557847"/>
                </a:moveTo>
                <a:lnTo>
                  <a:pt x="5241709" y="4762"/>
                </a:lnTo>
                <a:lnTo>
                  <a:pt x="5246471" y="9525"/>
                </a:lnTo>
                <a:lnTo>
                  <a:pt x="5251234" y="9525"/>
                </a:lnTo>
                <a:lnTo>
                  <a:pt x="5251234" y="553085"/>
                </a:lnTo>
                <a:lnTo>
                  <a:pt x="5246471" y="553085"/>
                </a:lnTo>
                <a:lnTo>
                  <a:pt x="5241709" y="557847"/>
                </a:lnTo>
                <a:close/>
              </a:path>
              <a:path w="5251450" h="562610">
                <a:moveTo>
                  <a:pt x="5251234" y="9525"/>
                </a:moveTo>
                <a:lnTo>
                  <a:pt x="5246471" y="9525"/>
                </a:lnTo>
                <a:lnTo>
                  <a:pt x="5241709" y="4762"/>
                </a:lnTo>
                <a:lnTo>
                  <a:pt x="5251234" y="4762"/>
                </a:lnTo>
                <a:lnTo>
                  <a:pt x="5251234" y="9525"/>
                </a:lnTo>
                <a:close/>
              </a:path>
              <a:path w="5251450" h="562610">
                <a:moveTo>
                  <a:pt x="9525" y="557847"/>
                </a:moveTo>
                <a:lnTo>
                  <a:pt x="4762" y="553085"/>
                </a:lnTo>
                <a:lnTo>
                  <a:pt x="9525" y="553085"/>
                </a:lnTo>
                <a:lnTo>
                  <a:pt x="9525" y="557847"/>
                </a:lnTo>
                <a:close/>
              </a:path>
              <a:path w="5251450" h="562610">
                <a:moveTo>
                  <a:pt x="5241709" y="557847"/>
                </a:moveTo>
                <a:lnTo>
                  <a:pt x="9525" y="557847"/>
                </a:lnTo>
                <a:lnTo>
                  <a:pt x="9525" y="553085"/>
                </a:lnTo>
                <a:lnTo>
                  <a:pt x="5241709" y="553085"/>
                </a:lnTo>
                <a:lnTo>
                  <a:pt x="5241709" y="557847"/>
                </a:lnTo>
                <a:close/>
              </a:path>
              <a:path w="5251450" h="562610">
                <a:moveTo>
                  <a:pt x="5251234" y="557847"/>
                </a:moveTo>
                <a:lnTo>
                  <a:pt x="5241709" y="557847"/>
                </a:lnTo>
                <a:lnTo>
                  <a:pt x="5246471" y="553085"/>
                </a:lnTo>
                <a:lnTo>
                  <a:pt x="5251234" y="553085"/>
                </a:lnTo>
                <a:lnTo>
                  <a:pt x="5251234" y="5578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21865" y="2169795"/>
            <a:ext cx="6430010" cy="163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削弱个体的创造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性</a:t>
            </a:r>
            <a:endParaRPr sz="2000">
              <a:latin typeface="PMingLiU"/>
              <a:cs typeface="PMingLiU"/>
            </a:endParaRPr>
          </a:p>
          <a:p>
            <a:pPr marL="90805" marR="3363595">
              <a:lnSpc>
                <a:spcPct val="207000"/>
              </a:lnSpc>
              <a:spcBef>
                <a:spcPts val="1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给变革制造障碍 减少多样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化</a:t>
            </a:r>
            <a:endParaRPr sz="2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文化不兼容，难以成功兼并和收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购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2605" y="1572260"/>
            <a:ext cx="32194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选择</a:t>
            </a:r>
            <a:r>
              <a:rPr sz="2000" b="1" spc="-9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简答</a:t>
            </a: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】</a:t>
            </a:r>
            <a:r>
              <a:rPr sz="20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16111" y="128015"/>
            <a:ext cx="3674363" cy="7772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8280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40" y="-635"/>
            <a:ext cx="31324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8.1.3.2组织文化的消极功能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347853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8.2.0 组织文化理论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56319" y="50292"/>
            <a:ext cx="3535679" cy="16474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8880" y="1758950"/>
            <a:ext cx="209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5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5" dirty="0">
                <a:latin typeface="PMingLiU"/>
                <a:cs typeface="PMingLiU"/>
              </a:rPr>
              <a:t>组织文化理</a:t>
            </a:r>
            <a:r>
              <a:rPr sz="2400" dirty="0">
                <a:latin typeface="PMingLiU"/>
                <a:cs typeface="PMingLiU"/>
              </a:rPr>
              <a:t>论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8727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455" y="2133092"/>
            <a:ext cx="993203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PMingLiU"/>
                <a:cs typeface="PMingLiU"/>
              </a:rPr>
              <a:t>产生于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20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世纪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70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年代末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80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年代初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22225" marR="5080" indent="-9525">
              <a:lnSpc>
                <a:spcPct val="150000"/>
              </a:lnSpc>
            </a:pPr>
            <a:r>
              <a:rPr sz="2000" dirty="0">
                <a:latin typeface="PMingLiU"/>
                <a:cs typeface="PMingLiU"/>
              </a:rPr>
              <a:t>它是组织管理发展的必然成果，它的兴起标志着组织管理科学研究进入了一个新的阶段。 组织文化理论</a:t>
            </a:r>
            <a:r>
              <a:rPr sz="2000" spc="5" dirty="0">
                <a:latin typeface="PMingLiU"/>
                <a:cs typeface="PMingLiU"/>
              </a:rPr>
              <a:t>源于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日本</a:t>
            </a:r>
            <a:r>
              <a:rPr sz="2000" dirty="0">
                <a:latin typeface="PMingLiU"/>
                <a:cs typeface="PMingLiU"/>
              </a:rPr>
              <a:t>，</a:t>
            </a:r>
            <a:r>
              <a:rPr sz="2000" spc="5" dirty="0">
                <a:latin typeface="PMingLiU"/>
                <a:cs typeface="PMingLiU"/>
              </a:rPr>
              <a:t>研究中心</a:t>
            </a:r>
            <a:r>
              <a:rPr sz="2000" dirty="0">
                <a:latin typeface="PMingLiU"/>
                <a:cs typeface="PMingLiU"/>
              </a:rPr>
              <a:t>却在</a:t>
            </a:r>
            <a:r>
              <a:rPr sz="20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美国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280" y="1799590"/>
            <a:ext cx="379412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【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000" spc="480" dirty="0">
                <a:solidFill>
                  <a:srgbClr val="FF0000"/>
                </a:solidFill>
                <a:latin typeface="PMingLiU"/>
                <a:cs typeface="PMingLiU"/>
              </a:rPr>
              <a:t>/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】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★★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★</a:t>
            </a:r>
            <a:endParaRPr sz="20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6788150" cy="240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2400" dirty="0">
                <a:latin typeface="PMingLiU"/>
                <a:cs typeface="PMingLiU"/>
              </a:rPr>
              <a:t>组织管理科学中的组织文化理论兴起于</a:t>
            </a:r>
            <a:r>
              <a:rPr sz="2400" spc="-10" dirty="0">
                <a:latin typeface="PMingLiU"/>
                <a:cs typeface="PMingLiU"/>
              </a:rPr>
              <a:t>20</a:t>
            </a:r>
            <a:r>
              <a:rPr sz="2400" dirty="0">
                <a:latin typeface="PMingLiU"/>
                <a:cs typeface="PMingLiU"/>
              </a:rPr>
              <a:t>世纪（</a:t>
            </a:r>
            <a:r>
              <a:rPr sz="2400" spc="-120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  </a:t>
            </a:r>
            <a:r>
              <a:rPr sz="2400" spc="-20" dirty="0">
                <a:latin typeface="PMingLiU"/>
                <a:cs typeface="PMingLiU"/>
              </a:rPr>
              <a:t>A:60</a:t>
            </a:r>
            <a:r>
              <a:rPr sz="2400" dirty="0">
                <a:latin typeface="PMingLiU"/>
                <a:cs typeface="PMingLiU"/>
              </a:rPr>
              <a:t>年代初</a:t>
            </a:r>
            <a:endParaRPr sz="2400">
              <a:latin typeface="PMingLiU"/>
              <a:cs typeface="PMingLiU"/>
            </a:endParaRPr>
          </a:p>
          <a:p>
            <a:pPr marL="12700" marR="5265420" algn="just">
              <a:lnSpc>
                <a:spcPts val="3590"/>
              </a:lnSpc>
              <a:spcBef>
                <a:spcPts val="240"/>
              </a:spcBef>
            </a:pPr>
            <a:r>
              <a:rPr sz="2400" spc="-25" dirty="0">
                <a:latin typeface="PMingLiU"/>
                <a:cs typeface="PMingLiU"/>
              </a:rPr>
              <a:t>B:70</a:t>
            </a:r>
            <a:r>
              <a:rPr sz="2400" dirty="0">
                <a:latin typeface="PMingLiU"/>
                <a:cs typeface="PMingLiU"/>
              </a:rPr>
              <a:t>年代初 </a:t>
            </a:r>
            <a:endParaRPr sz="2400" dirty="0">
              <a:latin typeface="PMingLiU"/>
              <a:cs typeface="PMingLiU"/>
            </a:endParaRPr>
          </a:p>
          <a:p>
            <a:pPr marL="12700" marR="5265420" algn="just">
              <a:lnSpc>
                <a:spcPts val="3590"/>
              </a:lnSpc>
              <a:spcBef>
                <a:spcPts val="240"/>
              </a:spcBef>
            </a:pPr>
            <a:r>
              <a:rPr sz="2400" spc="-25" dirty="0">
                <a:latin typeface="PMingLiU"/>
                <a:cs typeface="PMingLiU"/>
              </a:rPr>
              <a:t>C:80</a:t>
            </a:r>
            <a:r>
              <a:rPr sz="2400" dirty="0">
                <a:latin typeface="PMingLiU"/>
                <a:cs typeface="PMingLiU"/>
              </a:rPr>
              <a:t>年代初 </a:t>
            </a:r>
            <a:endParaRPr sz="2400" dirty="0">
              <a:latin typeface="PMingLiU"/>
              <a:cs typeface="PMingLiU"/>
            </a:endParaRPr>
          </a:p>
          <a:p>
            <a:pPr marL="12700" marR="5265420" algn="just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spc="-10" dirty="0">
                <a:latin typeface="PMingLiU"/>
                <a:cs typeface="PMingLiU"/>
              </a:rPr>
              <a:t>90</a:t>
            </a:r>
            <a:r>
              <a:rPr sz="2400" dirty="0">
                <a:latin typeface="PMingLiU"/>
                <a:cs typeface="PMingLiU"/>
              </a:rPr>
              <a:t>年代初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5232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6788150" cy="290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2400" dirty="0">
                <a:latin typeface="PMingLiU"/>
                <a:cs typeface="PMingLiU"/>
              </a:rPr>
              <a:t>组织管理科学中的组织文化理论兴起于</a:t>
            </a:r>
            <a:r>
              <a:rPr sz="2400" spc="-10" dirty="0">
                <a:latin typeface="PMingLiU"/>
                <a:cs typeface="PMingLiU"/>
              </a:rPr>
              <a:t>20</a:t>
            </a:r>
            <a:r>
              <a:rPr sz="2400" dirty="0">
                <a:latin typeface="PMingLiU"/>
                <a:cs typeface="PMingLiU"/>
              </a:rPr>
              <a:t>世纪（</a:t>
            </a:r>
            <a:r>
              <a:rPr sz="2400" spc="-120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  </a:t>
            </a:r>
            <a:r>
              <a:rPr sz="2400" spc="-20" dirty="0">
                <a:latin typeface="PMingLiU"/>
                <a:cs typeface="PMingLiU"/>
              </a:rPr>
              <a:t>A:60</a:t>
            </a:r>
            <a:r>
              <a:rPr sz="2400" dirty="0">
                <a:latin typeface="PMingLiU"/>
                <a:cs typeface="PMingLiU"/>
              </a:rPr>
              <a:t>年代初</a:t>
            </a:r>
            <a:endParaRPr sz="2400">
              <a:latin typeface="PMingLiU"/>
              <a:cs typeface="PMingLiU"/>
            </a:endParaRPr>
          </a:p>
          <a:p>
            <a:pPr marL="12700" marR="5265420" algn="just">
              <a:lnSpc>
                <a:spcPts val="3590"/>
              </a:lnSpc>
              <a:spcBef>
                <a:spcPts val="240"/>
              </a:spcBef>
            </a:pPr>
            <a:r>
              <a:rPr sz="2400" spc="-25" dirty="0">
                <a:latin typeface="PMingLiU"/>
                <a:cs typeface="PMingLiU"/>
              </a:rPr>
              <a:t>B:70</a:t>
            </a:r>
            <a:r>
              <a:rPr sz="2400" dirty="0">
                <a:latin typeface="PMingLiU"/>
                <a:cs typeface="PMingLiU"/>
              </a:rPr>
              <a:t>年代初 </a:t>
            </a:r>
            <a:endParaRPr sz="2400" dirty="0">
              <a:latin typeface="PMingLiU"/>
              <a:cs typeface="PMingLiU"/>
            </a:endParaRPr>
          </a:p>
          <a:p>
            <a:pPr marL="12700" marR="5265420" algn="just">
              <a:lnSpc>
                <a:spcPts val="3590"/>
              </a:lnSpc>
              <a:spcBef>
                <a:spcPts val="240"/>
              </a:spcBef>
            </a:pPr>
            <a:r>
              <a:rPr sz="2400" spc="-25" dirty="0">
                <a:latin typeface="PMingLiU"/>
                <a:cs typeface="PMingLiU"/>
              </a:rPr>
              <a:t>C:80</a:t>
            </a:r>
            <a:r>
              <a:rPr sz="2400" dirty="0">
                <a:latin typeface="PMingLiU"/>
                <a:cs typeface="PMingLiU"/>
              </a:rPr>
              <a:t>年代初 </a:t>
            </a:r>
            <a:endParaRPr sz="2400" dirty="0">
              <a:latin typeface="PMingLiU"/>
              <a:cs typeface="PMingLiU"/>
            </a:endParaRPr>
          </a:p>
          <a:p>
            <a:pPr marL="12700" marR="5265420" algn="just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spc="-10" dirty="0">
                <a:latin typeface="PMingLiU"/>
                <a:cs typeface="PMingLiU"/>
              </a:rPr>
              <a:t>90</a:t>
            </a:r>
            <a:r>
              <a:rPr sz="2400" dirty="0">
                <a:latin typeface="PMingLiU"/>
                <a:cs typeface="PMingLiU"/>
              </a:rPr>
              <a:t>年代初 </a:t>
            </a:r>
            <a:endParaRPr sz="2400" dirty="0">
              <a:latin typeface="PMingLiU"/>
              <a:cs typeface="PMingLiU"/>
            </a:endParaRPr>
          </a:p>
          <a:p>
            <a:pPr marL="12700" marR="5265420" algn="just">
              <a:lnSpc>
                <a:spcPts val="3590"/>
              </a:lnSpc>
              <a:spcBef>
                <a:spcPts val="240"/>
              </a:spcBef>
            </a:pPr>
            <a:r>
              <a:rPr sz="2400" dirty="0">
                <a:latin typeface="PMingLiU"/>
                <a:cs typeface="PMingLiU"/>
              </a:rPr>
              <a:t>答案</a:t>
            </a:r>
            <a:r>
              <a:rPr sz="2400" spc="20" dirty="0">
                <a:latin typeface="PMingLiU"/>
                <a:cs typeface="PMingLiU"/>
              </a:rPr>
              <a:t>：C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2344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6619" y="5532120"/>
            <a:ext cx="3369945" cy="398145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四个层级、五个维度</a:t>
            </a:r>
            <a:r>
              <a:rPr sz="20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417" y="2132012"/>
            <a:ext cx="10784205" cy="1043305"/>
          </a:xfrm>
          <a:custGeom>
            <a:avLst/>
            <a:gdLst/>
            <a:ahLst/>
            <a:cxnLst/>
            <a:rect l="l" t="t" r="r" b="b"/>
            <a:pathLst>
              <a:path w="10784205" h="1043305">
                <a:moveTo>
                  <a:pt x="10769917" y="1043305"/>
                </a:moveTo>
                <a:lnTo>
                  <a:pt x="14287" y="1043305"/>
                </a:lnTo>
                <a:lnTo>
                  <a:pt x="11506" y="1043025"/>
                </a:lnTo>
                <a:lnTo>
                  <a:pt x="0" y="1029017"/>
                </a:lnTo>
                <a:lnTo>
                  <a:pt x="0" y="14287"/>
                </a:lnTo>
                <a:lnTo>
                  <a:pt x="14287" y="0"/>
                </a:lnTo>
                <a:lnTo>
                  <a:pt x="10769917" y="0"/>
                </a:lnTo>
                <a:lnTo>
                  <a:pt x="1078420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014730"/>
                </a:lnTo>
                <a:lnTo>
                  <a:pt x="14287" y="1014730"/>
                </a:lnTo>
                <a:lnTo>
                  <a:pt x="28575" y="1029017"/>
                </a:lnTo>
                <a:lnTo>
                  <a:pt x="10784205" y="1029017"/>
                </a:lnTo>
                <a:lnTo>
                  <a:pt x="10783925" y="1031798"/>
                </a:lnTo>
                <a:lnTo>
                  <a:pt x="10772698" y="1043025"/>
                </a:lnTo>
                <a:lnTo>
                  <a:pt x="10769917" y="1043305"/>
                </a:lnTo>
                <a:close/>
              </a:path>
              <a:path w="10784205" h="104330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0784205" h="1043305">
                <a:moveTo>
                  <a:pt x="1075563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0755630" y="14287"/>
                </a:lnTo>
                <a:lnTo>
                  <a:pt x="10755630" y="28575"/>
                </a:lnTo>
                <a:close/>
              </a:path>
              <a:path w="10784205" h="1043305">
                <a:moveTo>
                  <a:pt x="10755630" y="1029017"/>
                </a:moveTo>
                <a:lnTo>
                  <a:pt x="10755630" y="14287"/>
                </a:lnTo>
                <a:lnTo>
                  <a:pt x="10769917" y="28575"/>
                </a:lnTo>
                <a:lnTo>
                  <a:pt x="10784205" y="28575"/>
                </a:lnTo>
                <a:lnTo>
                  <a:pt x="10784205" y="1014730"/>
                </a:lnTo>
                <a:lnTo>
                  <a:pt x="10769917" y="1014730"/>
                </a:lnTo>
                <a:lnTo>
                  <a:pt x="10755630" y="1029017"/>
                </a:lnTo>
                <a:close/>
              </a:path>
              <a:path w="10784205" h="1043305">
                <a:moveTo>
                  <a:pt x="10784205" y="28575"/>
                </a:moveTo>
                <a:lnTo>
                  <a:pt x="10769917" y="28575"/>
                </a:lnTo>
                <a:lnTo>
                  <a:pt x="10755630" y="14287"/>
                </a:lnTo>
                <a:lnTo>
                  <a:pt x="10784205" y="14287"/>
                </a:lnTo>
                <a:lnTo>
                  <a:pt x="10784205" y="28575"/>
                </a:lnTo>
                <a:close/>
              </a:path>
              <a:path w="10784205" h="1043305">
                <a:moveTo>
                  <a:pt x="28575" y="1029017"/>
                </a:moveTo>
                <a:lnTo>
                  <a:pt x="14287" y="1014730"/>
                </a:lnTo>
                <a:lnTo>
                  <a:pt x="28575" y="1014730"/>
                </a:lnTo>
                <a:lnTo>
                  <a:pt x="28575" y="1029017"/>
                </a:lnTo>
                <a:close/>
              </a:path>
              <a:path w="10784205" h="1043305">
                <a:moveTo>
                  <a:pt x="10755630" y="1029017"/>
                </a:moveTo>
                <a:lnTo>
                  <a:pt x="28575" y="1029017"/>
                </a:lnTo>
                <a:lnTo>
                  <a:pt x="28575" y="1014730"/>
                </a:lnTo>
                <a:lnTo>
                  <a:pt x="10755630" y="1014730"/>
                </a:lnTo>
                <a:lnTo>
                  <a:pt x="10755630" y="1029017"/>
                </a:lnTo>
                <a:close/>
              </a:path>
              <a:path w="10784205" h="1043305">
                <a:moveTo>
                  <a:pt x="10784205" y="1029017"/>
                </a:moveTo>
                <a:lnTo>
                  <a:pt x="10755630" y="1029017"/>
                </a:lnTo>
                <a:lnTo>
                  <a:pt x="10769917" y="1014730"/>
                </a:lnTo>
                <a:lnTo>
                  <a:pt x="10784205" y="1014730"/>
                </a:lnTo>
                <a:lnTo>
                  <a:pt x="10784205" y="102901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0417" y="3969067"/>
            <a:ext cx="10590530" cy="1043305"/>
          </a:xfrm>
          <a:custGeom>
            <a:avLst/>
            <a:gdLst/>
            <a:ahLst/>
            <a:cxnLst/>
            <a:rect l="l" t="t" r="r" b="b"/>
            <a:pathLst>
              <a:path w="10590530" h="1043304">
                <a:moveTo>
                  <a:pt x="10576242" y="1043305"/>
                </a:moveTo>
                <a:lnTo>
                  <a:pt x="14287" y="1043305"/>
                </a:lnTo>
                <a:lnTo>
                  <a:pt x="11506" y="1043025"/>
                </a:lnTo>
                <a:lnTo>
                  <a:pt x="0" y="1029017"/>
                </a:lnTo>
                <a:lnTo>
                  <a:pt x="0" y="14287"/>
                </a:lnTo>
                <a:lnTo>
                  <a:pt x="14287" y="0"/>
                </a:lnTo>
                <a:lnTo>
                  <a:pt x="10576242" y="0"/>
                </a:lnTo>
                <a:lnTo>
                  <a:pt x="1059053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014730"/>
                </a:lnTo>
                <a:lnTo>
                  <a:pt x="14287" y="1014730"/>
                </a:lnTo>
                <a:lnTo>
                  <a:pt x="28575" y="1029017"/>
                </a:lnTo>
                <a:lnTo>
                  <a:pt x="10590530" y="1029017"/>
                </a:lnTo>
                <a:lnTo>
                  <a:pt x="10590250" y="1031798"/>
                </a:lnTo>
                <a:lnTo>
                  <a:pt x="10579023" y="1043025"/>
                </a:lnTo>
                <a:lnTo>
                  <a:pt x="10576242" y="1043305"/>
                </a:lnTo>
                <a:close/>
              </a:path>
              <a:path w="10590530" h="104330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0590530" h="1043304">
                <a:moveTo>
                  <a:pt x="1056195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0561955" y="14287"/>
                </a:lnTo>
                <a:lnTo>
                  <a:pt x="10561955" y="28575"/>
                </a:lnTo>
                <a:close/>
              </a:path>
              <a:path w="10590530" h="1043304">
                <a:moveTo>
                  <a:pt x="10561955" y="1029017"/>
                </a:moveTo>
                <a:lnTo>
                  <a:pt x="10561955" y="14287"/>
                </a:lnTo>
                <a:lnTo>
                  <a:pt x="10576242" y="28575"/>
                </a:lnTo>
                <a:lnTo>
                  <a:pt x="10590530" y="28575"/>
                </a:lnTo>
                <a:lnTo>
                  <a:pt x="10590530" y="1014730"/>
                </a:lnTo>
                <a:lnTo>
                  <a:pt x="10576242" y="1014730"/>
                </a:lnTo>
                <a:lnTo>
                  <a:pt x="10561955" y="1029017"/>
                </a:lnTo>
                <a:close/>
              </a:path>
              <a:path w="10590530" h="1043304">
                <a:moveTo>
                  <a:pt x="10590530" y="28575"/>
                </a:moveTo>
                <a:lnTo>
                  <a:pt x="10576242" y="28575"/>
                </a:lnTo>
                <a:lnTo>
                  <a:pt x="10561955" y="14287"/>
                </a:lnTo>
                <a:lnTo>
                  <a:pt x="10590530" y="14287"/>
                </a:lnTo>
                <a:lnTo>
                  <a:pt x="10590530" y="28575"/>
                </a:lnTo>
                <a:close/>
              </a:path>
              <a:path w="10590530" h="1043304">
                <a:moveTo>
                  <a:pt x="28575" y="1029017"/>
                </a:moveTo>
                <a:lnTo>
                  <a:pt x="14287" y="1014730"/>
                </a:lnTo>
                <a:lnTo>
                  <a:pt x="28575" y="1014730"/>
                </a:lnTo>
                <a:lnTo>
                  <a:pt x="28575" y="1029017"/>
                </a:lnTo>
                <a:close/>
              </a:path>
              <a:path w="10590530" h="1043304">
                <a:moveTo>
                  <a:pt x="10561955" y="1029017"/>
                </a:moveTo>
                <a:lnTo>
                  <a:pt x="28575" y="1029017"/>
                </a:lnTo>
                <a:lnTo>
                  <a:pt x="28575" y="1014730"/>
                </a:lnTo>
                <a:lnTo>
                  <a:pt x="10561955" y="1014730"/>
                </a:lnTo>
                <a:lnTo>
                  <a:pt x="10561955" y="1029017"/>
                </a:lnTo>
                <a:close/>
              </a:path>
              <a:path w="10590530" h="1043304">
                <a:moveTo>
                  <a:pt x="10590530" y="1029017"/>
                </a:moveTo>
                <a:lnTo>
                  <a:pt x="10561955" y="1029017"/>
                </a:lnTo>
                <a:lnTo>
                  <a:pt x="10576242" y="1014730"/>
                </a:lnTo>
                <a:lnTo>
                  <a:pt x="10590530" y="1014730"/>
                </a:lnTo>
                <a:lnTo>
                  <a:pt x="10590530" y="102901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3444" y="3977132"/>
            <a:ext cx="1033907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PMingLiU"/>
                <a:cs typeface="PMingLiU"/>
              </a:rPr>
              <a:t>霍夫斯坦德将文化差异分为五个维度</a:t>
            </a:r>
            <a:r>
              <a:rPr sz="2000" spc="5" dirty="0">
                <a:latin typeface="PMingLiU"/>
                <a:cs typeface="PMingLiU"/>
              </a:rPr>
              <a:t>：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PMingLiU"/>
                <a:cs typeface="PMingLiU"/>
              </a:rPr>
              <a:t>权力距离、个人主义与集体主义</a:t>
            </a:r>
            <a:r>
              <a:rPr sz="2000" spc="-65" dirty="0">
                <a:latin typeface="PMingLiU"/>
                <a:cs typeface="PMingLiU"/>
              </a:rPr>
              <a:t> </a:t>
            </a:r>
            <a:r>
              <a:rPr sz="2000" spc="5" dirty="0">
                <a:latin typeface="PMingLiU"/>
                <a:cs typeface="PMingLiU"/>
              </a:rPr>
              <a:t>、男性度与女性度、</a:t>
            </a:r>
            <a:r>
              <a:rPr sz="2000" spc="-60" dirty="0">
                <a:latin typeface="PMingLiU"/>
                <a:cs typeface="PMingLiU"/>
              </a:rPr>
              <a:t> </a:t>
            </a:r>
            <a:r>
              <a:rPr sz="2000" spc="5" dirty="0">
                <a:latin typeface="PMingLiU"/>
                <a:cs typeface="PMingLiU"/>
              </a:rPr>
              <a:t>不确定性避免、长期取向与短期取向。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72371" y="67056"/>
            <a:ext cx="3119628" cy="14371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587692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8.2.1 霍弗斯坦德德文化差异理论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662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3444" y="1406525"/>
            <a:ext cx="1045527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霍夫斯坦德在其著作《跨越合作的障碍</a:t>
            </a:r>
            <a:r>
              <a:rPr sz="1800" dirty="0">
                <a:latin typeface="Verdana" panose="020B0604030504040204"/>
                <a:cs typeface="Verdana" panose="020B0604030504040204"/>
              </a:rPr>
              <a:t>——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多元文化与管理》中讲道</a:t>
            </a:r>
            <a:r>
              <a:rPr sz="1800" dirty="0">
                <a:latin typeface="Verdana" panose="020B0604030504040204"/>
                <a:cs typeface="Verdana" panose="020B0604030504040204"/>
              </a:rPr>
              <a:t>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 panose="02020503050405090304"/>
              <a:cs typeface="Times New Roman" panose="02020503050405090304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PMingLiU"/>
                <a:cs typeface="PMingLiU"/>
              </a:rPr>
              <a:t>尽管不同时代、不同民族的文化各具特色，但其结构形式大体是一致的，即由各不相同的</a:t>
            </a:r>
            <a:r>
              <a:rPr sz="2000" spc="5" dirty="0">
                <a:latin typeface="PMingLiU"/>
                <a:cs typeface="PMingLiU"/>
              </a:rPr>
              <a:t>： 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 物质生活文化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制度管理文化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行为习俗文化</a:t>
            </a:r>
            <a:r>
              <a:rPr sz="2000" dirty="0">
                <a:latin typeface="PMingLiU"/>
                <a:cs typeface="PMingLiU"/>
              </a:rPr>
              <a:t>、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精神意识文化</a:t>
            </a:r>
            <a:r>
              <a:rPr sz="2000" dirty="0">
                <a:latin typeface="PMingLiU"/>
                <a:cs typeface="PMingLiU"/>
              </a:rPr>
              <a:t>四个层级构成。【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000" dirty="0">
                <a:latin typeface="PMingLiU"/>
                <a:cs typeface="PMingLiU"/>
              </a:rPr>
              <a:t>】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★★</a:t>
            </a:r>
            <a:r>
              <a:rPr sz="2000" spc="5" dirty="0">
                <a:solidFill>
                  <a:srgbClr val="FF0000"/>
                </a:solidFill>
                <a:latin typeface="PMingLiU"/>
                <a:cs typeface="PMingLiU"/>
              </a:rPr>
              <a:t>★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" y="3175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7620" y="-31115"/>
            <a:ext cx="40830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8.2.1.0 霍夫斯坦德的文化差异理论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0534" y="5986779"/>
            <a:ext cx="2825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四个层级、五个维度</a:t>
            </a:r>
            <a:r>
              <a:rPr sz="20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914" y="1320800"/>
            <a:ext cx="9304020" cy="390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霍夫斯坦德将文化差异分为五个维度</a:t>
            </a:r>
            <a:r>
              <a:rPr sz="2400" dirty="0">
                <a:latin typeface="PMingLiU"/>
                <a:cs typeface="PMingLiU"/>
              </a:rPr>
              <a:t>：</a:t>
            </a:r>
            <a:endParaRPr sz="2400">
              <a:latin typeface="PMingLiU"/>
              <a:cs typeface="PMingLiU"/>
            </a:endParaRPr>
          </a:p>
          <a:p>
            <a:pPr marL="156845">
              <a:lnSpc>
                <a:spcPct val="100000"/>
              </a:lnSpc>
              <a:spcBef>
                <a:spcPts val="2615"/>
              </a:spcBef>
            </a:pPr>
            <a:r>
              <a:rPr sz="2000" spc="5" dirty="0">
                <a:latin typeface="PMingLiU"/>
                <a:cs typeface="PMingLiU"/>
              </a:rPr>
              <a:t>权力距离：</a:t>
            </a:r>
            <a:r>
              <a:rPr sz="2000" dirty="0">
                <a:latin typeface="PMingLiU"/>
                <a:cs typeface="PMingLiU"/>
              </a:rPr>
              <a:t>权利的集中程度和领导的独裁程</a:t>
            </a:r>
            <a:r>
              <a:rPr sz="2000" spc="5" dirty="0">
                <a:latin typeface="PMingLiU"/>
                <a:cs typeface="PMingLiU"/>
              </a:rPr>
              <a:t>度</a:t>
            </a:r>
            <a:endParaRPr sz="2000">
              <a:latin typeface="PMingLiU"/>
              <a:cs typeface="PMingLiU"/>
            </a:endParaRPr>
          </a:p>
          <a:p>
            <a:pPr marL="156210">
              <a:lnSpc>
                <a:spcPct val="100000"/>
              </a:lnSpc>
              <a:spcBef>
                <a:spcPts val="2440"/>
              </a:spcBef>
            </a:pPr>
            <a:r>
              <a:rPr sz="2000" spc="5" dirty="0">
                <a:latin typeface="PMingLiU"/>
                <a:cs typeface="PMingLiU"/>
              </a:rPr>
              <a:t>个人主义与集体主义：</a:t>
            </a:r>
            <a:r>
              <a:rPr sz="2000" dirty="0">
                <a:latin typeface="PMingLiU"/>
                <a:cs typeface="PMingLiU"/>
              </a:rPr>
              <a:t>每个人看待自己的利益与组织的利益的轻</a:t>
            </a:r>
            <a:r>
              <a:rPr sz="2000" spc="5" dirty="0">
                <a:latin typeface="PMingLiU"/>
                <a:cs typeface="PMingLiU"/>
              </a:rPr>
              <a:t>重</a:t>
            </a:r>
            <a:endParaRPr sz="2000">
              <a:latin typeface="PMingLiU"/>
              <a:cs typeface="PMingLiU"/>
            </a:endParaRPr>
          </a:p>
          <a:p>
            <a:pPr marL="158750" marR="5080" indent="-17145">
              <a:lnSpc>
                <a:spcPct val="199000"/>
              </a:lnSpc>
              <a:spcBef>
                <a:spcPts val="60"/>
              </a:spcBef>
            </a:pPr>
            <a:r>
              <a:rPr sz="2000" spc="5" dirty="0">
                <a:latin typeface="PMingLiU"/>
                <a:cs typeface="PMingLiU"/>
              </a:rPr>
              <a:t>男性度与女性度：</a:t>
            </a:r>
            <a:r>
              <a:rPr sz="2000" dirty="0">
                <a:latin typeface="PMingLiU"/>
                <a:cs typeface="PMingLiU"/>
              </a:rPr>
              <a:t>男性社会居于统治地位的是男性气概，女性社会的是谦虚和温柔 </a:t>
            </a:r>
            <a:r>
              <a:rPr sz="2000" spc="5" dirty="0">
                <a:latin typeface="PMingLiU"/>
                <a:cs typeface="PMingLiU"/>
              </a:rPr>
              <a:t>不确定性避免：</a:t>
            </a:r>
            <a:r>
              <a:rPr sz="2000" dirty="0">
                <a:latin typeface="PMingLiU"/>
                <a:cs typeface="PMingLiU"/>
              </a:rPr>
              <a:t>成员对于未知情况所感到的恐慌程</a:t>
            </a:r>
            <a:r>
              <a:rPr sz="2000" spc="5" dirty="0">
                <a:latin typeface="PMingLiU"/>
                <a:cs typeface="PMingLiU"/>
              </a:rPr>
              <a:t>度</a:t>
            </a:r>
            <a:endParaRPr sz="2000">
              <a:latin typeface="PMingLiU"/>
              <a:cs typeface="PMingLiU"/>
            </a:endParaRPr>
          </a:p>
          <a:p>
            <a:pPr marL="140970">
              <a:lnSpc>
                <a:spcPct val="100000"/>
              </a:lnSpc>
              <a:spcBef>
                <a:spcPts val="2145"/>
              </a:spcBef>
            </a:pPr>
            <a:r>
              <a:rPr sz="2000" spc="5" dirty="0">
                <a:latin typeface="PMingLiU"/>
                <a:cs typeface="PMingLiU"/>
              </a:rPr>
              <a:t>长期取向与短期取向：</a:t>
            </a:r>
            <a:endParaRPr sz="2000">
              <a:latin typeface="PMingLiU"/>
              <a:cs typeface="PMingLiU"/>
            </a:endParaRPr>
          </a:p>
          <a:p>
            <a:pPr marL="14097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PMingLiU"/>
                <a:cs typeface="PMingLiU"/>
              </a:rPr>
              <a:t>长期取向的价值观注重节约与坚定；短期取向的价值观尊重传统、注重短期利</a:t>
            </a:r>
            <a:r>
              <a:rPr sz="2000" spc="5" dirty="0">
                <a:latin typeface="PMingLiU"/>
                <a:cs typeface="PMingLiU"/>
              </a:rPr>
              <a:t>益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72371" y="67056"/>
            <a:ext cx="3119628" cy="14371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2135504"/>
            <a:ext cx="518159" cy="3098800"/>
          </a:xfrm>
          <a:custGeom>
            <a:avLst/>
            <a:gdLst/>
            <a:ahLst/>
            <a:cxnLst/>
            <a:rect l="l" t="t" r="r" b="b"/>
            <a:pathLst>
              <a:path w="518159" h="3098800">
                <a:moveTo>
                  <a:pt x="475424" y="12700"/>
                </a:moveTo>
                <a:lnTo>
                  <a:pt x="455180" y="12700"/>
                </a:lnTo>
                <a:lnTo>
                  <a:pt x="461175" y="0"/>
                </a:lnTo>
                <a:lnTo>
                  <a:pt x="481444" y="0"/>
                </a:lnTo>
                <a:lnTo>
                  <a:pt x="475424" y="12700"/>
                </a:lnTo>
                <a:close/>
              </a:path>
              <a:path w="518159" h="3098800">
                <a:moveTo>
                  <a:pt x="441210" y="25400"/>
                </a:moveTo>
                <a:lnTo>
                  <a:pt x="426161" y="25400"/>
                </a:lnTo>
                <a:lnTo>
                  <a:pt x="431825" y="12700"/>
                </a:lnTo>
                <a:lnTo>
                  <a:pt x="446900" y="12700"/>
                </a:lnTo>
                <a:lnTo>
                  <a:pt x="441210" y="25400"/>
                </a:lnTo>
                <a:close/>
              </a:path>
              <a:path w="518159" h="3098800">
                <a:moveTo>
                  <a:pt x="424865" y="38100"/>
                </a:moveTo>
                <a:lnTo>
                  <a:pt x="409575" y="38100"/>
                </a:lnTo>
                <a:lnTo>
                  <a:pt x="415036" y="25400"/>
                </a:lnTo>
                <a:lnTo>
                  <a:pt x="430352" y="25400"/>
                </a:lnTo>
                <a:lnTo>
                  <a:pt x="424865" y="38100"/>
                </a:lnTo>
                <a:close/>
              </a:path>
              <a:path w="518159" h="3098800">
                <a:moveTo>
                  <a:pt x="403948" y="50800"/>
                </a:moveTo>
                <a:lnTo>
                  <a:pt x="393687" y="50800"/>
                </a:lnTo>
                <a:lnTo>
                  <a:pt x="398906" y="38100"/>
                </a:lnTo>
                <a:lnTo>
                  <a:pt x="409155" y="38100"/>
                </a:lnTo>
                <a:lnTo>
                  <a:pt x="403948" y="50800"/>
                </a:lnTo>
                <a:close/>
              </a:path>
              <a:path w="518159" h="3098800">
                <a:moveTo>
                  <a:pt x="393903" y="63500"/>
                </a:moveTo>
                <a:lnTo>
                  <a:pt x="383501" y="63500"/>
                </a:lnTo>
                <a:lnTo>
                  <a:pt x="388556" y="50800"/>
                </a:lnTo>
                <a:lnTo>
                  <a:pt x="398970" y="50800"/>
                </a:lnTo>
                <a:lnTo>
                  <a:pt x="393903" y="63500"/>
                </a:lnTo>
                <a:close/>
              </a:path>
              <a:path w="518159" h="3098800">
                <a:moveTo>
                  <a:pt x="379412" y="76200"/>
                </a:moveTo>
                <a:lnTo>
                  <a:pt x="368858" y="76200"/>
                </a:lnTo>
                <a:lnTo>
                  <a:pt x="373659" y="63500"/>
                </a:lnTo>
                <a:lnTo>
                  <a:pt x="384238" y="63500"/>
                </a:lnTo>
                <a:lnTo>
                  <a:pt x="379412" y="76200"/>
                </a:lnTo>
                <a:close/>
              </a:path>
              <a:path w="518159" h="3098800">
                <a:moveTo>
                  <a:pt x="370166" y="88900"/>
                </a:moveTo>
                <a:lnTo>
                  <a:pt x="359549" y="88900"/>
                </a:lnTo>
                <a:lnTo>
                  <a:pt x="364159" y="76200"/>
                </a:lnTo>
                <a:lnTo>
                  <a:pt x="374802" y="76200"/>
                </a:lnTo>
                <a:lnTo>
                  <a:pt x="370166" y="88900"/>
                </a:lnTo>
                <a:close/>
              </a:path>
              <a:path w="518159" h="3098800">
                <a:moveTo>
                  <a:pt x="361251" y="101600"/>
                </a:moveTo>
                <a:lnTo>
                  <a:pt x="350621" y="101600"/>
                </a:lnTo>
                <a:lnTo>
                  <a:pt x="355041" y="88900"/>
                </a:lnTo>
                <a:lnTo>
                  <a:pt x="365721" y="88900"/>
                </a:lnTo>
                <a:lnTo>
                  <a:pt x="361251" y="101600"/>
                </a:lnTo>
                <a:close/>
              </a:path>
              <a:path w="518159" h="3098800">
                <a:moveTo>
                  <a:pt x="352704" y="114300"/>
                </a:moveTo>
                <a:lnTo>
                  <a:pt x="342074" y="114300"/>
                </a:lnTo>
                <a:lnTo>
                  <a:pt x="346290" y="101600"/>
                </a:lnTo>
                <a:lnTo>
                  <a:pt x="356971" y="101600"/>
                </a:lnTo>
                <a:lnTo>
                  <a:pt x="352704" y="114300"/>
                </a:lnTo>
                <a:close/>
              </a:path>
              <a:path w="518159" h="3098800">
                <a:moveTo>
                  <a:pt x="336740" y="139700"/>
                </a:moveTo>
                <a:lnTo>
                  <a:pt x="330009" y="139700"/>
                </a:lnTo>
                <a:lnTo>
                  <a:pt x="333933" y="127000"/>
                </a:lnTo>
                <a:lnTo>
                  <a:pt x="337947" y="114300"/>
                </a:lnTo>
                <a:lnTo>
                  <a:pt x="348602" y="114300"/>
                </a:lnTo>
                <a:lnTo>
                  <a:pt x="344525" y="127000"/>
                </a:lnTo>
                <a:lnTo>
                  <a:pt x="340613" y="127000"/>
                </a:lnTo>
                <a:lnTo>
                  <a:pt x="336740" y="139700"/>
                </a:lnTo>
                <a:close/>
              </a:path>
              <a:path w="518159" h="3098800">
                <a:moveTo>
                  <a:pt x="329361" y="152400"/>
                </a:moveTo>
                <a:lnTo>
                  <a:pt x="322503" y="152400"/>
                </a:lnTo>
                <a:lnTo>
                  <a:pt x="326199" y="139700"/>
                </a:lnTo>
                <a:lnTo>
                  <a:pt x="333032" y="139700"/>
                </a:lnTo>
                <a:lnTo>
                  <a:pt x="329361" y="152400"/>
                </a:lnTo>
                <a:close/>
              </a:path>
              <a:path w="518159" h="3098800">
                <a:moveTo>
                  <a:pt x="319100" y="177800"/>
                </a:moveTo>
                <a:lnTo>
                  <a:pt x="312064" y="177800"/>
                </a:lnTo>
                <a:lnTo>
                  <a:pt x="315429" y="165100"/>
                </a:lnTo>
                <a:lnTo>
                  <a:pt x="318909" y="152400"/>
                </a:lnTo>
                <a:lnTo>
                  <a:pt x="329399" y="152400"/>
                </a:lnTo>
                <a:lnTo>
                  <a:pt x="325831" y="165100"/>
                </a:lnTo>
                <a:lnTo>
                  <a:pt x="322440" y="165100"/>
                </a:lnTo>
                <a:lnTo>
                  <a:pt x="319100" y="177800"/>
                </a:lnTo>
                <a:close/>
              </a:path>
              <a:path w="518159" h="3098800">
                <a:moveTo>
                  <a:pt x="309854" y="203200"/>
                </a:moveTo>
                <a:lnTo>
                  <a:pt x="302666" y="203200"/>
                </a:lnTo>
                <a:lnTo>
                  <a:pt x="305688" y="190500"/>
                </a:lnTo>
                <a:lnTo>
                  <a:pt x="308813" y="177800"/>
                </a:lnTo>
                <a:lnTo>
                  <a:pt x="315925" y="177800"/>
                </a:lnTo>
                <a:lnTo>
                  <a:pt x="312826" y="190500"/>
                </a:lnTo>
                <a:lnTo>
                  <a:pt x="309854" y="203200"/>
                </a:lnTo>
                <a:close/>
              </a:path>
              <a:path w="518159" h="3098800">
                <a:moveTo>
                  <a:pt x="301663" y="228600"/>
                </a:moveTo>
                <a:lnTo>
                  <a:pt x="294360" y="228600"/>
                </a:lnTo>
                <a:lnTo>
                  <a:pt x="297002" y="215900"/>
                </a:lnTo>
                <a:lnTo>
                  <a:pt x="299770" y="203200"/>
                </a:lnTo>
                <a:lnTo>
                  <a:pt x="307022" y="203200"/>
                </a:lnTo>
                <a:lnTo>
                  <a:pt x="304266" y="215900"/>
                </a:lnTo>
                <a:lnTo>
                  <a:pt x="301663" y="228600"/>
                </a:lnTo>
                <a:close/>
              </a:path>
              <a:path w="518159" h="3098800">
                <a:moveTo>
                  <a:pt x="294589" y="254000"/>
                </a:moveTo>
                <a:lnTo>
                  <a:pt x="287185" y="254000"/>
                </a:lnTo>
                <a:lnTo>
                  <a:pt x="289445" y="241300"/>
                </a:lnTo>
                <a:lnTo>
                  <a:pt x="291845" y="228600"/>
                </a:lnTo>
                <a:lnTo>
                  <a:pt x="299199" y="228600"/>
                </a:lnTo>
                <a:lnTo>
                  <a:pt x="296824" y="241300"/>
                </a:lnTo>
                <a:lnTo>
                  <a:pt x="294589" y="254000"/>
                </a:lnTo>
                <a:close/>
              </a:path>
              <a:path w="518159" h="3098800">
                <a:moveTo>
                  <a:pt x="280593" y="342900"/>
                </a:moveTo>
                <a:lnTo>
                  <a:pt x="273011" y="342900"/>
                </a:lnTo>
                <a:lnTo>
                  <a:pt x="274015" y="330200"/>
                </a:lnTo>
                <a:lnTo>
                  <a:pt x="275170" y="317500"/>
                </a:lnTo>
                <a:lnTo>
                  <a:pt x="276466" y="304800"/>
                </a:lnTo>
                <a:lnTo>
                  <a:pt x="277901" y="292100"/>
                </a:lnTo>
                <a:lnTo>
                  <a:pt x="279488" y="292100"/>
                </a:lnTo>
                <a:lnTo>
                  <a:pt x="281203" y="279400"/>
                </a:lnTo>
                <a:lnTo>
                  <a:pt x="283070" y="266700"/>
                </a:lnTo>
                <a:lnTo>
                  <a:pt x="285064" y="254000"/>
                </a:lnTo>
                <a:lnTo>
                  <a:pt x="294601" y="254000"/>
                </a:lnTo>
                <a:lnTo>
                  <a:pt x="292493" y="266700"/>
                </a:lnTo>
                <a:lnTo>
                  <a:pt x="290537" y="266700"/>
                </a:lnTo>
                <a:lnTo>
                  <a:pt x="288683" y="279400"/>
                </a:lnTo>
                <a:lnTo>
                  <a:pt x="286994" y="292100"/>
                </a:lnTo>
                <a:lnTo>
                  <a:pt x="285432" y="304800"/>
                </a:lnTo>
                <a:lnTo>
                  <a:pt x="284010" y="304800"/>
                </a:lnTo>
                <a:lnTo>
                  <a:pt x="282727" y="317500"/>
                </a:lnTo>
                <a:lnTo>
                  <a:pt x="281584" y="330200"/>
                </a:lnTo>
                <a:lnTo>
                  <a:pt x="280593" y="342900"/>
                </a:lnTo>
                <a:close/>
              </a:path>
              <a:path w="518159" h="3098800">
                <a:moveTo>
                  <a:pt x="277888" y="393700"/>
                </a:moveTo>
                <a:lnTo>
                  <a:pt x="270268" y="393700"/>
                </a:lnTo>
                <a:lnTo>
                  <a:pt x="270509" y="381000"/>
                </a:lnTo>
                <a:lnTo>
                  <a:pt x="270903" y="368300"/>
                </a:lnTo>
                <a:lnTo>
                  <a:pt x="271462" y="355600"/>
                </a:lnTo>
                <a:lnTo>
                  <a:pt x="272161" y="342900"/>
                </a:lnTo>
                <a:lnTo>
                  <a:pt x="279755" y="342900"/>
                </a:lnTo>
                <a:lnTo>
                  <a:pt x="279057" y="355600"/>
                </a:lnTo>
                <a:lnTo>
                  <a:pt x="278511" y="368300"/>
                </a:lnTo>
                <a:lnTo>
                  <a:pt x="278130" y="381000"/>
                </a:lnTo>
                <a:lnTo>
                  <a:pt x="277888" y="393700"/>
                </a:lnTo>
                <a:close/>
              </a:path>
              <a:path w="518159" h="3098800">
                <a:moveTo>
                  <a:pt x="277101" y="1181100"/>
                </a:moveTo>
                <a:lnTo>
                  <a:pt x="269481" y="1181100"/>
                </a:lnTo>
                <a:lnTo>
                  <a:pt x="269875" y="1168400"/>
                </a:lnTo>
                <a:lnTo>
                  <a:pt x="270116" y="1155700"/>
                </a:lnTo>
                <a:lnTo>
                  <a:pt x="270192" y="393700"/>
                </a:lnTo>
                <a:lnTo>
                  <a:pt x="277812" y="393700"/>
                </a:lnTo>
                <a:lnTo>
                  <a:pt x="277736" y="1155700"/>
                </a:lnTo>
                <a:lnTo>
                  <a:pt x="277495" y="1168400"/>
                </a:lnTo>
                <a:lnTo>
                  <a:pt x="277101" y="1181100"/>
                </a:lnTo>
                <a:close/>
              </a:path>
              <a:path w="518159" h="3098800">
                <a:moveTo>
                  <a:pt x="266801" y="1270000"/>
                </a:moveTo>
                <a:lnTo>
                  <a:pt x="257467" y="1270000"/>
                </a:lnTo>
                <a:lnTo>
                  <a:pt x="259321" y="1257300"/>
                </a:lnTo>
                <a:lnTo>
                  <a:pt x="261010" y="1257300"/>
                </a:lnTo>
                <a:lnTo>
                  <a:pt x="262572" y="1244600"/>
                </a:lnTo>
                <a:lnTo>
                  <a:pt x="263994" y="1231900"/>
                </a:lnTo>
                <a:lnTo>
                  <a:pt x="265277" y="1219200"/>
                </a:lnTo>
                <a:lnTo>
                  <a:pt x="266407" y="1219200"/>
                </a:lnTo>
                <a:lnTo>
                  <a:pt x="267411" y="1206500"/>
                </a:lnTo>
                <a:lnTo>
                  <a:pt x="268249" y="1193800"/>
                </a:lnTo>
                <a:lnTo>
                  <a:pt x="268947" y="1181100"/>
                </a:lnTo>
                <a:lnTo>
                  <a:pt x="276542" y="1181100"/>
                </a:lnTo>
                <a:lnTo>
                  <a:pt x="275844" y="1193800"/>
                </a:lnTo>
                <a:lnTo>
                  <a:pt x="274993" y="1206500"/>
                </a:lnTo>
                <a:lnTo>
                  <a:pt x="273989" y="1219200"/>
                </a:lnTo>
                <a:lnTo>
                  <a:pt x="272834" y="1231900"/>
                </a:lnTo>
                <a:lnTo>
                  <a:pt x="271538" y="1231900"/>
                </a:lnTo>
                <a:lnTo>
                  <a:pt x="270103" y="1244600"/>
                </a:lnTo>
                <a:lnTo>
                  <a:pt x="268516" y="1257300"/>
                </a:lnTo>
                <a:lnTo>
                  <a:pt x="266801" y="1270000"/>
                </a:lnTo>
                <a:close/>
              </a:path>
              <a:path w="518159" h="3098800">
                <a:moveTo>
                  <a:pt x="258559" y="1308100"/>
                </a:moveTo>
                <a:lnTo>
                  <a:pt x="248805" y="1308100"/>
                </a:lnTo>
                <a:lnTo>
                  <a:pt x="251180" y="1295400"/>
                </a:lnTo>
                <a:lnTo>
                  <a:pt x="253403" y="1295400"/>
                </a:lnTo>
                <a:lnTo>
                  <a:pt x="255511" y="1282700"/>
                </a:lnTo>
                <a:lnTo>
                  <a:pt x="257479" y="1270000"/>
                </a:lnTo>
                <a:lnTo>
                  <a:pt x="264934" y="1270000"/>
                </a:lnTo>
                <a:lnTo>
                  <a:pt x="262940" y="1282700"/>
                </a:lnTo>
                <a:lnTo>
                  <a:pt x="260819" y="1295400"/>
                </a:lnTo>
                <a:lnTo>
                  <a:pt x="258559" y="1308100"/>
                </a:lnTo>
                <a:close/>
              </a:path>
              <a:path w="518159" h="3098800">
                <a:moveTo>
                  <a:pt x="251002" y="1333500"/>
                </a:moveTo>
                <a:lnTo>
                  <a:pt x="240982" y="1333500"/>
                </a:lnTo>
                <a:lnTo>
                  <a:pt x="243738" y="1320800"/>
                </a:lnTo>
                <a:lnTo>
                  <a:pt x="246329" y="1320800"/>
                </a:lnTo>
                <a:lnTo>
                  <a:pt x="248831" y="1308100"/>
                </a:lnTo>
                <a:lnTo>
                  <a:pt x="256159" y="1308100"/>
                </a:lnTo>
                <a:lnTo>
                  <a:pt x="253644" y="1320800"/>
                </a:lnTo>
                <a:lnTo>
                  <a:pt x="251002" y="1333500"/>
                </a:lnTo>
                <a:close/>
              </a:path>
              <a:path w="518159" h="3098800">
                <a:moveTo>
                  <a:pt x="242315" y="1358900"/>
                </a:moveTo>
                <a:lnTo>
                  <a:pt x="232079" y="1358900"/>
                </a:lnTo>
                <a:lnTo>
                  <a:pt x="235178" y="1346200"/>
                </a:lnTo>
                <a:lnTo>
                  <a:pt x="238125" y="1346200"/>
                </a:lnTo>
                <a:lnTo>
                  <a:pt x="241007" y="1333500"/>
                </a:lnTo>
                <a:lnTo>
                  <a:pt x="248234" y="1333500"/>
                </a:lnTo>
                <a:lnTo>
                  <a:pt x="245338" y="1346200"/>
                </a:lnTo>
                <a:lnTo>
                  <a:pt x="242315" y="1358900"/>
                </a:lnTo>
                <a:close/>
              </a:path>
              <a:path w="518159" h="3098800">
                <a:moveTo>
                  <a:pt x="232575" y="1384300"/>
                </a:moveTo>
                <a:lnTo>
                  <a:pt x="222135" y="1384300"/>
                </a:lnTo>
                <a:lnTo>
                  <a:pt x="225590" y="1371600"/>
                </a:lnTo>
                <a:lnTo>
                  <a:pt x="228879" y="1371600"/>
                </a:lnTo>
                <a:lnTo>
                  <a:pt x="232105" y="1358900"/>
                </a:lnTo>
                <a:lnTo>
                  <a:pt x="239191" y="1358900"/>
                </a:lnTo>
                <a:lnTo>
                  <a:pt x="235940" y="1371600"/>
                </a:lnTo>
                <a:lnTo>
                  <a:pt x="232575" y="1384300"/>
                </a:lnTo>
                <a:close/>
              </a:path>
              <a:path w="518159" h="3098800">
                <a:moveTo>
                  <a:pt x="225501" y="1397000"/>
                </a:moveTo>
                <a:lnTo>
                  <a:pt x="218605" y="1397000"/>
                </a:lnTo>
                <a:lnTo>
                  <a:pt x="222173" y="1384300"/>
                </a:lnTo>
                <a:lnTo>
                  <a:pt x="229095" y="1384300"/>
                </a:lnTo>
                <a:lnTo>
                  <a:pt x="225501" y="1397000"/>
                </a:lnTo>
                <a:close/>
              </a:path>
              <a:path w="518159" h="3098800">
                <a:moveTo>
                  <a:pt x="214071" y="1422400"/>
                </a:moveTo>
                <a:lnTo>
                  <a:pt x="203441" y="1422400"/>
                </a:lnTo>
                <a:lnTo>
                  <a:pt x="207429" y="1409700"/>
                </a:lnTo>
                <a:lnTo>
                  <a:pt x="211226" y="1409700"/>
                </a:lnTo>
                <a:lnTo>
                  <a:pt x="215011" y="1397000"/>
                </a:lnTo>
                <a:lnTo>
                  <a:pt x="221805" y="1397000"/>
                </a:lnTo>
                <a:lnTo>
                  <a:pt x="217995" y="1409700"/>
                </a:lnTo>
                <a:lnTo>
                  <a:pt x="214071" y="1422400"/>
                </a:lnTo>
                <a:close/>
              </a:path>
              <a:path w="518159" h="3098800">
                <a:moveTo>
                  <a:pt x="205930" y="1435100"/>
                </a:moveTo>
                <a:lnTo>
                  <a:pt x="195262" y="1435100"/>
                </a:lnTo>
                <a:lnTo>
                  <a:pt x="199440" y="1422400"/>
                </a:lnTo>
                <a:lnTo>
                  <a:pt x="210058" y="1422400"/>
                </a:lnTo>
                <a:lnTo>
                  <a:pt x="205930" y="1435100"/>
                </a:lnTo>
                <a:close/>
              </a:path>
              <a:path w="518159" h="3098800">
                <a:moveTo>
                  <a:pt x="197383" y="1447800"/>
                </a:moveTo>
                <a:lnTo>
                  <a:pt x="186702" y="1447800"/>
                </a:lnTo>
                <a:lnTo>
                  <a:pt x="191071" y="1435100"/>
                </a:lnTo>
                <a:lnTo>
                  <a:pt x="201714" y="1435100"/>
                </a:lnTo>
                <a:lnTo>
                  <a:pt x="197383" y="1447800"/>
                </a:lnTo>
                <a:close/>
              </a:path>
              <a:path w="518159" h="3098800">
                <a:moveTo>
                  <a:pt x="188455" y="1460500"/>
                </a:moveTo>
                <a:lnTo>
                  <a:pt x="177787" y="1460500"/>
                </a:lnTo>
                <a:lnTo>
                  <a:pt x="182346" y="1447800"/>
                </a:lnTo>
                <a:lnTo>
                  <a:pt x="192963" y="1447800"/>
                </a:lnTo>
                <a:lnTo>
                  <a:pt x="188455" y="1460500"/>
                </a:lnTo>
                <a:close/>
              </a:path>
              <a:path w="518159" h="3098800">
                <a:moveTo>
                  <a:pt x="179146" y="1473200"/>
                </a:moveTo>
                <a:lnTo>
                  <a:pt x="168529" y="1473200"/>
                </a:lnTo>
                <a:lnTo>
                  <a:pt x="173253" y="1460500"/>
                </a:lnTo>
                <a:lnTo>
                  <a:pt x="183845" y="1460500"/>
                </a:lnTo>
                <a:lnTo>
                  <a:pt x="179146" y="1473200"/>
                </a:lnTo>
                <a:close/>
              </a:path>
              <a:path w="518159" h="3098800">
                <a:moveTo>
                  <a:pt x="169468" y="1485900"/>
                </a:moveTo>
                <a:lnTo>
                  <a:pt x="158940" y="1485900"/>
                </a:lnTo>
                <a:lnTo>
                  <a:pt x="163829" y="1473200"/>
                </a:lnTo>
                <a:lnTo>
                  <a:pt x="174345" y="1473200"/>
                </a:lnTo>
                <a:lnTo>
                  <a:pt x="169468" y="1485900"/>
                </a:lnTo>
                <a:close/>
              </a:path>
              <a:path w="518159" h="3098800">
                <a:moveTo>
                  <a:pt x="154317" y="1498600"/>
                </a:moveTo>
                <a:lnTo>
                  <a:pt x="143979" y="1498600"/>
                </a:lnTo>
                <a:lnTo>
                  <a:pt x="149110" y="1485900"/>
                </a:lnTo>
                <a:lnTo>
                  <a:pt x="159448" y="1485900"/>
                </a:lnTo>
                <a:lnTo>
                  <a:pt x="154317" y="1498600"/>
                </a:lnTo>
                <a:close/>
              </a:path>
              <a:path w="518159" h="3098800">
                <a:moveTo>
                  <a:pt x="143802" y="1511300"/>
                </a:moveTo>
                <a:lnTo>
                  <a:pt x="128371" y="1511300"/>
                </a:lnTo>
                <a:lnTo>
                  <a:pt x="133731" y="1498600"/>
                </a:lnTo>
                <a:lnTo>
                  <a:pt x="149098" y="1498600"/>
                </a:lnTo>
                <a:lnTo>
                  <a:pt x="143802" y="1511300"/>
                </a:lnTo>
                <a:close/>
              </a:path>
              <a:path w="518159" h="3098800">
                <a:moveTo>
                  <a:pt x="121843" y="1524000"/>
                </a:moveTo>
                <a:lnTo>
                  <a:pt x="112191" y="1524000"/>
                </a:lnTo>
                <a:lnTo>
                  <a:pt x="117754" y="1511300"/>
                </a:lnTo>
                <a:lnTo>
                  <a:pt x="127444" y="1511300"/>
                </a:lnTo>
                <a:lnTo>
                  <a:pt x="121843" y="1524000"/>
                </a:lnTo>
                <a:close/>
              </a:path>
              <a:path w="518159" h="3098800">
                <a:moveTo>
                  <a:pt x="104635" y="1536700"/>
                </a:moveTo>
                <a:lnTo>
                  <a:pt x="84061" y="1536700"/>
                </a:lnTo>
                <a:lnTo>
                  <a:pt x="89915" y="1524000"/>
                </a:lnTo>
                <a:lnTo>
                  <a:pt x="110439" y="1524000"/>
                </a:lnTo>
                <a:lnTo>
                  <a:pt x="104635" y="1536700"/>
                </a:lnTo>
                <a:close/>
              </a:path>
              <a:path w="518159" h="3098800">
                <a:moveTo>
                  <a:pt x="30556" y="1549400"/>
                </a:moveTo>
                <a:lnTo>
                  <a:pt x="0" y="1549400"/>
                </a:lnTo>
                <a:lnTo>
                  <a:pt x="0" y="1536700"/>
                </a:lnTo>
                <a:lnTo>
                  <a:pt x="30556" y="1536700"/>
                </a:lnTo>
                <a:lnTo>
                  <a:pt x="30556" y="1549400"/>
                </a:lnTo>
                <a:close/>
              </a:path>
              <a:path w="518159" h="3098800">
                <a:moveTo>
                  <a:pt x="49695" y="1549400"/>
                </a:moveTo>
                <a:lnTo>
                  <a:pt x="30556" y="1549400"/>
                </a:lnTo>
                <a:lnTo>
                  <a:pt x="30556" y="1536700"/>
                </a:lnTo>
                <a:lnTo>
                  <a:pt x="43332" y="1536700"/>
                </a:lnTo>
                <a:lnTo>
                  <a:pt x="49695" y="1549400"/>
                </a:lnTo>
                <a:close/>
              </a:path>
              <a:path w="518159" h="3098800">
                <a:moveTo>
                  <a:pt x="74663" y="1549400"/>
                </a:moveTo>
                <a:lnTo>
                  <a:pt x="49695" y="1549400"/>
                </a:lnTo>
                <a:lnTo>
                  <a:pt x="43332" y="1536700"/>
                </a:lnTo>
                <a:lnTo>
                  <a:pt x="80772" y="1536700"/>
                </a:lnTo>
                <a:lnTo>
                  <a:pt x="74663" y="1549400"/>
                </a:lnTo>
                <a:close/>
              </a:path>
              <a:path w="518159" h="3098800">
                <a:moveTo>
                  <a:pt x="98755" y="1562100"/>
                </a:moveTo>
                <a:lnTo>
                  <a:pt x="72580" y="1562100"/>
                </a:lnTo>
                <a:lnTo>
                  <a:pt x="66560" y="1549400"/>
                </a:lnTo>
                <a:lnTo>
                  <a:pt x="92824" y="1549400"/>
                </a:lnTo>
                <a:lnTo>
                  <a:pt x="98755" y="1562100"/>
                </a:lnTo>
                <a:close/>
              </a:path>
              <a:path w="518159" h="3098800">
                <a:moveTo>
                  <a:pt x="121843" y="1574800"/>
                </a:moveTo>
                <a:lnTo>
                  <a:pt x="106794" y="1574800"/>
                </a:lnTo>
                <a:lnTo>
                  <a:pt x="101104" y="1562100"/>
                </a:lnTo>
                <a:lnTo>
                  <a:pt x="116179" y="1562100"/>
                </a:lnTo>
                <a:lnTo>
                  <a:pt x="121843" y="1574800"/>
                </a:lnTo>
                <a:close/>
              </a:path>
              <a:path w="518159" h="3098800">
                <a:moveTo>
                  <a:pt x="138429" y="1587500"/>
                </a:moveTo>
                <a:lnTo>
                  <a:pt x="128473" y="1587500"/>
                </a:lnTo>
                <a:lnTo>
                  <a:pt x="123037" y="1574800"/>
                </a:lnTo>
                <a:lnTo>
                  <a:pt x="132969" y="1574800"/>
                </a:lnTo>
                <a:lnTo>
                  <a:pt x="138429" y="1587500"/>
                </a:lnTo>
                <a:close/>
              </a:path>
              <a:path w="518159" h="3098800">
                <a:moveTo>
                  <a:pt x="154317" y="1600200"/>
                </a:moveTo>
                <a:lnTo>
                  <a:pt x="144056" y="1600200"/>
                </a:lnTo>
                <a:lnTo>
                  <a:pt x="138849" y="1587500"/>
                </a:lnTo>
                <a:lnTo>
                  <a:pt x="149098" y="1587500"/>
                </a:lnTo>
                <a:lnTo>
                  <a:pt x="154317" y="1600200"/>
                </a:lnTo>
                <a:close/>
              </a:path>
              <a:path w="518159" h="3098800">
                <a:moveTo>
                  <a:pt x="169468" y="1612900"/>
                </a:moveTo>
                <a:lnTo>
                  <a:pt x="154101" y="1612900"/>
                </a:lnTo>
                <a:lnTo>
                  <a:pt x="149034" y="1600200"/>
                </a:lnTo>
                <a:lnTo>
                  <a:pt x="164503" y="1600200"/>
                </a:lnTo>
                <a:lnTo>
                  <a:pt x="169468" y="1612900"/>
                </a:lnTo>
                <a:close/>
              </a:path>
              <a:path w="518159" h="3098800">
                <a:moveTo>
                  <a:pt x="179146" y="1625600"/>
                </a:moveTo>
                <a:lnTo>
                  <a:pt x="168592" y="1625600"/>
                </a:lnTo>
                <a:lnTo>
                  <a:pt x="163766" y="1612900"/>
                </a:lnTo>
                <a:lnTo>
                  <a:pt x="174345" y="1612900"/>
                </a:lnTo>
                <a:lnTo>
                  <a:pt x="179146" y="1625600"/>
                </a:lnTo>
                <a:close/>
              </a:path>
              <a:path w="518159" h="3098800">
                <a:moveTo>
                  <a:pt x="188455" y="1638300"/>
                </a:moveTo>
                <a:lnTo>
                  <a:pt x="177838" y="1638300"/>
                </a:lnTo>
                <a:lnTo>
                  <a:pt x="173202" y="1625600"/>
                </a:lnTo>
                <a:lnTo>
                  <a:pt x="183845" y="1625600"/>
                </a:lnTo>
                <a:lnTo>
                  <a:pt x="188455" y="1638300"/>
                </a:lnTo>
                <a:close/>
              </a:path>
              <a:path w="518159" h="3098800">
                <a:moveTo>
                  <a:pt x="197383" y="1651000"/>
                </a:moveTo>
                <a:lnTo>
                  <a:pt x="186753" y="1651000"/>
                </a:lnTo>
                <a:lnTo>
                  <a:pt x="182283" y="1638300"/>
                </a:lnTo>
                <a:lnTo>
                  <a:pt x="192963" y="1638300"/>
                </a:lnTo>
                <a:lnTo>
                  <a:pt x="197383" y="1651000"/>
                </a:lnTo>
                <a:close/>
              </a:path>
              <a:path w="518159" h="3098800">
                <a:moveTo>
                  <a:pt x="205930" y="1663700"/>
                </a:moveTo>
                <a:lnTo>
                  <a:pt x="195300" y="1663700"/>
                </a:lnTo>
                <a:lnTo>
                  <a:pt x="191033" y="1651000"/>
                </a:lnTo>
                <a:lnTo>
                  <a:pt x="201714" y="1651000"/>
                </a:lnTo>
                <a:lnTo>
                  <a:pt x="205930" y="1663700"/>
                </a:lnTo>
                <a:close/>
              </a:path>
              <a:path w="518159" h="3098800">
                <a:moveTo>
                  <a:pt x="214071" y="1676400"/>
                </a:moveTo>
                <a:lnTo>
                  <a:pt x="203479" y="1676400"/>
                </a:lnTo>
                <a:lnTo>
                  <a:pt x="199402" y="1663700"/>
                </a:lnTo>
                <a:lnTo>
                  <a:pt x="210058" y="1663700"/>
                </a:lnTo>
                <a:lnTo>
                  <a:pt x="214071" y="1676400"/>
                </a:lnTo>
                <a:close/>
              </a:path>
              <a:path w="518159" h="3098800">
                <a:moveTo>
                  <a:pt x="225501" y="1701800"/>
                </a:moveTo>
                <a:lnTo>
                  <a:pt x="218643" y="1701800"/>
                </a:lnTo>
                <a:lnTo>
                  <a:pt x="214972" y="1689100"/>
                </a:lnTo>
                <a:lnTo>
                  <a:pt x="211264" y="1689100"/>
                </a:lnTo>
                <a:lnTo>
                  <a:pt x="207390" y="1676400"/>
                </a:lnTo>
                <a:lnTo>
                  <a:pt x="217995" y="1676400"/>
                </a:lnTo>
                <a:lnTo>
                  <a:pt x="221805" y="1689100"/>
                </a:lnTo>
                <a:lnTo>
                  <a:pt x="225501" y="1701800"/>
                </a:lnTo>
                <a:close/>
              </a:path>
              <a:path w="518159" h="3098800">
                <a:moveTo>
                  <a:pt x="235940" y="1727200"/>
                </a:moveTo>
                <a:lnTo>
                  <a:pt x="228904" y="1727200"/>
                </a:lnTo>
                <a:lnTo>
                  <a:pt x="225564" y="1714500"/>
                </a:lnTo>
                <a:lnTo>
                  <a:pt x="222173" y="1714500"/>
                </a:lnTo>
                <a:lnTo>
                  <a:pt x="218605" y="1701800"/>
                </a:lnTo>
                <a:lnTo>
                  <a:pt x="229095" y="1701800"/>
                </a:lnTo>
                <a:lnTo>
                  <a:pt x="232575" y="1714500"/>
                </a:lnTo>
                <a:lnTo>
                  <a:pt x="235940" y="1727200"/>
                </a:lnTo>
                <a:close/>
              </a:path>
              <a:path w="518159" h="3098800">
                <a:moveTo>
                  <a:pt x="242315" y="1739900"/>
                </a:moveTo>
                <a:lnTo>
                  <a:pt x="235178" y="1739900"/>
                </a:lnTo>
                <a:lnTo>
                  <a:pt x="232079" y="1727200"/>
                </a:lnTo>
                <a:lnTo>
                  <a:pt x="239191" y="1727200"/>
                </a:lnTo>
                <a:lnTo>
                  <a:pt x="242315" y="1739900"/>
                </a:lnTo>
                <a:close/>
              </a:path>
              <a:path w="518159" h="3098800">
                <a:moveTo>
                  <a:pt x="253644" y="1778000"/>
                </a:moveTo>
                <a:lnTo>
                  <a:pt x="246341" y="1778000"/>
                </a:lnTo>
                <a:lnTo>
                  <a:pt x="243712" y="1765300"/>
                </a:lnTo>
                <a:lnTo>
                  <a:pt x="240982" y="1752600"/>
                </a:lnTo>
                <a:lnTo>
                  <a:pt x="238150" y="1752600"/>
                </a:lnTo>
                <a:lnTo>
                  <a:pt x="235165" y="1739900"/>
                </a:lnTo>
                <a:lnTo>
                  <a:pt x="245338" y="1739900"/>
                </a:lnTo>
                <a:lnTo>
                  <a:pt x="248234" y="1752600"/>
                </a:lnTo>
                <a:lnTo>
                  <a:pt x="251002" y="1765300"/>
                </a:lnTo>
                <a:lnTo>
                  <a:pt x="253644" y="1778000"/>
                </a:lnTo>
                <a:close/>
              </a:path>
              <a:path w="518159" h="3098800">
                <a:moveTo>
                  <a:pt x="260819" y="1803400"/>
                </a:moveTo>
                <a:lnTo>
                  <a:pt x="253415" y="1803400"/>
                </a:lnTo>
                <a:lnTo>
                  <a:pt x="251167" y="1790700"/>
                </a:lnTo>
                <a:lnTo>
                  <a:pt x="248805" y="1778000"/>
                </a:lnTo>
                <a:lnTo>
                  <a:pt x="256159" y="1778000"/>
                </a:lnTo>
                <a:lnTo>
                  <a:pt x="258559" y="1790700"/>
                </a:lnTo>
                <a:lnTo>
                  <a:pt x="260819" y="1803400"/>
                </a:lnTo>
                <a:close/>
              </a:path>
              <a:path w="518159" h="3098800">
                <a:moveTo>
                  <a:pt x="255511" y="1816100"/>
                </a:moveTo>
                <a:lnTo>
                  <a:pt x="253403" y="1803400"/>
                </a:lnTo>
                <a:lnTo>
                  <a:pt x="255498" y="1803400"/>
                </a:lnTo>
                <a:lnTo>
                  <a:pt x="255511" y="1816100"/>
                </a:lnTo>
                <a:close/>
              </a:path>
              <a:path w="518159" h="3098800">
                <a:moveTo>
                  <a:pt x="268516" y="1841500"/>
                </a:moveTo>
                <a:lnTo>
                  <a:pt x="261010" y="1841500"/>
                </a:lnTo>
                <a:lnTo>
                  <a:pt x="259308" y="1828800"/>
                </a:lnTo>
                <a:lnTo>
                  <a:pt x="257467" y="1816100"/>
                </a:lnTo>
                <a:lnTo>
                  <a:pt x="255498" y="1803400"/>
                </a:lnTo>
                <a:lnTo>
                  <a:pt x="262940" y="1803400"/>
                </a:lnTo>
                <a:lnTo>
                  <a:pt x="264934" y="1816100"/>
                </a:lnTo>
                <a:lnTo>
                  <a:pt x="266801" y="1828800"/>
                </a:lnTo>
                <a:lnTo>
                  <a:pt x="268516" y="1841500"/>
                </a:lnTo>
                <a:close/>
              </a:path>
              <a:path w="518159" h="3098800">
                <a:moveTo>
                  <a:pt x="273989" y="1879600"/>
                </a:moveTo>
                <a:lnTo>
                  <a:pt x="266420" y="1879600"/>
                </a:lnTo>
                <a:lnTo>
                  <a:pt x="265264" y="1866900"/>
                </a:lnTo>
                <a:lnTo>
                  <a:pt x="263994" y="1854200"/>
                </a:lnTo>
                <a:lnTo>
                  <a:pt x="262572" y="1841500"/>
                </a:lnTo>
                <a:lnTo>
                  <a:pt x="270103" y="1841500"/>
                </a:lnTo>
                <a:lnTo>
                  <a:pt x="271538" y="1854200"/>
                </a:lnTo>
                <a:lnTo>
                  <a:pt x="272834" y="1866900"/>
                </a:lnTo>
                <a:lnTo>
                  <a:pt x="273989" y="1879600"/>
                </a:lnTo>
                <a:close/>
              </a:path>
              <a:path w="518159" h="3098800">
                <a:moveTo>
                  <a:pt x="277495" y="1930400"/>
                </a:moveTo>
                <a:lnTo>
                  <a:pt x="269875" y="1930400"/>
                </a:lnTo>
                <a:lnTo>
                  <a:pt x="269481" y="1917700"/>
                </a:lnTo>
                <a:lnTo>
                  <a:pt x="268935" y="1905000"/>
                </a:lnTo>
                <a:lnTo>
                  <a:pt x="268249" y="1892300"/>
                </a:lnTo>
                <a:lnTo>
                  <a:pt x="267411" y="1892300"/>
                </a:lnTo>
                <a:lnTo>
                  <a:pt x="266407" y="1879600"/>
                </a:lnTo>
                <a:lnTo>
                  <a:pt x="274993" y="1879600"/>
                </a:lnTo>
                <a:lnTo>
                  <a:pt x="275844" y="1892300"/>
                </a:lnTo>
                <a:lnTo>
                  <a:pt x="276542" y="1905000"/>
                </a:lnTo>
                <a:lnTo>
                  <a:pt x="277101" y="1917700"/>
                </a:lnTo>
                <a:lnTo>
                  <a:pt x="277495" y="1930400"/>
                </a:lnTo>
                <a:close/>
              </a:path>
              <a:path w="518159" h="3098800">
                <a:moveTo>
                  <a:pt x="278523" y="2730500"/>
                </a:moveTo>
                <a:lnTo>
                  <a:pt x="270903" y="2730500"/>
                </a:lnTo>
                <a:lnTo>
                  <a:pt x="270509" y="2717800"/>
                </a:lnTo>
                <a:lnTo>
                  <a:pt x="270268" y="2705100"/>
                </a:lnTo>
                <a:lnTo>
                  <a:pt x="270192" y="2692400"/>
                </a:lnTo>
                <a:lnTo>
                  <a:pt x="270116" y="1930400"/>
                </a:lnTo>
                <a:lnTo>
                  <a:pt x="277736" y="1930400"/>
                </a:lnTo>
                <a:lnTo>
                  <a:pt x="277812" y="2692400"/>
                </a:lnTo>
                <a:lnTo>
                  <a:pt x="277888" y="2705100"/>
                </a:lnTo>
                <a:lnTo>
                  <a:pt x="278130" y="2717800"/>
                </a:lnTo>
                <a:lnTo>
                  <a:pt x="278523" y="2730500"/>
                </a:lnTo>
                <a:close/>
              </a:path>
              <a:path w="518159" h="3098800">
                <a:moveTo>
                  <a:pt x="281597" y="2768600"/>
                </a:moveTo>
                <a:lnTo>
                  <a:pt x="274015" y="2768600"/>
                </a:lnTo>
                <a:lnTo>
                  <a:pt x="273011" y="2755900"/>
                </a:lnTo>
                <a:lnTo>
                  <a:pt x="272161" y="2743200"/>
                </a:lnTo>
                <a:lnTo>
                  <a:pt x="271462" y="2730500"/>
                </a:lnTo>
                <a:lnTo>
                  <a:pt x="279057" y="2730500"/>
                </a:lnTo>
                <a:lnTo>
                  <a:pt x="279755" y="2743200"/>
                </a:lnTo>
                <a:lnTo>
                  <a:pt x="280606" y="2755900"/>
                </a:lnTo>
                <a:lnTo>
                  <a:pt x="281597" y="2768600"/>
                </a:lnTo>
                <a:close/>
              </a:path>
              <a:path w="518159" h="3098800">
                <a:moveTo>
                  <a:pt x="290537" y="2819400"/>
                </a:moveTo>
                <a:lnTo>
                  <a:pt x="281203" y="2819400"/>
                </a:lnTo>
                <a:lnTo>
                  <a:pt x="279488" y="2806700"/>
                </a:lnTo>
                <a:lnTo>
                  <a:pt x="277901" y="2794000"/>
                </a:lnTo>
                <a:lnTo>
                  <a:pt x="276466" y="2781300"/>
                </a:lnTo>
                <a:lnTo>
                  <a:pt x="275170" y="2768600"/>
                </a:lnTo>
                <a:lnTo>
                  <a:pt x="282727" y="2768600"/>
                </a:lnTo>
                <a:lnTo>
                  <a:pt x="284010" y="2781300"/>
                </a:lnTo>
                <a:lnTo>
                  <a:pt x="285432" y="2794000"/>
                </a:lnTo>
                <a:lnTo>
                  <a:pt x="286994" y="2806700"/>
                </a:lnTo>
                <a:lnTo>
                  <a:pt x="288683" y="2806700"/>
                </a:lnTo>
                <a:lnTo>
                  <a:pt x="290537" y="2819400"/>
                </a:lnTo>
                <a:close/>
              </a:path>
              <a:path w="518159" h="3098800">
                <a:moveTo>
                  <a:pt x="294601" y="2844800"/>
                </a:moveTo>
                <a:lnTo>
                  <a:pt x="287185" y="2844800"/>
                </a:lnTo>
                <a:lnTo>
                  <a:pt x="285064" y="2832100"/>
                </a:lnTo>
                <a:lnTo>
                  <a:pt x="283070" y="2819400"/>
                </a:lnTo>
                <a:lnTo>
                  <a:pt x="290525" y="2819400"/>
                </a:lnTo>
                <a:lnTo>
                  <a:pt x="292506" y="2832100"/>
                </a:lnTo>
                <a:lnTo>
                  <a:pt x="294601" y="2844800"/>
                </a:lnTo>
                <a:close/>
              </a:path>
              <a:path w="518159" h="3098800">
                <a:moveTo>
                  <a:pt x="307022" y="2882900"/>
                </a:moveTo>
                <a:lnTo>
                  <a:pt x="297002" y="2882900"/>
                </a:lnTo>
                <a:lnTo>
                  <a:pt x="294360" y="2870200"/>
                </a:lnTo>
                <a:lnTo>
                  <a:pt x="291845" y="2857500"/>
                </a:lnTo>
                <a:lnTo>
                  <a:pt x="289445" y="2844800"/>
                </a:lnTo>
                <a:lnTo>
                  <a:pt x="296824" y="2844800"/>
                </a:lnTo>
                <a:lnTo>
                  <a:pt x="299199" y="2857500"/>
                </a:lnTo>
                <a:lnTo>
                  <a:pt x="301675" y="2870200"/>
                </a:lnTo>
                <a:lnTo>
                  <a:pt x="304266" y="2870200"/>
                </a:lnTo>
                <a:lnTo>
                  <a:pt x="307022" y="2882900"/>
                </a:lnTo>
                <a:close/>
              </a:path>
              <a:path w="518159" h="3098800">
                <a:moveTo>
                  <a:pt x="315925" y="2908300"/>
                </a:moveTo>
                <a:lnTo>
                  <a:pt x="305688" y="2908300"/>
                </a:lnTo>
                <a:lnTo>
                  <a:pt x="302666" y="2895600"/>
                </a:lnTo>
                <a:lnTo>
                  <a:pt x="299770" y="2882900"/>
                </a:lnTo>
                <a:lnTo>
                  <a:pt x="306997" y="2882900"/>
                </a:lnTo>
                <a:lnTo>
                  <a:pt x="309880" y="2895600"/>
                </a:lnTo>
                <a:lnTo>
                  <a:pt x="312826" y="2895600"/>
                </a:lnTo>
                <a:lnTo>
                  <a:pt x="315925" y="2908300"/>
                </a:lnTo>
                <a:close/>
              </a:path>
              <a:path w="518159" h="3098800">
                <a:moveTo>
                  <a:pt x="319125" y="2921000"/>
                </a:moveTo>
                <a:lnTo>
                  <a:pt x="312064" y="2921000"/>
                </a:lnTo>
                <a:lnTo>
                  <a:pt x="308813" y="2908300"/>
                </a:lnTo>
                <a:lnTo>
                  <a:pt x="315899" y="2908300"/>
                </a:lnTo>
                <a:lnTo>
                  <a:pt x="319125" y="2921000"/>
                </a:lnTo>
                <a:close/>
              </a:path>
              <a:path w="518159" h="3098800">
                <a:moveTo>
                  <a:pt x="333032" y="2946400"/>
                </a:moveTo>
                <a:lnTo>
                  <a:pt x="322503" y="2946400"/>
                </a:lnTo>
                <a:lnTo>
                  <a:pt x="318909" y="2933700"/>
                </a:lnTo>
                <a:lnTo>
                  <a:pt x="315429" y="2921000"/>
                </a:lnTo>
                <a:lnTo>
                  <a:pt x="322414" y="2921000"/>
                </a:lnTo>
                <a:lnTo>
                  <a:pt x="325869" y="2933700"/>
                </a:lnTo>
                <a:lnTo>
                  <a:pt x="329361" y="2933700"/>
                </a:lnTo>
                <a:lnTo>
                  <a:pt x="333032" y="2946400"/>
                </a:lnTo>
                <a:close/>
              </a:path>
              <a:path w="518159" h="3098800">
                <a:moveTo>
                  <a:pt x="336778" y="2959100"/>
                </a:moveTo>
                <a:lnTo>
                  <a:pt x="330009" y="2959100"/>
                </a:lnTo>
                <a:lnTo>
                  <a:pt x="326199" y="2946400"/>
                </a:lnTo>
                <a:lnTo>
                  <a:pt x="332994" y="2946400"/>
                </a:lnTo>
                <a:lnTo>
                  <a:pt x="336778" y="2959100"/>
                </a:lnTo>
                <a:close/>
              </a:path>
              <a:path w="518159" h="3098800">
                <a:moveTo>
                  <a:pt x="352742" y="2984500"/>
                </a:moveTo>
                <a:lnTo>
                  <a:pt x="342074" y="2984500"/>
                </a:lnTo>
                <a:lnTo>
                  <a:pt x="337947" y="2971800"/>
                </a:lnTo>
                <a:lnTo>
                  <a:pt x="333933" y="2959100"/>
                </a:lnTo>
                <a:lnTo>
                  <a:pt x="340575" y="2959100"/>
                </a:lnTo>
                <a:lnTo>
                  <a:pt x="344563" y="2971800"/>
                </a:lnTo>
                <a:lnTo>
                  <a:pt x="348564" y="2971800"/>
                </a:lnTo>
                <a:lnTo>
                  <a:pt x="352742" y="2984500"/>
                </a:lnTo>
                <a:close/>
              </a:path>
              <a:path w="518159" h="3098800">
                <a:moveTo>
                  <a:pt x="361302" y="2997200"/>
                </a:moveTo>
                <a:lnTo>
                  <a:pt x="350621" y="2997200"/>
                </a:lnTo>
                <a:lnTo>
                  <a:pt x="346290" y="2984500"/>
                </a:lnTo>
                <a:lnTo>
                  <a:pt x="356933" y="2984500"/>
                </a:lnTo>
                <a:lnTo>
                  <a:pt x="361302" y="2997200"/>
                </a:lnTo>
                <a:close/>
              </a:path>
              <a:path w="518159" h="3098800">
                <a:moveTo>
                  <a:pt x="370217" y="3009900"/>
                </a:moveTo>
                <a:lnTo>
                  <a:pt x="359549" y="3009900"/>
                </a:lnTo>
                <a:lnTo>
                  <a:pt x="355041" y="2997200"/>
                </a:lnTo>
                <a:lnTo>
                  <a:pt x="365658" y="2997200"/>
                </a:lnTo>
                <a:lnTo>
                  <a:pt x="370217" y="3009900"/>
                </a:lnTo>
                <a:close/>
              </a:path>
              <a:path w="518159" h="3098800">
                <a:moveTo>
                  <a:pt x="379475" y="3022600"/>
                </a:moveTo>
                <a:lnTo>
                  <a:pt x="368858" y="3022600"/>
                </a:lnTo>
                <a:lnTo>
                  <a:pt x="364159" y="3009900"/>
                </a:lnTo>
                <a:lnTo>
                  <a:pt x="374751" y="3009900"/>
                </a:lnTo>
                <a:lnTo>
                  <a:pt x="379475" y="3022600"/>
                </a:lnTo>
                <a:close/>
              </a:path>
              <a:path w="518159" h="3098800">
                <a:moveTo>
                  <a:pt x="393979" y="3035300"/>
                </a:moveTo>
                <a:lnTo>
                  <a:pt x="383501" y="3035300"/>
                </a:lnTo>
                <a:lnTo>
                  <a:pt x="378536" y="3022600"/>
                </a:lnTo>
                <a:lnTo>
                  <a:pt x="389000" y="3022600"/>
                </a:lnTo>
                <a:lnTo>
                  <a:pt x="393979" y="3035300"/>
                </a:lnTo>
                <a:close/>
              </a:path>
              <a:path w="518159" h="3098800">
                <a:moveTo>
                  <a:pt x="404025" y="3048000"/>
                </a:moveTo>
                <a:lnTo>
                  <a:pt x="393687" y="3048000"/>
                </a:lnTo>
                <a:lnTo>
                  <a:pt x="388556" y="3035300"/>
                </a:lnTo>
                <a:lnTo>
                  <a:pt x="398894" y="3035300"/>
                </a:lnTo>
                <a:lnTo>
                  <a:pt x="404025" y="3048000"/>
                </a:lnTo>
                <a:close/>
              </a:path>
              <a:path w="518159" h="3098800">
                <a:moveTo>
                  <a:pt x="419633" y="3060700"/>
                </a:moveTo>
                <a:lnTo>
                  <a:pt x="409575" y="3060700"/>
                </a:lnTo>
                <a:lnTo>
                  <a:pt x="404202" y="3048000"/>
                </a:lnTo>
                <a:lnTo>
                  <a:pt x="414274" y="3048000"/>
                </a:lnTo>
                <a:lnTo>
                  <a:pt x="419633" y="3060700"/>
                </a:lnTo>
                <a:close/>
              </a:path>
              <a:path w="518159" h="3098800">
                <a:moveTo>
                  <a:pt x="441325" y="3073400"/>
                </a:moveTo>
                <a:lnTo>
                  <a:pt x="426161" y="3073400"/>
                </a:lnTo>
                <a:lnTo>
                  <a:pt x="420560" y="3060700"/>
                </a:lnTo>
                <a:lnTo>
                  <a:pt x="435698" y="3060700"/>
                </a:lnTo>
                <a:lnTo>
                  <a:pt x="441325" y="3073400"/>
                </a:lnTo>
                <a:close/>
              </a:path>
              <a:path w="518159" h="3098800">
                <a:moveTo>
                  <a:pt x="463943" y="3086100"/>
                </a:moveTo>
                <a:lnTo>
                  <a:pt x="449249" y="3086100"/>
                </a:lnTo>
                <a:lnTo>
                  <a:pt x="443369" y="3073400"/>
                </a:lnTo>
                <a:lnTo>
                  <a:pt x="458088" y="3073400"/>
                </a:lnTo>
                <a:lnTo>
                  <a:pt x="463943" y="3086100"/>
                </a:lnTo>
                <a:close/>
              </a:path>
              <a:path w="518159" h="3098800">
                <a:moveTo>
                  <a:pt x="517448" y="3098800"/>
                </a:moveTo>
                <a:lnTo>
                  <a:pt x="479513" y="3098800"/>
                </a:lnTo>
                <a:lnTo>
                  <a:pt x="473341" y="3086100"/>
                </a:lnTo>
                <a:lnTo>
                  <a:pt x="517601" y="3086100"/>
                </a:lnTo>
                <a:lnTo>
                  <a:pt x="517448" y="309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5876925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8.2.1 霍弗斯坦德德文化差异理论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9296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7620" y="-31115"/>
            <a:ext cx="40830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8.2.1.0 霍夫斯坦德的文化差异理论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9779000" cy="26454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PMingLiU"/>
                <a:cs typeface="PMingLiU"/>
              </a:rPr>
              <a:t>霍夫斯坦德认为，文化的结构形式由四个层级构成，即：物质生活文化、 制度管理文化、精神意识文化和（</a:t>
            </a:r>
            <a:r>
              <a:rPr sz="2400" spc="-30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</a:t>
            </a:r>
            <a:endParaRPr sz="2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50" dirty="0">
                <a:latin typeface="PMingLiU"/>
                <a:cs typeface="PMingLiU"/>
              </a:rPr>
              <a:t>A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网络文化</a:t>
            </a:r>
            <a:endParaRPr sz="2400">
              <a:latin typeface="PMingLiU"/>
              <a:cs typeface="PMingLiU"/>
            </a:endParaRPr>
          </a:p>
          <a:p>
            <a:pPr marL="12700" marR="7666990" algn="just">
              <a:lnSpc>
                <a:spcPts val="3590"/>
              </a:lnSpc>
              <a:spcBef>
                <a:spcPts val="235"/>
              </a:spcBef>
            </a:pPr>
            <a:r>
              <a:rPr sz="2400" spc="30" dirty="0">
                <a:latin typeface="PMingLiU"/>
                <a:cs typeface="PMingLiU"/>
              </a:rPr>
              <a:t>B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技术水平文化  </a:t>
            </a:r>
            <a:endParaRPr sz="2400" dirty="0">
              <a:latin typeface="PMingLiU"/>
              <a:cs typeface="PMingLiU"/>
            </a:endParaRPr>
          </a:p>
          <a:p>
            <a:pPr marL="12700" marR="7666990" algn="just">
              <a:lnSpc>
                <a:spcPts val="3590"/>
              </a:lnSpc>
              <a:spcBef>
                <a:spcPts val="235"/>
              </a:spcBef>
            </a:pPr>
            <a:r>
              <a:rPr sz="2400" spc="35" dirty="0">
                <a:latin typeface="PMingLiU"/>
                <a:cs typeface="PMingLiU"/>
              </a:rPr>
              <a:t>C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行为习俗文化  </a:t>
            </a:r>
            <a:endParaRPr sz="2400" dirty="0">
              <a:latin typeface="PMingLiU"/>
              <a:cs typeface="PMingLiU"/>
            </a:endParaRPr>
          </a:p>
          <a:p>
            <a:pPr marL="12700" marR="7666990" algn="just">
              <a:lnSpc>
                <a:spcPts val="3590"/>
              </a:lnSpc>
              <a:spcBef>
                <a:spcPts val="235"/>
              </a:spcBef>
            </a:pPr>
            <a:r>
              <a:rPr sz="2400" spc="55" dirty="0">
                <a:latin typeface="PMingLiU"/>
                <a:cs typeface="PMingLiU"/>
              </a:rPr>
              <a:t>D:</a:t>
            </a:r>
            <a:r>
              <a:rPr sz="2400" dirty="0">
                <a:latin typeface="PMingLiU"/>
                <a:cs typeface="PMingLiU"/>
              </a:rPr>
              <a:t>环境文化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0375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675" y="1983740"/>
            <a:ext cx="9481185" cy="33172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dirty="0">
                <a:latin typeface="PMingLiU"/>
                <a:cs typeface="PMingLiU"/>
              </a:rPr>
              <a:t>观点：</a:t>
            </a:r>
            <a:endParaRPr sz="2400">
              <a:latin typeface="PMingLiU"/>
              <a:cs typeface="PMingLiU"/>
            </a:endParaRPr>
          </a:p>
          <a:p>
            <a:pPr marL="546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PMingLiU"/>
                <a:cs typeface="PMingLiU"/>
              </a:rPr>
              <a:t>企业文化是由五个因素组成的系统。</a:t>
            </a:r>
            <a:endParaRPr sz="2400">
              <a:latin typeface="PMingLiU"/>
              <a:cs typeface="PMingLiU"/>
            </a:endParaRPr>
          </a:p>
          <a:p>
            <a:pPr marL="549910">
              <a:lnSpc>
                <a:spcPct val="100000"/>
              </a:lnSpc>
              <a:spcBef>
                <a:spcPts val="1440"/>
              </a:spcBef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价值观</a:t>
            </a:r>
            <a:r>
              <a:rPr sz="2400" spc="5" dirty="0">
                <a:latin typeface="PMingLiU"/>
                <a:cs typeface="PMingLiU"/>
              </a:rPr>
              <a:t>、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英雄人物</a:t>
            </a:r>
            <a:r>
              <a:rPr sz="2400" spc="5" dirty="0">
                <a:latin typeface="PMingLiU"/>
                <a:cs typeface="PMingLiU"/>
              </a:rPr>
              <a:t>、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习俗仪式</a:t>
            </a:r>
            <a:r>
              <a:rPr sz="2400" spc="5" dirty="0">
                <a:latin typeface="PMingLiU"/>
                <a:cs typeface="PMingLiU"/>
              </a:rPr>
              <a:t>、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文化网络</a:t>
            </a:r>
            <a:r>
              <a:rPr sz="2400" spc="5" dirty="0">
                <a:latin typeface="PMingLiU"/>
                <a:cs typeface="PMingLiU"/>
              </a:rPr>
              <a:t>和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企业环境</a:t>
            </a:r>
            <a:r>
              <a:rPr sz="2400" dirty="0">
                <a:latin typeface="PMingLiU"/>
                <a:cs typeface="PMingLiU"/>
              </a:rPr>
              <a:t>。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价值观</a:t>
            </a:r>
            <a:r>
              <a:rPr sz="2400" spc="5" dirty="0">
                <a:latin typeface="PMingLiU"/>
                <a:cs typeface="PMingLiU"/>
              </a:rPr>
              <a:t>是</a:t>
            </a: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核心</a:t>
            </a:r>
            <a:r>
              <a:rPr sz="2400" spc="5" dirty="0">
                <a:latin typeface="PMingLiU"/>
                <a:cs typeface="PMingLiU"/>
              </a:rPr>
              <a:t>。</a:t>
            </a:r>
            <a:r>
              <a:rPr sz="2400" dirty="0">
                <a:latin typeface="PMingLiU"/>
                <a:cs typeface="PMingLiU"/>
              </a:rPr>
              <a:t>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5" dirty="0">
                <a:solidFill>
                  <a:srgbClr val="FF0000"/>
                </a:solidFill>
                <a:latin typeface="PMingLiU"/>
                <a:cs typeface="PMingLiU"/>
              </a:rPr>
              <a:t>企业环境</a:t>
            </a:r>
            <a:r>
              <a:rPr sz="2400" dirty="0">
                <a:latin typeface="PMingLiU"/>
                <a:cs typeface="PMingLiU"/>
              </a:rPr>
              <a:t>则是形成企业文化唯一的且</a:t>
            </a:r>
            <a:r>
              <a:rPr sz="2400" spc="5" dirty="0">
                <a:latin typeface="PMingLiU"/>
                <a:cs typeface="PMingLiU"/>
              </a:rPr>
              <a:t>是</a:t>
            </a: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最大</a:t>
            </a:r>
            <a:r>
              <a:rPr sz="2400" spc="5" dirty="0">
                <a:latin typeface="PMingLiU"/>
                <a:cs typeface="PMingLiU"/>
              </a:rPr>
              <a:t>影响</a:t>
            </a: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因素</a:t>
            </a:r>
            <a:r>
              <a:rPr sz="2400" dirty="0">
                <a:latin typeface="PMingLiU"/>
                <a:cs typeface="PMingLiU"/>
              </a:rPr>
              <a:t>。【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7571" y="12191"/>
            <a:ext cx="3424428" cy="15849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595" y="202565"/>
            <a:ext cx="713613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8.2.2 迪尔和肯尼迪的组织文化因素理论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1775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33019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2614" y="3301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PMingLiU"/>
                <a:cs typeface="PMingLiU"/>
              </a:rPr>
              <a:t>尼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4580" y="-6350"/>
            <a:ext cx="2209800" cy="1409700"/>
          </a:xfrm>
          <a:prstGeom prst="rect">
            <a:avLst/>
          </a:prstGeom>
        </p:spPr>
      </p:pic>
      <p:graphicFrame>
        <p:nvGraphicFramePr>
          <p:cNvPr id="52" name="图示 51"/>
          <p:cNvGraphicFramePr/>
          <p:nvPr/>
        </p:nvGraphicFramePr>
        <p:xfrm>
          <a:off x="1452880" y="1938655"/>
          <a:ext cx="4836795" cy="298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89120" y="360870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>
                <a:solidFill>
                  <a:schemeClr val="dk1"/>
                </a:solidFill>
                <a:sym typeface="+mn-ea"/>
              </a:rPr>
              <a:t>研发经理</a:t>
            </a:r>
            <a:endParaRPr lang="zh-CN" altLang="en-US" sz="1600">
              <a:solidFill>
                <a:schemeClr val="dk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4800" y="360870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>
                <a:solidFill>
                  <a:schemeClr val="dk1"/>
                </a:solidFill>
                <a:sym typeface="+mn-ea"/>
              </a:rPr>
              <a:t>财务经理</a:t>
            </a:r>
            <a:endParaRPr lang="zh-CN" altLang="en-US" sz="1600">
              <a:solidFill>
                <a:schemeClr val="dk1"/>
              </a:solidFill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70960" y="3945890"/>
            <a:ext cx="0" cy="2133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383280" y="4159250"/>
            <a:ext cx="1005840" cy="889000"/>
            <a:chOff x="5328" y="6550"/>
            <a:chExt cx="1584" cy="1400"/>
          </a:xfrm>
        </p:grpSpPr>
        <p:sp>
          <p:nvSpPr>
            <p:cNvPr id="11" name="矩形 10"/>
            <p:cNvSpPr/>
            <p:nvPr/>
          </p:nvSpPr>
          <p:spPr>
            <a:xfrm>
              <a:off x="5328" y="6550"/>
              <a:ext cx="1584" cy="52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12000">
                        <a:srgbClr val="DD9FAC"/>
                      </a:gs>
                      <a:gs pos="100000">
                        <a:srgbClr val="C0D9C6"/>
                      </a:gs>
                      <a:gs pos="100000">
                        <a:srgbClr val="034373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cs typeface="微软雅黑" panose="020B0503020204020204" charset="-122"/>
                  <a:sym typeface="+mn-ea"/>
                </a:rPr>
                <a:t>车间主任</a:t>
              </a:r>
              <a:endParaRPr lang="zh-CN" altLang="en-US" sz="16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28" y="7422"/>
              <a:ext cx="1584" cy="52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12000">
                        <a:srgbClr val="DD9FAC"/>
                      </a:gs>
                      <a:gs pos="100000">
                        <a:srgbClr val="C0D9C6"/>
                      </a:gs>
                      <a:gs pos="100000">
                        <a:srgbClr val="034373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cs typeface="微软雅黑" panose="020B0503020204020204" charset="-122"/>
                  <a:sym typeface="+mn-ea"/>
                </a:rPr>
                <a:t>班组长</a:t>
              </a:r>
              <a:endParaRPr lang="zh-CN" altLang="en-US" sz="1600" dirty="0" smtClean="0">
                <a:solidFill>
                  <a:schemeClr val="tx1"/>
                </a:solidFill>
                <a:latin typeface="+mn-ea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0" y="7086"/>
              <a:ext cx="0" cy="33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7230745" y="3596640"/>
            <a:ext cx="3949065" cy="70675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判断：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）是否兼具直线和职能制？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19400" y="5442585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公司生产红酒杯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0620" y="401320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675" y="1983740"/>
            <a:ext cx="9185275" cy="33172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dirty="0">
                <a:latin typeface="PMingLiU"/>
                <a:cs typeface="PMingLiU"/>
              </a:rPr>
              <a:t>观点：</a:t>
            </a:r>
            <a:endParaRPr sz="2400">
              <a:latin typeface="PMingLiU"/>
              <a:cs typeface="PMingLiU"/>
            </a:endParaRPr>
          </a:p>
          <a:p>
            <a:pPr marL="546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PMingLiU"/>
                <a:cs typeface="PMingLiU"/>
              </a:rPr>
              <a:t>企业文化是由五个因素组成的系统。</a:t>
            </a:r>
            <a:endParaRPr sz="2400">
              <a:latin typeface="PMingLiU"/>
              <a:cs typeface="PMingLiU"/>
            </a:endParaRPr>
          </a:p>
          <a:p>
            <a:pPr marL="549910">
              <a:lnSpc>
                <a:spcPct val="100000"/>
              </a:lnSpc>
              <a:spcBef>
                <a:spcPts val="1440"/>
              </a:spcBef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价值观</a:t>
            </a:r>
            <a:r>
              <a:rPr sz="2400" spc="5" dirty="0">
                <a:latin typeface="PMingLiU"/>
                <a:cs typeface="PMingLiU"/>
              </a:rPr>
              <a:t>、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英雄人物</a:t>
            </a:r>
            <a:r>
              <a:rPr sz="2400" spc="5" dirty="0">
                <a:latin typeface="PMingLiU"/>
                <a:cs typeface="PMingLiU"/>
              </a:rPr>
              <a:t>、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习俗仪式</a:t>
            </a:r>
            <a:r>
              <a:rPr sz="2400" spc="5" dirty="0">
                <a:latin typeface="PMingLiU"/>
                <a:cs typeface="PMingLiU"/>
              </a:rPr>
              <a:t>、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文化网络</a:t>
            </a:r>
            <a:r>
              <a:rPr sz="2400" spc="5" dirty="0">
                <a:latin typeface="PMingLiU"/>
                <a:cs typeface="PMingLiU"/>
              </a:rPr>
              <a:t>和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企业环境</a:t>
            </a:r>
            <a:r>
              <a:rPr sz="2400" dirty="0">
                <a:latin typeface="PMingLiU"/>
                <a:cs typeface="PMingLiU"/>
              </a:rPr>
              <a:t>。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  <a:tabLst>
                <a:tab pos="937260" algn="l"/>
              </a:tabLst>
            </a:pPr>
            <a:r>
              <a:rPr sz="2400" b="1" u="heavy" dirty="0">
                <a:uFill>
                  <a:solidFill>
                    <a:srgbClr val="242424"/>
                  </a:solidFill>
                </a:u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400" spc="5" dirty="0">
                <a:latin typeface="PMingLiU"/>
                <a:cs typeface="PMingLiU"/>
              </a:rPr>
              <a:t>是</a:t>
            </a: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核心</a:t>
            </a:r>
            <a:r>
              <a:rPr sz="2400" spc="5" dirty="0">
                <a:latin typeface="PMingLiU"/>
                <a:cs typeface="PMingLiU"/>
              </a:rPr>
              <a:t>。</a:t>
            </a:r>
            <a:r>
              <a:rPr sz="2400" dirty="0">
                <a:latin typeface="PMingLiU"/>
                <a:cs typeface="PMingLiU"/>
              </a:rPr>
              <a:t>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937260" algn="l"/>
              </a:tabLst>
            </a:pPr>
            <a:r>
              <a:rPr sz="2400" u="heavy" dirty="0">
                <a:uFill>
                  <a:solidFill>
                    <a:srgbClr val="242424"/>
                  </a:solidFill>
                </a:u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400" dirty="0">
                <a:latin typeface="PMingLiU"/>
                <a:cs typeface="PMingLiU"/>
              </a:rPr>
              <a:t>则是形成企业文化唯一的且</a:t>
            </a:r>
            <a:r>
              <a:rPr sz="2400" spc="5" dirty="0">
                <a:latin typeface="PMingLiU"/>
                <a:cs typeface="PMingLiU"/>
              </a:rPr>
              <a:t>是</a:t>
            </a: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最大</a:t>
            </a:r>
            <a:r>
              <a:rPr sz="2400" spc="5" dirty="0">
                <a:latin typeface="PMingLiU"/>
                <a:cs typeface="PMingLiU"/>
              </a:rPr>
              <a:t>影响</a:t>
            </a:r>
            <a:r>
              <a:rPr sz="2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MingLiU"/>
                <a:cs typeface="PMingLiU"/>
              </a:rPr>
              <a:t>因素</a:t>
            </a:r>
            <a:r>
              <a:rPr sz="2400" dirty="0">
                <a:latin typeface="PMingLiU"/>
                <a:cs typeface="PMingLiU"/>
              </a:rPr>
              <a:t>。【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7571" y="12191"/>
            <a:ext cx="3424428" cy="15849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595" y="202565"/>
            <a:ext cx="713613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8.2.2 迪尔和肯尼迪的组织文化因素理论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951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9779000" cy="2661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PMingLiU"/>
                <a:cs typeface="PMingLiU"/>
              </a:rPr>
              <a:t>在组织文化因素理论中，迪尔和肯尼迪认为形成企业文化唯一的而且是最 大的影响因素是（</a:t>
            </a:r>
            <a:r>
              <a:rPr sz="2400" spc="-30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）</a:t>
            </a:r>
            <a:endParaRPr sz="2400">
              <a:latin typeface="PMingLiU"/>
              <a:cs typeface="PMingLiU"/>
            </a:endParaRPr>
          </a:p>
          <a:p>
            <a:pPr marL="12700" marR="8237220">
              <a:lnSpc>
                <a:spcPts val="3590"/>
              </a:lnSpc>
              <a:spcBef>
                <a:spcPts val="200"/>
              </a:spcBef>
            </a:pP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价值观 </a:t>
            </a:r>
            <a:endParaRPr sz="2400" dirty="0">
              <a:latin typeface="PMingLiU"/>
              <a:cs typeface="PMingLiU"/>
            </a:endParaRPr>
          </a:p>
          <a:p>
            <a:pPr marL="12700" marR="8237220">
              <a:lnSpc>
                <a:spcPts val="3590"/>
              </a:lnSpc>
              <a:spcBef>
                <a:spcPts val="20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英雄人物 </a:t>
            </a:r>
            <a:endParaRPr sz="2400" dirty="0">
              <a:latin typeface="PMingLiU"/>
              <a:cs typeface="PMingLiU"/>
            </a:endParaRPr>
          </a:p>
          <a:p>
            <a:pPr marL="12700" marR="8237220">
              <a:lnSpc>
                <a:spcPts val="3590"/>
              </a:lnSpc>
              <a:spcBef>
                <a:spcPts val="20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文化网络 </a:t>
            </a:r>
            <a:endParaRPr sz="2400" dirty="0">
              <a:latin typeface="PMingLiU"/>
              <a:cs typeface="PMingLiU"/>
            </a:endParaRPr>
          </a:p>
          <a:p>
            <a:pPr marL="12700" marR="8237220">
              <a:lnSpc>
                <a:spcPts val="3590"/>
              </a:lnSpc>
              <a:spcBef>
                <a:spcPts val="20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企业环境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8727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514" y="1153160"/>
            <a:ext cx="683069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340">
              <a:lnSpc>
                <a:spcPct val="15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dirty="0"/>
              <a:t>	</a:t>
            </a:r>
            <a:r>
              <a:rPr sz="2400" spc="-50" dirty="0">
                <a:latin typeface="PMingLiU"/>
                <a:cs typeface="PMingLiU"/>
              </a:rPr>
              <a:t>7S</a:t>
            </a:r>
            <a:r>
              <a:rPr sz="2400" spc="-125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管理模式即：七项影响企业管理成效的要素。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策略</a:t>
            </a:r>
            <a:r>
              <a:rPr sz="2400" spc="75" dirty="0">
                <a:latin typeface="PMingLiU"/>
                <a:cs typeface="PMingLiU"/>
              </a:rPr>
              <a:t>（Strategy）</a:t>
            </a:r>
            <a:endParaRPr sz="2400">
              <a:latin typeface="PMingLiU"/>
              <a:cs typeface="PMingLiU"/>
            </a:endParaRPr>
          </a:p>
          <a:p>
            <a:pPr marL="320040" marR="4101465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结构</a:t>
            </a:r>
            <a:r>
              <a:rPr sz="2400" dirty="0">
                <a:latin typeface="PMingLiU"/>
                <a:cs typeface="PMingLiU"/>
              </a:rPr>
              <a:t>（</a:t>
            </a:r>
            <a:r>
              <a:rPr sz="2400" spc="-100" dirty="0">
                <a:latin typeface="PMingLiU"/>
                <a:cs typeface="PMingLiU"/>
              </a:rPr>
              <a:t>S</a:t>
            </a:r>
            <a:r>
              <a:rPr sz="2400" spc="220" dirty="0">
                <a:latin typeface="PMingLiU"/>
                <a:cs typeface="PMingLiU"/>
              </a:rPr>
              <a:t>t</a:t>
            </a:r>
            <a:r>
              <a:rPr sz="2400" spc="170" dirty="0">
                <a:latin typeface="PMingLiU"/>
                <a:cs typeface="PMingLiU"/>
              </a:rPr>
              <a:t>r</a:t>
            </a:r>
            <a:r>
              <a:rPr sz="2400" spc="140" dirty="0">
                <a:latin typeface="PMingLiU"/>
                <a:cs typeface="PMingLiU"/>
              </a:rPr>
              <a:t>u</a:t>
            </a:r>
            <a:r>
              <a:rPr sz="2400" spc="10" dirty="0">
                <a:latin typeface="PMingLiU"/>
                <a:cs typeface="PMingLiU"/>
              </a:rPr>
              <a:t>c</a:t>
            </a:r>
            <a:r>
              <a:rPr sz="2400" spc="220" dirty="0">
                <a:latin typeface="PMingLiU"/>
                <a:cs typeface="PMingLiU"/>
              </a:rPr>
              <a:t>t</a:t>
            </a:r>
            <a:r>
              <a:rPr sz="2400" spc="140" dirty="0">
                <a:latin typeface="PMingLiU"/>
                <a:cs typeface="PMingLiU"/>
              </a:rPr>
              <a:t>u</a:t>
            </a:r>
            <a:r>
              <a:rPr sz="2400" spc="170" dirty="0">
                <a:latin typeface="PMingLiU"/>
                <a:cs typeface="PMingLiU"/>
              </a:rPr>
              <a:t>r</a:t>
            </a:r>
            <a:r>
              <a:rPr sz="2400" spc="25" dirty="0">
                <a:latin typeface="PMingLiU"/>
                <a:cs typeface="PMingLiU"/>
              </a:rPr>
              <a:t>e</a:t>
            </a:r>
            <a:r>
              <a:rPr sz="2400" dirty="0">
                <a:latin typeface="PMingLiU"/>
                <a:cs typeface="PMingLiU"/>
              </a:rPr>
              <a:t>） </a:t>
            </a:r>
            <a:endParaRPr sz="2400" dirty="0">
              <a:latin typeface="PMingLiU"/>
              <a:cs typeface="PMingLiU"/>
            </a:endParaRPr>
          </a:p>
          <a:p>
            <a:pPr marL="320040" marR="4101465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制 度 </a:t>
            </a:r>
            <a:r>
              <a:rPr sz="2400" spc="35" dirty="0">
                <a:latin typeface="PMingLiU"/>
                <a:cs typeface="PMingLiU"/>
              </a:rPr>
              <a:t>（System）  </a:t>
            </a:r>
            <a:endParaRPr sz="2400" spc="35" dirty="0">
              <a:latin typeface="PMingLiU"/>
              <a:cs typeface="PMingLiU"/>
            </a:endParaRPr>
          </a:p>
          <a:p>
            <a:pPr marL="320040" marR="4101465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人员</a:t>
            </a:r>
            <a:r>
              <a:rPr sz="2400" spc="65" dirty="0">
                <a:latin typeface="PMingLiU"/>
                <a:cs typeface="PMingLiU"/>
              </a:rPr>
              <a:t>（Staff）</a:t>
            </a:r>
            <a:endParaRPr sz="2400">
              <a:latin typeface="PMingLiU"/>
              <a:cs typeface="PMingLiU"/>
            </a:endParaRPr>
          </a:p>
          <a:p>
            <a:pPr marL="320040" marR="4674870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作风</a:t>
            </a:r>
            <a:r>
              <a:rPr sz="2400" dirty="0">
                <a:latin typeface="PMingLiU"/>
                <a:cs typeface="PMingLiU"/>
              </a:rPr>
              <a:t>（</a:t>
            </a:r>
            <a:r>
              <a:rPr sz="2400" spc="-100" dirty="0">
                <a:latin typeface="PMingLiU"/>
                <a:cs typeface="PMingLiU"/>
              </a:rPr>
              <a:t>S</a:t>
            </a:r>
            <a:r>
              <a:rPr sz="2400" spc="220" dirty="0">
                <a:latin typeface="PMingLiU"/>
                <a:cs typeface="PMingLiU"/>
              </a:rPr>
              <a:t>t</a:t>
            </a:r>
            <a:r>
              <a:rPr sz="2400" spc="-35" dirty="0">
                <a:latin typeface="PMingLiU"/>
                <a:cs typeface="PMingLiU"/>
              </a:rPr>
              <a:t>y</a:t>
            </a:r>
            <a:r>
              <a:rPr sz="2400" spc="15" dirty="0">
                <a:latin typeface="PMingLiU"/>
                <a:cs typeface="PMingLiU"/>
              </a:rPr>
              <a:t>l</a:t>
            </a:r>
            <a:r>
              <a:rPr sz="2400" spc="25" dirty="0">
                <a:latin typeface="PMingLiU"/>
                <a:cs typeface="PMingLiU"/>
              </a:rPr>
              <a:t>e</a:t>
            </a:r>
            <a:r>
              <a:rPr sz="2400" dirty="0">
                <a:latin typeface="PMingLiU"/>
                <a:cs typeface="PMingLiU"/>
              </a:rPr>
              <a:t>） </a:t>
            </a:r>
            <a:endParaRPr sz="2400" dirty="0">
              <a:latin typeface="PMingLiU"/>
              <a:cs typeface="PMingLiU"/>
            </a:endParaRPr>
          </a:p>
          <a:p>
            <a:pPr marL="320040" marR="4674870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技能</a:t>
            </a:r>
            <a:r>
              <a:rPr sz="2400" spc="10" dirty="0">
                <a:latin typeface="PMingLiU"/>
                <a:cs typeface="PMingLiU"/>
              </a:rPr>
              <a:t>（Skill）</a:t>
            </a:r>
            <a:endParaRPr sz="2400">
              <a:latin typeface="PMingLiU"/>
              <a:cs typeface="PMingLiU"/>
            </a:endParaRPr>
          </a:p>
          <a:p>
            <a:pPr marL="320040">
              <a:lnSpc>
                <a:spcPct val="100000"/>
              </a:lnSpc>
              <a:spcBef>
                <a:spcPts val="1440"/>
              </a:spcBef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最高目标</a:t>
            </a:r>
            <a:r>
              <a:rPr sz="2400" spc="90" dirty="0">
                <a:latin typeface="PMingLiU"/>
                <a:cs typeface="PMingLiU"/>
              </a:rPr>
              <a:t>（Super-ordinate</a:t>
            </a:r>
            <a:r>
              <a:rPr sz="2400" spc="-30" dirty="0">
                <a:latin typeface="PMingLiU"/>
                <a:cs typeface="PMingLiU"/>
              </a:rPr>
              <a:t> </a:t>
            </a:r>
            <a:r>
              <a:rPr sz="2400" spc="95" dirty="0">
                <a:latin typeface="PMingLiU"/>
                <a:cs typeface="PMingLiU"/>
              </a:rPr>
              <a:t>Goals）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95" y="202565"/>
            <a:ext cx="66852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8.2.3 帕斯卡尔和阿索斯的7S管理框架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60664" y="15240"/>
            <a:ext cx="3831335" cy="17617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8679" y="2034539"/>
            <a:ext cx="213360" cy="1295400"/>
          </a:xfrm>
          <a:custGeom>
            <a:avLst/>
            <a:gdLst/>
            <a:ahLst/>
            <a:cxnLst/>
            <a:rect l="l" t="t" r="r" b="b"/>
            <a:pathLst>
              <a:path w="213359" h="1295400">
                <a:moveTo>
                  <a:pt x="204647" y="12700"/>
                </a:moveTo>
                <a:lnTo>
                  <a:pt x="189496" y="12700"/>
                </a:lnTo>
                <a:lnTo>
                  <a:pt x="195351" y="0"/>
                </a:lnTo>
                <a:lnTo>
                  <a:pt x="207530" y="0"/>
                </a:lnTo>
                <a:lnTo>
                  <a:pt x="204647" y="12700"/>
                </a:lnTo>
                <a:close/>
              </a:path>
              <a:path w="213359" h="1295400">
                <a:moveTo>
                  <a:pt x="183629" y="25400"/>
                </a:moveTo>
                <a:lnTo>
                  <a:pt x="172897" y="25400"/>
                </a:lnTo>
                <a:lnTo>
                  <a:pt x="178269" y="12700"/>
                </a:lnTo>
                <a:lnTo>
                  <a:pt x="188963" y="12700"/>
                </a:lnTo>
                <a:lnTo>
                  <a:pt x="183629" y="25400"/>
                </a:lnTo>
                <a:close/>
              </a:path>
              <a:path w="213359" h="1295400">
                <a:moveTo>
                  <a:pt x="173697" y="38100"/>
                </a:moveTo>
                <a:lnTo>
                  <a:pt x="162648" y="38100"/>
                </a:lnTo>
                <a:lnTo>
                  <a:pt x="167690" y="25400"/>
                </a:lnTo>
                <a:lnTo>
                  <a:pt x="178752" y="25400"/>
                </a:lnTo>
                <a:lnTo>
                  <a:pt x="173697" y="38100"/>
                </a:lnTo>
                <a:close/>
              </a:path>
              <a:path w="213359" h="1295400">
                <a:moveTo>
                  <a:pt x="151168" y="76200"/>
                </a:moveTo>
                <a:lnTo>
                  <a:pt x="144259" y="76200"/>
                </a:lnTo>
                <a:lnTo>
                  <a:pt x="148590" y="63500"/>
                </a:lnTo>
                <a:lnTo>
                  <a:pt x="153098" y="50800"/>
                </a:lnTo>
                <a:lnTo>
                  <a:pt x="157784" y="38100"/>
                </a:lnTo>
                <a:lnTo>
                  <a:pt x="169011" y="38100"/>
                </a:lnTo>
                <a:lnTo>
                  <a:pt x="164249" y="50800"/>
                </a:lnTo>
                <a:lnTo>
                  <a:pt x="159804" y="50800"/>
                </a:lnTo>
                <a:lnTo>
                  <a:pt x="155371" y="63500"/>
                </a:lnTo>
                <a:lnTo>
                  <a:pt x="151168" y="76200"/>
                </a:lnTo>
                <a:close/>
              </a:path>
              <a:path w="213359" h="1295400">
                <a:moveTo>
                  <a:pt x="129933" y="139700"/>
                </a:moveTo>
                <a:lnTo>
                  <a:pt x="122555" y="139700"/>
                </a:lnTo>
                <a:lnTo>
                  <a:pt x="125641" y="127000"/>
                </a:lnTo>
                <a:lnTo>
                  <a:pt x="128943" y="114300"/>
                </a:lnTo>
                <a:lnTo>
                  <a:pt x="132461" y="101600"/>
                </a:lnTo>
                <a:lnTo>
                  <a:pt x="136194" y="88900"/>
                </a:lnTo>
                <a:lnTo>
                  <a:pt x="140131" y="76200"/>
                </a:lnTo>
                <a:lnTo>
                  <a:pt x="147193" y="76200"/>
                </a:lnTo>
                <a:lnTo>
                  <a:pt x="143306" y="88900"/>
                </a:lnTo>
                <a:lnTo>
                  <a:pt x="139661" y="101600"/>
                </a:lnTo>
                <a:lnTo>
                  <a:pt x="136207" y="114300"/>
                </a:lnTo>
                <a:lnTo>
                  <a:pt x="132969" y="127000"/>
                </a:lnTo>
                <a:lnTo>
                  <a:pt x="129933" y="139700"/>
                </a:lnTo>
                <a:close/>
              </a:path>
              <a:path w="213359" h="1295400">
                <a:moveTo>
                  <a:pt x="82296" y="558800"/>
                </a:moveTo>
                <a:lnTo>
                  <a:pt x="71297" y="558800"/>
                </a:lnTo>
                <a:lnTo>
                  <a:pt x="75184" y="546100"/>
                </a:lnTo>
                <a:lnTo>
                  <a:pt x="78790" y="546100"/>
                </a:lnTo>
                <a:lnTo>
                  <a:pt x="82283" y="533400"/>
                </a:lnTo>
                <a:lnTo>
                  <a:pt x="85521" y="520700"/>
                </a:lnTo>
                <a:lnTo>
                  <a:pt x="88557" y="508000"/>
                </a:lnTo>
                <a:lnTo>
                  <a:pt x="91363" y="495300"/>
                </a:lnTo>
                <a:lnTo>
                  <a:pt x="93929" y="482600"/>
                </a:lnTo>
                <a:lnTo>
                  <a:pt x="96265" y="469900"/>
                </a:lnTo>
                <a:lnTo>
                  <a:pt x="98361" y="457200"/>
                </a:lnTo>
                <a:lnTo>
                  <a:pt x="100190" y="444500"/>
                </a:lnTo>
                <a:lnTo>
                  <a:pt x="101765" y="431800"/>
                </a:lnTo>
                <a:lnTo>
                  <a:pt x="103060" y="419100"/>
                </a:lnTo>
                <a:lnTo>
                  <a:pt x="104089" y="406400"/>
                </a:lnTo>
                <a:lnTo>
                  <a:pt x="104838" y="393700"/>
                </a:lnTo>
                <a:lnTo>
                  <a:pt x="105283" y="381000"/>
                </a:lnTo>
                <a:lnTo>
                  <a:pt x="105435" y="355600"/>
                </a:lnTo>
                <a:lnTo>
                  <a:pt x="105435" y="279400"/>
                </a:lnTo>
                <a:lnTo>
                  <a:pt x="105587" y="266700"/>
                </a:lnTo>
                <a:lnTo>
                  <a:pt x="107835" y="228600"/>
                </a:lnTo>
                <a:lnTo>
                  <a:pt x="110743" y="203200"/>
                </a:lnTo>
                <a:lnTo>
                  <a:pt x="112610" y="177800"/>
                </a:lnTo>
                <a:lnTo>
                  <a:pt x="114719" y="165100"/>
                </a:lnTo>
                <a:lnTo>
                  <a:pt x="117093" y="152400"/>
                </a:lnTo>
                <a:lnTo>
                  <a:pt x="119710" y="139700"/>
                </a:lnTo>
                <a:lnTo>
                  <a:pt x="129959" y="139700"/>
                </a:lnTo>
                <a:lnTo>
                  <a:pt x="127127" y="152400"/>
                </a:lnTo>
                <a:lnTo>
                  <a:pt x="124561" y="165100"/>
                </a:lnTo>
                <a:lnTo>
                  <a:pt x="122224" y="177800"/>
                </a:lnTo>
                <a:lnTo>
                  <a:pt x="120129" y="190500"/>
                </a:lnTo>
                <a:lnTo>
                  <a:pt x="118300" y="203200"/>
                </a:lnTo>
                <a:lnTo>
                  <a:pt x="116725" y="215900"/>
                </a:lnTo>
                <a:lnTo>
                  <a:pt x="115430" y="228600"/>
                </a:lnTo>
                <a:lnTo>
                  <a:pt x="114401" y="241300"/>
                </a:lnTo>
                <a:lnTo>
                  <a:pt x="113652" y="254000"/>
                </a:lnTo>
                <a:lnTo>
                  <a:pt x="113207" y="266700"/>
                </a:lnTo>
                <a:lnTo>
                  <a:pt x="113055" y="279400"/>
                </a:lnTo>
                <a:lnTo>
                  <a:pt x="113055" y="355600"/>
                </a:lnTo>
                <a:lnTo>
                  <a:pt x="112903" y="381000"/>
                </a:lnTo>
                <a:lnTo>
                  <a:pt x="110655" y="419100"/>
                </a:lnTo>
                <a:lnTo>
                  <a:pt x="105879" y="457200"/>
                </a:lnTo>
                <a:lnTo>
                  <a:pt x="98780" y="495300"/>
                </a:lnTo>
                <a:lnTo>
                  <a:pt x="89547" y="533400"/>
                </a:lnTo>
                <a:lnTo>
                  <a:pt x="86029" y="546100"/>
                </a:lnTo>
                <a:lnTo>
                  <a:pt x="82296" y="558800"/>
                </a:lnTo>
                <a:close/>
              </a:path>
              <a:path w="213359" h="1295400">
                <a:moveTo>
                  <a:pt x="65392" y="596900"/>
                </a:moveTo>
                <a:lnTo>
                  <a:pt x="54152" y="596900"/>
                </a:lnTo>
                <a:lnTo>
                  <a:pt x="58762" y="584200"/>
                </a:lnTo>
                <a:lnTo>
                  <a:pt x="63055" y="584200"/>
                </a:lnTo>
                <a:lnTo>
                  <a:pt x="67322" y="571500"/>
                </a:lnTo>
                <a:lnTo>
                  <a:pt x="71335" y="558800"/>
                </a:lnTo>
                <a:lnTo>
                  <a:pt x="78359" y="558800"/>
                </a:lnTo>
                <a:lnTo>
                  <a:pt x="74231" y="571500"/>
                </a:lnTo>
                <a:lnTo>
                  <a:pt x="69900" y="584200"/>
                </a:lnTo>
                <a:lnTo>
                  <a:pt x="65392" y="596900"/>
                </a:lnTo>
                <a:close/>
              </a:path>
              <a:path w="213359" h="1295400">
                <a:moveTo>
                  <a:pt x="55841" y="609600"/>
                </a:moveTo>
                <a:lnTo>
                  <a:pt x="44665" y="609600"/>
                </a:lnTo>
                <a:lnTo>
                  <a:pt x="49593" y="596900"/>
                </a:lnTo>
                <a:lnTo>
                  <a:pt x="60706" y="596900"/>
                </a:lnTo>
                <a:lnTo>
                  <a:pt x="55841" y="609600"/>
                </a:lnTo>
                <a:close/>
              </a:path>
              <a:path w="213359" h="1295400">
                <a:moveTo>
                  <a:pt x="45593" y="622300"/>
                </a:moveTo>
                <a:lnTo>
                  <a:pt x="34683" y="622300"/>
                </a:lnTo>
                <a:lnTo>
                  <a:pt x="39890" y="609600"/>
                </a:lnTo>
                <a:lnTo>
                  <a:pt x="50800" y="609600"/>
                </a:lnTo>
                <a:lnTo>
                  <a:pt x="45593" y="622300"/>
                </a:lnTo>
                <a:close/>
              </a:path>
              <a:path w="213359" h="1295400">
                <a:moveTo>
                  <a:pt x="34696" y="635000"/>
                </a:moveTo>
                <a:lnTo>
                  <a:pt x="24282" y="635000"/>
                </a:lnTo>
                <a:lnTo>
                  <a:pt x="29743" y="622300"/>
                </a:lnTo>
                <a:lnTo>
                  <a:pt x="40220" y="622300"/>
                </a:lnTo>
                <a:lnTo>
                  <a:pt x="34696" y="635000"/>
                </a:lnTo>
                <a:close/>
              </a:path>
              <a:path w="213359" h="1295400">
                <a:moveTo>
                  <a:pt x="17183" y="647700"/>
                </a:moveTo>
                <a:lnTo>
                  <a:pt x="0" y="647700"/>
                </a:lnTo>
                <a:lnTo>
                  <a:pt x="2984" y="635000"/>
                </a:lnTo>
                <a:lnTo>
                  <a:pt x="23139" y="635000"/>
                </a:lnTo>
                <a:lnTo>
                  <a:pt x="17183" y="647700"/>
                </a:lnTo>
                <a:close/>
              </a:path>
              <a:path w="213359" h="1295400">
                <a:moveTo>
                  <a:pt x="28994" y="660400"/>
                </a:moveTo>
                <a:lnTo>
                  <a:pt x="11137" y="660400"/>
                </a:lnTo>
                <a:lnTo>
                  <a:pt x="8242" y="647700"/>
                </a:lnTo>
                <a:lnTo>
                  <a:pt x="23139" y="647700"/>
                </a:lnTo>
                <a:lnTo>
                  <a:pt x="28994" y="660400"/>
                </a:lnTo>
                <a:close/>
              </a:path>
              <a:path w="213359" h="1295400">
                <a:moveTo>
                  <a:pt x="45593" y="673100"/>
                </a:moveTo>
                <a:lnTo>
                  <a:pt x="34861" y="673100"/>
                </a:lnTo>
                <a:lnTo>
                  <a:pt x="29527" y="660400"/>
                </a:lnTo>
                <a:lnTo>
                  <a:pt x="40220" y="660400"/>
                </a:lnTo>
                <a:lnTo>
                  <a:pt x="45593" y="673100"/>
                </a:lnTo>
                <a:close/>
              </a:path>
              <a:path w="213359" h="1295400">
                <a:moveTo>
                  <a:pt x="60706" y="698500"/>
                </a:moveTo>
                <a:lnTo>
                  <a:pt x="54241" y="698500"/>
                </a:lnTo>
                <a:lnTo>
                  <a:pt x="49479" y="685800"/>
                </a:lnTo>
                <a:lnTo>
                  <a:pt x="44792" y="685800"/>
                </a:lnTo>
                <a:lnTo>
                  <a:pt x="39738" y="673100"/>
                </a:lnTo>
                <a:lnTo>
                  <a:pt x="50800" y="673100"/>
                </a:lnTo>
                <a:lnTo>
                  <a:pt x="55841" y="685800"/>
                </a:lnTo>
                <a:lnTo>
                  <a:pt x="60706" y="698500"/>
                </a:lnTo>
                <a:close/>
              </a:path>
              <a:path w="213359" h="1295400">
                <a:moveTo>
                  <a:pt x="58762" y="711200"/>
                </a:moveTo>
                <a:lnTo>
                  <a:pt x="54152" y="698500"/>
                </a:lnTo>
                <a:lnTo>
                  <a:pt x="58686" y="698500"/>
                </a:lnTo>
                <a:lnTo>
                  <a:pt x="58762" y="711200"/>
                </a:lnTo>
                <a:close/>
              </a:path>
              <a:path w="213359" h="1295400">
                <a:moveTo>
                  <a:pt x="74231" y="723900"/>
                </a:moveTo>
                <a:lnTo>
                  <a:pt x="67322" y="723900"/>
                </a:lnTo>
                <a:lnTo>
                  <a:pt x="63055" y="711200"/>
                </a:lnTo>
                <a:lnTo>
                  <a:pt x="58686" y="698500"/>
                </a:lnTo>
                <a:lnTo>
                  <a:pt x="65392" y="698500"/>
                </a:lnTo>
                <a:lnTo>
                  <a:pt x="69900" y="711200"/>
                </a:lnTo>
                <a:lnTo>
                  <a:pt x="74231" y="723900"/>
                </a:lnTo>
                <a:close/>
              </a:path>
              <a:path w="213359" h="1295400">
                <a:moveTo>
                  <a:pt x="151231" y="1219200"/>
                </a:moveTo>
                <a:lnTo>
                  <a:pt x="140131" y="1219200"/>
                </a:lnTo>
                <a:lnTo>
                  <a:pt x="136194" y="1206500"/>
                </a:lnTo>
                <a:lnTo>
                  <a:pt x="125641" y="1168400"/>
                </a:lnTo>
                <a:lnTo>
                  <a:pt x="117093" y="1130300"/>
                </a:lnTo>
                <a:lnTo>
                  <a:pt x="110743" y="1092200"/>
                </a:lnTo>
                <a:lnTo>
                  <a:pt x="106794" y="1054100"/>
                </a:lnTo>
                <a:lnTo>
                  <a:pt x="105435" y="1016000"/>
                </a:lnTo>
                <a:lnTo>
                  <a:pt x="105435" y="927100"/>
                </a:lnTo>
                <a:lnTo>
                  <a:pt x="105283" y="914400"/>
                </a:lnTo>
                <a:lnTo>
                  <a:pt x="104825" y="901700"/>
                </a:lnTo>
                <a:lnTo>
                  <a:pt x="104089" y="889000"/>
                </a:lnTo>
                <a:lnTo>
                  <a:pt x="103060" y="876300"/>
                </a:lnTo>
                <a:lnTo>
                  <a:pt x="101752" y="863600"/>
                </a:lnTo>
                <a:lnTo>
                  <a:pt x="100177" y="850900"/>
                </a:lnTo>
                <a:lnTo>
                  <a:pt x="98348" y="838200"/>
                </a:lnTo>
                <a:lnTo>
                  <a:pt x="96253" y="825500"/>
                </a:lnTo>
                <a:lnTo>
                  <a:pt x="93916" y="812800"/>
                </a:lnTo>
                <a:lnTo>
                  <a:pt x="91338" y="800100"/>
                </a:lnTo>
                <a:lnTo>
                  <a:pt x="88531" y="787400"/>
                </a:lnTo>
                <a:lnTo>
                  <a:pt x="85496" y="774700"/>
                </a:lnTo>
                <a:lnTo>
                  <a:pt x="82245" y="762000"/>
                </a:lnTo>
                <a:lnTo>
                  <a:pt x="78790" y="749300"/>
                </a:lnTo>
                <a:lnTo>
                  <a:pt x="75133" y="736600"/>
                </a:lnTo>
                <a:lnTo>
                  <a:pt x="71335" y="736600"/>
                </a:lnTo>
                <a:lnTo>
                  <a:pt x="67259" y="723900"/>
                </a:lnTo>
                <a:lnTo>
                  <a:pt x="78359" y="723900"/>
                </a:lnTo>
                <a:lnTo>
                  <a:pt x="82296" y="736600"/>
                </a:lnTo>
                <a:lnTo>
                  <a:pt x="92849" y="774700"/>
                </a:lnTo>
                <a:lnTo>
                  <a:pt x="101396" y="812800"/>
                </a:lnTo>
                <a:lnTo>
                  <a:pt x="107746" y="850900"/>
                </a:lnTo>
                <a:lnTo>
                  <a:pt x="111696" y="889000"/>
                </a:lnTo>
                <a:lnTo>
                  <a:pt x="113055" y="927100"/>
                </a:lnTo>
                <a:lnTo>
                  <a:pt x="113055" y="1016000"/>
                </a:lnTo>
                <a:lnTo>
                  <a:pt x="113207" y="1028700"/>
                </a:lnTo>
                <a:lnTo>
                  <a:pt x="113665" y="1041400"/>
                </a:lnTo>
                <a:lnTo>
                  <a:pt x="114401" y="1054100"/>
                </a:lnTo>
                <a:lnTo>
                  <a:pt x="115430" y="1066800"/>
                </a:lnTo>
                <a:lnTo>
                  <a:pt x="116738" y="1079500"/>
                </a:lnTo>
                <a:lnTo>
                  <a:pt x="118313" y="1092200"/>
                </a:lnTo>
                <a:lnTo>
                  <a:pt x="120142" y="1104900"/>
                </a:lnTo>
                <a:lnTo>
                  <a:pt x="122237" y="1117600"/>
                </a:lnTo>
                <a:lnTo>
                  <a:pt x="124574" y="1130300"/>
                </a:lnTo>
                <a:lnTo>
                  <a:pt x="127152" y="1143000"/>
                </a:lnTo>
                <a:lnTo>
                  <a:pt x="129959" y="1155700"/>
                </a:lnTo>
                <a:lnTo>
                  <a:pt x="132994" y="1168400"/>
                </a:lnTo>
                <a:lnTo>
                  <a:pt x="136245" y="1181100"/>
                </a:lnTo>
                <a:lnTo>
                  <a:pt x="139700" y="1193800"/>
                </a:lnTo>
                <a:lnTo>
                  <a:pt x="143357" y="1206500"/>
                </a:lnTo>
                <a:lnTo>
                  <a:pt x="147154" y="1206500"/>
                </a:lnTo>
                <a:lnTo>
                  <a:pt x="151231" y="1219200"/>
                </a:lnTo>
                <a:close/>
              </a:path>
              <a:path w="213359" h="1295400">
                <a:moveTo>
                  <a:pt x="164337" y="1244600"/>
                </a:moveTo>
                <a:lnTo>
                  <a:pt x="153098" y="1244600"/>
                </a:lnTo>
                <a:lnTo>
                  <a:pt x="148590" y="1231900"/>
                </a:lnTo>
                <a:lnTo>
                  <a:pt x="144259" y="1219200"/>
                </a:lnTo>
                <a:lnTo>
                  <a:pt x="151168" y="1219200"/>
                </a:lnTo>
                <a:lnTo>
                  <a:pt x="155435" y="1231900"/>
                </a:lnTo>
                <a:lnTo>
                  <a:pt x="159727" y="1231900"/>
                </a:lnTo>
                <a:lnTo>
                  <a:pt x="164337" y="1244600"/>
                </a:lnTo>
                <a:close/>
              </a:path>
              <a:path w="213359" h="1295400">
                <a:moveTo>
                  <a:pt x="169011" y="1257300"/>
                </a:moveTo>
                <a:lnTo>
                  <a:pt x="162648" y="1257300"/>
                </a:lnTo>
                <a:lnTo>
                  <a:pt x="157784" y="1244600"/>
                </a:lnTo>
                <a:lnTo>
                  <a:pt x="164249" y="1244600"/>
                </a:lnTo>
                <a:lnTo>
                  <a:pt x="169011" y="1257300"/>
                </a:lnTo>
                <a:close/>
              </a:path>
              <a:path w="213359" h="1295400">
                <a:moveTo>
                  <a:pt x="178752" y="1270000"/>
                </a:moveTo>
                <a:lnTo>
                  <a:pt x="172897" y="1270000"/>
                </a:lnTo>
                <a:lnTo>
                  <a:pt x="167690" y="1257300"/>
                </a:lnTo>
                <a:lnTo>
                  <a:pt x="173697" y="1257300"/>
                </a:lnTo>
                <a:lnTo>
                  <a:pt x="178752" y="1270000"/>
                </a:lnTo>
                <a:close/>
              </a:path>
              <a:path w="213359" h="1295400">
                <a:moveTo>
                  <a:pt x="194208" y="1282700"/>
                </a:moveTo>
                <a:lnTo>
                  <a:pt x="183794" y="1282700"/>
                </a:lnTo>
                <a:lnTo>
                  <a:pt x="178269" y="1270000"/>
                </a:lnTo>
                <a:lnTo>
                  <a:pt x="188747" y="1270000"/>
                </a:lnTo>
                <a:lnTo>
                  <a:pt x="194208" y="1282700"/>
                </a:lnTo>
                <a:close/>
              </a:path>
              <a:path w="213359" h="1295400">
                <a:moveTo>
                  <a:pt x="212979" y="1295400"/>
                </a:moveTo>
                <a:lnTo>
                  <a:pt x="195351" y="1295400"/>
                </a:lnTo>
                <a:lnTo>
                  <a:pt x="189496" y="1282700"/>
                </a:lnTo>
                <a:lnTo>
                  <a:pt x="210058" y="1282700"/>
                </a:lnTo>
                <a:lnTo>
                  <a:pt x="212979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2972" y="3571875"/>
            <a:ext cx="252729" cy="2019300"/>
          </a:xfrm>
          <a:custGeom>
            <a:avLst/>
            <a:gdLst/>
            <a:ahLst/>
            <a:cxnLst/>
            <a:rect l="l" t="t" r="r" b="b"/>
            <a:pathLst>
              <a:path w="252730" h="2019300">
                <a:moveTo>
                  <a:pt x="227190" y="12700"/>
                </a:moveTo>
                <a:lnTo>
                  <a:pt x="213867" y="12700"/>
                </a:lnTo>
                <a:lnTo>
                  <a:pt x="217169" y="0"/>
                </a:lnTo>
                <a:lnTo>
                  <a:pt x="230441" y="0"/>
                </a:lnTo>
                <a:lnTo>
                  <a:pt x="227190" y="12700"/>
                </a:lnTo>
                <a:close/>
              </a:path>
              <a:path w="252730" h="2019300">
                <a:moveTo>
                  <a:pt x="209169" y="25400"/>
                </a:moveTo>
                <a:lnTo>
                  <a:pt x="198005" y="25400"/>
                </a:lnTo>
                <a:lnTo>
                  <a:pt x="204215" y="12700"/>
                </a:lnTo>
                <a:lnTo>
                  <a:pt x="215315" y="12700"/>
                </a:lnTo>
                <a:lnTo>
                  <a:pt x="209169" y="25400"/>
                </a:lnTo>
                <a:close/>
              </a:path>
              <a:path w="252730" h="2019300">
                <a:moveTo>
                  <a:pt x="192138" y="38100"/>
                </a:moveTo>
                <a:lnTo>
                  <a:pt x="186131" y="38100"/>
                </a:lnTo>
                <a:lnTo>
                  <a:pt x="191973" y="25400"/>
                </a:lnTo>
                <a:lnTo>
                  <a:pt x="197840" y="25400"/>
                </a:lnTo>
                <a:lnTo>
                  <a:pt x="192138" y="38100"/>
                </a:lnTo>
                <a:close/>
              </a:path>
              <a:path w="252730" h="2019300">
                <a:moveTo>
                  <a:pt x="176352" y="63500"/>
                </a:moveTo>
                <a:lnTo>
                  <a:pt x="169722" y="63500"/>
                </a:lnTo>
                <a:lnTo>
                  <a:pt x="174993" y="50800"/>
                </a:lnTo>
                <a:lnTo>
                  <a:pt x="180466" y="38100"/>
                </a:lnTo>
                <a:lnTo>
                  <a:pt x="192265" y="38100"/>
                </a:lnTo>
                <a:lnTo>
                  <a:pt x="186715" y="50800"/>
                </a:lnTo>
                <a:lnTo>
                  <a:pt x="181546" y="50800"/>
                </a:lnTo>
                <a:lnTo>
                  <a:pt x="176352" y="63500"/>
                </a:lnTo>
                <a:close/>
              </a:path>
              <a:path w="252730" h="2019300">
                <a:moveTo>
                  <a:pt x="79971" y="927100"/>
                </a:moveTo>
                <a:lnTo>
                  <a:pt x="68249" y="927100"/>
                </a:lnTo>
                <a:lnTo>
                  <a:pt x="73063" y="914400"/>
                </a:lnTo>
                <a:lnTo>
                  <a:pt x="77546" y="914400"/>
                </a:lnTo>
                <a:lnTo>
                  <a:pt x="81940" y="901700"/>
                </a:lnTo>
                <a:lnTo>
                  <a:pt x="86055" y="889000"/>
                </a:lnTo>
                <a:lnTo>
                  <a:pt x="89954" y="876300"/>
                </a:lnTo>
                <a:lnTo>
                  <a:pt x="93611" y="863600"/>
                </a:lnTo>
                <a:lnTo>
                  <a:pt x="97028" y="850900"/>
                </a:lnTo>
                <a:lnTo>
                  <a:pt x="100190" y="838200"/>
                </a:lnTo>
                <a:lnTo>
                  <a:pt x="103085" y="825500"/>
                </a:lnTo>
                <a:lnTo>
                  <a:pt x="105727" y="812800"/>
                </a:lnTo>
                <a:lnTo>
                  <a:pt x="108076" y="787400"/>
                </a:lnTo>
                <a:lnTo>
                  <a:pt x="110147" y="774700"/>
                </a:lnTo>
                <a:lnTo>
                  <a:pt x="111925" y="762000"/>
                </a:lnTo>
                <a:lnTo>
                  <a:pt x="113398" y="749300"/>
                </a:lnTo>
                <a:lnTo>
                  <a:pt x="114553" y="736600"/>
                </a:lnTo>
                <a:lnTo>
                  <a:pt x="115392" y="711200"/>
                </a:lnTo>
                <a:lnTo>
                  <a:pt x="115900" y="698500"/>
                </a:lnTo>
                <a:lnTo>
                  <a:pt x="116065" y="685800"/>
                </a:lnTo>
                <a:lnTo>
                  <a:pt x="116065" y="317500"/>
                </a:lnTo>
                <a:lnTo>
                  <a:pt x="116243" y="304800"/>
                </a:lnTo>
                <a:lnTo>
                  <a:pt x="116751" y="292100"/>
                </a:lnTo>
                <a:lnTo>
                  <a:pt x="117601" y="266700"/>
                </a:lnTo>
                <a:lnTo>
                  <a:pt x="118770" y="254000"/>
                </a:lnTo>
                <a:lnTo>
                  <a:pt x="120256" y="241300"/>
                </a:lnTo>
                <a:lnTo>
                  <a:pt x="122047" y="228600"/>
                </a:lnTo>
                <a:lnTo>
                  <a:pt x="124142" y="203200"/>
                </a:lnTo>
                <a:lnTo>
                  <a:pt x="132130" y="165100"/>
                </a:lnTo>
                <a:lnTo>
                  <a:pt x="142532" y="127000"/>
                </a:lnTo>
                <a:lnTo>
                  <a:pt x="155130" y="88900"/>
                </a:lnTo>
                <a:lnTo>
                  <a:pt x="164642" y="63500"/>
                </a:lnTo>
                <a:lnTo>
                  <a:pt x="176428" y="63500"/>
                </a:lnTo>
                <a:lnTo>
                  <a:pt x="171424" y="76200"/>
                </a:lnTo>
                <a:lnTo>
                  <a:pt x="166750" y="76200"/>
                </a:lnTo>
                <a:lnTo>
                  <a:pt x="162153" y="88900"/>
                </a:lnTo>
                <a:lnTo>
                  <a:pt x="157810" y="101600"/>
                </a:lnTo>
                <a:lnTo>
                  <a:pt x="153695" y="114300"/>
                </a:lnTo>
                <a:lnTo>
                  <a:pt x="149796" y="127000"/>
                </a:lnTo>
                <a:lnTo>
                  <a:pt x="146138" y="139700"/>
                </a:lnTo>
                <a:lnTo>
                  <a:pt x="142722" y="152400"/>
                </a:lnTo>
                <a:lnTo>
                  <a:pt x="139560" y="165100"/>
                </a:lnTo>
                <a:lnTo>
                  <a:pt x="136664" y="177800"/>
                </a:lnTo>
                <a:lnTo>
                  <a:pt x="134023" y="190500"/>
                </a:lnTo>
                <a:lnTo>
                  <a:pt x="131673" y="203200"/>
                </a:lnTo>
                <a:lnTo>
                  <a:pt x="129603" y="228600"/>
                </a:lnTo>
                <a:lnTo>
                  <a:pt x="127825" y="241300"/>
                </a:lnTo>
                <a:lnTo>
                  <a:pt x="126352" y="254000"/>
                </a:lnTo>
                <a:lnTo>
                  <a:pt x="125196" y="266700"/>
                </a:lnTo>
                <a:lnTo>
                  <a:pt x="124358" y="292100"/>
                </a:lnTo>
                <a:lnTo>
                  <a:pt x="123850" y="304800"/>
                </a:lnTo>
                <a:lnTo>
                  <a:pt x="123685" y="317500"/>
                </a:lnTo>
                <a:lnTo>
                  <a:pt x="123685" y="685800"/>
                </a:lnTo>
                <a:lnTo>
                  <a:pt x="123507" y="698500"/>
                </a:lnTo>
                <a:lnTo>
                  <a:pt x="122999" y="711200"/>
                </a:lnTo>
                <a:lnTo>
                  <a:pt x="122148" y="736600"/>
                </a:lnTo>
                <a:lnTo>
                  <a:pt x="120980" y="749300"/>
                </a:lnTo>
                <a:lnTo>
                  <a:pt x="119494" y="762000"/>
                </a:lnTo>
                <a:lnTo>
                  <a:pt x="117703" y="774700"/>
                </a:lnTo>
                <a:lnTo>
                  <a:pt x="115608" y="787400"/>
                </a:lnTo>
                <a:lnTo>
                  <a:pt x="113220" y="812800"/>
                </a:lnTo>
                <a:lnTo>
                  <a:pt x="104406" y="850900"/>
                </a:lnTo>
                <a:lnTo>
                  <a:pt x="93243" y="889000"/>
                </a:lnTo>
                <a:lnTo>
                  <a:pt x="84620" y="914400"/>
                </a:lnTo>
                <a:lnTo>
                  <a:pt x="79971" y="927100"/>
                </a:lnTo>
                <a:close/>
              </a:path>
              <a:path w="252730" h="2019300">
                <a:moveTo>
                  <a:pt x="166687" y="88900"/>
                </a:moveTo>
                <a:lnTo>
                  <a:pt x="166750" y="76200"/>
                </a:lnTo>
                <a:lnTo>
                  <a:pt x="171500" y="76200"/>
                </a:lnTo>
                <a:lnTo>
                  <a:pt x="166687" y="88900"/>
                </a:lnTo>
                <a:close/>
              </a:path>
              <a:path w="252730" h="2019300">
                <a:moveTo>
                  <a:pt x="77546" y="914400"/>
                </a:moveTo>
                <a:lnTo>
                  <a:pt x="72999" y="914400"/>
                </a:lnTo>
                <a:lnTo>
                  <a:pt x="77597" y="901700"/>
                </a:lnTo>
                <a:lnTo>
                  <a:pt x="77546" y="914400"/>
                </a:lnTo>
                <a:close/>
              </a:path>
              <a:path w="252730" h="2019300">
                <a:moveTo>
                  <a:pt x="59283" y="965200"/>
                </a:moveTo>
                <a:lnTo>
                  <a:pt x="47485" y="965200"/>
                </a:lnTo>
                <a:lnTo>
                  <a:pt x="53035" y="952500"/>
                </a:lnTo>
                <a:lnTo>
                  <a:pt x="58204" y="952500"/>
                </a:lnTo>
                <a:lnTo>
                  <a:pt x="63398" y="939800"/>
                </a:lnTo>
                <a:lnTo>
                  <a:pt x="68325" y="927100"/>
                </a:lnTo>
                <a:lnTo>
                  <a:pt x="75107" y="927100"/>
                </a:lnTo>
                <a:lnTo>
                  <a:pt x="70027" y="939800"/>
                </a:lnTo>
                <a:lnTo>
                  <a:pt x="64757" y="952500"/>
                </a:lnTo>
                <a:lnTo>
                  <a:pt x="59283" y="965200"/>
                </a:lnTo>
                <a:close/>
              </a:path>
              <a:path w="252730" h="2019300">
                <a:moveTo>
                  <a:pt x="47777" y="977900"/>
                </a:moveTo>
                <a:lnTo>
                  <a:pt x="36194" y="977900"/>
                </a:lnTo>
                <a:lnTo>
                  <a:pt x="42062" y="965200"/>
                </a:lnTo>
                <a:lnTo>
                  <a:pt x="53619" y="965200"/>
                </a:lnTo>
                <a:lnTo>
                  <a:pt x="47777" y="977900"/>
                </a:lnTo>
                <a:close/>
              </a:path>
              <a:path w="252730" h="2019300">
                <a:moveTo>
                  <a:pt x="35534" y="990600"/>
                </a:moveTo>
                <a:lnTo>
                  <a:pt x="24434" y="990600"/>
                </a:lnTo>
                <a:lnTo>
                  <a:pt x="30581" y="977900"/>
                </a:lnTo>
                <a:lnTo>
                  <a:pt x="41744" y="977900"/>
                </a:lnTo>
                <a:lnTo>
                  <a:pt x="35534" y="990600"/>
                </a:lnTo>
                <a:close/>
              </a:path>
              <a:path w="252730" h="2019300">
                <a:moveTo>
                  <a:pt x="22580" y="1016000"/>
                </a:moveTo>
                <a:lnTo>
                  <a:pt x="3327" y="1016000"/>
                </a:lnTo>
                <a:lnTo>
                  <a:pt x="0" y="1003300"/>
                </a:lnTo>
                <a:lnTo>
                  <a:pt x="3111" y="1003300"/>
                </a:lnTo>
                <a:lnTo>
                  <a:pt x="6413" y="990600"/>
                </a:lnTo>
                <a:lnTo>
                  <a:pt x="22580" y="990600"/>
                </a:lnTo>
                <a:lnTo>
                  <a:pt x="19240" y="1003300"/>
                </a:lnTo>
                <a:lnTo>
                  <a:pt x="22580" y="1016000"/>
                </a:lnTo>
                <a:close/>
              </a:path>
              <a:path w="252730" h="2019300">
                <a:moveTo>
                  <a:pt x="41744" y="1028700"/>
                </a:moveTo>
                <a:lnTo>
                  <a:pt x="30581" y="1028700"/>
                </a:lnTo>
                <a:lnTo>
                  <a:pt x="24434" y="1016000"/>
                </a:lnTo>
                <a:lnTo>
                  <a:pt x="35534" y="1016000"/>
                </a:lnTo>
                <a:lnTo>
                  <a:pt x="41744" y="1028700"/>
                </a:lnTo>
                <a:close/>
              </a:path>
              <a:path w="252730" h="2019300">
                <a:moveTo>
                  <a:pt x="59283" y="1054100"/>
                </a:moveTo>
                <a:lnTo>
                  <a:pt x="53035" y="1054100"/>
                </a:lnTo>
                <a:lnTo>
                  <a:pt x="47485" y="1041400"/>
                </a:lnTo>
                <a:lnTo>
                  <a:pt x="42062" y="1041400"/>
                </a:lnTo>
                <a:lnTo>
                  <a:pt x="36194" y="1028700"/>
                </a:lnTo>
                <a:lnTo>
                  <a:pt x="47777" y="1028700"/>
                </a:lnTo>
                <a:lnTo>
                  <a:pt x="53619" y="1041400"/>
                </a:lnTo>
                <a:lnTo>
                  <a:pt x="59283" y="1054100"/>
                </a:lnTo>
                <a:close/>
              </a:path>
              <a:path w="252730" h="2019300">
                <a:moveTo>
                  <a:pt x="58292" y="1066800"/>
                </a:moveTo>
                <a:lnTo>
                  <a:pt x="52920" y="1054100"/>
                </a:lnTo>
                <a:lnTo>
                  <a:pt x="58204" y="1054100"/>
                </a:lnTo>
                <a:lnTo>
                  <a:pt x="58292" y="1066800"/>
                </a:lnTo>
                <a:close/>
              </a:path>
              <a:path w="252730" h="2019300">
                <a:moveTo>
                  <a:pt x="75107" y="1079500"/>
                </a:moveTo>
                <a:lnTo>
                  <a:pt x="68325" y="1079500"/>
                </a:lnTo>
                <a:lnTo>
                  <a:pt x="63322" y="1066800"/>
                </a:lnTo>
                <a:lnTo>
                  <a:pt x="58204" y="1054100"/>
                </a:lnTo>
                <a:lnTo>
                  <a:pt x="64757" y="1054100"/>
                </a:lnTo>
                <a:lnTo>
                  <a:pt x="70027" y="1066800"/>
                </a:lnTo>
                <a:lnTo>
                  <a:pt x="75107" y="1079500"/>
                </a:lnTo>
                <a:close/>
              </a:path>
              <a:path w="252730" h="2019300">
                <a:moveTo>
                  <a:pt x="176428" y="1943100"/>
                </a:moveTo>
                <a:lnTo>
                  <a:pt x="164642" y="1943100"/>
                </a:lnTo>
                <a:lnTo>
                  <a:pt x="159778" y="1930400"/>
                </a:lnTo>
                <a:lnTo>
                  <a:pt x="146507" y="1892300"/>
                </a:lnTo>
                <a:lnTo>
                  <a:pt x="135343" y="1854200"/>
                </a:lnTo>
                <a:lnTo>
                  <a:pt x="126530" y="1816100"/>
                </a:lnTo>
                <a:lnTo>
                  <a:pt x="120256" y="1765300"/>
                </a:lnTo>
                <a:lnTo>
                  <a:pt x="118770" y="1752600"/>
                </a:lnTo>
                <a:lnTo>
                  <a:pt x="117601" y="1739900"/>
                </a:lnTo>
                <a:lnTo>
                  <a:pt x="116751" y="1727200"/>
                </a:lnTo>
                <a:lnTo>
                  <a:pt x="116243" y="1701800"/>
                </a:lnTo>
                <a:lnTo>
                  <a:pt x="116065" y="1689100"/>
                </a:lnTo>
                <a:lnTo>
                  <a:pt x="116065" y="1320800"/>
                </a:lnTo>
                <a:lnTo>
                  <a:pt x="115887" y="1308100"/>
                </a:lnTo>
                <a:lnTo>
                  <a:pt x="115379" y="1295400"/>
                </a:lnTo>
                <a:lnTo>
                  <a:pt x="114541" y="1270000"/>
                </a:lnTo>
                <a:lnTo>
                  <a:pt x="113385" y="1257300"/>
                </a:lnTo>
                <a:lnTo>
                  <a:pt x="111912" y="1244600"/>
                </a:lnTo>
                <a:lnTo>
                  <a:pt x="110134" y="1231900"/>
                </a:lnTo>
                <a:lnTo>
                  <a:pt x="108064" y="1219200"/>
                </a:lnTo>
                <a:lnTo>
                  <a:pt x="105714" y="1206500"/>
                </a:lnTo>
                <a:lnTo>
                  <a:pt x="103073" y="1181100"/>
                </a:lnTo>
                <a:lnTo>
                  <a:pt x="100164" y="1168400"/>
                </a:lnTo>
                <a:lnTo>
                  <a:pt x="97002" y="1155700"/>
                </a:lnTo>
                <a:lnTo>
                  <a:pt x="93586" y="1143000"/>
                </a:lnTo>
                <a:lnTo>
                  <a:pt x="89915" y="1130300"/>
                </a:lnTo>
                <a:lnTo>
                  <a:pt x="86017" y="1117600"/>
                </a:lnTo>
                <a:lnTo>
                  <a:pt x="81889" y="1104900"/>
                </a:lnTo>
                <a:lnTo>
                  <a:pt x="77597" y="1104900"/>
                </a:lnTo>
                <a:lnTo>
                  <a:pt x="72999" y="1092200"/>
                </a:lnTo>
                <a:lnTo>
                  <a:pt x="68249" y="1079500"/>
                </a:lnTo>
                <a:lnTo>
                  <a:pt x="79971" y="1079500"/>
                </a:lnTo>
                <a:lnTo>
                  <a:pt x="93243" y="1117600"/>
                </a:lnTo>
                <a:lnTo>
                  <a:pt x="104406" y="1155700"/>
                </a:lnTo>
                <a:lnTo>
                  <a:pt x="113220" y="1193800"/>
                </a:lnTo>
                <a:lnTo>
                  <a:pt x="115608" y="1219200"/>
                </a:lnTo>
                <a:lnTo>
                  <a:pt x="117703" y="1231900"/>
                </a:lnTo>
                <a:lnTo>
                  <a:pt x="119494" y="1244600"/>
                </a:lnTo>
                <a:lnTo>
                  <a:pt x="120980" y="1257300"/>
                </a:lnTo>
                <a:lnTo>
                  <a:pt x="122148" y="1270000"/>
                </a:lnTo>
                <a:lnTo>
                  <a:pt x="122999" y="1295400"/>
                </a:lnTo>
                <a:lnTo>
                  <a:pt x="123507" y="1308100"/>
                </a:lnTo>
                <a:lnTo>
                  <a:pt x="123685" y="1320800"/>
                </a:lnTo>
                <a:lnTo>
                  <a:pt x="123685" y="1689100"/>
                </a:lnTo>
                <a:lnTo>
                  <a:pt x="123863" y="1701800"/>
                </a:lnTo>
                <a:lnTo>
                  <a:pt x="124371" y="1727200"/>
                </a:lnTo>
                <a:lnTo>
                  <a:pt x="125209" y="1739900"/>
                </a:lnTo>
                <a:lnTo>
                  <a:pt x="126365" y="1752600"/>
                </a:lnTo>
                <a:lnTo>
                  <a:pt x="127838" y="1765300"/>
                </a:lnTo>
                <a:lnTo>
                  <a:pt x="129616" y="1778000"/>
                </a:lnTo>
                <a:lnTo>
                  <a:pt x="131686" y="1803400"/>
                </a:lnTo>
                <a:lnTo>
                  <a:pt x="134035" y="1816100"/>
                </a:lnTo>
                <a:lnTo>
                  <a:pt x="136677" y="1828800"/>
                </a:lnTo>
                <a:lnTo>
                  <a:pt x="139585" y="1841500"/>
                </a:lnTo>
                <a:lnTo>
                  <a:pt x="142747" y="1854200"/>
                </a:lnTo>
                <a:lnTo>
                  <a:pt x="146164" y="1866900"/>
                </a:lnTo>
                <a:lnTo>
                  <a:pt x="149834" y="1879600"/>
                </a:lnTo>
                <a:lnTo>
                  <a:pt x="153733" y="1892300"/>
                </a:lnTo>
                <a:lnTo>
                  <a:pt x="157860" y="1905000"/>
                </a:lnTo>
                <a:lnTo>
                  <a:pt x="162204" y="1917700"/>
                </a:lnTo>
                <a:lnTo>
                  <a:pt x="166750" y="1930400"/>
                </a:lnTo>
                <a:lnTo>
                  <a:pt x="171424" y="1930400"/>
                </a:lnTo>
                <a:lnTo>
                  <a:pt x="176428" y="1943100"/>
                </a:lnTo>
                <a:close/>
              </a:path>
              <a:path w="252730" h="2019300">
                <a:moveTo>
                  <a:pt x="192265" y="1968500"/>
                </a:moveTo>
                <a:lnTo>
                  <a:pt x="180466" y="1968500"/>
                </a:lnTo>
                <a:lnTo>
                  <a:pt x="174993" y="1955800"/>
                </a:lnTo>
                <a:lnTo>
                  <a:pt x="169722" y="1943100"/>
                </a:lnTo>
                <a:lnTo>
                  <a:pt x="176352" y="1943100"/>
                </a:lnTo>
                <a:lnTo>
                  <a:pt x="181546" y="1955800"/>
                </a:lnTo>
                <a:lnTo>
                  <a:pt x="186715" y="1955800"/>
                </a:lnTo>
                <a:lnTo>
                  <a:pt x="192265" y="1968500"/>
                </a:lnTo>
                <a:close/>
              </a:path>
              <a:path w="252730" h="2019300">
                <a:moveTo>
                  <a:pt x="197840" y="1981200"/>
                </a:moveTo>
                <a:lnTo>
                  <a:pt x="191973" y="1981200"/>
                </a:lnTo>
                <a:lnTo>
                  <a:pt x="186131" y="1968500"/>
                </a:lnTo>
                <a:lnTo>
                  <a:pt x="192138" y="1968500"/>
                </a:lnTo>
                <a:lnTo>
                  <a:pt x="197840" y="1981200"/>
                </a:lnTo>
                <a:close/>
              </a:path>
              <a:path w="252730" h="2019300">
                <a:moveTo>
                  <a:pt x="215315" y="1993900"/>
                </a:moveTo>
                <a:lnTo>
                  <a:pt x="204215" y="1993900"/>
                </a:lnTo>
                <a:lnTo>
                  <a:pt x="198005" y="1981200"/>
                </a:lnTo>
                <a:lnTo>
                  <a:pt x="209169" y="1981200"/>
                </a:lnTo>
                <a:lnTo>
                  <a:pt x="215315" y="1993900"/>
                </a:lnTo>
                <a:close/>
              </a:path>
              <a:path w="252730" h="2019300">
                <a:moveTo>
                  <a:pt x="230441" y="2006600"/>
                </a:moveTo>
                <a:lnTo>
                  <a:pt x="213867" y="2006600"/>
                </a:lnTo>
                <a:lnTo>
                  <a:pt x="210578" y="1993900"/>
                </a:lnTo>
                <a:lnTo>
                  <a:pt x="227190" y="1993900"/>
                </a:lnTo>
                <a:lnTo>
                  <a:pt x="230441" y="2006600"/>
                </a:lnTo>
                <a:close/>
              </a:path>
              <a:path w="252730" h="2019300">
                <a:moveTo>
                  <a:pt x="252158" y="2019300"/>
                </a:moveTo>
                <a:lnTo>
                  <a:pt x="244995" y="2019300"/>
                </a:lnTo>
                <a:lnTo>
                  <a:pt x="241388" y="2006600"/>
                </a:lnTo>
                <a:lnTo>
                  <a:pt x="252387" y="2006600"/>
                </a:lnTo>
                <a:lnTo>
                  <a:pt x="252158" y="201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8300" y="35559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41871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28575" y="-33020"/>
            <a:ext cx="49314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8.2.3三、帕斯卡尔和阿索斯的7S管理框架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514" y="1153160"/>
            <a:ext cx="6830695" cy="278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-50" dirty="0">
                <a:latin typeface="PMingLiU"/>
                <a:cs typeface="PMingLiU"/>
              </a:rPr>
              <a:t>7S</a:t>
            </a:r>
            <a:r>
              <a:rPr sz="2400" spc="-125" dirty="0">
                <a:latin typeface="PMingLiU"/>
                <a:cs typeface="PMingLiU"/>
              </a:rPr>
              <a:t> </a:t>
            </a:r>
            <a:r>
              <a:rPr sz="2400" dirty="0">
                <a:latin typeface="PMingLiU"/>
                <a:cs typeface="PMingLiU"/>
              </a:rPr>
              <a:t>管理模式即：七项影响企业管理成效的要素。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策略</a:t>
            </a:r>
            <a:r>
              <a:rPr sz="2400" spc="75" dirty="0">
                <a:latin typeface="PMingLiU"/>
                <a:cs typeface="PMingLiU"/>
              </a:rPr>
              <a:t>（Strategy）</a:t>
            </a:r>
            <a:endParaRPr sz="2400">
              <a:latin typeface="PMingLiU"/>
              <a:cs typeface="PMingLiU"/>
            </a:endParaRPr>
          </a:p>
          <a:p>
            <a:pPr marL="12700" marR="4408805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结构</a:t>
            </a:r>
            <a:r>
              <a:rPr sz="2400" dirty="0">
                <a:latin typeface="PMingLiU"/>
                <a:cs typeface="PMingLiU"/>
              </a:rPr>
              <a:t>（</a:t>
            </a:r>
            <a:r>
              <a:rPr sz="2400" spc="-100" dirty="0">
                <a:latin typeface="PMingLiU"/>
                <a:cs typeface="PMingLiU"/>
              </a:rPr>
              <a:t>S</a:t>
            </a:r>
            <a:r>
              <a:rPr sz="2400" spc="220" dirty="0">
                <a:latin typeface="PMingLiU"/>
                <a:cs typeface="PMingLiU"/>
              </a:rPr>
              <a:t>t</a:t>
            </a:r>
            <a:r>
              <a:rPr sz="2400" spc="170" dirty="0">
                <a:latin typeface="PMingLiU"/>
                <a:cs typeface="PMingLiU"/>
              </a:rPr>
              <a:t>r</a:t>
            </a:r>
            <a:r>
              <a:rPr sz="2400" spc="140" dirty="0">
                <a:latin typeface="PMingLiU"/>
                <a:cs typeface="PMingLiU"/>
              </a:rPr>
              <a:t>u</a:t>
            </a:r>
            <a:r>
              <a:rPr sz="2400" spc="10" dirty="0">
                <a:latin typeface="PMingLiU"/>
                <a:cs typeface="PMingLiU"/>
              </a:rPr>
              <a:t>c</a:t>
            </a:r>
            <a:r>
              <a:rPr sz="2400" spc="220" dirty="0">
                <a:latin typeface="PMingLiU"/>
                <a:cs typeface="PMingLiU"/>
              </a:rPr>
              <a:t>t</a:t>
            </a:r>
            <a:r>
              <a:rPr sz="2400" spc="140" dirty="0">
                <a:latin typeface="PMingLiU"/>
                <a:cs typeface="PMingLiU"/>
              </a:rPr>
              <a:t>u</a:t>
            </a:r>
            <a:r>
              <a:rPr sz="2400" spc="170" dirty="0">
                <a:latin typeface="PMingLiU"/>
                <a:cs typeface="PMingLiU"/>
              </a:rPr>
              <a:t>r</a:t>
            </a:r>
            <a:r>
              <a:rPr sz="2400" spc="25" dirty="0">
                <a:latin typeface="PMingLiU"/>
                <a:cs typeface="PMingLiU"/>
              </a:rPr>
              <a:t>e</a:t>
            </a:r>
            <a:r>
              <a:rPr sz="2400" dirty="0">
                <a:latin typeface="PMingLiU"/>
                <a:cs typeface="PMingLiU"/>
              </a:rPr>
              <a:t>） </a:t>
            </a:r>
            <a:endParaRPr sz="2400" dirty="0">
              <a:latin typeface="PMingLiU"/>
              <a:cs typeface="PMingLiU"/>
            </a:endParaRPr>
          </a:p>
          <a:p>
            <a:pPr marL="12700" marR="4408805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制 度 </a:t>
            </a:r>
            <a:r>
              <a:rPr sz="2400" spc="35" dirty="0">
                <a:latin typeface="PMingLiU"/>
                <a:cs typeface="PMingLiU"/>
              </a:rPr>
              <a:t>（System）  </a:t>
            </a:r>
            <a:endParaRPr sz="2400" spc="35" dirty="0">
              <a:latin typeface="PMingLiU"/>
              <a:cs typeface="PMingLiU"/>
            </a:endParaRPr>
          </a:p>
          <a:p>
            <a:pPr marL="12700" marR="4408805">
              <a:lnSpc>
                <a:spcPct val="15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人员</a:t>
            </a:r>
            <a:r>
              <a:rPr sz="2400" spc="65" dirty="0">
                <a:latin typeface="PMingLiU"/>
                <a:cs typeface="PMingLiU"/>
              </a:rPr>
              <a:t>（Staff）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514" y="3896359"/>
            <a:ext cx="4561840" cy="205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3355">
              <a:lnSpc>
                <a:spcPct val="150000"/>
              </a:lnSpc>
              <a:spcBef>
                <a:spcPts val="100"/>
              </a:spcBef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作风</a:t>
            </a:r>
            <a:r>
              <a:rPr sz="2400" dirty="0">
                <a:latin typeface="PMingLiU"/>
                <a:cs typeface="PMingLiU"/>
              </a:rPr>
              <a:t>（</a:t>
            </a:r>
            <a:r>
              <a:rPr sz="2400" spc="-100" dirty="0">
                <a:latin typeface="PMingLiU"/>
                <a:cs typeface="PMingLiU"/>
              </a:rPr>
              <a:t>S</a:t>
            </a:r>
            <a:r>
              <a:rPr sz="2400" spc="220" dirty="0">
                <a:latin typeface="PMingLiU"/>
                <a:cs typeface="PMingLiU"/>
              </a:rPr>
              <a:t>t</a:t>
            </a:r>
            <a:r>
              <a:rPr sz="2400" spc="-35" dirty="0">
                <a:latin typeface="PMingLiU"/>
                <a:cs typeface="PMingLiU"/>
              </a:rPr>
              <a:t>y</a:t>
            </a:r>
            <a:r>
              <a:rPr sz="2400" spc="15" dirty="0">
                <a:latin typeface="PMingLiU"/>
                <a:cs typeface="PMingLiU"/>
              </a:rPr>
              <a:t>l</a:t>
            </a:r>
            <a:r>
              <a:rPr sz="2400" spc="25" dirty="0">
                <a:latin typeface="PMingLiU"/>
                <a:cs typeface="PMingLiU"/>
              </a:rPr>
              <a:t>e</a:t>
            </a:r>
            <a:r>
              <a:rPr sz="2400" dirty="0">
                <a:latin typeface="PMingLiU"/>
                <a:cs typeface="PMingLiU"/>
              </a:rPr>
              <a:t>） </a:t>
            </a:r>
            <a:endParaRPr sz="2400" dirty="0">
              <a:latin typeface="PMingLiU"/>
              <a:cs typeface="PMingLiU"/>
            </a:endParaRPr>
          </a:p>
          <a:p>
            <a:pPr marL="12700" marR="2713355">
              <a:lnSpc>
                <a:spcPct val="150000"/>
              </a:lnSpc>
              <a:spcBef>
                <a:spcPts val="100"/>
              </a:spcBef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技能</a:t>
            </a:r>
            <a:r>
              <a:rPr sz="2400" spc="10" dirty="0">
                <a:latin typeface="PMingLiU"/>
                <a:cs typeface="PMingLiU"/>
              </a:rPr>
              <a:t>（Skill）</a:t>
            </a:r>
            <a:endParaRPr sz="2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最高目标</a:t>
            </a:r>
            <a:r>
              <a:rPr sz="2400" spc="90" dirty="0">
                <a:latin typeface="PMingLiU"/>
                <a:cs typeface="PMingLiU"/>
              </a:rPr>
              <a:t>（Super-ordinate</a:t>
            </a:r>
            <a:r>
              <a:rPr sz="2400" spc="-55" dirty="0">
                <a:latin typeface="PMingLiU"/>
                <a:cs typeface="PMingLiU"/>
              </a:rPr>
              <a:t> </a:t>
            </a:r>
            <a:r>
              <a:rPr sz="2400" spc="95" dirty="0">
                <a:latin typeface="PMingLiU"/>
                <a:cs typeface="PMingLiU"/>
              </a:rPr>
              <a:t>Goals）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595" y="202565"/>
            <a:ext cx="66852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8.2.3 帕斯卡尔和阿索斯的7S管理框架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0664" y="15240"/>
            <a:ext cx="3831335" cy="17617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66815" y="3674364"/>
            <a:ext cx="5650992" cy="191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99200" y="4002404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MingLiU"/>
                <a:cs typeface="PMingLiU"/>
              </a:rPr>
              <a:t>【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选择</a:t>
            </a:r>
            <a:r>
              <a:rPr sz="1800" dirty="0">
                <a:latin typeface="PMingLiU"/>
                <a:cs typeface="PMingLiU"/>
              </a:rPr>
              <a:t>】</a:t>
            </a:r>
            <a:r>
              <a:rPr sz="18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5234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28575" y="-33020"/>
            <a:ext cx="49314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8.2.3三、帕斯卡尔和阿索斯的7S管理框架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55064"/>
            <a:ext cx="3058795" cy="240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spc="-10" dirty="0">
                <a:latin typeface="PMingLiU"/>
                <a:cs typeface="PMingLiU"/>
              </a:rPr>
              <a:t>7</a:t>
            </a:r>
            <a:r>
              <a:rPr sz="2400" spc="-100" dirty="0">
                <a:latin typeface="PMingLiU"/>
                <a:cs typeface="PMingLiU"/>
              </a:rPr>
              <a:t>S</a:t>
            </a:r>
            <a:r>
              <a:rPr sz="2400" dirty="0">
                <a:latin typeface="PMingLiU"/>
                <a:cs typeface="PMingLiU"/>
              </a:rPr>
              <a:t>管理模式是一种（）  </a:t>
            </a:r>
            <a:r>
              <a:rPr sz="2400" spc="-30" dirty="0">
                <a:latin typeface="PMingLiU"/>
                <a:cs typeface="PMingLiU"/>
              </a:rPr>
              <a:t>A:</a:t>
            </a:r>
            <a:r>
              <a:rPr sz="2400" dirty="0">
                <a:latin typeface="PMingLiU"/>
                <a:cs typeface="PMingLiU"/>
              </a:rPr>
              <a:t>组织文化理论</a:t>
            </a:r>
            <a:endParaRPr sz="2400">
              <a:latin typeface="PMingLiU"/>
              <a:cs typeface="PMingLiU"/>
            </a:endParaRPr>
          </a:p>
          <a:p>
            <a:pPr marL="12700" marR="1517650" algn="just">
              <a:lnSpc>
                <a:spcPts val="3590"/>
              </a:lnSpc>
              <a:spcBef>
                <a:spcPts val="240"/>
              </a:spcBef>
            </a:pPr>
            <a:r>
              <a:rPr sz="2400" spc="-40" dirty="0">
                <a:latin typeface="PMingLiU"/>
                <a:cs typeface="PMingLiU"/>
              </a:rPr>
              <a:t>B:</a:t>
            </a:r>
            <a:r>
              <a:rPr sz="2400" dirty="0">
                <a:latin typeface="PMingLiU"/>
                <a:cs typeface="PMingLiU"/>
              </a:rPr>
              <a:t>领导理论 </a:t>
            </a:r>
            <a:endParaRPr sz="2400" dirty="0">
              <a:latin typeface="PMingLiU"/>
              <a:cs typeface="PMingLiU"/>
            </a:endParaRPr>
          </a:p>
          <a:p>
            <a:pPr marL="12700" marR="1517650" algn="just">
              <a:lnSpc>
                <a:spcPts val="3590"/>
              </a:lnSpc>
              <a:spcBef>
                <a:spcPts val="240"/>
              </a:spcBef>
            </a:pPr>
            <a:r>
              <a:rPr sz="2400" spc="-35" dirty="0">
                <a:latin typeface="PMingLiU"/>
                <a:cs typeface="PMingLiU"/>
              </a:rPr>
              <a:t>C:</a:t>
            </a:r>
            <a:r>
              <a:rPr sz="2400" dirty="0">
                <a:latin typeface="PMingLiU"/>
                <a:cs typeface="PMingLiU"/>
              </a:rPr>
              <a:t>个性理论 </a:t>
            </a:r>
            <a:endParaRPr sz="2400" dirty="0">
              <a:latin typeface="PMingLiU"/>
              <a:cs typeface="PMingLiU"/>
            </a:endParaRPr>
          </a:p>
          <a:p>
            <a:pPr marL="12700" marR="1517650" algn="just">
              <a:lnSpc>
                <a:spcPts val="3590"/>
              </a:lnSpc>
              <a:spcBef>
                <a:spcPts val="240"/>
              </a:spcBef>
            </a:pPr>
            <a:r>
              <a:rPr sz="2400" spc="220" dirty="0">
                <a:latin typeface="PMingLiU"/>
                <a:cs typeface="PMingLiU"/>
              </a:rPr>
              <a:t>D</a:t>
            </a:r>
            <a:r>
              <a:rPr sz="2400" spc="-110" dirty="0">
                <a:latin typeface="PMingLiU"/>
                <a:cs typeface="PMingLiU"/>
              </a:rPr>
              <a:t>:</a:t>
            </a:r>
            <a:r>
              <a:rPr sz="2400" dirty="0">
                <a:latin typeface="PMingLiU"/>
                <a:cs typeface="PMingLiU"/>
              </a:rPr>
              <a:t>团队理论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2471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0914" y="317500"/>
            <a:ext cx="1808480" cy="5835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32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真题再现</a:t>
            </a:r>
            <a:endParaRPr lang="en-US" altLang="zh-CN" sz="32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4" y="222250"/>
            <a:ext cx="7683500" cy="5219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lvl="0" algn="l" defTabSz="914400"/>
            <a:r>
              <a:rPr lang="en-US" altLang="zh-CN" sz="2800" b="0" kern="1200" dirty="0" smtClean="0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rPr>
              <a:t>8.2.4 彼得斯和沃特曼的革新性文化理论（了解）</a:t>
            </a:r>
            <a:endParaRPr lang="en-US" altLang="zh-CN" sz="2800" b="0" kern="1200" dirty="0" smtClean="0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cs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1831" y="50292"/>
            <a:ext cx="3627120" cy="16748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0594" y="1092199"/>
            <a:ext cx="738124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5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dirty="0">
                <a:latin typeface="PMingLiU"/>
                <a:cs typeface="PMingLiU"/>
              </a:rPr>
              <a:t>他们两人总结了卓越而富于创新的公司的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八项特征</a:t>
            </a:r>
            <a:r>
              <a:rPr sz="2400" dirty="0">
                <a:latin typeface="PMingLiU"/>
                <a:cs typeface="PMingLiU"/>
              </a:rPr>
              <a:t>： 侧重行动、接近顾客</a:t>
            </a:r>
            <a:endParaRPr sz="2400">
              <a:latin typeface="PMingLiU"/>
              <a:cs typeface="PMingLiU"/>
            </a:endParaRPr>
          </a:p>
          <a:p>
            <a:pPr marL="393700" marR="4237355">
              <a:lnSpc>
                <a:spcPct val="150000"/>
              </a:lnSpc>
            </a:pPr>
            <a:r>
              <a:rPr sz="2400" dirty="0">
                <a:latin typeface="PMingLiU"/>
                <a:cs typeface="PMingLiU"/>
              </a:rPr>
              <a:t>自主和企业家精神 依靠人来提高生产力 以价值观为行动指南</a:t>
            </a:r>
            <a:endParaRPr sz="2400">
              <a:latin typeface="PMingLiU"/>
              <a:cs typeface="PMingLiU"/>
            </a:endParaRPr>
          </a:p>
          <a:p>
            <a:pPr marL="393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PMingLiU"/>
                <a:cs typeface="PMingLiU"/>
              </a:rPr>
              <a:t>坚持本行业、精兵简政、宽严相济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8803" y="5062728"/>
            <a:ext cx="9924415" cy="1015365"/>
          </a:xfrm>
          <a:custGeom>
            <a:avLst/>
            <a:gdLst/>
            <a:ahLst/>
            <a:cxnLst/>
            <a:rect l="l" t="t" r="r" b="b"/>
            <a:pathLst>
              <a:path w="9924415" h="1015364">
                <a:moveTo>
                  <a:pt x="0" y="0"/>
                </a:moveTo>
                <a:lnTo>
                  <a:pt x="9924288" y="0"/>
                </a:lnTo>
                <a:lnTo>
                  <a:pt x="9924288" y="1014984"/>
                </a:lnTo>
                <a:lnTo>
                  <a:pt x="0" y="1014984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3787" y="5058092"/>
            <a:ext cx="9934575" cy="1024255"/>
          </a:xfrm>
          <a:custGeom>
            <a:avLst/>
            <a:gdLst/>
            <a:ahLst/>
            <a:cxnLst/>
            <a:rect l="l" t="t" r="r" b="b"/>
            <a:pathLst>
              <a:path w="9934575" h="1024254">
                <a:moveTo>
                  <a:pt x="9929812" y="1024255"/>
                </a:moveTo>
                <a:lnTo>
                  <a:pt x="4762" y="1024255"/>
                </a:lnTo>
                <a:lnTo>
                  <a:pt x="3289" y="1024026"/>
                </a:lnTo>
                <a:lnTo>
                  <a:pt x="1968" y="1023340"/>
                </a:lnTo>
                <a:lnTo>
                  <a:pt x="914" y="1022286"/>
                </a:lnTo>
                <a:lnTo>
                  <a:pt x="228" y="1020965"/>
                </a:lnTo>
                <a:lnTo>
                  <a:pt x="0" y="1019492"/>
                </a:lnTo>
                <a:lnTo>
                  <a:pt x="0" y="4762"/>
                </a:lnTo>
                <a:lnTo>
                  <a:pt x="4762" y="0"/>
                </a:lnTo>
                <a:lnTo>
                  <a:pt x="9929812" y="0"/>
                </a:lnTo>
                <a:lnTo>
                  <a:pt x="99345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14730"/>
                </a:lnTo>
                <a:lnTo>
                  <a:pt x="4762" y="1014730"/>
                </a:lnTo>
                <a:lnTo>
                  <a:pt x="9525" y="1019492"/>
                </a:lnTo>
                <a:lnTo>
                  <a:pt x="9934575" y="1019492"/>
                </a:lnTo>
                <a:lnTo>
                  <a:pt x="9934346" y="1020965"/>
                </a:lnTo>
                <a:lnTo>
                  <a:pt x="9933660" y="1022286"/>
                </a:lnTo>
                <a:lnTo>
                  <a:pt x="9932606" y="1023340"/>
                </a:lnTo>
                <a:lnTo>
                  <a:pt x="9931285" y="1024026"/>
                </a:lnTo>
                <a:lnTo>
                  <a:pt x="9929812" y="1024255"/>
                </a:lnTo>
                <a:close/>
              </a:path>
              <a:path w="9934575" h="10242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9934575" h="1024254">
                <a:moveTo>
                  <a:pt x="99250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925050" y="4762"/>
                </a:lnTo>
                <a:lnTo>
                  <a:pt x="9925050" y="9525"/>
                </a:lnTo>
                <a:close/>
              </a:path>
              <a:path w="9934575" h="1024254">
                <a:moveTo>
                  <a:pt x="9925050" y="1019492"/>
                </a:moveTo>
                <a:lnTo>
                  <a:pt x="9925050" y="4762"/>
                </a:lnTo>
                <a:lnTo>
                  <a:pt x="9929812" y="9525"/>
                </a:lnTo>
                <a:lnTo>
                  <a:pt x="9934575" y="9525"/>
                </a:lnTo>
                <a:lnTo>
                  <a:pt x="9934575" y="1014730"/>
                </a:lnTo>
                <a:lnTo>
                  <a:pt x="9929812" y="1014730"/>
                </a:lnTo>
                <a:lnTo>
                  <a:pt x="9925050" y="1019492"/>
                </a:lnTo>
                <a:close/>
              </a:path>
              <a:path w="9934575" h="1024254">
                <a:moveTo>
                  <a:pt x="9934575" y="9525"/>
                </a:moveTo>
                <a:lnTo>
                  <a:pt x="9929812" y="9525"/>
                </a:lnTo>
                <a:lnTo>
                  <a:pt x="9925050" y="4762"/>
                </a:lnTo>
                <a:lnTo>
                  <a:pt x="9934575" y="4762"/>
                </a:lnTo>
                <a:lnTo>
                  <a:pt x="9934575" y="9525"/>
                </a:lnTo>
                <a:close/>
              </a:path>
              <a:path w="9934575" h="1024254">
                <a:moveTo>
                  <a:pt x="9525" y="1019492"/>
                </a:moveTo>
                <a:lnTo>
                  <a:pt x="4762" y="1014730"/>
                </a:lnTo>
                <a:lnTo>
                  <a:pt x="9525" y="1014730"/>
                </a:lnTo>
                <a:lnTo>
                  <a:pt x="9525" y="1019492"/>
                </a:lnTo>
                <a:close/>
              </a:path>
              <a:path w="9934575" h="1024254">
                <a:moveTo>
                  <a:pt x="9925050" y="1019492"/>
                </a:moveTo>
                <a:lnTo>
                  <a:pt x="9525" y="1019492"/>
                </a:lnTo>
                <a:lnTo>
                  <a:pt x="9525" y="1014730"/>
                </a:lnTo>
                <a:lnTo>
                  <a:pt x="9925050" y="1014730"/>
                </a:lnTo>
                <a:lnTo>
                  <a:pt x="9925050" y="1019492"/>
                </a:lnTo>
                <a:close/>
              </a:path>
              <a:path w="9934575" h="1024254">
                <a:moveTo>
                  <a:pt x="9934575" y="1019492"/>
                </a:moveTo>
                <a:lnTo>
                  <a:pt x="9925050" y="1019492"/>
                </a:lnTo>
                <a:lnTo>
                  <a:pt x="9929812" y="1014730"/>
                </a:lnTo>
                <a:lnTo>
                  <a:pt x="9934575" y="1014730"/>
                </a:lnTo>
                <a:lnTo>
                  <a:pt x="9934575" y="101949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8803" y="5056632"/>
            <a:ext cx="9924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17272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PMingLiU"/>
                <a:cs typeface="PMingLiU"/>
              </a:rPr>
              <a:t>他们还认为一个具有革新性的企业不仅要在产品创新方面不同凡响，还要对环境不断变 化有有极强的适应性和变革性</a:t>
            </a:r>
            <a:r>
              <a:rPr sz="2000" spc="5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43903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3243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</a:rPr>
              <a:t>8.3.1</a:t>
            </a:r>
            <a:r>
              <a:rPr sz="3600" b="0" spc="-13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</a:rPr>
              <a:t> </a:t>
            </a:r>
            <a:r>
              <a:rPr sz="3600" b="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</a:rPr>
              <a:t>组织文化创建</a:t>
            </a:r>
            <a:endParaRPr sz="3600">
              <a:latin typeface="方正清刻本悦宋简体" panose="02000000000000000000" charset="-122"/>
              <a:ea typeface="方正清刻本悦宋简体" panose="02000000000000000000" charset="-122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054608"/>
            <a:ext cx="10515600" cy="47503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04216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1598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6800" y="92964"/>
            <a:ext cx="3505200" cy="1661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1585" y="1475104"/>
            <a:ext cx="56134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组织文化创建时的影响因素：</a:t>
            </a:r>
            <a:r>
              <a:rPr sz="2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三个角度）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[</a:t>
            </a: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内部环境</a:t>
            </a:r>
            <a:r>
              <a:rPr sz="2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]：</a:t>
            </a: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组织的创始人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[</a:t>
            </a: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外部环境</a:t>
            </a:r>
            <a:r>
              <a:rPr sz="2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]：</a:t>
            </a: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国家法规、经济繁荣度等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[</a:t>
            </a:r>
            <a:r>
              <a:rPr sz="2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内部环境和外部环境综合分析]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3743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889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3338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1980" y="0"/>
            <a:ext cx="3942587" cy="17404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4235" y="1240917"/>
            <a:ext cx="6122035" cy="32181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组织文化创建的一般原则</a:t>
            </a:r>
            <a:r>
              <a:rPr sz="2000" b="1" spc="-5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：(</a:t>
            </a:r>
            <a:r>
              <a:rPr sz="200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熟悉思路</a:t>
            </a:r>
            <a:r>
              <a:rPr sz="20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★★★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①有正确的指导思想，坚持正确的方向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②明确组织文化目标，突出个性特色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③强调组织文化的主体性，建设有特色的组织文化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④强调组织文化的群体性与群众参与性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⑤结合组织体制改革，同步进行组织文化改造与创立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⑥组织文化的创立应面向时代、面向未来</a:t>
            </a:r>
            <a:r>
              <a:rPr sz="20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1615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8444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1980" y="0"/>
            <a:ext cx="3942587" cy="17404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0594" y="1369438"/>
            <a:ext cx="5868035" cy="426847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2400" spc="5" dirty="0">
                <a:solidFill>
                  <a:srgbClr val="252525"/>
                </a:solidFill>
                <a:latin typeface="PMingLiU"/>
                <a:cs typeface="PMingLiU"/>
              </a:rPr>
              <a:t>组织文化创建的具体原则</a:t>
            </a:r>
            <a:r>
              <a:rPr sz="2400" spc="-50" dirty="0">
                <a:solidFill>
                  <a:srgbClr val="252525"/>
                </a:solidFill>
                <a:latin typeface="PMingLiU"/>
                <a:cs typeface="PMingLiU"/>
              </a:rPr>
              <a:t>：</a:t>
            </a:r>
            <a:r>
              <a:rPr sz="2000" b="1" spc="-5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熟悉思路</a:t>
            </a:r>
            <a:r>
              <a:rPr sz="20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①确立组织价值观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②促进组织文化与组织战略统一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③重视组织人员的培育，创造以人为本的组织文化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④继承组织的优秀文化传统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⑤注意适应组织的外部环境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⑥注重组织民主建设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⑦树立典型与英雄榜样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52525"/>
                </a:solidFill>
                <a:latin typeface="PMingLiU"/>
                <a:cs typeface="PMingLiU"/>
              </a:rPr>
              <a:t>⑧重视对员工的激励</a:t>
            </a:r>
            <a:r>
              <a:rPr sz="2000" spc="5" dirty="0">
                <a:solidFill>
                  <a:srgbClr val="252525"/>
                </a:solidFill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2059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987425" y="2209800"/>
          <a:ext cx="1021778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55"/>
                <a:gridCol w="78854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直线</a:t>
                      </a:r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——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职能制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内容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本身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也叫生产区域制或直线参谋制，它是在直线制和职能制的基础上取长补短建立起来的。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优点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既保证了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企业管理体系的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集中统一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，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又可以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在各级行政负责人的领导下，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充分发挥各专业管理机构的作用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缺点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职能部门之间的协作和配合性较差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适合企业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目前绝大多数企业采用。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4580" y="-6350"/>
            <a:ext cx="2209800" cy="1409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3980" y="401955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5300" y="118871"/>
            <a:ext cx="4076700" cy="1728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5593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2139" y="2953511"/>
            <a:ext cx="1734820" cy="399415"/>
          </a:xfrm>
          <a:custGeom>
            <a:avLst/>
            <a:gdLst/>
            <a:ahLst/>
            <a:cxnLst/>
            <a:rect l="l" t="t" r="r" b="b"/>
            <a:pathLst>
              <a:path w="1734820" h="399414">
                <a:moveTo>
                  <a:pt x="0" y="0"/>
                </a:moveTo>
                <a:lnTo>
                  <a:pt x="1734312" y="0"/>
                </a:lnTo>
                <a:lnTo>
                  <a:pt x="1734312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7801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82139" y="2980055"/>
            <a:ext cx="1734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20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调查分析阶段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2984" y="2953511"/>
            <a:ext cx="1734820" cy="399415"/>
          </a:xfrm>
          <a:custGeom>
            <a:avLst/>
            <a:gdLst/>
            <a:ahLst/>
            <a:cxnLst/>
            <a:rect l="l" t="t" r="r" b="b"/>
            <a:pathLst>
              <a:path w="1734820" h="399414">
                <a:moveTo>
                  <a:pt x="0" y="0"/>
                </a:moveTo>
                <a:lnTo>
                  <a:pt x="1734312" y="0"/>
                </a:lnTo>
                <a:lnTo>
                  <a:pt x="1734312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5860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62984" y="2980055"/>
            <a:ext cx="1734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总体规划阶</a:t>
            </a:r>
            <a:r>
              <a:rPr sz="20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5247" y="2953511"/>
            <a:ext cx="1734820" cy="399415"/>
          </a:xfrm>
          <a:custGeom>
            <a:avLst/>
            <a:gdLst/>
            <a:ahLst/>
            <a:cxnLst/>
            <a:rect l="l" t="t" r="r" b="b"/>
            <a:pathLst>
              <a:path w="1734820" h="399414">
                <a:moveTo>
                  <a:pt x="0" y="0"/>
                </a:moveTo>
                <a:lnTo>
                  <a:pt x="1734311" y="0"/>
                </a:lnTo>
                <a:lnTo>
                  <a:pt x="1734311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7061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75247" y="2980055"/>
            <a:ext cx="1734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论证试验阶</a:t>
            </a:r>
            <a:r>
              <a:rPr sz="20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7511" y="2953511"/>
            <a:ext cx="1732914" cy="399415"/>
          </a:xfrm>
          <a:custGeom>
            <a:avLst/>
            <a:gdLst/>
            <a:ahLst/>
            <a:cxnLst/>
            <a:rect l="l" t="t" r="r" b="b"/>
            <a:pathLst>
              <a:path w="1732915" h="399414">
                <a:moveTo>
                  <a:pt x="0" y="0"/>
                </a:moveTo>
                <a:lnTo>
                  <a:pt x="1732788" y="0"/>
                </a:lnTo>
                <a:lnTo>
                  <a:pt x="1732788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8262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87511" y="2980055"/>
            <a:ext cx="17329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传播执行阶段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8559" y="3083051"/>
            <a:ext cx="242315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2845" y="3068231"/>
            <a:ext cx="257175" cy="170815"/>
          </a:xfrm>
          <a:custGeom>
            <a:avLst/>
            <a:gdLst/>
            <a:ahLst/>
            <a:cxnLst/>
            <a:rect l="l" t="t" r="r" b="b"/>
            <a:pathLst>
              <a:path w="257175" h="170814">
                <a:moveTo>
                  <a:pt x="171450" y="50253"/>
                </a:moveTo>
                <a:lnTo>
                  <a:pt x="171450" y="0"/>
                </a:lnTo>
                <a:lnTo>
                  <a:pt x="186778" y="15328"/>
                </a:lnTo>
                <a:lnTo>
                  <a:pt x="184150" y="15328"/>
                </a:lnTo>
                <a:lnTo>
                  <a:pt x="173304" y="19824"/>
                </a:lnTo>
                <a:lnTo>
                  <a:pt x="184150" y="30670"/>
                </a:lnTo>
                <a:lnTo>
                  <a:pt x="184150" y="43903"/>
                </a:lnTo>
                <a:lnTo>
                  <a:pt x="177800" y="43903"/>
                </a:lnTo>
                <a:lnTo>
                  <a:pt x="171450" y="50253"/>
                </a:lnTo>
                <a:close/>
              </a:path>
              <a:path w="257175" h="170814">
                <a:moveTo>
                  <a:pt x="184150" y="30670"/>
                </a:moveTo>
                <a:lnTo>
                  <a:pt x="173304" y="19824"/>
                </a:lnTo>
                <a:lnTo>
                  <a:pt x="184150" y="15328"/>
                </a:lnTo>
                <a:lnTo>
                  <a:pt x="184150" y="30670"/>
                </a:lnTo>
                <a:close/>
              </a:path>
              <a:path w="257175" h="170814">
                <a:moveTo>
                  <a:pt x="238658" y="85178"/>
                </a:moveTo>
                <a:lnTo>
                  <a:pt x="184150" y="30670"/>
                </a:lnTo>
                <a:lnTo>
                  <a:pt x="184150" y="15328"/>
                </a:lnTo>
                <a:lnTo>
                  <a:pt x="186778" y="15328"/>
                </a:lnTo>
                <a:lnTo>
                  <a:pt x="252133" y="80683"/>
                </a:lnTo>
                <a:lnTo>
                  <a:pt x="243154" y="80683"/>
                </a:lnTo>
                <a:lnTo>
                  <a:pt x="238658" y="85178"/>
                </a:lnTo>
                <a:close/>
              </a:path>
              <a:path w="257175" h="170814">
                <a:moveTo>
                  <a:pt x="171450" y="126453"/>
                </a:moveTo>
                <a:lnTo>
                  <a:pt x="0" y="126453"/>
                </a:lnTo>
                <a:lnTo>
                  <a:pt x="0" y="43903"/>
                </a:lnTo>
                <a:lnTo>
                  <a:pt x="171450" y="43903"/>
                </a:lnTo>
                <a:lnTo>
                  <a:pt x="171450" y="50253"/>
                </a:lnTo>
                <a:lnTo>
                  <a:pt x="12700" y="50253"/>
                </a:lnTo>
                <a:lnTo>
                  <a:pt x="6350" y="56603"/>
                </a:lnTo>
                <a:lnTo>
                  <a:pt x="12700" y="56603"/>
                </a:lnTo>
                <a:lnTo>
                  <a:pt x="12700" y="113753"/>
                </a:lnTo>
                <a:lnTo>
                  <a:pt x="6350" y="113753"/>
                </a:lnTo>
                <a:lnTo>
                  <a:pt x="12700" y="120103"/>
                </a:lnTo>
                <a:lnTo>
                  <a:pt x="171450" y="120103"/>
                </a:lnTo>
                <a:lnTo>
                  <a:pt x="171450" y="126453"/>
                </a:lnTo>
                <a:close/>
              </a:path>
              <a:path w="257175" h="170814">
                <a:moveTo>
                  <a:pt x="184150" y="56603"/>
                </a:moveTo>
                <a:lnTo>
                  <a:pt x="12700" y="56603"/>
                </a:lnTo>
                <a:lnTo>
                  <a:pt x="12700" y="50253"/>
                </a:lnTo>
                <a:lnTo>
                  <a:pt x="171450" y="50253"/>
                </a:lnTo>
                <a:lnTo>
                  <a:pt x="177800" y="43903"/>
                </a:lnTo>
                <a:lnTo>
                  <a:pt x="184150" y="43903"/>
                </a:lnTo>
                <a:lnTo>
                  <a:pt x="184150" y="56603"/>
                </a:lnTo>
                <a:close/>
              </a:path>
              <a:path w="257175" h="170814">
                <a:moveTo>
                  <a:pt x="12700" y="56603"/>
                </a:moveTo>
                <a:lnTo>
                  <a:pt x="6350" y="56603"/>
                </a:lnTo>
                <a:lnTo>
                  <a:pt x="12700" y="50253"/>
                </a:lnTo>
                <a:lnTo>
                  <a:pt x="12700" y="56603"/>
                </a:lnTo>
                <a:close/>
              </a:path>
              <a:path w="257175" h="170814">
                <a:moveTo>
                  <a:pt x="243154" y="89674"/>
                </a:moveTo>
                <a:lnTo>
                  <a:pt x="238658" y="85178"/>
                </a:lnTo>
                <a:lnTo>
                  <a:pt x="243154" y="80683"/>
                </a:lnTo>
                <a:lnTo>
                  <a:pt x="243154" y="89674"/>
                </a:lnTo>
                <a:close/>
              </a:path>
              <a:path w="257175" h="170814">
                <a:moveTo>
                  <a:pt x="252133" y="89674"/>
                </a:moveTo>
                <a:lnTo>
                  <a:pt x="243154" y="89674"/>
                </a:lnTo>
                <a:lnTo>
                  <a:pt x="243154" y="80683"/>
                </a:lnTo>
                <a:lnTo>
                  <a:pt x="252133" y="80683"/>
                </a:lnTo>
                <a:lnTo>
                  <a:pt x="256628" y="85178"/>
                </a:lnTo>
                <a:lnTo>
                  <a:pt x="252133" y="89674"/>
                </a:lnTo>
                <a:close/>
              </a:path>
              <a:path w="257175" h="170814">
                <a:moveTo>
                  <a:pt x="186778" y="155028"/>
                </a:moveTo>
                <a:lnTo>
                  <a:pt x="184150" y="155028"/>
                </a:lnTo>
                <a:lnTo>
                  <a:pt x="184150" y="139687"/>
                </a:lnTo>
                <a:lnTo>
                  <a:pt x="238658" y="85178"/>
                </a:lnTo>
                <a:lnTo>
                  <a:pt x="243154" y="89674"/>
                </a:lnTo>
                <a:lnTo>
                  <a:pt x="252133" y="89674"/>
                </a:lnTo>
                <a:lnTo>
                  <a:pt x="186778" y="155028"/>
                </a:lnTo>
                <a:close/>
              </a:path>
              <a:path w="257175" h="170814">
                <a:moveTo>
                  <a:pt x="12700" y="120103"/>
                </a:moveTo>
                <a:lnTo>
                  <a:pt x="6350" y="113753"/>
                </a:lnTo>
                <a:lnTo>
                  <a:pt x="12700" y="113753"/>
                </a:lnTo>
                <a:lnTo>
                  <a:pt x="12700" y="120103"/>
                </a:lnTo>
                <a:close/>
              </a:path>
              <a:path w="257175" h="170814">
                <a:moveTo>
                  <a:pt x="184150" y="126453"/>
                </a:moveTo>
                <a:lnTo>
                  <a:pt x="177800" y="126453"/>
                </a:lnTo>
                <a:lnTo>
                  <a:pt x="171450" y="120103"/>
                </a:lnTo>
                <a:lnTo>
                  <a:pt x="12700" y="120103"/>
                </a:lnTo>
                <a:lnTo>
                  <a:pt x="12700" y="113753"/>
                </a:lnTo>
                <a:lnTo>
                  <a:pt x="184150" y="113753"/>
                </a:lnTo>
                <a:lnTo>
                  <a:pt x="184150" y="126453"/>
                </a:lnTo>
                <a:close/>
              </a:path>
              <a:path w="257175" h="170814">
                <a:moveTo>
                  <a:pt x="171450" y="170357"/>
                </a:moveTo>
                <a:lnTo>
                  <a:pt x="171450" y="120103"/>
                </a:lnTo>
                <a:lnTo>
                  <a:pt x="177800" y="126453"/>
                </a:lnTo>
                <a:lnTo>
                  <a:pt x="184150" y="126453"/>
                </a:lnTo>
                <a:lnTo>
                  <a:pt x="184150" y="139687"/>
                </a:lnTo>
                <a:lnTo>
                  <a:pt x="173304" y="150533"/>
                </a:lnTo>
                <a:lnTo>
                  <a:pt x="184150" y="155028"/>
                </a:lnTo>
                <a:lnTo>
                  <a:pt x="186778" y="155028"/>
                </a:lnTo>
                <a:lnTo>
                  <a:pt x="171450" y="170357"/>
                </a:lnTo>
                <a:close/>
              </a:path>
              <a:path w="257175" h="170814">
                <a:moveTo>
                  <a:pt x="184150" y="155028"/>
                </a:moveTo>
                <a:lnTo>
                  <a:pt x="173304" y="150533"/>
                </a:lnTo>
                <a:lnTo>
                  <a:pt x="184150" y="139687"/>
                </a:lnTo>
                <a:lnTo>
                  <a:pt x="184150" y="15502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34455" y="3083051"/>
            <a:ext cx="24079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27725" y="3068231"/>
            <a:ext cx="257175" cy="170815"/>
          </a:xfrm>
          <a:custGeom>
            <a:avLst/>
            <a:gdLst/>
            <a:ahLst/>
            <a:cxnLst/>
            <a:rect l="l" t="t" r="r" b="b"/>
            <a:pathLst>
              <a:path w="257175" h="170814">
                <a:moveTo>
                  <a:pt x="171450" y="50253"/>
                </a:moveTo>
                <a:lnTo>
                  <a:pt x="171450" y="0"/>
                </a:lnTo>
                <a:lnTo>
                  <a:pt x="186778" y="15328"/>
                </a:lnTo>
                <a:lnTo>
                  <a:pt x="184150" y="15328"/>
                </a:lnTo>
                <a:lnTo>
                  <a:pt x="173304" y="19824"/>
                </a:lnTo>
                <a:lnTo>
                  <a:pt x="184150" y="30670"/>
                </a:lnTo>
                <a:lnTo>
                  <a:pt x="184150" y="43903"/>
                </a:lnTo>
                <a:lnTo>
                  <a:pt x="177800" y="43903"/>
                </a:lnTo>
                <a:lnTo>
                  <a:pt x="171450" y="50253"/>
                </a:lnTo>
                <a:close/>
              </a:path>
              <a:path w="257175" h="170814">
                <a:moveTo>
                  <a:pt x="184150" y="30670"/>
                </a:moveTo>
                <a:lnTo>
                  <a:pt x="173304" y="19824"/>
                </a:lnTo>
                <a:lnTo>
                  <a:pt x="184150" y="15328"/>
                </a:lnTo>
                <a:lnTo>
                  <a:pt x="184150" y="30670"/>
                </a:lnTo>
                <a:close/>
              </a:path>
              <a:path w="257175" h="170814">
                <a:moveTo>
                  <a:pt x="238658" y="85178"/>
                </a:moveTo>
                <a:lnTo>
                  <a:pt x="184150" y="30670"/>
                </a:lnTo>
                <a:lnTo>
                  <a:pt x="184150" y="15328"/>
                </a:lnTo>
                <a:lnTo>
                  <a:pt x="186778" y="15328"/>
                </a:lnTo>
                <a:lnTo>
                  <a:pt x="252133" y="80683"/>
                </a:lnTo>
                <a:lnTo>
                  <a:pt x="243154" y="80683"/>
                </a:lnTo>
                <a:lnTo>
                  <a:pt x="238658" y="85178"/>
                </a:lnTo>
                <a:close/>
              </a:path>
              <a:path w="257175" h="170814">
                <a:moveTo>
                  <a:pt x="171450" y="126453"/>
                </a:moveTo>
                <a:lnTo>
                  <a:pt x="0" y="126453"/>
                </a:lnTo>
                <a:lnTo>
                  <a:pt x="0" y="43903"/>
                </a:lnTo>
                <a:lnTo>
                  <a:pt x="171450" y="43903"/>
                </a:lnTo>
                <a:lnTo>
                  <a:pt x="171450" y="50253"/>
                </a:lnTo>
                <a:lnTo>
                  <a:pt x="12700" y="50253"/>
                </a:lnTo>
                <a:lnTo>
                  <a:pt x="6350" y="56603"/>
                </a:lnTo>
                <a:lnTo>
                  <a:pt x="12700" y="56603"/>
                </a:lnTo>
                <a:lnTo>
                  <a:pt x="12700" y="113753"/>
                </a:lnTo>
                <a:lnTo>
                  <a:pt x="6350" y="113753"/>
                </a:lnTo>
                <a:lnTo>
                  <a:pt x="12700" y="120103"/>
                </a:lnTo>
                <a:lnTo>
                  <a:pt x="171450" y="120103"/>
                </a:lnTo>
                <a:lnTo>
                  <a:pt x="171450" y="126453"/>
                </a:lnTo>
                <a:close/>
              </a:path>
              <a:path w="257175" h="170814">
                <a:moveTo>
                  <a:pt x="184150" y="56603"/>
                </a:moveTo>
                <a:lnTo>
                  <a:pt x="12700" y="56603"/>
                </a:lnTo>
                <a:lnTo>
                  <a:pt x="12700" y="50253"/>
                </a:lnTo>
                <a:lnTo>
                  <a:pt x="171450" y="50253"/>
                </a:lnTo>
                <a:lnTo>
                  <a:pt x="177800" y="43903"/>
                </a:lnTo>
                <a:lnTo>
                  <a:pt x="184150" y="43903"/>
                </a:lnTo>
                <a:lnTo>
                  <a:pt x="184150" y="56603"/>
                </a:lnTo>
                <a:close/>
              </a:path>
              <a:path w="257175" h="170814">
                <a:moveTo>
                  <a:pt x="12700" y="56603"/>
                </a:moveTo>
                <a:lnTo>
                  <a:pt x="6350" y="56603"/>
                </a:lnTo>
                <a:lnTo>
                  <a:pt x="12700" y="50253"/>
                </a:lnTo>
                <a:lnTo>
                  <a:pt x="12700" y="56603"/>
                </a:lnTo>
                <a:close/>
              </a:path>
              <a:path w="257175" h="170814">
                <a:moveTo>
                  <a:pt x="243154" y="89674"/>
                </a:moveTo>
                <a:lnTo>
                  <a:pt x="238658" y="85178"/>
                </a:lnTo>
                <a:lnTo>
                  <a:pt x="243154" y="80683"/>
                </a:lnTo>
                <a:lnTo>
                  <a:pt x="243154" y="89674"/>
                </a:lnTo>
                <a:close/>
              </a:path>
              <a:path w="257175" h="170814">
                <a:moveTo>
                  <a:pt x="252133" y="89674"/>
                </a:moveTo>
                <a:lnTo>
                  <a:pt x="243154" y="89674"/>
                </a:lnTo>
                <a:lnTo>
                  <a:pt x="243154" y="80683"/>
                </a:lnTo>
                <a:lnTo>
                  <a:pt x="252133" y="80683"/>
                </a:lnTo>
                <a:lnTo>
                  <a:pt x="256628" y="85178"/>
                </a:lnTo>
                <a:lnTo>
                  <a:pt x="252133" y="89674"/>
                </a:lnTo>
                <a:close/>
              </a:path>
              <a:path w="257175" h="170814">
                <a:moveTo>
                  <a:pt x="186778" y="155028"/>
                </a:moveTo>
                <a:lnTo>
                  <a:pt x="184150" y="155028"/>
                </a:lnTo>
                <a:lnTo>
                  <a:pt x="184150" y="139687"/>
                </a:lnTo>
                <a:lnTo>
                  <a:pt x="238658" y="85178"/>
                </a:lnTo>
                <a:lnTo>
                  <a:pt x="243154" y="89674"/>
                </a:lnTo>
                <a:lnTo>
                  <a:pt x="252133" y="89674"/>
                </a:lnTo>
                <a:lnTo>
                  <a:pt x="186778" y="155028"/>
                </a:lnTo>
                <a:close/>
              </a:path>
              <a:path w="257175" h="170814">
                <a:moveTo>
                  <a:pt x="12700" y="120103"/>
                </a:moveTo>
                <a:lnTo>
                  <a:pt x="6350" y="113753"/>
                </a:lnTo>
                <a:lnTo>
                  <a:pt x="12700" y="113753"/>
                </a:lnTo>
                <a:lnTo>
                  <a:pt x="12700" y="120103"/>
                </a:lnTo>
                <a:close/>
              </a:path>
              <a:path w="257175" h="170814">
                <a:moveTo>
                  <a:pt x="184150" y="126453"/>
                </a:moveTo>
                <a:lnTo>
                  <a:pt x="177800" y="126453"/>
                </a:lnTo>
                <a:lnTo>
                  <a:pt x="171450" y="120103"/>
                </a:lnTo>
                <a:lnTo>
                  <a:pt x="12700" y="120103"/>
                </a:lnTo>
                <a:lnTo>
                  <a:pt x="12700" y="113753"/>
                </a:lnTo>
                <a:lnTo>
                  <a:pt x="184150" y="113753"/>
                </a:lnTo>
                <a:lnTo>
                  <a:pt x="184150" y="126453"/>
                </a:lnTo>
                <a:close/>
              </a:path>
              <a:path w="257175" h="170814">
                <a:moveTo>
                  <a:pt x="171450" y="170357"/>
                </a:moveTo>
                <a:lnTo>
                  <a:pt x="171450" y="120103"/>
                </a:lnTo>
                <a:lnTo>
                  <a:pt x="177800" y="126453"/>
                </a:lnTo>
                <a:lnTo>
                  <a:pt x="184150" y="126453"/>
                </a:lnTo>
                <a:lnTo>
                  <a:pt x="184150" y="139687"/>
                </a:lnTo>
                <a:lnTo>
                  <a:pt x="173304" y="150533"/>
                </a:lnTo>
                <a:lnTo>
                  <a:pt x="184150" y="155028"/>
                </a:lnTo>
                <a:lnTo>
                  <a:pt x="186778" y="155028"/>
                </a:lnTo>
                <a:lnTo>
                  <a:pt x="171450" y="170357"/>
                </a:lnTo>
                <a:close/>
              </a:path>
              <a:path w="257175" h="170814">
                <a:moveTo>
                  <a:pt x="184150" y="155028"/>
                </a:moveTo>
                <a:lnTo>
                  <a:pt x="173304" y="150533"/>
                </a:lnTo>
                <a:lnTo>
                  <a:pt x="184150" y="139687"/>
                </a:lnTo>
                <a:lnTo>
                  <a:pt x="184150" y="15502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46719" y="3083051"/>
            <a:ext cx="240791" cy="140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39734" y="3068231"/>
            <a:ext cx="257175" cy="170815"/>
          </a:xfrm>
          <a:custGeom>
            <a:avLst/>
            <a:gdLst/>
            <a:ahLst/>
            <a:cxnLst/>
            <a:rect l="l" t="t" r="r" b="b"/>
            <a:pathLst>
              <a:path w="257175" h="170814">
                <a:moveTo>
                  <a:pt x="171450" y="50253"/>
                </a:moveTo>
                <a:lnTo>
                  <a:pt x="171450" y="0"/>
                </a:lnTo>
                <a:lnTo>
                  <a:pt x="186778" y="15328"/>
                </a:lnTo>
                <a:lnTo>
                  <a:pt x="184150" y="15328"/>
                </a:lnTo>
                <a:lnTo>
                  <a:pt x="173304" y="19824"/>
                </a:lnTo>
                <a:lnTo>
                  <a:pt x="184150" y="30670"/>
                </a:lnTo>
                <a:lnTo>
                  <a:pt x="184150" y="43903"/>
                </a:lnTo>
                <a:lnTo>
                  <a:pt x="177800" y="43903"/>
                </a:lnTo>
                <a:lnTo>
                  <a:pt x="171450" y="50253"/>
                </a:lnTo>
                <a:close/>
              </a:path>
              <a:path w="257175" h="170814">
                <a:moveTo>
                  <a:pt x="184150" y="30670"/>
                </a:moveTo>
                <a:lnTo>
                  <a:pt x="173304" y="19824"/>
                </a:lnTo>
                <a:lnTo>
                  <a:pt x="184150" y="15328"/>
                </a:lnTo>
                <a:lnTo>
                  <a:pt x="184150" y="30670"/>
                </a:lnTo>
                <a:close/>
              </a:path>
              <a:path w="257175" h="170814">
                <a:moveTo>
                  <a:pt x="238658" y="85178"/>
                </a:moveTo>
                <a:lnTo>
                  <a:pt x="184150" y="30670"/>
                </a:lnTo>
                <a:lnTo>
                  <a:pt x="184150" y="15328"/>
                </a:lnTo>
                <a:lnTo>
                  <a:pt x="186778" y="15328"/>
                </a:lnTo>
                <a:lnTo>
                  <a:pt x="252133" y="80683"/>
                </a:lnTo>
                <a:lnTo>
                  <a:pt x="243154" y="80683"/>
                </a:lnTo>
                <a:lnTo>
                  <a:pt x="238658" y="85178"/>
                </a:lnTo>
                <a:close/>
              </a:path>
              <a:path w="257175" h="170814">
                <a:moveTo>
                  <a:pt x="171450" y="126453"/>
                </a:moveTo>
                <a:lnTo>
                  <a:pt x="0" y="126453"/>
                </a:lnTo>
                <a:lnTo>
                  <a:pt x="0" y="43903"/>
                </a:lnTo>
                <a:lnTo>
                  <a:pt x="171450" y="43903"/>
                </a:lnTo>
                <a:lnTo>
                  <a:pt x="171450" y="50253"/>
                </a:lnTo>
                <a:lnTo>
                  <a:pt x="12700" y="50253"/>
                </a:lnTo>
                <a:lnTo>
                  <a:pt x="6350" y="56603"/>
                </a:lnTo>
                <a:lnTo>
                  <a:pt x="12700" y="56603"/>
                </a:lnTo>
                <a:lnTo>
                  <a:pt x="12700" y="113753"/>
                </a:lnTo>
                <a:lnTo>
                  <a:pt x="6350" y="113753"/>
                </a:lnTo>
                <a:lnTo>
                  <a:pt x="12700" y="120103"/>
                </a:lnTo>
                <a:lnTo>
                  <a:pt x="171450" y="120103"/>
                </a:lnTo>
                <a:lnTo>
                  <a:pt x="171450" y="126453"/>
                </a:lnTo>
                <a:close/>
              </a:path>
              <a:path w="257175" h="170814">
                <a:moveTo>
                  <a:pt x="184150" y="56603"/>
                </a:moveTo>
                <a:lnTo>
                  <a:pt x="12700" y="56603"/>
                </a:lnTo>
                <a:lnTo>
                  <a:pt x="12700" y="50253"/>
                </a:lnTo>
                <a:lnTo>
                  <a:pt x="171450" y="50253"/>
                </a:lnTo>
                <a:lnTo>
                  <a:pt x="177800" y="43903"/>
                </a:lnTo>
                <a:lnTo>
                  <a:pt x="184150" y="43903"/>
                </a:lnTo>
                <a:lnTo>
                  <a:pt x="184150" y="56603"/>
                </a:lnTo>
                <a:close/>
              </a:path>
              <a:path w="257175" h="170814">
                <a:moveTo>
                  <a:pt x="12700" y="56603"/>
                </a:moveTo>
                <a:lnTo>
                  <a:pt x="6350" y="56603"/>
                </a:lnTo>
                <a:lnTo>
                  <a:pt x="12700" y="50253"/>
                </a:lnTo>
                <a:lnTo>
                  <a:pt x="12700" y="56603"/>
                </a:lnTo>
                <a:close/>
              </a:path>
              <a:path w="257175" h="170814">
                <a:moveTo>
                  <a:pt x="243154" y="89674"/>
                </a:moveTo>
                <a:lnTo>
                  <a:pt x="238658" y="85178"/>
                </a:lnTo>
                <a:lnTo>
                  <a:pt x="243154" y="80683"/>
                </a:lnTo>
                <a:lnTo>
                  <a:pt x="243154" y="89674"/>
                </a:lnTo>
                <a:close/>
              </a:path>
              <a:path w="257175" h="170814">
                <a:moveTo>
                  <a:pt x="252133" y="89674"/>
                </a:moveTo>
                <a:lnTo>
                  <a:pt x="243154" y="89674"/>
                </a:lnTo>
                <a:lnTo>
                  <a:pt x="243154" y="80683"/>
                </a:lnTo>
                <a:lnTo>
                  <a:pt x="252133" y="80683"/>
                </a:lnTo>
                <a:lnTo>
                  <a:pt x="256628" y="85178"/>
                </a:lnTo>
                <a:lnTo>
                  <a:pt x="252133" y="89674"/>
                </a:lnTo>
                <a:close/>
              </a:path>
              <a:path w="257175" h="170814">
                <a:moveTo>
                  <a:pt x="186778" y="155028"/>
                </a:moveTo>
                <a:lnTo>
                  <a:pt x="184150" y="155028"/>
                </a:lnTo>
                <a:lnTo>
                  <a:pt x="184150" y="139687"/>
                </a:lnTo>
                <a:lnTo>
                  <a:pt x="238658" y="85178"/>
                </a:lnTo>
                <a:lnTo>
                  <a:pt x="243154" y="89674"/>
                </a:lnTo>
                <a:lnTo>
                  <a:pt x="252133" y="89674"/>
                </a:lnTo>
                <a:lnTo>
                  <a:pt x="186778" y="155028"/>
                </a:lnTo>
                <a:close/>
              </a:path>
              <a:path w="257175" h="170814">
                <a:moveTo>
                  <a:pt x="12700" y="120103"/>
                </a:moveTo>
                <a:lnTo>
                  <a:pt x="6350" y="113753"/>
                </a:lnTo>
                <a:lnTo>
                  <a:pt x="12700" y="113753"/>
                </a:lnTo>
                <a:lnTo>
                  <a:pt x="12700" y="120103"/>
                </a:lnTo>
                <a:close/>
              </a:path>
              <a:path w="257175" h="170814">
                <a:moveTo>
                  <a:pt x="184150" y="126453"/>
                </a:moveTo>
                <a:lnTo>
                  <a:pt x="177800" y="126453"/>
                </a:lnTo>
                <a:lnTo>
                  <a:pt x="171450" y="120103"/>
                </a:lnTo>
                <a:lnTo>
                  <a:pt x="12700" y="120103"/>
                </a:lnTo>
                <a:lnTo>
                  <a:pt x="12700" y="113753"/>
                </a:lnTo>
                <a:lnTo>
                  <a:pt x="184150" y="113753"/>
                </a:lnTo>
                <a:lnTo>
                  <a:pt x="184150" y="126453"/>
                </a:lnTo>
                <a:close/>
              </a:path>
              <a:path w="257175" h="170814">
                <a:moveTo>
                  <a:pt x="171450" y="170357"/>
                </a:moveTo>
                <a:lnTo>
                  <a:pt x="171450" y="120103"/>
                </a:lnTo>
                <a:lnTo>
                  <a:pt x="177800" y="126453"/>
                </a:lnTo>
                <a:lnTo>
                  <a:pt x="184150" y="126453"/>
                </a:lnTo>
                <a:lnTo>
                  <a:pt x="184150" y="139687"/>
                </a:lnTo>
                <a:lnTo>
                  <a:pt x="173304" y="150533"/>
                </a:lnTo>
                <a:lnTo>
                  <a:pt x="184150" y="155028"/>
                </a:lnTo>
                <a:lnTo>
                  <a:pt x="186778" y="155028"/>
                </a:lnTo>
                <a:lnTo>
                  <a:pt x="171450" y="170357"/>
                </a:lnTo>
                <a:close/>
              </a:path>
              <a:path w="257175" h="170814">
                <a:moveTo>
                  <a:pt x="184150" y="155028"/>
                </a:moveTo>
                <a:lnTo>
                  <a:pt x="173304" y="150533"/>
                </a:lnTo>
                <a:lnTo>
                  <a:pt x="184150" y="139687"/>
                </a:lnTo>
                <a:lnTo>
                  <a:pt x="184150" y="15502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58795" y="343966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190500" y="0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64168" y="343966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190500" y="0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075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7620" y="-10795"/>
            <a:ext cx="422529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8.3.1.3组织文化创建的具体程序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555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调查分析阶段的内容：</a:t>
            </a:r>
            <a:r>
              <a:rPr sz="2400" dirty="0">
                <a:latin typeface="PMingLiU"/>
                <a:cs typeface="PMingLiU"/>
              </a:rPr>
              <a:t>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1776" y="3311791"/>
            <a:ext cx="168998" cy="1684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41776" y="2367876"/>
            <a:ext cx="168998" cy="16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7700" y="1831848"/>
            <a:ext cx="920750" cy="704215"/>
          </a:xfrm>
          <a:custGeom>
            <a:avLst/>
            <a:gdLst/>
            <a:ahLst/>
            <a:cxnLst/>
            <a:rect l="l" t="t" r="r" b="b"/>
            <a:pathLst>
              <a:path w="920750" h="704214">
                <a:moveTo>
                  <a:pt x="0" y="704088"/>
                </a:moveTo>
                <a:lnTo>
                  <a:pt x="920496" y="704088"/>
                </a:lnTo>
                <a:lnTo>
                  <a:pt x="9204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57700" y="2877311"/>
            <a:ext cx="920750" cy="195580"/>
          </a:xfrm>
          <a:custGeom>
            <a:avLst/>
            <a:gdLst/>
            <a:ahLst/>
            <a:cxnLst/>
            <a:rect l="l" t="t" r="r" b="b"/>
            <a:pathLst>
              <a:path w="920750" h="195580">
                <a:moveTo>
                  <a:pt x="0" y="195072"/>
                </a:moveTo>
                <a:lnTo>
                  <a:pt x="920496" y="195072"/>
                </a:lnTo>
                <a:lnTo>
                  <a:pt x="920496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57700" y="2535935"/>
            <a:ext cx="920750" cy="341630"/>
          </a:xfrm>
          <a:prstGeom prst="rect">
            <a:avLst/>
          </a:prstGeom>
          <a:solidFill>
            <a:srgbClr val="76092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4520" y="2857500"/>
            <a:ext cx="920750" cy="704215"/>
          </a:xfrm>
          <a:custGeom>
            <a:avLst/>
            <a:gdLst/>
            <a:ahLst/>
            <a:cxnLst/>
            <a:rect l="l" t="t" r="r" b="b"/>
            <a:pathLst>
              <a:path w="920750" h="704214">
                <a:moveTo>
                  <a:pt x="0" y="704088"/>
                </a:moveTo>
                <a:lnTo>
                  <a:pt x="920495" y="704088"/>
                </a:lnTo>
                <a:lnTo>
                  <a:pt x="920495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74520" y="3902964"/>
            <a:ext cx="920750" cy="193675"/>
          </a:xfrm>
          <a:custGeom>
            <a:avLst/>
            <a:gdLst/>
            <a:ahLst/>
            <a:cxnLst/>
            <a:rect l="l" t="t" r="r" b="b"/>
            <a:pathLst>
              <a:path w="920750" h="193675">
                <a:moveTo>
                  <a:pt x="0" y="193548"/>
                </a:moveTo>
                <a:lnTo>
                  <a:pt x="920495" y="193548"/>
                </a:lnTo>
                <a:lnTo>
                  <a:pt x="92049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74520" y="3561588"/>
            <a:ext cx="920750" cy="341630"/>
          </a:xfrm>
          <a:prstGeom prst="rect">
            <a:avLst/>
          </a:prstGeom>
          <a:solidFill>
            <a:srgbClr val="AF0F45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6523" y="2536367"/>
            <a:ext cx="0" cy="775335"/>
          </a:xfrm>
          <a:custGeom>
            <a:avLst/>
            <a:gdLst/>
            <a:ahLst/>
            <a:cxnLst/>
            <a:rect l="l" t="t" r="r" b="b"/>
            <a:pathLst>
              <a:path h="775335">
                <a:moveTo>
                  <a:pt x="0" y="0"/>
                </a:moveTo>
                <a:lnTo>
                  <a:pt x="0" y="775335"/>
                </a:lnTo>
              </a:path>
            </a:pathLst>
          </a:custGeom>
          <a:ln w="38100">
            <a:solidFill>
              <a:srgbClr val="7609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97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578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59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340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721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102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483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864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245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26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007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88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76978" y="2426296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855" y="19049"/>
                </a:moveTo>
                <a:lnTo>
                  <a:pt x="0" y="19049"/>
                </a:lnTo>
                <a:lnTo>
                  <a:pt x="0" y="0"/>
                </a:lnTo>
                <a:lnTo>
                  <a:pt x="13855" y="0"/>
                </a:lnTo>
                <a:lnTo>
                  <a:pt x="13855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694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075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456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837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218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599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980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361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49" y="19050"/>
                </a:moveTo>
                <a:lnTo>
                  <a:pt x="0" y="19050"/>
                </a:lnTo>
                <a:lnTo>
                  <a:pt x="0" y="0"/>
                </a:lnTo>
                <a:lnTo>
                  <a:pt x="19049" y="0"/>
                </a:lnTo>
                <a:lnTo>
                  <a:pt x="19049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742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123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504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885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26663" y="3388321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855" y="19050"/>
                </a:moveTo>
                <a:lnTo>
                  <a:pt x="0" y="19050"/>
                </a:lnTo>
                <a:lnTo>
                  <a:pt x="0" y="0"/>
                </a:lnTo>
                <a:lnTo>
                  <a:pt x="13855" y="0"/>
                </a:lnTo>
                <a:lnTo>
                  <a:pt x="13855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57755" y="2978188"/>
            <a:ext cx="362585" cy="404495"/>
          </a:xfrm>
          <a:custGeom>
            <a:avLst/>
            <a:gdLst/>
            <a:ahLst/>
            <a:cxnLst/>
            <a:rect l="l" t="t" r="r" b="b"/>
            <a:pathLst>
              <a:path w="362585" h="404495">
                <a:moveTo>
                  <a:pt x="362483" y="403923"/>
                </a:moveTo>
                <a:lnTo>
                  <a:pt x="0" y="403923"/>
                </a:lnTo>
                <a:lnTo>
                  <a:pt x="0" y="165900"/>
                </a:lnTo>
                <a:lnTo>
                  <a:pt x="159499" y="7213"/>
                </a:lnTo>
                <a:lnTo>
                  <a:pt x="173990" y="0"/>
                </a:lnTo>
                <a:lnTo>
                  <a:pt x="192112" y="0"/>
                </a:lnTo>
                <a:lnTo>
                  <a:pt x="199364" y="3606"/>
                </a:lnTo>
                <a:lnTo>
                  <a:pt x="208426" y="12623"/>
                </a:lnTo>
                <a:lnTo>
                  <a:pt x="183057" y="12623"/>
                </a:lnTo>
                <a:lnTo>
                  <a:pt x="176374" y="13976"/>
                </a:lnTo>
                <a:lnTo>
                  <a:pt x="170370" y="18034"/>
                </a:lnTo>
                <a:lnTo>
                  <a:pt x="18122" y="169506"/>
                </a:lnTo>
                <a:lnTo>
                  <a:pt x="39125" y="191147"/>
                </a:lnTo>
                <a:lnTo>
                  <a:pt x="14503" y="191147"/>
                </a:lnTo>
                <a:lnTo>
                  <a:pt x="14503" y="378675"/>
                </a:lnTo>
                <a:lnTo>
                  <a:pt x="39775" y="378675"/>
                </a:lnTo>
                <a:lnTo>
                  <a:pt x="36245" y="382282"/>
                </a:lnTo>
                <a:lnTo>
                  <a:pt x="25374" y="389496"/>
                </a:lnTo>
                <a:lnTo>
                  <a:pt x="362483" y="389496"/>
                </a:lnTo>
                <a:lnTo>
                  <a:pt x="362483" y="403923"/>
                </a:lnTo>
                <a:close/>
              </a:path>
              <a:path w="362585" h="404495">
                <a:moveTo>
                  <a:pt x="264219" y="274091"/>
                </a:moveTo>
                <a:lnTo>
                  <a:pt x="242862" y="274091"/>
                </a:lnTo>
                <a:lnTo>
                  <a:pt x="347992" y="169506"/>
                </a:lnTo>
                <a:lnTo>
                  <a:pt x="195745" y="18034"/>
                </a:lnTo>
                <a:lnTo>
                  <a:pt x="189740" y="13976"/>
                </a:lnTo>
                <a:lnTo>
                  <a:pt x="183057" y="12623"/>
                </a:lnTo>
                <a:lnTo>
                  <a:pt x="208426" y="12623"/>
                </a:lnTo>
                <a:lnTo>
                  <a:pt x="242862" y="46888"/>
                </a:lnTo>
                <a:lnTo>
                  <a:pt x="286359" y="86550"/>
                </a:lnTo>
                <a:lnTo>
                  <a:pt x="362483" y="165900"/>
                </a:lnTo>
                <a:lnTo>
                  <a:pt x="362483" y="187540"/>
                </a:lnTo>
                <a:lnTo>
                  <a:pt x="347992" y="187540"/>
                </a:lnTo>
                <a:lnTo>
                  <a:pt x="264219" y="274091"/>
                </a:lnTo>
                <a:close/>
              </a:path>
              <a:path w="362585" h="404495">
                <a:moveTo>
                  <a:pt x="362483" y="378675"/>
                </a:moveTo>
                <a:lnTo>
                  <a:pt x="347992" y="378675"/>
                </a:lnTo>
                <a:lnTo>
                  <a:pt x="347992" y="187540"/>
                </a:lnTo>
                <a:lnTo>
                  <a:pt x="362483" y="187540"/>
                </a:lnTo>
                <a:lnTo>
                  <a:pt x="362483" y="378675"/>
                </a:lnTo>
                <a:close/>
              </a:path>
              <a:path w="362585" h="404495">
                <a:moveTo>
                  <a:pt x="39775" y="378675"/>
                </a:moveTo>
                <a:lnTo>
                  <a:pt x="14503" y="378675"/>
                </a:lnTo>
                <a:lnTo>
                  <a:pt x="108750" y="284911"/>
                </a:lnTo>
                <a:lnTo>
                  <a:pt x="112369" y="284911"/>
                </a:lnTo>
                <a:lnTo>
                  <a:pt x="14503" y="191147"/>
                </a:lnTo>
                <a:lnTo>
                  <a:pt x="39125" y="191147"/>
                </a:lnTo>
                <a:lnTo>
                  <a:pt x="119621" y="274091"/>
                </a:lnTo>
                <a:lnTo>
                  <a:pt x="142131" y="274091"/>
                </a:lnTo>
                <a:lnTo>
                  <a:pt x="39775" y="378675"/>
                </a:lnTo>
                <a:close/>
              </a:path>
              <a:path w="362585" h="404495">
                <a:moveTo>
                  <a:pt x="142131" y="274091"/>
                </a:moveTo>
                <a:lnTo>
                  <a:pt x="119621" y="274091"/>
                </a:lnTo>
                <a:lnTo>
                  <a:pt x="159499" y="234416"/>
                </a:lnTo>
                <a:lnTo>
                  <a:pt x="173990" y="227203"/>
                </a:lnTo>
                <a:lnTo>
                  <a:pt x="192112" y="227203"/>
                </a:lnTo>
                <a:lnTo>
                  <a:pt x="199364" y="230809"/>
                </a:lnTo>
                <a:lnTo>
                  <a:pt x="208426" y="239826"/>
                </a:lnTo>
                <a:lnTo>
                  <a:pt x="183057" y="239826"/>
                </a:lnTo>
                <a:lnTo>
                  <a:pt x="176374" y="241179"/>
                </a:lnTo>
                <a:lnTo>
                  <a:pt x="170370" y="245237"/>
                </a:lnTo>
                <a:lnTo>
                  <a:pt x="142131" y="274091"/>
                </a:lnTo>
                <a:close/>
              </a:path>
              <a:path w="362585" h="404495">
                <a:moveTo>
                  <a:pt x="362483" y="389496"/>
                </a:moveTo>
                <a:lnTo>
                  <a:pt x="337108" y="389496"/>
                </a:lnTo>
                <a:lnTo>
                  <a:pt x="326237" y="378675"/>
                </a:lnTo>
                <a:lnTo>
                  <a:pt x="195745" y="245237"/>
                </a:lnTo>
                <a:lnTo>
                  <a:pt x="189740" y="241179"/>
                </a:lnTo>
                <a:lnTo>
                  <a:pt x="183057" y="239826"/>
                </a:lnTo>
                <a:lnTo>
                  <a:pt x="208426" y="239826"/>
                </a:lnTo>
                <a:lnTo>
                  <a:pt x="242862" y="274091"/>
                </a:lnTo>
                <a:lnTo>
                  <a:pt x="264219" y="274091"/>
                </a:lnTo>
                <a:lnTo>
                  <a:pt x="253746" y="284911"/>
                </a:lnTo>
                <a:lnTo>
                  <a:pt x="347992" y="378675"/>
                </a:lnTo>
                <a:lnTo>
                  <a:pt x="362483" y="378675"/>
                </a:lnTo>
                <a:lnTo>
                  <a:pt x="362483" y="38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37747" y="2003729"/>
            <a:ext cx="360045" cy="192405"/>
          </a:xfrm>
          <a:custGeom>
            <a:avLst/>
            <a:gdLst/>
            <a:ahLst/>
            <a:cxnLst/>
            <a:rect l="l" t="t" r="r" b="b"/>
            <a:pathLst>
              <a:path w="360045" h="192405">
                <a:moveTo>
                  <a:pt x="127980" y="71666"/>
                </a:moveTo>
                <a:lnTo>
                  <a:pt x="106743" y="71666"/>
                </a:lnTo>
                <a:lnTo>
                  <a:pt x="179946" y="0"/>
                </a:lnTo>
                <a:lnTo>
                  <a:pt x="198247" y="18300"/>
                </a:lnTo>
                <a:lnTo>
                  <a:pt x="179946" y="18300"/>
                </a:lnTo>
                <a:lnTo>
                  <a:pt x="127980" y="71666"/>
                </a:lnTo>
                <a:close/>
              </a:path>
              <a:path w="360045" h="192405">
                <a:moveTo>
                  <a:pt x="352272" y="192138"/>
                </a:moveTo>
                <a:lnTo>
                  <a:pt x="179946" y="18300"/>
                </a:lnTo>
                <a:lnTo>
                  <a:pt x="198247" y="18300"/>
                </a:lnTo>
                <a:lnTo>
                  <a:pt x="359892" y="179946"/>
                </a:lnTo>
                <a:lnTo>
                  <a:pt x="352272" y="192138"/>
                </a:lnTo>
                <a:close/>
              </a:path>
              <a:path w="360045" h="192405">
                <a:moveTo>
                  <a:pt x="10668" y="192138"/>
                </a:moveTo>
                <a:lnTo>
                  <a:pt x="0" y="179946"/>
                </a:lnTo>
                <a:lnTo>
                  <a:pt x="50317" y="129616"/>
                </a:lnTo>
                <a:lnTo>
                  <a:pt x="50317" y="42697"/>
                </a:lnTo>
                <a:lnTo>
                  <a:pt x="106743" y="42697"/>
                </a:lnTo>
                <a:lnTo>
                  <a:pt x="106743" y="57950"/>
                </a:lnTo>
                <a:lnTo>
                  <a:pt x="64046" y="57950"/>
                </a:lnTo>
                <a:lnTo>
                  <a:pt x="64046" y="115900"/>
                </a:lnTo>
                <a:lnTo>
                  <a:pt x="84906" y="115900"/>
                </a:lnTo>
                <a:lnTo>
                  <a:pt x="10668" y="192138"/>
                </a:lnTo>
                <a:close/>
              </a:path>
              <a:path w="360045" h="192405">
                <a:moveTo>
                  <a:pt x="84906" y="115900"/>
                </a:moveTo>
                <a:lnTo>
                  <a:pt x="64046" y="115900"/>
                </a:lnTo>
                <a:lnTo>
                  <a:pt x="93027" y="86918"/>
                </a:lnTo>
                <a:lnTo>
                  <a:pt x="93027" y="57950"/>
                </a:lnTo>
                <a:lnTo>
                  <a:pt x="106743" y="57950"/>
                </a:lnTo>
                <a:lnTo>
                  <a:pt x="106743" y="71666"/>
                </a:lnTo>
                <a:lnTo>
                  <a:pt x="127980" y="71666"/>
                </a:lnTo>
                <a:lnTo>
                  <a:pt x="84906" y="115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88077" y="2061679"/>
            <a:ext cx="259715" cy="303530"/>
          </a:xfrm>
          <a:custGeom>
            <a:avLst/>
            <a:gdLst/>
            <a:ahLst/>
            <a:cxnLst/>
            <a:rect l="l" t="t" r="r" b="b"/>
            <a:pathLst>
              <a:path w="259714" h="303530">
                <a:moveTo>
                  <a:pt x="100647" y="303466"/>
                </a:moveTo>
                <a:lnTo>
                  <a:pt x="0" y="303466"/>
                </a:lnTo>
                <a:lnTo>
                  <a:pt x="0" y="129616"/>
                </a:lnTo>
                <a:lnTo>
                  <a:pt x="129616" y="0"/>
                </a:lnTo>
                <a:lnTo>
                  <a:pt x="147918" y="18300"/>
                </a:lnTo>
                <a:lnTo>
                  <a:pt x="129616" y="18300"/>
                </a:lnTo>
                <a:lnTo>
                  <a:pt x="13715" y="134188"/>
                </a:lnTo>
                <a:lnTo>
                  <a:pt x="13715" y="288213"/>
                </a:lnTo>
                <a:lnTo>
                  <a:pt x="100647" y="288213"/>
                </a:lnTo>
                <a:lnTo>
                  <a:pt x="100647" y="303466"/>
                </a:lnTo>
                <a:close/>
              </a:path>
              <a:path w="259714" h="303530">
                <a:moveTo>
                  <a:pt x="259245" y="288213"/>
                </a:moveTo>
                <a:lnTo>
                  <a:pt x="243992" y="288213"/>
                </a:lnTo>
                <a:lnTo>
                  <a:pt x="243992" y="134188"/>
                </a:lnTo>
                <a:lnTo>
                  <a:pt x="129616" y="18300"/>
                </a:lnTo>
                <a:lnTo>
                  <a:pt x="147918" y="18300"/>
                </a:lnTo>
                <a:lnTo>
                  <a:pt x="259245" y="129616"/>
                </a:lnTo>
                <a:lnTo>
                  <a:pt x="259245" y="288213"/>
                </a:lnTo>
                <a:close/>
              </a:path>
              <a:path w="259714" h="303530">
                <a:moveTo>
                  <a:pt x="100647" y="288213"/>
                </a:moveTo>
                <a:lnTo>
                  <a:pt x="85394" y="288213"/>
                </a:lnTo>
                <a:lnTo>
                  <a:pt x="85394" y="187566"/>
                </a:lnTo>
                <a:lnTo>
                  <a:pt x="172313" y="187566"/>
                </a:lnTo>
                <a:lnTo>
                  <a:pt x="172313" y="202819"/>
                </a:lnTo>
                <a:lnTo>
                  <a:pt x="100647" y="202819"/>
                </a:lnTo>
                <a:lnTo>
                  <a:pt x="100647" y="288213"/>
                </a:lnTo>
                <a:close/>
              </a:path>
              <a:path w="259714" h="303530">
                <a:moveTo>
                  <a:pt x="259245" y="303466"/>
                </a:moveTo>
                <a:lnTo>
                  <a:pt x="158597" y="303466"/>
                </a:lnTo>
                <a:lnTo>
                  <a:pt x="158597" y="202819"/>
                </a:lnTo>
                <a:lnTo>
                  <a:pt x="172313" y="202819"/>
                </a:lnTo>
                <a:lnTo>
                  <a:pt x="172313" y="288213"/>
                </a:lnTo>
                <a:lnTo>
                  <a:pt x="259245" y="288213"/>
                </a:lnTo>
                <a:lnTo>
                  <a:pt x="259245" y="303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98931" y="4264152"/>
            <a:ext cx="2842260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对组织文化发展史的调查。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52937" y="3067367"/>
            <a:ext cx="7530465" cy="2409190"/>
          </a:xfrm>
          <a:custGeom>
            <a:avLst/>
            <a:gdLst/>
            <a:ahLst/>
            <a:cxnLst/>
            <a:rect l="l" t="t" r="r" b="b"/>
            <a:pathLst>
              <a:path w="7530465" h="2409190">
                <a:moveTo>
                  <a:pt x="7525702" y="2409190"/>
                </a:moveTo>
                <a:lnTo>
                  <a:pt x="4762" y="2409190"/>
                </a:lnTo>
                <a:lnTo>
                  <a:pt x="3289" y="2408961"/>
                </a:lnTo>
                <a:lnTo>
                  <a:pt x="1968" y="2408275"/>
                </a:lnTo>
                <a:lnTo>
                  <a:pt x="914" y="2407221"/>
                </a:lnTo>
                <a:lnTo>
                  <a:pt x="228" y="2405900"/>
                </a:lnTo>
                <a:lnTo>
                  <a:pt x="0" y="2404427"/>
                </a:lnTo>
                <a:lnTo>
                  <a:pt x="0" y="4762"/>
                </a:lnTo>
                <a:lnTo>
                  <a:pt x="4762" y="0"/>
                </a:lnTo>
                <a:lnTo>
                  <a:pt x="7525702" y="0"/>
                </a:lnTo>
                <a:lnTo>
                  <a:pt x="753046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399665"/>
                </a:lnTo>
                <a:lnTo>
                  <a:pt x="4762" y="2399665"/>
                </a:lnTo>
                <a:lnTo>
                  <a:pt x="9525" y="2404427"/>
                </a:lnTo>
                <a:lnTo>
                  <a:pt x="7530465" y="2404427"/>
                </a:lnTo>
                <a:lnTo>
                  <a:pt x="7530236" y="2405900"/>
                </a:lnTo>
                <a:lnTo>
                  <a:pt x="7529550" y="2407221"/>
                </a:lnTo>
                <a:lnTo>
                  <a:pt x="7528496" y="2408275"/>
                </a:lnTo>
                <a:lnTo>
                  <a:pt x="7527175" y="2408961"/>
                </a:lnTo>
                <a:lnTo>
                  <a:pt x="7525702" y="2409190"/>
                </a:lnTo>
                <a:close/>
              </a:path>
              <a:path w="7530465" h="240919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530465" h="2409190">
                <a:moveTo>
                  <a:pt x="752094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520940" y="4762"/>
                </a:lnTo>
                <a:lnTo>
                  <a:pt x="7520940" y="9525"/>
                </a:lnTo>
                <a:close/>
              </a:path>
              <a:path w="7530465" h="2409190">
                <a:moveTo>
                  <a:pt x="7520940" y="2404427"/>
                </a:moveTo>
                <a:lnTo>
                  <a:pt x="7520940" y="4762"/>
                </a:lnTo>
                <a:lnTo>
                  <a:pt x="7525702" y="9525"/>
                </a:lnTo>
                <a:lnTo>
                  <a:pt x="7530465" y="9525"/>
                </a:lnTo>
                <a:lnTo>
                  <a:pt x="7530465" y="2399665"/>
                </a:lnTo>
                <a:lnTo>
                  <a:pt x="7525702" y="2399665"/>
                </a:lnTo>
                <a:lnTo>
                  <a:pt x="7520940" y="2404427"/>
                </a:lnTo>
                <a:close/>
              </a:path>
              <a:path w="7530465" h="2409190">
                <a:moveTo>
                  <a:pt x="7530465" y="9525"/>
                </a:moveTo>
                <a:lnTo>
                  <a:pt x="7525702" y="9525"/>
                </a:lnTo>
                <a:lnTo>
                  <a:pt x="7520940" y="4762"/>
                </a:lnTo>
                <a:lnTo>
                  <a:pt x="7530465" y="4762"/>
                </a:lnTo>
                <a:lnTo>
                  <a:pt x="7530465" y="9525"/>
                </a:lnTo>
                <a:close/>
              </a:path>
              <a:path w="7530465" h="2409190">
                <a:moveTo>
                  <a:pt x="9525" y="2404427"/>
                </a:moveTo>
                <a:lnTo>
                  <a:pt x="4762" y="2399665"/>
                </a:lnTo>
                <a:lnTo>
                  <a:pt x="9525" y="2399665"/>
                </a:lnTo>
                <a:lnTo>
                  <a:pt x="9525" y="2404427"/>
                </a:lnTo>
                <a:close/>
              </a:path>
              <a:path w="7530465" h="2409190">
                <a:moveTo>
                  <a:pt x="7520940" y="2404427"/>
                </a:moveTo>
                <a:lnTo>
                  <a:pt x="9525" y="2404427"/>
                </a:lnTo>
                <a:lnTo>
                  <a:pt x="9525" y="2399665"/>
                </a:lnTo>
                <a:lnTo>
                  <a:pt x="7520940" y="2399665"/>
                </a:lnTo>
                <a:lnTo>
                  <a:pt x="7520940" y="2404427"/>
                </a:lnTo>
                <a:close/>
              </a:path>
              <a:path w="7530465" h="2409190">
                <a:moveTo>
                  <a:pt x="7530465" y="2404427"/>
                </a:moveTo>
                <a:lnTo>
                  <a:pt x="7520940" y="2404427"/>
                </a:lnTo>
                <a:lnTo>
                  <a:pt x="7525702" y="2399665"/>
                </a:lnTo>
                <a:lnTo>
                  <a:pt x="7530465" y="2399665"/>
                </a:lnTo>
                <a:lnTo>
                  <a:pt x="7530465" y="24044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536440" y="3065906"/>
            <a:ext cx="751141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7350" indent="-374650">
              <a:lnSpc>
                <a:spcPct val="100000"/>
              </a:lnSpc>
              <a:spcBef>
                <a:spcPts val="13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spc="-1190" dirty="0">
                <a:latin typeface="PMingLiU"/>
                <a:cs typeface="PMingLiU"/>
              </a:rPr>
              <a:t>“</a:t>
            </a:r>
            <a:r>
              <a:rPr sz="2000" dirty="0">
                <a:latin typeface="PMingLiU"/>
                <a:cs typeface="PMingLiU"/>
              </a:rPr>
              <a:t>硬件</a:t>
            </a:r>
            <a:r>
              <a:rPr sz="2000" spc="-1190" dirty="0">
                <a:latin typeface="PMingLiU"/>
                <a:cs typeface="PMingLiU"/>
              </a:rPr>
              <a:t>”</a:t>
            </a:r>
            <a:r>
              <a:rPr sz="2000" dirty="0">
                <a:latin typeface="PMingLiU"/>
                <a:cs typeface="PMingLiU"/>
              </a:rPr>
              <a:t>部分：厂房、设备的配置、生产方式、工艺流程</a:t>
            </a:r>
            <a:r>
              <a:rPr sz="2000" spc="5" dirty="0">
                <a:latin typeface="PMingLiU"/>
                <a:cs typeface="PMingLiU"/>
              </a:rPr>
              <a:t>等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spc="-1190" dirty="0">
                <a:latin typeface="PMingLiU"/>
                <a:cs typeface="PMingLiU"/>
              </a:rPr>
              <a:t>“</a:t>
            </a:r>
            <a:r>
              <a:rPr sz="2000" dirty="0">
                <a:latin typeface="PMingLiU"/>
                <a:cs typeface="PMingLiU"/>
              </a:rPr>
              <a:t>软件</a:t>
            </a:r>
            <a:r>
              <a:rPr sz="2000" spc="-1190" dirty="0">
                <a:latin typeface="PMingLiU"/>
                <a:cs typeface="PMingLiU"/>
              </a:rPr>
              <a:t>”</a:t>
            </a:r>
            <a:r>
              <a:rPr sz="2000" dirty="0">
                <a:latin typeface="PMingLiU"/>
                <a:cs typeface="PMingLiU"/>
              </a:rPr>
              <a:t>部分：员工文化、年龄和技术等级等；员工的满意度</a:t>
            </a:r>
            <a:r>
              <a:rPr sz="2000" spc="5" dirty="0"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dirty="0">
                <a:latin typeface="PMingLiU"/>
                <a:cs typeface="PMingLiU"/>
              </a:rPr>
              <a:t>组织中的人员素质：包括高层领导者素质、中层质、员工素质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dirty="0">
                <a:latin typeface="PMingLiU"/>
                <a:cs typeface="PMingLiU"/>
              </a:rPr>
              <a:t>组织文化发展环境：包括政治文化、传统文化、外来文化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dirty="0">
                <a:latin typeface="PMingLiU"/>
                <a:cs typeface="PMingLiU"/>
              </a:rPr>
              <a:t>组织文化发展战略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23915" y="2542032"/>
            <a:ext cx="4069079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对组织文化发展的内在机制的调查分析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15300" y="118871"/>
            <a:ext cx="4076700" cy="1728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8964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59143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-7620" y="-10795"/>
            <a:ext cx="422529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8.3.1.3组织文化创建的具体程序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642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MingLiU"/>
                <a:cs typeface="PMingLiU"/>
              </a:rPr>
              <a:t>简述组织文化创建的调查分析阶段的主要内容。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951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914" y="317500"/>
            <a:ext cx="1854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kern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真题再现</a:t>
            </a:r>
            <a:endParaRPr sz="3600" kern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5300" y="118871"/>
            <a:ext cx="4076700" cy="1728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59791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2727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45234"/>
            <a:ext cx="975677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传播执行阶段的内容：</a:t>
            </a:r>
            <a:r>
              <a:rPr sz="2400" dirty="0">
                <a:latin typeface="PMingLiU"/>
                <a:cs typeface="PMingLiU"/>
              </a:rPr>
              <a:t>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anose="05000000000000000000"/>
              <a:buChar char=""/>
            </a:pPr>
            <a:endParaRPr sz="4550">
              <a:latin typeface="Times New Roman" panose="02020503050405090304"/>
              <a:cs typeface="Times New Roman" panose="02020503050405090304"/>
            </a:endParaRPr>
          </a:p>
          <a:p>
            <a:pPr marL="899160" lvl="1" indent="-753110">
              <a:lnSpc>
                <a:spcPct val="100000"/>
              </a:lnSpc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利用</a:t>
            </a:r>
            <a:r>
              <a:rPr sz="2400" dirty="0">
                <a:latin typeface="PMingLiU"/>
                <a:cs typeface="PMingLiU"/>
              </a:rPr>
              <a:t>全部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传播媒介</a:t>
            </a:r>
            <a:r>
              <a:rPr sz="2400" dirty="0">
                <a:latin typeface="PMingLiU"/>
                <a:cs typeface="PMingLiU"/>
              </a:rPr>
              <a:t>，发动传播攻势，将规划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传播</a:t>
            </a:r>
            <a:r>
              <a:rPr sz="2400" dirty="0">
                <a:latin typeface="PMingLiU"/>
                <a:cs typeface="PMingLiU"/>
              </a:rPr>
              <a:t>到每一个人；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及时收集反馈信息</a:t>
            </a:r>
            <a:r>
              <a:rPr sz="2400" dirty="0">
                <a:latin typeface="PMingLiU"/>
                <a:cs typeface="PMingLiU"/>
              </a:rPr>
              <a:t>，加以整理后重新传播；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SzPct val="96000"/>
              <a:buAutoNum type="arabicPlain"/>
              <a:tabLst>
                <a:tab pos="899160" algn="l"/>
              </a:tabLst>
            </a:pPr>
            <a:r>
              <a:rPr sz="2400" dirty="0">
                <a:latin typeface="PMingLiU"/>
                <a:cs typeface="PMingLiU"/>
              </a:rPr>
              <a:t>通过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多种方式和渠道</a:t>
            </a:r>
            <a:r>
              <a:rPr sz="2400" dirty="0">
                <a:latin typeface="PMingLiU"/>
                <a:cs typeface="PMingLiU"/>
              </a:rPr>
              <a:t>，加大对规划的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解释</a:t>
            </a:r>
            <a:r>
              <a:rPr sz="2400" dirty="0">
                <a:latin typeface="PMingLiU"/>
                <a:cs typeface="PMingLiU"/>
              </a:rPr>
              <a:t>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建立</a:t>
            </a:r>
            <a:r>
              <a:rPr sz="2400" dirty="0">
                <a:latin typeface="PMingLiU"/>
                <a:cs typeface="PMingLiU"/>
              </a:rPr>
              <a:t>文化倡导者和文化执行者之间的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信息通道</a:t>
            </a:r>
            <a:r>
              <a:rPr sz="2400" dirty="0">
                <a:latin typeface="PMingLiU"/>
                <a:cs typeface="PMingLiU"/>
              </a:rPr>
              <a:t>，让信息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双向沟通</a:t>
            </a:r>
            <a:r>
              <a:rPr sz="2400" dirty="0">
                <a:latin typeface="PMingLiU"/>
                <a:cs typeface="PMingLiU"/>
              </a:rPr>
              <a:t>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SzPct val="96000"/>
              <a:buAutoNum type="arabicPlain"/>
              <a:tabLst>
                <a:tab pos="899160" algn="l"/>
              </a:tabLst>
            </a:pPr>
            <a:r>
              <a:rPr sz="2400" dirty="0">
                <a:latin typeface="PMingLiU"/>
                <a:cs typeface="PMingLiU"/>
              </a:rPr>
              <a:t>成立进行协调的组织机构，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解决</a:t>
            </a:r>
            <a:r>
              <a:rPr sz="2400" dirty="0">
                <a:latin typeface="PMingLiU"/>
                <a:cs typeface="PMingLiU"/>
              </a:rPr>
              <a:t>执行中的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矛盾</a:t>
            </a:r>
            <a:r>
              <a:rPr sz="2400" dirty="0">
                <a:latin typeface="PMingLiU"/>
                <a:cs typeface="PMingLiU"/>
              </a:rPr>
              <a:t>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扶正祛邪</a:t>
            </a:r>
            <a:r>
              <a:rPr sz="2400" dirty="0">
                <a:latin typeface="PMingLiU"/>
                <a:cs typeface="PMingLiU"/>
              </a:rPr>
              <a:t>，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引导舆论</a:t>
            </a:r>
            <a:r>
              <a:rPr sz="2400" dirty="0">
                <a:latin typeface="PMingLiU"/>
                <a:cs typeface="PMingLiU"/>
              </a:rPr>
              <a:t>与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行为</a:t>
            </a:r>
            <a:r>
              <a:rPr sz="2400" dirty="0">
                <a:latin typeface="PMingLiU"/>
                <a:cs typeface="PMingLiU"/>
              </a:rPr>
              <a:t>。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7620" y="-10795"/>
            <a:ext cx="422529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95000"/>
                  </a:schemeClr>
                </a:solidFill>
                <a:latin typeface="华文宋体" panose="02010600040101010101" charset="-122"/>
                <a:ea typeface="华文宋体" panose="02010600040101010101" charset="-122"/>
              </a:rPr>
              <a:t>8.3.1.3组织文化创建的具体程序</a:t>
            </a:r>
            <a:endParaRPr lang="zh-CN" altLang="en-US" sz="1000">
              <a:solidFill>
                <a:schemeClr val="bg1">
                  <a:lumMod val="95000"/>
                </a:schemeClr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5711825" y="4794250"/>
            <a:ext cx="4896485" cy="101473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判断：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）事业部内部的供产销容易协调吗？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）事业部之间存在竞争关系吗？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3278505"/>
            <a:ext cx="3496945" cy="7620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3278505"/>
            <a:ext cx="3540760" cy="762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05" y="3278505"/>
            <a:ext cx="3531870" cy="762000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2722880" y="2833370"/>
            <a:ext cx="7334885" cy="444500"/>
            <a:chOff x="4355" y="4462"/>
            <a:chExt cx="11551" cy="70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4378" y="4462"/>
              <a:ext cx="1147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0" idx="0"/>
            </p:cNvCxnSpPr>
            <p:nvPr/>
          </p:nvCxnSpPr>
          <p:spPr>
            <a:xfrm>
              <a:off x="4355" y="4462"/>
              <a:ext cx="7" cy="7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111" y="4462"/>
              <a:ext cx="7" cy="7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5900" y="4462"/>
              <a:ext cx="7" cy="7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911215" y="1715135"/>
            <a:ext cx="934720" cy="3683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老师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378575" y="2075815"/>
            <a:ext cx="2540" cy="75755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3808095" y="2083435"/>
            <a:ext cx="4958080" cy="381635"/>
            <a:chOff x="4355" y="4462"/>
            <a:chExt cx="11552" cy="701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378" y="4462"/>
              <a:ext cx="1147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355" y="4462"/>
              <a:ext cx="7" cy="7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5900" y="4462"/>
              <a:ext cx="7" cy="7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3588385" y="246507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542655" y="246507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人事</a:t>
            </a:r>
            <a:endParaRPr lang="zh-CN" altLang="en-US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780" y="-22860"/>
            <a:ext cx="2219325" cy="13811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1895" y="401320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85190" y="2621280"/>
          <a:ext cx="1047369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65"/>
                <a:gridCol w="84169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事业部制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内容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本身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又称为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“</a:t>
                      </a:r>
                      <a:r>
                        <a:rPr lang="zh-CN" altLang="en-US" sz="20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斯隆模型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”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，也叫联邦分权化，是一种高度集权下的分权管理体制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优点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1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）事业部实行独立核算，更能调动组织专业化生产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2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）各事业部之间有比较竞争，有利于企业发展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3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）事业部内部比较容易协调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缺点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1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）事业部实行独立核算，只考虑自身利益，难以相互沟通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（</a:t>
                      </a:r>
                      <a:r>
                        <a:rPr lang="en-US" altLang="zh-C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2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）公司与事业部的职能机构重叠，造成管理人员浪费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适合企业</a:t>
                      </a:r>
                      <a:endParaRPr lang="zh-CN" altLang="en-US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目前绝大多数企业采用</a:t>
                      </a:r>
                      <a:r>
                        <a:rPr lang="zh-CN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</a:rPr>
                        <a:t>。</a:t>
                      </a:r>
                      <a:endParaRPr lang="zh-CN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5" name="图片 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3780" y="-22860"/>
            <a:ext cx="2219325" cy="13811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7890" y="294005"/>
            <a:ext cx="3827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7.2.1.3  </a:t>
            </a:r>
            <a:r>
              <a:rPr lang="zh-CN" altLang="en-US" sz="32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组织结构类型</a:t>
            </a:r>
            <a:endParaRPr lang="zh-CN" altLang="en-US" sz="32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265" y="294005"/>
            <a:ext cx="1844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9104</Words>
  <Application>WPS 表格</Application>
  <PresentationFormat>On-screen Show (4:3)</PresentationFormat>
  <Paragraphs>1271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4" baseType="lpstr">
      <vt:lpstr>Arial</vt:lpstr>
      <vt:lpstr>方正书宋_GBK</vt:lpstr>
      <vt:lpstr>Wingdings</vt:lpstr>
      <vt:lpstr>微软雅黑</vt:lpstr>
      <vt:lpstr>Microsoft JhengHei</vt:lpstr>
      <vt:lpstr>PMingLiU</vt:lpstr>
      <vt:lpstr>方正清刻本悦宋简体</vt:lpstr>
      <vt:lpstr>楷体-简</vt:lpstr>
      <vt:lpstr>华文楷体</vt:lpstr>
      <vt:lpstr>宋体</vt:lpstr>
      <vt:lpstr>Wingdings</vt:lpstr>
      <vt:lpstr>Times New Roman</vt:lpstr>
      <vt:lpstr>Verdana</vt:lpstr>
      <vt:lpstr>Calibri</vt:lpstr>
      <vt:lpstr>Helvetica Neue</vt:lpstr>
      <vt:lpstr>宋体</vt:lpstr>
      <vt:lpstr>Arial Unicode MS</vt:lpstr>
      <vt:lpstr>汉仪书宋二KW</vt:lpstr>
      <vt:lpstr>Thonburi</vt:lpstr>
      <vt:lpstr>华文宋体</vt:lpstr>
      <vt:lpstr>Office Theme</vt:lpstr>
      <vt:lpstr>组织行为学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真题再现</vt:lpstr>
      <vt:lpstr>真题再现</vt:lpstr>
      <vt:lpstr>真题再现</vt:lpstr>
      <vt:lpstr>7.2.2 机械性与有机性组织</vt:lpstr>
      <vt:lpstr>7.2.2 机械性与有机性组织</vt:lpstr>
      <vt:lpstr>学习型组织</vt:lpstr>
      <vt:lpstr>真题再现</vt:lpstr>
      <vt:lpstr>7.3.0 组织变革</vt:lpstr>
      <vt:lpstr>7.3.1 组织变革的原因（了解）</vt:lpstr>
      <vt:lpstr>7.3.2 组织变革的变量</vt:lpstr>
      <vt:lpstr>7.3.2 组织变革的变量</vt:lpstr>
      <vt:lpstr>真题再现</vt:lpstr>
      <vt:lpstr>真题再现</vt:lpstr>
      <vt:lpstr>7.3.3 组织变革与员工心理</vt:lpstr>
      <vt:lpstr>7.3.3 组织变革与员工心理</vt:lpstr>
      <vt:lpstr>课堂演练</vt:lpstr>
      <vt:lpstr>7.3.3 组织变革与员工心理</vt:lpstr>
      <vt:lpstr>7.3.3 组织变革与员工心理</vt:lpstr>
      <vt:lpstr>7.3.3 组织变革与员工心理</vt:lpstr>
      <vt:lpstr>7.3.3 组织变革与员工心理</vt:lpstr>
      <vt:lpstr>7.3.3 组织变革与员工心理</vt:lpstr>
      <vt:lpstr>7.3.3 组织变革与员工心理</vt:lpstr>
      <vt:lpstr>第八章	组织文化</vt:lpstr>
      <vt:lpstr>8. 组织文化</vt:lpstr>
      <vt:lpstr>8.1 组织文化概述</vt:lpstr>
      <vt:lpstr>8.1.1 组织文化的概念</vt:lpstr>
      <vt:lpstr>8.1.1 组织文化的概念</vt:lpstr>
      <vt:lpstr>真题再现</vt:lpstr>
      <vt:lpstr>8.1.2 组织文化的特征</vt:lpstr>
      <vt:lpstr>8.1.2 组织文化的特征</vt:lpstr>
      <vt:lpstr>真题再现</vt:lpstr>
      <vt:lpstr>真题再现</vt:lpstr>
      <vt:lpstr>8.1.3 组织文化的功能</vt:lpstr>
      <vt:lpstr>8.1.3 组织文化的功能</vt:lpstr>
      <vt:lpstr>真题再现</vt:lpstr>
      <vt:lpstr>8.1.3 组织文化的功能</vt:lpstr>
      <vt:lpstr>8.2.0 组织文化理论</vt:lpstr>
      <vt:lpstr>真题再现</vt:lpstr>
      <vt:lpstr>真题再现</vt:lpstr>
      <vt:lpstr>8.2.1 霍弗斯坦德德文化差异理论</vt:lpstr>
      <vt:lpstr>8.2.1 霍弗斯坦德德文化差异理论</vt:lpstr>
      <vt:lpstr>真题再现</vt:lpstr>
      <vt:lpstr>8.2.2 迪尔和肯尼迪的组织文化因素理论</vt:lpstr>
      <vt:lpstr>8.2.2 迪尔和肯尼迪的组织文化因素理论</vt:lpstr>
      <vt:lpstr>真题再现</vt:lpstr>
      <vt:lpstr>8.2.3 帕斯卡尔和阿索斯的7S管理框架</vt:lpstr>
      <vt:lpstr>8.2.3 帕斯卡尔和阿索斯的7S管理框架</vt:lpstr>
      <vt:lpstr>真题再现</vt:lpstr>
      <vt:lpstr>8.2.4 彼得斯和沃特曼的革新性文化理论（了解）</vt:lpstr>
      <vt:lpstr>8.3.1 组织文化创建</vt:lpstr>
      <vt:lpstr>8.3.1 组织文化创建</vt:lpstr>
      <vt:lpstr>8.3.1 组织文化创建</vt:lpstr>
      <vt:lpstr>8.3.1 组织文化创建</vt:lpstr>
      <vt:lpstr>8.3.1 组织文化创建</vt:lpstr>
      <vt:lpstr>8.3.1 组织文化创建</vt:lpstr>
      <vt:lpstr>PowerPoint 演示文稿</vt:lpstr>
      <vt:lpstr>8.3.1 组织文化创建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组织行为学</dc:title>
  <dc:creator/>
  <cp:lastModifiedBy>wanglixia</cp:lastModifiedBy>
  <cp:revision>5</cp:revision>
  <dcterms:created xsi:type="dcterms:W3CDTF">2019-10-18T09:47:54Z</dcterms:created>
  <dcterms:modified xsi:type="dcterms:W3CDTF">2019-10-18T09:47:54Z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LastSaved">
    <vt:filetime>1900-01-00T00:00:00Z</vt:filetime>
  </property>
  <property fmtid="{D5CDD505-2E9C-101B-9397-08002B2CF9AE}" pid="4" name="KSOProductBuildVer">
    <vt:lpwstr>2052-1.4.0.1935</vt:lpwstr>
  </property>
</Properties>
</file>