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61"/>
  </p:notesMasterIdLst>
  <p:sldIdLst>
    <p:sldId id="2651" r:id="rId4"/>
    <p:sldId id="3792" r:id="rId5"/>
    <p:sldId id="3793" r:id="rId6"/>
    <p:sldId id="3794" r:id="rId7"/>
    <p:sldId id="3795" r:id="rId8"/>
    <p:sldId id="3541" r:id="rId9"/>
    <p:sldId id="3542" r:id="rId10"/>
    <p:sldId id="3598" r:id="rId11"/>
    <p:sldId id="3599" r:id="rId12"/>
    <p:sldId id="3600" r:id="rId13"/>
    <p:sldId id="3601" r:id="rId14"/>
    <p:sldId id="3602" r:id="rId15"/>
    <p:sldId id="3604" r:id="rId16"/>
    <p:sldId id="3606" r:id="rId17"/>
    <p:sldId id="3720" r:id="rId18"/>
    <p:sldId id="3721" r:id="rId19"/>
    <p:sldId id="3612" r:id="rId20"/>
    <p:sldId id="3613" r:id="rId21"/>
    <p:sldId id="3617" r:id="rId22"/>
    <p:sldId id="3619" r:id="rId23"/>
    <p:sldId id="3621" r:id="rId24"/>
    <p:sldId id="3626" r:id="rId25"/>
    <p:sldId id="3725" r:id="rId26"/>
    <p:sldId id="3726" r:id="rId27"/>
    <p:sldId id="3727" r:id="rId28"/>
    <p:sldId id="3631" r:id="rId29"/>
    <p:sldId id="3728" r:id="rId30"/>
    <p:sldId id="3639" r:id="rId31"/>
    <p:sldId id="3640" r:id="rId32"/>
    <p:sldId id="3729" r:id="rId33"/>
    <p:sldId id="3642" r:id="rId34"/>
    <p:sldId id="3644" r:id="rId35"/>
    <p:sldId id="3646" r:id="rId36"/>
    <p:sldId id="3730" r:id="rId37"/>
    <p:sldId id="3648" r:id="rId38"/>
    <p:sldId id="3650" r:id="rId39"/>
    <p:sldId id="3731" r:id="rId40"/>
    <p:sldId id="3652" r:id="rId41"/>
    <p:sldId id="3653" r:id="rId42"/>
    <p:sldId id="3654" r:id="rId43"/>
    <p:sldId id="3655" r:id="rId44"/>
    <p:sldId id="3657" r:id="rId45"/>
    <p:sldId id="3660" r:id="rId46"/>
    <p:sldId id="3661" r:id="rId47"/>
    <p:sldId id="3662" r:id="rId48"/>
    <p:sldId id="3663" r:id="rId49"/>
    <p:sldId id="3664" r:id="rId50"/>
    <p:sldId id="3666" r:id="rId51"/>
    <p:sldId id="3667" r:id="rId52"/>
    <p:sldId id="3668" r:id="rId53"/>
    <p:sldId id="3670" r:id="rId54"/>
    <p:sldId id="3732" r:id="rId55"/>
    <p:sldId id="3671" r:id="rId56"/>
    <p:sldId id="3673" r:id="rId57"/>
    <p:sldId id="3674" r:id="rId58"/>
    <p:sldId id="3675" r:id="rId59"/>
    <p:sldId id="3676" r:id="rId60"/>
    <p:sldId id="3677" r:id="rId62"/>
    <p:sldId id="3678" r:id="rId63"/>
    <p:sldId id="3682" r:id="rId64"/>
    <p:sldId id="3683" r:id="rId65"/>
    <p:sldId id="3684" r:id="rId66"/>
    <p:sldId id="3686" r:id="rId67"/>
    <p:sldId id="3733" r:id="rId68"/>
    <p:sldId id="3687" r:id="rId69"/>
    <p:sldId id="3688" r:id="rId70"/>
    <p:sldId id="3689" r:id="rId71"/>
    <p:sldId id="3691" r:id="rId72"/>
    <p:sldId id="3734" r:id="rId73"/>
    <p:sldId id="3693" r:id="rId74"/>
    <p:sldId id="3694" r:id="rId75"/>
    <p:sldId id="3735" r:id="rId76"/>
    <p:sldId id="3696" r:id="rId77"/>
    <p:sldId id="3698" r:id="rId78"/>
    <p:sldId id="3699" r:id="rId79"/>
    <p:sldId id="3700" r:id="rId80"/>
    <p:sldId id="3701" r:id="rId81"/>
    <p:sldId id="3702" r:id="rId82"/>
    <p:sldId id="3704" r:id="rId83"/>
    <p:sldId id="3705" r:id="rId84"/>
    <p:sldId id="3706" r:id="rId85"/>
    <p:sldId id="3707" r:id="rId86"/>
    <p:sldId id="3708" r:id="rId87"/>
    <p:sldId id="3709" r:id="rId88"/>
    <p:sldId id="3711" r:id="rId89"/>
    <p:sldId id="3712" r:id="rId90"/>
  </p:sldIdLst>
  <p:sldSz cx="12192000" cy="6858000"/>
  <p:notesSz cx="6858000" cy="9144000"/>
  <p:embeddedFontLst>
    <p:embeddedFont>
      <p:font typeface="Verdana" charset="0"/>
      <p:regular r:id="rId95"/>
      <p:bold r:id="rId96"/>
      <p:italic r:id="rId97"/>
      <p:boldItalic r:id="rId98"/>
    </p:embeddedFont>
    <p:embeddedFont>
      <p:font typeface="微软雅黑" charset="-122"/>
      <p:regular r:id="rId99"/>
    </p:embeddedFont>
    <p:embeddedFont>
      <p:font typeface="Calibri" charset="0"/>
      <p:regular r:id="rId100"/>
      <p:bold r:id="rId101"/>
      <p:italic r:id="rId102"/>
      <p:boldItalic r:id="rId103"/>
    </p:embeddedFont>
    <p:embeddedFont>
      <p:font typeface="Arial Narrow" charset="0"/>
      <p:regular r:id="rId104"/>
      <p:bold r:id="rId105"/>
      <p:italic r:id="rId106"/>
      <p:boldItalic r:id="rId107"/>
    </p:embeddedFont>
    <p:embeddedFont>
      <p:font typeface="等线" charset="-122"/>
      <p:regular r:id="rId108"/>
    </p:embeddedFont>
    <p:embeddedFont>
      <p:font typeface="方正隶变_GBK" charset="-122"/>
      <p:regular r:id="rId109"/>
    </p:embeddedFont>
    <p:embeddedFont>
      <p:font typeface="华文楷体" charset="-122"/>
      <p:regular r:id="rId110"/>
    </p:embeddedFont>
    <p:embeddedFont>
      <p:font typeface="隶书" charset="-122"/>
      <p:regular r:id="rId111"/>
    </p:embeddedFont>
    <p:embeddedFont>
      <p:font typeface="楷体" charset="-122"/>
      <p:regular r:id="rId112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B061F"/>
    <a:srgbClr val="D85263"/>
    <a:srgbClr val="D8090F"/>
    <a:srgbClr val="6B6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00" y="52"/>
      </p:cViewPr>
      <p:guideLst>
        <p:guide orient="horz" pos="2366"/>
        <p:guide pos="2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font" Target="fonts/font5.fntdata"/><Relationship Id="rId98" Type="http://schemas.openxmlformats.org/officeDocument/2006/relationships/font" Target="fonts/font4.fntdata"/><Relationship Id="rId97" Type="http://schemas.openxmlformats.org/officeDocument/2006/relationships/font" Target="fonts/font3.fntdata"/><Relationship Id="rId96" Type="http://schemas.openxmlformats.org/officeDocument/2006/relationships/font" Target="fonts/font2.fntdata"/><Relationship Id="rId95" Type="http://schemas.openxmlformats.org/officeDocument/2006/relationships/font" Target="fonts/font1.fntdata"/><Relationship Id="rId94" Type="http://schemas.openxmlformats.org/officeDocument/2006/relationships/commentAuthors" Target="commentAuthors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2" Type="http://schemas.openxmlformats.org/officeDocument/2006/relationships/font" Target="fonts/font18.fntdata"/><Relationship Id="rId111" Type="http://schemas.openxmlformats.org/officeDocument/2006/relationships/font" Target="fonts/font17.fntdata"/><Relationship Id="rId110" Type="http://schemas.openxmlformats.org/officeDocument/2006/relationships/font" Target="fonts/font16.fntdata"/><Relationship Id="rId11" Type="http://schemas.openxmlformats.org/officeDocument/2006/relationships/slide" Target="slides/slide8.xml"/><Relationship Id="rId109" Type="http://schemas.openxmlformats.org/officeDocument/2006/relationships/font" Target="fonts/font15.fntdata"/><Relationship Id="rId108" Type="http://schemas.openxmlformats.org/officeDocument/2006/relationships/font" Target="fonts/font14.fntdata"/><Relationship Id="rId107" Type="http://schemas.openxmlformats.org/officeDocument/2006/relationships/font" Target="fonts/font13.fntdata"/><Relationship Id="rId106" Type="http://schemas.openxmlformats.org/officeDocument/2006/relationships/font" Target="fonts/font12.fntdata"/><Relationship Id="rId105" Type="http://schemas.openxmlformats.org/officeDocument/2006/relationships/font" Target="fonts/font11.fntdata"/><Relationship Id="rId104" Type="http://schemas.openxmlformats.org/officeDocument/2006/relationships/font" Target="fonts/font10.fntdata"/><Relationship Id="rId103" Type="http://schemas.openxmlformats.org/officeDocument/2006/relationships/font" Target="fonts/font9.fntdata"/><Relationship Id="rId102" Type="http://schemas.openxmlformats.org/officeDocument/2006/relationships/font" Target="fonts/font8.fntdata"/><Relationship Id="rId101" Type="http://schemas.openxmlformats.org/officeDocument/2006/relationships/font" Target="fonts/font7.fntdata"/><Relationship Id="rId100" Type="http://schemas.openxmlformats.org/officeDocument/2006/relationships/font" Target="fonts/font6.fntdata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B13635-76A1-4B01-B0D1-7EB053E563C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>
                <a:latin typeface="楷体-简" panose="02010600040101010101" charset="-122"/>
                <a:ea typeface="楷体-简" panose="02010600040101010101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fontAlgn="base"/>
            <a:r>
              <a:rPr lang="zh-CN" altLang="en-US" strike="noStrike" noProof="1" dirty="0"/>
              <a:t>     单击此处编辑母版文本样式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>
                <a:latin typeface="楷体-简" panose="02010600040101010101" charset="-122"/>
                <a:ea typeface="楷体-简" panose="02010600040101010101" charset="-122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fontAlgn="base"/>
            <a:r>
              <a:rPr lang="zh-CN" altLang="en-US" strike="noStrike" noProof="1" dirty="0"/>
              <a:t>     单击此处编辑母版文本样式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 sz="1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322263" y="250825"/>
            <a:ext cx="11355387" cy="6383338"/>
            <a:chOff x="321973" y="251081"/>
            <a:chExt cx="11355259" cy="6382295"/>
          </a:xfrm>
        </p:grpSpPr>
        <p:grpSp>
          <p:nvGrpSpPr>
            <p:cNvPr id="3075" name="组合 7"/>
            <p:cNvGrpSpPr/>
            <p:nvPr/>
          </p:nvGrpSpPr>
          <p:grpSpPr>
            <a:xfrm>
              <a:off x="321973" y="251081"/>
              <a:ext cx="719427" cy="1009212"/>
              <a:chOff x="321973" y="251081"/>
              <a:chExt cx="905327" cy="1269992"/>
            </a:xfrm>
          </p:grpSpPr>
          <p:sp>
            <p:nvSpPr>
              <p:cNvPr id="12" name="等腰三角形 11"/>
              <p:cNvSpPr/>
              <p:nvPr/>
            </p:nvSpPr>
            <p:spPr>
              <a:xfrm rot="5400000">
                <a:off x="249137" y="323916"/>
                <a:ext cx="1050623" cy="904952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50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427907" y="828275"/>
                <a:ext cx="745023" cy="641258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30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</p:grpSp>
        <p:grpSp>
          <p:nvGrpSpPr>
            <p:cNvPr id="3078" name="组合 8"/>
            <p:cNvGrpSpPr/>
            <p:nvPr/>
          </p:nvGrpSpPr>
          <p:grpSpPr>
            <a:xfrm>
              <a:off x="10860091" y="5452783"/>
              <a:ext cx="817141" cy="1180593"/>
              <a:chOff x="10860091" y="5452783"/>
              <a:chExt cx="817141" cy="1180593"/>
            </a:xfrm>
          </p:grpSpPr>
          <p:sp>
            <p:nvSpPr>
              <p:cNvPr id="10" name="等腰三角形 9"/>
              <p:cNvSpPr/>
              <p:nvPr/>
            </p:nvSpPr>
            <p:spPr>
              <a:xfrm rot="5400000">
                <a:off x="10804178" y="5507969"/>
                <a:ext cx="804730" cy="693729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50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H="1">
                <a:off x="11169278" y="6125422"/>
                <a:ext cx="546011" cy="469895"/>
              </a:xfrm>
              <a:prstGeom prst="triangle">
                <a:avLst/>
              </a:prstGeom>
            </p:spPr>
            <p:txBody>
              <a:bodyPr vert="horz" lIns="91440" tIns="45720" rIns="91440" bIns="45720" rtlCol="0" anchor="t">
                <a:normAutofit fontScale="25000"/>
              </a:bodyPr>
              <a:lstStyle>
                <a:lvl1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清刻本悦宋简体" panose="02000000000000000000" charset="-122"/>
                    <a:ea typeface="方正清刻本悦宋简体" panose="02000000000000000000" charset="-122"/>
                  </a:defRPr>
                </a:lvl1pPr>
                <a:lvl2pPr marL="457200" indent="0">
                  <a:buNone/>
                  <a:defRPr/>
                </a:lvl2pPr>
                <a:lvl3pPr marL="914400" indent="0">
                  <a:buNone/>
                  <a:defRPr/>
                </a:lvl3pPr>
              </a:lstStyle>
              <a:p>
                <a:pPr lvl="0" algn="l">
                  <a:buFont typeface="Arial" panose="020B0604020202090204" pitchFamily="34" charset="0"/>
                </a:pPr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14" name="矩形 13"/>
          <p:cNvSpPr/>
          <p:nvPr userDrawn="1"/>
        </p:nvSpPr>
        <p:spPr>
          <a:xfrm>
            <a:off x="1588" y="0"/>
            <a:ext cx="12188825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base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+mn-cs"/>
                <a:sym typeface="+mn-ea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>
                <a:sym typeface="+mn-ea"/>
              </a:rPr>
              <a:t>编辑母版文本样式</a:t>
            </a:r>
            <a:endParaRPr>
              <a:sym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588" y="0"/>
            <a:ext cx="12188825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algn="l">
              <a:buFont typeface="Arial" panose="020B0604020202090204" pitchFamily="34" charset="0"/>
            </a:pPr>
            <a:endParaRPr lang="zh-CN" altLang="en-US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base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+mn-cs"/>
                <a:sym typeface="+mn-ea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lv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+mn-cs"/>
                <a:sym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0">
            <a:off x="448945" y="269875"/>
            <a:ext cx="389255" cy="664210"/>
            <a:chOff x="321973" y="251081"/>
            <a:chExt cx="905327" cy="1269992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249547" y="323507"/>
              <a:ext cx="1050180" cy="905327"/>
            </a:xfrm>
            <a:prstGeom prst="triangle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427734" y="828161"/>
              <a:ext cx="744238" cy="64158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84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 userDrawn="1"/>
        </p:nvSpPr>
        <p:spPr>
          <a:xfrm>
            <a:off x="-6985" y="6518910"/>
            <a:ext cx="12200890" cy="3987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卡顿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退出重进                               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课堂上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不要背，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即可                                     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120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显示出勤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组合 6"/>
          <p:cNvGrpSpPr/>
          <p:nvPr userDrawn="1"/>
        </p:nvGrpSpPr>
        <p:grpSpPr>
          <a:xfrm>
            <a:off x="322263" y="250825"/>
            <a:ext cx="11355387" cy="6383338"/>
            <a:chOff x="321973" y="251081"/>
            <a:chExt cx="11355259" cy="6382295"/>
          </a:xfrm>
        </p:grpSpPr>
        <p:grpSp>
          <p:nvGrpSpPr>
            <p:cNvPr id="3085" name="组合 7"/>
            <p:cNvGrpSpPr/>
            <p:nvPr/>
          </p:nvGrpSpPr>
          <p:grpSpPr>
            <a:xfrm>
              <a:off x="321973" y="251081"/>
              <a:ext cx="719427" cy="1009212"/>
              <a:chOff x="321973" y="251081"/>
              <a:chExt cx="905327" cy="1269992"/>
            </a:xfrm>
          </p:grpSpPr>
          <p:sp>
            <p:nvSpPr>
              <p:cNvPr id="21" name="等腰三角形 20"/>
              <p:cNvSpPr/>
              <p:nvPr/>
            </p:nvSpPr>
            <p:spPr>
              <a:xfrm rot="5400000">
                <a:off x="249135" y="323914"/>
                <a:ext cx="1050623" cy="904952"/>
              </a:xfrm>
              <a:prstGeom prst="triangl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427905" y="828273"/>
                <a:ext cx="745023" cy="641258"/>
              </a:xfrm>
              <a:prstGeom prst="triangle">
                <a:avLst/>
              </a:prstGeom>
              <a:solidFill>
                <a:srgbClr val="CB061F"/>
              </a:solidFill>
              <a:ln w="984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88" name="组合 8"/>
            <p:cNvGrpSpPr/>
            <p:nvPr/>
          </p:nvGrpSpPr>
          <p:grpSpPr>
            <a:xfrm>
              <a:off x="10860091" y="5452783"/>
              <a:ext cx="817141" cy="1180593"/>
              <a:chOff x="10860091" y="5452783"/>
              <a:chExt cx="817141" cy="1180593"/>
            </a:xfrm>
          </p:grpSpPr>
          <p:sp>
            <p:nvSpPr>
              <p:cNvPr id="19" name="等腰三角形 18"/>
              <p:cNvSpPr/>
              <p:nvPr/>
            </p:nvSpPr>
            <p:spPr>
              <a:xfrm rot="5400000">
                <a:off x="10804176" y="5507967"/>
                <a:ext cx="804730" cy="693729"/>
              </a:xfrm>
              <a:prstGeom prst="triangle">
                <a:avLst/>
              </a:prstGeom>
              <a:noFill/>
              <a:ln w="28575">
                <a:solidFill>
                  <a:srgbClr val="CB061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 flipH="1">
                <a:off x="11169276" y="6125420"/>
                <a:ext cx="546011" cy="469895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84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1588" y="0"/>
            <a:ext cx="121888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91319" y="435769"/>
            <a:ext cx="835025" cy="71913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532606" y="835819"/>
            <a:ext cx="592138" cy="511175"/>
          </a:xfrm>
          <a:prstGeom prst="triangle">
            <a:avLst/>
          </a:prstGeom>
          <a:solidFill>
            <a:srgbClr val="CB061F"/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10931525" y="5635625"/>
            <a:ext cx="804863" cy="693738"/>
          </a:xfrm>
          <a:prstGeom prst="triangle">
            <a:avLst/>
          </a:prstGeom>
          <a:noFill/>
          <a:ln w="28575">
            <a:solidFill>
              <a:srgbClr val="CB06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6200000" flipH="1">
            <a:off x="11295856" y="6252369"/>
            <a:ext cx="546100" cy="471488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259840"/>
            <a:ext cx="1002284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idx="13"/>
          </p:nvPr>
        </p:nvSpPr>
        <p:spPr>
          <a:xfrm>
            <a:off x="1082040" y="269875"/>
            <a:ext cx="6974840" cy="8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rgbClr val="CB061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48C9FF-298D-4759-ADA3-53E9653A9B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0914" y="340360"/>
            <a:ext cx="1025017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48C9FF-298D-4759-ADA3-53E9653A9B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657" y="242303"/>
            <a:ext cx="428625" cy="604520"/>
          </a:xfrm>
          <a:custGeom>
            <a:avLst/>
            <a:gdLst/>
            <a:ahLst/>
            <a:cxnLst/>
            <a:rect l="l" t="t" r="r" b="b"/>
            <a:pathLst>
              <a:path w="428625" h="604519">
                <a:moveTo>
                  <a:pt x="0" y="604380"/>
                </a:moveTo>
                <a:lnTo>
                  <a:pt x="0" y="0"/>
                </a:lnTo>
                <a:lnTo>
                  <a:pt x="39080" y="27571"/>
                </a:lnTo>
                <a:lnTo>
                  <a:pt x="28575" y="27571"/>
                </a:lnTo>
                <a:lnTo>
                  <a:pt x="6045" y="39243"/>
                </a:lnTo>
                <a:lnTo>
                  <a:pt x="28575" y="55138"/>
                </a:lnTo>
                <a:lnTo>
                  <a:pt x="28575" y="549254"/>
                </a:lnTo>
                <a:lnTo>
                  <a:pt x="6045" y="565150"/>
                </a:lnTo>
                <a:lnTo>
                  <a:pt x="28575" y="576821"/>
                </a:lnTo>
                <a:lnTo>
                  <a:pt x="39063" y="576821"/>
                </a:lnTo>
                <a:lnTo>
                  <a:pt x="0" y="604380"/>
                </a:lnTo>
                <a:close/>
              </a:path>
              <a:path w="428625" h="604519">
                <a:moveTo>
                  <a:pt x="28575" y="55138"/>
                </a:moveTo>
                <a:lnTo>
                  <a:pt x="6045" y="39243"/>
                </a:lnTo>
                <a:lnTo>
                  <a:pt x="28575" y="27571"/>
                </a:lnTo>
                <a:lnTo>
                  <a:pt x="28575" y="55138"/>
                </a:lnTo>
                <a:close/>
              </a:path>
              <a:path w="428625" h="604519">
                <a:moveTo>
                  <a:pt x="378757" y="302196"/>
                </a:moveTo>
                <a:lnTo>
                  <a:pt x="28575" y="55138"/>
                </a:lnTo>
                <a:lnTo>
                  <a:pt x="28575" y="27571"/>
                </a:lnTo>
                <a:lnTo>
                  <a:pt x="39080" y="27571"/>
                </a:lnTo>
                <a:lnTo>
                  <a:pt x="411790" y="290525"/>
                </a:lnTo>
                <a:lnTo>
                  <a:pt x="395300" y="290525"/>
                </a:lnTo>
                <a:lnTo>
                  <a:pt x="378757" y="302196"/>
                </a:lnTo>
                <a:close/>
              </a:path>
              <a:path w="428625" h="604519">
                <a:moveTo>
                  <a:pt x="395300" y="313867"/>
                </a:moveTo>
                <a:lnTo>
                  <a:pt x="378757" y="302196"/>
                </a:lnTo>
                <a:lnTo>
                  <a:pt x="395300" y="290525"/>
                </a:lnTo>
                <a:lnTo>
                  <a:pt x="395300" y="313867"/>
                </a:lnTo>
                <a:close/>
              </a:path>
              <a:path w="428625" h="604519">
                <a:moveTo>
                  <a:pt x="411789" y="313867"/>
                </a:moveTo>
                <a:lnTo>
                  <a:pt x="395300" y="313867"/>
                </a:lnTo>
                <a:lnTo>
                  <a:pt x="395300" y="290525"/>
                </a:lnTo>
                <a:lnTo>
                  <a:pt x="411790" y="290525"/>
                </a:lnTo>
                <a:lnTo>
                  <a:pt x="428332" y="302196"/>
                </a:lnTo>
                <a:lnTo>
                  <a:pt x="411789" y="313867"/>
                </a:lnTo>
                <a:close/>
              </a:path>
              <a:path w="428625" h="604519">
                <a:moveTo>
                  <a:pt x="39063" y="576821"/>
                </a:moveTo>
                <a:lnTo>
                  <a:pt x="28575" y="576821"/>
                </a:lnTo>
                <a:lnTo>
                  <a:pt x="28575" y="549254"/>
                </a:lnTo>
                <a:lnTo>
                  <a:pt x="378757" y="302196"/>
                </a:lnTo>
                <a:lnTo>
                  <a:pt x="395300" y="313867"/>
                </a:lnTo>
                <a:lnTo>
                  <a:pt x="411789" y="313867"/>
                </a:lnTo>
                <a:lnTo>
                  <a:pt x="39063" y="576821"/>
                </a:lnTo>
                <a:close/>
              </a:path>
              <a:path w="428625" h="604519">
                <a:moveTo>
                  <a:pt x="28575" y="576821"/>
                </a:moveTo>
                <a:lnTo>
                  <a:pt x="6045" y="565150"/>
                </a:lnTo>
                <a:lnTo>
                  <a:pt x="28575" y="549254"/>
                </a:lnTo>
                <a:lnTo>
                  <a:pt x="28575" y="57682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516636" y="545591"/>
            <a:ext cx="276225" cy="388620"/>
          </a:xfrm>
          <a:custGeom>
            <a:avLst/>
            <a:gdLst/>
            <a:ahLst/>
            <a:cxnLst/>
            <a:rect l="l" t="t" r="r" b="b"/>
            <a:pathLst>
              <a:path w="276225" h="388619">
                <a:moveTo>
                  <a:pt x="0" y="388620"/>
                </a:moveTo>
                <a:lnTo>
                  <a:pt x="0" y="0"/>
                </a:lnTo>
                <a:lnTo>
                  <a:pt x="275844" y="193548"/>
                </a:lnTo>
                <a:lnTo>
                  <a:pt x="0" y="38862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0" y="6519671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4">
                <a:moveTo>
                  <a:pt x="0" y="338327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338327"/>
                </a:lnTo>
                <a:lnTo>
                  <a:pt x="0" y="33832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914" y="340360"/>
            <a:ext cx="71316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465" y="1277111"/>
            <a:ext cx="10440035" cy="413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6225" y="6522046"/>
            <a:ext cx="1809115" cy="38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1580" y="6522046"/>
            <a:ext cx="1449070" cy="38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5400000">
            <a:off x="633350" y="1721364"/>
            <a:ext cx="4324228" cy="372778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984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3830278" y="4186774"/>
            <a:ext cx="951499" cy="820258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84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0601821" y="5393972"/>
            <a:ext cx="804589" cy="69361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rcRect l="15222" t="2705" r="13757"/>
          <a:stretch>
            <a:fillRect/>
          </a:stretch>
        </p:blipFill>
        <p:spPr>
          <a:xfrm>
            <a:off x="723900" y="2532380"/>
            <a:ext cx="3211195" cy="2892425"/>
          </a:xfrm>
          <a:custGeom>
            <a:avLst/>
            <a:gdLst>
              <a:gd name="connsiteX0" fmla="*/ 0 w 3820112"/>
              <a:gd name="connsiteY0" fmla="*/ 0 h 3441291"/>
              <a:gd name="connsiteX1" fmla="*/ 3820112 w 3820112"/>
              <a:gd name="connsiteY1" fmla="*/ 350451 h 3441291"/>
              <a:gd name="connsiteX2" fmla="*/ 1654750 w 3820112"/>
              <a:gd name="connsiteY2" fmla="*/ 3441291 h 3441291"/>
              <a:gd name="connsiteX3" fmla="*/ 1595364 w 3820112"/>
              <a:gd name="connsiteY3" fmla="*/ 3441291 h 34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0112" h="3441291">
                <a:moveTo>
                  <a:pt x="0" y="0"/>
                </a:moveTo>
                <a:lnTo>
                  <a:pt x="3820112" y="350451"/>
                </a:lnTo>
                <a:lnTo>
                  <a:pt x="1654750" y="3441291"/>
                </a:lnTo>
                <a:lnTo>
                  <a:pt x="1595364" y="3441291"/>
                </a:lnTo>
                <a:close/>
              </a:path>
            </a:pathLst>
          </a:custGeom>
        </p:spPr>
      </p:pic>
      <p:sp>
        <p:nvSpPr>
          <p:cNvPr id="11" name="TextBox 20"/>
          <p:cNvSpPr txBox="1"/>
          <p:nvPr/>
        </p:nvSpPr>
        <p:spPr>
          <a:xfrm>
            <a:off x="6822738" y="2948267"/>
            <a:ext cx="3201670" cy="808355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组织行为学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6443122" y="3836001"/>
            <a:ext cx="3960440" cy="285115"/>
          </a:xfrm>
          <a:prstGeom prst="rect">
            <a:avLst/>
          </a:prstGeom>
          <a:noFill/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方正兰亭准黑_GBK" pitchFamily="2" charset="-122"/>
              </a:rPr>
              <a:t>心理支配行为，行为反衬心理，组行你行不行。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方正兰亭准黑_GBK" pitchFamily="2" charset="-122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7816215" y="4423410"/>
            <a:ext cx="2093595" cy="346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70907" tIns="35454" rIns="70907" bIns="35454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</a:rPr>
              <a:t>老师： 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82515" y="252730"/>
            <a:ext cx="26631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选择；简答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20725" y="1275715"/>
            <a:ext cx="10751185" cy="470789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甄选过程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高层管理人员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社会化</a:t>
            </a:r>
            <a:endParaRPr 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社会化过程主要有以下三个阶段： 【简答】★★★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第一阶段：原有状态阶段。主要包括新员工进入组织之前的所有学习活动。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第二阶段：碰撞阶段。新员工看到了组织的真面目，并可能面临个人的期望与现实相脱离的问题，新员工必须经过社会化使自己从以前的假想中摆脱出来。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第三阶段：调整阶段。新员工掌握了工作所需的技能，成功地扮演了自己的新角色，并通过调整使自己适应了组织的价值观和规范。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0" y="73025"/>
            <a:ext cx="2768600" cy="1692275"/>
          </a:xfrm>
          <a:prstGeom prst="rect">
            <a:avLst/>
          </a:prstGeom>
        </p:spPr>
      </p:pic>
      <p:sp>
        <p:nvSpPr>
          <p:cNvPr id="23" name="标题 2"/>
          <p:cNvSpPr>
            <a:spLocks noGrp="1"/>
          </p:cNvSpPr>
          <p:nvPr/>
        </p:nvSpPr>
        <p:spPr>
          <a:xfrm>
            <a:off x="871855" y="252730"/>
            <a:ext cx="742696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8.3.2 </a:t>
            </a:r>
            <a:r>
              <a:rPr lang="zh-CN" altLang="en-US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组织文化维系</a:t>
            </a:r>
            <a:endParaRPr lang="zh-CN" altLang="en-US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>
            <a:stCxn id="13" idx="2"/>
            <a:endCxn id="4" idx="2"/>
          </p:cNvCxnSpPr>
          <p:nvPr/>
        </p:nvCxnSpPr>
        <p:spPr>
          <a:xfrm>
            <a:off x="1587500" y="3628390"/>
            <a:ext cx="0" cy="161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0725" y="1275715"/>
            <a:ext cx="10751185" cy="470789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甄选过程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高层管理人员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社会化</a:t>
            </a:r>
            <a:endParaRPr lang="zh-CN" sz="20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          社会化过程主要有以下三个阶段：</a:t>
            </a:r>
            <a:r>
              <a:rPr lang="zh-CN" sz="20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【</a:t>
            </a:r>
            <a:r>
              <a:rPr lang="zh-CN" sz="2000" b="1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选择；简答</a:t>
            </a:r>
            <a:r>
              <a:rPr lang="zh-CN" sz="20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】</a:t>
            </a:r>
            <a:r>
              <a:rPr lang="zh-CN" sz="2000" b="1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★★★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                      主要包括新员工进入组织之前的所有学习活动。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                      新员工看到了组织的真面目，并可能面临个人的期望与现实相脱离的问题，新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                      员工必须经过社会化使自己从以前的假想中摆脱出来。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                      新员工掌握了工作所需的技能，成功地扮演了自己的新角色，并通过调整使自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                      己适应了组织的价值观和规范。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0" y="73025"/>
            <a:ext cx="2768600" cy="1692275"/>
          </a:xfrm>
          <a:prstGeom prst="rect">
            <a:avLst/>
          </a:prstGeom>
        </p:spPr>
      </p:pic>
      <p:sp>
        <p:nvSpPr>
          <p:cNvPr id="23" name="标题 2"/>
          <p:cNvSpPr>
            <a:spLocks noGrp="1"/>
          </p:cNvSpPr>
          <p:nvPr/>
        </p:nvSpPr>
        <p:spPr>
          <a:xfrm>
            <a:off x="871855" y="252730"/>
            <a:ext cx="742696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8.3.2 </a:t>
            </a:r>
            <a:r>
              <a:rPr lang="zh-CN" altLang="en-US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组织文化维系</a:t>
            </a:r>
            <a:endParaRPr lang="zh-CN" altLang="en-US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725" y="3229610"/>
            <a:ext cx="1733550" cy="3987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lvl="0" algn="l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原有状态阶段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725" y="3982720"/>
            <a:ext cx="1733550" cy="3987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lvl="0"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碰撞阶段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725" y="4846320"/>
            <a:ext cx="1733550" cy="3987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lvl="0"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调整阶段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 sz="2400"/>
              <a:t>社会化过程不包括（ ）</a:t>
            </a:r>
            <a:endParaRPr lang="zh-CN" altLang="en-US" sz="2400"/>
          </a:p>
          <a:p>
            <a:r>
              <a:rPr lang="zh-CN" altLang="en-US" sz="2400"/>
              <a:t>A:原有状态阶段</a:t>
            </a:r>
            <a:endParaRPr lang="zh-CN" altLang="en-US" sz="2400"/>
          </a:p>
          <a:p>
            <a:r>
              <a:rPr lang="zh-CN" altLang="en-US" sz="2400"/>
              <a:t>B:调整阶段</a:t>
            </a:r>
            <a:endParaRPr lang="zh-CN" altLang="en-US" sz="2400"/>
          </a:p>
          <a:p>
            <a:r>
              <a:rPr lang="zh-CN" altLang="en-US" sz="2400"/>
              <a:t>C:碰撞阶段</a:t>
            </a:r>
            <a:endParaRPr lang="zh-CN" altLang="en-US" sz="2400"/>
          </a:p>
          <a:p>
            <a:r>
              <a:rPr lang="zh-CN" altLang="en-US" sz="2400"/>
              <a:t>D:适应阶段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真题再现</a:t>
            </a:r>
            <a:endParaRPr lang="en-US" altLang="zh-CN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00" y="9525"/>
            <a:ext cx="3695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8.3.4四、组织文化的发展趋势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91360" y="1522008"/>
            <a:ext cx="3404877" cy="3176727"/>
            <a:chOff x="5300662" y="7213600"/>
            <a:chExt cx="1689100" cy="2155825"/>
          </a:xfrm>
        </p:grpSpPr>
        <p:sp>
          <p:nvSpPr>
            <p:cNvPr id="5" name="Freeform 16331"/>
            <p:cNvSpPr/>
            <p:nvPr/>
          </p:nvSpPr>
          <p:spPr bwMode="auto">
            <a:xfrm>
              <a:off x="6381750" y="8343900"/>
              <a:ext cx="250825" cy="203200"/>
            </a:xfrm>
            <a:custGeom>
              <a:avLst/>
              <a:gdLst>
                <a:gd name="T0" fmla="*/ 67 w 67"/>
                <a:gd name="T1" fmla="*/ 27 h 54"/>
                <a:gd name="T2" fmla="*/ 21 w 67"/>
                <a:gd name="T3" fmla="*/ 7 h 54"/>
                <a:gd name="T4" fmla="*/ 8 w 67"/>
                <a:gd name="T5" fmla="*/ 54 h 54"/>
                <a:gd name="T6" fmla="*/ 22 w 67"/>
                <a:gd name="T7" fmla="*/ 51 h 54"/>
                <a:gd name="T8" fmla="*/ 26 w 67"/>
                <a:gd name="T9" fmla="*/ 20 h 54"/>
                <a:gd name="T10" fmla="*/ 54 w 67"/>
                <a:gd name="T11" fmla="*/ 34 h 54"/>
                <a:gd name="T12" fmla="*/ 67 w 67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4">
                  <a:moveTo>
                    <a:pt x="67" y="27"/>
                  </a:moveTo>
                  <a:cubicBezTo>
                    <a:pt x="58" y="12"/>
                    <a:pt x="36" y="0"/>
                    <a:pt x="21" y="7"/>
                  </a:cubicBezTo>
                  <a:cubicBezTo>
                    <a:pt x="12" y="10"/>
                    <a:pt x="0" y="21"/>
                    <a:pt x="8" y="5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8" y="34"/>
                    <a:pt x="20" y="23"/>
                    <a:pt x="26" y="20"/>
                  </a:cubicBezTo>
                  <a:cubicBezTo>
                    <a:pt x="34" y="17"/>
                    <a:pt x="48" y="24"/>
                    <a:pt x="54" y="34"/>
                  </a:cubicBezTo>
                  <a:lnTo>
                    <a:pt x="67" y="2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6" name="Picture 1633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50" y="8339137"/>
              <a:ext cx="685800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64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2" y="9120187"/>
              <a:ext cx="1689100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4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037" y="8388350"/>
              <a:ext cx="620713" cy="84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16444"/>
            <p:cNvSpPr/>
            <p:nvPr/>
          </p:nvSpPr>
          <p:spPr bwMode="auto">
            <a:xfrm>
              <a:off x="6140450" y="7631112"/>
              <a:ext cx="150813" cy="261938"/>
            </a:xfrm>
            <a:custGeom>
              <a:avLst/>
              <a:gdLst>
                <a:gd name="T0" fmla="*/ 0 w 40"/>
                <a:gd name="T1" fmla="*/ 67 h 70"/>
                <a:gd name="T2" fmla="*/ 4 w 40"/>
                <a:gd name="T3" fmla="*/ 70 h 70"/>
                <a:gd name="T4" fmla="*/ 36 w 40"/>
                <a:gd name="T5" fmla="*/ 70 h 70"/>
                <a:gd name="T6" fmla="*/ 40 w 40"/>
                <a:gd name="T7" fmla="*/ 67 h 70"/>
                <a:gd name="T8" fmla="*/ 40 w 40"/>
                <a:gd name="T9" fmla="*/ 3 h 70"/>
                <a:gd name="T10" fmla="*/ 36 w 40"/>
                <a:gd name="T11" fmla="*/ 0 h 70"/>
                <a:gd name="T12" fmla="*/ 4 w 40"/>
                <a:gd name="T13" fmla="*/ 0 h 70"/>
                <a:gd name="T14" fmla="*/ 0 w 40"/>
                <a:gd name="T15" fmla="*/ 3 h 70"/>
                <a:gd name="T16" fmla="*/ 0 w 4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0">
                  <a:moveTo>
                    <a:pt x="0" y="67"/>
                  </a:moveTo>
                  <a:cubicBezTo>
                    <a:pt x="0" y="69"/>
                    <a:pt x="2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8" y="70"/>
                    <a:pt x="40" y="69"/>
                    <a:pt x="40" y="6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16445"/>
            <p:cNvSpPr>
              <a:spLocks noChangeArrowheads="1"/>
            </p:cNvSpPr>
            <p:nvPr/>
          </p:nvSpPr>
          <p:spPr bwMode="auto">
            <a:xfrm>
              <a:off x="5926137" y="7213600"/>
              <a:ext cx="579438" cy="588963"/>
            </a:xfrm>
            <a:prstGeom prst="ellipse">
              <a:avLst/>
            </a:pr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1" name="Picture 164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7815262"/>
              <a:ext cx="608013" cy="145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16447"/>
            <p:cNvSpPr/>
            <p:nvPr/>
          </p:nvSpPr>
          <p:spPr bwMode="auto">
            <a:xfrm>
              <a:off x="5881687" y="8340725"/>
              <a:ext cx="131763" cy="160338"/>
            </a:xfrm>
            <a:custGeom>
              <a:avLst/>
              <a:gdLst>
                <a:gd name="T0" fmla="*/ 6 w 35"/>
                <a:gd name="T1" fmla="*/ 14 h 43"/>
                <a:gd name="T2" fmla="*/ 7 w 35"/>
                <a:gd name="T3" fmla="*/ 39 h 43"/>
                <a:gd name="T4" fmla="*/ 29 w 35"/>
                <a:gd name="T5" fmla="*/ 29 h 43"/>
                <a:gd name="T6" fmla="*/ 28 w 35"/>
                <a:gd name="T7" fmla="*/ 4 h 43"/>
                <a:gd name="T8" fmla="*/ 6 w 35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6" y="14"/>
                  </a:moveTo>
                  <a:cubicBezTo>
                    <a:pt x="0" y="24"/>
                    <a:pt x="1" y="35"/>
                    <a:pt x="7" y="39"/>
                  </a:cubicBezTo>
                  <a:cubicBezTo>
                    <a:pt x="14" y="43"/>
                    <a:pt x="24" y="39"/>
                    <a:pt x="29" y="29"/>
                  </a:cubicBezTo>
                  <a:cubicBezTo>
                    <a:pt x="35" y="20"/>
                    <a:pt x="34" y="8"/>
                    <a:pt x="28" y="4"/>
                  </a:cubicBezTo>
                  <a:cubicBezTo>
                    <a:pt x="21" y="0"/>
                    <a:pt x="11" y="5"/>
                    <a:pt x="6" y="14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6448"/>
            <p:cNvSpPr/>
            <p:nvPr/>
          </p:nvSpPr>
          <p:spPr bwMode="auto">
            <a:xfrm>
              <a:off x="6396037" y="8313737"/>
              <a:ext cx="131763" cy="161925"/>
            </a:xfrm>
            <a:custGeom>
              <a:avLst/>
              <a:gdLst>
                <a:gd name="T0" fmla="*/ 30 w 35"/>
                <a:gd name="T1" fmla="*/ 16 h 43"/>
                <a:gd name="T2" fmla="*/ 26 w 35"/>
                <a:gd name="T3" fmla="*/ 40 h 43"/>
                <a:gd name="T4" fmla="*/ 5 w 35"/>
                <a:gd name="T5" fmla="*/ 27 h 43"/>
                <a:gd name="T6" fmla="*/ 10 w 35"/>
                <a:gd name="T7" fmla="*/ 3 h 43"/>
                <a:gd name="T8" fmla="*/ 30 w 35"/>
                <a:gd name="T9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0" y="16"/>
                  </a:moveTo>
                  <a:cubicBezTo>
                    <a:pt x="35" y="26"/>
                    <a:pt x="33" y="37"/>
                    <a:pt x="26" y="40"/>
                  </a:cubicBezTo>
                  <a:cubicBezTo>
                    <a:pt x="19" y="43"/>
                    <a:pt x="9" y="37"/>
                    <a:pt x="5" y="27"/>
                  </a:cubicBezTo>
                  <a:cubicBezTo>
                    <a:pt x="0" y="17"/>
                    <a:pt x="3" y="6"/>
                    <a:pt x="10" y="3"/>
                  </a:cubicBezTo>
                  <a:cubicBezTo>
                    <a:pt x="17" y="0"/>
                    <a:pt x="26" y="6"/>
                    <a:pt x="30" y="16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4" name="Picture 1644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450" y="7813675"/>
              <a:ext cx="3714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645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712" y="7931150"/>
              <a:ext cx="201613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64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325" y="7866062"/>
              <a:ext cx="793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45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325" y="7835900"/>
              <a:ext cx="79375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标题 1"/>
          <p:cNvSpPr txBox="1"/>
          <p:nvPr/>
        </p:nvSpPr>
        <p:spPr>
          <a:xfrm>
            <a:off x="4196080" y="2439035"/>
            <a:ext cx="7374255" cy="98869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b="1" dirty="0" smtClean="0">
                <a:latin typeface="方正清刻本悦宋简体" panose="02000000000000000000" charset="-122"/>
                <a:ea typeface="方正清刻本悦宋简体" panose="02000000000000000000" charset="-122"/>
              </a:rPr>
              <a:t>第九章 </a:t>
            </a:r>
            <a:r>
              <a:rPr lang="zh-CN" altLang="en-US" sz="4000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 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组织学习与学习型组织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9580" y="19050"/>
            <a:ext cx="4122420" cy="1461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46250" y="2228215"/>
            <a:ext cx="9269095" cy="230695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组织学习</a:t>
            </a:r>
            <a:endParaRPr lang="zh-CN" altLang="en-US" sz="2400" b="1" u="sng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algn="l" fontAlgn="auto"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        是指组织为了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实现发展目标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、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提升核心竞争力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而围绕信息和知识技能所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采取的各种行动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，是组织不断努力改变或重新设计自身以适应持续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变化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的环境的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过程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。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【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名词解释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】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10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组织学习的概念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8415" y="19050"/>
            <a:ext cx="3489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9.1.1.1组织学习的定义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715" y="9525"/>
            <a:ext cx="3060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9.1.2二、组织学习的作用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0" y="9525"/>
            <a:ext cx="3620135" cy="1223010"/>
          </a:xfrm>
          <a:prstGeom prst="rect">
            <a:avLst/>
          </a:prstGeom>
        </p:spPr>
      </p:pic>
      <p:sp>
        <p:nvSpPr>
          <p:cNvPr id="24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9.1.3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组织学习的类型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673100" y="1821180"/>
          <a:ext cx="112014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94107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类型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具体内容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经验型学习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利用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结构性练习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或用学习者的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经验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来进行学习。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  <a:cs typeface="宋体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适应型学习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当个体和组织从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经验和反思中不断学习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时，适应型学习便随之产生。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自主型学习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个体带头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诊断其学习需求、规划学习目标，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确定学习的人力资源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材料资源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，选取和实施合适的团队策略并评估学习成果。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预见型学习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组织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预测未来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各种可能发生的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情境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，全面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分析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情境中的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机会和威胁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，根据抓住机会、避开威胁所需掌握的知识进行学习。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行动型学习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从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现实存在的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问题入手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，侧重于获取知识，并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实际执行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解决方案。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477250" y="1821180"/>
            <a:ext cx="18199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选择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715" y="9525"/>
            <a:ext cx="3060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9.1.2二、组织学习的作用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0" y="9525"/>
            <a:ext cx="3620135" cy="1223010"/>
          </a:xfrm>
          <a:prstGeom prst="rect">
            <a:avLst/>
          </a:prstGeom>
        </p:spPr>
      </p:pic>
      <p:sp>
        <p:nvSpPr>
          <p:cNvPr id="24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9.1.3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组织学习的类型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673100" y="1821180"/>
          <a:ext cx="112014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94107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类型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具体内容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______</a:t>
                      </a: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学习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利用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结构性练习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或用学习者的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经验</a:t>
                      </a:r>
                      <a:r>
                        <a:rPr lang="zh-CN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  <a:sym typeface="+mn-ea"/>
                        </a:rPr>
                        <a:t>来进行学习。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-简" panose="02010600040101010101" charset="-122"/>
                        <a:ea typeface="楷体-简" panose="02010600040101010101" charset="-122"/>
                        <a:cs typeface="宋体" pitchFamily="2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______</a:t>
                      </a: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学习</a:t>
                      </a:r>
                      <a:endParaRPr lang="zh-CN" altLang="en-US" sz="2400" b="1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当个体和组织从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经验和反思中不断学习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时，适应型学习便随之产生。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______</a:t>
                      </a: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个体带头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诊断其学习需求、规划学习目标，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确定学习的人力资源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和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材料资源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，选取和实施合适的团队策略并评估学习成果。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预见型学习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组织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预测未来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各种可能发生的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情境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，全面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分析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情境中的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机会和威胁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，根据抓住机会、避开威胁所需掌握的知识进行学习。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latin typeface="楷体-简" panose="02010600040101010101" charset="-122"/>
                          <a:ea typeface="楷体-简" panose="02010600040101010101" charset="-122"/>
                        </a:rPr>
                        <a:t>行动型学习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从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现实存在的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问题入手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，侧重于获取知识，并</a:t>
                      </a:r>
                      <a:r>
                        <a:rPr lang="zh-CN" altLang="en-US" sz="2400" b="1" u="sng">
                          <a:solidFill>
                            <a:srgbClr val="FF0000"/>
                          </a:solidFill>
                          <a:latin typeface="楷体-简" panose="02010600040101010101" charset="-122"/>
                          <a:ea typeface="楷体-简" panose="02010600040101010101" charset="-122"/>
                          <a:cs typeface="宋体" pitchFamily="2" charset="-122"/>
                        </a:rPr>
                        <a:t>实际执行</a:t>
                      </a:r>
                      <a:r>
                        <a:rPr lang="zh-CN" altLang="en-US" sz="2400">
                          <a:latin typeface="楷体-简" panose="02010600040101010101" charset="-122"/>
                          <a:ea typeface="楷体-简" panose="02010600040101010101" charset="-122"/>
                        </a:rPr>
                        <a:t>解决方案。</a:t>
                      </a:r>
                      <a:endParaRPr lang="zh-CN" altLang="en-US" sz="2400">
                        <a:latin typeface="楷体-简" panose="02010600040101010101" charset="-122"/>
                        <a:ea typeface="楷体-简" panose="020106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477250" y="1821180"/>
            <a:ext cx="18199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选择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宋体" pitchFamily="2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2096770" y="3729355"/>
            <a:ext cx="15132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solidFill>
                  <a:schemeClr val="bg1">
                    <a:lumMod val="8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预见型学习</a:t>
            </a:r>
            <a:endParaRPr lang="zh-CN" altLang="en-US" sz="2000" b="0">
              <a:solidFill>
                <a:schemeClr val="bg1">
                  <a:lumMod val="8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6770" y="4359275"/>
            <a:ext cx="15125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solidFill>
                  <a:schemeClr val="bg1">
                    <a:lumMod val="8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行动型学习</a:t>
            </a:r>
            <a:endParaRPr lang="zh-CN" altLang="en-US" sz="2000" b="0">
              <a:solidFill>
                <a:schemeClr val="bg1">
                  <a:lumMod val="8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60325" y="2099945"/>
            <a:ext cx="5180965" cy="2658110"/>
            <a:chOff x="2521" y="3273"/>
            <a:chExt cx="8159" cy="4186"/>
          </a:xfrm>
        </p:grpSpPr>
        <p:sp>
          <p:nvSpPr>
            <p:cNvPr id="13" name="文本框 12"/>
            <p:cNvSpPr txBox="1"/>
            <p:nvPr/>
          </p:nvSpPr>
          <p:spPr>
            <a:xfrm>
              <a:off x="2521" y="4973"/>
              <a:ext cx="319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组织学习的类型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714" y="3273"/>
              <a:ext cx="3397" cy="4186"/>
              <a:chOff x="6901" y="2025"/>
              <a:chExt cx="3397" cy="418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901" y="2025"/>
                <a:ext cx="3397" cy="4186"/>
                <a:chOff x="4597" y="3236"/>
                <a:chExt cx="3397" cy="4186"/>
              </a:xfrm>
            </p:grpSpPr>
            <p:sp>
              <p:nvSpPr>
                <p:cNvPr id="8" name=" 2050"/>
                <p:cNvSpPr/>
                <p:nvPr/>
              </p:nvSpPr>
              <p:spPr bwMode="auto">
                <a:xfrm flipH="1">
                  <a:off x="4597" y="3236"/>
                  <a:ext cx="204" cy="4186"/>
                </a:xfrm>
                <a:custGeom>
                  <a:avLst/>
                  <a:gdLst>
                    <a:gd name="T0" fmla="*/ 2147483646 w 41"/>
                    <a:gd name="T1" fmla="*/ 2147483646 h 281"/>
                    <a:gd name="T2" fmla="*/ 2147483646 w 41"/>
                    <a:gd name="T3" fmla="*/ 2147483646 h 281"/>
                    <a:gd name="T4" fmla="*/ 0 w 41"/>
                    <a:gd name="T5" fmla="*/ 0 h 281"/>
                    <a:gd name="T6" fmla="*/ 2147483646 w 41"/>
                    <a:gd name="T7" fmla="*/ 2147483646 h 281"/>
                    <a:gd name="T8" fmla="*/ 2147483646 w 41"/>
                    <a:gd name="T9" fmla="*/ 2147483646 h 281"/>
                    <a:gd name="T10" fmla="*/ 2147483646 w 41"/>
                    <a:gd name="T11" fmla="*/ 2147483646 h 281"/>
                    <a:gd name="T12" fmla="*/ 2147483646 w 41"/>
                    <a:gd name="T13" fmla="*/ 2147483646 h 281"/>
                    <a:gd name="T14" fmla="*/ 2147483646 w 41"/>
                    <a:gd name="T15" fmla="*/ 2147483646 h 281"/>
                    <a:gd name="T16" fmla="*/ 2147483646 w 41"/>
                    <a:gd name="T17" fmla="*/ 2147483646 h 281"/>
                    <a:gd name="T18" fmla="*/ 2147483646 w 41"/>
                    <a:gd name="T19" fmla="*/ 2147483646 h 281"/>
                    <a:gd name="T20" fmla="*/ 2147483646 w 41"/>
                    <a:gd name="T21" fmla="*/ 2147483646 h 281"/>
                    <a:gd name="T22" fmla="*/ 2147483646 w 41"/>
                    <a:gd name="T23" fmla="*/ 2147483646 h 281"/>
                    <a:gd name="T24" fmla="*/ 2147483646 w 41"/>
                    <a:gd name="T25" fmla="*/ 2147483646 h 281"/>
                    <a:gd name="T26" fmla="*/ 0 w 41"/>
                    <a:gd name="T27" fmla="*/ 2147483646 h 281"/>
                    <a:gd name="T28" fmla="*/ 2147483646 w 41"/>
                    <a:gd name="T29" fmla="*/ 2147483646 h 281"/>
                    <a:gd name="T30" fmla="*/ 2147483646 w 41"/>
                    <a:gd name="T31" fmla="*/ 2147483646 h 281"/>
                    <a:gd name="T32" fmla="*/ 2147483646 w 41"/>
                    <a:gd name="T33" fmla="*/ 2147483646 h 281"/>
                    <a:gd name="T34" fmla="*/ 2147483646 w 41"/>
                    <a:gd name="T35" fmla="*/ 2147483646 h 281"/>
                    <a:gd name="T36" fmla="*/ 2147483646 w 41"/>
                    <a:gd name="T37" fmla="*/ 2147483646 h 281"/>
                    <a:gd name="T38" fmla="*/ 2147483646 w 41"/>
                    <a:gd name="T39" fmla="*/ 2147483646 h 281"/>
                    <a:gd name="T40" fmla="*/ 2147483646 w 41"/>
                    <a:gd name="T41" fmla="*/ 2147483646 h 281"/>
                    <a:gd name="T42" fmla="*/ 2147483646 w 41"/>
                    <a:gd name="T43" fmla="*/ 2147483646 h 28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41" h="281">
                      <a:moveTo>
                        <a:pt x="15" y="41"/>
                      </a:moveTo>
                      <a:cubicBezTo>
                        <a:pt x="15" y="29"/>
                        <a:pt x="13" y="19"/>
                        <a:pt x="11" y="13"/>
                      </a:cubicBezTo>
                      <a:cubicBezTo>
                        <a:pt x="9" y="7"/>
                        <a:pt x="5" y="2"/>
                        <a:pt x="0" y="0"/>
                      </a:cubicBezTo>
                      <a:cubicBezTo>
                        <a:pt x="10" y="0"/>
                        <a:pt x="17" y="3"/>
                        <a:pt x="21" y="9"/>
                      </a:cubicBezTo>
                      <a:cubicBezTo>
                        <a:pt x="25" y="14"/>
                        <a:pt x="27" y="27"/>
                        <a:pt x="27" y="45"/>
                      </a:cubicBezTo>
                      <a:cubicBezTo>
                        <a:pt x="27" y="103"/>
                        <a:pt x="27" y="103"/>
                        <a:pt x="27" y="103"/>
                      </a:cubicBezTo>
                      <a:cubicBezTo>
                        <a:pt x="27" y="114"/>
                        <a:pt x="28" y="122"/>
                        <a:pt x="30" y="128"/>
                      </a:cubicBezTo>
                      <a:cubicBezTo>
                        <a:pt x="32" y="134"/>
                        <a:pt x="35" y="138"/>
                        <a:pt x="41" y="141"/>
                      </a:cubicBezTo>
                      <a:cubicBezTo>
                        <a:pt x="35" y="143"/>
                        <a:pt x="31" y="147"/>
                        <a:pt x="30" y="153"/>
                      </a:cubicBezTo>
                      <a:cubicBezTo>
                        <a:pt x="28" y="158"/>
                        <a:pt x="27" y="167"/>
                        <a:pt x="27" y="179"/>
                      </a:cubicBezTo>
                      <a:cubicBezTo>
                        <a:pt x="27" y="232"/>
                        <a:pt x="27" y="232"/>
                        <a:pt x="27" y="232"/>
                      </a:cubicBezTo>
                      <a:cubicBezTo>
                        <a:pt x="27" y="245"/>
                        <a:pt x="26" y="255"/>
                        <a:pt x="25" y="262"/>
                      </a:cubicBezTo>
                      <a:cubicBezTo>
                        <a:pt x="23" y="269"/>
                        <a:pt x="20" y="274"/>
                        <a:pt x="16" y="277"/>
                      </a:cubicBezTo>
                      <a:cubicBezTo>
                        <a:pt x="12" y="279"/>
                        <a:pt x="7" y="281"/>
                        <a:pt x="0" y="281"/>
                      </a:cubicBezTo>
                      <a:cubicBezTo>
                        <a:pt x="5" y="279"/>
                        <a:pt x="9" y="274"/>
                        <a:pt x="11" y="268"/>
                      </a:cubicBezTo>
                      <a:cubicBezTo>
                        <a:pt x="13" y="261"/>
                        <a:pt x="15" y="252"/>
                        <a:pt x="15" y="240"/>
                      </a:cubicBezTo>
                      <a:cubicBezTo>
                        <a:pt x="15" y="186"/>
                        <a:pt x="15" y="186"/>
                        <a:pt x="15" y="186"/>
                      </a:cubicBezTo>
                      <a:cubicBezTo>
                        <a:pt x="15" y="172"/>
                        <a:pt x="15" y="162"/>
                        <a:pt x="17" y="155"/>
                      </a:cubicBezTo>
                      <a:cubicBezTo>
                        <a:pt x="19" y="148"/>
                        <a:pt x="23" y="144"/>
                        <a:pt x="29" y="141"/>
                      </a:cubicBezTo>
                      <a:cubicBezTo>
                        <a:pt x="23" y="138"/>
                        <a:pt x="19" y="133"/>
                        <a:pt x="17" y="127"/>
                      </a:cubicBezTo>
                      <a:cubicBezTo>
                        <a:pt x="15" y="121"/>
                        <a:pt x="15" y="111"/>
                        <a:pt x="15" y="98"/>
                      </a:cubicBezTo>
                      <a:lnTo>
                        <a:pt x="15" y="41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楷体-简" panose="02010600040101010101" charset="-122"/>
                    <a:ea typeface="楷体-简" panose="02010600040101010101" charset="-122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4801" y="4039"/>
                  <a:ext cx="3193" cy="6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pPr indent="0"/>
                  <a:r>
                    <a:rPr lang="zh-CN" altLang="en-US" sz="2000" b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楷体-简" panose="02010600040101010101" charset="-122"/>
                      <a:ea typeface="楷体-简" panose="02010600040101010101" charset="-122"/>
                      <a:cs typeface="宋体" pitchFamily="2" charset="-122"/>
                    </a:rPr>
                    <a:t>适应型学习</a:t>
                  </a:r>
                  <a:endPara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cs typeface="宋体" pitchFamily="2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801" y="3236"/>
                  <a:ext cx="3193" cy="62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pPr indent="0"/>
                  <a:r>
                    <a:rPr lang="zh-CN" altLang="en-US" sz="2000" b="0">
                      <a:solidFill>
                        <a:schemeClr val="bg1">
                          <a:lumMod val="85000"/>
                        </a:schemeClr>
                      </a:solidFill>
                      <a:latin typeface="楷体-简" panose="02010600040101010101" charset="-122"/>
                      <a:ea typeface="楷体-简" panose="02010600040101010101" charset="-122"/>
                      <a:cs typeface="宋体" pitchFamily="2" charset="-122"/>
                    </a:rPr>
                    <a:t>经验型学习</a:t>
                  </a:r>
                  <a:endParaRPr lang="zh-CN" altLang="en-US" sz="2000" b="0">
                    <a:solidFill>
                      <a:schemeClr val="bg1">
                        <a:lumMod val="8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cs typeface="宋体" pitchFamily="2" charset="-122"/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7105" y="3598"/>
                <a:ext cx="3193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bg1">
                        <a:lumMod val="8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cs typeface="宋体" pitchFamily="2" charset="-122"/>
                  </a:rPr>
                  <a:t>自主型学习</a:t>
                </a:r>
                <a:endParaRPr lang="zh-CN" altLang="en-US" sz="2000" b="0">
                  <a:solidFill>
                    <a:schemeClr val="bg1">
                      <a:lumMod val="8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endParaRPr>
              </a:p>
            </p:txBody>
          </p:sp>
        </p:grpSp>
        <p:sp>
          <p:nvSpPr>
            <p:cNvPr id="19" name=" 2050"/>
            <p:cNvSpPr/>
            <p:nvPr/>
          </p:nvSpPr>
          <p:spPr bwMode="auto">
            <a:xfrm flipH="1">
              <a:off x="8122" y="3807"/>
              <a:ext cx="180" cy="1166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02" y="3585"/>
              <a:ext cx="216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1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单环学习</a:t>
              </a:r>
              <a:endPara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302" y="4345"/>
              <a:ext cx="237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1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双环学习</a:t>
              </a:r>
              <a:endPara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>
            <a:off x="4801235" y="2414270"/>
            <a:ext cx="182880" cy="18288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801235" y="2888615"/>
            <a:ext cx="182880" cy="18288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20640" y="1767205"/>
            <a:ext cx="6310630" cy="829945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通过一般的学习，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寻求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行为和结果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之间的</a:t>
            </a:r>
            <a:r>
              <a:rPr lang="zh-CN" altLang="en-US" sz="2400" b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匹配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，以保证组织的正常运转。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20640" y="2829560"/>
            <a:ext cx="6310630" cy="1198880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是指在工作中遇到问题时，不仅寻找直接的解决办法，而且要检查工作系统、制度及规范本身是否合理，分析问题出现的原因。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66155" y="465455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选择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0" y="9525"/>
            <a:ext cx="3620135" cy="1223010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9.1.3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组织学习的类型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 sz="2400"/>
              <a:t>从现实存在的问题入手，侧重于获取知识并实际执行解决方案，这种组织学习是（ ）</a:t>
            </a:r>
            <a:endParaRPr lang="zh-CN" altLang="en-US" sz="2400"/>
          </a:p>
          <a:p>
            <a:r>
              <a:rPr lang="zh-CN" altLang="en-US" sz="2400"/>
              <a:t>A:经验型学习</a:t>
            </a:r>
            <a:endParaRPr lang="zh-CN" altLang="en-US" sz="2400"/>
          </a:p>
          <a:p>
            <a:r>
              <a:rPr lang="zh-CN" altLang="en-US" sz="2400"/>
              <a:t>B:适应性学习</a:t>
            </a:r>
            <a:endParaRPr lang="zh-CN" altLang="en-US" sz="2400"/>
          </a:p>
          <a:p>
            <a:r>
              <a:rPr lang="zh-CN" altLang="en-US" sz="2400"/>
              <a:t>C:行动性学习</a:t>
            </a:r>
            <a:endParaRPr lang="zh-CN" altLang="en-US" sz="2400"/>
          </a:p>
          <a:p>
            <a:r>
              <a:rPr lang="zh-CN" altLang="en-US" sz="2400"/>
              <a:t>D:预见性学习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利用结构性练习或用学习者的经验来进行学习是（）</a:t>
            </a:r>
            <a:endParaRPr lang="zh-CN" altLang="en-US" sz="2400"/>
          </a:p>
          <a:p>
            <a:r>
              <a:rPr lang="zh-CN" altLang="en-US" sz="2400"/>
              <a:t>A:自主型学习</a:t>
            </a:r>
            <a:endParaRPr lang="zh-CN" altLang="en-US" sz="2400"/>
          </a:p>
          <a:p>
            <a:r>
              <a:rPr lang="zh-CN" altLang="en-US" sz="2400"/>
              <a:t>B:经验型学习</a:t>
            </a:r>
            <a:endParaRPr lang="zh-CN" altLang="en-US" sz="2400"/>
          </a:p>
          <a:p>
            <a:r>
              <a:rPr lang="zh-CN" altLang="en-US" sz="2400"/>
              <a:t>C:适应型学习</a:t>
            </a:r>
            <a:endParaRPr lang="zh-CN" altLang="en-US" sz="2400"/>
          </a:p>
          <a:p>
            <a:r>
              <a:rPr lang="zh-CN" altLang="en-US" sz="2400"/>
              <a:t>D:行动型学习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5300" y="118871"/>
            <a:ext cx="4076700" cy="1728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5593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2139" y="2953511"/>
            <a:ext cx="1734820" cy="399415"/>
          </a:xfrm>
          <a:custGeom>
            <a:avLst/>
            <a:gdLst/>
            <a:ahLst/>
            <a:cxnLst/>
            <a:rect l="l" t="t" r="r" b="b"/>
            <a:pathLst>
              <a:path w="1734820" h="399414">
                <a:moveTo>
                  <a:pt x="0" y="0"/>
                </a:moveTo>
                <a:lnTo>
                  <a:pt x="1734312" y="0"/>
                </a:lnTo>
                <a:lnTo>
                  <a:pt x="1734312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87801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1882139" y="2980055"/>
            <a:ext cx="1734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sz="20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调查分析阶段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2984" y="2953511"/>
            <a:ext cx="1734820" cy="399415"/>
          </a:xfrm>
          <a:custGeom>
            <a:avLst/>
            <a:gdLst/>
            <a:ahLst/>
            <a:cxnLst/>
            <a:rect l="l" t="t" r="r" b="b"/>
            <a:pathLst>
              <a:path w="1734820" h="399414">
                <a:moveTo>
                  <a:pt x="0" y="0"/>
                </a:moveTo>
                <a:lnTo>
                  <a:pt x="1734312" y="0"/>
                </a:lnTo>
                <a:lnTo>
                  <a:pt x="1734312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405860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4062984" y="2980055"/>
            <a:ext cx="1734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总体规划阶</a:t>
            </a:r>
            <a:r>
              <a:rPr sz="2000" spc="5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段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5247" y="2953511"/>
            <a:ext cx="1734820" cy="399415"/>
          </a:xfrm>
          <a:custGeom>
            <a:avLst/>
            <a:gdLst/>
            <a:ahLst/>
            <a:cxnLst/>
            <a:rect l="l" t="t" r="r" b="b"/>
            <a:pathLst>
              <a:path w="1734820" h="399414">
                <a:moveTo>
                  <a:pt x="0" y="0"/>
                </a:moveTo>
                <a:lnTo>
                  <a:pt x="1734311" y="0"/>
                </a:lnTo>
                <a:lnTo>
                  <a:pt x="1734311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/>
          <p:nvPr/>
        </p:nvSpPr>
        <p:spPr>
          <a:xfrm>
            <a:off x="617061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6175247" y="2980055"/>
            <a:ext cx="1734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论证试验阶</a:t>
            </a:r>
            <a:r>
              <a:rPr sz="2000" spc="5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段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7511" y="2953511"/>
            <a:ext cx="1732914" cy="399415"/>
          </a:xfrm>
          <a:custGeom>
            <a:avLst/>
            <a:gdLst/>
            <a:ahLst/>
            <a:cxnLst/>
            <a:rect l="l" t="t" r="r" b="b"/>
            <a:pathLst>
              <a:path w="1732915" h="399414">
                <a:moveTo>
                  <a:pt x="0" y="0"/>
                </a:moveTo>
                <a:lnTo>
                  <a:pt x="1732788" y="0"/>
                </a:lnTo>
                <a:lnTo>
                  <a:pt x="173278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/>
          <p:nvPr/>
        </p:nvSpPr>
        <p:spPr>
          <a:xfrm>
            <a:off x="8282622" y="2949257"/>
            <a:ext cx="1743075" cy="408305"/>
          </a:xfrm>
          <a:custGeom>
            <a:avLst/>
            <a:gdLst/>
            <a:ahLst/>
            <a:cxnLst/>
            <a:rect l="l" t="t" r="r" b="b"/>
            <a:pathLst>
              <a:path w="1743075" h="408304">
                <a:moveTo>
                  <a:pt x="1738312" y="408304"/>
                </a:moveTo>
                <a:lnTo>
                  <a:pt x="4762" y="408304"/>
                </a:lnTo>
                <a:lnTo>
                  <a:pt x="3289" y="408076"/>
                </a:lnTo>
                <a:lnTo>
                  <a:pt x="1968" y="407390"/>
                </a:lnTo>
                <a:lnTo>
                  <a:pt x="914" y="406336"/>
                </a:lnTo>
                <a:lnTo>
                  <a:pt x="228" y="405015"/>
                </a:lnTo>
                <a:lnTo>
                  <a:pt x="0" y="403542"/>
                </a:lnTo>
                <a:lnTo>
                  <a:pt x="0" y="4762"/>
                </a:lnTo>
                <a:lnTo>
                  <a:pt x="4762" y="0"/>
                </a:lnTo>
                <a:lnTo>
                  <a:pt x="1738312" y="0"/>
                </a:lnTo>
                <a:lnTo>
                  <a:pt x="174307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98779"/>
                </a:lnTo>
                <a:lnTo>
                  <a:pt x="4762" y="398779"/>
                </a:lnTo>
                <a:lnTo>
                  <a:pt x="9525" y="403542"/>
                </a:lnTo>
                <a:lnTo>
                  <a:pt x="1743075" y="403542"/>
                </a:lnTo>
                <a:lnTo>
                  <a:pt x="1742846" y="405015"/>
                </a:lnTo>
                <a:lnTo>
                  <a:pt x="1742160" y="406336"/>
                </a:lnTo>
                <a:lnTo>
                  <a:pt x="1741106" y="407390"/>
                </a:lnTo>
                <a:lnTo>
                  <a:pt x="1739785" y="408076"/>
                </a:lnTo>
                <a:lnTo>
                  <a:pt x="1738312" y="408304"/>
                </a:lnTo>
                <a:close/>
              </a:path>
              <a:path w="1743075" h="40830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743075" h="408304">
                <a:moveTo>
                  <a:pt x="173355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733550" y="4762"/>
                </a:lnTo>
                <a:lnTo>
                  <a:pt x="1733550" y="9524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1733550" y="4762"/>
                </a:lnTo>
                <a:lnTo>
                  <a:pt x="1738312" y="9524"/>
                </a:lnTo>
                <a:lnTo>
                  <a:pt x="1743075" y="9524"/>
                </a:lnTo>
                <a:lnTo>
                  <a:pt x="1743075" y="398779"/>
                </a:lnTo>
                <a:lnTo>
                  <a:pt x="1738312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9524"/>
                </a:moveTo>
                <a:lnTo>
                  <a:pt x="1738312" y="9524"/>
                </a:lnTo>
                <a:lnTo>
                  <a:pt x="1733550" y="4762"/>
                </a:lnTo>
                <a:lnTo>
                  <a:pt x="1743075" y="4762"/>
                </a:lnTo>
                <a:lnTo>
                  <a:pt x="1743075" y="9524"/>
                </a:lnTo>
                <a:close/>
              </a:path>
              <a:path w="1743075" h="408304">
                <a:moveTo>
                  <a:pt x="9525" y="403542"/>
                </a:moveTo>
                <a:lnTo>
                  <a:pt x="4762" y="398779"/>
                </a:lnTo>
                <a:lnTo>
                  <a:pt x="9525" y="398779"/>
                </a:lnTo>
                <a:lnTo>
                  <a:pt x="9525" y="403542"/>
                </a:lnTo>
                <a:close/>
              </a:path>
              <a:path w="1743075" h="408304">
                <a:moveTo>
                  <a:pt x="1733550" y="403542"/>
                </a:moveTo>
                <a:lnTo>
                  <a:pt x="9525" y="403542"/>
                </a:lnTo>
                <a:lnTo>
                  <a:pt x="9525" y="398779"/>
                </a:lnTo>
                <a:lnTo>
                  <a:pt x="1733550" y="398779"/>
                </a:lnTo>
                <a:lnTo>
                  <a:pt x="1733550" y="403542"/>
                </a:lnTo>
                <a:close/>
              </a:path>
              <a:path w="1743075" h="408304">
                <a:moveTo>
                  <a:pt x="1743075" y="403542"/>
                </a:moveTo>
                <a:lnTo>
                  <a:pt x="1733550" y="403542"/>
                </a:lnTo>
                <a:lnTo>
                  <a:pt x="1738312" y="398779"/>
                </a:lnTo>
                <a:lnTo>
                  <a:pt x="1743075" y="398779"/>
                </a:lnTo>
                <a:lnTo>
                  <a:pt x="1743075" y="40354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8287511" y="2980055"/>
            <a:ext cx="17329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20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传播执行阶段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8559" y="3083051"/>
            <a:ext cx="242315" cy="14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/>
          <p:nvPr/>
        </p:nvSpPr>
        <p:spPr>
          <a:xfrm>
            <a:off x="3712845" y="3068231"/>
            <a:ext cx="257175" cy="170815"/>
          </a:xfrm>
          <a:custGeom>
            <a:avLst/>
            <a:gdLst/>
            <a:ahLst/>
            <a:cxnLst/>
            <a:rect l="l" t="t" r="r" b="b"/>
            <a:pathLst>
              <a:path w="257175" h="170814">
                <a:moveTo>
                  <a:pt x="171450" y="50253"/>
                </a:moveTo>
                <a:lnTo>
                  <a:pt x="171450" y="0"/>
                </a:lnTo>
                <a:lnTo>
                  <a:pt x="186778" y="15328"/>
                </a:lnTo>
                <a:lnTo>
                  <a:pt x="184150" y="15328"/>
                </a:lnTo>
                <a:lnTo>
                  <a:pt x="173304" y="19824"/>
                </a:lnTo>
                <a:lnTo>
                  <a:pt x="184150" y="30670"/>
                </a:lnTo>
                <a:lnTo>
                  <a:pt x="184150" y="43903"/>
                </a:lnTo>
                <a:lnTo>
                  <a:pt x="177800" y="43903"/>
                </a:lnTo>
                <a:lnTo>
                  <a:pt x="171450" y="50253"/>
                </a:lnTo>
                <a:close/>
              </a:path>
              <a:path w="257175" h="170814">
                <a:moveTo>
                  <a:pt x="184150" y="30670"/>
                </a:moveTo>
                <a:lnTo>
                  <a:pt x="173304" y="19824"/>
                </a:lnTo>
                <a:lnTo>
                  <a:pt x="184150" y="15328"/>
                </a:lnTo>
                <a:lnTo>
                  <a:pt x="184150" y="30670"/>
                </a:lnTo>
                <a:close/>
              </a:path>
              <a:path w="257175" h="170814">
                <a:moveTo>
                  <a:pt x="238658" y="85178"/>
                </a:moveTo>
                <a:lnTo>
                  <a:pt x="184150" y="30670"/>
                </a:lnTo>
                <a:lnTo>
                  <a:pt x="184150" y="15328"/>
                </a:lnTo>
                <a:lnTo>
                  <a:pt x="186778" y="15328"/>
                </a:lnTo>
                <a:lnTo>
                  <a:pt x="252133" y="80683"/>
                </a:lnTo>
                <a:lnTo>
                  <a:pt x="243154" y="80683"/>
                </a:lnTo>
                <a:lnTo>
                  <a:pt x="238658" y="85178"/>
                </a:lnTo>
                <a:close/>
              </a:path>
              <a:path w="257175" h="170814">
                <a:moveTo>
                  <a:pt x="171450" y="126453"/>
                </a:moveTo>
                <a:lnTo>
                  <a:pt x="0" y="126453"/>
                </a:lnTo>
                <a:lnTo>
                  <a:pt x="0" y="43903"/>
                </a:lnTo>
                <a:lnTo>
                  <a:pt x="171450" y="43903"/>
                </a:lnTo>
                <a:lnTo>
                  <a:pt x="171450" y="50253"/>
                </a:lnTo>
                <a:lnTo>
                  <a:pt x="12700" y="50253"/>
                </a:lnTo>
                <a:lnTo>
                  <a:pt x="6350" y="56603"/>
                </a:lnTo>
                <a:lnTo>
                  <a:pt x="12700" y="56603"/>
                </a:lnTo>
                <a:lnTo>
                  <a:pt x="12700" y="113753"/>
                </a:lnTo>
                <a:lnTo>
                  <a:pt x="6350" y="113753"/>
                </a:lnTo>
                <a:lnTo>
                  <a:pt x="12700" y="120103"/>
                </a:lnTo>
                <a:lnTo>
                  <a:pt x="171450" y="120103"/>
                </a:lnTo>
                <a:lnTo>
                  <a:pt x="171450" y="126453"/>
                </a:lnTo>
                <a:close/>
              </a:path>
              <a:path w="257175" h="170814">
                <a:moveTo>
                  <a:pt x="184150" y="56603"/>
                </a:moveTo>
                <a:lnTo>
                  <a:pt x="12700" y="56603"/>
                </a:lnTo>
                <a:lnTo>
                  <a:pt x="12700" y="50253"/>
                </a:lnTo>
                <a:lnTo>
                  <a:pt x="171450" y="50253"/>
                </a:lnTo>
                <a:lnTo>
                  <a:pt x="177800" y="43903"/>
                </a:lnTo>
                <a:lnTo>
                  <a:pt x="184150" y="43903"/>
                </a:lnTo>
                <a:lnTo>
                  <a:pt x="184150" y="56603"/>
                </a:lnTo>
                <a:close/>
              </a:path>
              <a:path w="257175" h="170814">
                <a:moveTo>
                  <a:pt x="12700" y="56603"/>
                </a:moveTo>
                <a:lnTo>
                  <a:pt x="6350" y="56603"/>
                </a:lnTo>
                <a:lnTo>
                  <a:pt x="12700" y="50253"/>
                </a:lnTo>
                <a:lnTo>
                  <a:pt x="12700" y="56603"/>
                </a:lnTo>
                <a:close/>
              </a:path>
              <a:path w="257175" h="170814">
                <a:moveTo>
                  <a:pt x="243154" y="89674"/>
                </a:moveTo>
                <a:lnTo>
                  <a:pt x="238658" y="85178"/>
                </a:lnTo>
                <a:lnTo>
                  <a:pt x="243154" y="80683"/>
                </a:lnTo>
                <a:lnTo>
                  <a:pt x="243154" y="89674"/>
                </a:lnTo>
                <a:close/>
              </a:path>
              <a:path w="257175" h="170814">
                <a:moveTo>
                  <a:pt x="252133" y="89674"/>
                </a:moveTo>
                <a:lnTo>
                  <a:pt x="243154" y="89674"/>
                </a:lnTo>
                <a:lnTo>
                  <a:pt x="243154" y="80683"/>
                </a:lnTo>
                <a:lnTo>
                  <a:pt x="252133" y="80683"/>
                </a:lnTo>
                <a:lnTo>
                  <a:pt x="256628" y="85178"/>
                </a:lnTo>
                <a:lnTo>
                  <a:pt x="252133" y="89674"/>
                </a:lnTo>
                <a:close/>
              </a:path>
              <a:path w="257175" h="170814">
                <a:moveTo>
                  <a:pt x="186778" y="155028"/>
                </a:moveTo>
                <a:lnTo>
                  <a:pt x="184150" y="155028"/>
                </a:lnTo>
                <a:lnTo>
                  <a:pt x="184150" y="139687"/>
                </a:lnTo>
                <a:lnTo>
                  <a:pt x="238658" y="85178"/>
                </a:lnTo>
                <a:lnTo>
                  <a:pt x="243154" y="89674"/>
                </a:lnTo>
                <a:lnTo>
                  <a:pt x="252133" y="89674"/>
                </a:lnTo>
                <a:lnTo>
                  <a:pt x="186778" y="155028"/>
                </a:lnTo>
                <a:close/>
              </a:path>
              <a:path w="257175" h="170814">
                <a:moveTo>
                  <a:pt x="12700" y="120103"/>
                </a:moveTo>
                <a:lnTo>
                  <a:pt x="6350" y="113753"/>
                </a:lnTo>
                <a:lnTo>
                  <a:pt x="12700" y="113753"/>
                </a:lnTo>
                <a:lnTo>
                  <a:pt x="12700" y="120103"/>
                </a:lnTo>
                <a:close/>
              </a:path>
              <a:path w="257175" h="170814">
                <a:moveTo>
                  <a:pt x="184150" y="126453"/>
                </a:moveTo>
                <a:lnTo>
                  <a:pt x="177800" y="126453"/>
                </a:lnTo>
                <a:lnTo>
                  <a:pt x="171450" y="120103"/>
                </a:lnTo>
                <a:lnTo>
                  <a:pt x="12700" y="120103"/>
                </a:lnTo>
                <a:lnTo>
                  <a:pt x="12700" y="113753"/>
                </a:lnTo>
                <a:lnTo>
                  <a:pt x="184150" y="113753"/>
                </a:lnTo>
                <a:lnTo>
                  <a:pt x="184150" y="126453"/>
                </a:lnTo>
                <a:close/>
              </a:path>
              <a:path w="257175" h="170814">
                <a:moveTo>
                  <a:pt x="171450" y="170357"/>
                </a:moveTo>
                <a:lnTo>
                  <a:pt x="171450" y="120103"/>
                </a:lnTo>
                <a:lnTo>
                  <a:pt x="177800" y="126453"/>
                </a:lnTo>
                <a:lnTo>
                  <a:pt x="184150" y="126453"/>
                </a:lnTo>
                <a:lnTo>
                  <a:pt x="184150" y="139687"/>
                </a:lnTo>
                <a:lnTo>
                  <a:pt x="173304" y="150533"/>
                </a:lnTo>
                <a:lnTo>
                  <a:pt x="184150" y="155028"/>
                </a:lnTo>
                <a:lnTo>
                  <a:pt x="186778" y="155028"/>
                </a:lnTo>
                <a:lnTo>
                  <a:pt x="171450" y="170357"/>
                </a:lnTo>
                <a:close/>
              </a:path>
              <a:path w="257175" h="170814">
                <a:moveTo>
                  <a:pt x="184150" y="155028"/>
                </a:moveTo>
                <a:lnTo>
                  <a:pt x="173304" y="150533"/>
                </a:lnTo>
                <a:lnTo>
                  <a:pt x="184150" y="139687"/>
                </a:lnTo>
                <a:lnTo>
                  <a:pt x="184150" y="1550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object 18"/>
          <p:cNvSpPr/>
          <p:nvPr/>
        </p:nvSpPr>
        <p:spPr>
          <a:xfrm>
            <a:off x="5934455" y="3083051"/>
            <a:ext cx="24079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5927725" y="3068231"/>
            <a:ext cx="257175" cy="170815"/>
          </a:xfrm>
          <a:custGeom>
            <a:avLst/>
            <a:gdLst/>
            <a:ahLst/>
            <a:cxnLst/>
            <a:rect l="l" t="t" r="r" b="b"/>
            <a:pathLst>
              <a:path w="257175" h="170814">
                <a:moveTo>
                  <a:pt x="171450" y="50253"/>
                </a:moveTo>
                <a:lnTo>
                  <a:pt x="171450" y="0"/>
                </a:lnTo>
                <a:lnTo>
                  <a:pt x="186778" y="15328"/>
                </a:lnTo>
                <a:lnTo>
                  <a:pt x="184150" y="15328"/>
                </a:lnTo>
                <a:lnTo>
                  <a:pt x="173304" y="19824"/>
                </a:lnTo>
                <a:lnTo>
                  <a:pt x="184150" y="30670"/>
                </a:lnTo>
                <a:lnTo>
                  <a:pt x="184150" y="43903"/>
                </a:lnTo>
                <a:lnTo>
                  <a:pt x="177800" y="43903"/>
                </a:lnTo>
                <a:lnTo>
                  <a:pt x="171450" y="50253"/>
                </a:lnTo>
                <a:close/>
              </a:path>
              <a:path w="257175" h="170814">
                <a:moveTo>
                  <a:pt x="184150" y="30670"/>
                </a:moveTo>
                <a:lnTo>
                  <a:pt x="173304" y="19824"/>
                </a:lnTo>
                <a:lnTo>
                  <a:pt x="184150" y="15328"/>
                </a:lnTo>
                <a:lnTo>
                  <a:pt x="184150" y="30670"/>
                </a:lnTo>
                <a:close/>
              </a:path>
              <a:path w="257175" h="170814">
                <a:moveTo>
                  <a:pt x="238658" y="85178"/>
                </a:moveTo>
                <a:lnTo>
                  <a:pt x="184150" y="30670"/>
                </a:lnTo>
                <a:lnTo>
                  <a:pt x="184150" y="15328"/>
                </a:lnTo>
                <a:lnTo>
                  <a:pt x="186778" y="15328"/>
                </a:lnTo>
                <a:lnTo>
                  <a:pt x="252133" y="80683"/>
                </a:lnTo>
                <a:lnTo>
                  <a:pt x="243154" y="80683"/>
                </a:lnTo>
                <a:lnTo>
                  <a:pt x="238658" y="85178"/>
                </a:lnTo>
                <a:close/>
              </a:path>
              <a:path w="257175" h="170814">
                <a:moveTo>
                  <a:pt x="171450" y="126453"/>
                </a:moveTo>
                <a:lnTo>
                  <a:pt x="0" y="126453"/>
                </a:lnTo>
                <a:lnTo>
                  <a:pt x="0" y="43903"/>
                </a:lnTo>
                <a:lnTo>
                  <a:pt x="171450" y="43903"/>
                </a:lnTo>
                <a:lnTo>
                  <a:pt x="171450" y="50253"/>
                </a:lnTo>
                <a:lnTo>
                  <a:pt x="12700" y="50253"/>
                </a:lnTo>
                <a:lnTo>
                  <a:pt x="6350" y="56603"/>
                </a:lnTo>
                <a:lnTo>
                  <a:pt x="12700" y="56603"/>
                </a:lnTo>
                <a:lnTo>
                  <a:pt x="12700" y="113753"/>
                </a:lnTo>
                <a:lnTo>
                  <a:pt x="6350" y="113753"/>
                </a:lnTo>
                <a:lnTo>
                  <a:pt x="12700" y="120103"/>
                </a:lnTo>
                <a:lnTo>
                  <a:pt x="171450" y="120103"/>
                </a:lnTo>
                <a:lnTo>
                  <a:pt x="171450" y="126453"/>
                </a:lnTo>
                <a:close/>
              </a:path>
              <a:path w="257175" h="170814">
                <a:moveTo>
                  <a:pt x="184150" y="56603"/>
                </a:moveTo>
                <a:lnTo>
                  <a:pt x="12700" y="56603"/>
                </a:lnTo>
                <a:lnTo>
                  <a:pt x="12700" y="50253"/>
                </a:lnTo>
                <a:lnTo>
                  <a:pt x="171450" y="50253"/>
                </a:lnTo>
                <a:lnTo>
                  <a:pt x="177800" y="43903"/>
                </a:lnTo>
                <a:lnTo>
                  <a:pt x="184150" y="43903"/>
                </a:lnTo>
                <a:lnTo>
                  <a:pt x="184150" y="56603"/>
                </a:lnTo>
                <a:close/>
              </a:path>
              <a:path w="257175" h="170814">
                <a:moveTo>
                  <a:pt x="12700" y="56603"/>
                </a:moveTo>
                <a:lnTo>
                  <a:pt x="6350" y="56603"/>
                </a:lnTo>
                <a:lnTo>
                  <a:pt x="12700" y="50253"/>
                </a:lnTo>
                <a:lnTo>
                  <a:pt x="12700" y="56603"/>
                </a:lnTo>
                <a:close/>
              </a:path>
              <a:path w="257175" h="170814">
                <a:moveTo>
                  <a:pt x="243154" y="89674"/>
                </a:moveTo>
                <a:lnTo>
                  <a:pt x="238658" y="85178"/>
                </a:lnTo>
                <a:lnTo>
                  <a:pt x="243154" y="80683"/>
                </a:lnTo>
                <a:lnTo>
                  <a:pt x="243154" y="89674"/>
                </a:lnTo>
                <a:close/>
              </a:path>
              <a:path w="257175" h="170814">
                <a:moveTo>
                  <a:pt x="252133" y="89674"/>
                </a:moveTo>
                <a:lnTo>
                  <a:pt x="243154" y="89674"/>
                </a:lnTo>
                <a:lnTo>
                  <a:pt x="243154" y="80683"/>
                </a:lnTo>
                <a:lnTo>
                  <a:pt x="252133" y="80683"/>
                </a:lnTo>
                <a:lnTo>
                  <a:pt x="256628" y="85178"/>
                </a:lnTo>
                <a:lnTo>
                  <a:pt x="252133" y="89674"/>
                </a:lnTo>
                <a:close/>
              </a:path>
              <a:path w="257175" h="170814">
                <a:moveTo>
                  <a:pt x="186778" y="155028"/>
                </a:moveTo>
                <a:lnTo>
                  <a:pt x="184150" y="155028"/>
                </a:lnTo>
                <a:lnTo>
                  <a:pt x="184150" y="139687"/>
                </a:lnTo>
                <a:lnTo>
                  <a:pt x="238658" y="85178"/>
                </a:lnTo>
                <a:lnTo>
                  <a:pt x="243154" y="89674"/>
                </a:lnTo>
                <a:lnTo>
                  <a:pt x="252133" y="89674"/>
                </a:lnTo>
                <a:lnTo>
                  <a:pt x="186778" y="155028"/>
                </a:lnTo>
                <a:close/>
              </a:path>
              <a:path w="257175" h="170814">
                <a:moveTo>
                  <a:pt x="12700" y="120103"/>
                </a:moveTo>
                <a:lnTo>
                  <a:pt x="6350" y="113753"/>
                </a:lnTo>
                <a:lnTo>
                  <a:pt x="12700" y="113753"/>
                </a:lnTo>
                <a:lnTo>
                  <a:pt x="12700" y="120103"/>
                </a:lnTo>
                <a:close/>
              </a:path>
              <a:path w="257175" h="170814">
                <a:moveTo>
                  <a:pt x="184150" y="126453"/>
                </a:moveTo>
                <a:lnTo>
                  <a:pt x="177800" y="126453"/>
                </a:lnTo>
                <a:lnTo>
                  <a:pt x="171450" y="120103"/>
                </a:lnTo>
                <a:lnTo>
                  <a:pt x="12700" y="120103"/>
                </a:lnTo>
                <a:lnTo>
                  <a:pt x="12700" y="113753"/>
                </a:lnTo>
                <a:lnTo>
                  <a:pt x="184150" y="113753"/>
                </a:lnTo>
                <a:lnTo>
                  <a:pt x="184150" y="126453"/>
                </a:lnTo>
                <a:close/>
              </a:path>
              <a:path w="257175" h="170814">
                <a:moveTo>
                  <a:pt x="171450" y="170357"/>
                </a:moveTo>
                <a:lnTo>
                  <a:pt x="171450" y="120103"/>
                </a:lnTo>
                <a:lnTo>
                  <a:pt x="177800" y="126453"/>
                </a:lnTo>
                <a:lnTo>
                  <a:pt x="184150" y="126453"/>
                </a:lnTo>
                <a:lnTo>
                  <a:pt x="184150" y="139687"/>
                </a:lnTo>
                <a:lnTo>
                  <a:pt x="173304" y="150533"/>
                </a:lnTo>
                <a:lnTo>
                  <a:pt x="184150" y="155028"/>
                </a:lnTo>
                <a:lnTo>
                  <a:pt x="186778" y="155028"/>
                </a:lnTo>
                <a:lnTo>
                  <a:pt x="171450" y="170357"/>
                </a:lnTo>
                <a:close/>
              </a:path>
              <a:path w="257175" h="170814">
                <a:moveTo>
                  <a:pt x="184150" y="155028"/>
                </a:moveTo>
                <a:lnTo>
                  <a:pt x="173304" y="150533"/>
                </a:lnTo>
                <a:lnTo>
                  <a:pt x="184150" y="139687"/>
                </a:lnTo>
                <a:lnTo>
                  <a:pt x="184150" y="1550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object 20"/>
          <p:cNvSpPr/>
          <p:nvPr/>
        </p:nvSpPr>
        <p:spPr>
          <a:xfrm>
            <a:off x="8046719" y="3083051"/>
            <a:ext cx="240791" cy="140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object 21"/>
          <p:cNvSpPr/>
          <p:nvPr/>
        </p:nvSpPr>
        <p:spPr>
          <a:xfrm>
            <a:off x="8039734" y="3068231"/>
            <a:ext cx="257175" cy="170815"/>
          </a:xfrm>
          <a:custGeom>
            <a:avLst/>
            <a:gdLst/>
            <a:ahLst/>
            <a:cxnLst/>
            <a:rect l="l" t="t" r="r" b="b"/>
            <a:pathLst>
              <a:path w="257175" h="170814">
                <a:moveTo>
                  <a:pt x="171450" y="50253"/>
                </a:moveTo>
                <a:lnTo>
                  <a:pt x="171450" y="0"/>
                </a:lnTo>
                <a:lnTo>
                  <a:pt x="186778" y="15328"/>
                </a:lnTo>
                <a:lnTo>
                  <a:pt x="184150" y="15328"/>
                </a:lnTo>
                <a:lnTo>
                  <a:pt x="173304" y="19824"/>
                </a:lnTo>
                <a:lnTo>
                  <a:pt x="184150" y="30670"/>
                </a:lnTo>
                <a:lnTo>
                  <a:pt x="184150" y="43903"/>
                </a:lnTo>
                <a:lnTo>
                  <a:pt x="177800" y="43903"/>
                </a:lnTo>
                <a:lnTo>
                  <a:pt x="171450" y="50253"/>
                </a:lnTo>
                <a:close/>
              </a:path>
              <a:path w="257175" h="170814">
                <a:moveTo>
                  <a:pt x="184150" y="30670"/>
                </a:moveTo>
                <a:lnTo>
                  <a:pt x="173304" y="19824"/>
                </a:lnTo>
                <a:lnTo>
                  <a:pt x="184150" y="15328"/>
                </a:lnTo>
                <a:lnTo>
                  <a:pt x="184150" y="30670"/>
                </a:lnTo>
                <a:close/>
              </a:path>
              <a:path w="257175" h="170814">
                <a:moveTo>
                  <a:pt x="238658" y="85178"/>
                </a:moveTo>
                <a:lnTo>
                  <a:pt x="184150" y="30670"/>
                </a:lnTo>
                <a:lnTo>
                  <a:pt x="184150" y="15328"/>
                </a:lnTo>
                <a:lnTo>
                  <a:pt x="186778" y="15328"/>
                </a:lnTo>
                <a:lnTo>
                  <a:pt x="252133" y="80683"/>
                </a:lnTo>
                <a:lnTo>
                  <a:pt x="243154" y="80683"/>
                </a:lnTo>
                <a:lnTo>
                  <a:pt x="238658" y="85178"/>
                </a:lnTo>
                <a:close/>
              </a:path>
              <a:path w="257175" h="170814">
                <a:moveTo>
                  <a:pt x="171450" y="126453"/>
                </a:moveTo>
                <a:lnTo>
                  <a:pt x="0" y="126453"/>
                </a:lnTo>
                <a:lnTo>
                  <a:pt x="0" y="43903"/>
                </a:lnTo>
                <a:lnTo>
                  <a:pt x="171450" y="43903"/>
                </a:lnTo>
                <a:lnTo>
                  <a:pt x="171450" y="50253"/>
                </a:lnTo>
                <a:lnTo>
                  <a:pt x="12700" y="50253"/>
                </a:lnTo>
                <a:lnTo>
                  <a:pt x="6350" y="56603"/>
                </a:lnTo>
                <a:lnTo>
                  <a:pt x="12700" y="56603"/>
                </a:lnTo>
                <a:lnTo>
                  <a:pt x="12700" y="113753"/>
                </a:lnTo>
                <a:lnTo>
                  <a:pt x="6350" y="113753"/>
                </a:lnTo>
                <a:lnTo>
                  <a:pt x="12700" y="120103"/>
                </a:lnTo>
                <a:lnTo>
                  <a:pt x="171450" y="120103"/>
                </a:lnTo>
                <a:lnTo>
                  <a:pt x="171450" y="126453"/>
                </a:lnTo>
                <a:close/>
              </a:path>
              <a:path w="257175" h="170814">
                <a:moveTo>
                  <a:pt x="184150" y="56603"/>
                </a:moveTo>
                <a:lnTo>
                  <a:pt x="12700" y="56603"/>
                </a:lnTo>
                <a:lnTo>
                  <a:pt x="12700" y="50253"/>
                </a:lnTo>
                <a:lnTo>
                  <a:pt x="171450" y="50253"/>
                </a:lnTo>
                <a:lnTo>
                  <a:pt x="177800" y="43903"/>
                </a:lnTo>
                <a:lnTo>
                  <a:pt x="184150" y="43903"/>
                </a:lnTo>
                <a:lnTo>
                  <a:pt x="184150" y="56603"/>
                </a:lnTo>
                <a:close/>
              </a:path>
              <a:path w="257175" h="170814">
                <a:moveTo>
                  <a:pt x="12700" y="56603"/>
                </a:moveTo>
                <a:lnTo>
                  <a:pt x="6350" y="56603"/>
                </a:lnTo>
                <a:lnTo>
                  <a:pt x="12700" y="50253"/>
                </a:lnTo>
                <a:lnTo>
                  <a:pt x="12700" y="56603"/>
                </a:lnTo>
                <a:close/>
              </a:path>
              <a:path w="257175" h="170814">
                <a:moveTo>
                  <a:pt x="243154" y="89674"/>
                </a:moveTo>
                <a:lnTo>
                  <a:pt x="238658" y="85178"/>
                </a:lnTo>
                <a:lnTo>
                  <a:pt x="243154" y="80683"/>
                </a:lnTo>
                <a:lnTo>
                  <a:pt x="243154" y="89674"/>
                </a:lnTo>
                <a:close/>
              </a:path>
              <a:path w="257175" h="170814">
                <a:moveTo>
                  <a:pt x="252133" y="89674"/>
                </a:moveTo>
                <a:lnTo>
                  <a:pt x="243154" y="89674"/>
                </a:lnTo>
                <a:lnTo>
                  <a:pt x="243154" y="80683"/>
                </a:lnTo>
                <a:lnTo>
                  <a:pt x="252133" y="80683"/>
                </a:lnTo>
                <a:lnTo>
                  <a:pt x="256628" y="85178"/>
                </a:lnTo>
                <a:lnTo>
                  <a:pt x="252133" y="89674"/>
                </a:lnTo>
                <a:close/>
              </a:path>
              <a:path w="257175" h="170814">
                <a:moveTo>
                  <a:pt x="186778" y="155028"/>
                </a:moveTo>
                <a:lnTo>
                  <a:pt x="184150" y="155028"/>
                </a:lnTo>
                <a:lnTo>
                  <a:pt x="184150" y="139687"/>
                </a:lnTo>
                <a:lnTo>
                  <a:pt x="238658" y="85178"/>
                </a:lnTo>
                <a:lnTo>
                  <a:pt x="243154" y="89674"/>
                </a:lnTo>
                <a:lnTo>
                  <a:pt x="252133" y="89674"/>
                </a:lnTo>
                <a:lnTo>
                  <a:pt x="186778" y="155028"/>
                </a:lnTo>
                <a:close/>
              </a:path>
              <a:path w="257175" h="170814">
                <a:moveTo>
                  <a:pt x="12700" y="120103"/>
                </a:moveTo>
                <a:lnTo>
                  <a:pt x="6350" y="113753"/>
                </a:lnTo>
                <a:lnTo>
                  <a:pt x="12700" y="113753"/>
                </a:lnTo>
                <a:lnTo>
                  <a:pt x="12700" y="120103"/>
                </a:lnTo>
                <a:close/>
              </a:path>
              <a:path w="257175" h="170814">
                <a:moveTo>
                  <a:pt x="184150" y="126453"/>
                </a:moveTo>
                <a:lnTo>
                  <a:pt x="177800" y="126453"/>
                </a:lnTo>
                <a:lnTo>
                  <a:pt x="171450" y="120103"/>
                </a:lnTo>
                <a:lnTo>
                  <a:pt x="12700" y="120103"/>
                </a:lnTo>
                <a:lnTo>
                  <a:pt x="12700" y="113753"/>
                </a:lnTo>
                <a:lnTo>
                  <a:pt x="184150" y="113753"/>
                </a:lnTo>
                <a:lnTo>
                  <a:pt x="184150" y="126453"/>
                </a:lnTo>
                <a:close/>
              </a:path>
              <a:path w="257175" h="170814">
                <a:moveTo>
                  <a:pt x="171450" y="170357"/>
                </a:moveTo>
                <a:lnTo>
                  <a:pt x="171450" y="120103"/>
                </a:lnTo>
                <a:lnTo>
                  <a:pt x="177800" y="126453"/>
                </a:lnTo>
                <a:lnTo>
                  <a:pt x="184150" y="126453"/>
                </a:lnTo>
                <a:lnTo>
                  <a:pt x="184150" y="139687"/>
                </a:lnTo>
                <a:lnTo>
                  <a:pt x="173304" y="150533"/>
                </a:lnTo>
                <a:lnTo>
                  <a:pt x="184150" y="155028"/>
                </a:lnTo>
                <a:lnTo>
                  <a:pt x="186778" y="155028"/>
                </a:lnTo>
                <a:lnTo>
                  <a:pt x="171450" y="170357"/>
                </a:lnTo>
                <a:close/>
              </a:path>
              <a:path w="257175" h="170814">
                <a:moveTo>
                  <a:pt x="184150" y="155028"/>
                </a:moveTo>
                <a:lnTo>
                  <a:pt x="173304" y="150533"/>
                </a:lnTo>
                <a:lnTo>
                  <a:pt x="184150" y="139687"/>
                </a:lnTo>
                <a:lnTo>
                  <a:pt x="184150" y="15502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object 22"/>
          <p:cNvSpPr/>
          <p:nvPr/>
        </p:nvSpPr>
        <p:spPr>
          <a:xfrm>
            <a:off x="2558795" y="343966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190500" y="0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object 23"/>
          <p:cNvSpPr/>
          <p:nvPr/>
        </p:nvSpPr>
        <p:spPr>
          <a:xfrm>
            <a:off x="8964168" y="343966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381000"/>
                </a:lnTo>
                <a:lnTo>
                  <a:pt x="190500" y="0"/>
                </a:lnTo>
                <a:lnTo>
                  <a:pt x="3810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07590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7620" y="-10795"/>
            <a:ext cx="42252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8.3.1.3组织文化创建的具体程序</a:t>
            </a:r>
            <a:endParaRPr lang="zh-CN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0">
            <a:off x="2028190" y="2798445"/>
            <a:ext cx="3234690" cy="1150620"/>
            <a:chOff x="5478" y="3409"/>
            <a:chExt cx="5094" cy="1812"/>
          </a:xfrm>
        </p:grpSpPr>
        <p:sp>
          <p:nvSpPr>
            <p:cNvPr id="9" name="文本框 8"/>
            <p:cNvSpPr txBox="1"/>
            <p:nvPr/>
          </p:nvSpPr>
          <p:spPr>
            <a:xfrm>
              <a:off x="5478" y="4037"/>
              <a:ext cx="238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适应型学习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19" name=" 2050"/>
            <p:cNvSpPr/>
            <p:nvPr/>
          </p:nvSpPr>
          <p:spPr bwMode="auto">
            <a:xfrm flipH="1">
              <a:off x="7863" y="3768"/>
              <a:ext cx="180" cy="1166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94" y="3409"/>
              <a:ext cx="216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单环学习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94" y="4593"/>
              <a:ext cx="237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双环学习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194300" y="2798445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选择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2850" y="3949065"/>
            <a:ext cx="6740525" cy="52197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p>
            <a:pPr indent="0"/>
            <a:r>
              <a:rPr lang="zh-CN" altLang="en-US" sz="2800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经常发生在组织的</a:t>
            </a:r>
            <a:r>
              <a:rPr lang="zh-CN" altLang="en-US" sz="2800" b="1" u="sng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渐进</a:t>
            </a:r>
            <a:r>
              <a:rPr lang="zh-CN" altLang="en-US" sz="2800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或</a:t>
            </a:r>
            <a:r>
              <a:rPr lang="zh-CN" altLang="en-US" sz="2800" b="1" u="sng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根本性创新</a:t>
            </a:r>
            <a:r>
              <a:rPr lang="zh-CN" altLang="en-US" sz="2800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时期</a:t>
            </a:r>
            <a:endParaRPr lang="zh-CN" altLang="en-US" sz="2800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0" y="9525"/>
            <a:ext cx="3620135" cy="1223010"/>
          </a:xfrm>
          <a:prstGeom prst="rect">
            <a:avLst/>
          </a:prstGeom>
        </p:spPr>
      </p:pic>
      <p:sp>
        <p:nvSpPr>
          <p:cNvPr id="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9.1.3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组织学习的类型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92175" y="1231900"/>
            <a:ext cx="10515600" cy="5343525"/>
          </a:xfrm>
        </p:spPr>
        <p:txBody>
          <a:bodyPr/>
          <a:p>
            <a:r>
              <a:rPr lang="zh-CN" altLang="en-US"/>
              <a:t>双环学习经常发生在（）</a:t>
            </a:r>
            <a:endParaRPr lang="zh-CN" altLang="en-US"/>
          </a:p>
          <a:p>
            <a:r>
              <a:rPr lang="zh-CN" altLang="en-US"/>
              <a:t>A:组织成立初期</a:t>
            </a:r>
            <a:endParaRPr lang="zh-CN" altLang="en-US"/>
          </a:p>
          <a:p>
            <a:r>
              <a:rPr lang="zh-CN" altLang="en-US"/>
              <a:t>B:组织衰退期</a:t>
            </a:r>
            <a:endParaRPr lang="zh-CN" altLang="en-US"/>
          </a:p>
          <a:p>
            <a:r>
              <a:rPr lang="zh-CN" altLang="en-US"/>
              <a:t>C:组织成熟期</a:t>
            </a:r>
            <a:endParaRPr lang="zh-CN" altLang="en-US"/>
          </a:p>
          <a:p>
            <a:r>
              <a:rPr lang="zh-CN" altLang="en-US"/>
              <a:t>D:组织的渐进或根本性创新时期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8925" y="1691640"/>
            <a:ext cx="4602480" cy="4603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wrap="square">
            <a:spAutoFit/>
          </a:bodyPr>
          <a:p>
            <a:pPr indent="0" algn="ctr"/>
            <a:r>
              <a: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rPr>
              <a:t>学习准备</a:t>
            </a:r>
            <a:endParaRPr lang="zh-CN" altLang="en-US" sz="2400" b="0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  <a:cs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20320" y="9525"/>
            <a:ext cx="3225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9.1.4四、组织学习过程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7290" y="86360"/>
            <a:ext cx="3307715" cy="1145540"/>
          </a:xfrm>
          <a:prstGeom prst="rect">
            <a:avLst/>
          </a:prstGeom>
        </p:spPr>
      </p:pic>
      <p:sp>
        <p:nvSpPr>
          <p:cNvPr id="2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9.1.4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组织学习过程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37105" y="2152015"/>
            <a:ext cx="72136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尊重和激发员工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团队的学习愿望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强化学习的动机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识别学习的需求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确定学习的内容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将学习和变革发展目标、过程有机结合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鼓励员工、团队开展自主学习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32585" y="1231900"/>
            <a:ext cx="1785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223384" y="1742440"/>
            <a:ext cx="4602941" cy="1414780"/>
            <a:chOff x="2671" y="5791"/>
            <a:chExt cx="6278" cy="2228"/>
          </a:xfrm>
          <a:solidFill>
            <a:schemeClr val="accent2">
              <a:lumMod val="50000"/>
            </a:schemeClr>
          </a:solidFill>
        </p:grpSpPr>
        <p:sp>
          <p:nvSpPr>
            <p:cNvPr id="4" name="文本框 3"/>
            <p:cNvSpPr txBox="1"/>
            <p:nvPr/>
          </p:nvSpPr>
          <p:spPr>
            <a:xfrm>
              <a:off x="2671" y="5791"/>
              <a:ext cx="6277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学习准备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71" y="7294"/>
              <a:ext cx="6278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信息交流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5400000">
              <a:off x="5494" y="6854"/>
              <a:ext cx="333" cy="24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20320" y="9525"/>
            <a:ext cx="3225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9.1.4四、组织学习过程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7290" y="86360"/>
            <a:ext cx="3307715" cy="1145540"/>
          </a:xfrm>
          <a:prstGeom prst="rect">
            <a:avLst/>
          </a:prstGeom>
        </p:spPr>
      </p:pic>
      <p:sp>
        <p:nvSpPr>
          <p:cNvPr id="2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9.1.4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组织学习过程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24100" y="3199130"/>
            <a:ext cx="73552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员工可以获得丰富的信息、改善知识、技能和行为。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2585" y="1231900"/>
            <a:ext cx="1785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223384" y="1742440"/>
            <a:ext cx="4602941" cy="2335530"/>
            <a:chOff x="2671" y="5791"/>
            <a:chExt cx="6278" cy="3678"/>
          </a:xfrm>
          <a:solidFill>
            <a:schemeClr val="accent2">
              <a:lumMod val="50000"/>
            </a:schemeClr>
          </a:solidFill>
        </p:grpSpPr>
        <p:sp>
          <p:nvSpPr>
            <p:cNvPr id="4" name="文本框 3"/>
            <p:cNvSpPr txBox="1"/>
            <p:nvPr/>
          </p:nvSpPr>
          <p:spPr>
            <a:xfrm>
              <a:off x="2671" y="5791"/>
              <a:ext cx="6277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学习准备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71" y="7294"/>
              <a:ext cx="6278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信息交流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2" y="8744"/>
              <a:ext cx="6277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知识的习得、整合、转换和增值</a:t>
              </a:r>
              <a:endParaRPr lang="zh-CN" altLang="en-US" sz="240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5400000">
              <a:off x="5494" y="6854"/>
              <a:ext cx="333" cy="24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20320" y="9525"/>
            <a:ext cx="3225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9.1.4四、组织学习过程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7290" y="86360"/>
            <a:ext cx="3307715" cy="1145540"/>
          </a:xfrm>
          <a:prstGeom prst="rect">
            <a:avLst/>
          </a:prstGeom>
        </p:spPr>
      </p:pic>
      <p:sp>
        <p:nvSpPr>
          <p:cNvPr id="2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9.1.4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组织学习过程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2309924" y="3337401"/>
            <a:ext cx="211455" cy="182563"/>
          </a:xfrm>
          <a:prstGeom prst="rightArrow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 lang="zh-CN" altLang="en-US" sz="2400" dirty="0" smtClean="0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300" y="4166870"/>
            <a:ext cx="88531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17170" indent="-289560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95" checksum="1650380167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知识</a:t>
            </a:r>
            <a:r>
              <a:rPr lang="zh-CN" altLang="en-US" sz="2400" b="1" u="sng">
                <a:latin typeface="楷体-简" panose="02010600040101010101" charset="-122"/>
                <a:ea typeface="楷体-简" panose="02010600040101010101" charset="-122"/>
              </a:rPr>
              <a:t>习得和整合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的过程</a:t>
            </a:r>
            <a:r>
              <a:rPr lang="zh-CN" altLang="en-US" sz="2400" b="1" u="sng">
                <a:latin typeface="楷体-简" panose="02010600040101010101" charset="-122"/>
                <a:ea typeface="楷体-简" panose="02010600040101010101" charset="-122"/>
              </a:rPr>
              <a:t>三要素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是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启发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、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重复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和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回顾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 marL="217170" indent="-289560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95" checksum="1650380167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知识的</a:t>
            </a:r>
            <a:r>
              <a:rPr lang="zh-CN" altLang="en-US" sz="2400" b="1" u="sng">
                <a:latin typeface="楷体-简" panose="02010600040101010101" charset="-122"/>
                <a:ea typeface="楷体-简" panose="02010600040101010101" charset="-122"/>
              </a:rPr>
              <a:t>转换和增值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涉及的</a:t>
            </a:r>
            <a:r>
              <a:rPr lang="zh-CN" altLang="en-US" sz="2400" b="1" u="sng">
                <a:latin typeface="楷体-简" panose="02010600040101010101" charset="-122"/>
                <a:ea typeface="楷体-简" panose="02010600040101010101" charset="-122"/>
              </a:rPr>
              <a:t>要素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有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应用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、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强化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和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反馈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、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</a:rPr>
              <a:t>反思</a:t>
            </a: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400" b="1">
              <a:solidFill>
                <a:schemeClr val="tx1">
                  <a:lumMod val="95000"/>
                  <a:lumOff val="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2585" y="1231900"/>
            <a:ext cx="1785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223384" y="1742440"/>
            <a:ext cx="4602941" cy="3373755"/>
            <a:chOff x="2671" y="5791"/>
            <a:chExt cx="6278" cy="5313"/>
          </a:xfrm>
          <a:solidFill>
            <a:schemeClr val="accent2">
              <a:lumMod val="50000"/>
            </a:schemeClr>
          </a:solidFill>
        </p:grpSpPr>
        <p:sp>
          <p:nvSpPr>
            <p:cNvPr id="4" name="文本框 3"/>
            <p:cNvSpPr txBox="1"/>
            <p:nvPr/>
          </p:nvSpPr>
          <p:spPr>
            <a:xfrm>
              <a:off x="2671" y="5791"/>
              <a:ext cx="6277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学习准备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71" y="7294"/>
              <a:ext cx="6278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信息交流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72" y="8744"/>
              <a:ext cx="6277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知识的习得、整合、转换和增值</a:t>
              </a:r>
              <a:endParaRPr lang="zh-CN" altLang="en-US" sz="240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71" y="10379"/>
              <a:ext cx="6277" cy="725"/>
            </a:xfrm>
            <a:prstGeom prst="rect">
              <a:avLst/>
            </a:prstGeom>
            <a:grpFill/>
            <a:ln w="28575">
              <a:solidFill>
                <a:srgbClr val="000000">
                  <a:alpha val="0"/>
                </a:srgbClr>
              </a:solidFill>
            </a:ln>
          </p:spPr>
          <p:txBody>
            <a:bodyPr wrap="square">
              <a:spAutoFit/>
            </a:bodyPr>
            <a:p>
              <a:pPr indent="0" algn="ctr"/>
              <a:r>
                <a:rPr lang="zh-CN" altLang="en-US" sz="2400" b="0">
                  <a:solidFill>
                    <a:schemeClr val="bg1"/>
                  </a:solidFill>
                  <a:latin typeface="方正清刻本悦宋简体" panose="02000000000000000000" charset="-122"/>
                  <a:ea typeface="方正清刻本悦宋简体" panose="02000000000000000000" charset="-122"/>
                  <a:cs typeface="宋体" pitchFamily="2" charset="-122"/>
                </a:rPr>
                <a:t>评价和认可</a:t>
              </a:r>
              <a:endParaRPr lang="zh-CN" altLang="en-US" sz="2400" b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宋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5400000">
              <a:off x="5494" y="6854"/>
              <a:ext cx="333" cy="24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bg1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20320" y="9525"/>
            <a:ext cx="3225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9.1.4四、组织学习过程</a:t>
            </a:r>
            <a:endParaRPr lang="zh-CN" altLang="en-US">
              <a:solidFill>
                <a:schemeClr val="bg1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7290" y="86360"/>
            <a:ext cx="3307715" cy="1145540"/>
          </a:xfrm>
          <a:prstGeom prst="rect">
            <a:avLst/>
          </a:prstGeom>
        </p:spPr>
      </p:pic>
      <p:sp>
        <p:nvSpPr>
          <p:cNvPr id="2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9.1.4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组织学习过程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2309924" y="3337401"/>
            <a:ext cx="211455" cy="182563"/>
          </a:xfrm>
          <a:prstGeom prst="rightArrow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 lang="zh-CN" altLang="en-US" sz="2400" dirty="0" smtClean="0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右箭头 26"/>
          <p:cNvSpPr/>
          <p:nvPr/>
        </p:nvSpPr>
        <p:spPr>
          <a:xfrm rot="5400000">
            <a:off x="2309924" y="4275296"/>
            <a:ext cx="211455" cy="182563"/>
          </a:xfrm>
          <a:prstGeom prst="rightArrow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 lang="zh-CN" altLang="en-US" sz="2400" dirty="0" smtClean="0">
              <a:solidFill>
                <a:schemeClr val="bg1"/>
              </a:solidFill>
              <a:latin typeface="方正清刻本悦宋简体" panose="02000000000000000000" charset="-122"/>
              <a:ea typeface="方正清刻本悦宋简体" panose="02000000000000000000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700" y="5208270"/>
            <a:ext cx="9093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17170" indent="-289560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95" checksum="1650380167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考察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学习者的学习活动对作绩效的</a:t>
            </a:r>
            <a:r>
              <a:rPr lang="zh-CN" altLang="en-US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改善情况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，</a:t>
            </a:r>
            <a:r>
              <a:rPr lang="zh-CN" altLang="en-US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奖励和认可努力学习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或通过学习改进知识、技能、行为</a:t>
            </a:r>
            <a:r>
              <a:rPr lang="zh-CN" altLang="en-US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的员工和团队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</a:rPr>
              <a:t>。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2585" y="1231900"/>
            <a:ext cx="1785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612775" y="2515870"/>
            <a:ext cx="10966450" cy="460375"/>
            <a:chOff x="3442" y="8019"/>
            <a:chExt cx="14351" cy="725"/>
          </a:xfrm>
        </p:grpSpPr>
        <p:sp>
          <p:nvSpPr>
            <p:cNvPr id="4" name="文本框 3"/>
            <p:cNvSpPr txBox="1"/>
            <p:nvPr/>
          </p:nvSpPr>
          <p:spPr>
            <a:xfrm>
              <a:off x="3442" y="8019"/>
              <a:ext cx="1938" cy="72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学习准备</a:t>
              </a:r>
              <a:endParaRPr lang="zh-CN" altLang="en-US" sz="2400" b="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06" y="8019"/>
              <a:ext cx="1938" cy="72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信息交流</a:t>
              </a:r>
              <a:endParaRPr lang="zh-CN" altLang="en-US" sz="2400" b="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52" y="8019"/>
              <a:ext cx="6023" cy="72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 b="1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知识的习得、整合、转换和增值</a:t>
              </a:r>
              <a:endPara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484" y="8019"/>
              <a:ext cx="2309" cy="725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400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评价和认可</a:t>
              </a:r>
              <a:endParaRPr lang="zh-CN" altLang="en-US" sz="2400" b="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5599" y="8189"/>
              <a:ext cx="288" cy="28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298" y="8189"/>
              <a:ext cx="288" cy="28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5030" y="8189"/>
              <a:ext cx="288" cy="28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955800" y="3812540"/>
            <a:ext cx="780796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知识的习得和整合的过程三要素是【   】、【   】和【    】。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0075" y="4211320"/>
            <a:ext cx="1785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/>
          </a:p>
        </p:txBody>
      </p:sp>
      <p:sp>
        <p:nvSpPr>
          <p:cNvPr id="7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9.1.4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组织学习过程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539240" y="2617470"/>
            <a:ext cx="9112885" cy="398780"/>
            <a:chOff x="3442" y="8019"/>
            <a:chExt cx="14351" cy="628"/>
          </a:xfrm>
        </p:grpSpPr>
        <p:sp>
          <p:nvSpPr>
            <p:cNvPr id="4" name="文本框 3"/>
            <p:cNvSpPr txBox="1"/>
            <p:nvPr/>
          </p:nvSpPr>
          <p:spPr>
            <a:xfrm>
              <a:off x="3442" y="8019"/>
              <a:ext cx="1938" cy="62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学习准备</a:t>
              </a:r>
              <a:endParaRPr lang="zh-CN" altLang="en-US" sz="2000" b="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06" y="8019"/>
              <a:ext cx="1938" cy="62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信息交流</a:t>
              </a:r>
              <a:endParaRPr lang="zh-CN" altLang="en-US" sz="2000" b="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52" y="8019"/>
              <a:ext cx="6023" cy="62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1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知识的习得、整合、转换和增值</a:t>
              </a:r>
              <a:endPara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484" y="8019"/>
              <a:ext cx="2309" cy="62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评价和认可</a:t>
              </a:r>
              <a:endParaRPr lang="zh-CN" altLang="en-US" sz="2000" b="0">
                <a:solidFill>
                  <a:schemeClr val="tx1">
                    <a:lumMod val="95000"/>
                    <a:lumOff val="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5599" y="8189"/>
              <a:ext cx="288" cy="28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0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298" y="8189"/>
              <a:ext cx="288" cy="28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0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5030" y="8189"/>
              <a:ext cx="288" cy="288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000" dirty="0" smtClean="0">
                <a:solidFill>
                  <a:schemeClr val="tx1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955800" y="3812540"/>
            <a:ext cx="780796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知识的习得和整合的过程三要素是【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启发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】、【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重复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】和【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回顾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】。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79330" y="3812540"/>
            <a:ext cx="1785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/>
          </a:p>
        </p:txBody>
      </p:sp>
      <p:sp>
        <p:nvSpPr>
          <p:cNvPr id="7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9.1.4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组织学习过程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36015" y="1889125"/>
            <a:ext cx="9325610" cy="230695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学习型组织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是指通过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培养整个组织的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学习氛围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、充分发挥员工的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创造性思维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能力而建立起来的一种有机的、高度柔性、扁平化、符合人性并能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持续发展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的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组织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57550" y="2013585"/>
            <a:ext cx="39871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【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选择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/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名词解释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】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0" y="259080"/>
            <a:ext cx="3683000" cy="848360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学习型组织概述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8415" y="-31115"/>
            <a:ext cx="3695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9.2.1.1学习型组织的概念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1710" y="1442720"/>
            <a:ext cx="7539990" cy="35077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学习型组织的内容：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【</a:t>
            </a:r>
            <a:r>
              <a:rPr lang="zh-CN" altLang="en-US" sz="2400" b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选择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】</a:t>
            </a:r>
            <a:r>
              <a:rPr lang="zh-CN" altLang="en-US" sz="24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（1）学习型组织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方法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：发现、纠错、成长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（2）学习型组织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核心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：在组织内部建立组织思维能力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（3）学习型组织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精神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：学习、思考和创新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（4）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学习型组织的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关键特征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系统思考</a:t>
            </a:r>
            <a:endParaRPr lang="zh-CN" altLang="en-US" sz="2400" b="1" u="sng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（5）组织学习的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基础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：团队学习 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0" y="259080"/>
            <a:ext cx="3683000" cy="848360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学习型组织概述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555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调查分析阶段的内容：</a:t>
            </a: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1776" y="3311791"/>
            <a:ext cx="168998" cy="1684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3541776" y="2367876"/>
            <a:ext cx="168998" cy="16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4457700" y="1831848"/>
            <a:ext cx="920750" cy="704215"/>
          </a:xfrm>
          <a:custGeom>
            <a:avLst/>
            <a:gdLst/>
            <a:ahLst/>
            <a:cxnLst/>
            <a:rect l="l" t="t" r="r" b="b"/>
            <a:pathLst>
              <a:path w="920750" h="704214">
                <a:moveTo>
                  <a:pt x="0" y="704088"/>
                </a:moveTo>
                <a:lnTo>
                  <a:pt x="920496" y="704088"/>
                </a:lnTo>
                <a:lnTo>
                  <a:pt x="920496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4457700" y="2877311"/>
            <a:ext cx="920750" cy="195580"/>
          </a:xfrm>
          <a:custGeom>
            <a:avLst/>
            <a:gdLst/>
            <a:ahLst/>
            <a:cxnLst/>
            <a:rect l="l" t="t" r="r" b="b"/>
            <a:pathLst>
              <a:path w="920750" h="195580">
                <a:moveTo>
                  <a:pt x="0" y="195072"/>
                </a:moveTo>
                <a:lnTo>
                  <a:pt x="920496" y="195072"/>
                </a:lnTo>
                <a:lnTo>
                  <a:pt x="920496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4457700" y="2535935"/>
            <a:ext cx="920750" cy="341630"/>
          </a:xfrm>
          <a:prstGeom prst="rect">
            <a:avLst/>
          </a:prstGeom>
          <a:solidFill>
            <a:srgbClr val="76092D"/>
          </a:solidFill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4520" y="2857500"/>
            <a:ext cx="920750" cy="704215"/>
          </a:xfrm>
          <a:custGeom>
            <a:avLst/>
            <a:gdLst/>
            <a:ahLst/>
            <a:cxnLst/>
            <a:rect l="l" t="t" r="r" b="b"/>
            <a:pathLst>
              <a:path w="920750" h="704214">
                <a:moveTo>
                  <a:pt x="0" y="704088"/>
                </a:moveTo>
                <a:lnTo>
                  <a:pt x="920495" y="704088"/>
                </a:lnTo>
                <a:lnTo>
                  <a:pt x="920495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1874520" y="3902964"/>
            <a:ext cx="920750" cy="193675"/>
          </a:xfrm>
          <a:custGeom>
            <a:avLst/>
            <a:gdLst/>
            <a:ahLst/>
            <a:cxnLst/>
            <a:rect l="l" t="t" r="r" b="b"/>
            <a:pathLst>
              <a:path w="920750" h="193675">
                <a:moveTo>
                  <a:pt x="0" y="193548"/>
                </a:moveTo>
                <a:lnTo>
                  <a:pt x="920495" y="193548"/>
                </a:lnTo>
                <a:lnTo>
                  <a:pt x="92049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1874520" y="3561588"/>
            <a:ext cx="920750" cy="341630"/>
          </a:xfrm>
          <a:prstGeom prst="rect">
            <a:avLst/>
          </a:prstGeom>
          <a:solidFill>
            <a:srgbClr val="AF0F45"/>
          </a:solidFill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5"/>
              </a:spcBef>
            </a:pP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6523" y="2536367"/>
            <a:ext cx="0" cy="775335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0"/>
                </a:moveTo>
                <a:lnTo>
                  <a:pt x="0" y="775335"/>
                </a:lnTo>
              </a:path>
            </a:pathLst>
          </a:custGeom>
          <a:ln w="38100">
            <a:solidFill>
              <a:srgbClr val="76092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38197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/>
          <p:nvPr/>
        </p:nvSpPr>
        <p:spPr>
          <a:xfrm>
            <a:off x="38578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/>
          <p:nvPr/>
        </p:nvSpPr>
        <p:spPr>
          <a:xfrm>
            <a:off x="38959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9340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39721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/>
          <p:nvPr/>
        </p:nvSpPr>
        <p:spPr>
          <a:xfrm>
            <a:off x="40102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object 18"/>
          <p:cNvSpPr/>
          <p:nvPr/>
        </p:nvSpPr>
        <p:spPr>
          <a:xfrm>
            <a:off x="40483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9"/>
          <p:cNvSpPr/>
          <p:nvPr/>
        </p:nvSpPr>
        <p:spPr>
          <a:xfrm>
            <a:off x="40864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object 20"/>
          <p:cNvSpPr/>
          <p:nvPr/>
        </p:nvSpPr>
        <p:spPr>
          <a:xfrm>
            <a:off x="41245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object 21"/>
          <p:cNvSpPr/>
          <p:nvPr/>
        </p:nvSpPr>
        <p:spPr>
          <a:xfrm>
            <a:off x="41626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object 22"/>
          <p:cNvSpPr/>
          <p:nvPr/>
        </p:nvSpPr>
        <p:spPr>
          <a:xfrm>
            <a:off x="42007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object 23"/>
          <p:cNvSpPr/>
          <p:nvPr/>
        </p:nvSpPr>
        <p:spPr>
          <a:xfrm>
            <a:off x="4238878" y="242629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49"/>
                </a:moveTo>
                <a:lnTo>
                  <a:pt x="0" y="19049"/>
                </a:lnTo>
                <a:lnTo>
                  <a:pt x="0" y="0"/>
                </a:lnTo>
                <a:lnTo>
                  <a:pt x="19050" y="0"/>
                </a:lnTo>
                <a:lnTo>
                  <a:pt x="19050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object 24"/>
          <p:cNvSpPr/>
          <p:nvPr/>
        </p:nvSpPr>
        <p:spPr>
          <a:xfrm>
            <a:off x="4276978" y="2426296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855" y="19049"/>
                </a:moveTo>
                <a:lnTo>
                  <a:pt x="0" y="19049"/>
                </a:lnTo>
                <a:lnTo>
                  <a:pt x="0" y="0"/>
                </a:lnTo>
                <a:lnTo>
                  <a:pt x="13855" y="0"/>
                </a:lnTo>
                <a:lnTo>
                  <a:pt x="13855" y="19049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object 25"/>
          <p:cNvSpPr/>
          <p:nvPr/>
        </p:nvSpPr>
        <p:spPr>
          <a:xfrm>
            <a:off x="29694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object 26"/>
          <p:cNvSpPr/>
          <p:nvPr/>
        </p:nvSpPr>
        <p:spPr>
          <a:xfrm>
            <a:off x="30075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object 27"/>
          <p:cNvSpPr/>
          <p:nvPr/>
        </p:nvSpPr>
        <p:spPr>
          <a:xfrm>
            <a:off x="30456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" name="object 28"/>
          <p:cNvSpPr/>
          <p:nvPr/>
        </p:nvSpPr>
        <p:spPr>
          <a:xfrm>
            <a:off x="30837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" name="object 29"/>
          <p:cNvSpPr/>
          <p:nvPr/>
        </p:nvSpPr>
        <p:spPr>
          <a:xfrm>
            <a:off x="31218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" name="object 30"/>
          <p:cNvSpPr/>
          <p:nvPr/>
        </p:nvSpPr>
        <p:spPr>
          <a:xfrm>
            <a:off x="31599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" name="object 31"/>
          <p:cNvSpPr/>
          <p:nvPr/>
        </p:nvSpPr>
        <p:spPr>
          <a:xfrm>
            <a:off x="31980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" name="object 32"/>
          <p:cNvSpPr/>
          <p:nvPr/>
        </p:nvSpPr>
        <p:spPr>
          <a:xfrm>
            <a:off x="32361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49" y="19050"/>
                </a:moveTo>
                <a:lnTo>
                  <a:pt x="0" y="19050"/>
                </a:lnTo>
                <a:lnTo>
                  <a:pt x="0" y="0"/>
                </a:lnTo>
                <a:lnTo>
                  <a:pt x="19049" y="0"/>
                </a:lnTo>
                <a:lnTo>
                  <a:pt x="19049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" name="object 33"/>
          <p:cNvSpPr/>
          <p:nvPr/>
        </p:nvSpPr>
        <p:spPr>
          <a:xfrm>
            <a:off x="32742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object 34"/>
          <p:cNvSpPr/>
          <p:nvPr/>
        </p:nvSpPr>
        <p:spPr>
          <a:xfrm>
            <a:off x="33123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" name="object 35"/>
          <p:cNvSpPr/>
          <p:nvPr/>
        </p:nvSpPr>
        <p:spPr>
          <a:xfrm>
            <a:off x="33504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object 36"/>
          <p:cNvSpPr/>
          <p:nvPr/>
        </p:nvSpPr>
        <p:spPr>
          <a:xfrm>
            <a:off x="3388563" y="33883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object 37"/>
          <p:cNvSpPr/>
          <p:nvPr/>
        </p:nvSpPr>
        <p:spPr>
          <a:xfrm>
            <a:off x="3426663" y="3388321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855" y="19050"/>
                </a:moveTo>
                <a:lnTo>
                  <a:pt x="0" y="19050"/>
                </a:lnTo>
                <a:lnTo>
                  <a:pt x="0" y="0"/>
                </a:lnTo>
                <a:lnTo>
                  <a:pt x="13855" y="0"/>
                </a:lnTo>
                <a:lnTo>
                  <a:pt x="13855" y="19050"/>
                </a:lnTo>
                <a:close/>
              </a:path>
            </a:pathLst>
          </a:custGeom>
          <a:solidFill>
            <a:srgbClr val="7609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object 38"/>
          <p:cNvSpPr/>
          <p:nvPr/>
        </p:nvSpPr>
        <p:spPr>
          <a:xfrm>
            <a:off x="2157755" y="2978188"/>
            <a:ext cx="362585" cy="404495"/>
          </a:xfrm>
          <a:custGeom>
            <a:avLst/>
            <a:gdLst/>
            <a:ahLst/>
            <a:cxnLst/>
            <a:rect l="l" t="t" r="r" b="b"/>
            <a:pathLst>
              <a:path w="362585" h="404495">
                <a:moveTo>
                  <a:pt x="362483" y="403923"/>
                </a:moveTo>
                <a:lnTo>
                  <a:pt x="0" y="403923"/>
                </a:lnTo>
                <a:lnTo>
                  <a:pt x="0" y="165900"/>
                </a:lnTo>
                <a:lnTo>
                  <a:pt x="159499" y="7213"/>
                </a:lnTo>
                <a:lnTo>
                  <a:pt x="173990" y="0"/>
                </a:lnTo>
                <a:lnTo>
                  <a:pt x="192112" y="0"/>
                </a:lnTo>
                <a:lnTo>
                  <a:pt x="199364" y="3606"/>
                </a:lnTo>
                <a:lnTo>
                  <a:pt x="208426" y="12623"/>
                </a:lnTo>
                <a:lnTo>
                  <a:pt x="183057" y="12623"/>
                </a:lnTo>
                <a:lnTo>
                  <a:pt x="176374" y="13976"/>
                </a:lnTo>
                <a:lnTo>
                  <a:pt x="170370" y="18034"/>
                </a:lnTo>
                <a:lnTo>
                  <a:pt x="18122" y="169506"/>
                </a:lnTo>
                <a:lnTo>
                  <a:pt x="39125" y="191147"/>
                </a:lnTo>
                <a:lnTo>
                  <a:pt x="14503" y="191147"/>
                </a:lnTo>
                <a:lnTo>
                  <a:pt x="14503" y="378675"/>
                </a:lnTo>
                <a:lnTo>
                  <a:pt x="39775" y="378675"/>
                </a:lnTo>
                <a:lnTo>
                  <a:pt x="36245" y="382282"/>
                </a:lnTo>
                <a:lnTo>
                  <a:pt x="25374" y="389496"/>
                </a:lnTo>
                <a:lnTo>
                  <a:pt x="362483" y="389496"/>
                </a:lnTo>
                <a:lnTo>
                  <a:pt x="362483" y="403923"/>
                </a:lnTo>
                <a:close/>
              </a:path>
              <a:path w="362585" h="404495">
                <a:moveTo>
                  <a:pt x="264219" y="274091"/>
                </a:moveTo>
                <a:lnTo>
                  <a:pt x="242862" y="274091"/>
                </a:lnTo>
                <a:lnTo>
                  <a:pt x="347992" y="169506"/>
                </a:lnTo>
                <a:lnTo>
                  <a:pt x="195745" y="18034"/>
                </a:lnTo>
                <a:lnTo>
                  <a:pt x="189740" y="13976"/>
                </a:lnTo>
                <a:lnTo>
                  <a:pt x="183057" y="12623"/>
                </a:lnTo>
                <a:lnTo>
                  <a:pt x="208426" y="12623"/>
                </a:lnTo>
                <a:lnTo>
                  <a:pt x="242862" y="46888"/>
                </a:lnTo>
                <a:lnTo>
                  <a:pt x="286359" y="86550"/>
                </a:lnTo>
                <a:lnTo>
                  <a:pt x="362483" y="165900"/>
                </a:lnTo>
                <a:lnTo>
                  <a:pt x="362483" y="187540"/>
                </a:lnTo>
                <a:lnTo>
                  <a:pt x="347992" y="187540"/>
                </a:lnTo>
                <a:lnTo>
                  <a:pt x="264219" y="274091"/>
                </a:lnTo>
                <a:close/>
              </a:path>
              <a:path w="362585" h="404495">
                <a:moveTo>
                  <a:pt x="362483" y="378675"/>
                </a:moveTo>
                <a:lnTo>
                  <a:pt x="347992" y="378675"/>
                </a:lnTo>
                <a:lnTo>
                  <a:pt x="347992" y="187540"/>
                </a:lnTo>
                <a:lnTo>
                  <a:pt x="362483" y="187540"/>
                </a:lnTo>
                <a:lnTo>
                  <a:pt x="362483" y="378675"/>
                </a:lnTo>
                <a:close/>
              </a:path>
              <a:path w="362585" h="404495">
                <a:moveTo>
                  <a:pt x="39775" y="378675"/>
                </a:moveTo>
                <a:lnTo>
                  <a:pt x="14503" y="378675"/>
                </a:lnTo>
                <a:lnTo>
                  <a:pt x="108750" y="284911"/>
                </a:lnTo>
                <a:lnTo>
                  <a:pt x="112369" y="284911"/>
                </a:lnTo>
                <a:lnTo>
                  <a:pt x="14503" y="191147"/>
                </a:lnTo>
                <a:lnTo>
                  <a:pt x="39125" y="191147"/>
                </a:lnTo>
                <a:lnTo>
                  <a:pt x="119621" y="274091"/>
                </a:lnTo>
                <a:lnTo>
                  <a:pt x="142131" y="274091"/>
                </a:lnTo>
                <a:lnTo>
                  <a:pt x="39775" y="378675"/>
                </a:lnTo>
                <a:close/>
              </a:path>
              <a:path w="362585" h="404495">
                <a:moveTo>
                  <a:pt x="142131" y="274091"/>
                </a:moveTo>
                <a:lnTo>
                  <a:pt x="119621" y="274091"/>
                </a:lnTo>
                <a:lnTo>
                  <a:pt x="159499" y="234416"/>
                </a:lnTo>
                <a:lnTo>
                  <a:pt x="173990" y="227203"/>
                </a:lnTo>
                <a:lnTo>
                  <a:pt x="192112" y="227203"/>
                </a:lnTo>
                <a:lnTo>
                  <a:pt x="199364" y="230809"/>
                </a:lnTo>
                <a:lnTo>
                  <a:pt x="208426" y="239826"/>
                </a:lnTo>
                <a:lnTo>
                  <a:pt x="183057" y="239826"/>
                </a:lnTo>
                <a:lnTo>
                  <a:pt x="176374" y="241179"/>
                </a:lnTo>
                <a:lnTo>
                  <a:pt x="170370" y="245237"/>
                </a:lnTo>
                <a:lnTo>
                  <a:pt x="142131" y="274091"/>
                </a:lnTo>
                <a:close/>
              </a:path>
              <a:path w="362585" h="404495">
                <a:moveTo>
                  <a:pt x="362483" y="389496"/>
                </a:moveTo>
                <a:lnTo>
                  <a:pt x="337108" y="389496"/>
                </a:lnTo>
                <a:lnTo>
                  <a:pt x="326237" y="378675"/>
                </a:lnTo>
                <a:lnTo>
                  <a:pt x="195745" y="245237"/>
                </a:lnTo>
                <a:lnTo>
                  <a:pt x="189740" y="241179"/>
                </a:lnTo>
                <a:lnTo>
                  <a:pt x="183057" y="239826"/>
                </a:lnTo>
                <a:lnTo>
                  <a:pt x="208426" y="239826"/>
                </a:lnTo>
                <a:lnTo>
                  <a:pt x="242862" y="274091"/>
                </a:lnTo>
                <a:lnTo>
                  <a:pt x="264219" y="274091"/>
                </a:lnTo>
                <a:lnTo>
                  <a:pt x="253746" y="284911"/>
                </a:lnTo>
                <a:lnTo>
                  <a:pt x="347992" y="378675"/>
                </a:lnTo>
                <a:lnTo>
                  <a:pt x="362483" y="378675"/>
                </a:lnTo>
                <a:lnTo>
                  <a:pt x="362483" y="38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object 39"/>
          <p:cNvSpPr/>
          <p:nvPr/>
        </p:nvSpPr>
        <p:spPr>
          <a:xfrm>
            <a:off x="4737747" y="2003729"/>
            <a:ext cx="360045" cy="192405"/>
          </a:xfrm>
          <a:custGeom>
            <a:avLst/>
            <a:gdLst/>
            <a:ahLst/>
            <a:cxnLst/>
            <a:rect l="l" t="t" r="r" b="b"/>
            <a:pathLst>
              <a:path w="360045" h="192405">
                <a:moveTo>
                  <a:pt x="127980" y="71666"/>
                </a:moveTo>
                <a:lnTo>
                  <a:pt x="106743" y="71666"/>
                </a:lnTo>
                <a:lnTo>
                  <a:pt x="179946" y="0"/>
                </a:lnTo>
                <a:lnTo>
                  <a:pt x="198247" y="18300"/>
                </a:lnTo>
                <a:lnTo>
                  <a:pt x="179946" y="18300"/>
                </a:lnTo>
                <a:lnTo>
                  <a:pt x="127980" y="71666"/>
                </a:lnTo>
                <a:close/>
              </a:path>
              <a:path w="360045" h="192405">
                <a:moveTo>
                  <a:pt x="352272" y="192138"/>
                </a:moveTo>
                <a:lnTo>
                  <a:pt x="179946" y="18300"/>
                </a:lnTo>
                <a:lnTo>
                  <a:pt x="198247" y="18300"/>
                </a:lnTo>
                <a:lnTo>
                  <a:pt x="359892" y="179946"/>
                </a:lnTo>
                <a:lnTo>
                  <a:pt x="352272" y="192138"/>
                </a:lnTo>
                <a:close/>
              </a:path>
              <a:path w="360045" h="192405">
                <a:moveTo>
                  <a:pt x="10668" y="192138"/>
                </a:moveTo>
                <a:lnTo>
                  <a:pt x="0" y="179946"/>
                </a:lnTo>
                <a:lnTo>
                  <a:pt x="50317" y="129616"/>
                </a:lnTo>
                <a:lnTo>
                  <a:pt x="50317" y="42697"/>
                </a:lnTo>
                <a:lnTo>
                  <a:pt x="106743" y="42697"/>
                </a:lnTo>
                <a:lnTo>
                  <a:pt x="106743" y="57950"/>
                </a:lnTo>
                <a:lnTo>
                  <a:pt x="64046" y="57950"/>
                </a:lnTo>
                <a:lnTo>
                  <a:pt x="64046" y="115900"/>
                </a:lnTo>
                <a:lnTo>
                  <a:pt x="84906" y="115900"/>
                </a:lnTo>
                <a:lnTo>
                  <a:pt x="10668" y="192138"/>
                </a:lnTo>
                <a:close/>
              </a:path>
              <a:path w="360045" h="192405">
                <a:moveTo>
                  <a:pt x="84906" y="115900"/>
                </a:moveTo>
                <a:lnTo>
                  <a:pt x="64046" y="115900"/>
                </a:lnTo>
                <a:lnTo>
                  <a:pt x="93027" y="86918"/>
                </a:lnTo>
                <a:lnTo>
                  <a:pt x="93027" y="57950"/>
                </a:lnTo>
                <a:lnTo>
                  <a:pt x="106743" y="57950"/>
                </a:lnTo>
                <a:lnTo>
                  <a:pt x="106743" y="71666"/>
                </a:lnTo>
                <a:lnTo>
                  <a:pt x="127980" y="71666"/>
                </a:lnTo>
                <a:lnTo>
                  <a:pt x="84906" y="11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object 40"/>
          <p:cNvSpPr/>
          <p:nvPr/>
        </p:nvSpPr>
        <p:spPr>
          <a:xfrm>
            <a:off x="4788077" y="2061679"/>
            <a:ext cx="259715" cy="303530"/>
          </a:xfrm>
          <a:custGeom>
            <a:avLst/>
            <a:gdLst/>
            <a:ahLst/>
            <a:cxnLst/>
            <a:rect l="l" t="t" r="r" b="b"/>
            <a:pathLst>
              <a:path w="259714" h="303530">
                <a:moveTo>
                  <a:pt x="100647" y="303466"/>
                </a:moveTo>
                <a:lnTo>
                  <a:pt x="0" y="303466"/>
                </a:lnTo>
                <a:lnTo>
                  <a:pt x="0" y="129616"/>
                </a:lnTo>
                <a:lnTo>
                  <a:pt x="129616" y="0"/>
                </a:lnTo>
                <a:lnTo>
                  <a:pt x="147918" y="18300"/>
                </a:lnTo>
                <a:lnTo>
                  <a:pt x="129616" y="18300"/>
                </a:lnTo>
                <a:lnTo>
                  <a:pt x="13715" y="134188"/>
                </a:lnTo>
                <a:lnTo>
                  <a:pt x="13715" y="288213"/>
                </a:lnTo>
                <a:lnTo>
                  <a:pt x="100647" y="288213"/>
                </a:lnTo>
                <a:lnTo>
                  <a:pt x="100647" y="303466"/>
                </a:lnTo>
                <a:close/>
              </a:path>
              <a:path w="259714" h="303530">
                <a:moveTo>
                  <a:pt x="259245" y="288213"/>
                </a:moveTo>
                <a:lnTo>
                  <a:pt x="243992" y="288213"/>
                </a:lnTo>
                <a:lnTo>
                  <a:pt x="243992" y="134188"/>
                </a:lnTo>
                <a:lnTo>
                  <a:pt x="129616" y="18300"/>
                </a:lnTo>
                <a:lnTo>
                  <a:pt x="147918" y="18300"/>
                </a:lnTo>
                <a:lnTo>
                  <a:pt x="259245" y="129616"/>
                </a:lnTo>
                <a:lnTo>
                  <a:pt x="259245" y="288213"/>
                </a:lnTo>
                <a:close/>
              </a:path>
              <a:path w="259714" h="303530">
                <a:moveTo>
                  <a:pt x="100647" y="288213"/>
                </a:moveTo>
                <a:lnTo>
                  <a:pt x="85394" y="288213"/>
                </a:lnTo>
                <a:lnTo>
                  <a:pt x="85394" y="187566"/>
                </a:lnTo>
                <a:lnTo>
                  <a:pt x="172313" y="187566"/>
                </a:lnTo>
                <a:lnTo>
                  <a:pt x="172313" y="202819"/>
                </a:lnTo>
                <a:lnTo>
                  <a:pt x="100647" y="202819"/>
                </a:lnTo>
                <a:lnTo>
                  <a:pt x="100647" y="288213"/>
                </a:lnTo>
                <a:close/>
              </a:path>
              <a:path w="259714" h="303530">
                <a:moveTo>
                  <a:pt x="259245" y="303466"/>
                </a:moveTo>
                <a:lnTo>
                  <a:pt x="158597" y="303466"/>
                </a:lnTo>
                <a:lnTo>
                  <a:pt x="158597" y="202819"/>
                </a:lnTo>
                <a:lnTo>
                  <a:pt x="172313" y="202819"/>
                </a:lnTo>
                <a:lnTo>
                  <a:pt x="172313" y="288213"/>
                </a:lnTo>
                <a:lnTo>
                  <a:pt x="259245" y="288213"/>
                </a:lnTo>
                <a:lnTo>
                  <a:pt x="259245" y="303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" name="object 41"/>
          <p:cNvSpPr txBox="1"/>
          <p:nvPr/>
        </p:nvSpPr>
        <p:spPr>
          <a:xfrm>
            <a:off x="598931" y="4264152"/>
            <a:ext cx="2842260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对组织文化发展史的调查。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52937" y="3067367"/>
            <a:ext cx="7530465" cy="2409190"/>
          </a:xfrm>
          <a:custGeom>
            <a:avLst/>
            <a:gdLst/>
            <a:ahLst/>
            <a:cxnLst/>
            <a:rect l="l" t="t" r="r" b="b"/>
            <a:pathLst>
              <a:path w="7530465" h="2409190">
                <a:moveTo>
                  <a:pt x="7525702" y="2409190"/>
                </a:moveTo>
                <a:lnTo>
                  <a:pt x="4762" y="2409190"/>
                </a:lnTo>
                <a:lnTo>
                  <a:pt x="3289" y="2408961"/>
                </a:lnTo>
                <a:lnTo>
                  <a:pt x="1968" y="2408275"/>
                </a:lnTo>
                <a:lnTo>
                  <a:pt x="914" y="2407221"/>
                </a:lnTo>
                <a:lnTo>
                  <a:pt x="228" y="2405900"/>
                </a:lnTo>
                <a:lnTo>
                  <a:pt x="0" y="2404427"/>
                </a:lnTo>
                <a:lnTo>
                  <a:pt x="0" y="4762"/>
                </a:lnTo>
                <a:lnTo>
                  <a:pt x="4762" y="0"/>
                </a:lnTo>
                <a:lnTo>
                  <a:pt x="7525702" y="0"/>
                </a:lnTo>
                <a:lnTo>
                  <a:pt x="753046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399665"/>
                </a:lnTo>
                <a:lnTo>
                  <a:pt x="4762" y="2399665"/>
                </a:lnTo>
                <a:lnTo>
                  <a:pt x="9525" y="2404427"/>
                </a:lnTo>
                <a:lnTo>
                  <a:pt x="7530465" y="2404427"/>
                </a:lnTo>
                <a:lnTo>
                  <a:pt x="7530236" y="2405900"/>
                </a:lnTo>
                <a:lnTo>
                  <a:pt x="7529550" y="2407221"/>
                </a:lnTo>
                <a:lnTo>
                  <a:pt x="7528496" y="2408275"/>
                </a:lnTo>
                <a:lnTo>
                  <a:pt x="7527175" y="2408961"/>
                </a:lnTo>
                <a:lnTo>
                  <a:pt x="7525702" y="2409190"/>
                </a:lnTo>
                <a:close/>
              </a:path>
              <a:path w="7530465" h="240919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530465" h="2409190">
                <a:moveTo>
                  <a:pt x="752094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520940" y="4762"/>
                </a:lnTo>
                <a:lnTo>
                  <a:pt x="7520940" y="9525"/>
                </a:lnTo>
                <a:close/>
              </a:path>
              <a:path w="7530465" h="2409190">
                <a:moveTo>
                  <a:pt x="7520940" y="2404427"/>
                </a:moveTo>
                <a:lnTo>
                  <a:pt x="7520940" y="4762"/>
                </a:lnTo>
                <a:lnTo>
                  <a:pt x="7525702" y="9525"/>
                </a:lnTo>
                <a:lnTo>
                  <a:pt x="7530465" y="9525"/>
                </a:lnTo>
                <a:lnTo>
                  <a:pt x="7530465" y="2399665"/>
                </a:lnTo>
                <a:lnTo>
                  <a:pt x="7525702" y="2399665"/>
                </a:lnTo>
                <a:lnTo>
                  <a:pt x="7520940" y="2404427"/>
                </a:lnTo>
                <a:close/>
              </a:path>
              <a:path w="7530465" h="2409190">
                <a:moveTo>
                  <a:pt x="7530465" y="9525"/>
                </a:moveTo>
                <a:lnTo>
                  <a:pt x="7525702" y="9525"/>
                </a:lnTo>
                <a:lnTo>
                  <a:pt x="7520940" y="4762"/>
                </a:lnTo>
                <a:lnTo>
                  <a:pt x="7530465" y="4762"/>
                </a:lnTo>
                <a:lnTo>
                  <a:pt x="7530465" y="9525"/>
                </a:lnTo>
                <a:close/>
              </a:path>
              <a:path w="7530465" h="2409190">
                <a:moveTo>
                  <a:pt x="9525" y="2404427"/>
                </a:moveTo>
                <a:lnTo>
                  <a:pt x="4762" y="2399665"/>
                </a:lnTo>
                <a:lnTo>
                  <a:pt x="9525" y="2399665"/>
                </a:lnTo>
                <a:lnTo>
                  <a:pt x="9525" y="2404427"/>
                </a:lnTo>
                <a:close/>
              </a:path>
              <a:path w="7530465" h="2409190">
                <a:moveTo>
                  <a:pt x="7520940" y="2404427"/>
                </a:moveTo>
                <a:lnTo>
                  <a:pt x="9525" y="2404427"/>
                </a:lnTo>
                <a:lnTo>
                  <a:pt x="9525" y="2399665"/>
                </a:lnTo>
                <a:lnTo>
                  <a:pt x="7520940" y="2399665"/>
                </a:lnTo>
                <a:lnTo>
                  <a:pt x="7520940" y="2404427"/>
                </a:lnTo>
                <a:close/>
              </a:path>
              <a:path w="7530465" h="2409190">
                <a:moveTo>
                  <a:pt x="7530465" y="2404427"/>
                </a:moveTo>
                <a:lnTo>
                  <a:pt x="7520940" y="2404427"/>
                </a:lnTo>
                <a:lnTo>
                  <a:pt x="7525702" y="2399665"/>
                </a:lnTo>
                <a:lnTo>
                  <a:pt x="7530465" y="2399665"/>
                </a:lnTo>
                <a:lnTo>
                  <a:pt x="7530465" y="24044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object 43"/>
          <p:cNvSpPr txBox="1"/>
          <p:nvPr/>
        </p:nvSpPr>
        <p:spPr>
          <a:xfrm>
            <a:off x="4536440" y="3065906"/>
            <a:ext cx="751141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87350" indent="-374650">
              <a:lnSpc>
                <a:spcPct val="100000"/>
              </a:lnSpc>
              <a:spcBef>
                <a:spcPts val="13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spc="-1190" dirty="0">
                <a:latin typeface="PMingLiU"/>
                <a:cs typeface="PMingLiU"/>
              </a:rPr>
              <a:t>“</a:t>
            </a:r>
            <a:r>
              <a:rPr sz="2000" dirty="0">
                <a:latin typeface="PMingLiU"/>
                <a:cs typeface="PMingLiU"/>
              </a:rPr>
              <a:t>硬件</a:t>
            </a:r>
            <a:r>
              <a:rPr sz="2000" spc="-1190" dirty="0">
                <a:latin typeface="PMingLiU"/>
                <a:cs typeface="PMingLiU"/>
              </a:rPr>
              <a:t>”</a:t>
            </a:r>
            <a:r>
              <a:rPr sz="2000" dirty="0">
                <a:latin typeface="PMingLiU"/>
                <a:cs typeface="PMingLiU"/>
              </a:rPr>
              <a:t>部分：厂房、设备的配置、生产方式、工艺流程</a:t>
            </a:r>
            <a:r>
              <a:rPr sz="2000" spc="5" dirty="0">
                <a:latin typeface="PMingLiU"/>
                <a:cs typeface="PMingLiU"/>
              </a:rPr>
              <a:t>等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spc="-1190" dirty="0">
                <a:latin typeface="PMingLiU"/>
                <a:cs typeface="PMingLiU"/>
              </a:rPr>
              <a:t>“</a:t>
            </a:r>
            <a:r>
              <a:rPr sz="2000" dirty="0">
                <a:latin typeface="PMingLiU"/>
                <a:cs typeface="PMingLiU"/>
              </a:rPr>
              <a:t>软件</a:t>
            </a:r>
            <a:r>
              <a:rPr sz="2000" spc="-1190" dirty="0">
                <a:latin typeface="PMingLiU"/>
                <a:cs typeface="PMingLiU"/>
              </a:rPr>
              <a:t>”</a:t>
            </a:r>
            <a:r>
              <a:rPr sz="2000" dirty="0">
                <a:latin typeface="PMingLiU"/>
                <a:cs typeface="PMingLiU"/>
              </a:rPr>
              <a:t>部分：员工文化、年龄和技术等级等；员工的满意度</a:t>
            </a:r>
            <a:r>
              <a:rPr sz="2000" spc="5" dirty="0">
                <a:latin typeface="PMingLiU"/>
                <a:cs typeface="PMingLiU"/>
              </a:rPr>
              <a:t>；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dirty="0">
                <a:latin typeface="PMingLiU"/>
                <a:cs typeface="PMingLiU"/>
              </a:rPr>
              <a:t>组织中的人员素质：包括高层领导者素质、中层质、员工素质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dirty="0">
                <a:latin typeface="PMingLiU"/>
                <a:cs typeface="PMingLiU"/>
              </a:rPr>
              <a:t>组织文化发展环境：包括政治文化、传统文化、外来文化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  <a:p>
            <a:pPr marL="387350" indent="-374650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387350" algn="l"/>
              </a:tabLst>
            </a:pPr>
            <a:r>
              <a:rPr sz="2000" dirty="0">
                <a:latin typeface="PMingLiU"/>
                <a:cs typeface="PMingLiU"/>
              </a:rPr>
              <a:t>组织文化发展战略</a:t>
            </a:r>
            <a:r>
              <a:rPr sz="2000" spc="5" dirty="0">
                <a:latin typeface="PMingLiU"/>
                <a:cs typeface="PMingLiU"/>
              </a:rPr>
              <a:t>。</a:t>
            </a:r>
            <a:endParaRPr sz="2000">
              <a:latin typeface="PMingLiU"/>
              <a:cs typeface="PMingLiU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23915" y="2542032"/>
            <a:ext cx="4069079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对组织文化发展的内在机制的调查分析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15300" y="118871"/>
            <a:ext cx="4076700" cy="1728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48964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59143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-7620" y="-10795"/>
            <a:ext cx="42252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8.3.1.3组织文化创建的具体程序</a:t>
            </a:r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1710" y="1442720"/>
            <a:ext cx="7539990" cy="35077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学习型组织的内容：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【</a:t>
            </a:r>
            <a:r>
              <a:rPr lang="zh-CN" altLang="en-US" sz="2400" b="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选择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】</a:t>
            </a:r>
            <a:r>
              <a:rPr lang="zh-CN" altLang="en-US" sz="24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（1）学习型组织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方法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：发现、纠错、成长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（2）学习型组织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核心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：在组织内部建立组织思维能力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（3）学习型组织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精神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：学习、思考和创新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（4）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学习型组织的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关键特征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</a:t>
            </a:r>
            <a:r>
              <a:rPr lang="en-US" altLang="zh-CN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_________</a:t>
            </a:r>
            <a:endParaRPr lang="zh-CN" altLang="en-US" sz="2400" b="1" u="sng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（5）组织学习的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基础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：团队学习 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0" y="259080"/>
            <a:ext cx="3683000" cy="848360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学习型组织概述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学习型组织的关键特征是（）</a:t>
            </a:r>
            <a:endParaRPr lang="zh-CN" altLang="en-US" sz="2400"/>
          </a:p>
          <a:p>
            <a:r>
              <a:rPr lang="zh-CN" altLang="en-US" sz="2400"/>
              <a:t>A:系统认知</a:t>
            </a:r>
            <a:endParaRPr lang="zh-CN" altLang="en-US" sz="2400"/>
          </a:p>
          <a:p>
            <a:r>
              <a:rPr lang="zh-CN" altLang="en-US" sz="2400"/>
              <a:t>B:系统思考</a:t>
            </a:r>
            <a:endParaRPr lang="zh-CN" altLang="en-US" sz="2400"/>
          </a:p>
          <a:p>
            <a:r>
              <a:rPr lang="zh-CN" altLang="en-US" sz="2400"/>
              <a:t>C:团队学习</a:t>
            </a:r>
            <a:endParaRPr lang="zh-CN" altLang="en-US" sz="2400"/>
          </a:p>
          <a:p>
            <a:r>
              <a:rPr lang="zh-CN" altLang="en-US" sz="2400"/>
              <a:t>D:创新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38575" y="2516505"/>
            <a:ext cx="52520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学习型组织适合什么样的组织结构？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1985" y="3895725"/>
            <a:ext cx="1832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垂直结构</a:t>
            </a: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9695" y="3895725"/>
            <a:ext cx="1717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扁平结构</a:t>
            </a: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9815" y="107950"/>
            <a:ext cx="4775835" cy="1118235"/>
          </a:xfrm>
          <a:prstGeom prst="rect">
            <a:avLst/>
          </a:prstGeom>
        </p:spPr>
      </p:pic>
      <p:sp>
        <p:nvSpPr>
          <p:cNvPr id="9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9.2.1.1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学习型组织的特征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7" name="图片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1692275"/>
            <a:ext cx="4257040" cy="236220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897380"/>
            <a:ext cx="4380865" cy="11525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913380" y="4049395"/>
            <a:ext cx="1341120" cy="1767840"/>
            <a:chOff x="4600" y="7330"/>
            <a:chExt cx="2112" cy="2784"/>
          </a:xfrm>
        </p:grpSpPr>
        <p:sp>
          <p:nvSpPr>
            <p:cNvPr id="2" name="流程图: 摘录 1"/>
            <p:cNvSpPr/>
            <p:nvPr/>
          </p:nvSpPr>
          <p:spPr>
            <a:xfrm>
              <a:off x="4600" y="7330"/>
              <a:ext cx="2112" cy="2784"/>
            </a:xfrm>
            <a:prstGeom prst="flowChartExtra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12000">
                        <a:srgbClr val="DD9FAC"/>
                      </a:gs>
                      <a:gs pos="100000">
                        <a:srgbClr val="C0D9C6"/>
                      </a:gs>
                      <a:gs pos="100000">
                        <a:srgbClr val="034373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5376" y="8146"/>
              <a:ext cx="528" cy="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58" y="8716"/>
              <a:ext cx="987" cy="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48" y="9122"/>
              <a:ext cx="1240" cy="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64" y="9682"/>
              <a:ext cx="1608" cy="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026275" y="4565650"/>
            <a:ext cx="3678555" cy="735330"/>
            <a:chOff x="4600" y="7330"/>
            <a:chExt cx="2112" cy="2784"/>
          </a:xfrm>
        </p:grpSpPr>
        <p:sp>
          <p:nvSpPr>
            <p:cNvPr id="10" name="流程图: 摘录 9"/>
            <p:cNvSpPr/>
            <p:nvPr/>
          </p:nvSpPr>
          <p:spPr>
            <a:xfrm>
              <a:off x="4600" y="7330"/>
              <a:ext cx="2112" cy="2784"/>
            </a:xfrm>
            <a:prstGeom prst="flowChartExtra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12000">
                        <a:srgbClr val="DD9FAC"/>
                      </a:gs>
                      <a:gs pos="100000">
                        <a:srgbClr val="C0D9C6"/>
                      </a:gs>
                      <a:gs pos="100000">
                        <a:srgbClr val="034373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002" y="9126"/>
              <a:ext cx="1316" cy="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980690" y="5906135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垂直结构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35950" y="5448935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扁平结构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815" y="107950"/>
            <a:ext cx="4775835" cy="11182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9.2.1.1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学习型组织的特征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7" name="图片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1692275"/>
            <a:ext cx="4257040" cy="236220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897380"/>
            <a:ext cx="4380865" cy="11525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913380" y="4049395"/>
            <a:ext cx="1341120" cy="1767840"/>
            <a:chOff x="4600" y="7330"/>
            <a:chExt cx="2112" cy="2784"/>
          </a:xfrm>
        </p:grpSpPr>
        <p:sp>
          <p:nvSpPr>
            <p:cNvPr id="2" name="流程图: 摘录 1"/>
            <p:cNvSpPr/>
            <p:nvPr/>
          </p:nvSpPr>
          <p:spPr>
            <a:xfrm>
              <a:off x="4600" y="7330"/>
              <a:ext cx="2112" cy="2784"/>
            </a:xfrm>
            <a:prstGeom prst="flowChartExtra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12000">
                        <a:srgbClr val="DD9FAC"/>
                      </a:gs>
                      <a:gs pos="100000">
                        <a:srgbClr val="C0D9C6"/>
                      </a:gs>
                      <a:gs pos="100000">
                        <a:srgbClr val="034373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5376" y="8146"/>
              <a:ext cx="528" cy="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58" y="8716"/>
              <a:ext cx="987" cy="1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48" y="9122"/>
              <a:ext cx="1240" cy="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864" y="9682"/>
              <a:ext cx="1608" cy="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114540" y="3905250"/>
            <a:ext cx="3678555" cy="735330"/>
            <a:chOff x="4600" y="7330"/>
            <a:chExt cx="2112" cy="2784"/>
          </a:xfrm>
        </p:grpSpPr>
        <p:sp>
          <p:nvSpPr>
            <p:cNvPr id="10" name="流程图: 摘录 9"/>
            <p:cNvSpPr/>
            <p:nvPr/>
          </p:nvSpPr>
          <p:spPr>
            <a:xfrm>
              <a:off x="4600" y="7330"/>
              <a:ext cx="2112" cy="2784"/>
            </a:xfrm>
            <a:prstGeom prst="flowChartExtra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12000">
                        <a:srgbClr val="DD9FAC"/>
                      </a:gs>
                      <a:gs pos="100000">
                        <a:srgbClr val="C0D9C6"/>
                      </a:gs>
                      <a:gs pos="100000">
                        <a:srgbClr val="034373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002" y="9126"/>
              <a:ext cx="1316" cy="2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2980690" y="5906135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垂直结构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77250" y="4929505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扁平结构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815" y="107950"/>
            <a:ext cx="4775835" cy="11182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9.2.1.1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学习型组织的特征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06490" y="5507355"/>
            <a:ext cx="55105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学习型组织的组织结构是【</a:t>
            </a:r>
            <a:r>
              <a:rPr lang="zh-CN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扁平结构</a:t>
            </a:r>
            <a:r>
              <a: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 b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学习型组织的组织结构是（）</a:t>
            </a:r>
            <a:endParaRPr lang="zh-CN" altLang="en-US" sz="2400"/>
          </a:p>
          <a:p>
            <a:r>
              <a:rPr lang="zh-CN" altLang="en-US" sz="2400"/>
              <a:t>A:垂直结构</a:t>
            </a:r>
            <a:endParaRPr lang="zh-CN" altLang="en-US" sz="2400"/>
          </a:p>
          <a:p>
            <a:r>
              <a:rPr lang="zh-CN" altLang="en-US" sz="2400"/>
              <a:t>B:扁平结构</a:t>
            </a:r>
            <a:endParaRPr lang="zh-CN" altLang="en-US" sz="2400"/>
          </a:p>
          <a:p>
            <a:r>
              <a:rPr lang="zh-CN" altLang="en-US" sz="2400"/>
              <a:t>C:矩阵结构</a:t>
            </a:r>
            <a:endParaRPr lang="zh-CN" altLang="en-US" sz="2400"/>
          </a:p>
          <a:p>
            <a:r>
              <a:rPr lang="zh-CN" altLang="en-US" sz="2400"/>
              <a:t>D:无边界结构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216785" y="2421890"/>
            <a:ext cx="5791200" cy="2014220"/>
            <a:chOff x="2871" y="5086"/>
            <a:chExt cx="9120" cy="3172"/>
          </a:xfrm>
        </p:grpSpPr>
        <p:sp>
          <p:nvSpPr>
            <p:cNvPr id="30" name="文本框 29"/>
            <p:cNvSpPr txBox="1"/>
            <p:nvPr/>
          </p:nvSpPr>
          <p:spPr>
            <a:xfrm>
              <a:off x="2871" y="6375"/>
              <a:ext cx="456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学习型组织的五项修炼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227" y="5086"/>
              <a:ext cx="4764" cy="3173"/>
              <a:chOff x="7227" y="5086"/>
              <a:chExt cx="4764" cy="3173"/>
            </a:xfrm>
          </p:grpSpPr>
          <p:sp>
            <p:nvSpPr>
              <p:cNvPr id="5" name=" 2050"/>
              <p:cNvSpPr/>
              <p:nvPr/>
            </p:nvSpPr>
            <p:spPr bwMode="auto">
              <a:xfrm flipH="1">
                <a:off x="7227" y="5364"/>
                <a:ext cx="204" cy="2650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431" y="5086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第一项修炼：自我超越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431" y="5747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第二项修炼：心智模式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431" y="6375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第三项修炼：共同愿景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431" y="7003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第四项修炼：团体学习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431" y="7631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第五项修炼：【  】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63320" y="1484630"/>
            <a:ext cx="9794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楷体-简" panose="02010600040101010101" charset="-122"/>
                <a:ea typeface="楷体-简" panose="02010600040101010101" charset="-122"/>
              </a:rPr>
              <a:t>彼得•圣吉出版的《第五项修炼：学习型组织的艺术与实务》</a:t>
            </a:r>
            <a:endParaRPr lang="zh-CN" altLang="en-US" sz="2800" b="0"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0" y="182245"/>
            <a:ext cx="4318000" cy="871220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9.2.2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学习型组织的五项修炼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216785" y="2421890"/>
            <a:ext cx="6375400" cy="2014855"/>
            <a:chOff x="2871" y="5086"/>
            <a:chExt cx="10040" cy="3173"/>
          </a:xfrm>
        </p:grpSpPr>
        <p:sp>
          <p:nvSpPr>
            <p:cNvPr id="30" name="文本框 29"/>
            <p:cNvSpPr txBox="1"/>
            <p:nvPr/>
          </p:nvSpPr>
          <p:spPr>
            <a:xfrm>
              <a:off x="2871" y="6375"/>
              <a:ext cx="456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学习型组织的五项修炼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227" y="5086"/>
              <a:ext cx="5684" cy="3173"/>
              <a:chOff x="7227" y="5086"/>
              <a:chExt cx="5684" cy="3173"/>
            </a:xfrm>
          </p:grpSpPr>
          <p:sp>
            <p:nvSpPr>
              <p:cNvPr id="5" name=" 2050"/>
              <p:cNvSpPr/>
              <p:nvPr/>
            </p:nvSpPr>
            <p:spPr bwMode="auto">
              <a:xfrm flipH="1">
                <a:off x="7227" y="5364"/>
                <a:ext cx="204" cy="2650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431" y="5086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第一项修炼：自我超越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7431" y="5747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第二项修炼：心智模式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431" y="6375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第三项修炼：共同愿景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431" y="7003"/>
                <a:ext cx="456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第四项修炼：团体学习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7431" y="7631"/>
                <a:ext cx="5480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第五项修炼：【</a:t>
                </a:r>
                <a:r>
                  <a:rPr lang="zh-CN" altLang="en-US" sz="2000" b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系统思考</a:t>
                </a:r>
                <a:r>
                  <a:rPr lang="zh-CN" altLang="en-US" sz="2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itchFamily="2" charset="-122"/>
                  </a:rPr>
                  <a:t>】</a:t>
                </a:r>
                <a:endPara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63320" y="1484630"/>
            <a:ext cx="9794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0">
                <a:latin typeface="楷体-简" panose="02010600040101010101" charset="-122"/>
                <a:ea typeface="楷体-简" panose="02010600040101010101" charset="-122"/>
              </a:rPr>
              <a:t>彼得•圣吉出版的《第五项修炼：学习型组织的艺术与实务》</a:t>
            </a:r>
            <a:endParaRPr lang="zh-CN" altLang="en-US" sz="2800" b="0"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0" y="182245"/>
            <a:ext cx="4318000" cy="871220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9.2.2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学习型组织的五项修炼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400"/>
              <a:t>2.4 </a:t>
            </a:r>
            <a:r>
              <a:rPr lang="zh-CN" altLang="en-US" sz="2400"/>
              <a:t>学习型组织的五项修炼【</a:t>
            </a:r>
            <a:r>
              <a:rPr lang="zh-CN" altLang="en-US" sz="2400">
                <a:solidFill>
                  <a:srgbClr val="FF0000"/>
                </a:solidFill>
              </a:rPr>
              <a:t>选择</a:t>
            </a:r>
            <a:r>
              <a:rPr lang="zh-CN" altLang="en-US" sz="2400"/>
              <a:t>】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530225" y="2217420"/>
            <a:ext cx="3093264" cy="3018155"/>
            <a:chOff x="7431" y="4764"/>
            <a:chExt cx="4931" cy="4753"/>
          </a:xfrm>
          <a:solidFill>
            <a:schemeClr val="accent1">
              <a:lumMod val="50000"/>
            </a:schemeClr>
          </a:solidFill>
        </p:grpSpPr>
        <p:sp>
          <p:nvSpPr>
            <p:cNvPr id="8" name="文本框 7"/>
            <p:cNvSpPr txBox="1"/>
            <p:nvPr/>
          </p:nvSpPr>
          <p:spPr>
            <a:xfrm>
              <a:off x="7431" y="4764"/>
              <a:ext cx="4931" cy="628"/>
            </a:xfrm>
            <a:prstGeom prst="rect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第一项修炼：自我超越</a:t>
              </a:r>
              <a:endParaRPr lang="zh-CN" altLang="en-US"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431" y="5747"/>
              <a:ext cx="4930" cy="628"/>
            </a:xfrm>
            <a:prstGeom prst="rect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第二项修炼：心智模式</a:t>
              </a:r>
              <a:endParaRPr lang="zh-CN" altLang="en-US"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31" y="6653"/>
              <a:ext cx="4894" cy="628"/>
            </a:xfrm>
            <a:prstGeom prst="rect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第三项修炼：共同愿景</a:t>
              </a:r>
              <a:endParaRPr lang="zh-CN" altLang="en-US"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31" y="7528"/>
              <a:ext cx="4893" cy="628"/>
            </a:xfrm>
            <a:prstGeom prst="rect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第四项修炼：团体学习</a:t>
              </a:r>
              <a:endParaRPr lang="zh-CN" altLang="en-US"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31" y="8889"/>
              <a:ext cx="4931" cy="628"/>
            </a:xfrm>
            <a:prstGeom prst="rect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第五项修炼：【</a:t>
              </a: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系统思考</a:t>
              </a:r>
              <a:r>
                <a:rPr lang="zh-CN" altLang="en-US" sz="2000" b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】</a:t>
              </a:r>
              <a:endParaRPr lang="zh-CN" altLang="en-US"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3933825" y="2307590"/>
            <a:ext cx="231775" cy="21780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33825" y="2931160"/>
            <a:ext cx="231775" cy="21780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933825" y="3507740"/>
            <a:ext cx="232410" cy="21780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3825" y="4063365"/>
            <a:ext cx="231775" cy="21780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933825" y="4926965"/>
            <a:ext cx="231775" cy="21780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476115" y="2217420"/>
            <a:ext cx="6929755" cy="3172460"/>
            <a:chOff x="7049" y="3492"/>
            <a:chExt cx="10913" cy="4996"/>
          </a:xfrm>
        </p:grpSpPr>
        <p:sp>
          <p:nvSpPr>
            <p:cNvPr id="15" name="文本框 14"/>
            <p:cNvSpPr txBox="1"/>
            <p:nvPr/>
          </p:nvSpPr>
          <p:spPr>
            <a:xfrm>
              <a:off x="7049" y="3492"/>
              <a:ext cx="10912" cy="62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突破极限</a:t>
              </a:r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的自我实现或技巧的熟练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49" y="4474"/>
              <a:ext cx="10913" cy="62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心智模式包含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价值观</a:t>
              </a:r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、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信念</a:t>
              </a:r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、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态度</a:t>
              </a:r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和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假设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9" y="5382"/>
              <a:ext cx="10912" cy="62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是组织成员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共同持有的意向</a:t>
              </a:r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，它代表了组织成员共同的观点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49" y="6256"/>
              <a:ext cx="10912" cy="62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是调整团体成员间配合和实现共同目标能力的过程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50" y="7375"/>
              <a:ext cx="10912" cy="111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是“</a:t>
              </a:r>
              <a:r>
                <a:rPr lang="zh-CN" altLang="en-US" sz="2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看到整体</a:t>
              </a:r>
              <a:r>
                <a:rPr lang="zh-CN" altLang="en-US" sz="2000" b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  <a:cs typeface="宋体" pitchFamily="2" charset="-122"/>
                </a:rPr>
                <a:t>”的一项修炼，把事物当做一个系统整体来把握系统中的人、事、物、能量和信息，并加以协调和处理</a:t>
              </a:r>
              <a:endPara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0" y="182245"/>
            <a:ext cx="4318000" cy="871220"/>
          </a:xfrm>
          <a:prstGeom prst="rect">
            <a:avLst/>
          </a:prstGeom>
        </p:spPr>
      </p:pic>
      <p:sp>
        <p:nvSpPr>
          <p:cNvPr id="22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9.2.2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学习型组织的五项修炼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2199005" y="1868170"/>
            <a:ext cx="78600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在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缺少愿景的情况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下，产生的是【  】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在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有共同愿景前提下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，会产生【 】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09035" y="3568700"/>
            <a:ext cx="88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创造性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5654040" y="3568700"/>
            <a:ext cx="88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适应性</a:t>
            </a:r>
            <a:endParaRPr lang="zh-CN" altLang="en-US" b="1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9.2.2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学习型组织的五项修炼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0" y="182245"/>
            <a:ext cx="4318000" cy="871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5234"/>
            <a:ext cx="642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MingLiU"/>
                <a:cs typeface="PMingLiU"/>
              </a:rPr>
              <a:t>简述组织文化创建的调查分析阶段的主要内容。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19519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914" y="317500"/>
            <a:ext cx="1854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kern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真题再现</a:t>
            </a:r>
            <a:endParaRPr sz="3600" kern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-7620" y="-10795"/>
            <a:ext cx="42252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8.3.1.3组织文化创建的具体程序</a:t>
            </a:r>
            <a:endParaRPr lang="zh-CN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0945" y="2186305"/>
            <a:ext cx="6539230" cy="11988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在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缺少愿景的情况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下，产生的是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适应性学习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，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在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有共同愿景前提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下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，会产生</a:t>
            </a:r>
            <a:r>
              <a:rPr lang="zh-CN" altLang="en-US" sz="2400" b="1" u="sng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创造型</a:t>
            </a:r>
            <a:r>
              <a:rPr lang="zh-CN" alt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学习</a:t>
            </a:r>
            <a:r>
              <a:rPr lang="zh-CN" altLang="en-US" sz="2400" b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</a:rPr>
              <a:t>。</a:t>
            </a:r>
            <a:endParaRPr lang="zh-CN" altLang="en-US" sz="2400" b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5060" y="3476625"/>
            <a:ext cx="224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b="1"/>
              <a:t>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0" y="182245"/>
            <a:ext cx="4318000" cy="871220"/>
          </a:xfrm>
          <a:prstGeom prst="rect">
            <a:avLst/>
          </a:prstGeom>
        </p:spPr>
      </p:pic>
      <p:sp>
        <p:nvSpPr>
          <p:cNvPr id="4" name="标题 2"/>
          <p:cNvSpPr>
            <a:spLocks noGrp="1"/>
          </p:cNvSpPr>
          <p:nvPr/>
        </p:nvSpPr>
        <p:spPr>
          <a:xfrm>
            <a:off x="1006475" y="238125"/>
            <a:ext cx="7162800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latinLnBrk="0" hangingPunct="1">
              <a:lnSpc>
                <a:spcPct val="100000"/>
              </a:lnSpc>
            </a:pPr>
            <a:r>
              <a:rPr lang="en-US" altLang="zh-CN" sz="40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9.2.2 </a:t>
            </a: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学习型组织的五项修炼</a:t>
            </a:r>
            <a:endParaRPr lang="zh-CN" altLang="en-US" sz="400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创造型学习产生的前提是（ ）</a:t>
            </a:r>
            <a:endParaRPr lang="zh-CN" altLang="en-US" sz="2400"/>
          </a:p>
          <a:p>
            <a:r>
              <a:rPr lang="zh-CN" altLang="en-US" sz="2400"/>
              <a:t>A:有共同愿景</a:t>
            </a:r>
            <a:endParaRPr lang="zh-CN" altLang="en-US" sz="2400"/>
          </a:p>
          <a:p>
            <a:r>
              <a:rPr lang="zh-CN" altLang="en-US" sz="2400"/>
              <a:t>B:有职业生涯规划</a:t>
            </a:r>
            <a:endParaRPr lang="zh-CN" altLang="en-US" sz="2400"/>
          </a:p>
          <a:p>
            <a:r>
              <a:rPr lang="zh-CN" altLang="en-US" sz="2400"/>
              <a:t>C:有学习策略训练</a:t>
            </a:r>
            <a:endParaRPr lang="zh-CN" altLang="en-US" sz="2400"/>
          </a:p>
          <a:p>
            <a:r>
              <a:rPr lang="zh-CN" altLang="en-US" sz="2400"/>
              <a:t>D:以任务为导向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05660" y="2118908"/>
            <a:ext cx="3404877" cy="3176727"/>
            <a:chOff x="5300662" y="7213600"/>
            <a:chExt cx="1689100" cy="2155825"/>
          </a:xfrm>
        </p:grpSpPr>
        <p:sp>
          <p:nvSpPr>
            <p:cNvPr id="5" name="Freeform 16331"/>
            <p:cNvSpPr/>
            <p:nvPr/>
          </p:nvSpPr>
          <p:spPr bwMode="auto">
            <a:xfrm>
              <a:off x="6381750" y="8343900"/>
              <a:ext cx="250825" cy="203200"/>
            </a:xfrm>
            <a:custGeom>
              <a:avLst/>
              <a:gdLst>
                <a:gd name="T0" fmla="*/ 67 w 67"/>
                <a:gd name="T1" fmla="*/ 27 h 54"/>
                <a:gd name="T2" fmla="*/ 21 w 67"/>
                <a:gd name="T3" fmla="*/ 7 h 54"/>
                <a:gd name="T4" fmla="*/ 8 w 67"/>
                <a:gd name="T5" fmla="*/ 54 h 54"/>
                <a:gd name="T6" fmla="*/ 22 w 67"/>
                <a:gd name="T7" fmla="*/ 51 h 54"/>
                <a:gd name="T8" fmla="*/ 26 w 67"/>
                <a:gd name="T9" fmla="*/ 20 h 54"/>
                <a:gd name="T10" fmla="*/ 54 w 67"/>
                <a:gd name="T11" fmla="*/ 34 h 54"/>
                <a:gd name="T12" fmla="*/ 67 w 67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4">
                  <a:moveTo>
                    <a:pt x="67" y="27"/>
                  </a:moveTo>
                  <a:cubicBezTo>
                    <a:pt x="58" y="12"/>
                    <a:pt x="36" y="0"/>
                    <a:pt x="21" y="7"/>
                  </a:cubicBezTo>
                  <a:cubicBezTo>
                    <a:pt x="12" y="10"/>
                    <a:pt x="0" y="21"/>
                    <a:pt x="8" y="5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8" y="34"/>
                    <a:pt x="20" y="23"/>
                    <a:pt x="26" y="20"/>
                  </a:cubicBezTo>
                  <a:cubicBezTo>
                    <a:pt x="34" y="17"/>
                    <a:pt x="48" y="24"/>
                    <a:pt x="54" y="34"/>
                  </a:cubicBezTo>
                  <a:lnTo>
                    <a:pt x="67" y="2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6" name="Picture 1633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50" y="8339137"/>
              <a:ext cx="685800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64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2" y="9120187"/>
              <a:ext cx="1689100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64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037" y="8388350"/>
              <a:ext cx="620713" cy="84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16444"/>
            <p:cNvSpPr/>
            <p:nvPr/>
          </p:nvSpPr>
          <p:spPr bwMode="auto">
            <a:xfrm>
              <a:off x="6140450" y="7631112"/>
              <a:ext cx="150813" cy="261938"/>
            </a:xfrm>
            <a:custGeom>
              <a:avLst/>
              <a:gdLst>
                <a:gd name="T0" fmla="*/ 0 w 40"/>
                <a:gd name="T1" fmla="*/ 67 h 70"/>
                <a:gd name="T2" fmla="*/ 4 w 40"/>
                <a:gd name="T3" fmla="*/ 70 h 70"/>
                <a:gd name="T4" fmla="*/ 36 w 40"/>
                <a:gd name="T5" fmla="*/ 70 h 70"/>
                <a:gd name="T6" fmla="*/ 40 w 40"/>
                <a:gd name="T7" fmla="*/ 67 h 70"/>
                <a:gd name="T8" fmla="*/ 40 w 40"/>
                <a:gd name="T9" fmla="*/ 3 h 70"/>
                <a:gd name="T10" fmla="*/ 36 w 40"/>
                <a:gd name="T11" fmla="*/ 0 h 70"/>
                <a:gd name="T12" fmla="*/ 4 w 40"/>
                <a:gd name="T13" fmla="*/ 0 h 70"/>
                <a:gd name="T14" fmla="*/ 0 w 40"/>
                <a:gd name="T15" fmla="*/ 3 h 70"/>
                <a:gd name="T16" fmla="*/ 0 w 4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0">
                  <a:moveTo>
                    <a:pt x="0" y="67"/>
                  </a:moveTo>
                  <a:cubicBezTo>
                    <a:pt x="0" y="69"/>
                    <a:pt x="2" y="70"/>
                    <a:pt x="4" y="70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8" y="70"/>
                    <a:pt x="40" y="69"/>
                    <a:pt x="40" y="67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16445"/>
            <p:cNvSpPr>
              <a:spLocks noChangeArrowheads="1"/>
            </p:cNvSpPr>
            <p:nvPr/>
          </p:nvSpPr>
          <p:spPr bwMode="auto">
            <a:xfrm>
              <a:off x="5926137" y="7213600"/>
              <a:ext cx="579438" cy="588963"/>
            </a:xfrm>
            <a:prstGeom prst="ellipse">
              <a:avLst/>
            </a:pr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1" name="Picture 164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862" y="7815262"/>
              <a:ext cx="608013" cy="145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16447"/>
            <p:cNvSpPr/>
            <p:nvPr/>
          </p:nvSpPr>
          <p:spPr bwMode="auto">
            <a:xfrm>
              <a:off x="5881687" y="8340725"/>
              <a:ext cx="131763" cy="160338"/>
            </a:xfrm>
            <a:custGeom>
              <a:avLst/>
              <a:gdLst>
                <a:gd name="T0" fmla="*/ 6 w 35"/>
                <a:gd name="T1" fmla="*/ 14 h 43"/>
                <a:gd name="T2" fmla="*/ 7 w 35"/>
                <a:gd name="T3" fmla="*/ 39 h 43"/>
                <a:gd name="T4" fmla="*/ 29 w 35"/>
                <a:gd name="T5" fmla="*/ 29 h 43"/>
                <a:gd name="T6" fmla="*/ 28 w 35"/>
                <a:gd name="T7" fmla="*/ 4 h 43"/>
                <a:gd name="T8" fmla="*/ 6 w 35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6" y="14"/>
                  </a:moveTo>
                  <a:cubicBezTo>
                    <a:pt x="0" y="24"/>
                    <a:pt x="1" y="35"/>
                    <a:pt x="7" y="39"/>
                  </a:cubicBezTo>
                  <a:cubicBezTo>
                    <a:pt x="14" y="43"/>
                    <a:pt x="24" y="39"/>
                    <a:pt x="29" y="29"/>
                  </a:cubicBezTo>
                  <a:cubicBezTo>
                    <a:pt x="35" y="20"/>
                    <a:pt x="34" y="8"/>
                    <a:pt x="28" y="4"/>
                  </a:cubicBezTo>
                  <a:cubicBezTo>
                    <a:pt x="21" y="0"/>
                    <a:pt x="11" y="5"/>
                    <a:pt x="6" y="14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16448"/>
            <p:cNvSpPr/>
            <p:nvPr/>
          </p:nvSpPr>
          <p:spPr bwMode="auto">
            <a:xfrm>
              <a:off x="6396037" y="8313737"/>
              <a:ext cx="131763" cy="161925"/>
            </a:xfrm>
            <a:custGeom>
              <a:avLst/>
              <a:gdLst>
                <a:gd name="T0" fmla="*/ 30 w 35"/>
                <a:gd name="T1" fmla="*/ 16 h 43"/>
                <a:gd name="T2" fmla="*/ 26 w 35"/>
                <a:gd name="T3" fmla="*/ 40 h 43"/>
                <a:gd name="T4" fmla="*/ 5 w 35"/>
                <a:gd name="T5" fmla="*/ 27 h 43"/>
                <a:gd name="T6" fmla="*/ 10 w 35"/>
                <a:gd name="T7" fmla="*/ 3 h 43"/>
                <a:gd name="T8" fmla="*/ 30 w 35"/>
                <a:gd name="T9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0" y="16"/>
                  </a:moveTo>
                  <a:cubicBezTo>
                    <a:pt x="35" y="26"/>
                    <a:pt x="33" y="37"/>
                    <a:pt x="26" y="40"/>
                  </a:cubicBezTo>
                  <a:cubicBezTo>
                    <a:pt x="19" y="43"/>
                    <a:pt x="9" y="37"/>
                    <a:pt x="5" y="27"/>
                  </a:cubicBezTo>
                  <a:cubicBezTo>
                    <a:pt x="0" y="17"/>
                    <a:pt x="3" y="6"/>
                    <a:pt x="10" y="3"/>
                  </a:cubicBezTo>
                  <a:cubicBezTo>
                    <a:pt x="17" y="0"/>
                    <a:pt x="26" y="6"/>
                    <a:pt x="30" y="16"/>
                  </a:cubicBezTo>
                  <a:close/>
                </a:path>
              </a:pathLst>
            </a:custGeom>
            <a:solidFill>
              <a:srgbClr val="DFB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4" name="Picture 1644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6450" y="7813675"/>
              <a:ext cx="37147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645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712" y="7931150"/>
              <a:ext cx="201613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64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325" y="7866062"/>
              <a:ext cx="79375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45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325" y="7835900"/>
              <a:ext cx="79375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标题 1"/>
          <p:cNvSpPr txBox="1"/>
          <p:nvPr/>
        </p:nvSpPr>
        <p:spPr>
          <a:xfrm>
            <a:off x="4104640" y="3176270"/>
            <a:ext cx="7374255" cy="988695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b="1" dirty="0" smtClean="0"/>
              <a:t>第十章 </a:t>
            </a:r>
            <a:r>
              <a:rPr lang="zh-CN" altLang="en-US" sz="40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4000" b="1" dirty="0" smtClean="0">
                <a:sym typeface="+mn-ea"/>
              </a:rPr>
              <a:t>领导及领导理论的发展</a:t>
            </a:r>
            <a:endParaRPr lang="zh-CN" altLang="en-US" sz="4000" b="1" dirty="0" smtClean="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869565" y="2103120"/>
            <a:ext cx="5573395" cy="3020695"/>
            <a:chOff x="4142" y="2145"/>
            <a:chExt cx="6877" cy="4757"/>
          </a:xfrm>
        </p:grpSpPr>
        <p:sp>
          <p:nvSpPr>
            <p:cNvPr id="15" name="文本框 14"/>
            <p:cNvSpPr txBox="1"/>
            <p:nvPr/>
          </p:nvSpPr>
          <p:spPr>
            <a:xfrm>
              <a:off x="4142" y="3269"/>
              <a:ext cx="687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楷体-简" panose="02010600040101010101" charset="-122"/>
                  <a:ea typeface="楷体-简" panose="02010600040101010101" charset="-122"/>
                </a:rPr>
                <a:t>什么是领导？【判断正误】</a:t>
              </a:r>
              <a:endParaRPr lang="zh-CN" altLang="en-US" sz="2400">
                <a:latin typeface="楷体-简" panose="02010600040101010101" charset="-122"/>
                <a:ea typeface="楷体-简" panose="0201060004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楷体-简" panose="02010600040101010101" charset="-122"/>
                  <a:ea typeface="楷体-简" panose="02010600040101010101" charset="-122"/>
                </a:rPr>
                <a:t>1.</a:t>
              </a:r>
              <a:r>
                <a:rPr lang="zh-CN" altLang="en-US" sz="2400">
                  <a:latin typeface="楷体-简" panose="02010600040101010101" charset="-122"/>
                  <a:ea typeface="楷体-简" panose="02010600040101010101" charset="-122"/>
                </a:rPr>
                <a:t>有部下</a:t>
              </a:r>
              <a:endParaRPr lang="zh-CN" altLang="en-US" sz="2400">
                <a:latin typeface="楷体-简" panose="02010600040101010101" charset="-122"/>
                <a:ea typeface="楷体-简" panose="0201060004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楷体-简" panose="02010600040101010101" charset="-122"/>
                  <a:ea typeface="楷体-简" panose="02010600040101010101" charset="-122"/>
                </a:rPr>
                <a:t>2.</a:t>
              </a:r>
              <a:r>
                <a:rPr lang="zh-CN" altLang="en-US" sz="2400">
                  <a:latin typeface="楷体-简" panose="02010600040101010101" charset="-122"/>
                  <a:ea typeface="楷体-简" panose="02010600040101010101" charset="-122"/>
                </a:rPr>
                <a:t>有能力和权力</a:t>
              </a:r>
              <a:endParaRPr lang="zh-CN" altLang="en-US" sz="2400">
                <a:latin typeface="楷体-简" panose="02010600040101010101" charset="-122"/>
                <a:ea typeface="楷体-简" panose="0201060004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>
                  <a:latin typeface="楷体-简" panose="02010600040101010101" charset="-122"/>
                  <a:ea typeface="楷体-简" panose="02010600040101010101" charset="-122"/>
                </a:rPr>
                <a:t>3.通过影响部下来达到</a:t>
              </a:r>
              <a:r>
                <a:rPr lang="zh-CN" altLang="en-US" sz="2400">
                  <a:latin typeface="楷体-简" panose="02010600040101010101" charset="-122"/>
                  <a:ea typeface="楷体-简" panose="02010600040101010101" charset="-122"/>
                </a:rPr>
                <a:t>个人</a:t>
              </a:r>
              <a:r>
                <a:rPr lang="en-US" altLang="zh-CN" sz="2400">
                  <a:latin typeface="楷体-简" panose="02010600040101010101" charset="-122"/>
                  <a:ea typeface="楷体-简" panose="02010600040101010101" charset="-122"/>
                </a:rPr>
                <a:t>的目标</a:t>
              </a:r>
              <a:endParaRPr lang="en-US" altLang="zh-CN" sz="240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92" y="2145"/>
              <a:ext cx="22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</a:rPr>
                <a:t>n</a:t>
              </a:r>
              <a:r>
                <a:rPr lang="en-US" altLang="zh-CN" sz="3600">
                  <a:latin typeface="楷体-简" panose="02010600040101010101" charset="-122"/>
                  <a:ea typeface="楷体-简" panose="02010600040101010101" charset="-122"/>
                </a:rPr>
                <a:t>\v</a:t>
              </a:r>
              <a:endParaRPr lang="en-US" altLang="zh-CN" sz="360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0" y="147320"/>
            <a:ext cx="3189605" cy="1802130"/>
          </a:xfrm>
          <a:prstGeom prst="rect">
            <a:avLst/>
          </a:prstGeom>
        </p:spPr>
      </p:pic>
      <p:sp>
        <p:nvSpPr>
          <p:cNvPr id="18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10.1.1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领导的含义及特点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" y="9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10.1.1.1领导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76655" y="1949450"/>
            <a:ext cx="9548495" cy="24917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latin typeface="楷体-简" panose="02010600040101010101" charset="-122"/>
                <a:ea typeface="楷体-简" panose="02010600040101010101" charset="-122"/>
              </a:rPr>
              <a:t>领导</a:t>
            </a:r>
            <a:r>
              <a:rPr lang="en-US" altLang="zh-CN" sz="2800">
                <a:latin typeface="楷体-简" panose="02010600040101010101" charset="-122"/>
                <a:ea typeface="楷体-简" panose="02010600040101010101" charset="-122"/>
              </a:rPr>
              <a:t>(n)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是指引和影响个人、群体或组织在一定条件下实现目标的个人。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楷体-简" panose="02010600040101010101" charset="-122"/>
                <a:ea typeface="楷体-简" panose="02010600040101010101" charset="-122"/>
                <a:sym typeface="+mn-ea"/>
              </a:rPr>
              <a:t>领导</a:t>
            </a:r>
            <a:r>
              <a:rPr lang="en-US" altLang="zh-CN" sz="2800">
                <a:latin typeface="楷体-简" panose="02010600040101010101" charset="-122"/>
                <a:ea typeface="楷体-简" panose="02010600040101010101" charset="-122"/>
                <a:sym typeface="+mn-ea"/>
              </a:rPr>
              <a:t>(v)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是指引和影响个人、群体或组织在一定条件下实现目标的行为过程。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4441190"/>
            <a:ext cx="4770755" cy="1476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217170" indent="-241300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有部下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有能力和权力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通过影响部下来达到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的目标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10.1.1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领导的含义及特点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0" y="147320"/>
            <a:ext cx="3189605" cy="180213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892175" y="2386330"/>
            <a:ext cx="5293360" cy="1938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（1）领导体现了人与人之间的关系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（2）领导是一种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   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的“投入”与“产出”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领导是领导者、被领导者及环境的函数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）领导作用的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    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3885" y="2386330"/>
            <a:ext cx="4823460" cy="10147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自己投入，自己受益   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×</a:t>
            </a:r>
            <a:endParaRPr lang="zh-CN" altLang="en-US" sz="2000" b="1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自己投入，别人改变行为</a:t>
            </a:r>
            <a:r>
              <a:rPr lang="zh-CN" altLang="en-US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√</a:t>
            </a:r>
            <a:endParaRPr lang="en-US" altLang="zh-CN" sz="2000" b="1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53250" y="3480435"/>
            <a:ext cx="4824095" cy="10147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领导在影响下属的同时，也会受下属某种行为的影响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1" name="直接箭头连接符 20"/>
          <p:cNvCxnSpPr>
            <a:stCxn id="18" idx="1"/>
          </p:cNvCxnSpPr>
          <p:nvPr/>
        </p:nvCxnSpPr>
        <p:spPr>
          <a:xfrm flipH="1">
            <a:off x="6260465" y="2893695"/>
            <a:ext cx="693420" cy="3181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>
            <a:off x="6229350" y="3987800"/>
            <a:ext cx="723900" cy="15875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0" y="147320"/>
            <a:ext cx="3189605" cy="1802130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10.1.1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领导的含义及特点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领导的特点【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】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  <a:p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82470" y="2623185"/>
            <a:ext cx="5741670" cy="1938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（1）领导体现了人与人之间的关系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（2）领导是一种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特殊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的“投入”与“产出”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领导是领导者、被领导者及环境的函数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）领导作用的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lang="zh-CN" altLang="en-US" sz="20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互惠效应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0" y="147320"/>
            <a:ext cx="3189605" cy="1802130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10.1.1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领导的含义及特点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" y="9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10.1.1.2领导的特点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领导者在影响下属的同时也必然受下属某方面的影响，这就是领导作用的（）</a:t>
            </a:r>
            <a:endParaRPr lang="zh-CN" altLang="en-US" sz="2400"/>
          </a:p>
          <a:p>
            <a:r>
              <a:rPr lang="zh-CN" altLang="en-US" sz="2400"/>
              <a:t>A:互动效应</a:t>
            </a:r>
            <a:endParaRPr lang="zh-CN" altLang="en-US" sz="2400"/>
          </a:p>
          <a:p>
            <a:r>
              <a:rPr lang="zh-CN" altLang="en-US" sz="2400"/>
              <a:t>B:互惠效应</a:t>
            </a:r>
            <a:endParaRPr lang="zh-CN" altLang="en-US" sz="2400"/>
          </a:p>
          <a:p>
            <a:r>
              <a:rPr lang="zh-CN" altLang="en-US" sz="2400"/>
              <a:t>C:踏门槛效应</a:t>
            </a:r>
            <a:endParaRPr lang="zh-CN" altLang="en-US" sz="2400"/>
          </a:p>
          <a:p>
            <a:r>
              <a:rPr lang="zh-CN" altLang="en-US" sz="2400"/>
              <a:t>D:晕轮效应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979805" y="2152650"/>
            <a:ext cx="9333865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（1）领导认清组织所处的环境和形势，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给下属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指明活动目标和途径。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   】作用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领导者协调员工之间的关系，解决内部存在的矛盾，把组织成员团结起来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                                                    【   】作用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）领导激发和鼓舞员工的斗志。                          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   】作用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035" y="82550"/>
            <a:ext cx="3212465" cy="1828800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领导的作用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400"/>
              <a:t>1.2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领导的作用【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6035" y="2314575"/>
            <a:ext cx="9599930" cy="1938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】作用。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领导认清组织所处的环境和形势，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给下属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指明活动目标和途径。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协调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】作用。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领导者协调员工之间的关系，解决内部存在的矛盾，把组织成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员团结起来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                                                                                          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激励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】作用。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领导激发和鼓舞员工的斗志。                                                 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035" y="82550"/>
            <a:ext cx="3212465" cy="1828800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领导的作用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5300" y="118871"/>
            <a:ext cx="4076700" cy="1728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95" y="192405"/>
            <a:ext cx="59791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algn="l">
              <a:spcBef>
                <a:spcPts val="100"/>
              </a:spcBef>
            </a:pPr>
            <a:r>
              <a:rPr sz="3600" b="0" spc="-100" dirty="0">
                <a:solidFill>
                  <a:srgbClr val="0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PMingLiU"/>
                <a:sym typeface="+mn-ea"/>
              </a:rPr>
              <a:t>8.3.1 组织文化创建</a:t>
            </a:r>
            <a:endParaRPr sz="3600" b="0" spc="-100" dirty="0">
              <a:solidFill>
                <a:srgbClr val="0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PMingLiU"/>
              <a:sym typeface="+mn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卡顿</a:t>
            </a:r>
            <a:r>
              <a:rPr spc="5" dirty="0"/>
              <a:t>退出重进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6522046"/>
            <a:ext cx="2670175" cy="3822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课堂上</a:t>
            </a:r>
            <a:r>
              <a:rPr sz="1800" spc="5" dirty="0">
                <a:latin typeface="PMingLiU"/>
                <a:cs typeface="PMingLiU"/>
              </a:rPr>
              <a:t>不要背，</a:t>
            </a:r>
            <a:r>
              <a:rPr sz="2000" b="1" spc="5" dirty="0">
                <a:solidFill>
                  <a:srgbClr val="FFC000"/>
                </a:solidFill>
                <a:latin typeface="Microsoft JhengHei"/>
                <a:cs typeface="Microsoft JhengHei"/>
              </a:rPr>
              <a:t>理解</a:t>
            </a:r>
            <a:r>
              <a:rPr sz="1800" spc="5" dirty="0">
                <a:latin typeface="PMingLiU"/>
                <a:cs typeface="PMingLiU"/>
              </a:rPr>
              <a:t>即可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6225" y="6522085"/>
            <a:ext cx="2327275" cy="335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4" dirty="0"/>
              <a:t>120</a:t>
            </a:r>
            <a:r>
              <a:rPr spc="5" dirty="0"/>
              <a:t>分钟</a:t>
            </a:r>
            <a:r>
              <a:rPr sz="1800" b="0" spc="5" dirty="0">
                <a:solidFill>
                  <a:srgbClr val="000000"/>
                </a:solidFill>
                <a:latin typeface="PMingLiU"/>
                <a:cs typeface="PMingLiU"/>
              </a:rPr>
              <a:t>显示出勤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45234"/>
            <a:ext cx="975677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spc="5" dirty="0">
                <a:latin typeface="PMingLiU"/>
                <a:cs typeface="PMingLiU"/>
              </a:rPr>
              <a:t>传播执行阶段的内容：</a:t>
            </a:r>
            <a:r>
              <a:rPr sz="2400" dirty="0">
                <a:latin typeface="PMingLiU"/>
                <a:cs typeface="PMingLiU"/>
              </a:rPr>
              <a:t>【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简答</a:t>
            </a:r>
            <a:r>
              <a:rPr sz="2400" dirty="0">
                <a:latin typeface="PMingLiU"/>
                <a:cs typeface="PMingLiU"/>
              </a:rPr>
              <a:t>】</a:t>
            </a:r>
            <a:r>
              <a:rPr sz="2400" dirty="0">
                <a:solidFill>
                  <a:srgbClr val="FF0000"/>
                </a:solidFill>
                <a:latin typeface="PMingLiU"/>
                <a:cs typeface="PMingLiU"/>
              </a:rPr>
              <a:t>★★★</a:t>
            </a:r>
            <a:endParaRPr sz="2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"/>
            </a:pPr>
            <a:endParaRPr sz="4550">
              <a:latin typeface="Times New Roman" panose="02020503050405090304"/>
              <a:cs typeface="Times New Roman" panose="02020503050405090304"/>
            </a:endParaRPr>
          </a:p>
          <a:p>
            <a:pPr marL="899160" lvl="1" indent="-753110">
              <a:lnSpc>
                <a:spcPct val="100000"/>
              </a:lnSpc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利用</a:t>
            </a:r>
            <a:r>
              <a:rPr sz="2400" dirty="0">
                <a:latin typeface="PMingLiU"/>
                <a:cs typeface="PMingLiU"/>
              </a:rPr>
              <a:t>全部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传播媒介</a:t>
            </a:r>
            <a:r>
              <a:rPr sz="2400" dirty="0">
                <a:latin typeface="PMingLiU"/>
                <a:cs typeface="PMingLiU"/>
              </a:rPr>
              <a:t>，发动传播攻势，将规划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传播</a:t>
            </a:r>
            <a:r>
              <a:rPr sz="2400" dirty="0">
                <a:latin typeface="PMingLiU"/>
                <a:cs typeface="PMingLiU"/>
              </a:rPr>
              <a:t>到每一个人；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及时收集反馈信息</a:t>
            </a:r>
            <a:r>
              <a:rPr sz="2400" dirty="0">
                <a:latin typeface="PMingLiU"/>
                <a:cs typeface="PMingLiU"/>
              </a:rPr>
              <a:t>，加以整理后重新传播；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99160" algn="l"/>
              </a:tabLst>
            </a:pPr>
            <a:r>
              <a:rPr sz="2400" dirty="0">
                <a:latin typeface="PMingLiU"/>
                <a:cs typeface="PMingLiU"/>
              </a:rPr>
              <a:t>通过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多种方式和渠道</a:t>
            </a:r>
            <a:r>
              <a:rPr sz="2400" dirty="0">
                <a:latin typeface="PMingLiU"/>
                <a:cs typeface="PMingLiU"/>
              </a:rPr>
              <a:t>，加大对规划的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解释</a:t>
            </a:r>
            <a:r>
              <a:rPr sz="2400" dirty="0">
                <a:latin typeface="PMingLiU"/>
                <a:cs typeface="PMingLiU"/>
              </a:rPr>
              <a:t>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建立</a:t>
            </a:r>
            <a:r>
              <a:rPr sz="2400" dirty="0">
                <a:latin typeface="PMingLiU"/>
                <a:cs typeface="PMingLiU"/>
              </a:rPr>
              <a:t>文化倡导者和文化执行者之间的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信息通道</a:t>
            </a:r>
            <a:r>
              <a:rPr sz="2400" dirty="0">
                <a:latin typeface="PMingLiU"/>
                <a:cs typeface="PMingLiU"/>
              </a:rPr>
              <a:t>，让信息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双向沟通</a:t>
            </a:r>
            <a:r>
              <a:rPr sz="2400" dirty="0">
                <a:latin typeface="PMingLiU"/>
                <a:cs typeface="PMingLiU"/>
              </a:rPr>
              <a:t>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SzPct val="96000"/>
              <a:buAutoNum type="arabicPlain"/>
              <a:tabLst>
                <a:tab pos="899160" algn="l"/>
              </a:tabLst>
            </a:pPr>
            <a:r>
              <a:rPr sz="2400" dirty="0">
                <a:latin typeface="PMingLiU"/>
                <a:cs typeface="PMingLiU"/>
              </a:rPr>
              <a:t>成立进行协调的组织机构，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解决</a:t>
            </a:r>
            <a:r>
              <a:rPr sz="2400" dirty="0">
                <a:latin typeface="PMingLiU"/>
                <a:cs typeface="PMingLiU"/>
              </a:rPr>
              <a:t>执行中的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矛盾</a:t>
            </a:r>
            <a:r>
              <a:rPr sz="2400" dirty="0">
                <a:latin typeface="PMingLiU"/>
                <a:cs typeface="PMingLiU"/>
              </a:rPr>
              <a:t>；</a:t>
            </a:r>
            <a:endParaRPr sz="2400">
              <a:latin typeface="PMingLiU"/>
              <a:cs typeface="PMingLiU"/>
            </a:endParaRPr>
          </a:p>
          <a:p>
            <a:pPr marL="899160" lvl="1" indent="-75311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96000"/>
              <a:buAutoNum type="arabicPlain"/>
              <a:tabLst>
                <a:tab pos="899160" algn="l"/>
              </a:tabLst>
            </a:pP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扶正祛邪</a:t>
            </a:r>
            <a:r>
              <a:rPr sz="2400" dirty="0">
                <a:latin typeface="PMingLiU"/>
                <a:cs typeface="PMingLiU"/>
              </a:rPr>
              <a:t>，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引导舆论</a:t>
            </a:r>
            <a:r>
              <a:rPr sz="2400" dirty="0">
                <a:latin typeface="PMingLiU"/>
                <a:cs typeface="PMingLiU"/>
              </a:rPr>
              <a:t>与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PMingLiU"/>
                <a:cs typeface="PMingLiU"/>
              </a:rPr>
              <a:t>行为</a:t>
            </a:r>
            <a:r>
              <a:rPr sz="2400" dirty="0">
                <a:latin typeface="PMingLiU"/>
                <a:cs typeface="PMingLiU"/>
              </a:rPr>
              <a:t>。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7620" y="-10795"/>
            <a:ext cx="42252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8.3.1.3组织文化创建的具体程序</a:t>
            </a:r>
            <a:endParaRPr lang="zh-CN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领导者在带领、引导和鼓励下属为实现组织目标而努力的过程中，发挥着三方面的作用，即指挥、协调和（ ）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A:影响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B:引领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C:督查</a:t>
            </a:r>
            <a:endParaRPr lang="zh-CN" altLang="en-US" sz="24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D:激励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2293620" y="2687320"/>
            <a:ext cx="6884670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传统领导权力观——“</a:t>
            </a:r>
            <a:r>
              <a:rPr lang="en-US" altLang="zh-CN" sz="28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领导=职权</a:t>
            </a:r>
            <a:r>
              <a:rPr lang="en-US" altLang="zh-CN" sz="28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”</a:t>
            </a:r>
            <a:endParaRPr lang="en-US" altLang="zh-CN" sz="28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8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现代领导权力观——“</a:t>
            </a:r>
            <a:r>
              <a:rPr lang="en-US" altLang="zh-CN" sz="28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领导=</a:t>
            </a:r>
            <a:r>
              <a:rPr lang="en-US" altLang="zh-CN" sz="2800" b="1" u="sng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职权</a:t>
            </a:r>
            <a:r>
              <a:rPr lang="en-US" altLang="zh-CN" sz="28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+</a:t>
            </a:r>
            <a:r>
              <a:rPr lang="en-US" altLang="zh-CN" sz="2800" b="1" u="sng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影响力</a:t>
            </a:r>
            <a:r>
              <a:rPr lang="en-US" altLang="zh-CN" sz="28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”</a:t>
            </a:r>
            <a:endParaRPr lang="en-US" altLang="zh-CN" sz="28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098550" y="1864360"/>
            <a:ext cx="9392920" cy="3520440"/>
            <a:chOff x="4210" y="4236"/>
            <a:chExt cx="14792" cy="5544"/>
          </a:xfrm>
        </p:grpSpPr>
        <p:sp>
          <p:nvSpPr>
            <p:cNvPr id="100" name="文本框 99"/>
            <p:cNvSpPr txBox="1"/>
            <p:nvPr/>
          </p:nvSpPr>
          <p:spPr>
            <a:xfrm>
              <a:off x="7329" y="5779"/>
              <a:ext cx="11673" cy="2325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5000"/>
                </a:lnSpc>
              </a:pPr>
              <a:r>
                <a:rPr lang="zh-CN" sz="2400" b="0">
                  <a:latin typeface="楷体-简" panose="02010600040101010101" charset="-122"/>
                  <a:ea typeface="楷体-简" panose="02010600040101010101" charset="-122"/>
                </a:rPr>
                <a:t>由组织或上级所授予的</a:t>
              </a:r>
              <a:r>
                <a:rPr lang="zh-CN" sz="2400" b="1" u="sng">
                  <a:solidFill>
                    <a:srgbClr val="C00000"/>
                  </a:solidFill>
                  <a:latin typeface="楷体-简" panose="02010600040101010101" charset="-122"/>
                  <a:ea typeface="楷体-简" panose="02010600040101010101" charset="-122"/>
                </a:rPr>
                <a:t>法定权力</a:t>
              </a:r>
              <a:r>
                <a:rPr lang="zh-CN" sz="2400" b="0">
                  <a:latin typeface="楷体-简" panose="02010600040101010101" charset="-122"/>
                  <a:ea typeface="楷体-简" panose="02010600040101010101" charset="-122"/>
                </a:rPr>
                <a:t>，是领导者支配下级的力量，领导者凭借职权可以左右被领导者的行为、处境、得失甚至前途，并使被领导者产生敬畏感。</a:t>
              </a:r>
              <a:endParaRPr lang="zh-CN" altLang="en-US" sz="2400" b="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28" y="8473"/>
              <a:ext cx="11674" cy="1307"/>
            </a:xfrm>
            <a:prstGeom prst="rect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>
              <a:spAutoFit/>
            </a:bodyPr>
            <a:p>
              <a:pPr indent="0"/>
              <a:r>
                <a:rPr lang="zh-CN" sz="2400" b="0">
                  <a:latin typeface="楷体-简" panose="02010600040101010101" charset="-122"/>
                  <a:ea typeface="楷体-简" panose="02010600040101010101" charset="-122"/>
                </a:rPr>
                <a:t>这种权力</a:t>
              </a:r>
              <a:r>
                <a:rPr lang="zh-CN" sz="2400" b="1" u="sng">
                  <a:solidFill>
                    <a:srgbClr val="C00000"/>
                  </a:solidFill>
                  <a:latin typeface="楷体-简" panose="02010600040101010101" charset="-122"/>
                  <a:ea typeface="楷体-简" panose="02010600040101010101" charset="-122"/>
                </a:rPr>
                <a:t>不是</a:t>
              </a:r>
              <a:r>
                <a:rPr lang="zh-CN" sz="2400" b="0">
                  <a:latin typeface="楷体-简" panose="02010600040101010101" charset="-122"/>
                  <a:ea typeface="楷体-简" panose="02010600040101010101" charset="-122"/>
                </a:rPr>
                <a:t>由领导者在组织中的</a:t>
              </a:r>
              <a:r>
                <a:rPr lang="zh-CN" sz="2400" b="1" u="sng">
                  <a:solidFill>
                    <a:srgbClr val="C00000"/>
                  </a:solidFill>
                  <a:latin typeface="楷体-简" panose="02010600040101010101" charset="-122"/>
                  <a:ea typeface="楷体-简" panose="02010600040101010101" charset="-122"/>
                </a:rPr>
                <a:t>职位产生</a:t>
              </a:r>
              <a:r>
                <a:rPr lang="zh-CN" sz="2400" b="0">
                  <a:latin typeface="楷体-简" panose="02010600040101010101" charset="-122"/>
                  <a:ea typeface="楷体-简" panose="02010600040101010101" charset="-122"/>
                </a:rPr>
                <a:t>的，而是</a:t>
              </a:r>
              <a:r>
                <a:rPr lang="zh-CN" sz="2400" b="1" u="sng">
                  <a:solidFill>
                    <a:srgbClr val="C00000"/>
                  </a:solidFill>
                  <a:latin typeface="楷体-简" panose="02010600040101010101" charset="-122"/>
                  <a:ea typeface="楷体-简" panose="02010600040101010101" charset="-122"/>
                </a:rPr>
                <a:t>领导者由于自身的某些特殊条件才具有</a:t>
              </a:r>
              <a:r>
                <a:rPr lang="zh-CN" sz="2400" b="0">
                  <a:latin typeface="楷体-简" panose="02010600040101010101" charset="-122"/>
                  <a:ea typeface="楷体-简" panose="02010600040101010101" charset="-122"/>
                </a:rPr>
                <a:t>的。</a:t>
              </a:r>
              <a:endParaRPr lang="zh-CN" altLang="en-US" sz="2400" b="0"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30" y="6170"/>
              <a:ext cx="4520" cy="3028"/>
              <a:chOff x="5619" y="2910"/>
              <a:chExt cx="4520" cy="302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634" y="2910"/>
                <a:ext cx="450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2400" b="1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  <a:sym typeface="+mn-ea"/>
                  </a:rPr>
                  <a:t>职权</a:t>
                </a:r>
                <a:endParaRPr lang="en-US" altLang="zh-CN" sz="2400" b="1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19" y="5213"/>
                <a:ext cx="1731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影响力</a:t>
                </a:r>
                <a:endPara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210" y="4236"/>
              <a:ext cx="221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rPr>
                <a:t>连线题：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74750" y="2221865"/>
            <a:ext cx="9177020" cy="2540000"/>
            <a:chOff x="2070" y="4479"/>
            <a:chExt cx="14452" cy="4000"/>
          </a:xfrm>
        </p:grpSpPr>
        <p:grpSp>
          <p:nvGrpSpPr>
            <p:cNvPr id="10" name="组合 9"/>
            <p:cNvGrpSpPr/>
            <p:nvPr/>
          </p:nvGrpSpPr>
          <p:grpSpPr>
            <a:xfrm>
              <a:off x="2070" y="4479"/>
              <a:ext cx="14452" cy="4001"/>
              <a:chOff x="4550" y="5779"/>
              <a:chExt cx="14452" cy="4001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7329" y="5779"/>
                <a:ext cx="11673" cy="2325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 fontAlgn="auto">
                  <a:lnSpc>
                    <a:spcPct val="125000"/>
                  </a:lnSpc>
                </a:pPr>
                <a:r>
                  <a:rPr lang="zh-CN" sz="2400" b="0">
                    <a:latin typeface="楷体-简" panose="02010600040101010101" charset="-122"/>
                    <a:ea typeface="楷体-简" panose="02010600040101010101" charset="-122"/>
                  </a:rPr>
                  <a:t>由组织或上级所授予的</a:t>
                </a:r>
                <a:r>
                  <a:rPr lang="zh-CN" sz="2400" b="1" u="sng">
                    <a:solidFill>
                      <a:srgbClr val="C00000"/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法定权力</a:t>
                </a:r>
                <a:r>
                  <a:rPr lang="zh-CN" sz="2400" b="0">
                    <a:latin typeface="楷体-简" panose="02010600040101010101" charset="-122"/>
                    <a:ea typeface="楷体-简" panose="02010600040101010101" charset="-122"/>
                  </a:rPr>
                  <a:t>，是领导者支配下级的力量，领导者凭借职权可以左右被领导者的行为、处境、得失甚至前途，并使被领导者产生敬畏感。</a:t>
                </a:r>
                <a:endParaRPr lang="zh-CN" altLang="en-US" sz="2400" b="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328" y="8473"/>
                <a:ext cx="11674" cy="1307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sz="2400" b="0">
                    <a:latin typeface="楷体-简" panose="02010600040101010101" charset="-122"/>
                    <a:ea typeface="楷体-简" panose="02010600040101010101" charset="-122"/>
                  </a:rPr>
                  <a:t>这种权力</a:t>
                </a:r>
                <a:r>
                  <a:rPr lang="zh-CN" sz="2400" b="1" u="sng">
                    <a:solidFill>
                      <a:srgbClr val="C00000"/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不是</a:t>
                </a:r>
                <a:r>
                  <a:rPr lang="zh-CN" sz="2400" b="0">
                    <a:latin typeface="楷体-简" panose="02010600040101010101" charset="-122"/>
                    <a:ea typeface="楷体-简" panose="02010600040101010101" charset="-122"/>
                  </a:rPr>
                  <a:t>由领导者在组织中的</a:t>
                </a:r>
                <a:r>
                  <a:rPr lang="zh-CN" sz="2400" b="1" u="sng">
                    <a:solidFill>
                      <a:srgbClr val="C00000"/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职位产生</a:t>
                </a:r>
                <a:r>
                  <a:rPr lang="zh-CN" sz="2400" b="0">
                    <a:latin typeface="楷体-简" panose="02010600040101010101" charset="-122"/>
                    <a:ea typeface="楷体-简" panose="02010600040101010101" charset="-122"/>
                  </a:rPr>
                  <a:t>的，而是</a:t>
                </a:r>
                <a:r>
                  <a:rPr lang="zh-CN" sz="2400" b="1" u="sng">
                    <a:solidFill>
                      <a:srgbClr val="C00000"/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领导者由于自身的某些特殊条件才具有</a:t>
                </a:r>
                <a:r>
                  <a:rPr lang="zh-CN" sz="2400" b="0">
                    <a:latin typeface="楷体-简" panose="02010600040101010101" charset="-122"/>
                    <a:ea typeface="楷体-简" panose="02010600040101010101" charset="-122"/>
                  </a:rPr>
                  <a:t>的。</a:t>
                </a:r>
                <a:endParaRPr lang="zh-CN" altLang="en-US" sz="2400" b="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550" y="6579"/>
                <a:ext cx="1731" cy="2910"/>
                <a:chOff x="5839" y="3319"/>
                <a:chExt cx="1731" cy="2910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5854" y="3319"/>
                  <a:ext cx="1716" cy="72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txBody>
                <a:bodyPr wrap="square" rtlCol="0" anchor="t">
                  <a:spAutoFit/>
                </a:bodyPr>
                <a:p>
                  <a:pPr lvl="0" algn="ctr"/>
                  <a:r>
                    <a:rPr lang="en-US" altLang="zh-CN" sz="2400" b="1">
                      <a:solidFill>
                        <a:schemeClr val="bg1">
                          <a:lumMod val="95000"/>
                        </a:schemeClr>
                      </a:solidFill>
                      <a:latin typeface="楷体-简" panose="02010600040101010101" charset="-122"/>
                      <a:ea typeface="楷体-简" panose="02010600040101010101" charset="-122"/>
                      <a:cs typeface="微软雅黑" panose="020B0503020204020204" pitchFamily="34" charset="-122"/>
                      <a:sym typeface="+mn-ea"/>
                    </a:rPr>
                    <a:t>职权</a:t>
                  </a:r>
                  <a:endParaRPr lang="en-US" altLang="zh-CN" sz="2400" b="1">
                    <a:solidFill>
                      <a:schemeClr val="bg1">
                        <a:lumMod val="9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5839" y="5504"/>
                  <a:ext cx="1731" cy="72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txBody>
                <a:bodyPr wrap="square" rtlCol="0" anchor="t">
                  <a:spAutoFit/>
                </a:bodyPr>
                <a:p>
                  <a:pPr lvl="0" algn="l"/>
                  <a:r>
                    <a:rPr lang="en-US" altLang="zh-CN" sz="2400" b="1">
                      <a:solidFill>
                        <a:schemeClr val="bg1">
                          <a:lumMod val="95000"/>
                        </a:schemeClr>
                      </a:solidFill>
                      <a:latin typeface="楷体-简" panose="02010600040101010101" charset="-122"/>
                      <a:ea typeface="楷体-简" panose="02010600040101010101" charset="-122"/>
                      <a:cs typeface="微软雅黑" panose="020B0503020204020204" pitchFamily="34" charset="-122"/>
                      <a:sym typeface="+mn-ea"/>
                    </a:rPr>
                    <a:t>影响力</a:t>
                  </a:r>
                  <a:endParaRPr lang="en-US" altLang="zh-CN" sz="2400" b="1">
                    <a:solidFill>
                      <a:schemeClr val="bg1">
                        <a:lumMod val="9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  <a:sym typeface="+mn-ea"/>
                  </a:endParaRPr>
                </a:p>
              </p:txBody>
            </p:sp>
          </p:grpSp>
        </p:grpSp>
        <p:cxnSp>
          <p:nvCxnSpPr>
            <p:cNvPr id="16" name="直接箭头连接符 15"/>
            <p:cNvCxnSpPr>
              <a:stCxn id="25" idx="3"/>
              <a:endCxn id="100" idx="1"/>
            </p:cNvCxnSpPr>
            <p:nvPr/>
          </p:nvCxnSpPr>
          <p:spPr>
            <a:xfrm>
              <a:off x="3801" y="5642"/>
              <a:ext cx="104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801" y="7827"/>
              <a:ext cx="104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938780" y="1441450"/>
            <a:ext cx="20269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选择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 rot="0">
            <a:off x="2202815" y="2832100"/>
            <a:ext cx="868680" cy="1996440"/>
            <a:chOff x="6075" y="2910"/>
            <a:chExt cx="1368" cy="3144"/>
          </a:xfrm>
        </p:grpSpPr>
        <p:sp>
          <p:nvSpPr>
            <p:cNvPr id="25" name="文本框 24"/>
            <p:cNvSpPr txBox="1"/>
            <p:nvPr/>
          </p:nvSpPr>
          <p:spPr>
            <a:xfrm>
              <a:off x="6255" y="2910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职权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75" y="5474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影响力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21715" y="1832610"/>
            <a:ext cx="348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判断下列情况属于哪种权力：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7245" y="25393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法定权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245" y="42151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惩罚权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7245" y="469646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奖赏权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7245" y="309880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个人知识渊博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7245" y="36461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个人品格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 rot="0">
            <a:off x="2202815" y="2832100"/>
            <a:ext cx="868680" cy="1996440"/>
            <a:chOff x="6075" y="2910"/>
            <a:chExt cx="1368" cy="3144"/>
          </a:xfrm>
        </p:grpSpPr>
        <p:sp>
          <p:nvSpPr>
            <p:cNvPr id="25" name="文本框 24"/>
            <p:cNvSpPr txBox="1"/>
            <p:nvPr/>
          </p:nvSpPr>
          <p:spPr>
            <a:xfrm>
              <a:off x="6255" y="2910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职权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75" y="5474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影响力</a:t>
              </a:r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27245" y="25393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法定权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245" y="42151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惩罚权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7245" y="469646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奖赏权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7245" y="309880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个人知识渊博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7245" y="364617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个人品格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25" idx="3"/>
            <a:endCxn id="2" idx="1"/>
          </p:cNvCxnSpPr>
          <p:nvPr/>
        </p:nvCxnSpPr>
        <p:spPr>
          <a:xfrm flipV="1">
            <a:off x="2957195" y="2723515"/>
            <a:ext cx="1670050" cy="29273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57195" y="3098800"/>
            <a:ext cx="1543050" cy="125603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25445" y="3104515"/>
            <a:ext cx="1733550" cy="17557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7" idx="1"/>
          </p:cNvCxnSpPr>
          <p:nvPr/>
        </p:nvCxnSpPr>
        <p:spPr>
          <a:xfrm flipV="1">
            <a:off x="2988945" y="3282950"/>
            <a:ext cx="1638300" cy="141351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8" idx="1"/>
          </p:cNvCxnSpPr>
          <p:nvPr/>
        </p:nvCxnSpPr>
        <p:spPr>
          <a:xfrm flipV="1">
            <a:off x="3071495" y="3830320"/>
            <a:ext cx="1555750" cy="8661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5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4069715" y="469900"/>
            <a:ext cx="26435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★★★★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14755" y="2058035"/>
            <a:ext cx="10324465" cy="3235960"/>
            <a:chOff x="3193" y="3239"/>
            <a:chExt cx="16259" cy="5096"/>
          </a:xfrm>
        </p:grpSpPr>
        <p:grpSp>
          <p:nvGrpSpPr>
            <p:cNvPr id="27" name="组合 26"/>
            <p:cNvGrpSpPr/>
            <p:nvPr/>
          </p:nvGrpSpPr>
          <p:grpSpPr>
            <a:xfrm rot="0">
              <a:off x="3193" y="3906"/>
              <a:ext cx="1731" cy="3575"/>
              <a:chOff x="5875" y="2928"/>
              <a:chExt cx="1731" cy="3575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075" y="2928"/>
                <a:ext cx="1250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sz="2400" b="1">
                    <a:latin typeface="楷体-简" panose="02010600040101010101" charset="-122"/>
                    <a:ea typeface="楷体-简" panose="02010600040101010101" charset="-122"/>
                    <a:cs typeface="微软雅黑" panose="020B0503020204020204" pitchFamily="34" charset="-122"/>
                    <a:sym typeface="+mn-ea"/>
                  </a:rPr>
                  <a:t>职权</a:t>
                </a:r>
                <a:endParaRPr lang="en-US" altLang="zh-CN" sz="2400" b="1">
                  <a:latin typeface="楷体-简" panose="02010600040101010101" charset="-122"/>
                  <a:ea typeface="楷体-简" panose="02010600040101010101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875" y="5778"/>
                <a:ext cx="1731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影响力</a:t>
                </a:r>
                <a:endPara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761" y="3239"/>
              <a:ext cx="14691" cy="1931"/>
              <a:chOff x="7287" y="3999"/>
              <a:chExt cx="14691" cy="1931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287" y="3999"/>
                <a:ext cx="12771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 b="1" u="sng">
                    <a:latin typeface="楷体-简" panose="02010600040101010101" charset="-122"/>
                    <a:ea typeface="楷体-简" panose="02010600040101010101" charset="-122"/>
                  </a:rPr>
                  <a:t>法定权</a:t>
                </a:r>
                <a:r>
                  <a:rPr lang="zh-CN" altLang="en-US" sz="2400">
                    <a:latin typeface="楷体-简" panose="02010600040101010101" charset="-122"/>
                    <a:ea typeface="楷体-简" panose="02010600040101010101" charset="-122"/>
                  </a:rPr>
                  <a:t>：指组织内各领导职位所固有的合法的、正式的权力</a:t>
                </a:r>
                <a:endParaRPr lang="zh-CN" altLang="en-US" sz="24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7287" y="4579"/>
                <a:ext cx="10851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 b="1" u="sng"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奖赏权</a:t>
                </a:r>
                <a:r>
                  <a:rPr lang="zh-CN" altLang="en-US" sz="2400">
                    <a:latin typeface="楷体-简" panose="02010600040101010101" charset="-122"/>
                    <a:ea typeface="楷体-简" panose="02010600040101010101" charset="-122"/>
                  </a:rPr>
                  <a:t>：指提供奖金、薪酬、表扬、升职等的权力</a:t>
                </a:r>
                <a:endParaRPr lang="zh-CN" altLang="en-US" sz="24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287" y="5205"/>
                <a:ext cx="14691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 b="1" u="sng">
                    <a:latin typeface="楷体-简" panose="02010600040101010101" charset="-122"/>
                    <a:ea typeface="楷体-简" panose="02010600040101010101" charset="-122"/>
                    <a:sym typeface="+mn-ea"/>
                  </a:rPr>
                  <a:t>惩罚权</a:t>
                </a:r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-简" panose="02010600040101010101" charset="-122"/>
                    <a:ea typeface="楷体-简" panose="02010600040101010101" charset="-122"/>
                  </a:rPr>
                  <a:t>：指通过精神、情感或物质上的威胁，强迫下级服从的权力。</a:t>
                </a:r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965" y="5824"/>
              <a:ext cx="9890" cy="2511"/>
              <a:chOff x="4965" y="5785"/>
              <a:chExt cx="9890" cy="2511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965" y="5785"/>
                <a:ext cx="9890" cy="1931"/>
                <a:chOff x="7287" y="3999"/>
                <a:chExt cx="9890" cy="193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7287" y="3999"/>
                  <a:ext cx="9890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400" b="1" u="sng">
                      <a:latin typeface="楷体-简" panose="02010600040101010101" charset="-122"/>
                      <a:ea typeface="楷体-简" panose="02010600040101010101" charset="-122"/>
                    </a:rPr>
                    <a:t>品格</a:t>
                  </a:r>
                  <a:r>
                    <a:rPr lang="zh-CN" altLang="en-US" sz="2400">
                      <a:latin typeface="楷体-简" panose="02010600040101010101" charset="-122"/>
                      <a:ea typeface="楷体-简" panose="02010600040101010101" charset="-122"/>
                    </a:rPr>
                    <a:t>：主要包括领导者的道德、品行、人格等</a:t>
                  </a:r>
                  <a:endParaRPr lang="zh-CN" altLang="en-US" sz="2400">
                    <a:latin typeface="楷体-简" panose="02010600040101010101" charset="-122"/>
                    <a:ea typeface="楷体-简" panose="02010600040101010101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7287" y="4579"/>
                  <a:ext cx="9508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400" b="1" u="sng">
                      <a:latin typeface="楷体-简" panose="02010600040101010101" charset="-122"/>
                      <a:ea typeface="楷体-简" panose="02010600040101010101" charset="-122"/>
                    </a:rPr>
                    <a:t>才能</a:t>
                  </a:r>
                  <a:r>
                    <a:rPr lang="zh-CN" altLang="en-US" sz="2400">
                      <a:latin typeface="楷体-简" panose="02010600040101010101" charset="-122"/>
                      <a:ea typeface="楷体-简" panose="02010600040101010101" charset="-122"/>
                    </a:rPr>
                    <a:t>：才能主要反映在工作成果上。</a:t>
                  </a:r>
                  <a:endParaRPr lang="zh-CN" altLang="en-US" sz="2400">
                    <a:latin typeface="楷体-简" panose="02010600040101010101" charset="-122"/>
                    <a:ea typeface="楷体-简" panose="02010600040101010101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7287" y="5205"/>
                  <a:ext cx="4354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 sz="2400" b="1" u="sng">
                      <a:latin typeface="楷体-简" panose="02010600040101010101" charset="-122"/>
                      <a:ea typeface="楷体-简" panose="02010600040101010101" charset="-122"/>
                    </a:rPr>
                    <a:t>知识</a:t>
                  </a:r>
                  <a:r>
                    <a:rPr lang="zh-CN" altLang="en-US" sz="2400">
                      <a:latin typeface="楷体-简" panose="02010600040101010101" charset="-122"/>
                      <a:ea typeface="楷体-简" panose="02010600040101010101" charset="-122"/>
                    </a:rPr>
                    <a:t>：博览群书</a:t>
                  </a:r>
                  <a:endParaRPr lang="zh-CN" altLang="en-US" sz="2400">
                    <a:latin typeface="楷体-简" panose="02010600040101010101" charset="-122"/>
                    <a:ea typeface="楷体-简" panose="02010600040101010101" charset="-122"/>
                  </a:endParaRPr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4965" y="7571"/>
                <a:ext cx="6072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400" b="1" u="sng">
                    <a:latin typeface="楷体-简" panose="02010600040101010101" charset="-122"/>
                    <a:ea typeface="楷体-简" panose="02010600040101010101" charset="-122"/>
                  </a:rPr>
                  <a:t>感情</a:t>
                </a:r>
                <a:r>
                  <a:rPr lang="zh-CN" altLang="en-US" sz="2400">
                    <a:latin typeface="楷体-简" panose="02010600040101010101" charset="-122"/>
                    <a:ea typeface="楷体-简" panose="02010600040101010101" charset="-122"/>
                  </a:rPr>
                  <a:t>：给员工的亲切感</a:t>
                </a:r>
                <a:endParaRPr lang="zh-CN" altLang="en-US" sz="2400">
                  <a:latin typeface="楷体-简" panose="02010600040101010101" charset="-122"/>
                  <a:ea typeface="楷体-简" panose="02010600040101010101" charset="-122"/>
                </a:endParaRPr>
              </a:p>
            </p:txBody>
          </p:sp>
        </p:grpSp>
      </p:grpSp>
      <p:sp>
        <p:nvSpPr>
          <p:cNvPr id="10" name="左大括号 9"/>
          <p:cNvSpPr/>
          <p:nvPr/>
        </p:nvSpPr>
        <p:spPr>
          <a:xfrm>
            <a:off x="2108200" y="2226310"/>
            <a:ext cx="102235" cy="909955"/>
          </a:xfrm>
          <a:prstGeom prst="leftBrace">
            <a:avLst>
              <a:gd name="adj1" fmla="val 18757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2170430" y="3804920"/>
            <a:ext cx="169545" cy="1346835"/>
          </a:xfrm>
          <a:prstGeom prst="leftBrace">
            <a:avLst>
              <a:gd name="adj1" fmla="val 18757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620" y="9525"/>
            <a:ext cx="3081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10.1.3.3领导权力的来源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892175" y="2254250"/>
            <a:ext cx="10110470" cy="2860675"/>
            <a:chOff x="2533" y="4260"/>
            <a:chExt cx="15922" cy="450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33" y="5103"/>
              <a:ext cx="2548" cy="2549"/>
              <a:chOff x="7521" y="2646"/>
              <a:chExt cx="2548" cy="254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521" y="3495"/>
                <a:ext cx="254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领导的权力</a:t>
                </a:r>
                <a:endPara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  <a:sym typeface="+mn-ea"/>
                </a:endParaRPr>
              </a:p>
            </p:txBody>
          </p:sp>
          <p:sp>
            <p:nvSpPr>
              <p:cNvPr id="20" name=" 2050"/>
              <p:cNvSpPr/>
              <p:nvPr/>
            </p:nvSpPr>
            <p:spPr bwMode="auto">
              <a:xfrm flipH="1">
                <a:off x="9835" y="2646"/>
                <a:ext cx="234" cy="2549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081" y="5008"/>
              <a:ext cx="1368" cy="2814"/>
              <a:chOff x="5188" y="2633"/>
              <a:chExt cx="1368" cy="281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368" y="2633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职权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188" y="4867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影响力</a:t>
                </a:r>
                <a:endPara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449" y="4260"/>
              <a:ext cx="12006" cy="4505"/>
              <a:chOff x="4761" y="3733"/>
              <a:chExt cx="12006" cy="4505"/>
            </a:xfrm>
          </p:grpSpPr>
          <p:sp>
            <p:nvSpPr>
              <p:cNvPr id="19" name=" 2050"/>
              <p:cNvSpPr/>
              <p:nvPr/>
            </p:nvSpPr>
            <p:spPr bwMode="auto">
              <a:xfrm flipH="1">
                <a:off x="4761" y="3790"/>
                <a:ext cx="204" cy="1915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 2050"/>
              <p:cNvSpPr/>
              <p:nvPr/>
            </p:nvSpPr>
            <p:spPr bwMode="auto">
              <a:xfrm flipH="1">
                <a:off x="4761" y="5785"/>
                <a:ext cx="204" cy="2365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761" y="3733"/>
                <a:ext cx="12006" cy="1956"/>
                <a:chOff x="7287" y="4493"/>
                <a:chExt cx="12006" cy="1956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7287" y="4493"/>
                  <a:ext cx="10406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【 】：指组织内各领导职位所固有的合法的、正式的权力</a:t>
                  </a: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287" y="5193"/>
                  <a:ext cx="8806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【 】：指提供奖金、薪酬、表扬、升职等的权力</a:t>
                  </a: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87" y="5821"/>
                  <a:ext cx="12006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【 】：指通过精神、情感或物质上的威胁，强迫下级服从的权力。</a:t>
                  </a:r>
                  <a:endPara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4965" y="5824"/>
                <a:ext cx="8406" cy="2414"/>
                <a:chOff x="4965" y="5785"/>
                <a:chExt cx="8406" cy="2414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4965" y="5785"/>
                  <a:ext cx="8406" cy="1834"/>
                  <a:chOff x="7287" y="3999"/>
                  <a:chExt cx="8406" cy="1834"/>
                </a:xfrm>
              </p:grpSpPr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7287" y="3999"/>
                    <a:ext cx="8406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【 】：主要包括领导者的道德、品行、人格等</a:t>
                    </a:r>
                    <a:endPara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287" y="4579"/>
                    <a:ext cx="6806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【 】：才能主要反映在工作成果上。</a:t>
                    </a:r>
                    <a:endPara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7287" y="5205"/>
                    <a:ext cx="3206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【 】：博览群书</a:t>
                    </a:r>
                    <a:endPara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4965" y="7571"/>
                  <a:ext cx="4406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【 】：给员工的亲切感</a:t>
                  </a: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4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1054735" y="2343150"/>
            <a:ext cx="10291445" cy="2860675"/>
            <a:chOff x="2533" y="4260"/>
            <a:chExt cx="16207" cy="4505"/>
          </a:xfrm>
        </p:grpSpPr>
        <p:grpSp>
          <p:nvGrpSpPr>
            <p:cNvPr id="21" name="组合 20"/>
            <p:cNvGrpSpPr/>
            <p:nvPr/>
          </p:nvGrpSpPr>
          <p:grpSpPr>
            <a:xfrm>
              <a:off x="2533" y="5103"/>
              <a:ext cx="2548" cy="2549"/>
              <a:chOff x="7521" y="2646"/>
              <a:chExt cx="2548" cy="254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521" y="3495"/>
                <a:ext cx="2548" cy="6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/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领导的权力</a:t>
                </a:r>
                <a:endPara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  <a:sym typeface="+mn-ea"/>
                </a:endParaRPr>
              </a:p>
            </p:txBody>
          </p:sp>
          <p:sp>
            <p:nvSpPr>
              <p:cNvPr id="20" name=" 2050"/>
              <p:cNvSpPr/>
              <p:nvPr/>
            </p:nvSpPr>
            <p:spPr bwMode="auto">
              <a:xfrm flipH="1">
                <a:off x="9835" y="2646"/>
                <a:ext cx="234" cy="2549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081" y="5103"/>
              <a:ext cx="1368" cy="2719"/>
              <a:chOff x="5188" y="2728"/>
              <a:chExt cx="1368" cy="271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188" y="2728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职权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188" y="4867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影响力</a:t>
                </a:r>
                <a:endParaRPr lang="zh-CN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089" y="4260"/>
              <a:ext cx="12651" cy="4505"/>
              <a:chOff x="4401" y="3733"/>
              <a:chExt cx="12651" cy="4505"/>
            </a:xfrm>
          </p:grpSpPr>
          <p:sp>
            <p:nvSpPr>
              <p:cNvPr id="19" name=" 2050"/>
              <p:cNvSpPr/>
              <p:nvPr/>
            </p:nvSpPr>
            <p:spPr bwMode="auto">
              <a:xfrm flipH="1">
                <a:off x="4401" y="3801"/>
                <a:ext cx="204" cy="1915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 2050"/>
              <p:cNvSpPr/>
              <p:nvPr/>
            </p:nvSpPr>
            <p:spPr bwMode="auto">
              <a:xfrm flipH="1">
                <a:off x="4761" y="5785"/>
                <a:ext cx="204" cy="2365"/>
              </a:xfrm>
              <a:custGeom>
                <a:avLst/>
                <a:gdLst>
                  <a:gd name="T0" fmla="*/ 2147483646 w 41"/>
                  <a:gd name="T1" fmla="*/ 2147483646 h 281"/>
                  <a:gd name="T2" fmla="*/ 2147483646 w 41"/>
                  <a:gd name="T3" fmla="*/ 2147483646 h 281"/>
                  <a:gd name="T4" fmla="*/ 0 w 41"/>
                  <a:gd name="T5" fmla="*/ 0 h 281"/>
                  <a:gd name="T6" fmla="*/ 2147483646 w 41"/>
                  <a:gd name="T7" fmla="*/ 2147483646 h 281"/>
                  <a:gd name="T8" fmla="*/ 2147483646 w 41"/>
                  <a:gd name="T9" fmla="*/ 2147483646 h 281"/>
                  <a:gd name="T10" fmla="*/ 2147483646 w 41"/>
                  <a:gd name="T11" fmla="*/ 2147483646 h 281"/>
                  <a:gd name="T12" fmla="*/ 2147483646 w 41"/>
                  <a:gd name="T13" fmla="*/ 2147483646 h 281"/>
                  <a:gd name="T14" fmla="*/ 2147483646 w 41"/>
                  <a:gd name="T15" fmla="*/ 2147483646 h 281"/>
                  <a:gd name="T16" fmla="*/ 2147483646 w 41"/>
                  <a:gd name="T17" fmla="*/ 2147483646 h 281"/>
                  <a:gd name="T18" fmla="*/ 2147483646 w 41"/>
                  <a:gd name="T19" fmla="*/ 2147483646 h 281"/>
                  <a:gd name="T20" fmla="*/ 2147483646 w 41"/>
                  <a:gd name="T21" fmla="*/ 2147483646 h 281"/>
                  <a:gd name="T22" fmla="*/ 2147483646 w 41"/>
                  <a:gd name="T23" fmla="*/ 2147483646 h 281"/>
                  <a:gd name="T24" fmla="*/ 2147483646 w 41"/>
                  <a:gd name="T25" fmla="*/ 2147483646 h 281"/>
                  <a:gd name="T26" fmla="*/ 0 w 41"/>
                  <a:gd name="T27" fmla="*/ 2147483646 h 281"/>
                  <a:gd name="T28" fmla="*/ 2147483646 w 41"/>
                  <a:gd name="T29" fmla="*/ 2147483646 h 281"/>
                  <a:gd name="T30" fmla="*/ 2147483646 w 41"/>
                  <a:gd name="T31" fmla="*/ 2147483646 h 281"/>
                  <a:gd name="T32" fmla="*/ 2147483646 w 41"/>
                  <a:gd name="T33" fmla="*/ 2147483646 h 281"/>
                  <a:gd name="T34" fmla="*/ 2147483646 w 41"/>
                  <a:gd name="T35" fmla="*/ 2147483646 h 281"/>
                  <a:gd name="T36" fmla="*/ 2147483646 w 41"/>
                  <a:gd name="T37" fmla="*/ 2147483646 h 281"/>
                  <a:gd name="T38" fmla="*/ 2147483646 w 41"/>
                  <a:gd name="T39" fmla="*/ 2147483646 h 281"/>
                  <a:gd name="T40" fmla="*/ 2147483646 w 41"/>
                  <a:gd name="T41" fmla="*/ 2147483646 h 281"/>
                  <a:gd name="T42" fmla="*/ 2147483646 w 41"/>
                  <a:gd name="T43" fmla="*/ 2147483646 h 2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41" h="281">
                    <a:moveTo>
                      <a:pt x="15" y="41"/>
                    </a:moveTo>
                    <a:cubicBezTo>
                      <a:pt x="15" y="29"/>
                      <a:pt x="13" y="19"/>
                      <a:pt x="11" y="13"/>
                    </a:cubicBezTo>
                    <a:cubicBezTo>
                      <a:pt x="9" y="7"/>
                      <a:pt x="5" y="2"/>
                      <a:pt x="0" y="0"/>
                    </a:cubicBezTo>
                    <a:cubicBezTo>
                      <a:pt x="10" y="0"/>
                      <a:pt x="17" y="3"/>
                      <a:pt x="21" y="9"/>
                    </a:cubicBezTo>
                    <a:cubicBezTo>
                      <a:pt x="25" y="14"/>
                      <a:pt x="27" y="27"/>
                      <a:pt x="27" y="45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7" y="114"/>
                      <a:pt x="28" y="122"/>
                      <a:pt x="30" y="128"/>
                    </a:cubicBezTo>
                    <a:cubicBezTo>
                      <a:pt x="32" y="134"/>
                      <a:pt x="35" y="138"/>
                      <a:pt x="41" y="141"/>
                    </a:cubicBezTo>
                    <a:cubicBezTo>
                      <a:pt x="35" y="143"/>
                      <a:pt x="31" y="147"/>
                      <a:pt x="30" y="153"/>
                    </a:cubicBezTo>
                    <a:cubicBezTo>
                      <a:pt x="28" y="158"/>
                      <a:pt x="27" y="167"/>
                      <a:pt x="27" y="179"/>
                    </a:cubicBezTo>
                    <a:cubicBezTo>
                      <a:pt x="27" y="232"/>
                      <a:pt x="27" y="232"/>
                      <a:pt x="27" y="232"/>
                    </a:cubicBezTo>
                    <a:cubicBezTo>
                      <a:pt x="27" y="245"/>
                      <a:pt x="26" y="255"/>
                      <a:pt x="25" y="262"/>
                    </a:cubicBezTo>
                    <a:cubicBezTo>
                      <a:pt x="23" y="269"/>
                      <a:pt x="20" y="274"/>
                      <a:pt x="16" y="277"/>
                    </a:cubicBezTo>
                    <a:cubicBezTo>
                      <a:pt x="12" y="279"/>
                      <a:pt x="7" y="281"/>
                      <a:pt x="0" y="281"/>
                    </a:cubicBezTo>
                    <a:cubicBezTo>
                      <a:pt x="5" y="279"/>
                      <a:pt x="9" y="274"/>
                      <a:pt x="11" y="268"/>
                    </a:cubicBezTo>
                    <a:cubicBezTo>
                      <a:pt x="13" y="261"/>
                      <a:pt x="15" y="252"/>
                      <a:pt x="15" y="240"/>
                    </a:cubicBezTo>
                    <a:cubicBezTo>
                      <a:pt x="15" y="186"/>
                      <a:pt x="15" y="186"/>
                      <a:pt x="15" y="186"/>
                    </a:cubicBezTo>
                    <a:cubicBezTo>
                      <a:pt x="15" y="172"/>
                      <a:pt x="15" y="162"/>
                      <a:pt x="17" y="155"/>
                    </a:cubicBezTo>
                    <a:cubicBezTo>
                      <a:pt x="19" y="148"/>
                      <a:pt x="23" y="144"/>
                      <a:pt x="29" y="141"/>
                    </a:cubicBezTo>
                    <a:cubicBezTo>
                      <a:pt x="23" y="138"/>
                      <a:pt x="19" y="133"/>
                      <a:pt x="17" y="127"/>
                    </a:cubicBezTo>
                    <a:cubicBezTo>
                      <a:pt x="15" y="121"/>
                      <a:pt x="15" y="111"/>
                      <a:pt x="15" y="98"/>
                    </a:cubicBezTo>
                    <a:lnTo>
                      <a:pt x="15" y="4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761" y="3733"/>
                <a:ext cx="12291" cy="1956"/>
                <a:chOff x="7287" y="4493"/>
                <a:chExt cx="12291" cy="1956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7287" y="4493"/>
                  <a:ext cx="10688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000" b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法定权</a:t>
                  </a:r>
                  <a:r>
                    <a: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：指组织内各领导职位所固有的合法的、正式的权力</a:t>
                  </a: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7287" y="5193"/>
                  <a:ext cx="9091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000" b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奖赏权</a:t>
                  </a:r>
                  <a:r>
                    <a: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：指提供奖金、薪酬、表扬、升职等的权力</a:t>
                  </a: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7287" y="5821"/>
                  <a:ext cx="12291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:r>
                    <a:rPr lang="zh-CN" altLang="en-US" sz="2000" b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惩罚权</a:t>
                  </a:r>
                  <a:r>
                    <a:rPr lang="zh-CN" altLang="en-US" sz="2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：指通过精神、情感或物质上的威胁，强迫下级服从的权力。</a:t>
                  </a:r>
                  <a:endPara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4965" y="5824"/>
                <a:ext cx="8288" cy="2414"/>
                <a:chOff x="4965" y="5785"/>
                <a:chExt cx="8288" cy="2414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4965" y="5785"/>
                  <a:ext cx="8288" cy="1834"/>
                  <a:chOff x="7287" y="3999"/>
                  <a:chExt cx="8288" cy="1834"/>
                </a:xfrm>
              </p:grpSpPr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7287" y="3999"/>
                    <a:ext cx="8288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:r>
                      <a:rPr lang="zh-CN" altLang="en-US" sz="2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品格</a:t>
                    </a:r>
                    <a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：主要包括领导者的道德、品行、人格等</a:t>
                    </a:r>
                    <a:endPara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287" y="4579"/>
                    <a:ext cx="6688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:r>
                      <a:rPr lang="zh-CN" altLang="en-US" sz="2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才能</a:t>
                    </a:r>
                    <a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：才能主要反映在工作成果上。</a:t>
                    </a:r>
                    <a:endPara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7287" y="5205"/>
                    <a:ext cx="3088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r>
                      <a:rPr lang="zh-CN" altLang="en-US" sz="20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知识</a:t>
                    </a:r>
                    <a:r>
                      <a: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：博览群书</a:t>
                    </a:r>
                    <a:endPara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4965" y="7571"/>
                  <a:ext cx="4288" cy="628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r>
                    <a:rPr lang="zh-CN" altLang="en-US" sz="2000" b="1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感情</a:t>
                  </a:r>
                  <a:r>
                    <a:rPr lang="zh-CN" altLang="en-US" sz="2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：给员工的亲切感</a:t>
                  </a:r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8890" y="203200"/>
            <a:ext cx="3299460" cy="1854835"/>
          </a:xfrm>
          <a:prstGeom prst="rect">
            <a:avLst/>
          </a:prstGeom>
        </p:spPr>
      </p:pic>
      <p:sp>
        <p:nvSpPr>
          <p:cNvPr id="14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下列关于权力的说法，正确的是（ ）</a:t>
            </a:r>
            <a:endParaRPr lang="zh-CN" altLang="en-US" sz="2400"/>
          </a:p>
          <a:p>
            <a:r>
              <a:rPr lang="zh-CN" altLang="en-US" sz="2400"/>
              <a:t>A:权力是由职务派生出来的</a:t>
            </a:r>
            <a:endParaRPr lang="zh-CN" altLang="en-US" sz="2400"/>
          </a:p>
          <a:p>
            <a:r>
              <a:rPr lang="zh-CN" altLang="en-US" sz="2400"/>
              <a:t>B:权力是由职责派生出来的</a:t>
            </a:r>
            <a:endParaRPr lang="zh-CN" altLang="en-US" sz="2400"/>
          </a:p>
          <a:p>
            <a:r>
              <a:rPr lang="zh-CN" altLang="en-US" sz="2400"/>
              <a:t>C:权力是由职权派生出来的</a:t>
            </a:r>
            <a:endParaRPr lang="zh-CN" altLang="en-US" sz="2400"/>
          </a:p>
          <a:p>
            <a:r>
              <a:rPr lang="zh-CN" altLang="en-US" sz="2400"/>
              <a:t>D:权力是由职位派生出来的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95215" y="2261235"/>
            <a:ext cx="18884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选择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】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2175" y="2814320"/>
            <a:ext cx="10751185" cy="5530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在组织文化的维系过程中，</a:t>
            </a:r>
            <a:r>
              <a:rPr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甄选过程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高层管理人员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社会化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这三个因素起着特别重要的作用。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0" y="73025"/>
            <a:ext cx="2768600" cy="1692275"/>
          </a:xfrm>
          <a:prstGeom prst="rect">
            <a:avLst/>
          </a:prstGeom>
        </p:spPr>
      </p:pic>
      <p:sp>
        <p:nvSpPr>
          <p:cNvPr id="23" name="标题 2"/>
          <p:cNvSpPr>
            <a:spLocks noGrp="1"/>
          </p:cNvSpPr>
          <p:nvPr/>
        </p:nvSpPr>
        <p:spPr>
          <a:xfrm>
            <a:off x="871855" y="252730"/>
            <a:ext cx="742696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8.3.2 </a:t>
            </a:r>
            <a:r>
              <a:rPr lang="zh-CN" altLang="en-US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组织文化维系</a:t>
            </a:r>
            <a:endParaRPr lang="zh-CN" altLang="en-US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8575" y="-254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8.3.2.0组织文化维系</a:t>
            </a:r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988060" y="1470660"/>
            <a:ext cx="31000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体现的是什么素质？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47215" y="2446655"/>
            <a:ext cx="7148195" cy="1964055"/>
            <a:chOff x="4310" y="6884"/>
            <a:chExt cx="11257" cy="3093"/>
          </a:xfrm>
        </p:grpSpPr>
        <p:sp>
          <p:nvSpPr>
            <p:cNvPr id="13" name="文本框 12"/>
            <p:cNvSpPr txBox="1"/>
            <p:nvPr/>
          </p:nvSpPr>
          <p:spPr>
            <a:xfrm>
              <a:off x="4310" y="6884"/>
              <a:ext cx="8840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要有坚定的政治方向，要有较高的思想理论水平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10" y="7716"/>
              <a:ext cx="8840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要有良好的品德和作风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10" y="8549"/>
              <a:ext cx="8840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要有一定的科学文化知识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和专业知识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10" y="9349"/>
              <a:ext cx="8840" cy="62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要有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适应、综合、自律等能力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13150" y="7027"/>
              <a:ext cx="407" cy="343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13150" y="7859"/>
              <a:ext cx="407" cy="343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3150" y="8692"/>
              <a:ext cx="407" cy="343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13150" y="9491"/>
              <a:ext cx="407" cy="343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557" y="6885"/>
              <a:ext cx="201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【】素质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557" y="7716"/>
              <a:ext cx="201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【】素质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557" y="8549"/>
              <a:ext cx="201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【】素质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557" y="9349"/>
              <a:ext cx="201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【】素质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10.1.5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0" y="26035"/>
            <a:ext cx="3822700" cy="221107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892175" y="1922145"/>
            <a:ext cx="53924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领导者应具备的基本素质【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35860" y="3426460"/>
            <a:ext cx="676275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楷体-简" panose="02010600040101010101" charset="-122"/>
                <a:ea typeface="楷体-简" panose="02010600040101010101" charset="-122"/>
              </a:rPr>
              <a:t>政治素质</a:t>
            </a:r>
            <a:r>
              <a:rPr lang="en-US" altLang="zh-CN" sz="2800" b="1">
                <a:latin typeface="楷体-简" panose="02010600040101010101" charset="-122"/>
                <a:ea typeface="楷体-简" panose="02010600040101010101" charset="-122"/>
              </a:rPr>
              <a:t>/道德素质/知识素质/能力素质</a:t>
            </a:r>
            <a:endParaRPr lang="en-US" altLang="zh-CN" sz="2800" b="1">
              <a:latin typeface="楷体-简" panose="02010600040101010101" charset="-122"/>
              <a:ea typeface="楷体-简" panose="0201060004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0" y="26035"/>
            <a:ext cx="3822700" cy="2211070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10.1.5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领导权力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" y="95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10.1.5.1政治素质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46300" y="26035"/>
            <a:ext cx="4392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10.1.5五、领导者应具备的基本素质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领导者应具备的基本素质有（）</a:t>
            </a:r>
            <a:endParaRPr lang="zh-CN" altLang="en-US"/>
          </a:p>
          <a:p>
            <a:r>
              <a:rPr lang="zh-CN" altLang="en-US"/>
              <a:t>A:政治素质</a:t>
            </a:r>
            <a:endParaRPr lang="zh-CN" altLang="en-US"/>
          </a:p>
          <a:p>
            <a:r>
              <a:rPr lang="zh-CN" altLang="en-US"/>
              <a:t>B:道德素质</a:t>
            </a:r>
            <a:endParaRPr lang="zh-CN" altLang="en-US"/>
          </a:p>
          <a:p>
            <a:r>
              <a:rPr lang="zh-CN" altLang="en-US"/>
              <a:t>C:知识素质</a:t>
            </a:r>
            <a:endParaRPr lang="zh-CN" altLang="en-US"/>
          </a:p>
          <a:p>
            <a:r>
              <a:rPr lang="zh-CN" altLang="en-US"/>
              <a:t>D:能力素质</a:t>
            </a:r>
            <a:endParaRPr lang="zh-CN" altLang="en-US"/>
          </a:p>
          <a:p>
            <a:r>
              <a:rPr lang="zh-CN" altLang="en-US"/>
              <a:t>E:社会素质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1536700"/>
            <a:ext cx="10020935" cy="3784600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1072515" y="2435860"/>
            <a:ext cx="9586595" cy="7067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领导具备什么样的特质：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自信心、决断能力、适应性、才智、成熟度、性别、首创精神、对物质奖励的需求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10.2.1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领导特性理论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0" y="144780"/>
            <a:ext cx="3503295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892175" y="1723390"/>
            <a:ext cx="9652635" cy="1383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>
                <a:latin typeface="楷体-简" panose="02010600040101010101" charset="-122"/>
                <a:ea typeface="楷体-简" panose="02010600040101010101" charset="-122"/>
              </a:rPr>
              <a:t>领导行为理论</a:t>
            </a:r>
            <a:endParaRPr lang="zh-CN" altLang="en-US" sz="2800">
              <a:latin typeface="楷体-简" panose="02010600040101010101" charset="-122"/>
              <a:ea typeface="楷体-简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楷体-简" panose="02010600040101010101" charset="-122"/>
                <a:ea typeface="楷体-简" panose="02010600040101010101" charset="-122"/>
              </a:rPr>
              <a:t>       集中研究领导的工作作风和【   】对领导有效性的影响。</a:t>
            </a:r>
            <a:endParaRPr lang="zh-CN" altLang="en-US" sz="2800"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985" y="38100"/>
            <a:ext cx="3288665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892175" y="2562225"/>
            <a:ext cx="104063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领导行为理论集中研究领导的工作作风和【</a:t>
            </a:r>
            <a:r>
              <a:rPr lang="zh-CN" altLang="en-US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行为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】对领导有效性的影响。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</a:endParaRPr>
          </a:p>
          <a:p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</a:rPr>
              <a:t>                                                                           </a:t>
            </a:r>
            <a:endParaRPr lang="zh-CN" altLang="en-US" sz="240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015" y="88900"/>
            <a:ext cx="3924935" cy="143192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42960" y="185737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【</a:t>
            </a:r>
            <a:r>
              <a:rPr lang="zh-CN" altLang="en-US" sz="24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选择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r>
              <a:rPr lang="zh-CN" altLang="en-US" sz="2400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★★★</a:t>
            </a:r>
            <a:endParaRPr lang="zh-CN" altLang="en-US" sz="2400">
              <a:solidFill>
                <a:srgbClr val="FF0000"/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领导行为理论从领导的有效性出发，集中研究领导的工作作风和（）</a:t>
            </a:r>
            <a:endParaRPr lang="zh-CN" altLang="en-US" sz="2400"/>
          </a:p>
          <a:p>
            <a:r>
              <a:rPr lang="zh-CN" altLang="en-US" sz="2400"/>
              <a:t>A:个性</a:t>
            </a:r>
            <a:endParaRPr lang="zh-CN" altLang="en-US" sz="2400"/>
          </a:p>
          <a:p>
            <a:r>
              <a:rPr lang="zh-CN" altLang="en-US" sz="2400"/>
              <a:t>B:能力</a:t>
            </a:r>
            <a:endParaRPr lang="zh-CN" altLang="en-US" sz="2400"/>
          </a:p>
          <a:p>
            <a:r>
              <a:rPr lang="zh-CN" altLang="en-US" sz="2400"/>
              <a:t>C:行为</a:t>
            </a:r>
            <a:endParaRPr lang="zh-CN" altLang="en-US" sz="2400"/>
          </a:p>
          <a:p>
            <a:r>
              <a:rPr lang="zh-CN" altLang="en-US" sz="2400"/>
              <a:t>D:素质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</a:t>
            </a:r>
            <a:r>
              <a:rPr lang="zh-CN" altLang="en-US">
                <a:sym typeface="+mn-ea"/>
              </a:rPr>
              <a:t>再现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982345" y="1934210"/>
            <a:ext cx="105251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密歇根大学研究了领导行为的两个概念化维度：以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生产为中心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的行为和以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员工为中心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的行为。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175" y="1231900"/>
            <a:ext cx="7033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领导行为理论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密歇根大学的研究【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82345" y="2885440"/>
            <a:ext cx="10153015" cy="286131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（1）</a:t>
            </a:r>
            <a:r>
              <a:rPr lang="zh-CN" sz="24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以生产为中心的领导者</a:t>
            </a:r>
            <a:endParaRPr lang="zh-CN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关注任务而非员工，更强调工作的技术或任务事项，并把员工视为达到</a:t>
            </a:r>
            <a:endParaRPr lang="zh-CN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目标的手段；</a:t>
            </a:r>
            <a:endParaRPr lang="en-US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（2）</a:t>
            </a:r>
            <a:r>
              <a:rPr lang="zh-CN" sz="24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以员工为中心的领导者</a:t>
            </a:r>
            <a:endParaRPr lang="zh-CN" sz="2400" b="1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重视人际关系，会考虑下属的需求，并承认人与人之间的不同。</a:t>
            </a:r>
            <a:endParaRPr lang="zh-CN" altLang="en-US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0" y="129540"/>
            <a:ext cx="3632835" cy="135064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892175" y="1934210"/>
            <a:ext cx="107283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密歇根大学研究了领导行为的两个概念化维度：以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的行为和以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20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为中心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的行为。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175" y="1231900"/>
            <a:ext cx="7033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领导行为理论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密歇根大学的研究【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82345" y="2885440"/>
            <a:ext cx="9479915" cy="286131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（1）</a:t>
            </a:r>
            <a:r>
              <a:rPr lang="zh-CN" sz="24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以生产为中心的领导者</a:t>
            </a:r>
            <a:endParaRPr lang="zh-CN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关注任务而非员工，更强调工作的技术或任务事项，并把员工视为</a:t>
            </a:r>
            <a:endParaRPr lang="zh-CN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达到目标的手段；</a:t>
            </a:r>
            <a:endParaRPr lang="en-US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（2）</a:t>
            </a:r>
            <a:r>
              <a:rPr lang="zh-CN" sz="2400" b="1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以员工为中心的领导者</a:t>
            </a:r>
            <a:endParaRPr lang="zh-CN" sz="2400" b="1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400" b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</a:rPr>
              <a:t>    重视人际关系，会考虑下属的需求，并承认人与人之间的不同。</a:t>
            </a:r>
            <a:endParaRPr lang="zh-CN" altLang="en-US" sz="2400" b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0" y="129540"/>
            <a:ext cx="3632835" cy="135064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 sz="2400"/>
              <a:t>在组织文化的维系过程中，起着特别重要作用的因素是甄选过程、社会化和（）</a:t>
            </a:r>
            <a:endParaRPr lang="zh-CN" altLang="en-US" sz="2400"/>
          </a:p>
          <a:p>
            <a:r>
              <a:rPr lang="zh-CN" altLang="en-US" sz="2400"/>
              <a:t>A:市场化</a:t>
            </a:r>
            <a:endParaRPr lang="zh-CN" altLang="en-US" sz="2400"/>
          </a:p>
          <a:p>
            <a:r>
              <a:rPr lang="zh-CN" altLang="en-US" sz="2400"/>
              <a:t>B:高层管理人员</a:t>
            </a:r>
            <a:endParaRPr lang="zh-CN" altLang="en-US" sz="2400"/>
          </a:p>
          <a:p>
            <a:r>
              <a:rPr lang="zh-CN" altLang="en-US" sz="2400"/>
              <a:t>C:结构化</a:t>
            </a:r>
            <a:endParaRPr lang="zh-CN" altLang="en-US" sz="2400"/>
          </a:p>
          <a:p>
            <a:r>
              <a:rPr lang="zh-CN" altLang="en-US" sz="2400"/>
              <a:t>D:人际关系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 defTabSz="914400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真题再现</a:t>
            </a:r>
            <a:endParaRPr lang="en-US" altLang="zh-CN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bject 11"/>
          <p:cNvSpPr/>
          <p:nvPr/>
        </p:nvSpPr>
        <p:spPr>
          <a:xfrm>
            <a:off x="6550787" y="1704594"/>
            <a:ext cx="4543044" cy="4364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矩形 16"/>
          <p:cNvSpPr/>
          <p:nvPr/>
        </p:nvSpPr>
        <p:spPr>
          <a:xfrm>
            <a:off x="6550660" y="2965450"/>
            <a:ext cx="367665" cy="10204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56270" y="5704205"/>
            <a:ext cx="925195" cy="36576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2175" y="2295525"/>
            <a:ext cx="55803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1.1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型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既不关心生产，也不关心员工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9.9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型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既关心生产，又关心员工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请同学们依次填写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1.9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9.1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-简" panose="02010600040101010101" charset="-122"/>
                <a:ea typeface="楷体-简" panose="02010600040101010101" charset="-122"/>
                <a:cs typeface="宋体" pitchFamily="2" charset="-122"/>
                <a:sym typeface="+mn-ea"/>
              </a:rPr>
              <a:t>5.5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-简" panose="02010600040101010101" charset="-122"/>
              <a:ea typeface="楷体-简" panose="02010600040101010101" charset="-122"/>
              <a:cs typeface="宋体" pitchFamily="2" charset="-122"/>
              <a:sym typeface="+mn-ea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69850"/>
            <a:ext cx="3810000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892175" y="1231900"/>
            <a:ext cx="6367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领导行为理论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管理方格理论【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5080" y="2267585"/>
            <a:ext cx="4947920" cy="2490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92430" indent="-286385">
              <a:lnSpc>
                <a:spcPct val="100000"/>
              </a:lnSpc>
              <a:spcBef>
                <a:spcPts val="1680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：贫乏式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80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：团队型管理或战斗集</a:t>
            </a:r>
            <a:r>
              <a:rPr sz="2000"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型管理</a:t>
            </a:r>
            <a:endParaRPr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80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：任务型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75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：俱乐部型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75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：中间型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6223000" y="1907540"/>
            <a:ext cx="3808095" cy="39300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圆角矩形标注 17"/>
          <p:cNvSpPr/>
          <p:nvPr/>
        </p:nvSpPr>
        <p:spPr>
          <a:xfrm>
            <a:off x="1694815" y="4893945"/>
            <a:ext cx="960755" cy="393700"/>
          </a:xfrm>
          <a:prstGeom prst="wedgeRoundRectCallout">
            <a:avLst>
              <a:gd name="adj1" fmla="val -23298"/>
              <a:gd name="adj2" fmla="val -10919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</a:t>
            </a:r>
            <a:endParaRPr lang="zh-CN" altLang="en-US" b="1" u="sng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69850"/>
            <a:ext cx="3810000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892175" y="1231900"/>
            <a:ext cx="6367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领导行为理论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管理方格理论【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★★★★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5080" y="2267585"/>
            <a:ext cx="4947920" cy="2490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92430" indent="-286385">
              <a:lnSpc>
                <a:spcPct val="100000"/>
              </a:lnSpc>
              <a:spcBef>
                <a:spcPts val="1680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80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管理或战斗集</a:t>
            </a:r>
            <a:r>
              <a:rPr sz="2000"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型管理</a:t>
            </a:r>
            <a:endParaRPr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80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75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2430" indent="-286385">
              <a:lnSpc>
                <a:spcPct val="100000"/>
              </a:lnSpc>
              <a:spcBef>
                <a:spcPts val="1675"/>
              </a:spcBef>
              <a:buClr>
                <a:srgbClr val="944F71"/>
              </a:buClr>
              <a:buSzPct val="60000"/>
              <a:buFont typeface="Arial" panose="020B0604020202090204"/>
              <a:buChar char="•"/>
              <a:tabLst>
                <a:tab pos="392430" algn="l"/>
                <a:tab pos="393065" algn="l"/>
              </a:tabLst>
            </a:pP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_______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6223000" y="1907540"/>
            <a:ext cx="3808095" cy="39300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圆角矩形标注 17"/>
          <p:cNvSpPr/>
          <p:nvPr/>
        </p:nvSpPr>
        <p:spPr>
          <a:xfrm>
            <a:off x="1694815" y="4893945"/>
            <a:ext cx="960755" cy="393700"/>
          </a:xfrm>
          <a:prstGeom prst="wedgeRoundRectCallout">
            <a:avLst>
              <a:gd name="adj1" fmla="val -23298"/>
              <a:gd name="adj2" fmla="val -10919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</a:t>
            </a:r>
            <a:endParaRPr lang="zh-CN" altLang="en-US" b="1" u="sng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10.2.2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领导行为理论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69850"/>
            <a:ext cx="3810000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在管理方格理论中，（9.9）型属于（ ）</a:t>
            </a:r>
            <a:endParaRPr lang="zh-CN" altLang="en-US"/>
          </a:p>
          <a:p>
            <a:r>
              <a:rPr lang="zh-CN" altLang="en-US"/>
              <a:t>A:团队型管理</a:t>
            </a:r>
            <a:endParaRPr lang="zh-CN" altLang="en-US"/>
          </a:p>
          <a:p>
            <a:r>
              <a:rPr lang="zh-CN" altLang="en-US"/>
              <a:t>B:俱乐部管理</a:t>
            </a:r>
            <a:endParaRPr lang="zh-CN" altLang="en-US"/>
          </a:p>
          <a:p>
            <a:r>
              <a:rPr lang="zh-CN" altLang="en-US"/>
              <a:t>C:中间型管理</a:t>
            </a:r>
            <a:endParaRPr lang="zh-CN" altLang="en-US"/>
          </a:p>
          <a:p>
            <a:r>
              <a:rPr lang="zh-CN" altLang="en-US"/>
              <a:t>D:任务型管理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1549400"/>
            <a:ext cx="7938135" cy="3759200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77825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1723390" y="2496185"/>
            <a:ext cx="8269605" cy="28613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有效的群体绩效取决于两个方面的恰当匹配：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1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）与下属发生相互作用的领导者风格；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（</a:t>
            </a:r>
            <a:r>
              <a:rPr lang="en-US" alt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2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）领导者能够控制和影响情境的程度。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该模型基于这样的</a:t>
            </a:r>
            <a:r>
              <a:rPr lang="zh-CN" altLang="en-US" sz="2400" b="1">
                <a:latin typeface="楷体-简" panose="02010600040101010101" charset="-122"/>
                <a:ea typeface="楷体-简" panose="02010600040101010101" charset="-122"/>
                <a:sym typeface="+mn-ea"/>
              </a:rPr>
              <a:t>前提假设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：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在不同类型的情境中，</a:t>
            </a:r>
            <a:r>
              <a:rPr lang="zh-CN" altLang="en-US" sz="2400" b="1" u="sng">
                <a:solidFill>
                  <a:srgbClr val="C0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总有某种领导风格最有效</a:t>
            </a:r>
            <a:r>
              <a: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。</a:t>
            </a:r>
            <a:endParaRPr lang="zh-CN" altLang="en-US" sz="2400">
              <a:latin typeface="楷体-简" panose="02010600040101010101" charset="-122"/>
              <a:ea typeface="楷体-简" panose="0201060004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74590" y="2097405"/>
            <a:ext cx="22428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”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权变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→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可以变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“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0" y="123190"/>
            <a:ext cx="3137535" cy="1229360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2175" y="1352550"/>
            <a:ext cx="29660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费德勒权变模型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2729230" y="2829560"/>
            <a:ext cx="53651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一般情况下，领导理论立足于【   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A.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领导者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下属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84455"/>
            <a:ext cx="3658235" cy="1441450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下箭头 20"/>
          <p:cNvSpPr/>
          <p:nvPr/>
        </p:nvSpPr>
        <p:spPr>
          <a:xfrm>
            <a:off x="6102985" y="3669030"/>
            <a:ext cx="204470" cy="23177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038350" y="2071370"/>
            <a:ext cx="8334375" cy="3032760"/>
            <a:chOff x="8818" y="4288"/>
            <a:chExt cx="13125" cy="4776"/>
          </a:xfrm>
        </p:grpSpPr>
        <p:sp>
          <p:nvSpPr>
            <p:cNvPr id="14" name="文本框 13"/>
            <p:cNvSpPr txBox="1"/>
            <p:nvPr/>
          </p:nvSpPr>
          <p:spPr>
            <a:xfrm>
              <a:off x="8818" y="4916"/>
              <a:ext cx="13125" cy="1888"/>
            </a:xfrm>
            <a:prstGeom prst="rect">
              <a:avLst/>
            </a:prstGeom>
            <a:noFill/>
            <a:ln>
              <a:solidFill>
                <a:srgbClr val="000000">
                  <a:alpha val="0"/>
                </a:srgbClr>
              </a:solidFill>
            </a:ln>
          </p:spPr>
          <p:txBody>
            <a:bodyPr wrap="square" rtlCol="0" anchor="t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zh-CN" altLang="en-US" sz="2400" b="1"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路径——目标理论</a:t>
              </a:r>
              <a:r>
                <a:rPr lang="zh-CN" altLang="en-US" sz="2400"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同以前的各种领导理论的</a:t>
              </a:r>
              <a:r>
                <a:rPr lang="zh-CN" altLang="en-US" sz="2400" b="1" u="sng">
                  <a:solidFill>
                    <a:srgbClr val="FF0000"/>
                  </a:solidFill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最大区别在于，它立足于下属</a:t>
              </a:r>
              <a:r>
                <a:rPr lang="zh-CN" altLang="en-US" sz="2400" u="sng"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，</a:t>
              </a:r>
              <a:r>
                <a:rPr lang="zh-CN" altLang="en-US" sz="2400">
                  <a:latin typeface="楷体-简" panose="02010600040101010101" charset="-122"/>
                  <a:ea typeface="楷体-简" panose="02010600040101010101" charset="-122"/>
                  <a:sym typeface="+mn-ea"/>
                </a:rPr>
                <a:t>而不是立足于领导者。</a:t>
              </a:r>
              <a:endParaRPr lang="zh-CN" altLang="en-US" sz="2400">
                <a:latin typeface="楷体-简" panose="02010600040101010101" charset="-122"/>
                <a:ea typeface="楷体-简" panose="02010600040101010101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058" y="4288"/>
              <a:ext cx="343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  <a:sym typeface="+mn-ea"/>
                </a:rPr>
                <a:t>【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  <a:sym typeface="+mn-ea"/>
                </a:rPr>
                <a:t>选择</a:t>
              </a:r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  <a:sym typeface="+mn-ea"/>
                </a:rPr>
                <a:t>】</a:t>
              </a:r>
              <a:r>
                <a:rPr lang="zh-CN" altLang="en-US" sz="2000">
                  <a:solidFill>
                    <a:srgbClr val="FF0000"/>
                  </a:solidFill>
                  <a:sym typeface="+mn-ea"/>
                </a:rPr>
                <a:t>★★★</a:t>
              </a:r>
              <a:endPara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18" y="7466"/>
              <a:ext cx="13124" cy="159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 anchor="t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形成了这一理论的两个基本原理：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①领导方式必须是下属乐于接受的方式    ②领导方式必须具有激励性。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92175" y="1231900"/>
            <a:ext cx="2888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2.3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领导情景理论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 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84455"/>
            <a:ext cx="3658235" cy="14414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路径——目标理论与其他领导理论的最大区别在于（）</a:t>
            </a:r>
            <a:endParaRPr lang="zh-CN" altLang="en-US" sz="2400"/>
          </a:p>
          <a:p>
            <a:r>
              <a:rPr lang="zh-CN" altLang="en-US" sz="2400"/>
              <a:t>A:立足于领导者</a:t>
            </a:r>
            <a:endParaRPr lang="zh-CN" altLang="en-US" sz="2400"/>
          </a:p>
          <a:p>
            <a:r>
              <a:rPr lang="zh-CN" altLang="en-US" sz="2400"/>
              <a:t>B:立足于下属</a:t>
            </a:r>
            <a:endParaRPr lang="zh-CN" altLang="en-US" sz="2400"/>
          </a:p>
          <a:p>
            <a:r>
              <a:rPr lang="zh-CN" altLang="en-US" sz="2400"/>
              <a:t>C:立足于领导风格</a:t>
            </a:r>
            <a:endParaRPr lang="zh-CN" altLang="en-US" sz="2400"/>
          </a:p>
          <a:p>
            <a:r>
              <a:rPr lang="zh-CN" altLang="en-US" sz="2400"/>
              <a:t>D:立足于领导行为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1812290" y="2888615"/>
            <a:ext cx="8298180" cy="5530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下属是不是会从对业务一无所知变换到业务熟练甚至可以成为领导？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295" y="88900"/>
            <a:ext cx="3621405" cy="144081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8255" y="10160"/>
            <a:ext cx="3439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10.2.3.3领导生命周期理论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720725" y="1275715"/>
            <a:ext cx="10751185" cy="193802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甄选过程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组织成员甄选过程的明确目标是识别并雇用那些有知识、有技巧、有能力做好组织工作的人。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组织借助甄选标准的设立，筛选出与自身价值观相同或相近的应聘者，通过赢得未来雇员的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认同以确保组织核心理念得到巩固。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0" y="73025"/>
            <a:ext cx="2768600" cy="1692275"/>
          </a:xfrm>
          <a:prstGeom prst="rect">
            <a:avLst/>
          </a:prstGeom>
        </p:spPr>
      </p:pic>
      <p:sp>
        <p:nvSpPr>
          <p:cNvPr id="23" name="标题 2"/>
          <p:cNvSpPr>
            <a:spLocks noGrp="1"/>
          </p:cNvSpPr>
          <p:nvPr/>
        </p:nvSpPr>
        <p:spPr>
          <a:xfrm>
            <a:off x="871855" y="252730"/>
            <a:ext cx="742696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8.3.2 </a:t>
            </a:r>
            <a:r>
              <a:rPr lang="zh-CN" altLang="en-US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组织文化维系</a:t>
            </a:r>
            <a:endParaRPr lang="zh-CN" altLang="en-US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892175" y="1231900"/>
            <a:ext cx="55740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2.3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领导情景理论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领导生命周期理论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 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1630680"/>
            <a:ext cx="4963795" cy="4763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4079875"/>
            <a:ext cx="4336415" cy="10147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员工的成熟度有几个阶段？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分别是  ：【】【】【】【】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95" y="88900"/>
            <a:ext cx="3621405" cy="144081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892175" y="1231900"/>
            <a:ext cx="52368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2.3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领导情景理论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领导生命周期理论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 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1630680"/>
            <a:ext cx="4963795" cy="4763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4079875"/>
            <a:ext cx="5247005" cy="1476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员工的成熟度有几个阶段？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由低到高分别是  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】【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】【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】【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95" y="88900"/>
            <a:ext cx="3621405" cy="144081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892175" y="1231900"/>
            <a:ext cx="81076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2.3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领导情景理论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领导生命周期理论【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选择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简答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★★★★★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  <a:sym typeface="+mn-ea"/>
              </a:rPr>
              <a:t> 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1630680"/>
            <a:ext cx="4963795" cy="4763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58560" y="2831465"/>
            <a:ext cx="5166995" cy="16586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t">
            <a:spAutoFit/>
          </a:bodyPr>
          <a:p>
            <a:pPr marL="12700" indent="0">
              <a:lnSpc>
                <a:spcPct val="100000"/>
              </a:lnSpc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b="1" spc="-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命令型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：高工作、低</a:t>
            </a:r>
            <a:r>
              <a:rPr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系。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（M1）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>
              <a:lnSpc>
                <a:spcPct val="100000"/>
              </a:lnSpc>
              <a:spcBef>
                <a:spcPts val="1195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b="1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说服型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：高工作、高</a:t>
            </a:r>
            <a:r>
              <a:rPr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系。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（M2）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>
              <a:lnSpc>
                <a:spcPct val="100000"/>
              </a:lnSpc>
              <a:spcBef>
                <a:spcPts val="1195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</a:t>
            </a:r>
            <a:r>
              <a:rPr b="1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参与型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：低工作、高</a:t>
            </a:r>
            <a:r>
              <a:rPr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系。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（M3）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indent="0">
              <a:lnSpc>
                <a:spcPct val="100000"/>
              </a:lnSpc>
              <a:spcBef>
                <a:spcPts val="1195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④</a:t>
            </a:r>
            <a:r>
              <a:rPr b="1" spc="-3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授权型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：低工作、低</a:t>
            </a:r>
            <a:r>
              <a:rPr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系。</a:t>
            </a:r>
            <a:r>
              <a:rPr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（M4）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95" y="88900"/>
            <a:ext cx="3621405" cy="144081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9305" y="1306195"/>
            <a:ext cx="10601325" cy="424624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b="0">
                <a:ea typeface="微软雅黑" panose="020B0503020204020204" pitchFamily="34" charset="-122"/>
              </a:rPr>
              <a:t>（</a:t>
            </a:r>
            <a:r>
              <a:rPr lang="en-US" altLang="zh-CN" b="0">
                <a:ea typeface="微软雅黑" panose="020B0503020204020204" pitchFamily="34" charset="-122"/>
              </a:rPr>
              <a:t>1</a:t>
            </a:r>
            <a:r>
              <a:rPr lang="zh-CN" altLang="en-US" b="0">
                <a:ea typeface="微软雅黑" panose="020B0503020204020204" pitchFamily="34" charset="-122"/>
              </a:rPr>
              <a:t>）</a:t>
            </a:r>
            <a:r>
              <a:rPr lang="zh-CN" b="0">
                <a:ea typeface="微软雅黑" panose="020B0503020204020204" pitchFamily="34" charset="-122"/>
              </a:rPr>
              <a:t>在这种领导方式下，由领导者进行角色分类，并告知下属做什么、如何做、何时做、何地做。</a:t>
            </a:r>
            <a:endParaRPr lang="zh-CN" b="0"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b="0">
                <a:ea typeface="微软雅黑" panose="020B0503020204020204" pitchFamily="34" charset="-122"/>
              </a:rPr>
              <a:t>                                                                   【】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b="1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zh-CN" altLang="en-US" b="0"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0">
                <a:ea typeface="微软雅黑" panose="020B0503020204020204" pitchFamily="34" charset="-122"/>
              </a:rPr>
              <a:t>（</a:t>
            </a:r>
            <a:r>
              <a:rPr lang="en-US" altLang="zh-CN" b="0">
                <a:ea typeface="微软雅黑" panose="020B0503020204020204" pitchFamily="34" charset="-122"/>
              </a:rPr>
              <a:t>2</a:t>
            </a:r>
            <a:r>
              <a:rPr lang="zh-CN" altLang="en-US" b="0">
                <a:ea typeface="微软雅黑" panose="020B0503020204020204" pitchFamily="34" charset="-122"/>
              </a:rPr>
              <a:t>）领导者既提供指导性行为，又提供支持性行为。</a:t>
            </a:r>
            <a:r>
              <a:rPr lang="zh-CN">
                <a:ea typeface="微软雅黑" panose="020B0503020204020204" pitchFamily="34" charset="-122"/>
                <a:sym typeface="+mn-ea"/>
              </a:rPr>
              <a:t>【】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b="1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zh-CN" altLang="en-US" b="0"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0">
                <a:ea typeface="微软雅黑" panose="020B0503020204020204" pitchFamily="34" charset="-122"/>
              </a:rPr>
              <a:t>（</a:t>
            </a:r>
            <a:r>
              <a:rPr lang="en-US" altLang="zh-CN" b="0">
                <a:ea typeface="微软雅黑" panose="020B0503020204020204" pitchFamily="34" charset="-122"/>
              </a:rPr>
              <a:t>3</a:t>
            </a:r>
            <a:r>
              <a:rPr lang="zh-CN" altLang="en-US" b="0">
                <a:ea typeface="微软雅黑" panose="020B0503020204020204" pitchFamily="34" charset="-122"/>
              </a:rPr>
              <a:t>）在这种领导方式下，领导者极少进行命令，而是与下属共同进行决策，领导者的主要作用就是促进工作的开展和沟通。                                      </a:t>
            </a:r>
            <a:r>
              <a:rPr lang="zh-CN">
                <a:ea typeface="微软雅黑" panose="020B0503020204020204" pitchFamily="34" charset="-122"/>
                <a:sym typeface="+mn-ea"/>
              </a:rPr>
              <a:t>【】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b="1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</a:pPr>
            <a:endParaRPr lang="zh-CN" altLang="en-US" b="0"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0">
                <a:ea typeface="微软雅黑" panose="020B0503020204020204" pitchFamily="34" charset="-122"/>
              </a:rPr>
              <a:t>（</a:t>
            </a:r>
            <a:r>
              <a:rPr lang="en-US" altLang="zh-CN" b="0">
                <a:ea typeface="微软雅黑" panose="020B0503020204020204" pitchFamily="34" charset="-122"/>
              </a:rPr>
              <a:t>4</a:t>
            </a:r>
            <a:r>
              <a:rPr lang="zh-CN" altLang="en-US" b="0">
                <a:ea typeface="微软雅黑" panose="020B0503020204020204" pitchFamily="34" charset="-122"/>
              </a:rPr>
              <a:t>） 在这种领导方式下，领导者几乎不提供指导或支持，通过授权鼓励下属自主做好工作。</a:t>
            </a:r>
            <a:endParaRPr lang="zh-CN" altLang="en-US" b="0"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>
                <a:ea typeface="微软雅黑" panose="020B0503020204020204" pitchFamily="34" charset="-122"/>
                <a:sym typeface="+mn-ea"/>
              </a:rPr>
              <a:t>                                                                  【】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altLang="en-US" b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295" y="88900"/>
            <a:ext cx="3621405" cy="144081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46785" y="1779270"/>
            <a:ext cx="10575925" cy="378460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 b="0">
                <a:latin typeface="楷体-简" panose="02010600040101010101" charset="-122"/>
                <a:ea typeface="楷体-简" panose="02010600040101010101" charset="-122"/>
              </a:rPr>
              <a:t>1</a:t>
            </a:r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）</a:t>
            </a:r>
            <a:r>
              <a:rPr lang="zh-CN" sz="2400" b="0">
                <a:latin typeface="楷体-简" panose="02010600040101010101" charset="-122"/>
                <a:ea typeface="楷体-简" panose="02010600040101010101" charset="-122"/>
              </a:rPr>
              <a:t>在这种领导方式下，由领导者进行角色分类，并告知下属做什么、如何做、何时做、何地做。【</a:t>
            </a:r>
            <a:r>
              <a:rPr lang="zh-CN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</a:rPr>
              <a:t>命令</a:t>
            </a:r>
            <a:r>
              <a:rPr lang="zh-CN" sz="2400" b="0">
                <a:latin typeface="楷体-简" panose="02010600040101010101" charset="-122"/>
                <a:ea typeface="楷体-简" panose="02010600040101010101" charset="-122"/>
              </a:rPr>
              <a:t>】</a:t>
            </a:r>
            <a:r>
              <a:rPr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sz="2400" b="1" u="sng" dirty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400" b="0">
              <a:latin typeface="楷体-简" panose="02010600040101010101" charset="-122"/>
              <a:ea typeface="楷体-简" panose="02010600040101010101" charset="-122"/>
            </a:endParaRPr>
          </a:p>
          <a:p>
            <a:pPr indent="0"/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 b="0">
                <a:latin typeface="楷体-简" panose="02010600040101010101" charset="-122"/>
                <a:ea typeface="楷体-简" panose="02010600040101010101" charset="-122"/>
              </a:rPr>
              <a:t>2</a:t>
            </a:r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）领导者既提供指导性行为，又提供支持性行为。</a:t>
            </a:r>
            <a:r>
              <a:rPr 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【</a:t>
            </a:r>
            <a:r>
              <a:rPr lang="zh-CN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说服</a:t>
            </a:r>
            <a:r>
              <a:rPr 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r>
              <a:rPr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sz="2400" b="1" u="sng" dirty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400" b="0">
              <a:latin typeface="楷体-简" panose="02010600040101010101" charset="-122"/>
              <a:ea typeface="楷体-简" panose="02010600040101010101" charset="-122"/>
            </a:endParaRPr>
          </a:p>
          <a:p>
            <a:pPr indent="0"/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 b="0">
                <a:latin typeface="楷体-简" panose="02010600040101010101" charset="-122"/>
                <a:ea typeface="楷体-简" panose="02010600040101010101" charset="-122"/>
              </a:rPr>
              <a:t>3</a:t>
            </a:r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）在这种领导方式下，领导者极少进行命令，而是与下属共同进行决策，  领导者的主要作用就是促进工作的开展和沟通。</a:t>
            </a:r>
            <a:r>
              <a:rPr 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【</a:t>
            </a:r>
            <a:r>
              <a:rPr lang="zh-CN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参与</a:t>
            </a:r>
            <a:r>
              <a:rPr 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r>
              <a:rPr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sz="2400" b="1" u="sng" dirty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sz="2400" b="0">
              <a:latin typeface="楷体-简" panose="02010600040101010101" charset="-122"/>
              <a:ea typeface="楷体-简" panose="02010600040101010101" charset="-122"/>
            </a:endParaRPr>
          </a:p>
          <a:p>
            <a:pPr indent="0"/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（</a:t>
            </a:r>
            <a:r>
              <a:rPr lang="en-US" altLang="zh-CN" sz="2400" b="0">
                <a:latin typeface="楷体-简" panose="02010600040101010101" charset="-122"/>
                <a:ea typeface="楷体-简" panose="02010600040101010101" charset="-122"/>
              </a:rPr>
              <a:t>4</a:t>
            </a:r>
            <a:r>
              <a:rPr lang="zh-CN" altLang="en-US" sz="2400" b="0">
                <a:latin typeface="楷体-简" panose="02010600040101010101" charset="-122"/>
                <a:ea typeface="楷体-简" panose="02010600040101010101" charset="-122"/>
              </a:rPr>
              <a:t>） 在这种领导方式下，领导者几乎不提供指导或支持，通过授权鼓励下属自主做好工作。</a:t>
            </a:r>
            <a:r>
              <a:rPr 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【</a:t>
            </a:r>
            <a:r>
              <a:rPr lang="zh-CN" sz="2400" b="1">
                <a:solidFill>
                  <a:srgbClr val="FF0000"/>
                </a:solidFill>
                <a:latin typeface="楷体-简" panose="02010600040101010101" charset="-122"/>
                <a:ea typeface="楷体-简" panose="02010600040101010101" charset="-122"/>
                <a:sym typeface="+mn-ea"/>
              </a:rPr>
              <a:t>授权</a:t>
            </a:r>
            <a:r>
              <a:rPr lang="zh-CN" sz="2400">
                <a:latin typeface="楷体-简" panose="02010600040101010101" charset="-122"/>
                <a:ea typeface="楷体-简" panose="02010600040101010101" charset="-122"/>
                <a:sym typeface="+mn-ea"/>
              </a:rPr>
              <a:t>】</a:t>
            </a:r>
            <a:r>
              <a:rPr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sz="2400" b="1" u="sng" dirty="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altLang="en-US" sz="2400" b="1" u="sng" dirty="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3295" y="88900"/>
            <a:ext cx="3621405" cy="1440815"/>
          </a:xfrm>
          <a:prstGeom prst="rect">
            <a:avLst/>
          </a:prstGeom>
        </p:spPr>
      </p:pic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794635" y="2414270"/>
            <a:ext cx="4754880" cy="203009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微软雅黑" panose="020B0503020204020204" pitchFamily="34" charset="-122"/>
              </a:rPr>
              <a:t>下属在第一阶段</a:t>
            </a:r>
            <a:r>
              <a:rPr lang="en-US" altLang="zh-CN" b="0">
                <a:ea typeface="微软雅黑" panose="020B0503020204020204" pitchFamily="34" charset="-122"/>
              </a:rPr>
              <a:t>——</a:t>
            </a:r>
            <a:r>
              <a:rPr lang="zh-CN" b="0">
                <a:ea typeface="微软雅黑" panose="020B0503020204020204" pitchFamily="34" charset="-122"/>
              </a:rPr>
              <a:t>【</a:t>
            </a:r>
            <a:r>
              <a:rPr lang="zh-CN" b="1">
                <a:solidFill>
                  <a:srgbClr val="FF0000"/>
                </a:solidFill>
                <a:ea typeface="微软雅黑" panose="020B0503020204020204" pitchFamily="34" charset="-122"/>
              </a:rPr>
              <a:t>命令</a:t>
            </a:r>
            <a:r>
              <a:rPr lang="zh-CN" b="0">
                <a:ea typeface="微软雅黑" panose="020B0503020204020204" pitchFamily="34" charset="-122"/>
              </a:rPr>
              <a:t>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b="1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b="0">
              <a:ea typeface="微软雅黑" panose="020B0503020204020204" pitchFamily="34" charset="-122"/>
            </a:endParaRPr>
          </a:p>
          <a:p>
            <a:pPr indent="0"/>
            <a:r>
              <a:rPr lang="zh-CN">
                <a:ea typeface="微软雅黑" panose="020B0503020204020204" pitchFamily="34" charset="-122"/>
                <a:sym typeface="+mn-ea"/>
              </a:rPr>
              <a:t>下属在第二阶段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>
                <a:ea typeface="微软雅黑" panose="020B0503020204020204" pitchFamily="34" charset="-122"/>
                <a:sym typeface="+mn-ea"/>
              </a:rPr>
              <a:t>【</a:t>
            </a:r>
            <a:r>
              <a:rPr lang="zh-CN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说服</a:t>
            </a:r>
            <a:r>
              <a:rPr lang="zh-CN">
                <a:ea typeface="微软雅黑" panose="020B0503020204020204" pitchFamily="34" charset="-122"/>
                <a:sym typeface="+mn-ea"/>
              </a:rPr>
              <a:t>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b="1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b="0">
              <a:ea typeface="微软雅黑" panose="020B0503020204020204" pitchFamily="34" charset="-122"/>
            </a:endParaRPr>
          </a:p>
          <a:p>
            <a:pPr indent="0"/>
            <a:r>
              <a:rPr lang="zh-CN">
                <a:ea typeface="微软雅黑" panose="020B0503020204020204" pitchFamily="34" charset="-122"/>
                <a:sym typeface="+mn-ea"/>
              </a:rPr>
              <a:t>下属在第三阶段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>
                <a:ea typeface="微软雅黑" panose="020B0503020204020204" pitchFamily="34" charset="-122"/>
                <a:sym typeface="+mn-ea"/>
              </a:rPr>
              <a:t>【</a:t>
            </a:r>
            <a:r>
              <a:rPr lang="zh-CN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参与</a:t>
            </a:r>
            <a:r>
              <a:rPr lang="zh-CN">
                <a:ea typeface="微软雅黑" panose="020B0503020204020204" pitchFamily="34" charset="-122"/>
                <a:sym typeface="+mn-ea"/>
              </a:rPr>
              <a:t>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b="1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endParaRPr lang="zh-CN" altLang="en-US" b="0">
              <a:ea typeface="微软雅黑" panose="020B0503020204020204" pitchFamily="34" charset="-122"/>
            </a:endParaRPr>
          </a:p>
          <a:p>
            <a:pPr indent="0"/>
            <a:r>
              <a:rPr lang="zh-CN">
                <a:ea typeface="微软雅黑" panose="020B0503020204020204" pitchFamily="34" charset="-122"/>
                <a:sym typeface="+mn-ea"/>
              </a:rPr>
              <a:t>下属在第四阶段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>
                <a:ea typeface="微软雅黑" panose="020B0503020204020204" pitchFamily="34" charset="-122"/>
                <a:sym typeface="+mn-ea"/>
              </a:rPr>
              <a:t>【</a:t>
            </a:r>
            <a:r>
              <a:rPr lang="zh-CN" b="1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授权</a:t>
            </a:r>
            <a:r>
              <a:rPr lang="zh-CN">
                <a:ea typeface="微软雅黑" panose="020B0503020204020204" pitchFamily="34" charset="-122"/>
                <a:sym typeface="+mn-ea"/>
              </a:rPr>
              <a:t>】</a:t>
            </a:r>
            <a:r>
              <a:rPr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领导方式</a:t>
            </a:r>
            <a:endParaRPr lang="zh-CN" altLang="en-US" b="0">
              <a:ea typeface="微软雅黑" panose="020B0503020204020204" pitchFamily="34" charset="-122"/>
            </a:endParaRPr>
          </a:p>
        </p:txBody>
      </p:sp>
      <p:sp>
        <p:nvSpPr>
          <p:cNvPr id="27" name="标题 2"/>
          <p:cNvSpPr>
            <a:spLocks noGrp="1"/>
          </p:cNvSpPr>
          <p:nvPr/>
        </p:nvSpPr>
        <p:spPr>
          <a:xfrm>
            <a:off x="892175" y="311150"/>
            <a:ext cx="8103235" cy="85407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10.2.3 </a:t>
            </a:r>
            <a:r>
              <a:rPr lang="zh-CN" altLang="en-US" sz="3600" dirty="0" smtClean="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领导情景理论</a:t>
            </a:r>
            <a:endParaRPr lang="zh-CN" altLang="en-US" sz="3600" dirty="0" smtClean="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/>
              <a:t>试述领导生命周期理论的主要内容及其对领导者的启示。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92175" y="377825"/>
            <a:ext cx="10972800" cy="854075"/>
          </a:xfrm>
        </p:spPr>
        <p:txBody>
          <a:bodyPr/>
          <a:p>
            <a:r>
              <a:rPr lang="zh-CN" altLang="en-US"/>
              <a:t>真题再现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/>
        </p:nvSpPr>
        <p:spPr>
          <a:xfrm>
            <a:off x="720725" y="1275715"/>
            <a:ext cx="10751185" cy="1476375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甄选过程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高层管理人员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</a:pPr>
            <a:r>
              <a:rPr lang="zh-CN" sz="2000">
                <a:latin typeface="楷体-简" panose="02010600040101010101" charset="-122"/>
                <a:ea typeface="楷体-简" panose="02010600040101010101" charset="-122"/>
                <a:cs typeface="微软雅黑" panose="020B0503020204020204" pitchFamily="34" charset="-122"/>
                <a:sym typeface="+mn-ea"/>
              </a:rPr>
              <a:t>      组织高层管理人员的言行举止对组织文化有重要的影响。</a:t>
            </a:r>
            <a:endParaRPr lang="zh-CN" sz="2000">
              <a:latin typeface="楷体-简" panose="02010600040101010101" charset="-122"/>
              <a:ea typeface="楷体-简" panose="0201060004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0" y="73025"/>
            <a:ext cx="2768600" cy="1692275"/>
          </a:xfrm>
          <a:prstGeom prst="rect">
            <a:avLst/>
          </a:prstGeom>
        </p:spPr>
      </p:pic>
      <p:sp>
        <p:nvSpPr>
          <p:cNvPr id="23" name="标题 2"/>
          <p:cNvSpPr>
            <a:spLocks noGrp="1"/>
          </p:cNvSpPr>
          <p:nvPr/>
        </p:nvSpPr>
        <p:spPr>
          <a:xfrm>
            <a:off x="871855" y="252730"/>
            <a:ext cx="7426960" cy="854075"/>
          </a:xfrm>
        </p:spPr>
        <p:txBody>
          <a:bodyPr vert="horz" rtlCol="0"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lvl="0" algn="l"/>
            <a:r>
              <a:rPr lang="en-US" altLang="zh-CN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8.3.2 </a:t>
            </a:r>
            <a:r>
              <a:rPr lang="zh-CN" altLang="en-US" sz="3600"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组织文化维系</a:t>
            </a:r>
            <a:endParaRPr lang="zh-CN" altLang="en-US" sz="3600">
              <a:latin typeface="方正清刻本悦宋简体" panose="02000000000000000000" charset="-122"/>
              <a:ea typeface="方正清刻本悦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9018</Words>
  <Application>WPS 演示</Application>
  <PresentationFormat>宽屏</PresentationFormat>
  <Paragraphs>985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14" baseType="lpstr">
      <vt:lpstr>Arial</vt:lpstr>
      <vt:lpstr>方正书宋_GBK</vt:lpstr>
      <vt:lpstr>Wingdings</vt:lpstr>
      <vt:lpstr>Verdana</vt:lpstr>
      <vt:lpstr>微软雅黑</vt:lpstr>
      <vt:lpstr>方正清刻本悦宋简体</vt:lpstr>
      <vt:lpstr>楷体-简</vt:lpstr>
      <vt:lpstr>华文楷体</vt:lpstr>
      <vt:lpstr>Arial Narrow</vt:lpstr>
      <vt:lpstr>方正兰亭准黑_GBK</vt:lpstr>
      <vt:lpstr>宋体</vt:lpstr>
      <vt:lpstr>Wingdings</vt:lpstr>
      <vt:lpstr>Calibri</vt:lpstr>
      <vt:lpstr>Arial</vt:lpstr>
      <vt:lpstr>Wingdings</vt:lpstr>
      <vt:lpstr>冬青黑体简体中文</vt:lpstr>
      <vt:lpstr>宋体</vt:lpstr>
      <vt:lpstr>Arial Unicode MS</vt:lpstr>
      <vt:lpstr>汉仪书宋二KW</vt:lpstr>
      <vt:lpstr>Helvetica Neue</vt:lpstr>
      <vt:lpstr>Microsoft JhengHei</vt:lpstr>
      <vt:lpstr>PMingLiU</vt:lpstr>
      <vt:lpstr>Verdana</vt:lpstr>
      <vt:lpstr>Times New Roman</vt:lpstr>
      <vt:lpstr>Thonburi</vt:lpstr>
      <vt:lpstr>苹方-简</vt:lpstr>
      <vt:lpstr>Office 主题</vt:lpstr>
      <vt:lpstr>Office Theme</vt:lpstr>
      <vt:lpstr>PowerPoint 演示文稿</vt:lpstr>
      <vt:lpstr>8.3.1 组织文化创建</vt:lpstr>
      <vt:lpstr>8.3.1 组织文化创建</vt:lpstr>
      <vt:lpstr>PowerPoint 演示文稿</vt:lpstr>
      <vt:lpstr>8.3.1 组织文化创建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真题再现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真题再现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真题再现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真题再现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wanglixia</cp:lastModifiedBy>
  <cp:revision>98</cp:revision>
  <dcterms:created xsi:type="dcterms:W3CDTF">2020-01-14T03:03:14Z</dcterms:created>
  <dcterms:modified xsi:type="dcterms:W3CDTF">2020-01-14T03:03:14Z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