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9"/>
  </p:notesMasterIdLst>
  <p:sldIdLst>
    <p:sldId id="2651" r:id="rId3"/>
    <p:sldId id="3835" r:id="rId4"/>
    <p:sldId id="3950" r:id="rId5"/>
    <p:sldId id="3839" r:id="rId6"/>
    <p:sldId id="3953" r:id="rId7"/>
    <p:sldId id="3954" r:id="rId8"/>
    <p:sldId id="3842" r:id="rId9"/>
    <p:sldId id="3951" r:id="rId10"/>
    <p:sldId id="3952" r:id="rId11"/>
    <p:sldId id="3843" r:id="rId12"/>
    <p:sldId id="3844" r:id="rId13"/>
    <p:sldId id="3846" r:id="rId14"/>
    <p:sldId id="3847" r:id="rId15"/>
    <p:sldId id="3849" r:id="rId16"/>
    <p:sldId id="3851" r:id="rId17"/>
    <p:sldId id="3852" r:id="rId18"/>
    <p:sldId id="3853" r:id="rId19"/>
    <p:sldId id="3854" r:id="rId20"/>
    <p:sldId id="3861" r:id="rId21"/>
    <p:sldId id="3862" r:id="rId22"/>
    <p:sldId id="3956" r:id="rId23"/>
    <p:sldId id="3864" r:id="rId24"/>
    <p:sldId id="3867" r:id="rId25"/>
    <p:sldId id="3868" r:id="rId26"/>
    <p:sldId id="3869" r:id="rId27"/>
    <p:sldId id="3957" r:id="rId28"/>
    <p:sldId id="3870" r:id="rId29"/>
    <p:sldId id="3872" r:id="rId30"/>
    <p:sldId id="3876" r:id="rId31"/>
    <p:sldId id="3877" r:id="rId32"/>
    <p:sldId id="3878" r:id="rId33"/>
    <p:sldId id="3879" r:id="rId34"/>
    <p:sldId id="3881" r:id="rId35"/>
    <p:sldId id="3882" r:id="rId36"/>
    <p:sldId id="3883" r:id="rId37"/>
    <p:sldId id="3884" r:id="rId38"/>
    <p:sldId id="3885" r:id="rId39"/>
    <p:sldId id="3958" r:id="rId40"/>
    <p:sldId id="3888" r:id="rId41"/>
    <p:sldId id="3890" r:id="rId42"/>
    <p:sldId id="3891" r:id="rId43"/>
    <p:sldId id="3892" r:id="rId44"/>
    <p:sldId id="3894" r:id="rId45"/>
    <p:sldId id="3895" r:id="rId46"/>
    <p:sldId id="3896" r:id="rId47"/>
    <p:sldId id="3897" r:id="rId48"/>
    <p:sldId id="3898" r:id="rId49"/>
    <p:sldId id="3899" r:id="rId50"/>
    <p:sldId id="3900" r:id="rId51"/>
    <p:sldId id="3901" r:id="rId52"/>
    <p:sldId id="3902" r:id="rId53"/>
    <p:sldId id="3903" r:id="rId54"/>
    <p:sldId id="3904" r:id="rId55"/>
    <p:sldId id="3905" r:id="rId56"/>
    <p:sldId id="3906" r:id="rId57"/>
    <p:sldId id="3908" r:id="rId58"/>
    <p:sldId id="3914" r:id="rId59"/>
    <p:sldId id="3916" r:id="rId60"/>
    <p:sldId id="3918" r:id="rId61"/>
    <p:sldId id="3919" r:id="rId62"/>
    <p:sldId id="3920" r:id="rId63"/>
    <p:sldId id="3921" r:id="rId64"/>
    <p:sldId id="3922" r:id="rId65"/>
    <p:sldId id="3924" r:id="rId66"/>
    <p:sldId id="3925" r:id="rId67"/>
    <p:sldId id="3961" r:id="rId68"/>
    <p:sldId id="3962" r:id="rId69"/>
    <p:sldId id="3963" r:id="rId70"/>
    <p:sldId id="3964" r:id="rId71"/>
    <p:sldId id="3965" r:id="rId72"/>
    <p:sldId id="3927" r:id="rId73"/>
    <p:sldId id="3928" r:id="rId74"/>
    <p:sldId id="3930" r:id="rId75"/>
    <p:sldId id="3931" r:id="rId76"/>
    <p:sldId id="3932" r:id="rId77"/>
    <p:sldId id="3933" r:id="rId78"/>
    <p:sldId id="3934" r:id="rId79"/>
    <p:sldId id="3935" r:id="rId80"/>
    <p:sldId id="3937" r:id="rId81"/>
    <p:sldId id="3941" r:id="rId82"/>
    <p:sldId id="3942" r:id="rId83"/>
    <p:sldId id="3945" r:id="rId84"/>
    <p:sldId id="3946" r:id="rId85"/>
    <p:sldId id="3947" r:id="rId86"/>
    <p:sldId id="4049" r:id="rId87"/>
    <p:sldId id="4050" r:id="rId88"/>
  </p:sldIdLst>
  <p:sldSz cx="12192000" cy="6858000"/>
  <p:notesSz cx="6858000" cy="9144000"/>
  <p:embeddedFontLst>
    <p:embeddedFont>
      <p:font typeface="Verdana" charset="0"/>
      <p:regular r:id="rId94"/>
      <p:bold r:id="rId95"/>
      <p:italic r:id="rId96"/>
      <p:boldItalic r:id="rId97"/>
    </p:embeddedFont>
    <p:embeddedFont>
      <p:font typeface="微软雅黑" charset="-122"/>
      <p:regular r:id="rId98"/>
    </p:embeddedFont>
    <p:embeddedFont>
      <p:font typeface="Calibri" charset="0"/>
      <p:regular r:id="rId99"/>
      <p:bold r:id="rId100"/>
      <p:italic r:id="rId101"/>
      <p:boldItalic r:id="rId102"/>
    </p:embeddedFont>
    <p:embeddedFont>
      <p:font typeface="Arial Narrow" charset="0"/>
      <p:regular r:id="rId103"/>
      <p:bold r:id="rId104"/>
      <p:italic r:id="rId105"/>
      <p:boldItalic r:id="rId106"/>
    </p:embeddedFont>
    <p:embeddedFont>
      <p:font typeface="等线" charset="-122"/>
      <p:regular r:id="rId107"/>
    </p:embeddedFont>
    <p:embeddedFont>
      <p:font typeface="方正隶变_GBK" charset="-122"/>
      <p:regular r:id="rId108"/>
    </p:embeddedFont>
    <p:embeddedFont>
      <p:font typeface="华文楷体" charset="-122"/>
      <p:regular r:id="rId109"/>
    </p:embeddedFont>
    <p:embeddedFont>
      <p:font typeface="隶书" charset="-122"/>
      <p:regular r:id="rId110"/>
    </p:embeddedFont>
    <p:embeddedFont>
      <p:font typeface="楷体" charset="-122"/>
      <p:regular r:id="rId111"/>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B061F"/>
    <a:srgbClr val="D85263"/>
    <a:srgbClr val="D8090F"/>
    <a:srgbClr val="6B6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0"/>
    <p:restoredTop sz="94660"/>
  </p:normalViewPr>
  <p:slideViewPr>
    <p:cSldViewPr snapToGrid="0" showGuides="1">
      <p:cViewPr varScale="1">
        <p:scale>
          <a:sx n="68" d="100"/>
          <a:sy n="68" d="100"/>
        </p:scale>
        <p:origin x="500" y="52"/>
      </p:cViewPr>
      <p:guideLst>
        <p:guide orient="horz" pos="2375"/>
        <p:guide pos="28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font" Target="fonts/font6.fntdata"/><Relationship Id="rId98" Type="http://schemas.openxmlformats.org/officeDocument/2006/relationships/font" Target="fonts/font5.fntdata"/><Relationship Id="rId97" Type="http://schemas.openxmlformats.org/officeDocument/2006/relationships/font" Target="fonts/font4.fntdata"/><Relationship Id="rId96" Type="http://schemas.openxmlformats.org/officeDocument/2006/relationships/font" Target="fonts/font3.fntdata"/><Relationship Id="rId95" Type="http://schemas.openxmlformats.org/officeDocument/2006/relationships/font" Target="fonts/font2.fntdata"/><Relationship Id="rId94" Type="http://schemas.openxmlformats.org/officeDocument/2006/relationships/font" Target="fonts/font1.fntdata"/><Relationship Id="rId93" Type="http://schemas.openxmlformats.org/officeDocument/2006/relationships/commentAuthors" Target="commentAuthors.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notesMaster" Target="notesMasters/notesMaster1.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1" Type="http://schemas.openxmlformats.org/officeDocument/2006/relationships/font" Target="fonts/font18.fntdata"/><Relationship Id="rId110" Type="http://schemas.openxmlformats.org/officeDocument/2006/relationships/font" Target="fonts/font17.fntdata"/><Relationship Id="rId11" Type="http://schemas.openxmlformats.org/officeDocument/2006/relationships/slide" Target="slides/slide9.xml"/><Relationship Id="rId109" Type="http://schemas.openxmlformats.org/officeDocument/2006/relationships/font" Target="fonts/font16.fntdata"/><Relationship Id="rId108" Type="http://schemas.openxmlformats.org/officeDocument/2006/relationships/font" Target="fonts/font15.fntdata"/><Relationship Id="rId107" Type="http://schemas.openxmlformats.org/officeDocument/2006/relationships/font" Target="fonts/font14.fntdata"/><Relationship Id="rId106" Type="http://schemas.openxmlformats.org/officeDocument/2006/relationships/font" Target="fonts/font13.fntdata"/><Relationship Id="rId105" Type="http://schemas.openxmlformats.org/officeDocument/2006/relationships/font" Target="fonts/font12.fntdata"/><Relationship Id="rId104" Type="http://schemas.openxmlformats.org/officeDocument/2006/relationships/font" Target="fonts/font11.fntdata"/><Relationship Id="rId103" Type="http://schemas.openxmlformats.org/officeDocument/2006/relationships/font" Target="fonts/font10.fntdata"/><Relationship Id="rId102" Type="http://schemas.openxmlformats.org/officeDocument/2006/relationships/font" Target="fonts/font9.fntdata"/><Relationship Id="rId101" Type="http://schemas.openxmlformats.org/officeDocument/2006/relationships/font" Target="fonts/font8.fntdata"/><Relationship Id="rId100" Type="http://schemas.openxmlformats.org/officeDocument/2006/relationships/font" Target="fonts/font7.fntdata"/><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CB13635-76A1-4B01-B0D1-7EB053E563C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87238"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sz="2400">
                <a:latin typeface="楷体-简" panose="02010600040101010101" charset="-122"/>
                <a:ea typeface="楷体-简" panose="02010600040101010101" charset="-122"/>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fontAlgn="base"/>
            <a:r>
              <a:rPr lang="zh-CN" altLang="en-US" strike="noStrike" noProof="1" dirty="0"/>
              <a:t>     单击此处编辑母版文本样式</a:t>
            </a:r>
            <a:endParaRPr lang="zh-CN" altLang="en-US" strike="noStrike" noProof="1" dirty="0"/>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fontAlgn="auto"/>
            <a:r>
              <a:rPr lang="zh-CN" altLang="en-US" strike="noStrike" noProof="1" dirty="0"/>
              <a:t>单击此处编辑母版文本样式</a:t>
            </a:r>
            <a:endParaRPr lang="zh-CN" altLang="en-US" strike="noStrike" noProof="1" dirty="0"/>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组合 6"/>
          <p:cNvGrpSpPr/>
          <p:nvPr userDrawn="1"/>
        </p:nvGrpSpPr>
        <p:grpSpPr>
          <a:xfrm>
            <a:off x="322263" y="250825"/>
            <a:ext cx="11355387" cy="6383338"/>
            <a:chOff x="321973" y="251081"/>
            <a:chExt cx="11355259" cy="6382295"/>
          </a:xfrm>
        </p:grpSpPr>
        <p:grpSp>
          <p:nvGrpSpPr>
            <p:cNvPr id="3075" name="组合 7"/>
            <p:cNvGrpSpPr/>
            <p:nvPr/>
          </p:nvGrpSpPr>
          <p:grpSpPr>
            <a:xfrm>
              <a:off x="321973" y="251081"/>
              <a:ext cx="719427" cy="1009212"/>
              <a:chOff x="321973" y="251081"/>
              <a:chExt cx="905327" cy="1269992"/>
            </a:xfrm>
          </p:grpSpPr>
          <p:sp>
            <p:nvSpPr>
              <p:cNvPr id="12" name="等腰三角形 11"/>
              <p:cNvSpPr/>
              <p:nvPr/>
            </p:nvSpPr>
            <p:spPr>
              <a:xfrm rot="5400000">
                <a:off x="249137" y="323916"/>
                <a:ext cx="1050623" cy="904952"/>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3" name="等腰三角形 12"/>
              <p:cNvSpPr/>
              <p:nvPr/>
            </p:nvSpPr>
            <p:spPr>
              <a:xfrm rot="5400000">
                <a:off x="427907" y="828275"/>
                <a:ext cx="745023" cy="641258"/>
              </a:xfrm>
              <a:prstGeom prst="triangle">
                <a:avLst/>
              </a:prstGeom>
            </p:spPr>
            <p:txBody>
              <a:bodyPr vert="horz" lIns="91440" tIns="45720" rIns="91440" bIns="45720" rtlCol="0" anchor="t">
                <a:normAutofit fontScale="3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nvGrpSpPr>
            <p:cNvPr id="3078" name="组合 8"/>
            <p:cNvGrpSpPr/>
            <p:nvPr/>
          </p:nvGrpSpPr>
          <p:grpSpPr>
            <a:xfrm>
              <a:off x="10860091" y="5452783"/>
              <a:ext cx="817141" cy="1180593"/>
              <a:chOff x="10860091" y="5452783"/>
              <a:chExt cx="817141" cy="1180593"/>
            </a:xfrm>
          </p:grpSpPr>
          <p:sp>
            <p:nvSpPr>
              <p:cNvPr id="10" name="等腰三角形 9"/>
              <p:cNvSpPr/>
              <p:nvPr/>
            </p:nvSpPr>
            <p:spPr>
              <a:xfrm rot="5400000">
                <a:off x="10804178" y="5507969"/>
                <a:ext cx="804730" cy="693729"/>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1" name="等腰三角形 10"/>
              <p:cNvSpPr/>
              <p:nvPr/>
            </p:nvSpPr>
            <p:spPr>
              <a:xfrm rot="16200000" flipH="1">
                <a:off x="11169278" y="6125422"/>
                <a:ext cx="546011" cy="469895"/>
              </a:xfrm>
              <a:prstGeom prst="triangle">
                <a:avLst/>
              </a:prstGeom>
            </p:spPr>
            <p:txBody>
              <a:bodyPr vert="horz" lIns="91440" tIns="45720" rIns="91440" bIns="45720" rtlCol="0" anchor="t">
                <a:normAutofit fontScale="25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sp>
        <p:nvSpPr>
          <p:cNvPr id="14" name="矩形 13"/>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编辑母版文本样式</a:t>
            </a:r>
            <a:endParaRPr>
              <a:sym typeface="+mn-ea"/>
            </a:endParaRPr>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单击此处编辑母版文本样式</a:t>
            </a:r>
            <a:endParaRPr>
              <a:sym typeface="+mn-ea"/>
            </a:endParaRPr>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grpSp>
        <p:nvGrpSpPr>
          <p:cNvPr id="3084" name="组合 6"/>
          <p:cNvGrpSpPr/>
          <p:nvPr userDrawn="1"/>
        </p:nvGrpSpPr>
        <p:grpSpPr>
          <a:xfrm>
            <a:off x="322263" y="250825"/>
            <a:ext cx="11355387" cy="6383338"/>
            <a:chOff x="321973" y="251081"/>
            <a:chExt cx="11355259" cy="6382295"/>
          </a:xfrm>
        </p:grpSpPr>
        <p:grpSp>
          <p:nvGrpSpPr>
            <p:cNvPr id="3085" name="组合 7"/>
            <p:cNvGrpSpPr/>
            <p:nvPr/>
          </p:nvGrpSpPr>
          <p:grpSpPr>
            <a:xfrm>
              <a:off x="321973" y="251081"/>
              <a:ext cx="719427" cy="1009212"/>
              <a:chOff x="321973" y="251081"/>
              <a:chExt cx="905327" cy="1269992"/>
            </a:xfrm>
          </p:grpSpPr>
          <p:sp>
            <p:nvSpPr>
              <p:cNvPr id="21" name="等腰三角形 20"/>
              <p:cNvSpPr/>
              <p:nvPr/>
            </p:nvSpPr>
            <p:spPr>
              <a:xfrm rot="5400000">
                <a:off x="249135" y="323914"/>
                <a:ext cx="1050623" cy="904952"/>
              </a:xfrm>
              <a:prstGeom prst="triangl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等腰三角形 21"/>
              <p:cNvSpPr/>
              <p:nvPr/>
            </p:nvSpPr>
            <p:spPr>
              <a:xfrm rot="5400000">
                <a:off x="427905" y="828273"/>
                <a:ext cx="745023" cy="641258"/>
              </a:xfrm>
              <a:prstGeom prst="triangle">
                <a:avLst/>
              </a:prstGeom>
              <a:solidFill>
                <a:srgbClr val="CB061F"/>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088" name="组合 8"/>
            <p:cNvGrpSpPr/>
            <p:nvPr/>
          </p:nvGrpSpPr>
          <p:grpSpPr>
            <a:xfrm>
              <a:off x="10860091" y="5452783"/>
              <a:ext cx="817141" cy="1180593"/>
              <a:chOff x="10860091" y="5452783"/>
              <a:chExt cx="817141" cy="1180593"/>
            </a:xfrm>
          </p:grpSpPr>
          <p:sp>
            <p:nvSpPr>
              <p:cNvPr id="19" name="等腰三角形 18"/>
              <p:cNvSpPr/>
              <p:nvPr/>
            </p:nvSpPr>
            <p:spPr>
              <a:xfrm rot="5400000">
                <a:off x="10804176" y="5507967"/>
                <a:ext cx="804730" cy="693729"/>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6200000" flipH="1">
                <a:off x="11169276" y="6125420"/>
                <a:ext cx="546011" cy="469895"/>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23" name="矩形 22"/>
          <p:cNvSpPr/>
          <p:nvPr/>
        </p:nvSpPr>
        <p:spPr>
          <a:xfrm>
            <a:off x="1588" y="0"/>
            <a:ext cx="12188825"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等腰三角形 23"/>
          <p:cNvSpPr/>
          <p:nvPr/>
        </p:nvSpPr>
        <p:spPr>
          <a:xfrm rot="5400000">
            <a:off x="391319" y="435769"/>
            <a:ext cx="835025" cy="719138"/>
          </a:xfrm>
          <a:prstGeom prst="triangl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等腰三角形 24"/>
          <p:cNvSpPr/>
          <p:nvPr/>
        </p:nvSpPr>
        <p:spPr>
          <a:xfrm rot="5400000">
            <a:off x="532606" y="835819"/>
            <a:ext cx="592138" cy="511175"/>
          </a:xfrm>
          <a:prstGeom prst="triangle">
            <a:avLst/>
          </a:prstGeom>
          <a:solidFill>
            <a:srgbClr val="CB061F"/>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等腰三角形 25"/>
          <p:cNvSpPr/>
          <p:nvPr/>
        </p:nvSpPr>
        <p:spPr>
          <a:xfrm rot="5400000">
            <a:off x="10931525" y="5635625"/>
            <a:ext cx="804863" cy="693738"/>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等腰三角形 26"/>
          <p:cNvSpPr/>
          <p:nvPr/>
        </p:nvSpPr>
        <p:spPr>
          <a:xfrm rot="16200000" flipH="1">
            <a:off x="11295856" y="6252369"/>
            <a:ext cx="546100" cy="471488"/>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a:lvl1pPr>
          </a:lstStyle>
          <a:p>
            <a:pPr lvl="0" fontAlgn="base"/>
            <a:r>
              <a:rPr lang="zh-CN" altLang="en-US" strike="noStrike" noProof="1"/>
              <a:t>编辑母版文本样式</a:t>
            </a:r>
            <a:endParaRPr lang="zh-CN" altLang="en-US" strike="noStrike" noProof="1"/>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600">
                <a:solidFill>
                  <a:srgbClr val="CB061F"/>
                </a:solidFill>
              </a:defRPr>
            </a:lvl1pPr>
            <a:lvl2pPr marL="457200" indent="0">
              <a:buNone/>
              <a:defRPr/>
            </a:lvl2pPr>
            <a:lvl3pPr marL="914400" indent="0">
              <a:buNone/>
              <a:defRPr/>
            </a:lvl3pPr>
          </a:lstStyle>
          <a:p>
            <a:pPr lvl="0" fontAlgn="auto"/>
            <a:r>
              <a:rPr lang="zh-CN" altLang="en-US" strike="noStrike" noProof="1"/>
              <a:t>单击此处编辑母版文本样式</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A48C9FF-298D-4759-ADA3-53E9653A9B07}"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A48C9FF-298D-4759-ADA3-53E9653A9B07}"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30.wmf"/><Relationship Id="rId1"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5400000">
            <a:off x="633350" y="1721364"/>
            <a:ext cx="4324228" cy="3727783"/>
          </a:xfrm>
          <a:prstGeom prst="triangle">
            <a:avLst/>
          </a:prstGeom>
          <a:solidFill>
            <a:schemeClr val="accent1">
              <a:lumMod val="40000"/>
              <a:lumOff val="60000"/>
            </a:schemeClr>
          </a:solidFill>
          <a:ln w="984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830278" y="4186774"/>
            <a:ext cx="951499" cy="820258"/>
          </a:xfrm>
          <a:prstGeom prst="triangle">
            <a:avLst/>
          </a:prstGeom>
          <a:solidFill>
            <a:schemeClr val="bg1">
              <a:lumMod val="8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10601821" y="5393972"/>
            <a:ext cx="804589" cy="693611"/>
          </a:xfrm>
          <a:prstGeom prst="triangle">
            <a:avLst/>
          </a:prstGeom>
          <a:solidFill>
            <a:schemeClr val="accent1">
              <a:lumMod val="40000"/>
              <a:lumOff val="60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1"/>
          <a:srcRect l="15222" t="2705" r="13757"/>
          <a:stretch>
            <a:fillRect/>
          </a:stretch>
        </p:blipFill>
        <p:spPr>
          <a:xfrm>
            <a:off x="723900" y="2532380"/>
            <a:ext cx="3211195" cy="2892425"/>
          </a:xfrm>
          <a:custGeom>
            <a:avLst/>
            <a:gdLst>
              <a:gd name="connsiteX0" fmla="*/ 0 w 3820112"/>
              <a:gd name="connsiteY0" fmla="*/ 0 h 3441291"/>
              <a:gd name="connsiteX1" fmla="*/ 3820112 w 3820112"/>
              <a:gd name="connsiteY1" fmla="*/ 350451 h 3441291"/>
              <a:gd name="connsiteX2" fmla="*/ 1654750 w 3820112"/>
              <a:gd name="connsiteY2" fmla="*/ 3441291 h 3441291"/>
              <a:gd name="connsiteX3" fmla="*/ 1595364 w 3820112"/>
              <a:gd name="connsiteY3" fmla="*/ 3441291 h 3441291"/>
            </a:gdLst>
            <a:ahLst/>
            <a:cxnLst>
              <a:cxn ang="0">
                <a:pos x="connsiteX0" y="connsiteY0"/>
              </a:cxn>
              <a:cxn ang="0">
                <a:pos x="connsiteX1" y="connsiteY1"/>
              </a:cxn>
              <a:cxn ang="0">
                <a:pos x="connsiteX2" y="connsiteY2"/>
              </a:cxn>
              <a:cxn ang="0">
                <a:pos x="connsiteX3" y="connsiteY3"/>
              </a:cxn>
            </a:cxnLst>
            <a:rect l="l" t="t" r="r" b="b"/>
            <a:pathLst>
              <a:path w="3820112" h="3441291">
                <a:moveTo>
                  <a:pt x="0" y="0"/>
                </a:moveTo>
                <a:lnTo>
                  <a:pt x="3820112" y="350451"/>
                </a:lnTo>
                <a:lnTo>
                  <a:pt x="1654750" y="3441291"/>
                </a:lnTo>
                <a:lnTo>
                  <a:pt x="1595364" y="3441291"/>
                </a:lnTo>
                <a:close/>
              </a:path>
            </a:pathLst>
          </a:custGeom>
        </p:spPr>
      </p:pic>
      <p:sp>
        <p:nvSpPr>
          <p:cNvPr id="11" name="TextBox 20"/>
          <p:cNvSpPr txBox="1"/>
          <p:nvPr/>
        </p:nvSpPr>
        <p:spPr>
          <a:xfrm>
            <a:off x="6822738" y="2948267"/>
            <a:ext cx="3201670" cy="808355"/>
          </a:xfrm>
          <a:prstGeom prst="rect">
            <a:avLst/>
          </a:prstGeom>
          <a:noFill/>
        </p:spPr>
        <p:txBody>
          <a:bodyPr wrap="none" lIns="70907" tIns="35454" rIns="70907" bIns="35454" rtlCol="0">
            <a:spAutoFit/>
          </a:bodyPr>
          <a:lstStyle/>
          <a:p>
            <a:pPr algn="ctr"/>
            <a:r>
              <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rPr>
              <a:t>组织行为学</a:t>
            </a:r>
            <a:endPar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endParaRPr>
          </a:p>
        </p:txBody>
      </p:sp>
      <p:sp>
        <p:nvSpPr>
          <p:cNvPr id="12" name="TextBox 20"/>
          <p:cNvSpPr txBox="1"/>
          <p:nvPr/>
        </p:nvSpPr>
        <p:spPr>
          <a:xfrm>
            <a:off x="6443122" y="3836001"/>
            <a:ext cx="3960440" cy="285115"/>
          </a:xfrm>
          <a:prstGeom prst="rect">
            <a:avLst/>
          </a:prstGeom>
          <a:noFill/>
        </p:spPr>
        <p:txBody>
          <a:bodyPr wrap="square" lIns="70907" tIns="35454" rIns="70907" bIns="35454" rtlCol="0">
            <a:spAutoFit/>
          </a:bodyPr>
          <a:lstStyle/>
          <a:p>
            <a:pPr algn="ctr"/>
            <a:r>
              <a:rPr lang="zh-CN" altLang="en-US" sz="1400" dirty="0">
                <a:solidFill>
                  <a:schemeClr val="tx1">
                    <a:lumMod val="65000"/>
                    <a:lumOff val="35000"/>
                  </a:schemeClr>
                </a:solidFill>
                <a:latin typeface="Arial Narrow" panose="020B0606020202030204" pitchFamily="34" charset="0"/>
                <a:ea typeface="方正兰亭准黑_GBK" pitchFamily="2" charset="-122"/>
              </a:rPr>
              <a:t>心理支配行为，行为反衬心理，组行你行不行。</a:t>
            </a:r>
            <a:endParaRPr lang="zh-CN" altLang="en-US" sz="1400" dirty="0">
              <a:solidFill>
                <a:schemeClr val="tx1">
                  <a:lumMod val="65000"/>
                  <a:lumOff val="35000"/>
                </a:schemeClr>
              </a:solidFill>
              <a:latin typeface="Arial Narrow" panose="020B0606020202030204" pitchFamily="34" charset="0"/>
              <a:ea typeface="方正兰亭准黑_GBK" pitchFamily="2" charset="-122"/>
            </a:endParaRPr>
          </a:p>
        </p:txBody>
      </p:sp>
      <p:sp>
        <p:nvSpPr>
          <p:cNvPr id="13" name="TextBox 20"/>
          <p:cNvSpPr txBox="1"/>
          <p:nvPr/>
        </p:nvSpPr>
        <p:spPr>
          <a:xfrm>
            <a:off x="7816215" y="4423410"/>
            <a:ext cx="2093595" cy="346710"/>
          </a:xfrm>
          <a:prstGeom prst="rect">
            <a:avLst/>
          </a:prstGeom>
          <a:solidFill>
            <a:schemeClr val="accent1">
              <a:lumMod val="40000"/>
              <a:lumOff val="60000"/>
            </a:schemeClr>
          </a:solidFill>
        </p:spPr>
        <p:txBody>
          <a:bodyPr wrap="square" lIns="70907" tIns="35454" rIns="70907" bIns="35454" rtlCol="0">
            <a:spAutoFit/>
          </a:bodyPr>
          <a:lstStyle/>
          <a:p>
            <a:pPr algn="ctr"/>
            <a:r>
              <a:rPr lang="zh-CN" altLang="en-US" dirty="0">
                <a:solidFill>
                  <a:schemeClr val="tx1">
                    <a:lumMod val="85000"/>
                    <a:lumOff val="15000"/>
                  </a:schemeClr>
                </a:solidFill>
                <a:latin typeface="方正清刻本悦宋简体" panose="02000000000000000000" charset="-122"/>
                <a:ea typeface="方正清刻本悦宋简体" panose="02000000000000000000" charset="-122"/>
              </a:rPr>
              <a:t>老师：  </a:t>
            </a:r>
            <a:endParaRPr lang="zh-CN" altLang="en-US" dirty="0">
              <a:solidFill>
                <a:schemeClr val="tx1">
                  <a:lumMod val="85000"/>
                  <a:lumOff val="15000"/>
                </a:schemeClr>
              </a:solidFill>
              <a:latin typeface="方正清刻本悦宋简体" panose="02000000000000000000" charset="-122"/>
              <a:ea typeface="方正清刻本悦宋简体" panose="020000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659380" y="2010410"/>
            <a:ext cx="6985000" cy="3784600"/>
          </a:xfrm>
          <a:prstGeom prst="rect">
            <a:avLst/>
          </a:prstGeom>
          <a:noFill/>
          <a:ln w="28575">
            <a:solidFill>
              <a:schemeClr val="bg1">
                <a:lumMod val="75000"/>
              </a:schemeClr>
            </a:solidFill>
          </a:ln>
        </p:spPr>
        <p:txBody>
          <a:bodyPr wrap="square">
            <a:spAutoFit/>
          </a:bodyPr>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1</a:t>
            </a:r>
            <a:r>
              <a:rPr lang="zh-CN" altLang="en-US" sz="2000" b="0">
                <a:latin typeface="楷体-简" panose="02010600040101010101" charset="-122"/>
                <a:ea typeface="楷体-简" panose="02010600040101010101" charset="-122"/>
                <a:cs typeface="微软雅黑" panose="020B0503020204020204" pitchFamily="34" charset="-122"/>
              </a:rPr>
              <a:t>）认真和广泛听取有效、积极的建议。</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2</a:t>
            </a:r>
            <a:r>
              <a:rPr lang="zh-CN" altLang="en-US" sz="2000" b="0">
                <a:latin typeface="楷体-简" panose="02010600040101010101" charset="-122"/>
                <a:ea typeface="楷体-简" panose="02010600040101010101" charset="-122"/>
                <a:cs typeface="微软雅黑" panose="020B0503020204020204" pitchFamily="34" charset="-122"/>
              </a:rPr>
              <a:t>）决策上果断、待人上谦和。</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3</a:t>
            </a:r>
            <a:r>
              <a:rPr lang="zh-CN" altLang="en-US" sz="2000" b="0">
                <a:latin typeface="楷体-简" panose="02010600040101010101" charset="-122"/>
                <a:ea typeface="楷体-简" panose="02010600040101010101" charset="-122"/>
                <a:cs typeface="微软雅黑" panose="020B0503020204020204" pitchFamily="34" charset="-122"/>
              </a:rPr>
              <a:t>）决策时尽量以新取胜，做到人无我有、人新我特。</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4</a:t>
            </a:r>
            <a:r>
              <a:rPr lang="zh-CN" altLang="en-US" sz="2000" b="0">
                <a:latin typeface="楷体-简" panose="02010600040101010101" charset="-122"/>
                <a:ea typeface="楷体-简" panose="02010600040101010101" charset="-122"/>
                <a:cs typeface="微软雅黑" panose="020B0503020204020204" pitchFamily="34" charset="-122"/>
              </a:rPr>
              <a:t>）两害相权取其轻，两利相较取其大。</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5</a:t>
            </a:r>
            <a:r>
              <a:rPr lang="zh-CN" altLang="en-US" sz="2000" b="0">
                <a:latin typeface="楷体-简" panose="02010600040101010101" charset="-122"/>
                <a:ea typeface="楷体-简" panose="02010600040101010101" charset="-122"/>
                <a:cs typeface="微软雅黑" panose="020B0503020204020204" pitchFamily="34" charset="-122"/>
              </a:rPr>
              <a:t>）决断时应顺应和利用事物发展规律。</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6</a:t>
            </a:r>
            <a:r>
              <a:rPr lang="zh-CN" altLang="en-US" sz="2000" b="0">
                <a:latin typeface="楷体-简" panose="02010600040101010101" charset="-122"/>
                <a:ea typeface="楷体-简" panose="02010600040101010101" charset="-122"/>
                <a:cs typeface="微软雅黑" panose="020B0503020204020204" pitchFamily="34" charset="-122"/>
              </a:rPr>
              <a:t>）要能够经过缜密的思考作出独立的决断。</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7</a:t>
            </a:r>
            <a:r>
              <a:rPr lang="zh-CN" altLang="en-US" sz="2000" b="0">
                <a:latin typeface="楷体-简" panose="02010600040101010101" charset="-122"/>
                <a:ea typeface="楷体-简" panose="02010600040101010101" charset="-122"/>
                <a:cs typeface="微软雅黑" panose="020B0503020204020204" pitchFamily="34" charset="-122"/>
              </a:rPr>
              <a:t>）必须要有超脱的风度，不要什么事情都想抓、都想管。</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a:t>
            </a:r>
            <a:r>
              <a:rPr lang="en-US" altLang="zh-CN" sz="2000" b="0">
                <a:latin typeface="楷体-简" panose="02010600040101010101" charset="-122"/>
                <a:ea typeface="楷体-简" panose="02010600040101010101" charset="-122"/>
                <a:cs typeface="微软雅黑" panose="020B0503020204020204" pitchFamily="34" charset="-122"/>
              </a:rPr>
              <a:t>8</a:t>
            </a:r>
            <a:r>
              <a:rPr lang="zh-CN" altLang="en-US" sz="2000" b="0">
                <a:latin typeface="楷体-简" panose="02010600040101010101" charset="-122"/>
                <a:ea typeface="楷体-简" panose="02010600040101010101" charset="-122"/>
                <a:cs typeface="微软雅黑" panose="020B0503020204020204" pitchFamily="34" charset="-122"/>
              </a:rPr>
              <a:t>）处理问题时应冷静、不要急躁。</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13" name="文本框 12"/>
          <p:cNvSpPr txBox="1"/>
          <p:nvPr/>
        </p:nvSpPr>
        <p:spPr>
          <a:xfrm>
            <a:off x="2660015" y="1416685"/>
            <a:ext cx="687260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下列哪一项不是领导需要注意的决策艺术？</a:t>
            </a:r>
            <a:endParaRPr lang="zh-CN" altLang="en-US"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233660" y="92075"/>
            <a:ext cx="1966595" cy="132461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10.3.5 </a:t>
            </a:r>
            <a:r>
              <a:rPr lang="zh-CN" altLang="en-US" sz="3600" b="1" dirty="0" smtClean="0">
                <a:latin typeface="方正清刻本悦宋简体" panose="02000000000000000000" charset="-122"/>
                <a:ea typeface="方正清刻本悦宋简体" panose="02000000000000000000" charset="-122"/>
                <a:sym typeface="+mn-ea"/>
              </a:rPr>
              <a:t>领导的决策艺术</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659380" y="2010410"/>
            <a:ext cx="6985000" cy="3784600"/>
          </a:xfrm>
          <a:prstGeom prst="rect">
            <a:avLst/>
          </a:prstGeom>
          <a:noFill/>
          <a:ln w="28575">
            <a:solidFill>
              <a:schemeClr val="bg1">
                <a:lumMod val="75000"/>
              </a:schemeClr>
            </a:solidFill>
          </a:ln>
        </p:spPr>
        <p:txBody>
          <a:bodyPr wrap="square">
            <a:spAutoFit/>
          </a:bodyPr>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）认真和广泛听取有效、积极的建议。</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）决策上果断、待人上谦和。</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）决策时尽量以新取胜，做到人无我有、人新我特。</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）两害相权取其轻，两利相较取其大。</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）决断时应顺应和利用事物发展规律。</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）要能够经过缜密的思考作出独立的决断。</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）必须要有超脱的风度，不要什么事情都想抓、都想管。</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）处理问题时应冷静、不要急躁。</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2659380" y="1231900"/>
            <a:ext cx="8100060"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领导的决策艺术【</a:t>
            </a:r>
            <a:r>
              <a:rPr lang="zh-CN" altLang="en-US" sz="2400">
                <a:solidFill>
                  <a:srgbClr val="FF0000"/>
                </a:solidFill>
                <a:latin typeface="微软雅黑" panose="020B0503020204020204" pitchFamily="34" charset="-122"/>
                <a:ea typeface="微软雅黑" panose="020B0503020204020204" pitchFamily="34" charset="-122"/>
              </a:rPr>
              <a:t>简答</a:t>
            </a:r>
            <a:r>
              <a:rPr lang="zh-CN" altLang="en-US" sz="2400">
                <a:latin typeface="微软雅黑" panose="020B0503020204020204" pitchFamily="34" charset="-122"/>
                <a:ea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rPr>
              <a:t>同学们需学会发散思维</a:t>
            </a:r>
            <a:r>
              <a:rPr lang="en-US" altLang="zh-CN" sz="2400">
                <a:solidFill>
                  <a:srgbClr val="FF0000"/>
                </a:solidFill>
                <a:sym typeface="+mn-ea"/>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2050" name=" 2050"/>
          <p:cNvSpPr/>
          <p:nvPr/>
        </p:nvSpPr>
        <p:spPr bwMode="auto">
          <a:xfrm>
            <a:off x="10119360" y="223139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4" name=" 2050"/>
          <p:cNvSpPr/>
          <p:nvPr/>
        </p:nvSpPr>
        <p:spPr bwMode="auto">
          <a:xfrm>
            <a:off x="10119360" y="259207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5" name=" 2050"/>
          <p:cNvSpPr/>
          <p:nvPr/>
        </p:nvSpPr>
        <p:spPr bwMode="auto">
          <a:xfrm>
            <a:off x="10119360" y="286639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 name=" 2050"/>
          <p:cNvSpPr/>
          <p:nvPr/>
        </p:nvSpPr>
        <p:spPr bwMode="auto">
          <a:xfrm>
            <a:off x="10119360" y="329184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7" name=" 2050"/>
          <p:cNvSpPr/>
          <p:nvPr/>
        </p:nvSpPr>
        <p:spPr bwMode="auto">
          <a:xfrm>
            <a:off x="10119360" y="376555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8" name=" 2050"/>
          <p:cNvSpPr/>
          <p:nvPr/>
        </p:nvSpPr>
        <p:spPr bwMode="auto">
          <a:xfrm>
            <a:off x="10119360" y="415163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9" name=" 2050"/>
          <p:cNvSpPr/>
          <p:nvPr/>
        </p:nvSpPr>
        <p:spPr bwMode="auto">
          <a:xfrm>
            <a:off x="10119360" y="459867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0" name=" 2050"/>
          <p:cNvSpPr/>
          <p:nvPr/>
        </p:nvSpPr>
        <p:spPr bwMode="auto">
          <a:xfrm>
            <a:off x="10119360" y="499999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1" name=" 2050"/>
          <p:cNvSpPr/>
          <p:nvPr/>
        </p:nvSpPr>
        <p:spPr bwMode="auto">
          <a:xfrm>
            <a:off x="10119360" y="5414010"/>
            <a:ext cx="320040" cy="27432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pic>
        <p:nvPicPr>
          <p:cNvPr id="2" name="图片 1"/>
          <p:cNvPicPr>
            <a:picLocks noChangeAspect="1"/>
          </p:cNvPicPr>
          <p:nvPr/>
        </p:nvPicPr>
        <p:blipFill>
          <a:blip r:embed="rId1"/>
          <a:stretch>
            <a:fillRect/>
          </a:stretch>
        </p:blipFill>
        <p:spPr>
          <a:xfrm>
            <a:off x="10233660" y="92075"/>
            <a:ext cx="1966595" cy="132461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10.3.5 领导的决策艺术</a:t>
            </a:r>
            <a:endParaRPr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a:off x="2423795" y="2049780"/>
            <a:ext cx="4450715" cy="1363345"/>
            <a:chOff x="7044" y="4448"/>
            <a:chExt cx="7009" cy="2147"/>
          </a:xfrm>
        </p:grpSpPr>
        <p:sp>
          <p:nvSpPr>
            <p:cNvPr id="100" name="文本框 99"/>
            <p:cNvSpPr txBox="1"/>
            <p:nvPr/>
          </p:nvSpPr>
          <p:spPr>
            <a:xfrm>
              <a:off x="11379" y="4448"/>
              <a:ext cx="2674" cy="871"/>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知人、善任</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箭头连接符 11"/>
            <p:cNvCxnSpPr/>
            <p:nvPr/>
          </p:nvCxnSpPr>
          <p:spPr>
            <a:xfrm flipH="1">
              <a:off x="11867" y="5246"/>
              <a:ext cx="16" cy="478"/>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3099" y="5284"/>
              <a:ext cx="16" cy="478"/>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44" y="5724"/>
              <a:ext cx="5792" cy="871"/>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u="sng">
                  <a:latin typeface="微软雅黑" panose="020B0503020204020204" pitchFamily="34" charset="-122"/>
                  <a:ea typeface="微软雅黑" panose="020B0503020204020204" pitchFamily="34" charset="-122"/>
                  <a:cs typeface="微软雅黑" panose="020B0503020204020204" pitchFamily="34" charset="-122"/>
                </a:rPr>
                <a:t>用公平、客观的态度去评估人</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6" name="文本框 15"/>
          <p:cNvSpPr txBox="1"/>
          <p:nvPr/>
        </p:nvSpPr>
        <p:spPr>
          <a:xfrm>
            <a:off x="6227445" y="2860040"/>
            <a:ext cx="3677920" cy="553085"/>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u="sng">
                <a:latin typeface="微软雅黑" panose="020B0503020204020204" pitchFamily="34" charset="-122"/>
                <a:ea typeface="微软雅黑" panose="020B0503020204020204" pitchFamily="34" charset="-122"/>
                <a:cs typeface="微软雅黑" panose="020B0503020204020204" pitchFamily="34" charset="-122"/>
              </a:rPr>
              <a:t>人尽其才、物尽其用</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9905365" y="146050"/>
            <a:ext cx="2269490" cy="1505585"/>
          </a:xfrm>
          <a:prstGeom prst="rect">
            <a:avLst/>
          </a:prstGeom>
        </p:spPr>
      </p:pic>
      <p:sp>
        <p:nvSpPr>
          <p:cNvPr id="18"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10.3.2 </a:t>
            </a:r>
            <a:r>
              <a:rPr lang="zh-CN" altLang="en-US" sz="3600" b="1" dirty="0" smtClean="0">
                <a:latin typeface="方正清刻本悦宋简体" panose="02000000000000000000" charset="-122"/>
                <a:ea typeface="方正清刻本悦宋简体" panose="02000000000000000000" charset="-122"/>
                <a:sym typeface="+mn-ea"/>
              </a:rPr>
              <a:t>领导的用人艺术</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组合 16"/>
          <p:cNvGrpSpPr/>
          <p:nvPr/>
        </p:nvGrpSpPr>
        <p:grpSpPr>
          <a:xfrm>
            <a:off x="2675890" y="1322070"/>
            <a:ext cx="7736840" cy="1385570"/>
            <a:chOff x="3060" y="6621"/>
            <a:chExt cx="12184" cy="2182"/>
          </a:xfrm>
        </p:grpSpPr>
        <p:grpSp>
          <p:nvGrpSpPr>
            <p:cNvPr id="15" name="组合 14"/>
            <p:cNvGrpSpPr/>
            <p:nvPr/>
          </p:nvGrpSpPr>
          <p:grpSpPr>
            <a:xfrm>
              <a:off x="3060" y="6621"/>
              <a:ext cx="8186" cy="2182"/>
              <a:chOff x="7044" y="4413"/>
              <a:chExt cx="8186" cy="2182"/>
            </a:xfrm>
          </p:grpSpPr>
          <p:sp>
            <p:nvSpPr>
              <p:cNvPr id="100" name="文本框 99"/>
              <p:cNvSpPr txBox="1"/>
              <p:nvPr/>
            </p:nvSpPr>
            <p:spPr>
              <a:xfrm>
                <a:off x="10654" y="4413"/>
                <a:ext cx="4576" cy="871"/>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知人                    善任</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箭头连接符 11"/>
              <p:cNvCxnSpPr/>
              <p:nvPr/>
            </p:nvCxnSpPr>
            <p:spPr>
              <a:xfrm flipH="1">
                <a:off x="11062" y="5284"/>
                <a:ext cx="16" cy="478"/>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4322" y="5284"/>
                <a:ext cx="16" cy="478"/>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44" y="5724"/>
                <a:ext cx="5792" cy="871"/>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u="sng">
                    <a:latin typeface="微软雅黑" panose="020B0503020204020204" pitchFamily="34" charset="-122"/>
                    <a:ea typeface="微软雅黑" panose="020B0503020204020204" pitchFamily="34" charset="-122"/>
                    <a:cs typeface="微软雅黑" panose="020B0503020204020204" pitchFamily="34" charset="-122"/>
                  </a:rPr>
                  <a:t>用公平、客观的态度去评估人</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6" name="文本框 15"/>
            <p:cNvSpPr txBox="1"/>
            <p:nvPr/>
          </p:nvSpPr>
          <p:spPr>
            <a:xfrm>
              <a:off x="9452" y="7932"/>
              <a:ext cx="5792" cy="871"/>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u="sng">
                  <a:latin typeface="微软雅黑" panose="020B0503020204020204" pitchFamily="34" charset="-122"/>
                  <a:ea typeface="微软雅黑" panose="020B0503020204020204" pitchFamily="34" charset="-122"/>
                  <a:cs typeface="微软雅黑" panose="020B0503020204020204" pitchFamily="34" charset="-122"/>
                </a:rPr>
                <a:t>人尽其才、物尽其用</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8" name="文本框 17"/>
          <p:cNvSpPr txBox="1"/>
          <p:nvPr/>
        </p:nvSpPr>
        <p:spPr>
          <a:xfrm>
            <a:off x="358775" y="2707640"/>
            <a:ext cx="6274435" cy="1938020"/>
          </a:xfrm>
          <a:prstGeom prst="rect">
            <a:avLst/>
          </a:prstGeom>
          <a:noFill/>
          <a:ln w="28575">
            <a:solidFill>
              <a:schemeClr val="bg1">
                <a:lumMod val="8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（1）不能以文凭去判断人。</a:t>
            </a:r>
            <a:endParaRPr lang="zh-CN" altLang="en-US" sz="200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（2）要善于发掘意志坚强、具有抗拒逆境能力的人。</a:t>
            </a:r>
            <a:endParaRPr lang="zh-CN" altLang="en-US" sz="200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（3）要善于发掘遇到危机不迷失方向，勇往直前的人。</a:t>
            </a:r>
            <a:endParaRPr lang="zh-CN" altLang="en-US" sz="200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（4）要善于发掘具有开拓、创新精神的人。</a:t>
            </a:r>
            <a:endParaRPr lang="zh-CN" altLang="en-US" sz="2000">
              <a:latin typeface="楷体-简" panose="02010600040101010101" charset="-122"/>
              <a:ea typeface="楷体-简" panose="02010600040101010101" charset="-122"/>
              <a:cs typeface="微软雅黑" panose="020B0503020204020204" pitchFamily="34" charset="-122"/>
            </a:endParaRPr>
          </a:p>
        </p:txBody>
      </p:sp>
      <p:sp>
        <p:nvSpPr>
          <p:cNvPr id="20" name="文本框 19"/>
          <p:cNvSpPr txBox="1"/>
          <p:nvPr/>
        </p:nvSpPr>
        <p:spPr>
          <a:xfrm>
            <a:off x="6826250" y="2707640"/>
            <a:ext cx="4776470" cy="1938020"/>
          </a:xfrm>
          <a:prstGeom prst="rect">
            <a:avLst/>
          </a:prstGeom>
          <a:noFill/>
          <a:ln w="28575">
            <a:solidFill>
              <a:schemeClr val="bg1">
                <a:lumMod val="8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①切忌嫉贤妒能。</a:t>
            </a:r>
            <a:endParaRPr lang="zh-CN" altLang="en-US" sz="200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②切忌任人唯亲。</a:t>
            </a:r>
            <a:endParaRPr lang="zh-CN" altLang="en-US" sz="200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③切忌求全责备。</a:t>
            </a:r>
            <a:endParaRPr lang="zh-CN" altLang="en-US" sz="200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000">
                <a:latin typeface="楷体-简" panose="02010600040101010101" charset="-122"/>
                <a:ea typeface="楷体-简" panose="02010600040101010101" charset="-122"/>
                <a:cs typeface="微软雅黑" panose="020B0503020204020204" pitchFamily="34" charset="-122"/>
              </a:rPr>
              <a:t> </a:t>
            </a:r>
            <a:endParaRPr lang="zh-CN" altLang="en-US" sz="2000">
              <a:latin typeface="楷体-简" panose="02010600040101010101" charset="-122"/>
              <a:ea typeface="楷体-简" panose="02010600040101010101" charset="-122"/>
              <a:cs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9905365" y="146050"/>
            <a:ext cx="2269490" cy="1505585"/>
          </a:xfrm>
          <a:prstGeom prst="rect">
            <a:avLst/>
          </a:prstGeom>
        </p:spPr>
      </p:pic>
      <p:sp>
        <p:nvSpPr>
          <p:cNvPr id="23"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10.3.2 领导的用人艺术</a:t>
            </a:r>
            <a:endParaRPr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文本框 21"/>
          <p:cNvSpPr txBox="1"/>
          <p:nvPr/>
        </p:nvSpPr>
        <p:spPr>
          <a:xfrm>
            <a:off x="1191895" y="2729865"/>
            <a:ext cx="9686290" cy="1753235"/>
          </a:xfrm>
          <a:prstGeom prst="rect">
            <a:avLst/>
          </a:prstGeom>
          <a:noFill/>
          <a:ln w="28575">
            <a:solidFill>
              <a:schemeClr val="bg1">
                <a:lumMod val="8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400">
                <a:latin typeface="楷体-简" panose="02010600040101010101" charset="-122"/>
                <a:ea typeface="楷体-简" panose="02010600040101010101" charset="-122"/>
                <a:cs typeface="微软雅黑" panose="020B0503020204020204" pitchFamily="34" charset="-122"/>
              </a:rPr>
              <a:t>领导者根据工作的需要，在</a:t>
            </a:r>
            <a:r>
              <a:rPr lang="zh-CN" altLang="en-US" sz="2400" b="1">
                <a:latin typeface="楷体-简" panose="02010600040101010101" charset="-122"/>
                <a:ea typeface="楷体-简" panose="02010600040101010101" charset="-122"/>
                <a:cs typeface="微软雅黑" panose="020B0503020204020204" pitchFamily="34" charset="-122"/>
              </a:rPr>
              <a:t>职权范围内授予下属处理特定事务的权力</a:t>
            </a:r>
            <a:r>
              <a:rPr lang="zh-CN" altLang="en-US" sz="2400">
                <a:latin typeface="楷体-简" panose="02010600040101010101" charset="-122"/>
                <a:ea typeface="楷体-简" panose="02010600040101010101" charset="-122"/>
                <a:cs typeface="微软雅黑" panose="020B0503020204020204" pitchFamily="34" charset="-122"/>
              </a:rPr>
              <a:t>，使</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下属</a:t>
            </a:r>
            <a:r>
              <a:rPr lang="zh-CN" altLang="en-US" sz="2400">
                <a:latin typeface="楷体-简" panose="02010600040101010101" charset="-122"/>
                <a:ea typeface="楷体-简" panose="02010600040101010101" charset="-122"/>
                <a:cs typeface="微软雅黑" panose="020B0503020204020204" pitchFamily="34" charset="-122"/>
              </a:rPr>
              <a:t>在领导者的指导和监督下</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拥有</a:t>
            </a:r>
            <a:r>
              <a:rPr lang="zh-CN" altLang="en-US" sz="2400">
                <a:latin typeface="楷体-简" panose="02010600040101010101" charset="-122"/>
                <a:ea typeface="楷体-简" panose="02010600040101010101" charset="-122"/>
                <a:cs typeface="微软雅黑" panose="020B0503020204020204" pitchFamily="34" charset="-122"/>
              </a:rPr>
              <a:t>相当的</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自主权</a:t>
            </a:r>
            <a:r>
              <a:rPr lang="zh-CN" altLang="en-US" sz="2400">
                <a:latin typeface="楷体-简" panose="02010600040101010101" charset="-122"/>
                <a:ea typeface="楷体-简" panose="02010600040101010101" charset="-122"/>
                <a:cs typeface="微软雅黑" panose="020B0503020204020204" pitchFamily="34" charset="-122"/>
              </a:rPr>
              <a:t>和</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行动权</a:t>
            </a:r>
            <a:r>
              <a:rPr lang="zh-CN" altLang="en-US" sz="2400">
                <a:latin typeface="楷体-简" panose="02010600040101010101" charset="-122"/>
                <a:ea typeface="楷体-简" panose="02010600040101010101" charset="-122"/>
                <a:cs typeface="微软雅黑" panose="020B0503020204020204" pitchFamily="34" charset="-122"/>
              </a:rPr>
              <a:t>，能够有效完成任务的行为。</a:t>
            </a:r>
            <a:endParaRPr lang="zh-CN" altLang="en-US" sz="2400">
              <a:latin typeface="楷体-简" panose="02010600040101010101" charset="-122"/>
              <a:ea typeface="楷体-简" panose="02010600040101010101" charset="-122"/>
              <a:cs typeface="微软雅黑" panose="020B0503020204020204" pitchFamily="34" charset="-122"/>
            </a:endParaRPr>
          </a:p>
        </p:txBody>
      </p:sp>
      <p:sp>
        <p:nvSpPr>
          <p:cNvPr id="23" name="下箭头 22"/>
          <p:cNvSpPr/>
          <p:nvPr/>
        </p:nvSpPr>
        <p:spPr>
          <a:xfrm>
            <a:off x="5943600" y="2277110"/>
            <a:ext cx="304800" cy="259080"/>
          </a:xfrm>
          <a:prstGeom prst="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文本框 23"/>
          <p:cNvSpPr txBox="1"/>
          <p:nvPr/>
        </p:nvSpPr>
        <p:spPr>
          <a:xfrm>
            <a:off x="4688840" y="1642110"/>
            <a:ext cx="3484880" cy="553085"/>
          </a:xfrm>
          <a:prstGeom prst="rect">
            <a:avLst/>
          </a:prstGeom>
          <a:noFill/>
        </p:spPr>
        <p:txBody>
          <a:bodyPr wrap="none" rtlCol="0" anchor="t">
            <a:spAutoFit/>
          </a:bodyPr>
          <a:p>
            <a:pPr indent="0" algn="l" fontAlgn="auto">
              <a:lnSpc>
                <a:spcPct val="15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sz="2000" b="1">
                <a:solidFill>
                  <a:srgbClr val="FF0000"/>
                </a:solidFill>
                <a:latin typeface="微软雅黑" panose="020B0503020204020204" pitchFamily="34" charset="-122"/>
                <a:ea typeface="微软雅黑" panose="020B0503020204020204" pitchFamily="34" charset="-122"/>
                <a:cs typeface="宋体" pitchFamily="2" charset="-122"/>
                <a:sym typeface="+mn-ea"/>
              </a:rPr>
              <a:t>授权</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sz="2000" b="1">
                <a:solidFill>
                  <a:srgbClr val="FF0000"/>
                </a:solidFill>
                <a:latin typeface="微软雅黑" panose="020B0503020204020204" pitchFamily="34" charset="-122"/>
                <a:ea typeface="微软雅黑" panose="020B0503020204020204" pitchFamily="34" charset="-122"/>
                <a:cs typeface="宋体" pitchFamily="2" charset="-122"/>
                <a:sym typeface="+mn-ea"/>
              </a:rPr>
              <a:t>名词解释</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rgbClr val="FF0000"/>
                </a:solidFill>
                <a:sym typeface="+mn-ea"/>
              </a:rPr>
              <a:t>★★★</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12" name="图片 11"/>
          <p:cNvPicPr>
            <a:picLocks noChangeAspect="1"/>
          </p:cNvPicPr>
          <p:nvPr/>
        </p:nvPicPr>
        <p:blipFill>
          <a:blip r:embed="rId1"/>
          <a:stretch>
            <a:fillRect/>
          </a:stretch>
        </p:blipFill>
        <p:spPr>
          <a:xfrm>
            <a:off x="9979660" y="137795"/>
            <a:ext cx="2227580" cy="1435100"/>
          </a:xfrm>
          <a:prstGeom prst="rect">
            <a:avLst/>
          </a:prstGeom>
        </p:spPr>
      </p:pic>
      <p:grpSp>
        <p:nvGrpSpPr>
          <p:cNvPr id="17" name="组合 16"/>
          <p:cNvGrpSpPr/>
          <p:nvPr/>
        </p:nvGrpSpPr>
        <p:grpSpPr>
          <a:xfrm>
            <a:off x="6737985" y="5640705"/>
            <a:ext cx="4140200" cy="552450"/>
            <a:chOff x="7315" y="5922"/>
            <a:chExt cx="6520" cy="870"/>
          </a:xfrm>
        </p:grpSpPr>
        <p:sp>
          <p:nvSpPr>
            <p:cNvPr id="14" name="文本框 13"/>
            <p:cNvSpPr txBox="1"/>
            <p:nvPr/>
          </p:nvSpPr>
          <p:spPr>
            <a:xfrm>
              <a:off x="7315" y="5922"/>
              <a:ext cx="3088" cy="871"/>
            </a:xfrm>
            <a:prstGeom prst="rect">
              <a:avLst/>
            </a:prstGeom>
            <a:noFill/>
          </p:spPr>
          <p:txBody>
            <a:bodyPr wrap="none" rtlCol="0" anchor="t">
              <a:spAutoFit/>
            </a:bodyPr>
            <a:p>
              <a:pPr indent="0" fontAlgn="auto">
                <a:lnSpc>
                  <a:spcPct val="15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为什么要授权？</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5" name="右箭头 14"/>
            <p:cNvSpPr/>
            <p:nvPr/>
          </p:nvSpPr>
          <p:spPr>
            <a:xfrm>
              <a:off x="10560" y="6322"/>
              <a:ext cx="336" cy="264"/>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文本框 15"/>
            <p:cNvSpPr txBox="1"/>
            <p:nvPr/>
          </p:nvSpPr>
          <p:spPr>
            <a:xfrm>
              <a:off x="11547" y="5922"/>
              <a:ext cx="2288" cy="871"/>
            </a:xfrm>
            <a:prstGeom prst="rect">
              <a:avLst/>
            </a:prstGeom>
            <a:noFill/>
          </p:spPr>
          <p:txBody>
            <a:bodyPr wrap="none" rtlCol="0" anchor="t">
              <a:spAutoFit/>
            </a:bodyPr>
            <a:p>
              <a:pPr indent="0" fontAlgn="auto">
                <a:lnSpc>
                  <a:spcPct val="150000"/>
                </a:lnSpc>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好处</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sp>
        <p:nvSpPr>
          <p:cNvPr id="18"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a:t>
            </a:r>
            <a:r>
              <a:rPr lang="en-US" sz="3600" b="1" dirty="0" smtClean="0">
                <a:latin typeface="方正清刻本悦宋简体" panose="02000000000000000000" charset="-122"/>
                <a:ea typeface="方正清刻本悦宋简体" panose="02000000000000000000" charset="-122"/>
                <a:sym typeface="+mn-ea"/>
              </a:rPr>
              <a:t>4</a:t>
            </a:r>
            <a:r>
              <a:rPr sz="3600" b="1" dirty="0" smtClean="0">
                <a:latin typeface="方正清刻本悦宋简体" panose="02000000000000000000" charset="-122"/>
                <a:ea typeface="方正清刻本悦宋简体" panose="02000000000000000000" charset="-122"/>
                <a:sym typeface="+mn-ea"/>
              </a:rPr>
              <a:t> 领导的</a:t>
            </a:r>
            <a:r>
              <a:rPr lang="zh-CN" sz="3600" b="1" dirty="0" smtClean="0">
                <a:latin typeface="方正清刻本悦宋简体" panose="02000000000000000000" charset="-122"/>
                <a:ea typeface="方正清刻本悦宋简体" panose="02000000000000000000" charset="-122"/>
                <a:sym typeface="+mn-ea"/>
              </a:rPr>
              <a:t>授权</a:t>
            </a:r>
            <a:r>
              <a:rPr sz="3600" b="1" dirty="0" smtClean="0">
                <a:latin typeface="方正清刻本悦宋简体" panose="02000000000000000000" charset="-122"/>
                <a:ea typeface="方正清刻本悦宋简体" panose="02000000000000000000" charset="-122"/>
                <a:sym typeface="+mn-ea"/>
              </a:rPr>
              <a:t>艺术</a:t>
            </a:r>
            <a:endParaRPr sz="36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8255" y="-10160"/>
            <a:ext cx="303974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10.3.4.0领导的授权艺术</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3220720" y="1733550"/>
            <a:ext cx="6786880" cy="2657475"/>
            <a:chOff x="4256" y="5898"/>
            <a:chExt cx="10688" cy="4185"/>
          </a:xfrm>
        </p:grpSpPr>
        <p:sp>
          <p:nvSpPr>
            <p:cNvPr id="24" name="文本框 23"/>
            <p:cNvSpPr txBox="1"/>
            <p:nvPr/>
          </p:nvSpPr>
          <p:spPr>
            <a:xfrm>
              <a:off x="8227" y="5898"/>
              <a:ext cx="2288" cy="871"/>
            </a:xfrm>
            <a:prstGeom prst="rect">
              <a:avLst/>
            </a:prstGeom>
            <a:noFill/>
          </p:spPr>
          <p:txBody>
            <a:bodyPr wrap="none" rtlCol="0" anchor="t">
              <a:spAutoFit/>
            </a:bodyPr>
            <a:p>
              <a:pPr indent="0" fontAlgn="auto">
                <a:lnSpc>
                  <a:spcPct val="15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思考好处？</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2" name="文本框 11"/>
            <p:cNvSpPr txBox="1"/>
            <p:nvPr/>
          </p:nvSpPr>
          <p:spPr>
            <a:xfrm>
              <a:off x="4256" y="7031"/>
              <a:ext cx="10688" cy="3052"/>
            </a:xfrm>
            <a:prstGeom prst="rect">
              <a:avLst/>
            </a:prstGeom>
            <a:noFill/>
            <a:ln>
              <a:solidFill>
                <a:schemeClr val="bg1">
                  <a:lumMod val="65000"/>
                </a:schemeClr>
              </a:solidFill>
            </a:ln>
          </p:spPr>
          <p:txBody>
            <a:bodyPr wrap="none" rtlCol="0" anchor="t">
              <a:spAutoFit/>
            </a:bodyPr>
            <a:p>
              <a:pPr indent="0"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领导把权力给了下属，领导去做什么了？</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有个得力的人帮领导处理事情，工作效率会提升还是下降？</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领导是全能吗？优秀的下属能不能弥补领导的缺陷？</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被授权的下属能力会提升吗？</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pic>
        <p:nvPicPr>
          <p:cNvPr id="2" name="图片 1"/>
          <p:cNvPicPr>
            <a:picLocks noChangeAspect="1"/>
          </p:cNvPicPr>
          <p:nvPr/>
        </p:nvPicPr>
        <p:blipFill>
          <a:blip r:embed="rId1"/>
          <a:stretch>
            <a:fillRect/>
          </a:stretch>
        </p:blipFill>
        <p:spPr>
          <a:xfrm>
            <a:off x="9979660" y="137795"/>
            <a:ext cx="2227580" cy="143510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10.3.4 领导的授权艺术</a:t>
            </a:r>
            <a:endParaRPr sz="36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8255" y="-10160"/>
            <a:ext cx="303974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10.3.4.0领导的授权艺术</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文本框 23"/>
          <p:cNvSpPr txBox="1"/>
          <p:nvPr/>
        </p:nvSpPr>
        <p:spPr>
          <a:xfrm>
            <a:off x="4299585" y="1885950"/>
            <a:ext cx="3484880" cy="553085"/>
          </a:xfrm>
          <a:prstGeom prst="rect">
            <a:avLst/>
          </a:prstGeom>
          <a:noFill/>
        </p:spPr>
        <p:txBody>
          <a:bodyPr wrap="none" rtlCol="0" anchor="t">
            <a:spAutoFit/>
          </a:bodyPr>
          <a:p>
            <a:pPr indent="0" algn="l" fontAlgn="auto">
              <a:lnSpc>
                <a:spcPct val="15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授权的必要性【</a:t>
            </a:r>
            <a:r>
              <a:rPr lang="zh-CN" altLang="en-US" sz="2000" b="1">
                <a:solidFill>
                  <a:srgbClr val="FF0000"/>
                </a:solidFill>
                <a:latin typeface="微软雅黑" panose="020B0503020204020204" pitchFamily="34" charset="-122"/>
                <a:ea typeface="微软雅黑" panose="020B0503020204020204" pitchFamily="34" charset="-122"/>
                <a:cs typeface="宋体" pitchFamily="2" charset="-122"/>
                <a:sym typeface="+mn-ea"/>
              </a:rPr>
              <a:t>简答</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rgbClr val="FF0000"/>
                </a:solidFill>
                <a:sym typeface="+mn-ea"/>
              </a:rPr>
              <a:t>★★★</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2" name="文本框 11"/>
          <p:cNvSpPr txBox="1"/>
          <p:nvPr/>
        </p:nvSpPr>
        <p:spPr>
          <a:xfrm>
            <a:off x="2846070" y="2790190"/>
            <a:ext cx="5920105" cy="1938020"/>
          </a:xfrm>
          <a:prstGeom prst="rect">
            <a:avLst/>
          </a:prstGeom>
          <a:noFill/>
          <a:ln>
            <a:solidFill>
              <a:schemeClr val="bg1">
                <a:lumMod val="65000"/>
              </a:schemeClr>
            </a:solidFill>
          </a:ln>
        </p:spPr>
        <p:txBody>
          <a:bodyPr wrap="none" rtlCol="0" anchor="t">
            <a:spAutoFit/>
          </a:bodyPr>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（1）有利于</a:t>
            </a:r>
            <a:r>
              <a:rPr lang="zh-CN" altLang="en-US" sz="2000" u="sng">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领导者集中精力做更重要的事情</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（2）有利于</a:t>
            </a:r>
            <a:r>
              <a:rPr lang="zh-CN" altLang="en-US" sz="2000" u="sng">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提高工作效率</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（3）有利于</a:t>
            </a:r>
            <a:r>
              <a:rPr lang="zh-CN" altLang="en-US" sz="2000" u="sng">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发挥下属的专长</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sz="2000" u="sng">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弥补领导者的不足</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（4）有利于</a:t>
            </a:r>
            <a:r>
              <a:rPr lang="zh-CN" altLang="en-US" sz="2000" u="sng">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培养和选拔接班人</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2" name="图片 1"/>
          <p:cNvPicPr>
            <a:picLocks noChangeAspect="1"/>
          </p:cNvPicPr>
          <p:nvPr/>
        </p:nvPicPr>
        <p:blipFill>
          <a:blip r:embed="rId1"/>
          <a:stretch>
            <a:fillRect/>
          </a:stretch>
        </p:blipFill>
        <p:spPr>
          <a:xfrm>
            <a:off x="9979660" y="137795"/>
            <a:ext cx="2227580" cy="1435100"/>
          </a:xfrm>
          <a:prstGeom prst="rect">
            <a:avLst/>
          </a:prstGeom>
        </p:spPr>
      </p:pic>
      <p:sp>
        <p:nvSpPr>
          <p:cNvPr id="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10.3.4 领导的授权艺术</a:t>
            </a:r>
            <a:endParaRPr sz="36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8255" y="-10160"/>
            <a:ext cx="303974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10.3.4.0领导的授权艺术</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文本框 23"/>
          <p:cNvSpPr txBox="1"/>
          <p:nvPr/>
        </p:nvSpPr>
        <p:spPr>
          <a:xfrm>
            <a:off x="3285490" y="2045335"/>
            <a:ext cx="3616960" cy="3415030"/>
          </a:xfrm>
          <a:prstGeom prst="rect">
            <a:avLst/>
          </a:prstGeom>
          <a:noFill/>
        </p:spPr>
        <p:txBody>
          <a:bodyPr wrap="square" rtlCol="0" anchor="t">
            <a:spAutoFit/>
          </a:bodyPr>
          <a:p>
            <a:pPr indent="0" fontAlgn="auto">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判断下列可否能行：</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indent="0"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给笨蛋很大权利</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indent="0"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不明确职责、不明确任务</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indent="0"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全天候无死角监控</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indent="0"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完全不监控</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indent="0"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直接提拔自己的下下下级</a:t>
            </a:r>
            <a:endPar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p:txBody>
      </p:sp>
      <p:sp>
        <p:nvSpPr>
          <p:cNvPr id="12" name="文本框 11"/>
          <p:cNvSpPr txBox="1"/>
          <p:nvPr/>
        </p:nvSpPr>
        <p:spPr>
          <a:xfrm>
            <a:off x="3222625" y="1354455"/>
            <a:ext cx="1452880" cy="398780"/>
          </a:xfrm>
          <a:prstGeom prst="rect">
            <a:avLst/>
          </a:prstGeom>
          <a:noFill/>
        </p:spPr>
        <p:txBody>
          <a:bodyPr wrap="none" rtlCol="0" anchor="t">
            <a:spAutoFit/>
          </a:bodyPr>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怎么授权？</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13" name="图片 12"/>
          <p:cNvPicPr>
            <a:picLocks noChangeAspect="1"/>
          </p:cNvPicPr>
          <p:nvPr/>
        </p:nvPicPr>
        <p:blipFill>
          <a:blip r:embed="rId1"/>
          <a:stretch>
            <a:fillRect/>
          </a:stretch>
        </p:blipFill>
        <p:spPr>
          <a:xfrm>
            <a:off x="9979660" y="137795"/>
            <a:ext cx="2227580" cy="143510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10.3.4 领导的授权艺术</a:t>
            </a:r>
            <a:endParaRPr sz="36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8255" y="-10160"/>
            <a:ext cx="303974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10.3.4.0领导的授权艺术</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文本框 23"/>
          <p:cNvSpPr txBox="1"/>
          <p:nvPr/>
        </p:nvSpPr>
        <p:spPr>
          <a:xfrm>
            <a:off x="4299585" y="1885950"/>
            <a:ext cx="3992880" cy="553085"/>
          </a:xfrm>
          <a:prstGeom prst="rect">
            <a:avLst/>
          </a:prstGeom>
          <a:noFill/>
        </p:spPr>
        <p:txBody>
          <a:bodyPr wrap="none" rtlCol="0" anchor="t">
            <a:spAutoFit/>
          </a:bodyPr>
          <a:p>
            <a:pPr indent="0" algn="l" fontAlgn="auto">
              <a:lnSpc>
                <a:spcPct val="15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授权艺术的要点【</a:t>
            </a:r>
            <a:r>
              <a:rPr lang="zh-CN" altLang="en-US" sz="2000" b="1">
                <a:solidFill>
                  <a:srgbClr val="FF0000"/>
                </a:solidFill>
                <a:latin typeface="微软雅黑" panose="020B0503020204020204" pitchFamily="34" charset="-122"/>
                <a:ea typeface="微软雅黑" panose="020B0503020204020204" pitchFamily="34" charset="-122"/>
                <a:cs typeface="宋体" pitchFamily="2" charset="-122"/>
                <a:sym typeface="+mn-ea"/>
              </a:rPr>
              <a:t>简答</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rgbClr val="FF0000"/>
                </a:solidFill>
                <a:sym typeface="+mn-ea"/>
              </a:rPr>
              <a:t>★★★★</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2" name="文本框 11"/>
          <p:cNvSpPr txBox="1"/>
          <p:nvPr/>
        </p:nvSpPr>
        <p:spPr>
          <a:xfrm>
            <a:off x="1687830" y="2668270"/>
            <a:ext cx="9381490" cy="1938020"/>
          </a:xfrm>
          <a:prstGeom prst="rect">
            <a:avLst/>
          </a:prstGeom>
          <a:noFill/>
          <a:ln>
            <a:solidFill>
              <a:schemeClr val="bg1">
                <a:lumMod val="65000"/>
              </a:schemeClr>
            </a:solidFill>
          </a:ln>
        </p:spPr>
        <p:txBody>
          <a:bodyPr wrap="square" rtlCol="0" anchor="t">
            <a:spAutoFit/>
          </a:bodyPr>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（1）视能授权。授权之前应对接收权利的人进行考查。</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（2）权责明确。授权必须坚持权责统一的原则。 </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（3）适度监督。对被授权的下属实行必要的监督和控制。</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indent="0" algn="l"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（4）逐级授权。领导的授权对象只应该且只能是自己的直接下属，不能越级授权。</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2" name="图片 1"/>
          <p:cNvPicPr>
            <a:picLocks noChangeAspect="1"/>
          </p:cNvPicPr>
          <p:nvPr/>
        </p:nvPicPr>
        <p:blipFill>
          <a:blip r:embed="rId1"/>
          <a:stretch>
            <a:fillRect/>
          </a:stretch>
        </p:blipFill>
        <p:spPr>
          <a:xfrm>
            <a:off x="9979660" y="137795"/>
            <a:ext cx="2227580" cy="1435100"/>
          </a:xfrm>
          <a:prstGeom prst="rect">
            <a:avLst/>
          </a:prstGeom>
        </p:spPr>
      </p:pic>
      <p:sp>
        <p:nvSpPr>
          <p:cNvPr id="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10.3.4 领导的授权艺术</a:t>
            </a:r>
            <a:endParaRPr sz="36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12065" y="3810"/>
            <a:ext cx="428752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10.3.4.2授权艺术的要点</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489350" y="2057313"/>
            <a:ext cx="3404877" cy="3176727"/>
            <a:chOff x="5300662" y="7213600"/>
            <a:chExt cx="1689100" cy="2155825"/>
          </a:xfrm>
        </p:grpSpPr>
        <p:sp>
          <p:nvSpPr>
            <p:cNvPr id="5" name="Freeform 16331"/>
            <p:cNvSpPr/>
            <p:nvPr/>
          </p:nvSpPr>
          <p:spPr bwMode="auto">
            <a:xfrm>
              <a:off x="6381750" y="8343900"/>
              <a:ext cx="250825" cy="203200"/>
            </a:xfrm>
            <a:custGeom>
              <a:avLst/>
              <a:gdLst>
                <a:gd name="T0" fmla="*/ 67 w 67"/>
                <a:gd name="T1" fmla="*/ 27 h 54"/>
                <a:gd name="T2" fmla="*/ 21 w 67"/>
                <a:gd name="T3" fmla="*/ 7 h 54"/>
                <a:gd name="T4" fmla="*/ 8 w 67"/>
                <a:gd name="T5" fmla="*/ 54 h 54"/>
                <a:gd name="T6" fmla="*/ 22 w 67"/>
                <a:gd name="T7" fmla="*/ 51 h 54"/>
                <a:gd name="T8" fmla="*/ 26 w 67"/>
                <a:gd name="T9" fmla="*/ 20 h 54"/>
                <a:gd name="T10" fmla="*/ 54 w 67"/>
                <a:gd name="T11" fmla="*/ 34 h 54"/>
                <a:gd name="T12" fmla="*/ 67 w 67"/>
                <a:gd name="T13" fmla="*/ 27 h 54"/>
              </a:gdLst>
              <a:ahLst/>
              <a:cxnLst>
                <a:cxn ang="0">
                  <a:pos x="T0" y="T1"/>
                </a:cxn>
                <a:cxn ang="0">
                  <a:pos x="T2" y="T3"/>
                </a:cxn>
                <a:cxn ang="0">
                  <a:pos x="T4" y="T5"/>
                </a:cxn>
                <a:cxn ang="0">
                  <a:pos x="T6" y="T7"/>
                </a:cxn>
                <a:cxn ang="0">
                  <a:pos x="T8" y="T9"/>
                </a:cxn>
                <a:cxn ang="0">
                  <a:pos x="T10" y="T11"/>
                </a:cxn>
                <a:cxn ang="0">
                  <a:pos x="T12" y="T13"/>
                </a:cxn>
              </a:cxnLst>
              <a:rect l="0" t="0" r="r" b="b"/>
              <a:pathLst>
                <a:path w="67" h="54">
                  <a:moveTo>
                    <a:pt x="67" y="27"/>
                  </a:moveTo>
                  <a:cubicBezTo>
                    <a:pt x="58" y="12"/>
                    <a:pt x="36" y="0"/>
                    <a:pt x="21" y="7"/>
                  </a:cubicBezTo>
                  <a:cubicBezTo>
                    <a:pt x="12" y="10"/>
                    <a:pt x="0" y="21"/>
                    <a:pt x="8" y="54"/>
                  </a:cubicBezTo>
                  <a:cubicBezTo>
                    <a:pt x="22" y="51"/>
                    <a:pt x="22" y="51"/>
                    <a:pt x="22" y="51"/>
                  </a:cubicBezTo>
                  <a:cubicBezTo>
                    <a:pt x="18" y="34"/>
                    <a:pt x="20" y="23"/>
                    <a:pt x="26" y="20"/>
                  </a:cubicBezTo>
                  <a:cubicBezTo>
                    <a:pt x="34" y="17"/>
                    <a:pt x="48" y="24"/>
                    <a:pt x="54" y="34"/>
                  </a:cubicBezTo>
                  <a:lnTo>
                    <a:pt x="67" y="27"/>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6" name="Picture 163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4750" y="8339137"/>
              <a:ext cx="685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4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662" y="9120187"/>
              <a:ext cx="16891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64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037" y="8388350"/>
              <a:ext cx="6207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16444"/>
            <p:cNvSpPr/>
            <p:nvPr/>
          </p:nvSpPr>
          <p:spPr bwMode="auto">
            <a:xfrm>
              <a:off x="6140450" y="7631112"/>
              <a:ext cx="150813" cy="261938"/>
            </a:xfrm>
            <a:custGeom>
              <a:avLst/>
              <a:gdLst>
                <a:gd name="T0" fmla="*/ 0 w 40"/>
                <a:gd name="T1" fmla="*/ 67 h 70"/>
                <a:gd name="T2" fmla="*/ 4 w 40"/>
                <a:gd name="T3" fmla="*/ 70 h 70"/>
                <a:gd name="T4" fmla="*/ 36 w 40"/>
                <a:gd name="T5" fmla="*/ 70 h 70"/>
                <a:gd name="T6" fmla="*/ 40 w 40"/>
                <a:gd name="T7" fmla="*/ 67 h 70"/>
                <a:gd name="T8" fmla="*/ 40 w 40"/>
                <a:gd name="T9" fmla="*/ 3 h 70"/>
                <a:gd name="T10" fmla="*/ 36 w 40"/>
                <a:gd name="T11" fmla="*/ 0 h 70"/>
                <a:gd name="T12" fmla="*/ 4 w 40"/>
                <a:gd name="T13" fmla="*/ 0 h 70"/>
                <a:gd name="T14" fmla="*/ 0 w 40"/>
                <a:gd name="T15" fmla="*/ 3 h 70"/>
                <a:gd name="T16" fmla="*/ 0 w 40"/>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70">
                  <a:moveTo>
                    <a:pt x="0" y="67"/>
                  </a:moveTo>
                  <a:cubicBezTo>
                    <a:pt x="0" y="69"/>
                    <a:pt x="2" y="70"/>
                    <a:pt x="4" y="70"/>
                  </a:cubicBezTo>
                  <a:cubicBezTo>
                    <a:pt x="36" y="70"/>
                    <a:pt x="36" y="70"/>
                    <a:pt x="36" y="70"/>
                  </a:cubicBezTo>
                  <a:cubicBezTo>
                    <a:pt x="38" y="70"/>
                    <a:pt x="40" y="69"/>
                    <a:pt x="40" y="67"/>
                  </a:cubicBezTo>
                  <a:cubicBezTo>
                    <a:pt x="40" y="3"/>
                    <a:pt x="40" y="3"/>
                    <a:pt x="40" y="3"/>
                  </a:cubicBezTo>
                  <a:cubicBezTo>
                    <a:pt x="40" y="1"/>
                    <a:pt x="38" y="0"/>
                    <a:pt x="36" y="0"/>
                  </a:cubicBezTo>
                  <a:cubicBezTo>
                    <a:pt x="4" y="0"/>
                    <a:pt x="4" y="0"/>
                    <a:pt x="4" y="0"/>
                  </a:cubicBezTo>
                  <a:cubicBezTo>
                    <a:pt x="2" y="0"/>
                    <a:pt x="0" y="1"/>
                    <a:pt x="0" y="3"/>
                  </a:cubicBezTo>
                  <a:lnTo>
                    <a:pt x="0" y="67"/>
                  </a:lnTo>
                  <a:close/>
                </a:path>
              </a:pathLst>
            </a:cu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Oval 16445"/>
            <p:cNvSpPr>
              <a:spLocks noChangeArrowheads="1"/>
            </p:cNvSpPr>
            <p:nvPr/>
          </p:nvSpPr>
          <p:spPr bwMode="auto">
            <a:xfrm>
              <a:off x="5926137" y="7213600"/>
              <a:ext cx="579438" cy="588963"/>
            </a:xfrm>
            <a:prstGeom prst="ellipse">
              <a:avLst/>
            </a:pr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1" name="Picture 164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62" y="7815262"/>
              <a:ext cx="60801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6447"/>
            <p:cNvSpPr/>
            <p:nvPr/>
          </p:nvSpPr>
          <p:spPr bwMode="auto">
            <a:xfrm>
              <a:off x="5881687" y="8340725"/>
              <a:ext cx="131763" cy="160338"/>
            </a:xfrm>
            <a:custGeom>
              <a:avLst/>
              <a:gdLst>
                <a:gd name="T0" fmla="*/ 6 w 35"/>
                <a:gd name="T1" fmla="*/ 14 h 43"/>
                <a:gd name="T2" fmla="*/ 7 w 35"/>
                <a:gd name="T3" fmla="*/ 39 h 43"/>
                <a:gd name="T4" fmla="*/ 29 w 35"/>
                <a:gd name="T5" fmla="*/ 29 h 43"/>
                <a:gd name="T6" fmla="*/ 28 w 35"/>
                <a:gd name="T7" fmla="*/ 4 h 43"/>
                <a:gd name="T8" fmla="*/ 6 w 35"/>
                <a:gd name="T9" fmla="*/ 14 h 43"/>
              </a:gdLst>
              <a:ahLst/>
              <a:cxnLst>
                <a:cxn ang="0">
                  <a:pos x="T0" y="T1"/>
                </a:cxn>
                <a:cxn ang="0">
                  <a:pos x="T2" y="T3"/>
                </a:cxn>
                <a:cxn ang="0">
                  <a:pos x="T4" y="T5"/>
                </a:cxn>
                <a:cxn ang="0">
                  <a:pos x="T6" y="T7"/>
                </a:cxn>
                <a:cxn ang="0">
                  <a:pos x="T8" y="T9"/>
                </a:cxn>
              </a:cxnLst>
              <a:rect l="0" t="0" r="r" b="b"/>
              <a:pathLst>
                <a:path w="35" h="43">
                  <a:moveTo>
                    <a:pt x="6" y="14"/>
                  </a:moveTo>
                  <a:cubicBezTo>
                    <a:pt x="0" y="24"/>
                    <a:pt x="1" y="35"/>
                    <a:pt x="7" y="39"/>
                  </a:cubicBezTo>
                  <a:cubicBezTo>
                    <a:pt x="14" y="43"/>
                    <a:pt x="24" y="39"/>
                    <a:pt x="29" y="29"/>
                  </a:cubicBezTo>
                  <a:cubicBezTo>
                    <a:pt x="35" y="20"/>
                    <a:pt x="34" y="8"/>
                    <a:pt x="28" y="4"/>
                  </a:cubicBezTo>
                  <a:cubicBezTo>
                    <a:pt x="21" y="0"/>
                    <a:pt x="11" y="5"/>
                    <a:pt x="6" y="14"/>
                  </a:cubicBezTo>
                  <a:close/>
                </a:path>
              </a:pathLst>
            </a:cu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6448"/>
            <p:cNvSpPr/>
            <p:nvPr/>
          </p:nvSpPr>
          <p:spPr bwMode="auto">
            <a:xfrm>
              <a:off x="6396037" y="8313737"/>
              <a:ext cx="131763" cy="161925"/>
            </a:xfrm>
            <a:custGeom>
              <a:avLst/>
              <a:gdLst>
                <a:gd name="T0" fmla="*/ 30 w 35"/>
                <a:gd name="T1" fmla="*/ 16 h 43"/>
                <a:gd name="T2" fmla="*/ 26 w 35"/>
                <a:gd name="T3" fmla="*/ 40 h 43"/>
                <a:gd name="T4" fmla="*/ 5 w 35"/>
                <a:gd name="T5" fmla="*/ 27 h 43"/>
                <a:gd name="T6" fmla="*/ 10 w 35"/>
                <a:gd name="T7" fmla="*/ 3 h 43"/>
                <a:gd name="T8" fmla="*/ 30 w 35"/>
                <a:gd name="T9" fmla="*/ 16 h 43"/>
              </a:gdLst>
              <a:ahLst/>
              <a:cxnLst>
                <a:cxn ang="0">
                  <a:pos x="T0" y="T1"/>
                </a:cxn>
                <a:cxn ang="0">
                  <a:pos x="T2" y="T3"/>
                </a:cxn>
                <a:cxn ang="0">
                  <a:pos x="T4" y="T5"/>
                </a:cxn>
                <a:cxn ang="0">
                  <a:pos x="T6" y="T7"/>
                </a:cxn>
                <a:cxn ang="0">
                  <a:pos x="T8" y="T9"/>
                </a:cxn>
              </a:cxnLst>
              <a:rect l="0" t="0" r="r" b="b"/>
              <a:pathLst>
                <a:path w="35" h="43">
                  <a:moveTo>
                    <a:pt x="30" y="16"/>
                  </a:moveTo>
                  <a:cubicBezTo>
                    <a:pt x="35" y="26"/>
                    <a:pt x="33" y="37"/>
                    <a:pt x="26" y="40"/>
                  </a:cubicBezTo>
                  <a:cubicBezTo>
                    <a:pt x="19" y="43"/>
                    <a:pt x="9" y="37"/>
                    <a:pt x="5" y="27"/>
                  </a:cubicBezTo>
                  <a:cubicBezTo>
                    <a:pt x="0" y="17"/>
                    <a:pt x="3" y="6"/>
                    <a:pt x="10" y="3"/>
                  </a:cubicBezTo>
                  <a:cubicBezTo>
                    <a:pt x="17" y="0"/>
                    <a:pt x="26" y="6"/>
                    <a:pt x="30" y="16"/>
                  </a:cubicBezTo>
                  <a:close/>
                </a:path>
              </a:pathLst>
            </a:cu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4" name="Picture 164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6450" y="7813675"/>
              <a:ext cx="3714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4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712" y="7931150"/>
              <a:ext cx="2016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64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3325" y="7866062"/>
              <a:ext cx="793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4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3325" y="7835900"/>
              <a:ext cx="79375"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标题 1"/>
          <p:cNvSpPr txBox="1"/>
          <p:nvPr/>
        </p:nvSpPr>
        <p:spPr>
          <a:xfrm>
            <a:off x="6172835" y="3176270"/>
            <a:ext cx="3971925" cy="988695"/>
          </a:xfrm>
          <a:prstGeom prst="rect">
            <a:avLst/>
          </a:prstGeom>
        </p:spPr>
        <p:txBody>
          <a:bodyPr vert="horz" wrap="square" lIns="91440" tIns="45720" rIns="91440" bIns="45720" anchor="b"/>
          <a:lstStyle>
            <a:lvl1pPr algn="l" defTabSz="914400" rtl="0" eaLnBrk="1" fontAlgn="auto" latinLnBrk="0" hangingPunct="1">
              <a:lnSpc>
                <a:spcPct val="10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b="1" dirty="0" smtClean="0"/>
              <a:t>第十一章 </a:t>
            </a:r>
            <a:r>
              <a:rPr lang="zh-CN" altLang="en-US" sz="4000">
                <a:solidFill>
                  <a:srgbClr val="C00000"/>
                </a:solidFill>
                <a:sym typeface="+mn-ea"/>
              </a:rPr>
              <a:t> </a:t>
            </a:r>
            <a:r>
              <a:rPr lang="zh-CN" altLang="en-US" sz="4000" b="1">
                <a:solidFill>
                  <a:schemeClr val="tx1">
                    <a:lumMod val="85000"/>
                    <a:lumOff val="15000"/>
                  </a:schemeClr>
                </a:solidFill>
                <a:sym typeface="+mn-ea"/>
              </a:rPr>
              <a:t>激励</a:t>
            </a:r>
            <a:endParaRPr lang="zh-CN" altLang="en-US" sz="4000" b="1" dirty="0" smtClean="0">
              <a:solidFill>
                <a:schemeClr val="tx1">
                  <a:lumMod val="85000"/>
                  <a:lumOff val="15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911860" y="296545"/>
            <a:ext cx="6497955" cy="854075"/>
          </a:xfrm>
        </p:spPr>
        <p:txBody>
          <a:bodyPr/>
          <a:p>
            <a:r>
              <a:rPr lang="zh-CN" altLang="en-US" sz="3600" b="1" dirty="0" smtClean="0">
                <a:latin typeface="方正清刻本悦宋简体" panose="02000000000000000000" charset="-122"/>
                <a:ea typeface="方正清刻本悦宋简体" panose="02000000000000000000" charset="-122"/>
                <a:sym typeface="+mn-ea"/>
              </a:rPr>
              <a:t>第十章 </a:t>
            </a:r>
            <a:r>
              <a:rPr lang="zh-CN" altLang="en-US" sz="3600">
                <a:solidFill>
                  <a:srgbClr val="C00000"/>
                </a:solidFill>
                <a:latin typeface="方正清刻本悦宋简体" panose="02000000000000000000" charset="-122"/>
                <a:ea typeface="方正清刻本悦宋简体" panose="02000000000000000000" charset="-122"/>
                <a:sym typeface="+mn-ea"/>
              </a:rPr>
              <a:t> </a:t>
            </a:r>
            <a:r>
              <a:rPr lang="zh-CN" altLang="en-US" sz="3600" b="1" dirty="0" smtClean="0">
                <a:latin typeface="方正清刻本悦宋简体" panose="02000000000000000000" charset="-122"/>
                <a:ea typeface="方正清刻本悦宋简体" panose="02000000000000000000" charset="-122"/>
                <a:sym typeface="+mn-ea"/>
              </a:rPr>
              <a:t>领导及领导理论的发展</a:t>
            </a:r>
            <a:endParaRPr lang="zh-CN" altLang="en-US" sz="3600" b="1" dirty="0" smtClean="0">
              <a:latin typeface="方正清刻本悦宋简体" panose="02000000000000000000" charset="-122"/>
              <a:ea typeface="方正清刻本悦宋简体" panose="02000000000000000000" charset="-122"/>
              <a:sym typeface="+mn-ea"/>
            </a:endParaRPr>
          </a:p>
        </p:txBody>
      </p:sp>
      <p:grpSp>
        <p:nvGrpSpPr>
          <p:cNvPr id="53" name="组合 52"/>
          <p:cNvGrpSpPr/>
          <p:nvPr/>
        </p:nvGrpSpPr>
        <p:grpSpPr>
          <a:xfrm>
            <a:off x="2901315" y="2343150"/>
            <a:ext cx="6389370" cy="2007870"/>
            <a:chOff x="10907" y="4188"/>
            <a:chExt cx="7330" cy="3162"/>
          </a:xfrm>
        </p:grpSpPr>
        <p:sp>
          <p:nvSpPr>
            <p:cNvPr id="17" name="文本框 16"/>
            <p:cNvSpPr txBox="1"/>
            <p:nvPr/>
          </p:nvSpPr>
          <p:spPr>
            <a:xfrm>
              <a:off x="14544" y="4258"/>
              <a:ext cx="2328" cy="628"/>
            </a:xfrm>
            <a:prstGeom prst="rect">
              <a:avLst/>
            </a:prstGeom>
            <a:noFill/>
          </p:spPr>
          <p:txBody>
            <a:bodyPr wrap="square" rtlCol="0">
              <a:spAutoFit/>
            </a:bodyPr>
            <a:p>
              <a:pPr algn="ctr"/>
              <a:r>
                <a:rPr lang="en-US" altLang="zh-CN" sz="2000">
                  <a:latin typeface="楷体-简" panose="02010600040101010101" charset="-122"/>
                  <a:ea typeface="楷体-简" panose="02010600040101010101" charset="-122"/>
                </a:rPr>
                <a:t>   </a:t>
              </a:r>
              <a:r>
                <a:rPr lang="zh-CN" altLang="en-US" sz="2000">
                  <a:latin typeface="楷体-简" panose="02010600040101010101" charset="-122"/>
                  <a:ea typeface="楷体-简" panose="02010600040101010101" charset="-122"/>
                </a:rPr>
                <a:t>（</a:t>
              </a:r>
              <a:r>
                <a:rPr lang="zh-CN" altLang="en-US" sz="2000">
                  <a:latin typeface="楷体-简" panose="02010600040101010101" charset="-122"/>
                  <a:ea typeface="楷体-简" panose="02010600040101010101" charset="-122"/>
                  <a:sym typeface="+mn-ea"/>
                </a:rPr>
                <a:t>第一天职</a:t>
              </a:r>
              <a:r>
                <a:rPr lang="zh-CN" altLang="en-US" sz="2000">
                  <a:latin typeface="楷体-简" panose="02010600040101010101" charset="-122"/>
                  <a:ea typeface="楷体-简" panose="02010600040101010101" charset="-122"/>
                </a:rPr>
                <a:t>）</a:t>
              </a:r>
              <a:endParaRPr lang="zh-CN" altLang="en-US" sz="2000">
                <a:latin typeface="楷体-简" panose="02010600040101010101" charset="-122"/>
                <a:ea typeface="楷体-简" panose="02010600040101010101" charset="-122"/>
              </a:endParaRPr>
            </a:p>
          </p:txBody>
        </p:sp>
        <p:sp>
          <p:nvSpPr>
            <p:cNvPr id="18" name="文本框 17"/>
            <p:cNvSpPr txBox="1"/>
            <p:nvPr/>
          </p:nvSpPr>
          <p:spPr>
            <a:xfrm>
              <a:off x="14544" y="5420"/>
              <a:ext cx="3070" cy="628"/>
            </a:xfrm>
            <a:prstGeom prst="rect">
              <a:avLst/>
            </a:prstGeom>
            <a:noFill/>
          </p:spPr>
          <p:txBody>
            <a:bodyPr wrap="square" rtlCol="0">
              <a:spAutoFit/>
            </a:bodyPr>
            <a:p>
              <a:pPr algn="ctr"/>
              <a:r>
                <a:rPr lang="zh-CN" altLang="en-US" sz="2000">
                  <a:latin typeface="楷体-简" panose="02010600040101010101" charset="-122"/>
                  <a:ea typeface="楷体-简" panose="02010600040101010101" charset="-122"/>
                </a:rPr>
                <a:t>（靠下属去实现）</a:t>
              </a:r>
              <a:endParaRPr lang="zh-CN" altLang="en-US" sz="2000">
                <a:latin typeface="楷体-简" panose="02010600040101010101" charset="-122"/>
                <a:ea typeface="楷体-简" panose="02010600040101010101" charset="-122"/>
              </a:endParaRPr>
            </a:p>
          </p:txBody>
        </p:sp>
        <p:sp>
          <p:nvSpPr>
            <p:cNvPr id="20" name="文本框 19"/>
            <p:cNvSpPr txBox="1"/>
            <p:nvPr/>
          </p:nvSpPr>
          <p:spPr>
            <a:xfrm>
              <a:off x="14544" y="6631"/>
              <a:ext cx="3693" cy="628"/>
            </a:xfrm>
            <a:prstGeom prst="rect">
              <a:avLst/>
            </a:prstGeom>
            <a:noFill/>
          </p:spPr>
          <p:txBody>
            <a:bodyPr wrap="square" rtlCol="0">
              <a:spAutoFit/>
            </a:bodyPr>
            <a:p>
              <a:pPr algn="ctr"/>
              <a:r>
                <a:rPr lang="zh-CN" altLang="en-US" sz="2000">
                  <a:latin typeface="楷体-简" panose="02010600040101010101" charset="-122"/>
                  <a:ea typeface="楷体-简" panose="02010600040101010101" charset="-122"/>
                </a:rPr>
                <a:t>（优秀的下属受重用）</a:t>
              </a:r>
              <a:endParaRPr lang="zh-CN" altLang="en-US" sz="2000">
                <a:latin typeface="楷体-简" panose="02010600040101010101" charset="-122"/>
                <a:ea typeface="楷体-简" panose="02010600040101010101" charset="-122"/>
              </a:endParaRPr>
            </a:p>
          </p:txBody>
        </p:sp>
        <p:grpSp>
          <p:nvGrpSpPr>
            <p:cNvPr id="37" name="组合 36"/>
            <p:cNvGrpSpPr/>
            <p:nvPr/>
          </p:nvGrpSpPr>
          <p:grpSpPr>
            <a:xfrm>
              <a:off x="10907" y="4188"/>
              <a:ext cx="3421" cy="3162"/>
              <a:chOff x="10907" y="4188"/>
              <a:chExt cx="3421" cy="3162"/>
            </a:xfrm>
          </p:grpSpPr>
          <p:sp>
            <p:nvSpPr>
              <p:cNvPr id="25" name="矩形 24"/>
              <p:cNvSpPr/>
              <p:nvPr/>
            </p:nvSpPr>
            <p:spPr>
              <a:xfrm>
                <a:off x="10907" y="5551"/>
                <a:ext cx="1104" cy="720"/>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rPr>
                  <a:t>时间</a:t>
                </a:r>
                <a:endPar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grpSp>
            <p:nvGrpSpPr>
              <p:cNvPr id="27" name="组合 26"/>
              <p:cNvGrpSpPr/>
              <p:nvPr/>
            </p:nvGrpSpPr>
            <p:grpSpPr>
              <a:xfrm>
                <a:off x="13224" y="4188"/>
                <a:ext cx="1104" cy="3163"/>
                <a:chOff x="13224" y="4188"/>
                <a:chExt cx="1104" cy="3163"/>
              </a:xfrm>
            </p:grpSpPr>
            <p:sp>
              <p:nvSpPr>
                <p:cNvPr id="28" name="矩形 27"/>
                <p:cNvSpPr/>
                <p:nvPr/>
              </p:nvSpPr>
              <p:spPr>
                <a:xfrm>
                  <a:off x="13224" y="6631"/>
                  <a:ext cx="1104" cy="720"/>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rPr>
                    <a:t>授权</a:t>
                  </a:r>
                  <a:endPar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sp>
              <p:nvSpPr>
                <p:cNvPr id="29" name="矩形 28"/>
                <p:cNvSpPr/>
                <p:nvPr/>
              </p:nvSpPr>
              <p:spPr>
                <a:xfrm>
                  <a:off x="13224" y="4188"/>
                  <a:ext cx="1104" cy="720"/>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rPr>
                    <a:t>决策</a:t>
                  </a:r>
                  <a:endPar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grpSp>
              <p:nvGrpSpPr>
                <p:cNvPr id="30" name="组合 29"/>
                <p:cNvGrpSpPr/>
                <p:nvPr/>
              </p:nvGrpSpPr>
              <p:grpSpPr>
                <a:xfrm>
                  <a:off x="13224" y="4908"/>
                  <a:ext cx="1104" cy="1744"/>
                  <a:chOff x="13224" y="4908"/>
                  <a:chExt cx="1104" cy="1744"/>
                </a:xfrm>
              </p:grpSpPr>
              <p:sp>
                <p:nvSpPr>
                  <p:cNvPr id="31" name="矩形 30"/>
                  <p:cNvSpPr/>
                  <p:nvPr/>
                </p:nvSpPr>
                <p:spPr>
                  <a:xfrm>
                    <a:off x="13224" y="5420"/>
                    <a:ext cx="1104" cy="720"/>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rPr>
                      <a:t>用人</a:t>
                    </a:r>
                    <a:endParaRPr lang="zh-CN" altLang="en-US" sz="2000"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cxnSp>
                <p:nvCxnSpPr>
                  <p:cNvPr id="32" name="直接连接符 31"/>
                  <p:cNvCxnSpPr>
                    <a:stCxn id="29" idx="2"/>
                    <a:endCxn id="31" idx="0"/>
                  </p:cNvCxnSpPr>
                  <p:nvPr/>
                </p:nvCxnSpPr>
                <p:spPr>
                  <a:xfrm>
                    <a:off x="13776" y="4908"/>
                    <a:ext cx="0" cy="51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3776" y="6140"/>
                    <a:ext cx="0" cy="51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4" name="直接连接符 33"/>
              <p:cNvCxnSpPr/>
              <p:nvPr/>
            </p:nvCxnSpPr>
            <p:spPr>
              <a:xfrm flipH="1">
                <a:off x="12035" y="4548"/>
                <a:ext cx="1189" cy="12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2011" y="5818"/>
                <a:ext cx="1117" cy="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2011" y="5938"/>
                <a:ext cx="1213" cy="10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12" name="文本框 11"/>
          <p:cNvSpPr txBox="1"/>
          <p:nvPr/>
        </p:nvSpPr>
        <p:spPr>
          <a:xfrm>
            <a:off x="5562600" y="4509770"/>
            <a:ext cx="2959735" cy="506730"/>
          </a:xfrm>
          <a:prstGeom prst="rect">
            <a:avLst/>
          </a:prstGeom>
          <a:noFill/>
        </p:spPr>
        <p:txBody>
          <a:bodyPr wrap="square" rtlCol="0" anchor="t">
            <a:spAutoFit/>
          </a:bodyPr>
          <a:p>
            <a:pPr indent="0" fontAlgn="auto">
              <a:lnSpc>
                <a:spcPct val="150000"/>
              </a:lnSpc>
            </a:pPr>
            <a:r>
              <a:rPr lang="en-US" altLang="zh-CN"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a:t>
            </a: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领导      </a:t>
            </a:r>
            <a:r>
              <a:rPr lang="en-US" altLang="zh-CN"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艺术</a:t>
            </a:r>
            <a:endParaRPr lang="zh-CN" altLang="en-US"/>
          </a:p>
        </p:txBody>
      </p:sp>
      <p:sp>
        <p:nvSpPr>
          <p:cNvPr id="13" name="文本框 12"/>
          <p:cNvSpPr txBox="1"/>
          <p:nvPr/>
        </p:nvSpPr>
        <p:spPr>
          <a:xfrm>
            <a:off x="4268470" y="5126990"/>
            <a:ext cx="2712720" cy="368300"/>
          </a:xfrm>
          <a:prstGeom prst="rect">
            <a:avLst/>
          </a:prstGeom>
          <a:noFill/>
        </p:spPr>
        <p:txBody>
          <a:bodyPr wrap="square" rtlCol="0">
            <a:spAutoFit/>
          </a:bodyPr>
          <a:p>
            <a:r>
              <a:rPr lang="zh-CN" altLang="en-US" b="1">
                <a:latin typeface="楷体-简" panose="02010600040101010101" charset="-122"/>
                <a:ea typeface="楷体-简" panose="02010600040101010101" charset="-122"/>
              </a:rPr>
              <a:t>使用各种方法是企业进步</a:t>
            </a:r>
            <a:endParaRPr lang="zh-CN" altLang="en-US" b="1">
              <a:latin typeface="楷体-简" panose="02010600040101010101" charset="-122"/>
              <a:ea typeface="楷体-简" panose="02010600040101010101" charset="-122"/>
            </a:endParaRPr>
          </a:p>
        </p:txBody>
      </p:sp>
      <p:sp>
        <p:nvSpPr>
          <p:cNvPr id="14" name="文本框 13"/>
          <p:cNvSpPr txBox="1"/>
          <p:nvPr/>
        </p:nvSpPr>
        <p:spPr>
          <a:xfrm>
            <a:off x="7684770" y="5126990"/>
            <a:ext cx="1440180" cy="368300"/>
          </a:xfrm>
          <a:prstGeom prst="rect">
            <a:avLst/>
          </a:prstGeom>
          <a:noFill/>
        </p:spPr>
        <p:txBody>
          <a:bodyPr wrap="square" rtlCol="0">
            <a:spAutoFit/>
          </a:bodyPr>
          <a:p>
            <a:r>
              <a:rPr lang="zh-CN" altLang="en-US" b="1">
                <a:latin typeface="楷体-简" panose="02010600040101010101" charset="-122"/>
                <a:ea typeface="楷体-简" panose="02010600040101010101" charset="-122"/>
              </a:rPr>
              <a:t>才能和技巧</a:t>
            </a:r>
            <a:endParaRPr lang="zh-CN" altLang="en-US" b="1">
              <a:latin typeface="楷体-简" panose="02010600040101010101" charset="-122"/>
              <a:ea typeface="楷体-简" panose="0201060004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046605" y="885825"/>
            <a:ext cx="8099425" cy="5414010"/>
          </a:xfrm>
          <a:prstGeom prst="rect">
            <a:avLst/>
          </a:prstGeom>
        </p:spPr>
      </p:pic>
      <p:sp>
        <p:nvSpPr>
          <p:cNvPr id="19" name="标题 1"/>
          <p:cNvSpPr txBox="1"/>
          <p:nvPr/>
        </p:nvSpPr>
        <p:spPr>
          <a:xfrm>
            <a:off x="909955" y="173355"/>
            <a:ext cx="3971925" cy="624205"/>
          </a:xfrm>
          <a:prstGeom prst="rect">
            <a:avLst/>
          </a:prstGeom>
        </p:spPr>
        <p:txBody>
          <a:bodyPr vert="horz" wrap="square" lIns="91440" tIns="45720" rIns="91440" bIns="45720" anchor="b">
            <a:noAutofit/>
          </a:bodyPr>
          <a:lstStyle>
            <a:lvl1pPr algn="l" defTabSz="914400" rtl="0" eaLnBrk="1" fontAlgn="auto" latinLnBrk="0" hangingPunct="1">
              <a:lnSpc>
                <a:spcPct val="10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stStyle>
          <a:p>
            <a:pPr lvl="0" algn="l"/>
            <a:r>
              <a:rPr lang="zh-CN" altLang="en-US" sz="3200" b="1" dirty="0" smtClean="0">
                <a:latin typeface="方正清刻本悦宋简体" panose="02000000000000000000" charset="-122"/>
                <a:ea typeface="方正清刻本悦宋简体" panose="02000000000000000000" charset="-122"/>
                <a:sym typeface="+mn-ea"/>
              </a:rPr>
              <a:t>第十一章 </a:t>
            </a:r>
            <a:r>
              <a:rPr lang="zh-CN" altLang="en-US" sz="3200" b="1" dirty="0" smtClean="0">
                <a:latin typeface="方正清刻本悦宋简体" panose="02000000000000000000" charset="-122"/>
                <a:ea typeface="方正清刻本悦宋简体" panose="02000000000000000000" charset="-122"/>
                <a:sym typeface="+mn-ea"/>
              </a:rPr>
              <a:t> </a:t>
            </a:r>
            <a:r>
              <a:rPr lang="zh-CN" altLang="en-US" sz="3200" b="1" dirty="0" smtClean="0">
                <a:latin typeface="方正清刻本悦宋简体" panose="02000000000000000000" charset="-122"/>
                <a:ea typeface="方正清刻本悦宋简体" panose="02000000000000000000" charset="-122"/>
                <a:sym typeface="+mn-ea"/>
              </a:rPr>
              <a:t>激励</a:t>
            </a:r>
            <a:endParaRPr lang="zh-CN" altLang="en-US" sz="32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539365" y="1549400"/>
            <a:ext cx="7112635" cy="3759200"/>
          </a:xfrm>
          <a:prstGeom prst="rect">
            <a:avLst/>
          </a:prstGeom>
        </p:spPr>
      </p:pic>
      <p:sp>
        <p:nvSpPr>
          <p:cNvPr id="19" name="标题 1"/>
          <p:cNvSpPr txBox="1"/>
          <p:nvPr/>
        </p:nvSpPr>
        <p:spPr>
          <a:xfrm>
            <a:off x="909955" y="173355"/>
            <a:ext cx="3971925" cy="624205"/>
          </a:xfrm>
          <a:prstGeom prst="rect">
            <a:avLst/>
          </a:prstGeom>
        </p:spPr>
        <p:txBody>
          <a:bodyPr vert="horz" wrap="square" lIns="91440" tIns="45720" rIns="91440" bIns="45720" anchor="b">
            <a:noAutofit/>
          </a:bodyPr>
          <a:lstStyle>
            <a:lvl1pPr algn="l" defTabSz="914400" rtl="0" eaLnBrk="1" fontAlgn="auto" latinLnBrk="0" hangingPunct="1">
              <a:lnSpc>
                <a:spcPct val="10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stStyle>
          <a:p>
            <a:pPr lvl="0" algn="l"/>
            <a:r>
              <a:rPr lang="zh-CN" altLang="en-US" sz="3200" b="1" dirty="0" smtClean="0">
                <a:latin typeface="方正清刻本悦宋简体" panose="02000000000000000000" charset="-122"/>
                <a:ea typeface="方正清刻本悦宋简体" panose="02000000000000000000" charset="-122"/>
                <a:sym typeface="+mn-ea"/>
              </a:rPr>
              <a:t>第十一章  激励</a:t>
            </a:r>
            <a:endParaRPr lang="zh-CN" altLang="en-US" sz="32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713865" y="2409825"/>
            <a:ext cx="9006205" cy="1291590"/>
          </a:xfrm>
          <a:prstGeom prst="rect">
            <a:avLst/>
          </a:prstGeom>
          <a:noFill/>
          <a:ln w="28575">
            <a:noFill/>
          </a:ln>
        </p:spPr>
        <p:txBody>
          <a:bodyPr wrap="square" rtlCol="0" anchor="t">
            <a:spAutoFit/>
          </a:bodyPr>
          <a:p>
            <a:pPr fontAlgn="auto">
              <a:lnSpc>
                <a:spcPct val="150000"/>
              </a:lnSpc>
            </a:pPr>
            <a:r>
              <a:rPr lang="zh-CN" altLang="en-US" sz="28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激励</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指</a:t>
            </a:r>
            <a:r>
              <a:rPr lang="zh-CN" altLang="en-US" sz="2400" b="1" u="sng">
                <a:solidFill>
                  <a:srgbClr val="FF0000"/>
                </a:solidFill>
                <a:latin typeface="楷体-简" panose="02010600040101010101" charset="-122"/>
                <a:ea typeface="楷体-简" panose="02010600040101010101" charset="-122"/>
                <a:cs typeface="宋体" pitchFamily="2" charset="-122"/>
                <a:sym typeface="+mn-ea"/>
              </a:rPr>
              <a:t>激发人的动机</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，加强个体行为的内部动力，鼓励个体</a:t>
            </a:r>
            <a:r>
              <a:rPr lang="zh-CN" altLang="en-US" sz="2400" b="1" u="sng">
                <a:solidFill>
                  <a:srgbClr val="FF0000"/>
                </a:solidFill>
                <a:latin typeface="楷体-简" panose="02010600040101010101" charset="-122"/>
                <a:ea typeface="楷体-简" panose="02010600040101010101" charset="-122"/>
                <a:cs typeface="宋体" pitchFamily="2" charset="-122"/>
                <a:sym typeface="+mn-ea"/>
              </a:rPr>
              <a:t>向期望的目标迈进</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zh-CN" altLang="en-US" sz="2400" b="1">
                <a:solidFill>
                  <a:srgbClr val="FF0000"/>
                </a:solidFill>
                <a:latin typeface="楷体-简" panose="02010600040101010101" charset="-122"/>
                <a:ea typeface="楷体-简" panose="02010600040101010101" charset="-122"/>
                <a:cs typeface="宋体" pitchFamily="2" charset="-122"/>
                <a:sym typeface="+mn-ea"/>
              </a:rPr>
              <a:t>名词解释</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rgbClr val="FF0000"/>
                </a:solidFill>
                <a:latin typeface="楷体-简" panose="02010600040101010101" charset="-122"/>
                <a:ea typeface="楷体-简" panose="02010600040101010101" charset="-122"/>
                <a:sym typeface="+mn-ea"/>
              </a:rPr>
              <a:t>★★★</a:t>
            </a:r>
            <a:endParaRPr lang="en-US" altLang="zh-CN" sz="2400" b="1">
              <a:solidFill>
                <a:srgbClr val="FF0000"/>
              </a:solidFill>
              <a:latin typeface="楷体-简" panose="02010600040101010101" charset="-122"/>
              <a:ea typeface="楷体-简" panose="02010600040101010101" charset="-122"/>
              <a:cs typeface="宋体" pitchFamily="2" charset="-122"/>
              <a:sym typeface="+mn-ea"/>
            </a:endParaRPr>
          </a:p>
        </p:txBody>
      </p:sp>
      <p:pic>
        <p:nvPicPr>
          <p:cNvPr id="12" name="图片 11"/>
          <p:cNvPicPr>
            <a:picLocks noChangeAspect="1"/>
          </p:cNvPicPr>
          <p:nvPr/>
        </p:nvPicPr>
        <p:blipFill>
          <a:blip r:embed="rId1"/>
          <a:stretch>
            <a:fillRect/>
          </a:stretch>
        </p:blipFill>
        <p:spPr>
          <a:xfrm>
            <a:off x="9199880" y="24130"/>
            <a:ext cx="2987040" cy="1290955"/>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11.1.1 </a:t>
            </a:r>
            <a:r>
              <a:rPr lang="zh-CN" altLang="en-US" sz="3600" b="1" dirty="0" smtClean="0">
                <a:latin typeface="方正清刻本悦宋简体" panose="02000000000000000000" charset="-122"/>
                <a:ea typeface="方正清刻本悦宋简体" panose="02000000000000000000" charset="-122"/>
                <a:sym typeface="+mn-ea"/>
              </a:rPr>
              <a:t>激励的概念</a:t>
            </a:r>
            <a:endParaRPr lang="zh-CN" altLang="en-US" sz="36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5715" y="2413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11.1.1一、激励的概念</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1623060" y="1862455"/>
            <a:ext cx="9599295" cy="2986405"/>
            <a:chOff x="8976" y="3400"/>
            <a:chExt cx="15117" cy="4703"/>
          </a:xfrm>
        </p:grpSpPr>
        <p:grpSp>
          <p:nvGrpSpPr>
            <p:cNvPr id="23" name="组合 22"/>
            <p:cNvGrpSpPr/>
            <p:nvPr/>
          </p:nvGrpSpPr>
          <p:grpSpPr>
            <a:xfrm>
              <a:off x="10583" y="3400"/>
              <a:ext cx="5410" cy="2285"/>
              <a:chOff x="10583" y="3400"/>
              <a:chExt cx="5410" cy="2285"/>
            </a:xfrm>
          </p:grpSpPr>
          <p:grpSp>
            <p:nvGrpSpPr>
              <p:cNvPr id="22" name="组合 21"/>
              <p:cNvGrpSpPr/>
              <p:nvPr/>
            </p:nvGrpSpPr>
            <p:grpSpPr>
              <a:xfrm>
                <a:off x="10583" y="3400"/>
                <a:ext cx="5200" cy="1063"/>
                <a:chOff x="10583" y="3400"/>
                <a:chExt cx="5200" cy="1063"/>
              </a:xfrm>
            </p:grpSpPr>
            <p:sp>
              <p:nvSpPr>
                <p:cNvPr id="12" name="文本框 11"/>
                <p:cNvSpPr txBox="1"/>
                <p:nvPr/>
              </p:nvSpPr>
              <p:spPr>
                <a:xfrm>
                  <a:off x="10583" y="3400"/>
                  <a:ext cx="1088" cy="628"/>
                </a:xfrm>
                <a:prstGeom prst="rect">
                  <a:avLst/>
                </a:prstGeom>
                <a:noFill/>
                <a:ln w="28575">
                  <a:solidFill>
                    <a:schemeClr val="bg1">
                      <a:lumMod val="85000"/>
                    </a:schemeClr>
                  </a:solidFill>
                </a:ln>
              </p:spPr>
              <p:txBody>
                <a:bodyPr wrap="none" rtlCol="0" anchor="t">
                  <a:spAutoFit/>
                </a:bodyPr>
                <a:p>
                  <a:r>
                    <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需要</a:t>
                  </a:r>
                  <a:endPar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3" name="文本框 12"/>
                <p:cNvSpPr txBox="1"/>
                <p:nvPr/>
              </p:nvSpPr>
              <p:spPr>
                <a:xfrm>
                  <a:off x="12639" y="3400"/>
                  <a:ext cx="1088" cy="628"/>
                </a:xfrm>
                <a:prstGeom prst="rect">
                  <a:avLst/>
                </a:prstGeom>
                <a:noFill/>
                <a:ln w="28575">
                  <a:solidFill>
                    <a:schemeClr val="bg1">
                      <a:lumMod val="85000"/>
                    </a:schemeClr>
                  </a:solidFill>
                </a:ln>
              </p:spPr>
              <p:txBody>
                <a:bodyPr wrap="none" rtlCol="0" anchor="t">
                  <a:spAutoFit/>
                </a:bodyPr>
                <a:p>
                  <a:r>
                    <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动机</a:t>
                  </a:r>
                  <a:endPar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4" name="文本框 13"/>
                <p:cNvSpPr txBox="1"/>
                <p:nvPr/>
              </p:nvSpPr>
              <p:spPr>
                <a:xfrm>
                  <a:off x="14695" y="3400"/>
                  <a:ext cx="1088" cy="628"/>
                </a:xfrm>
                <a:prstGeom prst="rect">
                  <a:avLst/>
                </a:prstGeom>
                <a:noFill/>
                <a:ln w="28575">
                  <a:solidFill>
                    <a:schemeClr val="bg1">
                      <a:lumMod val="85000"/>
                    </a:schemeClr>
                  </a:solidFill>
                </a:ln>
              </p:spPr>
              <p:txBody>
                <a:bodyPr wrap="none" rtlCol="0" anchor="t">
                  <a:spAutoFit/>
                </a:bodyPr>
                <a:p>
                  <a:r>
                    <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行为</a:t>
                  </a:r>
                  <a:endPar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endParaRPr>
                </a:p>
              </p:txBody>
            </p:sp>
            <p:cxnSp>
              <p:nvCxnSpPr>
                <p:cNvPr id="15" name="直接箭头连接符 14"/>
                <p:cNvCxnSpPr>
                  <a:stCxn id="12" idx="3"/>
                  <a:endCxn id="13" idx="1"/>
                </p:cNvCxnSpPr>
                <p:nvPr/>
              </p:nvCxnSpPr>
              <p:spPr>
                <a:xfrm>
                  <a:off x="11671" y="3714"/>
                  <a:ext cx="968" cy="0"/>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3727" y="3714"/>
                  <a:ext cx="968" cy="0"/>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a:off x="12939" y="4235"/>
                  <a:ext cx="788" cy="229"/>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18" name="文本框 17"/>
              <p:cNvSpPr txBox="1"/>
              <p:nvPr/>
            </p:nvSpPr>
            <p:spPr>
              <a:xfrm>
                <a:off x="10671" y="5057"/>
                <a:ext cx="5323" cy="628"/>
              </a:xfrm>
              <a:prstGeom prst="rect">
                <a:avLst/>
              </a:prstGeom>
              <a:noFill/>
              <a:ln>
                <a:solidFill>
                  <a:schemeClr val="tx1">
                    <a:lumMod val="75000"/>
                    <a:lumOff val="25000"/>
                  </a:schemeClr>
                </a:solidFill>
              </a:ln>
            </p:spPr>
            <p:txBody>
              <a:bodyPr wrap="none" rtlCol="0" anchor="t">
                <a:spAutoFit/>
              </a:bodyPr>
              <a:p>
                <a:pPr algn="l"/>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1</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）激励为行为提供动力。</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grpSp>
          <p:nvGrpSpPr>
            <p:cNvPr id="24" name="组合 23"/>
            <p:cNvGrpSpPr/>
            <p:nvPr/>
          </p:nvGrpSpPr>
          <p:grpSpPr>
            <a:xfrm>
              <a:off x="8976" y="6108"/>
              <a:ext cx="15117" cy="1995"/>
              <a:chOff x="8976" y="6108"/>
              <a:chExt cx="15117" cy="1995"/>
            </a:xfrm>
          </p:grpSpPr>
          <p:sp>
            <p:nvSpPr>
              <p:cNvPr id="20" name="文本框 19"/>
              <p:cNvSpPr txBox="1"/>
              <p:nvPr/>
            </p:nvSpPr>
            <p:spPr>
              <a:xfrm>
                <a:off x="8976" y="6108"/>
                <a:ext cx="15117" cy="871"/>
              </a:xfrm>
              <a:prstGeom prst="rect">
                <a:avLst/>
              </a:prstGeom>
              <a:noFill/>
              <a:ln w="28575">
                <a:solidFill>
                  <a:schemeClr val="bg1">
                    <a:lumMod val="75000"/>
                  </a:schemeClr>
                </a:solidFill>
              </a:ln>
            </p:spPr>
            <p:txBody>
              <a:bodyPr wrap="square" rtlCol="0" anchor="t">
                <a:spAutoFit/>
              </a:bodyPr>
              <a:p>
                <a:pPr fontAlgn="auto">
                  <a:lnSpc>
                    <a:spcPct val="150000"/>
                  </a:lnSpc>
                </a:pPr>
                <a:r>
                  <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激励</a:t>
                </a:r>
                <a:r>
                  <a:rPr lang="zh-CN" altLang="en-US" sz="200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指激发人的动机，加强个体行为的内部动力，鼓励个体</a:t>
                </a:r>
                <a:r>
                  <a:rPr lang="zh-CN" altLang="en-US" sz="2000" b="1" u="sng">
                    <a:solidFill>
                      <a:schemeClr val="tx1">
                        <a:lumMod val="75000"/>
                        <a:lumOff val="25000"/>
                      </a:schemeClr>
                    </a:solidFill>
                    <a:latin typeface="微软雅黑" panose="020B0503020204020204" pitchFamily="34" charset="-122"/>
                    <a:ea typeface="微软雅黑" panose="020B0503020204020204" pitchFamily="34" charset="-122"/>
                    <a:cs typeface="宋体" pitchFamily="2" charset="-122"/>
                    <a:sym typeface="+mn-ea"/>
                  </a:rPr>
                  <a:t>向期望的目标迈进</a:t>
                </a:r>
                <a:r>
                  <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sz="2000" b="1">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21" name="文本框 20"/>
              <p:cNvSpPr txBox="1"/>
              <p:nvPr/>
            </p:nvSpPr>
            <p:spPr>
              <a:xfrm>
                <a:off x="10671" y="7475"/>
                <a:ext cx="5723" cy="628"/>
              </a:xfrm>
              <a:prstGeom prst="rect">
                <a:avLst/>
              </a:prstGeom>
              <a:noFill/>
              <a:ln>
                <a:solidFill>
                  <a:schemeClr val="tx1">
                    <a:lumMod val="75000"/>
                    <a:lumOff val="25000"/>
                  </a:schemeClr>
                </a:solidFill>
              </a:ln>
            </p:spPr>
            <p:txBody>
              <a:bodyPr wrap="none" rtlCol="0" anchor="t">
                <a:spAutoFit/>
              </a:bodyPr>
              <a:p>
                <a:pPr algn="l"/>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2</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）激励可以发挥人的潜力。</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grpSp>
      <p:pic>
        <p:nvPicPr>
          <p:cNvPr id="11" name="图片 10"/>
          <p:cNvPicPr>
            <a:picLocks noChangeAspect="1"/>
          </p:cNvPicPr>
          <p:nvPr/>
        </p:nvPicPr>
        <p:blipFill>
          <a:blip r:embed="rId1"/>
          <a:stretch>
            <a:fillRect/>
          </a:stretch>
        </p:blipFill>
        <p:spPr>
          <a:xfrm>
            <a:off x="9503410" y="141605"/>
            <a:ext cx="2698115" cy="1008380"/>
          </a:xfrm>
          <a:prstGeom prst="rect">
            <a:avLst/>
          </a:prstGeom>
        </p:spPr>
      </p:pic>
      <p:sp>
        <p:nvSpPr>
          <p:cNvPr id="2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11.1.2 </a:t>
            </a:r>
            <a:r>
              <a:rPr lang="zh-CN" altLang="en-US" sz="3600" b="1" dirty="0" smtClean="0">
                <a:latin typeface="方正清刻本悦宋简体" panose="02000000000000000000" charset="-122"/>
                <a:ea typeface="方正清刻本悦宋简体" panose="02000000000000000000" charset="-122"/>
                <a:sym typeface="+mn-ea"/>
              </a:rPr>
              <a:t>激励的作用</a:t>
            </a:r>
            <a:endParaRPr lang="zh-CN" altLang="en-US" sz="36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48895" y="0"/>
            <a:ext cx="388874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11.1.2.1激励为行为提供动力</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1680845" y="1699895"/>
            <a:ext cx="9117965" cy="4302125"/>
            <a:chOff x="6848" y="2420"/>
            <a:chExt cx="12751" cy="6775"/>
          </a:xfrm>
        </p:grpSpPr>
        <p:sp>
          <p:nvSpPr>
            <p:cNvPr id="12" name="文本框 11"/>
            <p:cNvSpPr txBox="1"/>
            <p:nvPr/>
          </p:nvSpPr>
          <p:spPr>
            <a:xfrm>
              <a:off x="6970" y="2420"/>
              <a:ext cx="12629" cy="628"/>
            </a:xfrm>
            <a:prstGeom prst="rect">
              <a:avLst/>
            </a:prstGeom>
            <a:noFill/>
            <a:ln w="28575">
              <a:solidFill>
                <a:schemeClr val="bg1">
                  <a:lumMod val="85000"/>
                </a:schemeClr>
              </a:solidFill>
            </a:ln>
          </p:spPr>
          <p:txBody>
            <a:bodyPr wrap="square" rtlCol="0" anchor="t">
              <a:spAutoFit/>
            </a:bodyPr>
            <a:p>
              <a:r>
                <a:rPr lang="zh-CN" altLang="en-US" sz="200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美国通过高酬金、创造良好的工作条件，从世界各地吸引了很多人才</a:t>
              </a:r>
              <a:endParaRPr lang="zh-CN" altLang="en-US" sz="200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8" name="文本框 17"/>
            <p:cNvSpPr txBox="1"/>
            <p:nvPr/>
          </p:nvSpPr>
          <p:spPr>
            <a:xfrm>
              <a:off x="10721" y="3850"/>
              <a:ext cx="6075" cy="628"/>
            </a:xfrm>
            <a:prstGeom prst="rect">
              <a:avLst/>
            </a:prstGeom>
            <a:noFill/>
            <a:ln>
              <a:solidFill>
                <a:schemeClr val="tx1">
                  <a:lumMod val="75000"/>
                  <a:lumOff val="25000"/>
                </a:schemeClr>
              </a:solidFill>
            </a:ln>
          </p:spPr>
          <p:txBody>
            <a:bodyPr wrap="square" rtlCol="0" anchor="t">
              <a:spAutoFit/>
            </a:bodyPr>
            <a:p>
              <a:pPr algn="l"/>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3</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）激励可以【   】。</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1" name="下箭头 10"/>
            <p:cNvSpPr/>
            <p:nvPr/>
          </p:nvSpPr>
          <p:spPr>
            <a:xfrm>
              <a:off x="13164" y="3224"/>
              <a:ext cx="509" cy="356"/>
            </a:xfrm>
            <a:prstGeom prst="downArrow">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nvSpPr>
          <p:spPr>
            <a:xfrm>
              <a:off x="6970" y="5500"/>
              <a:ext cx="11939" cy="628"/>
            </a:xfrm>
            <a:prstGeom prst="rect">
              <a:avLst/>
            </a:prstGeom>
            <a:noFill/>
            <a:ln w="28575">
              <a:solidFill>
                <a:schemeClr val="bg1">
                  <a:lumMod val="85000"/>
                </a:schemeClr>
              </a:solidFill>
            </a:ln>
          </p:spPr>
          <p:txBody>
            <a:bodyPr wrap="square" rtlCol="0" anchor="t">
              <a:spAutoFit/>
            </a:bodyPr>
            <a:p>
              <a:r>
                <a:rPr lang="zh-CN" altLang="en-US" sz="200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rPr>
                <a:t>领导夸你一句，或者经常会议提名你，你会很开心、干劲十足</a:t>
              </a:r>
              <a:endParaRPr lang="zh-CN" altLang="en-US" sz="2000">
                <a:solidFill>
                  <a:schemeClr val="bg1">
                    <a:lumMod val="7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nvGrpSpPr>
            <p:cNvPr id="25" name="组合 24"/>
            <p:cNvGrpSpPr/>
            <p:nvPr/>
          </p:nvGrpSpPr>
          <p:grpSpPr>
            <a:xfrm>
              <a:off x="10718" y="6442"/>
              <a:ext cx="6078" cy="1375"/>
              <a:chOff x="11718" y="3705"/>
              <a:chExt cx="6078" cy="1375"/>
            </a:xfrm>
          </p:grpSpPr>
          <p:sp>
            <p:nvSpPr>
              <p:cNvPr id="23" name="文本框 22"/>
              <p:cNvSpPr txBox="1"/>
              <p:nvPr/>
            </p:nvSpPr>
            <p:spPr>
              <a:xfrm>
                <a:off x="11718" y="4452"/>
                <a:ext cx="6078" cy="628"/>
              </a:xfrm>
              <a:prstGeom prst="rect">
                <a:avLst/>
              </a:prstGeom>
              <a:noFill/>
              <a:ln>
                <a:solidFill>
                  <a:schemeClr val="tx1">
                    <a:lumMod val="75000"/>
                    <a:lumOff val="25000"/>
                  </a:schemeClr>
                </a:solidFill>
              </a:ln>
            </p:spPr>
            <p:txBody>
              <a:bodyPr wrap="square" rtlCol="0" anchor="t">
                <a:spAutoFit/>
              </a:bodyPr>
              <a:p>
                <a:pPr algn="l"/>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4</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）激励可以激发人的【   】。</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24" name="下箭头 23"/>
              <p:cNvSpPr/>
              <p:nvPr/>
            </p:nvSpPr>
            <p:spPr>
              <a:xfrm>
                <a:off x="14163" y="3705"/>
                <a:ext cx="509" cy="356"/>
              </a:xfrm>
              <a:prstGeom prst="downArrow">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26" name="文本框 25"/>
            <p:cNvSpPr txBox="1"/>
            <p:nvPr/>
          </p:nvSpPr>
          <p:spPr>
            <a:xfrm>
              <a:off x="6848" y="8567"/>
              <a:ext cx="11323" cy="628"/>
            </a:xfrm>
            <a:prstGeom prst="rect">
              <a:avLst/>
            </a:prstGeom>
            <a:noFill/>
            <a:ln>
              <a:solidFill>
                <a:schemeClr val="tx1">
                  <a:lumMod val="75000"/>
                  <a:lumOff val="25000"/>
                </a:schemeClr>
              </a:solidFill>
            </a:ln>
          </p:spPr>
          <p:txBody>
            <a:bodyPr wrap="square" rtlCol="0" anchor="t">
              <a:spAutoFit/>
            </a:bodyPr>
            <a:p>
              <a:pPr algn="l"/>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5</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）激励能够调动和提高人工作的自觉性、主动性、创造性。</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pic>
        <p:nvPicPr>
          <p:cNvPr id="13" name="图片 12"/>
          <p:cNvPicPr>
            <a:picLocks noChangeAspect="1"/>
          </p:cNvPicPr>
          <p:nvPr/>
        </p:nvPicPr>
        <p:blipFill>
          <a:blip r:embed="rId1"/>
          <a:stretch>
            <a:fillRect/>
          </a:stretch>
        </p:blipFill>
        <p:spPr>
          <a:xfrm>
            <a:off x="9493250" y="141605"/>
            <a:ext cx="2698115" cy="1008380"/>
          </a:xfrm>
          <a:prstGeom prst="rect">
            <a:avLst/>
          </a:prstGeom>
        </p:spPr>
      </p:pic>
      <p:sp>
        <p:nvSpPr>
          <p:cNvPr id="1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11.1.2 </a:t>
            </a:r>
            <a:r>
              <a:rPr lang="zh-CN" altLang="en-US" sz="3600" b="1" dirty="0" smtClean="0">
                <a:latin typeface="方正清刻本悦宋简体" panose="02000000000000000000" charset="-122"/>
                <a:ea typeface="方正清刻本悦宋简体" panose="02000000000000000000" charset="-122"/>
                <a:sym typeface="+mn-ea"/>
              </a:rPr>
              <a:t>激励的作用</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677670" y="2233295"/>
            <a:ext cx="8837295" cy="2861310"/>
          </a:xfrm>
          <a:prstGeom prst="rect">
            <a:avLst/>
          </a:prstGeom>
          <a:noFill/>
          <a:ln w="28575">
            <a:solidFill>
              <a:schemeClr val="bg1">
                <a:lumMod val="75000"/>
              </a:schemeClr>
            </a:solidFill>
          </a:ln>
        </p:spPr>
        <p:txBody>
          <a:bodyPr wrap="square" rtlCol="0" anchor="t">
            <a:spAutoFit/>
          </a:bodyPr>
          <a:p>
            <a:pPr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1</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）激励为行为提供</a:t>
            </a:r>
            <a:r>
              <a:rPr lang="zh-CN" altLang="en-US" sz="2400" u="sng">
                <a:solidFill>
                  <a:srgbClr val="C00000"/>
                </a:solidFill>
                <a:latin typeface="楷体-简" panose="02010600040101010101" charset="-122"/>
                <a:ea typeface="楷体-简" panose="02010600040101010101" charset="-122"/>
                <a:cs typeface="宋体" pitchFamily="2" charset="-122"/>
                <a:sym typeface="+mn-ea"/>
              </a:rPr>
              <a:t>动力</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2</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）激励可以发挥人的</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潜力</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endParaRPr lang="zh-CN" altLang="en-US" sz="2400" b="1" u="sng">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3</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）激励可以激发人的工作</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热情</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与</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兴趣</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4</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）激励能够</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吸引人才</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留住人才</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endPar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5</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）激励能够调动和提高人工作的</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自觉性</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主动性</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zh-CN" altLang="en-US" sz="2400" b="1" u="sng">
                <a:solidFill>
                  <a:srgbClr val="C00000"/>
                </a:solidFill>
                <a:latin typeface="楷体-简" panose="02010600040101010101" charset="-122"/>
                <a:ea typeface="楷体-简" panose="02010600040101010101" charset="-122"/>
                <a:cs typeface="宋体" pitchFamily="2" charset="-122"/>
                <a:sym typeface="+mn-ea"/>
              </a:rPr>
              <a:t>创造性</a:t>
            </a:r>
            <a:r>
              <a:rPr lang="zh-CN" altLang="en-US" sz="2400">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endPar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p:txBody>
      </p:sp>
      <p:sp>
        <p:nvSpPr>
          <p:cNvPr id="13" name="文本框 12"/>
          <p:cNvSpPr txBox="1"/>
          <p:nvPr/>
        </p:nvSpPr>
        <p:spPr>
          <a:xfrm>
            <a:off x="668655" y="1365250"/>
            <a:ext cx="5983605" cy="460375"/>
          </a:xfrm>
          <a:prstGeom prst="rect">
            <a:avLst/>
          </a:prstGeom>
          <a:noFill/>
        </p:spPr>
        <p:txBody>
          <a:bodyPr wrap="none" rtlCol="0" anchor="t">
            <a:spAutoFit/>
          </a:bodyPr>
          <a:p>
            <a:pPr algn="l"/>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激励的作用【</a:t>
            </a:r>
            <a:r>
              <a:rPr lang="zh-CN" altLang="en-US" sz="2400" b="1">
                <a:solidFill>
                  <a:srgbClr val="FF0000"/>
                </a:solidFill>
                <a:latin typeface="楷体-简" panose="02010600040101010101" charset="-122"/>
                <a:ea typeface="楷体-简" panose="02010600040101010101" charset="-122"/>
                <a:cs typeface="宋体" pitchFamily="2" charset="-122"/>
                <a:sym typeface="+mn-ea"/>
              </a:rPr>
              <a:t>选择</a:t>
            </a:r>
            <a:r>
              <a:rPr lang="en-US" altLang="zh-CN" sz="2400" b="1">
                <a:solidFill>
                  <a:srgbClr val="FF0000"/>
                </a:solidFill>
                <a:latin typeface="楷体-简" panose="02010600040101010101" charset="-122"/>
                <a:ea typeface="楷体-简" panose="02010600040101010101" charset="-122"/>
                <a:cs typeface="宋体" pitchFamily="2" charset="-122"/>
                <a:sym typeface="+mn-ea"/>
              </a:rPr>
              <a:t>/</a:t>
            </a:r>
            <a:r>
              <a:rPr lang="zh-CN" altLang="en-US" sz="2400" b="1">
                <a:solidFill>
                  <a:srgbClr val="FF0000"/>
                </a:solidFill>
                <a:latin typeface="楷体-简" panose="02010600040101010101" charset="-122"/>
                <a:ea typeface="楷体-简" panose="02010600040101010101" charset="-122"/>
                <a:cs typeface="宋体" pitchFamily="2" charset="-122"/>
                <a:sym typeface="+mn-ea"/>
              </a:rPr>
              <a:t>简答</a:t>
            </a:r>
            <a:r>
              <a:rPr lang="en-US" altLang="zh-CN" sz="2400" b="1">
                <a:solidFill>
                  <a:srgbClr val="FF0000"/>
                </a:solidFill>
                <a:latin typeface="楷体-简" panose="02010600040101010101" charset="-122"/>
                <a:ea typeface="楷体-简" panose="02010600040101010101" charset="-122"/>
                <a:cs typeface="宋体" pitchFamily="2" charset="-122"/>
                <a:sym typeface="+mn-ea"/>
              </a:rPr>
              <a:t>/</a:t>
            </a:r>
            <a:r>
              <a:rPr lang="zh-CN" altLang="en-US" sz="2400" b="1">
                <a:solidFill>
                  <a:srgbClr val="FF0000"/>
                </a:solidFill>
                <a:latin typeface="楷体-简" panose="02010600040101010101" charset="-122"/>
                <a:ea typeface="楷体-简" panose="02010600040101010101" charset="-122"/>
                <a:cs typeface="宋体" pitchFamily="2" charset="-122"/>
                <a:sym typeface="+mn-ea"/>
              </a:rPr>
              <a:t>论述</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rgbClr val="FF0000"/>
                </a:solidFill>
                <a:latin typeface="楷体-简" panose="02010600040101010101" charset="-122"/>
                <a:ea typeface="楷体-简" panose="02010600040101010101" charset="-122"/>
                <a:sym typeface="+mn-ea"/>
              </a:rPr>
              <a:t>★★★★★</a:t>
            </a:r>
            <a:endParaRPr lang="en-US" altLang="zh-CN"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p:txBody>
      </p:sp>
      <p:pic>
        <p:nvPicPr>
          <p:cNvPr id="2" name="图片 1"/>
          <p:cNvPicPr>
            <a:picLocks noChangeAspect="1"/>
          </p:cNvPicPr>
          <p:nvPr/>
        </p:nvPicPr>
        <p:blipFill>
          <a:blip r:embed="rId1"/>
          <a:stretch>
            <a:fillRect/>
          </a:stretch>
        </p:blipFill>
        <p:spPr>
          <a:xfrm>
            <a:off x="9503410" y="141605"/>
            <a:ext cx="2698115" cy="1008380"/>
          </a:xfrm>
          <a:prstGeom prst="rect">
            <a:avLst/>
          </a:prstGeom>
        </p:spPr>
      </p:pic>
      <p:sp>
        <p:nvSpPr>
          <p:cNvPr id="2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11.1.2 </a:t>
            </a:r>
            <a:r>
              <a:rPr lang="zh-CN" altLang="en-US" sz="3600" b="1" dirty="0" smtClean="0">
                <a:latin typeface="方正清刻本悦宋简体" panose="02000000000000000000" charset="-122"/>
                <a:ea typeface="方正清刻本悦宋简体" panose="02000000000000000000" charset="-122"/>
                <a:sym typeface="+mn-ea"/>
              </a:rPr>
              <a:t>激励的作用</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668655" y="1365250"/>
            <a:ext cx="5957570" cy="460375"/>
          </a:xfrm>
          <a:prstGeom prst="rect">
            <a:avLst/>
          </a:prstGeom>
          <a:noFill/>
        </p:spPr>
        <p:txBody>
          <a:bodyPr wrap="none" rtlCol="0" anchor="t">
            <a:spAutoFit/>
          </a:bodyPr>
          <a:p>
            <a:pPr algn="l"/>
            <a:r>
              <a:rPr lang="zh-CN" altLang="en-US" sz="24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激励的作用【</a:t>
            </a:r>
            <a:r>
              <a:rPr lang="zh-CN" altLang="en-US" sz="2400" b="1">
                <a:solidFill>
                  <a:srgbClr val="FF0000"/>
                </a:solidFill>
                <a:latin typeface="微软雅黑" panose="020B0503020204020204" pitchFamily="34" charset="-122"/>
                <a:ea typeface="微软雅黑" panose="020B0503020204020204" pitchFamily="34" charset="-122"/>
                <a:cs typeface="宋体" pitchFamily="2" charset="-122"/>
                <a:sym typeface="+mn-ea"/>
              </a:rPr>
              <a:t>选择</a:t>
            </a:r>
            <a:r>
              <a:rPr lang="en-US" altLang="zh-CN" sz="2400" b="1">
                <a:solidFill>
                  <a:srgbClr val="FF0000"/>
                </a:solidFill>
                <a:latin typeface="微软雅黑" panose="020B0503020204020204" pitchFamily="34" charset="-122"/>
                <a:ea typeface="微软雅黑" panose="020B0503020204020204" pitchFamily="34" charset="-122"/>
                <a:cs typeface="宋体" pitchFamily="2" charset="-122"/>
                <a:sym typeface="+mn-ea"/>
              </a:rPr>
              <a:t>/</a:t>
            </a:r>
            <a:r>
              <a:rPr lang="zh-CN" altLang="en-US" sz="2400" b="1">
                <a:solidFill>
                  <a:srgbClr val="FF0000"/>
                </a:solidFill>
                <a:latin typeface="微软雅黑" panose="020B0503020204020204" pitchFamily="34" charset="-122"/>
                <a:ea typeface="微软雅黑" panose="020B0503020204020204" pitchFamily="34" charset="-122"/>
                <a:cs typeface="宋体" pitchFamily="2" charset="-122"/>
                <a:sym typeface="+mn-ea"/>
              </a:rPr>
              <a:t>简答</a:t>
            </a:r>
            <a:r>
              <a:rPr lang="en-US" altLang="zh-CN" sz="2400" b="1">
                <a:solidFill>
                  <a:srgbClr val="FF0000"/>
                </a:solidFill>
                <a:latin typeface="微软雅黑" panose="020B0503020204020204" pitchFamily="34" charset="-122"/>
                <a:ea typeface="微软雅黑" panose="020B0503020204020204" pitchFamily="34" charset="-122"/>
                <a:cs typeface="宋体" pitchFamily="2" charset="-122"/>
                <a:sym typeface="+mn-ea"/>
              </a:rPr>
              <a:t>/</a:t>
            </a:r>
            <a:r>
              <a:rPr lang="zh-CN" altLang="en-US" sz="2400" b="1">
                <a:solidFill>
                  <a:srgbClr val="FF0000"/>
                </a:solidFill>
                <a:latin typeface="微软雅黑" panose="020B0503020204020204" pitchFamily="34" charset="-122"/>
                <a:ea typeface="微软雅黑" panose="020B0503020204020204" pitchFamily="34" charset="-122"/>
                <a:cs typeface="宋体" pitchFamily="2" charset="-122"/>
                <a:sym typeface="+mn-ea"/>
              </a:rPr>
              <a:t>论述</a:t>
            </a:r>
            <a:r>
              <a:rPr lang="zh-CN" altLang="en-US" sz="24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400">
                <a:solidFill>
                  <a:srgbClr val="FF0000"/>
                </a:solidFill>
                <a:sym typeface="+mn-ea"/>
              </a:rPr>
              <a:t>★★★★★</a:t>
            </a:r>
            <a:endParaRPr lang="en-US" altLang="zh-CN" sz="24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4" name="文本框 13"/>
          <p:cNvSpPr txBox="1"/>
          <p:nvPr/>
        </p:nvSpPr>
        <p:spPr>
          <a:xfrm>
            <a:off x="1820545" y="2837815"/>
            <a:ext cx="8837295" cy="1014730"/>
          </a:xfrm>
          <a:prstGeom prst="rect">
            <a:avLst/>
          </a:prstGeom>
          <a:noFill/>
          <a:ln w="28575">
            <a:solidFill>
              <a:schemeClr val="bg1">
                <a:lumMod val="75000"/>
              </a:schemeClr>
            </a:solidFill>
          </a:ln>
        </p:spPr>
        <p:txBody>
          <a:bodyPr wrap="square" rtlCol="0" anchor="t">
            <a:spAutoFit/>
          </a:bodyPr>
          <a:p>
            <a:pPr fontAlgn="auto">
              <a:lnSpc>
                <a:spcPct val="150000"/>
              </a:lnSpc>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人的工作绩效不仅取决于其</a:t>
            </a:r>
            <a:r>
              <a:rPr lang="zh-CN" altLang="en-US" sz="2000" b="1" u="sng">
                <a:solidFill>
                  <a:srgbClr val="FF0000"/>
                </a:solidFill>
                <a:latin typeface="微软雅黑" panose="020B0503020204020204" pitchFamily="34" charset="-122"/>
                <a:ea typeface="微软雅黑" panose="020B0503020204020204" pitchFamily="34" charset="-122"/>
                <a:cs typeface="宋体" pitchFamily="2" charset="-122"/>
                <a:sym typeface="+mn-ea"/>
              </a:rPr>
              <a:t>能力</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的大小，而且取决于</a:t>
            </a:r>
            <a:r>
              <a:rPr lang="zh-CN" altLang="en-US" sz="2000" b="1" u="sng">
                <a:solidFill>
                  <a:srgbClr val="FF0000"/>
                </a:solidFill>
                <a:latin typeface="微软雅黑" panose="020B0503020204020204" pitchFamily="34" charset="-122"/>
                <a:ea typeface="微软雅黑" panose="020B0503020204020204" pitchFamily="34" charset="-122"/>
                <a:cs typeface="宋体" pitchFamily="2" charset="-122"/>
                <a:sym typeface="+mn-ea"/>
              </a:rPr>
              <a:t>激励</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的水平</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a:p>
            <a:pPr fontAlgn="auto">
              <a:lnSpc>
                <a:spcPct val="15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工作绩效</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=f</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（能力</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X</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2" name="图片 1"/>
          <p:cNvPicPr>
            <a:picLocks noChangeAspect="1"/>
          </p:cNvPicPr>
          <p:nvPr/>
        </p:nvPicPr>
        <p:blipFill>
          <a:blip r:embed="rId1"/>
          <a:stretch>
            <a:fillRect/>
          </a:stretch>
        </p:blipFill>
        <p:spPr>
          <a:xfrm>
            <a:off x="9503410" y="141605"/>
            <a:ext cx="2698115" cy="1008380"/>
          </a:xfrm>
          <a:prstGeom prst="rect">
            <a:avLst/>
          </a:prstGeom>
        </p:spPr>
      </p:pic>
      <p:sp>
        <p:nvSpPr>
          <p:cNvPr id="2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11.1.2 </a:t>
            </a:r>
            <a:r>
              <a:rPr lang="zh-CN" altLang="en-US" sz="3600" b="1" dirty="0" smtClean="0">
                <a:latin typeface="方正清刻本悦宋简体" panose="02000000000000000000" charset="-122"/>
                <a:ea typeface="方正清刻本悦宋简体" panose="02000000000000000000" charset="-122"/>
                <a:sym typeface="+mn-ea"/>
              </a:rPr>
              <a:t>激励的作用</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38200" y="1231900"/>
            <a:ext cx="10515600" cy="5343525"/>
          </a:xfrm>
        </p:spPr>
        <p:txBody>
          <a:bodyPr/>
          <a:p>
            <a:r>
              <a:rPr lang="zh-CN" altLang="en-US" sz="2400"/>
              <a:t>下列关系式中,正确的选项是（ ）</a:t>
            </a:r>
            <a:endParaRPr lang="zh-CN" altLang="en-US" sz="2400"/>
          </a:p>
          <a:p>
            <a:r>
              <a:rPr lang="zh-CN" altLang="en-US" sz="2400"/>
              <a:t>A:工作绩效=f（能力×激励）</a:t>
            </a:r>
            <a:endParaRPr lang="zh-CN" altLang="en-US" sz="2400"/>
          </a:p>
          <a:p>
            <a:r>
              <a:rPr lang="zh-CN" altLang="en-US" sz="2400"/>
              <a:t>B:工作绩效=f（报酬×激励）</a:t>
            </a:r>
            <a:endParaRPr lang="zh-CN" altLang="en-US" sz="2400"/>
          </a:p>
          <a:p>
            <a:r>
              <a:rPr lang="zh-CN" altLang="en-US" sz="2400"/>
              <a:t>C:工作绩效=f（报酬×能力）</a:t>
            </a:r>
            <a:endParaRPr lang="zh-CN" altLang="en-US" sz="2400"/>
          </a:p>
          <a:p>
            <a:r>
              <a:rPr lang="zh-CN" altLang="en-US" sz="2400"/>
              <a:t>D:工作绩效=f（机遇×报酬）</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sz="2400"/>
              <a:t>人的工作绩效不仅取决于其能力的大小，还取决于（）</a:t>
            </a:r>
            <a:endParaRPr lang="zh-CN" altLang="en-US" sz="2400"/>
          </a:p>
          <a:p>
            <a:r>
              <a:rPr lang="zh-CN" altLang="en-US" sz="2400"/>
              <a:t>A:激励的水平</a:t>
            </a:r>
            <a:endParaRPr lang="zh-CN" altLang="en-US" sz="2400"/>
          </a:p>
          <a:p>
            <a:r>
              <a:rPr lang="zh-CN" altLang="en-US" sz="2400"/>
              <a:t>B:需要的强弱</a:t>
            </a:r>
            <a:endParaRPr lang="zh-CN" altLang="en-US" sz="2400"/>
          </a:p>
          <a:p>
            <a:r>
              <a:rPr lang="zh-CN" altLang="en-US" sz="2400"/>
              <a:t>C:目标的高低</a:t>
            </a:r>
            <a:endParaRPr lang="zh-CN" altLang="en-US" sz="2400"/>
          </a:p>
          <a:p>
            <a:r>
              <a:rPr lang="zh-CN" altLang="en-US" sz="2400"/>
              <a:t>D:成就的大小</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1177925" y="3566160"/>
            <a:ext cx="8371840" cy="1753235"/>
          </a:xfrm>
          <a:prstGeom prst="rect">
            <a:avLst/>
          </a:prstGeom>
          <a:noFill/>
        </p:spPr>
        <p:txBody>
          <a:bodyPr wrap="square" rtlCol="0">
            <a:spAutoFit/>
          </a:bodyPr>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）超前的激励可能会使人感到无足轻重；迟来的激励可能会让人觉得多此一举。</a:t>
            </a:r>
            <a:endParaRPr lang="zh-CN" altLang="en-US">
              <a:latin typeface="微软雅黑" panose="020B0503020204020204" pitchFamily="34" charset="-122"/>
              <a:ea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）每一天、每一个月或每一年激励一次。</a:t>
            </a:r>
            <a:endParaRPr lang="zh-CN" altLang="en-US">
              <a:latin typeface="微软雅黑" panose="020B0503020204020204" pitchFamily="34" charset="-122"/>
              <a:ea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）不够优厚的奖赏会让人觉得无所谓，太过优厚的奖赏又会让人有压力。</a:t>
            </a:r>
            <a:endParaRPr lang="zh-CN" altLang="en-US">
              <a:latin typeface="微软雅黑" panose="020B0503020204020204" pitchFamily="34" charset="-122"/>
              <a:ea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）激励时首先先想好往哪里去激励，为了组织目标还是个人目标？</a:t>
            </a:r>
            <a:endParaRPr lang="zh-CN" altLang="en-US">
              <a:latin typeface="微软雅黑" panose="020B0503020204020204" pitchFamily="34" charset="-122"/>
              <a:ea typeface="微软雅黑" panose="020B0503020204020204" pitchFamily="34" charset="-122"/>
            </a:endParaRPr>
          </a:p>
        </p:txBody>
      </p:sp>
      <p:sp>
        <p:nvSpPr>
          <p:cNvPr id="14" name="文本框 13"/>
          <p:cNvSpPr txBox="1"/>
          <p:nvPr/>
        </p:nvSpPr>
        <p:spPr>
          <a:xfrm>
            <a:off x="5132070" y="1822450"/>
            <a:ext cx="2214880" cy="368300"/>
          </a:xfrm>
          <a:prstGeom prst="rect">
            <a:avLst/>
          </a:prstGeom>
          <a:noFill/>
        </p:spPr>
        <p:txBody>
          <a:bodyPr wrap="none" rtlCol="0" anchor="t">
            <a:spAutoFit/>
          </a:bodyPr>
          <a:p>
            <a:pPr>
              <a:lnSpc>
                <a:spcPct val="9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什么会影响激励？</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5" name="文本框 14"/>
          <p:cNvSpPr txBox="1"/>
          <p:nvPr/>
        </p:nvSpPr>
        <p:spPr>
          <a:xfrm>
            <a:off x="9758680" y="3705860"/>
            <a:ext cx="843915"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6" name="文本框 15"/>
          <p:cNvSpPr txBox="1"/>
          <p:nvPr/>
        </p:nvSpPr>
        <p:spPr>
          <a:xfrm>
            <a:off x="9758680" y="4045585"/>
            <a:ext cx="843915"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7" name="文本框 16"/>
          <p:cNvSpPr txBox="1"/>
          <p:nvPr/>
        </p:nvSpPr>
        <p:spPr>
          <a:xfrm>
            <a:off x="9758680" y="4512945"/>
            <a:ext cx="843915"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8" name="文本框 17"/>
          <p:cNvSpPr txBox="1"/>
          <p:nvPr/>
        </p:nvSpPr>
        <p:spPr>
          <a:xfrm>
            <a:off x="9758680" y="4979670"/>
            <a:ext cx="843915"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   】</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11" name="图片 10"/>
          <p:cNvPicPr>
            <a:picLocks noChangeAspect="1"/>
          </p:cNvPicPr>
          <p:nvPr/>
        </p:nvPicPr>
        <p:blipFill>
          <a:blip r:embed="rId1"/>
          <a:stretch>
            <a:fillRect/>
          </a:stretch>
        </p:blipFill>
        <p:spPr>
          <a:xfrm>
            <a:off x="9549765" y="213360"/>
            <a:ext cx="2615565" cy="1018540"/>
          </a:xfrm>
          <a:prstGeom prst="rect">
            <a:avLst/>
          </a:prstGeom>
        </p:spPr>
      </p:pic>
      <p:sp>
        <p:nvSpPr>
          <p:cNvPr id="2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11.1.3 </a:t>
            </a:r>
            <a:r>
              <a:rPr lang="zh-CN" altLang="en-US" sz="3600" b="1" dirty="0" smtClean="0">
                <a:latin typeface="方正清刻本悦宋简体" panose="02000000000000000000" charset="-122"/>
                <a:ea typeface="方正清刻本悦宋简体" panose="02000000000000000000" charset="-122"/>
                <a:sym typeface="+mn-ea"/>
              </a:rPr>
              <a:t>激励的影响因素</a:t>
            </a:r>
            <a:endParaRPr lang="zh-CN" altLang="en-US" sz="36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46355" y="-71755"/>
            <a:ext cx="339534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11.1.3三、激励的影响因素</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911860" y="296545"/>
            <a:ext cx="6497955" cy="854075"/>
          </a:xfrm>
        </p:spPr>
        <p:txBody>
          <a:bodyPr/>
          <a:p>
            <a:r>
              <a:rPr lang="zh-CN" altLang="en-US" sz="3600" b="1" dirty="0" smtClean="0">
                <a:latin typeface="方正清刻本悦宋简体" panose="02000000000000000000" charset="-122"/>
                <a:ea typeface="方正清刻本悦宋简体" panose="02000000000000000000" charset="-122"/>
                <a:sym typeface="+mn-ea"/>
              </a:rPr>
              <a:t>第十章 </a:t>
            </a:r>
            <a:r>
              <a:rPr lang="zh-CN" altLang="en-US" sz="3600">
                <a:solidFill>
                  <a:srgbClr val="C00000"/>
                </a:solidFill>
                <a:latin typeface="方正清刻本悦宋简体" panose="02000000000000000000" charset="-122"/>
                <a:ea typeface="方正清刻本悦宋简体" panose="02000000000000000000" charset="-122"/>
                <a:sym typeface="+mn-ea"/>
              </a:rPr>
              <a:t> </a:t>
            </a:r>
            <a:r>
              <a:rPr lang="zh-CN" altLang="en-US" sz="3600" b="1" dirty="0" smtClean="0">
                <a:latin typeface="方正清刻本悦宋简体" panose="02000000000000000000" charset="-122"/>
                <a:ea typeface="方正清刻本悦宋简体" panose="02000000000000000000" charset="-122"/>
                <a:sym typeface="+mn-ea"/>
              </a:rPr>
              <a:t>领导及领导理论的发展</a:t>
            </a:r>
            <a:endParaRPr lang="zh-CN" altLang="en-US" sz="3600" b="1" dirty="0" smtClean="0">
              <a:latin typeface="方正清刻本悦宋简体" panose="02000000000000000000" charset="-122"/>
              <a:ea typeface="方正清刻本悦宋简体" panose="02000000000000000000" charset="-122"/>
              <a:sym typeface="+mn-ea"/>
            </a:endParaRPr>
          </a:p>
        </p:txBody>
      </p:sp>
      <p:pic>
        <p:nvPicPr>
          <p:cNvPr id="2" name="图片 1"/>
          <p:cNvPicPr>
            <a:picLocks noChangeAspect="1"/>
          </p:cNvPicPr>
          <p:nvPr/>
        </p:nvPicPr>
        <p:blipFill>
          <a:blip r:embed="rId1"/>
          <a:stretch>
            <a:fillRect/>
          </a:stretch>
        </p:blipFill>
        <p:spPr>
          <a:xfrm>
            <a:off x="1367790" y="1369060"/>
            <a:ext cx="8677910" cy="44151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1177925" y="3566160"/>
            <a:ext cx="8371840" cy="1753235"/>
          </a:xfrm>
          <a:prstGeom prst="rect">
            <a:avLst/>
          </a:prstGeom>
          <a:noFill/>
        </p:spPr>
        <p:txBody>
          <a:bodyPr wrap="square" rtlCol="0">
            <a:spAutoFit/>
          </a:bodyPr>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）超前的激励可能会使人感到无足轻重；迟来的激励可能会让人觉得多此一举。</a:t>
            </a:r>
            <a:endParaRPr lang="zh-CN" altLang="en-US">
              <a:latin typeface="微软雅黑" panose="020B0503020204020204" pitchFamily="34" charset="-122"/>
              <a:ea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）每一天、每一个月或每一年激励一次。</a:t>
            </a:r>
            <a:endParaRPr lang="zh-CN" altLang="en-US">
              <a:latin typeface="微软雅黑" panose="020B0503020204020204" pitchFamily="34" charset="-122"/>
              <a:ea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）不够优厚的奖赏会让人觉得无所谓，太过优厚的奖赏又会让人有压力。</a:t>
            </a:r>
            <a:endParaRPr lang="zh-CN" altLang="en-US">
              <a:latin typeface="微软雅黑" panose="020B0503020204020204" pitchFamily="34" charset="-122"/>
              <a:ea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）激励时首先先想好往哪里去激励，为了组织目标还是个人目标？</a:t>
            </a:r>
            <a:endParaRPr lang="zh-CN" altLang="en-US">
              <a:latin typeface="微软雅黑" panose="020B0503020204020204" pitchFamily="34" charset="-122"/>
              <a:ea typeface="微软雅黑" panose="020B0503020204020204" pitchFamily="34" charset="-122"/>
            </a:endParaRPr>
          </a:p>
        </p:txBody>
      </p:sp>
      <p:sp>
        <p:nvSpPr>
          <p:cNvPr id="14" name="文本框 13"/>
          <p:cNvSpPr txBox="1"/>
          <p:nvPr/>
        </p:nvSpPr>
        <p:spPr>
          <a:xfrm>
            <a:off x="5398135" y="3100070"/>
            <a:ext cx="2214880" cy="368300"/>
          </a:xfrm>
          <a:prstGeom prst="rect">
            <a:avLst/>
          </a:prstGeom>
          <a:noFill/>
        </p:spPr>
        <p:txBody>
          <a:bodyPr wrap="none" rtlCol="0" anchor="t">
            <a:spAutoFit/>
          </a:bodyPr>
          <a:p>
            <a:pPr>
              <a:lnSpc>
                <a:spcPct val="9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什么会影响激励？</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5" name="文本框 14"/>
          <p:cNvSpPr txBox="1"/>
          <p:nvPr/>
        </p:nvSpPr>
        <p:spPr>
          <a:xfrm>
            <a:off x="9758680" y="3705860"/>
            <a:ext cx="1097280"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b="1">
                <a:solidFill>
                  <a:srgbClr val="FF0000"/>
                </a:solidFill>
                <a:latin typeface="微软雅黑" panose="020B0503020204020204" pitchFamily="34" charset="-122"/>
                <a:ea typeface="微软雅黑" panose="020B0503020204020204" pitchFamily="34" charset="-122"/>
                <a:cs typeface="宋体" pitchFamily="2" charset="-122"/>
                <a:sym typeface="+mn-ea"/>
              </a:rPr>
              <a:t>时机</a:t>
            </a: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6" name="文本框 15"/>
          <p:cNvSpPr txBox="1"/>
          <p:nvPr/>
        </p:nvSpPr>
        <p:spPr>
          <a:xfrm>
            <a:off x="9758680" y="4045585"/>
            <a:ext cx="1097280"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b="1">
                <a:solidFill>
                  <a:srgbClr val="FF0000"/>
                </a:solidFill>
                <a:latin typeface="微软雅黑" panose="020B0503020204020204" pitchFamily="34" charset="-122"/>
                <a:ea typeface="微软雅黑" panose="020B0503020204020204" pitchFamily="34" charset="-122"/>
                <a:cs typeface="宋体" pitchFamily="2" charset="-122"/>
                <a:sym typeface="+mn-ea"/>
              </a:rPr>
              <a:t>频率</a:t>
            </a: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7" name="文本框 16"/>
          <p:cNvSpPr txBox="1"/>
          <p:nvPr/>
        </p:nvSpPr>
        <p:spPr>
          <a:xfrm>
            <a:off x="9758680" y="4512945"/>
            <a:ext cx="1097280"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b="1">
                <a:solidFill>
                  <a:srgbClr val="FF0000"/>
                </a:solidFill>
                <a:latin typeface="微软雅黑" panose="020B0503020204020204" pitchFamily="34" charset="-122"/>
                <a:ea typeface="微软雅黑" panose="020B0503020204020204" pitchFamily="34" charset="-122"/>
                <a:cs typeface="宋体" pitchFamily="2" charset="-122"/>
                <a:sym typeface="+mn-ea"/>
              </a:rPr>
              <a:t>程度</a:t>
            </a: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sp>
        <p:nvSpPr>
          <p:cNvPr id="18" name="文本框 17"/>
          <p:cNvSpPr txBox="1"/>
          <p:nvPr/>
        </p:nvSpPr>
        <p:spPr>
          <a:xfrm>
            <a:off x="9758680" y="4979670"/>
            <a:ext cx="1097280" cy="339725"/>
          </a:xfrm>
          <a:prstGeom prst="rect">
            <a:avLst/>
          </a:prstGeom>
          <a:noFill/>
        </p:spPr>
        <p:txBody>
          <a:bodyPr wrap="none" rtlCol="0" anchor="t">
            <a:spAutoFit/>
          </a:bodyPr>
          <a:p>
            <a:pPr>
              <a:lnSpc>
                <a:spcPct val="90000"/>
              </a:lnSpc>
            </a:pP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b="1">
                <a:solidFill>
                  <a:srgbClr val="FF0000"/>
                </a:solidFill>
                <a:latin typeface="微软雅黑" panose="020B0503020204020204" pitchFamily="34" charset="-122"/>
                <a:ea typeface="微软雅黑" panose="020B0503020204020204" pitchFamily="34" charset="-122"/>
                <a:cs typeface="宋体" pitchFamily="2" charset="-122"/>
                <a:sym typeface="+mn-ea"/>
              </a:rPr>
              <a:t>方向</a:t>
            </a:r>
            <a:r>
              <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11" name="图片 10"/>
          <p:cNvPicPr>
            <a:picLocks noChangeAspect="1"/>
          </p:cNvPicPr>
          <p:nvPr/>
        </p:nvPicPr>
        <p:blipFill>
          <a:blip r:embed="rId1"/>
          <a:stretch>
            <a:fillRect/>
          </a:stretch>
        </p:blipFill>
        <p:spPr>
          <a:xfrm>
            <a:off x="9549765" y="213360"/>
            <a:ext cx="2615565" cy="1018540"/>
          </a:xfrm>
          <a:prstGeom prst="rect">
            <a:avLst/>
          </a:prstGeom>
        </p:spPr>
      </p:pic>
      <p:sp>
        <p:nvSpPr>
          <p:cNvPr id="2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11.1.3 </a:t>
            </a:r>
            <a:r>
              <a:rPr lang="zh-CN" altLang="en-US" sz="3600" b="1" dirty="0" smtClean="0">
                <a:latin typeface="方正清刻本悦宋简体" panose="02000000000000000000" charset="-122"/>
                <a:ea typeface="方正清刻本悦宋简体" panose="02000000000000000000" charset="-122"/>
                <a:sym typeface="+mn-ea"/>
              </a:rPr>
              <a:t>激励的影响因素</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242695" y="1720850"/>
            <a:ext cx="2631440" cy="423545"/>
          </a:xfrm>
          <a:prstGeom prst="rect">
            <a:avLst/>
          </a:prstGeom>
          <a:noFill/>
        </p:spPr>
        <p:txBody>
          <a:bodyPr wrap="none" rtlCol="0" anchor="t">
            <a:spAutoFit/>
          </a:bodyPr>
          <a:p>
            <a:pPr>
              <a:lnSpc>
                <a:spcPct val="90000"/>
              </a:lnSpc>
            </a:pPr>
            <a:r>
              <a:rPr lang="zh-CN" altLang="en-US" sz="2400" b="1">
                <a:solidFill>
                  <a:schemeClr val="tx1">
                    <a:lumMod val="85000"/>
                    <a:lumOff val="15000"/>
                  </a:schemeClr>
                </a:solidFill>
                <a:latin typeface="方正清刻本悦宋简体" panose="02000000000000000000" charset="-122"/>
                <a:ea typeface="方正清刻本悦宋简体" panose="02000000000000000000" charset="-122"/>
                <a:cs typeface="宋体" pitchFamily="2" charset="-122"/>
                <a:sym typeface="+mn-ea"/>
              </a:rPr>
              <a:t>激励的影响因素：</a:t>
            </a:r>
            <a:endParaRPr lang="zh-CN" altLang="en-US" sz="2400" b="1">
              <a:solidFill>
                <a:schemeClr val="tx1">
                  <a:lumMod val="85000"/>
                  <a:lumOff val="15000"/>
                </a:schemeClr>
              </a:solidFill>
              <a:latin typeface="方正清刻本悦宋简体" panose="02000000000000000000" charset="-122"/>
              <a:ea typeface="方正清刻本悦宋简体" panose="02000000000000000000" charset="-122"/>
              <a:cs typeface="宋体" pitchFamily="2" charset="-122"/>
              <a:sym typeface="+mn-ea"/>
            </a:endParaRPr>
          </a:p>
        </p:txBody>
      </p:sp>
      <p:sp>
        <p:nvSpPr>
          <p:cNvPr id="14" name="文本框 13"/>
          <p:cNvSpPr txBox="1"/>
          <p:nvPr/>
        </p:nvSpPr>
        <p:spPr>
          <a:xfrm>
            <a:off x="3568065" y="2569210"/>
            <a:ext cx="3699510" cy="478155"/>
          </a:xfrm>
          <a:prstGeom prst="rect">
            <a:avLst/>
          </a:prstGeom>
          <a:solidFill>
            <a:srgbClr val="002060"/>
          </a:solidFill>
          <a:ln>
            <a:solidFill>
              <a:schemeClr val="bg1">
                <a:lumMod val="65000"/>
              </a:schemeClr>
            </a:solidFill>
          </a:ln>
        </p:spPr>
        <p:txBody>
          <a:bodyPr wrap="square" rtlCol="0" anchor="t">
            <a:spAutoFit/>
          </a:bodyPr>
          <a:p>
            <a:pPr>
              <a:lnSpc>
                <a:spcPct val="90000"/>
              </a:lnSpc>
            </a:pPr>
            <a:r>
              <a:rPr lang="zh-CN" altLang="en-US" sz="2800" b="1">
                <a:solidFill>
                  <a:schemeClr val="bg1">
                    <a:lumMod val="95000"/>
                  </a:schemeClr>
                </a:solidFill>
                <a:latin typeface="楷体-简" panose="02010600040101010101" charset="-122"/>
                <a:ea typeface="楷体-简" panose="02010600040101010101" charset="-122"/>
                <a:cs typeface="宋体" pitchFamily="2" charset="-122"/>
                <a:sym typeface="+mn-ea"/>
              </a:rPr>
              <a:t>时机</a:t>
            </a:r>
            <a:r>
              <a:rPr lang="en-US" altLang="zh-CN" sz="2800" b="1">
                <a:solidFill>
                  <a:schemeClr val="bg1">
                    <a:lumMod val="95000"/>
                  </a:schemeClr>
                </a:solidFill>
                <a:latin typeface="楷体-简" panose="02010600040101010101" charset="-122"/>
                <a:ea typeface="楷体-简" panose="02010600040101010101" charset="-122"/>
                <a:cs typeface="宋体" pitchFamily="2" charset="-122"/>
                <a:sym typeface="+mn-ea"/>
              </a:rPr>
              <a:t>/</a:t>
            </a:r>
            <a:r>
              <a:rPr lang="zh-CN" altLang="en-US" sz="2800" b="1">
                <a:solidFill>
                  <a:schemeClr val="bg1">
                    <a:lumMod val="95000"/>
                  </a:schemeClr>
                </a:solidFill>
                <a:latin typeface="楷体-简" panose="02010600040101010101" charset="-122"/>
                <a:ea typeface="楷体-简" panose="02010600040101010101" charset="-122"/>
                <a:cs typeface="宋体" pitchFamily="2" charset="-122"/>
                <a:sym typeface="+mn-ea"/>
              </a:rPr>
              <a:t>频率</a:t>
            </a:r>
            <a:r>
              <a:rPr lang="en-US" altLang="zh-CN" sz="2800" b="1">
                <a:solidFill>
                  <a:schemeClr val="bg1">
                    <a:lumMod val="95000"/>
                  </a:schemeClr>
                </a:solidFill>
                <a:latin typeface="楷体-简" panose="02010600040101010101" charset="-122"/>
                <a:ea typeface="楷体-简" panose="02010600040101010101" charset="-122"/>
                <a:cs typeface="宋体" pitchFamily="2" charset="-122"/>
                <a:sym typeface="+mn-ea"/>
              </a:rPr>
              <a:t>/</a:t>
            </a:r>
            <a:r>
              <a:rPr lang="zh-CN" altLang="en-US" sz="2800" b="1">
                <a:solidFill>
                  <a:schemeClr val="bg1">
                    <a:lumMod val="95000"/>
                  </a:schemeClr>
                </a:solidFill>
                <a:latin typeface="楷体-简" panose="02010600040101010101" charset="-122"/>
                <a:ea typeface="楷体-简" panose="02010600040101010101" charset="-122"/>
                <a:cs typeface="宋体" pitchFamily="2" charset="-122"/>
                <a:sym typeface="+mn-ea"/>
              </a:rPr>
              <a:t>程度</a:t>
            </a:r>
            <a:r>
              <a:rPr lang="en-US" altLang="zh-CN" sz="2800" b="1">
                <a:solidFill>
                  <a:schemeClr val="bg1">
                    <a:lumMod val="95000"/>
                  </a:schemeClr>
                </a:solidFill>
                <a:latin typeface="楷体-简" panose="02010600040101010101" charset="-122"/>
                <a:ea typeface="楷体-简" panose="02010600040101010101" charset="-122"/>
                <a:cs typeface="宋体" pitchFamily="2" charset="-122"/>
                <a:sym typeface="+mn-ea"/>
              </a:rPr>
              <a:t>/</a:t>
            </a:r>
            <a:r>
              <a:rPr lang="zh-CN" altLang="en-US" sz="2800" b="1">
                <a:solidFill>
                  <a:schemeClr val="bg1">
                    <a:lumMod val="95000"/>
                  </a:schemeClr>
                </a:solidFill>
                <a:latin typeface="楷体-简" panose="02010600040101010101" charset="-122"/>
                <a:ea typeface="楷体-简" panose="02010600040101010101" charset="-122"/>
                <a:cs typeface="宋体" pitchFamily="2" charset="-122"/>
                <a:sym typeface="+mn-ea"/>
              </a:rPr>
              <a:t>方向</a:t>
            </a:r>
            <a:endParaRPr lang="zh-CN" altLang="en-US" sz="2800" b="1">
              <a:solidFill>
                <a:schemeClr val="bg1">
                  <a:lumMod val="95000"/>
                </a:schemeClr>
              </a:solidFill>
              <a:latin typeface="楷体-简" panose="02010600040101010101" charset="-122"/>
              <a:ea typeface="楷体-简" panose="02010600040101010101" charset="-122"/>
              <a:cs typeface="宋体" pitchFamily="2" charset="-122"/>
              <a:sym typeface="+mn-ea"/>
            </a:endParaRPr>
          </a:p>
        </p:txBody>
      </p:sp>
      <p:sp>
        <p:nvSpPr>
          <p:cNvPr id="11" name="文本框 10"/>
          <p:cNvSpPr txBox="1"/>
          <p:nvPr/>
        </p:nvSpPr>
        <p:spPr>
          <a:xfrm>
            <a:off x="7338695" y="2624455"/>
            <a:ext cx="1960880" cy="368300"/>
          </a:xfrm>
          <a:prstGeom prst="rect">
            <a:avLst/>
          </a:prstGeom>
          <a:noFill/>
          <a:ln>
            <a:noFill/>
          </a:ln>
        </p:spPr>
        <p:txBody>
          <a:bodyPr wrap="none" rtlCol="0" anchor="t">
            <a:spAutoFit/>
          </a:bodyPr>
          <a:p>
            <a:pPr algn="l">
              <a:lnSpc>
                <a:spcPct val="90000"/>
              </a:lnSpc>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zh-CN" altLang="en-US" sz="2000" b="1">
                <a:solidFill>
                  <a:srgbClr val="FF0000"/>
                </a:solidFill>
                <a:latin typeface="微软雅黑" panose="020B0503020204020204" pitchFamily="34" charset="-122"/>
                <a:ea typeface="微软雅黑" panose="020B0503020204020204" pitchFamily="34" charset="-122"/>
                <a:cs typeface="宋体" pitchFamily="2" charset="-122"/>
                <a:sym typeface="+mn-ea"/>
              </a:rPr>
              <a:t>选择</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a:t>
            </a:r>
            <a:r>
              <a:rPr lang="en-US" altLang="zh-CN" sz="2000">
                <a:solidFill>
                  <a:srgbClr val="FF0000"/>
                </a:solidFill>
                <a:sym typeface="+mn-ea"/>
              </a:rPr>
              <a:t>★★★</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pic>
        <p:nvPicPr>
          <p:cNvPr id="13" name="图片 12"/>
          <p:cNvPicPr>
            <a:picLocks noChangeAspect="1"/>
          </p:cNvPicPr>
          <p:nvPr/>
        </p:nvPicPr>
        <p:blipFill>
          <a:blip r:embed="rId1"/>
          <a:stretch>
            <a:fillRect/>
          </a:stretch>
        </p:blipFill>
        <p:spPr>
          <a:xfrm>
            <a:off x="9549765" y="213360"/>
            <a:ext cx="2615565" cy="1018540"/>
          </a:xfrm>
          <a:prstGeom prst="rect">
            <a:avLst/>
          </a:prstGeom>
        </p:spPr>
      </p:pic>
      <p:sp>
        <p:nvSpPr>
          <p:cNvPr id="2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11.1.3 </a:t>
            </a:r>
            <a:r>
              <a:rPr lang="zh-CN" altLang="en-US" sz="3600" b="1" dirty="0" smtClean="0">
                <a:latin typeface="方正清刻本悦宋简体" panose="02000000000000000000" charset="-122"/>
                <a:ea typeface="方正清刻本悦宋简体" panose="02000000000000000000" charset="-122"/>
                <a:sym typeface="+mn-ea"/>
              </a:rPr>
              <a:t>激励的影响因素</a:t>
            </a:r>
            <a:endParaRPr lang="zh-CN" altLang="en-US" sz="36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7620" y="508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11.1.3.1激励时机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sz="2400"/>
              <a:t>激励的影响因素有（）</a:t>
            </a:r>
            <a:endParaRPr lang="zh-CN" altLang="en-US" sz="2400"/>
          </a:p>
          <a:p>
            <a:r>
              <a:rPr lang="zh-CN" altLang="en-US" sz="2400"/>
              <a:t>A:激励时机</a:t>
            </a:r>
            <a:endParaRPr lang="zh-CN" altLang="en-US" sz="2400"/>
          </a:p>
          <a:p>
            <a:r>
              <a:rPr lang="zh-CN" altLang="en-US" sz="2400"/>
              <a:t>B:激励频率</a:t>
            </a:r>
            <a:endParaRPr lang="zh-CN" altLang="en-US" sz="2400"/>
          </a:p>
          <a:p>
            <a:r>
              <a:rPr lang="zh-CN" altLang="en-US" sz="2400"/>
              <a:t>C:激励程度</a:t>
            </a:r>
            <a:endParaRPr lang="zh-CN" altLang="en-US" sz="2400"/>
          </a:p>
          <a:p>
            <a:r>
              <a:rPr lang="zh-CN" altLang="en-US" sz="2400"/>
              <a:t>D:激励方向</a:t>
            </a:r>
            <a:endParaRPr lang="zh-CN" altLang="en-US" sz="2400"/>
          </a:p>
          <a:p>
            <a:r>
              <a:rPr lang="zh-CN" altLang="en-US" sz="2400"/>
              <a:t>E:激励环境</a:t>
            </a:r>
            <a:endParaRPr lang="zh-CN" altLang="en-US" sz="2400"/>
          </a:p>
          <a:p>
            <a:endParaRPr lang="zh-CN" altLang="en-US"/>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948815" y="1517650"/>
            <a:ext cx="8293735" cy="382270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 </a:t>
            </a:r>
            <a:r>
              <a:rPr lang="zh-CN" altLang="en-US" sz="3600" b="1" dirty="0" smtClean="0">
                <a:latin typeface="方正清刻本悦宋简体" panose="02000000000000000000" charset="-122"/>
                <a:ea typeface="方正清刻本悦宋简体" panose="02000000000000000000" charset="-122"/>
                <a:sym typeface="+mn-ea"/>
              </a:rPr>
              <a:t>激励理论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图片 21"/>
          <p:cNvPicPr>
            <a:picLocks noChangeAspect="1"/>
          </p:cNvPicPr>
          <p:nvPr/>
        </p:nvPicPr>
        <p:blipFill>
          <a:blip r:embed="rId1"/>
          <a:stretch>
            <a:fillRect/>
          </a:stretch>
        </p:blipFill>
        <p:spPr>
          <a:xfrm>
            <a:off x="2739390" y="1294765"/>
            <a:ext cx="6196330" cy="4267835"/>
          </a:xfrm>
          <a:prstGeom prst="rect">
            <a:avLst/>
          </a:prstGeom>
        </p:spPr>
      </p:pic>
      <p:sp>
        <p:nvSpPr>
          <p:cNvPr id="28"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 </a:t>
            </a:r>
            <a:r>
              <a:rPr lang="zh-CN" altLang="en-US" sz="3600" b="1" dirty="0" smtClean="0">
                <a:latin typeface="方正清刻本悦宋简体" panose="02000000000000000000" charset="-122"/>
                <a:ea typeface="方正清刻本悦宋简体" panose="02000000000000000000" charset="-122"/>
                <a:sym typeface="+mn-ea"/>
              </a:rPr>
              <a:t>激励理论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 name="图片 27"/>
          <p:cNvPicPr>
            <a:picLocks noChangeAspect="1"/>
          </p:cNvPicPr>
          <p:nvPr/>
        </p:nvPicPr>
        <p:blipFill>
          <a:blip r:embed="rId1"/>
          <a:stretch>
            <a:fillRect/>
          </a:stretch>
        </p:blipFill>
        <p:spPr>
          <a:xfrm>
            <a:off x="5104130" y="1499235"/>
            <a:ext cx="2336800" cy="2106930"/>
          </a:xfrm>
          <a:prstGeom prst="rect">
            <a:avLst/>
          </a:prstGeom>
        </p:spPr>
      </p:pic>
      <p:sp>
        <p:nvSpPr>
          <p:cNvPr id="29" name="文本框 28"/>
          <p:cNvSpPr txBox="1"/>
          <p:nvPr/>
        </p:nvSpPr>
        <p:spPr>
          <a:xfrm>
            <a:off x="2442210" y="3874135"/>
            <a:ext cx="8768715" cy="52197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某一层次</a:t>
            </a:r>
            <a:r>
              <a:rPr lang="zh-CN" altLang="en-US" sz="2000">
                <a:latin typeface="微软雅黑" panose="020B0503020204020204" pitchFamily="34" charset="-122"/>
                <a:ea typeface="微软雅黑" panose="020B0503020204020204" pitchFamily="34" charset="-122"/>
                <a:sym typeface="+mn-ea"/>
              </a:rPr>
              <a:t>需要得到相对满足时，仍然对该层需要进行激励，作用</a:t>
            </a:r>
            <a:r>
              <a:rPr lang="zh-CN" altLang="en-US" sz="2800" u="sng">
                <a:latin typeface="微软雅黑" panose="020B0503020204020204" pitchFamily="34" charset="-122"/>
                <a:ea typeface="微软雅黑" panose="020B0503020204020204" pitchFamily="34" charset="-122"/>
                <a:sym typeface="+mn-ea"/>
              </a:rPr>
              <a:t>大</a:t>
            </a:r>
            <a:r>
              <a:rPr lang="en-US" altLang="zh-CN" sz="2000">
                <a:latin typeface="微软雅黑" panose="020B0503020204020204" pitchFamily="34" charset="-122"/>
                <a:ea typeface="微软雅黑" panose="020B0503020204020204" pitchFamily="34" charset="-122"/>
                <a:sym typeface="+mn-ea"/>
              </a:rPr>
              <a:t>or</a:t>
            </a:r>
            <a:r>
              <a:rPr lang="zh-CN" altLang="en-US" sz="2800" u="sng">
                <a:latin typeface="微软雅黑" panose="020B0503020204020204" pitchFamily="34" charset="-122"/>
                <a:ea typeface="微软雅黑" panose="020B0503020204020204" pitchFamily="34" charset="-122"/>
                <a:sym typeface="+mn-ea"/>
              </a:rPr>
              <a:t>小</a:t>
            </a:r>
            <a:endParaRPr lang="zh-CN" altLang="en-US" sz="2800" u="sng">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4151630" y="4702175"/>
            <a:ext cx="5038090" cy="39878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sym typeface="+mn-ea"/>
              </a:rPr>
              <a:t>提出者【   】</a:t>
            </a:r>
            <a:endParaRPr lang="zh-CN" altLang="en-US" sz="200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9112885" y="17780"/>
            <a:ext cx="3054350" cy="1329055"/>
          </a:xfrm>
          <a:prstGeom prst="rect">
            <a:avLst/>
          </a:prstGeom>
        </p:spPr>
      </p:pic>
      <p:sp>
        <p:nvSpPr>
          <p:cNvPr id="5"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11.2.1.1 </a:t>
            </a:r>
            <a:r>
              <a:rPr lang="zh-CN" altLang="en-US" sz="3600" b="1" dirty="0" smtClean="0">
                <a:latin typeface="方正清刻本悦宋简体" panose="02000000000000000000" charset="-122"/>
                <a:ea typeface="方正清刻本悦宋简体" panose="02000000000000000000" charset="-122"/>
                <a:sym typeface="+mn-ea"/>
              </a:rPr>
              <a:t>需要层次理论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 name="图片 27"/>
          <p:cNvPicPr>
            <a:picLocks noChangeAspect="1"/>
          </p:cNvPicPr>
          <p:nvPr/>
        </p:nvPicPr>
        <p:blipFill>
          <a:blip r:embed="rId1"/>
          <a:stretch>
            <a:fillRect/>
          </a:stretch>
        </p:blipFill>
        <p:spPr>
          <a:xfrm>
            <a:off x="5088890" y="868045"/>
            <a:ext cx="2014855" cy="1816735"/>
          </a:xfrm>
          <a:prstGeom prst="rect">
            <a:avLst/>
          </a:prstGeom>
        </p:spPr>
      </p:pic>
      <p:sp>
        <p:nvSpPr>
          <p:cNvPr id="29" name="文本框 28"/>
          <p:cNvSpPr txBox="1"/>
          <p:nvPr/>
        </p:nvSpPr>
        <p:spPr>
          <a:xfrm>
            <a:off x="2480945" y="2934335"/>
            <a:ext cx="8837295" cy="1014730"/>
          </a:xfrm>
          <a:prstGeom prst="rect">
            <a:avLst/>
          </a:prstGeom>
          <a:noFill/>
          <a:ln>
            <a:solidFill>
              <a:schemeClr val="bg1">
                <a:lumMod val="6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生理的需要和安全的需要属于【】需要。</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尊重的需要和自我实现的需要属于【】需要。</a:t>
            </a:r>
            <a:endParaRPr lang="zh-CN" altLang="en-US" sz="2000">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4483100" y="4118610"/>
            <a:ext cx="3019425" cy="398780"/>
          </a:xfrm>
          <a:prstGeom prst="rect">
            <a:avLst/>
          </a:prstGeom>
          <a:noFill/>
        </p:spPr>
        <p:txBody>
          <a:bodyPr wrap="square" rtlCol="0" anchor="t">
            <a:spAutoFit/>
          </a:bodyPr>
          <a:p>
            <a:r>
              <a:rPr lang="en-US" altLang="zh-CN" sz="2000">
                <a:latin typeface="微软雅黑" panose="020B0503020204020204" pitchFamily="34" charset="-122"/>
                <a:ea typeface="微软雅黑" panose="020B0503020204020204" pitchFamily="34" charset="-122"/>
                <a:sym typeface="+mn-ea"/>
              </a:rPr>
              <a:t>A.</a:t>
            </a:r>
            <a:r>
              <a:rPr lang="zh-CN" altLang="en-US" sz="2000">
                <a:latin typeface="微软雅黑" panose="020B0503020204020204" pitchFamily="34" charset="-122"/>
                <a:ea typeface="微软雅黑" panose="020B0503020204020204" pitchFamily="34" charset="-122"/>
                <a:sym typeface="+mn-ea"/>
              </a:rPr>
              <a:t>低级              </a:t>
            </a:r>
            <a:r>
              <a:rPr lang="en-US" altLang="zh-CN" sz="2000">
                <a:latin typeface="微软雅黑" panose="020B0503020204020204" pitchFamily="34" charset="-122"/>
                <a:ea typeface="微软雅黑" panose="020B0503020204020204" pitchFamily="34" charset="-122"/>
                <a:sym typeface="+mn-ea"/>
              </a:rPr>
              <a:t>B.</a:t>
            </a:r>
            <a:r>
              <a:rPr lang="zh-CN" altLang="en-US" sz="2000">
                <a:latin typeface="微软雅黑" panose="020B0503020204020204" pitchFamily="34" charset="-122"/>
                <a:ea typeface="微软雅黑" panose="020B0503020204020204" pitchFamily="34" charset="-122"/>
                <a:sym typeface="+mn-ea"/>
              </a:rPr>
              <a:t>高级</a:t>
            </a:r>
            <a:endParaRPr lang="zh-CN" altLang="en-US" sz="20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480945" y="4790440"/>
            <a:ext cx="5312410" cy="553085"/>
          </a:xfrm>
          <a:prstGeom prst="rect">
            <a:avLst/>
          </a:prstGeom>
          <a:noFill/>
          <a:ln>
            <a:solidFill>
              <a:schemeClr val="bg1">
                <a:lumMod val="6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低一级的需要被满足后才能产生高一级需要？</a:t>
            </a:r>
            <a:endParaRPr lang="zh-CN" altLang="en-US" sz="200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2"/>
          <a:stretch>
            <a:fillRect/>
          </a:stretch>
        </p:blipFill>
        <p:spPr>
          <a:xfrm>
            <a:off x="9112885" y="17780"/>
            <a:ext cx="3054350" cy="1329055"/>
          </a:xfrm>
          <a:prstGeom prst="rect">
            <a:avLst/>
          </a:prstGeom>
        </p:spPr>
      </p:pic>
      <p:sp>
        <p:nvSpPr>
          <p:cNvPr id="10"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11.2.1.1 </a:t>
            </a:r>
            <a:r>
              <a:rPr lang="zh-CN" altLang="en-US" sz="3600" b="1" dirty="0" smtClean="0">
                <a:latin typeface="方正清刻本悦宋简体" panose="02000000000000000000" charset="-122"/>
                <a:ea typeface="方正清刻本悦宋简体" panose="02000000000000000000" charset="-122"/>
                <a:sym typeface="+mn-ea"/>
              </a:rPr>
              <a:t>需要层次理论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t>2.1 </a:t>
            </a:r>
            <a:r>
              <a:rPr lang="zh-CN" altLang="en-US" sz="2400"/>
              <a:t>内容型激励理论</a:t>
            </a:r>
            <a:r>
              <a:rPr lang="en-US" altLang="zh-CN" sz="2400"/>
              <a:t>——</a:t>
            </a:r>
            <a:r>
              <a:rPr lang="zh-CN" altLang="en-US" sz="2400" b="1"/>
              <a:t>需要层次理论【</a:t>
            </a:r>
            <a:r>
              <a:rPr lang="zh-CN" altLang="en-US" sz="2400">
                <a:solidFill>
                  <a:srgbClr val="FF0000"/>
                </a:solidFill>
              </a:rPr>
              <a:t>选择</a:t>
            </a:r>
            <a:r>
              <a:rPr lang="en-US" altLang="zh-CN" sz="2400">
                <a:solidFill>
                  <a:srgbClr val="FF0000"/>
                </a:solidFill>
              </a:rPr>
              <a:t>/</a:t>
            </a:r>
            <a:r>
              <a:rPr lang="zh-CN" altLang="en-US" sz="2400">
                <a:solidFill>
                  <a:srgbClr val="FF0000"/>
                </a:solidFill>
              </a:rPr>
              <a:t>简答</a:t>
            </a:r>
            <a:r>
              <a:rPr lang="zh-CN" altLang="en-US" sz="2400" b="1"/>
              <a:t>】</a:t>
            </a:r>
            <a:r>
              <a:rPr lang="en-US" altLang="zh-CN" sz="2400">
                <a:solidFill>
                  <a:srgbClr val="FF0000"/>
                </a:solidFill>
                <a:sym typeface="+mn-ea"/>
              </a:rPr>
              <a:t>★★★★★★</a:t>
            </a:r>
            <a:endParaRPr lang="zh-CN" altLang="en-US" sz="2400" b="1"/>
          </a:p>
        </p:txBody>
      </p:sp>
      <p:sp>
        <p:nvSpPr>
          <p:cNvPr id="29" name="文本框 28"/>
          <p:cNvSpPr txBox="1"/>
          <p:nvPr/>
        </p:nvSpPr>
        <p:spPr>
          <a:xfrm>
            <a:off x="892175" y="2019300"/>
            <a:ext cx="9107170" cy="1476375"/>
          </a:xfrm>
          <a:prstGeom prst="rect">
            <a:avLst/>
          </a:prstGeom>
          <a:noFill/>
          <a:ln>
            <a:noFill/>
          </a:ln>
        </p:spPr>
        <p:txBody>
          <a:bodyPr wrap="square" rtlCol="0" anchor="t">
            <a:spAutoFit/>
          </a:bodyPr>
          <a:p>
            <a:pPr fontAlgn="auto">
              <a:lnSpc>
                <a:spcPct val="150000"/>
              </a:lnSpc>
            </a:pPr>
            <a:r>
              <a:rPr lang="zh-CN" altLang="en-US" sz="2000" b="1" u="sng">
                <a:latin typeface="楷体-简" panose="02010600040101010101" charset="-122"/>
                <a:ea typeface="楷体-简" panose="02010600040101010101" charset="-122"/>
              </a:rPr>
              <a:t>马斯洛</a:t>
            </a:r>
            <a:r>
              <a:rPr lang="zh-CN" altLang="en-US" sz="2000">
                <a:latin typeface="楷体-简" panose="02010600040101010101" charset="-122"/>
                <a:ea typeface="楷体-简" panose="02010600040101010101" charset="-122"/>
              </a:rPr>
              <a:t>认为：</a:t>
            </a:r>
            <a:endParaRPr lang="zh-CN" altLang="en-US" sz="2000">
              <a:latin typeface="楷体-简" panose="02010600040101010101" charset="-122"/>
              <a:ea typeface="楷体-简" panose="02010600040101010101" charset="-122"/>
            </a:endParaRPr>
          </a:p>
          <a:p>
            <a:pPr fontAlgn="auto">
              <a:lnSpc>
                <a:spcPct val="150000"/>
              </a:lnSpc>
            </a:pPr>
            <a:r>
              <a:rPr lang="zh-CN" altLang="en-US" sz="2000" b="1" u="sng">
                <a:latin typeface="楷体-简" panose="02010600040101010101" charset="-122"/>
                <a:ea typeface="楷体-简" panose="02010600040101010101" charset="-122"/>
              </a:rPr>
              <a:t>某一层次</a:t>
            </a:r>
            <a:r>
              <a:rPr lang="zh-CN" altLang="en-US" sz="2000" b="1" u="sng">
                <a:latin typeface="楷体-简" panose="02010600040101010101" charset="-122"/>
                <a:ea typeface="楷体-简" panose="02010600040101010101" charset="-122"/>
                <a:sym typeface="+mn-ea"/>
              </a:rPr>
              <a:t>需要得到相对满足时</a:t>
            </a:r>
            <a:r>
              <a:rPr lang="zh-CN" altLang="en-US" sz="2000">
                <a:latin typeface="楷体-简" panose="02010600040101010101" charset="-122"/>
                <a:ea typeface="楷体-简" panose="02010600040101010101" charset="-122"/>
                <a:sym typeface="+mn-ea"/>
              </a:rPr>
              <a:t>，其</a:t>
            </a:r>
            <a:r>
              <a:rPr lang="zh-CN" altLang="en-US" sz="2000" b="1" u="sng">
                <a:latin typeface="楷体-简" panose="02010600040101010101" charset="-122"/>
                <a:ea typeface="楷体-简" panose="02010600040101010101" charset="-122"/>
                <a:sym typeface="+mn-ea"/>
              </a:rPr>
              <a:t>激发动机的作用随之减弱或消失</a:t>
            </a:r>
            <a:r>
              <a:rPr lang="zh-CN" altLang="en-US" sz="2000">
                <a:latin typeface="楷体-简" panose="02010600040101010101" charset="-122"/>
                <a:ea typeface="楷体-简" panose="02010600040101010101" charset="-122"/>
                <a:sym typeface="+mn-ea"/>
              </a:rPr>
              <a:t>，此时上一级的较高层次需要成为新的激励因素。</a:t>
            </a:r>
            <a:endParaRPr lang="zh-CN" altLang="en-US" sz="2800" u="sng">
              <a:latin typeface="楷体-简" panose="02010600040101010101" charset="-122"/>
              <a:ea typeface="楷体-简" panose="02010600040101010101" charset="-122"/>
              <a:sym typeface="+mn-ea"/>
            </a:endParaRPr>
          </a:p>
        </p:txBody>
      </p:sp>
      <p:pic>
        <p:nvPicPr>
          <p:cNvPr id="28" name="图片 27"/>
          <p:cNvPicPr>
            <a:picLocks noChangeAspect="1"/>
          </p:cNvPicPr>
          <p:nvPr/>
        </p:nvPicPr>
        <p:blipFill>
          <a:blip r:embed="rId1"/>
          <a:stretch>
            <a:fillRect/>
          </a:stretch>
        </p:blipFill>
        <p:spPr>
          <a:xfrm>
            <a:off x="10173335" y="4588510"/>
            <a:ext cx="1691640" cy="1525270"/>
          </a:xfrm>
          <a:prstGeom prst="rect">
            <a:avLst/>
          </a:prstGeom>
        </p:spPr>
      </p:pic>
      <p:pic>
        <p:nvPicPr>
          <p:cNvPr id="6" name="图片 5"/>
          <p:cNvPicPr>
            <a:picLocks noChangeAspect="1"/>
          </p:cNvPicPr>
          <p:nvPr/>
        </p:nvPicPr>
        <p:blipFill>
          <a:blip r:embed="rId2"/>
          <a:stretch>
            <a:fillRect/>
          </a:stretch>
        </p:blipFill>
        <p:spPr>
          <a:xfrm>
            <a:off x="9112885" y="17780"/>
            <a:ext cx="3054350" cy="1329055"/>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11.2.1.1 </a:t>
            </a:r>
            <a:r>
              <a:rPr lang="zh-CN" altLang="en-US" sz="3600" b="1" dirty="0" smtClean="0">
                <a:latin typeface="方正清刻本悦宋简体" panose="02000000000000000000" charset="-122"/>
                <a:ea typeface="方正清刻本悦宋简体" panose="02000000000000000000" charset="-122"/>
                <a:sym typeface="+mn-ea"/>
              </a:rPr>
              <a:t>需要层次理论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t>2.1 </a:t>
            </a:r>
            <a:r>
              <a:rPr lang="zh-CN" altLang="en-US" sz="2400"/>
              <a:t>内容型激励理论</a:t>
            </a:r>
            <a:r>
              <a:rPr lang="en-US" altLang="zh-CN" sz="2400"/>
              <a:t>——</a:t>
            </a:r>
            <a:r>
              <a:rPr lang="zh-CN" altLang="en-US" sz="2400" b="1"/>
              <a:t>需要层次理论【</a:t>
            </a:r>
            <a:r>
              <a:rPr lang="zh-CN" altLang="en-US" sz="2400">
                <a:solidFill>
                  <a:srgbClr val="FF0000"/>
                </a:solidFill>
              </a:rPr>
              <a:t>选择</a:t>
            </a:r>
            <a:r>
              <a:rPr lang="en-US" altLang="zh-CN" sz="2400">
                <a:solidFill>
                  <a:srgbClr val="FF0000"/>
                </a:solidFill>
              </a:rPr>
              <a:t>/</a:t>
            </a:r>
            <a:r>
              <a:rPr lang="zh-CN" altLang="en-US" sz="2400">
                <a:solidFill>
                  <a:srgbClr val="FF0000"/>
                </a:solidFill>
              </a:rPr>
              <a:t>简答</a:t>
            </a:r>
            <a:r>
              <a:rPr lang="zh-CN" altLang="en-US" sz="2400" b="1"/>
              <a:t>】</a:t>
            </a:r>
            <a:r>
              <a:rPr lang="en-US" altLang="zh-CN" sz="2400">
                <a:solidFill>
                  <a:srgbClr val="FF0000"/>
                </a:solidFill>
                <a:sym typeface="+mn-ea"/>
              </a:rPr>
              <a:t>★★★★★★</a:t>
            </a:r>
            <a:endParaRPr lang="zh-CN" altLang="en-US" sz="2400" b="1"/>
          </a:p>
        </p:txBody>
      </p:sp>
      <p:sp>
        <p:nvSpPr>
          <p:cNvPr id="29" name="文本框 28"/>
          <p:cNvSpPr txBox="1"/>
          <p:nvPr/>
        </p:nvSpPr>
        <p:spPr>
          <a:xfrm>
            <a:off x="892175" y="2019300"/>
            <a:ext cx="9107170" cy="1476375"/>
          </a:xfrm>
          <a:prstGeom prst="rect">
            <a:avLst/>
          </a:prstGeom>
          <a:noFill/>
          <a:ln>
            <a:noFill/>
          </a:ln>
        </p:spPr>
        <p:txBody>
          <a:bodyPr wrap="square" rtlCol="0" anchor="t">
            <a:spAutoFit/>
          </a:bodyPr>
          <a:p>
            <a:pPr fontAlgn="auto">
              <a:lnSpc>
                <a:spcPct val="150000"/>
              </a:lnSpc>
            </a:pPr>
            <a:r>
              <a:rPr lang="zh-CN" altLang="en-US" sz="2000" b="1" u="sng">
                <a:latin typeface="楷体-简" panose="02010600040101010101" charset="-122"/>
                <a:ea typeface="楷体-简" panose="02010600040101010101" charset="-122"/>
              </a:rPr>
              <a:t>马斯洛</a:t>
            </a:r>
            <a:r>
              <a:rPr lang="zh-CN" altLang="en-US" sz="2000">
                <a:latin typeface="楷体-简" panose="02010600040101010101" charset="-122"/>
                <a:ea typeface="楷体-简" panose="02010600040101010101" charset="-122"/>
              </a:rPr>
              <a:t>认为：</a:t>
            </a:r>
            <a:endParaRPr lang="zh-CN" altLang="en-US" sz="2000">
              <a:latin typeface="楷体-简" panose="02010600040101010101" charset="-122"/>
              <a:ea typeface="楷体-简" panose="02010600040101010101" charset="-122"/>
            </a:endParaRPr>
          </a:p>
          <a:p>
            <a:pPr fontAlgn="auto">
              <a:lnSpc>
                <a:spcPct val="150000"/>
              </a:lnSpc>
            </a:pPr>
            <a:r>
              <a:rPr lang="zh-CN" altLang="en-US" sz="2000" b="1" u="sng">
                <a:latin typeface="楷体-简" panose="02010600040101010101" charset="-122"/>
                <a:ea typeface="楷体-简" panose="02010600040101010101" charset="-122"/>
              </a:rPr>
              <a:t>某一层次</a:t>
            </a:r>
            <a:r>
              <a:rPr lang="zh-CN" altLang="en-US" sz="2000" b="1" u="sng">
                <a:latin typeface="楷体-简" panose="02010600040101010101" charset="-122"/>
                <a:ea typeface="楷体-简" panose="02010600040101010101" charset="-122"/>
                <a:sym typeface="+mn-ea"/>
              </a:rPr>
              <a:t>需要得到相对满足时</a:t>
            </a:r>
            <a:r>
              <a:rPr lang="zh-CN" altLang="en-US" sz="2000">
                <a:latin typeface="楷体-简" panose="02010600040101010101" charset="-122"/>
                <a:ea typeface="楷体-简" panose="02010600040101010101" charset="-122"/>
                <a:sym typeface="+mn-ea"/>
              </a:rPr>
              <a:t>，其</a:t>
            </a:r>
            <a:r>
              <a:rPr lang="zh-CN" altLang="en-US" sz="2000" b="1" u="sng">
                <a:latin typeface="楷体-简" panose="02010600040101010101" charset="-122"/>
                <a:ea typeface="楷体-简" panose="02010600040101010101" charset="-122"/>
                <a:sym typeface="+mn-ea"/>
              </a:rPr>
              <a:t>激发动机的作用随之减弱或消失</a:t>
            </a:r>
            <a:r>
              <a:rPr lang="zh-CN" altLang="en-US" sz="2000">
                <a:latin typeface="楷体-简" panose="02010600040101010101" charset="-122"/>
                <a:ea typeface="楷体-简" panose="02010600040101010101" charset="-122"/>
                <a:sym typeface="+mn-ea"/>
              </a:rPr>
              <a:t>，此时上一级的较高层次需要成为新的激励因素。</a:t>
            </a:r>
            <a:endParaRPr lang="zh-CN" altLang="en-US" sz="2800" u="sng">
              <a:latin typeface="楷体-简" panose="02010600040101010101" charset="-122"/>
              <a:ea typeface="楷体-简" panose="02010600040101010101" charset="-122"/>
              <a:sym typeface="+mn-ea"/>
            </a:endParaRPr>
          </a:p>
        </p:txBody>
      </p:sp>
      <p:pic>
        <p:nvPicPr>
          <p:cNvPr id="28" name="图片 27"/>
          <p:cNvPicPr>
            <a:picLocks noChangeAspect="1"/>
          </p:cNvPicPr>
          <p:nvPr/>
        </p:nvPicPr>
        <p:blipFill>
          <a:blip r:embed="rId1"/>
          <a:stretch>
            <a:fillRect/>
          </a:stretch>
        </p:blipFill>
        <p:spPr>
          <a:xfrm>
            <a:off x="10173335" y="4588510"/>
            <a:ext cx="1691640" cy="1525270"/>
          </a:xfrm>
          <a:prstGeom prst="rect">
            <a:avLst/>
          </a:prstGeom>
        </p:spPr>
      </p:pic>
      <p:sp>
        <p:nvSpPr>
          <p:cNvPr id="5" name="文本框 4"/>
          <p:cNvSpPr txBox="1"/>
          <p:nvPr/>
        </p:nvSpPr>
        <p:spPr>
          <a:xfrm>
            <a:off x="892175" y="3714115"/>
            <a:ext cx="9107805" cy="2399665"/>
          </a:xfrm>
          <a:prstGeom prst="rect">
            <a:avLst/>
          </a:prstGeom>
          <a:noFill/>
          <a:ln>
            <a:solidFill>
              <a:schemeClr val="bg1">
                <a:lumMod val="65000"/>
              </a:schemeClr>
            </a:solidFill>
          </a:ln>
        </p:spPr>
        <p:txBody>
          <a:bodyPr wrap="square" rtlCol="0" anchor="t">
            <a:spAutoFit/>
          </a:bodyPr>
          <a:p>
            <a:pPr fontAlgn="auto">
              <a:lnSpc>
                <a:spcPct val="150000"/>
              </a:lnSpc>
            </a:pPr>
            <a:r>
              <a:rPr lang="zh-CN" altLang="en-US" sz="2000">
                <a:latin typeface="楷体-简" panose="02010600040101010101" charset="-122"/>
                <a:ea typeface="楷体-简" panose="02010600040101010101" charset="-122"/>
              </a:rPr>
              <a:t>主要观点：</a:t>
            </a:r>
            <a:endParaRPr lang="zh-CN" altLang="en-US" sz="2000">
              <a:latin typeface="楷体-简" panose="02010600040101010101" charset="-122"/>
              <a:ea typeface="楷体-简" panose="02010600040101010101" charset="-122"/>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1</a:t>
            </a:r>
            <a:r>
              <a:rPr lang="zh-CN" altLang="en-US" sz="2000">
                <a:latin typeface="楷体-简" panose="02010600040101010101" charset="-122"/>
                <a:ea typeface="楷体-简" panose="02010600040101010101" charset="-122"/>
                <a:sym typeface="+mn-ea"/>
              </a:rPr>
              <a:t>）</a:t>
            </a:r>
            <a:r>
              <a:rPr lang="zh-CN" altLang="en-US" sz="2000" b="1" u="sng">
                <a:latin typeface="楷体-简" panose="02010600040101010101" charset="-122"/>
                <a:ea typeface="楷体-简" panose="02010600040101010101" charset="-122"/>
                <a:sym typeface="+mn-ea"/>
              </a:rPr>
              <a:t>生理的需要和安全的需要</a:t>
            </a:r>
            <a:r>
              <a:rPr lang="zh-CN" altLang="en-US" sz="2000">
                <a:latin typeface="楷体-简" panose="02010600040101010101" charset="-122"/>
                <a:ea typeface="楷体-简" panose="02010600040101010101" charset="-122"/>
                <a:sym typeface="+mn-ea"/>
              </a:rPr>
              <a:t>属于</a:t>
            </a:r>
            <a:r>
              <a:rPr lang="zh-CN" altLang="en-US" sz="2000" b="1">
                <a:solidFill>
                  <a:srgbClr val="FF0000"/>
                </a:solidFill>
                <a:latin typeface="楷体-简" panose="02010600040101010101" charset="-122"/>
                <a:ea typeface="楷体-简" panose="02010600040101010101" charset="-122"/>
                <a:sym typeface="+mn-ea"/>
              </a:rPr>
              <a:t>低级需要</a:t>
            </a:r>
            <a:r>
              <a:rPr lang="zh-CN" altLang="en-US" sz="2000">
                <a:latin typeface="楷体-简" panose="02010600040101010101" charset="-122"/>
                <a:ea typeface="楷体-简" panose="02010600040101010101" charset="-122"/>
                <a:sym typeface="+mn-ea"/>
              </a:rPr>
              <a:t>，</a:t>
            </a:r>
            <a:r>
              <a:rPr lang="zh-CN" altLang="en-US" sz="2000" b="1" u="sng">
                <a:latin typeface="楷体-简" panose="02010600040101010101" charset="-122"/>
                <a:ea typeface="楷体-简" panose="02010600040101010101" charset="-122"/>
                <a:sym typeface="+mn-ea"/>
              </a:rPr>
              <a:t>尊重的需要和自我实现的需要</a:t>
            </a:r>
            <a:r>
              <a:rPr lang="zh-CN" altLang="en-US" sz="2000">
                <a:latin typeface="楷体-简" panose="02010600040101010101" charset="-122"/>
                <a:ea typeface="楷体-简" panose="02010600040101010101" charset="-122"/>
                <a:sym typeface="+mn-ea"/>
              </a:rPr>
              <a:t>属</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于</a:t>
            </a:r>
            <a:r>
              <a:rPr lang="zh-CN" altLang="en-US" sz="2000" b="1">
                <a:solidFill>
                  <a:srgbClr val="FF0000"/>
                </a:solidFill>
                <a:latin typeface="楷体-简" panose="02010600040101010101" charset="-122"/>
                <a:ea typeface="楷体-简" panose="02010600040101010101" charset="-122"/>
                <a:sym typeface="+mn-ea"/>
              </a:rPr>
              <a:t>高级需要</a:t>
            </a:r>
            <a:r>
              <a:rPr lang="zh-CN" altLang="en-US" sz="2000">
                <a:latin typeface="楷体-简" panose="02010600040101010101" charset="-122"/>
                <a:ea typeface="楷体-简" panose="02010600040101010101" charset="-122"/>
                <a:sym typeface="+mn-ea"/>
              </a:rPr>
              <a:t>，</a:t>
            </a:r>
            <a:r>
              <a:rPr lang="zh-CN" altLang="en-US" sz="2000" b="1" u="sng">
                <a:latin typeface="楷体-简" panose="02010600040101010101" charset="-122"/>
                <a:ea typeface="楷体-简" panose="02010600040101010101" charset="-122"/>
                <a:sym typeface="+mn-ea"/>
              </a:rPr>
              <a:t>社交的需要</a:t>
            </a:r>
            <a:r>
              <a:rPr lang="zh-CN" altLang="en-US" sz="2000">
                <a:latin typeface="楷体-简" panose="02010600040101010101" charset="-122"/>
                <a:ea typeface="楷体-简" panose="02010600040101010101" charset="-122"/>
                <a:sym typeface="+mn-ea"/>
              </a:rPr>
              <a:t>起着</a:t>
            </a:r>
            <a:r>
              <a:rPr lang="zh-CN" altLang="en-US" sz="2000" b="1">
                <a:solidFill>
                  <a:srgbClr val="FF0000"/>
                </a:solidFill>
                <a:latin typeface="楷体-简" panose="02010600040101010101" charset="-122"/>
                <a:ea typeface="楷体-简" panose="02010600040101010101" charset="-122"/>
                <a:sym typeface="+mn-ea"/>
              </a:rPr>
              <a:t>中间过渡作用</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2</a:t>
            </a:r>
            <a:r>
              <a:rPr lang="zh-CN" altLang="en-US" sz="2000">
                <a:latin typeface="楷体-简" panose="02010600040101010101" charset="-122"/>
                <a:ea typeface="楷体-简" panose="02010600040101010101" charset="-122"/>
                <a:sym typeface="+mn-ea"/>
              </a:rPr>
              <a:t>）当一种迫切的耑要未被满足时，它将成为支配行为的优势需要；</a:t>
            </a:r>
            <a:r>
              <a:rPr lang="zh-CN" altLang="en-US" sz="2000" b="1" u="sng">
                <a:latin typeface="楷体-简" panose="02010600040101010101" charset="-122"/>
                <a:ea typeface="楷体-简" panose="02010600040101010101" charset="-122"/>
                <a:sym typeface="+mn-ea"/>
              </a:rPr>
              <a:t>不一定是</a:t>
            </a:r>
            <a:endParaRPr lang="zh-CN" altLang="en-US" sz="2000" b="1" u="sng">
              <a:latin typeface="楷体-简" panose="02010600040101010101" charset="-122"/>
              <a:ea typeface="楷体-简" panose="02010600040101010101" charset="-122"/>
              <a:sym typeface="+mn-ea"/>
            </a:endParaRPr>
          </a:p>
          <a:p>
            <a:pPr fontAlgn="auto">
              <a:lnSpc>
                <a:spcPct val="150000"/>
              </a:lnSpc>
            </a:pPr>
            <a:r>
              <a:rPr lang="zh-CN" altLang="en-US" sz="2000" b="1">
                <a:latin typeface="楷体-简" panose="02010600040101010101" charset="-122"/>
                <a:ea typeface="楷体-简" panose="02010600040101010101" charset="-122"/>
                <a:sym typeface="+mn-ea"/>
              </a:rPr>
              <a:t>      </a:t>
            </a:r>
            <a:r>
              <a:rPr lang="zh-CN" altLang="en-US" sz="2000" b="1" u="sng">
                <a:latin typeface="楷体-简" panose="02010600040101010101" charset="-122"/>
                <a:ea typeface="楷体-简" panose="02010600040101010101" charset="-122"/>
                <a:sym typeface="+mn-ea"/>
              </a:rPr>
              <a:t>低一级的需要完全得到满足后才产生高一级的需要</a:t>
            </a:r>
            <a:r>
              <a:rPr lang="zh-CN" altLang="en-US" sz="2000">
                <a:latin typeface="楷体-简" panose="02010600040101010101" charset="-122"/>
                <a:ea typeface="楷体-简" panose="02010600040101010101" charset="-122"/>
                <a:sym typeface="+mn-ea"/>
              </a:rPr>
              <a:t>，</a:t>
            </a:r>
            <a:r>
              <a:rPr lang="zh-CN" altLang="en-US" sz="2000" b="1">
                <a:solidFill>
                  <a:srgbClr val="FF0000"/>
                </a:solidFill>
                <a:latin typeface="楷体-简" panose="02010600040101010101" charset="-122"/>
                <a:ea typeface="楷体-简" panose="02010600040101010101" charset="-122"/>
                <a:sym typeface="+mn-ea"/>
              </a:rPr>
              <a:t>需要的演进是波浪式</a:t>
            </a:r>
            <a:r>
              <a:rPr lang="zh-CN" altLang="en-US" sz="2000">
                <a:latin typeface="楷体-简" panose="02010600040101010101" charset="-122"/>
                <a:ea typeface="楷体-简" panose="02010600040101010101" charset="-122"/>
                <a:sym typeface="+mn-ea"/>
              </a:rPr>
              <a:t>的；</a:t>
            </a:r>
            <a:endParaRPr lang="zh-CN" altLang="en-US" sz="2000">
              <a:latin typeface="楷体-简" panose="02010600040101010101" charset="-122"/>
              <a:ea typeface="楷体-简" panose="02010600040101010101" charset="-122"/>
              <a:sym typeface="+mn-ea"/>
            </a:endParaRPr>
          </a:p>
        </p:txBody>
      </p:sp>
      <p:pic>
        <p:nvPicPr>
          <p:cNvPr id="6" name="图片 5"/>
          <p:cNvPicPr>
            <a:picLocks noChangeAspect="1"/>
          </p:cNvPicPr>
          <p:nvPr/>
        </p:nvPicPr>
        <p:blipFill>
          <a:blip r:embed="rId2"/>
          <a:stretch>
            <a:fillRect/>
          </a:stretch>
        </p:blipFill>
        <p:spPr>
          <a:xfrm>
            <a:off x="9112885" y="17780"/>
            <a:ext cx="3054350" cy="1329055"/>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11.2.1.1 </a:t>
            </a:r>
            <a:r>
              <a:rPr lang="zh-CN" altLang="en-US" sz="3600" b="1" dirty="0" smtClean="0">
                <a:latin typeface="方正清刻本悦宋简体" panose="02000000000000000000" charset="-122"/>
                <a:ea typeface="方正清刻本悦宋简体" panose="02000000000000000000" charset="-122"/>
                <a:sym typeface="+mn-ea"/>
              </a:rPr>
              <a:t>需要层次理论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sz="2400"/>
              <a:t>需要层次理论的提出者是著名心理学家（ ）</a:t>
            </a:r>
            <a:endParaRPr lang="zh-CN" altLang="en-US" sz="2400"/>
          </a:p>
          <a:p>
            <a:r>
              <a:rPr lang="zh-CN" altLang="en-US" sz="2400"/>
              <a:t>A:亚当斯</a:t>
            </a:r>
            <a:endParaRPr lang="zh-CN" altLang="en-US" sz="2400"/>
          </a:p>
          <a:p>
            <a:r>
              <a:rPr lang="zh-CN" altLang="en-US" sz="2400"/>
              <a:t>B:麦克里兰</a:t>
            </a:r>
            <a:endParaRPr lang="zh-CN" altLang="en-US" sz="2400"/>
          </a:p>
          <a:p>
            <a:r>
              <a:rPr lang="zh-CN" altLang="en-US" sz="2400"/>
              <a:t>C:弗鲁姆</a:t>
            </a:r>
            <a:endParaRPr lang="zh-CN" altLang="en-US" sz="2400"/>
          </a:p>
          <a:p>
            <a:r>
              <a:rPr lang="zh-CN" altLang="en-US" sz="2400"/>
              <a:t>D:马斯洛</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50620" y="2120265"/>
            <a:ext cx="9389110" cy="1845310"/>
          </a:xfrm>
          <a:prstGeom prst="rect">
            <a:avLst/>
          </a:prstGeom>
          <a:noFill/>
          <a:ln w="28575">
            <a:noFill/>
          </a:ln>
        </p:spPr>
        <p:txBody>
          <a:bodyPr wrap="square">
            <a:spAutoFit/>
          </a:bodyPr>
          <a:p>
            <a:pPr indent="0">
              <a:lnSpc>
                <a:spcPct val="150000"/>
              </a:lnSpc>
            </a:pPr>
            <a:r>
              <a:rPr lang="zh-CN" altLang="en-US" sz="2800" b="1">
                <a:latin typeface="楷体-简" panose="02010600040101010101" charset="-122"/>
                <a:ea typeface="楷体-简" panose="02010600040101010101" charset="-122"/>
                <a:cs typeface="微软雅黑" panose="020B0503020204020204" pitchFamily="34" charset="-122"/>
              </a:rPr>
              <a:t>领导艺术</a:t>
            </a:r>
            <a:endParaRPr lang="zh-CN" altLang="en-US" sz="2800" b="1">
              <a:latin typeface="楷体-简" panose="02010600040101010101" charset="-122"/>
              <a:ea typeface="楷体-简" panose="02010600040101010101" charset="-122"/>
              <a:cs typeface="微软雅黑" panose="020B0503020204020204" pitchFamily="34" charset="-122"/>
            </a:endParaRPr>
          </a:p>
          <a:p>
            <a:pPr indent="0">
              <a:lnSpc>
                <a:spcPct val="150000"/>
              </a:lnSpc>
            </a:pPr>
            <a:r>
              <a:rPr lang="zh-CN" altLang="en-US" sz="2400" b="0">
                <a:latin typeface="楷体-简" panose="02010600040101010101" charset="-122"/>
                <a:ea typeface="楷体-简" panose="02010600040101010101" charset="-122"/>
                <a:cs typeface="微软雅黑" panose="020B0503020204020204" pitchFamily="34" charset="-122"/>
              </a:rPr>
              <a:t>是指领导者在创造性地</a:t>
            </a:r>
            <a:r>
              <a:rPr lang="zh-CN" altLang="en-US" sz="2400" b="1" u="sng">
                <a:latin typeface="楷体-简" panose="02010600040101010101" charset="-122"/>
                <a:ea typeface="楷体-简" panose="02010600040101010101" charset="-122"/>
                <a:cs typeface="微软雅黑" panose="020B0503020204020204" pitchFamily="34" charset="-122"/>
              </a:rPr>
              <a:t>运用</a:t>
            </a:r>
            <a:r>
              <a:rPr lang="zh-CN" altLang="en-US" sz="2400" b="0">
                <a:latin typeface="楷体-简" panose="02010600040101010101" charset="-122"/>
                <a:ea typeface="楷体-简" panose="02010600040101010101" charset="-122"/>
                <a:cs typeface="微软雅黑" panose="020B0503020204020204" pitchFamily="34" charset="-122"/>
              </a:rPr>
              <a:t>各种领导</a:t>
            </a:r>
            <a:r>
              <a:rPr lang="zh-CN" altLang="en-US" sz="2400" b="1" u="sng">
                <a:latin typeface="楷体-简" panose="02010600040101010101" charset="-122"/>
                <a:ea typeface="楷体-简" panose="02010600040101010101" charset="-122"/>
                <a:cs typeface="微软雅黑" panose="020B0503020204020204" pitchFamily="34" charset="-122"/>
              </a:rPr>
              <a:t>策略</a:t>
            </a:r>
            <a:r>
              <a:rPr lang="zh-CN" altLang="en-US" sz="2400" b="0" u="sng">
                <a:latin typeface="楷体-简" panose="02010600040101010101" charset="-122"/>
                <a:ea typeface="楷体-简" panose="02010600040101010101" charset="-122"/>
                <a:cs typeface="微软雅黑" panose="020B0503020204020204" pitchFamily="34" charset="-122"/>
              </a:rPr>
              <a:t>、</a:t>
            </a:r>
            <a:r>
              <a:rPr lang="zh-CN" altLang="en-US" sz="2400" b="1" u="sng">
                <a:latin typeface="楷体-简" panose="02010600040101010101" charset="-122"/>
                <a:ea typeface="楷体-简" panose="02010600040101010101" charset="-122"/>
                <a:cs typeface="微软雅黑" panose="020B0503020204020204" pitchFamily="34" charset="-122"/>
              </a:rPr>
              <a:t>资源</a:t>
            </a:r>
            <a:r>
              <a:rPr lang="zh-CN" altLang="en-US" sz="2400" b="0" u="sng">
                <a:latin typeface="楷体-简" panose="02010600040101010101" charset="-122"/>
                <a:ea typeface="楷体-简" panose="02010600040101010101" charset="-122"/>
                <a:cs typeface="微软雅黑" panose="020B0503020204020204" pitchFamily="34" charset="-122"/>
              </a:rPr>
              <a:t>、</a:t>
            </a:r>
            <a:r>
              <a:rPr lang="zh-CN" altLang="en-US" sz="2400" b="1" u="sng">
                <a:latin typeface="楷体-简" panose="02010600040101010101" charset="-122"/>
                <a:ea typeface="楷体-简" panose="02010600040101010101" charset="-122"/>
                <a:cs typeface="微软雅黑" panose="020B0503020204020204" pitchFamily="34" charset="-122"/>
              </a:rPr>
              <a:t>方法和原则</a:t>
            </a:r>
            <a:r>
              <a:rPr lang="zh-CN" altLang="en-US" sz="2400" b="0">
                <a:latin typeface="楷体-简" panose="02010600040101010101" charset="-122"/>
                <a:ea typeface="楷体-简" panose="02010600040101010101" charset="-122"/>
                <a:cs typeface="微软雅黑" panose="020B0503020204020204" pitchFamily="34" charset="-122"/>
              </a:rPr>
              <a:t>以有效实现组织目标的</a:t>
            </a:r>
            <a:r>
              <a:rPr lang="zh-CN" altLang="en-US" sz="2400" b="1" u="sng">
                <a:latin typeface="楷体-简" panose="02010600040101010101" charset="-122"/>
                <a:ea typeface="楷体-简" panose="02010600040101010101" charset="-122"/>
                <a:cs typeface="微软雅黑" panose="020B0503020204020204" pitchFamily="34" charset="-122"/>
              </a:rPr>
              <a:t>技能和技巧</a:t>
            </a:r>
            <a:r>
              <a:rPr lang="zh-CN" altLang="en-US" sz="2400" b="0">
                <a:latin typeface="楷体-简" panose="02010600040101010101" charset="-122"/>
                <a:ea typeface="楷体-简" panose="02010600040101010101" charset="-122"/>
                <a:cs typeface="微软雅黑" panose="020B0503020204020204" pitchFamily="34" charset="-122"/>
              </a:rPr>
              <a:t>。【</a:t>
            </a:r>
            <a:r>
              <a:rPr lang="zh-CN" altLang="en-US" sz="2400" b="0">
                <a:solidFill>
                  <a:srgbClr val="FF0000"/>
                </a:solidFill>
                <a:latin typeface="楷体-简" panose="02010600040101010101" charset="-122"/>
                <a:ea typeface="楷体-简" panose="02010600040101010101" charset="-122"/>
                <a:cs typeface="微软雅黑" panose="020B0503020204020204" pitchFamily="34" charset="-122"/>
              </a:rPr>
              <a:t>名词解释</a:t>
            </a:r>
            <a:r>
              <a:rPr lang="zh-CN" altLang="en-US" sz="2400" b="0">
                <a:latin typeface="楷体-简" panose="02010600040101010101" charset="-122"/>
                <a:ea typeface="楷体-简" panose="02010600040101010101" charset="-122"/>
                <a:cs typeface="微软雅黑" panose="020B0503020204020204" pitchFamily="34" charset="-122"/>
              </a:rPr>
              <a:t>】</a:t>
            </a:r>
            <a:r>
              <a:rPr lang="en-US" altLang="zh-CN" sz="2400">
                <a:solidFill>
                  <a:srgbClr val="FF0000"/>
                </a:solidFill>
                <a:latin typeface="楷体-简" panose="02010600040101010101" charset="-122"/>
                <a:ea typeface="楷体-简" panose="02010600040101010101" charset="-122"/>
                <a:sym typeface="+mn-ea"/>
              </a:rPr>
              <a:t>★★★</a:t>
            </a:r>
            <a:endParaRPr lang="zh-CN" altLang="en-US" sz="2400" b="0">
              <a:latin typeface="楷体-简" panose="02010600040101010101" charset="-122"/>
              <a:ea typeface="楷体-简" panose="02010600040101010101" charset="-122"/>
              <a:cs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10539730" y="57150"/>
            <a:ext cx="1657350" cy="1133475"/>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10.3.1 </a:t>
            </a:r>
            <a:r>
              <a:rPr lang="zh-CN" altLang="en-US" sz="3600" b="1" dirty="0" smtClean="0">
                <a:latin typeface="方正清刻本悦宋简体" panose="02000000000000000000" charset="-122"/>
                <a:ea typeface="方正清刻本悦宋简体" panose="02000000000000000000" charset="-122"/>
                <a:sym typeface="+mn-ea"/>
              </a:rPr>
              <a:t>领导艺术概述</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nvSpPr>
        <p:spPr>
          <a:xfrm>
            <a:off x="981075" y="1848485"/>
            <a:ext cx="6009005" cy="460375"/>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sym typeface="+mn-ea"/>
              </a:rPr>
              <a:t>美国哈佛大学心理学家</a:t>
            </a:r>
            <a:r>
              <a:rPr lang="zh-CN" altLang="en-US" sz="2400" b="1" u="sng">
                <a:solidFill>
                  <a:srgbClr val="FF0000"/>
                </a:solidFill>
                <a:latin typeface="微软雅黑" panose="020B0503020204020204" pitchFamily="34" charset="-122"/>
                <a:ea typeface="微软雅黑" panose="020B0503020204020204" pitchFamily="34" charset="-122"/>
                <a:sym typeface="+mn-ea"/>
              </a:rPr>
              <a:t>麦克利兰</a:t>
            </a:r>
            <a:r>
              <a:rPr lang="zh-CN" altLang="en-US" sz="2000">
                <a:latin typeface="微软雅黑" panose="020B0503020204020204" pitchFamily="34" charset="-122"/>
                <a:ea typeface="微软雅黑" panose="020B0503020204020204" pitchFamily="34" charset="-122"/>
                <a:sym typeface="+mn-ea"/>
              </a:rPr>
              <a:t>提出成就需要理论</a:t>
            </a:r>
            <a:endParaRPr lang="zh-CN" altLang="en-US" sz="20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981075" y="2760980"/>
            <a:ext cx="9215120" cy="1938020"/>
          </a:xfrm>
          <a:prstGeom prst="rect">
            <a:avLst/>
          </a:prstGeom>
          <a:noFill/>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成就需要理论抛开人的基本生理需要，主要研究除此之外人还有的需要：</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sym typeface="+mn-ea"/>
              </a:rPr>
              <a:t>1</a:t>
            </a:r>
            <a:r>
              <a:rPr lang="zh-CN" altLang="en-US" sz="2000">
                <a:latin typeface="微软雅黑" panose="020B0503020204020204" pitchFamily="34" charset="-122"/>
                <a:ea typeface="微软雅黑" panose="020B0503020204020204" pitchFamily="34" charset="-122"/>
                <a:sym typeface="+mn-ea"/>
              </a:rPr>
              <a:t>）权力需要</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sym typeface="+mn-ea"/>
              </a:rPr>
              <a:t>2</a:t>
            </a:r>
            <a:r>
              <a:rPr lang="zh-CN" altLang="en-US" sz="2000">
                <a:latin typeface="微软雅黑" panose="020B0503020204020204" pitchFamily="34" charset="-122"/>
                <a:ea typeface="微软雅黑" panose="020B0503020204020204" pitchFamily="34" charset="-122"/>
                <a:sym typeface="+mn-ea"/>
              </a:rPr>
              <a:t>）友谊需要</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sym typeface="+mn-ea"/>
              </a:rPr>
              <a:t>3</a:t>
            </a:r>
            <a:r>
              <a:rPr lang="zh-CN" altLang="en-US" sz="2000">
                <a:latin typeface="微软雅黑" panose="020B0503020204020204" pitchFamily="34" charset="-122"/>
                <a:ea typeface="微软雅黑" panose="020B0503020204020204" pitchFamily="34" charset="-122"/>
                <a:sym typeface="+mn-ea"/>
              </a:rPr>
              <a:t>）【   】需要</a:t>
            </a:r>
            <a:endParaRPr lang="zh-CN" altLang="en-US" sz="200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990080" y="1894840"/>
            <a:ext cx="1783080" cy="368300"/>
          </a:xfrm>
          <a:prstGeom prst="rect">
            <a:avLst/>
          </a:prstGeom>
          <a:noFill/>
        </p:spPr>
        <p:txBody>
          <a:bodyPr wrap="none" rtlCol="0" anchor="t">
            <a:spAutoFit/>
          </a:bodyPr>
          <a:p>
            <a:r>
              <a:rPr lang="zh-CN" altLang="en-US">
                <a:solidFill>
                  <a:srgbClr val="FF0000"/>
                </a:solidFill>
                <a:sym typeface="+mn-ea"/>
              </a:rPr>
              <a:t>【选择】</a:t>
            </a:r>
            <a:r>
              <a:rPr lang="en-US" altLang="zh-CN">
                <a:solidFill>
                  <a:srgbClr val="FF0000"/>
                </a:solidFill>
                <a:sym typeface="+mn-ea"/>
              </a:rPr>
              <a:t>★★★</a:t>
            </a:r>
            <a:endParaRPr lang="zh-CN" altLang="en-US"/>
          </a:p>
        </p:txBody>
      </p:sp>
      <p:pic>
        <p:nvPicPr>
          <p:cNvPr id="10" name="图片 9"/>
          <p:cNvPicPr>
            <a:picLocks noChangeAspect="1"/>
          </p:cNvPicPr>
          <p:nvPr/>
        </p:nvPicPr>
        <p:blipFill>
          <a:blip r:embed="rId1"/>
          <a:stretch>
            <a:fillRect/>
          </a:stretch>
        </p:blipFill>
        <p:spPr>
          <a:xfrm>
            <a:off x="9239885" y="216535"/>
            <a:ext cx="2941320" cy="1263650"/>
          </a:xfrm>
          <a:prstGeom prst="rect">
            <a:avLst/>
          </a:prstGeom>
        </p:spPr>
      </p:pic>
      <p:sp>
        <p:nvSpPr>
          <p:cNvPr id="11"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11.2.1.2 </a:t>
            </a:r>
            <a:r>
              <a:rPr lang="zh-CN" altLang="en-US" sz="3600" b="1" dirty="0" smtClean="0">
                <a:latin typeface="方正清刻本悦宋简体" panose="02000000000000000000" charset="-122"/>
                <a:ea typeface="方正清刻本悦宋简体" panose="02000000000000000000" charset="-122"/>
                <a:sym typeface="+mn-ea"/>
              </a:rPr>
              <a:t>成就需要理论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nvSpPr>
        <p:spPr>
          <a:xfrm>
            <a:off x="1459865" y="1765935"/>
            <a:ext cx="6009005" cy="39878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sym typeface="+mn-ea"/>
              </a:rPr>
              <a:t>美国哈佛大学心理学家【     】提出成就需要理论</a:t>
            </a:r>
            <a:endParaRPr lang="zh-CN" altLang="en-US" sz="20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459865" y="2699385"/>
            <a:ext cx="6671310" cy="2399665"/>
          </a:xfrm>
          <a:prstGeom prst="rect">
            <a:avLst/>
          </a:prstGeom>
          <a:noFill/>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成就需要理论抛开人的基本生理需要，主要研究除此之外人还有的需要：</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sym typeface="+mn-ea"/>
              </a:rPr>
              <a:t>1</a:t>
            </a:r>
            <a:r>
              <a:rPr lang="zh-CN" altLang="en-US" sz="2000">
                <a:latin typeface="微软雅黑" panose="020B0503020204020204" pitchFamily="34" charset="-122"/>
                <a:ea typeface="微软雅黑" panose="020B0503020204020204" pitchFamily="34" charset="-122"/>
                <a:sym typeface="+mn-ea"/>
              </a:rPr>
              <a:t>）权力需要</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sym typeface="+mn-ea"/>
              </a:rPr>
              <a:t>2</a:t>
            </a:r>
            <a:r>
              <a:rPr lang="zh-CN" altLang="en-US" sz="2000">
                <a:latin typeface="微软雅黑" panose="020B0503020204020204" pitchFamily="34" charset="-122"/>
                <a:ea typeface="微软雅黑" panose="020B0503020204020204" pitchFamily="34" charset="-122"/>
                <a:sym typeface="+mn-ea"/>
              </a:rPr>
              <a:t>）友谊需要</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sym typeface="+mn-ea"/>
              </a:rPr>
              <a:t>3</a:t>
            </a:r>
            <a:r>
              <a:rPr lang="zh-CN" altLang="en-US" sz="2000">
                <a:latin typeface="微软雅黑" panose="020B0503020204020204" pitchFamily="34" charset="-122"/>
                <a:ea typeface="微软雅黑" panose="020B0503020204020204" pitchFamily="34" charset="-122"/>
                <a:sym typeface="+mn-ea"/>
              </a:rPr>
              <a:t>）【</a:t>
            </a:r>
            <a:r>
              <a:rPr lang="zh-CN" altLang="en-US" sz="2000" b="1">
                <a:solidFill>
                  <a:srgbClr val="FF0000"/>
                </a:solidFill>
                <a:latin typeface="微软雅黑" panose="020B0503020204020204" pitchFamily="34" charset="-122"/>
                <a:ea typeface="微软雅黑" panose="020B0503020204020204" pitchFamily="34" charset="-122"/>
                <a:sym typeface="+mn-ea"/>
              </a:rPr>
              <a:t>成就</a:t>
            </a:r>
            <a:r>
              <a:rPr lang="zh-CN" altLang="en-US" sz="2000">
                <a:latin typeface="微软雅黑" panose="020B0503020204020204" pitchFamily="34" charset="-122"/>
                <a:ea typeface="微软雅黑" panose="020B0503020204020204" pitchFamily="34" charset="-122"/>
                <a:sym typeface="+mn-ea"/>
              </a:rPr>
              <a:t>】需要  【</a:t>
            </a:r>
            <a:r>
              <a:rPr lang="zh-CN" altLang="en-US" sz="2000">
                <a:solidFill>
                  <a:srgbClr val="FF0000"/>
                </a:solidFill>
                <a:latin typeface="微软雅黑" panose="020B0503020204020204" pitchFamily="34" charset="-122"/>
                <a:ea typeface="微软雅黑" panose="020B0503020204020204" pitchFamily="34" charset="-122"/>
                <a:sym typeface="+mn-ea"/>
              </a:rPr>
              <a:t>选择</a:t>
            </a:r>
            <a:r>
              <a:rPr lang="zh-CN" altLang="en-US" sz="2000">
                <a:latin typeface="微软雅黑" panose="020B0503020204020204" pitchFamily="34" charset="-122"/>
                <a:ea typeface="微软雅黑" panose="020B0503020204020204" pitchFamily="34" charset="-122"/>
                <a:sym typeface="+mn-ea"/>
              </a:rPr>
              <a:t>】</a:t>
            </a:r>
            <a:r>
              <a:rPr lang="en-US" altLang="zh-CN" sz="2000">
                <a:solidFill>
                  <a:srgbClr val="FF0000"/>
                </a:solidFill>
                <a:sym typeface="+mn-ea"/>
              </a:rPr>
              <a:t>★★★</a:t>
            </a:r>
            <a:endParaRPr lang="zh-CN" altLang="en-US" sz="2000">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1"/>
          <a:stretch>
            <a:fillRect/>
          </a:stretch>
        </p:blipFill>
        <p:spPr>
          <a:xfrm>
            <a:off x="9239885" y="216535"/>
            <a:ext cx="2941320" cy="1263650"/>
          </a:xfrm>
          <a:prstGeom prst="rect">
            <a:avLst/>
          </a:prstGeom>
        </p:spPr>
      </p:pic>
      <p:sp>
        <p:nvSpPr>
          <p:cNvPr id="5"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11.2.1.2 </a:t>
            </a:r>
            <a:r>
              <a:rPr lang="zh-CN" altLang="en-US" sz="3600" b="1" dirty="0" smtClean="0">
                <a:latin typeface="方正清刻本悦宋简体" panose="02000000000000000000" charset="-122"/>
                <a:ea typeface="方正清刻本悦宋简体" panose="02000000000000000000" charset="-122"/>
                <a:sym typeface="+mn-ea"/>
              </a:rPr>
              <a:t>成就需要理论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eaLnBrk="1" latinLnBrk="0" hangingPunct="1">
              <a:lnSpc>
                <a:spcPct val="150000"/>
              </a:lnSpc>
            </a:pPr>
            <a:r>
              <a:rPr lang="zh-CN" altLang="en-US" sz="2400"/>
              <a:t>麦克利兰认为，除了人的基本生理需要，人还有三种需要，一是友谊需要，二是权力需要，三是（ ）</a:t>
            </a:r>
            <a:endParaRPr lang="zh-CN" altLang="en-US" sz="2400"/>
          </a:p>
          <a:p>
            <a:pPr eaLnBrk="1" latinLnBrk="0" hangingPunct="1">
              <a:lnSpc>
                <a:spcPct val="150000"/>
              </a:lnSpc>
            </a:pPr>
            <a:r>
              <a:rPr lang="zh-CN" altLang="en-US" sz="2400"/>
              <a:t>A:成就需要</a:t>
            </a:r>
            <a:endParaRPr lang="zh-CN" altLang="en-US" sz="2400"/>
          </a:p>
          <a:p>
            <a:pPr eaLnBrk="1" latinLnBrk="0" hangingPunct="1">
              <a:lnSpc>
                <a:spcPct val="150000"/>
              </a:lnSpc>
            </a:pPr>
            <a:r>
              <a:rPr lang="zh-CN" altLang="en-US" sz="2400"/>
              <a:t>B:尊重需要</a:t>
            </a:r>
            <a:endParaRPr lang="zh-CN" altLang="en-US" sz="2400"/>
          </a:p>
          <a:p>
            <a:pPr eaLnBrk="1" latinLnBrk="0" hangingPunct="1">
              <a:lnSpc>
                <a:spcPct val="150000"/>
              </a:lnSpc>
            </a:pPr>
            <a:r>
              <a:rPr lang="zh-CN" altLang="en-US" sz="2400"/>
              <a:t>C:安全需要</a:t>
            </a:r>
            <a:endParaRPr lang="zh-CN" altLang="en-US" sz="2400"/>
          </a:p>
          <a:p>
            <a:pPr eaLnBrk="1" latinLnBrk="0" hangingPunct="1">
              <a:lnSpc>
                <a:spcPct val="150000"/>
              </a:lnSpc>
            </a:pPr>
            <a:r>
              <a:rPr lang="zh-CN" altLang="en-US" sz="2400"/>
              <a:t>D:自我实现需要</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nvSpPr>
        <p:spPr>
          <a:xfrm>
            <a:off x="1716405" y="2228850"/>
            <a:ext cx="5541645" cy="460375"/>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sym typeface="+mn-ea"/>
              </a:rPr>
              <a:t>美国心理学家</a:t>
            </a:r>
            <a:r>
              <a:rPr lang="zh-CN" altLang="en-US" sz="2400" b="1" u="sng">
                <a:solidFill>
                  <a:srgbClr val="FF0000"/>
                </a:solidFill>
                <a:latin typeface="微软雅黑" panose="020B0503020204020204" pitchFamily="34" charset="-122"/>
                <a:ea typeface="微软雅黑" panose="020B0503020204020204" pitchFamily="34" charset="-122"/>
                <a:sym typeface="+mn-ea"/>
              </a:rPr>
              <a:t>赫茨伯格</a:t>
            </a:r>
            <a:r>
              <a:rPr lang="zh-CN" altLang="en-US" sz="2000">
                <a:latin typeface="微软雅黑" panose="020B0503020204020204" pitchFamily="34" charset="-122"/>
                <a:ea typeface="微软雅黑" panose="020B0503020204020204" pitchFamily="34" charset="-122"/>
                <a:sym typeface="+mn-ea"/>
              </a:rPr>
              <a:t>提出【</a:t>
            </a:r>
            <a:r>
              <a:rPr lang="zh-CN" altLang="en-US" sz="2000">
                <a:solidFill>
                  <a:srgbClr val="FF0000"/>
                </a:solidFill>
                <a:latin typeface="微软雅黑" panose="020B0503020204020204" pitchFamily="34" charset="-122"/>
                <a:ea typeface="微软雅黑" panose="020B0503020204020204" pitchFamily="34" charset="-122"/>
                <a:sym typeface="+mn-ea"/>
              </a:rPr>
              <a:t>选择</a:t>
            </a:r>
            <a:r>
              <a:rPr lang="zh-CN" altLang="en-US" sz="2000">
                <a:latin typeface="微软雅黑" panose="020B0503020204020204" pitchFamily="34" charset="-122"/>
                <a:ea typeface="微软雅黑" panose="020B0503020204020204" pitchFamily="34" charset="-122"/>
                <a:sym typeface="+mn-ea"/>
              </a:rPr>
              <a:t>】</a:t>
            </a:r>
            <a:r>
              <a:rPr lang="en-US" altLang="zh-CN" sz="2000">
                <a:solidFill>
                  <a:srgbClr val="FF0000"/>
                </a:solidFill>
                <a:sym typeface="+mn-ea"/>
              </a:rPr>
              <a:t>★★★</a:t>
            </a:r>
            <a:endParaRPr lang="zh-CN" altLang="en-US" sz="20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662680" y="3310890"/>
            <a:ext cx="1406525" cy="645160"/>
          </a:xfrm>
          <a:prstGeom prst="rect">
            <a:avLst/>
          </a:prstGeom>
          <a:noFill/>
        </p:spPr>
        <p:txBody>
          <a:bodyPr wrap="square" rtlCol="0" anchor="t">
            <a:spAutoFit/>
          </a:bodyPr>
          <a:p>
            <a:pPr fontAlgn="auto">
              <a:lnSpc>
                <a:spcPct val="150000"/>
              </a:lnSpc>
            </a:pPr>
            <a:r>
              <a:rPr lang="en-US" altLang="zh-CN" sz="2400" b="1">
                <a:latin typeface="楷体-简" panose="02010600040101010101" charset="-122"/>
                <a:ea typeface="楷体-简" panose="02010600040101010101" charset="-122"/>
                <a:sym typeface="+mn-ea"/>
              </a:rPr>
              <a:t>“</a:t>
            </a:r>
            <a:r>
              <a:rPr lang="zh-CN" altLang="en-US" sz="2400" b="1">
                <a:latin typeface="楷体-简" panose="02010600040101010101" charset="-122"/>
                <a:ea typeface="楷体-简" panose="02010600040101010101" charset="-122"/>
                <a:sym typeface="+mn-ea"/>
              </a:rPr>
              <a:t>双因素</a:t>
            </a:r>
            <a:r>
              <a:rPr lang="en-US" altLang="zh-CN" sz="2400" b="1">
                <a:latin typeface="楷体-简" panose="02010600040101010101" charset="-122"/>
                <a:ea typeface="楷体-简" panose="02010600040101010101" charset="-122"/>
                <a:sym typeface="+mn-ea"/>
              </a:rPr>
              <a:t>”</a:t>
            </a:r>
            <a:endParaRPr lang="en-US" altLang="zh-CN" sz="2400" b="1">
              <a:latin typeface="楷体-简" panose="02010600040101010101" charset="-122"/>
              <a:ea typeface="楷体-简" panose="02010600040101010101" charset="-122"/>
              <a:sym typeface="+mn-ea"/>
            </a:endParaRPr>
          </a:p>
        </p:txBody>
      </p:sp>
      <p:cxnSp>
        <p:nvCxnSpPr>
          <p:cNvPr id="5" name="直接箭头连接符 4"/>
          <p:cNvCxnSpPr/>
          <p:nvPr/>
        </p:nvCxnSpPr>
        <p:spPr>
          <a:xfrm flipV="1">
            <a:off x="5219065" y="3677285"/>
            <a:ext cx="487045" cy="4445"/>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971540" y="3402965"/>
            <a:ext cx="3208655" cy="645160"/>
          </a:xfrm>
          <a:prstGeom prst="rect">
            <a:avLst/>
          </a:prstGeom>
          <a:noFill/>
        </p:spPr>
        <p:txBody>
          <a:bodyPr wrap="square" rtlCol="0" anchor="t">
            <a:spAutoFit/>
          </a:bodyPr>
          <a:p>
            <a:pPr fontAlgn="auto">
              <a:lnSpc>
                <a:spcPct val="150000"/>
              </a:lnSpc>
            </a:pPr>
            <a:r>
              <a:rPr lang="zh-CN" altLang="en-US" sz="2400" b="1" u="sng">
                <a:latin typeface="楷体-简" panose="02010600040101010101" charset="-122"/>
                <a:ea typeface="楷体-简" panose="02010600040101010101" charset="-122"/>
                <a:sym typeface="+mn-ea"/>
              </a:rPr>
              <a:t>保健因素 </a:t>
            </a:r>
            <a:r>
              <a:rPr lang="zh-CN" altLang="en-US" sz="2400" b="1">
                <a:latin typeface="楷体-简" panose="02010600040101010101" charset="-122"/>
                <a:ea typeface="楷体-简" panose="02010600040101010101" charset="-122"/>
                <a:sym typeface="+mn-ea"/>
              </a:rPr>
              <a:t>和 </a:t>
            </a:r>
            <a:r>
              <a:rPr lang="zh-CN" altLang="en-US" sz="2400" b="1" u="sng">
                <a:latin typeface="楷体-简" panose="02010600040101010101" charset="-122"/>
                <a:ea typeface="楷体-简" panose="02010600040101010101" charset="-122"/>
                <a:sym typeface="+mn-ea"/>
              </a:rPr>
              <a:t>激励因素</a:t>
            </a:r>
            <a:endParaRPr lang="zh-CN" altLang="en-US" sz="2400" b="1" u="sng">
              <a:latin typeface="楷体-简" panose="02010600040101010101" charset="-122"/>
              <a:ea typeface="楷体-简" panose="02010600040101010101" charset="-122"/>
              <a:sym typeface="+mn-ea"/>
            </a:endParaRPr>
          </a:p>
        </p:txBody>
      </p:sp>
      <p:pic>
        <p:nvPicPr>
          <p:cNvPr id="11" name="图片 10"/>
          <p:cNvPicPr>
            <a:picLocks noChangeAspect="1"/>
          </p:cNvPicPr>
          <p:nvPr/>
        </p:nvPicPr>
        <p:blipFill>
          <a:blip r:embed="rId1"/>
          <a:stretch>
            <a:fillRect/>
          </a:stretch>
        </p:blipFill>
        <p:spPr>
          <a:xfrm>
            <a:off x="9323070" y="107315"/>
            <a:ext cx="2858770" cy="1248410"/>
          </a:xfrm>
          <a:prstGeom prst="rect">
            <a:avLst/>
          </a:prstGeom>
        </p:spPr>
      </p:pic>
      <p:sp>
        <p:nvSpPr>
          <p:cNvPr id="19"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11.2.1.3 </a:t>
            </a:r>
            <a:r>
              <a:rPr lang="zh-CN" altLang="en-US" sz="3600" b="1" dirty="0" smtClean="0">
                <a:latin typeface="方正清刻本悦宋简体" panose="02000000000000000000" charset="-122"/>
                <a:ea typeface="方正清刻本悦宋简体" panose="02000000000000000000" charset="-122"/>
                <a:sym typeface="+mn-ea"/>
              </a:rPr>
              <a:t>双因素理论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4323080" y="2456180"/>
            <a:ext cx="1229360" cy="553085"/>
          </a:xfrm>
          <a:prstGeom prst="rect">
            <a:avLst/>
          </a:prstGeom>
          <a:solidFill>
            <a:srgbClr val="002060"/>
          </a:solidFill>
        </p:spPr>
        <p:txBody>
          <a:bodyPr wrap="square" rtlCol="0" anchor="t">
            <a:spAutoFit/>
          </a:bodyPr>
          <a:p>
            <a:pPr fontAlgn="auto">
              <a:lnSpc>
                <a:spcPct val="150000"/>
              </a:lnSpc>
              <a:spcAft>
                <a:spcPts val="1000"/>
              </a:spcAft>
            </a:pPr>
            <a:r>
              <a:rPr lang="zh-CN" altLang="en-US" sz="2000" b="1">
                <a:solidFill>
                  <a:schemeClr val="bg1">
                    <a:lumMod val="95000"/>
                  </a:schemeClr>
                </a:solidFill>
                <a:latin typeface="楷体-简" panose="02010600040101010101" charset="-122"/>
                <a:ea typeface="楷体-简" panose="02010600040101010101" charset="-122"/>
                <a:sym typeface="+mn-ea"/>
              </a:rPr>
              <a:t>保健因素  </a:t>
            </a:r>
            <a:endParaRPr lang="zh-CN" altLang="en-US" sz="2000" b="1" u="sng">
              <a:solidFill>
                <a:schemeClr val="bg1">
                  <a:lumMod val="95000"/>
                </a:schemeClr>
              </a:solidFill>
              <a:latin typeface="楷体-简" panose="02010600040101010101" charset="-122"/>
              <a:ea typeface="楷体-简" panose="02010600040101010101" charset="-122"/>
              <a:sym typeface="+mn-ea"/>
            </a:endParaRPr>
          </a:p>
        </p:txBody>
      </p:sp>
      <p:sp>
        <p:nvSpPr>
          <p:cNvPr id="100" name="文本框 99"/>
          <p:cNvSpPr txBox="1"/>
          <p:nvPr/>
        </p:nvSpPr>
        <p:spPr>
          <a:xfrm>
            <a:off x="6182995" y="3479165"/>
            <a:ext cx="5212715" cy="1476375"/>
          </a:xfrm>
          <a:prstGeom prst="rect">
            <a:avLst/>
          </a:prstGeom>
          <a:noFill/>
          <a:ln w="9525">
            <a:solidFill>
              <a:schemeClr val="bg1">
                <a:lumMod val="85000"/>
              </a:schemeClr>
            </a:solidFill>
          </a:ln>
        </p:spPr>
        <p:txBody>
          <a:bodyPr wrap="square">
            <a:spAutoFit/>
          </a:bodyPr>
          <a:p>
            <a:pPr indent="0">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工资报酬、工作条件、人际关系等因素即使改善了也不能使员工变得非常满意，</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不能</a:t>
            </a:r>
            <a:r>
              <a:rPr lang="zh-CN" altLang="en-US" sz="2000" b="0">
                <a:latin typeface="楷体-简" panose="02010600040101010101" charset="-122"/>
                <a:ea typeface="楷体-简" panose="02010600040101010101" charset="-122"/>
                <a:cs typeface="微软雅黑" panose="020B0503020204020204" pitchFamily="34" charset="-122"/>
              </a:rPr>
              <a:t>充分</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激发</a:t>
            </a:r>
            <a:r>
              <a:rPr lang="zh-CN" altLang="en-US" sz="2000" b="0">
                <a:latin typeface="楷体-简" panose="02010600040101010101" charset="-122"/>
                <a:ea typeface="楷体-简" panose="02010600040101010101" charset="-122"/>
                <a:cs typeface="微软雅黑" panose="020B0503020204020204" pitchFamily="34" charset="-122"/>
              </a:rPr>
              <a:t>其</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积极性</a:t>
            </a:r>
            <a:r>
              <a:rPr lang="zh-CN" altLang="en-US" sz="2000" b="0">
                <a:latin typeface="楷体-简" panose="02010600040101010101" charset="-122"/>
                <a:ea typeface="楷体-简" panose="02010600040101010101" charset="-122"/>
                <a:cs typeface="微软雅黑" panose="020B0503020204020204" pitchFamily="34" charset="-122"/>
              </a:rPr>
              <a:t>，</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只能够消除员工的不满</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19" name="文本框 18"/>
          <p:cNvSpPr txBox="1"/>
          <p:nvPr/>
        </p:nvSpPr>
        <p:spPr>
          <a:xfrm>
            <a:off x="6254115" y="2456180"/>
            <a:ext cx="1322070" cy="553085"/>
          </a:xfrm>
          <a:prstGeom prst="rect">
            <a:avLst/>
          </a:prstGeom>
          <a:solidFill>
            <a:srgbClr val="002060"/>
          </a:solidFill>
        </p:spPr>
        <p:txBody>
          <a:bodyPr wrap="square" rtlCol="0" anchor="t">
            <a:spAutoFit/>
          </a:bodyPr>
          <a:p>
            <a:pPr lvl="0" algn="l" fontAlgn="auto">
              <a:lnSpc>
                <a:spcPct val="150000"/>
              </a:lnSpc>
              <a:spcAft>
                <a:spcPts val="1000"/>
              </a:spcAft>
            </a:pPr>
            <a:r>
              <a:rPr lang="zh-CN" altLang="en-US" sz="2000" b="1">
                <a:solidFill>
                  <a:schemeClr val="bg1">
                    <a:lumMod val="95000"/>
                  </a:schemeClr>
                </a:solidFill>
                <a:latin typeface="楷体-简" panose="02010600040101010101" charset="-122"/>
                <a:ea typeface="楷体-简" panose="02010600040101010101" charset="-122"/>
                <a:sym typeface="+mn-ea"/>
              </a:rPr>
              <a:t>激励因素</a:t>
            </a:r>
            <a:endParaRPr lang="zh-CN" altLang="en-US" sz="2000" b="1">
              <a:solidFill>
                <a:schemeClr val="bg1">
                  <a:lumMod val="95000"/>
                </a:schemeClr>
              </a:solidFill>
              <a:latin typeface="楷体-简" panose="02010600040101010101" charset="-122"/>
              <a:ea typeface="楷体-简" panose="02010600040101010101" charset="-122"/>
              <a:sym typeface="+mn-ea"/>
            </a:endParaRPr>
          </a:p>
        </p:txBody>
      </p:sp>
      <p:sp>
        <p:nvSpPr>
          <p:cNvPr id="28" name="文本框 27"/>
          <p:cNvSpPr txBox="1"/>
          <p:nvPr/>
        </p:nvSpPr>
        <p:spPr>
          <a:xfrm>
            <a:off x="892175" y="3479165"/>
            <a:ext cx="4773295" cy="1476375"/>
          </a:xfrm>
          <a:prstGeom prst="rect">
            <a:avLst/>
          </a:prstGeom>
          <a:noFill/>
          <a:ln w="9525">
            <a:solidFill>
              <a:schemeClr val="bg1">
                <a:lumMod val="85000"/>
              </a:schemeClr>
            </a:solidFill>
          </a:ln>
        </p:spPr>
        <p:txBody>
          <a:bodyPr wrap="square">
            <a:spAutoFit/>
          </a:bodyPr>
          <a:p>
            <a:pPr indent="0">
              <a:lnSpc>
                <a:spcPct val="150000"/>
              </a:lnSpc>
            </a:pPr>
            <a:r>
              <a:rPr lang="zh-CN" altLang="en-US" sz="2000" b="0">
                <a:latin typeface="楷体-简" panose="02010600040101010101" charset="-122"/>
                <a:ea typeface="楷体-简" panose="02010600040101010101" charset="-122"/>
                <a:cs typeface="微软雅黑" panose="020B0503020204020204" pitchFamily="34" charset="-122"/>
              </a:rPr>
              <a:t>能激发员工的工作热情，</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调动</a:t>
            </a:r>
            <a:r>
              <a:rPr lang="zh-CN" altLang="en-US" sz="2000" b="0">
                <a:latin typeface="楷体-简" panose="02010600040101010101" charset="-122"/>
                <a:ea typeface="楷体-简" panose="02010600040101010101" charset="-122"/>
                <a:cs typeface="微软雅黑" panose="020B0503020204020204" pitchFamily="34" charset="-122"/>
              </a:rPr>
              <a:t>员工的</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积极性</a:t>
            </a:r>
            <a:r>
              <a:rPr lang="zh-CN" altLang="en-US" sz="2000" b="0">
                <a:latin typeface="楷体-简" panose="02010600040101010101" charset="-122"/>
                <a:ea typeface="楷体-简" panose="02010600040101010101" charset="-122"/>
                <a:cs typeface="微软雅黑" panose="020B0503020204020204" pitchFamily="34" charset="-122"/>
              </a:rPr>
              <a:t>，使</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员工感到满足</a:t>
            </a:r>
            <a:r>
              <a:rPr lang="zh-CN" altLang="en-US" sz="2000" b="0">
                <a:latin typeface="楷体-简" panose="02010600040101010101" charset="-122"/>
                <a:ea typeface="楷体-简" panose="02010600040101010101" charset="-122"/>
                <a:cs typeface="微软雅黑" panose="020B0503020204020204" pitchFamily="34" charset="-122"/>
              </a:rPr>
              <a:t>的因素</a:t>
            </a:r>
            <a:endParaRPr lang="zh-CN" altLang="en-US" sz="2000" b="0">
              <a:latin typeface="楷体-简" panose="02010600040101010101" charset="-122"/>
              <a:ea typeface="楷体-简" panose="02010600040101010101" charset="-122"/>
              <a:cs typeface="微软雅黑" panose="020B0503020204020204" pitchFamily="34" charset="-122"/>
            </a:endParaRPr>
          </a:p>
          <a:p>
            <a:pPr indent="0">
              <a:lnSpc>
                <a:spcPct val="150000"/>
              </a:lnSpc>
            </a:pPr>
            <a:endParaRPr lang="zh-CN" altLang="en-US" sz="2000" b="0">
              <a:latin typeface="楷体-简" panose="02010600040101010101" charset="-122"/>
              <a:ea typeface="楷体-简" panose="02010600040101010101"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323070" y="107315"/>
            <a:ext cx="2858770" cy="124841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11.2.1.3 </a:t>
            </a:r>
            <a:r>
              <a:rPr lang="zh-CN" altLang="en-US" sz="3600" b="1" dirty="0" smtClean="0">
                <a:latin typeface="方正清刻本悦宋简体" panose="02000000000000000000" charset="-122"/>
                <a:ea typeface="方正清刻本悦宋简体" panose="02000000000000000000" charset="-122"/>
                <a:sym typeface="+mn-ea"/>
              </a:rPr>
              <a:t>双因素理论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892175" y="1433195"/>
            <a:ext cx="6000750" cy="553085"/>
          </a:xfrm>
          <a:prstGeom prst="rect">
            <a:avLst/>
          </a:prstGeom>
          <a:noFill/>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判断下列哪些属于保健因素、哪些属于激励因素：</a:t>
            </a:r>
            <a:endParaRPr lang="zh-CN" altLang="en-US" sz="2000" b="1">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3748405" y="3088640"/>
            <a:ext cx="3509010" cy="2620645"/>
            <a:chOff x="3649" y="3999"/>
            <a:chExt cx="5526" cy="4127"/>
          </a:xfrm>
        </p:grpSpPr>
        <p:grpSp>
          <p:nvGrpSpPr>
            <p:cNvPr id="27" name="组合 26"/>
            <p:cNvGrpSpPr/>
            <p:nvPr/>
          </p:nvGrpSpPr>
          <p:grpSpPr>
            <a:xfrm rot="0">
              <a:off x="3649" y="4460"/>
              <a:ext cx="1888" cy="3206"/>
              <a:chOff x="6255" y="2910"/>
              <a:chExt cx="1888" cy="3206"/>
            </a:xfrm>
          </p:grpSpPr>
          <p:sp>
            <p:nvSpPr>
              <p:cNvPr id="25" name="文本框 24"/>
              <p:cNvSpPr txBox="1"/>
              <p:nvPr/>
            </p:nvSpPr>
            <p:spPr>
              <a:xfrm>
                <a:off x="6255" y="2910"/>
                <a:ext cx="1888" cy="628"/>
              </a:xfrm>
              <a:prstGeom prst="rect">
                <a:avLst/>
              </a:prstGeom>
              <a:noFill/>
            </p:spPr>
            <p:txBody>
              <a:bodyPr wrap="none" rtlCol="0" anchor="t">
                <a:spAutoFit/>
              </a:bodyPr>
              <a:p>
                <a:pPr algn="l"/>
                <a:r>
                  <a:rPr lang="zh-CN" altLang="en-US" sz="2000" b="1">
                    <a:latin typeface="微软雅黑" panose="020B0503020204020204" pitchFamily="34" charset="-122"/>
                    <a:ea typeface="微软雅黑" panose="020B0503020204020204" pitchFamily="34" charset="-122"/>
                    <a:sym typeface="+mn-ea"/>
                  </a:rPr>
                  <a:t>保健因素</a:t>
                </a:r>
                <a:endParaRPr lang="zh-CN" altLang="en-US" sz="2000" b="1">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6255" y="5245"/>
                <a:ext cx="1888" cy="871"/>
              </a:xfrm>
              <a:prstGeom prst="rect">
                <a:avLst/>
              </a:prstGeom>
              <a:noFill/>
            </p:spPr>
            <p:txBody>
              <a:bodyPr wrap="none" rtlCol="0" anchor="t">
                <a:spAutoFit/>
              </a:bodyPr>
              <a:p>
                <a:pPr algn="l" fontAlgn="auto">
                  <a:lnSpc>
                    <a:spcPct val="150000"/>
                  </a:lnSpc>
                </a:pPr>
                <a:r>
                  <a:rPr lang="zh-CN" altLang="en-US" sz="2000" b="1">
                    <a:latin typeface="微软雅黑" panose="020B0503020204020204" pitchFamily="34" charset="-122"/>
                    <a:ea typeface="微软雅黑" panose="020B0503020204020204" pitchFamily="34" charset="-122"/>
                    <a:sym typeface="+mn-ea"/>
                  </a:rPr>
                  <a:t>激励因素</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7287" y="3999"/>
              <a:ext cx="10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工资</a:t>
              </a:r>
              <a:endParaRPr lang="zh-CN" altLang="en-US" sz="2000">
                <a:latin typeface="微软雅黑" panose="020B0503020204020204" pitchFamily="34" charset="-122"/>
                <a:ea typeface="微软雅黑" panose="020B0503020204020204" pitchFamily="34" charset="-122"/>
              </a:endParaRPr>
            </a:p>
          </p:txBody>
        </p:sp>
        <p:sp>
          <p:nvSpPr>
            <p:cNvPr id="4" name="文本框 3"/>
            <p:cNvSpPr txBox="1"/>
            <p:nvPr/>
          </p:nvSpPr>
          <p:spPr>
            <a:xfrm>
              <a:off x="7287" y="6638"/>
              <a:ext cx="18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提拔升职</a:t>
              </a:r>
              <a:endParaRPr lang="zh-CN" altLang="en-US" sz="2000">
                <a:latin typeface="微软雅黑" panose="020B0503020204020204" pitchFamily="34" charset="-122"/>
                <a:ea typeface="微软雅黑" panose="020B0503020204020204" pitchFamily="34" charset="-122"/>
              </a:endParaRPr>
            </a:p>
          </p:txBody>
        </p:sp>
        <p:sp>
          <p:nvSpPr>
            <p:cNvPr id="6" name="文本框 5"/>
            <p:cNvSpPr txBox="1"/>
            <p:nvPr/>
          </p:nvSpPr>
          <p:spPr>
            <a:xfrm>
              <a:off x="7287" y="7498"/>
              <a:ext cx="18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安全措施</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7287" y="4880"/>
              <a:ext cx="18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工作环境</a:t>
              </a:r>
              <a:endParaRPr lang="zh-CN" altLang="en-US" sz="2000">
                <a:latin typeface="微软雅黑" panose="020B0503020204020204" pitchFamily="34" charset="-122"/>
                <a:ea typeface="微软雅黑" panose="020B0503020204020204" pitchFamily="34" charset="-122"/>
              </a:endParaRPr>
            </a:p>
          </p:txBody>
        </p:sp>
        <p:sp>
          <p:nvSpPr>
            <p:cNvPr id="8" name="文本框 7"/>
            <p:cNvSpPr txBox="1"/>
            <p:nvPr/>
          </p:nvSpPr>
          <p:spPr>
            <a:xfrm>
              <a:off x="7287" y="5742"/>
              <a:ext cx="10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奖金</a:t>
              </a:r>
              <a:endParaRPr lang="zh-CN" altLang="en-US" sz="2000">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1"/>
          <a:stretch>
            <a:fillRect/>
          </a:stretch>
        </p:blipFill>
        <p:spPr>
          <a:xfrm>
            <a:off x="9323070" y="107315"/>
            <a:ext cx="2858770" cy="124841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11.2.1.3 </a:t>
            </a:r>
            <a:r>
              <a:rPr lang="zh-CN" altLang="en-US" sz="3600" b="1" dirty="0" smtClean="0">
                <a:latin typeface="方正清刻本悦宋简体" panose="02000000000000000000" charset="-122"/>
                <a:ea typeface="方正清刻本悦宋简体" panose="02000000000000000000" charset="-122"/>
                <a:sym typeface="+mn-ea"/>
              </a:rPr>
              <a:t>双因素理论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892175" y="1433195"/>
            <a:ext cx="6000750" cy="553085"/>
          </a:xfrm>
          <a:prstGeom prst="rect">
            <a:avLst/>
          </a:prstGeom>
          <a:noFill/>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判断下列哪些属于保健因素、哪些属于激励因素：</a:t>
            </a:r>
            <a:endParaRPr lang="zh-CN" altLang="en-US" sz="2000" b="1">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3748405" y="3088640"/>
            <a:ext cx="3509010" cy="2620645"/>
            <a:chOff x="3649" y="3999"/>
            <a:chExt cx="5526" cy="4127"/>
          </a:xfrm>
        </p:grpSpPr>
        <p:grpSp>
          <p:nvGrpSpPr>
            <p:cNvPr id="27" name="组合 26"/>
            <p:cNvGrpSpPr/>
            <p:nvPr/>
          </p:nvGrpSpPr>
          <p:grpSpPr>
            <a:xfrm rot="0">
              <a:off x="3649" y="4460"/>
              <a:ext cx="1888" cy="3206"/>
              <a:chOff x="6255" y="2910"/>
              <a:chExt cx="1888" cy="3206"/>
            </a:xfrm>
          </p:grpSpPr>
          <p:sp>
            <p:nvSpPr>
              <p:cNvPr id="25" name="文本框 24"/>
              <p:cNvSpPr txBox="1"/>
              <p:nvPr/>
            </p:nvSpPr>
            <p:spPr>
              <a:xfrm>
                <a:off x="6255" y="2910"/>
                <a:ext cx="1888" cy="628"/>
              </a:xfrm>
              <a:prstGeom prst="rect">
                <a:avLst/>
              </a:prstGeom>
              <a:noFill/>
            </p:spPr>
            <p:txBody>
              <a:bodyPr wrap="none" rtlCol="0" anchor="t">
                <a:spAutoFit/>
              </a:bodyPr>
              <a:p>
                <a:pPr algn="l"/>
                <a:r>
                  <a:rPr lang="zh-CN" altLang="en-US" sz="2000" b="1">
                    <a:latin typeface="微软雅黑" panose="020B0503020204020204" pitchFamily="34" charset="-122"/>
                    <a:ea typeface="微软雅黑" panose="020B0503020204020204" pitchFamily="34" charset="-122"/>
                    <a:sym typeface="+mn-ea"/>
                  </a:rPr>
                  <a:t>保健因素</a:t>
                </a:r>
                <a:endParaRPr lang="zh-CN" altLang="en-US" sz="2000" b="1">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6255" y="5245"/>
                <a:ext cx="1888" cy="871"/>
              </a:xfrm>
              <a:prstGeom prst="rect">
                <a:avLst/>
              </a:prstGeom>
              <a:noFill/>
            </p:spPr>
            <p:txBody>
              <a:bodyPr wrap="none" rtlCol="0" anchor="t">
                <a:spAutoFit/>
              </a:bodyPr>
              <a:p>
                <a:pPr algn="l" fontAlgn="auto">
                  <a:lnSpc>
                    <a:spcPct val="150000"/>
                  </a:lnSpc>
                </a:pPr>
                <a:r>
                  <a:rPr lang="zh-CN" altLang="en-US" sz="2000" b="1">
                    <a:latin typeface="微软雅黑" panose="020B0503020204020204" pitchFamily="34" charset="-122"/>
                    <a:ea typeface="微软雅黑" panose="020B0503020204020204" pitchFamily="34" charset="-122"/>
                    <a:sym typeface="+mn-ea"/>
                  </a:rPr>
                  <a:t>激励因素</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7287" y="3999"/>
              <a:ext cx="10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工资</a:t>
              </a:r>
              <a:endParaRPr lang="zh-CN" altLang="en-US" sz="2000">
                <a:latin typeface="微软雅黑" panose="020B0503020204020204" pitchFamily="34" charset="-122"/>
                <a:ea typeface="微软雅黑" panose="020B0503020204020204" pitchFamily="34" charset="-122"/>
              </a:endParaRPr>
            </a:p>
          </p:txBody>
        </p:sp>
        <p:sp>
          <p:nvSpPr>
            <p:cNvPr id="4" name="文本框 3"/>
            <p:cNvSpPr txBox="1"/>
            <p:nvPr/>
          </p:nvSpPr>
          <p:spPr>
            <a:xfrm>
              <a:off x="7287" y="6638"/>
              <a:ext cx="18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提拔升职</a:t>
              </a:r>
              <a:endParaRPr lang="zh-CN" altLang="en-US" sz="2000">
                <a:latin typeface="微软雅黑" panose="020B0503020204020204" pitchFamily="34" charset="-122"/>
                <a:ea typeface="微软雅黑" panose="020B0503020204020204" pitchFamily="34" charset="-122"/>
              </a:endParaRPr>
            </a:p>
          </p:txBody>
        </p:sp>
        <p:sp>
          <p:nvSpPr>
            <p:cNvPr id="6" name="文本框 5"/>
            <p:cNvSpPr txBox="1"/>
            <p:nvPr/>
          </p:nvSpPr>
          <p:spPr>
            <a:xfrm>
              <a:off x="7287" y="7498"/>
              <a:ext cx="18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安全措施</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7287" y="4880"/>
              <a:ext cx="18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工作环境</a:t>
              </a:r>
              <a:endParaRPr lang="zh-CN" altLang="en-US" sz="2000">
                <a:latin typeface="微软雅黑" panose="020B0503020204020204" pitchFamily="34" charset="-122"/>
                <a:ea typeface="微软雅黑" panose="020B0503020204020204" pitchFamily="34" charset="-122"/>
              </a:endParaRPr>
            </a:p>
          </p:txBody>
        </p:sp>
        <p:sp>
          <p:nvSpPr>
            <p:cNvPr id="8" name="文本框 7"/>
            <p:cNvSpPr txBox="1"/>
            <p:nvPr/>
          </p:nvSpPr>
          <p:spPr>
            <a:xfrm>
              <a:off x="7287" y="5742"/>
              <a:ext cx="1088" cy="628"/>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rPr>
                <a:t>奖金</a:t>
              </a:r>
              <a:endParaRPr lang="zh-CN" altLang="en-US" sz="2000">
                <a:latin typeface="微软雅黑" panose="020B0503020204020204" pitchFamily="34" charset="-122"/>
                <a:ea typeface="微软雅黑" panose="020B0503020204020204" pitchFamily="34" charset="-122"/>
              </a:endParaRPr>
            </a:p>
          </p:txBody>
        </p:sp>
      </p:grpSp>
      <p:cxnSp>
        <p:nvCxnSpPr>
          <p:cNvPr id="5" name="直接连接符 4"/>
          <p:cNvCxnSpPr>
            <a:stCxn id="25" idx="3"/>
            <a:endCxn id="2" idx="1"/>
          </p:cNvCxnSpPr>
          <p:nvPr/>
        </p:nvCxnSpPr>
        <p:spPr>
          <a:xfrm flipV="1">
            <a:off x="4947285" y="3288030"/>
            <a:ext cx="1111250" cy="29273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74285" y="3707765"/>
            <a:ext cx="1094105" cy="1473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878070" y="4864100"/>
            <a:ext cx="1111250" cy="29273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6" idx="1"/>
          </p:cNvCxnSpPr>
          <p:nvPr/>
        </p:nvCxnSpPr>
        <p:spPr>
          <a:xfrm>
            <a:off x="4947285" y="3855085"/>
            <a:ext cx="1111250" cy="165481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8" idx="1"/>
          </p:cNvCxnSpPr>
          <p:nvPr/>
        </p:nvCxnSpPr>
        <p:spPr>
          <a:xfrm flipV="1">
            <a:off x="4809490" y="4394835"/>
            <a:ext cx="1249045" cy="7620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
          <a:stretch>
            <a:fillRect/>
          </a:stretch>
        </p:blipFill>
        <p:spPr>
          <a:xfrm>
            <a:off x="9323070" y="107315"/>
            <a:ext cx="2858770" cy="1248410"/>
          </a:xfrm>
          <a:prstGeom prst="rect">
            <a:avLst/>
          </a:prstGeom>
        </p:spPr>
      </p:pic>
      <p:sp>
        <p:nvSpPr>
          <p:cNvPr id="16"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11.2.1.3 </a:t>
            </a:r>
            <a:r>
              <a:rPr lang="zh-CN" altLang="en-US" sz="3600" b="1" dirty="0" smtClean="0">
                <a:latin typeface="方正清刻本悦宋简体" panose="02000000000000000000" charset="-122"/>
                <a:ea typeface="方正清刻本悦宋简体" panose="02000000000000000000" charset="-122"/>
                <a:sym typeface="+mn-ea"/>
              </a:rPr>
              <a:t>双因素理论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sym typeface="+mn-ea"/>
              </a:rPr>
              <a:t>2.1 </a:t>
            </a:r>
            <a:r>
              <a:rPr lang="zh-CN" altLang="en-US" sz="2400">
                <a:sym typeface="+mn-ea"/>
              </a:rPr>
              <a:t>内容型激励理论</a:t>
            </a:r>
            <a:r>
              <a:rPr lang="en-US" altLang="zh-CN" sz="2400">
                <a:sym typeface="+mn-ea"/>
              </a:rPr>
              <a:t>——</a:t>
            </a:r>
            <a:r>
              <a:rPr lang="zh-CN" altLang="en-US" sz="2400">
                <a:sym typeface="+mn-ea"/>
              </a:rPr>
              <a:t>双因素</a:t>
            </a:r>
            <a:r>
              <a:rPr lang="zh-CN" altLang="en-US" sz="2400" b="1">
                <a:sym typeface="+mn-ea"/>
              </a:rPr>
              <a:t>理论【</a:t>
            </a:r>
            <a:r>
              <a:rPr lang="zh-CN" altLang="en-US" sz="2400">
                <a:solidFill>
                  <a:srgbClr val="FF0000"/>
                </a:solidFill>
                <a:sym typeface="+mn-ea"/>
              </a:rPr>
              <a:t>选择</a:t>
            </a:r>
            <a:r>
              <a:rPr lang="en-US" altLang="zh-CN" sz="2400">
                <a:solidFill>
                  <a:srgbClr val="FF0000"/>
                </a:solidFill>
                <a:sym typeface="+mn-ea"/>
              </a:rPr>
              <a:t>/</a:t>
            </a:r>
            <a:r>
              <a:rPr lang="zh-CN" altLang="en-US" sz="2400">
                <a:solidFill>
                  <a:srgbClr val="FF0000"/>
                </a:solidFill>
                <a:sym typeface="+mn-ea"/>
              </a:rPr>
              <a:t>简答</a:t>
            </a:r>
            <a:r>
              <a:rPr lang="zh-CN" altLang="en-US" sz="2400" b="1">
                <a:sym typeface="+mn-ea"/>
              </a:rPr>
              <a:t>】</a:t>
            </a:r>
            <a:r>
              <a:rPr lang="en-US" altLang="zh-CN" sz="2400">
                <a:solidFill>
                  <a:srgbClr val="FF0000"/>
                </a:solidFill>
                <a:sym typeface="+mn-ea"/>
              </a:rPr>
              <a:t>★★★★★</a:t>
            </a:r>
            <a:endParaRPr lang="zh-CN" altLang="en-US" sz="2400" b="1">
              <a:sym typeface="+mn-ea"/>
            </a:endParaRPr>
          </a:p>
        </p:txBody>
      </p:sp>
      <p:sp>
        <p:nvSpPr>
          <p:cNvPr id="28" name="文本框 27"/>
          <p:cNvSpPr txBox="1"/>
          <p:nvPr/>
        </p:nvSpPr>
        <p:spPr>
          <a:xfrm>
            <a:off x="1122045" y="2106295"/>
            <a:ext cx="10055860" cy="1938020"/>
          </a:xfrm>
          <a:prstGeom prst="rect">
            <a:avLst/>
          </a:prstGeom>
          <a:noFill/>
          <a:ln w="9525">
            <a:solidFill>
              <a:schemeClr val="bg1">
                <a:lumMod val="85000"/>
              </a:schemeClr>
            </a:solidFill>
          </a:ln>
        </p:spPr>
        <p:txBody>
          <a:bodyPr wrap="square">
            <a:spAutoFit/>
          </a:bodyPr>
          <a:p>
            <a:pPr indent="0" fontAlgn="auto">
              <a:lnSpc>
                <a:spcPct val="150000"/>
              </a:lnSpc>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主要内容</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工资报酬、工作条件、人际关系等因素即使改善了也不能使员工变得非常满意，不能充分激发其积极性，只能够消除员工的不满。称为</a:t>
            </a:r>
            <a:r>
              <a:rPr lang="zh-CN" altLang="en-US" sz="20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保健因素</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能激发员工的工作热情，调动员工的积极性，使员工感到满足的因素称为</a:t>
            </a:r>
            <a:r>
              <a:rPr lang="zh-CN" altLang="en-US" sz="20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激励因素</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323070" y="107315"/>
            <a:ext cx="2858770" cy="1248410"/>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11.2.1.3 </a:t>
            </a:r>
            <a:r>
              <a:rPr lang="zh-CN" altLang="en-US" sz="3600" b="1" dirty="0" smtClean="0">
                <a:latin typeface="方正清刻本悦宋简体" panose="02000000000000000000" charset="-122"/>
                <a:ea typeface="方正清刻本悦宋简体" panose="02000000000000000000" charset="-122"/>
                <a:sym typeface="+mn-ea"/>
              </a:rPr>
              <a:t>双因素理论</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62755" y="2724150"/>
            <a:ext cx="2421890" cy="119888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满意</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    ）</a:t>
            </a:r>
            <a:endParaRPr lang="zh-CN" altLang="en-US"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不满意</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    ）</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3084830" y="1885315"/>
            <a:ext cx="177609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填出对立面：</a:t>
            </a:r>
            <a:endParaRPr lang="zh-CN" altLang="en-US" sz="2000">
              <a:latin typeface="微软雅黑" panose="020B0503020204020204" pitchFamily="34" charset="-122"/>
              <a:ea typeface="微软雅黑" panose="020B0503020204020204" pitchFamily="34" charset="-122"/>
            </a:endParaRPr>
          </a:p>
        </p:txBody>
      </p:sp>
      <p:sp>
        <p:nvSpPr>
          <p:cNvPr id="2" name="文本框 1"/>
          <p:cNvSpPr txBox="1"/>
          <p:nvPr/>
        </p:nvSpPr>
        <p:spPr>
          <a:xfrm>
            <a:off x="902970" y="210185"/>
            <a:ext cx="34524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11.2.1.3 </a:t>
            </a:r>
            <a:r>
              <a:rPr lang="zh-CN" altLang="en-US" sz="3200" b="1" dirty="0" smtClean="0">
                <a:latin typeface="方正清刻本悦宋简体" panose="02000000000000000000" charset="-122"/>
                <a:ea typeface="方正清刻本悦宋简体" panose="02000000000000000000" charset="-122"/>
                <a:sym typeface="+mn-ea"/>
              </a:rPr>
              <a:t>双因素理论</a:t>
            </a:r>
            <a:endParaRPr lang="zh-CN" altLang="en-US"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41625" y="2982595"/>
            <a:ext cx="6813550" cy="156845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满意</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rPr>
              <a:t>没有满意</a:t>
            </a:r>
            <a:r>
              <a:rPr lang="zh-CN" altLang="en-US" sz="2400">
                <a:latin typeface="微软雅黑" panose="020B0503020204020204" pitchFamily="34" charset="-122"/>
                <a:ea typeface="微软雅黑" panose="020B0503020204020204" pitchFamily="34" charset="-122"/>
              </a:rPr>
              <a:t>）                    不满意</a:t>
            </a:r>
            <a:r>
              <a:rPr lang="zh-CN" altLang="en-US" sz="3600" b="1">
                <a:solidFill>
                  <a:srgbClr val="FF0000"/>
                </a:solidFill>
                <a:latin typeface="微软雅黑" panose="020B0503020204020204" pitchFamily="34" charset="-122"/>
                <a:ea typeface="微软雅黑" panose="020B0503020204020204" pitchFamily="34" charset="-122"/>
              </a:rPr>
              <a:t>×</a:t>
            </a:r>
            <a:endParaRPr lang="zh-CN" altLang="en-US" sz="3600" b="1">
              <a:solidFill>
                <a:srgbClr val="FF0000"/>
              </a:solidFill>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不满意</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rPr>
              <a:t>没有不满意</a:t>
            </a:r>
            <a:r>
              <a:rPr lang="zh-CN" altLang="en-US" sz="2400">
                <a:latin typeface="微软雅黑" panose="020B0503020204020204" pitchFamily="34" charset="-122"/>
                <a:ea typeface="微软雅黑" panose="020B0503020204020204" pitchFamily="34" charset="-122"/>
              </a:rPr>
              <a:t>）              满意  </a:t>
            </a:r>
            <a:r>
              <a:rPr lang="zh-CN" altLang="en-US" sz="3600">
                <a:latin typeface="微软雅黑" panose="020B0503020204020204" pitchFamily="34" charset="-122"/>
                <a:ea typeface="微软雅黑" panose="020B0503020204020204" pitchFamily="34" charset="-122"/>
              </a:rPr>
              <a:t> </a:t>
            </a:r>
            <a:r>
              <a:rPr lang="zh-CN" altLang="en-US" sz="3600" b="1">
                <a:solidFill>
                  <a:srgbClr val="FF0000"/>
                </a:solidFill>
                <a:latin typeface="微软雅黑" panose="020B0503020204020204" pitchFamily="34" charset="-122"/>
                <a:ea typeface="微软雅黑" panose="020B0503020204020204" pitchFamily="34" charset="-122"/>
                <a:sym typeface="+mn-ea"/>
              </a:rPr>
              <a:t>×</a:t>
            </a:r>
            <a:endParaRPr lang="zh-CN" altLang="en-US" sz="3600" b="1">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3084830" y="1885315"/>
            <a:ext cx="177609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填出对立面：</a:t>
            </a:r>
            <a:endParaRPr lang="zh-CN" altLang="en-US" sz="2000">
              <a:latin typeface="微软雅黑" panose="020B0503020204020204" pitchFamily="34" charset="-122"/>
              <a:ea typeface="微软雅黑" panose="020B0503020204020204" pitchFamily="34" charset="-122"/>
            </a:endParaRPr>
          </a:p>
        </p:txBody>
      </p:sp>
      <p:sp>
        <p:nvSpPr>
          <p:cNvPr id="2" name="文本框 1"/>
          <p:cNvSpPr txBox="1"/>
          <p:nvPr/>
        </p:nvSpPr>
        <p:spPr>
          <a:xfrm>
            <a:off x="902970" y="210185"/>
            <a:ext cx="34524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11.2.1.3 </a:t>
            </a:r>
            <a:r>
              <a:rPr lang="zh-CN" altLang="en-US" sz="3200" b="1" dirty="0" smtClean="0">
                <a:latin typeface="方正清刻本悦宋简体" panose="02000000000000000000" charset="-122"/>
                <a:ea typeface="方正清刻本悦宋简体" panose="02000000000000000000" charset="-122"/>
                <a:sym typeface="+mn-ea"/>
              </a:rPr>
              <a:t>双因素理论</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24580" y="1598930"/>
            <a:ext cx="1652905" cy="737235"/>
          </a:xfrm>
          <a:prstGeom prst="rect">
            <a:avLst/>
          </a:prstGeom>
          <a:solidFill>
            <a:srgbClr val="002060"/>
          </a:solidFill>
          <a:ln w="28575">
            <a:noFill/>
          </a:ln>
        </p:spPr>
        <p:txBody>
          <a:bodyPr wrap="square">
            <a:spAutoFit/>
          </a:bodyPr>
          <a:p>
            <a:pPr indent="0">
              <a:lnSpc>
                <a:spcPct val="150000"/>
              </a:lnSpc>
            </a:pPr>
            <a:r>
              <a:rPr lang="zh-CN" altLang="en-US" sz="2800" b="1">
                <a:solidFill>
                  <a:schemeClr val="bg1">
                    <a:lumMod val="95000"/>
                  </a:schemeClr>
                </a:solidFill>
                <a:latin typeface="楷体-简" panose="02010600040101010101" charset="-122"/>
                <a:ea typeface="楷体-简" panose="02010600040101010101" charset="-122"/>
                <a:cs typeface="微软雅黑" panose="020B0503020204020204" pitchFamily="34" charset="-122"/>
              </a:rPr>
              <a:t>领导艺术</a:t>
            </a:r>
            <a:endParaRPr lang="zh-CN" altLang="en-US" sz="2800" b="1">
              <a:solidFill>
                <a:schemeClr val="bg1">
                  <a:lumMod val="95000"/>
                </a:schemeClr>
              </a:solidFill>
              <a:latin typeface="楷体-简" panose="02010600040101010101" charset="-122"/>
              <a:ea typeface="楷体-简" panose="02010600040101010101" charset="-122"/>
              <a:cs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10539730" y="57150"/>
            <a:ext cx="1657350" cy="1133475"/>
          </a:xfrm>
          <a:prstGeom prst="rect">
            <a:avLst/>
          </a:prstGeom>
        </p:spPr>
      </p:pic>
      <p:sp>
        <p:nvSpPr>
          <p:cNvPr id="13" name="文本框 12"/>
          <p:cNvSpPr txBox="1"/>
          <p:nvPr/>
        </p:nvSpPr>
        <p:spPr>
          <a:xfrm>
            <a:off x="6635750" y="2581275"/>
            <a:ext cx="2961640" cy="2306955"/>
          </a:xfrm>
          <a:prstGeom prst="rect">
            <a:avLst/>
          </a:prstGeom>
          <a:noFill/>
        </p:spPr>
        <p:txBody>
          <a:bodyPr wrap="square" rtlCol="0" anchor="t">
            <a:spAutoFit/>
          </a:bodyPr>
          <a:p>
            <a:pPr>
              <a:lnSpc>
                <a:spcPct val="150000"/>
              </a:lnSpc>
            </a:pPr>
            <a:r>
              <a:rPr lang="zh-CN" altLang="en-US" sz="2400">
                <a:latin typeface="楷体-简" panose="02010600040101010101" charset="-122"/>
                <a:ea typeface="楷体-简" panose="02010600040101010101" charset="-122"/>
                <a:sym typeface="+mn-ea"/>
              </a:rPr>
              <a:t>领导方法大多体现在对</a:t>
            </a:r>
            <a:r>
              <a:rPr lang="zh-CN" altLang="en-US" sz="2400" b="1" u="sng">
                <a:solidFill>
                  <a:srgbClr val="C00000"/>
                </a:solidFill>
                <a:latin typeface="楷体-简" panose="02010600040101010101" charset="-122"/>
                <a:ea typeface="楷体-简" panose="02010600040101010101" charset="-122"/>
                <a:sym typeface="+mn-ea"/>
              </a:rPr>
              <a:t>常规事件</a:t>
            </a:r>
            <a:r>
              <a:rPr lang="zh-CN" altLang="en-US" sz="2400">
                <a:latin typeface="楷体-简" panose="02010600040101010101" charset="-122"/>
                <a:ea typeface="楷体-简" panose="02010600040101010101" charset="-122"/>
                <a:sym typeface="+mn-ea"/>
              </a:rPr>
              <a:t>的程序化处理上，一般情况下</a:t>
            </a:r>
            <a:r>
              <a:rPr lang="zh-CN" altLang="en-US" sz="2400" b="1" u="sng">
                <a:solidFill>
                  <a:srgbClr val="C00000"/>
                </a:solidFill>
                <a:latin typeface="楷体-简" panose="02010600040101010101" charset="-122"/>
                <a:ea typeface="楷体-简" panose="02010600040101010101" charset="-122"/>
                <a:sym typeface="+mn-ea"/>
              </a:rPr>
              <a:t>稳定</a:t>
            </a:r>
            <a:r>
              <a:rPr lang="zh-CN" altLang="en-US" sz="2400">
                <a:latin typeface="楷体-简" panose="02010600040101010101" charset="-122"/>
                <a:ea typeface="楷体-简" panose="02010600040101010101" charset="-122"/>
                <a:sym typeface="+mn-ea"/>
              </a:rPr>
              <a:t>、</a:t>
            </a:r>
            <a:r>
              <a:rPr lang="zh-CN" altLang="en-US" sz="2400" b="1" u="sng">
                <a:solidFill>
                  <a:srgbClr val="C00000"/>
                </a:solidFill>
                <a:latin typeface="楷体-简" panose="02010600040101010101" charset="-122"/>
                <a:ea typeface="楷体-简" panose="02010600040101010101" charset="-122"/>
                <a:sym typeface="+mn-ea"/>
              </a:rPr>
              <a:t>不易变化</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p:txBody>
      </p:sp>
      <p:sp>
        <p:nvSpPr>
          <p:cNvPr id="2" name="文本框 1"/>
          <p:cNvSpPr txBox="1"/>
          <p:nvPr/>
        </p:nvSpPr>
        <p:spPr>
          <a:xfrm>
            <a:off x="6720840" y="1659890"/>
            <a:ext cx="1652905" cy="737235"/>
          </a:xfrm>
          <a:prstGeom prst="rect">
            <a:avLst/>
          </a:prstGeom>
          <a:solidFill>
            <a:srgbClr val="002060"/>
          </a:solidFill>
          <a:ln w="28575">
            <a:noFill/>
          </a:ln>
        </p:spPr>
        <p:txBody>
          <a:bodyPr wrap="square">
            <a:spAutoFit/>
          </a:bodyPr>
          <a:p>
            <a:pPr lvl="0" algn="l">
              <a:lnSpc>
                <a:spcPct val="150000"/>
              </a:lnSpc>
            </a:pPr>
            <a:r>
              <a:rPr lang="zh-CN" altLang="en-US" sz="2800" b="1">
                <a:solidFill>
                  <a:schemeClr val="bg1">
                    <a:lumMod val="95000"/>
                  </a:schemeClr>
                </a:solidFill>
                <a:latin typeface="楷体-简" panose="02010600040101010101" charset="-122"/>
                <a:ea typeface="楷体-简" panose="02010600040101010101" charset="-122"/>
                <a:cs typeface="微软雅黑" panose="020B0503020204020204" pitchFamily="34" charset="-122"/>
                <a:sym typeface="+mn-ea"/>
              </a:rPr>
              <a:t>领导方法</a:t>
            </a:r>
            <a:endParaRPr lang="zh-CN" altLang="en-US" sz="2800" b="1">
              <a:solidFill>
                <a:schemeClr val="bg1">
                  <a:lumMod val="95000"/>
                </a:schemeClr>
              </a:solidFill>
              <a:latin typeface="楷体-简" panose="02010600040101010101" charset="-122"/>
              <a:ea typeface="楷体-简" panose="02010600040101010101" charset="-122"/>
              <a:cs typeface="微软雅黑" panose="020B0503020204020204" pitchFamily="34" charset="-122"/>
              <a:sym typeface="+mn-ea"/>
            </a:endParaRPr>
          </a:p>
        </p:txBody>
      </p:sp>
      <p:sp>
        <p:nvSpPr>
          <p:cNvPr id="3" name="文本框 2"/>
          <p:cNvSpPr txBox="1"/>
          <p:nvPr/>
        </p:nvSpPr>
        <p:spPr>
          <a:xfrm>
            <a:off x="5629275" y="1798320"/>
            <a:ext cx="645160" cy="460375"/>
          </a:xfrm>
          <a:prstGeom prst="rect">
            <a:avLst/>
          </a:prstGeom>
          <a:noFill/>
        </p:spPr>
        <p:txBody>
          <a:bodyPr wrap="square" rtlCol="0">
            <a:spAutoFit/>
          </a:bodyPr>
          <a:p>
            <a:r>
              <a:rPr lang="en-US" altLang="zh-CN" sz="2400" b="1"/>
              <a:t>VS</a:t>
            </a:r>
            <a:endParaRPr lang="en-US" altLang="zh-CN" sz="2400" b="1"/>
          </a:p>
        </p:txBody>
      </p:sp>
      <p:sp>
        <p:nvSpPr>
          <p:cNvPr id="4" name="文本框 3"/>
          <p:cNvSpPr txBox="1"/>
          <p:nvPr/>
        </p:nvSpPr>
        <p:spPr>
          <a:xfrm>
            <a:off x="2823845" y="2581275"/>
            <a:ext cx="3132455" cy="2306955"/>
          </a:xfrm>
          <a:prstGeom prst="rect">
            <a:avLst/>
          </a:prstGeom>
          <a:noFill/>
        </p:spPr>
        <p:txBody>
          <a:bodyPr wrap="square" rtlCol="0" anchor="t">
            <a:spAutoFit/>
          </a:bodyPr>
          <a:p>
            <a:pPr>
              <a:lnSpc>
                <a:spcPct val="150000"/>
              </a:lnSpc>
            </a:pPr>
            <a:r>
              <a:rPr lang="zh-CN" altLang="en-US" sz="2400">
                <a:latin typeface="楷体-简" panose="02010600040101010101" charset="-122"/>
                <a:ea typeface="楷体-简" panose="02010600040101010101" charset="-122"/>
                <a:sym typeface="+mn-ea"/>
              </a:rPr>
              <a:t>领导艺术多数体现在对</a:t>
            </a:r>
            <a:r>
              <a:rPr lang="zh-CN" altLang="en-US" sz="2400" b="1" u="sng">
                <a:solidFill>
                  <a:srgbClr val="C00000"/>
                </a:solidFill>
                <a:latin typeface="楷体-简" panose="02010600040101010101" charset="-122"/>
                <a:ea typeface="楷体-简" panose="02010600040101010101" charset="-122"/>
                <a:sym typeface="+mn-ea"/>
              </a:rPr>
              <a:t>非常规事件</a:t>
            </a:r>
            <a:r>
              <a:rPr lang="zh-CN" altLang="en-US" sz="2400">
                <a:latin typeface="楷体-简" panose="02010600040101010101" charset="-122"/>
                <a:ea typeface="楷体-简" panose="02010600040101010101" charset="-122"/>
                <a:sym typeface="+mn-ea"/>
              </a:rPr>
              <a:t>的非程序化处理上，具有很大的</a:t>
            </a:r>
            <a:r>
              <a:rPr lang="zh-CN" altLang="en-US" sz="2400" b="1" u="sng">
                <a:solidFill>
                  <a:srgbClr val="C00000"/>
                </a:solidFill>
                <a:latin typeface="楷体-简" panose="02010600040101010101" charset="-122"/>
                <a:ea typeface="楷体-简" panose="02010600040101010101" charset="-122"/>
                <a:sym typeface="+mn-ea"/>
              </a:rPr>
              <a:t>随机性</a:t>
            </a:r>
            <a:r>
              <a:rPr lang="zh-CN" altLang="en-US" sz="2400">
                <a:latin typeface="楷体-简" panose="02010600040101010101" charset="-122"/>
                <a:ea typeface="楷体-简" panose="02010600040101010101" charset="-122"/>
                <a:sym typeface="+mn-ea"/>
              </a:rPr>
              <a:t>和</a:t>
            </a:r>
            <a:r>
              <a:rPr lang="zh-CN" altLang="en-US" sz="2400" b="1" u="sng">
                <a:solidFill>
                  <a:srgbClr val="C00000"/>
                </a:solidFill>
                <a:latin typeface="楷体-简" panose="02010600040101010101" charset="-122"/>
                <a:ea typeface="楷体-简" panose="02010600040101010101" charset="-122"/>
                <a:sym typeface="+mn-ea"/>
              </a:rPr>
              <a:t>灵活性</a:t>
            </a:r>
            <a:r>
              <a:rPr lang="zh-CN" altLang="en-US" sz="2400">
                <a:latin typeface="楷体-简" panose="02010600040101010101" charset="-122"/>
                <a:ea typeface="楷体-简" panose="02010600040101010101" charset="-122"/>
                <a:sym typeface="+mn-ea"/>
              </a:rPr>
              <a:t>。</a:t>
            </a:r>
            <a:endParaRPr lang="zh-CN" altLang="en-US" sz="2400">
              <a:latin typeface="楷体-简" panose="02010600040101010101" charset="-122"/>
              <a:ea typeface="楷体-简" panose="02010600040101010101" charset="-122"/>
              <a:sym typeface="+mn-ea"/>
            </a:endParaRPr>
          </a:p>
        </p:txBody>
      </p:sp>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10.3.1 </a:t>
            </a:r>
            <a:r>
              <a:rPr lang="zh-CN" altLang="en-US" sz="3600" b="1" dirty="0" smtClean="0">
                <a:latin typeface="方正清刻本悦宋简体" panose="02000000000000000000" charset="-122"/>
                <a:ea typeface="方正清刻本悦宋简体" panose="02000000000000000000" charset="-122"/>
                <a:sym typeface="+mn-ea"/>
              </a:rPr>
              <a:t>领导艺术概述</a:t>
            </a:r>
            <a:endParaRPr lang="zh-CN" altLang="en-US" sz="3600" b="1" dirty="0" smtClean="0">
              <a:latin typeface="方正清刻本悦宋简体" panose="02000000000000000000" charset="-122"/>
              <a:ea typeface="方正清刻本悦宋简体" panose="02000000000000000000" charset="-122"/>
              <a:sym typeface="+mn-ea"/>
            </a:endParaRPr>
          </a:p>
        </p:txBody>
      </p:sp>
      <p:sp>
        <p:nvSpPr>
          <p:cNvPr id="5" name="文本框 4"/>
          <p:cNvSpPr txBox="1"/>
          <p:nvPr/>
        </p:nvSpPr>
        <p:spPr>
          <a:xfrm>
            <a:off x="-8255" y="-15240"/>
            <a:ext cx="3060065" cy="245110"/>
          </a:xfrm>
          <a:prstGeom prst="rect">
            <a:avLst/>
          </a:prstGeom>
          <a:noFill/>
        </p:spPr>
        <p:txBody>
          <a:bodyPr wrap="square" rtlCol="0" anchor="t">
            <a:spAutoFit/>
          </a:bodyPr>
          <a:p>
            <a:r>
              <a:rPr lang="zh-CN" altLang="en-US" sz="1000">
                <a:solidFill>
                  <a:schemeClr val="bg1">
                    <a:lumMod val="95000"/>
                  </a:schemeClr>
                </a:solidFill>
                <a:latin typeface="华文宋体" panose="02010600040101010101" charset="-122"/>
                <a:ea typeface="华文宋体" panose="02010600040101010101" charset="-122"/>
              </a:rPr>
              <a:t>10.3.1.3领导艺术的特征</a:t>
            </a:r>
            <a:endParaRPr lang="zh-CN" altLang="en-US" sz="1000">
              <a:solidFill>
                <a:schemeClr val="bg1">
                  <a:lumMod val="95000"/>
                </a:schemeClr>
              </a:solidFill>
              <a:latin typeface="华文宋体" panose="02010600040101010101" charset="-122"/>
              <a:ea typeface="华文宋体" panose="0201060004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03985" y="2255520"/>
            <a:ext cx="9994265" cy="1568450"/>
          </a:xfrm>
          <a:prstGeom prst="rect">
            <a:avLst/>
          </a:prstGeom>
          <a:noFill/>
        </p:spPr>
        <p:txBody>
          <a:bodyPr wrap="square" rtlCol="0">
            <a:spAutoFit/>
          </a:bodyPr>
          <a:p>
            <a:r>
              <a:rPr sz="2400">
                <a:latin typeface="微软雅黑" panose="020B0503020204020204" pitchFamily="34" charset="-122"/>
                <a:ea typeface="微软雅黑" panose="020B0503020204020204" pitchFamily="34" charset="-122"/>
              </a:rPr>
              <a:t>一个人在进行工作时，或者说从工作本身得到的某种满足，如对工作的爱好、兴趣、责任感、成长感等</a:t>
            </a:r>
            <a:r>
              <a:rPr lang="zh-CN" sz="2400">
                <a:latin typeface="微软雅黑" panose="020B0503020204020204" pitchFamily="34" charset="-122"/>
                <a:ea typeface="微软雅黑" panose="020B0503020204020204" pitchFamily="34" charset="-122"/>
              </a:rPr>
              <a:t>【    】</a:t>
            </a:r>
            <a:endParaRPr 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a:p>
            <a:r>
              <a:rPr sz="2400">
                <a:latin typeface="微软雅黑" panose="020B0503020204020204" pitchFamily="34" charset="-122"/>
                <a:ea typeface="微软雅黑" panose="020B0503020204020204" pitchFamily="34" charset="-122"/>
              </a:rPr>
              <a:t>外部的奖酬或在工作以外获得的间接满足，如劳保、工资等。</a:t>
            </a:r>
            <a:r>
              <a:rPr lang="zh-CN" sz="2400">
                <a:latin typeface="微软雅黑" panose="020B0503020204020204" pitchFamily="34" charset="-122"/>
                <a:ea typeface="微软雅黑" panose="020B0503020204020204" pitchFamily="34" charset="-122"/>
              </a:rPr>
              <a:t>【      】</a:t>
            </a:r>
            <a:endParaRPr lang="zh-CN"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403985" y="1530350"/>
            <a:ext cx="177609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选择填空：</a:t>
            </a:r>
            <a:endParaRPr lang="zh-CN" altLang="en-US" sz="2400">
              <a:latin typeface="微软雅黑" panose="020B0503020204020204" pitchFamily="34" charset="-122"/>
              <a:ea typeface="微软雅黑" panose="020B0503020204020204" pitchFamily="34" charset="-122"/>
            </a:endParaRPr>
          </a:p>
        </p:txBody>
      </p:sp>
      <p:sp>
        <p:nvSpPr>
          <p:cNvPr id="2" name="文本框 1"/>
          <p:cNvSpPr txBox="1"/>
          <p:nvPr/>
        </p:nvSpPr>
        <p:spPr>
          <a:xfrm>
            <a:off x="1902460" y="4418965"/>
            <a:ext cx="1776095" cy="829945"/>
          </a:xfrm>
          <a:prstGeom prst="rect">
            <a:avLst/>
          </a:prstGeom>
          <a:noFill/>
        </p:spPr>
        <p:txBody>
          <a:bodyPr wrap="square" rtlCol="0">
            <a:spAutoFit/>
          </a:bodyPr>
          <a:p>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内在激励                       </a:t>
            </a:r>
            <a:r>
              <a:rPr lang="en-US" altLang="zh-CN" sz="2400">
                <a:latin typeface="微软雅黑" panose="020B0503020204020204" pitchFamily="34" charset="-122"/>
                <a:ea typeface="微软雅黑" panose="020B0503020204020204" pitchFamily="34" charset="-122"/>
              </a:rPr>
              <a:t>B.</a:t>
            </a:r>
            <a:r>
              <a:rPr lang="zh-CN" altLang="en-US" sz="2400">
                <a:latin typeface="微软雅黑" panose="020B0503020204020204" pitchFamily="34" charset="-122"/>
                <a:ea typeface="微软雅黑" panose="020B0503020204020204" pitchFamily="34" charset="-122"/>
              </a:rPr>
              <a:t>外在激励</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902970" y="210185"/>
            <a:ext cx="34524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11.2.1.3 </a:t>
            </a:r>
            <a:r>
              <a:rPr lang="zh-CN" altLang="en-US" sz="3200" b="1" dirty="0" smtClean="0">
                <a:latin typeface="方正清刻本悦宋简体" panose="02000000000000000000" charset="-122"/>
                <a:ea typeface="方正清刻本悦宋简体" panose="02000000000000000000" charset="-122"/>
                <a:sym typeface="+mn-ea"/>
              </a:rPr>
              <a:t>双因素理论</a:t>
            </a:r>
            <a:endParaRPr lang="zh-CN" altLang="en-US" sz="3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03985" y="2255520"/>
            <a:ext cx="9994265" cy="1568450"/>
          </a:xfrm>
          <a:prstGeom prst="rect">
            <a:avLst/>
          </a:prstGeom>
          <a:noFill/>
        </p:spPr>
        <p:txBody>
          <a:bodyPr wrap="square" rtlCol="0">
            <a:spAutoFit/>
          </a:bodyPr>
          <a:p>
            <a:r>
              <a:rPr sz="2400">
                <a:latin typeface="微软雅黑" panose="020B0503020204020204" pitchFamily="34" charset="-122"/>
                <a:ea typeface="微软雅黑" panose="020B0503020204020204" pitchFamily="34" charset="-122"/>
              </a:rPr>
              <a:t>一个人在进行工作时，或者说从工作本身得到的某种满足，如对工作的爱好、兴趣、责任感、成长感等</a:t>
            </a:r>
            <a:r>
              <a:rPr lang="zh-CN" sz="2400">
                <a:latin typeface="微软雅黑" panose="020B0503020204020204" pitchFamily="34" charset="-122"/>
                <a:ea typeface="微软雅黑" panose="020B0503020204020204" pitchFamily="34" charset="-122"/>
              </a:rPr>
              <a:t>【</a:t>
            </a:r>
            <a:r>
              <a:rPr lang="en-US" altLang="zh-CN" sz="2400" b="1">
                <a:solidFill>
                  <a:srgbClr val="FF0000"/>
                </a:solidFill>
                <a:latin typeface="微软雅黑" panose="020B0503020204020204" pitchFamily="34" charset="-122"/>
                <a:ea typeface="微软雅黑" panose="020B0503020204020204" pitchFamily="34" charset="-122"/>
              </a:rPr>
              <a:t>A</a:t>
            </a:r>
            <a:r>
              <a:rPr lang="zh-CN" sz="2400">
                <a:latin typeface="微软雅黑" panose="020B0503020204020204" pitchFamily="34" charset="-122"/>
                <a:ea typeface="微软雅黑" panose="020B0503020204020204" pitchFamily="34" charset="-122"/>
              </a:rPr>
              <a:t>】</a:t>
            </a:r>
            <a:endParaRPr 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a:p>
            <a:r>
              <a:rPr sz="2400">
                <a:latin typeface="微软雅黑" panose="020B0503020204020204" pitchFamily="34" charset="-122"/>
                <a:ea typeface="微软雅黑" panose="020B0503020204020204" pitchFamily="34" charset="-122"/>
              </a:rPr>
              <a:t>外部的奖酬或在工作以外获得的间接满足，如劳保、工资等。</a:t>
            </a:r>
            <a:r>
              <a:rPr lang="zh-CN" sz="2400">
                <a:latin typeface="微软雅黑" panose="020B0503020204020204" pitchFamily="34" charset="-122"/>
                <a:ea typeface="微软雅黑" panose="020B0503020204020204" pitchFamily="34" charset="-122"/>
              </a:rPr>
              <a:t>【 </a:t>
            </a:r>
            <a:r>
              <a:rPr lang="zh-CN" sz="2400">
                <a:solidFill>
                  <a:srgbClr val="FF0000"/>
                </a:solidFill>
                <a:latin typeface="微软雅黑" panose="020B0503020204020204" pitchFamily="34" charset="-122"/>
                <a:ea typeface="微软雅黑" panose="020B0503020204020204" pitchFamily="34" charset="-122"/>
              </a:rPr>
              <a:t> </a:t>
            </a:r>
            <a:r>
              <a:rPr lang="en-US" altLang="zh-CN" sz="2400" b="1">
                <a:solidFill>
                  <a:srgbClr val="FF0000"/>
                </a:solidFill>
                <a:latin typeface="微软雅黑" panose="020B0503020204020204" pitchFamily="34" charset="-122"/>
                <a:ea typeface="微软雅黑" panose="020B0503020204020204" pitchFamily="34" charset="-122"/>
              </a:rPr>
              <a:t>B</a:t>
            </a:r>
            <a:r>
              <a:rPr lang="zh-CN" sz="2400">
                <a:latin typeface="微软雅黑" panose="020B0503020204020204" pitchFamily="34" charset="-122"/>
                <a:ea typeface="微软雅黑" panose="020B0503020204020204" pitchFamily="34" charset="-122"/>
              </a:rPr>
              <a:t>    】</a:t>
            </a:r>
            <a:endParaRPr lang="zh-CN"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403985" y="1530350"/>
            <a:ext cx="177609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选择填空：</a:t>
            </a:r>
            <a:endParaRPr lang="zh-CN" altLang="en-US" sz="2400">
              <a:latin typeface="微软雅黑" panose="020B0503020204020204" pitchFamily="34" charset="-122"/>
              <a:ea typeface="微软雅黑" panose="020B0503020204020204" pitchFamily="34" charset="-122"/>
            </a:endParaRPr>
          </a:p>
        </p:txBody>
      </p:sp>
      <p:sp>
        <p:nvSpPr>
          <p:cNvPr id="2" name="文本框 1"/>
          <p:cNvSpPr txBox="1"/>
          <p:nvPr/>
        </p:nvSpPr>
        <p:spPr>
          <a:xfrm>
            <a:off x="1902460" y="4403090"/>
            <a:ext cx="1776095" cy="829945"/>
          </a:xfrm>
          <a:prstGeom prst="rect">
            <a:avLst/>
          </a:prstGeom>
          <a:noFill/>
        </p:spPr>
        <p:txBody>
          <a:bodyPr wrap="square" rtlCol="0">
            <a:spAutoFit/>
          </a:bodyPr>
          <a:p>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内在激励                       </a:t>
            </a:r>
            <a:r>
              <a:rPr lang="en-US" altLang="zh-CN" sz="2400">
                <a:latin typeface="微软雅黑" panose="020B0503020204020204" pitchFamily="34" charset="-122"/>
                <a:ea typeface="微软雅黑" panose="020B0503020204020204" pitchFamily="34" charset="-122"/>
              </a:rPr>
              <a:t>B.</a:t>
            </a:r>
            <a:r>
              <a:rPr lang="zh-CN" altLang="en-US" sz="2400">
                <a:latin typeface="微软雅黑" panose="020B0503020204020204" pitchFamily="34" charset="-122"/>
                <a:ea typeface="微软雅黑" panose="020B0503020204020204" pitchFamily="34" charset="-122"/>
              </a:rPr>
              <a:t>外在激励</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902970" y="210185"/>
            <a:ext cx="34524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11.2.1.3 </a:t>
            </a:r>
            <a:r>
              <a:rPr lang="zh-CN" altLang="en-US" sz="3200" b="1" dirty="0" smtClean="0">
                <a:latin typeface="方正清刻本悦宋简体" panose="02000000000000000000" charset="-122"/>
                <a:ea typeface="方正清刻本悦宋简体" panose="02000000000000000000" charset="-122"/>
                <a:sym typeface="+mn-ea"/>
              </a:rPr>
              <a:t>双因素理论</a:t>
            </a:r>
            <a:endParaRPr lang="zh-CN" altLang="en-US" sz="3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sym typeface="+mn-ea"/>
              </a:rPr>
              <a:t>2.1 </a:t>
            </a:r>
            <a:r>
              <a:rPr lang="zh-CN" altLang="en-US" sz="2400">
                <a:sym typeface="+mn-ea"/>
              </a:rPr>
              <a:t>内容型激励理论</a:t>
            </a:r>
            <a:r>
              <a:rPr lang="en-US" altLang="zh-CN" sz="2400">
                <a:sym typeface="+mn-ea"/>
              </a:rPr>
              <a:t>——</a:t>
            </a:r>
            <a:r>
              <a:rPr lang="zh-CN" altLang="en-US" sz="2400" b="1">
                <a:sym typeface="+mn-ea"/>
              </a:rPr>
              <a:t>双因素理论【</a:t>
            </a:r>
            <a:r>
              <a:rPr lang="zh-CN" altLang="en-US" sz="2400">
                <a:solidFill>
                  <a:srgbClr val="FF0000"/>
                </a:solidFill>
                <a:sym typeface="+mn-ea"/>
              </a:rPr>
              <a:t>选择</a:t>
            </a:r>
            <a:r>
              <a:rPr lang="en-US" altLang="zh-CN" sz="2400">
                <a:solidFill>
                  <a:srgbClr val="FF0000"/>
                </a:solidFill>
                <a:sym typeface="+mn-ea"/>
              </a:rPr>
              <a:t>/</a:t>
            </a:r>
            <a:r>
              <a:rPr lang="zh-CN" altLang="en-US" sz="2400">
                <a:solidFill>
                  <a:srgbClr val="FF0000"/>
                </a:solidFill>
                <a:sym typeface="+mn-ea"/>
              </a:rPr>
              <a:t>简答</a:t>
            </a:r>
            <a:r>
              <a:rPr lang="zh-CN" altLang="en-US" sz="2400" b="1">
                <a:sym typeface="+mn-ea"/>
              </a:rPr>
              <a:t>】</a:t>
            </a:r>
            <a:r>
              <a:rPr lang="en-US" altLang="zh-CN" sz="2400">
                <a:solidFill>
                  <a:srgbClr val="FF0000"/>
                </a:solidFill>
                <a:sym typeface="+mn-ea"/>
              </a:rPr>
              <a:t>★★★★</a:t>
            </a:r>
            <a:endParaRPr lang="zh-CN" altLang="en-US" sz="2400" b="1">
              <a:sym typeface="+mn-ea"/>
            </a:endParaRPr>
          </a:p>
        </p:txBody>
      </p:sp>
      <p:sp>
        <p:nvSpPr>
          <p:cNvPr id="28" name="文本框 27"/>
          <p:cNvSpPr txBox="1"/>
          <p:nvPr/>
        </p:nvSpPr>
        <p:spPr>
          <a:xfrm>
            <a:off x="991870" y="2342515"/>
            <a:ext cx="10627360" cy="2861310"/>
          </a:xfrm>
          <a:prstGeom prst="rect">
            <a:avLst/>
          </a:prstGeom>
          <a:noFill/>
          <a:ln w="9525">
            <a:solidFill>
              <a:schemeClr val="bg1">
                <a:lumMod val="85000"/>
              </a:schemeClr>
            </a:solidFill>
          </a:ln>
        </p:spPr>
        <p:txBody>
          <a:bodyPr wrap="square">
            <a:spAutoFit/>
          </a:bodyPr>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①</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满意与不满意</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u="sng">
                <a:latin typeface="微软雅黑" panose="020B0503020204020204" pitchFamily="34" charset="-122"/>
                <a:ea typeface="微软雅黑" panose="020B0503020204020204" pitchFamily="34" charset="-122"/>
                <a:cs typeface="微软雅黑" panose="020B0503020204020204" pitchFamily="34" charset="-122"/>
              </a:rPr>
              <a:t>满意的对立面应该是“没有满意”</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u="sng">
                <a:latin typeface="微软雅黑" panose="020B0503020204020204" pitchFamily="34" charset="-122"/>
                <a:ea typeface="微软雅黑" panose="020B0503020204020204" pitchFamily="34" charset="-122"/>
                <a:cs typeface="微软雅黑" panose="020B0503020204020204" pitchFamily="34" charset="-122"/>
              </a:rPr>
              <a:t>不满意的对立面应该是“没有不满意”</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没有满意和没有不满意就是“零状态“</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②</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内在激励与外在激励</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algn="l" fontAlgn="auto">
              <a:lnSpc>
                <a:spcPct val="150000"/>
              </a:lnSpc>
            </a:pPr>
            <a:r>
              <a:rPr lang="zh-CN" altLang="en-US" sz="2000" b="0" u="sng">
                <a:latin typeface="微软雅黑" panose="020B0503020204020204" pitchFamily="34" charset="-122"/>
                <a:ea typeface="微软雅黑" panose="020B0503020204020204" pitchFamily="34" charset="-122"/>
                <a:cs typeface="微软雅黑" panose="020B0503020204020204" pitchFamily="34" charset="-122"/>
              </a:rPr>
              <a:t>内在激励：</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工作的爱好、兴趣、责任感、成长感等。这种</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满足能促使员工努力工作、积极进取</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000" b="0" u="sng">
                <a:latin typeface="微软雅黑" panose="020B0503020204020204" pitchFamily="34" charset="-122"/>
                <a:ea typeface="微软雅黑" panose="020B0503020204020204" pitchFamily="34" charset="-122"/>
                <a:cs typeface="微软雅黑" panose="020B0503020204020204" pitchFamily="34" charset="-122"/>
              </a:rPr>
              <a:t>外在激励：</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如劳保、工资等。这种满足具有一定的局限性，</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它只能产生少量的激励作用</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91870" y="1974215"/>
            <a:ext cx="1427480" cy="398780"/>
          </a:xfrm>
          <a:prstGeom prst="rect">
            <a:avLst/>
          </a:prstGeom>
          <a:noFill/>
        </p:spPr>
        <p:txBody>
          <a:bodyPr wrap="none" rtlCol="0" anchor="t">
            <a:sp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主要观点</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a:p>
        </p:txBody>
      </p:sp>
      <p:pic>
        <p:nvPicPr>
          <p:cNvPr id="5" name="图片 4"/>
          <p:cNvPicPr>
            <a:picLocks noChangeAspect="1"/>
          </p:cNvPicPr>
          <p:nvPr/>
        </p:nvPicPr>
        <p:blipFill>
          <a:blip r:embed="rId1"/>
          <a:stretch>
            <a:fillRect/>
          </a:stretch>
        </p:blipFill>
        <p:spPr>
          <a:xfrm>
            <a:off x="9693910" y="24130"/>
            <a:ext cx="2483485" cy="1071880"/>
          </a:xfrm>
          <a:prstGeom prst="rect">
            <a:avLst/>
          </a:prstGeom>
        </p:spPr>
      </p:pic>
      <p:sp>
        <p:nvSpPr>
          <p:cNvPr id="6" name="文本框 5"/>
          <p:cNvSpPr txBox="1"/>
          <p:nvPr/>
        </p:nvSpPr>
        <p:spPr>
          <a:xfrm>
            <a:off x="902970" y="210185"/>
            <a:ext cx="34524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11.2.1.3 </a:t>
            </a:r>
            <a:r>
              <a:rPr lang="zh-CN" altLang="en-US" sz="3200" b="1" dirty="0" smtClean="0">
                <a:latin typeface="方正清刻本悦宋简体" panose="02000000000000000000" charset="-122"/>
                <a:ea typeface="方正清刻本悦宋简体" panose="02000000000000000000" charset="-122"/>
                <a:sym typeface="+mn-ea"/>
              </a:rPr>
              <a:t>双因素理论</a:t>
            </a:r>
            <a:endParaRPr lang="zh-CN" altLang="en-US" sz="3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nvSpPr>
        <p:spPr>
          <a:xfrm>
            <a:off x="2105025" y="1891665"/>
            <a:ext cx="5556885" cy="39878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sym typeface="+mn-ea"/>
              </a:rPr>
              <a:t>美国心理学家【   】提出【</a:t>
            </a:r>
            <a:r>
              <a:rPr lang="zh-CN" altLang="en-US" sz="2000">
                <a:solidFill>
                  <a:srgbClr val="FF0000"/>
                </a:solidFill>
                <a:latin typeface="微软雅黑" panose="020B0503020204020204" pitchFamily="34" charset="-122"/>
                <a:ea typeface="微软雅黑" panose="020B0503020204020204" pitchFamily="34" charset="-122"/>
                <a:sym typeface="+mn-ea"/>
              </a:rPr>
              <a:t>选择</a:t>
            </a:r>
            <a:r>
              <a:rPr lang="zh-CN" altLang="en-US" sz="2000">
                <a:latin typeface="微软雅黑" panose="020B0503020204020204" pitchFamily="34" charset="-122"/>
                <a:ea typeface="微软雅黑" panose="020B0503020204020204" pitchFamily="34" charset="-122"/>
                <a:sym typeface="+mn-ea"/>
              </a:rPr>
              <a:t>】</a:t>
            </a:r>
            <a:r>
              <a:rPr lang="en-US" altLang="zh-CN" sz="2000">
                <a:solidFill>
                  <a:srgbClr val="FF0000"/>
                </a:solidFill>
                <a:sym typeface="+mn-ea"/>
              </a:rPr>
              <a:t>★★★</a:t>
            </a:r>
            <a:endParaRPr lang="zh-CN" altLang="en-US" sz="20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549265" y="2887345"/>
            <a:ext cx="3221990" cy="553085"/>
          </a:xfrm>
          <a:prstGeom prst="rect">
            <a:avLst/>
          </a:prstGeom>
          <a:noFill/>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基本内容：双因素：</a:t>
            </a:r>
            <a:endParaRPr lang="zh-CN" altLang="en-US" sz="2000" b="1">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8018780" y="2887345"/>
            <a:ext cx="3667760" cy="553085"/>
          </a:xfrm>
          <a:prstGeom prst="rect">
            <a:avLst/>
          </a:prstGeom>
          <a:noFill/>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  】和 【  】</a:t>
            </a:r>
            <a:endParaRPr lang="zh-CN" altLang="en-US" sz="2000" b="1" u="sng">
              <a:solidFill>
                <a:srgbClr val="FF0000"/>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5549265" y="3458845"/>
            <a:ext cx="4352290" cy="2861310"/>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基本观点：</a:t>
            </a:r>
            <a:endParaRPr lang="zh-CN" altLang="en-US" sz="2000" b="1">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①</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满意与不满意</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满意的对立面是【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不满意的对立面的【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②</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内在激励与外在激励</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内在激励作用大，外在激励作用小</a:t>
            </a:r>
            <a:endParaRPr lang="zh-CN" altLang="en-US" sz="200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9693910" y="24130"/>
            <a:ext cx="2483485" cy="1071880"/>
          </a:xfrm>
          <a:prstGeom prst="rect">
            <a:avLst/>
          </a:prstGeom>
        </p:spPr>
      </p:pic>
      <p:sp>
        <p:nvSpPr>
          <p:cNvPr id="28" name="文本框 27"/>
          <p:cNvSpPr txBox="1"/>
          <p:nvPr/>
        </p:nvSpPr>
        <p:spPr>
          <a:xfrm>
            <a:off x="902970" y="210185"/>
            <a:ext cx="34524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11.2.1.3 </a:t>
            </a:r>
            <a:r>
              <a:rPr lang="zh-CN" altLang="en-US" sz="3200" b="1" dirty="0" smtClean="0">
                <a:latin typeface="方正清刻本悦宋简体" panose="02000000000000000000" charset="-122"/>
                <a:ea typeface="方正清刻本悦宋简体" panose="02000000000000000000" charset="-122"/>
                <a:sym typeface="+mn-ea"/>
              </a:rPr>
              <a:t>双因素理论</a:t>
            </a:r>
            <a:endParaRPr lang="zh-CN" altLang="en-US" sz="3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nvSpPr>
        <p:spPr>
          <a:xfrm>
            <a:off x="1390015" y="1963420"/>
            <a:ext cx="4701540" cy="460375"/>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sym typeface="+mn-ea"/>
              </a:rPr>
              <a:t>美国心理学家</a:t>
            </a:r>
            <a:r>
              <a:rPr lang="zh-CN" altLang="en-US" sz="2400" b="1" u="sng">
                <a:solidFill>
                  <a:srgbClr val="FF0000"/>
                </a:solidFill>
                <a:latin typeface="微软雅黑" panose="020B0503020204020204" pitchFamily="34" charset="-122"/>
                <a:ea typeface="微软雅黑" panose="020B0503020204020204" pitchFamily="34" charset="-122"/>
                <a:sym typeface="+mn-ea"/>
              </a:rPr>
              <a:t>赫茨伯格</a:t>
            </a:r>
            <a:r>
              <a:rPr lang="zh-CN" altLang="en-US" sz="2000">
                <a:latin typeface="微软雅黑" panose="020B0503020204020204" pitchFamily="34" charset="-122"/>
                <a:ea typeface="微软雅黑" panose="020B0503020204020204" pitchFamily="34" charset="-122"/>
                <a:sym typeface="+mn-ea"/>
              </a:rPr>
              <a:t>提出【</a:t>
            </a:r>
            <a:r>
              <a:rPr lang="zh-CN" altLang="en-US" sz="2000">
                <a:solidFill>
                  <a:srgbClr val="FF0000"/>
                </a:solidFill>
                <a:latin typeface="微软雅黑" panose="020B0503020204020204" pitchFamily="34" charset="-122"/>
                <a:ea typeface="微软雅黑" panose="020B0503020204020204" pitchFamily="34" charset="-122"/>
                <a:sym typeface="+mn-ea"/>
              </a:rPr>
              <a:t>选择</a:t>
            </a:r>
            <a:r>
              <a:rPr lang="zh-CN" altLang="en-US" sz="2000">
                <a:latin typeface="微软雅黑" panose="020B0503020204020204" pitchFamily="34" charset="-122"/>
                <a:ea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549265" y="2887345"/>
            <a:ext cx="3221990" cy="553085"/>
          </a:xfrm>
          <a:prstGeom prst="rect">
            <a:avLst/>
          </a:prstGeom>
          <a:noFill/>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基本内容：双因素：</a:t>
            </a:r>
            <a:endParaRPr lang="zh-CN" altLang="en-US" sz="2000" b="1">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8018780" y="2887345"/>
            <a:ext cx="3667760" cy="553085"/>
          </a:xfrm>
          <a:prstGeom prst="rect">
            <a:avLst/>
          </a:prstGeom>
          <a:noFill/>
        </p:spPr>
        <p:txBody>
          <a:bodyPr wrap="square" rtlCol="0" anchor="t">
            <a:spAutoFit/>
          </a:bodyPr>
          <a:p>
            <a:pPr fontAlgn="auto">
              <a:lnSpc>
                <a:spcPct val="150000"/>
              </a:lnSpc>
            </a:pPr>
            <a:r>
              <a:rPr lang="zh-CN" altLang="en-US" sz="2000" b="1" u="sng">
                <a:solidFill>
                  <a:srgbClr val="FF0000"/>
                </a:solidFill>
                <a:latin typeface="微软雅黑" panose="020B0503020204020204" pitchFamily="34" charset="-122"/>
                <a:ea typeface="微软雅黑" panose="020B0503020204020204" pitchFamily="34" charset="-122"/>
                <a:sym typeface="+mn-ea"/>
              </a:rPr>
              <a:t>保健因素</a:t>
            </a:r>
            <a:r>
              <a:rPr lang="zh-CN" altLang="en-US" sz="2000" b="1" u="sng">
                <a:latin typeface="微软雅黑" panose="020B0503020204020204" pitchFamily="34" charset="-122"/>
                <a:ea typeface="微软雅黑" panose="020B0503020204020204" pitchFamily="34" charset="-122"/>
                <a:sym typeface="+mn-ea"/>
              </a:rPr>
              <a:t> </a:t>
            </a:r>
            <a:r>
              <a:rPr lang="zh-CN" altLang="en-US" sz="2000" b="1">
                <a:latin typeface="微软雅黑" panose="020B0503020204020204" pitchFamily="34" charset="-122"/>
                <a:ea typeface="微软雅黑" panose="020B0503020204020204" pitchFamily="34" charset="-122"/>
                <a:sym typeface="+mn-ea"/>
              </a:rPr>
              <a:t>和 </a:t>
            </a:r>
            <a:r>
              <a:rPr lang="zh-CN" altLang="en-US" sz="2000" b="1" u="sng">
                <a:solidFill>
                  <a:srgbClr val="FF0000"/>
                </a:solidFill>
                <a:latin typeface="微软雅黑" panose="020B0503020204020204" pitchFamily="34" charset="-122"/>
                <a:ea typeface="微软雅黑" panose="020B0503020204020204" pitchFamily="34" charset="-122"/>
                <a:sym typeface="+mn-ea"/>
              </a:rPr>
              <a:t>激励因素</a:t>
            </a:r>
            <a:endParaRPr lang="zh-CN" altLang="en-US" sz="2000" b="1" u="sng">
              <a:solidFill>
                <a:srgbClr val="FF0000"/>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5549265" y="3458845"/>
            <a:ext cx="4352290" cy="2861310"/>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基本观点：</a:t>
            </a:r>
            <a:endParaRPr lang="zh-CN" altLang="en-US" sz="2000" b="1">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①</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满意与不满意</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满意的对立面是</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没有满意</a:t>
            </a:r>
            <a:endPar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不满意的对立面的</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没有不满意</a:t>
            </a:r>
            <a:endPar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②</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内在激励与外在激励</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内在激励作用大，外在激励作用小</a:t>
            </a:r>
            <a:endParaRPr lang="zh-CN" altLang="en-US" sz="200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9693910" y="24130"/>
            <a:ext cx="2483485" cy="1071880"/>
          </a:xfrm>
          <a:prstGeom prst="rect">
            <a:avLst/>
          </a:prstGeom>
        </p:spPr>
      </p:pic>
      <p:sp>
        <p:nvSpPr>
          <p:cNvPr id="28" name="文本框 27"/>
          <p:cNvSpPr txBox="1"/>
          <p:nvPr/>
        </p:nvSpPr>
        <p:spPr>
          <a:xfrm>
            <a:off x="902970" y="210185"/>
            <a:ext cx="34524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11.2.1.3 </a:t>
            </a:r>
            <a:r>
              <a:rPr lang="zh-CN" altLang="en-US" sz="3200" b="1" dirty="0" smtClean="0">
                <a:latin typeface="方正清刻本悦宋简体" panose="02000000000000000000" charset="-122"/>
                <a:ea typeface="方正清刻本悦宋简体" panose="02000000000000000000" charset="-122"/>
                <a:sym typeface="+mn-ea"/>
              </a:rPr>
              <a:t>双因素理论</a:t>
            </a:r>
            <a:endParaRPr lang="zh-CN" altLang="en-US" sz="3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sz="2400"/>
              <a:t>按照双因素理论，属于保健因素的是（ ）</a:t>
            </a:r>
            <a:endParaRPr lang="zh-CN" altLang="en-US" sz="2400"/>
          </a:p>
          <a:p>
            <a:r>
              <a:rPr lang="zh-CN" altLang="en-US" sz="2400"/>
              <a:t>A:工作内容</a:t>
            </a:r>
            <a:endParaRPr lang="zh-CN" altLang="en-US" sz="2400"/>
          </a:p>
          <a:p>
            <a:r>
              <a:rPr lang="zh-CN" altLang="en-US" sz="2400"/>
              <a:t>B:工作环境</a:t>
            </a:r>
            <a:endParaRPr lang="zh-CN" altLang="en-US" sz="2400"/>
          </a:p>
          <a:p>
            <a:r>
              <a:rPr lang="zh-CN" altLang="en-US" sz="2400"/>
              <a:t>C:工作上的成就感</a:t>
            </a:r>
            <a:endParaRPr lang="zh-CN" altLang="en-US" sz="2400"/>
          </a:p>
          <a:p>
            <a:r>
              <a:rPr lang="zh-CN" altLang="en-US" sz="2400"/>
              <a:t>D:工作富有挑战性</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sz="2400"/>
              <a:t>一般来讲，可以使员工更好地完成本职工作的激励是（）</a:t>
            </a:r>
            <a:endParaRPr lang="zh-CN" altLang="en-US" sz="2400"/>
          </a:p>
          <a:p>
            <a:r>
              <a:rPr lang="zh-CN" altLang="en-US" sz="2400"/>
              <a:t>A:内在激励</a:t>
            </a:r>
            <a:endParaRPr lang="zh-CN" altLang="en-US" sz="2400"/>
          </a:p>
          <a:p>
            <a:r>
              <a:rPr lang="zh-CN" altLang="en-US" sz="2400"/>
              <a:t>B:外在激励</a:t>
            </a:r>
            <a:endParaRPr lang="zh-CN" altLang="en-US" sz="2400"/>
          </a:p>
          <a:p>
            <a:r>
              <a:rPr lang="zh-CN" altLang="en-US" sz="2400"/>
              <a:t>C:公平激励</a:t>
            </a:r>
            <a:endParaRPr lang="zh-CN" altLang="en-US" sz="2400"/>
          </a:p>
          <a:p>
            <a:r>
              <a:rPr lang="zh-CN" altLang="en-US" sz="2400"/>
              <a:t>D:归因激励</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a:t>在双因素理论中，与激励因素有关的因素是（）</a:t>
            </a:r>
            <a:endParaRPr lang="zh-CN" altLang="en-US"/>
          </a:p>
          <a:p>
            <a:r>
              <a:rPr lang="zh-CN" altLang="en-US"/>
              <a:t>A:工作环境</a:t>
            </a:r>
            <a:endParaRPr lang="zh-CN" altLang="en-US"/>
          </a:p>
          <a:p>
            <a:r>
              <a:rPr lang="zh-CN" altLang="en-US"/>
              <a:t>B:工作内容</a:t>
            </a:r>
            <a:endParaRPr lang="zh-CN" altLang="en-US"/>
          </a:p>
          <a:p>
            <a:r>
              <a:rPr lang="zh-CN" altLang="en-US"/>
              <a:t>C:工作制度</a:t>
            </a:r>
            <a:endParaRPr lang="zh-CN" altLang="en-US"/>
          </a:p>
          <a:p>
            <a:r>
              <a:rPr lang="zh-CN" altLang="en-US"/>
              <a:t>D:企业政策</a:t>
            </a:r>
            <a:endParaRPr lang="zh-CN" altLang="en-US"/>
          </a:p>
          <a:p>
            <a:endParaRPr lang="zh-CN" altLang="en-US"/>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sz="2400"/>
              <a:t>根据双因素理论，以下不属于保健因素的是（ ）</a:t>
            </a:r>
            <a:endParaRPr lang="zh-CN" altLang="en-US" sz="2400"/>
          </a:p>
          <a:p>
            <a:r>
              <a:rPr lang="zh-CN" altLang="en-US" sz="2400"/>
              <a:t>A:职务保障</a:t>
            </a:r>
            <a:endParaRPr lang="zh-CN" altLang="en-US" sz="2400"/>
          </a:p>
          <a:p>
            <a:r>
              <a:rPr lang="zh-CN" altLang="en-US" sz="2400"/>
              <a:t>B:工资待遇</a:t>
            </a:r>
            <a:endParaRPr lang="zh-CN" altLang="en-US" sz="2400"/>
          </a:p>
          <a:p>
            <a:r>
              <a:rPr lang="zh-CN" altLang="en-US" sz="2400"/>
              <a:t>C:工作职务上的责任感</a:t>
            </a:r>
            <a:endParaRPr lang="zh-CN" altLang="en-US" sz="2400"/>
          </a:p>
          <a:p>
            <a:r>
              <a:rPr lang="zh-CN" altLang="en-US" sz="2400"/>
              <a:t>D:工作条件</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779520" y="2731135"/>
            <a:ext cx="4376420" cy="398780"/>
          </a:xfrm>
          <a:prstGeom prst="rect">
            <a:avLst/>
          </a:prstGeom>
          <a:noFill/>
        </p:spPr>
        <p:txBody>
          <a:bodyPr wrap="square" rtlCol="0" anchor="t">
            <a:spAutoFit/>
          </a:bodyPr>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期望</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有好处、有期待好结果</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860155" y="88900"/>
            <a:ext cx="3302000" cy="1143000"/>
          </a:xfrm>
          <a:prstGeom prst="rect">
            <a:avLst/>
          </a:prstGeom>
        </p:spPr>
      </p:pic>
      <p:sp>
        <p:nvSpPr>
          <p:cNvPr id="11" name="文本框 10"/>
          <p:cNvSpPr txBox="1"/>
          <p:nvPr/>
        </p:nvSpPr>
        <p:spPr>
          <a:xfrm>
            <a:off x="902970" y="210185"/>
            <a:ext cx="3049270"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11.2.2.1 </a:t>
            </a:r>
            <a:r>
              <a:rPr lang="zh-CN" altLang="en-US" sz="3200" b="1" dirty="0" smtClean="0">
                <a:latin typeface="方正清刻本悦宋简体" panose="02000000000000000000" charset="-122"/>
                <a:ea typeface="方正清刻本悦宋简体" panose="02000000000000000000" charset="-122"/>
                <a:sym typeface="+mn-ea"/>
              </a:rPr>
              <a:t>期望理论</a:t>
            </a:r>
            <a:endParaRPr lang="zh-CN" altLang="en-US" sz="3200"/>
          </a:p>
        </p:txBody>
      </p:sp>
      <p:sp>
        <p:nvSpPr>
          <p:cNvPr id="2" name="文本框 1"/>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sz="2400"/>
              <a:t>对非常规事件采取非程序化处理，具有很大随机性和灵活性的是（ ）</a:t>
            </a:r>
            <a:endParaRPr lang="zh-CN" altLang="en-US" sz="2400"/>
          </a:p>
          <a:p>
            <a:r>
              <a:rPr lang="zh-CN" altLang="en-US" sz="2400"/>
              <a:t>A:领导方法</a:t>
            </a:r>
            <a:endParaRPr lang="zh-CN" altLang="en-US" sz="2400"/>
          </a:p>
          <a:p>
            <a:r>
              <a:rPr lang="zh-CN" altLang="en-US" sz="2400"/>
              <a:t>B:领导艺术</a:t>
            </a:r>
            <a:endParaRPr lang="zh-CN" altLang="en-US" sz="2400"/>
          </a:p>
          <a:p>
            <a:r>
              <a:rPr lang="zh-CN" altLang="en-US" sz="2400"/>
              <a:t>C:领导行为</a:t>
            </a:r>
            <a:endParaRPr lang="zh-CN" altLang="en-US" sz="2400"/>
          </a:p>
          <a:p>
            <a:r>
              <a:rPr lang="zh-CN" altLang="en-US" sz="2400"/>
              <a:t>D:领导有效性</a:t>
            </a:r>
            <a:endParaRPr lang="zh-CN" altLang="en-US" sz="2400"/>
          </a:p>
          <a:p>
            <a:endParaRPr lang="zh-CN" altLang="en-US" sz="2400"/>
          </a:p>
          <a:p>
            <a:endParaRPr lang="zh-CN" altLang="en-US"/>
          </a:p>
          <a:p>
            <a:endParaRPr lang="zh-CN" altLang="en-US"/>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nvSpPr>
        <p:spPr>
          <a:xfrm>
            <a:off x="3115945" y="2380615"/>
            <a:ext cx="5960745" cy="1938020"/>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理论基础：</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人们之所以能够</a:t>
            </a:r>
            <a:r>
              <a:rPr lang="zh-CN" altLang="en-US" sz="2000" b="1">
                <a:solidFill>
                  <a:srgbClr val="FF0000"/>
                </a:solidFill>
                <a:latin typeface="微软雅黑" panose="020B0503020204020204" pitchFamily="34" charset="-122"/>
                <a:ea typeface="微软雅黑" panose="020B0503020204020204" pitchFamily="34" charset="-122"/>
                <a:sym typeface="+mn-ea"/>
              </a:rPr>
              <a:t>完成某项工作</a:t>
            </a:r>
            <a:r>
              <a:rPr lang="zh-CN" altLang="en-US" sz="2000">
                <a:latin typeface="微软雅黑" panose="020B0503020204020204" pitchFamily="34" charset="-122"/>
                <a:ea typeface="微软雅黑" panose="020B0503020204020204" pitchFamily="34" charset="-122"/>
                <a:sym typeface="+mn-ea"/>
              </a:rPr>
              <a:t>并达成组织目标，是因为组织目标会帮助人们达成自己的目标，</a:t>
            </a:r>
            <a:r>
              <a:rPr lang="zh-CN" altLang="en-US" sz="2000" b="1">
                <a:solidFill>
                  <a:srgbClr val="FF0000"/>
                </a:solidFill>
                <a:latin typeface="微软雅黑" panose="020B0503020204020204" pitchFamily="34" charset="-122"/>
                <a:ea typeface="微软雅黑" panose="020B0503020204020204" pitchFamily="34" charset="-122"/>
                <a:sym typeface="+mn-ea"/>
              </a:rPr>
              <a:t>满足自己某方面的需要</a:t>
            </a:r>
            <a:r>
              <a:rPr lang="zh-CN" altLang="en-US" sz="2000">
                <a:latin typeface="微软雅黑" panose="020B0503020204020204" pitchFamily="34" charset="-122"/>
                <a:ea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217930" y="1480185"/>
            <a:ext cx="9852660" cy="398780"/>
          </a:xfrm>
          <a:prstGeom prst="rect">
            <a:avLst/>
          </a:prstGeom>
          <a:noFill/>
        </p:spPr>
        <p:txBody>
          <a:bodyPr wrap="square" rtlCol="0" anchor="t">
            <a:spAutoFit/>
          </a:bodyPr>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最早托尔曼和勒温提出，但未成理论，</a:t>
            </a:r>
            <a:r>
              <a:rPr lang="zh-CN" altLang="en-US" sz="2000" b="1">
                <a:solidFill>
                  <a:srgbClr val="FF0000"/>
                </a:solidFill>
                <a:latin typeface="微软雅黑" panose="020B0503020204020204" pitchFamily="34" charset="-122"/>
                <a:ea typeface="微软雅黑" panose="020B0503020204020204" pitchFamily="34" charset="-122"/>
              </a:rPr>
              <a:t>弗鲁姆</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进一步阐述：</a:t>
            </a:r>
            <a:r>
              <a:rPr lang="en-US" altLang="zh-CN" sz="2000">
                <a:solidFill>
                  <a:srgbClr val="FF0000"/>
                </a:solidFill>
                <a:sym typeface="+mn-ea"/>
              </a:rPr>
              <a:t>★★★</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608320" y="4845050"/>
            <a:ext cx="3714115" cy="1014730"/>
          </a:xfrm>
          <a:prstGeom prst="rect">
            <a:avLst/>
          </a:prstGeom>
          <a:noFill/>
        </p:spPr>
        <p:txBody>
          <a:bodyPr wrap="square" rtlCol="0" anchor="t">
            <a:spAutoFit/>
          </a:bodyPr>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期望不一定百分百成功</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             概率</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860155" y="88900"/>
            <a:ext cx="3302000" cy="1143000"/>
          </a:xfrm>
          <a:prstGeom prst="rect">
            <a:avLst/>
          </a:prstGeom>
        </p:spPr>
      </p:pic>
      <p:sp>
        <p:nvSpPr>
          <p:cNvPr id="11" name="文本框 10"/>
          <p:cNvSpPr txBox="1"/>
          <p:nvPr/>
        </p:nvSpPr>
        <p:spPr>
          <a:xfrm>
            <a:off x="902970" y="210185"/>
            <a:ext cx="3049270"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11.2.2.1 </a:t>
            </a:r>
            <a:r>
              <a:rPr lang="zh-CN" altLang="en-US" sz="3200" b="1" dirty="0" smtClean="0">
                <a:latin typeface="方正清刻本悦宋简体" panose="02000000000000000000" charset="-122"/>
                <a:ea typeface="方正清刻本悦宋简体" panose="02000000000000000000" charset="-122"/>
                <a:sym typeface="+mn-ea"/>
              </a:rPr>
              <a:t>期望理论</a:t>
            </a:r>
            <a:endParaRPr lang="zh-CN" altLang="en-US" sz="3200"/>
          </a:p>
        </p:txBody>
      </p:sp>
      <p:sp>
        <p:nvSpPr>
          <p:cNvPr id="2" name="文本框 1"/>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nvSpPr>
        <p:spPr>
          <a:xfrm>
            <a:off x="1433830" y="1982470"/>
            <a:ext cx="9027795" cy="2306955"/>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400">
                <a:latin typeface="楷体-简" panose="02010600040101010101" charset="-122"/>
                <a:ea typeface="楷体-简" panose="02010600040101010101" charset="-122"/>
                <a:sym typeface="+mn-ea"/>
              </a:rPr>
              <a:t>某一目标对某人的激励力量取决于其所能得到结果的全部预期价值乘以其认为达成该结果的期望概率。该模式可以表示为：</a:t>
            </a:r>
            <a:endParaRPr lang="zh-CN" altLang="en-US" sz="2400">
              <a:latin typeface="楷体-简" panose="02010600040101010101" charset="-122"/>
              <a:ea typeface="楷体-简" panose="02010600040101010101" charset="-122"/>
              <a:sym typeface="+mn-ea"/>
            </a:endParaRPr>
          </a:p>
          <a:p>
            <a:pPr fontAlgn="auto">
              <a:lnSpc>
                <a:spcPct val="150000"/>
              </a:lnSpc>
            </a:pPr>
            <a:r>
              <a:rPr lang="zh-CN" altLang="en-US" sz="2400">
                <a:latin typeface="楷体-简" panose="02010600040101010101" charset="-122"/>
                <a:ea typeface="楷体-简" panose="02010600040101010101" charset="-122"/>
                <a:sym typeface="+mn-ea"/>
              </a:rPr>
              <a:t>                                     </a:t>
            </a:r>
            <a:r>
              <a:rPr lang="zh-CN" altLang="en-US" sz="2400" b="1">
                <a:latin typeface="楷体-简" panose="02010600040101010101" charset="-122"/>
                <a:ea typeface="楷体-简" panose="02010600040101010101" charset="-122"/>
                <a:sym typeface="+mn-ea"/>
              </a:rPr>
              <a:t> M=V×E</a:t>
            </a:r>
            <a:endParaRPr lang="zh-CN" altLang="en-US" sz="2400" b="1">
              <a:latin typeface="楷体-简" panose="02010600040101010101" charset="-122"/>
              <a:ea typeface="楷体-简" panose="02010600040101010101" charset="-122"/>
              <a:sym typeface="+mn-ea"/>
            </a:endParaRPr>
          </a:p>
          <a:p>
            <a:pPr fontAlgn="auto">
              <a:lnSpc>
                <a:spcPct val="150000"/>
              </a:lnSpc>
            </a:pPr>
            <a:r>
              <a:rPr lang="zh-CN" altLang="en-US" sz="2400">
                <a:latin typeface="楷体-简" panose="02010600040101010101" charset="-122"/>
                <a:ea typeface="楷体-简" panose="02010600040101010101" charset="-122"/>
                <a:sym typeface="+mn-ea"/>
              </a:rPr>
              <a:t>其中：M 为激励力量；V 为目标效价；E 为期望概率。</a:t>
            </a:r>
            <a:endParaRPr lang="zh-CN" altLang="en-US" sz="2400">
              <a:latin typeface="楷体-简" panose="02010600040101010101" charset="-122"/>
              <a:ea typeface="楷体-简" panose="02010600040101010101" charset="-122"/>
              <a:sym typeface="+mn-ea"/>
            </a:endParaRPr>
          </a:p>
        </p:txBody>
      </p:sp>
      <p:pic>
        <p:nvPicPr>
          <p:cNvPr id="4" name="图片 3"/>
          <p:cNvPicPr>
            <a:picLocks noChangeAspect="1"/>
          </p:cNvPicPr>
          <p:nvPr/>
        </p:nvPicPr>
        <p:blipFill>
          <a:blip r:embed="rId1"/>
          <a:stretch>
            <a:fillRect/>
          </a:stretch>
        </p:blipFill>
        <p:spPr>
          <a:xfrm>
            <a:off x="8860155" y="88900"/>
            <a:ext cx="3302000" cy="1143000"/>
          </a:xfrm>
          <a:prstGeom prst="rect">
            <a:avLst/>
          </a:prstGeom>
        </p:spPr>
      </p:pic>
      <p:sp>
        <p:nvSpPr>
          <p:cNvPr id="11" name="文本框 10"/>
          <p:cNvSpPr txBox="1"/>
          <p:nvPr/>
        </p:nvSpPr>
        <p:spPr>
          <a:xfrm>
            <a:off x="902970" y="210185"/>
            <a:ext cx="3049270" cy="583565"/>
          </a:xfrm>
          <a:prstGeom prst="rect">
            <a:avLst/>
          </a:prstGeom>
          <a:noFill/>
        </p:spPr>
        <p:txBody>
          <a:bodyPr wrap="none" rtlCol="0" anchor="t">
            <a:spAutoFit/>
          </a:bodyPr>
          <a:p>
            <a:pPr lvl="0" algn="l"/>
            <a:r>
              <a:rPr lang="en-US" altLang="zh-CN" sz="3200" b="1" dirty="0" smtClean="0">
                <a:latin typeface="方正清刻本悦宋简体" panose="02000000000000000000" charset="-122"/>
                <a:ea typeface="方正清刻本悦宋简体" panose="02000000000000000000" charset="-122"/>
                <a:sym typeface="+mn-ea"/>
              </a:rPr>
              <a:t>11.2.2.1 期望理论</a:t>
            </a:r>
            <a:endParaRPr lang="en-US" altLang="zh-CN" sz="32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66190" y="1502410"/>
            <a:ext cx="10489565" cy="1476375"/>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理论基础：</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人们之所以能够</a:t>
            </a:r>
            <a:r>
              <a:rPr lang="zh-CN" altLang="en-US" sz="2000" b="1">
                <a:solidFill>
                  <a:srgbClr val="FF0000"/>
                </a:solidFill>
                <a:latin typeface="微软雅黑" panose="020B0503020204020204" pitchFamily="34" charset="-122"/>
                <a:ea typeface="微软雅黑" panose="020B0503020204020204" pitchFamily="34" charset="-122"/>
                <a:sym typeface="+mn-ea"/>
              </a:rPr>
              <a:t>完成某项工作并达成组织目标</a:t>
            </a:r>
            <a:r>
              <a:rPr lang="zh-CN" altLang="en-US" sz="2000">
                <a:latin typeface="微软雅黑" panose="020B0503020204020204" pitchFamily="34" charset="-122"/>
                <a:ea typeface="微软雅黑" panose="020B0503020204020204" pitchFamily="34" charset="-122"/>
                <a:sym typeface="+mn-ea"/>
              </a:rPr>
              <a:t>，</a:t>
            </a:r>
            <a:r>
              <a:rPr lang="zh-CN" altLang="en-US" sz="2000" b="1">
                <a:solidFill>
                  <a:srgbClr val="FF0000"/>
                </a:solidFill>
                <a:latin typeface="微软雅黑" panose="020B0503020204020204" pitchFamily="34" charset="-122"/>
                <a:ea typeface="微软雅黑" panose="020B0503020204020204" pitchFamily="34" charset="-122"/>
                <a:sym typeface="+mn-ea"/>
              </a:rPr>
              <a:t>是因为</a:t>
            </a:r>
            <a:r>
              <a:rPr lang="zh-CN" altLang="en-US" sz="2000">
                <a:latin typeface="微软雅黑" panose="020B0503020204020204" pitchFamily="34" charset="-122"/>
                <a:ea typeface="微软雅黑" panose="020B0503020204020204" pitchFamily="34" charset="-122"/>
                <a:sym typeface="+mn-ea"/>
              </a:rPr>
              <a:t>组织目标会帮助人们达成自己的目标，</a:t>
            </a:r>
            <a:r>
              <a:rPr lang="zh-CN" altLang="en-US" sz="2000" b="1">
                <a:solidFill>
                  <a:srgbClr val="FF0000"/>
                </a:solidFill>
                <a:latin typeface="微软雅黑" panose="020B0503020204020204" pitchFamily="34" charset="-122"/>
                <a:ea typeface="微软雅黑" panose="020B0503020204020204" pitchFamily="34" charset="-122"/>
                <a:sym typeface="+mn-ea"/>
              </a:rPr>
              <a:t>满足自己某方面的需要</a:t>
            </a:r>
            <a:r>
              <a:rPr lang="zh-CN" altLang="en-US" sz="2000">
                <a:latin typeface="微软雅黑" panose="020B0503020204020204" pitchFamily="34" charset="-122"/>
                <a:ea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266190" y="3625215"/>
            <a:ext cx="10489565" cy="1938020"/>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某一目标对某人的激励力量取决于其所能得到结果的全部预期价值乘以其认为达成该结果的期望概率。该模式可以表示为：</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                                     </a:t>
            </a:r>
            <a:r>
              <a:rPr lang="zh-CN" altLang="en-US" sz="2000" b="1">
                <a:latin typeface="微软雅黑" panose="020B0503020204020204" pitchFamily="34" charset="-122"/>
                <a:ea typeface="微软雅黑" panose="020B0503020204020204" pitchFamily="34" charset="-122"/>
                <a:sym typeface="+mn-ea"/>
              </a:rPr>
              <a:t> </a:t>
            </a:r>
            <a:r>
              <a:rPr lang="zh-CN" altLang="en-US" sz="2000" b="1">
                <a:solidFill>
                  <a:srgbClr val="FF0000"/>
                </a:solidFill>
                <a:latin typeface="微软雅黑" panose="020B0503020204020204" pitchFamily="34" charset="-122"/>
                <a:ea typeface="微软雅黑" panose="020B0503020204020204" pitchFamily="34" charset="-122"/>
                <a:sym typeface="+mn-ea"/>
              </a:rPr>
              <a:t>M=V×E</a:t>
            </a:r>
            <a:endParaRPr lang="zh-CN" altLang="en-US" sz="2000" b="1">
              <a:solidFill>
                <a:srgbClr val="FF0000"/>
              </a:solidFill>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其中：M 为激励力量；V 为目标效价；E 为期望概率。</a:t>
            </a:r>
            <a:endParaRPr lang="zh-CN" altLang="en-US" sz="200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860155" y="88900"/>
            <a:ext cx="3302000" cy="1143000"/>
          </a:xfrm>
          <a:prstGeom prst="rect">
            <a:avLst/>
          </a:prstGeom>
        </p:spPr>
      </p:pic>
      <p:sp>
        <p:nvSpPr>
          <p:cNvPr id="11" name="文本框 10"/>
          <p:cNvSpPr txBox="1"/>
          <p:nvPr/>
        </p:nvSpPr>
        <p:spPr>
          <a:xfrm>
            <a:off x="902970" y="210185"/>
            <a:ext cx="3049270" cy="583565"/>
          </a:xfrm>
          <a:prstGeom prst="rect">
            <a:avLst/>
          </a:prstGeom>
          <a:noFill/>
        </p:spPr>
        <p:txBody>
          <a:bodyPr wrap="none" rtlCol="0" anchor="t">
            <a:spAutoFit/>
          </a:bodyPr>
          <a:p>
            <a:pPr lvl="0" algn="l"/>
            <a:r>
              <a:rPr lang="en-US" altLang="zh-CN" sz="3200" b="1" dirty="0" smtClean="0">
                <a:latin typeface="方正清刻本悦宋简体" panose="02000000000000000000" charset="-122"/>
                <a:ea typeface="方正清刻本悦宋简体" panose="02000000000000000000" charset="-122"/>
                <a:sym typeface="+mn-ea"/>
              </a:rPr>
              <a:t>11.2.2.1 期望理论</a:t>
            </a:r>
            <a:endParaRPr lang="en-US" altLang="zh-CN" sz="32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sz="2400"/>
              <a:t>期望理论的提出者是著名心理学家（ ）</a:t>
            </a:r>
            <a:endParaRPr lang="zh-CN" altLang="en-US" sz="2400"/>
          </a:p>
          <a:p>
            <a:r>
              <a:rPr lang="zh-CN" altLang="en-US" sz="2400"/>
              <a:t>A:马斯洛</a:t>
            </a:r>
            <a:endParaRPr lang="zh-CN" altLang="en-US" sz="2400"/>
          </a:p>
          <a:p>
            <a:r>
              <a:rPr lang="zh-CN" altLang="en-US" sz="2400"/>
              <a:t>B:麦克里兰</a:t>
            </a:r>
            <a:endParaRPr lang="zh-CN" altLang="en-US" sz="2400"/>
          </a:p>
          <a:p>
            <a:r>
              <a:rPr lang="zh-CN" altLang="en-US" sz="2400"/>
              <a:t>C:弗鲁姆</a:t>
            </a:r>
            <a:endParaRPr lang="zh-CN" altLang="en-US" sz="2400"/>
          </a:p>
          <a:p>
            <a:r>
              <a:rPr lang="zh-CN" altLang="en-US" sz="2400"/>
              <a:t>D:亚当斯</a:t>
            </a:r>
            <a:endParaRPr lang="zh-CN" altLang="en-US" sz="2400"/>
          </a:p>
          <a:p>
            <a:r>
              <a:rPr lang="zh-CN" altLang="en-US"/>
              <a:t> </a:t>
            </a:r>
            <a:endParaRPr lang="zh-CN" altLang="en-US"/>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793490" y="2234565"/>
            <a:ext cx="4006850" cy="645160"/>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提出者：美国行为学家</a:t>
            </a:r>
            <a:r>
              <a:rPr lang="zh-CN" altLang="en-US" sz="2400" b="1">
                <a:solidFill>
                  <a:srgbClr val="FF0000"/>
                </a:solidFill>
                <a:latin typeface="微软雅黑" panose="020B0503020204020204" pitchFamily="34" charset="-122"/>
                <a:ea typeface="微软雅黑" panose="020B0503020204020204" pitchFamily="34" charset="-122"/>
                <a:sym typeface="+mn-ea"/>
              </a:rPr>
              <a:t>亚当斯</a:t>
            </a:r>
            <a:r>
              <a:rPr lang="zh-CN" altLang="en-US" sz="2000">
                <a:latin typeface="微软雅黑" panose="020B0503020204020204" pitchFamily="34" charset="-122"/>
                <a:ea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9553575" y="88900"/>
            <a:ext cx="2620645" cy="876935"/>
          </a:xfrm>
          <a:prstGeom prst="rect">
            <a:avLst/>
          </a:prstGeom>
        </p:spPr>
      </p:pic>
      <p:sp>
        <p:nvSpPr>
          <p:cNvPr id="11" name="文本框 10"/>
          <p:cNvSpPr txBox="1"/>
          <p:nvPr/>
        </p:nvSpPr>
        <p:spPr>
          <a:xfrm>
            <a:off x="902970" y="210185"/>
            <a:ext cx="308927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11.2.2.2 </a:t>
            </a:r>
            <a:r>
              <a:rPr lang="zh-CN" altLang="en-US" sz="3200" b="1" dirty="0" smtClean="0">
                <a:latin typeface="方正清刻本悦宋简体" panose="02000000000000000000" charset="-122"/>
                <a:ea typeface="方正清刻本悦宋简体" panose="02000000000000000000" charset="-122"/>
                <a:sym typeface="+mn-ea"/>
              </a:rPr>
              <a:t>公平理论</a:t>
            </a:r>
            <a:endParaRPr lang="zh-CN" altLang="en-US" sz="3200"/>
          </a:p>
        </p:txBody>
      </p:sp>
      <p:sp>
        <p:nvSpPr>
          <p:cNvPr id="2" name="文本框 1"/>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sym typeface="+mn-ea"/>
              </a:rPr>
              <a:t>2.2 </a:t>
            </a:r>
            <a:r>
              <a:rPr lang="zh-CN" altLang="en-US" sz="2400">
                <a:sym typeface="+mn-ea"/>
              </a:rPr>
              <a:t>过程型激励理论</a:t>
            </a:r>
            <a:r>
              <a:rPr lang="en-US" altLang="zh-CN" sz="2400">
                <a:sym typeface="+mn-ea"/>
              </a:rPr>
              <a:t>——</a:t>
            </a:r>
            <a:r>
              <a:rPr lang="zh-CN" altLang="en-US" sz="2400">
                <a:sym typeface="+mn-ea"/>
              </a:rPr>
              <a:t>公平理论【</a:t>
            </a:r>
            <a:r>
              <a:rPr lang="zh-CN" altLang="en-US" sz="2400">
                <a:solidFill>
                  <a:srgbClr val="FF0000"/>
                </a:solidFill>
                <a:sym typeface="+mn-ea"/>
              </a:rPr>
              <a:t>选择</a:t>
            </a:r>
            <a:r>
              <a:rPr lang="en-US" altLang="zh-CN" sz="2400">
                <a:solidFill>
                  <a:srgbClr val="FF0000"/>
                </a:solidFill>
                <a:sym typeface="+mn-ea"/>
              </a:rPr>
              <a:t>/</a:t>
            </a:r>
            <a:r>
              <a:rPr lang="zh-CN" altLang="en-US" sz="2400">
                <a:solidFill>
                  <a:srgbClr val="FF0000"/>
                </a:solidFill>
                <a:sym typeface="+mn-ea"/>
              </a:rPr>
              <a:t>简答</a:t>
            </a:r>
            <a:r>
              <a:rPr lang="zh-CN" altLang="en-US" sz="2400">
                <a:sym typeface="+mn-ea"/>
              </a:rPr>
              <a:t>】</a:t>
            </a:r>
            <a:r>
              <a:rPr lang="en-US" altLang="zh-CN" sz="2400">
                <a:solidFill>
                  <a:srgbClr val="FF0000"/>
                </a:solidFill>
                <a:sym typeface="+mn-ea"/>
              </a:rPr>
              <a:t>★★★★★</a:t>
            </a:r>
            <a:endParaRPr lang="zh-CN" altLang="en-US" sz="2400">
              <a:latin typeface="微软雅黑" panose="020B0503020204020204" pitchFamily="34" charset="-122"/>
              <a:ea typeface="微软雅黑" panose="020B0503020204020204" pitchFamily="34" charset="-122"/>
              <a:sym typeface="+mn-ea"/>
            </a:endParaRPr>
          </a:p>
          <a:p>
            <a:endParaRPr lang="zh-CN" altLang="en-US" sz="2400" dirty="0">
              <a:cs typeface="微软雅黑" panose="020B0503020204020204" pitchFamily="34" charset="-122"/>
              <a:sym typeface="+mn-ea"/>
            </a:endParaRPr>
          </a:p>
        </p:txBody>
      </p:sp>
      <p:sp>
        <p:nvSpPr>
          <p:cNvPr id="5" name="文本框 4"/>
          <p:cNvSpPr txBox="1"/>
          <p:nvPr/>
        </p:nvSpPr>
        <p:spPr>
          <a:xfrm>
            <a:off x="1549400" y="2017395"/>
            <a:ext cx="9311640" cy="398780"/>
          </a:xfrm>
          <a:prstGeom prst="rect">
            <a:avLst/>
          </a:prstGeom>
          <a:noFill/>
          <a:ln>
            <a:solidFill>
              <a:schemeClr val="bg1">
                <a:lumMod val="85000"/>
              </a:schemeClr>
            </a:solidFill>
          </a:ln>
        </p:spPr>
        <p:txBody>
          <a:bodyPr wrap="none" rtlCol="0" anchor="t">
            <a:spAutoFit/>
          </a:bodyPr>
          <a:p>
            <a:r>
              <a:rPr sz="2000" dirty="0">
                <a:latin typeface="楷体-简" panose="02010600040101010101" charset="-122"/>
                <a:ea typeface="楷体-简" panose="02010600040101010101" charset="-122"/>
                <a:cs typeface="微软雅黑" panose="020B0503020204020204" pitchFamily="34" charset="-122"/>
                <a:sym typeface="+mn-ea"/>
              </a:rPr>
              <a:t>美国心理学家</a:t>
            </a:r>
            <a:r>
              <a:rPr sz="2000" b="1" u="sng" dirty="0">
                <a:solidFill>
                  <a:srgbClr val="FF0000"/>
                </a:solidFill>
                <a:latin typeface="楷体-简" panose="02010600040101010101" charset="-122"/>
                <a:ea typeface="楷体-简" panose="02010600040101010101" charset="-122"/>
                <a:cs typeface="微软雅黑" panose="020B0503020204020204" pitchFamily="34" charset="-122"/>
                <a:sym typeface="+mn-ea"/>
              </a:rPr>
              <a:t>亚当斯</a:t>
            </a:r>
            <a:r>
              <a:rPr sz="2000" spc="-15" dirty="0">
                <a:latin typeface="楷体-简" panose="02010600040101010101" charset="-122"/>
                <a:ea typeface="楷体-简" panose="02010600040101010101" charset="-122"/>
                <a:cs typeface="微软雅黑" panose="020B0503020204020204" pitchFamily="34" charset="-122"/>
                <a:sym typeface="+mn-ea"/>
              </a:rPr>
              <a:t>的</a:t>
            </a:r>
            <a:r>
              <a:rPr sz="2000" dirty="0">
                <a:latin typeface="楷体-简" panose="02010600040101010101" charset="-122"/>
                <a:ea typeface="楷体-简" panose="02010600040101010101" charset="-122"/>
                <a:cs typeface="微软雅黑" panose="020B0503020204020204" pitchFamily="34" charset="-122"/>
                <a:sym typeface="+mn-ea"/>
              </a:rPr>
              <a:t>公平</a:t>
            </a:r>
            <a:r>
              <a:rPr sz="2000" spc="-15" dirty="0">
                <a:latin typeface="楷体-简" panose="02010600040101010101" charset="-122"/>
                <a:ea typeface="楷体-简" panose="02010600040101010101" charset="-122"/>
                <a:cs typeface="微软雅黑" panose="020B0503020204020204" pitchFamily="34" charset="-122"/>
                <a:sym typeface="+mn-ea"/>
              </a:rPr>
              <a:t>理</a:t>
            </a:r>
            <a:r>
              <a:rPr sz="2000" dirty="0">
                <a:latin typeface="楷体-简" panose="02010600040101010101" charset="-122"/>
                <a:ea typeface="楷体-简" panose="02010600040101010101" charset="-122"/>
                <a:cs typeface="微软雅黑" panose="020B0503020204020204" pitchFamily="34" charset="-122"/>
                <a:sym typeface="+mn-ea"/>
              </a:rPr>
              <a:t>论</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主</a:t>
            </a:r>
            <a:r>
              <a:rPr sz="2000" spc="-15"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要</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研究</a:t>
            </a:r>
            <a:r>
              <a:rPr sz="2000" spc="-15"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报</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酬的</a:t>
            </a:r>
            <a:r>
              <a:rPr sz="2000" spc="-15"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公</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平性</a:t>
            </a:r>
            <a:r>
              <a:rPr sz="2000" spc="-15"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对</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人们</a:t>
            </a:r>
            <a:r>
              <a:rPr sz="2000" spc="-15"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工</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作积</a:t>
            </a:r>
            <a:r>
              <a:rPr sz="2000" spc="-15"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极</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性的</a:t>
            </a:r>
            <a:r>
              <a:rPr sz="2000" spc="-15"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影</a:t>
            </a:r>
            <a:r>
              <a:rPr sz="2000" dirty="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响</a:t>
            </a:r>
            <a:r>
              <a:rPr sz="2000" dirty="0">
                <a:latin typeface="楷体-简" panose="02010600040101010101" charset="-122"/>
                <a:ea typeface="楷体-简" panose="02010600040101010101" charset="-122"/>
                <a:cs typeface="微软雅黑" panose="020B0503020204020204" pitchFamily="34" charset="-122"/>
                <a:sym typeface="+mn-ea"/>
              </a:rPr>
              <a:t>。</a:t>
            </a:r>
            <a:endParaRPr lang="zh-CN" altLang="en-US" sz="2000" dirty="0">
              <a:latin typeface="楷体-简" panose="02010600040101010101" charset="-122"/>
              <a:ea typeface="楷体-简" panose="02010600040101010101" charset="-122"/>
              <a:cs typeface="微软雅黑" panose="020B0503020204020204" pitchFamily="34" charset="-122"/>
              <a:sym typeface="+mn-ea"/>
            </a:endParaRPr>
          </a:p>
        </p:txBody>
      </p:sp>
      <p:sp>
        <p:nvSpPr>
          <p:cNvPr id="7" name="文本框 6"/>
          <p:cNvSpPr txBox="1"/>
          <p:nvPr/>
        </p:nvSpPr>
        <p:spPr>
          <a:xfrm>
            <a:off x="1065530" y="2921635"/>
            <a:ext cx="10168255" cy="1476375"/>
          </a:xfrm>
          <a:prstGeom prst="rect">
            <a:avLst/>
          </a:prstGeom>
          <a:noFill/>
          <a:ln w="28575">
            <a:solidFill>
              <a:schemeClr val="bg2">
                <a:lumMod val="10000"/>
              </a:schemeClr>
            </a:solidFill>
          </a:ln>
        </p:spPr>
        <p:txBody>
          <a:bodyPr wrap="square" rtlCol="0" anchor="t">
            <a:spAutoFit/>
          </a:bodyPr>
          <a:p>
            <a:pPr>
              <a:lnSpc>
                <a:spcPct val="150000"/>
              </a:lnSpc>
            </a:pPr>
            <a:r>
              <a:rPr lang="zh-CN" altLang="en-US" sz="2000">
                <a:latin typeface="楷体-简" panose="02010600040101010101" charset="-122"/>
                <a:ea typeface="楷体-简" panose="02010600040101010101" charset="-122"/>
              </a:rPr>
              <a:t>公平理论认为，</a:t>
            </a:r>
            <a:r>
              <a:rPr lang="zh-CN" altLang="en-US" sz="2000" b="1">
                <a:solidFill>
                  <a:srgbClr val="FF0000"/>
                </a:solidFill>
                <a:latin typeface="楷体-简" panose="02010600040101010101" charset="-122"/>
                <a:ea typeface="楷体-简" panose="02010600040101010101" charset="-122"/>
              </a:rPr>
              <a:t>员工</a:t>
            </a:r>
            <a:r>
              <a:rPr lang="zh-CN" altLang="en-US" sz="2000">
                <a:latin typeface="楷体-简" panose="02010600040101010101" charset="-122"/>
                <a:ea typeface="楷体-简" panose="02010600040101010101" charset="-122"/>
              </a:rPr>
              <a:t>首先</a:t>
            </a:r>
            <a:r>
              <a:rPr lang="zh-CN" altLang="en-US" sz="2000" b="1">
                <a:solidFill>
                  <a:srgbClr val="FF0000"/>
                </a:solidFill>
                <a:latin typeface="楷体-简" panose="02010600040101010101" charset="-122"/>
                <a:ea typeface="楷体-简" panose="02010600040101010101" charset="-122"/>
              </a:rPr>
              <a:t>思考自己收入与付出的比率</a:t>
            </a:r>
            <a:r>
              <a:rPr lang="zh-CN" altLang="en-US" sz="2000">
                <a:latin typeface="楷体-简" panose="02010600040101010101" charset="-122"/>
                <a:ea typeface="楷体-简" panose="02010600040101010101" charset="-122"/>
              </a:rPr>
              <a:t>，然后</a:t>
            </a:r>
            <a:r>
              <a:rPr lang="zh-CN" altLang="en-US" sz="2000" b="1">
                <a:solidFill>
                  <a:srgbClr val="FF0000"/>
                </a:solidFill>
                <a:latin typeface="楷体-简" panose="02010600040101010101" charset="-122"/>
                <a:ea typeface="楷体-简" panose="02010600040101010101" charset="-122"/>
              </a:rPr>
              <a:t>将自己</a:t>
            </a:r>
            <a:r>
              <a:rPr lang="zh-CN" altLang="en-US" sz="2000">
                <a:latin typeface="楷体-简" panose="02010600040101010101" charset="-122"/>
                <a:ea typeface="楷体-简" panose="02010600040101010101" charset="-122"/>
              </a:rPr>
              <a:t>的收入付出比</a:t>
            </a:r>
            <a:r>
              <a:rPr lang="zh-CN" altLang="en-US" sz="2000" b="1">
                <a:solidFill>
                  <a:srgbClr val="FF0000"/>
                </a:solidFill>
                <a:latin typeface="楷体-简" panose="02010600040101010101" charset="-122"/>
                <a:ea typeface="楷体-简" panose="02010600040101010101" charset="-122"/>
              </a:rPr>
              <a:t>与</a:t>
            </a:r>
            <a:r>
              <a:rPr lang="zh-CN" altLang="en-US" sz="2000">
                <a:solidFill>
                  <a:schemeClr val="tx1">
                    <a:lumMod val="85000"/>
                    <a:lumOff val="15000"/>
                  </a:schemeClr>
                </a:solidFill>
                <a:latin typeface="楷体-简" panose="02010600040101010101" charset="-122"/>
                <a:ea typeface="楷体-简" panose="02010600040101010101" charset="-122"/>
              </a:rPr>
              <a:t>相关</a:t>
            </a:r>
            <a:r>
              <a:rPr lang="zh-CN" altLang="en-US" sz="2000" b="1">
                <a:solidFill>
                  <a:srgbClr val="FF0000"/>
                </a:solidFill>
                <a:latin typeface="楷体-简" panose="02010600040101010101" charset="-122"/>
                <a:ea typeface="楷体-简" panose="02010600040101010101" charset="-122"/>
              </a:rPr>
              <a:t>他人</a:t>
            </a:r>
            <a:r>
              <a:rPr lang="zh-CN" altLang="en-US" sz="2000">
                <a:latin typeface="楷体-简" panose="02010600040101010101" charset="-122"/>
                <a:ea typeface="楷体-简" panose="02010600040101010101" charset="-122"/>
              </a:rPr>
              <a:t>的收入付出比</a:t>
            </a:r>
            <a:r>
              <a:rPr lang="zh-CN" altLang="en-US" sz="2000" b="1">
                <a:solidFill>
                  <a:srgbClr val="FF0000"/>
                </a:solidFill>
                <a:latin typeface="楷体-简" panose="02010600040101010101" charset="-122"/>
                <a:ea typeface="楷体-简" panose="02010600040101010101" charset="-122"/>
              </a:rPr>
              <a:t>进行比较</a:t>
            </a:r>
            <a:r>
              <a:rPr lang="zh-CN" altLang="en-US" sz="2000">
                <a:latin typeface="楷体-简" panose="02010600040101010101" charset="-122"/>
                <a:ea typeface="楷体-简" panose="02010600040101010101" charset="-122"/>
              </a:rPr>
              <a:t>，如果感觉到自己的比率与他人相同则为公平状态，否则就会产生不公平感。</a:t>
            </a:r>
            <a:endParaRPr lang="en-US" altLang="zh-CN" sz="2000">
              <a:latin typeface="楷体-简" panose="02010600040101010101" charset="-122"/>
              <a:ea typeface="楷体-简" panose="02010600040101010101" charset="-122"/>
            </a:endParaRPr>
          </a:p>
        </p:txBody>
      </p:sp>
      <p:graphicFrame>
        <p:nvGraphicFramePr>
          <p:cNvPr id="8" name="对象 7">
            <a:hlinkClick r:id="" action="ppaction://ole?verb="/>
          </p:cNvPr>
          <p:cNvGraphicFramePr>
            <a:graphicFrameLocks noChangeAspect="1"/>
          </p:cNvGraphicFramePr>
          <p:nvPr/>
        </p:nvGraphicFramePr>
        <p:xfrm>
          <a:off x="3524885" y="4829175"/>
          <a:ext cx="4392930" cy="779145"/>
        </p:xfrm>
        <a:graphic>
          <a:graphicData uri="http://schemas.openxmlformats.org/presentationml/2006/ole">
            <mc:AlternateContent xmlns:mc="http://schemas.openxmlformats.org/markup-compatibility/2006">
              <mc:Choice xmlns:v="urn:schemas-microsoft-com:vml" Requires="v">
                <p:oleObj spid="_x0000_s1025" name="" r:id="rId1" imgW="2362200" imgH="419100" progId="Equation.KSEE3">
                  <p:embed/>
                </p:oleObj>
              </mc:Choice>
              <mc:Fallback>
                <p:oleObj name="" r:id="rId1" imgW="2362200" imgH="419100" progId="Equation.KSEE3">
                  <p:embed/>
                  <p:pic>
                    <p:nvPicPr>
                      <p:cNvPr id="0" name="图片 1024"/>
                      <p:cNvPicPr/>
                      <p:nvPr/>
                    </p:nvPicPr>
                    <p:blipFill>
                      <a:blip r:embed="rId2"/>
                      <a:stretch>
                        <a:fillRect/>
                      </a:stretch>
                    </p:blipFill>
                    <p:spPr>
                      <a:xfrm>
                        <a:off x="3524885" y="4829175"/>
                        <a:ext cx="4392930" cy="779145"/>
                      </a:xfrm>
                      <a:prstGeom prst="rect">
                        <a:avLst/>
                      </a:prstGeom>
                    </p:spPr>
                  </p:pic>
                </p:oleObj>
              </mc:Fallback>
            </mc:AlternateContent>
          </a:graphicData>
        </a:graphic>
      </p:graphicFrame>
      <p:sp>
        <p:nvSpPr>
          <p:cNvPr id="9" name="文本框 8"/>
          <p:cNvSpPr txBox="1"/>
          <p:nvPr/>
        </p:nvSpPr>
        <p:spPr>
          <a:xfrm>
            <a:off x="5287010" y="5778500"/>
            <a:ext cx="5834380" cy="398780"/>
          </a:xfrm>
          <a:prstGeom prst="rect">
            <a:avLst/>
          </a:prstGeom>
          <a:noFill/>
          <a:extLst>
            <a:ext uri="{909E8E84-426E-40DD-AFC4-6F175D3DCCD1}">
              <a14:hiddenFill xmlns:a14="http://schemas.microsoft.com/office/drawing/2010/main">
                <a:solidFill>
                  <a:schemeClr val="bg1">
                    <a:lumMod val="95000"/>
                  </a:schemeClr>
                </a:solidFill>
              </a14:hiddenFill>
            </a:ext>
          </a:extLst>
        </p:spPr>
        <p:txBody>
          <a:bodyPr wrap="square" rtlCol="0" anchor="t">
            <a:spAutoFit/>
          </a:bodyPr>
          <a:p>
            <a:r>
              <a:rPr lang="zh-CN" altLang="en-US" sz="2000" b="1" dirty="0">
                <a:solidFill>
                  <a:schemeClr val="tx1">
                    <a:lumMod val="85000"/>
                    <a:lumOff val="15000"/>
                  </a:schemeClr>
                </a:solidFill>
                <a:latin typeface="微软雅黑" panose="020B0503020204020204" pitchFamily="34" charset="-122"/>
                <a:cs typeface="微软雅黑" panose="020B0503020204020204" pitchFamily="34" charset="-122"/>
                <a:sym typeface="+mn-ea"/>
              </a:rPr>
              <a:t>当员工感到不满意不公平时，你应该怎么做？</a:t>
            </a:r>
            <a:endParaRPr lang="zh-CN" altLang="en-US" sz="2000" b="1" dirty="0">
              <a:solidFill>
                <a:schemeClr val="tx1">
                  <a:lumMod val="85000"/>
                  <a:lumOff val="15000"/>
                </a:schemeClr>
              </a:solidFill>
              <a:latin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3"/>
          <a:stretch>
            <a:fillRect/>
          </a:stretch>
        </p:blipFill>
        <p:spPr>
          <a:xfrm>
            <a:off x="9553575" y="88900"/>
            <a:ext cx="2620645" cy="876935"/>
          </a:xfrm>
          <a:prstGeom prst="rect">
            <a:avLst/>
          </a:prstGeom>
        </p:spPr>
      </p:pic>
      <p:sp>
        <p:nvSpPr>
          <p:cNvPr id="11" name="文本框 10"/>
          <p:cNvSpPr txBox="1"/>
          <p:nvPr/>
        </p:nvSpPr>
        <p:spPr>
          <a:xfrm>
            <a:off x="902970" y="210185"/>
            <a:ext cx="308927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11.2.2.2 </a:t>
            </a:r>
            <a:r>
              <a:rPr lang="zh-CN" altLang="en-US" sz="3200" b="1" dirty="0" smtClean="0">
                <a:latin typeface="方正清刻本悦宋简体" panose="02000000000000000000" charset="-122"/>
                <a:ea typeface="方正清刻本悦宋简体" panose="02000000000000000000" charset="-122"/>
                <a:sym typeface="+mn-ea"/>
              </a:rPr>
              <a:t>公平理论</a:t>
            </a:r>
            <a:endParaRPr lang="zh-CN" altLang="en-US" sz="3200"/>
          </a:p>
        </p:txBody>
      </p:sp>
      <p:sp>
        <p:nvSpPr>
          <p:cNvPr id="3" name="文本框 2"/>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8965" y="1231900"/>
            <a:ext cx="11173460" cy="1568450"/>
          </a:xfrm>
          <a:prstGeom prst="rect">
            <a:avLst/>
          </a:prstGeom>
          <a:noFill/>
          <a:ln>
            <a:noFill/>
          </a:ln>
        </p:spPr>
        <p:txBody>
          <a:bodyPr wrap="square" rtlCol="0" anchor="t">
            <a:spAutoFit/>
          </a:bodyPr>
          <a:p>
            <a:pPr marL="342900" indent="-342900" fontAlgn="auto">
              <a:lnSpc>
                <a:spcPct val="150000"/>
              </a:lnSpc>
              <a:buFont typeface="Wingdings" panose="05000000000000000000" charset="0"/>
              <a:buChar char=""/>
            </a:pPr>
            <a:r>
              <a:rPr lang="zh-CN" altLang="en-US" sz="2400" b="1">
                <a:latin typeface="楷体-简" panose="02010600040101010101" charset="-122"/>
                <a:ea typeface="楷体-简" panose="02010600040101010101" charset="-122"/>
                <a:sym typeface="+mn-ea"/>
              </a:rPr>
              <a:t>分配报酬的四点建议：</a:t>
            </a:r>
            <a:endParaRPr lang="zh-CN" altLang="en-US" sz="24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（1）按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的员工的生产效率水平，有可能将高于收入公平的员工。</a:t>
            </a:r>
            <a:endParaRPr lang="zh-CN" altLang="en-US" sz="2000">
              <a:latin typeface="楷体-简" panose="02010600040101010101" charset="-122"/>
              <a:ea typeface="楷体-简" panose="02010600040101010101" charset="-122"/>
              <a:sym typeface="+mn-ea"/>
            </a:endParaRPr>
          </a:p>
          <a:p>
            <a:pPr fontAlgn="auto">
              <a:lnSpc>
                <a:spcPct val="150000"/>
              </a:lnSpc>
            </a:pPr>
            <a:endParaRPr lang="zh-CN" altLang="en-US" sz="2000">
              <a:latin typeface="楷体-简" panose="02010600040101010101" charset="-122"/>
              <a:ea typeface="楷体-简" panose="02010600040101010101" charset="-122"/>
              <a:sym typeface="+mn-ea"/>
            </a:endParaRPr>
          </a:p>
        </p:txBody>
      </p:sp>
      <p:pic>
        <p:nvPicPr>
          <p:cNvPr id="2" name="图片 1"/>
          <p:cNvPicPr>
            <a:picLocks noChangeAspect="1"/>
          </p:cNvPicPr>
          <p:nvPr/>
        </p:nvPicPr>
        <p:blipFill>
          <a:blip r:embed="rId1"/>
          <a:stretch>
            <a:fillRect/>
          </a:stretch>
        </p:blipFill>
        <p:spPr>
          <a:xfrm>
            <a:off x="9553575" y="88900"/>
            <a:ext cx="2620645" cy="876935"/>
          </a:xfrm>
          <a:prstGeom prst="rect">
            <a:avLst/>
          </a:prstGeom>
        </p:spPr>
      </p:pic>
      <p:sp>
        <p:nvSpPr>
          <p:cNvPr id="11" name="文本框 10"/>
          <p:cNvSpPr txBox="1"/>
          <p:nvPr/>
        </p:nvSpPr>
        <p:spPr>
          <a:xfrm>
            <a:off x="902970" y="210185"/>
            <a:ext cx="308927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11.2.2.2 </a:t>
            </a:r>
            <a:r>
              <a:rPr lang="zh-CN" altLang="en-US" sz="3200" b="1" dirty="0" smtClean="0">
                <a:latin typeface="方正清刻本悦宋简体" panose="02000000000000000000" charset="-122"/>
                <a:ea typeface="方正清刻本悦宋简体" panose="02000000000000000000" charset="-122"/>
                <a:sym typeface="+mn-ea"/>
              </a:rPr>
              <a:t>公平理论</a:t>
            </a:r>
            <a:endParaRPr lang="zh-CN" altLang="en-US" sz="3200"/>
          </a:p>
        </p:txBody>
      </p:sp>
      <p:sp>
        <p:nvSpPr>
          <p:cNvPr id="3" name="文本框 2"/>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8965" y="1231900"/>
            <a:ext cx="11173460" cy="2491740"/>
          </a:xfrm>
          <a:prstGeom prst="rect">
            <a:avLst/>
          </a:prstGeom>
          <a:noFill/>
          <a:ln>
            <a:noFill/>
          </a:ln>
        </p:spPr>
        <p:txBody>
          <a:bodyPr wrap="square" rtlCol="0" anchor="t">
            <a:spAutoFit/>
          </a:bodyPr>
          <a:p>
            <a:pPr marL="342900" indent="-342900" fontAlgn="auto">
              <a:lnSpc>
                <a:spcPct val="150000"/>
              </a:lnSpc>
              <a:buFont typeface="Wingdings" panose="05000000000000000000" charset="0"/>
              <a:buChar char=""/>
            </a:pPr>
            <a:r>
              <a:rPr lang="zh-CN" altLang="en-US" sz="2400" b="1">
                <a:latin typeface="楷体-简" panose="02010600040101010101" charset="-122"/>
                <a:ea typeface="楷体-简" panose="02010600040101010101" charset="-122"/>
                <a:sym typeface="+mn-ea"/>
              </a:rPr>
              <a:t>分配报酬的四点建议：</a:t>
            </a:r>
            <a:endParaRPr lang="zh-CN" altLang="en-US" sz="24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（1）按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的员工的生产效率水平，有可能将高于收入公平的员工。</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（2）按</a:t>
            </a:r>
            <a:r>
              <a:rPr lang="zh-CN" altLang="en-US" sz="2000" b="1" u="sng">
                <a:solidFill>
                  <a:srgbClr val="C00000"/>
                </a:solidFill>
                <a:latin typeface="楷体-简" panose="02010600040101010101" charset="-122"/>
                <a:ea typeface="楷体-简" panose="02010600040101010101" charset="-122"/>
                <a:sym typeface="+mn-ea"/>
              </a:rPr>
              <a:t>产量付酬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的员工相对于那些收入公平的员工而言，产品生产数量增</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加不多，而主要是提高产品质量。</a:t>
            </a:r>
            <a:endParaRPr lang="zh-CN" altLang="en-US" sz="2000">
              <a:latin typeface="楷体-简" panose="02010600040101010101" charset="-122"/>
              <a:ea typeface="楷体-简" panose="02010600040101010101" charset="-122"/>
              <a:sym typeface="+mn-ea"/>
            </a:endParaRPr>
          </a:p>
          <a:p>
            <a:pPr fontAlgn="auto">
              <a:lnSpc>
                <a:spcPct val="150000"/>
              </a:lnSpc>
            </a:pPr>
            <a:endParaRPr lang="zh-CN" altLang="en-US" sz="2000">
              <a:latin typeface="楷体-简" panose="02010600040101010101" charset="-122"/>
              <a:ea typeface="楷体-简" panose="02010600040101010101" charset="-122"/>
              <a:sym typeface="+mn-ea"/>
            </a:endParaRPr>
          </a:p>
        </p:txBody>
      </p:sp>
      <p:pic>
        <p:nvPicPr>
          <p:cNvPr id="2" name="图片 1"/>
          <p:cNvPicPr>
            <a:picLocks noChangeAspect="1"/>
          </p:cNvPicPr>
          <p:nvPr/>
        </p:nvPicPr>
        <p:blipFill>
          <a:blip r:embed="rId1"/>
          <a:stretch>
            <a:fillRect/>
          </a:stretch>
        </p:blipFill>
        <p:spPr>
          <a:xfrm>
            <a:off x="9553575" y="88900"/>
            <a:ext cx="2620645" cy="876935"/>
          </a:xfrm>
          <a:prstGeom prst="rect">
            <a:avLst/>
          </a:prstGeom>
        </p:spPr>
      </p:pic>
      <p:sp>
        <p:nvSpPr>
          <p:cNvPr id="11" name="文本框 10"/>
          <p:cNvSpPr txBox="1"/>
          <p:nvPr/>
        </p:nvSpPr>
        <p:spPr>
          <a:xfrm>
            <a:off x="902970" y="210185"/>
            <a:ext cx="308927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11.2.2.2 </a:t>
            </a:r>
            <a:r>
              <a:rPr lang="zh-CN" altLang="en-US" sz="3200" b="1" dirty="0" smtClean="0">
                <a:latin typeface="方正清刻本悦宋简体" panose="02000000000000000000" charset="-122"/>
                <a:ea typeface="方正清刻本悦宋简体" panose="02000000000000000000" charset="-122"/>
                <a:sym typeface="+mn-ea"/>
              </a:rPr>
              <a:t>公平理论</a:t>
            </a:r>
            <a:endParaRPr lang="zh-CN" altLang="en-US" sz="3200"/>
          </a:p>
        </p:txBody>
      </p:sp>
      <p:sp>
        <p:nvSpPr>
          <p:cNvPr id="3" name="文本框 2"/>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8965" y="1231900"/>
            <a:ext cx="11173460" cy="3415030"/>
          </a:xfrm>
          <a:prstGeom prst="rect">
            <a:avLst/>
          </a:prstGeom>
          <a:noFill/>
          <a:ln>
            <a:noFill/>
          </a:ln>
        </p:spPr>
        <p:txBody>
          <a:bodyPr wrap="square" rtlCol="0" anchor="t">
            <a:spAutoFit/>
          </a:bodyPr>
          <a:p>
            <a:pPr marL="342900" indent="-342900" fontAlgn="auto">
              <a:lnSpc>
                <a:spcPct val="150000"/>
              </a:lnSpc>
              <a:buFont typeface="Wingdings" panose="05000000000000000000" charset="0"/>
              <a:buChar char=""/>
            </a:pPr>
            <a:r>
              <a:rPr lang="zh-CN" altLang="en-US" sz="2400" b="1">
                <a:latin typeface="楷体-简" panose="02010600040101010101" charset="-122"/>
                <a:ea typeface="楷体-简" panose="02010600040101010101" charset="-122"/>
                <a:sym typeface="+mn-ea"/>
              </a:rPr>
              <a:t>分配报酬的四点建议：</a:t>
            </a:r>
            <a:endParaRPr lang="zh-CN" altLang="en-US" sz="24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（1）按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的员工的生产效率水平，有可能将高于收入公平的员工。</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（2）按</a:t>
            </a:r>
            <a:r>
              <a:rPr lang="zh-CN" altLang="en-US" sz="2000" b="1" u="sng">
                <a:solidFill>
                  <a:srgbClr val="C00000"/>
                </a:solidFill>
                <a:latin typeface="楷体-简" panose="02010600040101010101" charset="-122"/>
                <a:ea typeface="楷体-简" panose="02010600040101010101" charset="-122"/>
                <a:sym typeface="+mn-ea"/>
              </a:rPr>
              <a:t>产量付酬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的员工相对于那些收入公平的员工而言，产品生产数量增</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加不多，而主要是提高产品质量。</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（3）按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时，对于</a:t>
            </a:r>
            <a:r>
              <a:rPr lang="zh-CN" altLang="en-US" sz="2000" b="1">
                <a:solidFill>
                  <a:srgbClr val="C00000"/>
                </a:solidFill>
                <a:latin typeface="楷体-简" panose="02010600040101010101" charset="-122"/>
                <a:ea typeface="楷体-简" panose="02010600040101010101" charset="-122"/>
                <a:sym typeface="+mn-ea"/>
              </a:rPr>
              <a:t>收入低于应得报酬</a:t>
            </a:r>
            <a:r>
              <a:rPr lang="zh-CN" altLang="en-US" sz="2000">
                <a:latin typeface="楷体-简" panose="02010600040101010101" charset="-122"/>
                <a:ea typeface="楷体-简" panose="02010600040101010101" charset="-122"/>
                <a:sym typeface="+mn-ea"/>
              </a:rPr>
              <a:t>的员工而言，将降低他们生产的数量或质量，他们工</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作的努力程度也将降低。</a:t>
            </a:r>
            <a:endParaRPr lang="zh-CN" altLang="en-US" sz="2000">
              <a:latin typeface="楷体-简" panose="02010600040101010101" charset="-122"/>
              <a:ea typeface="楷体-简" panose="02010600040101010101" charset="-122"/>
              <a:sym typeface="+mn-ea"/>
            </a:endParaRPr>
          </a:p>
          <a:p>
            <a:pPr fontAlgn="auto">
              <a:lnSpc>
                <a:spcPct val="150000"/>
              </a:lnSpc>
            </a:pPr>
            <a:endParaRPr lang="zh-CN" altLang="en-US" sz="2000">
              <a:latin typeface="楷体-简" panose="02010600040101010101" charset="-122"/>
              <a:ea typeface="楷体-简" panose="02010600040101010101" charset="-122"/>
              <a:sym typeface="+mn-ea"/>
            </a:endParaRPr>
          </a:p>
        </p:txBody>
      </p:sp>
      <p:pic>
        <p:nvPicPr>
          <p:cNvPr id="2" name="图片 1"/>
          <p:cNvPicPr>
            <a:picLocks noChangeAspect="1"/>
          </p:cNvPicPr>
          <p:nvPr/>
        </p:nvPicPr>
        <p:blipFill>
          <a:blip r:embed="rId1"/>
          <a:stretch>
            <a:fillRect/>
          </a:stretch>
        </p:blipFill>
        <p:spPr>
          <a:xfrm>
            <a:off x="9553575" y="88900"/>
            <a:ext cx="2620645" cy="876935"/>
          </a:xfrm>
          <a:prstGeom prst="rect">
            <a:avLst/>
          </a:prstGeom>
        </p:spPr>
      </p:pic>
      <p:sp>
        <p:nvSpPr>
          <p:cNvPr id="11" name="文本框 10"/>
          <p:cNvSpPr txBox="1"/>
          <p:nvPr/>
        </p:nvSpPr>
        <p:spPr>
          <a:xfrm>
            <a:off x="902970" y="210185"/>
            <a:ext cx="308927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11.2.2.2 </a:t>
            </a:r>
            <a:r>
              <a:rPr lang="zh-CN" altLang="en-US" sz="3200" b="1" dirty="0" smtClean="0">
                <a:latin typeface="方正清刻本悦宋简体" panose="02000000000000000000" charset="-122"/>
                <a:ea typeface="方正清刻本悦宋简体" panose="02000000000000000000" charset="-122"/>
                <a:sym typeface="+mn-ea"/>
              </a:rPr>
              <a:t>公平理论</a:t>
            </a:r>
            <a:endParaRPr lang="zh-CN" altLang="en-US" sz="3200"/>
          </a:p>
        </p:txBody>
      </p:sp>
      <p:sp>
        <p:nvSpPr>
          <p:cNvPr id="3" name="文本框 2"/>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8965" y="1231900"/>
            <a:ext cx="11173460" cy="3415030"/>
          </a:xfrm>
          <a:prstGeom prst="rect">
            <a:avLst/>
          </a:prstGeom>
          <a:noFill/>
          <a:ln>
            <a:noFill/>
          </a:ln>
        </p:spPr>
        <p:txBody>
          <a:bodyPr wrap="square" rtlCol="0" anchor="t">
            <a:spAutoFit/>
          </a:bodyPr>
          <a:p>
            <a:pPr marL="342900" indent="-342900" fontAlgn="auto">
              <a:lnSpc>
                <a:spcPct val="150000"/>
              </a:lnSpc>
              <a:buFont typeface="Wingdings" panose="05000000000000000000" charset="0"/>
              <a:buChar char=""/>
            </a:pPr>
            <a:r>
              <a:rPr lang="zh-CN" altLang="en-US" sz="2400" b="1">
                <a:latin typeface="楷体-简" panose="02010600040101010101" charset="-122"/>
                <a:ea typeface="楷体-简" panose="02010600040101010101" charset="-122"/>
                <a:sym typeface="+mn-ea"/>
              </a:rPr>
              <a:t>分配报酬的四点建议：</a:t>
            </a:r>
            <a:endParaRPr lang="zh-CN" altLang="en-US" sz="24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（1）按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的员工的生产效率水平，有可能将高于收入公平的员工。</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（2）按</a:t>
            </a:r>
            <a:r>
              <a:rPr lang="zh-CN" altLang="en-US" sz="2000" b="1" u="sng">
                <a:solidFill>
                  <a:srgbClr val="C00000"/>
                </a:solidFill>
                <a:latin typeface="楷体-简" panose="02010600040101010101" charset="-122"/>
                <a:ea typeface="楷体-简" panose="02010600040101010101" charset="-122"/>
                <a:sym typeface="+mn-ea"/>
              </a:rPr>
              <a:t>产量付酬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的员工相对于那些收入公平的员工而言，产品生产数量增</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加不多，而主要是提高产品质量。</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（3）按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时，对于</a:t>
            </a:r>
            <a:r>
              <a:rPr lang="zh-CN" altLang="en-US" sz="2000" b="1">
                <a:solidFill>
                  <a:srgbClr val="C00000"/>
                </a:solidFill>
                <a:latin typeface="楷体-简" panose="02010600040101010101" charset="-122"/>
                <a:ea typeface="楷体-简" panose="02010600040101010101" charset="-122"/>
                <a:sym typeface="+mn-ea"/>
              </a:rPr>
              <a:t>收入低于应得报酬</a:t>
            </a:r>
            <a:r>
              <a:rPr lang="zh-CN" altLang="en-US" sz="2000">
                <a:latin typeface="楷体-简" panose="02010600040101010101" charset="-122"/>
                <a:ea typeface="楷体-简" panose="02010600040101010101" charset="-122"/>
                <a:sym typeface="+mn-ea"/>
              </a:rPr>
              <a:t>的员工而言，将降低他们生产的数量或质量，他们工</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作的努力程度也将降低。</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（4）按产量付酬时，</a:t>
            </a:r>
            <a:r>
              <a:rPr lang="zh-CN" altLang="en-US" sz="2000" b="1">
                <a:solidFill>
                  <a:srgbClr val="C00000"/>
                </a:solidFill>
                <a:latin typeface="楷体-简" panose="02010600040101010101" charset="-122"/>
                <a:ea typeface="楷体-简" panose="02010600040101010101" charset="-122"/>
                <a:sym typeface="+mn-ea"/>
              </a:rPr>
              <a:t>收入低于应得报酬的员工</a:t>
            </a:r>
            <a:r>
              <a:rPr lang="zh-CN" altLang="en-US" sz="2000">
                <a:latin typeface="楷体-简" panose="02010600040101010101" charset="-122"/>
                <a:ea typeface="楷体-简" panose="02010600040101010101" charset="-122"/>
                <a:sym typeface="+mn-ea"/>
              </a:rPr>
              <a:t>与收入公平的员工相比，他们的产量高而质量低。</a:t>
            </a:r>
            <a:endParaRPr lang="zh-CN" altLang="en-US" sz="2000">
              <a:latin typeface="楷体-简" panose="02010600040101010101" charset="-122"/>
              <a:ea typeface="楷体-简" panose="02010600040101010101" charset="-122"/>
              <a:sym typeface="+mn-ea"/>
            </a:endParaRPr>
          </a:p>
        </p:txBody>
      </p:sp>
      <p:pic>
        <p:nvPicPr>
          <p:cNvPr id="2" name="图片 1"/>
          <p:cNvPicPr>
            <a:picLocks noChangeAspect="1"/>
          </p:cNvPicPr>
          <p:nvPr/>
        </p:nvPicPr>
        <p:blipFill>
          <a:blip r:embed="rId1"/>
          <a:stretch>
            <a:fillRect/>
          </a:stretch>
        </p:blipFill>
        <p:spPr>
          <a:xfrm>
            <a:off x="9553575" y="88900"/>
            <a:ext cx="2620645" cy="876935"/>
          </a:xfrm>
          <a:prstGeom prst="rect">
            <a:avLst/>
          </a:prstGeom>
        </p:spPr>
      </p:pic>
      <p:sp>
        <p:nvSpPr>
          <p:cNvPr id="11" name="文本框 10"/>
          <p:cNvSpPr txBox="1"/>
          <p:nvPr/>
        </p:nvSpPr>
        <p:spPr>
          <a:xfrm>
            <a:off x="902970" y="210185"/>
            <a:ext cx="308927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11.2.2.2 </a:t>
            </a:r>
            <a:r>
              <a:rPr lang="zh-CN" altLang="en-US" sz="3200" b="1" dirty="0" smtClean="0">
                <a:latin typeface="方正清刻本悦宋简体" panose="02000000000000000000" charset="-122"/>
                <a:ea typeface="方正清刻本悦宋简体" panose="02000000000000000000" charset="-122"/>
                <a:sym typeface="+mn-ea"/>
              </a:rPr>
              <a:t>公平理论</a:t>
            </a:r>
            <a:endParaRPr lang="zh-CN" altLang="en-US" sz="3200"/>
          </a:p>
        </p:txBody>
      </p:sp>
      <p:sp>
        <p:nvSpPr>
          <p:cNvPr id="3" name="文本框 2"/>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867535" y="1713865"/>
            <a:ext cx="8820785" cy="2214880"/>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领导的时间艺术【</a:t>
            </a:r>
            <a:r>
              <a:rPr lang="zh-CN" altLang="en-US" sz="2400" b="1">
                <a:solidFill>
                  <a:srgbClr val="FF0000"/>
                </a:solidFill>
                <a:latin typeface="楷体-简" panose="02010600040101010101" charset="-122"/>
                <a:ea typeface="楷体-简" panose="02010600040101010101" charset="-122"/>
                <a:cs typeface="宋体" pitchFamily="2" charset="-122"/>
                <a:sym typeface="+mn-ea"/>
              </a:rPr>
              <a:t>简答</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rgbClr val="FF0000"/>
                </a:solidFill>
                <a:latin typeface="楷体-简" panose="02010600040101010101" charset="-122"/>
                <a:ea typeface="楷体-简" panose="02010600040101010101" charset="-122"/>
                <a:sym typeface="+mn-ea"/>
              </a:rPr>
              <a:t>★</a:t>
            </a:r>
            <a:endParaRPr lang="en-US" altLang="zh-CN" sz="2400">
              <a:solidFill>
                <a:srgbClr val="FF0000"/>
              </a:solidFill>
              <a:latin typeface="楷体-简" panose="02010600040101010101" charset="-122"/>
              <a:ea typeface="楷体-简" panose="02010600040101010101" charset="-122"/>
              <a:sym typeface="+mn-ea"/>
            </a:endParaRPr>
          </a:p>
          <a:p>
            <a:pPr indent="0" fontAlgn="auto">
              <a:lnSpc>
                <a:spcPct val="150000"/>
              </a:lnSpc>
            </a:pPr>
            <a:endParaRPr lang="zh-CN" altLang="en-US" sz="2400" b="0">
              <a:latin typeface="楷体-简" panose="02010600040101010101" charset="-122"/>
              <a:ea typeface="楷体-简" panose="02010600040101010101" charset="-122"/>
              <a:cs typeface="微软雅黑" panose="020B0503020204020204" pitchFamily="34" charset="-122"/>
            </a:endParaRPr>
          </a:p>
          <a:p>
            <a:pPr marL="217170" indent="-289560" fontAlgn="auto">
              <a:lnSpc>
                <a:spcPct val="150000"/>
              </a:lnSpc>
              <a:buFont typeface="Wingdings" panose="05000000000000000000" charset="0"/>
              <a:buChar char=""/>
              <a:extLst>
                <a:ext uri="{35155182-B16C-46BC-9424-99874614C6A1}">
                  <wpsdc:indentchars xmlns:wpsdc="http://www.wps.cn/officeDocument/2017/drawingmlCustomData" val="-95" checksum="1650380167"/>
                  <wpsdc:marlchars xmlns:wpsdc="http://www.wps.cn/officeDocument/2017/drawingmlCustomData" val="95" checksum="3534689470"/>
                </a:ext>
              </a:extLst>
            </a:pPr>
            <a:r>
              <a:rPr lang="zh-CN" altLang="en-US" sz="2400" b="0">
                <a:latin typeface="楷体-简" panose="02010600040101010101" charset="-122"/>
                <a:ea typeface="楷体-简" panose="02010600040101010101" charset="-122"/>
                <a:cs typeface="微软雅黑" panose="020B0503020204020204" pitchFamily="34" charset="-122"/>
              </a:rPr>
              <a:t>1.</a:t>
            </a:r>
            <a:r>
              <a:rPr lang="zh-CN" altLang="en-US" sz="2400" b="0" u="sng">
                <a:solidFill>
                  <a:srgbClr val="C00000"/>
                </a:solidFill>
                <a:latin typeface="楷体-简" panose="02010600040101010101" charset="-122"/>
                <a:ea typeface="楷体-简" panose="02010600040101010101" charset="-122"/>
                <a:cs typeface="微软雅黑" panose="020B0503020204020204" pitchFamily="34" charset="-122"/>
              </a:rPr>
              <a:t>定期分析</a:t>
            </a:r>
            <a:r>
              <a:rPr lang="zh-CN" altLang="en-US" sz="2400" b="0">
                <a:latin typeface="楷体-简" panose="02010600040101010101" charset="-122"/>
                <a:ea typeface="楷体-简" panose="02010600040101010101" charset="-122"/>
                <a:cs typeface="微软雅黑" panose="020B0503020204020204" pitchFamily="34" charset="-122"/>
              </a:rPr>
              <a:t>，不断改进和管理好自己的时间。</a:t>
            </a:r>
            <a:r>
              <a:rPr lang="en-US" altLang="zh-CN" sz="2000" b="0">
                <a:latin typeface="方正清刻本悦宋简体" panose="02000000000000000000" charset="-122"/>
                <a:ea typeface="方正清刻本悦宋简体" panose="02000000000000000000" charset="-122"/>
                <a:cs typeface="微软雅黑" panose="020B0503020204020204" pitchFamily="34" charset="-122"/>
              </a:rPr>
              <a:t>&amp;</a:t>
            </a:r>
            <a:r>
              <a:rPr lang="zh-CN" altLang="en-US" sz="2000" b="0">
                <a:latin typeface="方正清刻本悦宋简体" panose="02000000000000000000" charset="-122"/>
                <a:ea typeface="方正清刻本悦宋简体" panose="02000000000000000000" charset="-122"/>
                <a:cs typeface="微软雅黑" panose="020B0503020204020204" pitchFamily="34" charset="-122"/>
              </a:rPr>
              <a:t>主宰时间</a:t>
            </a:r>
            <a:endParaRPr lang="zh-CN" altLang="en-US" sz="2400" b="0">
              <a:latin typeface="楷体-简" panose="02010600040101010101" charset="-122"/>
              <a:ea typeface="楷体-简" panose="02010600040101010101" charset="-122"/>
              <a:cs typeface="微软雅黑" panose="020B0503020204020204" pitchFamily="34" charset="-122"/>
            </a:endParaRPr>
          </a:p>
          <a:p>
            <a:pPr fontAlgn="auto">
              <a:lnSpc>
                <a:spcPct val="150000"/>
              </a:lnSpc>
              <a:buFont typeface="Wingdings" panose="05000000000000000000" charset="0"/>
            </a:pPr>
            <a:endParaRPr lang="zh-CN" altLang="en-US" sz="2000" b="0">
              <a:latin typeface="楷体-简" panose="02010600040101010101" charset="-122"/>
              <a:ea typeface="楷体-简" panose="02010600040101010101" charset="-122"/>
              <a:cs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10572115" y="85725"/>
            <a:ext cx="1631950" cy="1056005"/>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3600" b="1" dirty="0" smtClean="0">
                <a:latin typeface="方正清刻本悦宋简体" panose="02000000000000000000" charset="-122"/>
                <a:ea typeface="方正清刻本悦宋简体" panose="02000000000000000000" charset="-122"/>
                <a:sym typeface="+mn-ea"/>
              </a:rPr>
              <a:t>10.3.3 </a:t>
            </a:r>
            <a:r>
              <a:rPr lang="zh-CN" altLang="en-US" sz="3600" b="1" dirty="0" smtClean="0">
                <a:latin typeface="方正清刻本悦宋简体" panose="02000000000000000000" charset="-122"/>
                <a:ea typeface="方正清刻本悦宋简体" panose="02000000000000000000" charset="-122"/>
                <a:sym typeface="+mn-ea"/>
              </a:rPr>
              <a:t>领导的时间艺术</a:t>
            </a:r>
            <a:endParaRPr lang="zh-CN" altLang="en-US"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8965" y="1231900"/>
            <a:ext cx="11173460" cy="3415030"/>
          </a:xfrm>
          <a:prstGeom prst="rect">
            <a:avLst/>
          </a:prstGeom>
          <a:noFill/>
          <a:ln>
            <a:noFill/>
          </a:ln>
        </p:spPr>
        <p:txBody>
          <a:bodyPr wrap="square" rtlCol="0" anchor="t">
            <a:spAutoFit/>
          </a:bodyPr>
          <a:p>
            <a:pPr marL="342900" indent="-342900" fontAlgn="auto">
              <a:lnSpc>
                <a:spcPct val="150000"/>
              </a:lnSpc>
              <a:buFont typeface="Wingdings" panose="05000000000000000000" charset="0"/>
              <a:buChar char=""/>
            </a:pPr>
            <a:r>
              <a:rPr lang="zh-CN" altLang="en-US" sz="2400" b="1">
                <a:latin typeface="楷体-简" panose="02010600040101010101" charset="-122"/>
                <a:ea typeface="楷体-简" panose="02010600040101010101" charset="-122"/>
                <a:sym typeface="+mn-ea"/>
              </a:rPr>
              <a:t>分配报酬的四点建议：【</a:t>
            </a:r>
            <a:r>
              <a:rPr lang="zh-CN" altLang="en-US" sz="2400" b="1">
                <a:solidFill>
                  <a:srgbClr val="C00000"/>
                </a:solidFill>
                <a:latin typeface="楷体-简" panose="02010600040101010101" charset="-122"/>
                <a:ea typeface="楷体-简" panose="02010600040101010101" charset="-122"/>
                <a:sym typeface="+mn-ea"/>
              </a:rPr>
              <a:t>简答</a:t>
            </a:r>
            <a:r>
              <a:rPr lang="zh-CN" altLang="en-US" sz="2400" b="1">
                <a:latin typeface="楷体-简" panose="02010600040101010101" charset="-122"/>
                <a:ea typeface="楷体-简" panose="02010600040101010101" charset="-122"/>
                <a:sym typeface="+mn-ea"/>
              </a:rPr>
              <a:t>】</a:t>
            </a:r>
            <a:endParaRPr lang="zh-CN" altLang="en-US" sz="24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（1）按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的员工的生产效率水平，有可能将高于收入公平的员工。</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（2）按</a:t>
            </a:r>
            <a:r>
              <a:rPr lang="zh-CN" altLang="en-US" sz="2000" b="1" u="sng">
                <a:solidFill>
                  <a:srgbClr val="C00000"/>
                </a:solidFill>
                <a:latin typeface="楷体-简" panose="02010600040101010101" charset="-122"/>
                <a:ea typeface="楷体-简" panose="02010600040101010101" charset="-122"/>
                <a:sym typeface="+mn-ea"/>
              </a:rPr>
              <a:t>产量付酬</a:t>
            </a:r>
            <a:r>
              <a:rPr lang="zh-CN" altLang="en-US" sz="2000">
                <a:latin typeface="楷体-简" panose="02010600040101010101" charset="-122"/>
                <a:ea typeface="楷体-简" panose="02010600040101010101" charset="-122"/>
                <a:sym typeface="+mn-ea"/>
              </a:rPr>
              <a:t>时，收入</a:t>
            </a:r>
            <a:r>
              <a:rPr lang="zh-CN" altLang="en-US" sz="2000" b="1">
                <a:solidFill>
                  <a:srgbClr val="C00000"/>
                </a:solidFill>
                <a:latin typeface="楷体-简" panose="02010600040101010101" charset="-122"/>
                <a:ea typeface="楷体-简" panose="02010600040101010101" charset="-122"/>
                <a:sym typeface="+mn-ea"/>
              </a:rPr>
              <a:t>超过应得报酬</a:t>
            </a:r>
            <a:r>
              <a:rPr lang="zh-CN" altLang="en-US" sz="2000">
                <a:latin typeface="楷体-简" panose="02010600040101010101" charset="-122"/>
                <a:ea typeface="楷体-简" panose="02010600040101010101" charset="-122"/>
                <a:sym typeface="+mn-ea"/>
              </a:rPr>
              <a:t>的员工相对于那些收入公平的员工而言，产品生产数量增</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加不多，而主要是提高产品质量。</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（3）按</a:t>
            </a:r>
            <a:r>
              <a:rPr lang="zh-CN" altLang="en-US" sz="2000" b="1" u="sng">
                <a:solidFill>
                  <a:srgbClr val="C00000"/>
                </a:solidFill>
                <a:latin typeface="楷体-简" panose="02010600040101010101" charset="-122"/>
                <a:ea typeface="楷体-简" panose="02010600040101010101" charset="-122"/>
                <a:sym typeface="+mn-ea"/>
              </a:rPr>
              <a:t>时间付酬</a:t>
            </a:r>
            <a:r>
              <a:rPr lang="zh-CN" altLang="en-US" sz="2000">
                <a:latin typeface="楷体-简" panose="02010600040101010101" charset="-122"/>
                <a:ea typeface="楷体-简" panose="02010600040101010101" charset="-122"/>
                <a:sym typeface="+mn-ea"/>
              </a:rPr>
              <a:t>时，对于</a:t>
            </a:r>
            <a:r>
              <a:rPr lang="zh-CN" altLang="en-US" sz="2000" b="1">
                <a:solidFill>
                  <a:srgbClr val="C00000"/>
                </a:solidFill>
                <a:latin typeface="楷体-简" panose="02010600040101010101" charset="-122"/>
                <a:ea typeface="楷体-简" panose="02010600040101010101" charset="-122"/>
                <a:sym typeface="+mn-ea"/>
              </a:rPr>
              <a:t>收入低于应得报酬</a:t>
            </a:r>
            <a:r>
              <a:rPr lang="zh-CN" altLang="en-US" sz="2000">
                <a:latin typeface="楷体-简" panose="02010600040101010101" charset="-122"/>
                <a:ea typeface="楷体-简" panose="02010600040101010101" charset="-122"/>
                <a:sym typeface="+mn-ea"/>
              </a:rPr>
              <a:t>的员工而言，将降低他们生产的数量或质量，他们工</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作的努力程度也将降低。</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（4）按产量付酬时，</a:t>
            </a:r>
            <a:r>
              <a:rPr lang="zh-CN" altLang="en-US" sz="2000" b="1">
                <a:solidFill>
                  <a:srgbClr val="C00000"/>
                </a:solidFill>
                <a:latin typeface="楷体-简" panose="02010600040101010101" charset="-122"/>
                <a:ea typeface="楷体-简" panose="02010600040101010101" charset="-122"/>
                <a:sym typeface="+mn-ea"/>
              </a:rPr>
              <a:t>收入低于应得报酬的员工</a:t>
            </a:r>
            <a:r>
              <a:rPr lang="zh-CN" altLang="en-US" sz="2000">
                <a:latin typeface="楷体-简" panose="02010600040101010101" charset="-122"/>
                <a:ea typeface="楷体-简" panose="02010600040101010101" charset="-122"/>
                <a:sym typeface="+mn-ea"/>
              </a:rPr>
              <a:t>与收入公平的员工相比，他们的产量高而质量低。</a:t>
            </a:r>
            <a:endParaRPr lang="zh-CN" altLang="en-US" sz="2000">
              <a:latin typeface="楷体-简" panose="02010600040101010101" charset="-122"/>
              <a:ea typeface="楷体-简" panose="02010600040101010101" charset="-122"/>
              <a:sym typeface="+mn-ea"/>
            </a:endParaRPr>
          </a:p>
        </p:txBody>
      </p:sp>
      <p:pic>
        <p:nvPicPr>
          <p:cNvPr id="2" name="图片 1"/>
          <p:cNvPicPr>
            <a:picLocks noChangeAspect="1"/>
          </p:cNvPicPr>
          <p:nvPr/>
        </p:nvPicPr>
        <p:blipFill>
          <a:blip r:embed="rId1"/>
          <a:stretch>
            <a:fillRect/>
          </a:stretch>
        </p:blipFill>
        <p:spPr>
          <a:xfrm>
            <a:off x="9553575" y="88900"/>
            <a:ext cx="2620645" cy="876935"/>
          </a:xfrm>
          <a:prstGeom prst="rect">
            <a:avLst/>
          </a:prstGeom>
        </p:spPr>
      </p:pic>
      <p:sp>
        <p:nvSpPr>
          <p:cNvPr id="11" name="文本框 10"/>
          <p:cNvSpPr txBox="1"/>
          <p:nvPr/>
        </p:nvSpPr>
        <p:spPr>
          <a:xfrm>
            <a:off x="902970" y="210185"/>
            <a:ext cx="3089275" cy="583565"/>
          </a:xfrm>
          <a:prstGeom prst="rect">
            <a:avLst/>
          </a:prstGeom>
          <a:noFill/>
        </p:spPr>
        <p:txBody>
          <a:bodyPr wrap="none" rtlCol="0" anchor="t">
            <a:spAutoFit/>
          </a:bodyPr>
          <a:p>
            <a:pPr lvl="0" algn="l"/>
            <a:r>
              <a:rPr lang="en-US" altLang="zh-CN" sz="3200" b="1" dirty="0" smtClean="0">
                <a:latin typeface="方正清刻本悦宋简体" panose="02000000000000000000" charset="-122"/>
                <a:ea typeface="方正清刻本悦宋简体" panose="02000000000000000000" charset="-122"/>
                <a:sym typeface="+mn-ea"/>
              </a:rPr>
              <a:t>11.2.2.2 公平理论</a:t>
            </a:r>
            <a:endParaRPr lang="en-US" altLang="zh-CN" sz="32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 name="组合 22"/>
          <p:cNvGrpSpPr/>
          <p:nvPr/>
        </p:nvGrpSpPr>
        <p:grpSpPr>
          <a:xfrm>
            <a:off x="-11430" y="1480185"/>
            <a:ext cx="6410325" cy="3896995"/>
            <a:chOff x="3059" y="1711"/>
            <a:chExt cx="10095" cy="6137"/>
          </a:xfrm>
        </p:grpSpPr>
        <p:grpSp>
          <p:nvGrpSpPr>
            <p:cNvPr id="9" name="组合 8"/>
            <p:cNvGrpSpPr/>
            <p:nvPr/>
          </p:nvGrpSpPr>
          <p:grpSpPr>
            <a:xfrm rot="0">
              <a:off x="5308" y="2746"/>
              <a:ext cx="4418" cy="4547"/>
              <a:chOff x="3921" y="1373"/>
              <a:chExt cx="4418" cy="4547"/>
            </a:xfrm>
          </p:grpSpPr>
          <p:sp>
            <p:nvSpPr>
              <p:cNvPr id="2" name=" 2050"/>
              <p:cNvSpPr/>
              <p:nvPr/>
            </p:nvSpPr>
            <p:spPr bwMode="auto">
              <a:xfrm flipH="1">
                <a:off x="3921" y="1558"/>
                <a:ext cx="146" cy="411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 name="文本框 5"/>
              <p:cNvSpPr txBox="1"/>
              <p:nvPr/>
            </p:nvSpPr>
            <p:spPr>
              <a:xfrm>
                <a:off x="4067" y="1373"/>
                <a:ext cx="3335" cy="628"/>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内容型激励理论</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4067" y="3425"/>
                <a:ext cx="3713" cy="628"/>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过程型激励理论</a:t>
                </a:r>
                <a:endParaRPr lang="zh-CN" altLang="en-US" sz="2000">
                  <a:latin typeface="微软雅黑" panose="020B0503020204020204" pitchFamily="34" charset="-122"/>
                  <a:ea typeface="微软雅黑" panose="020B0503020204020204" pitchFamily="34" charset="-122"/>
                </a:endParaRPr>
              </a:p>
            </p:txBody>
          </p:sp>
          <p:sp>
            <p:nvSpPr>
              <p:cNvPr id="8" name="文本框 7"/>
              <p:cNvSpPr txBox="1"/>
              <p:nvPr/>
            </p:nvSpPr>
            <p:spPr>
              <a:xfrm>
                <a:off x="4067" y="5292"/>
                <a:ext cx="4272" cy="628"/>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行为改造型激励理论</a:t>
                </a:r>
                <a:endParaRPr lang="zh-CN" altLang="en-US" sz="200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8600" y="1711"/>
              <a:ext cx="3935" cy="2355"/>
              <a:chOff x="5243" y="4013"/>
              <a:chExt cx="3935" cy="2355"/>
            </a:xfrm>
          </p:grpSpPr>
          <p:sp>
            <p:nvSpPr>
              <p:cNvPr id="12" name=" 2050"/>
              <p:cNvSpPr/>
              <p:nvPr/>
            </p:nvSpPr>
            <p:spPr bwMode="auto">
              <a:xfrm flipH="1">
                <a:off x="5243" y="4137"/>
                <a:ext cx="222" cy="1992"/>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3" name="文本框 12"/>
              <p:cNvSpPr txBox="1"/>
              <p:nvPr/>
            </p:nvSpPr>
            <p:spPr>
              <a:xfrm>
                <a:off x="5465" y="4013"/>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需要层次理论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465" y="4819"/>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成就需要理论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465" y="5740"/>
                <a:ext cx="2670" cy="628"/>
              </a:xfrm>
              <a:prstGeom prst="rect">
                <a:avLst/>
              </a:prstGeom>
              <a:noFill/>
            </p:spPr>
            <p:txBody>
              <a:bodyPr wrap="square" rtlCol="0" anchor="t">
                <a:spAutoFit/>
              </a:bodyPr>
              <a:p>
                <a:r>
                  <a:rPr lang="zh-CN" altLang="en-US" sz="2000" b="1">
                    <a:solidFill>
                      <a:schemeClr val="bg1">
                        <a:lumMod val="85000"/>
                      </a:schemeClr>
                    </a:solidFill>
                    <a:latin typeface="微软雅黑" panose="020B0503020204020204" pitchFamily="34" charset="-122"/>
                    <a:ea typeface="微软雅黑" panose="020B0503020204020204" pitchFamily="34" charset="-122"/>
                  </a:rPr>
                  <a:t>双因素理论</a:t>
                </a:r>
                <a:endParaRPr lang="zh-CN" altLang="en-US" sz="2000" b="1">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8600" y="4486"/>
              <a:ext cx="3935" cy="1434"/>
              <a:chOff x="5243" y="4013"/>
              <a:chExt cx="3935" cy="1434"/>
            </a:xfrm>
          </p:grpSpPr>
          <p:sp>
            <p:nvSpPr>
              <p:cNvPr id="18" name=" 2050"/>
              <p:cNvSpPr/>
              <p:nvPr/>
            </p:nvSpPr>
            <p:spPr bwMode="auto">
              <a:xfrm flipH="1">
                <a:off x="5243" y="4137"/>
                <a:ext cx="223" cy="1309"/>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20" name="文本框 19"/>
              <p:cNvSpPr txBox="1"/>
              <p:nvPr/>
            </p:nvSpPr>
            <p:spPr>
              <a:xfrm>
                <a:off x="5465" y="4013"/>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期望理论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465" y="4819"/>
                <a:ext cx="3713" cy="628"/>
              </a:xfrm>
              <a:prstGeom prst="rect">
                <a:avLst/>
              </a:prstGeom>
              <a:noFill/>
            </p:spPr>
            <p:txBody>
              <a:bodyPr wrap="square" rtlCol="0" anchor="t">
                <a:spAutoFit/>
              </a:bodyPr>
              <a:p>
                <a:r>
                  <a:rPr lang="zh-CN" altLang="en-US" sz="2000" b="1">
                    <a:solidFill>
                      <a:srgbClr val="FF0000"/>
                    </a:solidFill>
                    <a:latin typeface="微软雅黑" panose="020B0503020204020204" pitchFamily="34" charset="-122"/>
                    <a:ea typeface="微软雅黑" panose="020B0503020204020204" pitchFamily="34" charset="-122"/>
                  </a:rPr>
                  <a:t>公平理论</a:t>
                </a:r>
                <a:endParaRPr lang="zh-CN" altLang="en-US" sz="2000" b="1">
                  <a:solidFill>
                    <a:srgbClr val="FF0000"/>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9219" y="6414"/>
              <a:ext cx="3935" cy="1434"/>
              <a:chOff x="5243" y="4013"/>
              <a:chExt cx="3935" cy="1434"/>
            </a:xfrm>
          </p:grpSpPr>
          <p:sp>
            <p:nvSpPr>
              <p:cNvPr id="25" name=" 2050"/>
              <p:cNvSpPr/>
              <p:nvPr/>
            </p:nvSpPr>
            <p:spPr bwMode="auto">
              <a:xfrm flipH="1">
                <a:off x="5243" y="4137"/>
                <a:ext cx="223" cy="10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26" name="文本框 25"/>
              <p:cNvSpPr txBox="1"/>
              <p:nvPr/>
            </p:nvSpPr>
            <p:spPr>
              <a:xfrm>
                <a:off x="5465" y="4013"/>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强化理论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465" y="4819"/>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归因理论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3059" y="4610"/>
              <a:ext cx="2249" cy="871"/>
            </a:xfrm>
            <a:prstGeom prst="rect">
              <a:avLst/>
            </a:prstGeom>
            <a:noFill/>
          </p:spPr>
          <p:txBody>
            <a:bodyPr wrap="square" rtlCol="0" anchor="t">
              <a:spAutoFit/>
            </a:bodyPr>
            <a:p>
              <a:pPr indent="0" fontAlgn="auto">
                <a:lnSpc>
                  <a:spcPct val="150000"/>
                </a:lnSpc>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2.</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激励理论</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sp>
        <p:nvSpPr>
          <p:cNvPr id="5" name="文本框 4"/>
          <p:cNvSpPr txBox="1"/>
          <p:nvPr/>
        </p:nvSpPr>
        <p:spPr>
          <a:xfrm>
            <a:off x="5343525" y="3599180"/>
            <a:ext cx="4006850" cy="553085"/>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提出者：美国行为学家【  】。</a:t>
            </a:r>
            <a:endParaRPr lang="zh-CN" altLang="en-US" sz="200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902970" y="210185"/>
            <a:ext cx="3089275" cy="583565"/>
          </a:xfrm>
          <a:prstGeom prst="rect">
            <a:avLst/>
          </a:prstGeom>
          <a:noFill/>
        </p:spPr>
        <p:txBody>
          <a:bodyPr wrap="none" rtlCol="0" anchor="t">
            <a:spAutoFit/>
          </a:bodyPr>
          <a:p>
            <a:pPr lvl="0" algn="l"/>
            <a:r>
              <a:rPr lang="en-US" altLang="zh-CN" sz="3200" b="1" dirty="0" smtClean="0">
                <a:latin typeface="方正清刻本悦宋简体" panose="02000000000000000000" charset="-122"/>
                <a:ea typeface="方正清刻本悦宋简体" panose="02000000000000000000" charset="-122"/>
                <a:sym typeface="+mn-ea"/>
              </a:rPr>
              <a:t>11.2.2.2 公平理论</a:t>
            </a:r>
            <a:endParaRPr lang="en-US" altLang="zh-CN" sz="32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5715" y="-34925"/>
            <a:ext cx="33293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11.2.2二、过程型激励理论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sz="2400"/>
              <a:t>提出公平理论的美国心理学家是（ ）</a:t>
            </a:r>
            <a:endParaRPr lang="zh-CN" altLang="en-US" sz="2400"/>
          </a:p>
          <a:p>
            <a:r>
              <a:rPr lang="zh-CN" altLang="en-US" sz="2400"/>
              <a:t>A:弗鲁姆</a:t>
            </a:r>
            <a:endParaRPr lang="zh-CN" altLang="en-US" sz="2400"/>
          </a:p>
          <a:p>
            <a:r>
              <a:rPr lang="zh-CN" altLang="en-US" sz="2400"/>
              <a:t>B:亚当斯</a:t>
            </a:r>
            <a:endParaRPr lang="zh-CN" altLang="en-US" sz="2400"/>
          </a:p>
          <a:p>
            <a:r>
              <a:rPr lang="zh-CN" altLang="en-US" sz="2400"/>
              <a:t>C:斯金纳</a:t>
            </a:r>
            <a:endParaRPr lang="zh-CN" altLang="en-US" sz="2400"/>
          </a:p>
          <a:p>
            <a:r>
              <a:rPr lang="zh-CN" altLang="en-US" sz="2400"/>
              <a:t>D:奥德弗</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083435" y="2753360"/>
            <a:ext cx="5443855" cy="1476375"/>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a:latin typeface="微软雅黑" panose="020B0503020204020204" pitchFamily="34" charset="-122"/>
                <a:ea typeface="微软雅黑" panose="020B0503020204020204" pitchFamily="34" charset="-122"/>
                <a:sym typeface="+mn-ea"/>
              </a:rPr>
              <a:t>理论原理：</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当行为的结果有利时，这种行为就重复出现；</a:t>
            </a:r>
            <a:endParaRPr lang="zh-CN" altLang="en-US" sz="2000">
              <a:latin typeface="微软雅黑" panose="020B0503020204020204" pitchFamily="34" charset="-122"/>
              <a:ea typeface="微软雅黑" panose="020B0503020204020204" pitchFamily="34" charset="-122"/>
              <a:sym typeface="+mn-ea"/>
            </a:endParaRPr>
          </a:p>
          <a:p>
            <a:pPr fontAlgn="auto">
              <a:lnSpc>
                <a:spcPct val="150000"/>
              </a:lnSpc>
            </a:pPr>
            <a:r>
              <a:rPr lang="zh-CN" altLang="en-US" sz="2000">
                <a:latin typeface="微软雅黑" panose="020B0503020204020204" pitchFamily="34" charset="-122"/>
                <a:ea typeface="微软雅黑" panose="020B0503020204020204" pitchFamily="34" charset="-122"/>
                <a:sym typeface="+mn-ea"/>
              </a:rPr>
              <a:t>当行为的结果不利时，这种行为就减弱或消失。</a:t>
            </a:r>
            <a:endParaRPr lang="zh-CN" altLang="en-US" sz="20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461260" y="1609090"/>
            <a:ext cx="2357755" cy="398780"/>
          </a:xfrm>
          <a:prstGeom prst="rect">
            <a:avLst/>
          </a:prstGeom>
          <a:noFill/>
        </p:spPr>
        <p:txBody>
          <a:bodyPr wrap="square" rtlCol="0" anchor="t">
            <a:spAutoFit/>
          </a:bodyPr>
          <a:p>
            <a:r>
              <a:rPr lang="zh-CN" altLang="en-US" sz="2000" b="1">
                <a:solidFill>
                  <a:srgbClr val="FF0000"/>
                </a:solidFill>
                <a:latin typeface="微软雅黑" panose="020B0503020204020204" pitchFamily="34" charset="-122"/>
                <a:ea typeface="微软雅黑" panose="020B0503020204020204" pitchFamily="34" charset="-122"/>
              </a:rPr>
              <a:t>斯金纳提出</a:t>
            </a:r>
            <a:endParaRPr lang="zh-CN" altLang="en-US" sz="2000" b="1">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9609455" y="75565"/>
            <a:ext cx="2588260" cy="717550"/>
          </a:xfrm>
          <a:prstGeom prst="rect">
            <a:avLst/>
          </a:prstGeom>
        </p:spPr>
      </p:pic>
      <p:sp>
        <p:nvSpPr>
          <p:cNvPr id="19" name="文本框 18"/>
          <p:cNvSpPr txBox="1"/>
          <p:nvPr/>
        </p:nvSpPr>
        <p:spPr>
          <a:xfrm>
            <a:off x="902970" y="210185"/>
            <a:ext cx="3044190"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11.2.3.1 </a:t>
            </a:r>
            <a:r>
              <a:rPr lang="zh-CN" altLang="en-US" sz="3200" b="1" dirty="0" smtClean="0">
                <a:latin typeface="方正清刻本悦宋简体" panose="02000000000000000000" charset="-122"/>
                <a:ea typeface="方正清刻本悦宋简体" panose="02000000000000000000" charset="-122"/>
                <a:sym typeface="+mn-ea"/>
              </a:rPr>
              <a:t>强化理论</a:t>
            </a:r>
            <a:endParaRPr lang="zh-CN" altLang="en-US" sz="3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92175" y="1767840"/>
            <a:ext cx="10528935" cy="3322955"/>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a:latin typeface="楷体-简" panose="02010600040101010101" charset="-122"/>
                <a:ea typeface="楷体-简" panose="02010600040101010101" charset="-122"/>
                <a:sym typeface="+mn-ea"/>
              </a:rPr>
              <a:t>判断四种强化类型：</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1</a:t>
            </a:r>
            <a:r>
              <a:rPr lang="zh-CN" altLang="en-US" sz="2000">
                <a:latin typeface="楷体-简" panose="02010600040101010101" charset="-122"/>
                <a:ea typeface="楷体-简" panose="02010600040101010101" charset="-122"/>
                <a:sym typeface="+mn-ea"/>
              </a:rPr>
              <a:t>）在行为发生之后，立即用物质的或精神的鼓励来肯定这种行为。</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2</a:t>
            </a:r>
            <a:r>
              <a:rPr lang="zh-CN" altLang="en-US" sz="2000">
                <a:latin typeface="楷体-简" panose="02010600040101010101" charset="-122"/>
                <a:ea typeface="楷体-简" panose="02010600040101010101" charset="-122"/>
                <a:sym typeface="+mn-ea"/>
              </a:rPr>
              <a:t>）预先告知某种不符合要求的行为或不良绩效可能引起的后果，允许员工通过按要求的方</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式行事或避免不符合要求的行为，来回避一种令人不愉快的处境。</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3</a:t>
            </a:r>
            <a:r>
              <a:rPr lang="zh-CN" altLang="en-US" sz="2000">
                <a:latin typeface="楷体-简" panose="02010600040101010101" charset="-122"/>
                <a:ea typeface="楷体-简" panose="02010600040101010101" charset="-122"/>
                <a:sym typeface="+mn-ea"/>
              </a:rPr>
              <a:t>）在消极行为发生之后，给予某些令人不愉快、不喜欢乃至痛苦的对待。批评、降薪、罚</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款、开除等。</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4</a:t>
            </a:r>
            <a:r>
              <a:rPr lang="zh-CN" altLang="en-US" sz="2000">
                <a:latin typeface="楷体-简" panose="02010600040101010101" charset="-122"/>
                <a:ea typeface="楷体-简" panose="02010600040101010101" charset="-122"/>
                <a:sym typeface="+mn-ea"/>
              </a:rPr>
              <a:t>）撤销对人的某种行为的积极强化，使这种行为出现的频率逐渐减少、衰弱，最终消失。</a:t>
            </a:r>
            <a:endParaRPr lang="zh-CN" altLang="en-US" sz="2000">
              <a:latin typeface="楷体-简" panose="02010600040101010101" charset="-122"/>
              <a:ea typeface="楷体-简" panose="02010600040101010101" charset="-122"/>
              <a:sym typeface="+mn-ea"/>
            </a:endParaRPr>
          </a:p>
        </p:txBody>
      </p:sp>
      <p:sp>
        <p:nvSpPr>
          <p:cNvPr id="10" name="文本框 9"/>
          <p:cNvSpPr txBox="1"/>
          <p:nvPr/>
        </p:nvSpPr>
        <p:spPr>
          <a:xfrm>
            <a:off x="5977255" y="5753735"/>
            <a:ext cx="3668395" cy="553085"/>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正强化</a:t>
            </a:r>
            <a:r>
              <a:rPr lang="en-US" altLang="zh-CN" sz="2000" b="1">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ea typeface="微软雅黑" panose="020B0503020204020204" pitchFamily="34" charset="-122"/>
                <a:sym typeface="+mn-ea"/>
              </a:rPr>
              <a:t>惩罚</a:t>
            </a:r>
            <a:r>
              <a:rPr lang="en-US" altLang="zh-CN" sz="2000" b="1">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ea typeface="微软雅黑" panose="020B0503020204020204" pitchFamily="34" charset="-122"/>
                <a:sym typeface="+mn-ea"/>
              </a:rPr>
              <a:t>自然消退</a:t>
            </a:r>
            <a:r>
              <a:rPr lang="en-US" altLang="zh-CN" sz="2000" b="1">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ea typeface="微软雅黑" panose="020B0503020204020204" pitchFamily="34" charset="-122"/>
                <a:sym typeface="+mn-ea"/>
              </a:rPr>
              <a:t>负强化</a:t>
            </a:r>
            <a:endParaRPr lang="zh-CN" altLang="en-US" sz="2000" b="1">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609455" y="75565"/>
            <a:ext cx="2588260" cy="717550"/>
          </a:xfrm>
          <a:prstGeom prst="rect">
            <a:avLst/>
          </a:prstGeom>
        </p:spPr>
      </p:pic>
      <p:sp>
        <p:nvSpPr>
          <p:cNvPr id="19" name="文本框 18"/>
          <p:cNvSpPr txBox="1"/>
          <p:nvPr/>
        </p:nvSpPr>
        <p:spPr>
          <a:xfrm>
            <a:off x="902970" y="210185"/>
            <a:ext cx="3044190"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11.2.3.1 </a:t>
            </a:r>
            <a:r>
              <a:rPr lang="zh-CN" altLang="en-US" sz="3200" b="1" dirty="0" smtClean="0">
                <a:latin typeface="方正清刻本悦宋简体" panose="02000000000000000000" charset="-122"/>
                <a:ea typeface="方正清刻本悦宋简体" panose="02000000000000000000" charset="-122"/>
                <a:sym typeface="+mn-ea"/>
              </a:rPr>
              <a:t>强化理论</a:t>
            </a:r>
            <a:endParaRPr lang="zh-CN" altLang="en-US" sz="3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31850" y="1390650"/>
            <a:ext cx="10528935" cy="3415030"/>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400" b="1">
                <a:latin typeface="楷体-简" panose="02010600040101010101" charset="-122"/>
                <a:ea typeface="楷体-简" panose="02010600040101010101" charset="-122"/>
                <a:sym typeface="+mn-ea"/>
              </a:rPr>
              <a:t>判断四种强化类型：</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1</a:t>
            </a:r>
            <a:r>
              <a:rPr lang="zh-CN" altLang="en-US" sz="2000">
                <a:latin typeface="楷体-简" panose="02010600040101010101" charset="-122"/>
                <a:ea typeface="楷体-简" panose="02010600040101010101" charset="-122"/>
                <a:sym typeface="+mn-ea"/>
              </a:rPr>
              <a:t>）在行为发生之后，立即用物质的或精神的鼓励来肯定这种行为。【</a:t>
            </a:r>
            <a:r>
              <a:rPr lang="zh-CN" altLang="en-US" sz="2000" b="1">
                <a:latin typeface="楷体-简" panose="02010600040101010101" charset="-122"/>
                <a:ea typeface="楷体-简" panose="02010600040101010101" charset="-122"/>
                <a:sym typeface="+mn-ea"/>
              </a:rPr>
              <a:t>正强化</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2</a:t>
            </a:r>
            <a:r>
              <a:rPr lang="zh-CN" altLang="en-US" sz="2000">
                <a:latin typeface="楷体-简" panose="02010600040101010101" charset="-122"/>
                <a:ea typeface="楷体-简" panose="02010600040101010101" charset="-122"/>
                <a:sym typeface="+mn-ea"/>
              </a:rPr>
              <a:t>）预先告知某种不符合要求的行为或不良绩效可能引起的后果。【</a:t>
            </a:r>
            <a:r>
              <a:rPr lang="zh-CN" altLang="en-US" sz="2000" b="1">
                <a:latin typeface="楷体-简" panose="02010600040101010101" charset="-122"/>
                <a:ea typeface="楷体-简" panose="02010600040101010101" charset="-122"/>
                <a:sym typeface="+mn-ea"/>
              </a:rPr>
              <a:t>负强化</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3</a:t>
            </a:r>
            <a:r>
              <a:rPr lang="zh-CN" altLang="en-US" sz="2000">
                <a:latin typeface="楷体-简" panose="02010600040101010101" charset="-122"/>
                <a:ea typeface="楷体-简" panose="02010600040101010101" charset="-122"/>
                <a:sym typeface="+mn-ea"/>
              </a:rPr>
              <a:t>）在消极行为发生之后，给予某些令人不愉快、不喜欢乃至痛苦的对待。批评、降薪、罚</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款、开除等。【</a:t>
            </a:r>
            <a:r>
              <a:rPr lang="zh-CN" altLang="en-US" sz="2000" b="1">
                <a:latin typeface="楷体-简" panose="02010600040101010101" charset="-122"/>
                <a:ea typeface="楷体-简" panose="02010600040101010101" charset="-122"/>
                <a:sym typeface="+mn-ea"/>
              </a:rPr>
              <a:t>惩罚</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4</a:t>
            </a:r>
            <a:r>
              <a:rPr lang="zh-CN" altLang="en-US" sz="2000">
                <a:latin typeface="楷体-简" panose="02010600040101010101" charset="-122"/>
                <a:ea typeface="楷体-简" panose="02010600040101010101" charset="-122"/>
                <a:sym typeface="+mn-ea"/>
              </a:rPr>
              <a:t>）撤销对人的某种行为的积极强化，使这种行为出现的频率逐渐减少、衰弱，最终消失。</a:t>
            </a:r>
            <a:endParaRPr lang="zh-CN" altLang="en-US" sz="2000">
              <a:latin typeface="楷体-简" panose="02010600040101010101" charset="-122"/>
              <a:ea typeface="楷体-简" panose="02010600040101010101" charset="-122"/>
              <a:sym typeface="+mn-ea"/>
            </a:endParaRPr>
          </a:p>
          <a:p>
            <a:pPr fontAlgn="auto">
              <a:lnSpc>
                <a:spcPct val="150000"/>
              </a:lnSpc>
            </a:pPr>
            <a:r>
              <a:rPr lang="zh-CN" altLang="en-US" sz="2000">
                <a:latin typeface="楷体-简" panose="02010600040101010101" charset="-122"/>
                <a:ea typeface="楷体-简" panose="02010600040101010101" charset="-122"/>
                <a:sym typeface="+mn-ea"/>
              </a:rPr>
              <a:t>                                                                                                     【</a:t>
            </a:r>
            <a:r>
              <a:rPr lang="zh-CN" altLang="en-US" sz="2000" b="1">
                <a:latin typeface="楷体-简" panose="02010600040101010101" charset="-122"/>
                <a:ea typeface="楷体-简" panose="02010600040101010101" charset="-122"/>
                <a:sym typeface="+mn-ea"/>
              </a:rPr>
              <a:t>自然消退</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p:txBody>
      </p:sp>
      <p:sp>
        <p:nvSpPr>
          <p:cNvPr id="10" name="文本框 9"/>
          <p:cNvSpPr txBox="1"/>
          <p:nvPr/>
        </p:nvSpPr>
        <p:spPr>
          <a:xfrm>
            <a:off x="5977255" y="5753735"/>
            <a:ext cx="3668395" cy="553085"/>
          </a:xfrm>
          <a:prstGeom prst="rect">
            <a:avLst/>
          </a:prstGeom>
          <a:noFill/>
          <a:ln>
            <a:solidFill>
              <a:schemeClr val="bg1">
                <a:lumMod val="85000"/>
              </a:schemeClr>
            </a:solidFill>
          </a:ln>
        </p:spPr>
        <p:txBody>
          <a:bodyPr wrap="square" rtlCol="0" anchor="t">
            <a:spAutoFit/>
          </a:bodyPr>
          <a:p>
            <a:pPr fontAlgn="auto">
              <a:lnSpc>
                <a:spcPct val="150000"/>
              </a:lnSpc>
            </a:pPr>
            <a:r>
              <a:rPr lang="zh-CN" altLang="en-US" sz="2000" b="1">
                <a:latin typeface="微软雅黑" panose="020B0503020204020204" pitchFamily="34" charset="-122"/>
                <a:ea typeface="微软雅黑" panose="020B0503020204020204" pitchFamily="34" charset="-122"/>
                <a:sym typeface="+mn-ea"/>
              </a:rPr>
              <a:t>正强化</a:t>
            </a:r>
            <a:r>
              <a:rPr lang="en-US" altLang="zh-CN" sz="2000" b="1">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ea typeface="微软雅黑" panose="020B0503020204020204" pitchFamily="34" charset="-122"/>
                <a:sym typeface="+mn-ea"/>
              </a:rPr>
              <a:t>惩罚</a:t>
            </a:r>
            <a:r>
              <a:rPr lang="en-US" altLang="zh-CN" sz="2000" b="1">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ea typeface="微软雅黑" panose="020B0503020204020204" pitchFamily="34" charset="-122"/>
                <a:sym typeface="+mn-ea"/>
              </a:rPr>
              <a:t>自然消退</a:t>
            </a:r>
            <a:r>
              <a:rPr lang="en-US" altLang="zh-CN" sz="2000" b="1">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ea typeface="微软雅黑" panose="020B0503020204020204" pitchFamily="34" charset="-122"/>
                <a:sym typeface="+mn-ea"/>
              </a:rPr>
              <a:t>负强化</a:t>
            </a:r>
            <a:endParaRPr lang="zh-CN" altLang="en-US" sz="2000" b="1">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609455" y="75565"/>
            <a:ext cx="2588260" cy="717550"/>
          </a:xfrm>
          <a:prstGeom prst="rect">
            <a:avLst/>
          </a:prstGeom>
        </p:spPr>
      </p:pic>
      <p:sp>
        <p:nvSpPr>
          <p:cNvPr id="19" name="文本框 18"/>
          <p:cNvSpPr txBox="1"/>
          <p:nvPr/>
        </p:nvSpPr>
        <p:spPr>
          <a:xfrm>
            <a:off x="902970" y="210185"/>
            <a:ext cx="3044190"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11.2.3.1 </a:t>
            </a:r>
            <a:r>
              <a:rPr lang="zh-CN" altLang="en-US" sz="3200" b="1" dirty="0" smtClean="0">
                <a:latin typeface="方正清刻本悦宋简体" panose="02000000000000000000" charset="-122"/>
                <a:ea typeface="方正清刻本悦宋简体" panose="02000000000000000000" charset="-122"/>
                <a:sym typeface="+mn-ea"/>
              </a:rPr>
              <a:t>强化理论</a:t>
            </a:r>
            <a:endParaRPr lang="zh-CN" altLang="en-US" sz="3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892175" y="1214755"/>
            <a:ext cx="7785735" cy="553085"/>
          </a:xfrm>
          <a:prstGeom prst="rect">
            <a:avLst/>
          </a:prstGeom>
          <a:noFill/>
          <a:ln>
            <a:solidFill>
              <a:schemeClr val="bg1">
                <a:lumMod val="85000"/>
              </a:schemeClr>
            </a:solidFill>
          </a:ln>
        </p:spPr>
        <p:txBody>
          <a:bodyPr wrap="square" rtlCol="0" anchor="t">
            <a:spAutoFit/>
          </a:bodyPr>
          <a:p>
            <a:pPr fontAlgn="auto">
              <a:lnSpc>
                <a:spcPct val="150000"/>
              </a:lnSpc>
            </a:pPr>
            <a:r>
              <a:rPr lang="en-US" sz="2000" b="1">
                <a:latin typeface="微软雅黑" panose="020B0503020204020204" pitchFamily="34" charset="-122"/>
                <a:ea typeface="微软雅黑" panose="020B0503020204020204" pitchFamily="34" charset="-122"/>
                <a:sym typeface="+mn-ea"/>
              </a:rPr>
              <a:t>2.3 </a:t>
            </a:r>
            <a:r>
              <a:rPr lang="zh-CN" altLang="en-US" sz="2000" b="1">
                <a:latin typeface="微软雅黑" panose="020B0503020204020204" pitchFamily="34" charset="-122"/>
                <a:ea typeface="微软雅黑" panose="020B0503020204020204" pitchFamily="34" charset="-122"/>
                <a:sym typeface="+mn-ea"/>
              </a:rPr>
              <a:t>行为改造型激励理论</a:t>
            </a:r>
            <a:r>
              <a:rPr lang="en-US" altLang="zh-CN" sz="2000" b="1">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ea typeface="微软雅黑" panose="020B0503020204020204" pitchFamily="34" charset="-122"/>
                <a:sym typeface="+mn-ea"/>
              </a:rPr>
              <a:t>强化理论【</a:t>
            </a:r>
            <a:r>
              <a:rPr lang="zh-CN" altLang="en-US" sz="2000" b="1">
                <a:solidFill>
                  <a:srgbClr val="FF0000"/>
                </a:solidFill>
                <a:latin typeface="微软雅黑" panose="020B0503020204020204" pitchFamily="34" charset="-122"/>
                <a:ea typeface="微软雅黑" panose="020B0503020204020204" pitchFamily="34" charset="-122"/>
                <a:sym typeface="+mn-ea"/>
              </a:rPr>
              <a:t>选择</a:t>
            </a:r>
            <a:r>
              <a:rPr lang="zh-CN" altLang="en-US" sz="2000" b="1">
                <a:latin typeface="微软雅黑" panose="020B0503020204020204" pitchFamily="34" charset="-122"/>
                <a:ea typeface="微软雅黑" panose="020B0503020204020204" pitchFamily="34" charset="-122"/>
                <a:sym typeface="+mn-ea"/>
              </a:rPr>
              <a:t>】</a:t>
            </a:r>
            <a:r>
              <a:rPr lang="en-US" altLang="zh-CN" sz="2000">
                <a:solidFill>
                  <a:srgbClr val="FF0000"/>
                </a:solidFill>
                <a:sym typeface="+mn-ea"/>
              </a:rPr>
              <a:t>★★★★</a:t>
            </a:r>
            <a:endParaRPr lang="zh-CN" altLang="en-US" sz="2000" b="1">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703580" y="2052955"/>
            <a:ext cx="11223625" cy="3415030"/>
          </a:xfrm>
          <a:prstGeom prst="rect">
            <a:avLst/>
          </a:prstGeom>
          <a:noFill/>
          <a:ln w="28575">
            <a:noFill/>
          </a:ln>
        </p:spPr>
        <p:txBody>
          <a:bodyPr wrap="square" rtlCol="0" anchor="t">
            <a:spAutoFit/>
          </a:bodyPr>
          <a:p>
            <a:pPr fontAlgn="auto">
              <a:lnSpc>
                <a:spcPct val="150000"/>
              </a:lnSpc>
            </a:pPr>
            <a:r>
              <a:rPr lang="zh-CN" altLang="en-US" sz="2400">
                <a:solidFill>
                  <a:schemeClr val="tx1">
                    <a:lumMod val="85000"/>
                    <a:lumOff val="15000"/>
                  </a:schemeClr>
                </a:solidFill>
                <a:latin typeface="楷体-简" panose="02010600040101010101" charset="-122"/>
                <a:ea typeface="楷体-简" panose="02010600040101010101" charset="-122"/>
              </a:rPr>
              <a:t>强化的四种类型：</a:t>
            </a:r>
            <a:r>
              <a:rPr lang="en-US" altLang="zh-CN" sz="2400">
                <a:solidFill>
                  <a:srgbClr val="FF0000"/>
                </a:solidFill>
                <a:latin typeface="楷体-简" panose="02010600040101010101" charset="-122"/>
                <a:ea typeface="楷体-简" panose="02010600040101010101" charset="-122"/>
                <a:sym typeface="+mn-ea"/>
              </a:rPr>
              <a:t>★★★★</a:t>
            </a:r>
            <a:endParaRPr lang="zh-CN" altLang="en-US" sz="2400">
              <a:solidFill>
                <a:schemeClr val="tx1">
                  <a:lumMod val="85000"/>
                  <a:lumOff val="15000"/>
                </a:schemeClr>
              </a:solidFill>
              <a:latin typeface="楷体-简" panose="02010600040101010101" charset="-122"/>
              <a:ea typeface="楷体-简" panose="02010600040101010101" charset="-122"/>
            </a:endParaRPr>
          </a:p>
          <a:p>
            <a:pPr fontAlgn="auto">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1</a:t>
            </a:r>
            <a:r>
              <a:rPr lang="zh-CN" altLang="en-US" sz="2400">
                <a:latin typeface="楷体-简" panose="02010600040101010101" charset="-122"/>
                <a:ea typeface="楷体-简" panose="02010600040101010101" charset="-122"/>
              </a:rPr>
              <a:t>）</a:t>
            </a:r>
            <a:r>
              <a:rPr lang="zh-CN" altLang="en-US" sz="2400" b="1" u="sng">
                <a:latin typeface="楷体-简" panose="02010600040101010101" charset="-122"/>
                <a:ea typeface="楷体-简" panose="02010600040101010101" charset="-122"/>
              </a:rPr>
              <a:t>正强化</a:t>
            </a:r>
            <a:r>
              <a:rPr lang="zh-CN" altLang="en-US" sz="2400">
                <a:latin typeface="楷体-简" panose="02010600040101010101" charset="-122"/>
                <a:ea typeface="楷体-简" panose="02010600040101010101" charset="-122"/>
              </a:rPr>
              <a:t>。奖励那些符合组织目标的行为，以便使这些行为得以进一步加强。</a:t>
            </a:r>
            <a:endParaRPr lang="zh-CN" altLang="en-US" sz="2400">
              <a:latin typeface="楷体-简" panose="02010600040101010101" charset="-122"/>
              <a:ea typeface="楷体-简" panose="02010600040101010101" charset="-122"/>
            </a:endParaRPr>
          </a:p>
          <a:p>
            <a:pPr fontAlgn="auto">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2</a:t>
            </a:r>
            <a:r>
              <a:rPr lang="zh-CN" altLang="en-US" sz="2400">
                <a:latin typeface="楷体-简" panose="02010600040101010101" charset="-122"/>
                <a:ea typeface="楷体-简" panose="02010600040101010101" charset="-122"/>
              </a:rPr>
              <a:t>）</a:t>
            </a:r>
            <a:r>
              <a:rPr lang="zh-CN" altLang="en-US" sz="2400" b="1" u="sng">
                <a:latin typeface="楷体-简" panose="02010600040101010101" charset="-122"/>
                <a:ea typeface="楷体-简" panose="02010600040101010101" charset="-122"/>
              </a:rPr>
              <a:t>负强化</a:t>
            </a:r>
            <a:r>
              <a:rPr lang="zh-CN" altLang="en-US" sz="2400">
                <a:latin typeface="楷体-简" panose="02010600040101010101" charset="-122"/>
                <a:ea typeface="楷体-简" panose="02010600040101010101" charset="-122"/>
              </a:rPr>
              <a:t>。</a:t>
            </a:r>
            <a:r>
              <a:rPr lang="zh-CN" altLang="en-US" sz="2400" b="1">
                <a:solidFill>
                  <a:srgbClr val="FF0000"/>
                </a:solidFill>
                <a:latin typeface="楷体-简" panose="02010600040101010101" charset="-122"/>
                <a:ea typeface="楷体-简" panose="02010600040101010101" charset="-122"/>
              </a:rPr>
              <a:t>预先告知</a:t>
            </a:r>
            <a:r>
              <a:rPr lang="zh-CN" altLang="en-US" sz="2400">
                <a:latin typeface="楷体-简" panose="02010600040101010101" charset="-122"/>
                <a:ea typeface="楷体-简" panose="02010600040101010101" charset="-122"/>
              </a:rPr>
              <a:t>某种不符合要求的行为和</a:t>
            </a:r>
            <a:r>
              <a:rPr lang="zh-CN" altLang="en-US" sz="2400" b="1">
                <a:solidFill>
                  <a:srgbClr val="FF0000"/>
                </a:solidFill>
                <a:latin typeface="楷体-简" panose="02010600040101010101" charset="-122"/>
                <a:ea typeface="楷体-简" panose="02010600040101010101" charset="-122"/>
              </a:rPr>
              <a:t>不良</a:t>
            </a:r>
            <a:r>
              <a:rPr lang="zh-CN" altLang="en-US" sz="2400">
                <a:latin typeface="楷体-简" panose="02010600040101010101" charset="-122"/>
                <a:ea typeface="楷体-简" panose="02010600040101010101" charset="-122"/>
              </a:rPr>
              <a:t>绩效可能引起的</a:t>
            </a:r>
            <a:r>
              <a:rPr lang="zh-CN" altLang="en-US" sz="2400" b="1">
                <a:solidFill>
                  <a:srgbClr val="FF0000"/>
                </a:solidFill>
                <a:latin typeface="楷体-简" panose="02010600040101010101" charset="-122"/>
                <a:ea typeface="楷体-简" panose="02010600040101010101" charset="-122"/>
              </a:rPr>
              <a:t>后果</a:t>
            </a:r>
            <a:r>
              <a:rPr lang="zh-CN" altLang="en-US" sz="2400">
                <a:latin typeface="楷体-简" panose="02010600040101010101" charset="-122"/>
                <a:ea typeface="楷体-简" panose="02010600040101010101" charset="-122"/>
              </a:rPr>
              <a:t>，从</a:t>
            </a:r>
            <a:endParaRPr lang="zh-CN" altLang="en-US" sz="2400">
              <a:latin typeface="楷体-简" panose="02010600040101010101" charset="-122"/>
              <a:ea typeface="楷体-简" panose="02010600040101010101" charset="-122"/>
            </a:endParaRPr>
          </a:p>
          <a:p>
            <a:pPr fontAlgn="auto">
              <a:lnSpc>
                <a:spcPct val="150000"/>
              </a:lnSpc>
            </a:pPr>
            <a:r>
              <a:rPr lang="zh-CN" altLang="en-US" sz="2400">
                <a:latin typeface="楷体-简" panose="02010600040101010101" charset="-122"/>
                <a:ea typeface="楷体-简" panose="02010600040101010101" charset="-122"/>
              </a:rPr>
              <a:t>                      而减少和削弱不希望出现的行为。</a:t>
            </a:r>
            <a:endParaRPr lang="zh-CN" altLang="en-US" sz="2400">
              <a:latin typeface="楷体-简" panose="02010600040101010101" charset="-122"/>
              <a:ea typeface="楷体-简" panose="02010600040101010101" charset="-122"/>
            </a:endParaRPr>
          </a:p>
          <a:p>
            <a:pPr fontAlgn="auto">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3</a:t>
            </a:r>
            <a:r>
              <a:rPr lang="zh-CN" altLang="en-US" sz="2400">
                <a:latin typeface="楷体-简" panose="02010600040101010101" charset="-122"/>
                <a:ea typeface="楷体-简" panose="02010600040101010101" charset="-122"/>
              </a:rPr>
              <a:t>）</a:t>
            </a:r>
            <a:r>
              <a:rPr lang="zh-CN" altLang="en-US" sz="2400" b="1" u="sng">
                <a:latin typeface="楷体-简" panose="02010600040101010101" charset="-122"/>
                <a:ea typeface="楷体-简" panose="02010600040101010101" charset="-122"/>
              </a:rPr>
              <a:t>惩罚</a:t>
            </a:r>
            <a:r>
              <a:rPr lang="zh-CN" altLang="en-US" sz="2400">
                <a:latin typeface="楷体-简" panose="02010600040101010101" charset="-122"/>
                <a:ea typeface="楷体-简" panose="02010600040101010101" charset="-122"/>
              </a:rPr>
              <a:t>。在</a:t>
            </a:r>
            <a:r>
              <a:rPr lang="zh-CN" altLang="en-US" sz="2400" b="1">
                <a:solidFill>
                  <a:srgbClr val="FF0000"/>
                </a:solidFill>
                <a:latin typeface="楷体-简" panose="02010600040101010101" charset="-122"/>
                <a:ea typeface="楷体-简" panose="02010600040101010101" charset="-122"/>
              </a:rPr>
              <a:t>消极行为发生后</a:t>
            </a:r>
            <a:r>
              <a:rPr lang="zh-CN" altLang="en-US" sz="2400">
                <a:latin typeface="楷体-简" panose="02010600040101010101" charset="-122"/>
                <a:ea typeface="楷体-简" panose="02010600040101010101" charset="-122"/>
              </a:rPr>
              <a:t>，使用</a:t>
            </a:r>
            <a:r>
              <a:rPr lang="zh-CN" altLang="en-US" sz="2400" b="1">
                <a:solidFill>
                  <a:srgbClr val="FF0000"/>
                </a:solidFill>
                <a:latin typeface="楷体-简" panose="02010600040101010101" charset="-122"/>
                <a:ea typeface="楷体-简" panose="02010600040101010101" charset="-122"/>
              </a:rPr>
              <a:t>强制性、威慑性的手段</a:t>
            </a:r>
            <a:r>
              <a:rPr lang="zh-CN" altLang="en-US" sz="2400" b="1">
                <a:solidFill>
                  <a:schemeClr val="tx1">
                    <a:lumMod val="95000"/>
                    <a:lumOff val="5000"/>
                  </a:schemeClr>
                </a:solidFill>
                <a:latin typeface="楷体-简" panose="02010600040101010101" charset="-122"/>
                <a:ea typeface="楷体-简" panose="02010600040101010101" charset="-122"/>
              </a:rPr>
              <a:t>。</a:t>
            </a:r>
            <a:endParaRPr lang="zh-CN" altLang="en-US" sz="2400">
              <a:latin typeface="楷体-简" panose="02010600040101010101" charset="-122"/>
              <a:ea typeface="楷体-简" panose="02010600040101010101" charset="-122"/>
            </a:endParaRPr>
          </a:p>
          <a:p>
            <a:pPr fontAlgn="auto">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4</a:t>
            </a:r>
            <a:r>
              <a:rPr lang="zh-CN" altLang="en-US" sz="2400">
                <a:latin typeface="楷体-简" panose="02010600040101010101" charset="-122"/>
                <a:ea typeface="楷体-简" panose="02010600040101010101" charset="-122"/>
              </a:rPr>
              <a:t>）</a:t>
            </a:r>
            <a:r>
              <a:rPr lang="zh-CN" altLang="en-US" sz="2400" b="1" u="sng">
                <a:latin typeface="楷体-简" panose="02010600040101010101" charset="-122"/>
                <a:ea typeface="楷体-简" panose="02010600040101010101" charset="-122"/>
              </a:rPr>
              <a:t>自然消退</a:t>
            </a:r>
            <a:r>
              <a:rPr lang="zh-CN" altLang="en-US" sz="2400">
                <a:latin typeface="楷体-简" panose="02010600040101010101" charset="-122"/>
                <a:ea typeface="楷体-简" panose="02010600040101010101" charset="-122"/>
              </a:rPr>
              <a:t>。取消正常强化，对某种行为不予理睬以使其自然消退。</a:t>
            </a:r>
            <a:endParaRPr lang="zh-CN" altLang="en-US" sz="2400">
              <a:latin typeface="楷体-简" panose="02010600040101010101" charset="-122"/>
              <a:ea typeface="楷体-简" panose="02010600040101010101" charset="-122"/>
            </a:endParaRPr>
          </a:p>
        </p:txBody>
      </p:sp>
      <p:pic>
        <p:nvPicPr>
          <p:cNvPr id="5" name="图片 4"/>
          <p:cNvPicPr>
            <a:picLocks noChangeAspect="1"/>
          </p:cNvPicPr>
          <p:nvPr/>
        </p:nvPicPr>
        <p:blipFill>
          <a:blip r:embed="rId1"/>
          <a:stretch>
            <a:fillRect/>
          </a:stretch>
        </p:blipFill>
        <p:spPr>
          <a:xfrm>
            <a:off x="9609455" y="75565"/>
            <a:ext cx="2588260" cy="717550"/>
          </a:xfrm>
          <a:prstGeom prst="rect">
            <a:avLst/>
          </a:prstGeom>
        </p:spPr>
      </p:pic>
      <p:sp>
        <p:nvSpPr>
          <p:cNvPr id="19" name="文本框 18"/>
          <p:cNvSpPr txBox="1"/>
          <p:nvPr/>
        </p:nvSpPr>
        <p:spPr>
          <a:xfrm>
            <a:off x="902970" y="210185"/>
            <a:ext cx="3044190"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11.2.3.1 </a:t>
            </a:r>
            <a:r>
              <a:rPr lang="zh-CN" altLang="en-US" sz="3200" b="1" dirty="0" smtClean="0">
                <a:latin typeface="方正清刻本悦宋简体" panose="02000000000000000000" charset="-122"/>
                <a:ea typeface="方正清刻本悦宋简体" panose="02000000000000000000" charset="-122"/>
                <a:sym typeface="+mn-ea"/>
              </a:rPr>
              <a:t>强化理论</a:t>
            </a:r>
            <a:endParaRPr lang="zh-CN" altLang="en-US" sz="3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txBox="1">
            <a:spLocks noGrp="1"/>
          </p:cNvSpPr>
          <p:nvPr>
            <p:ph type="title"/>
          </p:nvPr>
        </p:nvSpPr>
        <p:spPr>
          <a:xfrm>
            <a:off x="87566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课堂演练</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
        <p:nvSpPr>
          <p:cNvPr id="4" name="文本框 3"/>
          <p:cNvSpPr txBox="1"/>
          <p:nvPr/>
        </p:nvSpPr>
        <p:spPr>
          <a:xfrm>
            <a:off x="1871980" y="2473325"/>
            <a:ext cx="6623685" cy="783590"/>
          </a:xfrm>
          <a:prstGeom prst="rect">
            <a:avLst/>
          </a:prstGeom>
          <a:noFill/>
          <a:ln w="28575">
            <a:solidFill>
              <a:schemeClr val="bg1">
                <a:lumMod val="50000"/>
              </a:schemeClr>
            </a:solidFill>
          </a:ln>
        </p:spPr>
        <p:txBody>
          <a:bodyPr wrap="square" rtlCol="0" anchor="t">
            <a:spAutoFit/>
          </a:bodyPr>
          <a:p>
            <a:pPr fontAlgn="auto">
              <a:lnSpc>
                <a:spcPct val="125000"/>
              </a:lnSpc>
            </a:pPr>
            <a:r>
              <a:rPr lang="zh-CN" altLang="en-US" b="1">
                <a:solidFill>
                  <a:srgbClr val="FF0000"/>
                </a:solidFill>
                <a:latin typeface="微软雅黑" panose="020B0503020204020204" pitchFamily="34" charset="-122"/>
                <a:ea typeface="微软雅黑" panose="020B0503020204020204" pitchFamily="34" charset="-122"/>
                <a:sym typeface="+mn-ea"/>
              </a:rPr>
              <a:t>预先告知</a:t>
            </a:r>
            <a:r>
              <a:rPr lang="zh-CN" altLang="en-US">
                <a:latin typeface="微软雅黑" panose="020B0503020204020204" pitchFamily="34" charset="-122"/>
                <a:ea typeface="微软雅黑" panose="020B0503020204020204" pitchFamily="34" charset="-122"/>
                <a:sym typeface="+mn-ea"/>
              </a:rPr>
              <a:t>某种不符合要求的行为和</a:t>
            </a:r>
            <a:r>
              <a:rPr lang="zh-CN" altLang="en-US" b="1">
                <a:solidFill>
                  <a:srgbClr val="FF0000"/>
                </a:solidFill>
                <a:latin typeface="微软雅黑" panose="020B0503020204020204" pitchFamily="34" charset="-122"/>
                <a:ea typeface="微软雅黑" panose="020B0503020204020204" pitchFamily="34" charset="-122"/>
                <a:sym typeface="+mn-ea"/>
              </a:rPr>
              <a:t>不良</a:t>
            </a:r>
            <a:r>
              <a:rPr lang="zh-CN" altLang="en-US">
                <a:latin typeface="微软雅黑" panose="020B0503020204020204" pitchFamily="34" charset="-122"/>
                <a:ea typeface="微软雅黑" panose="020B0503020204020204" pitchFamily="34" charset="-122"/>
                <a:sym typeface="+mn-ea"/>
              </a:rPr>
              <a:t>绩效可能引起的</a:t>
            </a:r>
            <a:r>
              <a:rPr lang="zh-CN" altLang="en-US" b="1">
                <a:solidFill>
                  <a:srgbClr val="FF0000"/>
                </a:solidFill>
                <a:latin typeface="微软雅黑" panose="020B0503020204020204" pitchFamily="34" charset="-122"/>
                <a:ea typeface="微软雅黑" panose="020B0503020204020204" pitchFamily="34" charset="-122"/>
                <a:sym typeface="+mn-ea"/>
              </a:rPr>
              <a:t>后果</a:t>
            </a:r>
            <a:r>
              <a:rPr lang="zh-CN" altLang="en-US">
                <a:latin typeface="微软雅黑" panose="020B0503020204020204" pitchFamily="34" charset="-122"/>
                <a:ea typeface="微软雅黑" panose="020B0503020204020204" pitchFamily="34" charset="-122"/>
                <a:sym typeface="+mn-ea"/>
              </a:rPr>
              <a:t>，从而减少和削弱不希望出现的行为。</a:t>
            </a:r>
            <a:endParaRPr lang="zh-CN" altLang="en-US"/>
          </a:p>
        </p:txBody>
      </p:sp>
      <p:sp>
        <p:nvSpPr>
          <p:cNvPr id="5" name="文本框 4"/>
          <p:cNvSpPr txBox="1"/>
          <p:nvPr/>
        </p:nvSpPr>
        <p:spPr>
          <a:xfrm>
            <a:off x="1871980" y="3714115"/>
            <a:ext cx="6623685" cy="437515"/>
          </a:xfrm>
          <a:prstGeom prst="rect">
            <a:avLst/>
          </a:prstGeom>
          <a:noFill/>
          <a:ln w="28575">
            <a:solidFill>
              <a:schemeClr val="bg1">
                <a:lumMod val="50000"/>
              </a:schemeClr>
            </a:solidFill>
          </a:ln>
        </p:spPr>
        <p:txBody>
          <a:bodyPr wrap="square" rtlCol="0" anchor="t">
            <a:spAutoFit/>
          </a:bodyPr>
          <a:p>
            <a:pPr fontAlgn="auto">
              <a:lnSpc>
                <a:spcPct val="125000"/>
              </a:lnSpc>
            </a:pPr>
            <a:r>
              <a:rPr lang="zh-CN" altLang="en-US">
                <a:latin typeface="微软雅黑" panose="020B0503020204020204" pitchFamily="34" charset="-122"/>
                <a:ea typeface="微软雅黑" panose="020B0503020204020204" pitchFamily="34" charset="-122"/>
                <a:sym typeface="+mn-ea"/>
              </a:rPr>
              <a:t>在</a:t>
            </a:r>
            <a:r>
              <a:rPr lang="zh-CN" altLang="en-US" b="1">
                <a:solidFill>
                  <a:srgbClr val="FF0000"/>
                </a:solidFill>
                <a:latin typeface="微软雅黑" panose="020B0503020204020204" pitchFamily="34" charset="-122"/>
                <a:ea typeface="微软雅黑" panose="020B0503020204020204" pitchFamily="34" charset="-122"/>
                <a:sym typeface="+mn-ea"/>
              </a:rPr>
              <a:t>消极行为发生后</a:t>
            </a:r>
            <a:r>
              <a:rPr lang="zh-CN" altLang="en-US">
                <a:latin typeface="微软雅黑" panose="020B0503020204020204" pitchFamily="34" charset="-122"/>
                <a:ea typeface="微软雅黑" panose="020B0503020204020204" pitchFamily="34" charset="-122"/>
                <a:sym typeface="+mn-ea"/>
              </a:rPr>
              <a:t>，使用</a:t>
            </a:r>
            <a:r>
              <a:rPr lang="zh-CN" altLang="en-US" b="1">
                <a:solidFill>
                  <a:srgbClr val="FF0000"/>
                </a:solidFill>
                <a:latin typeface="微软雅黑" panose="020B0503020204020204" pitchFamily="34" charset="-122"/>
                <a:ea typeface="微软雅黑" panose="020B0503020204020204" pitchFamily="34" charset="-122"/>
                <a:sym typeface="+mn-ea"/>
              </a:rPr>
              <a:t>强制性、威慑性的手段</a:t>
            </a:r>
            <a:endParaRPr lang="zh-CN" altLang="en-US"/>
          </a:p>
        </p:txBody>
      </p:sp>
      <p:sp>
        <p:nvSpPr>
          <p:cNvPr id="6" name="文本框 5"/>
          <p:cNvSpPr txBox="1"/>
          <p:nvPr/>
        </p:nvSpPr>
        <p:spPr>
          <a:xfrm>
            <a:off x="9651365" y="3783330"/>
            <a:ext cx="690880" cy="398780"/>
          </a:xfrm>
          <a:prstGeom prst="rect">
            <a:avLst/>
          </a:prstGeom>
          <a:noFill/>
        </p:spPr>
        <p:txBody>
          <a:bodyPr wrap="none" rtlCol="0" anchor="t">
            <a:spAutoFit/>
          </a:bodyPr>
          <a:p>
            <a:r>
              <a:rPr lang="zh-CN" altLang="en-US" sz="2000" b="1">
                <a:latin typeface="微软雅黑" panose="020B0503020204020204" pitchFamily="34" charset="-122"/>
                <a:ea typeface="微软雅黑" panose="020B0503020204020204" pitchFamily="34" charset="-122"/>
                <a:sym typeface="+mn-ea"/>
              </a:rPr>
              <a:t>惩罚</a:t>
            </a:r>
            <a:endParaRPr lang="zh-CN" altLang="en-US" sz="2000" b="1">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9420225" y="2680970"/>
            <a:ext cx="946785" cy="398780"/>
          </a:xfrm>
          <a:prstGeom prst="rect">
            <a:avLst/>
          </a:prstGeom>
          <a:noFill/>
        </p:spPr>
        <p:txBody>
          <a:bodyPr wrap="none" rtlCol="0" anchor="t">
            <a:spAutoFit/>
          </a:bodyPr>
          <a:p>
            <a:r>
              <a:rPr lang="zh-CN" altLang="en-US" sz="2000" b="1">
                <a:latin typeface="微软雅黑" panose="020B0503020204020204" pitchFamily="34" charset="-122"/>
                <a:ea typeface="微软雅黑" panose="020B0503020204020204" pitchFamily="34" charset="-122"/>
                <a:sym typeface="+mn-ea"/>
              </a:rPr>
              <a:t>负强化</a:t>
            </a:r>
            <a:endParaRPr lang="zh-CN" altLang="en-US" sz="2000" b="1">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297940" y="1532890"/>
            <a:ext cx="1198880" cy="398780"/>
          </a:xfrm>
          <a:prstGeom prst="rect">
            <a:avLst/>
          </a:prstGeom>
          <a:noFill/>
        </p:spPr>
        <p:txBody>
          <a:bodyPr wrap="none" rtlCol="0" anchor="t">
            <a:spAutoFit/>
          </a:bodyPr>
          <a:p>
            <a:r>
              <a:rPr lang="zh-CN" altLang="en-US" sz="2000"/>
              <a:t>连线题：</a:t>
            </a:r>
            <a:endParaRPr lang="zh-CN"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sz="2400"/>
              <a:t>强化理论的强化类型有（）</a:t>
            </a:r>
            <a:endParaRPr lang="zh-CN" altLang="en-US" sz="2400"/>
          </a:p>
          <a:p>
            <a:r>
              <a:rPr lang="zh-CN" altLang="en-US" sz="2400"/>
              <a:t>A:正强化</a:t>
            </a:r>
            <a:endParaRPr lang="zh-CN" altLang="en-US" sz="2400"/>
          </a:p>
          <a:p>
            <a:r>
              <a:rPr lang="zh-CN" altLang="en-US" sz="2400"/>
              <a:t>B:负强化 </a:t>
            </a:r>
            <a:endParaRPr lang="zh-CN" altLang="en-US" sz="2400"/>
          </a:p>
          <a:p>
            <a:r>
              <a:rPr lang="zh-CN" altLang="en-US" sz="2400"/>
              <a:t>C:惩罚 </a:t>
            </a:r>
            <a:endParaRPr lang="zh-CN" altLang="en-US" sz="2400"/>
          </a:p>
          <a:p>
            <a:r>
              <a:rPr lang="zh-CN" altLang="en-US" sz="2400"/>
              <a:t>D:归因 </a:t>
            </a:r>
            <a:endParaRPr lang="zh-CN" altLang="en-US" sz="2400"/>
          </a:p>
          <a:p>
            <a:r>
              <a:rPr lang="zh-CN" altLang="en-US" sz="2400"/>
              <a:t>E:自然消退</a:t>
            </a:r>
            <a:endParaRPr lang="zh-CN" altLang="en-US" sz="2400"/>
          </a:p>
          <a:p>
            <a:endParaRPr lang="zh-CN" altLang="en-US" sz="2400"/>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sz="2400"/>
              <a:t>用奖酬，如认可、奖赏、增加工资、提升等，对员工的某一行为进行肯定，从而使员工在类似条件下重复这一行为，这是（ ）</a:t>
            </a:r>
            <a:endParaRPr lang="zh-CN" altLang="en-US" sz="2400"/>
          </a:p>
          <a:p>
            <a:r>
              <a:rPr lang="zh-CN" altLang="en-US" sz="2400"/>
              <a:t>A:正强化</a:t>
            </a:r>
            <a:endParaRPr lang="zh-CN" altLang="en-US" sz="2400"/>
          </a:p>
          <a:p>
            <a:r>
              <a:rPr lang="zh-CN" altLang="en-US" sz="2400"/>
              <a:t>B:负强化</a:t>
            </a:r>
            <a:endParaRPr lang="zh-CN" altLang="en-US" sz="2400"/>
          </a:p>
          <a:p>
            <a:r>
              <a:rPr lang="zh-CN" altLang="en-US" sz="2400"/>
              <a:t>C:自然消退</a:t>
            </a:r>
            <a:endParaRPr lang="zh-CN" altLang="en-US" sz="2400"/>
          </a:p>
          <a:p>
            <a:r>
              <a:rPr lang="zh-CN" altLang="en-US" sz="2400"/>
              <a:t>D:惩罚</a:t>
            </a:r>
            <a:endParaRPr lang="zh-CN" altLang="en-US" sz="2400"/>
          </a:p>
          <a:p>
            <a:endParaRPr lang="zh-CN" altLang="en-US"/>
          </a:p>
        </p:txBody>
      </p:sp>
      <p:sp>
        <p:nvSpPr>
          <p:cNvPr id="3" name="标题 2"/>
          <p:cNvSpPr txBox="1">
            <a:spLocks noGrp="1"/>
          </p:cNvSpPr>
          <p:nvPr>
            <p:ph type="title"/>
          </p:nvPr>
        </p:nvSpPr>
        <p:spPr>
          <a:xfrm>
            <a:off x="892175" y="377825"/>
            <a:ext cx="1816100" cy="583565"/>
          </a:xfrm>
          <a:noFill/>
        </p:spPr>
        <p:txBody>
          <a:bodyPr wrap="none" rtlCol="0" anchor="t">
            <a:spAutoFit/>
          </a:bodyPr>
          <a:p>
            <a:pPr lvl="0" algn="l" defTabSz="914400">
              <a:lnSpc>
                <a:spcPct val="100000"/>
              </a:lnSpc>
            </a:pPr>
            <a:r>
              <a:rPr lang="en-US" altLang="zh-CN" sz="3200" b="1" dirty="0" smtClean="0">
                <a:latin typeface="方正清刻本悦宋简体" panose="02000000000000000000" charset="-122"/>
                <a:ea typeface="方正清刻本悦宋简体" panose="02000000000000000000" charset="-122"/>
                <a:cs typeface="+mn-cs"/>
                <a:sym typeface="+mn-ea"/>
              </a:rPr>
              <a:t>真题再现</a:t>
            </a:r>
            <a:endParaRPr lang="en-US" altLang="zh-CN" sz="3200" b="1" dirty="0" smtClean="0">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867535" y="1713865"/>
            <a:ext cx="8820785" cy="2768600"/>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领导的时间艺术【</a:t>
            </a:r>
            <a:r>
              <a:rPr lang="zh-CN" altLang="en-US" sz="2400" b="1">
                <a:solidFill>
                  <a:srgbClr val="FF0000"/>
                </a:solidFill>
                <a:latin typeface="楷体-简" panose="02010600040101010101" charset="-122"/>
                <a:ea typeface="楷体-简" panose="02010600040101010101" charset="-122"/>
                <a:cs typeface="宋体" pitchFamily="2" charset="-122"/>
                <a:sym typeface="+mn-ea"/>
              </a:rPr>
              <a:t>简答</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rgbClr val="FF0000"/>
                </a:solidFill>
                <a:latin typeface="楷体-简" panose="02010600040101010101" charset="-122"/>
                <a:ea typeface="楷体-简" panose="02010600040101010101" charset="-122"/>
                <a:sym typeface="+mn-ea"/>
              </a:rPr>
              <a:t>★</a:t>
            </a:r>
            <a:endParaRPr lang="en-US" altLang="zh-CN" sz="2400">
              <a:solidFill>
                <a:srgbClr val="FF0000"/>
              </a:solidFill>
              <a:latin typeface="楷体-简" panose="02010600040101010101" charset="-122"/>
              <a:ea typeface="楷体-简" panose="02010600040101010101" charset="-122"/>
              <a:sym typeface="+mn-ea"/>
            </a:endParaRPr>
          </a:p>
          <a:p>
            <a:pPr indent="0" fontAlgn="auto">
              <a:lnSpc>
                <a:spcPct val="150000"/>
              </a:lnSpc>
            </a:pPr>
            <a:endParaRPr lang="zh-CN" altLang="en-US" sz="2400" b="0">
              <a:latin typeface="楷体-简" panose="02010600040101010101" charset="-122"/>
              <a:ea typeface="楷体-简" panose="02010600040101010101" charset="-122"/>
              <a:cs typeface="微软雅黑" panose="020B0503020204020204" pitchFamily="34" charset="-122"/>
            </a:endParaRPr>
          </a:p>
          <a:p>
            <a:pPr marL="217170" indent="-289560" fontAlgn="auto">
              <a:lnSpc>
                <a:spcPct val="150000"/>
              </a:lnSpc>
              <a:buFont typeface="Wingdings" panose="05000000000000000000" charset="0"/>
              <a:buChar char=""/>
              <a:extLst>
                <a:ext uri="{35155182-B16C-46BC-9424-99874614C6A1}">
                  <wpsdc:indentchars xmlns:wpsdc="http://www.wps.cn/officeDocument/2017/drawingmlCustomData" val="-95" checksum="1650380167"/>
                  <wpsdc:marlchars xmlns:wpsdc="http://www.wps.cn/officeDocument/2017/drawingmlCustomData" val="95" checksum="3534689470"/>
                </a:ext>
              </a:extLst>
            </a:pPr>
            <a:r>
              <a:rPr lang="zh-CN" altLang="en-US" sz="2400" b="0">
                <a:latin typeface="楷体-简" panose="02010600040101010101" charset="-122"/>
                <a:ea typeface="楷体-简" panose="02010600040101010101" charset="-122"/>
                <a:cs typeface="微软雅黑" panose="020B0503020204020204" pitchFamily="34" charset="-122"/>
              </a:rPr>
              <a:t>1.</a:t>
            </a:r>
            <a:r>
              <a:rPr lang="zh-CN" altLang="en-US" sz="2400" b="0" u="sng">
                <a:solidFill>
                  <a:srgbClr val="C00000"/>
                </a:solidFill>
                <a:latin typeface="楷体-简" panose="02010600040101010101" charset="-122"/>
                <a:ea typeface="楷体-简" panose="02010600040101010101" charset="-122"/>
                <a:cs typeface="微软雅黑" panose="020B0503020204020204" pitchFamily="34" charset="-122"/>
              </a:rPr>
              <a:t>定期分析</a:t>
            </a:r>
            <a:r>
              <a:rPr lang="zh-CN" altLang="en-US" sz="2400" b="0">
                <a:latin typeface="楷体-简" panose="02010600040101010101" charset="-122"/>
                <a:ea typeface="楷体-简" panose="02010600040101010101" charset="-122"/>
                <a:cs typeface="微软雅黑" panose="020B0503020204020204" pitchFamily="34" charset="-122"/>
              </a:rPr>
              <a:t>，不断改进和管理好自己的时间。</a:t>
            </a:r>
            <a:r>
              <a:rPr lang="en-US" altLang="zh-CN" sz="2000" b="0">
                <a:latin typeface="方正清刻本悦宋简体" panose="02000000000000000000" charset="-122"/>
                <a:ea typeface="方正清刻本悦宋简体" panose="02000000000000000000" charset="-122"/>
                <a:cs typeface="微软雅黑" panose="020B0503020204020204" pitchFamily="34" charset="-122"/>
              </a:rPr>
              <a:t>&amp;</a:t>
            </a:r>
            <a:r>
              <a:rPr lang="zh-CN" altLang="en-US" sz="2000" b="0">
                <a:latin typeface="方正清刻本悦宋简体" panose="02000000000000000000" charset="-122"/>
                <a:ea typeface="方正清刻本悦宋简体" panose="02000000000000000000" charset="-122"/>
                <a:cs typeface="微软雅黑" panose="020B0503020204020204" pitchFamily="34" charset="-122"/>
              </a:rPr>
              <a:t>主宰时间</a:t>
            </a:r>
            <a:endParaRPr lang="zh-CN" altLang="en-US" sz="2400" b="0">
              <a:latin typeface="楷体-简" panose="02010600040101010101" charset="-122"/>
              <a:ea typeface="楷体-简" panose="02010600040101010101" charset="-122"/>
              <a:cs typeface="微软雅黑" panose="020B0503020204020204" pitchFamily="34" charset="-122"/>
            </a:endParaRPr>
          </a:p>
          <a:p>
            <a:pPr marL="217170" indent="-289560" fontAlgn="auto">
              <a:lnSpc>
                <a:spcPct val="150000"/>
              </a:lnSpc>
              <a:buFont typeface="Wingdings" panose="05000000000000000000" charset="0"/>
              <a:buChar char=""/>
              <a:extLst>
                <a:ext uri="{35155182-B16C-46BC-9424-99874614C6A1}">
                  <wpsdc:indentchars xmlns:wpsdc="http://www.wps.cn/officeDocument/2017/drawingmlCustomData" val="-95" checksum="1650380167"/>
                  <wpsdc:marlchars xmlns:wpsdc="http://www.wps.cn/officeDocument/2017/drawingmlCustomData" val="95" checksum="3534689470"/>
                </a:ext>
              </a:extLst>
            </a:pPr>
            <a:r>
              <a:rPr lang="zh-CN" altLang="en-US" sz="2400" b="0">
                <a:latin typeface="楷体-简" panose="02010600040101010101" charset="-122"/>
                <a:ea typeface="楷体-简" panose="02010600040101010101" charset="-122"/>
                <a:cs typeface="微软雅黑" panose="020B0503020204020204" pitchFamily="34" charset="-122"/>
              </a:rPr>
              <a:t>2.将时间“</a:t>
            </a:r>
            <a:r>
              <a:rPr lang="zh-CN" altLang="en-US" sz="2400" b="0" u="sng">
                <a:solidFill>
                  <a:srgbClr val="C00000"/>
                </a:solidFill>
                <a:latin typeface="楷体-简" panose="02010600040101010101" charset="-122"/>
                <a:ea typeface="楷体-简" panose="02010600040101010101" charset="-122"/>
                <a:cs typeface="微软雅黑" panose="020B0503020204020204" pitchFamily="34" charset="-122"/>
              </a:rPr>
              <a:t>打包</a:t>
            </a:r>
            <a:r>
              <a:rPr lang="zh-CN" altLang="en-US" sz="2400" b="0">
                <a:latin typeface="楷体-简" panose="02010600040101010101" charset="-122"/>
                <a:ea typeface="楷体-简" panose="02010600040101010101" charset="-122"/>
                <a:cs typeface="微软雅黑" panose="020B0503020204020204" pitchFamily="34" charset="-122"/>
              </a:rPr>
              <a:t>”，互不干扰。</a:t>
            </a:r>
            <a:r>
              <a:rPr lang="en-US" altLang="zh-CN" sz="2000" b="0">
                <a:latin typeface="方正清刻本悦宋简体" panose="02000000000000000000" charset="-122"/>
                <a:ea typeface="方正清刻本悦宋简体" panose="02000000000000000000" charset="-122"/>
                <a:cs typeface="微软雅黑" panose="020B0503020204020204" pitchFamily="34" charset="-122"/>
              </a:rPr>
              <a:t>&amp;分段</a:t>
            </a:r>
            <a:endParaRPr lang="zh-CN" altLang="en-US" sz="2400" b="0">
              <a:latin typeface="楷体-简" panose="02010600040101010101" charset="-122"/>
              <a:ea typeface="楷体-简" panose="02010600040101010101" charset="-122"/>
              <a:cs typeface="微软雅黑" panose="020B0503020204020204" pitchFamily="34" charset="-122"/>
            </a:endParaRPr>
          </a:p>
          <a:p>
            <a:pPr fontAlgn="auto">
              <a:lnSpc>
                <a:spcPct val="150000"/>
              </a:lnSpc>
              <a:buFont typeface="Wingdings" panose="05000000000000000000" charset="0"/>
            </a:pPr>
            <a:endParaRPr lang="zh-CN" altLang="en-US" sz="2000" b="0">
              <a:latin typeface="楷体-简" panose="02010600040101010101" charset="-122"/>
              <a:ea typeface="楷体-简" panose="02010600040101010101" charset="-122"/>
              <a:cs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10572115" y="85725"/>
            <a:ext cx="1631950" cy="1056005"/>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10.3.3 领导的时间艺术</a:t>
            </a:r>
            <a:endParaRPr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 name="组合 22"/>
          <p:cNvGrpSpPr/>
          <p:nvPr/>
        </p:nvGrpSpPr>
        <p:grpSpPr>
          <a:xfrm>
            <a:off x="-11430" y="1480185"/>
            <a:ext cx="6410325" cy="3896995"/>
            <a:chOff x="3059" y="1711"/>
            <a:chExt cx="10095" cy="6137"/>
          </a:xfrm>
        </p:grpSpPr>
        <p:grpSp>
          <p:nvGrpSpPr>
            <p:cNvPr id="9" name="组合 8"/>
            <p:cNvGrpSpPr/>
            <p:nvPr/>
          </p:nvGrpSpPr>
          <p:grpSpPr>
            <a:xfrm rot="0">
              <a:off x="5308" y="2746"/>
              <a:ext cx="4418" cy="4547"/>
              <a:chOff x="3921" y="1373"/>
              <a:chExt cx="4418" cy="4547"/>
            </a:xfrm>
          </p:grpSpPr>
          <p:sp>
            <p:nvSpPr>
              <p:cNvPr id="2" name=" 2050"/>
              <p:cNvSpPr/>
              <p:nvPr/>
            </p:nvSpPr>
            <p:spPr bwMode="auto">
              <a:xfrm flipH="1">
                <a:off x="3921" y="1558"/>
                <a:ext cx="146" cy="411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 name="文本框 5"/>
              <p:cNvSpPr txBox="1"/>
              <p:nvPr/>
            </p:nvSpPr>
            <p:spPr>
              <a:xfrm>
                <a:off x="4067" y="1373"/>
                <a:ext cx="3335" cy="628"/>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内容型激励理论</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4067" y="3425"/>
                <a:ext cx="3713" cy="628"/>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过程型激励理论</a:t>
                </a:r>
                <a:endParaRPr lang="zh-CN" altLang="en-US" sz="2000">
                  <a:latin typeface="微软雅黑" panose="020B0503020204020204" pitchFamily="34" charset="-122"/>
                  <a:ea typeface="微软雅黑" panose="020B0503020204020204" pitchFamily="34" charset="-122"/>
                </a:endParaRPr>
              </a:p>
            </p:txBody>
          </p:sp>
          <p:sp>
            <p:nvSpPr>
              <p:cNvPr id="8" name="文本框 7"/>
              <p:cNvSpPr txBox="1"/>
              <p:nvPr/>
            </p:nvSpPr>
            <p:spPr>
              <a:xfrm>
                <a:off x="4067" y="5292"/>
                <a:ext cx="4272" cy="628"/>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行为改造型激励理论</a:t>
                </a:r>
                <a:endParaRPr lang="zh-CN" altLang="en-US" sz="200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8600" y="1711"/>
              <a:ext cx="3935" cy="2355"/>
              <a:chOff x="5243" y="4013"/>
              <a:chExt cx="3935" cy="2355"/>
            </a:xfrm>
          </p:grpSpPr>
          <p:sp>
            <p:nvSpPr>
              <p:cNvPr id="12" name=" 2050"/>
              <p:cNvSpPr/>
              <p:nvPr/>
            </p:nvSpPr>
            <p:spPr bwMode="auto">
              <a:xfrm flipH="1">
                <a:off x="5243" y="4137"/>
                <a:ext cx="222" cy="1992"/>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3" name="文本框 12"/>
              <p:cNvSpPr txBox="1"/>
              <p:nvPr/>
            </p:nvSpPr>
            <p:spPr>
              <a:xfrm>
                <a:off x="5465" y="4013"/>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需要层次理论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465" y="4819"/>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成就需要理论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465" y="5740"/>
                <a:ext cx="2670" cy="628"/>
              </a:xfrm>
              <a:prstGeom prst="rect">
                <a:avLst/>
              </a:prstGeom>
              <a:noFill/>
            </p:spPr>
            <p:txBody>
              <a:bodyPr wrap="square" rtlCol="0" anchor="t">
                <a:spAutoFit/>
              </a:bodyPr>
              <a:p>
                <a:r>
                  <a:rPr lang="zh-CN" altLang="en-US" sz="2000" b="1">
                    <a:solidFill>
                      <a:schemeClr val="bg1">
                        <a:lumMod val="85000"/>
                      </a:schemeClr>
                    </a:solidFill>
                    <a:latin typeface="微软雅黑" panose="020B0503020204020204" pitchFamily="34" charset="-122"/>
                    <a:ea typeface="微软雅黑" panose="020B0503020204020204" pitchFamily="34" charset="-122"/>
                  </a:rPr>
                  <a:t>双因素理论</a:t>
                </a:r>
                <a:endParaRPr lang="zh-CN" altLang="en-US" sz="2000" b="1">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8600" y="4486"/>
              <a:ext cx="3935" cy="1434"/>
              <a:chOff x="5243" y="4013"/>
              <a:chExt cx="3935" cy="1434"/>
            </a:xfrm>
          </p:grpSpPr>
          <p:sp>
            <p:nvSpPr>
              <p:cNvPr id="18" name=" 2050"/>
              <p:cNvSpPr/>
              <p:nvPr/>
            </p:nvSpPr>
            <p:spPr bwMode="auto">
              <a:xfrm flipH="1">
                <a:off x="5243" y="4137"/>
                <a:ext cx="223" cy="1309"/>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20" name="文本框 19"/>
              <p:cNvSpPr txBox="1"/>
              <p:nvPr/>
            </p:nvSpPr>
            <p:spPr>
              <a:xfrm>
                <a:off x="5465" y="4013"/>
                <a:ext cx="3713" cy="628"/>
              </a:xfrm>
              <a:prstGeom prst="rect">
                <a:avLst/>
              </a:prstGeom>
              <a:noFill/>
            </p:spPr>
            <p:txBody>
              <a:bodyPr wrap="square" rtlCol="0" anchor="t">
                <a:spAutoFit/>
              </a:bodyPr>
              <a:p>
                <a:r>
                  <a:rPr lang="zh-CN" altLang="en-US" sz="2000">
                    <a:solidFill>
                      <a:schemeClr val="bg1">
                        <a:lumMod val="85000"/>
                      </a:schemeClr>
                    </a:solidFill>
                    <a:latin typeface="微软雅黑" panose="020B0503020204020204" pitchFamily="34" charset="-122"/>
                    <a:ea typeface="微软雅黑" panose="020B0503020204020204" pitchFamily="34" charset="-122"/>
                  </a:rPr>
                  <a:t>期望理论</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465" y="4819"/>
                <a:ext cx="3713" cy="628"/>
              </a:xfrm>
              <a:prstGeom prst="rect">
                <a:avLst/>
              </a:prstGeom>
              <a:noFill/>
            </p:spPr>
            <p:txBody>
              <a:bodyPr wrap="square" rtlCol="0" anchor="t">
                <a:spAutoFit/>
              </a:bodyPr>
              <a:p>
                <a:r>
                  <a:rPr lang="zh-CN" altLang="en-US" sz="2000" b="1">
                    <a:solidFill>
                      <a:schemeClr val="bg1">
                        <a:lumMod val="85000"/>
                      </a:schemeClr>
                    </a:solidFill>
                    <a:latin typeface="微软雅黑" panose="020B0503020204020204" pitchFamily="34" charset="-122"/>
                    <a:ea typeface="微软雅黑" panose="020B0503020204020204" pitchFamily="34" charset="-122"/>
                  </a:rPr>
                  <a:t>公平理论</a:t>
                </a:r>
                <a:endParaRPr lang="zh-CN" altLang="en-US" sz="2000" b="1">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9219" y="6414"/>
              <a:ext cx="3935" cy="1434"/>
              <a:chOff x="5243" y="4013"/>
              <a:chExt cx="3935" cy="1434"/>
            </a:xfrm>
          </p:grpSpPr>
          <p:sp>
            <p:nvSpPr>
              <p:cNvPr id="25" name=" 2050"/>
              <p:cNvSpPr/>
              <p:nvPr/>
            </p:nvSpPr>
            <p:spPr bwMode="auto">
              <a:xfrm flipH="1">
                <a:off x="5243" y="4137"/>
                <a:ext cx="223" cy="10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26" name="文本框 25"/>
              <p:cNvSpPr txBox="1"/>
              <p:nvPr/>
            </p:nvSpPr>
            <p:spPr>
              <a:xfrm>
                <a:off x="5465" y="4013"/>
                <a:ext cx="3713" cy="628"/>
              </a:xfrm>
              <a:prstGeom prst="rect">
                <a:avLst/>
              </a:prstGeom>
              <a:noFill/>
            </p:spPr>
            <p:txBody>
              <a:bodyPr wrap="square" rtlCol="0" anchor="t">
                <a:spAutoFit/>
              </a:bodyPr>
              <a:p>
                <a:r>
                  <a:rPr lang="zh-CN" altLang="en-US" sz="2000" b="1">
                    <a:solidFill>
                      <a:schemeClr val="bg1">
                        <a:lumMod val="85000"/>
                      </a:schemeClr>
                    </a:solidFill>
                    <a:latin typeface="微软雅黑" panose="020B0503020204020204" pitchFamily="34" charset="-122"/>
                    <a:ea typeface="微软雅黑" panose="020B0503020204020204" pitchFamily="34" charset="-122"/>
                  </a:rPr>
                  <a:t>强化理论</a:t>
                </a:r>
                <a:endParaRPr lang="zh-CN" altLang="en-US" sz="2000" b="1">
                  <a:solidFill>
                    <a:schemeClr val="bg1">
                      <a:lumMod val="8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465" y="4819"/>
                <a:ext cx="3713" cy="628"/>
              </a:xfrm>
              <a:prstGeom prst="rect">
                <a:avLst/>
              </a:prstGeom>
              <a:noFill/>
            </p:spPr>
            <p:txBody>
              <a:bodyPr wrap="square" rtlCol="0" anchor="t">
                <a:spAutoFit/>
              </a:bodyPr>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归因理论</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了解）</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3059" y="4610"/>
              <a:ext cx="2249" cy="871"/>
            </a:xfrm>
            <a:prstGeom prst="rect">
              <a:avLst/>
            </a:prstGeom>
            <a:noFill/>
          </p:spPr>
          <p:txBody>
            <a:bodyPr wrap="square" rtlCol="0" anchor="t">
              <a:spAutoFit/>
            </a:bodyPr>
            <a:p>
              <a:pPr indent="0" fontAlgn="auto">
                <a:lnSpc>
                  <a:spcPct val="150000"/>
                </a:lnSpc>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2.</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rPr>
                <a:t>激励理论</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sym typeface="+mn-ea"/>
              </a:endParaRPr>
            </a:p>
          </p:txBody>
        </p:sp>
      </p:grpSp>
      <p:sp>
        <p:nvSpPr>
          <p:cNvPr id="19" name="文本框 18"/>
          <p:cNvSpPr txBox="1"/>
          <p:nvPr/>
        </p:nvSpPr>
        <p:spPr>
          <a:xfrm>
            <a:off x="902970" y="210185"/>
            <a:ext cx="30841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11.2.3.2 </a:t>
            </a:r>
            <a:r>
              <a:rPr lang="zh-CN" altLang="en-US" sz="3200" b="1" dirty="0" smtClean="0">
                <a:latin typeface="方正清刻本悦宋简体" panose="02000000000000000000" charset="-122"/>
                <a:ea typeface="方正清刻本悦宋简体" panose="02000000000000000000" charset="-122"/>
                <a:sym typeface="+mn-ea"/>
              </a:rPr>
              <a:t>归因理论</a:t>
            </a:r>
            <a:endParaRPr lang="zh-CN" altLang="en-US" sz="3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sym typeface="+mn-ea"/>
              </a:rPr>
              <a:t>2.3 </a:t>
            </a:r>
            <a:r>
              <a:rPr lang="zh-CN" altLang="en-US" sz="2400">
                <a:sym typeface="+mn-ea"/>
              </a:rPr>
              <a:t>行为改造型激励理论</a:t>
            </a:r>
            <a:r>
              <a:rPr lang="en-US" altLang="zh-CN" sz="2400">
                <a:sym typeface="+mn-ea"/>
              </a:rPr>
              <a:t>——</a:t>
            </a:r>
            <a:r>
              <a:rPr lang="zh-CN" altLang="en-US" sz="2400">
                <a:sym typeface="+mn-ea"/>
              </a:rPr>
              <a:t>归因理论</a:t>
            </a:r>
            <a:endParaRPr lang="zh-CN" altLang="en-US" sz="2400">
              <a:sym typeface="+mn-ea"/>
            </a:endParaRPr>
          </a:p>
        </p:txBody>
      </p:sp>
      <p:sp>
        <p:nvSpPr>
          <p:cNvPr id="6" name="文本框 5"/>
          <p:cNvSpPr txBox="1"/>
          <p:nvPr/>
        </p:nvSpPr>
        <p:spPr>
          <a:xfrm>
            <a:off x="969645" y="3288030"/>
            <a:ext cx="10697210" cy="1783715"/>
          </a:xfrm>
          <a:prstGeom prst="rect">
            <a:avLst/>
          </a:prstGeom>
          <a:noFill/>
          <a:ln w="28575">
            <a:noFill/>
          </a:ln>
        </p:spPr>
        <p:txBody>
          <a:bodyPr wrap="square" rtlCol="0" anchor="t">
            <a:spAutoFit/>
          </a:bodyPr>
          <a:p>
            <a:r>
              <a:rPr lang="zh-CN" altLang="en-US" sz="2000">
                <a:latin typeface="楷体-简" panose="02010600040101010101" charset="-122"/>
                <a:ea typeface="楷体-简" panose="02010600040101010101" charset="-122"/>
              </a:rPr>
              <a:t>归因理论认为，人们对过去的成功与失败，一般会有四种归因：</a:t>
            </a:r>
            <a:r>
              <a:rPr lang="zh-CN" altLang="en-US" sz="2000" b="1" u="sng">
                <a:latin typeface="楷体-简" panose="02010600040101010101" charset="-122"/>
                <a:ea typeface="楷体-简" panose="02010600040101010101" charset="-122"/>
              </a:rPr>
              <a:t>努力</a:t>
            </a:r>
            <a:r>
              <a:rPr lang="zh-CN" altLang="en-US" sz="2000">
                <a:latin typeface="楷体-简" panose="02010600040101010101" charset="-122"/>
                <a:ea typeface="楷体-简" panose="02010600040101010101" charset="-122"/>
              </a:rPr>
              <a:t>、</a:t>
            </a:r>
            <a:r>
              <a:rPr lang="zh-CN" altLang="en-US" sz="2000" b="1" u="sng">
                <a:latin typeface="楷体-简" panose="02010600040101010101" charset="-122"/>
                <a:ea typeface="楷体-简" panose="02010600040101010101" charset="-122"/>
              </a:rPr>
              <a:t>能力</a:t>
            </a:r>
            <a:r>
              <a:rPr lang="zh-CN" altLang="en-US" sz="2000">
                <a:latin typeface="楷体-简" panose="02010600040101010101" charset="-122"/>
                <a:ea typeface="楷体-简" panose="02010600040101010101" charset="-122"/>
              </a:rPr>
              <a:t>、</a:t>
            </a:r>
            <a:r>
              <a:rPr lang="zh-CN" altLang="en-US" sz="2000" b="1" u="sng">
                <a:latin typeface="楷体-简" panose="02010600040101010101" charset="-122"/>
                <a:ea typeface="楷体-简" panose="02010600040101010101" charset="-122"/>
              </a:rPr>
              <a:t>任务难度</a:t>
            </a:r>
            <a:r>
              <a:rPr lang="zh-CN" altLang="en-US" sz="2000">
                <a:latin typeface="楷体-简" panose="02010600040101010101" charset="-122"/>
                <a:ea typeface="楷体-简" panose="02010600040101010101" charset="-122"/>
              </a:rPr>
              <a:t>和</a:t>
            </a:r>
            <a:r>
              <a:rPr lang="zh-CN" altLang="en-US" sz="2000" b="1" u="sng">
                <a:latin typeface="楷体-简" panose="02010600040101010101" charset="-122"/>
                <a:ea typeface="楷体-简" panose="02010600040101010101" charset="-122"/>
              </a:rPr>
              <a:t>机遇</a:t>
            </a:r>
            <a:r>
              <a:rPr lang="zh-CN" altLang="en-US" sz="2000">
                <a:latin typeface="楷体-简" panose="02010600040101010101" charset="-122"/>
                <a:ea typeface="楷体-简" panose="02010600040101010101" charset="-122"/>
              </a:rPr>
              <a:t>。</a:t>
            </a:r>
            <a:endParaRPr lang="zh-CN" altLang="en-US" sz="2000">
              <a:latin typeface="楷体-简" panose="02010600040101010101" charset="-122"/>
              <a:ea typeface="楷体-简" panose="02010600040101010101" charset="-122"/>
            </a:endParaRPr>
          </a:p>
          <a:p>
            <a:pPr fontAlgn="auto">
              <a:lnSpc>
                <a:spcPct val="150000"/>
              </a:lnSpc>
            </a:pPr>
            <a:r>
              <a:rPr lang="zh-CN" altLang="en-US" sz="2000">
                <a:latin typeface="楷体-简" panose="02010600040101010101" charset="-122"/>
                <a:ea typeface="楷体-简" panose="02010600040101010101" charset="-122"/>
              </a:rPr>
              <a:t>（</a:t>
            </a:r>
            <a:r>
              <a:rPr lang="en-US" altLang="zh-CN" sz="2000">
                <a:latin typeface="楷体-简" panose="02010600040101010101" charset="-122"/>
                <a:ea typeface="楷体-简" panose="02010600040101010101" charset="-122"/>
              </a:rPr>
              <a:t>1</a:t>
            </a:r>
            <a:r>
              <a:rPr lang="zh-CN" altLang="en-US" sz="2000">
                <a:latin typeface="楷体-简" panose="02010600040101010101" charset="-122"/>
                <a:ea typeface="楷体-简" panose="02010600040101010101" charset="-122"/>
              </a:rPr>
              <a:t>）从</a:t>
            </a:r>
            <a:r>
              <a:rPr lang="zh-CN" altLang="en-US" sz="2000" b="1">
                <a:solidFill>
                  <a:srgbClr val="FF0000"/>
                </a:solidFill>
                <a:latin typeface="楷体-简" panose="02010600040101010101" charset="-122"/>
                <a:ea typeface="楷体-简" panose="02010600040101010101" charset="-122"/>
              </a:rPr>
              <a:t>内外因方面</a:t>
            </a:r>
            <a:r>
              <a:rPr lang="zh-CN" altLang="en-US" sz="2000">
                <a:latin typeface="楷体-简" panose="02010600040101010101" charset="-122"/>
                <a:ea typeface="楷体-简" panose="02010600040101010101" charset="-122"/>
              </a:rPr>
              <a:t>看，努力和能力属于内因，任务难度和机遇属于外因。</a:t>
            </a:r>
            <a:endParaRPr lang="zh-CN" altLang="en-US" sz="2000">
              <a:latin typeface="楷体-简" panose="02010600040101010101" charset="-122"/>
              <a:ea typeface="楷体-简" panose="02010600040101010101" charset="-122"/>
            </a:endParaRPr>
          </a:p>
          <a:p>
            <a:pPr fontAlgn="auto">
              <a:lnSpc>
                <a:spcPct val="150000"/>
              </a:lnSpc>
            </a:pPr>
            <a:r>
              <a:rPr lang="zh-CN" altLang="en-US" sz="2000">
                <a:latin typeface="楷体-简" panose="02010600040101010101" charset="-122"/>
                <a:ea typeface="楷体-简" panose="02010600040101010101" charset="-122"/>
              </a:rPr>
              <a:t>（</a:t>
            </a:r>
            <a:r>
              <a:rPr lang="en-US" altLang="zh-CN" sz="2000">
                <a:latin typeface="楷体-简" panose="02010600040101010101" charset="-122"/>
                <a:ea typeface="楷体-简" panose="02010600040101010101" charset="-122"/>
              </a:rPr>
              <a:t>2</a:t>
            </a:r>
            <a:r>
              <a:rPr lang="zh-CN" altLang="en-US" sz="2000">
                <a:latin typeface="楷体-简" panose="02010600040101010101" charset="-122"/>
                <a:ea typeface="楷体-简" panose="02010600040101010101" charset="-122"/>
              </a:rPr>
              <a:t>）从</a:t>
            </a:r>
            <a:r>
              <a:rPr lang="zh-CN" altLang="en-US" sz="2000" b="1">
                <a:solidFill>
                  <a:srgbClr val="FF0000"/>
                </a:solidFill>
                <a:latin typeface="楷体-简" panose="02010600040101010101" charset="-122"/>
                <a:ea typeface="楷体-简" panose="02010600040101010101" charset="-122"/>
              </a:rPr>
              <a:t>稳定性方面</a:t>
            </a:r>
            <a:r>
              <a:rPr lang="zh-CN" altLang="en-US" sz="2000">
                <a:latin typeface="楷体-简" panose="02010600040101010101" charset="-122"/>
                <a:ea typeface="楷体-简" panose="02010600040101010101" charset="-122"/>
              </a:rPr>
              <a:t>看，能力和任务难度属于稳定性因素，努力和机遇属于不稳定因素。</a:t>
            </a:r>
            <a:endParaRPr lang="zh-CN" altLang="en-US" sz="2000">
              <a:latin typeface="楷体-简" panose="02010600040101010101" charset="-122"/>
              <a:ea typeface="楷体-简" panose="02010600040101010101" charset="-122"/>
            </a:endParaRPr>
          </a:p>
          <a:p>
            <a:pPr fontAlgn="auto">
              <a:lnSpc>
                <a:spcPct val="150000"/>
              </a:lnSpc>
            </a:pPr>
            <a:r>
              <a:rPr lang="zh-CN" altLang="en-US" sz="2000">
                <a:latin typeface="楷体-简" panose="02010600040101010101" charset="-122"/>
                <a:ea typeface="楷体-简" panose="02010600040101010101" charset="-122"/>
              </a:rPr>
              <a:t>（</a:t>
            </a:r>
            <a:r>
              <a:rPr lang="en-US" altLang="zh-CN" sz="2000">
                <a:latin typeface="楷体-简" panose="02010600040101010101" charset="-122"/>
                <a:ea typeface="楷体-简" panose="02010600040101010101" charset="-122"/>
              </a:rPr>
              <a:t>3</a:t>
            </a:r>
            <a:r>
              <a:rPr lang="zh-CN" altLang="en-US" sz="2000">
                <a:latin typeface="楷体-简" panose="02010600040101010101" charset="-122"/>
                <a:ea typeface="楷体-简" panose="02010600040101010101" charset="-122"/>
              </a:rPr>
              <a:t>）从</a:t>
            </a:r>
            <a:r>
              <a:rPr lang="zh-CN" altLang="en-US" sz="2000" b="1">
                <a:solidFill>
                  <a:srgbClr val="FF0000"/>
                </a:solidFill>
                <a:latin typeface="楷体-简" panose="02010600040101010101" charset="-122"/>
                <a:ea typeface="楷体-简" panose="02010600040101010101" charset="-122"/>
              </a:rPr>
              <a:t>可控性方面</a:t>
            </a:r>
            <a:r>
              <a:rPr lang="zh-CN" altLang="en-US" sz="2000">
                <a:latin typeface="楷体-简" panose="02010600040101010101" charset="-122"/>
                <a:ea typeface="楷体-简" panose="02010600040101010101" charset="-122"/>
              </a:rPr>
              <a:t>看，努力是可控因素，任务难度和机遇是不可控因素，能力部分可控。</a:t>
            </a:r>
            <a:endParaRPr lang="zh-CN" altLang="en-US" sz="2000">
              <a:latin typeface="楷体-简" panose="02010600040101010101" charset="-122"/>
              <a:ea typeface="楷体-简" panose="02010600040101010101" charset="-122"/>
            </a:endParaRPr>
          </a:p>
        </p:txBody>
      </p:sp>
      <p:sp>
        <p:nvSpPr>
          <p:cNvPr id="7" name="文本框 6"/>
          <p:cNvSpPr txBox="1"/>
          <p:nvPr/>
        </p:nvSpPr>
        <p:spPr>
          <a:xfrm>
            <a:off x="1619250" y="2437130"/>
            <a:ext cx="819531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心理学家</a:t>
            </a:r>
            <a:r>
              <a:rPr lang="zh-CN" altLang="en-US" sz="2000">
                <a:solidFill>
                  <a:srgbClr val="FF0000"/>
                </a:solidFill>
                <a:latin typeface="微软雅黑" panose="020B0503020204020204" pitchFamily="34" charset="-122"/>
                <a:ea typeface="微软雅黑" panose="020B0503020204020204" pitchFamily="34" charset="-122"/>
              </a:rPr>
              <a:t>海德首先提出</a:t>
            </a:r>
            <a:r>
              <a:rPr lang="zh-CN" altLang="en-US" sz="2000">
                <a:latin typeface="微软雅黑" panose="020B0503020204020204" pitchFamily="34" charset="-122"/>
                <a:ea typeface="微软雅黑" panose="020B0503020204020204" pitchFamily="34" charset="-122"/>
              </a:rPr>
              <a:t>，后由</a:t>
            </a:r>
            <a:r>
              <a:rPr lang="zh-CN" altLang="en-US" sz="2000">
                <a:solidFill>
                  <a:srgbClr val="FF0000"/>
                </a:solidFill>
                <a:latin typeface="微软雅黑" panose="020B0503020204020204" pitchFamily="34" charset="-122"/>
                <a:ea typeface="微软雅黑" panose="020B0503020204020204" pitchFamily="34" charset="-122"/>
              </a:rPr>
              <a:t>罗斯等人加入发展</a:t>
            </a:r>
            <a:r>
              <a:rPr lang="zh-CN" altLang="en-US" sz="2000">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选择</a:t>
            </a:r>
            <a:r>
              <a:rPr lang="zh-CN" altLang="en-US" sz="2000">
                <a:latin typeface="微软雅黑" panose="020B0503020204020204" pitchFamily="34" charset="-122"/>
                <a:ea typeface="微软雅黑" panose="020B0503020204020204" pitchFamily="34" charset="-122"/>
              </a:rPr>
              <a:t>】</a:t>
            </a:r>
            <a:r>
              <a:rPr lang="en-US" altLang="zh-CN" sz="2000">
                <a:solidFill>
                  <a:srgbClr val="FF0000"/>
                </a:solidFill>
                <a:sym typeface="+mn-ea"/>
              </a:rPr>
              <a:t>★★★</a:t>
            </a:r>
            <a:endParaRPr lang="zh-CN" altLang="en-US" sz="20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9140190" y="77470"/>
            <a:ext cx="3013710" cy="766445"/>
          </a:xfrm>
          <a:prstGeom prst="rect">
            <a:avLst/>
          </a:prstGeom>
        </p:spPr>
      </p:pic>
      <p:sp>
        <p:nvSpPr>
          <p:cNvPr id="19" name="文本框 18"/>
          <p:cNvSpPr txBox="1"/>
          <p:nvPr/>
        </p:nvSpPr>
        <p:spPr>
          <a:xfrm>
            <a:off x="902970" y="210185"/>
            <a:ext cx="3084195" cy="583565"/>
          </a:xfrm>
          <a:prstGeom prst="rect">
            <a:avLst/>
          </a:prstGeom>
          <a:noFill/>
        </p:spPr>
        <p:txBody>
          <a:bodyPr wrap="none" rtlCol="0" anchor="t">
            <a:spAutoFit/>
          </a:bodyPr>
          <a:p>
            <a:r>
              <a:rPr lang="en-US" altLang="zh-CN" sz="3200" b="1" dirty="0" smtClean="0">
                <a:latin typeface="方正清刻本悦宋简体" panose="02000000000000000000" charset="-122"/>
                <a:ea typeface="方正清刻本悦宋简体" panose="02000000000000000000" charset="-122"/>
                <a:sym typeface="+mn-ea"/>
              </a:rPr>
              <a:t>11.2.3.2 </a:t>
            </a:r>
            <a:r>
              <a:rPr lang="zh-CN" altLang="en-US" sz="3200" b="1" dirty="0" smtClean="0">
                <a:latin typeface="方正清刻本悦宋简体" panose="02000000000000000000" charset="-122"/>
                <a:ea typeface="方正清刻本悦宋简体" panose="02000000000000000000" charset="-122"/>
                <a:sym typeface="+mn-ea"/>
              </a:rPr>
              <a:t>归因理论</a:t>
            </a:r>
            <a:endParaRPr lang="zh-CN" altLang="en-US" sz="3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73025" y="2362200"/>
            <a:ext cx="5334000" cy="1476375"/>
            <a:chOff x="6312" y="3145"/>
            <a:chExt cx="8400" cy="2325"/>
          </a:xfrm>
        </p:grpSpPr>
        <p:sp>
          <p:nvSpPr>
            <p:cNvPr id="10" name="文本框 9"/>
            <p:cNvSpPr txBox="1"/>
            <p:nvPr/>
          </p:nvSpPr>
          <p:spPr>
            <a:xfrm>
              <a:off x="6312" y="3994"/>
              <a:ext cx="1149"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激励</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
          <p:nvSpPr>
            <p:cNvPr id="4" name="文本框 3"/>
            <p:cNvSpPr txBox="1"/>
            <p:nvPr/>
          </p:nvSpPr>
          <p:spPr>
            <a:xfrm>
              <a:off x="8047" y="3145"/>
              <a:ext cx="6665" cy="2325"/>
            </a:xfrm>
            <a:prstGeom prst="rect">
              <a:avLst/>
            </a:prstGeom>
            <a:noFill/>
            <a:ln w="9525">
              <a:noFill/>
            </a:ln>
          </p:spPr>
          <p:txBody>
            <a:bodyPr wrap="square">
              <a:spAutoFit/>
            </a:bodyPr>
            <a:p>
              <a:pPr indent="0" fontAlgn="auto">
                <a:lnSpc>
                  <a:spcPct val="150000"/>
                </a:lnSpc>
              </a:pPr>
              <a:r>
                <a:rPr lang="en-US" altLang="zh-CN"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rPr>
                <a:t>1.</a:t>
              </a:r>
              <a:r>
                <a:rPr lang="zh-CN" altLang="en-US"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rPr>
                <a:t>激励概述</a:t>
              </a:r>
              <a:endParaRPr lang="zh-CN" altLang="en-US"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sym typeface="+mn-ea"/>
              </a:endParaRPr>
            </a:p>
            <a:p>
              <a:pPr indent="0" fontAlgn="auto">
                <a:lnSpc>
                  <a:spcPct val="150000"/>
                </a:lnSpc>
              </a:pPr>
              <a:r>
                <a:rPr lang="en-US" altLang="zh-CN"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rPr>
                <a:t>2.</a:t>
              </a:r>
              <a:r>
                <a:rPr lang="zh-CN" altLang="en-US"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rPr>
                <a:t>激励理论</a:t>
              </a:r>
              <a:endParaRPr lang="zh-CN" altLang="en-US"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endParaRPr>
            </a:p>
            <a:p>
              <a:pPr indent="0" fontAlgn="auto">
                <a:lnSpc>
                  <a:spcPct val="150000"/>
                </a:lnSpc>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3.</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对员工进行激励的方法和策略</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
          <p:nvSpPr>
            <p:cNvPr id="19" name=" 2050"/>
            <p:cNvSpPr/>
            <p:nvPr/>
          </p:nvSpPr>
          <p:spPr bwMode="auto">
            <a:xfrm flipH="1">
              <a:off x="7715" y="3350"/>
              <a:ext cx="204" cy="1915"/>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grpSp>
        <p:nvGrpSpPr>
          <p:cNvPr id="8" name="组合 7"/>
          <p:cNvGrpSpPr/>
          <p:nvPr/>
        </p:nvGrpSpPr>
        <p:grpSpPr>
          <a:xfrm>
            <a:off x="4899660" y="2901315"/>
            <a:ext cx="2598420" cy="1843405"/>
            <a:chOff x="7898" y="4249"/>
            <a:chExt cx="4092" cy="2903"/>
          </a:xfrm>
        </p:grpSpPr>
        <p:sp>
          <p:nvSpPr>
            <p:cNvPr id="2" name=" 2050"/>
            <p:cNvSpPr/>
            <p:nvPr/>
          </p:nvSpPr>
          <p:spPr bwMode="auto">
            <a:xfrm flipH="1">
              <a:off x="7898" y="4786"/>
              <a:ext cx="204" cy="236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 name="文本框 5"/>
            <p:cNvSpPr txBox="1"/>
            <p:nvPr/>
          </p:nvSpPr>
          <p:spPr>
            <a:xfrm>
              <a:off x="8102" y="4249"/>
              <a:ext cx="3888" cy="871"/>
            </a:xfrm>
            <a:prstGeom prst="rect">
              <a:avLst/>
            </a:prstGeom>
            <a:noFill/>
          </p:spPr>
          <p:txBody>
            <a:bodyPr wrap="none" rtlCol="0" anchor="t">
              <a:spAutoFit/>
            </a:bodyPr>
            <a:p>
              <a:pPr indent="0" fontAlgn="auto">
                <a:lnSpc>
                  <a:spcPct val="150000"/>
                </a:lnSpc>
              </a:pPr>
              <a:r>
                <a:rPr lang="zh-CN" altLang="en-US" sz="2000">
                  <a:latin typeface="微软雅黑" panose="020B0503020204020204" pitchFamily="34" charset="-122"/>
                  <a:ea typeface="微软雅黑" panose="020B0503020204020204" pitchFamily="34" charset="-122"/>
                </a:rPr>
                <a:t>物质激励与精神激励</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8238" y="5012"/>
              <a:ext cx="3088" cy="871"/>
            </a:xfrm>
            <a:prstGeom prst="rect">
              <a:avLst/>
            </a:prstGeom>
            <a:noFill/>
          </p:spPr>
          <p:txBody>
            <a:bodyPr wrap="none" rtlCol="0" anchor="t">
              <a:spAutoFit/>
            </a:bodyPr>
            <a:p>
              <a:pPr indent="0" fontAlgn="auto">
                <a:lnSpc>
                  <a:spcPct val="150000"/>
                </a:lnSpc>
              </a:pPr>
              <a:r>
                <a:rPr lang="zh-CN" altLang="en-US" sz="2000">
                  <a:latin typeface="微软雅黑" panose="020B0503020204020204" pitchFamily="34" charset="-122"/>
                  <a:ea typeface="微软雅黑" panose="020B0503020204020204" pitchFamily="34" charset="-122"/>
                </a:rPr>
                <a:t>正激励与负激励</a:t>
              </a:r>
              <a:endParaRPr lang="zh-CN" altLang="en-US" sz="2000">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5115560" y="3838575"/>
            <a:ext cx="1960880" cy="553085"/>
          </a:xfrm>
          <a:prstGeom prst="rect">
            <a:avLst/>
          </a:prstGeom>
          <a:noFill/>
        </p:spPr>
        <p:txBody>
          <a:bodyPr wrap="none" rtlCol="0" anchor="t">
            <a:spAutoFit/>
          </a:bodyPr>
          <a:p>
            <a:pPr indent="0" fontAlgn="auto">
              <a:lnSpc>
                <a:spcPct val="150000"/>
              </a:lnSpc>
            </a:pPr>
            <a:r>
              <a:rPr lang="zh-CN" altLang="en-US" sz="2000">
                <a:latin typeface="微软雅黑" panose="020B0503020204020204" pitchFamily="34" charset="-122"/>
                <a:ea typeface="微软雅黑" panose="020B0503020204020204" pitchFamily="34" charset="-122"/>
              </a:rPr>
              <a:t>内激励与外激励</a:t>
            </a:r>
            <a:endParaRPr lang="zh-CN" altLang="en-US" sz="2000">
              <a:latin typeface="微软雅黑" panose="020B0503020204020204" pitchFamily="34" charset="-122"/>
              <a:ea typeface="微软雅黑" panose="020B0503020204020204" pitchFamily="34" charset="-122"/>
            </a:endParaRPr>
          </a:p>
        </p:txBody>
      </p:sp>
      <p:sp>
        <p:nvSpPr>
          <p:cNvPr id="21" name="文本框 20"/>
          <p:cNvSpPr txBox="1"/>
          <p:nvPr/>
        </p:nvSpPr>
        <p:spPr>
          <a:xfrm>
            <a:off x="5115560" y="4391660"/>
            <a:ext cx="1452880" cy="553085"/>
          </a:xfrm>
          <a:prstGeom prst="rect">
            <a:avLst/>
          </a:prstGeom>
          <a:noFill/>
        </p:spPr>
        <p:txBody>
          <a:bodyPr wrap="none" rtlCol="0" anchor="t">
            <a:spAutoFit/>
          </a:bodyPr>
          <a:p>
            <a:pPr indent="0" fontAlgn="auto">
              <a:lnSpc>
                <a:spcPct val="150000"/>
              </a:lnSpc>
            </a:pPr>
            <a:r>
              <a:rPr lang="zh-CN" altLang="en-US" sz="2000">
                <a:latin typeface="微软雅黑" panose="020B0503020204020204" pitchFamily="34" charset="-122"/>
                <a:ea typeface="微软雅黑" panose="020B0503020204020204" pitchFamily="34" charset="-122"/>
              </a:rPr>
              <a:t>激励的方法</a:t>
            </a:r>
            <a:endParaRPr lang="zh-CN" altLang="en-US" sz="2000">
              <a:latin typeface="微软雅黑" panose="020B0503020204020204" pitchFamily="34" charset="-122"/>
              <a:ea typeface="微软雅黑" panose="020B0503020204020204" pitchFamily="34" charset="-122"/>
            </a:endParaRPr>
          </a:p>
        </p:txBody>
      </p:sp>
      <p:sp>
        <p:nvSpPr>
          <p:cNvPr id="22" name="文本框 21"/>
          <p:cNvSpPr txBox="1"/>
          <p:nvPr/>
        </p:nvSpPr>
        <p:spPr>
          <a:xfrm>
            <a:off x="8224520" y="3561080"/>
            <a:ext cx="2468880" cy="553085"/>
          </a:xfrm>
          <a:prstGeom prst="rect">
            <a:avLst/>
          </a:prstGeom>
          <a:noFill/>
        </p:spPr>
        <p:txBody>
          <a:bodyPr wrap="none" rtlCol="0" anchor="t">
            <a:spAutoFit/>
          </a:bodyPr>
          <a:p>
            <a:pPr indent="0" algn="l" fontAlgn="auto">
              <a:lnSpc>
                <a:spcPct val="150000"/>
              </a:lnSpc>
            </a:pPr>
            <a:r>
              <a:rPr lang="zh-CN" altLang="en-US" sz="2000">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名词解释</a:t>
            </a:r>
            <a:r>
              <a:rPr lang="zh-CN" altLang="en-US" sz="2000">
                <a:latin typeface="微软雅黑" panose="020B0503020204020204" pitchFamily="34" charset="-122"/>
                <a:ea typeface="微软雅黑" panose="020B0503020204020204" pitchFamily="34" charset="-122"/>
              </a:rPr>
              <a:t>】</a:t>
            </a:r>
            <a:r>
              <a:rPr lang="en-US" altLang="zh-CN" sz="2000">
                <a:solidFill>
                  <a:srgbClr val="FF0000"/>
                </a:solidFill>
                <a:sym typeface="+mn-ea"/>
              </a:rPr>
              <a:t>★★★</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902970" y="210185"/>
            <a:ext cx="6172200" cy="583565"/>
          </a:xfrm>
          <a:prstGeom prst="rect">
            <a:avLst/>
          </a:prstGeom>
          <a:noFill/>
        </p:spPr>
        <p:txBody>
          <a:bodyPr wrap="none" rtlCol="0" anchor="t">
            <a:spAutoFit/>
          </a:bodyPr>
          <a:p>
            <a:pPr algn="l"/>
            <a:r>
              <a:rPr lang="en-US" altLang="zh-CN" sz="3200" b="1" dirty="0" smtClean="0">
                <a:latin typeface="方正清刻本悦宋简体" panose="02000000000000000000" charset="-122"/>
                <a:ea typeface="方正清刻本悦宋简体" panose="02000000000000000000" charset="-122"/>
                <a:sym typeface="+mn-ea"/>
              </a:rPr>
              <a:t>11.3 </a:t>
            </a:r>
            <a:r>
              <a:rPr lang="zh-CN" altLang="en-US" sz="3200" b="1" dirty="0" smtClean="0">
                <a:latin typeface="方正清刻本悦宋简体" panose="02000000000000000000" charset="-122"/>
                <a:ea typeface="方正清刻本悦宋简体" panose="02000000000000000000" charset="-122"/>
                <a:sym typeface="+mn-ea"/>
              </a:rPr>
              <a:t>对员工进行激励的方法和策略</a:t>
            </a:r>
            <a:endParaRPr lang="zh-CN" altLang="en-US" sz="32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73025" y="1270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11.3.1一、激励的类型</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3067685" y="1867535"/>
            <a:ext cx="4987290" cy="1096010"/>
            <a:chOff x="4831" y="2941"/>
            <a:chExt cx="7854" cy="1726"/>
          </a:xfrm>
        </p:grpSpPr>
        <p:sp>
          <p:nvSpPr>
            <p:cNvPr id="6" name="文本框 5"/>
            <p:cNvSpPr txBox="1"/>
            <p:nvPr/>
          </p:nvSpPr>
          <p:spPr>
            <a:xfrm>
              <a:off x="6650" y="2941"/>
              <a:ext cx="3888" cy="871"/>
            </a:xfrm>
            <a:prstGeom prst="rect">
              <a:avLst/>
            </a:prstGeom>
            <a:noFill/>
          </p:spPr>
          <p:txBody>
            <a:bodyPr wrap="none" rtlCol="0" anchor="t">
              <a:spAutoFit/>
            </a:bodyPr>
            <a:p>
              <a:pPr indent="0" fontAlgn="auto">
                <a:lnSpc>
                  <a:spcPct val="150000"/>
                </a:lnSpc>
              </a:pPr>
              <a:r>
                <a:rPr lang="zh-CN" altLang="en-US" sz="2000" u="sng">
                  <a:latin typeface="微软雅黑" panose="020B0503020204020204" pitchFamily="34" charset="-122"/>
                  <a:ea typeface="微软雅黑" panose="020B0503020204020204" pitchFamily="34" charset="-122"/>
                </a:rPr>
                <a:t>物质激励</a:t>
              </a:r>
              <a:r>
                <a:rPr lang="zh-CN" altLang="en-US" sz="2000">
                  <a:latin typeface="微软雅黑" panose="020B0503020204020204" pitchFamily="34" charset="-122"/>
                  <a:ea typeface="微软雅黑" panose="020B0503020204020204" pitchFamily="34" charset="-122"/>
                </a:rPr>
                <a:t>与</a:t>
              </a:r>
              <a:r>
                <a:rPr lang="zh-CN" altLang="en-US" sz="2000" u="sng">
                  <a:latin typeface="微软雅黑" panose="020B0503020204020204" pitchFamily="34" charset="-122"/>
                  <a:ea typeface="微软雅黑" panose="020B0503020204020204" pitchFamily="34" charset="-122"/>
                </a:rPr>
                <a:t>精神激励</a:t>
              </a:r>
              <a:endParaRPr lang="zh-CN" altLang="en-US" sz="2000" u="sng">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H="1">
              <a:off x="6967" y="3706"/>
              <a:ext cx="636" cy="35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506" y="3706"/>
              <a:ext cx="462" cy="3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831" y="4087"/>
              <a:ext cx="3560"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奖金、加薪、罚款等</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9125" y="4087"/>
              <a:ext cx="3560"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表扬和批评</a:t>
              </a:r>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4084955" y="3528695"/>
            <a:ext cx="3970020" cy="1096010"/>
            <a:chOff x="6433" y="2941"/>
            <a:chExt cx="6252" cy="1726"/>
          </a:xfrm>
        </p:grpSpPr>
        <p:sp>
          <p:nvSpPr>
            <p:cNvPr id="11" name="文本框 10"/>
            <p:cNvSpPr txBox="1"/>
            <p:nvPr/>
          </p:nvSpPr>
          <p:spPr>
            <a:xfrm>
              <a:off x="6650" y="2941"/>
              <a:ext cx="3088" cy="871"/>
            </a:xfrm>
            <a:prstGeom prst="rect">
              <a:avLst/>
            </a:prstGeom>
            <a:noFill/>
          </p:spPr>
          <p:txBody>
            <a:bodyPr wrap="none" rtlCol="0" anchor="t">
              <a:spAutoFit/>
            </a:bodyPr>
            <a:p>
              <a:pPr indent="0" fontAlgn="auto">
                <a:lnSpc>
                  <a:spcPct val="150000"/>
                </a:lnSpc>
              </a:pPr>
              <a:r>
                <a:rPr lang="zh-CN" altLang="en-US" sz="2000" u="sng">
                  <a:latin typeface="微软雅黑" panose="020B0503020204020204" pitchFamily="34" charset="-122"/>
                  <a:ea typeface="微软雅黑" panose="020B0503020204020204" pitchFamily="34" charset="-122"/>
                </a:rPr>
                <a:t>正激励</a:t>
              </a:r>
              <a:r>
                <a:rPr lang="zh-CN" altLang="en-US" sz="2000">
                  <a:latin typeface="微软雅黑" panose="020B0503020204020204" pitchFamily="34" charset="-122"/>
                  <a:ea typeface="微软雅黑" panose="020B0503020204020204" pitchFamily="34" charset="-122"/>
                </a:rPr>
                <a:t>与负</a:t>
              </a:r>
              <a:r>
                <a:rPr lang="zh-CN" altLang="en-US" sz="2000" u="sng">
                  <a:latin typeface="微软雅黑" panose="020B0503020204020204" pitchFamily="34" charset="-122"/>
                  <a:ea typeface="微软雅黑" panose="020B0503020204020204" pitchFamily="34" charset="-122"/>
                </a:rPr>
                <a:t>激励</a:t>
              </a:r>
              <a:endParaRPr lang="zh-CN" altLang="en-US" sz="2000" u="sng">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H="1">
              <a:off x="6967" y="3706"/>
              <a:ext cx="636" cy="35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06" y="3706"/>
              <a:ext cx="462" cy="3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433" y="4062"/>
              <a:ext cx="1170"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奖赏</a:t>
              </a:r>
              <a:endParaRPr lang="zh-CN" altLang="en-US">
                <a:latin typeface="微软雅黑" panose="020B0503020204020204" pitchFamily="34" charset="-122"/>
                <a:ea typeface="微软雅黑" panose="020B0503020204020204" pitchFamily="34" charset="-122"/>
              </a:endParaRPr>
            </a:p>
          </p:txBody>
        </p:sp>
        <p:sp>
          <p:nvSpPr>
            <p:cNvPr id="15" name="文本框 14"/>
            <p:cNvSpPr txBox="1"/>
            <p:nvPr/>
          </p:nvSpPr>
          <p:spPr>
            <a:xfrm>
              <a:off x="9125" y="4087"/>
              <a:ext cx="3560"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惩罚</a:t>
              </a:r>
              <a:endParaRPr lang="zh-CN" altLang="en-US">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94055" y="5125085"/>
            <a:ext cx="9509125" cy="1096010"/>
            <a:chOff x="1093" y="2941"/>
            <a:chExt cx="14975" cy="1726"/>
          </a:xfrm>
        </p:grpSpPr>
        <p:sp>
          <p:nvSpPr>
            <p:cNvPr id="17" name="文本框 16"/>
            <p:cNvSpPr txBox="1"/>
            <p:nvPr/>
          </p:nvSpPr>
          <p:spPr>
            <a:xfrm>
              <a:off x="6650" y="2941"/>
              <a:ext cx="3088" cy="871"/>
            </a:xfrm>
            <a:prstGeom prst="rect">
              <a:avLst/>
            </a:prstGeom>
            <a:noFill/>
          </p:spPr>
          <p:txBody>
            <a:bodyPr wrap="none" rtlCol="0" anchor="t">
              <a:spAutoFit/>
            </a:bodyPr>
            <a:p>
              <a:pPr indent="0" fontAlgn="auto">
                <a:lnSpc>
                  <a:spcPct val="150000"/>
                </a:lnSpc>
              </a:pPr>
              <a:r>
                <a:rPr lang="zh-CN" altLang="en-US" sz="2000" u="sng">
                  <a:latin typeface="微软雅黑" panose="020B0503020204020204" pitchFamily="34" charset="-122"/>
                  <a:ea typeface="微软雅黑" panose="020B0503020204020204" pitchFamily="34" charset="-122"/>
                </a:rPr>
                <a:t>内激励</a:t>
              </a:r>
              <a:r>
                <a:rPr lang="zh-CN" altLang="en-US" sz="2000">
                  <a:latin typeface="微软雅黑" panose="020B0503020204020204" pitchFamily="34" charset="-122"/>
                  <a:ea typeface="微软雅黑" panose="020B0503020204020204" pitchFamily="34" charset="-122"/>
                </a:rPr>
                <a:t>与外</a:t>
              </a:r>
              <a:r>
                <a:rPr lang="zh-CN" altLang="en-US" sz="2000" u="sng">
                  <a:latin typeface="微软雅黑" panose="020B0503020204020204" pitchFamily="34" charset="-122"/>
                  <a:ea typeface="微软雅黑" panose="020B0503020204020204" pitchFamily="34" charset="-122"/>
                </a:rPr>
                <a:t>激励</a:t>
              </a:r>
              <a:endParaRPr lang="zh-CN" altLang="en-US" sz="2000" u="sng">
                <a:latin typeface="微软雅黑" panose="020B0503020204020204" pitchFamily="34" charset="-122"/>
                <a:ea typeface="微软雅黑" panose="020B0503020204020204" pitchFamily="34" charset="-122"/>
              </a:endParaRPr>
            </a:p>
          </p:txBody>
        </p:sp>
        <p:cxnSp>
          <p:nvCxnSpPr>
            <p:cNvPr id="18" name="直接连接符 17"/>
            <p:cNvCxnSpPr/>
            <p:nvPr/>
          </p:nvCxnSpPr>
          <p:spPr>
            <a:xfrm flipH="1">
              <a:off x="6967" y="3706"/>
              <a:ext cx="636" cy="35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506" y="3706"/>
              <a:ext cx="462" cy="3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93" y="4062"/>
              <a:ext cx="7297"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由内酬引发的，源于工作任务本身的激励</a:t>
              </a: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9125" y="4087"/>
              <a:ext cx="6943"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与工作任务本身无任何关系的激励</a:t>
              </a:r>
              <a:endParaRPr lang="zh-CN" altLang="en-US">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902970" y="210185"/>
            <a:ext cx="6172200" cy="583565"/>
          </a:xfrm>
          <a:prstGeom prst="rect">
            <a:avLst/>
          </a:prstGeom>
          <a:noFill/>
        </p:spPr>
        <p:txBody>
          <a:bodyPr wrap="none" rtlCol="0" anchor="t">
            <a:spAutoFit/>
          </a:bodyPr>
          <a:p>
            <a:pPr algn="l"/>
            <a:r>
              <a:rPr lang="en-US" altLang="zh-CN" sz="3200" b="1" dirty="0" smtClean="0">
                <a:latin typeface="方正清刻本悦宋简体" panose="02000000000000000000" charset="-122"/>
                <a:ea typeface="方正清刻本悦宋简体" panose="02000000000000000000" charset="-122"/>
                <a:sym typeface="+mn-ea"/>
              </a:rPr>
              <a:t>11.3 </a:t>
            </a:r>
            <a:r>
              <a:rPr lang="zh-CN" altLang="en-US" sz="3200" b="1" dirty="0" smtClean="0">
                <a:latin typeface="方正清刻本悦宋简体" panose="02000000000000000000" charset="-122"/>
                <a:ea typeface="方正清刻本悦宋简体" panose="02000000000000000000" charset="-122"/>
                <a:sym typeface="+mn-ea"/>
              </a:rPr>
              <a:t>对员工进行激励的方法和策略</a:t>
            </a:r>
            <a:endParaRPr lang="zh-CN" altLang="en-US" sz="3200" b="1"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7620" y="-10160"/>
            <a:ext cx="292798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11.3.1.3内激励与外激励</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3095" y="1054100"/>
            <a:ext cx="4232275" cy="1014730"/>
          </a:xfrm>
          <a:prstGeom prst="rect">
            <a:avLst/>
          </a:prstGeom>
          <a:noFill/>
          <a:ln w="9525">
            <a:noFill/>
          </a:ln>
        </p:spPr>
        <p:txBody>
          <a:bodyPr wrap="square">
            <a:spAutoFit/>
          </a:bodyPr>
          <a:p>
            <a:pPr indent="0" fontAlgn="auto">
              <a:lnSpc>
                <a:spcPct val="150000"/>
              </a:lnSpc>
            </a:pPr>
            <a:endParaRPr lang="zh-CN" altLang="en-US"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endParaRPr>
          </a:p>
          <a:p>
            <a:pPr indent="0" fontAlgn="auto">
              <a:lnSpc>
                <a:spcPct val="150000"/>
              </a:lnSpc>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3.</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对员工进行激励的方法和策略</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
        <p:nvSpPr>
          <p:cNvPr id="21" name="文本框 20"/>
          <p:cNvSpPr txBox="1"/>
          <p:nvPr/>
        </p:nvSpPr>
        <p:spPr>
          <a:xfrm>
            <a:off x="1742440" y="2388870"/>
            <a:ext cx="2759710" cy="521970"/>
          </a:xfrm>
          <a:prstGeom prst="rect">
            <a:avLst/>
          </a:prstGeom>
          <a:noFill/>
        </p:spPr>
        <p:txBody>
          <a:bodyPr wrap="square" rtlCol="0" anchor="t">
            <a:spAutoFit/>
          </a:bodyPr>
          <a:p>
            <a:pPr marL="342900" indent="-342900" fontAlgn="auto">
              <a:lnSpc>
                <a:spcPct val="140000"/>
              </a:lnSpc>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激励的方法【</a:t>
            </a:r>
            <a:r>
              <a:rPr lang="zh-CN" altLang="en-US" sz="2000">
                <a:solidFill>
                  <a:srgbClr val="C00000"/>
                </a:solidFill>
                <a:latin typeface="微软雅黑" panose="020B0503020204020204" pitchFamily="34" charset="-122"/>
                <a:ea typeface="微软雅黑" panose="020B0503020204020204" pitchFamily="34" charset="-122"/>
              </a:rPr>
              <a:t>简答</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100" name="文本框 99"/>
          <p:cNvSpPr txBox="1"/>
          <p:nvPr/>
        </p:nvSpPr>
        <p:spPr>
          <a:xfrm>
            <a:off x="2204720" y="3156585"/>
            <a:ext cx="7385050" cy="1198880"/>
          </a:xfrm>
          <a:prstGeom prst="rect">
            <a:avLst/>
          </a:prstGeom>
          <a:noFill/>
          <a:ln w="9525">
            <a:solidFill>
              <a:schemeClr val="tx1">
                <a:lumMod val="85000"/>
                <a:lumOff val="15000"/>
              </a:schemeClr>
            </a:solidFill>
          </a:ln>
        </p:spPr>
        <p:txBody>
          <a:bodyPr wrap="square">
            <a:spAutoFit/>
          </a:bodyPr>
          <a:p>
            <a:pPr indent="0" fontAlgn="auto">
              <a:lnSpc>
                <a:spcPct val="150000"/>
              </a:lnSpc>
            </a:pPr>
            <a:r>
              <a:rPr lang="en-US" altLang="zh-CN" sz="2400" b="0">
                <a:latin typeface="楷体-简" panose="02010600040101010101" charset="-122"/>
                <a:ea typeface="楷体-简" panose="02010600040101010101" charset="-122"/>
                <a:cs typeface="微软雅黑" panose="020B0503020204020204" pitchFamily="34" charset="-122"/>
              </a:rPr>
              <a:t>1.</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内在</a:t>
            </a:r>
            <a:r>
              <a:rPr lang="zh-CN" altLang="en-US" sz="2400" b="0">
                <a:latin typeface="楷体-简" panose="02010600040101010101" charset="-122"/>
                <a:ea typeface="楷体-简" panose="02010600040101010101" charset="-122"/>
                <a:cs typeface="微软雅黑" panose="020B0503020204020204" pitchFamily="34" charset="-122"/>
              </a:rPr>
              <a:t>激励和</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外在</a:t>
            </a:r>
            <a:r>
              <a:rPr lang="zh-CN" altLang="en-US" sz="2400" b="0">
                <a:latin typeface="楷体-简" panose="02010600040101010101" charset="-122"/>
                <a:ea typeface="楷体-简" panose="02010600040101010101" charset="-122"/>
                <a:cs typeface="微软雅黑" panose="020B0503020204020204" pitchFamily="34" charset="-122"/>
              </a:rPr>
              <a:t>激励相结合的方法</a:t>
            </a:r>
            <a:endParaRPr lang="zh-CN" altLang="en-US" sz="24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endParaRPr lang="en-US" altLang="zh-CN" sz="2400" b="0">
              <a:latin typeface="楷体-简" panose="02010600040101010101" charset="-122"/>
              <a:ea typeface="楷体-简" panose="02010600040101010101" charset="-122"/>
              <a:cs typeface="微软雅黑" panose="020B0503020204020204" pitchFamily="34" charset="-122"/>
            </a:endParaRPr>
          </a:p>
        </p:txBody>
      </p:sp>
      <p:sp>
        <p:nvSpPr>
          <p:cNvPr id="9" name="文本框 8"/>
          <p:cNvSpPr txBox="1"/>
          <p:nvPr/>
        </p:nvSpPr>
        <p:spPr>
          <a:xfrm>
            <a:off x="902970" y="210185"/>
            <a:ext cx="5763895" cy="583565"/>
          </a:xfrm>
          <a:prstGeom prst="rect">
            <a:avLst/>
          </a:prstGeom>
          <a:noFill/>
        </p:spPr>
        <p:txBody>
          <a:bodyPr wrap="none" rtlCol="0" anchor="t">
            <a:spAutoFit/>
          </a:bodyPr>
          <a:p>
            <a:pPr algn="l"/>
            <a:r>
              <a:rPr lang="en-US" altLang="zh-CN" sz="3200" b="1" dirty="0" smtClean="0">
                <a:latin typeface="方正清刻本悦宋简体" panose="02000000000000000000" charset="-122"/>
                <a:ea typeface="方正清刻本悦宋简体" panose="02000000000000000000" charset="-122"/>
                <a:sym typeface="+mn-ea"/>
              </a:rPr>
              <a:t>11.3 </a:t>
            </a:r>
            <a:r>
              <a:rPr lang="zh-CN" altLang="en-US" sz="3200" b="1" dirty="0" smtClean="0">
                <a:latin typeface="方正清刻本悦宋简体" panose="02000000000000000000" charset="-122"/>
                <a:ea typeface="方正清刻本悦宋简体" panose="02000000000000000000" charset="-122"/>
                <a:sym typeface="+mn-ea"/>
              </a:rPr>
              <a:t>对员工进行激励方法和策略</a:t>
            </a:r>
            <a:endParaRPr lang="zh-CN" altLang="en-US" sz="32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14605" y="-11430"/>
            <a:ext cx="2540000" cy="368300"/>
          </a:xfrm>
          <a:prstGeom prst="rect">
            <a:avLst/>
          </a:prstGeom>
          <a:noFill/>
        </p:spPr>
        <p:txBody>
          <a:bodyPr wrap="square" rtlCol="0" anchor="t">
            <a:spAutoFit/>
          </a:bodyPr>
          <a:p>
            <a:r>
              <a:rPr lang="zh-CN" altLang="en-US">
                <a:solidFill>
                  <a:schemeClr val="bg1">
                    <a:lumMod val="95000"/>
                  </a:schemeClr>
                </a:solidFill>
              </a:rPr>
              <a:t>11.3.3三、激励的方法</a:t>
            </a:r>
            <a:endParaRPr lang="zh-CN" altLang="en-US">
              <a:solidFill>
                <a:schemeClr val="bg1">
                  <a:lumMod val="95000"/>
                </a:schemeClr>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3095" y="1054100"/>
            <a:ext cx="4232275" cy="1014730"/>
          </a:xfrm>
          <a:prstGeom prst="rect">
            <a:avLst/>
          </a:prstGeom>
          <a:noFill/>
          <a:ln w="9525">
            <a:noFill/>
          </a:ln>
        </p:spPr>
        <p:txBody>
          <a:bodyPr wrap="square">
            <a:spAutoFit/>
          </a:bodyPr>
          <a:p>
            <a:pPr indent="0" fontAlgn="auto">
              <a:lnSpc>
                <a:spcPct val="150000"/>
              </a:lnSpc>
            </a:pPr>
            <a:endParaRPr lang="zh-CN" altLang="en-US"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endParaRPr>
          </a:p>
          <a:p>
            <a:pPr indent="0" fontAlgn="auto">
              <a:lnSpc>
                <a:spcPct val="150000"/>
              </a:lnSpc>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3.</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对员工进行激励的方法和策略</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
        <p:nvSpPr>
          <p:cNvPr id="21" name="文本框 20"/>
          <p:cNvSpPr txBox="1"/>
          <p:nvPr/>
        </p:nvSpPr>
        <p:spPr>
          <a:xfrm>
            <a:off x="1742440" y="2388870"/>
            <a:ext cx="2759710" cy="521970"/>
          </a:xfrm>
          <a:prstGeom prst="rect">
            <a:avLst/>
          </a:prstGeom>
          <a:noFill/>
        </p:spPr>
        <p:txBody>
          <a:bodyPr wrap="square" rtlCol="0" anchor="t">
            <a:spAutoFit/>
          </a:bodyPr>
          <a:p>
            <a:pPr marL="342900" indent="-342900" fontAlgn="auto">
              <a:lnSpc>
                <a:spcPct val="140000"/>
              </a:lnSpc>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激励的方法【</a:t>
            </a:r>
            <a:r>
              <a:rPr lang="zh-CN" altLang="en-US" sz="2000">
                <a:solidFill>
                  <a:srgbClr val="C00000"/>
                </a:solidFill>
                <a:latin typeface="微软雅黑" panose="020B0503020204020204" pitchFamily="34" charset="-122"/>
                <a:ea typeface="微软雅黑" panose="020B0503020204020204" pitchFamily="34" charset="-122"/>
              </a:rPr>
              <a:t>简答</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100" name="文本框 99"/>
          <p:cNvSpPr txBox="1"/>
          <p:nvPr/>
        </p:nvSpPr>
        <p:spPr>
          <a:xfrm>
            <a:off x="2204720" y="3156585"/>
            <a:ext cx="7385050" cy="1753235"/>
          </a:xfrm>
          <a:prstGeom prst="rect">
            <a:avLst/>
          </a:prstGeom>
          <a:noFill/>
          <a:ln w="9525">
            <a:solidFill>
              <a:schemeClr val="tx1">
                <a:lumMod val="85000"/>
                <a:lumOff val="15000"/>
              </a:schemeClr>
            </a:solidFill>
          </a:ln>
        </p:spPr>
        <p:txBody>
          <a:bodyPr wrap="square">
            <a:spAutoFit/>
          </a:bodyPr>
          <a:p>
            <a:pPr indent="0" fontAlgn="auto">
              <a:lnSpc>
                <a:spcPct val="150000"/>
              </a:lnSpc>
            </a:pPr>
            <a:r>
              <a:rPr lang="en-US" altLang="zh-CN" sz="2400" b="0">
                <a:latin typeface="楷体-简" panose="02010600040101010101" charset="-122"/>
                <a:ea typeface="楷体-简" panose="02010600040101010101" charset="-122"/>
                <a:cs typeface="微软雅黑" panose="020B0503020204020204" pitchFamily="34" charset="-122"/>
              </a:rPr>
              <a:t>1.</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内在</a:t>
            </a:r>
            <a:r>
              <a:rPr lang="zh-CN" altLang="en-US" sz="2400" b="0">
                <a:latin typeface="楷体-简" panose="02010600040101010101" charset="-122"/>
                <a:ea typeface="楷体-简" panose="02010600040101010101" charset="-122"/>
                <a:cs typeface="微软雅黑" panose="020B0503020204020204" pitchFamily="34" charset="-122"/>
              </a:rPr>
              <a:t>激励和</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外在</a:t>
            </a:r>
            <a:r>
              <a:rPr lang="zh-CN" altLang="en-US" sz="2400" b="0">
                <a:latin typeface="楷体-简" panose="02010600040101010101" charset="-122"/>
                <a:ea typeface="楷体-简" panose="02010600040101010101" charset="-122"/>
                <a:cs typeface="微软雅黑" panose="020B0503020204020204" pitchFamily="34" charset="-122"/>
              </a:rPr>
              <a:t>激励相结合的方法</a:t>
            </a:r>
            <a:endParaRPr lang="zh-CN" altLang="en-US" sz="24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400" b="0">
                <a:latin typeface="楷体-简" panose="02010600040101010101" charset="-122"/>
                <a:ea typeface="楷体-简" panose="02010600040101010101" charset="-122"/>
                <a:cs typeface="微软雅黑" panose="020B0503020204020204" pitchFamily="34" charset="-122"/>
              </a:rPr>
              <a:t>2.</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荣誉</a:t>
            </a:r>
            <a:r>
              <a:rPr lang="zh-CN" altLang="en-US" sz="2400" b="0">
                <a:latin typeface="楷体-简" panose="02010600040101010101" charset="-122"/>
                <a:ea typeface="楷体-简" panose="02010600040101010101" charset="-122"/>
                <a:cs typeface="微软雅黑" panose="020B0503020204020204" pitchFamily="34" charset="-122"/>
              </a:rPr>
              <a:t>激励和</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目标</a:t>
            </a:r>
            <a:r>
              <a:rPr lang="zh-CN" altLang="en-US" sz="2400" b="0">
                <a:latin typeface="楷体-简" panose="02010600040101010101" charset="-122"/>
                <a:ea typeface="楷体-简" panose="02010600040101010101" charset="-122"/>
                <a:cs typeface="微软雅黑" panose="020B0503020204020204" pitchFamily="34" charset="-122"/>
              </a:rPr>
              <a:t>激励相结合的方法</a:t>
            </a:r>
            <a:endParaRPr lang="zh-CN" altLang="en-US" sz="24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endParaRPr lang="en-US" altLang="zh-CN" sz="2400" b="0">
              <a:latin typeface="楷体-简" panose="02010600040101010101" charset="-122"/>
              <a:ea typeface="楷体-简" panose="02010600040101010101" charset="-122"/>
              <a:cs typeface="微软雅黑" panose="020B0503020204020204" pitchFamily="34" charset="-122"/>
            </a:endParaRPr>
          </a:p>
        </p:txBody>
      </p:sp>
      <p:sp>
        <p:nvSpPr>
          <p:cNvPr id="9" name="文本框 8"/>
          <p:cNvSpPr txBox="1"/>
          <p:nvPr/>
        </p:nvSpPr>
        <p:spPr>
          <a:xfrm>
            <a:off x="902970" y="210185"/>
            <a:ext cx="6172200" cy="583565"/>
          </a:xfrm>
          <a:prstGeom prst="rect">
            <a:avLst/>
          </a:prstGeom>
          <a:noFill/>
        </p:spPr>
        <p:txBody>
          <a:bodyPr wrap="none" rtlCol="0" anchor="t">
            <a:spAutoFit/>
          </a:bodyPr>
          <a:p>
            <a:pPr algn="l"/>
            <a:r>
              <a:rPr lang="en-US" altLang="zh-CN" sz="3200" b="1" dirty="0" smtClean="0">
                <a:latin typeface="方正清刻本悦宋简体" panose="02000000000000000000" charset="-122"/>
                <a:ea typeface="方正清刻本悦宋简体" panose="02000000000000000000" charset="-122"/>
                <a:sym typeface="+mn-ea"/>
              </a:rPr>
              <a:t>11.3 </a:t>
            </a:r>
            <a:r>
              <a:rPr lang="zh-CN" altLang="en-US" sz="3200" b="1" dirty="0" smtClean="0">
                <a:latin typeface="方正清刻本悦宋简体" panose="02000000000000000000" charset="-122"/>
                <a:ea typeface="方正清刻本悦宋简体" panose="02000000000000000000" charset="-122"/>
                <a:sym typeface="+mn-ea"/>
              </a:rPr>
              <a:t>对员工进行激励的方法和策略</a:t>
            </a:r>
            <a:endParaRPr lang="zh-CN" altLang="en-US" sz="3200" b="1" dirty="0" smtClean="0">
              <a:latin typeface="方正清刻本悦宋简体" panose="02000000000000000000" charset="-122"/>
              <a:ea typeface="方正清刻本悦宋简体" panose="02000000000000000000" charset="-122"/>
              <a:sym typeface="+mn-ea"/>
            </a:endParaRPr>
          </a:p>
        </p:txBody>
      </p:sp>
      <p:sp>
        <p:nvSpPr>
          <p:cNvPr id="5" name="文本框 4"/>
          <p:cNvSpPr txBox="1"/>
          <p:nvPr/>
        </p:nvSpPr>
        <p:spPr>
          <a:xfrm>
            <a:off x="14605" y="444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11.3.2二、激励的原则</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3095" y="1054100"/>
            <a:ext cx="4232275" cy="1014730"/>
          </a:xfrm>
          <a:prstGeom prst="rect">
            <a:avLst/>
          </a:prstGeom>
          <a:noFill/>
          <a:ln w="9525">
            <a:noFill/>
          </a:ln>
        </p:spPr>
        <p:txBody>
          <a:bodyPr wrap="square">
            <a:spAutoFit/>
          </a:bodyPr>
          <a:p>
            <a:pPr indent="0" fontAlgn="auto">
              <a:lnSpc>
                <a:spcPct val="150000"/>
              </a:lnSpc>
            </a:pPr>
            <a:endParaRPr lang="zh-CN" altLang="en-US" sz="2000" b="1">
              <a:solidFill>
                <a:schemeClr val="bg1">
                  <a:lumMod val="85000"/>
                </a:schemeClr>
              </a:solidFill>
              <a:latin typeface="微软雅黑" panose="020B0503020204020204" pitchFamily="34" charset="-122"/>
              <a:ea typeface="微软雅黑" panose="020B0503020204020204" pitchFamily="34" charset="-122"/>
              <a:cs typeface="宋体" pitchFamily="2" charset="-122"/>
            </a:endParaRPr>
          </a:p>
          <a:p>
            <a:pPr indent="0" fontAlgn="auto">
              <a:lnSpc>
                <a:spcPct val="150000"/>
              </a:lnSpc>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3.</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对员工进行激励的方法和策略</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
        <p:nvSpPr>
          <p:cNvPr id="21" name="文本框 20"/>
          <p:cNvSpPr txBox="1"/>
          <p:nvPr/>
        </p:nvSpPr>
        <p:spPr>
          <a:xfrm>
            <a:off x="1742440" y="2388870"/>
            <a:ext cx="2759710" cy="521970"/>
          </a:xfrm>
          <a:prstGeom prst="rect">
            <a:avLst/>
          </a:prstGeom>
          <a:noFill/>
        </p:spPr>
        <p:txBody>
          <a:bodyPr wrap="square" rtlCol="0" anchor="t">
            <a:spAutoFit/>
          </a:bodyPr>
          <a:p>
            <a:pPr marL="342900" indent="-342900" fontAlgn="auto">
              <a:lnSpc>
                <a:spcPct val="140000"/>
              </a:lnSpc>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激励的方法【</a:t>
            </a:r>
            <a:r>
              <a:rPr lang="zh-CN" altLang="en-US" sz="2000">
                <a:solidFill>
                  <a:srgbClr val="C00000"/>
                </a:solidFill>
                <a:latin typeface="微软雅黑" panose="020B0503020204020204" pitchFamily="34" charset="-122"/>
                <a:ea typeface="微软雅黑" panose="020B0503020204020204" pitchFamily="34" charset="-122"/>
              </a:rPr>
              <a:t>简答</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100" name="文本框 99"/>
          <p:cNvSpPr txBox="1"/>
          <p:nvPr/>
        </p:nvSpPr>
        <p:spPr>
          <a:xfrm>
            <a:off x="2204720" y="3156585"/>
            <a:ext cx="7385050" cy="1753235"/>
          </a:xfrm>
          <a:prstGeom prst="rect">
            <a:avLst/>
          </a:prstGeom>
          <a:noFill/>
          <a:ln w="9525">
            <a:solidFill>
              <a:schemeClr val="tx1">
                <a:lumMod val="85000"/>
                <a:lumOff val="15000"/>
              </a:schemeClr>
            </a:solidFill>
          </a:ln>
        </p:spPr>
        <p:txBody>
          <a:bodyPr wrap="square">
            <a:spAutoFit/>
          </a:bodyPr>
          <a:p>
            <a:pPr indent="0" fontAlgn="auto">
              <a:lnSpc>
                <a:spcPct val="150000"/>
              </a:lnSpc>
            </a:pPr>
            <a:r>
              <a:rPr lang="en-US" altLang="zh-CN" sz="2400" b="0">
                <a:latin typeface="楷体-简" panose="02010600040101010101" charset="-122"/>
                <a:ea typeface="楷体-简" panose="02010600040101010101" charset="-122"/>
                <a:cs typeface="微软雅黑" panose="020B0503020204020204" pitchFamily="34" charset="-122"/>
              </a:rPr>
              <a:t>1.</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内在</a:t>
            </a:r>
            <a:r>
              <a:rPr lang="zh-CN" altLang="en-US" sz="2400" b="0">
                <a:latin typeface="楷体-简" panose="02010600040101010101" charset="-122"/>
                <a:ea typeface="楷体-简" panose="02010600040101010101" charset="-122"/>
                <a:cs typeface="微软雅黑" panose="020B0503020204020204" pitchFamily="34" charset="-122"/>
              </a:rPr>
              <a:t>激励和</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外在</a:t>
            </a:r>
            <a:r>
              <a:rPr lang="zh-CN" altLang="en-US" sz="2400" b="0">
                <a:latin typeface="楷体-简" panose="02010600040101010101" charset="-122"/>
                <a:ea typeface="楷体-简" panose="02010600040101010101" charset="-122"/>
                <a:cs typeface="微软雅黑" panose="020B0503020204020204" pitchFamily="34" charset="-122"/>
              </a:rPr>
              <a:t>激励相结合的方法</a:t>
            </a:r>
            <a:endParaRPr lang="zh-CN" altLang="en-US" sz="24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zh-CN" altLang="en-US" sz="2400" b="0">
                <a:latin typeface="楷体-简" panose="02010600040101010101" charset="-122"/>
                <a:ea typeface="楷体-简" panose="02010600040101010101" charset="-122"/>
                <a:cs typeface="微软雅黑" panose="020B0503020204020204" pitchFamily="34" charset="-122"/>
              </a:rPr>
              <a:t>2.</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荣誉</a:t>
            </a:r>
            <a:r>
              <a:rPr lang="zh-CN" altLang="en-US" sz="2400" b="0">
                <a:latin typeface="楷体-简" panose="02010600040101010101" charset="-122"/>
                <a:ea typeface="楷体-简" panose="02010600040101010101" charset="-122"/>
                <a:cs typeface="微软雅黑" panose="020B0503020204020204" pitchFamily="34" charset="-122"/>
              </a:rPr>
              <a:t>激励和</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目标</a:t>
            </a:r>
            <a:r>
              <a:rPr lang="zh-CN" altLang="en-US" sz="2400" b="0">
                <a:latin typeface="楷体-简" panose="02010600040101010101" charset="-122"/>
                <a:ea typeface="楷体-简" panose="02010600040101010101" charset="-122"/>
                <a:cs typeface="微软雅黑" panose="020B0503020204020204" pitchFamily="34" charset="-122"/>
              </a:rPr>
              <a:t>激励相结合的方法</a:t>
            </a:r>
            <a:endParaRPr lang="zh-CN" altLang="en-US" sz="2400" b="0">
              <a:latin typeface="楷体-简" panose="02010600040101010101" charset="-122"/>
              <a:ea typeface="楷体-简" panose="02010600040101010101" charset="-122"/>
              <a:cs typeface="微软雅黑" panose="020B0503020204020204" pitchFamily="34" charset="-122"/>
            </a:endParaRPr>
          </a:p>
          <a:p>
            <a:pPr indent="0" fontAlgn="auto">
              <a:lnSpc>
                <a:spcPct val="150000"/>
              </a:lnSpc>
            </a:pPr>
            <a:r>
              <a:rPr lang="en-US" altLang="zh-CN" sz="2400" b="0">
                <a:latin typeface="楷体-简" panose="02010600040101010101" charset="-122"/>
                <a:ea typeface="楷体-简" panose="02010600040101010101" charset="-122"/>
                <a:cs typeface="微软雅黑" panose="020B0503020204020204" pitchFamily="34" charset="-122"/>
              </a:rPr>
              <a:t>3.</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自我</a:t>
            </a:r>
            <a:r>
              <a:rPr lang="en-US" altLang="zh-CN" sz="2400" b="0">
                <a:latin typeface="楷体-简" panose="02010600040101010101" charset="-122"/>
                <a:ea typeface="楷体-简" panose="02010600040101010101" charset="-122"/>
                <a:cs typeface="微软雅黑" panose="020B0503020204020204" pitchFamily="34" charset="-122"/>
              </a:rPr>
              <a:t>激励、</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互相</a:t>
            </a:r>
            <a:r>
              <a:rPr lang="en-US" altLang="zh-CN" sz="2400" b="0">
                <a:latin typeface="楷体-简" panose="02010600040101010101" charset="-122"/>
                <a:ea typeface="楷体-简" panose="02010600040101010101" charset="-122"/>
                <a:cs typeface="微软雅黑" panose="020B0503020204020204" pitchFamily="34" charset="-122"/>
              </a:rPr>
              <a:t>激励和</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rPr>
              <a:t>社会性</a:t>
            </a:r>
            <a:r>
              <a:rPr lang="en-US" altLang="zh-CN" sz="2400" b="0">
                <a:latin typeface="楷体-简" panose="02010600040101010101" charset="-122"/>
                <a:ea typeface="楷体-简" panose="02010600040101010101" charset="-122"/>
                <a:cs typeface="微软雅黑" panose="020B0503020204020204" pitchFamily="34" charset="-122"/>
              </a:rPr>
              <a:t>激励相结合的方法</a:t>
            </a:r>
            <a:endParaRPr lang="en-US" altLang="zh-CN" sz="2400" b="0">
              <a:latin typeface="楷体-简" panose="02010600040101010101" charset="-122"/>
              <a:ea typeface="楷体-简" panose="02010600040101010101" charset="-122"/>
              <a:cs typeface="微软雅黑" panose="020B0503020204020204" pitchFamily="34" charset="-122"/>
            </a:endParaRPr>
          </a:p>
        </p:txBody>
      </p:sp>
      <p:sp>
        <p:nvSpPr>
          <p:cNvPr id="9" name="文本框 8"/>
          <p:cNvSpPr txBox="1"/>
          <p:nvPr/>
        </p:nvSpPr>
        <p:spPr>
          <a:xfrm>
            <a:off x="902970" y="210185"/>
            <a:ext cx="6172200" cy="583565"/>
          </a:xfrm>
          <a:prstGeom prst="rect">
            <a:avLst/>
          </a:prstGeom>
          <a:noFill/>
        </p:spPr>
        <p:txBody>
          <a:bodyPr wrap="none" rtlCol="0" anchor="t">
            <a:spAutoFit/>
          </a:bodyPr>
          <a:p>
            <a:pPr algn="l"/>
            <a:r>
              <a:rPr lang="en-US" altLang="zh-CN" sz="3200" b="1" dirty="0" smtClean="0">
                <a:latin typeface="方正清刻本悦宋简体" panose="02000000000000000000" charset="-122"/>
                <a:ea typeface="方正清刻本悦宋简体" panose="02000000000000000000" charset="-122"/>
                <a:sym typeface="+mn-ea"/>
              </a:rPr>
              <a:t>11.3 </a:t>
            </a:r>
            <a:r>
              <a:rPr lang="zh-CN" altLang="en-US" sz="3200" b="1" dirty="0" smtClean="0">
                <a:latin typeface="方正清刻本悦宋简体" panose="02000000000000000000" charset="-122"/>
                <a:ea typeface="方正清刻本悦宋简体" panose="02000000000000000000" charset="-122"/>
                <a:sym typeface="+mn-ea"/>
              </a:rPr>
              <a:t>对员工进行激励的方法和策略</a:t>
            </a:r>
            <a:endParaRPr lang="zh-CN" altLang="en-US" sz="3200" b="1"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14605" y="-1143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11.3.3三、激励的方法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867535" y="1713865"/>
            <a:ext cx="8820785" cy="2861310"/>
          </a:xfrm>
          <a:prstGeom prst="rect">
            <a:avLst/>
          </a:prstGeom>
          <a:noFill/>
          <a:ln w="28575">
            <a:noFill/>
          </a:ln>
          <a:extLst>
            <a:ext uri="{909E8E84-426E-40DD-AFC4-6F175D3DCCD1}">
              <a14:hiddenFill xmlns:a14="http://schemas.microsoft.com/office/drawing/2010/main">
                <a:solidFill>
                  <a:schemeClr val="bg1">
                    <a:lumMod val="85000"/>
                  </a:schemeClr>
                </a:solidFill>
              </a14:hiddenFill>
            </a:ext>
          </a:extLst>
        </p:spPr>
        <p:txBody>
          <a:bodyPr wrap="square">
            <a:spAutoFit/>
          </a:bodyPr>
          <a:p>
            <a:pPr indent="0" fontAlgn="auto">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领导的时间艺术【</a:t>
            </a:r>
            <a:r>
              <a:rPr lang="zh-CN" altLang="en-US" sz="2400" b="1">
                <a:solidFill>
                  <a:srgbClr val="FF0000"/>
                </a:solidFill>
                <a:latin typeface="楷体-简" panose="02010600040101010101" charset="-122"/>
                <a:ea typeface="楷体-简" panose="02010600040101010101" charset="-122"/>
                <a:cs typeface="宋体" pitchFamily="2" charset="-122"/>
                <a:sym typeface="+mn-ea"/>
              </a:rPr>
              <a:t>简答</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rgbClr val="FF0000"/>
                </a:solidFill>
                <a:latin typeface="楷体-简" panose="02010600040101010101" charset="-122"/>
                <a:ea typeface="楷体-简" panose="02010600040101010101" charset="-122"/>
                <a:sym typeface="+mn-ea"/>
              </a:rPr>
              <a:t>★</a:t>
            </a:r>
            <a:endParaRPr lang="en-US" altLang="zh-CN" sz="2400">
              <a:solidFill>
                <a:srgbClr val="FF0000"/>
              </a:solidFill>
              <a:latin typeface="楷体-简" panose="02010600040101010101" charset="-122"/>
              <a:ea typeface="楷体-简" panose="02010600040101010101" charset="-122"/>
              <a:sym typeface="+mn-ea"/>
            </a:endParaRPr>
          </a:p>
          <a:p>
            <a:pPr indent="0" fontAlgn="auto">
              <a:lnSpc>
                <a:spcPct val="150000"/>
              </a:lnSpc>
            </a:pPr>
            <a:endParaRPr lang="zh-CN" altLang="en-US" sz="2400" b="0">
              <a:latin typeface="楷体-简" panose="02010600040101010101" charset="-122"/>
              <a:ea typeface="楷体-简" panose="02010600040101010101" charset="-122"/>
              <a:cs typeface="微软雅黑" panose="020B0503020204020204" pitchFamily="34" charset="-122"/>
            </a:endParaRPr>
          </a:p>
          <a:p>
            <a:pPr marL="217170" indent="-289560" fontAlgn="auto">
              <a:lnSpc>
                <a:spcPct val="150000"/>
              </a:lnSpc>
              <a:buFont typeface="Wingdings" panose="05000000000000000000" charset="0"/>
              <a:buChar char=""/>
              <a:extLst>
                <a:ext uri="{35155182-B16C-46BC-9424-99874614C6A1}">
                  <wpsdc:indentchars xmlns:wpsdc="http://www.wps.cn/officeDocument/2017/drawingmlCustomData" val="-95" checksum="1650380167"/>
                  <wpsdc:marlchars xmlns:wpsdc="http://www.wps.cn/officeDocument/2017/drawingmlCustomData" val="95" checksum="3534689470"/>
                </a:ext>
              </a:extLst>
            </a:pPr>
            <a:r>
              <a:rPr lang="zh-CN" altLang="en-US" sz="2400" b="0">
                <a:latin typeface="楷体-简" panose="02010600040101010101" charset="-122"/>
                <a:ea typeface="楷体-简" panose="02010600040101010101" charset="-122"/>
                <a:cs typeface="微软雅黑" panose="020B0503020204020204" pitchFamily="34" charset="-122"/>
              </a:rPr>
              <a:t>1.</a:t>
            </a:r>
            <a:r>
              <a:rPr lang="zh-CN" altLang="en-US" sz="2400" b="0" u="sng">
                <a:solidFill>
                  <a:srgbClr val="C00000"/>
                </a:solidFill>
                <a:latin typeface="楷体-简" panose="02010600040101010101" charset="-122"/>
                <a:ea typeface="楷体-简" panose="02010600040101010101" charset="-122"/>
                <a:cs typeface="微软雅黑" panose="020B0503020204020204" pitchFamily="34" charset="-122"/>
              </a:rPr>
              <a:t>定期分析</a:t>
            </a:r>
            <a:r>
              <a:rPr lang="zh-CN" altLang="en-US" sz="2400" b="0">
                <a:latin typeface="楷体-简" panose="02010600040101010101" charset="-122"/>
                <a:ea typeface="楷体-简" panose="02010600040101010101" charset="-122"/>
                <a:cs typeface="微软雅黑" panose="020B0503020204020204" pitchFamily="34" charset="-122"/>
              </a:rPr>
              <a:t>，不断改进和管理好自己的时间。</a:t>
            </a:r>
            <a:r>
              <a:rPr lang="en-US" altLang="zh-CN" sz="2000" b="0">
                <a:latin typeface="方正清刻本悦宋简体" panose="02000000000000000000" charset="-122"/>
                <a:ea typeface="方正清刻本悦宋简体" panose="02000000000000000000" charset="-122"/>
                <a:cs typeface="微软雅黑" panose="020B0503020204020204" pitchFamily="34" charset="-122"/>
              </a:rPr>
              <a:t>&amp;</a:t>
            </a:r>
            <a:r>
              <a:rPr lang="zh-CN" altLang="en-US" sz="2000" b="0">
                <a:latin typeface="方正清刻本悦宋简体" panose="02000000000000000000" charset="-122"/>
                <a:ea typeface="方正清刻本悦宋简体" panose="02000000000000000000" charset="-122"/>
                <a:cs typeface="微软雅黑" panose="020B0503020204020204" pitchFamily="34" charset="-122"/>
              </a:rPr>
              <a:t>主宰时间</a:t>
            </a:r>
            <a:endParaRPr lang="zh-CN" altLang="en-US" sz="2400" b="0">
              <a:latin typeface="楷体-简" panose="02010600040101010101" charset="-122"/>
              <a:ea typeface="楷体-简" panose="02010600040101010101" charset="-122"/>
              <a:cs typeface="微软雅黑" panose="020B0503020204020204" pitchFamily="34" charset="-122"/>
            </a:endParaRPr>
          </a:p>
          <a:p>
            <a:pPr marL="217170" indent="-289560" fontAlgn="auto">
              <a:lnSpc>
                <a:spcPct val="150000"/>
              </a:lnSpc>
              <a:buFont typeface="Wingdings" panose="05000000000000000000" charset="0"/>
              <a:buChar char=""/>
              <a:extLst>
                <a:ext uri="{35155182-B16C-46BC-9424-99874614C6A1}">
                  <wpsdc:indentchars xmlns:wpsdc="http://www.wps.cn/officeDocument/2017/drawingmlCustomData" val="-95" checksum="1650380167"/>
                  <wpsdc:marlchars xmlns:wpsdc="http://www.wps.cn/officeDocument/2017/drawingmlCustomData" val="95" checksum="3534689470"/>
                </a:ext>
              </a:extLst>
            </a:pPr>
            <a:r>
              <a:rPr lang="zh-CN" altLang="en-US" sz="2400" b="0">
                <a:latin typeface="楷体-简" panose="02010600040101010101" charset="-122"/>
                <a:ea typeface="楷体-简" panose="02010600040101010101" charset="-122"/>
                <a:cs typeface="微软雅黑" panose="020B0503020204020204" pitchFamily="34" charset="-122"/>
              </a:rPr>
              <a:t>2.将时间“</a:t>
            </a:r>
            <a:r>
              <a:rPr lang="zh-CN" altLang="en-US" sz="2400" b="0" u="sng">
                <a:solidFill>
                  <a:srgbClr val="C00000"/>
                </a:solidFill>
                <a:latin typeface="楷体-简" panose="02010600040101010101" charset="-122"/>
                <a:ea typeface="楷体-简" panose="02010600040101010101" charset="-122"/>
                <a:cs typeface="微软雅黑" panose="020B0503020204020204" pitchFamily="34" charset="-122"/>
              </a:rPr>
              <a:t>打包</a:t>
            </a:r>
            <a:r>
              <a:rPr lang="zh-CN" altLang="en-US" sz="2400" b="0">
                <a:latin typeface="楷体-简" panose="02010600040101010101" charset="-122"/>
                <a:ea typeface="楷体-简" panose="02010600040101010101" charset="-122"/>
                <a:cs typeface="微软雅黑" panose="020B0503020204020204" pitchFamily="34" charset="-122"/>
              </a:rPr>
              <a:t>”，互不干扰。</a:t>
            </a:r>
            <a:r>
              <a:rPr lang="en-US" altLang="zh-CN" sz="2000" b="0">
                <a:latin typeface="方正清刻本悦宋简体" panose="02000000000000000000" charset="-122"/>
                <a:ea typeface="方正清刻本悦宋简体" panose="02000000000000000000" charset="-122"/>
                <a:cs typeface="微软雅黑" panose="020B0503020204020204" pitchFamily="34" charset="-122"/>
              </a:rPr>
              <a:t>&amp;分段</a:t>
            </a:r>
            <a:endParaRPr lang="zh-CN" altLang="en-US" sz="2400" b="0">
              <a:latin typeface="楷体-简" panose="02010600040101010101" charset="-122"/>
              <a:ea typeface="楷体-简" panose="02010600040101010101" charset="-122"/>
              <a:cs typeface="微软雅黑" panose="020B0503020204020204" pitchFamily="34" charset="-122"/>
            </a:endParaRPr>
          </a:p>
          <a:p>
            <a:pPr marL="217170" indent="-289560" fontAlgn="auto">
              <a:lnSpc>
                <a:spcPct val="150000"/>
              </a:lnSpc>
              <a:buFont typeface="Wingdings" panose="05000000000000000000" charset="0"/>
              <a:buChar char=""/>
              <a:extLst>
                <a:ext uri="{35155182-B16C-46BC-9424-99874614C6A1}">
                  <wpsdc:indentchars xmlns:wpsdc="http://www.wps.cn/officeDocument/2017/drawingmlCustomData" val="-95" checksum="1650380167"/>
                  <wpsdc:marlchars xmlns:wpsdc="http://www.wps.cn/officeDocument/2017/drawingmlCustomData" val="95" checksum="3534689470"/>
                </a:ext>
              </a:extLst>
            </a:pPr>
            <a:r>
              <a:rPr lang="zh-CN" altLang="en-US" sz="2400" b="0">
                <a:latin typeface="楷体-简" panose="02010600040101010101" charset="-122"/>
                <a:ea typeface="楷体-简" panose="02010600040101010101" charset="-122"/>
                <a:cs typeface="微软雅黑" panose="020B0503020204020204" pitchFamily="34" charset="-122"/>
              </a:rPr>
              <a:t>3.</a:t>
            </a:r>
            <a:r>
              <a:rPr lang="zh-CN" altLang="en-US" sz="2400" b="0" u="sng">
                <a:solidFill>
                  <a:srgbClr val="C00000"/>
                </a:solidFill>
                <a:latin typeface="楷体-简" panose="02010600040101010101" charset="-122"/>
                <a:ea typeface="楷体-简" panose="02010600040101010101" charset="-122"/>
                <a:cs typeface="微软雅黑" panose="020B0503020204020204" pitchFamily="34" charset="-122"/>
              </a:rPr>
              <a:t>把握开会</a:t>
            </a:r>
            <a:r>
              <a:rPr lang="zh-CN" altLang="en-US" sz="2400" b="0">
                <a:latin typeface="楷体-简" panose="02010600040101010101" charset="-122"/>
                <a:ea typeface="楷体-简" panose="02010600040101010101" charset="-122"/>
                <a:cs typeface="微软雅黑" panose="020B0503020204020204" pitchFamily="34" charset="-122"/>
              </a:rPr>
              <a:t>的</a:t>
            </a:r>
            <a:r>
              <a:rPr lang="zh-CN" altLang="en-US" sz="2400" b="0" u="sng">
                <a:solidFill>
                  <a:srgbClr val="C00000"/>
                </a:solidFill>
                <a:latin typeface="楷体-简" panose="02010600040101010101" charset="-122"/>
                <a:ea typeface="楷体-简" panose="02010600040101010101" charset="-122"/>
                <a:cs typeface="微软雅黑" panose="020B0503020204020204" pitchFamily="34" charset="-122"/>
              </a:rPr>
              <a:t>时间</a:t>
            </a:r>
            <a:r>
              <a:rPr lang="zh-CN" altLang="en-US" sz="2400" b="0">
                <a:latin typeface="楷体-简" panose="02010600040101010101" charset="-122"/>
                <a:ea typeface="楷体-简" panose="02010600040101010101" charset="-122"/>
                <a:cs typeface="微软雅黑" panose="020B0503020204020204" pitchFamily="34" charset="-122"/>
              </a:rPr>
              <a:t>，提高开会效率。</a:t>
            </a:r>
            <a:r>
              <a:rPr lang="en-US" altLang="zh-CN" sz="2000" b="0">
                <a:latin typeface="方正清刻本悦宋简体" panose="02000000000000000000" charset="-122"/>
                <a:ea typeface="方正清刻本悦宋简体" panose="02000000000000000000" charset="-122"/>
                <a:cs typeface="微软雅黑" panose="020B0503020204020204" pitchFamily="34" charset="-122"/>
              </a:rPr>
              <a:t>&amp;控制时间</a:t>
            </a:r>
            <a:endParaRPr lang="zh-CN" altLang="en-US" sz="2000" b="0">
              <a:latin typeface="楷体-简" panose="02010600040101010101" charset="-122"/>
              <a:ea typeface="楷体-简" panose="02010600040101010101" charset="-122"/>
              <a:cs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10572115" y="85725"/>
            <a:ext cx="1631950" cy="1056005"/>
          </a:xfrm>
          <a:prstGeom prst="rect">
            <a:avLst/>
          </a:prstGeom>
        </p:spPr>
      </p:pic>
      <p:sp>
        <p:nvSpPr>
          <p:cNvPr id="14" name="标题 2"/>
          <p:cNvSpPr>
            <a:spLocks noGrp="1"/>
          </p:cNvSpPr>
          <p:nvPr/>
        </p:nvSpPr>
        <p:spPr>
          <a:xfrm>
            <a:off x="911860" y="296545"/>
            <a:ext cx="649795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sz="3600" b="1" dirty="0" smtClean="0">
                <a:latin typeface="方正清刻本悦宋简体" panose="02000000000000000000" charset="-122"/>
                <a:ea typeface="方正清刻本悦宋简体" panose="02000000000000000000" charset="-122"/>
                <a:sym typeface="+mn-ea"/>
              </a:rPr>
              <a:t>10.3.3 领导的时间艺术</a:t>
            </a:r>
            <a:endParaRPr sz="3600" b="1"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8974</Words>
  <Application>WPS 表格</Application>
  <PresentationFormat>宽屏</PresentationFormat>
  <Paragraphs>922</Paragraphs>
  <Slides>86</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107" baseType="lpstr">
      <vt:lpstr>Arial</vt:lpstr>
      <vt:lpstr>方正书宋_GBK</vt:lpstr>
      <vt:lpstr>Wingdings</vt:lpstr>
      <vt:lpstr>Verdana</vt:lpstr>
      <vt:lpstr>微软雅黑</vt:lpstr>
      <vt:lpstr>方正清刻本悦宋简体</vt:lpstr>
      <vt:lpstr>楷体-简</vt:lpstr>
      <vt:lpstr>华文楷体</vt:lpstr>
      <vt:lpstr>Arial Narrow</vt:lpstr>
      <vt:lpstr>方正兰亭准黑_GBK</vt:lpstr>
      <vt:lpstr>宋体</vt:lpstr>
      <vt:lpstr>Wingdings</vt:lpstr>
      <vt:lpstr>Calibri</vt:lpstr>
      <vt:lpstr>冬青黑体简体中文</vt:lpstr>
      <vt:lpstr>宋体</vt:lpstr>
      <vt:lpstr>Arial Unicode MS</vt:lpstr>
      <vt:lpstr>汉仪书宋二KW</vt:lpstr>
      <vt:lpstr>Helvetica Neue</vt:lpstr>
      <vt:lpstr>华文宋体</vt:lpstr>
      <vt:lpstr>Office 主题</vt:lpstr>
      <vt:lpstr>Equation.KSEE3</vt:lpstr>
      <vt:lpstr>PowerPoint 演示文稿</vt:lpstr>
      <vt:lpstr>第十章  领导及领导理论的发展</vt:lpstr>
      <vt:lpstr>第十章  领导及领导理论的发展</vt:lpstr>
      <vt:lpstr>PowerPoint 演示文稿</vt:lpstr>
      <vt:lpstr>PowerPoint 演示文稿</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真题再现</vt:lpstr>
      <vt:lpstr>PowerPoint 演示文稿</vt:lpstr>
      <vt:lpstr>PowerPoint 演示文稿</vt:lpstr>
      <vt:lpstr>PowerPoint 演示文稿</vt:lpstr>
      <vt:lpstr>PowerPoint 演示文稿</vt:lpstr>
      <vt:lpstr>PowerPoint 演示文稿</vt:lpstr>
      <vt:lpstr>PowerPoint 演示文稿</vt:lpstr>
      <vt:lpstr>真题再现</vt:lpstr>
      <vt:lpstr>PowerPoint 演示文稿</vt:lpstr>
      <vt:lpstr>PowerPoint 演示文稿</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真题再现</vt:lpstr>
      <vt:lpstr>真题再现</vt:lpstr>
      <vt:lpstr>真题再现</vt:lpstr>
      <vt:lpstr>真题再现</vt:lpstr>
      <vt:lpstr>PowerPoint 演示文稿</vt:lpstr>
      <vt:lpstr>PowerPoint 演示文稿</vt:lpstr>
      <vt:lpstr>PowerPoint 演示文稿</vt:lpstr>
      <vt:lpstr>PowerPoint 演示文稿</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真题再现</vt:lpstr>
      <vt:lpstr>PowerPoint 演示文稿</vt:lpstr>
      <vt:lpstr>PowerPoint 演示文稿</vt:lpstr>
      <vt:lpstr>PowerPoint 演示文稿</vt:lpstr>
      <vt:lpstr>PowerPoint 演示文稿</vt:lpstr>
      <vt:lpstr>课堂演练</vt:lpstr>
      <vt:lpstr>真题再现</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wanglixia</cp:lastModifiedBy>
  <cp:revision>99</cp:revision>
  <dcterms:created xsi:type="dcterms:W3CDTF">2019-10-18T10:17:16Z</dcterms:created>
  <dcterms:modified xsi:type="dcterms:W3CDTF">2019-10-18T10:17:16Z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