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507" r:id="rId2"/>
    <p:sldId id="1383" r:id="rId3"/>
    <p:sldId id="1384" r:id="rId4"/>
    <p:sldId id="1051" r:id="rId5"/>
    <p:sldId id="1379" r:id="rId6"/>
    <p:sldId id="1378" r:id="rId7"/>
    <p:sldId id="1364" r:id="rId8"/>
    <p:sldId id="1381" r:id="rId9"/>
    <p:sldId id="1380" r:id="rId10"/>
    <p:sldId id="1382" r:id="rId11"/>
    <p:sldId id="1389" r:id="rId12"/>
    <p:sldId id="1377" r:id="rId13"/>
    <p:sldId id="1387" r:id="rId14"/>
    <p:sldId id="1388" r:id="rId15"/>
    <p:sldId id="1386" r:id="rId16"/>
    <p:sldId id="1385" r:id="rId17"/>
    <p:sldId id="1390" r:id="rId18"/>
    <p:sldId id="1397" r:id="rId19"/>
    <p:sldId id="1398" r:id="rId20"/>
    <p:sldId id="1391" r:id="rId21"/>
    <p:sldId id="1392" r:id="rId22"/>
    <p:sldId id="1393" r:id="rId23"/>
    <p:sldId id="1394" r:id="rId24"/>
    <p:sldId id="1395" r:id="rId25"/>
    <p:sldId id="1396" r:id="rId26"/>
    <p:sldId id="1399" r:id="rId27"/>
    <p:sldId id="1402" r:id="rId28"/>
    <p:sldId id="1403" r:id="rId29"/>
    <p:sldId id="1406" r:id="rId30"/>
    <p:sldId id="1407" r:id="rId31"/>
    <p:sldId id="1408" r:id="rId32"/>
    <p:sldId id="1400" r:id="rId33"/>
    <p:sldId id="1401" r:id="rId34"/>
    <p:sldId id="1409" r:id="rId35"/>
    <p:sldId id="1410" r:id="rId36"/>
    <p:sldId id="1405" r:id="rId37"/>
    <p:sldId id="1404" r:id="rId38"/>
    <p:sldId id="1411" r:id="rId39"/>
    <p:sldId id="1412" r:id="rId40"/>
    <p:sldId id="1413" r:id="rId41"/>
    <p:sldId id="1414" r:id="rId42"/>
    <p:sldId id="1415" r:id="rId43"/>
    <p:sldId id="1416" r:id="rId44"/>
    <p:sldId id="1417" r:id="rId45"/>
    <p:sldId id="1418" r:id="rId46"/>
    <p:sldId id="1420" r:id="rId47"/>
    <p:sldId id="1419" r:id="rId48"/>
    <p:sldId id="1421" r:id="rId49"/>
    <p:sldId id="1423" r:id="rId50"/>
    <p:sldId id="1424" r:id="rId51"/>
    <p:sldId id="1422" r:id="rId52"/>
    <p:sldId id="1426" r:id="rId53"/>
    <p:sldId id="1427" r:id="rId54"/>
    <p:sldId id="1425" r:id="rId55"/>
    <p:sldId id="1429" r:id="rId56"/>
    <p:sldId id="1430" r:id="rId57"/>
    <p:sldId id="1431" r:id="rId58"/>
    <p:sldId id="1428" r:id="rId59"/>
    <p:sldId id="1432" r:id="rId60"/>
    <p:sldId id="1433" r:id="rId61"/>
    <p:sldId id="1436" r:id="rId62"/>
    <p:sldId id="1435" r:id="rId63"/>
    <p:sldId id="1434" r:id="rId64"/>
    <p:sldId id="737" r:id="rId65"/>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C1B8"/>
    <a:srgbClr val="FF66CC"/>
    <a:srgbClr val="FF9900"/>
    <a:srgbClr val="CCECFF"/>
    <a:srgbClr val="95B3D7"/>
    <a:srgbClr val="CC3300"/>
    <a:srgbClr val="FFFFFF"/>
    <a:srgbClr val="FF99FF"/>
    <a:srgbClr val="42FC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74463" autoAdjust="0"/>
  </p:normalViewPr>
  <p:slideViewPr>
    <p:cSldViewPr>
      <p:cViewPr varScale="1">
        <p:scale>
          <a:sx n="70" d="100"/>
          <a:sy n="70" d="100"/>
        </p:scale>
        <p:origin x="720" y="52"/>
      </p:cViewPr>
      <p:guideLst>
        <p:guide orient="horz" pos="1620"/>
        <p:guide pos="2880"/>
      </p:guideLst>
    </p:cSldViewPr>
  </p:slideViewPr>
  <p:outlineViewPr>
    <p:cViewPr>
      <p:scale>
        <a:sx n="33" d="100"/>
        <a:sy n="33" d="100"/>
      </p:scale>
      <p:origin x="0" y="41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C9903-54F3-4697-B380-3B90536ECC3F}" type="datetimeFigureOut">
              <a:rPr lang="zh-CN" altLang="en-US" smtClean="0"/>
              <a:t>2020/11/10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9529F-1C61-47BA-9343-4E6CCB94CECF}" type="slidenum">
              <a:rPr lang="zh-CN" altLang="en-US" smtClean="0"/>
              <a:t>‹#›</a:t>
            </a:fld>
            <a:endParaRPr lang="zh-CN" altLang="en-US"/>
          </a:p>
        </p:txBody>
      </p:sp>
    </p:spTree>
    <p:extLst>
      <p:ext uri="{BB962C8B-B14F-4D97-AF65-F5344CB8AC3E}">
        <p14:creationId xmlns:p14="http://schemas.microsoft.com/office/powerpoint/2010/main" val="776624583"/>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3765" algn="l" defTabSz="913765" rtl="0" eaLnBrk="1" latinLnBrk="0" hangingPunct="1">
      <a:defRPr sz="1200" kern="1200">
        <a:solidFill>
          <a:schemeClr val="tx1"/>
        </a:solidFill>
        <a:latin typeface="+mn-lt"/>
        <a:ea typeface="+mn-ea"/>
        <a:cs typeface="+mn-cs"/>
      </a:defRPr>
    </a:lvl3pPr>
    <a:lvl4pPr marL="1370965" algn="l" defTabSz="913765" rtl="0" eaLnBrk="1" latinLnBrk="0" hangingPunct="1">
      <a:defRPr sz="1200" kern="1200">
        <a:solidFill>
          <a:schemeClr val="tx1"/>
        </a:solidFill>
        <a:latin typeface="+mn-lt"/>
        <a:ea typeface="+mn-ea"/>
        <a:cs typeface="+mn-cs"/>
      </a:defRPr>
    </a:lvl4pPr>
    <a:lvl5pPr marL="1828165" algn="l" defTabSz="913765" rtl="0" eaLnBrk="1" latinLnBrk="0" hangingPunct="1">
      <a:defRPr sz="1200" kern="1200">
        <a:solidFill>
          <a:schemeClr val="tx1"/>
        </a:solidFill>
        <a:latin typeface="+mn-lt"/>
        <a:ea typeface="+mn-ea"/>
        <a:cs typeface="+mn-cs"/>
      </a:defRPr>
    </a:lvl5pPr>
    <a:lvl6pPr marL="2285365"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9130" algn="l" defTabSz="913765" rtl="0" eaLnBrk="1" latinLnBrk="0" hangingPunct="1">
      <a:defRPr sz="1200" kern="1200">
        <a:solidFill>
          <a:schemeClr val="tx1"/>
        </a:solidFill>
        <a:latin typeface="+mn-lt"/>
        <a:ea typeface="+mn-ea"/>
        <a:cs typeface="+mn-cs"/>
      </a:defRPr>
    </a:lvl8pPr>
    <a:lvl9pPr marL="365633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之前应该有没有上过现代公司管理，跟那门课的难度差不多，但是公司管理是管理公司，这门课讲的是如何管理人，每个公司都会有一个叫做人事部，这门课主要就是介绍这个部门都干哪些活</a:t>
            </a:r>
            <a:endParaRPr lang="en-US" altLang="zh-CN" dirty="0" smtClean="0"/>
          </a:p>
          <a:p>
            <a:r>
              <a:rPr lang="zh-CN" altLang="en-US" dirty="0" smtClean="0"/>
              <a:t>这可能是咱们上过的课程中名字最长的了，简称</a:t>
            </a:r>
            <a:r>
              <a:rPr lang="zh-CN" altLang="en-US" b="1" dirty="0" smtClean="0"/>
              <a:t>现企概论</a:t>
            </a:r>
            <a:endParaRPr lang="zh-CN" altLang="en-US" b="1"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a:t>
            </a:fld>
            <a:endParaRPr lang="zh-CN" altLang="en-US"/>
          </a:p>
        </p:txBody>
      </p:sp>
    </p:spTree>
    <p:extLst>
      <p:ext uri="{BB962C8B-B14F-4D97-AF65-F5344CB8AC3E}">
        <p14:creationId xmlns:p14="http://schemas.microsoft.com/office/powerpoint/2010/main" val="2581569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其实说白了就是公司的各种觉得都需要考虑到一个东西</a:t>
            </a:r>
            <a:r>
              <a:rPr lang="en-US" altLang="zh-CN" b="1" dirty="0" smtClean="0"/>
              <a:t>——</a:t>
            </a:r>
            <a:r>
              <a:rPr lang="zh-CN" altLang="en-US" b="1" dirty="0" smtClean="0"/>
              <a:t>效益（通俗来说就是要挣钱，谁愿意做赔本的买卖呢？）</a:t>
            </a:r>
            <a:endParaRPr lang="en-US" altLang="zh-CN" b="1" dirty="0" smtClean="0"/>
          </a:p>
          <a:p>
            <a:r>
              <a:rPr lang="zh-CN" altLang="en-US" b="1" dirty="0" smtClean="0"/>
              <a:t>比如招聘进来两个人，工资都是</a:t>
            </a:r>
            <a:r>
              <a:rPr lang="en-US" altLang="zh-CN" b="1" dirty="0" smtClean="0"/>
              <a:t>8000</a:t>
            </a:r>
            <a:r>
              <a:rPr lang="zh-CN" altLang="en-US" b="1" dirty="0" smtClean="0"/>
              <a:t>块钱，第一个进来之后也不认真干活，每天懒懒散散，只给公司创收</a:t>
            </a:r>
            <a:r>
              <a:rPr lang="en-US" altLang="zh-CN" b="1" dirty="0" smtClean="0"/>
              <a:t>5000</a:t>
            </a:r>
            <a:r>
              <a:rPr lang="zh-CN" altLang="en-US" b="1" dirty="0" smtClean="0"/>
              <a:t>块钱，第二个勤勤恳恳，为公司创收</a:t>
            </a:r>
            <a:r>
              <a:rPr lang="en-US" altLang="zh-CN" b="1" dirty="0" smtClean="0"/>
              <a:t>2</a:t>
            </a:r>
            <a:r>
              <a:rPr lang="zh-CN" altLang="en-US" b="1" dirty="0" smtClean="0"/>
              <a:t>万的收入，那你觉得公司愿意用谁？</a:t>
            </a:r>
            <a:endParaRPr lang="en-US" altLang="zh-CN" b="1" dirty="0" smtClean="0"/>
          </a:p>
          <a:p>
            <a:r>
              <a:rPr lang="zh-CN" altLang="en-US" b="1" dirty="0" smtClean="0"/>
              <a:t>肯定是</a:t>
            </a:r>
            <a:r>
              <a:rPr lang="en-US" altLang="zh-CN" b="1" dirty="0" smtClean="0"/>
              <a:t>2</a:t>
            </a:r>
            <a:r>
              <a:rPr lang="zh-CN" altLang="en-US" b="1" dirty="0" smtClean="0"/>
              <a:t>，所以人力资源管理的核心概念就是管理的成本收益（招聘进来的人值不值），这个地方也是一个选择题</a:t>
            </a:r>
            <a:endParaRPr lang="zh-CN" altLang="en-US" b="1"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11</a:t>
            </a:fld>
            <a:endParaRPr lang="zh-CN" altLang="en-US"/>
          </a:p>
        </p:txBody>
      </p:sp>
    </p:spTree>
    <p:extLst>
      <p:ext uri="{BB962C8B-B14F-4D97-AF65-F5344CB8AC3E}">
        <p14:creationId xmlns:p14="http://schemas.microsoft.com/office/powerpoint/2010/main" val="1437653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12</a:t>
            </a:fld>
            <a:endParaRPr lang="zh-CN" altLang="en-US"/>
          </a:p>
        </p:txBody>
      </p:sp>
    </p:spTree>
    <p:extLst>
      <p:ext uri="{BB962C8B-B14F-4D97-AF65-F5344CB8AC3E}">
        <p14:creationId xmlns:p14="http://schemas.microsoft.com/office/powerpoint/2010/main" val="398312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13</a:t>
            </a:fld>
            <a:endParaRPr lang="zh-CN" altLang="en-US"/>
          </a:p>
        </p:txBody>
      </p:sp>
    </p:spTree>
    <p:extLst>
      <p:ext uri="{BB962C8B-B14F-4D97-AF65-F5344CB8AC3E}">
        <p14:creationId xmlns:p14="http://schemas.microsoft.com/office/powerpoint/2010/main" val="22723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14</a:t>
            </a:fld>
            <a:endParaRPr lang="zh-CN" altLang="en-US"/>
          </a:p>
        </p:txBody>
      </p:sp>
    </p:spTree>
    <p:extLst>
      <p:ext uri="{BB962C8B-B14F-4D97-AF65-F5344CB8AC3E}">
        <p14:creationId xmlns:p14="http://schemas.microsoft.com/office/powerpoint/2010/main" val="223395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15</a:t>
            </a:fld>
            <a:endParaRPr lang="zh-CN" altLang="en-US"/>
          </a:p>
        </p:txBody>
      </p:sp>
    </p:spTree>
    <p:extLst>
      <p:ext uri="{BB962C8B-B14F-4D97-AF65-F5344CB8AC3E}">
        <p14:creationId xmlns:p14="http://schemas.microsoft.com/office/powerpoint/2010/main" val="396596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16</a:t>
            </a:fld>
            <a:endParaRPr lang="zh-CN" altLang="en-US"/>
          </a:p>
        </p:txBody>
      </p:sp>
    </p:spTree>
    <p:extLst>
      <p:ext uri="{BB962C8B-B14F-4D97-AF65-F5344CB8AC3E}">
        <p14:creationId xmlns:p14="http://schemas.microsoft.com/office/powerpoint/2010/main" val="183221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比如德成老师挣到钱了，开了一家奶茶店，雇佣了</a:t>
            </a:r>
            <a:r>
              <a:rPr lang="en-US" altLang="zh-CN" b="1" dirty="0" smtClean="0"/>
              <a:t>2</a:t>
            </a:r>
            <a:r>
              <a:rPr lang="zh-CN" altLang="en-US" b="1" dirty="0" smtClean="0"/>
              <a:t>名员工帮我，小明每小时可以做</a:t>
            </a:r>
            <a:r>
              <a:rPr lang="en-US" altLang="zh-CN" b="1" dirty="0" smtClean="0"/>
              <a:t>30</a:t>
            </a:r>
            <a:r>
              <a:rPr lang="zh-CN" altLang="en-US" b="1" dirty="0" smtClean="0"/>
              <a:t>杯奶茶、小红每小时可以做</a:t>
            </a:r>
            <a:r>
              <a:rPr lang="en-US" altLang="zh-CN" b="1" dirty="0" smtClean="0"/>
              <a:t>40</a:t>
            </a:r>
            <a:r>
              <a:rPr lang="zh-CN" altLang="en-US" b="1" dirty="0" smtClean="0"/>
              <a:t>杯奶茶，大家觉得这是这三个效中的哪一个？</a:t>
            </a:r>
            <a:r>
              <a:rPr lang="zh-CN" altLang="en-US" b="1" dirty="0"/>
              <a:t>很明显</a:t>
            </a:r>
            <a:r>
              <a:rPr lang="zh-CN" altLang="en-US" b="1" dirty="0" smtClean="0"/>
              <a:t>是效率嘛，日常生活中也经常说工作效率对吧，效率就是你干活的速度</a:t>
            </a:r>
            <a:endParaRPr lang="en-US" altLang="zh-CN" b="1" dirty="0" smtClean="0"/>
          </a:p>
          <a:p>
            <a:r>
              <a:rPr lang="zh-CN" altLang="en-US" b="1" dirty="0" smtClean="0"/>
              <a:t>什么是效益呢，就是你雇佣这个人值不值，看的是你的成本投入和产出的一个比较，即劳动成果（产出）和劳动耗费（投入）的比</a:t>
            </a:r>
            <a:endParaRPr lang="en-US" altLang="zh-CN" b="1" dirty="0" smtClean="0"/>
          </a:p>
          <a:p>
            <a:r>
              <a:rPr lang="zh-CN" altLang="en-US" b="1" dirty="0" smtClean="0"/>
              <a:t>比如说开</a:t>
            </a:r>
            <a:r>
              <a:rPr lang="en-US" altLang="zh-CN" b="1" dirty="0" smtClean="0"/>
              <a:t>8000</a:t>
            </a:r>
            <a:r>
              <a:rPr lang="zh-CN" altLang="en-US" b="1" dirty="0" smtClean="0"/>
              <a:t>的工资，创造了</a:t>
            </a:r>
            <a:r>
              <a:rPr lang="en-US" altLang="zh-CN" b="1" dirty="0" smtClean="0"/>
              <a:t>1</a:t>
            </a:r>
            <a:r>
              <a:rPr lang="zh-CN" altLang="en-US" b="1" dirty="0" smtClean="0"/>
              <a:t>万元的价值，你觉得是是赚了还是赔了？</a:t>
            </a:r>
            <a:endParaRPr lang="en-US" altLang="zh-CN" b="1" dirty="0" smtClean="0"/>
          </a:p>
          <a:p>
            <a:r>
              <a:rPr lang="zh-CN" altLang="en-US" b="1" dirty="0" smtClean="0"/>
              <a:t>开</a:t>
            </a:r>
            <a:r>
              <a:rPr lang="en-US" altLang="zh-CN" b="1" dirty="0" smtClean="0"/>
              <a:t>8000</a:t>
            </a:r>
            <a:r>
              <a:rPr lang="zh-CN" altLang="en-US" b="1" dirty="0" smtClean="0"/>
              <a:t>的工资，创造了</a:t>
            </a:r>
            <a:r>
              <a:rPr lang="en-US" altLang="zh-CN" b="1" dirty="0" smtClean="0"/>
              <a:t>1</a:t>
            </a:r>
            <a:r>
              <a:rPr lang="zh-CN" altLang="en-US" b="1" dirty="0" smtClean="0"/>
              <a:t>万元的价值，你是赚了还是赔了？</a:t>
            </a:r>
            <a:endParaRPr lang="en-US" altLang="zh-CN" b="1" dirty="0" smtClean="0"/>
          </a:p>
          <a:p>
            <a:r>
              <a:rPr lang="zh-CN" altLang="en-US" b="1" dirty="0" smtClean="0"/>
              <a:t>开</a:t>
            </a:r>
            <a:r>
              <a:rPr lang="en-US" altLang="zh-CN" b="1" dirty="0" smtClean="0"/>
              <a:t>8000</a:t>
            </a:r>
            <a:r>
              <a:rPr lang="zh-CN" altLang="en-US" b="1" dirty="0" smtClean="0"/>
              <a:t>的工资，只创造了</a:t>
            </a:r>
            <a:r>
              <a:rPr lang="en-US" altLang="zh-CN" b="1" dirty="0" smtClean="0"/>
              <a:t>5000</a:t>
            </a:r>
            <a:r>
              <a:rPr lang="zh-CN" altLang="en-US" b="1" dirty="0" smtClean="0"/>
              <a:t>元的价值，你是赚了还是赔了？</a:t>
            </a:r>
            <a:endParaRPr lang="en-US" altLang="zh-CN" b="1" dirty="0" smtClean="0"/>
          </a:p>
          <a:p>
            <a:r>
              <a:rPr lang="zh-CN" altLang="en-US" b="1" dirty="0" smtClean="0"/>
              <a:t>所以效益根据劳动成果和劳动耗费的大小，分成正效益、零效益和负效益（选择题）其实跟利润这个词很相近</a:t>
            </a:r>
            <a:endParaRPr lang="en-US" altLang="zh-CN" b="1" dirty="0" smtClean="0"/>
          </a:p>
          <a:p>
            <a:r>
              <a:rPr lang="zh-CN" altLang="en-US" b="1" dirty="0" smtClean="0"/>
              <a:t>效果就是一家主观评价</a:t>
            </a:r>
            <a:r>
              <a:rPr lang="en-US" altLang="zh-CN" b="1" dirty="0" smtClean="0"/>
              <a:t>——</a:t>
            </a:r>
            <a:r>
              <a:rPr lang="zh-CN" altLang="en-US" b="1" dirty="0" smtClean="0"/>
              <a:t>比如一年挣</a:t>
            </a:r>
            <a:r>
              <a:rPr lang="en-US" altLang="zh-CN" b="1" dirty="0" smtClean="0"/>
              <a:t>20</a:t>
            </a:r>
            <a:r>
              <a:rPr lang="zh-CN" altLang="en-US" b="1" dirty="0" smtClean="0"/>
              <a:t>万，我觉得很好了，但是王思聪觉得可能觉得效益太差了</a:t>
            </a:r>
            <a:endParaRPr lang="en-US" altLang="zh-CN" b="1" dirty="0" smtClean="0"/>
          </a:p>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17</a:t>
            </a:fld>
            <a:endParaRPr lang="zh-CN" altLang="en-US"/>
          </a:p>
        </p:txBody>
      </p:sp>
    </p:spTree>
    <p:extLst>
      <p:ext uri="{BB962C8B-B14F-4D97-AF65-F5344CB8AC3E}">
        <p14:creationId xmlns:p14="http://schemas.microsoft.com/office/powerpoint/2010/main" val="161153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我们说效益就是一个投入产出比，这种比较关系可以有四种表达式来表达，但是我们重点的是掌握前三种</a:t>
            </a:r>
            <a:endParaRPr lang="en-US" altLang="zh-CN" b="1" dirty="0" smtClean="0"/>
          </a:p>
          <a:p>
            <a:r>
              <a:rPr lang="zh-CN" altLang="en-US" b="1" dirty="0" smtClean="0"/>
              <a:t>（</a:t>
            </a:r>
            <a:r>
              <a:rPr lang="en-US" altLang="zh-CN" b="1" dirty="0" smtClean="0"/>
              <a:t>1</a:t>
            </a:r>
            <a:r>
              <a:rPr lang="zh-CN" altLang="en-US" b="1" dirty="0" smtClean="0"/>
              <a:t>）效益型效益：这个很好理解的，也是咱们日常生活中常用的净利润，比如我开奶茶店前期投入了</a:t>
            </a:r>
            <a:r>
              <a:rPr lang="en-US" altLang="zh-CN" b="1" dirty="0" smtClean="0"/>
              <a:t>10</a:t>
            </a:r>
            <a:r>
              <a:rPr lang="zh-CN" altLang="en-US" b="1" dirty="0" smtClean="0"/>
              <a:t>万，我第一年总收入是</a:t>
            </a:r>
            <a:r>
              <a:rPr lang="en-US" altLang="zh-CN" b="1" dirty="0" smtClean="0"/>
              <a:t>20</a:t>
            </a:r>
            <a:r>
              <a:rPr lang="zh-CN" altLang="en-US" b="1" dirty="0" smtClean="0"/>
              <a:t>万，我不能说我挣了</a:t>
            </a:r>
            <a:r>
              <a:rPr lang="en-US" altLang="zh-CN" b="1" dirty="0" smtClean="0"/>
              <a:t>20</a:t>
            </a:r>
            <a:r>
              <a:rPr lang="zh-CN" altLang="en-US" b="1" dirty="0" smtClean="0"/>
              <a:t>万，需要减去成本的十万才是我的净利润</a:t>
            </a:r>
            <a:endParaRPr lang="en-US" altLang="zh-CN" b="1" dirty="0" smtClean="0"/>
          </a:p>
          <a:p>
            <a:r>
              <a:rPr lang="zh-CN" altLang="en-US" b="1" dirty="0" smtClean="0"/>
              <a:t>（</a:t>
            </a:r>
            <a:r>
              <a:rPr lang="en-US" altLang="zh-CN" b="1" dirty="0" smtClean="0"/>
              <a:t>2</a:t>
            </a:r>
            <a:r>
              <a:rPr lang="zh-CN" altLang="en-US" b="1" dirty="0" smtClean="0"/>
              <a:t>）更为难一点的是收益型效率，就是咱们算出来的净利润还要</a:t>
            </a:r>
            <a:r>
              <a:rPr lang="en-US" altLang="zh-CN" b="1" dirty="0" smtClean="0"/>
              <a:t>÷</a:t>
            </a:r>
            <a:r>
              <a:rPr lang="zh-CN" altLang="en-US" b="1" dirty="0" smtClean="0"/>
              <a:t>成本，这个说的是每一块钱的挣钱能力，大家想一下同样是挣了</a:t>
            </a:r>
            <a:r>
              <a:rPr lang="en-US" altLang="zh-CN" b="1" dirty="0" smtClean="0"/>
              <a:t>100</a:t>
            </a:r>
            <a:r>
              <a:rPr lang="zh-CN" altLang="en-US" b="1" dirty="0" smtClean="0"/>
              <a:t>块钱，用</a:t>
            </a:r>
            <a:r>
              <a:rPr lang="en-US" altLang="zh-CN" b="1" dirty="0" smtClean="0"/>
              <a:t>1</a:t>
            </a:r>
            <a:r>
              <a:rPr lang="zh-CN" altLang="en-US" b="1" dirty="0" smtClean="0"/>
              <a:t>块钱挣了</a:t>
            </a:r>
            <a:r>
              <a:rPr lang="en-US" altLang="zh-CN" b="1" dirty="0" smtClean="0"/>
              <a:t>100</a:t>
            </a:r>
            <a:r>
              <a:rPr lang="zh-CN" altLang="en-US" b="1" dirty="0" smtClean="0"/>
              <a:t>和用</a:t>
            </a:r>
            <a:r>
              <a:rPr lang="en-US" altLang="zh-CN" b="1" dirty="0" smtClean="0"/>
              <a:t>50</a:t>
            </a:r>
            <a:r>
              <a:rPr lang="zh-CN" altLang="en-US" b="1" dirty="0" smtClean="0"/>
              <a:t>块钱挣</a:t>
            </a:r>
            <a:r>
              <a:rPr lang="en-US" altLang="zh-CN" b="1" dirty="0" smtClean="0"/>
              <a:t>100</a:t>
            </a:r>
            <a:r>
              <a:rPr lang="zh-CN" altLang="en-US" b="1" dirty="0" smtClean="0"/>
              <a:t>块钱，你觉得谁更厉害？</a:t>
            </a:r>
            <a:endParaRPr lang="en-US" altLang="zh-CN" b="1" dirty="0" smtClean="0"/>
          </a:p>
          <a:p>
            <a:r>
              <a:rPr lang="zh-CN" altLang="en-US" b="1" dirty="0" smtClean="0"/>
              <a:t>（</a:t>
            </a:r>
            <a:r>
              <a:rPr lang="en-US" altLang="zh-CN" b="1" dirty="0" smtClean="0"/>
              <a:t>3</a:t>
            </a:r>
            <a:r>
              <a:rPr lang="zh-CN" altLang="en-US" b="1" dirty="0" smtClean="0"/>
              <a:t>）效率就是速度，用售价</a:t>
            </a:r>
            <a:r>
              <a:rPr lang="en-US" altLang="zh-CN" b="1" dirty="0" smtClean="0"/>
              <a:t>÷</a:t>
            </a:r>
            <a:r>
              <a:rPr lang="zh-CN" altLang="en-US" b="1" dirty="0" smtClean="0"/>
              <a:t>成本，然后去跟</a:t>
            </a:r>
            <a:r>
              <a:rPr lang="en-US" altLang="zh-CN" b="1" dirty="0" smtClean="0"/>
              <a:t>1</a:t>
            </a:r>
            <a:r>
              <a:rPr lang="zh-CN" altLang="en-US" b="1" dirty="0" smtClean="0"/>
              <a:t>比较，如果是＞</a:t>
            </a:r>
            <a:r>
              <a:rPr lang="en-US" altLang="zh-CN" b="1" dirty="0" smtClean="0"/>
              <a:t>1</a:t>
            </a:r>
            <a:r>
              <a:rPr lang="zh-CN" altLang="en-US" b="1" dirty="0" smtClean="0"/>
              <a:t>就是挣钱了，小于</a:t>
            </a:r>
            <a:r>
              <a:rPr lang="en-US" altLang="zh-CN" b="1" dirty="0" smtClean="0"/>
              <a:t>1</a:t>
            </a:r>
            <a:r>
              <a:rPr lang="zh-CN" altLang="en-US" b="1" dirty="0" smtClean="0"/>
              <a:t>就是亏钱了</a:t>
            </a:r>
            <a:endParaRPr lang="en-US" altLang="zh-CN" b="1" dirty="0" smtClean="0"/>
          </a:p>
          <a:p>
            <a:pPr marL="0" marR="0" lvl="0" indent="0" algn="l" defTabSz="913765" rtl="0" eaLnBrk="1" fontAlgn="auto" latinLnBrk="0" hangingPunct="1">
              <a:lnSpc>
                <a:spcPct val="100000"/>
              </a:lnSpc>
              <a:spcBef>
                <a:spcPts val="0"/>
              </a:spcBef>
              <a:spcAft>
                <a:spcPts val="0"/>
              </a:spcAft>
              <a:buClrTx/>
              <a:buSzTx/>
              <a:buFontTx/>
              <a:buNone/>
              <a:tabLst/>
              <a:defRPr/>
            </a:pPr>
            <a:endParaRPr lang="en-US" altLang="zh-CN" b="1" dirty="0" smtClean="0"/>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b="1" dirty="0" smtClean="0"/>
              <a:t>不用记住所有的公式怎么计算，考多选题（问你经济效益的表达式有哪几个，效益、效率和收益）</a:t>
            </a:r>
            <a:endParaRPr lang="en-US" altLang="zh-CN" b="1" dirty="0" smtClean="0"/>
          </a:p>
          <a:p>
            <a:endParaRPr lang="en-US" altLang="zh-CN" b="1" dirty="0" smtClean="0"/>
          </a:p>
          <a:p>
            <a:r>
              <a:rPr lang="zh-CN" altLang="en-US" b="1" dirty="0" smtClean="0"/>
              <a:t>最后一个简单了解一下，都不配拥有姓名的自然不是重要的考点，一种就是你的产品价格不变，但是你买了一个先进的机器，成本降低了，那你是不是也赚的多了；或者是成本没有变化，但是你调整了销售的价格</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18</a:t>
            </a:fld>
            <a:endParaRPr lang="zh-CN" altLang="en-US"/>
          </a:p>
        </p:txBody>
      </p:sp>
    </p:spTree>
    <p:extLst>
      <p:ext uri="{BB962C8B-B14F-4D97-AF65-F5344CB8AC3E}">
        <p14:creationId xmlns:p14="http://schemas.microsoft.com/office/powerpoint/2010/main" val="34401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b="1" dirty="0" smtClean="0"/>
              <a:t>在这三个常见的表达式中，最能体现你挣钱能力的是收益型效益，所以</a:t>
            </a:r>
            <a:r>
              <a:rPr lang="zh-CN" altLang="en-US" sz="1200" dirty="0" smtClean="0">
                <a:latin typeface="微软雅黑" panose="020B0503020204020204" pitchFamily="34" charset="-122"/>
                <a:ea typeface="微软雅黑" panose="020B0503020204020204" pitchFamily="34" charset="-122"/>
              </a:rPr>
              <a:t>提高</a:t>
            </a:r>
            <a:r>
              <a:rPr lang="zh-CN" altLang="en-US" sz="1200" b="1" dirty="0" smtClean="0">
                <a:solidFill>
                  <a:srgbClr val="FF0000"/>
                </a:solidFill>
                <a:latin typeface="微软雅黑" panose="020B0503020204020204" pitchFamily="34" charset="-122"/>
                <a:ea typeface="微软雅黑" panose="020B0503020204020204" pitchFamily="34" charset="-122"/>
              </a:rPr>
              <a:t>收益型效益</a:t>
            </a:r>
            <a:r>
              <a:rPr lang="zh-CN" altLang="en-US" sz="1200" dirty="0" smtClean="0">
                <a:latin typeface="微软雅黑" panose="020B0503020204020204" pitchFamily="34" charset="-122"/>
                <a:ea typeface="微软雅黑" panose="020B0503020204020204" pitchFamily="34" charset="-122"/>
              </a:rPr>
              <a:t>是一切企业经济和管理活动的目标、出发点和归宿。</a:t>
            </a:r>
          </a:p>
          <a:p>
            <a:r>
              <a:rPr lang="zh-CN" altLang="en-US" b="1" dirty="0" smtClean="0"/>
              <a:t>这是咱们单选题的一个考点</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19</a:t>
            </a:fld>
            <a:endParaRPr lang="zh-CN" altLang="en-US"/>
          </a:p>
        </p:txBody>
      </p:sp>
    </p:spTree>
    <p:extLst>
      <p:ext uri="{BB962C8B-B14F-4D97-AF65-F5344CB8AC3E}">
        <p14:creationId xmlns:p14="http://schemas.microsoft.com/office/powerpoint/2010/main" val="411641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20</a:t>
            </a:fld>
            <a:endParaRPr lang="zh-CN" altLang="en-US"/>
          </a:p>
        </p:txBody>
      </p:sp>
    </p:spTree>
    <p:extLst>
      <p:ext uri="{BB962C8B-B14F-4D97-AF65-F5344CB8AC3E}">
        <p14:creationId xmlns:p14="http://schemas.microsoft.com/office/powerpoint/2010/main" val="219899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客观题（单选、多选，</a:t>
            </a:r>
            <a:r>
              <a:rPr lang="en-US" altLang="zh-CN" dirty="0" smtClean="0"/>
              <a:t>40</a:t>
            </a:r>
            <a:r>
              <a:rPr lang="zh-CN" altLang="en-US" dirty="0" smtClean="0"/>
              <a:t>分）和主观题（简答、论述、案例分析，核心知识点答出来即可，遇到的高频考点时候会给大家强调的）</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2</a:t>
            </a:fld>
            <a:endParaRPr lang="zh-CN" altLang="en-US"/>
          </a:p>
        </p:txBody>
      </p:sp>
    </p:spTree>
    <p:extLst>
      <p:ext uri="{BB962C8B-B14F-4D97-AF65-F5344CB8AC3E}">
        <p14:creationId xmlns:p14="http://schemas.microsoft.com/office/powerpoint/2010/main" val="3108900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21</a:t>
            </a:fld>
            <a:endParaRPr lang="zh-CN" altLang="en-US"/>
          </a:p>
        </p:txBody>
      </p:sp>
    </p:spTree>
    <p:extLst>
      <p:ext uri="{BB962C8B-B14F-4D97-AF65-F5344CB8AC3E}">
        <p14:creationId xmlns:p14="http://schemas.microsoft.com/office/powerpoint/2010/main" val="233848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22</a:t>
            </a:fld>
            <a:endParaRPr lang="zh-CN" altLang="en-US"/>
          </a:p>
        </p:txBody>
      </p:sp>
    </p:spTree>
    <p:extLst>
      <p:ext uri="{BB962C8B-B14F-4D97-AF65-F5344CB8AC3E}">
        <p14:creationId xmlns:p14="http://schemas.microsoft.com/office/powerpoint/2010/main" val="333712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23</a:t>
            </a:fld>
            <a:endParaRPr lang="zh-CN" altLang="en-US"/>
          </a:p>
        </p:txBody>
      </p:sp>
    </p:spTree>
    <p:extLst>
      <p:ext uri="{BB962C8B-B14F-4D97-AF65-F5344CB8AC3E}">
        <p14:creationId xmlns:p14="http://schemas.microsoft.com/office/powerpoint/2010/main" val="217652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24</a:t>
            </a:fld>
            <a:endParaRPr lang="zh-CN" altLang="en-US"/>
          </a:p>
        </p:txBody>
      </p:sp>
    </p:spTree>
    <p:extLst>
      <p:ext uri="{BB962C8B-B14F-4D97-AF65-F5344CB8AC3E}">
        <p14:creationId xmlns:p14="http://schemas.microsoft.com/office/powerpoint/2010/main" val="3843899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25</a:t>
            </a:fld>
            <a:endParaRPr lang="zh-CN" altLang="en-US"/>
          </a:p>
        </p:txBody>
      </p:sp>
    </p:spTree>
    <p:extLst>
      <p:ext uri="{BB962C8B-B14F-4D97-AF65-F5344CB8AC3E}">
        <p14:creationId xmlns:p14="http://schemas.microsoft.com/office/powerpoint/2010/main" val="743226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接下来咱们来讲一下几个重要的相关概念：首先来看人力资源，以前的时候其实公司并不是很在乎人力这个因素的，可能更多是看中物力、财力，但是现代化管理的公司都意识到人的作用，把人作为一种资源</a:t>
            </a:r>
            <a:endParaRPr lang="en-US" altLang="zh-CN" b="1" dirty="0" smtClean="0"/>
          </a:p>
          <a:p>
            <a:r>
              <a:rPr lang="zh-CN" altLang="en-US" b="1" dirty="0" smtClean="0"/>
              <a:t>“</a:t>
            </a:r>
            <a:r>
              <a:rPr lang="en-US" altLang="zh-CN" b="1" dirty="0" smtClean="0"/>
              <a:t>21</a:t>
            </a:r>
            <a:r>
              <a:rPr lang="zh-CN" altLang="en-US" b="1" dirty="0" smtClean="0"/>
              <a:t>世纪最重要的是什么</a:t>
            </a:r>
            <a:r>
              <a:rPr lang="en-US" altLang="zh-CN" b="1" dirty="0" smtClean="0"/>
              <a:t>——</a:t>
            </a:r>
            <a:r>
              <a:rPr lang="zh-CN" altLang="en-US" b="1" dirty="0" smtClean="0"/>
              <a:t>人才”</a:t>
            </a:r>
            <a:endParaRPr lang="en-US" altLang="zh-CN" b="1" dirty="0" smtClean="0"/>
          </a:p>
          <a:p>
            <a:r>
              <a:rPr lang="zh-CN" altLang="en-US" b="1" dirty="0" smtClean="0"/>
              <a:t>人力资源从本源意义上来讲是指在一定的时间（</a:t>
            </a:r>
            <a:r>
              <a:rPr lang="en-US" altLang="zh-CN" b="1" dirty="0" smtClean="0"/>
              <a:t>16</a:t>
            </a:r>
            <a:r>
              <a:rPr lang="zh-CN" altLang="en-US" b="1" dirty="0" smtClean="0"/>
              <a:t>岁</a:t>
            </a:r>
            <a:r>
              <a:rPr lang="en-US" altLang="zh-CN" b="1" dirty="0" smtClean="0"/>
              <a:t>~18</a:t>
            </a:r>
            <a:r>
              <a:rPr lang="zh-CN" altLang="en-US" b="1" dirty="0" smtClean="0"/>
              <a:t>岁时未成年劳动力、</a:t>
            </a:r>
            <a:r>
              <a:rPr lang="en-US" altLang="zh-CN" b="1" dirty="0" smtClean="0"/>
              <a:t>18</a:t>
            </a:r>
            <a:r>
              <a:rPr lang="zh-CN" altLang="en-US" b="1" dirty="0" smtClean="0"/>
              <a:t>岁以上是成年劳动力）、空间条件下</a:t>
            </a:r>
            <a:endParaRPr lang="en-US" altLang="zh-CN" b="1" dirty="0" smtClean="0"/>
          </a:p>
          <a:p>
            <a:r>
              <a:rPr lang="zh-CN" altLang="en-US" b="1" dirty="0" smtClean="0"/>
              <a:t>数量和质量：有多少人，这些人的能力怎么样  考点是标红的部分，选择题</a:t>
            </a:r>
            <a:endParaRPr lang="en-US" altLang="zh-CN" b="1" dirty="0" smtClean="0"/>
          </a:p>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26</a:t>
            </a:fld>
            <a:endParaRPr lang="zh-CN" altLang="en-US"/>
          </a:p>
        </p:txBody>
      </p:sp>
    </p:spTree>
    <p:extLst>
      <p:ext uri="{BB962C8B-B14F-4D97-AF65-F5344CB8AC3E}">
        <p14:creationId xmlns:p14="http://schemas.microsoft.com/office/powerpoint/2010/main" val="169495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a:t>
            </a:r>
            <a:r>
              <a:rPr lang="en-US" altLang="zh-CN" b="1" dirty="0" smtClean="0"/>
              <a:t>1</a:t>
            </a:r>
            <a:r>
              <a:rPr lang="zh-CN" altLang="en-US" b="1" dirty="0" smtClean="0"/>
              <a:t>）生物性：只有活着的人才能称之为人力资源、劳动力，机器也能干活，但是为什么不属于人力资源？</a:t>
            </a:r>
            <a:endParaRPr lang="en-US" altLang="zh-CN" b="1" dirty="0" smtClean="0"/>
          </a:p>
          <a:p>
            <a:r>
              <a:rPr lang="zh-CN" altLang="en-US" b="1" dirty="0" smtClean="0"/>
              <a:t>（</a:t>
            </a:r>
            <a:r>
              <a:rPr lang="en-US" altLang="zh-CN" b="1" dirty="0" smtClean="0"/>
              <a:t>2</a:t>
            </a:r>
            <a:r>
              <a:rPr lang="zh-CN" altLang="en-US" b="1" dirty="0" smtClean="0"/>
              <a:t>）自有性：你跟公司签了合同以后，你觉得你是属于公司了还是属于你自己的？公司只具有你的劳动力的使用权，不能说就像过去签了卖身契一样（可以随时剥夺你的尊严、剥夺你的生命、不让你睡眠，你干得不开心了你可以离职）</a:t>
            </a:r>
            <a:endParaRPr lang="en-US" altLang="zh-CN" b="1" dirty="0" smtClean="0"/>
          </a:p>
          <a:p>
            <a:r>
              <a:rPr lang="zh-CN" altLang="en-US" b="1" dirty="0" smtClean="0"/>
              <a:t>（</a:t>
            </a:r>
            <a:r>
              <a:rPr lang="en-US" altLang="zh-CN" b="1" dirty="0" smtClean="0"/>
              <a:t>3</a:t>
            </a:r>
            <a:r>
              <a:rPr lang="zh-CN" altLang="en-US" b="1" dirty="0" smtClean="0"/>
              <a:t>）创造性：人是有意识的，可以创造出一些东西，比如为了沟通方便会创造出电话、手机，为了交通方便会创造出火车、飞机、汽车等</a:t>
            </a:r>
            <a:endParaRPr lang="en-US" altLang="zh-CN" b="1" dirty="0" smtClean="0"/>
          </a:p>
          <a:p>
            <a:r>
              <a:rPr lang="zh-CN" altLang="en-US" b="1" dirty="0" smtClean="0"/>
              <a:t>（</a:t>
            </a:r>
            <a:r>
              <a:rPr lang="en-US" altLang="zh-CN" b="1" dirty="0" smtClean="0"/>
              <a:t>4</a:t>
            </a:r>
            <a:r>
              <a:rPr lang="zh-CN" altLang="en-US" b="1" dirty="0" smtClean="0"/>
              <a:t>）能动性：人是会主动去做一些事情的，比如大家愿意自己来学习一些新东西，不断提升自己，不是谁拿着刀架着你的脖子上来的对不对</a:t>
            </a:r>
            <a:endParaRPr lang="en-US" altLang="zh-CN" b="1" dirty="0" smtClean="0"/>
          </a:p>
          <a:p>
            <a:r>
              <a:rPr lang="zh-CN" altLang="en-US" b="1" dirty="0" smtClean="0"/>
              <a:t>（</a:t>
            </a:r>
            <a:r>
              <a:rPr lang="en-US" altLang="zh-CN" b="1" dirty="0" smtClean="0"/>
              <a:t>5</a:t>
            </a:r>
            <a:r>
              <a:rPr lang="zh-CN" altLang="en-US" b="1" dirty="0" smtClean="0"/>
              <a:t>）时效性：比如要成为一名优秀的医生，可能至少需要读个博士</a:t>
            </a:r>
            <a:endParaRPr lang="en-US" altLang="zh-CN" b="1" dirty="0" smtClean="0"/>
          </a:p>
          <a:p>
            <a:r>
              <a:rPr lang="zh-CN" altLang="en-US" b="1" dirty="0" smtClean="0"/>
              <a:t>（</a:t>
            </a:r>
            <a:r>
              <a:rPr lang="en-US" altLang="zh-CN" b="1" dirty="0" smtClean="0"/>
              <a:t>6</a:t>
            </a:r>
            <a:r>
              <a:rPr lang="zh-CN" altLang="en-US" b="1" dirty="0" smtClean="0"/>
              <a:t>）连续性：就是咱们人的潜力是无穷的，以前我是一名互联网公司的产品经理，现在我是尚德的一名讲师</a:t>
            </a:r>
            <a:endParaRPr lang="en-US" altLang="zh-CN" b="1" dirty="0" smtClean="0"/>
          </a:p>
          <a:p>
            <a:r>
              <a:rPr lang="zh-CN" altLang="en-US" b="1" dirty="0" smtClean="0"/>
              <a:t>主要是考一个多选题，所以大家主要的是记住人力资源的六大特点都是什么，给大家一个助记口诀：</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27</a:t>
            </a:fld>
            <a:endParaRPr lang="zh-CN" altLang="en-US"/>
          </a:p>
        </p:txBody>
      </p:sp>
    </p:spTree>
    <p:extLst>
      <p:ext uri="{BB962C8B-B14F-4D97-AF65-F5344CB8AC3E}">
        <p14:creationId xmlns:p14="http://schemas.microsoft.com/office/powerpoint/2010/main" val="2736264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人力资源管理其实简单来说就是对人力资源进行管理的一系列活动</a:t>
            </a:r>
            <a:endParaRPr lang="en-US" altLang="zh-CN" b="0" dirty="0" smtClean="0"/>
          </a:p>
          <a:p>
            <a:r>
              <a:rPr lang="zh-CN" altLang="en-US" b="0" dirty="0" smtClean="0"/>
              <a:t>这些活动中包括了人力的</a:t>
            </a:r>
            <a:r>
              <a:rPr lang="zh-CN" altLang="en-US" b="1" dirty="0" smtClean="0"/>
              <a:t>取得、开发、保持和运用</a:t>
            </a:r>
            <a:r>
              <a:rPr lang="zh-CN" altLang="en-US" b="0" dirty="0" smtClean="0"/>
              <a:t>，选择题，其实也很好理解的，你要管人是不是要先招聘啊，这就是取得；招聘进来以后并不是说就能开始工作了，我们要有一个岗前培训，开发成符合要求的人才；培训完可以胜任了，保持在合格线以上了，就可以让他正式开始工作了（运用）</a:t>
            </a:r>
            <a:endParaRPr lang="en-US" altLang="zh-CN" b="0" dirty="0" smtClean="0"/>
          </a:p>
          <a:p>
            <a:r>
              <a:rPr lang="zh-CN" altLang="en-US" b="0" dirty="0" smtClean="0"/>
              <a:t>其实这个地方更为常考的是人力资源管理的三个发展阶段：人事阶段</a:t>
            </a:r>
            <a:r>
              <a:rPr lang="en-US" altLang="zh-CN" b="0" dirty="0" smtClean="0"/>
              <a:t>——</a:t>
            </a:r>
            <a:r>
              <a:rPr lang="zh-CN" altLang="en-US" b="0" dirty="0" smtClean="0"/>
              <a:t>人力资源管理</a:t>
            </a:r>
            <a:r>
              <a:rPr lang="en-US" altLang="zh-CN" b="0" dirty="0" smtClean="0"/>
              <a:t>——</a:t>
            </a:r>
            <a:r>
              <a:rPr lang="zh-CN" altLang="en-US" b="0" dirty="0" smtClean="0"/>
              <a:t>战略性人力资源管理</a:t>
            </a:r>
            <a:endParaRPr lang="en-US" altLang="zh-CN" b="0" dirty="0" smtClean="0"/>
          </a:p>
          <a:p>
            <a:r>
              <a:rPr lang="zh-CN" altLang="en-US" b="0" dirty="0" smtClean="0"/>
              <a:t>所以其实是经历了两次重要的转变的：</a:t>
            </a:r>
            <a:endParaRPr lang="en-US" altLang="zh-CN" b="0" dirty="0" smtClean="0"/>
          </a:p>
          <a:p>
            <a:r>
              <a:rPr lang="zh-CN" altLang="en-US" b="0" dirty="0" smtClean="0"/>
              <a:t>第一次是人事管理→人力资源管理：我们说在以前公司更加的看中“事”，只盯着效益、为了完成自己的效益目标，疯狂地剥削、压榨自己的员工；慢慢地大家意识觉醒了，其中觉醒比较早的就是梅奥</a:t>
            </a:r>
            <a:r>
              <a:rPr lang="en-US" altLang="zh-CN" b="0" dirty="0" smtClean="0"/>
              <a:t>——</a:t>
            </a:r>
            <a:r>
              <a:rPr lang="zh-CN" altLang="en-US" b="0" dirty="0" smtClean="0"/>
              <a:t>人是“社会人”而不是“经济人”，人不是挣钱的工具，更加注重人际关系，而且公司也注意到人能创造的成果多、而且具有更多的可能性，所以开始进入到人力资源管理阶段，开始注意人才的重要性</a:t>
            </a:r>
            <a:endParaRPr lang="en-US" altLang="zh-CN" b="0" dirty="0" smtClean="0"/>
          </a:p>
          <a:p>
            <a:r>
              <a:rPr lang="zh-CN" altLang="en-US" b="0" dirty="0" smtClean="0"/>
              <a:t>第二次重要的转变是人力资源管理→战略性人力资源管理：现代社会的发展咱们可以用日新月异来形容，你不能只顾眼前，不能只看人的现有能力，更加看重人的潜力，好多公司都喜欢说这么一句话：唯一不变的就是变化！所以我们需要招聘一些适应性强、更具潜力的人才</a:t>
            </a:r>
            <a:endParaRPr lang="en-US" altLang="zh-CN" b="0"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28</a:t>
            </a:fld>
            <a:endParaRPr lang="zh-CN" altLang="en-US"/>
          </a:p>
        </p:txBody>
      </p:sp>
    </p:spTree>
    <p:extLst>
      <p:ext uri="{BB962C8B-B14F-4D97-AF65-F5344CB8AC3E}">
        <p14:creationId xmlns:p14="http://schemas.microsoft.com/office/powerpoint/2010/main" val="1816120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大家还记得我们讲人力资源的时候说过：人力资源就是劳动力的</a:t>
            </a:r>
            <a:r>
              <a:rPr lang="zh-CN" altLang="en-US" b="1" dirty="0" smtClean="0"/>
              <a:t>数量和质量</a:t>
            </a:r>
            <a:r>
              <a:rPr lang="zh-CN" altLang="en-US" b="0" dirty="0" smtClean="0"/>
              <a:t>的总和</a:t>
            </a:r>
            <a:endParaRPr lang="en-US" altLang="zh-CN" b="0" dirty="0" smtClean="0"/>
          </a:p>
          <a:p>
            <a:r>
              <a:rPr lang="zh-CN" altLang="en-US" b="0" dirty="0" smtClean="0"/>
              <a:t>这个劳动力的质量其实就是我们所说的人力资本，它反映的是劳动力</a:t>
            </a:r>
            <a:r>
              <a:rPr lang="zh-CN" altLang="en-US" b="1" dirty="0" smtClean="0"/>
              <a:t>质</a:t>
            </a:r>
            <a:r>
              <a:rPr lang="zh-CN" altLang="en-US" b="0" dirty="0" smtClean="0"/>
              <a:t>的区别</a:t>
            </a:r>
            <a:endParaRPr lang="en-US" altLang="zh-CN" b="0" dirty="0" smtClean="0"/>
          </a:p>
          <a:p>
            <a:r>
              <a:rPr lang="zh-CN" altLang="en-US" b="0" dirty="0" smtClean="0"/>
              <a:t>同样都是劳动力，为什么胜任的是不同的职位呢？就是因为劳动力的知识、技能、健康等质量不一样</a:t>
            </a:r>
            <a:endParaRPr lang="en-US" altLang="zh-CN" b="0" dirty="0" smtClean="0"/>
          </a:p>
          <a:p>
            <a:r>
              <a:rPr lang="zh-CN" altLang="en-US" b="0" dirty="0" smtClean="0"/>
              <a:t>比如编程专业知识要求很好、工地搬砖要求你力气大</a:t>
            </a:r>
            <a:endParaRPr lang="en-US" altLang="zh-CN" b="0" dirty="0" smtClean="0"/>
          </a:p>
          <a:p>
            <a:r>
              <a:rPr lang="zh-CN" altLang="en-US" b="1" dirty="0" smtClean="0"/>
              <a:t>选择题：知识技能健康等的总和、反映劳动力质的差别的是什么？人力资本；注意跟人类资源做一个区分，人力资源师数量和质量的总和</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29</a:t>
            </a:fld>
            <a:endParaRPr lang="zh-CN" altLang="en-US"/>
          </a:p>
        </p:txBody>
      </p:sp>
    </p:spTree>
    <p:extLst>
      <p:ext uri="{BB962C8B-B14F-4D97-AF65-F5344CB8AC3E}">
        <p14:creationId xmlns:p14="http://schemas.microsoft.com/office/powerpoint/2010/main" val="421354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还记得我们前面让大家思考过一个问题：你被公司雇佣以后，你是属于公司了还是属于你自己</a:t>
            </a:r>
            <a:endParaRPr lang="en-US" altLang="zh-CN" b="0" dirty="0" smtClean="0"/>
          </a:p>
          <a:p>
            <a:r>
              <a:rPr lang="zh-CN" altLang="en-US" b="0" dirty="0" smtClean="0"/>
              <a:t>我们说属于你自己，但是使用权是公司的</a:t>
            </a:r>
            <a:endParaRPr lang="en-US" altLang="zh-CN" b="0" dirty="0" smtClean="0"/>
          </a:p>
          <a:p>
            <a:r>
              <a:rPr lang="zh-CN" altLang="en-US" b="0" dirty="0" smtClean="0"/>
              <a:t>这些个所有权、使用权咱们就称之为人资资本产权，它本质上是一种社会经济关系的反应，就是这种雇佣关系是建立在金钱的基础上的，我来工作是要赚钱的，不是来跟你谈感情的</a:t>
            </a:r>
            <a:endParaRPr lang="en-US" altLang="zh-CN" b="0" dirty="0" smtClean="0"/>
          </a:p>
          <a:p>
            <a:r>
              <a:rPr lang="zh-CN" altLang="en-US" b="0" dirty="0" smtClean="0"/>
              <a:t>重点的是关于人力资本产权的分类：</a:t>
            </a:r>
            <a:endParaRPr lang="en-US" altLang="zh-CN" b="0" dirty="0" smtClean="0"/>
          </a:p>
          <a:p>
            <a:r>
              <a:rPr lang="zh-CN" altLang="en-US" b="0" dirty="0" smtClean="0"/>
              <a:t>（</a:t>
            </a:r>
            <a:r>
              <a:rPr lang="en-US" altLang="zh-CN" b="0" dirty="0" smtClean="0"/>
              <a:t>1</a:t>
            </a:r>
            <a:r>
              <a:rPr lang="zh-CN" altLang="en-US" b="0" dirty="0" smtClean="0"/>
              <a:t>）</a:t>
            </a:r>
            <a:r>
              <a:rPr lang="zh-CN" altLang="en-US" b="1" dirty="0" smtClean="0"/>
              <a:t>所有者产权</a:t>
            </a:r>
            <a:r>
              <a:rPr lang="zh-CN" altLang="en-US" b="0" dirty="0" smtClean="0"/>
              <a:t>，你的劳动力、人力资本（你的知识技能）是归你自己所有的</a:t>
            </a:r>
            <a:endParaRPr lang="en-US" altLang="zh-CN" b="0" dirty="0" smtClean="0"/>
          </a:p>
          <a:p>
            <a:r>
              <a:rPr lang="zh-CN" altLang="en-US" b="0" dirty="0" smtClean="0"/>
              <a:t>（</a:t>
            </a:r>
            <a:r>
              <a:rPr lang="en-US" altLang="zh-CN" b="0" dirty="0" smtClean="0"/>
              <a:t>2</a:t>
            </a:r>
            <a:r>
              <a:rPr lang="zh-CN" altLang="en-US" b="0" dirty="0" smtClean="0"/>
              <a:t>）</a:t>
            </a:r>
            <a:r>
              <a:rPr lang="zh-CN" altLang="en-US" b="1" dirty="0" smtClean="0"/>
              <a:t>经营产权</a:t>
            </a:r>
            <a:r>
              <a:rPr lang="zh-CN" altLang="en-US" b="0" dirty="0" smtClean="0"/>
              <a:t>（使用权）则是归你的用人单位的</a:t>
            </a:r>
            <a:endParaRPr lang="en-US" altLang="zh-CN" b="0" dirty="0" smtClean="0"/>
          </a:p>
          <a:p>
            <a:r>
              <a:rPr lang="zh-CN" altLang="en-US" b="0" dirty="0" smtClean="0"/>
              <a:t>考选择题：单选（本质社会经济关系）、多选（人力资本的产权包括所有产权、经营产权）</a:t>
            </a:r>
            <a:endParaRPr lang="en-US" altLang="zh-CN" b="0"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30</a:t>
            </a:fld>
            <a:endParaRPr lang="zh-CN" altLang="en-US"/>
          </a:p>
        </p:txBody>
      </p:sp>
    </p:spTree>
    <p:extLst>
      <p:ext uri="{BB962C8B-B14F-4D97-AF65-F5344CB8AC3E}">
        <p14:creationId xmlns:p14="http://schemas.microsoft.com/office/powerpoint/2010/main" val="330704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可以不买</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3</a:t>
            </a:fld>
            <a:endParaRPr lang="zh-CN" altLang="en-US"/>
          </a:p>
        </p:txBody>
      </p:sp>
    </p:spTree>
    <p:extLst>
      <p:ext uri="{BB962C8B-B14F-4D97-AF65-F5344CB8AC3E}">
        <p14:creationId xmlns:p14="http://schemas.microsoft.com/office/powerpoint/2010/main" val="2308968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人力资本投资就是对人投入一定的成本，帮助人才进行成长，比如培训、脱产培训（你原本的工作内容都不用负责了）</a:t>
            </a:r>
            <a:endParaRPr lang="en-US" altLang="zh-CN" b="0" dirty="0" smtClean="0"/>
          </a:p>
          <a:p>
            <a:r>
              <a:rPr lang="zh-CN" altLang="en-US" b="0" dirty="0" smtClean="0"/>
              <a:t>关于人力资本投资有一位经济学家加里</a:t>
            </a:r>
            <a:r>
              <a:rPr lang="en-US" altLang="zh-CN" b="0" dirty="0" smtClean="0"/>
              <a:t>·</a:t>
            </a:r>
            <a:r>
              <a:rPr lang="zh-CN" altLang="en-US" b="0" dirty="0" smtClean="0"/>
              <a:t>贝克尔做过一个精辟的概括</a:t>
            </a:r>
            <a:r>
              <a:rPr lang="en-US" altLang="zh-CN" b="0" dirty="0" smtClean="0"/>
              <a:t>…</a:t>
            </a:r>
            <a:r>
              <a:rPr lang="zh-CN" altLang="en-US" b="0" dirty="0" smtClean="0"/>
              <a:t>其实核心思想就是通过提升人的能力和水平，来获取更多的收益</a:t>
            </a:r>
            <a:endParaRPr lang="en-US" altLang="zh-CN" b="0"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31</a:t>
            </a:fld>
            <a:endParaRPr lang="zh-CN" altLang="en-US"/>
          </a:p>
        </p:txBody>
      </p:sp>
    </p:spTree>
    <p:extLst>
      <p:ext uri="{BB962C8B-B14F-4D97-AF65-F5344CB8AC3E}">
        <p14:creationId xmlns:p14="http://schemas.microsoft.com/office/powerpoint/2010/main" val="2878571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32</a:t>
            </a:fld>
            <a:endParaRPr lang="zh-CN" altLang="en-US"/>
          </a:p>
        </p:txBody>
      </p:sp>
    </p:spTree>
    <p:extLst>
      <p:ext uri="{BB962C8B-B14F-4D97-AF65-F5344CB8AC3E}">
        <p14:creationId xmlns:p14="http://schemas.microsoft.com/office/powerpoint/2010/main" val="3005558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33</a:t>
            </a:fld>
            <a:endParaRPr lang="zh-CN" altLang="en-US"/>
          </a:p>
        </p:txBody>
      </p:sp>
    </p:spTree>
    <p:extLst>
      <p:ext uri="{BB962C8B-B14F-4D97-AF65-F5344CB8AC3E}">
        <p14:creationId xmlns:p14="http://schemas.microsoft.com/office/powerpoint/2010/main" val="1717689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34</a:t>
            </a:fld>
            <a:endParaRPr lang="zh-CN" altLang="en-US"/>
          </a:p>
        </p:txBody>
      </p:sp>
    </p:spTree>
    <p:extLst>
      <p:ext uri="{BB962C8B-B14F-4D97-AF65-F5344CB8AC3E}">
        <p14:creationId xmlns:p14="http://schemas.microsoft.com/office/powerpoint/2010/main" val="925443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35</a:t>
            </a:fld>
            <a:endParaRPr lang="zh-CN" altLang="en-US"/>
          </a:p>
        </p:txBody>
      </p:sp>
    </p:spTree>
    <p:extLst>
      <p:ext uri="{BB962C8B-B14F-4D97-AF65-F5344CB8AC3E}">
        <p14:creationId xmlns:p14="http://schemas.microsoft.com/office/powerpoint/2010/main" val="1597017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36</a:t>
            </a:fld>
            <a:endParaRPr lang="zh-CN" altLang="en-US"/>
          </a:p>
        </p:txBody>
      </p:sp>
    </p:spTree>
    <p:extLst>
      <p:ext uri="{BB962C8B-B14F-4D97-AF65-F5344CB8AC3E}">
        <p14:creationId xmlns:p14="http://schemas.microsoft.com/office/powerpoint/2010/main" val="2622294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37</a:t>
            </a:fld>
            <a:endParaRPr lang="zh-CN" altLang="en-US"/>
          </a:p>
        </p:txBody>
      </p:sp>
    </p:spTree>
    <p:extLst>
      <p:ext uri="{BB962C8B-B14F-4D97-AF65-F5344CB8AC3E}">
        <p14:creationId xmlns:p14="http://schemas.microsoft.com/office/powerpoint/2010/main" val="2283126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a:t>
            </a:r>
            <a:r>
              <a:rPr lang="zh-CN" altLang="en-US" dirty="0" smtClean="0"/>
              <a:t>大基本原理和</a:t>
            </a:r>
            <a:r>
              <a:rPr lang="en-US" altLang="zh-CN" dirty="0" smtClean="0"/>
              <a:t>10</a:t>
            </a:r>
            <a:r>
              <a:rPr lang="zh-CN" altLang="en-US" dirty="0" smtClean="0"/>
              <a:t>大常见误区</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38</a:t>
            </a:fld>
            <a:endParaRPr lang="zh-CN" altLang="en-US"/>
          </a:p>
        </p:txBody>
      </p:sp>
    </p:spTree>
    <p:extLst>
      <p:ext uri="{BB962C8B-B14F-4D97-AF65-F5344CB8AC3E}">
        <p14:creationId xmlns:p14="http://schemas.microsoft.com/office/powerpoint/2010/main" val="1079428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中国经常说凡事“预则立、不预则废”，所以咱们要想定一个目标</a:t>
            </a:r>
            <a:endParaRPr lang="en-US" altLang="zh-CN" b="1" dirty="0" smtClean="0"/>
          </a:p>
          <a:p>
            <a:r>
              <a:rPr lang="zh-CN" altLang="en-US" b="1" dirty="0" smtClean="0"/>
              <a:t>层层分解（比如各个部门负责多少）</a:t>
            </a:r>
            <a:endParaRPr lang="en-US" altLang="zh-CN" b="1" dirty="0" smtClean="0"/>
          </a:p>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39</a:t>
            </a:fld>
            <a:endParaRPr lang="zh-CN" altLang="en-US"/>
          </a:p>
        </p:txBody>
      </p:sp>
    </p:spTree>
    <p:extLst>
      <p:ext uri="{BB962C8B-B14F-4D97-AF65-F5344CB8AC3E}">
        <p14:creationId xmlns:p14="http://schemas.microsoft.com/office/powerpoint/2010/main" val="506902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接下来咱们有两个优化原则</a:t>
            </a:r>
            <a:r>
              <a:rPr lang="en-US" altLang="zh-CN" b="1" dirty="0" smtClean="0"/>
              <a:t>——</a:t>
            </a:r>
            <a:r>
              <a:rPr lang="zh-CN" altLang="en-US" b="1" dirty="0" smtClean="0"/>
              <a:t>系统优化和互补优化</a:t>
            </a:r>
            <a:endParaRPr lang="en-US" altLang="zh-CN" b="1" dirty="0" smtClean="0"/>
          </a:p>
          <a:p>
            <a:r>
              <a:rPr lang="zh-CN" altLang="en-US" b="1" dirty="0" smtClean="0"/>
              <a:t>首先了解一下优化原则是什么，其实就是选择最优的方案，使得效益最大化</a:t>
            </a:r>
            <a:endParaRPr lang="en-US" altLang="zh-CN" b="1" dirty="0" smtClean="0"/>
          </a:p>
          <a:p>
            <a:r>
              <a:rPr lang="zh-CN" altLang="en-US" b="1" dirty="0" smtClean="0"/>
              <a:t>（</a:t>
            </a:r>
            <a:r>
              <a:rPr lang="en-US" altLang="zh-CN" b="1" dirty="0" smtClean="0"/>
              <a:t>1</a:t>
            </a:r>
            <a:r>
              <a:rPr lang="zh-CN" altLang="en-US" b="1" dirty="0" smtClean="0"/>
              <a:t>）系统优化原理：</a:t>
            </a:r>
            <a:r>
              <a:rPr lang="en-US" altLang="zh-CN" b="1" dirty="0" smtClean="0"/>
              <a:t>1+1</a:t>
            </a:r>
            <a:r>
              <a:rPr lang="zh-CN" altLang="en-US" b="1" dirty="0" smtClean="0"/>
              <a:t>＞</a:t>
            </a:r>
            <a:r>
              <a:rPr lang="en-US" altLang="zh-CN" b="1" dirty="0" smtClean="0"/>
              <a:t>2</a:t>
            </a:r>
            <a:r>
              <a:rPr lang="zh-CN" altLang="en-US" b="1" dirty="0" smtClean="0"/>
              <a:t>；整体性（管的是整个公司，不是只对一个部分）、相关性（各个部门并不是独立存在的）、有序性（核心部门优先）、目的性（团队组起来就是有目的的）</a:t>
            </a:r>
            <a:endParaRPr lang="en-US" altLang="zh-CN" b="1" dirty="0" smtClean="0"/>
          </a:p>
          <a:p>
            <a:r>
              <a:rPr lang="zh-CN" altLang="en-US" b="1" dirty="0" smtClean="0"/>
              <a:t>（</a:t>
            </a:r>
            <a:r>
              <a:rPr lang="en-US" altLang="zh-CN" b="1" dirty="0" smtClean="0"/>
              <a:t>2</a:t>
            </a:r>
            <a:r>
              <a:rPr lang="zh-CN" altLang="en-US" b="1" dirty="0" smtClean="0"/>
              <a:t>）互补优化原理：销售部门全都招的是男生，大家觉得好吗？或者为了有更好的经验，都招的</a:t>
            </a:r>
            <a:r>
              <a:rPr lang="en-US" altLang="zh-CN" b="1" dirty="0" smtClean="0"/>
              <a:t>40</a:t>
            </a:r>
            <a:r>
              <a:rPr lang="zh-CN" altLang="en-US" b="1" dirty="0" smtClean="0"/>
              <a:t>岁以上的也行</a:t>
            </a:r>
            <a:endParaRPr lang="en-US" altLang="zh-CN" b="1" dirty="0" smtClean="0"/>
          </a:p>
          <a:p>
            <a:r>
              <a:rPr lang="zh-CN" altLang="en-US" b="1" dirty="0" smtClean="0"/>
              <a:t>性别互补、年龄互补</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40</a:t>
            </a:fld>
            <a:endParaRPr lang="zh-CN" altLang="en-US"/>
          </a:p>
        </p:txBody>
      </p:sp>
    </p:spTree>
    <p:extLst>
      <p:ext uri="{BB962C8B-B14F-4D97-AF65-F5344CB8AC3E}">
        <p14:creationId xmlns:p14="http://schemas.microsoft.com/office/powerpoint/2010/main" val="377484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整个科目一共十三章，听起来挺多的，但是咱们归归类就不多了，第一二章主要是介绍一些人力资源管理的基本概念，对于大家来说是小菜一碟啦，第三章</a:t>
            </a:r>
            <a:r>
              <a:rPr lang="en-US" altLang="zh-CN" dirty="0" smtClean="0"/>
              <a:t>~</a:t>
            </a:r>
            <a:r>
              <a:rPr lang="zh-CN" altLang="en-US" dirty="0" smtClean="0"/>
              <a:t>第十二章是一些比较细节的内容（人力资源的规划、招聘、绩效考核、薪酬设计、员工培训等），最后一章讲一讲发展就打完收工了</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a:t>
            </a:fld>
            <a:endParaRPr lang="zh-CN" altLang="en-US"/>
          </a:p>
        </p:txBody>
      </p:sp>
    </p:spTree>
    <p:extLst>
      <p:ext uri="{BB962C8B-B14F-4D97-AF65-F5344CB8AC3E}">
        <p14:creationId xmlns:p14="http://schemas.microsoft.com/office/powerpoint/2010/main" val="3633903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第四个原理叫做能级层序原理：我们在一个团队中，有的人能力很突出，有的是比较优秀，有的是普通</a:t>
            </a:r>
            <a:endParaRPr lang="en-US" altLang="zh-CN" b="1" dirty="0" smtClean="0"/>
          </a:p>
          <a:p>
            <a:r>
              <a:rPr lang="zh-CN" altLang="en-US" b="1" dirty="0" smtClean="0"/>
              <a:t>能级层序原则或者能位匹配原则就是要人尽其才、才尽其用：能力很突出的就往上提拔，能力一般的就只能是普通打工人，当然能力强、职位高的比较少，更多的是能力一般的普通员工，所以按照能位匹配原理，一个稳定的组织结构应该是正三角形的</a:t>
            </a:r>
            <a:endParaRPr lang="en-US" altLang="zh-CN" b="1" dirty="0" smtClean="0"/>
          </a:p>
          <a:p>
            <a:pPr>
              <a:lnSpc>
                <a:spcPct val="120000"/>
              </a:lnSpc>
              <a:spcBef>
                <a:spcPct val="50000"/>
              </a:spcBef>
              <a:buFontTx/>
              <a:buNone/>
            </a:pPr>
            <a:r>
              <a:rPr lang="zh-CN" altLang="en-US" sz="1200" dirty="0" smtClean="0">
                <a:latin typeface="微软雅黑" panose="020B0503020204020204" pitchFamily="34" charset="-122"/>
                <a:ea typeface="微软雅黑" panose="020B0503020204020204" pitchFamily="34" charset="-122"/>
              </a:rPr>
              <a:t>实现能位匹配，还应注意下面</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点：</a:t>
            </a:r>
          </a:p>
          <a:p>
            <a:pPr>
              <a:lnSpc>
                <a:spcPct val="120000"/>
              </a:lnSpc>
              <a:spcBef>
                <a:spcPct val="50000"/>
              </a:spcBef>
              <a:buFontTx/>
              <a:buNone/>
            </a:pPr>
            <a:r>
              <a:rPr lang="zh-CN" altLang="en-US" sz="1200" dirty="0" smtClean="0">
                <a:latin typeface="微软雅黑" panose="020B0503020204020204" pitchFamily="34" charset="-122"/>
                <a:ea typeface="微软雅黑" panose="020B0503020204020204" pitchFamily="34" charset="-122"/>
              </a:rPr>
              <a:t>一是，能位匹配必须</a:t>
            </a:r>
            <a:r>
              <a:rPr lang="zh-CN" altLang="en-US" sz="1200" b="1" dirty="0" smtClean="0">
                <a:solidFill>
                  <a:srgbClr val="FF0000"/>
                </a:solidFill>
                <a:latin typeface="微软雅黑" panose="020B0503020204020204" pitchFamily="34" charset="-122"/>
                <a:ea typeface="微软雅黑" panose="020B0503020204020204" pitchFamily="34" charset="-122"/>
              </a:rPr>
              <a:t>按层序</a:t>
            </a:r>
            <a:r>
              <a:rPr lang="zh-CN" altLang="en-US" sz="1200" dirty="0" smtClean="0">
                <a:latin typeface="微软雅黑" panose="020B0503020204020204" pitchFamily="34" charset="-122"/>
                <a:ea typeface="微软雅黑" panose="020B0503020204020204" pitchFamily="34" charset="-122"/>
              </a:rPr>
              <a:t>；有分级</a:t>
            </a:r>
          </a:p>
          <a:p>
            <a:pPr>
              <a:lnSpc>
                <a:spcPct val="120000"/>
              </a:lnSpc>
              <a:spcBef>
                <a:spcPct val="50000"/>
              </a:spcBef>
              <a:buFontTx/>
              <a:buNone/>
            </a:pPr>
            <a:r>
              <a:rPr lang="zh-CN" altLang="en-US" sz="1200" dirty="0" smtClean="0">
                <a:latin typeface="微软雅黑" panose="020B0503020204020204" pitchFamily="34" charset="-122"/>
                <a:ea typeface="微软雅黑" panose="020B0503020204020204" pitchFamily="34" charset="-122"/>
              </a:rPr>
              <a:t>二是，不同的能位应该</a:t>
            </a:r>
            <a:r>
              <a:rPr lang="zh-CN" altLang="en-US" sz="1200" b="1" dirty="0" smtClean="0">
                <a:solidFill>
                  <a:srgbClr val="FF0000"/>
                </a:solidFill>
                <a:latin typeface="微软雅黑" panose="020B0503020204020204" pitchFamily="34" charset="-122"/>
                <a:ea typeface="微软雅黑" panose="020B0503020204020204" pitchFamily="34" charset="-122"/>
              </a:rPr>
              <a:t>表现出不同</a:t>
            </a:r>
            <a:r>
              <a:rPr lang="zh-CN" altLang="en-US" sz="1200" dirty="0" smtClean="0">
                <a:latin typeface="微软雅黑" panose="020B0503020204020204" pitchFamily="34" charset="-122"/>
                <a:ea typeface="微软雅黑" panose="020B0503020204020204" pitchFamily="34" charset="-122"/>
              </a:rPr>
              <a:t>的权、责、利和荣誉；不同的分级的待遇、权力大小、责任大小是要有差别的</a:t>
            </a:r>
          </a:p>
          <a:p>
            <a:pPr>
              <a:lnSpc>
                <a:spcPct val="120000"/>
              </a:lnSpc>
              <a:spcBef>
                <a:spcPct val="50000"/>
              </a:spcBef>
              <a:buFontTx/>
              <a:buNone/>
            </a:pPr>
            <a:r>
              <a:rPr lang="zh-CN" altLang="en-US" sz="1200" dirty="0" smtClean="0">
                <a:latin typeface="微软雅黑" panose="020B0503020204020204" pitchFamily="34" charset="-122"/>
                <a:ea typeface="微软雅黑" panose="020B0503020204020204" pitchFamily="34" charset="-122"/>
              </a:rPr>
              <a:t>三是，各类能位和人员均是</a:t>
            </a:r>
            <a:r>
              <a:rPr lang="zh-CN" altLang="en-US" sz="1200" b="1" dirty="0" smtClean="0">
                <a:solidFill>
                  <a:srgbClr val="FF0000"/>
                </a:solidFill>
                <a:latin typeface="微软雅黑" panose="020B0503020204020204" pitchFamily="34" charset="-122"/>
                <a:ea typeface="微软雅黑" panose="020B0503020204020204" pitchFamily="34" charset="-122"/>
              </a:rPr>
              <a:t>相对的、动态</a:t>
            </a:r>
            <a:r>
              <a:rPr lang="zh-CN" altLang="en-US" sz="1200" dirty="0" smtClean="0">
                <a:latin typeface="微软雅黑" panose="020B0503020204020204" pitchFamily="34" charset="-122"/>
                <a:ea typeface="微软雅黑" panose="020B0503020204020204" pitchFamily="34" charset="-122"/>
              </a:rPr>
              <a:t>的。组织架构调整以后，能位也要适当调整（比如公司刚开始可能是销售更重要、后续可能是优质的讲师更重要）</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41</a:t>
            </a:fld>
            <a:endParaRPr lang="zh-CN" altLang="en-US"/>
          </a:p>
        </p:txBody>
      </p:sp>
    </p:spTree>
    <p:extLst>
      <p:ext uri="{BB962C8B-B14F-4D97-AF65-F5344CB8AC3E}">
        <p14:creationId xmlns:p14="http://schemas.microsoft.com/office/powerpoint/2010/main" val="2537327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职位在变、人也会变</a:t>
            </a:r>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42</a:t>
            </a:fld>
            <a:endParaRPr lang="zh-CN" altLang="en-US"/>
          </a:p>
        </p:txBody>
      </p:sp>
    </p:spTree>
    <p:extLst>
      <p:ext uri="{BB962C8B-B14F-4D97-AF65-F5344CB8AC3E}">
        <p14:creationId xmlns:p14="http://schemas.microsoft.com/office/powerpoint/2010/main" val="4024093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43</a:t>
            </a:fld>
            <a:endParaRPr lang="zh-CN" altLang="en-US"/>
          </a:p>
        </p:txBody>
      </p:sp>
    </p:spTree>
    <p:extLst>
      <p:ext uri="{BB962C8B-B14F-4D97-AF65-F5344CB8AC3E}">
        <p14:creationId xmlns:p14="http://schemas.microsoft.com/office/powerpoint/2010/main" val="2923899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44</a:t>
            </a:fld>
            <a:endParaRPr lang="zh-CN" altLang="en-US"/>
          </a:p>
        </p:txBody>
      </p:sp>
    </p:spTree>
    <p:extLst>
      <p:ext uri="{BB962C8B-B14F-4D97-AF65-F5344CB8AC3E}">
        <p14:creationId xmlns:p14="http://schemas.microsoft.com/office/powerpoint/2010/main" val="2945265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45</a:t>
            </a:fld>
            <a:endParaRPr lang="zh-CN" altLang="en-US"/>
          </a:p>
        </p:txBody>
      </p:sp>
    </p:spTree>
    <p:extLst>
      <p:ext uri="{BB962C8B-B14F-4D97-AF65-F5344CB8AC3E}">
        <p14:creationId xmlns:p14="http://schemas.microsoft.com/office/powerpoint/2010/main" val="35783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46</a:t>
            </a:fld>
            <a:endParaRPr lang="zh-CN" altLang="en-US"/>
          </a:p>
        </p:txBody>
      </p:sp>
    </p:spTree>
    <p:extLst>
      <p:ext uri="{BB962C8B-B14F-4D97-AF65-F5344CB8AC3E}">
        <p14:creationId xmlns:p14="http://schemas.microsoft.com/office/powerpoint/2010/main" val="2069071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47</a:t>
            </a:fld>
            <a:endParaRPr lang="zh-CN" altLang="en-US"/>
          </a:p>
        </p:txBody>
      </p:sp>
    </p:spTree>
    <p:extLst>
      <p:ext uri="{BB962C8B-B14F-4D97-AF65-F5344CB8AC3E}">
        <p14:creationId xmlns:p14="http://schemas.microsoft.com/office/powerpoint/2010/main" val="4018174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48</a:t>
            </a:fld>
            <a:endParaRPr lang="zh-CN" altLang="en-US"/>
          </a:p>
        </p:txBody>
      </p:sp>
    </p:spTree>
    <p:extLst>
      <p:ext uri="{BB962C8B-B14F-4D97-AF65-F5344CB8AC3E}">
        <p14:creationId xmlns:p14="http://schemas.microsoft.com/office/powerpoint/2010/main" val="3197835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49</a:t>
            </a:fld>
            <a:endParaRPr lang="zh-CN" altLang="en-US"/>
          </a:p>
        </p:txBody>
      </p:sp>
    </p:spTree>
    <p:extLst>
      <p:ext uri="{BB962C8B-B14F-4D97-AF65-F5344CB8AC3E}">
        <p14:creationId xmlns:p14="http://schemas.microsoft.com/office/powerpoint/2010/main" val="114136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50</a:t>
            </a:fld>
            <a:endParaRPr lang="zh-CN" altLang="en-US"/>
          </a:p>
        </p:txBody>
      </p:sp>
    </p:spTree>
    <p:extLst>
      <p:ext uri="{BB962C8B-B14F-4D97-AF65-F5344CB8AC3E}">
        <p14:creationId xmlns:p14="http://schemas.microsoft.com/office/powerpoint/2010/main" val="289648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根据历年题的特点我们发现：第二章和第六章是没有考过的，所以我们考试学习的重点也就放在其他的十一章的内容就可以</a:t>
            </a:r>
            <a:r>
              <a:rPr lang="zh-CN" altLang="en-US" dirty="0" smtClean="0"/>
              <a:t>了，是不是瞬间觉得轻松了一些</a:t>
            </a:r>
            <a:endParaRPr lang="en-US" altLang="zh-CN" dirty="0" smtClean="0"/>
          </a:p>
          <a:p>
            <a:r>
              <a:rPr lang="zh-CN" altLang="en-US" dirty="0" smtClean="0"/>
              <a:t>案例分析题主要是分布在这六章，我们讲到的时候会给大家找点典型题目练一练，所以不用担心</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a:t>
            </a:fld>
            <a:endParaRPr lang="zh-CN" altLang="en-US"/>
          </a:p>
        </p:txBody>
      </p:sp>
    </p:spTree>
    <p:extLst>
      <p:ext uri="{BB962C8B-B14F-4D97-AF65-F5344CB8AC3E}">
        <p14:creationId xmlns:p14="http://schemas.microsoft.com/office/powerpoint/2010/main" val="3262842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51</a:t>
            </a:fld>
            <a:endParaRPr lang="zh-CN" altLang="en-US"/>
          </a:p>
        </p:txBody>
      </p:sp>
    </p:spTree>
    <p:extLst>
      <p:ext uri="{BB962C8B-B14F-4D97-AF65-F5344CB8AC3E}">
        <p14:creationId xmlns:p14="http://schemas.microsoft.com/office/powerpoint/2010/main" val="40871795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52</a:t>
            </a:fld>
            <a:endParaRPr lang="zh-CN" altLang="en-US"/>
          </a:p>
        </p:txBody>
      </p:sp>
    </p:spTree>
    <p:extLst>
      <p:ext uri="{BB962C8B-B14F-4D97-AF65-F5344CB8AC3E}">
        <p14:creationId xmlns:p14="http://schemas.microsoft.com/office/powerpoint/2010/main" val="26076316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53</a:t>
            </a:fld>
            <a:endParaRPr lang="zh-CN" altLang="en-US"/>
          </a:p>
        </p:txBody>
      </p:sp>
    </p:spTree>
    <p:extLst>
      <p:ext uri="{BB962C8B-B14F-4D97-AF65-F5344CB8AC3E}">
        <p14:creationId xmlns:p14="http://schemas.microsoft.com/office/powerpoint/2010/main" val="3017789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54</a:t>
            </a:fld>
            <a:endParaRPr lang="zh-CN" altLang="en-US"/>
          </a:p>
        </p:txBody>
      </p:sp>
    </p:spTree>
    <p:extLst>
      <p:ext uri="{BB962C8B-B14F-4D97-AF65-F5344CB8AC3E}">
        <p14:creationId xmlns:p14="http://schemas.microsoft.com/office/powerpoint/2010/main" val="375362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55</a:t>
            </a:fld>
            <a:endParaRPr lang="zh-CN" altLang="en-US"/>
          </a:p>
        </p:txBody>
      </p:sp>
    </p:spTree>
    <p:extLst>
      <p:ext uri="{BB962C8B-B14F-4D97-AF65-F5344CB8AC3E}">
        <p14:creationId xmlns:p14="http://schemas.microsoft.com/office/powerpoint/2010/main" val="3695812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56</a:t>
            </a:fld>
            <a:endParaRPr lang="zh-CN" altLang="en-US"/>
          </a:p>
        </p:txBody>
      </p:sp>
    </p:spTree>
    <p:extLst>
      <p:ext uri="{BB962C8B-B14F-4D97-AF65-F5344CB8AC3E}">
        <p14:creationId xmlns:p14="http://schemas.microsoft.com/office/powerpoint/2010/main" val="432810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3169529F-1C61-47BA-9343-4E6CCB94CECF}" type="slidenum">
              <a:rPr lang="zh-CN" altLang="en-US" smtClean="0"/>
              <a:t>57</a:t>
            </a:fld>
            <a:endParaRPr lang="zh-CN" altLang="en-US"/>
          </a:p>
        </p:txBody>
      </p:sp>
    </p:spTree>
    <p:extLst>
      <p:ext uri="{BB962C8B-B14F-4D97-AF65-F5344CB8AC3E}">
        <p14:creationId xmlns:p14="http://schemas.microsoft.com/office/powerpoint/2010/main" val="3552723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58</a:t>
            </a:fld>
            <a:endParaRPr lang="zh-CN" altLang="en-US"/>
          </a:p>
        </p:txBody>
      </p:sp>
    </p:spTree>
    <p:extLst>
      <p:ext uri="{BB962C8B-B14F-4D97-AF65-F5344CB8AC3E}">
        <p14:creationId xmlns:p14="http://schemas.microsoft.com/office/powerpoint/2010/main" val="1053064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59</a:t>
            </a:fld>
            <a:endParaRPr lang="zh-CN" altLang="en-US"/>
          </a:p>
        </p:txBody>
      </p:sp>
    </p:spTree>
    <p:extLst>
      <p:ext uri="{BB962C8B-B14F-4D97-AF65-F5344CB8AC3E}">
        <p14:creationId xmlns:p14="http://schemas.microsoft.com/office/powerpoint/2010/main" val="1206775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60</a:t>
            </a:fld>
            <a:endParaRPr lang="zh-CN" altLang="en-US"/>
          </a:p>
        </p:txBody>
      </p:sp>
    </p:spTree>
    <p:extLst>
      <p:ext uri="{BB962C8B-B14F-4D97-AF65-F5344CB8AC3E}">
        <p14:creationId xmlns:p14="http://schemas.microsoft.com/office/powerpoint/2010/main" val="307042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今天学习的内容是第一章，什么是人力资源、什么是人力资源管理、什么是人力资本等，这些问题虽然平时我们没少说，但是我们需要来进行一个详细的学习</a:t>
            </a:r>
            <a:endParaRPr lang="en-US" altLang="zh-CN" dirty="0" smtClean="0"/>
          </a:p>
          <a:p>
            <a:r>
              <a:rPr lang="zh-CN" altLang="en-US" dirty="0" smtClean="0"/>
              <a:t>而且还有一个好消息，虽然第一章有三节，但是第三节没考过，所以也不用学习</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7</a:t>
            </a:fld>
            <a:endParaRPr lang="zh-CN" altLang="en-US"/>
          </a:p>
        </p:txBody>
      </p:sp>
    </p:spTree>
    <p:extLst>
      <p:ext uri="{BB962C8B-B14F-4D97-AF65-F5344CB8AC3E}">
        <p14:creationId xmlns:p14="http://schemas.microsoft.com/office/powerpoint/2010/main" val="1923959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61</a:t>
            </a:fld>
            <a:endParaRPr lang="zh-CN" altLang="en-US"/>
          </a:p>
        </p:txBody>
      </p:sp>
    </p:spTree>
    <p:extLst>
      <p:ext uri="{BB962C8B-B14F-4D97-AF65-F5344CB8AC3E}">
        <p14:creationId xmlns:p14="http://schemas.microsoft.com/office/powerpoint/2010/main" val="14822894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62</a:t>
            </a:fld>
            <a:endParaRPr lang="zh-CN" altLang="en-US"/>
          </a:p>
        </p:txBody>
      </p:sp>
    </p:spTree>
    <p:extLst>
      <p:ext uri="{BB962C8B-B14F-4D97-AF65-F5344CB8AC3E}">
        <p14:creationId xmlns:p14="http://schemas.microsoft.com/office/powerpoint/2010/main" val="33757333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169529F-1C61-47BA-9343-4E6CCB94CECF}" type="slidenum">
              <a:rPr lang="zh-CN" altLang="en-US" smtClean="0"/>
              <a:t>63</a:t>
            </a:fld>
            <a:endParaRPr lang="zh-CN" altLang="en-US"/>
          </a:p>
        </p:txBody>
      </p:sp>
    </p:spTree>
    <p:extLst>
      <p:ext uri="{BB962C8B-B14F-4D97-AF65-F5344CB8AC3E}">
        <p14:creationId xmlns:p14="http://schemas.microsoft.com/office/powerpoint/2010/main" val="49185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8</a:t>
            </a:fld>
            <a:endParaRPr lang="zh-CN" altLang="en-US"/>
          </a:p>
        </p:txBody>
      </p:sp>
    </p:spTree>
    <p:extLst>
      <p:ext uri="{BB962C8B-B14F-4D97-AF65-F5344CB8AC3E}">
        <p14:creationId xmlns:p14="http://schemas.microsoft.com/office/powerpoint/2010/main" val="340793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人力资源管理是一个有机系统（所谓地有机就是说并非很死板地将一群人放到一起，招聘来的人不是来闲着啥也不干的，而是每个人都有自己的作用，为了实现共同的目标、团结协作，是一个互相配合的整体）</a:t>
            </a:r>
            <a:endParaRPr lang="en-US" altLang="zh-CN" dirty="0" smtClean="0"/>
          </a:p>
          <a:p>
            <a:r>
              <a:rPr lang="zh-CN" altLang="en-US" b="1" dirty="0" smtClean="0"/>
              <a:t>在这个整体主要有三大构成要素：</a:t>
            </a:r>
            <a:endParaRPr lang="en-US" altLang="zh-CN" b="1" dirty="0" smtClean="0"/>
          </a:p>
          <a:p>
            <a:r>
              <a:rPr lang="zh-CN" altLang="en-US" dirty="0" smtClean="0"/>
              <a:t>劳动力</a:t>
            </a:r>
            <a:r>
              <a:rPr lang="zh-CN" altLang="en-US" dirty="0" smtClean="0"/>
              <a:t>的供给者</a:t>
            </a:r>
            <a:r>
              <a:rPr lang="zh-CN" altLang="en-US" dirty="0" smtClean="0"/>
              <a:t>（普通的</a:t>
            </a:r>
            <a:r>
              <a:rPr lang="zh-CN" altLang="en-US" b="1" dirty="0" smtClean="0"/>
              <a:t>打工人，为什么还要说是微观主体呢？在公司来说咱们是微不足道的，每天委曲求全不就是为了保住工作么</a:t>
            </a:r>
            <a:r>
              <a:rPr lang="zh-CN" altLang="en-US" dirty="0" smtClean="0"/>
              <a:t>）</a:t>
            </a:r>
            <a:r>
              <a:rPr lang="zh-CN" altLang="en-US" dirty="0" smtClean="0"/>
              <a:t>、使用者（用人单位）、调节者（外部环境，比如之前跟美国的价格战</a:t>
            </a:r>
            <a:r>
              <a:rPr lang="en-US" altLang="zh-CN" dirty="0" smtClean="0"/>
              <a:t>+</a:t>
            </a:r>
            <a:r>
              <a:rPr lang="zh-CN" altLang="en-US" dirty="0" smtClean="0"/>
              <a:t>今年的疫情导致经济不是很景气，会影响到企业的招聘、影响到薪</a:t>
            </a:r>
            <a:r>
              <a:rPr lang="zh-CN" altLang="en-US" dirty="0" smtClean="0"/>
              <a:t>酬，所以</a:t>
            </a:r>
            <a:r>
              <a:rPr lang="en-US" altLang="zh-CN" dirty="0" smtClean="0"/>
              <a:t>2020</a:t>
            </a:r>
            <a:r>
              <a:rPr lang="zh-CN" altLang="en-US" dirty="0" smtClean="0"/>
              <a:t>年不宜跳槽）</a:t>
            </a:r>
            <a:endParaRPr lang="en-US" altLang="zh-CN" dirty="0" smtClean="0"/>
          </a:p>
          <a:p>
            <a:r>
              <a:rPr lang="zh-CN" altLang="en-US" dirty="0" smtClean="0"/>
              <a:t>选择题：</a:t>
            </a:r>
            <a:r>
              <a:rPr lang="zh-CN" altLang="en-US" b="1" dirty="0" smtClean="0"/>
              <a:t>人力资源管理由哪三者构成的？多选</a:t>
            </a:r>
            <a:endParaRPr lang="en-US" altLang="zh-CN" b="1" dirty="0" smtClean="0"/>
          </a:p>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b="1" dirty="0" smtClean="0"/>
              <a:t>当然咱们人力资源管理还是要从人力资源管理者的角度来看一些问题，首先我问问大家，你觉得：</a:t>
            </a:r>
            <a:r>
              <a:rPr lang="zh-CN" altLang="en-US" sz="1200" dirty="0" smtClean="0">
                <a:latin typeface="微软雅黑" panose="020B0503020204020204" pitchFamily="34" charset="-122"/>
                <a:ea typeface="微软雅黑" panose="020B0503020204020204" pitchFamily="34" charset="-122"/>
              </a:rPr>
              <a:t>人力资源</a:t>
            </a:r>
            <a:r>
              <a:rPr lang="zh-CN" altLang="en-US" sz="1200" b="1" dirty="0" smtClean="0">
                <a:latin typeface="微软雅黑" panose="020B0503020204020204" pitchFamily="34" charset="-122"/>
                <a:ea typeface="微软雅黑" panose="020B0503020204020204" pitchFamily="34" charset="-122"/>
              </a:rPr>
              <a:t>管理者</a:t>
            </a:r>
            <a:r>
              <a:rPr lang="zh-CN" altLang="en-US" sz="1200" dirty="0" smtClean="0">
                <a:latin typeface="微软雅黑" panose="020B0503020204020204" pitchFamily="34" charset="-122"/>
                <a:ea typeface="微软雅黑" panose="020B0503020204020204" pitchFamily="34" charset="-122"/>
              </a:rPr>
              <a:t>所要面临的</a:t>
            </a:r>
            <a:r>
              <a:rPr lang="zh-CN" altLang="en-US" sz="1200" b="1" dirty="0" smtClean="0">
                <a:latin typeface="微软雅黑" panose="020B0503020204020204" pitchFamily="34" charset="-122"/>
                <a:ea typeface="微软雅黑" panose="020B0503020204020204" pitchFamily="34" charset="-122"/>
              </a:rPr>
              <a:t>主要难题</a:t>
            </a:r>
            <a:r>
              <a:rPr lang="zh-CN" altLang="en-US" sz="1200" dirty="0" smtClean="0">
                <a:latin typeface="微软雅黑" panose="020B0503020204020204" pitchFamily="34" charset="-122"/>
                <a:ea typeface="微软雅黑" panose="020B0503020204020204" pitchFamily="34" charset="-122"/>
              </a:rPr>
              <a:t>是什么？各个部门都要求招人、但是给的预算不够（工资就</a:t>
            </a:r>
            <a:r>
              <a:rPr lang="en-US" altLang="zh-CN" sz="1200" dirty="0" smtClean="0">
                <a:latin typeface="微软雅黑" panose="020B0503020204020204" pitchFamily="34" charset="-122"/>
                <a:ea typeface="微软雅黑" panose="020B0503020204020204" pitchFamily="34" charset="-122"/>
              </a:rPr>
              <a:t>5000</a:t>
            </a:r>
            <a:r>
              <a:rPr lang="zh-CN" altLang="en-US" sz="1200" dirty="0" smtClean="0">
                <a:latin typeface="微软雅黑" panose="020B0503020204020204" pitchFamily="34" charset="-122"/>
                <a:ea typeface="微软雅黑" panose="020B0503020204020204" pitchFamily="34" charset="-122"/>
              </a:rPr>
              <a:t>，让必须招个</a:t>
            </a:r>
            <a:r>
              <a:rPr lang="en-US" altLang="zh-CN" sz="1200" dirty="0" smtClean="0">
                <a:latin typeface="微软雅黑" panose="020B0503020204020204" pitchFamily="34" charset="-122"/>
                <a:ea typeface="微软雅黑" panose="020B0503020204020204" pitchFamily="34" charset="-122"/>
              </a:rPr>
              <a:t>985</a:t>
            </a:r>
            <a:r>
              <a:rPr lang="zh-CN" altLang="en-US" sz="1200" dirty="0" smtClean="0">
                <a:latin typeface="微软雅黑" panose="020B0503020204020204" pitchFamily="34" charset="-122"/>
                <a:ea typeface="微软雅黑" panose="020B0503020204020204" pitchFamily="34" charset="-122"/>
              </a:rPr>
              <a:t>的硕士），用句通俗点的话来说就是“想让马儿跑得快，又不想让马儿吃草”</a:t>
            </a:r>
            <a:endParaRPr lang="en-US" altLang="zh-CN" sz="1200" dirty="0" smtClean="0">
              <a:latin typeface="微软雅黑" panose="020B0503020204020204" pitchFamily="34" charset="-122"/>
              <a:ea typeface="微软雅黑" panose="020B0503020204020204" pitchFamily="34" charset="-122"/>
            </a:endParaRPr>
          </a:p>
          <a:p>
            <a:endParaRPr lang="zh-CN" altLang="en-US" b="1"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9</a:t>
            </a:fld>
            <a:endParaRPr lang="zh-CN" altLang="en-US"/>
          </a:p>
        </p:txBody>
      </p:sp>
    </p:spTree>
    <p:extLst>
      <p:ext uri="{BB962C8B-B14F-4D97-AF65-F5344CB8AC3E}">
        <p14:creationId xmlns:p14="http://schemas.microsoft.com/office/powerpoint/2010/main" val="233518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所以人力资源管理者主要的难题就是在有限的资源下招到最合适的人才，也就是在已知有效人力资源条件下如何在众多目标（三观、性别、年龄</a:t>
            </a:r>
            <a:r>
              <a:rPr lang="en-US" altLang="zh-CN" dirty="0" smtClean="0"/>
              <a:t>…</a:t>
            </a:r>
            <a:r>
              <a:rPr lang="zh-CN" altLang="en-US" dirty="0" smtClean="0"/>
              <a:t>）中达到</a:t>
            </a:r>
            <a:r>
              <a:rPr lang="zh-CN" altLang="en-US" b="1" dirty="0" smtClean="0"/>
              <a:t>整体利益</a:t>
            </a:r>
            <a:r>
              <a:rPr lang="zh-CN" altLang="en-US" dirty="0" smtClean="0"/>
              <a:t>最大化，也就是说考虑的是有一种大局观，为了公司的</a:t>
            </a:r>
            <a:r>
              <a:rPr lang="zh-CN" altLang="en-US" b="1" dirty="0" smtClean="0"/>
              <a:t>利益  很爱出选择题的一个点，记住是整体效益最大化</a:t>
            </a:r>
            <a:endParaRPr lang="en-US" altLang="zh-CN" b="1" dirty="0" smtClean="0"/>
          </a:p>
          <a:p>
            <a:r>
              <a:rPr lang="zh-CN" altLang="en-US" dirty="0" smtClean="0"/>
              <a:t>其实除了人力资源的管理者外，其他的管理者也面临的是这个问题，资源是有限的，但是目标要求是无限的，比如领导都想在员工中留个好口碑，做一个贴心好老板，但是有的时候为了完成业绩，人就这么多，那只能要求大家加班加点了</a:t>
            </a:r>
            <a:endParaRPr lang="zh-CN" altLang="en-US" dirty="0"/>
          </a:p>
        </p:txBody>
      </p:sp>
      <p:sp>
        <p:nvSpPr>
          <p:cNvPr id="4" name="灯片编号占位符 3"/>
          <p:cNvSpPr>
            <a:spLocks noGrp="1"/>
          </p:cNvSpPr>
          <p:nvPr>
            <p:ph type="sldNum" sz="quarter" idx="10"/>
          </p:nvPr>
        </p:nvSpPr>
        <p:spPr/>
        <p:txBody>
          <a:bodyPr/>
          <a:lstStyle/>
          <a:p>
            <a:fld id="{3169529F-1C61-47BA-9343-4E6CCB94CECF}" type="slidenum">
              <a:rPr lang="zh-CN" altLang="en-US" smtClean="0"/>
              <a:t>10</a:t>
            </a:fld>
            <a:endParaRPr lang="zh-CN" altLang="en-US"/>
          </a:p>
        </p:txBody>
      </p:sp>
    </p:spTree>
    <p:extLst>
      <p:ext uri="{BB962C8B-B14F-4D97-AF65-F5344CB8AC3E}">
        <p14:creationId xmlns:p14="http://schemas.microsoft.com/office/powerpoint/2010/main" val="550163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7"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userDrawn="1"/>
        </p:nvSpPr>
        <p:spPr>
          <a:xfrm>
            <a:off x="1044196" y="2571752"/>
            <a:ext cx="1031081" cy="409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anchor="ctr"/>
          <a:lstStyle/>
          <a:p>
            <a:pPr algn="ctr">
              <a:defRPr/>
            </a:pPr>
            <a:endParaRPr kumimoji="1" lang="zh-CN" altLang="en-US">
              <a:solidFill>
                <a:prstClr val="white"/>
              </a:solidFill>
            </a:endParaRPr>
          </a:p>
        </p:txBody>
      </p:sp>
      <p:pic>
        <p:nvPicPr>
          <p:cNvPr id="11"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2520" y="2665810"/>
            <a:ext cx="904875" cy="22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userDrawn="1"/>
        </p:nvSpPr>
        <p:spPr>
          <a:xfrm>
            <a:off x="1044178" y="3119440"/>
            <a:ext cx="41672" cy="7655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anchor="ctr"/>
          <a:lstStyle/>
          <a:p>
            <a:pPr algn="ctr">
              <a:defRPr/>
            </a:pPr>
            <a:endParaRPr kumimoji="1" lang="zh-CN" altLang="en-US">
              <a:solidFill>
                <a:prstClr val="white"/>
              </a:solidFill>
            </a:endParaRPr>
          </a:p>
        </p:txBody>
      </p:sp>
      <p:sp>
        <p:nvSpPr>
          <p:cNvPr id="13" name="副标题 2"/>
          <p:cNvSpPr txBox="1"/>
          <p:nvPr userDrawn="1"/>
        </p:nvSpPr>
        <p:spPr>
          <a:xfrm>
            <a:off x="1098965" y="4597003"/>
            <a:ext cx="3668315" cy="365522"/>
          </a:xfrm>
          <a:prstGeom prst="rect">
            <a:avLst/>
          </a:prstGeom>
        </p:spPr>
        <p:txBody>
          <a:bodyPr lIns="68555" tIns="34289" rIns="68555" bIns="34289">
            <a:normAutofit/>
          </a:bodyPr>
          <a:lstStyle>
            <a:lvl1pPr>
              <a:defRPr sz="2800">
                <a:solidFill>
                  <a:schemeClr val="tx1"/>
                </a:solidFill>
                <a:latin typeface="Calibri" panose="020F0502020204030204" pitchFamily="34" charset="0"/>
                <a:ea typeface="宋体" panose="02010600030101010101" pitchFamily="2" charset="-122"/>
              </a:defRPr>
            </a:lvl1pPr>
            <a:lvl2pPr marL="457200">
              <a:defRPr sz="2400">
                <a:solidFill>
                  <a:schemeClr val="tx1"/>
                </a:solidFill>
                <a:latin typeface="Calibri" panose="020F0502020204030204" pitchFamily="34" charset="0"/>
                <a:ea typeface="宋体" panose="02010600030101010101" pitchFamily="2" charset="-122"/>
              </a:defRPr>
            </a:lvl2pPr>
            <a:lvl3pPr marL="914400">
              <a:defRPr sz="2000">
                <a:solidFill>
                  <a:schemeClr val="tx1"/>
                </a:solidFill>
                <a:latin typeface="Calibri" panose="020F0502020204030204" pitchFamily="34" charset="0"/>
                <a:ea typeface="宋体" panose="02010600030101010101" pitchFamily="2" charset="-122"/>
              </a:defRPr>
            </a:lvl3pPr>
            <a:lvl4pPr marL="1371600">
              <a:defRPr>
                <a:solidFill>
                  <a:schemeClr val="tx1"/>
                </a:solidFill>
                <a:latin typeface="Calibri" panose="020F0502020204030204" pitchFamily="34" charset="0"/>
                <a:ea typeface="宋体" panose="02010600030101010101" pitchFamily="2" charset="-122"/>
              </a:defRPr>
            </a:lvl4pPr>
            <a:lvl5pPr marL="1828800">
              <a:defRPr>
                <a:solidFill>
                  <a:schemeClr val="tx1"/>
                </a:solidFill>
                <a:latin typeface="Calibri" panose="020F0502020204030204" pitchFamily="34" charset="0"/>
                <a:ea typeface="宋体" panose="02010600030101010101" pitchFamily="2" charset="-122"/>
              </a:defRPr>
            </a:lvl5pPr>
            <a:lvl6pPr marL="2286000"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3200"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200400"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7600"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base">
              <a:lnSpc>
                <a:spcPct val="90000"/>
              </a:lnSpc>
              <a:spcBef>
                <a:spcPts val="750"/>
              </a:spcBef>
              <a:spcAft>
                <a:spcPct val="0"/>
              </a:spcAft>
            </a:pPr>
            <a:r>
              <a:rPr kumimoji="1" lang="zh-CN" altLang="en-US" sz="1200" dirty="0">
                <a:solidFill>
                  <a:srgbClr val="A6A6A6"/>
                </a:solidFill>
                <a:latin typeface="微软雅黑" panose="020B0503020204020204" pitchFamily="34" charset="-122"/>
                <a:ea typeface="微软雅黑" panose="020B0503020204020204" pitchFamily="34" charset="-122"/>
              </a:rPr>
              <a:t>学习是一种信仰！ </a:t>
            </a:r>
            <a:r>
              <a:rPr kumimoji="1" lang="en-US" altLang="zh-CN" sz="1200" dirty="0">
                <a:solidFill>
                  <a:srgbClr val="A6A6A6"/>
                </a:solidFill>
                <a:latin typeface="微软雅黑" panose="020B0503020204020204" pitchFamily="34" charset="-122"/>
                <a:ea typeface="微软雅黑" panose="020B0503020204020204" pitchFamily="34" charset="-122"/>
              </a:rPr>
              <a:t>IN</a:t>
            </a:r>
            <a:r>
              <a:rPr kumimoji="1" lang="zh-CN" altLang="en-US" sz="1200" dirty="0">
                <a:solidFill>
                  <a:srgbClr val="A6A6A6"/>
                </a:solidFill>
                <a:latin typeface="微软雅黑" panose="020B0503020204020204" pitchFamily="34" charset="-122"/>
                <a:ea typeface="微软雅黑" panose="020B0503020204020204" pitchFamily="34" charset="-122"/>
              </a:rPr>
              <a:t> </a:t>
            </a:r>
            <a:r>
              <a:rPr kumimoji="1" lang="en-US" altLang="zh-CN" sz="1200" dirty="0">
                <a:solidFill>
                  <a:srgbClr val="A6A6A6"/>
                </a:solidFill>
                <a:latin typeface="微软雅黑" panose="020B0503020204020204" pitchFamily="34" charset="-122"/>
                <a:ea typeface="微软雅黑" panose="020B0503020204020204" pitchFamily="34" charset="-122"/>
              </a:rPr>
              <a:t>LEARING</a:t>
            </a:r>
            <a:r>
              <a:rPr kumimoji="1" lang="zh-CN" altLang="en-US" sz="1200" dirty="0">
                <a:solidFill>
                  <a:srgbClr val="A6A6A6"/>
                </a:solidFill>
                <a:latin typeface="微软雅黑" panose="020B0503020204020204" pitchFamily="34" charset="-122"/>
                <a:ea typeface="微软雅黑" panose="020B0503020204020204" pitchFamily="34" charset="-122"/>
              </a:rPr>
              <a:t> </a:t>
            </a:r>
            <a:r>
              <a:rPr kumimoji="1" lang="en-US" altLang="zh-CN" sz="1200" dirty="0">
                <a:solidFill>
                  <a:srgbClr val="A6A6A6"/>
                </a:solidFill>
                <a:latin typeface="微软雅黑" panose="020B0503020204020204" pitchFamily="34" charset="-122"/>
                <a:ea typeface="微软雅黑" panose="020B0503020204020204" pitchFamily="34" charset="-122"/>
              </a:rPr>
              <a:t>WE</a:t>
            </a:r>
            <a:r>
              <a:rPr kumimoji="1" lang="zh-CN" altLang="en-US" sz="1200" dirty="0">
                <a:solidFill>
                  <a:srgbClr val="A6A6A6"/>
                </a:solidFill>
                <a:latin typeface="微软雅黑" panose="020B0503020204020204" pitchFamily="34" charset="-122"/>
                <a:ea typeface="微软雅黑" panose="020B0503020204020204" pitchFamily="34" charset="-122"/>
              </a:rPr>
              <a:t> </a:t>
            </a:r>
            <a:r>
              <a:rPr kumimoji="1" lang="en-US" altLang="zh-CN" sz="1200" dirty="0">
                <a:solidFill>
                  <a:srgbClr val="A6A6A6"/>
                </a:solidFill>
                <a:latin typeface="微软雅黑" panose="020B0503020204020204" pitchFamily="34" charset="-122"/>
                <a:ea typeface="微软雅黑" panose="020B0503020204020204" pitchFamily="34" charset="-122"/>
              </a:rPr>
              <a:t>TRUST</a:t>
            </a:r>
            <a:endParaRPr kumimoji="1" lang="zh-CN" altLang="en-US" sz="1200" dirty="0">
              <a:solidFill>
                <a:srgbClr val="A6A6A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8194" y="0"/>
            <a:ext cx="2427842" cy="7715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 6"/>
          <p:cNvGrpSpPr/>
          <p:nvPr userDrawn="1"/>
        </p:nvGrpSpPr>
        <p:grpSpPr bwMode="auto">
          <a:xfrm>
            <a:off x="8729664" y="158353"/>
            <a:ext cx="240506" cy="232172"/>
            <a:chOff x="11466576" y="178855"/>
            <a:chExt cx="466344" cy="452081"/>
          </a:xfrm>
        </p:grpSpPr>
        <p:sp>
          <p:nvSpPr>
            <p:cNvPr id="7" name="矩形 6"/>
            <p:cNvSpPr/>
            <p:nvPr/>
          </p:nvSpPr>
          <p:spPr>
            <a:xfrm>
              <a:off x="11466576" y="178855"/>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8" name="矩形 7"/>
            <p:cNvSpPr/>
            <p:nvPr/>
          </p:nvSpPr>
          <p:spPr>
            <a:xfrm>
              <a:off x="11466576" y="352732"/>
              <a:ext cx="466344" cy="1043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9" name="矩形 8"/>
            <p:cNvSpPr/>
            <p:nvPr/>
          </p:nvSpPr>
          <p:spPr>
            <a:xfrm>
              <a:off x="11466576" y="526610"/>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grpSp>
      <p:pic>
        <p:nvPicPr>
          <p:cNvPr id="1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 y="1895476"/>
            <a:ext cx="2765822" cy="234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userDrawn="1"/>
        </p:nvSpPr>
        <p:spPr>
          <a:xfrm>
            <a:off x="498365"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sp>
        <p:nvSpPr>
          <p:cNvPr id="19" name="文本框 8"/>
          <p:cNvSpPr txBox="1">
            <a:spLocks noChangeArrowheads="1"/>
          </p:cNvSpPr>
          <p:nvPr userDrawn="1"/>
        </p:nvSpPr>
        <p:spPr bwMode="auto">
          <a:xfrm>
            <a:off x="572695" y="401413"/>
            <a:ext cx="2553886" cy="43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sz="2400" b="1" dirty="0">
                <a:solidFill>
                  <a:srgbClr val="404040"/>
                </a:solidFill>
                <a:latin typeface="微软雅黑" panose="020B0503020204020204" pitchFamily="34" charset="-122"/>
                <a:ea typeface="微软雅黑" panose="020B0503020204020204" pitchFamily="34" charset="-122"/>
              </a:rPr>
              <a:t>随堂考试题解析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20" name="矩形 19"/>
          <p:cNvSpPr/>
          <p:nvPr userDrawn="1"/>
        </p:nvSpPr>
        <p:spPr>
          <a:xfrm>
            <a:off x="2861047"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pic>
        <p:nvPicPr>
          <p:cNvPr id="15" name="图片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2400" y="175022"/>
            <a:ext cx="423863" cy="19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02558" y="81551"/>
            <a:ext cx="1213921" cy="3857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 6"/>
          <p:cNvGrpSpPr/>
          <p:nvPr userDrawn="1"/>
        </p:nvGrpSpPr>
        <p:grpSpPr bwMode="auto">
          <a:xfrm>
            <a:off x="8729664" y="158353"/>
            <a:ext cx="240506" cy="232172"/>
            <a:chOff x="11466576" y="178855"/>
            <a:chExt cx="466344" cy="452081"/>
          </a:xfrm>
        </p:grpSpPr>
        <p:sp>
          <p:nvSpPr>
            <p:cNvPr id="7" name="矩形 6"/>
            <p:cNvSpPr/>
            <p:nvPr/>
          </p:nvSpPr>
          <p:spPr>
            <a:xfrm>
              <a:off x="11466576" y="178855"/>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8" name="矩形 7"/>
            <p:cNvSpPr/>
            <p:nvPr/>
          </p:nvSpPr>
          <p:spPr>
            <a:xfrm>
              <a:off x="11466576" y="352732"/>
              <a:ext cx="466344" cy="1043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9" name="矩形 8"/>
            <p:cNvSpPr/>
            <p:nvPr/>
          </p:nvSpPr>
          <p:spPr>
            <a:xfrm>
              <a:off x="11466576" y="526610"/>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grpSp>
      <p:pic>
        <p:nvPicPr>
          <p:cNvPr id="1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 y="1895476"/>
            <a:ext cx="2765822" cy="234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2400" y="175022"/>
            <a:ext cx="423863" cy="19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02558" y="81551"/>
            <a:ext cx="1213921" cy="3857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http://img2.imgtn.bdimg.com/it/u=2487823593,1842979335&amp;fm=21&amp;gp=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378" t="18626" r="2175" b="25723"/>
          <a:stretch>
            <a:fillRect/>
          </a:stretch>
        </p:blipFill>
        <p:spPr bwMode="auto">
          <a:xfrm>
            <a:off x="323529" y="195486"/>
            <a:ext cx="1008112" cy="54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rot="20954097">
            <a:off x="553377" y="868253"/>
            <a:ext cx="5112710" cy="3416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pPr>
            <a:r>
              <a:rPr kumimoji="0" lang="en-US" altLang="zh-CN" sz="7200" b="0" i="1" u="none" strike="noStrike" cap="none" spc="0" normalizeH="0" baseline="0" dirty="0">
                <a:ln>
                  <a:noFill/>
                </a:ln>
                <a:effectLst/>
                <a:uFillTx/>
                <a:latin typeface="Brush Script MT" panose="03060802040406070304" pitchFamily="66" charset="0"/>
                <a:sym typeface="Helvetica"/>
              </a:rPr>
              <a:t>The End</a:t>
            </a:r>
          </a:p>
          <a:p>
            <a:pPr marL="0" marR="0" indent="0" algn="l" defTabSz="914400" rtl="0" fontAlgn="auto" latinLnBrk="1" hangingPunct="0">
              <a:lnSpc>
                <a:spcPct val="150000"/>
              </a:lnSpc>
              <a:spcBef>
                <a:spcPts val="0"/>
              </a:spcBef>
              <a:spcAft>
                <a:spcPts val="0"/>
              </a:spcAft>
              <a:buClrTx/>
              <a:buSzTx/>
              <a:buFontTx/>
              <a:buNone/>
            </a:pPr>
            <a:r>
              <a:rPr lang="en-US" altLang="zh-CN" sz="7200" i="1" dirty="0">
                <a:latin typeface="Brush Script MT" panose="03060802040406070304" pitchFamily="66" charset="0"/>
              </a:rPr>
              <a:t>To be Continued</a:t>
            </a:r>
            <a:endParaRPr kumimoji="0" lang="zh-CN" altLang="en-US" sz="7200" b="0" i="1" u="none" strike="noStrike" cap="none" spc="0" normalizeH="0" baseline="0" dirty="0">
              <a:ln>
                <a:noFill/>
              </a:ln>
              <a:effectLst/>
              <a:uFillTx/>
              <a:latin typeface="Brush Script MT" panose="03060802040406070304" pitchFamily="66" charset="0"/>
              <a:sym typeface="Helvet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http://img2.imgtn.bdimg.com/it/u=2487823593,1842979335&amp;fm=21&amp;gp=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378" t="18626" r="2175" b="25723"/>
          <a:stretch>
            <a:fillRect/>
          </a:stretch>
        </p:blipFill>
        <p:spPr bwMode="auto">
          <a:xfrm>
            <a:off x="323529" y="195486"/>
            <a:ext cx="1008112" cy="54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rot="20954097">
            <a:off x="553377" y="868253"/>
            <a:ext cx="5112710" cy="3416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pPr>
            <a:r>
              <a:rPr kumimoji="0" lang="en-US" altLang="zh-CN" sz="7200" b="0" i="1" u="none" strike="noStrike" cap="none" spc="0" normalizeH="0" baseline="0" dirty="0">
                <a:ln>
                  <a:noFill/>
                </a:ln>
                <a:effectLst/>
                <a:uFillTx/>
                <a:latin typeface="Brush Script MT" panose="03060802040406070304" pitchFamily="66" charset="0"/>
                <a:sym typeface="Helvetica"/>
              </a:rPr>
              <a:t>The End</a:t>
            </a:r>
          </a:p>
          <a:p>
            <a:pPr marL="0" marR="0" indent="0" algn="l" defTabSz="914400" rtl="0" fontAlgn="auto" latinLnBrk="1" hangingPunct="0">
              <a:lnSpc>
                <a:spcPct val="150000"/>
              </a:lnSpc>
              <a:spcBef>
                <a:spcPts val="0"/>
              </a:spcBef>
              <a:spcAft>
                <a:spcPts val="0"/>
              </a:spcAft>
              <a:buClrTx/>
              <a:buSzTx/>
              <a:buFontTx/>
              <a:buNone/>
            </a:pPr>
            <a:r>
              <a:rPr lang="en-US" altLang="zh-CN" sz="7200" i="1" dirty="0">
                <a:latin typeface="Brush Script MT" panose="03060802040406070304" pitchFamily="66" charset="0"/>
              </a:rPr>
              <a:t>Thanks</a:t>
            </a:r>
            <a:endParaRPr kumimoji="0" lang="zh-CN" altLang="en-US" sz="7200" b="0" i="1" u="none" strike="noStrike" cap="none" spc="0" normalizeH="0" baseline="0" dirty="0">
              <a:ln>
                <a:noFill/>
              </a:ln>
              <a:effectLst/>
              <a:uFillTx/>
              <a:latin typeface="Brush Script MT" panose="03060802040406070304" pitchFamily="66" charset="0"/>
              <a:sym typeface="Helvet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图片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a:off x="494111" y="350046"/>
            <a:ext cx="47625" cy="5214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9" rIns="68561" bIns="34289" anchor="ctr"/>
          <a:lstStyle/>
          <a:p>
            <a:pPr algn="ctr" defTabSz="685800">
              <a:defRPr/>
            </a:pPr>
            <a:endParaRPr kumimoji="1" lang="zh-CN" altLang="en-US">
              <a:solidFill>
                <a:prstClr val="white"/>
              </a:solidFill>
            </a:endParaRPr>
          </a:p>
        </p:txBody>
      </p:sp>
      <p:sp>
        <p:nvSpPr>
          <p:cNvPr id="8" name="标题 1"/>
          <p:cNvSpPr txBox="1"/>
          <p:nvPr userDrawn="1"/>
        </p:nvSpPr>
        <p:spPr bwMode="auto">
          <a:xfrm>
            <a:off x="592931" y="244079"/>
            <a:ext cx="3419475" cy="74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1" tIns="34289" rIns="68561" bIns="34289" anchor="ct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lnSpc>
                <a:spcPct val="90000"/>
              </a:lnSpc>
              <a:spcBef>
                <a:spcPct val="0"/>
              </a:spcBef>
              <a:spcAft>
                <a:spcPct val="0"/>
              </a:spcAft>
            </a:pPr>
            <a:r>
              <a:rPr kumimoji="1" lang="zh-CN" altLang="en-US" b="1" dirty="0">
                <a:solidFill>
                  <a:srgbClr val="CC3300"/>
                </a:solidFill>
                <a:latin typeface="微软雅黑" panose="020B0503020204020204" pitchFamily="34" charset="-122"/>
                <a:ea typeface="微软雅黑" panose="020B0503020204020204" pitchFamily="34" charset="-122"/>
              </a:rPr>
              <a:t>课后作业</a:t>
            </a:r>
          </a:p>
        </p:txBody>
      </p:sp>
      <p:sp>
        <p:nvSpPr>
          <p:cNvPr id="9" name="矩形 8"/>
          <p:cNvSpPr/>
          <p:nvPr userDrawn="1"/>
        </p:nvSpPr>
        <p:spPr>
          <a:xfrm>
            <a:off x="2625794" y="693450"/>
            <a:ext cx="3892412" cy="584775"/>
          </a:xfrm>
          <a:prstGeom prst="rect">
            <a:avLst/>
          </a:prstGeom>
        </p:spPr>
        <p:txBody>
          <a:bodyPr wrap="none">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记得课后要做作业！</a:t>
            </a:r>
          </a:p>
        </p:txBody>
      </p:sp>
      <p:pic>
        <p:nvPicPr>
          <p:cNvPr id="10" name="Picture 2" descr="C:\Users\ADMINI~1\AppData\Local\Temp\cd0330a1-f91d-4811-a523-003cbca9e8b3.tmp"/>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600" y="1419622"/>
            <a:ext cx="7344816" cy="3146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组 6"/>
          <p:cNvGrpSpPr/>
          <p:nvPr userDrawn="1"/>
        </p:nvGrpSpPr>
        <p:grpSpPr bwMode="auto">
          <a:xfrm>
            <a:off x="8729664" y="158353"/>
            <a:ext cx="240506" cy="232172"/>
            <a:chOff x="11466576" y="178855"/>
            <a:chExt cx="466344" cy="452081"/>
          </a:xfrm>
        </p:grpSpPr>
        <p:sp>
          <p:nvSpPr>
            <p:cNvPr id="7" name="矩形 6"/>
            <p:cNvSpPr/>
            <p:nvPr/>
          </p:nvSpPr>
          <p:spPr>
            <a:xfrm>
              <a:off x="11466576" y="178855"/>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8" name="矩形 7"/>
            <p:cNvSpPr/>
            <p:nvPr/>
          </p:nvSpPr>
          <p:spPr>
            <a:xfrm>
              <a:off x="11466576" y="352732"/>
              <a:ext cx="466344" cy="1043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9" name="矩形 8"/>
            <p:cNvSpPr/>
            <p:nvPr/>
          </p:nvSpPr>
          <p:spPr>
            <a:xfrm>
              <a:off x="11466576" y="526610"/>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grpSp>
      <p:pic>
        <p:nvPicPr>
          <p:cNvPr id="1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 y="1895476"/>
            <a:ext cx="2765822" cy="234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userDrawn="1"/>
        </p:nvSpPr>
        <p:spPr>
          <a:xfrm>
            <a:off x="498365"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sp>
        <p:nvSpPr>
          <p:cNvPr id="16" name="文本框 8"/>
          <p:cNvSpPr txBox="1">
            <a:spLocks noChangeArrowheads="1"/>
          </p:cNvSpPr>
          <p:nvPr userDrawn="1"/>
        </p:nvSpPr>
        <p:spPr bwMode="auto">
          <a:xfrm>
            <a:off x="572695" y="401413"/>
            <a:ext cx="1407017" cy="43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sz="2400" b="1" dirty="0">
                <a:solidFill>
                  <a:srgbClr val="404040"/>
                </a:solidFill>
                <a:latin typeface="微软雅黑" panose="020B0503020204020204" pitchFamily="34" charset="-122"/>
                <a:ea typeface="微软雅黑" panose="020B0503020204020204" pitchFamily="34" charset="-122"/>
              </a:rPr>
              <a:t>作业解析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949771"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pic>
        <p:nvPicPr>
          <p:cNvPr id="18" name="图片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2400" y="175022"/>
            <a:ext cx="423863" cy="19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02558" y="81551"/>
            <a:ext cx="1213921" cy="38577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grpSp>
        <p:nvGrpSpPr>
          <p:cNvPr id="6" name="组 6"/>
          <p:cNvGrpSpPr/>
          <p:nvPr userDrawn="1"/>
        </p:nvGrpSpPr>
        <p:grpSpPr bwMode="auto">
          <a:xfrm>
            <a:off x="8729664" y="158353"/>
            <a:ext cx="240506" cy="232172"/>
            <a:chOff x="11466576" y="178855"/>
            <a:chExt cx="466344" cy="452081"/>
          </a:xfrm>
        </p:grpSpPr>
        <p:sp>
          <p:nvSpPr>
            <p:cNvPr id="7" name="矩形 6"/>
            <p:cNvSpPr/>
            <p:nvPr/>
          </p:nvSpPr>
          <p:spPr>
            <a:xfrm>
              <a:off x="11466576" y="178855"/>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8" name="矩形 7"/>
            <p:cNvSpPr/>
            <p:nvPr/>
          </p:nvSpPr>
          <p:spPr>
            <a:xfrm>
              <a:off x="11466576" y="352732"/>
              <a:ext cx="466344" cy="1043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sp>
          <p:nvSpPr>
            <p:cNvPr id="9" name="矩形 8"/>
            <p:cNvSpPr/>
            <p:nvPr/>
          </p:nvSpPr>
          <p:spPr>
            <a:xfrm>
              <a:off x="11466576" y="526610"/>
              <a:ext cx="466344" cy="10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kumimoji="1" lang="zh-CN" altLang="en-US">
                <a:solidFill>
                  <a:prstClr val="white"/>
                </a:solidFill>
              </a:endParaRPr>
            </a:p>
          </p:txBody>
        </p:sp>
      </p:grpSp>
      <p:pic>
        <p:nvPicPr>
          <p:cNvPr id="1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 y="1895476"/>
            <a:ext cx="2765822" cy="234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userDrawn="1"/>
        </p:nvSpPr>
        <p:spPr>
          <a:xfrm>
            <a:off x="498365"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sp>
        <p:nvSpPr>
          <p:cNvPr id="16" name="文本框 8"/>
          <p:cNvSpPr txBox="1">
            <a:spLocks noChangeArrowheads="1"/>
          </p:cNvSpPr>
          <p:nvPr userDrawn="1"/>
        </p:nvSpPr>
        <p:spPr bwMode="auto">
          <a:xfrm>
            <a:off x="572695" y="401413"/>
            <a:ext cx="1407017" cy="43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sz="2400" b="1" dirty="0">
                <a:solidFill>
                  <a:srgbClr val="404040"/>
                </a:solidFill>
                <a:latin typeface="微软雅黑" panose="020B0503020204020204" pitchFamily="34" charset="-122"/>
                <a:ea typeface="微软雅黑" panose="020B0503020204020204" pitchFamily="34" charset="-122"/>
              </a:rPr>
              <a:t>课堂练习</a:t>
            </a:r>
          </a:p>
        </p:txBody>
      </p:sp>
      <p:sp>
        <p:nvSpPr>
          <p:cNvPr id="17" name="矩形 16"/>
          <p:cNvSpPr/>
          <p:nvPr userDrawn="1"/>
        </p:nvSpPr>
        <p:spPr>
          <a:xfrm>
            <a:off x="1949771"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pic>
        <p:nvPicPr>
          <p:cNvPr id="18" name="图片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2400" y="175022"/>
            <a:ext cx="423863" cy="19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02558" y="81551"/>
            <a:ext cx="1213921" cy="38577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1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 y="1895476"/>
            <a:ext cx="2765822" cy="234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userDrawn="1"/>
        </p:nvSpPr>
        <p:spPr>
          <a:xfrm>
            <a:off x="498365" y="484535"/>
            <a:ext cx="54769" cy="363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defTabSz="685800">
              <a:defRPr/>
            </a:pPr>
            <a:endParaRPr kumimoji="1" lang="zh-CN" altLang="en-US">
              <a:solidFill>
                <a:prstClr val="white"/>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08" tIns="45704" rIns="91408" bIns="4570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08" tIns="45704" rIns="91408" bIns="4570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08" tIns="45704" rIns="91408" bIns="45704" rtlCol="0" anchor="ctr"/>
          <a:lstStyle>
            <a:lvl1pPr algn="l">
              <a:defRPr sz="1200">
                <a:solidFill>
                  <a:schemeClr val="tx1">
                    <a:tint val="75000"/>
                  </a:schemeClr>
                </a:solidFill>
              </a:defRPr>
            </a:lvl1pPr>
          </a:lstStyle>
          <a:p>
            <a:fld id="{3BB532D0-93E7-41C0-882D-7C3827F8941E}" type="datetimeFigureOut">
              <a:rPr lang="zh-CN" altLang="en-US" smtClean="0"/>
              <a:t>2020/11/10</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08" tIns="45704" rIns="91408" bIns="4570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08" tIns="45704" rIns="91408" bIns="45704" rtlCol="0" anchor="ctr"/>
          <a:lstStyle>
            <a:lvl1pPr algn="r">
              <a:defRPr sz="1200">
                <a:solidFill>
                  <a:schemeClr val="tx1">
                    <a:tint val="75000"/>
                  </a:schemeClr>
                </a:solidFill>
              </a:defRPr>
            </a:lvl1pPr>
          </a:lstStyle>
          <a:p>
            <a:fld id="{A6F72CE6-285C-4B16-A432-233E3675DF0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365"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3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idx="4294967295"/>
          </p:nvPr>
        </p:nvSpPr>
        <p:spPr>
          <a:xfrm>
            <a:off x="1054645" y="2892028"/>
            <a:ext cx="5317555" cy="742950"/>
          </a:xfrm>
        </p:spPr>
        <p:txBody>
          <a:bodyPr>
            <a:normAutofit fontScale="90000"/>
          </a:bodyPr>
          <a:lstStyle/>
          <a:p>
            <a:pPr algn="l"/>
            <a:r>
              <a:rPr kumimoji="1" lang="zh-CN" altLang="en-US" sz="3600" b="1" dirty="0" smtClean="0">
                <a:latin typeface="微软雅黑" panose="020B0503020204020204" pitchFamily="34" charset="-122"/>
                <a:ea typeface="微软雅黑" panose="020B0503020204020204" pitchFamily="34" charset="-122"/>
              </a:rPr>
              <a:t>现代企业人力资源管理概论</a:t>
            </a:r>
            <a:endParaRPr kumimoji="1" lang="zh-CN" altLang="en-US" sz="3600" b="1" dirty="0">
              <a:latin typeface="微软雅黑" panose="020B0503020204020204" pitchFamily="34" charset="-122"/>
              <a:ea typeface="微软雅黑" panose="020B0503020204020204" pitchFamily="34" charset="-122"/>
            </a:endParaRPr>
          </a:p>
        </p:txBody>
      </p:sp>
      <p:sp>
        <p:nvSpPr>
          <p:cNvPr id="2" name="矩形 1"/>
          <p:cNvSpPr/>
          <p:nvPr/>
        </p:nvSpPr>
        <p:spPr>
          <a:xfrm>
            <a:off x="3713422" y="3795886"/>
            <a:ext cx="1112805" cy="461665"/>
          </a:xfrm>
          <a:prstGeom prst="rect">
            <a:avLst/>
          </a:prstGeom>
        </p:spPr>
        <p:txBody>
          <a:bodyPr wrap="none">
            <a:spAutoFit/>
          </a:bodyPr>
          <a:lstStyle/>
          <a:p>
            <a:r>
              <a:rPr kumimoji="1" lang="zh-CN" altLang="en-US" sz="2400" b="1" dirty="0">
                <a:solidFill>
                  <a:srgbClr val="C00000"/>
                </a:solidFill>
                <a:latin typeface="微软雅黑" panose="020B0503020204020204" pitchFamily="34" charset="-122"/>
                <a:ea typeface="微软雅黑" panose="020B0503020204020204" pitchFamily="34" charset="-122"/>
                <a:cs typeface="+mj-cs"/>
              </a:rPr>
              <a:t>精讲一</a:t>
            </a:r>
            <a:endParaRPr kumimoji="1" lang="en-US" altLang="zh-CN" sz="2400" b="1" dirty="0">
              <a:solidFill>
                <a:srgbClr val="C0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1699927" y="1455460"/>
            <a:ext cx="7272807" cy="3323987"/>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人力资源</a:t>
            </a:r>
            <a:r>
              <a:rPr lang="zh-CN" altLang="en-US" sz="2000" b="1" dirty="0">
                <a:latin typeface="微软雅黑" panose="020B0503020204020204" pitchFamily="34" charset="-122"/>
                <a:ea typeface="微软雅黑" panose="020B0503020204020204" pitchFamily="34" charset="-122"/>
              </a:rPr>
              <a:t>管理者</a:t>
            </a:r>
            <a:r>
              <a:rPr lang="zh-CN" altLang="en-US" sz="2000" dirty="0">
                <a:latin typeface="微软雅黑" panose="020B0503020204020204" pitchFamily="34" charset="-122"/>
                <a:ea typeface="微软雅黑" panose="020B0503020204020204" pitchFamily="34" charset="-122"/>
              </a:rPr>
              <a:t>所要面临的</a:t>
            </a:r>
            <a:r>
              <a:rPr lang="zh-CN" altLang="en-US" sz="2000" b="1" dirty="0">
                <a:latin typeface="微软雅黑" panose="020B0503020204020204" pitchFamily="34" charset="-122"/>
                <a:ea typeface="微软雅黑" panose="020B0503020204020204" pitchFamily="34" charset="-122"/>
              </a:rPr>
              <a:t>主要难题</a:t>
            </a:r>
            <a:r>
              <a:rPr lang="zh-CN" altLang="en-US" sz="2000" dirty="0">
                <a:latin typeface="微软雅黑" panose="020B0503020204020204" pitchFamily="34" charset="-122"/>
                <a:ea typeface="微软雅黑" panose="020B0503020204020204" pitchFamily="34" charset="-122"/>
              </a:rPr>
              <a:t>是什么</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在已知的有效人力资源条件下如何在众多目标中达到</a:t>
            </a:r>
            <a:r>
              <a:rPr lang="zh-CN" altLang="en-US" sz="2000" b="1" dirty="0">
                <a:solidFill>
                  <a:srgbClr val="FF0000"/>
                </a:solidFill>
                <a:latin typeface="微软雅黑" panose="020B0503020204020204" pitchFamily="34" charset="-122"/>
                <a:ea typeface="微软雅黑" panose="020B0503020204020204" pitchFamily="34" charset="-122"/>
              </a:rPr>
              <a:t>整体效益最大化</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管理者</a:t>
            </a:r>
            <a:r>
              <a:rPr lang="zh-CN" altLang="en-US" sz="2000" dirty="0">
                <a:latin typeface="微软雅黑" panose="020B0503020204020204" pitchFamily="34" charset="-122"/>
                <a:ea typeface="微软雅黑" panose="020B0503020204020204" pitchFamily="34" charset="-122"/>
              </a:rPr>
              <a:t>所要面临的</a:t>
            </a:r>
            <a:r>
              <a:rPr lang="zh-CN" altLang="en-US" sz="2000" b="1" dirty="0">
                <a:latin typeface="微软雅黑" panose="020B0503020204020204" pitchFamily="34" charset="-122"/>
                <a:ea typeface="微软雅黑" panose="020B0503020204020204" pitchFamily="34" charset="-122"/>
              </a:rPr>
              <a:t>主要难题</a:t>
            </a:r>
            <a:r>
              <a:rPr lang="zh-CN" altLang="en-US" sz="2000" dirty="0">
                <a:latin typeface="微软雅黑" panose="020B0503020204020204" pitchFamily="34" charset="-122"/>
                <a:ea typeface="微软雅黑" panose="020B0503020204020204" pitchFamily="34" charset="-122"/>
              </a:rPr>
              <a:t>是什么？</a:t>
            </a:r>
          </a:p>
          <a:p>
            <a:pPr>
              <a:lnSpc>
                <a:spcPct val="150000"/>
              </a:lnSpc>
            </a:pPr>
            <a:r>
              <a:rPr lang="zh-CN" altLang="en-US" sz="2000" dirty="0">
                <a:latin typeface="微软雅黑" panose="020B0503020204020204" pitchFamily="34" charset="-122"/>
                <a:ea typeface="微软雅黑" panose="020B0503020204020204" pitchFamily="34" charset="-122"/>
              </a:rPr>
              <a:t>有限的资源与相互竞争的多种目标的矛盾，这就是</a:t>
            </a:r>
            <a:r>
              <a:rPr lang="zh-CN" altLang="en-US" sz="2000" b="1" dirty="0">
                <a:latin typeface="微软雅黑" panose="020B0503020204020204" pitchFamily="34" charset="-122"/>
                <a:ea typeface="微软雅黑" panose="020B0503020204020204" pitchFamily="34" charset="-122"/>
              </a:rPr>
              <a:t>管理</a:t>
            </a:r>
            <a:r>
              <a:rPr lang="zh-CN" altLang="en-US" sz="2000" dirty="0">
                <a:latin typeface="微软雅黑" panose="020B0503020204020204" pitchFamily="34" charset="-122"/>
                <a:ea typeface="微软雅黑" panose="020B0503020204020204" pitchFamily="34" charset="-122"/>
              </a:rPr>
              <a:t>的基本矛盾</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1.1.0</a:t>
            </a:r>
            <a:r>
              <a:rPr lang="zh-CN" altLang="en-US" sz="1400" dirty="0">
                <a:solidFill>
                  <a:schemeClr val="bg1">
                    <a:lumMod val="75000"/>
                  </a:schemeClr>
                </a:solidFill>
              </a:rPr>
              <a:t>基本概念</a:t>
            </a:r>
          </a:p>
        </p:txBody>
      </p:sp>
      <p:pic>
        <p:nvPicPr>
          <p:cNvPr id="7" name="图片 6"/>
          <p:cNvPicPr>
            <a:picLocks noChangeAspect="1"/>
          </p:cNvPicPr>
          <p:nvPr/>
        </p:nvPicPr>
        <p:blipFill>
          <a:blip r:embed="rId3"/>
          <a:stretch>
            <a:fillRect/>
          </a:stretch>
        </p:blipFill>
        <p:spPr>
          <a:xfrm>
            <a:off x="6660232" y="7937"/>
            <a:ext cx="2411049" cy="1275073"/>
          </a:xfrm>
          <a:prstGeom prst="rect">
            <a:avLst/>
          </a:prstGeom>
        </p:spPr>
      </p:pic>
      <p:pic>
        <p:nvPicPr>
          <p:cNvPr id="17" name="Picture 5" descr="https://timgsa.baidu.com/timg?image&amp;quality=80&amp;size=b10000_10000&amp;sec=1497523792&amp;di=29b6a028b77fd22da56ce4031df2845e&amp;src=http://discover-chiropractic.com/wp-content/uploads/2010/03/18.jpg">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234" t="2643" r="11302" b="8353"/>
          <a:stretch/>
        </p:blipFill>
        <p:spPr bwMode="auto">
          <a:xfrm rot="604144">
            <a:off x="210315" y="2062890"/>
            <a:ext cx="1466386" cy="23687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591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488959" y="1477261"/>
            <a:ext cx="8475529" cy="2862322"/>
          </a:xfrm>
          <a:prstGeom prst="rect">
            <a:avLst/>
          </a:prstGeom>
        </p:spPr>
        <p:txBody>
          <a:bodyPr wrap="square">
            <a:spAutoFit/>
          </a:bodyPr>
          <a:lstStyle/>
          <a:p>
            <a:pPr>
              <a:lnSpc>
                <a:spcPct val="150000"/>
              </a:lnSpc>
              <a:spcBef>
                <a:spcPct val="50000"/>
              </a:spcBef>
              <a:buFontTx/>
              <a:buNone/>
            </a:pPr>
            <a:r>
              <a:rPr lang="zh-CN" altLang="en-US" sz="2000" dirty="0">
                <a:latin typeface="微软雅黑" panose="020B0503020204020204" pitchFamily="34" charset="-122"/>
                <a:ea typeface="微软雅黑" panose="020B0503020204020204" pitchFamily="34" charset="-122"/>
              </a:rPr>
              <a:t>明确两对矛盾：</a:t>
            </a:r>
          </a:p>
          <a:p>
            <a:pPr>
              <a:lnSpc>
                <a:spcPct val="15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管理</a:t>
            </a:r>
            <a:r>
              <a:rPr lang="zh-CN" altLang="en-US" sz="2000" dirty="0">
                <a:latin typeface="微软雅黑" panose="020B0503020204020204" pitchFamily="34" charset="-122"/>
                <a:ea typeface="微软雅黑" panose="020B0503020204020204" pitchFamily="34" charset="-122"/>
              </a:rPr>
              <a:t>的基本矛盾：有限的资源与相互竞争的多种目标的矛盾。</a:t>
            </a:r>
          </a:p>
          <a:p>
            <a:pPr>
              <a:lnSpc>
                <a:spcPct val="15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人力资源</a:t>
            </a:r>
            <a:r>
              <a:rPr lang="zh-CN" altLang="en-US" sz="2000" b="1" dirty="0">
                <a:latin typeface="微软雅黑" panose="020B0503020204020204" pitchFamily="34" charset="-122"/>
                <a:ea typeface="微软雅黑" panose="020B0503020204020204" pitchFamily="34" charset="-122"/>
              </a:rPr>
              <a:t>管理</a:t>
            </a:r>
            <a:r>
              <a:rPr lang="zh-CN" altLang="en-US" sz="2000" dirty="0">
                <a:latin typeface="微软雅黑" panose="020B0503020204020204" pitchFamily="34" charset="-122"/>
                <a:ea typeface="微软雅黑" panose="020B0503020204020204" pitchFamily="34" charset="-122"/>
              </a:rPr>
              <a:t>的基本矛盾：如何整合现有人力资源才能达到企业</a:t>
            </a:r>
            <a:r>
              <a:rPr lang="zh-CN" altLang="en-US" sz="2000" b="1" dirty="0">
                <a:solidFill>
                  <a:srgbClr val="FF0000"/>
                </a:solidFill>
                <a:latin typeface="微软雅黑" panose="020B0503020204020204" pitchFamily="34" charset="-122"/>
                <a:ea typeface="微软雅黑" panose="020B0503020204020204" pitchFamily="34" charset="-122"/>
              </a:rPr>
              <a:t>整体效益最大化</a:t>
            </a:r>
            <a:r>
              <a:rPr lang="zh-CN" altLang="en-US" sz="2000" dirty="0">
                <a:latin typeface="微软雅黑" panose="020B0503020204020204" pitchFamily="34" charset="-122"/>
                <a:ea typeface="微软雅黑" panose="020B0503020204020204" pitchFamily="34" charset="-122"/>
              </a:rPr>
              <a:t>的矛盾</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ct val="50000"/>
              </a:spcBef>
            </a:pPr>
            <a:r>
              <a:rPr lang="zh-CN" altLang="en-US" sz="2000" b="1" dirty="0">
                <a:latin typeface="微软雅黑" panose="020B0503020204020204" pitchFamily="34" charset="-122"/>
                <a:ea typeface="微软雅黑" panose="020B0503020204020204" pitchFamily="34" charset="-122"/>
              </a:rPr>
              <a:t>人力资源管理的核心概念</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管理的成本</a:t>
            </a:r>
            <a:r>
              <a:rPr lang="zh-CN" altLang="en-US" sz="2000" b="1" dirty="0" smtClean="0">
                <a:solidFill>
                  <a:srgbClr val="FF0000"/>
                </a:solidFill>
                <a:latin typeface="微软雅黑" panose="020B0503020204020204" pitchFamily="34" charset="-122"/>
                <a:ea typeface="微软雅黑" panose="020B0503020204020204" pitchFamily="34" charset="-122"/>
              </a:rPr>
              <a:t>收益</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1.1.0</a:t>
            </a:r>
            <a:r>
              <a:rPr lang="zh-CN" altLang="en-US" sz="1400" dirty="0">
                <a:solidFill>
                  <a:schemeClr val="bg1">
                    <a:lumMod val="75000"/>
                  </a:schemeClr>
                </a:solidFill>
              </a:rPr>
              <a:t>基本概念</a:t>
            </a:r>
          </a:p>
        </p:txBody>
      </p:sp>
      <p:pic>
        <p:nvPicPr>
          <p:cNvPr id="7" name="图片 6"/>
          <p:cNvPicPr>
            <a:picLocks noChangeAspect="1"/>
          </p:cNvPicPr>
          <p:nvPr/>
        </p:nvPicPr>
        <p:blipFill>
          <a:blip r:embed="rId3"/>
          <a:stretch>
            <a:fillRect/>
          </a:stretch>
        </p:blipFill>
        <p:spPr>
          <a:xfrm>
            <a:off x="6660232" y="7937"/>
            <a:ext cx="2411049" cy="1275073"/>
          </a:xfrm>
          <a:prstGeom prst="rect">
            <a:avLst/>
          </a:prstGeom>
        </p:spPr>
      </p:pic>
      <p:sp>
        <p:nvSpPr>
          <p:cNvPr id="15" name="文本框 14">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63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人力资源管理者所要面临的主要难题是在有效的人力资源条件下如何在众多目标中达到（）</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、人力资源效益的最大化 </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、整体效益的最大化</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个体效益的最大化</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管理效益的最大化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人力资源管理者所要面临的主要难题是在有效的人力资源条件下如何在众多目标中达到（）</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、人力资源效益的最大化 </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a:solidFill>
                  <a:srgbClr val="FF0000"/>
                </a:solidFill>
                <a:latin typeface="微软雅黑" panose="020B0503020204020204" pitchFamily="34" charset="-122"/>
                <a:ea typeface="微软雅黑" panose="020B0503020204020204" pitchFamily="34" charset="-122"/>
              </a:rPr>
              <a:t>、整体效益的最大化</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个体效益的最大化</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管理效益的最大化 </a:t>
            </a:r>
          </a:p>
        </p:txBody>
      </p:sp>
    </p:spTree>
    <p:extLst>
      <p:ext uri="{BB962C8B-B14F-4D97-AF65-F5344CB8AC3E}">
        <p14:creationId xmlns:p14="http://schemas.microsoft.com/office/powerpoint/2010/main" val="3111400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人力资源管理的核心概念是管理的（）</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、效率</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成本收益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效果</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945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【1701】</a:t>
            </a:r>
            <a:r>
              <a:rPr lang="zh-CN" altLang="en-US" sz="2400" dirty="0">
                <a:latin typeface="微软雅黑" panose="020B0503020204020204" pitchFamily="34" charset="-122"/>
                <a:ea typeface="微软雅黑" panose="020B0503020204020204" pitchFamily="34" charset="-122"/>
              </a:rPr>
              <a:t>人力资源管理是一个有机系统、其构成主体有（）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、劳动力</a:t>
            </a:r>
            <a:r>
              <a:rPr lang="zh-CN" altLang="en-US" sz="2400" dirty="0">
                <a:latin typeface="微软雅黑" panose="020B0503020204020204" pitchFamily="34" charset="-122"/>
                <a:ea typeface="微软雅黑" panose="020B0503020204020204" pitchFamily="34" charset="-122"/>
              </a:rPr>
              <a:t>的配置者</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劳动力的使用者</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、劳动力的调节者</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、劳动力的拥有者</a:t>
            </a:r>
            <a:br>
              <a:rPr lang="zh-CN" altLang="en-US" sz="2400"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、劳动力</a:t>
            </a:r>
            <a:r>
              <a:rPr lang="zh-CN" altLang="en-US" sz="2400" dirty="0">
                <a:latin typeface="微软雅黑" panose="020B0503020204020204" pitchFamily="34" charset="-122"/>
                <a:ea typeface="微软雅黑" panose="020B0503020204020204" pitchFamily="34" charset="-122"/>
              </a:rPr>
              <a:t>的供给者</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5532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【1701】</a:t>
            </a:r>
            <a:r>
              <a:rPr lang="zh-CN" altLang="en-US" sz="2400" dirty="0">
                <a:latin typeface="微软雅黑" panose="020B0503020204020204" pitchFamily="34" charset="-122"/>
                <a:ea typeface="微软雅黑" panose="020B0503020204020204" pitchFamily="34" charset="-122"/>
              </a:rPr>
              <a:t>人力资源管理是一个有机系统、其构成主体有（）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、劳动力</a:t>
            </a:r>
            <a:r>
              <a:rPr lang="zh-CN" altLang="en-US" sz="2400" dirty="0">
                <a:latin typeface="微软雅黑" panose="020B0503020204020204" pitchFamily="34" charset="-122"/>
                <a:ea typeface="微软雅黑" panose="020B0503020204020204" pitchFamily="34" charset="-122"/>
              </a:rPr>
              <a:t>的配置者</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劳动力的使用者</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a:solidFill>
                  <a:srgbClr val="FF0000"/>
                </a:solidFill>
                <a:latin typeface="微软雅黑" panose="020B0503020204020204" pitchFamily="34" charset="-122"/>
                <a:ea typeface="微软雅黑" panose="020B0503020204020204" pitchFamily="34" charset="-122"/>
              </a:rPr>
              <a:t>、劳动力的调节者</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、劳动力的拥有者</a:t>
            </a:r>
            <a:br>
              <a:rPr lang="zh-CN" altLang="en-US" sz="2400" dirty="0">
                <a:latin typeface="微软雅黑" panose="020B0503020204020204" pitchFamily="34" charset="-122"/>
                <a:ea typeface="微软雅黑" panose="020B0503020204020204" pitchFamily="34" charset="-122"/>
              </a:rPr>
            </a:br>
            <a:r>
              <a:rPr lang="en-US" altLang="zh-CN" sz="2400" b="1" dirty="0" smtClean="0">
                <a:solidFill>
                  <a:srgbClr val="FF0000"/>
                </a:solidFill>
                <a:latin typeface="微软雅黑" panose="020B0503020204020204" pitchFamily="34" charset="-122"/>
                <a:ea typeface="微软雅黑" panose="020B0503020204020204" pitchFamily="34" charset="-122"/>
              </a:rPr>
              <a:t>E</a:t>
            </a:r>
            <a:r>
              <a:rPr lang="zh-CN" altLang="en-US" sz="2400" b="1" dirty="0" smtClean="0">
                <a:solidFill>
                  <a:srgbClr val="FF0000"/>
                </a:solidFill>
                <a:latin typeface="微软雅黑" panose="020B0503020204020204" pitchFamily="34" charset="-122"/>
                <a:ea typeface="微软雅黑" panose="020B0503020204020204" pitchFamily="34" charset="-122"/>
              </a:rPr>
              <a:t>、劳动力</a:t>
            </a:r>
            <a:r>
              <a:rPr lang="zh-CN" altLang="en-US" sz="2400" b="1" dirty="0">
                <a:solidFill>
                  <a:srgbClr val="FF0000"/>
                </a:solidFill>
                <a:latin typeface="微软雅黑" panose="020B0503020204020204" pitchFamily="34" charset="-122"/>
                <a:ea typeface="微软雅黑" panose="020B0503020204020204" pitchFamily="34" charset="-122"/>
              </a:rPr>
              <a:t>的供给者</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119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488959" y="1477261"/>
            <a:ext cx="8187497" cy="3293209"/>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一、核心概念：效率、效益、效果</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dirty="0" smtClean="0">
                <a:latin typeface="微软雅黑" panose="020B0503020204020204" pitchFamily="34" charset="-122"/>
                <a:ea typeface="微软雅黑" panose="020B0503020204020204" pitchFamily="34" charset="-122"/>
              </a:rPr>
              <a:t>1.</a:t>
            </a:r>
            <a:r>
              <a:rPr lang="zh-CN" altLang="en-US" sz="2000" b="1" dirty="0" smtClean="0">
                <a:solidFill>
                  <a:srgbClr val="FF0000"/>
                </a:solidFill>
                <a:latin typeface="微软雅黑" panose="020B0503020204020204" pitchFamily="34" charset="-122"/>
                <a:ea typeface="微软雅黑" panose="020B0503020204020204" pitchFamily="34" charset="-122"/>
              </a:rPr>
              <a:t>效率</a:t>
            </a:r>
            <a:r>
              <a:rPr lang="zh-CN" altLang="en-US" sz="2000" dirty="0">
                <a:latin typeface="微软雅黑" panose="020B0503020204020204" pitchFamily="34" charset="-122"/>
                <a:ea typeface="微软雅黑" panose="020B0503020204020204" pitchFamily="34" charset="-122"/>
              </a:rPr>
              <a:t>：通常是指某种活动功率的高低、速率的</a:t>
            </a:r>
            <a:r>
              <a:rPr lang="zh-CN" altLang="en-US" sz="2000" b="1" dirty="0">
                <a:latin typeface="微软雅黑" panose="020B0503020204020204" pitchFamily="34" charset="-122"/>
                <a:ea typeface="微软雅黑" panose="020B0503020204020204" pitchFamily="34" charset="-122"/>
              </a:rPr>
              <a:t>快慢</a:t>
            </a:r>
            <a:r>
              <a:rPr lang="zh-CN" altLang="en-US" sz="2000" dirty="0">
                <a:latin typeface="微软雅黑" panose="020B0503020204020204" pitchFamily="34" charset="-122"/>
                <a:ea typeface="微软雅黑" panose="020B0503020204020204" pitchFamily="34" charset="-122"/>
              </a:rPr>
              <a:t>，或在一固定时限内完成工作量的</a:t>
            </a:r>
            <a:r>
              <a:rPr lang="zh-CN" altLang="en-US" sz="2000" b="1" dirty="0">
                <a:latin typeface="微软雅黑" panose="020B0503020204020204" pitchFamily="34" charset="-122"/>
                <a:ea typeface="微软雅黑" panose="020B0503020204020204" pitchFamily="34" charset="-122"/>
              </a:rPr>
              <a:t>多少</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en-US" altLang="zh-CN" sz="2000" dirty="0" smtClean="0">
                <a:latin typeface="微软雅黑" panose="020B0503020204020204" pitchFamily="34" charset="-122"/>
                <a:ea typeface="微软雅黑" panose="020B0503020204020204" pitchFamily="34" charset="-122"/>
              </a:rPr>
              <a:t>2.</a:t>
            </a:r>
            <a:r>
              <a:rPr lang="zh-CN" altLang="en-US" sz="2000" b="1" dirty="0" smtClean="0">
                <a:solidFill>
                  <a:srgbClr val="FF0000"/>
                </a:solidFill>
                <a:latin typeface="微软雅黑" panose="020B0503020204020204" pitchFamily="34" charset="-122"/>
                <a:ea typeface="微软雅黑" panose="020B0503020204020204" pitchFamily="34" charset="-122"/>
              </a:rPr>
              <a:t>效益</a:t>
            </a:r>
            <a:r>
              <a:rPr lang="zh-CN" altLang="en-US" sz="2000" dirty="0">
                <a:latin typeface="微软雅黑" panose="020B0503020204020204" pitchFamily="34" charset="-122"/>
                <a:ea typeface="微软雅黑" panose="020B0503020204020204" pitchFamily="34" charset="-122"/>
              </a:rPr>
              <a:t>：通常指的是某项活动的投入与产出的</a:t>
            </a:r>
            <a:r>
              <a:rPr lang="zh-CN" altLang="en-US" sz="2000" b="1" dirty="0">
                <a:latin typeface="微软雅黑" panose="020B0503020204020204" pitchFamily="34" charset="-122"/>
                <a:ea typeface="微软雅黑" panose="020B0503020204020204" pitchFamily="34" charset="-122"/>
              </a:rPr>
              <a:t>比</a:t>
            </a:r>
            <a:r>
              <a:rPr lang="zh-CN" altLang="en-US" sz="2000" dirty="0">
                <a:latin typeface="微软雅黑" panose="020B0503020204020204" pitchFamily="34" charset="-122"/>
                <a:ea typeface="微软雅黑" panose="020B0503020204020204" pitchFamily="34" charset="-122"/>
              </a:rPr>
              <a:t>较，即生产出的劳动成果与劳动耗费之</a:t>
            </a:r>
            <a:r>
              <a:rPr lang="zh-CN" altLang="en-US" sz="2000" b="1" dirty="0">
                <a:latin typeface="微软雅黑" panose="020B0503020204020204" pitchFamily="34" charset="-122"/>
                <a:ea typeface="微软雅黑" panose="020B0503020204020204" pitchFamily="34" charset="-122"/>
              </a:rPr>
              <a:t>比</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效果</a:t>
            </a:r>
            <a:r>
              <a:rPr lang="zh-CN" altLang="en-US" sz="2000" dirty="0">
                <a:latin typeface="微软雅黑" panose="020B0503020204020204" pitchFamily="34" charset="-122"/>
                <a:ea typeface="微软雅黑" panose="020B0503020204020204" pitchFamily="34" charset="-122"/>
              </a:rPr>
              <a:t>：是人们对经济效益的一种</a:t>
            </a:r>
            <a:r>
              <a:rPr lang="zh-CN" altLang="en-US" sz="2000" b="1" dirty="0">
                <a:latin typeface="微软雅黑" panose="020B0503020204020204" pitchFamily="34" charset="-122"/>
                <a:ea typeface="微软雅黑" panose="020B0503020204020204" pitchFamily="34" charset="-122"/>
              </a:rPr>
              <a:t>主观评价</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642401" y="7937"/>
            <a:ext cx="2466939" cy="1304631"/>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1.1.1</a:t>
            </a:r>
            <a:r>
              <a:rPr lang="zh-CN" altLang="en-US" sz="1400" dirty="0">
                <a:solidFill>
                  <a:schemeClr val="bg1">
                    <a:lumMod val="75000"/>
                  </a:schemeClr>
                </a:solidFill>
              </a:rPr>
              <a:t>一、核心概念</a:t>
            </a:r>
            <a:endParaRPr lang="zh-CN" altLang="en-US" sz="1400" dirty="0">
              <a:solidFill>
                <a:schemeClr val="bg1">
                  <a:lumMod val="75000"/>
                </a:schemeClr>
              </a:solidFill>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059832" y="3291830"/>
            <a:ext cx="4956362" cy="1084204"/>
          </a:xfrm>
          <a:prstGeom prst="rect">
            <a:avLst/>
          </a:prstGeom>
        </p:spPr>
      </p:pic>
    </p:spTree>
    <p:extLst>
      <p:ext uri="{BB962C8B-B14F-4D97-AF65-F5344CB8AC3E}">
        <p14:creationId xmlns:p14="http://schemas.microsoft.com/office/powerpoint/2010/main" val="144532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488959" y="1477261"/>
            <a:ext cx="6243281" cy="3447098"/>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一、核心概念：效率、</a:t>
            </a:r>
            <a:r>
              <a:rPr lang="zh-CN" altLang="en-US" sz="2000" b="1" dirty="0" smtClean="0">
                <a:solidFill>
                  <a:srgbClr val="FF0000"/>
                </a:solidFill>
                <a:latin typeface="微软雅黑" panose="020B0503020204020204" pitchFamily="34" charset="-122"/>
                <a:ea typeface="微软雅黑" panose="020B0503020204020204" pitchFamily="34" charset="-122"/>
              </a:rPr>
              <a:t>效益</a:t>
            </a:r>
            <a:r>
              <a:rPr lang="zh-CN" altLang="en-US" sz="2000" b="1" dirty="0" smtClean="0">
                <a:latin typeface="微软雅黑" panose="020B0503020204020204" pitchFamily="34" charset="-122"/>
                <a:ea typeface="微软雅黑" panose="020B0503020204020204" pitchFamily="34" charset="-122"/>
              </a:rPr>
              <a:t>、效果</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经济效益所体现的比较关系，可用</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种表达式来描述</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效益型效益 </a:t>
            </a:r>
            <a:r>
              <a:rPr lang="zh-CN" altLang="en-US" sz="2000" dirty="0">
                <a:latin typeface="微软雅黑" panose="020B0503020204020204" pitchFamily="34" charset="-122"/>
                <a:ea typeface="微软雅黑" panose="020B0503020204020204" pitchFamily="34" charset="-122"/>
              </a:rPr>
              <a:t>＝  售价 － 成本                            （</a:t>
            </a:r>
            <a:r>
              <a:rPr lang="en-US" altLang="zh-CN" sz="2000" dirty="0">
                <a:latin typeface="微软雅黑" panose="020B0503020204020204" pitchFamily="34" charset="-122"/>
                <a:ea typeface="微软雅黑" panose="020B0503020204020204" pitchFamily="34" charset="-122"/>
              </a:rPr>
              <a:t>1.1</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收益型效益 </a:t>
            </a:r>
            <a:r>
              <a:rPr lang="zh-CN" altLang="en-US" sz="2000" dirty="0">
                <a:latin typeface="微软雅黑" panose="020B0503020204020204" pitchFamily="34" charset="-122"/>
                <a:ea typeface="微软雅黑" panose="020B0503020204020204" pitchFamily="34" charset="-122"/>
              </a:rPr>
              <a:t>＝ （售价 － 成本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成本           （</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效率型效益 </a:t>
            </a:r>
            <a:r>
              <a:rPr lang="zh-CN" altLang="en-US" sz="2000" dirty="0">
                <a:latin typeface="微软雅黑" panose="020B0503020204020204" pitchFamily="34" charset="-122"/>
                <a:ea typeface="微软雅黑" panose="020B0503020204020204" pitchFamily="34" charset="-122"/>
              </a:rPr>
              <a:t>＝  售价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成本                            （</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50000"/>
              </a:spcBef>
            </a:pPr>
            <a:r>
              <a:rPr lang="zh-CN" altLang="en-US" sz="2000" dirty="0" smtClean="0">
                <a:latin typeface="微软雅黑" panose="020B0503020204020204" pitchFamily="34" charset="-122"/>
                <a:ea typeface="微软雅黑" panose="020B0503020204020204" pitchFamily="34" charset="-122"/>
              </a:rPr>
              <a:t>经济效益  </a:t>
            </a:r>
            <a:r>
              <a:rPr lang="zh-CN" altLang="en-US" sz="2000" dirty="0">
                <a:latin typeface="微软雅黑" panose="020B0503020204020204" pitchFamily="34" charset="-122"/>
                <a:ea typeface="微软雅黑" panose="020B0503020204020204" pitchFamily="34" charset="-122"/>
              </a:rPr>
              <a:t>＝ 原成本－ 改进后成本（ 售价相等时</a:t>
            </a:r>
            <a:r>
              <a:rPr lang="zh-CN" altLang="en-US" sz="2000" dirty="0" smtClean="0">
                <a:latin typeface="微软雅黑" panose="020B0503020204020204" pitchFamily="34" charset="-122"/>
                <a:ea typeface="微软雅黑" panose="020B0503020204020204" pitchFamily="34" charset="-122"/>
              </a:rPr>
              <a:t>）或原</a:t>
            </a:r>
            <a:r>
              <a:rPr lang="zh-CN" altLang="en-US" sz="2000" dirty="0">
                <a:latin typeface="微软雅黑" panose="020B0503020204020204" pitchFamily="34" charset="-122"/>
                <a:ea typeface="微软雅黑" panose="020B0503020204020204" pitchFamily="34" charset="-122"/>
              </a:rPr>
              <a:t>售价－ 改进后售价（ 成本相等时） </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1.4</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642401" y="7937"/>
            <a:ext cx="2466939" cy="1304631"/>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1.1.1</a:t>
            </a:r>
            <a:r>
              <a:rPr lang="zh-CN" altLang="en-US" sz="1400" dirty="0">
                <a:solidFill>
                  <a:schemeClr val="bg1">
                    <a:lumMod val="75000"/>
                  </a:schemeClr>
                </a:solidFill>
              </a:rPr>
              <a:t>一、核心概念</a:t>
            </a:r>
            <a:endParaRPr lang="zh-CN" altLang="en-US" sz="1400" dirty="0">
              <a:solidFill>
                <a:schemeClr val="bg1">
                  <a:lumMod val="75000"/>
                </a:schemeClr>
              </a:solidFill>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3" name="矩形 12">
            <a:extLst/>
          </p:cNvPr>
          <p:cNvSpPr/>
          <p:nvPr/>
        </p:nvSpPr>
        <p:spPr>
          <a:xfrm>
            <a:off x="6480720" y="2324697"/>
            <a:ext cx="2628620" cy="1754326"/>
          </a:xfrm>
          <a:prstGeom prst="rect">
            <a:avLst/>
          </a:prstGeom>
        </p:spPr>
        <p:txBody>
          <a:bodyPr wrap="square">
            <a:spAutoFit/>
          </a:bodyPr>
          <a:lstStyle/>
          <a:p>
            <a:pPr>
              <a:lnSpc>
                <a:spcPct val="200000"/>
              </a:lnSpc>
              <a:defRPr/>
            </a:pPr>
            <a:r>
              <a:rPr lang="zh-CN" altLang="en-US" dirty="0">
                <a:latin typeface="微软雅黑" panose="020B0503020204020204" pitchFamily="34" charset="-122"/>
                <a:ea typeface="微软雅黑" panose="020B0503020204020204" pitchFamily="34" charset="-122"/>
              </a:rPr>
              <a:t>（反映净收益）</a:t>
            </a:r>
          </a:p>
          <a:p>
            <a:pPr>
              <a:lnSpc>
                <a:spcPct val="200000"/>
              </a:lnSpc>
              <a:defRPr/>
            </a:pPr>
            <a:r>
              <a:rPr lang="zh-CN" altLang="en-US" dirty="0">
                <a:latin typeface="微软雅黑" panose="020B0503020204020204" pitchFamily="34" charset="-122"/>
                <a:ea typeface="微软雅黑" panose="020B0503020204020204" pitchFamily="34" charset="-122"/>
              </a:rPr>
              <a:t>（反映单位投资的收益 ）</a:t>
            </a:r>
          </a:p>
          <a:p>
            <a:pPr>
              <a:lnSpc>
                <a:spcPct val="200000"/>
              </a:lnSpc>
              <a:defRPr/>
            </a:pPr>
            <a:r>
              <a:rPr lang="zh-CN" altLang="en-US" dirty="0">
                <a:latin typeface="微软雅黑" panose="020B0503020204020204" pitchFamily="34" charset="-122"/>
                <a:ea typeface="微软雅黑" panose="020B0503020204020204" pitchFamily="34" charset="-122"/>
              </a:rPr>
              <a:t>（反映经济活动的效率）</a:t>
            </a:r>
          </a:p>
        </p:txBody>
      </p:sp>
    </p:spTree>
    <p:extLst>
      <p:ext uri="{BB962C8B-B14F-4D97-AF65-F5344CB8AC3E}">
        <p14:creationId xmlns:p14="http://schemas.microsoft.com/office/powerpoint/2010/main" val="270003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488959" y="1477261"/>
            <a:ext cx="8259505" cy="3077766"/>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一、核心概念：效率、</a:t>
            </a:r>
            <a:r>
              <a:rPr lang="zh-CN" altLang="en-US" sz="2000" b="1" dirty="0" smtClean="0">
                <a:solidFill>
                  <a:srgbClr val="FF0000"/>
                </a:solidFill>
                <a:latin typeface="微软雅黑" panose="020B0503020204020204" pitchFamily="34" charset="-122"/>
                <a:ea typeface="微软雅黑" panose="020B0503020204020204" pitchFamily="34" charset="-122"/>
              </a:rPr>
              <a:t>效益</a:t>
            </a:r>
            <a:r>
              <a:rPr lang="zh-CN" altLang="en-US" sz="2000" b="1" dirty="0" smtClean="0">
                <a:latin typeface="微软雅黑" panose="020B0503020204020204" pitchFamily="34" charset="-122"/>
                <a:ea typeface="微软雅黑" panose="020B0503020204020204" pitchFamily="34" charset="-122"/>
              </a:rPr>
              <a:t>、效果</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经济效益所体现的比较关系，可用</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种表达式来描述</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效益型效益 </a:t>
            </a:r>
            <a:r>
              <a:rPr lang="zh-CN" altLang="en-US" sz="2000" dirty="0">
                <a:latin typeface="微软雅黑" panose="020B0503020204020204" pitchFamily="34" charset="-122"/>
                <a:ea typeface="微软雅黑" panose="020B0503020204020204" pitchFamily="34" charset="-122"/>
              </a:rPr>
              <a:t>＝  售价 － 成本                            （</a:t>
            </a:r>
            <a:r>
              <a:rPr lang="en-US" altLang="zh-CN" sz="2000" dirty="0">
                <a:latin typeface="微软雅黑" panose="020B0503020204020204" pitchFamily="34" charset="-122"/>
                <a:ea typeface="微软雅黑" panose="020B0503020204020204" pitchFamily="34" charset="-122"/>
              </a:rPr>
              <a:t>1.1</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收益型效益 </a:t>
            </a:r>
            <a:r>
              <a:rPr lang="zh-CN" altLang="en-US" sz="2000" dirty="0">
                <a:latin typeface="微软雅黑" panose="020B0503020204020204" pitchFamily="34" charset="-122"/>
                <a:ea typeface="微软雅黑" panose="020B0503020204020204" pitchFamily="34" charset="-122"/>
              </a:rPr>
              <a:t>＝ （售价 － 成本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成本           （</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b="1" dirty="0">
                <a:solidFill>
                  <a:srgbClr val="FF0000"/>
                </a:solidFill>
                <a:latin typeface="微软雅黑" panose="020B0503020204020204" pitchFamily="34" charset="-122"/>
                <a:ea typeface="微软雅黑" panose="020B0503020204020204" pitchFamily="34" charset="-122"/>
              </a:rPr>
              <a:t>效率型效益 </a:t>
            </a:r>
            <a:r>
              <a:rPr lang="zh-CN" altLang="en-US" sz="2000" dirty="0">
                <a:latin typeface="微软雅黑" panose="020B0503020204020204" pitchFamily="34" charset="-122"/>
                <a:ea typeface="微软雅黑" panose="020B0503020204020204" pitchFamily="34" charset="-122"/>
              </a:rPr>
              <a:t>＝  售价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成本                            （</a:t>
            </a:r>
            <a:r>
              <a:rPr lang="en-US" altLang="zh-CN" sz="2000" dirty="0">
                <a:latin typeface="微软雅黑" panose="020B0503020204020204" pitchFamily="34" charset="-122"/>
                <a:ea typeface="微软雅黑" panose="020B0503020204020204" pitchFamily="34" charset="-122"/>
              </a:rPr>
              <a:t>1.3</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smtClean="0">
                <a:latin typeface="微软雅黑" panose="020B0503020204020204" pitchFamily="34" charset="-122"/>
                <a:ea typeface="微软雅黑" panose="020B0503020204020204" pitchFamily="34" charset="-122"/>
              </a:rPr>
              <a:t>提高</a:t>
            </a:r>
            <a:r>
              <a:rPr lang="zh-CN" altLang="en-US" sz="2000" b="1" dirty="0">
                <a:solidFill>
                  <a:srgbClr val="FF0000"/>
                </a:solidFill>
                <a:latin typeface="微软雅黑" panose="020B0503020204020204" pitchFamily="34" charset="-122"/>
                <a:ea typeface="微软雅黑" panose="020B0503020204020204" pitchFamily="34" charset="-122"/>
              </a:rPr>
              <a:t>收益型效益</a:t>
            </a:r>
            <a:r>
              <a:rPr lang="zh-CN" altLang="en-US" sz="2000" dirty="0">
                <a:latin typeface="微软雅黑" panose="020B0503020204020204" pitchFamily="34" charset="-122"/>
                <a:ea typeface="微软雅黑" panose="020B0503020204020204" pitchFamily="34" charset="-122"/>
              </a:rPr>
              <a:t>是一切企业经济和管理活动的目标、出发点和归宿</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642401" y="7937"/>
            <a:ext cx="2466939" cy="1304631"/>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1.1.1</a:t>
            </a:r>
            <a:r>
              <a:rPr lang="zh-CN" altLang="en-US" sz="1400" dirty="0">
                <a:solidFill>
                  <a:schemeClr val="bg1">
                    <a:lumMod val="75000"/>
                  </a:schemeClr>
                </a:solidFill>
              </a:rPr>
              <a:t>一、核心概念</a:t>
            </a:r>
            <a:endParaRPr lang="zh-CN" altLang="en-US" sz="1400" dirty="0">
              <a:solidFill>
                <a:schemeClr val="bg1">
                  <a:lumMod val="75000"/>
                </a:schemeClr>
              </a:solidFill>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3" name="矩形 12">
            <a:extLst/>
          </p:cNvPr>
          <p:cNvSpPr/>
          <p:nvPr/>
        </p:nvSpPr>
        <p:spPr>
          <a:xfrm>
            <a:off x="6480720" y="2324697"/>
            <a:ext cx="2628620" cy="1754326"/>
          </a:xfrm>
          <a:prstGeom prst="rect">
            <a:avLst/>
          </a:prstGeom>
        </p:spPr>
        <p:txBody>
          <a:bodyPr wrap="square">
            <a:spAutoFit/>
          </a:bodyPr>
          <a:lstStyle/>
          <a:p>
            <a:pPr>
              <a:lnSpc>
                <a:spcPct val="200000"/>
              </a:lnSpc>
              <a:defRPr/>
            </a:pPr>
            <a:r>
              <a:rPr lang="zh-CN" altLang="en-US" dirty="0">
                <a:latin typeface="微软雅黑" panose="020B0503020204020204" pitchFamily="34" charset="-122"/>
                <a:ea typeface="微软雅黑" panose="020B0503020204020204" pitchFamily="34" charset="-122"/>
              </a:rPr>
              <a:t>（反映净收益）</a:t>
            </a:r>
          </a:p>
          <a:p>
            <a:pPr>
              <a:lnSpc>
                <a:spcPct val="200000"/>
              </a:lnSpc>
              <a:defRPr/>
            </a:pPr>
            <a:r>
              <a:rPr lang="zh-CN" altLang="en-US" dirty="0">
                <a:latin typeface="微软雅黑" panose="020B0503020204020204" pitchFamily="34" charset="-122"/>
                <a:ea typeface="微软雅黑" panose="020B0503020204020204" pitchFamily="34" charset="-122"/>
              </a:rPr>
              <a:t>（反映单位投资的收益 ）</a:t>
            </a:r>
          </a:p>
          <a:p>
            <a:pPr>
              <a:lnSpc>
                <a:spcPct val="200000"/>
              </a:lnSpc>
              <a:defRPr/>
            </a:pPr>
            <a:r>
              <a:rPr lang="zh-CN" altLang="en-US" dirty="0">
                <a:latin typeface="微软雅黑" panose="020B0503020204020204" pitchFamily="34" charset="-122"/>
                <a:ea typeface="微软雅黑" panose="020B0503020204020204" pitchFamily="34" charset="-122"/>
              </a:rPr>
              <a:t>（反映经济活动的效率）</a:t>
            </a:r>
          </a:p>
        </p:txBody>
      </p:sp>
      <p:sp>
        <p:nvSpPr>
          <p:cNvPr id="15" name="五角星 14">
            <a:extLst/>
          </p:cNvPr>
          <p:cNvSpPr/>
          <p:nvPr/>
        </p:nvSpPr>
        <p:spPr>
          <a:xfrm>
            <a:off x="179849" y="3068926"/>
            <a:ext cx="318516" cy="265868"/>
          </a:xfrm>
          <a:prstGeom prst="star5">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0000"/>
              </a:solidFill>
            </a:endParaRPr>
          </a:p>
        </p:txBody>
      </p:sp>
    </p:spTree>
    <p:extLst>
      <p:ext uri="{BB962C8B-B14F-4D97-AF65-F5344CB8AC3E}">
        <p14:creationId xmlns:p14="http://schemas.microsoft.com/office/powerpoint/2010/main" val="3045724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339502"/>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题型介绍</a:t>
            </a:r>
            <a:endParaRPr lang="zh-CN" altLang="en-US" sz="2800" b="1" dirty="0">
              <a:latin typeface="微软雅黑" panose="020B0503020204020204" pitchFamily="34" charset="-122"/>
              <a:ea typeface="微软雅黑" panose="020B0503020204020204" pitchFamily="34" charset="-122"/>
            </a:endParaRPr>
          </a:p>
        </p:txBody>
      </p:sp>
      <p:graphicFrame>
        <p:nvGraphicFramePr>
          <p:cNvPr id="4" name="表格 3">
            <a:extLst/>
          </p:cNvPr>
          <p:cNvGraphicFramePr>
            <a:graphicFrameLocks noGrp="1"/>
          </p:cNvGraphicFramePr>
          <p:nvPr>
            <p:extLst>
              <p:ext uri="{D42A27DB-BD31-4B8C-83A1-F6EECF244321}">
                <p14:modId xmlns:p14="http://schemas.microsoft.com/office/powerpoint/2010/main" val="918788954"/>
              </p:ext>
            </p:extLst>
          </p:nvPr>
        </p:nvGraphicFramePr>
        <p:xfrm>
          <a:off x="1985264" y="987574"/>
          <a:ext cx="5508624" cy="3581400"/>
        </p:xfrm>
        <a:graphic>
          <a:graphicData uri="http://schemas.openxmlformats.org/drawingml/2006/table">
            <a:tbl>
              <a:tblPr firstRow="1" bandRow="1">
                <a:tableStyleId>{5C22544A-7EE6-4342-B048-85BDC9FD1C3A}</a:tableStyleId>
              </a:tblPr>
              <a:tblGrid>
                <a:gridCol w="2622219">
                  <a:extLst>
                    <a:ext uri="{9D8B030D-6E8A-4147-A177-3AD203B41FA5}">
                      <a16:colId xmlns="" xmlns:a16="http://schemas.microsoft.com/office/drawing/2014/main" val="20000"/>
                    </a:ext>
                  </a:extLst>
                </a:gridCol>
                <a:gridCol w="904621">
                  <a:extLst>
                    <a:ext uri="{9D8B030D-6E8A-4147-A177-3AD203B41FA5}">
                      <a16:colId xmlns="" xmlns:a16="http://schemas.microsoft.com/office/drawing/2014/main" val="20001"/>
                    </a:ext>
                  </a:extLst>
                </a:gridCol>
                <a:gridCol w="990892">
                  <a:extLst>
                    <a:ext uri="{9D8B030D-6E8A-4147-A177-3AD203B41FA5}">
                      <a16:colId xmlns="" xmlns:a16="http://schemas.microsoft.com/office/drawing/2014/main" val="20002"/>
                    </a:ext>
                  </a:extLst>
                </a:gridCol>
                <a:gridCol w="990892">
                  <a:extLst>
                    <a:ext uri="{9D8B030D-6E8A-4147-A177-3AD203B41FA5}">
                      <a16:colId xmlns="" xmlns:a16="http://schemas.microsoft.com/office/drawing/2014/main" val="20003"/>
                    </a:ext>
                  </a:extLst>
                </a:gridCol>
              </a:tblGrid>
              <a:tr h="609600">
                <a:tc>
                  <a:txBody>
                    <a:bodyPr/>
                    <a:lstStyle/>
                    <a:p>
                      <a:pPr algn="l" fontAlgn="b"/>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9528" marR="9528" marT="9525" marB="0" anchor="b"/>
                </a:tc>
                <a:tc>
                  <a:txBody>
                    <a:bodyPr/>
                    <a:lstStyle/>
                    <a:p>
                      <a:pPr algn="ctr"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分值</a:t>
                      </a:r>
                    </a:p>
                  </a:txBody>
                  <a:tcPr marL="9528" marR="9528" marT="9525" marB="0" anchor="ctr"/>
                </a:tc>
                <a:tc>
                  <a:txBody>
                    <a:bodyPr/>
                    <a:lstStyle/>
                    <a:p>
                      <a:pPr algn="ctr"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题量</a:t>
                      </a:r>
                    </a:p>
                  </a:txBody>
                  <a:tcPr marL="9528" marR="9528" marT="9525" marB="0" anchor="ctr"/>
                </a:tc>
                <a:tc>
                  <a:txBody>
                    <a:bodyPr/>
                    <a:lstStyle/>
                    <a:p>
                      <a:pPr algn="ctr"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总分</a:t>
                      </a:r>
                    </a:p>
                  </a:txBody>
                  <a:tcPr marL="9528" marR="9528" marT="9525" marB="0" anchor="ctr"/>
                </a:tc>
                <a:extLst>
                  <a:ext uri="{0D108BD9-81ED-4DB2-BD59-A6C34878D82A}">
                    <a16:rowId xmlns="" xmlns:a16="http://schemas.microsoft.com/office/drawing/2014/main" val="10000"/>
                  </a:ext>
                </a:extLst>
              </a:tr>
              <a:tr h="609600">
                <a:tc>
                  <a:txBody>
                    <a:bodyPr/>
                    <a:lstStyle/>
                    <a:p>
                      <a:pPr algn="l"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  一</a:t>
                      </a:r>
                      <a:r>
                        <a:rPr lang="zh-CN" altLang="en-US" sz="2400" b="1" i="0" u="none" strike="noStrike" dirty="0" smtClean="0">
                          <a:solidFill>
                            <a:schemeClr val="bg1"/>
                          </a:solidFill>
                          <a:effectLst/>
                          <a:latin typeface="微软雅黑" panose="020B0503020204020204" pitchFamily="34" charset="-122"/>
                          <a:ea typeface="微软雅黑" panose="020B0503020204020204" pitchFamily="34" charset="-122"/>
                        </a:rPr>
                        <a:t>、单选选择题</a:t>
                      </a:r>
                      <a:endParaRPr lang="zh-CN" altLang="en-US" sz="2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8" marR="9528" marT="9525" marB="0" anchor="ctr">
                    <a:solidFill>
                      <a:srgbClr val="4F81BD"/>
                    </a:solidFill>
                  </a:tcP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extLst>
                  <a:ext uri="{0D108BD9-81ED-4DB2-BD59-A6C34878D82A}">
                    <a16:rowId xmlns="" xmlns:a16="http://schemas.microsoft.com/office/drawing/2014/main" val="10001"/>
                  </a:ext>
                </a:extLst>
              </a:tr>
              <a:tr h="609600">
                <a:tc>
                  <a:txBody>
                    <a:bodyPr/>
                    <a:lstStyle/>
                    <a:p>
                      <a:pPr algn="l"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  二</a:t>
                      </a:r>
                      <a:r>
                        <a:rPr lang="zh-CN" altLang="en-US" sz="2400" b="1" i="0" u="none" strike="noStrike" dirty="0" smtClean="0">
                          <a:solidFill>
                            <a:schemeClr val="bg1"/>
                          </a:solidFill>
                          <a:effectLst/>
                          <a:latin typeface="微软雅黑" panose="020B0503020204020204" pitchFamily="34" charset="-122"/>
                          <a:ea typeface="微软雅黑" panose="020B0503020204020204" pitchFamily="34" charset="-122"/>
                        </a:rPr>
                        <a:t>、多选选择题</a:t>
                      </a:r>
                      <a:endParaRPr lang="zh-CN" altLang="en-US" sz="2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8" marR="9528" marT="9525" marB="0" anchor="ctr">
                    <a:solidFill>
                      <a:srgbClr val="4F81BD"/>
                    </a:solidFill>
                  </a:tcP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extLst>
                  <a:ext uri="{0D108BD9-81ED-4DB2-BD59-A6C34878D82A}">
                    <a16:rowId xmlns="" xmlns:a16="http://schemas.microsoft.com/office/drawing/2014/main" val="10002"/>
                  </a:ext>
                </a:extLst>
              </a:tr>
              <a:tr h="533400">
                <a:tc>
                  <a:txBody>
                    <a:bodyPr/>
                    <a:lstStyle/>
                    <a:p>
                      <a:pPr algn="l"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  三、简答题</a:t>
                      </a:r>
                    </a:p>
                  </a:txBody>
                  <a:tcPr marL="9528" marR="9528" marT="9525" marB="0" anchor="ctr">
                    <a:solidFill>
                      <a:srgbClr val="4F81BD"/>
                    </a:solidFill>
                  </a:tcP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5</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5</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25</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extLst>
                  <a:ext uri="{0D108BD9-81ED-4DB2-BD59-A6C34878D82A}">
                    <a16:rowId xmlns="" xmlns:a16="http://schemas.microsoft.com/office/drawing/2014/main" val="10003"/>
                  </a:ext>
                </a:extLst>
              </a:tr>
              <a:tr h="609600">
                <a:tc>
                  <a:txBody>
                    <a:bodyPr/>
                    <a:lstStyle/>
                    <a:p>
                      <a:pPr algn="l"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  四、论述题</a:t>
                      </a:r>
                    </a:p>
                  </a:txBody>
                  <a:tcPr marL="9528" marR="9528" marT="9525" marB="0" anchor="ctr">
                    <a:solidFill>
                      <a:srgbClr val="4F81BD"/>
                    </a:solidFill>
                  </a:tcP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20</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extLst>
                  <a:ext uri="{0D108BD9-81ED-4DB2-BD59-A6C34878D82A}">
                    <a16:rowId xmlns="" xmlns:a16="http://schemas.microsoft.com/office/drawing/2014/main" val="10004"/>
                  </a:ext>
                </a:extLst>
              </a:tr>
              <a:tr h="609600">
                <a:tc>
                  <a:txBody>
                    <a:bodyPr/>
                    <a:lstStyle/>
                    <a:p>
                      <a:pPr algn="l" fontAlgn="ctr"/>
                      <a:r>
                        <a:rPr lang="zh-CN" altLang="en-US" sz="2400" b="1" i="0" u="none" strike="noStrike" dirty="0">
                          <a:solidFill>
                            <a:schemeClr val="bg1"/>
                          </a:solidFill>
                          <a:effectLst/>
                          <a:latin typeface="微软雅黑" panose="020B0503020204020204" pitchFamily="34" charset="-122"/>
                          <a:ea typeface="微软雅黑" panose="020B0503020204020204" pitchFamily="34" charset="-122"/>
                        </a:rPr>
                        <a:t>  五、案例分析题</a:t>
                      </a:r>
                    </a:p>
                  </a:txBody>
                  <a:tcPr marL="9528" marR="9528" marT="9525" marB="0" anchor="ctr">
                    <a:solidFill>
                      <a:srgbClr val="4F81BD"/>
                    </a:solidFill>
                  </a:tcP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15</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tc>
                  <a:txBody>
                    <a:bodyPr/>
                    <a:lstStyle/>
                    <a:p>
                      <a:pPr algn="ctr" fontAlgn="ct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15</a:t>
                      </a:r>
                      <a:r>
                        <a:rPr lang="zh-CN" altLang="en-US" sz="2400" b="1" i="0" u="none" strike="noStrike" dirty="0">
                          <a:solidFill>
                            <a:srgbClr val="000000"/>
                          </a:solidFill>
                          <a:effectLst/>
                          <a:latin typeface="微软雅黑" panose="020B0503020204020204" pitchFamily="34" charset="-122"/>
                          <a:ea typeface="微软雅黑" panose="020B0503020204020204" pitchFamily="34" charset="-122"/>
                        </a:rPr>
                        <a:t>分</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8" marR="9528" marT="9525"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41228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【1804】</a:t>
            </a:r>
            <a:r>
              <a:rPr lang="zh-CN" altLang="en-US" sz="2400" dirty="0">
                <a:latin typeface="微软雅黑" panose="020B0503020204020204" pitchFamily="34" charset="-122"/>
                <a:ea typeface="微软雅黑" panose="020B0503020204020204" pitchFamily="34" charset="-122"/>
              </a:rPr>
              <a:t>在管理活动中，如果劳动成果大于劳动耗费，则具有（）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、正效益</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负效益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零效益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无效益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277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【1804】</a:t>
            </a:r>
            <a:r>
              <a:rPr lang="zh-CN" altLang="en-US" sz="2400" dirty="0">
                <a:latin typeface="微软雅黑" panose="020B0503020204020204" pitchFamily="34" charset="-122"/>
                <a:ea typeface="微软雅黑" panose="020B0503020204020204" pitchFamily="34" charset="-122"/>
              </a:rPr>
              <a:t>在管理活动中，如果劳动成果大于劳动耗费，则具有（）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、正效益</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负效益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零效益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无效益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940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【1201】</a:t>
            </a:r>
            <a:r>
              <a:rPr lang="zh-CN" altLang="en-US" sz="2400" dirty="0">
                <a:latin typeface="微软雅黑" panose="020B0503020204020204" pitchFamily="34" charset="-122"/>
                <a:ea typeface="微软雅黑" panose="020B0503020204020204" pitchFamily="34" charset="-122"/>
              </a:rPr>
              <a:t>一切企业经济和管理活动的目标和出发点是提高（）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、收益型效益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效率型效益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效果型效益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5471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【1201】</a:t>
            </a:r>
            <a:r>
              <a:rPr lang="zh-CN" altLang="en-US" sz="2400" dirty="0">
                <a:latin typeface="微软雅黑" panose="020B0503020204020204" pitchFamily="34" charset="-122"/>
                <a:ea typeface="微软雅黑" panose="020B0503020204020204" pitchFamily="34" charset="-122"/>
              </a:rPr>
              <a:t>一切企业经济和管理活动的目标和出发点是提高（）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、收益型效益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效率型效益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效果型效益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4293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经济效益所体现出的比较关系，其表达式主要有（）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、效益型效益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收益型效益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效率型效益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效果型效益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、提高</a:t>
            </a:r>
            <a:r>
              <a:rPr lang="zh-CN" altLang="en-US" sz="2400" dirty="0">
                <a:latin typeface="微软雅黑" panose="020B0503020204020204" pitchFamily="34" charset="-122"/>
                <a:ea typeface="微软雅黑" panose="020B0503020204020204" pitchFamily="34" charset="-122"/>
              </a:rPr>
              <a:t>型效益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60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经济效益所体现出的比较关系，其表达式主要有（）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、效益型效益</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收益型效益</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效率型效益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效果型效益</a:t>
            </a:r>
          </a:p>
          <a:p>
            <a:pPr>
              <a:lnSpc>
                <a:spcPct val="150000"/>
              </a:lnSpc>
            </a:pPr>
            <a:r>
              <a:rPr lang="en-US" altLang="zh-CN" sz="2400"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、提高</a:t>
            </a:r>
            <a:r>
              <a:rPr lang="zh-CN" altLang="en-US" sz="2400" dirty="0">
                <a:latin typeface="微软雅黑" panose="020B0503020204020204" pitchFamily="34" charset="-122"/>
                <a:ea typeface="微软雅黑" panose="020B0503020204020204" pitchFamily="34" charset="-122"/>
              </a:rPr>
              <a:t>型效益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4697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187497" cy="1877437"/>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一、人力资源</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20000"/>
              </a:lnSpc>
              <a:spcBef>
                <a:spcPct val="50000"/>
              </a:spcBef>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人力资源的定义</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本源意义上说，人力资源是指在一定 </a:t>
            </a:r>
            <a:r>
              <a:rPr lang="zh-CN" altLang="en-US" sz="2000" b="1" u="sng" dirty="0">
                <a:latin typeface="微软雅黑" panose="020B0503020204020204" pitchFamily="34" charset="-122"/>
                <a:ea typeface="微软雅黑" panose="020B0503020204020204" pitchFamily="34" charset="-122"/>
              </a:rPr>
              <a:t>时间</a:t>
            </a:r>
            <a:r>
              <a:rPr lang="zh-CN" altLang="en-US" sz="2000" b="1" dirty="0">
                <a:latin typeface="微软雅黑" panose="020B0503020204020204" pitchFamily="34" charset="-122"/>
                <a:ea typeface="微软雅黑" panose="020B0503020204020204" pitchFamily="34" charset="-122"/>
              </a:rPr>
              <a:t> </a:t>
            </a:r>
            <a:r>
              <a:rPr lang="zh-CN" altLang="en-US" sz="2000" b="1" u="sng" dirty="0">
                <a:latin typeface="微软雅黑" panose="020B0503020204020204" pitchFamily="34" charset="-122"/>
                <a:ea typeface="微软雅黑" panose="020B0503020204020204" pitchFamily="34" charset="-122"/>
              </a:rPr>
              <a:t>空间 </a:t>
            </a:r>
            <a:r>
              <a:rPr lang="zh-CN" altLang="en-US" sz="2000" b="1" dirty="0">
                <a:latin typeface="微软雅黑" panose="020B0503020204020204" pitchFamily="34" charset="-122"/>
                <a:ea typeface="微软雅黑" panose="020B0503020204020204" pitchFamily="34" charset="-122"/>
              </a:rPr>
              <a:t>条件下，现实和潜在的劳动力的</a:t>
            </a:r>
            <a:r>
              <a:rPr lang="zh-CN" altLang="en-US" sz="2000" b="1" dirty="0">
                <a:solidFill>
                  <a:srgbClr val="FF0000"/>
                </a:solidFill>
                <a:latin typeface="微软雅黑" panose="020B0503020204020204" pitchFamily="34" charset="-122"/>
                <a:ea typeface="微软雅黑" panose="020B0503020204020204" pitchFamily="34" charset="-122"/>
              </a:rPr>
              <a:t>数量和质量</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总和</a:t>
            </a:r>
            <a:endParaRPr lang="en-US" altLang="zh-CN" sz="2000" b="1"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1.1.2.1</a:t>
            </a:r>
            <a:r>
              <a:rPr lang="zh-CN" altLang="en-US" sz="1400" dirty="0">
                <a:solidFill>
                  <a:schemeClr val="bg1">
                    <a:lumMod val="75000"/>
                  </a:schemeClr>
                </a:solidFill>
              </a:rPr>
              <a:t>人力资源</a:t>
            </a: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3" name="矩形标注 12"/>
          <p:cNvSpPr/>
          <p:nvPr/>
        </p:nvSpPr>
        <p:spPr>
          <a:xfrm>
            <a:off x="3707904" y="1567492"/>
            <a:ext cx="4608512" cy="555036"/>
          </a:xfrm>
          <a:prstGeom prst="wedgeRectCallout">
            <a:avLst>
              <a:gd name="adj1" fmla="val -17765"/>
              <a:gd name="adj2" fmla="val 132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现有劳动力和未来潜在</a:t>
            </a:r>
            <a:r>
              <a:rPr lang="zh-CN" altLang="en-US" dirty="0" smtClean="0">
                <a:solidFill>
                  <a:schemeClr val="bg1"/>
                </a:solidFill>
                <a:latin typeface="微软雅黑" panose="020B0503020204020204" pitchFamily="34" charset="-122"/>
                <a:ea typeface="微软雅黑" panose="020B0503020204020204" pitchFamily="34" charset="-122"/>
              </a:rPr>
              <a:t>劳动力</a:t>
            </a:r>
            <a:endParaRPr lang="zh-CN" altLang="en-US" dirty="0">
              <a:solidFill>
                <a:schemeClr val="bg1"/>
              </a:solidFill>
            </a:endParaRPr>
          </a:p>
        </p:txBody>
      </p:sp>
      <p:sp>
        <p:nvSpPr>
          <p:cNvPr id="16" name="矩形标注 15"/>
          <p:cNvSpPr/>
          <p:nvPr/>
        </p:nvSpPr>
        <p:spPr>
          <a:xfrm>
            <a:off x="3658147" y="3526739"/>
            <a:ext cx="4608512" cy="840082"/>
          </a:xfrm>
          <a:prstGeom prst="wedgeRectCallout">
            <a:avLst>
              <a:gd name="adj1" fmla="val -3877"/>
              <a:gd name="adj2" fmla="val -116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某个国家</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地区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、某区域、某产业或某企业乃至家庭和个人的劳动力</a:t>
            </a:r>
          </a:p>
        </p:txBody>
      </p:sp>
    </p:spTree>
    <p:extLst>
      <p:ext uri="{BB962C8B-B14F-4D97-AF65-F5344CB8AC3E}">
        <p14:creationId xmlns:p14="http://schemas.microsoft.com/office/powerpoint/2010/main" val="85177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187497" cy="3600986"/>
          </a:xfrm>
          <a:prstGeom prst="rect">
            <a:avLst/>
          </a:prstGeom>
        </p:spPr>
        <p:txBody>
          <a:bodyPr wrap="square">
            <a:spAutoFit/>
          </a:bodyPr>
          <a:lstStyle/>
          <a:p>
            <a:pPr marL="342900" indent="-342900">
              <a:lnSpc>
                <a:spcPct val="120000"/>
              </a:lnSpc>
              <a:spcBef>
                <a:spcPct val="50000"/>
              </a:spcBef>
              <a:buFont typeface="Wingdings" panose="05000000000000000000" pitchFamily="2" charset="2"/>
              <a:buChar char="Ø"/>
            </a:pPr>
            <a:r>
              <a:rPr lang="zh-CN" altLang="en-US" sz="2000" b="1" dirty="0" smtClean="0">
                <a:latin typeface="微软雅黑" panose="020B0503020204020204" pitchFamily="34" charset="-122"/>
                <a:ea typeface="微软雅黑" panose="020B0503020204020204" pitchFamily="34" charset="-122"/>
              </a:rPr>
              <a:t>人力资源</a:t>
            </a:r>
            <a:r>
              <a:rPr lang="zh-CN" altLang="en-US" sz="2000" b="1" dirty="0">
                <a:latin typeface="微软雅黑" panose="020B0503020204020204" pitchFamily="34" charset="-122"/>
                <a:ea typeface="微软雅黑" panose="020B0503020204020204" pitchFamily="34" charset="-122"/>
              </a:rPr>
              <a:t>具有以下</a:t>
            </a:r>
            <a:r>
              <a:rPr lang="zh-CN" altLang="en-US" sz="2000" b="1" dirty="0">
                <a:solidFill>
                  <a:srgbClr val="FF0000"/>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CC"/>
                </a:solidFill>
                <a:latin typeface="微软雅黑" panose="020B0503020204020204" pitchFamily="34" charset="-122"/>
                <a:ea typeface="微软雅黑" panose="020B0503020204020204" pitchFamily="34" charset="-122"/>
              </a:rPr>
              <a:t>生</a:t>
            </a:r>
            <a:r>
              <a:rPr lang="zh-CN" altLang="en-US" sz="2000" b="1" dirty="0">
                <a:solidFill>
                  <a:srgbClr val="FF0000"/>
                </a:solidFill>
                <a:latin typeface="微软雅黑" panose="020B0503020204020204" pitchFamily="34" charset="-122"/>
                <a:ea typeface="微软雅黑" panose="020B0503020204020204" pitchFamily="34" charset="-122"/>
              </a:rPr>
              <a:t>物性</a:t>
            </a:r>
            <a:r>
              <a:rPr lang="zh-CN" altLang="en-US" sz="2000" dirty="0">
                <a:latin typeface="微软雅黑" panose="020B0503020204020204" pitchFamily="34" charset="-122"/>
                <a:ea typeface="微软雅黑" panose="020B0503020204020204" pitchFamily="34" charset="-122"/>
              </a:rPr>
              <a:t>：是一种“活”的资源               </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CC"/>
                </a:solidFill>
                <a:latin typeface="微软雅黑" panose="020B0503020204020204" pitchFamily="34" charset="-122"/>
                <a:ea typeface="微软雅黑" panose="020B0503020204020204" pitchFamily="34" charset="-122"/>
              </a:rPr>
              <a:t>自</a:t>
            </a:r>
            <a:r>
              <a:rPr lang="zh-CN" altLang="en-US" sz="2000" b="1" dirty="0">
                <a:solidFill>
                  <a:srgbClr val="FF0000"/>
                </a:solidFill>
                <a:latin typeface="微软雅黑" panose="020B0503020204020204" pitchFamily="34" charset="-122"/>
                <a:ea typeface="微软雅黑" panose="020B0503020204020204" pitchFamily="34" charset="-122"/>
              </a:rPr>
              <a:t>有性</a:t>
            </a:r>
            <a:r>
              <a:rPr lang="zh-CN" altLang="en-US" sz="2000" dirty="0">
                <a:latin typeface="微软雅黑" panose="020B0503020204020204" pitchFamily="34" charset="-122"/>
                <a:ea typeface="微软雅黑" panose="020B0503020204020204" pitchFamily="34" charset="-122"/>
              </a:rPr>
              <a:t>：人自有，不可剥夺性               </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CC"/>
                </a:solidFill>
                <a:latin typeface="微软雅黑" panose="020B0503020204020204" pitchFamily="34" charset="-122"/>
                <a:ea typeface="微软雅黑" panose="020B0503020204020204" pitchFamily="34" charset="-122"/>
              </a:rPr>
              <a:t>创</a:t>
            </a:r>
            <a:r>
              <a:rPr lang="zh-CN" altLang="en-US" sz="2000" b="1" dirty="0">
                <a:solidFill>
                  <a:srgbClr val="FF0000"/>
                </a:solidFill>
                <a:latin typeface="微软雅黑" panose="020B0503020204020204" pitchFamily="34" charset="-122"/>
                <a:ea typeface="微软雅黑" panose="020B0503020204020204" pitchFamily="34" charset="-122"/>
              </a:rPr>
              <a:t>造性</a:t>
            </a:r>
            <a:r>
              <a:rPr lang="zh-CN" altLang="en-US" sz="2000" dirty="0">
                <a:latin typeface="微软雅黑" panose="020B0503020204020204" pitchFamily="34" charset="-122"/>
                <a:ea typeface="微软雅黑" panose="020B0503020204020204" pitchFamily="34" charset="-122"/>
              </a:rPr>
              <a:t>：它是“有意识”的</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CC"/>
                </a:solidFill>
                <a:latin typeface="微软雅黑" panose="020B0503020204020204" pitchFamily="34" charset="-122"/>
                <a:ea typeface="微软雅黑" panose="020B0503020204020204" pitchFamily="34" charset="-122"/>
              </a:rPr>
              <a:t>能</a:t>
            </a:r>
            <a:r>
              <a:rPr lang="zh-CN" altLang="en-US" sz="2000" b="1" dirty="0">
                <a:solidFill>
                  <a:srgbClr val="FF0000"/>
                </a:solidFill>
                <a:latin typeface="微软雅黑" panose="020B0503020204020204" pitchFamily="34" charset="-122"/>
                <a:ea typeface="微软雅黑" panose="020B0503020204020204" pitchFamily="34" charset="-122"/>
              </a:rPr>
              <a:t>动性</a:t>
            </a:r>
            <a:r>
              <a:rPr lang="zh-CN" altLang="en-US" sz="2000" dirty="0">
                <a:latin typeface="微软雅黑" panose="020B0503020204020204" pitchFamily="34" charset="-122"/>
                <a:ea typeface="微软雅黑" panose="020B0503020204020204" pitchFamily="34" charset="-122"/>
              </a:rPr>
              <a:t>：被开发、被管理又能自我开发、自我管理的主体</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时</a:t>
            </a:r>
            <a:r>
              <a:rPr lang="zh-CN" altLang="en-US" sz="2000" b="1" dirty="0">
                <a:solidFill>
                  <a:srgbClr val="0066CC"/>
                </a:solidFill>
                <a:latin typeface="微软雅黑" panose="020B0503020204020204" pitchFamily="34" charset="-122"/>
                <a:ea typeface="微软雅黑" panose="020B0503020204020204" pitchFamily="34" charset="-122"/>
              </a:rPr>
              <a:t>效</a:t>
            </a:r>
            <a:r>
              <a:rPr lang="zh-CN" altLang="en-US" sz="2000" b="1" dirty="0">
                <a:solidFill>
                  <a:srgbClr val="FF0000"/>
                </a:solidFill>
                <a:latin typeface="微软雅黑" panose="020B0503020204020204" pitchFamily="34" charset="-122"/>
                <a:ea typeface="微软雅黑" panose="020B0503020204020204" pitchFamily="34" charset="-122"/>
              </a:rPr>
              <a:t>性</a:t>
            </a:r>
            <a:r>
              <a:rPr lang="zh-CN" altLang="en-US" sz="2000" dirty="0">
                <a:latin typeface="微软雅黑" panose="020B0503020204020204" pitchFamily="34" charset="-122"/>
                <a:ea typeface="微软雅黑" panose="020B0503020204020204" pitchFamily="34" charset="-122"/>
              </a:rPr>
              <a:t>：与人的生命周期有关               </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66CC"/>
                </a:solidFill>
                <a:latin typeface="微软雅黑" panose="020B0503020204020204" pitchFamily="34" charset="-122"/>
                <a:ea typeface="微软雅黑" panose="020B0503020204020204" pitchFamily="34" charset="-122"/>
              </a:rPr>
              <a:t>连续</a:t>
            </a:r>
            <a:r>
              <a:rPr lang="zh-CN" altLang="en-US" sz="2000" b="1" dirty="0">
                <a:solidFill>
                  <a:srgbClr val="FF0000"/>
                </a:solidFill>
                <a:latin typeface="微软雅黑" panose="020B0503020204020204" pitchFamily="34" charset="-122"/>
                <a:ea typeface="微软雅黑" panose="020B0503020204020204" pitchFamily="34" charset="-122"/>
              </a:rPr>
              <a:t>性</a:t>
            </a:r>
            <a:r>
              <a:rPr lang="zh-CN" altLang="en-US" sz="2000" dirty="0">
                <a:latin typeface="微软雅黑" panose="020B0503020204020204" pitchFamily="34" charset="-122"/>
                <a:ea typeface="微软雅黑" panose="020B0503020204020204" pitchFamily="34" charset="-122"/>
              </a:rPr>
              <a:t>：是可连续开发的资源</a:t>
            </a: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1.1.2.1</a:t>
            </a:r>
            <a:r>
              <a:rPr lang="zh-CN" altLang="en-US" sz="1400" dirty="0">
                <a:solidFill>
                  <a:schemeClr val="bg1">
                    <a:lumMod val="75000"/>
                  </a:schemeClr>
                </a:solidFill>
              </a:rPr>
              <a:t>人力资源</a:t>
            </a: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5" name="文本框 14">
            <a:extLst/>
          </p:cNvPr>
          <p:cNvSpPr txBox="1"/>
          <p:nvPr/>
        </p:nvSpPr>
        <p:spPr>
          <a:xfrm>
            <a:off x="5436096" y="1860650"/>
            <a:ext cx="35687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altLang="zh-CN" sz="2400" dirty="0">
                <a:latin typeface="+mj-ea"/>
                <a:ea typeface="+mj-ea"/>
              </a:rPr>
              <a:t>【</a:t>
            </a:r>
            <a:r>
              <a:rPr lang="zh-CN" altLang="en-US" sz="2400" dirty="0">
                <a:latin typeface="+mj-ea"/>
                <a:ea typeface="+mj-ea"/>
              </a:rPr>
              <a:t>助记</a:t>
            </a:r>
            <a:r>
              <a:rPr lang="en-US" altLang="zh-CN" sz="2400" dirty="0">
                <a:latin typeface="+mj-ea"/>
                <a:ea typeface="+mj-ea"/>
              </a:rPr>
              <a:t>】</a:t>
            </a:r>
            <a:r>
              <a:rPr lang="zh-CN" altLang="en-US" sz="2400" dirty="0">
                <a:latin typeface="+mj-ea"/>
                <a:ea typeface="+mj-ea"/>
              </a:rPr>
              <a:t>自创能连续生效</a:t>
            </a:r>
          </a:p>
        </p:txBody>
      </p:sp>
    </p:spTree>
    <p:extLst>
      <p:ext uri="{BB962C8B-B14F-4D97-AF65-F5344CB8AC3E}">
        <p14:creationId xmlns:p14="http://schemas.microsoft.com/office/powerpoint/2010/main" val="15835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187497" cy="2246769"/>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二、人力资源管理</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smtClean="0">
                <a:latin typeface="微软雅黑" panose="020B0503020204020204" pitchFamily="34" charset="-122"/>
                <a:ea typeface="微软雅黑" panose="020B0503020204020204" pitchFamily="34" charset="-122"/>
              </a:rPr>
              <a:t>人力资源</a:t>
            </a:r>
            <a:r>
              <a:rPr lang="zh-CN" altLang="en-US" sz="2000" dirty="0">
                <a:latin typeface="微软雅黑" panose="020B0503020204020204" pitchFamily="34" charset="-122"/>
                <a:ea typeface="微软雅黑" panose="020B0503020204020204" pitchFamily="34" charset="-122"/>
              </a:rPr>
              <a:t>管理是指组织为了实现既定的目标，运用现代管理措施和手段，对人力资源的</a:t>
            </a:r>
            <a:r>
              <a:rPr lang="zh-CN" altLang="en-US" sz="2000" b="1" dirty="0">
                <a:solidFill>
                  <a:srgbClr val="FF0000"/>
                </a:solidFill>
                <a:latin typeface="微软雅黑" panose="020B0503020204020204" pitchFamily="34" charset="-122"/>
                <a:ea typeface="微软雅黑" panose="020B0503020204020204" pitchFamily="34" charset="-122"/>
              </a:rPr>
              <a:t>取得</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开发</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保持</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运用</a:t>
            </a:r>
            <a:r>
              <a:rPr lang="zh-CN" altLang="en-US" sz="2000" dirty="0">
                <a:latin typeface="微软雅黑" panose="020B0503020204020204" pitchFamily="34" charset="-122"/>
                <a:ea typeface="微软雅黑" panose="020B0503020204020204" pitchFamily="34" charset="-122"/>
              </a:rPr>
              <a:t>等方面进行管理的一系列活动的总和</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一般认为，人力资源管理经历了以下几个发展阶段</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1.1.2.2</a:t>
            </a:r>
            <a:r>
              <a:rPr lang="zh-CN" altLang="en-US" sz="1400" dirty="0">
                <a:solidFill>
                  <a:schemeClr val="bg1">
                    <a:lumMod val="75000"/>
                  </a:schemeClr>
                </a:solidFill>
              </a:rPr>
              <a:t>人力资源管理</a:t>
            </a: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5" name="文本框 14">
            <a:extLst/>
          </p:cNvPr>
          <p:cNvSpPr txBox="1"/>
          <p:nvPr/>
        </p:nvSpPr>
        <p:spPr>
          <a:xfrm>
            <a:off x="5796136" y="1482732"/>
            <a:ext cx="264687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altLang="zh-CN" sz="2400" dirty="0">
                <a:latin typeface="+mj-ea"/>
                <a:ea typeface="+mj-ea"/>
              </a:rPr>
              <a:t>【</a:t>
            </a:r>
            <a:r>
              <a:rPr lang="zh-CN" altLang="en-US" sz="2400" dirty="0">
                <a:latin typeface="+mj-ea"/>
                <a:ea typeface="+mj-ea"/>
              </a:rPr>
              <a:t>助记</a:t>
            </a:r>
            <a:r>
              <a:rPr lang="en-US" altLang="zh-CN" sz="2400" dirty="0" smtClean="0">
                <a:latin typeface="+mj-ea"/>
                <a:ea typeface="+mj-ea"/>
              </a:rPr>
              <a:t>】</a:t>
            </a:r>
            <a:r>
              <a:rPr lang="zh-CN" altLang="en-US" sz="2400" dirty="0" smtClean="0">
                <a:latin typeface="+mj-ea"/>
                <a:ea typeface="+mj-ea"/>
              </a:rPr>
              <a:t>取开持用</a:t>
            </a:r>
            <a:endParaRPr lang="zh-CN" altLang="en-US" sz="2400" dirty="0">
              <a:latin typeface="+mj-ea"/>
              <a:ea typeface="+mj-ea"/>
            </a:endParaRPr>
          </a:p>
        </p:txBody>
      </p:sp>
      <p:sp>
        <p:nvSpPr>
          <p:cNvPr id="17" name="文本框 16">
            <a:extLst/>
          </p:cNvPr>
          <p:cNvSpPr txBox="1"/>
          <p:nvPr/>
        </p:nvSpPr>
        <p:spPr>
          <a:xfrm>
            <a:off x="1276299" y="3869069"/>
            <a:ext cx="7011987" cy="461963"/>
          </a:xfrm>
          <a:prstGeom prst="rect">
            <a:avLst/>
          </a:prstGeom>
          <a:no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defRPr/>
            </a:pPr>
            <a:r>
              <a:rPr lang="zh-CN" altLang="en-US" sz="2400" b="1" dirty="0">
                <a:solidFill>
                  <a:srgbClr val="FF0000"/>
                </a:solidFill>
                <a:latin typeface="微软雅黑" panose="020B0503020204020204" pitchFamily="34" charset="-122"/>
                <a:ea typeface="微软雅黑" panose="020B0503020204020204" pitchFamily="34" charset="-122"/>
              </a:rPr>
              <a:t>人事管理 → 人力资源管理 → 战略性人力资源管理</a:t>
            </a:r>
          </a:p>
        </p:txBody>
      </p:sp>
    </p:spTree>
    <p:extLst>
      <p:ext uri="{BB962C8B-B14F-4D97-AF65-F5344CB8AC3E}">
        <p14:creationId xmlns:p14="http://schemas.microsoft.com/office/powerpoint/2010/main" val="90485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475529" cy="1723549"/>
          </a:xfrm>
          <a:prstGeom prst="rect">
            <a:avLst/>
          </a:prstGeom>
        </p:spPr>
        <p:txBody>
          <a:bodyPr wrap="square">
            <a:spAutoFit/>
          </a:bodyPr>
          <a:lstStyle/>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三、人力资本</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人力资本是指体现在人身上的技能和生产知识的存量（舒尔茨），是后天投资所形成的劳动者所拥有的</a:t>
            </a:r>
            <a:r>
              <a:rPr lang="zh-CN" altLang="en-US" sz="2000" dirty="0">
                <a:solidFill>
                  <a:srgbClr val="FF0000"/>
                </a:solidFill>
                <a:latin typeface="微软雅黑" panose="020B0503020204020204" pitchFamily="34" charset="-122"/>
                <a:ea typeface="微软雅黑" panose="020B0503020204020204" pitchFamily="34" charset="-122"/>
              </a:rPr>
              <a:t>知识</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技能和健康等的总和</a:t>
            </a:r>
            <a:r>
              <a:rPr lang="zh-CN" altLang="en-US" sz="2000" dirty="0">
                <a:latin typeface="微软雅黑" panose="020B0503020204020204" pitchFamily="34" charset="-122"/>
                <a:ea typeface="微软雅黑" panose="020B0503020204020204" pitchFamily="34" charset="-122"/>
              </a:rPr>
              <a:t>，它反映了劳动力</a:t>
            </a:r>
            <a:r>
              <a:rPr lang="zh-CN" altLang="en-US" sz="2000" b="1" dirty="0">
                <a:solidFill>
                  <a:srgbClr val="FF0000"/>
                </a:solidFill>
                <a:latin typeface="微软雅黑" panose="020B0503020204020204" pitchFamily="34" charset="-122"/>
                <a:ea typeface="微软雅黑" panose="020B0503020204020204" pitchFamily="34" charset="-122"/>
              </a:rPr>
              <a:t>质</a:t>
            </a:r>
            <a:r>
              <a:rPr lang="zh-CN" altLang="en-US" sz="2000" dirty="0">
                <a:latin typeface="微软雅黑" panose="020B0503020204020204" pitchFamily="34" charset="-122"/>
                <a:ea typeface="微软雅黑" panose="020B0503020204020204" pitchFamily="34" charset="-122"/>
              </a:rPr>
              <a:t>的差别</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728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339502"/>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课程教材</a:t>
            </a:r>
            <a:endParaRPr lang="zh-CN" altLang="en-US" sz="28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62566" y="1059582"/>
            <a:ext cx="3507854" cy="3507854"/>
          </a:xfrm>
          <a:prstGeom prst="rect">
            <a:avLst/>
          </a:prstGeom>
        </p:spPr>
      </p:pic>
      <p:sp>
        <p:nvSpPr>
          <p:cNvPr id="5" name="文本框 4"/>
          <p:cNvSpPr txBox="1"/>
          <p:nvPr/>
        </p:nvSpPr>
        <p:spPr>
          <a:xfrm>
            <a:off x="3680842" y="1797846"/>
            <a:ext cx="5436096" cy="2031325"/>
          </a:xfrm>
          <a:prstGeom prst="rect">
            <a:avLst/>
          </a:prstGeom>
          <a:noFill/>
        </p:spPr>
        <p:txBody>
          <a:bodyPr wrap="square" rtlCol="0">
            <a:spAutoFit/>
          </a:bodyPr>
          <a:lstStyle/>
          <a:p>
            <a:pPr>
              <a:lnSpc>
                <a:spcPct val="150000"/>
              </a:lnSpc>
            </a:pPr>
            <a:r>
              <a:rPr lang="zh-CN" altLang="en-US" sz="2800" b="1" dirty="0" smtClean="0">
                <a:latin typeface="微软雅黑" panose="020B0503020204020204" pitchFamily="34" charset="-122"/>
                <a:ea typeface="微软雅黑" panose="020B0503020204020204" pitchFamily="34" charset="-122"/>
              </a:rPr>
              <a:t>教材名称：</a:t>
            </a:r>
            <a:r>
              <a:rPr lang="en-US" altLang="zh-CN"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人力资源管理</a:t>
            </a:r>
            <a:r>
              <a:rPr lang="zh-CN" altLang="en-US" sz="2800" b="1" dirty="0" smtClean="0">
                <a:latin typeface="微软雅黑" panose="020B0503020204020204" pitchFamily="34" charset="-122"/>
                <a:ea typeface="微软雅黑" panose="020B0503020204020204" pitchFamily="34" charset="-122"/>
              </a:rPr>
              <a:t>概论</a:t>
            </a:r>
            <a:r>
              <a:rPr lang="en-US" altLang="zh-CN" sz="2800" b="1" dirty="0" smtClean="0">
                <a:latin typeface="微软雅黑" panose="020B0503020204020204" pitchFamily="34" charset="-122"/>
                <a:ea typeface="微软雅黑" panose="020B0503020204020204" pitchFamily="34" charset="-122"/>
              </a:rPr>
              <a:t>》</a:t>
            </a:r>
          </a:p>
          <a:p>
            <a:pPr>
              <a:lnSpc>
                <a:spcPct val="150000"/>
              </a:lnSpc>
            </a:pPr>
            <a:r>
              <a:rPr lang="zh-CN" altLang="en-US" sz="2800" b="1" dirty="0" smtClean="0">
                <a:latin typeface="微软雅黑" panose="020B0503020204020204" pitchFamily="34" charset="-122"/>
                <a:ea typeface="微软雅黑" panose="020B0503020204020204" pitchFamily="34" charset="-122"/>
              </a:rPr>
              <a:t>教材主编：谌新民</a:t>
            </a:r>
            <a:endParaRPr lang="en-US" altLang="zh-CN" sz="2800" b="1" dirty="0" smtClean="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课程</a:t>
            </a:r>
            <a:r>
              <a:rPr lang="zh-CN" altLang="en-US" sz="2800" b="1" dirty="0" smtClean="0">
                <a:latin typeface="微软雅黑" panose="020B0503020204020204" pitchFamily="34" charset="-122"/>
                <a:ea typeface="微软雅黑" panose="020B0503020204020204" pitchFamily="34" charset="-122"/>
              </a:rPr>
              <a:t>代码：</a:t>
            </a:r>
            <a:r>
              <a:rPr lang="en-US" altLang="zh-CN" sz="2800" b="1" dirty="0" smtClean="0">
                <a:latin typeface="微软雅黑" panose="020B0503020204020204" pitchFamily="34" charset="-122"/>
                <a:ea typeface="微软雅黑" panose="020B0503020204020204" pitchFamily="34" charset="-122"/>
              </a:rPr>
              <a:t>11466</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3210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475529" cy="2616101"/>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四、</a:t>
            </a:r>
            <a:r>
              <a:rPr lang="zh-CN" altLang="en-US" sz="2000" b="1" dirty="0">
                <a:latin typeface="微软雅黑" panose="020B0503020204020204" pitchFamily="34" charset="-122"/>
                <a:ea typeface="微软雅黑" panose="020B0503020204020204" pitchFamily="34" charset="-122"/>
              </a:rPr>
              <a:t>人力</a:t>
            </a:r>
            <a:r>
              <a:rPr lang="zh-CN" altLang="en-US" sz="2000" b="1" dirty="0" smtClean="0">
                <a:latin typeface="微软雅黑" panose="020B0503020204020204" pitchFamily="34" charset="-122"/>
                <a:ea typeface="微软雅黑" panose="020B0503020204020204" pitchFamily="34" charset="-122"/>
              </a:rPr>
              <a:t>资本产权</a:t>
            </a:r>
            <a:endParaRPr lang="zh-CN" altLang="en-US" sz="2000" b="1"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人力资本产权是市场交易过程中人力资本所有权及其派生的使用权、支配权和收益权等一系列权利的总称，</a:t>
            </a:r>
            <a:r>
              <a:rPr lang="zh-CN" altLang="en-US" sz="2000" b="1" dirty="0">
                <a:latin typeface="微软雅黑" panose="020B0503020204020204" pitchFamily="34" charset="-122"/>
                <a:ea typeface="微软雅黑" panose="020B0503020204020204" pitchFamily="34" charset="-122"/>
              </a:rPr>
              <a:t>本质上是对人们的社会经济关系的反映</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人力资本在其交易过程中，原先完整的人力资本产权可能会分解为</a:t>
            </a:r>
            <a:r>
              <a:rPr lang="zh-CN" altLang="en-US" sz="2000" b="1" dirty="0">
                <a:latin typeface="微软雅黑" panose="020B0503020204020204" pitchFamily="34" charset="-122"/>
                <a:ea typeface="微软雅黑" panose="020B0503020204020204" pitchFamily="34" charset="-122"/>
              </a:rPr>
              <a:t>两种</a:t>
            </a:r>
            <a:r>
              <a:rPr lang="zh-CN" altLang="en-US" sz="2000" b="1" dirty="0" smtClean="0">
                <a:latin typeface="微软雅黑" panose="020B0503020204020204" pitchFamily="34" charset="-122"/>
                <a:ea typeface="微软雅黑" panose="020B0503020204020204" pitchFamily="34" charset="-122"/>
              </a:rPr>
              <a:t>产权</a:t>
            </a: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是</a:t>
            </a:r>
            <a:r>
              <a:rPr lang="zh-CN" altLang="en-US" sz="2000" b="1" dirty="0">
                <a:solidFill>
                  <a:srgbClr val="FF0000"/>
                </a:solidFill>
                <a:latin typeface="微软雅黑" panose="020B0503020204020204" pitchFamily="34" charset="-122"/>
                <a:ea typeface="微软雅黑" panose="020B0503020204020204" pitchFamily="34" charset="-122"/>
              </a:rPr>
              <a:t>所有者产权</a:t>
            </a:r>
            <a:r>
              <a:rPr lang="zh-CN" altLang="en-US" sz="2000" dirty="0">
                <a:latin typeface="微软雅黑" panose="020B0503020204020204" pitchFamily="34" charset="-122"/>
                <a:ea typeface="微软雅黑" panose="020B0503020204020204" pitchFamily="34" charset="-122"/>
              </a:rPr>
              <a:t>，归人力资本载体所有；二</a:t>
            </a:r>
            <a:r>
              <a:rPr lang="zh-CN" altLang="en-US" sz="2000" dirty="0" smtClean="0">
                <a:latin typeface="微软雅黑" panose="020B0503020204020204" pitchFamily="34" charset="-122"/>
                <a:ea typeface="微软雅黑" panose="020B0503020204020204" pitchFamily="34" charset="-122"/>
              </a:rPr>
              <a:t>是</a:t>
            </a:r>
            <a:r>
              <a:rPr lang="zh-CN" altLang="en-US" sz="2000" b="1" dirty="0" smtClean="0">
                <a:solidFill>
                  <a:srgbClr val="FF0000"/>
                </a:solidFill>
                <a:latin typeface="微软雅黑" panose="020B0503020204020204" pitchFamily="34" charset="-122"/>
                <a:ea typeface="微软雅黑" panose="020B0503020204020204" pitchFamily="34" charset="-122"/>
              </a:rPr>
              <a:t>经营产权</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归企业或使用单位所有</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712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1.1.2 </a:t>
            </a:r>
            <a:r>
              <a:rPr lang="zh-CN" altLang="en-US" kern="0" dirty="0" smtClean="0">
                <a:solidFill>
                  <a:sysClr val="windowText" lastClr="000000"/>
                </a:solidFill>
              </a:rPr>
              <a:t>相关概念</a:t>
            </a:r>
            <a:endParaRPr lang="zh-CN" altLang="en-US" kern="0" dirty="0">
              <a:solidFill>
                <a:sysClr val="windowText" lastClr="000000"/>
              </a:solidFill>
            </a:endParaRPr>
          </a:p>
        </p:txBody>
      </p:sp>
      <p:sp>
        <p:nvSpPr>
          <p:cNvPr id="3" name="矩形 2"/>
          <p:cNvSpPr/>
          <p:nvPr/>
        </p:nvSpPr>
        <p:spPr>
          <a:xfrm>
            <a:off x="488959" y="1477261"/>
            <a:ext cx="8475529" cy="1877437"/>
          </a:xfrm>
          <a:prstGeom prst="rect">
            <a:avLst/>
          </a:prstGeom>
        </p:spPr>
        <p:txBody>
          <a:bodyPr wrap="square">
            <a:spAutoFit/>
          </a:bodyPr>
          <a:lstStyle/>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五、</a:t>
            </a:r>
            <a:r>
              <a:rPr lang="zh-CN" altLang="en-US" sz="2000" b="1" dirty="0">
                <a:latin typeface="微软雅黑" panose="020B0503020204020204" pitchFamily="34" charset="-122"/>
                <a:ea typeface="微软雅黑" panose="020B0503020204020204" pitchFamily="34" charset="-122"/>
              </a:rPr>
              <a:t>人力</a:t>
            </a:r>
            <a:r>
              <a:rPr lang="zh-CN" altLang="en-US" sz="2000" b="1" dirty="0" smtClean="0">
                <a:latin typeface="微软雅黑" panose="020B0503020204020204" pitchFamily="34" charset="-122"/>
                <a:ea typeface="微软雅黑" panose="020B0503020204020204" pitchFamily="34" charset="-122"/>
              </a:rPr>
              <a:t>资本投资</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美国经济学家</a:t>
            </a:r>
            <a:r>
              <a:rPr lang="zh-CN" altLang="en-US" sz="2000" b="1" dirty="0">
                <a:latin typeface="微软雅黑" panose="020B0503020204020204" pitchFamily="34" charset="-122"/>
                <a:ea typeface="微软雅黑" panose="020B0503020204020204" pitchFamily="34" charset="-122"/>
              </a:rPr>
              <a:t>加里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贝克尔</a:t>
            </a:r>
            <a:r>
              <a:rPr lang="zh-CN" altLang="en-US" sz="2000" dirty="0">
                <a:latin typeface="微软雅黑" panose="020B0503020204020204" pitchFamily="34" charset="-122"/>
                <a:ea typeface="微软雅黑" panose="020B0503020204020204" pitchFamily="34" charset="-122"/>
              </a:rPr>
              <a:t>曾对人力资本投资作了个精辟概括：</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“通过</a:t>
            </a:r>
            <a:r>
              <a:rPr lang="zh-CN" altLang="en-US" sz="2000" b="1" dirty="0">
                <a:solidFill>
                  <a:srgbClr val="FF0000"/>
                </a:solidFill>
                <a:latin typeface="微软雅黑" panose="020B0503020204020204" pitchFamily="34" charset="-122"/>
                <a:ea typeface="微软雅黑" panose="020B0503020204020204" pitchFamily="34" charset="-122"/>
              </a:rPr>
              <a:t>增加人的资源</a:t>
            </a:r>
            <a:r>
              <a:rPr lang="zh-CN" altLang="en-US" sz="2000" dirty="0">
                <a:latin typeface="微软雅黑" panose="020B0503020204020204" pitchFamily="34" charset="-122"/>
                <a:ea typeface="微软雅黑" panose="020B0503020204020204" pitchFamily="34" charset="-122"/>
              </a:rPr>
              <a:t>而影响未来的货币和物质收入的各种活动，叫做人力资本投资。”</a:t>
            </a:r>
          </a:p>
        </p:txBody>
      </p:sp>
      <p:pic>
        <p:nvPicPr>
          <p:cNvPr id="7" name="图片 6"/>
          <p:cNvPicPr>
            <a:picLocks noChangeAspect="1"/>
          </p:cNvPicPr>
          <p:nvPr/>
        </p:nvPicPr>
        <p:blipFill>
          <a:blip r:embed="rId3"/>
          <a:stretch>
            <a:fillRect/>
          </a:stretch>
        </p:blipFill>
        <p:spPr>
          <a:xfrm>
            <a:off x="6634286" y="0"/>
            <a:ext cx="2481948" cy="1312568"/>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9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【1401】</a:t>
            </a:r>
            <a:r>
              <a:rPr lang="zh-CN" altLang="en-US" sz="2400" dirty="0">
                <a:latin typeface="微软雅黑" panose="020B0503020204020204" pitchFamily="34" charset="-122"/>
                <a:ea typeface="微软雅黑" panose="020B0503020204020204" pitchFamily="34" charset="-122"/>
              </a:rPr>
              <a:t>人力资源是指在一定时间空间条件下，现实的和潜在的劳动力（）</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、数量的总和</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质量的总和</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数量和质量的总和</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人口的总和</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156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【1401】</a:t>
            </a:r>
            <a:r>
              <a:rPr lang="zh-CN" altLang="en-US" sz="2400" dirty="0">
                <a:latin typeface="微软雅黑" panose="020B0503020204020204" pitchFamily="34" charset="-122"/>
                <a:ea typeface="微软雅黑" panose="020B0503020204020204" pitchFamily="34" charset="-122"/>
              </a:rPr>
              <a:t>人力资源是指在一定时间空间条件下，现实的和潜在的劳动力（）</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、数量的总和</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质量的总和</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数量和质量的总和</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人口的总和</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5715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【1101】</a:t>
            </a:r>
            <a:r>
              <a:rPr lang="zh-CN" altLang="en-US" sz="2400" dirty="0">
                <a:latin typeface="微软雅黑" panose="020B0503020204020204" pitchFamily="34" charset="-122"/>
                <a:ea typeface="微软雅黑" panose="020B0503020204020204" pitchFamily="34" charset="-122"/>
              </a:rPr>
              <a:t>人力资源具有的特点有（）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、自有性</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生物性</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时效性</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创造性</a:t>
            </a:r>
          </a:p>
          <a:p>
            <a:pPr>
              <a:lnSpc>
                <a:spcPct val="150000"/>
              </a:lnSpc>
            </a:pPr>
            <a:r>
              <a:rPr lang="en-US" altLang="zh-CN" sz="2400"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能动性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3618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【1101】</a:t>
            </a:r>
            <a:r>
              <a:rPr lang="zh-CN" altLang="en-US" sz="2400" dirty="0">
                <a:latin typeface="微软雅黑" panose="020B0503020204020204" pitchFamily="34" charset="-122"/>
                <a:ea typeface="微软雅黑" panose="020B0503020204020204" pitchFamily="34" charset="-122"/>
              </a:rPr>
              <a:t>人力资源具有的特点有（）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、自有性</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生物性</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时效性</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创造性</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E</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能动性</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2" name="文本框 11">
            <a:extLst/>
          </p:cNvPr>
          <p:cNvSpPr txBox="1"/>
          <p:nvPr/>
        </p:nvSpPr>
        <p:spPr>
          <a:xfrm>
            <a:off x="4427984" y="2571750"/>
            <a:ext cx="35687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altLang="zh-CN" sz="2400" dirty="0">
                <a:latin typeface="+mj-ea"/>
                <a:ea typeface="+mj-ea"/>
              </a:rPr>
              <a:t>【</a:t>
            </a:r>
            <a:r>
              <a:rPr lang="zh-CN" altLang="en-US" sz="2400" dirty="0">
                <a:latin typeface="+mj-ea"/>
                <a:ea typeface="+mj-ea"/>
              </a:rPr>
              <a:t>助记</a:t>
            </a:r>
            <a:r>
              <a:rPr lang="en-US" altLang="zh-CN" sz="2400" dirty="0">
                <a:latin typeface="+mj-ea"/>
                <a:ea typeface="+mj-ea"/>
              </a:rPr>
              <a:t>】</a:t>
            </a:r>
            <a:r>
              <a:rPr lang="zh-CN" altLang="en-US" sz="2400" dirty="0">
                <a:latin typeface="+mj-ea"/>
                <a:ea typeface="+mj-ea"/>
              </a:rPr>
              <a:t>自创能连续生效</a:t>
            </a:r>
          </a:p>
        </p:txBody>
      </p:sp>
    </p:spTree>
    <p:extLst>
      <p:ext uri="{BB962C8B-B14F-4D97-AF65-F5344CB8AC3E}">
        <p14:creationId xmlns:p14="http://schemas.microsoft.com/office/powerpoint/2010/main" val="74720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人力资源管理经历的主要阶段有（）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、人事管理阶段</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人事管理与人力资源管理混合阶段</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人力资源管理阶段</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家庭、工作、生活一体化发展阶段</a:t>
            </a:r>
          </a:p>
          <a:p>
            <a:pPr>
              <a:lnSpc>
                <a:spcPct val="150000"/>
              </a:lnSpc>
            </a:pPr>
            <a:r>
              <a:rPr lang="en-US" altLang="zh-CN" sz="2400"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、战略性</a:t>
            </a:r>
            <a:r>
              <a:rPr lang="zh-CN" altLang="en-US" sz="2400" dirty="0">
                <a:latin typeface="微软雅黑" panose="020B0503020204020204" pitchFamily="34" charset="-122"/>
                <a:ea typeface="微软雅黑" panose="020B0503020204020204" pitchFamily="34" charset="-122"/>
              </a:rPr>
              <a:t>人力资源管理阶段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551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人力资源管理经历的主要阶段有（）</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、人事管理阶段</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人事管理与人力资源管理混合阶段</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人力资源管理阶段</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家庭、工作、生活一体化发展阶段</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E</a:t>
            </a:r>
            <a:r>
              <a:rPr lang="zh-CN" altLang="en-US" sz="2400" b="1" dirty="0" smtClean="0">
                <a:solidFill>
                  <a:srgbClr val="FF0000"/>
                </a:solidFill>
                <a:latin typeface="微软雅黑" panose="020B0503020204020204" pitchFamily="34" charset="-122"/>
                <a:ea typeface="微软雅黑" panose="020B0503020204020204" pitchFamily="34" charset="-122"/>
              </a:rPr>
              <a:t>、战略性</a:t>
            </a:r>
            <a:r>
              <a:rPr lang="zh-CN" altLang="en-US" sz="2400" b="1" dirty="0">
                <a:solidFill>
                  <a:srgbClr val="FF0000"/>
                </a:solidFill>
                <a:latin typeface="微软雅黑" panose="020B0503020204020204" pitchFamily="34" charset="-122"/>
                <a:ea typeface="微软雅黑" panose="020B0503020204020204" pitchFamily="34" charset="-122"/>
              </a:rPr>
              <a:t>人力资源管理阶段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983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第一</a:t>
            </a:r>
            <a:r>
              <a:rPr lang="zh-CN" altLang="en-US" b="1" dirty="0" smtClean="0">
                <a:solidFill>
                  <a:srgbClr val="404040"/>
                </a:solidFill>
                <a:latin typeface="微软雅黑" panose="020B0503020204020204" pitchFamily="34" charset="-122"/>
                <a:ea typeface="微软雅黑" panose="020B0503020204020204" pitchFamily="34" charset="-122"/>
              </a:rPr>
              <a:t>章 人力资源</a:t>
            </a:r>
            <a:r>
              <a:rPr lang="zh-CN" altLang="en-US" b="1" dirty="0">
                <a:solidFill>
                  <a:srgbClr val="404040"/>
                </a:solidFill>
                <a:latin typeface="微软雅黑" panose="020B0503020204020204" pitchFamily="34" charset="-122"/>
                <a:ea typeface="微软雅黑" panose="020B0503020204020204" pitchFamily="34" charset="-122"/>
              </a:rPr>
              <a:t>管理基本概念与</a:t>
            </a:r>
            <a:r>
              <a:rPr lang="zh-CN" altLang="en-US" b="1" dirty="0" smtClean="0">
                <a:solidFill>
                  <a:srgbClr val="404040"/>
                </a:solidFill>
                <a:latin typeface="微软雅黑" panose="020B0503020204020204" pitchFamily="34" charset="-122"/>
                <a:ea typeface="微软雅黑" panose="020B0503020204020204" pitchFamily="34" charset="-122"/>
              </a:rPr>
              <a:t>原理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stretch>
            <a:fillRect/>
          </a:stretch>
        </p:blipFill>
        <p:spPr>
          <a:xfrm>
            <a:off x="0" y="1212443"/>
            <a:ext cx="9144000" cy="2718614"/>
          </a:xfrm>
          <a:prstGeom prst="rect">
            <a:avLst/>
          </a:prstGeom>
        </p:spPr>
      </p:pic>
    </p:spTree>
    <p:extLst>
      <p:ext uri="{BB962C8B-B14F-4D97-AF65-F5344CB8AC3E}">
        <p14:creationId xmlns:p14="http://schemas.microsoft.com/office/powerpoint/2010/main" val="2193479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1.2.1 </a:t>
            </a:r>
            <a:r>
              <a:rPr lang="zh-CN" altLang="en-US" kern="0" dirty="0" smtClean="0">
                <a:solidFill>
                  <a:sysClr val="windowText" lastClr="000000"/>
                </a:solidFill>
              </a:rPr>
              <a:t>基本原理</a:t>
            </a:r>
            <a:endParaRPr lang="zh-CN" altLang="en-US" kern="0" dirty="0">
              <a:solidFill>
                <a:sysClr val="windowText" lastClr="000000"/>
              </a:solidFill>
            </a:endParaRPr>
          </a:p>
        </p:txBody>
      </p:sp>
      <p:sp>
        <p:nvSpPr>
          <p:cNvPr id="3" name="矩形 2"/>
          <p:cNvSpPr/>
          <p:nvPr/>
        </p:nvSpPr>
        <p:spPr>
          <a:xfrm>
            <a:off x="488959" y="1477261"/>
            <a:ext cx="8187497" cy="430374"/>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战略目标</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588224" y="13905"/>
            <a:ext cx="2521924" cy="1333709"/>
          </a:xfrm>
          <a:prstGeom prst="rect">
            <a:avLst/>
          </a:prstGeom>
        </p:spPr>
      </p:pic>
      <p:pic>
        <p:nvPicPr>
          <p:cNvPr id="15"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57294" y="786514"/>
            <a:ext cx="2052854" cy="198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8"/>
          <p:cNvSpPr>
            <a:spLocks noChangeArrowheads="1"/>
          </p:cNvSpPr>
          <p:nvPr/>
        </p:nvSpPr>
        <p:spPr bwMode="auto">
          <a:xfrm>
            <a:off x="99830" y="1349336"/>
            <a:ext cx="896575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u="sng" dirty="0">
                <a:latin typeface="微软雅黑" panose="020B0503020204020204" pitchFamily="34" charset="-122"/>
                <a:ea typeface="微软雅黑" panose="020B0503020204020204" pitchFamily="34" charset="-122"/>
              </a:rPr>
              <a:t>总体目标</a:t>
            </a:r>
            <a:endParaRPr lang="en-US" altLang="zh-CN" sz="2000" u="sng" dirty="0">
              <a:latin typeface="微软雅黑" panose="020B0503020204020204" pitchFamily="34" charset="-122"/>
              <a:ea typeface="微软雅黑" panose="020B0503020204020204" pitchFamily="34" charset="-122"/>
            </a:endParaRPr>
          </a:p>
          <a:p>
            <a:pPr algn="ctr">
              <a:lnSpc>
                <a:spcPct val="150000"/>
              </a:lnSpc>
            </a:pP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ctr">
              <a:lnSpc>
                <a:spcPct val="150000"/>
              </a:lnSpc>
            </a:pPr>
            <a:r>
              <a:rPr lang="zh-CN" altLang="en-US" sz="2000" u="sng" dirty="0">
                <a:latin typeface="微软雅黑" panose="020B0503020204020204" pitchFamily="34" charset="-122"/>
                <a:ea typeface="微软雅黑" panose="020B0503020204020204" pitchFamily="34" charset="-122"/>
              </a:rPr>
              <a:t>层层分解和落实</a:t>
            </a:r>
            <a:endParaRPr lang="en-US" altLang="zh-CN" sz="2000" u="sng" dirty="0">
              <a:latin typeface="微软雅黑" panose="020B0503020204020204" pitchFamily="34" charset="-122"/>
              <a:ea typeface="微软雅黑" panose="020B0503020204020204" pitchFamily="34" charset="-122"/>
            </a:endParaRPr>
          </a:p>
          <a:p>
            <a:pPr algn="ctr">
              <a:lnSpc>
                <a:spcPct val="150000"/>
              </a:lnSpc>
            </a:pPr>
            <a:r>
              <a:rPr lang="zh-CN" altLang="en-US" sz="2000" dirty="0">
                <a:latin typeface="微软雅黑" panose="020B0503020204020204" pitchFamily="34" charset="-122"/>
                <a:ea typeface="微软雅黑" panose="020B0503020204020204" pitchFamily="34" charset="-122"/>
              </a:rPr>
              <a:t>（根据组织总目标分别制定出各自的目标、任务以及相应的保证措施）</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zh-CN" altLang="en-US" sz="2000" u="sng" dirty="0">
                <a:latin typeface="微软雅黑" panose="020B0503020204020204" pitchFamily="34" charset="-122"/>
                <a:ea typeface="微软雅黑" panose="020B0503020204020204" pitchFamily="34" charset="-122"/>
              </a:rPr>
              <a:t>形成一个</a:t>
            </a:r>
            <a:r>
              <a:rPr lang="zh-CN" altLang="en-US" sz="2000" b="1" u="sng" dirty="0">
                <a:latin typeface="微软雅黑" panose="020B0503020204020204" pitchFamily="34" charset="-122"/>
                <a:ea typeface="微软雅黑" panose="020B0503020204020204" pitchFamily="34" charset="-122"/>
              </a:rPr>
              <a:t>目标体系</a:t>
            </a:r>
            <a:r>
              <a:rPr lang="zh-CN" altLang="en-US" sz="2000" u="sng" dirty="0">
                <a:latin typeface="微软雅黑" panose="020B0503020204020204" pitchFamily="34" charset="-122"/>
                <a:ea typeface="微软雅黑" panose="020B0503020204020204" pitchFamily="34" charset="-122"/>
              </a:rPr>
              <a:t>，并将目标完成状况作为各部门考核的依据。</a:t>
            </a:r>
          </a:p>
        </p:txBody>
      </p:sp>
      <p:sp>
        <p:nvSpPr>
          <p:cNvPr id="17" name="矩形 9"/>
          <p:cNvSpPr>
            <a:spLocks noChangeArrowheads="1"/>
          </p:cNvSpPr>
          <p:nvPr/>
        </p:nvSpPr>
        <p:spPr bwMode="auto">
          <a:xfrm>
            <a:off x="307975" y="3882520"/>
            <a:ext cx="86233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作为战略目标实现的基本保证，必须使得</a:t>
            </a:r>
            <a:r>
              <a:rPr lang="zh-CN" altLang="en-US" sz="2200" dirty="0">
                <a:solidFill>
                  <a:srgbClr val="FF0000"/>
                </a:solidFill>
                <a:latin typeface="微软雅黑" panose="020B0503020204020204" pitchFamily="34" charset="-122"/>
                <a:ea typeface="微软雅黑" panose="020B0503020204020204" pitchFamily="34" charset="-122"/>
              </a:rPr>
              <a:t>目标具有可分解性</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200" dirty="0">
                <a:latin typeface="微软雅黑" panose="020B0503020204020204" pitchFamily="34" charset="-122"/>
                <a:ea typeface="微软雅黑" panose="020B0503020204020204" pitchFamily="34" charset="-122"/>
              </a:rPr>
              <a:t>同时，在一个组织之中，</a:t>
            </a:r>
            <a:r>
              <a:rPr lang="zh-CN" altLang="zh-CN" sz="2200" dirty="0">
                <a:solidFill>
                  <a:srgbClr val="FF0000"/>
                </a:solidFill>
                <a:latin typeface="微软雅黑" panose="020B0503020204020204" pitchFamily="34" charset="-122"/>
                <a:ea typeface="微软雅黑" panose="020B0503020204020204" pitchFamily="34" charset="-122"/>
              </a:rPr>
              <a:t>目标是多种多样的</a:t>
            </a:r>
            <a:r>
              <a:rPr lang="zh-CN" altLang="en-US"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72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56" y="843558"/>
            <a:ext cx="9160755" cy="365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1.2.1 </a:t>
            </a:r>
            <a:r>
              <a:rPr lang="zh-CN" altLang="en-US" kern="0" dirty="0" smtClean="0">
                <a:solidFill>
                  <a:sysClr val="windowText" lastClr="000000"/>
                </a:solidFill>
              </a:rPr>
              <a:t>基本原理</a:t>
            </a:r>
            <a:endParaRPr lang="zh-CN" altLang="en-US" kern="0" dirty="0">
              <a:solidFill>
                <a:sysClr val="windowText" lastClr="000000"/>
              </a:solidFill>
            </a:endParaRPr>
          </a:p>
        </p:txBody>
      </p:sp>
      <p:sp>
        <p:nvSpPr>
          <p:cNvPr id="3" name="矩形 2"/>
          <p:cNvSpPr/>
          <p:nvPr/>
        </p:nvSpPr>
        <p:spPr>
          <a:xfrm>
            <a:off x="488959" y="1477261"/>
            <a:ext cx="8187497" cy="2400657"/>
          </a:xfrm>
          <a:prstGeom prst="rect">
            <a:avLst/>
          </a:prstGeom>
        </p:spPr>
        <p:txBody>
          <a:bodyPr wrap="square">
            <a:spAutoFit/>
          </a:bodyPr>
          <a:lstStyle/>
          <a:p>
            <a:pPr>
              <a:lnSpc>
                <a:spcPct val="120000"/>
              </a:lnSpc>
              <a:spcBef>
                <a:spcPct val="50000"/>
              </a:spcBef>
            </a:pPr>
            <a:r>
              <a:rPr lang="zh-CN" altLang="en-US" sz="2000" b="1" dirty="0" smtClean="0">
                <a:latin typeface="微软雅黑" panose="020B0503020204020204" pitchFamily="34" charset="-122"/>
                <a:ea typeface="微软雅黑" panose="020B0503020204020204" pitchFamily="34" charset="-122"/>
              </a:rPr>
              <a:t>优化原理：</a:t>
            </a:r>
            <a:r>
              <a:rPr lang="zh-CN" altLang="en-US" sz="2000" dirty="0">
                <a:solidFill>
                  <a:srgbClr val="FF0000"/>
                </a:solidFill>
                <a:latin typeface="微软雅黑" panose="020B0503020204020204" pitchFamily="34" charset="-122"/>
                <a:ea typeface="微软雅黑" panose="020B0503020204020204" pitchFamily="34" charset="-122"/>
              </a:rPr>
              <a:t>选择最优方案，以最少成本获得最大效益</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系统优化原理</a:t>
            </a:r>
            <a:r>
              <a:rPr lang="zh-CN" altLang="en-US" sz="2000" dirty="0" smtClean="0">
                <a:latin typeface="微软雅黑" panose="020B0503020204020204" pitchFamily="34" charset="-122"/>
                <a:ea typeface="微软雅黑" panose="020B0503020204020204" pitchFamily="34" charset="-122"/>
              </a:rPr>
              <a:t>（整体大于部分之和）</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人力资源管理作为组织系统中的关键一环，除了具有系统的一般特征外（</a:t>
            </a:r>
            <a:r>
              <a:rPr lang="zh-CN" altLang="en-US" sz="2000" b="1" dirty="0">
                <a:solidFill>
                  <a:srgbClr val="FF0000"/>
                </a:solidFill>
                <a:latin typeface="微软雅黑" panose="020B0503020204020204" pitchFamily="34" charset="-122"/>
                <a:ea typeface="微软雅黑" panose="020B0503020204020204" pitchFamily="34" charset="-122"/>
              </a:rPr>
              <a:t>整体性、相关性和有序性</a:t>
            </a:r>
            <a:r>
              <a:rPr lang="zh-CN" altLang="en-US" sz="2000" dirty="0">
                <a:latin typeface="微软雅黑" panose="020B0503020204020204" pitchFamily="34" charset="-122"/>
                <a:ea typeface="微软雅黑" panose="020B0503020204020204" pitchFamily="34" charset="-122"/>
              </a:rPr>
              <a:t>），它还特别具有组织的</a:t>
            </a:r>
            <a:r>
              <a:rPr lang="zh-CN" altLang="en-US" sz="2000" b="1" dirty="0">
                <a:solidFill>
                  <a:srgbClr val="FF0000"/>
                </a:solidFill>
                <a:latin typeface="微软雅黑" panose="020B0503020204020204" pitchFamily="34" charset="-122"/>
                <a:ea typeface="微软雅黑" panose="020B0503020204020204" pitchFamily="34" charset="-122"/>
              </a:rPr>
              <a:t>目的性</a:t>
            </a:r>
            <a:r>
              <a:rPr lang="zh-CN" altLang="en-US" sz="2000" dirty="0">
                <a:latin typeface="微软雅黑" panose="020B0503020204020204" pitchFamily="34" charset="-122"/>
                <a:ea typeface="微软雅黑" panose="020B0503020204020204" pitchFamily="34" charset="-122"/>
              </a:rPr>
              <a:t>功能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互补优化原理 </a:t>
            </a:r>
            <a:r>
              <a:rPr lang="zh-CN" altLang="en-US" sz="2000" dirty="0" smtClean="0">
                <a:latin typeface="微软雅黑" panose="020B0503020204020204" pitchFamily="34" charset="-122"/>
                <a:ea typeface="微软雅黑" panose="020B0503020204020204" pitchFamily="34" charset="-122"/>
              </a:rPr>
              <a:t>（全面互补）</a:t>
            </a:r>
            <a:endParaRPr lang="zh-CN" altLang="en-US" sz="2000" dirty="0">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588224" y="13905"/>
            <a:ext cx="2521924" cy="1333709"/>
          </a:xfrm>
          <a:prstGeom prst="rect">
            <a:avLst/>
          </a:prstGeom>
        </p:spPr>
      </p:pic>
    </p:spTree>
    <p:extLst>
      <p:ext uri="{BB962C8B-B14F-4D97-AF65-F5344CB8AC3E}">
        <p14:creationId xmlns:p14="http://schemas.microsoft.com/office/powerpoint/2010/main" val="1209780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1.2.1 </a:t>
            </a:r>
            <a:r>
              <a:rPr lang="zh-CN" altLang="en-US" kern="0" dirty="0" smtClean="0">
                <a:solidFill>
                  <a:sysClr val="windowText" lastClr="000000"/>
                </a:solidFill>
              </a:rPr>
              <a:t>基本原理</a:t>
            </a:r>
            <a:endParaRPr lang="zh-CN" altLang="en-US" kern="0" dirty="0">
              <a:solidFill>
                <a:sysClr val="windowText" lastClr="000000"/>
              </a:solidFill>
            </a:endParaRPr>
          </a:p>
        </p:txBody>
      </p:sp>
      <p:sp>
        <p:nvSpPr>
          <p:cNvPr id="3" name="矩形 2"/>
          <p:cNvSpPr/>
          <p:nvPr/>
        </p:nvSpPr>
        <p:spPr>
          <a:xfrm>
            <a:off x="488959" y="1477261"/>
            <a:ext cx="8187497" cy="2554545"/>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能级层序原理   </a:t>
            </a:r>
            <a:r>
              <a:rPr lang="zh-CN" altLang="en-US" sz="2000" dirty="0">
                <a:latin typeface="微软雅黑" panose="020B0503020204020204" pitchFamily="34" charset="-122"/>
                <a:ea typeface="微软雅黑" panose="020B0503020204020204" pitchFamily="34" charset="-122"/>
              </a:rPr>
              <a:t>（能位匹配原理：人岗相宜、人尽其才、才尽其用。）</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实现能位匹配，还应注意下面</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点：</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一是，能位匹配必须</a:t>
            </a:r>
            <a:r>
              <a:rPr lang="zh-CN" altLang="en-US" sz="2000" b="1" dirty="0">
                <a:solidFill>
                  <a:srgbClr val="FF0000"/>
                </a:solidFill>
                <a:latin typeface="微软雅黑" panose="020B0503020204020204" pitchFamily="34" charset="-122"/>
                <a:ea typeface="微软雅黑" panose="020B0503020204020204" pitchFamily="34" charset="-122"/>
              </a:rPr>
              <a:t>按层序</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二是，不同的能位应该</a:t>
            </a:r>
            <a:r>
              <a:rPr lang="zh-CN" altLang="en-US" sz="2000" b="1" dirty="0">
                <a:solidFill>
                  <a:srgbClr val="FF0000"/>
                </a:solidFill>
                <a:latin typeface="微软雅黑" panose="020B0503020204020204" pitchFamily="34" charset="-122"/>
                <a:ea typeface="微软雅黑" panose="020B0503020204020204" pitchFamily="34" charset="-122"/>
              </a:rPr>
              <a:t>表现出不同</a:t>
            </a:r>
            <a:r>
              <a:rPr lang="zh-CN" altLang="en-US" sz="2000" dirty="0">
                <a:latin typeface="微软雅黑" panose="020B0503020204020204" pitchFamily="34" charset="-122"/>
                <a:ea typeface="微软雅黑" panose="020B0503020204020204" pitchFamily="34" charset="-122"/>
              </a:rPr>
              <a:t>的权、责、利和荣誉；</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三是，各类能位和人员均是</a:t>
            </a:r>
            <a:r>
              <a:rPr lang="zh-CN" altLang="en-US" sz="2000" b="1" dirty="0">
                <a:solidFill>
                  <a:srgbClr val="FF0000"/>
                </a:solidFill>
                <a:latin typeface="微软雅黑" panose="020B0503020204020204" pitchFamily="34" charset="-122"/>
                <a:ea typeface="微软雅黑" panose="020B0503020204020204" pitchFamily="34" charset="-122"/>
              </a:rPr>
              <a:t>相对的、动态</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588224" y="13905"/>
            <a:ext cx="2521924" cy="1333709"/>
          </a:xfrm>
          <a:prstGeom prst="rect">
            <a:avLst/>
          </a:prstGeom>
        </p:spPr>
      </p:pic>
      <p:grpSp>
        <p:nvGrpSpPr>
          <p:cNvPr id="15" name="组合 14"/>
          <p:cNvGrpSpPr>
            <a:grpSpLocks/>
          </p:cNvGrpSpPr>
          <p:nvPr/>
        </p:nvGrpSpPr>
        <p:grpSpPr bwMode="auto">
          <a:xfrm>
            <a:off x="6849061" y="2462146"/>
            <a:ext cx="2000250" cy="2032000"/>
            <a:chOff x="8442465" y="4143375"/>
            <a:chExt cx="2000109" cy="2032000"/>
          </a:xfrm>
        </p:grpSpPr>
        <p:sp>
          <p:nvSpPr>
            <p:cNvPr id="16" name="等腰三角形 15">
              <a:extLst/>
            </p:cNvPr>
            <p:cNvSpPr/>
            <p:nvPr/>
          </p:nvSpPr>
          <p:spPr>
            <a:xfrm>
              <a:off x="8442465" y="4143375"/>
              <a:ext cx="2000109" cy="20320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cxnSp>
          <p:nvCxnSpPr>
            <p:cNvPr id="17" name="直接连接符 16">
              <a:extLst/>
            </p:cNvPr>
            <p:cNvCxnSpPr>
              <a:stCxn id="16" idx="1"/>
              <a:endCxn id="16" idx="5"/>
            </p:cNvCxnSpPr>
            <p:nvPr/>
          </p:nvCxnSpPr>
          <p:spPr>
            <a:xfrm>
              <a:off x="8942493" y="5159375"/>
              <a:ext cx="100005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接连接符 17">
              <a:extLst/>
            </p:cNvPr>
            <p:cNvCxnSpPr/>
            <p:nvPr/>
          </p:nvCxnSpPr>
          <p:spPr>
            <a:xfrm>
              <a:off x="9175838" y="4694237"/>
              <a:ext cx="53336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p:cNvPr>
            <p:cNvCxnSpPr/>
            <p:nvPr/>
          </p:nvCxnSpPr>
          <p:spPr>
            <a:xfrm>
              <a:off x="8686923" y="5649912"/>
              <a:ext cx="1523893" cy="9525"/>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13426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1.2.1 </a:t>
            </a:r>
            <a:r>
              <a:rPr lang="zh-CN" altLang="en-US" kern="0" dirty="0" smtClean="0">
                <a:solidFill>
                  <a:sysClr val="windowText" lastClr="000000"/>
                </a:solidFill>
              </a:rPr>
              <a:t>基本原理</a:t>
            </a:r>
            <a:endParaRPr lang="zh-CN" altLang="en-US" kern="0" dirty="0">
              <a:solidFill>
                <a:sysClr val="windowText" lastClr="000000"/>
              </a:solidFill>
            </a:endParaRPr>
          </a:p>
        </p:txBody>
      </p:sp>
      <p:sp>
        <p:nvSpPr>
          <p:cNvPr id="3" name="矩形 2"/>
          <p:cNvSpPr/>
          <p:nvPr/>
        </p:nvSpPr>
        <p:spPr>
          <a:xfrm>
            <a:off x="488959" y="1477261"/>
            <a:ext cx="8475529" cy="2923877"/>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动态适应原理</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在人力资源管理中，人与事、人与岗位的</a:t>
            </a:r>
            <a:r>
              <a:rPr lang="zh-CN" altLang="en-US" sz="2000" b="1" dirty="0">
                <a:solidFill>
                  <a:srgbClr val="FF0000"/>
                </a:solidFill>
                <a:latin typeface="微软雅黑" panose="020B0503020204020204" pitchFamily="34" charset="-122"/>
                <a:ea typeface="微软雅黑" panose="020B0503020204020204" pitchFamily="34" charset="-122"/>
              </a:rPr>
              <a:t>适应是相对的，不适应是绝对的</a:t>
            </a:r>
            <a:r>
              <a:rPr lang="zh-CN" altLang="en-US" sz="2000" dirty="0">
                <a:latin typeface="微软雅黑" panose="020B0503020204020204" pitchFamily="34" charset="-122"/>
                <a:ea typeface="微软雅黑" panose="020B0503020204020204" pitchFamily="34" charset="-122"/>
              </a:rPr>
              <a:t>，从不适应到适应是在运动中实现的，是一个动态的适应过程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公平竞争原理</a:t>
            </a:r>
          </a:p>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效率优先，公平竞争</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的原则；</a:t>
            </a:r>
          </a:p>
          <a:p>
            <a:pPr>
              <a:lnSpc>
                <a:spcPct val="120000"/>
              </a:lnSpc>
              <a:spcBef>
                <a:spcPct val="50000"/>
              </a:spcBef>
              <a:buFontTx/>
              <a:buNone/>
            </a:pPr>
            <a:r>
              <a:rPr lang="zh-CN" altLang="en-US" sz="2000" b="1" dirty="0">
                <a:latin typeface="微软雅黑" panose="020B0503020204020204" pitchFamily="34" charset="-122"/>
                <a:ea typeface="微软雅黑" panose="020B0503020204020204" pitchFamily="34" charset="-122"/>
              </a:rPr>
              <a:t>积极竞争的</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个前提：</a:t>
            </a:r>
            <a:r>
              <a:rPr lang="zh-CN" altLang="en-US" sz="2000" b="1" dirty="0">
                <a:solidFill>
                  <a:srgbClr val="FF0000"/>
                </a:solidFill>
                <a:latin typeface="微软雅黑" panose="020B0503020204020204" pitchFamily="34" charset="-122"/>
                <a:ea typeface="微软雅黑" panose="020B0503020204020204" pitchFamily="34" charset="-122"/>
              </a:rPr>
              <a:t>公平、适度、以组织目标为</a:t>
            </a:r>
            <a:r>
              <a:rPr lang="zh-CN" altLang="en-US" sz="2000" b="1" dirty="0" smtClean="0">
                <a:solidFill>
                  <a:srgbClr val="FF0000"/>
                </a:solidFill>
                <a:latin typeface="微软雅黑" panose="020B0503020204020204" pitchFamily="34" charset="-122"/>
                <a:ea typeface="微软雅黑" panose="020B0503020204020204" pitchFamily="34" charset="-122"/>
              </a:rPr>
              <a:t>准</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588224" y="13905"/>
            <a:ext cx="2521924" cy="1333709"/>
          </a:xfrm>
          <a:prstGeom prst="rect">
            <a:avLst/>
          </a:prstGeom>
        </p:spPr>
      </p:pic>
      <p:sp>
        <p:nvSpPr>
          <p:cNvPr id="20" name="文本框 19"/>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1.2.1.8</a:t>
            </a:r>
            <a:r>
              <a:rPr lang="zh-CN" altLang="en-US" sz="1400" dirty="0">
                <a:solidFill>
                  <a:schemeClr val="bg1">
                    <a:lumMod val="75000"/>
                  </a:schemeClr>
                </a:solidFill>
              </a:rPr>
              <a:t>公平竞争原理</a:t>
            </a:r>
          </a:p>
        </p:txBody>
      </p:sp>
    </p:spTree>
    <p:extLst>
      <p:ext uri="{BB962C8B-B14F-4D97-AF65-F5344CB8AC3E}">
        <p14:creationId xmlns:p14="http://schemas.microsoft.com/office/powerpoint/2010/main" val="2949299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1.2.1 </a:t>
            </a:r>
            <a:r>
              <a:rPr lang="zh-CN" altLang="en-US" kern="0" dirty="0" smtClean="0">
                <a:solidFill>
                  <a:sysClr val="windowText" lastClr="000000"/>
                </a:solidFill>
              </a:rPr>
              <a:t>基本原理</a:t>
            </a:r>
            <a:endParaRPr lang="zh-CN" altLang="en-US" kern="0" dirty="0">
              <a:solidFill>
                <a:sysClr val="windowText" lastClr="000000"/>
              </a:solidFill>
            </a:endParaRPr>
          </a:p>
        </p:txBody>
      </p:sp>
      <p:sp>
        <p:nvSpPr>
          <p:cNvPr id="3" name="矩形 2"/>
          <p:cNvSpPr/>
          <p:nvPr/>
        </p:nvSpPr>
        <p:spPr>
          <a:xfrm>
            <a:off x="488959" y="1477261"/>
            <a:ext cx="8475529" cy="2400657"/>
          </a:xfrm>
          <a:prstGeom prst="rect">
            <a:avLst/>
          </a:prstGeom>
        </p:spPr>
        <p:txBody>
          <a:bodyPr wrap="square">
            <a:spAutoFit/>
          </a:bodyPr>
          <a:lstStyle/>
          <a:p>
            <a:pPr>
              <a:lnSpc>
                <a:spcPct val="120000"/>
              </a:lnSpc>
              <a:spcBef>
                <a:spcPct val="50000"/>
              </a:spcBef>
              <a:buFontTx/>
              <a:buNone/>
            </a:pPr>
            <a:r>
              <a:rPr lang="en-US" altLang="zh-CN" sz="2000" b="1" dirty="0">
                <a:latin typeface="微软雅黑" panose="020B0503020204020204" pitchFamily="34" charset="-122"/>
                <a:ea typeface="微软雅黑" panose="020B0503020204020204" pitchFamily="34" charset="-122"/>
              </a:rPr>
              <a:t>7. </a:t>
            </a:r>
            <a:r>
              <a:rPr lang="zh-CN" altLang="en-US" sz="2000" b="1" dirty="0">
                <a:latin typeface="微软雅黑" panose="020B0503020204020204" pitchFamily="34" charset="-122"/>
                <a:ea typeface="微软雅黑" panose="020B0503020204020204" pitchFamily="34" charset="-122"/>
              </a:rPr>
              <a:t>激励强化原理    </a:t>
            </a:r>
            <a:r>
              <a:rPr lang="zh-CN" altLang="en-US" sz="2000" dirty="0">
                <a:latin typeface="微软雅黑" panose="020B0503020204020204" pitchFamily="34" charset="-122"/>
                <a:ea typeface="微软雅黑" panose="020B0503020204020204" pitchFamily="34" charset="-122"/>
              </a:rPr>
              <a:t>（奖惩制度、增强主观能动性）</a:t>
            </a: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同</a:t>
            </a:r>
            <a:r>
              <a:rPr lang="zh-CN" altLang="en-US" sz="2000" b="1" dirty="0">
                <a:latin typeface="微软雅黑" panose="020B0503020204020204" pitchFamily="34" charset="-122"/>
                <a:ea typeface="微软雅黑" panose="020B0503020204020204" pitchFamily="34" charset="-122"/>
              </a:rPr>
              <a:t>素异构原理   </a:t>
            </a:r>
            <a:r>
              <a:rPr lang="zh-CN" altLang="en-US" sz="2000" dirty="0">
                <a:latin typeface="微软雅黑" panose="020B0503020204020204" pitchFamily="34" charset="-122"/>
                <a:ea typeface="微软雅黑" panose="020B0503020204020204" pitchFamily="34" charset="-122"/>
              </a:rPr>
              <a:t>（金刚石与石墨：事物成分在空间上的变化引起的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b="1" dirty="0">
                <a:latin typeface="微软雅黑" panose="020B0503020204020204" pitchFamily="34" charset="-122"/>
                <a:ea typeface="微软雅黑" panose="020B0503020204020204" pitchFamily="34" charset="-122"/>
              </a:rPr>
              <a:t>9. </a:t>
            </a:r>
            <a:r>
              <a:rPr lang="zh-CN" altLang="en-US" sz="2000" b="1" dirty="0">
                <a:latin typeface="微软雅黑" panose="020B0503020204020204" pitchFamily="34" charset="-122"/>
                <a:ea typeface="微软雅黑" panose="020B0503020204020204" pitchFamily="34" charset="-122"/>
              </a:rPr>
              <a:t>信息激励原理   </a:t>
            </a:r>
            <a:r>
              <a:rPr lang="zh-CN" altLang="en-US" sz="2000" dirty="0">
                <a:latin typeface="微软雅黑" panose="020B0503020204020204" pitchFamily="34" charset="-122"/>
                <a:ea typeface="微软雅黑" panose="020B0503020204020204" pitchFamily="34" charset="-122"/>
              </a:rPr>
              <a:t>（掌握信息、避免信息不对称性）</a:t>
            </a:r>
          </a:p>
          <a:p>
            <a:pPr>
              <a:lnSpc>
                <a:spcPct val="120000"/>
              </a:lnSpc>
              <a:spcBef>
                <a:spcPct val="50000"/>
              </a:spcBef>
              <a:buFontTx/>
              <a:buNone/>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文化凝聚原理   </a:t>
            </a:r>
            <a:r>
              <a:rPr lang="zh-CN" altLang="en-US" sz="2000" dirty="0">
                <a:latin typeface="微软雅黑" panose="020B0503020204020204" pitchFamily="34" charset="-122"/>
                <a:ea typeface="微软雅黑" panose="020B0503020204020204" pitchFamily="34" charset="-122"/>
              </a:rPr>
              <a:t>（一是组织与个人的相互作用力；二是组织内部个人彼此之间的吸引力或黏结力</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588224" y="13905"/>
            <a:ext cx="2521924" cy="1333709"/>
          </a:xfrm>
          <a:prstGeom prst="rect">
            <a:avLst/>
          </a:prstGeom>
        </p:spPr>
      </p:pic>
    </p:spTree>
    <p:extLst>
      <p:ext uri="{BB962C8B-B14F-4D97-AF65-F5344CB8AC3E}">
        <p14:creationId xmlns:p14="http://schemas.microsoft.com/office/powerpoint/2010/main" val="1943621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【1101】</a:t>
            </a:r>
            <a:r>
              <a:rPr lang="zh-CN" altLang="en-US" sz="2400" dirty="0">
                <a:latin typeface="微软雅黑" panose="020B0503020204020204" pitchFamily="34" charset="-122"/>
                <a:ea typeface="微软雅黑" panose="020B0503020204020204" pitchFamily="34" charset="-122"/>
              </a:rPr>
              <a:t>按照能位匹配原理，一个稳定的组织结构应该是（）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、椭圆形</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正三角形</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倒三角形</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正方形</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6571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2862322"/>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【1101】</a:t>
            </a:r>
            <a:r>
              <a:rPr lang="zh-CN" altLang="en-US" sz="2400" dirty="0">
                <a:latin typeface="微软雅黑" panose="020B0503020204020204" pitchFamily="34" charset="-122"/>
                <a:ea typeface="微软雅黑" panose="020B0503020204020204" pitchFamily="34" charset="-122"/>
              </a:rPr>
              <a:t>按照能位匹配原理，一个稳定的组织结构应该是（）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、椭圆形</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正三角形</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倒三角形</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正方形</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84730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【1407】</a:t>
            </a:r>
            <a:r>
              <a:rPr lang="zh-CN" altLang="en-US" sz="2400" dirty="0">
                <a:latin typeface="微软雅黑" panose="020B0503020204020204" pitchFamily="34" charset="-122"/>
                <a:ea typeface="微软雅黑" panose="020B0503020204020204" pitchFamily="34" charset="-122"/>
              </a:rPr>
              <a:t>企业在经过比较分析后选择最优结合的方案，并以最小的成本获得最大效益的人力资源管理原理称为（）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、优化原理</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能位匹配原理</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互补原理</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激励强化原理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401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【1407】</a:t>
            </a:r>
            <a:r>
              <a:rPr lang="zh-CN" altLang="en-US" sz="2400" dirty="0">
                <a:latin typeface="微软雅黑" panose="020B0503020204020204" pitchFamily="34" charset="-122"/>
                <a:ea typeface="微软雅黑" panose="020B0503020204020204" pitchFamily="34" charset="-122"/>
              </a:rPr>
              <a:t>企业在经过比较分析后选择最优结合的方案，并以最小的成本获得最大效益的人力资源管理原理称为（）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、优化原理</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能位匹配原理</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互补原理</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激励强化原理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929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2923877"/>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晕轮效应</a:t>
            </a:r>
            <a:r>
              <a:rPr lang="zh-CN" altLang="en-US" sz="2000" dirty="0">
                <a:latin typeface="微软雅黑" panose="020B0503020204020204" pitchFamily="34" charset="-122"/>
                <a:ea typeface="微软雅黑" panose="020B0503020204020204" pitchFamily="34" charset="-122"/>
              </a:rPr>
              <a:t>（哈罗效应）</a:t>
            </a:r>
            <a:r>
              <a:rPr lang="zh-CN" altLang="en-US" sz="2000" b="1"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是安德森通过对影响感认上印象概推提出的（“好人”“坏人”倾向）。</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有两种表现形式：一是以</a:t>
            </a:r>
            <a:r>
              <a:rPr lang="zh-CN" altLang="en-US" sz="2000" dirty="0">
                <a:solidFill>
                  <a:srgbClr val="FF0000"/>
                </a:solidFill>
                <a:latin typeface="微软雅黑" panose="020B0503020204020204" pitchFamily="34" charset="-122"/>
                <a:ea typeface="微软雅黑" panose="020B0503020204020204" pitchFamily="34" charset="-122"/>
              </a:rPr>
              <a:t>个体推导整体</a:t>
            </a:r>
            <a:r>
              <a:rPr lang="zh-CN" altLang="en-US" sz="2000" dirty="0">
                <a:latin typeface="微软雅黑" panose="020B0503020204020204" pitchFamily="34" charset="-122"/>
                <a:ea typeface="微软雅黑" panose="020B0503020204020204" pitchFamily="34" charset="-122"/>
              </a:rPr>
              <a:t>；二是</a:t>
            </a:r>
            <a:r>
              <a:rPr lang="zh-CN" altLang="en-US" sz="2000" dirty="0">
                <a:solidFill>
                  <a:srgbClr val="FF0000"/>
                </a:solidFill>
                <a:latin typeface="微软雅黑" panose="020B0503020204020204" pitchFamily="34" charset="-122"/>
                <a:ea typeface="微软雅黑" panose="020B0503020204020204" pitchFamily="34" charset="-122"/>
              </a:rPr>
              <a:t>整体推导个体</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偏见</a:t>
            </a:r>
            <a:r>
              <a:rPr lang="zh-CN" altLang="en-US" sz="2000" b="1" dirty="0">
                <a:latin typeface="微软雅黑" panose="020B0503020204020204" pitchFamily="34" charset="-122"/>
                <a:ea typeface="微软雅黑" panose="020B0503020204020204" pitchFamily="34" charset="-122"/>
              </a:rPr>
              <a:t>效应：</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领导</a:t>
            </a:r>
            <a:r>
              <a:rPr lang="zh-CN" altLang="en-US" sz="2000" b="1" dirty="0">
                <a:latin typeface="微软雅黑" panose="020B0503020204020204" pitchFamily="34" charset="-122"/>
                <a:ea typeface="微软雅黑" panose="020B0503020204020204" pitchFamily="34" charset="-122"/>
              </a:rPr>
              <a:t>从某种不正当的观念和偏见</a:t>
            </a:r>
            <a:r>
              <a:rPr lang="zh-CN" altLang="en-US" sz="2000" dirty="0">
                <a:latin typeface="微软雅黑" panose="020B0503020204020204" pitchFamily="34" charset="-122"/>
                <a:ea typeface="微软雅黑" panose="020B0503020204020204" pitchFamily="34" charset="-122"/>
              </a:rPr>
              <a:t>出发，</a:t>
            </a:r>
            <a:r>
              <a:rPr lang="zh-CN" altLang="en-US" sz="2000" b="1" dirty="0">
                <a:latin typeface="微软雅黑" panose="020B0503020204020204" pitchFamily="34" charset="-122"/>
                <a:ea typeface="微软雅黑" panose="020B0503020204020204" pitchFamily="34" charset="-122"/>
              </a:rPr>
              <a:t>纯主观</a:t>
            </a:r>
            <a:r>
              <a:rPr lang="zh-CN" altLang="en-US" sz="2000" dirty="0">
                <a:latin typeface="微软雅黑" panose="020B0503020204020204" pitchFamily="34" charset="-122"/>
                <a:ea typeface="微软雅黑" panose="020B0503020204020204" pitchFamily="34" charset="-122"/>
              </a:rPr>
              <a:t>地对人和事进行判断的一种心理现象。</a:t>
            </a: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1.2.2.1</a:t>
            </a:r>
            <a:r>
              <a:rPr lang="zh-CN" altLang="en-US" sz="1400" dirty="0">
                <a:solidFill>
                  <a:schemeClr val="bg1">
                    <a:lumMod val="75000"/>
                  </a:schemeClr>
                </a:solidFill>
              </a:rPr>
              <a:t>晕轮效应</a:t>
            </a:r>
          </a:p>
        </p:txBody>
      </p:sp>
    </p:spTree>
    <p:extLst>
      <p:ext uri="{BB962C8B-B14F-4D97-AF65-F5344CB8AC3E}">
        <p14:creationId xmlns:p14="http://schemas.microsoft.com/office/powerpoint/2010/main" val="153143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若某地的某个人在一个地方做了坏事，在众多因素影响下，可能导致对该地人群的歧视，影响到在员工招聘时对该地区人的歧视。这种现象反映了人力资源管理中的（）</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66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339502"/>
            <a:ext cx="305724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题型分布（参考）</a:t>
            </a:r>
            <a:endParaRPr lang="zh-CN" altLang="en-US" sz="28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267744" y="873008"/>
            <a:ext cx="4519984" cy="4155926"/>
          </a:xfrm>
          <a:prstGeom prst="rect">
            <a:avLst/>
          </a:prstGeom>
        </p:spPr>
      </p:pic>
    </p:spTree>
    <p:extLst>
      <p:ext uri="{BB962C8B-B14F-4D97-AF65-F5344CB8AC3E}">
        <p14:creationId xmlns:p14="http://schemas.microsoft.com/office/powerpoint/2010/main" val="204781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【1901】</a:t>
            </a:r>
            <a:r>
              <a:rPr lang="zh-CN" altLang="en-US" sz="2400" dirty="0">
                <a:latin typeface="微软雅黑" panose="020B0503020204020204" pitchFamily="34" charset="-122"/>
                <a:ea typeface="微软雅黑" panose="020B0503020204020204" pitchFamily="34" charset="-122"/>
              </a:rPr>
              <a:t>若某地的某个人在一个地方做了坏事，在众多因素影响下，可能导致对该地人群的歧视，影响到在员工招聘时对该地区人的歧视。这种现象反映了人力资源管理中的（）</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C</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3576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2400657"/>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首因效应</a:t>
            </a:r>
            <a:r>
              <a:rPr lang="zh-CN" altLang="en-US" sz="2000" b="1" dirty="0">
                <a:latin typeface="微软雅黑" panose="020B0503020204020204" pitchFamily="34" charset="-122"/>
                <a:ea typeface="微软雅黑" panose="020B0503020204020204" pitchFamily="34" charset="-122"/>
              </a:rPr>
              <a:t>：</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对他人的看法或判断往往依赖于</a:t>
            </a:r>
            <a:r>
              <a:rPr lang="zh-CN" altLang="en-US" sz="2000" b="1" dirty="0">
                <a:solidFill>
                  <a:srgbClr val="FF0000"/>
                </a:solidFill>
                <a:latin typeface="微软雅黑" panose="020B0503020204020204" pitchFamily="34" charset="-122"/>
                <a:ea typeface="微软雅黑" panose="020B0503020204020204" pitchFamily="34" charset="-122"/>
              </a:rPr>
              <a:t>第一印象</a:t>
            </a:r>
            <a:r>
              <a:rPr lang="zh-CN" altLang="en-US" sz="2000" dirty="0">
                <a:latin typeface="微软雅黑" panose="020B0503020204020204" pitchFamily="34" charset="-122"/>
                <a:ea typeface="微软雅黑" panose="020B0503020204020204" pitchFamily="34" charset="-122"/>
              </a:rPr>
              <a:t>，如好的开始是成功的一半等。</a:t>
            </a: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近因效应：</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对他人评价时过多地依赖</a:t>
            </a:r>
            <a:r>
              <a:rPr lang="zh-CN" altLang="en-US" sz="2000" b="1" dirty="0">
                <a:solidFill>
                  <a:srgbClr val="FF0000"/>
                </a:solidFill>
                <a:latin typeface="微软雅黑" panose="020B0503020204020204" pitchFamily="34" charset="-122"/>
                <a:ea typeface="微软雅黑" panose="020B0503020204020204" pitchFamily="34" charset="-122"/>
              </a:rPr>
              <a:t>近期的表现</a:t>
            </a:r>
            <a:r>
              <a:rPr lang="zh-CN" altLang="en-US" sz="2000" dirty="0">
                <a:latin typeface="微软雅黑" panose="020B0503020204020204" pitchFamily="34" charset="-122"/>
                <a:ea typeface="微软雅黑" panose="020B0503020204020204" pitchFamily="34" charset="-122"/>
              </a:rPr>
              <a:t>而忽略其以往的或一贯的表现的一种现象。</a:t>
            </a: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1.2.2.4</a:t>
            </a:r>
            <a:r>
              <a:rPr lang="zh-CN" altLang="en-US" sz="1400" dirty="0">
                <a:solidFill>
                  <a:schemeClr val="bg1">
                    <a:lumMod val="75000"/>
                  </a:schemeClr>
                </a:solidFill>
              </a:rPr>
              <a:t>近因效应</a:t>
            </a:r>
          </a:p>
        </p:txBody>
      </p:sp>
    </p:spTree>
    <p:extLst>
      <p:ext uri="{BB962C8B-B14F-4D97-AF65-F5344CB8AC3E}">
        <p14:creationId xmlns:p14="http://schemas.microsoft.com/office/powerpoint/2010/main" val="40841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【1701】</a:t>
            </a:r>
            <a:r>
              <a:rPr lang="zh-CN" altLang="en-US" sz="2400" dirty="0">
                <a:latin typeface="微软雅黑" panose="020B0503020204020204" pitchFamily="34" charset="-122"/>
                <a:ea typeface="微软雅黑" panose="020B0503020204020204" pitchFamily="34" charset="-122"/>
              </a:rPr>
              <a:t>对人的看法过多地依赖第一印象，往往形成先入为主的思维定式。而且这一印象在以后较长时期内不易改变，这种现象称为（）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1924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【1701】</a:t>
            </a:r>
            <a:r>
              <a:rPr lang="zh-CN" altLang="en-US" sz="2400" dirty="0">
                <a:latin typeface="微软雅黑" panose="020B0503020204020204" pitchFamily="34" charset="-122"/>
                <a:ea typeface="微软雅黑" panose="020B0503020204020204" pitchFamily="34" charset="-122"/>
              </a:rPr>
              <a:t>对人的看法过多地依赖第一印象，往往形成先入为主的思维定式。而且这一印象在以后较长时期内不易改变，这种现象称为（）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A</a:t>
            </a:r>
            <a:r>
              <a:rPr lang="zh-CN" altLang="en-US" sz="2400" b="1" dirty="0">
                <a:solidFill>
                  <a:srgbClr val="FF0000"/>
                </a:solidFill>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40396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2400657"/>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嫉妒心理：</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人们在相互类比的过程中产生的一种心理不平衡状态。</a:t>
            </a:r>
            <a:r>
              <a:rPr lang="zh-CN" altLang="en-US" sz="2000" b="1" dirty="0">
                <a:latin typeface="微软雅黑" panose="020B0503020204020204" pitchFamily="34" charset="-122"/>
                <a:ea typeface="微软雅黑" panose="020B0503020204020204" pitchFamily="34" charset="-122"/>
              </a:rPr>
              <a:t>嫉贤妒能、排斥异己。 </a:t>
            </a:r>
          </a:p>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攀比心理：</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日常需求得不到满足而相互比较，进而 </a:t>
            </a:r>
            <a:r>
              <a:rPr lang="zh-CN" altLang="en-US" sz="2000" b="1" dirty="0">
                <a:latin typeface="微软雅黑" panose="020B0503020204020204" pitchFamily="34" charset="-122"/>
                <a:ea typeface="微软雅黑" panose="020B0503020204020204" pitchFamily="34" charset="-122"/>
              </a:rPr>
              <a:t>非理性比拼  </a:t>
            </a:r>
            <a:r>
              <a:rPr lang="zh-CN" altLang="en-US" sz="2000" dirty="0">
                <a:latin typeface="微软雅黑" panose="020B0503020204020204" pitchFamily="34" charset="-122"/>
                <a:ea typeface="微软雅黑" panose="020B0503020204020204" pitchFamily="34" charset="-122"/>
              </a:rPr>
              <a:t>的一种现象。</a:t>
            </a: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1.2.2.4</a:t>
            </a:r>
            <a:r>
              <a:rPr lang="zh-CN" altLang="en-US" sz="1400" dirty="0">
                <a:solidFill>
                  <a:schemeClr val="bg1">
                    <a:lumMod val="75000"/>
                  </a:schemeClr>
                </a:solidFill>
              </a:rPr>
              <a:t>近因效应</a:t>
            </a:r>
          </a:p>
        </p:txBody>
      </p:sp>
    </p:spTree>
    <p:extLst>
      <p:ext uri="{BB962C8B-B14F-4D97-AF65-F5344CB8AC3E}">
        <p14:creationId xmlns:p14="http://schemas.microsoft.com/office/powerpoint/2010/main" val="9266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3508653"/>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投射效应：</a:t>
            </a:r>
            <a:endParaRPr lang="zh-CN" altLang="en-US" sz="2000" b="1"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不了解他人而判断他人时，往往较易从自身的特性和爱好出发，主观地认为他人也与自己具有相近的特性与爱好的现象，如 </a:t>
            </a:r>
            <a:r>
              <a:rPr lang="zh-CN" altLang="en-US" sz="2000" u="sng" dirty="0">
                <a:latin typeface="微软雅黑" panose="020B0503020204020204" pitchFamily="34" charset="-122"/>
                <a:ea typeface="微软雅黑" panose="020B0503020204020204" pitchFamily="34" charset="-122"/>
              </a:rPr>
              <a:t>以小人之心度君子之腹 </a:t>
            </a:r>
            <a:r>
              <a:rPr lang="zh-CN" altLang="en-US" sz="2000" dirty="0">
                <a:latin typeface="微软雅黑" panose="020B0503020204020204" pitchFamily="34" charset="-122"/>
                <a:ea typeface="微软雅黑" panose="020B0503020204020204" pitchFamily="34" charset="-122"/>
              </a:rPr>
              <a:t>等。</a:t>
            </a:r>
          </a:p>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马太效应：</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罗伯特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莫顿提出，指对有相当资源和荣誉的人，给予他的资源和荣誉越多，积累的就越多，反之，对资源和荣誉比较少的人，拒不给其资源和荣誉，就会越来越少。</a:t>
            </a:r>
            <a:r>
              <a:rPr lang="zh-CN" altLang="en-US" sz="2000" b="1" dirty="0">
                <a:solidFill>
                  <a:srgbClr val="FF0000"/>
                </a:solidFill>
                <a:latin typeface="微软雅黑" panose="020B0503020204020204" pitchFamily="34" charset="-122"/>
                <a:ea typeface="微软雅黑" panose="020B0503020204020204" pitchFamily="34" charset="-122"/>
              </a:rPr>
              <a:t>穷人愈穷、富人愈富</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423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3508653"/>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投射效应：</a:t>
            </a:r>
            <a:endParaRPr lang="zh-CN" altLang="en-US" sz="2000" b="1" dirty="0">
              <a:latin typeface="微软雅黑" panose="020B0503020204020204" pitchFamily="34" charset="-122"/>
              <a:ea typeface="微软雅黑" panose="020B0503020204020204" pitchFamily="34" charset="-122"/>
            </a:endParaRPr>
          </a:p>
          <a:p>
            <a:pPr>
              <a:lnSpc>
                <a:spcPct val="120000"/>
              </a:lnSpc>
              <a:spcBef>
                <a:spcPct val="50000"/>
              </a:spcBef>
              <a:buFontTx/>
              <a:buNone/>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不了解他人而判断他人时，往往较易从自身的特性和爱好出发，主观地认为他人也与自己具有相近的特性与爱好的现象，如 </a:t>
            </a:r>
            <a:r>
              <a:rPr lang="zh-CN" altLang="en-US" sz="2000" u="sng" dirty="0">
                <a:latin typeface="微软雅黑" panose="020B0503020204020204" pitchFamily="34" charset="-122"/>
                <a:ea typeface="微软雅黑" panose="020B0503020204020204" pitchFamily="34" charset="-122"/>
              </a:rPr>
              <a:t>以小人之心度君子之腹 </a:t>
            </a:r>
            <a:r>
              <a:rPr lang="zh-CN" altLang="en-US" sz="2000" dirty="0">
                <a:latin typeface="微软雅黑" panose="020B0503020204020204" pitchFamily="34" charset="-122"/>
                <a:ea typeface="微软雅黑" panose="020B0503020204020204" pitchFamily="34" charset="-122"/>
              </a:rPr>
              <a:t>等。</a:t>
            </a:r>
          </a:p>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马太效应：</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罗伯特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莫顿提出，指对有相当资源和荣誉的人，给予他的资源和荣誉越多，积累的就越多，反之，对资源和荣誉比较少的人，拒不给其资源和荣誉，就会越来越少。</a:t>
            </a:r>
            <a:r>
              <a:rPr lang="zh-CN" altLang="en-US" sz="2000" b="1" dirty="0">
                <a:solidFill>
                  <a:srgbClr val="FF0000"/>
                </a:solidFill>
                <a:latin typeface="微软雅黑" panose="020B0503020204020204" pitchFamily="34" charset="-122"/>
                <a:ea typeface="微软雅黑" panose="020B0503020204020204" pitchFamily="34" charset="-122"/>
              </a:rPr>
              <a:t>穷人愈穷、富人愈富</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47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1.2 </a:t>
            </a:r>
            <a:r>
              <a:rPr lang="zh-CN" altLang="en-US" b="1" dirty="0" smtClean="0">
                <a:solidFill>
                  <a:srgbClr val="404040"/>
                </a:solidFill>
                <a:latin typeface="微软雅黑" panose="020B0503020204020204" pitchFamily="34" charset="-122"/>
                <a:ea typeface="微软雅黑" panose="020B0503020204020204" pitchFamily="34" charset="-122"/>
              </a:rPr>
              <a:t>人力资源</a:t>
            </a:r>
            <a:r>
              <a:rPr lang="zh-CN" altLang="en-US" b="1" dirty="0">
                <a:solidFill>
                  <a:srgbClr val="404040"/>
                </a:solidFill>
                <a:latin typeface="微软雅黑" panose="020B0503020204020204" pitchFamily="34" charset="-122"/>
                <a:ea typeface="微软雅黑" panose="020B0503020204020204" pitchFamily="34" charset="-122"/>
              </a:rPr>
              <a:t>管理的基本理论</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1.2.2 </a:t>
            </a:r>
            <a:r>
              <a:rPr lang="zh-CN" altLang="en-US" kern="0" dirty="0" smtClean="0">
                <a:solidFill>
                  <a:sysClr val="windowText" lastClr="000000"/>
                </a:solidFill>
              </a:rPr>
              <a:t>常见误区</a:t>
            </a:r>
            <a:endParaRPr lang="zh-CN" altLang="en-US" kern="0" dirty="0">
              <a:solidFill>
                <a:sysClr val="windowText" lastClr="000000"/>
              </a:solidFill>
            </a:endParaRPr>
          </a:p>
        </p:txBody>
      </p:sp>
      <p:sp>
        <p:nvSpPr>
          <p:cNvPr id="3" name="矩形 2"/>
          <p:cNvSpPr/>
          <p:nvPr/>
        </p:nvSpPr>
        <p:spPr>
          <a:xfrm>
            <a:off x="488959" y="1477261"/>
            <a:ext cx="8187497" cy="2400657"/>
          </a:xfrm>
          <a:prstGeom prst="rect">
            <a:avLst/>
          </a:prstGeom>
        </p:spPr>
        <p:txBody>
          <a:bodyPr wrap="square">
            <a:spAutoFit/>
          </a:bodyPr>
          <a:lstStyle/>
          <a:p>
            <a:pPr>
              <a:lnSpc>
                <a:spcPct val="120000"/>
              </a:lnSpc>
              <a:spcBef>
                <a:spcPct val="50000"/>
              </a:spcBef>
              <a:buFontTx/>
              <a:buNone/>
            </a:pPr>
            <a:r>
              <a:rPr lang="en-US" altLang="zh-CN" sz="2000" b="1" dirty="0" smtClean="0">
                <a:latin typeface="微软雅黑" panose="020B0503020204020204" pitchFamily="34" charset="-122"/>
                <a:ea typeface="微软雅黑" panose="020B0503020204020204" pitchFamily="34" charset="-122"/>
              </a:rPr>
              <a:t>9.</a:t>
            </a:r>
            <a:r>
              <a:rPr lang="zh-CN" altLang="en-US" sz="2000" b="1" dirty="0">
                <a:solidFill>
                  <a:srgbClr val="FF0000"/>
                </a:solidFill>
                <a:latin typeface="微软雅黑" panose="020B0503020204020204" pitchFamily="34" charset="-122"/>
                <a:ea typeface="微软雅黑" panose="020B0503020204020204" pitchFamily="34" charset="-122"/>
              </a:rPr>
              <a:t>回报</a:t>
            </a:r>
            <a:r>
              <a:rPr lang="zh-CN" altLang="en-US" sz="2000" b="1" dirty="0">
                <a:latin typeface="微软雅黑" panose="020B0503020204020204" pitchFamily="34" charset="-122"/>
                <a:ea typeface="微软雅黑" panose="020B0503020204020204" pitchFamily="34" charset="-122"/>
              </a:rPr>
              <a:t>心理：</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喜欢他</a:t>
            </a:r>
            <a:r>
              <a:rPr lang="zh-CN" altLang="en-US" sz="2000" b="1" dirty="0">
                <a:latin typeface="微软雅黑" panose="020B0503020204020204" pitchFamily="34" charset="-122"/>
                <a:ea typeface="微软雅黑" panose="020B0503020204020204" pitchFamily="34" charset="-122"/>
              </a:rPr>
              <a:t>自认为</a:t>
            </a:r>
            <a:r>
              <a:rPr lang="zh-CN" altLang="en-US" sz="2000" dirty="0">
                <a:latin typeface="微软雅黑" panose="020B0503020204020204" pitchFamily="34" charset="-122"/>
                <a:ea typeface="微软雅黑" panose="020B0503020204020204" pitchFamily="34" charset="-122"/>
              </a:rPr>
              <a:t>喜欢他的人，讨厌他自认为讨厌他的人。</a:t>
            </a:r>
            <a:r>
              <a:rPr lang="zh-CN" altLang="en-US" sz="2000" u="sng" dirty="0">
                <a:latin typeface="微软雅黑" panose="020B0503020204020204" pitchFamily="34" charset="-122"/>
                <a:ea typeface="微软雅黑" panose="020B0503020204020204" pitchFamily="34" charset="-122"/>
              </a:rPr>
              <a:t>“滴水之恩、涌泉相报。” “你敬我一尺，我敬你一丈。”</a:t>
            </a:r>
          </a:p>
          <a:p>
            <a:pPr>
              <a:lnSpc>
                <a:spcPct val="120000"/>
              </a:lnSpc>
              <a:spcBef>
                <a:spcPct val="50000"/>
              </a:spcBef>
              <a:buFontTx/>
              <a:buNone/>
            </a:pP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戴维心理（反伯乐现象）：</a:t>
            </a:r>
          </a:p>
          <a:p>
            <a:pPr>
              <a:lnSpc>
                <a:spcPct val="120000"/>
              </a:lnSpc>
              <a:spcBef>
                <a:spcPct val="50000"/>
              </a:spcBef>
              <a:buFontTx/>
              <a:buNone/>
            </a:pPr>
            <a:r>
              <a:rPr lang="zh-CN" altLang="en-US" sz="2000" dirty="0">
                <a:latin typeface="微软雅黑" panose="020B0503020204020204" pitchFamily="34" charset="-122"/>
                <a:ea typeface="微软雅黑" panose="020B0503020204020204" pitchFamily="34" charset="-122"/>
              </a:rPr>
              <a:t>法拉第与戴维的故事引申而来。</a:t>
            </a:r>
            <a:r>
              <a:rPr lang="zh-CN" altLang="en-US" sz="2000" b="1" dirty="0">
                <a:solidFill>
                  <a:srgbClr val="FF0000"/>
                </a:solidFill>
                <a:latin typeface="微软雅黑" panose="020B0503020204020204" pitchFamily="34" charset="-122"/>
                <a:ea typeface="微软雅黑" panose="020B0503020204020204" pitchFamily="34" charset="-122"/>
              </a:rPr>
              <a:t>给自己亲手培养的人设置障碍。</a:t>
            </a:r>
          </a:p>
        </p:txBody>
      </p:sp>
      <p:pic>
        <p:nvPicPr>
          <p:cNvPr id="4" name="图片 3"/>
          <p:cNvPicPr>
            <a:picLocks noChangeAspect="1"/>
          </p:cNvPicPr>
          <p:nvPr/>
        </p:nvPicPr>
        <p:blipFill>
          <a:blip r:embed="rId3"/>
          <a:stretch>
            <a:fillRect/>
          </a:stretch>
        </p:blipFill>
        <p:spPr>
          <a:xfrm>
            <a:off x="6588224" y="7937"/>
            <a:ext cx="2492943" cy="1318383"/>
          </a:xfrm>
          <a:prstGeom prst="rect">
            <a:avLst/>
          </a:prstGeom>
        </p:spPr>
      </p:pic>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1.2.2.7</a:t>
            </a:r>
            <a:r>
              <a:rPr lang="zh-CN" altLang="en-US" sz="1400" dirty="0">
                <a:solidFill>
                  <a:schemeClr val="bg1">
                    <a:lumMod val="75000"/>
                  </a:schemeClr>
                </a:solidFill>
              </a:rPr>
              <a:t>回报心理</a:t>
            </a:r>
          </a:p>
        </p:txBody>
      </p:sp>
    </p:spTree>
    <p:extLst>
      <p:ext uri="{BB962C8B-B14F-4D97-AF65-F5344CB8AC3E}">
        <p14:creationId xmlns:p14="http://schemas.microsoft.com/office/powerpoint/2010/main" val="264975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“你敬我一尺，我敬你一丈”、“受人滴水之恩，当涌泉相报”。反映了人力资源管理中的（）</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回报心理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8519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416320"/>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“你敬我一尺，我敬你一丈”、“受人滴水之恩，当涌泉相报”。反映了人力资源管理中的（）</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偏见效应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回报心理</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1110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9552" y="1995686"/>
            <a:ext cx="8136904" cy="666751"/>
            <a:chOff x="2320320" y="1987155"/>
            <a:chExt cx="6163702" cy="666751"/>
          </a:xfrm>
        </p:grpSpPr>
        <p:sp>
          <p:nvSpPr>
            <p:cNvPr id="3" name="矩形 2"/>
            <p:cNvSpPr/>
            <p:nvPr/>
          </p:nvSpPr>
          <p:spPr>
            <a:xfrm>
              <a:off x="2433776" y="1987155"/>
              <a:ext cx="1686744" cy="666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anchor="ctr"/>
            <a:lstStyle/>
            <a:p>
              <a:pPr algn="ctr" defTabSz="685800" fontAlgn="base">
                <a:spcBef>
                  <a:spcPct val="0"/>
                </a:spcBef>
                <a:spcAft>
                  <a:spcPct val="0"/>
                </a:spcAft>
              </a:pPr>
              <a:r>
                <a:rPr kumimoji="1" lang="zh-CN" altLang="en-US" sz="3300" dirty="0">
                  <a:solidFill>
                    <a:srgbClr val="FFFFFF"/>
                  </a:solidFill>
                  <a:latin typeface="微软雅黑" panose="020B0503020204020204" pitchFamily="34" charset="-122"/>
                  <a:ea typeface="微软雅黑" panose="020B0503020204020204" pitchFamily="34" charset="-122"/>
                </a:rPr>
                <a:t>第一章</a:t>
              </a:r>
            </a:p>
          </p:txBody>
        </p:sp>
        <p:sp>
          <p:nvSpPr>
            <p:cNvPr id="4" name="矩形 3"/>
            <p:cNvSpPr/>
            <p:nvPr/>
          </p:nvSpPr>
          <p:spPr>
            <a:xfrm>
              <a:off x="2320320" y="1987155"/>
              <a:ext cx="50006" cy="666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anchor="ctr"/>
            <a:lstStyle/>
            <a:p>
              <a:pPr algn="ctr" defTabSz="685800">
                <a:defRPr/>
              </a:pPr>
              <a:endParaRPr kumimoji="1" lang="zh-CN" altLang="en-US">
                <a:solidFill>
                  <a:prstClr val="white"/>
                </a:solidFill>
              </a:endParaRPr>
            </a:p>
          </p:txBody>
        </p:sp>
        <p:sp>
          <p:nvSpPr>
            <p:cNvPr id="5" name="矩形 4"/>
            <p:cNvSpPr/>
            <p:nvPr/>
          </p:nvSpPr>
          <p:spPr>
            <a:xfrm>
              <a:off x="4192524" y="1999062"/>
              <a:ext cx="4291498" cy="654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anchor="ctr"/>
            <a:lstStyle/>
            <a:p>
              <a:r>
                <a:rPr lang="zh-CN" altLang="en-US" sz="3200" b="1" dirty="0">
                  <a:latin typeface="微软雅黑" panose="020B0503020204020204" pitchFamily="34" charset="-122"/>
                  <a:ea typeface="微软雅黑" panose="020B0503020204020204" pitchFamily="34" charset="-122"/>
                </a:rPr>
                <a:t>人力资源管理基本概念与</a:t>
              </a:r>
              <a:r>
                <a:rPr lang="zh-CN" altLang="en-US" sz="3200" b="1" dirty="0" smtClean="0">
                  <a:latin typeface="微软雅黑" panose="020B0503020204020204" pitchFamily="34" charset="-122"/>
                  <a:ea typeface="微软雅黑" panose="020B0503020204020204" pitchFamily="34" charset="-122"/>
                </a:rPr>
                <a:t>原理</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00751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【1804】</a:t>
            </a:r>
            <a:r>
              <a:rPr lang="zh-CN" altLang="en-US" sz="2400" dirty="0">
                <a:latin typeface="微软雅黑" panose="020B0503020204020204" pitchFamily="34" charset="-122"/>
                <a:ea typeface="微软雅黑" panose="020B0503020204020204" pitchFamily="34" charset="-122"/>
              </a:rPr>
              <a:t>若某人喜欢旅游，就较易认为其他人同样喜欢旅游，自己喜欢运动便认为其他人也热爱这一活动，这种现象反映了（）</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15649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【1804】</a:t>
            </a:r>
            <a:r>
              <a:rPr lang="zh-CN" altLang="en-US" sz="2400" dirty="0">
                <a:latin typeface="微软雅黑" panose="020B0503020204020204" pitchFamily="34" charset="-122"/>
                <a:ea typeface="微软雅黑" panose="020B0503020204020204" pitchFamily="34" charset="-122"/>
              </a:rPr>
              <a:t>若某人喜欢旅游，就较易认为其他人同样喜欢旅游，自己喜欢运动便认为其他人也热爱这一活动，这种现象反映了（）</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B</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、偏见效应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09649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【1601】</a:t>
            </a:r>
            <a:r>
              <a:rPr lang="zh-CN" altLang="en-US" sz="2400" dirty="0">
                <a:latin typeface="微软雅黑" panose="020B0503020204020204" pitchFamily="34" charset="-122"/>
                <a:ea typeface="微软雅黑" panose="020B0503020204020204" pitchFamily="34" charset="-122"/>
              </a:rPr>
              <a:t>管理者过多地依赖被管理者近期的表现来对人作出评价和使用，而不考虑或较少考虑一个人的全部历史和一贯表现的一种现象是（）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近因效应</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565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真题演练</a:t>
            </a: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498366" y="987574"/>
            <a:ext cx="8466122" cy="397031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【1601】</a:t>
            </a:r>
            <a:r>
              <a:rPr lang="zh-CN" altLang="en-US" sz="2400" dirty="0">
                <a:latin typeface="微软雅黑" panose="020B0503020204020204" pitchFamily="34" charset="-122"/>
                <a:ea typeface="微软雅黑" panose="020B0503020204020204" pitchFamily="34" charset="-122"/>
              </a:rPr>
              <a:t>管理者过多地依赖被管理者近期的表现来对人作出评价和使用，而不考虑或较少考虑一个人的全部历史和一贯表现的一种现象是（）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、首因效应</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投射效应</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晕轮效应</a:t>
            </a:r>
          </a:p>
          <a:p>
            <a:pPr>
              <a:lnSpc>
                <a:spcPct val="150000"/>
              </a:lnSpc>
            </a:pPr>
            <a:r>
              <a:rPr lang="en-US" altLang="zh-CN" sz="2400" b="1" dirty="0" smtClean="0">
                <a:solidFill>
                  <a:srgbClr val="FF0000"/>
                </a:solidFill>
                <a:latin typeface="微软雅黑" panose="020B0503020204020204" pitchFamily="34" charset="-122"/>
                <a:ea typeface="微软雅黑" panose="020B0503020204020204" pitchFamily="34" charset="-122"/>
              </a:rPr>
              <a:t>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近因效应</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7611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第一</a:t>
            </a:r>
            <a:r>
              <a:rPr lang="zh-CN" altLang="en-US" b="1" dirty="0" smtClean="0">
                <a:solidFill>
                  <a:srgbClr val="404040"/>
                </a:solidFill>
                <a:latin typeface="微软雅黑" panose="020B0503020204020204" pitchFamily="34" charset="-122"/>
                <a:ea typeface="微软雅黑" panose="020B0503020204020204" pitchFamily="34" charset="-122"/>
              </a:rPr>
              <a:t>章 人力资源</a:t>
            </a:r>
            <a:r>
              <a:rPr lang="zh-CN" altLang="en-US" b="1" dirty="0">
                <a:solidFill>
                  <a:srgbClr val="404040"/>
                </a:solidFill>
                <a:latin typeface="微软雅黑" panose="020B0503020204020204" pitchFamily="34" charset="-122"/>
                <a:ea typeface="微软雅黑" panose="020B0503020204020204" pitchFamily="34" charset="-122"/>
              </a:rPr>
              <a:t>管理基本概念与</a:t>
            </a:r>
            <a:r>
              <a:rPr lang="zh-CN" altLang="en-US" b="1" dirty="0" smtClean="0">
                <a:solidFill>
                  <a:srgbClr val="404040"/>
                </a:solidFill>
                <a:latin typeface="微软雅黑" panose="020B0503020204020204" pitchFamily="34" charset="-122"/>
                <a:ea typeface="微软雅黑" panose="020B0503020204020204" pitchFamily="34" charset="-122"/>
              </a:rPr>
              <a:t>原理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16" y="1347614"/>
            <a:ext cx="9088489" cy="336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乘号 14">
            <a:extLst/>
          </p:cNvPr>
          <p:cNvSpPr/>
          <p:nvPr/>
        </p:nvSpPr>
        <p:spPr>
          <a:xfrm>
            <a:off x="3707904" y="3766949"/>
            <a:ext cx="3081775" cy="944131"/>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zh-CN" altLang="en-US" b="1" dirty="0">
                <a:solidFill>
                  <a:srgbClr val="404040"/>
                </a:solidFill>
                <a:latin typeface="微软雅黑" panose="020B0503020204020204" pitchFamily="34" charset="-122"/>
                <a:ea typeface="微软雅黑" panose="020B0503020204020204" pitchFamily="34" charset="-122"/>
              </a:rPr>
              <a:t>第一</a:t>
            </a:r>
            <a:r>
              <a:rPr lang="zh-CN" altLang="en-US" b="1" dirty="0" smtClean="0">
                <a:solidFill>
                  <a:srgbClr val="404040"/>
                </a:solidFill>
                <a:latin typeface="微软雅黑" panose="020B0503020204020204" pitchFamily="34" charset="-122"/>
                <a:ea typeface="微软雅黑" panose="020B0503020204020204" pitchFamily="34" charset="-122"/>
              </a:rPr>
              <a:t>章 人力资源</a:t>
            </a:r>
            <a:r>
              <a:rPr lang="zh-CN" altLang="en-US" b="1" dirty="0">
                <a:solidFill>
                  <a:srgbClr val="404040"/>
                </a:solidFill>
                <a:latin typeface="微软雅黑" panose="020B0503020204020204" pitchFamily="34" charset="-122"/>
                <a:ea typeface="微软雅黑" panose="020B0503020204020204" pitchFamily="34" charset="-122"/>
              </a:rPr>
              <a:t>管理基本概念与</a:t>
            </a:r>
            <a:r>
              <a:rPr lang="zh-CN" altLang="en-US" b="1" dirty="0" smtClean="0">
                <a:solidFill>
                  <a:srgbClr val="404040"/>
                </a:solidFill>
                <a:latin typeface="微软雅黑" panose="020B0503020204020204" pitchFamily="34" charset="-122"/>
                <a:ea typeface="微软雅黑" panose="020B0503020204020204" pitchFamily="34" charset="-122"/>
              </a:rPr>
              <a:t>原理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3"/>
          <a:stretch>
            <a:fillRect/>
          </a:stretch>
        </p:blipFill>
        <p:spPr>
          <a:xfrm>
            <a:off x="0" y="956450"/>
            <a:ext cx="9144000" cy="3559516"/>
          </a:xfrm>
          <a:prstGeom prst="rect">
            <a:avLst/>
          </a:prstGeom>
        </p:spPr>
      </p:pic>
    </p:spTree>
    <p:extLst>
      <p:ext uri="{BB962C8B-B14F-4D97-AF65-F5344CB8AC3E}">
        <p14:creationId xmlns:p14="http://schemas.microsoft.com/office/powerpoint/2010/main" val="327340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a:spLocks noChangeArrowheads="1"/>
          </p:cNvSpPr>
          <p:nvPr/>
        </p:nvSpPr>
        <p:spPr bwMode="auto">
          <a:xfrm>
            <a:off x="572695" y="401413"/>
            <a:ext cx="6159545"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pPr>
            <a:r>
              <a:rPr lang="en-US" altLang="zh-CN" b="1" dirty="0" smtClean="0">
                <a:solidFill>
                  <a:srgbClr val="404040"/>
                </a:solidFill>
                <a:latin typeface="微软雅黑" panose="020B0503020204020204" pitchFamily="34" charset="-122"/>
                <a:ea typeface="微软雅黑" panose="020B0503020204020204" pitchFamily="34" charset="-122"/>
              </a:rPr>
              <a:t>1.1 </a:t>
            </a:r>
            <a:r>
              <a:rPr lang="zh-CN" altLang="en-US" b="1" dirty="0" smtClean="0">
                <a:solidFill>
                  <a:srgbClr val="404040"/>
                </a:solidFill>
                <a:latin typeface="微软雅黑" panose="020B0503020204020204" pitchFamily="34" charset="-122"/>
                <a:ea typeface="微软雅黑" panose="020B0503020204020204" pitchFamily="34" charset="-122"/>
              </a:rPr>
              <a:t>基本</a:t>
            </a:r>
            <a:r>
              <a:rPr lang="zh-CN" altLang="en-US" b="1" dirty="0" smtClean="0">
                <a:solidFill>
                  <a:srgbClr val="404040"/>
                </a:solidFill>
                <a:latin typeface="微软雅黑" panose="020B0503020204020204" pitchFamily="34" charset="-122"/>
                <a:ea typeface="微软雅黑" panose="020B0503020204020204" pitchFamily="34" charset="-122"/>
              </a:rPr>
              <a:t>概念</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AutoShape 4" descr="http://img1.imgtn.bdimg.com/it/u=2079061164,3754236443&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http://img1.imgtn.bdimg.com/it/u=2079061164,3754236443&amp;fm=27&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AutoShape 8" descr="http://img1.imgtn.bdimg.com/it/u=2079061164,3754236443&amp;fm=27&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AutoShape 11" descr="http://img1.imgtn.bdimg.com/it/u=611650003,4241959816&amp;fm=27&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2"/>
          <p:cNvSpPr txBox="1">
            <a:spLocks noChangeArrowheads="1"/>
          </p:cNvSpPr>
          <p:nvPr/>
        </p:nvSpPr>
        <p:spPr bwMode="auto">
          <a:xfrm>
            <a:off x="498365" y="915566"/>
            <a:ext cx="3641587" cy="461665"/>
          </a:xfrm>
          <a:prstGeom prst="rect">
            <a:avLst/>
          </a:prstGeom>
          <a:solidFill>
            <a:sysClr val="window" lastClr="FFFFFF">
              <a:lumMod val="95000"/>
            </a:sysClr>
          </a:solidFill>
        </p:spPr>
        <p:txBody>
          <a:bodyPr wrap="square">
            <a:spAutoFit/>
          </a:bodyPr>
          <a:lstStyle>
            <a:defPPr>
              <a:defRPr lang="zh-CN"/>
            </a:defPPr>
            <a:lvl1pPr>
              <a:defRPr sz="2400">
                <a:latin typeface="微软雅黑" panose="020B0503020204020204" pitchFamily="34" charset="-122"/>
                <a:ea typeface="微软雅黑" panose="020B0503020204020204" pitchFamily="34" charset="-122"/>
              </a:defRPr>
            </a:lvl1pPr>
          </a:lstStyle>
          <a:p>
            <a:pPr lvl="0" defTabSz="914400">
              <a:defRPr/>
            </a:pPr>
            <a:r>
              <a:rPr lang="en-US" altLang="zh-CN" kern="0" dirty="0" smtClean="0">
                <a:solidFill>
                  <a:sysClr val="windowText" lastClr="000000"/>
                </a:solidFill>
              </a:rPr>
              <a:t>1.1.1 </a:t>
            </a:r>
            <a:r>
              <a:rPr lang="zh-CN" altLang="en-US" kern="0" dirty="0" smtClean="0">
                <a:solidFill>
                  <a:sysClr val="windowText" lastClr="000000"/>
                </a:solidFill>
              </a:rPr>
              <a:t>核心概念</a:t>
            </a:r>
            <a:endParaRPr lang="zh-CN" altLang="en-US" kern="0" dirty="0">
              <a:solidFill>
                <a:sysClr val="windowText" lastClr="000000"/>
              </a:solidFill>
            </a:endParaRPr>
          </a:p>
        </p:txBody>
      </p:sp>
      <p:sp>
        <p:nvSpPr>
          <p:cNvPr id="3" name="矩形 2"/>
          <p:cNvSpPr/>
          <p:nvPr/>
        </p:nvSpPr>
        <p:spPr>
          <a:xfrm>
            <a:off x="488959" y="1477261"/>
            <a:ext cx="8187497" cy="1015663"/>
          </a:xfrm>
          <a:prstGeom prst="rect">
            <a:avLst/>
          </a:prstGeom>
        </p:spPr>
        <p:txBody>
          <a:bodyPr wrap="square">
            <a:spAutoFit/>
          </a:bodyPr>
          <a:lstStyle/>
          <a:p>
            <a:pPr>
              <a:lnSpc>
                <a:spcPct val="150000"/>
              </a:lnSpc>
              <a:spcBef>
                <a:spcPct val="50000"/>
              </a:spcBef>
              <a:buFontTx/>
              <a:buNone/>
            </a:pPr>
            <a:r>
              <a:rPr lang="zh-CN" altLang="en-US" sz="2000" dirty="0">
                <a:latin typeface="微软雅黑" panose="020B0503020204020204" pitchFamily="34" charset="-122"/>
                <a:ea typeface="微软雅黑" panose="020B0503020204020204" pitchFamily="34" charset="-122"/>
              </a:rPr>
              <a:t>人力资源管理是一个</a:t>
            </a:r>
            <a:r>
              <a:rPr lang="zh-CN" altLang="en-US" sz="2000" b="1" dirty="0">
                <a:latin typeface="微软雅黑" panose="020B0503020204020204" pitchFamily="34" charset="-122"/>
                <a:ea typeface="微软雅黑" panose="020B0503020204020204" pitchFamily="34" charset="-122"/>
              </a:rPr>
              <a:t>有机系统</a:t>
            </a:r>
            <a:r>
              <a:rPr lang="zh-CN" altLang="en-US" sz="2000" dirty="0">
                <a:latin typeface="微软雅黑" panose="020B0503020204020204" pitchFamily="34" charset="-122"/>
                <a:ea typeface="微软雅黑" panose="020B0503020204020204" pitchFamily="34" charset="-122"/>
              </a:rPr>
              <a:t>，由</a:t>
            </a:r>
            <a:r>
              <a:rPr lang="zh-CN" altLang="en-US" sz="2000" b="1" dirty="0">
                <a:solidFill>
                  <a:srgbClr val="FF0000"/>
                </a:solidFill>
                <a:latin typeface="微软雅黑" panose="020B0503020204020204" pitchFamily="34" charset="-122"/>
                <a:ea typeface="微软雅黑" panose="020B0503020204020204" pitchFamily="34" charset="-122"/>
              </a:rPr>
              <a:t>劳动力的供给者</a:t>
            </a:r>
            <a:r>
              <a:rPr lang="zh-CN" altLang="en-US" sz="2000" dirty="0">
                <a:latin typeface="微软雅黑" panose="020B0503020204020204" pitchFamily="34" charset="-122"/>
                <a:ea typeface="微软雅黑" panose="020B0503020204020204" pitchFamily="34" charset="-122"/>
              </a:rPr>
              <a:t>（微观主体）、</a:t>
            </a:r>
            <a:r>
              <a:rPr lang="zh-CN" altLang="en-US" sz="2000" b="1" dirty="0">
                <a:solidFill>
                  <a:srgbClr val="FF0000"/>
                </a:solidFill>
                <a:latin typeface="微软雅黑" panose="020B0503020204020204" pitchFamily="34" charset="-122"/>
                <a:ea typeface="微软雅黑" panose="020B0503020204020204" pitchFamily="34" charset="-122"/>
              </a:rPr>
              <a:t>劳动力的使用者</a:t>
            </a:r>
            <a:r>
              <a:rPr lang="zh-CN" altLang="en-US" sz="2000" dirty="0">
                <a:latin typeface="微软雅黑" panose="020B0503020204020204" pitchFamily="34" charset="-122"/>
                <a:ea typeface="微软雅黑" panose="020B0503020204020204" pitchFamily="34" charset="-122"/>
              </a:rPr>
              <a:t>（用人单位）和</a:t>
            </a:r>
            <a:r>
              <a:rPr lang="zh-CN" altLang="en-US" sz="2000" b="1" dirty="0">
                <a:solidFill>
                  <a:srgbClr val="FF0000"/>
                </a:solidFill>
                <a:latin typeface="微软雅黑" panose="020B0503020204020204" pitchFamily="34" charset="-122"/>
                <a:ea typeface="微软雅黑" panose="020B0503020204020204" pitchFamily="34" charset="-122"/>
              </a:rPr>
              <a:t>劳动力的调节者</a:t>
            </a:r>
            <a:r>
              <a:rPr lang="zh-CN" altLang="en-US" sz="2000" dirty="0">
                <a:latin typeface="微软雅黑" panose="020B0503020204020204" pitchFamily="34" charset="-122"/>
                <a:ea typeface="微软雅黑" panose="020B0503020204020204" pitchFamily="34" charset="-122"/>
              </a:rPr>
              <a:t>（外部环境）所构成。</a:t>
            </a:r>
          </a:p>
        </p:txBody>
      </p:sp>
      <p:sp>
        <p:nvSpPr>
          <p:cNvPr id="6" name="文本框 5"/>
          <p:cNvSpPr txBox="1"/>
          <p:nvPr/>
        </p:nvSpPr>
        <p:spPr>
          <a:xfrm>
            <a:off x="155575" y="52070"/>
            <a:ext cx="3497580" cy="306705"/>
          </a:xfrm>
          <a:prstGeom prst="rect">
            <a:avLst/>
          </a:prstGeom>
          <a:noFill/>
        </p:spPr>
        <p:txBody>
          <a:bodyPr wrap="square" rtlCol="0" anchor="t">
            <a:spAutoFit/>
          </a:bodyPr>
          <a:lstStyle/>
          <a:p>
            <a:r>
              <a:rPr lang="en-US" altLang="zh-CN" sz="1400" dirty="0">
                <a:solidFill>
                  <a:schemeClr val="bg1">
                    <a:lumMod val="75000"/>
                  </a:schemeClr>
                </a:solidFill>
              </a:rPr>
              <a:t>1.1.0</a:t>
            </a:r>
            <a:r>
              <a:rPr lang="zh-CN" altLang="en-US" sz="1400" dirty="0">
                <a:solidFill>
                  <a:schemeClr val="bg1">
                    <a:lumMod val="75000"/>
                  </a:schemeClr>
                </a:solidFill>
              </a:rPr>
              <a:t>基本概念</a:t>
            </a:r>
          </a:p>
        </p:txBody>
      </p:sp>
      <p:pic>
        <p:nvPicPr>
          <p:cNvPr id="7" name="图片 6"/>
          <p:cNvPicPr>
            <a:picLocks noChangeAspect="1"/>
          </p:cNvPicPr>
          <p:nvPr/>
        </p:nvPicPr>
        <p:blipFill>
          <a:blip r:embed="rId3"/>
          <a:stretch>
            <a:fillRect/>
          </a:stretch>
        </p:blipFill>
        <p:spPr>
          <a:xfrm>
            <a:off x="6660232" y="7937"/>
            <a:ext cx="2411049" cy="1275073"/>
          </a:xfrm>
          <a:prstGeom prst="rect">
            <a:avLst/>
          </a:prstGeom>
        </p:spPr>
      </p:pic>
      <p:pic>
        <p:nvPicPr>
          <p:cNvPr id="17" name="Picture 5" descr="https://timgsa.baidu.com/timg?image&amp;quality=80&amp;size=b10000_10000&amp;sec=1497523792&amp;di=29b6a028b77fd22da56ce4031df2845e&amp;src=http://discover-chiropractic.com/wp-content/uploads/2010/03/18.jpg">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234" t="2643" r="11302" b="8353"/>
          <a:stretch/>
        </p:blipFill>
        <p:spPr bwMode="auto">
          <a:xfrm rot="604144">
            <a:off x="242199" y="2506062"/>
            <a:ext cx="1466386" cy="23687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矩形 17"/>
          <p:cNvSpPr>
            <a:spLocks noChangeArrowheads="1"/>
          </p:cNvSpPr>
          <p:nvPr/>
        </p:nvSpPr>
        <p:spPr bwMode="auto">
          <a:xfrm>
            <a:off x="1437456" y="3399939"/>
            <a:ext cx="723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       人力资源</a:t>
            </a:r>
            <a:r>
              <a:rPr lang="zh-CN" altLang="en-US" sz="2400" b="1" dirty="0">
                <a:latin typeface="微软雅黑" panose="020B0503020204020204" pitchFamily="34" charset="-122"/>
                <a:ea typeface="微软雅黑" panose="020B0503020204020204" pitchFamily="34" charset="-122"/>
              </a:rPr>
              <a:t>管理者</a:t>
            </a:r>
            <a:r>
              <a:rPr lang="zh-CN" altLang="en-US" sz="2400" dirty="0">
                <a:latin typeface="微软雅黑" panose="020B0503020204020204" pitchFamily="34" charset="-122"/>
                <a:ea typeface="微软雅黑" panose="020B0503020204020204" pitchFamily="34" charset="-122"/>
              </a:rPr>
              <a:t>所要面临的</a:t>
            </a:r>
            <a:r>
              <a:rPr lang="zh-CN" altLang="en-US" sz="2400" b="1" dirty="0">
                <a:latin typeface="微软雅黑" panose="020B0503020204020204" pitchFamily="34" charset="-122"/>
                <a:ea typeface="微软雅黑" panose="020B0503020204020204" pitchFamily="34" charset="-122"/>
              </a:rPr>
              <a:t>主要难题</a:t>
            </a:r>
            <a:r>
              <a:rPr lang="zh-CN" altLang="en-US" sz="2400" dirty="0">
                <a:latin typeface="微软雅黑" panose="020B0503020204020204" pitchFamily="34" charset="-122"/>
                <a:ea typeface="微软雅黑" panose="020B0503020204020204" pitchFamily="34" charset="-122"/>
              </a:rPr>
              <a:t>是什么？</a:t>
            </a:r>
            <a:endParaRPr lang="en-US" altLang="zh-CN" sz="2400" dirty="0">
              <a:latin typeface="微软雅黑" panose="020B0503020204020204" pitchFamily="34" charset="-122"/>
              <a:ea typeface="微软雅黑" panose="020B0503020204020204" pitchFamily="34" charset="-122"/>
            </a:endParaRPr>
          </a:p>
        </p:txBody>
      </p:sp>
      <p:sp>
        <p:nvSpPr>
          <p:cNvPr id="14" name="文本框 13">
            <a:extLst/>
          </p:cNvPr>
          <p:cNvSpPr txBox="1"/>
          <p:nvPr/>
        </p:nvSpPr>
        <p:spPr>
          <a:xfrm>
            <a:off x="4228256" y="893024"/>
            <a:ext cx="1108075"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2400" b="1" dirty="0">
                <a:latin typeface="微软雅黑" panose="020B0503020204020204" pitchFamily="34" charset="-122"/>
                <a:ea typeface="微软雅黑" panose="020B0503020204020204" pitchFamily="34" charset="-122"/>
              </a:rPr>
              <a:t>选择题</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83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6375</Words>
  <Application>Microsoft Office PowerPoint</Application>
  <PresentationFormat>全屏显示(16:9)</PresentationFormat>
  <Paragraphs>568</Paragraphs>
  <Slides>64</Slides>
  <Notes>62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宋体</vt:lpstr>
      <vt:lpstr>微软雅黑</vt:lpstr>
      <vt:lpstr>Arial</vt:lpstr>
      <vt:lpstr>Brush Script MT</vt:lpstr>
      <vt:lpstr>Calibri</vt:lpstr>
      <vt:lpstr>Helvetica</vt:lpstr>
      <vt:lpstr>Wingdings</vt:lpstr>
      <vt:lpstr>Office 主题​​</vt:lpstr>
      <vt:lpstr>现代企业人力资源管理概论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Microsoft 帐户</cp:lastModifiedBy>
  <cp:revision>1438</cp:revision>
  <dcterms:created xsi:type="dcterms:W3CDTF">2016-05-18T07:05:00Z</dcterms:created>
  <dcterms:modified xsi:type="dcterms:W3CDTF">2020-11-10T09:43:24Z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