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807" autoAdjust="0"/>
  </p:normalViewPr>
  <p:slideViewPr>
    <p:cSldViewPr snapToGrid="0">
      <p:cViewPr varScale="1">
        <p:scale>
          <a:sx n="84" d="100"/>
          <a:sy n="84" d="100"/>
        </p:scale>
        <p:origin x="1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E16EA-8097-4F5D-9049-A5D29681F357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E6481-124F-4768-8EC7-F947784FD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541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字多者得论述</a:t>
            </a:r>
            <a:endParaRPr lang="en-US" altLang="zh-CN"/>
          </a:p>
          <a:p>
            <a:r>
              <a:rPr lang="zh-CN" altLang="en-US"/>
              <a:t>合理到位，只要你敢写，他就敢给分，不能空着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E6481-124F-4768-8EC7-F947784FDD7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405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5325B-5D35-4459-85B7-131139CB0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/>
              <a:t>选择题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D90877-BCD0-47EA-A93B-15C9EB41A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/>
              <a:t>题干读三遍</a:t>
            </a:r>
            <a:endParaRPr lang="en-US" altLang="zh-CN" sz="4000"/>
          </a:p>
          <a:p>
            <a:pPr algn="ctr"/>
            <a:r>
              <a:rPr lang="zh-CN" altLang="en-US" sz="4000"/>
              <a:t>关键词圈起来</a:t>
            </a:r>
          </a:p>
        </p:txBody>
      </p:sp>
    </p:spTree>
    <p:extLst>
      <p:ext uri="{BB962C8B-B14F-4D97-AF65-F5344CB8AC3E}">
        <p14:creationId xmlns:p14="http://schemas.microsoft.com/office/powerpoint/2010/main" val="272699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7A64A-9F6A-4A8F-91CB-DD07D937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/>
              <a:t>论述题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EA5646-6FCD-4A72-9E13-046FAD8EF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400"/>
              <a:t>先分条</a:t>
            </a:r>
            <a:endParaRPr lang="en-US" altLang="zh-CN" sz="4400"/>
          </a:p>
          <a:p>
            <a:pPr algn="ctr"/>
            <a:r>
              <a:rPr lang="zh-CN" altLang="en-US" sz="4400"/>
              <a:t>答大点</a:t>
            </a:r>
            <a:endParaRPr lang="en-US" altLang="zh-CN" sz="4400"/>
          </a:p>
          <a:p>
            <a:pPr algn="ctr"/>
            <a:r>
              <a:rPr lang="zh-CN" altLang="en-US" sz="4400"/>
              <a:t>填解释</a:t>
            </a:r>
            <a:endParaRPr lang="en-US" altLang="zh-CN" sz="4400"/>
          </a:p>
          <a:p>
            <a:pPr algn="ctr"/>
            <a:r>
              <a:rPr lang="zh-CN" altLang="en-US" sz="4400"/>
              <a:t>多论述</a:t>
            </a:r>
          </a:p>
        </p:txBody>
      </p:sp>
    </p:spTree>
    <p:extLst>
      <p:ext uri="{BB962C8B-B14F-4D97-AF65-F5344CB8AC3E}">
        <p14:creationId xmlns:p14="http://schemas.microsoft.com/office/powerpoint/2010/main" val="9657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50F1-22F1-42A7-B867-E41F4B18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en-US" altLang="zh-CN"/>
              <a:t>1710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67B482-C0D5-4828-B632-045573491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807720"/>
            <a:ext cx="11506199" cy="605028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3600"/>
              <a:t>联系实际谈谈如何有效防止群体决策的弊端。</a:t>
            </a:r>
            <a:endParaRPr lang="en-US" altLang="zh-CN" sz="3600"/>
          </a:p>
          <a:p>
            <a:pPr>
              <a:lnSpc>
                <a:spcPct val="150000"/>
              </a:lnSpc>
            </a:pPr>
            <a:r>
              <a:rPr lang="en-US" altLang="zh-CN" sz="2200" b="1">
                <a:solidFill>
                  <a:srgbClr val="FF0000"/>
                </a:solidFill>
              </a:rPr>
              <a:t>(1)</a:t>
            </a:r>
            <a:r>
              <a:rPr lang="zh-CN" altLang="en-US" sz="2200" b="1">
                <a:solidFill>
                  <a:srgbClr val="FF0000"/>
                </a:solidFill>
              </a:rPr>
              <a:t>制定合理的决策程序。</a:t>
            </a:r>
            <a:endParaRPr lang="en-US" altLang="zh-CN" sz="22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200"/>
              <a:t>在制定决策程序时，</a:t>
            </a:r>
            <a:r>
              <a:rPr lang="zh-CN" altLang="en-US" sz="2200" b="1">
                <a:solidFill>
                  <a:srgbClr val="FF0000"/>
                </a:solidFill>
              </a:rPr>
              <a:t>首先提出问题</a:t>
            </a:r>
            <a:r>
              <a:rPr lang="zh-CN" altLang="en-US" sz="2200"/>
              <a:t>，明确决策目标；</a:t>
            </a:r>
            <a:r>
              <a:rPr lang="zh-CN" altLang="en-US" sz="2200" b="1">
                <a:solidFill>
                  <a:srgbClr val="FF0000"/>
                </a:solidFill>
              </a:rPr>
              <a:t>其次，分析问题</a:t>
            </a:r>
            <a:r>
              <a:rPr lang="zh-CN" altLang="en-US" sz="2200"/>
              <a:t>，研究一般原则；</a:t>
            </a:r>
            <a:r>
              <a:rPr lang="zh-CN" altLang="en-US" sz="2200" b="1">
                <a:solidFill>
                  <a:srgbClr val="FF0000"/>
                </a:solidFill>
              </a:rPr>
              <a:t>第三，针对问题，形成解决问题的各种方案</a:t>
            </a:r>
            <a:r>
              <a:rPr lang="zh-CN" altLang="en-US" sz="2200"/>
              <a:t>；</a:t>
            </a:r>
            <a:r>
              <a:rPr lang="zh-CN" altLang="en-US" sz="2200" b="1">
                <a:solidFill>
                  <a:srgbClr val="FF0000"/>
                </a:solidFill>
              </a:rPr>
              <a:t>第四，归纳出几种可能被采用的方案</a:t>
            </a:r>
            <a:r>
              <a:rPr lang="zh-CN" altLang="en-US" sz="2200"/>
              <a:t>，充分论证每一种方案的利弊；</a:t>
            </a:r>
            <a:r>
              <a:rPr lang="zh-CN" altLang="en-US" sz="2200" b="1">
                <a:solidFill>
                  <a:srgbClr val="FF0000"/>
                </a:solidFill>
              </a:rPr>
              <a:t>第五，</a:t>
            </a:r>
            <a:r>
              <a:rPr lang="zh-CN" altLang="en-US" sz="2200"/>
              <a:t>根据多数人的意见，</a:t>
            </a:r>
            <a:r>
              <a:rPr lang="zh-CN" altLang="en-US" sz="2200" b="1">
                <a:solidFill>
                  <a:srgbClr val="FF0000"/>
                </a:solidFill>
              </a:rPr>
              <a:t>选择最佳方案</a:t>
            </a:r>
            <a:r>
              <a:rPr lang="zh-CN" altLang="en-US" sz="2200"/>
              <a:t>作为集体决定；</a:t>
            </a:r>
            <a:r>
              <a:rPr lang="zh-CN" altLang="en-US" sz="2200" b="1">
                <a:solidFill>
                  <a:srgbClr val="FF0000"/>
                </a:solidFill>
              </a:rPr>
              <a:t>第六，实施方案</a:t>
            </a:r>
            <a:r>
              <a:rPr lang="zh-CN" altLang="en-US" sz="2200"/>
              <a:t>，展开一系列的管理活动，同时追踪检查、适时调整。</a:t>
            </a:r>
          </a:p>
          <a:p>
            <a:pPr>
              <a:lnSpc>
                <a:spcPct val="150000"/>
              </a:lnSpc>
            </a:pPr>
            <a:r>
              <a:rPr lang="en-US" altLang="zh-CN" sz="2200" b="1">
                <a:solidFill>
                  <a:srgbClr val="FF0000"/>
                </a:solidFill>
              </a:rPr>
              <a:t>(2)</a:t>
            </a:r>
            <a:r>
              <a:rPr lang="zh-CN" altLang="en-US" sz="2200" b="1">
                <a:solidFill>
                  <a:srgbClr val="FF0000"/>
                </a:solidFill>
              </a:rPr>
              <a:t>鼓励群体成员参与决策。</a:t>
            </a:r>
            <a:endParaRPr lang="en-US" altLang="zh-CN" sz="22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200"/>
              <a:t>使群体成员尊重的需要得到满足，以调动他们的积极性；同时不同的意见也有利于决策的准确性与全面性。</a:t>
            </a:r>
          </a:p>
          <a:p>
            <a:pPr>
              <a:lnSpc>
                <a:spcPct val="150000"/>
              </a:lnSpc>
            </a:pPr>
            <a:r>
              <a:rPr lang="en-US" altLang="zh-CN" sz="2200" b="1">
                <a:solidFill>
                  <a:srgbClr val="FF0000"/>
                </a:solidFill>
              </a:rPr>
              <a:t>(3)</a:t>
            </a:r>
            <a:r>
              <a:rPr lang="zh-CN" altLang="en-US" sz="2200" b="1">
                <a:solidFill>
                  <a:srgbClr val="FF0000"/>
                </a:solidFill>
              </a:rPr>
              <a:t>选用科学的决策方法。</a:t>
            </a:r>
            <a:endParaRPr lang="en-US" altLang="zh-CN" sz="22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200"/>
              <a:t>选用科学的、行之有效的决策方法，防止群体决策的弊端。</a:t>
            </a:r>
          </a:p>
        </p:txBody>
      </p:sp>
    </p:spTree>
    <p:extLst>
      <p:ext uri="{BB962C8B-B14F-4D97-AF65-F5344CB8AC3E}">
        <p14:creationId xmlns:p14="http://schemas.microsoft.com/office/powerpoint/2010/main" val="116202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7794C-051F-40C7-B0A9-C88BAB21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en-US" altLang="zh-CN"/>
              <a:t>1710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B7F320-72C1-4F22-A06F-EF9446574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9539"/>
            <a:ext cx="11369040" cy="5977891"/>
          </a:xfrm>
        </p:spPr>
        <p:txBody>
          <a:bodyPr>
            <a:normAutofit/>
          </a:bodyPr>
          <a:lstStyle/>
          <a:p>
            <a:r>
              <a:rPr lang="zh-CN" altLang="en-US" sz="3200"/>
              <a:t>试述领导生命周期理论的主要内容及其对领导者的启示。</a:t>
            </a:r>
          </a:p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）领导生命周期理论</a:t>
            </a:r>
            <a:r>
              <a:rPr lang="en-US" altLang="zh-CN" sz="2400"/>
              <a:t>,</a:t>
            </a:r>
            <a:r>
              <a:rPr lang="zh-CN" altLang="en-US" sz="2400"/>
              <a:t>也称为领导情景理论</a:t>
            </a:r>
            <a:r>
              <a:rPr lang="en-US" altLang="zh-CN" sz="2400"/>
              <a:t>,</a:t>
            </a:r>
            <a:r>
              <a:rPr lang="zh-CN" altLang="en-US" sz="2400"/>
              <a:t>这是一个</a:t>
            </a:r>
            <a:r>
              <a:rPr lang="zh-CN" altLang="en-US" sz="2400" b="1" u="sng">
                <a:solidFill>
                  <a:srgbClr val="FF0000"/>
                </a:solidFill>
              </a:rPr>
              <a:t>重视下属</a:t>
            </a:r>
            <a:r>
              <a:rPr lang="zh-CN" altLang="en-US" sz="2400"/>
              <a:t>的权变理论。</a:t>
            </a:r>
          </a:p>
          <a:p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）领导生命周期理论认为，领导要取得成功</a:t>
            </a:r>
            <a:r>
              <a:rPr lang="en-US" altLang="zh-CN" sz="2400"/>
              <a:t>,</a:t>
            </a:r>
            <a:r>
              <a:rPr lang="zh-CN" altLang="en-US" sz="2400"/>
              <a:t>需要</a:t>
            </a:r>
            <a:r>
              <a:rPr lang="zh-CN" altLang="en-US" sz="2400" b="1">
                <a:solidFill>
                  <a:srgbClr val="FF0000"/>
                </a:solidFill>
              </a:rPr>
              <a:t>依据下属的成熟度（工作成熟度和心理成熟度）</a:t>
            </a:r>
            <a:r>
              <a:rPr lang="en-US" altLang="zh-CN" sz="2400" b="1">
                <a:solidFill>
                  <a:srgbClr val="FF0000"/>
                </a:solidFill>
              </a:rPr>
              <a:t>,</a:t>
            </a:r>
            <a:r>
              <a:rPr lang="zh-CN" altLang="en-US" sz="2400" b="1">
                <a:solidFill>
                  <a:srgbClr val="FF0000"/>
                </a:solidFill>
              </a:rPr>
              <a:t>选择正确的领导风格。</a:t>
            </a:r>
            <a:endParaRPr lang="en-US" altLang="zh-CN" sz="2400" b="1">
              <a:solidFill>
                <a:srgbClr val="FF0000"/>
              </a:solidFill>
            </a:endParaRPr>
          </a:p>
          <a:p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）该理论指出有四种领导方式</a:t>
            </a:r>
            <a:r>
              <a:rPr lang="en-US" altLang="zh-CN" sz="2400"/>
              <a:t>:</a:t>
            </a:r>
            <a:r>
              <a:rPr lang="zh-CN" altLang="en-US" sz="2400" b="1">
                <a:solidFill>
                  <a:srgbClr val="FF0000"/>
                </a:solidFill>
              </a:rPr>
              <a:t>命令型领导方式</a:t>
            </a:r>
            <a:r>
              <a:rPr lang="zh-CN" altLang="en-US" sz="2400"/>
              <a:t>、</a:t>
            </a:r>
            <a:r>
              <a:rPr lang="zh-CN" altLang="en-US" sz="2400" b="1">
                <a:solidFill>
                  <a:srgbClr val="FF0000"/>
                </a:solidFill>
              </a:rPr>
              <a:t>说服型领导方式</a:t>
            </a:r>
            <a:r>
              <a:rPr lang="zh-CN" altLang="en-US" sz="2400"/>
              <a:t>、</a:t>
            </a:r>
            <a:r>
              <a:rPr lang="zh-CN" altLang="en-US" sz="2400" b="1">
                <a:solidFill>
                  <a:srgbClr val="FF0000"/>
                </a:solidFill>
              </a:rPr>
              <a:t>参与型领导方式</a:t>
            </a:r>
            <a:r>
              <a:rPr lang="zh-CN" altLang="en-US" sz="2400"/>
              <a:t>、</a:t>
            </a:r>
            <a:r>
              <a:rPr lang="zh-CN" altLang="en-US" sz="2400" b="1">
                <a:solidFill>
                  <a:srgbClr val="FF0000"/>
                </a:solidFill>
              </a:rPr>
              <a:t>授权型领导方式</a:t>
            </a:r>
            <a:r>
              <a:rPr lang="zh-CN" altLang="en-US" sz="2400"/>
              <a:t>。</a:t>
            </a:r>
            <a:endParaRPr lang="en-US" altLang="zh-CN" sz="2400"/>
          </a:p>
          <a:p>
            <a:endParaRPr lang="zh-CN" altLang="en-US" sz="2400" b="1">
              <a:solidFill>
                <a:srgbClr val="FF0000"/>
              </a:solidFill>
            </a:endParaRPr>
          </a:p>
          <a:p>
            <a:endParaRPr lang="zh-CN" altLang="en-US" sz="2200"/>
          </a:p>
        </p:txBody>
      </p:sp>
    </p:spTree>
    <p:extLst>
      <p:ext uri="{BB962C8B-B14F-4D97-AF65-F5344CB8AC3E}">
        <p14:creationId xmlns:p14="http://schemas.microsoft.com/office/powerpoint/2010/main" val="243161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264EF1-8585-4C97-B65E-993B3EA88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1" y="0"/>
            <a:ext cx="11384279" cy="6858000"/>
          </a:xfrm>
        </p:spPr>
        <p:txBody>
          <a:bodyPr>
            <a:noAutofit/>
          </a:bodyPr>
          <a:lstStyle/>
          <a:p>
            <a:r>
              <a:rPr lang="zh-CN" altLang="en-US" sz="3200"/>
              <a:t>试述领导生命周期理论的主要内容及其对领导者的启示。</a:t>
            </a:r>
            <a:endParaRPr lang="zh-CN" altLang="en-US" sz="2200"/>
          </a:p>
          <a:p>
            <a:r>
              <a:rPr lang="zh-CN" altLang="en-US" sz="2400"/>
              <a:t>（</a:t>
            </a:r>
            <a:r>
              <a:rPr lang="en-US" altLang="zh-CN" sz="2400"/>
              <a:t>4</a:t>
            </a:r>
            <a:r>
              <a:rPr lang="zh-CN" altLang="en-US" sz="2400"/>
              <a:t>）该理论指出下属成熟度有四个阶段</a:t>
            </a:r>
            <a:r>
              <a:rPr lang="en-US" altLang="zh-CN" sz="2400"/>
              <a:t>:</a:t>
            </a:r>
          </a:p>
          <a:p>
            <a:r>
              <a:rPr lang="zh-CN" altLang="en-US" sz="2400" b="1">
                <a:solidFill>
                  <a:srgbClr val="FF0000"/>
                </a:solidFill>
              </a:rPr>
              <a:t>第一阶段即不成熟阶段</a:t>
            </a:r>
            <a:r>
              <a:rPr lang="zh-CN" altLang="en-US" sz="2400"/>
              <a:t>。下属对于执行某任务既无必需的能力又不情愿</a:t>
            </a:r>
            <a:r>
              <a:rPr lang="en-US" altLang="zh-CN" sz="2400"/>
              <a:t>,</a:t>
            </a:r>
            <a:r>
              <a:rPr lang="zh-CN" altLang="en-US" sz="2400"/>
              <a:t>既不能胜任现在的工作又不能被领导者信任。</a:t>
            </a:r>
            <a:endParaRPr lang="en-US" altLang="zh-CN" sz="2400"/>
          </a:p>
          <a:p>
            <a:r>
              <a:rPr lang="zh-CN" altLang="en-US" sz="2400" b="1">
                <a:solidFill>
                  <a:srgbClr val="FF0000"/>
                </a:solidFill>
              </a:rPr>
              <a:t>第二阶段即初步成熟阶段</a:t>
            </a:r>
            <a:r>
              <a:rPr lang="zh-CN" altLang="en-US" sz="2400"/>
              <a:t>。下属缺乏相应的工作能力</a:t>
            </a:r>
            <a:r>
              <a:rPr lang="en-US" altLang="zh-CN" sz="2400"/>
              <a:t>,</a:t>
            </a:r>
            <a:r>
              <a:rPr lang="zh-CN" altLang="en-US" sz="2400"/>
              <a:t>但却愿意执行必要的工作任务。</a:t>
            </a:r>
            <a:endParaRPr lang="en-US" altLang="zh-CN" sz="2400"/>
          </a:p>
          <a:p>
            <a:r>
              <a:rPr lang="zh-CN" altLang="en-US" sz="2400" b="1">
                <a:solidFill>
                  <a:srgbClr val="FF0000"/>
                </a:solidFill>
              </a:rPr>
              <a:t>第三阶段即比较成熟阶段</a:t>
            </a:r>
            <a:r>
              <a:rPr lang="zh-CN" altLang="en-US" sz="2400"/>
              <a:t>。下属有很强的工作能力</a:t>
            </a:r>
            <a:r>
              <a:rPr lang="en-US" altLang="zh-CN" sz="2400"/>
              <a:t>,</a:t>
            </a:r>
            <a:r>
              <a:rPr lang="zh-CN" altLang="en-US" sz="2400"/>
              <a:t>但却不愿意做领导分配给他的工作。</a:t>
            </a:r>
            <a:endParaRPr lang="en-US" altLang="zh-CN" sz="2400"/>
          </a:p>
          <a:p>
            <a:r>
              <a:rPr lang="zh-CN" altLang="en-US" sz="2400" b="1">
                <a:solidFill>
                  <a:srgbClr val="FF0000"/>
                </a:solidFill>
              </a:rPr>
              <a:t>第四阶段即成熟阶段</a:t>
            </a:r>
            <a:r>
              <a:rPr lang="zh-CN" altLang="en-US" sz="2400"/>
              <a:t>。下属既有能力</a:t>
            </a:r>
            <a:r>
              <a:rPr lang="en-US" altLang="zh-CN" sz="2400"/>
              <a:t>,</a:t>
            </a:r>
            <a:r>
              <a:rPr lang="zh-CN" altLang="en-US" sz="2400"/>
              <a:t>又愿意做领导让他们做的工作。</a:t>
            </a:r>
          </a:p>
          <a:p>
            <a:r>
              <a:rPr lang="zh-CN" altLang="en-US" sz="2400"/>
              <a:t>（</a:t>
            </a:r>
            <a:r>
              <a:rPr lang="en-US" altLang="zh-CN" sz="2400"/>
              <a:t>5</a:t>
            </a:r>
            <a:r>
              <a:rPr lang="zh-CN" altLang="en-US" sz="2400"/>
              <a:t>）具体领导策略是</a:t>
            </a:r>
            <a:r>
              <a:rPr lang="en-US" altLang="zh-CN" sz="2400"/>
              <a:t>:</a:t>
            </a:r>
          </a:p>
          <a:p>
            <a:r>
              <a:rPr lang="zh-CN" altLang="en-US" sz="2400"/>
              <a:t>当下属成熟度为第一阶段时，选择命令型领导方式</a:t>
            </a:r>
            <a:r>
              <a:rPr lang="en-US" altLang="zh-CN" sz="2400"/>
              <a:t>;</a:t>
            </a:r>
          </a:p>
          <a:p>
            <a:r>
              <a:rPr lang="zh-CN" altLang="en-US" sz="2400"/>
              <a:t>当下属成熟度为第二阶段时，选择说服型领导方式</a:t>
            </a:r>
            <a:r>
              <a:rPr lang="en-US" altLang="zh-CN" sz="2400"/>
              <a:t>;</a:t>
            </a:r>
          </a:p>
          <a:p>
            <a:r>
              <a:rPr lang="zh-CN" altLang="en-US" sz="2400"/>
              <a:t>当下属成熟度为第三阶段时，选择参与型领导方式</a:t>
            </a:r>
            <a:r>
              <a:rPr lang="en-US" altLang="zh-CN" sz="2400"/>
              <a:t>;</a:t>
            </a:r>
          </a:p>
          <a:p>
            <a:r>
              <a:rPr lang="zh-CN" altLang="en-US" sz="2400"/>
              <a:t>当下属成熟度为第四阶段时，选择授权型领导方式。</a:t>
            </a:r>
          </a:p>
        </p:txBody>
      </p:sp>
    </p:spTree>
    <p:extLst>
      <p:ext uri="{BB962C8B-B14F-4D97-AF65-F5344CB8AC3E}">
        <p14:creationId xmlns:p14="http://schemas.microsoft.com/office/powerpoint/2010/main" val="42300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708DD-304A-40CA-9B53-9412C0D8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zh-CN" altLang="en-US"/>
              <a:t>简述需要层次理论的主要内容。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D96F56-2262-4BE4-87DE-AC96B7BD8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975361"/>
            <a:ext cx="12192000" cy="58826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）人的需要大致有五个层次</a:t>
            </a:r>
            <a:r>
              <a:rPr lang="en-US" altLang="zh-CN" sz="2400"/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生理</a:t>
            </a:r>
            <a:r>
              <a:rPr lang="zh-CN" altLang="en-US" sz="2400"/>
              <a:t>需要、</a:t>
            </a:r>
            <a:r>
              <a:rPr lang="zh-CN" altLang="en-US" sz="2400" b="1">
                <a:solidFill>
                  <a:srgbClr val="FF0000"/>
                </a:solidFill>
              </a:rPr>
              <a:t>安全</a:t>
            </a:r>
            <a:r>
              <a:rPr lang="zh-CN" altLang="en-US" sz="2400"/>
              <a:t>需要、</a:t>
            </a:r>
            <a:r>
              <a:rPr lang="zh-CN" altLang="en-US" sz="2400" b="1">
                <a:solidFill>
                  <a:srgbClr val="FF0000"/>
                </a:solidFill>
              </a:rPr>
              <a:t>社交</a:t>
            </a:r>
            <a:r>
              <a:rPr lang="zh-CN" altLang="en-US" sz="2400"/>
              <a:t>需要、</a:t>
            </a:r>
            <a:r>
              <a:rPr lang="zh-CN" altLang="en-US" sz="2400" b="1">
                <a:solidFill>
                  <a:srgbClr val="FF0000"/>
                </a:solidFill>
              </a:rPr>
              <a:t>尊重</a:t>
            </a:r>
            <a:r>
              <a:rPr lang="zh-CN" altLang="en-US" sz="2400"/>
              <a:t>需要和</a:t>
            </a:r>
            <a:r>
              <a:rPr lang="zh-CN" altLang="en-US" sz="2400" b="1">
                <a:solidFill>
                  <a:srgbClr val="FF0000"/>
                </a:solidFill>
              </a:rPr>
              <a:t>自我实现</a:t>
            </a:r>
            <a:r>
              <a:rPr lang="zh-CN" altLang="en-US" sz="2400"/>
              <a:t>需要。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）生理需要和安全需要属于</a:t>
            </a:r>
            <a:r>
              <a:rPr lang="zh-CN" altLang="en-US" sz="2400" b="1">
                <a:solidFill>
                  <a:srgbClr val="FF0000"/>
                </a:solidFill>
              </a:rPr>
              <a:t>低层次需要</a:t>
            </a:r>
            <a:r>
              <a:rPr lang="zh-CN" altLang="en-US" sz="2400"/>
              <a:t>，尊重和自我实现需要属</a:t>
            </a:r>
            <a:r>
              <a:rPr lang="zh-CN" altLang="en-US" sz="2400" b="1">
                <a:solidFill>
                  <a:srgbClr val="FF0000"/>
                </a:solidFill>
              </a:rPr>
              <a:t>高层次需要</a:t>
            </a:r>
            <a:r>
              <a:rPr lang="zh-CN" altLang="en-US" sz="2400"/>
              <a:t>，社交需要起着</a:t>
            </a:r>
            <a:r>
              <a:rPr lang="zh-CN" altLang="en-US" sz="2400" b="1">
                <a:solidFill>
                  <a:srgbClr val="FF0000"/>
                </a:solidFill>
              </a:rPr>
              <a:t>中间过渡</a:t>
            </a:r>
            <a:r>
              <a:rPr lang="zh-CN" altLang="en-US" sz="2400"/>
              <a:t>作用。</a:t>
            </a:r>
            <a:r>
              <a:rPr lang="zh-CN" altLang="en-US" sz="2400" b="1">
                <a:solidFill>
                  <a:srgbClr val="FF0000"/>
                </a:solidFill>
              </a:rPr>
              <a:t>人的需要次序由低至高逐级发展，</a:t>
            </a:r>
            <a:r>
              <a:rPr lang="zh-CN" altLang="en-US" sz="2400"/>
              <a:t>自我实现需要是人类需要发展的顶峰。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）当某一层次的需要得到相对满足时</a:t>
            </a:r>
            <a:r>
              <a:rPr lang="en-US" altLang="zh-CN" sz="2400"/>
              <a:t>,</a:t>
            </a:r>
            <a:r>
              <a:rPr lang="zh-CN" altLang="en-US" sz="2400"/>
              <a:t>其激发动机的作用随之减弱或消失</a:t>
            </a:r>
            <a:r>
              <a:rPr lang="en-US" altLang="zh-CN" sz="2400"/>
              <a:t>,</a:t>
            </a:r>
            <a:r>
              <a:rPr lang="zh-CN" altLang="en-US" sz="2400"/>
              <a:t>此时上级的较高层次的需要成为新的激励因素。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（</a:t>
            </a:r>
            <a:r>
              <a:rPr lang="en-US" altLang="zh-CN" sz="2400"/>
              <a:t>4</a:t>
            </a:r>
            <a:r>
              <a:rPr lang="zh-CN" altLang="en-US" sz="2400"/>
              <a:t>）当一种迫切的需要未被满足时</a:t>
            </a:r>
            <a:r>
              <a:rPr lang="en-US" altLang="zh-CN" sz="2400"/>
              <a:t>,</a:t>
            </a:r>
            <a:r>
              <a:rPr lang="zh-CN" altLang="en-US" sz="2400"/>
              <a:t>它将成为支配行为的优势需要。</a:t>
            </a:r>
          </a:p>
        </p:txBody>
      </p:sp>
    </p:spTree>
    <p:extLst>
      <p:ext uri="{BB962C8B-B14F-4D97-AF65-F5344CB8AC3E}">
        <p14:creationId xmlns:p14="http://schemas.microsoft.com/office/powerpoint/2010/main" val="349157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AD8B3-907D-4CB8-ACAB-BE3995F8C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6680"/>
            <a:ext cx="12054840" cy="1456267"/>
          </a:xfrm>
        </p:spPr>
        <p:txBody>
          <a:bodyPr/>
          <a:lstStyle/>
          <a:p>
            <a:r>
              <a:rPr lang="zh-CN" altLang="en-US"/>
              <a:t> 试论述双因素理论的主要内容及其对现代管理工作的启示。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FBDAAB-9144-4F93-B8C3-55285135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938107"/>
            <a:ext cx="11689079" cy="55693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）双因素理论是赫兹伯格在 </a:t>
            </a:r>
            <a:r>
              <a:rPr lang="en-US" altLang="zh-CN" sz="2400"/>
              <a:t>20 </a:t>
            </a:r>
            <a:r>
              <a:rPr lang="zh-CN" altLang="en-US" sz="2400"/>
              <a:t>世纪 </a:t>
            </a:r>
            <a:r>
              <a:rPr lang="en-US" altLang="zh-CN" sz="2400"/>
              <a:t>50 </a:t>
            </a:r>
            <a:r>
              <a:rPr lang="zh-CN" altLang="en-US" sz="2400"/>
              <a:t>年代末提出来的。他将影响员工积极性的因素分为两类：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一是保健因素</a:t>
            </a:r>
            <a:r>
              <a:rPr lang="zh-CN" altLang="en-US" sz="2400"/>
              <a:t>，这类因素</a:t>
            </a:r>
            <a:r>
              <a:rPr lang="zh-CN" altLang="en-US" sz="2400" b="1">
                <a:solidFill>
                  <a:srgbClr val="FF0000"/>
                </a:solidFill>
              </a:rPr>
              <a:t>不能充分激发人的积极性</a:t>
            </a:r>
            <a:r>
              <a:rPr lang="zh-CN" altLang="en-US" sz="2400"/>
              <a:t>，只能够消除人的不满，主要包括</a:t>
            </a:r>
            <a:r>
              <a:rPr lang="zh-CN" altLang="en-US" sz="2400" b="1">
                <a:solidFill>
                  <a:srgbClr val="FF0000"/>
                </a:solidFill>
              </a:rPr>
              <a:t>企业政策、工资水平、工作环境、福利和安全</a:t>
            </a:r>
            <a:r>
              <a:rPr lang="zh-CN" altLang="en-US" sz="2400"/>
              <a:t>等与工作环境有关的因素。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二是激励因素</a:t>
            </a:r>
            <a:r>
              <a:rPr lang="zh-CN" altLang="en-US" sz="2400"/>
              <a:t>，这类因素能激发员工的工作热情，</a:t>
            </a:r>
            <a:r>
              <a:rPr lang="zh-CN" altLang="en-US" sz="2400" b="1">
                <a:solidFill>
                  <a:srgbClr val="FF0000"/>
                </a:solidFill>
              </a:rPr>
              <a:t>调动员工的工作积极性</a:t>
            </a:r>
            <a:r>
              <a:rPr lang="zh-CN" altLang="en-US" sz="2400"/>
              <a:t>，使员工感到满意，主要包括</a:t>
            </a:r>
            <a:r>
              <a:rPr lang="zh-CN" altLang="en-US" sz="2400" b="1">
                <a:solidFill>
                  <a:srgbClr val="FF0000"/>
                </a:solidFill>
              </a:rPr>
              <a:t>工作挑战性、工作责任等与工作内容</a:t>
            </a:r>
            <a:r>
              <a:rPr lang="zh-CN" altLang="en-US" sz="2400"/>
              <a:t>有关的因素。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）双因素理论对满意</a:t>
            </a:r>
            <a:r>
              <a:rPr lang="en-US" altLang="zh-CN" sz="2400"/>
              <a:t>——</a:t>
            </a:r>
            <a:r>
              <a:rPr lang="zh-CN" altLang="en-US" sz="2400"/>
              <a:t>不满意的传统观点提出了自己的见解，认为</a:t>
            </a:r>
            <a:r>
              <a:rPr lang="zh-CN" altLang="en-US" sz="2400" b="1">
                <a:solidFill>
                  <a:srgbClr val="FF0000"/>
                </a:solidFill>
              </a:rPr>
              <a:t>满意的对立面应该是没有满意，不满意的对立面应该是没有不满意。</a:t>
            </a:r>
          </a:p>
        </p:txBody>
      </p:sp>
    </p:spTree>
    <p:extLst>
      <p:ext uri="{BB962C8B-B14F-4D97-AF65-F5344CB8AC3E}">
        <p14:creationId xmlns:p14="http://schemas.microsoft.com/office/powerpoint/2010/main" val="366418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CBF599-F06D-473D-9051-C801EE45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811953"/>
            <a:ext cx="11551919" cy="55084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/>
              <a:t>（</a:t>
            </a:r>
            <a:r>
              <a:rPr lang="en-US" altLang="zh-CN" sz="2200"/>
              <a:t>3</a:t>
            </a:r>
            <a:r>
              <a:rPr lang="zh-CN" altLang="en-US" sz="2200"/>
              <a:t>）双因素理论实际上说明了对员工的激励可分为</a:t>
            </a:r>
            <a:r>
              <a:rPr lang="zh-CN" altLang="en-US" sz="2200" b="1">
                <a:solidFill>
                  <a:srgbClr val="FF0000"/>
                </a:solidFill>
              </a:rPr>
              <a:t>内在激励与外在激励</a:t>
            </a:r>
            <a:r>
              <a:rPr lang="zh-CN" altLang="en-US" sz="2200"/>
              <a:t>，外在激励与保健因素有关，只能满足人的物质需要，不能满足人的精神需要；内在激励能促使员工努力工作，积极进取。</a:t>
            </a:r>
          </a:p>
          <a:p>
            <a:pPr>
              <a:lnSpc>
                <a:spcPct val="150000"/>
              </a:lnSpc>
            </a:pPr>
            <a:r>
              <a:rPr lang="zh-CN" altLang="en-US" sz="2200"/>
              <a:t>（</a:t>
            </a:r>
            <a:r>
              <a:rPr lang="en-US" altLang="zh-CN" sz="2200"/>
              <a:t>4</a:t>
            </a:r>
            <a:r>
              <a:rPr lang="zh-CN" altLang="en-US" sz="2200"/>
              <a:t>）</a:t>
            </a:r>
            <a:r>
              <a:rPr lang="zh-CN" altLang="en-US" sz="2200" b="1">
                <a:solidFill>
                  <a:srgbClr val="FF0000"/>
                </a:solidFill>
              </a:rPr>
              <a:t>双因素理论对管理工作的启示</a:t>
            </a:r>
            <a:r>
              <a:rPr lang="zh-CN" altLang="en-US" sz="2200"/>
              <a:t>：</a:t>
            </a:r>
            <a:r>
              <a:rPr lang="zh-CN" altLang="en-US" sz="2200" u="sng"/>
              <a:t>一是要注意保健因素的作用</a:t>
            </a:r>
            <a:r>
              <a:rPr lang="zh-CN" altLang="en-US" sz="2200"/>
              <a:t>，使员工不产生不满情绪。</a:t>
            </a:r>
          </a:p>
          <a:p>
            <a:pPr>
              <a:lnSpc>
                <a:spcPct val="150000"/>
              </a:lnSpc>
            </a:pPr>
            <a:r>
              <a:rPr lang="zh-CN" altLang="en-US" sz="2200"/>
              <a:t>管理过程中，管理者要注意创造良好的工作外部环境和条件，</a:t>
            </a:r>
            <a:r>
              <a:rPr lang="zh-CN" altLang="en-US" sz="2200" u="sng"/>
              <a:t>防止员工对工作产生不满意情绪</a:t>
            </a:r>
            <a:r>
              <a:rPr lang="zh-CN" altLang="en-US" sz="2200"/>
              <a:t>，保持员工的积极性，这对提高劳动效率和管理效率有重要作用。二是要在保健因素的基础上，</a:t>
            </a:r>
            <a:r>
              <a:rPr lang="zh-CN" altLang="en-US" sz="2200" u="sng"/>
              <a:t>利用激励因素去激发员工的工作热情</a:t>
            </a:r>
            <a:r>
              <a:rPr lang="zh-CN" altLang="en-US" sz="2200"/>
              <a:t>。如可以利用工作再设计扩大员工的工作范围，丰富员工的工作内容，增强员工的工作成就感，提高工作绩效。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2EAE011-891B-4900-B858-4F5F9A0B281C}"/>
              </a:ext>
            </a:extLst>
          </p:cNvPr>
          <p:cNvSpPr txBox="1">
            <a:spLocks/>
          </p:cNvSpPr>
          <p:nvPr/>
        </p:nvSpPr>
        <p:spPr>
          <a:xfrm>
            <a:off x="0" y="-106680"/>
            <a:ext cx="1205484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/>
              <a:t> 试论述双因素理论的主要内容及其对现代管理工作的启示。</a:t>
            </a:r>
          </a:p>
        </p:txBody>
      </p:sp>
    </p:spTree>
    <p:extLst>
      <p:ext uri="{BB962C8B-B14F-4D97-AF65-F5344CB8AC3E}">
        <p14:creationId xmlns:p14="http://schemas.microsoft.com/office/powerpoint/2010/main" val="258602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171</TotalTime>
  <Words>984</Words>
  <Application>Microsoft Office PowerPoint</Application>
  <PresentationFormat>宽屏</PresentationFormat>
  <Paragraphs>50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天体</vt:lpstr>
      <vt:lpstr>选择题</vt:lpstr>
      <vt:lpstr>论述题</vt:lpstr>
      <vt:lpstr>1710</vt:lpstr>
      <vt:lpstr>1710</vt:lpstr>
      <vt:lpstr>PowerPoint 演示文稿</vt:lpstr>
      <vt:lpstr>简述需要层次理论的主要内容。</vt:lpstr>
      <vt:lpstr> 试论述双因素理论的主要内容及其对现代管理工作的启示。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</cp:revision>
  <dcterms:created xsi:type="dcterms:W3CDTF">2019-10-14T04:18:33Z</dcterms:created>
  <dcterms:modified xsi:type="dcterms:W3CDTF">2019-10-14T08:09:28Z</dcterms:modified>
</cp:coreProperties>
</file>