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91"/>
  </p:notesMasterIdLst>
  <p:sldIdLst>
    <p:sldId id="1101" r:id="rId3"/>
    <p:sldId id="1075" r:id="rId4"/>
    <p:sldId id="333" r:id="rId5"/>
    <p:sldId id="1107" r:id="rId6"/>
    <p:sldId id="1180" r:id="rId7"/>
    <p:sldId id="1111" r:id="rId8"/>
    <p:sldId id="1112" r:id="rId9"/>
    <p:sldId id="1159" r:id="rId10"/>
    <p:sldId id="1116" r:id="rId11"/>
    <p:sldId id="1117" r:id="rId12"/>
    <p:sldId id="1120" r:id="rId13"/>
    <p:sldId id="1121" r:id="rId14"/>
    <p:sldId id="1124" r:id="rId15"/>
    <p:sldId id="1871" r:id="rId16"/>
    <p:sldId id="1872" r:id="rId17"/>
    <p:sldId id="1114" r:id="rId18"/>
    <p:sldId id="1181" r:id="rId19"/>
    <p:sldId id="1873" r:id="rId20"/>
    <p:sldId id="1874" r:id="rId21"/>
    <p:sldId id="1118" r:id="rId22"/>
    <p:sldId id="1182" r:id="rId23"/>
    <p:sldId id="1875" r:id="rId24"/>
    <p:sldId id="1876" r:id="rId25"/>
    <p:sldId id="1122" r:id="rId26"/>
    <p:sldId id="1183" r:id="rId27"/>
    <p:sldId id="1125" r:id="rId28"/>
    <p:sldId id="1184" r:id="rId29"/>
    <p:sldId id="1129" r:id="rId30"/>
    <p:sldId id="1186" r:id="rId31"/>
    <p:sldId id="1132" r:id="rId32"/>
    <p:sldId id="1133" r:id="rId33"/>
    <p:sldId id="1187" r:id="rId34"/>
    <p:sldId id="1135" r:id="rId35"/>
    <p:sldId id="1188" r:id="rId36"/>
    <p:sldId id="1137" r:id="rId37"/>
    <p:sldId id="1189" r:id="rId38"/>
    <p:sldId id="1191" r:id="rId39"/>
    <p:sldId id="1143" r:id="rId40"/>
    <p:sldId id="1877" r:id="rId41"/>
    <p:sldId id="1878" r:id="rId42"/>
    <p:sldId id="1192" r:id="rId43"/>
    <p:sldId id="1147" r:id="rId44"/>
    <p:sldId id="1148" r:id="rId45"/>
    <p:sldId id="1154" r:id="rId46"/>
    <p:sldId id="1193" r:id="rId47"/>
    <p:sldId id="1155" r:id="rId48"/>
    <p:sldId id="1194" r:id="rId49"/>
    <p:sldId id="1157" r:id="rId50"/>
    <p:sldId id="1195" r:id="rId51"/>
    <p:sldId id="739" r:id="rId52"/>
    <p:sldId id="1167" r:id="rId53"/>
    <p:sldId id="1879" r:id="rId54"/>
    <p:sldId id="867" r:id="rId55"/>
    <p:sldId id="1851" r:id="rId56"/>
    <p:sldId id="868" r:id="rId57"/>
    <p:sldId id="869" r:id="rId58"/>
    <p:sldId id="1880" r:id="rId59"/>
    <p:sldId id="1136" r:id="rId60"/>
    <p:sldId id="1855" r:id="rId61"/>
    <p:sldId id="870" r:id="rId62"/>
    <p:sldId id="1248" r:id="rId63"/>
    <p:sldId id="1179" r:id="rId64"/>
    <p:sldId id="1856" r:id="rId65"/>
    <p:sldId id="1857" r:id="rId66"/>
    <p:sldId id="1858" r:id="rId67"/>
    <p:sldId id="1859" r:id="rId68"/>
    <p:sldId id="1860" r:id="rId69"/>
    <p:sldId id="1168" r:id="rId70"/>
    <p:sldId id="1139" r:id="rId71"/>
    <p:sldId id="877" r:id="rId72"/>
    <p:sldId id="1161" r:id="rId73"/>
    <p:sldId id="880" r:id="rId74"/>
    <p:sldId id="1140" r:id="rId75"/>
    <p:sldId id="1141" r:id="rId76"/>
    <p:sldId id="1249" r:id="rId77"/>
    <p:sldId id="882" r:id="rId78"/>
    <p:sldId id="1142" r:id="rId79"/>
    <p:sldId id="1862" r:id="rId80"/>
    <p:sldId id="1863" r:id="rId81"/>
    <p:sldId id="1864" r:id="rId82"/>
    <p:sldId id="1861" r:id="rId83"/>
    <p:sldId id="1174" r:id="rId84"/>
    <p:sldId id="1144" r:id="rId85"/>
    <p:sldId id="1175" r:id="rId86"/>
    <p:sldId id="1865" r:id="rId87"/>
    <p:sldId id="1866" r:id="rId88"/>
    <p:sldId id="1160" r:id="rId89"/>
    <p:sldId id="1214"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DE622-7037-4C9B-A1DC-5248571829BB}"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en-GB"/>
        </a:p>
      </dgm:t>
    </dgm:pt>
    <dgm:pt modelId="{D4694808-B6F3-4864-B42D-8259CC09E82E}">
      <dgm:prSet phldrT="[Text]" custT="1"/>
      <dgm:spPr>
        <a:noFill/>
        <a:ln w="38100">
          <a:solidFill>
            <a:schemeClr val="accent6">
              <a:lumMod val="75000"/>
            </a:schemeClr>
          </a:solidFill>
        </a:ln>
      </dgm:spPr>
      <dgm:t>
        <a:bodyPr/>
        <a:lstStyle/>
        <a:p>
          <a:r>
            <a:rPr lang="zh-CN" altLang="en-US" sz="2000" b="1" dirty="0">
              <a:solidFill>
                <a:srgbClr val="FF0000"/>
              </a:solidFill>
              <a:latin typeface="+mn-ea"/>
            </a:rPr>
            <a:t>“中间道路”学派</a:t>
          </a:r>
          <a:endParaRPr lang="en-GB" sz="2000" b="1" dirty="0">
            <a:solidFill>
              <a:srgbClr val="FF0000"/>
            </a:solidFill>
          </a:endParaRPr>
        </a:p>
      </dgm:t>
    </dgm:pt>
    <dgm:pt modelId="{84BEA4C1-79F4-4B7C-9B10-166A8D73DB74}">
      <dgm:prSet phldrT="[Text]" custT="1"/>
      <dgm:spPr>
        <a:noFill/>
        <a:ln w="38100">
          <a:solidFill>
            <a:schemeClr val="accent6">
              <a:lumMod val="75000"/>
            </a:schemeClr>
          </a:solidFill>
        </a:ln>
      </dgm:spPr>
      <dgm:t>
        <a:bodyPr/>
        <a:lstStyle/>
        <a:p>
          <a:r>
            <a:rPr lang="zh-CN" altLang="en-US" sz="2000" b="1" dirty="0">
              <a:solidFill>
                <a:srgbClr val="FF0000"/>
              </a:solidFill>
              <a:latin typeface="+mn-ea"/>
            </a:rPr>
            <a:t>民主社会主义学派</a:t>
          </a:r>
          <a:endParaRPr lang="en-GB" sz="2000" b="1" dirty="0">
            <a:solidFill>
              <a:srgbClr val="FF0000"/>
            </a:solidFill>
          </a:endParaRPr>
        </a:p>
      </dgm:t>
    </dgm:pt>
    <dgm:pt modelId="{03D26D36-4714-4E1D-A435-AE872E1DD52F}">
      <dgm:prSet phldrT="[Text]" custT="1"/>
      <dgm:spPr>
        <a:noFill/>
        <a:ln w="38100">
          <a:solidFill>
            <a:schemeClr val="accent6">
              <a:lumMod val="75000"/>
            </a:schemeClr>
          </a:solidFill>
        </a:ln>
      </dgm:spPr>
      <dgm:t>
        <a:bodyPr/>
        <a:lstStyle/>
        <a:p>
          <a:r>
            <a:rPr lang="zh-CN" altLang="en-US" sz="2000" b="1" dirty="0">
              <a:solidFill>
                <a:srgbClr val="FF0000"/>
              </a:solidFill>
              <a:latin typeface="+mn-ea"/>
            </a:rPr>
            <a:t>自由主义学派</a:t>
          </a:r>
          <a:endParaRPr lang="en-GB" sz="2000" b="1" dirty="0">
            <a:solidFill>
              <a:srgbClr val="FF0000"/>
            </a:solidFill>
          </a:endParaRPr>
        </a:p>
      </dgm:t>
    </dgm:pt>
    <dgm:pt modelId="{C987AF89-00B3-45E1-98C1-A036CCFF806D}">
      <dgm:prSet phldrT="[Text]" custT="1"/>
      <dgm:spPr>
        <a:noFill/>
        <a:ln w="38100">
          <a:solidFill>
            <a:schemeClr val="accent6">
              <a:lumMod val="75000"/>
            </a:schemeClr>
          </a:solidFill>
        </a:ln>
      </dgm:spPr>
      <dgm:t>
        <a:bodyPr/>
        <a:lstStyle/>
        <a:p>
          <a:pPr>
            <a:lnSpc>
              <a:spcPts val="2400"/>
            </a:lnSpc>
          </a:pPr>
          <a:r>
            <a:rPr lang="zh-CN" altLang="en-US" sz="2000" dirty="0">
              <a:solidFill>
                <a:schemeClr val="tx1"/>
              </a:solidFill>
              <a:latin typeface="+mn-ea"/>
            </a:rPr>
            <a:t>西方社会保障理论中</a:t>
          </a:r>
          <a:endParaRPr lang="en-US" altLang="zh-CN" sz="2000" dirty="0">
            <a:solidFill>
              <a:schemeClr val="tx1"/>
            </a:solidFill>
            <a:latin typeface="+mn-ea"/>
          </a:endParaRPr>
        </a:p>
        <a:p>
          <a:pPr>
            <a:lnSpc>
              <a:spcPts val="2400"/>
            </a:lnSpc>
          </a:pPr>
          <a:r>
            <a:rPr lang="zh-CN" altLang="en-US" sz="2000" dirty="0">
              <a:solidFill>
                <a:schemeClr val="tx1"/>
              </a:solidFill>
              <a:latin typeface="+mn-ea"/>
            </a:rPr>
            <a:t>最为活跃的三大流派</a:t>
          </a:r>
          <a:endParaRPr lang="en-GB" sz="2000" dirty="0">
            <a:solidFill>
              <a:schemeClr val="tx1"/>
            </a:solidFill>
          </a:endParaRPr>
        </a:p>
      </dgm:t>
    </dgm:pt>
    <dgm:pt modelId="{DF1F8D1C-43CB-483D-B873-A287FA690B89}" type="sibTrans" cxnId="{3676D21A-0F53-4C7C-97A1-F6FE36D5ABC2}">
      <dgm:prSet/>
      <dgm:spPr/>
      <dgm:t>
        <a:bodyPr/>
        <a:lstStyle/>
        <a:p>
          <a:endParaRPr lang="en-GB" sz="2400"/>
        </a:p>
      </dgm:t>
    </dgm:pt>
    <dgm:pt modelId="{5C2B9899-E76E-4FB7-813F-6A8FD5A0B1D2}" type="parTrans" cxnId="{3676D21A-0F53-4C7C-97A1-F6FE36D5ABC2}">
      <dgm:prSet/>
      <dgm:spPr/>
      <dgm:t>
        <a:bodyPr/>
        <a:lstStyle/>
        <a:p>
          <a:endParaRPr lang="en-GB" sz="2400"/>
        </a:p>
      </dgm:t>
    </dgm:pt>
    <dgm:pt modelId="{1DEA3B04-CC85-486D-A531-05036917FF3B}" type="sibTrans" cxnId="{1AE0AE79-5D83-4C03-B8C5-01CD47966D86}">
      <dgm:prSet/>
      <dgm:spPr/>
      <dgm:t>
        <a:bodyPr/>
        <a:lstStyle/>
        <a:p>
          <a:endParaRPr lang="en-GB" sz="2400"/>
        </a:p>
      </dgm:t>
    </dgm:pt>
    <dgm:pt modelId="{8194FCBD-E2A6-4760-87BC-08DB5944984E}" type="parTrans" cxnId="{1AE0AE79-5D83-4C03-B8C5-01CD47966D86}">
      <dgm:prSet custT="1"/>
      <dgm:spPr>
        <a:solidFill>
          <a:schemeClr val="bg1"/>
        </a:solidFill>
        <a:ln w="38100">
          <a:solidFill>
            <a:schemeClr val="accent6">
              <a:lumMod val="75000"/>
            </a:schemeClr>
          </a:solidFill>
        </a:ln>
      </dgm:spPr>
      <dgm:t>
        <a:bodyPr/>
        <a:lstStyle/>
        <a:p>
          <a:endParaRPr lang="en-GB" sz="2400"/>
        </a:p>
      </dgm:t>
    </dgm:pt>
    <dgm:pt modelId="{B1015F5F-867A-495D-867E-BE5330F806B2}" type="sibTrans" cxnId="{D22C217D-8172-412E-86AB-D7D343DBCCA2}">
      <dgm:prSet/>
      <dgm:spPr/>
      <dgm:t>
        <a:bodyPr/>
        <a:lstStyle/>
        <a:p>
          <a:endParaRPr lang="en-GB" sz="2400"/>
        </a:p>
      </dgm:t>
    </dgm:pt>
    <dgm:pt modelId="{1F7BD6CE-0502-42B4-BB05-718901349BD7}" type="parTrans" cxnId="{D22C217D-8172-412E-86AB-D7D343DBCCA2}">
      <dgm:prSet custT="1"/>
      <dgm:spPr>
        <a:solidFill>
          <a:schemeClr val="bg1"/>
        </a:solidFill>
        <a:ln w="38100">
          <a:solidFill>
            <a:schemeClr val="accent6">
              <a:lumMod val="75000"/>
            </a:schemeClr>
          </a:solidFill>
        </a:ln>
      </dgm:spPr>
      <dgm:t>
        <a:bodyPr/>
        <a:lstStyle/>
        <a:p>
          <a:endParaRPr lang="en-GB" sz="2400"/>
        </a:p>
      </dgm:t>
    </dgm:pt>
    <dgm:pt modelId="{A273EC3F-EFDB-4585-B567-904A7A656759}" type="sibTrans" cxnId="{3B58205D-DDB3-48A0-B9D2-EBC2DD3DB5F8}">
      <dgm:prSet/>
      <dgm:spPr/>
      <dgm:t>
        <a:bodyPr/>
        <a:lstStyle/>
        <a:p>
          <a:endParaRPr lang="en-GB" sz="2400"/>
        </a:p>
      </dgm:t>
    </dgm:pt>
    <dgm:pt modelId="{5473C1F6-94A2-456B-9471-8BE158682FE7}" type="parTrans" cxnId="{3B58205D-DDB3-48A0-B9D2-EBC2DD3DB5F8}">
      <dgm:prSet custT="1"/>
      <dgm:spPr>
        <a:solidFill>
          <a:schemeClr val="bg1"/>
        </a:solidFill>
        <a:ln w="38100">
          <a:solidFill>
            <a:schemeClr val="accent6">
              <a:lumMod val="75000"/>
            </a:schemeClr>
          </a:solidFill>
        </a:ln>
      </dgm:spPr>
      <dgm:t>
        <a:bodyPr/>
        <a:lstStyle/>
        <a:p>
          <a:endParaRPr lang="en-GB" sz="2400"/>
        </a:p>
      </dgm:t>
    </dgm:pt>
    <dgm:pt modelId="{0BE05809-5E50-45FA-8C27-98B8BBC5E19D}" type="pres">
      <dgm:prSet presAssocID="{08ADE622-7037-4C9B-A1DC-5248571829BB}" presName="diagram" presStyleCnt="0">
        <dgm:presLayoutVars>
          <dgm:chPref val="1"/>
          <dgm:dir/>
          <dgm:animOne val="branch"/>
          <dgm:animLvl val="lvl"/>
          <dgm:resizeHandles val="exact"/>
        </dgm:presLayoutVars>
      </dgm:prSet>
      <dgm:spPr/>
    </dgm:pt>
    <dgm:pt modelId="{5B34C1A5-ED6B-4355-B003-9AD81243FEA7}" type="pres">
      <dgm:prSet presAssocID="{C987AF89-00B3-45E1-98C1-A036CCFF806D}" presName="root1" presStyleCnt="0"/>
      <dgm:spPr/>
    </dgm:pt>
    <dgm:pt modelId="{A5DC5527-60FE-4D3B-BCD6-08E5BF0A7E47}" type="pres">
      <dgm:prSet presAssocID="{C987AF89-00B3-45E1-98C1-A036CCFF806D}" presName="LevelOneTextNode" presStyleLbl="node0" presStyleIdx="0" presStyleCnt="1" custScaleX="248883" custScaleY="330645" custLinFactNeighborY="7661">
        <dgm:presLayoutVars>
          <dgm:chPref val="3"/>
        </dgm:presLayoutVars>
      </dgm:prSet>
      <dgm:spPr/>
    </dgm:pt>
    <dgm:pt modelId="{3E8C0AE2-5941-460B-8D66-006810195ED5}" type="pres">
      <dgm:prSet presAssocID="{C987AF89-00B3-45E1-98C1-A036CCFF806D}" presName="level2hierChild" presStyleCnt="0"/>
      <dgm:spPr/>
    </dgm:pt>
    <dgm:pt modelId="{FAFB2222-9724-435E-89B8-4292309685D3}" type="pres">
      <dgm:prSet presAssocID="{5473C1F6-94A2-456B-9471-8BE158682FE7}" presName="conn2-1" presStyleLbl="parChTrans1D2" presStyleIdx="0" presStyleCnt="3"/>
      <dgm:spPr/>
    </dgm:pt>
    <dgm:pt modelId="{FB16AA2B-3FEB-4029-9704-EFDE7C7921F4}" type="pres">
      <dgm:prSet presAssocID="{5473C1F6-94A2-456B-9471-8BE158682FE7}" presName="connTx" presStyleLbl="parChTrans1D2" presStyleIdx="0" presStyleCnt="3"/>
      <dgm:spPr/>
    </dgm:pt>
    <dgm:pt modelId="{414CE7E1-01CE-45C3-88B3-128FC9DF8CC4}" type="pres">
      <dgm:prSet presAssocID="{03D26D36-4714-4E1D-A435-AE872E1DD52F}" presName="root2" presStyleCnt="0"/>
      <dgm:spPr/>
    </dgm:pt>
    <dgm:pt modelId="{01661404-58D5-45FE-A5CD-43CF5649253F}" type="pres">
      <dgm:prSet presAssocID="{03D26D36-4714-4E1D-A435-AE872E1DD52F}" presName="LevelTwoTextNode" presStyleLbl="node2" presStyleIdx="0" presStyleCnt="3" custScaleX="207622" custLinFactNeighborX="-3961" custLinFactNeighborY="-90408">
        <dgm:presLayoutVars>
          <dgm:chPref val="3"/>
        </dgm:presLayoutVars>
      </dgm:prSet>
      <dgm:spPr/>
    </dgm:pt>
    <dgm:pt modelId="{348CD003-2F16-43B7-B5A8-8AA798ADE4AB}" type="pres">
      <dgm:prSet presAssocID="{03D26D36-4714-4E1D-A435-AE872E1DD52F}" presName="level3hierChild" presStyleCnt="0"/>
      <dgm:spPr/>
    </dgm:pt>
    <dgm:pt modelId="{49C487B0-6857-489B-B2C4-3F45E3DBAE70}" type="pres">
      <dgm:prSet presAssocID="{1F7BD6CE-0502-42B4-BB05-718901349BD7}" presName="conn2-1" presStyleLbl="parChTrans1D2" presStyleIdx="1" presStyleCnt="3"/>
      <dgm:spPr/>
    </dgm:pt>
    <dgm:pt modelId="{C624B3DB-56FB-4B1D-8028-9C8D3EAB48BB}" type="pres">
      <dgm:prSet presAssocID="{1F7BD6CE-0502-42B4-BB05-718901349BD7}" presName="connTx" presStyleLbl="parChTrans1D2" presStyleIdx="1" presStyleCnt="3"/>
      <dgm:spPr/>
    </dgm:pt>
    <dgm:pt modelId="{797F3412-C066-4E58-9349-77161DE74AE8}" type="pres">
      <dgm:prSet presAssocID="{84BEA4C1-79F4-4B7C-9B10-166A8D73DB74}" presName="root2" presStyleCnt="0"/>
      <dgm:spPr/>
    </dgm:pt>
    <dgm:pt modelId="{42F58185-29B1-4A7C-BD54-0B24506345A7}" type="pres">
      <dgm:prSet presAssocID="{84BEA4C1-79F4-4B7C-9B10-166A8D73DB74}" presName="LevelTwoTextNode" presStyleLbl="node2" presStyleIdx="1" presStyleCnt="3" custScaleX="232337" custLinFactNeighborY="3421">
        <dgm:presLayoutVars>
          <dgm:chPref val="3"/>
        </dgm:presLayoutVars>
      </dgm:prSet>
      <dgm:spPr/>
    </dgm:pt>
    <dgm:pt modelId="{7E9031E1-F581-4AE3-B586-5EE50E4A6DE3}" type="pres">
      <dgm:prSet presAssocID="{84BEA4C1-79F4-4B7C-9B10-166A8D73DB74}" presName="level3hierChild" presStyleCnt="0"/>
      <dgm:spPr/>
    </dgm:pt>
    <dgm:pt modelId="{BA8A5093-6A17-4C7C-BD85-96A274063541}" type="pres">
      <dgm:prSet presAssocID="{8194FCBD-E2A6-4760-87BC-08DB5944984E}" presName="conn2-1" presStyleLbl="parChTrans1D2" presStyleIdx="2" presStyleCnt="3"/>
      <dgm:spPr/>
    </dgm:pt>
    <dgm:pt modelId="{060EAACF-9866-4D00-8E4B-8A8DFA112A1B}" type="pres">
      <dgm:prSet presAssocID="{8194FCBD-E2A6-4760-87BC-08DB5944984E}" presName="connTx" presStyleLbl="parChTrans1D2" presStyleIdx="2" presStyleCnt="3"/>
      <dgm:spPr/>
    </dgm:pt>
    <dgm:pt modelId="{EEF8981C-3AF2-4857-9B40-F5FBDC6DC926}" type="pres">
      <dgm:prSet presAssocID="{D4694808-B6F3-4864-B42D-8259CC09E82E}" presName="root2" presStyleCnt="0"/>
      <dgm:spPr/>
    </dgm:pt>
    <dgm:pt modelId="{485BCC52-3317-4C9C-886A-31E0813C9221}" type="pres">
      <dgm:prSet presAssocID="{D4694808-B6F3-4864-B42D-8259CC09E82E}" presName="LevelTwoTextNode" presStyleLbl="node2" presStyleIdx="2" presStyleCnt="3" custScaleX="218422" custLinFactNeighborX="1915" custLinFactNeighborY="80441">
        <dgm:presLayoutVars>
          <dgm:chPref val="3"/>
        </dgm:presLayoutVars>
      </dgm:prSet>
      <dgm:spPr/>
    </dgm:pt>
    <dgm:pt modelId="{3FF7F2A7-B91E-4E76-A0E4-69EEDD3DB3BF}" type="pres">
      <dgm:prSet presAssocID="{D4694808-B6F3-4864-B42D-8259CC09E82E}" presName="level3hierChild" presStyleCnt="0"/>
      <dgm:spPr/>
    </dgm:pt>
  </dgm:ptLst>
  <dgm:cxnLst>
    <dgm:cxn modelId="{3676D21A-0F53-4C7C-97A1-F6FE36D5ABC2}" srcId="{08ADE622-7037-4C9B-A1DC-5248571829BB}" destId="{C987AF89-00B3-45E1-98C1-A036CCFF806D}" srcOrd="0" destOrd="0" parTransId="{5C2B9899-E76E-4FB7-813F-6A8FD5A0B1D2}" sibTransId="{DF1F8D1C-43CB-483D-B873-A287FA690B89}"/>
    <dgm:cxn modelId="{280A4229-F2F6-2B43-972B-3256F336908D}" type="presOf" srcId="{03D26D36-4714-4E1D-A435-AE872E1DD52F}" destId="{01661404-58D5-45FE-A5CD-43CF5649253F}" srcOrd="0" destOrd="0" presId="urn:microsoft.com/office/officeart/2005/8/layout/hierarchy2"/>
    <dgm:cxn modelId="{7D84742C-3D23-D841-B4B1-478534F24C05}" type="presOf" srcId="{5473C1F6-94A2-456B-9471-8BE158682FE7}" destId="{FB16AA2B-3FEB-4029-9704-EFDE7C7921F4}" srcOrd="1" destOrd="0" presId="urn:microsoft.com/office/officeart/2005/8/layout/hierarchy2"/>
    <dgm:cxn modelId="{42F46531-88DF-1A4D-B6F5-221FA82A572E}" type="presOf" srcId="{C987AF89-00B3-45E1-98C1-A036CCFF806D}" destId="{A5DC5527-60FE-4D3B-BCD6-08E5BF0A7E47}" srcOrd="0" destOrd="0" presId="urn:microsoft.com/office/officeart/2005/8/layout/hierarchy2"/>
    <dgm:cxn modelId="{EDB64B3D-5121-9042-9C50-CA44569A785E}" type="presOf" srcId="{1F7BD6CE-0502-42B4-BB05-718901349BD7}" destId="{C624B3DB-56FB-4B1D-8028-9C8D3EAB48BB}" srcOrd="1" destOrd="0" presId="urn:microsoft.com/office/officeart/2005/8/layout/hierarchy2"/>
    <dgm:cxn modelId="{3B58205D-DDB3-48A0-B9D2-EBC2DD3DB5F8}" srcId="{C987AF89-00B3-45E1-98C1-A036CCFF806D}" destId="{03D26D36-4714-4E1D-A435-AE872E1DD52F}" srcOrd="0" destOrd="0" parTransId="{5473C1F6-94A2-456B-9471-8BE158682FE7}" sibTransId="{A273EC3F-EFDB-4585-B567-904A7A656759}"/>
    <dgm:cxn modelId="{A636E461-66B3-D049-9BE1-6C78BFF81562}" type="presOf" srcId="{1F7BD6CE-0502-42B4-BB05-718901349BD7}" destId="{49C487B0-6857-489B-B2C4-3F45E3DBAE70}" srcOrd="0" destOrd="0" presId="urn:microsoft.com/office/officeart/2005/8/layout/hierarchy2"/>
    <dgm:cxn modelId="{7AEC3B42-8E7A-7F46-81B7-AEB595314917}" type="presOf" srcId="{8194FCBD-E2A6-4760-87BC-08DB5944984E}" destId="{BA8A5093-6A17-4C7C-BD85-96A274063541}" srcOrd="0" destOrd="0" presId="urn:microsoft.com/office/officeart/2005/8/layout/hierarchy2"/>
    <dgm:cxn modelId="{14ECA94B-8241-A541-861B-A06A6822F6FE}" type="presOf" srcId="{84BEA4C1-79F4-4B7C-9B10-166A8D73DB74}" destId="{42F58185-29B1-4A7C-BD54-0B24506345A7}" srcOrd="0" destOrd="0" presId="urn:microsoft.com/office/officeart/2005/8/layout/hierarchy2"/>
    <dgm:cxn modelId="{1AE0AE79-5D83-4C03-B8C5-01CD47966D86}" srcId="{C987AF89-00B3-45E1-98C1-A036CCFF806D}" destId="{D4694808-B6F3-4864-B42D-8259CC09E82E}" srcOrd="2" destOrd="0" parTransId="{8194FCBD-E2A6-4760-87BC-08DB5944984E}" sibTransId="{1DEA3B04-CC85-486D-A531-05036917FF3B}"/>
    <dgm:cxn modelId="{7D0C385A-E34F-DE4E-9F7D-B05E73AE910C}" type="presOf" srcId="{8194FCBD-E2A6-4760-87BC-08DB5944984E}" destId="{060EAACF-9866-4D00-8E4B-8A8DFA112A1B}" srcOrd="1" destOrd="0" presId="urn:microsoft.com/office/officeart/2005/8/layout/hierarchy2"/>
    <dgm:cxn modelId="{D22C217D-8172-412E-86AB-D7D343DBCCA2}" srcId="{C987AF89-00B3-45E1-98C1-A036CCFF806D}" destId="{84BEA4C1-79F4-4B7C-9B10-166A8D73DB74}" srcOrd="1" destOrd="0" parTransId="{1F7BD6CE-0502-42B4-BB05-718901349BD7}" sibTransId="{B1015F5F-867A-495D-867E-BE5330F806B2}"/>
    <dgm:cxn modelId="{2841579F-510B-CF45-BD3F-DCF2947DFEA7}" type="presOf" srcId="{08ADE622-7037-4C9B-A1DC-5248571829BB}" destId="{0BE05809-5E50-45FA-8C27-98B8BBC5E19D}" srcOrd="0" destOrd="0" presId="urn:microsoft.com/office/officeart/2005/8/layout/hierarchy2"/>
    <dgm:cxn modelId="{CEFC03B7-DF38-474C-9C85-0A80A310E86D}" type="presOf" srcId="{5473C1F6-94A2-456B-9471-8BE158682FE7}" destId="{FAFB2222-9724-435E-89B8-4292309685D3}" srcOrd="0" destOrd="0" presId="urn:microsoft.com/office/officeart/2005/8/layout/hierarchy2"/>
    <dgm:cxn modelId="{FA2D9FBB-BAC1-4C4F-BB99-F8EFCB29DC45}" type="presOf" srcId="{D4694808-B6F3-4864-B42D-8259CC09E82E}" destId="{485BCC52-3317-4C9C-886A-31E0813C9221}" srcOrd="0" destOrd="0" presId="urn:microsoft.com/office/officeart/2005/8/layout/hierarchy2"/>
    <dgm:cxn modelId="{D235D01B-3EF7-4549-9E96-E31E0473585F}" type="presParOf" srcId="{0BE05809-5E50-45FA-8C27-98B8BBC5E19D}" destId="{5B34C1A5-ED6B-4355-B003-9AD81243FEA7}" srcOrd="0" destOrd="0" presId="urn:microsoft.com/office/officeart/2005/8/layout/hierarchy2"/>
    <dgm:cxn modelId="{03071F24-683D-D140-A14E-FC995FC46F6A}" type="presParOf" srcId="{5B34C1A5-ED6B-4355-B003-9AD81243FEA7}" destId="{A5DC5527-60FE-4D3B-BCD6-08E5BF0A7E47}" srcOrd="0" destOrd="0" presId="urn:microsoft.com/office/officeart/2005/8/layout/hierarchy2"/>
    <dgm:cxn modelId="{41ECD5E0-F02E-344E-A0A2-83E3AEDFCB8F}" type="presParOf" srcId="{5B34C1A5-ED6B-4355-B003-9AD81243FEA7}" destId="{3E8C0AE2-5941-460B-8D66-006810195ED5}" srcOrd="1" destOrd="0" presId="urn:microsoft.com/office/officeart/2005/8/layout/hierarchy2"/>
    <dgm:cxn modelId="{7BB27401-149F-ED43-BF5D-B32A66039BB2}" type="presParOf" srcId="{3E8C0AE2-5941-460B-8D66-006810195ED5}" destId="{FAFB2222-9724-435E-89B8-4292309685D3}" srcOrd="0" destOrd="0" presId="urn:microsoft.com/office/officeart/2005/8/layout/hierarchy2"/>
    <dgm:cxn modelId="{E9881296-EE80-604C-9F92-95EECC04B3EA}" type="presParOf" srcId="{FAFB2222-9724-435E-89B8-4292309685D3}" destId="{FB16AA2B-3FEB-4029-9704-EFDE7C7921F4}" srcOrd="0" destOrd="0" presId="urn:microsoft.com/office/officeart/2005/8/layout/hierarchy2"/>
    <dgm:cxn modelId="{60D44826-21B8-AA45-9C18-15697D817645}" type="presParOf" srcId="{3E8C0AE2-5941-460B-8D66-006810195ED5}" destId="{414CE7E1-01CE-45C3-88B3-128FC9DF8CC4}" srcOrd="1" destOrd="0" presId="urn:microsoft.com/office/officeart/2005/8/layout/hierarchy2"/>
    <dgm:cxn modelId="{10F8FC2F-D07A-FD4F-A3C9-426F6A7D9B95}" type="presParOf" srcId="{414CE7E1-01CE-45C3-88B3-128FC9DF8CC4}" destId="{01661404-58D5-45FE-A5CD-43CF5649253F}" srcOrd="0" destOrd="0" presId="urn:microsoft.com/office/officeart/2005/8/layout/hierarchy2"/>
    <dgm:cxn modelId="{F681D8CA-6542-064F-BD88-C4B34F2DC432}" type="presParOf" srcId="{414CE7E1-01CE-45C3-88B3-128FC9DF8CC4}" destId="{348CD003-2F16-43B7-B5A8-8AA798ADE4AB}" srcOrd="1" destOrd="0" presId="urn:microsoft.com/office/officeart/2005/8/layout/hierarchy2"/>
    <dgm:cxn modelId="{4B8ABD3F-D877-5340-806C-0C58D89CEE72}" type="presParOf" srcId="{3E8C0AE2-5941-460B-8D66-006810195ED5}" destId="{49C487B0-6857-489B-B2C4-3F45E3DBAE70}" srcOrd="2" destOrd="0" presId="urn:microsoft.com/office/officeart/2005/8/layout/hierarchy2"/>
    <dgm:cxn modelId="{B549545B-F22D-AD47-B408-D5C23AF965C2}" type="presParOf" srcId="{49C487B0-6857-489B-B2C4-3F45E3DBAE70}" destId="{C624B3DB-56FB-4B1D-8028-9C8D3EAB48BB}" srcOrd="0" destOrd="0" presId="urn:microsoft.com/office/officeart/2005/8/layout/hierarchy2"/>
    <dgm:cxn modelId="{C628FADC-C7A1-554F-8888-8AFB46DA6842}" type="presParOf" srcId="{3E8C0AE2-5941-460B-8D66-006810195ED5}" destId="{797F3412-C066-4E58-9349-77161DE74AE8}" srcOrd="3" destOrd="0" presId="urn:microsoft.com/office/officeart/2005/8/layout/hierarchy2"/>
    <dgm:cxn modelId="{8B255A7F-D1D8-2E45-835C-D83E64A05CD4}" type="presParOf" srcId="{797F3412-C066-4E58-9349-77161DE74AE8}" destId="{42F58185-29B1-4A7C-BD54-0B24506345A7}" srcOrd="0" destOrd="0" presId="urn:microsoft.com/office/officeart/2005/8/layout/hierarchy2"/>
    <dgm:cxn modelId="{E5F68F16-E29F-5944-A16C-6D7E034D5F96}" type="presParOf" srcId="{797F3412-C066-4E58-9349-77161DE74AE8}" destId="{7E9031E1-F581-4AE3-B586-5EE50E4A6DE3}" srcOrd="1" destOrd="0" presId="urn:microsoft.com/office/officeart/2005/8/layout/hierarchy2"/>
    <dgm:cxn modelId="{62C468EA-EE3E-E94B-AFBF-250706096803}" type="presParOf" srcId="{3E8C0AE2-5941-460B-8D66-006810195ED5}" destId="{BA8A5093-6A17-4C7C-BD85-96A274063541}" srcOrd="4" destOrd="0" presId="urn:microsoft.com/office/officeart/2005/8/layout/hierarchy2"/>
    <dgm:cxn modelId="{071BF359-0986-E04D-A76D-70B8F67336F6}" type="presParOf" srcId="{BA8A5093-6A17-4C7C-BD85-96A274063541}" destId="{060EAACF-9866-4D00-8E4B-8A8DFA112A1B}" srcOrd="0" destOrd="0" presId="urn:microsoft.com/office/officeart/2005/8/layout/hierarchy2"/>
    <dgm:cxn modelId="{88179892-93DF-2F43-ABF3-D7912A6DF52E}" type="presParOf" srcId="{3E8C0AE2-5941-460B-8D66-006810195ED5}" destId="{EEF8981C-3AF2-4857-9B40-F5FBDC6DC926}" srcOrd="5" destOrd="0" presId="urn:microsoft.com/office/officeart/2005/8/layout/hierarchy2"/>
    <dgm:cxn modelId="{A30049F0-C658-4F46-9FC9-46382CC6FF7A}" type="presParOf" srcId="{EEF8981C-3AF2-4857-9B40-F5FBDC6DC926}" destId="{485BCC52-3317-4C9C-886A-31E0813C9221}" srcOrd="0" destOrd="0" presId="urn:microsoft.com/office/officeart/2005/8/layout/hierarchy2"/>
    <dgm:cxn modelId="{DF18BEE8-7942-F144-B83B-728C41548524}" type="presParOf" srcId="{EEF8981C-3AF2-4857-9B40-F5FBDC6DC926}" destId="{3FF7F2A7-B91E-4E76-A0E4-69EEDD3DB3BF}" srcOrd="1" destOrd="0" presId="urn:microsoft.com/office/officeart/2005/8/layout/hierarchy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DE622-7037-4C9B-A1DC-5248571829BB}"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en-GB"/>
        </a:p>
      </dgm:t>
    </dgm:pt>
    <dgm:pt modelId="{D4694808-B6F3-4864-B42D-8259CC09E82E}">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第三阶段</a:t>
          </a:r>
          <a:endParaRPr lang="en-GB" sz="2000" b="0" dirty="0">
            <a:solidFill>
              <a:schemeClr val="tx1"/>
            </a:solidFill>
          </a:endParaRPr>
        </a:p>
      </dgm:t>
    </dgm:pt>
    <dgm:pt modelId="{84BEA4C1-79F4-4B7C-9B10-166A8D73DB74}">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第二阶段</a:t>
          </a:r>
          <a:endParaRPr lang="en-GB" sz="2000" b="0" dirty="0">
            <a:solidFill>
              <a:schemeClr val="tx1"/>
            </a:solidFill>
          </a:endParaRPr>
        </a:p>
      </dgm:t>
    </dgm:pt>
    <dgm:pt modelId="{1B29597E-D73E-254E-BDDD-655669B9EE84}">
      <dgm:prSet phldrT="[Text]" custT="1"/>
      <dgm:spPr>
        <a:noFill/>
        <a:ln w="38100">
          <a:solidFill>
            <a:schemeClr val="accent6">
              <a:lumMod val="75000"/>
            </a:schemeClr>
          </a:solidFill>
        </a:ln>
      </dgm:spPr>
      <dgm:t>
        <a:bodyPr/>
        <a:lstStyle/>
        <a:p>
          <a:r>
            <a:rPr lang="en-US" altLang="zh-CN" sz="2000" dirty="0">
              <a:solidFill>
                <a:schemeClr val="tx1"/>
              </a:solidFill>
              <a:latin typeface="+mn-ea"/>
            </a:rPr>
            <a:t>19</a:t>
          </a:r>
          <a:r>
            <a:rPr lang="zh-CN" altLang="en-US" sz="2000" dirty="0">
              <a:solidFill>
                <a:schemeClr val="tx1"/>
              </a:solidFill>
              <a:latin typeface="+mn-ea"/>
            </a:rPr>
            <a:t>世纪中叶</a:t>
          </a:r>
          <a:r>
            <a:rPr lang="en-US" altLang="zh-CN" sz="2000" dirty="0">
              <a:solidFill>
                <a:schemeClr val="tx1"/>
              </a:solidFill>
              <a:latin typeface="+mn-ea"/>
            </a:rPr>
            <a:t>—</a:t>
          </a:r>
          <a:r>
            <a:rPr lang="zh-CN" altLang="en-US" sz="2000" dirty="0">
              <a:solidFill>
                <a:schemeClr val="tx1"/>
              </a:solidFill>
              <a:latin typeface="+mn-ea"/>
            </a:rPr>
            <a:t>第一次世界大战前</a:t>
          </a:r>
          <a:endParaRPr lang="en-GB" sz="2000" dirty="0">
            <a:solidFill>
              <a:schemeClr val="tx1"/>
            </a:solidFill>
          </a:endParaRPr>
        </a:p>
      </dgm:t>
    </dgm:pt>
    <dgm:pt modelId="{03D26D36-4714-4E1D-A435-AE872E1DD52F}">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第一阶段</a:t>
          </a:r>
          <a:endParaRPr lang="en-GB" sz="2000" b="0" dirty="0">
            <a:solidFill>
              <a:schemeClr val="tx1"/>
            </a:solidFill>
          </a:endParaRPr>
        </a:p>
      </dgm:t>
    </dgm:pt>
    <dgm:pt modelId="{98EC3241-C771-0945-BC2D-62793196962B}" type="sibTrans" cxnId="{45E76D22-0882-9D45-A1F1-CA8899E5DF33}">
      <dgm:prSet/>
      <dgm:spPr/>
      <dgm:t>
        <a:bodyPr/>
        <a:lstStyle/>
        <a:p>
          <a:endParaRPr lang="zh-CN" altLang="en-US" sz="2400"/>
        </a:p>
      </dgm:t>
    </dgm:pt>
    <dgm:pt modelId="{B6306B09-862A-F74D-83FB-5730DF251141}" type="parTrans" cxnId="{45E76D22-0882-9D45-A1F1-CA8899E5DF33}">
      <dgm:prSet custT="1"/>
      <dgm:spPr>
        <a:solidFill>
          <a:schemeClr val="bg1"/>
        </a:solidFill>
        <a:ln w="38100">
          <a:solidFill>
            <a:schemeClr val="accent6">
              <a:lumMod val="75000"/>
            </a:schemeClr>
          </a:solidFill>
        </a:ln>
      </dgm:spPr>
      <dgm:t>
        <a:bodyPr/>
        <a:lstStyle/>
        <a:p>
          <a:endParaRPr lang="en-GB" sz="2400"/>
        </a:p>
      </dgm:t>
    </dgm:pt>
    <dgm:pt modelId="{C987AF89-00B3-45E1-98C1-A036CCFF806D}">
      <dgm:prSet phldrT="[Text]" custT="1"/>
      <dgm:spPr>
        <a:solidFill>
          <a:schemeClr val="accent6">
            <a:lumMod val="60000"/>
            <a:lumOff val="40000"/>
          </a:schemeClr>
        </a:solidFill>
        <a:ln w="38100">
          <a:solidFill>
            <a:schemeClr val="accent6">
              <a:lumMod val="75000"/>
            </a:schemeClr>
          </a:solidFill>
        </a:ln>
      </dgm:spPr>
      <dgm:t>
        <a:bodyPr/>
        <a:lstStyle/>
        <a:p>
          <a:r>
            <a:rPr lang="en-US" altLang="zh-CN" sz="2000" b="1" dirty="0">
              <a:solidFill>
                <a:schemeClr val="tx1"/>
              </a:solidFill>
              <a:latin typeface="+mn-ea"/>
            </a:rPr>
            <a:t>2.1.1.1 </a:t>
          </a:r>
          <a:r>
            <a:rPr lang="zh-CN" altLang="en-US" sz="2000" b="1" dirty="0">
              <a:solidFill>
                <a:schemeClr val="tx1"/>
              </a:solidFill>
              <a:latin typeface="+mn-ea"/>
            </a:rPr>
            <a:t>产生与发展</a:t>
          </a:r>
          <a:endParaRPr lang="en-GB" sz="2000" b="1" dirty="0">
            <a:solidFill>
              <a:schemeClr val="tx1"/>
            </a:solidFill>
          </a:endParaRPr>
        </a:p>
      </dgm:t>
    </dgm:pt>
    <dgm:pt modelId="{DF1F8D1C-43CB-483D-B873-A287FA690B89}" type="sibTrans" cxnId="{3676D21A-0F53-4C7C-97A1-F6FE36D5ABC2}">
      <dgm:prSet/>
      <dgm:spPr/>
      <dgm:t>
        <a:bodyPr/>
        <a:lstStyle/>
        <a:p>
          <a:endParaRPr lang="en-GB" sz="2400"/>
        </a:p>
      </dgm:t>
    </dgm:pt>
    <dgm:pt modelId="{5C2B9899-E76E-4FB7-813F-6A8FD5A0B1D2}" type="parTrans" cxnId="{3676D21A-0F53-4C7C-97A1-F6FE36D5ABC2}">
      <dgm:prSet/>
      <dgm:spPr/>
      <dgm:t>
        <a:bodyPr/>
        <a:lstStyle/>
        <a:p>
          <a:endParaRPr lang="en-GB" sz="2400"/>
        </a:p>
      </dgm:t>
    </dgm:pt>
    <dgm:pt modelId="{1DEA3B04-CC85-486D-A531-05036917FF3B}" type="sibTrans" cxnId="{1AE0AE79-5D83-4C03-B8C5-01CD47966D86}">
      <dgm:prSet/>
      <dgm:spPr/>
      <dgm:t>
        <a:bodyPr/>
        <a:lstStyle/>
        <a:p>
          <a:endParaRPr lang="en-GB" sz="2400"/>
        </a:p>
      </dgm:t>
    </dgm:pt>
    <dgm:pt modelId="{8194FCBD-E2A6-4760-87BC-08DB5944984E}" type="parTrans" cxnId="{1AE0AE79-5D83-4C03-B8C5-01CD47966D86}">
      <dgm:prSet custT="1"/>
      <dgm:spPr>
        <a:solidFill>
          <a:schemeClr val="bg1"/>
        </a:solidFill>
        <a:ln w="38100">
          <a:solidFill>
            <a:schemeClr val="accent6">
              <a:lumMod val="75000"/>
            </a:schemeClr>
          </a:solidFill>
        </a:ln>
      </dgm:spPr>
      <dgm:t>
        <a:bodyPr/>
        <a:lstStyle/>
        <a:p>
          <a:endParaRPr lang="en-GB" sz="2400"/>
        </a:p>
      </dgm:t>
    </dgm:pt>
    <dgm:pt modelId="{B1015F5F-867A-495D-867E-BE5330F806B2}" type="sibTrans" cxnId="{D22C217D-8172-412E-86AB-D7D343DBCCA2}">
      <dgm:prSet/>
      <dgm:spPr/>
      <dgm:t>
        <a:bodyPr/>
        <a:lstStyle/>
        <a:p>
          <a:endParaRPr lang="en-GB" sz="2400"/>
        </a:p>
      </dgm:t>
    </dgm:pt>
    <dgm:pt modelId="{1F7BD6CE-0502-42B4-BB05-718901349BD7}" type="parTrans" cxnId="{D22C217D-8172-412E-86AB-D7D343DBCCA2}">
      <dgm:prSet custT="1"/>
      <dgm:spPr>
        <a:solidFill>
          <a:schemeClr val="bg1"/>
        </a:solidFill>
        <a:ln w="38100">
          <a:solidFill>
            <a:schemeClr val="accent6">
              <a:lumMod val="75000"/>
            </a:schemeClr>
          </a:solidFill>
        </a:ln>
      </dgm:spPr>
      <dgm:t>
        <a:bodyPr/>
        <a:lstStyle/>
        <a:p>
          <a:endParaRPr lang="en-GB" sz="2400"/>
        </a:p>
      </dgm:t>
    </dgm:pt>
    <dgm:pt modelId="{A273EC3F-EFDB-4585-B567-904A7A656759}" type="sibTrans" cxnId="{3B58205D-DDB3-48A0-B9D2-EBC2DD3DB5F8}">
      <dgm:prSet/>
      <dgm:spPr/>
      <dgm:t>
        <a:bodyPr/>
        <a:lstStyle/>
        <a:p>
          <a:endParaRPr lang="en-GB" sz="2400"/>
        </a:p>
      </dgm:t>
    </dgm:pt>
    <dgm:pt modelId="{5473C1F6-94A2-456B-9471-8BE158682FE7}" type="parTrans" cxnId="{3B58205D-DDB3-48A0-B9D2-EBC2DD3DB5F8}">
      <dgm:prSet custT="1"/>
      <dgm:spPr>
        <a:solidFill>
          <a:schemeClr val="bg1"/>
        </a:solidFill>
        <a:ln w="38100">
          <a:solidFill>
            <a:schemeClr val="accent6">
              <a:lumMod val="75000"/>
            </a:schemeClr>
          </a:solidFill>
        </a:ln>
      </dgm:spPr>
      <dgm:t>
        <a:bodyPr/>
        <a:lstStyle/>
        <a:p>
          <a:endParaRPr lang="en-GB" sz="2400"/>
        </a:p>
      </dgm:t>
    </dgm:pt>
    <dgm:pt modelId="{4875A72E-D822-3D48-BB91-82E57C3BA750}">
      <dgm:prSet phldrT="[Text]" custT="1"/>
      <dgm:spPr>
        <a:noFill/>
        <a:ln w="38100">
          <a:solidFill>
            <a:schemeClr val="accent6">
              <a:lumMod val="75000"/>
            </a:schemeClr>
          </a:solidFill>
        </a:ln>
      </dgm:spPr>
      <dgm:t>
        <a:bodyPr/>
        <a:lstStyle/>
        <a:p>
          <a:r>
            <a:rPr lang="zh-CN" altLang="en-US" sz="2000" dirty="0">
              <a:solidFill>
                <a:schemeClr val="tx1"/>
              </a:solidFill>
              <a:latin typeface="+mn-ea"/>
            </a:rPr>
            <a:t>两次世界大战之间</a:t>
          </a:r>
          <a:endParaRPr lang="en-GB" sz="2000" dirty="0"/>
        </a:p>
      </dgm:t>
    </dgm:pt>
    <dgm:pt modelId="{538F5BA7-77FD-FA46-91F0-CEF29C5B25CE}" type="parTrans" cxnId="{5F94691E-26E6-AA42-8521-0CC9CEEBBDD3}">
      <dgm:prSet custT="1"/>
      <dgm:spPr>
        <a:ln w="38100">
          <a:solidFill>
            <a:schemeClr val="accent6">
              <a:lumMod val="75000"/>
            </a:schemeClr>
          </a:solidFill>
        </a:ln>
      </dgm:spPr>
      <dgm:t>
        <a:bodyPr/>
        <a:lstStyle/>
        <a:p>
          <a:endParaRPr lang="zh-CN" altLang="en-US" sz="2400"/>
        </a:p>
      </dgm:t>
    </dgm:pt>
    <dgm:pt modelId="{391246AC-45F5-E14F-A794-027A8A46DEFA}" type="sibTrans" cxnId="{5F94691E-26E6-AA42-8521-0CC9CEEBBDD3}">
      <dgm:prSet/>
      <dgm:spPr/>
      <dgm:t>
        <a:bodyPr/>
        <a:lstStyle/>
        <a:p>
          <a:endParaRPr lang="zh-CN" altLang="en-US" sz="2400"/>
        </a:p>
      </dgm:t>
    </dgm:pt>
    <dgm:pt modelId="{B2494B2C-4BE3-D34E-8C90-FA8E3BF1D21F}">
      <dgm:prSet phldrT="[Text]" custT="1"/>
      <dgm:spPr>
        <a:noFill/>
        <a:ln w="38100">
          <a:solidFill>
            <a:schemeClr val="accent6">
              <a:lumMod val="75000"/>
            </a:schemeClr>
          </a:solidFill>
        </a:ln>
      </dgm:spPr>
      <dgm:t>
        <a:bodyPr/>
        <a:lstStyle/>
        <a:p>
          <a:r>
            <a:rPr lang="zh-CN" altLang="en-US" sz="2000" dirty="0">
              <a:solidFill>
                <a:schemeClr val="tx1"/>
              </a:solidFill>
              <a:latin typeface="+mn-ea"/>
            </a:rPr>
            <a:t>第二次世界大战以后</a:t>
          </a:r>
          <a:endParaRPr lang="en-GB" sz="2000" dirty="0"/>
        </a:p>
      </dgm:t>
    </dgm:pt>
    <dgm:pt modelId="{374FEF58-D2D9-EC4C-B24E-E820750EEA93}" type="parTrans" cxnId="{6D76B5B2-6BF1-C746-B4E0-1F96F9850C9B}">
      <dgm:prSet custT="1"/>
      <dgm:spPr>
        <a:ln w="38100">
          <a:solidFill>
            <a:schemeClr val="accent6">
              <a:lumMod val="75000"/>
            </a:schemeClr>
          </a:solidFill>
        </a:ln>
      </dgm:spPr>
      <dgm:t>
        <a:bodyPr/>
        <a:lstStyle/>
        <a:p>
          <a:endParaRPr lang="zh-CN" altLang="en-US" sz="2400"/>
        </a:p>
      </dgm:t>
    </dgm:pt>
    <dgm:pt modelId="{5AEFEA98-7E59-464C-94AD-5FD60217BA82}" type="sibTrans" cxnId="{6D76B5B2-6BF1-C746-B4E0-1F96F9850C9B}">
      <dgm:prSet/>
      <dgm:spPr/>
      <dgm:t>
        <a:bodyPr/>
        <a:lstStyle/>
        <a:p>
          <a:endParaRPr lang="zh-CN" altLang="en-US" sz="2400"/>
        </a:p>
      </dgm:t>
    </dgm:pt>
    <dgm:pt modelId="{0BE05809-5E50-45FA-8C27-98B8BBC5E19D}" type="pres">
      <dgm:prSet presAssocID="{08ADE622-7037-4C9B-A1DC-5248571829BB}" presName="diagram" presStyleCnt="0">
        <dgm:presLayoutVars>
          <dgm:chPref val="1"/>
          <dgm:dir/>
          <dgm:animOne val="branch"/>
          <dgm:animLvl val="lvl"/>
          <dgm:resizeHandles val="exact"/>
        </dgm:presLayoutVars>
      </dgm:prSet>
      <dgm:spPr/>
    </dgm:pt>
    <dgm:pt modelId="{5B34C1A5-ED6B-4355-B003-9AD81243FEA7}" type="pres">
      <dgm:prSet presAssocID="{C987AF89-00B3-45E1-98C1-A036CCFF806D}" presName="root1" presStyleCnt="0"/>
      <dgm:spPr/>
    </dgm:pt>
    <dgm:pt modelId="{A5DC5527-60FE-4D3B-BCD6-08E5BF0A7E47}" type="pres">
      <dgm:prSet presAssocID="{C987AF89-00B3-45E1-98C1-A036CCFF806D}" presName="LevelOneTextNode" presStyleLbl="node0" presStyleIdx="0" presStyleCnt="1" custScaleX="165238" custScaleY="109252" custLinFactNeighborY="7661">
        <dgm:presLayoutVars>
          <dgm:chPref val="3"/>
        </dgm:presLayoutVars>
      </dgm:prSet>
      <dgm:spPr/>
    </dgm:pt>
    <dgm:pt modelId="{3E8C0AE2-5941-460B-8D66-006810195ED5}" type="pres">
      <dgm:prSet presAssocID="{C987AF89-00B3-45E1-98C1-A036CCFF806D}" presName="level2hierChild" presStyleCnt="0"/>
      <dgm:spPr/>
    </dgm:pt>
    <dgm:pt modelId="{FAFB2222-9724-435E-89B8-4292309685D3}" type="pres">
      <dgm:prSet presAssocID="{5473C1F6-94A2-456B-9471-8BE158682FE7}" presName="conn2-1" presStyleLbl="parChTrans1D2" presStyleIdx="0" presStyleCnt="3"/>
      <dgm:spPr/>
    </dgm:pt>
    <dgm:pt modelId="{FB16AA2B-3FEB-4029-9704-EFDE7C7921F4}" type="pres">
      <dgm:prSet presAssocID="{5473C1F6-94A2-456B-9471-8BE158682FE7}" presName="connTx" presStyleLbl="parChTrans1D2" presStyleIdx="0" presStyleCnt="3"/>
      <dgm:spPr/>
    </dgm:pt>
    <dgm:pt modelId="{414CE7E1-01CE-45C3-88B3-128FC9DF8CC4}" type="pres">
      <dgm:prSet presAssocID="{03D26D36-4714-4E1D-A435-AE872E1DD52F}" presName="root2" presStyleCnt="0"/>
      <dgm:spPr/>
    </dgm:pt>
    <dgm:pt modelId="{01661404-58D5-45FE-A5CD-43CF5649253F}" type="pres">
      <dgm:prSet presAssocID="{03D26D36-4714-4E1D-A435-AE872E1DD52F}" presName="LevelTwoTextNode" presStyleLbl="node2" presStyleIdx="0" presStyleCnt="3" custScaleX="89674" custLinFactNeighborX="-3961" custLinFactNeighborY="-90408">
        <dgm:presLayoutVars>
          <dgm:chPref val="3"/>
        </dgm:presLayoutVars>
      </dgm:prSet>
      <dgm:spPr/>
    </dgm:pt>
    <dgm:pt modelId="{348CD003-2F16-43B7-B5A8-8AA798ADE4AB}" type="pres">
      <dgm:prSet presAssocID="{03D26D36-4714-4E1D-A435-AE872E1DD52F}" presName="level3hierChild" presStyleCnt="0"/>
      <dgm:spPr/>
    </dgm:pt>
    <dgm:pt modelId="{07835AFC-D645-9F4E-B5A3-31645B26699D}" type="pres">
      <dgm:prSet presAssocID="{B6306B09-862A-F74D-83FB-5730DF251141}" presName="conn2-1" presStyleLbl="parChTrans1D3" presStyleIdx="0" presStyleCnt="3"/>
      <dgm:spPr/>
    </dgm:pt>
    <dgm:pt modelId="{46A7B1E1-5418-C641-A349-FFA1260BF1F5}" type="pres">
      <dgm:prSet presAssocID="{B6306B09-862A-F74D-83FB-5730DF251141}" presName="connTx" presStyleLbl="parChTrans1D3" presStyleIdx="0" presStyleCnt="3"/>
      <dgm:spPr/>
    </dgm:pt>
    <dgm:pt modelId="{A347ACBA-5683-2440-B158-7F17AE82F2D3}" type="pres">
      <dgm:prSet presAssocID="{1B29597E-D73E-254E-BDDD-655669B9EE84}" presName="root2" presStyleCnt="0"/>
      <dgm:spPr/>
    </dgm:pt>
    <dgm:pt modelId="{E904C6C2-F6BD-0440-B5E6-65347E28BC03}" type="pres">
      <dgm:prSet presAssocID="{1B29597E-D73E-254E-BDDD-655669B9EE84}" presName="LevelTwoTextNode" presStyleLbl="node3" presStyleIdx="0" presStyleCnt="3" custScaleX="264671" custLinFactNeighborX="-14141" custLinFactNeighborY="-248">
        <dgm:presLayoutVars>
          <dgm:chPref val="3"/>
        </dgm:presLayoutVars>
      </dgm:prSet>
      <dgm:spPr/>
    </dgm:pt>
    <dgm:pt modelId="{0F5BBCAB-9882-1A4F-AEF1-F7EC074A7E8D}" type="pres">
      <dgm:prSet presAssocID="{1B29597E-D73E-254E-BDDD-655669B9EE84}" presName="level3hierChild" presStyleCnt="0"/>
      <dgm:spPr/>
    </dgm:pt>
    <dgm:pt modelId="{49C487B0-6857-489B-B2C4-3F45E3DBAE70}" type="pres">
      <dgm:prSet presAssocID="{1F7BD6CE-0502-42B4-BB05-718901349BD7}" presName="conn2-1" presStyleLbl="parChTrans1D2" presStyleIdx="1" presStyleCnt="3"/>
      <dgm:spPr/>
    </dgm:pt>
    <dgm:pt modelId="{C624B3DB-56FB-4B1D-8028-9C8D3EAB48BB}" type="pres">
      <dgm:prSet presAssocID="{1F7BD6CE-0502-42B4-BB05-718901349BD7}" presName="connTx" presStyleLbl="parChTrans1D2" presStyleIdx="1" presStyleCnt="3"/>
      <dgm:spPr/>
    </dgm:pt>
    <dgm:pt modelId="{797F3412-C066-4E58-9349-77161DE74AE8}" type="pres">
      <dgm:prSet presAssocID="{84BEA4C1-79F4-4B7C-9B10-166A8D73DB74}" presName="root2" presStyleCnt="0"/>
      <dgm:spPr/>
    </dgm:pt>
    <dgm:pt modelId="{42F58185-29B1-4A7C-BD54-0B24506345A7}" type="pres">
      <dgm:prSet presAssocID="{84BEA4C1-79F4-4B7C-9B10-166A8D73DB74}" presName="LevelTwoTextNode" presStyleLbl="node2" presStyleIdx="1" presStyleCnt="3" custScaleX="84740" custLinFactNeighborY="3421">
        <dgm:presLayoutVars>
          <dgm:chPref val="3"/>
        </dgm:presLayoutVars>
      </dgm:prSet>
      <dgm:spPr/>
    </dgm:pt>
    <dgm:pt modelId="{7E9031E1-F581-4AE3-B586-5EE50E4A6DE3}" type="pres">
      <dgm:prSet presAssocID="{84BEA4C1-79F4-4B7C-9B10-166A8D73DB74}" presName="level3hierChild" presStyleCnt="0"/>
      <dgm:spPr/>
    </dgm:pt>
    <dgm:pt modelId="{3D3FC875-CEF2-C44F-BB7C-6BBC22058D24}" type="pres">
      <dgm:prSet presAssocID="{538F5BA7-77FD-FA46-91F0-CEF29C5B25CE}" presName="conn2-1" presStyleLbl="parChTrans1D3" presStyleIdx="1" presStyleCnt="3"/>
      <dgm:spPr/>
    </dgm:pt>
    <dgm:pt modelId="{438F6846-9E10-2E4B-BDCC-23DC0022AD02}" type="pres">
      <dgm:prSet presAssocID="{538F5BA7-77FD-FA46-91F0-CEF29C5B25CE}" presName="connTx" presStyleLbl="parChTrans1D3" presStyleIdx="1" presStyleCnt="3"/>
      <dgm:spPr/>
    </dgm:pt>
    <dgm:pt modelId="{DD28B682-64B1-F54D-AE64-15966FDA6EA3}" type="pres">
      <dgm:prSet presAssocID="{4875A72E-D822-3D48-BB91-82E57C3BA750}" presName="root2" presStyleCnt="0"/>
      <dgm:spPr/>
    </dgm:pt>
    <dgm:pt modelId="{17AD6620-65AF-2047-B164-EED8EB3FF347}" type="pres">
      <dgm:prSet presAssocID="{4875A72E-D822-3D48-BB91-82E57C3BA750}" presName="LevelTwoTextNode" presStyleLbl="node3" presStyleIdx="1" presStyleCnt="3" custScaleX="166285" custLinFactNeighborX="-10503" custLinFactNeighborY="3854">
        <dgm:presLayoutVars>
          <dgm:chPref val="3"/>
        </dgm:presLayoutVars>
      </dgm:prSet>
      <dgm:spPr/>
    </dgm:pt>
    <dgm:pt modelId="{4413DB87-40C6-7146-A306-74AF442965D9}" type="pres">
      <dgm:prSet presAssocID="{4875A72E-D822-3D48-BB91-82E57C3BA750}" presName="level3hierChild" presStyleCnt="0"/>
      <dgm:spPr/>
    </dgm:pt>
    <dgm:pt modelId="{BA8A5093-6A17-4C7C-BD85-96A274063541}" type="pres">
      <dgm:prSet presAssocID="{8194FCBD-E2A6-4760-87BC-08DB5944984E}" presName="conn2-1" presStyleLbl="parChTrans1D2" presStyleIdx="2" presStyleCnt="3"/>
      <dgm:spPr/>
    </dgm:pt>
    <dgm:pt modelId="{060EAACF-9866-4D00-8E4B-8A8DFA112A1B}" type="pres">
      <dgm:prSet presAssocID="{8194FCBD-E2A6-4760-87BC-08DB5944984E}" presName="connTx" presStyleLbl="parChTrans1D2" presStyleIdx="2" presStyleCnt="3"/>
      <dgm:spPr/>
    </dgm:pt>
    <dgm:pt modelId="{EEF8981C-3AF2-4857-9B40-F5FBDC6DC926}" type="pres">
      <dgm:prSet presAssocID="{D4694808-B6F3-4864-B42D-8259CC09E82E}" presName="root2" presStyleCnt="0"/>
      <dgm:spPr/>
    </dgm:pt>
    <dgm:pt modelId="{485BCC52-3317-4C9C-886A-31E0813C9221}" type="pres">
      <dgm:prSet presAssocID="{D4694808-B6F3-4864-B42D-8259CC09E82E}" presName="LevelTwoTextNode" presStyleLbl="node2" presStyleIdx="2" presStyleCnt="3" custScaleX="82576" custLinFactNeighborX="1915" custLinFactNeighborY="80441">
        <dgm:presLayoutVars>
          <dgm:chPref val="3"/>
        </dgm:presLayoutVars>
      </dgm:prSet>
      <dgm:spPr/>
    </dgm:pt>
    <dgm:pt modelId="{3FF7F2A7-B91E-4E76-A0E4-69EEDD3DB3BF}" type="pres">
      <dgm:prSet presAssocID="{D4694808-B6F3-4864-B42D-8259CC09E82E}" presName="level3hierChild" presStyleCnt="0"/>
      <dgm:spPr/>
    </dgm:pt>
    <dgm:pt modelId="{41442C64-8749-024E-82BF-9B6986B0EB32}" type="pres">
      <dgm:prSet presAssocID="{374FEF58-D2D9-EC4C-B24E-E820750EEA93}" presName="conn2-1" presStyleLbl="parChTrans1D3" presStyleIdx="2" presStyleCnt="3"/>
      <dgm:spPr/>
    </dgm:pt>
    <dgm:pt modelId="{D1DC6A27-3AE1-4847-83C1-0FF7DF0A9B1D}" type="pres">
      <dgm:prSet presAssocID="{374FEF58-D2D9-EC4C-B24E-E820750EEA93}" presName="connTx" presStyleLbl="parChTrans1D3" presStyleIdx="2" presStyleCnt="3"/>
      <dgm:spPr/>
    </dgm:pt>
    <dgm:pt modelId="{3BD072FB-1512-7F49-8622-BDCA00DB665C}" type="pres">
      <dgm:prSet presAssocID="{B2494B2C-4BE3-D34E-8C90-FA8E3BF1D21F}" presName="root2" presStyleCnt="0"/>
      <dgm:spPr/>
    </dgm:pt>
    <dgm:pt modelId="{8BF8D837-ABDF-1343-912E-8131CDAF0A99}" type="pres">
      <dgm:prSet presAssocID="{B2494B2C-4BE3-D34E-8C90-FA8E3BF1D21F}" presName="LevelTwoTextNode" presStyleLbl="node3" presStyleIdx="2" presStyleCnt="3" custScaleX="167130" custLinFactNeighborX="-11584" custLinFactNeighborY="4784">
        <dgm:presLayoutVars>
          <dgm:chPref val="3"/>
        </dgm:presLayoutVars>
      </dgm:prSet>
      <dgm:spPr/>
    </dgm:pt>
    <dgm:pt modelId="{1BF6F1CC-83BC-7F4A-888A-5550577B9D51}" type="pres">
      <dgm:prSet presAssocID="{B2494B2C-4BE3-D34E-8C90-FA8E3BF1D21F}" presName="level3hierChild" presStyleCnt="0"/>
      <dgm:spPr/>
    </dgm:pt>
  </dgm:ptLst>
  <dgm:cxnLst>
    <dgm:cxn modelId="{3676D21A-0F53-4C7C-97A1-F6FE36D5ABC2}" srcId="{08ADE622-7037-4C9B-A1DC-5248571829BB}" destId="{C987AF89-00B3-45E1-98C1-A036CCFF806D}" srcOrd="0" destOrd="0" parTransId="{5C2B9899-E76E-4FB7-813F-6A8FD5A0B1D2}" sibTransId="{DF1F8D1C-43CB-483D-B873-A287FA690B89}"/>
    <dgm:cxn modelId="{5F94691E-26E6-AA42-8521-0CC9CEEBBDD3}" srcId="{84BEA4C1-79F4-4B7C-9B10-166A8D73DB74}" destId="{4875A72E-D822-3D48-BB91-82E57C3BA750}" srcOrd="0" destOrd="0" parTransId="{538F5BA7-77FD-FA46-91F0-CEF29C5B25CE}" sibTransId="{391246AC-45F5-E14F-A794-027A8A46DEFA}"/>
    <dgm:cxn modelId="{45E76D22-0882-9D45-A1F1-CA8899E5DF33}" srcId="{03D26D36-4714-4E1D-A435-AE872E1DD52F}" destId="{1B29597E-D73E-254E-BDDD-655669B9EE84}" srcOrd="0" destOrd="0" parTransId="{B6306B09-862A-F74D-83FB-5730DF251141}" sibTransId="{98EC3241-C771-0945-BC2D-62793196962B}"/>
    <dgm:cxn modelId="{FC744D28-691A-AC47-A12F-A1B5DED20201}" type="presOf" srcId="{B6306B09-862A-F74D-83FB-5730DF251141}" destId="{46A7B1E1-5418-C641-A349-FFA1260BF1F5}" srcOrd="1" destOrd="0" presId="urn:microsoft.com/office/officeart/2005/8/layout/hierarchy2"/>
    <dgm:cxn modelId="{AF35592F-F7A9-7F4F-B091-9C66513290F6}" type="presOf" srcId="{538F5BA7-77FD-FA46-91F0-CEF29C5B25CE}" destId="{438F6846-9E10-2E4B-BDCC-23DC0022AD02}" srcOrd="1" destOrd="0" presId="urn:microsoft.com/office/officeart/2005/8/layout/hierarchy2"/>
    <dgm:cxn modelId="{3B58205D-DDB3-48A0-B9D2-EBC2DD3DB5F8}" srcId="{C987AF89-00B3-45E1-98C1-A036CCFF806D}" destId="{03D26D36-4714-4E1D-A435-AE872E1DD52F}" srcOrd="0" destOrd="0" parTransId="{5473C1F6-94A2-456B-9471-8BE158682FE7}" sibTransId="{A273EC3F-EFDB-4585-B567-904A7A656759}"/>
    <dgm:cxn modelId="{8907B160-5F10-654C-A3F9-A324BCBADEDA}" type="presOf" srcId="{08ADE622-7037-4C9B-A1DC-5248571829BB}" destId="{0BE05809-5E50-45FA-8C27-98B8BBC5E19D}" srcOrd="0" destOrd="0" presId="urn:microsoft.com/office/officeart/2005/8/layout/hierarchy2"/>
    <dgm:cxn modelId="{99891069-AE6D-3A44-B283-08EFACCA53C2}" type="presOf" srcId="{5473C1F6-94A2-456B-9471-8BE158682FE7}" destId="{FB16AA2B-3FEB-4029-9704-EFDE7C7921F4}" srcOrd="1" destOrd="0" presId="urn:microsoft.com/office/officeart/2005/8/layout/hierarchy2"/>
    <dgm:cxn modelId="{C1E43749-D78F-E345-961C-F8B9E94DC030}" type="presOf" srcId="{538F5BA7-77FD-FA46-91F0-CEF29C5B25CE}" destId="{3D3FC875-CEF2-C44F-BB7C-6BBC22058D24}" srcOrd="0" destOrd="0" presId="urn:microsoft.com/office/officeart/2005/8/layout/hierarchy2"/>
    <dgm:cxn modelId="{B8F4B26C-4A98-3E40-BE83-5AC6F759E01C}" type="presOf" srcId="{1F7BD6CE-0502-42B4-BB05-718901349BD7}" destId="{C624B3DB-56FB-4B1D-8028-9C8D3EAB48BB}" srcOrd="1" destOrd="0" presId="urn:microsoft.com/office/officeart/2005/8/layout/hierarchy2"/>
    <dgm:cxn modelId="{37F2AD6F-58DA-5B42-B1E6-7831F3BC9B2B}" type="presOf" srcId="{D4694808-B6F3-4864-B42D-8259CC09E82E}" destId="{485BCC52-3317-4C9C-886A-31E0813C9221}" srcOrd="0" destOrd="0" presId="urn:microsoft.com/office/officeart/2005/8/layout/hierarchy2"/>
    <dgm:cxn modelId="{1AE0AE79-5D83-4C03-B8C5-01CD47966D86}" srcId="{C987AF89-00B3-45E1-98C1-A036CCFF806D}" destId="{D4694808-B6F3-4864-B42D-8259CC09E82E}" srcOrd="2" destOrd="0" parTransId="{8194FCBD-E2A6-4760-87BC-08DB5944984E}" sibTransId="{1DEA3B04-CC85-486D-A531-05036917FF3B}"/>
    <dgm:cxn modelId="{7864975A-A1D1-CD49-AEE2-23B6008DBDF8}" type="presOf" srcId="{B2494B2C-4BE3-D34E-8C90-FA8E3BF1D21F}" destId="{8BF8D837-ABDF-1343-912E-8131CDAF0A99}" srcOrd="0" destOrd="0" presId="urn:microsoft.com/office/officeart/2005/8/layout/hierarchy2"/>
    <dgm:cxn modelId="{D22C217D-8172-412E-86AB-D7D343DBCCA2}" srcId="{C987AF89-00B3-45E1-98C1-A036CCFF806D}" destId="{84BEA4C1-79F4-4B7C-9B10-166A8D73DB74}" srcOrd="1" destOrd="0" parTransId="{1F7BD6CE-0502-42B4-BB05-718901349BD7}" sibTransId="{B1015F5F-867A-495D-867E-BE5330F806B2}"/>
    <dgm:cxn modelId="{E67C7C8C-3947-F048-845A-7CE9F378CC1F}" type="presOf" srcId="{C987AF89-00B3-45E1-98C1-A036CCFF806D}" destId="{A5DC5527-60FE-4D3B-BCD6-08E5BF0A7E47}" srcOrd="0" destOrd="0" presId="urn:microsoft.com/office/officeart/2005/8/layout/hierarchy2"/>
    <dgm:cxn modelId="{45F5F5A0-CA39-7544-85EA-19EC08DEC165}" type="presOf" srcId="{8194FCBD-E2A6-4760-87BC-08DB5944984E}" destId="{BA8A5093-6A17-4C7C-BD85-96A274063541}" srcOrd="0" destOrd="0" presId="urn:microsoft.com/office/officeart/2005/8/layout/hierarchy2"/>
    <dgm:cxn modelId="{E420C9A9-1122-B04C-9E8D-D28FD8E6A3EB}" type="presOf" srcId="{84BEA4C1-79F4-4B7C-9B10-166A8D73DB74}" destId="{42F58185-29B1-4A7C-BD54-0B24506345A7}" srcOrd="0" destOrd="0" presId="urn:microsoft.com/office/officeart/2005/8/layout/hierarchy2"/>
    <dgm:cxn modelId="{76955BAC-CFBD-B049-976C-CE34093986B5}" type="presOf" srcId="{5473C1F6-94A2-456B-9471-8BE158682FE7}" destId="{FAFB2222-9724-435E-89B8-4292309685D3}" srcOrd="0" destOrd="0" presId="urn:microsoft.com/office/officeart/2005/8/layout/hierarchy2"/>
    <dgm:cxn modelId="{6D76B5B2-6BF1-C746-B4E0-1F96F9850C9B}" srcId="{D4694808-B6F3-4864-B42D-8259CC09E82E}" destId="{B2494B2C-4BE3-D34E-8C90-FA8E3BF1D21F}" srcOrd="0" destOrd="0" parTransId="{374FEF58-D2D9-EC4C-B24E-E820750EEA93}" sibTransId="{5AEFEA98-7E59-464C-94AD-5FD60217BA82}"/>
    <dgm:cxn modelId="{39BF6DBD-CE78-A340-AAB6-1AC7B75B9866}" type="presOf" srcId="{4875A72E-D822-3D48-BB91-82E57C3BA750}" destId="{17AD6620-65AF-2047-B164-EED8EB3FF347}" srcOrd="0" destOrd="0" presId="urn:microsoft.com/office/officeart/2005/8/layout/hierarchy2"/>
    <dgm:cxn modelId="{0B099EC7-5A85-2746-A0E8-841ADE9EFE58}" type="presOf" srcId="{8194FCBD-E2A6-4760-87BC-08DB5944984E}" destId="{060EAACF-9866-4D00-8E4B-8A8DFA112A1B}" srcOrd="1" destOrd="0" presId="urn:microsoft.com/office/officeart/2005/8/layout/hierarchy2"/>
    <dgm:cxn modelId="{4F401CD2-03E0-A647-9774-27E6BCEF31C5}" type="presOf" srcId="{1F7BD6CE-0502-42B4-BB05-718901349BD7}" destId="{49C487B0-6857-489B-B2C4-3F45E3DBAE70}" srcOrd="0" destOrd="0" presId="urn:microsoft.com/office/officeart/2005/8/layout/hierarchy2"/>
    <dgm:cxn modelId="{768EC5EB-7EA3-DA47-95B7-52D3943A6DE9}" type="presOf" srcId="{1B29597E-D73E-254E-BDDD-655669B9EE84}" destId="{E904C6C2-F6BD-0440-B5E6-65347E28BC03}" srcOrd="0" destOrd="0" presId="urn:microsoft.com/office/officeart/2005/8/layout/hierarchy2"/>
    <dgm:cxn modelId="{D92BD8EE-BA6E-C44B-8811-7E61FD2BFDBE}" type="presOf" srcId="{B6306B09-862A-F74D-83FB-5730DF251141}" destId="{07835AFC-D645-9F4E-B5A3-31645B26699D}" srcOrd="0" destOrd="0" presId="urn:microsoft.com/office/officeart/2005/8/layout/hierarchy2"/>
    <dgm:cxn modelId="{7DFD85F4-AFA6-D44C-8B4C-108DF20510F9}" type="presOf" srcId="{374FEF58-D2D9-EC4C-B24E-E820750EEA93}" destId="{D1DC6A27-3AE1-4847-83C1-0FF7DF0A9B1D}" srcOrd="1" destOrd="0" presId="urn:microsoft.com/office/officeart/2005/8/layout/hierarchy2"/>
    <dgm:cxn modelId="{1C94F4F6-0BED-AC49-BE3D-9667D4E5ED2D}" type="presOf" srcId="{03D26D36-4714-4E1D-A435-AE872E1DD52F}" destId="{01661404-58D5-45FE-A5CD-43CF5649253F}" srcOrd="0" destOrd="0" presId="urn:microsoft.com/office/officeart/2005/8/layout/hierarchy2"/>
    <dgm:cxn modelId="{D8E8DDFD-B0D8-214F-90E8-2719C8002830}" type="presOf" srcId="{374FEF58-D2D9-EC4C-B24E-E820750EEA93}" destId="{41442C64-8749-024E-82BF-9B6986B0EB32}" srcOrd="0" destOrd="0" presId="urn:microsoft.com/office/officeart/2005/8/layout/hierarchy2"/>
    <dgm:cxn modelId="{59A745CB-F0E4-CA48-89AC-30BA90C08372}" type="presParOf" srcId="{0BE05809-5E50-45FA-8C27-98B8BBC5E19D}" destId="{5B34C1A5-ED6B-4355-B003-9AD81243FEA7}" srcOrd="0" destOrd="0" presId="urn:microsoft.com/office/officeart/2005/8/layout/hierarchy2"/>
    <dgm:cxn modelId="{8E80955F-E301-234A-B135-CBA4DA9FE063}" type="presParOf" srcId="{5B34C1A5-ED6B-4355-B003-9AD81243FEA7}" destId="{A5DC5527-60FE-4D3B-BCD6-08E5BF0A7E47}" srcOrd="0" destOrd="0" presId="urn:microsoft.com/office/officeart/2005/8/layout/hierarchy2"/>
    <dgm:cxn modelId="{4F8369F5-6005-0040-982C-570129EF74FF}" type="presParOf" srcId="{5B34C1A5-ED6B-4355-B003-9AD81243FEA7}" destId="{3E8C0AE2-5941-460B-8D66-006810195ED5}" srcOrd="1" destOrd="0" presId="urn:microsoft.com/office/officeart/2005/8/layout/hierarchy2"/>
    <dgm:cxn modelId="{315DCC80-9819-BD4B-9222-C437F4019979}" type="presParOf" srcId="{3E8C0AE2-5941-460B-8D66-006810195ED5}" destId="{FAFB2222-9724-435E-89B8-4292309685D3}" srcOrd="0" destOrd="0" presId="urn:microsoft.com/office/officeart/2005/8/layout/hierarchy2"/>
    <dgm:cxn modelId="{0B820974-933D-D841-BEBD-D79728A7A5CA}" type="presParOf" srcId="{FAFB2222-9724-435E-89B8-4292309685D3}" destId="{FB16AA2B-3FEB-4029-9704-EFDE7C7921F4}" srcOrd="0" destOrd="0" presId="urn:microsoft.com/office/officeart/2005/8/layout/hierarchy2"/>
    <dgm:cxn modelId="{F6A98E3D-2D7D-494E-899A-21EF6AE8AA52}" type="presParOf" srcId="{3E8C0AE2-5941-460B-8D66-006810195ED5}" destId="{414CE7E1-01CE-45C3-88B3-128FC9DF8CC4}" srcOrd="1" destOrd="0" presId="urn:microsoft.com/office/officeart/2005/8/layout/hierarchy2"/>
    <dgm:cxn modelId="{321A7E7B-5DF9-DC42-B5FA-C133A5E3C9DC}" type="presParOf" srcId="{414CE7E1-01CE-45C3-88B3-128FC9DF8CC4}" destId="{01661404-58D5-45FE-A5CD-43CF5649253F}" srcOrd="0" destOrd="0" presId="urn:microsoft.com/office/officeart/2005/8/layout/hierarchy2"/>
    <dgm:cxn modelId="{8915FDAA-82A6-F64D-8A7B-06DB43349720}" type="presParOf" srcId="{414CE7E1-01CE-45C3-88B3-128FC9DF8CC4}" destId="{348CD003-2F16-43B7-B5A8-8AA798ADE4AB}" srcOrd="1" destOrd="0" presId="urn:microsoft.com/office/officeart/2005/8/layout/hierarchy2"/>
    <dgm:cxn modelId="{3847CD90-9C25-764E-98DE-4ABAE76902C1}" type="presParOf" srcId="{348CD003-2F16-43B7-B5A8-8AA798ADE4AB}" destId="{07835AFC-D645-9F4E-B5A3-31645B26699D}" srcOrd="0" destOrd="0" presId="urn:microsoft.com/office/officeart/2005/8/layout/hierarchy2"/>
    <dgm:cxn modelId="{79071D7A-3F8E-ED4A-B889-5F587FA4C88D}" type="presParOf" srcId="{07835AFC-D645-9F4E-B5A3-31645B26699D}" destId="{46A7B1E1-5418-C641-A349-FFA1260BF1F5}" srcOrd="0" destOrd="0" presId="urn:microsoft.com/office/officeart/2005/8/layout/hierarchy2"/>
    <dgm:cxn modelId="{5575CCDE-AE45-3442-9B0A-61328EADD235}" type="presParOf" srcId="{348CD003-2F16-43B7-B5A8-8AA798ADE4AB}" destId="{A347ACBA-5683-2440-B158-7F17AE82F2D3}" srcOrd="1" destOrd="0" presId="urn:microsoft.com/office/officeart/2005/8/layout/hierarchy2"/>
    <dgm:cxn modelId="{6F8971FF-ADE1-BC4A-A308-457F54C0FADA}" type="presParOf" srcId="{A347ACBA-5683-2440-B158-7F17AE82F2D3}" destId="{E904C6C2-F6BD-0440-B5E6-65347E28BC03}" srcOrd="0" destOrd="0" presId="urn:microsoft.com/office/officeart/2005/8/layout/hierarchy2"/>
    <dgm:cxn modelId="{675D889B-A959-DA4E-B5D0-7B9F5204D806}" type="presParOf" srcId="{A347ACBA-5683-2440-B158-7F17AE82F2D3}" destId="{0F5BBCAB-9882-1A4F-AEF1-F7EC074A7E8D}" srcOrd="1" destOrd="0" presId="urn:microsoft.com/office/officeart/2005/8/layout/hierarchy2"/>
    <dgm:cxn modelId="{35C17F2C-A9F2-144E-B38D-161BC4A37185}" type="presParOf" srcId="{3E8C0AE2-5941-460B-8D66-006810195ED5}" destId="{49C487B0-6857-489B-B2C4-3F45E3DBAE70}" srcOrd="2" destOrd="0" presId="urn:microsoft.com/office/officeart/2005/8/layout/hierarchy2"/>
    <dgm:cxn modelId="{0D4760E0-CAAD-BB42-8972-E8A758831825}" type="presParOf" srcId="{49C487B0-6857-489B-B2C4-3F45E3DBAE70}" destId="{C624B3DB-56FB-4B1D-8028-9C8D3EAB48BB}" srcOrd="0" destOrd="0" presId="urn:microsoft.com/office/officeart/2005/8/layout/hierarchy2"/>
    <dgm:cxn modelId="{CE7AC50F-51FC-E34E-9DCE-6F618DBD215D}" type="presParOf" srcId="{3E8C0AE2-5941-460B-8D66-006810195ED5}" destId="{797F3412-C066-4E58-9349-77161DE74AE8}" srcOrd="3" destOrd="0" presId="urn:microsoft.com/office/officeart/2005/8/layout/hierarchy2"/>
    <dgm:cxn modelId="{FA1A2914-56E0-9B45-8331-DB805F9AAC7D}" type="presParOf" srcId="{797F3412-C066-4E58-9349-77161DE74AE8}" destId="{42F58185-29B1-4A7C-BD54-0B24506345A7}" srcOrd="0" destOrd="0" presId="urn:microsoft.com/office/officeart/2005/8/layout/hierarchy2"/>
    <dgm:cxn modelId="{0AACEAE7-D5E2-CA44-A7A5-338A6786E208}" type="presParOf" srcId="{797F3412-C066-4E58-9349-77161DE74AE8}" destId="{7E9031E1-F581-4AE3-B586-5EE50E4A6DE3}" srcOrd="1" destOrd="0" presId="urn:microsoft.com/office/officeart/2005/8/layout/hierarchy2"/>
    <dgm:cxn modelId="{D790F9FF-C3E1-2C4C-9063-AF403A9A71AC}" type="presParOf" srcId="{7E9031E1-F581-4AE3-B586-5EE50E4A6DE3}" destId="{3D3FC875-CEF2-C44F-BB7C-6BBC22058D24}" srcOrd="0" destOrd="0" presId="urn:microsoft.com/office/officeart/2005/8/layout/hierarchy2"/>
    <dgm:cxn modelId="{F0735E16-701B-0D43-B7B3-6F8EDB4B0575}" type="presParOf" srcId="{3D3FC875-CEF2-C44F-BB7C-6BBC22058D24}" destId="{438F6846-9E10-2E4B-BDCC-23DC0022AD02}" srcOrd="0" destOrd="0" presId="urn:microsoft.com/office/officeart/2005/8/layout/hierarchy2"/>
    <dgm:cxn modelId="{ECF1827A-363B-DD49-8AE4-E58F55F45589}" type="presParOf" srcId="{7E9031E1-F581-4AE3-B586-5EE50E4A6DE3}" destId="{DD28B682-64B1-F54D-AE64-15966FDA6EA3}" srcOrd="1" destOrd="0" presId="urn:microsoft.com/office/officeart/2005/8/layout/hierarchy2"/>
    <dgm:cxn modelId="{9E966CA4-7F23-C14E-9161-B09B7C6BB2EF}" type="presParOf" srcId="{DD28B682-64B1-F54D-AE64-15966FDA6EA3}" destId="{17AD6620-65AF-2047-B164-EED8EB3FF347}" srcOrd="0" destOrd="0" presId="urn:microsoft.com/office/officeart/2005/8/layout/hierarchy2"/>
    <dgm:cxn modelId="{B7697530-DFB4-7644-9035-94485400C4FA}" type="presParOf" srcId="{DD28B682-64B1-F54D-AE64-15966FDA6EA3}" destId="{4413DB87-40C6-7146-A306-74AF442965D9}" srcOrd="1" destOrd="0" presId="urn:microsoft.com/office/officeart/2005/8/layout/hierarchy2"/>
    <dgm:cxn modelId="{0E8349AF-05AC-9240-B666-CF3E688411F6}" type="presParOf" srcId="{3E8C0AE2-5941-460B-8D66-006810195ED5}" destId="{BA8A5093-6A17-4C7C-BD85-96A274063541}" srcOrd="4" destOrd="0" presId="urn:microsoft.com/office/officeart/2005/8/layout/hierarchy2"/>
    <dgm:cxn modelId="{3A683E16-3862-3945-8081-9D4BAC1E6DF4}" type="presParOf" srcId="{BA8A5093-6A17-4C7C-BD85-96A274063541}" destId="{060EAACF-9866-4D00-8E4B-8A8DFA112A1B}" srcOrd="0" destOrd="0" presId="urn:microsoft.com/office/officeart/2005/8/layout/hierarchy2"/>
    <dgm:cxn modelId="{C8FC61AD-8237-9B4B-8F91-ECE22483C9CE}" type="presParOf" srcId="{3E8C0AE2-5941-460B-8D66-006810195ED5}" destId="{EEF8981C-3AF2-4857-9B40-F5FBDC6DC926}" srcOrd="5" destOrd="0" presId="urn:microsoft.com/office/officeart/2005/8/layout/hierarchy2"/>
    <dgm:cxn modelId="{F6AB1129-F918-D349-9D44-8DE00E70E5A2}" type="presParOf" srcId="{EEF8981C-3AF2-4857-9B40-F5FBDC6DC926}" destId="{485BCC52-3317-4C9C-886A-31E0813C9221}" srcOrd="0" destOrd="0" presId="urn:microsoft.com/office/officeart/2005/8/layout/hierarchy2"/>
    <dgm:cxn modelId="{0A325C0E-60AC-3E4B-9869-8EB67573422F}" type="presParOf" srcId="{EEF8981C-3AF2-4857-9B40-F5FBDC6DC926}" destId="{3FF7F2A7-B91E-4E76-A0E4-69EEDD3DB3BF}" srcOrd="1" destOrd="0" presId="urn:microsoft.com/office/officeart/2005/8/layout/hierarchy2"/>
    <dgm:cxn modelId="{26A4C0B5-EB9A-B345-AEA3-D7D0FB2E8921}" type="presParOf" srcId="{3FF7F2A7-B91E-4E76-A0E4-69EEDD3DB3BF}" destId="{41442C64-8749-024E-82BF-9B6986B0EB32}" srcOrd="0" destOrd="0" presId="urn:microsoft.com/office/officeart/2005/8/layout/hierarchy2"/>
    <dgm:cxn modelId="{A5EE2987-4CAB-5A45-9257-73613B5F3644}" type="presParOf" srcId="{41442C64-8749-024E-82BF-9B6986B0EB32}" destId="{D1DC6A27-3AE1-4847-83C1-0FF7DF0A9B1D}" srcOrd="0" destOrd="0" presId="urn:microsoft.com/office/officeart/2005/8/layout/hierarchy2"/>
    <dgm:cxn modelId="{EF8368C6-3482-A144-BD93-ED0D3718F12E}" type="presParOf" srcId="{3FF7F2A7-B91E-4E76-A0E4-69EEDD3DB3BF}" destId="{3BD072FB-1512-7F49-8622-BDCA00DB665C}" srcOrd="1" destOrd="0" presId="urn:microsoft.com/office/officeart/2005/8/layout/hierarchy2"/>
    <dgm:cxn modelId="{4E36FDDA-9FB4-9A49-808B-79DA5C9CD49C}" type="presParOf" srcId="{3BD072FB-1512-7F49-8622-BDCA00DB665C}" destId="{8BF8D837-ABDF-1343-912E-8131CDAF0A99}" srcOrd="0" destOrd="0" presId="urn:microsoft.com/office/officeart/2005/8/layout/hierarchy2"/>
    <dgm:cxn modelId="{4AA6CC22-117C-8A4C-826E-02BC15B94A89}" type="presParOf" srcId="{3BD072FB-1512-7F49-8622-BDCA00DB665C}" destId="{1BF6F1CC-83BC-7F4A-888A-5550577B9D5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BDB781-32E3-4109-82DE-B4D5585612B0}"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EFC13489-C874-4C90-BD85-406F7A7DB17E}">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en-US" altLang="zh-CN" sz="2000" b="1" dirty="0">
              <a:solidFill>
                <a:schemeClr val="tx1"/>
              </a:solidFill>
            </a:rPr>
            <a:t> </a:t>
          </a:r>
          <a:r>
            <a:rPr lang="zh-CN" altLang="en-US" sz="2000" b="1" dirty="0">
              <a:solidFill>
                <a:schemeClr val="tx1"/>
              </a:solidFill>
            </a:rPr>
            <a:t>西方社会保障理论发展中的几个关系问题</a:t>
          </a:r>
          <a:endParaRPr lang="en-GB" sz="2000" b="1" dirty="0">
            <a:solidFill>
              <a:schemeClr val="tx1"/>
            </a:solidFill>
          </a:endParaRPr>
        </a:p>
      </dgm:t>
    </dgm:pt>
    <dgm:pt modelId="{2BF70F26-F0EA-475E-97EF-6F039146FDCA}" type="parTrans" cxnId="{E784B36D-E7BC-4D40-B381-D1901E6086BF}">
      <dgm:prSet/>
      <dgm:spPr/>
      <dgm:t>
        <a:bodyPr/>
        <a:lstStyle/>
        <a:p>
          <a:endParaRPr lang="en-GB" sz="2000" b="0">
            <a:solidFill>
              <a:schemeClr val="tx1"/>
            </a:solidFill>
          </a:endParaRPr>
        </a:p>
      </dgm:t>
    </dgm:pt>
    <dgm:pt modelId="{DE8B78A9-F128-464D-BC02-FFDAA30B03ED}" type="sibTrans" cxnId="{E784B36D-E7BC-4D40-B381-D1901E6086BF}">
      <dgm:prSet/>
      <dgm:spPr/>
      <dgm:t>
        <a:bodyPr/>
        <a:lstStyle/>
        <a:p>
          <a:endParaRPr lang="en-GB" sz="2000" b="0">
            <a:solidFill>
              <a:schemeClr val="tx1"/>
            </a:solidFill>
          </a:endParaRPr>
        </a:p>
      </dgm:t>
    </dgm:pt>
    <dgm:pt modelId="{E74D0B62-8B4B-4C7E-AC06-E4E2A673B275}">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经济发展</a:t>
          </a:r>
          <a:r>
            <a:rPr lang="zh-CN" altLang="en-US" sz="2000" b="0" dirty="0">
              <a:solidFill>
                <a:schemeClr val="tx1"/>
              </a:solidFill>
            </a:rPr>
            <a:t>的关系问题</a:t>
          </a:r>
          <a:endParaRPr lang="en-GB" sz="2000" b="0" dirty="0">
            <a:solidFill>
              <a:schemeClr val="tx1"/>
            </a:solidFill>
          </a:endParaRPr>
        </a:p>
      </dgm:t>
    </dgm:pt>
    <dgm:pt modelId="{7BC67CBB-3E9A-419F-9992-802E74F4A377}" type="parTrans" cxnId="{54D6BEE5-7A0B-497A-9E97-CF486BE59C16}">
      <dgm:prSet custT="1">
        <dgm:style>
          <a:lnRef idx="2">
            <a:schemeClr val="accent6"/>
          </a:lnRef>
          <a:fillRef idx="1">
            <a:schemeClr val="lt1"/>
          </a:fillRef>
          <a:effectRef idx="0">
            <a:schemeClr val="accent6"/>
          </a:effectRef>
          <a:fontRef idx="minor">
            <a:schemeClr val="dk1"/>
          </a:fontRef>
        </dgm:style>
      </dgm:prSet>
      <dgm:spPr/>
      <dgm:t>
        <a:bodyPr/>
        <a:lstStyle/>
        <a:p>
          <a:endParaRPr lang="en-GB" sz="2000" b="0">
            <a:solidFill>
              <a:schemeClr val="tx1"/>
            </a:solidFill>
          </a:endParaRPr>
        </a:p>
      </dgm:t>
    </dgm:pt>
    <dgm:pt modelId="{E39004FA-0060-4A85-8239-CDB0921DC866}" type="sibTrans" cxnId="{54D6BEE5-7A0B-497A-9E97-CF486BE59C16}">
      <dgm:prSet/>
      <dgm:spPr/>
      <dgm:t>
        <a:bodyPr/>
        <a:lstStyle/>
        <a:p>
          <a:endParaRPr lang="en-GB" sz="2000" b="0">
            <a:solidFill>
              <a:schemeClr val="tx1"/>
            </a:solidFill>
          </a:endParaRPr>
        </a:p>
      </dgm:t>
    </dgm:pt>
    <dgm:pt modelId="{C23DD338-2E95-42A3-87CA-9C36FC0A554F}">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福利</a:t>
          </a:r>
          <a:r>
            <a:rPr lang="zh-CN" altLang="en-US" sz="2000" b="0" dirty="0">
              <a:solidFill>
                <a:schemeClr val="tx1"/>
              </a:solidFill>
            </a:rPr>
            <a:t>的关系问题</a:t>
          </a:r>
          <a:endParaRPr lang="en-GB" sz="2000" b="0" dirty="0">
            <a:solidFill>
              <a:schemeClr val="tx1"/>
            </a:solidFill>
          </a:endParaRPr>
        </a:p>
      </dgm:t>
    </dgm:pt>
    <dgm:pt modelId="{28C9A379-1F62-4949-A173-754BCC394BCE}" type="parTrans" cxnId="{79E5C579-86DC-46F2-AE89-D9C6037CDB5F}">
      <dgm:prSet custT="1"/>
      <dgm:spPr/>
      <dgm:t>
        <a:bodyPr/>
        <a:lstStyle/>
        <a:p>
          <a:endParaRPr lang="en-GB" sz="2000" b="0">
            <a:solidFill>
              <a:schemeClr val="tx1"/>
            </a:solidFill>
          </a:endParaRPr>
        </a:p>
      </dgm:t>
    </dgm:pt>
    <dgm:pt modelId="{0C03ED78-9287-4E37-8E49-86F4253A2C17}" type="sibTrans" cxnId="{79E5C579-86DC-46F2-AE89-D9C6037CDB5F}">
      <dgm:prSet/>
      <dgm:spPr/>
      <dgm:t>
        <a:bodyPr/>
        <a:lstStyle/>
        <a:p>
          <a:endParaRPr lang="en-GB" sz="2000" b="0">
            <a:solidFill>
              <a:schemeClr val="tx1"/>
            </a:solidFill>
          </a:endParaRPr>
        </a:p>
      </dgm:t>
    </dgm:pt>
    <dgm:pt modelId="{3359DA62-2321-419E-99D3-CAD531729542}">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自由放任主义或国家干预主义</a:t>
          </a:r>
          <a:r>
            <a:rPr lang="zh-CN" altLang="en-US" sz="2000" b="0" dirty="0">
              <a:solidFill>
                <a:schemeClr val="tx1"/>
              </a:solidFill>
            </a:rPr>
            <a:t>的关系问题</a:t>
          </a:r>
        </a:p>
      </dgm:t>
    </dgm:pt>
    <dgm:pt modelId="{676AD281-F223-4928-9A71-56628731233A}" type="sibTrans" cxnId="{2B5A8759-FA92-41F6-9B8C-AD8EDDEAAF2D}">
      <dgm:prSet/>
      <dgm:spPr/>
      <dgm:t>
        <a:bodyPr/>
        <a:lstStyle/>
        <a:p>
          <a:endParaRPr lang="en-GB" sz="2000" b="0">
            <a:solidFill>
              <a:schemeClr val="tx1"/>
            </a:solidFill>
          </a:endParaRPr>
        </a:p>
      </dgm:t>
    </dgm:pt>
    <dgm:pt modelId="{0947A8BB-93F4-428E-91BA-E447CAB6C1D5}" type="parTrans" cxnId="{2B5A8759-FA92-41F6-9B8C-AD8EDDEAAF2D}">
      <dgm:prSet custT="1">
        <dgm:style>
          <a:lnRef idx="2">
            <a:schemeClr val="accent6"/>
          </a:lnRef>
          <a:fillRef idx="1">
            <a:schemeClr val="lt1"/>
          </a:fillRef>
          <a:effectRef idx="0">
            <a:schemeClr val="accent6"/>
          </a:effectRef>
          <a:fontRef idx="minor">
            <a:schemeClr val="dk1"/>
          </a:fontRef>
        </dgm:style>
      </dgm:prSet>
      <dgm:spPr/>
      <dgm:t>
        <a:bodyPr/>
        <a:lstStyle/>
        <a:p>
          <a:endParaRPr lang="en-GB" sz="2000" b="0">
            <a:solidFill>
              <a:schemeClr val="tx1"/>
            </a:solidFill>
          </a:endParaRPr>
        </a:p>
      </dgm:t>
    </dgm:pt>
    <dgm:pt modelId="{3B7EF32A-A902-44E2-92D8-51E22CDE2F93}">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福利改革</a:t>
          </a:r>
          <a:r>
            <a:rPr lang="zh-CN" altLang="en-US" sz="2000" b="0" dirty="0">
              <a:solidFill>
                <a:schemeClr val="tx1"/>
              </a:solidFill>
            </a:rPr>
            <a:t>的关系问题</a:t>
          </a:r>
          <a:endParaRPr lang="en-GB" sz="2000" b="0" dirty="0">
            <a:solidFill>
              <a:schemeClr val="tx1"/>
            </a:solidFill>
          </a:endParaRPr>
        </a:p>
      </dgm:t>
    </dgm:pt>
    <dgm:pt modelId="{5B018770-88B4-4F8A-9313-FBDAD2D6E482}" type="parTrans" cxnId="{3548C256-1FA9-4B09-A296-9AD9425AC5C4}">
      <dgm:prSet custT="1"/>
      <dgm:spPr/>
      <dgm:t>
        <a:bodyPr/>
        <a:lstStyle/>
        <a:p>
          <a:endParaRPr lang="en-GB" sz="2000" b="0">
            <a:solidFill>
              <a:schemeClr val="tx1"/>
            </a:solidFill>
          </a:endParaRPr>
        </a:p>
      </dgm:t>
    </dgm:pt>
    <dgm:pt modelId="{C64FD1DB-C7EB-4020-A63F-6FBB461C9EFE}" type="sibTrans" cxnId="{3548C256-1FA9-4B09-A296-9AD9425AC5C4}">
      <dgm:prSet/>
      <dgm:spPr/>
      <dgm:t>
        <a:bodyPr/>
        <a:lstStyle/>
        <a:p>
          <a:endParaRPr lang="en-GB" sz="2000" b="0">
            <a:solidFill>
              <a:schemeClr val="tx1"/>
            </a:solidFill>
          </a:endParaRPr>
        </a:p>
      </dgm:t>
    </dgm:pt>
    <dgm:pt modelId="{EB58E891-DA8E-4313-9241-02318677194F}">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可持续发展</a:t>
          </a:r>
          <a:r>
            <a:rPr lang="zh-CN" altLang="en-US" sz="2000" b="0" dirty="0">
              <a:solidFill>
                <a:schemeClr val="tx1"/>
              </a:solidFill>
            </a:rPr>
            <a:t>的关系问题</a:t>
          </a:r>
          <a:endParaRPr lang="en-GB" sz="2000" b="0" dirty="0">
            <a:solidFill>
              <a:schemeClr val="tx1"/>
            </a:solidFill>
          </a:endParaRPr>
        </a:p>
      </dgm:t>
    </dgm:pt>
    <dgm:pt modelId="{1B99FA50-8846-4833-88CD-E0C17A5CA381}" type="parTrans" cxnId="{41F0AC6B-40EB-4714-9B17-B9AD20DF772D}">
      <dgm:prSet custT="1"/>
      <dgm:spPr/>
      <dgm:t>
        <a:bodyPr/>
        <a:lstStyle/>
        <a:p>
          <a:endParaRPr lang="en-GB" sz="2000" b="0">
            <a:solidFill>
              <a:schemeClr val="tx1"/>
            </a:solidFill>
          </a:endParaRPr>
        </a:p>
      </dgm:t>
    </dgm:pt>
    <dgm:pt modelId="{DF23A5D8-ECD5-495B-84A0-B347BD3140BF}" type="sibTrans" cxnId="{41F0AC6B-40EB-4714-9B17-B9AD20DF772D}">
      <dgm:prSet/>
      <dgm:spPr/>
      <dgm:t>
        <a:bodyPr/>
        <a:lstStyle/>
        <a:p>
          <a:endParaRPr lang="en-GB" sz="2000" b="0">
            <a:solidFill>
              <a:schemeClr val="tx1"/>
            </a:solidFill>
          </a:endParaRPr>
        </a:p>
      </dgm:t>
    </dgm:pt>
    <dgm:pt modelId="{FB524D71-774E-4F27-822A-3133637C647D}" type="pres">
      <dgm:prSet presAssocID="{A8BDB781-32E3-4109-82DE-B4D5585612B0}" presName="Name0" presStyleCnt="0">
        <dgm:presLayoutVars>
          <dgm:chPref val="1"/>
          <dgm:dir/>
          <dgm:animOne val="branch"/>
          <dgm:animLvl val="lvl"/>
          <dgm:resizeHandles val="exact"/>
        </dgm:presLayoutVars>
      </dgm:prSet>
      <dgm:spPr/>
    </dgm:pt>
    <dgm:pt modelId="{38401D82-64C6-472D-ACD4-3F6006A7844C}" type="pres">
      <dgm:prSet presAssocID="{EFC13489-C874-4C90-BD85-406F7A7DB17E}" presName="root1" presStyleCnt="0"/>
      <dgm:spPr/>
    </dgm:pt>
    <dgm:pt modelId="{46953E58-6C5C-4497-9AFE-B62ACB531CF1}" type="pres">
      <dgm:prSet presAssocID="{EFC13489-C874-4C90-BD85-406F7A7DB17E}" presName="LevelOneTextNode" presStyleLbl="node0" presStyleIdx="0" presStyleCnt="1" custScaleX="238576" custScaleY="40996">
        <dgm:presLayoutVars>
          <dgm:chPref val="3"/>
        </dgm:presLayoutVars>
      </dgm:prSet>
      <dgm:spPr/>
    </dgm:pt>
    <dgm:pt modelId="{6CB38402-6B89-47CB-A611-EA183E305C6B}" type="pres">
      <dgm:prSet presAssocID="{EFC13489-C874-4C90-BD85-406F7A7DB17E}" presName="level2hierChild" presStyleCnt="0"/>
      <dgm:spPr/>
    </dgm:pt>
    <dgm:pt modelId="{35A2946D-187D-4573-BDEA-F67AE6A352F4}" type="pres">
      <dgm:prSet presAssocID="{7BC67CBB-3E9A-419F-9992-802E74F4A377}" presName="conn2-1" presStyleLbl="parChTrans1D2" presStyleIdx="0" presStyleCnt="5" custScaleX="2000000"/>
      <dgm:spPr/>
    </dgm:pt>
    <dgm:pt modelId="{BBF47497-FD72-4579-9369-50F3CA33B014}" type="pres">
      <dgm:prSet presAssocID="{7BC67CBB-3E9A-419F-9992-802E74F4A377}" presName="connTx" presStyleLbl="parChTrans1D2" presStyleIdx="0" presStyleCnt="5"/>
      <dgm:spPr/>
    </dgm:pt>
    <dgm:pt modelId="{9386A46D-0D3D-40E3-8A99-BE0A93FD20AF}" type="pres">
      <dgm:prSet presAssocID="{E74D0B62-8B4B-4C7E-AC06-E4E2A673B275}" presName="root2" presStyleCnt="0"/>
      <dgm:spPr/>
    </dgm:pt>
    <dgm:pt modelId="{436A88EE-7F00-4CF5-B515-A428378D44C3}" type="pres">
      <dgm:prSet presAssocID="{E74D0B62-8B4B-4C7E-AC06-E4E2A673B275}" presName="LevelTwoTextNode" presStyleLbl="node2" presStyleIdx="0" presStyleCnt="5" custScaleX="312039" custScaleY="84703" custLinFactNeighborX="80603" custLinFactNeighborY="-2644">
        <dgm:presLayoutVars>
          <dgm:chPref val="3"/>
        </dgm:presLayoutVars>
      </dgm:prSet>
      <dgm:spPr/>
    </dgm:pt>
    <dgm:pt modelId="{CFCBD8F0-C915-4A55-AF7B-3FCAD1F2807B}" type="pres">
      <dgm:prSet presAssocID="{E74D0B62-8B4B-4C7E-AC06-E4E2A673B275}" presName="level3hierChild" presStyleCnt="0"/>
      <dgm:spPr/>
    </dgm:pt>
    <dgm:pt modelId="{3C4BF8D5-AF01-4160-9839-BD9F7862BBA3}" type="pres">
      <dgm:prSet presAssocID="{0947A8BB-93F4-428E-91BA-E447CAB6C1D5}" presName="conn2-1" presStyleLbl="parChTrans1D2" presStyleIdx="1" presStyleCnt="5" custScaleX="2000000"/>
      <dgm:spPr/>
    </dgm:pt>
    <dgm:pt modelId="{01C1FA33-5C6D-4EE3-BD0B-048B4AD68C29}" type="pres">
      <dgm:prSet presAssocID="{0947A8BB-93F4-428E-91BA-E447CAB6C1D5}" presName="connTx" presStyleLbl="parChTrans1D2" presStyleIdx="1" presStyleCnt="5"/>
      <dgm:spPr/>
    </dgm:pt>
    <dgm:pt modelId="{18F41F12-ADB3-4B18-806F-30CBA5C5EB30}" type="pres">
      <dgm:prSet presAssocID="{3359DA62-2321-419E-99D3-CAD531729542}" presName="root2" presStyleCnt="0"/>
      <dgm:spPr/>
    </dgm:pt>
    <dgm:pt modelId="{99444E33-A602-4970-A2CA-699FA45D3CB8}" type="pres">
      <dgm:prSet presAssocID="{3359DA62-2321-419E-99D3-CAD531729542}" presName="LevelTwoTextNode" presStyleLbl="node2" presStyleIdx="1" presStyleCnt="5" custScaleX="312039" custScaleY="92147" custLinFactNeighborX="80603" custLinFactNeighborY="-2644">
        <dgm:presLayoutVars>
          <dgm:chPref val="3"/>
        </dgm:presLayoutVars>
      </dgm:prSet>
      <dgm:spPr/>
    </dgm:pt>
    <dgm:pt modelId="{3698E143-0A88-42BC-8BD3-24021BD34DAA}" type="pres">
      <dgm:prSet presAssocID="{3359DA62-2321-419E-99D3-CAD531729542}" presName="level3hierChild" presStyleCnt="0"/>
      <dgm:spPr/>
    </dgm:pt>
    <dgm:pt modelId="{F0C900BE-D3B0-4384-9FD2-1CAE85303836}" type="pres">
      <dgm:prSet presAssocID="{28C9A379-1F62-4949-A173-754BCC394BCE}" presName="conn2-1" presStyleLbl="parChTrans1D2" presStyleIdx="2" presStyleCnt="5"/>
      <dgm:spPr/>
    </dgm:pt>
    <dgm:pt modelId="{B9BB2CD7-2DF8-4B87-AEB5-104F6EF25C50}" type="pres">
      <dgm:prSet presAssocID="{28C9A379-1F62-4949-A173-754BCC394BCE}" presName="connTx" presStyleLbl="parChTrans1D2" presStyleIdx="2" presStyleCnt="5"/>
      <dgm:spPr/>
    </dgm:pt>
    <dgm:pt modelId="{35989B72-E26B-46DD-9D4C-2E2AF8D475A8}" type="pres">
      <dgm:prSet presAssocID="{C23DD338-2E95-42A3-87CA-9C36FC0A554F}" presName="root2" presStyleCnt="0"/>
      <dgm:spPr/>
    </dgm:pt>
    <dgm:pt modelId="{D6677C72-11D3-477C-B993-32DAD0578806}" type="pres">
      <dgm:prSet presAssocID="{C23DD338-2E95-42A3-87CA-9C36FC0A554F}" presName="LevelTwoTextNode" presStyleLbl="node2" presStyleIdx="2" presStyleCnt="5" custScaleX="312039" custScaleY="84703" custLinFactNeighborX="80603" custLinFactNeighborY="-2644">
        <dgm:presLayoutVars>
          <dgm:chPref val="3"/>
        </dgm:presLayoutVars>
      </dgm:prSet>
      <dgm:spPr/>
    </dgm:pt>
    <dgm:pt modelId="{6CA01E9B-7620-4940-9249-ECB56E689097}" type="pres">
      <dgm:prSet presAssocID="{C23DD338-2E95-42A3-87CA-9C36FC0A554F}" presName="level3hierChild" presStyleCnt="0"/>
      <dgm:spPr/>
    </dgm:pt>
    <dgm:pt modelId="{1482A668-EB91-44D4-A65B-E6139C03659D}" type="pres">
      <dgm:prSet presAssocID="{5B018770-88B4-4F8A-9313-FBDAD2D6E482}" presName="conn2-1" presStyleLbl="parChTrans1D2" presStyleIdx="3" presStyleCnt="5"/>
      <dgm:spPr/>
    </dgm:pt>
    <dgm:pt modelId="{7873E61E-451A-43D2-9952-C696830A5378}" type="pres">
      <dgm:prSet presAssocID="{5B018770-88B4-4F8A-9313-FBDAD2D6E482}" presName="connTx" presStyleLbl="parChTrans1D2" presStyleIdx="3" presStyleCnt="5"/>
      <dgm:spPr/>
    </dgm:pt>
    <dgm:pt modelId="{0665EE13-A860-42C1-A29F-A4053F883914}" type="pres">
      <dgm:prSet presAssocID="{3B7EF32A-A902-44E2-92D8-51E22CDE2F93}" presName="root2" presStyleCnt="0"/>
      <dgm:spPr/>
    </dgm:pt>
    <dgm:pt modelId="{0FF1BD88-6DB7-4613-B4F9-C9000D858232}" type="pres">
      <dgm:prSet presAssocID="{3B7EF32A-A902-44E2-92D8-51E22CDE2F93}" presName="LevelTwoTextNode" presStyleLbl="node2" presStyleIdx="3" presStyleCnt="5" custScaleX="312039" custScaleY="84703" custLinFactNeighborX="80603" custLinFactNeighborY="-2644">
        <dgm:presLayoutVars>
          <dgm:chPref val="3"/>
        </dgm:presLayoutVars>
      </dgm:prSet>
      <dgm:spPr/>
    </dgm:pt>
    <dgm:pt modelId="{33A89710-F8B9-494A-BEFC-9DCF8549DBB9}" type="pres">
      <dgm:prSet presAssocID="{3B7EF32A-A902-44E2-92D8-51E22CDE2F93}" presName="level3hierChild" presStyleCnt="0"/>
      <dgm:spPr/>
    </dgm:pt>
    <dgm:pt modelId="{C7261BB0-79DF-4D98-9F83-E8365EE3EEE6}" type="pres">
      <dgm:prSet presAssocID="{1B99FA50-8846-4833-88CD-E0C17A5CA381}" presName="conn2-1" presStyleLbl="parChTrans1D2" presStyleIdx="4" presStyleCnt="5"/>
      <dgm:spPr/>
    </dgm:pt>
    <dgm:pt modelId="{515C2DB5-A03C-4E19-BDB3-D7069CA862A9}" type="pres">
      <dgm:prSet presAssocID="{1B99FA50-8846-4833-88CD-E0C17A5CA381}" presName="connTx" presStyleLbl="parChTrans1D2" presStyleIdx="4" presStyleCnt="5"/>
      <dgm:spPr/>
    </dgm:pt>
    <dgm:pt modelId="{0079B09E-1670-44D0-856B-B4D7DB2971BE}" type="pres">
      <dgm:prSet presAssocID="{EB58E891-DA8E-4313-9241-02318677194F}" presName="root2" presStyleCnt="0"/>
      <dgm:spPr/>
    </dgm:pt>
    <dgm:pt modelId="{F10D3285-A8B4-48C3-AC0C-7B83C4A12448}" type="pres">
      <dgm:prSet presAssocID="{EB58E891-DA8E-4313-9241-02318677194F}" presName="LevelTwoTextNode" presStyleLbl="node2" presStyleIdx="4" presStyleCnt="5" custScaleX="312039" custScaleY="84703" custLinFactNeighborX="80603" custLinFactNeighborY="-2644">
        <dgm:presLayoutVars>
          <dgm:chPref val="3"/>
        </dgm:presLayoutVars>
      </dgm:prSet>
      <dgm:spPr/>
    </dgm:pt>
    <dgm:pt modelId="{1C041A18-68E1-416D-8E3E-D4E6C66FEC9C}" type="pres">
      <dgm:prSet presAssocID="{EB58E891-DA8E-4313-9241-02318677194F}" presName="level3hierChild" presStyleCnt="0"/>
      <dgm:spPr/>
    </dgm:pt>
  </dgm:ptLst>
  <dgm:cxnLst>
    <dgm:cxn modelId="{11DE7903-BE34-6E46-835F-F8F8A9947C87}" type="presOf" srcId="{1B99FA50-8846-4833-88CD-E0C17A5CA381}" destId="{C7261BB0-79DF-4D98-9F83-E8365EE3EEE6}" srcOrd="0" destOrd="0" presId="urn:microsoft.com/office/officeart/2008/layout/HorizontalMultiLevelHierarchy"/>
    <dgm:cxn modelId="{C559B70E-8794-8D42-A55E-7F03DE44FFBE}" type="presOf" srcId="{EFC13489-C874-4C90-BD85-406F7A7DB17E}" destId="{46953E58-6C5C-4497-9AFE-B62ACB531CF1}" srcOrd="0" destOrd="0" presId="urn:microsoft.com/office/officeart/2008/layout/HorizontalMultiLevelHierarchy"/>
    <dgm:cxn modelId="{C62DE515-65E1-ED4D-84DE-DD34B3A8E7BC}" type="presOf" srcId="{7BC67CBB-3E9A-419F-9992-802E74F4A377}" destId="{35A2946D-187D-4573-BDEA-F67AE6A352F4}" srcOrd="0" destOrd="0" presId="urn:microsoft.com/office/officeart/2008/layout/HorizontalMultiLevelHierarchy"/>
    <dgm:cxn modelId="{43F68D16-65BF-A74B-9318-E94CF836ED22}" type="presOf" srcId="{E74D0B62-8B4B-4C7E-AC06-E4E2A673B275}" destId="{436A88EE-7F00-4CF5-B515-A428378D44C3}" srcOrd="0" destOrd="0" presId="urn:microsoft.com/office/officeart/2008/layout/HorizontalMultiLevelHierarchy"/>
    <dgm:cxn modelId="{52378721-CFC0-5245-8806-DC9A04BED3FD}" type="presOf" srcId="{28C9A379-1F62-4949-A173-754BCC394BCE}" destId="{B9BB2CD7-2DF8-4B87-AEB5-104F6EF25C50}" srcOrd="1" destOrd="0" presId="urn:microsoft.com/office/officeart/2008/layout/HorizontalMultiLevelHierarchy"/>
    <dgm:cxn modelId="{F1AC6F26-CE05-204E-BCCD-043513A8CB83}" type="presOf" srcId="{EB58E891-DA8E-4313-9241-02318677194F}" destId="{F10D3285-A8B4-48C3-AC0C-7B83C4A12448}" srcOrd="0" destOrd="0" presId="urn:microsoft.com/office/officeart/2008/layout/HorizontalMultiLevelHierarchy"/>
    <dgm:cxn modelId="{209E6C65-EAB6-CB4A-9304-434F2C5838FF}" type="presOf" srcId="{7BC67CBB-3E9A-419F-9992-802E74F4A377}" destId="{BBF47497-FD72-4579-9369-50F3CA33B014}" srcOrd="1" destOrd="0" presId="urn:microsoft.com/office/officeart/2008/layout/HorizontalMultiLevelHierarchy"/>
    <dgm:cxn modelId="{441B5D4B-1CA9-F649-A36B-38A27D60CDE1}" type="presOf" srcId="{3B7EF32A-A902-44E2-92D8-51E22CDE2F93}" destId="{0FF1BD88-6DB7-4613-B4F9-C9000D858232}" srcOrd="0" destOrd="0" presId="urn:microsoft.com/office/officeart/2008/layout/HorizontalMultiLevelHierarchy"/>
    <dgm:cxn modelId="{41F0AC6B-40EB-4714-9B17-B9AD20DF772D}" srcId="{EFC13489-C874-4C90-BD85-406F7A7DB17E}" destId="{EB58E891-DA8E-4313-9241-02318677194F}" srcOrd="4" destOrd="0" parTransId="{1B99FA50-8846-4833-88CD-E0C17A5CA381}" sibTransId="{DF23A5D8-ECD5-495B-84A0-B347BD3140BF}"/>
    <dgm:cxn modelId="{E784B36D-E7BC-4D40-B381-D1901E6086BF}" srcId="{A8BDB781-32E3-4109-82DE-B4D5585612B0}" destId="{EFC13489-C874-4C90-BD85-406F7A7DB17E}" srcOrd="0" destOrd="0" parTransId="{2BF70F26-F0EA-475E-97EF-6F039146FDCA}" sibTransId="{DE8B78A9-F128-464D-BC02-FFDAA30B03ED}"/>
    <dgm:cxn modelId="{9697406F-4B68-D04E-987A-F52CCB603C85}" type="presOf" srcId="{28C9A379-1F62-4949-A173-754BCC394BCE}" destId="{F0C900BE-D3B0-4384-9FD2-1CAE85303836}" srcOrd="0" destOrd="0" presId="urn:microsoft.com/office/officeart/2008/layout/HorizontalMultiLevelHierarchy"/>
    <dgm:cxn modelId="{583BFA75-56F8-2348-8A11-CA269AB3374C}" type="presOf" srcId="{C23DD338-2E95-42A3-87CA-9C36FC0A554F}" destId="{D6677C72-11D3-477C-B993-32DAD0578806}" srcOrd="0" destOrd="0" presId="urn:microsoft.com/office/officeart/2008/layout/HorizontalMultiLevelHierarchy"/>
    <dgm:cxn modelId="{3548C256-1FA9-4B09-A296-9AD9425AC5C4}" srcId="{EFC13489-C874-4C90-BD85-406F7A7DB17E}" destId="{3B7EF32A-A902-44E2-92D8-51E22CDE2F93}" srcOrd="3" destOrd="0" parTransId="{5B018770-88B4-4F8A-9313-FBDAD2D6E482}" sibTransId="{C64FD1DB-C7EB-4020-A63F-6FBB461C9EFE}"/>
    <dgm:cxn modelId="{2B5A8759-FA92-41F6-9B8C-AD8EDDEAAF2D}" srcId="{EFC13489-C874-4C90-BD85-406F7A7DB17E}" destId="{3359DA62-2321-419E-99D3-CAD531729542}" srcOrd="1" destOrd="0" parTransId="{0947A8BB-93F4-428E-91BA-E447CAB6C1D5}" sibTransId="{676AD281-F223-4928-9A71-56628731233A}"/>
    <dgm:cxn modelId="{79E5C579-86DC-46F2-AE89-D9C6037CDB5F}" srcId="{EFC13489-C874-4C90-BD85-406F7A7DB17E}" destId="{C23DD338-2E95-42A3-87CA-9C36FC0A554F}" srcOrd="2" destOrd="0" parTransId="{28C9A379-1F62-4949-A173-754BCC394BCE}" sibTransId="{0C03ED78-9287-4E37-8E49-86F4253A2C17}"/>
    <dgm:cxn modelId="{A530DE81-2A8C-6E43-AB0E-D12B6B3233F8}" type="presOf" srcId="{3359DA62-2321-419E-99D3-CAD531729542}" destId="{99444E33-A602-4970-A2CA-699FA45D3CB8}" srcOrd="0" destOrd="0" presId="urn:microsoft.com/office/officeart/2008/layout/HorizontalMultiLevelHierarchy"/>
    <dgm:cxn modelId="{CD95BD8E-CE50-6246-B06D-4B925CC795D4}" type="presOf" srcId="{1B99FA50-8846-4833-88CD-E0C17A5CA381}" destId="{515C2DB5-A03C-4E19-BDB3-D7069CA862A9}" srcOrd="1" destOrd="0" presId="urn:microsoft.com/office/officeart/2008/layout/HorizontalMultiLevelHierarchy"/>
    <dgm:cxn modelId="{EF33DE9C-83FA-D348-90E2-0757A2F09769}" type="presOf" srcId="{0947A8BB-93F4-428E-91BA-E447CAB6C1D5}" destId="{3C4BF8D5-AF01-4160-9839-BD9F7862BBA3}" srcOrd="0" destOrd="0" presId="urn:microsoft.com/office/officeart/2008/layout/HorizontalMultiLevelHierarchy"/>
    <dgm:cxn modelId="{DF0FE0C0-213C-1948-9B4B-2855348FF15D}" type="presOf" srcId="{5B018770-88B4-4F8A-9313-FBDAD2D6E482}" destId="{7873E61E-451A-43D2-9952-C696830A5378}" srcOrd="1" destOrd="0" presId="urn:microsoft.com/office/officeart/2008/layout/HorizontalMultiLevelHierarchy"/>
    <dgm:cxn modelId="{1E0B8EC4-5A69-1247-8AEA-D704E58A9AAF}" type="presOf" srcId="{0947A8BB-93F4-428E-91BA-E447CAB6C1D5}" destId="{01C1FA33-5C6D-4EE3-BD0B-048B4AD68C29}" srcOrd="1" destOrd="0" presId="urn:microsoft.com/office/officeart/2008/layout/HorizontalMultiLevelHierarchy"/>
    <dgm:cxn modelId="{576DFEDA-CE89-8F49-8408-CB248FA57E33}" type="presOf" srcId="{5B018770-88B4-4F8A-9313-FBDAD2D6E482}" destId="{1482A668-EB91-44D4-A65B-E6139C03659D}" srcOrd="0" destOrd="0" presId="urn:microsoft.com/office/officeart/2008/layout/HorizontalMultiLevelHierarchy"/>
    <dgm:cxn modelId="{54D6BEE5-7A0B-497A-9E97-CF486BE59C16}" srcId="{EFC13489-C874-4C90-BD85-406F7A7DB17E}" destId="{E74D0B62-8B4B-4C7E-AC06-E4E2A673B275}" srcOrd="0" destOrd="0" parTransId="{7BC67CBB-3E9A-419F-9992-802E74F4A377}" sibTransId="{E39004FA-0060-4A85-8239-CDB0921DC866}"/>
    <dgm:cxn modelId="{97A89BF7-3580-2642-9C53-92503591AED4}" type="presOf" srcId="{A8BDB781-32E3-4109-82DE-B4D5585612B0}" destId="{FB524D71-774E-4F27-822A-3133637C647D}" srcOrd="0" destOrd="0" presId="urn:microsoft.com/office/officeart/2008/layout/HorizontalMultiLevelHierarchy"/>
    <dgm:cxn modelId="{048880BB-9334-C54F-86EB-6FEDFB544722}" type="presParOf" srcId="{FB524D71-774E-4F27-822A-3133637C647D}" destId="{38401D82-64C6-472D-ACD4-3F6006A7844C}" srcOrd="0" destOrd="0" presId="urn:microsoft.com/office/officeart/2008/layout/HorizontalMultiLevelHierarchy"/>
    <dgm:cxn modelId="{C896449D-CB61-9942-B44B-7D9D13ED4E94}" type="presParOf" srcId="{38401D82-64C6-472D-ACD4-3F6006A7844C}" destId="{46953E58-6C5C-4497-9AFE-B62ACB531CF1}" srcOrd="0" destOrd="0" presId="urn:microsoft.com/office/officeart/2008/layout/HorizontalMultiLevelHierarchy"/>
    <dgm:cxn modelId="{60AF93C5-7825-DA46-9BCE-95ED8DB9FA7C}" type="presParOf" srcId="{38401D82-64C6-472D-ACD4-3F6006A7844C}" destId="{6CB38402-6B89-47CB-A611-EA183E305C6B}" srcOrd="1" destOrd="0" presId="urn:microsoft.com/office/officeart/2008/layout/HorizontalMultiLevelHierarchy"/>
    <dgm:cxn modelId="{B37A6C8D-1E58-C94D-B8AC-5006C9BF9EEF}" type="presParOf" srcId="{6CB38402-6B89-47CB-A611-EA183E305C6B}" destId="{35A2946D-187D-4573-BDEA-F67AE6A352F4}" srcOrd="0" destOrd="0" presId="urn:microsoft.com/office/officeart/2008/layout/HorizontalMultiLevelHierarchy"/>
    <dgm:cxn modelId="{C124A398-1124-5247-8835-CE58A39F603E}" type="presParOf" srcId="{35A2946D-187D-4573-BDEA-F67AE6A352F4}" destId="{BBF47497-FD72-4579-9369-50F3CA33B014}" srcOrd="0" destOrd="0" presId="urn:microsoft.com/office/officeart/2008/layout/HorizontalMultiLevelHierarchy"/>
    <dgm:cxn modelId="{F3DDD927-EF60-F64F-8C1C-CF60ADFD289A}" type="presParOf" srcId="{6CB38402-6B89-47CB-A611-EA183E305C6B}" destId="{9386A46D-0D3D-40E3-8A99-BE0A93FD20AF}" srcOrd="1" destOrd="0" presId="urn:microsoft.com/office/officeart/2008/layout/HorizontalMultiLevelHierarchy"/>
    <dgm:cxn modelId="{5B653807-4F12-DB46-A874-655497300BD1}" type="presParOf" srcId="{9386A46D-0D3D-40E3-8A99-BE0A93FD20AF}" destId="{436A88EE-7F00-4CF5-B515-A428378D44C3}" srcOrd="0" destOrd="0" presId="urn:microsoft.com/office/officeart/2008/layout/HorizontalMultiLevelHierarchy"/>
    <dgm:cxn modelId="{186F86C6-E2C9-0746-8C9B-454753280752}" type="presParOf" srcId="{9386A46D-0D3D-40E3-8A99-BE0A93FD20AF}" destId="{CFCBD8F0-C915-4A55-AF7B-3FCAD1F2807B}" srcOrd="1" destOrd="0" presId="urn:microsoft.com/office/officeart/2008/layout/HorizontalMultiLevelHierarchy"/>
    <dgm:cxn modelId="{7317019D-169C-B347-95EC-4352162507D6}" type="presParOf" srcId="{6CB38402-6B89-47CB-A611-EA183E305C6B}" destId="{3C4BF8D5-AF01-4160-9839-BD9F7862BBA3}" srcOrd="2" destOrd="0" presId="urn:microsoft.com/office/officeart/2008/layout/HorizontalMultiLevelHierarchy"/>
    <dgm:cxn modelId="{68C1D386-A27E-1640-BE19-3C42A2EF4700}" type="presParOf" srcId="{3C4BF8D5-AF01-4160-9839-BD9F7862BBA3}" destId="{01C1FA33-5C6D-4EE3-BD0B-048B4AD68C29}" srcOrd="0" destOrd="0" presId="urn:microsoft.com/office/officeart/2008/layout/HorizontalMultiLevelHierarchy"/>
    <dgm:cxn modelId="{ADEF987F-3885-2746-BD8B-643B66F8C1D9}" type="presParOf" srcId="{6CB38402-6B89-47CB-A611-EA183E305C6B}" destId="{18F41F12-ADB3-4B18-806F-30CBA5C5EB30}" srcOrd="3" destOrd="0" presId="urn:microsoft.com/office/officeart/2008/layout/HorizontalMultiLevelHierarchy"/>
    <dgm:cxn modelId="{23CE5E72-D781-C34D-8135-69DDBDB2D9B5}" type="presParOf" srcId="{18F41F12-ADB3-4B18-806F-30CBA5C5EB30}" destId="{99444E33-A602-4970-A2CA-699FA45D3CB8}" srcOrd="0" destOrd="0" presId="urn:microsoft.com/office/officeart/2008/layout/HorizontalMultiLevelHierarchy"/>
    <dgm:cxn modelId="{3B2354D6-57BF-9246-B2F7-44521A6954DA}" type="presParOf" srcId="{18F41F12-ADB3-4B18-806F-30CBA5C5EB30}" destId="{3698E143-0A88-42BC-8BD3-24021BD34DAA}" srcOrd="1" destOrd="0" presId="urn:microsoft.com/office/officeart/2008/layout/HorizontalMultiLevelHierarchy"/>
    <dgm:cxn modelId="{5BEAABA1-3E49-484D-91A2-FBED0BD4904C}" type="presParOf" srcId="{6CB38402-6B89-47CB-A611-EA183E305C6B}" destId="{F0C900BE-D3B0-4384-9FD2-1CAE85303836}" srcOrd="4" destOrd="0" presId="urn:microsoft.com/office/officeart/2008/layout/HorizontalMultiLevelHierarchy"/>
    <dgm:cxn modelId="{495B28DA-A5E9-454D-9DB5-B407B01CA9F1}" type="presParOf" srcId="{F0C900BE-D3B0-4384-9FD2-1CAE85303836}" destId="{B9BB2CD7-2DF8-4B87-AEB5-104F6EF25C50}" srcOrd="0" destOrd="0" presId="urn:microsoft.com/office/officeart/2008/layout/HorizontalMultiLevelHierarchy"/>
    <dgm:cxn modelId="{86772A78-384C-9845-B991-10003890C2EE}" type="presParOf" srcId="{6CB38402-6B89-47CB-A611-EA183E305C6B}" destId="{35989B72-E26B-46DD-9D4C-2E2AF8D475A8}" srcOrd="5" destOrd="0" presId="urn:microsoft.com/office/officeart/2008/layout/HorizontalMultiLevelHierarchy"/>
    <dgm:cxn modelId="{A7911DB7-871C-024A-90FD-A57800C9D46A}" type="presParOf" srcId="{35989B72-E26B-46DD-9D4C-2E2AF8D475A8}" destId="{D6677C72-11D3-477C-B993-32DAD0578806}" srcOrd="0" destOrd="0" presId="urn:microsoft.com/office/officeart/2008/layout/HorizontalMultiLevelHierarchy"/>
    <dgm:cxn modelId="{F5A19F43-CFF7-A048-BC6A-17859A333E6D}" type="presParOf" srcId="{35989B72-E26B-46DD-9D4C-2E2AF8D475A8}" destId="{6CA01E9B-7620-4940-9249-ECB56E689097}" srcOrd="1" destOrd="0" presId="urn:microsoft.com/office/officeart/2008/layout/HorizontalMultiLevelHierarchy"/>
    <dgm:cxn modelId="{E676B185-F70C-6A44-B9A5-39B823E96349}" type="presParOf" srcId="{6CB38402-6B89-47CB-A611-EA183E305C6B}" destId="{1482A668-EB91-44D4-A65B-E6139C03659D}" srcOrd="6" destOrd="0" presId="urn:microsoft.com/office/officeart/2008/layout/HorizontalMultiLevelHierarchy"/>
    <dgm:cxn modelId="{8FCA6D99-60DC-6B40-B01A-DFE9D68E0A58}" type="presParOf" srcId="{1482A668-EB91-44D4-A65B-E6139C03659D}" destId="{7873E61E-451A-43D2-9952-C696830A5378}" srcOrd="0" destOrd="0" presId="urn:microsoft.com/office/officeart/2008/layout/HorizontalMultiLevelHierarchy"/>
    <dgm:cxn modelId="{F75E3DFB-9A53-4A41-9A65-55BD07C3700D}" type="presParOf" srcId="{6CB38402-6B89-47CB-A611-EA183E305C6B}" destId="{0665EE13-A860-42C1-A29F-A4053F883914}" srcOrd="7" destOrd="0" presId="urn:microsoft.com/office/officeart/2008/layout/HorizontalMultiLevelHierarchy"/>
    <dgm:cxn modelId="{DA9728B4-D03B-4B4D-9D43-23B8EB5650B5}" type="presParOf" srcId="{0665EE13-A860-42C1-A29F-A4053F883914}" destId="{0FF1BD88-6DB7-4613-B4F9-C9000D858232}" srcOrd="0" destOrd="0" presId="urn:microsoft.com/office/officeart/2008/layout/HorizontalMultiLevelHierarchy"/>
    <dgm:cxn modelId="{6902AB6C-1EB7-3C40-809F-64CA26353CDC}" type="presParOf" srcId="{0665EE13-A860-42C1-A29F-A4053F883914}" destId="{33A89710-F8B9-494A-BEFC-9DCF8549DBB9}" srcOrd="1" destOrd="0" presId="urn:microsoft.com/office/officeart/2008/layout/HorizontalMultiLevelHierarchy"/>
    <dgm:cxn modelId="{13D6BB9F-7E0D-4D4F-BA52-873E3176CDA5}" type="presParOf" srcId="{6CB38402-6B89-47CB-A611-EA183E305C6B}" destId="{C7261BB0-79DF-4D98-9F83-E8365EE3EEE6}" srcOrd="8" destOrd="0" presId="urn:microsoft.com/office/officeart/2008/layout/HorizontalMultiLevelHierarchy"/>
    <dgm:cxn modelId="{1308919F-4C5F-FD41-B54E-204A9BD95766}" type="presParOf" srcId="{C7261BB0-79DF-4D98-9F83-E8365EE3EEE6}" destId="{515C2DB5-A03C-4E19-BDB3-D7069CA862A9}" srcOrd="0" destOrd="0" presId="urn:microsoft.com/office/officeart/2008/layout/HorizontalMultiLevelHierarchy"/>
    <dgm:cxn modelId="{FB78BAD9-0D66-9A4F-A0BA-C5C02B537DAB}" type="presParOf" srcId="{6CB38402-6B89-47CB-A611-EA183E305C6B}" destId="{0079B09E-1670-44D0-856B-B4D7DB2971BE}" srcOrd="9" destOrd="0" presId="urn:microsoft.com/office/officeart/2008/layout/HorizontalMultiLevelHierarchy"/>
    <dgm:cxn modelId="{424882BF-7A58-6F45-8D02-5E28AEB0D943}" type="presParOf" srcId="{0079B09E-1670-44D0-856B-B4D7DB2971BE}" destId="{F10D3285-A8B4-48C3-AC0C-7B83C4A12448}" srcOrd="0" destOrd="0" presId="urn:microsoft.com/office/officeart/2008/layout/HorizontalMultiLevelHierarchy"/>
    <dgm:cxn modelId="{FE665873-9AC4-E342-8F17-8ED29744DA9E}" type="presParOf" srcId="{0079B09E-1670-44D0-856B-B4D7DB2971BE}" destId="{1C041A18-68E1-416D-8E3E-D4E6C66FEC9C}"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C5527-60FE-4D3B-BCD6-08E5BF0A7E47}">
      <dsp:nvSpPr>
        <dsp:cNvPr id="0" name=""/>
        <dsp:cNvSpPr/>
      </dsp:nvSpPr>
      <dsp:spPr>
        <a:xfrm>
          <a:off x="1757916" y="3142"/>
          <a:ext cx="2925521" cy="194330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ts val="2400"/>
            </a:lnSpc>
            <a:spcBef>
              <a:spcPct val="0"/>
            </a:spcBef>
            <a:spcAft>
              <a:spcPct val="35000"/>
            </a:spcAft>
            <a:buNone/>
          </a:pPr>
          <a:r>
            <a:rPr lang="zh-CN" altLang="en-US" sz="2000" kern="1200" dirty="0">
              <a:solidFill>
                <a:schemeClr val="tx1"/>
              </a:solidFill>
              <a:latin typeface="+mn-ea"/>
            </a:rPr>
            <a:t>西方社会保障理论中</a:t>
          </a:r>
          <a:endParaRPr lang="en-US" altLang="zh-CN" sz="2000" kern="1200" dirty="0">
            <a:solidFill>
              <a:schemeClr val="tx1"/>
            </a:solidFill>
            <a:latin typeface="+mn-ea"/>
          </a:endParaRPr>
        </a:p>
        <a:p>
          <a:pPr marL="0" lvl="0" indent="0" algn="ctr" defTabSz="889000">
            <a:lnSpc>
              <a:spcPts val="2400"/>
            </a:lnSpc>
            <a:spcBef>
              <a:spcPct val="0"/>
            </a:spcBef>
            <a:spcAft>
              <a:spcPct val="35000"/>
            </a:spcAft>
            <a:buNone/>
          </a:pPr>
          <a:r>
            <a:rPr lang="zh-CN" altLang="en-US" sz="2000" kern="1200" dirty="0">
              <a:solidFill>
                <a:schemeClr val="tx1"/>
              </a:solidFill>
              <a:latin typeface="+mn-ea"/>
            </a:rPr>
            <a:t>最为活跃的三大流派</a:t>
          </a:r>
          <a:endParaRPr lang="en-GB" sz="2000" kern="1200" dirty="0">
            <a:solidFill>
              <a:schemeClr val="tx1"/>
            </a:solidFill>
          </a:endParaRPr>
        </a:p>
      </dsp:txBody>
      <dsp:txXfrm>
        <a:off x="1814833" y="60059"/>
        <a:ext cx="2811687" cy="1829466"/>
      </dsp:txXfrm>
    </dsp:sp>
    <dsp:sp modelId="{FAFB2222-9724-435E-89B8-4292309685D3}">
      <dsp:nvSpPr>
        <dsp:cNvPr id="0" name=""/>
        <dsp:cNvSpPr/>
      </dsp:nvSpPr>
      <dsp:spPr>
        <a:xfrm rot="18113215">
          <a:off x="4494276" y="607153"/>
          <a:ext cx="801947" cy="54351"/>
        </a:xfrm>
        <a:custGeom>
          <a:avLst/>
          <a:gdLst/>
          <a:ahLst/>
          <a:cxnLst/>
          <a:rect l="0" t="0" r="0" b="0"/>
          <a:pathLst>
            <a:path>
              <a:moveTo>
                <a:pt x="0" y="27175"/>
              </a:moveTo>
              <a:lnTo>
                <a:pt x="801947"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875201" y="614280"/>
        <a:ext cx="40097" cy="40097"/>
      </dsp:txXfrm>
    </dsp:sp>
    <dsp:sp modelId="{01661404-58D5-45FE-A5CD-43CF5649253F}">
      <dsp:nvSpPr>
        <dsp:cNvPr id="0" name=""/>
        <dsp:cNvSpPr/>
      </dsp:nvSpPr>
      <dsp:spPr>
        <a:xfrm>
          <a:off x="5107061" y="0"/>
          <a:ext cx="2440514"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自由主义学派</a:t>
          </a:r>
          <a:endParaRPr lang="en-GB" sz="2000" b="1" kern="1200" dirty="0">
            <a:solidFill>
              <a:srgbClr val="FF0000"/>
            </a:solidFill>
          </a:endParaRPr>
        </a:p>
      </dsp:txBody>
      <dsp:txXfrm>
        <a:off x="5124275" y="17214"/>
        <a:ext cx="2406086" cy="553302"/>
      </dsp:txXfrm>
    </dsp:sp>
    <dsp:sp modelId="{49C487B0-6857-489B-B2C4-3F45E3DBAE70}">
      <dsp:nvSpPr>
        <dsp:cNvPr id="0" name=""/>
        <dsp:cNvSpPr/>
      </dsp:nvSpPr>
      <dsp:spPr>
        <a:xfrm rot="135449">
          <a:off x="4683255" y="956884"/>
          <a:ext cx="470549" cy="54351"/>
        </a:xfrm>
        <a:custGeom>
          <a:avLst/>
          <a:gdLst/>
          <a:ahLst/>
          <a:cxnLst/>
          <a:rect l="0" t="0" r="0" b="0"/>
          <a:pathLst>
            <a:path>
              <a:moveTo>
                <a:pt x="0" y="27175"/>
              </a:moveTo>
              <a:lnTo>
                <a:pt x="470549"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6766" y="972296"/>
        <a:ext cx="23527" cy="23527"/>
      </dsp:txXfrm>
    </dsp:sp>
    <dsp:sp modelId="{42F58185-29B1-4A7C-BD54-0B24506345A7}">
      <dsp:nvSpPr>
        <dsp:cNvPr id="0" name=""/>
        <dsp:cNvSpPr/>
      </dsp:nvSpPr>
      <dsp:spPr>
        <a:xfrm>
          <a:off x="5153621" y="699462"/>
          <a:ext cx="2731029"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民主社会主义学派</a:t>
          </a:r>
          <a:endParaRPr lang="en-GB" sz="2000" b="1" kern="1200" dirty="0">
            <a:solidFill>
              <a:srgbClr val="FF0000"/>
            </a:solidFill>
          </a:endParaRPr>
        </a:p>
      </dsp:txBody>
      <dsp:txXfrm>
        <a:off x="5170835" y="716676"/>
        <a:ext cx="2696601" cy="553302"/>
      </dsp:txXfrm>
    </dsp:sp>
    <dsp:sp modelId="{BA8A5093-6A17-4C7C-BD85-96A274063541}">
      <dsp:nvSpPr>
        <dsp:cNvPr id="0" name=""/>
        <dsp:cNvSpPr/>
      </dsp:nvSpPr>
      <dsp:spPr>
        <a:xfrm rot="3239155">
          <a:off x="4510815" y="1286509"/>
          <a:ext cx="837938" cy="54351"/>
        </a:xfrm>
        <a:custGeom>
          <a:avLst/>
          <a:gdLst/>
          <a:ahLst/>
          <a:cxnLst/>
          <a:rect l="0" t="0" r="0" b="0"/>
          <a:pathLst>
            <a:path>
              <a:moveTo>
                <a:pt x="0" y="27175"/>
              </a:moveTo>
              <a:lnTo>
                <a:pt x="837938"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8836" y="1292736"/>
        <a:ext cx="41896" cy="41896"/>
      </dsp:txXfrm>
    </dsp:sp>
    <dsp:sp modelId="{485BCC52-3317-4C9C-886A-31E0813C9221}">
      <dsp:nvSpPr>
        <dsp:cNvPr id="0" name=""/>
        <dsp:cNvSpPr/>
      </dsp:nvSpPr>
      <dsp:spPr>
        <a:xfrm>
          <a:off x="5176132" y="1358712"/>
          <a:ext cx="2567464"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“中间道路”学派</a:t>
          </a:r>
          <a:endParaRPr lang="en-GB" sz="2000" b="1" kern="1200" dirty="0">
            <a:solidFill>
              <a:srgbClr val="FF0000"/>
            </a:solidFill>
          </a:endParaRPr>
        </a:p>
      </dsp:txBody>
      <dsp:txXfrm>
        <a:off x="5193346" y="1375926"/>
        <a:ext cx="2533036" cy="553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C5527-60FE-4D3B-BCD6-08E5BF0A7E47}">
      <dsp:nvSpPr>
        <dsp:cNvPr id="0" name=""/>
        <dsp:cNvSpPr/>
      </dsp:nvSpPr>
      <dsp:spPr>
        <a:xfrm>
          <a:off x="505211" y="852407"/>
          <a:ext cx="2380075" cy="786828"/>
        </a:xfrm>
        <a:prstGeom prst="roundRect">
          <a:avLst>
            <a:gd name="adj" fmla="val 10000"/>
          </a:avLst>
        </a:prstGeom>
        <a:solidFill>
          <a:schemeClr val="accent6">
            <a:lumMod val="60000"/>
            <a:lumOff val="40000"/>
          </a:schemeClr>
        </a:solid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ea"/>
            </a:rPr>
            <a:t>2.1.1.1 </a:t>
          </a:r>
          <a:r>
            <a:rPr lang="zh-CN" altLang="en-US" sz="2000" b="1" kern="1200" dirty="0">
              <a:solidFill>
                <a:schemeClr val="tx1"/>
              </a:solidFill>
              <a:latin typeface="+mn-ea"/>
            </a:rPr>
            <a:t>产生与发展</a:t>
          </a:r>
          <a:endParaRPr lang="en-GB" sz="2000" b="1" kern="1200" dirty="0">
            <a:solidFill>
              <a:schemeClr val="tx1"/>
            </a:solidFill>
          </a:endParaRPr>
        </a:p>
      </dsp:txBody>
      <dsp:txXfrm>
        <a:off x="528256" y="875452"/>
        <a:ext cx="2333985" cy="740738"/>
      </dsp:txXfrm>
    </dsp:sp>
    <dsp:sp modelId="{FAFB2222-9724-435E-89B8-4292309685D3}">
      <dsp:nvSpPr>
        <dsp:cNvPr id="0" name=""/>
        <dsp:cNvSpPr/>
      </dsp:nvSpPr>
      <dsp:spPr>
        <a:xfrm rot="18022416">
          <a:off x="2631522" y="775740"/>
          <a:ext cx="1026632" cy="54438"/>
        </a:xfrm>
        <a:custGeom>
          <a:avLst/>
          <a:gdLst/>
          <a:ahLst/>
          <a:cxnLst/>
          <a:rect l="0" t="0" r="0" b="0"/>
          <a:pathLst>
            <a:path>
              <a:moveTo>
                <a:pt x="0" y="27219"/>
              </a:moveTo>
              <a:lnTo>
                <a:pt x="1026632"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19172" y="777294"/>
        <a:ext cx="51331" cy="51331"/>
      </dsp:txXfrm>
    </dsp:sp>
    <dsp:sp modelId="{01661404-58D5-45FE-A5CD-43CF5649253F}">
      <dsp:nvSpPr>
        <dsp:cNvPr id="0" name=""/>
        <dsp:cNvSpPr/>
      </dsp:nvSpPr>
      <dsp:spPr>
        <a:xfrm>
          <a:off x="3404390" y="0"/>
          <a:ext cx="1291657"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第一阶段</a:t>
          </a:r>
          <a:endParaRPr lang="en-GB" sz="2000" b="0" kern="1200" dirty="0">
            <a:solidFill>
              <a:schemeClr val="tx1"/>
            </a:solidFill>
          </a:endParaRPr>
        </a:p>
      </dsp:txBody>
      <dsp:txXfrm>
        <a:off x="3425484" y="21094"/>
        <a:ext cx="1249469" cy="678008"/>
      </dsp:txXfrm>
    </dsp:sp>
    <dsp:sp modelId="{07835AFC-D645-9F4E-B5A3-31645B26699D}">
      <dsp:nvSpPr>
        <dsp:cNvPr id="0" name=""/>
        <dsp:cNvSpPr/>
      </dsp:nvSpPr>
      <dsp:spPr>
        <a:xfrm rot="4308">
          <a:off x="4696047" y="333147"/>
          <a:ext cx="429525" cy="54438"/>
        </a:xfrm>
        <a:custGeom>
          <a:avLst/>
          <a:gdLst/>
          <a:ahLst/>
          <a:cxnLst/>
          <a:rect l="0" t="0" r="0" b="0"/>
          <a:pathLst>
            <a:path>
              <a:moveTo>
                <a:pt x="0" y="27219"/>
              </a:moveTo>
              <a:lnTo>
                <a:pt x="42952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0071" y="349629"/>
        <a:ext cx="21476" cy="21476"/>
      </dsp:txXfrm>
    </dsp:sp>
    <dsp:sp modelId="{E904C6C2-F6BD-0440-B5E6-65347E28BC03}">
      <dsp:nvSpPr>
        <dsp:cNvPr id="0" name=""/>
        <dsp:cNvSpPr/>
      </dsp:nvSpPr>
      <dsp:spPr>
        <a:xfrm>
          <a:off x="5125572" y="538"/>
          <a:ext cx="3812300"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mn-ea"/>
            </a:rPr>
            <a:t>19</a:t>
          </a:r>
          <a:r>
            <a:rPr lang="zh-CN" altLang="en-US" sz="2000" kern="1200" dirty="0">
              <a:solidFill>
                <a:schemeClr val="tx1"/>
              </a:solidFill>
              <a:latin typeface="+mn-ea"/>
            </a:rPr>
            <a:t>世纪中叶</a:t>
          </a:r>
          <a:r>
            <a:rPr lang="en-US" altLang="zh-CN" sz="2000" kern="1200" dirty="0">
              <a:solidFill>
                <a:schemeClr val="tx1"/>
              </a:solidFill>
              <a:latin typeface="+mn-ea"/>
            </a:rPr>
            <a:t>—</a:t>
          </a:r>
          <a:r>
            <a:rPr lang="zh-CN" altLang="en-US" sz="2000" kern="1200" dirty="0">
              <a:solidFill>
                <a:schemeClr val="tx1"/>
              </a:solidFill>
              <a:latin typeface="+mn-ea"/>
            </a:rPr>
            <a:t>第一次世界大战前</a:t>
          </a:r>
          <a:endParaRPr lang="en-GB" sz="2000" kern="1200" dirty="0">
            <a:solidFill>
              <a:schemeClr val="tx1"/>
            </a:solidFill>
          </a:endParaRPr>
        </a:p>
      </dsp:txBody>
      <dsp:txXfrm>
        <a:off x="5146666" y="21632"/>
        <a:ext cx="3770112" cy="678008"/>
      </dsp:txXfrm>
    </dsp:sp>
    <dsp:sp modelId="{49C487B0-6857-489B-B2C4-3F45E3DBAE70}">
      <dsp:nvSpPr>
        <dsp:cNvPr id="0" name=""/>
        <dsp:cNvSpPr/>
      </dsp:nvSpPr>
      <dsp:spPr>
        <a:xfrm rot="21417970">
          <a:off x="2884882" y="1203334"/>
          <a:ext cx="576965" cy="54438"/>
        </a:xfrm>
        <a:custGeom>
          <a:avLst/>
          <a:gdLst/>
          <a:ahLst/>
          <a:cxnLst/>
          <a:rect l="0" t="0" r="0" b="0"/>
          <a:pathLst>
            <a:path>
              <a:moveTo>
                <a:pt x="0" y="27219"/>
              </a:moveTo>
              <a:lnTo>
                <a:pt x="57696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58941" y="1216129"/>
        <a:ext cx="28848" cy="28848"/>
      </dsp:txXfrm>
    </dsp:sp>
    <dsp:sp modelId="{42F58185-29B1-4A7C-BD54-0B24506345A7}">
      <dsp:nvSpPr>
        <dsp:cNvPr id="0" name=""/>
        <dsp:cNvSpPr/>
      </dsp:nvSpPr>
      <dsp:spPr>
        <a:xfrm>
          <a:off x="3461444" y="855187"/>
          <a:ext cx="1220588"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第二阶段</a:t>
          </a:r>
          <a:endParaRPr lang="en-GB" sz="2000" b="0" kern="1200" dirty="0">
            <a:solidFill>
              <a:schemeClr val="tx1"/>
            </a:solidFill>
          </a:endParaRPr>
        </a:p>
      </dsp:txBody>
      <dsp:txXfrm>
        <a:off x="3482538" y="876281"/>
        <a:ext cx="1178400" cy="678008"/>
      </dsp:txXfrm>
    </dsp:sp>
    <dsp:sp modelId="{3D3FC875-CEF2-C44F-BB7C-6BBC22058D24}">
      <dsp:nvSpPr>
        <dsp:cNvPr id="0" name=""/>
        <dsp:cNvSpPr/>
      </dsp:nvSpPr>
      <dsp:spPr>
        <a:xfrm rot="25232">
          <a:off x="4682026" y="1189625"/>
          <a:ext cx="424883" cy="54438"/>
        </a:xfrm>
        <a:custGeom>
          <a:avLst/>
          <a:gdLst/>
          <a:ahLst/>
          <a:cxnLst/>
          <a:rect l="0" t="0" r="0" b="0"/>
          <a:pathLst>
            <a:path>
              <a:moveTo>
                <a:pt x="0" y="27219"/>
              </a:moveTo>
              <a:lnTo>
                <a:pt x="424883"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883846" y="1206223"/>
        <a:ext cx="21244" cy="21244"/>
      </dsp:txXfrm>
    </dsp:sp>
    <dsp:sp modelId="{17AD6620-65AF-2047-B164-EED8EB3FF347}">
      <dsp:nvSpPr>
        <dsp:cNvPr id="0" name=""/>
        <dsp:cNvSpPr/>
      </dsp:nvSpPr>
      <dsp:spPr>
        <a:xfrm>
          <a:off x="5106905" y="858306"/>
          <a:ext cx="2395156"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mn-ea"/>
            </a:rPr>
            <a:t>两次世界大战之间</a:t>
          </a:r>
          <a:endParaRPr lang="en-GB" sz="2000" kern="1200" dirty="0"/>
        </a:p>
      </dsp:txBody>
      <dsp:txXfrm>
        <a:off x="5127999" y="879400"/>
        <a:ext cx="2352968" cy="678008"/>
      </dsp:txXfrm>
    </dsp:sp>
    <dsp:sp modelId="{BA8A5093-6A17-4C7C-BD85-96A274063541}">
      <dsp:nvSpPr>
        <dsp:cNvPr id="0" name=""/>
        <dsp:cNvSpPr/>
      </dsp:nvSpPr>
      <dsp:spPr>
        <a:xfrm rot="3125650">
          <a:off x="2695804" y="1606290"/>
          <a:ext cx="982705" cy="54438"/>
        </a:xfrm>
        <a:custGeom>
          <a:avLst/>
          <a:gdLst/>
          <a:ahLst/>
          <a:cxnLst/>
          <a:rect l="0" t="0" r="0" b="0"/>
          <a:pathLst>
            <a:path>
              <a:moveTo>
                <a:pt x="0" y="27219"/>
              </a:moveTo>
              <a:lnTo>
                <a:pt x="98270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62589" y="1608942"/>
        <a:ext cx="49135" cy="49135"/>
      </dsp:txXfrm>
    </dsp:sp>
    <dsp:sp modelId="{485BCC52-3317-4C9C-886A-31E0813C9221}">
      <dsp:nvSpPr>
        <dsp:cNvPr id="0" name=""/>
        <dsp:cNvSpPr/>
      </dsp:nvSpPr>
      <dsp:spPr>
        <a:xfrm>
          <a:off x="3489027" y="1661099"/>
          <a:ext cx="1189418"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第三阶段</a:t>
          </a:r>
          <a:endParaRPr lang="en-GB" sz="2000" b="0" kern="1200" dirty="0">
            <a:solidFill>
              <a:schemeClr val="tx1"/>
            </a:solidFill>
          </a:endParaRPr>
        </a:p>
      </dsp:txBody>
      <dsp:txXfrm>
        <a:off x="3510121" y="1682193"/>
        <a:ext cx="1147230" cy="678008"/>
      </dsp:txXfrm>
    </dsp:sp>
    <dsp:sp modelId="{41442C64-8749-024E-82BF-9B6986B0EB32}">
      <dsp:nvSpPr>
        <dsp:cNvPr id="0" name=""/>
        <dsp:cNvSpPr/>
      </dsp:nvSpPr>
      <dsp:spPr>
        <a:xfrm>
          <a:off x="4678446" y="1993978"/>
          <a:ext cx="381718" cy="54438"/>
        </a:xfrm>
        <a:custGeom>
          <a:avLst/>
          <a:gdLst/>
          <a:ahLst/>
          <a:cxnLst/>
          <a:rect l="0" t="0" r="0" b="0"/>
          <a:pathLst>
            <a:path>
              <a:moveTo>
                <a:pt x="0" y="27219"/>
              </a:moveTo>
              <a:lnTo>
                <a:pt x="381718"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859762" y="2011654"/>
        <a:ext cx="19085" cy="19085"/>
      </dsp:txXfrm>
    </dsp:sp>
    <dsp:sp modelId="{8BF8D837-ABDF-1343-912E-8131CDAF0A99}">
      <dsp:nvSpPr>
        <dsp:cNvPr id="0" name=""/>
        <dsp:cNvSpPr/>
      </dsp:nvSpPr>
      <dsp:spPr>
        <a:xfrm>
          <a:off x="5060164" y="1661099"/>
          <a:ext cx="2407327"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mn-ea"/>
            </a:rPr>
            <a:t>第二次世界大战以后</a:t>
          </a:r>
          <a:endParaRPr lang="en-GB" sz="2000" kern="1200" dirty="0"/>
        </a:p>
      </dsp:txBody>
      <dsp:txXfrm>
        <a:off x="5081258" y="1682193"/>
        <a:ext cx="2365139" cy="67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61BB0-79DF-4D98-9F83-E8365EE3EEE6}">
      <dsp:nvSpPr>
        <dsp:cNvPr id="0" name=""/>
        <dsp:cNvSpPr/>
      </dsp:nvSpPr>
      <dsp:spPr>
        <a:xfrm>
          <a:off x="1767981" y="2832958"/>
          <a:ext cx="492651" cy="1625599"/>
        </a:xfrm>
        <a:custGeom>
          <a:avLst/>
          <a:gdLst/>
          <a:ahLst/>
          <a:cxnLst/>
          <a:rect l="0" t="0" r="0" b="0"/>
          <a:pathLst>
            <a:path>
              <a:moveTo>
                <a:pt x="0" y="0"/>
              </a:moveTo>
              <a:lnTo>
                <a:pt x="246325" y="0"/>
              </a:lnTo>
              <a:lnTo>
                <a:pt x="246325" y="1625599"/>
              </a:lnTo>
              <a:lnTo>
                <a:pt x="492651" y="162559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971841" y="3603292"/>
        <a:ext cx="84930" cy="84930"/>
      </dsp:txXfrm>
    </dsp:sp>
    <dsp:sp modelId="{1482A668-EB91-44D4-A65B-E6139C03659D}">
      <dsp:nvSpPr>
        <dsp:cNvPr id="0" name=""/>
        <dsp:cNvSpPr/>
      </dsp:nvSpPr>
      <dsp:spPr>
        <a:xfrm>
          <a:off x="1767981" y="2832958"/>
          <a:ext cx="492651" cy="816773"/>
        </a:xfrm>
        <a:custGeom>
          <a:avLst/>
          <a:gdLst/>
          <a:ahLst/>
          <a:cxnLst/>
          <a:rect l="0" t="0" r="0" b="0"/>
          <a:pathLst>
            <a:path>
              <a:moveTo>
                <a:pt x="0" y="0"/>
              </a:moveTo>
              <a:lnTo>
                <a:pt x="246325" y="0"/>
              </a:lnTo>
              <a:lnTo>
                <a:pt x="246325" y="816773"/>
              </a:lnTo>
              <a:lnTo>
                <a:pt x="492651" y="81677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990460" y="3217498"/>
        <a:ext cx="47692" cy="47692"/>
      </dsp:txXfrm>
    </dsp:sp>
    <dsp:sp modelId="{F0C900BE-D3B0-4384-9FD2-1CAE85303836}">
      <dsp:nvSpPr>
        <dsp:cNvPr id="0" name=""/>
        <dsp:cNvSpPr/>
      </dsp:nvSpPr>
      <dsp:spPr>
        <a:xfrm>
          <a:off x="1767981" y="2787238"/>
          <a:ext cx="492651" cy="91440"/>
        </a:xfrm>
        <a:custGeom>
          <a:avLst/>
          <a:gdLst/>
          <a:ahLst/>
          <a:cxnLst/>
          <a:rect l="0" t="0" r="0" b="0"/>
          <a:pathLst>
            <a:path>
              <a:moveTo>
                <a:pt x="0" y="45720"/>
              </a:moveTo>
              <a:lnTo>
                <a:pt x="246325" y="45720"/>
              </a:lnTo>
              <a:lnTo>
                <a:pt x="246325" y="53667"/>
              </a:lnTo>
              <a:lnTo>
                <a:pt x="492651" y="5366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2001989" y="2820640"/>
        <a:ext cx="24635" cy="24635"/>
      </dsp:txXfrm>
    </dsp:sp>
    <dsp:sp modelId="{3C4BF8D5-AF01-4160-9839-BD9F7862BBA3}">
      <dsp:nvSpPr>
        <dsp:cNvPr id="0" name=""/>
        <dsp:cNvSpPr/>
      </dsp:nvSpPr>
      <dsp:spPr>
        <a:xfrm>
          <a:off x="1767981" y="2004638"/>
          <a:ext cx="492651" cy="828319"/>
        </a:xfrm>
        <a:custGeom>
          <a:avLst/>
          <a:gdLst/>
          <a:ahLst/>
          <a:cxnLst/>
          <a:rect l="0" t="0" r="0" b="0"/>
          <a:pathLst>
            <a:path>
              <a:moveTo>
                <a:pt x="0" y="828319"/>
              </a:moveTo>
              <a:lnTo>
                <a:pt x="246325" y="828319"/>
              </a:lnTo>
              <a:lnTo>
                <a:pt x="246325" y="0"/>
              </a:lnTo>
              <a:lnTo>
                <a:pt x="492651" y="0"/>
              </a:lnTo>
            </a:path>
          </a:pathLst>
        </a:cu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532430" y="2394704"/>
        <a:ext cx="963752" cy="48187"/>
      </dsp:txXfrm>
    </dsp:sp>
    <dsp:sp modelId="{35A2946D-187D-4573-BDEA-F67AE6A352F4}">
      <dsp:nvSpPr>
        <dsp:cNvPr id="0" name=""/>
        <dsp:cNvSpPr/>
      </dsp:nvSpPr>
      <dsp:spPr>
        <a:xfrm>
          <a:off x="1767981" y="1168370"/>
          <a:ext cx="492651" cy="1664587"/>
        </a:xfrm>
        <a:custGeom>
          <a:avLst/>
          <a:gdLst/>
          <a:ahLst/>
          <a:cxnLst/>
          <a:rect l="0" t="0" r="0" b="0"/>
          <a:pathLst>
            <a:path>
              <a:moveTo>
                <a:pt x="0" y="1664587"/>
              </a:moveTo>
              <a:lnTo>
                <a:pt x="246325" y="1664587"/>
              </a:lnTo>
              <a:lnTo>
                <a:pt x="246325" y="0"/>
              </a:lnTo>
              <a:lnTo>
                <a:pt x="492651" y="0"/>
              </a:lnTo>
            </a:path>
          </a:pathLst>
        </a:cu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146326" y="1957265"/>
        <a:ext cx="1735960" cy="86798"/>
      </dsp:txXfrm>
    </dsp:sp>
    <dsp:sp modelId="{46953E58-6C5C-4497-9AFE-B62ACB531CF1}">
      <dsp:nvSpPr>
        <dsp:cNvPr id="0" name=""/>
        <dsp:cNvSpPr/>
      </dsp:nvSpPr>
      <dsp:spPr>
        <a:xfrm rot="16200000">
          <a:off x="93070" y="1953463"/>
          <a:ext cx="1590832" cy="1758989"/>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rPr>
            <a:t> </a:t>
          </a:r>
          <a:r>
            <a:rPr lang="zh-CN" altLang="en-US" sz="2000" b="1" kern="1200" dirty="0">
              <a:solidFill>
                <a:schemeClr val="tx1"/>
              </a:solidFill>
            </a:rPr>
            <a:t>西方社会保障理论发展中的几个关系问题</a:t>
          </a:r>
          <a:endParaRPr lang="en-GB" sz="2000" b="1" kern="1200" dirty="0">
            <a:solidFill>
              <a:schemeClr val="tx1"/>
            </a:solidFill>
          </a:endParaRPr>
        </a:p>
      </dsp:txBody>
      <dsp:txXfrm>
        <a:off x="93070" y="1953463"/>
        <a:ext cx="1590832" cy="1758989"/>
      </dsp:txXfrm>
    </dsp:sp>
    <dsp:sp modelId="{436A88EE-7F00-4CF5-B515-A428378D44C3}">
      <dsp:nvSpPr>
        <dsp:cNvPr id="0" name=""/>
        <dsp:cNvSpPr/>
      </dsp:nvSpPr>
      <dsp:spPr>
        <a:xfrm>
          <a:off x="2260632" y="856118"/>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经济发展</a:t>
          </a:r>
          <a:r>
            <a:rPr lang="zh-CN" altLang="en-US" sz="2000" b="0" kern="1200" dirty="0">
              <a:solidFill>
                <a:schemeClr val="tx1"/>
              </a:solidFill>
            </a:rPr>
            <a:t>的关系问题</a:t>
          </a:r>
          <a:endParaRPr lang="en-GB" sz="2000" b="0" kern="1200" dirty="0">
            <a:solidFill>
              <a:schemeClr val="tx1"/>
            </a:solidFill>
          </a:endParaRPr>
        </a:p>
      </dsp:txBody>
      <dsp:txXfrm>
        <a:off x="2260632" y="856118"/>
        <a:ext cx="7546043" cy="624504"/>
      </dsp:txXfrm>
    </dsp:sp>
    <dsp:sp modelId="{99444E33-A602-4970-A2CA-699FA45D3CB8}">
      <dsp:nvSpPr>
        <dsp:cNvPr id="0" name=""/>
        <dsp:cNvSpPr/>
      </dsp:nvSpPr>
      <dsp:spPr>
        <a:xfrm>
          <a:off x="2260632" y="1664944"/>
          <a:ext cx="7546043" cy="679387"/>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自由放任主义或国家干预主义</a:t>
          </a:r>
          <a:r>
            <a:rPr lang="zh-CN" altLang="en-US" sz="2000" b="0" kern="1200" dirty="0">
              <a:solidFill>
                <a:schemeClr val="tx1"/>
              </a:solidFill>
            </a:rPr>
            <a:t>的关系问题</a:t>
          </a:r>
        </a:p>
      </dsp:txBody>
      <dsp:txXfrm>
        <a:off x="2260632" y="1664944"/>
        <a:ext cx="7546043" cy="679387"/>
      </dsp:txXfrm>
    </dsp:sp>
    <dsp:sp modelId="{D6677C72-11D3-477C-B993-32DAD0578806}">
      <dsp:nvSpPr>
        <dsp:cNvPr id="0" name=""/>
        <dsp:cNvSpPr/>
      </dsp:nvSpPr>
      <dsp:spPr>
        <a:xfrm>
          <a:off x="2260632" y="2528653"/>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福利</a:t>
          </a:r>
          <a:r>
            <a:rPr lang="zh-CN" altLang="en-US" sz="2000" b="0" kern="1200" dirty="0">
              <a:solidFill>
                <a:schemeClr val="tx1"/>
              </a:solidFill>
            </a:rPr>
            <a:t>的关系问题</a:t>
          </a:r>
          <a:endParaRPr lang="en-GB" sz="2000" b="0" kern="1200" dirty="0">
            <a:solidFill>
              <a:schemeClr val="tx1"/>
            </a:solidFill>
          </a:endParaRPr>
        </a:p>
      </dsp:txBody>
      <dsp:txXfrm>
        <a:off x="2260632" y="2528653"/>
        <a:ext cx="7546043" cy="624504"/>
      </dsp:txXfrm>
    </dsp:sp>
    <dsp:sp modelId="{0FF1BD88-6DB7-4613-B4F9-C9000D858232}">
      <dsp:nvSpPr>
        <dsp:cNvPr id="0" name=""/>
        <dsp:cNvSpPr/>
      </dsp:nvSpPr>
      <dsp:spPr>
        <a:xfrm>
          <a:off x="2260632" y="3337479"/>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福利改革</a:t>
          </a:r>
          <a:r>
            <a:rPr lang="zh-CN" altLang="en-US" sz="2000" b="0" kern="1200" dirty="0">
              <a:solidFill>
                <a:schemeClr val="tx1"/>
              </a:solidFill>
            </a:rPr>
            <a:t>的关系问题</a:t>
          </a:r>
          <a:endParaRPr lang="en-GB" sz="2000" b="0" kern="1200" dirty="0">
            <a:solidFill>
              <a:schemeClr val="tx1"/>
            </a:solidFill>
          </a:endParaRPr>
        </a:p>
      </dsp:txBody>
      <dsp:txXfrm>
        <a:off x="2260632" y="3337479"/>
        <a:ext cx="7546043" cy="624504"/>
      </dsp:txXfrm>
    </dsp:sp>
    <dsp:sp modelId="{F10D3285-A8B4-48C3-AC0C-7B83C4A12448}">
      <dsp:nvSpPr>
        <dsp:cNvPr id="0" name=""/>
        <dsp:cNvSpPr/>
      </dsp:nvSpPr>
      <dsp:spPr>
        <a:xfrm>
          <a:off x="2260632" y="4146305"/>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可持续发展</a:t>
          </a:r>
          <a:r>
            <a:rPr lang="zh-CN" altLang="en-US" sz="2000" b="0" kern="1200" dirty="0">
              <a:solidFill>
                <a:schemeClr val="tx1"/>
              </a:solidFill>
            </a:rPr>
            <a:t>的关系问题</a:t>
          </a:r>
          <a:endParaRPr lang="en-GB" sz="2000" b="0" kern="1200" dirty="0">
            <a:solidFill>
              <a:schemeClr val="tx1"/>
            </a:solidFill>
          </a:endParaRPr>
        </a:p>
      </dsp:txBody>
      <dsp:txXfrm>
        <a:off x="2260632" y="4146305"/>
        <a:ext cx="7546043" cy="6245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3F541-3E01-4EC4-9DBE-8838E0E6DF8E}"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74477-7A74-46C2-94FC-D94DFDA4789C}" type="slidenum">
              <a:rPr lang="zh-CN" altLang="en-US" smtClean="0"/>
              <a:t>‹#›</a:t>
            </a:fld>
            <a:endParaRPr lang="zh-CN" altLang="en-US"/>
          </a:p>
        </p:txBody>
      </p:sp>
    </p:spTree>
    <p:extLst>
      <p:ext uri="{BB962C8B-B14F-4D97-AF65-F5344CB8AC3E}">
        <p14:creationId xmlns:p14="http://schemas.microsoft.com/office/powerpoint/2010/main" val="87897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02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992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7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79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17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29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835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5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349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14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507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76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230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41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306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48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260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72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08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6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434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789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216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33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62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49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509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232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129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100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79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301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413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880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483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4016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396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81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770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997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9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279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884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992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4415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738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5180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3629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818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97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0662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611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494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888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0247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644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7926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72</a:t>
            </a:fld>
            <a:endParaRPr lang="en-GB"/>
          </a:p>
        </p:txBody>
      </p:sp>
    </p:spTree>
    <p:extLst>
      <p:ext uri="{BB962C8B-B14F-4D97-AF65-F5344CB8AC3E}">
        <p14:creationId xmlns:p14="http://schemas.microsoft.com/office/powerpoint/2010/main" val="309552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73</a:t>
            </a:fld>
            <a:endParaRPr lang="en-GB"/>
          </a:p>
        </p:txBody>
      </p:sp>
    </p:spTree>
    <p:extLst>
      <p:ext uri="{BB962C8B-B14F-4D97-AF65-F5344CB8AC3E}">
        <p14:creationId xmlns:p14="http://schemas.microsoft.com/office/powerpoint/2010/main" val="10234649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74</a:t>
            </a:fld>
            <a:endParaRPr lang="en-GB"/>
          </a:p>
        </p:txBody>
      </p:sp>
    </p:spTree>
    <p:extLst>
      <p:ext uri="{BB962C8B-B14F-4D97-AF65-F5344CB8AC3E}">
        <p14:creationId xmlns:p14="http://schemas.microsoft.com/office/powerpoint/2010/main" val="7418435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75</a:t>
            </a:fld>
            <a:endParaRPr lang="en-GB"/>
          </a:p>
        </p:txBody>
      </p:sp>
    </p:spTree>
    <p:extLst>
      <p:ext uri="{BB962C8B-B14F-4D97-AF65-F5344CB8AC3E}">
        <p14:creationId xmlns:p14="http://schemas.microsoft.com/office/powerpoint/2010/main" val="31798777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76</a:t>
            </a:fld>
            <a:endParaRPr lang="en-GB"/>
          </a:p>
        </p:txBody>
      </p:sp>
    </p:spTree>
    <p:extLst>
      <p:ext uri="{BB962C8B-B14F-4D97-AF65-F5344CB8AC3E}">
        <p14:creationId xmlns:p14="http://schemas.microsoft.com/office/powerpoint/2010/main" val="1371237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77</a:t>
            </a:fld>
            <a:endParaRPr lang="en-GB"/>
          </a:p>
        </p:txBody>
      </p:sp>
    </p:spTree>
    <p:extLst>
      <p:ext uri="{BB962C8B-B14F-4D97-AF65-F5344CB8AC3E}">
        <p14:creationId xmlns:p14="http://schemas.microsoft.com/office/powerpoint/2010/main" val="261288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1051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78</a:t>
            </a:fld>
            <a:endParaRPr lang="en-GB"/>
          </a:p>
        </p:txBody>
      </p:sp>
    </p:spTree>
    <p:extLst>
      <p:ext uri="{BB962C8B-B14F-4D97-AF65-F5344CB8AC3E}">
        <p14:creationId xmlns:p14="http://schemas.microsoft.com/office/powerpoint/2010/main" val="41954080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79</a:t>
            </a:fld>
            <a:endParaRPr lang="en-GB"/>
          </a:p>
        </p:txBody>
      </p:sp>
    </p:spTree>
    <p:extLst>
      <p:ext uri="{BB962C8B-B14F-4D97-AF65-F5344CB8AC3E}">
        <p14:creationId xmlns:p14="http://schemas.microsoft.com/office/powerpoint/2010/main" val="19132684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80</a:t>
            </a:fld>
            <a:endParaRPr lang="en-GB"/>
          </a:p>
        </p:txBody>
      </p:sp>
    </p:spTree>
    <p:extLst>
      <p:ext uri="{BB962C8B-B14F-4D97-AF65-F5344CB8AC3E}">
        <p14:creationId xmlns:p14="http://schemas.microsoft.com/office/powerpoint/2010/main" val="26943946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81</a:t>
            </a:fld>
            <a:endParaRPr lang="en-GB"/>
          </a:p>
        </p:txBody>
      </p:sp>
    </p:spTree>
    <p:extLst>
      <p:ext uri="{BB962C8B-B14F-4D97-AF65-F5344CB8AC3E}">
        <p14:creationId xmlns:p14="http://schemas.microsoft.com/office/powerpoint/2010/main" val="3614874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82</a:t>
            </a:fld>
            <a:endParaRPr lang="en-GB"/>
          </a:p>
        </p:txBody>
      </p:sp>
    </p:spTree>
    <p:extLst>
      <p:ext uri="{BB962C8B-B14F-4D97-AF65-F5344CB8AC3E}">
        <p14:creationId xmlns:p14="http://schemas.microsoft.com/office/powerpoint/2010/main" val="42590602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83</a:t>
            </a:fld>
            <a:endParaRPr lang="en-GB"/>
          </a:p>
        </p:txBody>
      </p:sp>
    </p:spTree>
    <p:extLst>
      <p:ext uri="{BB962C8B-B14F-4D97-AF65-F5344CB8AC3E}">
        <p14:creationId xmlns:p14="http://schemas.microsoft.com/office/powerpoint/2010/main" val="8886479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84</a:t>
            </a:fld>
            <a:endParaRPr lang="en-GB"/>
          </a:p>
        </p:txBody>
      </p:sp>
    </p:spTree>
    <p:extLst>
      <p:ext uri="{BB962C8B-B14F-4D97-AF65-F5344CB8AC3E}">
        <p14:creationId xmlns:p14="http://schemas.microsoft.com/office/powerpoint/2010/main" val="15310364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85</a:t>
            </a:fld>
            <a:endParaRPr lang="en-GB"/>
          </a:p>
        </p:txBody>
      </p:sp>
    </p:spTree>
    <p:extLst>
      <p:ext uri="{BB962C8B-B14F-4D97-AF65-F5344CB8AC3E}">
        <p14:creationId xmlns:p14="http://schemas.microsoft.com/office/powerpoint/2010/main" val="20963362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86</a:t>
            </a:fld>
            <a:endParaRPr lang="en-GB"/>
          </a:p>
        </p:txBody>
      </p:sp>
    </p:spTree>
    <p:extLst>
      <p:ext uri="{BB962C8B-B14F-4D97-AF65-F5344CB8AC3E}">
        <p14:creationId xmlns:p14="http://schemas.microsoft.com/office/powerpoint/2010/main" val="93557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民主社会主义学派的基本观点</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经济上，主张采取混合经济与国家干预并行的模式，主张国有化和计划经济推进福利国家政策，提倡劳资合作，强调通过高额累进税对收入和财富进行再分配，以使无法从市场中满足需要的个人和家庭得到支持。</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政府与市场的关系上，认为国家对公民的福社承担着重要的责任，政府的角色是为社会中有需要的个人提供资金和服务，只有这样才能维护社会公平。市场具有重要作用，但市场的副作用也是很大的，因而必须加以限制并进行规范。</a:t>
                </a:r>
              </a:p>
              <a:p>
                <a:r>
                  <a:rPr lang="zh-CN" altLang="zh-CN" sz="1200" kern="1200" dirty="0">
                    <a:solidFill>
                      <a:schemeClr val="tx1"/>
                    </a:solidFill>
                    <a:effectLst/>
                    <a:latin typeface="+mn-lt"/>
                    <a:ea typeface="+mn-ea"/>
                    <a:cs typeface="+mn-cs"/>
                  </a:rPr>
                  <a:t>　　在社会理想上，认为社会发展是一个循序渐进的过程，拒绝暴力革命，主张通过社会改良来实现社会主义。资本主义的特征是剥削和无政府状态，因而社会主义必须由政府掌握生产资料和收人分配的主动权。</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^①</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在社会福利方面，认为社会福利是以国家经济繁荣为目的的投资，可以充当刺激消费和生产的手段，因而主张实行全面的社会保障计划。同时，在对待私人服务方面，民主社会主义学派也并不是一味地否定，而认为在某些领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诸如教育、卫生领域等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可以发挥私人服务的作用，但是，在个人的社会保障领域则不宜提倡，因为私人服务的繁荣有可能导致政府忽视国家福利的提供。</a:t>
                </a:r>
              </a:p>
              <a:p>
                <a:r>
                  <a:rPr lang="zh-CN" altLang="zh-CN" sz="1200" kern="1200" dirty="0">
                    <a:solidFill>
                      <a:schemeClr val="tx1"/>
                    </a:solidFill>
                    <a:effectLst/>
                    <a:latin typeface="+mn-lt"/>
                    <a:ea typeface="+mn-ea"/>
                    <a:cs typeface="+mn-cs"/>
                  </a:rPr>
                  <a:t>　　在价值取向上，民主社会主义学派推崇自由、平等和博爱。认为作为人类社会长期追求之目标的自由、平等和博爱应得到贯彻落实</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国家作为制定政策的主体应确保社会群体的需要和权利得到满足，应实行全面主义和平均主义，尽量减少社会不平等的现象，同时在社会成员中培养互助、自助的氛围。</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36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7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4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397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74623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72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2861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285924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3.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67000"/>
            <a:lum/>
          </a:blip>
          <a:srcRect/>
          <a:stretch>
            <a:fillRect t="-6000" b="-6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2" name="组合 1">
            <a:extLst>
              <a:ext uri="{FF2B5EF4-FFF2-40B4-BE49-F238E27FC236}">
                <a16:creationId xmlns:a16="http://schemas.microsoft.com/office/drawing/2014/main" id="{7FB65C53-B40F-4301-BDFC-3A6B1D0A8807}"/>
              </a:ext>
            </a:extLst>
          </p:cNvPr>
          <p:cNvGrpSpPr/>
          <p:nvPr userDrawn="1"/>
        </p:nvGrpSpPr>
        <p:grpSpPr>
          <a:xfrm>
            <a:off x="1" y="0"/>
            <a:ext cx="12192000" cy="671725"/>
            <a:chOff x="1" y="0"/>
            <a:chExt cx="12192000" cy="671725"/>
          </a:xfrm>
        </p:grpSpPr>
        <p:cxnSp>
          <p:nvCxnSpPr>
            <p:cNvPr id="4" name="直接连接符 3"/>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8C9162F6-2265-47F0-BF89-08DB4389F853}"/>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1205836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86B0434-7DC8-4B1A-B196-5F570B50AE55}"/>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D2D4C40A-7457-41AF-B0F5-91E71324B1E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AE04D724-311D-40F7-8C5F-DD66B3177B1F}"/>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366389843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2699" y="2851982"/>
            <a:ext cx="4624743"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2.1.1.3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对民主社会主义学派的评价</a:t>
            </a:r>
          </a:p>
        </p:txBody>
      </p:sp>
      <p:sp>
        <p:nvSpPr>
          <p:cNvPr id="11" name="矩形 10">
            <a:extLst>
              <a:ext uri="{FF2B5EF4-FFF2-40B4-BE49-F238E27FC236}">
                <a16:creationId xmlns:a16="http://schemas.microsoft.com/office/drawing/2014/main" id="{013ED1E3-F668-4163-A409-8588A6144706}"/>
              </a:ext>
            </a:extLst>
          </p:cNvPr>
          <p:cNvSpPr/>
          <p:nvPr/>
        </p:nvSpPr>
        <p:spPr>
          <a:xfrm>
            <a:off x="1120275" y="4129474"/>
            <a:ext cx="9585532" cy="961289"/>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民主社会主义学派</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的许多观点和主张，是</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西欧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北欧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福利国家实施普遍福利政策的理论依据。</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57F54662-5BB0-4584-BB06-65541B88665F}"/>
              </a:ext>
            </a:extLst>
          </p:cNvPr>
          <p:cNvPicPr>
            <a:picLocks noChangeAspect="1"/>
          </p:cNvPicPr>
          <p:nvPr/>
        </p:nvPicPr>
        <p:blipFill>
          <a:blip r:embed="rId3"/>
          <a:stretch>
            <a:fillRect/>
          </a:stretch>
        </p:blipFill>
        <p:spPr>
          <a:xfrm>
            <a:off x="8885576" y="796674"/>
            <a:ext cx="3055393" cy="1812853"/>
          </a:xfrm>
          <a:prstGeom prst="rect">
            <a:avLst/>
          </a:prstGeom>
        </p:spPr>
      </p:pic>
      <p:sp>
        <p:nvSpPr>
          <p:cNvPr id="4" name="矩形 3">
            <a:extLst>
              <a:ext uri="{FF2B5EF4-FFF2-40B4-BE49-F238E27FC236}">
                <a16:creationId xmlns:a16="http://schemas.microsoft.com/office/drawing/2014/main" id="{C18073A1-BDF1-4570-A92A-BA233EAE7B4E}"/>
              </a:ext>
            </a:extLst>
          </p:cNvPr>
          <p:cNvSpPr/>
          <p:nvPr/>
        </p:nvSpPr>
        <p:spPr>
          <a:xfrm>
            <a:off x="973023" y="202686"/>
            <a:ext cx="37240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对民主社会主义学派的评价</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50" name="组合 49">
            <a:extLst>
              <a:ext uri="{FF2B5EF4-FFF2-40B4-BE49-F238E27FC236}">
                <a16:creationId xmlns:a16="http://schemas.microsoft.com/office/drawing/2014/main" id="{5348E6BB-71ED-4118-B2E6-20519907196A}"/>
              </a:ext>
            </a:extLst>
          </p:cNvPr>
          <p:cNvGrpSpPr/>
          <p:nvPr/>
        </p:nvGrpSpPr>
        <p:grpSpPr>
          <a:xfrm>
            <a:off x="523097" y="2238823"/>
            <a:ext cx="4438301" cy="400110"/>
            <a:chOff x="523097" y="2238823"/>
            <a:chExt cx="4438301" cy="400110"/>
          </a:xfrm>
        </p:grpSpPr>
        <p:sp>
          <p:nvSpPr>
            <p:cNvPr id="51" name="文本框 50">
              <a:extLst>
                <a:ext uri="{FF2B5EF4-FFF2-40B4-BE49-F238E27FC236}">
                  <a16:creationId xmlns:a16="http://schemas.microsoft.com/office/drawing/2014/main" id="{F604AA6F-9C65-462C-8C42-B767198545B3}"/>
                </a:ext>
              </a:extLst>
            </p:cNvPr>
            <p:cNvSpPr txBox="1"/>
            <p:nvPr/>
          </p:nvSpPr>
          <p:spPr>
            <a:xfrm>
              <a:off x="523097" y="2238823"/>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2" name="文本框 51">
              <a:extLst>
                <a:ext uri="{FF2B5EF4-FFF2-40B4-BE49-F238E27FC236}">
                  <a16:creationId xmlns:a16="http://schemas.microsoft.com/office/drawing/2014/main" id="{0827E3E8-A1C2-4DB3-8F1A-F83C48DD6659}"/>
                </a:ext>
              </a:extLst>
            </p:cNvPr>
            <p:cNvSpPr txBox="1"/>
            <p:nvPr/>
          </p:nvSpPr>
          <p:spPr>
            <a:xfrm>
              <a:off x="4084235" y="224220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3" name="文本框 52">
            <a:extLst>
              <a:ext uri="{FF2B5EF4-FFF2-40B4-BE49-F238E27FC236}">
                <a16:creationId xmlns:a16="http://schemas.microsoft.com/office/drawing/2014/main" id="{9FC4510F-B2A4-437E-BE57-A3D4F4F7AEBA}"/>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4" name="矩形 53">
            <a:extLst>
              <a:ext uri="{FF2B5EF4-FFF2-40B4-BE49-F238E27FC236}">
                <a16:creationId xmlns:a16="http://schemas.microsoft.com/office/drawing/2014/main" id="{C77EAA0F-071B-4394-B089-E14EC9296B59}"/>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61104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46823" y="4500231"/>
            <a:ext cx="418563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2.1.2.3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自由主义学派的基本观点</a:t>
            </a:r>
            <a:endPar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p:cNvSpPr/>
          <p:nvPr/>
        </p:nvSpPr>
        <p:spPr>
          <a:xfrm>
            <a:off x="1246823" y="2894978"/>
            <a:ext cx="4534297"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2.1.2.1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自由主义学派的产生与发展</a:t>
            </a:r>
            <a:endParaRPr kumimoji="0" lang="en-GB"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6" name="矩形 5"/>
          <p:cNvSpPr/>
          <p:nvPr/>
        </p:nvSpPr>
        <p:spPr>
          <a:xfrm>
            <a:off x="2337334" y="3440068"/>
            <a:ext cx="848086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产生于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18-19</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世纪，其代表人物有</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亚当</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斯密、边沁、穆勒</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成熟于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世纪</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70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年代</a:t>
            </a:r>
            <a:endPar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1192E2D-2E30-4B99-A996-BD14697C9205}"/>
              </a:ext>
            </a:extLst>
          </p:cNvPr>
          <p:cNvSpPr txBox="1"/>
          <p:nvPr/>
        </p:nvSpPr>
        <p:spPr>
          <a:xfrm>
            <a:off x="523097" y="229352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二、自由主义学派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53948547-9528-4972-B1CA-9145D6DC3DCC}"/>
              </a:ext>
            </a:extLst>
          </p:cNvPr>
          <p:cNvSpPr txBox="1"/>
          <p:nvPr/>
        </p:nvSpPr>
        <p:spPr>
          <a:xfrm>
            <a:off x="3513972" y="23089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2" name="图片 1">
            <a:extLst>
              <a:ext uri="{FF2B5EF4-FFF2-40B4-BE49-F238E27FC236}">
                <a16:creationId xmlns:a16="http://schemas.microsoft.com/office/drawing/2014/main" id="{20286C5F-6E00-4A20-9DC1-E270F5FBD267}"/>
              </a:ext>
            </a:extLst>
          </p:cNvPr>
          <p:cNvPicPr>
            <a:picLocks noChangeAspect="1"/>
          </p:cNvPicPr>
          <p:nvPr/>
        </p:nvPicPr>
        <p:blipFill>
          <a:blip r:embed="rId3"/>
          <a:stretch>
            <a:fillRect/>
          </a:stretch>
        </p:blipFill>
        <p:spPr>
          <a:xfrm>
            <a:off x="8875468" y="791780"/>
            <a:ext cx="3076778" cy="1825542"/>
          </a:xfrm>
          <a:prstGeom prst="rect">
            <a:avLst/>
          </a:prstGeom>
        </p:spPr>
      </p:pic>
      <p:sp>
        <p:nvSpPr>
          <p:cNvPr id="4" name="矩形 3">
            <a:extLst>
              <a:ext uri="{FF2B5EF4-FFF2-40B4-BE49-F238E27FC236}">
                <a16:creationId xmlns:a16="http://schemas.microsoft.com/office/drawing/2014/main" id="{78C4E1D4-FE46-412D-845B-8201484077D2}"/>
              </a:ext>
            </a:extLst>
          </p:cNvPr>
          <p:cNvSpPr/>
          <p:nvPr/>
        </p:nvSpPr>
        <p:spPr>
          <a:xfrm>
            <a:off x="2337334" y="5045989"/>
            <a:ext cx="6096000" cy="129458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全面否定：</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福利国家的普遍福利政策</a:t>
            </a:r>
            <a:endParaRPr kumimoji="0" lang="en-GB"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推崇：</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个人自由</a:t>
            </a:r>
            <a:endPar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观点：</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实行</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计划经济</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更是一条“</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通向奴役的道路”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a:extLst>
              <a:ext uri="{FF2B5EF4-FFF2-40B4-BE49-F238E27FC236}">
                <a16:creationId xmlns:a16="http://schemas.microsoft.com/office/drawing/2014/main" id="{CDD130E1-E95F-4E42-B813-F3B63EF01186}"/>
              </a:ext>
            </a:extLst>
          </p:cNvPr>
          <p:cNvSpPr/>
          <p:nvPr/>
        </p:nvSpPr>
        <p:spPr>
          <a:xfrm>
            <a:off x="885782" y="195804"/>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自由主义学派的基本观点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文本框 54">
            <a:extLst>
              <a:ext uri="{FF2B5EF4-FFF2-40B4-BE49-F238E27FC236}">
                <a16:creationId xmlns:a16="http://schemas.microsoft.com/office/drawing/2014/main" id="{C1A8675F-9052-43AC-9B47-5B1F66020E45}"/>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6" name="矩形 55">
            <a:extLst>
              <a:ext uri="{FF2B5EF4-FFF2-40B4-BE49-F238E27FC236}">
                <a16:creationId xmlns:a16="http://schemas.microsoft.com/office/drawing/2014/main" id="{7FE62BE4-37B1-4A97-9805-FC95982019D2}"/>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9158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1455" y="2730005"/>
            <a:ext cx="4157866"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中间道路学派的产生与发展</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矩形 4"/>
          <p:cNvSpPr/>
          <p:nvPr/>
        </p:nvSpPr>
        <p:spPr>
          <a:xfrm>
            <a:off x="1470476" y="4759976"/>
            <a:ext cx="980661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既不同意完全的自由放任，也不支持民主社会主义学派的主张，既是反集体主义者，也不是反对国家干预者。这样的人后人称他们为</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中间道路学者</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6" name="矩形 5"/>
          <p:cNvSpPr/>
          <p:nvPr/>
        </p:nvSpPr>
        <p:spPr>
          <a:xfrm>
            <a:off x="1470476" y="6158186"/>
            <a:ext cx="696754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对</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欧洲福利国家的建立</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与发展及改革产生了巨大的影响。</a:t>
            </a:r>
          </a:p>
        </p:txBody>
      </p:sp>
      <p:sp>
        <p:nvSpPr>
          <p:cNvPr id="7" name="矩形 6"/>
          <p:cNvSpPr/>
          <p:nvPr/>
        </p:nvSpPr>
        <p:spPr>
          <a:xfrm>
            <a:off x="1470476" y="4141406"/>
            <a:ext cx="865715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1938</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英国</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前首相</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麦克米兰</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出版</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《中间道路》</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(The Middle Way)</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一书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14" name="文本框 13">
            <a:extLst>
              <a:ext uri="{FF2B5EF4-FFF2-40B4-BE49-F238E27FC236}">
                <a16:creationId xmlns:a16="http://schemas.microsoft.com/office/drawing/2014/main" id="{BD88B2AA-2B9C-4AC6-BB1A-7928096AF5A7}"/>
              </a:ext>
            </a:extLst>
          </p:cNvPr>
          <p:cNvSpPr txBox="1"/>
          <p:nvPr/>
        </p:nvSpPr>
        <p:spPr>
          <a:xfrm>
            <a:off x="564861" y="222946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三、中间道路学派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5AF09179-0174-4946-9A8F-7EB9BF740ACA}"/>
              </a:ext>
            </a:extLst>
          </p:cNvPr>
          <p:cNvSpPr txBox="1"/>
          <p:nvPr/>
        </p:nvSpPr>
        <p:spPr>
          <a:xfrm>
            <a:off x="3614772" y="22388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8" name="图片 17">
            <a:extLst>
              <a:ext uri="{FF2B5EF4-FFF2-40B4-BE49-F238E27FC236}">
                <a16:creationId xmlns:a16="http://schemas.microsoft.com/office/drawing/2014/main" id="{25767EB0-191D-41C8-85C4-DDFC31D3055B}"/>
              </a:ext>
            </a:extLst>
          </p:cNvPr>
          <p:cNvPicPr>
            <a:picLocks noChangeAspect="1"/>
          </p:cNvPicPr>
          <p:nvPr/>
        </p:nvPicPr>
        <p:blipFill>
          <a:blip r:embed="rId3"/>
          <a:stretch>
            <a:fillRect/>
          </a:stretch>
        </p:blipFill>
        <p:spPr>
          <a:xfrm>
            <a:off x="8493507" y="805919"/>
            <a:ext cx="3446831" cy="2045105"/>
          </a:xfrm>
          <a:prstGeom prst="rect">
            <a:avLst/>
          </a:prstGeom>
        </p:spPr>
      </p:pic>
      <p:sp>
        <p:nvSpPr>
          <p:cNvPr id="2" name="矩形 1">
            <a:extLst>
              <a:ext uri="{FF2B5EF4-FFF2-40B4-BE49-F238E27FC236}">
                <a16:creationId xmlns:a16="http://schemas.microsoft.com/office/drawing/2014/main" id="{1CAB6A41-D162-4DCA-8DC6-66212785E184}"/>
              </a:ext>
            </a:extLst>
          </p:cNvPr>
          <p:cNvSpPr/>
          <p:nvPr/>
        </p:nvSpPr>
        <p:spPr>
          <a:xfrm>
            <a:off x="973023" y="192583"/>
            <a:ext cx="37240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中间道路学派的产生与发展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ABDBB5B3-392C-4E6D-AA20-6F1F530ECEBF}"/>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03D7A6D8-1248-4C0B-ADD7-B9C2F0B2173D}"/>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4" name="矩形 3">
            <a:extLst>
              <a:ext uri="{FF2B5EF4-FFF2-40B4-BE49-F238E27FC236}">
                <a16:creationId xmlns:a16="http://schemas.microsoft.com/office/drawing/2014/main" id="{50CC0009-F21F-4E04-B9C8-1C359354975E}"/>
              </a:ext>
            </a:extLst>
          </p:cNvPr>
          <p:cNvSpPr/>
          <p:nvPr/>
        </p:nvSpPr>
        <p:spPr>
          <a:xfrm>
            <a:off x="1470476" y="3475199"/>
            <a:ext cx="694292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中间道路理论作为一种学说或思潮，产生于</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52499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23131" y="3644861"/>
            <a:ext cx="10848178" cy="184614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、在收入的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分配</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再分配</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上，中间道路学派十分强调社会的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整体性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中间道路学派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认为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是用来解决社会问题、消除不平等和不公正的责任主体；</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中间道路学派强调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市场自由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国家干预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之间的平衡。</a:t>
            </a:r>
            <a:endPar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D160383B-44CD-4E00-9C69-B235E5D20A32}"/>
              </a:ext>
            </a:extLst>
          </p:cNvPr>
          <p:cNvPicPr>
            <a:picLocks noChangeAspect="1"/>
          </p:cNvPicPr>
          <p:nvPr/>
        </p:nvPicPr>
        <p:blipFill>
          <a:blip r:embed="rId3"/>
          <a:stretch>
            <a:fillRect/>
          </a:stretch>
        </p:blipFill>
        <p:spPr>
          <a:xfrm>
            <a:off x="8491119" y="836703"/>
            <a:ext cx="3429950" cy="2035089"/>
          </a:xfrm>
          <a:prstGeom prst="rect">
            <a:avLst/>
          </a:prstGeom>
        </p:spPr>
      </p:pic>
      <p:sp>
        <p:nvSpPr>
          <p:cNvPr id="2" name="矩形 1">
            <a:extLst>
              <a:ext uri="{FF2B5EF4-FFF2-40B4-BE49-F238E27FC236}">
                <a16:creationId xmlns:a16="http://schemas.microsoft.com/office/drawing/2014/main" id="{EACC8372-9269-4034-8850-43930587DD23}"/>
              </a:ext>
            </a:extLst>
          </p:cNvPr>
          <p:cNvSpPr/>
          <p:nvPr/>
        </p:nvSpPr>
        <p:spPr>
          <a:xfrm>
            <a:off x="1088439" y="201340"/>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中间道路学派的基本观点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2" name="文本框 51">
            <a:extLst>
              <a:ext uri="{FF2B5EF4-FFF2-40B4-BE49-F238E27FC236}">
                <a16:creationId xmlns:a16="http://schemas.microsoft.com/office/drawing/2014/main" id="{8C77E2A2-0766-4E97-816B-8DE3B6D8E2D7}"/>
              </a:ext>
            </a:extLst>
          </p:cNvPr>
          <p:cNvSpPr txBox="1"/>
          <p:nvPr/>
        </p:nvSpPr>
        <p:spPr>
          <a:xfrm>
            <a:off x="564861" y="222946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三、中间道路学派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3" name="文本框 52">
            <a:extLst>
              <a:ext uri="{FF2B5EF4-FFF2-40B4-BE49-F238E27FC236}">
                <a16:creationId xmlns:a16="http://schemas.microsoft.com/office/drawing/2014/main" id="{D4E8C8D6-8F8E-4681-B5F1-594150C85822}"/>
              </a:ext>
            </a:extLst>
          </p:cNvPr>
          <p:cNvSpPr txBox="1"/>
          <p:nvPr/>
        </p:nvSpPr>
        <p:spPr>
          <a:xfrm>
            <a:off x="3614772" y="22388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54" name="文本框 53">
            <a:extLst>
              <a:ext uri="{FF2B5EF4-FFF2-40B4-BE49-F238E27FC236}">
                <a16:creationId xmlns:a16="http://schemas.microsoft.com/office/drawing/2014/main" id="{2BFDB360-7CD5-4EC1-9EDF-7AA5286091A2}"/>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矩形 54">
            <a:extLst>
              <a:ext uri="{FF2B5EF4-FFF2-40B4-BE49-F238E27FC236}">
                <a16:creationId xmlns:a16="http://schemas.microsoft.com/office/drawing/2014/main" id="{C83485E4-FB6C-4CDC-BC18-C181F7783DCF}"/>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5" name="矩形 4">
            <a:extLst>
              <a:ext uri="{FF2B5EF4-FFF2-40B4-BE49-F238E27FC236}">
                <a16:creationId xmlns:a16="http://schemas.microsoft.com/office/drawing/2014/main" id="{3150636F-D402-4690-8144-21B05ACA2C0A}"/>
              </a:ext>
            </a:extLst>
          </p:cNvPr>
          <p:cNvSpPr/>
          <p:nvPr/>
        </p:nvSpPr>
        <p:spPr>
          <a:xfrm>
            <a:off x="555635" y="2861798"/>
            <a:ext cx="409278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2.1.3.2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中间道路学派的基本观点</a:t>
            </a:r>
            <a:endPar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0401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3958" y="2193477"/>
            <a:ext cx="10498442" cy="4196034"/>
          </a:xfrm>
        </p:spPr>
        <p:txBody>
          <a:bodyPr anchor="ctr"/>
          <a:lstStyle/>
          <a:p>
            <a:pPr algn="l">
              <a:lnSpc>
                <a:spcPct val="150000"/>
              </a:lnSpc>
              <a:spcAft>
                <a:spcPts val="1200"/>
              </a:spcAft>
            </a:pPr>
            <a:r>
              <a:rPr lang="zh-CN" altLang="en-US" dirty="0"/>
              <a:t>西方社会保障理论最早可以追溯到（      ）以边沁、约翰 </a:t>
            </a:r>
            <a:r>
              <a:rPr lang="en-US" altLang="zh-CN" dirty="0"/>
              <a:t>· </a:t>
            </a:r>
            <a:r>
              <a:rPr lang="zh-CN" altLang="en-US" dirty="0"/>
              <a:t>密尔、亚当 </a:t>
            </a:r>
            <a:r>
              <a:rPr lang="en-US" altLang="zh-CN" dirty="0"/>
              <a:t>· </a:t>
            </a:r>
            <a:r>
              <a:rPr lang="zh-CN" altLang="en-US" dirty="0"/>
              <a:t>斯密和大卫 </a:t>
            </a:r>
            <a:r>
              <a:rPr lang="en-US" altLang="zh-CN" dirty="0"/>
              <a:t>· </a:t>
            </a:r>
            <a:r>
              <a:rPr lang="zh-CN" altLang="en-US" dirty="0"/>
              <a:t>李嘉图为代表的自由放任主义。</a:t>
            </a:r>
            <a:endParaRPr lang="en-US" altLang="zh-CN" dirty="0"/>
          </a:p>
          <a:p>
            <a:pPr algn="l">
              <a:lnSpc>
                <a:spcPct val="150000"/>
              </a:lnSpc>
              <a:spcAft>
                <a:spcPts val="1200"/>
              </a:spcAft>
            </a:pPr>
            <a:r>
              <a:rPr lang="en-US" altLang="zh-CN" dirty="0"/>
              <a:t>A</a:t>
            </a:r>
            <a:r>
              <a:rPr lang="zh-CN" altLang="en-US" dirty="0"/>
              <a:t>、</a:t>
            </a:r>
            <a:r>
              <a:rPr lang="en-US" altLang="zh-CN" dirty="0"/>
              <a:t>17</a:t>
            </a:r>
            <a:r>
              <a:rPr lang="zh-CN" altLang="en-US" dirty="0"/>
              <a:t>至</a:t>
            </a:r>
            <a:r>
              <a:rPr lang="en-US" altLang="zh-CN" dirty="0"/>
              <a:t>18</a:t>
            </a:r>
            <a:r>
              <a:rPr lang="zh-CN" altLang="en-US" dirty="0"/>
              <a:t>世纪</a:t>
            </a:r>
          </a:p>
          <a:p>
            <a:pPr algn="l">
              <a:lnSpc>
                <a:spcPct val="150000"/>
              </a:lnSpc>
              <a:spcAft>
                <a:spcPts val="1200"/>
              </a:spcAft>
            </a:pPr>
            <a:r>
              <a:rPr lang="en-US" altLang="zh-CN" dirty="0"/>
              <a:t>B</a:t>
            </a:r>
            <a:r>
              <a:rPr lang="zh-CN" altLang="en-US" dirty="0"/>
              <a:t>、</a:t>
            </a:r>
            <a:r>
              <a:rPr lang="en-US" altLang="zh-CN" dirty="0"/>
              <a:t>18</a:t>
            </a:r>
            <a:r>
              <a:rPr lang="zh-CN" altLang="en-US" dirty="0"/>
              <a:t>至</a:t>
            </a:r>
            <a:r>
              <a:rPr lang="en-US" altLang="zh-CN" dirty="0"/>
              <a:t>19</a:t>
            </a:r>
            <a:r>
              <a:rPr lang="zh-CN" altLang="en-US" dirty="0"/>
              <a:t>世纪</a:t>
            </a:r>
          </a:p>
          <a:p>
            <a:pPr algn="l">
              <a:lnSpc>
                <a:spcPct val="150000"/>
              </a:lnSpc>
              <a:spcAft>
                <a:spcPts val="1200"/>
              </a:spcAft>
            </a:pPr>
            <a:r>
              <a:rPr lang="en-US" altLang="zh-CN" dirty="0"/>
              <a:t>C</a:t>
            </a:r>
            <a:r>
              <a:rPr lang="zh-CN" altLang="en-US" dirty="0"/>
              <a:t>、</a:t>
            </a:r>
            <a:r>
              <a:rPr lang="en-US" altLang="zh-CN" dirty="0"/>
              <a:t>19</a:t>
            </a:r>
            <a:r>
              <a:rPr lang="zh-CN" altLang="en-US" dirty="0"/>
              <a:t>至</a:t>
            </a:r>
            <a:r>
              <a:rPr lang="en-US" altLang="zh-CN" dirty="0"/>
              <a:t>20</a:t>
            </a:r>
            <a:r>
              <a:rPr lang="zh-CN" altLang="en-US" dirty="0"/>
              <a:t>世纪</a:t>
            </a:r>
          </a:p>
          <a:p>
            <a:pPr algn="l">
              <a:lnSpc>
                <a:spcPct val="150000"/>
              </a:lnSpc>
              <a:spcAft>
                <a:spcPts val="1200"/>
              </a:spcAft>
            </a:pPr>
            <a:r>
              <a:rPr lang="en-US" altLang="zh-CN" dirty="0"/>
              <a:t>D</a:t>
            </a:r>
            <a:r>
              <a:rPr lang="zh-CN" altLang="en-US" dirty="0"/>
              <a:t>、</a:t>
            </a:r>
            <a:r>
              <a:rPr lang="en-US" altLang="zh-CN" dirty="0"/>
              <a:t>20</a:t>
            </a:r>
            <a:r>
              <a:rPr lang="zh-CN" altLang="en-US" dirty="0"/>
              <a:t>至</a:t>
            </a:r>
            <a:r>
              <a:rPr lang="en-US" altLang="zh-CN" dirty="0"/>
              <a:t>21</a:t>
            </a:r>
            <a:r>
              <a:rPr lang="zh-CN" altLang="en-US" dirty="0"/>
              <a:t>世纪</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0255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3958" y="2193477"/>
            <a:ext cx="10498442" cy="4196034"/>
          </a:xfrm>
        </p:spPr>
        <p:txBody>
          <a:bodyPr anchor="ctr"/>
          <a:lstStyle/>
          <a:p>
            <a:pPr algn="l">
              <a:lnSpc>
                <a:spcPct val="150000"/>
              </a:lnSpc>
              <a:spcAft>
                <a:spcPts val="1200"/>
              </a:spcAft>
            </a:pPr>
            <a:r>
              <a:rPr lang="zh-CN" altLang="en-US" dirty="0"/>
              <a:t>西方社会保障理论最早可以追溯到（   </a:t>
            </a:r>
            <a:r>
              <a:rPr lang="en-US" altLang="zh-CN" b="1" dirty="0">
                <a:solidFill>
                  <a:srgbClr val="FF0000"/>
                </a:solidFill>
              </a:rPr>
              <a:t>B</a:t>
            </a:r>
            <a:r>
              <a:rPr lang="zh-CN" altLang="en-US" dirty="0"/>
              <a:t>   ）以边沁、约翰 </a:t>
            </a:r>
            <a:r>
              <a:rPr lang="en-US" altLang="zh-CN" dirty="0"/>
              <a:t>· </a:t>
            </a:r>
            <a:r>
              <a:rPr lang="zh-CN" altLang="en-US" dirty="0"/>
              <a:t>密尔、亚当 </a:t>
            </a:r>
            <a:r>
              <a:rPr lang="en-US" altLang="zh-CN" dirty="0"/>
              <a:t>· </a:t>
            </a:r>
            <a:r>
              <a:rPr lang="zh-CN" altLang="en-US" dirty="0"/>
              <a:t>斯密和大卫 </a:t>
            </a:r>
            <a:r>
              <a:rPr lang="en-US" altLang="zh-CN" dirty="0"/>
              <a:t>· </a:t>
            </a:r>
            <a:r>
              <a:rPr lang="zh-CN" altLang="en-US" dirty="0"/>
              <a:t>李嘉图为代表的自由放任主义。</a:t>
            </a:r>
            <a:endParaRPr lang="en-US" altLang="zh-CN" dirty="0"/>
          </a:p>
          <a:p>
            <a:pPr algn="l">
              <a:lnSpc>
                <a:spcPct val="150000"/>
              </a:lnSpc>
              <a:spcAft>
                <a:spcPts val="1200"/>
              </a:spcAft>
            </a:pPr>
            <a:r>
              <a:rPr lang="en-US" altLang="zh-CN" dirty="0"/>
              <a:t>A</a:t>
            </a:r>
            <a:r>
              <a:rPr lang="zh-CN" altLang="en-US" dirty="0"/>
              <a:t>、</a:t>
            </a:r>
            <a:r>
              <a:rPr lang="en-US" altLang="zh-CN" dirty="0"/>
              <a:t>17</a:t>
            </a:r>
            <a:r>
              <a:rPr lang="zh-CN" altLang="en-US" dirty="0"/>
              <a:t>至</a:t>
            </a:r>
            <a:r>
              <a:rPr lang="en-US" altLang="zh-CN" dirty="0"/>
              <a:t>18</a:t>
            </a:r>
            <a:r>
              <a:rPr lang="zh-CN" altLang="en-US" dirty="0"/>
              <a:t>世纪</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18</a:t>
            </a:r>
            <a:r>
              <a:rPr lang="zh-CN" altLang="en-US" b="1" dirty="0">
                <a:solidFill>
                  <a:srgbClr val="FF0000"/>
                </a:solidFill>
              </a:rPr>
              <a:t>至</a:t>
            </a:r>
            <a:r>
              <a:rPr lang="en-US" altLang="zh-CN" b="1" dirty="0">
                <a:solidFill>
                  <a:srgbClr val="FF0000"/>
                </a:solidFill>
              </a:rPr>
              <a:t>19</a:t>
            </a:r>
            <a:r>
              <a:rPr lang="zh-CN" altLang="en-US" b="1" dirty="0">
                <a:solidFill>
                  <a:srgbClr val="FF0000"/>
                </a:solidFill>
              </a:rPr>
              <a:t>世纪</a:t>
            </a:r>
          </a:p>
          <a:p>
            <a:pPr algn="l">
              <a:lnSpc>
                <a:spcPct val="150000"/>
              </a:lnSpc>
              <a:spcAft>
                <a:spcPts val="1200"/>
              </a:spcAft>
            </a:pPr>
            <a:r>
              <a:rPr lang="en-US" altLang="zh-CN" dirty="0"/>
              <a:t>C</a:t>
            </a:r>
            <a:r>
              <a:rPr lang="zh-CN" altLang="en-US" dirty="0"/>
              <a:t>、</a:t>
            </a:r>
            <a:r>
              <a:rPr lang="en-US" altLang="zh-CN" dirty="0"/>
              <a:t>19</a:t>
            </a:r>
            <a:r>
              <a:rPr lang="zh-CN" altLang="en-US" dirty="0"/>
              <a:t>至</a:t>
            </a:r>
            <a:r>
              <a:rPr lang="en-US" altLang="zh-CN" dirty="0"/>
              <a:t>20</a:t>
            </a:r>
            <a:r>
              <a:rPr lang="zh-CN" altLang="en-US" dirty="0"/>
              <a:t>世纪</a:t>
            </a:r>
          </a:p>
          <a:p>
            <a:pPr algn="l">
              <a:lnSpc>
                <a:spcPct val="150000"/>
              </a:lnSpc>
              <a:spcAft>
                <a:spcPts val="1200"/>
              </a:spcAft>
            </a:pPr>
            <a:r>
              <a:rPr lang="en-US" altLang="zh-CN" dirty="0"/>
              <a:t>D</a:t>
            </a:r>
            <a:r>
              <a:rPr lang="zh-CN" altLang="en-US" dirty="0"/>
              <a:t>、</a:t>
            </a:r>
            <a:r>
              <a:rPr lang="en-US" altLang="zh-CN" dirty="0"/>
              <a:t>20</a:t>
            </a:r>
            <a:r>
              <a:rPr lang="zh-CN" altLang="en-US" dirty="0"/>
              <a:t>至</a:t>
            </a:r>
            <a:r>
              <a:rPr lang="en-US" altLang="zh-CN" dirty="0"/>
              <a:t>21</a:t>
            </a:r>
            <a:r>
              <a:rPr lang="zh-CN" altLang="en-US" dirty="0"/>
              <a:t>世纪</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270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94855" y="1784232"/>
            <a:ext cx="7120852" cy="4351360"/>
          </a:xfrm>
        </p:spPr>
        <p:txBody>
          <a:bodyPr anchor="ctr"/>
          <a:lstStyle/>
          <a:p>
            <a:pPr algn="l">
              <a:lnSpc>
                <a:spcPct val="150000"/>
              </a:lnSpc>
              <a:spcAft>
                <a:spcPts val="1200"/>
              </a:spcAft>
            </a:pPr>
            <a:r>
              <a:rPr lang="zh-CN" altLang="en-US" dirty="0"/>
              <a:t>西方社会保障理论主要流派有（   ）。</a:t>
            </a:r>
            <a:endParaRPr lang="en-GB" altLang="zh-CN" dirty="0"/>
          </a:p>
          <a:p>
            <a:pPr algn="l">
              <a:lnSpc>
                <a:spcPct val="150000"/>
              </a:lnSpc>
            </a:pPr>
            <a:r>
              <a:rPr lang="en-US" altLang="zh-CN" dirty="0"/>
              <a:t>A</a:t>
            </a:r>
            <a:r>
              <a:rPr lang="zh-CN" altLang="en-US" dirty="0"/>
              <a:t>、民主社会主义学派</a:t>
            </a:r>
            <a:endParaRPr lang="en-US" altLang="zh-CN" dirty="0"/>
          </a:p>
          <a:p>
            <a:pPr algn="l">
              <a:lnSpc>
                <a:spcPct val="150000"/>
              </a:lnSpc>
            </a:pPr>
            <a:r>
              <a:rPr lang="en-GB" altLang="zh-CN" dirty="0"/>
              <a:t>B</a:t>
            </a:r>
            <a:r>
              <a:rPr lang="zh-CN" altLang="en-US" dirty="0"/>
              <a:t>、</a:t>
            </a:r>
            <a:r>
              <a:rPr lang="en-GB" altLang="zh-CN" dirty="0"/>
              <a:t> </a:t>
            </a:r>
            <a:r>
              <a:rPr lang="zh-CN" altLang="en-US" dirty="0"/>
              <a:t>福利主义学派</a:t>
            </a:r>
            <a:endParaRPr lang="en-GB" altLang="zh-CN" sz="2800" dirty="0"/>
          </a:p>
          <a:p>
            <a:pPr algn="l">
              <a:lnSpc>
                <a:spcPct val="150000"/>
              </a:lnSpc>
            </a:pPr>
            <a:r>
              <a:rPr lang="en-GB" altLang="zh-CN" sz="2800" dirty="0"/>
              <a:t>C</a:t>
            </a:r>
            <a:r>
              <a:rPr lang="zh-CN" altLang="en-US" sz="2800" dirty="0"/>
              <a:t>、</a:t>
            </a:r>
            <a:r>
              <a:rPr lang="zh-CN" altLang="en-US" dirty="0"/>
              <a:t>自由主义学派</a:t>
            </a:r>
            <a:endParaRPr lang="en-US" altLang="zh-CN" dirty="0"/>
          </a:p>
          <a:p>
            <a:pPr algn="l">
              <a:lnSpc>
                <a:spcPct val="150000"/>
              </a:lnSpc>
            </a:pPr>
            <a:r>
              <a:rPr lang="en-GB" altLang="zh-CN" dirty="0"/>
              <a:t>D</a:t>
            </a:r>
            <a:r>
              <a:rPr lang="zh-CN" altLang="en-US" dirty="0"/>
              <a:t>、凯恩斯主义学派</a:t>
            </a:r>
            <a:endParaRPr lang="en-GB" altLang="zh-CN" dirty="0"/>
          </a:p>
          <a:p>
            <a:pPr algn="l">
              <a:lnSpc>
                <a:spcPct val="150000"/>
              </a:lnSpc>
            </a:pPr>
            <a:r>
              <a:rPr lang="en-GB" altLang="zh-CN" sz="2800" dirty="0"/>
              <a:t>E</a:t>
            </a:r>
            <a:r>
              <a:rPr lang="zh-CN" altLang="en-US" sz="2800" dirty="0"/>
              <a:t>、</a:t>
            </a:r>
            <a:r>
              <a:rPr lang="zh-CN" altLang="en-US" dirty="0"/>
              <a:t>中间道路学派</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6417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94855" y="1784232"/>
            <a:ext cx="7120852" cy="4351360"/>
          </a:xfrm>
        </p:spPr>
        <p:txBody>
          <a:bodyPr anchor="ctr"/>
          <a:lstStyle/>
          <a:p>
            <a:pPr algn="l">
              <a:lnSpc>
                <a:spcPct val="150000"/>
              </a:lnSpc>
              <a:spcAft>
                <a:spcPts val="1200"/>
              </a:spcAft>
            </a:pPr>
            <a:r>
              <a:rPr lang="zh-CN" altLang="en-US" dirty="0"/>
              <a:t>西方社会保障理论主要流派有（  </a:t>
            </a:r>
            <a:r>
              <a:rPr lang="en-US" altLang="zh-CN" b="1" dirty="0">
                <a:solidFill>
                  <a:srgbClr val="FF0000"/>
                </a:solidFill>
              </a:rPr>
              <a:t>ACE</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、民主社会主义学派</a:t>
            </a:r>
            <a:endParaRPr lang="en-US" altLang="zh-CN" dirty="0">
              <a:solidFill>
                <a:srgbClr val="FF0000"/>
              </a:solidFill>
            </a:endParaRPr>
          </a:p>
          <a:p>
            <a:pPr algn="l">
              <a:lnSpc>
                <a:spcPct val="150000"/>
              </a:lnSpc>
            </a:pPr>
            <a:r>
              <a:rPr lang="en-GB" altLang="zh-CN" dirty="0"/>
              <a:t>B</a:t>
            </a:r>
            <a:r>
              <a:rPr lang="zh-CN" altLang="en-US" dirty="0"/>
              <a:t>、</a:t>
            </a:r>
            <a:r>
              <a:rPr lang="en-GB" altLang="zh-CN" dirty="0"/>
              <a:t> </a:t>
            </a:r>
            <a:r>
              <a:rPr lang="zh-CN" altLang="en-US" dirty="0"/>
              <a:t>福利主义学派</a:t>
            </a:r>
            <a:endParaRPr lang="en-GB" altLang="zh-CN" sz="2800" dirty="0"/>
          </a:p>
          <a:p>
            <a:pPr algn="l">
              <a:lnSpc>
                <a:spcPct val="150000"/>
              </a:lnSpc>
            </a:pPr>
            <a:r>
              <a:rPr lang="en-GB" altLang="zh-CN" sz="2800" dirty="0">
                <a:solidFill>
                  <a:srgbClr val="FF0000"/>
                </a:solidFill>
              </a:rPr>
              <a:t>C</a:t>
            </a:r>
            <a:r>
              <a:rPr lang="zh-CN" altLang="en-US" sz="2800" dirty="0">
                <a:solidFill>
                  <a:srgbClr val="FF0000"/>
                </a:solidFill>
              </a:rPr>
              <a:t>、</a:t>
            </a:r>
            <a:r>
              <a:rPr lang="zh-CN" altLang="en-US" dirty="0">
                <a:solidFill>
                  <a:srgbClr val="FF0000"/>
                </a:solidFill>
              </a:rPr>
              <a:t>自由主义学派</a:t>
            </a:r>
            <a:endParaRPr lang="en-US" altLang="zh-CN" dirty="0">
              <a:solidFill>
                <a:srgbClr val="FF0000"/>
              </a:solidFill>
            </a:endParaRPr>
          </a:p>
          <a:p>
            <a:pPr algn="l">
              <a:lnSpc>
                <a:spcPct val="150000"/>
              </a:lnSpc>
            </a:pPr>
            <a:r>
              <a:rPr lang="en-GB" altLang="zh-CN" dirty="0"/>
              <a:t>D</a:t>
            </a:r>
            <a:r>
              <a:rPr lang="zh-CN" altLang="en-US" dirty="0"/>
              <a:t>、凯恩斯主义学派</a:t>
            </a:r>
            <a:endParaRPr lang="en-GB" altLang="zh-CN" dirty="0"/>
          </a:p>
          <a:p>
            <a:pPr algn="l">
              <a:lnSpc>
                <a:spcPct val="150000"/>
              </a:lnSpc>
            </a:pPr>
            <a:r>
              <a:rPr lang="en-GB" altLang="zh-CN" sz="2800" dirty="0">
                <a:solidFill>
                  <a:srgbClr val="FF0000"/>
                </a:solidFill>
              </a:rPr>
              <a:t>E</a:t>
            </a:r>
            <a:r>
              <a:rPr lang="zh-CN" altLang="en-US" sz="2800" dirty="0">
                <a:solidFill>
                  <a:srgbClr val="FF0000"/>
                </a:solidFill>
              </a:rPr>
              <a:t>、</a:t>
            </a:r>
            <a:r>
              <a:rPr lang="zh-CN" altLang="en-US" dirty="0">
                <a:solidFill>
                  <a:srgbClr val="FF0000"/>
                </a:solidFill>
              </a:rPr>
              <a:t>中间道路学派</a:t>
            </a:r>
            <a:endParaRPr lang="en-GB" altLang="zh-CN" sz="2800" dirty="0">
              <a:solidFill>
                <a:srgbClr val="FF0000"/>
              </a:solidFill>
            </a:endParaRPr>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7518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7778" y="1987432"/>
            <a:ext cx="8907885" cy="4351360"/>
          </a:xfrm>
        </p:spPr>
        <p:txBody>
          <a:bodyPr anchor="ctr"/>
          <a:lstStyle/>
          <a:p>
            <a:pPr algn="l">
              <a:lnSpc>
                <a:spcPct val="150000"/>
              </a:lnSpc>
              <a:spcAft>
                <a:spcPts val="1200"/>
              </a:spcAft>
            </a:pPr>
            <a:r>
              <a:rPr lang="zh-CN" altLang="en-US" dirty="0"/>
              <a:t>民主社会主义学派的基本观点是在经济上主张采取（      ）。</a:t>
            </a:r>
            <a:endParaRPr lang="en-US" altLang="zh-CN" dirty="0"/>
          </a:p>
          <a:p>
            <a:pPr algn="l">
              <a:lnSpc>
                <a:spcPct val="150000"/>
              </a:lnSpc>
              <a:spcAft>
                <a:spcPts val="1200"/>
              </a:spcAft>
            </a:pPr>
            <a:r>
              <a:rPr lang="en-US" altLang="zh-CN" dirty="0"/>
              <a:t>A</a:t>
            </a:r>
            <a:r>
              <a:rPr lang="zh-CN" altLang="en-US" dirty="0"/>
              <a:t>、国家干预的模式</a:t>
            </a:r>
          </a:p>
          <a:p>
            <a:pPr algn="l">
              <a:lnSpc>
                <a:spcPct val="150000"/>
              </a:lnSpc>
              <a:spcAft>
                <a:spcPts val="1200"/>
              </a:spcAft>
            </a:pPr>
            <a:r>
              <a:rPr lang="en-US" altLang="zh-CN" dirty="0"/>
              <a:t>B</a:t>
            </a:r>
            <a:r>
              <a:rPr lang="zh-CN" altLang="en-US" dirty="0"/>
              <a:t>、混合经济的模式</a:t>
            </a:r>
          </a:p>
          <a:p>
            <a:pPr algn="l">
              <a:lnSpc>
                <a:spcPct val="150000"/>
              </a:lnSpc>
              <a:spcAft>
                <a:spcPts val="1200"/>
              </a:spcAft>
            </a:pPr>
            <a:r>
              <a:rPr lang="en-US" altLang="zh-CN" dirty="0"/>
              <a:t>C</a:t>
            </a:r>
            <a:r>
              <a:rPr lang="zh-CN" altLang="en-US" dirty="0"/>
              <a:t>、混合经济与国家干预并行的模式</a:t>
            </a:r>
          </a:p>
          <a:p>
            <a:pPr algn="l">
              <a:lnSpc>
                <a:spcPct val="150000"/>
              </a:lnSpc>
              <a:spcAft>
                <a:spcPts val="1200"/>
              </a:spcAft>
            </a:pPr>
            <a:r>
              <a:rPr lang="en-US" altLang="zh-CN" dirty="0"/>
              <a:t>D</a:t>
            </a:r>
            <a:r>
              <a:rPr lang="zh-CN" altLang="en-US" dirty="0"/>
              <a:t>、混合经济与自由放任并行的模式</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3237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7778" y="1987432"/>
            <a:ext cx="8907885" cy="4351360"/>
          </a:xfrm>
        </p:spPr>
        <p:txBody>
          <a:bodyPr anchor="ctr"/>
          <a:lstStyle/>
          <a:p>
            <a:pPr algn="l">
              <a:lnSpc>
                <a:spcPct val="150000"/>
              </a:lnSpc>
              <a:spcAft>
                <a:spcPts val="1200"/>
              </a:spcAft>
            </a:pPr>
            <a:r>
              <a:rPr lang="zh-CN" altLang="en-US" dirty="0"/>
              <a:t>民主社会主义学派的基本观点是在经济上主张采取（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、国家干预的模式</a:t>
            </a:r>
          </a:p>
          <a:p>
            <a:pPr algn="l">
              <a:lnSpc>
                <a:spcPct val="150000"/>
              </a:lnSpc>
              <a:spcAft>
                <a:spcPts val="1200"/>
              </a:spcAft>
            </a:pPr>
            <a:r>
              <a:rPr lang="en-US" altLang="zh-CN" dirty="0"/>
              <a:t>B</a:t>
            </a:r>
            <a:r>
              <a:rPr lang="zh-CN" altLang="en-US" dirty="0"/>
              <a:t>、混合经济的模式</a:t>
            </a:r>
          </a:p>
          <a:p>
            <a:pPr algn="l">
              <a:lnSpc>
                <a:spcPct val="150000"/>
              </a:lnSpc>
              <a:spcAft>
                <a:spcPts val="1200"/>
              </a:spcAft>
            </a:pPr>
            <a:r>
              <a:rPr lang="en-US" altLang="zh-CN" b="1" dirty="0">
                <a:solidFill>
                  <a:srgbClr val="FF0000"/>
                </a:solidFill>
              </a:rPr>
              <a:t>C</a:t>
            </a:r>
            <a:r>
              <a:rPr lang="zh-CN" altLang="en-US" b="1" dirty="0">
                <a:solidFill>
                  <a:srgbClr val="FF0000"/>
                </a:solidFill>
              </a:rPr>
              <a:t>、混合经济与国家干预并行的模式</a:t>
            </a:r>
          </a:p>
          <a:p>
            <a:pPr algn="l">
              <a:lnSpc>
                <a:spcPct val="150000"/>
              </a:lnSpc>
              <a:spcAft>
                <a:spcPts val="1200"/>
              </a:spcAft>
            </a:pPr>
            <a:r>
              <a:rPr lang="en-US" altLang="zh-CN" dirty="0"/>
              <a:t>D</a:t>
            </a:r>
            <a:r>
              <a:rPr lang="zh-CN" altLang="en-US" dirty="0"/>
              <a:t>、混合经济与自由放任并行的模式</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2718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2825" y="2368126"/>
            <a:ext cx="8942650" cy="4018174"/>
          </a:xfrm>
        </p:spPr>
        <p:txBody>
          <a:bodyPr anchor="ctr"/>
          <a:lstStyle/>
          <a:p>
            <a:pPr algn="l">
              <a:lnSpc>
                <a:spcPct val="150000"/>
              </a:lnSpc>
              <a:spcAft>
                <a:spcPts val="1200"/>
              </a:spcAft>
            </a:pPr>
            <a:r>
              <a:rPr lang="zh-CN" altLang="en-US" dirty="0"/>
              <a:t>西欧、北欧福利国家实施普遍福利政策的理论依据是（   ）。</a:t>
            </a:r>
            <a:endParaRPr lang="en-GB" altLang="zh-CN" dirty="0"/>
          </a:p>
          <a:p>
            <a:pPr algn="l">
              <a:lnSpc>
                <a:spcPct val="150000"/>
              </a:lnSpc>
            </a:pPr>
            <a:r>
              <a:rPr lang="en-US" altLang="zh-CN" dirty="0"/>
              <a:t>A</a:t>
            </a:r>
            <a:r>
              <a:rPr lang="zh-CN" altLang="en-US" dirty="0"/>
              <a:t>、民主社会主义学派的许多观点和主张</a:t>
            </a:r>
            <a:endParaRPr lang="en-GB" altLang="zh-CN" dirty="0"/>
          </a:p>
          <a:p>
            <a:pPr algn="l">
              <a:lnSpc>
                <a:spcPct val="150000"/>
              </a:lnSpc>
            </a:pPr>
            <a:r>
              <a:rPr lang="en-US" altLang="zh-CN" dirty="0"/>
              <a:t>B</a:t>
            </a:r>
            <a:r>
              <a:rPr lang="zh-CN" altLang="en-US" dirty="0"/>
              <a:t>、自由主义学派的许多观点和主张</a:t>
            </a:r>
            <a:endParaRPr lang="en-GB" altLang="zh-CN" dirty="0"/>
          </a:p>
          <a:p>
            <a:pPr algn="l">
              <a:lnSpc>
                <a:spcPct val="150000"/>
              </a:lnSpc>
            </a:pPr>
            <a:r>
              <a:rPr lang="en-US" altLang="zh-CN" dirty="0"/>
              <a:t>C</a:t>
            </a:r>
            <a:r>
              <a:rPr lang="zh-CN" altLang="en-US" dirty="0"/>
              <a:t>、中间道路学派的许多观点和主张</a:t>
            </a:r>
            <a:endParaRPr lang="en-GB" altLang="zh-CN" dirty="0"/>
          </a:p>
          <a:p>
            <a:pPr algn="l">
              <a:lnSpc>
                <a:spcPct val="150000"/>
              </a:lnSpc>
            </a:pPr>
            <a:r>
              <a:rPr lang="en-US" altLang="zh-CN" dirty="0"/>
              <a:t>D</a:t>
            </a:r>
            <a:r>
              <a:rPr lang="zh-CN" altLang="en-US" dirty="0"/>
              <a:t>、凯恩斯主义学派的许多观点和主张</a:t>
            </a:r>
          </a:p>
          <a:p>
            <a:br>
              <a:rPr lang="zh-CN" altLang="en-US" dirty="0"/>
            </a:br>
            <a:endParaRPr lang="zh-CN" altLang="en-US" dirty="0"/>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0955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2825" y="2368126"/>
            <a:ext cx="8942650" cy="4018174"/>
          </a:xfrm>
        </p:spPr>
        <p:txBody>
          <a:bodyPr anchor="ctr"/>
          <a:lstStyle/>
          <a:p>
            <a:pPr algn="l">
              <a:lnSpc>
                <a:spcPct val="150000"/>
              </a:lnSpc>
              <a:spcAft>
                <a:spcPts val="1200"/>
              </a:spcAft>
            </a:pPr>
            <a:r>
              <a:rPr lang="zh-CN" altLang="en-US" dirty="0"/>
              <a:t>西欧、北欧福利国家实施普遍福利政策的理论依据是（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、民主社会主义学派的许多观点和主张</a:t>
            </a:r>
            <a:endParaRPr lang="en-GB" altLang="zh-CN" dirty="0">
              <a:solidFill>
                <a:srgbClr val="FF0000"/>
              </a:solidFill>
            </a:endParaRPr>
          </a:p>
          <a:p>
            <a:pPr algn="l">
              <a:lnSpc>
                <a:spcPct val="150000"/>
              </a:lnSpc>
            </a:pPr>
            <a:r>
              <a:rPr lang="en-US" altLang="zh-CN" dirty="0"/>
              <a:t>B</a:t>
            </a:r>
            <a:r>
              <a:rPr lang="zh-CN" altLang="en-US" dirty="0"/>
              <a:t>、自由主义学派的许多观点和主张</a:t>
            </a:r>
            <a:endParaRPr lang="en-GB" altLang="zh-CN" dirty="0"/>
          </a:p>
          <a:p>
            <a:pPr algn="l">
              <a:lnSpc>
                <a:spcPct val="150000"/>
              </a:lnSpc>
            </a:pPr>
            <a:r>
              <a:rPr lang="en-US" altLang="zh-CN" dirty="0"/>
              <a:t>C</a:t>
            </a:r>
            <a:r>
              <a:rPr lang="zh-CN" altLang="en-US" dirty="0"/>
              <a:t>、中间道路学派的许多观点和主张</a:t>
            </a:r>
            <a:endParaRPr lang="en-GB" altLang="zh-CN" dirty="0"/>
          </a:p>
          <a:p>
            <a:pPr algn="l">
              <a:lnSpc>
                <a:spcPct val="150000"/>
              </a:lnSpc>
            </a:pPr>
            <a:r>
              <a:rPr lang="en-US" altLang="zh-CN" dirty="0"/>
              <a:t>D</a:t>
            </a:r>
            <a:r>
              <a:rPr lang="zh-CN" altLang="en-US" dirty="0"/>
              <a:t>、凯恩斯主义学派的许多观点和主张</a:t>
            </a:r>
            <a:br>
              <a:rPr lang="zh-CN" altLang="en-US" dirty="0"/>
            </a:br>
            <a:endParaRPr lang="zh-CN" altLang="en-US" dirty="0"/>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4818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49350" y="1784232"/>
            <a:ext cx="6357494" cy="4018174"/>
          </a:xfrm>
        </p:spPr>
        <p:txBody>
          <a:bodyPr anchor="ctr"/>
          <a:lstStyle/>
          <a:p>
            <a:pPr algn="l">
              <a:lnSpc>
                <a:spcPct val="150000"/>
              </a:lnSpc>
              <a:spcAft>
                <a:spcPts val="1200"/>
              </a:spcAft>
            </a:pPr>
            <a:r>
              <a:rPr lang="zh-CN" altLang="en-US" dirty="0"/>
              <a:t>自由主义学派的基本观点是（       ）。</a:t>
            </a:r>
            <a:endParaRPr lang="en-GB" altLang="zh-CN" dirty="0"/>
          </a:p>
          <a:p>
            <a:pPr algn="l">
              <a:lnSpc>
                <a:spcPct val="150000"/>
              </a:lnSpc>
            </a:pPr>
            <a:r>
              <a:rPr lang="en-US" altLang="zh-CN" dirty="0"/>
              <a:t>A</a:t>
            </a:r>
            <a:r>
              <a:rPr lang="zh-CN" altLang="en-US" dirty="0"/>
              <a:t>、部分否定福利国家的普遍福利政策</a:t>
            </a:r>
          </a:p>
          <a:p>
            <a:pPr algn="l">
              <a:lnSpc>
                <a:spcPct val="150000"/>
              </a:lnSpc>
            </a:pPr>
            <a:r>
              <a:rPr lang="en-US" altLang="zh-CN" dirty="0"/>
              <a:t>B</a:t>
            </a:r>
            <a:r>
              <a:rPr lang="zh-CN" altLang="en-US" dirty="0"/>
              <a:t>、全面否定福利国家的普遍福利政策</a:t>
            </a:r>
          </a:p>
          <a:p>
            <a:pPr algn="l">
              <a:lnSpc>
                <a:spcPct val="150000"/>
              </a:lnSpc>
            </a:pPr>
            <a:r>
              <a:rPr lang="en-US" altLang="zh-CN" dirty="0"/>
              <a:t>C</a:t>
            </a:r>
            <a:r>
              <a:rPr lang="zh-CN" altLang="en-US" dirty="0"/>
              <a:t>、全面肯定福利国家的普遍福利政策 </a:t>
            </a:r>
          </a:p>
          <a:p>
            <a:pPr algn="l">
              <a:lnSpc>
                <a:spcPct val="150000"/>
              </a:lnSpc>
            </a:pPr>
            <a:r>
              <a:rPr lang="en-US" altLang="zh-CN" dirty="0"/>
              <a:t>D</a:t>
            </a:r>
            <a:r>
              <a:rPr lang="zh-CN" altLang="en-US" dirty="0"/>
              <a:t>、部分肯定福利国家的普遍福利政策</a:t>
            </a:r>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7894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49350" y="1784232"/>
            <a:ext cx="6357494" cy="4018174"/>
          </a:xfrm>
        </p:spPr>
        <p:txBody>
          <a:bodyPr anchor="ctr"/>
          <a:lstStyle/>
          <a:p>
            <a:pPr algn="l">
              <a:lnSpc>
                <a:spcPct val="150000"/>
              </a:lnSpc>
              <a:spcAft>
                <a:spcPts val="1200"/>
              </a:spcAft>
            </a:pPr>
            <a:r>
              <a:rPr lang="zh-CN" altLang="en-US" dirty="0"/>
              <a:t>自由主义学派的基本观点是（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、部分否定福利国家的普遍福利政策</a:t>
            </a:r>
          </a:p>
          <a:p>
            <a:pPr algn="l">
              <a:lnSpc>
                <a:spcPct val="150000"/>
              </a:lnSpc>
            </a:pPr>
            <a:r>
              <a:rPr lang="en-US" altLang="zh-CN" b="1" dirty="0">
                <a:solidFill>
                  <a:srgbClr val="FF0000"/>
                </a:solidFill>
              </a:rPr>
              <a:t>B</a:t>
            </a:r>
            <a:r>
              <a:rPr lang="zh-CN" altLang="en-US" b="1" dirty="0">
                <a:solidFill>
                  <a:srgbClr val="FF0000"/>
                </a:solidFill>
              </a:rPr>
              <a:t>、全面否定福利国家的普遍福利政策</a:t>
            </a:r>
          </a:p>
          <a:p>
            <a:pPr algn="l">
              <a:lnSpc>
                <a:spcPct val="150000"/>
              </a:lnSpc>
            </a:pPr>
            <a:r>
              <a:rPr lang="en-US" altLang="zh-CN" dirty="0"/>
              <a:t>C</a:t>
            </a:r>
            <a:r>
              <a:rPr lang="zh-CN" altLang="en-US" dirty="0"/>
              <a:t>、全面肯定福利国家的普遍福利政策 </a:t>
            </a:r>
          </a:p>
          <a:p>
            <a:pPr algn="l">
              <a:lnSpc>
                <a:spcPct val="150000"/>
              </a:lnSpc>
            </a:pPr>
            <a:r>
              <a:rPr lang="en-US" altLang="zh-CN" dirty="0"/>
              <a:t>D</a:t>
            </a:r>
            <a:r>
              <a:rPr lang="zh-CN" altLang="en-US" dirty="0"/>
              <a:t>、部分肯定福利国家的普遍福利政策</a:t>
            </a:r>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1187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5631" y="1960502"/>
            <a:ext cx="10215276" cy="4321062"/>
          </a:xfrm>
        </p:spPr>
        <p:txBody>
          <a:bodyPr anchor="ctr"/>
          <a:lstStyle/>
          <a:p>
            <a:pPr algn="l">
              <a:lnSpc>
                <a:spcPct val="150000"/>
              </a:lnSpc>
              <a:spcAft>
                <a:spcPts val="1200"/>
              </a:spcAft>
            </a:pPr>
            <a:r>
              <a:rPr lang="zh-CN" altLang="en-US" dirty="0"/>
              <a:t>他们既不同意完全的自由放任，也不支持民主社会主义学派的主张；他们是反集体主义者，但不是反对国家干预者。因而，后人把他们称为（   ）。 </a:t>
            </a:r>
            <a:endParaRPr lang="en-GB" altLang="zh-CN" dirty="0"/>
          </a:p>
          <a:p>
            <a:pPr algn="l">
              <a:lnSpc>
                <a:spcPct val="150000"/>
              </a:lnSpc>
            </a:pPr>
            <a:r>
              <a:rPr lang="en-US" altLang="zh-CN" dirty="0"/>
              <a:t>A</a:t>
            </a:r>
            <a:r>
              <a:rPr lang="zh-CN" altLang="en-US" dirty="0"/>
              <a:t>、第三条道路学派</a:t>
            </a:r>
            <a:endParaRPr lang="en-GB" altLang="zh-CN" dirty="0"/>
          </a:p>
          <a:p>
            <a:pPr algn="l">
              <a:lnSpc>
                <a:spcPct val="150000"/>
              </a:lnSpc>
            </a:pPr>
            <a:r>
              <a:rPr lang="en-US" altLang="zh-CN" dirty="0"/>
              <a:t>B</a:t>
            </a:r>
            <a:r>
              <a:rPr lang="zh-CN" altLang="en-US" dirty="0"/>
              <a:t>、民主社会主义学派</a:t>
            </a:r>
            <a:endParaRPr lang="en-GB" altLang="zh-CN" dirty="0"/>
          </a:p>
          <a:p>
            <a:pPr algn="l">
              <a:lnSpc>
                <a:spcPct val="150000"/>
              </a:lnSpc>
            </a:pPr>
            <a:r>
              <a:rPr lang="en-US" altLang="zh-CN" dirty="0"/>
              <a:t>C</a:t>
            </a:r>
            <a:r>
              <a:rPr lang="zh-CN" altLang="en-US" dirty="0"/>
              <a:t>、自由主义学派</a:t>
            </a:r>
            <a:endParaRPr lang="en-GB" altLang="zh-CN" dirty="0"/>
          </a:p>
          <a:p>
            <a:pPr algn="l">
              <a:lnSpc>
                <a:spcPct val="150000"/>
              </a:lnSpc>
            </a:pPr>
            <a:r>
              <a:rPr lang="en-US" altLang="zh-CN" dirty="0"/>
              <a:t>D</a:t>
            </a:r>
            <a:r>
              <a:rPr lang="zh-CN" altLang="en-US" dirty="0"/>
              <a:t>、中间道路学派</a:t>
            </a:r>
          </a:p>
        </p:txBody>
      </p:sp>
      <p:sp>
        <p:nvSpPr>
          <p:cNvPr id="5" name="TextBox 3">
            <a:extLst>
              <a:ext uri="{FF2B5EF4-FFF2-40B4-BE49-F238E27FC236}">
                <a16:creationId xmlns:a16="http://schemas.microsoft.com/office/drawing/2014/main" id="{B385D416-9FFB-4506-8883-F8B7AA753FF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688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5631" y="1960502"/>
            <a:ext cx="10215276" cy="4321062"/>
          </a:xfrm>
        </p:spPr>
        <p:txBody>
          <a:bodyPr anchor="ctr"/>
          <a:lstStyle/>
          <a:p>
            <a:pPr algn="l">
              <a:lnSpc>
                <a:spcPct val="150000"/>
              </a:lnSpc>
              <a:spcAft>
                <a:spcPts val="1200"/>
              </a:spcAft>
            </a:pPr>
            <a:r>
              <a:rPr lang="zh-CN" altLang="en-US" dirty="0"/>
              <a:t>他们既不同意完全的自由放任，也不支持民主社会主义学派的主张；他们是反集体主义者，但不是反对国家干预者。因而，后人把他们称为（  </a:t>
            </a:r>
            <a:r>
              <a:rPr lang="en-US" altLang="zh-CN" b="1" dirty="0">
                <a:solidFill>
                  <a:srgbClr val="FF0000"/>
                </a:solidFill>
              </a:rPr>
              <a:t>D</a:t>
            </a:r>
            <a:r>
              <a:rPr lang="zh-CN" altLang="en-US" dirty="0"/>
              <a:t> ）。 </a:t>
            </a:r>
            <a:endParaRPr lang="en-GB" altLang="zh-CN" dirty="0"/>
          </a:p>
          <a:p>
            <a:pPr algn="l">
              <a:lnSpc>
                <a:spcPct val="150000"/>
              </a:lnSpc>
            </a:pPr>
            <a:r>
              <a:rPr lang="en-US" altLang="zh-CN" dirty="0"/>
              <a:t>A</a:t>
            </a:r>
            <a:r>
              <a:rPr lang="zh-CN" altLang="en-US" dirty="0"/>
              <a:t>、第三条道路学派</a:t>
            </a:r>
            <a:endParaRPr lang="en-GB" altLang="zh-CN" dirty="0"/>
          </a:p>
          <a:p>
            <a:pPr algn="l">
              <a:lnSpc>
                <a:spcPct val="150000"/>
              </a:lnSpc>
            </a:pPr>
            <a:r>
              <a:rPr lang="en-US" altLang="zh-CN" dirty="0"/>
              <a:t>B</a:t>
            </a:r>
            <a:r>
              <a:rPr lang="zh-CN" altLang="en-US" dirty="0"/>
              <a:t>、民主社会主义学派</a:t>
            </a:r>
            <a:endParaRPr lang="en-GB" altLang="zh-CN" dirty="0"/>
          </a:p>
          <a:p>
            <a:pPr algn="l">
              <a:lnSpc>
                <a:spcPct val="150000"/>
              </a:lnSpc>
            </a:pPr>
            <a:r>
              <a:rPr lang="en-US" altLang="zh-CN" dirty="0"/>
              <a:t>C</a:t>
            </a:r>
            <a:r>
              <a:rPr lang="zh-CN" altLang="en-US" dirty="0"/>
              <a:t>、自由主义学派</a:t>
            </a:r>
            <a:endParaRPr lang="en-GB" altLang="zh-CN" dirty="0"/>
          </a:p>
          <a:p>
            <a:pPr algn="l">
              <a:lnSpc>
                <a:spcPct val="150000"/>
              </a:lnSpc>
            </a:pPr>
            <a:r>
              <a:rPr lang="en-US" altLang="zh-CN" dirty="0">
                <a:solidFill>
                  <a:srgbClr val="FF0000"/>
                </a:solidFill>
              </a:rPr>
              <a:t>D</a:t>
            </a:r>
            <a:r>
              <a:rPr lang="zh-CN" altLang="en-US" dirty="0">
                <a:solidFill>
                  <a:srgbClr val="FF0000"/>
                </a:solidFill>
              </a:rPr>
              <a:t>、中间道路学派</a:t>
            </a:r>
          </a:p>
        </p:txBody>
      </p:sp>
      <p:sp>
        <p:nvSpPr>
          <p:cNvPr id="5" name="TextBox 3">
            <a:extLst>
              <a:ext uri="{FF2B5EF4-FFF2-40B4-BE49-F238E27FC236}">
                <a16:creationId xmlns:a16="http://schemas.microsoft.com/office/drawing/2014/main" id="{B385D416-9FFB-4506-8883-F8B7AA753FF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27571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3476" y="2159611"/>
            <a:ext cx="8602668" cy="3678944"/>
          </a:xfrm>
        </p:spPr>
        <p:txBody>
          <a:bodyPr anchor="ctr"/>
          <a:lstStyle/>
          <a:p>
            <a:pPr algn="l">
              <a:lnSpc>
                <a:spcPct val="150000"/>
              </a:lnSpc>
              <a:spcAft>
                <a:spcPts val="1200"/>
              </a:spcAft>
            </a:pPr>
            <a:r>
              <a:rPr lang="zh-CN" altLang="en-US" dirty="0"/>
              <a:t>在收入的分配和再分配上，（   ）学派十分强调社会的整体性，为了保持其整体性，就必须维护社会的秩序和稳定。</a:t>
            </a:r>
            <a:endParaRPr lang="en-GB" altLang="zh-CN" dirty="0"/>
          </a:p>
          <a:p>
            <a:pPr algn="l">
              <a:lnSpc>
                <a:spcPct val="150000"/>
              </a:lnSpc>
            </a:pPr>
            <a:r>
              <a:rPr lang="en-US" altLang="zh-CN" dirty="0"/>
              <a:t>A</a:t>
            </a:r>
            <a:r>
              <a:rPr lang="zh-CN" altLang="en-US" dirty="0"/>
              <a:t>、第三条道路</a:t>
            </a:r>
            <a:endParaRPr lang="en-GB" altLang="zh-CN" dirty="0"/>
          </a:p>
          <a:p>
            <a:pPr algn="l">
              <a:lnSpc>
                <a:spcPct val="150000"/>
              </a:lnSpc>
            </a:pPr>
            <a:r>
              <a:rPr lang="en-US" altLang="zh-CN" dirty="0"/>
              <a:t>B</a:t>
            </a:r>
            <a:r>
              <a:rPr lang="zh-CN" altLang="en-US" dirty="0"/>
              <a:t>、民主社会主义</a:t>
            </a:r>
            <a:endParaRPr lang="en-GB" altLang="zh-CN" dirty="0"/>
          </a:p>
          <a:p>
            <a:pPr algn="l">
              <a:lnSpc>
                <a:spcPct val="150000"/>
              </a:lnSpc>
            </a:pPr>
            <a:r>
              <a:rPr lang="en-US" altLang="zh-CN" dirty="0"/>
              <a:t>C</a:t>
            </a:r>
            <a:r>
              <a:rPr lang="zh-CN" altLang="en-US" dirty="0"/>
              <a:t>、自由主义</a:t>
            </a:r>
            <a:endParaRPr lang="en-GB" altLang="zh-CN" dirty="0"/>
          </a:p>
          <a:p>
            <a:pPr algn="l">
              <a:lnSpc>
                <a:spcPct val="150000"/>
              </a:lnSpc>
            </a:pPr>
            <a:r>
              <a:rPr lang="en-US" altLang="zh-CN" dirty="0"/>
              <a:t>D</a:t>
            </a:r>
            <a:r>
              <a:rPr lang="zh-CN" altLang="en-US" dirty="0"/>
              <a:t>、中间道路</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8962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3476" y="2159611"/>
            <a:ext cx="8602668" cy="3678944"/>
          </a:xfrm>
        </p:spPr>
        <p:txBody>
          <a:bodyPr anchor="ctr"/>
          <a:lstStyle/>
          <a:p>
            <a:pPr algn="l">
              <a:lnSpc>
                <a:spcPct val="150000"/>
              </a:lnSpc>
              <a:spcAft>
                <a:spcPts val="1200"/>
              </a:spcAft>
            </a:pPr>
            <a:r>
              <a:rPr lang="zh-CN" altLang="en-US" dirty="0"/>
              <a:t>在收入的分配和再分配上，（  </a:t>
            </a:r>
            <a:r>
              <a:rPr lang="en-US" altLang="zh-CN" b="1" dirty="0">
                <a:solidFill>
                  <a:srgbClr val="FF0000"/>
                </a:solidFill>
              </a:rPr>
              <a:t>D</a:t>
            </a:r>
            <a:r>
              <a:rPr lang="zh-CN" altLang="en-US" dirty="0"/>
              <a:t> ）学派十分强调社会的整体性，为了保持其整体性，就必须维护社会的秩序和稳定。</a:t>
            </a:r>
            <a:endParaRPr lang="en-GB" altLang="zh-CN" dirty="0"/>
          </a:p>
          <a:p>
            <a:pPr algn="l">
              <a:lnSpc>
                <a:spcPct val="150000"/>
              </a:lnSpc>
            </a:pPr>
            <a:r>
              <a:rPr lang="en-US" altLang="zh-CN" dirty="0"/>
              <a:t>A</a:t>
            </a:r>
            <a:r>
              <a:rPr lang="zh-CN" altLang="en-US" dirty="0"/>
              <a:t>、第三条道路</a:t>
            </a:r>
            <a:endParaRPr lang="en-GB" altLang="zh-CN" dirty="0"/>
          </a:p>
          <a:p>
            <a:pPr algn="l">
              <a:lnSpc>
                <a:spcPct val="150000"/>
              </a:lnSpc>
            </a:pPr>
            <a:r>
              <a:rPr lang="en-US" altLang="zh-CN" dirty="0"/>
              <a:t>B</a:t>
            </a:r>
            <a:r>
              <a:rPr lang="zh-CN" altLang="en-US" dirty="0"/>
              <a:t>、民主社会主义</a:t>
            </a:r>
            <a:endParaRPr lang="en-GB" altLang="zh-CN" dirty="0"/>
          </a:p>
          <a:p>
            <a:pPr algn="l">
              <a:lnSpc>
                <a:spcPct val="150000"/>
              </a:lnSpc>
            </a:pPr>
            <a:r>
              <a:rPr lang="en-US" altLang="zh-CN" dirty="0"/>
              <a:t>C</a:t>
            </a:r>
            <a:r>
              <a:rPr lang="zh-CN" altLang="en-US" dirty="0"/>
              <a:t>、自由主义</a:t>
            </a:r>
            <a:endParaRPr lang="en-GB" altLang="zh-CN" dirty="0"/>
          </a:p>
          <a:p>
            <a:pPr algn="l">
              <a:lnSpc>
                <a:spcPct val="150000"/>
              </a:lnSpc>
            </a:pPr>
            <a:r>
              <a:rPr lang="en-US" altLang="zh-CN" dirty="0">
                <a:solidFill>
                  <a:srgbClr val="FF0000"/>
                </a:solidFill>
              </a:rPr>
              <a:t>D</a:t>
            </a:r>
            <a:r>
              <a:rPr lang="zh-CN" altLang="en-US" dirty="0">
                <a:solidFill>
                  <a:srgbClr val="FF0000"/>
                </a:solidFill>
              </a:rPr>
              <a:t>、中间道路</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0251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3721C82-D6B7-4032-8C8E-AD5E63D3E317}"/>
              </a:ext>
            </a:extLst>
          </p:cNvPr>
          <p:cNvGrpSpPr/>
          <p:nvPr/>
        </p:nvGrpSpPr>
        <p:grpSpPr>
          <a:xfrm>
            <a:off x="1509158" y="2431882"/>
            <a:ext cx="5586474" cy="424087"/>
            <a:chOff x="1509158" y="2431882"/>
            <a:chExt cx="5586474" cy="424087"/>
          </a:xfrm>
        </p:grpSpPr>
        <p:sp>
          <p:nvSpPr>
            <p:cNvPr id="11" name="文本框 10">
              <a:extLst>
                <a:ext uri="{FF2B5EF4-FFF2-40B4-BE49-F238E27FC236}">
                  <a16:creationId xmlns:a16="http://schemas.microsoft.com/office/drawing/2014/main" id="{05D8EB68-D649-4B2F-A322-3A2CB28F279A}"/>
                </a:ext>
              </a:extLst>
            </p:cNvPr>
            <p:cNvSpPr txBox="1"/>
            <p:nvPr/>
          </p:nvSpPr>
          <p:spPr>
            <a:xfrm>
              <a:off x="1509158" y="2455859"/>
              <a:ext cx="4031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西方社会保障理论发展的大致脉络</a:t>
              </a:r>
            </a:p>
          </p:txBody>
        </p:sp>
        <p:sp>
          <p:nvSpPr>
            <p:cNvPr id="9" name="文本框 8">
              <a:extLst>
                <a:ext uri="{FF2B5EF4-FFF2-40B4-BE49-F238E27FC236}">
                  <a16:creationId xmlns:a16="http://schemas.microsoft.com/office/drawing/2014/main" id="{FFC11610-FDD5-4D31-B310-C0E06F3291BA}"/>
                </a:ext>
              </a:extLst>
            </p:cNvPr>
            <p:cNvSpPr txBox="1"/>
            <p:nvPr/>
          </p:nvSpPr>
          <p:spPr>
            <a:xfrm>
              <a:off x="5657418" y="243188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pic>
        <p:nvPicPr>
          <p:cNvPr id="3" name="图片 2">
            <a:extLst>
              <a:ext uri="{FF2B5EF4-FFF2-40B4-BE49-F238E27FC236}">
                <a16:creationId xmlns:a16="http://schemas.microsoft.com/office/drawing/2014/main" id="{B86FBA0A-210B-491C-B0C6-1A51746284EF}"/>
              </a:ext>
            </a:extLst>
          </p:cNvPr>
          <p:cNvPicPr>
            <a:picLocks noChangeAspect="1"/>
          </p:cNvPicPr>
          <p:nvPr/>
        </p:nvPicPr>
        <p:blipFill>
          <a:blip r:embed="rId3"/>
          <a:stretch>
            <a:fillRect/>
          </a:stretch>
        </p:blipFill>
        <p:spPr>
          <a:xfrm>
            <a:off x="1423651" y="3096094"/>
            <a:ext cx="9671610" cy="3367767"/>
          </a:xfrm>
          <a:prstGeom prst="rect">
            <a:avLst/>
          </a:prstGeom>
        </p:spPr>
      </p:pic>
      <p:sp>
        <p:nvSpPr>
          <p:cNvPr id="14" name="文本框 13">
            <a:extLst>
              <a:ext uri="{FF2B5EF4-FFF2-40B4-BE49-F238E27FC236}">
                <a16:creationId xmlns:a16="http://schemas.microsoft.com/office/drawing/2014/main" id="{678BCC6B-04B0-4D81-8343-BDE1825EF521}"/>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8A3F4960-4CE2-49B2-875F-8FDDB09DBFF9}"/>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1789875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591426" cy="3018704"/>
            <a:chOff x="2645779" y="2830520"/>
            <a:chExt cx="8591426" cy="3018704"/>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12336733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C609977-C44E-41B0-B101-3E5EC8A87B82}"/>
              </a:ext>
            </a:extLst>
          </p:cNvPr>
          <p:cNvGrpSpPr/>
          <p:nvPr/>
        </p:nvGrpSpPr>
        <p:grpSpPr>
          <a:xfrm>
            <a:off x="1287430" y="2353902"/>
            <a:ext cx="9617140" cy="3120084"/>
            <a:chOff x="166933" y="2479270"/>
            <a:chExt cx="9617140" cy="3120084"/>
          </a:xfrm>
        </p:grpSpPr>
        <p:sp>
          <p:nvSpPr>
            <p:cNvPr id="33" name="文本框 32">
              <a:extLst>
                <a:ext uri="{FF2B5EF4-FFF2-40B4-BE49-F238E27FC236}">
                  <a16:creationId xmlns:a16="http://schemas.microsoft.com/office/drawing/2014/main" id="{428D9D9E-8D0D-4167-B613-D32015C90949}"/>
                </a:ext>
              </a:extLst>
            </p:cNvPr>
            <p:cNvSpPr txBox="1"/>
            <p:nvPr/>
          </p:nvSpPr>
          <p:spPr>
            <a:xfrm>
              <a:off x="166933" y="3373393"/>
              <a:ext cx="2437634"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西方社会保障</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理论的特点</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4" name="直接连接符 33">
              <a:extLst>
                <a:ext uri="{FF2B5EF4-FFF2-40B4-BE49-F238E27FC236}">
                  <a16:creationId xmlns:a16="http://schemas.microsoft.com/office/drawing/2014/main" id="{98EA4A9B-A106-4322-B0FB-133208FA7FD1}"/>
                </a:ext>
              </a:extLst>
            </p:cNvPr>
            <p:cNvCxnSpPr/>
            <p:nvPr/>
          </p:nvCxnSpPr>
          <p:spPr>
            <a:xfrm>
              <a:off x="2592235" y="3933555"/>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58804BC-1679-4B2D-B81D-67F4E5B4BA0D}"/>
                </a:ext>
              </a:extLst>
            </p:cNvPr>
            <p:cNvCxnSpPr/>
            <p:nvPr/>
          </p:nvCxnSpPr>
          <p:spPr>
            <a:xfrm>
              <a:off x="3117274" y="267631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48B9A15-CF63-41CF-9056-DEE80540554F}"/>
                </a:ext>
              </a:extLst>
            </p:cNvPr>
            <p:cNvCxnSpPr/>
            <p:nvPr/>
          </p:nvCxnSpPr>
          <p:spPr>
            <a:xfrm>
              <a:off x="3117275" y="39452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8C4E3CD-630E-4851-A928-A49E8A8DB1CB}"/>
                </a:ext>
              </a:extLst>
            </p:cNvPr>
            <p:cNvSpPr txBox="1"/>
            <p:nvPr/>
          </p:nvSpPr>
          <p:spPr>
            <a:xfrm>
              <a:off x="3633094" y="2479270"/>
              <a:ext cx="615097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公平与效率的关系问题始终是其研究的核心</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8" name="文本框 37">
              <a:extLst>
                <a:ext uri="{FF2B5EF4-FFF2-40B4-BE49-F238E27FC236}">
                  <a16:creationId xmlns:a16="http://schemas.microsoft.com/office/drawing/2014/main" id="{4524700B-FE56-4C6F-91D7-4636A9F54D3E}"/>
                </a:ext>
              </a:extLst>
            </p:cNvPr>
            <p:cNvSpPr txBox="1"/>
            <p:nvPr/>
          </p:nvSpPr>
          <p:spPr>
            <a:xfrm>
              <a:off x="3615231" y="3721194"/>
              <a:ext cx="459555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理论研究内容逐步扩大并系统化</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9" name="直接连接符 38">
              <a:extLst>
                <a:ext uri="{FF2B5EF4-FFF2-40B4-BE49-F238E27FC236}">
                  <a16:creationId xmlns:a16="http://schemas.microsoft.com/office/drawing/2014/main" id="{B0AABFFD-08EE-4870-9858-B3E028A82270}"/>
                </a:ext>
              </a:extLst>
            </p:cNvPr>
            <p:cNvCxnSpPr/>
            <p:nvPr/>
          </p:nvCxnSpPr>
          <p:spPr>
            <a:xfrm>
              <a:off x="3127400" y="525455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E353D4D-8CE3-4E16-988E-1B4E3B768926}"/>
                </a:ext>
              </a:extLst>
            </p:cNvPr>
            <p:cNvSpPr txBox="1"/>
            <p:nvPr/>
          </p:nvSpPr>
          <p:spPr>
            <a:xfrm>
              <a:off x="3635969" y="4768357"/>
              <a:ext cx="6056773" cy="830997"/>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西方社会保障经济理论对西方社会保障模式演变产生了导向作用</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1" name="直接连接符 40">
              <a:extLst>
                <a:ext uri="{FF2B5EF4-FFF2-40B4-BE49-F238E27FC236}">
                  <a16:creationId xmlns:a16="http://schemas.microsoft.com/office/drawing/2014/main" id="{FA404D6A-0795-484F-BAA0-C3B1BA08C714}"/>
                </a:ext>
              </a:extLst>
            </p:cNvPr>
            <p:cNvCxnSpPr>
              <a:cxnSpLocks/>
            </p:cNvCxnSpPr>
            <p:nvPr/>
          </p:nvCxnSpPr>
          <p:spPr>
            <a:xfrm flipV="1">
              <a:off x="3134651" y="2676313"/>
              <a:ext cx="0" cy="257824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603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0931" y="2414910"/>
            <a:ext cx="6556559" cy="5048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2.2.1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公平与效率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的关系问题始终是其研究的核心</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p:cNvSpPr/>
          <p:nvPr/>
        </p:nvSpPr>
        <p:spPr>
          <a:xfrm>
            <a:off x="1443591" y="3546057"/>
            <a:ext cx="7958387"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、公平与效率的关系问题是西方社会保障经济理论最显著的特征。</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凯恩斯的</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就业、利息和货币通论</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C01CA788-C971-4CDC-8116-29E93A7D9271}"/>
              </a:ext>
            </a:extLst>
          </p:cNvPr>
          <p:cNvSpPr txBox="1"/>
          <p:nvPr/>
        </p:nvSpPr>
        <p:spPr>
          <a:xfrm>
            <a:off x="270931" y="998836"/>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B4185B4A-F300-4F3B-9E7F-67D27B96E2E0}"/>
              </a:ext>
            </a:extLst>
          </p:cNvPr>
          <p:cNvSpPr/>
          <p:nvPr/>
        </p:nvSpPr>
        <p:spPr>
          <a:xfrm>
            <a:off x="147574" y="1695778"/>
            <a:ext cx="423192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西方社会保障理论的特点</a:t>
            </a:r>
          </a:p>
        </p:txBody>
      </p:sp>
      <p:sp>
        <p:nvSpPr>
          <p:cNvPr id="14" name="文本框 13">
            <a:extLst>
              <a:ext uri="{FF2B5EF4-FFF2-40B4-BE49-F238E27FC236}">
                <a16:creationId xmlns:a16="http://schemas.microsoft.com/office/drawing/2014/main" id="{AAFEC47C-0EDB-4161-887C-B860F28D1F5D}"/>
              </a:ext>
            </a:extLst>
          </p:cNvPr>
          <p:cNvSpPr txBox="1"/>
          <p:nvPr/>
        </p:nvSpPr>
        <p:spPr>
          <a:xfrm>
            <a:off x="6670328" y="248268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3" name="图片 2">
            <a:extLst>
              <a:ext uri="{FF2B5EF4-FFF2-40B4-BE49-F238E27FC236}">
                <a16:creationId xmlns:a16="http://schemas.microsoft.com/office/drawing/2014/main" id="{82EC1AA1-B8F2-4812-A824-A6508D95E164}"/>
              </a:ext>
            </a:extLst>
          </p:cNvPr>
          <p:cNvPicPr>
            <a:picLocks noChangeAspect="1"/>
          </p:cNvPicPr>
          <p:nvPr/>
        </p:nvPicPr>
        <p:blipFill>
          <a:blip r:embed="rId3"/>
          <a:stretch>
            <a:fillRect/>
          </a:stretch>
        </p:blipFill>
        <p:spPr>
          <a:xfrm>
            <a:off x="8251633" y="875611"/>
            <a:ext cx="3792793" cy="1292889"/>
          </a:xfrm>
          <a:prstGeom prst="rect">
            <a:avLst/>
          </a:prstGeom>
        </p:spPr>
      </p:pic>
      <p:sp>
        <p:nvSpPr>
          <p:cNvPr id="4" name="矩形 3">
            <a:extLst>
              <a:ext uri="{FF2B5EF4-FFF2-40B4-BE49-F238E27FC236}">
                <a16:creationId xmlns:a16="http://schemas.microsoft.com/office/drawing/2014/main" id="{C31377B5-0C77-4347-8C39-1F10D99D025D}"/>
              </a:ext>
            </a:extLst>
          </p:cNvPr>
          <p:cNvSpPr/>
          <p:nvPr/>
        </p:nvSpPr>
        <p:spPr>
          <a:xfrm>
            <a:off x="973130" y="188720"/>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一、公平与效率的关系问题始终是其研究的核心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779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AAFEC47C-0EDB-4161-887C-B860F28D1F5D}"/>
              </a:ext>
            </a:extLst>
          </p:cNvPr>
          <p:cNvSpPr txBox="1"/>
          <p:nvPr/>
        </p:nvSpPr>
        <p:spPr>
          <a:xfrm>
            <a:off x="6828372" y="346493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8" name="文本框 7"/>
          <p:cNvSpPr txBox="1"/>
          <p:nvPr/>
        </p:nvSpPr>
        <p:spPr>
          <a:xfrm>
            <a:off x="973130" y="3397155"/>
            <a:ext cx="5752254" cy="5048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公平与效率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的关系问题始终是其研究的核心；</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矩形 8">
            <a:extLst>
              <a:ext uri="{FF2B5EF4-FFF2-40B4-BE49-F238E27FC236}">
                <a16:creationId xmlns:a16="http://schemas.microsoft.com/office/drawing/2014/main" id="{1CB9D365-9025-4C2C-9966-04950AD6D9B3}"/>
              </a:ext>
            </a:extLst>
          </p:cNvPr>
          <p:cNvSpPr/>
          <p:nvPr/>
        </p:nvSpPr>
        <p:spPr>
          <a:xfrm>
            <a:off x="973130" y="4037635"/>
            <a:ext cx="10710042" cy="1389739"/>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90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二、理论研究内容逐步扩大并系统化；</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三、西方社会保障经济理论研究对西方社会保障模式的演变产生了导向作用。</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A9F2125E-E6F7-4AE1-BC35-1E4ED842F8FB}"/>
              </a:ext>
            </a:extLst>
          </p:cNvPr>
          <p:cNvPicPr>
            <a:picLocks noChangeAspect="1"/>
          </p:cNvPicPr>
          <p:nvPr/>
        </p:nvPicPr>
        <p:blipFill>
          <a:blip r:embed="rId3"/>
          <a:stretch>
            <a:fillRect/>
          </a:stretch>
        </p:blipFill>
        <p:spPr>
          <a:xfrm>
            <a:off x="8251633" y="875611"/>
            <a:ext cx="3792793" cy="1292889"/>
          </a:xfrm>
          <a:prstGeom prst="rect">
            <a:avLst/>
          </a:prstGeom>
        </p:spPr>
      </p:pic>
      <p:sp>
        <p:nvSpPr>
          <p:cNvPr id="15" name="文本框 14">
            <a:extLst>
              <a:ext uri="{FF2B5EF4-FFF2-40B4-BE49-F238E27FC236}">
                <a16:creationId xmlns:a16="http://schemas.microsoft.com/office/drawing/2014/main" id="{2321B1D7-0C63-401B-B842-7125AE19722D}"/>
              </a:ext>
            </a:extLst>
          </p:cNvPr>
          <p:cNvSpPr txBox="1"/>
          <p:nvPr/>
        </p:nvSpPr>
        <p:spPr>
          <a:xfrm>
            <a:off x="270931" y="998836"/>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951823BF-5DC7-4668-A384-AE475694FDFC}"/>
              </a:ext>
            </a:extLst>
          </p:cNvPr>
          <p:cNvSpPr/>
          <p:nvPr/>
        </p:nvSpPr>
        <p:spPr>
          <a:xfrm>
            <a:off x="147574" y="1695778"/>
            <a:ext cx="423192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西方社会保障理论的特点</a:t>
            </a:r>
          </a:p>
        </p:txBody>
      </p:sp>
      <p:sp>
        <p:nvSpPr>
          <p:cNvPr id="17" name="矩形 16">
            <a:extLst>
              <a:ext uri="{FF2B5EF4-FFF2-40B4-BE49-F238E27FC236}">
                <a16:creationId xmlns:a16="http://schemas.microsoft.com/office/drawing/2014/main" id="{152C0C17-1BB6-432F-AB49-0AC58C018067}"/>
              </a:ext>
            </a:extLst>
          </p:cNvPr>
          <p:cNvSpPr/>
          <p:nvPr/>
        </p:nvSpPr>
        <p:spPr>
          <a:xfrm>
            <a:off x="973130" y="188720"/>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一、公平与效率的关系问题始终是其研究的核心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26891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705401" y="2060428"/>
            <a:ext cx="8602668" cy="3666554"/>
          </a:xfrm>
        </p:spPr>
        <p:txBody>
          <a:bodyPr anchor="ctr"/>
          <a:lstStyle/>
          <a:p>
            <a:pPr algn="l">
              <a:lnSpc>
                <a:spcPct val="150000"/>
              </a:lnSpc>
              <a:spcAft>
                <a:spcPts val="1200"/>
              </a:spcAft>
            </a:pPr>
            <a:r>
              <a:rPr lang="zh-CN" altLang="en-US" dirty="0"/>
              <a:t>（     ）的关系问题是西方社会保障经济理论最显著的特征。</a:t>
            </a:r>
            <a:endParaRPr lang="en-GB" altLang="zh-CN" dirty="0"/>
          </a:p>
          <a:p>
            <a:pPr algn="l">
              <a:lnSpc>
                <a:spcPct val="150000"/>
              </a:lnSpc>
            </a:pPr>
            <a:r>
              <a:rPr lang="en-US" altLang="zh-CN" dirty="0"/>
              <a:t>A</a:t>
            </a:r>
            <a:r>
              <a:rPr lang="zh-CN" altLang="en-US" dirty="0"/>
              <a:t>、收入与支出</a:t>
            </a:r>
            <a:endParaRPr lang="en-GB" altLang="zh-CN" dirty="0"/>
          </a:p>
          <a:p>
            <a:pPr algn="l">
              <a:lnSpc>
                <a:spcPct val="150000"/>
              </a:lnSpc>
            </a:pPr>
            <a:r>
              <a:rPr lang="en-US" altLang="zh-CN" dirty="0"/>
              <a:t>B</a:t>
            </a:r>
            <a:r>
              <a:rPr lang="zh-CN" altLang="en-US" dirty="0"/>
              <a:t>、收入与公平</a:t>
            </a:r>
            <a:endParaRPr lang="en-GB" altLang="zh-CN" dirty="0"/>
          </a:p>
          <a:p>
            <a:pPr algn="l">
              <a:lnSpc>
                <a:spcPct val="150000"/>
              </a:lnSpc>
            </a:pPr>
            <a:r>
              <a:rPr lang="en-US" altLang="zh-CN" dirty="0"/>
              <a:t>C</a:t>
            </a:r>
            <a:r>
              <a:rPr lang="zh-CN" altLang="en-US" dirty="0"/>
              <a:t>、支出与效率</a:t>
            </a:r>
            <a:endParaRPr lang="en-GB" altLang="zh-CN" dirty="0"/>
          </a:p>
          <a:p>
            <a:pPr algn="l">
              <a:lnSpc>
                <a:spcPct val="150000"/>
              </a:lnSpc>
            </a:pPr>
            <a:r>
              <a:rPr lang="en-US" altLang="zh-CN" dirty="0"/>
              <a:t>D</a:t>
            </a:r>
            <a:r>
              <a:rPr lang="zh-CN" altLang="en-US" dirty="0"/>
              <a:t>、公平与效率</a:t>
            </a:r>
          </a:p>
        </p:txBody>
      </p:sp>
      <p:sp>
        <p:nvSpPr>
          <p:cNvPr id="5" name="TextBox 3">
            <a:extLst>
              <a:ext uri="{FF2B5EF4-FFF2-40B4-BE49-F238E27FC236}">
                <a16:creationId xmlns:a16="http://schemas.microsoft.com/office/drawing/2014/main" id="{AAE2409F-A4E8-4B63-9304-68AFC9D7BD7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66371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5090" y="2094295"/>
            <a:ext cx="8602668" cy="3666554"/>
          </a:xfrm>
        </p:spPr>
        <p:txBody>
          <a:bodyPr anchor="ctr"/>
          <a:lstStyle/>
          <a:p>
            <a:pPr algn="l">
              <a:lnSpc>
                <a:spcPct val="150000"/>
              </a:lnSpc>
              <a:spcAft>
                <a:spcPts val="1200"/>
              </a:spcAft>
            </a:pPr>
            <a:r>
              <a:rPr lang="zh-CN" altLang="en-US" dirty="0"/>
              <a:t>（ </a:t>
            </a:r>
            <a:r>
              <a:rPr lang="en-US" altLang="zh-CN" b="1" dirty="0">
                <a:solidFill>
                  <a:srgbClr val="FF0000"/>
                </a:solidFill>
              </a:rPr>
              <a:t>D</a:t>
            </a:r>
            <a:r>
              <a:rPr lang="zh-CN" altLang="en-US" dirty="0"/>
              <a:t> ）的关系问题是西方社会保障经济理论最显著的特征。</a:t>
            </a:r>
            <a:endParaRPr lang="en-GB" altLang="zh-CN" dirty="0"/>
          </a:p>
          <a:p>
            <a:pPr algn="l">
              <a:lnSpc>
                <a:spcPct val="150000"/>
              </a:lnSpc>
            </a:pPr>
            <a:r>
              <a:rPr lang="en-US" altLang="zh-CN" dirty="0"/>
              <a:t>A</a:t>
            </a:r>
            <a:r>
              <a:rPr lang="zh-CN" altLang="en-US" dirty="0"/>
              <a:t>、收入与支出</a:t>
            </a:r>
            <a:endParaRPr lang="en-GB" altLang="zh-CN" dirty="0"/>
          </a:p>
          <a:p>
            <a:pPr algn="l">
              <a:lnSpc>
                <a:spcPct val="150000"/>
              </a:lnSpc>
            </a:pPr>
            <a:r>
              <a:rPr lang="en-US" altLang="zh-CN" dirty="0"/>
              <a:t>B</a:t>
            </a:r>
            <a:r>
              <a:rPr lang="zh-CN" altLang="en-US" dirty="0"/>
              <a:t>、收入与公平</a:t>
            </a:r>
            <a:endParaRPr lang="en-GB" altLang="zh-CN" dirty="0"/>
          </a:p>
          <a:p>
            <a:pPr algn="l">
              <a:lnSpc>
                <a:spcPct val="150000"/>
              </a:lnSpc>
            </a:pPr>
            <a:r>
              <a:rPr lang="en-US" altLang="zh-CN" dirty="0"/>
              <a:t>C</a:t>
            </a:r>
            <a:r>
              <a:rPr lang="zh-CN" altLang="en-US" dirty="0"/>
              <a:t>、支出与效率</a:t>
            </a:r>
            <a:endParaRPr lang="en-GB" altLang="zh-CN" dirty="0"/>
          </a:p>
          <a:p>
            <a:pPr algn="l">
              <a:lnSpc>
                <a:spcPct val="150000"/>
              </a:lnSpc>
            </a:pPr>
            <a:r>
              <a:rPr lang="en-US" altLang="zh-CN" dirty="0">
                <a:solidFill>
                  <a:srgbClr val="FF0000"/>
                </a:solidFill>
              </a:rPr>
              <a:t>D</a:t>
            </a:r>
            <a:r>
              <a:rPr lang="zh-CN" altLang="en-US" dirty="0">
                <a:solidFill>
                  <a:srgbClr val="FF0000"/>
                </a:solidFill>
              </a:rPr>
              <a:t>、公平与效率</a:t>
            </a:r>
          </a:p>
        </p:txBody>
      </p:sp>
      <p:sp>
        <p:nvSpPr>
          <p:cNvPr id="5" name="TextBox 3">
            <a:extLst>
              <a:ext uri="{FF2B5EF4-FFF2-40B4-BE49-F238E27FC236}">
                <a16:creationId xmlns:a16="http://schemas.microsoft.com/office/drawing/2014/main" id="{AAE2409F-A4E8-4B63-9304-68AFC9D7BD7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54170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170630"/>
            <a:ext cx="10435002" cy="4298950"/>
          </a:xfrm>
        </p:spPr>
        <p:txBody>
          <a:bodyPr anchor="ctr"/>
          <a:lstStyle/>
          <a:p>
            <a:pPr algn="l">
              <a:lnSpc>
                <a:spcPct val="150000"/>
              </a:lnSpc>
              <a:spcAft>
                <a:spcPts val="1200"/>
              </a:spcAft>
            </a:pPr>
            <a:r>
              <a:rPr lang="zh-CN" altLang="en-US" dirty="0"/>
              <a:t>（   ）的经济学产生于</a:t>
            </a:r>
            <a:r>
              <a:rPr lang="en-US" altLang="zh-CN" dirty="0"/>
              <a:t>20</a:t>
            </a:r>
            <a:r>
              <a:rPr lang="zh-CN" altLang="en-US" dirty="0"/>
              <a:t>世纪</a:t>
            </a:r>
            <a:r>
              <a:rPr lang="en-US" altLang="zh-CN" dirty="0"/>
              <a:t>30</a:t>
            </a:r>
            <a:r>
              <a:rPr lang="zh-CN" altLang="en-US" dirty="0"/>
              <a:t>年代的经济大萧条过程中，其</a:t>
            </a:r>
            <a:r>
              <a:rPr lang="en-US" altLang="zh-CN" dirty="0"/>
              <a:t>《</a:t>
            </a:r>
            <a:r>
              <a:rPr lang="zh-CN" altLang="en-US" dirty="0"/>
              <a:t>就业、利息和货币通论</a:t>
            </a:r>
            <a:r>
              <a:rPr lang="en-US" altLang="zh-CN" dirty="0"/>
              <a:t>》</a:t>
            </a:r>
            <a:r>
              <a:rPr lang="zh-CN" altLang="en-US" dirty="0"/>
              <a:t>主要是为了寻找资本主义大萧条的原因及其救治措施。</a:t>
            </a:r>
            <a:endParaRPr lang="en-GB" altLang="zh-CN" dirty="0"/>
          </a:p>
          <a:p>
            <a:pPr algn="l">
              <a:lnSpc>
                <a:spcPct val="150000"/>
              </a:lnSpc>
            </a:pPr>
            <a:r>
              <a:rPr lang="en-US" altLang="zh-CN" dirty="0"/>
              <a:t>A</a:t>
            </a:r>
            <a:r>
              <a:rPr lang="zh-CN" altLang="en-US" dirty="0"/>
              <a:t>、施耐德</a:t>
            </a:r>
          </a:p>
          <a:p>
            <a:pPr algn="l">
              <a:lnSpc>
                <a:spcPct val="150000"/>
              </a:lnSpc>
            </a:pPr>
            <a:r>
              <a:rPr lang="en-US" altLang="zh-CN" dirty="0"/>
              <a:t>B</a:t>
            </a:r>
            <a:r>
              <a:rPr lang="zh-CN" altLang="en-US" dirty="0"/>
              <a:t>、庇古</a:t>
            </a:r>
            <a:endParaRPr lang="en-GB" altLang="zh-CN" dirty="0"/>
          </a:p>
          <a:p>
            <a:pPr algn="l">
              <a:lnSpc>
                <a:spcPct val="150000"/>
              </a:lnSpc>
            </a:pPr>
            <a:r>
              <a:rPr lang="en-US" altLang="zh-CN" dirty="0"/>
              <a:t>C</a:t>
            </a:r>
            <a:r>
              <a:rPr lang="zh-CN" altLang="en-US" dirty="0"/>
              <a:t>、凯恩斯</a:t>
            </a:r>
            <a:endParaRPr lang="en-GB" altLang="zh-CN" dirty="0"/>
          </a:p>
          <a:p>
            <a:pPr algn="l">
              <a:lnSpc>
                <a:spcPct val="150000"/>
              </a:lnSpc>
            </a:pPr>
            <a:r>
              <a:rPr lang="en-US" altLang="zh-CN" dirty="0"/>
              <a:t>D</a:t>
            </a:r>
            <a:r>
              <a:rPr lang="zh-CN" altLang="en-US" dirty="0"/>
              <a:t>、哈耶克</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15186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170630"/>
            <a:ext cx="10435002" cy="4298950"/>
          </a:xfrm>
        </p:spPr>
        <p:txBody>
          <a:bodyPr anchor="ctr"/>
          <a:lstStyle/>
          <a:p>
            <a:pPr algn="l">
              <a:lnSpc>
                <a:spcPct val="150000"/>
              </a:lnSpc>
              <a:spcAft>
                <a:spcPts val="1200"/>
              </a:spcAft>
            </a:pPr>
            <a:r>
              <a:rPr lang="zh-CN" altLang="en-US" dirty="0"/>
              <a:t>（  </a:t>
            </a:r>
            <a:r>
              <a:rPr lang="en-US" altLang="zh-CN" b="1" dirty="0">
                <a:solidFill>
                  <a:srgbClr val="FF0000"/>
                </a:solidFill>
              </a:rPr>
              <a:t>C</a:t>
            </a:r>
            <a:r>
              <a:rPr lang="zh-CN" altLang="en-US" dirty="0"/>
              <a:t> ）的经济学产生于</a:t>
            </a:r>
            <a:r>
              <a:rPr lang="en-US" altLang="zh-CN" dirty="0"/>
              <a:t>20</a:t>
            </a:r>
            <a:r>
              <a:rPr lang="zh-CN" altLang="en-US" dirty="0"/>
              <a:t>世纪</a:t>
            </a:r>
            <a:r>
              <a:rPr lang="en-US" altLang="zh-CN" dirty="0"/>
              <a:t>30</a:t>
            </a:r>
            <a:r>
              <a:rPr lang="zh-CN" altLang="en-US" dirty="0"/>
              <a:t>年代的经济大萧条过程中，其</a:t>
            </a:r>
            <a:r>
              <a:rPr lang="en-US" altLang="zh-CN" dirty="0"/>
              <a:t>《</a:t>
            </a:r>
            <a:r>
              <a:rPr lang="zh-CN" altLang="en-US" dirty="0"/>
              <a:t>就业、利息和货币通论</a:t>
            </a:r>
            <a:r>
              <a:rPr lang="en-US" altLang="zh-CN" dirty="0"/>
              <a:t>》</a:t>
            </a:r>
            <a:r>
              <a:rPr lang="zh-CN" altLang="en-US" dirty="0"/>
              <a:t>主要是为了寻找资本主义大萧条的原因及其救治措施。</a:t>
            </a:r>
            <a:endParaRPr lang="en-GB" altLang="zh-CN" dirty="0"/>
          </a:p>
          <a:p>
            <a:pPr algn="l">
              <a:lnSpc>
                <a:spcPct val="150000"/>
              </a:lnSpc>
            </a:pPr>
            <a:r>
              <a:rPr lang="en-US" altLang="zh-CN" dirty="0"/>
              <a:t>A</a:t>
            </a:r>
            <a:r>
              <a:rPr lang="zh-CN" altLang="en-US" dirty="0"/>
              <a:t>、施耐德</a:t>
            </a:r>
          </a:p>
          <a:p>
            <a:pPr algn="l">
              <a:lnSpc>
                <a:spcPct val="150000"/>
              </a:lnSpc>
            </a:pPr>
            <a:r>
              <a:rPr lang="en-US" altLang="zh-CN" dirty="0"/>
              <a:t>B</a:t>
            </a:r>
            <a:r>
              <a:rPr lang="zh-CN" altLang="en-US" dirty="0"/>
              <a:t>、庇古</a:t>
            </a:r>
            <a:endParaRPr lang="en-GB" altLang="zh-CN" dirty="0"/>
          </a:p>
          <a:p>
            <a:pPr algn="l">
              <a:lnSpc>
                <a:spcPct val="150000"/>
              </a:lnSpc>
            </a:pPr>
            <a:r>
              <a:rPr lang="en-US" altLang="zh-CN" dirty="0">
                <a:solidFill>
                  <a:srgbClr val="FF0000"/>
                </a:solidFill>
              </a:rPr>
              <a:t>C</a:t>
            </a:r>
            <a:r>
              <a:rPr lang="zh-CN" altLang="en-US" dirty="0">
                <a:solidFill>
                  <a:srgbClr val="FF0000"/>
                </a:solidFill>
              </a:rPr>
              <a:t>、凯恩斯</a:t>
            </a:r>
            <a:endParaRPr lang="en-GB" altLang="zh-CN" dirty="0">
              <a:solidFill>
                <a:srgbClr val="FF0000"/>
              </a:solidFill>
            </a:endParaRPr>
          </a:p>
          <a:p>
            <a:pPr algn="l">
              <a:lnSpc>
                <a:spcPct val="150000"/>
              </a:lnSpc>
            </a:pPr>
            <a:r>
              <a:rPr lang="en-US" altLang="zh-CN" dirty="0"/>
              <a:t>D</a:t>
            </a:r>
            <a:r>
              <a:rPr lang="zh-CN" altLang="en-US" dirty="0"/>
              <a:t>、哈耶克</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45692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439757" cy="3018704"/>
            <a:chOff x="2645779" y="2830520"/>
            <a:chExt cx="8439757" cy="3018704"/>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208475" y="4256924"/>
              <a:ext cx="7877061"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375695207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6A8B7CDD-C7B1-4633-B0C7-D16B5FD9BCDC}"/>
              </a:ext>
            </a:extLst>
          </p:cNvPr>
          <p:cNvSpPr txBox="1"/>
          <p:nvPr/>
        </p:nvSpPr>
        <p:spPr>
          <a:xfrm>
            <a:off x="469225" y="116852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aphicFrame>
        <p:nvGraphicFramePr>
          <p:cNvPr id="4" name="Diagram 3">
            <a:extLst>
              <a:ext uri="{FF2B5EF4-FFF2-40B4-BE49-F238E27FC236}">
                <a16:creationId xmlns:a16="http://schemas.microsoft.com/office/drawing/2014/main" id="{6ADFEAD0-4C8C-4543-B375-1ACAA57878DA}"/>
              </a:ext>
            </a:extLst>
          </p:cNvPr>
          <p:cNvGraphicFramePr/>
          <p:nvPr>
            <p:extLst/>
          </p:nvPr>
        </p:nvGraphicFramePr>
        <p:xfrm>
          <a:off x="1188332" y="1192084"/>
          <a:ext cx="9806676" cy="5665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ACF97533-F198-44C1-85E9-77776195431C}"/>
              </a:ext>
            </a:extLst>
          </p:cNvPr>
          <p:cNvSpPr/>
          <p:nvPr/>
        </p:nvSpPr>
        <p:spPr>
          <a:xfrm>
            <a:off x="978511" y="185045"/>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三、关于社会保障与福利的关系问题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403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64580" y="2114185"/>
            <a:ext cx="10435002" cy="4298950"/>
          </a:xfrm>
        </p:spPr>
        <p:txBody>
          <a:bodyPr anchor="ctr"/>
          <a:lstStyle/>
          <a:p>
            <a:pPr algn="l">
              <a:lnSpc>
                <a:spcPct val="150000"/>
              </a:lnSpc>
              <a:spcAft>
                <a:spcPts val="1200"/>
              </a:spcAft>
            </a:pPr>
            <a:r>
              <a:rPr lang="zh-CN" altLang="en-US" dirty="0"/>
              <a:t>从社会保障与福利的关系中可以看出（       ）。</a:t>
            </a:r>
          </a:p>
          <a:p>
            <a:pPr algn="l">
              <a:lnSpc>
                <a:spcPct val="150000"/>
              </a:lnSpc>
            </a:pPr>
            <a:r>
              <a:rPr lang="en-US" altLang="zh-CN" dirty="0"/>
              <a:t>A</a:t>
            </a:r>
            <a:r>
              <a:rPr lang="zh-CN" altLang="en-US" dirty="0"/>
              <a:t>、只有经济发展才是最大的福利保障，忽视经济发展的社会保障理论是难以有发展基础的</a:t>
            </a:r>
          </a:p>
          <a:p>
            <a:pPr algn="l">
              <a:lnSpc>
                <a:spcPct val="150000"/>
              </a:lnSpc>
            </a:pPr>
            <a:r>
              <a:rPr lang="en-US" altLang="zh-CN" dirty="0"/>
              <a:t>B</a:t>
            </a:r>
            <a:r>
              <a:rPr lang="zh-CN" altLang="en-US" dirty="0"/>
              <a:t>、无论经济是否发展，社会保障理论都可以顺利发展</a:t>
            </a:r>
          </a:p>
          <a:p>
            <a:pPr algn="l">
              <a:lnSpc>
                <a:spcPct val="150000"/>
              </a:lnSpc>
            </a:pPr>
            <a:r>
              <a:rPr lang="en-US" altLang="zh-CN" dirty="0"/>
              <a:t>C</a:t>
            </a:r>
            <a:r>
              <a:rPr lang="zh-CN" altLang="en-US" dirty="0"/>
              <a:t>、只有保证公平才能讨论福利，与经济发展没有太大关系</a:t>
            </a:r>
          </a:p>
          <a:p>
            <a:pPr algn="l">
              <a:lnSpc>
                <a:spcPct val="150000"/>
              </a:lnSpc>
            </a:pPr>
            <a:r>
              <a:rPr lang="en-US" altLang="zh-CN" dirty="0"/>
              <a:t>D</a:t>
            </a:r>
            <a:r>
              <a:rPr lang="zh-CN" altLang="en-US" dirty="0"/>
              <a:t>、无论经济是否发展，社会保障中的“福利国家”是难以实现的</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8290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9094" y="3075057"/>
            <a:ext cx="54938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8868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64580" y="2114185"/>
            <a:ext cx="10435002" cy="4298950"/>
          </a:xfrm>
        </p:spPr>
        <p:txBody>
          <a:bodyPr anchor="ctr"/>
          <a:lstStyle/>
          <a:p>
            <a:pPr algn="l">
              <a:lnSpc>
                <a:spcPct val="150000"/>
              </a:lnSpc>
              <a:spcAft>
                <a:spcPts val="1200"/>
              </a:spcAft>
            </a:pPr>
            <a:r>
              <a:rPr lang="zh-CN" altLang="en-US" dirty="0"/>
              <a:t>从社会保障与福利的关系中可以看出（    </a:t>
            </a:r>
            <a:r>
              <a:rPr lang="en-US" altLang="zh-CN" b="1" dirty="0">
                <a:solidFill>
                  <a:srgbClr val="FF0000"/>
                </a:solidFill>
              </a:rPr>
              <a:t>A</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、只有经济发展才是最大的福利保障，忽视经济发展的社会保障理论是难以有发展基础的</a:t>
            </a:r>
          </a:p>
          <a:p>
            <a:pPr algn="l">
              <a:lnSpc>
                <a:spcPct val="150000"/>
              </a:lnSpc>
            </a:pPr>
            <a:r>
              <a:rPr lang="en-US" altLang="zh-CN" dirty="0"/>
              <a:t>B</a:t>
            </a:r>
            <a:r>
              <a:rPr lang="zh-CN" altLang="en-US" dirty="0"/>
              <a:t>、无论经济是否发展，社会保障理论都可以顺利发展</a:t>
            </a:r>
          </a:p>
          <a:p>
            <a:pPr algn="l">
              <a:lnSpc>
                <a:spcPct val="150000"/>
              </a:lnSpc>
            </a:pPr>
            <a:r>
              <a:rPr lang="en-US" altLang="zh-CN" dirty="0"/>
              <a:t>C</a:t>
            </a:r>
            <a:r>
              <a:rPr lang="zh-CN" altLang="en-US" dirty="0"/>
              <a:t>、只有保证公平才能讨论福利，与经济发展没有太大关系</a:t>
            </a:r>
          </a:p>
          <a:p>
            <a:pPr algn="l">
              <a:lnSpc>
                <a:spcPct val="150000"/>
              </a:lnSpc>
            </a:pPr>
            <a:r>
              <a:rPr lang="en-US" altLang="zh-CN" dirty="0"/>
              <a:t>D</a:t>
            </a:r>
            <a:r>
              <a:rPr lang="zh-CN" altLang="en-US" dirty="0"/>
              <a:t>、无论经济是否发展，社会保障中的“福利国家”是难以实现的</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40856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750" y="2167567"/>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591426" cy="3062405"/>
            <a:chOff x="2645779" y="2830520"/>
            <a:chExt cx="8591426" cy="3062405"/>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208475" y="4978525"/>
              <a:ext cx="542874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119254971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B231B4-AC7F-4274-B89A-00838FDAAD4A}"/>
              </a:ext>
            </a:extLst>
          </p:cNvPr>
          <p:cNvGrpSpPr/>
          <p:nvPr/>
        </p:nvGrpSpPr>
        <p:grpSpPr>
          <a:xfrm>
            <a:off x="1169513" y="2148753"/>
            <a:ext cx="9852973" cy="3581202"/>
            <a:chOff x="1287430" y="1665276"/>
            <a:chExt cx="9852973" cy="3581202"/>
          </a:xfrm>
        </p:grpSpPr>
        <p:grpSp>
          <p:nvGrpSpPr>
            <p:cNvPr id="5" name="组合 4">
              <a:extLst>
                <a:ext uri="{FF2B5EF4-FFF2-40B4-BE49-F238E27FC236}">
                  <a16:creationId xmlns:a16="http://schemas.microsoft.com/office/drawing/2014/main" id="{F6E4784C-AA4B-46F7-A042-D27B9C5B8BDE}"/>
                </a:ext>
              </a:extLst>
            </p:cNvPr>
            <p:cNvGrpSpPr/>
            <p:nvPr/>
          </p:nvGrpSpPr>
          <p:grpSpPr>
            <a:xfrm>
              <a:off x="1287430" y="1665276"/>
              <a:ext cx="9852973" cy="3379690"/>
              <a:chOff x="166933" y="1790644"/>
              <a:chExt cx="9852973" cy="3379690"/>
            </a:xfrm>
          </p:grpSpPr>
          <p:sp>
            <p:nvSpPr>
              <p:cNvPr id="10" name="文本框 9">
                <a:extLst>
                  <a:ext uri="{FF2B5EF4-FFF2-40B4-BE49-F238E27FC236}">
                    <a16:creationId xmlns:a16="http://schemas.microsoft.com/office/drawing/2014/main" id="{5A8D2E18-92AC-46D4-9B0D-2579C0A774C7}"/>
                  </a:ext>
                </a:extLst>
              </p:cNvPr>
              <p:cNvSpPr txBox="1"/>
              <p:nvPr/>
            </p:nvSpPr>
            <p:spPr>
              <a:xfrm>
                <a:off x="166933" y="3373393"/>
                <a:ext cx="2437634"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马克思主义</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社会保障理论</a:t>
                </a:r>
              </a:p>
            </p:txBody>
          </p:sp>
          <p:cxnSp>
            <p:nvCxnSpPr>
              <p:cNvPr id="11" name="直接连接符 10">
                <a:extLst>
                  <a:ext uri="{FF2B5EF4-FFF2-40B4-BE49-F238E27FC236}">
                    <a16:creationId xmlns:a16="http://schemas.microsoft.com/office/drawing/2014/main" id="{8CA0AF31-0D36-4400-8D89-D1C34CE9A574}"/>
                  </a:ext>
                </a:extLst>
              </p:cNvPr>
              <p:cNvCxnSpPr/>
              <p:nvPr/>
            </p:nvCxnSpPr>
            <p:spPr>
              <a:xfrm>
                <a:off x="2592235" y="3933555"/>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5074A1-93D3-478F-BFA9-027DB01B579A}"/>
                  </a:ext>
                </a:extLst>
              </p:cNvPr>
              <p:cNvCxnSpPr/>
              <p:nvPr/>
            </p:nvCxnSpPr>
            <p:spPr>
              <a:xfrm>
                <a:off x="3128177" y="202147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7A43487-2976-4082-9D18-173EF861000D}"/>
                  </a:ext>
                </a:extLst>
              </p:cNvPr>
              <p:cNvCxnSpPr/>
              <p:nvPr/>
            </p:nvCxnSpPr>
            <p:spPr>
              <a:xfrm>
                <a:off x="3134651" y="309542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504032C-314F-4756-9C01-9ED045EF4B6E}"/>
                  </a:ext>
                </a:extLst>
              </p:cNvPr>
              <p:cNvSpPr txBox="1"/>
              <p:nvPr/>
            </p:nvSpPr>
            <p:spPr>
              <a:xfrm>
                <a:off x="3625844" y="1790644"/>
                <a:ext cx="580549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马克思、恩格斯关于社会保障理论的论述</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2634A06-36C7-469C-B3DE-315B1023D85D}"/>
                  </a:ext>
                </a:extLst>
              </p:cNvPr>
              <p:cNvSpPr txBox="1"/>
              <p:nvPr/>
            </p:nvSpPr>
            <p:spPr>
              <a:xfrm>
                <a:off x="3660596" y="2815538"/>
                <a:ext cx="5167508"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列宁对社会主义社会保障理论的阐述</a:t>
                </a:r>
              </a:p>
            </p:txBody>
          </p:sp>
          <p:cxnSp>
            <p:nvCxnSpPr>
              <p:cNvPr id="16" name="直接连接符 15">
                <a:extLst>
                  <a:ext uri="{FF2B5EF4-FFF2-40B4-BE49-F238E27FC236}">
                    <a16:creationId xmlns:a16="http://schemas.microsoft.com/office/drawing/2014/main" id="{12D9B4B8-6877-4664-A9AD-BA959A64BB6C}"/>
                  </a:ext>
                </a:extLst>
              </p:cNvPr>
              <p:cNvCxnSpPr/>
              <p:nvPr/>
            </p:nvCxnSpPr>
            <p:spPr>
              <a:xfrm>
                <a:off x="3128177" y="393355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2D93C66-4F5E-49FD-8237-B1BBDD20359D}"/>
                  </a:ext>
                </a:extLst>
              </p:cNvPr>
              <p:cNvSpPr txBox="1"/>
              <p:nvPr/>
            </p:nvSpPr>
            <p:spPr>
              <a:xfrm>
                <a:off x="3643219" y="3702722"/>
                <a:ext cx="6376687" cy="830997"/>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我国新民主主义革命时期和社会主义建设初期社会保障理论的发展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8" name="直接连接符 17">
                <a:extLst>
                  <a:ext uri="{FF2B5EF4-FFF2-40B4-BE49-F238E27FC236}">
                    <a16:creationId xmlns:a16="http://schemas.microsoft.com/office/drawing/2014/main" id="{F0A4A026-077E-4239-A5E6-5C5BC03E3826}"/>
                  </a:ext>
                </a:extLst>
              </p:cNvPr>
              <p:cNvCxnSpPr>
                <a:cxnSpLocks/>
              </p:cNvCxnSpPr>
              <p:nvPr/>
            </p:nvCxnSpPr>
            <p:spPr>
              <a:xfrm flipV="1">
                <a:off x="3134651" y="1998580"/>
                <a:ext cx="0" cy="317175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3FDD981F-FF1A-4047-BCCD-EAE3136F020D}"/>
                </a:ext>
              </a:extLst>
            </p:cNvPr>
            <p:cNvCxnSpPr/>
            <p:nvPr/>
          </p:nvCxnSpPr>
          <p:spPr>
            <a:xfrm>
              <a:off x="4237772" y="504496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CEC604C-3F29-4B9A-BD07-542A569C4C78}"/>
                </a:ext>
              </a:extLst>
            </p:cNvPr>
            <p:cNvSpPr txBox="1"/>
            <p:nvPr/>
          </p:nvSpPr>
          <p:spPr>
            <a:xfrm>
              <a:off x="4763717" y="4784813"/>
              <a:ext cx="605677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马克思主义社会保障理论在当代中国的发展</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grpSp>
    </p:spTree>
    <p:extLst>
      <p:ext uri="{BB962C8B-B14F-4D97-AF65-F5344CB8AC3E}">
        <p14:creationId xmlns:p14="http://schemas.microsoft.com/office/powerpoint/2010/main" val="104023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2467" y="2887192"/>
            <a:ext cx="10309459" cy="34235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马克思、恩格斯在揭示资本主义经济发展规律的同时，也对社会保障理论进行了研究。概括起来主要有以下几个方面</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、揭示了社会保障制度</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建立的必要性；</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保险基金的来源；</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、阐述社会保障的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分配；</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、阐释社会保障的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功能；</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、揭露资本主义社会保障制度的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实质</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7" name="组合 6">
            <a:extLst>
              <a:ext uri="{FF2B5EF4-FFF2-40B4-BE49-F238E27FC236}">
                <a16:creationId xmlns:a16="http://schemas.microsoft.com/office/drawing/2014/main" id="{3422A395-0B91-4C0C-B6C9-420986C3760F}"/>
              </a:ext>
            </a:extLst>
          </p:cNvPr>
          <p:cNvGrpSpPr/>
          <p:nvPr/>
        </p:nvGrpSpPr>
        <p:grpSpPr>
          <a:xfrm>
            <a:off x="305817" y="983735"/>
            <a:ext cx="6128733" cy="1757113"/>
            <a:chOff x="305817" y="983735"/>
            <a:chExt cx="6128733" cy="1757113"/>
          </a:xfrm>
        </p:grpSpPr>
        <p:grpSp>
          <p:nvGrpSpPr>
            <p:cNvPr id="8" name="组合 7">
              <a:extLst>
                <a:ext uri="{FF2B5EF4-FFF2-40B4-BE49-F238E27FC236}">
                  <a16:creationId xmlns:a16="http://schemas.microsoft.com/office/drawing/2014/main" id="{A3231B37-1407-4C8D-88BF-ADA2A28FE910}"/>
                </a:ext>
              </a:extLst>
            </p:cNvPr>
            <p:cNvGrpSpPr/>
            <p:nvPr/>
          </p:nvGrpSpPr>
          <p:grpSpPr>
            <a:xfrm>
              <a:off x="305817" y="983735"/>
              <a:ext cx="6128733" cy="1155555"/>
              <a:chOff x="305817" y="983735"/>
              <a:chExt cx="6128733" cy="1155555"/>
            </a:xfrm>
          </p:grpSpPr>
          <p:sp>
            <p:nvSpPr>
              <p:cNvPr id="10" name="文本框 9">
                <a:extLst>
                  <a:ext uri="{FF2B5EF4-FFF2-40B4-BE49-F238E27FC236}">
                    <a16:creationId xmlns:a16="http://schemas.microsoft.com/office/drawing/2014/main" id="{1B713E11-4EC9-433E-BF1E-39A97D84D518}"/>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72DF12A3-E12C-4471-9DA8-8D86AF32F68F}"/>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grpSp>
        <p:sp>
          <p:nvSpPr>
            <p:cNvPr id="9" name="文本框 8">
              <a:extLst>
                <a:ext uri="{FF2B5EF4-FFF2-40B4-BE49-F238E27FC236}">
                  <a16:creationId xmlns:a16="http://schemas.microsoft.com/office/drawing/2014/main" id="{69228C22-F0B5-4B8A-8464-D80FDE713682}"/>
                </a:ext>
              </a:extLst>
            </p:cNvPr>
            <p:cNvSpPr txBox="1"/>
            <p:nvPr/>
          </p:nvSpPr>
          <p:spPr>
            <a:xfrm>
              <a:off x="446025" y="2340738"/>
              <a:ext cx="59570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一、马克思、恩格斯关于社会保障理论的论述</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12" name="文本框 11">
            <a:extLst>
              <a:ext uri="{FF2B5EF4-FFF2-40B4-BE49-F238E27FC236}">
                <a16:creationId xmlns:a16="http://schemas.microsoft.com/office/drawing/2014/main" id="{495E58DC-EAF8-4A46-8346-95FDFAB80698}"/>
              </a:ext>
            </a:extLst>
          </p:cNvPr>
          <p:cNvSpPr txBox="1"/>
          <p:nvPr/>
        </p:nvSpPr>
        <p:spPr>
          <a:xfrm>
            <a:off x="6498131" y="234707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nvGrpSpPr>
          <p:cNvPr id="31" name="组合 30">
            <a:extLst>
              <a:ext uri="{FF2B5EF4-FFF2-40B4-BE49-F238E27FC236}">
                <a16:creationId xmlns:a16="http://schemas.microsoft.com/office/drawing/2014/main" id="{BD1A706A-515F-4412-A020-B078CD417B6B}"/>
              </a:ext>
            </a:extLst>
          </p:cNvPr>
          <p:cNvGrpSpPr/>
          <p:nvPr/>
        </p:nvGrpSpPr>
        <p:grpSpPr>
          <a:xfrm>
            <a:off x="4740165" y="4550621"/>
            <a:ext cx="6063302" cy="369332"/>
            <a:chOff x="4740165" y="4550621"/>
            <a:chExt cx="6063302" cy="369332"/>
          </a:xfrm>
        </p:grpSpPr>
        <p:sp>
          <p:nvSpPr>
            <p:cNvPr id="6" name="矩形 5"/>
            <p:cNvSpPr/>
            <p:nvPr/>
          </p:nvSpPr>
          <p:spPr>
            <a:xfrm>
              <a:off x="5501977" y="4550621"/>
              <a:ext cx="530149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工人</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缴纳的保险税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雇主</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的保险税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政府</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补助</a:t>
              </a:r>
            </a:p>
          </p:txBody>
        </p:sp>
        <p:sp>
          <p:nvSpPr>
            <p:cNvPr id="13" name="箭头: 右 12">
              <a:extLst>
                <a:ext uri="{FF2B5EF4-FFF2-40B4-BE49-F238E27FC236}">
                  <a16:creationId xmlns:a16="http://schemas.microsoft.com/office/drawing/2014/main" id="{F3623081-669E-4F00-A80F-4941FD0F41C3}"/>
                </a:ext>
              </a:extLst>
            </p:cNvPr>
            <p:cNvSpPr/>
            <p:nvPr/>
          </p:nvSpPr>
          <p:spPr>
            <a:xfrm>
              <a:off x="4740165" y="466133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66A92D76-357F-4F30-9DF8-92C873B1FDE7}"/>
              </a:ext>
            </a:extLst>
          </p:cNvPr>
          <p:cNvPicPr>
            <a:picLocks noChangeAspect="1"/>
          </p:cNvPicPr>
          <p:nvPr/>
        </p:nvPicPr>
        <p:blipFill>
          <a:blip r:embed="rId3"/>
          <a:stretch>
            <a:fillRect/>
          </a:stretch>
        </p:blipFill>
        <p:spPr>
          <a:xfrm>
            <a:off x="8653242" y="826036"/>
            <a:ext cx="3420107" cy="1338963"/>
          </a:xfrm>
          <a:prstGeom prst="rect">
            <a:avLst/>
          </a:prstGeom>
        </p:spPr>
      </p:pic>
      <p:grpSp>
        <p:nvGrpSpPr>
          <p:cNvPr id="5" name="组合 4">
            <a:extLst>
              <a:ext uri="{FF2B5EF4-FFF2-40B4-BE49-F238E27FC236}">
                <a16:creationId xmlns:a16="http://schemas.microsoft.com/office/drawing/2014/main" id="{1C4B68C6-5190-4BE4-9FAB-1EE9F4FA688D}"/>
              </a:ext>
            </a:extLst>
          </p:cNvPr>
          <p:cNvGrpSpPr/>
          <p:nvPr/>
        </p:nvGrpSpPr>
        <p:grpSpPr>
          <a:xfrm>
            <a:off x="4740164" y="4995158"/>
            <a:ext cx="2070543" cy="369332"/>
            <a:chOff x="4740164" y="4995158"/>
            <a:chExt cx="2070543" cy="369332"/>
          </a:xfrm>
        </p:grpSpPr>
        <p:sp>
          <p:nvSpPr>
            <p:cNvPr id="27" name="箭头: 右 26">
              <a:extLst>
                <a:ext uri="{FF2B5EF4-FFF2-40B4-BE49-F238E27FC236}">
                  <a16:creationId xmlns:a16="http://schemas.microsoft.com/office/drawing/2014/main" id="{DD9795E7-43CC-47E7-9825-CC847A43E7B7}"/>
                </a:ext>
              </a:extLst>
            </p:cNvPr>
            <p:cNvSpPr/>
            <p:nvPr/>
          </p:nvSpPr>
          <p:spPr>
            <a:xfrm>
              <a:off x="4740164" y="5086912"/>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5184C39C-1C08-463E-9A2F-57F45690A9D3}"/>
                </a:ext>
              </a:extLst>
            </p:cNvPr>
            <p:cNvSpPr/>
            <p:nvPr/>
          </p:nvSpPr>
          <p:spPr>
            <a:xfrm>
              <a:off x="5515133" y="4995158"/>
              <a:ext cx="129557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适度原则</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a:extLst>
              <a:ext uri="{FF2B5EF4-FFF2-40B4-BE49-F238E27FC236}">
                <a16:creationId xmlns:a16="http://schemas.microsoft.com/office/drawing/2014/main" id="{6F65DD13-2FEB-42CE-8536-DA51334571DD}"/>
              </a:ext>
            </a:extLst>
          </p:cNvPr>
          <p:cNvGrpSpPr/>
          <p:nvPr/>
        </p:nvGrpSpPr>
        <p:grpSpPr>
          <a:xfrm>
            <a:off x="4759237" y="5461074"/>
            <a:ext cx="3391341" cy="369332"/>
            <a:chOff x="4759237" y="5461074"/>
            <a:chExt cx="3391341" cy="369332"/>
          </a:xfrm>
        </p:grpSpPr>
        <p:sp>
          <p:nvSpPr>
            <p:cNvPr id="29" name="箭头: 右 28">
              <a:extLst>
                <a:ext uri="{FF2B5EF4-FFF2-40B4-BE49-F238E27FC236}">
                  <a16:creationId xmlns:a16="http://schemas.microsoft.com/office/drawing/2014/main" id="{1029C252-BB2E-48E8-AE93-7AB52ED9D138}"/>
                </a:ext>
              </a:extLst>
            </p:cNvPr>
            <p:cNvSpPr/>
            <p:nvPr/>
          </p:nvSpPr>
          <p:spPr>
            <a:xfrm>
              <a:off x="4759237" y="555282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314C4949-6F9B-4971-9FB8-34F06BA3ACE2}"/>
                </a:ext>
              </a:extLst>
            </p:cNvPr>
            <p:cNvSpPr/>
            <p:nvPr/>
          </p:nvSpPr>
          <p:spPr>
            <a:xfrm>
              <a:off x="5534205" y="5461074"/>
              <a:ext cx="261637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分担风险</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补偿损失</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32" name="组合 31">
            <a:extLst>
              <a:ext uri="{FF2B5EF4-FFF2-40B4-BE49-F238E27FC236}">
                <a16:creationId xmlns:a16="http://schemas.microsoft.com/office/drawing/2014/main" id="{083EDA33-4E8E-4DEF-ACA4-AF4AA5AA480C}"/>
              </a:ext>
            </a:extLst>
          </p:cNvPr>
          <p:cNvGrpSpPr/>
          <p:nvPr/>
        </p:nvGrpSpPr>
        <p:grpSpPr>
          <a:xfrm>
            <a:off x="6241668" y="5926990"/>
            <a:ext cx="5566510" cy="369332"/>
            <a:chOff x="4759237" y="5461074"/>
            <a:chExt cx="5566510" cy="369332"/>
          </a:xfrm>
        </p:grpSpPr>
        <p:sp>
          <p:nvSpPr>
            <p:cNvPr id="33" name="箭头: 右 32">
              <a:extLst>
                <a:ext uri="{FF2B5EF4-FFF2-40B4-BE49-F238E27FC236}">
                  <a16:creationId xmlns:a16="http://schemas.microsoft.com/office/drawing/2014/main" id="{732A975E-441E-462B-B0A0-06D7DD7BED40}"/>
                </a:ext>
              </a:extLst>
            </p:cNvPr>
            <p:cNvSpPr/>
            <p:nvPr/>
          </p:nvSpPr>
          <p:spPr>
            <a:xfrm>
              <a:off x="4759237" y="555282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4" name="矩形 33">
              <a:extLst>
                <a:ext uri="{FF2B5EF4-FFF2-40B4-BE49-F238E27FC236}">
                  <a16:creationId xmlns:a16="http://schemas.microsoft.com/office/drawing/2014/main" id="{EADCD549-536B-4861-86B6-5C3C3F6045C0}"/>
                </a:ext>
              </a:extLst>
            </p:cNvPr>
            <p:cNvSpPr/>
            <p:nvPr/>
          </p:nvSpPr>
          <p:spPr>
            <a:xfrm>
              <a:off x="5534205" y="5461074"/>
              <a:ext cx="479154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社会保障金归根到底来自工人的工资扣除</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35" name="矩形 34">
            <a:extLst>
              <a:ext uri="{FF2B5EF4-FFF2-40B4-BE49-F238E27FC236}">
                <a16:creationId xmlns:a16="http://schemas.microsoft.com/office/drawing/2014/main" id="{92871A91-FA35-4322-93FA-0C64C12639F4}"/>
              </a:ext>
            </a:extLst>
          </p:cNvPr>
          <p:cNvSpPr/>
          <p:nvPr/>
        </p:nvSpPr>
        <p:spPr>
          <a:xfrm>
            <a:off x="1056155" y="174278"/>
            <a:ext cx="537839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一、马克思、恩格斯关于社会保障理论的论述</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630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9B30DB3F-C28B-4C58-8A5B-CFD83BF86327}"/>
              </a:ext>
            </a:extLst>
          </p:cNvPr>
          <p:cNvGrpSpPr/>
          <p:nvPr/>
        </p:nvGrpSpPr>
        <p:grpSpPr>
          <a:xfrm>
            <a:off x="1354153" y="3780318"/>
            <a:ext cx="9426809" cy="2394154"/>
            <a:chOff x="3667047" y="3350012"/>
            <a:chExt cx="9426809" cy="2394154"/>
          </a:xfrm>
        </p:grpSpPr>
        <p:sp>
          <p:nvSpPr>
            <p:cNvPr id="7" name="Rectangle 6">
              <a:extLst>
                <a:ext uri="{FF2B5EF4-FFF2-40B4-BE49-F238E27FC236}">
                  <a16:creationId xmlns:a16="http://schemas.microsoft.com/office/drawing/2014/main" id="{3362B1C1-74EF-496B-9193-97C1F96E16D1}"/>
                </a:ext>
              </a:extLst>
            </p:cNvPr>
            <p:cNvSpPr/>
            <p:nvPr/>
          </p:nvSpPr>
          <p:spPr>
            <a:xfrm>
              <a:off x="3748479" y="3350012"/>
              <a:ext cx="8519342"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▶社会保险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：职工养老保险、失业保险、医疗保险、工伤保险、生育保险、公务员养老保险、农民养老保险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BF947E74-5F45-4629-9EF8-20CA2D1AF23D}"/>
                </a:ext>
              </a:extLst>
            </p:cNvPr>
            <p:cNvSpPr/>
            <p:nvPr/>
          </p:nvSpPr>
          <p:spPr>
            <a:xfrm>
              <a:off x="3769499" y="5077452"/>
              <a:ext cx="9324357"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▶社会福利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：全民福利、残疾人福利、老年人福利、妇女儿童福利、军人福利、教育福利、住房福利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5713A737-D5AF-4CB2-83C6-66287356CC8E}"/>
                </a:ext>
              </a:extLst>
            </p:cNvPr>
            <p:cNvSpPr/>
            <p:nvPr/>
          </p:nvSpPr>
          <p:spPr>
            <a:xfrm>
              <a:off x="3667047" y="4216328"/>
              <a:ext cx="8400747"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▶社会救济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：自然灾害救济、最低生活保障制度、乡村“五保”制度等</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3" name="矩形 2"/>
          <p:cNvSpPr/>
          <p:nvPr/>
        </p:nvSpPr>
        <p:spPr>
          <a:xfrm>
            <a:off x="1046704" y="3096851"/>
            <a:ext cx="486874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党的十四届三中全会提出新型社会保障：</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F0778201-EAA5-4C72-9DAE-EB4A5B594D21}"/>
              </a:ext>
            </a:extLst>
          </p:cNvPr>
          <p:cNvSpPr txBox="1"/>
          <p:nvPr/>
        </p:nvSpPr>
        <p:spPr>
          <a:xfrm>
            <a:off x="446025" y="2382606"/>
            <a:ext cx="62135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四、马克思主义社会保障理论在当代中国的发展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F191A190-B566-402C-A60A-E5DBB8A19523}"/>
              </a:ext>
            </a:extLst>
          </p:cNvPr>
          <p:cNvSpPr txBox="1"/>
          <p:nvPr/>
        </p:nvSpPr>
        <p:spPr>
          <a:xfrm>
            <a:off x="6803007" y="23826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3" name="图片 12">
            <a:extLst>
              <a:ext uri="{FF2B5EF4-FFF2-40B4-BE49-F238E27FC236}">
                <a16:creationId xmlns:a16="http://schemas.microsoft.com/office/drawing/2014/main" id="{C15BF4F0-D7B1-40EF-8590-0A9488A24C3D}"/>
              </a:ext>
            </a:extLst>
          </p:cNvPr>
          <p:cNvPicPr>
            <a:picLocks noChangeAspect="1"/>
          </p:cNvPicPr>
          <p:nvPr/>
        </p:nvPicPr>
        <p:blipFill>
          <a:blip r:embed="rId3"/>
          <a:stretch>
            <a:fillRect/>
          </a:stretch>
        </p:blipFill>
        <p:spPr>
          <a:xfrm>
            <a:off x="8581541" y="850160"/>
            <a:ext cx="3471966" cy="1359266"/>
          </a:xfrm>
          <a:prstGeom prst="rect">
            <a:avLst/>
          </a:prstGeom>
        </p:spPr>
      </p:pic>
      <p:sp>
        <p:nvSpPr>
          <p:cNvPr id="2" name="矩形 1">
            <a:extLst>
              <a:ext uri="{FF2B5EF4-FFF2-40B4-BE49-F238E27FC236}">
                <a16:creationId xmlns:a16="http://schemas.microsoft.com/office/drawing/2014/main" id="{D9F71497-EFAA-4732-9288-F21DE5804CD4}"/>
              </a:ext>
            </a:extLst>
          </p:cNvPr>
          <p:cNvSpPr/>
          <p:nvPr/>
        </p:nvSpPr>
        <p:spPr>
          <a:xfrm>
            <a:off x="954586" y="197718"/>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四、马克思主义社会保障理论在当代中国的发展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6B8BCDD-E4CB-4A20-8337-5475349F1033}"/>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7057BF72-2100-421C-9EFC-8076877C64B2}"/>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spTree>
    <p:extLst>
      <p:ext uri="{BB962C8B-B14F-4D97-AF65-F5344CB8AC3E}">
        <p14:creationId xmlns:p14="http://schemas.microsoft.com/office/powerpoint/2010/main" val="985078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9B30DB3F-C28B-4C58-8A5B-CFD83BF86327}"/>
              </a:ext>
            </a:extLst>
          </p:cNvPr>
          <p:cNvGrpSpPr/>
          <p:nvPr/>
        </p:nvGrpSpPr>
        <p:grpSpPr>
          <a:xfrm>
            <a:off x="1572221" y="3890292"/>
            <a:ext cx="6204084" cy="2192843"/>
            <a:chOff x="3716949" y="5417974"/>
            <a:chExt cx="6204084" cy="2192843"/>
          </a:xfrm>
        </p:grpSpPr>
        <p:sp>
          <p:nvSpPr>
            <p:cNvPr id="8" name="Rectangle 7">
              <a:extLst>
                <a:ext uri="{FF2B5EF4-FFF2-40B4-BE49-F238E27FC236}">
                  <a16:creationId xmlns:a16="http://schemas.microsoft.com/office/drawing/2014/main" id="{7EE69ABA-44E3-4829-B029-91376E6E1EDF}"/>
                </a:ext>
              </a:extLst>
            </p:cNvPr>
            <p:cNvSpPr/>
            <p:nvPr/>
          </p:nvSpPr>
          <p:spPr>
            <a:xfrm>
              <a:off x="3716949" y="6175440"/>
              <a:ext cx="4974374"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▶社会互助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：社区互助、民间机构互助等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FCEEE143-B7D2-4531-9901-7491AFB9C2E1}"/>
                </a:ext>
              </a:extLst>
            </p:cNvPr>
            <p:cNvSpPr/>
            <p:nvPr/>
          </p:nvSpPr>
          <p:spPr>
            <a:xfrm>
              <a:off x="3748479" y="5417974"/>
              <a:ext cx="6172554"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▶优抚安置</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：军人抚恤、退伍军人安置、军属优待等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1DE6E857-03B5-4F9B-8D9A-DE2A63537949}"/>
                </a:ext>
              </a:extLst>
            </p:cNvPr>
            <p:cNvSpPr/>
            <p:nvPr/>
          </p:nvSpPr>
          <p:spPr>
            <a:xfrm>
              <a:off x="3716949" y="6944103"/>
              <a:ext cx="5489381"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▶其他制度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：公务员医疗补助、住房公积金等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3" name="矩形 2"/>
          <p:cNvSpPr/>
          <p:nvPr/>
        </p:nvSpPr>
        <p:spPr>
          <a:xfrm>
            <a:off x="1046704" y="3096851"/>
            <a:ext cx="486874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党的十四届三中全会提出新型社会保障：</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3" name="图片 12">
            <a:extLst>
              <a:ext uri="{FF2B5EF4-FFF2-40B4-BE49-F238E27FC236}">
                <a16:creationId xmlns:a16="http://schemas.microsoft.com/office/drawing/2014/main" id="{BD44D3F7-858B-482F-A788-5FCE113D7290}"/>
              </a:ext>
            </a:extLst>
          </p:cNvPr>
          <p:cNvPicPr>
            <a:picLocks noChangeAspect="1"/>
          </p:cNvPicPr>
          <p:nvPr/>
        </p:nvPicPr>
        <p:blipFill>
          <a:blip r:embed="rId3"/>
          <a:stretch>
            <a:fillRect/>
          </a:stretch>
        </p:blipFill>
        <p:spPr>
          <a:xfrm>
            <a:off x="8581541" y="850160"/>
            <a:ext cx="3471966" cy="1359266"/>
          </a:xfrm>
          <a:prstGeom prst="rect">
            <a:avLst/>
          </a:prstGeom>
        </p:spPr>
      </p:pic>
      <p:sp>
        <p:nvSpPr>
          <p:cNvPr id="14" name="矩形 13">
            <a:extLst>
              <a:ext uri="{FF2B5EF4-FFF2-40B4-BE49-F238E27FC236}">
                <a16:creationId xmlns:a16="http://schemas.microsoft.com/office/drawing/2014/main" id="{9BBB5142-6BDC-42D6-A483-4D715E577076}"/>
              </a:ext>
            </a:extLst>
          </p:cNvPr>
          <p:cNvSpPr/>
          <p:nvPr/>
        </p:nvSpPr>
        <p:spPr>
          <a:xfrm>
            <a:off x="954586" y="197718"/>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四、马克思主义社会保障理论在当代中国的发展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907FCD9D-7FEA-4CEB-A188-E37333E049A0}"/>
              </a:ext>
            </a:extLst>
          </p:cNvPr>
          <p:cNvSpPr txBox="1"/>
          <p:nvPr/>
        </p:nvSpPr>
        <p:spPr>
          <a:xfrm>
            <a:off x="446025" y="2382606"/>
            <a:ext cx="62135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四、马克思主义社会保障理论在当代中国的发展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CC45D54D-9CF3-4E54-A497-A045E1DD5847}"/>
              </a:ext>
            </a:extLst>
          </p:cNvPr>
          <p:cNvSpPr txBox="1"/>
          <p:nvPr/>
        </p:nvSpPr>
        <p:spPr>
          <a:xfrm>
            <a:off x="6803007" y="23826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17" name="文本框 16">
            <a:extLst>
              <a:ext uri="{FF2B5EF4-FFF2-40B4-BE49-F238E27FC236}">
                <a16:creationId xmlns:a16="http://schemas.microsoft.com/office/drawing/2014/main" id="{214EE7FC-A620-4031-A0B0-92966625572D}"/>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98F16764-53DE-4742-81A4-B6B8F7483146}"/>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spTree>
    <p:extLst>
      <p:ext uri="{BB962C8B-B14F-4D97-AF65-F5344CB8AC3E}">
        <p14:creationId xmlns:p14="http://schemas.microsoft.com/office/powerpoint/2010/main" val="4018892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9986" y="2148289"/>
            <a:ext cx="8602668" cy="3500238"/>
          </a:xfrm>
        </p:spPr>
        <p:txBody>
          <a:bodyPr anchor="ctr"/>
          <a:lstStyle/>
          <a:p>
            <a:pPr algn="l">
              <a:lnSpc>
                <a:spcPct val="150000"/>
              </a:lnSpc>
              <a:spcAft>
                <a:spcPts val="1200"/>
              </a:spcAft>
            </a:pPr>
            <a:r>
              <a:rPr lang="zh-CN" altLang="en-US" dirty="0"/>
              <a:t>下列不属于马克思、恩格斯关于社会论论述的是（   ）。</a:t>
            </a:r>
            <a:endParaRPr lang="en-GB" altLang="zh-CN" dirty="0"/>
          </a:p>
          <a:p>
            <a:pPr algn="l">
              <a:lnSpc>
                <a:spcPct val="150000"/>
              </a:lnSpc>
            </a:pPr>
            <a:r>
              <a:rPr lang="en-US" altLang="zh-CN" dirty="0"/>
              <a:t>A</a:t>
            </a:r>
            <a:r>
              <a:rPr lang="zh-CN" altLang="en-US" dirty="0"/>
              <a:t>、阐明了社会保障制度的基础</a:t>
            </a:r>
            <a:endParaRPr lang="en-GB" altLang="zh-CN" dirty="0"/>
          </a:p>
          <a:p>
            <a:pPr algn="l">
              <a:lnSpc>
                <a:spcPct val="150000"/>
              </a:lnSpc>
            </a:pPr>
            <a:r>
              <a:rPr lang="en-US" altLang="zh-CN" dirty="0"/>
              <a:t>B</a:t>
            </a:r>
            <a:r>
              <a:rPr lang="zh-CN" altLang="en-US" dirty="0"/>
              <a:t>、揭示了社会保障制度建立的必要性</a:t>
            </a:r>
            <a:endParaRPr lang="en-GB" altLang="zh-CN" dirty="0"/>
          </a:p>
          <a:p>
            <a:pPr algn="l">
              <a:lnSpc>
                <a:spcPct val="150000"/>
              </a:lnSpc>
            </a:pPr>
            <a:r>
              <a:rPr lang="en-US" altLang="zh-CN" dirty="0"/>
              <a:t>C</a:t>
            </a:r>
            <a:r>
              <a:rPr lang="zh-CN" altLang="en-US" dirty="0"/>
              <a:t>、阐明保险基金的来源</a:t>
            </a:r>
            <a:endParaRPr lang="en-GB" altLang="zh-CN" dirty="0"/>
          </a:p>
          <a:p>
            <a:pPr algn="l">
              <a:lnSpc>
                <a:spcPct val="150000"/>
              </a:lnSpc>
            </a:pPr>
            <a:r>
              <a:rPr lang="en-US" altLang="zh-CN" dirty="0"/>
              <a:t>D</a:t>
            </a:r>
            <a:r>
              <a:rPr lang="zh-CN" altLang="en-US" dirty="0"/>
              <a:t>、阐述社会保障的分配</a:t>
            </a:r>
          </a:p>
        </p:txBody>
      </p:sp>
      <p:sp>
        <p:nvSpPr>
          <p:cNvPr id="5" name="TextBox 3">
            <a:extLst>
              <a:ext uri="{FF2B5EF4-FFF2-40B4-BE49-F238E27FC236}">
                <a16:creationId xmlns:a16="http://schemas.microsoft.com/office/drawing/2014/main" id="{6515E9AA-7A53-4745-8857-215171E20C1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49002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9986" y="2148289"/>
            <a:ext cx="8602668" cy="3500238"/>
          </a:xfrm>
        </p:spPr>
        <p:txBody>
          <a:bodyPr anchor="ctr"/>
          <a:lstStyle/>
          <a:p>
            <a:pPr algn="l">
              <a:lnSpc>
                <a:spcPct val="150000"/>
              </a:lnSpc>
              <a:spcAft>
                <a:spcPts val="1200"/>
              </a:spcAft>
            </a:pPr>
            <a:r>
              <a:rPr lang="zh-CN" altLang="en-US" dirty="0"/>
              <a:t>下列不属于马克思、恩格斯关于社会论论述的是（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、阐明了社会保障制度的基础</a:t>
            </a:r>
            <a:endParaRPr lang="en-GB" altLang="zh-CN" dirty="0">
              <a:solidFill>
                <a:srgbClr val="FF0000"/>
              </a:solidFill>
            </a:endParaRPr>
          </a:p>
          <a:p>
            <a:pPr algn="l">
              <a:lnSpc>
                <a:spcPct val="150000"/>
              </a:lnSpc>
            </a:pPr>
            <a:r>
              <a:rPr lang="en-US" altLang="zh-CN" dirty="0"/>
              <a:t>B</a:t>
            </a:r>
            <a:r>
              <a:rPr lang="zh-CN" altLang="en-US" dirty="0"/>
              <a:t>、揭示了社会保障制度建立的必要性</a:t>
            </a:r>
            <a:endParaRPr lang="en-GB" altLang="zh-CN" dirty="0"/>
          </a:p>
          <a:p>
            <a:pPr algn="l">
              <a:lnSpc>
                <a:spcPct val="150000"/>
              </a:lnSpc>
            </a:pPr>
            <a:r>
              <a:rPr lang="en-US" altLang="zh-CN" dirty="0"/>
              <a:t>C</a:t>
            </a:r>
            <a:r>
              <a:rPr lang="zh-CN" altLang="en-US" dirty="0"/>
              <a:t>、阐明保险基金的来源</a:t>
            </a:r>
            <a:endParaRPr lang="en-GB" altLang="zh-CN" dirty="0"/>
          </a:p>
          <a:p>
            <a:pPr algn="l">
              <a:lnSpc>
                <a:spcPct val="150000"/>
              </a:lnSpc>
            </a:pPr>
            <a:r>
              <a:rPr lang="en-US" altLang="zh-CN" dirty="0"/>
              <a:t>D</a:t>
            </a:r>
            <a:r>
              <a:rPr lang="zh-CN" altLang="en-US" dirty="0"/>
              <a:t>、阐述社会保障的分配</a:t>
            </a:r>
          </a:p>
        </p:txBody>
      </p:sp>
      <p:sp>
        <p:nvSpPr>
          <p:cNvPr id="5" name="TextBox 3">
            <a:extLst>
              <a:ext uri="{FF2B5EF4-FFF2-40B4-BE49-F238E27FC236}">
                <a16:creationId xmlns:a16="http://schemas.microsoft.com/office/drawing/2014/main" id="{6515E9AA-7A53-4745-8857-215171E20C1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47583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4386" y="1784232"/>
            <a:ext cx="7359268" cy="4603531"/>
          </a:xfrm>
        </p:spPr>
        <p:txBody>
          <a:bodyPr anchor="ctr"/>
          <a:lstStyle/>
          <a:p>
            <a:pPr algn="l">
              <a:lnSpc>
                <a:spcPct val="150000"/>
              </a:lnSpc>
            </a:pPr>
            <a:r>
              <a:rPr lang="zh-CN" altLang="en-US" dirty="0"/>
              <a:t>党的十四届三中全会提出：</a:t>
            </a:r>
            <a:r>
              <a:rPr lang="en-US" altLang="zh-CN" dirty="0"/>
              <a:t>“</a:t>
            </a:r>
            <a:r>
              <a:rPr lang="zh-CN" altLang="en-US" dirty="0"/>
              <a:t>社会保障体系包括（   ）</a:t>
            </a:r>
            <a:endParaRPr lang="en-US" altLang="zh-CN" dirty="0"/>
          </a:p>
          <a:p>
            <a:pPr algn="l">
              <a:lnSpc>
                <a:spcPct val="150000"/>
              </a:lnSpc>
            </a:pPr>
            <a:r>
              <a:rPr lang="zh-CN" altLang="en-US" dirty="0"/>
              <a:t>以及个人储蓄积累保障。</a:t>
            </a:r>
            <a:endParaRPr lang="en-GB" altLang="zh-CN" dirty="0"/>
          </a:p>
          <a:p>
            <a:pPr algn="l">
              <a:lnSpc>
                <a:spcPct val="150000"/>
              </a:lnSpc>
            </a:pPr>
            <a:r>
              <a:rPr lang="en-US" altLang="zh-CN" dirty="0"/>
              <a:t>A</a:t>
            </a:r>
            <a:r>
              <a:rPr lang="zh-CN" altLang="en-US" dirty="0"/>
              <a:t>、社会互助</a:t>
            </a:r>
            <a:endParaRPr lang="en-GB" altLang="zh-CN" dirty="0"/>
          </a:p>
          <a:p>
            <a:pPr algn="l">
              <a:lnSpc>
                <a:spcPct val="150000"/>
              </a:lnSpc>
            </a:pPr>
            <a:r>
              <a:rPr lang="en-US" altLang="zh-CN" dirty="0"/>
              <a:t>B</a:t>
            </a:r>
            <a:r>
              <a:rPr lang="zh-CN" altLang="en-US" dirty="0"/>
              <a:t>、优抚安置</a:t>
            </a:r>
            <a:endParaRPr lang="en-GB" altLang="zh-CN" dirty="0"/>
          </a:p>
          <a:p>
            <a:pPr algn="l">
              <a:lnSpc>
                <a:spcPct val="150000"/>
              </a:lnSpc>
            </a:pPr>
            <a:r>
              <a:rPr lang="en-US" altLang="zh-CN" dirty="0"/>
              <a:t>C</a:t>
            </a:r>
            <a:r>
              <a:rPr lang="zh-CN" altLang="en-US" dirty="0"/>
              <a:t>、社会福利</a:t>
            </a:r>
            <a:endParaRPr lang="en-GB" altLang="zh-CN" dirty="0"/>
          </a:p>
          <a:p>
            <a:pPr algn="l">
              <a:lnSpc>
                <a:spcPct val="150000"/>
              </a:lnSpc>
            </a:pPr>
            <a:r>
              <a:rPr lang="en-US" altLang="zh-CN" dirty="0"/>
              <a:t>D</a:t>
            </a:r>
            <a:r>
              <a:rPr lang="zh-CN" altLang="en-US" dirty="0"/>
              <a:t>、社会救济</a:t>
            </a:r>
            <a:endParaRPr lang="en-GB" altLang="zh-CN" dirty="0"/>
          </a:p>
          <a:p>
            <a:pPr algn="l">
              <a:lnSpc>
                <a:spcPct val="150000"/>
              </a:lnSpc>
            </a:pPr>
            <a:r>
              <a:rPr lang="en-US" altLang="zh-CN" dirty="0"/>
              <a:t>E</a:t>
            </a:r>
            <a:r>
              <a:rPr lang="zh-CN" altLang="en-US" dirty="0"/>
              <a:t>、社会保险</a:t>
            </a:r>
          </a:p>
        </p:txBody>
      </p:sp>
      <p:sp>
        <p:nvSpPr>
          <p:cNvPr id="5" name="TextBox 3">
            <a:extLst>
              <a:ext uri="{FF2B5EF4-FFF2-40B4-BE49-F238E27FC236}">
                <a16:creationId xmlns:a16="http://schemas.microsoft.com/office/drawing/2014/main" id="{0F184F76-E77D-4028-9C0D-73ADA9E5FD8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3122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55066" y="1784232"/>
            <a:ext cx="8251634" cy="4603531"/>
          </a:xfrm>
        </p:spPr>
        <p:txBody>
          <a:bodyPr anchor="ctr"/>
          <a:lstStyle/>
          <a:p>
            <a:pPr algn="l">
              <a:lnSpc>
                <a:spcPct val="150000"/>
              </a:lnSpc>
            </a:pPr>
            <a:r>
              <a:rPr lang="zh-CN" altLang="en-US" dirty="0"/>
              <a:t>党的十四届三中全会提出：</a:t>
            </a:r>
            <a:r>
              <a:rPr lang="en-US" altLang="zh-CN" dirty="0"/>
              <a:t>“</a:t>
            </a:r>
            <a:r>
              <a:rPr lang="zh-CN" altLang="en-US" dirty="0"/>
              <a:t>社会保障体系包括（ </a:t>
            </a:r>
            <a:r>
              <a:rPr lang="en-US" altLang="zh-CN" b="1" dirty="0">
                <a:solidFill>
                  <a:srgbClr val="FF0000"/>
                </a:solidFill>
              </a:rPr>
              <a:t>ABCDE</a:t>
            </a:r>
            <a:r>
              <a:rPr lang="zh-CN" altLang="en-US" dirty="0"/>
              <a:t>  ）</a:t>
            </a:r>
            <a:endParaRPr lang="en-US" altLang="zh-CN" dirty="0"/>
          </a:p>
          <a:p>
            <a:pPr algn="l">
              <a:lnSpc>
                <a:spcPct val="150000"/>
              </a:lnSpc>
            </a:pPr>
            <a:r>
              <a:rPr lang="zh-CN" altLang="en-US" dirty="0"/>
              <a:t>以及个人储蓄积累保障。</a:t>
            </a:r>
            <a:endParaRPr lang="en-GB" altLang="zh-CN" dirty="0"/>
          </a:p>
          <a:p>
            <a:pPr algn="l">
              <a:lnSpc>
                <a:spcPct val="150000"/>
              </a:lnSpc>
            </a:pPr>
            <a:r>
              <a:rPr lang="en-US" altLang="zh-CN" dirty="0">
                <a:solidFill>
                  <a:srgbClr val="FF0000"/>
                </a:solidFill>
              </a:rPr>
              <a:t>A</a:t>
            </a:r>
            <a:r>
              <a:rPr lang="zh-CN" altLang="en-US" dirty="0">
                <a:solidFill>
                  <a:srgbClr val="FF0000"/>
                </a:solidFill>
              </a:rPr>
              <a:t>、社会互助</a:t>
            </a:r>
            <a:endParaRPr lang="en-GB" altLang="zh-CN" dirty="0">
              <a:solidFill>
                <a:srgbClr val="FF0000"/>
              </a:solidFill>
            </a:endParaRPr>
          </a:p>
          <a:p>
            <a:pPr algn="l">
              <a:lnSpc>
                <a:spcPct val="150000"/>
              </a:lnSpc>
            </a:pPr>
            <a:r>
              <a:rPr lang="en-US" altLang="zh-CN" dirty="0">
                <a:solidFill>
                  <a:srgbClr val="FF0000"/>
                </a:solidFill>
              </a:rPr>
              <a:t>B</a:t>
            </a:r>
            <a:r>
              <a:rPr lang="zh-CN" altLang="en-US" dirty="0">
                <a:solidFill>
                  <a:srgbClr val="FF0000"/>
                </a:solidFill>
              </a:rPr>
              <a:t>、优抚安置</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、社会福利</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、社会救济</a:t>
            </a:r>
            <a:endParaRPr lang="en-GB" altLang="zh-CN" dirty="0">
              <a:solidFill>
                <a:srgbClr val="FF0000"/>
              </a:solidFill>
            </a:endParaRPr>
          </a:p>
          <a:p>
            <a:pPr algn="l">
              <a:lnSpc>
                <a:spcPct val="150000"/>
              </a:lnSpc>
            </a:pPr>
            <a:r>
              <a:rPr lang="en-US" altLang="zh-CN" dirty="0">
                <a:solidFill>
                  <a:srgbClr val="FF0000"/>
                </a:solidFill>
              </a:rPr>
              <a:t>E</a:t>
            </a:r>
            <a:r>
              <a:rPr lang="zh-CN" altLang="en-US" dirty="0">
                <a:solidFill>
                  <a:srgbClr val="FF0000"/>
                </a:solidFill>
              </a:rPr>
              <a:t>、社会保险</a:t>
            </a:r>
          </a:p>
        </p:txBody>
      </p:sp>
      <p:sp>
        <p:nvSpPr>
          <p:cNvPr id="5" name="TextBox 3">
            <a:extLst>
              <a:ext uri="{FF2B5EF4-FFF2-40B4-BE49-F238E27FC236}">
                <a16:creationId xmlns:a16="http://schemas.microsoft.com/office/drawing/2014/main" id="{0F184F76-E77D-4028-9C0D-73ADA9E5FD8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5580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855532" y="2971800"/>
            <a:ext cx="8161336" cy="3053694"/>
            <a:chOff x="3075869" y="2795530"/>
            <a:chExt cx="8161336" cy="3053694"/>
          </a:xfrm>
        </p:grpSpPr>
        <p:sp>
          <p:nvSpPr>
            <p:cNvPr id="7" name="Rectangle 6">
              <a:extLst>
                <a:ext uri="{FF2B5EF4-FFF2-40B4-BE49-F238E27FC236}">
                  <a16:creationId xmlns:a16="http://schemas.microsoft.com/office/drawing/2014/main" id="{115FA8BC-822F-4883-B887-BA1A38F7FA12}"/>
                </a:ext>
              </a:extLst>
            </p:cNvPr>
            <p:cNvSpPr/>
            <p:nvPr/>
          </p:nvSpPr>
          <p:spPr>
            <a:xfrm>
              <a:off x="3142373" y="2795530"/>
              <a:ext cx="5928274"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42004578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6803" y="3183007"/>
            <a:ext cx="5378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0236" y="1469579"/>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社会保障基金的运营</a:t>
              </a:r>
            </a:p>
          </p:txBody>
        </p:sp>
      </p:grpSp>
    </p:spTree>
    <p:extLst>
      <p:ext uri="{BB962C8B-B14F-4D97-AF65-F5344CB8AC3E}">
        <p14:creationId xmlns:p14="http://schemas.microsoft.com/office/powerpoint/2010/main" val="17278178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6164617-493E-4B3B-90A2-DA19E30383B4}"/>
              </a:ext>
            </a:extLst>
          </p:cNvPr>
          <p:cNvGrpSpPr/>
          <p:nvPr/>
        </p:nvGrpSpPr>
        <p:grpSpPr>
          <a:xfrm>
            <a:off x="1533004" y="1530348"/>
            <a:ext cx="9125991" cy="4554038"/>
            <a:chOff x="2221382" y="1321027"/>
            <a:chExt cx="9125991" cy="4554038"/>
          </a:xfrm>
        </p:grpSpPr>
        <p:grpSp>
          <p:nvGrpSpPr>
            <p:cNvPr id="41" name="组合 40">
              <a:extLst>
                <a:ext uri="{FF2B5EF4-FFF2-40B4-BE49-F238E27FC236}">
                  <a16:creationId xmlns:a16="http://schemas.microsoft.com/office/drawing/2014/main" id="{472AADD8-FB60-4D7F-888E-1976542819EC}"/>
                </a:ext>
              </a:extLst>
            </p:cNvPr>
            <p:cNvGrpSpPr/>
            <p:nvPr/>
          </p:nvGrpSpPr>
          <p:grpSpPr>
            <a:xfrm>
              <a:off x="2221382" y="1321027"/>
              <a:ext cx="7739111" cy="4263057"/>
              <a:chOff x="2221382" y="1321027"/>
              <a:chExt cx="7739111" cy="4263057"/>
            </a:xfrm>
          </p:grpSpPr>
          <p:grpSp>
            <p:nvGrpSpPr>
              <p:cNvPr id="28" name="组合 27">
                <a:extLst>
                  <a:ext uri="{FF2B5EF4-FFF2-40B4-BE49-F238E27FC236}">
                    <a16:creationId xmlns:a16="http://schemas.microsoft.com/office/drawing/2014/main" id="{710FB66E-CCD9-4FD4-A347-E5107414D9D4}"/>
                  </a:ext>
                </a:extLst>
              </p:cNvPr>
              <p:cNvGrpSpPr/>
              <p:nvPr/>
            </p:nvGrpSpPr>
            <p:grpSpPr>
              <a:xfrm>
                <a:off x="2221382" y="1321027"/>
                <a:ext cx="7739111" cy="4263057"/>
                <a:chOff x="2221382" y="1321027"/>
                <a:chExt cx="7739111" cy="4263057"/>
              </a:xfrm>
            </p:grpSpPr>
            <p:grpSp>
              <p:nvGrpSpPr>
                <p:cNvPr id="15" name="组合 14">
                  <a:extLst>
                    <a:ext uri="{FF2B5EF4-FFF2-40B4-BE49-F238E27FC236}">
                      <a16:creationId xmlns:a16="http://schemas.microsoft.com/office/drawing/2014/main" id="{2EB3107B-1E7C-48BF-BF3B-76FAB48AA6AF}"/>
                    </a:ext>
                  </a:extLst>
                </p:cNvPr>
                <p:cNvGrpSpPr/>
                <p:nvPr/>
              </p:nvGrpSpPr>
              <p:grpSpPr>
                <a:xfrm>
                  <a:off x="2221382" y="1911461"/>
                  <a:ext cx="4616715" cy="3672623"/>
                  <a:chOff x="2221382" y="1911461"/>
                  <a:chExt cx="4616715" cy="3672623"/>
                </a:xfrm>
              </p:grpSpPr>
              <p:grpSp>
                <p:nvGrpSpPr>
                  <p:cNvPr id="3" name="组合 2">
                    <a:extLst>
                      <a:ext uri="{FF2B5EF4-FFF2-40B4-BE49-F238E27FC236}">
                        <a16:creationId xmlns:a16="http://schemas.microsoft.com/office/drawing/2014/main" id="{11252D15-4E5E-4DCF-AB21-43475CC20CBC}"/>
                      </a:ext>
                    </a:extLst>
                  </p:cNvPr>
                  <p:cNvGrpSpPr/>
                  <p:nvPr/>
                </p:nvGrpSpPr>
                <p:grpSpPr>
                  <a:xfrm>
                    <a:off x="2221382" y="1911461"/>
                    <a:ext cx="4616715" cy="3672623"/>
                    <a:chOff x="-137252" y="1843034"/>
                    <a:chExt cx="4616715" cy="3672623"/>
                  </a:xfrm>
                </p:grpSpPr>
                <p:sp>
                  <p:nvSpPr>
                    <p:cNvPr id="4" name="文本框 3">
                      <a:extLst>
                        <a:ext uri="{FF2B5EF4-FFF2-40B4-BE49-F238E27FC236}">
                          <a16:creationId xmlns:a16="http://schemas.microsoft.com/office/drawing/2014/main" id="{7970074B-42A4-421B-8AED-7403C9165779}"/>
                        </a:ext>
                      </a:extLst>
                    </p:cNvPr>
                    <p:cNvSpPr txBox="1"/>
                    <p:nvPr/>
                  </p:nvSpPr>
                  <p:spPr>
                    <a:xfrm>
                      <a:off x="-137252" y="3360573"/>
                      <a:ext cx="2726454"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社会保障金概述</a:t>
                      </a:r>
                    </a:p>
                  </p:txBody>
                </p:sp>
                <p:cxnSp>
                  <p:nvCxnSpPr>
                    <p:cNvPr id="5" name="直接连接符 4">
                      <a:extLst>
                        <a:ext uri="{FF2B5EF4-FFF2-40B4-BE49-F238E27FC236}">
                          <a16:creationId xmlns:a16="http://schemas.microsoft.com/office/drawing/2014/main" id="{5123AE6D-73A0-4360-944A-9036B0F7E4E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F6FE970-62BB-4F8A-8028-A9DDCE308550}"/>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590EFA1-31F2-4045-AE26-4E24D74AB56F}"/>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8565216-4B62-4DEE-965E-F3FD257F8545}"/>
                        </a:ext>
                      </a:extLst>
                    </p:cNvPr>
                    <p:cNvSpPr txBox="1"/>
                    <p:nvPr/>
                  </p:nvSpPr>
                  <p:spPr>
                    <a:xfrm>
                      <a:off x="3625846" y="1843034"/>
                      <a:ext cx="80014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概念</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70FF89C-3FD8-470C-86CE-8BCCC332E907}"/>
                        </a:ext>
                      </a:extLst>
                    </p:cNvPr>
                    <p:cNvSpPr txBox="1"/>
                    <p:nvPr/>
                  </p:nvSpPr>
                  <p:spPr>
                    <a:xfrm>
                      <a:off x="3625846" y="2858724"/>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来源</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0" name="直接连接符 9">
                      <a:extLst>
                        <a:ext uri="{FF2B5EF4-FFF2-40B4-BE49-F238E27FC236}">
                          <a16:creationId xmlns:a16="http://schemas.microsoft.com/office/drawing/2014/main" id="{E9572819-1AD1-4FF4-9426-6DA55CB317C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44A6820-7CB2-442E-B3C3-4188A8D6FA4E}"/>
                        </a:ext>
                      </a:extLst>
                    </p:cNvPr>
                    <p:cNvSpPr txBox="1"/>
                    <p:nvPr/>
                  </p:nvSpPr>
                  <p:spPr>
                    <a:xfrm>
                      <a:off x="3679334" y="5053992"/>
                      <a:ext cx="80012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特征</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2" name="直接连接符 11">
                      <a:extLst>
                        <a:ext uri="{FF2B5EF4-FFF2-40B4-BE49-F238E27FC236}">
                          <a16:creationId xmlns:a16="http://schemas.microsoft.com/office/drawing/2014/main" id="{0AAB4D83-77F5-46E2-AF3C-946FE471B416}"/>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a:extLst>
                      <a:ext uri="{FF2B5EF4-FFF2-40B4-BE49-F238E27FC236}">
                        <a16:creationId xmlns:a16="http://schemas.microsoft.com/office/drawing/2014/main" id="{E6743B65-FB97-40B0-A633-0A7584F0166E}"/>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F6629F8-7D08-4F41-8954-F148C718E941}"/>
                      </a:ext>
                    </a:extLst>
                  </p:cNvPr>
                  <p:cNvSpPr txBox="1"/>
                  <p:nvPr/>
                </p:nvSpPr>
                <p:spPr>
                  <a:xfrm>
                    <a:off x="6007051" y="3995439"/>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作用</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27" name="组合 26">
                  <a:extLst>
                    <a:ext uri="{FF2B5EF4-FFF2-40B4-BE49-F238E27FC236}">
                      <a16:creationId xmlns:a16="http://schemas.microsoft.com/office/drawing/2014/main" id="{4C7E11A8-7A6A-49BB-AF78-266C2D4413BE}"/>
                    </a:ext>
                  </a:extLst>
                </p:cNvPr>
                <p:cNvGrpSpPr/>
                <p:nvPr/>
              </p:nvGrpSpPr>
              <p:grpSpPr>
                <a:xfrm>
                  <a:off x="6807186" y="1321027"/>
                  <a:ext cx="3153307" cy="2291868"/>
                  <a:chOff x="6807186" y="1321027"/>
                  <a:chExt cx="3153307" cy="2291868"/>
                </a:xfrm>
              </p:grpSpPr>
              <p:cxnSp>
                <p:nvCxnSpPr>
                  <p:cNvPr id="16" name="直接连接符 15">
                    <a:extLst>
                      <a:ext uri="{FF2B5EF4-FFF2-40B4-BE49-F238E27FC236}">
                        <a16:creationId xmlns:a16="http://schemas.microsoft.com/office/drawing/2014/main" id="{31486903-29C7-4215-A5E4-924557E91858}"/>
                      </a:ext>
                    </a:extLst>
                  </p:cNvPr>
                  <p:cNvCxnSpPr/>
                  <p:nvPr/>
                </p:nvCxnSpPr>
                <p:spPr>
                  <a:xfrm>
                    <a:off x="7312385" y="155186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488F620-12B5-4775-9EA1-F7447A30EA99}"/>
                      </a:ext>
                    </a:extLst>
                  </p:cNvPr>
                  <p:cNvSpPr txBox="1"/>
                  <p:nvPr/>
                </p:nvSpPr>
                <p:spPr>
                  <a:xfrm>
                    <a:off x="7810831" y="1321027"/>
                    <a:ext cx="1245030" cy="400110"/>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财政拨款</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8" name="直接连接符 17">
                    <a:extLst>
                      <a:ext uri="{FF2B5EF4-FFF2-40B4-BE49-F238E27FC236}">
                        <a16:creationId xmlns:a16="http://schemas.microsoft.com/office/drawing/2014/main" id="{FB8505EA-91AF-41DD-9D08-7589712D8580}"/>
                      </a:ext>
                    </a:extLst>
                  </p:cNvPr>
                  <p:cNvCxnSpPr>
                    <a:cxnSpLocks/>
                  </p:cNvCxnSpPr>
                  <p:nvPr/>
                </p:nvCxnSpPr>
                <p:spPr>
                  <a:xfrm flipV="1">
                    <a:off x="7313455" y="1551860"/>
                    <a:ext cx="0" cy="1891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BFA1B53-A7EE-4017-9ACF-F4BD0D7D005D}"/>
                      </a:ext>
                    </a:extLst>
                  </p:cNvPr>
                  <p:cNvCxnSpPr/>
                  <p:nvPr/>
                </p:nvCxnSpPr>
                <p:spPr>
                  <a:xfrm>
                    <a:off x="6807186" y="316072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600EDFD-BCEF-4313-9732-633DDED1B22D}"/>
                      </a:ext>
                    </a:extLst>
                  </p:cNvPr>
                  <p:cNvCxnSpPr/>
                  <p:nvPr/>
                </p:nvCxnSpPr>
                <p:spPr>
                  <a:xfrm>
                    <a:off x="7321279" y="216897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46173D4-74E6-46A4-B8F8-7A003363F2AD}"/>
                      </a:ext>
                    </a:extLst>
                  </p:cNvPr>
                  <p:cNvSpPr txBox="1"/>
                  <p:nvPr/>
                </p:nvSpPr>
                <p:spPr>
                  <a:xfrm>
                    <a:off x="7819725" y="1938141"/>
                    <a:ext cx="2140768"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社会保险费（税）</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3" name="直接连接符 22">
                    <a:extLst>
                      <a:ext uri="{FF2B5EF4-FFF2-40B4-BE49-F238E27FC236}">
                        <a16:creationId xmlns:a16="http://schemas.microsoft.com/office/drawing/2014/main" id="{98BB5543-F9E9-4344-86D9-8B24B67517D5}"/>
                      </a:ext>
                    </a:extLst>
                  </p:cNvPr>
                  <p:cNvCxnSpPr/>
                  <p:nvPr/>
                </p:nvCxnSpPr>
                <p:spPr>
                  <a:xfrm>
                    <a:off x="7331402" y="283124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BD0A100-7419-42D2-9A6D-6B8654222D0F}"/>
                      </a:ext>
                    </a:extLst>
                  </p:cNvPr>
                  <p:cNvSpPr txBox="1"/>
                  <p:nvPr/>
                </p:nvSpPr>
                <p:spPr>
                  <a:xfrm>
                    <a:off x="7829847" y="2600411"/>
                    <a:ext cx="180113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基金运营收入</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5" name="直接连接符 24">
                    <a:extLst>
                      <a:ext uri="{FF2B5EF4-FFF2-40B4-BE49-F238E27FC236}">
                        <a16:creationId xmlns:a16="http://schemas.microsoft.com/office/drawing/2014/main" id="{6A638730-FB8B-4C69-A8A6-4EC24585D578}"/>
                      </a:ext>
                    </a:extLst>
                  </p:cNvPr>
                  <p:cNvCxnSpPr/>
                  <p:nvPr/>
                </p:nvCxnSpPr>
                <p:spPr>
                  <a:xfrm>
                    <a:off x="7312385" y="344361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BA9A5D2-44EB-4312-8472-41327F33B650}"/>
                      </a:ext>
                    </a:extLst>
                  </p:cNvPr>
                  <p:cNvSpPr txBox="1"/>
                  <p:nvPr/>
                </p:nvSpPr>
                <p:spPr>
                  <a:xfrm>
                    <a:off x="7810831" y="3212785"/>
                    <a:ext cx="132278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其他资金</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40" name="组合 39">
                <a:extLst>
                  <a:ext uri="{FF2B5EF4-FFF2-40B4-BE49-F238E27FC236}">
                    <a16:creationId xmlns:a16="http://schemas.microsoft.com/office/drawing/2014/main" id="{FF719209-08A3-496A-AE44-3E77EBD6EDB7}"/>
                  </a:ext>
                </a:extLst>
              </p:cNvPr>
              <p:cNvGrpSpPr/>
              <p:nvPr/>
            </p:nvGrpSpPr>
            <p:grpSpPr>
              <a:xfrm>
                <a:off x="6822833" y="3760079"/>
                <a:ext cx="3078315" cy="1522602"/>
                <a:chOff x="6822833" y="3760079"/>
                <a:chExt cx="3078315" cy="1522602"/>
              </a:xfrm>
            </p:grpSpPr>
            <p:cxnSp>
              <p:nvCxnSpPr>
                <p:cNvPr id="29" name="直接连接符 28">
                  <a:extLst>
                    <a:ext uri="{FF2B5EF4-FFF2-40B4-BE49-F238E27FC236}">
                      <a16:creationId xmlns:a16="http://schemas.microsoft.com/office/drawing/2014/main" id="{D1451C7D-AE04-48D9-93C5-4FF38D292D0A}"/>
                    </a:ext>
                  </a:extLst>
                </p:cNvPr>
                <p:cNvCxnSpPr/>
                <p:nvPr/>
              </p:nvCxnSpPr>
              <p:spPr>
                <a:xfrm>
                  <a:off x="7313551" y="389016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815230-DF47-4BB0-8936-A7B88A536FDA}"/>
                    </a:ext>
                  </a:extLst>
                </p:cNvPr>
                <p:cNvCxnSpPr>
                  <a:cxnSpLocks/>
                </p:cNvCxnSpPr>
                <p:nvPr/>
              </p:nvCxnSpPr>
              <p:spPr>
                <a:xfrm flipV="1">
                  <a:off x="7331402" y="3890168"/>
                  <a:ext cx="0" cy="112209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6880825-5B67-4797-9F85-30E09774420A}"/>
                    </a:ext>
                  </a:extLst>
                </p:cNvPr>
                <p:cNvCxnSpPr/>
                <p:nvPr/>
              </p:nvCxnSpPr>
              <p:spPr>
                <a:xfrm>
                  <a:off x="6822833" y="430654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5184F5F-CB03-4AF6-8607-0DD104FE0314}"/>
                    </a:ext>
                  </a:extLst>
                </p:cNvPr>
                <p:cNvCxnSpPr/>
                <p:nvPr/>
              </p:nvCxnSpPr>
              <p:spPr>
                <a:xfrm>
                  <a:off x="7302262" y="445710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84F9B78-1BA3-442A-B90B-4ABD66725388}"/>
                    </a:ext>
                  </a:extLst>
                </p:cNvPr>
                <p:cNvCxnSpPr/>
                <p:nvPr/>
              </p:nvCxnSpPr>
              <p:spPr>
                <a:xfrm>
                  <a:off x="7331402" y="501226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820B61C-9E7B-438C-B5C4-E98315C04770}"/>
                    </a:ext>
                  </a:extLst>
                </p:cNvPr>
                <p:cNvSpPr txBox="1"/>
                <p:nvPr/>
              </p:nvSpPr>
              <p:spPr>
                <a:xfrm>
                  <a:off x="7839838" y="3760079"/>
                  <a:ext cx="2042292"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抵御风险的能力</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6" name="文本框 35">
                  <a:extLst>
                    <a:ext uri="{FF2B5EF4-FFF2-40B4-BE49-F238E27FC236}">
                      <a16:creationId xmlns:a16="http://schemas.microsoft.com/office/drawing/2014/main" id="{76C6DA35-3977-4EF8-8F59-D540289C7018}"/>
                    </a:ext>
                  </a:extLst>
                </p:cNvPr>
                <p:cNvSpPr txBox="1"/>
                <p:nvPr/>
              </p:nvSpPr>
              <p:spPr>
                <a:xfrm>
                  <a:off x="7810831" y="4298747"/>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保险互济的作用</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7" name="文本框 36">
                  <a:extLst>
                    <a:ext uri="{FF2B5EF4-FFF2-40B4-BE49-F238E27FC236}">
                      <a16:creationId xmlns:a16="http://schemas.microsoft.com/office/drawing/2014/main" id="{2817D711-5038-428A-83F3-D40550C244B3}"/>
                    </a:ext>
                  </a:extLst>
                </p:cNvPr>
                <p:cNvSpPr txBox="1"/>
                <p:nvPr/>
              </p:nvSpPr>
              <p:spPr>
                <a:xfrm>
                  <a:off x="7829848" y="4882571"/>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基金的经济功能</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42" name="组合 41">
              <a:extLst>
                <a:ext uri="{FF2B5EF4-FFF2-40B4-BE49-F238E27FC236}">
                  <a16:creationId xmlns:a16="http://schemas.microsoft.com/office/drawing/2014/main" id="{0A44FC0A-A40C-4A4E-8F7E-59AC74D04361}"/>
                </a:ext>
              </a:extLst>
            </p:cNvPr>
            <p:cNvGrpSpPr/>
            <p:nvPr/>
          </p:nvGrpSpPr>
          <p:grpSpPr>
            <a:xfrm>
              <a:off x="6822833" y="5474955"/>
              <a:ext cx="4524540" cy="400110"/>
              <a:chOff x="6822833" y="5474955"/>
              <a:chExt cx="4524540" cy="400110"/>
            </a:xfrm>
          </p:grpSpPr>
          <p:cxnSp>
            <p:nvCxnSpPr>
              <p:cNvPr id="38" name="直接连接符 37">
                <a:extLst>
                  <a:ext uri="{FF2B5EF4-FFF2-40B4-BE49-F238E27FC236}">
                    <a16:creationId xmlns:a16="http://schemas.microsoft.com/office/drawing/2014/main" id="{13CAFD6B-A61F-47B5-B8E5-346FA32D7EB9}"/>
                  </a:ext>
                </a:extLst>
              </p:cNvPr>
              <p:cNvCxnSpPr/>
              <p:nvPr/>
            </p:nvCxnSpPr>
            <p:spPr>
              <a:xfrm>
                <a:off x="6822833" y="5583919"/>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8E3A56-1D86-4B1C-AF1C-B040A575A291}"/>
                  </a:ext>
                </a:extLst>
              </p:cNvPr>
              <p:cNvSpPr txBox="1"/>
              <p:nvPr/>
            </p:nvSpPr>
            <p:spPr>
              <a:xfrm>
                <a:off x="7331402" y="5474955"/>
                <a:ext cx="4015971"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共担性、共济性、公益性、强制性</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820066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604023" y="543268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4016144" y="3039594"/>
            <a:ext cx="6340197"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总体的</a:t>
            </a:r>
            <a:r>
              <a:rPr kumimoji="0" lang="zh-CN" altLang="en-US" sz="2000" b="1" i="0" u="none" strike="noStrike" kern="1200" cap="none" spc="0" normalizeH="0" baseline="0" noProof="0" dirty="0">
                <a:ln>
                  <a:noFill/>
                </a:ln>
                <a:solidFill>
                  <a:srgbClr val="C00000"/>
                </a:solidFill>
                <a:effectLst/>
                <a:uLnTx/>
                <a:uFillTx/>
                <a:latin typeface="微软雅黑"/>
                <a:ea typeface="微软雅黑"/>
                <a:cs typeface="+mn-cs"/>
              </a:rPr>
              <a:t>社会保障基金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反映着社会保障制度的</a:t>
            </a:r>
            <a:r>
              <a:rPr kumimoji="0" lang="zh-CN" altLang="en-US" sz="2000" b="1" i="0" u="none" strike="noStrike" kern="1200" cap="none" spc="0" normalizeH="0" baseline="0" noProof="0" dirty="0">
                <a:ln>
                  <a:noFill/>
                </a:ln>
                <a:solidFill>
                  <a:srgbClr val="C00000"/>
                </a:solidFill>
                <a:effectLst/>
                <a:uLnTx/>
                <a:uFillTx/>
                <a:latin typeface="微软雅黑"/>
                <a:ea typeface="微软雅黑"/>
                <a:cs typeface="+mn-cs"/>
              </a:rPr>
              <a:t>总量水平。</a:t>
            </a:r>
          </a:p>
        </p:txBody>
      </p:sp>
      <p:grpSp>
        <p:nvGrpSpPr>
          <p:cNvPr id="34" name="组合 33">
            <a:extLst>
              <a:ext uri="{FF2B5EF4-FFF2-40B4-BE49-F238E27FC236}">
                <a16:creationId xmlns:a16="http://schemas.microsoft.com/office/drawing/2014/main" id="{66A3BE55-17F1-4BBD-BAEC-98FC4935BA5F}"/>
              </a:ext>
            </a:extLst>
          </p:cNvPr>
          <p:cNvGrpSpPr/>
          <p:nvPr/>
        </p:nvGrpSpPr>
        <p:grpSpPr>
          <a:xfrm>
            <a:off x="321279" y="950661"/>
            <a:ext cx="5603631" cy="1680949"/>
            <a:chOff x="321279" y="950661"/>
            <a:chExt cx="5603631" cy="1680949"/>
          </a:xfrm>
        </p:grpSpPr>
        <p:grpSp>
          <p:nvGrpSpPr>
            <p:cNvPr id="24" name="组合 23">
              <a:extLst>
                <a:ext uri="{FF2B5EF4-FFF2-40B4-BE49-F238E27FC236}">
                  <a16:creationId xmlns:a16="http://schemas.microsoft.com/office/drawing/2014/main" id="{559F58F9-AD44-4DDC-BB1F-972D3C78B74C}"/>
                </a:ext>
              </a:extLst>
            </p:cNvPr>
            <p:cNvGrpSpPr/>
            <p:nvPr/>
          </p:nvGrpSpPr>
          <p:grpSpPr>
            <a:xfrm>
              <a:off x="321279" y="950661"/>
              <a:ext cx="3962133" cy="1680949"/>
              <a:chOff x="321279" y="950661"/>
              <a:chExt cx="3962133" cy="1680949"/>
            </a:xfrm>
          </p:grpSpPr>
          <p:sp>
            <p:nvSpPr>
              <p:cNvPr id="25" name="文本框 24">
                <a:extLst>
                  <a:ext uri="{FF2B5EF4-FFF2-40B4-BE49-F238E27FC236}">
                    <a16:creationId xmlns:a16="http://schemas.microsoft.com/office/drawing/2014/main" id="{47FF0172-0747-46B5-8428-302DB08AAFD4}"/>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19B9F197-63D6-4A80-9867-B84F30E2ACA0}"/>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B36927FB-2FD4-4B5E-A4F9-D37CFD0D97A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28" name="文本框 27">
              <a:extLst>
                <a:ext uri="{FF2B5EF4-FFF2-40B4-BE49-F238E27FC236}">
                  <a16:creationId xmlns:a16="http://schemas.microsoft.com/office/drawing/2014/main" id="{CC234852-3696-4CD1-A20F-0253A622AB16}"/>
                </a:ext>
              </a:extLst>
            </p:cNvPr>
            <p:cNvSpPr txBox="1"/>
            <p:nvPr/>
          </p:nvSpPr>
          <p:spPr>
            <a:xfrm>
              <a:off x="4355250" y="2247962"/>
              <a:ext cx="156966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名字词解释题</a:t>
              </a:r>
            </a:p>
          </p:txBody>
        </p:sp>
      </p:grpSp>
      <p:grpSp>
        <p:nvGrpSpPr>
          <p:cNvPr id="33" name="组合 32">
            <a:extLst>
              <a:ext uri="{FF2B5EF4-FFF2-40B4-BE49-F238E27FC236}">
                <a16:creationId xmlns:a16="http://schemas.microsoft.com/office/drawing/2014/main" id="{BBBD83E2-C9DC-48E8-BA8E-654C54B19D2A}"/>
              </a:ext>
            </a:extLst>
          </p:cNvPr>
          <p:cNvGrpSpPr/>
          <p:nvPr/>
        </p:nvGrpSpPr>
        <p:grpSpPr>
          <a:xfrm>
            <a:off x="1208497" y="3423503"/>
            <a:ext cx="10370111" cy="3049381"/>
            <a:chOff x="1218223" y="2985034"/>
            <a:chExt cx="10370111" cy="3049381"/>
          </a:xfrm>
        </p:grpSpPr>
        <p:grpSp>
          <p:nvGrpSpPr>
            <p:cNvPr id="31" name="组合 30">
              <a:extLst>
                <a:ext uri="{FF2B5EF4-FFF2-40B4-BE49-F238E27FC236}">
                  <a16:creationId xmlns:a16="http://schemas.microsoft.com/office/drawing/2014/main" id="{B659F43E-1143-40BE-A182-33CFE96B2E81}"/>
                </a:ext>
              </a:extLst>
            </p:cNvPr>
            <p:cNvGrpSpPr/>
            <p:nvPr/>
          </p:nvGrpSpPr>
          <p:grpSpPr>
            <a:xfrm>
              <a:off x="1218223" y="2985034"/>
              <a:ext cx="7635212" cy="3049381"/>
              <a:chOff x="832633" y="2472402"/>
              <a:chExt cx="7635212" cy="3049381"/>
            </a:xfrm>
          </p:grpSpPr>
          <p:grpSp>
            <p:nvGrpSpPr>
              <p:cNvPr id="21" name="组 20"/>
              <p:cNvGrpSpPr/>
              <p:nvPr/>
            </p:nvGrpSpPr>
            <p:grpSpPr>
              <a:xfrm>
                <a:off x="6218796" y="2941984"/>
                <a:ext cx="2249049" cy="929394"/>
                <a:chOff x="6218796" y="2941984"/>
                <a:chExt cx="2249049" cy="929394"/>
              </a:xfrm>
            </p:grpSpPr>
            <p:sp>
              <p:nvSpPr>
                <p:cNvPr id="11" name="Arrow: Right 10">
                  <a:extLst>
                    <a:ext uri="{FF2B5EF4-FFF2-40B4-BE49-F238E27FC236}">
                      <a16:creationId xmlns:a16="http://schemas.microsoft.com/office/drawing/2014/main" id="{A85FDA06-8A0C-450F-8CF4-B5F691D913EA}"/>
                    </a:ext>
                  </a:extLst>
                </p:cNvPr>
                <p:cNvSpPr/>
                <p:nvPr/>
              </p:nvSpPr>
              <p:spPr>
                <a:xfrm>
                  <a:off x="6218796" y="3386746"/>
                  <a:ext cx="2249049" cy="484632"/>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2" name="TextBox 11">
                  <a:extLst>
                    <a:ext uri="{FF2B5EF4-FFF2-40B4-BE49-F238E27FC236}">
                      <a16:creationId xmlns:a16="http://schemas.microsoft.com/office/drawing/2014/main" id="{73A7A2B2-C178-4DA3-9EEF-E0D738785231}"/>
                    </a:ext>
                  </a:extLst>
                </p:cNvPr>
                <p:cNvSpPr txBox="1"/>
                <p:nvPr/>
              </p:nvSpPr>
              <p:spPr>
                <a:xfrm>
                  <a:off x="6538638" y="2941984"/>
                  <a:ext cx="1415772" cy="4616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出现情况</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23" name="组 22"/>
              <p:cNvGrpSpPr/>
              <p:nvPr/>
            </p:nvGrpSpPr>
            <p:grpSpPr>
              <a:xfrm>
                <a:off x="832633" y="2472402"/>
                <a:ext cx="2957959" cy="2412282"/>
                <a:chOff x="900282" y="2414400"/>
                <a:chExt cx="2957959" cy="2412282"/>
              </a:xfrm>
            </p:grpSpPr>
            <p:sp>
              <p:nvSpPr>
                <p:cNvPr id="7" name="Arrow: Right 5">
                  <a:extLst>
                    <a:ext uri="{FF2B5EF4-FFF2-40B4-BE49-F238E27FC236}">
                      <a16:creationId xmlns:a16="http://schemas.microsoft.com/office/drawing/2014/main" id="{6683ED1A-B12F-4F19-AF57-D815A5F2CE66}"/>
                    </a:ext>
                  </a:extLst>
                </p:cNvPr>
                <p:cNvSpPr/>
                <p:nvPr/>
              </p:nvSpPr>
              <p:spPr>
                <a:xfrm>
                  <a:off x="2172306" y="3433693"/>
                  <a:ext cx="1685935" cy="421481"/>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grpSp>
              <p:nvGrpSpPr>
                <p:cNvPr id="20" name="组 19"/>
                <p:cNvGrpSpPr/>
                <p:nvPr/>
              </p:nvGrpSpPr>
              <p:grpSpPr>
                <a:xfrm>
                  <a:off x="900282" y="2414400"/>
                  <a:ext cx="2633779" cy="2412282"/>
                  <a:chOff x="900282" y="2414400"/>
                  <a:chExt cx="2633779" cy="2412282"/>
                </a:xfrm>
              </p:grpSpPr>
              <p:sp>
                <p:nvSpPr>
                  <p:cNvPr id="8" name="TextBox 7">
                    <a:extLst>
                      <a:ext uri="{FF2B5EF4-FFF2-40B4-BE49-F238E27FC236}">
                        <a16:creationId xmlns:a16="http://schemas.microsoft.com/office/drawing/2014/main" id="{0312562A-D9F0-4BB8-8FC5-F52CEE1FDCB8}"/>
                      </a:ext>
                    </a:extLst>
                  </p:cNvPr>
                  <p:cNvSpPr txBox="1"/>
                  <p:nvPr/>
                </p:nvSpPr>
                <p:spPr>
                  <a:xfrm>
                    <a:off x="2323473" y="3109628"/>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统筹积累</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3EF00188-D3CE-4374-A19B-F18D1A8A693E}"/>
                      </a:ext>
                    </a:extLst>
                  </p:cNvPr>
                  <p:cNvSpPr/>
                  <p:nvPr/>
                </p:nvSpPr>
                <p:spPr>
                  <a:xfrm>
                    <a:off x="904324" y="2414400"/>
                    <a:ext cx="693807" cy="566739"/>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国家</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Rectangle 9">
                    <a:extLst>
                      <a:ext uri="{FF2B5EF4-FFF2-40B4-BE49-F238E27FC236}">
                        <a16:creationId xmlns:a16="http://schemas.microsoft.com/office/drawing/2014/main" id="{3EF00188-D3CE-4374-A19B-F18D1A8A693E}"/>
                      </a:ext>
                    </a:extLst>
                  </p:cNvPr>
                  <p:cNvSpPr/>
                  <p:nvPr/>
                </p:nvSpPr>
                <p:spPr>
                  <a:xfrm>
                    <a:off x="900283" y="3345647"/>
                    <a:ext cx="697848" cy="559904"/>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单位</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Rectangle 9">
                    <a:extLst>
                      <a:ext uri="{FF2B5EF4-FFF2-40B4-BE49-F238E27FC236}">
                        <a16:creationId xmlns:a16="http://schemas.microsoft.com/office/drawing/2014/main" id="{3EF00188-D3CE-4374-A19B-F18D1A8A693E}"/>
                      </a:ext>
                    </a:extLst>
                  </p:cNvPr>
                  <p:cNvSpPr/>
                  <p:nvPr/>
                </p:nvSpPr>
                <p:spPr>
                  <a:xfrm>
                    <a:off x="900282" y="4294021"/>
                    <a:ext cx="693806" cy="532661"/>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个人</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Left Brace 7">
                    <a:extLst>
                      <a:ext uri="{FF2B5EF4-FFF2-40B4-BE49-F238E27FC236}">
                        <a16:creationId xmlns:a16="http://schemas.microsoft.com/office/drawing/2014/main" id="{1A81A600-5CDB-46A7-AA59-442610567F51}"/>
                      </a:ext>
                    </a:extLst>
                  </p:cNvPr>
                  <p:cNvSpPr/>
                  <p:nvPr/>
                </p:nvSpPr>
                <p:spPr>
                  <a:xfrm rot="10800000">
                    <a:off x="1782675" y="2569394"/>
                    <a:ext cx="254947" cy="2177927"/>
                  </a:xfrm>
                  <a:prstGeom prst="leftBrace">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grpSp>
          </p:grpSp>
          <p:grpSp>
            <p:nvGrpSpPr>
              <p:cNvPr id="30" name="组合 29">
                <a:extLst>
                  <a:ext uri="{FF2B5EF4-FFF2-40B4-BE49-F238E27FC236}">
                    <a16:creationId xmlns:a16="http://schemas.microsoft.com/office/drawing/2014/main" id="{93C59C28-75DA-413F-92E9-F52AD1ADE9B8}"/>
                  </a:ext>
                </a:extLst>
              </p:cNvPr>
              <p:cNvGrpSpPr/>
              <p:nvPr/>
            </p:nvGrpSpPr>
            <p:grpSpPr>
              <a:xfrm>
                <a:off x="2413175" y="3226060"/>
                <a:ext cx="5109091" cy="2295723"/>
                <a:chOff x="2413175" y="3226060"/>
                <a:chExt cx="5109091" cy="2295723"/>
              </a:xfrm>
            </p:grpSpPr>
            <p:sp>
              <p:nvSpPr>
                <p:cNvPr id="6" name="Rectangle 2">
                  <a:extLst>
                    <a:ext uri="{FF2B5EF4-FFF2-40B4-BE49-F238E27FC236}">
                      <a16:creationId xmlns:a16="http://schemas.microsoft.com/office/drawing/2014/main" id="{7B5975CF-CE18-434C-9896-7182BFB1648B}"/>
                    </a:ext>
                  </a:extLst>
                </p:cNvPr>
                <p:cNvSpPr/>
                <p:nvPr/>
              </p:nvSpPr>
              <p:spPr>
                <a:xfrm>
                  <a:off x="3875683" y="3226060"/>
                  <a:ext cx="2343113" cy="861716"/>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社会保障专项基金</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p:cNvSpPr txBox="1"/>
                <p:nvPr/>
              </p:nvSpPr>
              <p:spPr>
                <a:xfrm>
                  <a:off x="2413175" y="5060118"/>
                  <a:ext cx="5109091" cy="4616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针对“受益人”提供社会物质帮助。</a:t>
                  </a:r>
                </a:p>
              </p:txBody>
            </p:sp>
            <p:cxnSp>
              <p:nvCxnSpPr>
                <p:cNvPr id="29" name="直接连接符 28">
                  <a:extLst>
                    <a:ext uri="{FF2B5EF4-FFF2-40B4-BE49-F238E27FC236}">
                      <a16:creationId xmlns:a16="http://schemas.microsoft.com/office/drawing/2014/main" id="{0AEB2CB4-83C4-44F9-9C95-3097E5DFA733}"/>
                    </a:ext>
                  </a:extLst>
                </p:cNvPr>
                <p:cNvCxnSpPr>
                  <a:cxnSpLocks/>
                </p:cNvCxnSpPr>
                <p:nvPr/>
              </p:nvCxnSpPr>
              <p:spPr>
                <a:xfrm>
                  <a:off x="4967722" y="4087776"/>
                  <a:ext cx="0" cy="96539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矩形 31">
              <a:extLst>
                <a:ext uri="{FF2B5EF4-FFF2-40B4-BE49-F238E27FC236}">
                  <a16:creationId xmlns:a16="http://schemas.microsoft.com/office/drawing/2014/main" id="{D5BF080E-7CEE-488E-B39E-F0DA88E5DA3F}"/>
                </a:ext>
              </a:extLst>
            </p:cNvPr>
            <p:cNvSpPr/>
            <p:nvPr/>
          </p:nvSpPr>
          <p:spPr>
            <a:xfrm>
              <a:off x="9012471" y="3680262"/>
              <a:ext cx="2575863" cy="830997"/>
            </a:xfrm>
            <a:prstGeom prst="rect">
              <a:avLst/>
            </a:prstGeom>
            <a:ln w="19050">
              <a:solidFill>
                <a:schemeClr val="accent6">
                  <a:lumMod val="75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生、老、病、死、失业</a:t>
              </a:r>
            </a:p>
          </p:txBody>
        </p:sp>
      </p:grpSp>
      <p:pic>
        <p:nvPicPr>
          <p:cNvPr id="2" name="图片 1">
            <a:extLst>
              <a:ext uri="{FF2B5EF4-FFF2-40B4-BE49-F238E27FC236}">
                <a16:creationId xmlns:a16="http://schemas.microsoft.com/office/drawing/2014/main" id="{F07DA7C6-6B29-4857-83A5-7BC06914D128}"/>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4" name="矩形 3">
            <a:extLst>
              <a:ext uri="{FF2B5EF4-FFF2-40B4-BE49-F238E27FC236}">
                <a16:creationId xmlns:a16="http://schemas.microsoft.com/office/drawing/2014/main" id="{733DAA70-E4A3-40B1-BE53-FA519EC4A868}"/>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7296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604023" y="543268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5" name="组合 34">
            <a:extLst>
              <a:ext uri="{FF2B5EF4-FFF2-40B4-BE49-F238E27FC236}">
                <a16:creationId xmlns:a16="http://schemas.microsoft.com/office/drawing/2014/main" id="{5DA1272F-1407-4E61-8BD1-A531F6F766AD}"/>
              </a:ext>
            </a:extLst>
          </p:cNvPr>
          <p:cNvGrpSpPr/>
          <p:nvPr/>
        </p:nvGrpSpPr>
        <p:grpSpPr>
          <a:xfrm>
            <a:off x="12607668" y="1313228"/>
            <a:ext cx="9125991" cy="4554038"/>
            <a:chOff x="2221382" y="1321027"/>
            <a:chExt cx="9125991" cy="4554038"/>
          </a:xfrm>
        </p:grpSpPr>
        <p:grpSp>
          <p:nvGrpSpPr>
            <p:cNvPr id="36" name="组合 35">
              <a:extLst>
                <a:ext uri="{FF2B5EF4-FFF2-40B4-BE49-F238E27FC236}">
                  <a16:creationId xmlns:a16="http://schemas.microsoft.com/office/drawing/2014/main" id="{74700F8C-D905-4702-B31A-22A8D8CC16FD}"/>
                </a:ext>
              </a:extLst>
            </p:cNvPr>
            <p:cNvGrpSpPr/>
            <p:nvPr/>
          </p:nvGrpSpPr>
          <p:grpSpPr>
            <a:xfrm>
              <a:off x="2221382" y="1321027"/>
              <a:ext cx="7739111" cy="4263057"/>
              <a:chOff x="2221382" y="1321027"/>
              <a:chExt cx="7739111" cy="4263057"/>
            </a:xfrm>
          </p:grpSpPr>
          <p:grpSp>
            <p:nvGrpSpPr>
              <p:cNvPr id="40" name="组合 39">
                <a:extLst>
                  <a:ext uri="{FF2B5EF4-FFF2-40B4-BE49-F238E27FC236}">
                    <a16:creationId xmlns:a16="http://schemas.microsoft.com/office/drawing/2014/main" id="{D214F1BB-F5CB-4BEA-A172-EC20E797B07F}"/>
                  </a:ext>
                </a:extLst>
              </p:cNvPr>
              <p:cNvGrpSpPr/>
              <p:nvPr/>
            </p:nvGrpSpPr>
            <p:grpSpPr>
              <a:xfrm>
                <a:off x="2221382" y="1321027"/>
                <a:ext cx="7739111" cy="4263057"/>
                <a:chOff x="2221382" y="1321027"/>
                <a:chExt cx="7739111" cy="4263057"/>
              </a:xfrm>
            </p:grpSpPr>
            <p:grpSp>
              <p:nvGrpSpPr>
                <p:cNvPr id="50" name="组合 49">
                  <a:extLst>
                    <a:ext uri="{FF2B5EF4-FFF2-40B4-BE49-F238E27FC236}">
                      <a16:creationId xmlns:a16="http://schemas.microsoft.com/office/drawing/2014/main" id="{7F20AC1F-8A91-4953-9221-8CDA016AC207}"/>
                    </a:ext>
                  </a:extLst>
                </p:cNvPr>
                <p:cNvGrpSpPr/>
                <p:nvPr/>
              </p:nvGrpSpPr>
              <p:grpSpPr>
                <a:xfrm>
                  <a:off x="2221382" y="1911461"/>
                  <a:ext cx="4616715" cy="3672623"/>
                  <a:chOff x="2221382" y="1911461"/>
                  <a:chExt cx="4616715" cy="3672623"/>
                </a:xfrm>
              </p:grpSpPr>
              <p:grpSp>
                <p:nvGrpSpPr>
                  <p:cNvPr id="62" name="组合 61">
                    <a:extLst>
                      <a:ext uri="{FF2B5EF4-FFF2-40B4-BE49-F238E27FC236}">
                        <a16:creationId xmlns:a16="http://schemas.microsoft.com/office/drawing/2014/main" id="{69BC743D-8B7F-4481-AD8A-0F62DCFB9601}"/>
                      </a:ext>
                    </a:extLst>
                  </p:cNvPr>
                  <p:cNvGrpSpPr/>
                  <p:nvPr/>
                </p:nvGrpSpPr>
                <p:grpSpPr>
                  <a:xfrm>
                    <a:off x="2221382" y="1911461"/>
                    <a:ext cx="4616715" cy="3672623"/>
                    <a:chOff x="-137252" y="1843034"/>
                    <a:chExt cx="4616715" cy="3672623"/>
                  </a:xfrm>
                </p:grpSpPr>
                <p:sp>
                  <p:nvSpPr>
                    <p:cNvPr id="65" name="文本框 64">
                      <a:extLst>
                        <a:ext uri="{FF2B5EF4-FFF2-40B4-BE49-F238E27FC236}">
                          <a16:creationId xmlns:a16="http://schemas.microsoft.com/office/drawing/2014/main" id="{BCA05D4B-7EDF-4A57-AB3C-787D21971069}"/>
                        </a:ext>
                      </a:extLst>
                    </p:cNvPr>
                    <p:cNvSpPr txBox="1"/>
                    <p:nvPr/>
                  </p:nvSpPr>
                  <p:spPr>
                    <a:xfrm>
                      <a:off x="-137252" y="3360573"/>
                      <a:ext cx="2726454" cy="523220"/>
                    </a:xfrm>
                    <a:prstGeom prst="rect">
                      <a:avLst/>
                    </a:prstGeom>
                    <a:noFill/>
                    <a:ln w="38100">
                      <a:solidFill>
                        <a:schemeClr val="accent6">
                          <a:lumMod val="75000"/>
                        </a:schemeClr>
                      </a:solid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社会保障金概述</a:t>
                      </a:r>
                    </a:p>
                  </p:txBody>
                </p:sp>
                <p:cxnSp>
                  <p:nvCxnSpPr>
                    <p:cNvPr id="66" name="直接连接符 65">
                      <a:extLst>
                        <a:ext uri="{FF2B5EF4-FFF2-40B4-BE49-F238E27FC236}">
                          <a16:creationId xmlns:a16="http://schemas.microsoft.com/office/drawing/2014/main" id="{0FC44365-B968-4AF5-9BCE-D25E718F9B5C}"/>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C035C10F-C8B3-4B6D-AF0A-344D8F97C2AA}"/>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B10D5E2-A466-4C37-BBAF-768221E792ED}"/>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E84ACB3C-8921-4791-A063-18C3E642B920}"/>
                        </a:ext>
                      </a:extLst>
                    </p:cNvPr>
                    <p:cNvSpPr txBox="1"/>
                    <p:nvPr/>
                  </p:nvSpPr>
                  <p:spPr>
                    <a:xfrm>
                      <a:off x="3625846" y="1843034"/>
                      <a:ext cx="800142" cy="461665"/>
                    </a:xfrm>
                    <a:prstGeom prst="rect">
                      <a:avLst/>
                    </a:prstGeom>
                    <a:solidFill>
                      <a:schemeClr val="accent6">
                        <a:lumMod val="60000"/>
                        <a:lumOff val="40000"/>
                      </a:schemeClr>
                    </a:solid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概念</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0" name="文本框 69">
                      <a:extLst>
                        <a:ext uri="{FF2B5EF4-FFF2-40B4-BE49-F238E27FC236}">
                          <a16:creationId xmlns:a16="http://schemas.microsoft.com/office/drawing/2014/main" id="{D8DE7594-7C6C-4CC7-B5FD-A92704A6579D}"/>
                        </a:ext>
                      </a:extLst>
                    </p:cNvPr>
                    <p:cNvSpPr txBox="1"/>
                    <p:nvPr/>
                  </p:nvSpPr>
                  <p:spPr>
                    <a:xfrm>
                      <a:off x="3625846" y="2858724"/>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来源</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71" name="直接连接符 70">
                      <a:extLst>
                        <a:ext uri="{FF2B5EF4-FFF2-40B4-BE49-F238E27FC236}">
                          <a16:creationId xmlns:a16="http://schemas.microsoft.com/office/drawing/2014/main" id="{08F8AB13-DE51-4DEA-B1D4-30A5675C5E83}"/>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FC1DA435-42E9-4D93-B176-CC565E8D1884}"/>
                        </a:ext>
                      </a:extLst>
                    </p:cNvPr>
                    <p:cNvSpPr txBox="1"/>
                    <p:nvPr/>
                  </p:nvSpPr>
                  <p:spPr>
                    <a:xfrm>
                      <a:off x="3679334" y="5053992"/>
                      <a:ext cx="80012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特征</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73" name="直接连接符 72">
                      <a:extLst>
                        <a:ext uri="{FF2B5EF4-FFF2-40B4-BE49-F238E27FC236}">
                          <a16:creationId xmlns:a16="http://schemas.microsoft.com/office/drawing/2014/main" id="{34164A20-CBCE-4F5D-8A3A-994B3ECAA471}"/>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a:extLst>
                      <a:ext uri="{FF2B5EF4-FFF2-40B4-BE49-F238E27FC236}">
                        <a16:creationId xmlns:a16="http://schemas.microsoft.com/office/drawing/2014/main" id="{C02E946E-98C5-4AB2-9379-791F0D2344C9}"/>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6B45C311-3D2F-45E1-AF97-E2BE15EBD3EC}"/>
                      </a:ext>
                    </a:extLst>
                  </p:cNvPr>
                  <p:cNvSpPr txBox="1"/>
                  <p:nvPr/>
                </p:nvSpPr>
                <p:spPr>
                  <a:xfrm>
                    <a:off x="6007051" y="3995439"/>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作用</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51" name="组合 50">
                  <a:extLst>
                    <a:ext uri="{FF2B5EF4-FFF2-40B4-BE49-F238E27FC236}">
                      <a16:creationId xmlns:a16="http://schemas.microsoft.com/office/drawing/2014/main" id="{9EEA8504-9AEE-4CD5-893F-9BD7AE5802C6}"/>
                    </a:ext>
                  </a:extLst>
                </p:cNvPr>
                <p:cNvGrpSpPr/>
                <p:nvPr/>
              </p:nvGrpSpPr>
              <p:grpSpPr>
                <a:xfrm>
                  <a:off x="6807186" y="1321027"/>
                  <a:ext cx="3153307" cy="2291868"/>
                  <a:chOff x="6807186" y="1321027"/>
                  <a:chExt cx="3153307" cy="2291868"/>
                </a:xfrm>
              </p:grpSpPr>
              <p:cxnSp>
                <p:nvCxnSpPr>
                  <p:cNvPr id="52" name="直接连接符 51">
                    <a:extLst>
                      <a:ext uri="{FF2B5EF4-FFF2-40B4-BE49-F238E27FC236}">
                        <a16:creationId xmlns:a16="http://schemas.microsoft.com/office/drawing/2014/main" id="{483CBC99-D4D4-4614-94EE-7E5A35B7A532}"/>
                      </a:ext>
                    </a:extLst>
                  </p:cNvPr>
                  <p:cNvCxnSpPr/>
                  <p:nvPr/>
                </p:nvCxnSpPr>
                <p:spPr>
                  <a:xfrm>
                    <a:off x="7312385" y="155186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8DA5F187-A57D-4AA2-ADDF-F2083E76AE9B}"/>
                      </a:ext>
                    </a:extLst>
                  </p:cNvPr>
                  <p:cNvSpPr txBox="1"/>
                  <p:nvPr/>
                </p:nvSpPr>
                <p:spPr>
                  <a:xfrm>
                    <a:off x="7810831" y="1321027"/>
                    <a:ext cx="1245030" cy="400110"/>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财政拨款</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4" name="直接连接符 53">
                    <a:extLst>
                      <a:ext uri="{FF2B5EF4-FFF2-40B4-BE49-F238E27FC236}">
                        <a16:creationId xmlns:a16="http://schemas.microsoft.com/office/drawing/2014/main" id="{9AA1A327-ED4A-4E53-8682-DA2A9CDEEEC7}"/>
                      </a:ext>
                    </a:extLst>
                  </p:cNvPr>
                  <p:cNvCxnSpPr>
                    <a:cxnSpLocks/>
                  </p:cNvCxnSpPr>
                  <p:nvPr/>
                </p:nvCxnSpPr>
                <p:spPr>
                  <a:xfrm flipV="1">
                    <a:off x="7313455" y="1551860"/>
                    <a:ext cx="0" cy="1891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6471984-53E1-4EAC-AE7D-DCD3DD23C817}"/>
                      </a:ext>
                    </a:extLst>
                  </p:cNvPr>
                  <p:cNvCxnSpPr/>
                  <p:nvPr/>
                </p:nvCxnSpPr>
                <p:spPr>
                  <a:xfrm>
                    <a:off x="6807186" y="316072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CCB3482-1F4E-409A-A33D-F486CB7CC9BE}"/>
                      </a:ext>
                    </a:extLst>
                  </p:cNvPr>
                  <p:cNvCxnSpPr/>
                  <p:nvPr/>
                </p:nvCxnSpPr>
                <p:spPr>
                  <a:xfrm>
                    <a:off x="7321279" y="216897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0B91E05-4E24-47BA-A7D1-9E43D680E2B1}"/>
                      </a:ext>
                    </a:extLst>
                  </p:cNvPr>
                  <p:cNvSpPr txBox="1"/>
                  <p:nvPr/>
                </p:nvSpPr>
                <p:spPr>
                  <a:xfrm>
                    <a:off x="7819725" y="1938141"/>
                    <a:ext cx="2140768"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社会保险费（税）</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8" name="直接连接符 57">
                    <a:extLst>
                      <a:ext uri="{FF2B5EF4-FFF2-40B4-BE49-F238E27FC236}">
                        <a16:creationId xmlns:a16="http://schemas.microsoft.com/office/drawing/2014/main" id="{4F678CEF-980C-4C7F-90AE-66F1FBB1E342}"/>
                      </a:ext>
                    </a:extLst>
                  </p:cNvPr>
                  <p:cNvCxnSpPr/>
                  <p:nvPr/>
                </p:nvCxnSpPr>
                <p:spPr>
                  <a:xfrm>
                    <a:off x="7331402" y="283124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051217EE-6D6E-4169-9E57-0403B3A7DD2E}"/>
                      </a:ext>
                    </a:extLst>
                  </p:cNvPr>
                  <p:cNvSpPr txBox="1"/>
                  <p:nvPr/>
                </p:nvSpPr>
                <p:spPr>
                  <a:xfrm>
                    <a:off x="7829847" y="2600411"/>
                    <a:ext cx="180113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基金运营收入</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60" name="直接连接符 59">
                    <a:extLst>
                      <a:ext uri="{FF2B5EF4-FFF2-40B4-BE49-F238E27FC236}">
                        <a16:creationId xmlns:a16="http://schemas.microsoft.com/office/drawing/2014/main" id="{C64A41B1-EB17-4527-9E5F-58014D5B99D2}"/>
                      </a:ext>
                    </a:extLst>
                  </p:cNvPr>
                  <p:cNvCxnSpPr/>
                  <p:nvPr/>
                </p:nvCxnSpPr>
                <p:spPr>
                  <a:xfrm>
                    <a:off x="7312385" y="344361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113C47EA-1E94-4E85-BFE8-851ECFEB322E}"/>
                      </a:ext>
                    </a:extLst>
                  </p:cNvPr>
                  <p:cNvSpPr txBox="1"/>
                  <p:nvPr/>
                </p:nvSpPr>
                <p:spPr>
                  <a:xfrm>
                    <a:off x="7810831" y="3212785"/>
                    <a:ext cx="132278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其他资金</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41" name="组合 40">
                <a:extLst>
                  <a:ext uri="{FF2B5EF4-FFF2-40B4-BE49-F238E27FC236}">
                    <a16:creationId xmlns:a16="http://schemas.microsoft.com/office/drawing/2014/main" id="{B252CAEA-4289-474D-BFAC-44503AE979F7}"/>
                  </a:ext>
                </a:extLst>
              </p:cNvPr>
              <p:cNvGrpSpPr/>
              <p:nvPr/>
            </p:nvGrpSpPr>
            <p:grpSpPr>
              <a:xfrm>
                <a:off x="6822833" y="3760079"/>
                <a:ext cx="3078315" cy="1522602"/>
                <a:chOff x="6822833" y="3760079"/>
                <a:chExt cx="3078315" cy="1522602"/>
              </a:xfrm>
            </p:grpSpPr>
            <p:cxnSp>
              <p:nvCxnSpPr>
                <p:cNvPr id="42" name="直接连接符 41">
                  <a:extLst>
                    <a:ext uri="{FF2B5EF4-FFF2-40B4-BE49-F238E27FC236}">
                      <a16:creationId xmlns:a16="http://schemas.microsoft.com/office/drawing/2014/main" id="{A5B2FAC2-46B4-4E5D-8B0D-ACB437738D2A}"/>
                    </a:ext>
                  </a:extLst>
                </p:cNvPr>
                <p:cNvCxnSpPr/>
                <p:nvPr/>
              </p:nvCxnSpPr>
              <p:spPr>
                <a:xfrm>
                  <a:off x="7313551" y="389016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5939DB7-DDAC-4097-9153-81FABE6A35EE}"/>
                    </a:ext>
                  </a:extLst>
                </p:cNvPr>
                <p:cNvCxnSpPr>
                  <a:cxnSpLocks/>
                </p:cNvCxnSpPr>
                <p:nvPr/>
              </p:nvCxnSpPr>
              <p:spPr>
                <a:xfrm flipV="1">
                  <a:off x="7331402" y="3890168"/>
                  <a:ext cx="0" cy="112209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8AB680-5167-4873-9BF3-91B1DF1A8495}"/>
                    </a:ext>
                  </a:extLst>
                </p:cNvPr>
                <p:cNvCxnSpPr/>
                <p:nvPr/>
              </p:nvCxnSpPr>
              <p:spPr>
                <a:xfrm>
                  <a:off x="6822833" y="430654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03FD11C-D1D6-4A69-9C51-5933AD19F166}"/>
                    </a:ext>
                  </a:extLst>
                </p:cNvPr>
                <p:cNvCxnSpPr/>
                <p:nvPr/>
              </p:nvCxnSpPr>
              <p:spPr>
                <a:xfrm>
                  <a:off x="7302262" y="445710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4AB5842-BCB6-4457-AA86-6263CC6F56BD}"/>
                    </a:ext>
                  </a:extLst>
                </p:cNvPr>
                <p:cNvCxnSpPr/>
                <p:nvPr/>
              </p:nvCxnSpPr>
              <p:spPr>
                <a:xfrm>
                  <a:off x="7331402" y="501226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01E20E8E-0AC6-4A95-9B76-B6BCB3F78662}"/>
                    </a:ext>
                  </a:extLst>
                </p:cNvPr>
                <p:cNvSpPr txBox="1"/>
                <p:nvPr/>
              </p:nvSpPr>
              <p:spPr>
                <a:xfrm>
                  <a:off x="7839838" y="3760079"/>
                  <a:ext cx="2042292"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抵御风险的能力</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8" name="文本框 47">
                  <a:extLst>
                    <a:ext uri="{FF2B5EF4-FFF2-40B4-BE49-F238E27FC236}">
                      <a16:creationId xmlns:a16="http://schemas.microsoft.com/office/drawing/2014/main" id="{8AD20BE8-2181-42AF-8984-C879BD10156E}"/>
                    </a:ext>
                  </a:extLst>
                </p:cNvPr>
                <p:cNvSpPr txBox="1"/>
                <p:nvPr/>
              </p:nvSpPr>
              <p:spPr>
                <a:xfrm>
                  <a:off x="7810831" y="4298747"/>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保险互济的作用</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9" name="文本框 48">
                  <a:extLst>
                    <a:ext uri="{FF2B5EF4-FFF2-40B4-BE49-F238E27FC236}">
                      <a16:creationId xmlns:a16="http://schemas.microsoft.com/office/drawing/2014/main" id="{8D59E7CD-8CAD-4D2E-9176-372A9F409FD8}"/>
                    </a:ext>
                  </a:extLst>
                </p:cNvPr>
                <p:cNvSpPr txBox="1"/>
                <p:nvPr/>
              </p:nvSpPr>
              <p:spPr>
                <a:xfrm>
                  <a:off x="7829848" y="4882571"/>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基金的经济功能</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37" name="组合 36">
              <a:extLst>
                <a:ext uri="{FF2B5EF4-FFF2-40B4-BE49-F238E27FC236}">
                  <a16:creationId xmlns:a16="http://schemas.microsoft.com/office/drawing/2014/main" id="{F9B4B5B3-DA78-41C2-B969-82458CBC5017}"/>
                </a:ext>
              </a:extLst>
            </p:cNvPr>
            <p:cNvGrpSpPr/>
            <p:nvPr/>
          </p:nvGrpSpPr>
          <p:grpSpPr>
            <a:xfrm>
              <a:off x="6822833" y="5474955"/>
              <a:ext cx="4524540" cy="400110"/>
              <a:chOff x="6822833" y="5474955"/>
              <a:chExt cx="4524540" cy="400110"/>
            </a:xfrm>
          </p:grpSpPr>
          <p:cxnSp>
            <p:nvCxnSpPr>
              <p:cNvPr id="38" name="直接连接符 37">
                <a:extLst>
                  <a:ext uri="{FF2B5EF4-FFF2-40B4-BE49-F238E27FC236}">
                    <a16:creationId xmlns:a16="http://schemas.microsoft.com/office/drawing/2014/main" id="{D6B7E514-E762-4C6A-85E2-63B5248778A5}"/>
                  </a:ext>
                </a:extLst>
              </p:cNvPr>
              <p:cNvCxnSpPr/>
              <p:nvPr/>
            </p:nvCxnSpPr>
            <p:spPr>
              <a:xfrm>
                <a:off x="6822833" y="5583919"/>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50834957-BC79-4EB1-9E0E-51564DC8F33B}"/>
                  </a:ext>
                </a:extLst>
              </p:cNvPr>
              <p:cNvSpPr txBox="1"/>
              <p:nvPr/>
            </p:nvSpPr>
            <p:spPr>
              <a:xfrm>
                <a:off x="7331402" y="5474955"/>
                <a:ext cx="4015971"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共担性、共济性、公益性、强制性</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pic>
        <p:nvPicPr>
          <p:cNvPr id="2" name="图片 1">
            <a:extLst>
              <a:ext uri="{FF2B5EF4-FFF2-40B4-BE49-F238E27FC236}">
                <a16:creationId xmlns:a16="http://schemas.microsoft.com/office/drawing/2014/main" id="{F07DA7C6-6B29-4857-83A5-7BC06914D128}"/>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5" name="文本框 4"/>
          <p:cNvSpPr txBox="1"/>
          <p:nvPr/>
        </p:nvSpPr>
        <p:spPr>
          <a:xfrm>
            <a:off x="1494757" y="3382180"/>
            <a:ext cx="8766359" cy="1015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社会保障基金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是国家、单位及个人统筹而积累起来的专项基金，当受益人出现生、老、病、死，失业等情况时，提供给他们的一定的社会物质帮帮助。</a:t>
            </a:r>
          </a:p>
        </p:txBody>
      </p:sp>
      <p:sp>
        <p:nvSpPr>
          <p:cNvPr id="74" name="矩形 73">
            <a:extLst>
              <a:ext uri="{FF2B5EF4-FFF2-40B4-BE49-F238E27FC236}">
                <a16:creationId xmlns:a16="http://schemas.microsoft.com/office/drawing/2014/main" id="{F2D9796E-B608-4F1D-96AC-9B522667A58C}"/>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5" name="组合 74">
            <a:extLst>
              <a:ext uri="{FF2B5EF4-FFF2-40B4-BE49-F238E27FC236}">
                <a16:creationId xmlns:a16="http://schemas.microsoft.com/office/drawing/2014/main" id="{5FF8A6D4-CB4B-4678-8951-1EA9F74C5393}"/>
              </a:ext>
            </a:extLst>
          </p:cNvPr>
          <p:cNvGrpSpPr/>
          <p:nvPr/>
        </p:nvGrpSpPr>
        <p:grpSpPr>
          <a:xfrm>
            <a:off x="321279" y="950661"/>
            <a:ext cx="5603631" cy="1680949"/>
            <a:chOff x="321279" y="950661"/>
            <a:chExt cx="5603631" cy="1680949"/>
          </a:xfrm>
        </p:grpSpPr>
        <p:grpSp>
          <p:nvGrpSpPr>
            <p:cNvPr id="76" name="组合 75">
              <a:extLst>
                <a:ext uri="{FF2B5EF4-FFF2-40B4-BE49-F238E27FC236}">
                  <a16:creationId xmlns:a16="http://schemas.microsoft.com/office/drawing/2014/main" id="{8A0D473D-2114-496C-872A-4A99E57F8700}"/>
                </a:ext>
              </a:extLst>
            </p:cNvPr>
            <p:cNvGrpSpPr/>
            <p:nvPr/>
          </p:nvGrpSpPr>
          <p:grpSpPr>
            <a:xfrm>
              <a:off x="321279" y="950661"/>
              <a:ext cx="3962133" cy="1680949"/>
              <a:chOff x="321279" y="950661"/>
              <a:chExt cx="3962133" cy="1680949"/>
            </a:xfrm>
          </p:grpSpPr>
          <p:sp>
            <p:nvSpPr>
              <p:cNvPr id="78" name="文本框 77">
                <a:extLst>
                  <a:ext uri="{FF2B5EF4-FFF2-40B4-BE49-F238E27FC236}">
                    <a16:creationId xmlns:a16="http://schemas.microsoft.com/office/drawing/2014/main" id="{760FA7CE-FD24-4E59-8C66-86C0E54C8FD4}"/>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9" name="文本框 78">
                <a:extLst>
                  <a:ext uri="{FF2B5EF4-FFF2-40B4-BE49-F238E27FC236}">
                    <a16:creationId xmlns:a16="http://schemas.microsoft.com/office/drawing/2014/main" id="{D0A2F303-793A-4605-B305-A139157A3504}"/>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0" name="矩形 79">
                <a:extLst>
                  <a:ext uri="{FF2B5EF4-FFF2-40B4-BE49-F238E27FC236}">
                    <a16:creationId xmlns:a16="http://schemas.microsoft.com/office/drawing/2014/main" id="{139DB154-ED1D-46A0-A7F6-B740DFE1F2A9}"/>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77" name="文本框 76">
              <a:extLst>
                <a:ext uri="{FF2B5EF4-FFF2-40B4-BE49-F238E27FC236}">
                  <a16:creationId xmlns:a16="http://schemas.microsoft.com/office/drawing/2014/main" id="{8F3D2484-603E-4168-8695-7246CA23DECC}"/>
                </a:ext>
              </a:extLst>
            </p:cNvPr>
            <p:cNvSpPr txBox="1"/>
            <p:nvPr/>
          </p:nvSpPr>
          <p:spPr>
            <a:xfrm>
              <a:off x="4355250" y="2247962"/>
              <a:ext cx="156966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名字词解释题</a:t>
              </a:r>
            </a:p>
          </p:txBody>
        </p:sp>
      </p:grpSp>
    </p:spTree>
    <p:extLst>
      <p:ext uri="{BB962C8B-B14F-4D97-AF65-F5344CB8AC3E}">
        <p14:creationId xmlns:p14="http://schemas.microsoft.com/office/powerpoint/2010/main" val="1461580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8472F7-A822-4E01-B996-1EDC26DC87D5}"/>
              </a:ext>
            </a:extLst>
          </p:cNvPr>
          <p:cNvGrpSpPr/>
          <p:nvPr/>
        </p:nvGrpSpPr>
        <p:grpSpPr>
          <a:xfrm>
            <a:off x="2582941" y="2947755"/>
            <a:ext cx="3671942" cy="3506873"/>
            <a:chOff x="2582941" y="2947755"/>
            <a:chExt cx="3671942" cy="3506873"/>
          </a:xfrm>
        </p:grpSpPr>
        <p:sp>
          <p:nvSpPr>
            <p:cNvPr id="8" name="Rectangle 7">
              <a:extLst>
                <a:ext uri="{FF2B5EF4-FFF2-40B4-BE49-F238E27FC236}">
                  <a16:creationId xmlns:a16="http://schemas.microsoft.com/office/drawing/2014/main" id="{8471DC7A-A80C-43B6-8DE3-E161381D25DF}"/>
                </a:ext>
              </a:extLst>
            </p:cNvPr>
            <p:cNvSpPr/>
            <p:nvPr/>
          </p:nvSpPr>
          <p:spPr>
            <a:xfrm>
              <a:off x="4526982" y="3421360"/>
              <a:ext cx="172790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Rectangle 5">
              <a:extLst>
                <a:ext uri="{FF2B5EF4-FFF2-40B4-BE49-F238E27FC236}">
                  <a16:creationId xmlns:a16="http://schemas.microsoft.com/office/drawing/2014/main" id="{7991859D-9CA6-467E-8A6F-C3636865B6F5}"/>
                </a:ext>
              </a:extLst>
            </p:cNvPr>
            <p:cNvSpPr/>
            <p:nvPr/>
          </p:nvSpPr>
          <p:spPr>
            <a:xfrm>
              <a:off x="2582941" y="3178587"/>
              <a:ext cx="670860" cy="3046988"/>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社会保障</a:t>
              </a:r>
              <a:r>
                <a:rPr kumimoji="0" lang="zh-CN" altLang="en-US" sz="2400" b="1" i="0" u="none" strike="noStrike" kern="1200" cap="none" spc="0" normalizeH="0" baseline="0" noProof="0">
                  <a:ln>
                    <a:noFill/>
                  </a:ln>
                  <a:solidFill>
                    <a:prstClr val="black"/>
                  </a:solidFill>
                  <a:effectLst/>
                  <a:uLnTx/>
                  <a:uFillTx/>
                  <a:latin typeface="微软雅黑"/>
                  <a:ea typeface="微软雅黑"/>
                  <a:cs typeface="+mn-cs"/>
                </a:rPr>
                <a:t>基金分类</a:t>
              </a:r>
              <a:endParaRPr kumimoji="0" lang="en-GB" sz="24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896DAD52-24A8-44FF-837E-8ECAF4FC250F}"/>
                </a:ext>
              </a:extLst>
            </p:cNvPr>
            <p:cNvSpPr/>
            <p:nvPr/>
          </p:nvSpPr>
          <p:spPr>
            <a:xfrm>
              <a:off x="4130442" y="5992963"/>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其他保险基金</a:t>
              </a:r>
              <a:endParaRPr kumimoji="0" lang="en-GB"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Rectangle 9">
              <a:extLst>
                <a:ext uri="{FF2B5EF4-FFF2-40B4-BE49-F238E27FC236}">
                  <a16:creationId xmlns:a16="http://schemas.microsoft.com/office/drawing/2014/main" id="{F96CC702-FB90-49E8-BB9D-B25FB40111BD}"/>
                </a:ext>
              </a:extLst>
            </p:cNvPr>
            <p:cNvSpPr/>
            <p:nvPr/>
          </p:nvSpPr>
          <p:spPr>
            <a:xfrm>
              <a:off x="4130442" y="451897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社会保险基金</a:t>
              </a:r>
              <a:endParaRPr kumimoji="0" lang="en-GB" sz="24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1" name="Rectangle 10">
              <a:extLst>
                <a:ext uri="{FF2B5EF4-FFF2-40B4-BE49-F238E27FC236}">
                  <a16:creationId xmlns:a16="http://schemas.microsoft.com/office/drawing/2014/main" id="{1B603C00-775D-4C11-9D10-6E32A4E9A422}"/>
                </a:ext>
              </a:extLst>
            </p:cNvPr>
            <p:cNvSpPr/>
            <p:nvPr/>
          </p:nvSpPr>
          <p:spPr>
            <a:xfrm>
              <a:off x="4130442" y="294775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社会救济基金</a:t>
              </a:r>
              <a:endParaRPr kumimoji="0" lang="en-GB"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0C892541-E903-41A6-9B9D-B71A053E708B}"/>
                </a:ext>
              </a:extLst>
            </p:cNvPr>
            <p:cNvSpPr/>
            <p:nvPr/>
          </p:nvSpPr>
          <p:spPr>
            <a:xfrm>
              <a:off x="4130442" y="373336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社会福利基金</a:t>
              </a:r>
              <a:endParaRPr kumimoji="0" lang="en-GB"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Rectangle 12">
              <a:extLst>
                <a:ext uri="{FF2B5EF4-FFF2-40B4-BE49-F238E27FC236}">
                  <a16:creationId xmlns:a16="http://schemas.microsoft.com/office/drawing/2014/main" id="{B783F399-E380-4187-B921-4E0589CF23B2}"/>
                </a:ext>
              </a:extLst>
            </p:cNvPr>
            <p:cNvSpPr/>
            <p:nvPr/>
          </p:nvSpPr>
          <p:spPr>
            <a:xfrm>
              <a:off x="4130442" y="5255969"/>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社会优抚基金</a:t>
              </a:r>
              <a:endParaRPr kumimoji="0" lang="en-GB"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4" name="Left Brace 7">
              <a:extLst>
                <a:ext uri="{FF2B5EF4-FFF2-40B4-BE49-F238E27FC236}">
                  <a16:creationId xmlns:a16="http://schemas.microsoft.com/office/drawing/2014/main" id="{1A81A600-5CDB-46A7-AA59-442610567F51}"/>
                </a:ext>
              </a:extLst>
            </p:cNvPr>
            <p:cNvSpPr/>
            <p:nvPr/>
          </p:nvSpPr>
          <p:spPr>
            <a:xfrm rot="10800000" flipH="1">
              <a:off x="3582773" y="3058413"/>
              <a:ext cx="371508" cy="3131033"/>
            </a:xfrm>
            <a:prstGeom prst="leftBrace">
              <a:avLst>
                <a:gd name="adj1" fmla="val 55499"/>
                <a:gd name="adj2" fmla="val 50000"/>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4" name="组合 3">
            <a:extLst>
              <a:ext uri="{FF2B5EF4-FFF2-40B4-BE49-F238E27FC236}">
                <a16:creationId xmlns:a16="http://schemas.microsoft.com/office/drawing/2014/main" id="{290D77A4-4876-47D3-87D6-E9F80A99CD1C}"/>
              </a:ext>
            </a:extLst>
          </p:cNvPr>
          <p:cNvGrpSpPr/>
          <p:nvPr/>
        </p:nvGrpSpPr>
        <p:grpSpPr>
          <a:xfrm>
            <a:off x="6451661" y="3074372"/>
            <a:ext cx="3361077" cy="3380256"/>
            <a:chOff x="6451661" y="3074372"/>
            <a:chExt cx="3361077" cy="3380256"/>
          </a:xfrm>
        </p:grpSpPr>
        <p:sp>
          <p:nvSpPr>
            <p:cNvPr id="14" name="Rectangle 13">
              <a:extLst>
                <a:ext uri="{FF2B5EF4-FFF2-40B4-BE49-F238E27FC236}">
                  <a16:creationId xmlns:a16="http://schemas.microsoft.com/office/drawing/2014/main" id="{3530C87A-4381-4C23-8D07-833B17752525}"/>
                </a:ext>
              </a:extLst>
            </p:cNvPr>
            <p:cNvSpPr/>
            <p:nvPr/>
          </p:nvSpPr>
          <p:spPr>
            <a:xfrm>
              <a:off x="8089189" y="3074372"/>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养老保险基金</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Rectangle 14">
              <a:extLst>
                <a:ext uri="{FF2B5EF4-FFF2-40B4-BE49-F238E27FC236}">
                  <a16:creationId xmlns:a16="http://schemas.microsoft.com/office/drawing/2014/main" id="{ACFA1AFD-758C-4813-8F48-D3143B3C6391}"/>
                </a:ext>
              </a:extLst>
            </p:cNvPr>
            <p:cNvSpPr/>
            <p:nvPr/>
          </p:nvSpPr>
          <p:spPr>
            <a:xfrm>
              <a:off x="8089189" y="4579316"/>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失业保险基金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6" name="Rectangle 15">
              <a:extLst>
                <a:ext uri="{FF2B5EF4-FFF2-40B4-BE49-F238E27FC236}">
                  <a16:creationId xmlns:a16="http://schemas.microsoft.com/office/drawing/2014/main" id="{A6649520-1E54-425D-A65B-9B4904B13408}"/>
                </a:ext>
              </a:extLst>
            </p:cNvPr>
            <p:cNvSpPr/>
            <p:nvPr/>
          </p:nvSpPr>
          <p:spPr>
            <a:xfrm>
              <a:off x="8089189" y="3831793"/>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医疗保险基金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7" name="Rectangle 16">
              <a:extLst>
                <a:ext uri="{FF2B5EF4-FFF2-40B4-BE49-F238E27FC236}">
                  <a16:creationId xmlns:a16="http://schemas.microsoft.com/office/drawing/2014/main" id="{54386356-FD30-4A6B-96E5-E2EEFF9A75DE}"/>
                </a:ext>
              </a:extLst>
            </p:cNvPr>
            <p:cNvSpPr/>
            <p:nvPr/>
          </p:nvSpPr>
          <p:spPr>
            <a:xfrm>
              <a:off x="8089189" y="5326839"/>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生育保险基金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8" name="Rectangle 17">
              <a:extLst>
                <a:ext uri="{FF2B5EF4-FFF2-40B4-BE49-F238E27FC236}">
                  <a16:creationId xmlns:a16="http://schemas.microsoft.com/office/drawing/2014/main" id="{743D9CF7-6210-4DB2-9F90-11EC8D80B37B}"/>
                </a:ext>
              </a:extLst>
            </p:cNvPr>
            <p:cNvSpPr/>
            <p:nvPr/>
          </p:nvSpPr>
          <p:spPr>
            <a:xfrm>
              <a:off x="8089189" y="6054518"/>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工伤保险基金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1" name="Left Brace 7">
              <a:extLst>
                <a:ext uri="{FF2B5EF4-FFF2-40B4-BE49-F238E27FC236}">
                  <a16:creationId xmlns:a16="http://schemas.microsoft.com/office/drawing/2014/main" id="{1A81A600-5CDB-46A7-AA59-442610567F51}"/>
                </a:ext>
              </a:extLst>
            </p:cNvPr>
            <p:cNvSpPr/>
            <p:nvPr/>
          </p:nvSpPr>
          <p:spPr>
            <a:xfrm rot="10800000" flipH="1">
              <a:off x="7385079" y="3263631"/>
              <a:ext cx="563263" cy="3041416"/>
            </a:xfrm>
            <a:prstGeom prst="leftBrace">
              <a:avLst>
                <a:gd name="adj1" fmla="val 0"/>
                <a:gd name="adj2" fmla="val 50000"/>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 name="箭头: 右 2">
              <a:extLst>
                <a:ext uri="{FF2B5EF4-FFF2-40B4-BE49-F238E27FC236}">
                  <a16:creationId xmlns:a16="http://schemas.microsoft.com/office/drawing/2014/main" id="{DDEE1D6D-3D8C-4E86-A206-C28C79A2D7BC}"/>
                </a:ext>
              </a:extLst>
            </p:cNvPr>
            <p:cNvSpPr/>
            <p:nvPr/>
          </p:nvSpPr>
          <p:spPr>
            <a:xfrm>
              <a:off x="6451661" y="4623929"/>
              <a:ext cx="792570" cy="279695"/>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8" name="图片 27">
            <a:extLst>
              <a:ext uri="{FF2B5EF4-FFF2-40B4-BE49-F238E27FC236}">
                <a16:creationId xmlns:a16="http://schemas.microsoft.com/office/drawing/2014/main" id="{E30D5809-6B11-49D1-998D-A99D606421AB}"/>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29" name="矩形 28">
            <a:extLst>
              <a:ext uri="{FF2B5EF4-FFF2-40B4-BE49-F238E27FC236}">
                <a16:creationId xmlns:a16="http://schemas.microsoft.com/office/drawing/2014/main" id="{59579201-F51D-4941-A6D5-75216A13ECBF}"/>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0" name="组合 29">
            <a:extLst>
              <a:ext uri="{FF2B5EF4-FFF2-40B4-BE49-F238E27FC236}">
                <a16:creationId xmlns:a16="http://schemas.microsoft.com/office/drawing/2014/main" id="{8FFDBD9F-21A1-43C6-9E02-C439F5E9A5E6}"/>
              </a:ext>
            </a:extLst>
          </p:cNvPr>
          <p:cNvGrpSpPr/>
          <p:nvPr/>
        </p:nvGrpSpPr>
        <p:grpSpPr>
          <a:xfrm>
            <a:off x="321279" y="950661"/>
            <a:ext cx="5603631" cy="1680949"/>
            <a:chOff x="321279" y="950661"/>
            <a:chExt cx="5603631" cy="1680949"/>
          </a:xfrm>
        </p:grpSpPr>
        <p:grpSp>
          <p:nvGrpSpPr>
            <p:cNvPr id="31" name="组合 30">
              <a:extLst>
                <a:ext uri="{FF2B5EF4-FFF2-40B4-BE49-F238E27FC236}">
                  <a16:creationId xmlns:a16="http://schemas.microsoft.com/office/drawing/2014/main" id="{4434EEBF-27A8-4BF5-A398-D402684B053A}"/>
                </a:ext>
              </a:extLst>
            </p:cNvPr>
            <p:cNvGrpSpPr/>
            <p:nvPr/>
          </p:nvGrpSpPr>
          <p:grpSpPr>
            <a:xfrm>
              <a:off x="321279" y="950661"/>
              <a:ext cx="3962133" cy="1680949"/>
              <a:chOff x="321279" y="950661"/>
              <a:chExt cx="3962133" cy="1680949"/>
            </a:xfrm>
          </p:grpSpPr>
          <p:sp>
            <p:nvSpPr>
              <p:cNvPr id="33" name="文本框 32">
                <a:extLst>
                  <a:ext uri="{FF2B5EF4-FFF2-40B4-BE49-F238E27FC236}">
                    <a16:creationId xmlns:a16="http://schemas.microsoft.com/office/drawing/2014/main" id="{979CD0CE-3406-4BEE-8FA6-E53477994D66}"/>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AF4561E1-721F-4ED6-A1FE-FFCE206FDB5F}"/>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5" name="矩形 34">
                <a:extLst>
                  <a:ext uri="{FF2B5EF4-FFF2-40B4-BE49-F238E27FC236}">
                    <a16:creationId xmlns:a16="http://schemas.microsoft.com/office/drawing/2014/main" id="{92A3A39E-F207-4832-80F3-1C2F2CDA24F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32" name="文本框 31">
              <a:extLst>
                <a:ext uri="{FF2B5EF4-FFF2-40B4-BE49-F238E27FC236}">
                  <a16:creationId xmlns:a16="http://schemas.microsoft.com/office/drawing/2014/main" id="{AD20A075-C0A1-488D-8374-B7DB944A93A7}"/>
                </a:ext>
              </a:extLst>
            </p:cNvPr>
            <p:cNvSpPr txBox="1"/>
            <p:nvPr/>
          </p:nvSpPr>
          <p:spPr>
            <a:xfrm>
              <a:off x="4355250" y="2247962"/>
              <a:ext cx="156966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名字词解释题</a:t>
              </a:r>
            </a:p>
          </p:txBody>
        </p:sp>
      </p:grpSp>
    </p:spTree>
    <p:extLst>
      <p:ext uri="{BB962C8B-B14F-4D97-AF65-F5344CB8AC3E}">
        <p14:creationId xmlns:p14="http://schemas.microsoft.com/office/powerpoint/2010/main" val="41034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6EC9FC8-B145-45BB-B99C-639A3776D6AC}"/>
              </a:ext>
            </a:extLst>
          </p:cNvPr>
          <p:cNvGrpSpPr/>
          <p:nvPr/>
        </p:nvGrpSpPr>
        <p:grpSpPr>
          <a:xfrm>
            <a:off x="838491" y="3084415"/>
            <a:ext cx="5212938" cy="3182579"/>
            <a:chOff x="838491" y="3084415"/>
            <a:chExt cx="5212938" cy="3182579"/>
          </a:xfrm>
        </p:grpSpPr>
        <p:sp>
          <p:nvSpPr>
            <p:cNvPr id="6" name="Rectangle 5">
              <a:extLst>
                <a:ext uri="{FF2B5EF4-FFF2-40B4-BE49-F238E27FC236}">
                  <a16:creationId xmlns:a16="http://schemas.microsoft.com/office/drawing/2014/main" id="{3AABDDAB-4942-45CD-825D-FE342776E25E}"/>
                </a:ext>
              </a:extLst>
            </p:cNvPr>
            <p:cNvSpPr/>
            <p:nvPr/>
          </p:nvSpPr>
          <p:spPr>
            <a:xfrm>
              <a:off x="838491" y="4333343"/>
              <a:ext cx="2471974" cy="707886"/>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各国的社会保障基金主要来源</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1AB6B1B6-3C59-470A-B9CF-3478FB08D383}"/>
                </a:ext>
              </a:extLst>
            </p:cNvPr>
            <p:cNvSpPr/>
            <p:nvPr/>
          </p:nvSpPr>
          <p:spPr>
            <a:xfrm>
              <a:off x="4177502" y="3084415"/>
              <a:ext cx="1210612"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财政拨款</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Rectangle 7">
              <a:extLst>
                <a:ext uri="{FF2B5EF4-FFF2-40B4-BE49-F238E27FC236}">
                  <a16:creationId xmlns:a16="http://schemas.microsoft.com/office/drawing/2014/main" id="{F5A8089D-E678-46A8-B30C-04DD7A9504B4}"/>
                </a:ext>
              </a:extLst>
            </p:cNvPr>
            <p:cNvSpPr/>
            <p:nvPr/>
          </p:nvSpPr>
          <p:spPr>
            <a:xfrm>
              <a:off x="4177502" y="3988103"/>
              <a:ext cx="1873927"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社会保险费</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9" name="Rectangle 8">
              <a:extLst>
                <a:ext uri="{FF2B5EF4-FFF2-40B4-BE49-F238E27FC236}">
                  <a16:creationId xmlns:a16="http://schemas.microsoft.com/office/drawing/2014/main" id="{C594F2B9-44A4-47F4-8E8B-F2FFE301EB02}"/>
                </a:ext>
              </a:extLst>
            </p:cNvPr>
            <p:cNvSpPr/>
            <p:nvPr/>
          </p:nvSpPr>
          <p:spPr>
            <a:xfrm>
              <a:off x="4177502" y="4927493"/>
              <a:ext cx="1772420"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基金运营收入</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Rectangle 9">
              <a:extLst>
                <a:ext uri="{FF2B5EF4-FFF2-40B4-BE49-F238E27FC236}">
                  <a16:creationId xmlns:a16="http://schemas.microsoft.com/office/drawing/2014/main" id="{D130BEAE-5FBC-48BF-B8A1-F9AA765DFD17}"/>
                </a:ext>
              </a:extLst>
            </p:cNvPr>
            <p:cNvSpPr/>
            <p:nvPr/>
          </p:nvSpPr>
          <p:spPr>
            <a:xfrm>
              <a:off x="4177219" y="5866883"/>
              <a:ext cx="1204012" cy="400111"/>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其他资金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Left Brace 13">
              <a:extLst>
                <a:ext uri="{FF2B5EF4-FFF2-40B4-BE49-F238E27FC236}">
                  <a16:creationId xmlns:a16="http://schemas.microsoft.com/office/drawing/2014/main" id="{B1AE37A9-337E-4112-83E6-BF0A2D4A8F85}"/>
                </a:ext>
              </a:extLst>
            </p:cNvPr>
            <p:cNvSpPr/>
            <p:nvPr/>
          </p:nvSpPr>
          <p:spPr>
            <a:xfrm>
              <a:off x="3518013" y="3299372"/>
              <a:ext cx="417966" cy="2799535"/>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25" name="组合 24">
            <a:extLst>
              <a:ext uri="{FF2B5EF4-FFF2-40B4-BE49-F238E27FC236}">
                <a16:creationId xmlns:a16="http://schemas.microsoft.com/office/drawing/2014/main" id="{096D8DB2-2679-4BC2-ABA8-1568464E0405}"/>
              </a:ext>
            </a:extLst>
          </p:cNvPr>
          <p:cNvGrpSpPr/>
          <p:nvPr/>
        </p:nvGrpSpPr>
        <p:grpSpPr>
          <a:xfrm>
            <a:off x="540461" y="2194071"/>
            <a:ext cx="5242358" cy="400110"/>
            <a:chOff x="540461" y="2194071"/>
            <a:chExt cx="5242358" cy="400110"/>
          </a:xfrm>
        </p:grpSpPr>
        <p:sp>
          <p:nvSpPr>
            <p:cNvPr id="28" name="文本框 27">
              <a:extLst>
                <a:ext uri="{FF2B5EF4-FFF2-40B4-BE49-F238E27FC236}">
                  <a16:creationId xmlns:a16="http://schemas.microsoft.com/office/drawing/2014/main" id="{F33440B3-254B-4D6D-8F5F-41EE419712C7}"/>
                </a:ext>
              </a:extLst>
            </p:cNvPr>
            <p:cNvSpPr txBox="1"/>
            <p:nvPr/>
          </p:nvSpPr>
          <p:spPr>
            <a:xfrm>
              <a:off x="540461" y="2194071"/>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二、社会保障基金的来源</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45E090D4-18BC-45EE-907E-9D2742BE3C2A}"/>
                </a:ext>
              </a:extLst>
            </p:cNvPr>
            <p:cNvSpPr txBox="1"/>
            <p:nvPr/>
          </p:nvSpPr>
          <p:spPr>
            <a:xfrm>
              <a:off x="4344605" y="2194071"/>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17" name="组合 16">
            <a:extLst>
              <a:ext uri="{FF2B5EF4-FFF2-40B4-BE49-F238E27FC236}">
                <a16:creationId xmlns:a16="http://schemas.microsoft.com/office/drawing/2014/main" id="{45C94666-3E35-4725-9323-E19DBC5C6D14}"/>
              </a:ext>
            </a:extLst>
          </p:cNvPr>
          <p:cNvGrpSpPr/>
          <p:nvPr/>
        </p:nvGrpSpPr>
        <p:grpSpPr>
          <a:xfrm>
            <a:off x="5527860" y="5149836"/>
            <a:ext cx="5825648" cy="1565529"/>
            <a:chOff x="5527860" y="5149836"/>
            <a:chExt cx="5825648" cy="1565529"/>
          </a:xfrm>
        </p:grpSpPr>
        <p:sp>
          <p:nvSpPr>
            <p:cNvPr id="11" name="Rectangle 10">
              <a:extLst>
                <a:ext uri="{FF2B5EF4-FFF2-40B4-BE49-F238E27FC236}">
                  <a16:creationId xmlns:a16="http://schemas.microsoft.com/office/drawing/2014/main" id="{CBA60D6D-512C-4082-9A5E-45D2E228A8C7}"/>
                </a:ext>
              </a:extLst>
            </p:cNvPr>
            <p:cNvSpPr/>
            <p:nvPr/>
          </p:nvSpPr>
          <p:spPr>
            <a:xfrm>
              <a:off x="7267560" y="5149836"/>
              <a:ext cx="800219"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募捐</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Rectangle 11">
              <a:extLst>
                <a:ext uri="{FF2B5EF4-FFF2-40B4-BE49-F238E27FC236}">
                  <a16:creationId xmlns:a16="http://schemas.microsoft.com/office/drawing/2014/main" id="{4B2CCD31-F50B-486A-918D-0491CF6D6342}"/>
                </a:ext>
              </a:extLst>
            </p:cNvPr>
            <p:cNvSpPr/>
            <p:nvPr/>
          </p:nvSpPr>
          <p:spPr>
            <a:xfrm>
              <a:off x="7248832" y="5763545"/>
              <a:ext cx="1637894"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发行福利彩票</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Rectangle 12">
              <a:extLst>
                <a:ext uri="{FF2B5EF4-FFF2-40B4-BE49-F238E27FC236}">
                  <a16:creationId xmlns:a16="http://schemas.microsoft.com/office/drawing/2014/main" id="{13BBBFA2-AE2A-4B13-AFB8-1F09EDC33F3D}"/>
                </a:ext>
              </a:extLst>
            </p:cNvPr>
            <p:cNvSpPr/>
            <p:nvPr/>
          </p:nvSpPr>
          <p:spPr>
            <a:xfrm>
              <a:off x="7248832" y="6346033"/>
              <a:ext cx="1197627"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服务收费</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Left Brace 14">
              <a:extLst>
                <a:ext uri="{FF2B5EF4-FFF2-40B4-BE49-F238E27FC236}">
                  <a16:creationId xmlns:a16="http://schemas.microsoft.com/office/drawing/2014/main" id="{6BE5904D-7D64-47E9-91E8-C050A734B88C}"/>
                </a:ext>
              </a:extLst>
            </p:cNvPr>
            <p:cNvSpPr/>
            <p:nvPr/>
          </p:nvSpPr>
          <p:spPr>
            <a:xfrm>
              <a:off x="6837270" y="5316777"/>
              <a:ext cx="296217" cy="1262868"/>
            </a:xfrm>
            <a:prstGeom prst="leftBrace">
              <a:avLst>
                <a:gd name="adj1" fmla="val 8333"/>
                <a:gd name="adj2" fmla="val 51008"/>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 name="矩形 2"/>
            <p:cNvSpPr/>
            <p:nvPr/>
          </p:nvSpPr>
          <p:spPr>
            <a:xfrm>
              <a:off x="9715614" y="5763545"/>
              <a:ext cx="1637894"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第三次分配</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1" name="Arrow: Right 19">
              <a:extLst>
                <a:ext uri="{FF2B5EF4-FFF2-40B4-BE49-F238E27FC236}">
                  <a16:creationId xmlns:a16="http://schemas.microsoft.com/office/drawing/2014/main" id="{298B2402-21E9-49F7-A4DF-37A6AE1285B4}"/>
                </a:ext>
              </a:extLst>
            </p:cNvPr>
            <p:cNvSpPr/>
            <p:nvPr/>
          </p:nvSpPr>
          <p:spPr>
            <a:xfrm>
              <a:off x="5527860" y="5979912"/>
              <a:ext cx="1196396" cy="236967"/>
            </a:xfrm>
            <a:prstGeom prst="rightArrow">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2" name="Arrow: Right 19">
              <a:extLst>
                <a:ext uri="{FF2B5EF4-FFF2-40B4-BE49-F238E27FC236}">
                  <a16:creationId xmlns:a16="http://schemas.microsoft.com/office/drawing/2014/main" id="{1C7CB531-5B82-4C8E-89D3-3842FF71141D}"/>
                </a:ext>
              </a:extLst>
            </p:cNvPr>
            <p:cNvSpPr/>
            <p:nvPr/>
          </p:nvSpPr>
          <p:spPr>
            <a:xfrm>
              <a:off x="8969976" y="5857197"/>
              <a:ext cx="598198" cy="229568"/>
            </a:xfrm>
            <a:prstGeom prst="rightArrow">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394C3E5F-1364-4665-9550-DA76360F2DFA}"/>
              </a:ext>
            </a:extLst>
          </p:cNvPr>
          <p:cNvPicPr>
            <a:picLocks noChangeAspect="1"/>
          </p:cNvPicPr>
          <p:nvPr/>
        </p:nvPicPr>
        <p:blipFill>
          <a:blip r:embed="rId3"/>
          <a:stretch>
            <a:fillRect/>
          </a:stretch>
        </p:blipFill>
        <p:spPr>
          <a:xfrm>
            <a:off x="8969976" y="787520"/>
            <a:ext cx="3128969" cy="1577804"/>
          </a:xfrm>
          <a:prstGeom prst="rect">
            <a:avLst/>
          </a:prstGeom>
        </p:spPr>
      </p:pic>
      <p:sp>
        <p:nvSpPr>
          <p:cNvPr id="5" name="矩形 4">
            <a:extLst>
              <a:ext uri="{FF2B5EF4-FFF2-40B4-BE49-F238E27FC236}">
                <a16:creationId xmlns:a16="http://schemas.microsoft.com/office/drawing/2014/main" id="{30161E07-A4CB-4FF4-BFDE-5C28BC68810C}"/>
              </a:ext>
            </a:extLst>
          </p:cNvPr>
          <p:cNvSpPr/>
          <p:nvPr/>
        </p:nvSpPr>
        <p:spPr>
          <a:xfrm>
            <a:off x="1010193" y="174174"/>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3.1.2.4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其他资金</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8" name="文本框 77">
            <a:extLst>
              <a:ext uri="{FF2B5EF4-FFF2-40B4-BE49-F238E27FC236}">
                <a16:creationId xmlns:a16="http://schemas.microsoft.com/office/drawing/2014/main" id="{3C665D41-B10E-46C7-BC71-D7C76180D859}"/>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9" name="矩形 78">
            <a:extLst>
              <a:ext uri="{FF2B5EF4-FFF2-40B4-BE49-F238E27FC236}">
                <a16:creationId xmlns:a16="http://schemas.microsoft.com/office/drawing/2014/main" id="{C0A8C7D0-1E3F-4FA9-B029-C9DC2350C11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Tree>
    <p:extLst>
      <p:ext uri="{BB962C8B-B14F-4D97-AF65-F5344CB8AC3E}">
        <p14:creationId xmlns:p14="http://schemas.microsoft.com/office/powerpoint/2010/main" val="319358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96A7EE-E617-4B28-905B-D2D14AA76A76}"/>
              </a:ext>
            </a:extLst>
          </p:cNvPr>
          <p:cNvSpPr/>
          <p:nvPr/>
        </p:nvSpPr>
        <p:spPr>
          <a:xfrm>
            <a:off x="1519983" y="2894792"/>
            <a:ext cx="9152033" cy="23083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答案：</a:t>
            </a:r>
            <a:endPar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社会保障基金是</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国家、单位及个人</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统筹而积累起来的</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专项基金，当受益人</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出现</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生、老、病、死、失业</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等情况时，提供给他们的一定的</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社会物质帮助。</a:t>
            </a:r>
            <a:endParaRPr kumimoji="0" lang="en-GB" sz="24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5" name="矩形 4"/>
          <p:cNvSpPr/>
          <p:nvPr/>
        </p:nvSpPr>
        <p:spPr>
          <a:xfrm>
            <a:off x="2141035" y="1784232"/>
            <a:ext cx="3570208" cy="58734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微软雅黑"/>
                <a:cs typeface="+mn-cs"/>
              </a:rPr>
              <a:t>名词解释：社会保障基金</a:t>
            </a:r>
          </a:p>
        </p:txBody>
      </p:sp>
      <p:sp>
        <p:nvSpPr>
          <p:cNvPr id="6" name="TextBox 3">
            <a:extLst>
              <a:ext uri="{FF2B5EF4-FFF2-40B4-BE49-F238E27FC236}">
                <a16:creationId xmlns:a16="http://schemas.microsoft.com/office/drawing/2014/main" id="{8310060C-2AC7-476C-A86F-54D96DCF85B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2807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7383" y="1961280"/>
            <a:ext cx="8242211" cy="4270187"/>
          </a:xfrm>
        </p:spPr>
        <p:txBody>
          <a:bodyPr anchor="ctr"/>
          <a:lstStyle/>
          <a:p>
            <a:pPr algn="l">
              <a:lnSpc>
                <a:spcPct val="150000"/>
              </a:lnSpc>
              <a:spcAft>
                <a:spcPts val="1200"/>
              </a:spcAft>
            </a:pPr>
            <a:r>
              <a:rPr lang="zh-CN" altLang="en-US" dirty="0"/>
              <a:t>在西方被经济学家们称为第三次分配的是（      ）。</a:t>
            </a:r>
            <a:endParaRPr lang="en-US" altLang="zh-CN" dirty="0"/>
          </a:p>
          <a:p>
            <a:pPr algn="l">
              <a:lnSpc>
                <a:spcPct val="150000"/>
              </a:lnSpc>
              <a:spcAft>
                <a:spcPts val="1200"/>
              </a:spcAft>
            </a:pPr>
            <a:r>
              <a:rPr lang="en-US" altLang="zh-CN" dirty="0"/>
              <a:t>A</a:t>
            </a:r>
            <a:r>
              <a:rPr lang="zh-CN" altLang="en-US" dirty="0"/>
              <a:t>、发行福利彩票和社会募捐</a:t>
            </a:r>
          </a:p>
          <a:p>
            <a:pPr algn="l">
              <a:lnSpc>
                <a:spcPct val="150000"/>
              </a:lnSpc>
              <a:spcAft>
                <a:spcPts val="1200"/>
              </a:spcAft>
            </a:pPr>
            <a:r>
              <a:rPr lang="en-US" altLang="zh-CN" dirty="0"/>
              <a:t>B</a:t>
            </a:r>
            <a:r>
              <a:rPr lang="zh-CN" altLang="en-US" dirty="0"/>
              <a:t>、发行货币和慈善募捐</a:t>
            </a:r>
          </a:p>
          <a:p>
            <a:pPr algn="l">
              <a:lnSpc>
                <a:spcPct val="150000"/>
              </a:lnSpc>
              <a:spcAft>
                <a:spcPts val="1200"/>
              </a:spcAft>
            </a:pPr>
            <a:r>
              <a:rPr lang="en-US" altLang="zh-CN" dirty="0"/>
              <a:t>C</a:t>
            </a:r>
            <a:r>
              <a:rPr lang="zh-CN" altLang="en-US" dirty="0"/>
              <a:t>、发行福利彩票与慈善募捐</a:t>
            </a:r>
          </a:p>
          <a:p>
            <a:pPr algn="l">
              <a:lnSpc>
                <a:spcPct val="150000"/>
              </a:lnSpc>
              <a:spcAft>
                <a:spcPts val="1200"/>
              </a:spcAft>
            </a:pPr>
            <a:r>
              <a:rPr lang="en-US" altLang="zh-CN" dirty="0"/>
              <a:t>D</a:t>
            </a:r>
            <a:r>
              <a:rPr lang="zh-CN" altLang="en-US" dirty="0"/>
              <a:t>、发行福利彩票和税收优惠</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76106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7383" y="1961280"/>
            <a:ext cx="8242211" cy="4270187"/>
          </a:xfrm>
        </p:spPr>
        <p:txBody>
          <a:bodyPr anchor="ctr"/>
          <a:lstStyle/>
          <a:p>
            <a:pPr algn="l">
              <a:lnSpc>
                <a:spcPct val="150000"/>
              </a:lnSpc>
              <a:spcAft>
                <a:spcPts val="1200"/>
              </a:spcAft>
            </a:pPr>
            <a:r>
              <a:rPr lang="zh-CN" altLang="en-US" dirty="0"/>
              <a:t>在西方被经济学家们称为第三次分配的是（   </a:t>
            </a:r>
            <a:r>
              <a:rPr lang="en-US" altLang="zh-CN" sz="3200"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、发行福利彩票和社会募捐</a:t>
            </a:r>
          </a:p>
          <a:p>
            <a:pPr algn="l">
              <a:lnSpc>
                <a:spcPct val="150000"/>
              </a:lnSpc>
              <a:spcAft>
                <a:spcPts val="1200"/>
              </a:spcAft>
            </a:pPr>
            <a:r>
              <a:rPr lang="en-US" altLang="zh-CN" dirty="0"/>
              <a:t>B</a:t>
            </a:r>
            <a:r>
              <a:rPr lang="zh-CN" altLang="en-US" dirty="0"/>
              <a:t>、发行货币和慈善募捐</a:t>
            </a:r>
          </a:p>
          <a:p>
            <a:pPr algn="l">
              <a:lnSpc>
                <a:spcPct val="150000"/>
              </a:lnSpc>
              <a:spcAft>
                <a:spcPts val="1200"/>
              </a:spcAft>
            </a:pPr>
            <a:r>
              <a:rPr lang="en-US" altLang="zh-CN" b="1" dirty="0">
                <a:solidFill>
                  <a:srgbClr val="FF0000"/>
                </a:solidFill>
              </a:rPr>
              <a:t>C</a:t>
            </a:r>
            <a:r>
              <a:rPr lang="zh-CN" altLang="en-US" b="1" dirty="0">
                <a:solidFill>
                  <a:srgbClr val="FF0000"/>
                </a:solidFill>
              </a:rPr>
              <a:t>、发行福利彩票与慈善募捐</a:t>
            </a:r>
          </a:p>
          <a:p>
            <a:pPr algn="l">
              <a:lnSpc>
                <a:spcPct val="150000"/>
              </a:lnSpc>
              <a:spcAft>
                <a:spcPts val="1200"/>
              </a:spcAft>
            </a:pPr>
            <a:r>
              <a:rPr lang="en-US" altLang="zh-CN" dirty="0"/>
              <a:t>D</a:t>
            </a:r>
            <a:r>
              <a:rPr lang="zh-CN" altLang="en-US" dirty="0"/>
              <a:t>、发行福利彩票和税收优惠</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6085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DC6D755F-2879-4116-BF5F-209576436684}"/>
              </a:ext>
            </a:extLst>
          </p:cNvPr>
          <p:cNvGrpSpPr/>
          <p:nvPr/>
        </p:nvGrpSpPr>
        <p:grpSpPr>
          <a:xfrm>
            <a:off x="1253400" y="1151513"/>
            <a:ext cx="9368876" cy="5455392"/>
            <a:chOff x="-313122" y="1174053"/>
            <a:chExt cx="9368876" cy="5455392"/>
          </a:xfrm>
        </p:grpSpPr>
        <p:grpSp>
          <p:nvGrpSpPr>
            <p:cNvPr id="3" name="组合 2">
              <a:extLst>
                <a:ext uri="{FF2B5EF4-FFF2-40B4-BE49-F238E27FC236}">
                  <a16:creationId xmlns:a16="http://schemas.microsoft.com/office/drawing/2014/main" id="{ADF76895-19E2-4100-926A-47424C50FC90}"/>
                </a:ext>
              </a:extLst>
            </p:cNvPr>
            <p:cNvGrpSpPr/>
            <p:nvPr/>
          </p:nvGrpSpPr>
          <p:grpSpPr>
            <a:xfrm>
              <a:off x="-313122" y="1792758"/>
              <a:ext cx="6725205" cy="4217985"/>
              <a:chOff x="-436556" y="1843034"/>
              <a:chExt cx="6725205" cy="4217985"/>
            </a:xfrm>
          </p:grpSpPr>
          <p:sp>
            <p:nvSpPr>
              <p:cNvPr id="5" name="文本框 4">
                <a:extLst>
                  <a:ext uri="{FF2B5EF4-FFF2-40B4-BE49-F238E27FC236}">
                    <a16:creationId xmlns:a16="http://schemas.microsoft.com/office/drawing/2014/main" id="{4F8327AA-6239-487D-9F85-21F27370B3CB}"/>
                  </a:ext>
                </a:extLst>
              </p:cNvPr>
              <p:cNvSpPr txBox="1"/>
              <p:nvPr/>
            </p:nvSpPr>
            <p:spPr>
              <a:xfrm>
                <a:off x="-436556" y="3406444"/>
                <a:ext cx="3040605"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西方社会保障理论主要流派</a:t>
                </a:r>
              </a:p>
            </p:txBody>
          </p:sp>
          <p:cxnSp>
            <p:nvCxnSpPr>
              <p:cNvPr id="6" name="直接连接符 5">
                <a:extLst>
                  <a:ext uri="{FF2B5EF4-FFF2-40B4-BE49-F238E27FC236}">
                    <a16:creationId xmlns:a16="http://schemas.microsoft.com/office/drawing/2014/main" id="{185E25A6-939A-49FB-92F1-270DD18539E6}"/>
                  </a:ext>
                </a:extLst>
              </p:cNvPr>
              <p:cNvCxnSpPr/>
              <p:nvPr/>
            </p:nvCxnSpPr>
            <p:spPr>
              <a:xfrm>
                <a:off x="2592235" y="3955589"/>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408D9D8-703B-4E69-BE17-116717B572DD}"/>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0F1FD9B-4F44-4BF1-8AB4-4F05DB93A929}"/>
                  </a:ext>
                </a:extLst>
              </p:cNvPr>
              <p:cNvCxnSpPr/>
              <p:nvPr/>
            </p:nvCxnSpPr>
            <p:spPr>
              <a:xfrm>
                <a:off x="3117275" y="39452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4110AFB-CA62-4FA4-A6EA-C582D564C0D5}"/>
                  </a:ext>
                </a:extLst>
              </p:cNvPr>
              <p:cNvSpPr txBox="1"/>
              <p:nvPr/>
            </p:nvSpPr>
            <p:spPr>
              <a:xfrm>
                <a:off x="3625844" y="1843034"/>
                <a:ext cx="266280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民主社会主义学派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B1F7EDFD-5883-42D5-A3BA-0D917FC3FA59}"/>
                  </a:ext>
                </a:extLst>
              </p:cNvPr>
              <p:cNvSpPr txBox="1"/>
              <p:nvPr/>
            </p:nvSpPr>
            <p:spPr>
              <a:xfrm>
                <a:off x="3615231" y="3721194"/>
                <a:ext cx="209836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自由主义学派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9378368F-00F1-4CF2-8F54-37E9DBC3CF3E}"/>
                  </a:ext>
                </a:extLst>
              </p:cNvPr>
              <p:cNvCxnSpPr/>
              <p:nvPr/>
            </p:nvCxnSpPr>
            <p:spPr>
              <a:xfrm>
                <a:off x="3127400" y="580411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66BADFD-22EC-4FBE-891E-C35F70534EA5}"/>
                  </a:ext>
                </a:extLst>
              </p:cNvPr>
              <p:cNvSpPr txBox="1"/>
              <p:nvPr/>
            </p:nvSpPr>
            <p:spPr>
              <a:xfrm>
                <a:off x="3635969" y="5599354"/>
                <a:ext cx="204487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中间道路学派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CF3FFF8C-C6B2-4923-928A-65E941C39BFA}"/>
                  </a:ext>
                </a:extLst>
              </p:cNvPr>
              <p:cNvCxnSpPr>
                <a:cxnSpLocks/>
              </p:cNvCxnSpPr>
              <p:nvPr/>
            </p:nvCxnSpPr>
            <p:spPr>
              <a:xfrm flipV="1">
                <a:off x="3134651" y="2060374"/>
                <a:ext cx="0" cy="376981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CE246000-19E1-40DB-9DBE-9CDAEA50643A}"/>
                </a:ext>
              </a:extLst>
            </p:cNvPr>
            <p:cNvGrpSpPr/>
            <p:nvPr/>
          </p:nvGrpSpPr>
          <p:grpSpPr>
            <a:xfrm>
              <a:off x="6412083" y="1174053"/>
              <a:ext cx="2643671" cy="1672089"/>
              <a:chOff x="6412083" y="1174053"/>
              <a:chExt cx="2643671" cy="1672089"/>
            </a:xfrm>
          </p:grpSpPr>
          <p:cxnSp>
            <p:nvCxnSpPr>
              <p:cNvPr id="14" name="直接连接符 13">
                <a:extLst>
                  <a:ext uri="{FF2B5EF4-FFF2-40B4-BE49-F238E27FC236}">
                    <a16:creationId xmlns:a16="http://schemas.microsoft.com/office/drawing/2014/main" id="{7F18019F-85D2-4771-BCC1-AB50A780FCB0}"/>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1AEFF06-F500-4055-BABE-4A2306B7C81A}"/>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6" name="直接连接符 15">
                <a:extLst>
                  <a:ext uri="{FF2B5EF4-FFF2-40B4-BE49-F238E27FC236}">
                    <a16:creationId xmlns:a16="http://schemas.microsoft.com/office/drawing/2014/main" id="{1C680D0F-0CBA-4CF4-BECD-FC1AD6037229}"/>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C35AEFD-DE63-42A7-B86F-8A3346B5067D}"/>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B0415EF-0A1A-4689-9AE2-9CCD05FF92F1}"/>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1204E90-7D0E-4C2B-89A4-F06347B621EA}"/>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2" name="直接连接符 21">
                <a:extLst>
                  <a:ext uri="{FF2B5EF4-FFF2-40B4-BE49-F238E27FC236}">
                    <a16:creationId xmlns:a16="http://schemas.microsoft.com/office/drawing/2014/main" id="{03ACD4F3-5BC3-4830-8F1C-DE8FC0585576}"/>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5B0FFFD-D854-4D55-902C-9777E0943015}"/>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45" name="组合 44">
              <a:extLst>
                <a:ext uri="{FF2B5EF4-FFF2-40B4-BE49-F238E27FC236}">
                  <a16:creationId xmlns:a16="http://schemas.microsoft.com/office/drawing/2014/main" id="{84A91EF8-C082-4432-A24F-924715B340A4}"/>
                </a:ext>
              </a:extLst>
            </p:cNvPr>
            <p:cNvGrpSpPr/>
            <p:nvPr/>
          </p:nvGrpSpPr>
          <p:grpSpPr>
            <a:xfrm>
              <a:off x="5831672" y="3065705"/>
              <a:ext cx="2643671" cy="1672089"/>
              <a:chOff x="6412083" y="1174053"/>
              <a:chExt cx="2643671" cy="1672089"/>
            </a:xfrm>
          </p:grpSpPr>
          <p:cxnSp>
            <p:nvCxnSpPr>
              <p:cNvPr id="46" name="直接连接符 45">
                <a:extLst>
                  <a:ext uri="{FF2B5EF4-FFF2-40B4-BE49-F238E27FC236}">
                    <a16:creationId xmlns:a16="http://schemas.microsoft.com/office/drawing/2014/main" id="{FB25D998-0F2E-4F04-B169-ABE9AE57795B}"/>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16A8967-0F4F-4D4D-A434-925D543E0723}"/>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8" name="直接连接符 47">
                <a:extLst>
                  <a:ext uri="{FF2B5EF4-FFF2-40B4-BE49-F238E27FC236}">
                    <a16:creationId xmlns:a16="http://schemas.microsoft.com/office/drawing/2014/main" id="{E7397C5C-CB14-498B-8A15-92C8B74AB17E}"/>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2734B25-451C-4B2C-BB4D-20B6E79E0299}"/>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5818561-3AAE-4639-9D31-4C627BBEB750}"/>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3C662DA-BA80-4820-8E98-BE0D8A8CD62D}"/>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2" name="直接连接符 51">
                <a:extLst>
                  <a:ext uri="{FF2B5EF4-FFF2-40B4-BE49-F238E27FC236}">
                    <a16:creationId xmlns:a16="http://schemas.microsoft.com/office/drawing/2014/main" id="{72CD4734-7C3D-40AD-BDC3-13532FD30BEA}"/>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0C43F24A-67D6-42F4-B8DF-740637D1ED80}"/>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54" name="组合 53">
              <a:extLst>
                <a:ext uri="{FF2B5EF4-FFF2-40B4-BE49-F238E27FC236}">
                  <a16:creationId xmlns:a16="http://schemas.microsoft.com/office/drawing/2014/main" id="{1DF9589B-86A4-4BF0-92CC-2B6A623417B8}"/>
                </a:ext>
              </a:extLst>
            </p:cNvPr>
            <p:cNvGrpSpPr/>
            <p:nvPr/>
          </p:nvGrpSpPr>
          <p:grpSpPr>
            <a:xfrm>
              <a:off x="5804273" y="4957356"/>
              <a:ext cx="2643671" cy="1672089"/>
              <a:chOff x="6412083" y="1174053"/>
              <a:chExt cx="2643671" cy="1672089"/>
            </a:xfrm>
          </p:grpSpPr>
          <p:cxnSp>
            <p:nvCxnSpPr>
              <p:cNvPr id="55" name="直接连接符 54">
                <a:extLst>
                  <a:ext uri="{FF2B5EF4-FFF2-40B4-BE49-F238E27FC236}">
                    <a16:creationId xmlns:a16="http://schemas.microsoft.com/office/drawing/2014/main" id="{0548C08A-AC6A-4579-A5D4-1AE0867199FC}"/>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A19566D-DD84-4B5B-BCB5-71166A1181C0}"/>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7" name="直接连接符 56">
                <a:extLst>
                  <a:ext uri="{FF2B5EF4-FFF2-40B4-BE49-F238E27FC236}">
                    <a16:creationId xmlns:a16="http://schemas.microsoft.com/office/drawing/2014/main" id="{989C9913-A4E0-4077-8D37-8DCEBBEFD316}"/>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F53C579-C8C7-4BBB-B9D3-1CF5D9799A77}"/>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B8FE3B1-6F74-46B8-8962-64F6225FE1A6}"/>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7591C969-46A3-4CBC-B105-44AED0856925}"/>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61" name="直接连接符 60">
                <a:extLst>
                  <a:ext uri="{FF2B5EF4-FFF2-40B4-BE49-F238E27FC236}">
                    <a16:creationId xmlns:a16="http://schemas.microsoft.com/office/drawing/2014/main" id="{B5EE4146-5C08-4971-99C2-630017EF2457}"/>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D0D3E8FF-9B0B-4F18-8D40-57740B19AAC5}"/>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98034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0">
            <a:extLst>
              <a:ext uri="{FF2B5EF4-FFF2-40B4-BE49-F238E27FC236}">
                <a16:creationId xmlns:a16="http://schemas.microsoft.com/office/drawing/2014/main" id="{9140BA7B-4865-4F6A-9ABA-D031397ADA85}"/>
              </a:ext>
            </a:extLst>
          </p:cNvPr>
          <p:cNvSpPr txBox="1"/>
          <p:nvPr/>
        </p:nvSpPr>
        <p:spPr>
          <a:xfrm>
            <a:off x="1365509" y="5243039"/>
            <a:ext cx="4674678" cy="50488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、发挥基金的经济功能，</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促进经济发展</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27" name="TextBox 22">
            <a:extLst>
              <a:ext uri="{FF2B5EF4-FFF2-40B4-BE49-F238E27FC236}">
                <a16:creationId xmlns:a16="http://schemas.microsoft.com/office/drawing/2014/main" id="{C2B75688-412D-4A53-8EC0-1C774BF3BCEB}"/>
              </a:ext>
            </a:extLst>
          </p:cNvPr>
          <p:cNvSpPr txBox="1"/>
          <p:nvPr/>
        </p:nvSpPr>
        <p:spPr>
          <a:xfrm>
            <a:off x="1316240" y="3918495"/>
            <a:ext cx="5287025" cy="50488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、发挥保险</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互济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的作用，增强社会的凝聚力</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p:cNvSpPr/>
          <p:nvPr/>
        </p:nvSpPr>
        <p:spPr>
          <a:xfrm>
            <a:off x="1347586" y="3209774"/>
            <a:ext cx="4951997" cy="499624"/>
          </a:xfrm>
          <a:prstGeom prst="rect">
            <a:avLst/>
          </a:prstGeom>
          <a:noFill/>
          <a:ln>
            <a:noFill/>
          </a:ln>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、增强</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抵御风险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的能力，保证社会的安定</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1783701" y="4478938"/>
            <a:ext cx="10048415" cy="64633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在市场经济条件下，</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社会保险的互济性</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使人们在遵循市场经济的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投入与收益对等的效率原则</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之外，又实现了互相帮助、互相关心、帮助弱者的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社会公平原则</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p>
        </p:txBody>
      </p:sp>
      <p:grpSp>
        <p:nvGrpSpPr>
          <p:cNvPr id="17" name="组合 16">
            <a:extLst>
              <a:ext uri="{FF2B5EF4-FFF2-40B4-BE49-F238E27FC236}">
                <a16:creationId xmlns:a16="http://schemas.microsoft.com/office/drawing/2014/main" id="{917F505E-5736-49FF-8A87-374DD59520D9}"/>
              </a:ext>
            </a:extLst>
          </p:cNvPr>
          <p:cNvGrpSpPr/>
          <p:nvPr/>
        </p:nvGrpSpPr>
        <p:grpSpPr>
          <a:xfrm>
            <a:off x="516526" y="2167087"/>
            <a:ext cx="4643491" cy="400110"/>
            <a:chOff x="516526" y="2167087"/>
            <a:chExt cx="4643491" cy="400110"/>
          </a:xfrm>
        </p:grpSpPr>
        <p:sp>
          <p:nvSpPr>
            <p:cNvPr id="21" name="文本框 20">
              <a:extLst>
                <a:ext uri="{FF2B5EF4-FFF2-40B4-BE49-F238E27FC236}">
                  <a16:creationId xmlns:a16="http://schemas.microsoft.com/office/drawing/2014/main" id="{DAEF5B25-3BB6-4EE6-812B-D94C3C50D1C5}"/>
                </a:ext>
              </a:extLst>
            </p:cNvPr>
            <p:cNvSpPr txBox="1"/>
            <p:nvPr/>
          </p:nvSpPr>
          <p:spPr>
            <a:xfrm>
              <a:off x="516526" y="2167087"/>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三、社会保障基金的作用</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ACA10C2D-AE97-4C4F-BCEC-1E6061E74B12}"/>
                </a:ext>
              </a:extLst>
            </p:cNvPr>
            <p:cNvSpPr txBox="1"/>
            <p:nvPr/>
          </p:nvSpPr>
          <p:spPr>
            <a:xfrm>
              <a:off x="4282854" y="217743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603270E4-1884-46FB-A00B-7EFD8F3CEB1B}"/>
              </a:ext>
            </a:extLst>
          </p:cNvPr>
          <p:cNvPicPr>
            <a:picLocks noChangeAspect="1"/>
          </p:cNvPicPr>
          <p:nvPr/>
        </p:nvPicPr>
        <p:blipFill>
          <a:blip r:embed="rId3"/>
          <a:stretch>
            <a:fillRect/>
          </a:stretch>
        </p:blipFill>
        <p:spPr>
          <a:xfrm>
            <a:off x="8617145" y="783050"/>
            <a:ext cx="3453812" cy="1741608"/>
          </a:xfrm>
          <a:prstGeom prst="rect">
            <a:avLst/>
          </a:prstGeom>
        </p:spPr>
      </p:pic>
      <p:sp>
        <p:nvSpPr>
          <p:cNvPr id="60" name="矩形 59">
            <a:extLst>
              <a:ext uri="{FF2B5EF4-FFF2-40B4-BE49-F238E27FC236}">
                <a16:creationId xmlns:a16="http://schemas.microsoft.com/office/drawing/2014/main" id="{FEFD0957-009D-4439-A710-37279412BBD6}"/>
              </a:ext>
            </a:extLst>
          </p:cNvPr>
          <p:cNvSpPr/>
          <p:nvPr/>
        </p:nvSpPr>
        <p:spPr>
          <a:xfrm>
            <a:off x="7002218" y="6074950"/>
            <a:ext cx="4747822" cy="400110"/>
          </a:xfrm>
          <a:prstGeom prst="rect">
            <a:avLst/>
          </a:prstGeom>
          <a:solidFill>
            <a:srgbClr val="C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200" cap="none" spc="0" normalizeH="0" baseline="0" noProof="0" dirty="0">
                <a:ln w="0"/>
                <a:solidFill>
                  <a:prstClr val="white"/>
                </a:solidFill>
                <a:effectLst/>
                <a:uLnTx/>
                <a:uFillTx/>
                <a:latin typeface="Calibri"/>
                <a:ea typeface="微软雅黑"/>
                <a:cs typeface="+mn-cs"/>
              </a:rPr>
              <a:t>社会保障被称为“减震器”和“安全网” </a:t>
            </a:r>
            <a:endParaRPr kumimoji="0" lang="zh-CN" altLang="en-US" sz="2000" b="1" i="0" u="none" strike="noStrike" kern="1200" cap="none" spc="0" normalizeH="0" baseline="0" noProof="0" dirty="0">
              <a:ln w="0"/>
              <a:solidFill>
                <a:prstClr val="white"/>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31C5BA41-4936-444C-AA3B-3B0A23E6E518}"/>
              </a:ext>
            </a:extLst>
          </p:cNvPr>
          <p:cNvSpPr/>
          <p:nvPr/>
        </p:nvSpPr>
        <p:spPr>
          <a:xfrm>
            <a:off x="1010193" y="193573"/>
            <a:ext cx="510909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发挥保险互济的作用，增强社会的凝聚力</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1" name="文本框 60">
            <a:extLst>
              <a:ext uri="{FF2B5EF4-FFF2-40B4-BE49-F238E27FC236}">
                <a16:creationId xmlns:a16="http://schemas.microsoft.com/office/drawing/2014/main" id="{5E5BC624-8178-456B-B214-FDA2F5A2B956}"/>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2" name="矩形 61">
            <a:extLst>
              <a:ext uri="{FF2B5EF4-FFF2-40B4-BE49-F238E27FC236}">
                <a16:creationId xmlns:a16="http://schemas.microsoft.com/office/drawing/2014/main" id="{4CB87918-89DC-48B9-99A6-96198570CF7B}"/>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Tree>
    <p:extLst>
      <p:ext uri="{BB962C8B-B14F-4D97-AF65-F5344CB8AC3E}">
        <p14:creationId xmlns:p14="http://schemas.microsoft.com/office/powerpoint/2010/main" val="121895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11" grpId="0"/>
      <p:bldP spid="6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42FC3A-0301-4191-96B6-2FE37C0D4137}"/>
              </a:ext>
            </a:extLst>
          </p:cNvPr>
          <p:cNvSpPr/>
          <p:nvPr/>
        </p:nvSpPr>
        <p:spPr>
          <a:xfrm>
            <a:off x="1442430" y="4109630"/>
            <a:ext cx="4603081"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共担性：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国家、统筹单位、个人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8" name="Rectangle 7">
            <a:extLst>
              <a:ext uri="{FF2B5EF4-FFF2-40B4-BE49-F238E27FC236}">
                <a16:creationId xmlns:a16="http://schemas.microsoft.com/office/drawing/2014/main" id="{B34C91FD-997A-42A7-A8F2-C69588DDF2B7}"/>
              </a:ext>
            </a:extLst>
          </p:cNvPr>
          <p:cNvSpPr/>
          <p:nvPr/>
        </p:nvSpPr>
        <p:spPr>
          <a:xfrm>
            <a:off x="1542677" y="5516043"/>
            <a:ext cx="3940779"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共济性：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共同负担、分散风险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2126EDFF-1A5B-4781-BDFE-11DB8A15D95A}"/>
              </a:ext>
            </a:extLst>
          </p:cNvPr>
          <p:cNvSpPr/>
          <p:nvPr/>
        </p:nvSpPr>
        <p:spPr>
          <a:xfrm>
            <a:off x="1657709" y="3151126"/>
            <a:ext cx="345732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公益性：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不以营利为目的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10" name="Rectangle 9">
            <a:extLst>
              <a:ext uri="{FF2B5EF4-FFF2-40B4-BE49-F238E27FC236}">
                <a16:creationId xmlns:a16="http://schemas.microsoft.com/office/drawing/2014/main" id="{642CD8B3-7AC7-43F0-B093-51ECA43BBACE}"/>
              </a:ext>
            </a:extLst>
          </p:cNvPr>
          <p:cNvSpPr/>
          <p:nvPr/>
        </p:nvSpPr>
        <p:spPr>
          <a:xfrm>
            <a:off x="1542677" y="3618978"/>
            <a:ext cx="320443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每人必须要交</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C72EF3B-E5E4-4D52-BAEF-FC50AF5CA86B}"/>
              </a:ext>
            </a:extLst>
          </p:cNvPr>
          <p:cNvSpPr/>
          <p:nvPr/>
        </p:nvSpPr>
        <p:spPr>
          <a:xfrm>
            <a:off x="1392270" y="4580339"/>
            <a:ext cx="39882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保值性：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社会保障基金投资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EC0A2044-6142-431C-8D96-E2EE3EEE4579}"/>
              </a:ext>
            </a:extLst>
          </p:cNvPr>
          <p:cNvSpPr/>
          <p:nvPr/>
        </p:nvSpPr>
        <p:spPr>
          <a:xfrm>
            <a:off x="1518521" y="5048191"/>
            <a:ext cx="421136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监督性：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社会保险基金管理机构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1" name="组合 20">
            <a:extLst>
              <a:ext uri="{FF2B5EF4-FFF2-40B4-BE49-F238E27FC236}">
                <a16:creationId xmlns:a16="http://schemas.microsoft.com/office/drawing/2014/main" id="{BDF560C0-19FB-4FBF-A121-6AB597625B79}"/>
              </a:ext>
            </a:extLst>
          </p:cNvPr>
          <p:cNvGrpSpPr/>
          <p:nvPr/>
        </p:nvGrpSpPr>
        <p:grpSpPr>
          <a:xfrm>
            <a:off x="536060" y="2190969"/>
            <a:ext cx="4649630" cy="400110"/>
            <a:chOff x="536060" y="2190969"/>
            <a:chExt cx="4649630" cy="400110"/>
          </a:xfrm>
        </p:grpSpPr>
        <p:sp>
          <p:nvSpPr>
            <p:cNvPr id="24" name="文本框 23">
              <a:extLst>
                <a:ext uri="{FF2B5EF4-FFF2-40B4-BE49-F238E27FC236}">
                  <a16:creationId xmlns:a16="http://schemas.microsoft.com/office/drawing/2014/main" id="{5FF17EC3-E676-4FB9-BB34-022722215150}"/>
                </a:ext>
              </a:extLst>
            </p:cNvPr>
            <p:cNvSpPr txBox="1"/>
            <p:nvPr/>
          </p:nvSpPr>
          <p:spPr>
            <a:xfrm>
              <a:off x="536060" y="2190969"/>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四、社会保障基金的特征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B9F1AC3C-A9DD-4417-AE9A-22CD4C4507CD}"/>
                </a:ext>
              </a:extLst>
            </p:cNvPr>
            <p:cNvSpPr txBox="1"/>
            <p:nvPr/>
          </p:nvSpPr>
          <p:spPr>
            <a:xfrm>
              <a:off x="4308527" y="219096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4" name="图片 3">
            <a:extLst>
              <a:ext uri="{FF2B5EF4-FFF2-40B4-BE49-F238E27FC236}">
                <a16:creationId xmlns:a16="http://schemas.microsoft.com/office/drawing/2014/main" id="{A9F47C48-C4E7-4317-AE8A-EF08D1FDDE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549" t="11021" r="12093" b="5578"/>
          <a:stretch/>
        </p:blipFill>
        <p:spPr>
          <a:xfrm>
            <a:off x="7563598" y="2960309"/>
            <a:ext cx="3457326" cy="2955844"/>
          </a:xfrm>
          <a:prstGeom prst="rect">
            <a:avLst/>
          </a:prstGeom>
          <a:ln>
            <a:noFill/>
          </a:ln>
          <a:effectLst>
            <a:outerShdw blurRad="292100" dist="139700" dir="2700000" algn="tl" rotWithShape="0">
              <a:srgbClr val="333333">
                <a:alpha val="65000"/>
              </a:srgbClr>
            </a:outerShdw>
          </a:effectLst>
        </p:spPr>
      </p:pic>
      <p:pic>
        <p:nvPicPr>
          <p:cNvPr id="16" name="图片 15">
            <a:extLst>
              <a:ext uri="{FF2B5EF4-FFF2-40B4-BE49-F238E27FC236}">
                <a16:creationId xmlns:a16="http://schemas.microsoft.com/office/drawing/2014/main" id="{50884DB7-9EF5-48C1-B8C2-D8C7345FBA9D}"/>
              </a:ext>
            </a:extLst>
          </p:cNvPr>
          <p:cNvPicPr>
            <a:picLocks noChangeAspect="1"/>
          </p:cNvPicPr>
          <p:nvPr/>
        </p:nvPicPr>
        <p:blipFill>
          <a:blip r:embed="rId4"/>
          <a:stretch>
            <a:fillRect/>
          </a:stretch>
        </p:blipFill>
        <p:spPr>
          <a:xfrm>
            <a:off x="8903639" y="782984"/>
            <a:ext cx="3153273" cy="1590059"/>
          </a:xfrm>
          <a:prstGeom prst="rect">
            <a:avLst/>
          </a:prstGeom>
        </p:spPr>
      </p:pic>
      <p:sp>
        <p:nvSpPr>
          <p:cNvPr id="2" name="矩形 1">
            <a:extLst>
              <a:ext uri="{FF2B5EF4-FFF2-40B4-BE49-F238E27FC236}">
                <a16:creationId xmlns:a16="http://schemas.microsoft.com/office/drawing/2014/main" id="{E512F067-5E05-417C-B771-9F4E55644CDC}"/>
              </a:ext>
            </a:extLst>
          </p:cNvPr>
          <p:cNvSpPr/>
          <p:nvPr/>
        </p:nvSpPr>
        <p:spPr>
          <a:xfrm>
            <a:off x="1047270" y="198732"/>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基金的强制性</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EDE1A772-68E1-4078-AD5C-F4A22C997C14}"/>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BA148858-24CB-4C6D-8055-BC8770F824AB}"/>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Tree>
    <p:extLst>
      <p:ext uri="{BB962C8B-B14F-4D97-AF65-F5344CB8AC3E}">
        <p14:creationId xmlns:p14="http://schemas.microsoft.com/office/powerpoint/2010/main" val="17703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42FC3A-0301-4191-96B6-2FE37C0D4137}"/>
              </a:ext>
            </a:extLst>
          </p:cNvPr>
          <p:cNvSpPr/>
          <p:nvPr/>
        </p:nvSpPr>
        <p:spPr>
          <a:xfrm>
            <a:off x="3590003" y="3785689"/>
            <a:ext cx="4603081"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共担性：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国家、统筹单位、个人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8" name="Rectangle 7">
            <a:extLst>
              <a:ext uri="{FF2B5EF4-FFF2-40B4-BE49-F238E27FC236}">
                <a16:creationId xmlns:a16="http://schemas.microsoft.com/office/drawing/2014/main" id="{B34C91FD-997A-42A7-A8F2-C69588DDF2B7}"/>
              </a:ext>
            </a:extLst>
          </p:cNvPr>
          <p:cNvSpPr/>
          <p:nvPr/>
        </p:nvSpPr>
        <p:spPr>
          <a:xfrm>
            <a:off x="8128277" y="5164563"/>
            <a:ext cx="3940779"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共济性：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共同负担、分散风险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2126EDFF-1A5B-4781-BDFE-11DB8A15D95A}"/>
              </a:ext>
            </a:extLst>
          </p:cNvPr>
          <p:cNvSpPr/>
          <p:nvPr/>
        </p:nvSpPr>
        <p:spPr>
          <a:xfrm>
            <a:off x="105126" y="3785689"/>
            <a:ext cx="345732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公益性：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不以营利为目的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10" name="Rectangle 9">
            <a:extLst>
              <a:ext uri="{FF2B5EF4-FFF2-40B4-BE49-F238E27FC236}">
                <a16:creationId xmlns:a16="http://schemas.microsoft.com/office/drawing/2014/main" id="{642CD8B3-7AC7-43F0-B093-51ECA43BBACE}"/>
              </a:ext>
            </a:extLst>
          </p:cNvPr>
          <p:cNvSpPr/>
          <p:nvPr/>
        </p:nvSpPr>
        <p:spPr>
          <a:xfrm>
            <a:off x="-1391" y="4475126"/>
            <a:ext cx="320443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每人必须要交</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C72EF3B-E5E4-4D52-BAEF-FC50AF5CA86B}"/>
              </a:ext>
            </a:extLst>
          </p:cNvPr>
          <p:cNvSpPr/>
          <p:nvPr/>
        </p:nvSpPr>
        <p:spPr>
          <a:xfrm>
            <a:off x="7914364" y="3783030"/>
            <a:ext cx="39882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保值性：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社会保障基金投资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EC0A2044-6142-431C-8D96-E2EE3EEE4579}"/>
              </a:ext>
            </a:extLst>
          </p:cNvPr>
          <p:cNvSpPr/>
          <p:nvPr/>
        </p:nvSpPr>
        <p:spPr>
          <a:xfrm>
            <a:off x="8128277" y="4475126"/>
            <a:ext cx="421136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监督性：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社会保险基金管理机构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Rectangle 8">
            <a:extLst>
              <a:ext uri="{FF2B5EF4-FFF2-40B4-BE49-F238E27FC236}">
                <a16:creationId xmlns:a16="http://schemas.microsoft.com/office/drawing/2014/main" id="{2BF34241-A27E-46AB-942D-FA1F8E544223}"/>
              </a:ext>
            </a:extLst>
          </p:cNvPr>
          <p:cNvSpPr/>
          <p:nvPr/>
        </p:nvSpPr>
        <p:spPr>
          <a:xfrm>
            <a:off x="780736" y="3296307"/>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为什么缴？</a:t>
            </a:r>
          </a:p>
        </p:txBody>
      </p:sp>
      <p:sp>
        <p:nvSpPr>
          <p:cNvPr id="17" name="Rectangle 8">
            <a:extLst>
              <a:ext uri="{FF2B5EF4-FFF2-40B4-BE49-F238E27FC236}">
                <a16:creationId xmlns:a16="http://schemas.microsoft.com/office/drawing/2014/main" id="{F399EF59-70F3-454C-AFDC-686B05D6CDB2}"/>
              </a:ext>
            </a:extLst>
          </p:cNvPr>
          <p:cNvSpPr/>
          <p:nvPr/>
        </p:nvSpPr>
        <p:spPr>
          <a:xfrm>
            <a:off x="4993995" y="3296307"/>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怎么缴？</a:t>
            </a:r>
          </a:p>
        </p:txBody>
      </p:sp>
      <p:sp>
        <p:nvSpPr>
          <p:cNvPr id="18" name="Rectangle 8">
            <a:extLst>
              <a:ext uri="{FF2B5EF4-FFF2-40B4-BE49-F238E27FC236}">
                <a16:creationId xmlns:a16="http://schemas.microsoft.com/office/drawing/2014/main" id="{A1C9F588-FCB5-4DC6-90EA-C5666D5F15DA}"/>
              </a:ext>
            </a:extLst>
          </p:cNvPr>
          <p:cNvSpPr/>
          <p:nvPr/>
        </p:nvSpPr>
        <p:spPr>
          <a:xfrm>
            <a:off x="9067527" y="3228945"/>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怎么用？</a:t>
            </a:r>
          </a:p>
        </p:txBody>
      </p:sp>
      <p:cxnSp>
        <p:nvCxnSpPr>
          <p:cNvPr id="5" name="直接连接符 4">
            <a:extLst>
              <a:ext uri="{FF2B5EF4-FFF2-40B4-BE49-F238E27FC236}">
                <a16:creationId xmlns:a16="http://schemas.microsoft.com/office/drawing/2014/main" id="{0B73B3D0-3B50-4BEE-A78C-FD85D2EBECF8}"/>
              </a:ext>
            </a:extLst>
          </p:cNvPr>
          <p:cNvCxnSpPr>
            <a:cxnSpLocks/>
          </p:cNvCxnSpPr>
          <p:nvPr/>
        </p:nvCxnSpPr>
        <p:spPr>
          <a:xfrm>
            <a:off x="3638939" y="3271562"/>
            <a:ext cx="0" cy="29799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74AD44D-FAF9-45E7-B491-65BC7D7D7074}"/>
              </a:ext>
            </a:extLst>
          </p:cNvPr>
          <p:cNvCxnSpPr>
            <a:cxnSpLocks/>
          </p:cNvCxnSpPr>
          <p:nvPr/>
        </p:nvCxnSpPr>
        <p:spPr>
          <a:xfrm>
            <a:off x="8046098" y="3175061"/>
            <a:ext cx="0" cy="30764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D901C2C3-F73C-4F62-A004-43715B98E7D9}"/>
              </a:ext>
            </a:extLst>
          </p:cNvPr>
          <p:cNvSpPr/>
          <p:nvPr/>
        </p:nvSpPr>
        <p:spPr>
          <a:xfrm>
            <a:off x="1047270" y="198732"/>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基金的强制性</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0" name="组合 19">
            <a:extLst>
              <a:ext uri="{FF2B5EF4-FFF2-40B4-BE49-F238E27FC236}">
                <a16:creationId xmlns:a16="http://schemas.microsoft.com/office/drawing/2014/main" id="{21CBEE9D-2731-43EA-9742-87A3205DF68C}"/>
              </a:ext>
            </a:extLst>
          </p:cNvPr>
          <p:cNvGrpSpPr/>
          <p:nvPr/>
        </p:nvGrpSpPr>
        <p:grpSpPr>
          <a:xfrm>
            <a:off x="536060" y="2190969"/>
            <a:ext cx="4649630" cy="400110"/>
            <a:chOff x="536060" y="2190969"/>
            <a:chExt cx="4649630" cy="400110"/>
          </a:xfrm>
        </p:grpSpPr>
        <p:sp>
          <p:nvSpPr>
            <p:cNvPr id="28" name="文本框 27">
              <a:extLst>
                <a:ext uri="{FF2B5EF4-FFF2-40B4-BE49-F238E27FC236}">
                  <a16:creationId xmlns:a16="http://schemas.microsoft.com/office/drawing/2014/main" id="{A14B537A-5D5F-4829-8CD7-0CA6DAFDC4A7}"/>
                </a:ext>
              </a:extLst>
            </p:cNvPr>
            <p:cNvSpPr txBox="1"/>
            <p:nvPr/>
          </p:nvSpPr>
          <p:spPr>
            <a:xfrm>
              <a:off x="536060" y="2190969"/>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四、社会保障基金的特征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62F471E1-0C1D-466A-B842-C876786BC7F1}"/>
                </a:ext>
              </a:extLst>
            </p:cNvPr>
            <p:cNvSpPr txBox="1"/>
            <p:nvPr/>
          </p:nvSpPr>
          <p:spPr>
            <a:xfrm>
              <a:off x="4308527" y="219096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30" name="文本框 29">
            <a:extLst>
              <a:ext uri="{FF2B5EF4-FFF2-40B4-BE49-F238E27FC236}">
                <a16:creationId xmlns:a16="http://schemas.microsoft.com/office/drawing/2014/main" id="{0291AE1C-0F30-4034-BB86-6AC940C7D832}"/>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034A9CCA-6F5B-460A-A477-18C130139FB9}"/>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Tree>
    <p:extLst>
      <p:ext uri="{BB962C8B-B14F-4D97-AF65-F5344CB8AC3E}">
        <p14:creationId xmlns:p14="http://schemas.microsoft.com/office/powerpoint/2010/main" val="26540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12712" y="2096746"/>
            <a:ext cx="9749772" cy="4270187"/>
          </a:xfrm>
        </p:spPr>
        <p:txBody>
          <a:bodyPr anchor="ctr"/>
          <a:lstStyle/>
          <a:p>
            <a:pPr algn="l">
              <a:lnSpc>
                <a:spcPct val="150000"/>
              </a:lnSpc>
              <a:spcAft>
                <a:spcPts val="1200"/>
              </a:spcAft>
            </a:pPr>
            <a:r>
              <a:rPr lang="zh-CN" altLang="en-US" dirty="0"/>
              <a:t>在遵循市场经济的投入与收益对等的效率原则之外，又实现了互相帮助、相互关心、帮助弱者的社会公平原则是（      ）。</a:t>
            </a:r>
          </a:p>
          <a:p>
            <a:pPr algn="l">
              <a:lnSpc>
                <a:spcPct val="150000"/>
              </a:lnSpc>
              <a:spcAft>
                <a:spcPts val="1200"/>
              </a:spcAft>
            </a:pPr>
            <a:r>
              <a:rPr lang="en-US" altLang="zh-CN" dirty="0"/>
              <a:t>A</a:t>
            </a:r>
            <a:r>
              <a:rPr lang="zh-CN" altLang="en-US" dirty="0"/>
              <a:t>、社会保险的互济性</a:t>
            </a:r>
          </a:p>
          <a:p>
            <a:pPr algn="l">
              <a:lnSpc>
                <a:spcPct val="150000"/>
              </a:lnSpc>
              <a:spcAft>
                <a:spcPts val="1200"/>
              </a:spcAft>
            </a:pPr>
            <a:r>
              <a:rPr lang="en-US" altLang="zh-CN" dirty="0"/>
              <a:t>B</a:t>
            </a:r>
            <a:r>
              <a:rPr lang="zh-CN" altLang="en-US" dirty="0"/>
              <a:t>、社会保险的强制性 </a:t>
            </a:r>
          </a:p>
          <a:p>
            <a:pPr algn="l">
              <a:lnSpc>
                <a:spcPct val="150000"/>
              </a:lnSpc>
              <a:spcAft>
                <a:spcPts val="1200"/>
              </a:spcAft>
            </a:pPr>
            <a:r>
              <a:rPr lang="en-US" altLang="zh-CN" dirty="0"/>
              <a:t>C</a:t>
            </a:r>
            <a:r>
              <a:rPr lang="zh-CN" altLang="en-US" dirty="0"/>
              <a:t>、社会保险的普遍性 </a:t>
            </a:r>
          </a:p>
          <a:p>
            <a:pPr algn="l">
              <a:lnSpc>
                <a:spcPct val="150000"/>
              </a:lnSpc>
              <a:spcAft>
                <a:spcPts val="1200"/>
              </a:spcAft>
            </a:pPr>
            <a:r>
              <a:rPr lang="en-US" altLang="zh-CN" dirty="0"/>
              <a:t>D</a:t>
            </a:r>
            <a:r>
              <a:rPr lang="zh-CN" altLang="en-US" dirty="0"/>
              <a:t>、社会保险的投资性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79368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12712" y="2096746"/>
            <a:ext cx="9749772" cy="4270187"/>
          </a:xfrm>
        </p:spPr>
        <p:txBody>
          <a:bodyPr anchor="ctr"/>
          <a:lstStyle/>
          <a:p>
            <a:pPr algn="l">
              <a:lnSpc>
                <a:spcPct val="150000"/>
              </a:lnSpc>
              <a:spcAft>
                <a:spcPts val="1200"/>
              </a:spcAft>
            </a:pPr>
            <a:r>
              <a:rPr lang="zh-CN" altLang="en-US" dirty="0"/>
              <a:t>在遵循市场经济的投入与收益对等的效率原则之外，又实现了互相帮助、相互关心、帮助弱者的社会公平原则是（   </a:t>
            </a:r>
            <a:r>
              <a:rPr lang="en-US" altLang="zh-CN" b="1" dirty="0">
                <a:solidFill>
                  <a:srgbClr val="FF0000"/>
                </a:solidFill>
              </a:rPr>
              <a:t>A</a:t>
            </a:r>
            <a:r>
              <a:rPr lang="zh-CN" altLang="en-US" dirty="0"/>
              <a:t>   ）。</a:t>
            </a:r>
          </a:p>
          <a:p>
            <a:pPr algn="l">
              <a:lnSpc>
                <a:spcPct val="150000"/>
              </a:lnSpc>
              <a:spcAft>
                <a:spcPts val="1200"/>
              </a:spcAft>
            </a:pPr>
            <a:r>
              <a:rPr lang="en-US" altLang="zh-CN" b="1" dirty="0">
                <a:solidFill>
                  <a:srgbClr val="FF0000"/>
                </a:solidFill>
              </a:rPr>
              <a:t>A</a:t>
            </a:r>
            <a:r>
              <a:rPr lang="zh-CN" altLang="en-US" b="1" dirty="0">
                <a:solidFill>
                  <a:srgbClr val="FF0000"/>
                </a:solidFill>
              </a:rPr>
              <a:t>、社会保险的互济性</a:t>
            </a:r>
          </a:p>
          <a:p>
            <a:pPr algn="l">
              <a:lnSpc>
                <a:spcPct val="150000"/>
              </a:lnSpc>
              <a:spcAft>
                <a:spcPts val="1200"/>
              </a:spcAft>
            </a:pPr>
            <a:r>
              <a:rPr lang="en-US" altLang="zh-CN" dirty="0"/>
              <a:t>B</a:t>
            </a:r>
            <a:r>
              <a:rPr lang="zh-CN" altLang="en-US" dirty="0"/>
              <a:t>、社会保险的强制性 </a:t>
            </a:r>
          </a:p>
          <a:p>
            <a:pPr algn="l">
              <a:lnSpc>
                <a:spcPct val="150000"/>
              </a:lnSpc>
              <a:spcAft>
                <a:spcPts val="1200"/>
              </a:spcAft>
            </a:pPr>
            <a:r>
              <a:rPr lang="en-US" altLang="zh-CN" dirty="0"/>
              <a:t>C</a:t>
            </a:r>
            <a:r>
              <a:rPr lang="zh-CN" altLang="en-US" dirty="0"/>
              <a:t>、社会保险的普遍性 </a:t>
            </a:r>
          </a:p>
          <a:p>
            <a:pPr algn="l">
              <a:lnSpc>
                <a:spcPct val="150000"/>
              </a:lnSpc>
              <a:spcAft>
                <a:spcPts val="1200"/>
              </a:spcAft>
            </a:pPr>
            <a:r>
              <a:rPr lang="en-US" altLang="zh-CN" dirty="0"/>
              <a:t>D</a:t>
            </a:r>
            <a:r>
              <a:rPr lang="zh-CN" altLang="en-US" dirty="0"/>
              <a:t>、社会保险的投资性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90881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95022" y="2074167"/>
            <a:ext cx="10777062" cy="4270187"/>
          </a:xfrm>
        </p:spPr>
        <p:txBody>
          <a:bodyPr anchor="ctr"/>
          <a:lstStyle/>
          <a:p>
            <a:pPr algn="l">
              <a:lnSpc>
                <a:spcPct val="150000"/>
              </a:lnSpc>
              <a:spcAft>
                <a:spcPts val="1200"/>
              </a:spcAft>
            </a:pPr>
            <a:r>
              <a:rPr lang="zh-CN" altLang="en-US" dirty="0"/>
              <a:t>社会保障基金由保险经办机构通过投资收益使其价值量增多体现了（      ）。</a:t>
            </a:r>
            <a:endParaRPr lang="en-US" altLang="zh-CN" dirty="0"/>
          </a:p>
          <a:p>
            <a:pPr algn="l">
              <a:lnSpc>
                <a:spcPct val="150000"/>
              </a:lnSpc>
              <a:spcAft>
                <a:spcPts val="1200"/>
              </a:spcAft>
            </a:pPr>
            <a:r>
              <a:rPr lang="en-US" altLang="zh-CN" dirty="0"/>
              <a:t>A</a:t>
            </a:r>
            <a:r>
              <a:rPr lang="zh-CN" altLang="en-US" dirty="0"/>
              <a:t>、基金的共济性</a:t>
            </a:r>
          </a:p>
          <a:p>
            <a:pPr algn="l">
              <a:lnSpc>
                <a:spcPct val="150000"/>
              </a:lnSpc>
              <a:spcAft>
                <a:spcPts val="1200"/>
              </a:spcAft>
            </a:pPr>
            <a:r>
              <a:rPr lang="en-US" altLang="zh-CN" dirty="0"/>
              <a:t>B</a:t>
            </a:r>
            <a:r>
              <a:rPr lang="zh-CN" altLang="en-US" dirty="0"/>
              <a:t>、基金的公益性</a:t>
            </a:r>
          </a:p>
          <a:p>
            <a:pPr algn="l">
              <a:lnSpc>
                <a:spcPct val="150000"/>
              </a:lnSpc>
              <a:spcAft>
                <a:spcPts val="1200"/>
              </a:spcAft>
            </a:pPr>
            <a:r>
              <a:rPr lang="en-US" altLang="zh-CN" dirty="0"/>
              <a:t>C</a:t>
            </a:r>
            <a:r>
              <a:rPr lang="zh-CN" altLang="en-US" dirty="0"/>
              <a:t>、基金的保值性</a:t>
            </a:r>
          </a:p>
          <a:p>
            <a:pPr algn="l">
              <a:lnSpc>
                <a:spcPct val="150000"/>
              </a:lnSpc>
              <a:spcAft>
                <a:spcPts val="1200"/>
              </a:spcAft>
            </a:pPr>
            <a:r>
              <a:rPr lang="en-US" altLang="zh-CN" dirty="0"/>
              <a:t>D</a:t>
            </a:r>
            <a:r>
              <a:rPr lang="zh-CN" altLang="en-US" dirty="0"/>
              <a:t>、基金的共担性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81010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95022" y="2074167"/>
            <a:ext cx="10777062" cy="4270187"/>
          </a:xfrm>
        </p:spPr>
        <p:txBody>
          <a:bodyPr anchor="ctr"/>
          <a:lstStyle/>
          <a:p>
            <a:pPr algn="l">
              <a:lnSpc>
                <a:spcPct val="150000"/>
              </a:lnSpc>
              <a:spcAft>
                <a:spcPts val="1200"/>
              </a:spcAft>
            </a:pPr>
            <a:r>
              <a:rPr lang="zh-CN" altLang="en-US" dirty="0"/>
              <a:t>社会保障基金由保险经办机构通过投资收益使其价值量增多体现了（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、基金的共济性</a:t>
            </a:r>
          </a:p>
          <a:p>
            <a:pPr algn="l">
              <a:lnSpc>
                <a:spcPct val="150000"/>
              </a:lnSpc>
              <a:spcAft>
                <a:spcPts val="1200"/>
              </a:spcAft>
            </a:pPr>
            <a:r>
              <a:rPr lang="en-US" altLang="zh-CN" dirty="0"/>
              <a:t>B</a:t>
            </a:r>
            <a:r>
              <a:rPr lang="zh-CN" altLang="en-US" dirty="0"/>
              <a:t>、基金的公益性</a:t>
            </a:r>
          </a:p>
          <a:p>
            <a:pPr algn="l">
              <a:lnSpc>
                <a:spcPct val="150000"/>
              </a:lnSpc>
              <a:spcAft>
                <a:spcPts val="1200"/>
              </a:spcAft>
            </a:pPr>
            <a:r>
              <a:rPr lang="en-US" altLang="zh-CN" b="1" dirty="0">
                <a:solidFill>
                  <a:srgbClr val="FF0000"/>
                </a:solidFill>
              </a:rPr>
              <a:t>C</a:t>
            </a:r>
            <a:r>
              <a:rPr lang="zh-CN" altLang="en-US" b="1" dirty="0">
                <a:solidFill>
                  <a:srgbClr val="FF0000"/>
                </a:solidFill>
              </a:rPr>
              <a:t>、基金的保值性</a:t>
            </a:r>
          </a:p>
          <a:p>
            <a:pPr algn="l">
              <a:lnSpc>
                <a:spcPct val="150000"/>
              </a:lnSpc>
              <a:spcAft>
                <a:spcPts val="1200"/>
              </a:spcAft>
            </a:pPr>
            <a:r>
              <a:rPr lang="en-US" altLang="zh-CN" dirty="0"/>
              <a:t>D</a:t>
            </a:r>
            <a:r>
              <a:rPr lang="zh-CN" altLang="en-US" dirty="0"/>
              <a:t>、基金的共担性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08678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16000" y="3263431"/>
            <a:ext cx="10777062" cy="2418811"/>
          </a:xfrm>
        </p:spPr>
        <p:txBody>
          <a:bodyPr anchor="ctr"/>
          <a:lstStyle/>
          <a:p>
            <a:pPr algn="l">
              <a:lnSpc>
                <a:spcPct val="150000"/>
              </a:lnSpc>
              <a:spcAft>
                <a:spcPts val="1200"/>
              </a:spcAft>
            </a:pPr>
            <a:r>
              <a:rPr lang="zh-CN" altLang="en-US" dirty="0"/>
              <a:t>答案：</a:t>
            </a:r>
            <a:r>
              <a:rPr lang="zh-CN" altLang="en-US" b="1" dirty="0">
                <a:solidFill>
                  <a:srgbClr val="FF0000"/>
                </a:solidFill>
              </a:rPr>
              <a:t>（</a:t>
            </a:r>
            <a:r>
              <a:rPr lang="en-US" altLang="zh-CN" b="1" dirty="0">
                <a:solidFill>
                  <a:srgbClr val="FF0000"/>
                </a:solidFill>
              </a:rPr>
              <a:t>1</a:t>
            </a:r>
            <a:r>
              <a:rPr lang="zh-CN" altLang="en-US" b="1" dirty="0">
                <a:solidFill>
                  <a:srgbClr val="FF0000"/>
                </a:solidFill>
              </a:rPr>
              <a:t>）共担性；（</a:t>
            </a:r>
            <a:r>
              <a:rPr lang="en-US" altLang="zh-CN" b="1" dirty="0">
                <a:solidFill>
                  <a:srgbClr val="FF0000"/>
                </a:solidFill>
              </a:rPr>
              <a:t>2</a:t>
            </a:r>
            <a:r>
              <a:rPr lang="zh-CN" altLang="en-US" b="1" dirty="0">
                <a:solidFill>
                  <a:srgbClr val="FF0000"/>
                </a:solidFill>
              </a:rPr>
              <a:t>）共济性；（</a:t>
            </a:r>
            <a:r>
              <a:rPr lang="en-US" altLang="zh-CN" b="1" dirty="0">
                <a:solidFill>
                  <a:srgbClr val="FF0000"/>
                </a:solidFill>
              </a:rPr>
              <a:t>3</a:t>
            </a:r>
            <a:r>
              <a:rPr lang="zh-CN" altLang="en-US" b="1" dirty="0">
                <a:solidFill>
                  <a:srgbClr val="FF0000"/>
                </a:solidFill>
              </a:rPr>
              <a:t>）公益性；（</a:t>
            </a:r>
            <a:r>
              <a:rPr lang="en-US" altLang="zh-CN" b="1" dirty="0">
                <a:solidFill>
                  <a:srgbClr val="FF0000"/>
                </a:solidFill>
              </a:rPr>
              <a:t>4</a:t>
            </a:r>
            <a:r>
              <a:rPr lang="zh-CN" altLang="en-US" b="1" dirty="0">
                <a:solidFill>
                  <a:srgbClr val="FF0000"/>
                </a:solidFill>
              </a:rPr>
              <a:t>）强制性；（</a:t>
            </a:r>
            <a:r>
              <a:rPr lang="en-US" altLang="zh-CN" b="1" dirty="0">
                <a:solidFill>
                  <a:srgbClr val="FF0000"/>
                </a:solidFill>
              </a:rPr>
              <a:t>5</a:t>
            </a:r>
            <a:r>
              <a:rPr lang="zh-CN" altLang="en-US" b="1" dirty="0">
                <a:solidFill>
                  <a:srgbClr val="FF0000"/>
                </a:solidFill>
              </a:rPr>
              <a:t>）保值性；（</a:t>
            </a:r>
            <a:r>
              <a:rPr lang="en-US" altLang="zh-CN" b="1" dirty="0">
                <a:solidFill>
                  <a:srgbClr val="FF0000"/>
                </a:solidFill>
              </a:rPr>
              <a:t>6</a:t>
            </a:r>
            <a:r>
              <a:rPr lang="zh-CN" altLang="en-US" b="1" dirty="0">
                <a:solidFill>
                  <a:srgbClr val="FF0000"/>
                </a:solidFill>
              </a:rPr>
              <a:t>）监督性。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A47DDCAD-69E3-440F-A467-F4A2EBA068B9}"/>
              </a:ext>
            </a:extLst>
          </p:cNvPr>
          <p:cNvSpPr/>
          <p:nvPr/>
        </p:nvSpPr>
        <p:spPr>
          <a:xfrm>
            <a:off x="1016000" y="2424130"/>
            <a:ext cx="3877985" cy="58734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简述社会保障基金的特征。</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3926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社会保障基金的运营</a:t>
              </a:r>
            </a:p>
          </p:txBody>
        </p:sp>
      </p:grpSp>
    </p:spTree>
    <p:extLst>
      <p:ext uri="{BB962C8B-B14F-4D97-AF65-F5344CB8AC3E}">
        <p14:creationId xmlns:p14="http://schemas.microsoft.com/office/powerpoint/2010/main" val="154873572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4982994C-D6CA-479E-A918-C9F4EDBE34E8}"/>
              </a:ext>
            </a:extLst>
          </p:cNvPr>
          <p:cNvGrpSpPr/>
          <p:nvPr/>
        </p:nvGrpSpPr>
        <p:grpSpPr>
          <a:xfrm>
            <a:off x="1540457" y="1963980"/>
            <a:ext cx="9561687" cy="3672623"/>
            <a:chOff x="1523756" y="1911461"/>
            <a:chExt cx="9561687" cy="3672623"/>
          </a:xfrm>
        </p:grpSpPr>
        <p:grpSp>
          <p:nvGrpSpPr>
            <p:cNvPr id="30" name="组合 29">
              <a:extLst>
                <a:ext uri="{FF2B5EF4-FFF2-40B4-BE49-F238E27FC236}">
                  <a16:creationId xmlns:a16="http://schemas.microsoft.com/office/drawing/2014/main" id="{4BD6CBA3-24B4-43D0-8645-0EFFD867976D}"/>
                </a:ext>
              </a:extLst>
            </p:cNvPr>
            <p:cNvGrpSpPr/>
            <p:nvPr/>
          </p:nvGrpSpPr>
          <p:grpSpPr>
            <a:xfrm>
              <a:off x="1523756" y="1911461"/>
              <a:ext cx="8361960" cy="3672623"/>
              <a:chOff x="-834878" y="1843034"/>
              <a:chExt cx="8361960" cy="3672623"/>
            </a:xfrm>
          </p:grpSpPr>
          <p:sp>
            <p:nvSpPr>
              <p:cNvPr id="33" name="文本框 32">
                <a:extLst>
                  <a:ext uri="{FF2B5EF4-FFF2-40B4-BE49-F238E27FC236}">
                    <a16:creationId xmlns:a16="http://schemas.microsoft.com/office/drawing/2014/main" id="{A0C5A43A-6EF0-445F-8E21-9D05D9A8EB95}"/>
                  </a:ext>
                </a:extLst>
              </p:cNvPr>
              <p:cNvSpPr txBox="1"/>
              <p:nvPr/>
            </p:nvSpPr>
            <p:spPr>
              <a:xfrm>
                <a:off x="-834878" y="3360573"/>
                <a:ext cx="343536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社会保障基金的筹集</a:t>
                </a:r>
              </a:p>
            </p:txBody>
          </p:sp>
          <p:cxnSp>
            <p:nvCxnSpPr>
              <p:cNvPr id="34" name="直接连接符 33">
                <a:extLst>
                  <a:ext uri="{FF2B5EF4-FFF2-40B4-BE49-F238E27FC236}">
                    <a16:creationId xmlns:a16="http://schemas.microsoft.com/office/drawing/2014/main" id="{DF290B7E-65E7-4815-9EE1-B92438A3539C}"/>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A15B4A2-C1E0-4047-8276-4420799B620C}"/>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BD1E37D-DF78-4283-82A9-E06C421AB1A1}"/>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20BBCFB-EE21-4DB4-B36C-4E1BD17DA1B3}"/>
                  </a:ext>
                </a:extLst>
              </p:cNvPr>
              <p:cNvSpPr txBox="1"/>
              <p:nvPr/>
            </p:nvSpPr>
            <p:spPr>
              <a:xfrm>
                <a:off x="3625845" y="1843034"/>
                <a:ext cx="3624987"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筹集社会保障基金的原则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8" name="文本框 37">
                <a:extLst>
                  <a:ext uri="{FF2B5EF4-FFF2-40B4-BE49-F238E27FC236}">
                    <a16:creationId xmlns:a16="http://schemas.microsoft.com/office/drawing/2014/main" id="{0244F766-1DF8-43E7-9951-7256338F56A1}"/>
                  </a:ext>
                </a:extLst>
              </p:cNvPr>
              <p:cNvSpPr txBox="1"/>
              <p:nvPr/>
            </p:nvSpPr>
            <p:spPr>
              <a:xfrm>
                <a:off x="3625846" y="2858724"/>
                <a:ext cx="3571507"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FF0000"/>
                    </a:solidFill>
                    <a:effectLst/>
                    <a:uLnTx/>
                    <a:uFillTx/>
                    <a:latin typeface="Calibri"/>
                    <a:ea typeface="微软雅黑"/>
                    <a:cs typeface="+mn-cs"/>
                  </a:rPr>
                  <a:t>社会保障基金的筹集方式</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cxnSp>
            <p:nvCxnSpPr>
              <p:cNvPr id="39" name="直接连接符 38">
                <a:extLst>
                  <a:ext uri="{FF2B5EF4-FFF2-40B4-BE49-F238E27FC236}">
                    <a16:creationId xmlns:a16="http://schemas.microsoft.com/office/drawing/2014/main" id="{5FE2FEF4-1260-4ED4-B3ED-FFA75700CD3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AF0E077-8BA0-4F67-85C8-C90440DF1F93}"/>
                  </a:ext>
                </a:extLst>
              </p:cNvPr>
              <p:cNvSpPr txBox="1"/>
              <p:nvPr/>
            </p:nvSpPr>
            <p:spPr>
              <a:xfrm>
                <a:off x="3679334" y="5053992"/>
                <a:ext cx="3847748"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社会保障基金筹集的新途径</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1" name="直接连接符 40">
                <a:extLst>
                  <a:ext uri="{FF2B5EF4-FFF2-40B4-BE49-F238E27FC236}">
                    <a16:creationId xmlns:a16="http://schemas.microsoft.com/office/drawing/2014/main" id="{D2788ED2-DB51-4B37-8999-61BF2DC3EFA3}"/>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3BAB9440-8303-4988-B725-2ED2AB327607}"/>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C8217C1-8117-438E-82E3-ADB43F08EC5B}"/>
                </a:ext>
              </a:extLst>
            </p:cNvPr>
            <p:cNvSpPr txBox="1"/>
            <p:nvPr/>
          </p:nvSpPr>
          <p:spPr>
            <a:xfrm>
              <a:off x="6007051" y="3995439"/>
              <a:ext cx="5078392"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我国社会保障基金筹集的现状及问题</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170689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F74F546E-7F09-469C-93E4-E22AE78E8C2C}"/>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746F7A90-CB17-49AC-BCFD-85979E0FE8D1}"/>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grpSp>
        <p:nvGrpSpPr>
          <p:cNvPr id="2" name="组合 1">
            <a:extLst>
              <a:ext uri="{FF2B5EF4-FFF2-40B4-BE49-F238E27FC236}">
                <a16:creationId xmlns:a16="http://schemas.microsoft.com/office/drawing/2014/main" id="{A2340C0A-6D07-4E51-B671-D6EBCDBF7EB3}"/>
              </a:ext>
            </a:extLst>
          </p:cNvPr>
          <p:cNvGrpSpPr/>
          <p:nvPr/>
        </p:nvGrpSpPr>
        <p:grpSpPr>
          <a:xfrm>
            <a:off x="708831" y="2801209"/>
            <a:ext cx="10533790" cy="961289"/>
            <a:chOff x="468638" y="5023794"/>
            <a:chExt cx="10533790" cy="961289"/>
          </a:xfrm>
        </p:grpSpPr>
        <p:sp>
          <p:nvSpPr>
            <p:cNvPr id="10" name="矩形 9"/>
            <p:cNvSpPr/>
            <p:nvPr/>
          </p:nvSpPr>
          <p:spPr>
            <a:xfrm>
              <a:off x="468638" y="5023794"/>
              <a:ext cx="1053379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西方社会保障理论最早可以追溯到</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18-19</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以</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边沁</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约翰</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密尔</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亚当</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斯密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大卫</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李嘉图</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为代表的自由放任主义。</a:t>
              </a:r>
              <a:endPar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4" name="文本框 13">
              <a:extLst>
                <a:ext uri="{FF2B5EF4-FFF2-40B4-BE49-F238E27FC236}">
                  <a16:creationId xmlns:a16="http://schemas.microsoft.com/office/drawing/2014/main" id="{3B2ADE08-B6A0-4F5F-9530-481265ECE9DB}"/>
                </a:ext>
              </a:extLst>
            </p:cNvPr>
            <p:cNvSpPr txBox="1"/>
            <p:nvPr/>
          </p:nvSpPr>
          <p:spPr>
            <a:xfrm>
              <a:off x="3475400" y="55780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FE466459-63F9-4E4C-AEFD-BE997B1328B1}"/>
              </a:ext>
            </a:extLst>
          </p:cNvPr>
          <p:cNvPicPr>
            <a:picLocks noChangeAspect="1"/>
          </p:cNvPicPr>
          <p:nvPr/>
        </p:nvPicPr>
        <p:blipFill>
          <a:blip r:embed="rId3"/>
          <a:stretch>
            <a:fillRect/>
          </a:stretch>
        </p:blipFill>
        <p:spPr>
          <a:xfrm>
            <a:off x="9628605" y="875882"/>
            <a:ext cx="2301311" cy="1104792"/>
          </a:xfrm>
          <a:prstGeom prst="rect">
            <a:avLst/>
          </a:prstGeom>
        </p:spPr>
      </p:pic>
      <p:grpSp>
        <p:nvGrpSpPr>
          <p:cNvPr id="4" name="组合 3">
            <a:extLst>
              <a:ext uri="{FF2B5EF4-FFF2-40B4-BE49-F238E27FC236}">
                <a16:creationId xmlns:a16="http://schemas.microsoft.com/office/drawing/2014/main" id="{C8BB0BAD-8821-4DB4-8BCD-51BBD97777AD}"/>
              </a:ext>
            </a:extLst>
          </p:cNvPr>
          <p:cNvGrpSpPr/>
          <p:nvPr/>
        </p:nvGrpSpPr>
        <p:grpSpPr>
          <a:xfrm>
            <a:off x="848858" y="4316712"/>
            <a:ext cx="9642568" cy="1946443"/>
            <a:chOff x="1136692" y="4035642"/>
            <a:chExt cx="9642568" cy="1946443"/>
          </a:xfrm>
        </p:grpSpPr>
        <p:graphicFrame>
          <p:nvGraphicFramePr>
            <p:cNvPr id="20" name="Diagram 1">
              <a:extLst>
                <a:ext uri="{FF2B5EF4-FFF2-40B4-BE49-F238E27FC236}">
                  <a16:creationId xmlns:a16="http://schemas.microsoft.com/office/drawing/2014/main" id="{C3F16FA5-40BE-4350-99B1-3D6065E0D300}"/>
                </a:ext>
              </a:extLst>
            </p:cNvPr>
            <p:cNvGraphicFramePr/>
            <p:nvPr>
              <p:extLst/>
            </p:nvPr>
          </p:nvGraphicFramePr>
          <p:xfrm>
            <a:off x="1136692" y="4035642"/>
            <a:ext cx="9642568" cy="19464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文本框 20">
              <a:extLst>
                <a:ext uri="{FF2B5EF4-FFF2-40B4-BE49-F238E27FC236}">
                  <a16:creationId xmlns:a16="http://schemas.microsoft.com/office/drawing/2014/main" id="{0FF7CD5C-4D47-41A3-B42F-126E857D2BE7}"/>
                </a:ext>
              </a:extLst>
            </p:cNvPr>
            <p:cNvSpPr txBox="1"/>
            <p:nvPr/>
          </p:nvSpPr>
          <p:spPr>
            <a:xfrm>
              <a:off x="4000405" y="548983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 name="矩形 4">
            <a:extLst>
              <a:ext uri="{FF2B5EF4-FFF2-40B4-BE49-F238E27FC236}">
                <a16:creationId xmlns:a16="http://schemas.microsoft.com/office/drawing/2014/main" id="{CD00CD5C-9AB8-4620-B972-E33C0E1C6F1C}"/>
              </a:ext>
            </a:extLst>
          </p:cNvPr>
          <p:cNvSpPr/>
          <p:nvPr/>
        </p:nvSpPr>
        <p:spPr>
          <a:xfrm>
            <a:off x="1058995" y="199473"/>
            <a:ext cx="4916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西方社会保障理论中最为活跃的三大流派</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1348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46AD7578-D583-4072-AD31-DBB728E56C48}"/>
              </a:ext>
            </a:extLst>
          </p:cNvPr>
          <p:cNvSpPr/>
          <p:nvPr/>
        </p:nvSpPr>
        <p:spPr>
          <a:xfrm>
            <a:off x="781882" y="3192192"/>
            <a:ext cx="10697694" cy="96654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（一）</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兼顾社会目标、经济目标和政治目标，同时兼顾长期目标和短期目标，实现公平与效率相结合。</a:t>
            </a:r>
            <a:endParaRPr kumimoji="0" lang="en-GB" altLang="zh-CN" sz="2000" b="0" i="0" u="none" strike="noStrike" kern="1200" cap="none" spc="0" normalizeH="0" baseline="0" noProof="0" dirty="0">
              <a:ln w="0"/>
              <a:solidFill>
                <a:srgbClr val="FF0000"/>
              </a:solidFill>
              <a:effectLst/>
              <a:uLnTx/>
              <a:uFillTx/>
              <a:latin typeface="Calibri"/>
              <a:ea typeface="微软雅黑"/>
              <a:cs typeface="+mn-cs"/>
            </a:endParaRPr>
          </a:p>
        </p:txBody>
      </p:sp>
      <p:grpSp>
        <p:nvGrpSpPr>
          <p:cNvPr id="19" name="组合 18">
            <a:extLst>
              <a:ext uri="{FF2B5EF4-FFF2-40B4-BE49-F238E27FC236}">
                <a16:creationId xmlns:a16="http://schemas.microsoft.com/office/drawing/2014/main" id="{A56DF2F6-A6DC-42DC-91BC-29FB4C0944FE}"/>
              </a:ext>
            </a:extLst>
          </p:cNvPr>
          <p:cNvGrpSpPr/>
          <p:nvPr/>
        </p:nvGrpSpPr>
        <p:grpSpPr>
          <a:xfrm>
            <a:off x="107475" y="941847"/>
            <a:ext cx="5603882" cy="1647242"/>
            <a:chOff x="107475" y="941847"/>
            <a:chExt cx="5603882" cy="1647242"/>
          </a:xfrm>
        </p:grpSpPr>
        <p:grpSp>
          <p:nvGrpSpPr>
            <p:cNvPr id="20" name="组合 19">
              <a:extLst>
                <a:ext uri="{FF2B5EF4-FFF2-40B4-BE49-F238E27FC236}">
                  <a16:creationId xmlns:a16="http://schemas.microsoft.com/office/drawing/2014/main" id="{A6EC02A0-D3CC-44C3-9570-4D6EFCC2FE0E}"/>
                </a:ext>
              </a:extLst>
            </p:cNvPr>
            <p:cNvGrpSpPr/>
            <p:nvPr/>
          </p:nvGrpSpPr>
          <p:grpSpPr>
            <a:xfrm>
              <a:off x="107475" y="941847"/>
              <a:ext cx="4701141" cy="1647242"/>
              <a:chOff x="107475" y="941847"/>
              <a:chExt cx="4701141" cy="1647242"/>
            </a:xfrm>
          </p:grpSpPr>
          <p:sp>
            <p:nvSpPr>
              <p:cNvPr id="22" name="文本框 21">
                <a:extLst>
                  <a:ext uri="{FF2B5EF4-FFF2-40B4-BE49-F238E27FC236}">
                    <a16:creationId xmlns:a16="http://schemas.microsoft.com/office/drawing/2014/main" id="{CA8ACBE5-119C-4CDE-AC66-87AF41FC6797}"/>
                  </a:ext>
                </a:extLst>
              </p:cNvPr>
              <p:cNvSpPr txBox="1"/>
              <p:nvPr/>
            </p:nvSpPr>
            <p:spPr>
              <a:xfrm>
                <a:off x="589191" y="2188979"/>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一、筹集社会保障基金的原则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9B595802-065A-4117-B162-D6456C11164E}"/>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B22BDCFC-BBAF-4BCF-A8FA-BB16F1404826}"/>
                  </a:ext>
                </a:extLst>
              </p:cNvPr>
              <p:cNvSpPr/>
              <p:nvPr/>
            </p:nvSpPr>
            <p:spPr>
              <a:xfrm>
                <a:off x="457432" y="1605110"/>
                <a:ext cx="351891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社会保障基金的筹集</a:t>
                </a:r>
              </a:p>
            </p:txBody>
          </p:sp>
        </p:grpSp>
        <p:sp>
          <p:nvSpPr>
            <p:cNvPr id="21" name="文本框 20">
              <a:extLst>
                <a:ext uri="{FF2B5EF4-FFF2-40B4-BE49-F238E27FC236}">
                  <a16:creationId xmlns:a16="http://schemas.microsoft.com/office/drawing/2014/main" id="{75A33067-1EDB-405E-9884-3B4397DEF6CD}"/>
                </a:ext>
              </a:extLst>
            </p:cNvPr>
            <p:cNvSpPr txBox="1"/>
            <p:nvPr/>
          </p:nvSpPr>
          <p:spPr>
            <a:xfrm>
              <a:off x="4834194" y="220349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BBD0FB03-2C23-4AF3-B27B-56C54318425F}"/>
              </a:ext>
            </a:extLst>
          </p:cNvPr>
          <p:cNvPicPr>
            <a:picLocks noChangeAspect="1"/>
          </p:cNvPicPr>
          <p:nvPr/>
        </p:nvPicPr>
        <p:blipFill>
          <a:blip r:embed="rId3"/>
          <a:stretch>
            <a:fillRect/>
          </a:stretch>
        </p:blipFill>
        <p:spPr>
          <a:xfrm>
            <a:off x="8430389" y="855203"/>
            <a:ext cx="3654136" cy="1442962"/>
          </a:xfrm>
          <a:prstGeom prst="rect">
            <a:avLst/>
          </a:prstGeom>
        </p:spPr>
      </p:pic>
      <p:sp>
        <p:nvSpPr>
          <p:cNvPr id="36" name="Rectangle 8">
            <a:extLst>
              <a:ext uri="{FF2B5EF4-FFF2-40B4-BE49-F238E27FC236}">
                <a16:creationId xmlns:a16="http://schemas.microsoft.com/office/drawing/2014/main" id="{CFA2EBAD-ACA9-415E-A1C9-6C13E2F9201A}"/>
              </a:ext>
            </a:extLst>
          </p:cNvPr>
          <p:cNvSpPr/>
          <p:nvPr/>
        </p:nvSpPr>
        <p:spPr>
          <a:xfrm>
            <a:off x="781882" y="4443957"/>
            <a:ext cx="8648521"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（二）重视宏观制度方式选择，同时也应重视微观领域的技术设计与应用</a:t>
            </a:r>
            <a:endParaRPr kumimoji="0" lang="en-GB" altLang="zh-CN" sz="2000" b="0" i="0" u="none" strike="noStrike" kern="1200" cap="none" spc="0" normalizeH="0" baseline="0" noProof="0" dirty="0">
              <a:ln w="0"/>
              <a:solidFill>
                <a:prstClr val="black"/>
              </a:solidFill>
              <a:effectLst/>
              <a:uLnTx/>
              <a:uFillTx/>
              <a:latin typeface="Calibri"/>
              <a:ea typeface="微软雅黑"/>
              <a:cs typeface="+mn-cs"/>
            </a:endParaRPr>
          </a:p>
        </p:txBody>
      </p:sp>
      <p:sp>
        <p:nvSpPr>
          <p:cNvPr id="37" name="Rectangle 9">
            <a:extLst>
              <a:ext uri="{FF2B5EF4-FFF2-40B4-BE49-F238E27FC236}">
                <a16:creationId xmlns:a16="http://schemas.microsoft.com/office/drawing/2014/main" id="{DB408E9A-1DDD-441A-A2F3-CA3D876FB6BA}"/>
              </a:ext>
            </a:extLst>
          </p:cNvPr>
          <p:cNvSpPr/>
          <p:nvPr/>
        </p:nvSpPr>
        <p:spPr>
          <a:xfrm>
            <a:off x="781882" y="5238439"/>
            <a:ext cx="5314275"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（三）模式的选择要对应不同的社会保障项目</a:t>
            </a:r>
            <a:endParaRPr kumimoji="0" lang="en-GB" altLang="zh-CN" sz="2000" b="0" i="0" u="none" strike="noStrike" kern="1200" cap="none" spc="0" normalizeH="0" baseline="0" noProof="0" dirty="0">
              <a:ln w="0"/>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6F949758-A2E6-4276-AC6F-E8957A73419F}"/>
              </a:ext>
            </a:extLst>
          </p:cNvPr>
          <p:cNvSpPr/>
          <p:nvPr/>
        </p:nvSpPr>
        <p:spPr>
          <a:xfrm>
            <a:off x="1010193" y="208984"/>
            <a:ext cx="37625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一、筹集社会保障基金的原则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738772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62A8DD7-4EE0-484A-8690-32876FE751D8}"/>
              </a:ext>
            </a:extLst>
          </p:cNvPr>
          <p:cNvGrpSpPr/>
          <p:nvPr/>
        </p:nvGrpSpPr>
        <p:grpSpPr>
          <a:xfrm>
            <a:off x="599358" y="2196492"/>
            <a:ext cx="5657639" cy="400110"/>
            <a:chOff x="599358" y="2196492"/>
            <a:chExt cx="5657639" cy="400110"/>
          </a:xfrm>
        </p:grpSpPr>
        <p:sp>
          <p:nvSpPr>
            <p:cNvPr id="30" name="文本框 29">
              <a:extLst>
                <a:ext uri="{FF2B5EF4-FFF2-40B4-BE49-F238E27FC236}">
                  <a16:creationId xmlns:a16="http://schemas.microsoft.com/office/drawing/2014/main" id="{483398A5-9DBF-41FE-9C28-E6CC13F29950}"/>
                </a:ext>
              </a:extLst>
            </p:cNvPr>
            <p:cNvSpPr txBox="1"/>
            <p:nvPr/>
          </p:nvSpPr>
          <p:spPr>
            <a:xfrm>
              <a:off x="599358" y="219649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二、社会保障基金的筹集方式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C32AD66A-E2DE-4612-B048-35F8C8659725}"/>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6145B565-B964-4F8A-956E-B3007F190260}"/>
              </a:ext>
            </a:extLst>
          </p:cNvPr>
          <p:cNvPicPr>
            <a:picLocks noChangeAspect="1"/>
          </p:cNvPicPr>
          <p:nvPr/>
        </p:nvPicPr>
        <p:blipFill>
          <a:blip r:embed="rId3"/>
          <a:stretch>
            <a:fillRect/>
          </a:stretch>
        </p:blipFill>
        <p:spPr>
          <a:xfrm>
            <a:off x="8444091" y="857878"/>
            <a:ext cx="3654159" cy="1442971"/>
          </a:xfrm>
          <a:prstGeom prst="rect">
            <a:avLst/>
          </a:prstGeom>
        </p:spPr>
      </p:pic>
      <p:grpSp>
        <p:nvGrpSpPr>
          <p:cNvPr id="4" name="组合 3">
            <a:extLst>
              <a:ext uri="{FF2B5EF4-FFF2-40B4-BE49-F238E27FC236}">
                <a16:creationId xmlns:a16="http://schemas.microsoft.com/office/drawing/2014/main" id="{D5F2A368-E0E1-4A48-84F5-2D036610A4DC}"/>
              </a:ext>
            </a:extLst>
          </p:cNvPr>
          <p:cNvGrpSpPr/>
          <p:nvPr/>
        </p:nvGrpSpPr>
        <p:grpSpPr>
          <a:xfrm>
            <a:off x="2048775" y="2487168"/>
            <a:ext cx="8416443" cy="4316267"/>
            <a:chOff x="1854727" y="2346637"/>
            <a:chExt cx="8416443" cy="4316267"/>
          </a:xfrm>
        </p:grpSpPr>
        <p:pic>
          <p:nvPicPr>
            <p:cNvPr id="33" name="图片 32">
              <a:extLst>
                <a:ext uri="{FF2B5EF4-FFF2-40B4-BE49-F238E27FC236}">
                  <a16:creationId xmlns:a16="http://schemas.microsoft.com/office/drawing/2014/main" id="{DFCFD25D-AAB8-4CCB-94FC-FFC83CF97ABB}"/>
                </a:ext>
              </a:extLst>
            </p:cNvPr>
            <p:cNvPicPr>
              <a:picLocks noChangeAspect="1"/>
            </p:cNvPicPr>
            <p:nvPr/>
          </p:nvPicPr>
          <p:blipFill rotWithShape="1">
            <a:blip r:embed="rId4"/>
            <a:srcRect r="46691"/>
            <a:stretch/>
          </p:blipFill>
          <p:spPr>
            <a:xfrm>
              <a:off x="1854727" y="2346637"/>
              <a:ext cx="4486696" cy="4316267"/>
            </a:xfrm>
            <a:prstGeom prst="rect">
              <a:avLst/>
            </a:prstGeom>
          </p:spPr>
        </p:pic>
        <p:pic>
          <p:nvPicPr>
            <p:cNvPr id="35" name="图片 34">
              <a:extLst>
                <a:ext uri="{FF2B5EF4-FFF2-40B4-BE49-F238E27FC236}">
                  <a16:creationId xmlns:a16="http://schemas.microsoft.com/office/drawing/2014/main" id="{D1BF3479-5D9D-4765-8071-F939FCDD48BC}"/>
                </a:ext>
              </a:extLst>
            </p:cNvPr>
            <p:cNvPicPr>
              <a:picLocks noChangeAspect="1"/>
            </p:cNvPicPr>
            <p:nvPr/>
          </p:nvPicPr>
          <p:blipFill rotWithShape="1">
            <a:blip r:embed="rId4"/>
            <a:srcRect l="52138" t="32416"/>
            <a:stretch/>
          </p:blipFill>
          <p:spPr>
            <a:xfrm>
              <a:off x="6242838" y="3745223"/>
              <a:ext cx="4028332" cy="2917117"/>
            </a:xfrm>
            <a:prstGeom prst="rect">
              <a:avLst/>
            </a:prstGeom>
          </p:spPr>
        </p:pic>
        <p:pic>
          <p:nvPicPr>
            <p:cNvPr id="3" name="图片 2">
              <a:extLst>
                <a:ext uri="{FF2B5EF4-FFF2-40B4-BE49-F238E27FC236}">
                  <a16:creationId xmlns:a16="http://schemas.microsoft.com/office/drawing/2014/main" id="{996524A7-AACD-432E-80A5-1E2E1E2BF3A9}"/>
                </a:ext>
              </a:extLst>
            </p:cNvPr>
            <p:cNvPicPr>
              <a:picLocks noChangeAspect="1"/>
            </p:cNvPicPr>
            <p:nvPr/>
          </p:nvPicPr>
          <p:blipFill>
            <a:blip r:embed="rId5"/>
            <a:stretch>
              <a:fillRect/>
            </a:stretch>
          </p:blipFill>
          <p:spPr>
            <a:xfrm>
              <a:off x="6341423" y="2396547"/>
              <a:ext cx="1569606" cy="1196346"/>
            </a:xfrm>
            <a:prstGeom prst="rect">
              <a:avLst/>
            </a:prstGeom>
          </p:spPr>
        </p:pic>
      </p:grpSp>
      <p:sp>
        <p:nvSpPr>
          <p:cNvPr id="5" name="矩形 4">
            <a:extLst>
              <a:ext uri="{FF2B5EF4-FFF2-40B4-BE49-F238E27FC236}">
                <a16:creationId xmlns:a16="http://schemas.microsoft.com/office/drawing/2014/main" id="{FE2A88CC-9858-4BCB-8643-927FC68AE6E9}"/>
              </a:ext>
            </a:extLst>
          </p:cNvPr>
          <p:cNvSpPr/>
          <p:nvPr/>
        </p:nvSpPr>
        <p:spPr>
          <a:xfrm>
            <a:off x="1010193" y="201485"/>
            <a:ext cx="640080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社会保障基金筹资模式、管理方式及筹资形式的比较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9EE1F673-D782-4CBE-8E8F-AD0015A4893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D21C7AE7-6A13-454D-B5B6-FBA9609F222D}"/>
              </a:ext>
            </a:extLst>
          </p:cNvPr>
          <p:cNvSpPr/>
          <p:nvPr/>
        </p:nvSpPr>
        <p:spPr>
          <a:xfrm>
            <a:off x="457432" y="1605110"/>
            <a:ext cx="351891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社会保障基金的筹集</a:t>
            </a:r>
          </a:p>
        </p:txBody>
      </p:sp>
    </p:spTree>
    <p:extLst>
      <p:ext uri="{BB962C8B-B14F-4D97-AF65-F5344CB8AC3E}">
        <p14:creationId xmlns:p14="http://schemas.microsoft.com/office/powerpoint/2010/main" val="937329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403339" y="3240981"/>
          <a:ext cx="11385322" cy="2675172"/>
        </p:xfrm>
        <a:graphic>
          <a:graphicData uri="http://schemas.openxmlformats.org/drawingml/2006/table">
            <a:tbl>
              <a:tblPr firstRow="1" bandRow="1">
                <a:tableStyleId>{46F890A9-2807-4EBB-B81D-B2AA78EC7F39}</a:tableStyleId>
              </a:tblPr>
              <a:tblGrid>
                <a:gridCol w="748640">
                  <a:extLst>
                    <a:ext uri="{9D8B030D-6E8A-4147-A177-3AD203B41FA5}">
                      <a16:colId xmlns:a16="http://schemas.microsoft.com/office/drawing/2014/main" val="1507780770"/>
                    </a:ext>
                  </a:extLst>
                </a:gridCol>
                <a:gridCol w="1512210">
                  <a:extLst>
                    <a:ext uri="{9D8B030D-6E8A-4147-A177-3AD203B41FA5}">
                      <a16:colId xmlns:a16="http://schemas.microsoft.com/office/drawing/2014/main" val="4026835041"/>
                    </a:ext>
                  </a:extLst>
                </a:gridCol>
                <a:gridCol w="3117773">
                  <a:extLst>
                    <a:ext uri="{9D8B030D-6E8A-4147-A177-3AD203B41FA5}">
                      <a16:colId xmlns:a16="http://schemas.microsoft.com/office/drawing/2014/main" val="2463884606"/>
                    </a:ext>
                  </a:extLst>
                </a:gridCol>
                <a:gridCol w="3249976">
                  <a:extLst>
                    <a:ext uri="{9D8B030D-6E8A-4147-A177-3AD203B41FA5}">
                      <a16:colId xmlns:a16="http://schemas.microsoft.com/office/drawing/2014/main" val="3481553413"/>
                    </a:ext>
                  </a:extLst>
                </a:gridCol>
                <a:gridCol w="2756723">
                  <a:extLst>
                    <a:ext uri="{9D8B030D-6E8A-4147-A177-3AD203B41FA5}">
                      <a16:colId xmlns:a16="http://schemas.microsoft.com/office/drawing/2014/main" val="65905129"/>
                    </a:ext>
                  </a:extLst>
                </a:gridCol>
              </a:tblGrid>
              <a:tr h="572052">
                <a:tc>
                  <a:txBody>
                    <a:bodyPr/>
                    <a:lstStyle/>
                    <a:p>
                      <a:pPr algn="ctr">
                        <a:lnSpc>
                          <a:spcPct val="120000"/>
                        </a:lnSpc>
                        <a:spcAft>
                          <a:spcPts val="0"/>
                        </a:spcAft>
                      </a:pPr>
                      <a:r>
                        <a:rPr lang="zh-CN" sz="2400" kern="100" dirty="0">
                          <a:effectLst/>
                        </a:rPr>
                        <a:t>分类</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altLang="en-US" sz="2400" kern="100" dirty="0">
                          <a:effectLst/>
                        </a:rPr>
                        <a:t>模式</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558874">
                <a:tc rowSpan="3">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资</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模</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式</a:t>
                      </a:r>
                      <a:endParaRPr lang="zh-CN" altLang="zh-CN" sz="2000" b="1" kern="100" dirty="0">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现收现付制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社会共济性较强</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费率调整灵活并易于操作</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受通货膨胀和利率波动的</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影响较小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难以应付经济发展、</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人口老龄化趋势的需要</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271319"/>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完全积累制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在较长时期内保持</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相对稳定的缴费率</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具有较强的储蓄功能</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不存在支付危机</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容易受物价波动和</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通货膨胀的影响</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231127172"/>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部分积累制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相对较为稳定</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筹资对象易于接受</a:t>
                      </a:r>
                      <a:r>
                        <a:rPr lang="zh-CN" altLang="en-US" sz="2000" kern="100" dirty="0">
                          <a:effectLst/>
                        </a:rPr>
                        <a:t>，</a:t>
                      </a:r>
                      <a:r>
                        <a:rPr lang="zh-CN" altLang="zh-CN" sz="2000" kern="100" dirty="0">
                          <a:effectLst/>
                        </a:rPr>
                        <a:t>又能在</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一定程度上满足支付需要</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确定收费率以及基金</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的储备额度相对较难</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594355"/>
                  </a:ext>
                </a:extLst>
              </a:tr>
            </a:tbl>
          </a:graphicData>
        </a:graphic>
      </p:graphicFrame>
      <p:pic>
        <p:nvPicPr>
          <p:cNvPr id="12" name="图片 11">
            <a:extLst>
              <a:ext uri="{FF2B5EF4-FFF2-40B4-BE49-F238E27FC236}">
                <a16:creationId xmlns:a16="http://schemas.microsoft.com/office/drawing/2014/main" id="{2830B7B7-7223-452D-B924-3ED978585CA6}"/>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D327F98B-5960-47E8-A7D0-08E3058B1CC4}"/>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C71FB79C-F9B5-4126-A3BB-68E80053425B}"/>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4A8969FB-C2BB-4A04-8DAE-547376EF8E58}"/>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8CE8CF95-B943-4404-B58B-5F01B356E2C5}"/>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21522F5F-9752-4E74-A235-EBE75649291D}"/>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27D007AD-2BEC-4E04-A53E-C311CA067EF5}"/>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534490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454290" y="3339359"/>
          <a:ext cx="11283419" cy="2812455"/>
        </p:xfrm>
        <a:graphic>
          <a:graphicData uri="http://schemas.openxmlformats.org/drawingml/2006/table">
            <a:tbl>
              <a:tblPr firstRow="1" bandRow="1">
                <a:tableStyleId>{46F890A9-2807-4EBB-B81D-B2AA78EC7F39}</a:tableStyleId>
              </a:tblPr>
              <a:tblGrid>
                <a:gridCol w="775840">
                  <a:extLst>
                    <a:ext uri="{9D8B030D-6E8A-4147-A177-3AD203B41FA5}">
                      <a16:colId xmlns:a16="http://schemas.microsoft.com/office/drawing/2014/main" val="1507780770"/>
                    </a:ext>
                  </a:extLst>
                </a:gridCol>
                <a:gridCol w="2289442">
                  <a:extLst>
                    <a:ext uri="{9D8B030D-6E8A-4147-A177-3AD203B41FA5}">
                      <a16:colId xmlns:a16="http://schemas.microsoft.com/office/drawing/2014/main" val="4026835041"/>
                    </a:ext>
                  </a:extLst>
                </a:gridCol>
                <a:gridCol w="2507147">
                  <a:extLst>
                    <a:ext uri="{9D8B030D-6E8A-4147-A177-3AD203B41FA5}">
                      <a16:colId xmlns:a16="http://schemas.microsoft.com/office/drawing/2014/main" val="2463884606"/>
                    </a:ext>
                  </a:extLst>
                </a:gridCol>
                <a:gridCol w="3240505">
                  <a:extLst>
                    <a:ext uri="{9D8B030D-6E8A-4147-A177-3AD203B41FA5}">
                      <a16:colId xmlns:a16="http://schemas.microsoft.com/office/drawing/2014/main" val="3481553413"/>
                    </a:ext>
                  </a:extLst>
                </a:gridCol>
                <a:gridCol w="2470485">
                  <a:extLst>
                    <a:ext uri="{9D8B030D-6E8A-4147-A177-3AD203B41FA5}">
                      <a16:colId xmlns:a16="http://schemas.microsoft.com/office/drawing/2014/main" val="65905129"/>
                    </a:ext>
                  </a:extLst>
                </a:gridCol>
              </a:tblGrid>
              <a:tr h="575387">
                <a:tc>
                  <a:txBody>
                    <a:bodyPr/>
                    <a:lstStyle/>
                    <a:p>
                      <a:pPr algn="ctr">
                        <a:lnSpc>
                          <a:spcPct val="120000"/>
                        </a:lnSpc>
                        <a:spcAft>
                          <a:spcPts val="0"/>
                        </a:spcAft>
                      </a:pPr>
                      <a:r>
                        <a:rPr lang="zh-CN" sz="2400" kern="100" dirty="0">
                          <a:effectLst/>
                        </a:rPr>
                        <a:t>分类</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altLang="en-US" sz="2400" kern="100" dirty="0">
                          <a:effectLst/>
                        </a:rPr>
                        <a:t>类别</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827041">
                <a:tc rowSpan="3">
                  <a:txBody>
                    <a:bodyPr/>
                    <a:lstStyle/>
                    <a:p>
                      <a:pPr algn="ctr">
                        <a:lnSpc>
                          <a:spcPct val="120000"/>
                        </a:lnSpc>
                        <a:spcAft>
                          <a:spcPts val="0"/>
                        </a:spcAft>
                      </a:pPr>
                      <a:r>
                        <a:rPr lang="zh-CN" altLang="zh-CN" sz="2000" kern="100" dirty="0">
                          <a:effectLst/>
                        </a:rPr>
                        <a:t>管理方式</a:t>
                      </a:r>
                      <a:endParaRPr lang="zh-CN" sz="2000" b="1" kern="100" dirty="0">
                        <a:solidFill>
                          <a:srgbClr val="FF0000"/>
                        </a:solidFill>
                        <a:effectLst/>
                        <a:latin typeface="+mn-ea"/>
                        <a:ea typeface="+mn-ea"/>
                        <a:cs typeface="Times New Roman" panose="02020603050405020304" pitchFamily="18" charset="0"/>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社会统筹模式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统一筹集、统一管理、统一支付</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altLang="zh-CN" sz="2000" kern="100" dirty="0">
                          <a:effectLst/>
                        </a:rPr>
                        <a:t>社会公共基金</a:t>
                      </a:r>
                      <a:r>
                        <a:rPr lang="zh-CN" altLang="en-US" sz="2000" kern="100" dirty="0">
                          <a:effectLst/>
                        </a:rPr>
                        <a:t>，</a:t>
                      </a:r>
                      <a:r>
                        <a:rPr lang="en-US" altLang="zh-CN" sz="2000" kern="100" dirty="0">
                          <a:effectLst/>
                        </a:rPr>
                        <a:t> </a:t>
                      </a:r>
                      <a:r>
                        <a:rPr lang="zh-CN" altLang="zh-CN" sz="2000" kern="100" dirty="0">
                          <a:effectLst/>
                        </a:rPr>
                        <a:t>具有很强的社会财富再分配功能</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收缴困难</a:t>
                      </a:r>
                      <a:r>
                        <a:rPr lang="zh-CN" altLang="en-US" sz="2000" kern="100" dirty="0">
                          <a:effectLst/>
                        </a:rPr>
                        <a:t>，</a:t>
                      </a:r>
                      <a:r>
                        <a:rPr lang="zh-CN" altLang="zh-CN" sz="2000" kern="100" dirty="0">
                          <a:effectLst/>
                        </a:rPr>
                        <a:t>不利于</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调动个人积极性</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80402"/>
                  </a:ext>
                </a:extLst>
              </a:tr>
              <a:tr h="708987">
                <a:tc vMerge="1">
                  <a:txBody>
                    <a:bodyPr/>
                    <a:lstStyle/>
                    <a:p>
                      <a:pPr algn="l">
                        <a:lnSpc>
                          <a:spcPct val="120000"/>
                        </a:lnSpc>
                        <a:spcAft>
                          <a:spcPts val="0"/>
                        </a:spcAft>
                      </a:pPr>
                      <a:endParaRPr lang="zh-CN" sz="1600" kern="100" dirty="0">
                        <a:effectLst/>
                        <a:latin typeface="+mn-ea"/>
                        <a:ea typeface="+mn-ea"/>
                        <a:cs typeface="Times New Roman" panose="02020603050405020304" pitchFamily="18" charset="0"/>
                      </a:endParaRPr>
                    </a:p>
                  </a:txBody>
                  <a:tcPr marL="67567" marR="67567" marT="0" marB="0"/>
                </a:tc>
                <a:tc>
                  <a:txBody>
                    <a:bodyPr/>
                    <a:lstStyle/>
                    <a:p>
                      <a:pPr algn="ctr">
                        <a:lnSpc>
                          <a:spcPct val="120000"/>
                        </a:lnSpc>
                        <a:spcAft>
                          <a:spcPts val="0"/>
                        </a:spcAft>
                      </a:pPr>
                      <a:r>
                        <a:rPr lang="zh-CN" altLang="zh-CN" sz="2000" kern="100" dirty="0">
                          <a:solidFill>
                            <a:srgbClr val="FF0000"/>
                          </a:solidFill>
                          <a:effectLst/>
                        </a:rPr>
                        <a:t>个人账户模式</a:t>
                      </a:r>
                      <a:endParaRPr lang="zh-CN" alt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个人缴纳</a:t>
                      </a:r>
                      <a:r>
                        <a:rPr lang="zh-CN" altLang="en-US" sz="2000" kern="100" dirty="0">
                          <a:effectLst/>
                        </a:rPr>
                        <a:t>，</a:t>
                      </a:r>
                      <a:r>
                        <a:rPr lang="zh-CN" sz="2000" kern="100" dirty="0">
                          <a:effectLst/>
                        </a:rPr>
                        <a:t>自我受益</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能够提高个人的积极性</a:t>
                      </a:r>
                      <a:endParaRPr 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共济性和互助性较差</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572965688"/>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社会统筹模式与个人账户相结合模式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包括公共所有和</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个人所有两部分</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具有共济性</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还能调动个人积极性</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共济性差于</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社会统筹模式</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429678"/>
                  </a:ext>
                </a:extLst>
              </a:tr>
            </a:tbl>
          </a:graphicData>
        </a:graphic>
      </p:graphicFrame>
      <p:pic>
        <p:nvPicPr>
          <p:cNvPr id="12" name="图片 11">
            <a:extLst>
              <a:ext uri="{FF2B5EF4-FFF2-40B4-BE49-F238E27FC236}">
                <a16:creationId xmlns:a16="http://schemas.microsoft.com/office/drawing/2014/main" id="{5E33D57C-CCC8-4F4D-86C8-EABDBA45AE34}"/>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02D43262-0554-49D3-9D2A-DFFE24D55A4A}"/>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1DC66C76-32E9-4AC7-A8F7-0ADC9F14B188}"/>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10283664-50B0-491E-8440-43A2D4AF9835}"/>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4E76AE47-E6C0-475F-A231-9298C2BCA8FC}"/>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8789DAC6-DD65-476F-A5E8-1AE29759CD0B}"/>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429B6E72-0EAD-484D-BE2E-9BD0D16AA6B5}"/>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2454258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301362" y="3197486"/>
          <a:ext cx="11589275" cy="2628325"/>
        </p:xfrm>
        <a:graphic>
          <a:graphicData uri="http://schemas.openxmlformats.org/drawingml/2006/table">
            <a:tbl>
              <a:tblPr firstRow="1" bandRow="1">
                <a:tableStyleId>{46F890A9-2807-4EBB-B81D-B2AA78EC7F39}</a:tableStyleId>
              </a:tblPr>
              <a:tblGrid>
                <a:gridCol w="825022">
                  <a:extLst>
                    <a:ext uri="{9D8B030D-6E8A-4147-A177-3AD203B41FA5}">
                      <a16:colId xmlns:a16="http://schemas.microsoft.com/office/drawing/2014/main" val="1507780770"/>
                    </a:ext>
                  </a:extLst>
                </a:gridCol>
                <a:gridCol w="992292">
                  <a:extLst>
                    <a:ext uri="{9D8B030D-6E8A-4147-A177-3AD203B41FA5}">
                      <a16:colId xmlns:a16="http://schemas.microsoft.com/office/drawing/2014/main" val="4026835041"/>
                    </a:ext>
                  </a:extLst>
                </a:gridCol>
                <a:gridCol w="2280491">
                  <a:extLst>
                    <a:ext uri="{9D8B030D-6E8A-4147-A177-3AD203B41FA5}">
                      <a16:colId xmlns:a16="http://schemas.microsoft.com/office/drawing/2014/main" val="2463884606"/>
                    </a:ext>
                  </a:extLst>
                </a:gridCol>
                <a:gridCol w="4065224">
                  <a:extLst>
                    <a:ext uri="{9D8B030D-6E8A-4147-A177-3AD203B41FA5}">
                      <a16:colId xmlns:a16="http://schemas.microsoft.com/office/drawing/2014/main" val="3481553413"/>
                    </a:ext>
                  </a:extLst>
                </a:gridCol>
                <a:gridCol w="3426246">
                  <a:extLst>
                    <a:ext uri="{9D8B030D-6E8A-4147-A177-3AD203B41FA5}">
                      <a16:colId xmlns:a16="http://schemas.microsoft.com/office/drawing/2014/main" val="65905129"/>
                    </a:ext>
                  </a:extLst>
                </a:gridCol>
              </a:tblGrid>
              <a:tr h="563686">
                <a:tc>
                  <a:txBody>
                    <a:bodyPr/>
                    <a:lstStyle/>
                    <a:p>
                      <a:pPr algn="ctr">
                        <a:lnSpc>
                          <a:spcPct val="120000"/>
                        </a:lnSpc>
                        <a:spcAft>
                          <a:spcPts val="0"/>
                        </a:spcAft>
                      </a:pPr>
                      <a:r>
                        <a:rPr lang="zh-CN" sz="2400" kern="100" dirty="0">
                          <a:effectLst/>
                        </a:rPr>
                        <a:t>分类</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形式</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830760">
                <a:tc rowSpan="3">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筹资形式</a:t>
                      </a:r>
                      <a:endParaRPr lang="zh-CN" altLang="zh-CN" sz="2000" b="1" kern="100" dirty="0">
                        <a:solidFill>
                          <a:srgbClr val="FF0000"/>
                        </a:solidFill>
                        <a:effectLst/>
                        <a:latin typeface="+mn-ea"/>
                        <a:ea typeface="+mn-ea"/>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20000"/>
                        </a:lnSpc>
                        <a:spcAft>
                          <a:spcPts val="0"/>
                        </a:spcAft>
                      </a:pPr>
                      <a:r>
                        <a:rPr lang="zh-CN" sz="2000" kern="100" dirty="0">
                          <a:solidFill>
                            <a:srgbClr val="FF0000"/>
                          </a:solidFill>
                          <a:effectLst/>
                        </a:rPr>
                        <a:t>缴费制</a:t>
                      </a:r>
                      <a:endParaRPr 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以缴费的形式缴纳</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每个项目的缴纳有相关的办法</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项目一般比较复杂</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81744"/>
                  </a:ext>
                </a:extLst>
              </a:tr>
              <a:tr h="656962">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缴税制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以税收的形式缴纳</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具有强制性、项目简洁明了的特点</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对相关的基础设施要求较高</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314700210"/>
                  </a:ext>
                </a:extLst>
              </a:tr>
              <a:tr h="576917">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储蓄制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以储蓄的形式缴纳</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能够提高个人的积极性</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共济性和互助性较差</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0004"/>
                  </a:ext>
                </a:extLst>
              </a:tr>
            </a:tbl>
          </a:graphicData>
        </a:graphic>
      </p:graphicFrame>
      <p:pic>
        <p:nvPicPr>
          <p:cNvPr id="12" name="图片 11">
            <a:extLst>
              <a:ext uri="{FF2B5EF4-FFF2-40B4-BE49-F238E27FC236}">
                <a16:creationId xmlns:a16="http://schemas.microsoft.com/office/drawing/2014/main" id="{21C73EC7-7160-42EB-B64C-6C31DC24673E}"/>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E0A2C364-A463-4163-9D69-B4BEC81F2A9D}"/>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4B292680-1088-4C28-A274-F89522227572}"/>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A3F599B1-094E-4AAD-9B8F-CD65525F0EB0}"/>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C5DF4F6D-0923-4842-8BA6-0E78B8E3CD2E}"/>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DE708158-47AC-4ED7-92CC-F3CB0021AF0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45B69693-3426-48C5-9CB2-6379894C4FCA}"/>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40959206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0849386-C3AE-4D0B-827F-D880A25D144D}"/>
              </a:ext>
            </a:extLst>
          </p:cNvPr>
          <p:cNvGrpSpPr/>
          <p:nvPr/>
        </p:nvGrpSpPr>
        <p:grpSpPr>
          <a:xfrm>
            <a:off x="594173" y="2165650"/>
            <a:ext cx="6415598" cy="400110"/>
            <a:chOff x="594173" y="2165650"/>
            <a:chExt cx="6415598" cy="400110"/>
          </a:xfrm>
        </p:grpSpPr>
        <p:sp>
          <p:nvSpPr>
            <p:cNvPr id="9" name="文本框 8">
              <a:extLst>
                <a:ext uri="{FF2B5EF4-FFF2-40B4-BE49-F238E27FC236}">
                  <a16:creationId xmlns:a16="http://schemas.microsoft.com/office/drawing/2014/main" id="{E407F87A-9CCC-4933-AC80-AA6F1A7E2032}"/>
                </a:ext>
              </a:extLst>
            </p:cNvPr>
            <p:cNvSpPr txBox="1"/>
            <p:nvPr/>
          </p:nvSpPr>
          <p:spPr>
            <a:xfrm>
              <a:off x="594173" y="2165650"/>
              <a:ext cx="5501827" cy="400110"/>
            </a:xfrm>
            <a:prstGeom prst="rect">
              <a:avLst/>
            </a:prstGeom>
            <a:noFill/>
          </p:spPr>
          <p:txBody>
            <a:bodyPr wrap="none" rtlCol="0">
              <a:spAutoFit/>
            </a:bodyPr>
            <a:lstStyle/>
            <a:p>
              <a:r>
                <a:rPr lang="en-US" altLang="zh-CN" sz="2000" b="1" dirty="0"/>
                <a:t>3.2.3   </a:t>
              </a:r>
              <a:r>
                <a:rPr lang="zh-CN" altLang="en-US" sz="2000" b="1" dirty="0"/>
                <a:t>三、我国社会保障基金筹集的现状和问题</a:t>
              </a:r>
              <a:endParaRPr lang="en-US" altLang="zh-CN" sz="2000" b="1" dirty="0"/>
            </a:p>
          </p:txBody>
        </p:sp>
        <p:sp>
          <p:nvSpPr>
            <p:cNvPr id="8" name="文本框 7">
              <a:extLst>
                <a:ext uri="{FF2B5EF4-FFF2-40B4-BE49-F238E27FC236}">
                  <a16:creationId xmlns:a16="http://schemas.microsoft.com/office/drawing/2014/main" id="{FC9AAF66-9C44-4685-B090-53F282738C67}"/>
                </a:ext>
              </a:extLst>
            </p:cNvPr>
            <p:cNvSpPr txBox="1"/>
            <p:nvPr/>
          </p:nvSpPr>
          <p:spPr>
            <a:xfrm>
              <a:off x="6132608" y="21772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12" name="图片 11">
            <a:extLst>
              <a:ext uri="{FF2B5EF4-FFF2-40B4-BE49-F238E27FC236}">
                <a16:creationId xmlns:a16="http://schemas.microsoft.com/office/drawing/2014/main" id="{21C73EC7-7160-42EB-B64C-6C31DC24673E}"/>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667FA790-5237-4926-88CF-D379DE49BE14}"/>
              </a:ext>
            </a:extLst>
          </p:cNvPr>
          <p:cNvSpPr/>
          <p:nvPr/>
        </p:nvSpPr>
        <p:spPr>
          <a:xfrm>
            <a:off x="1508957" y="3326302"/>
            <a:ext cx="9879480" cy="1230593"/>
          </a:xfrm>
          <a:prstGeom prst="rect">
            <a:avLst/>
          </a:prstGeom>
        </p:spPr>
        <p:txBody>
          <a:bodyPr wrap="square">
            <a:spAutoFit/>
          </a:bodyPr>
          <a:lstStyle/>
          <a:p>
            <a:pPr>
              <a:lnSpc>
                <a:spcPct val="200000"/>
              </a:lnSpc>
            </a:pPr>
            <a:r>
              <a:rPr lang="en-US" altLang="zh-CN" sz="2000" b="1" dirty="0">
                <a:solidFill>
                  <a:srgbClr val="FF0000"/>
                </a:solidFill>
                <a:latin typeface="+mn-ea"/>
              </a:rPr>
              <a:t>1</a:t>
            </a:r>
            <a:r>
              <a:rPr lang="zh-CN" altLang="en-US" sz="2000" b="1" dirty="0">
                <a:solidFill>
                  <a:srgbClr val="FF0000"/>
                </a:solidFill>
                <a:latin typeface="+mn-ea"/>
              </a:rPr>
              <a:t>、</a:t>
            </a:r>
            <a:r>
              <a:rPr lang="zh-CN" altLang="zh-CN" sz="2000" b="1" dirty="0">
                <a:solidFill>
                  <a:srgbClr val="FF0000"/>
                </a:solidFill>
                <a:latin typeface="+mn-ea"/>
              </a:rPr>
              <a:t>资金的筹措</a:t>
            </a:r>
            <a:r>
              <a:rPr lang="en-US" altLang="zh-CN" sz="2000" dirty="0">
                <a:latin typeface="+mn-ea"/>
              </a:rPr>
              <a:t>——</a:t>
            </a:r>
            <a:r>
              <a:rPr lang="zh-CN" altLang="zh-CN" sz="2000" dirty="0">
                <a:latin typeface="+mn-ea"/>
              </a:rPr>
              <a:t>社会保障资金筹集方法政出多门，筹资方式不规范，缺乏法律保障，未形成全国统一的制度。</a:t>
            </a:r>
          </a:p>
        </p:txBody>
      </p:sp>
      <p:sp>
        <p:nvSpPr>
          <p:cNvPr id="2" name="矩形 1">
            <a:extLst>
              <a:ext uri="{FF2B5EF4-FFF2-40B4-BE49-F238E27FC236}">
                <a16:creationId xmlns:a16="http://schemas.microsoft.com/office/drawing/2014/main" id="{2EA73E72-10FE-4907-9EC4-6178839A51B5}"/>
              </a:ext>
            </a:extLst>
          </p:cNvPr>
          <p:cNvSpPr/>
          <p:nvPr/>
        </p:nvSpPr>
        <p:spPr>
          <a:xfrm>
            <a:off x="1508956" y="4556895"/>
            <a:ext cx="9651733" cy="615040"/>
          </a:xfrm>
          <a:prstGeom prst="rect">
            <a:avLst/>
          </a:prstGeom>
        </p:spPr>
        <p:txBody>
          <a:bodyPr wrap="square">
            <a:spAutoFit/>
          </a:bodyPr>
          <a:lstStyle/>
          <a:p>
            <a:pPr>
              <a:lnSpc>
                <a:spcPct val="200000"/>
              </a:lnSpc>
            </a:pPr>
            <a:r>
              <a:rPr lang="en-US" altLang="zh-CN" sz="2000" b="1" dirty="0">
                <a:solidFill>
                  <a:srgbClr val="FF0000"/>
                </a:solidFill>
                <a:latin typeface="+mn-ea"/>
              </a:rPr>
              <a:t>2</a:t>
            </a:r>
            <a:r>
              <a:rPr lang="zh-CN" altLang="en-US" sz="2000" b="1" dirty="0">
                <a:solidFill>
                  <a:srgbClr val="FF0000"/>
                </a:solidFill>
                <a:latin typeface="+mn-ea"/>
              </a:rPr>
              <a:t>、资金的</a:t>
            </a:r>
            <a:r>
              <a:rPr lang="zh-CN" altLang="zh-CN" sz="2000" b="1" dirty="0">
                <a:solidFill>
                  <a:srgbClr val="FF0000"/>
                </a:solidFill>
                <a:latin typeface="+mn-ea"/>
              </a:rPr>
              <a:t>管理</a:t>
            </a:r>
            <a:r>
              <a:rPr lang="en-US" altLang="zh-CN" sz="2000" dirty="0">
                <a:latin typeface="+mn-ea"/>
              </a:rPr>
              <a:t>——</a:t>
            </a:r>
            <a:r>
              <a:rPr lang="zh-CN" altLang="zh-CN" sz="2000" dirty="0">
                <a:latin typeface="+mn-ea"/>
              </a:rPr>
              <a:t>社会保障资金管理还比较混乱，缺乏强有力的监督制约机制。</a:t>
            </a:r>
          </a:p>
        </p:txBody>
      </p:sp>
      <p:sp>
        <p:nvSpPr>
          <p:cNvPr id="3" name="矩形 2">
            <a:extLst>
              <a:ext uri="{FF2B5EF4-FFF2-40B4-BE49-F238E27FC236}">
                <a16:creationId xmlns:a16="http://schemas.microsoft.com/office/drawing/2014/main" id="{8E247B08-7ACE-4C9E-B642-C3E2BB716EF1}"/>
              </a:ext>
            </a:extLst>
          </p:cNvPr>
          <p:cNvSpPr/>
          <p:nvPr/>
        </p:nvSpPr>
        <p:spPr>
          <a:xfrm>
            <a:off x="1508956" y="5278636"/>
            <a:ext cx="8988927" cy="615040"/>
          </a:xfrm>
          <a:prstGeom prst="rect">
            <a:avLst/>
          </a:prstGeom>
        </p:spPr>
        <p:txBody>
          <a:bodyPr wrap="square">
            <a:spAutoFit/>
          </a:bodyPr>
          <a:lstStyle/>
          <a:p>
            <a:pPr>
              <a:lnSpc>
                <a:spcPct val="200000"/>
              </a:lnSpc>
            </a:pPr>
            <a:r>
              <a:rPr lang="en-US" altLang="zh-CN" sz="2000" b="1" dirty="0">
                <a:solidFill>
                  <a:srgbClr val="FF0000"/>
                </a:solidFill>
                <a:latin typeface="+mn-ea"/>
              </a:rPr>
              <a:t>3</a:t>
            </a:r>
            <a:r>
              <a:rPr lang="zh-CN" altLang="en-US" sz="2000" b="1" dirty="0">
                <a:solidFill>
                  <a:srgbClr val="FF0000"/>
                </a:solidFill>
                <a:latin typeface="+mn-ea"/>
              </a:rPr>
              <a:t>、资金的使用</a:t>
            </a:r>
            <a:r>
              <a:rPr lang="en-US" altLang="zh-CN" sz="2000" dirty="0">
                <a:latin typeface="+mn-ea"/>
              </a:rPr>
              <a:t>——</a:t>
            </a:r>
            <a:r>
              <a:rPr lang="zh-CN" altLang="zh-CN" sz="2000" dirty="0">
                <a:latin typeface="+mn-ea"/>
              </a:rPr>
              <a:t>社会保障资金在使用上存在漏洞，不能真正做到专款专用。</a:t>
            </a:r>
            <a:endParaRPr lang="zh-CN" altLang="en-US" sz="2000" dirty="0">
              <a:latin typeface="+mn-ea"/>
            </a:endParaRPr>
          </a:p>
        </p:txBody>
      </p:sp>
      <p:sp>
        <p:nvSpPr>
          <p:cNvPr id="14" name="文本框 13">
            <a:extLst>
              <a:ext uri="{FF2B5EF4-FFF2-40B4-BE49-F238E27FC236}">
                <a16:creationId xmlns:a16="http://schemas.microsoft.com/office/drawing/2014/main" id="{D3EAD532-7E61-4CB0-93BD-42DBD4A2321D}"/>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5" name="矩形 14">
            <a:extLst>
              <a:ext uri="{FF2B5EF4-FFF2-40B4-BE49-F238E27FC236}">
                <a16:creationId xmlns:a16="http://schemas.microsoft.com/office/drawing/2014/main" id="{61FB0C74-B0DF-4551-8F51-15F29CF524D9}"/>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13557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2702" y="2638955"/>
            <a:ext cx="5032504" cy="3621119"/>
          </a:xfrm>
          <a:prstGeom prst="rect">
            <a:avLst/>
          </a:prstGeom>
        </p:spPr>
        <p:txBody>
          <a:bodyPr wrap="square">
            <a:spAutoFit/>
          </a:bodyPr>
          <a:lstStyle/>
          <a:p>
            <a:pPr>
              <a:lnSpc>
                <a:spcPct val="300000"/>
              </a:lnSpc>
            </a:pPr>
            <a:r>
              <a:rPr lang="zh-CN" altLang="en-US" sz="2000" dirty="0"/>
              <a:t>（一）开</a:t>
            </a:r>
            <a:r>
              <a:rPr lang="zh-CN" altLang="en-US" sz="2000" b="1" dirty="0">
                <a:solidFill>
                  <a:srgbClr val="FF0000"/>
                </a:solidFill>
              </a:rPr>
              <a:t>征</a:t>
            </a:r>
            <a:r>
              <a:rPr lang="zh-CN" altLang="en-US" sz="2000" dirty="0"/>
              <a:t>社会保障</a:t>
            </a:r>
            <a:r>
              <a:rPr lang="zh-CN" altLang="en-US" sz="2000" b="1" dirty="0">
                <a:solidFill>
                  <a:srgbClr val="FF0000"/>
                </a:solidFill>
              </a:rPr>
              <a:t>税</a:t>
            </a:r>
            <a:endParaRPr lang="en-GB" altLang="zh-CN" sz="2000" b="1" dirty="0">
              <a:solidFill>
                <a:srgbClr val="FF0000"/>
              </a:solidFill>
            </a:endParaRPr>
          </a:p>
          <a:p>
            <a:pPr>
              <a:lnSpc>
                <a:spcPct val="300000"/>
              </a:lnSpc>
            </a:pPr>
            <a:r>
              <a:rPr lang="zh-CN" altLang="en-US" sz="2000" dirty="0"/>
              <a:t>（二）发行社会保障专项</a:t>
            </a:r>
            <a:r>
              <a:rPr lang="zh-CN" altLang="en-US" sz="2000" b="1" dirty="0">
                <a:solidFill>
                  <a:srgbClr val="FF0000"/>
                </a:solidFill>
              </a:rPr>
              <a:t>国债</a:t>
            </a:r>
            <a:endParaRPr lang="en-GB" altLang="zh-CN" sz="2000" b="1" dirty="0">
              <a:solidFill>
                <a:srgbClr val="FF0000"/>
              </a:solidFill>
            </a:endParaRPr>
          </a:p>
          <a:p>
            <a:pPr>
              <a:lnSpc>
                <a:spcPct val="300000"/>
              </a:lnSpc>
            </a:pPr>
            <a:r>
              <a:rPr lang="zh-CN" altLang="en-US" sz="2000" dirty="0"/>
              <a:t>（三）有偿转让部分国有</a:t>
            </a:r>
            <a:r>
              <a:rPr lang="zh-CN" altLang="en-US" sz="2000" b="1" dirty="0">
                <a:solidFill>
                  <a:srgbClr val="FF0000"/>
                </a:solidFill>
              </a:rPr>
              <a:t>土地的使用权</a:t>
            </a:r>
            <a:endParaRPr lang="en-GB" altLang="zh-CN" sz="2000" b="1" dirty="0">
              <a:solidFill>
                <a:srgbClr val="FF0000"/>
              </a:solidFill>
            </a:endParaRPr>
          </a:p>
          <a:p>
            <a:pPr>
              <a:lnSpc>
                <a:spcPct val="300000"/>
              </a:lnSpc>
            </a:pPr>
            <a:r>
              <a:rPr lang="zh-CN" altLang="en-US" sz="2000" dirty="0"/>
              <a:t>（四）发行社会保障</a:t>
            </a:r>
            <a:r>
              <a:rPr lang="zh-CN" altLang="en-US" sz="2000" b="1" dirty="0">
                <a:solidFill>
                  <a:srgbClr val="FF0000"/>
                </a:solidFill>
              </a:rPr>
              <a:t>彩票</a:t>
            </a:r>
          </a:p>
        </p:txBody>
      </p:sp>
      <p:grpSp>
        <p:nvGrpSpPr>
          <p:cNvPr id="7" name="组合 6">
            <a:extLst>
              <a:ext uri="{FF2B5EF4-FFF2-40B4-BE49-F238E27FC236}">
                <a16:creationId xmlns:a16="http://schemas.microsoft.com/office/drawing/2014/main" id="{A1C02650-6AFE-421A-AB12-E9AFD57F98E8}"/>
              </a:ext>
            </a:extLst>
          </p:cNvPr>
          <p:cNvGrpSpPr/>
          <p:nvPr/>
        </p:nvGrpSpPr>
        <p:grpSpPr>
          <a:xfrm>
            <a:off x="626970" y="2251099"/>
            <a:ext cx="5448646" cy="400110"/>
            <a:chOff x="626970" y="2251099"/>
            <a:chExt cx="5448646" cy="400110"/>
          </a:xfrm>
        </p:grpSpPr>
        <p:sp>
          <p:nvSpPr>
            <p:cNvPr id="11" name="文本框 10">
              <a:extLst>
                <a:ext uri="{FF2B5EF4-FFF2-40B4-BE49-F238E27FC236}">
                  <a16:creationId xmlns:a16="http://schemas.microsoft.com/office/drawing/2014/main" id="{8AC96B7A-8652-4F84-ADCC-DB6E9B1CF38C}"/>
                </a:ext>
              </a:extLst>
            </p:cNvPr>
            <p:cNvSpPr txBox="1"/>
            <p:nvPr/>
          </p:nvSpPr>
          <p:spPr>
            <a:xfrm>
              <a:off x="626970" y="2251099"/>
              <a:ext cx="4475905" cy="400110"/>
            </a:xfrm>
            <a:prstGeom prst="rect">
              <a:avLst/>
            </a:prstGeom>
            <a:noFill/>
          </p:spPr>
          <p:txBody>
            <a:bodyPr wrap="none" rtlCol="0">
              <a:spAutoFit/>
            </a:bodyPr>
            <a:lstStyle/>
            <a:p>
              <a:r>
                <a:rPr lang="en-US" altLang="zh-CN" sz="2000" b="1" dirty="0"/>
                <a:t>3.2.4   </a:t>
              </a:r>
              <a:r>
                <a:rPr lang="zh-CN" altLang="en-US" sz="2000" b="1" dirty="0"/>
                <a:t>四、社会保障基金筹集的新途径</a:t>
              </a:r>
              <a:endParaRPr lang="en-US" altLang="zh-CN" sz="2000" b="1" dirty="0"/>
            </a:p>
          </p:txBody>
        </p:sp>
        <p:sp>
          <p:nvSpPr>
            <p:cNvPr id="9" name="文本框 8">
              <a:extLst>
                <a:ext uri="{FF2B5EF4-FFF2-40B4-BE49-F238E27FC236}">
                  <a16:creationId xmlns:a16="http://schemas.microsoft.com/office/drawing/2014/main" id="{DA859E7B-1BDD-4FEA-8115-2955C2755323}"/>
                </a:ext>
              </a:extLst>
            </p:cNvPr>
            <p:cNvSpPr txBox="1"/>
            <p:nvPr/>
          </p:nvSpPr>
          <p:spPr>
            <a:xfrm>
              <a:off x="5198453" y="225828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C5EAF28B-4366-4EB4-8925-DF749F737339}"/>
              </a:ext>
            </a:extLst>
          </p:cNvPr>
          <p:cNvPicPr>
            <a:picLocks noChangeAspect="1"/>
          </p:cNvPicPr>
          <p:nvPr/>
        </p:nvPicPr>
        <p:blipFill>
          <a:blip r:embed="rId3"/>
          <a:stretch>
            <a:fillRect/>
          </a:stretch>
        </p:blipFill>
        <p:spPr>
          <a:xfrm>
            <a:off x="8346451" y="841454"/>
            <a:ext cx="3755905" cy="1483149"/>
          </a:xfrm>
          <a:prstGeom prst="rect">
            <a:avLst/>
          </a:prstGeom>
        </p:spPr>
      </p:pic>
      <p:pic>
        <p:nvPicPr>
          <p:cNvPr id="6" name="图片 5">
            <a:extLst>
              <a:ext uri="{FF2B5EF4-FFF2-40B4-BE49-F238E27FC236}">
                <a16:creationId xmlns:a16="http://schemas.microsoft.com/office/drawing/2014/main" id="{E8F3719B-71C3-4C08-B746-45CE70154BF1}"/>
              </a:ext>
            </a:extLst>
          </p:cNvPr>
          <p:cNvPicPr>
            <a:picLocks noChangeAspect="1"/>
          </p:cNvPicPr>
          <p:nvPr/>
        </p:nvPicPr>
        <p:blipFill rotWithShape="1">
          <a:blip r:embed="rId4" cstate="print">
            <a:clrChange>
              <a:clrFrom>
                <a:srgbClr val="FDFFF8"/>
              </a:clrFrom>
              <a:clrTo>
                <a:srgbClr val="FDFFF8">
                  <a:alpha val="0"/>
                </a:srgbClr>
              </a:clrTo>
            </a:clrChange>
            <a:extLst>
              <a:ext uri="{28A0092B-C50C-407E-A947-70E740481C1C}">
                <a14:useLocalDpi xmlns:a14="http://schemas.microsoft.com/office/drawing/2010/main" val="0"/>
              </a:ext>
            </a:extLst>
          </a:blip>
          <a:srcRect b="3540"/>
          <a:stretch/>
        </p:blipFill>
        <p:spPr>
          <a:xfrm flipH="1">
            <a:off x="6990365" y="2732487"/>
            <a:ext cx="3938352" cy="3798942"/>
          </a:xfrm>
          <a:prstGeom prst="rect">
            <a:avLst/>
          </a:prstGeom>
        </p:spPr>
      </p:pic>
      <p:sp>
        <p:nvSpPr>
          <p:cNvPr id="3" name="矩形 2">
            <a:extLst>
              <a:ext uri="{FF2B5EF4-FFF2-40B4-BE49-F238E27FC236}">
                <a16:creationId xmlns:a16="http://schemas.microsoft.com/office/drawing/2014/main" id="{F1667C67-488C-4468-B511-18E7E067EA87}"/>
              </a:ext>
            </a:extLst>
          </p:cNvPr>
          <p:cNvSpPr/>
          <p:nvPr/>
        </p:nvSpPr>
        <p:spPr>
          <a:xfrm>
            <a:off x="1061490" y="149442"/>
            <a:ext cx="3724096" cy="369332"/>
          </a:xfrm>
          <a:prstGeom prst="rect">
            <a:avLst/>
          </a:prstGeom>
        </p:spPr>
        <p:txBody>
          <a:bodyPr wrap="none">
            <a:spAutoFit/>
          </a:bodyPr>
          <a:lstStyle/>
          <a:p>
            <a:r>
              <a:rPr lang="en-US" altLang="zh-CN" dirty="0">
                <a:latin typeface="Helvetica Neue For Number"/>
              </a:rPr>
              <a:t>3.2.4.0 </a:t>
            </a:r>
            <a:r>
              <a:rPr lang="zh-CN" altLang="en-US" dirty="0">
                <a:latin typeface="Helvetica Neue For Number"/>
              </a:rPr>
              <a:t>社会保障基金筹集的新途径</a:t>
            </a:r>
            <a:endParaRPr lang="zh-CN" altLang="en-US" dirty="0"/>
          </a:p>
        </p:txBody>
      </p:sp>
      <p:sp>
        <p:nvSpPr>
          <p:cNvPr id="26" name="文本框 25">
            <a:extLst>
              <a:ext uri="{FF2B5EF4-FFF2-40B4-BE49-F238E27FC236}">
                <a16:creationId xmlns:a16="http://schemas.microsoft.com/office/drawing/2014/main" id="{9B41D04A-2CD7-4B4E-A668-227C5B3A038E}"/>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27" name="矩形 26">
            <a:extLst>
              <a:ext uri="{FF2B5EF4-FFF2-40B4-BE49-F238E27FC236}">
                <a16:creationId xmlns:a16="http://schemas.microsoft.com/office/drawing/2014/main" id="{F996DB5F-758D-459F-8906-4A7C3881097F}"/>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16008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60024" y="2107215"/>
            <a:ext cx="6520954" cy="4101674"/>
          </a:xfrm>
        </p:spPr>
        <p:txBody>
          <a:bodyPr anchor="ctr"/>
          <a:lstStyle/>
          <a:p>
            <a:pPr algn="l">
              <a:lnSpc>
                <a:spcPct val="150000"/>
              </a:lnSpc>
              <a:spcAft>
                <a:spcPts val="1200"/>
              </a:spcAft>
            </a:pPr>
            <a:r>
              <a:rPr lang="zh-CN" altLang="en-US" dirty="0"/>
              <a:t>社会保障基金筹集必须兼顾（      ）。</a:t>
            </a:r>
            <a:endParaRPr lang="en-GB" altLang="zh-CN" dirty="0"/>
          </a:p>
          <a:p>
            <a:pPr algn="l">
              <a:lnSpc>
                <a:spcPct val="150000"/>
              </a:lnSpc>
            </a:pPr>
            <a:r>
              <a:rPr lang="en-US" altLang="zh-CN" dirty="0"/>
              <a:t>A</a:t>
            </a:r>
            <a:r>
              <a:rPr lang="zh-CN" altLang="en-US" dirty="0"/>
              <a:t>、社会目标</a:t>
            </a:r>
          </a:p>
          <a:p>
            <a:pPr algn="l">
              <a:lnSpc>
                <a:spcPct val="150000"/>
              </a:lnSpc>
            </a:pPr>
            <a:r>
              <a:rPr lang="en-US" altLang="zh-CN" dirty="0"/>
              <a:t>B</a:t>
            </a:r>
            <a:r>
              <a:rPr lang="zh-CN" altLang="en-US" dirty="0"/>
              <a:t>、经济目标</a:t>
            </a:r>
          </a:p>
          <a:p>
            <a:pPr algn="l">
              <a:lnSpc>
                <a:spcPct val="150000"/>
              </a:lnSpc>
            </a:pPr>
            <a:r>
              <a:rPr lang="en-US" altLang="zh-CN" dirty="0"/>
              <a:t>C</a:t>
            </a:r>
            <a:r>
              <a:rPr lang="zh-CN" altLang="en-US" dirty="0"/>
              <a:t>、政治目标</a:t>
            </a:r>
          </a:p>
          <a:p>
            <a:pPr algn="l">
              <a:lnSpc>
                <a:spcPct val="150000"/>
              </a:lnSpc>
            </a:pPr>
            <a:r>
              <a:rPr lang="en-US" altLang="zh-CN" dirty="0"/>
              <a:t>D</a:t>
            </a:r>
            <a:r>
              <a:rPr lang="zh-CN" altLang="en-US" dirty="0"/>
              <a:t>、文化目标</a:t>
            </a:r>
          </a:p>
          <a:p>
            <a:pPr algn="l">
              <a:lnSpc>
                <a:spcPct val="150000"/>
              </a:lnSpc>
            </a:pPr>
            <a:r>
              <a:rPr lang="en-US" altLang="zh-CN" dirty="0"/>
              <a:t>E</a:t>
            </a:r>
            <a:r>
              <a:rPr lang="zh-CN" altLang="en-US" dirty="0"/>
              <a:t>、教育目标</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68147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60024" y="2107215"/>
            <a:ext cx="6520954" cy="4101674"/>
          </a:xfrm>
        </p:spPr>
        <p:txBody>
          <a:bodyPr anchor="ctr"/>
          <a:lstStyle/>
          <a:p>
            <a:pPr algn="l">
              <a:lnSpc>
                <a:spcPct val="150000"/>
              </a:lnSpc>
              <a:spcAft>
                <a:spcPts val="1200"/>
              </a:spcAft>
            </a:pPr>
            <a:r>
              <a:rPr lang="zh-CN" altLang="en-US" dirty="0"/>
              <a:t>社会保障基金筹集必须兼顾（   </a:t>
            </a:r>
            <a:r>
              <a:rPr lang="en-US" altLang="zh-CN" b="1" dirty="0">
                <a:solidFill>
                  <a:srgbClr val="FF0000"/>
                </a:solidFill>
              </a:rPr>
              <a:t>ABC</a:t>
            </a:r>
            <a:r>
              <a:rPr lang="zh-CN" altLang="en-US" dirty="0"/>
              <a:t>   ）。</a:t>
            </a:r>
            <a:endParaRPr lang="en-GB" altLang="zh-CN" dirty="0"/>
          </a:p>
          <a:p>
            <a:pPr algn="l">
              <a:lnSpc>
                <a:spcPct val="150000"/>
              </a:lnSpc>
            </a:pPr>
            <a:r>
              <a:rPr lang="en-US" altLang="zh-CN" b="1" dirty="0">
                <a:solidFill>
                  <a:srgbClr val="FF0000"/>
                </a:solidFill>
              </a:rPr>
              <a:t>A</a:t>
            </a:r>
            <a:r>
              <a:rPr lang="zh-CN" altLang="en-US" b="1" dirty="0">
                <a:solidFill>
                  <a:srgbClr val="FF0000"/>
                </a:solidFill>
              </a:rPr>
              <a:t>、社会目标</a:t>
            </a:r>
          </a:p>
          <a:p>
            <a:pPr algn="l">
              <a:lnSpc>
                <a:spcPct val="150000"/>
              </a:lnSpc>
            </a:pPr>
            <a:r>
              <a:rPr lang="en-US" altLang="zh-CN" b="1" dirty="0">
                <a:solidFill>
                  <a:srgbClr val="FF0000"/>
                </a:solidFill>
              </a:rPr>
              <a:t>B</a:t>
            </a:r>
            <a:r>
              <a:rPr lang="zh-CN" altLang="en-US" b="1" dirty="0">
                <a:solidFill>
                  <a:srgbClr val="FF0000"/>
                </a:solidFill>
              </a:rPr>
              <a:t>、经济目标</a:t>
            </a:r>
          </a:p>
          <a:p>
            <a:pPr algn="l">
              <a:lnSpc>
                <a:spcPct val="150000"/>
              </a:lnSpc>
            </a:pPr>
            <a:r>
              <a:rPr lang="en-US" altLang="zh-CN" b="1" dirty="0">
                <a:solidFill>
                  <a:srgbClr val="FF0000"/>
                </a:solidFill>
              </a:rPr>
              <a:t>C</a:t>
            </a:r>
            <a:r>
              <a:rPr lang="zh-CN" altLang="en-US" b="1" dirty="0">
                <a:solidFill>
                  <a:srgbClr val="FF0000"/>
                </a:solidFill>
              </a:rPr>
              <a:t>、政治目标</a:t>
            </a:r>
          </a:p>
          <a:p>
            <a:pPr algn="l">
              <a:lnSpc>
                <a:spcPct val="150000"/>
              </a:lnSpc>
            </a:pPr>
            <a:r>
              <a:rPr lang="en-US" altLang="zh-CN" dirty="0"/>
              <a:t>D</a:t>
            </a:r>
            <a:r>
              <a:rPr lang="zh-CN" altLang="en-US" dirty="0"/>
              <a:t>、文化目标</a:t>
            </a:r>
          </a:p>
          <a:p>
            <a:pPr algn="l">
              <a:lnSpc>
                <a:spcPct val="150000"/>
              </a:lnSpc>
            </a:pPr>
            <a:r>
              <a:rPr lang="en-US" altLang="zh-CN" dirty="0"/>
              <a:t>E</a:t>
            </a:r>
            <a:r>
              <a:rPr lang="zh-CN" altLang="en-US" dirty="0"/>
              <a:t>、教育目标</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556376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28711" y="1926593"/>
            <a:ext cx="8918222" cy="4101674"/>
          </a:xfrm>
        </p:spPr>
        <p:txBody>
          <a:bodyPr anchor="ctr"/>
          <a:lstStyle/>
          <a:p>
            <a:pPr algn="l">
              <a:lnSpc>
                <a:spcPct val="150000"/>
              </a:lnSpc>
              <a:spcAft>
                <a:spcPts val="1200"/>
              </a:spcAft>
            </a:pPr>
            <a:r>
              <a:rPr lang="zh-CN" altLang="en-US" dirty="0"/>
              <a:t>现收现付制的优点是（     ）。</a:t>
            </a:r>
            <a:endParaRPr lang="en-US" altLang="zh-CN" dirty="0"/>
          </a:p>
          <a:p>
            <a:pPr algn="l">
              <a:lnSpc>
                <a:spcPct val="150000"/>
              </a:lnSpc>
              <a:spcAft>
                <a:spcPts val="1200"/>
              </a:spcAft>
            </a:pPr>
            <a:r>
              <a:rPr lang="en-US" altLang="zh-CN" dirty="0"/>
              <a:t>A</a:t>
            </a:r>
            <a:r>
              <a:rPr lang="zh-CN" altLang="en-US" dirty="0"/>
              <a:t>、受通货膨胀和利率波动的影响较小</a:t>
            </a:r>
          </a:p>
          <a:p>
            <a:pPr algn="l">
              <a:lnSpc>
                <a:spcPct val="150000"/>
              </a:lnSpc>
              <a:spcAft>
                <a:spcPts val="1200"/>
              </a:spcAft>
            </a:pPr>
            <a:r>
              <a:rPr lang="en-US" altLang="zh-CN" dirty="0"/>
              <a:t>B</a:t>
            </a:r>
            <a:r>
              <a:rPr lang="zh-CN" altLang="en-US" dirty="0"/>
              <a:t>、受通货膨胀和利率波动的影响较大</a:t>
            </a:r>
          </a:p>
          <a:p>
            <a:pPr algn="l">
              <a:lnSpc>
                <a:spcPct val="150000"/>
              </a:lnSpc>
              <a:spcAft>
                <a:spcPts val="1200"/>
              </a:spcAft>
            </a:pPr>
            <a:r>
              <a:rPr lang="en-US" altLang="zh-CN" dirty="0"/>
              <a:t>C</a:t>
            </a:r>
            <a:r>
              <a:rPr lang="zh-CN" altLang="en-US" dirty="0"/>
              <a:t>、具有较强的储蓄功能，不存在支付危机</a:t>
            </a:r>
          </a:p>
          <a:p>
            <a:pPr algn="l">
              <a:lnSpc>
                <a:spcPct val="150000"/>
              </a:lnSpc>
              <a:spcAft>
                <a:spcPts val="1200"/>
              </a:spcAft>
            </a:pPr>
            <a:r>
              <a:rPr lang="en-US" altLang="zh-CN" dirty="0"/>
              <a:t>D</a:t>
            </a:r>
            <a:r>
              <a:rPr lang="zh-CN" altLang="en-US" dirty="0"/>
              <a:t>、易于筹资对象接受，又能在一定程度上满足支付需要</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92760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1">
            <a:extLst>
              <a:ext uri="{FF2B5EF4-FFF2-40B4-BE49-F238E27FC236}">
                <a16:creationId xmlns:a16="http://schemas.microsoft.com/office/drawing/2014/main" id="{10A39B52-7C7F-482E-AB21-C8DD23736F7D}"/>
              </a:ext>
            </a:extLst>
          </p:cNvPr>
          <p:cNvGraphicFramePr/>
          <p:nvPr>
            <p:extLst/>
          </p:nvPr>
        </p:nvGraphicFramePr>
        <p:xfrm>
          <a:off x="1272614" y="3480622"/>
          <a:ext cx="9646771" cy="2381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组合 2">
            <a:extLst>
              <a:ext uri="{FF2B5EF4-FFF2-40B4-BE49-F238E27FC236}">
                <a16:creationId xmlns:a16="http://schemas.microsoft.com/office/drawing/2014/main" id="{DA1DBBB2-1785-45C0-A7C4-14DCA685E557}"/>
              </a:ext>
            </a:extLst>
          </p:cNvPr>
          <p:cNvGrpSpPr/>
          <p:nvPr/>
        </p:nvGrpSpPr>
        <p:grpSpPr>
          <a:xfrm>
            <a:off x="523097" y="2238823"/>
            <a:ext cx="4438301" cy="400110"/>
            <a:chOff x="523097" y="2238823"/>
            <a:chExt cx="4438301" cy="400110"/>
          </a:xfrm>
        </p:grpSpPr>
        <p:sp>
          <p:nvSpPr>
            <p:cNvPr id="15" name="文本框 14">
              <a:extLst>
                <a:ext uri="{FF2B5EF4-FFF2-40B4-BE49-F238E27FC236}">
                  <a16:creationId xmlns:a16="http://schemas.microsoft.com/office/drawing/2014/main" id="{E9781858-B898-4F7D-B235-BB16EDF6E8AF}"/>
                </a:ext>
              </a:extLst>
            </p:cNvPr>
            <p:cNvSpPr txBox="1"/>
            <p:nvPr/>
          </p:nvSpPr>
          <p:spPr>
            <a:xfrm>
              <a:off x="523097" y="2238823"/>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532BE2FB-D814-476E-A844-D7FB35929AB2}"/>
                </a:ext>
              </a:extLst>
            </p:cNvPr>
            <p:cNvSpPr txBox="1"/>
            <p:nvPr/>
          </p:nvSpPr>
          <p:spPr>
            <a:xfrm>
              <a:off x="4084235" y="224220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 name="矩形 1">
            <a:extLst>
              <a:ext uri="{FF2B5EF4-FFF2-40B4-BE49-F238E27FC236}">
                <a16:creationId xmlns:a16="http://schemas.microsoft.com/office/drawing/2014/main" id="{53DF1A5F-0BED-41BC-AD5C-4340250D7130}"/>
              </a:ext>
            </a:extLst>
          </p:cNvPr>
          <p:cNvSpPr/>
          <p:nvPr/>
        </p:nvSpPr>
        <p:spPr>
          <a:xfrm>
            <a:off x="1034142" y="205817"/>
            <a:ext cx="418576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民主社会主义学派的产生与发展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D6B585A7-89C3-4F3C-B72B-E13073CA37A6}"/>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84590072-820F-44D6-BA0B-1DD43FD9E0F5}"/>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4637782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28711" y="1926593"/>
            <a:ext cx="8918222" cy="4101674"/>
          </a:xfrm>
        </p:spPr>
        <p:txBody>
          <a:bodyPr anchor="ctr"/>
          <a:lstStyle/>
          <a:p>
            <a:pPr algn="l">
              <a:lnSpc>
                <a:spcPct val="150000"/>
              </a:lnSpc>
              <a:spcAft>
                <a:spcPts val="1200"/>
              </a:spcAft>
            </a:pPr>
            <a:r>
              <a:rPr lang="zh-CN" altLang="en-US" dirty="0"/>
              <a:t>现收现付制的优点是（  </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zh-CN" altLang="en-US" dirty="0"/>
              <a:t>）。</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、受通货膨胀和利率波动的影响较小</a:t>
            </a:r>
          </a:p>
          <a:p>
            <a:pPr algn="l">
              <a:lnSpc>
                <a:spcPct val="150000"/>
              </a:lnSpc>
              <a:spcAft>
                <a:spcPts val="1200"/>
              </a:spcAft>
            </a:pPr>
            <a:r>
              <a:rPr lang="en-US" altLang="zh-CN" dirty="0"/>
              <a:t>B</a:t>
            </a:r>
            <a:r>
              <a:rPr lang="zh-CN" altLang="en-US" dirty="0"/>
              <a:t>、受通货膨胀和利率波动的影响较大</a:t>
            </a:r>
          </a:p>
          <a:p>
            <a:pPr algn="l">
              <a:lnSpc>
                <a:spcPct val="150000"/>
              </a:lnSpc>
              <a:spcAft>
                <a:spcPts val="1200"/>
              </a:spcAft>
            </a:pPr>
            <a:r>
              <a:rPr lang="en-US" altLang="zh-CN" dirty="0"/>
              <a:t>C</a:t>
            </a:r>
            <a:r>
              <a:rPr lang="zh-CN" altLang="en-US" dirty="0"/>
              <a:t>、具有较强的储蓄功能，不存在支付危机</a:t>
            </a:r>
          </a:p>
          <a:p>
            <a:pPr algn="l">
              <a:lnSpc>
                <a:spcPct val="150000"/>
              </a:lnSpc>
              <a:spcAft>
                <a:spcPts val="1200"/>
              </a:spcAft>
            </a:pPr>
            <a:r>
              <a:rPr lang="en-US" altLang="zh-CN" dirty="0"/>
              <a:t>D</a:t>
            </a:r>
            <a:r>
              <a:rPr lang="zh-CN" altLang="en-US" dirty="0"/>
              <a:t>、易于筹资对象接受，又能在一定程度上满足支付需要</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2045545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32646" y="1983037"/>
            <a:ext cx="8602668" cy="3468293"/>
          </a:xfrm>
        </p:spPr>
        <p:txBody>
          <a:bodyPr anchor="ctr"/>
          <a:lstStyle/>
          <a:p>
            <a:pPr algn="l">
              <a:lnSpc>
                <a:spcPct val="150000"/>
              </a:lnSpc>
              <a:spcAft>
                <a:spcPts val="1200"/>
              </a:spcAft>
            </a:pPr>
            <a:r>
              <a:rPr lang="zh-CN" altLang="en-US" dirty="0"/>
              <a:t>下列属于个人账户模式的优点的是（    ）。</a:t>
            </a:r>
            <a:endParaRPr lang="en-GB" altLang="zh-CN" dirty="0"/>
          </a:p>
          <a:p>
            <a:pPr algn="l">
              <a:lnSpc>
                <a:spcPct val="150000"/>
              </a:lnSpc>
            </a:pPr>
            <a:r>
              <a:rPr lang="en-US" altLang="zh-CN" dirty="0"/>
              <a:t>A</a:t>
            </a:r>
            <a:r>
              <a:rPr lang="zh-CN" altLang="en-US" dirty="0"/>
              <a:t>、个人缴纳</a:t>
            </a:r>
            <a:endParaRPr lang="en-GB" altLang="zh-CN" dirty="0"/>
          </a:p>
          <a:p>
            <a:pPr algn="l">
              <a:lnSpc>
                <a:spcPct val="150000"/>
              </a:lnSpc>
            </a:pPr>
            <a:r>
              <a:rPr lang="en-US" altLang="zh-CN" dirty="0"/>
              <a:t>B</a:t>
            </a:r>
            <a:r>
              <a:rPr lang="zh-CN" altLang="en-US" dirty="0"/>
              <a:t>、能够提高个人的积极性</a:t>
            </a:r>
            <a:endParaRPr lang="en-GB" altLang="zh-CN" dirty="0"/>
          </a:p>
          <a:p>
            <a:pPr algn="l">
              <a:lnSpc>
                <a:spcPct val="150000"/>
              </a:lnSpc>
            </a:pPr>
            <a:r>
              <a:rPr lang="en-US" altLang="zh-CN" dirty="0"/>
              <a:t>C</a:t>
            </a:r>
            <a:r>
              <a:rPr lang="zh-CN" altLang="en-US" dirty="0"/>
              <a:t>、自我受益</a:t>
            </a:r>
            <a:endParaRPr lang="en-GB" altLang="zh-CN" dirty="0"/>
          </a:p>
          <a:p>
            <a:pPr algn="l">
              <a:lnSpc>
                <a:spcPct val="150000"/>
              </a:lnSpc>
            </a:pPr>
            <a:r>
              <a:rPr lang="en-US" altLang="zh-CN" dirty="0"/>
              <a:t>D</a:t>
            </a:r>
            <a:r>
              <a:rPr lang="zh-CN" altLang="en-US" dirty="0"/>
              <a:t>、共济性和互助性较好</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6596368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32646" y="1983037"/>
            <a:ext cx="8602668" cy="3468293"/>
          </a:xfrm>
        </p:spPr>
        <p:txBody>
          <a:bodyPr anchor="ctr"/>
          <a:lstStyle/>
          <a:p>
            <a:pPr algn="l">
              <a:lnSpc>
                <a:spcPct val="150000"/>
              </a:lnSpc>
              <a:spcAft>
                <a:spcPts val="1200"/>
              </a:spcAft>
            </a:pPr>
            <a:r>
              <a:rPr lang="zh-CN" altLang="en-US" dirty="0"/>
              <a:t>下列属于个人账户模式的优点的是（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、个人缴纳</a:t>
            </a:r>
            <a:endParaRPr lang="en-GB" altLang="zh-CN" dirty="0"/>
          </a:p>
          <a:p>
            <a:pPr algn="l">
              <a:lnSpc>
                <a:spcPct val="150000"/>
              </a:lnSpc>
            </a:pPr>
            <a:r>
              <a:rPr lang="en-US" altLang="zh-CN" dirty="0">
                <a:solidFill>
                  <a:srgbClr val="FF0000"/>
                </a:solidFill>
              </a:rPr>
              <a:t>B</a:t>
            </a:r>
            <a:r>
              <a:rPr lang="zh-CN" altLang="en-US" dirty="0">
                <a:solidFill>
                  <a:srgbClr val="FF0000"/>
                </a:solidFill>
              </a:rPr>
              <a:t>、能够提高个人的积极性</a:t>
            </a:r>
            <a:endParaRPr lang="en-GB" altLang="zh-CN" dirty="0">
              <a:solidFill>
                <a:srgbClr val="FF0000"/>
              </a:solidFill>
            </a:endParaRPr>
          </a:p>
          <a:p>
            <a:pPr algn="l">
              <a:lnSpc>
                <a:spcPct val="150000"/>
              </a:lnSpc>
            </a:pPr>
            <a:r>
              <a:rPr lang="en-US" altLang="zh-CN" dirty="0"/>
              <a:t>C</a:t>
            </a:r>
            <a:r>
              <a:rPr lang="zh-CN" altLang="en-US" dirty="0"/>
              <a:t>、自我受益</a:t>
            </a:r>
            <a:endParaRPr lang="en-GB" altLang="zh-CN" dirty="0"/>
          </a:p>
          <a:p>
            <a:pPr algn="l">
              <a:lnSpc>
                <a:spcPct val="150000"/>
              </a:lnSpc>
            </a:pPr>
            <a:r>
              <a:rPr lang="en-US" altLang="zh-CN" dirty="0"/>
              <a:t>D</a:t>
            </a:r>
            <a:r>
              <a:rPr lang="zh-CN" altLang="en-US" dirty="0"/>
              <a:t>、共济性和互助性较好</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371899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8579" y="1784232"/>
            <a:ext cx="8602668" cy="4306146"/>
          </a:xfrm>
        </p:spPr>
        <p:txBody>
          <a:bodyPr anchor="ctr"/>
          <a:lstStyle/>
          <a:p>
            <a:pPr algn="l">
              <a:lnSpc>
                <a:spcPct val="150000"/>
              </a:lnSpc>
              <a:spcAft>
                <a:spcPts val="1200"/>
              </a:spcAft>
            </a:pPr>
            <a:r>
              <a:rPr lang="zh-CN" altLang="en-US" dirty="0"/>
              <a:t>社会保障基金的管理方式有（    ）。</a:t>
            </a:r>
            <a:endParaRPr lang="en-GB" altLang="zh-CN" dirty="0"/>
          </a:p>
          <a:p>
            <a:pPr algn="l">
              <a:lnSpc>
                <a:spcPct val="150000"/>
              </a:lnSpc>
            </a:pPr>
            <a:r>
              <a:rPr lang="en-US" altLang="zh-CN" dirty="0"/>
              <a:t>A</a:t>
            </a:r>
            <a:r>
              <a:rPr lang="zh-CN" altLang="en-US" dirty="0"/>
              <a:t>、国家管理模式</a:t>
            </a:r>
            <a:endParaRPr lang="en-GB" altLang="zh-CN" dirty="0"/>
          </a:p>
          <a:p>
            <a:pPr algn="l">
              <a:lnSpc>
                <a:spcPct val="150000"/>
              </a:lnSpc>
            </a:pPr>
            <a:r>
              <a:rPr lang="en-US" altLang="zh-CN" dirty="0"/>
              <a:t>B</a:t>
            </a:r>
            <a:r>
              <a:rPr lang="zh-CN" altLang="en-US" dirty="0"/>
              <a:t>、社会统筹模式</a:t>
            </a:r>
            <a:endParaRPr lang="en-GB" altLang="zh-CN" dirty="0"/>
          </a:p>
          <a:p>
            <a:pPr algn="l">
              <a:lnSpc>
                <a:spcPct val="150000"/>
              </a:lnSpc>
            </a:pPr>
            <a:r>
              <a:rPr lang="en-US" altLang="zh-CN" dirty="0"/>
              <a:t>C</a:t>
            </a:r>
            <a:r>
              <a:rPr lang="zh-CN" altLang="en-US" dirty="0"/>
              <a:t>、个人账户模式</a:t>
            </a:r>
            <a:endParaRPr lang="en-GB" altLang="zh-CN" dirty="0"/>
          </a:p>
          <a:p>
            <a:pPr algn="l">
              <a:lnSpc>
                <a:spcPct val="150000"/>
              </a:lnSpc>
            </a:pPr>
            <a:r>
              <a:rPr lang="en-US" altLang="zh-CN" dirty="0"/>
              <a:t>D</a:t>
            </a:r>
            <a:r>
              <a:rPr lang="zh-CN" altLang="en-US" dirty="0"/>
              <a:t>、社会统筹模式与个人账户相结合模式</a:t>
            </a:r>
            <a:endParaRPr lang="en-GB" altLang="zh-CN" dirty="0"/>
          </a:p>
          <a:p>
            <a:pPr algn="l">
              <a:lnSpc>
                <a:spcPct val="150000"/>
              </a:lnSpc>
            </a:pPr>
            <a:r>
              <a:rPr lang="en-US" altLang="zh-CN" dirty="0"/>
              <a:t>E</a:t>
            </a:r>
            <a:r>
              <a:rPr lang="zh-CN" altLang="en-US" dirty="0"/>
              <a:t>、国家管理模式与个人账户相结合模式</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78868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8579" y="1784232"/>
            <a:ext cx="8602668" cy="4306146"/>
          </a:xfrm>
        </p:spPr>
        <p:txBody>
          <a:bodyPr anchor="ctr"/>
          <a:lstStyle/>
          <a:p>
            <a:pPr algn="l">
              <a:lnSpc>
                <a:spcPct val="150000"/>
              </a:lnSpc>
              <a:spcAft>
                <a:spcPts val="1200"/>
              </a:spcAft>
            </a:pPr>
            <a:r>
              <a:rPr lang="zh-CN" altLang="en-US" dirty="0"/>
              <a:t>社会保障基金的管理方式有（  </a:t>
            </a:r>
            <a:r>
              <a:rPr lang="en-US" altLang="zh-CN" b="1" dirty="0">
                <a:solidFill>
                  <a:srgbClr val="FF0000"/>
                </a:solidFill>
              </a:rPr>
              <a:t>BCD</a:t>
            </a:r>
            <a:r>
              <a:rPr lang="zh-CN" altLang="en-US" dirty="0"/>
              <a:t>  ）。</a:t>
            </a:r>
            <a:endParaRPr lang="en-GB" altLang="zh-CN" dirty="0"/>
          </a:p>
          <a:p>
            <a:pPr algn="l">
              <a:lnSpc>
                <a:spcPct val="150000"/>
              </a:lnSpc>
            </a:pPr>
            <a:r>
              <a:rPr lang="en-US" altLang="zh-CN" dirty="0"/>
              <a:t>A</a:t>
            </a:r>
            <a:r>
              <a:rPr lang="zh-CN" altLang="en-US" dirty="0"/>
              <a:t>、国家管理模式</a:t>
            </a:r>
            <a:endParaRPr lang="en-GB" altLang="zh-CN" dirty="0"/>
          </a:p>
          <a:p>
            <a:pPr algn="l">
              <a:lnSpc>
                <a:spcPct val="150000"/>
              </a:lnSpc>
            </a:pPr>
            <a:r>
              <a:rPr lang="en-US" altLang="zh-CN" dirty="0">
                <a:solidFill>
                  <a:srgbClr val="FF0000"/>
                </a:solidFill>
              </a:rPr>
              <a:t>B</a:t>
            </a:r>
            <a:r>
              <a:rPr lang="zh-CN" altLang="en-US" dirty="0">
                <a:solidFill>
                  <a:srgbClr val="FF0000"/>
                </a:solidFill>
              </a:rPr>
              <a:t>、社会统筹模式</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、个人账户模式</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、社会统筹模式与个人账户相结合模式</a:t>
            </a:r>
            <a:endParaRPr lang="en-GB" altLang="zh-CN" dirty="0">
              <a:solidFill>
                <a:srgbClr val="FF0000"/>
              </a:solidFill>
            </a:endParaRPr>
          </a:p>
          <a:p>
            <a:pPr algn="l">
              <a:lnSpc>
                <a:spcPct val="150000"/>
              </a:lnSpc>
            </a:pPr>
            <a:r>
              <a:rPr lang="en-US" altLang="zh-CN" dirty="0"/>
              <a:t>E</a:t>
            </a:r>
            <a:r>
              <a:rPr lang="zh-CN" altLang="en-US" dirty="0"/>
              <a:t>、国家管理模式与个人账户相结合模式</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807989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32135" y="1885832"/>
            <a:ext cx="6598887" cy="4306146"/>
          </a:xfrm>
        </p:spPr>
        <p:txBody>
          <a:bodyPr anchor="ctr"/>
          <a:lstStyle/>
          <a:p>
            <a:pPr algn="l">
              <a:lnSpc>
                <a:spcPct val="150000"/>
              </a:lnSpc>
              <a:spcAft>
                <a:spcPts val="1200"/>
              </a:spcAft>
            </a:pPr>
            <a:r>
              <a:rPr lang="zh-CN" altLang="en-US" dirty="0"/>
              <a:t>社会保障基金筹集的新途径不包括（      ）。</a:t>
            </a:r>
            <a:endParaRPr lang="en-US" altLang="zh-CN" dirty="0"/>
          </a:p>
          <a:p>
            <a:pPr algn="l">
              <a:lnSpc>
                <a:spcPct val="150000"/>
              </a:lnSpc>
              <a:spcAft>
                <a:spcPts val="1200"/>
              </a:spcAft>
            </a:pPr>
            <a:r>
              <a:rPr lang="en-US" altLang="zh-CN" dirty="0"/>
              <a:t>A</a:t>
            </a:r>
            <a:r>
              <a:rPr lang="zh-CN" altLang="en-US" dirty="0"/>
              <a:t>、开征社会保障税</a:t>
            </a:r>
          </a:p>
          <a:p>
            <a:pPr algn="l">
              <a:lnSpc>
                <a:spcPct val="150000"/>
              </a:lnSpc>
              <a:spcAft>
                <a:spcPts val="1200"/>
              </a:spcAft>
            </a:pPr>
            <a:r>
              <a:rPr lang="en-US" altLang="zh-CN" dirty="0"/>
              <a:t>B</a:t>
            </a:r>
            <a:r>
              <a:rPr lang="zh-CN" altLang="en-US" dirty="0"/>
              <a:t>、发行社会保障专项国债</a:t>
            </a:r>
          </a:p>
          <a:p>
            <a:pPr algn="l">
              <a:lnSpc>
                <a:spcPct val="150000"/>
              </a:lnSpc>
              <a:spcAft>
                <a:spcPts val="1200"/>
              </a:spcAft>
            </a:pPr>
            <a:r>
              <a:rPr lang="en-US" altLang="zh-CN" dirty="0"/>
              <a:t>C</a:t>
            </a:r>
            <a:r>
              <a:rPr lang="zh-CN" altLang="en-US" dirty="0"/>
              <a:t>、发行社会保障彩票</a:t>
            </a:r>
          </a:p>
          <a:p>
            <a:pPr algn="l">
              <a:lnSpc>
                <a:spcPct val="150000"/>
              </a:lnSpc>
              <a:spcAft>
                <a:spcPts val="1200"/>
              </a:spcAft>
            </a:pPr>
            <a:r>
              <a:rPr lang="en-US" altLang="zh-CN" dirty="0"/>
              <a:t>D</a:t>
            </a:r>
            <a:r>
              <a:rPr lang="zh-CN" altLang="en-US" dirty="0"/>
              <a:t>、社会捐助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18562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32135" y="1885832"/>
            <a:ext cx="6598887" cy="4306146"/>
          </a:xfrm>
        </p:spPr>
        <p:txBody>
          <a:bodyPr anchor="ctr"/>
          <a:lstStyle/>
          <a:p>
            <a:pPr algn="l">
              <a:lnSpc>
                <a:spcPct val="150000"/>
              </a:lnSpc>
              <a:spcAft>
                <a:spcPts val="1200"/>
              </a:spcAft>
            </a:pPr>
            <a:r>
              <a:rPr lang="zh-CN" altLang="en-US" dirty="0"/>
              <a:t>社会保障基金筹集的新途径不包括（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、开征社会保障税</a:t>
            </a:r>
          </a:p>
          <a:p>
            <a:pPr algn="l">
              <a:lnSpc>
                <a:spcPct val="150000"/>
              </a:lnSpc>
              <a:spcAft>
                <a:spcPts val="1200"/>
              </a:spcAft>
            </a:pPr>
            <a:r>
              <a:rPr lang="en-US" altLang="zh-CN" dirty="0"/>
              <a:t>B</a:t>
            </a:r>
            <a:r>
              <a:rPr lang="zh-CN" altLang="en-US" dirty="0"/>
              <a:t>、发行社会保障专项国债</a:t>
            </a:r>
          </a:p>
          <a:p>
            <a:pPr algn="l">
              <a:lnSpc>
                <a:spcPct val="150000"/>
              </a:lnSpc>
              <a:spcAft>
                <a:spcPts val="1200"/>
              </a:spcAft>
            </a:pPr>
            <a:r>
              <a:rPr lang="en-US" altLang="zh-CN" dirty="0"/>
              <a:t>C</a:t>
            </a:r>
            <a:r>
              <a:rPr lang="zh-CN" altLang="en-US" dirty="0"/>
              <a:t>、发行社会保障彩票</a:t>
            </a:r>
          </a:p>
          <a:p>
            <a:pPr algn="l">
              <a:lnSpc>
                <a:spcPct val="150000"/>
              </a:lnSpc>
              <a:spcAft>
                <a:spcPts val="1200"/>
              </a:spcAft>
            </a:pPr>
            <a:r>
              <a:rPr lang="en-US" altLang="zh-CN" b="1" dirty="0">
                <a:solidFill>
                  <a:srgbClr val="FF0000"/>
                </a:solidFill>
              </a:rPr>
              <a:t>D</a:t>
            </a:r>
            <a:r>
              <a:rPr lang="zh-CN" altLang="en-US" b="1" dirty="0">
                <a:solidFill>
                  <a:srgbClr val="FF0000"/>
                </a:solidFill>
              </a:rPr>
              <a:t>、社会捐助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50812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algn="l">
                <a:lnSpc>
                  <a:spcPct val="150000"/>
                </a:lnSpc>
                <a:spcAft>
                  <a:spcPts val="120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同学们退出课堂前记得做完随堂考哦</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、它是老师精心挑选的历年真题；</a:t>
              </a: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2</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、它能考察你对本次课程知识点的掌握；</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3</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12:00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097" y="2871799"/>
            <a:ext cx="2486358"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2.1.1.2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基本观点</a:t>
            </a:r>
          </a:p>
        </p:txBody>
      </p:sp>
      <p:pic>
        <p:nvPicPr>
          <p:cNvPr id="2" name="图片 1">
            <a:extLst>
              <a:ext uri="{FF2B5EF4-FFF2-40B4-BE49-F238E27FC236}">
                <a16:creationId xmlns:a16="http://schemas.microsoft.com/office/drawing/2014/main" id="{4CC776FB-1C1C-4635-AF65-2A3E9B385CF5}"/>
              </a:ext>
            </a:extLst>
          </p:cNvPr>
          <p:cNvPicPr>
            <a:picLocks noChangeAspect="1"/>
          </p:cNvPicPr>
          <p:nvPr/>
        </p:nvPicPr>
        <p:blipFill>
          <a:blip r:embed="rId3"/>
          <a:stretch>
            <a:fillRect/>
          </a:stretch>
        </p:blipFill>
        <p:spPr>
          <a:xfrm>
            <a:off x="8844291" y="828918"/>
            <a:ext cx="3076778" cy="1825542"/>
          </a:xfrm>
          <a:prstGeom prst="rect">
            <a:avLst/>
          </a:prstGeom>
        </p:spPr>
      </p:pic>
      <p:sp>
        <p:nvSpPr>
          <p:cNvPr id="8" name="矩形 7">
            <a:extLst>
              <a:ext uri="{FF2B5EF4-FFF2-40B4-BE49-F238E27FC236}">
                <a16:creationId xmlns:a16="http://schemas.microsoft.com/office/drawing/2014/main" id="{81C067F0-7765-4571-B205-30F6C41EAEA5}"/>
              </a:ext>
            </a:extLst>
          </p:cNvPr>
          <p:cNvSpPr/>
          <p:nvPr/>
        </p:nvSpPr>
        <p:spPr>
          <a:xfrm>
            <a:off x="1932033" y="3734830"/>
            <a:ext cx="8013697" cy="1230593"/>
          </a:xfrm>
          <a:prstGeom prst="rect">
            <a:avLst/>
          </a:prstGeom>
        </p:spPr>
        <p:txBody>
          <a:bodyPr wrap="square">
            <a:spAutoFit/>
          </a:bodyPr>
          <a:lstStyle/>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、经济上，主张采取</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混合经济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国家干预</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并行的模式；</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主张</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国有化</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计划经济</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推进福利国家政策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提倡</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劳资合作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 name="矩形 3">
            <a:extLst>
              <a:ext uri="{FF2B5EF4-FFF2-40B4-BE49-F238E27FC236}">
                <a16:creationId xmlns:a16="http://schemas.microsoft.com/office/drawing/2014/main" id="{BC9A8852-F934-46CB-8902-FB8E9C704376}"/>
              </a:ext>
            </a:extLst>
          </p:cNvPr>
          <p:cNvSpPr/>
          <p:nvPr/>
        </p:nvSpPr>
        <p:spPr>
          <a:xfrm>
            <a:off x="1000196" y="181036"/>
            <a:ext cx="39549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民主社会主义学派的基本观点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53" name="组合 52">
            <a:extLst>
              <a:ext uri="{FF2B5EF4-FFF2-40B4-BE49-F238E27FC236}">
                <a16:creationId xmlns:a16="http://schemas.microsoft.com/office/drawing/2014/main" id="{006067BD-E570-4DC4-85B0-67BBC7F1EEEC}"/>
              </a:ext>
            </a:extLst>
          </p:cNvPr>
          <p:cNvGrpSpPr/>
          <p:nvPr/>
        </p:nvGrpSpPr>
        <p:grpSpPr>
          <a:xfrm>
            <a:off x="523097" y="2238823"/>
            <a:ext cx="4438301" cy="400110"/>
            <a:chOff x="523097" y="2238823"/>
            <a:chExt cx="4438301" cy="400110"/>
          </a:xfrm>
        </p:grpSpPr>
        <p:sp>
          <p:nvSpPr>
            <p:cNvPr id="54" name="文本框 53">
              <a:extLst>
                <a:ext uri="{FF2B5EF4-FFF2-40B4-BE49-F238E27FC236}">
                  <a16:creationId xmlns:a16="http://schemas.microsoft.com/office/drawing/2014/main" id="{7519EED5-CDF8-42DA-8141-84FBC18D2444}"/>
                </a:ext>
              </a:extLst>
            </p:cNvPr>
            <p:cNvSpPr txBox="1"/>
            <p:nvPr/>
          </p:nvSpPr>
          <p:spPr>
            <a:xfrm>
              <a:off x="523097" y="2238823"/>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文本框 54">
              <a:extLst>
                <a:ext uri="{FF2B5EF4-FFF2-40B4-BE49-F238E27FC236}">
                  <a16:creationId xmlns:a16="http://schemas.microsoft.com/office/drawing/2014/main" id="{69CC19F5-50CE-44B8-83A8-12D798AE2C78}"/>
                </a:ext>
              </a:extLst>
            </p:cNvPr>
            <p:cNvSpPr txBox="1"/>
            <p:nvPr/>
          </p:nvSpPr>
          <p:spPr>
            <a:xfrm>
              <a:off x="4084235" y="224220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6" name="文本框 55">
            <a:extLst>
              <a:ext uri="{FF2B5EF4-FFF2-40B4-BE49-F238E27FC236}">
                <a16:creationId xmlns:a16="http://schemas.microsoft.com/office/drawing/2014/main" id="{DF71FD17-528D-4313-A3F9-7D41940A8F88}"/>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7" name="矩形 56">
            <a:extLst>
              <a:ext uri="{FF2B5EF4-FFF2-40B4-BE49-F238E27FC236}">
                <a16:creationId xmlns:a16="http://schemas.microsoft.com/office/drawing/2014/main" id="{6454925A-4B19-49A4-890B-44C7B3C4DDA1}"/>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56453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4856</Words>
  <Application>Microsoft Office PowerPoint</Application>
  <PresentationFormat>宽屏</PresentationFormat>
  <Paragraphs>777</Paragraphs>
  <Slides>88</Slides>
  <Notes>78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88</vt:i4>
      </vt:variant>
    </vt:vector>
  </HeadingPairs>
  <TitlesOfParts>
    <vt:vector size="95" baseType="lpstr">
      <vt:lpstr>Helvetica Neue For Number</vt:lpstr>
      <vt:lpstr>等线</vt:lpstr>
      <vt:lpstr>微软雅黑</vt:lpstr>
      <vt:lpstr>Arial</vt:lpstr>
      <vt:lpstr>Calibri</vt:lpstr>
      <vt:lpstr>【尤里奇】人力三级课件标准化模版V2.0（2016-6-21）</vt:lpstr>
      <vt:lpstr>1_【尤里奇】人力三级课件标准化模版V2.0（2016-6-21）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解 超</cp:lastModifiedBy>
  <cp:revision>5</cp:revision>
  <dcterms:created xsi:type="dcterms:W3CDTF">2019-05-13T03:32:43Z</dcterms:created>
  <dcterms:modified xsi:type="dcterms:W3CDTF">2019-05-15T11:13:49Z</dcterms:modified>
</cp:coreProperties>
</file>