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107"/>
  </p:notesMasterIdLst>
  <p:sldIdLst>
    <p:sldId id="1101" r:id="rId3"/>
    <p:sldId id="1075" r:id="rId4"/>
    <p:sldId id="333" r:id="rId5"/>
    <p:sldId id="1327" r:id="rId6"/>
    <p:sldId id="1330" r:id="rId7"/>
    <p:sldId id="1918" r:id="rId8"/>
    <p:sldId id="1852" r:id="rId9"/>
    <p:sldId id="1853" r:id="rId10"/>
    <p:sldId id="1854" r:id="rId11"/>
    <p:sldId id="1855" r:id="rId12"/>
    <p:sldId id="1312" r:id="rId13"/>
    <p:sldId id="1323" r:id="rId14"/>
    <p:sldId id="1328" r:id="rId15"/>
    <p:sldId id="1301" r:id="rId16"/>
    <p:sldId id="1315" r:id="rId17"/>
    <p:sldId id="1316" r:id="rId18"/>
    <p:sldId id="1321" r:id="rId19"/>
    <p:sldId id="1318" r:id="rId20"/>
    <p:sldId id="1322" r:id="rId21"/>
    <p:sldId id="1329" r:id="rId22"/>
    <p:sldId id="1302" r:id="rId23"/>
    <p:sldId id="1870" r:id="rId24"/>
    <p:sldId id="1871" r:id="rId25"/>
    <p:sldId id="1872" r:id="rId26"/>
    <p:sldId id="1873" r:id="rId27"/>
    <p:sldId id="1320" r:id="rId28"/>
    <p:sldId id="1332" r:id="rId29"/>
    <p:sldId id="1333" r:id="rId30"/>
    <p:sldId id="1334" r:id="rId31"/>
    <p:sldId id="1856" r:id="rId32"/>
    <p:sldId id="1335" r:id="rId33"/>
    <p:sldId id="1389" r:id="rId34"/>
    <p:sldId id="1388" r:id="rId35"/>
    <p:sldId id="1336" r:id="rId36"/>
    <p:sldId id="1387" r:id="rId37"/>
    <p:sldId id="1338" r:id="rId38"/>
    <p:sldId id="1386" r:id="rId39"/>
    <p:sldId id="1874" r:id="rId40"/>
    <p:sldId id="1875" r:id="rId41"/>
    <p:sldId id="1340" r:id="rId42"/>
    <p:sldId id="1331" r:id="rId43"/>
    <p:sldId id="1374" r:id="rId44"/>
    <p:sldId id="1344" r:id="rId45"/>
    <p:sldId id="1369" r:id="rId46"/>
    <p:sldId id="1384" r:id="rId47"/>
    <p:sldId id="1370" r:id="rId48"/>
    <p:sldId id="1383" r:id="rId49"/>
    <p:sldId id="1368" r:id="rId50"/>
    <p:sldId id="1385" r:id="rId51"/>
    <p:sldId id="1371" r:id="rId52"/>
    <p:sldId id="1382" r:id="rId53"/>
    <p:sldId id="1375" r:id="rId54"/>
    <p:sldId id="1365" r:id="rId55"/>
    <p:sldId id="1348" r:id="rId56"/>
    <p:sldId id="1366" r:id="rId57"/>
    <p:sldId id="1354" r:id="rId58"/>
    <p:sldId id="1380" r:id="rId59"/>
    <p:sldId id="1352" r:id="rId60"/>
    <p:sldId id="1381" r:id="rId61"/>
    <p:sldId id="1372" r:id="rId62"/>
    <p:sldId id="1379" r:id="rId63"/>
    <p:sldId id="1876" r:id="rId64"/>
    <p:sldId id="1877" r:id="rId65"/>
    <p:sldId id="1376" r:id="rId66"/>
    <p:sldId id="1421" r:id="rId67"/>
    <p:sldId id="1391" r:id="rId68"/>
    <p:sldId id="1362" r:id="rId69"/>
    <p:sldId id="1377" r:id="rId70"/>
    <p:sldId id="1373" r:id="rId71"/>
    <p:sldId id="1378" r:id="rId72"/>
    <p:sldId id="787" r:id="rId73"/>
    <p:sldId id="1341" r:id="rId74"/>
    <p:sldId id="1392" r:id="rId75"/>
    <p:sldId id="1026" r:id="rId76"/>
    <p:sldId id="1419" r:id="rId77"/>
    <p:sldId id="1393" r:id="rId78"/>
    <p:sldId id="1027" r:id="rId79"/>
    <p:sldId id="1361" r:id="rId80"/>
    <p:sldId id="1367" r:id="rId81"/>
    <p:sldId id="1394" r:id="rId82"/>
    <p:sldId id="1878" r:id="rId83"/>
    <p:sldId id="1879" r:id="rId84"/>
    <p:sldId id="1880" r:id="rId85"/>
    <p:sldId id="1881" r:id="rId86"/>
    <p:sldId id="1355" r:id="rId87"/>
    <p:sldId id="1399" r:id="rId88"/>
    <p:sldId id="1345" r:id="rId89"/>
    <p:sldId id="1028" r:id="rId90"/>
    <p:sldId id="1400" r:id="rId91"/>
    <p:sldId id="1031" r:id="rId92"/>
    <p:sldId id="1032" r:id="rId93"/>
    <p:sldId id="1857" r:id="rId94"/>
    <p:sldId id="1401" r:id="rId95"/>
    <p:sldId id="1882" r:id="rId96"/>
    <p:sldId id="1403" r:id="rId97"/>
    <p:sldId id="1404" r:id="rId98"/>
    <p:sldId id="1405" r:id="rId99"/>
    <p:sldId id="1406" r:id="rId100"/>
    <p:sldId id="1407" r:id="rId101"/>
    <p:sldId id="1408" r:id="rId102"/>
    <p:sldId id="1409" r:id="rId103"/>
    <p:sldId id="1410" r:id="rId104"/>
    <p:sldId id="1276" r:id="rId105"/>
    <p:sldId id="1851" r:id="rId10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notesMaster" Target="notesMasters/notesMaster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68CDF-8C01-4733-AC64-306AF0C54F38}"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GB"/>
        </a:p>
      </dgm:t>
    </dgm:pt>
    <dgm:pt modelId="{A38891AC-6015-4A73-8258-2072892AFAF5}">
      <dgm:prSet phldrT="[Text]"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a:ln>
          <a:noFill/>
        </a:ln>
      </dgm:spPr>
      <dgm:t>
        <a:bodyPr vert="vert"/>
        <a:lstStyle/>
        <a:p>
          <a:r>
            <a:rPr lang="zh-CN" altLang="zh-CN" sz="2400" dirty="0">
              <a:latin typeface="+mn-ea"/>
              <a:ea typeface="+mn-ea"/>
            </a:rPr>
            <a:t>社会福利概述</a:t>
          </a:r>
          <a:endParaRPr lang="en-GB" altLang="zh-CN" sz="2400" dirty="0">
            <a:latin typeface="+mn-ea"/>
            <a:ea typeface="+mn-ea"/>
          </a:endParaRPr>
        </a:p>
      </dgm:t>
    </dgm:pt>
    <dgm:pt modelId="{C91A6AB5-76F8-49B3-B68F-7605E5910717}" type="parTrans" cxnId="{770E6138-4C9D-446C-A2F7-B853A3F12759}">
      <dgm:prSet/>
      <dgm:spPr/>
      <dgm:t>
        <a:bodyPr/>
        <a:lstStyle/>
        <a:p>
          <a:endParaRPr lang="en-GB" sz="2400">
            <a:latin typeface="+mn-ea"/>
            <a:ea typeface="+mn-ea"/>
          </a:endParaRPr>
        </a:p>
      </dgm:t>
    </dgm:pt>
    <dgm:pt modelId="{6CE68315-2B91-4202-B5AB-27EF66C56FE9}" type="sibTrans" cxnId="{770E6138-4C9D-446C-A2F7-B853A3F12759}">
      <dgm:prSet/>
      <dgm:spPr/>
      <dgm:t>
        <a:bodyPr/>
        <a:lstStyle/>
        <a:p>
          <a:endParaRPr lang="en-GB" sz="2400">
            <a:latin typeface="+mn-ea"/>
            <a:ea typeface="+mn-ea"/>
          </a:endParaRPr>
        </a:p>
      </dgm:t>
    </dgm:pt>
    <dgm:pt modelId="{3D15F0B2-8DAD-4303-81F9-FBA8506DAF4A}">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400" dirty="0">
              <a:latin typeface="+mn-ea"/>
              <a:ea typeface="+mn-ea"/>
            </a:rPr>
            <a:t>社会福利的特性及意义</a:t>
          </a:r>
          <a:endParaRPr lang="en-GB" sz="2400" dirty="0">
            <a:latin typeface="+mn-ea"/>
            <a:ea typeface="+mn-ea"/>
          </a:endParaRPr>
        </a:p>
      </dgm:t>
    </dgm:pt>
    <dgm:pt modelId="{051EF163-CB02-4ECB-81A2-9B777BAC507A}" type="parTrans" cxnId="{D87FFE95-7BF0-42E8-A133-A54684D049E8}">
      <dgm:prSet custT="1"/>
      <dgm:spPr/>
      <dgm:t>
        <a:bodyPr/>
        <a:lstStyle/>
        <a:p>
          <a:endParaRPr lang="en-GB" sz="2400">
            <a:latin typeface="+mn-ea"/>
            <a:ea typeface="+mn-ea"/>
          </a:endParaRPr>
        </a:p>
      </dgm:t>
    </dgm:pt>
    <dgm:pt modelId="{FF419686-882E-4A29-BE09-5B8E338445E5}" type="sibTrans" cxnId="{D87FFE95-7BF0-42E8-A133-A54684D049E8}">
      <dgm:prSet/>
      <dgm:spPr/>
      <dgm:t>
        <a:bodyPr/>
        <a:lstStyle/>
        <a:p>
          <a:endParaRPr lang="en-GB" sz="2400">
            <a:latin typeface="+mn-ea"/>
            <a:ea typeface="+mn-ea"/>
          </a:endParaRPr>
        </a:p>
      </dgm:t>
    </dgm:pt>
    <dgm:pt modelId="{CBFD30E5-7054-41D4-9E87-F18AAE6E232E}">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400" dirty="0">
              <a:latin typeface="+mn-ea"/>
              <a:ea typeface="+mn-ea"/>
            </a:rPr>
            <a:t>社会福利的概念、内容及对象</a:t>
          </a:r>
          <a:endParaRPr lang="en-GB" sz="2400" dirty="0">
            <a:latin typeface="+mn-ea"/>
            <a:ea typeface="+mn-ea"/>
          </a:endParaRPr>
        </a:p>
      </dgm:t>
    </dgm:pt>
    <dgm:pt modelId="{B4C3E68F-A576-4560-8511-973599475D78}" type="parTrans" cxnId="{1402E296-F5C6-45FF-BE8B-ED7D439BF130}">
      <dgm:prSet custT="1"/>
      <dgm:spPr/>
      <dgm:t>
        <a:bodyPr/>
        <a:lstStyle/>
        <a:p>
          <a:endParaRPr lang="en-GB" sz="2400">
            <a:latin typeface="+mn-ea"/>
            <a:ea typeface="+mn-ea"/>
          </a:endParaRPr>
        </a:p>
      </dgm:t>
    </dgm:pt>
    <dgm:pt modelId="{854B8AA9-90B4-41DC-9C29-F45CBE4BADE1}" type="sibTrans" cxnId="{1402E296-F5C6-45FF-BE8B-ED7D439BF130}">
      <dgm:prSet/>
      <dgm:spPr/>
      <dgm:t>
        <a:bodyPr/>
        <a:lstStyle/>
        <a:p>
          <a:endParaRPr lang="en-GB" sz="2400">
            <a:latin typeface="+mn-ea"/>
            <a:ea typeface="+mn-ea"/>
          </a:endParaRPr>
        </a:p>
      </dgm:t>
    </dgm:pt>
    <dgm:pt modelId="{18B703C1-147A-4636-B0D9-F5BD5328ED9D}">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400" dirty="0">
              <a:latin typeface="+mn-ea"/>
              <a:ea typeface="+mn-ea"/>
            </a:rPr>
            <a:t>社会福利制度产生的背景</a:t>
          </a:r>
          <a:endParaRPr lang="en-GB" sz="2400" dirty="0">
            <a:latin typeface="+mn-ea"/>
            <a:ea typeface="+mn-ea"/>
          </a:endParaRPr>
        </a:p>
      </dgm:t>
    </dgm:pt>
    <dgm:pt modelId="{B47CB4EE-6A14-492A-A2D0-A593748B4F0C}" type="parTrans" cxnId="{D4648E36-D585-428E-A368-E8C3644A408A}">
      <dgm:prSet custT="1"/>
      <dgm:spPr/>
      <dgm:t>
        <a:bodyPr/>
        <a:lstStyle/>
        <a:p>
          <a:endParaRPr lang="en-GB" sz="2400">
            <a:latin typeface="+mn-ea"/>
            <a:ea typeface="+mn-ea"/>
          </a:endParaRPr>
        </a:p>
      </dgm:t>
    </dgm:pt>
    <dgm:pt modelId="{AE0FC2D7-0B12-43B6-8213-87153538C3D6}" type="sibTrans" cxnId="{D4648E36-D585-428E-A368-E8C3644A408A}">
      <dgm:prSet/>
      <dgm:spPr/>
      <dgm:t>
        <a:bodyPr/>
        <a:lstStyle/>
        <a:p>
          <a:endParaRPr lang="en-GB" sz="2400">
            <a:latin typeface="+mn-ea"/>
            <a:ea typeface="+mn-ea"/>
          </a:endParaRPr>
        </a:p>
      </dgm:t>
    </dgm:pt>
    <dgm:pt modelId="{5E76571C-4A36-493D-8028-EC79EC29D3DA}" type="pres">
      <dgm:prSet presAssocID="{38C68CDF-8C01-4733-AC64-306AF0C54F38}" presName="Name0" presStyleCnt="0">
        <dgm:presLayoutVars>
          <dgm:chPref val="1"/>
          <dgm:dir/>
          <dgm:animOne val="branch"/>
          <dgm:animLvl val="lvl"/>
          <dgm:resizeHandles val="exact"/>
        </dgm:presLayoutVars>
      </dgm:prSet>
      <dgm:spPr/>
    </dgm:pt>
    <dgm:pt modelId="{25C1D3B2-E30E-47E1-8C8D-20EF08636088}" type="pres">
      <dgm:prSet presAssocID="{A38891AC-6015-4A73-8258-2072892AFAF5}" presName="root1" presStyleCnt="0"/>
      <dgm:spPr/>
    </dgm:pt>
    <dgm:pt modelId="{5BBA1540-C185-4C60-BC19-3195094B4E0D}" type="pres">
      <dgm:prSet presAssocID="{A38891AC-6015-4A73-8258-2072892AFAF5}" presName="LevelOneTextNode" presStyleLbl="node0" presStyleIdx="0" presStyleCnt="1" custScaleX="135462" custScaleY="20331">
        <dgm:presLayoutVars>
          <dgm:chPref val="3"/>
        </dgm:presLayoutVars>
      </dgm:prSet>
      <dgm:spPr/>
    </dgm:pt>
    <dgm:pt modelId="{2C0AFAF0-DC71-4207-A087-14C6019085B6}" type="pres">
      <dgm:prSet presAssocID="{A38891AC-6015-4A73-8258-2072892AFAF5}" presName="level2hierChild" presStyleCnt="0"/>
      <dgm:spPr/>
    </dgm:pt>
    <dgm:pt modelId="{992DA9AC-9C52-48D9-9656-794455A2C3AF}" type="pres">
      <dgm:prSet presAssocID="{B47CB4EE-6A14-492A-A2D0-A593748B4F0C}" presName="conn2-1" presStyleLbl="parChTrans1D2" presStyleIdx="0" presStyleCnt="3"/>
      <dgm:spPr/>
    </dgm:pt>
    <dgm:pt modelId="{47357A89-9578-48C5-960C-2BFA690C9874}" type="pres">
      <dgm:prSet presAssocID="{B47CB4EE-6A14-492A-A2D0-A593748B4F0C}" presName="connTx" presStyleLbl="parChTrans1D2" presStyleIdx="0" presStyleCnt="3"/>
      <dgm:spPr/>
    </dgm:pt>
    <dgm:pt modelId="{DBDDAF1D-FC44-4B0F-B370-E6D406A94002}" type="pres">
      <dgm:prSet presAssocID="{18B703C1-147A-4636-B0D9-F5BD5328ED9D}" presName="root2" presStyleCnt="0"/>
      <dgm:spPr/>
    </dgm:pt>
    <dgm:pt modelId="{7B85E174-FBF4-411D-955D-B2EE948529C2}" type="pres">
      <dgm:prSet presAssocID="{18B703C1-147A-4636-B0D9-F5BD5328ED9D}" presName="LevelTwoTextNode" presStyleLbl="node2" presStyleIdx="0" presStyleCnt="3" custScaleX="112551" custScaleY="70002" custLinFactNeighborY="3196">
        <dgm:presLayoutVars>
          <dgm:chPref val="3"/>
        </dgm:presLayoutVars>
      </dgm:prSet>
      <dgm:spPr/>
    </dgm:pt>
    <dgm:pt modelId="{C93AE315-FB3A-4023-ACA4-3C71E03C9DAC}" type="pres">
      <dgm:prSet presAssocID="{18B703C1-147A-4636-B0D9-F5BD5328ED9D}" presName="level3hierChild" presStyleCnt="0"/>
      <dgm:spPr/>
    </dgm:pt>
    <dgm:pt modelId="{9CB1A8B1-5C07-4788-B6D4-82AFEAAC5B17}" type="pres">
      <dgm:prSet presAssocID="{B4C3E68F-A576-4560-8511-973599475D78}" presName="conn2-1" presStyleLbl="parChTrans1D2" presStyleIdx="1" presStyleCnt="3"/>
      <dgm:spPr/>
    </dgm:pt>
    <dgm:pt modelId="{70530DD9-033A-4586-87B6-8FC55382CD5F}" type="pres">
      <dgm:prSet presAssocID="{B4C3E68F-A576-4560-8511-973599475D78}" presName="connTx" presStyleLbl="parChTrans1D2" presStyleIdx="1" presStyleCnt="3"/>
      <dgm:spPr/>
    </dgm:pt>
    <dgm:pt modelId="{95EB5568-32C3-42CC-8994-DE7E3B12A907}" type="pres">
      <dgm:prSet presAssocID="{CBFD30E5-7054-41D4-9E87-F18AAE6E232E}" presName="root2" presStyleCnt="0"/>
      <dgm:spPr/>
    </dgm:pt>
    <dgm:pt modelId="{551CFCBB-80CE-46CC-9B79-F6E5AA2B730D}" type="pres">
      <dgm:prSet presAssocID="{CBFD30E5-7054-41D4-9E87-F18AAE6E232E}" presName="LevelTwoTextNode" presStyleLbl="node2" presStyleIdx="1" presStyleCnt="3" custScaleX="126905" custScaleY="70002" custLinFactNeighborY="111">
        <dgm:presLayoutVars>
          <dgm:chPref val="3"/>
        </dgm:presLayoutVars>
      </dgm:prSet>
      <dgm:spPr/>
    </dgm:pt>
    <dgm:pt modelId="{041577E5-E9D0-4BEA-80D5-3DD4B6308561}" type="pres">
      <dgm:prSet presAssocID="{CBFD30E5-7054-41D4-9E87-F18AAE6E232E}" presName="level3hierChild" presStyleCnt="0"/>
      <dgm:spPr/>
    </dgm:pt>
    <dgm:pt modelId="{03EFEB3C-511E-45C8-A421-C9F715066F2F}" type="pres">
      <dgm:prSet presAssocID="{051EF163-CB02-4ECB-81A2-9B777BAC507A}" presName="conn2-1" presStyleLbl="parChTrans1D2" presStyleIdx="2" presStyleCnt="3"/>
      <dgm:spPr/>
    </dgm:pt>
    <dgm:pt modelId="{41944F2A-DE54-42A2-BA34-FD47547C70CB}" type="pres">
      <dgm:prSet presAssocID="{051EF163-CB02-4ECB-81A2-9B777BAC507A}" presName="connTx" presStyleLbl="parChTrans1D2" presStyleIdx="2" presStyleCnt="3"/>
      <dgm:spPr/>
    </dgm:pt>
    <dgm:pt modelId="{C6A2A810-14D8-4282-BAAF-09C60CA923E9}" type="pres">
      <dgm:prSet presAssocID="{3D15F0B2-8DAD-4303-81F9-FBA8506DAF4A}" presName="root2" presStyleCnt="0"/>
      <dgm:spPr/>
    </dgm:pt>
    <dgm:pt modelId="{6146C6AC-548D-43EC-88F9-FD63A4DC0B18}" type="pres">
      <dgm:prSet presAssocID="{3D15F0B2-8DAD-4303-81F9-FBA8506DAF4A}" presName="LevelTwoTextNode" presStyleLbl="node2" presStyleIdx="2" presStyleCnt="3" custScaleX="107331" custScaleY="70002" custLinFactNeighborY="3196">
        <dgm:presLayoutVars>
          <dgm:chPref val="3"/>
        </dgm:presLayoutVars>
      </dgm:prSet>
      <dgm:spPr/>
    </dgm:pt>
    <dgm:pt modelId="{70110542-2EB6-4961-BE25-73997966B5C1}" type="pres">
      <dgm:prSet presAssocID="{3D15F0B2-8DAD-4303-81F9-FBA8506DAF4A}" presName="level3hierChild" presStyleCnt="0"/>
      <dgm:spPr/>
    </dgm:pt>
  </dgm:ptLst>
  <dgm:cxnLst>
    <dgm:cxn modelId="{1CF6FD01-54AD-4D16-813B-3B8CE15D15FB}" type="presOf" srcId="{051EF163-CB02-4ECB-81A2-9B777BAC507A}" destId="{03EFEB3C-511E-45C8-A421-C9F715066F2F}" srcOrd="0" destOrd="0" presId="urn:microsoft.com/office/officeart/2008/layout/HorizontalMultiLevelHierarchy"/>
    <dgm:cxn modelId="{109DCC23-2DC9-4535-B96B-352175BA4663}" type="presOf" srcId="{051EF163-CB02-4ECB-81A2-9B777BAC507A}" destId="{41944F2A-DE54-42A2-BA34-FD47547C70CB}" srcOrd="1" destOrd="0" presId="urn:microsoft.com/office/officeart/2008/layout/HorizontalMultiLevelHierarchy"/>
    <dgm:cxn modelId="{D6D47334-2587-434C-83CB-35289C5F3FF5}" type="presOf" srcId="{B4C3E68F-A576-4560-8511-973599475D78}" destId="{9CB1A8B1-5C07-4788-B6D4-82AFEAAC5B17}" srcOrd="0" destOrd="0" presId="urn:microsoft.com/office/officeart/2008/layout/HorizontalMultiLevelHierarchy"/>
    <dgm:cxn modelId="{C7703736-0A9B-4FB4-954D-CAFEBB07B38A}" type="presOf" srcId="{CBFD30E5-7054-41D4-9E87-F18AAE6E232E}" destId="{551CFCBB-80CE-46CC-9B79-F6E5AA2B730D}" srcOrd="0" destOrd="0" presId="urn:microsoft.com/office/officeart/2008/layout/HorizontalMultiLevelHierarchy"/>
    <dgm:cxn modelId="{D4648E36-D585-428E-A368-E8C3644A408A}" srcId="{A38891AC-6015-4A73-8258-2072892AFAF5}" destId="{18B703C1-147A-4636-B0D9-F5BD5328ED9D}" srcOrd="0" destOrd="0" parTransId="{B47CB4EE-6A14-492A-A2D0-A593748B4F0C}" sibTransId="{AE0FC2D7-0B12-43B6-8213-87153538C3D6}"/>
    <dgm:cxn modelId="{770E6138-4C9D-446C-A2F7-B853A3F12759}" srcId="{38C68CDF-8C01-4733-AC64-306AF0C54F38}" destId="{A38891AC-6015-4A73-8258-2072892AFAF5}" srcOrd="0" destOrd="0" parTransId="{C91A6AB5-76F8-49B3-B68F-7605E5910717}" sibTransId="{6CE68315-2B91-4202-B5AB-27EF66C56FE9}"/>
    <dgm:cxn modelId="{94E36D8C-7D25-4B05-9904-1ED26795E5BF}" type="presOf" srcId="{B4C3E68F-A576-4560-8511-973599475D78}" destId="{70530DD9-033A-4586-87B6-8FC55382CD5F}" srcOrd="1" destOrd="0" presId="urn:microsoft.com/office/officeart/2008/layout/HorizontalMultiLevelHierarchy"/>
    <dgm:cxn modelId="{AA364C90-9EDC-41CC-A24D-AFB51EB7DA71}" type="presOf" srcId="{3D15F0B2-8DAD-4303-81F9-FBA8506DAF4A}" destId="{6146C6AC-548D-43EC-88F9-FD63A4DC0B18}" srcOrd="0" destOrd="0" presId="urn:microsoft.com/office/officeart/2008/layout/HorizontalMultiLevelHierarchy"/>
    <dgm:cxn modelId="{D87FFE95-7BF0-42E8-A133-A54684D049E8}" srcId="{A38891AC-6015-4A73-8258-2072892AFAF5}" destId="{3D15F0B2-8DAD-4303-81F9-FBA8506DAF4A}" srcOrd="2" destOrd="0" parTransId="{051EF163-CB02-4ECB-81A2-9B777BAC507A}" sibTransId="{FF419686-882E-4A29-BE09-5B8E338445E5}"/>
    <dgm:cxn modelId="{1402E296-F5C6-45FF-BE8B-ED7D439BF130}" srcId="{A38891AC-6015-4A73-8258-2072892AFAF5}" destId="{CBFD30E5-7054-41D4-9E87-F18AAE6E232E}" srcOrd="1" destOrd="0" parTransId="{B4C3E68F-A576-4560-8511-973599475D78}" sibTransId="{854B8AA9-90B4-41DC-9C29-F45CBE4BADE1}"/>
    <dgm:cxn modelId="{64550AAB-7E64-4CC3-979D-8C48377020B9}" type="presOf" srcId="{18B703C1-147A-4636-B0D9-F5BD5328ED9D}" destId="{7B85E174-FBF4-411D-955D-B2EE948529C2}" srcOrd="0" destOrd="0" presId="urn:microsoft.com/office/officeart/2008/layout/HorizontalMultiLevelHierarchy"/>
    <dgm:cxn modelId="{FDCC71B4-F990-4330-8C39-962DD58E569E}" type="presOf" srcId="{A38891AC-6015-4A73-8258-2072892AFAF5}" destId="{5BBA1540-C185-4C60-BC19-3195094B4E0D}" srcOrd="0" destOrd="0" presId="urn:microsoft.com/office/officeart/2008/layout/HorizontalMultiLevelHierarchy"/>
    <dgm:cxn modelId="{50D68DC7-E32E-4F86-A1EA-52D2ECC4C9B0}" type="presOf" srcId="{38C68CDF-8C01-4733-AC64-306AF0C54F38}" destId="{5E76571C-4A36-493D-8028-EC79EC29D3DA}" srcOrd="0" destOrd="0" presId="urn:microsoft.com/office/officeart/2008/layout/HorizontalMultiLevelHierarchy"/>
    <dgm:cxn modelId="{E7D0B9CB-96A3-4CCD-A414-86BBB1E3C5AD}" type="presOf" srcId="{B47CB4EE-6A14-492A-A2D0-A593748B4F0C}" destId="{47357A89-9578-48C5-960C-2BFA690C9874}" srcOrd="1" destOrd="0" presId="urn:microsoft.com/office/officeart/2008/layout/HorizontalMultiLevelHierarchy"/>
    <dgm:cxn modelId="{1C1512E5-5820-425A-BE39-57F07B00D506}" type="presOf" srcId="{B47CB4EE-6A14-492A-A2D0-A593748B4F0C}" destId="{992DA9AC-9C52-48D9-9656-794455A2C3AF}" srcOrd="0" destOrd="0" presId="urn:microsoft.com/office/officeart/2008/layout/HorizontalMultiLevelHierarchy"/>
    <dgm:cxn modelId="{3D79E2CF-CA5F-493D-B95B-7910FF5061AD}" type="presParOf" srcId="{5E76571C-4A36-493D-8028-EC79EC29D3DA}" destId="{25C1D3B2-E30E-47E1-8C8D-20EF08636088}" srcOrd="0" destOrd="0" presId="urn:microsoft.com/office/officeart/2008/layout/HorizontalMultiLevelHierarchy"/>
    <dgm:cxn modelId="{9C96315F-7794-4F64-8121-D965D9A3A476}" type="presParOf" srcId="{25C1D3B2-E30E-47E1-8C8D-20EF08636088}" destId="{5BBA1540-C185-4C60-BC19-3195094B4E0D}" srcOrd="0" destOrd="0" presId="urn:microsoft.com/office/officeart/2008/layout/HorizontalMultiLevelHierarchy"/>
    <dgm:cxn modelId="{68E04E94-AF8F-495A-86AB-38DD6B0EB8C4}" type="presParOf" srcId="{25C1D3B2-E30E-47E1-8C8D-20EF08636088}" destId="{2C0AFAF0-DC71-4207-A087-14C6019085B6}" srcOrd="1" destOrd="0" presId="urn:microsoft.com/office/officeart/2008/layout/HorizontalMultiLevelHierarchy"/>
    <dgm:cxn modelId="{61C38B3D-6768-4EE3-888B-CE4F0A747AA8}" type="presParOf" srcId="{2C0AFAF0-DC71-4207-A087-14C6019085B6}" destId="{992DA9AC-9C52-48D9-9656-794455A2C3AF}" srcOrd="0" destOrd="0" presId="urn:microsoft.com/office/officeart/2008/layout/HorizontalMultiLevelHierarchy"/>
    <dgm:cxn modelId="{2B2F384C-9D91-43DD-8D18-6DEB0869222B}" type="presParOf" srcId="{992DA9AC-9C52-48D9-9656-794455A2C3AF}" destId="{47357A89-9578-48C5-960C-2BFA690C9874}" srcOrd="0" destOrd="0" presId="urn:microsoft.com/office/officeart/2008/layout/HorizontalMultiLevelHierarchy"/>
    <dgm:cxn modelId="{D359B4D4-7A1D-47C4-956F-C92D5AEDFC1D}" type="presParOf" srcId="{2C0AFAF0-DC71-4207-A087-14C6019085B6}" destId="{DBDDAF1D-FC44-4B0F-B370-E6D406A94002}" srcOrd="1" destOrd="0" presId="urn:microsoft.com/office/officeart/2008/layout/HorizontalMultiLevelHierarchy"/>
    <dgm:cxn modelId="{AE6FAD0D-2F3E-48A8-BD81-38323E68BD18}" type="presParOf" srcId="{DBDDAF1D-FC44-4B0F-B370-E6D406A94002}" destId="{7B85E174-FBF4-411D-955D-B2EE948529C2}" srcOrd="0" destOrd="0" presId="urn:microsoft.com/office/officeart/2008/layout/HorizontalMultiLevelHierarchy"/>
    <dgm:cxn modelId="{4927D5DA-BA7E-42F4-856E-F063DD6E8911}" type="presParOf" srcId="{DBDDAF1D-FC44-4B0F-B370-E6D406A94002}" destId="{C93AE315-FB3A-4023-ACA4-3C71E03C9DAC}" srcOrd="1" destOrd="0" presId="urn:microsoft.com/office/officeart/2008/layout/HorizontalMultiLevelHierarchy"/>
    <dgm:cxn modelId="{DEA82E97-E5B8-441C-A302-CE6FA8E051CB}" type="presParOf" srcId="{2C0AFAF0-DC71-4207-A087-14C6019085B6}" destId="{9CB1A8B1-5C07-4788-B6D4-82AFEAAC5B17}" srcOrd="2" destOrd="0" presId="urn:microsoft.com/office/officeart/2008/layout/HorizontalMultiLevelHierarchy"/>
    <dgm:cxn modelId="{89A29204-FF76-4EFF-A743-E01245699F7B}" type="presParOf" srcId="{9CB1A8B1-5C07-4788-B6D4-82AFEAAC5B17}" destId="{70530DD9-033A-4586-87B6-8FC55382CD5F}" srcOrd="0" destOrd="0" presId="urn:microsoft.com/office/officeart/2008/layout/HorizontalMultiLevelHierarchy"/>
    <dgm:cxn modelId="{69D94968-4BE9-4975-9AAE-CD871B14F453}" type="presParOf" srcId="{2C0AFAF0-DC71-4207-A087-14C6019085B6}" destId="{95EB5568-32C3-42CC-8994-DE7E3B12A907}" srcOrd="3" destOrd="0" presId="urn:microsoft.com/office/officeart/2008/layout/HorizontalMultiLevelHierarchy"/>
    <dgm:cxn modelId="{B1C686B3-C2D5-4F30-8E29-83C8989515F0}" type="presParOf" srcId="{95EB5568-32C3-42CC-8994-DE7E3B12A907}" destId="{551CFCBB-80CE-46CC-9B79-F6E5AA2B730D}" srcOrd="0" destOrd="0" presId="urn:microsoft.com/office/officeart/2008/layout/HorizontalMultiLevelHierarchy"/>
    <dgm:cxn modelId="{B22AA61E-9F9C-48C9-AC83-E2AE9879F01E}" type="presParOf" srcId="{95EB5568-32C3-42CC-8994-DE7E3B12A907}" destId="{041577E5-E9D0-4BEA-80D5-3DD4B6308561}" srcOrd="1" destOrd="0" presId="urn:microsoft.com/office/officeart/2008/layout/HorizontalMultiLevelHierarchy"/>
    <dgm:cxn modelId="{4705A7A8-A203-42FA-81FE-8DB9733A4DCC}" type="presParOf" srcId="{2C0AFAF0-DC71-4207-A087-14C6019085B6}" destId="{03EFEB3C-511E-45C8-A421-C9F715066F2F}" srcOrd="4" destOrd="0" presId="urn:microsoft.com/office/officeart/2008/layout/HorizontalMultiLevelHierarchy"/>
    <dgm:cxn modelId="{9D796E95-A403-4368-AD94-261922DB482F}" type="presParOf" srcId="{03EFEB3C-511E-45C8-A421-C9F715066F2F}" destId="{41944F2A-DE54-42A2-BA34-FD47547C70CB}" srcOrd="0" destOrd="0" presId="urn:microsoft.com/office/officeart/2008/layout/HorizontalMultiLevelHierarchy"/>
    <dgm:cxn modelId="{3FBA9EB0-DE34-45DB-A699-4A8065826990}" type="presParOf" srcId="{2C0AFAF0-DC71-4207-A087-14C6019085B6}" destId="{C6A2A810-14D8-4282-BAAF-09C60CA923E9}" srcOrd="5" destOrd="0" presId="urn:microsoft.com/office/officeart/2008/layout/HorizontalMultiLevelHierarchy"/>
    <dgm:cxn modelId="{2B2FC9CA-4AB2-4722-A60C-DC4D53D4B04A}" type="presParOf" srcId="{C6A2A810-14D8-4282-BAAF-09C60CA923E9}" destId="{6146C6AC-548D-43EC-88F9-FD63A4DC0B18}" srcOrd="0" destOrd="0" presId="urn:microsoft.com/office/officeart/2008/layout/HorizontalMultiLevelHierarchy"/>
    <dgm:cxn modelId="{DDFA04B7-EF41-4EF7-806E-DE00B62873EF}" type="presParOf" srcId="{C6A2A810-14D8-4282-BAAF-09C60CA923E9}" destId="{70110542-2EB6-4961-BE25-73997966B5C1}"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C68CDF-8C01-4733-AC64-306AF0C54F38}"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GB"/>
        </a:p>
      </dgm:t>
    </dgm:pt>
    <dgm:pt modelId="{A38891AC-6015-4A73-8258-2072892AFAF5}">
      <dgm:prSet phldrT="[Text]"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a:ln>
          <a:noFill/>
        </a:ln>
      </dgm:spPr>
      <dgm:t>
        <a:bodyPr vert="vert"/>
        <a:lstStyle/>
        <a:p>
          <a:r>
            <a:rPr lang="en-US" altLang="zh-CN" sz="2400" dirty="0">
              <a:latin typeface="+mn-ea"/>
              <a:ea typeface="+mn-ea"/>
            </a:rPr>
            <a:t> </a:t>
          </a:r>
          <a:r>
            <a:rPr lang="zh-CN" sz="2400" dirty="0">
              <a:latin typeface="+mn-ea"/>
              <a:ea typeface="+mn-ea"/>
            </a:rPr>
            <a:t>国外社会福利制度的实践</a:t>
          </a:r>
          <a:endParaRPr lang="en-GB" altLang="zh-CN" sz="2400" dirty="0">
            <a:latin typeface="+mn-ea"/>
            <a:ea typeface="+mn-ea"/>
          </a:endParaRPr>
        </a:p>
      </dgm:t>
    </dgm:pt>
    <dgm:pt modelId="{C91A6AB5-76F8-49B3-B68F-7605E5910717}" type="parTrans" cxnId="{770E6138-4C9D-446C-A2F7-B853A3F12759}">
      <dgm:prSet/>
      <dgm:spPr/>
      <dgm:t>
        <a:bodyPr/>
        <a:lstStyle/>
        <a:p>
          <a:endParaRPr lang="en-GB" sz="2400">
            <a:latin typeface="+mn-ea"/>
            <a:ea typeface="+mn-ea"/>
          </a:endParaRPr>
        </a:p>
      </dgm:t>
    </dgm:pt>
    <dgm:pt modelId="{6CE68315-2B91-4202-B5AB-27EF66C56FE9}" type="sibTrans" cxnId="{770E6138-4C9D-446C-A2F7-B853A3F12759}">
      <dgm:prSet/>
      <dgm:spPr/>
      <dgm:t>
        <a:bodyPr/>
        <a:lstStyle/>
        <a:p>
          <a:endParaRPr lang="en-GB" sz="2400">
            <a:latin typeface="+mn-ea"/>
            <a:ea typeface="+mn-ea"/>
          </a:endParaRPr>
        </a:p>
      </dgm:t>
    </dgm:pt>
    <dgm:pt modelId="{3D15F0B2-8DAD-4303-81F9-FBA8506DAF4A}">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400" dirty="0">
              <a:latin typeface="+mn-ea"/>
              <a:ea typeface="+mn-ea"/>
            </a:rPr>
            <a:t>西欧国家社会福利制度</a:t>
          </a:r>
          <a:endParaRPr lang="en-GB" sz="2400" dirty="0">
            <a:latin typeface="+mn-ea"/>
            <a:ea typeface="+mn-ea"/>
          </a:endParaRPr>
        </a:p>
      </dgm:t>
    </dgm:pt>
    <dgm:pt modelId="{051EF163-CB02-4ECB-81A2-9B777BAC507A}" type="parTrans" cxnId="{D87FFE95-7BF0-42E8-A133-A54684D049E8}">
      <dgm:prSet custT="1"/>
      <dgm:spPr/>
      <dgm:t>
        <a:bodyPr/>
        <a:lstStyle/>
        <a:p>
          <a:endParaRPr lang="en-GB" sz="2400">
            <a:latin typeface="+mn-ea"/>
            <a:ea typeface="+mn-ea"/>
          </a:endParaRPr>
        </a:p>
      </dgm:t>
    </dgm:pt>
    <dgm:pt modelId="{FF419686-882E-4A29-BE09-5B8E338445E5}" type="sibTrans" cxnId="{D87FFE95-7BF0-42E8-A133-A54684D049E8}">
      <dgm:prSet/>
      <dgm:spPr/>
      <dgm:t>
        <a:bodyPr/>
        <a:lstStyle/>
        <a:p>
          <a:endParaRPr lang="en-GB" sz="2400">
            <a:latin typeface="+mn-ea"/>
            <a:ea typeface="+mn-ea"/>
          </a:endParaRPr>
        </a:p>
      </dgm:t>
    </dgm:pt>
    <dgm:pt modelId="{CBFD30E5-7054-41D4-9E87-F18AAE6E232E}">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400" dirty="0">
              <a:latin typeface="+mn-ea"/>
              <a:ea typeface="+mn-ea"/>
            </a:rPr>
            <a:t>德</a:t>
          </a:r>
          <a:r>
            <a:rPr lang="zh-CN" altLang="zh-CN" sz="2400" dirty="0">
              <a:latin typeface="+mn-ea"/>
              <a:ea typeface="+mn-ea"/>
            </a:rPr>
            <a:t>国的社会福利制度</a:t>
          </a:r>
          <a:endParaRPr lang="en-GB" sz="2400" dirty="0">
            <a:latin typeface="+mn-ea"/>
            <a:ea typeface="+mn-ea"/>
          </a:endParaRPr>
        </a:p>
      </dgm:t>
    </dgm:pt>
    <dgm:pt modelId="{B4C3E68F-A576-4560-8511-973599475D78}" type="parTrans" cxnId="{1402E296-F5C6-45FF-BE8B-ED7D439BF130}">
      <dgm:prSet custT="1"/>
      <dgm:spPr/>
      <dgm:t>
        <a:bodyPr/>
        <a:lstStyle/>
        <a:p>
          <a:endParaRPr lang="en-GB" sz="2400">
            <a:latin typeface="+mn-ea"/>
            <a:ea typeface="+mn-ea"/>
          </a:endParaRPr>
        </a:p>
      </dgm:t>
    </dgm:pt>
    <dgm:pt modelId="{854B8AA9-90B4-41DC-9C29-F45CBE4BADE1}" type="sibTrans" cxnId="{1402E296-F5C6-45FF-BE8B-ED7D439BF130}">
      <dgm:prSet/>
      <dgm:spPr/>
      <dgm:t>
        <a:bodyPr/>
        <a:lstStyle/>
        <a:p>
          <a:endParaRPr lang="en-GB" sz="2400">
            <a:latin typeface="+mn-ea"/>
            <a:ea typeface="+mn-ea"/>
          </a:endParaRPr>
        </a:p>
      </dgm:t>
    </dgm:pt>
    <dgm:pt modelId="{18B703C1-147A-4636-B0D9-F5BD5328ED9D}">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zh-CN" sz="2400" dirty="0">
              <a:latin typeface="+mn-ea"/>
              <a:ea typeface="+mn-ea"/>
            </a:rPr>
            <a:t>英国的社会福利制度</a:t>
          </a:r>
          <a:endParaRPr lang="en-GB" sz="2400" dirty="0">
            <a:latin typeface="+mn-ea"/>
            <a:ea typeface="+mn-ea"/>
          </a:endParaRPr>
        </a:p>
      </dgm:t>
    </dgm:pt>
    <dgm:pt modelId="{B47CB4EE-6A14-492A-A2D0-A593748B4F0C}" type="parTrans" cxnId="{D4648E36-D585-428E-A368-E8C3644A408A}">
      <dgm:prSet custT="1"/>
      <dgm:spPr/>
      <dgm:t>
        <a:bodyPr/>
        <a:lstStyle/>
        <a:p>
          <a:endParaRPr lang="en-GB" sz="2400">
            <a:latin typeface="+mn-ea"/>
            <a:ea typeface="+mn-ea"/>
          </a:endParaRPr>
        </a:p>
      </dgm:t>
    </dgm:pt>
    <dgm:pt modelId="{AE0FC2D7-0B12-43B6-8213-87153538C3D6}" type="sibTrans" cxnId="{D4648E36-D585-428E-A368-E8C3644A408A}">
      <dgm:prSet/>
      <dgm:spPr/>
      <dgm:t>
        <a:bodyPr/>
        <a:lstStyle/>
        <a:p>
          <a:endParaRPr lang="en-GB" sz="2400">
            <a:latin typeface="+mn-ea"/>
            <a:ea typeface="+mn-ea"/>
          </a:endParaRPr>
        </a:p>
      </dgm:t>
    </dgm:pt>
    <dgm:pt modelId="{2BC5D0E4-2C8B-438A-B57B-3057AFBF1711}">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400" b="0" dirty="0">
              <a:latin typeface="+mn-ea"/>
              <a:ea typeface="+mn-ea"/>
            </a:rPr>
            <a:t>美国的社会福利制度</a:t>
          </a:r>
          <a:endParaRPr lang="en-GB" sz="2400" b="0" dirty="0">
            <a:latin typeface="+mn-ea"/>
            <a:ea typeface="+mn-ea"/>
          </a:endParaRPr>
        </a:p>
      </dgm:t>
    </dgm:pt>
    <dgm:pt modelId="{6967275E-11AA-4538-9D00-6BF40E19EDDE}" type="parTrans" cxnId="{E0A443CE-B9D5-4CE4-B9E4-95ACCB52BFC6}">
      <dgm:prSet custT="1"/>
      <dgm:spPr/>
      <dgm:t>
        <a:bodyPr/>
        <a:lstStyle/>
        <a:p>
          <a:endParaRPr lang="en-GB" sz="2400">
            <a:latin typeface="+mn-ea"/>
            <a:ea typeface="+mn-ea"/>
          </a:endParaRPr>
        </a:p>
      </dgm:t>
    </dgm:pt>
    <dgm:pt modelId="{D189B7F9-4577-4548-B2B8-FB819C7E36AD}" type="sibTrans" cxnId="{E0A443CE-B9D5-4CE4-B9E4-95ACCB52BFC6}">
      <dgm:prSet/>
      <dgm:spPr/>
      <dgm:t>
        <a:bodyPr/>
        <a:lstStyle/>
        <a:p>
          <a:endParaRPr lang="en-GB" sz="2400">
            <a:latin typeface="+mn-ea"/>
            <a:ea typeface="+mn-ea"/>
          </a:endParaRPr>
        </a:p>
      </dgm:t>
    </dgm:pt>
    <dgm:pt modelId="{5E76571C-4A36-493D-8028-EC79EC29D3DA}" type="pres">
      <dgm:prSet presAssocID="{38C68CDF-8C01-4733-AC64-306AF0C54F38}" presName="Name0" presStyleCnt="0">
        <dgm:presLayoutVars>
          <dgm:chPref val="1"/>
          <dgm:dir/>
          <dgm:animOne val="branch"/>
          <dgm:animLvl val="lvl"/>
          <dgm:resizeHandles val="exact"/>
        </dgm:presLayoutVars>
      </dgm:prSet>
      <dgm:spPr/>
    </dgm:pt>
    <dgm:pt modelId="{25C1D3B2-E30E-47E1-8C8D-20EF08636088}" type="pres">
      <dgm:prSet presAssocID="{A38891AC-6015-4A73-8258-2072892AFAF5}" presName="root1" presStyleCnt="0"/>
      <dgm:spPr/>
    </dgm:pt>
    <dgm:pt modelId="{5BBA1540-C185-4C60-BC19-3195094B4E0D}" type="pres">
      <dgm:prSet presAssocID="{A38891AC-6015-4A73-8258-2072892AFAF5}" presName="LevelOneTextNode" presStyleLbl="node0" presStyleIdx="0" presStyleCnt="1" custScaleX="135462" custScaleY="28377">
        <dgm:presLayoutVars>
          <dgm:chPref val="3"/>
        </dgm:presLayoutVars>
      </dgm:prSet>
      <dgm:spPr/>
    </dgm:pt>
    <dgm:pt modelId="{2C0AFAF0-DC71-4207-A087-14C6019085B6}" type="pres">
      <dgm:prSet presAssocID="{A38891AC-6015-4A73-8258-2072892AFAF5}" presName="level2hierChild" presStyleCnt="0"/>
      <dgm:spPr/>
    </dgm:pt>
    <dgm:pt modelId="{992DA9AC-9C52-48D9-9656-794455A2C3AF}" type="pres">
      <dgm:prSet presAssocID="{B47CB4EE-6A14-492A-A2D0-A593748B4F0C}" presName="conn2-1" presStyleLbl="parChTrans1D2" presStyleIdx="0" presStyleCnt="4"/>
      <dgm:spPr/>
    </dgm:pt>
    <dgm:pt modelId="{47357A89-9578-48C5-960C-2BFA690C9874}" type="pres">
      <dgm:prSet presAssocID="{B47CB4EE-6A14-492A-A2D0-A593748B4F0C}" presName="connTx" presStyleLbl="parChTrans1D2" presStyleIdx="0" presStyleCnt="4"/>
      <dgm:spPr/>
    </dgm:pt>
    <dgm:pt modelId="{DBDDAF1D-FC44-4B0F-B370-E6D406A94002}" type="pres">
      <dgm:prSet presAssocID="{18B703C1-147A-4636-B0D9-F5BD5328ED9D}" presName="root2" presStyleCnt="0"/>
      <dgm:spPr/>
    </dgm:pt>
    <dgm:pt modelId="{7B85E174-FBF4-411D-955D-B2EE948529C2}" type="pres">
      <dgm:prSet presAssocID="{18B703C1-147A-4636-B0D9-F5BD5328ED9D}" presName="LevelTwoTextNode" presStyleLbl="node2" presStyleIdx="0" presStyleCnt="4" custScaleX="141786" custScaleY="70002" custLinFactNeighborY="3196">
        <dgm:presLayoutVars>
          <dgm:chPref val="3"/>
        </dgm:presLayoutVars>
      </dgm:prSet>
      <dgm:spPr/>
    </dgm:pt>
    <dgm:pt modelId="{C93AE315-FB3A-4023-ACA4-3C71E03C9DAC}" type="pres">
      <dgm:prSet presAssocID="{18B703C1-147A-4636-B0D9-F5BD5328ED9D}" presName="level3hierChild" presStyleCnt="0"/>
      <dgm:spPr/>
    </dgm:pt>
    <dgm:pt modelId="{9CB1A8B1-5C07-4788-B6D4-82AFEAAC5B17}" type="pres">
      <dgm:prSet presAssocID="{B4C3E68F-A576-4560-8511-973599475D78}" presName="conn2-1" presStyleLbl="parChTrans1D2" presStyleIdx="1" presStyleCnt="4"/>
      <dgm:spPr/>
    </dgm:pt>
    <dgm:pt modelId="{70530DD9-033A-4586-87B6-8FC55382CD5F}" type="pres">
      <dgm:prSet presAssocID="{B4C3E68F-A576-4560-8511-973599475D78}" presName="connTx" presStyleLbl="parChTrans1D2" presStyleIdx="1" presStyleCnt="4"/>
      <dgm:spPr/>
    </dgm:pt>
    <dgm:pt modelId="{95EB5568-32C3-42CC-8994-DE7E3B12A907}" type="pres">
      <dgm:prSet presAssocID="{CBFD30E5-7054-41D4-9E87-F18AAE6E232E}" presName="root2" presStyleCnt="0"/>
      <dgm:spPr/>
    </dgm:pt>
    <dgm:pt modelId="{551CFCBB-80CE-46CC-9B79-F6E5AA2B730D}" type="pres">
      <dgm:prSet presAssocID="{CBFD30E5-7054-41D4-9E87-F18AAE6E232E}" presName="LevelTwoTextNode" presStyleLbl="node2" presStyleIdx="1" presStyleCnt="4" custScaleX="141786" custScaleY="70002" custLinFactNeighborY="3196">
        <dgm:presLayoutVars>
          <dgm:chPref val="3"/>
        </dgm:presLayoutVars>
      </dgm:prSet>
      <dgm:spPr/>
    </dgm:pt>
    <dgm:pt modelId="{041577E5-E9D0-4BEA-80D5-3DD4B6308561}" type="pres">
      <dgm:prSet presAssocID="{CBFD30E5-7054-41D4-9E87-F18AAE6E232E}" presName="level3hierChild" presStyleCnt="0"/>
      <dgm:spPr/>
    </dgm:pt>
    <dgm:pt modelId="{03EFEB3C-511E-45C8-A421-C9F715066F2F}" type="pres">
      <dgm:prSet presAssocID="{051EF163-CB02-4ECB-81A2-9B777BAC507A}" presName="conn2-1" presStyleLbl="parChTrans1D2" presStyleIdx="2" presStyleCnt="4"/>
      <dgm:spPr/>
    </dgm:pt>
    <dgm:pt modelId="{41944F2A-DE54-42A2-BA34-FD47547C70CB}" type="pres">
      <dgm:prSet presAssocID="{051EF163-CB02-4ECB-81A2-9B777BAC507A}" presName="connTx" presStyleLbl="parChTrans1D2" presStyleIdx="2" presStyleCnt="4"/>
      <dgm:spPr/>
    </dgm:pt>
    <dgm:pt modelId="{C6A2A810-14D8-4282-BAAF-09C60CA923E9}" type="pres">
      <dgm:prSet presAssocID="{3D15F0B2-8DAD-4303-81F9-FBA8506DAF4A}" presName="root2" presStyleCnt="0"/>
      <dgm:spPr/>
    </dgm:pt>
    <dgm:pt modelId="{6146C6AC-548D-43EC-88F9-FD63A4DC0B18}" type="pres">
      <dgm:prSet presAssocID="{3D15F0B2-8DAD-4303-81F9-FBA8506DAF4A}" presName="LevelTwoTextNode" presStyleLbl="node2" presStyleIdx="2" presStyleCnt="4" custScaleX="141786" custScaleY="70002" custLinFactNeighborY="3196">
        <dgm:presLayoutVars>
          <dgm:chPref val="3"/>
        </dgm:presLayoutVars>
      </dgm:prSet>
      <dgm:spPr/>
    </dgm:pt>
    <dgm:pt modelId="{70110542-2EB6-4961-BE25-73997966B5C1}" type="pres">
      <dgm:prSet presAssocID="{3D15F0B2-8DAD-4303-81F9-FBA8506DAF4A}" presName="level3hierChild" presStyleCnt="0"/>
      <dgm:spPr/>
    </dgm:pt>
    <dgm:pt modelId="{84B9BE5C-CEAC-4F15-A876-9B75026F9235}" type="pres">
      <dgm:prSet presAssocID="{6967275E-11AA-4538-9D00-6BF40E19EDDE}" presName="conn2-1" presStyleLbl="parChTrans1D2" presStyleIdx="3" presStyleCnt="4"/>
      <dgm:spPr/>
    </dgm:pt>
    <dgm:pt modelId="{6E4463DD-D4DA-4C0A-8866-6F1CC6098D81}" type="pres">
      <dgm:prSet presAssocID="{6967275E-11AA-4538-9D00-6BF40E19EDDE}" presName="connTx" presStyleLbl="parChTrans1D2" presStyleIdx="3" presStyleCnt="4"/>
      <dgm:spPr/>
    </dgm:pt>
    <dgm:pt modelId="{6F98B335-3824-4C47-A626-240EB40F9F2D}" type="pres">
      <dgm:prSet presAssocID="{2BC5D0E4-2C8B-438A-B57B-3057AFBF1711}" presName="root2" presStyleCnt="0"/>
      <dgm:spPr/>
    </dgm:pt>
    <dgm:pt modelId="{0D1278C5-FDB5-4DC1-AA38-BA0EEEBC9CAA}" type="pres">
      <dgm:prSet presAssocID="{2BC5D0E4-2C8B-438A-B57B-3057AFBF1711}" presName="LevelTwoTextNode" presStyleLbl="node2" presStyleIdx="3" presStyleCnt="4" custScaleX="141786" custScaleY="70002" custLinFactNeighborY="3196">
        <dgm:presLayoutVars>
          <dgm:chPref val="3"/>
        </dgm:presLayoutVars>
      </dgm:prSet>
      <dgm:spPr/>
    </dgm:pt>
    <dgm:pt modelId="{9669CD4A-749D-4969-8819-6716894C9C5B}" type="pres">
      <dgm:prSet presAssocID="{2BC5D0E4-2C8B-438A-B57B-3057AFBF1711}" presName="level3hierChild" presStyleCnt="0"/>
      <dgm:spPr/>
    </dgm:pt>
  </dgm:ptLst>
  <dgm:cxnLst>
    <dgm:cxn modelId="{1CF6FD01-54AD-4D16-813B-3B8CE15D15FB}" type="presOf" srcId="{051EF163-CB02-4ECB-81A2-9B777BAC507A}" destId="{03EFEB3C-511E-45C8-A421-C9F715066F2F}" srcOrd="0" destOrd="0" presId="urn:microsoft.com/office/officeart/2008/layout/HorizontalMultiLevelHierarchy"/>
    <dgm:cxn modelId="{109DCC23-2DC9-4535-B96B-352175BA4663}" type="presOf" srcId="{051EF163-CB02-4ECB-81A2-9B777BAC507A}" destId="{41944F2A-DE54-42A2-BA34-FD47547C70CB}" srcOrd="1" destOrd="0" presId="urn:microsoft.com/office/officeart/2008/layout/HorizontalMultiLevelHierarchy"/>
    <dgm:cxn modelId="{F7AAE72B-E582-465D-8B98-F7A22A0446AF}" type="presOf" srcId="{6967275E-11AA-4538-9D00-6BF40E19EDDE}" destId="{6E4463DD-D4DA-4C0A-8866-6F1CC6098D81}" srcOrd="1" destOrd="0" presId="urn:microsoft.com/office/officeart/2008/layout/HorizontalMultiLevelHierarchy"/>
    <dgm:cxn modelId="{D6D47334-2587-434C-83CB-35289C5F3FF5}" type="presOf" srcId="{B4C3E68F-A576-4560-8511-973599475D78}" destId="{9CB1A8B1-5C07-4788-B6D4-82AFEAAC5B17}" srcOrd="0" destOrd="0" presId="urn:microsoft.com/office/officeart/2008/layout/HorizontalMultiLevelHierarchy"/>
    <dgm:cxn modelId="{C7703736-0A9B-4FB4-954D-CAFEBB07B38A}" type="presOf" srcId="{CBFD30E5-7054-41D4-9E87-F18AAE6E232E}" destId="{551CFCBB-80CE-46CC-9B79-F6E5AA2B730D}" srcOrd="0" destOrd="0" presId="urn:microsoft.com/office/officeart/2008/layout/HorizontalMultiLevelHierarchy"/>
    <dgm:cxn modelId="{D4648E36-D585-428E-A368-E8C3644A408A}" srcId="{A38891AC-6015-4A73-8258-2072892AFAF5}" destId="{18B703C1-147A-4636-B0D9-F5BD5328ED9D}" srcOrd="0" destOrd="0" parTransId="{B47CB4EE-6A14-492A-A2D0-A593748B4F0C}" sibTransId="{AE0FC2D7-0B12-43B6-8213-87153538C3D6}"/>
    <dgm:cxn modelId="{770E6138-4C9D-446C-A2F7-B853A3F12759}" srcId="{38C68CDF-8C01-4733-AC64-306AF0C54F38}" destId="{A38891AC-6015-4A73-8258-2072892AFAF5}" srcOrd="0" destOrd="0" parTransId="{C91A6AB5-76F8-49B3-B68F-7605E5910717}" sibTransId="{6CE68315-2B91-4202-B5AB-27EF66C56FE9}"/>
    <dgm:cxn modelId="{2B56B055-BFA6-4402-9B85-8B52B2CA5130}" type="presOf" srcId="{2BC5D0E4-2C8B-438A-B57B-3057AFBF1711}" destId="{0D1278C5-FDB5-4DC1-AA38-BA0EEEBC9CAA}" srcOrd="0" destOrd="0" presId="urn:microsoft.com/office/officeart/2008/layout/HorizontalMultiLevelHierarchy"/>
    <dgm:cxn modelId="{8B870284-F141-44C1-81E1-1AC3407CBB79}" type="presOf" srcId="{6967275E-11AA-4538-9D00-6BF40E19EDDE}" destId="{84B9BE5C-CEAC-4F15-A876-9B75026F9235}" srcOrd="0" destOrd="0" presId="urn:microsoft.com/office/officeart/2008/layout/HorizontalMultiLevelHierarchy"/>
    <dgm:cxn modelId="{94E36D8C-7D25-4B05-9904-1ED26795E5BF}" type="presOf" srcId="{B4C3E68F-A576-4560-8511-973599475D78}" destId="{70530DD9-033A-4586-87B6-8FC55382CD5F}" srcOrd="1" destOrd="0" presId="urn:microsoft.com/office/officeart/2008/layout/HorizontalMultiLevelHierarchy"/>
    <dgm:cxn modelId="{AA364C90-9EDC-41CC-A24D-AFB51EB7DA71}" type="presOf" srcId="{3D15F0B2-8DAD-4303-81F9-FBA8506DAF4A}" destId="{6146C6AC-548D-43EC-88F9-FD63A4DC0B18}" srcOrd="0" destOrd="0" presId="urn:microsoft.com/office/officeart/2008/layout/HorizontalMultiLevelHierarchy"/>
    <dgm:cxn modelId="{D87FFE95-7BF0-42E8-A133-A54684D049E8}" srcId="{A38891AC-6015-4A73-8258-2072892AFAF5}" destId="{3D15F0B2-8DAD-4303-81F9-FBA8506DAF4A}" srcOrd="2" destOrd="0" parTransId="{051EF163-CB02-4ECB-81A2-9B777BAC507A}" sibTransId="{FF419686-882E-4A29-BE09-5B8E338445E5}"/>
    <dgm:cxn modelId="{1402E296-F5C6-45FF-BE8B-ED7D439BF130}" srcId="{A38891AC-6015-4A73-8258-2072892AFAF5}" destId="{CBFD30E5-7054-41D4-9E87-F18AAE6E232E}" srcOrd="1" destOrd="0" parTransId="{B4C3E68F-A576-4560-8511-973599475D78}" sibTransId="{854B8AA9-90B4-41DC-9C29-F45CBE4BADE1}"/>
    <dgm:cxn modelId="{64550AAB-7E64-4CC3-979D-8C48377020B9}" type="presOf" srcId="{18B703C1-147A-4636-B0D9-F5BD5328ED9D}" destId="{7B85E174-FBF4-411D-955D-B2EE948529C2}" srcOrd="0" destOrd="0" presId="urn:microsoft.com/office/officeart/2008/layout/HorizontalMultiLevelHierarchy"/>
    <dgm:cxn modelId="{FDCC71B4-F990-4330-8C39-962DD58E569E}" type="presOf" srcId="{A38891AC-6015-4A73-8258-2072892AFAF5}" destId="{5BBA1540-C185-4C60-BC19-3195094B4E0D}" srcOrd="0" destOrd="0" presId="urn:microsoft.com/office/officeart/2008/layout/HorizontalMultiLevelHierarchy"/>
    <dgm:cxn modelId="{50D68DC7-E32E-4F86-A1EA-52D2ECC4C9B0}" type="presOf" srcId="{38C68CDF-8C01-4733-AC64-306AF0C54F38}" destId="{5E76571C-4A36-493D-8028-EC79EC29D3DA}" srcOrd="0" destOrd="0" presId="urn:microsoft.com/office/officeart/2008/layout/HorizontalMultiLevelHierarchy"/>
    <dgm:cxn modelId="{E7D0B9CB-96A3-4CCD-A414-86BBB1E3C5AD}" type="presOf" srcId="{B47CB4EE-6A14-492A-A2D0-A593748B4F0C}" destId="{47357A89-9578-48C5-960C-2BFA690C9874}" srcOrd="1" destOrd="0" presId="urn:microsoft.com/office/officeart/2008/layout/HorizontalMultiLevelHierarchy"/>
    <dgm:cxn modelId="{E0A443CE-B9D5-4CE4-B9E4-95ACCB52BFC6}" srcId="{A38891AC-6015-4A73-8258-2072892AFAF5}" destId="{2BC5D0E4-2C8B-438A-B57B-3057AFBF1711}" srcOrd="3" destOrd="0" parTransId="{6967275E-11AA-4538-9D00-6BF40E19EDDE}" sibTransId="{D189B7F9-4577-4548-B2B8-FB819C7E36AD}"/>
    <dgm:cxn modelId="{1C1512E5-5820-425A-BE39-57F07B00D506}" type="presOf" srcId="{B47CB4EE-6A14-492A-A2D0-A593748B4F0C}" destId="{992DA9AC-9C52-48D9-9656-794455A2C3AF}" srcOrd="0" destOrd="0" presId="urn:microsoft.com/office/officeart/2008/layout/HorizontalMultiLevelHierarchy"/>
    <dgm:cxn modelId="{3D79E2CF-CA5F-493D-B95B-7910FF5061AD}" type="presParOf" srcId="{5E76571C-4A36-493D-8028-EC79EC29D3DA}" destId="{25C1D3B2-E30E-47E1-8C8D-20EF08636088}" srcOrd="0" destOrd="0" presId="urn:microsoft.com/office/officeart/2008/layout/HorizontalMultiLevelHierarchy"/>
    <dgm:cxn modelId="{9C96315F-7794-4F64-8121-D965D9A3A476}" type="presParOf" srcId="{25C1D3B2-E30E-47E1-8C8D-20EF08636088}" destId="{5BBA1540-C185-4C60-BC19-3195094B4E0D}" srcOrd="0" destOrd="0" presId="urn:microsoft.com/office/officeart/2008/layout/HorizontalMultiLevelHierarchy"/>
    <dgm:cxn modelId="{68E04E94-AF8F-495A-86AB-38DD6B0EB8C4}" type="presParOf" srcId="{25C1D3B2-E30E-47E1-8C8D-20EF08636088}" destId="{2C0AFAF0-DC71-4207-A087-14C6019085B6}" srcOrd="1" destOrd="0" presId="urn:microsoft.com/office/officeart/2008/layout/HorizontalMultiLevelHierarchy"/>
    <dgm:cxn modelId="{61C38B3D-6768-4EE3-888B-CE4F0A747AA8}" type="presParOf" srcId="{2C0AFAF0-DC71-4207-A087-14C6019085B6}" destId="{992DA9AC-9C52-48D9-9656-794455A2C3AF}" srcOrd="0" destOrd="0" presId="urn:microsoft.com/office/officeart/2008/layout/HorizontalMultiLevelHierarchy"/>
    <dgm:cxn modelId="{2B2F384C-9D91-43DD-8D18-6DEB0869222B}" type="presParOf" srcId="{992DA9AC-9C52-48D9-9656-794455A2C3AF}" destId="{47357A89-9578-48C5-960C-2BFA690C9874}" srcOrd="0" destOrd="0" presId="urn:microsoft.com/office/officeart/2008/layout/HorizontalMultiLevelHierarchy"/>
    <dgm:cxn modelId="{D359B4D4-7A1D-47C4-956F-C92D5AEDFC1D}" type="presParOf" srcId="{2C0AFAF0-DC71-4207-A087-14C6019085B6}" destId="{DBDDAF1D-FC44-4B0F-B370-E6D406A94002}" srcOrd="1" destOrd="0" presId="urn:microsoft.com/office/officeart/2008/layout/HorizontalMultiLevelHierarchy"/>
    <dgm:cxn modelId="{AE6FAD0D-2F3E-48A8-BD81-38323E68BD18}" type="presParOf" srcId="{DBDDAF1D-FC44-4B0F-B370-E6D406A94002}" destId="{7B85E174-FBF4-411D-955D-B2EE948529C2}" srcOrd="0" destOrd="0" presId="urn:microsoft.com/office/officeart/2008/layout/HorizontalMultiLevelHierarchy"/>
    <dgm:cxn modelId="{4927D5DA-BA7E-42F4-856E-F063DD6E8911}" type="presParOf" srcId="{DBDDAF1D-FC44-4B0F-B370-E6D406A94002}" destId="{C93AE315-FB3A-4023-ACA4-3C71E03C9DAC}" srcOrd="1" destOrd="0" presId="urn:microsoft.com/office/officeart/2008/layout/HorizontalMultiLevelHierarchy"/>
    <dgm:cxn modelId="{DEA82E97-E5B8-441C-A302-CE6FA8E051CB}" type="presParOf" srcId="{2C0AFAF0-DC71-4207-A087-14C6019085B6}" destId="{9CB1A8B1-5C07-4788-B6D4-82AFEAAC5B17}" srcOrd="2" destOrd="0" presId="urn:microsoft.com/office/officeart/2008/layout/HorizontalMultiLevelHierarchy"/>
    <dgm:cxn modelId="{89A29204-FF76-4EFF-A743-E01245699F7B}" type="presParOf" srcId="{9CB1A8B1-5C07-4788-B6D4-82AFEAAC5B17}" destId="{70530DD9-033A-4586-87B6-8FC55382CD5F}" srcOrd="0" destOrd="0" presId="urn:microsoft.com/office/officeart/2008/layout/HorizontalMultiLevelHierarchy"/>
    <dgm:cxn modelId="{69D94968-4BE9-4975-9AAE-CD871B14F453}" type="presParOf" srcId="{2C0AFAF0-DC71-4207-A087-14C6019085B6}" destId="{95EB5568-32C3-42CC-8994-DE7E3B12A907}" srcOrd="3" destOrd="0" presId="urn:microsoft.com/office/officeart/2008/layout/HorizontalMultiLevelHierarchy"/>
    <dgm:cxn modelId="{B1C686B3-C2D5-4F30-8E29-83C8989515F0}" type="presParOf" srcId="{95EB5568-32C3-42CC-8994-DE7E3B12A907}" destId="{551CFCBB-80CE-46CC-9B79-F6E5AA2B730D}" srcOrd="0" destOrd="0" presId="urn:microsoft.com/office/officeart/2008/layout/HorizontalMultiLevelHierarchy"/>
    <dgm:cxn modelId="{B22AA61E-9F9C-48C9-AC83-E2AE9879F01E}" type="presParOf" srcId="{95EB5568-32C3-42CC-8994-DE7E3B12A907}" destId="{041577E5-E9D0-4BEA-80D5-3DD4B6308561}" srcOrd="1" destOrd="0" presId="urn:microsoft.com/office/officeart/2008/layout/HorizontalMultiLevelHierarchy"/>
    <dgm:cxn modelId="{4705A7A8-A203-42FA-81FE-8DB9733A4DCC}" type="presParOf" srcId="{2C0AFAF0-DC71-4207-A087-14C6019085B6}" destId="{03EFEB3C-511E-45C8-A421-C9F715066F2F}" srcOrd="4" destOrd="0" presId="urn:microsoft.com/office/officeart/2008/layout/HorizontalMultiLevelHierarchy"/>
    <dgm:cxn modelId="{9D796E95-A403-4368-AD94-261922DB482F}" type="presParOf" srcId="{03EFEB3C-511E-45C8-A421-C9F715066F2F}" destId="{41944F2A-DE54-42A2-BA34-FD47547C70CB}" srcOrd="0" destOrd="0" presId="urn:microsoft.com/office/officeart/2008/layout/HorizontalMultiLevelHierarchy"/>
    <dgm:cxn modelId="{3FBA9EB0-DE34-45DB-A699-4A8065826990}" type="presParOf" srcId="{2C0AFAF0-DC71-4207-A087-14C6019085B6}" destId="{C6A2A810-14D8-4282-BAAF-09C60CA923E9}" srcOrd="5" destOrd="0" presId="urn:microsoft.com/office/officeart/2008/layout/HorizontalMultiLevelHierarchy"/>
    <dgm:cxn modelId="{2B2FC9CA-4AB2-4722-A60C-DC4D53D4B04A}" type="presParOf" srcId="{C6A2A810-14D8-4282-BAAF-09C60CA923E9}" destId="{6146C6AC-548D-43EC-88F9-FD63A4DC0B18}" srcOrd="0" destOrd="0" presId="urn:microsoft.com/office/officeart/2008/layout/HorizontalMultiLevelHierarchy"/>
    <dgm:cxn modelId="{DDFA04B7-EF41-4EF7-806E-DE00B62873EF}" type="presParOf" srcId="{C6A2A810-14D8-4282-BAAF-09C60CA923E9}" destId="{70110542-2EB6-4961-BE25-73997966B5C1}" srcOrd="1" destOrd="0" presId="urn:microsoft.com/office/officeart/2008/layout/HorizontalMultiLevelHierarchy"/>
    <dgm:cxn modelId="{4BFA3C90-8ECE-45FC-B48E-284D4C51CEA9}" type="presParOf" srcId="{2C0AFAF0-DC71-4207-A087-14C6019085B6}" destId="{84B9BE5C-CEAC-4F15-A876-9B75026F9235}" srcOrd="6" destOrd="0" presId="urn:microsoft.com/office/officeart/2008/layout/HorizontalMultiLevelHierarchy"/>
    <dgm:cxn modelId="{8390A2F0-0873-4F25-9EF1-1F229A8D52F6}" type="presParOf" srcId="{84B9BE5C-CEAC-4F15-A876-9B75026F9235}" destId="{6E4463DD-D4DA-4C0A-8866-6F1CC6098D81}" srcOrd="0" destOrd="0" presId="urn:microsoft.com/office/officeart/2008/layout/HorizontalMultiLevelHierarchy"/>
    <dgm:cxn modelId="{99B51BEF-62A4-4DD1-92A6-CD1312371AC7}" type="presParOf" srcId="{2C0AFAF0-DC71-4207-A087-14C6019085B6}" destId="{6F98B335-3824-4C47-A626-240EB40F9F2D}" srcOrd="7" destOrd="0" presId="urn:microsoft.com/office/officeart/2008/layout/HorizontalMultiLevelHierarchy"/>
    <dgm:cxn modelId="{35498C9C-3649-42FF-B2A0-6D029E4B0380}" type="presParOf" srcId="{6F98B335-3824-4C47-A626-240EB40F9F2D}" destId="{0D1278C5-FDB5-4DC1-AA38-BA0EEEBC9CAA}" srcOrd="0" destOrd="0" presId="urn:microsoft.com/office/officeart/2008/layout/HorizontalMultiLevelHierarchy"/>
    <dgm:cxn modelId="{E63292C9-BB2A-49B5-B08B-4761506E6961}" type="presParOf" srcId="{6F98B335-3824-4C47-A626-240EB40F9F2D}" destId="{9669CD4A-749D-4969-8819-6716894C9C5B}"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FEB3C-511E-45C8-A421-C9F715066F2F}">
      <dsp:nvSpPr>
        <dsp:cNvPr id="0" name=""/>
        <dsp:cNvSpPr/>
      </dsp:nvSpPr>
      <dsp:spPr>
        <a:xfrm>
          <a:off x="3589670" y="2709333"/>
          <a:ext cx="675382" cy="1010994"/>
        </a:xfrm>
        <a:custGeom>
          <a:avLst/>
          <a:gdLst/>
          <a:ahLst/>
          <a:cxnLst/>
          <a:rect l="0" t="0" r="0" b="0"/>
          <a:pathLst>
            <a:path>
              <a:moveTo>
                <a:pt x="0" y="0"/>
              </a:moveTo>
              <a:lnTo>
                <a:pt x="337691" y="0"/>
              </a:lnTo>
              <a:lnTo>
                <a:pt x="337691" y="1010994"/>
              </a:lnTo>
              <a:lnTo>
                <a:pt x="675382" y="101099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latin typeface="+mn-ea"/>
            <a:ea typeface="+mn-ea"/>
          </a:endParaRPr>
        </a:p>
      </dsp:txBody>
      <dsp:txXfrm>
        <a:off x="3896965" y="3184434"/>
        <a:ext cx="60791" cy="60791"/>
      </dsp:txXfrm>
    </dsp:sp>
    <dsp:sp modelId="{9CB1A8B1-5C07-4788-B6D4-82AFEAAC5B17}">
      <dsp:nvSpPr>
        <dsp:cNvPr id="0" name=""/>
        <dsp:cNvSpPr/>
      </dsp:nvSpPr>
      <dsp:spPr>
        <a:xfrm>
          <a:off x="3589670" y="2663613"/>
          <a:ext cx="675382" cy="91440"/>
        </a:xfrm>
        <a:custGeom>
          <a:avLst/>
          <a:gdLst/>
          <a:ahLst/>
          <a:cxnLst/>
          <a:rect l="0" t="0" r="0" b="0"/>
          <a:pathLst>
            <a:path>
              <a:moveTo>
                <a:pt x="0" y="45720"/>
              </a:moveTo>
              <a:lnTo>
                <a:pt x="337691" y="45720"/>
              </a:lnTo>
              <a:lnTo>
                <a:pt x="337691" y="46862"/>
              </a:lnTo>
              <a:lnTo>
                <a:pt x="675382" y="46862"/>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latin typeface="+mn-ea"/>
            <a:ea typeface="+mn-ea"/>
          </a:endParaRPr>
        </a:p>
      </dsp:txBody>
      <dsp:txXfrm>
        <a:off x="3910476" y="2692448"/>
        <a:ext cx="33769" cy="33769"/>
      </dsp:txXfrm>
    </dsp:sp>
    <dsp:sp modelId="{992DA9AC-9C52-48D9-9656-794455A2C3AF}">
      <dsp:nvSpPr>
        <dsp:cNvPr id="0" name=""/>
        <dsp:cNvSpPr/>
      </dsp:nvSpPr>
      <dsp:spPr>
        <a:xfrm>
          <a:off x="3589670" y="1764147"/>
          <a:ext cx="675382" cy="945185"/>
        </a:xfrm>
        <a:custGeom>
          <a:avLst/>
          <a:gdLst/>
          <a:ahLst/>
          <a:cxnLst/>
          <a:rect l="0" t="0" r="0" b="0"/>
          <a:pathLst>
            <a:path>
              <a:moveTo>
                <a:pt x="0" y="945185"/>
              </a:moveTo>
              <a:lnTo>
                <a:pt x="337691" y="945185"/>
              </a:lnTo>
              <a:lnTo>
                <a:pt x="337691" y="0"/>
              </a:lnTo>
              <a:lnTo>
                <a:pt x="675382"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latin typeface="+mn-ea"/>
            <a:ea typeface="+mn-ea"/>
          </a:endParaRPr>
        </a:p>
      </dsp:txBody>
      <dsp:txXfrm>
        <a:off x="3898319" y="2207698"/>
        <a:ext cx="58084" cy="58084"/>
      </dsp:txXfrm>
    </dsp:sp>
    <dsp:sp modelId="{5BBA1540-C185-4C60-BC19-3195094B4E0D}">
      <dsp:nvSpPr>
        <dsp:cNvPr id="0" name=""/>
        <dsp:cNvSpPr/>
      </dsp:nvSpPr>
      <dsp:spPr>
        <a:xfrm rot="16200000">
          <a:off x="2341513" y="2012011"/>
          <a:ext cx="1101669" cy="1394644"/>
        </a:xfrm>
        <a:prstGeom prst="rect">
          <a:avLst/>
        </a:prstGeom>
        <a:solidFill>
          <a:schemeClr val="accent6">
            <a:lumMod val="60000"/>
            <a:lumOff val="40000"/>
          </a:schemeClr>
        </a:solidFill>
        <a:ln w="254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mn-ea"/>
              <a:ea typeface="+mn-ea"/>
            </a:rPr>
            <a:t>社会福利概述</a:t>
          </a:r>
          <a:endParaRPr lang="en-GB" altLang="zh-CN" sz="2400" kern="1200" dirty="0">
            <a:latin typeface="+mn-ea"/>
            <a:ea typeface="+mn-ea"/>
          </a:endParaRPr>
        </a:p>
      </dsp:txBody>
      <dsp:txXfrm>
        <a:off x="2341513" y="2012011"/>
        <a:ext cx="1101669" cy="1394644"/>
      </dsp:txXfrm>
    </dsp:sp>
    <dsp:sp modelId="{7B85E174-FBF4-411D-955D-B2EE948529C2}">
      <dsp:nvSpPr>
        <dsp:cNvPr id="0" name=""/>
        <dsp:cNvSpPr/>
      </dsp:nvSpPr>
      <dsp:spPr>
        <a:xfrm>
          <a:off x="4265052" y="1403796"/>
          <a:ext cx="3800749"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mn-ea"/>
              <a:ea typeface="+mn-ea"/>
            </a:rPr>
            <a:t>社会福利制度产生的背景</a:t>
          </a:r>
          <a:endParaRPr lang="en-GB" sz="2400" kern="1200" dirty="0">
            <a:latin typeface="+mn-ea"/>
            <a:ea typeface="+mn-ea"/>
          </a:endParaRPr>
        </a:p>
      </dsp:txBody>
      <dsp:txXfrm>
        <a:off x="4265052" y="1403796"/>
        <a:ext cx="3800749" cy="720703"/>
      </dsp:txXfrm>
    </dsp:sp>
    <dsp:sp modelId="{551CFCBB-80CE-46CC-9B79-F6E5AA2B730D}">
      <dsp:nvSpPr>
        <dsp:cNvPr id="0" name=""/>
        <dsp:cNvSpPr/>
      </dsp:nvSpPr>
      <dsp:spPr>
        <a:xfrm>
          <a:off x="4265052" y="2350124"/>
          <a:ext cx="4285471"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mn-ea"/>
              <a:ea typeface="+mn-ea"/>
            </a:rPr>
            <a:t>社会福利的概念、内容及对象</a:t>
          </a:r>
          <a:endParaRPr lang="en-GB" sz="2400" kern="1200" dirty="0">
            <a:latin typeface="+mn-ea"/>
            <a:ea typeface="+mn-ea"/>
          </a:endParaRPr>
        </a:p>
      </dsp:txBody>
      <dsp:txXfrm>
        <a:off x="4265052" y="2350124"/>
        <a:ext cx="4285471" cy="720703"/>
      </dsp:txXfrm>
    </dsp:sp>
    <dsp:sp modelId="{6146C6AC-548D-43EC-88F9-FD63A4DC0B18}">
      <dsp:nvSpPr>
        <dsp:cNvPr id="0" name=""/>
        <dsp:cNvSpPr/>
      </dsp:nvSpPr>
      <dsp:spPr>
        <a:xfrm>
          <a:off x="4265052" y="3359976"/>
          <a:ext cx="3624474"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mn-ea"/>
              <a:ea typeface="+mn-ea"/>
            </a:rPr>
            <a:t>社会福利的特性及意义</a:t>
          </a:r>
          <a:endParaRPr lang="en-GB" sz="2400" kern="1200" dirty="0">
            <a:latin typeface="+mn-ea"/>
            <a:ea typeface="+mn-ea"/>
          </a:endParaRPr>
        </a:p>
      </dsp:txBody>
      <dsp:txXfrm>
        <a:off x="4265052" y="3359976"/>
        <a:ext cx="3624474" cy="720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9BE5C-CEAC-4F15-A876-9B75026F9235}">
      <dsp:nvSpPr>
        <dsp:cNvPr id="0" name=""/>
        <dsp:cNvSpPr/>
      </dsp:nvSpPr>
      <dsp:spPr>
        <a:xfrm>
          <a:off x="3170708" y="2709333"/>
          <a:ext cx="675382" cy="1500039"/>
        </a:xfrm>
        <a:custGeom>
          <a:avLst/>
          <a:gdLst/>
          <a:ahLst/>
          <a:cxnLst/>
          <a:rect l="0" t="0" r="0" b="0"/>
          <a:pathLst>
            <a:path>
              <a:moveTo>
                <a:pt x="0" y="0"/>
              </a:moveTo>
              <a:lnTo>
                <a:pt x="337691" y="0"/>
              </a:lnTo>
              <a:lnTo>
                <a:pt x="337691" y="1500039"/>
              </a:lnTo>
              <a:lnTo>
                <a:pt x="675382" y="1500039"/>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latin typeface="+mn-ea"/>
            <a:ea typeface="+mn-ea"/>
          </a:endParaRPr>
        </a:p>
      </dsp:txBody>
      <dsp:txXfrm>
        <a:off x="3467273" y="3418226"/>
        <a:ext cx="82253" cy="82253"/>
      </dsp:txXfrm>
    </dsp:sp>
    <dsp:sp modelId="{03EFEB3C-511E-45C8-A421-C9F715066F2F}">
      <dsp:nvSpPr>
        <dsp:cNvPr id="0" name=""/>
        <dsp:cNvSpPr/>
      </dsp:nvSpPr>
      <dsp:spPr>
        <a:xfrm>
          <a:off x="3170708" y="2709333"/>
          <a:ext cx="675382" cy="521949"/>
        </a:xfrm>
        <a:custGeom>
          <a:avLst/>
          <a:gdLst/>
          <a:ahLst/>
          <a:cxnLst/>
          <a:rect l="0" t="0" r="0" b="0"/>
          <a:pathLst>
            <a:path>
              <a:moveTo>
                <a:pt x="0" y="0"/>
              </a:moveTo>
              <a:lnTo>
                <a:pt x="337691" y="0"/>
              </a:lnTo>
              <a:lnTo>
                <a:pt x="337691" y="521949"/>
              </a:lnTo>
              <a:lnTo>
                <a:pt x="675382" y="521949"/>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latin typeface="+mn-ea"/>
            <a:ea typeface="+mn-ea"/>
          </a:endParaRPr>
        </a:p>
      </dsp:txBody>
      <dsp:txXfrm>
        <a:off x="3487061" y="2948969"/>
        <a:ext cx="42678" cy="42678"/>
      </dsp:txXfrm>
    </dsp:sp>
    <dsp:sp modelId="{9CB1A8B1-5C07-4788-B6D4-82AFEAAC5B17}">
      <dsp:nvSpPr>
        <dsp:cNvPr id="0" name=""/>
        <dsp:cNvSpPr/>
      </dsp:nvSpPr>
      <dsp:spPr>
        <a:xfrm>
          <a:off x="3170708" y="2253192"/>
          <a:ext cx="675382" cy="456140"/>
        </a:xfrm>
        <a:custGeom>
          <a:avLst/>
          <a:gdLst/>
          <a:ahLst/>
          <a:cxnLst/>
          <a:rect l="0" t="0" r="0" b="0"/>
          <a:pathLst>
            <a:path>
              <a:moveTo>
                <a:pt x="0" y="456140"/>
              </a:moveTo>
              <a:lnTo>
                <a:pt x="337691" y="456140"/>
              </a:lnTo>
              <a:lnTo>
                <a:pt x="337691" y="0"/>
              </a:lnTo>
              <a:lnTo>
                <a:pt x="675382"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latin typeface="+mn-ea"/>
            <a:ea typeface="+mn-ea"/>
          </a:endParaRPr>
        </a:p>
      </dsp:txBody>
      <dsp:txXfrm>
        <a:off x="3488025" y="2460888"/>
        <a:ext cx="40749" cy="40749"/>
      </dsp:txXfrm>
    </dsp:sp>
    <dsp:sp modelId="{992DA9AC-9C52-48D9-9656-794455A2C3AF}">
      <dsp:nvSpPr>
        <dsp:cNvPr id="0" name=""/>
        <dsp:cNvSpPr/>
      </dsp:nvSpPr>
      <dsp:spPr>
        <a:xfrm>
          <a:off x="3170708" y="1275102"/>
          <a:ext cx="675382" cy="1434230"/>
        </a:xfrm>
        <a:custGeom>
          <a:avLst/>
          <a:gdLst/>
          <a:ahLst/>
          <a:cxnLst/>
          <a:rect l="0" t="0" r="0" b="0"/>
          <a:pathLst>
            <a:path>
              <a:moveTo>
                <a:pt x="0" y="1434230"/>
              </a:moveTo>
              <a:lnTo>
                <a:pt x="337691" y="1434230"/>
              </a:lnTo>
              <a:lnTo>
                <a:pt x="337691" y="0"/>
              </a:lnTo>
              <a:lnTo>
                <a:pt x="675382"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latin typeface="+mn-ea"/>
            <a:ea typeface="+mn-ea"/>
          </a:endParaRPr>
        </a:p>
      </dsp:txBody>
      <dsp:txXfrm>
        <a:off x="3468767" y="1952585"/>
        <a:ext cx="79264" cy="79264"/>
      </dsp:txXfrm>
    </dsp:sp>
    <dsp:sp modelId="{5BBA1540-C185-4C60-BC19-3195094B4E0D}">
      <dsp:nvSpPr>
        <dsp:cNvPr id="0" name=""/>
        <dsp:cNvSpPr/>
      </dsp:nvSpPr>
      <dsp:spPr>
        <a:xfrm rot="16200000">
          <a:off x="1704558" y="2012011"/>
          <a:ext cx="1537655" cy="1394644"/>
        </a:xfrm>
        <a:prstGeom prst="rect">
          <a:avLst/>
        </a:prstGeom>
        <a:solidFill>
          <a:schemeClr val="accent6">
            <a:lumMod val="60000"/>
            <a:lumOff val="40000"/>
          </a:schemeClr>
        </a:solidFill>
        <a:ln w="254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mn-ea"/>
              <a:ea typeface="+mn-ea"/>
            </a:rPr>
            <a:t> </a:t>
          </a:r>
          <a:r>
            <a:rPr lang="zh-CN" sz="2400" kern="1200" dirty="0">
              <a:latin typeface="+mn-ea"/>
              <a:ea typeface="+mn-ea"/>
            </a:rPr>
            <a:t>国外社会福利制度的实践</a:t>
          </a:r>
          <a:endParaRPr lang="en-GB" altLang="zh-CN" sz="2400" kern="1200" dirty="0">
            <a:latin typeface="+mn-ea"/>
            <a:ea typeface="+mn-ea"/>
          </a:endParaRPr>
        </a:p>
      </dsp:txBody>
      <dsp:txXfrm>
        <a:off x="1704558" y="2012011"/>
        <a:ext cx="1537655" cy="1394644"/>
      </dsp:txXfrm>
    </dsp:sp>
    <dsp:sp modelId="{7B85E174-FBF4-411D-955D-B2EE948529C2}">
      <dsp:nvSpPr>
        <dsp:cNvPr id="0" name=""/>
        <dsp:cNvSpPr/>
      </dsp:nvSpPr>
      <dsp:spPr>
        <a:xfrm>
          <a:off x="3846091" y="914751"/>
          <a:ext cx="4787990"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mn-ea"/>
              <a:ea typeface="+mn-ea"/>
            </a:rPr>
            <a:t>英国的社会福利制度</a:t>
          </a:r>
          <a:endParaRPr lang="en-GB" sz="2400" kern="1200" dirty="0">
            <a:latin typeface="+mn-ea"/>
            <a:ea typeface="+mn-ea"/>
          </a:endParaRPr>
        </a:p>
      </dsp:txBody>
      <dsp:txXfrm>
        <a:off x="3846091" y="914751"/>
        <a:ext cx="4787990" cy="720703"/>
      </dsp:txXfrm>
    </dsp:sp>
    <dsp:sp modelId="{551CFCBB-80CE-46CC-9B79-F6E5AA2B730D}">
      <dsp:nvSpPr>
        <dsp:cNvPr id="0" name=""/>
        <dsp:cNvSpPr/>
      </dsp:nvSpPr>
      <dsp:spPr>
        <a:xfrm>
          <a:off x="3846091" y="1892841"/>
          <a:ext cx="4787990"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mn-ea"/>
              <a:ea typeface="+mn-ea"/>
            </a:rPr>
            <a:t>德</a:t>
          </a:r>
          <a:r>
            <a:rPr lang="zh-CN" altLang="zh-CN" sz="2400" kern="1200" dirty="0">
              <a:latin typeface="+mn-ea"/>
              <a:ea typeface="+mn-ea"/>
            </a:rPr>
            <a:t>国的社会福利制度</a:t>
          </a:r>
          <a:endParaRPr lang="en-GB" sz="2400" kern="1200" dirty="0">
            <a:latin typeface="+mn-ea"/>
            <a:ea typeface="+mn-ea"/>
          </a:endParaRPr>
        </a:p>
      </dsp:txBody>
      <dsp:txXfrm>
        <a:off x="3846091" y="1892841"/>
        <a:ext cx="4787990" cy="720703"/>
      </dsp:txXfrm>
    </dsp:sp>
    <dsp:sp modelId="{6146C6AC-548D-43EC-88F9-FD63A4DC0B18}">
      <dsp:nvSpPr>
        <dsp:cNvPr id="0" name=""/>
        <dsp:cNvSpPr/>
      </dsp:nvSpPr>
      <dsp:spPr>
        <a:xfrm>
          <a:off x="3846091" y="2870931"/>
          <a:ext cx="4787990"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mn-ea"/>
              <a:ea typeface="+mn-ea"/>
            </a:rPr>
            <a:t>西欧国家社会福利制度</a:t>
          </a:r>
          <a:endParaRPr lang="en-GB" sz="2400" kern="1200" dirty="0">
            <a:latin typeface="+mn-ea"/>
            <a:ea typeface="+mn-ea"/>
          </a:endParaRPr>
        </a:p>
      </dsp:txBody>
      <dsp:txXfrm>
        <a:off x="3846091" y="2870931"/>
        <a:ext cx="4787990" cy="720703"/>
      </dsp:txXfrm>
    </dsp:sp>
    <dsp:sp modelId="{0D1278C5-FDB5-4DC1-AA38-BA0EEEBC9CAA}">
      <dsp:nvSpPr>
        <dsp:cNvPr id="0" name=""/>
        <dsp:cNvSpPr/>
      </dsp:nvSpPr>
      <dsp:spPr>
        <a:xfrm>
          <a:off x="3846091" y="3849021"/>
          <a:ext cx="4787990" cy="720703"/>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latin typeface="+mn-ea"/>
              <a:ea typeface="+mn-ea"/>
            </a:rPr>
            <a:t>美国的社会福利制度</a:t>
          </a:r>
          <a:endParaRPr lang="en-GB" sz="2400" b="0" kern="1200" dirty="0">
            <a:latin typeface="+mn-ea"/>
            <a:ea typeface="+mn-ea"/>
          </a:endParaRPr>
        </a:p>
      </dsp:txBody>
      <dsp:txXfrm>
        <a:off x="3846091" y="3849021"/>
        <a:ext cx="4787990" cy="72070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88967-7BC2-4181-B3C9-A4AFD5E3DBF5}" type="datetimeFigureOut">
              <a:rPr lang="zh-CN" altLang="en-US" smtClean="0"/>
              <a:t>2019/5/15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A31E4-166B-48A5-A7E9-7588A25EE001}" type="slidenum">
              <a:rPr lang="zh-CN" altLang="en-US" smtClean="0"/>
              <a:t>‹#›</a:t>
            </a:fld>
            <a:endParaRPr lang="zh-CN" altLang="en-US"/>
          </a:p>
        </p:txBody>
      </p:sp>
    </p:spTree>
    <p:extLst>
      <p:ext uri="{BB962C8B-B14F-4D97-AF65-F5344CB8AC3E}">
        <p14:creationId xmlns:p14="http://schemas.microsoft.com/office/powerpoint/2010/main" val="4210301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a:t>
            </a:fld>
            <a:endParaRPr lang="en-GB"/>
          </a:p>
        </p:txBody>
      </p:sp>
    </p:spTree>
    <p:extLst>
      <p:ext uri="{BB962C8B-B14F-4D97-AF65-F5344CB8AC3E}">
        <p14:creationId xmlns:p14="http://schemas.microsoft.com/office/powerpoint/2010/main" val="40585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0367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281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3561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0455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2808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9500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7267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680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9203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090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2</a:t>
            </a:fld>
            <a:endParaRPr lang="en-GB"/>
          </a:p>
        </p:txBody>
      </p:sp>
    </p:spTree>
    <p:extLst>
      <p:ext uri="{BB962C8B-B14F-4D97-AF65-F5344CB8AC3E}">
        <p14:creationId xmlns:p14="http://schemas.microsoft.com/office/powerpoint/2010/main" val="734492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270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360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6491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0856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078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3796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4497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520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0476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5903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a:t>
            </a:fld>
            <a:endParaRPr lang="en-GB"/>
          </a:p>
        </p:txBody>
      </p:sp>
    </p:spTree>
    <p:extLst>
      <p:ext uri="{BB962C8B-B14F-4D97-AF65-F5344CB8AC3E}">
        <p14:creationId xmlns:p14="http://schemas.microsoft.com/office/powerpoint/2010/main" val="654121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794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6056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69745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96122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8573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91127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95861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83714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3955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076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8256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24209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17540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8756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81292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40439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58878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9371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2994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9914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3512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55065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79828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2189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64445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5844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72515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59762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6325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46821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42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1030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48161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28080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66762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1044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284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97836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10215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2231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62189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723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097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25218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10616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129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38241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6818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49536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6127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30078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925655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65520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0800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5890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639174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9016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829185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486207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390266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2127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03048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99496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241252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4401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80808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7121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850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203F5B92-2CBF-4C26-B8CB-37BA7423E3C9}" type="slidenum">
              <a:rPr lang="zh-CN" altLang="en-US" smtClean="0"/>
              <a:t>‹#›</a:t>
            </a:fld>
            <a:endParaRPr lang="zh-CN" altLang="en-US"/>
          </a:p>
        </p:txBody>
      </p:sp>
    </p:spTree>
    <p:extLst>
      <p:ext uri="{BB962C8B-B14F-4D97-AF65-F5344CB8AC3E}">
        <p14:creationId xmlns:p14="http://schemas.microsoft.com/office/powerpoint/2010/main" val="187305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2019/5/15</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305944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83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702658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39000"/>
            <a:lum/>
          </a:blip>
          <a:srcRect/>
          <a:stretch>
            <a:fillRect t="-9000" b="-9000"/>
          </a:stretch>
        </a:blipFill>
        <a:effectLst/>
      </p:bgPr>
    </p:bg>
    <p:spTree>
      <p:nvGrpSpPr>
        <p:cNvPr id="1" name=""/>
        <p:cNvGrpSpPr/>
        <p:nvPr/>
      </p:nvGrpSpPr>
      <p:grpSpPr>
        <a:xfrm>
          <a:off x="0" y="0"/>
          <a:ext cx="0" cy="0"/>
          <a:chOff x="0" y="0"/>
          <a:chExt cx="0" cy="0"/>
        </a:xfrm>
      </p:grpSpPr>
      <p:sp>
        <p:nvSpPr>
          <p:cNvPr id="9" name="标题 1"/>
          <p:cNvSpPr txBox="1"/>
          <p:nvPr/>
        </p:nvSpPr>
        <p:spPr>
          <a:xfrm>
            <a:off x="2083072" y="119036"/>
            <a:ext cx="8456126" cy="703099"/>
          </a:xfrm>
          <a:prstGeom prst="rect">
            <a:avLst/>
          </a:prstGeom>
        </p:spPr>
        <p:txBody>
          <a:bodyPr lIns="121889" tIns="60944" rIns="121889" bIns="60944"/>
          <a:lstStyle>
            <a:lvl1pPr algn="l">
              <a:defRPr sz="28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defTabSz="1218565" eaLnBrk="1" hangingPunct="1">
              <a:defRPr/>
            </a:pPr>
            <a:endParaRPr lang="zh-CN" altLang="en-US" sz="3700" dirty="0">
              <a:cs typeface="+mj-cs"/>
            </a:endParaRPr>
          </a:p>
        </p:txBody>
      </p:sp>
      <p:grpSp>
        <p:nvGrpSpPr>
          <p:cNvPr id="6" name="组合 5">
            <a:extLst>
              <a:ext uri="{FF2B5EF4-FFF2-40B4-BE49-F238E27FC236}">
                <a16:creationId xmlns:a16="http://schemas.microsoft.com/office/drawing/2014/main" id="{08F4E710-1069-4F43-8479-F0DFE9984571}"/>
              </a:ext>
            </a:extLst>
          </p:cNvPr>
          <p:cNvGrpSpPr/>
          <p:nvPr userDrawn="1"/>
        </p:nvGrpSpPr>
        <p:grpSpPr>
          <a:xfrm>
            <a:off x="1" y="0"/>
            <a:ext cx="12192000" cy="671725"/>
            <a:chOff x="1" y="0"/>
            <a:chExt cx="12192000" cy="671725"/>
          </a:xfrm>
        </p:grpSpPr>
        <p:cxnSp>
          <p:nvCxnSpPr>
            <p:cNvPr id="8" name="直接连接符 7">
              <a:extLst>
                <a:ext uri="{FF2B5EF4-FFF2-40B4-BE49-F238E27FC236}">
                  <a16:creationId xmlns:a16="http://schemas.microsoft.com/office/drawing/2014/main" id="{B91500BE-D250-4B59-A7B6-F534CF79760C}"/>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7D04B7DC-8284-4294-8A1B-5C5696BD8FED}"/>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spTree>
    <p:extLst>
      <p:ext uri="{BB962C8B-B14F-4D97-AF65-F5344CB8AC3E}">
        <p14:creationId xmlns:p14="http://schemas.microsoft.com/office/powerpoint/2010/main" val="2174112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4">
            <a:alphaModFix amt="55000"/>
            <a:lum/>
          </a:blip>
          <a:srcRect/>
          <a:stretch>
            <a:fillRect t="-9000" b="-9000"/>
          </a:stretch>
        </a:blipFill>
        <a:effectLst/>
      </p:bgPr>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E7428B4-611A-4463-8133-245E2256197F}"/>
              </a:ext>
            </a:extLst>
          </p:cNvPr>
          <p:cNvGrpSpPr/>
          <p:nvPr userDrawn="1"/>
        </p:nvGrpSpPr>
        <p:grpSpPr>
          <a:xfrm>
            <a:off x="1" y="0"/>
            <a:ext cx="12192000" cy="671725"/>
            <a:chOff x="1" y="0"/>
            <a:chExt cx="12192000" cy="671725"/>
          </a:xfrm>
        </p:grpSpPr>
        <p:cxnSp>
          <p:nvCxnSpPr>
            <p:cNvPr id="6" name="直接连接符 5">
              <a:extLst>
                <a:ext uri="{FF2B5EF4-FFF2-40B4-BE49-F238E27FC236}">
                  <a16:creationId xmlns:a16="http://schemas.microsoft.com/office/drawing/2014/main" id="{797FE864-5279-4243-A8C1-F903A60BFE71}"/>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8" name="图片 7">
              <a:extLst>
                <a:ext uri="{FF2B5EF4-FFF2-40B4-BE49-F238E27FC236}">
                  <a16:creationId xmlns:a16="http://schemas.microsoft.com/office/drawing/2014/main" id="{4D949FC3-94CC-4193-BEBC-BE322DE704F3}"/>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spTree>
    <p:extLst>
      <p:ext uri="{BB962C8B-B14F-4D97-AF65-F5344CB8AC3E}">
        <p14:creationId xmlns:p14="http://schemas.microsoft.com/office/powerpoint/2010/main" val="619279291"/>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 Id="rId4" Type="http://schemas.microsoft.com/office/2007/relationships/hdphoto" Target="../media/hdphoto1.wdp"/></Relationships>
</file>

<file path=ppt/slides/_rels/slide10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7.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9.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9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DD4254-D242-4713-B6AB-61178FE00459}"/>
              </a:ext>
            </a:extLst>
          </p:cNvPr>
          <p:cNvGrpSpPr/>
          <p:nvPr/>
        </p:nvGrpSpPr>
        <p:grpSpPr>
          <a:xfrm>
            <a:off x="1265970" y="1632656"/>
            <a:ext cx="9660059" cy="3592688"/>
            <a:chOff x="1316063" y="1933222"/>
            <a:chExt cx="8043726" cy="2991555"/>
          </a:xfrm>
        </p:grpSpPr>
        <p:grpSp>
          <p:nvGrpSpPr>
            <p:cNvPr id="13" name="组合 12">
              <a:extLst>
                <a:ext uri="{FF2B5EF4-FFF2-40B4-BE49-F238E27FC236}">
                  <a16:creationId xmlns:a16="http://schemas.microsoft.com/office/drawing/2014/main" id="{167E7816-2F92-4DDE-B24D-0C7D5EF9111D}"/>
                </a:ext>
              </a:extLst>
            </p:cNvPr>
            <p:cNvGrpSpPr/>
            <p:nvPr/>
          </p:nvGrpSpPr>
          <p:grpSpPr>
            <a:xfrm>
              <a:off x="1316063" y="1933222"/>
              <a:ext cx="8043726" cy="2991555"/>
              <a:chOff x="512691" y="2111640"/>
              <a:chExt cx="8043726" cy="2991555"/>
            </a:xfrm>
          </p:grpSpPr>
          <p:pic>
            <p:nvPicPr>
              <p:cNvPr id="15" name="图片 14">
                <a:extLst>
                  <a:ext uri="{FF2B5EF4-FFF2-40B4-BE49-F238E27FC236}">
                    <a16:creationId xmlns:a16="http://schemas.microsoft.com/office/drawing/2014/main" id="{BCEFFD68-DB13-4AC6-B4D4-9C32D30AB63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2691" y="2111640"/>
                <a:ext cx="3947797" cy="2991555"/>
              </a:xfrm>
              <a:prstGeom prst="rect">
                <a:avLst/>
              </a:prstGeom>
            </p:spPr>
          </p:pic>
          <p:cxnSp>
            <p:nvCxnSpPr>
              <p:cNvPr id="17" name="直接连接符 16">
                <a:extLst>
                  <a:ext uri="{FF2B5EF4-FFF2-40B4-BE49-F238E27FC236}">
                    <a16:creationId xmlns:a16="http://schemas.microsoft.com/office/drawing/2014/main" id="{3684D0E2-21B6-432E-9B47-8C2E5857058A}"/>
                  </a:ext>
                </a:extLst>
              </p:cNvPr>
              <p:cNvCxnSpPr>
                <a:cxnSpLocks/>
              </p:cNvCxnSpPr>
              <p:nvPr/>
            </p:nvCxnSpPr>
            <p:spPr>
              <a:xfrm>
                <a:off x="4460488" y="2337844"/>
                <a:ext cx="0" cy="2539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99E410FA-1A3E-4611-8C6E-B79F71837B41}"/>
                  </a:ext>
                </a:extLst>
              </p:cNvPr>
              <p:cNvSpPr/>
              <p:nvPr/>
            </p:nvSpPr>
            <p:spPr>
              <a:xfrm>
                <a:off x="4601488" y="3119028"/>
                <a:ext cx="3954929" cy="738664"/>
              </a:xfrm>
              <a:prstGeom prst="rect">
                <a:avLst/>
              </a:prstGeom>
            </p:spPr>
            <p:txBody>
              <a:bodyPr wrap="none">
                <a:spAutoFit/>
              </a:bodyPr>
              <a:lstStyle/>
              <a:p>
                <a:r>
                  <a:rPr lang="en-US" altLang="zh-CN" sz="4200" b="1" dirty="0">
                    <a:latin typeface="+mj-ea"/>
                  </a:rPr>
                  <a:t>《</a:t>
                </a:r>
                <a:r>
                  <a:rPr lang="zh-CN" altLang="en-US" sz="4200" b="1" dirty="0">
                    <a:latin typeface="+mj-ea"/>
                  </a:rPr>
                  <a:t>社会保障学</a:t>
                </a:r>
                <a:r>
                  <a:rPr lang="en-US" altLang="zh-CN" sz="4200" b="1" dirty="0">
                    <a:latin typeface="+mj-ea"/>
                  </a:rPr>
                  <a:t>》</a:t>
                </a:r>
                <a:endParaRPr lang="zh-CN" altLang="en-US" sz="4200" b="1" dirty="0"/>
              </a:p>
            </p:txBody>
          </p:sp>
        </p:grpSp>
        <p:sp>
          <p:nvSpPr>
            <p:cNvPr id="9" name="矩形 8">
              <a:extLst>
                <a:ext uri="{FF2B5EF4-FFF2-40B4-BE49-F238E27FC236}">
                  <a16:creationId xmlns:a16="http://schemas.microsoft.com/office/drawing/2014/main" id="{009EB98E-52B8-403F-A7A7-4E4897B86191}"/>
                </a:ext>
              </a:extLst>
            </p:cNvPr>
            <p:cNvSpPr/>
            <p:nvPr/>
          </p:nvSpPr>
          <p:spPr>
            <a:xfrm>
              <a:off x="6131085" y="3792056"/>
              <a:ext cx="2260555" cy="400110"/>
            </a:xfrm>
            <a:prstGeom prst="rect">
              <a:avLst/>
            </a:prstGeom>
          </p:spPr>
          <p:txBody>
            <a:bodyPr wrap="none">
              <a:spAutoFit/>
            </a:bodyPr>
            <a:lstStyle/>
            <a:p>
              <a:r>
                <a:rPr lang="zh-CN" altLang="en-US" sz="2000" b="1" dirty="0">
                  <a:latin typeface="+mj-ea"/>
                </a:rPr>
                <a:t>课程代码：</a:t>
              </a:r>
              <a:r>
                <a:rPr lang="en-US" altLang="zh-CN" sz="2000" b="1" dirty="0">
                  <a:latin typeface="+mj-ea"/>
                </a:rPr>
                <a:t>07484</a:t>
              </a:r>
              <a:endParaRPr lang="zh-CN" altLang="en-US" sz="2000" b="1" dirty="0"/>
            </a:p>
          </p:txBody>
        </p:sp>
      </p:grpSp>
    </p:spTree>
    <p:extLst>
      <p:ext uri="{BB962C8B-B14F-4D97-AF65-F5344CB8AC3E}">
        <p14:creationId xmlns:p14="http://schemas.microsoft.com/office/powerpoint/2010/main" val="137180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B03CEFD5-1D15-48CE-913C-520FC8A1872D}"/>
              </a:ext>
            </a:extLst>
          </p:cNvPr>
          <p:cNvPicPr>
            <a:picLocks noChangeAspect="1"/>
          </p:cNvPicPr>
          <p:nvPr/>
        </p:nvPicPr>
        <p:blipFill>
          <a:blip r:embed="rId3"/>
          <a:stretch>
            <a:fillRect/>
          </a:stretch>
        </p:blipFill>
        <p:spPr>
          <a:xfrm>
            <a:off x="8166019" y="-20165"/>
            <a:ext cx="4701789" cy="2447243"/>
          </a:xfrm>
          <a:prstGeom prst="rect">
            <a:avLst/>
          </a:prstGeom>
        </p:spPr>
      </p:pic>
      <p:pic>
        <p:nvPicPr>
          <p:cNvPr id="2" name="图片 1">
            <a:extLst>
              <a:ext uri="{FF2B5EF4-FFF2-40B4-BE49-F238E27FC236}">
                <a16:creationId xmlns:a16="http://schemas.microsoft.com/office/drawing/2014/main" id="{86E60F76-81EB-4775-B967-DBDA06E2C627}"/>
              </a:ext>
            </a:extLst>
          </p:cNvPr>
          <p:cNvPicPr>
            <a:picLocks noChangeAspect="1"/>
          </p:cNvPicPr>
          <p:nvPr/>
        </p:nvPicPr>
        <p:blipFill>
          <a:blip r:embed="rId4"/>
          <a:stretch>
            <a:fillRect/>
          </a:stretch>
        </p:blipFill>
        <p:spPr>
          <a:xfrm>
            <a:off x="480164" y="3422756"/>
            <a:ext cx="3808530" cy="2493397"/>
          </a:xfrm>
          <a:prstGeom prst="rect">
            <a:avLst/>
          </a:prstGeom>
          <a:ln>
            <a:noFill/>
          </a:ln>
          <a:effectLst>
            <a:outerShdw blurRad="292100" dist="139700" dir="2700000" algn="tl" rotWithShape="0">
              <a:srgbClr val="333333">
                <a:alpha val="65000"/>
              </a:srgbClr>
            </a:outerShdw>
          </a:effectLst>
        </p:spPr>
      </p:pic>
      <p:pic>
        <p:nvPicPr>
          <p:cNvPr id="3" name="图片 2">
            <a:extLst>
              <a:ext uri="{FF2B5EF4-FFF2-40B4-BE49-F238E27FC236}">
                <a16:creationId xmlns:a16="http://schemas.microsoft.com/office/drawing/2014/main" id="{B89C31B6-39BE-42E6-8EF2-5AFBEBD96F03}"/>
              </a:ext>
            </a:extLst>
          </p:cNvPr>
          <p:cNvPicPr>
            <a:picLocks noChangeAspect="1"/>
          </p:cNvPicPr>
          <p:nvPr/>
        </p:nvPicPr>
        <p:blipFill rotWithShape="1">
          <a:blip r:embed="rId5"/>
          <a:srcRect b="6594"/>
          <a:stretch/>
        </p:blipFill>
        <p:spPr>
          <a:xfrm>
            <a:off x="4765638" y="3422756"/>
            <a:ext cx="3808529" cy="2493397"/>
          </a:xfrm>
          <a:prstGeom prst="rect">
            <a:avLst/>
          </a:prstGeom>
          <a:ln>
            <a:noFill/>
          </a:ln>
          <a:effectLst>
            <a:outerShdw blurRad="292100" dist="139700" dir="2700000" algn="tl" rotWithShape="0">
              <a:srgbClr val="333333">
                <a:alpha val="65000"/>
              </a:srgbClr>
            </a:outerShdw>
          </a:effectLst>
        </p:spPr>
      </p:pic>
      <p:pic>
        <p:nvPicPr>
          <p:cNvPr id="5" name="图片 4">
            <a:extLst>
              <a:ext uri="{FF2B5EF4-FFF2-40B4-BE49-F238E27FC236}">
                <a16:creationId xmlns:a16="http://schemas.microsoft.com/office/drawing/2014/main" id="{5A610BC1-79C2-4003-A8AB-9D9A2A9AB5DA}"/>
              </a:ext>
            </a:extLst>
          </p:cNvPr>
          <p:cNvPicPr>
            <a:picLocks noChangeAspect="1"/>
          </p:cNvPicPr>
          <p:nvPr/>
        </p:nvPicPr>
        <p:blipFill rotWithShape="1">
          <a:blip r:embed="rId6"/>
          <a:srcRect l="12310" b="11700"/>
          <a:stretch/>
        </p:blipFill>
        <p:spPr>
          <a:xfrm>
            <a:off x="9108878" y="2870377"/>
            <a:ext cx="2465171" cy="3065682"/>
          </a:xfrm>
          <a:prstGeom prst="rect">
            <a:avLst/>
          </a:prstGeom>
          <a:ln>
            <a:noFill/>
          </a:ln>
          <a:effectLst>
            <a:outerShdw blurRad="292100" dist="139700" dir="2700000" algn="tl" rotWithShape="0">
              <a:srgbClr val="333333">
                <a:alpha val="65000"/>
              </a:srgbClr>
            </a:outerShdw>
          </a:effectLst>
        </p:spPr>
      </p:pic>
      <p:grpSp>
        <p:nvGrpSpPr>
          <p:cNvPr id="13" name="组合 12">
            <a:extLst>
              <a:ext uri="{FF2B5EF4-FFF2-40B4-BE49-F238E27FC236}">
                <a16:creationId xmlns:a16="http://schemas.microsoft.com/office/drawing/2014/main" id="{FA576662-5C71-4595-B75A-0A97372FB649}"/>
              </a:ext>
            </a:extLst>
          </p:cNvPr>
          <p:cNvGrpSpPr/>
          <p:nvPr/>
        </p:nvGrpSpPr>
        <p:grpSpPr>
          <a:xfrm>
            <a:off x="107475" y="941847"/>
            <a:ext cx="4726743" cy="1616245"/>
            <a:chOff x="107475" y="941847"/>
            <a:chExt cx="4726743" cy="1616245"/>
          </a:xfrm>
        </p:grpSpPr>
        <p:sp>
          <p:nvSpPr>
            <p:cNvPr id="21" name="文本框 20">
              <a:extLst>
                <a:ext uri="{FF2B5EF4-FFF2-40B4-BE49-F238E27FC236}">
                  <a16:creationId xmlns:a16="http://schemas.microsoft.com/office/drawing/2014/main" id="{0EF54B2F-D7A7-4F65-B5DC-FA2DD45E971B}"/>
                </a:ext>
              </a:extLst>
            </p:cNvPr>
            <p:cNvSpPr txBox="1"/>
            <p:nvPr/>
          </p:nvSpPr>
          <p:spPr>
            <a:xfrm>
              <a:off x="614793" y="2157982"/>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二、各国生育保险制度的比较</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2" name="组合 21">
              <a:extLst>
                <a:ext uri="{FF2B5EF4-FFF2-40B4-BE49-F238E27FC236}">
                  <a16:creationId xmlns:a16="http://schemas.microsoft.com/office/drawing/2014/main" id="{7F5E9CFC-1CCF-4406-A306-34C752CDB575}"/>
                </a:ext>
              </a:extLst>
            </p:cNvPr>
            <p:cNvGrpSpPr/>
            <p:nvPr/>
          </p:nvGrpSpPr>
          <p:grpSpPr>
            <a:xfrm>
              <a:off x="107475" y="941847"/>
              <a:ext cx="4726743" cy="1060863"/>
              <a:chOff x="107475" y="941847"/>
              <a:chExt cx="4726743" cy="1060863"/>
            </a:xfrm>
          </p:grpSpPr>
          <p:sp>
            <p:nvSpPr>
              <p:cNvPr id="23" name="文本框 22">
                <a:extLst>
                  <a:ext uri="{FF2B5EF4-FFF2-40B4-BE49-F238E27FC236}">
                    <a16:creationId xmlns:a16="http://schemas.microsoft.com/office/drawing/2014/main" id="{95071A14-D5B6-4DCD-A3CE-49089C67A0F4}"/>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4" name="矩形 23">
                <a:extLst>
                  <a:ext uri="{FF2B5EF4-FFF2-40B4-BE49-F238E27FC236}">
                    <a16:creationId xmlns:a16="http://schemas.microsoft.com/office/drawing/2014/main" id="{69796A7D-51D7-4733-9D49-4F0E6561DA92}"/>
                  </a:ext>
                </a:extLst>
              </p:cNvPr>
              <p:cNvSpPr/>
              <p:nvPr/>
            </p:nvSpPr>
            <p:spPr>
              <a:xfrm>
                <a:off x="330457" y="1571823"/>
                <a:ext cx="450376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国外生育保险制度的比较</a:t>
                </a:r>
              </a:p>
            </p:txBody>
          </p:sp>
        </p:grpSp>
      </p:grpSp>
    </p:spTree>
    <p:extLst>
      <p:ext uri="{BB962C8B-B14F-4D97-AF65-F5344CB8AC3E}">
        <p14:creationId xmlns:p14="http://schemas.microsoft.com/office/powerpoint/2010/main" val="23257182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41035" y="2145607"/>
            <a:ext cx="9139084" cy="350493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丹麦的社会福利制度以“（  </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）”的北欧斯堪的纳维亚模式著称，讲究平均分配。</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、高税收、低福利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、低税收、低福利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、低税收、高福利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、高税收、高福利</a:t>
            </a:r>
          </a:p>
        </p:txBody>
      </p:sp>
      <p:sp>
        <p:nvSpPr>
          <p:cNvPr id="8" name="TextBox 3">
            <a:extLst>
              <a:ext uri="{FF2B5EF4-FFF2-40B4-BE49-F238E27FC236}">
                <a16:creationId xmlns:a16="http://schemas.microsoft.com/office/drawing/2014/main" id="{D14E6846-CE9F-4F45-B3B5-2F87AEED8EBD}"/>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089252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07221" y="2306141"/>
            <a:ext cx="6638466" cy="295093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社会公益事业是美国社会福利制度的（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、第一大支柱</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、第二大支柱</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、第三大支柱</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、第四大支柱</a:t>
            </a:r>
          </a:p>
        </p:txBody>
      </p:sp>
      <p:sp>
        <p:nvSpPr>
          <p:cNvPr id="8" name="TextBox 3">
            <a:extLst>
              <a:ext uri="{FF2B5EF4-FFF2-40B4-BE49-F238E27FC236}">
                <a16:creationId xmlns:a16="http://schemas.microsoft.com/office/drawing/2014/main" id="{D77F8E50-D9E5-4B28-9F83-7A8B56AA15A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332630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07221" y="2306141"/>
            <a:ext cx="6638466" cy="295093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社会公益事业是美国社会福利制度的（  </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、第一大支柱</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、第二大支柱</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、第三大支柱</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、第四大支柱</a:t>
            </a:r>
          </a:p>
        </p:txBody>
      </p:sp>
      <p:sp>
        <p:nvSpPr>
          <p:cNvPr id="8" name="TextBox 3">
            <a:extLst>
              <a:ext uri="{FF2B5EF4-FFF2-40B4-BE49-F238E27FC236}">
                <a16:creationId xmlns:a16="http://schemas.microsoft.com/office/drawing/2014/main" id="{D77F8E50-D9E5-4B28-9F83-7A8B56AA15A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75991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C7B937-3CF4-4E33-B3CF-FF499B0279F4}"/>
              </a:ext>
            </a:extLst>
          </p:cNvPr>
          <p:cNvSpPr/>
          <p:nvPr/>
        </p:nvSpPr>
        <p:spPr>
          <a:xfrm>
            <a:off x="829519" y="2129742"/>
            <a:ext cx="10532962" cy="303256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pic>
        <p:nvPicPr>
          <p:cNvPr id="2" name="图片 1"/>
          <p:cNvPicPr>
            <a:picLocks noChangeAspect="1"/>
          </p:cNvPicPr>
          <p:nvPr/>
        </p:nvPicPr>
        <p:blipFill>
          <a:blip r:embed="rId3">
            <a:biLevel thresh="7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70175" y="2433091"/>
            <a:ext cx="12051650" cy="2590322"/>
          </a:xfrm>
          <a:prstGeom prst="rect">
            <a:avLst/>
          </a:prstGeom>
        </p:spPr>
      </p:pic>
    </p:spTree>
    <p:extLst>
      <p:ext uri="{BB962C8B-B14F-4D97-AF65-F5344CB8AC3E}">
        <p14:creationId xmlns:p14="http://schemas.microsoft.com/office/powerpoint/2010/main" val="9260624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03637" y="2592503"/>
            <a:ext cx="5905500" cy="2919095"/>
            <a:chOff x="8764" y="3057"/>
            <a:chExt cx="9300" cy="4597"/>
          </a:xfrm>
        </p:grpSpPr>
        <p:sp>
          <p:nvSpPr>
            <p:cNvPr id="5" name="Rectangle 14"/>
            <p:cNvSpPr/>
            <p:nvPr/>
          </p:nvSpPr>
          <p:spPr>
            <a:xfrm>
              <a:off x="8764" y="3879"/>
              <a:ext cx="9300" cy="3775"/>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同学们退出课堂前记得做完随堂考哦</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a:t>
              </a:r>
              <a:endPar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1</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、它是老师精心挑选的历年真题；</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、它能考察你对本次课程知识点的掌握；</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3</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、课后作业明天中午</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12:00</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前完成。</a:t>
              </a:r>
            </a:p>
          </p:txBody>
        </p:sp>
        <p:sp>
          <p:nvSpPr>
            <p:cNvPr id="91" name="文本框 90"/>
            <p:cNvSpPr txBox="1"/>
            <p:nvPr/>
          </p:nvSpPr>
          <p:spPr>
            <a:xfrm>
              <a:off x="8764" y="3057"/>
              <a:ext cx="5499" cy="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随堂考＆作业</a:t>
              </a:r>
            </a:p>
          </p:txBody>
        </p:sp>
      </p:grpSp>
      <p:pic>
        <p:nvPicPr>
          <p:cNvPr id="4" name="图片 3">
            <a:extLst>
              <a:ext uri="{FF2B5EF4-FFF2-40B4-BE49-F238E27FC236}">
                <a16:creationId xmlns:a16="http://schemas.microsoft.com/office/drawing/2014/main" id="{311C8F60-233A-4C00-9166-7CB7E7163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723" y="2060373"/>
            <a:ext cx="3634983" cy="3429000"/>
          </a:xfrm>
          <a:prstGeom prst="roundRect">
            <a:avLst>
              <a:gd name="adj" fmla="val 8594"/>
            </a:avLst>
          </a:prstGeom>
          <a:solidFill>
            <a:srgbClr val="FFFFFF">
              <a:shade val="85000"/>
            </a:srgbClr>
          </a:solidFill>
          <a:ln>
            <a:no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18121" y="2097043"/>
            <a:ext cx="8832626" cy="3925153"/>
          </a:xfrm>
        </p:spPr>
        <p:txBody>
          <a:bodyPr anchor="ctr"/>
          <a:lstStyle/>
          <a:p>
            <a:pPr algn="l">
              <a:lnSpc>
                <a:spcPct val="150000"/>
              </a:lnSpc>
              <a:spcAft>
                <a:spcPts val="1200"/>
              </a:spcAft>
            </a:pPr>
            <a:r>
              <a:rPr lang="zh-CN" altLang="en-US" dirty="0"/>
              <a:t>一般来说，各国的生育津贴补偿标准不低于生育前的工资水平，或为原工资的（    ）。  </a:t>
            </a:r>
            <a:endParaRPr lang="en-GB" altLang="zh-CN" dirty="0"/>
          </a:p>
          <a:p>
            <a:pPr algn="l">
              <a:lnSpc>
                <a:spcPct val="150000"/>
              </a:lnSpc>
            </a:pPr>
            <a:r>
              <a:rPr lang="en-GB" dirty="0"/>
              <a:t>A</a:t>
            </a:r>
            <a:r>
              <a:rPr lang="zh-CN" altLang="en-US" dirty="0"/>
              <a:t>、</a:t>
            </a:r>
            <a:r>
              <a:rPr lang="en-GB" dirty="0"/>
              <a:t>100% </a:t>
            </a:r>
          </a:p>
          <a:p>
            <a:pPr algn="l">
              <a:lnSpc>
                <a:spcPct val="150000"/>
              </a:lnSpc>
            </a:pPr>
            <a:r>
              <a:rPr lang="en-GB" dirty="0"/>
              <a:t>B</a:t>
            </a:r>
            <a:r>
              <a:rPr lang="zh-CN" altLang="en-US" dirty="0"/>
              <a:t>、</a:t>
            </a:r>
            <a:r>
              <a:rPr lang="en-GB" dirty="0"/>
              <a:t>90%</a:t>
            </a:r>
          </a:p>
          <a:p>
            <a:pPr algn="l">
              <a:lnSpc>
                <a:spcPct val="150000"/>
              </a:lnSpc>
            </a:pPr>
            <a:r>
              <a:rPr lang="en-GB" dirty="0"/>
              <a:t>C</a:t>
            </a:r>
            <a:r>
              <a:rPr lang="zh-CN" altLang="en-US" dirty="0"/>
              <a:t>、</a:t>
            </a:r>
            <a:r>
              <a:rPr lang="en-GB" dirty="0"/>
              <a:t>80%</a:t>
            </a:r>
          </a:p>
          <a:p>
            <a:pPr algn="l">
              <a:lnSpc>
                <a:spcPct val="150000"/>
              </a:lnSpc>
            </a:pPr>
            <a:r>
              <a:rPr lang="en-GB" dirty="0"/>
              <a:t>D</a:t>
            </a:r>
            <a:r>
              <a:rPr lang="zh-CN" altLang="en-US" dirty="0"/>
              <a:t>、</a:t>
            </a:r>
            <a:r>
              <a:rPr lang="en-GB" dirty="0"/>
              <a:t>70%</a:t>
            </a:r>
            <a:endParaRPr lang="en-GB" altLang="zh-CN" dirty="0"/>
          </a:p>
        </p:txBody>
      </p:sp>
      <p:sp>
        <p:nvSpPr>
          <p:cNvPr id="5" name="TextBox 3">
            <a:extLst>
              <a:ext uri="{FF2B5EF4-FFF2-40B4-BE49-F238E27FC236}">
                <a16:creationId xmlns:a16="http://schemas.microsoft.com/office/drawing/2014/main" id="{3BCC2C1A-3035-4DB8-9FDC-6E6E33A7FEFE}"/>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349344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18121" y="2097043"/>
            <a:ext cx="8832626" cy="3925153"/>
          </a:xfrm>
        </p:spPr>
        <p:txBody>
          <a:bodyPr anchor="ctr"/>
          <a:lstStyle/>
          <a:p>
            <a:pPr algn="l">
              <a:lnSpc>
                <a:spcPct val="150000"/>
              </a:lnSpc>
              <a:spcAft>
                <a:spcPts val="1200"/>
              </a:spcAft>
            </a:pPr>
            <a:r>
              <a:rPr lang="zh-CN" altLang="en-US" dirty="0"/>
              <a:t>一般来说，各国的生育津贴补偿标准不低于生育前的工资水平，或为原工资的（  </a:t>
            </a:r>
            <a:r>
              <a:rPr lang="en-US" altLang="zh-CN" b="1" dirty="0">
                <a:solidFill>
                  <a:srgbClr val="FF0000"/>
                </a:solidFill>
              </a:rPr>
              <a:t>A</a:t>
            </a:r>
            <a:r>
              <a:rPr lang="zh-CN" altLang="en-US" dirty="0"/>
              <a:t>  ）。  </a:t>
            </a:r>
            <a:endParaRPr lang="en-GB" altLang="zh-CN" dirty="0"/>
          </a:p>
          <a:p>
            <a:pPr algn="l">
              <a:lnSpc>
                <a:spcPct val="150000"/>
              </a:lnSpc>
            </a:pPr>
            <a:r>
              <a:rPr lang="en-GB" dirty="0">
                <a:solidFill>
                  <a:srgbClr val="FF0000"/>
                </a:solidFill>
              </a:rPr>
              <a:t>A</a:t>
            </a:r>
            <a:r>
              <a:rPr lang="zh-CN" altLang="en-US" dirty="0">
                <a:solidFill>
                  <a:srgbClr val="FF0000"/>
                </a:solidFill>
              </a:rPr>
              <a:t>、</a:t>
            </a:r>
            <a:r>
              <a:rPr lang="en-GB" dirty="0">
                <a:solidFill>
                  <a:srgbClr val="FF0000"/>
                </a:solidFill>
              </a:rPr>
              <a:t>100% </a:t>
            </a:r>
          </a:p>
          <a:p>
            <a:pPr algn="l">
              <a:lnSpc>
                <a:spcPct val="150000"/>
              </a:lnSpc>
            </a:pPr>
            <a:r>
              <a:rPr lang="en-GB" dirty="0"/>
              <a:t>B</a:t>
            </a:r>
            <a:r>
              <a:rPr lang="zh-CN" altLang="en-US" dirty="0"/>
              <a:t>、</a:t>
            </a:r>
            <a:r>
              <a:rPr lang="en-GB" dirty="0"/>
              <a:t>90%</a:t>
            </a:r>
          </a:p>
          <a:p>
            <a:pPr algn="l">
              <a:lnSpc>
                <a:spcPct val="150000"/>
              </a:lnSpc>
            </a:pPr>
            <a:r>
              <a:rPr lang="en-GB" dirty="0"/>
              <a:t>C</a:t>
            </a:r>
            <a:r>
              <a:rPr lang="zh-CN" altLang="en-US" dirty="0"/>
              <a:t>、</a:t>
            </a:r>
            <a:r>
              <a:rPr lang="en-GB" dirty="0"/>
              <a:t>80%</a:t>
            </a:r>
          </a:p>
          <a:p>
            <a:pPr algn="l">
              <a:lnSpc>
                <a:spcPct val="150000"/>
              </a:lnSpc>
            </a:pPr>
            <a:r>
              <a:rPr lang="en-GB" dirty="0"/>
              <a:t>D</a:t>
            </a:r>
            <a:r>
              <a:rPr lang="zh-CN" altLang="en-US" dirty="0"/>
              <a:t>、</a:t>
            </a:r>
            <a:r>
              <a:rPr lang="en-GB" dirty="0"/>
              <a:t>70%</a:t>
            </a:r>
            <a:endParaRPr lang="en-GB" altLang="zh-CN" dirty="0"/>
          </a:p>
        </p:txBody>
      </p:sp>
      <p:sp>
        <p:nvSpPr>
          <p:cNvPr id="5" name="TextBox 3">
            <a:extLst>
              <a:ext uri="{FF2B5EF4-FFF2-40B4-BE49-F238E27FC236}">
                <a16:creationId xmlns:a16="http://schemas.microsoft.com/office/drawing/2014/main" id="{3BCC2C1A-3035-4DB8-9FDC-6E6E33A7FEFE}"/>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785407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2B32C7F-ED8B-4FB3-B1F3-FE548211BA61}"/>
              </a:ext>
            </a:extLst>
          </p:cNvPr>
          <p:cNvGrpSpPr/>
          <p:nvPr/>
        </p:nvGrpSpPr>
        <p:grpSpPr>
          <a:xfrm>
            <a:off x="3064764" y="1981364"/>
            <a:ext cx="6846222" cy="3873168"/>
            <a:chOff x="3495689" y="1560950"/>
            <a:chExt cx="6846222" cy="3873168"/>
          </a:xfrm>
        </p:grpSpPr>
        <p:sp>
          <p:nvSpPr>
            <p:cNvPr id="2" name="文本框 1"/>
            <p:cNvSpPr txBox="1"/>
            <p:nvPr/>
          </p:nvSpPr>
          <p:spPr>
            <a:xfrm>
              <a:off x="3495689" y="1560950"/>
              <a:ext cx="538076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第九章    生育保险</a:t>
              </a:r>
            </a:p>
          </p:txBody>
        </p:sp>
        <p:grpSp>
          <p:nvGrpSpPr>
            <p:cNvPr id="3" name="组合 2">
              <a:extLst>
                <a:ext uri="{FF2B5EF4-FFF2-40B4-BE49-F238E27FC236}">
                  <a16:creationId xmlns:a16="http://schemas.microsoft.com/office/drawing/2014/main" id="{2B5CF519-3D45-4192-906C-03BAF06AC1AB}"/>
                </a:ext>
              </a:extLst>
            </p:cNvPr>
            <p:cNvGrpSpPr/>
            <p:nvPr/>
          </p:nvGrpSpPr>
          <p:grpSpPr>
            <a:xfrm>
              <a:off x="3806210" y="2428537"/>
              <a:ext cx="6535701" cy="3005581"/>
              <a:chOff x="3806210" y="2428537"/>
              <a:chExt cx="6535701" cy="3005581"/>
            </a:xfrm>
          </p:grpSpPr>
          <p:sp>
            <p:nvSpPr>
              <p:cNvPr id="7" name="Rectangle 6">
                <a:extLst>
                  <a:ext uri="{FF2B5EF4-FFF2-40B4-BE49-F238E27FC236}">
                    <a16:creationId xmlns:a16="http://schemas.microsoft.com/office/drawing/2014/main" id="{115FA8BC-822F-4883-B887-BA1A38F7FA12}"/>
                  </a:ext>
                </a:extLst>
              </p:cNvPr>
              <p:cNvSpPr/>
              <p:nvPr/>
            </p:nvSpPr>
            <p:spPr>
              <a:xfrm>
                <a:off x="3806210" y="2428537"/>
                <a:ext cx="4759721"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生育保险制度的含义</a:t>
                </a:r>
              </a:p>
            </p:txBody>
          </p:sp>
          <p:sp>
            <p:nvSpPr>
              <p:cNvPr id="8" name="Rectangle 7">
                <a:extLst>
                  <a:ext uri="{FF2B5EF4-FFF2-40B4-BE49-F238E27FC236}">
                    <a16:creationId xmlns:a16="http://schemas.microsoft.com/office/drawing/2014/main" id="{496C3528-4EC8-48BC-9E55-2C141A263670}"/>
                  </a:ext>
                </a:extLst>
              </p:cNvPr>
              <p:cNvSpPr/>
              <p:nvPr/>
            </p:nvSpPr>
            <p:spPr>
              <a:xfrm>
                <a:off x="3858763" y="3111130"/>
                <a:ext cx="5380761"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国外生育保险制度的比较</a:t>
                </a:r>
              </a:p>
            </p:txBody>
          </p:sp>
          <p:sp>
            <p:nvSpPr>
              <p:cNvPr id="9" name="Rectangle 8">
                <a:extLst>
                  <a:ext uri="{FF2B5EF4-FFF2-40B4-BE49-F238E27FC236}">
                    <a16:creationId xmlns:a16="http://schemas.microsoft.com/office/drawing/2014/main" id="{FAAC986D-CD29-458C-BF64-227A465E3673}"/>
                  </a:ext>
                </a:extLst>
              </p:cNvPr>
              <p:cNvSpPr/>
              <p:nvPr/>
            </p:nvSpPr>
            <p:spPr>
              <a:xfrm>
                <a:off x="3858763" y="3812175"/>
                <a:ext cx="5705384"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中国生育保险制度及其变迁</a:t>
                </a:r>
              </a:p>
            </p:txBody>
          </p:sp>
          <p:sp>
            <p:nvSpPr>
              <p:cNvPr id="10" name="Rectangle 9">
                <a:extLst>
                  <a:ext uri="{FF2B5EF4-FFF2-40B4-BE49-F238E27FC236}">
                    <a16:creationId xmlns:a16="http://schemas.microsoft.com/office/drawing/2014/main" id="{0A193A46-6CB8-4D74-9CD3-1134DED3C71C}"/>
                  </a:ext>
                </a:extLst>
              </p:cNvPr>
              <p:cNvSpPr/>
              <p:nvPr/>
            </p:nvSpPr>
            <p:spPr>
              <a:xfrm>
                <a:off x="3858763" y="4529446"/>
                <a:ext cx="6483148"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完善生育保险制度要注意的问题</a:t>
                </a:r>
              </a:p>
            </p:txBody>
          </p:sp>
        </p:grpSp>
      </p:grpSp>
    </p:spTree>
    <p:extLst>
      <p:ext uri="{BB962C8B-B14F-4D97-AF65-F5344CB8AC3E}">
        <p14:creationId xmlns:p14="http://schemas.microsoft.com/office/powerpoint/2010/main" val="113288587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C3697104-F91E-4808-BFDC-684DCF6A983B}"/>
              </a:ext>
            </a:extLst>
          </p:cNvPr>
          <p:cNvPicPr>
            <a:picLocks noChangeAspect="1"/>
          </p:cNvPicPr>
          <p:nvPr/>
        </p:nvPicPr>
        <p:blipFill>
          <a:blip r:embed="rId3"/>
          <a:stretch>
            <a:fillRect/>
          </a:stretch>
        </p:blipFill>
        <p:spPr>
          <a:xfrm>
            <a:off x="1130516" y="2259896"/>
            <a:ext cx="9888150" cy="3535670"/>
          </a:xfrm>
          <a:prstGeom prst="rect">
            <a:avLst/>
          </a:prstGeom>
        </p:spPr>
      </p:pic>
      <p:sp>
        <p:nvSpPr>
          <p:cNvPr id="4" name="矩形 3">
            <a:extLst>
              <a:ext uri="{FF2B5EF4-FFF2-40B4-BE49-F238E27FC236}">
                <a16:creationId xmlns:a16="http://schemas.microsoft.com/office/drawing/2014/main" id="{2B98DF21-8597-4783-AF42-F5120F782481}"/>
              </a:ext>
            </a:extLst>
          </p:cNvPr>
          <p:cNvSpPr/>
          <p:nvPr/>
        </p:nvSpPr>
        <p:spPr>
          <a:xfrm>
            <a:off x="1035465" y="192376"/>
            <a:ext cx="399340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9.3.0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零、中国生育保险制度及其变迁</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378989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9320" y="2797137"/>
            <a:ext cx="480131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（三）</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生育保险从企业保险走向社会统筹</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矩形 7"/>
          <p:cNvSpPr/>
          <p:nvPr/>
        </p:nvSpPr>
        <p:spPr>
          <a:xfrm>
            <a:off x="1462328" y="3480232"/>
            <a:ext cx="10123658"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微软雅黑"/>
                <a:ea typeface="微软雅黑"/>
                <a:cs typeface="+mn-cs"/>
              </a:rPr>
              <a:t>▶ 1995</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年</a:t>
            </a:r>
            <a:r>
              <a:rPr kumimoji="0" lang="en-US" sz="2000" b="0" i="0" u="none" strike="noStrike" kern="1200" cap="none" spc="0" normalizeH="0" baseline="0" noProof="0" dirty="0">
                <a:ln>
                  <a:noFill/>
                </a:ln>
                <a:solidFill>
                  <a:prstClr val="black"/>
                </a:solidFill>
                <a:effectLst/>
                <a:uLnTx/>
                <a:uFillTx/>
                <a:latin typeface="微软雅黑"/>
                <a:ea typeface="微软雅黑"/>
                <a:cs typeface="+mn-cs"/>
              </a:rPr>
              <a:t>7</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月</a:t>
            </a:r>
            <a:r>
              <a:rPr kumimoji="0" lang="en-US" sz="2000" b="0" i="0" u="none" strike="noStrike" kern="1200" cap="none" spc="0" normalizeH="0" baseline="0" noProof="0" dirty="0">
                <a:ln>
                  <a:noFill/>
                </a:ln>
                <a:solidFill>
                  <a:prstClr val="black"/>
                </a:solidFill>
                <a:effectLst/>
                <a:uLnTx/>
                <a:uFillTx/>
                <a:latin typeface="微软雅黑"/>
                <a:ea typeface="微软雅黑"/>
                <a:cs typeface="+mn-cs"/>
              </a:rPr>
              <a:t>27</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日，国务院发布</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中国妇女发展纲要</a:t>
            </a:r>
            <a:r>
              <a:rPr kumimoji="0" lang="en-US" sz="2000" b="0" i="0" u="none" strike="noStrike" kern="1200" cap="none" spc="0" normalizeH="0" baseline="0" noProof="0" dirty="0">
                <a:ln>
                  <a:noFill/>
                </a:ln>
                <a:solidFill>
                  <a:prstClr val="black"/>
                </a:solidFill>
                <a:effectLst/>
                <a:uLnTx/>
                <a:uFillTx/>
                <a:latin typeface="微软雅黑"/>
                <a:ea typeface="微软雅黑"/>
                <a:cs typeface="+mn-cs"/>
              </a:rPr>
              <a:t>(1995-2000)</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，其在生育保险上的目标是：</a:t>
            </a:r>
            <a:endParaRPr kumimoji="0" 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9" name="矩形 8"/>
          <p:cNvSpPr/>
          <p:nvPr/>
        </p:nvSpPr>
        <p:spPr>
          <a:xfrm>
            <a:off x="1397618" y="4665935"/>
            <a:ext cx="10204155" cy="128990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sz="1800" b="0" i="0" u="none" strike="noStrike" kern="1200" cap="none" spc="0" normalizeH="0" baseline="0" noProof="0" dirty="0">
                <a:ln>
                  <a:noFill/>
                </a:ln>
                <a:solidFill>
                  <a:prstClr val="black"/>
                </a:solidFill>
                <a:effectLst/>
                <a:uLnTx/>
                <a:uFillTx/>
                <a:latin typeface="微软雅黑"/>
                <a:ea typeface="微软雅黑"/>
                <a:cs typeface="+mn-cs"/>
              </a:rPr>
              <a:t>20</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世纪末“在全国城市基本实现生育费用社会统筹”；</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改革女职工生育保障制度。将女职工生育保险费用由企业管理逐步改为社会统筹管理</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，这项改革由国有企业逐步扩展到所有企业。”</a:t>
            </a:r>
          </a:p>
        </p:txBody>
      </p:sp>
      <p:sp>
        <p:nvSpPr>
          <p:cNvPr id="11" name="文本框 10">
            <a:extLst>
              <a:ext uri="{FF2B5EF4-FFF2-40B4-BE49-F238E27FC236}">
                <a16:creationId xmlns:a16="http://schemas.microsoft.com/office/drawing/2014/main" id="{4FF3BBB5-A047-4B02-AB3D-68C18390B8B2}"/>
              </a:ext>
            </a:extLst>
          </p:cNvPr>
          <p:cNvSpPr txBox="1"/>
          <p:nvPr/>
        </p:nvSpPr>
        <p:spPr>
          <a:xfrm>
            <a:off x="606169" y="2133280"/>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9.3.3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三、经济转轨时期的生育保险</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3" name="组合 12">
            <a:extLst>
              <a:ext uri="{FF2B5EF4-FFF2-40B4-BE49-F238E27FC236}">
                <a16:creationId xmlns:a16="http://schemas.microsoft.com/office/drawing/2014/main" id="{2D1E2C64-CFE4-42D4-8777-5B805EEB5F56}"/>
              </a:ext>
            </a:extLst>
          </p:cNvPr>
          <p:cNvGrpSpPr/>
          <p:nvPr/>
        </p:nvGrpSpPr>
        <p:grpSpPr>
          <a:xfrm>
            <a:off x="107475" y="941847"/>
            <a:ext cx="4749087" cy="1057254"/>
            <a:chOff x="107475" y="941847"/>
            <a:chExt cx="4749087" cy="1057254"/>
          </a:xfrm>
        </p:grpSpPr>
        <p:sp>
          <p:nvSpPr>
            <p:cNvPr id="15" name="文本框 14">
              <a:extLst>
                <a:ext uri="{FF2B5EF4-FFF2-40B4-BE49-F238E27FC236}">
                  <a16:creationId xmlns:a16="http://schemas.microsoft.com/office/drawing/2014/main" id="{C3AA3171-2BA9-48C5-BF24-7554E1B3CD8B}"/>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a:extLst>
                <a:ext uri="{FF2B5EF4-FFF2-40B4-BE49-F238E27FC236}">
                  <a16:creationId xmlns:a16="http://schemas.microsoft.com/office/drawing/2014/main" id="{1CC6D34F-8889-4830-9121-54E7E6C87865}"/>
                </a:ext>
              </a:extLst>
            </p:cNvPr>
            <p:cNvSpPr/>
            <p:nvPr/>
          </p:nvSpPr>
          <p:spPr>
            <a:xfrm>
              <a:off x="575202" y="1568214"/>
              <a:ext cx="428136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9.3</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中国生育保险制度及其变迁</a:t>
              </a:r>
            </a:p>
          </p:txBody>
        </p:sp>
      </p:grpSp>
      <p:sp>
        <p:nvSpPr>
          <p:cNvPr id="14" name="文本框 13">
            <a:extLst>
              <a:ext uri="{FF2B5EF4-FFF2-40B4-BE49-F238E27FC236}">
                <a16:creationId xmlns:a16="http://schemas.microsoft.com/office/drawing/2014/main" id="{196BFAEC-0B48-4889-9233-9760CAF6A34E}"/>
              </a:ext>
            </a:extLst>
          </p:cNvPr>
          <p:cNvSpPr txBox="1"/>
          <p:nvPr/>
        </p:nvSpPr>
        <p:spPr>
          <a:xfrm>
            <a:off x="5544480" y="2797137"/>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pic>
        <p:nvPicPr>
          <p:cNvPr id="3" name="图片 2">
            <a:extLst>
              <a:ext uri="{FF2B5EF4-FFF2-40B4-BE49-F238E27FC236}">
                <a16:creationId xmlns:a16="http://schemas.microsoft.com/office/drawing/2014/main" id="{86F46877-0C00-42C7-AEAF-DA44A1474670}"/>
              </a:ext>
            </a:extLst>
          </p:cNvPr>
          <p:cNvPicPr>
            <a:picLocks noChangeAspect="1"/>
          </p:cNvPicPr>
          <p:nvPr/>
        </p:nvPicPr>
        <p:blipFill>
          <a:blip r:embed="rId2"/>
          <a:stretch>
            <a:fillRect/>
          </a:stretch>
        </p:blipFill>
        <p:spPr>
          <a:xfrm>
            <a:off x="7886955" y="698834"/>
            <a:ext cx="4219086" cy="1330253"/>
          </a:xfrm>
          <a:prstGeom prst="rect">
            <a:avLst/>
          </a:prstGeom>
        </p:spPr>
      </p:pic>
      <p:sp>
        <p:nvSpPr>
          <p:cNvPr id="4" name="矩形 3">
            <a:extLst>
              <a:ext uri="{FF2B5EF4-FFF2-40B4-BE49-F238E27FC236}">
                <a16:creationId xmlns:a16="http://schemas.microsoft.com/office/drawing/2014/main" id="{79C46094-910F-4125-88B5-92DA8E428036}"/>
              </a:ext>
            </a:extLst>
          </p:cNvPr>
          <p:cNvSpPr/>
          <p:nvPr/>
        </p:nvSpPr>
        <p:spPr>
          <a:xfrm>
            <a:off x="954451" y="178832"/>
            <a:ext cx="441659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9.3.3.3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生育保险从企业保险走向社会统筹</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390419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1876326"/>
            <a:ext cx="9472896" cy="3925153"/>
          </a:xfrm>
        </p:spPr>
        <p:txBody>
          <a:bodyPr anchor="ctr"/>
          <a:lstStyle/>
          <a:p>
            <a:pPr algn="l">
              <a:lnSpc>
                <a:spcPct val="150000"/>
              </a:lnSpc>
              <a:spcAft>
                <a:spcPts val="1200"/>
              </a:spcAft>
            </a:pPr>
            <a:r>
              <a:rPr lang="zh-CN" altLang="en-US" dirty="0"/>
              <a:t>我国生育保险制度的建立和发展可分为三个时期，不包括（    ）。 </a:t>
            </a:r>
            <a:endParaRPr lang="en-GB" altLang="zh-CN" dirty="0"/>
          </a:p>
          <a:p>
            <a:pPr algn="l">
              <a:lnSpc>
                <a:spcPct val="150000"/>
              </a:lnSpc>
            </a:pPr>
            <a:r>
              <a:rPr lang="en-US" altLang="zh-CN" dirty="0"/>
              <a:t>A</a:t>
            </a:r>
            <a:r>
              <a:rPr lang="zh-CN" altLang="en-US" dirty="0"/>
              <a:t>、新中国成立初期</a:t>
            </a:r>
            <a:endParaRPr lang="en-GB" altLang="zh-CN" dirty="0"/>
          </a:p>
          <a:p>
            <a:pPr algn="l">
              <a:lnSpc>
                <a:spcPct val="150000"/>
              </a:lnSpc>
            </a:pPr>
            <a:r>
              <a:rPr lang="en-US" altLang="zh-CN" dirty="0"/>
              <a:t>B</a:t>
            </a:r>
            <a:r>
              <a:rPr lang="zh-CN" altLang="en-US" dirty="0"/>
              <a:t>、经济腾飞时期</a:t>
            </a:r>
            <a:endParaRPr lang="en-GB" altLang="zh-CN" dirty="0"/>
          </a:p>
          <a:p>
            <a:pPr algn="l">
              <a:lnSpc>
                <a:spcPct val="150000"/>
              </a:lnSpc>
            </a:pPr>
            <a:r>
              <a:rPr lang="en-US" altLang="zh-CN" dirty="0"/>
              <a:t>C</a:t>
            </a:r>
            <a:r>
              <a:rPr lang="zh-CN" altLang="en-US" dirty="0"/>
              <a:t>、经济转轨时期</a:t>
            </a:r>
            <a:endParaRPr lang="en-GB" altLang="zh-CN" dirty="0"/>
          </a:p>
          <a:p>
            <a:pPr algn="l">
              <a:lnSpc>
                <a:spcPct val="150000"/>
              </a:lnSpc>
            </a:pPr>
            <a:r>
              <a:rPr lang="en-US" altLang="zh-CN" dirty="0"/>
              <a:t>D</a:t>
            </a:r>
            <a:r>
              <a:rPr lang="zh-CN" altLang="en-US" dirty="0"/>
              <a:t>、“社会主义改造”及“文化大革命”时期</a:t>
            </a:r>
            <a:endParaRPr lang="en-GB" altLang="zh-CN" dirty="0"/>
          </a:p>
        </p:txBody>
      </p:sp>
      <p:sp>
        <p:nvSpPr>
          <p:cNvPr id="5" name="TextBox 3">
            <a:extLst>
              <a:ext uri="{FF2B5EF4-FFF2-40B4-BE49-F238E27FC236}">
                <a16:creationId xmlns:a16="http://schemas.microsoft.com/office/drawing/2014/main" id="{95297678-2EBC-4242-A91D-8CE16B53813B}"/>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219334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1876326"/>
            <a:ext cx="9472896" cy="3925153"/>
          </a:xfrm>
        </p:spPr>
        <p:txBody>
          <a:bodyPr anchor="ctr"/>
          <a:lstStyle/>
          <a:p>
            <a:pPr algn="l">
              <a:lnSpc>
                <a:spcPct val="150000"/>
              </a:lnSpc>
              <a:spcAft>
                <a:spcPts val="1200"/>
              </a:spcAft>
            </a:pPr>
            <a:r>
              <a:rPr lang="zh-CN" altLang="en-US" dirty="0"/>
              <a:t>我国生育保险制度的建立和发展可分为三个时期，不包括（  </a:t>
            </a:r>
            <a:r>
              <a:rPr lang="en-US" altLang="zh-CN" b="1" dirty="0">
                <a:solidFill>
                  <a:srgbClr val="FF0000"/>
                </a:solidFill>
              </a:rPr>
              <a:t>B</a:t>
            </a:r>
            <a:r>
              <a:rPr lang="zh-CN" altLang="en-US" dirty="0"/>
              <a:t> ）。 </a:t>
            </a:r>
            <a:endParaRPr lang="en-GB" altLang="zh-CN" dirty="0"/>
          </a:p>
          <a:p>
            <a:pPr algn="l">
              <a:lnSpc>
                <a:spcPct val="150000"/>
              </a:lnSpc>
            </a:pPr>
            <a:r>
              <a:rPr lang="en-US" altLang="zh-CN" dirty="0"/>
              <a:t>A</a:t>
            </a:r>
            <a:r>
              <a:rPr lang="zh-CN" altLang="en-US" dirty="0"/>
              <a:t>、新中国成立初期</a:t>
            </a:r>
            <a:endParaRPr lang="en-GB" altLang="zh-CN" dirty="0"/>
          </a:p>
          <a:p>
            <a:pPr algn="l">
              <a:lnSpc>
                <a:spcPct val="150000"/>
              </a:lnSpc>
            </a:pPr>
            <a:r>
              <a:rPr lang="en-US" altLang="zh-CN" dirty="0">
                <a:solidFill>
                  <a:srgbClr val="FF0000"/>
                </a:solidFill>
              </a:rPr>
              <a:t>B</a:t>
            </a:r>
            <a:r>
              <a:rPr lang="zh-CN" altLang="en-US" dirty="0">
                <a:solidFill>
                  <a:srgbClr val="FF0000"/>
                </a:solidFill>
              </a:rPr>
              <a:t>、经济腾飞时期</a:t>
            </a:r>
            <a:endParaRPr lang="en-GB" altLang="zh-CN" dirty="0">
              <a:solidFill>
                <a:srgbClr val="FF0000"/>
              </a:solidFill>
            </a:endParaRPr>
          </a:p>
          <a:p>
            <a:pPr algn="l">
              <a:lnSpc>
                <a:spcPct val="150000"/>
              </a:lnSpc>
            </a:pPr>
            <a:r>
              <a:rPr lang="en-US" altLang="zh-CN" dirty="0"/>
              <a:t>C</a:t>
            </a:r>
            <a:r>
              <a:rPr lang="zh-CN" altLang="en-US" dirty="0"/>
              <a:t>、经济转轨时期</a:t>
            </a:r>
            <a:endParaRPr lang="en-GB" altLang="zh-CN" dirty="0"/>
          </a:p>
          <a:p>
            <a:pPr algn="l">
              <a:lnSpc>
                <a:spcPct val="150000"/>
              </a:lnSpc>
            </a:pPr>
            <a:r>
              <a:rPr lang="en-US" altLang="zh-CN" dirty="0"/>
              <a:t>D</a:t>
            </a:r>
            <a:r>
              <a:rPr lang="zh-CN" altLang="en-US" dirty="0"/>
              <a:t>、“社会主义改造”及“文化大革命”时期</a:t>
            </a:r>
            <a:endParaRPr lang="en-GB" altLang="zh-CN" dirty="0"/>
          </a:p>
        </p:txBody>
      </p:sp>
      <p:sp>
        <p:nvSpPr>
          <p:cNvPr id="5" name="TextBox 3">
            <a:extLst>
              <a:ext uri="{FF2B5EF4-FFF2-40B4-BE49-F238E27FC236}">
                <a16:creationId xmlns:a16="http://schemas.microsoft.com/office/drawing/2014/main" id="{95297678-2EBC-4242-A91D-8CE16B53813B}"/>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651170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00012" y="1784232"/>
            <a:ext cx="8832626" cy="3925153"/>
          </a:xfrm>
        </p:spPr>
        <p:txBody>
          <a:bodyPr anchor="ctr"/>
          <a:lstStyle/>
          <a:p>
            <a:pPr algn="l">
              <a:lnSpc>
                <a:spcPct val="150000"/>
              </a:lnSpc>
              <a:spcAft>
                <a:spcPts val="1200"/>
              </a:spcAft>
            </a:pPr>
            <a:r>
              <a:rPr lang="zh-CN" altLang="en-US" dirty="0"/>
              <a:t>生育保险自</a:t>
            </a:r>
            <a:r>
              <a:rPr lang="en-US" altLang="zh-CN" dirty="0"/>
              <a:t>1994</a:t>
            </a:r>
            <a:r>
              <a:rPr lang="zh-CN" altLang="en-US" dirty="0"/>
              <a:t>年起，从企业保险走向（    ）。 </a:t>
            </a:r>
            <a:endParaRPr lang="en-GB" altLang="zh-CN" dirty="0"/>
          </a:p>
          <a:p>
            <a:pPr algn="l">
              <a:lnSpc>
                <a:spcPct val="150000"/>
              </a:lnSpc>
            </a:pPr>
            <a:r>
              <a:rPr lang="en-US" altLang="zh-CN" dirty="0"/>
              <a:t>A</a:t>
            </a:r>
            <a:r>
              <a:rPr lang="zh-CN" altLang="en-US" dirty="0"/>
              <a:t>、私人保险</a:t>
            </a:r>
            <a:endParaRPr lang="en-GB" altLang="zh-CN" dirty="0"/>
          </a:p>
          <a:p>
            <a:pPr algn="l">
              <a:lnSpc>
                <a:spcPct val="150000"/>
              </a:lnSpc>
            </a:pPr>
            <a:r>
              <a:rPr lang="en-US" altLang="zh-CN" dirty="0"/>
              <a:t>B</a:t>
            </a:r>
            <a:r>
              <a:rPr lang="zh-CN" altLang="en-US" dirty="0"/>
              <a:t>、社会保险</a:t>
            </a:r>
            <a:endParaRPr lang="en-GB" altLang="zh-CN" dirty="0"/>
          </a:p>
          <a:p>
            <a:pPr algn="l">
              <a:lnSpc>
                <a:spcPct val="150000"/>
              </a:lnSpc>
            </a:pPr>
            <a:r>
              <a:rPr lang="en-US" altLang="zh-CN" dirty="0"/>
              <a:t>C</a:t>
            </a:r>
            <a:r>
              <a:rPr lang="zh-CN" altLang="en-US" dirty="0"/>
              <a:t>、社会统筹</a:t>
            </a:r>
            <a:endParaRPr lang="en-GB" altLang="zh-CN" dirty="0"/>
          </a:p>
          <a:p>
            <a:pPr algn="l">
              <a:lnSpc>
                <a:spcPct val="150000"/>
              </a:lnSpc>
            </a:pPr>
            <a:r>
              <a:rPr lang="en-US" altLang="zh-CN" dirty="0"/>
              <a:t>D</a:t>
            </a:r>
            <a:r>
              <a:rPr lang="zh-CN" altLang="en-US" dirty="0"/>
              <a:t>、社会保障</a:t>
            </a:r>
            <a:endParaRPr lang="en-GB" altLang="zh-CN" dirty="0"/>
          </a:p>
        </p:txBody>
      </p:sp>
      <p:sp>
        <p:nvSpPr>
          <p:cNvPr id="5" name="TextBox 3">
            <a:extLst>
              <a:ext uri="{FF2B5EF4-FFF2-40B4-BE49-F238E27FC236}">
                <a16:creationId xmlns:a16="http://schemas.microsoft.com/office/drawing/2014/main" id="{B4B478B4-F507-4D10-AA0D-FB78FCBA224E}"/>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649830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00012" y="1784232"/>
            <a:ext cx="8832626" cy="3925153"/>
          </a:xfrm>
        </p:spPr>
        <p:txBody>
          <a:bodyPr anchor="ctr"/>
          <a:lstStyle/>
          <a:p>
            <a:pPr algn="l">
              <a:lnSpc>
                <a:spcPct val="150000"/>
              </a:lnSpc>
              <a:spcAft>
                <a:spcPts val="1200"/>
              </a:spcAft>
            </a:pPr>
            <a:r>
              <a:rPr lang="zh-CN" altLang="en-US" dirty="0"/>
              <a:t>生育保险自</a:t>
            </a:r>
            <a:r>
              <a:rPr lang="en-US" altLang="zh-CN" dirty="0"/>
              <a:t>1994</a:t>
            </a:r>
            <a:r>
              <a:rPr lang="zh-CN" altLang="en-US" dirty="0"/>
              <a:t>年起，从企业保险走向（  </a:t>
            </a:r>
            <a:r>
              <a:rPr lang="en-US" altLang="zh-CN" b="1" dirty="0">
                <a:solidFill>
                  <a:srgbClr val="FF0000"/>
                </a:solidFill>
              </a:rPr>
              <a:t>C</a:t>
            </a:r>
            <a:r>
              <a:rPr lang="zh-CN" altLang="en-US" dirty="0"/>
              <a:t>  ）。 </a:t>
            </a:r>
            <a:endParaRPr lang="en-GB" altLang="zh-CN" dirty="0"/>
          </a:p>
          <a:p>
            <a:pPr algn="l">
              <a:lnSpc>
                <a:spcPct val="150000"/>
              </a:lnSpc>
            </a:pPr>
            <a:r>
              <a:rPr lang="en-US" altLang="zh-CN" dirty="0"/>
              <a:t>A</a:t>
            </a:r>
            <a:r>
              <a:rPr lang="zh-CN" altLang="en-US" dirty="0"/>
              <a:t>、私人保险</a:t>
            </a:r>
            <a:endParaRPr lang="en-GB" altLang="zh-CN" dirty="0"/>
          </a:p>
          <a:p>
            <a:pPr algn="l">
              <a:lnSpc>
                <a:spcPct val="150000"/>
              </a:lnSpc>
            </a:pPr>
            <a:r>
              <a:rPr lang="en-US" altLang="zh-CN" dirty="0"/>
              <a:t>B</a:t>
            </a:r>
            <a:r>
              <a:rPr lang="zh-CN" altLang="en-US" dirty="0"/>
              <a:t>、社会保险</a:t>
            </a:r>
            <a:endParaRPr lang="en-GB" altLang="zh-CN" dirty="0"/>
          </a:p>
          <a:p>
            <a:pPr algn="l">
              <a:lnSpc>
                <a:spcPct val="150000"/>
              </a:lnSpc>
            </a:pPr>
            <a:r>
              <a:rPr lang="en-US" altLang="zh-CN" dirty="0">
                <a:solidFill>
                  <a:srgbClr val="FF0000"/>
                </a:solidFill>
              </a:rPr>
              <a:t>C</a:t>
            </a:r>
            <a:r>
              <a:rPr lang="zh-CN" altLang="en-US" dirty="0">
                <a:solidFill>
                  <a:srgbClr val="FF0000"/>
                </a:solidFill>
              </a:rPr>
              <a:t>、社会统筹</a:t>
            </a:r>
            <a:endParaRPr lang="en-GB" altLang="zh-CN" dirty="0">
              <a:solidFill>
                <a:srgbClr val="FF0000"/>
              </a:solidFill>
            </a:endParaRPr>
          </a:p>
          <a:p>
            <a:pPr algn="l">
              <a:lnSpc>
                <a:spcPct val="150000"/>
              </a:lnSpc>
            </a:pPr>
            <a:r>
              <a:rPr lang="en-US" altLang="zh-CN" dirty="0"/>
              <a:t>D</a:t>
            </a:r>
            <a:r>
              <a:rPr lang="zh-CN" altLang="en-US" dirty="0"/>
              <a:t>、社会保障</a:t>
            </a:r>
            <a:endParaRPr lang="en-GB" altLang="zh-CN" dirty="0"/>
          </a:p>
        </p:txBody>
      </p:sp>
      <p:sp>
        <p:nvSpPr>
          <p:cNvPr id="5" name="TextBox 3">
            <a:extLst>
              <a:ext uri="{FF2B5EF4-FFF2-40B4-BE49-F238E27FC236}">
                <a16:creationId xmlns:a16="http://schemas.microsoft.com/office/drawing/2014/main" id="{B4B478B4-F507-4D10-AA0D-FB78FCBA224E}"/>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5061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44912" y="816201"/>
            <a:ext cx="8502176" cy="5951524"/>
          </a:xfrm>
          <a:prstGeom prst="rect">
            <a:avLst/>
          </a:prstGeom>
        </p:spPr>
      </p:pic>
    </p:spTree>
    <p:extLst>
      <p:ext uri="{BB962C8B-B14F-4D97-AF65-F5344CB8AC3E}">
        <p14:creationId xmlns:p14="http://schemas.microsoft.com/office/powerpoint/2010/main" val="52991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2B32C7F-ED8B-4FB3-B1F3-FE548211BA61}"/>
              </a:ext>
            </a:extLst>
          </p:cNvPr>
          <p:cNvGrpSpPr/>
          <p:nvPr/>
        </p:nvGrpSpPr>
        <p:grpSpPr>
          <a:xfrm>
            <a:off x="3064764" y="1981364"/>
            <a:ext cx="6846222" cy="3873168"/>
            <a:chOff x="3495689" y="1560950"/>
            <a:chExt cx="6846222" cy="3873168"/>
          </a:xfrm>
        </p:grpSpPr>
        <p:sp>
          <p:nvSpPr>
            <p:cNvPr id="2" name="文本框 1"/>
            <p:cNvSpPr txBox="1"/>
            <p:nvPr/>
          </p:nvSpPr>
          <p:spPr>
            <a:xfrm>
              <a:off x="3495689" y="1560950"/>
              <a:ext cx="538076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第九章    生育保险</a:t>
              </a:r>
            </a:p>
          </p:txBody>
        </p:sp>
        <p:grpSp>
          <p:nvGrpSpPr>
            <p:cNvPr id="3" name="组合 2">
              <a:extLst>
                <a:ext uri="{FF2B5EF4-FFF2-40B4-BE49-F238E27FC236}">
                  <a16:creationId xmlns:a16="http://schemas.microsoft.com/office/drawing/2014/main" id="{2B5CF519-3D45-4192-906C-03BAF06AC1AB}"/>
                </a:ext>
              </a:extLst>
            </p:cNvPr>
            <p:cNvGrpSpPr/>
            <p:nvPr/>
          </p:nvGrpSpPr>
          <p:grpSpPr>
            <a:xfrm>
              <a:off x="3806210" y="2428537"/>
              <a:ext cx="6535701" cy="3005581"/>
              <a:chOff x="3806210" y="2428537"/>
              <a:chExt cx="6535701" cy="3005581"/>
            </a:xfrm>
          </p:grpSpPr>
          <p:sp>
            <p:nvSpPr>
              <p:cNvPr id="7" name="Rectangle 6">
                <a:extLst>
                  <a:ext uri="{FF2B5EF4-FFF2-40B4-BE49-F238E27FC236}">
                    <a16:creationId xmlns:a16="http://schemas.microsoft.com/office/drawing/2014/main" id="{115FA8BC-822F-4883-B887-BA1A38F7FA12}"/>
                  </a:ext>
                </a:extLst>
              </p:cNvPr>
              <p:cNvSpPr/>
              <p:nvPr/>
            </p:nvSpPr>
            <p:spPr>
              <a:xfrm>
                <a:off x="3806210" y="2428537"/>
                <a:ext cx="4759721"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生育保险制度的含义</a:t>
                </a:r>
              </a:p>
            </p:txBody>
          </p:sp>
          <p:sp>
            <p:nvSpPr>
              <p:cNvPr id="8" name="Rectangle 7">
                <a:extLst>
                  <a:ext uri="{FF2B5EF4-FFF2-40B4-BE49-F238E27FC236}">
                    <a16:creationId xmlns:a16="http://schemas.microsoft.com/office/drawing/2014/main" id="{496C3528-4EC8-48BC-9E55-2C141A263670}"/>
                  </a:ext>
                </a:extLst>
              </p:cNvPr>
              <p:cNvSpPr/>
              <p:nvPr/>
            </p:nvSpPr>
            <p:spPr>
              <a:xfrm>
                <a:off x="3858763" y="3111130"/>
                <a:ext cx="5380761"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国外生育保险制度的比较</a:t>
                </a:r>
              </a:p>
            </p:txBody>
          </p:sp>
          <p:sp>
            <p:nvSpPr>
              <p:cNvPr id="9" name="Rectangle 8">
                <a:extLst>
                  <a:ext uri="{FF2B5EF4-FFF2-40B4-BE49-F238E27FC236}">
                    <a16:creationId xmlns:a16="http://schemas.microsoft.com/office/drawing/2014/main" id="{FAAC986D-CD29-458C-BF64-227A465E3673}"/>
                  </a:ext>
                </a:extLst>
              </p:cNvPr>
              <p:cNvSpPr/>
              <p:nvPr/>
            </p:nvSpPr>
            <p:spPr>
              <a:xfrm>
                <a:off x="3858763" y="3812175"/>
                <a:ext cx="5705384"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中国生育保险制度及其变迁</a:t>
                </a:r>
              </a:p>
            </p:txBody>
          </p:sp>
          <p:sp>
            <p:nvSpPr>
              <p:cNvPr id="10" name="Rectangle 9">
                <a:extLst>
                  <a:ext uri="{FF2B5EF4-FFF2-40B4-BE49-F238E27FC236}">
                    <a16:creationId xmlns:a16="http://schemas.microsoft.com/office/drawing/2014/main" id="{0A193A46-6CB8-4D74-9CD3-1134DED3C71C}"/>
                  </a:ext>
                </a:extLst>
              </p:cNvPr>
              <p:cNvSpPr/>
              <p:nvPr/>
            </p:nvSpPr>
            <p:spPr>
              <a:xfrm>
                <a:off x="3858763" y="4529446"/>
                <a:ext cx="6483148"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完善生育保险制度要注意的问题</a:t>
                </a:r>
              </a:p>
            </p:txBody>
          </p:sp>
        </p:grpSp>
      </p:grpSp>
    </p:spTree>
    <p:extLst>
      <p:ext uri="{BB962C8B-B14F-4D97-AF65-F5344CB8AC3E}">
        <p14:creationId xmlns:p14="http://schemas.microsoft.com/office/powerpoint/2010/main" val="52496908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4409428-F49D-4138-90D7-EBC840A846FF}"/>
              </a:ext>
            </a:extLst>
          </p:cNvPr>
          <p:cNvGrpSpPr/>
          <p:nvPr/>
        </p:nvGrpSpPr>
        <p:grpSpPr>
          <a:xfrm>
            <a:off x="107475" y="941847"/>
            <a:ext cx="5589855" cy="1114284"/>
            <a:chOff x="107475" y="941847"/>
            <a:chExt cx="5589855" cy="1114284"/>
          </a:xfrm>
        </p:grpSpPr>
        <p:sp>
          <p:nvSpPr>
            <p:cNvPr id="9" name="文本框 8">
              <a:extLst>
                <a:ext uri="{FF2B5EF4-FFF2-40B4-BE49-F238E27FC236}">
                  <a16:creationId xmlns:a16="http://schemas.microsoft.com/office/drawing/2014/main" id="{FA4A435A-A469-4993-845D-B55E04D6D403}"/>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矩形 9">
              <a:extLst>
                <a:ext uri="{FF2B5EF4-FFF2-40B4-BE49-F238E27FC236}">
                  <a16:creationId xmlns:a16="http://schemas.microsoft.com/office/drawing/2014/main" id="{03DA3FB3-8E4F-4D01-93E0-D14D8E481C12}"/>
                </a:ext>
              </a:extLst>
            </p:cNvPr>
            <p:cNvSpPr/>
            <p:nvPr/>
          </p:nvSpPr>
          <p:spPr>
            <a:xfrm>
              <a:off x="375988" y="1625244"/>
              <a:ext cx="5321342"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完善生育保险制度要注意的问题</a:t>
              </a:r>
            </a:p>
          </p:txBody>
        </p:sp>
      </p:grpSp>
      <p:sp>
        <p:nvSpPr>
          <p:cNvPr id="8" name="文本框 7">
            <a:extLst>
              <a:ext uri="{FF2B5EF4-FFF2-40B4-BE49-F238E27FC236}">
                <a16:creationId xmlns:a16="http://schemas.microsoft.com/office/drawing/2014/main" id="{4C89BC83-C8DE-4424-BD4B-FEDD9B89A121}"/>
              </a:ext>
            </a:extLst>
          </p:cNvPr>
          <p:cNvSpPr txBox="1"/>
          <p:nvPr/>
        </p:nvSpPr>
        <p:spPr>
          <a:xfrm>
            <a:off x="5617509" y="166242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sp>
        <p:nvSpPr>
          <p:cNvPr id="2" name="矩形 1">
            <a:extLst>
              <a:ext uri="{FF2B5EF4-FFF2-40B4-BE49-F238E27FC236}">
                <a16:creationId xmlns:a16="http://schemas.microsoft.com/office/drawing/2014/main" id="{620CA262-9CE9-4B26-B99B-E97AD96E4387}"/>
              </a:ext>
            </a:extLst>
          </p:cNvPr>
          <p:cNvSpPr/>
          <p:nvPr/>
        </p:nvSpPr>
        <p:spPr>
          <a:xfrm>
            <a:off x="1226600" y="2428726"/>
            <a:ext cx="10471413"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 （一）</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生育保险的统筹覆盖面还比较低</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（对象还只是</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城镇正规部门以正规方式就业的女工</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矩形 10">
            <a:extLst>
              <a:ext uri="{FF2B5EF4-FFF2-40B4-BE49-F238E27FC236}">
                <a16:creationId xmlns:a16="http://schemas.microsoft.com/office/drawing/2014/main" id="{4D6562F8-386F-4869-B6DC-4FCD239C8803}"/>
              </a:ext>
            </a:extLst>
          </p:cNvPr>
          <p:cNvSpPr/>
          <p:nvPr/>
        </p:nvSpPr>
        <p:spPr>
          <a:xfrm>
            <a:off x="1323809" y="3225808"/>
            <a:ext cx="8093459"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（二） </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生育保险费用的筹资渠道单一，仍未摆脱传统的企业保险模式</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以支定收，收支基本平衡的原则</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p>
        </p:txBody>
      </p:sp>
      <p:sp>
        <p:nvSpPr>
          <p:cNvPr id="12" name="矩形 11">
            <a:extLst>
              <a:ext uri="{FF2B5EF4-FFF2-40B4-BE49-F238E27FC236}">
                <a16:creationId xmlns:a16="http://schemas.microsoft.com/office/drawing/2014/main" id="{2DFC182C-2F8A-475A-ABE0-E9BF8CD2E4C1}"/>
              </a:ext>
            </a:extLst>
          </p:cNvPr>
          <p:cNvSpPr/>
          <p:nvPr/>
        </p:nvSpPr>
        <p:spPr>
          <a:xfrm>
            <a:off x="1323809" y="4022890"/>
            <a:ext cx="615905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（三） </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生育保险统筹各地差异较大</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（东部高于西部）</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E55BBBFB-58B0-40F6-9FBF-5C68C29914C8}"/>
              </a:ext>
            </a:extLst>
          </p:cNvPr>
          <p:cNvSpPr/>
          <p:nvPr/>
        </p:nvSpPr>
        <p:spPr>
          <a:xfrm>
            <a:off x="1226600" y="4819972"/>
            <a:ext cx="932031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 （四）</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生育保险基金运作和管理中的风险较大</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过多结余</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可能会被蚕食、侵吞</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矩形 13">
            <a:extLst>
              <a:ext uri="{FF2B5EF4-FFF2-40B4-BE49-F238E27FC236}">
                <a16:creationId xmlns:a16="http://schemas.microsoft.com/office/drawing/2014/main" id="{EB899607-B68E-4B89-A924-203E6DB1CB6C}"/>
              </a:ext>
            </a:extLst>
          </p:cNvPr>
          <p:cNvSpPr/>
          <p:nvPr/>
        </p:nvSpPr>
        <p:spPr>
          <a:xfrm>
            <a:off x="1180317" y="5617054"/>
            <a:ext cx="7929127"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 （五）</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生育社会保险难以实现职工利益、企业利益和国家利益的均衡</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9D41F0C4-FCF8-4993-969E-FA0BE05E8932}"/>
              </a:ext>
            </a:extLst>
          </p:cNvPr>
          <p:cNvSpPr/>
          <p:nvPr/>
        </p:nvSpPr>
        <p:spPr>
          <a:xfrm>
            <a:off x="968839" y="189363"/>
            <a:ext cx="44550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9.4.1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一、生育保险的统筹覆盖面还比较低</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374580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3"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465672" y="2035692"/>
            <a:ext cx="8832626" cy="3925153"/>
          </a:xfrm>
        </p:spPr>
        <p:txBody>
          <a:bodyPr anchor="ctr"/>
          <a:lstStyle/>
          <a:p>
            <a:pPr algn="l">
              <a:lnSpc>
                <a:spcPct val="150000"/>
              </a:lnSpc>
              <a:spcAft>
                <a:spcPts val="1200"/>
              </a:spcAft>
            </a:pPr>
            <a:r>
              <a:rPr lang="zh-CN" altLang="en-US" dirty="0"/>
              <a:t>我国目前生育保险的享受对象主要是（       ）就业的女工。</a:t>
            </a:r>
            <a:endParaRPr lang="en-GB" altLang="zh-CN" dirty="0"/>
          </a:p>
          <a:p>
            <a:pPr algn="l">
              <a:lnSpc>
                <a:spcPct val="150000"/>
              </a:lnSpc>
            </a:pPr>
            <a:r>
              <a:rPr lang="en-US" altLang="zh-CN" dirty="0"/>
              <a:t>A</a:t>
            </a:r>
            <a:r>
              <a:rPr lang="zh-CN" altLang="en-US" dirty="0"/>
              <a:t>、城镇正规部门以正规方式</a:t>
            </a:r>
          </a:p>
          <a:p>
            <a:pPr algn="l">
              <a:lnSpc>
                <a:spcPct val="150000"/>
              </a:lnSpc>
            </a:pPr>
            <a:r>
              <a:rPr lang="en-US" altLang="zh-CN" dirty="0"/>
              <a:t>B</a:t>
            </a:r>
            <a:r>
              <a:rPr lang="zh-CN" altLang="en-US" dirty="0"/>
              <a:t>、城镇非正规部门以正规方式</a:t>
            </a:r>
          </a:p>
          <a:p>
            <a:pPr algn="l">
              <a:lnSpc>
                <a:spcPct val="150000"/>
              </a:lnSpc>
            </a:pPr>
            <a:r>
              <a:rPr lang="en-US" altLang="zh-CN" dirty="0"/>
              <a:t>C</a:t>
            </a:r>
            <a:r>
              <a:rPr lang="zh-CN" altLang="en-US" dirty="0"/>
              <a:t>、城镇正规部门以非正规方式</a:t>
            </a:r>
          </a:p>
          <a:p>
            <a:pPr algn="l">
              <a:lnSpc>
                <a:spcPct val="150000"/>
              </a:lnSpc>
            </a:pPr>
            <a:r>
              <a:rPr lang="en-US" altLang="zh-CN" dirty="0"/>
              <a:t>D</a:t>
            </a:r>
            <a:r>
              <a:rPr lang="zh-CN" altLang="en-US" dirty="0"/>
              <a:t>、城镇非正规部门以非正规方式</a:t>
            </a:r>
            <a:endParaRPr lang="en-GB" altLang="zh-CN" dirty="0"/>
          </a:p>
        </p:txBody>
      </p:sp>
      <p:sp>
        <p:nvSpPr>
          <p:cNvPr id="5" name="TextBox 3">
            <a:extLst>
              <a:ext uri="{FF2B5EF4-FFF2-40B4-BE49-F238E27FC236}">
                <a16:creationId xmlns:a16="http://schemas.microsoft.com/office/drawing/2014/main" id="{B4B478B4-F507-4D10-AA0D-FB78FCBA224E}"/>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799124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465672" y="2035692"/>
            <a:ext cx="8832626" cy="3925153"/>
          </a:xfrm>
        </p:spPr>
        <p:txBody>
          <a:bodyPr anchor="ctr"/>
          <a:lstStyle/>
          <a:p>
            <a:pPr algn="l">
              <a:lnSpc>
                <a:spcPct val="150000"/>
              </a:lnSpc>
              <a:spcAft>
                <a:spcPts val="1200"/>
              </a:spcAft>
            </a:pPr>
            <a:r>
              <a:rPr lang="zh-CN" altLang="en-US" dirty="0"/>
              <a:t>我国目前生育保险的享受对象主要是（    </a:t>
            </a:r>
            <a:r>
              <a:rPr lang="en-US" altLang="zh-CN" b="1" dirty="0">
                <a:solidFill>
                  <a:srgbClr val="FF0000"/>
                </a:solidFill>
              </a:rPr>
              <a:t>A</a:t>
            </a:r>
            <a:r>
              <a:rPr lang="zh-CN" altLang="en-US" dirty="0"/>
              <a:t>   ）就业的女工。</a:t>
            </a:r>
            <a:endParaRPr lang="en-GB" altLang="zh-CN" dirty="0"/>
          </a:p>
          <a:p>
            <a:pPr algn="l">
              <a:lnSpc>
                <a:spcPct val="150000"/>
              </a:lnSpc>
            </a:pPr>
            <a:r>
              <a:rPr lang="en-US" altLang="zh-CN" b="1" dirty="0">
                <a:solidFill>
                  <a:srgbClr val="FF0000"/>
                </a:solidFill>
              </a:rPr>
              <a:t>A</a:t>
            </a:r>
            <a:r>
              <a:rPr lang="zh-CN" altLang="en-US" b="1" dirty="0">
                <a:solidFill>
                  <a:srgbClr val="FF0000"/>
                </a:solidFill>
              </a:rPr>
              <a:t>、城镇正规部门以正规方式</a:t>
            </a:r>
          </a:p>
          <a:p>
            <a:pPr algn="l">
              <a:lnSpc>
                <a:spcPct val="150000"/>
              </a:lnSpc>
            </a:pPr>
            <a:r>
              <a:rPr lang="en-US" altLang="zh-CN" dirty="0"/>
              <a:t>B</a:t>
            </a:r>
            <a:r>
              <a:rPr lang="zh-CN" altLang="en-US" dirty="0"/>
              <a:t>、城镇非正规部门以正规方式</a:t>
            </a:r>
          </a:p>
          <a:p>
            <a:pPr algn="l">
              <a:lnSpc>
                <a:spcPct val="150000"/>
              </a:lnSpc>
            </a:pPr>
            <a:r>
              <a:rPr lang="en-US" altLang="zh-CN" dirty="0"/>
              <a:t>C</a:t>
            </a:r>
            <a:r>
              <a:rPr lang="zh-CN" altLang="en-US" dirty="0"/>
              <a:t>、城镇正规部门以非正规方式</a:t>
            </a:r>
          </a:p>
          <a:p>
            <a:pPr algn="l">
              <a:lnSpc>
                <a:spcPct val="150000"/>
              </a:lnSpc>
            </a:pPr>
            <a:r>
              <a:rPr lang="en-US" altLang="zh-CN" dirty="0"/>
              <a:t>D</a:t>
            </a:r>
            <a:r>
              <a:rPr lang="zh-CN" altLang="en-US" dirty="0"/>
              <a:t>、城镇非正规部门以非正规方式</a:t>
            </a:r>
            <a:endParaRPr lang="en-GB" altLang="zh-CN" dirty="0"/>
          </a:p>
        </p:txBody>
      </p:sp>
      <p:sp>
        <p:nvSpPr>
          <p:cNvPr id="5" name="TextBox 3">
            <a:extLst>
              <a:ext uri="{FF2B5EF4-FFF2-40B4-BE49-F238E27FC236}">
                <a16:creationId xmlns:a16="http://schemas.microsoft.com/office/drawing/2014/main" id="{B4B478B4-F507-4D10-AA0D-FB78FCBA224E}"/>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73024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031582" y="2058552"/>
            <a:ext cx="5741068" cy="3925153"/>
          </a:xfrm>
        </p:spPr>
        <p:txBody>
          <a:bodyPr anchor="ctr"/>
          <a:lstStyle/>
          <a:p>
            <a:pPr algn="l">
              <a:lnSpc>
                <a:spcPct val="150000"/>
              </a:lnSpc>
              <a:spcAft>
                <a:spcPts val="1200"/>
              </a:spcAft>
            </a:pPr>
            <a:r>
              <a:rPr lang="zh-CN" altLang="en-US" dirty="0"/>
              <a:t>生育保险基金筹集的原则有（      ）。</a:t>
            </a:r>
          </a:p>
          <a:p>
            <a:pPr algn="l">
              <a:lnSpc>
                <a:spcPct val="150000"/>
              </a:lnSpc>
            </a:pPr>
            <a:r>
              <a:rPr lang="en-US" altLang="zh-CN" dirty="0"/>
              <a:t>A</a:t>
            </a:r>
            <a:r>
              <a:rPr lang="zh-CN" altLang="en-US" dirty="0"/>
              <a:t>、以收定支</a:t>
            </a:r>
          </a:p>
          <a:p>
            <a:pPr algn="l">
              <a:lnSpc>
                <a:spcPct val="150000"/>
              </a:lnSpc>
            </a:pPr>
            <a:r>
              <a:rPr lang="en-US" altLang="zh-CN" dirty="0"/>
              <a:t>B</a:t>
            </a:r>
            <a:r>
              <a:rPr lang="zh-CN" altLang="en-US" dirty="0"/>
              <a:t>、以支定收</a:t>
            </a:r>
          </a:p>
          <a:p>
            <a:pPr algn="l">
              <a:lnSpc>
                <a:spcPct val="150000"/>
              </a:lnSpc>
            </a:pPr>
            <a:r>
              <a:rPr lang="en-US" altLang="zh-CN" dirty="0"/>
              <a:t>C</a:t>
            </a:r>
            <a:r>
              <a:rPr lang="zh-CN" altLang="en-US" dirty="0"/>
              <a:t>、收多于支</a:t>
            </a:r>
          </a:p>
          <a:p>
            <a:pPr algn="l">
              <a:lnSpc>
                <a:spcPct val="150000"/>
              </a:lnSpc>
            </a:pPr>
            <a:r>
              <a:rPr lang="en-US" altLang="zh-CN" dirty="0"/>
              <a:t>D</a:t>
            </a:r>
            <a:r>
              <a:rPr lang="zh-CN" altLang="en-US" dirty="0"/>
              <a:t>、收支基本平衡</a:t>
            </a:r>
          </a:p>
          <a:p>
            <a:pPr algn="l">
              <a:lnSpc>
                <a:spcPct val="150000"/>
              </a:lnSpc>
            </a:pPr>
            <a:r>
              <a:rPr lang="en-US" altLang="zh-CN" dirty="0"/>
              <a:t>E</a:t>
            </a:r>
            <a:r>
              <a:rPr lang="zh-CN" altLang="en-US" dirty="0"/>
              <a:t>、支多于收</a:t>
            </a:r>
            <a:endParaRPr lang="en-GB" altLang="zh-CN" dirty="0"/>
          </a:p>
        </p:txBody>
      </p:sp>
      <p:sp>
        <p:nvSpPr>
          <p:cNvPr id="5" name="TextBox 3">
            <a:extLst>
              <a:ext uri="{FF2B5EF4-FFF2-40B4-BE49-F238E27FC236}">
                <a16:creationId xmlns:a16="http://schemas.microsoft.com/office/drawing/2014/main" id="{B4B478B4-F507-4D10-AA0D-FB78FCBA224E}"/>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617472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031582" y="2058552"/>
            <a:ext cx="5741068" cy="3925153"/>
          </a:xfrm>
        </p:spPr>
        <p:txBody>
          <a:bodyPr anchor="ctr"/>
          <a:lstStyle/>
          <a:p>
            <a:pPr algn="l">
              <a:lnSpc>
                <a:spcPct val="150000"/>
              </a:lnSpc>
              <a:spcAft>
                <a:spcPts val="1200"/>
              </a:spcAft>
            </a:pPr>
            <a:r>
              <a:rPr lang="zh-CN" altLang="en-US" dirty="0"/>
              <a:t>生育保险基金筹集的原则有（   </a:t>
            </a:r>
            <a:r>
              <a:rPr lang="en-US" altLang="zh-CN" b="1" dirty="0">
                <a:solidFill>
                  <a:srgbClr val="FF0000"/>
                </a:solidFill>
              </a:rPr>
              <a:t>BD</a:t>
            </a:r>
            <a:r>
              <a:rPr lang="zh-CN" altLang="en-US" dirty="0"/>
              <a:t>   ）。</a:t>
            </a:r>
          </a:p>
          <a:p>
            <a:pPr algn="l">
              <a:lnSpc>
                <a:spcPct val="150000"/>
              </a:lnSpc>
            </a:pPr>
            <a:r>
              <a:rPr lang="en-US" altLang="zh-CN" dirty="0"/>
              <a:t>A</a:t>
            </a:r>
            <a:r>
              <a:rPr lang="zh-CN" altLang="en-US" dirty="0"/>
              <a:t>、以收定支</a:t>
            </a:r>
          </a:p>
          <a:p>
            <a:pPr algn="l">
              <a:lnSpc>
                <a:spcPct val="150000"/>
              </a:lnSpc>
            </a:pPr>
            <a:r>
              <a:rPr lang="en-US" altLang="zh-CN" b="1" dirty="0">
                <a:solidFill>
                  <a:srgbClr val="FF0000"/>
                </a:solidFill>
              </a:rPr>
              <a:t>B</a:t>
            </a:r>
            <a:r>
              <a:rPr lang="zh-CN" altLang="en-US" b="1" dirty="0">
                <a:solidFill>
                  <a:srgbClr val="FF0000"/>
                </a:solidFill>
              </a:rPr>
              <a:t>、以支定收</a:t>
            </a:r>
          </a:p>
          <a:p>
            <a:pPr algn="l">
              <a:lnSpc>
                <a:spcPct val="150000"/>
              </a:lnSpc>
            </a:pPr>
            <a:r>
              <a:rPr lang="en-US" altLang="zh-CN" dirty="0"/>
              <a:t>C</a:t>
            </a:r>
            <a:r>
              <a:rPr lang="zh-CN" altLang="en-US" dirty="0"/>
              <a:t>、收多于支</a:t>
            </a:r>
          </a:p>
          <a:p>
            <a:pPr algn="l">
              <a:lnSpc>
                <a:spcPct val="150000"/>
              </a:lnSpc>
            </a:pPr>
            <a:r>
              <a:rPr lang="en-US" altLang="zh-CN" b="1" dirty="0">
                <a:solidFill>
                  <a:srgbClr val="FF0000"/>
                </a:solidFill>
              </a:rPr>
              <a:t>D</a:t>
            </a:r>
            <a:r>
              <a:rPr lang="zh-CN" altLang="en-US" b="1" dirty="0">
                <a:solidFill>
                  <a:srgbClr val="FF0000"/>
                </a:solidFill>
              </a:rPr>
              <a:t>、收支基本平衡</a:t>
            </a:r>
          </a:p>
          <a:p>
            <a:pPr algn="l">
              <a:lnSpc>
                <a:spcPct val="150000"/>
              </a:lnSpc>
            </a:pPr>
            <a:r>
              <a:rPr lang="en-US" altLang="zh-CN" dirty="0"/>
              <a:t>E</a:t>
            </a:r>
            <a:r>
              <a:rPr lang="zh-CN" altLang="en-US" dirty="0"/>
              <a:t>、支多于收</a:t>
            </a:r>
            <a:endParaRPr lang="en-GB" altLang="zh-CN" dirty="0"/>
          </a:p>
        </p:txBody>
      </p:sp>
      <p:sp>
        <p:nvSpPr>
          <p:cNvPr id="5" name="TextBox 3">
            <a:extLst>
              <a:ext uri="{FF2B5EF4-FFF2-40B4-BE49-F238E27FC236}">
                <a16:creationId xmlns:a16="http://schemas.microsoft.com/office/drawing/2014/main" id="{B4B478B4-F507-4D10-AA0D-FB78FCBA224E}"/>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07175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465266" y="1419564"/>
            <a:ext cx="7046869" cy="1295827"/>
          </a:xfrm>
        </p:spPr>
        <p:txBody>
          <a:bodyPr anchor="ctr"/>
          <a:lstStyle/>
          <a:p>
            <a:pPr algn="l">
              <a:lnSpc>
                <a:spcPct val="150000"/>
              </a:lnSpc>
            </a:pPr>
            <a:r>
              <a:rPr lang="zh-CN" altLang="en-US" sz="2800" dirty="0"/>
              <a:t>简述我国生育保险制度改革中存在的问题。 </a:t>
            </a:r>
            <a:endParaRPr lang="en-GB" altLang="zh-CN" sz="2800" dirty="0"/>
          </a:p>
        </p:txBody>
      </p:sp>
      <p:sp>
        <p:nvSpPr>
          <p:cNvPr id="5" name="TextBox 3">
            <a:extLst>
              <a:ext uri="{FF2B5EF4-FFF2-40B4-BE49-F238E27FC236}">
                <a16:creationId xmlns:a16="http://schemas.microsoft.com/office/drawing/2014/main" id="{66B8B9BE-07AD-4FBC-AA82-68F09BEF4C84}"/>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6" name="Rectangle 1">
            <a:extLst>
              <a:ext uri="{FF2B5EF4-FFF2-40B4-BE49-F238E27FC236}">
                <a16:creationId xmlns:a16="http://schemas.microsoft.com/office/drawing/2014/main" id="{B955903A-124D-417C-B422-D610581A64E7}"/>
              </a:ext>
            </a:extLst>
          </p:cNvPr>
          <p:cNvSpPr/>
          <p:nvPr/>
        </p:nvSpPr>
        <p:spPr>
          <a:xfrm>
            <a:off x="1646839" y="2715391"/>
            <a:ext cx="9321800" cy="307892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200" b="1" i="0" u="none" strike="noStrike" kern="1200" cap="none" spc="0" normalizeH="0" baseline="0" noProof="0" dirty="0">
                <a:ln>
                  <a:noFill/>
                </a:ln>
                <a:solidFill>
                  <a:srgbClr val="FF0000"/>
                </a:solidFill>
                <a:effectLst/>
                <a:uLnTx/>
                <a:uFillTx/>
                <a:latin typeface="Helvetica Neue For Number"/>
                <a:ea typeface="微软雅黑"/>
                <a:cs typeface="+mn-cs"/>
              </a:rPr>
              <a:t>答案：</a:t>
            </a:r>
            <a:endParaRPr kumimoji="0" lang="en-GB" altLang="zh-CN" sz="2200" b="1" i="0" u="none" strike="noStrike" kern="1200" cap="none" spc="0" normalizeH="0" baseline="0" noProof="0" dirty="0">
              <a:ln>
                <a:noFill/>
              </a:ln>
              <a:solidFill>
                <a:srgbClr val="FF0000"/>
              </a:solidFill>
              <a:effectLst/>
              <a:uLnTx/>
              <a:uFillTx/>
              <a:latin typeface="Helvetica Neue For Number"/>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FF0000"/>
                </a:solidFill>
                <a:effectLst/>
                <a:uLnTx/>
                <a:uFillTx/>
                <a:latin typeface="Helvetica Neue For Number"/>
                <a:ea typeface="微软雅黑"/>
                <a:cs typeface="+mn-cs"/>
              </a:rPr>
              <a:t>（</a:t>
            </a:r>
            <a:r>
              <a:rPr kumimoji="0" lang="en-US" altLang="zh-CN" sz="2200" b="0" i="0" u="none" strike="noStrike" kern="1200" cap="none" spc="0" normalizeH="0" baseline="0" noProof="0" dirty="0">
                <a:ln>
                  <a:noFill/>
                </a:ln>
                <a:solidFill>
                  <a:srgbClr val="FF0000"/>
                </a:solidFill>
                <a:effectLst/>
                <a:uLnTx/>
                <a:uFillTx/>
                <a:latin typeface="Helvetica Neue For Number"/>
                <a:ea typeface="微软雅黑"/>
                <a:cs typeface="+mn-cs"/>
              </a:rPr>
              <a:t>1</a:t>
            </a:r>
            <a:r>
              <a:rPr kumimoji="0" lang="zh-CN" altLang="en-US" sz="2200" b="0" i="0" u="none" strike="noStrike" kern="1200" cap="none" spc="0" normalizeH="0" baseline="0" noProof="0" dirty="0">
                <a:ln>
                  <a:noFill/>
                </a:ln>
                <a:solidFill>
                  <a:srgbClr val="FF0000"/>
                </a:solidFill>
                <a:effectLst/>
                <a:uLnTx/>
                <a:uFillTx/>
                <a:latin typeface="Helvetica Neue For Number"/>
                <a:ea typeface="微软雅黑"/>
                <a:cs typeface="+mn-cs"/>
              </a:rPr>
              <a:t>）生育保险的统筹覆盖面还比较低；</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FF0000"/>
                </a:solidFill>
                <a:effectLst/>
                <a:uLnTx/>
                <a:uFillTx/>
                <a:latin typeface="Helvetica Neue For Number"/>
                <a:ea typeface="微软雅黑"/>
                <a:cs typeface="+mn-cs"/>
              </a:rPr>
              <a:t>（</a:t>
            </a:r>
            <a:r>
              <a:rPr kumimoji="0" lang="en-US" altLang="zh-CN" sz="2200" b="0" i="0" u="none" strike="noStrike" kern="1200" cap="none" spc="0" normalizeH="0" baseline="0" noProof="0" dirty="0">
                <a:ln>
                  <a:noFill/>
                </a:ln>
                <a:solidFill>
                  <a:srgbClr val="FF0000"/>
                </a:solidFill>
                <a:effectLst/>
                <a:uLnTx/>
                <a:uFillTx/>
                <a:latin typeface="Helvetica Neue For Number"/>
                <a:ea typeface="微软雅黑"/>
                <a:cs typeface="+mn-cs"/>
              </a:rPr>
              <a:t>2</a:t>
            </a:r>
            <a:r>
              <a:rPr kumimoji="0" lang="zh-CN" altLang="en-US" sz="2200" b="0" i="0" u="none" strike="noStrike" kern="1200" cap="none" spc="0" normalizeH="0" baseline="0" noProof="0" dirty="0">
                <a:ln>
                  <a:noFill/>
                </a:ln>
                <a:solidFill>
                  <a:srgbClr val="FF0000"/>
                </a:solidFill>
                <a:effectLst/>
                <a:uLnTx/>
                <a:uFillTx/>
                <a:latin typeface="Helvetica Neue For Number"/>
                <a:ea typeface="微软雅黑"/>
                <a:cs typeface="+mn-cs"/>
              </a:rPr>
              <a:t>）生育保险费用的筹资渠道单一，仍未摆脱传统的企业保险模式；</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FF0000"/>
                </a:solidFill>
                <a:effectLst/>
                <a:uLnTx/>
                <a:uFillTx/>
                <a:latin typeface="Helvetica Neue For Number"/>
                <a:ea typeface="微软雅黑"/>
                <a:cs typeface="+mn-cs"/>
              </a:rPr>
              <a:t>（</a:t>
            </a:r>
            <a:r>
              <a:rPr kumimoji="0" lang="en-US" altLang="zh-CN" sz="2200" b="0" i="0" u="none" strike="noStrike" kern="1200" cap="none" spc="0" normalizeH="0" baseline="0" noProof="0" dirty="0">
                <a:ln>
                  <a:noFill/>
                </a:ln>
                <a:solidFill>
                  <a:srgbClr val="FF0000"/>
                </a:solidFill>
                <a:effectLst/>
                <a:uLnTx/>
                <a:uFillTx/>
                <a:latin typeface="Helvetica Neue For Number"/>
                <a:ea typeface="微软雅黑"/>
                <a:cs typeface="+mn-cs"/>
              </a:rPr>
              <a:t>3</a:t>
            </a:r>
            <a:r>
              <a:rPr kumimoji="0" lang="zh-CN" altLang="en-US" sz="2200" b="0" i="0" u="none" strike="noStrike" kern="1200" cap="none" spc="0" normalizeH="0" baseline="0" noProof="0" dirty="0">
                <a:ln>
                  <a:noFill/>
                </a:ln>
                <a:solidFill>
                  <a:srgbClr val="FF0000"/>
                </a:solidFill>
                <a:effectLst/>
                <a:uLnTx/>
                <a:uFillTx/>
                <a:latin typeface="Helvetica Neue For Number"/>
                <a:ea typeface="微软雅黑"/>
                <a:cs typeface="+mn-cs"/>
              </a:rPr>
              <a:t>）生育保险统筹各地差异较大；</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FF0000"/>
                </a:solidFill>
                <a:effectLst/>
                <a:uLnTx/>
                <a:uFillTx/>
                <a:latin typeface="Helvetica Neue For Number"/>
                <a:ea typeface="微软雅黑"/>
                <a:cs typeface="+mn-cs"/>
              </a:rPr>
              <a:t>（</a:t>
            </a:r>
            <a:r>
              <a:rPr kumimoji="0" lang="en-US" altLang="zh-CN" sz="2200" b="0" i="0" u="none" strike="noStrike" kern="1200" cap="none" spc="0" normalizeH="0" baseline="0" noProof="0" dirty="0">
                <a:ln>
                  <a:noFill/>
                </a:ln>
                <a:solidFill>
                  <a:srgbClr val="FF0000"/>
                </a:solidFill>
                <a:effectLst/>
                <a:uLnTx/>
                <a:uFillTx/>
                <a:latin typeface="Helvetica Neue For Number"/>
                <a:ea typeface="微软雅黑"/>
                <a:cs typeface="+mn-cs"/>
              </a:rPr>
              <a:t>4</a:t>
            </a:r>
            <a:r>
              <a:rPr kumimoji="0" lang="zh-CN" altLang="en-US" sz="2200" b="0" i="0" u="none" strike="noStrike" kern="1200" cap="none" spc="0" normalizeH="0" baseline="0" noProof="0" dirty="0">
                <a:ln>
                  <a:noFill/>
                </a:ln>
                <a:solidFill>
                  <a:srgbClr val="FF0000"/>
                </a:solidFill>
                <a:effectLst/>
                <a:uLnTx/>
                <a:uFillTx/>
                <a:latin typeface="Helvetica Neue For Number"/>
                <a:ea typeface="微软雅黑"/>
                <a:cs typeface="+mn-cs"/>
              </a:rPr>
              <a:t>）生育保险基金运作和管理中的风险较大；</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FF0000"/>
                </a:solidFill>
                <a:effectLst/>
                <a:uLnTx/>
                <a:uFillTx/>
                <a:latin typeface="Helvetica Neue For Number"/>
                <a:ea typeface="微软雅黑"/>
                <a:cs typeface="+mn-cs"/>
              </a:rPr>
              <a:t>（</a:t>
            </a:r>
            <a:r>
              <a:rPr kumimoji="0" lang="en-US" altLang="zh-CN" sz="2200" b="0" i="0" u="none" strike="noStrike" kern="1200" cap="none" spc="0" normalizeH="0" baseline="0" noProof="0" dirty="0">
                <a:ln>
                  <a:noFill/>
                </a:ln>
                <a:solidFill>
                  <a:srgbClr val="FF0000"/>
                </a:solidFill>
                <a:effectLst/>
                <a:uLnTx/>
                <a:uFillTx/>
                <a:latin typeface="Helvetica Neue For Number"/>
                <a:ea typeface="微软雅黑"/>
                <a:cs typeface="+mn-cs"/>
              </a:rPr>
              <a:t>5</a:t>
            </a:r>
            <a:r>
              <a:rPr kumimoji="0" lang="zh-CN" altLang="en-US" sz="2200" b="0" i="0" u="none" strike="noStrike" kern="1200" cap="none" spc="0" normalizeH="0" baseline="0" noProof="0" dirty="0">
                <a:ln>
                  <a:noFill/>
                </a:ln>
                <a:solidFill>
                  <a:srgbClr val="FF0000"/>
                </a:solidFill>
                <a:effectLst/>
                <a:uLnTx/>
                <a:uFillTx/>
                <a:latin typeface="Helvetica Neue For Number"/>
                <a:ea typeface="微软雅黑"/>
                <a:cs typeface="+mn-cs"/>
              </a:rPr>
              <a:t>）生育社会保险难以实现职工利益、企业利益和国家利益的均衡。</a:t>
            </a:r>
          </a:p>
        </p:txBody>
      </p:sp>
    </p:spTree>
    <p:extLst>
      <p:ext uri="{BB962C8B-B14F-4D97-AF65-F5344CB8AC3E}">
        <p14:creationId xmlns:p14="http://schemas.microsoft.com/office/powerpoint/2010/main" val="140488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DCEC8AC-3FC2-45F3-A02C-ADC974E18DBC}"/>
              </a:ext>
            </a:extLst>
          </p:cNvPr>
          <p:cNvGrpSpPr/>
          <p:nvPr/>
        </p:nvGrpSpPr>
        <p:grpSpPr>
          <a:xfrm>
            <a:off x="3580356" y="1862167"/>
            <a:ext cx="5846081" cy="3959575"/>
            <a:chOff x="4140061" y="1215397"/>
            <a:chExt cx="5846081" cy="3959575"/>
          </a:xfrm>
        </p:grpSpPr>
        <p:sp>
          <p:nvSpPr>
            <p:cNvPr id="2" name="文本框 1"/>
            <p:cNvSpPr txBox="1"/>
            <p:nvPr/>
          </p:nvSpPr>
          <p:spPr>
            <a:xfrm>
              <a:off x="4140061" y="1215397"/>
              <a:ext cx="49935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第十章    住房保障</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 name="组合 2">
              <a:extLst>
                <a:ext uri="{FF2B5EF4-FFF2-40B4-BE49-F238E27FC236}">
                  <a16:creationId xmlns:a16="http://schemas.microsoft.com/office/drawing/2014/main" id="{E266683F-7877-41E5-A2E6-1D503044CBDB}"/>
                </a:ext>
              </a:extLst>
            </p:cNvPr>
            <p:cNvGrpSpPr/>
            <p:nvPr/>
          </p:nvGrpSpPr>
          <p:grpSpPr>
            <a:xfrm>
              <a:off x="4268829" y="2115403"/>
              <a:ext cx="5717313" cy="3059569"/>
              <a:chOff x="4268829" y="2115403"/>
              <a:chExt cx="5717313" cy="3059569"/>
            </a:xfrm>
          </p:grpSpPr>
          <p:sp>
            <p:nvSpPr>
              <p:cNvPr id="7" name="Rectangle 6">
                <a:extLst>
                  <a:ext uri="{FF2B5EF4-FFF2-40B4-BE49-F238E27FC236}">
                    <a16:creationId xmlns:a16="http://schemas.microsoft.com/office/drawing/2014/main" id="{115FA8BC-822F-4883-B887-BA1A38F7FA12}"/>
                  </a:ext>
                </a:extLst>
              </p:cNvPr>
              <p:cNvSpPr/>
              <p:nvPr/>
            </p:nvSpPr>
            <p:spPr>
              <a:xfrm>
                <a:off x="4268829" y="2115403"/>
                <a:ext cx="3654341"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a:t>
                </a: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住房保障概述</a:t>
                </a:r>
                <a:endParaRPr kumimoji="0" lang="en-GB" sz="2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496C3528-4EC8-48BC-9E55-2C141A263670}"/>
                  </a:ext>
                </a:extLst>
              </p:cNvPr>
              <p:cNvSpPr/>
              <p:nvPr/>
            </p:nvSpPr>
            <p:spPr>
              <a:xfrm>
                <a:off x="4302282" y="2861976"/>
                <a:ext cx="5371628"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我国住房保障的发展现状</a:t>
                </a:r>
              </a:p>
            </p:txBody>
          </p:sp>
          <p:sp>
            <p:nvSpPr>
              <p:cNvPr id="9" name="Rectangle 8">
                <a:extLst>
                  <a:ext uri="{FF2B5EF4-FFF2-40B4-BE49-F238E27FC236}">
                    <a16:creationId xmlns:a16="http://schemas.microsoft.com/office/drawing/2014/main" id="{FAAC986D-CD29-458C-BF64-227A465E3673}"/>
                  </a:ext>
                </a:extLst>
              </p:cNvPr>
              <p:cNvSpPr/>
              <p:nvPr/>
            </p:nvSpPr>
            <p:spPr>
              <a:xfrm>
                <a:off x="4302282" y="3566138"/>
                <a:ext cx="4669102"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国外住房保障的实践</a:t>
                </a:r>
              </a:p>
            </p:txBody>
          </p:sp>
          <p:sp>
            <p:nvSpPr>
              <p:cNvPr id="10" name="Rectangle 9">
                <a:extLst>
                  <a:ext uri="{FF2B5EF4-FFF2-40B4-BE49-F238E27FC236}">
                    <a16:creationId xmlns:a16="http://schemas.microsoft.com/office/drawing/2014/main" id="{0A193A46-6CB8-4D74-9CD3-1134DED3C71C}"/>
                  </a:ext>
                </a:extLst>
              </p:cNvPr>
              <p:cNvSpPr/>
              <p:nvPr/>
            </p:nvSpPr>
            <p:spPr>
              <a:xfrm>
                <a:off x="4302282" y="4270300"/>
                <a:ext cx="5683860"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国外住房保障对中国的启示</a:t>
                </a:r>
              </a:p>
            </p:txBody>
          </p:sp>
        </p:grpSp>
      </p:grpSp>
    </p:spTree>
    <p:extLst>
      <p:ext uri="{BB962C8B-B14F-4D97-AF65-F5344CB8AC3E}">
        <p14:creationId xmlns:p14="http://schemas.microsoft.com/office/powerpoint/2010/main" val="82678808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89C10AF-4F64-4AFC-B7F9-1CE122435FE9}"/>
              </a:ext>
            </a:extLst>
          </p:cNvPr>
          <p:cNvPicPr>
            <a:picLocks noChangeAspect="1"/>
          </p:cNvPicPr>
          <p:nvPr/>
        </p:nvPicPr>
        <p:blipFill>
          <a:blip r:embed="rId3"/>
          <a:stretch>
            <a:fillRect/>
          </a:stretch>
        </p:blipFill>
        <p:spPr>
          <a:xfrm>
            <a:off x="743124" y="1978424"/>
            <a:ext cx="10705751" cy="3673820"/>
          </a:xfrm>
          <a:prstGeom prst="rect">
            <a:avLst/>
          </a:prstGeom>
        </p:spPr>
      </p:pic>
    </p:spTree>
    <p:extLst>
      <p:ext uri="{BB962C8B-B14F-4D97-AF65-F5344CB8AC3E}">
        <p14:creationId xmlns:p14="http://schemas.microsoft.com/office/powerpoint/2010/main" val="94032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36902" y="4572976"/>
            <a:ext cx="8899400" cy="4990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  住房保障制度是国家通过</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行政手段</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对</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低收入家庭</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提供适当住房的一项制度。</a:t>
            </a:r>
            <a:endParaRPr kumimoji="0" lang="en-GB"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 name="矩形 1"/>
          <p:cNvSpPr/>
          <p:nvPr/>
        </p:nvSpPr>
        <p:spPr>
          <a:xfrm>
            <a:off x="2051624" y="5457213"/>
            <a:ext cx="8133356" cy="91788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1900" b="0" i="0" u="none" strike="noStrike" kern="1200" cap="none" spc="0" normalizeH="0" baseline="0" noProof="0" dirty="0">
                <a:ln>
                  <a:noFill/>
                </a:ln>
                <a:solidFill>
                  <a:prstClr val="black"/>
                </a:solidFill>
                <a:effectLst/>
                <a:uLnTx/>
                <a:uFillTx/>
                <a:latin typeface="微软雅黑"/>
                <a:ea typeface="微软雅黑"/>
                <a:cs typeface="+mn-cs"/>
              </a:rPr>
              <a:t>狭义住房保障</a:t>
            </a:r>
            <a:r>
              <a:rPr kumimoji="0" lang="zh-CN" altLang="en-US" sz="19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1900" b="0" i="0" u="none" strike="noStrike" kern="1200" cap="none" spc="0" normalizeH="0" baseline="0" noProof="0" dirty="0">
                <a:ln>
                  <a:noFill/>
                </a:ln>
                <a:solidFill>
                  <a:srgbClr val="FF0000"/>
                </a:solidFill>
                <a:effectLst/>
                <a:uLnTx/>
                <a:uFillTx/>
                <a:latin typeface="微软雅黑"/>
                <a:ea typeface="微软雅黑"/>
                <a:cs typeface="+mn-cs"/>
              </a:rPr>
              <a:t>经济适用房、安居房、廉租房</a:t>
            </a:r>
            <a:r>
              <a:rPr kumimoji="0" lang="zh-CN" altLang="en-US" sz="19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19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1900" b="0" i="0" u="none" strike="noStrike" kern="1200" cap="none" spc="0" normalizeH="0" baseline="0" noProof="0" dirty="0">
                <a:ln>
                  <a:noFill/>
                </a:ln>
                <a:solidFill>
                  <a:prstClr val="black"/>
                </a:solidFill>
                <a:effectLst/>
                <a:uLnTx/>
                <a:uFillTx/>
                <a:latin typeface="微软雅黑"/>
                <a:ea typeface="微软雅黑"/>
                <a:cs typeface="+mn-cs"/>
              </a:rPr>
              <a:t>广义住房保障</a:t>
            </a:r>
            <a:r>
              <a:rPr kumimoji="0" lang="zh-CN" altLang="en-US" sz="19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1900" b="0" i="0" u="none" strike="noStrike" kern="1200" cap="none" spc="0" normalizeH="0" baseline="0" noProof="0" dirty="0">
                <a:ln>
                  <a:noFill/>
                </a:ln>
                <a:solidFill>
                  <a:prstClr val="black"/>
                </a:solidFill>
                <a:effectLst/>
                <a:uLnTx/>
                <a:uFillTx/>
                <a:latin typeface="微软雅黑"/>
                <a:ea typeface="微软雅黑"/>
                <a:cs typeface="+mn-cs"/>
              </a:rPr>
              <a:t>以</a:t>
            </a:r>
            <a:r>
              <a:rPr kumimoji="0" lang="zh-CN" altLang="zh-CN" sz="1900" b="0" i="0" u="none" strike="noStrike" kern="1200" cap="none" spc="0" normalizeH="0" baseline="0" noProof="0" dirty="0">
                <a:ln>
                  <a:noFill/>
                </a:ln>
                <a:solidFill>
                  <a:srgbClr val="FF0000"/>
                </a:solidFill>
                <a:effectLst/>
                <a:uLnTx/>
                <a:uFillTx/>
                <a:latin typeface="微软雅黑"/>
                <a:ea typeface="微软雅黑"/>
                <a:cs typeface="+mn-cs"/>
              </a:rPr>
              <a:t>标准价格或成本价</a:t>
            </a:r>
            <a:r>
              <a:rPr kumimoji="0" lang="zh-CN" altLang="zh-CN" sz="1900" b="0" i="0" u="none" strike="noStrike" kern="1200" cap="none" spc="0" normalizeH="0" baseline="0" noProof="0" dirty="0">
                <a:ln>
                  <a:noFill/>
                </a:ln>
                <a:solidFill>
                  <a:prstClr val="black"/>
                </a:solidFill>
                <a:effectLst/>
                <a:uLnTx/>
                <a:uFillTx/>
                <a:latin typeface="微软雅黑"/>
                <a:ea typeface="微软雅黑"/>
                <a:cs typeface="+mn-cs"/>
              </a:rPr>
              <a:t>出售公房、集资建房和住房公积金等</a:t>
            </a:r>
            <a:r>
              <a:rPr kumimoji="0" lang="zh-CN" altLang="en-US" sz="1900" b="0" i="0" u="none" strike="noStrike" kern="1200" cap="none" spc="0" normalizeH="0" baseline="0" noProof="0" dirty="0">
                <a:ln>
                  <a:noFill/>
                </a:ln>
                <a:solidFill>
                  <a:prstClr val="black"/>
                </a:solidFill>
                <a:effectLst/>
                <a:uLnTx/>
                <a:uFillTx/>
                <a:latin typeface="微软雅黑"/>
                <a:ea typeface="微软雅黑"/>
                <a:cs typeface="+mn-cs"/>
              </a:rPr>
              <a:t>。</a:t>
            </a:r>
          </a:p>
        </p:txBody>
      </p:sp>
      <p:sp>
        <p:nvSpPr>
          <p:cNvPr id="3" name="矩形 2"/>
          <p:cNvSpPr/>
          <p:nvPr/>
        </p:nvSpPr>
        <p:spPr>
          <a:xfrm>
            <a:off x="1530767" y="2929873"/>
            <a:ext cx="9810023" cy="142821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2000" b="1" i="0" u="none" strike="noStrike" kern="1200" cap="none" spc="0" normalizeH="0" baseline="0" noProof="0" dirty="0">
                <a:ln>
                  <a:noFill/>
                </a:ln>
                <a:solidFill>
                  <a:prstClr val="black"/>
                </a:solidFill>
                <a:effectLst/>
                <a:uLnTx/>
                <a:uFillTx/>
                <a:latin typeface="Calibri"/>
                <a:ea typeface="微软雅黑"/>
                <a:cs typeface="+mn-cs"/>
              </a:rPr>
              <a:t>住房保障制度</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政府和单位</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在</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住房领域</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实施社会保障职能，对城镇居民</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中低收入家庭</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进行扶持和救助的一种住房政策措施的总和，是为解决中低收入家庭的</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住房问题</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而设置的社会保障性住房供给方式。</a:t>
            </a:r>
          </a:p>
        </p:txBody>
      </p:sp>
      <p:grpSp>
        <p:nvGrpSpPr>
          <p:cNvPr id="8" name="组合 7">
            <a:extLst>
              <a:ext uri="{FF2B5EF4-FFF2-40B4-BE49-F238E27FC236}">
                <a16:creationId xmlns:a16="http://schemas.microsoft.com/office/drawing/2014/main" id="{3D0953A2-6B60-4491-B9B6-A514B69F69D8}"/>
              </a:ext>
            </a:extLst>
          </p:cNvPr>
          <p:cNvGrpSpPr/>
          <p:nvPr/>
        </p:nvGrpSpPr>
        <p:grpSpPr>
          <a:xfrm>
            <a:off x="107475" y="941847"/>
            <a:ext cx="6208975" cy="1543404"/>
            <a:chOff x="107475" y="941847"/>
            <a:chExt cx="6208975" cy="1543404"/>
          </a:xfrm>
        </p:grpSpPr>
        <p:sp>
          <p:nvSpPr>
            <p:cNvPr id="10" name="文本框 9">
              <a:extLst>
                <a:ext uri="{FF2B5EF4-FFF2-40B4-BE49-F238E27FC236}">
                  <a16:creationId xmlns:a16="http://schemas.microsoft.com/office/drawing/2014/main" id="{B20D549B-C54A-44F2-9889-ACD8D1E28A76}"/>
                </a:ext>
              </a:extLst>
            </p:cNvPr>
            <p:cNvSpPr txBox="1"/>
            <p:nvPr/>
          </p:nvSpPr>
          <p:spPr>
            <a:xfrm>
              <a:off x="573013" y="2085141"/>
              <a:ext cx="38363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10.1.1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一、住房保障制度的含义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1" name="组合 10">
              <a:extLst>
                <a:ext uri="{FF2B5EF4-FFF2-40B4-BE49-F238E27FC236}">
                  <a16:creationId xmlns:a16="http://schemas.microsoft.com/office/drawing/2014/main" id="{6240054B-B61A-4357-B226-9C07498A7506}"/>
                </a:ext>
              </a:extLst>
            </p:cNvPr>
            <p:cNvGrpSpPr/>
            <p:nvPr/>
          </p:nvGrpSpPr>
          <p:grpSpPr>
            <a:xfrm>
              <a:off x="107475" y="941847"/>
              <a:ext cx="6208975" cy="1537662"/>
              <a:chOff x="107475" y="941847"/>
              <a:chExt cx="6208975" cy="1537662"/>
            </a:xfrm>
          </p:grpSpPr>
          <p:grpSp>
            <p:nvGrpSpPr>
              <p:cNvPr id="12" name="组合 11">
                <a:extLst>
                  <a:ext uri="{FF2B5EF4-FFF2-40B4-BE49-F238E27FC236}">
                    <a16:creationId xmlns:a16="http://schemas.microsoft.com/office/drawing/2014/main" id="{BA4E96C2-3AEE-40CA-9778-73EE3F7B23B0}"/>
                  </a:ext>
                </a:extLst>
              </p:cNvPr>
              <p:cNvGrpSpPr/>
              <p:nvPr/>
            </p:nvGrpSpPr>
            <p:grpSpPr>
              <a:xfrm>
                <a:off x="107475" y="941847"/>
                <a:ext cx="3371371" cy="1020724"/>
                <a:chOff x="107475" y="941847"/>
                <a:chExt cx="3371371" cy="1020724"/>
              </a:xfrm>
            </p:grpSpPr>
            <p:sp>
              <p:nvSpPr>
                <p:cNvPr id="14" name="文本框 13">
                  <a:extLst>
                    <a:ext uri="{FF2B5EF4-FFF2-40B4-BE49-F238E27FC236}">
                      <a16:creationId xmlns:a16="http://schemas.microsoft.com/office/drawing/2014/main" id="{F91E19BE-B7E0-49F4-B780-7B4A9F41DE50}"/>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10</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住房保障</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矩形 14">
                  <a:extLst>
                    <a:ext uri="{FF2B5EF4-FFF2-40B4-BE49-F238E27FC236}">
                      <a16:creationId xmlns:a16="http://schemas.microsoft.com/office/drawing/2014/main" id="{333D3DAD-EB78-47B6-BDFF-091540F81930}"/>
                    </a:ext>
                  </a:extLst>
                </p:cNvPr>
                <p:cNvSpPr/>
                <p:nvPr/>
              </p:nvSpPr>
              <p:spPr>
                <a:xfrm>
                  <a:off x="368755" y="1531684"/>
                  <a:ext cx="31100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10.1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住房保障概述</a:t>
                  </a:r>
                </a:p>
              </p:txBody>
            </p:sp>
          </p:grpSp>
          <p:sp>
            <p:nvSpPr>
              <p:cNvPr id="13" name="文本框 12">
                <a:extLst>
                  <a:ext uri="{FF2B5EF4-FFF2-40B4-BE49-F238E27FC236}">
                    <a16:creationId xmlns:a16="http://schemas.microsoft.com/office/drawing/2014/main" id="{0722CD51-D3A1-4D8A-AD29-B4AEB7F8BAF7}"/>
                  </a:ext>
                </a:extLst>
              </p:cNvPr>
              <p:cNvSpPr txBox="1"/>
              <p:nvPr/>
            </p:nvSpPr>
            <p:spPr>
              <a:xfrm>
                <a:off x="4416571" y="2110177"/>
                <a:ext cx="1899879"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grpSp>
      <p:pic>
        <p:nvPicPr>
          <p:cNvPr id="4" name="图片 3">
            <a:extLst>
              <a:ext uri="{FF2B5EF4-FFF2-40B4-BE49-F238E27FC236}">
                <a16:creationId xmlns:a16="http://schemas.microsoft.com/office/drawing/2014/main" id="{18F6CF97-7D83-4D0D-8DD3-11E14D756083}"/>
              </a:ext>
            </a:extLst>
          </p:cNvPr>
          <p:cNvPicPr>
            <a:picLocks noChangeAspect="1"/>
          </p:cNvPicPr>
          <p:nvPr/>
        </p:nvPicPr>
        <p:blipFill>
          <a:blip r:embed="rId3"/>
          <a:stretch>
            <a:fillRect/>
          </a:stretch>
        </p:blipFill>
        <p:spPr>
          <a:xfrm>
            <a:off x="7943620" y="726103"/>
            <a:ext cx="4140905" cy="1303041"/>
          </a:xfrm>
          <a:prstGeom prst="rect">
            <a:avLst/>
          </a:prstGeom>
        </p:spPr>
      </p:pic>
      <p:sp>
        <p:nvSpPr>
          <p:cNvPr id="6" name="矩形 5">
            <a:extLst>
              <a:ext uri="{FF2B5EF4-FFF2-40B4-BE49-F238E27FC236}">
                <a16:creationId xmlns:a16="http://schemas.microsoft.com/office/drawing/2014/main" id="{86E39FDE-C832-44B7-8B17-ADCEC19874D3}"/>
              </a:ext>
            </a:extLst>
          </p:cNvPr>
          <p:cNvSpPr/>
          <p:nvPr/>
        </p:nvSpPr>
        <p:spPr>
          <a:xfrm>
            <a:off x="992051" y="187325"/>
            <a:ext cx="342914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10.1.1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一、住房保障制度的含义</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90921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1835767" y="1117908"/>
          <a:ext cx="8132322" cy="5391587"/>
        </p:xfrm>
        <a:graphic>
          <a:graphicData uri="http://schemas.openxmlformats.org/drawingml/2006/table">
            <a:tbl>
              <a:tblPr firstRow="1" bandRow="1">
                <a:tableStyleId>{93296810-A885-4BE3-A3E7-6D5BEEA58F35}</a:tableStyleId>
              </a:tblPr>
              <a:tblGrid>
                <a:gridCol w="2855074">
                  <a:extLst>
                    <a:ext uri="{9D8B030D-6E8A-4147-A177-3AD203B41FA5}">
                      <a16:colId xmlns:a16="http://schemas.microsoft.com/office/drawing/2014/main" val="20000"/>
                    </a:ext>
                  </a:extLst>
                </a:gridCol>
                <a:gridCol w="2638624">
                  <a:extLst>
                    <a:ext uri="{9D8B030D-6E8A-4147-A177-3AD203B41FA5}">
                      <a16:colId xmlns:a16="http://schemas.microsoft.com/office/drawing/2014/main" val="20001"/>
                    </a:ext>
                  </a:extLst>
                </a:gridCol>
                <a:gridCol w="2638624">
                  <a:extLst>
                    <a:ext uri="{9D8B030D-6E8A-4147-A177-3AD203B41FA5}">
                      <a16:colId xmlns:a16="http://schemas.microsoft.com/office/drawing/2014/main" val="20002"/>
                    </a:ext>
                  </a:extLst>
                </a:gridCol>
              </a:tblGrid>
              <a:tr h="791587">
                <a:tc>
                  <a:txBody>
                    <a:bodyPr/>
                    <a:lstStyle/>
                    <a:p>
                      <a:pPr algn="ctr"/>
                      <a:r>
                        <a:rPr lang="zh-CN" altLang="en-US" sz="3200" dirty="0"/>
                        <a:t>题型</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题量</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分值</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91587">
                <a:tc>
                  <a:txBody>
                    <a:bodyPr/>
                    <a:lstStyle/>
                    <a:p>
                      <a:pPr algn="ctr"/>
                      <a:r>
                        <a:rPr lang="zh-CN" altLang="en-US" sz="2800" dirty="0"/>
                        <a:t>单项选择题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1587">
                <a:tc>
                  <a:txBody>
                    <a:bodyPr/>
                    <a:lstStyle/>
                    <a:p>
                      <a:pPr algn="ctr"/>
                      <a:r>
                        <a:rPr lang="zh-CN" altLang="en-US" sz="2800" dirty="0"/>
                        <a:t>多项选择题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1587">
                <a:tc>
                  <a:txBody>
                    <a:bodyPr/>
                    <a:lstStyle/>
                    <a:p>
                      <a:pPr algn="ctr"/>
                      <a:r>
                        <a:rPr lang="zh-CN" altLang="en-US" sz="2800" dirty="0"/>
                        <a:t>名词解释题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4</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91587">
                <a:tc>
                  <a:txBody>
                    <a:bodyPr/>
                    <a:lstStyle/>
                    <a:p>
                      <a:pPr algn="ctr"/>
                      <a:r>
                        <a:rPr lang="zh-CN" altLang="en-US" sz="2800" dirty="0"/>
                        <a:t>简答题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6</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30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91587">
                <a:tc>
                  <a:txBody>
                    <a:bodyPr/>
                    <a:lstStyle/>
                    <a:p>
                      <a:pPr algn="ctr"/>
                      <a:r>
                        <a:rPr lang="zh-CN" altLang="en-US" sz="2800" dirty="0"/>
                        <a:t>论述题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a:t>
                      </a:r>
                      <a:r>
                        <a:rPr lang="zh-CN" altLang="en-US" sz="2800" dirty="0"/>
                        <a:t>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zh-CN" altLang="en-US"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2065">
                <a:tc grid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srgbClr val="FF0000"/>
                          </a:solidFill>
                        </a:rPr>
                        <a:t>满分</a:t>
                      </a:r>
                      <a:r>
                        <a:rPr lang="en-US" altLang="zh-CN" sz="2800" b="1" dirty="0">
                          <a:solidFill>
                            <a:srgbClr val="FF0000"/>
                          </a:solidFill>
                        </a:rPr>
                        <a:t>100</a:t>
                      </a:r>
                      <a:r>
                        <a:rPr lang="zh-CN" altLang="en-US" sz="2800" b="1" dirty="0">
                          <a:solidFill>
                            <a:srgbClr val="FF0000"/>
                          </a:solidFill>
                        </a:rPr>
                        <a:t>分，考试时间</a:t>
                      </a:r>
                      <a:r>
                        <a:rPr lang="en-US" altLang="zh-CN" sz="2800" b="1" dirty="0">
                          <a:solidFill>
                            <a:srgbClr val="FF0000"/>
                          </a:solidFill>
                        </a:rPr>
                        <a:t>150</a:t>
                      </a:r>
                      <a:r>
                        <a:rPr lang="zh-CN" altLang="en-US" sz="2800" b="1" dirty="0">
                          <a:solidFill>
                            <a:srgbClr val="FF0000"/>
                          </a:solidFill>
                        </a:rPr>
                        <a:t>分钟</a:t>
                      </a:r>
                      <a:endParaRPr lang="en-US" altLang="zh-CN" sz="2800" b="1" dirty="0">
                        <a:solidFill>
                          <a:srgbClr val="FF0000"/>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69361" y="3536567"/>
            <a:ext cx="8688155" cy="142295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狭义住房保障</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经济适用房、安居房、廉租房</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广义住房保障</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以标准价格或成本价</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出售公房、集资建房</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和</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住房公积金</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等</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p>
        </p:txBody>
      </p:sp>
      <p:pic>
        <p:nvPicPr>
          <p:cNvPr id="4" name="图片 3">
            <a:extLst>
              <a:ext uri="{FF2B5EF4-FFF2-40B4-BE49-F238E27FC236}">
                <a16:creationId xmlns:a16="http://schemas.microsoft.com/office/drawing/2014/main" id="{18F6CF97-7D83-4D0D-8DD3-11E14D756083}"/>
              </a:ext>
            </a:extLst>
          </p:cNvPr>
          <p:cNvPicPr>
            <a:picLocks noChangeAspect="1"/>
          </p:cNvPicPr>
          <p:nvPr/>
        </p:nvPicPr>
        <p:blipFill>
          <a:blip r:embed="rId3"/>
          <a:stretch>
            <a:fillRect/>
          </a:stretch>
        </p:blipFill>
        <p:spPr>
          <a:xfrm>
            <a:off x="7943620" y="726103"/>
            <a:ext cx="4140905" cy="1303041"/>
          </a:xfrm>
          <a:prstGeom prst="rect">
            <a:avLst/>
          </a:prstGeom>
        </p:spPr>
      </p:pic>
      <p:grpSp>
        <p:nvGrpSpPr>
          <p:cNvPr id="9" name="组合 8">
            <a:extLst>
              <a:ext uri="{FF2B5EF4-FFF2-40B4-BE49-F238E27FC236}">
                <a16:creationId xmlns:a16="http://schemas.microsoft.com/office/drawing/2014/main" id="{6D331859-EEBE-4E0F-8CA6-5B1918E81741}"/>
              </a:ext>
            </a:extLst>
          </p:cNvPr>
          <p:cNvGrpSpPr/>
          <p:nvPr/>
        </p:nvGrpSpPr>
        <p:grpSpPr>
          <a:xfrm>
            <a:off x="7027101" y="3652554"/>
            <a:ext cx="2486179" cy="369332"/>
            <a:chOff x="7027101" y="3652554"/>
            <a:chExt cx="2486179" cy="369332"/>
          </a:xfrm>
        </p:grpSpPr>
        <p:sp>
          <p:nvSpPr>
            <p:cNvPr id="6" name="箭头: 右 5">
              <a:extLst>
                <a:ext uri="{FF2B5EF4-FFF2-40B4-BE49-F238E27FC236}">
                  <a16:creationId xmlns:a16="http://schemas.microsoft.com/office/drawing/2014/main" id="{1F4E6D0A-4D47-4B5E-9DF2-252A3DFE4D34}"/>
                </a:ext>
              </a:extLst>
            </p:cNvPr>
            <p:cNvSpPr/>
            <p:nvPr/>
          </p:nvSpPr>
          <p:spPr>
            <a:xfrm>
              <a:off x="7027101" y="3695178"/>
              <a:ext cx="826716" cy="284084"/>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7" name="矩形 6">
              <a:extLst>
                <a:ext uri="{FF2B5EF4-FFF2-40B4-BE49-F238E27FC236}">
                  <a16:creationId xmlns:a16="http://schemas.microsoft.com/office/drawing/2014/main" id="{A64188A7-72FE-44C3-BEBD-C8DA2780B3B8}"/>
                </a:ext>
              </a:extLst>
            </p:cNvPr>
            <p:cNvSpPr/>
            <p:nvPr/>
          </p:nvSpPr>
          <p:spPr>
            <a:xfrm>
              <a:off x="7943620" y="3652554"/>
              <a:ext cx="156966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a:ea typeface="微软雅黑"/>
                  <a:cs typeface="+mn-cs"/>
                </a:rPr>
                <a:t>中低收入居民</a:t>
              </a:r>
              <a:endParaRPr kumimoji="0" lang="zh-CN" altLang="en-US" sz="1800" b="1" i="0" u="none" strike="noStrike" kern="1200" cap="none" spc="0" normalizeH="0" baseline="0" noProof="0" dirty="0">
                <a:ln>
                  <a:noFill/>
                </a:ln>
                <a:solidFill>
                  <a:prstClr val="black"/>
                </a:solidFill>
                <a:effectLst/>
                <a:uLnTx/>
                <a:uFillTx/>
                <a:latin typeface="Calibri"/>
                <a:ea typeface="微软雅黑"/>
                <a:cs typeface="+mn-cs"/>
              </a:endParaRPr>
            </a:p>
          </p:txBody>
        </p:sp>
      </p:grpSp>
      <p:sp>
        <p:nvSpPr>
          <p:cNvPr id="35" name="矩形 34">
            <a:extLst>
              <a:ext uri="{FF2B5EF4-FFF2-40B4-BE49-F238E27FC236}">
                <a16:creationId xmlns:a16="http://schemas.microsoft.com/office/drawing/2014/main" id="{A5D9DCE1-244B-42E0-BC9F-2F12B97E6C58}"/>
              </a:ext>
            </a:extLst>
          </p:cNvPr>
          <p:cNvSpPr/>
          <p:nvPr/>
        </p:nvSpPr>
        <p:spPr>
          <a:xfrm>
            <a:off x="992051" y="187325"/>
            <a:ext cx="342914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10.1.1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一、住房保障制度的含义</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6" name="组合 35">
            <a:extLst>
              <a:ext uri="{FF2B5EF4-FFF2-40B4-BE49-F238E27FC236}">
                <a16:creationId xmlns:a16="http://schemas.microsoft.com/office/drawing/2014/main" id="{E6320D82-A6C6-488D-98AC-52B2DF5F369E}"/>
              </a:ext>
            </a:extLst>
          </p:cNvPr>
          <p:cNvGrpSpPr/>
          <p:nvPr/>
        </p:nvGrpSpPr>
        <p:grpSpPr>
          <a:xfrm>
            <a:off x="107475" y="941847"/>
            <a:ext cx="6208975" cy="1543404"/>
            <a:chOff x="107475" y="941847"/>
            <a:chExt cx="6208975" cy="1543404"/>
          </a:xfrm>
        </p:grpSpPr>
        <p:sp>
          <p:nvSpPr>
            <p:cNvPr id="37" name="文本框 36">
              <a:extLst>
                <a:ext uri="{FF2B5EF4-FFF2-40B4-BE49-F238E27FC236}">
                  <a16:creationId xmlns:a16="http://schemas.microsoft.com/office/drawing/2014/main" id="{6D6F9592-94FD-42FA-8E18-8BCA2FA8C447}"/>
                </a:ext>
              </a:extLst>
            </p:cNvPr>
            <p:cNvSpPr txBox="1"/>
            <p:nvPr/>
          </p:nvSpPr>
          <p:spPr>
            <a:xfrm>
              <a:off x="573013" y="2085141"/>
              <a:ext cx="38363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10.1.1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一、住房保障制度的含义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8" name="组合 37">
              <a:extLst>
                <a:ext uri="{FF2B5EF4-FFF2-40B4-BE49-F238E27FC236}">
                  <a16:creationId xmlns:a16="http://schemas.microsoft.com/office/drawing/2014/main" id="{5A3DEF8A-130B-4848-B79E-4C50BA8567E4}"/>
                </a:ext>
              </a:extLst>
            </p:cNvPr>
            <p:cNvGrpSpPr/>
            <p:nvPr/>
          </p:nvGrpSpPr>
          <p:grpSpPr>
            <a:xfrm>
              <a:off x="107475" y="941847"/>
              <a:ext cx="6208975" cy="1537662"/>
              <a:chOff x="107475" y="941847"/>
              <a:chExt cx="6208975" cy="1537662"/>
            </a:xfrm>
          </p:grpSpPr>
          <p:grpSp>
            <p:nvGrpSpPr>
              <p:cNvPr id="39" name="组合 38">
                <a:extLst>
                  <a:ext uri="{FF2B5EF4-FFF2-40B4-BE49-F238E27FC236}">
                    <a16:creationId xmlns:a16="http://schemas.microsoft.com/office/drawing/2014/main" id="{51FA4975-08FB-4E12-B509-CB599A2A6873}"/>
                  </a:ext>
                </a:extLst>
              </p:cNvPr>
              <p:cNvGrpSpPr/>
              <p:nvPr/>
            </p:nvGrpSpPr>
            <p:grpSpPr>
              <a:xfrm>
                <a:off x="107475" y="941847"/>
                <a:ext cx="3371371" cy="1020724"/>
                <a:chOff x="107475" y="941847"/>
                <a:chExt cx="3371371" cy="1020724"/>
              </a:xfrm>
            </p:grpSpPr>
            <p:sp>
              <p:nvSpPr>
                <p:cNvPr id="41" name="文本框 40">
                  <a:extLst>
                    <a:ext uri="{FF2B5EF4-FFF2-40B4-BE49-F238E27FC236}">
                      <a16:creationId xmlns:a16="http://schemas.microsoft.com/office/drawing/2014/main" id="{406F795F-3BBC-43A6-BE9D-91100DD69DAB}"/>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10</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住房保障</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2" name="矩形 41">
                  <a:extLst>
                    <a:ext uri="{FF2B5EF4-FFF2-40B4-BE49-F238E27FC236}">
                      <a16:creationId xmlns:a16="http://schemas.microsoft.com/office/drawing/2014/main" id="{0919B156-B1DB-41A3-8371-18D7603BA607}"/>
                    </a:ext>
                  </a:extLst>
                </p:cNvPr>
                <p:cNvSpPr/>
                <p:nvPr/>
              </p:nvSpPr>
              <p:spPr>
                <a:xfrm>
                  <a:off x="368755" y="1531684"/>
                  <a:ext cx="31100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10.1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住房保障概述</a:t>
                  </a:r>
                </a:p>
              </p:txBody>
            </p:sp>
          </p:grpSp>
          <p:sp>
            <p:nvSpPr>
              <p:cNvPr id="40" name="文本框 39">
                <a:extLst>
                  <a:ext uri="{FF2B5EF4-FFF2-40B4-BE49-F238E27FC236}">
                    <a16:creationId xmlns:a16="http://schemas.microsoft.com/office/drawing/2014/main" id="{8483E129-D5D4-4E49-90FB-EC013DCB5D15}"/>
                  </a:ext>
                </a:extLst>
              </p:cNvPr>
              <p:cNvSpPr txBox="1"/>
              <p:nvPr/>
            </p:nvSpPr>
            <p:spPr>
              <a:xfrm>
                <a:off x="4416571" y="2110177"/>
                <a:ext cx="1899879"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grpSp>
    </p:spTree>
    <p:extLst>
      <p:ext uri="{BB962C8B-B14F-4D97-AF65-F5344CB8AC3E}">
        <p14:creationId xmlns:p14="http://schemas.microsoft.com/office/powerpoint/2010/main" val="194987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46DE9BA1-8A56-487C-B9A4-9351D60EC1EB}"/>
              </a:ext>
            </a:extLst>
          </p:cNvPr>
          <p:cNvSpPr txBox="1"/>
          <p:nvPr/>
        </p:nvSpPr>
        <p:spPr>
          <a:xfrm>
            <a:off x="576415" y="2116948"/>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10.1.2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二、住房保障的形式及其特点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文本框 20">
            <a:extLst>
              <a:ext uri="{FF2B5EF4-FFF2-40B4-BE49-F238E27FC236}">
                <a16:creationId xmlns:a16="http://schemas.microsoft.com/office/drawing/2014/main" id="{77F50E84-43D8-40F4-9F7F-AE3174975532}"/>
              </a:ext>
            </a:extLst>
          </p:cNvPr>
          <p:cNvSpPr txBox="1"/>
          <p:nvPr/>
        </p:nvSpPr>
        <p:spPr>
          <a:xfrm>
            <a:off x="3633800" y="276741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24" name="矩形 23">
            <a:extLst>
              <a:ext uri="{FF2B5EF4-FFF2-40B4-BE49-F238E27FC236}">
                <a16:creationId xmlns:a16="http://schemas.microsoft.com/office/drawing/2014/main" id="{F394A666-B22B-4075-AE4A-63AE50D4C1F0}"/>
              </a:ext>
            </a:extLst>
          </p:cNvPr>
          <p:cNvSpPr/>
          <p:nvPr/>
        </p:nvSpPr>
        <p:spPr>
          <a:xfrm>
            <a:off x="1455117" y="2742613"/>
            <a:ext cx="2236510"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住房保障的形式：</a:t>
            </a:r>
            <a:endParaRPr kumimoji="0" lang="en-GB"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5" name="矩形 24">
            <a:extLst>
              <a:ext uri="{FF2B5EF4-FFF2-40B4-BE49-F238E27FC236}">
                <a16:creationId xmlns:a16="http://schemas.microsoft.com/office/drawing/2014/main" id="{E45534FD-467A-456D-A125-46AB87A352D0}"/>
              </a:ext>
            </a:extLst>
          </p:cNvPr>
          <p:cNvSpPr/>
          <p:nvPr/>
        </p:nvSpPr>
        <p:spPr>
          <a:xfrm>
            <a:off x="1270512" y="3730964"/>
            <a:ext cx="10921487"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（一）</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明贴</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：按照一定的标准给予符合条件的居民以特定金额的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现金补贴</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，以支持其住房消费。</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矩形 25">
            <a:extLst>
              <a:ext uri="{FF2B5EF4-FFF2-40B4-BE49-F238E27FC236}">
                <a16:creationId xmlns:a16="http://schemas.microsoft.com/office/drawing/2014/main" id="{8506A627-FF6E-41FC-B959-28B29CF00C7A}"/>
              </a:ext>
            </a:extLst>
          </p:cNvPr>
          <p:cNvSpPr/>
          <p:nvPr/>
        </p:nvSpPr>
        <p:spPr>
          <a:xfrm>
            <a:off x="1270512" y="4631794"/>
            <a:ext cx="531427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（二）</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暗贴：</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政府对住房保障的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非现金</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补贴。</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2" name="图片 1">
            <a:extLst>
              <a:ext uri="{FF2B5EF4-FFF2-40B4-BE49-F238E27FC236}">
                <a16:creationId xmlns:a16="http://schemas.microsoft.com/office/drawing/2014/main" id="{8FD553A2-7BC4-43EE-B5ED-59021EF02F31}"/>
              </a:ext>
            </a:extLst>
          </p:cNvPr>
          <p:cNvPicPr>
            <a:picLocks noChangeAspect="1"/>
          </p:cNvPicPr>
          <p:nvPr/>
        </p:nvPicPr>
        <p:blipFill>
          <a:blip r:embed="rId3"/>
          <a:stretch>
            <a:fillRect/>
          </a:stretch>
        </p:blipFill>
        <p:spPr>
          <a:xfrm>
            <a:off x="8245372" y="843163"/>
            <a:ext cx="3839154" cy="1208087"/>
          </a:xfrm>
          <a:prstGeom prst="rect">
            <a:avLst/>
          </a:prstGeom>
        </p:spPr>
      </p:pic>
      <p:sp>
        <p:nvSpPr>
          <p:cNvPr id="3" name="矩形 2">
            <a:extLst>
              <a:ext uri="{FF2B5EF4-FFF2-40B4-BE49-F238E27FC236}">
                <a16:creationId xmlns:a16="http://schemas.microsoft.com/office/drawing/2014/main" id="{401E8B14-F72B-4136-B497-7F122EEC0CA4}"/>
              </a:ext>
            </a:extLst>
          </p:cNvPr>
          <p:cNvSpPr/>
          <p:nvPr/>
        </p:nvSpPr>
        <p:spPr>
          <a:xfrm>
            <a:off x="992051" y="162967"/>
            <a:ext cx="31598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10.1.2.1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明贴和暗贴的利与弊</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1" name="文本框 40">
            <a:extLst>
              <a:ext uri="{FF2B5EF4-FFF2-40B4-BE49-F238E27FC236}">
                <a16:creationId xmlns:a16="http://schemas.microsoft.com/office/drawing/2014/main" id="{04DBFFA5-C014-4AB7-974D-172135A1BB98}"/>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10</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住房保障</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42" name="矩形 41">
            <a:extLst>
              <a:ext uri="{FF2B5EF4-FFF2-40B4-BE49-F238E27FC236}">
                <a16:creationId xmlns:a16="http://schemas.microsoft.com/office/drawing/2014/main" id="{E6411E0F-9D28-42AC-838C-4199532C3158}"/>
              </a:ext>
            </a:extLst>
          </p:cNvPr>
          <p:cNvSpPr/>
          <p:nvPr/>
        </p:nvSpPr>
        <p:spPr>
          <a:xfrm>
            <a:off x="368755" y="1531684"/>
            <a:ext cx="31100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10.1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住房保障概述</a:t>
            </a:r>
          </a:p>
        </p:txBody>
      </p:sp>
    </p:spTree>
    <p:extLst>
      <p:ext uri="{BB962C8B-B14F-4D97-AF65-F5344CB8AC3E}">
        <p14:creationId xmlns:p14="http://schemas.microsoft.com/office/powerpoint/2010/main" val="1034063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62176" y="3115256"/>
            <a:ext cx="6216999"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明贴优于暗贴，消费者补贴优于生产者补贴。</a:t>
            </a:r>
          </a:p>
        </p:txBody>
      </p:sp>
      <p:sp>
        <p:nvSpPr>
          <p:cNvPr id="2" name="Rectangle 1">
            <a:extLst>
              <a:ext uri="{FF2B5EF4-FFF2-40B4-BE49-F238E27FC236}">
                <a16:creationId xmlns:a16="http://schemas.microsoft.com/office/drawing/2014/main" id="{63EBD3AB-0345-465C-AF25-81BEDF31A050}"/>
              </a:ext>
            </a:extLst>
          </p:cNvPr>
          <p:cNvSpPr/>
          <p:nvPr/>
        </p:nvSpPr>
        <p:spPr>
          <a:xfrm>
            <a:off x="1562176" y="4256776"/>
            <a:ext cx="10102850"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消费者补贴政策</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更有利于</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价值规律和市场机制调节作用</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的发挥，并能克服上述生产者补贴的各种不足，代表了</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住房保障补贴政策延缓</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的高级阶段。</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34" name="图片 33">
            <a:extLst>
              <a:ext uri="{FF2B5EF4-FFF2-40B4-BE49-F238E27FC236}">
                <a16:creationId xmlns:a16="http://schemas.microsoft.com/office/drawing/2014/main" id="{E0C6879F-611B-4148-850C-16E9E8293EA7}"/>
              </a:ext>
            </a:extLst>
          </p:cNvPr>
          <p:cNvPicPr>
            <a:picLocks noChangeAspect="1"/>
          </p:cNvPicPr>
          <p:nvPr/>
        </p:nvPicPr>
        <p:blipFill>
          <a:blip r:embed="rId2"/>
          <a:stretch>
            <a:fillRect/>
          </a:stretch>
        </p:blipFill>
        <p:spPr>
          <a:xfrm>
            <a:off x="8480428" y="747441"/>
            <a:ext cx="3613774" cy="1137166"/>
          </a:xfrm>
          <a:prstGeom prst="rect">
            <a:avLst/>
          </a:prstGeom>
        </p:spPr>
      </p:pic>
      <p:sp>
        <p:nvSpPr>
          <p:cNvPr id="3" name="矩形 2">
            <a:extLst>
              <a:ext uri="{FF2B5EF4-FFF2-40B4-BE49-F238E27FC236}">
                <a16:creationId xmlns:a16="http://schemas.microsoft.com/office/drawing/2014/main" id="{A7391B68-3B78-4918-8BCA-5D232E695629}"/>
              </a:ext>
            </a:extLst>
          </p:cNvPr>
          <p:cNvSpPr/>
          <p:nvPr/>
        </p:nvSpPr>
        <p:spPr>
          <a:xfrm>
            <a:off x="992051" y="171967"/>
            <a:ext cx="31598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10.1.2.1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明贴和暗贴的利与弊</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7" name="文本框 36">
            <a:extLst>
              <a:ext uri="{FF2B5EF4-FFF2-40B4-BE49-F238E27FC236}">
                <a16:creationId xmlns:a16="http://schemas.microsoft.com/office/drawing/2014/main" id="{CBE73457-C86B-436F-B6F3-DD18421DF8AA}"/>
              </a:ext>
            </a:extLst>
          </p:cNvPr>
          <p:cNvSpPr txBox="1"/>
          <p:nvPr/>
        </p:nvSpPr>
        <p:spPr>
          <a:xfrm>
            <a:off x="576415" y="2116948"/>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10.1.2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二、住房保障的形式及其特点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8" name="文本框 37">
            <a:extLst>
              <a:ext uri="{FF2B5EF4-FFF2-40B4-BE49-F238E27FC236}">
                <a16:creationId xmlns:a16="http://schemas.microsoft.com/office/drawing/2014/main" id="{2D721882-7B7E-48A3-A9B1-2EA099E788B7}"/>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10</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住房保障</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9" name="矩形 38">
            <a:extLst>
              <a:ext uri="{FF2B5EF4-FFF2-40B4-BE49-F238E27FC236}">
                <a16:creationId xmlns:a16="http://schemas.microsoft.com/office/drawing/2014/main" id="{48EC8790-DE63-45CB-B5FF-BD2ACBF8FFE2}"/>
              </a:ext>
            </a:extLst>
          </p:cNvPr>
          <p:cNvSpPr/>
          <p:nvPr/>
        </p:nvSpPr>
        <p:spPr>
          <a:xfrm>
            <a:off x="368755" y="1531684"/>
            <a:ext cx="31100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10.1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住房保障概述</a:t>
            </a:r>
          </a:p>
        </p:txBody>
      </p:sp>
      <p:sp>
        <p:nvSpPr>
          <p:cNvPr id="40" name="文本框 39">
            <a:extLst>
              <a:ext uri="{FF2B5EF4-FFF2-40B4-BE49-F238E27FC236}">
                <a16:creationId xmlns:a16="http://schemas.microsoft.com/office/drawing/2014/main" id="{8460ED94-C3EE-4267-BEDF-FD0FFB9E1990}"/>
              </a:ext>
            </a:extLst>
          </p:cNvPr>
          <p:cNvSpPr txBox="1"/>
          <p:nvPr/>
        </p:nvSpPr>
        <p:spPr>
          <a:xfrm>
            <a:off x="7009546" y="321910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Tree>
    <p:extLst>
      <p:ext uri="{BB962C8B-B14F-4D97-AF65-F5344CB8AC3E}">
        <p14:creationId xmlns:p14="http://schemas.microsoft.com/office/powerpoint/2010/main" val="111275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77F50E84-43D8-40F4-9F7F-AE3174975532}"/>
              </a:ext>
            </a:extLst>
          </p:cNvPr>
          <p:cNvSpPr txBox="1"/>
          <p:nvPr/>
        </p:nvSpPr>
        <p:spPr>
          <a:xfrm>
            <a:off x="3551763" y="277847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24" name="矩形 23">
            <a:extLst>
              <a:ext uri="{FF2B5EF4-FFF2-40B4-BE49-F238E27FC236}">
                <a16:creationId xmlns:a16="http://schemas.microsoft.com/office/drawing/2014/main" id="{F394A666-B22B-4075-AE4A-63AE50D4C1F0}"/>
              </a:ext>
            </a:extLst>
          </p:cNvPr>
          <p:cNvSpPr/>
          <p:nvPr/>
        </p:nvSpPr>
        <p:spPr>
          <a:xfrm>
            <a:off x="1455117" y="2742613"/>
            <a:ext cx="2236510"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住房保障的形式：</a:t>
            </a:r>
            <a:endParaRPr kumimoji="0" lang="en-GB"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8" name="组合 7">
            <a:extLst>
              <a:ext uri="{FF2B5EF4-FFF2-40B4-BE49-F238E27FC236}">
                <a16:creationId xmlns:a16="http://schemas.microsoft.com/office/drawing/2014/main" id="{D6A4AA02-659E-4E2B-B843-C687BF44C17C}"/>
              </a:ext>
            </a:extLst>
          </p:cNvPr>
          <p:cNvGrpSpPr/>
          <p:nvPr/>
        </p:nvGrpSpPr>
        <p:grpSpPr>
          <a:xfrm>
            <a:off x="5781329" y="3049126"/>
            <a:ext cx="5955368" cy="1200329"/>
            <a:chOff x="5128187" y="3013501"/>
            <a:chExt cx="5955368" cy="1200329"/>
          </a:xfrm>
        </p:grpSpPr>
        <p:sp>
          <p:nvSpPr>
            <p:cNvPr id="30" name="矩形 29">
              <a:extLst>
                <a:ext uri="{FF2B5EF4-FFF2-40B4-BE49-F238E27FC236}">
                  <a16:creationId xmlns:a16="http://schemas.microsoft.com/office/drawing/2014/main" id="{356D86C0-5048-44EF-88FC-B6C9333EDDF3}"/>
                </a:ext>
              </a:extLst>
            </p:cNvPr>
            <p:cNvSpPr/>
            <p:nvPr/>
          </p:nvSpPr>
          <p:spPr>
            <a:xfrm>
              <a:off x="5917195" y="3013501"/>
              <a:ext cx="516636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）免费或低价提供土地；</a:t>
              </a:r>
              <a:endParaRPr kumimoji="0" lang="en-US" altLang="zh-CN" sz="18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）贷款贴息；</a:t>
              </a:r>
              <a:endParaRPr kumimoji="0" lang="en-US" altLang="zh-CN" sz="18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）营运补贴；</a:t>
              </a:r>
              <a:endParaRPr kumimoji="0" lang="en-US" altLang="zh-CN" sz="18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）在提供建材和税收征缴方面赋予某种优惠。</a:t>
              </a:r>
              <a:endParaRPr kumimoji="0" lang="en-GB"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 name="箭头: 右 1">
              <a:extLst>
                <a:ext uri="{FF2B5EF4-FFF2-40B4-BE49-F238E27FC236}">
                  <a16:creationId xmlns:a16="http://schemas.microsoft.com/office/drawing/2014/main" id="{CBEC5069-D3E8-4795-9402-91C15E74F1CD}"/>
                </a:ext>
              </a:extLst>
            </p:cNvPr>
            <p:cNvSpPr/>
            <p:nvPr/>
          </p:nvSpPr>
          <p:spPr>
            <a:xfrm>
              <a:off x="5128187" y="3485176"/>
              <a:ext cx="880110" cy="27432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grpSp>
        <p:nvGrpSpPr>
          <p:cNvPr id="9" name="组合 8">
            <a:extLst>
              <a:ext uri="{FF2B5EF4-FFF2-40B4-BE49-F238E27FC236}">
                <a16:creationId xmlns:a16="http://schemas.microsoft.com/office/drawing/2014/main" id="{6CC079D6-C8A6-489C-80E2-61A893297F1D}"/>
              </a:ext>
            </a:extLst>
          </p:cNvPr>
          <p:cNvGrpSpPr/>
          <p:nvPr/>
        </p:nvGrpSpPr>
        <p:grpSpPr>
          <a:xfrm>
            <a:off x="5787044" y="4920075"/>
            <a:ext cx="4761196" cy="1200329"/>
            <a:chOff x="5133902" y="4884450"/>
            <a:chExt cx="4761196" cy="1200329"/>
          </a:xfrm>
        </p:grpSpPr>
        <p:sp>
          <p:nvSpPr>
            <p:cNvPr id="29" name="矩形 28">
              <a:extLst>
                <a:ext uri="{FF2B5EF4-FFF2-40B4-BE49-F238E27FC236}">
                  <a16:creationId xmlns:a16="http://schemas.microsoft.com/office/drawing/2014/main" id="{13CB11F9-4740-408D-B954-81698FFF696A}"/>
                </a:ext>
              </a:extLst>
            </p:cNvPr>
            <p:cNvSpPr/>
            <p:nvPr/>
          </p:nvSpPr>
          <p:spPr>
            <a:xfrm>
              <a:off x="5928625" y="4884450"/>
              <a:ext cx="3966473"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a:t>
              </a:r>
              <a:r>
                <a:rPr kumimoji="0" lang="en-US" altLang="zh-CN" sz="1800" b="0" i="0" u="none" strike="noStrike" kern="1200" cap="none" spc="0" normalizeH="0" baseline="0" noProof="0" dirty="0">
                  <a:ln>
                    <a:noFill/>
                  </a:ln>
                  <a:solidFill>
                    <a:srgbClr val="FF0000"/>
                  </a:solidFill>
                  <a:effectLst/>
                  <a:uLnTx/>
                  <a:uFillTx/>
                  <a:latin typeface="Calibri"/>
                  <a:ea typeface="微软雅黑"/>
                  <a:cs typeface="+mn-cs"/>
                </a:rPr>
                <a:t>1</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）低价出售公房和低租金制度；</a:t>
              </a:r>
              <a:endParaRPr kumimoji="0" lang="en-US" altLang="zh-CN" sz="1800" b="0" i="0" u="none" strike="noStrike" kern="1200" cap="none" spc="0" normalizeH="0" baseline="0" noProof="0" dirty="0">
                <a:ln>
                  <a:noFill/>
                </a:ln>
                <a:solidFill>
                  <a:srgbClr val="FF0000"/>
                </a:solidFill>
                <a:effectLst/>
                <a:uLnTx/>
                <a:uFillTx/>
                <a:latin typeface="Calibri"/>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a:t>
              </a:r>
              <a:r>
                <a:rPr kumimoji="0" lang="en-US" altLang="zh-CN" sz="1800" b="0" i="0" u="none" strike="noStrike" kern="1200" cap="none" spc="0" normalizeH="0" baseline="0" noProof="0" dirty="0">
                  <a:ln>
                    <a:noFill/>
                  </a:ln>
                  <a:solidFill>
                    <a:srgbClr val="FF0000"/>
                  </a:solidFill>
                  <a:effectLst/>
                  <a:uLnTx/>
                  <a:uFillTx/>
                  <a:latin typeface="Calibri"/>
                  <a:ea typeface="微软雅黑"/>
                  <a:cs typeface="+mn-cs"/>
                </a:rPr>
                <a:t>2</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）利息补贴；</a:t>
              </a:r>
              <a:endParaRPr kumimoji="0" lang="en-US" altLang="zh-CN" sz="1800" b="0" i="0" u="none" strike="noStrike" kern="1200" cap="none" spc="0" normalizeH="0" baseline="0" noProof="0" dirty="0">
                <a:ln>
                  <a:noFill/>
                </a:ln>
                <a:solidFill>
                  <a:srgbClr val="FF0000"/>
                </a:solidFill>
                <a:effectLst/>
                <a:uLnTx/>
                <a:uFillTx/>
                <a:latin typeface="Calibri"/>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a:t>
              </a:r>
              <a:r>
                <a:rPr kumimoji="0" lang="en-US" altLang="zh-CN" sz="1800" b="0" i="0" u="none" strike="noStrike" kern="1200" cap="none" spc="0" normalizeH="0" baseline="0" noProof="0" dirty="0">
                  <a:ln>
                    <a:noFill/>
                  </a:ln>
                  <a:solidFill>
                    <a:srgbClr val="FF0000"/>
                  </a:solidFill>
                  <a:effectLst/>
                  <a:uLnTx/>
                  <a:uFillTx/>
                  <a:latin typeface="Calibri"/>
                  <a:ea typeface="微软雅黑"/>
                  <a:cs typeface="+mn-cs"/>
                </a:rPr>
                <a:t>3</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）税收减负；</a:t>
              </a:r>
              <a:endParaRPr kumimoji="0" lang="en-US" altLang="zh-CN" sz="1800" b="0" i="0" u="none" strike="noStrike" kern="1200" cap="none" spc="0" normalizeH="0" baseline="0" noProof="0" dirty="0">
                <a:ln>
                  <a:noFill/>
                </a:ln>
                <a:solidFill>
                  <a:srgbClr val="FF0000"/>
                </a:solidFill>
                <a:effectLst/>
                <a:uLnTx/>
                <a:uFillTx/>
                <a:latin typeface="Calibri"/>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a:t>
              </a:r>
              <a:r>
                <a:rPr kumimoji="0" lang="en-US" altLang="zh-CN" sz="1800" b="0" i="0" u="none" strike="noStrike" kern="1200" cap="none" spc="0" normalizeH="0" baseline="0" noProof="0" dirty="0">
                  <a:ln>
                    <a:noFill/>
                  </a:ln>
                  <a:solidFill>
                    <a:srgbClr val="FF0000"/>
                  </a:solidFill>
                  <a:effectLst/>
                  <a:uLnTx/>
                  <a:uFillTx/>
                  <a:latin typeface="Calibri"/>
                  <a:ea typeface="微软雅黑"/>
                  <a:cs typeface="+mn-cs"/>
                </a:rPr>
                <a:t>4</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）实物分配。</a:t>
              </a:r>
              <a:endParaRPr kumimoji="0" lang="en-GB" altLang="zh-CN" sz="18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31" name="箭头: 右 30">
              <a:extLst>
                <a:ext uri="{FF2B5EF4-FFF2-40B4-BE49-F238E27FC236}">
                  <a16:creationId xmlns:a16="http://schemas.microsoft.com/office/drawing/2014/main" id="{E3AA0D5D-3163-443A-9E09-26F6A6E7A182}"/>
                </a:ext>
              </a:extLst>
            </p:cNvPr>
            <p:cNvSpPr/>
            <p:nvPr/>
          </p:nvSpPr>
          <p:spPr>
            <a:xfrm>
              <a:off x="5133902" y="5357337"/>
              <a:ext cx="880110" cy="27432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微软雅黑"/>
                <a:cs typeface="+mn-cs"/>
              </a:endParaRPr>
            </a:p>
          </p:txBody>
        </p:sp>
      </p:grpSp>
      <p:pic>
        <p:nvPicPr>
          <p:cNvPr id="3" name="图片 2">
            <a:extLst>
              <a:ext uri="{FF2B5EF4-FFF2-40B4-BE49-F238E27FC236}">
                <a16:creationId xmlns:a16="http://schemas.microsoft.com/office/drawing/2014/main" id="{35E8469A-9F2D-4D14-AE96-E62B7003284D}"/>
              </a:ext>
            </a:extLst>
          </p:cNvPr>
          <p:cNvPicPr>
            <a:picLocks noChangeAspect="1"/>
          </p:cNvPicPr>
          <p:nvPr/>
        </p:nvPicPr>
        <p:blipFill>
          <a:blip r:embed="rId3"/>
          <a:stretch>
            <a:fillRect/>
          </a:stretch>
        </p:blipFill>
        <p:spPr>
          <a:xfrm>
            <a:off x="8480428" y="747441"/>
            <a:ext cx="3613774" cy="1137166"/>
          </a:xfrm>
          <a:prstGeom prst="rect">
            <a:avLst/>
          </a:prstGeom>
        </p:spPr>
      </p:pic>
      <p:grpSp>
        <p:nvGrpSpPr>
          <p:cNvPr id="7" name="组合 6">
            <a:extLst>
              <a:ext uri="{FF2B5EF4-FFF2-40B4-BE49-F238E27FC236}">
                <a16:creationId xmlns:a16="http://schemas.microsoft.com/office/drawing/2014/main" id="{75B1B298-BB56-46ED-AA46-9C17DD89EAB0}"/>
              </a:ext>
            </a:extLst>
          </p:cNvPr>
          <p:cNvGrpSpPr/>
          <p:nvPr/>
        </p:nvGrpSpPr>
        <p:grpSpPr>
          <a:xfrm>
            <a:off x="978508" y="3464625"/>
            <a:ext cx="4893923" cy="2240281"/>
            <a:chOff x="325366" y="3429000"/>
            <a:chExt cx="4893923" cy="2240281"/>
          </a:xfrm>
        </p:grpSpPr>
        <p:sp>
          <p:nvSpPr>
            <p:cNvPr id="27" name="矩形 26">
              <a:extLst>
                <a:ext uri="{FF2B5EF4-FFF2-40B4-BE49-F238E27FC236}">
                  <a16:creationId xmlns:a16="http://schemas.microsoft.com/office/drawing/2014/main" id="{8C77E8CA-0161-4FE8-9CD5-A568B0A43490}"/>
                </a:ext>
              </a:extLst>
            </p:cNvPr>
            <p:cNvSpPr/>
            <p:nvPr/>
          </p:nvSpPr>
          <p:spPr>
            <a:xfrm>
              <a:off x="1455117" y="3429000"/>
              <a:ext cx="376417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、侧重于住房供给的</a:t>
              </a:r>
              <a:r>
                <a:rPr kumimoji="0" lang="zh-CN" altLang="en-US" sz="1800" b="1" i="0" u="none" strike="noStrike" kern="1200" cap="none" spc="0" normalizeH="0" baseline="0" noProof="0" dirty="0">
                  <a:ln>
                    <a:noFill/>
                  </a:ln>
                  <a:solidFill>
                    <a:srgbClr val="FF0000"/>
                  </a:solidFill>
                  <a:effectLst/>
                  <a:uLnTx/>
                  <a:uFillTx/>
                  <a:latin typeface="Calibri"/>
                  <a:ea typeface="微软雅黑"/>
                  <a:cs typeface="+mn-cs"/>
                </a:rPr>
                <a:t>生产者</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补贴；</a:t>
              </a:r>
              <a:endParaRPr kumimoji="0" lang="en-GB"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8" name="矩形 27">
              <a:extLst>
                <a:ext uri="{FF2B5EF4-FFF2-40B4-BE49-F238E27FC236}">
                  <a16:creationId xmlns:a16="http://schemas.microsoft.com/office/drawing/2014/main" id="{09029B19-A149-4C57-B156-31977FA3125B}"/>
                </a:ext>
              </a:extLst>
            </p:cNvPr>
            <p:cNvSpPr/>
            <p:nvPr/>
          </p:nvSpPr>
          <p:spPr>
            <a:xfrm>
              <a:off x="1455117" y="5299949"/>
              <a:ext cx="376417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、侧重于住房消费的</a:t>
              </a:r>
              <a:r>
                <a:rPr kumimoji="0" lang="zh-CN" altLang="en-US" sz="1800" b="1" i="0" u="none" strike="noStrike" kern="1200" cap="none" spc="0" normalizeH="0" baseline="0" noProof="0" dirty="0">
                  <a:ln>
                    <a:noFill/>
                  </a:ln>
                  <a:solidFill>
                    <a:srgbClr val="FF0000"/>
                  </a:solidFill>
                  <a:effectLst/>
                  <a:uLnTx/>
                  <a:uFillTx/>
                  <a:latin typeface="Calibri"/>
                  <a:ea typeface="微软雅黑"/>
                  <a:cs typeface="+mn-cs"/>
                </a:rPr>
                <a:t>消费者</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补贴。</a:t>
              </a:r>
              <a:endParaRPr kumimoji="0" lang="en-GB"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6" name="组合 5">
              <a:extLst>
                <a:ext uri="{FF2B5EF4-FFF2-40B4-BE49-F238E27FC236}">
                  <a16:creationId xmlns:a16="http://schemas.microsoft.com/office/drawing/2014/main" id="{9A414112-4190-4AED-A94B-22F5A76B58B5}"/>
                </a:ext>
              </a:extLst>
            </p:cNvPr>
            <p:cNvGrpSpPr/>
            <p:nvPr/>
          </p:nvGrpSpPr>
          <p:grpSpPr>
            <a:xfrm>
              <a:off x="325366" y="3580335"/>
              <a:ext cx="1051613" cy="1938338"/>
              <a:chOff x="325366" y="3580335"/>
              <a:chExt cx="1051613" cy="1938338"/>
            </a:xfrm>
          </p:grpSpPr>
          <p:sp>
            <p:nvSpPr>
              <p:cNvPr id="4" name="矩形 3">
                <a:extLst>
                  <a:ext uri="{FF2B5EF4-FFF2-40B4-BE49-F238E27FC236}">
                    <a16:creationId xmlns:a16="http://schemas.microsoft.com/office/drawing/2014/main" id="{09434287-4DE8-4309-90A7-C754DC2BAD31}"/>
                  </a:ext>
                </a:extLst>
              </p:cNvPr>
              <p:cNvSpPr/>
              <p:nvPr/>
            </p:nvSpPr>
            <p:spPr>
              <a:xfrm>
                <a:off x="325366" y="4365655"/>
                <a:ext cx="64633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Calibri"/>
                    <a:ea typeface="微软雅黑"/>
                    <a:cs typeface="+mn-cs"/>
                  </a:rPr>
                  <a:t>暗贴</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 name="左大括号 4">
                <a:extLst>
                  <a:ext uri="{FF2B5EF4-FFF2-40B4-BE49-F238E27FC236}">
                    <a16:creationId xmlns:a16="http://schemas.microsoft.com/office/drawing/2014/main" id="{91008135-0AE9-4629-A6B5-7DB0E6F4B421}"/>
                  </a:ext>
                </a:extLst>
              </p:cNvPr>
              <p:cNvSpPr/>
              <p:nvPr/>
            </p:nvSpPr>
            <p:spPr>
              <a:xfrm>
                <a:off x="991822" y="3580335"/>
                <a:ext cx="385157" cy="1938338"/>
              </a:xfrm>
              <a:prstGeom prst="leftBrac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grpSp>
      </p:grpSp>
      <p:grpSp>
        <p:nvGrpSpPr>
          <p:cNvPr id="12" name="组合 11">
            <a:extLst>
              <a:ext uri="{FF2B5EF4-FFF2-40B4-BE49-F238E27FC236}">
                <a16:creationId xmlns:a16="http://schemas.microsoft.com/office/drawing/2014/main" id="{5FACE654-F4A8-4FDA-AE39-8B931EDD92F0}"/>
              </a:ext>
            </a:extLst>
          </p:cNvPr>
          <p:cNvGrpSpPr/>
          <p:nvPr/>
        </p:nvGrpSpPr>
        <p:grpSpPr>
          <a:xfrm>
            <a:off x="8367694" y="5518097"/>
            <a:ext cx="3824306" cy="369332"/>
            <a:chOff x="8367694" y="5518097"/>
            <a:chExt cx="3824306" cy="369332"/>
          </a:xfrm>
        </p:grpSpPr>
        <p:sp>
          <p:nvSpPr>
            <p:cNvPr id="10" name="箭头: 右 9">
              <a:extLst>
                <a:ext uri="{FF2B5EF4-FFF2-40B4-BE49-F238E27FC236}">
                  <a16:creationId xmlns:a16="http://schemas.microsoft.com/office/drawing/2014/main" id="{35FE063D-B6E6-4E72-917C-A1B1868524A1}"/>
                </a:ext>
              </a:extLst>
            </p:cNvPr>
            <p:cNvSpPr/>
            <p:nvPr/>
          </p:nvSpPr>
          <p:spPr>
            <a:xfrm>
              <a:off x="8367694" y="5591978"/>
              <a:ext cx="880110" cy="150608"/>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11" name="矩形 10">
              <a:extLst>
                <a:ext uri="{FF2B5EF4-FFF2-40B4-BE49-F238E27FC236}">
                  <a16:creationId xmlns:a16="http://schemas.microsoft.com/office/drawing/2014/main" id="{8228C1EC-9FFF-4617-88A5-C4E74108DB39}"/>
                </a:ext>
              </a:extLst>
            </p:cNvPr>
            <p:cNvSpPr/>
            <p:nvPr/>
          </p:nvSpPr>
          <p:spPr>
            <a:xfrm>
              <a:off x="9312339" y="5518097"/>
              <a:ext cx="287966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贷款利息将在个税中扣除</a:t>
              </a:r>
            </a:p>
          </p:txBody>
        </p:sp>
      </p:grpSp>
      <p:grpSp>
        <p:nvGrpSpPr>
          <p:cNvPr id="48" name="组合 47">
            <a:extLst>
              <a:ext uri="{FF2B5EF4-FFF2-40B4-BE49-F238E27FC236}">
                <a16:creationId xmlns:a16="http://schemas.microsoft.com/office/drawing/2014/main" id="{9C8925E0-60C3-47C9-95ED-366CE3D9CD25}"/>
              </a:ext>
            </a:extLst>
          </p:cNvPr>
          <p:cNvGrpSpPr/>
          <p:nvPr/>
        </p:nvGrpSpPr>
        <p:grpSpPr>
          <a:xfrm>
            <a:off x="8267182" y="6005140"/>
            <a:ext cx="3469515" cy="646331"/>
            <a:chOff x="8286228" y="5703986"/>
            <a:chExt cx="3469515" cy="646331"/>
          </a:xfrm>
        </p:grpSpPr>
        <p:sp>
          <p:nvSpPr>
            <p:cNvPr id="49" name="箭头: 右 48">
              <a:extLst>
                <a:ext uri="{FF2B5EF4-FFF2-40B4-BE49-F238E27FC236}">
                  <a16:creationId xmlns:a16="http://schemas.microsoft.com/office/drawing/2014/main" id="{B6C8615C-155A-4157-8974-20BF85BCCEFA}"/>
                </a:ext>
              </a:extLst>
            </p:cNvPr>
            <p:cNvSpPr/>
            <p:nvPr/>
          </p:nvSpPr>
          <p:spPr>
            <a:xfrm rot="677997">
              <a:off x="8286228" y="5734101"/>
              <a:ext cx="880110" cy="150608"/>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50" name="矩形 49">
              <a:extLst>
                <a:ext uri="{FF2B5EF4-FFF2-40B4-BE49-F238E27FC236}">
                  <a16:creationId xmlns:a16="http://schemas.microsoft.com/office/drawing/2014/main" id="{C9BEC49A-884D-49A3-827F-193CDE93C013}"/>
                </a:ext>
              </a:extLst>
            </p:cNvPr>
            <p:cNvSpPr/>
            <p:nvPr/>
          </p:nvSpPr>
          <p:spPr>
            <a:xfrm>
              <a:off x="9089706" y="5703986"/>
              <a:ext cx="266603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单位卖的或自建房直接分配给员工</a:t>
              </a:r>
            </a:p>
          </p:txBody>
        </p:sp>
      </p:grpSp>
      <p:sp>
        <p:nvSpPr>
          <p:cNvPr id="13" name="矩形 12">
            <a:extLst>
              <a:ext uri="{FF2B5EF4-FFF2-40B4-BE49-F238E27FC236}">
                <a16:creationId xmlns:a16="http://schemas.microsoft.com/office/drawing/2014/main" id="{0EBBACC9-4C09-4CC7-95C4-FC7F8D27996E}"/>
              </a:ext>
            </a:extLst>
          </p:cNvPr>
          <p:cNvSpPr/>
          <p:nvPr/>
        </p:nvSpPr>
        <p:spPr>
          <a:xfrm>
            <a:off x="913559" y="180305"/>
            <a:ext cx="31598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10.1.2.1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明贴和暗贴的利与弊</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1" name="文本框 50">
            <a:extLst>
              <a:ext uri="{FF2B5EF4-FFF2-40B4-BE49-F238E27FC236}">
                <a16:creationId xmlns:a16="http://schemas.microsoft.com/office/drawing/2014/main" id="{BE9215AA-22B9-43ED-8DF8-FFD8E3311A94}"/>
              </a:ext>
            </a:extLst>
          </p:cNvPr>
          <p:cNvSpPr txBox="1"/>
          <p:nvPr/>
        </p:nvSpPr>
        <p:spPr>
          <a:xfrm>
            <a:off x="576415" y="2116948"/>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10.1.2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二、住房保障的形式及其特点</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2" name="文本框 51">
            <a:extLst>
              <a:ext uri="{FF2B5EF4-FFF2-40B4-BE49-F238E27FC236}">
                <a16:creationId xmlns:a16="http://schemas.microsoft.com/office/drawing/2014/main" id="{07EF6B8F-AABB-406E-984F-823D2EBDCB0C}"/>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10</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住房保障</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3" name="矩形 52">
            <a:extLst>
              <a:ext uri="{FF2B5EF4-FFF2-40B4-BE49-F238E27FC236}">
                <a16:creationId xmlns:a16="http://schemas.microsoft.com/office/drawing/2014/main" id="{F60E5CF3-C7B3-45C0-BA3A-ABBCA49863C2}"/>
              </a:ext>
            </a:extLst>
          </p:cNvPr>
          <p:cNvSpPr/>
          <p:nvPr/>
        </p:nvSpPr>
        <p:spPr>
          <a:xfrm>
            <a:off x="368755" y="1531684"/>
            <a:ext cx="31100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10.1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住房保障概述</a:t>
            </a:r>
          </a:p>
        </p:txBody>
      </p:sp>
    </p:spTree>
    <p:extLst>
      <p:ext uri="{BB962C8B-B14F-4D97-AF65-F5344CB8AC3E}">
        <p14:creationId xmlns:p14="http://schemas.microsoft.com/office/powerpoint/2010/main" val="96111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046286"/>
            <a:ext cx="8832626" cy="3925153"/>
          </a:xfrm>
        </p:spPr>
        <p:txBody>
          <a:bodyPr anchor="ctr"/>
          <a:lstStyle/>
          <a:p>
            <a:pPr algn="l">
              <a:lnSpc>
                <a:spcPct val="150000"/>
              </a:lnSpc>
              <a:spcAft>
                <a:spcPts val="1200"/>
              </a:spcAft>
            </a:pPr>
            <a:r>
              <a:rPr lang="zh-CN" altLang="en-US" dirty="0"/>
              <a:t>住房保障制度是（   ）。 </a:t>
            </a:r>
            <a:endParaRPr lang="en-GB" altLang="zh-CN" dirty="0"/>
          </a:p>
          <a:p>
            <a:pPr algn="l">
              <a:lnSpc>
                <a:spcPct val="150000"/>
              </a:lnSpc>
            </a:pPr>
            <a:r>
              <a:rPr lang="en-US" altLang="zh-CN" dirty="0"/>
              <a:t>A</a:t>
            </a:r>
            <a:r>
              <a:rPr lang="zh-CN" altLang="en-US" dirty="0"/>
              <a:t>、国家通过法律手段对低收入家庭提供适当住房的一项制度</a:t>
            </a:r>
            <a:endParaRPr lang="en-GB" altLang="zh-CN" dirty="0"/>
          </a:p>
          <a:p>
            <a:pPr algn="l">
              <a:lnSpc>
                <a:spcPct val="150000"/>
              </a:lnSpc>
            </a:pPr>
            <a:r>
              <a:rPr lang="en-US" altLang="zh-CN" dirty="0"/>
              <a:t>B</a:t>
            </a:r>
            <a:r>
              <a:rPr lang="zh-CN" altLang="en-US" dirty="0"/>
              <a:t>、国家通过法律手段对中低收入家庭提供适当住房的一项制度</a:t>
            </a:r>
            <a:endParaRPr lang="en-GB" altLang="zh-CN" dirty="0"/>
          </a:p>
          <a:p>
            <a:pPr algn="l">
              <a:lnSpc>
                <a:spcPct val="150000"/>
              </a:lnSpc>
            </a:pPr>
            <a:r>
              <a:rPr lang="en-US" altLang="zh-CN" dirty="0"/>
              <a:t>C</a:t>
            </a:r>
            <a:r>
              <a:rPr lang="zh-CN" altLang="en-US" dirty="0"/>
              <a:t>、国家通过行政手段对低收入家庭提供适当住房的一项制度</a:t>
            </a:r>
            <a:endParaRPr lang="en-GB" altLang="zh-CN" dirty="0"/>
          </a:p>
          <a:p>
            <a:pPr algn="l">
              <a:lnSpc>
                <a:spcPct val="150000"/>
              </a:lnSpc>
            </a:pPr>
            <a:r>
              <a:rPr lang="en-US" altLang="zh-CN" dirty="0"/>
              <a:t>D</a:t>
            </a:r>
            <a:r>
              <a:rPr lang="zh-CN" altLang="en-US" dirty="0"/>
              <a:t>、国家通过行政手段对中低收入家庭提供适当住房的一项制度</a:t>
            </a:r>
            <a:endParaRPr lang="en-GB" altLang="zh-CN" dirty="0"/>
          </a:p>
        </p:txBody>
      </p:sp>
      <p:sp>
        <p:nvSpPr>
          <p:cNvPr id="5" name="TextBox 3">
            <a:extLst>
              <a:ext uri="{FF2B5EF4-FFF2-40B4-BE49-F238E27FC236}">
                <a16:creationId xmlns:a16="http://schemas.microsoft.com/office/drawing/2014/main" id="{4481B7BD-B6E2-4598-ADB1-9FC80A5731CB}"/>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743434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046286"/>
            <a:ext cx="8832626" cy="3925153"/>
          </a:xfrm>
        </p:spPr>
        <p:txBody>
          <a:bodyPr anchor="ctr"/>
          <a:lstStyle/>
          <a:p>
            <a:pPr algn="l">
              <a:lnSpc>
                <a:spcPct val="150000"/>
              </a:lnSpc>
              <a:spcAft>
                <a:spcPts val="1200"/>
              </a:spcAft>
            </a:pPr>
            <a:r>
              <a:rPr lang="zh-CN" altLang="en-US" dirty="0"/>
              <a:t>住房保障制度是（  </a:t>
            </a:r>
            <a:r>
              <a:rPr lang="en-US" altLang="zh-CN" b="1" dirty="0">
                <a:solidFill>
                  <a:srgbClr val="FF0000"/>
                </a:solidFill>
              </a:rPr>
              <a:t>C</a:t>
            </a:r>
            <a:r>
              <a:rPr lang="zh-CN" altLang="en-US" dirty="0"/>
              <a:t> ）。 </a:t>
            </a:r>
            <a:endParaRPr lang="en-GB" altLang="zh-CN" dirty="0"/>
          </a:p>
          <a:p>
            <a:pPr algn="l">
              <a:lnSpc>
                <a:spcPct val="150000"/>
              </a:lnSpc>
            </a:pPr>
            <a:r>
              <a:rPr lang="en-US" altLang="zh-CN" dirty="0"/>
              <a:t>A</a:t>
            </a:r>
            <a:r>
              <a:rPr lang="zh-CN" altLang="en-US" dirty="0"/>
              <a:t>、国家通过法律手段对低收入家庭提供适当住房的一项制度</a:t>
            </a:r>
            <a:endParaRPr lang="en-GB" altLang="zh-CN" dirty="0"/>
          </a:p>
          <a:p>
            <a:pPr algn="l">
              <a:lnSpc>
                <a:spcPct val="150000"/>
              </a:lnSpc>
            </a:pPr>
            <a:r>
              <a:rPr lang="en-US" altLang="zh-CN" dirty="0"/>
              <a:t>B</a:t>
            </a:r>
            <a:r>
              <a:rPr lang="zh-CN" altLang="en-US" dirty="0"/>
              <a:t>、国家通过法律手段对中低收入家庭提供适当住房的一项制度</a:t>
            </a:r>
            <a:endParaRPr lang="en-GB" altLang="zh-CN" dirty="0"/>
          </a:p>
          <a:p>
            <a:pPr algn="l">
              <a:lnSpc>
                <a:spcPct val="150000"/>
              </a:lnSpc>
            </a:pPr>
            <a:r>
              <a:rPr lang="en-US" altLang="zh-CN" dirty="0">
                <a:solidFill>
                  <a:srgbClr val="FF0000"/>
                </a:solidFill>
              </a:rPr>
              <a:t>C</a:t>
            </a:r>
            <a:r>
              <a:rPr lang="zh-CN" altLang="en-US" dirty="0">
                <a:solidFill>
                  <a:srgbClr val="FF0000"/>
                </a:solidFill>
              </a:rPr>
              <a:t>、国家通过行政手段对低收入家庭提供适当住房的一项制度</a:t>
            </a:r>
            <a:endParaRPr lang="en-GB" altLang="zh-CN" dirty="0">
              <a:solidFill>
                <a:srgbClr val="FF0000"/>
              </a:solidFill>
            </a:endParaRPr>
          </a:p>
          <a:p>
            <a:pPr algn="l">
              <a:lnSpc>
                <a:spcPct val="150000"/>
              </a:lnSpc>
            </a:pPr>
            <a:r>
              <a:rPr lang="en-US" altLang="zh-CN" dirty="0"/>
              <a:t>D</a:t>
            </a:r>
            <a:r>
              <a:rPr lang="zh-CN" altLang="en-US" dirty="0"/>
              <a:t>、国家通过行政手段对中低收入家庭提供适当住房的一项制度</a:t>
            </a:r>
            <a:endParaRPr lang="en-GB" altLang="zh-CN" dirty="0"/>
          </a:p>
        </p:txBody>
      </p:sp>
      <p:sp>
        <p:nvSpPr>
          <p:cNvPr id="5" name="TextBox 3">
            <a:extLst>
              <a:ext uri="{FF2B5EF4-FFF2-40B4-BE49-F238E27FC236}">
                <a16:creationId xmlns:a16="http://schemas.microsoft.com/office/drawing/2014/main" id="{4481B7BD-B6E2-4598-ADB1-9FC80A5731CB}"/>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422790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714970" y="1990530"/>
            <a:ext cx="6388034" cy="3925153"/>
          </a:xfrm>
        </p:spPr>
        <p:txBody>
          <a:bodyPr anchor="ctr"/>
          <a:lstStyle/>
          <a:p>
            <a:pPr algn="l">
              <a:lnSpc>
                <a:spcPct val="150000"/>
              </a:lnSpc>
              <a:spcAft>
                <a:spcPts val="1200"/>
              </a:spcAft>
            </a:pPr>
            <a:r>
              <a:rPr lang="zh-CN" altLang="en-US" dirty="0"/>
              <a:t>下列属于狭义住房保障范畴的有（    ）。 </a:t>
            </a:r>
            <a:endParaRPr lang="en-GB" altLang="zh-CN" dirty="0"/>
          </a:p>
          <a:p>
            <a:pPr algn="l">
              <a:lnSpc>
                <a:spcPct val="150000"/>
              </a:lnSpc>
            </a:pPr>
            <a:r>
              <a:rPr lang="en-US" altLang="zh-CN" dirty="0"/>
              <a:t>A</a:t>
            </a:r>
            <a:r>
              <a:rPr lang="zh-CN" altLang="en-US" dirty="0"/>
              <a:t>、成本价出售公房</a:t>
            </a:r>
            <a:endParaRPr lang="en-GB" altLang="zh-CN" dirty="0"/>
          </a:p>
          <a:p>
            <a:pPr algn="l">
              <a:lnSpc>
                <a:spcPct val="150000"/>
              </a:lnSpc>
            </a:pPr>
            <a:r>
              <a:rPr lang="en-US" altLang="zh-CN" dirty="0"/>
              <a:t>B</a:t>
            </a:r>
            <a:r>
              <a:rPr lang="zh-CN" altLang="en-US" dirty="0"/>
              <a:t>、集资建房和住房公积金</a:t>
            </a:r>
            <a:endParaRPr lang="en-GB" altLang="zh-CN" dirty="0"/>
          </a:p>
          <a:p>
            <a:pPr algn="l">
              <a:lnSpc>
                <a:spcPct val="150000"/>
              </a:lnSpc>
            </a:pPr>
            <a:r>
              <a:rPr lang="en-US" altLang="zh-CN" dirty="0"/>
              <a:t>C</a:t>
            </a:r>
            <a:r>
              <a:rPr lang="zh-CN" altLang="en-US" dirty="0"/>
              <a:t>、经济适用房</a:t>
            </a:r>
            <a:endParaRPr lang="en-GB" altLang="zh-CN" dirty="0"/>
          </a:p>
          <a:p>
            <a:pPr algn="l">
              <a:lnSpc>
                <a:spcPct val="150000"/>
              </a:lnSpc>
            </a:pPr>
            <a:r>
              <a:rPr lang="en-US" altLang="zh-CN" dirty="0"/>
              <a:t>D</a:t>
            </a:r>
            <a:r>
              <a:rPr lang="zh-CN" altLang="en-US" dirty="0"/>
              <a:t>、安居房</a:t>
            </a:r>
            <a:endParaRPr lang="en-GB" altLang="zh-CN" dirty="0"/>
          </a:p>
          <a:p>
            <a:pPr algn="l">
              <a:lnSpc>
                <a:spcPct val="150000"/>
              </a:lnSpc>
            </a:pPr>
            <a:r>
              <a:rPr lang="en-US" altLang="zh-CN" dirty="0"/>
              <a:t>E</a:t>
            </a:r>
            <a:r>
              <a:rPr lang="zh-CN" altLang="en-US" dirty="0"/>
              <a:t>、廉租房</a:t>
            </a:r>
            <a:endParaRPr lang="en-GB" altLang="zh-CN" dirty="0"/>
          </a:p>
        </p:txBody>
      </p:sp>
      <p:sp>
        <p:nvSpPr>
          <p:cNvPr id="5" name="TextBox 3">
            <a:extLst>
              <a:ext uri="{FF2B5EF4-FFF2-40B4-BE49-F238E27FC236}">
                <a16:creationId xmlns:a16="http://schemas.microsoft.com/office/drawing/2014/main" id="{078ED822-09CA-40E6-A892-5C69DD274D0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10709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714970" y="1990530"/>
            <a:ext cx="6388034" cy="3925153"/>
          </a:xfrm>
        </p:spPr>
        <p:txBody>
          <a:bodyPr anchor="ctr"/>
          <a:lstStyle/>
          <a:p>
            <a:pPr algn="l">
              <a:lnSpc>
                <a:spcPct val="150000"/>
              </a:lnSpc>
              <a:spcAft>
                <a:spcPts val="1200"/>
              </a:spcAft>
            </a:pPr>
            <a:r>
              <a:rPr lang="zh-CN" altLang="en-US" dirty="0"/>
              <a:t>下列属于狭义住房保障范畴的有（  </a:t>
            </a:r>
            <a:r>
              <a:rPr lang="en-US" altLang="zh-CN" b="1" dirty="0">
                <a:solidFill>
                  <a:srgbClr val="FF0000"/>
                </a:solidFill>
              </a:rPr>
              <a:t>CDE</a:t>
            </a:r>
            <a:r>
              <a:rPr lang="zh-CN" altLang="en-US" dirty="0"/>
              <a:t>  ）。 </a:t>
            </a:r>
            <a:endParaRPr lang="en-GB" altLang="zh-CN" dirty="0"/>
          </a:p>
          <a:p>
            <a:pPr algn="l">
              <a:lnSpc>
                <a:spcPct val="150000"/>
              </a:lnSpc>
            </a:pPr>
            <a:r>
              <a:rPr lang="en-US" altLang="zh-CN" dirty="0"/>
              <a:t>A</a:t>
            </a:r>
            <a:r>
              <a:rPr lang="zh-CN" altLang="en-US" dirty="0"/>
              <a:t>、成本价出售公房</a:t>
            </a:r>
            <a:endParaRPr lang="en-GB" altLang="zh-CN" dirty="0"/>
          </a:p>
          <a:p>
            <a:pPr algn="l">
              <a:lnSpc>
                <a:spcPct val="150000"/>
              </a:lnSpc>
            </a:pPr>
            <a:r>
              <a:rPr lang="en-US" altLang="zh-CN" dirty="0"/>
              <a:t>B</a:t>
            </a:r>
            <a:r>
              <a:rPr lang="zh-CN" altLang="en-US" dirty="0"/>
              <a:t>、集资建房和住房公积金</a:t>
            </a:r>
            <a:endParaRPr lang="en-GB" altLang="zh-CN" dirty="0"/>
          </a:p>
          <a:p>
            <a:pPr algn="l">
              <a:lnSpc>
                <a:spcPct val="150000"/>
              </a:lnSpc>
            </a:pPr>
            <a:r>
              <a:rPr lang="en-US" altLang="zh-CN" dirty="0">
                <a:solidFill>
                  <a:srgbClr val="FF0000"/>
                </a:solidFill>
              </a:rPr>
              <a:t>C</a:t>
            </a:r>
            <a:r>
              <a:rPr lang="zh-CN" altLang="en-US" dirty="0">
                <a:solidFill>
                  <a:srgbClr val="FF0000"/>
                </a:solidFill>
              </a:rPr>
              <a:t>、经济适用房</a:t>
            </a:r>
            <a:endParaRPr lang="en-GB" altLang="zh-CN" dirty="0">
              <a:solidFill>
                <a:srgbClr val="FF0000"/>
              </a:solidFill>
            </a:endParaRPr>
          </a:p>
          <a:p>
            <a:pPr algn="l">
              <a:lnSpc>
                <a:spcPct val="150000"/>
              </a:lnSpc>
            </a:pPr>
            <a:r>
              <a:rPr lang="en-US" altLang="zh-CN" dirty="0">
                <a:solidFill>
                  <a:srgbClr val="FF0000"/>
                </a:solidFill>
              </a:rPr>
              <a:t>D</a:t>
            </a:r>
            <a:r>
              <a:rPr lang="zh-CN" altLang="en-US" dirty="0">
                <a:solidFill>
                  <a:srgbClr val="FF0000"/>
                </a:solidFill>
              </a:rPr>
              <a:t>、安居房</a:t>
            </a:r>
            <a:endParaRPr lang="en-GB" altLang="zh-CN" dirty="0">
              <a:solidFill>
                <a:srgbClr val="FF0000"/>
              </a:solidFill>
            </a:endParaRPr>
          </a:p>
          <a:p>
            <a:pPr algn="l">
              <a:lnSpc>
                <a:spcPct val="150000"/>
              </a:lnSpc>
            </a:pPr>
            <a:r>
              <a:rPr lang="en-US" altLang="zh-CN" dirty="0">
                <a:solidFill>
                  <a:srgbClr val="FF0000"/>
                </a:solidFill>
              </a:rPr>
              <a:t>E</a:t>
            </a:r>
            <a:r>
              <a:rPr lang="zh-CN" altLang="en-US" dirty="0">
                <a:solidFill>
                  <a:srgbClr val="FF0000"/>
                </a:solidFill>
              </a:rPr>
              <a:t>、廉租房</a:t>
            </a:r>
            <a:endParaRPr lang="en-GB" altLang="zh-CN" dirty="0">
              <a:solidFill>
                <a:srgbClr val="FF0000"/>
              </a:solidFill>
            </a:endParaRPr>
          </a:p>
        </p:txBody>
      </p:sp>
      <p:sp>
        <p:nvSpPr>
          <p:cNvPr id="5" name="TextBox 3">
            <a:extLst>
              <a:ext uri="{FF2B5EF4-FFF2-40B4-BE49-F238E27FC236}">
                <a16:creationId xmlns:a16="http://schemas.microsoft.com/office/drawing/2014/main" id="{078ED822-09CA-40E6-A892-5C69DD274D0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70874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729850" y="1911370"/>
            <a:ext cx="9162940" cy="4561722"/>
          </a:xfrm>
        </p:spPr>
        <p:txBody>
          <a:bodyPr anchor="ctr"/>
          <a:lstStyle/>
          <a:p>
            <a:pPr algn="l">
              <a:lnSpc>
                <a:spcPct val="150000"/>
              </a:lnSpc>
              <a:spcAft>
                <a:spcPts val="1200"/>
              </a:spcAft>
            </a:pPr>
            <a:r>
              <a:rPr lang="zh-CN" altLang="en-US" dirty="0"/>
              <a:t>住房保障的形式中，暗贴是指政府对住房保障的非现金补贴，其中住房消费的消费者补贴包括（       ） 。</a:t>
            </a:r>
            <a:endParaRPr lang="en-US" altLang="zh-CN" dirty="0"/>
          </a:p>
          <a:p>
            <a:pPr algn="l">
              <a:spcAft>
                <a:spcPts val="1200"/>
              </a:spcAft>
            </a:pPr>
            <a:r>
              <a:rPr lang="en-US" altLang="zh-CN" dirty="0"/>
              <a:t>A</a:t>
            </a:r>
            <a:r>
              <a:rPr lang="zh-CN" altLang="en-US" dirty="0"/>
              <a:t>、成本价出售公房</a:t>
            </a:r>
          </a:p>
          <a:p>
            <a:pPr algn="l">
              <a:spcAft>
                <a:spcPts val="1200"/>
              </a:spcAft>
            </a:pPr>
            <a:r>
              <a:rPr lang="en-US" altLang="zh-CN" dirty="0"/>
              <a:t>B</a:t>
            </a:r>
            <a:r>
              <a:rPr lang="zh-CN" altLang="en-US" dirty="0"/>
              <a:t>、低价出售公房</a:t>
            </a:r>
          </a:p>
          <a:p>
            <a:pPr algn="l">
              <a:spcAft>
                <a:spcPts val="1200"/>
              </a:spcAft>
            </a:pPr>
            <a:r>
              <a:rPr lang="en-US" altLang="zh-CN" dirty="0"/>
              <a:t>C</a:t>
            </a:r>
            <a:r>
              <a:rPr lang="zh-CN" altLang="en-US" dirty="0"/>
              <a:t>、低租金制度</a:t>
            </a:r>
          </a:p>
          <a:p>
            <a:pPr algn="l">
              <a:spcAft>
                <a:spcPts val="1200"/>
              </a:spcAft>
            </a:pPr>
            <a:r>
              <a:rPr lang="en-US" altLang="zh-CN" dirty="0"/>
              <a:t>D</a:t>
            </a:r>
            <a:r>
              <a:rPr lang="zh-CN" altLang="en-US" dirty="0"/>
              <a:t>、利息补贴 </a:t>
            </a:r>
          </a:p>
          <a:p>
            <a:pPr algn="l">
              <a:spcAft>
                <a:spcPts val="1200"/>
              </a:spcAft>
            </a:pPr>
            <a:r>
              <a:rPr lang="en-US" altLang="zh-CN" dirty="0"/>
              <a:t>E</a:t>
            </a:r>
            <a:r>
              <a:rPr lang="zh-CN" altLang="en-US" dirty="0"/>
              <a:t>、税收减负和实物分配</a:t>
            </a:r>
            <a:endParaRPr lang="en-GB" altLang="zh-CN" dirty="0"/>
          </a:p>
        </p:txBody>
      </p:sp>
      <p:sp>
        <p:nvSpPr>
          <p:cNvPr id="5" name="TextBox 3">
            <a:extLst>
              <a:ext uri="{FF2B5EF4-FFF2-40B4-BE49-F238E27FC236}">
                <a16:creationId xmlns:a16="http://schemas.microsoft.com/office/drawing/2014/main" id="{078ED822-09CA-40E6-A892-5C69DD274D0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52056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729850" y="1911370"/>
            <a:ext cx="9162940" cy="4561722"/>
          </a:xfrm>
        </p:spPr>
        <p:txBody>
          <a:bodyPr anchor="ctr"/>
          <a:lstStyle/>
          <a:p>
            <a:pPr algn="l">
              <a:lnSpc>
                <a:spcPct val="150000"/>
              </a:lnSpc>
              <a:spcAft>
                <a:spcPts val="1200"/>
              </a:spcAft>
            </a:pPr>
            <a:r>
              <a:rPr lang="zh-CN" altLang="en-US" dirty="0"/>
              <a:t>住房保障的形式中，暗贴是指政府对住房保障的非现金补贴，其中住房消费的消费者补贴包括（    </a:t>
            </a:r>
            <a:r>
              <a:rPr lang="en-US" altLang="zh-CN" b="1" dirty="0">
                <a:solidFill>
                  <a:srgbClr val="FF0000"/>
                </a:solidFill>
              </a:rPr>
              <a:t>BCDE</a:t>
            </a:r>
            <a:r>
              <a:rPr lang="zh-CN" altLang="en-US" dirty="0"/>
              <a:t>   ） 。</a:t>
            </a:r>
            <a:endParaRPr lang="en-US" altLang="zh-CN" dirty="0"/>
          </a:p>
          <a:p>
            <a:pPr algn="l">
              <a:spcAft>
                <a:spcPts val="1200"/>
              </a:spcAft>
            </a:pPr>
            <a:r>
              <a:rPr lang="en-US" altLang="zh-CN" dirty="0"/>
              <a:t>A</a:t>
            </a:r>
            <a:r>
              <a:rPr lang="zh-CN" altLang="en-US" dirty="0"/>
              <a:t>、成本价出售公房</a:t>
            </a:r>
          </a:p>
          <a:p>
            <a:pPr algn="l">
              <a:spcAft>
                <a:spcPts val="1200"/>
              </a:spcAft>
            </a:pPr>
            <a:r>
              <a:rPr lang="en-US" altLang="zh-CN" b="1" dirty="0">
                <a:solidFill>
                  <a:srgbClr val="FF0000"/>
                </a:solidFill>
              </a:rPr>
              <a:t>B</a:t>
            </a:r>
            <a:r>
              <a:rPr lang="zh-CN" altLang="en-US" b="1" dirty="0">
                <a:solidFill>
                  <a:srgbClr val="FF0000"/>
                </a:solidFill>
              </a:rPr>
              <a:t>、低价出售公房</a:t>
            </a:r>
          </a:p>
          <a:p>
            <a:pPr algn="l">
              <a:spcAft>
                <a:spcPts val="1200"/>
              </a:spcAft>
            </a:pPr>
            <a:r>
              <a:rPr lang="en-US" altLang="zh-CN" b="1" dirty="0">
                <a:solidFill>
                  <a:srgbClr val="FF0000"/>
                </a:solidFill>
              </a:rPr>
              <a:t>C</a:t>
            </a:r>
            <a:r>
              <a:rPr lang="zh-CN" altLang="en-US" b="1" dirty="0">
                <a:solidFill>
                  <a:srgbClr val="FF0000"/>
                </a:solidFill>
              </a:rPr>
              <a:t>、低租金制度</a:t>
            </a:r>
          </a:p>
          <a:p>
            <a:pPr algn="l">
              <a:spcAft>
                <a:spcPts val="1200"/>
              </a:spcAft>
            </a:pPr>
            <a:r>
              <a:rPr lang="en-US" altLang="zh-CN" b="1" dirty="0">
                <a:solidFill>
                  <a:srgbClr val="FF0000"/>
                </a:solidFill>
              </a:rPr>
              <a:t>D</a:t>
            </a:r>
            <a:r>
              <a:rPr lang="zh-CN" altLang="en-US" b="1" dirty="0">
                <a:solidFill>
                  <a:srgbClr val="FF0000"/>
                </a:solidFill>
              </a:rPr>
              <a:t>、利息补贴 </a:t>
            </a:r>
          </a:p>
          <a:p>
            <a:pPr algn="l">
              <a:spcAft>
                <a:spcPts val="1200"/>
              </a:spcAft>
            </a:pPr>
            <a:r>
              <a:rPr lang="en-US" altLang="zh-CN" b="1" dirty="0">
                <a:solidFill>
                  <a:srgbClr val="FF0000"/>
                </a:solidFill>
              </a:rPr>
              <a:t>E</a:t>
            </a:r>
            <a:r>
              <a:rPr lang="zh-CN" altLang="en-US" b="1" dirty="0">
                <a:solidFill>
                  <a:srgbClr val="FF0000"/>
                </a:solidFill>
              </a:rPr>
              <a:t>、税收减负和实物分配</a:t>
            </a:r>
            <a:endParaRPr lang="en-GB" altLang="zh-CN" b="1" dirty="0">
              <a:solidFill>
                <a:srgbClr val="FF0000"/>
              </a:solidFill>
            </a:endParaRPr>
          </a:p>
        </p:txBody>
      </p:sp>
      <p:sp>
        <p:nvSpPr>
          <p:cNvPr id="5" name="TextBox 3">
            <a:extLst>
              <a:ext uri="{FF2B5EF4-FFF2-40B4-BE49-F238E27FC236}">
                <a16:creationId xmlns:a16="http://schemas.microsoft.com/office/drawing/2014/main" id="{078ED822-09CA-40E6-A892-5C69DD274D0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7382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2B32C7F-ED8B-4FB3-B1F3-FE548211BA61}"/>
              </a:ext>
            </a:extLst>
          </p:cNvPr>
          <p:cNvGrpSpPr/>
          <p:nvPr/>
        </p:nvGrpSpPr>
        <p:grpSpPr>
          <a:xfrm>
            <a:off x="3064764" y="1981364"/>
            <a:ext cx="6846222" cy="3873168"/>
            <a:chOff x="3495689" y="1560950"/>
            <a:chExt cx="6846222" cy="3873168"/>
          </a:xfrm>
        </p:grpSpPr>
        <p:sp>
          <p:nvSpPr>
            <p:cNvPr id="2" name="文本框 1"/>
            <p:cNvSpPr txBox="1"/>
            <p:nvPr/>
          </p:nvSpPr>
          <p:spPr>
            <a:xfrm>
              <a:off x="3495689" y="1560950"/>
              <a:ext cx="538076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第九章    生育保险</a:t>
              </a:r>
            </a:p>
          </p:txBody>
        </p:sp>
        <p:grpSp>
          <p:nvGrpSpPr>
            <p:cNvPr id="3" name="组合 2">
              <a:extLst>
                <a:ext uri="{FF2B5EF4-FFF2-40B4-BE49-F238E27FC236}">
                  <a16:creationId xmlns:a16="http://schemas.microsoft.com/office/drawing/2014/main" id="{2B5CF519-3D45-4192-906C-03BAF06AC1AB}"/>
                </a:ext>
              </a:extLst>
            </p:cNvPr>
            <p:cNvGrpSpPr/>
            <p:nvPr/>
          </p:nvGrpSpPr>
          <p:grpSpPr>
            <a:xfrm>
              <a:off x="3806210" y="2428537"/>
              <a:ext cx="6535701" cy="3005581"/>
              <a:chOff x="3806210" y="2428537"/>
              <a:chExt cx="6535701" cy="3005581"/>
            </a:xfrm>
          </p:grpSpPr>
          <p:sp>
            <p:nvSpPr>
              <p:cNvPr id="7" name="Rectangle 6">
                <a:extLst>
                  <a:ext uri="{FF2B5EF4-FFF2-40B4-BE49-F238E27FC236}">
                    <a16:creationId xmlns:a16="http://schemas.microsoft.com/office/drawing/2014/main" id="{115FA8BC-822F-4883-B887-BA1A38F7FA12}"/>
                  </a:ext>
                </a:extLst>
              </p:cNvPr>
              <p:cNvSpPr/>
              <p:nvPr/>
            </p:nvSpPr>
            <p:spPr>
              <a:xfrm>
                <a:off x="3806210" y="2428537"/>
                <a:ext cx="4759721"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生育保险制度的含义</a:t>
                </a:r>
              </a:p>
            </p:txBody>
          </p:sp>
          <p:sp>
            <p:nvSpPr>
              <p:cNvPr id="8" name="Rectangle 7">
                <a:extLst>
                  <a:ext uri="{FF2B5EF4-FFF2-40B4-BE49-F238E27FC236}">
                    <a16:creationId xmlns:a16="http://schemas.microsoft.com/office/drawing/2014/main" id="{496C3528-4EC8-48BC-9E55-2C141A263670}"/>
                  </a:ext>
                </a:extLst>
              </p:cNvPr>
              <p:cNvSpPr/>
              <p:nvPr/>
            </p:nvSpPr>
            <p:spPr>
              <a:xfrm>
                <a:off x="3858763" y="3111130"/>
                <a:ext cx="5380761"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国外生育保险制度的比较</a:t>
                </a:r>
              </a:p>
            </p:txBody>
          </p:sp>
          <p:sp>
            <p:nvSpPr>
              <p:cNvPr id="9" name="Rectangle 8">
                <a:extLst>
                  <a:ext uri="{FF2B5EF4-FFF2-40B4-BE49-F238E27FC236}">
                    <a16:creationId xmlns:a16="http://schemas.microsoft.com/office/drawing/2014/main" id="{FAAC986D-CD29-458C-BF64-227A465E3673}"/>
                  </a:ext>
                </a:extLst>
              </p:cNvPr>
              <p:cNvSpPr/>
              <p:nvPr/>
            </p:nvSpPr>
            <p:spPr>
              <a:xfrm>
                <a:off x="3858763" y="3812175"/>
                <a:ext cx="5705384"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中国生育保险制度及其变迁</a:t>
                </a:r>
              </a:p>
            </p:txBody>
          </p:sp>
          <p:sp>
            <p:nvSpPr>
              <p:cNvPr id="10" name="Rectangle 9">
                <a:extLst>
                  <a:ext uri="{FF2B5EF4-FFF2-40B4-BE49-F238E27FC236}">
                    <a16:creationId xmlns:a16="http://schemas.microsoft.com/office/drawing/2014/main" id="{0A193A46-6CB8-4D74-9CD3-1134DED3C71C}"/>
                  </a:ext>
                </a:extLst>
              </p:cNvPr>
              <p:cNvSpPr/>
              <p:nvPr/>
            </p:nvSpPr>
            <p:spPr>
              <a:xfrm>
                <a:off x="3858763" y="4529446"/>
                <a:ext cx="6483148"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完善生育保险制度要注意的问题</a:t>
                </a:r>
              </a:p>
            </p:txBody>
          </p:sp>
        </p:grpSp>
      </p:grpSp>
    </p:spTree>
    <p:extLst>
      <p:ext uri="{BB962C8B-B14F-4D97-AF65-F5344CB8AC3E}">
        <p14:creationId xmlns:p14="http://schemas.microsoft.com/office/powerpoint/2010/main" val="12536019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AF7CC07A-0E79-498B-9323-BD7A0B0D9BC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2" name="矩形 1">
            <a:extLst>
              <a:ext uri="{FF2B5EF4-FFF2-40B4-BE49-F238E27FC236}">
                <a16:creationId xmlns:a16="http://schemas.microsoft.com/office/drawing/2014/main" id="{ABBD91E7-6B1E-4ED4-833B-A2EA9C0C38E0}"/>
              </a:ext>
            </a:extLst>
          </p:cNvPr>
          <p:cNvSpPr/>
          <p:nvPr/>
        </p:nvSpPr>
        <p:spPr>
          <a:xfrm>
            <a:off x="2600058" y="1636035"/>
            <a:ext cx="4575291" cy="669863"/>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名词解释：住房保障制度。 </a:t>
            </a:r>
            <a:endParaRPr kumimoji="0" lang="en-GB" altLang="zh-CN" sz="2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1">
            <a:extLst>
              <a:ext uri="{FF2B5EF4-FFF2-40B4-BE49-F238E27FC236}">
                <a16:creationId xmlns:a16="http://schemas.microsoft.com/office/drawing/2014/main" id="{5C6FBC87-F342-4749-85D7-F2BB55F74524}"/>
              </a:ext>
            </a:extLst>
          </p:cNvPr>
          <p:cNvSpPr/>
          <p:nvPr/>
        </p:nvSpPr>
        <p:spPr>
          <a:xfrm>
            <a:off x="2600058" y="3048143"/>
            <a:ext cx="8696127" cy="224240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elvetica Neue For Number"/>
                <a:ea typeface="微软雅黑"/>
                <a:cs typeface="+mn-cs"/>
              </a:rPr>
              <a:t>答案：</a:t>
            </a:r>
            <a:r>
              <a:rPr kumimoji="0" lang="zh-CN" altLang="en-US" sz="2400" b="0" i="0" u="none" strike="noStrike" kern="1200" cap="none" spc="0" normalizeH="0" baseline="0" noProof="0" dirty="0">
                <a:ln>
                  <a:noFill/>
                </a:ln>
                <a:solidFill>
                  <a:srgbClr val="FF0000"/>
                </a:solidFill>
                <a:effectLst/>
                <a:uLnTx/>
                <a:uFillTx/>
                <a:latin typeface="Helvetica Neue For Number"/>
                <a:ea typeface="微软雅黑"/>
                <a:cs typeface="+mn-cs"/>
              </a:rPr>
              <a:t>住房保障制度是指政府和单位在住房领域实施社会保障职能，对城镇居民中低收入家庭进行扶持和救助的一种住房政策措施的总和，是为解决中低收入家庭的住房问题而设置的社会保障性住房供给方式。</a:t>
            </a:r>
          </a:p>
        </p:txBody>
      </p:sp>
      <p:sp>
        <p:nvSpPr>
          <p:cNvPr id="6" name="矩形 5">
            <a:extLst>
              <a:ext uri="{FF2B5EF4-FFF2-40B4-BE49-F238E27FC236}">
                <a16:creationId xmlns:a16="http://schemas.microsoft.com/office/drawing/2014/main" id="{F19BFCBC-4889-4102-BCD9-11E9977A311B}"/>
              </a:ext>
            </a:extLst>
          </p:cNvPr>
          <p:cNvSpPr/>
          <p:nvPr/>
        </p:nvSpPr>
        <p:spPr>
          <a:xfrm>
            <a:off x="2600058" y="5504157"/>
            <a:ext cx="8899400" cy="4990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  住房保障制度是国家通过</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行政手段</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对</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低收入家庭</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提供适当住房的一项制度。</a:t>
            </a:r>
            <a:endParaRPr kumimoji="0" lang="en-GB"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69912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00577" y="3013501"/>
            <a:ext cx="5190845"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black"/>
                </a:solidFill>
                <a:effectLst/>
                <a:uLnTx/>
                <a:uFillTx/>
                <a:latin typeface="Calibri"/>
                <a:ea typeface="微软雅黑"/>
                <a:cs typeface="+mn-cs"/>
              </a:rPr>
              <a:t>第十章     住房保障</a:t>
            </a:r>
            <a:endParaRPr kumimoji="0" lang="en-US" altLang="zh-CN" sz="4800" b="1"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43271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DCEC8AC-3FC2-45F3-A02C-ADC974E18DBC}"/>
              </a:ext>
            </a:extLst>
          </p:cNvPr>
          <p:cNvGrpSpPr/>
          <p:nvPr/>
        </p:nvGrpSpPr>
        <p:grpSpPr>
          <a:xfrm>
            <a:off x="3580356" y="1862167"/>
            <a:ext cx="5846081" cy="3959575"/>
            <a:chOff x="4140061" y="1215397"/>
            <a:chExt cx="5846081" cy="3959575"/>
          </a:xfrm>
        </p:grpSpPr>
        <p:sp>
          <p:nvSpPr>
            <p:cNvPr id="2" name="文本框 1"/>
            <p:cNvSpPr txBox="1"/>
            <p:nvPr/>
          </p:nvSpPr>
          <p:spPr>
            <a:xfrm>
              <a:off x="4140061" y="1215397"/>
              <a:ext cx="49935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第十章    住房保障</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 name="组合 2">
              <a:extLst>
                <a:ext uri="{FF2B5EF4-FFF2-40B4-BE49-F238E27FC236}">
                  <a16:creationId xmlns:a16="http://schemas.microsoft.com/office/drawing/2014/main" id="{E266683F-7877-41E5-A2E6-1D503044CBDB}"/>
                </a:ext>
              </a:extLst>
            </p:cNvPr>
            <p:cNvGrpSpPr/>
            <p:nvPr/>
          </p:nvGrpSpPr>
          <p:grpSpPr>
            <a:xfrm>
              <a:off x="4268829" y="2115403"/>
              <a:ext cx="5717313" cy="3059569"/>
              <a:chOff x="4268829" y="2115403"/>
              <a:chExt cx="5717313" cy="3059569"/>
            </a:xfrm>
          </p:grpSpPr>
          <p:sp>
            <p:nvSpPr>
              <p:cNvPr id="7" name="Rectangle 6">
                <a:extLst>
                  <a:ext uri="{FF2B5EF4-FFF2-40B4-BE49-F238E27FC236}">
                    <a16:creationId xmlns:a16="http://schemas.microsoft.com/office/drawing/2014/main" id="{115FA8BC-822F-4883-B887-BA1A38F7FA12}"/>
                  </a:ext>
                </a:extLst>
              </p:cNvPr>
              <p:cNvSpPr/>
              <p:nvPr/>
            </p:nvSpPr>
            <p:spPr>
              <a:xfrm>
                <a:off x="4268829" y="2115403"/>
                <a:ext cx="3654341"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a:t>
                </a: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住房保障概述</a:t>
                </a:r>
                <a:endParaRPr kumimoji="0" lang="en-GB" sz="2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496C3528-4EC8-48BC-9E55-2C141A263670}"/>
                  </a:ext>
                </a:extLst>
              </p:cNvPr>
              <p:cNvSpPr/>
              <p:nvPr/>
            </p:nvSpPr>
            <p:spPr>
              <a:xfrm>
                <a:off x="4302282" y="2861976"/>
                <a:ext cx="5371628"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我国住房保障的发展现状</a:t>
                </a:r>
              </a:p>
            </p:txBody>
          </p:sp>
          <p:sp>
            <p:nvSpPr>
              <p:cNvPr id="9" name="Rectangle 8">
                <a:extLst>
                  <a:ext uri="{FF2B5EF4-FFF2-40B4-BE49-F238E27FC236}">
                    <a16:creationId xmlns:a16="http://schemas.microsoft.com/office/drawing/2014/main" id="{FAAC986D-CD29-458C-BF64-227A465E3673}"/>
                  </a:ext>
                </a:extLst>
              </p:cNvPr>
              <p:cNvSpPr/>
              <p:nvPr/>
            </p:nvSpPr>
            <p:spPr>
              <a:xfrm>
                <a:off x="4302282" y="3566138"/>
                <a:ext cx="4669102"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国外住房保障的实践</a:t>
                </a:r>
              </a:p>
            </p:txBody>
          </p:sp>
          <p:sp>
            <p:nvSpPr>
              <p:cNvPr id="10" name="Rectangle 9">
                <a:extLst>
                  <a:ext uri="{FF2B5EF4-FFF2-40B4-BE49-F238E27FC236}">
                    <a16:creationId xmlns:a16="http://schemas.microsoft.com/office/drawing/2014/main" id="{0A193A46-6CB8-4D74-9CD3-1134DED3C71C}"/>
                  </a:ext>
                </a:extLst>
              </p:cNvPr>
              <p:cNvSpPr/>
              <p:nvPr/>
            </p:nvSpPr>
            <p:spPr>
              <a:xfrm>
                <a:off x="4302282" y="4270300"/>
                <a:ext cx="5683860"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国外住房保障对中国的启示</a:t>
                </a:r>
              </a:p>
            </p:txBody>
          </p:sp>
        </p:grpSp>
      </p:grpSp>
    </p:spTree>
    <p:extLst>
      <p:ext uri="{BB962C8B-B14F-4D97-AF65-F5344CB8AC3E}">
        <p14:creationId xmlns:p14="http://schemas.microsoft.com/office/powerpoint/2010/main" val="407401072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39AAE09-A39E-477C-BE04-D29DA39CDF64}"/>
              </a:ext>
            </a:extLst>
          </p:cNvPr>
          <p:cNvGrpSpPr/>
          <p:nvPr/>
        </p:nvGrpSpPr>
        <p:grpSpPr>
          <a:xfrm>
            <a:off x="107475" y="941847"/>
            <a:ext cx="4768952" cy="1138772"/>
            <a:chOff x="107475" y="941847"/>
            <a:chExt cx="4768952" cy="1138772"/>
          </a:xfrm>
        </p:grpSpPr>
        <p:sp>
          <p:nvSpPr>
            <p:cNvPr id="9" name="文本框 8">
              <a:extLst>
                <a:ext uri="{FF2B5EF4-FFF2-40B4-BE49-F238E27FC236}">
                  <a16:creationId xmlns:a16="http://schemas.microsoft.com/office/drawing/2014/main" id="{8C2407A7-A193-409A-93E7-F27F90803B22}"/>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10</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住房保障</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矩形 9">
              <a:extLst>
                <a:ext uri="{FF2B5EF4-FFF2-40B4-BE49-F238E27FC236}">
                  <a16:creationId xmlns:a16="http://schemas.microsoft.com/office/drawing/2014/main" id="{58983233-7915-43DD-93BA-970143A58877}"/>
                </a:ext>
              </a:extLst>
            </p:cNvPr>
            <p:cNvSpPr/>
            <p:nvPr/>
          </p:nvSpPr>
          <p:spPr>
            <a:xfrm>
              <a:off x="399036" y="1649732"/>
              <a:ext cx="44773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10.2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我国住房保障的发展现状</a:t>
              </a:r>
            </a:p>
          </p:txBody>
        </p:sp>
      </p:grpSp>
      <p:pic>
        <p:nvPicPr>
          <p:cNvPr id="2" name="图片 1">
            <a:extLst>
              <a:ext uri="{FF2B5EF4-FFF2-40B4-BE49-F238E27FC236}">
                <a16:creationId xmlns:a16="http://schemas.microsoft.com/office/drawing/2014/main" id="{7E04655B-D2F6-44AD-A986-3724787C7EEC}"/>
              </a:ext>
            </a:extLst>
          </p:cNvPr>
          <p:cNvPicPr>
            <a:picLocks noChangeAspect="1"/>
          </p:cNvPicPr>
          <p:nvPr/>
        </p:nvPicPr>
        <p:blipFill>
          <a:blip r:embed="rId3"/>
          <a:stretch>
            <a:fillRect/>
          </a:stretch>
        </p:blipFill>
        <p:spPr>
          <a:xfrm>
            <a:off x="561279" y="1973604"/>
            <a:ext cx="11328585" cy="4605453"/>
          </a:xfrm>
          <a:prstGeom prst="rect">
            <a:avLst/>
          </a:prstGeom>
        </p:spPr>
      </p:pic>
      <p:grpSp>
        <p:nvGrpSpPr>
          <p:cNvPr id="6" name="组合 5">
            <a:extLst>
              <a:ext uri="{FF2B5EF4-FFF2-40B4-BE49-F238E27FC236}">
                <a16:creationId xmlns:a16="http://schemas.microsoft.com/office/drawing/2014/main" id="{34CA9FC5-D383-422C-9306-E635569852C4}"/>
              </a:ext>
            </a:extLst>
          </p:cNvPr>
          <p:cNvGrpSpPr/>
          <p:nvPr/>
        </p:nvGrpSpPr>
        <p:grpSpPr>
          <a:xfrm>
            <a:off x="5700531" y="3650567"/>
            <a:ext cx="6067976" cy="2665431"/>
            <a:chOff x="5700531" y="3650567"/>
            <a:chExt cx="6067976" cy="2665431"/>
          </a:xfrm>
        </p:grpSpPr>
        <p:sp>
          <p:nvSpPr>
            <p:cNvPr id="3" name="文本框 2">
              <a:extLst>
                <a:ext uri="{FF2B5EF4-FFF2-40B4-BE49-F238E27FC236}">
                  <a16:creationId xmlns:a16="http://schemas.microsoft.com/office/drawing/2014/main" id="{BB5024EF-B28B-4E20-ACCB-DA16B7328151}"/>
                </a:ext>
              </a:extLst>
            </p:cNvPr>
            <p:cNvSpPr txBox="1"/>
            <p:nvPr/>
          </p:nvSpPr>
          <p:spPr>
            <a:xfrm>
              <a:off x="6520102" y="5669667"/>
              <a:ext cx="524840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国家或单位将住房以实物分配形式改为以货币分配形式分配给职工，职工自行去市场购买房屋。</a:t>
              </a:r>
            </a:p>
          </p:txBody>
        </p:sp>
        <p:sp>
          <p:nvSpPr>
            <p:cNvPr id="5" name="箭头: 右 4">
              <a:extLst>
                <a:ext uri="{FF2B5EF4-FFF2-40B4-BE49-F238E27FC236}">
                  <a16:creationId xmlns:a16="http://schemas.microsoft.com/office/drawing/2014/main" id="{918E34CB-63E7-4B65-BB57-66742DDE9EB0}"/>
                </a:ext>
              </a:extLst>
            </p:cNvPr>
            <p:cNvSpPr/>
            <p:nvPr/>
          </p:nvSpPr>
          <p:spPr>
            <a:xfrm rot="2955886">
              <a:off x="4701512" y="4649586"/>
              <a:ext cx="2216344" cy="218305"/>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sp>
        <p:nvSpPr>
          <p:cNvPr id="4" name="矩形 3">
            <a:extLst>
              <a:ext uri="{FF2B5EF4-FFF2-40B4-BE49-F238E27FC236}">
                <a16:creationId xmlns:a16="http://schemas.microsoft.com/office/drawing/2014/main" id="{61F4B5B1-C658-4340-8EFB-962141ED92FB}"/>
              </a:ext>
            </a:extLst>
          </p:cNvPr>
          <p:cNvSpPr/>
          <p:nvPr/>
        </p:nvSpPr>
        <p:spPr>
          <a:xfrm>
            <a:off x="931063" y="172406"/>
            <a:ext cx="227498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10.2.1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一、发展现状</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文本框 10">
            <a:extLst>
              <a:ext uri="{FF2B5EF4-FFF2-40B4-BE49-F238E27FC236}">
                <a16:creationId xmlns:a16="http://schemas.microsoft.com/office/drawing/2014/main" id="{F406E802-F420-45F1-B81D-B2E0F651E37C}"/>
              </a:ext>
            </a:extLst>
          </p:cNvPr>
          <p:cNvSpPr txBox="1"/>
          <p:nvPr/>
        </p:nvSpPr>
        <p:spPr>
          <a:xfrm>
            <a:off x="4437845" y="226528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Tree>
    <p:extLst>
      <p:ext uri="{BB962C8B-B14F-4D97-AF65-F5344CB8AC3E}">
        <p14:creationId xmlns:p14="http://schemas.microsoft.com/office/powerpoint/2010/main" val="64729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18941" y="2201473"/>
            <a:ext cx="6528668" cy="350493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我国现阶段住房保障政策主要有（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、住房公积金</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、住房分配</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、住房补贴</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、住房货币化分配制度</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E</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、住房优惠</a:t>
            </a:r>
          </a:p>
        </p:txBody>
      </p:sp>
      <p:sp>
        <p:nvSpPr>
          <p:cNvPr id="7" name="TextBox 3">
            <a:extLst>
              <a:ext uri="{FF2B5EF4-FFF2-40B4-BE49-F238E27FC236}">
                <a16:creationId xmlns:a16="http://schemas.microsoft.com/office/drawing/2014/main" id="{F5191124-F177-4F24-A7E1-15D473217B7B}"/>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303008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18941" y="2201473"/>
            <a:ext cx="6528668" cy="350493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我国现阶段住房保障政策主要有（ </a:t>
            </a:r>
            <a:r>
              <a:rPr kumimoji="0" lang="zh-CN" altLang="en-US" sz="2400" b="1" i="0" u="none" strike="noStrike" kern="1200" cap="none" spc="0" normalizeH="0" baseline="0" noProof="0" dirty="0">
                <a:ln>
                  <a:noFill/>
                </a:ln>
                <a:solidFill>
                  <a:srgbClr val="FF0000"/>
                </a:solidFill>
                <a:effectLst/>
                <a:uLnTx/>
                <a:uFillTx/>
                <a:latin typeface="微软雅黑"/>
                <a:ea typeface="微软雅黑"/>
                <a:cs typeface="+mn-cs"/>
              </a:rPr>
              <a:t> </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ACD</a:t>
            </a:r>
            <a:r>
              <a:rPr kumimoji="0" lang="zh-CN" altLang="en-US" sz="2400" b="1" i="0" u="none" strike="noStrike" kern="1200" cap="none" spc="0" normalizeH="0" baseline="0" noProof="0" dirty="0">
                <a:ln>
                  <a:noFill/>
                </a:ln>
                <a:solidFill>
                  <a:srgbClr val="FF0000"/>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、住房公积金</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、住房分配</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、住房补贴</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、住房货币化分配制度</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E</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、住房优惠</a:t>
            </a:r>
          </a:p>
        </p:txBody>
      </p:sp>
      <p:sp>
        <p:nvSpPr>
          <p:cNvPr id="7" name="TextBox 3">
            <a:extLst>
              <a:ext uri="{FF2B5EF4-FFF2-40B4-BE49-F238E27FC236}">
                <a16:creationId xmlns:a16="http://schemas.microsoft.com/office/drawing/2014/main" id="{F5191124-F177-4F24-A7E1-15D473217B7B}"/>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189874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72531" y="2232251"/>
            <a:ext cx="8639696" cy="295093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我国对于最低收入家庭的住房保障政策主要是（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、廉租住房</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、经济适用房</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、商品住房</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、自有住房</a:t>
            </a:r>
          </a:p>
        </p:txBody>
      </p:sp>
      <p:sp>
        <p:nvSpPr>
          <p:cNvPr id="7" name="TextBox 3">
            <a:extLst>
              <a:ext uri="{FF2B5EF4-FFF2-40B4-BE49-F238E27FC236}">
                <a16:creationId xmlns:a16="http://schemas.microsoft.com/office/drawing/2014/main" id="{F4F1CB60-626F-4F9A-9E43-78D561E8A52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8417391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72531" y="2232251"/>
            <a:ext cx="8639696" cy="295093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我国对于最低收入家庭的住房保障政策主要是（  </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、廉租住房</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、经济适用房</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、商品住房</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、自有住房</a:t>
            </a:r>
          </a:p>
        </p:txBody>
      </p:sp>
      <p:sp>
        <p:nvSpPr>
          <p:cNvPr id="7" name="TextBox 3">
            <a:extLst>
              <a:ext uri="{FF2B5EF4-FFF2-40B4-BE49-F238E27FC236}">
                <a16:creationId xmlns:a16="http://schemas.microsoft.com/office/drawing/2014/main" id="{F4F1CB60-626F-4F9A-9E43-78D561E8A52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240291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05263" y="2201473"/>
            <a:ext cx="8639696" cy="350493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导致我国住房保障发展存在一系列问题的原因包括（ </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、制度不完善</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、认识问题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、政策执行不力</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、管理不规范</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E</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、利益纠纷</a:t>
            </a:r>
          </a:p>
        </p:txBody>
      </p:sp>
      <p:sp>
        <p:nvSpPr>
          <p:cNvPr id="7" name="TextBox 3">
            <a:extLst>
              <a:ext uri="{FF2B5EF4-FFF2-40B4-BE49-F238E27FC236}">
                <a16:creationId xmlns:a16="http://schemas.microsoft.com/office/drawing/2014/main" id="{40B0C049-7E6A-4259-8A4A-28CF31446D9B}"/>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4267557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42839" y="2301834"/>
            <a:ext cx="8868666" cy="350493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导致我国住房保障发展存在一系列问题的原因包括（ </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ABCD</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A</a:t>
            </a:r>
            <a:r>
              <a:rPr kumimoji="0" lang="zh-CN" altLang="zh-CN" sz="2400" b="0" i="0" u="none" strike="noStrike" kern="1200" cap="none" spc="0" normalizeH="0" baseline="0" noProof="0" dirty="0">
                <a:ln>
                  <a:noFill/>
                </a:ln>
                <a:solidFill>
                  <a:srgbClr val="FF0000"/>
                </a:solidFill>
                <a:effectLst/>
                <a:uLnTx/>
                <a:uFillTx/>
                <a:latin typeface="微软雅黑"/>
                <a:ea typeface="微软雅黑"/>
                <a:cs typeface="+mn-cs"/>
              </a:rPr>
              <a:t>、制度不完善</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B</a:t>
            </a:r>
            <a:r>
              <a:rPr kumimoji="0" lang="zh-CN" altLang="zh-CN" sz="2400" b="0" i="0" u="none" strike="noStrike" kern="1200" cap="none" spc="0" normalizeH="0" baseline="0" noProof="0" dirty="0">
                <a:ln>
                  <a:noFill/>
                </a:ln>
                <a:solidFill>
                  <a:srgbClr val="FF0000"/>
                </a:solidFill>
                <a:effectLst/>
                <a:uLnTx/>
                <a:uFillTx/>
                <a:latin typeface="微软雅黑"/>
                <a:ea typeface="微软雅黑"/>
                <a:cs typeface="+mn-cs"/>
              </a:rPr>
              <a:t>、认识问题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C</a:t>
            </a:r>
            <a:r>
              <a:rPr kumimoji="0" lang="zh-CN" altLang="zh-CN" sz="2400" b="0" i="0" u="none" strike="noStrike" kern="1200" cap="none" spc="0" normalizeH="0" baseline="0" noProof="0" dirty="0">
                <a:ln>
                  <a:noFill/>
                </a:ln>
                <a:solidFill>
                  <a:srgbClr val="FF0000"/>
                </a:solidFill>
                <a:effectLst/>
                <a:uLnTx/>
                <a:uFillTx/>
                <a:latin typeface="微软雅黑"/>
                <a:ea typeface="微软雅黑"/>
                <a:cs typeface="+mn-cs"/>
              </a:rPr>
              <a:t>、政策执行不力</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D</a:t>
            </a:r>
            <a:r>
              <a:rPr kumimoji="0" lang="zh-CN" altLang="zh-CN" sz="2400" b="0" i="0" u="none" strike="noStrike" kern="1200" cap="none" spc="0" normalizeH="0" baseline="0" noProof="0" dirty="0">
                <a:ln>
                  <a:noFill/>
                </a:ln>
                <a:solidFill>
                  <a:srgbClr val="FF0000"/>
                </a:solidFill>
                <a:effectLst/>
                <a:uLnTx/>
                <a:uFillTx/>
                <a:latin typeface="微软雅黑"/>
                <a:ea typeface="微软雅黑"/>
                <a:cs typeface="+mn-cs"/>
              </a:rPr>
              <a:t>、管理不规范</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E</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、利益纠纷</a:t>
            </a:r>
          </a:p>
        </p:txBody>
      </p:sp>
      <p:sp>
        <p:nvSpPr>
          <p:cNvPr id="7" name="TextBox 3">
            <a:extLst>
              <a:ext uri="{FF2B5EF4-FFF2-40B4-BE49-F238E27FC236}">
                <a16:creationId xmlns:a16="http://schemas.microsoft.com/office/drawing/2014/main" id="{40B0C049-7E6A-4259-8A4A-28CF31446D9B}"/>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49145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34D9FF6E-9D71-4996-998A-FA5D01F4E381}"/>
              </a:ext>
            </a:extLst>
          </p:cNvPr>
          <p:cNvGrpSpPr/>
          <p:nvPr/>
        </p:nvGrpSpPr>
        <p:grpSpPr>
          <a:xfrm>
            <a:off x="107475" y="941847"/>
            <a:ext cx="4726743" cy="1616245"/>
            <a:chOff x="107475" y="941847"/>
            <a:chExt cx="4726743" cy="1616245"/>
          </a:xfrm>
        </p:grpSpPr>
        <p:sp>
          <p:nvSpPr>
            <p:cNvPr id="15" name="文本框 14">
              <a:extLst>
                <a:ext uri="{FF2B5EF4-FFF2-40B4-BE49-F238E27FC236}">
                  <a16:creationId xmlns:a16="http://schemas.microsoft.com/office/drawing/2014/main" id="{D8A4EDCA-24F4-4775-8446-B66F86C62286}"/>
                </a:ext>
              </a:extLst>
            </p:cNvPr>
            <p:cNvSpPr txBox="1"/>
            <p:nvPr/>
          </p:nvSpPr>
          <p:spPr>
            <a:xfrm>
              <a:off x="614793" y="2157982"/>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二、各国生育保险制度的比较</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7" name="组合 16">
              <a:extLst>
                <a:ext uri="{FF2B5EF4-FFF2-40B4-BE49-F238E27FC236}">
                  <a16:creationId xmlns:a16="http://schemas.microsoft.com/office/drawing/2014/main" id="{5776C326-6983-44BF-A777-67213CD279A4}"/>
                </a:ext>
              </a:extLst>
            </p:cNvPr>
            <p:cNvGrpSpPr/>
            <p:nvPr/>
          </p:nvGrpSpPr>
          <p:grpSpPr>
            <a:xfrm>
              <a:off x="107475" y="941847"/>
              <a:ext cx="4726743" cy="1060863"/>
              <a:chOff x="107475" y="941847"/>
              <a:chExt cx="4726743" cy="1060863"/>
            </a:xfrm>
          </p:grpSpPr>
          <p:sp>
            <p:nvSpPr>
              <p:cNvPr id="19" name="文本框 18">
                <a:extLst>
                  <a:ext uri="{FF2B5EF4-FFF2-40B4-BE49-F238E27FC236}">
                    <a16:creationId xmlns:a16="http://schemas.microsoft.com/office/drawing/2014/main" id="{0BA944F5-8182-4643-99C4-8A07C135BE6E}"/>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0" name="矩形 19">
                <a:extLst>
                  <a:ext uri="{FF2B5EF4-FFF2-40B4-BE49-F238E27FC236}">
                    <a16:creationId xmlns:a16="http://schemas.microsoft.com/office/drawing/2014/main" id="{7D3BD302-A2B8-4C62-A3DD-F77C7FD563E3}"/>
                  </a:ext>
                </a:extLst>
              </p:cNvPr>
              <p:cNvSpPr/>
              <p:nvPr/>
            </p:nvSpPr>
            <p:spPr>
              <a:xfrm>
                <a:off x="330457" y="1571823"/>
                <a:ext cx="450376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国外生育保险制度的比较</a:t>
                </a:r>
              </a:p>
            </p:txBody>
          </p:sp>
        </p:grpSp>
      </p:grpSp>
      <p:pic>
        <p:nvPicPr>
          <p:cNvPr id="11" name="图片 10">
            <a:extLst>
              <a:ext uri="{FF2B5EF4-FFF2-40B4-BE49-F238E27FC236}">
                <a16:creationId xmlns:a16="http://schemas.microsoft.com/office/drawing/2014/main" id="{B03CEFD5-1D15-48CE-913C-520FC8A1872D}"/>
              </a:ext>
            </a:extLst>
          </p:cNvPr>
          <p:cNvPicPr>
            <a:picLocks noChangeAspect="1"/>
          </p:cNvPicPr>
          <p:nvPr/>
        </p:nvPicPr>
        <p:blipFill>
          <a:blip r:embed="rId3"/>
          <a:stretch>
            <a:fillRect/>
          </a:stretch>
        </p:blipFill>
        <p:spPr>
          <a:xfrm>
            <a:off x="8166019" y="-20165"/>
            <a:ext cx="4701789" cy="2447243"/>
          </a:xfrm>
          <a:prstGeom prst="rect">
            <a:avLst/>
          </a:prstGeom>
        </p:spPr>
      </p:pic>
      <p:sp>
        <p:nvSpPr>
          <p:cNvPr id="4" name="矩形 3">
            <a:extLst>
              <a:ext uri="{FF2B5EF4-FFF2-40B4-BE49-F238E27FC236}">
                <a16:creationId xmlns:a16="http://schemas.microsoft.com/office/drawing/2014/main" id="{8D00D33D-CECC-4675-8CA9-CF8E65FE4972}"/>
              </a:ext>
            </a:extLst>
          </p:cNvPr>
          <p:cNvSpPr/>
          <p:nvPr/>
        </p:nvSpPr>
        <p:spPr>
          <a:xfrm>
            <a:off x="1635110" y="4372974"/>
            <a:ext cx="10232192" cy="188461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 从</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产假期限</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方面来看，</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60%</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以上的国家达到</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个月，</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20%</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以上的国家达到</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个月到半年，瑞典和德国长达一年半。</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有些欧洲国家还规定在产假期满后享受半休假</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8</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年</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如瑞典</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5</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年</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如比利时</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年</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如法国</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p>
        </p:txBody>
      </p:sp>
      <p:sp>
        <p:nvSpPr>
          <p:cNvPr id="6" name="矩形 5">
            <a:extLst>
              <a:ext uri="{FF2B5EF4-FFF2-40B4-BE49-F238E27FC236}">
                <a16:creationId xmlns:a16="http://schemas.microsoft.com/office/drawing/2014/main" id="{BDFB1B1B-03F0-4B7A-B99A-6177967178DC}"/>
              </a:ext>
            </a:extLst>
          </p:cNvPr>
          <p:cNvSpPr/>
          <p:nvPr/>
        </p:nvSpPr>
        <p:spPr>
          <a:xfrm>
            <a:off x="1635110" y="3095735"/>
            <a:ext cx="9350215"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国外生育保险</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的主要待遇包括产假、生育补助金、生育津贴、医疗保健、儿童津贴五项主要内容。</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422940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61741" y="2136199"/>
            <a:ext cx="8639696" cy="295093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我国对于中低收入家庭的住房保障政策主要是（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、廉租住房</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、经济适用房</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、商品住房</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、自有住房</a:t>
            </a:r>
          </a:p>
        </p:txBody>
      </p:sp>
      <p:sp>
        <p:nvSpPr>
          <p:cNvPr id="7" name="TextBox 3">
            <a:extLst>
              <a:ext uri="{FF2B5EF4-FFF2-40B4-BE49-F238E27FC236}">
                <a16:creationId xmlns:a16="http://schemas.microsoft.com/office/drawing/2014/main" id="{2FF92093-A276-42AF-9A43-DEEA62A0EE0B}"/>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9117614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61741" y="2136199"/>
            <a:ext cx="8639696" cy="295093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我国对于中低收入家庭的住房保障政策主要是（  </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、廉租住房</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、经济适用房</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、商品住房</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、自有住房</a:t>
            </a:r>
          </a:p>
        </p:txBody>
      </p:sp>
      <p:sp>
        <p:nvSpPr>
          <p:cNvPr id="7" name="TextBox 3">
            <a:extLst>
              <a:ext uri="{FF2B5EF4-FFF2-40B4-BE49-F238E27FC236}">
                <a16:creationId xmlns:a16="http://schemas.microsoft.com/office/drawing/2014/main" id="{2FF92093-A276-42AF-9A43-DEEA62A0EE0B}"/>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6501207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DCEC8AC-3FC2-45F3-A02C-ADC974E18DBC}"/>
              </a:ext>
            </a:extLst>
          </p:cNvPr>
          <p:cNvGrpSpPr/>
          <p:nvPr/>
        </p:nvGrpSpPr>
        <p:grpSpPr>
          <a:xfrm>
            <a:off x="3580356" y="1862167"/>
            <a:ext cx="5846081" cy="3959575"/>
            <a:chOff x="4140061" y="1215397"/>
            <a:chExt cx="5846081" cy="3959575"/>
          </a:xfrm>
        </p:grpSpPr>
        <p:sp>
          <p:nvSpPr>
            <p:cNvPr id="2" name="文本框 1"/>
            <p:cNvSpPr txBox="1"/>
            <p:nvPr/>
          </p:nvSpPr>
          <p:spPr>
            <a:xfrm>
              <a:off x="4140061" y="1215397"/>
              <a:ext cx="49935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第十章    住房保障</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 name="组合 2">
              <a:extLst>
                <a:ext uri="{FF2B5EF4-FFF2-40B4-BE49-F238E27FC236}">
                  <a16:creationId xmlns:a16="http://schemas.microsoft.com/office/drawing/2014/main" id="{E266683F-7877-41E5-A2E6-1D503044CBDB}"/>
                </a:ext>
              </a:extLst>
            </p:cNvPr>
            <p:cNvGrpSpPr/>
            <p:nvPr/>
          </p:nvGrpSpPr>
          <p:grpSpPr>
            <a:xfrm>
              <a:off x="4268829" y="2115403"/>
              <a:ext cx="5717313" cy="3059569"/>
              <a:chOff x="4268829" y="2115403"/>
              <a:chExt cx="5717313" cy="3059569"/>
            </a:xfrm>
          </p:grpSpPr>
          <p:sp>
            <p:nvSpPr>
              <p:cNvPr id="7" name="Rectangle 6">
                <a:extLst>
                  <a:ext uri="{FF2B5EF4-FFF2-40B4-BE49-F238E27FC236}">
                    <a16:creationId xmlns:a16="http://schemas.microsoft.com/office/drawing/2014/main" id="{115FA8BC-822F-4883-B887-BA1A38F7FA12}"/>
                  </a:ext>
                </a:extLst>
              </p:cNvPr>
              <p:cNvSpPr/>
              <p:nvPr/>
            </p:nvSpPr>
            <p:spPr>
              <a:xfrm>
                <a:off x="4268829" y="2115403"/>
                <a:ext cx="3654341"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a:t>
                </a: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住房保障概述</a:t>
                </a:r>
                <a:endParaRPr kumimoji="0" lang="en-GB" sz="2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496C3528-4EC8-48BC-9E55-2C141A263670}"/>
                  </a:ext>
                </a:extLst>
              </p:cNvPr>
              <p:cNvSpPr/>
              <p:nvPr/>
            </p:nvSpPr>
            <p:spPr>
              <a:xfrm>
                <a:off x="4302282" y="2861976"/>
                <a:ext cx="5371628"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我国住房保障的发展现状</a:t>
                </a:r>
              </a:p>
            </p:txBody>
          </p:sp>
          <p:sp>
            <p:nvSpPr>
              <p:cNvPr id="9" name="Rectangle 8">
                <a:extLst>
                  <a:ext uri="{FF2B5EF4-FFF2-40B4-BE49-F238E27FC236}">
                    <a16:creationId xmlns:a16="http://schemas.microsoft.com/office/drawing/2014/main" id="{FAAC986D-CD29-458C-BF64-227A465E3673}"/>
                  </a:ext>
                </a:extLst>
              </p:cNvPr>
              <p:cNvSpPr/>
              <p:nvPr/>
            </p:nvSpPr>
            <p:spPr>
              <a:xfrm>
                <a:off x="4302282" y="3566138"/>
                <a:ext cx="4669102"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国外住房保障的实践</a:t>
                </a:r>
              </a:p>
            </p:txBody>
          </p:sp>
          <p:sp>
            <p:nvSpPr>
              <p:cNvPr id="10" name="Rectangle 9">
                <a:extLst>
                  <a:ext uri="{FF2B5EF4-FFF2-40B4-BE49-F238E27FC236}">
                    <a16:creationId xmlns:a16="http://schemas.microsoft.com/office/drawing/2014/main" id="{0A193A46-6CB8-4D74-9CD3-1134DED3C71C}"/>
                  </a:ext>
                </a:extLst>
              </p:cNvPr>
              <p:cNvSpPr/>
              <p:nvPr/>
            </p:nvSpPr>
            <p:spPr>
              <a:xfrm>
                <a:off x="4302282" y="4270300"/>
                <a:ext cx="5683860"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国外住房保障对中国的启示</a:t>
                </a:r>
              </a:p>
            </p:txBody>
          </p:sp>
        </p:grpSp>
      </p:grpSp>
    </p:spTree>
    <p:extLst>
      <p:ext uri="{BB962C8B-B14F-4D97-AF65-F5344CB8AC3E}">
        <p14:creationId xmlns:p14="http://schemas.microsoft.com/office/powerpoint/2010/main" val="239565825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1F6C3EB7-0FD4-4721-A0F1-6889F7C316C9}"/>
              </a:ext>
            </a:extLst>
          </p:cNvPr>
          <p:cNvGrpSpPr/>
          <p:nvPr/>
        </p:nvGrpSpPr>
        <p:grpSpPr>
          <a:xfrm>
            <a:off x="430860" y="1086813"/>
            <a:ext cx="4167345" cy="1111767"/>
            <a:chOff x="107475" y="941847"/>
            <a:chExt cx="4167345" cy="1111767"/>
          </a:xfrm>
        </p:grpSpPr>
        <p:sp>
          <p:nvSpPr>
            <p:cNvPr id="9" name="文本框 8">
              <a:extLst>
                <a:ext uri="{FF2B5EF4-FFF2-40B4-BE49-F238E27FC236}">
                  <a16:creationId xmlns:a16="http://schemas.microsoft.com/office/drawing/2014/main" id="{90FD61E3-2D3A-45B3-AF90-FADAAEBBBB30}"/>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10</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住房保障</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矩形 9">
              <a:extLst>
                <a:ext uri="{FF2B5EF4-FFF2-40B4-BE49-F238E27FC236}">
                  <a16:creationId xmlns:a16="http://schemas.microsoft.com/office/drawing/2014/main" id="{D52074E4-253D-4E37-A578-9EE0E459ED38}"/>
                </a:ext>
              </a:extLst>
            </p:cNvPr>
            <p:cNvSpPr/>
            <p:nvPr/>
          </p:nvSpPr>
          <p:spPr>
            <a:xfrm>
              <a:off x="296167" y="1622727"/>
              <a:ext cx="397865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10.3</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国外住房保障的实践</a:t>
              </a:r>
            </a:p>
          </p:txBody>
        </p:sp>
      </p:grpSp>
      <p:pic>
        <p:nvPicPr>
          <p:cNvPr id="2" name="图片 1">
            <a:extLst>
              <a:ext uri="{FF2B5EF4-FFF2-40B4-BE49-F238E27FC236}">
                <a16:creationId xmlns:a16="http://schemas.microsoft.com/office/drawing/2014/main" id="{980930A7-3C6F-42BF-85E6-5A02F2CE84E7}"/>
              </a:ext>
            </a:extLst>
          </p:cNvPr>
          <p:cNvPicPr>
            <a:picLocks noChangeAspect="1"/>
          </p:cNvPicPr>
          <p:nvPr/>
        </p:nvPicPr>
        <p:blipFill>
          <a:blip r:embed="rId3"/>
          <a:stretch>
            <a:fillRect/>
          </a:stretch>
        </p:blipFill>
        <p:spPr>
          <a:xfrm>
            <a:off x="1851103" y="2102636"/>
            <a:ext cx="10549643" cy="4652100"/>
          </a:xfrm>
          <a:prstGeom prst="rect">
            <a:avLst/>
          </a:prstGeom>
        </p:spPr>
      </p:pic>
    </p:spTree>
    <p:extLst>
      <p:ext uri="{BB962C8B-B14F-4D97-AF65-F5344CB8AC3E}">
        <p14:creationId xmlns:p14="http://schemas.microsoft.com/office/powerpoint/2010/main" val="2752713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180F335-CAC1-4DAF-A953-402510B70A41}"/>
              </a:ext>
            </a:extLst>
          </p:cNvPr>
          <p:cNvPicPr>
            <a:picLocks noChangeAspect="1"/>
          </p:cNvPicPr>
          <p:nvPr/>
        </p:nvPicPr>
        <p:blipFill>
          <a:blip r:embed="rId3"/>
          <a:stretch>
            <a:fillRect/>
          </a:stretch>
        </p:blipFill>
        <p:spPr>
          <a:xfrm>
            <a:off x="1170878" y="2720897"/>
            <a:ext cx="10045810" cy="3928084"/>
          </a:xfrm>
          <a:prstGeom prst="rect">
            <a:avLst/>
          </a:prstGeom>
        </p:spPr>
      </p:pic>
      <p:sp>
        <p:nvSpPr>
          <p:cNvPr id="6" name="文本框 5">
            <a:extLst>
              <a:ext uri="{FF2B5EF4-FFF2-40B4-BE49-F238E27FC236}">
                <a16:creationId xmlns:a16="http://schemas.microsoft.com/office/drawing/2014/main" id="{159C7516-FF91-4E9F-8EE7-BE219DC91A19}"/>
              </a:ext>
            </a:extLst>
          </p:cNvPr>
          <p:cNvSpPr txBox="1"/>
          <p:nvPr/>
        </p:nvSpPr>
        <p:spPr>
          <a:xfrm>
            <a:off x="4518195" y="5456070"/>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3" name="矩形 2">
            <a:extLst>
              <a:ext uri="{FF2B5EF4-FFF2-40B4-BE49-F238E27FC236}">
                <a16:creationId xmlns:a16="http://schemas.microsoft.com/office/drawing/2014/main" id="{B8C5BEE4-100B-420F-B46B-356BE6F52374}"/>
              </a:ext>
            </a:extLst>
          </p:cNvPr>
          <p:cNvSpPr/>
          <p:nvPr/>
        </p:nvSpPr>
        <p:spPr>
          <a:xfrm>
            <a:off x="994668" y="197589"/>
            <a:ext cx="31598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10.3.2.1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美国的住房保障制度</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8" name="组合 7">
            <a:extLst>
              <a:ext uri="{FF2B5EF4-FFF2-40B4-BE49-F238E27FC236}">
                <a16:creationId xmlns:a16="http://schemas.microsoft.com/office/drawing/2014/main" id="{7D633270-F3E7-436B-8CE4-34915E622666}"/>
              </a:ext>
            </a:extLst>
          </p:cNvPr>
          <p:cNvGrpSpPr/>
          <p:nvPr/>
        </p:nvGrpSpPr>
        <p:grpSpPr>
          <a:xfrm>
            <a:off x="430860" y="1086813"/>
            <a:ext cx="4167345" cy="1111767"/>
            <a:chOff x="107475" y="941847"/>
            <a:chExt cx="4167345" cy="1111767"/>
          </a:xfrm>
        </p:grpSpPr>
        <p:sp>
          <p:nvSpPr>
            <p:cNvPr id="9" name="文本框 8">
              <a:extLst>
                <a:ext uri="{FF2B5EF4-FFF2-40B4-BE49-F238E27FC236}">
                  <a16:creationId xmlns:a16="http://schemas.microsoft.com/office/drawing/2014/main" id="{FABE6837-F088-4706-9B66-3E0C2251E9E1}"/>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10</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住房保障</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矩形 9">
              <a:extLst>
                <a:ext uri="{FF2B5EF4-FFF2-40B4-BE49-F238E27FC236}">
                  <a16:creationId xmlns:a16="http://schemas.microsoft.com/office/drawing/2014/main" id="{5A615EAB-65BF-4A4A-B5DD-006A3951E08D}"/>
                </a:ext>
              </a:extLst>
            </p:cNvPr>
            <p:cNvSpPr/>
            <p:nvPr/>
          </p:nvSpPr>
          <p:spPr>
            <a:xfrm>
              <a:off x="296167" y="1622727"/>
              <a:ext cx="397865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10.3</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国外住房保障的实践</a:t>
              </a:r>
            </a:p>
          </p:txBody>
        </p:sp>
      </p:grpSp>
    </p:spTree>
    <p:extLst>
      <p:ext uri="{BB962C8B-B14F-4D97-AF65-F5344CB8AC3E}">
        <p14:creationId xmlns:p14="http://schemas.microsoft.com/office/powerpoint/2010/main" val="20800127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77425B9-CD50-4A2E-92C7-4F26AE983769}"/>
              </a:ext>
            </a:extLst>
          </p:cNvPr>
          <p:cNvPicPr>
            <a:picLocks noChangeAspect="1"/>
          </p:cNvPicPr>
          <p:nvPr/>
        </p:nvPicPr>
        <p:blipFill>
          <a:blip r:embed="rId3"/>
          <a:stretch>
            <a:fillRect/>
          </a:stretch>
        </p:blipFill>
        <p:spPr>
          <a:xfrm>
            <a:off x="992051" y="2720899"/>
            <a:ext cx="10514836" cy="3781216"/>
          </a:xfrm>
          <a:prstGeom prst="rect">
            <a:avLst/>
          </a:prstGeom>
        </p:spPr>
      </p:pic>
      <p:sp>
        <p:nvSpPr>
          <p:cNvPr id="6" name="文本框 5">
            <a:extLst>
              <a:ext uri="{FF2B5EF4-FFF2-40B4-BE49-F238E27FC236}">
                <a16:creationId xmlns:a16="http://schemas.microsoft.com/office/drawing/2014/main" id="{047107E3-F364-4620-98FB-786E576762A7}"/>
              </a:ext>
            </a:extLst>
          </p:cNvPr>
          <p:cNvSpPr txBox="1"/>
          <p:nvPr/>
        </p:nvSpPr>
        <p:spPr>
          <a:xfrm>
            <a:off x="4278165" y="432801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nvGrpSpPr>
          <p:cNvPr id="5" name="组合 4">
            <a:extLst>
              <a:ext uri="{FF2B5EF4-FFF2-40B4-BE49-F238E27FC236}">
                <a16:creationId xmlns:a16="http://schemas.microsoft.com/office/drawing/2014/main" id="{05EAAD8C-11EF-4552-BA24-DC407DF6CB76}"/>
              </a:ext>
            </a:extLst>
          </p:cNvPr>
          <p:cNvGrpSpPr/>
          <p:nvPr/>
        </p:nvGrpSpPr>
        <p:grpSpPr>
          <a:xfrm>
            <a:off x="6970628" y="1819272"/>
            <a:ext cx="5116988" cy="1746893"/>
            <a:chOff x="6970628" y="1819272"/>
            <a:chExt cx="5116988" cy="1746893"/>
          </a:xfrm>
        </p:grpSpPr>
        <p:sp>
          <p:nvSpPr>
            <p:cNvPr id="2" name="箭头: 右 1">
              <a:extLst>
                <a:ext uri="{FF2B5EF4-FFF2-40B4-BE49-F238E27FC236}">
                  <a16:creationId xmlns:a16="http://schemas.microsoft.com/office/drawing/2014/main" id="{E5F2A4A4-9963-441C-A42C-5184D2B978BC}"/>
                </a:ext>
              </a:extLst>
            </p:cNvPr>
            <p:cNvSpPr/>
            <p:nvPr/>
          </p:nvSpPr>
          <p:spPr>
            <a:xfrm rot="18115100">
              <a:off x="6327537" y="2656029"/>
              <a:ext cx="1553227" cy="267045"/>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4" name="文本框 3">
              <a:extLst>
                <a:ext uri="{FF2B5EF4-FFF2-40B4-BE49-F238E27FC236}">
                  <a16:creationId xmlns:a16="http://schemas.microsoft.com/office/drawing/2014/main" id="{E6313E95-40E1-416F-BEDE-D95EB062E8BF}"/>
                </a:ext>
              </a:extLst>
            </p:cNvPr>
            <p:cNvSpPr txBox="1"/>
            <p:nvPr/>
          </p:nvSpPr>
          <p:spPr>
            <a:xfrm>
              <a:off x="7628087" y="1819272"/>
              <a:ext cx="4459529" cy="646331"/>
            </a:xfrm>
            <a:prstGeom prst="rect">
              <a:avLst/>
            </a:prstGeom>
            <a:noFill/>
            <a:ln>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允许动用公积金存款的部分作为首付之用，不足之数由每月缴纳的公积金分期支付</a:t>
              </a:r>
            </a:p>
          </p:txBody>
        </p:sp>
      </p:grpSp>
      <p:grpSp>
        <p:nvGrpSpPr>
          <p:cNvPr id="10" name="组合 9">
            <a:extLst>
              <a:ext uri="{FF2B5EF4-FFF2-40B4-BE49-F238E27FC236}">
                <a16:creationId xmlns:a16="http://schemas.microsoft.com/office/drawing/2014/main" id="{DE54BACA-C4A7-419A-AB1E-AC4070BAA383}"/>
              </a:ext>
            </a:extLst>
          </p:cNvPr>
          <p:cNvGrpSpPr/>
          <p:nvPr/>
        </p:nvGrpSpPr>
        <p:grpSpPr>
          <a:xfrm>
            <a:off x="430860" y="1086813"/>
            <a:ext cx="4167345" cy="1111767"/>
            <a:chOff x="107475" y="941847"/>
            <a:chExt cx="4167345" cy="1111767"/>
          </a:xfrm>
        </p:grpSpPr>
        <p:sp>
          <p:nvSpPr>
            <p:cNvPr id="11" name="文本框 10">
              <a:extLst>
                <a:ext uri="{FF2B5EF4-FFF2-40B4-BE49-F238E27FC236}">
                  <a16:creationId xmlns:a16="http://schemas.microsoft.com/office/drawing/2014/main" id="{A6BE4008-4C3A-400B-8739-DC4634422BAE}"/>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10</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住房保障</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矩形 14">
              <a:extLst>
                <a:ext uri="{FF2B5EF4-FFF2-40B4-BE49-F238E27FC236}">
                  <a16:creationId xmlns:a16="http://schemas.microsoft.com/office/drawing/2014/main" id="{62712D61-1B82-41DA-B3C4-5FB73F57237D}"/>
                </a:ext>
              </a:extLst>
            </p:cNvPr>
            <p:cNvSpPr/>
            <p:nvPr/>
          </p:nvSpPr>
          <p:spPr>
            <a:xfrm>
              <a:off x="296167" y="1622727"/>
              <a:ext cx="397865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10.3</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国外住房保障的实践</a:t>
              </a:r>
            </a:p>
          </p:txBody>
        </p:sp>
      </p:grpSp>
    </p:spTree>
    <p:extLst>
      <p:ext uri="{BB962C8B-B14F-4D97-AF65-F5344CB8AC3E}">
        <p14:creationId xmlns:p14="http://schemas.microsoft.com/office/powerpoint/2010/main" val="202015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016054" y="1784232"/>
            <a:ext cx="5350970" cy="3925153"/>
          </a:xfrm>
        </p:spPr>
        <p:txBody>
          <a:bodyPr anchor="ctr"/>
          <a:lstStyle/>
          <a:p>
            <a:pPr algn="l">
              <a:lnSpc>
                <a:spcPct val="150000"/>
              </a:lnSpc>
              <a:spcAft>
                <a:spcPts val="1200"/>
              </a:spcAft>
            </a:pPr>
            <a:r>
              <a:rPr lang="zh-CN" altLang="en-US" dirty="0"/>
              <a:t>美国住房保障制度包括（    ）。</a:t>
            </a:r>
            <a:endParaRPr lang="en-GB" altLang="zh-CN" dirty="0"/>
          </a:p>
          <a:p>
            <a:pPr algn="l">
              <a:lnSpc>
                <a:spcPct val="150000"/>
              </a:lnSpc>
            </a:pPr>
            <a:r>
              <a:rPr lang="en-US" altLang="zh-CN" dirty="0"/>
              <a:t>A</a:t>
            </a:r>
            <a:r>
              <a:rPr lang="zh-CN" altLang="en-US" dirty="0"/>
              <a:t>、立法保障住房措施的落实</a:t>
            </a:r>
            <a:endParaRPr lang="en-GB" altLang="zh-CN" dirty="0"/>
          </a:p>
          <a:p>
            <a:pPr algn="l">
              <a:lnSpc>
                <a:spcPct val="150000"/>
              </a:lnSpc>
            </a:pPr>
            <a:r>
              <a:rPr lang="en-US" altLang="zh-CN" dirty="0"/>
              <a:t>B</a:t>
            </a:r>
            <a:r>
              <a:rPr lang="zh-CN" altLang="en-US" dirty="0"/>
              <a:t>、加快住房自有化步伐</a:t>
            </a:r>
            <a:endParaRPr lang="en-GB" altLang="zh-CN" dirty="0"/>
          </a:p>
          <a:p>
            <a:pPr algn="l">
              <a:lnSpc>
                <a:spcPct val="150000"/>
              </a:lnSpc>
            </a:pPr>
            <a:r>
              <a:rPr lang="en-US" altLang="zh-CN" dirty="0"/>
              <a:t>C</a:t>
            </a:r>
            <a:r>
              <a:rPr lang="zh-CN" altLang="en-US" dirty="0"/>
              <a:t>、发达的房地产金融</a:t>
            </a:r>
            <a:endParaRPr lang="en-GB" altLang="zh-CN" dirty="0"/>
          </a:p>
          <a:p>
            <a:pPr algn="l">
              <a:lnSpc>
                <a:spcPct val="150000"/>
              </a:lnSpc>
            </a:pPr>
            <a:r>
              <a:rPr lang="en-US" altLang="zh-CN" dirty="0"/>
              <a:t>D</a:t>
            </a:r>
            <a:r>
              <a:rPr lang="zh-CN" altLang="en-US" dirty="0"/>
              <a:t>、福利性公共住宅</a:t>
            </a:r>
            <a:endParaRPr lang="en-GB" altLang="zh-CN" dirty="0"/>
          </a:p>
          <a:p>
            <a:pPr algn="l">
              <a:lnSpc>
                <a:spcPct val="150000"/>
              </a:lnSpc>
            </a:pPr>
            <a:r>
              <a:rPr lang="en-US" altLang="zh-CN" dirty="0"/>
              <a:t>E</a:t>
            </a:r>
            <a:r>
              <a:rPr lang="zh-CN" altLang="en-US" dirty="0"/>
              <a:t>、住房储蓄</a:t>
            </a:r>
            <a:endParaRPr lang="en-GB" altLang="zh-CN" dirty="0"/>
          </a:p>
        </p:txBody>
      </p:sp>
      <p:sp>
        <p:nvSpPr>
          <p:cNvPr id="5" name="TextBox 3">
            <a:extLst>
              <a:ext uri="{FF2B5EF4-FFF2-40B4-BE49-F238E27FC236}">
                <a16:creationId xmlns:a16="http://schemas.microsoft.com/office/drawing/2014/main" id="{0BCED9FA-DF3F-4941-A6C8-74EBD2E7DD9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95926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016054" y="1784232"/>
            <a:ext cx="5350970" cy="3925153"/>
          </a:xfrm>
        </p:spPr>
        <p:txBody>
          <a:bodyPr anchor="ctr"/>
          <a:lstStyle/>
          <a:p>
            <a:pPr algn="l">
              <a:lnSpc>
                <a:spcPct val="150000"/>
              </a:lnSpc>
              <a:spcAft>
                <a:spcPts val="1200"/>
              </a:spcAft>
            </a:pPr>
            <a:r>
              <a:rPr lang="zh-CN" altLang="en-US" dirty="0"/>
              <a:t>美国住房保障制度包括（  </a:t>
            </a:r>
            <a:r>
              <a:rPr lang="en-US" altLang="zh-CN" b="1" dirty="0">
                <a:solidFill>
                  <a:srgbClr val="FF0000"/>
                </a:solidFill>
              </a:rPr>
              <a:t>ABC</a:t>
            </a:r>
            <a:r>
              <a:rPr lang="zh-CN" altLang="en-US" dirty="0"/>
              <a:t>  ）。</a:t>
            </a:r>
            <a:endParaRPr lang="en-GB" altLang="zh-CN" dirty="0"/>
          </a:p>
          <a:p>
            <a:pPr algn="l">
              <a:lnSpc>
                <a:spcPct val="150000"/>
              </a:lnSpc>
            </a:pPr>
            <a:r>
              <a:rPr lang="en-US" altLang="zh-CN" dirty="0">
                <a:solidFill>
                  <a:srgbClr val="FF0000"/>
                </a:solidFill>
              </a:rPr>
              <a:t>A</a:t>
            </a:r>
            <a:r>
              <a:rPr lang="zh-CN" altLang="en-US" dirty="0">
                <a:solidFill>
                  <a:srgbClr val="FF0000"/>
                </a:solidFill>
              </a:rPr>
              <a:t>、立法保障住房措施的落实</a:t>
            </a:r>
            <a:endParaRPr lang="en-GB" altLang="zh-CN" dirty="0">
              <a:solidFill>
                <a:srgbClr val="FF0000"/>
              </a:solidFill>
            </a:endParaRPr>
          </a:p>
          <a:p>
            <a:pPr algn="l">
              <a:lnSpc>
                <a:spcPct val="150000"/>
              </a:lnSpc>
            </a:pPr>
            <a:r>
              <a:rPr lang="en-US" altLang="zh-CN" dirty="0">
                <a:solidFill>
                  <a:srgbClr val="FF0000"/>
                </a:solidFill>
              </a:rPr>
              <a:t>B</a:t>
            </a:r>
            <a:r>
              <a:rPr lang="zh-CN" altLang="en-US" dirty="0">
                <a:solidFill>
                  <a:srgbClr val="FF0000"/>
                </a:solidFill>
              </a:rPr>
              <a:t>、加快住房自有化步伐</a:t>
            </a:r>
            <a:endParaRPr lang="en-GB" altLang="zh-CN" dirty="0">
              <a:solidFill>
                <a:srgbClr val="FF0000"/>
              </a:solidFill>
            </a:endParaRPr>
          </a:p>
          <a:p>
            <a:pPr algn="l">
              <a:lnSpc>
                <a:spcPct val="150000"/>
              </a:lnSpc>
            </a:pPr>
            <a:r>
              <a:rPr lang="en-US" altLang="zh-CN" dirty="0">
                <a:solidFill>
                  <a:srgbClr val="FF0000"/>
                </a:solidFill>
              </a:rPr>
              <a:t>C</a:t>
            </a:r>
            <a:r>
              <a:rPr lang="zh-CN" altLang="en-US" dirty="0">
                <a:solidFill>
                  <a:srgbClr val="FF0000"/>
                </a:solidFill>
              </a:rPr>
              <a:t>、发达的房地产金融</a:t>
            </a:r>
            <a:endParaRPr lang="en-GB" altLang="zh-CN" dirty="0">
              <a:solidFill>
                <a:srgbClr val="FF0000"/>
              </a:solidFill>
            </a:endParaRPr>
          </a:p>
          <a:p>
            <a:pPr algn="l">
              <a:lnSpc>
                <a:spcPct val="150000"/>
              </a:lnSpc>
            </a:pPr>
            <a:r>
              <a:rPr lang="en-US" altLang="zh-CN" dirty="0"/>
              <a:t>D</a:t>
            </a:r>
            <a:r>
              <a:rPr lang="zh-CN" altLang="en-US" dirty="0"/>
              <a:t>、福利性公共住宅</a:t>
            </a:r>
            <a:endParaRPr lang="en-GB" altLang="zh-CN" dirty="0"/>
          </a:p>
          <a:p>
            <a:pPr algn="l">
              <a:lnSpc>
                <a:spcPct val="150000"/>
              </a:lnSpc>
            </a:pPr>
            <a:r>
              <a:rPr lang="en-US" altLang="zh-CN" dirty="0"/>
              <a:t>E</a:t>
            </a:r>
            <a:r>
              <a:rPr lang="zh-CN" altLang="en-US" dirty="0"/>
              <a:t>、住房储蓄</a:t>
            </a:r>
            <a:endParaRPr lang="en-GB" altLang="zh-CN" dirty="0"/>
          </a:p>
        </p:txBody>
      </p:sp>
      <p:sp>
        <p:nvSpPr>
          <p:cNvPr id="5" name="TextBox 3">
            <a:extLst>
              <a:ext uri="{FF2B5EF4-FFF2-40B4-BE49-F238E27FC236}">
                <a16:creationId xmlns:a16="http://schemas.microsoft.com/office/drawing/2014/main" id="{0BCED9FA-DF3F-4941-A6C8-74EBD2E7DD9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7145678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12083" y="1784232"/>
            <a:ext cx="8317195" cy="3925153"/>
          </a:xfrm>
        </p:spPr>
        <p:txBody>
          <a:bodyPr anchor="ctr"/>
          <a:lstStyle/>
          <a:p>
            <a:pPr algn="l">
              <a:lnSpc>
                <a:spcPct val="150000"/>
              </a:lnSpc>
              <a:spcAft>
                <a:spcPts val="1200"/>
              </a:spcAft>
            </a:pPr>
            <a:r>
              <a:rPr lang="zh-CN" altLang="en-US" dirty="0"/>
              <a:t>新加坡建立公积金制度这一项强制储蓄制度是在（   ）。 </a:t>
            </a:r>
            <a:endParaRPr lang="en-GB" altLang="zh-CN" dirty="0"/>
          </a:p>
          <a:p>
            <a:pPr algn="l">
              <a:lnSpc>
                <a:spcPct val="150000"/>
              </a:lnSpc>
            </a:pPr>
            <a:r>
              <a:rPr lang="en-US" altLang="zh-CN" dirty="0"/>
              <a:t>A</a:t>
            </a:r>
            <a:r>
              <a:rPr lang="zh-CN" altLang="en-US" dirty="0"/>
              <a:t>、</a:t>
            </a:r>
            <a:r>
              <a:rPr lang="en-US" altLang="zh-CN" dirty="0"/>
              <a:t>1950</a:t>
            </a:r>
            <a:r>
              <a:rPr lang="zh-CN" altLang="en-US" dirty="0"/>
              <a:t>年</a:t>
            </a:r>
            <a:endParaRPr lang="en-GB" altLang="zh-CN" dirty="0"/>
          </a:p>
          <a:p>
            <a:pPr algn="l">
              <a:lnSpc>
                <a:spcPct val="150000"/>
              </a:lnSpc>
            </a:pPr>
            <a:r>
              <a:rPr lang="en-US" altLang="zh-CN" dirty="0"/>
              <a:t>B</a:t>
            </a:r>
            <a:r>
              <a:rPr lang="zh-CN" altLang="en-US" dirty="0"/>
              <a:t>、</a:t>
            </a:r>
            <a:r>
              <a:rPr lang="en-US" altLang="zh-CN" dirty="0"/>
              <a:t>1952</a:t>
            </a:r>
            <a:r>
              <a:rPr lang="zh-CN" altLang="en-US" dirty="0"/>
              <a:t>年</a:t>
            </a:r>
            <a:endParaRPr lang="en-GB" altLang="zh-CN" dirty="0"/>
          </a:p>
          <a:p>
            <a:pPr algn="l">
              <a:lnSpc>
                <a:spcPct val="150000"/>
              </a:lnSpc>
            </a:pPr>
            <a:r>
              <a:rPr lang="en-US" altLang="zh-CN" dirty="0"/>
              <a:t>C</a:t>
            </a:r>
            <a:r>
              <a:rPr lang="zh-CN" altLang="en-US" dirty="0"/>
              <a:t>、</a:t>
            </a:r>
            <a:r>
              <a:rPr lang="en-US" altLang="zh-CN" dirty="0"/>
              <a:t>1955</a:t>
            </a:r>
            <a:r>
              <a:rPr lang="zh-CN" altLang="en-US" dirty="0"/>
              <a:t>年</a:t>
            </a:r>
            <a:endParaRPr lang="en-GB" altLang="zh-CN" dirty="0"/>
          </a:p>
          <a:p>
            <a:pPr algn="l">
              <a:lnSpc>
                <a:spcPct val="150000"/>
              </a:lnSpc>
            </a:pPr>
            <a:r>
              <a:rPr lang="en-US" altLang="zh-CN" dirty="0"/>
              <a:t>D</a:t>
            </a:r>
            <a:r>
              <a:rPr lang="zh-CN" altLang="en-US" dirty="0"/>
              <a:t>、</a:t>
            </a:r>
            <a:r>
              <a:rPr lang="en-US" altLang="zh-CN" dirty="0"/>
              <a:t>1958</a:t>
            </a:r>
            <a:r>
              <a:rPr lang="zh-CN" altLang="en-US" dirty="0"/>
              <a:t>年</a:t>
            </a:r>
            <a:endParaRPr lang="en-GB" altLang="zh-CN" dirty="0"/>
          </a:p>
        </p:txBody>
      </p:sp>
      <p:sp>
        <p:nvSpPr>
          <p:cNvPr id="5" name="TextBox 3">
            <a:extLst>
              <a:ext uri="{FF2B5EF4-FFF2-40B4-BE49-F238E27FC236}">
                <a16:creationId xmlns:a16="http://schemas.microsoft.com/office/drawing/2014/main" id="{46FD439B-B247-444C-9A90-A8812FFCC68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113777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12083" y="1784232"/>
            <a:ext cx="8317195" cy="3925153"/>
          </a:xfrm>
        </p:spPr>
        <p:txBody>
          <a:bodyPr anchor="ctr"/>
          <a:lstStyle/>
          <a:p>
            <a:pPr algn="l">
              <a:lnSpc>
                <a:spcPct val="150000"/>
              </a:lnSpc>
              <a:spcAft>
                <a:spcPts val="1200"/>
              </a:spcAft>
            </a:pPr>
            <a:r>
              <a:rPr lang="zh-CN" altLang="en-US" dirty="0"/>
              <a:t>新加坡建立公积金制度这一项强制储蓄制度是在（  </a:t>
            </a:r>
            <a:r>
              <a:rPr lang="en-US" altLang="zh-CN" b="1" dirty="0">
                <a:solidFill>
                  <a:srgbClr val="FF0000"/>
                </a:solidFill>
              </a:rPr>
              <a:t>C</a:t>
            </a:r>
            <a:r>
              <a:rPr lang="zh-CN" altLang="en-US" dirty="0"/>
              <a:t> ）。 </a:t>
            </a:r>
            <a:endParaRPr lang="en-GB" altLang="zh-CN" dirty="0"/>
          </a:p>
          <a:p>
            <a:pPr algn="l">
              <a:lnSpc>
                <a:spcPct val="150000"/>
              </a:lnSpc>
            </a:pPr>
            <a:r>
              <a:rPr lang="en-US" altLang="zh-CN" dirty="0"/>
              <a:t>A</a:t>
            </a:r>
            <a:r>
              <a:rPr lang="zh-CN" altLang="en-US" dirty="0"/>
              <a:t>、</a:t>
            </a:r>
            <a:r>
              <a:rPr lang="en-US" altLang="zh-CN" dirty="0"/>
              <a:t>1950</a:t>
            </a:r>
            <a:r>
              <a:rPr lang="zh-CN" altLang="en-US" dirty="0"/>
              <a:t>年</a:t>
            </a:r>
            <a:endParaRPr lang="en-GB" altLang="zh-CN" dirty="0"/>
          </a:p>
          <a:p>
            <a:pPr algn="l">
              <a:lnSpc>
                <a:spcPct val="150000"/>
              </a:lnSpc>
            </a:pPr>
            <a:r>
              <a:rPr lang="en-US" altLang="zh-CN" dirty="0"/>
              <a:t>B</a:t>
            </a:r>
            <a:r>
              <a:rPr lang="zh-CN" altLang="en-US" dirty="0"/>
              <a:t>、</a:t>
            </a:r>
            <a:r>
              <a:rPr lang="en-US" altLang="zh-CN" dirty="0"/>
              <a:t>1952</a:t>
            </a:r>
            <a:r>
              <a:rPr lang="zh-CN" altLang="en-US" dirty="0"/>
              <a:t>年</a:t>
            </a:r>
            <a:endParaRPr lang="en-GB" altLang="zh-CN" dirty="0"/>
          </a:p>
          <a:p>
            <a:pPr algn="l">
              <a:lnSpc>
                <a:spcPct val="150000"/>
              </a:lnSpc>
            </a:pPr>
            <a:r>
              <a:rPr lang="en-US" altLang="zh-CN" dirty="0">
                <a:solidFill>
                  <a:srgbClr val="FF0000"/>
                </a:solidFill>
              </a:rPr>
              <a:t>C</a:t>
            </a:r>
            <a:r>
              <a:rPr lang="zh-CN" altLang="en-US" dirty="0">
                <a:solidFill>
                  <a:srgbClr val="FF0000"/>
                </a:solidFill>
              </a:rPr>
              <a:t>、</a:t>
            </a:r>
            <a:r>
              <a:rPr lang="en-US" altLang="zh-CN" dirty="0">
                <a:solidFill>
                  <a:srgbClr val="FF0000"/>
                </a:solidFill>
              </a:rPr>
              <a:t>1955</a:t>
            </a:r>
            <a:r>
              <a:rPr lang="zh-CN" altLang="en-US" dirty="0">
                <a:solidFill>
                  <a:srgbClr val="FF0000"/>
                </a:solidFill>
              </a:rPr>
              <a:t>年</a:t>
            </a:r>
            <a:endParaRPr lang="en-GB" altLang="zh-CN" dirty="0">
              <a:solidFill>
                <a:srgbClr val="FF0000"/>
              </a:solidFill>
            </a:endParaRPr>
          </a:p>
          <a:p>
            <a:pPr algn="l">
              <a:lnSpc>
                <a:spcPct val="150000"/>
              </a:lnSpc>
            </a:pPr>
            <a:r>
              <a:rPr lang="en-US" altLang="zh-CN" dirty="0"/>
              <a:t>D</a:t>
            </a:r>
            <a:r>
              <a:rPr lang="zh-CN" altLang="en-US" dirty="0"/>
              <a:t>、</a:t>
            </a:r>
            <a:r>
              <a:rPr lang="en-US" altLang="zh-CN" dirty="0"/>
              <a:t>1958</a:t>
            </a:r>
            <a:r>
              <a:rPr lang="zh-CN" altLang="en-US" dirty="0"/>
              <a:t>年</a:t>
            </a:r>
            <a:endParaRPr lang="en-GB" altLang="zh-CN" dirty="0"/>
          </a:p>
        </p:txBody>
      </p:sp>
      <p:sp>
        <p:nvSpPr>
          <p:cNvPr id="5" name="TextBox 3">
            <a:extLst>
              <a:ext uri="{FF2B5EF4-FFF2-40B4-BE49-F238E27FC236}">
                <a16:creationId xmlns:a16="http://schemas.microsoft.com/office/drawing/2014/main" id="{46FD439B-B247-444C-9A90-A8812FFCC68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27354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31221" y="2725719"/>
            <a:ext cx="3378323" cy="4996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（二）享受待遇的差异比较</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8" name="文本框 17">
            <a:extLst>
              <a:ext uri="{FF2B5EF4-FFF2-40B4-BE49-F238E27FC236}">
                <a16:creationId xmlns:a16="http://schemas.microsoft.com/office/drawing/2014/main" id="{A2A5E329-DAF7-4456-8DBE-AA521CD578AE}"/>
              </a:ext>
            </a:extLst>
          </p:cNvPr>
          <p:cNvSpPr txBox="1"/>
          <p:nvPr/>
        </p:nvSpPr>
        <p:spPr>
          <a:xfrm>
            <a:off x="4023650" y="283080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2" name="矩形 1">
            <a:extLst>
              <a:ext uri="{FF2B5EF4-FFF2-40B4-BE49-F238E27FC236}">
                <a16:creationId xmlns:a16="http://schemas.microsoft.com/office/drawing/2014/main" id="{8CD4176C-48FC-4BC8-8141-B7912CDF6813}"/>
              </a:ext>
            </a:extLst>
          </p:cNvPr>
          <p:cNvSpPr/>
          <p:nvPr/>
        </p:nvSpPr>
        <p:spPr>
          <a:xfrm>
            <a:off x="1529255" y="3790583"/>
            <a:ext cx="9133489"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一般来说，各国的生育津贴都较高，即规定补偿标准</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不低于</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生育前的工资水平，或为</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原工资的</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100%</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p>
        </p:txBody>
      </p:sp>
      <p:pic>
        <p:nvPicPr>
          <p:cNvPr id="11" name="图片 10">
            <a:extLst>
              <a:ext uri="{FF2B5EF4-FFF2-40B4-BE49-F238E27FC236}">
                <a16:creationId xmlns:a16="http://schemas.microsoft.com/office/drawing/2014/main" id="{B03CEFD5-1D15-48CE-913C-520FC8A1872D}"/>
              </a:ext>
            </a:extLst>
          </p:cNvPr>
          <p:cNvPicPr>
            <a:picLocks noChangeAspect="1"/>
          </p:cNvPicPr>
          <p:nvPr/>
        </p:nvPicPr>
        <p:blipFill>
          <a:blip r:embed="rId3"/>
          <a:stretch>
            <a:fillRect/>
          </a:stretch>
        </p:blipFill>
        <p:spPr>
          <a:xfrm>
            <a:off x="8166019" y="-20165"/>
            <a:ext cx="4701789" cy="2447243"/>
          </a:xfrm>
          <a:prstGeom prst="rect">
            <a:avLst/>
          </a:prstGeom>
        </p:spPr>
      </p:pic>
      <p:sp>
        <p:nvSpPr>
          <p:cNvPr id="3" name="矩形 2">
            <a:extLst>
              <a:ext uri="{FF2B5EF4-FFF2-40B4-BE49-F238E27FC236}">
                <a16:creationId xmlns:a16="http://schemas.microsoft.com/office/drawing/2014/main" id="{D122EEEB-1C29-4490-9D73-26621CF8F30E}"/>
              </a:ext>
            </a:extLst>
          </p:cNvPr>
          <p:cNvSpPr/>
          <p:nvPr/>
        </p:nvSpPr>
        <p:spPr>
          <a:xfrm>
            <a:off x="992051" y="189732"/>
            <a:ext cx="303159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9.2.2.2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享受待遇的差异比较</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4" name="组合 23">
            <a:extLst>
              <a:ext uri="{FF2B5EF4-FFF2-40B4-BE49-F238E27FC236}">
                <a16:creationId xmlns:a16="http://schemas.microsoft.com/office/drawing/2014/main" id="{B3BDFD14-CCD7-4736-BF82-788E7DD4E920}"/>
              </a:ext>
            </a:extLst>
          </p:cNvPr>
          <p:cNvGrpSpPr/>
          <p:nvPr/>
        </p:nvGrpSpPr>
        <p:grpSpPr>
          <a:xfrm>
            <a:off x="107475" y="941847"/>
            <a:ext cx="4726743" cy="1616245"/>
            <a:chOff x="107475" y="941847"/>
            <a:chExt cx="4726743" cy="1616245"/>
          </a:xfrm>
        </p:grpSpPr>
        <p:sp>
          <p:nvSpPr>
            <p:cNvPr id="25" name="文本框 24">
              <a:extLst>
                <a:ext uri="{FF2B5EF4-FFF2-40B4-BE49-F238E27FC236}">
                  <a16:creationId xmlns:a16="http://schemas.microsoft.com/office/drawing/2014/main" id="{6324DA44-2B3B-434B-973E-8F10DFA03B12}"/>
                </a:ext>
              </a:extLst>
            </p:cNvPr>
            <p:cNvSpPr txBox="1"/>
            <p:nvPr/>
          </p:nvSpPr>
          <p:spPr>
            <a:xfrm>
              <a:off x="614793" y="2157982"/>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二、各国生育保险制度的比较</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6" name="组合 25">
              <a:extLst>
                <a:ext uri="{FF2B5EF4-FFF2-40B4-BE49-F238E27FC236}">
                  <a16:creationId xmlns:a16="http://schemas.microsoft.com/office/drawing/2014/main" id="{43564F8A-3C48-41C6-9410-AA603290DEFB}"/>
                </a:ext>
              </a:extLst>
            </p:cNvPr>
            <p:cNvGrpSpPr/>
            <p:nvPr/>
          </p:nvGrpSpPr>
          <p:grpSpPr>
            <a:xfrm>
              <a:off x="107475" y="941847"/>
              <a:ext cx="4726743" cy="1060863"/>
              <a:chOff x="107475" y="941847"/>
              <a:chExt cx="4726743" cy="1060863"/>
            </a:xfrm>
          </p:grpSpPr>
          <p:sp>
            <p:nvSpPr>
              <p:cNvPr id="27" name="文本框 26">
                <a:extLst>
                  <a:ext uri="{FF2B5EF4-FFF2-40B4-BE49-F238E27FC236}">
                    <a16:creationId xmlns:a16="http://schemas.microsoft.com/office/drawing/2014/main" id="{5187F6B3-28FC-40EE-A944-F950313BD665}"/>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8" name="矩形 27">
                <a:extLst>
                  <a:ext uri="{FF2B5EF4-FFF2-40B4-BE49-F238E27FC236}">
                    <a16:creationId xmlns:a16="http://schemas.microsoft.com/office/drawing/2014/main" id="{847E1EBB-3C02-47A6-B52E-AF08631D96AC}"/>
                  </a:ext>
                </a:extLst>
              </p:cNvPr>
              <p:cNvSpPr/>
              <p:nvPr/>
            </p:nvSpPr>
            <p:spPr>
              <a:xfrm>
                <a:off x="330457" y="1571823"/>
                <a:ext cx="450376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国外生育保险制度的比较</a:t>
                </a:r>
              </a:p>
            </p:txBody>
          </p:sp>
        </p:grpSp>
      </p:grpSp>
    </p:spTree>
    <p:extLst>
      <p:ext uri="{BB962C8B-B14F-4D97-AF65-F5344CB8AC3E}">
        <p14:creationId xmlns:p14="http://schemas.microsoft.com/office/powerpoint/2010/main" val="6286519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71087" y="2136199"/>
            <a:ext cx="8639696" cy="350493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新加坡在住房短缺时期，有资格租住公用住宅的家庭月收入</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不超过（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600</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新元</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800</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新元</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900</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新元</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1000</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新元</a:t>
            </a:r>
          </a:p>
        </p:txBody>
      </p:sp>
      <p:sp>
        <p:nvSpPr>
          <p:cNvPr id="7" name="TextBox 3">
            <a:extLst>
              <a:ext uri="{FF2B5EF4-FFF2-40B4-BE49-F238E27FC236}">
                <a16:creationId xmlns:a16="http://schemas.microsoft.com/office/drawing/2014/main" id="{73E9577B-4070-4B3E-80AA-8E0217E1553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5458519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71087" y="2136199"/>
            <a:ext cx="8639696" cy="350493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新加坡在住房短缺时期，有资格租住公用住宅的家庭月收入</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不超过（  </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600</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新元</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800</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新元</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900</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新元</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1000</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新元</a:t>
            </a:r>
          </a:p>
        </p:txBody>
      </p:sp>
      <p:sp>
        <p:nvSpPr>
          <p:cNvPr id="7" name="TextBox 3">
            <a:extLst>
              <a:ext uri="{FF2B5EF4-FFF2-40B4-BE49-F238E27FC236}">
                <a16:creationId xmlns:a16="http://schemas.microsoft.com/office/drawing/2014/main" id="{73E9577B-4070-4B3E-80AA-8E0217E1553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0133792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41035" y="2239069"/>
            <a:ext cx="8639696" cy="358187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8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实行商品化的住房保障形式，住房商品化程度较高，私人拥有住房比例较大的国家是（      ）。</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、法国</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、美国</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、英国</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、德国 </a:t>
            </a:r>
          </a:p>
        </p:txBody>
      </p:sp>
      <p:sp>
        <p:nvSpPr>
          <p:cNvPr id="7" name="TextBox 3">
            <a:extLst>
              <a:ext uri="{FF2B5EF4-FFF2-40B4-BE49-F238E27FC236}">
                <a16:creationId xmlns:a16="http://schemas.microsoft.com/office/drawing/2014/main" id="{73E9577B-4070-4B3E-80AA-8E0217E1553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1737329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41035" y="2239069"/>
            <a:ext cx="8639696" cy="358187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8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实行商品化的住房保障形式，住房商品化程度较高，私人拥有住房比例较大的国家是（   </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、法国</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B</a:t>
            </a:r>
            <a:r>
              <a:rPr kumimoji="0" lang="zh-CN" altLang="en-US" sz="2400" b="1" i="0" u="none" strike="noStrike" kern="1200" cap="none" spc="0" normalizeH="0" baseline="0" noProof="0" dirty="0">
                <a:ln>
                  <a:noFill/>
                </a:ln>
                <a:solidFill>
                  <a:srgbClr val="FF0000"/>
                </a:solidFill>
                <a:effectLst/>
                <a:uLnTx/>
                <a:uFillTx/>
                <a:latin typeface="微软雅黑"/>
                <a:ea typeface="微软雅黑"/>
                <a:cs typeface="+mn-cs"/>
              </a:rPr>
              <a:t>、美国</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、英国</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、德国 </a:t>
            </a:r>
          </a:p>
        </p:txBody>
      </p:sp>
      <p:sp>
        <p:nvSpPr>
          <p:cNvPr id="7" name="TextBox 3">
            <a:extLst>
              <a:ext uri="{FF2B5EF4-FFF2-40B4-BE49-F238E27FC236}">
                <a16:creationId xmlns:a16="http://schemas.microsoft.com/office/drawing/2014/main" id="{73E9577B-4070-4B3E-80AA-8E0217E1553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6630427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DCEC8AC-3FC2-45F3-A02C-ADC974E18DBC}"/>
              </a:ext>
            </a:extLst>
          </p:cNvPr>
          <p:cNvGrpSpPr/>
          <p:nvPr/>
        </p:nvGrpSpPr>
        <p:grpSpPr>
          <a:xfrm>
            <a:off x="3580356" y="1862167"/>
            <a:ext cx="5846081" cy="3959575"/>
            <a:chOff x="4140061" y="1215397"/>
            <a:chExt cx="5846081" cy="3959575"/>
          </a:xfrm>
        </p:grpSpPr>
        <p:sp>
          <p:nvSpPr>
            <p:cNvPr id="2" name="文本框 1"/>
            <p:cNvSpPr txBox="1"/>
            <p:nvPr/>
          </p:nvSpPr>
          <p:spPr>
            <a:xfrm>
              <a:off x="4140061" y="1215397"/>
              <a:ext cx="499354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第十章    住房保障</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 name="组合 2">
              <a:extLst>
                <a:ext uri="{FF2B5EF4-FFF2-40B4-BE49-F238E27FC236}">
                  <a16:creationId xmlns:a16="http://schemas.microsoft.com/office/drawing/2014/main" id="{E266683F-7877-41E5-A2E6-1D503044CBDB}"/>
                </a:ext>
              </a:extLst>
            </p:cNvPr>
            <p:cNvGrpSpPr/>
            <p:nvPr/>
          </p:nvGrpSpPr>
          <p:grpSpPr>
            <a:xfrm>
              <a:off x="4268829" y="2115403"/>
              <a:ext cx="5717313" cy="3059569"/>
              <a:chOff x="4268829" y="2115403"/>
              <a:chExt cx="5717313" cy="3059569"/>
            </a:xfrm>
          </p:grpSpPr>
          <p:sp>
            <p:nvSpPr>
              <p:cNvPr id="7" name="Rectangle 6">
                <a:extLst>
                  <a:ext uri="{FF2B5EF4-FFF2-40B4-BE49-F238E27FC236}">
                    <a16:creationId xmlns:a16="http://schemas.microsoft.com/office/drawing/2014/main" id="{115FA8BC-822F-4883-B887-BA1A38F7FA12}"/>
                  </a:ext>
                </a:extLst>
              </p:cNvPr>
              <p:cNvSpPr/>
              <p:nvPr/>
            </p:nvSpPr>
            <p:spPr>
              <a:xfrm>
                <a:off x="4268829" y="2115403"/>
                <a:ext cx="3654341"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a:t>
                </a: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住房保障概述</a:t>
                </a:r>
                <a:endParaRPr kumimoji="0" lang="en-GB" sz="2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496C3528-4EC8-48BC-9E55-2C141A263670}"/>
                  </a:ext>
                </a:extLst>
              </p:cNvPr>
              <p:cNvSpPr/>
              <p:nvPr/>
            </p:nvSpPr>
            <p:spPr>
              <a:xfrm>
                <a:off x="4302282" y="2861976"/>
                <a:ext cx="5371628"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我国住房保障的发展现状</a:t>
                </a:r>
              </a:p>
            </p:txBody>
          </p:sp>
          <p:sp>
            <p:nvSpPr>
              <p:cNvPr id="9" name="Rectangle 8">
                <a:extLst>
                  <a:ext uri="{FF2B5EF4-FFF2-40B4-BE49-F238E27FC236}">
                    <a16:creationId xmlns:a16="http://schemas.microsoft.com/office/drawing/2014/main" id="{FAAC986D-CD29-458C-BF64-227A465E3673}"/>
                  </a:ext>
                </a:extLst>
              </p:cNvPr>
              <p:cNvSpPr/>
              <p:nvPr/>
            </p:nvSpPr>
            <p:spPr>
              <a:xfrm>
                <a:off x="4302282" y="3566138"/>
                <a:ext cx="4669102"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国外住房保障的实践</a:t>
                </a:r>
              </a:p>
            </p:txBody>
          </p:sp>
          <p:sp>
            <p:nvSpPr>
              <p:cNvPr id="10" name="Rectangle 9">
                <a:extLst>
                  <a:ext uri="{FF2B5EF4-FFF2-40B4-BE49-F238E27FC236}">
                    <a16:creationId xmlns:a16="http://schemas.microsoft.com/office/drawing/2014/main" id="{0A193A46-6CB8-4D74-9CD3-1134DED3C71C}"/>
                  </a:ext>
                </a:extLst>
              </p:cNvPr>
              <p:cNvSpPr/>
              <p:nvPr/>
            </p:nvSpPr>
            <p:spPr>
              <a:xfrm>
                <a:off x="4302282" y="4270300"/>
                <a:ext cx="5683860"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国外住房保障对中国的启示</a:t>
                </a:r>
              </a:p>
            </p:txBody>
          </p:sp>
        </p:grpSp>
      </p:grpSp>
    </p:spTree>
    <p:extLst>
      <p:ext uri="{BB962C8B-B14F-4D97-AF65-F5344CB8AC3E}">
        <p14:creationId xmlns:p14="http://schemas.microsoft.com/office/powerpoint/2010/main" val="2178151787"/>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42ACD7-6CC4-42DA-AA88-EC87371C2DB1}"/>
              </a:ext>
            </a:extLst>
          </p:cNvPr>
          <p:cNvSpPr/>
          <p:nvPr/>
        </p:nvSpPr>
        <p:spPr>
          <a:xfrm>
            <a:off x="1509238" y="2905851"/>
            <a:ext cx="7945106"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住房保障体制的产生根源是</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工业化</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城市化</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所造成的</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住房短缺问题</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6" name="矩形 5">
            <a:extLst>
              <a:ext uri="{FF2B5EF4-FFF2-40B4-BE49-F238E27FC236}">
                <a16:creationId xmlns:a16="http://schemas.microsoft.com/office/drawing/2014/main" id="{48318CE5-E662-4140-B368-9C528E9E06BE}"/>
              </a:ext>
            </a:extLst>
          </p:cNvPr>
          <p:cNvSpPr/>
          <p:nvPr/>
        </p:nvSpPr>
        <p:spPr>
          <a:xfrm>
            <a:off x="1512660" y="3696196"/>
            <a:ext cx="9166679"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、住房保障体制的运作方式应该是政府在维护</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市场机制</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的基础上干预住房市场</a:t>
            </a:r>
          </a:p>
        </p:txBody>
      </p:sp>
      <p:sp>
        <p:nvSpPr>
          <p:cNvPr id="7" name="矩形 6">
            <a:extLst>
              <a:ext uri="{FF2B5EF4-FFF2-40B4-BE49-F238E27FC236}">
                <a16:creationId xmlns:a16="http://schemas.microsoft.com/office/drawing/2014/main" id="{C57CAEA1-EE08-4B6E-93E3-609385DBA4BA}"/>
              </a:ext>
            </a:extLst>
          </p:cNvPr>
          <p:cNvSpPr/>
          <p:nvPr/>
        </p:nvSpPr>
        <p:spPr>
          <a:xfrm>
            <a:off x="1509237" y="4481301"/>
            <a:ext cx="7782077"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住房发展阶段</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是影响住房保障体制运行方式的决定性因素</a:t>
            </a:r>
          </a:p>
        </p:txBody>
      </p:sp>
      <p:sp>
        <p:nvSpPr>
          <p:cNvPr id="8" name="矩形 7">
            <a:extLst>
              <a:ext uri="{FF2B5EF4-FFF2-40B4-BE49-F238E27FC236}">
                <a16:creationId xmlns:a16="http://schemas.microsoft.com/office/drawing/2014/main" id="{1F2BB467-CEA4-4651-BC92-8E2FAF9D3FEE}"/>
              </a:ext>
            </a:extLst>
          </p:cNvPr>
          <p:cNvSpPr/>
          <p:nvPr/>
        </p:nvSpPr>
        <p:spPr>
          <a:xfrm>
            <a:off x="1509237" y="5266406"/>
            <a:ext cx="7945106"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、在住房保障体制中，应当形成保障水平的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层次性</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和手段的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多元化</a:t>
            </a:r>
          </a:p>
        </p:txBody>
      </p:sp>
      <p:sp>
        <p:nvSpPr>
          <p:cNvPr id="9" name="矩形 8">
            <a:extLst>
              <a:ext uri="{FF2B5EF4-FFF2-40B4-BE49-F238E27FC236}">
                <a16:creationId xmlns:a16="http://schemas.microsoft.com/office/drawing/2014/main" id="{F9F24F4D-BC42-424C-9FD1-B6FB430EF9AA}"/>
              </a:ext>
            </a:extLst>
          </p:cNvPr>
          <p:cNvSpPr/>
          <p:nvPr/>
        </p:nvSpPr>
        <p:spPr>
          <a:xfrm>
            <a:off x="1509237" y="6051511"/>
            <a:ext cx="805361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5</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财政支付能力</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是保持住房保障体制运行具有可持续性的基础性因素</a:t>
            </a:r>
          </a:p>
        </p:txBody>
      </p:sp>
      <p:grpSp>
        <p:nvGrpSpPr>
          <p:cNvPr id="15" name="组合 14">
            <a:extLst>
              <a:ext uri="{FF2B5EF4-FFF2-40B4-BE49-F238E27FC236}">
                <a16:creationId xmlns:a16="http://schemas.microsoft.com/office/drawing/2014/main" id="{27BF61E8-2A4D-4102-AC30-B02649C9E348}"/>
              </a:ext>
            </a:extLst>
          </p:cNvPr>
          <p:cNvGrpSpPr/>
          <p:nvPr/>
        </p:nvGrpSpPr>
        <p:grpSpPr>
          <a:xfrm>
            <a:off x="107475" y="941847"/>
            <a:ext cx="4987688" cy="1584249"/>
            <a:chOff x="107475" y="941847"/>
            <a:chExt cx="4987688" cy="1584249"/>
          </a:xfrm>
        </p:grpSpPr>
        <p:sp>
          <p:nvSpPr>
            <p:cNvPr id="16" name="文本框 15">
              <a:extLst>
                <a:ext uri="{FF2B5EF4-FFF2-40B4-BE49-F238E27FC236}">
                  <a16:creationId xmlns:a16="http://schemas.microsoft.com/office/drawing/2014/main" id="{6DD49548-21EC-4AAA-A6BC-242CB0C4F709}"/>
                </a:ext>
              </a:extLst>
            </p:cNvPr>
            <p:cNvSpPr txBox="1"/>
            <p:nvPr/>
          </p:nvSpPr>
          <p:spPr>
            <a:xfrm>
              <a:off x="542582" y="2125986"/>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10.4.1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一、国外住房保障体制的经验</a:t>
              </a:r>
            </a:p>
          </p:txBody>
        </p:sp>
        <p:grpSp>
          <p:nvGrpSpPr>
            <p:cNvPr id="18" name="组合 17">
              <a:extLst>
                <a:ext uri="{FF2B5EF4-FFF2-40B4-BE49-F238E27FC236}">
                  <a16:creationId xmlns:a16="http://schemas.microsoft.com/office/drawing/2014/main" id="{0C4E1896-EF64-4D2C-9B5A-D6191D5BE1B2}"/>
                </a:ext>
              </a:extLst>
            </p:cNvPr>
            <p:cNvGrpSpPr/>
            <p:nvPr/>
          </p:nvGrpSpPr>
          <p:grpSpPr>
            <a:xfrm>
              <a:off x="107475" y="941847"/>
              <a:ext cx="4987688" cy="1040141"/>
              <a:chOff x="107475" y="941847"/>
              <a:chExt cx="4987688" cy="1040141"/>
            </a:xfrm>
          </p:grpSpPr>
          <p:sp>
            <p:nvSpPr>
              <p:cNvPr id="20" name="文本框 19">
                <a:extLst>
                  <a:ext uri="{FF2B5EF4-FFF2-40B4-BE49-F238E27FC236}">
                    <a16:creationId xmlns:a16="http://schemas.microsoft.com/office/drawing/2014/main" id="{E02D5851-0D14-4EC7-A59C-71B907E1A271}"/>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10</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住房保障</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矩形 20">
                <a:extLst>
                  <a:ext uri="{FF2B5EF4-FFF2-40B4-BE49-F238E27FC236}">
                    <a16:creationId xmlns:a16="http://schemas.microsoft.com/office/drawing/2014/main" id="{5DB86A94-5524-4571-BEC3-9FA81E3FE2DF}"/>
                  </a:ext>
                </a:extLst>
              </p:cNvPr>
              <p:cNvSpPr/>
              <p:nvPr/>
            </p:nvSpPr>
            <p:spPr>
              <a:xfrm>
                <a:off x="316410" y="1551101"/>
                <a:ext cx="477875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10.4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国外住房保障对中国的启示</a:t>
                </a:r>
              </a:p>
            </p:txBody>
          </p:sp>
        </p:grpSp>
      </p:grpSp>
      <p:pic>
        <p:nvPicPr>
          <p:cNvPr id="22" name="图片 21">
            <a:extLst>
              <a:ext uri="{FF2B5EF4-FFF2-40B4-BE49-F238E27FC236}">
                <a16:creationId xmlns:a16="http://schemas.microsoft.com/office/drawing/2014/main" id="{F5F0727F-C84F-4D35-AA51-05F2BE1825FC}"/>
              </a:ext>
            </a:extLst>
          </p:cNvPr>
          <p:cNvPicPr>
            <a:picLocks noChangeAspect="1"/>
          </p:cNvPicPr>
          <p:nvPr/>
        </p:nvPicPr>
        <p:blipFill>
          <a:blip r:embed="rId3"/>
          <a:stretch>
            <a:fillRect/>
          </a:stretch>
        </p:blipFill>
        <p:spPr>
          <a:xfrm>
            <a:off x="8524160" y="730480"/>
            <a:ext cx="3581881" cy="1130594"/>
          </a:xfrm>
          <a:prstGeom prst="rect">
            <a:avLst/>
          </a:prstGeom>
        </p:spPr>
      </p:pic>
    </p:spTree>
    <p:extLst>
      <p:ext uri="{BB962C8B-B14F-4D97-AF65-F5344CB8AC3E}">
        <p14:creationId xmlns:p14="http://schemas.microsoft.com/office/powerpoint/2010/main" val="371184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83191B5-3E8B-45BF-BFA3-69ED329D08BF}"/>
              </a:ext>
            </a:extLst>
          </p:cNvPr>
          <p:cNvGrpSpPr/>
          <p:nvPr/>
        </p:nvGrpSpPr>
        <p:grpSpPr>
          <a:xfrm>
            <a:off x="548085" y="2133693"/>
            <a:ext cx="6622790" cy="400110"/>
            <a:chOff x="548085" y="2133693"/>
            <a:chExt cx="6622790" cy="400110"/>
          </a:xfrm>
        </p:grpSpPr>
        <p:sp>
          <p:nvSpPr>
            <p:cNvPr id="5" name="文本框 4">
              <a:extLst>
                <a:ext uri="{FF2B5EF4-FFF2-40B4-BE49-F238E27FC236}">
                  <a16:creationId xmlns:a16="http://schemas.microsoft.com/office/drawing/2014/main" id="{B78167DE-9429-4523-8804-4AA86A57D829}"/>
                </a:ext>
              </a:extLst>
            </p:cNvPr>
            <p:cNvSpPr txBox="1"/>
            <p:nvPr/>
          </p:nvSpPr>
          <p:spPr>
            <a:xfrm>
              <a:off x="548085" y="2133693"/>
              <a:ext cx="563167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10.4.3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三、建立和完善我国住房保障的几点建议</a:t>
              </a:r>
            </a:p>
          </p:txBody>
        </p:sp>
        <p:sp>
          <p:nvSpPr>
            <p:cNvPr id="8" name="文本框 7">
              <a:extLst>
                <a:ext uri="{FF2B5EF4-FFF2-40B4-BE49-F238E27FC236}">
                  <a16:creationId xmlns:a16="http://schemas.microsoft.com/office/drawing/2014/main" id="{204539E3-D931-4E0B-AE49-9592CB74DF83}"/>
                </a:ext>
              </a:extLst>
            </p:cNvPr>
            <p:cNvSpPr txBox="1"/>
            <p:nvPr/>
          </p:nvSpPr>
          <p:spPr>
            <a:xfrm>
              <a:off x="6293712" y="215259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11" name="矩形 10">
            <a:extLst>
              <a:ext uri="{FF2B5EF4-FFF2-40B4-BE49-F238E27FC236}">
                <a16:creationId xmlns:a16="http://schemas.microsoft.com/office/drawing/2014/main" id="{98816AD6-0830-4B9F-BD20-F49CA10EEF72}"/>
              </a:ext>
            </a:extLst>
          </p:cNvPr>
          <p:cNvSpPr/>
          <p:nvPr/>
        </p:nvSpPr>
        <p:spPr>
          <a:xfrm>
            <a:off x="1265237" y="2773698"/>
            <a:ext cx="377539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（一）</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多途径提供保障性质住房</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ABCE2A51-5380-4295-B6E8-6ED39573C79B}"/>
              </a:ext>
            </a:extLst>
          </p:cNvPr>
          <p:cNvSpPr/>
          <p:nvPr/>
        </p:nvSpPr>
        <p:spPr>
          <a:xfrm>
            <a:off x="1265237" y="3409669"/>
            <a:ext cx="300595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（二）</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规范公积金的运作</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3" name="矩形 12">
            <a:extLst>
              <a:ext uri="{FF2B5EF4-FFF2-40B4-BE49-F238E27FC236}">
                <a16:creationId xmlns:a16="http://schemas.microsoft.com/office/drawing/2014/main" id="{00117493-8D2B-4791-A159-D5927853C86C}"/>
              </a:ext>
            </a:extLst>
          </p:cNvPr>
          <p:cNvSpPr/>
          <p:nvPr/>
        </p:nvSpPr>
        <p:spPr>
          <a:xfrm>
            <a:off x="1225855" y="4042719"/>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（三）</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住房补贴</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4" name="矩形 13">
            <a:extLst>
              <a:ext uri="{FF2B5EF4-FFF2-40B4-BE49-F238E27FC236}">
                <a16:creationId xmlns:a16="http://schemas.microsoft.com/office/drawing/2014/main" id="{A41B1766-087B-4EC9-8B1B-133EC6A5C0B2}"/>
              </a:ext>
            </a:extLst>
          </p:cNvPr>
          <p:cNvSpPr/>
          <p:nvPr/>
        </p:nvSpPr>
        <p:spPr>
          <a:xfrm>
            <a:off x="1225855" y="4677859"/>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（四）</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税收减免</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 name="矩形 14">
            <a:extLst>
              <a:ext uri="{FF2B5EF4-FFF2-40B4-BE49-F238E27FC236}">
                <a16:creationId xmlns:a16="http://schemas.microsoft.com/office/drawing/2014/main" id="{38A17BB1-B5F7-4E38-B63F-F92308AFB9C1}"/>
              </a:ext>
            </a:extLst>
          </p:cNvPr>
          <p:cNvSpPr/>
          <p:nvPr/>
        </p:nvSpPr>
        <p:spPr>
          <a:xfrm>
            <a:off x="1225855" y="5313519"/>
            <a:ext cx="300595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（五）</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完善住房金融体制</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6" name="矩形 15">
            <a:extLst>
              <a:ext uri="{FF2B5EF4-FFF2-40B4-BE49-F238E27FC236}">
                <a16:creationId xmlns:a16="http://schemas.microsoft.com/office/drawing/2014/main" id="{3BD13294-39B3-4074-95CD-26AC33B4F08B}"/>
              </a:ext>
            </a:extLst>
          </p:cNvPr>
          <p:cNvSpPr/>
          <p:nvPr/>
        </p:nvSpPr>
        <p:spPr>
          <a:xfrm>
            <a:off x="1225855" y="5946569"/>
            <a:ext cx="7790603"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（六）</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设立专门机构对住房保障进行管理，建立和完善法律、法规</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5" name="组合 24">
            <a:extLst>
              <a:ext uri="{FF2B5EF4-FFF2-40B4-BE49-F238E27FC236}">
                <a16:creationId xmlns:a16="http://schemas.microsoft.com/office/drawing/2014/main" id="{7D8EB2FC-7786-4294-A245-687FEA254664}"/>
              </a:ext>
            </a:extLst>
          </p:cNvPr>
          <p:cNvGrpSpPr/>
          <p:nvPr/>
        </p:nvGrpSpPr>
        <p:grpSpPr>
          <a:xfrm>
            <a:off x="4951141" y="2549097"/>
            <a:ext cx="6545766" cy="1405510"/>
            <a:chOff x="4951141" y="2549097"/>
            <a:chExt cx="6545766" cy="1405510"/>
          </a:xfrm>
        </p:grpSpPr>
        <p:grpSp>
          <p:nvGrpSpPr>
            <p:cNvPr id="20" name="组合 19">
              <a:extLst>
                <a:ext uri="{FF2B5EF4-FFF2-40B4-BE49-F238E27FC236}">
                  <a16:creationId xmlns:a16="http://schemas.microsoft.com/office/drawing/2014/main" id="{C4C0E68A-2BF6-404B-8B49-E17869E5F0D9}"/>
                </a:ext>
              </a:extLst>
            </p:cNvPr>
            <p:cNvGrpSpPr/>
            <p:nvPr/>
          </p:nvGrpSpPr>
          <p:grpSpPr>
            <a:xfrm>
              <a:off x="5564457" y="2549097"/>
              <a:ext cx="5932450" cy="1405510"/>
              <a:chOff x="5564457" y="2549097"/>
              <a:chExt cx="5932450" cy="1405510"/>
            </a:xfrm>
          </p:grpSpPr>
          <p:sp>
            <p:nvSpPr>
              <p:cNvPr id="17" name="矩形 16">
                <a:extLst>
                  <a:ext uri="{FF2B5EF4-FFF2-40B4-BE49-F238E27FC236}">
                    <a16:creationId xmlns:a16="http://schemas.microsoft.com/office/drawing/2014/main" id="{68B65383-3A46-4389-986E-7F79BA830326}"/>
                  </a:ext>
                </a:extLst>
              </p:cNvPr>
              <p:cNvSpPr/>
              <p:nvPr/>
            </p:nvSpPr>
            <p:spPr>
              <a:xfrm>
                <a:off x="5773361" y="2549097"/>
                <a:ext cx="5723546" cy="87440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加强廉租房运作管理机制建设。界定保障的对象</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采取</a:t>
                </a:r>
                <a:r>
                  <a:rPr kumimoji="0" lang="zh-CN" altLang="zh-CN" sz="1800" b="0" i="0" u="none" strike="noStrike" kern="1200" cap="none" spc="0" normalizeH="0" baseline="0" noProof="0" dirty="0">
                    <a:ln>
                      <a:noFill/>
                    </a:ln>
                    <a:solidFill>
                      <a:srgbClr val="FF0000"/>
                    </a:solidFill>
                    <a:effectLst/>
                    <a:uLnTx/>
                    <a:uFillTx/>
                    <a:latin typeface="微软雅黑"/>
                    <a:ea typeface="微软雅黑"/>
                    <a:cs typeface="+mn-cs"/>
                  </a:rPr>
                  <a:t>货币</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化补贴</a:t>
                </a:r>
                <a:r>
                  <a:rPr kumimoji="0" lang="zh-CN" altLang="zh-CN" sz="1800" b="0" i="0" u="none" strike="noStrike" kern="1200" cap="none" spc="0" normalizeH="0" baseline="0" noProof="0" dirty="0">
                    <a:ln>
                      <a:noFill/>
                    </a:ln>
                    <a:solidFill>
                      <a:srgbClr val="FF0000"/>
                    </a:solidFill>
                    <a:effectLst/>
                    <a:uLnTx/>
                    <a:uFillTx/>
                    <a:latin typeface="微软雅黑"/>
                    <a:ea typeface="微软雅黑"/>
                    <a:cs typeface="+mn-cs"/>
                  </a:rPr>
                  <a:t>为主</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1800" b="0" i="0" u="none" strike="noStrike" kern="1200" cap="none" spc="0" normalizeH="0" baseline="0" noProof="0" dirty="0">
                    <a:ln>
                      <a:noFill/>
                    </a:ln>
                    <a:solidFill>
                      <a:srgbClr val="FF0000"/>
                    </a:solidFill>
                    <a:effectLst/>
                    <a:uLnTx/>
                    <a:uFillTx/>
                    <a:latin typeface="微软雅黑"/>
                    <a:ea typeface="微软雅黑"/>
                    <a:cs typeface="+mn-cs"/>
                  </a:rPr>
                  <a:t>实物</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补贴</a:t>
                </a:r>
                <a:r>
                  <a:rPr kumimoji="0" lang="zh-CN" altLang="zh-CN" sz="1800" b="0" i="0" u="none" strike="noStrike" kern="1200" cap="none" spc="0" normalizeH="0" baseline="0" noProof="0" dirty="0">
                    <a:ln>
                      <a:noFill/>
                    </a:ln>
                    <a:solidFill>
                      <a:srgbClr val="FF0000"/>
                    </a:solidFill>
                    <a:effectLst/>
                    <a:uLnTx/>
                    <a:uFillTx/>
                    <a:latin typeface="微软雅黑"/>
                    <a:ea typeface="微软雅黑"/>
                    <a:cs typeface="+mn-cs"/>
                  </a:rPr>
                  <a:t>为辅</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的方式</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p>
            </p:txBody>
          </p:sp>
          <p:sp>
            <p:nvSpPr>
              <p:cNvPr id="18" name="矩形 17">
                <a:extLst>
                  <a:ext uri="{FF2B5EF4-FFF2-40B4-BE49-F238E27FC236}">
                    <a16:creationId xmlns:a16="http://schemas.microsoft.com/office/drawing/2014/main" id="{523F43BC-429F-4EEE-9F38-9C9FC9FEA1A8}"/>
                  </a:ext>
                </a:extLst>
              </p:cNvPr>
              <p:cNvSpPr/>
              <p:nvPr/>
            </p:nvSpPr>
            <p:spPr>
              <a:xfrm>
                <a:off x="5802341" y="3585275"/>
                <a:ext cx="285847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完善经济适用房制度。</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9" name="左大括号 18">
                <a:extLst>
                  <a:ext uri="{FF2B5EF4-FFF2-40B4-BE49-F238E27FC236}">
                    <a16:creationId xmlns:a16="http://schemas.microsoft.com/office/drawing/2014/main" id="{AACCF258-571E-4DEF-92BE-AABABCB14F40}"/>
                  </a:ext>
                </a:extLst>
              </p:cNvPr>
              <p:cNvSpPr/>
              <p:nvPr/>
            </p:nvSpPr>
            <p:spPr>
              <a:xfrm>
                <a:off x="5564457" y="2773698"/>
                <a:ext cx="178420" cy="1036081"/>
              </a:xfrm>
              <a:prstGeom prst="leftBrac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grpSp>
        <p:cxnSp>
          <p:nvCxnSpPr>
            <p:cNvPr id="23" name="直接箭头连接符 22">
              <a:extLst>
                <a:ext uri="{FF2B5EF4-FFF2-40B4-BE49-F238E27FC236}">
                  <a16:creationId xmlns:a16="http://schemas.microsoft.com/office/drawing/2014/main" id="{9C2FCDC3-A797-4DD6-BEF4-288E4817E7AD}"/>
                </a:ext>
              </a:extLst>
            </p:cNvPr>
            <p:cNvCxnSpPr>
              <a:cxnSpLocks/>
              <a:endCxn id="19" idx="1"/>
            </p:cNvCxnSpPr>
            <p:nvPr/>
          </p:nvCxnSpPr>
          <p:spPr>
            <a:xfrm>
              <a:off x="4951141" y="3055434"/>
              <a:ext cx="613316" cy="23630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 name="图片 1">
            <a:extLst>
              <a:ext uri="{FF2B5EF4-FFF2-40B4-BE49-F238E27FC236}">
                <a16:creationId xmlns:a16="http://schemas.microsoft.com/office/drawing/2014/main" id="{DC716775-6244-4844-BF6F-060E1FB14901}"/>
              </a:ext>
            </a:extLst>
          </p:cNvPr>
          <p:cNvPicPr>
            <a:picLocks noChangeAspect="1"/>
          </p:cNvPicPr>
          <p:nvPr/>
        </p:nvPicPr>
        <p:blipFill>
          <a:blip r:embed="rId3"/>
          <a:stretch>
            <a:fillRect/>
          </a:stretch>
        </p:blipFill>
        <p:spPr>
          <a:xfrm>
            <a:off x="8565908" y="777539"/>
            <a:ext cx="3556625" cy="1122622"/>
          </a:xfrm>
          <a:prstGeom prst="rect">
            <a:avLst/>
          </a:prstGeom>
        </p:spPr>
      </p:pic>
      <p:sp>
        <p:nvSpPr>
          <p:cNvPr id="4" name="矩形 3">
            <a:extLst>
              <a:ext uri="{FF2B5EF4-FFF2-40B4-BE49-F238E27FC236}">
                <a16:creationId xmlns:a16="http://schemas.microsoft.com/office/drawing/2014/main" id="{05D769C0-D116-4890-8D3F-C4A2F73CF028}"/>
              </a:ext>
            </a:extLst>
          </p:cNvPr>
          <p:cNvSpPr/>
          <p:nvPr/>
        </p:nvSpPr>
        <p:spPr>
          <a:xfrm>
            <a:off x="992051" y="180457"/>
            <a:ext cx="504497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10.4.3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三、建立和完善我国住房保障的几点建议</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4" name="文本框 33">
            <a:extLst>
              <a:ext uri="{FF2B5EF4-FFF2-40B4-BE49-F238E27FC236}">
                <a16:creationId xmlns:a16="http://schemas.microsoft.com/office/drawing/2014/main" id="{DD913BCA-E419-486C-8F57-DE179B3AC37D}"/>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10</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住房保障</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5" name="矩形 34">
            <a:extLst>
              <a:ext uri="{FF2B5EF4-FFF2-40B4-BE49-F238E27FC236}">
                <a16:creationId xmlns:a16="http://schemas.microsoft.com/office/drawing/2014/main" id="{829831FE-D5E9-421F-B954-745306087966}"/>
              </a:ext>
            </a:extLst>
          </p:cNvPr>
          <p:cNvSpPr/>
          <p:nvPr/>
        </p:nvSpPr>
        <p:spPr>
          <a:xfrm>
            <a:off x="316410" y="1551101"/>
            <a:ext cx="477875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10.4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国外住房保障对中国的启示</a:t>
            </a:r>
          </a:p>
        </p:txBody>
      </p:sp>
    </p:spTree>
    <p:extLst>
      <p:ext uri="{BB962C8B-B14F-4D97-AF65-F5344CB8AC3E}">
        <p14:creationId xmlns:p14="http://schemas.microsoft.com/office/powerpoint/2010/main" val="90772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43010" y="1784232"/>
            <a:ext cx="8832626" cy="3925153"/>
          </a:xfrm>
        </p:spPr>
        <p:txBody>
          <a:bodyPr anchor="ctr"/>
          <a:lstStyle/>
          <a:p>
            <a:pPr algn="l">
              <a:lnSpc>
                <a:spcPct val="150000"/>
              </a:lnSpc>
              <a:spcAft>
                <a:spcPts val="1200"/>
              </a:spcAft>
            </a:pPr>
            <a:r>
              <a:rPr lang="zh-CN" altLang="en-US" dirty="0"/>
              <a:t>下列关于加强廉租房运作管理机制建设的说法正确的是（    ）。</a:t>
            </a:r>
            <a:endParaRPr lang="en-GB" altLang="zh-CN" dirty="0"/>
          </a:p>
          <a:p>
            <a:pPr algn="l">
              <a:lnSpc>
                <a:spcPct val="150000"/>
              </a:lnSpc>
            </a:pPr>
            <a:r>
              <a:rPr lang="en-US" altLang="zh-CN" dirty="0"/>
              <a:t>A</a:t>
            </a:r>
            <a:r>
              <a:rPr lang="zh-CN" altLang="en-US" dirty="0"/>
              <a:t>、完全采取实物补贴</a:t>
            </a:r>
            <a:endParaRPr lang="en-GB" altLang="zh-CN" dirty="0"/>
          </a:p>
          <a:p>
            <a:pPr algn="l">
              <a:lnSpc>
                <a:spcPct val="150000"/>
              </a:lnSpc>
            </a:pPr>
            <a:r>
              <a:rPr lang="en-US" altLang="zh-CN" dirty="0"/>
              <a:t>B</a:t>
            </a:r>
            <a:r>
              <a:rPr lang="zh-CN" altLang="en-US" dirty="0"/>
              <a:t>、货币化补贴为主，实物补贴为辅</a:t>
            </a:r>
            <a:endParaRPr lang="en-GB" altLang="zh-CN" dirty="0"/>
          </a:p>
          <a:p>
            <a:pPr algn="l">
              <a:lnSpc>
                <a:spcPct val="150000"/>
              </a:lnSpc>
            </a:pPr>
            <a:r>
              <a:rPr lang="en-US" altLang="zh-CN" dirty="0"/>
              <a:t>C</a:t>
            </a:r>
            <a:r>
              <a:rPr lang="zh-CN" altLang="en-US" dirty="0"/>
              <a:t>、实物补贴为主，货币化补贴为辅</a:t>
            </a:r>
            <a:endParaRPr lang="en-GB" altLang="zh-CN" dirty="0"/>
          </a:p>
          <a:p>
            <a:pPr algn="l">
              <a:lnSpc>
                <a:spcPct val="150000"/>
              </a:lnSpc>
            </a:pPr>
            <a:r>
              <a:rPr lang="en-US" altLang="zh-CN" dirty="0"/>
              <a:t>D</a:t>
            </a:r>
            <a:r>
              <a:rPr lang="zh-CN" altLang="en-US" dirty="0"/>
              <a:t>、完全采取货币化补贴</a:t>
            </a:r>
            <a:endParaRPr lang="en-GB" altLang="zh-CN" dirty="0"/>
          </a:p>
        </p:txBody>
      </p:sp>
      <p:sp>
        <p:nvSpPr>
          <p:cNvPr id="5" name="TextBox 3">
            <a:extLst>
              <a:ext uri="{FF2B5EF4-FFF2-40B4-BE49-F238E27FC236}">
                <a16:creationId xmlns:a16="http://schemas.microsoft.com/office/drawing/2014/main" id="{91BB7243-0882-400F-B365-C6377D72966B}"/>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758274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43010" y="1784232"/>
            <a:ext cx="8832626" cy="3925153"/>
          </a:xfrm>
        </p:spPr>
        <p:txBody>
          <a:bodyPr anchor="ctr"/>
          <a:lstStyle/>
          <a:p>
            <a:pPr algn="l">
              <a:lnSpc>
                <a:spcPct val="150000"/>
              </a:lnSpc>
              <a:spcAft>
                <a:spcPts val="1200"/>
              </a:spcAft>
            </a:pPr>
            <a:r>
              <a:rPr lang="zh-CN" altLang="en-US" dirty="0"/>
              <a:t>下列关于加强廉租房运作管理机制建设的说法正确的是（  </a:t>
            </a:r>
            <a:r>
              <a:rPr lang="en-US" altLang="zh-CN" b="1" dirty="0">
                <a:solidFill>
                  <a:srgbClr val="FF0000"/>
                </a:solidFill>
              </a:rPr>
              <a:t>B</a:t>
            </a:r>
            <a:r>
              <a:rPr lang="zh-CN" altLang="en-US" dirty="0"/>
              <a:t>  ）。</a:t>
            </a:r>
            <a:endParaRPr lang="en-GB" altLang="zh-CN" dirty="0"/>
          </a:p>
          <a:p>
            <a:pPr algn="l">
              <a:lnSpc>
                <a:spcPct val="150000"/>
              </a:lnSpc>
            </a:pPr>
            <a:r>
              <a:rPr lang="en-US" altLang="zh-CN" dirty="0"/>
              <a:t>A</a:t>
            </a:r>
            <a:r>
              <a:rPr lang="zh-CN" altLang="en-US" dirty="0"/>
              <a:t>、完全采取实物补贴</a:t>
            </a:r>
            <a:endParaRPr lang="en-GB" altLang="zh-CN" dirty="0"/>
          </a:p>
          <a:p>
            <a:pPr algn="l">
              <a:lnSpc>
                <a:spcPct val="150000"/>
              </a:lnSpc>
            </a:pPr>
            <a:r>
              <a:rPr lang="en-US" altLang="zh-CN" dirty="0">
                <a:solidFill>
                  <a:srgbClr val="FF0000"/>
                </a:solidFill>
              </a:rPr>
              <a:t>B</a:t>
            </a:r>
            <a:r>
              <a:rPr lang="zh-CN" altLang="en-US" dirty="0">
                <a:solidFill>
                  <a:srgbClr val="FF0000"/>
                </a:solidFill>
              </a:rPr>
              <a:t>、货币化补贴为主，实物补贴为辅</a:t>
            </a:r>
            <a:endParaRPr lang="en-GB" altLang="zh-CN" dirty="0">
              <a:solidFill>
                <a:srgbClr val="FF0000"/>
              </a:solidFill>
            </a:endParaRPr>
          </a:p>
          <a:p>
            <a:pPr algn="l">
              <a:lnSpc>
                <a:spcPct val="150000"/>
              </a:lnSpc>
            </a:pPr>
            <a:r>
              <a:rPr lang="en-US" altLang="zh-CN" dirty="0"/>
              <a:t>C</a:t>
            </a:r>
            <a:r>
              <a:rPr lang="zh-CN" altLang="en-US" dirty="0"/>
              <a:t>、实物补贴为主，货币化补贴为辅</a:t>
            </a:r>
            <a:endParaRPr lang="en-GB" altLang="zh-CN" dirty="0"/>
          </a:p>
          <a:p>
            <a:pPr algn="l">
              <a:lnSpc>
                <a:spcPct val="150000"/>
              </a:lnSpc>
            </a:pPr>
            <a:r>
              <a:rPr lang="en-US" altLang="zh-CN" dirty="0"/>
              <a:t>D</a:t>
            </a:r>
            <a:r>
              <a:rPr lang="zh-CN" altLang="en-US" dirty="0"/>
              <a:t>、完全采取货币化补贴</a:t>
            </a:r>
            <a:endParaRPr lang="en-GB" altLang="zh-CN" dirty="0"/>
          </a:p>
        </p:txBody>
      </p:sp>
      <p:sp>
        <p:nvSpPr>
          <p:cNvPr id="5" name="TextBox 3">
            <a:extLst>
              <a:ext uri="{FF2B5EF4-FFF2-40B4-BE49-F238E27FC236}">
                <a16:creationId xmlns:a16="http://schemas.microsoft.com/office/drawing/2014/main" id="{91BB7243-0882-400F-B365-C6377D72966B}"/>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42644682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04180" y="2232251"/>
            <a:ext cx="8639696" cy="295093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财政支付能力是保持住房保障体制运行具有（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、可操作性的基础性因素</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、可持续性的决定性因素</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、可操作性的决定性因素</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、可持续性的基础性因素</a:t>
            </a:r>
          </a:p>
        </p:txBody>
      </p:sp>
      <p:sp>
        <p:nvSpPr>
          <p:cNvPr id="7" name="TextBox 3">
            <a:extLst>
              <a:ext uri="{FF2B5EF4-FFF2-40B4-BE49-F238E27FC236}">
                <a16:creationId xmlns:a16="http://schemas.microsoft.com/office/drawing/2014/main" id="{1B16D546-E01B-4FEA-B2E5-302F318359E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12012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B03CEFD5-1D15-48CE-913C-520FC8A1872D}"/>
              </a:ext>
            </a:extLst>
          </p:cNvPr>
          <p:cNvPicPr>
            <a:picLocks noChangeAspect="1"/>
          </p:cNvPicPr>
          <p:nvPr/>
        </p:nvPicPr>
        <p:blipFill>
          <a:blip r:embed="rId3"/>
          <a:stretch>
            <a:fillRect/>
          </a:stretch>
        </p:blipFill>
        <p:spPr>
          <a:xfrm>
            <a:off x="8166019" y="-20165"/>
            <a:ext cx="4701789" cy="2447243"/>
          </a:xfrm>
          <a:prstGeom prst="rect">
            <a:avLst/>
          </a:prstGeom>
        </p:spPr>
      </p:pic>
      <p:sp>
        <p:nvSpPr>
          <p:cNvPr id="4" name="矩形 3">
            <a:extLst>
              <a:ext uri="{FF2B5EF4-FFF2-40B4-BE49-F238E27FC236}">
                <a16:creationId xmlns:a16="http://schemas.microsoft.com/office/drawing/2014/main" id="{D7D3C162-B940-443B-9C07-5A8656B6F1DB}"/>
              </a:ext>
            </a:extLst>
          </p:cNvPr>
          <p:cNvSpPr/>
          <p:nvPr/>
        </p:nvSpPr>
        <p:spPr>
          <a:xfrm>
            <a:off x="1635111" y="3207719"/>
            <a:ext cx="8300582" cy="270843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俄罗斯：</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生育子女多的妇女是“英雄母亲”</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每年</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月</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日为“怀孕日”</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实施“母亲基金”法案，从各个层面为生育多娃的家庭提供补贴</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生育三个孩子的女性可以有</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年半的产假，并获得一定补助 </a:t>
            </a:r>
          </a:p>
        </p:txBody>
      </p:sp>
      <p:grpSp>
        <p:nvGrpSpPr>
          <p:cNvPr id="9" name="组合 8">
            <a:extLst>
              <a:ext uri="{FF2B5EF4-FFF2-40B4-BE49-F238E27FC236}">
                <a16:creationId xmlns:a16="http://schemas.microsoft.com/office/drawing/2014/main" id="{6EA9FC25-66C9-4178-8CC6-0F22591F9CD1}"/>
              </a:ext>
            </a:extLst>
          </p:cNvPr>
          <p:cNvGrpSpPr/>
          <p:nvPr/>
        </p:nvGrpSpPr>
        <p:grpSpPr>
          <a:xfrm>
            <a:off x="107475" y="941847"/>
            <a:ext cx="4726743" cy="1616245"/>
            <a:chOff x="107475" y="941847"/>
            <a:chExt cx="4726743" cy="1616245"/>
          </a:xfrm>
        </p:grpSpPr>
        <p:sp>
          <p:nvSpPr>
            <p:cNvPr id="10" name="文本框 9">
              <a:extLst>
                <a:ext uri="{FF2B5EF4-FFF2-40B4-BE49-F238E27FC236}">
                  <a16:creationId xmlns:a16="http://schemas.microsoft.com/office/drawing/2014/main" id="{74A9014F-3B86-45F7-B3B2-73923547E1FC}"/>
                </a:ext>
              </a:extLst>
            </p:cNvPr>
            <p:cNvSpPr txBox="1"/>
            <p:nvPr/>
          </p:nvSpPr>
          <p:spPr>
            <a:xfrm>
              <a:off x="614793" y="2157982"/>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二、各国生育保险制度的比较</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2" name="组合 11">
              <a:extLst>
                <a:ext uri="{FF2B5EF4-FFF2-40B4-BE49-F238E27FC236}">
                  <a16:creationId xmlns:a16="http://schemas.microsoft.com/office/drawing/2014/main" id="{5A138E5D-5A83-4EB4-83BE-866DA7D3EE04}"/>
                </a:ext>
              </a:extLst>
            </p:cNvPr>
            <p:cNvGrpSpPr/>
            <p:nvPr/>
          </p:nvGrpSpPr>
          <p:grpSpPr>
            <a:xfrm>
              <a:off x="107475" y="941847"/>
              <a:ext cx="4726743" cy="1060863"/>
              <a:chOff x="107475" y="941847"/>
              <a:chExt cx="4726743" cy="1060863"/>
            </a:xfrm>
          </p:grpSpPr>
          <p:sp>
            <p:nvSpPr>
              <p:cNvPr id="13" name="文本框 12">
                <a:extLst>
                  <a:ext uri="{FF2B5EF4-FFF2-40B4-BE49-F238E27FC236}">
                    <a16:creationId xmlns:a16="http://schemas.microsoft.com/office/drawing/2014/main" id="{6D9794CE-04E2-4724-828D-E83883BE2137}"/>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a:extLst>
                  <a:ext uri="{FF2B5EF4-FFF2-40B4-BE49-F238E27FC236}">
                    <a16:creationId xmlns:a16="http://schemas.microsoft.com/office/drawing/2014/main" id="{B45853EE-FF12-46AD-A280-09BAB48D7FED}"/>
                  </a:ext>
                </a:extLst>
              </p:cNvPr>
              <p:cNvSpPr/>
              <p:nvPr/>
            </p:nvSpPr>
            <p:spPr>
              <a:xfrm>
                <a:off x="330457" y="1571823"/>
                <a:ext cx="450376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国外生育保险制度的比较</a:t>
                </a:r>
              </a:p>
            </p:txBody>
          </p:sp>
        </p:grpSp>
      </p:grpSp>
    </p:spTree>
    <p:extLst>
      <p:ext uri="{BB962C8B-B14F-4D97-AF65-F5344CB8AC3E}">
        <p14:creationId xmlns:p14="http://schemas.microsoft.com/office/powerpoint/2010/main" val="33457284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04180" y="2232251"/>
            <a:ext cx="8639696" cy="295093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财政支付能力是保持住房保障体制运行具有（  </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、可操作性的基础性因素</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、可持续性的决定性因素</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、可操作性的决定性因素</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、可持续性的基础性因素</a:t>
            </a:r>
          </a:p>
        </p:txBody>
      </p:sp>
      <p:sp>
        <p:nvSpPr>
          <p:cNvPr id="7" name="TextBox 3">
            <a:extLst>
              <a:ext uri="{FF2B5EF4-FFF2-40B4-BE49-F238E27FC236}">
                <a16:creationId xmlns:a16="http://schemas.microsoft.com/office/drawing/2014/main" id="{1B16D546-E01B-4FEA-B2E5-302F318359E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577804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90158" y="3044279"/>
            <a:ext cx="5211683"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Calibri"/>
                <a:ea typeface="微软雅黑"/>
                <a:cs typeface="+mn-cs"/>
              </a:rPr>
              <a:t>第十一章    福利制度</a:t>
            </a:r>
            <a:endParaRPr kumimoji="0" lang="en-US" altLang="zh-CN" sz="4400" b="1" i="0" u="none" strike="noStrike" kern="1200" cap="none" spc="0" normalizeH="0" baseline="0" noProof="0" dirty="0">
              <a:ln>
                <a:noFill/>
              </a:ln>
              <a:solidFill>
                <a:prstClr val="black"/>
              </a:solidFill>
              <a:effectLst/>
              <a:uLnTx/>
              <a:uFillTx/>
              <a:latin typeface="Calibri"/>
              <a:ea typeface="微软雅黑"/>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BFA12E0-9815-43A0-A647-3ABD548E185F}"/>
              </a:ext>
            </a:extLst>
          </p:cNvPr>
          <p:cNvGrpSpPr/>
          <p:nvPr/>
        </p:nvGrpSpPr>
        <p:grpSpPr>
          <a:xfrm>
            <a:off x="3369151" y="2035655"/>
            <a:ext cx="5839289" cy="3466448"/>
            <a:chOff x="3547083" y="1242441"/>
            <a:chExt cx="5839289" cy="3466448"/>
          </a:xfrm>
        </p:grpSpPr>
        <p:sp>
          <p:nvSpPr>
            <p:cNvPr id="2" name="文本框 1"/>
            <p:cNvSpPr txBox="1"/>
            <p:nvPr/>
          </p:nvSpPr>
          <p:spPr>
            <a:xfrm>
              <a:off x="3547083" y="1242441"/>
              <a:ext cx="562997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第十一章    福利制度</a:t>
              </a:r>
            </a:p>
          </p:txBody>
        </p:sp>
        <p:grpSp>
          <p:nvGrpSpPr>
            <p:cNvPr id="3" name="组合 2">
              <a:extLst>
                <a:ext uri="{FF2B5EF4-FFF2-40B4-BE49-F238E27FC236}">
                  <a16:creationId xmlns:a16="http://schemas.microsoft.com/office/drawing/2014/main" id="{86AE5BCC-487D-4438-A35E-F957418BB904}"/>
                </a:ext>
              </a:extLst>
            </p:cNvPr>
            <p:cNvGrpSpPr/>
            <p:nvPr/>
          </p:nvGrpSpPr>
          <p:grpSpPr>
            <a:xfrm>
              <a:off x="4017430" y="2238022"/>
              <a:ext cx="5368942" cy="2470867"/>
              <a:chOff x="4017430" y="2238022"/>
              <a:chExt cx="5368942" cy="2470867"/>
            </a:xfrm>
          </p:grpSpPr>
          <p:sp>
            <p:nvSpPr>
              <p:cNvPr id="7" name="Rectangle 6">
                <a:extLst>
                  <a:ext uri="{FF2B5EF4-FFF2-40B4-BE49-F238E27FC236}">
                    <a16:creationId xmlns:a16="http://schemas.microsoft.com/office/drawing/2014/main" id="{115FA8BC-822F-4883-B887-BA1A38F7FA12}"/>
                  </a:ext>
                </a:extLst>
              </p:cNvPr>
              <p:cNvSpPr/>
              <p:nvPr/>
            </p:nvSpPr>
            <p:spPr>
              <a:xfrm>
                <a:off x="4017431" y="2238022"/>
                <a:ext cx="3672344"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a:t>
                </a: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社会福利概述</a:t>
                </a:r>
                <a:endParaRPr kumimoji="0" lang="en-GB" sz="2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496C3528-4EC8-48BC-9E55-2C141A263670}"/>
                  </a:ext>
                </a:extLst>
              </p:cNvPr>
              <p:cNvSpPr/>
              <p:nvPr/>
            </p:nvSpPr>
            <p:spPr>
              <a:xfrm>
                <a:off x="4017431" y="2976664"/>
                <a:ext cx="5368941"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国外社会福利制度的实践</a:t>
                </a:r>
                <a:endParaRPr kumimoji="0" lang="en-GB" sz="2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FAAC986D-CD29-458C-BF64-227A465E3673}"/>
                  </a:ext>
                </a:extLst>
              </p:cNvPr>
              <p:cNvSpPr/>
              <p:nvPr/>
            </p:nvSpPr>
            <p:spPr>
              <a:xfrm>
                <a:off x="4017430" y="3804217"/>
                <a:ext cx="5368941"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中国社会福利制度的改革</a:t>
                </a:r>
              </a:p>
            </p:txBody>
          </p:sp>
        </p:grpSp>
      </p:grpSp>
    </p:spTree>
    <p:extLst>
      <p:ext uri="{BB962C8B-B14F-4D97-AF65-F5344CB8AC3E}">
        <p14:creationId xmlns:p14="http://schemas.microsoft.com/office/powerpoint/2010/main" val="384936943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BAB051A-E097-4CA9-A1DB-6DAAEA885EF8}"/>
              </a:ext>
            </a:extLst>
          </p:cNvPr>
          <p:cNvGraphicFramePr/>
          <p:nvPr>
            <p:extLst/>
          </p:nvPr>
        </p:nvGraphicFramePr>
        <p:xfrm>
          <a:off x="723225" y="854715"/>
          <a:ext cx="1074555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07159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2CFE4382-B922-4C0A-9F4A-EA9699FBB432}"/>
              </a:ext>
            </a:extLst>
          </p:cNvPr>
          <p:cNvGrpSpPr/>
          <p:nvPr/>
        </p:nvGrpSpPr>
        <p:grpSpPr>
          <a:xfrm>
            <a:off x="327812" y="952864"/>
            <a:ext cx="4862958" cy="1592752"/>
            <a:chOff x="107475" y="941847"/>
            <a:chExt cx="4862958" cy="1592752"/>
          </a:xfrm>
        </p:grpSpPr>
        <p:sp>
          <p:nvSpPr>
            <p:cNvPr id="9" name="文本框 8">
              <a:extLst>
                <a:ext uri="{FF2B5EF4-FFF2-40B4-BE49-F238E27FC236}">
                  <a16:creationId xmlns:a16="http://schemas.microsoft.com/office/drawing/2014/main" id="{DC265B8B-F972-4FB7-93F2-33938BAF2F2C}"/>
                </a:ext>
              </a:extLst>
            </p:cNvPr>
            <p:cNvSpPr txBox="1"/>
            <p:nvPr/>
          </p:nvSpPr>
          <p:spPr>
            <a:xfrm>
              <a:off x="364685" y="2134489"/>
              <a:ext cx="460574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11.1.1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一、社会福利制度产生的背景</a:t>
              </a:r>
            </a:p>
          </p:txBody>
        </p:sp>
        <p:grpSp>
          <p:nvGrpSpPr>
            <p:cNvPr id="11" name="组合 10">
              <a:extLst>
                <a:ext uri="{FF2B5EF4-FFF2-40B4-BE49-F238E27FC236}">
                  <a16:creationId xmlns:a16="http://schemas.microsoft.com/office/drawing/2014/main" id="{2FDC5629-7DDA-4FA1-97BD-E47388A6D56C}"/>
                </a:ext>
              </a:extLst>
            </p:cNvPr>
            <p:cNvGrpSpPr/>
            <p:nvPr/>
          </p:nvGrpSpPr>
          <p:grpSpPr>
            <a:xfrm>
              <a:off x="107475" y="941847"/>
              <a:ext cx="3264493" cy="1031757"/>
              <a:chOff x="107475" y="941847"/>
              <a:chExt cx="3264493" cy="1031757"/>
            </a:xfrm>
          </p:grpSpPr>
          <p:sp>
            <p:nvSpPr>
              <p:cNvPr id="13" name="文本框 12">
                <a:extLst>
                  <a:ext uri="{FF2B5EF4-FFF2-40B4-BE49-F238E27FC236}">
                    <a16:creationId xmlns:a16="http://schemas.microsoft.com/office/drawing/2014/main" id="{C1A6376A-660C-4CCD-BE52-A1C747CF9557}"/>
                  </a:ext>
                </a:extLst>
              </p:cNvPr>
              <p:cNvSpPr txBox="1"/>
              <p:nvPr/>
            </p:nvSpPr>
            <p:spPr>
              <a:xfrm>
                <a:off x="107475" y="941847"/>
                <a:ext cx="326449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11</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福利制度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矩形 13">
                <a:extLst>
                  <a:ext uri="{FF2B5EF4-FFF2-40B4-BE49-F238E27FC236}">
                    <a16:creationId xmlns:a16="http://schemas.microsoft.com/office/drawing/2014/main" id="{95347319-DDA8-4F28-ACC3-EF2D048419A7}"/>
                  </a:ext>
                </a:extLst>
              </p:cNvPr>
              <p:cNvSpPr/>
              <p:nvPr/>
            </p:nvSpPr>
            <p:spPr>
              <a:xfrm>
                <a:off x="532381" y="1542717"/>
                <a:ext cx="283958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11.1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社会福利概述</a:t>
                </a:r>
              </a:p>
            </p:txBody>
          </p:sp>
        </p:grpSp>
      </p:grpSp>
      <p:pic>
        <p:nvPicPr>
          <p:cNvPr id="2" name="图片 1">
            <a:extLst>
              <a:ext uri="{FF2B5EF4-FFF2-40B4-BE49-F238E27FC236}">
                <a16:creationId xmlns:a16="http://schemas.microsoft.com/office/drawing/2014/main" id="{3574C537-0623-45A9-8564-181D1DCECF84}"/>
              </a:ext>
            </a:extLst>
          </p:cNvPr>
          <p:cNvPicPr>
            <a:picLocks noChangeAspect="1"/>
          </p:cNvPicPr>
          <p:nvPr/>
        </p:nvPicPr>
        <p:blipFill>
          <a:blip r:embed="rId3"/>
          <a:stretch>
            <a:fillRect/>
          </a:stretch>
        </p:blipFill>
        <p:spPr>
          <a:xfrm>
            <a:off x="8599697" y="243423"/>
            <a:ext cx="4383272" cy="2210283"/>
          </a:xfrm>
          <a:prstGeom prst="rect">
            <a:avLst/>
          </a:prstGeom>
        </p:spPr>
      </p:pic>
      <p:sp>
        <p:nvSpPr>
          <p:cNvPr id="3" name="矩形 2">
            <a:extLst>
              <a:ext uri="{FF2B5EF4-FFF2-40B4-BE49-F238E27FC236}">
                <a16:creationId xmlns:a16="http://schemas.microsoft.com/office/drawing/2014/main" id="{B0B0393C-5710-4677-8959-052B68914C72}"/>
              </a:ext>
            </a:extLst>
          </p:cNvPr>
          <p:cNvSpPr/>
          <p:nvPr/>
        </p:nvSpPr>
        <p:spPr>
          <a:xfrm>
            <a:off x="1960058" y="3054153"/>
            <a:ext cx="9523381"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福利国家的出现，</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开</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始于</a:t>
            </a: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19</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世纪</a:t>
            </a: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80</a:t>
            </a:r>
            <a:r>
              <a:rPr kumimoji="0" lang="zh-CN"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年代德国实施强制性的社会保险制度，西方发达国家随之纷纷效仿，推行社会保险，从此拉开了建立现代社会福利制度的序幕</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 name="矩形 3">
            <a:extLst>
              <a:ext uri="{FF2B5EF4-FFF2-40B4-BE49-F238E27FC236}">
                <a16:creationId xmlns:a16="http://schemas.microsoft.com/office/drawing/2014/main" id="{974A2481-1109-4420-AB74-88EF19E479BA}"/>
              </a:ext>
            </a:extLst>
          </p:cNvPr>
          <p:cNvSpPr/>
          <p:nvPr/>
        </p:nvSpPr>
        <p:spPr>
          <a:xfrm>
            <a:off x="1960058" y="4807229"/>
            <a:ext cx="10106139"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以</a:t>
            </a:r>
            <a:r>
              <a:rPr kumimoji="0" lang="zh-CN" altLang="zh-CN" sz="20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社会保险</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为支柱的现代社会福利制度取代了以</a:t>
            </a:r>
            <a:r>
              <a:rPr kumimoji="0" lang="zh-CN" altLang="zh-CN" sz="2000" b="0" i="0" u="none" strike="noStrike" kern="1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慈善和救济</a:t>
            </a:r>
            <a:r>
              <a:rPr kumimoji="0" lang="zh-CN" altLang="zh-CN"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为核心的传统社会福利制度</a:t>
            </a:r>
            <a:r>
              <a:rPr kumimoji="0" lang="zh-CN" altLang="en-US" sz="20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7243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60058" y="3021976"/>
            <a:ext cx="9144944" cy="1851404"/>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我国社会福利的概念是从狭义角度去界定的，被认为是社会保障体系的一部分。它是指</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国家和社会</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通过</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举办各种福利事业</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采取各种福利措施</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，为</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社会成员提供基本生活保障</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并</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不断改善生活状况</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的一种社会保障制度。</a:t>
            </a:r>
          </a:p>
        </p:txBody>
      </p:sp>
      <p:sp>
        <p:nvSpPr>
          <p:cNvPr id="9" name="文本框 8">
            <a:extLst>
              <a:ext uri="{FF2B5EF4-FFF2-40B4-BE49-F238E27FC236}">
                <a16:creationId xmlns:a16="http://schemas.microsoft.com/office/drawing/2014/main" id="{DC265B8B-F972-4FB7-93F2-33938BAF2F2C}"/>
              </a:ext>
            </a:extLst>
          </p:cNvPr>
          <p:cNvSpPr txBox="1"/>
          <p:nvPr/>
        </p:nvSpPr>
        <p:spPr>
          <a:xfrm>
            <a:off x="603313" y="2148295"/>
            <a:ext cx="511870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11.1.2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二、社会福利的概念、内容及对象</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文本框 11">
            <a:extLst>
              <a:ext uri="{FF2B5EF4-FFF2-40B4-BE49-F238E27FC236}">
                <a16:creationId xmlns:a16="http://schemas.microsoft.com/office/drawing/2014/main" id="{240E5E6B-4CC5-4B98-A4D0-7550083FA612}"/>
              </a:ext>
            </a:extLst>
          </p:cNvPr>
          <p:cNvSpPr txBox="1"/>
          <p:nvPr/>
        </p:nvSpPr>
        <p:spPr>
          <a:xfrm>
            <a:off x="8567517" y="4419996"/>
            <a:ext cx="1338828"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pic>
        <p:nvPicPr>
          <p:cNvPr id="2" name="图片 1">
            <a:extLst>
              <a:ext uri="{FF2B5EF4-FFF2-40B4-BE49-F238E27FC236}">
                <a16:creationId xmlns:a16="http://schemas.microsoft.com/office/drawing/2014/main" id="{AD9AA675-8C1E-4743-A2DF-F20094906467}"/>
              </a:ext>
            </a:extLst>
          </p:cNvPr>
          <p:cNvPicPr>
            <a:picLocks noChangeAspect="1"/>
          </p:cNvPicPr>
          <p:nvPr/>
        </p:nvPicPr>
        <p:blipFill>
          <a:blip r:embed="rId3"/>
          <a:stretch>
            <a:fillRect/>
          </a:stretch>
        </p:blipFill>
        <p:spPr>
          <a:xfrm>
            <a:off x="8702936" y="206985"/>
            <a:ext cx="4193460" cy="2114569"/>
          </a:xfrm>
          <a:prstGeom prst="rect">
            <a:avLst/>
          </a:prstGeom>
        </p:spPr>
      </p:pic>
      <p:sp>
        <p:nvSpPr>
          <p:cNvPr id="3" name="矩形 2">
            <a:extLst>
              <a:ext uri="{FF2B5EF4-FFF2-40B4-BE49-F238E27FC236}">
                <a16:creationId xmlns:a16="http://schemas.microsoft.com/office/drawing/2014/main" id="{F18C30BD-F0CC-4587-A007-70424FF83D78}"/>
              </a:ext>
            </a:extLst>
          </p:cNvPr>
          <p:cNvSpPr/>
          <p:nvPr/>
        </p:nvSpPr>
        <p:spPr>
          <a:xfrm>
            <a:off x="998059" y="206985"/>
            <a:ext cx="152689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11.1.2.1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概念</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8AB174D7-8D04-4EC9-8368-1CF37ADE31BF}"/>
              </a:ext>
            </a:extLst>
          </p:cNvPr>
          <p:cNvSpPr txBox="1"/>
          <p:nvPr/>
        </p:nvSpPr>
        <p:spPr>
          <a:xfrm>
            <a:off x="327812" y="952864"/>
            <a:ext cx="326449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11</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福利制度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矩形 16">
            <a:extLst>
              <a:ext uri="{FF2B5EF4-FFF2-40B4-BE49-F238E27FC236}">
                <a16:creationId xmlns:a16="http://schemas.microsoft.com/office/drawing/2014/main" id="{FA6DCDB3-957B-4B6C-B73A-2072B946A20B}"/>
              </a:ext>
            </a:extLst>
          </p:cNvPr>
          <p:cNvSpPr/>
          <p:nvPr/>
        </p:nvSpPr>
        <p:spPr>
          <a:xfrm>
            <a:off x="752718" y="1553734"/>
            <a:ext cx="283958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11.1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社会福利概述</a:t>
            </a:r>
          </a:p>
        </p:txBody>
      </p:sp>
    </p:spTree>
    <p:extLst>
      <p:ext uri="{BB962C8B-B14F-4D97-AF65-F5344CB8AC3E}">
        <p14:creationId xmlns:p14="http://schemas.microsoft.com/office/powerpoint/2010/main" val="33319969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42C5DE-3710-4520-A4B2-9EA8CDD9C5CA}"/>
              </a:ext>
            </a:extLst>
          </p:cNvPr>
          <p:cNvSpPr/>
          <p:nvPr/>
        </p:nvSpPr>
        <p:spPr>
          <a:xfrm>
            <a:off x="2038686" y="2858554"/>
            <a:ext cx="8967165"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关于社会福利的</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对象</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，可以认为社会福利的对象和社会保障的对象是</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重叠</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的，都是为了解决</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民生问题。</a:t>
            </a:r>
            <a:endParaRPr kumimoji="0" lang="en-GB"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3" name="矩形 2"/>
          <p:cNvSpPr/>
          <p:nvPr/>
        </p:nvSpPr>
        <p:spPr>
          <a:xfrm>
            <a:off x="2056366" y="4395620"/>
            <a:ext cx="6910781" cy="142295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  但是民生问题有</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两个层次：</a:t>
            </a:r>
            <a:endParaRPr kumimoji="0" lang="en-US" altLang="zh-CN"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1</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经济收入</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保障的层次；</a:t>
            </a:r>
            <a:endPar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2</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精神生活</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在内的生活保障层次</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（社会福利要解决的）</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endParaRPr kumimoji="0" lang="en-GB"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C54E90D6-398D-4F0F-8AAA-6176C9A7D32D}"/>
              </a:ext>
            </a:extLst>
          </p:cNvPr>
          <p:cNvSpPr txBox="1"/>
          <p:nvPr/>
        </p:nvSpPr>
        <p:spPr>
          <a:xfrm>
            <a:off x="5722022" y="453735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pic>
        <p:nvPicPr>
          <p:cNvPr id="16" name="图片 15">
            <a:extLst>
              <a:ext uri="{FF2B5EF4-FFF2-40B4-BE49-F238E27FC236}">
                <a16:creationId xmlns:a16="http://schemas.microsoft.com/office/drawing/2014/main" id="{9F6A66C4-DD91-4723-BEDF-EE4E7CC6F29C}"/>
              </a:ext>
            </a:extLst>
          </p:cNvPr>
          <p:cNvPicPr>
            <a:picLocks noChangeAspect="1"/>
          </p:cNvPicPr>
          <p:nvPr/>
        </p:nvPicPr>
        <p:blipFill>
          <a:blip r:embed="rId3"/>
          <a:stretch>
            <a:fillRect/>
          </a:stretch>
        </p:blipFill>
        <p:spPr>
          <a:xfrm>
            <a:off x="8702936" y="206985"/>
            <a:ext cx="4193460" cy="2114569"/>
          </a:xfrm>
          <a:prstGeom prst="rect">
            <a:avLst/>
          </a:prstGeom>
        </p:spPr>
      </p:pic>
      <p:sp>
        <p:nvSpPr>
          <p:cNvPr id="4" name="矩形 3">
            <a:extLst>
              <a:ext uri="{FF2B5EF4-FFF2-40B4-BE49-F238E27FC236}">
                <a16:creationId xmlns:a16="http://schemas.microsoft.com/office/drawing/2014/main" id="{8DD6092D-1DB0-41C7-8479-CB69CF87D9C9}"/>
              </a:ext>
            </a:extLst>
          </p:cNvPr>
          <p:cNvSpPr/>
          <p:nvPr/>
        </p:nvSpPr>
        <p:spPr>
          <a:xfrm>
            <a:off x="989153" y="177064"/>
            <a:ext cx="152689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11.1.2.3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对象</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01BA8DF6-79D7-4E8A-9026-A4C10D50FAB7}"/>
              </a:ext>
            </a:extLst>
          </p:cNvPr>
          <p:cNvSpPr txBox="1"/>
          <p:nvPr/>
        </p:nvSpPr>
        <p:spPr>
          <a:xfrm>
            <a:off x="603313" y="2148295"/>
            <a:ext cx="511870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11.1.2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二、社会福利的概念、内容及对象</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文本框 18">
            <a:extLst>
              <a:ext uri="{FF2B5EF4-FFF2-40B4-BE49-F238E27FC236}">
                <a16:creationId xmlns:a16="http://schemas.microsoft.com/office/drawing/2014/main" id="{FA2C5629-22C9-4D4D-A04D-0368237BB1D4}"/>
              </a:ext>
            </a:extLst>
          </p:cNvPr>
          <p:cNvSpPr txBox="1"/>
          <p:nvPr/>
        </p:nvSpPr>
        <p:spPr>
          <a:xfrm>
            <a:off x="327812" y="952864"/>
            <a:ext cx="326449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11</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福利制度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0" name="矩形 19">
            <a:extLst>
              <a:ext uri="{FF2B5EF4-FFF2-40B4-BE49-F238E27FC236}">
                <a16:creationId xmlns:a16="http://schemas.microsoft.com/office/drawing/2014/main" id="{BE76F54E-3C01-4A2E-A940-DA8A428C2BA1}"/>
              </a:ext>
            </a:extLst>
          </p:cNvPr>
          <p:cNvSpPr/>
          <p:nvPr/>
        </p:nvSpPr>
        <p:spPr>
          <a:xfrm>
            <a:off x="752718" y="1553734"/>
            <a:ext cx="283958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11.1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社会福利概述</a:t>
            </a:r>
          </a:p>
        </p:txBody>
      </p:sp>
    </p:spTree>
    <p:extLst>
      <p:ext uri="{BB962C8B-B14F-4D97-AF65-F5344CB8AC3E}">
        <p14:creationId xmlns:p14="http://schemas.microsoft.com/office/powerpoint/2010/main" val="313503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A42790-81FA-44E2-BC5B-C9147AB97BA5}"/>
              </a:ext>
            </a:extLst>
          </p:cNvPr>
          <p:cNvSpPr txBox="1"/>
          <p:nvPr/>
        </p:nvSpPr>
        <p:spPr>
          <a:xfrm>
            <a:off x="1483004" y="2825183"/>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GB" sz="2000" b="1" i="0" u="none" strike="noStrike" kern="1200" cap="none" spc="0" normalizeH="0" baseline="0" noProof="0" dirty="0">
                <a:ln>
                  <a:noFill/>
                </a:ln>
                <a:solidFill>
                  <a:prstClr val="black"/>
                </a:solidFill>
                <a:effectLst/>
                <a:uLnTx/>
                <a:uFillTx/>
                <a:latin typeface="Calibri"/>
                <a:ea typeface="微软雅黑"/>
                <a:cs typeface="+mn-cs"/>
              </a:rPr>
              <a:t>特性</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a:t>
            </a:r>
            <a:endParaRPr kumimoji="0" lang="en-GB"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 name="矩形 6"/>
          <p:cNvSpPr/>
          <p:nvPr/>
        </p:nvSpPr>
        <p:spPr>
          <a:xfrm>
            <a:off x="2703499" y="5168022"/>
            <a:ext cx="4329479" cy="400110"/>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社会福利的资金来源具有</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单向性</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3" name="Rectangle 2">
            <a:extLst>
              <a:ext uri="{FF2B5EF4-FFF2-40B4-BE49-F238E27FC236}">
                <a16:creationId xmlns:a16="http://schemas.microsoft.com/office/drawing/2014/main" id="{073C7383-E23B-4474-BAC4-F451A9D3BD25}"/>
              </a:ext>
            </a:extLst>
          </p:cNvPr>
          <p:cNvSpPr/>
          <p:nvPr/>
        </p:nvSpPr>
        <p:spPr>
          <a:xfrm>
            <a:off x="2703499" y="5606276"/>
            <a:ext cx="8132208"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从各国社会福利资金筹集来看，国家</a:t>
            </a:r>
            <a:r>
              <a:rPr kumimoji="0" lang="zh-CN" altLang="en-US" sz="18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财政预算拨款</a:t>
            </a:r>
            <a:r>
              <a:rPr kumimoji="0" lang="zh-CN" altLang="en-US" sz="1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和</a:t>
            </a:r>
            <a:r>
              <a:rPr kumimoji="0" lang="zh-CN" altLang="en-US" sz="18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社会捐助</a:t>
            </a:r>
            <a:r>
              <a:rPr kumimoji="0" lang="zh-CN" altLang="en-US" sz="1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相结合，已成为社会福利资金筹集的发展模式。</a:t>
            </a:r>
            <a:endParaRPr kumimoji="0" lang="en-GB"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9" name="矩形 6">
            <a:extLst>
              <a:ext uri="{FF2B5EF4-FFF2-40B4-BE49-F238E27FC236}">
                <a16:creationId xmlns:a16="http://schemas.microsoft.com/office/drawing/2014/main" id="{3668D115-F343-4E42-B2FD-C6B19E3B185C}"/>
              </a:ext>
            </a:extLst>
          </p:cNvPr>
          <p:cNvSpPr/>
          <p:nvPr/>
        </p:nvSpPr>
        <p:spPr>
          <a:xfrm>
            <a:off x="2703499" y="2871690"/>
            <a:ext cx="2949031" cy="400110"/>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、社会福利具有</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普遍性</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14" name="Rectangle 13">
            <a:extLst>
              <a:ext uri="{FF2B5EF4-FFF2-40B4-BE49-F238E27FC236}">
                <a16:creationId xmlns:a16="http://schemas.microsoft.com/office/drawing/2014/main" id="{27B06A77-F81A-4452-84EE-C27672542F3D}"/>
              </a:ext>
            </a:extLst>
          </p:cNvPr>
          <p:cNvSpPr/>
          <p:nvPr/>
        </p:nvSpPr>
        <p:spPr>
          <a:xfrm>
            <a:off x="2530488" y="3305807"/>
            <a:ext cx="780645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r>
              <a:rPr kumimoji="0" lang="en-US" altLang="zh-CN" sz="1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1</a:t>
            </a:r>
            <a:r>
              <a:rPr kumimoji="0" lang="zh-CN" altLang="en-US" sz="1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）向全体社会成员提供的，如国家提供的</a:t>
            </a:r>
            <a:r>
              <a:rPr kumimoji="0" lang="zh-CN" altLang="en-US" sz="18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义务教育、各种公共福利设施；</a:t>
            </a:r>
            <a:endParaRPr kumimoji="0" lang="en-US" altLang="zh-CN" sz="18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r>
              <a:rPr kumimoji="0" lang="en-US" altLang="zh-CN" sz="1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2</a:t>
            </a:r>
            <a:r>
              <a:rPr kumimoji="0" lang="zh-CN" altLang="en-US" sz="1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）向</a:t>
            </a:r>
            <a:r>
              <a:rPr kumimoji="0" lang="zh-CN" altLang="en-US" sz="18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特殊社会群体</a:t>
            </a:r>
            <a:r>
              <a:rPr kumimoji="0" lang="zh-CN" altLang="en-US" sz="1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提供的，如</a:t>
            </a:r>
            <a:r>
              <a:rPr kumimoji="0" lang="zh-CN" altLang="en-US" sz="18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残疾人福利、儿童福利、老人福利</a:t>
            </a:r>
            <a:r>
              <a:rPr kumimoji="0" lang="zh-CN" altLang="en-US" sz="1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endParaRPr kumimoji="0" lang="en-GB"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8" name="矩形 6">
            <a:extLst>
              <a:ext uri="{FF2B5EF4-FFF2-40B4-BE49-F238E27FC236}">
                <a16:creationId xmlns:a16="http://schemas.microsoft.com/office/drawing/2014/main" id="{7FAAB10A-A262-40E3-9E71-F22DC77ED064}"/>
              </a:ext>
            </a:extLst>
          </p:cNvPr>
          <p:cNvSpPr/>
          <p:nvPr/>
        </p:nvSpPr>
        <p:spPr>
          <a:xfrm>
            <a:off x="2703499" y="4159376"/>
            <a:ext cx="3990812" cy="400110"/>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、社会福利具有更明显的</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公平性</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15" name="Rectangle 14">
            <a:extLst>
              <a:ext uri="{FF2B5EF4-FFF2-40B4-BE49-F238E27FC236}">
                <a16:creationId xmlns:a16="http://schemas.microsoft.com/office/drawing/2014/main" id="{5331ED1C-0700-4BE4-8859-E8BD60B4F3FF}"/>
              </a:ext>
            </a:extLst>
          </p:cNvPr>
          <p:cNvSpPr/>
          <p:nvPr/>
        </p:nvSpPr>
        <p:spPr>
          <a:xfrm>
            <a:off x="2703499" y="4605830"/>
            <a:ext cx="294903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共同分享社会发展的成果</a:t>
            </a:r>
            <a:r>
              <a:rPr kumimoji="0" lang="zh-CN" altLang="en-US" sz="18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endParaRPr kumimoji="0" lang="en-GB" sz="18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A774705B-AA4D-4097-8E0A-4B5695699101}"/>
              </a:ext>
            </a:extLst>
          </p:cNvPr>
          <p:cNvGrpSpPr/>
          <p:nvPr/>
        </p:nvGrpSpPr>
        <p:grpSpPr>
          <a:xfrm>
            <a:off x="581015" y="2120230"/>
            <a:ext cx="5262424" cy="401279"/>
            <a:chOff x="360678" y="2109213"/>
            <a:chExt cx="5262424" cy="401279"/>
          </a:xfrm>
        </p:grpSpPr>
        <p:sp>
          <p:nvSpPr>
            <p:cNvPr id="16" name="文本框 15">
              <a:extLst>
                <a:ext uri="{FF2B5EF4-FFF2-40B4-BE49-F238E27FC236}">
                  <a16:creationId xmlns:a16="http://schemas.microsoft.com/office/drawing/2014/main" id="{2DB08D5E-6F59-457A-909E-46016E9042C5}"/>
                </a:ext>
              </a:extLst>
            </p:cNvPr>
            <p:cNvSpPr txBox="1"/>
            <p:nvPr/>
          </p:nvSpPr>
          <p:spPr>
            <a:xfrm>
              <a:off x="360678" y="2110382"/>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11.1.3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三、社会福利的特性及意义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文本框 18">
              <a:extLst>
                <a:ext uri="{FF2B5EF4-FFF2-40B4-BE49-F238E27FC236}">
                  <a16:creationId xmlns:a16="http://schemas.microsoft.com/office/drawing/2014/main" id="{C3A97C01-3377-499B-B6CD-E2BF8841A39D}"/>
                </a:ext>
              </a:extLst>
            </p:cNvPr>
            <p:cNvSpPr txBox="1"/>
            <p:nvPr/>
          </p:nvSpPr>
          <p:spPr>
            <a:xfrm>
              <a:off x="4745939" y="210921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4" name="图片 3">
            <a:extLst>
              <a:ext uri="{FF2B5EF4-FFF2-40B4-BE49-F238E27FC236}">
                <a16:creationId xmlns:a16="http://schemas.microsoft.com/office/drawing/2014/main" id="{2786C65B-8C5C-443C-B7C5-E23E2F42D3BB}"/>
              </a:ext>
            </a:extLst>
          </p:cNvPr>
          <p:cNvPicPr>
            <a:picLocks noChangeAspect="1"/>
          </p:cNvPicPr>
          <p:nvPr/>
        </p:nvPicPr>
        <p:blipFill>
          <a:blip r:embed="rId3"/>
          <a:stretch>
            <a:fillRect/>
          </a:stretch>
        </p:blipFill>
        <p:spPr>
          <a:xfrm>
            <a:off x="8699423" y="183021"/>
            <a:ext cx="4272568" cy="2154460"/>
          </a:xfrm>
          <a:prstGeom prst="rect">
            <a:avLst/>
          </a:prstGeom>
        </p:spPr>
      </p:pic>
      <p:sp>
        <p:nvSpPr>
          <p:cNvPr id="5" name="矩形 4">
            <a:extLst>
              <a:ext uri="{FF2B5EF4-FFF2-40B4-BE49-F238E27FC236}">
                <a16:creationId xmlns:a16="http://schemas.microsoft.com/office/drawing/2014/main" id="{9459539D-689B-478C-9563-CD0EFCFACE15}"/>
              </a:ext>
            </a:extLst>
          </p:cNvPr>
          <p:cNvSpPr/>
          <p:nvPr/>
        </p:nvSpPr>
        <p:spPr>
          <a:xfrm>
            <a:off x="1003595" y="183021"/>
            <a:ext cx="152689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11.1.3.1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特性</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2" name="文本框 21">
            <a:extLst>
              <a:ext uri="{FF2B5EF4-FFF2-40B4-BE49-F238E27FC236}">
                <a16:creationId xmlns:a16="http://schemas.microsoft.com/office/drawing/2014/main" id="{C7796D96-42C1-4893-92B6-B2BAF97C2EAB}"/>
              </a:ext>
            </a:extLst>
          </p:cNvPr>
          <p:cNvSpPr txBox="1"/>
          <p:nvPr/>
        </p:nvSpPr>
        <p:spPr>
          <a:xfrm>
            <a:off x="327812" y="952864"/>
            <a:ext cx="326449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11</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福利制度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4" name="矩形 23">
            <a:extLst>
              <a:ext uri="{FF2B5EF4-FFF2-40B4-BE49-F238E27FC236}">
                <a16:creationId xmlns:a16="http://schemas.microsoft.com/office/drawing/2014/main" id="{8F48B0CE-EDFD-4126-829D-1674858BAF46}"/>
              </a:ext>
            </a:extLst>
          </p:cNvPr>
          <p:cNvSpPr/>
          <p:nvPr/>
        </p:nvSpPr>
        <p:spPr>
          <a:xfrm>
            <a:off x="752718" y="1553734"/>
            <a:ext cx="283958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11.1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社会福利概述</a:t>
            </a:r>
          </a:p>
        </p:txBody>
      </p:sp>
    </p:spTree>
    <p:extLst>
      <p:ext uri="{BB962C8B-B14F-4D97-AF65-F5344CB8AC3E}">
        <p14:creationId xmlns:p14="http://schemas.microsoft.com/office/powerpoint/2010/main" val="379453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46CC64E-04D0-4420-96AF-490FAB55EB99}"/>
              </a:ext>
            </a:extLst>
          </p:cNvPr>
          <p:cNvGrpSpPr/>
          <p:nvPr/>
        </p:nvGrpSpPr>
        <p:grpSpPr>
          <a:xfrm>
            <a:off x="2175889" y="2990885"/>
            <a:ext cx="5580774" cy="2691213"/>
            <a:chOff x="-3151545" y="658952"/>
            <a:chExt cx="5580774" cy="2691213"/>
          </a:xfrm>
        </p:grpSpPr>
        <p:sp>
          <p:nvSpPr>
            <p:cNvPr id="10" name="TextBox 9">
              <a:extLst>
                <a:ext uri="{FF2B5EF4-FFF2-40B4-BE49-F238E27FC236}">
                  <a16:creationId xmlns:a16="http://schemas.microsoft.com/office/drawing/2014/main" id="{132ABD4F-6A3A-4B92-A6E1-3901F9041F80}"/>
                </a:ext>
              </a:extLst>
            </p:cNvPr>
            <p:cNvSpPr txBox="1"/>
            <p:nvPr/>
          </p:nvSpPr>
          <p:spPr>
            <a:xfrm>
              <a:off x="-3151545" y="658952"/>
              <a:ext cx="9541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GB" sz="2000" b="1" i="0" u="none" strike="noStrike" kern="1200" cap="none" spc="0" normalizeH="0" baseline="0" noProof="0" dirty="0">
                  <a:ln>
                    <a:noFill/>
                  </a:ln>
                  <a:solidFill>
                    <a:prstClr val="black"/>
                  </a:solidFill>
                  <a:effectLst/>
                  <a:uLnTx/>
                  <a:uFillTx/>
                  <a:latin typeface="Calibri"/>
                  <a:ea typeface="微软雅黑"/>
                  <a:cs typeface="+mn-cs"/>
                </a:rPr>
                <a:t>意义</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a:t>
              </a:r>
              <a:endParaRPr kumimoji="0" lang="en-GB"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矩形 6">
              <a:extLst>
                <a:ext uri="{FF2B5EF4-FFF2-40B4-BE49-F238E27FC236}">
                  <a16:creationId xmlns:a16="http://schemas.microsoft.com/office/drawing/2014/main" id="{F7AA81C2-AB84-41F6-8842-3A0553AE8D00}"/>
                </a:ext>
              </a:extLst>
            </p:cNvPr>
            <p:cNvSpPr/>
            <p:nvPr/>
          </p:nvSpPr>
          <p:spPr>
            <a:xfrm>
              <a:off x="-2328008" y="1399852"/>
              <a:ext cx="4757237" cy="400110"/>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有利于满足社会成员的</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物质生活需要</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12" name="矩形 6">
              <a:extLst>
                <a:ext uri="{FF2B5EF4-FFF2-40B4-BE49-F238E27FC236}">
                  <a16:creationId xmlns:a16="http://schemas.microsoft.com/office/drawing/2014/main" id="{26AF2998-4961-4405-9B6E-D19BD59C0D22}"/>
                </a:ext>
              </a:extLst>
            </p:cNvPr>
            <p:cNvSpPr/>
            <p:nvPr/>
          </p:nvSpPr>
          <p:spPr>
            <a:xfrm>
              <a:off x="-2328008" y="2180797"/>
              <a:ext cx="4757237" cy="400110"/>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、有利于提升社会成员的</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精神生活需求</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13" name="矩形 6">
              <a:extLst>
                <a:ext uri="{FF2B5EF4-FFF2-40B4-BE49-F238E27FC236}">
                  <a16:creationId xmlns:a16="http://schemas.microsoft.com/office/drawing/2014/main" id="{FCEFCF35-1F32-4B17-B358-BE1C5DA37942}"/>
                </a:ext>
              </a:extLst>
            </p:cNvPr>
            <p:cNvSpPr/>
            <p:nvPr/>
          </p:nvSpPr>
          <p:spPr>
            <a:xfrm>
              <a:off x="-2328007" y="2950055"/>
              <a:ext cx="3729948" cy="400110"/>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、有利于</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促进社会经济的发展</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grpSp>
      <p:pic>
        <p:nvPicPr>
          <p:cNvPr id="21" name="图片 20">
            <a:extLst>
              <a:ext uri="{FF2B5EF4-FFF2-40B4-BE49-F238E27FC236}">
                <a16:creationId xmlns:a16="http://schemas.microsoft.com/office/drawing/2014/main" id="{6F24A214-BB13-4DF8-9F79-B89B5A312586}"/>
              </a:ext>
            </a:extLst>
          </p:cNvPr>
          <p:cNvPicPr>
            <a:picLocks noChangeAspect="1"/>
          </p:cNvPicPr>
          <p:nvPr/>
        </p:nvPicPr>
        <p:blipFill>
          <a:blip r:embed="rId2"/>
          <a:stretch>
            <a:fillRect/>
          </a:stretch>
        </p:blipFill>
        <p:spPr>
          <a:xfrm>
            <a:off x="8699423" y="183021"/>
            <a:ext cx="4272568" cy="2154460"/>
          </a:xfrm>
          <a:prstGeom prst="rect">
            <a:avLst/>
          </a:prstGeom>
        </p:spPr>
      </p:pic>
      <p:grpSp>
        <p:nvGrpSpPr>
          <p:cNvPr id="22" name="组合 21">
            <a:extLst>
              <a:ext uri="{FF2B5EF4-FFF2-40B4-BE49-F238E27FC236}">
                <a16:creationId xmlns:a16="http://schemas.microsoft.com/office/drawing/2014/main" id="{8565FB52-A9A6-427C-8F88-7BF01EF0AEA8}"/>
              </a:ext>
            </a:extLst>
          </p:cNvPr>
          <p:cNvGrpSpPr/>
          <p:nvPr/>
        </p:nvGrpSpPr>
        <p:grpSpPr>
          <a:xfrm>
            <a:off x="581015" y="2120230"/>
            <a:ext cx="5262424" cy="401279"/>
            <a:chOff x="360678" y="2109213"/>
            <a:chExt cx="5262424" cy="401279"/>
          </a:xfrm>
        </p:grpSpPr>
        <p:sp>
          <p:nvSpPr>
            <p:cNvPr id="23" name="文本框 22">
              <a:extLst>
                <a:ext uri="{FF2B5EF4-FFF2-40B4-BE49-F238E27FC236}">
                  <a16:creationId xmlns:a16="http://schemas.microsoft.com/office/drawing/2014/main" id="{47292532-BD1A-4DD3-B984-625136103F7B}"/>
                </a:ext>
              </a:extLst>
            </p:cNvPr>
            <p:cNvSpPr txBox="1"/>
            <p:nvPr/>
          </p:nvSpPr>
          <p:spPr>
            <a:xfrm>
              <a:off x="360678" y="2110382"/>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11.1.3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三、社会福利的特性及意义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4" name="文本框 23">
              <a:extLst>
                <a:ext uri="{FF2B5EF4-FFF2-40B4-BE49-F238E27FC236}">
                  <a16:creationId xmlns:a16="http://schemas.microsoft.com/office/drawing/2014/main" id="{33CD73C4-F701-4CA4-B0B0-3F749027A67E}"/>
                </a:ext>
              </a:extLst>
            </p:cNvPr>
            <p:cNvSpPr txBox="1"/>
            <p:nvPr/>
          </p:nvSpPr>
          <p:spPr>
            <a:xfrm>
              <a:off x="4745939" y="210921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25" name="文本框 24">
            <a:extLst>
              <a:ext uri="{FF2B5EF4-FFF2-40B4-BE49-F238E27FC236}">
                <a16:creationId xmlns:a16="http://schemas.microsoft.com/office/drawing/2014/main" id="{F5F19F6E-8E70-42A2-9A5E-9C13AC436167}"/>
              </a:ext>
            </a:extLst>
          </p:cNvPr>
          <p:cNvSpPr txBox="1"/>
          <p:nvPr/>
        </p:nvSpPr>
        <p:spPr>
          <a:xfrm>
            <a:off x="327812" y="952864"/>
            <a:ext cx="326449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11</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福利制度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矩形 25">
            <a:extLst>
              <a:ext uri="{FF2B5EF4-FFF2-40B4-BE49-F238E27FC236}">
                <a16:creationId xmlns:a16="http://schemas.microsoft.com/office/drawing/2014/main" id="{59D20D97-971D-42D7-856F-DAF7E7A8EC0C}"/>
              </a:ext>
            </a:extLst>
          </p:cNvPr>
          <p:cNvSpPr/>
          <p:nvPr/>
        </p:nvSpPr>
        <p:spPr>
          <a:xfrm>
            <a:off x="752718" y="1553734"/>
            <a:ext cx="283958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11.1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社会福利概述</a:t>
            </a:r>
          </a:p>
        </p:txBody>
      </p:sp>
    </p:spTree>
    <p:extLst>
      <p:ext uri="{BB962C8B-B14F-4D97-AF65-F5344CB8AC3E}">
        <p14:creationId xmlns:p14="http://schemas.microsoft.com/office/powerpoint/2010/main" val="37821138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69144" y="2216078"/>
            <a:ext cx="6790951" cy="295093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社会福利主要需要解决民生问题中的（</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、精神生活在内的生活保障层次</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、精神生活以外的生活保障层次</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、经济收入保障的层次</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、医疗保障的层次</a:t>
            </a:r>
          </a:p>
        </p:txBody>
      </p:sp>
      <p:sp>
        <p:nvSpPr>
          <p:cNvPr id="8" name="TextBox 3">
            <a:extLst>
              <a:ext uri="{FF2B5EF4-FFF2-40B4-BE49-F238E27FC236}">
                <a16:creationId xmlns:a16="http://schemas.microsoft.com/office/drawing/2014/main" id="{BF110457-8BD6-4ED0-A79D-6C0F0EA4BB3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87722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A2A5E329-DAF7-4456-8DBE-AA521CD578AE}"/>
              </a:ext>
            </a:extLst>
          </p:cNvPr>
          <p:cNvSpPr txBox="1"/>
          <p:nvPr/>
        </p:nvSpPr>
        <p:spPr>
          <a:xfrm>
            <a:off x="9115237" y="5022190"/>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pic>
        <p:nvPicPr>
          <p:cNvPr id="11" name="图片 10">
            <a:extLst>
              <a:ext uri="{FF2B5EF4-FFF2-40B4-BE49-F238E27FC236}">
                <a16:creationId xmlns:a16="http://schemas.microsoft.com/office/drawing/2014/main" id="{B03CEFD5-1D15-48CE-913C-520FC8A1872D}"/>
              </a:ext>
            </a:extLst>
          </p:cNvPr>
          <p:cNvPicPr>
            <a:picLocks noChangeAspect="1"/>
          </p:cNvPicPr>
          <p:nvPr/>
        </p:nvPicPr>
        <p:blipFill>
          <a:blip r:embed="rId3"/>
          <a:stretch>
            <a:fillRect/>
          </a:stretch>
        </p:blipFill>
        <p:spPr>
          <a:xfrm>
            <a:off x="8166019" y="-20165"/>
            <a:ext cx="4701789" cy="2447243"/>
          </a:xfrm>
          <a:prstGeom prst="rect">
            <a:avLst/>
          </a:prstGeom>
        </p:spPr>
      </p:pic>
      <p:sp>
        <p:nvSpPr>
          <p:cNvPr id="4" name="矩形 3">
            <a:extLst>
              <a:ext uri="{FF2B5EF4-FFF2-40B4-BE49-F238E27FC236}">
                <a16:creationId xmlns:a16="http://schemas.microsoft.com/office/drawing/2014/main" id="{D7D3C162-B940-443B-9C07-5A8656B6F1DB}"/>
              </a:ext>
            </a:extLst>
          </p:cNvPr>
          <p:cNvSpPr/>
          <p:nvPr/>
        </p:nvSpPr>
        <p:spPr>
          <a:xfrm>
            <a:off x="1635111" y="3298641"/>
            <a:ext cx="7609097" cy="209288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澳大利亚：</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假期、补贴双管齐下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产妇住院期间备受专业呵护</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每次最多</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18</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周的带薪产假（可拆分为</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36</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周，薪水减半）</a:t>
            </a:r>
          </a:p>
        </p:txBody>
      </p:sp>
      <p:grpSp>
        <p:nvGrpSpPr>
          <p:cNvPr id="12" name="组合 11">
            <a:extLst>
              <a:ext uri="{FF2B5EF4-FFF2-40B4-BE49-F238E27FC236}">
                <a16:creationId xmlns:a16="http://schemas.microsoft.com/office/drawing/2014/main" id="{A95E50D7-F94D-49FD-9E78-A0EBBC6BC953}"/>
              </a:ext>
            </a:extLst>
          </p:cNvPr>
          <p:cNvGrpSpPr/>
          <p:nvPr/>
        </p:nvGrpSpPr>
        <p:grpSpPr>
          <a:xfrm>
            <a:off x="107475" y="941847"/>
            <a:ext cx="4726743" cy="1616245"/>
            <a:chOff x="107475" y="941847"/>
            <a:chExt cx="4726743" cy="1616245"/>
          </a:xfrm>
        </p:grpSpPr>
        <p:sp>
          <p:nvSpPr>
            <p:cNvPr id="13" name="文本框 12">
              <a:extLst>
                <a:ext uri="{FF2B5EF4-FFF2-40B4-BE49-F238E27FC236}">
                  <a16:creationId xmlns:a16="http://schemas.microsoft.com/office/drawing/2014/main" id="{125E5D0B-6615-444E-A3CC-E1189258F3CE}"/>
                </a:ext>
              </a:extLst>
            </p:cNvPr>
            <p:cNvSpPr txBox="1"/>
            <p:nvPr/>
          </p:nvSpPr>
          <p:spPr>
            <a:xfrm>
              <a:off x="614793" y="2157982"/>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二、各国生育保险制度的比较</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1" name="组合 20">
              <a:extLst>
                <a:ext uri="{FF2B5EF4-FFF2-40B4-BE49-F238E27FC236}">
                  <a16:creationId xmlns:a16="http://schemas.microsoft.com/office/drawing/2014/main" id="{358B93D0-7A6E-42B5-AA30-A66CF854C190}"/>
                </a:ext>
              </a:extLst>
            </p:cNvPr>
            <p:cNvGrpSpPr/>
            <p:nvPr/>
          </p:nvGrpSpPr>
          <p:grpSpPr>
            <a:xfrm>
              <a:off x="107475" y="941847"/>
              <a:ext cx="4726743" cy="1060863"/>
              <a:chOff x="107475" y="941847"/>
              <a:chExt cx="4726743" cy="1060863"/>
            </a:xfrm>
          </p:grpSpPr>
          <p:sp>
            <p:nvSpPr>
              <p:cNvPr id="22" name="文本框 21">
                <a:extLst>
                  <a:ext uri="{FF2B5EF4-FFF2-40B4-BE49-F238E27FC236}">
                    <a16:creationId xmlns:a16="http://schemas.microsoft.com/office/drawing/2014/main" id="{A745BEF2-1879-4259-968F-F8ADBBC31CE8}"/>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3" name="矩形 22">
                <a:extLst>
                  <a:ext uri="{FF2B5EF4-FFF2-40B4-BE49-F238E27FC236}">
                    <a16:creationId xmlns:a16="http://schemas.microsoft.com/office/drawing/2014/main" id="{6557D071-7738-49B6-B14D-736B3B71D22F}"/>
                  </a:ext>
                </a:extLst>
              </p:cNvPr>
              <p:cNvSpPr/>
              <p:nvPr/>
            </p:nvSpPr>
            <p:spPr>
              <a:xfrm>
                <a:off x="330457" y="1571823"/>
                <a:ext cx="450376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国外生育保险制度的比较</a:t>
                </a:r>
              </a:p>
            </p:txBody>
          </p:sp>
        </p:grpSp>
      </p:grpSp>
    </p:spTree>
    <p:extLst>
      <p:ext uri="{BB962C8B-B14F-4D97-AF65-F5344CB8AC3E}">
        <p14:creationId xmlns:p14="http://schemas.microsoft.com/office/powerpoint/2010/main" val="12581522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69144" y="2216078"/>
            <a:ext cx="6790951" cy="295093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社会福利主要需要解决民生问题中的（</a:t>
            </a: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A</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A</a:t>
            </a:r>
            <a:r>
              <a:rPr kumimoji="0" lang="zh-CN" altLang="zh-CN" sz="2400" b="0" i="0" u="none" strike="noStrike" kern="1200" cap="none" spc="0" normalizeH="0" baseline="0" noProof="0" dirty="0">
                <a:ln>
                  <a:noFill/>
                </a:ln>
                <a:solidFill>
                  <a:srgbClr val="FF0000"/>
                </a:solidFill>
                <a:effectLst/>
                <a:uLnTx/>
                <a:uFillTx/>
                <a:latin typeface="微软雅黑"/>
                <a:ea typeface="微软雅黑"/>
                <a:cs typeface="+mn-cs"/>
              </a:rPr>
              <a:t>、精神生活在内的生活保障层次</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、精神生活以外的生活保障层次</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、经济收入保障的层次</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、医疗保障的层次</a:t>
            </a:r>
          </a:p>
        </p:txBody>
      </p:sp>
      <p:sp>
        <p:nvSpPr>
          <p:cNvPr id="8" name="TextBox 3">
            <a:extLst>
              <a:ext uri="{FF2B5EF4-FFF2-40B4-BE49-F238E27FC236}">
                <a16:creationId xmlns:a16="http://schemas.microsoft.com/office/drawing/2014/main" id="{BF110457-8BD6-4ED0-A79D-6C0F0EA4BB3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7411464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52125" y="2250368"/>
            <a:ext cx="5469066" cy="341260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社会福利的资金来源具有（      ）。</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、单向性</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、特殊性</a:t>
            </a: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、多向性</a:t>
            </a: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、强制性 </a:t>
            </a:r>
            <a:endPar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8" name="TextBox 3">
            <a:extLst>
              <a:ext uri="{FF2B5EF4-FFF2-40B4-BE49-F238E27FC236}">
                <a16:creationId xmlns:a16="http://schemas.microsoft.com/office/drawing/2014/main" id="{BF110457-8BD6-4ED0-A79D-6C0F0EA4BB3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844872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52125" y="2250368"/>
            <a:ext cx="5469066" cy="341260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社会福利的资金来源具有（   </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A</a:t>
            </a:r>
            <a:r>
              <a:rPr kumimoji="0" lang="zh-CN" altLang="en-US" sz="2400" b="1" i="0" u="none" strike="noStrike" kern="1200" cap="none" spc="0" normalizeH="0" baseline="0" noProof="0" dirty="0">
                <a:ln>
                  <a:noFill/>
                </a:ln>
                <a:solidFill>
                  <a:srgbClr val="FF0000"/>
                </a:solidFill>
                <a:effectLst/>
                <a:uLnTx/>
                <a:uFillTx/>
                <a:latin typeface="微软雅黑"/>
                <a:ea typeface="微软雅黑"/>
                <a:cs typeface="+mn-cs"/>
              </a:rPr>
              <a:t>、单向性</a:t>
            </a:r>
            <a:endPar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、特殊性</a:t>
            </a: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、多向性</a:t>
            </a: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、强制性 </a:t>
            </a:r>
            <a:endPar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8" name="TextBox 3">
            <a:extLst>
              <a:ext uri="{FF2B5EF4-FFF2-40B4-BE49-F238E27FC236}">
                <a16:creationId xmlns:a16="http://schemas.microsoft.com/office/drawing/2014/main" id="{BF110457-8BD6-4ED0-A79D-6C0F0EA4BB3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9820822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65810" y="2353238"/>
            <a:ext cx="10995660" cy="341260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从各国社会福利资金筹集来看（     ）。</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、国家财政预算拨款已成为社会福利资金筹集的发展模式</a:t>
            </a: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、社会捐助已成为社会福利资金筹集的发展模式</a:t>
            </a: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、国家财政预算拨款和企业捐助相结合，已成为社会福利资金筹集的发展模式</a:t>
            </a: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、国家财政预算拨款和社会捐助相结合，已成为社会福利资金筹集的发展模式</a:t>
            </a:r>
            <a:endPar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8" name="TextBox 3">
            <a:extLst>
              <a:ext uri="{FF2B5EF4-FFF2-40B4-BE49-F238E27FC236}">
                <a16:creationId xmlns:a16="http://schemas.microsoft.com/office/drawing/2014/main" id="{BF110457-8BD6-4ED0-A79D-6C0F0EA4BB3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832698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65810" y="2353238"/>
            <a:ext cx="10995660" cy="341260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从各国社会福利资金筹集来看（  </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、国家财政预算拨款已成为社会福利资金筹集的发展模式</a:t>
            </a: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、社会捐助已成为社会福利资金筹集的发展模式</a:t>
            </a: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、国家财政预算拨款和企业捐助相结合，已成为社会福利资金筹集的发展模式</a:t>
            </a:r>
          </a:p>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D</a:t>
            </a:r>
            <a:r>
              <a:rPr kumimoji="0" lang="zh-CN" altLang="en-US" sz="2400" b="1" i="0" u="none" strike="noStrike" kern="1200" cap="none" spc="0" normalizeH="0" baseline="0" noProof="0" dirty="0">
                <a:ln>
                  <a:noFill/>
                </a:ln>
                <a:solidFill>
                  <a:srgbClr val="FF0000"/>
                </a:solidFill>
                <a:effectLst/>
                <a:uLnTx/>
                <a:uFillTx/>
                <a:latin typeface="微软雅黑"/>
                <a:ea typeface="微软雅黑"/>
                <a:cs typeface="+mn-cs"/>
              </a:rPr>
              <a:t>、国家财政预算拨款和社会捐助相结合，已成为社会福利资金筹集的发展模式</a:t>
            </a:r>
            <a:endParaRPr kumimoji="0" lang="zh-CN" altLang="zh-CN" sz="2400" b="1"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8" name="TextBox 3">
            <a:extLst>
              <a:ext uri="{FF2B5EF4-FFF2-40B4-BE49-F238E27FC236}">
                <a16:creationId xmlns:a16="http://schemas.microsoft.com/office/drawing/2014/main" id="{BF110457-8BD6-4ED0-A79D-6C0F0EA4BB33}"/>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6268242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428416" y="1784232"/>
            <a:ext cx="4754582" cy="523220"/>
          </a:xfrm>
        </p:spPr>
        <p:txBody>
          <a:bodyPr anchor="ctr"/>
          <a:lstStyle/>
          <a:p>
            <a:pPr algn="l">
              <a:lnSpc>
                <a:spcPct val="150000"/>
              </a:lnSpc>
            </a:pPr>
            <a:r>
              <a:rPr lang="zh-CN" altLang="en-US" sz="2800" dirty="0"/>
              <a:t>简述社会福利的特性及意义。</a:t>
            </a:r>
            <a:endParaRPr lang="en-GB" altLang="zh-CN" sz="2800" dirty="0"/>
          </a:p>
        </p:txBody>
      </p:sp>
      <p:sp>
        <p:nvSpPr>
          <p:cNvPr id="5" name="TextBox 3">
            <a:extLst>
              <a:ext uri="{FF2B5EF4-FFF2-40B4-BE49-F238E27FC236}">
                <a16:creationId xmlns:a16="http://schemas.microsoft.com/office/drawing/2014/main" id="{0277D51C-13D5-4344-99FF-5C24DC6F4D7E}"/>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6" name="Rectangle 1">
            <a:extLst>
              <a:ext uri="{FF2B5EF4-FFF2-40B4-BE49-F238E27FC236}">
                <a16:creationId xmlns:a16="http://schemas.microsoft.com/office/drawing/2014/main" id="{692DA3F3-E1EA-487D-9A41-E48CB8DECE4E}"/>
              </a:ext>
            </a:extLst>
          </p:cNvPr>
          <p:cNvSpPr/>
          <p:nvPr/>
        </p:nvSpPr>
        <p:spPr>
          <a:xfrm>
            <a:off x="2428416" y="2454334"/>
            <a:ext cx="7068124" cy="419243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elvetica Neue For Number"/>
                <a:ea typeface="微软雅黑"/>
                <a:cs typeface="+mn-cs"/>
              </a:rPr>
              <a:t>答案：</a:t>
            </a:r>
            <a:endParaRPr kumimoji="0" lang="en-GB" altLang="zh-CN" sz="2000" b="1" i="0" u="none" strike="noStrike" kern="1200" cap="none" spc="0" normalizeH="0" baseline="0" noProof="0" dirty="0">
              <a:ln>
                <a:noFill/>
              </a:ln>
              <a:solidFill>
                <a:srgbClr val="FF0000"/>
              </a:solidFill>
              <a:effectLst/>
              <a:uLnTx/>
              <a:uFillTx/>
              <a:latin typeface="Helvetica Neue For Number"/>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elvetica Neue For Number"/>
                <a:ea typeface="微软雅黑"/>
                <a:cs typeface="+mn-cs"/>
              </a:rPr>
              <a:t>（</a:t>
            </a:r>
            <a:r>
              <a:rPr kumimoji="0" lang="en-US" altLang="zh-CN" sz="2000" b="1" i="0" u="none" strike="noStrike" kern="1200" cap="none" spc="0" normalizeH="0" baseline="0" noProof="0" dirty="0">
                <a:ln>
                  <a:noFill/>
                </a:ln>
                <a:solidFill>
                  <a:srgbClr val="FF0000"/>
                </a:solidFill>
                <a:effectLst/>
                <a:uLnTx/>
                <a:uFillTx/>
                <a:latin typeface="Helvetica Neue For Number"/>
                <a:ea typeface="微软雅黑"/>
                <a:cs typeface="+mn-cs"/>
              </a:rPr>
              <a:t>1</a:t>
            </a:r>
            <a:r>
              <a:rPr kumimoji="0" lang="zh-CN" altLang="en-US" sz="2000" b="1" i="0" u="none" strike="noStrike" kern="1200" cap="none" spc="0" normalizeH="0" baseline="0" noProof="0" dirty="0">
                <a:ln>
                  <a:noFill/>
                </a:ln>
                <a:solidFill>
                  <a:srgbClr val="FF0000"/>
                </a:solidFill>
                <a:effectLst/>
                <a:uLnTx/>
                <a:uFillTx/>
                <a:latin typeface="Helvetica Neue For Number"/>
                <a:ea typeface="微软雅黑"/>
                <a:cs typeface="+mn-cs"/>
              </a:rPr>
              <a:t>）特征：</a:t>
            </a:r>
            <a:endParaRPr kumimoji="0" lang="en-US" altLang="zh-CN" sz="2000" b="1" i="0" u="none" strike="noStrike" kern="1200" cap="none" spc="0" normalizeH="0" baseline="0" noProof="0" dirty="0">
              <a:ln>
                <a:noFill/>
              </a:ln>
              <a:solidFill>
                <a:srgbClr val="FF0000"/>
              </a:solidFill>
              <a:effectLst/>
              <a:uLnTx/>
              <a:uFillTx/>
              <a:latin typeface="Helvetica Neue For Number"/>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Helvetica Neue For Number"/>
                <a:ea typeface="微软雅黑"/>
                <a:cs typeface="+mn-cs"/>
              </a:rPr>
              <a:t>社会福利具有</a:t>
            </a:r>
            <a:r>
              <a:rPr kumimoji="0" lang="zh-CN" altLang="en-US" sz="2000" b="0" i="0" u="none" strike="noStrike" kern="1200" cap="none" spc="0" normalizeH="0" baseline="0" noProof="0" dirty="0">
                <a:ln>
                  <a:noFill/>
                </a:ln>
                <a:solidFill>
                  <a:srgbClr val="FF0000"/>
                </a:solidFill>
                <a:effectLst/>
                <a:uLnTx/>
                <a:uFillTx/>
                <a:latin typeface="Helvetica Neue For Number"/>
                <a:ea typeface="微软雅黑"/>
                <a:cs typeface="+mn-cs"/>
              </a:rPr>
              <a:t>普遍性</a:t>
            </a:r>
            <a:r>
              <a:rPr kumimoji="0" lang="zh-CN" altLang="en-US" sz="2000" b="0" i="0" u="none" strike="noStrike" kern="1200" cap="none" spc="0" normalizeH="0" baseline="0" noProof="0" dirty="0">
                <a:ln>
                  <a:noFill/>
                </a:ln>
                <a:solidFill>
                  <a:prstClr val="black"/>
                </a:solidFill>
                <a:effectLst/>
                <a:uLnTx/>
                <a:uFillTx/>
                <a:latin typeface="Helvetica Neue For Number"/>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Helvetica Neue For Number"/>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Helvetica Neue For Number"/>
                <a:ea typeface="微软雅黑"/>
                <a:cs typeface="+mn-cs"/>
              </a:rPr>
              <a:t>社会福利具有更明显的</a:t>
            </a:r>
            <a:r>
              <a:rPr kumimoji="0" lang="zh-CN" altLang="en-US" sz="2000" b="0" i="0" u="none" strike="noStrike" kern="1200" cap="none" spc="0" normalizeH="0" baseline="0" noProof="0" dirty="0">
                <a:ln>
                  <a:noFill/>
                </a:ln>
                <a:solidFill>
                  <a:srgbClr val="FF0000"/>
                </a:solidFill>
                <a:effectLst/>
                <a:uLnTx/>
                <a:uFillTx/>
                <a:latin typeface="Helvetica Neue For Number"/>
                <a:ea typeface="微软雅黑"/>
                <a:cs typeface="+mn-cs"/>
              </a:rPr>
              <a:t>公平性</a:t>
            </a:r>
            <a:r>
              <a:rPr kumimoji="0" lang="zh-CN" altLang="en-US" sz="2000" b="0" i="0" u="none" strike="noStrike" kern="1200" cap="none" spc="0" normalizeH="0" baseline="0" noProof="0" dirty="0">
                <a:ln>
                  <a:noFill/>
                </a:ln>
                <a:solidFill>
                  <a:prstClr val="black"/>
                </a:solidFill>
                <a:effectLst/>
                <a:uLnTx/>
                <a:uFillTx/>
                <a:latin typeface="Helvetica Neue For Number"/>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Helvetica Neue For Number"/>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Helvetica Neue For Number"/>
                <a:ea typeface="微软雅黑"/>
                <a:cs typeface="+mn-cs"/>
              </a:rPr>
              <a:t>社会福利的资金来源具有</a:t>
            </a:r>
            <a:r>
              <a:rPr kumimoji="0" lang="zh-CN" altLang="en-US" sz="2000" b="0" i="0" u="none" strike="noStrike" kern="1200" cap="none" spc="0" normalizeH="0" baseline="0" noProof="0" dirty="0">
                <a:ln>
                  <a:noFill/>
                </a:ln>
                <a:solidFill>
                  <a:srgbClr val="FF0000"/>
                </a:solidFill>
                <a:effectLst/>
                <a:uLnTx/>
                <a:uFillTx/>
                <a:latin typeface="Helvetica Neue For Number"/>
                <a:ea typeface="微软雅黑"/>
                <a:cs typeface="+mn-cs"/>
              </a:rPr>
              <a:t>单向性</a:t>
            </a:r>
            <a:r>
              <a:rPr kumimoji="0" lang="zh-CN" altLang="en-US" sz="2000" b="0" i="0" u="none" strike="noStrike" kern="1200" cap="none" spc="0" normalizeH="0" baseline="0" noProof="0" dirty="0">
                <a:ln>
                  <a:noFill/>
                </a:ln>
                <a:solidFill>
                  <a:prstClr val="black"/>
                </a:solidFill>
                <a:effectLst/>
                <a:uLnTx/>
                <a:uFillTx/>
                <a:latin typeface="Helvetica Neue For Number"/>
                <a:ea typeface="微软雅黑"/>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elvetica Neue For Number"/>
                <a:ea typeface="微软雅黑"/>
                <a:cs typeface="+mn-cs"/>
              </a:rPr>
              <a:t>（</a:t>
            </a:r>
            <a:r>
              <a:rPr kumimoji="0" lang="en-US" altLang="zh-CN" sz="2000" b="1" i="0" u="none" strike="noStrike" kern="1200" cap="none" spc="0" normalizeH="0" baseline="0" noProof="0" dirty="0">
                <a:ln>
                  <a:noFill/>
                </a:ln>
                <a:solidFill>
                  <a:srgbClr val="FF0000"/>
                </a:solidFill>
                <a:effectLst/>
                <a:uLnTx/>
                <a:uFillTx/>
                <a:latin typeface="Helvetica Neue For Number"/>
                <a:ea typeface="微软雅黑"/>
                <a:cs typeface="+mn-cs"/>
              </a:rPr>
              <a:t>2</a:t>
            </a:r>
            <a:r>
              <a:rPr kumimoji="0" lang="zh-CN" altLang="en-US" sz="2000" b="1" i="0" u="none" strike="noStrike" kern="1200" cap="none" spc="0" normalizeH="0" baseline="0" noProof="0" dirty="0">
                <a:ln>
                  <a:noFill/>
                </a:ln>
                <a:solidFill>
                  <a:srgbClr val="FF0000"/>
                </a:solidFill>
                <a:effectLst/>
                <a:uLnTx/>
                <a:uFillTx/>
                <a:latin typeface="Helvetica Neue For Number"/>
                <a:ea typeface="微软雅黑"/>
                <a:cs typeface="+mn-cs"/>
              </a:rPr>
              <a:t>）意义：</a:t>
            </a:r>
            <a:endParaRPr kumimoji="0" lang="en-US" altLang="zh-CN" sz="2000" b="1" i="0" u="none" strike="noStrike" kern="1200" cap="none" spc="0" normalizeH="0" baseline="0" noProof="0" dirty="0">
              <a:ln>
                <a:noFill/>
              </a:ln>
              <a:solidFill>
                <a:srgbClr val="FF0000"/>
              </a:solidFill>
              <a:effectLst/>
              <a:uLnTx/>
              <a:uFillTx/>
              <a:latin typeface="Helvetica Neue For Number"/>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Helvetica Neue For Number"/>
                <a:ea typeface="微软雅黑"/>
                <a:cs typeface="+mn-cs"/>
              </a:rPr>
              <a:t>举办社会福利，有利于满足社会成员的</a:t>
            </a:r>
            <a:r>
              <a:rPr kumimoji="0" lang="zh-CN" altLang="en-US" sz="2000" b="0" i="0" u="none" strike="noStrike" kern="1200" cap="none" spc="0" normalizeH="0" baseline="0" noProof="0" dirty="0">
                <a:ln>
                  <a:noFill/>
                </a:ln>
                <a:solidFill>
                  <a:srgbClr val="FF0000"/>
                </a:solidFill>
                <a:effectLst/>
                <a:uLnTx/>
                <a:uFillTx/>
                <a:latin typeface="Helvetica Neue For Number"/>
                <a:ea typeface="微软雅黑"/>
                <a:cs typeface="+mn-cs"/>
              </a:rPr>
              <a:t>物质生活需要</a:t>
            </a:r>
            <a:r>
              <a:rPr kumimoji="0" lang="zh-CN" altLang="en-US" sz="2000" b="0" i="0" u="none" strike="noStrike" kern="1200" cap="none" spc="0" normalizeH="0" baseline="0" noProof="0" dirty="0">
                <a:ln>
                  <a:noFill/>
                </a:ln>
                <a:solidFill>
                  <a:prstClr val="black"/>
                </a:solidFill>
                <a:effectLst/>
                <a:uLnTx/>
                <a:uFillTx/>
                <a:latin typeface="Helvetica Neue For Number"/>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Helvetica Neue For Number"/>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Helvetica Neue For Number"/>
                <a:ea typeface="微软雅黑"/>
                <a:cs typeface="+mn-cs"/>
              </a:rPr>
              <a:t>举办社会福利，有利于提升社会成员的</a:t>
            </a:r>
            <a:r>
              <a:rPr kumimoji="0" lang="zh-CN" altLang="en-US" sz="2000" b="0" i="0" u="none" strike="noStrike" kern="1200" cap="none" spc="0" normalizeH="0" baseline="0" noProof="0" dirty="0">
                <a:ln>
                  <a:noFill/>
                </a:ln>
                <a:solidFill>
                  <a:srgbClr val="FF0000"/>
                </a:solidFill>
                <a:effectLst/>
                <a:uLnTx/>
                <a:uFillTx/>
                <a:latin typeface="Helvetica Neue For Number"/>
                <a:ea typeface="微软雅黑"/>
                <a:cs typeface="+mn-cs"/>
              </a:rPr>
              <a:t>精神生活需求</a:t>
            </a:r>
            <a:r>
              <a:rPr kumimoji="0" lang="zh-CN" altLang="en-US" sz="2000" b="0" i="0" u="none" strike="noStrike" kern="1200" cap="none" spc="0" normalizeH="0" baseline="0" noProof="0" dirty="0">
                <a:ln>
                  <a:noFill/>
                </a:ln>
                <a:solidFill>
                  <a:prstClr val="black"/>
                </a:solidFill>
                <a:effectLst/>
                <a:uLnTx/>
                <a:uFillTx/>
                <a:latin typeface="Helvetica Neue For Number"/>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Helvetica Neue For Number"/>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Helvetica Neue For Number"/>
                <a:ea typeface="微软雅黑"/>
                <a:cs typeface="+mn-cs"/>
              </a:rPr>
              <a:t>举办社会福利，有利于</a:t>
            </a:r>
            <a:r>
              <a:rPr kumimoji="0" lang="zh-CN" altLang="en-US" sz="2000" b="0" i="0" u="none" strike="noStrike" kern="1200" cap="none" spc="0" normalizeH="0" baseline="0" noProof="0" dirty="0">
                <a:ln>
                  <a:noFill/>
                </a:ln>
                <a:solidFill>
                  <a:srgbClr val="FF0000"/>
                </a:solidFill>
                <a:effectLst/>
                <a:uLnTx/>
                <a:uFillTx/>
                <a:latin typeface="Helvetica Neue For Number"/>
                <a:ea typeface="微软雅黑"/>
                <a:cs typeface="+mn-cs"/>
              </a:rPr>
              <a:t>促进社会经济的发展</a:t>
            </a:r>
            <a:r>
              <a:rPr kumimoji="0" lang="zh-CN" altLang="en-US" sz="2000" b="0" i="0" u="none" strike="noStrike" kern="1200" cap="none" spc="0" normalizeH="0" baseline="0" noProof="0" dirty="0">
                <a:ln>
                  <a:noFill/>
                </a:ln>
                <a:solidFill>
                  <a:prstClr val="black"/>
                </a:solidFill>
                <a:effectLst/>
                <a:uLnTx/>
                <a:uFillTx/>
                <a:latin typeface="Helvetica Neue For Number"/>
                <a:ea typeface="微软雅黑"/>
                <a:cs typeface="+mn-cs"/>
              </a:rPr>
              <a:t>。</a:t>
            </a:r>
          </a:p>
        </p:txBody>
      </p:sp>
    </p:spTree>
    <p:extLst>
      <p:ext uri="{BB962C8B-B14F-4D97-AF65-F5344CB8AC3E}">
        <p14:creationId xmlns:p14="http://schemas.microsoft.com/office/powerpoint/2010/main" val="142269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BFA12E0-9815-43A0-A647-3ABD548E185F}"/>
              </a:ext>
            </a:extLst>
          </p:cNvPr>
          <p:cNvGrpSpPr/>
          <p:nvPr/>
        </p:nvGrpSpPr>
        <p:grpSpPr>
          <a:xfrm>
            <a:off x="3369151" y="2035655"/>
            <a:ext cx="5839289" cy="3466448"/>
            <a:chOff x="3547083" y="1242441"/>
            <a:chExt cx="5839289" cy="3466448"/>
          </a:xfrm>
        </p:grpSpPr>
        <p:sp>
          <p:nvSpPr>
            <p:cNvPr id="2" name="文本框 1"/>
            <p:cNvSpPr txBox="1"/>
            <p:nvPr/>
          </p:nvSpPr>
          <p:spPr>
            <a:xfrm>
              <a:off x="3547083" y="1242441"/>
              <a:ext cx="562997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第十一章    福利制度</a:t>
              </a:r>
            </a:p>
          </p:txBody>
        </p:sp>
        <p:grpSp>
          <p:nvGrpSpPr>
            <p:cNvPr id="3" name="组合 2">
              <a:extLst>
                <a:ext uri="{FF2B5EF4-FFF2-40B4-BE49-F238E27FC236}">
                  <a16:creationId xmlns:a16="http://schemas.microsoft.com/office/drawing/2014/main" id="{86AE5BCC-487D-4438-A35E-F957418BB904}"/>
                </a:ext>
              </a:extLst>
            </p:cNvPr>
            <p:cNvGrpSpPr/>
            <p:nvPr/>
          </p:nvGrpSpPr>
          <p:grpSpPr>
            <a:xfrm>
              <a:off x="4017430" y="2238022"/>
              <a:ext cx="5368942" cy="2470867"/>
              <a:chOff x="4017430" y="2238022"/>
              <a:chExt cx="5368942" cy="2470867"/>
            </a:xfrm>
          </p:grpSpPr>
          <p:sp>
            <p:nvSpPr>
              <p:cNvPr id="7" name="Rectangle 6">
                <a:extLst>
                  <a:ext uri="{FF2B5EF4-FFF2-40B4-BE49-F238E27FC236}">
                    <a16:creationId xmlns:a16="http://schemas.microsoft.com/office/drawing/2014/main" id="{115FA8BC-822F-4883-B887-BA1A38F7FA12}"/>
                  </a:ext>
                </a:extLst>
              </p:cNvPr>
              <p:cNvSpPr/>
              <p:nvPr/>
            </p:nvSpPr>
            <p:spPr>
              <a:xfrm>
                <a:off x="4017431" y="2238022"/>
                <a:ext cx="3672344"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a:t>
                </a: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社会福利概述</a:t>
                </a:r>
                <a:endParaRPr kumimoji="0" lang="en-GB" sz="2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 name="Rectangle 7">
                <a:extLst>
                  <a:ext uri="{FF2B5EF4-FFF2-40B4-BE49-F238E27FC236}">
                    <a16:creationId xmlns:a16="http://schemas.microsoft.com/office/drawing/2014/main" id="{496C3528-4EC8-48BC-9E55-2C141A263670}"/>
                  </a:ext>
                </a:extLst>
              </p:cNvPr>
              <p:cNvSpPr/>
              <p:nvPr/>
            </p:nvSpPr>
            <p:spPr>
              <a:xfrm>
                <a:off x="4017431" y="2976664"/>
                <a:ext cx="5368941" cy="904672"/>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国外社会福利制度的实践</a:t>
                </a:r>
                <a:endParaRPr kumimoji="0" lang="en-GB" sz="2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FAAC986D-CD29-458C-BF64-227A465E3673}"/>
                  </a:ext>
                </a:extLst>
              </p:cNvPr>
              <p:cNvSpPr/>
              <p:nvPr/>
            </p:nvSpPr>
            <p:spPr>
              <a:xfrm>
                <a:off x="4017430" y="3804217"/>
                <a:ext cx="5368941" cy="904672"/>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中国社会福利制度的改革</a:t>
                </a:r>
              </a:p>
            </p:txBody>
          </p:sp>
        </p:grpSp>
      </p:grpSp>
    </p:spTree>
    <p:extLst>
      <p:ext uri="{BB962C8B-B14F-4D97-AF65-F5344CB8AC3E}">
        <p14:creationId xmlns:p14="http://schemas.microsoft.com/office/powerpoint/2010/main" val="1609563136"/>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BAB051A-E097-4CA9-A1DB-6DAAEA885EF8}"/>
              </a:ext>
            </a:extLst>
          </p:cNvPr>
          <p:cNvGraphicFramePr/>
          <p:nvPr>
            <p:extLst/>
          </p:nvPr>
        </p:nvGraphicFramePr>
        <p:xfrm>
          <a:off x="477972" y="1088375"/>
          <a:ext cx="1041014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37884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60058" y="2924118"/>
            <a:ext cx="9713725"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英国</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是西欧社会福利制度的</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发源地</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，也是社会福利制度迄今发展最为全面的国家之一。</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grpSp>
        <p:nvGrpSpPr>
          <p:cNvPr id="6" name="组合 5">
            <a:extLst>
              <a:ext uri="{FF2B5EF4-FFF2-40B4-BE49-F238E27FC236}">
                <a16:creationId xmlns:a16="http://schemas.microsoft.com/office/drawing/2014/main" id="{38A2576F-57FA-4C32-8627-DD3D36FD5920}"/>
              </a:ext>
            </a:extLst>
          </p:cNvPr>
          <p:cNvGrpSpPr/>
          <p:nvPr/>
        </p:nvGrpSpPr>
        <p:grpSpPr>
          <a:xfrm>
            <a:off x="1960058" y="4023971"/>
            <a:ext cx="7590112" cy="1478354"/>
            <a:chOff x="1960058" y="4023971"/>
            <a:chExt cx="7590112" cy="1478354"/>
          </a:xfrm>
        </p:grpSpPr>
        <p:sp>
          <p:nvSpPr>
            <p:cNvPr id="5" name="矩形 4"/>
            <p:cNvSpPr/>
            <p:nvPr/>
          </p:nvSpPr>
          <p:spPr>
            <a:xfrm>
              <a:off x="1960058" y="4535778"/>
              <a:ext cx="7590112"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、人口结构相对稳定，人口的老龄化不明显，劳动力资源充足；</a:t>
              </a:r>
              <a:endPar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2</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、失业率和通货膨胀率保持在较低水平。</a:t>
              </a:r>
            </a:p>
          </p:txBody>
        </p:sp>
        <p:sp>
          <p:nvSpPr>
            <p:cNvPr id="3" name="矩形 2"/>
            <p:cNvSpPr/>
            <p:nvPr/>
          </p:nvSpPr>
          <p:spPr>
            <a:xfrm>
              <a:off x="1960058" y="4023971"/>
              <a:ext cx="658225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20</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世纪</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60—70</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年代，英国社会福利制度发展和完善时期：</a:t>
              </a:r>
            </a:p>
          </p:txBody>
        </p:sp>
      </p:grpSp>
      <p:sp>
        <p:nvSpPr>
          <p:cNvPr id="10" name="文本框 9">
            <a:extLst>
              <a:ext uri="{FF2B5EF4-FFF2-40B4-BE49-F238E27FC236}">
                <a16:creationId xmlns:a16="http://schemas.microsoft.com/office/drawing/2014/main" id="{465BFF7F-2DB2-45F8-84F9-1F878019E241}"/>
              </a:ext>
            </a:extLst>
          </p:cNvPr>
          <p:cNvSpPr txBox="1"/>
          <p:nvPr/>
        </p:nvSpPr>
        <p:spPr>
          <a:xfrm>
            <a:off x="607924" y="2161304"/>
            <a:ext cx="409278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11.2.1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一、英国的社会福利制度</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2" name="组合 11">
            <a:extLst>
              <a:ext uri="{FF2B5EF4-FFF2-40B4-BE49-F238E27FC236}">
                <a16:creationId xmlns:a16="http://schemas.microsoft.com/office/drawing/2014/main" id="{1DB1ACB3-BC2F-41A1-9319-132EE80A032E}"/>
              </a:ext>
            </a:extLst>
          </p:cNvPr>
          <p:cNvGrpSpPr/>
          <p:nvPr/>
        </p:nvGrpSpPr>
        <p:grpSpPr>
          <a:xfrm>
            <a:off x="327812" y="952864"/>
            <a:ext cx="4840360" cy="1055161"/>
            <a:chOff x="107475" y="941847"/>
            <a:chExt cx="4840360" cy="1055161"/>
          </a:xfrm>
        </p:grpSpPr>
        <p:sp>
          <p:nvSpPr>
            <p:cNvPr id="14" name="文本框 13">
              <a:extLst>
                <a:ext uri="{FF2B5EF4-FFF2-40B4-BE49-F238E27FC236}">
                  <a16:creationId xmlns:a16="http://schemas.microsoft.com/office/drawing/2014/main" id="{5340EDEF-ADCE-4981-8E42-E34B9E753B92}"/>
                </a:ext>
              </a:extLst>
            </p:cNvPr>
            <p:cNvSpPr txBox="1"/>
            <p:nvPr/>
          </p:nvSpPr>
          <p:spPr>
            <a:xfrm>
              <a:off x="107475" y="941847"/>
              <a:ext cx="326449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11</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福利制度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矩形 14">
              <a:extLst>
                <a:ext uri="{FF2B5EF4-FFF2-40B4-BE49-F238E27FC236}">
                  <a16:creationId xmlns:a16="http://schemas.microsoft.com/office/drawing/2014/main" id="{341229CC-C5E6-4F75-A79C-BB3C1DCF1F54}"/>
                </a:ext>
              </a:extLst>
            </p:cNvPr>
            <p:cNvSpPr/>
            <p:nvPr/>
          </p:nvSpPr>
          <p:spPr>
            <a:xfrm>
              <a:off x="454297" y="1566121"/>
              <a:ext cx="449353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11.2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国外社会福利制度的实践</a:t>
              </a:r>
            </a:p>
          </p:txBody>
        </p:sp>
      </p:grpSp>
      <p:sp>
        <p:nvSpPr>
          <p:cNvPr id="13" name="文本框 12">
            <a:extLst>
              <a:ext uri="{FF2B5EF4-FFF2-40B4-BE49-F238E27FC236}">
                <a16:creationId xmlns:a16="http://schemas.microsoft.com/office/drawing/2014/main" id="{D0D8DB93-7CC8-416A-99DD-9CE85C00D929}"/>
              </a:ext>
            </a:extLst>
          </p:cNvPr>
          <p:cNvSpPr txBox="1"/>
          <p:nvPr/>
        </p:nvSpPr>
        <p:spPr>
          <a:xfrm>
            <a:off x="4812601" y="218171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pic>
        <p:nvPicPr>
          <p:cNvPr id="4" name="图片 3">
            <a:extLst>
              <a:ext uri="{FF2B5EF4-FFF2-40B4-BE49-F238E27FC236}">
                <a16:creationId xmlns:a16="http://schemas.microsoft.com/office/drawing/2014/main" id="{F9408FA3-7754-4B8D-9E57-9513FA51B0E5}"/>
              </a:ext>
            </a:extLst>
          </p:cNvPr>
          <p:cNvPicPr>
            <a:picLocks noChangeAspect="1"/>
          </p:cNvPicPr>
          <p:nvPr/>
        </p:nvPicPr>
        <p:blipFill>
          <a:blip r:embed="rId3"/>
          <a:stretch>
            <a:fillRect/>
          </a:stretch>
        </p:blipFill>
        <p:spPr>
          <a:xfrm>
            <a:off x="9034850" y="482541"/>
            <a:ext cx="3547810" cy="1846606"/>
          </a:xfrm>
          <a:prstGeom prst="rect">
            <a:avLst/>
          </a:prstGeom>
        </p:spPr>
      </p:pic>
    </p:spTree>
    <p:extLst>
      <p:ext uri="{BB962C8B-B14F-4D97-AF65-F5344CB8AC3E}">
        <p14:creationId xmlns:p14="http://schemas.microsoft.com/office/powerpoint/2010/main" val="195880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CEE26E8-DF79-418F-9AFE-86384F7A35C5}"/>
              </a:ext>
            </a:extLst>
          </p:cNvPr>
          <p:cNvPicPr>
            <a:picLocks noChangeAspect="1"/>
          </p:cNvPicPr>
          <p:nvPr/>
        </p:nvPicPr>
        <p:blipFill>
          <a:blip r:embed="rId3"/>
          <a:stretch>
            <a:fillRect/>
          </a:stretch>
        </p:blipFill>
        <p:spPr>
          <a:xfrm>
            <a:off x="892367" y="3192450"/>
            <a:ext cx="10867422" cy="3173436"/>
          </a:xfrm>
          <a:prstGeom prst="rect">
            <a:avLst/>
          </a:prstGeom>
        </p:spPr>
      </p:pic>
      <p:pic>
        <p:nvPicPr>
          <p:cNvPr id="17" name="图片 16">
            <a:extLst>
              <a:ext uri="{FF2B5EF4-FFF2-40B4-BE49-F238E27FC236}">
                <a16:creationId xmlns:a16="http://schemas.microsoft.com/office/drawing/2014/main" id="{F77BC833-34F9-47BA-B53B-798E6E726E03}"/>
              </a:ext>
            </a:extLst>
          </p:cNvPr>
          <p:cNvPicPr>
            <a:picLocks noChangeAspect="1"/>
          </p:cNvPicPr>
          <p:nvPr/>
        </p:nvPicPr>
        <p:blipFill>
          <a:blip r:embed="rId4"/>
          <a:stretch>
            <a:fillRect/>
          </a:stretch>
        </p:blipFill>
        <p:spPr>
          <a:xfrm>
            <a:off x="9034850" y="482541"/>
            <a:ext cx="3547810" cy="1846606"/>
          </a:xfrm>
          <a:prstGeom prst="rect">
            <a:avLst/>
          </a:prstGeom>
        </p:spPr>
      </p:pic>
      <p:sp>
        <p:nvSpPr>
          <p:cNvPr id="3" name="矩形 2">
            <a:extLst>
              <a:ext uri="{FF2B5EF4-FFF2-40B4-BE49-F238E27FC236}">
                <a16:creationId xmlns:a16="http://schemas.microsoft.com/office/drawing/2014/main" id="{6BB98C8A-D059-4E97-8FFD-B35F190CA7E0}"/>
              </a:ext>
            </a:extLst>
          </p:cNvPr>
          <p:cNvSpPr/>
          <p:nvPr/>
        </p:nvSpPr>
        <p:spPr>
          <a:xfrm>
            <a:off x="914502" y="157636"/>
            <a:ext cx="360438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11.2.1.1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英国社会保障制度的内容</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0D23C19A-A76E-4770-B6A7-E24BD386D127}"/>
              </a:ext>
            </a:extLst>
          </p:cNvPr>
          <p:cNvSpPr txBox="1"/>
          <p:nvPr/>
        </p:nvSpPr>
        <p:spPr>
          <a:xfrm>
            <a:off x="607924" y="2161304"/>
            <a:ext cx="409278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11.2.1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一、英国的社会福利制度</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9" name="组合 18">
            <a:extLst>
              <a:ext uri="{FF2B5EF4-FFF2-40B4-BE49-F238E27FC236}">
                <a16:creationId xmlns:a16="http://schemas.microsoft.com/office/drawing/2014/main" id="{FA14700F-1901-4F0B-9AC5-43A92048F679}"/>
              </a:ext>
            </a:extLst>
          </p:cNvPr>
          <p:cNvGrpSpPr/>
          <p:nvPr/>
        </p:nvGrpSpPr>
        <p:grpSpPr>
          <a:xfrm>
            <a:off x="327812" y="952864"/>
            <a:ext cx="4840360" cy="1055161"/>
            <a:chOff x="107475" y="941847"/>
            <a:chExt cx="4840360" cy="1055161"/>
          </a:xfrm>
        </p:grpSpPr>
        <p:sp>
          <p:nvSpPr>
            <p:cNvPr id="20" name="文本框 19">
              <a:extLst>
                <a:ext uri="{FF2B5EF4-FFF2-40B4-BE49-F238E27FC236}">
                  <a16:creationId xmlns:a16="http://schemas.microsoft.com/office/drawing/2014/main" id="{FEA592AD-168E-40AD-BFFE-A6D3AC7FFAF0}"/>
                </a:ext>
              </a:extLst>
            </p:cNvPr>
            <p:cNvSpPr txBox="1"/>
            <p:nvPr/>
          </p:nvSpPr>
          <p:spPr>
            <a:xfrm>
              <a:off x="107475" y="941847"/>
              <a:ext cx="326449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11</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福利制度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矩形 20">
              <a:extLst>
                <a:ext uri="{FF2B5EF4-FFF2-40B4-BE49-F238E27FC236}">
                  <a16:creationId xmlns:a16="http://schemas.microsoft.com/office/drawing/2014/main" id="{AEB28A85-2A11-4ECC-9EA4-412518A14528}"/>
                </a:ext>
              </a:extLst>
            </p:cNvPr>
            <p:cNvSpPr/>
            <p:nvPr/>
          </p:nvSpPr>
          <p:spPr>
            <a:xfrm>
              <a:off x="454297" y="1566121"/>
              <a:ext cx="449353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11.2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国外社会福利制度的实践</a:t>
              </a:r>
            </a:p>
          </p:txBody>
        </p:sp>
      </p:grpSp>
      <p:sp>
        <p:nvSpPr>
          <p:cNvPr id="22" name="文本框 21">
            <a:extLst>
              <a:ext uri="{FF2B5EF4-FFF2-40B4-BE49-F238E27FC236}">
                <a16:creationId xmlns:a16="http://schemas.microsoft.com/office/drawing/2014/main" id="{3886D633-D73D-44E9-B460-21B2C79BE78D}"/>
              </a:ext>
            </a:extLst>
          </p:cNvPr>
          <p:cNvSpPr txBox="1"/>
          <p:nvPr/>
        </p:nvSpPr>
        <p:spPr>
          <a:xfrm>
            <a:off x="4812601" y="218171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Tree>
    <p:extLst>
      <p:ext uri="{BB962C8B-B14F-4D97-AF65-F5344CB8AC3E}">
        <p14:creationId xmlns:p14="http://schemas.microsoft.com/office/powerpoint/2010/main" val="99795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B03CEFD5-1D15-48CE-913C-520FC8A1872D}"/>
              </a:ext>
            </a:extLst>
          </p:cNvPr>
          <p:cNvPicPr>
            <a:picLocks noChangeAspect="1"/>
          </p:cNvPicPr>
          <p:nvPr/>
        </p:nvPicPr>
        <p:blipFill>
          <a:blip r:embed="rId3"/>
          <a:stretch>
            <a:fillRect/>
          </a:stretch>
        </p:blipFill>
        <p:spPr>
          <a:xfrm>
            <a:off x="8166019" y="-20165"/>
            <a:ext cx="4701789" cy="2447243"/>
          </a:xfrm>
          <a:prstGeom prst="rect">
            <a:avLst/>
          </a:prstGeom>
        </p:spPr>
      </p:pic>
      <p:sp>
        <p:nvSpPr>
          <p:cNvPr id="4" name="矩形 3">
            <a:extLst>
              <a:ext uri="{FF2B5EF4-FFF2-40B4-BE49-F238E27FC236}">
                <a16:creationId xmlns:a16="http://schemas.microsoft.com/office/drawing/2014/main" id="{D7D3C162-B940-443B-9C07-5A8656B6F1DB}"/>
              </a:ext>
            </a:extLst>
          </p:cNvPr>
          <p:cNvSpPr/>
          <p:nvPr/>
        </p:nvSpPr>
        <p:spPr>
          <a:xfrm>
            <a:off x="1635111" y="3271518"/>
            <a:ext cx="9650840" cy="204376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瑞典：</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为了鼓励父亲多休产假，瑞典的社会保障部门还设立了奖金，在休够法定的</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60</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天产假后，父母每多休</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30</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天产假，就可多领取</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3000</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克朗奖金，如果父亲和母亲在休产假上做到“完全平等”，即每人休假</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240</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天，这对父母可领取</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135000</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克朗的最高奖金。</a:t>
            </a:r>
          </a:p>
        </p:txBody>
      </p:sp>
      <p:grpSp>
        <p:nvGrpSpPr>
          <p:cNvPr id="12" name="组合 11">
            <a:extLst>
              <a:ext uri="{FF2B5EF4-FFF2-40B4-BE49-F238E27FC236}">
                <a16:creationId xmlns:a16="http://schemas.microsoft.com/office/drawing/2014/main" id="{33756972-3DAE-4268-810D-527BBDDCE875}"/>
              </a:ext>
            </a:extLst>
          </p:cNvPr>
          <p:cNvGrpSpPr/>
          <p:nvPr/>
        </p:nvGrpSpPr>
        <p:grpSpPr>
          <a:xfrm>
            <a:off x="107475" y="941847"/>
            <a:ext cx="4726743" cy="1616245"/>
            <a:chOff x="107475" y="941847"/>
            <a:chExt cx="4726743" cy="1616245"/>
          </a:xfrm>
        </p:grpSpPr>
        <p:sp>
          <p:nvSpPr>
            <p:cNvPr id="13" name="文本框 12">
              <a:extLst>
                <a:ext uri="{FF2B5EF4-FFF2-40B4-BE49-F238E27FC236}">
                  <a16:creationId xmlns:a16="http://schemas.microsoft.com/office/drawing/2014/main" id="{2D6EECE9-88FF-4E5C-84A9-3F232A743E3A}"/>
                </a:ext>
              </a:extLst>
            </p:cNvPr>
            <p:cNvSpPr txBox="1"/>
            <p:nvPr/>
          </p:nvSpPr>
          <p:spPr>
            <a:xfrm>
              <a:off x="614793" y="2157982"/>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9.2.2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二、各国生育保险制度的比较</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1" name="组合 20">
              <a:extLst>
                <a:ext uri="{FF2B5EF4-FFF2-40B4-BE49-F238E27FC236}">
                  <a16:creationId xmlns:a16="http://schemas.microsoft.com/office/drawing/2014/main" id="{ACEC90C4-1EA3-4C38-A555-40D2AAD292C9}"/>
                </a:ext>
              </a:extLst>
            </p:cNvPr>
            <p:cNvGrpSpPr/>
            <p:nvPr/>
          </p:nvGrpSpPr>
          <p:grpSpPr>
            <a:xfrm>
              <a:off x="107475" y="941847"/>
              <a:ext cx="4726743" cy="1060863"/>
              <a:chOff x="107475" y="941847"/>
              <a:chExt cx="4726743" cy="1060863"/>
            </a:xfrm>
          </p:grpSpPr>
          <p:sp>
            <p:nvSpPr>
              <p:cNvPr id="22" name="文本框 21">
                <a:extLst>
                  <a:ext uri="{FF2B5EF4-FFF2-40B4-BE49-F238E27FC236}">
                    <a16:creationId xmlns:a16="http://schemas.microsoft.com/office/drawing/2014/main" id="{53D36B49-1F45-4DBB-8323-4FBC1C9924A7}"/>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9</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生育保险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3" name="矩形 22">
                <a:extLst>
                  <a:ext uri="{FF2B5EF4-FFF2-40B4-BE49-F238E27FC236}">
                    <a16:creationId xmlns:a16="http://schemas.microsoft.com/office/drawing/2014/main" id="{8A41CE4A-5695-4EEE-964C-E1AD3B07499D}"/>
                  </a:ext>
                </a:extLst>
              </p:cNvPr>
              <p:cNvSpPr/>
              <p:nvPr/>
            </p:nvSpPr>
            <p:spPr>
              <a:xfrm>
                <a:off x="330457" y="1571823"/>
                <a:ext cx="450376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9.2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国外生育保险制度的比较</a:t>
                </a:r>
              </a:p>
            </p:txBody>
          </p:sp>
        </p:grpSp>
      </p:grpSp>
    </p:spTree>
    <p:extLst>
      <p:ext uri="{BB962C8B-B14F-4D97-AF65-F5344CB8AC3E}">
        <p14:creationId xmlns:p14="http://schemas.microsoft.com/office/powerpoint/2010/main" val="17748455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FAAB10A-A262-40E3-9E71-F22DC77ED064}"/>
              </a:ext>
            </a:extLst>
          </p:cNvPr>
          <p:cNvSpPr/>
          <p:nvPr/>
        </p:nvSpPr>
        <p:spPr>
          <a:xfrm>
            <a:off x="1960058" y="3679004"/>
            <a:ext cx="4510101"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丹麦的福利基金来源和管理：</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8" name="矩形 6">
            <a:extLst>
              <a:ext uri="{FF2B5EF4-FFF2-40B4-BE49-F238E27FC236}">
                <a16:creationId xmlns:a16="http://schemas.microsoft.com/office/drawing/2014/main" id="{3668D115-F343-4E42-B2FD-C6B19E3B185C}"/>
              </a:ext>
            </a:extLst>
          </p:cNvPr>
          <p:cNvSpPr/>
          <p:nvPr/>
        </p:nvSpPr>
        <p:spPr>
          <a:xfrm>
            <a:off x="1960058" y="2878040"/>
            <a:ext cx="3518912"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1</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、丹麦的社会福利制度特点： </a:t>
            </a:r>
            <a:endPar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endParaRPr>
          </a:p>
        </p:txBody>
      </p:sp>
      <p:sp>
        <p:nvSpPr>
          <p:cNvPr id="4" name="矩形 3"/>
          <p:cNvSpPr/>
          <p:nvPr/>
        </p:nvSpPr>
        <p:spPr>
          <a:xfrm>
            <a:off x="5374006" y="2878040"/>
            <a:ext cx="582723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a:t>
            </a:r>
            <a:r>
              <a:rPr kumimoji="0" lang="zh-CN" altLang="en-US" sz="2000" b="0"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高税收、高福利</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”，男女充分享有平等的权利。</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9" name="矩形 8"/>
          <p:cNvSpPr/>
          <p:nvPr/>
        </p:nvSpPr>
        <p:spPr>
          <a:xfrm>
            <a:off x="2340534" y="4165156"/>
            <a:ext cx="4535216" cy="499047"/>
          </a:xfrm>
          <a:prstGeom prst="rect">
            <a:avLst/>
          </a:prstGeom>
        </p:spPr>
        <p:txBody>
          <a:bodyPr wrap="non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  由政府管理，主要通过征税获得。</a:t>
            </a:r>
            <a:endParaRPr kumimoji="0" lang="en-US"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endParaRPr>
          </a:p>
        </p:txBody>
      </p:sp>
      <p:sp>
        <p:nvSpPr>
          <p:cNvPr id="10" name="矩形 9"/>
          <p:cNvSpPr/>
          <p:nvPr/>
        </p:nvSpPr>
        <p:spPr>
          <a:xfrm>
            <a:off x="2340534" y="4750245"/>
            <a:ext cx="8299619" cy="961289"/>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 人们每月工资的</a:t>
            </a:r>
            <a:r>
              <a:rPr kumimoji="0" lang="en-US" altLang="zh-CN" sz="2000" b="1" i="0" u="none" strike="noStrike" kern="100" cap="none" spc="0" normalizeH="0" baseline="0" noProof="0" dirty="0">
                <a:ln>
                  <a:noFill/>
                </a:ln>
                <a:solidFill>
                  <a:srgbClr val="FF0000"/>
                </a:solidFill>
                <a:effectLst/>
                <a:uLnTx/>
                <a:uFillTx/>
                <a:latin typeface="微软雅黑"/>
                <a:ea typeface="微软雅黑"/>
                <a:cs typeface="Times New Roman" panose="02020603050405020304" pitchFamily="18" charset="0"/>
              </a:rPr>
              <a:t>50%</a:t>
            </a:r>
            <a:r>
              <a:rPr kumimoji="0" lang="zh-CN" altLang="en-US"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rPr>
              <a:t>以上都用来缴税，但他们似乎并没有太多的怨言，因为他们的生老病死都由政府负责。</a:t>
            </a:r>
            <a:endParaRPr kumimoji="0" lang="en-GB" altLang="zh-CN" sz="2000" b="0" i="0" u="none" strike="noStrike" kern="100" cap="none" spc="0" normalizeH="0" baseline="0" noProof="0" dirty="0">
              <a:ln>
                <a:noFill/>
              </a:ln>
              <a:solidFill>
                <a:prstClr val="black"/>
              </a:solidFill>
              <a:effectLst/>
              <a:uLnTx/>
              <a:uFillTx/>
              <a:latin typeface="微软雅黑"/>
              <a:ea typeface="微软雅黑"/>
              <a:cs typeface="Times New Roman" panose="02020603050405020304" pitchFamily="18" charset="0"/>
            </a:endParaRPr>
          </a:p>
        </p:txBody>
      </p:sp>
      <p:grpSp>
        <p:nvGrpSpPr>
          <p:cNvPr id="11" name="组合 10">
            <a:extLst>
              <a:ext uri="{FF2B5EF4-FFF2-40B4-BE49-F238E27FC236}">
                <a16:creationId xmlns:a16="http://schemas.microsoft.com/office/drawing/2014/main" id="{AC377572-9D17-4116-97BF-8B2C85EA0FF8}"/>
              </a:ext>
            </a:extLst>
          </p:cNvPr>
          <p:cNvGrpSpPr/>
          <p:nvPr/>
        </p:nvGrpSpPr>
        <p:grpSpPr>
          <a:xfrm>
            <a:off x="627287" y="2177532"/>
            <a:ext cx="5244666" cy="400110"/>
            <a:chOff x="406950" y="2166515"/>
            <a:chExt cx="5244666" cy="400110"/>
          </a:xfrm>
        </p:grpSpPr>
        <p:sp>
          <p:nvSpPr>
            <p:cNvPr id="12" name="文本框 11">
              <a:extLst>
                <a:ext uri="{FF2B5EF4-FFF2-40B4-BE49-F238E27FC236}">
                  <a16:creationId xmlns:a16="http://schemas.microsoft.com/office/drawing/2014/main" id="{41335850-3C44-43AE-99D4-129ADCC89772}"/>
                </a:ext>
              </a:extLst>
            </p:cNvPr>
            <p:cNvSpPr txBox="1"/>
            <p:nvPr/>
          </p:nvSpPr>
          <p:spPr>
            <a:xfrm>
              <a:off x="406950" y="2166515"/>
              <a:ext cx="43492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11.2.3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三、西欧国家社会福利制度</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文本框 14">
              <a:extLst>
                <a:ext uri="{FF2B5EF4-FFF2-40B4-BE49-F238E27FC236}">
                  <a16:creationId xmlns:a16="http://schemas.microsoft.com/office/drawing/2014/main" id="{8230DEBE-DB93-45CF-A52A-CCEBDBB936B4}"/>
                </a:ext>
              </a:extLst>
            </p:cNvPr>
            <p:cNvSpPr txBox="1"/>
            <p:nvPr/>
          </p:nvSpPr>
          <p:spPr>
            <a:xfrm>
              <a:off x="4774453" y="2168070"/>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5675B7C5-B458-4696-9ACF-6AB7B46EE9AC}"/>
              </a:ext>
            </a:extLst>
          </p:cNvPr>
          <p:cNvPicPr>
            <a:picLocks noChangeAspect="1"/>
          </p:cNvPicPr>
          <p:nvPr/>
        </p:nvPicPr>
        <p:blipFill>
          <a:blip r:embed="rId3"/>
          <a:stretch>
            <a:fillRect/>
          </a:stretch>
        </p:blipFill>
        <p:spPr>
          <a:xfrm>
            <a:off x="9115065" y="490162"/>
            <a:ext cx="3518912" cy="1831565"/>
          </a:xfrm>
          <a:prstGeom prst="rect">
            <a:avLst/>
          </a:prstGeom>
        </p:spPr>
      </p:pic>
      <p:sp>
        <p:nvSpPr>
          <p:cNvPr id="3" name="矩形 2">
            <a:extLst>
              <a:ext uri="{FF2B5EF4-FFF2-40B4-BE49-F238E27FC236}">
                <a16:creationId xmlns:a16="http://schemas.microsoft.com/office/drawing/2014/main" id="{18E02DA0-AA12-439C-90BD-9093D2301E9B}"/>
              </a:ext>
            </a:extLst>
          </p:cNvPr>
          <p:cNvSpPr/>
          <p:nvPr/>
        </p:nvSpPr>
        <p:spPr>
          <a:xfrm>
            <a:off x="962043" y="180912"/>
            <a:ext cx="314272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11.2.3.2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丹麦的社会福利制度</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9" name="组合 18">
            <a:extLst>
              <a:ext uri="{FF2B5EF4-FFF2-40B4-BE49-F238E27FC236}">
                <a16:creationId xmlns:a16="http://schemas.microsoft.com/office/drawing/2014/main" id="{0DE42C86-A102-4087-B31B-006CC6512736}"/>
              </a:ext>
            </a:extLst>
          </p:cNvPr>
          <p:cNvGrpSpPr/>
          <p:nvPr/>
        </p:nvGrpSpPr>
        <p:grpSpPr>
          <a:xfrm>
            <a:off x="327812" y="952864"/>
            <a:ext cx="4840360" cy="1055161"/>
            <a:chOff x="107475" y="941847"/>
            <a:chExt cx="4840360" cy="1055161"/>
          </a:xfrm>
        </p:grpSpPr>
        <p:sp>
          <p:nvSpPr>
            <p:cNvPr id="20" name="文本框 19">
              <a:extLst>
                <a:ext uri="{FF2B5EF4-FFF2-40B4-BE49-F238E27FC236}">
                  <a16:creationId xmlns:a16="http://schemas.microsoft.com/office/drawing/2014/main" id="{82119518-C3CA-4F77-BED4-E019527BF9FE}"/>
                </a:ext>
              </a:extLst>
            </p:cNvPr>
            <p:cNvSpPr txBox="1"/>
            <p:nvPr/>
          </p:nvSpPr>
          <p:spPr>
            <a:xfrm>
              <a:off x="107475" y="941847"/>
              <a:ext cx="326449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11</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福利制度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矩形 20">
              <a:extLst>
                <a:ext uri="{FF2B5EF4-FFF2-40B4-BE49-F238E27FC236}">
                  <a16:creationId xmlns:a16="http://schemas.microsoft.com/office/drawing/2014/main" id="{BB56BC94-B907-4B7A-8485-59EC0BFC6DB8}"/>
                </a:ext>
              </a:extLst>
            </p:cNvPr>
            <p:cNvSpPr/>
            <p:nvPr/>
          </p:nvSpPr>
          <p:spPr>
            <a:xfrm>
              <a:off x="454297" y="1566121"/>
              <a:ext cx="449353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11.2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国外社会福利制度的实践</a:t>
              </a:r>
            </a:p>
          </p:txBody>
        </p:sp>
      </p:grpSp>
    </p:spTree>
    <p:extLst>
      <p:ext uri="{BB962C8B-B14F-4D97-AF65-F5344CB8AC3E}">
        <p14:creationId xmlns:p14="http://schemas.microsoft.com/office/powerpoint/2010/main" val="62774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8C65F5E1-B6C7-4D83-AA34-370F67664043}"/>
              </a:ext>
            </a:extLst>
          </p:cNvPr>
          <p:cNvGrpSpPr/>
          <p:nvPr/>
        </p:nvGrpSpPr>
        <p:grpSpPr>
          <a:xfrm>
            <a:off x="627134" y="2167581"/>
            <a:ext cx="4979619" cy="400110"/>
            <a:chOff x="406797" y="2156564"/>
            <a:chExt cx="4979619" cy="400110"/>
          </a:xfrm>
        </p:grpSpPr>
        <p:sp>
          <p:nvSpPr>
            <p:cNvPr id="18" name="文本框 17">
              <a:extLst>
                <a:ext uri="{FF2B5EF4-FFF2-40B4-BE49-F238E27FC236}">
                  <a16:creationId xmlns:a16="http://schemas.microsoft.com/office/drawing/2014/main" id="{22D353AA-A4A9-4EEB-8220-C31AB1E0D404}"/>
                </a:ext>
              </a:extLst>
            </p:cNvPr>
            <p:cNvSpPr txBox="1"/>
            <p:nvPr/>
          </p:nvSpPr>
          <p:spPr>
            <a:xfrm>
              <a:off x="406797" y="2156564"/>
              <a:ext cx="411119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　</a:t>
              </a: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11.2.4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四、美国的社会福利制度</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文本框 20">
              <a:extLst>
                <a:ext uri="{FF2B5EF4-FFF2-40B4-BE49-F238E27FC236}">
                  <a16:creationId xmlns:a16="http://schemas.microsoft.com/office/drawing/2014/main" id="{AEFF4EF8-CF11-4478-B696-059965E5E879}"/>
                </a:ext>
              </a:extLst>
            </p:cNvPr>
            <p:cNvSpPr txBox="1"/>
            <p:nvPr/>
          </p:nvSpPr>
          <p:spPr>
            <a:xfrm>
              <a:off x="4509253" y="215997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4" name="图片 23">
            <a:extLst>
              <a:ext uri="{FF2B5EF4-FFF2-40B4-BE49-F238E27FC236}">
                <a16:creationId xmlns:a16="http://schemas.microsoft.com/office/drawing/2014/main" id="{8AE7DE7D-0D0E-4928-82B1-9AEF14850F5B}"/>
              </a:ext>
            </a:extLst>
          </p:cNvPr>
          <p:cNvPicPr>
            <a:picLocks noChangeAspect="1"/>
          </p:cNvPicPr>
          <p:nvPr/>
        </p:nvPicPr>
        <p:blipFill>
          <a:blip r:embed="rId3"/>
          <a:stretch>
            <a:fillRect/>
          </a:stretch>
        </p:blipFill>
        <p:spPr>
          <a:xfrm>
            <a:off x="1615806" y="2820154"/>
            <a:ext cx="8960388" cy="3758208"/>
          </a:xfrm>
          <a:prstGeom prst="rect">
            <a:avLst/>
          </a:prstGeom>
        </p:spPr>
      </p:pic>
      <p:pic>
        <p:nvPicPr>
          <p:cNvPr id="2" name="图片 1">
            <a:extLst>
              <a:ext uri="{FF2B5EF4-FFF2-40B4-BE49-F238E27FC236}">
                <a16:creationId xmlns:a16="http://schemas.microsoft.com/office/drawing/2014/main" id="{0EF99D1E-863B-405A-8A6F-FBAB055A7E1F}"/>
              </a:ext>
            </a:extLst>
          </p:cNvPr>
          <p:cNvPicPr>
            <a:picLocks noChangeAspect="1"/>
          </p:cNvPicPr>
          <p:nvPr/>
        </p:nvPicPr>
        <p:blipFill>
          <a:blip r:embed="rId4"/>
          <a:stretch>
            <a:fillRect/>
          </a:stretch>
        </p:blipFill>
        <p:spPr>
          <a:xfrm>
            <a:off x="9144000" y="446325"/>
            <a:ext cx="3485478" cy="1814163"/>
          </a:xfrm>
          <a:prstGeom prst="rect">
            <a:avLst/>
          </a:prstGeom>
        </p:spPr>
      </p:pic>
      <p:sp>
        <p:nvSpPr>
          <p:cNvPr id="3" name="矩形 2">
            <a:extLst>
              <a:ext uri="{FF2B5EF4-FFF2-40B4-BE49-F238E27FC236}">
                <a16:creationId xmlns:a16="http://schemas.microsoft.com/office/drawing/2014/main" id="{29701C2E-62FF-4003-A8F3-E5307B332065}"/>
              </a:ext>
            </a:extLst>
          </p:cNvPr>
          <p:cNvSpPr/>
          <p:nvPr/>
        </p:nvSpPr>
        <p:spPr>
          <a:xfrm>
            <a:off x="975782" y="170993"/>
            <a:ext cx="245022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11.2.4.2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社会公益事业</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3" name="组合 12">
            <a:extLst>
              <a:ext uri="{FF2B5EF4-FFF2-40B4-BE49-F238E27FC236}">
                <a16:creationId xmlns:a16="http://schemas.microsoft.com/office/drawing/2014/main" id="{3FE2CB6D-338B-40AD-8E44-FB223F9DE7A6}"/>
              </a:ext>
            </a:extLst>
          </p:cNvPr>
          <p:cNvGrpSpPr/>
          <p:nvPr/>
        </p:nvGrpSpPr>
        <p:grpSpPr>
          <a:xfrm>
            <a:off x="327812" y="952864"/>
            <a:ext cx="4840360" cy="1055161"/>
            <a:chOff x="107475" y="941847"/>
            <a:chExt cx="4840360" cy="1055161"/>
          </a:xfrm>
        </p:grpSpPr>
        <p:sp>
          <p:nvSpPr>
            <p:cNvPr id="14" name="文本框 13">
              <a:extLst>
                <a:ext uri="{FF2B5EF4-FFF2-40B4-BE49-F238E27FC236}">
                  <a16:creationId xmlns:a16="http://schemas.microsoft.com/office/drawing/2014/main" id="{61DDA410-A41F-4A87-A9D6-1C1C58A67B34}"/>
                </a:ext>
              </a:extLst>
            </p:cNvPr>
            <p:cNvSpPr txBox="1"/>
            <p:nvPr/>
          </p:nvSpPr>
          <p:spPr>
            <a:xfrm>
              <a:off x="107475" y="941847"/>
              <a:ext cx="326449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11</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福利制度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矩形 14">
              <a:extLst>
                <a:ext uri="{FF2B5EF4-FFF2-40B4-BE49-F238E27FC236}">
                  <a16:creationId xmlns:a16="http://schemas.microsoft.com/office/drawing/2014/main" id="{0E6B4999-B7D4-482F-AC34-F6598E65490D}"/>
                </a:ext>
              </a:extLst>
            </p:cNvPr>
            <p:cNvSpPr/>
            <p:nvPr/>
          </p:nvSpPr>
          <p:spPr>
            <a:xfrm>
              <a:off x="454297" y="1566121"/>
              <a:ext cx="449353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11.2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国外社会福利制度的实践</a:t>
              </a:r>
            </a:p>
          </p:txBody>
        </p:sp>
      </p:grpSp>
    </p:spTree>
    <p:extLst>
      <p:ext uri="{BB962C8B-B14F-4D97-AF65-F5344CB8AC3E}">
        <p14:creationId xmlns:p14="http://schemas.microsoft.com/office/powerpoint/2010/main" val="9610105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8C65F5E1-B6C7-4D83-AA34-370F67664043}"/>
              </a:ext>
            </a:extLst>
          </p:cNvPr>
          <p:cNvGrpSpPr/>
          <p:nvPr/>
        </p:nvGrpSpPr>
        <p:grpSpPr>
          <a:xfrm>
            <a:off x="1738462" y="2284914"/>
            <a:ext cx="3420239" cy="400110"/>
            <a:chOff x="1518125" y="2273897"/>
            <a:chExt cx="3420239" cy="400110"/>
          </a:xfrm>
        </p:grpSpPr>
        <p:sp>
          <p:nvSpPr>
            <p:cNvPr id="18" name="文本框 17">
              <a:extLst>
                <a:ext uri="{FF2B5EF4-FFF2-40B4-BE49-F238E27FC236}">
                  <a16:creationId xmlns:a16="http://schemas.microsoft.com/office/drawing/2014/main" id="{22D353AA-A4A9-4EEB-8220-C31AB1E0D404}"/>
                </a:ext>
              </a:extLst>
            </p:cNvPr>
            <p:cNvSpPr txBox="1"/>
            <p:nvPr/>
          </p:nvSpPr>
          <p:spPr>
            <a:xfrm>
              <a:off x="1518125" y="2273897"/>
              <a:ext cx="24929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瑞典的社会福利制度</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文本框 20">
              <a:extLst>
                <a:ext uri="{FF2B5EF4-FFF2-40B4-BE49-F238E27FC236}">
                  <a16:creationId xmlns:a16="http://schemas.microsoft.com/office/drawing/2014/main" id="{AEFF4EF8-CF11-4478-B696-059965E5E879}"/>
                </a:ext>
              </a:extLst>
            </p:cNvPr>
            <p:cNvSpPr txBox="1"/>
            <p:nvPr/>
          </p:nvSpPr>
          <p:spPr>
            <a:xfrm>
              <a:off x="4061201" y="2273897"/>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0EF99D1E-863B-405A-8A6F-FBAB055A7E1F}"/>
              </a:ext>
            </a:extLst>
          </p:cNvPr>
          <p:cNvPicPr>
            <a:picLocks noChangeAspect="1"/>
          </p:cNvPicPr>
          <p:nvPr/>
        </p:nvPicPr>
        <p:blipFill>
          <a:blip r:embed="rId3"/>
          <a:stretch>
            <a:fillRect/>
          </a:stretch>
        </p:blipFill>
        <p:spPr>
          <a:xfrm>
            <a:off x="9144000" y="446325"/>
            <a:ext cx="3485478" cy="1814163"/>
          </a:xfrm>
          <a:prstGeom prst="rect">
            <a:avLst/>
          </a:prstGeom>
        </p:spPr>
      </p:pic>
      <p:sp>
        <p:nvSpPr>
          <p:cNvPr id="4" name="矩形 3">
            <a:extLst>
              <a:ext uri="{FF2B5EF4-FFF2-40B4-BE49-F238E27FC236}">
                <a16:creationId xmlns:a16="http://schemas.microsoft.com/office/drawing/2014/main" id="{91E39FCA-7A44-4255-B1A0-5F68599D828E}"/>
              </a:ext>
            </a:extLst>
          </p:cNvPr>
          <p:cNvSpPr/>
          <p:nvPr/>
        </p:nvSpPr>
        <p:spPr>
          <a:xfrm>
            <a:off x="1960058" y="3384842"/>
            <a:ext cx="9252034" cy="165904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8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老年福利：</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瑞典法定退休年龄为</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65</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岁</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，但在</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60-70</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岁之间每人可根据本人情况提前或推后退休。每提前一年福利金减少</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0.5%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，而每推后一年则增加</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0.7%</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p>
        </p:txBody>
      </p:sp>
      <p:grpSp>
        <p:nvGrpSpPr>
          <p:cNvPr id="12" name="组合 11">
            <a:extLst>
              <a:ext uri="{FF2B5EF4-FFF2-40B4-BE49-F238E27FC236}">
                <a16:creationId xmlns:a16="http://schemas.microsoft.com/office/drawing/2014/main" id="{C6A9883B-E27C-45CA-960F-633D626FB365}"/>
              </a:ext>
            </a:extLst>
          </p:cNvPr>
          <p:cNvGrpSpPr/>
          <p:nvPr/>
        </p:nvGrpSpPr>
        <p:grpSpPr>
          <a:xfrm>
            <a:off x="327812" y="952864"/>
            <a:ext cx="4840360" cy="1055161"/>
            <a:chOff x="107475" y="941847"/>
            <a:chExt cx="4840360" cy="1055161"/>
          </a:xfrm>
        </p:grpSpPr>
        <p:sp>
          <p:nvSpPr>
            <p:cNvPr id="13" name="文本框 12">
              <a:extLst>
                <a:ext uri="{FF2B5EF4-FFF2-40B4-BE49-F238E27FC236}">
                  <a16:creationId xmlns:a16="http://schemas.microsoft.com/office/drawing/2014/main" id="{9DC69704-950D-465D-A9CA-6EE175897046}"/>
                </a:ext>
              </a:extLst>
            </p:cNvPr>
            <p:cNvSpPr txBox="1"/>
            <p:nvPr/>
          </p:nvSpPr>
          <p:spPr>
            <a:xfrm>
              <a:off x="107475" y="941847"/>
              <a:ext cx="326449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11</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福利制度</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矩形 13">
              <a:extLst>
                <a:ext uri="{FF2B5EF4-FFF2-40B4-BE49-F238E27FC236}">
                  <a16:creationId xmlns:a16="http://schemas.microsoft.com/office/drawing/2014/main" id="{CFD29D25-0CEA-4443-A80B-975EE386782D}"/>
                </a:ext>
              </a:extLst>
            </p:cNvPr>
            <p:cNvSpPr/>
            <p:nvPr/>
          </p:nvSpPr>
          <p:spPr>
            <a:xfrm>
              <a:off x="454297" y="1566121"/>
              <a:ext cx="449353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11.2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国外社会福利制度的实践</a:t>
              </a:r>
            </a:p>
          </p:txBody>
        </p:sp>
      </p:grpSp>
    </p:spTree>
    <p:extLst>
      <p:ext uri="{BB962C8B-B14F-4D97-AF65-F5344CB8AC3E}">
        <p14:creationId xmlns:p14="http://schemas.microsoft.com/office/powerpoint/2010/main" val="18036559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79968" y="2260843"/>
            <a:ext cx="7011653" cy="358187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8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英国的社会福利制度主要包括（      ）。</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、国民医疗卫生制度</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、社会服务</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、社会保障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、国民保险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E</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、国民保健</a:t>
            </a:r>
          </a:p>
        </p:txBody>
      </p:sp>
      <p:sp>
        <p:nvSpPr>
          <p:cNvPr id="8" name="TextBox 3">
            <a:extLst>
              <a:ext uri="{FF2B5EF4-FFF2-40B4-BE49-F238E27FC236}">
                <a16:creationId xmlns:a16="http://schemas.microsoft.com/office/drawing/2014/main" id="{6733EC2D-A424-4229-A27F-6C9BADD3DC6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1332319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79968" y="2260843"/>
            <a:ext cx="7011653" cy="358187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8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英国的社会福利制度主要包括（   </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ABC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endPar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A</a:t>
            </a:r>
            <a:r>
              <a:rPr kumimoji="0" lang="zh-CN" altLang="en-US" sz="2400" b="1" i="0" u="none" strike="noStrike" kern="1200" cap="none" spc="0" normalizeH="0" baseline="0" noProof="0" dirty="0">
                <a:ln>
                  <a:noFill/>
                </a:ln>
                <a:solidFill>
                  <a:srgbClr val="FF0000"/>
                </a:solidFill>
                <a:effectLst/>
                <a:uLnTx/>
                <a:uFillTx/>
                <a:latin typeface="微软雅黑"/>
                <a:ea typeface="微软雅黑"/>
                <a:cs typeface="+mn-cs"/>
              </a:rPr>
              <a:t>、国民医疗卫生制度</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B</a:t>
            </a:r>
            <a:r>
              <a:rPr kumimoji="0" lang="zh-CN" altLang="en-US" sz="2400" b="1" i="0" u="none" strike="noStrike" kern="1200" cap="none" spc="0" normalizeH="0" baseline="0" noProof="0" dirty="0">
                <a:ln>
                  <a:noFill/>
                </a:ln>
                <a:solidFill>
                  <a:srgbClr val="FF0000"/>
                </a:solidFill>
                <a:effectLst/>
                <a:uLnTx/>
                <a:uFillTx/>
                <a:latin typeface="微软雅黑"/>
                <a:ea typeface="微软雅黑"/>
                <a:cs typeface="+mn-cs"/>
              </a:rPr>
              <a:t>、社会服务</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C</a:t>
            </a:r>
            <a:r>
              <a:rPr kumimoji="0" lang="zh-CN" altLang="en-US" sz="2400" b="1" i="0" u="none" strike="noStrike" kern="1200" cap="none" spc="0" normalizeH="0" baseline="0" noProof="0" dirty="0">
                <a:ln>
                  <a:noFill/>
                </a:ln>
                <a:solidFill>
                  <a:srgbClr val="FF0000"/>
                </a:solidFill>
                <a:effectLst/>
                <a:uLnTx/>
                <a:uFillTx/>
                <a:latin typeface="微软雅黑"/>
                <a:ea typeface="微软雅黑"/>
                <a:cs typeface="+mn-cs"/>
              </a:rPr>
              <a:t>、社会保障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、国民保险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E</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、国民保健</a:t>
            </a:r>
          </a:p>
        </p:txBody>
      </p:sp>
      <p:sp>
        <p:nvSpPr>
          <p:cNvPr id="8" name="TextBox 3">
            <a:extLst>
              <a:ext uri="{FF2B5EF4-FFF2-40B4-BE49-F238E27FC236}">
                <a16:creationId xmlns:a16="http://schemas.microsoft.com/office/drawing/2014/main" id="{6733EC2D-A424-4229-A27F-6C9BADD3DC6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991810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00426" y="1926619"/>
            <a:ext cx="4658831" cy="350493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英国的社会保障分为（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、投保性补助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、法定补助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、非投保性补助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、非法定补助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E</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、储蓄性补助</a:t>
            </a:r>
          </a:p>
        </p:txBody>
      </p:sp>
      <p:sp>
        <p:nvSpPr>
          <p:cNvPr id="8" name="TextBox 3">
            <a:extLst>
              <a:ext uri="{FF2B5EF4-FFF2-40B4-BE49-F238E27FC236}">
                <a16:creationId xmlns:a16="http://schemas.microsoft.com/office/drawing/2014/main" id="{54FE949B-06A2-4B8F-B084-770F1D21D39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940165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00426" y="1926619"/>
            <a:ext cx="4658831" cy="350493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英国的社会保障分为（  </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AC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、投保性补助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、法定补助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、非投保性补助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、非法定补助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E</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、储蓄性补助</a:t>
            </a:r>
          </a:p>
        </p:txBody>
      </p:sp>
      <p:sp>
        <p:nvSpPr>
          <p:cNvPr id="8" name="TextBox 3">
            <a:extLst>
              <a:ext uri="{FF2B5EF4-FFF2-40B4-BE49-F238E27FC236}">
                <a16:creationId xmlns:a16="http://schemas.microsoft.com/office/drawing/2014/main" id="{54FE949B-06A2-4B8F-B084-770F1D21D39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276559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31799" y="2110352"/>
            <a:ext cx="5999488" cy="295093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西欧社会福利制度的发源地是（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、英国</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、德国</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、意大利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、瑞典</a:t>
            </a:r>
          </a:p>
        </p:txBody>
      </p:sp>
      <p:sp>
        <p:nvSpPr>
          <p:cNvPr id="8" name="TextBox 3">
            <a:extLst>
              <a:ext uri="{FF2B5EF4-FFF2-40B4-BE49-F238E27FC236}">
                <a16:creationId xmlns:a16="http://schemas.microsoft.com/office/drawing/2014/main" id="{325833D1-BDDD-4117-9D0F-A27B90F19C3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119137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31799" y="2110352"/>
            <a:ext cx="5999488" cy="2950936"/>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西欧社会福利制度的发源地是（  </a:t>
            </a:r>
            <a:r>
              <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、英国</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、德国</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、意大利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、瑞典</a:t>
            </a:r>
          </a:p>
        </p:txBody>
      </p:sp>
      <p:sp>
        <p:nvSpPr>
          <p:cNvPr id="8" name="TextBox 3">
            <a:extLst>
              <a:ext uri="{FF2B5EF4-FFF2-40B4-BE49-F238E27FC236}">
                <a16:creationId xmlns:a16="http://schemas.microsoft.com/office/drawing/2014/main" id="{325833D1-BDDD-4117-9D0F-A27B90F19C3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6349486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41035" y="2145607"/>
            <a:ext cx="9139084" cy="350493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丹麦的社会福利制度以“（   ）”的北欧斯堪的纳维亚模式著称，讲究平均分配。</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、高税收、低福利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、低税收、低福利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、低税收、高福利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、高税收、高福利</a:t>
            </a:r>
          </a:p>
        </p:txBody>
      </p:sp>
      <p:sp>
        <p:nvSpPr>
          <p:cNvPr id="8" name="TextBox 3">
            <a:extLst>
              <a:ext uri="{FF2B5EF4-FFF2-40B4-BE49-F238E27FC236}">
                <a16:creationId xmlns:a16="http://schemas.microsoft.com/office/drawing/2014/main" id="{D14E6846-CE9F-4F45-B3B5-2F87AEED8EBD}"/>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12746138"/>
      </p:ext>
    </p:extLst>
  </p:cSld>
  <p:clrMapOvr>
    <a:masterClrMapping/>
  </p:clrMapOvr>
</p:sld>
</file>

<file path=ppt/theme/theme1.xml><?xml version="1.0" encoding="utf-8"?>
<a:theme xmlns:a="http://schemas.openxmlformats.org/drawingml/2006/main" name="【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4663</Words>
  <Application>Microsoft Office PowerPoint</Application>
  <PresentationFormat>宽屏</PresentationFormat>
  <Paragraphs>749</Paragraphs>
  <Slides>104</Slides>
  <Notes>90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104</vt:i4>
      </vt:variant>
    </vt:vector>
  </HeadingPairs>
  <TitlesOfParts>
    <vt:vector size="111" baseType="lpstr">
      <vt:lpstr>Helvetica Neue For Number</vt:lpstr>
      <vt:lpstr>等线</vt:lpstr>
      <vt:lpstr>微软雅黑</vt:lpstr>
      <vt:lpstr>Arial</vt:lpstr>
      <vt:lpstr>Calibri</vt:lpstr>
      <vt:lpstr>【尤里奇】人力三级课件标准化模版V2.0（2016-6-21）</vt:lpstr>
      <vt:lpstr>1_【尤里奇】人力三级课件标准化模版V2.0（2016-6-21）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解 超</dc:creator>
  <cp:lastModifiedBy>解 超</cp:lastModifiedBy>
  <cp:revision>6</cp:revision>
  <dcterms:created xsi:type="dcterms:W3CDTF">2019-05-13T12:51:03Z</dcterms:created>
  <dcterms:modified xsi:type="dcterms:W3CDTF">2019-05-15T11:48:39Z</dcterms:modified>
</cp:coreProperties>
</file>