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6"/>
  </p:notesMasterIdLst>
  <p:sldIdLst>
    <p:sldId id="1101" r:id="rId3"/>
    <p:sldId id="1075" r:id="rId4"/>
    <p:sldId id="333" r:id="rId5"/>
    <p:sldId id="1169" r:id="rId6"/>
    <p:sldId id="1147" r:id="rId7"/>
    <p:sldId id="1867" r:id="rId8"/>
    <p:sldId id="1170" r:id="rId9"/>
    <p:sldId id="1150" r:id="rId10"/>
    <p:sldId id="1868" r:id="rId11"/>
    <p:sldId id="1869" r:id="rId12"/>
    <p:sldId id="1171" r:id="rId13"/>
    <p:sldId id="1151" r:id="rId14"/>
    <p:sldId id="887" r:id="rId15"/>
    <p:sldId id="889" r:id="rId16"/>
    <p:sldId id="890" r:id="rId17"/>
    <p:sldId id="891" r:id="rId18"/>
    <p:sldId id="1152" r:id="rId19"/>
    <p:sldId id="1173" r:id="rId20"/>
    <p:sldId id="1870" r:id="rId21"/>
    <p:sldId id="1871" r:id="rId22"/>
    <p:sldId id="1154" r:id="rId23"/>
    <p:sldId id="1221" r:id="rId24"/>
    <p:sldId id="1222" r:id="rId25"/>
    <p:sldId id="1223" r:id="rId26"/>
    <p:sldId id="1234" r:id="rId27"/>
    <p:sldId id="1854" r:id="rId28"/>
    <p:sldId id="1235" r:id="rId29"/>
    <p:sldId id="1872" r:id="rId30"/>
    <p:sldId id="1873" r:id="rId31"/>
    <p:sldId id="1874" r:id="rId32"/>
    <p:sldId id="1875" r:id="rId33"/>
    <p:sldId id="1876" r:id="rId34"/>
    <p:sldId id="1163" r:id="rId35"/>
    <p:sldId id="1250" r:id="rId36"/>
    <p:sldId id="1237" r:id="rId37"/>
    <p:sldId id="1238" r:id="rId38"/>
    <p:sldId id="1239" r:id="rId39"/>
    <p:sldId id="1877" r:id="rId40"/>
    <p:sldId id="1878" r:id="rId41"/>
    <p:sldId id="1879" r:id="rId42"/>
    <p:sldId id="1241" r:id="rId43"/>
    <p:sldId id="1242" r:id="rId44"/>
    <p:sldId id="1243" r:id="rId45"/>
    <p:sldId id="1244" r:id="rId46"/>
    <p:sldId id="1245" r:id="rId47"/>
    <p:sldId id="1180" r:id="rId48"/>
    <p:sldId id="1181" r:id="rId49"/>
    <p:sldId id="1227" r:id="rId50"/>
    <p:sldId id="1880" r:id="rId51"/>
    <p:sldId id="1881" r:id="rId52"/>
    <p:sldId id="1183" r:id="rId53"/>
    <p:sldId id="1228" r:id="rId54"/>
    <p:sldId id="1882" r:id="rId55"/>
    <p:sldId id="1883" r:id="rId56"/>
    <p:sldId id="1246" r:id="rId57"/>
    <p:sldId id="1187" r:id="rId58"/>
    <p:sldId id="1251" r:id="rId59"/>
    <p:sldId id="1190" r:id="rId60"/>
    <p:sldId id="1229" r:id="rId61"/>
    <p:sldId id="1224" r:id="rId62"/>
    <p:sldId id="1194" r:id="rId63"/>
    <p:sldId id="1196" r:id="rId64"/>
    <p:sldId id="1197" r:id="rId65"/>
    <p:sldId id="1198" r:id="rId66"/>
    <p:sldId id="1199" r:id="rId67"/>
    <p:sldId id="1200" r:id="rId68"/>
    <p:sldId id="1230" r:id="rId69"/>
    <p:sldId id="1202" r:id="rId70"/>
    <p:sldId id="1231" r:id="rId71"/>
    <p:sldId id="1884" r:id="rId72"/>
    <p:sldId id="1885" r:id="rId73"/>
    <p:sldId id="1225" r:id="rId74"/>
    <p:sldId id="1206" r:id="rId75"/>
    <p:sldId id="1209" r:id="rId76"/>
    <p:sldId id="1211" r:id="rId77"/>
    <p:sldId id="1247" r:id="rId78"/>
    <p:sldId id="1852" r:id="rId79"/>
    <p:sldId id="1213" r:id="rId80"/>
    <p:sldId id="1886" r:id="rId81"/>
    <p:sldId id="1887" r:id="rId82"/>
    <p:sldId id="1317" r:id="rId83"/>
    <p:sldId id="1184" r:id="rId84"/>
    <p:sldId id="1189" r:id="rId85"/>
    <p:sldId id="920" r:id="rId86"/>
    <p:sldId id="1888" r:id="rId87"/>
    <p:sldId id="1252" r:id="rId88"/>
    <p:sldId id="1856" r:id="rId89"/>
    <p:sldId id="922" r:id="rId90"/>
    <p:sldId id="921" r:id="rId91"/>
    <p:sldId id="1858" r:id="rId92"/>
    <p:sldId id="1859" r:id="rId93"/>
    <p:sldId id="1860" r:id="rId94"/>
    <p:sldId id="1861" r:id="rId95"/>
    <p:sldId id="1862" r:id="rId96"/>
    <p:sldId id="1863" r:id="rId97"/>
    <p:sldId id="1889" r:id="rId98"/>
    <p:sldId id="1233" r:id="rId99"/>
    <p:sldId id="1890" r:id="rId100"/>
    <p:sldId id="1891" r:id="rId101"/>
    <p:sldId id="1864" r:id="rId102"/>
    <p:sldId id="1865" r:id="rId103"/>
    <p:sldId id="1220" r:id="rId104"/>
    <p:sldId id="1214" r:id="rId10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EAB3"/>
    <a:srgbClr val="E2E2E2"/>
    <a:srgbClr val="D0D8E8"/>
    <a:srgbClr val="E9EDF4"/>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4" autoAdjust="0"/>
    <p:restoredTop sz="93997" autoAdjust="0"/>
  </p:normalViewPr>
  <p:slideViewPr>
    <p:cSldViewPr snapToGrid="0">
      <p:cViewPr varScale="1">
        <p:scale>
          <a:sx n="85" d="100"/>
          <a:sy n="85" d="100"/>
        </p:scale>
        <p:origin x="96" y="78"/>
      </p:cViewPr>
      <p:guideLst>
        <p:guide orient="horz" pos="2205"/>
        <p:guide pos="3817"/>
      </p:guideLst>
    </p:cSldViewPr>
  </p:slideViewPr>
  <p:notesTextViewPr>
    <p:cViewPr>
      <p:scale>
        <a:sx n="1" d="1"/>
        <a:sy n="1" d="1"/>
      </p:scale>
      <p:origin x="0" y="0"/>
    </p:cViewPr>
  </p:notesTextViewPr>
  <p:sorterViewPr>
    <p:cViewPr>
      <p:scale>
        <a:sx n="100" d="100"/>
        <a:sy n="100" d="100"/>
      </p:scale>
      <p:origin x="0" y="-75402"/>
    </p:cViewPr>
  </p:sorter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presProps" Target="pres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EBF6E-07E1-4A9E-AA27-B52CDC64B021}" type="datetimeFigureOut">
              <a:rPr lang="en-GB" smtClean="0"/>
              <a:t>15/05/2019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19C3D-7EF0-4B04-95D2-6E26D91564D8}" type="slidenum">
              <a:rPr lang="en-GB" smtClean="0"/>
              <a:t>‹#›</a:t>
            </a:fld>
            <a:endParaRPr lang="en-GB"/>
          </a:p>
        </p:txBody>
      </p:sp>
    </p:spTree>
    <p:extLst>
      <p:ext uri="{BB962C8B-B14F-4D97-AF65-F5344CB8AC3E}">
        <p14:creationId xmlns:p14="http://schemas.microsoft.com/office/powerpoint/2010/main" val="177956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40585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14</a:t>
            </a:fld>
            <a:endParaRPr lang="en-GB"/>
          </a:p>
        </p:txBody>
      </p:sp>
    </p:spTree>
    <p:extLst>
      <p:ext uri="{BB962C8B-B14F-4D97-AF65-F5344CB8AC3E}">
        <p14:creationId xmlns:p14="http://schemas.microsoft.com/office/powerpoint/2010/main" val="452358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15</a:t>
            </a:fld>
            <a:endParaRPr lang="en-GB"/>
          </a:p>
        </p:txBody>
      </p:sp>
    </p:spTree>
    <p:extLst>
      <p:ext uri="{BB962C8B-B14F-4D97-AF65-F5344CB8AC3E}">
        <p14:creationId xmlns:p14="http://schemas.microsoft.com/office/powerpoint/2010/main" val="1235043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16</a:t>
            </a:fld>
            <a:endParaRPr lang="en-GB"/>
          </a:p>
        </p:txBody>
      </p:sp>
    </p:spTree>
    <p:extLst>
      <p:ext uri="{BB962C8B-B14F-4D97-AF65-F5344CB8AC3E}">
        <p14:creationId xmlns:p14="http://schemas.microsoft.com/office/powerpoint/2010/main" val="3055996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17</a:t>
            </a:fld>
            <a:endParaRPr lang="en-GB"/>
          </a:p>
        </p:txBody>
      </p:sp>
    </p:spTree>
    <p:extLst>
      <p:ext uri="{BB962C8B-B14F-4D97-AF65-F5344CB8AC3E}">
        <p14:creationId xmlns:p14="http://schemas.microsoft.com/office/powerpoint/2010/main" val="4029216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18</a:t>
            </a:fld>
            <a:endParaRPr lang="en-GB"/>
          </a:p>
        </p:txBody>
      </p:sp>
    </p:spTree>
    <p:extLst>
      <p:ext uri="{BB962C8B-B14F-4D97-AF65-F5344CB8AC3E}">
        <p14:creationId xmlns:p14="http://schemas.microsoft.com/office/powerpoint/2010/main" val="1123430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19</a:t>
            </a:fld>
            <a:endParaRPr lang="en-GB"/>
          </a:p>
        </p:txBody>
      </p:sp>
    </p:spTree>
    <p:extLst>
      <p:ext uri="{BB962C8B-B14F-4D97-AF65-F5344CB8AC3E}">
        <p14:creationId xmlns:p14="http://schemas.microsoft.com/office/powerpoint/2010/main" val="2219949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20</a:t>
            </a:fld>
            <a:endParaRPr lang="en-GB"/>
          </a:p>
        </p:txBody>
      </p:sp>
    </p:spTree>
    <p:extLst>
      <p:ext uri="{BB962C8B-B14F-4D97-AF65-F5344CB8AC3E}">
        <p14:creationId xmlns:p14="http://schemas.microsoft.com/office/powerpoint/2010/main" val="645417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3533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4840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3571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734492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3047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3506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5865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3501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390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130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146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296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5221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3802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654121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61243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1741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48712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82107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7470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5632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84398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46058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82193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048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5</a:t>
            </a:fld>
            <a:endParaRPr lang="en-GB"/>
          </a:p>
        </p:txBody>
      </p:sp>
    </p:spTree>
    <p:extLst>
      <p:ext uri="{BB962C8B-B14F-4D97-AF65-F5344CB8AC3E}">
        <p14:creationId xmlns:p14="http://schemas.microsoft.com/office/powerpoint/2010/main" val="12518983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0345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406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01156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5755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58013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43496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6923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33947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14015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435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6</a:t>
            </a:fld>
            <a:endParaRPr lang="en-GB"/>
          </a:p>
        </p:txBody>
      </p:sp>
    </p:spTree>
    <p:extLst>
      <p:ext uri="{BB962C8B-B14F-4D97-AF65-F5344CB8AC3E}">
        <p14:creationId xmlns:p14="http://schemas.microsoft.com/office/powerpoint/2010/main" val="17370518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4124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28390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6250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658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66940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63095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82127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62319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71796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050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8</a:t>
            </a:fld>
            <a:endParaRPr lang="en-GB"/>
          </a:p>
        </p:txBody>
      </p:sp>
    </p:spTree>
    <p:extLst>
      <p:ext uri="{BB962C8B-B14F-4D97-AF65-F5344CB8AC3E}">
        <p14:creationId xmlns:p14="http://schemas.microsoft.com/office/powerpoint/2010/main" val="20157271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34002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2597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86131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0519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21577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10285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81659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05632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72247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84</a:t>
            </a:fld>
            <a:endParaRPr lang="en-GB" dirty="0"/>
          </a:p>
        </p:txBody>
      </p:sp>
    </p:spTree>
    <p:extLst>
      <p:ext uri="{BB962C8B-B14F-4D97-AF65-F5344CB8AC3E}">
        <p14:creationId xmlns:p14="http://schemas.microsoft.com/office/powerpoint/2010/main" val="687054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9</a:t>
            </a:fld>
            <a:endParaRPr lang="en-GB"/>
          </a:p>
        </p:txBody>
      </p:sp>
    </p:spTree>
    <p:extLst>
      <p:ext uri="{BB962C8B-B14F-4D97-AF65-F5344CB8AC3E}">
        <p14:creationId xmlns:p14="http://schemas.microsoft.com/office/powerpoint/2010/main" val="17026738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85</a:t>
            </a:fld>
            <a:endParaRPr lang="en-GB" dirty="0"/>
          </a:p>
        </p:txBody>
      </p:sp>
    </p:spTree>
    <p:extLst>
      <p:ext uri="{BB962C8B-B14F-4D97-AF65-F5344CB8AC3E}">
        <p14:creationId xmlns:p14="http://schemas.microsoft.com/office/powerpoint/2010/main" val="5581980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86</a:t>
            </a:fld>
            <a:endParaRPr lang="en-GB" dirty="0"/>
          </a:p>
        </p:txBody>
      </p:sp>
    </p:spTree>
    <p:extLst>
      <p:ext uri="{BB962C8B-B14F-4D97-AF65-F5344CB8AC3E}">
        <p14:creationId xmlns:p14="http://schemas.microsoft.com/office/powerpoint/2010/main" val="8829746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87</a:t>
            </a:fld>
            <a:endParaRPr lang="en-GB" dirty="0"/>
          </a:p>
        </p:txBody>
      </p:sp>
    </p:spTree>
    <p:extLst>
      <p:ext uri="{BB962C8B-B14F-4D97-AF65-F5344CB8AC3E}">
        <p14:creationId xmlns:p14="http://schemas.microsoft.com/office/powerpoint/2010/main" val="12031142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88</a:t>
            </a:fld>
            <a:endParaRPr lang="en-GB" dirty="0"/>
          </a:p>
        </p:txBody>
      </p:sp>
    </p:spTree>
    <p:extLst>
      <p:ext uri="{BB962C8B-B14F-4D97-AF65-F5344CB8AC3E}">
        <p14:creationId xmlns:p14="http://schemas.microsoft.com/office/powerpoint/2010/main" val="5140894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89</a:t>
            </a:fld>
            <a:endParaRPr lang="en-GB" dirty="0"/>
          </a:p>
        </p:txBody>
      </p:sp>
    </p:spTree>
    <p:extLst>
      <p:ext uri="{BB962C8B-B14F-4D97-AF65-F5344CB8AC3E}">
        <p14:creationId xmlns:p14="http://schemas.microsoft.com/office/powerpoint/2010/main" val="27987207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90</a:t>
            </a:fld>
            <a:endParaRPr lang="en-GB" dirty="0"/>
          </a:p>
        </p:txBody>
      </p:sp>
    </p:spTree>
    <p:extLst>
      <p:ext uri="{BB962C8B-B14F-4D97-AF65-F5344CB8AC3E}">
        <p14:creationId xmlns:p14="http://schemas.microsoft.com/office/powerpoint/2010/main" val="376922160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91</a:t>
            </a:fld>
            <a:endParaRPr lang="en-GB" dirty="0"/>
          </a:p>
        </p:txBody>
      </p:sp>
    </p:spTree>
    <p:extLst>
      <p:ext uri="{BB962C8B-B14F-4D97-AF65-F5344CB8AC3E}">
        <p14:creationId xmlns:p14="http://schemas.microsoft.com/office/powerpoint/2010/main" val="56826173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92</a:t>
            </a:fld>
            <a:endParaRPr lang="en-GB" dirty="0"/>
          </a:p>
        </p:txBody>
      </p:sp>
    </p:spTree>
    <p:extLst>
      <p:ext uri="{BB962C8B-B14F-4D97-AF65-F5344CB8AC3E}">
        <p14:creationId xmlns:p14="http://schemas.microsoft.com/office/powerpoint/2010/main" val="20510947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93</a:t>
            </a:fld>
            <a:endParaRPr lang="en-GB" dirty="0"/>
          </a:p>
        </p:txBody>
      </p:sp>
    </p:spTree>
    <p:extLst>
      <p:ext uri="{BB962C8B-B14F-4D97-AF65-F5344CB8AC3E}">
        <p14:creationId xmlns:p14="http://schemas.microsoft.com/office/powerpoint/2010/main" val="41841673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94</a:t>
            </a:fld>
            <a:endParaRPr lang="en-GB" dirty="0"/>
          </a:p>
        </p:txBody>
      </p:sp>
    </p:spTree>
    <p:extLst>
      <p:ext uri="{BB962C8B-B14F-4D97-AF65-F5344CB8AC3E}">
        <p14:creationId xmlns:p14="http://schemas.microsoft.com/office/powerpoint/2010/main" val="697776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10</a:t>
            </a:fld>
            <a:endParaRPr lang="en-GB"/>
          </a:p>
        </p:txBody>
      </p:sp>
    </p:spTree>
    <p:extLst>
      <p:ext uri="{BB962C8B-B14F-4D97-AF65-F5344CB8AC3E}">
        <p14:creationId xmlns:p14="http://schemas.microsoft.com/office/powerpoint/2010/main" val="199506143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95</a:t>
            </a:fld>
            <a:endParaRPr lang="en-GB" dirty="0"/>
          </a:p>
        </p:txBody>
      </p:sp>
    </p:spTree>
    <p:extLst>
      <p:ext uri="{BB962C8B-B14F-4D97-AF65-F5344CB8AC3E}">
        <p14:creationId xmlns:p14="http://schemas.microsoft.com/office/powerpoint/2010/main" val="100015641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96</a:t>
            </a:fld>
            <a:endParaRPr lang="en-GB" dirty="0"/>
          </a:p>
        </p:txBody>
      </p:sp>
    </p:spTree>
    <p:extLst>
      <p:ext uri="{BB962C8B-B14F-4D97-AF65-F5344CB8AC3E}">
        <p14:creationId xmlns:p14="http://schemas.microsoft.com/office/powerpoint/2010/main" val="61979614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97</a:t>
            </a:fld>
            <a:endParaRPr lang="en-GB" dirty="0"/>
          </a:p>
        </p:txBody>
      </p:sp>
    </p:spTree>
    <p:extLst>
      <p:ext uri="{BB962C8B-B14F-4D97-AF65-F5344CB8AC3E}">
        <p14:creationId xmlns:p14="http://schemas.microsoft.com/office/powerpoint/2010/main" val="132904361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98</a:t>
            </a:fld>
            <a:endParaRPr lang="en-GB" dirty="0"/>
          </a:p>
        </p:txBody>
      </p:sp>
    </p:spTree>
    <p:extLst>
      <p:ext uri="{BB962C8B-B14F-4D97-AF65-F5344CB8AC3E}">
        <p14:creationId xmlns:p14="http://schemas.microsoft.com/office/powerpoint/2010/main" val="61516836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99</a:t>
            </a:fld>
            <a:endParaRPr lang="en-GB" dirty="0"/>
          </a:p>
        </p:txBody>
      </p:sp>
    </p:spTree>
    <p:extLst>
      <p:ext uri="{BB962C8B-B14F-4D97-AF65-F5344CB8AC3E}">
        <p14:creationId xmlns:p14="http://schemas.microsoft.com/office/powerpoint/2010/main" val="6991036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100</a:t>
            </a:fld>
            <a:endParaRPr lang="en-GB" dirty="0"/>
          </a:p>
        </p:txBody>
      </p:sp>
    </p:spTree>
    <p:extLst>
      <p:ext uri="{BB962C8B-B14F-4D97-AF65-F5344CB8AC3E}">
        <p14:creationId xmlns:p14="http://schemas.microsoft.com/office/powerpoint/2010/main" val="40631774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101</a:t>
            </a:fld>
            <a:endParaRPr lang="en-GB" dirty="0"/>
          </a:p>
        </p:txBody>
      </p:sp>
    </p:spTree>
    <p:extLst>
      <p:ext uri="{BB962C8B-B14F-4D97-AF65-F5344CB8AC3E}">
        <p14:creationId xmlns:p14="http://schemas.microsoft.com/office/powerpoint/2010/main" val="804093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13</a:t>
            </a:fld>
            <a:endParaRPr lang="en-GB"/>
          </a:p>
        </p:txBody>
      </p:sp>
    </p:spTree>
    <p:extLst>
      <p:ext uri="{BB962C8B-B14F-4D97-AF65-F5344CB8AC3E}">
        <p14:creationId xmlns:p14="http://schemas.microsoft.com/office/powerpoint/2010/main" val="690443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1"/>
            <a:ext cx="2743200" cy="366183"/>
          </a:xfrm>
          <a:prstGeom prst="rect">
            <a:avLst/>
          </a:prstGeom>
        </p:spPr>
        <p:txBody>
          <a:bodyPr/>
          <a:lstStyle>
            <a:lvl1pPr>
              <a:defRPr/>
            </a:lvl1pPr>
          </a:lstStyle>
          <a:p>
            <a:pPr>
              <a:defRPr/>
            </a:pPr>
            <a:fld id="{F063E0BF-EC37-473C-BC4C-93B2F51F426F}" type="datetimeFigureOut">
              <a:rPr lang="zh-CN" altLang="en-US"/>
              <a:t>2019/5/15</a:t>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a:lstStyle>
            <a:lvl1pPr>
              <a:defRPr/>
            </a:lvl1pPr>
          </a:lstStyle>
          <a:p>
            <a:pPr>
              <a:defRPr/>
            </a:pPr>
            <a:fld id="{855F5EC4-FD10-42FA-94A4-CAF86BE0F7EF}" type="slidenum">
              <a:rPr lang="zh-CN" altLang="en-US"/>
              <a:t>‹#›</a:t>
            </a:fld>
            <a:endParaRPr lang="zh-CN" altLang="en-US"/>
          </a:p>
        </p:txBody>
      </p:sp>
    </p:spTree>
    <p:extLst>
      <p:ext uri="{BB962C8B-B14F-4D97-AF65-F5344CB8AC3E}">
        <p14:creationId xmlns:p14="http://schemas.microsoft.com/office/powerpoint/2010/main" val="3926185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39000"/>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F5B92-2CBF-4C26-B8CB-37BA7423E3C9}" type="slidenum">
              <a:rPr lang="zh-CN" altLang="en-US" smtClean="0"/>
              <a:t>‹#›</a:t>
            </a:fld>
            <a:endParaRPr lang="zh-CN" altLang="en-US"/>
          </a:p>
        </p:txBody>
      </p:sp>
      <p:grpSp>
        <p:nvGrpSpPr>
          <p:cNvPr id="7" name="组合 6">
            <a:extLst>
              <a:ext uri="{FF2B5EF4-FFF2-40B4-BE49-F238E27FC236}">
                <a16:creationId xmlns:a16="http://schemas.microsoft.com/office/drawing/2014/main" id="{1A4845AE-DDCD-4069-B6B9-2FDE5F1F85C3}"/>
              </a:ext>
            </a:extLst>
          </p:cNvPr>
          <p:cNvGrpSpPr/>
          <p:nvPr userDrawn="1"/>
        </p:nvGrpSpPr>
        <p:grpSpPr>
          <a:xfrm>
            <a:off x="1" y="0"/>
            <a:ext cx="12192000" cy="671725"/>
            <a:chOff x="1" y="0"/>
            <a:chExt cx="12192000" cy="671725"/>
          </a:xfrm>
        </p:grpSpPr>
        <p:cxnSp>
          <p:nvCxnSpPr>
            <p:cNvPr id="8" name="直接连接符 7">
              <a:extLst>
                <a:ext uri="{FF2B5EF4-FFF2-40B4-BE49-F238E27FC236}">
                  <a16:creationId xmlns:a16="http://schemas.microsoft.com/office/drawing/2014/main" id="{D3D79CF7-3BAE-4390-8A1A-BF768F23ABA2}"/>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9" name="图片 8">
              <a:extLst>
                <a:ext uri="{FF2B5EF4-FFF2-40B4-BE49-F238E27FC236}">
                  <a16:creationId xmlns:a16="http://schemas.microsoft.com/office/drawing/2014/main" id="{5389EB88-2B6D-4CBD-A3AA-F6CC26F545DB}"/>
                </a:ext>
              </a:extLst>
            </p:cNvPr>
            <p:cNvPicPr>
              <a:picLocks noChangeAspect="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5">
            <a:alphaModFix amt="39000"/>
            <a:lum/>
          </a:blip>
          <a:srcRect/>
          <a:stretch>
            <a:fillRect t="-9000" b="-9000"/>
          </a:stretch>
        </a:blipFill>
        <a:effectLst/>
      </p:bgPr>
    </p:bg>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F86B0434-7DC8-4B1A-B196-5F570B50AE55}"/>
              </a:ext>
            </a:extLst>
          </p:cNvPr>
          <p:cNvGrpSpPr/>
          <p:nvPr userDrawn="1"/>
        </p:nvGrpSpPr>
        <p:grpSpPr>
          <a:xfrm>
            <a:off x="1" y="0"/>
            <a:ext cx="12192000" cy="671725"/>
            <a:chOff x="1" y="0"/>
            <a:chExt cx="12192000" cy="671725"/>
          </a:xfrm>
        </p:grpSpPr>
        <p:cxnSp>
          <p:nvCxnSpPr>
            <p:cNvPr id="6" name="直接连接符 5">
              <a:extLst>
                <a:ext uri="{FF2B5EF4-FFF2-40B4-BE49-F238E27FC236}">
                  <a16:creationId xmlns:a16="http://schemas.microsoft.com/office/drawing/2014/main" id="{D2D4C40A-7457-41AF-B0F5-91E71324B1E2}"/>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8" name="图片 7">
              <a:extLst>
                <a:ext uri="{FF2B5EF4-FFF2-40B4-BE49-F238E27FC236}">
                  <a16:creationId xmlns:a16="http://schemas.microsoft.com/office/drawing/2014/main" id="{AE04D724-311D-40F7-8C5F-DD66B3177B1F}"/>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5pPr>
      <a:lvl6pPr marL="6096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7pPr>
      <a:lvl8pPr marL="18281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8pPr>
      <a:lvl9pPr marL="24377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9pPr>
    </p:titleStyle>
    <p:bodyStyle>
      <a:lvl1pPr marL="455295" indent="-455295"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88695" indent="-379095"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095" indent="-302895"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16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12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8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ADD4254-D242-4713-B6AB-61178FE00459}"/>
              </a:ext>
            </a:extLst>
          </p:cNvPr>
          <p:cNvGrpSpPr/>
          <p:nvPr/>
        </p:nvGrpSpPr>
        <p:grpSpPr>
          <a:xfrm>
            <a:off x="1265970" y="1632656"/>
            <a:ext cx="9660059" cy="3592688"/>
            <a:chOff x="1316063" y="1933222"/>
            <a:chExt cx="8043726" cy="2991555"/>
          </a:xfrm>
        </p:grpSpPr>
        <p:grpSp>
          <p:nvGrpSpPr>
            <p:cNvPr id="13" name="组合 12">
              <a:extLst>
                <a:ext uri="{FF2B5EF4-FFF2-40B4-BE49-F238E27FC236}">
                  <a16:creationId xmlns:a16="http://schemas.microsoft.com/office/drawing/2014/main" id="{167E7816-2F92-4DDE-B24D-0C7D5EF9111D}"/>
                </a:ext>
              </a:extLst>
            </p:cNvPr>
            <p:cNvGrpSpPr/>
            <p:nvPr/>
          </p:nvGrpSpPr>
          <p:grpSpPr>
            <a:xfrm>
              <a:off x="1316063" y="1933222"/>
              <a:ext cx="8043726" cy="2991555"/>
              <a:chOff x="512691" y="2111640"/>
              <a:chExt cx="8043726" cy="2991555"/>
            </a:xfrm>
          </p:grpSpPr>
          <p:pic>
            <p:nvPicPr>
              <p:cNvPr id="15" name="图片 14">
                <a:extLst>
                  <a:ext uri="{FF2B5EF4-FFF2-40B4-BE49-F238E27FC236}">
                    <a16:creationId xmlns:a16="http://schemas.microsoft.com/office/drawing/2014/main" id="{BCEFFD68-DB13-4AC6-B4D4-9C32D30AB633}"/>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2691" y="2111640"/>
                <a:ext cx="3947797" cy="2991555"/>
              </a:xfrm>
              <a:prstGeom prst="rect">
                <a:avLst/>
              </a:prstGeom>
            </p:spPr>
          </p:pic>
          <p:cxnSp>
            <p:nvCxnSpPr>
              <p:cNvPr id="17" name="直接连接符 16">
                <a:extLst>
                  <a:ext uri="{FF2B5EF4-FFF2-40B4-BE49-F238E27FC236}">
                    <a16:creationId xmlns:a16="http://schemas.microsoft.com/office/drawing/2014/main" id="{3684D0E2-21B6-432E-9B47-8C2E5857058A}"/>
                  </a:ext>
                </a:extLst>
              </p:cNvPr>
              <p:cNvCxnSpPr>
                <a:cxnSpLocks/>
              </p:cNvCxnSpPr>
              <p:nvPr/>
            </p:nvCxnSpPr>
            <p:spPr>
              <a:xfrm>
                <a:off x="4460488" y="2337844"/>
                <a:ext cx="0" cy="2539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99E410FA-1A3E-4611-8C6E-B79F71837B41}"/>
                  </a:ext>
                </a:extLst>
              </p:cNvPr>
              <p:cNvSpPr/>
              <p:nvPr/>
            </p:nvSpPr>
            <p:spPr>
              <a:xfrm>
                <a:off x="4601488" y="3119028"/>
                <a:ext cx="3954929" cy="73866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200" b="1"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4200" b="1" i="0" u="none" strike="noStrike" kern="1200" cap="none" spc="0" normalizeH="0" baseline="0" noProof="0" dirty="0">
                    <a:ln>
                      <a:noFill/>
                    </a:ln>
                    <a:solidFill>
                      <a:prstClr val="black"/>
                    </a:solidFill>
                    <a:effectLst/>
                    <a:uLnTx/>
                    <a:uFillTx/>
                    <a:latin typeface="微软雅黑"/>
                    <a:ea typeface="微软雅黑"/>
                    <a:cs typeface="+mn-cs"/>
                  </a:rPr>
                  <a:t>社会保障学</a:t>
                </a:r>
                <a:r>
                  <a:rPr kumimoji="0" lang="en-US" altLang="zh-CN" sz="4200" b="1" i="0" u="none" strike="noStrike" kern="1200" cap="none" spc="0" normalizeH="0" baseline="0" noProof="0" dirty="0">
                    <a:ln>
                      <a:noFill/>
                    </a:ln>
                    <a:solidFill>
                      <a:prstClr val="black"/>
                    </a:solidFill>
                    <a:effectLst/>
                    <a:uLnTx/>
                    <a:uFillTx/>
                    <a:latin typeface="微软雅黑"/>
                    <a:ea typeface="微软雅黑"/>
                    <a:cs typeface="+mn-cs"/>
                  </a:rPr>
                  <a:t>》</a:t>
                </a:r>
                <a:endParaRPr kumimoji="0" lang="zh-CN" altLang="en-US" sz="4200" b="1" i="0" u="none" strike="noStrike" kern="1200" cap="none" spc="0" normalizeH="0" baseline="0" noProof="0" dirty="0">
                  <a:ln>
                    <a:noFill/>
                  </a:ln>
                  <a:solidFill>
                    <a:prstClr val="black"/>
                  </a:solidFill>
                  <a:effectLst/>
                  <a:uLnTx/>
                  <a:uFillTx/>
                  <a:latin typeface="Calibri"/>
                  <a:ea typeface="微软雅黑"/>
                  <a:cs typeface="+mn-cs"/>
                </a:endParaRPr>
              </a:p>
            </p:txBody>
          </p:sp>
        </p:grpSp>
        <p:sp>
          <p:nvSpPr>
            <p:cNvPr id="9" name="矩形 8">
              <a:extLst>
                <a:ext uri="{FF2B5EF4-FFF2-40B4-BE49-F238E27FC236}">
                  <a16:creationId xmlns:a16="http://schemas.microsoft.com/office/drawing/2014/main" id="{009EB98E-52B8-403F-A7A7-4E4897B86191}"/>
                </a:ext>
              </a:extLst>
            </p:cNvPr>
            <p:cNvSpPr/>
            <p:nvPr/>
          </p:nvSpPr>
          <p:spPr>
            <a:xfrm>
              <a:off x="6131085" y="3792056"/>
              <a:ext cx="226055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微软雅黑"/>
                  <a:ea typeface="微软雅黑"/>
                  <a:cs typeface="+mn-cs"/>
                </a:rPr>
                <a:t>课程代码：</a:t>
              </a:r>
              <a:r>
                <a:rPr kumimoji="0" lang="en-US" altLang="zh-CN" sz="2000" b="1" i="0" u="none" strike="noStrike" kern="1200" cap="none" spc="0" normalizeH="0" baseline="0" noProof="0" dirty="0">
                  <a:ln>
                    <a:noFill/>
                  </a:ln>
                  <a:solidFill>
                    <a:prstClr val="black"/>
                  </a:solidFill>
                  <a:effectLst/>
                  <a:uLnTx/>
                  <a:uFillTx/>
                  <a:latin typeface="微软雅黑"/>
                  <a:ea typeface="微软雅黑"/>
                  <a:cs typeface="+mn-cs"/>
                </a:rPr>
                <a:t>07484</a:t>
              </a:r>
              <a:endParaRPr kumimoji="0" lang="zh-CN" altLang="en-US" sz="2000" b="1" i="0" u="none" strike="noStrike" kern="1200" cap="none" spc="0" normalizeH="0" baseline="0" noProof="0" dirty="0">
                <a:ln>
                  <a:noFill/>
                </a:ln>
                <a:solidFill>
                  <a:prstClr val="black"/>
                </a:solidFill>
                <a:effectLst/>
                <a:uLnTx/>
                <a:uFillTx/>
                <a:latin typeface="Calibri"/>
                <a:ea typeface="微软雅黑"/>
                <a:cs typeface="+mn-cs"/>
              </a:endParaRPr>
            </a:p>
          </p:txBody>
        </p:sp>
      </p:grpSp>
    </p:spTree>
    <p:extLst>
      <p:ext uri="{BB962C8B-B14F-4D97-AF65-F5344CB8AC3E}">
        <p14:creationId xmlns:p14="http://schemas.microsoft.com/office/powerpoint/2010/main" val="137180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659059" y="2134187"/>
            <a:ext cx="11239430" cy="4306146"/>
          </a:xfrm>
        </p:spPr>
        <p:txBody>
          <a:bodyPr anchor="ctr"/>
          <a:lstStyle/>
          <a:p>
            <a:pPr algn="l">
              <a:lnSpc>
                <a:spcPct val="150000"/>
              </a:lnSpc>
              <a:spcAft>
                <a:spcPts val="1200"/>
              </a:spcAft>
            </a:pPr>
            <a:r>
              <a:rPr lang="zh-CN" altLang="en-US" dirty="0"/>
              <a:t>劳动和社会保障部与财政部作为财政拨款、国有股减持等形成的全国社会保障基金的监管部门，在</a:t>
            </a:r>
            <a:r>
              <a:rPr lang="en-US" altLang="zh-CN" dirty="0"/>
              <a:t>2001</a:t>
            </a:r>
            <a:r>
              <a:rPr lang="zh-CN" altLang="en-US" dirty="0"/>
              <a:t>年年底共同颁布了（   </a:t>
            </a:r>
            <a:r>
              <a:rPr lang="en-US" altLang="zh-CN" b="1" dirty="0">
                <a:solidFill>
                  <a:srgbClr val="FF0000"/>
                </a:solidFill>
              </a:rPr>
              <a:t>B</a:t>
            </a:r>
            <a:r>
              <a:rPr lang="zh-CN" altLang="en-US" dirty="0"/>
              <a:t>  ）。</a:t>
            </a:r>
            <a:endParaRPr lang="en-US" altLang="zh-CN" dirty="0"/>
          </a:p>
          <a:p>
            <a:pPr algn="l">
              <a:lnSpc>
                <a:spcPct val="150000"/>
              </a:lnSpc>
              <a:spcAft>
                <a:spcPts val="1200"/>
              </a:spcAft>
            </a:pPr>
            <a:r>
              <a:rPr lang="en-US" altLang="zh-CN" dirty="0"/>
              <a:t>A</a:t>
            </a:r>
            <a:r>
              <a:rPr lang="zh-CN" altLang="en-US" dirty="0"/>
              <a:t>、</a:t>
            </a:r>
            <a:r>
              <a:rPr lang="en-US" altLang="zh-CN" dirty="0"/>
              <a:t>《</a:t>
            </a:r>
            <a:r>
              <a:rPr lang="zh-CN" altLang="en-US" dirty="0"/>
              <a:t>企业职工工伤保险试行办法</a:t>
            </a:r>
            <a:r>
              <a:rPr lang="en-US" altLang="zh-CN" dirty="0"/>
              <a:t>》</a:t>
            </a:r>
          </a:p>
          <a:p>
            <a:pPr algn="l">
              <a:lnSpc>
                <a:spcPct val="150000"/>
              </a:lnSpc>
              <a:spcAft>
                <a:spcPts val="1200"/>
              </a:spcAft>
            </a:pPr>
            <a:r>
              <a:rPr lang="en-US" altLang="zh-CN" b="1" dirty="0">
                <a:solidFill>
                  <a:srgbClr val="FF0000"/>
                </a:solidFill>
              </a:rPr>
              <a:t>B</a:t>
            </a:r>
            <a:r>
              <a:rPr lang="zh-CN" altLang="en-US" b="1" dirty="0">
                <a:solidFill>
                  <a:srgbClr val="FF0000"/>
                </a:solidFill>
              </a:rPr>
              <a:t>、</a:t>
            </a:r>
            <a:r>
              <a:rPr lang="en-US" altLang="zh-CN" b="1" dirty="0">
                <a:solidFill>
                  <a:srgbClr val="FF0000"/>
                </a:solidFill>
              </a:rPr>
              <a:t>《</a:t>
            </a:r>
            <a:r>
              <a:rPr lang="zh-CN" altLang="en-US" b="1" dirty="0">
                <a:solidFill>
                  <a:srgbClr val="FF0000"/>
                </a:solidFill>
              </a:rPr>
              <a:t>全国社会保障基金投资管理暂行办法</a:t>
            </a:r>
            <a:r>
              <a:rPr lang="en-US" altLang="zh-CN" b="1" dirty="0">
                <a:solidFill>
                  <a:srgbClr val="FF0000"/>
                </a:solidFill>
              </a:rPr>
              <a:t>》</a:t>
            </a:r>
          </a:p>
          <a:p>
            <a:pPr algn="l">
              <a:lnSpc>
                <a:spcPct val="150000"/>
              </a:lnSpc>
              <a:spcAft>
                <a:spcPts val="1200"/>
              </a:spcAft>
            </a:pPr>
            <a:r>
              <a:rPr lang="en-US" altLang="zh-CN" dirty="0"/>
              <a:t>C</a:t>
            </a:r>
            <a:r>
              <a:rPr lang="zh-CN" altLang="en-US" dirty="0"/>
              <a:t>、</a:t>
            </a:r>
            <a:r>
              <a:rPr lang="en-US" altLang="zh-CN" dirty="0"/>
              <a:t>《</a:t>
            </a:r>
            <a:r>
              <a:rPr lang="zh-CN" altLang="en-US" dirty="0"/>
              <a:t>资金管理暂行办法</a:t>
            </a:r>
            <a:r>
              <a:rPr lang="en-US" altLang="zh-CN" dirty="0"/>
              <a:t>》</a:t>
            </a:r>
          </a:p>
          <a:p>
            <a:pPr algn="l">
              <a:lnSpc>
                <a:spcPct val="150000"/>
              </a:lnSpc>
              <a:spcAft>
                <a:spcPts val="1200"/>
              </a:spcAft>
            </a:pPr>
            <a:r>
              <a:rPr lang="en-US" altLang="zh-CN" dirty="0"/>
              <a:t>D</a:t>
            </a:r>
            <a:r>
              <a:rPr lang="zh-CN" altLang="en-US" dirty="0"/>
              <a:t>、</a:t>
            </a:r>
            <a:r>
              <a:rPr lang="en-US" altLang="zh-CN" dirty="0"/>
              <a:t>《</a:t>
            </a:r>
            <a:r>
              <a:rPr lang="zh-CN" altLang="en-US" dirty="0"/>
              <a:t>关于完善城镇社会保障体系试点方案</a:t>
            </a:r>
            <a:r>
              <a:rPr lang="en-US" altLang="zh-CN" dirty="0"/>
              <a:t>》</a:t>
            </a:r>
            <a:endParaRPr lang="zh-CN" altLang="en-US" dirty="0"/>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9505295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190845" y="2002784"/>
            <a:ext cx="10866475" cy="4546871"/>
          </a:xfrm>
        </p:spPr>
        <p:txBody>
          <a:bodyPr anchor="t"/>
          <a:lstStyle/>
          <a:p>
            <a:pPr algn="l">
              <a:lnSpc>
                <a:spcPct val="150000"/>
              </a:lnSpc>
              <a:spcAft>
                <a:spcPts val="1200"/>
              </a:spcAft>
            </a:pPr>
            <a:r>
              <a:rPr lang="zh-CN" altLang="en-US" dirty="0">
                <a:latin typeface="+mn-ea"/>
              </a:rPr>
              <a:t>享受保险的权利与资格条件对应的原则在世界各国的具体形式有（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、享受养老金待遇与实际生活水平相联系的原则</a:t>
            </a:r>
          </a:p>
          <a:p>
            <a:pPr algn="l">
              <a:lnSpc>
                <a:spcPct val="150000"/>
              </a:lnSpc>
              <a:spcAft>
                <a:spcPts val="1200"/>
              </a:spcAft>
            </a:pPr>
            <a:r>
              <a:rPr lang="en-US" altLang="zh-CN" dirty="0">
                <a:latin typeface="+mn-ea"/>
              </a:rPr>
              <a:t>B</a:t>
            </a:r>
            <a:r>
              <a:rPr lang="zh-CN" altLang="en-US" dirty="0">
                <a:latin typeface="+mn-ea"/>
              </a:rPr>
              <a:t>、享受养老保险的权利与劳动义务对等的原则</a:t>
            </a:r>
          </a:p>
          <a:p>
            <a:pPr algn="l">
              <a:lnSpc>
                <a:spcPct val="150000"/>
              </a:lnSpc>
              <a:spcAft>
                <a:spcPts val="1200"/>
              </a:spcAft>
            </a:pPr>
            <a:r>
              <a:rPr lang="en-US" altLang="zh-CN" dirty="0">
                <a:latin typeface="+mn-ea"/>
              </a:rPr>
              <a:t>C</a:t>
            </a:r>
            <a:r>
              <a:rPr lang="zh-CN" altLang="en-US" dirty="0">
                <a:latin typeface="+mn-ea"/>
              </a:rPr>
              <a:t>、享受养老金待遇与工作年龄相联系的原则</a:t>
            </a:r>
          </a:p>
          <a:p>
            <a:pPr algn="l">
              <a:lnSpc>
                <a:spcPct val="150000"/>
              </a:lnSpc>
              <a:spcAft>
                <a:spcPts val="1200"/>
              </a:spcAft>
            </a:pPr>
            <a:r>
              <a:rPr lang="en-US" altLang="zh-CN" dirty="0">
                <a:latin typeface="+mn-ea"/>
              </a:rPr>
              <a:t>D</a:t>
            </a:r>
            <a:r>
              <a:rPr lang="zh-CN" altLang="en-US" dirty="0">
                <a:latin typeface="+mn-ea"/>
              </a:rPr>
              <a:t>、享受养老金待遇与工作贡献相联系的原则</a:t>
            </a:r>
          </a:p>
          <a:p>
            <a:pPr algn="l">
              <a:lnSpc>
                <a:spcPct val="150000"/>
              </a:lnSpc>
              <a:spcAft>
                <a:spcPts val="1200"/>
              </a:spcAft>
            </a:pPr>
            <a:r>
              <a:rPr lang="en-US" altLang="zh-CN" dirty="0">
                <a:latin typeface="+mn-ea"/>
              </a:rPr>
              <a:t>E</a:t>
            </a:r>
            <a:r>
              <a:rPr lang="zh-CN" altLang="en-US" dirty="0">
                <a:latin typeface="+mn-ea"/>
              </a:rPr>
              <a:t>、享受养老保险的权利与投保对等的原则</a:t>
            </a:r>
          </a:p>
        </p:txBody>
      </p:sp>
      <p:sp>
        <p:nvSpPr>
          <p:cNvPr id="5" name="TextBox 3">
            <a:extLst>
              <a:ext uri="{FF2B5EF4-FFF2-40B4-BE49-F238E27FC236}">
                <a16:creationId xmlns:a16="http://schemas.microsoft.com/office/drawing/2014/main" id="{90576E60-3B8C-4C49-9FE4-5F6FDCA1ABF0}"/>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2878078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190845" y="2002784"/>
            <a:ext cx="10866475" cy="4546871"/>
          </a:xfrm>
        </p:spPr>
        <p:txBody>
          <a:bodyPr anchor="t"/>
          <a:lstStyle/>
          <a:p>
            <a:pPr algn="l">
              <a:lnSpc>
                <a:spcPct val="150000"/>
              </a:lnSpc>
              <a:spcAft>
                <a:spcPts val="1200"/>
              </a:spcAft>
            </a:pPr>
            <a:r>
              <a:rPr lang="zh-CN" altLang="en-US" dirty="0">
                <a:latin typeface="+mn-ea"/>
              </a:rPr>
              <a:t>享受保险的权利与资格条件对应的原则在世界各国的具体形式有（  </a:t>
            </a:r>
            <a:r>
              <a:rPr lang="en-US" altLang="zh-CN" b="1" dirty="0">
                <a:solidFill>
                  <a:srgbClr val="FF0000"/>
                </a:solidFill>
                <a:latin typeface="+mn-ea"/>
              </a:rPr>
              <a:t>BDE</a:t>
            </a:r>
            <a:r>
              <a:rPr lang="zh-CN" altLang="en-US" dirty="0">
                <a:latin typeface="+mn-ea"/>
              </a:rPr>
              <a:t>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、享受养老金待遇与实际生活水平相联系的原则</a:t>
            </a:r>
          </a:p>
          <a:p>
            <a:pPr algn="l">
              <a:lnSpc>
                <a:spcPct val="150000"/>
              </a:lnSpc>
              <a:spcAft>
                <a:spcPts val="1200"/>
              </a:spcAft>
            </a:pPr>
            <a:r>
              <a:rPr lang="en-US" altLang="zh-CN" b="1" dirty="0">
                <a:solidFill>
                  <a:srgbClr val="FF0000"/>
                </a:solidFill>
                <a:latin typeface="+mn-ea"/>
              </a:rPr>
              <a:t>B</a:t>
            </a:r>
            <a:r>
              <a:rPr lang="zh-CN" altLang="en-US" b="1" dirty="0">
                <a:solidFill>
                  <a:srgbClr val="FF0000"/>
                </a:solidFill>
                <a:latin typeface="+mn-ea"/>
              </a:rPr>
              <a:t>、享受养老保险的权利与劳动义务对等的原则</a:t>
            </a:r>
          </a:p>
          <a:p>
            <a:pPr algn="l">
              <a:lnSpc>
                <a:spcPct val="150000"/>
              </a:lnSpc>
              <a:spcAft>
                <a:spcPts val="1200"/>
              </a:spcAft>
            </a:pPr>
            <a:r>
              <a:rPr lang="en-US" altLang="zh-CN" dirty="0">
                <a:latin typeface="+mn-ea"/>
              </a:rPr>
              <a:t>C</a:t>
            </a:r>
            <a:r>
              <a:rPr lang="zh-CN" altLang="en-US" dirty="0">
                <a:latin typeface="+mn-ea"/>
              </a:rPr>
              <a:t>、享受养老金待遇与工作年龄相联系的原则</a:t>
            </a:r>
          </a:p>
          <a:p>
            <a:pPr algn="l">
              <a:lnSpc>
                <a:spcPct val="150000"/>
              </a:lnSpc>
              <a:spcAft>
                <a:spcPts val="1200"/>
              </a:spcAft>
            </a:pPr>
            <a:r>
              <a:rPr lang="en-US" altLang="zh-CN" b="1" dirty="0">
                <a:solidFill>
                  <a:srgbClr val="FF0000"/>
                </a:solidFill>
                <a:latin typeface="+mn-ea"/>
              </a:rPr>
              <a:t>D</a:t>
            </a:r>
            <a:r>
              <a:rPr lang="zh-CN" altLang="en-US" b="1" dirty="0">
                <a:solidFill>
                  <a:srgbClr val="FF0000"/>
                </a:solidFill>
                <a:latin typeface="+mn-ea"/>
              </a:rPr>
              <a:t>、享受养老金待遇与工作贡献相联系的原则</a:t>
            </a:r>
          </a:p>
          <a:p>
            <a:pPr algn="l">
              <a:lnSpc>
                <a:spcPct val="150000"/>
              </a:lnSpc>
              <a:spcAft>
                <a:spcPts val="1200"/>
              </a:spcAft>
            </a:pPr>
            <a:r>
              <a:rPr lang="en-US" altLang="zh-CN" b="1" dirty="0">
                <a:solidFill>
                  <a:srgbClr val="FF0000"/>
                </a:solidFill>
                <a:latin typeface="+mn-ea"/>
              </a:rPr>
              <a:t>E</a:t>
            </a:r>
            <a:r>
              <a:rPr lang="zh-CN" altLang="en-US" b="1" dirty="0">
                <a:solidFill>
                  <a:srgbClr val="FF0000"/>
                </a:solidFill>
                <a:latin typeface="+mn-ea"/>
              </a:rPr>
              <a:t>、享受养老保险的权利与投保对等的原则</a:t>
            </a:r>
          </a:p>
        </p:txBody>
      </p:sp>
      <p:sp>
        <p:nvSpPr>
          <p:cNvPr id="5" name="TextBox 3">
            <a:extLst>
              <a:ext uri="{FF2B5EF4-FFF2-40B4-BE49-F238E27FC236}">
                <a16:creationId xmlns:a16="http://schemas.microsoft.com/office/drawing/2014/main" id="{90576E60-3B8C-4C49-9FE4-5F6FDCA1ABF0}"/>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2166095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C7B937-3CF4-4E33-B3CF-FF499B0279F4}"/>
              </a:ext>
            </a:extLst>
          </p:cNvPr>
          <p:cNvSpPr/>
          <p:nvPr/>
        </p:nvSpPr>
        <p:spPr>
          <a:xfrm>
            <a:off x="829519" y="2129742"/>
            <a:ext cx="10532962" cy="303256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pic>
        <p:nvPicPr>
          <p:cNvPr id="2" name="图片 1"/>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70175" y="2433091"/>
            <a:ext cx="12051650" cy="2590322"/>
          </a:xfrm>
          <a:prstGeom prst="rect">
            <a:avLst/>
          </a:prstGeom>
        </p:spPr>
      </p:pic>
    </p:spTree>
    <p:extLst>
      <p:ext uri="{BB962C8B-B14F-4D97-AF65-F5344CB8AC3E}">
        <p14:creationId xmlns:p14="http://schemas.microsoft.com/office/powerpoint/2010/main" val="343644499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03637" y="2592503"/>
            <a:ext cx="5905500" cy="2919095"/>
            <a:chOff x="8764" y="3057"/>
            <a:chExt cx="9300" cy="4597"/>
          </a:xfrm>
        </p:grpSpPr>
        <p:sp>
          <p:nvSpPr>
            <p:cNvPr id="5" name="Rectangle 14"/>
            <p:cNvSpPr/>
            <p:nvPr/>
          </p:nvSpPr>
          <p:spPr>
            <a:xfrm>
              <a:off x="8764" y="3879"/>
              <a:ext cx="9300" cy="3775"/>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同学们退出课堂前记得做完随堂考哦</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a:t>
              </a:r>
              <a:endPar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1</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、它是老师精心挑选的历年真题；</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、它能考察你对本次课程知识点的掌握；</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3</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、课后作业明天中午</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12:00</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前完成。</a:t>
              </a:r>
            </a:p>
          </p:txBody>
        </p:sp>
        <p:sp>
          <p:nvSpPr>
            <p:cNvPr id="91" name="文本框 90"/>
            <p:cNvSpPr txBox="1"/>
            <p:nvPr/>
          </p:nvSpPr>
          <p:spPr>
            <a:xfrm>
              <a:off x="8764" y="3057"/>
              <a:ext cx="5499" cy="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随堂考＆作业</a:t>
              </a:r>
            </a:p>
          </p:txBody>
        </p:sp>
      </p:grpSp>
      <p:pic>
        <p:nvPicPr>
          <p:cNvPr id="4" name="图片 3">
            <a:extLst>
              <a:ext uri="{FF2B5EF4-FFF2-40B4-BE49-F238E27FC236}">
                <a16:creationId xmlns:a16="http://schemas.microsoft.com/office/drawing/2014/main" id="{311C8F60-233A-4C00-9166-7CB7E7163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723" y="2060373"/>
            <a:ext cx="3634983" cy="3429000"/>
          </a:xfrm>
          <a:prstGeom prst="roundRect">
            <a:avLst>
              <a:gd name="adj" fmla="val 8594"/>
            </a:avLst>
          </a:prstGeom>
          <a:solidFill>
            <a:srgbClr val="FFFFFF">
              <a:shade val="85000"/>
            </a:srgbClr>
          </a:solidFill>
          <a:ln>
            <a:noFill/>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0915" y="1539694"/>
            <a:ext cx="5459046" cy="707886"/>
          </a:xfrm>
          <a:prstGeom prst="rect">
            <a:avLst/>
          </a:prstGeom>
          <a:noFill/>
        </p:spPr>
        <p:txBody>
          <a:bodyPr wrap="square" rtlCol="0">
            <a:spAutoFit/>
          </a:bodyPr>
          <a:lstStyle/>
          <a:p>
            <a:r>
              <a:rPr lang="zh-CN" altLang="en-US" sz="4000" b="1" dirty="0"/>
              <a:t>第三章     社会保障基金</a:t>
            </a:r>
            <a:endParaRPr lang="en-US" altLang="zh-CN" sz="4000" b="1" dirty="0"/>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663254" y="2399736"/>
            <a:ext cx="5459046" cy="3931594"/>
            <a:chOff x="3663254" y="2675157"/>
            <a:chExt cx="5459046" cy="3931594"/>
          </a:xfrm>
        </p:grpSpPr>
        <p:sp>
          <p:nvSpPr>
            <p:cNvPr id="7" name="Rectangle 6">
              <a:extLst>
                <a:ext uri="{FF2B5EF4-FFF2-40B4-BE49-F238E27FC236}">
                  <a16:creationId xmlns:a16="http://schemas.microsoft.com/office/drawing/2014/main" id="{115FA8BC-822F-4883-B887-BA1A38F7FA12}"/>
                </a:ext>
              </a:extLst>
            </p:cNvPr>
            <p:cNvSpPr/>
            <p:nvPr/>
          </p:nvSpPr>
          <p:spPr>
            <a:xfrm>
              <a:off x="3723581" y="2675157"/>
              <a:ext cx="4361052"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第一节   社会保障基金概述</a:t>
              </a:r>
            </a:p>
          </p:txBody>
        </p:sp>
        <p:sp>
          <p:nvSpPr>
            <p:cNvPr id="8" name="Rectangle 7">
              <a:extLst>
                <a:ext uri="{FF2B5EF4-FFF2-40B4-BE49-F238E27FC236}">
                  <a16:creationId xmlns:a16="http://schemas.microsoft.com/office/drawing/2014/main" id="{496C3528-4EC8-48BC-9E55-2C141A263670}"/>
                </a:ext>
              </a:extLst>
            </p:cNvPr>
            <p:cNvSpPr/>
            <p:nvPr/>
          </p:nvSpPr>
          <p:spPr>
            <a:xfrm>
              <a:off x="3663255" y="3424215"/>
              <a:ext cx="4822821"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社会保障基金的筹集</a:t>
              </a:r>
            </a:p>
          </p:txBody>
        </p:sp>
        <p:sp>
          <p:nvSpPr>
            <p:cNvPr id="9" name="Rectangle 8">
              <a:extLst>
                <a:ext uri="{FF2B5EF4-FFF2-40B4-BE49-F238E27FC236}">
                  <a16:creationId xmlns:a16="http://schemas.microsoft.com/office/drawing/2014/main" id="{FAAC986D-CD29-458C-BF64-227A465E3673}"/>
                </a:ext>
              </a:extLst>
            </p:cNvPr>
            <p:cNvSpPr/>
            <p:nvPr/>
          </p:nvSpPr>
          <p:spPr>
            <a:xfrm>
              <a:off x="3663254" y="4201737"/>
              <a:ext cx="545904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社会保障基金筹集的类型</a:t>
              </a:r>
            </a:p>
          </p:txBody>
        </p:sp>
        <p:sp>
          <p:nvSpPr>
            <p:cNvPr id="10" name="Rectangle 9">
              <a:extLst>
                <a:ext uri="{FF2B5EF4-FFF2-40B4-BE49-F238E27FC236}">
                  <a16:creationId xmlns:a16="http://schemas.microsoft.com/office/drawing/2014/main" id="{0A193A46-6CB8-4D74-9CD3-1134DED3C71C}"/>
                </a:ext>
              </a:extLst>
            </p:cNvPr>
            <p:cNvSpPr/>
            <p:nvPr/>
          </p:nvSpPr>
          <p:spPr>
            <a:xfrm>
              <a:off x="3723581" y="4943293"/>
              <a:ext cx="474516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社会保障基金的管理</a:t>
              </a:r>
            </a:p>
          </p:txBody>
        </p:sp>
        <p:sp>
          <p:nvSpPr>
            <p:cNvPr id="11" name="Rectangle 9">
              <a:extLst>
                <a:ext uri="{FF2B5EF4-FFF2-40B4-BE49-F238E27FC236}">
                  <a16:creationId xmlns:a16="http://schemas.microsoft.com/office/drawing/2014/main" id="{99E68D23-D417-4D3C-9C0B-4B6A1BE9DD4E}"/>
                </a:ext>
              </a:extLst>
            </p:cNvPr>
            <p:cNvSpPr/>
            <p:nvPr/>
          </p:nvSpPr>
          <p:spPr>
            <a:xfrm>
              <a:off x="3732245" y="5692351"/>
              <a:ext cx="4745166"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第五节   社会保障基金的运营</a:t>
              </a:r>
            </a:p>
          </p:txBody>
        </p:sp>
      </p:grpSp>
    </p:spTree>
    <p:extLst>
      <p:ext uri="{BB962C8B-B14F-4D97-AF65-F5344CB8AC3E}">
        <p14:creationId xmlns:p14="http://schemas.microsoft.com/office/powerpoint/2010/main" val="208305519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a:extLst>
              <a:ext uri="{FF2B5EF4-FFF2-40B4-BE49-F238E27FC236}">
                <a16:creationId xmlns:a16="http://schemas.microsoft.com/office/drawing/2014/main" id="{7206A1AF-3FA4-4182-BD18-DCCD79739F13}"/>
              </a:ext>
            </a:extLst>
          </p:cNvPr>
          <p:cNvGrpSpPr/>
          <p:nvPr/>
        </p:nvGrpSpPr>
        <p:grpSpPr>
          <a:xfrm>
            <a:off x="1402409" y="1990851"/>
            <a:ext cx="9387182" cy="3920489"/>
            <a:chOff x="1021168" y="2001868"/>
            <a:chExt cx="9387182" cy="3920489"/>
          </a:xfrm>
        </p:grpSpPr>
        <p:grpSp>
          <p:nvGrpSpPr>
            <p:cNvPr id="42" name="组合 41">
              <a:extLst>
                <a:ext uri="{FF2B5EF4-FFF2-40B4-BE49-F238E27FC236}">
                  <a16:creationId xmlns:a16="http://schemas.microsoft.com/office/drawing/2014/main" id="{36C668A7-4A6C-484C-A6E4-A8B7C766B1B9}"/>
                </a:ext>
              </a:extLst>
            </p:cNvPr>
            <p:cNvGrpSpPr/>
            <p:nvPr/>
          </p:nvGrpSpPr>
          <p:grpSpPr>
            <a:xfrm>
              <a:off x="1021168" y="2001868"/>
              <a:ext cx="9387182" cy="3655790"/>
              <a:chOff x="1523756" y="1911461"/>
              <a:chExt cx="9387182" cy="3655790"/>
            </a:xfrm>
          </p:grpSpPr>
          <p:grpSp>
            <p:nvGrpSpPr>
              <p:cNvPr id="43" name="组合 42">
                <a:extLst>
                  <a:ext uri="{FF2B5EF4-FFF2-40B4-BE49-F238E27FC236}">
                    <a16:creationId xmlns:a16="http://schemas.microsoft.com/office/drawing/2014/main" id="{CB20CB53-DDCD-4AFA-919C-2DAE97A7BA1E}"/>
                  </a:ext>
                </a:extLst>
              </p:cNvPr>
              <p:cNvGrpSpPr/>
              <p:nvPr/>
            </p:nvGrpSpPr>
            <p:grpSpPr>
              <a:xfrm>
                <a:off x="1523756" y="1911461"/>
                <a:ext cx="8361960" cy="3655790"/>
                <a:chOff x="-834878" y="1843034"/>
                <a:chExt cx="8361960" cy="3655790"/>
              </a:xfrm>
            </p:grpSpPr>
            <p:sp>
              <p:nvSpPr>
                <p:cNvPr id="46" name="文本框 45">
                  <a:extLst>
                    <a:ext uri="{FF2B5EF4-FFF2-40B4-BE49-F238E27FC236}">
                      <a16:creationId xmlns:a16="http://schemas.microsoft.com/office/drawing/2014/main" id="{E99D029B-F2A6-4EF2-B286-1377BF82E4E5}"/>
                    </a:ext>
                  </a:extLst>
                </p:cNvPr>
                <p:cNvSpPr txBox="1"/>
                <p:nvPr/>
              </p:nvSpPr>
              <p:spPr>
                <a:xfrm>
                  <a:off x="-834878" y="3360573"/>
                  <a:ext cx="3435369" cy="523220"/>
                </a:xfrm>
                <a:prstGeom prst="rect">
                  <a:avLst/>
                </a:prstGeom>
                <a:solidFill>
                  <a:schemeClr val="accent6">
                    <a:lumMod val="60000"/>
                    <a:lumOff val="40000"/>
                  </a:schemeClr>
                </a:solidFill>
                <a:ln w="38100">
                  <a:noFill/>
                </a:ln>
              </p:spPr>
              <p:txBody>
                <a:bodyPr vert="horz" wrap="square" rtlCol="0">
                  <a:spAutoFit/>
                </a:bodyPr>
                <a:lstStyle/>
                <a:p>
                  <a:pPr lvl="0"/>
                  <a:r>
                    <a:rPr lang="zh-CN" altLang="en-US" sz="2800" dirty="0"/>
                    <a:t>社会保障基金的运营</a:t>
                  </a:r>
                </a:p>
              </p:txBody>
            </p:sp>
            <p:cxnSp>
              <p:nvCxnSpPr>
                <p:cNvPr id="47" name="直接连接符 46">
                  <a:extLst>
                    <a:ext uri="{FF2B5EF4-FFF2-40B4-BE49-F238E27FC236}">
                      <a16:creationId xmlns:a16="http://schemas.microsoft.com/office/drawing/2014/main" id="{7D85AA6B-2823-4C4F-93B8-EC66A61D3895}"/>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0D808024-B0A5-4B84-A236-3A62201D81BF}"/>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D5BAD141-2D8F-4F39-9FA0-2C441B966E2C}"/>
                    </a:ext>
                  </a:extLst>
                </p:cNvPr>
                <p:cNvCxnSpPr/>
                <p:nvPr/>
              </p:nvCxnSpPr>
              <p:spPr>
                <a:xfrm>
                  <a:off x="3127400" y="298795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04ABCEB0-7C67-41D7-A9BA-9829B629167A}"/>
                    </a:ext>
                  </a:extLst>
                </p:cNvPr>
                <p:cNvSpPr txBox="1"/>
                <p:nvPr/>
              </p:nvSpPr>
              <p:spPr>
                <a:xfrm>
                  <a:off x="3625845" y="1843034"/>
                  <a:ext cx="3624987" cy="461665"/>
                </a:xfrm>
                <a:prstGeom prst="rect">
                  <a:avLst/>
                </a:prstGeom>
                <a:noFill/>
                <a:ln w="38100">
                  <a:solidFill>
                    <a:schemeClr val="accent6">
                      <a:lumMod val="75000"/>
                    </a:schemeClr>
                  </a:solidFill>
                </a:ln>
              </p:spPr>
              <p:txBody>
                <a:bodyPr wrap="square" rtlCol="0">
                  <a:spAutoFit/>
                </a:bodyPr>
                <a:lstStyle/>
                <a:p>
                  <a:pPr lvl="0" algn="ctr"/>
                  <a:r>
                    <a:rPr lang="zh-CN" altLang="zh-CN" sz="2400" dirty="0"/>
                    <a:t>社会保障基金的监管模式</a:t>
                  </a:r>
                  <a:endParaRPr lang="en-GB" altLang="zh-CN" sz="2400" dirty="0"/>
                </a:p>
              </p:txBody>
            </p:sp>
            <p:sp>
              <p:nvSpPr>
                <p:cNvPr id="51" name="文本框 50">
                  <a:extLst>
                    <a:ext uri="{FF2B5EF4-FFF2-40B4-BE49-F238E27FC236}">
                      <a16:creationId xmlns:a16="http://schemas.microsoft.com/office/drawing/2014/main" id="{AE399C4E-7052-42A3-B568-866F5DFA10C0}"/>
                    </a:ext>
                  </a:extLst>
                </p:cNvPr>
                <p:cNvSpPr txBox="1"/>
                <p:nvPr/>
              </p:nvSpPr>
              <p:spPr>
                <a:xfrm>
                  <a:off x="3625847" y="2723256"/>
                  <a:ext cx="3312152" cy="461665"/>
                </a:xfrm>
                <a:prstGeom prst="rect">
                  <a:avLst/>
                </a:prstGeom>
                <a:noFill/>
                <a:ln w="38100">
                  <a:solidFill>
                    <a:schemeClr val="accent6">
                      <a:lumMod val="75000"/>
                    </a:schemeClr>
                  </a:solidFill>
                </a:ln>
              </p:spPr>
              <p:txBody>
                <a:bodyPr wrap="square" rtlCol="0">
                  <a:spAutoFit/>
                </a:bodyPr>
                <a:lstStyle/>
                <a:p>
                  <a:pPr lvl="0" algn="ctr"/>
                  <a:r>
                    <a:rPr lang="zh-CN" altLang="zh-CN" sz="2400" dirty="0"/>
                    <a:t>社会保障基金投资模式</a:t>
                  </a:r>
                  <a:endParaRPr lang="en-GB" altLang="zh-CN" sz="2400" dirty="0"/>
                </a:p>
              </p:txBody>
            </p:sp>
            <p:cxnSp>
              <p:nvCxnSpPr>
                <p:cNvPr id="52" name="直接连接符 51">
                  <a:extLst>
                    <a:ext uri="{FF2B5EF4-FFF2-40B4-BE49-F238E27FC236}">
                      <a16:creationId xmlns:a16="http://schemas.microsoft.com/office/drawing/2014/main" id="{C1F7DA96-AE5D-44AB-A4D3-30131B21FB0B}"/>
                    </a:ext>
                  </a:extLst>
                </p:cNvPr>
                <p:cNvCxnSpPr/>
                <p:nvPr/>
              </p:nvCxnSpPr>
              <p:spPr>
                <a:xfrm>
                  <a:off x="3152708" y="467522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8B3AAFA0-B1C0-4629-9D10-F0DB4039B84B}"/>
                    </a:ext>
                  </a:extLst>
                </p:cNvPr>
                <p:cNvSpPr txBox="1"/>
                <p:nvPr/>
              </p:nvSpPr>
              <p:spPr>
                <a:xfrm>
                  <a:off x="3679334" y="4478256"/>
                  <a:ext cx="3847748" cy="461665"/>
                </a:xfrm>
                <a:prstGeom prst="rect">
                  <a:avLst/>
                </a:prstGeom>
                <a:noFill/>
                <a:ln w="38100">
                  <a:solidFill>
                    <a:schemeClr val="accent6">
                      <a:lumMod val="75000"/>
                    </a:schemeClr>
                  </a:solidFill>
                </a:ln>
              </p:spPr>
              <p:txBody>
                <a:bodyPr wrap="square" rtlCol="0">
                  <a:spAutoFit/>
                </a:bodyPr>
                <a:lstStyle/>
                <a:p>
                  <a:pPr lvl="0" algn="ctr"/>
                  <a:r>
                    <a:rPr lang="zh-CN" altLang="zh-CN" sz="2400" dirty="0"/>
                    <a:t>我国社会保障基金投资组合</a:t>
                  </a:r>
                  <a:endParaRPr lang="en-GB" altLang="zh-CN" sz="2400" dirty="0"/>
                </a:p>
              </p:txBody>
            </p:sp>
            <p:cxnSp>
              <p:nvCxnSpPr>
                <p:cNvPr id="54" name="直接连接符 53">
                  <a:extLst>
                    <a:ext uri="{FF2B5EF4-FFF2-40B4-BE49-F238E27FC236}">
                      <a16:creationId xmlns:a16="http://schemas.microsoft.com/office/drawing/2014/main" id="{CBE48278-E15C-4FF2-87F4-C5F2B99E24FF}"/>
                    </a:ext>
                  </a:extLst>
                </p:cNvPr>
                <p:cNvCxnSpPr>
                  <a:cxnSpLocks/>
                </p:cNvCxnSpPr>
                <p:nvPr/>
              </p:nvCxnSpPr>
              <p:spPr>
                <a:xfrm flipV="1">
                  <a:off x="3134651" y="2060374"/>
                  <a:ext cx="0" cy="343845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4" name="直接连接符 43">
                <a:extLst>
                  <a:ext uri="{FF2B5EF4-FFF2-40B4-BE49-F238E27FC236}">
                    <a16:creationId xmlns:a16="http://schemas.microsoft.com/office/drawing/2014/main" id="{13126E41-BFE7-4AB9-8E22-EB1D4E744856}"/>
                  </a:ext>
                </a:extLst>
              </p:cNvPr>
              <p:cNvCxnSpPr/>
              <p:nvPr/>
            </p:nvCxnSpPr>
            <p:spPr>
              <a:xfrm>
                <a:off x="5508605" y="395533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DF7477D7-64C0-4860-BFB2-46CE323ADE2C}"/>
                  </a:ext>
                </a:extLst>
              </p:cNvPr>
              <p:cNvSpPr txBox="1"/>
              <p:nvPr/>
            </p:nvSpPr>
            <p:spPr>
              <a:xfrm>
                <a:off x="6007051" y="3690636"/>
                <a:ext cx="4903887" cy="461665"/>
              </a:xfrm>
              <a:prstGeom prst="rect">
                <a:avLst/>
              </a:prstGeom>
              <a:noFill/>
              <a:ln w="38100">
                <a:solidFill>
                  <a:schemeClr val="accent6">
                    <a:lumMod val="75000"/>
                  </a:schemeClr>
                </a:solidFill>
              </a:ln>
            </p:spPr>
            <p:txBody>
              <a:bodyPr wrap="square" rtlCol="0">
                <a:spAutoFit/>
              </a:bodyPr>
              <a:lstStyle/>
              <a:p>
                <a:pPr lvl="0" algn="ctr"/>
                <a:r>
                  <a:rPr lang="zh-CN" altLang="zh-CN" sz="2400" dirty="0"/>
                  <a:t>社会保障基金投资组合的国际比较</a:t>
                </a:r>
                <a:endParaRPr lang="en-GB" altLang="zh-CN" sz="2400" dirty="0"/>
              </a:p>
            </p:txBody>
          </p:sp>
        </p:grpSp>
        <p:cxnSp>
          <p:nvCxnSpPr>
            <p:cNvPr id="55" name="直接连接符 54">
              <a:extLst>
                <a:ext uri="{FF2B5EF4-FFF2-40B4-BE49-F238E27FC236}">
                  <a16:creationId xmlns:a16="http://schemas.microsoft.com/office/drawing/2014/main" id="{73B52FCF-090E-4210-AFEC-644F31A937B3}"/>
                </a:ext>
              </a:extLst>
            </p:cNvPr>
            <p:cNvCxnSpPr/>
            <p:nvPr/>
          </p:nvCxnSpPr>
          <p:spPr>
            <a:xfrm>
              <a:off x="5008754" y="5657658"/>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B258AF1B-498A-44B8-B032-C6CF3AAC76B2}"/>
                </a:ext>
              </a:extLst>
            </p:cNvPr>
            <p:cNvSpPr txBox="1"/>
            <p:nvPr/>
          </p:nvSpPr>
          <p:spPr>
            <a:xfrm>
              <a:off x="5535380" y="5460692"/>
              <a:ext cx="1663204" cy="461665"/>
            </a:xfrm>
            <a:prstGeom prst="rect">
              <a:avLst/>
            </a:prstGeom>
            <a:noFill/>
            <a:ln w="38100">
              <a:solidFill>
                <a:schemeClr val="accent6">
                  <a:lumMod val="75000"/>
                </a:schemeClr>
              </a:solidFill>
            </a:ln>
          </p:spPr>
          <p:txBody>
            <a:bodyPr wrap="square" rtlCol="0">
              <a:spAutoFit/>
            </a:bodyPr>
            <a:lstStyle/>
            <a:p>
              <a:pPr lvl="0" algn="ctr"/>
              <a:r>
                <a:rPr lang="zh-CN" altLang="zh-CN" sz="2400" dirty="0"/>
                <a:t>政策建议</a:t>
              </a:r>
              <a:endParaRPr lang="en-GB" altLang="zh-CN" sz="2400" dirty="0"/>
            </a:p>
          </p:txBody>
        </p:sp>
      </p:grpSp>
    </p:spTree>
    <p:extLst>
      <p:ext uri="{BB962C8B-B14F-4D97-AF65-F5344CB8AC3E}">
        <p14:creationId xmlns:p14="http://schemas.microsoft.com/office/powerpoint/2010/main" val="228929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BDEB294F-9957-4A64-BF37-197E32FC1C31}"/>
              </a:ext>
            </a:extLst>
          </p:cNvPr>
          <p:cNvGrpSpPr/>
          <p:nvPr/>
        </p:nvGrpSpPr>
        <p:grpSpPr>
          <a:xfrm>
            <a:off x="265520" y="1122469"/>
            <a:ext cx="5344110" cy="1106729"/>
            <a:chOff x="107475" y="941847"/>
            <a:chExt cx="5344110" cy="1106729"/>
          </a:xfrm>
        </p:grpSpPr>
        <p:grpSp>
          <p:nvGrpSpPr>
            <p:cNvPr id="18" name="组合 17">
              <a:extLst>
                <a:ext uri="{FF2B5EF4-FFF2-40B4-BE49-F238E27FC236}">
                  <a16:creationId xmlns:a16="http://schemas.microsoft.com/office/drawing/2014/main" id="{5C4A44AA-C951-427A-B6C8-4BC7FE180EC1}"/>
                </a:ext>
              </a:extLst>
            </p:cNvPr>
            <p:cNvGrpSpPr/>
            <p:nvPr/>
          </p:nvGrpSpPr>
          <p:grpSpPr>
            <a:xfrm>
              <a:off x="107475" y="941847"/>
              <a:ext cx="3905896" cy="1106729"/>
              <a:chOff x="107475" y="941847"/>
              <a:chExt cx="3905896" cy="1106729"/>
            </a:xfrm>
          </p:grpSpPr>
          <p:sp>
            <p:nvSpPr>
              <p:cNvPr id="20" name="文本框 19">
                <a:extLst>
                  <a:ext uri="{FF2B5EF4-FFF2-40B4-BE49-F238E27FC236}">
                    <a16:creationId xmlns:a16="http://schemas.microsoft.com/office/drawing/2014/main" id="{F971D87A-5EA9-4374-815C-21FB715EF4F4}"/>
                  </a:ext>
                </a:extLst>
              </p:cNvPr>
              <p:cNvSpPr txBox="1"/>
              <p:nvPr/>
            </p:nvSpPr>
            <p:spPr>
              <a:xfrm>
                <a:off x="107475" y="941847"/>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21" name="矩形 20">
                <a:extLst>
                  <a:ext uri="{FF2B5EF4-FFF2-40B4-BE49-F238E27FC236}">
                    <a16:creationId xmlns:a16="http://schemas.microsoft.com/office/drawing/2014/main" id="{6FB376CB-9119-488D-A63E-C19692CF492C}"/>
                  </a:ext>
                </a:extLst>
              </p:cNvPr>
              <p:cNvSpPr/>
              <p:nvPr/>
            </p:nvSpPr>
            <p:spPr>
              <a:xfrm>
                <a:off x="531704" y="1617689"/>
                <a:ext cx="3481667" cy="430887"/>
              </a:xfrm>
              <a:prstGeom prst="rect">
                <a:avLst/>
              </a:prstGeom>
              <a:noFill/>
            </p:spPr>
            <p:txBody>
              <a:bodyPr wrap="square" rtlCol="0">
                <a:spAutoFit/>
              </a:bodyPr>
              <a:lstStyle/>
              <a:p>
                <a:pPr algn="ctr"/>
                <a:r>
                  <a:rPr lang="en-US" altLang="zh-CN" sz="2200" b="1" dirty="0"/>
                  <a:t>3.5</a:t>
                </a:r>
                <a:r>
                  <a:rPr lang="zh-CN" altLang="en-US" sz="2200" b="1" dirty="0"/>
                  <a:t>     社会保障基金的运营</a:t>
                </a:r>
              </a:p>
            </p:txBody>
          </p:sp>
        </p:grpSp>
        <p:sp>
          <p:nvSpPr>
            <p:cNvPr id="19" name="文本框 18">
              <a:extLst>
                <a:ext uri="{FF2B5EF4-FFF2-40B4-BE49-F238E27FC236}">
                  <a16:creationId xmlns:a16="http://schemas.microsoft.com/office/drawing/2014/main" id="{91EB9ED0-6E09-4F19-B5A5-3B4D9565FFA7}"/>
                </a:ext>
              </a:extLst>
            </p:cNvPr>
            <p:cNvSpPr txBox="1"/>
            <p:nvPr/>
          </p:nvSpPr>
          <p:spPr>
            <a:xfrm>
              <a:off x="4013371" y="1648466"/>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论述题</a:t>
              </a:r>
            </a:p>
          </p:txBody>
        </p:sp>
      </p:grpSp>
      <p:sp>
        <p:nvSpPr>
          <p:cNvPr id="22" name="矩形 21">
            <a:extLst>
              <a:ext uri="{FF2B5EF4-FFF2-40B4-BE49-F238E27FC236}">
                <a16:creationId xmlns:a16="http://schemas.microsoft.com/office/drawing/2014/main" id="{2CDFCDD5-351C-4DEA-8F9C-E20C62B2604A}"/>
              </a:ext>
            </a:extLst>
          </p:cNvPr>
          <p:cNvSpPr/>
          <p:nvPr/>
        </p:nvSpPr>
        <p:spPr>
          <a:xfrm>
            <a:off x="1707022" y="2502765"/>
            <a:ext cx="4801314" cy="400110"/>
          </a:xfrm>
          <a:prstGeom prst="rect">
            <a:avLst/>
          </a:prstGeom>
        </p:spPr>
        <p:txBody>
          <a:bodyPr wrap="none">
            <a:spAutoFit/>
          </a:bodyPr>
          <a:lstStyle/>
          <a:p>
            <a:r>
              <a:rPr lang="zh-CN" altLang="en-US" sz="2000" b="1" dirty="0"/>
              <a:t>对社会保障基金的监管主要有两种模式：</a:t>
            </a:r>
            <a:endParaRPr lang="en-GB" altLang="zh-CN" sz="2000" b="1" dirty="0"/>
          </a:p>
        </p:txBody>
      </p:sp>
      <p:sp>
        <p:nvSpPr>
          <p:cNvPr id="23" name="矩形 22">
            <a:extLst>
              <a:ext uri="{FF2B5EF4-FFF2-40B4-BE49-F238E27FC236}">
                <a16:creationId xmlns:a16="http://schemas.microsoft.com/office/drawing/2014/main" id="{619602DD-D1A8-4ECA-897F-0B67980F10A7}"/>
              </a:ext>
            </a:extLst>
          </p:cNvPr>
          <p:cNvSpPr/>
          <p:nvPr/>
        </p:nvSpPr>
        <p:spPr>
          <a:xfrm>
            <a:off x="1582843" y="2982250"/>
            <a:ext cx="7369809" cy="504882"/>
          </a:xfrm>
          <a:prstGeom prst="rect">
            <a:avLst/>
          </a:prstGeom>
        </p:spPr>
        <p:txBody>
          <a:bodyPr wrap="square">
            <a:spAutoFit/>
          </a:bodyPr>
          <a:lstStyle/>
          <a:p>
            <a:pPr>
              <a:lnSpc>
                <a:spcPct val="150000"/>
              </a:lnSpc>
            </a:pPr>
            <a:r>
              <a:rPr lang="zh-CN" altLang="en-US" sz="2000" dirty="0">
                <a:solidFill>
                  <a:srgbClr val="FF0000"/>
                </a:solidFill>
              </a:rPr>
              <a:t>（一）审慎性</a:t>
            </a:r>
            <a:r>
              <a:rPr lang="zh-CN" altLang="en-US" sz="2000" dirty="0"/>
              <a:t>监管模式：监督机构较少干预基金的日常活动</a:t>
            </a:r>
            <a:endParaRPr lang="en-US" altLang="zh-CN" sz="2000" dirty="0"/>
          </a:p>
        </p:txBody>
      </p:sp>
      <p:sp>
        <p:nvSpPr>
          <p:cNvPr id="24" name="矩形 23">
            <a:extLst>
              <a:ext uri="{FF2B5EF4-FFF2-40B4-BE49-F238E27FC236}">
                <a16:creationId xmlns:a16="http://schemas.microsoft.com/office/drawing/2014/main" id="{932CBC4F-BFDF-4FD3-8C4B-5566DA4B5BB7}"/>
              </a:ext>
            </a:extLst>
          </p:cNvPr>
          <p:cNvSpPr/>
          <p:nvPr/>
        </p:nvSpPr>
        <p:spPr>
          <a:xfrm>
            <a:off x="1582843" y="5166436"/>
            <a:ext cx="7548632" cy="504882"/>
          </a:xfrm>
          <a:prstGeom prst="rect">
            <a:avLst/>
          </a:prstGeom>
        </p:spPr>
        <p:txBody>
          <a:bodyPr wrap="square">
            <a:spAutoFit/>
          </a:bodyPr>
          <a:lstStyle/>
          <a:p>
            <a:pPr>
              <a:lnSpc>
                <a:spcPct val="150000"/>
              </a:lnSpc>
            </a:pPr>
            <a:r>
              <a:rPr lang="zh-CN" altLang="en-US" sz="2000" dirty="0">
                <a:solidFill>
                  <a:srgbClr val="FF0000"/>
                </a:solidFill>
              </a:rPr>
              <a:t>（二）严格的限量</a:t>
            </a:r>
            <a:r>
              <a:rPr lang="zh-CN" altLang="en-US" sz="2000" dirty="0"/>
              <a:t>监管模式：监督机构较多干预基金的日常活动</a:t>
            </a:r>
          </a:p>
        </p:txBody>
      </p:sp>
      <p:sp>
        <p:nvSpPr>
          <p:cNvPr id="25" name="矩形 24">
            <a:extLst>
              <a:ext uri="{FF2B5EF4-FFF2-40B4-BE49-F238E27FC236}">
                <a16:creationId xmlns:a16="http://schemas.microsoft.com/office/drawing/2014/main" id="{CB8129CC-DEAC-4164-BD21-9B0DA8D20FC7}"/>
              </a:ext>
            </a:extLst>
          </p:cNvPr>
          <p:cNvSpPr/>
          <p:nvPr/>
        </p:nvSpPr>
        <p:spPr>
          <a:xfrm>
            <a:off x="2404693" y="3549432"/>
            <a:ext cx="9041832" cy="879087"/>
          </a:xfrm>
          <a:prstGeom prst="rect">
            <a:avLst/>
          </a:prstGeom>
        </p:spPr>
        <p:txBody>
          <a:bodyPr wrap="square">
            <a:spAutoFit/>
          </a:bodyPr>
          <a:lstStyle/>
          <a:p>
            <a:pPr>
              <a:lnSpc>
                <a:spcPct val="150000"/>
              </a:lnSpc>
            </a:pPr>
            <a:r>
              <a:rPr lang="zh-CN" altLang="en-US" dirty="0"/>
              <a:t>▶ </a:t>
            </a:r>
            <a:r>
              <a:rPr lang="zh-CN" altLang="zh-CN" dirty="0"/>
              <a:t>适合于经济发展比较成熟、金融体制比较完善、资本市场和各类中介组织比较发达、基金管理机构有一定程度发展、相关法律比较健全的国家。</a:t>
            </a:r>
            <a:endParaRPr lang="en-US" altLang="zh-CN" dirty="0"/>
          </a:p>
        </p:txBody>
      </p:sp>
      <p:sp>
        <p:nvSpPr>
          <p:cNvPr id="26" name="矩形 25">
            <a:extLst>
              <a:ext uri="{FF2B5EF4-FFF2-40B4-BE49-F238E27FC236}">
                <a16:creationId xmlns:a16="http://schemas.microsoft.com/office/drawing/2014/main" id="{A72CDE1E-312F-4B4A-834D-AEC9F471163C}"/>
              </a:ext>
            </a:extLst>
          </p:cNvPr>
          <p:cNvSpPr/>
          <p:nvPr/>
        </p:nvSpPr>
        <p:spPr>
          <a:xfrm>
            <a:off x="2391668" y="4493392"/>
            <a:ext cx="3324949" cy="463012"/>
          </a:xfrm>
          <a:prstGeom prst="rect">
            <a:avLst/>
          </a:prstGeom>
        </p:spPr>
        <p:txBody>
          <a:bodyPr wrap="none">
            <a:spAutoFit/>
          </a:bodyPr>
          <a:lstStyle/>
          <a:p>
            <a:pPr>
              <a:lnSpc>
                <a:spcPct val="150000"/>
              </a:lnSpc>
            </a:pPr>
            <a:r>
              <a:rPr lang="zh-CN" altLang="en-US" dirty="0"/>
              <a:t>▶ </a:t>
            </a:r>
            <a:r>
              <a:rPr lang="zh-CN" altLang="zh-CN" dirty="0"/>
              <a:t>英、美、加拿大等发达国家</a:t>
            </a:r>
            <a:endParaRPr lang="en-US" altLang="zh-CN" dirty="0"/>
          </a:p>
        </p:txBody>
      </p:sp>
      <p:sp>
        <p:nvSpPr>
          <p:cNvPr id="27" name="矩形 26">
            <a:extLst>
              <a:ext uri="{FF2B5EF4-FFF2-40B4-BE49-F238E27FC236}">
                <a16:creationId xmlns:a16="http://schemas.microsoft.com/office/drawing/2014/main" id="{6CE1A2C1-1375-4177-8712-E46A19FBF418}"/>
              </a:ext>
            </a:extLst>
          </p:cNvPr>
          <p:cNvSpPr/>
          <p:nvPr/>
        </p:nvSpPr>
        <p:spPr>
          <a:xfrm>
            <a:off x="2332943" y="5671318"/>
            <a:ext cx="4175393" cy="463588"/>
          </a:xfrm>
          <a:prstGeom prst="rect">
            <a:avLst/>
          </a:prstGeom>
        </p:spPr>
        <p:txBody>
          <a:bodyPr wrap="square">
            <a:spAutoFit/>
          </a:bodyPr>
          <a:lstStyle/>
          <a:p>
            <a:pPr>
              <a:lnSpc>
                <a:spcPct val="150000"/>
              </a:lnSpc>
            </a:pPr>
            <a:r>
              <a:rPr lang="zh-CN" altLang="zh-CN" dirty="0"/>
              <a:t>欧洲大陆国家及智利、秘鲁等拉美国家</a:t>
            </a:r>
            <a:r>
              <a:rPr lang="zh-CN" altLang="en-US" dirty="0"/>
              <a:t>。 </a:t>
            </a:r>
            <a:endParaRPr lang="en-US" altLang="zh-CN" dirty="0"/>
          </a:p>
        </p:txBody>
      </p:sp>
      <p:pic>
        <p:nvPicPr>
          <p:cNvPr id="2" name="图片 1">
            <a:extLst>
              <a:ext uri="{FF2B5EF4-FFF2-40B4-BE49-F238E27FC236}">
                <a16:creationId xmlns:a16="http://schemas.microsoft.com/office/drawing/2014/main" id="{E7F21707-89EC-478F-9ACE-65EAE2762680}"/>
              </a:ext>
            </a:extLst>
          </p:cNvPr>
          <p:cNvPicPr>
            <a:picLocks noChangeAspect="1"/>
          </p:cNvPicPr>
          <p:nvPr/>
        </p:nvPicPr>
        <p:blipFill>
          <a:blip r:embed="rId3"/>
          <a:stretch>
            <a:fillRect/>
          </a:stretch>
        </p:blipFill>
        <p:spPr>
          <a:xfrm>
            <a:off x="8952658" y="802527"/>
            <a:ext cx="3152864" cy="1357567"/>
          </a:xfrm>
          <a:prstGeom prst="rect">
            <a:avLst/>
          </a:prstGeom>
        </p:spPr>
      </p:pic>
    </p:spTree>
    <p:extLst>
      <p:ext uri="{BB962C8B-B14F-4D97-AF65-F5344CB8AC3E}">
        <p14:creationId xmlns:p14="http://schemas.microsoft.com/office/powerpoint/2010/main" val="181111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71792" y="4259534"/>
            <a:ext cx="9667780" cy="504882"/>
          </a:xfrm>
          <a:prstGeom prst="rect">
            <a:avLst/>
          </a:prstGeom>
        </p:spPr>
        <p:txBody>
          <a:bodyPr wrap="square">
            <a:spAutoFit/>
          </a:bodyPr>
          <a:lstStyle/>
          <a:p>
            <a:pPr>
              <a:lnSpc>
                <a:spcPct val="150000"/>
              </a:lnSpc>
            </a:pPr>
            <a:r>
              <a:rPr lang="zh-CN" altLang="en-US" sz="2000" dirty="0"/>
              <a:t>从国际经验来看，社会保障基金的投资必须同时兼顾</a:t>
            </a:r>
            <a:r>
              <a:rPr lang="zh-CN" altLang="en-US" sz="2000" b="1" dirty="0">
                <a:solidFill>
                  <a:srgbClr val="FF0000"/>
                </a:solidFill>
              </a:rPr>
              <a:t>安全性</a:t>
            </a:r>
            <a:r>
              <a:rPr lang="zh-CN" altLang="en-US" sz="2000" b="1" dirty="0"/>
              <a:t>、</a:t>
            </a:r>
            <a:r>
              <a:rPr lang="zh-CN" altLang="en-US" sz="2000" b="1" dirty="0">
                <a:solidFill>
                  <a:srgbClr val="FF0000"/>
                </a:solidFill>
              </a:rPr>
              <a:t>营利性</a:t>
            </a:r>
            <a:r>
              <a:rPr lang="zh-CN" altLang="en-US" sz="2000" dirty="0"/>
              <a:t>和</a:t>
            </a:r>
            <a:r>
              <a:rPr lang="zh-CN" altLang="en-US" sz="2000" b="1" dirty="0">
                <a:solidFill>
                  <a:srgbClr val="FF0000"/>
                </a:solidFill>
              </a:rPr>
              <a:t>流动性</a:t>
            </a:r>
            <a:r>
              <a:rPr lang="zh-CN" altLang="en-US" sz="2000" dirty="0"/>
              <a:t>。</a:t>
            </a:r>
          </a:p>
        </p:txBody>
      </p:sp>
      <p:sp>
        <p:nvSpPr>
          <p:cNvPr id="2" name="文本框 1"/>
          <p:cNvSpPr txBox="1"/>
          <p:nvPr/>
        </p:nvSpPr>
        <p:spPr>
          <a:xfrm>
            <a:off x="768592" y="2478007"/>
            <a:ext cx="5245347" cy="400110"/>
          </a:xfrm>
          <a:prstGeom prst="rect">
            <a:avLst/>
          </a:prstGeom>
          <a:noFill/>
        </p:spPr>
        <p:txBody>
          <a:bodyPr wrap="none" rtlCol="0">
            <a:spAutoFit/>
          </a:bodyPr>
          <a:lstStyle/>
          <a:p>
            <a:r>
              <a:rPr lang="en-US" altLang="zh-CN" sz="2000" b="1" dirty="0"/>
              <a:t>3.5.3   </a:t>
            </a:r>
            <a:r>
              <a:rPr lang="zh-CN" altLang="en-US" sz="2000" b="1" dirty="0"/>
              <a:t>三、社会保障基金投资组合的国际比较</a:t>
            </a:r>
            <a:endParaRPr lang="en-US" altLang="zh-CN" sz="2000" b="1" dirty="0"/>
          </a:p>
        </p:txBody>
      </p:sp>
      <p:sp>
        <p:nvSpPr>
          <p:cNvPr id="9" name="文本框 8">
            <a:extLst>
              <a:ext uri="{FF2B5EF4-FFF2-40B4-BE49-F238E27FC236}">
                <a16:creationId xmlns:a16="http://schemas.microsoft.com/office/drawing/2014/main" id="{1133D9CD-62CD-47CE-92D8-1CD9574D32E3}"/>
              </a:ext>
            </a:extLst>
          </p:cNvPr>
          <p:cNvSpPr txBox="1"/>
          <p:nvPr/>
        </p:nvSpPr>
        <p:spPr>
          <a:xfrm>
            <a:off x="6073802" y="246857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pic>
        <p:nvPicPr>
          <p:cNvPr id="4" name="图片 3">
            <a:extLst>
              <a:ext uri="{FF2B5EF4-FFF2-40B4-BE49-F238E27FC236}">
                <a16:creationId xmlns:a16="http://schemas.microsoft.com/office/drawing/2014/main" id="{8BDB45AF-EBE8-4F8E-ACE0-638C49B2ED81}"/>
              </a:ext>
            </a:extLst>
          </p:cNvPr>
          <p:cNvPicPr>
            <a:picLocks noChangeAspect="1"/>
          </p:cNvPicPr>
          <p:nvPr/>
        </p:nvPicPr>
        <p:blipFill>
          <a:blip r:embed="rId3"/>
          <a:stretch>
            <a:fillRect/>
          </a:stretch>
        </p:blipFill>
        <p:spPr>
          <a:xfrm>
            <a:off x="9086802" y="818575"/>
            <a:ext cx="3020749" cy="1300681"/>
          </a:xfrm>
          <a:prstGeom prst="rect">
            <a:avLst/>
          </a:prstGeom>
        </p:spPr>
      </p:pic>
      <p:sp>
        <p:nvSpPr>
          <p:cNvPr id="29" name="文本框 28">
            <a:extLst>
              <a:ext uri="{FF2B5EF4-FFF2-40B4-BE49-F238E27FC236}">
                <a16:creationId xmlns:a16="http://schemas.microsoft.com/office/drawing/2014/main" id="{CCCE8FE3-9F9A-46E3-8DCE-9BFC83E521A6}"/>
              </a:ext>
            </a:extLst>
          </p:cNvPr>
          <p:cNvSpPr txBox="1"/>
          <p:nvPr/>
        </p:nvSpPr>
        <p:spPr>
          <a:xfrm>
            <a:off x="265520" y="1122469"/>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30" name="矩形 29">
            <a:extLst>
              <a:ext uri="{FF2B5EF4-FFF2-40B4-BE49-F238E27FC236}">
                <a16:creationId xmlns:a16="http://schemas.microsoft.com/office/drawing/2014/main" id="{6A0BCEE2-92A0-4194-A18F-1F0EE52FBCBF}"/>
              </a:ext>
            </a:extLst>
          </p:cNvPr>
          <p:cNvSpPr/>
          <p:nvPr/>
        </p:nvSpPr>
        <p:spPr>
          <a:xfrm>
            <a:off x="689749" y="1798311"/>
            <a:ext cx="3481667" cy="430887"/>
          </a:xfrm>
          <a:prstGeom prst="rect">
            <a:avLst/>
          </a:prstGeom>
          <a:noFill/>
        </p:spPr>
        <p:txBody>
          <a:bodyPr wrap="square" rtlCol="0">
            <a:spAutoFit/>
          </a:bodyPr>
          <a:lstStyle/>
          <a:p>
            <a:pPr algn="ctr"/>
            <a:r>
              <a:rPr lang="en-US" altLang="zh-CN" sz="2200" b="1" dirty="0"/>
              <a:t>3.5</a:t>
            </a:r>
            <a:r>
              <a:rPr lang="zh-CN" altLang="en-US" sz="2200" b="1" dirty="0"/>
              <a:t>     社会保障基金的运营</a:t>
            </a:r>
          </a:p>
        </p:txBody>
      </p:sp>
    </p:spTree>
    <p:extLst>
      <p:ext uri="{BB962C8B-B14F-4D97-AF65-F5344CB8AC3E}">
        <p14:creationId xmlns:p14="http://schemas.microsoft.com/office/powerpoint/2010/main" val="1559933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73813" y="5020720"/>
            <a:ext cx="7295613" cy="142962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000" dirty="0">
                <a:solidFill>
                  <a:srgbClr val="FF0000"/>
                </a:solidFill>
              </a:rPr>
              <a:t>（一）股权投资；        （二）转化为国家基础设施建设长期资金；（三）进行国际投资；（四）开拓海外股权投资市场</a:t>
            </a:r>
          </a:p>
          <a:p>
            <a:pPr>
              <a:lnSpc>
                <a:spcPct val="150000"/>
              </a:lnSpc>
            </a:pPr>
            <a:endParaRPr lang="zh-CN" altLang="en-US" sz="2000" dirty="0">
              <a:solidFill>
                <a:srgbClr val="FF0000"/>
              </a:solidFill>
            </a:endParaRPr>
          </a:p>
        </p:txBody>
      </p:sp>
      <p:sp>
        <p:nvSpPr>
          <p:cNvPr id="6" name="矩形 5"/>
          <p:cNvSpPr/>
          <p:nvPr/>
        </p:nvSpPr>
        <p:spPr>
          <a:xfrm>
            <a:off x="1561948" y="3228465"/>
            <a:ext cx="9594659" cy="14282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sz="2000" dirty="0">
                <a:solidFill>
                  <a:schemeClr val="tx1"/>
                </a:solidFill>
              </a:rPr>
              <a:t>《</a:t>
            </a:r>
            <a:r>
              <a:rPr lang="zh-CN" altLang="en-US" sz="2000" dirty="0">
                <a:solidFill>
                  <a:schemeClr val="tx1"/>
                </a:solidFill>
              </a:rPr>
              <a:t>资金管理暂行办法</a:t>
            </a:r>
            <a:r>
              <a:rPr lang="en-US" altLang="zh-CN" sz="2000" dirty="0">
                <a:solidFill>
                  <a:schemeClr val="tx1"/>
                </a:solidFill>
              </a:rPr>
              <a:t>》</a:t>
            </a:r>
            <a:r>
              <a:rPr lang="zh-CN" altLang="en-US" sz="2000" dirty="0"/>
              <a:t>明确规定：全国社会保障基金的投资范围限于</a:t>
            </a:r>
            <a:r>
              <a:rPr lang="zh-CN" altLang="en-US" sz="2000" dirty="0">
                <a:solidFill>
                  <a:srgbClr val="FF0000"/>
                </a:solidFill>
              </a:rPr>
              <a:t>银行存款</a:t>
            </a:r>
            <a:r>
              <a:rPr lang="zh-CN" altLang="en-US" sz="2000" dirty="0"/>
              <a:t>、</a:t>
            </a:r>
            <a:r>
              <a:rPr lang="zh-CN" altLang="en-US" sz="2000" dirty="0">
                <a:solidFill>
                  <a:srgbClr val="FF0000"/>
                </a:solidFill>
              </a:rPr>
              <a:t>国债</a:t>
            </a:r>
            <a:r>
              <a:rPr lang="zh-CN" altLang="en-US" sz="2000" dirty="0"/>
              <a:t>、</a:t>
            </a:r>
            <a:r>
              <a:rPr lang="zh-CN" altLang="en-US" sz="2000" dirty="0">
                <a:solidFill>
                  <a:srgbClr val="FF0000"/>
                </a:solidFill>
              </a:rPr>
              <a:t>企业债</a:t>
            </a:r>
            <a:r>
              <a:rPr lang="zh-CN" altLang="en-US" sz="2000" dirty="0"/>
              <a:t>、</a:t>
            </a:r>
            <a:r>
              <a:rPr lang="zh-CN" altLang="en-US" sz="2000" dirty="0">
                <a:solidFill>
                  <a:srgbClr val="FF0000"/>
                </a:solidFill>
              </a:rPr>
              <a:t>金融债</a:t>
            </a:r>
            <a:r>
              <a:rPr lang="zh-CN" altLang="en-US" sz="2000" dirty="0"/>
              <a:t>、</a:t>
            </a:r>
            <a:r>
              <a:rPr lang="zh-CN" altLang="en-US" sz="2000" dirty="0">
                <a:solidFill>
                  <a:srgbClr val="FF0000"/>
                </a:solidFill>
              </a:rPr>
              <a:t>证券投资基金</a:t>
            </a:r>
            <a:r>
              <a:rPr lang="zh-CN" altLang="en-US" sz="2000" dirty="0"/>
              <a:t>、</a:t>
            </a:r>
            <a:r>
              <a:rPr lang="zh-CN" altLang="en-US" sz="2000" dirty="0">
                <a:solidFill>
                  <a:srgbClr val="FF0000"/>
                </a:solidFill>
              </a:rPr>
              <a:t>股票</a:t>
            </a:r>
            <a:r>
              <a:rPr lang="zh-CN" altLang="en-US" sz="2000" dirty="0"/>
              <a:t>。其中，证券投资基金、股票的投资比例不高于</a:t>
            </a:r>
            <a:r>
              <a:rPr lang="en-US" altLang="zh-CN" sz="2000" dirty="0">
                <a:solidFill>
                  <a:srgbClr val="FF0000"/>
                </a:solidFill>
              </a:rPr>
              <a:t>40%</a:t>
            </a:r>
            <a:r>
              <a:rPr lang="zh-CN" altLang="en-US" sz="2000" dirty="0"/>
              <a:t>，企业债、金融债的投资比例不高于</a:t>
            </a:r>
            <a:r>
              <a:rPr lang="en-US" altLang="zh-CN" sz="2000" dirty="0">
                <a:solidFill>
                  <a:srgbClr val="FF0000"/>
                </a:solidFill>
              </a:rPr>
              <a:t>10%</a:t>
            </a:r>
            <a:r>
              <a:rPr lang="zh-CN" altLang="en-US" sz="2000" dirty="0"/>
              <a:t>。</a:t>
            </a:r>
          </a:p>
        </p:txBody>
      </p:sp>
      <p:sp>
        <p:nvSpPr>
          <p:cNvPr id="13" name="文本框 12">
            <a:extLst>
              <a:ext uri="{FF2B5EF4-FFF2-40B4-BE49-F238E27FC236}">
                <a16:creationId xmlns:a16="http://schemas.microsoft.com/office/drawing/2014/main" id="{E507FC0C-BE3B-47C5-B8C2-9FE81D20A9D9}"/>
              </a:ext>
            </a:extLst>
          </p:cNvPr>
          <p:cNvSpPr txBox="1"/>
          <p:nvPr/>
        </p:nvSpPr>
        <p:spPr>
          <a:xfrm>
            <a:off x="748364" y="2425839"/>
            <a:ext cx="4475905" cy="400110"/>
          </a:xfrm>
          <a:prstGeom prst="rect">
            <a:avLst/>
          </a:prstGeom>
          <a:noFill/>
        </p:spPr>
        <p:txBody>
          <a:bodyPr wrap="none" rtlCol="0">
            <a:spAutoFit/>
          </a:bodyPr>
          <a:lstStyle/>
          <a:p>
            <a:r>
              <a:rPr lang="en-US" altLang="zh-CN" sz="2000" b="1" dirty="0"/>
              <a:t>3.5.4   </a:t>
            </a:r>
            <a:r>
              <a:rPr lang="zh-CN" altLang="en-US" sz="2000" b="1" dirty="0"/>
              <a:t>四、我国社会保障基金投资组合</a:t>
            </a:r>
            <a:endParaRPr lang="en-US" altLang="zh-CN" sz="2000" b="1" dirty="0"/>
          </a:p>
        </p:txBody>
      </p:sp>
      <p:sp>
        <p:nvSpPr>
          <p:cNvPr id="16" name="文本框 15">
            <a:extLst>
              <a:ext uri="{FF2B5EF4-FFF2-40B4-BE49-F238E27FC236}">
                <a16:creationId xmlns:a16="http://schemas.microsoft.com/office/drawing/2014/main" id="{24DA46C3-2477-4D64-AEE3-014985C08F1C}"/>
              </a:ext>
            </a:extLst>
          </p:cNvPr>
          <p:cNvSpPr txBox="1"/>
          <p:nvPr/>
        </p:nvSpPr>
        <p:spPr>
          <a:xfrm>
            <a:off x="5231520" y="2441228"/>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论述题</a:t>
            </a:r>
          </a:p>
        </p:txBody>
      </p:sp>
      <p:pic>
        <p:nvPicPr>
          <p:cNvPr id="2" name="图片 1">
            <a:extLst>
              <a:ext uri="{FF2B5EF4-FFF2-40B4-BE49-F238E27FC236}">
                <a16:creationId xmlns:a16="http://schemas.microsoft.com/office/drawing/2014/main" id="{ACACD4CE-18C0-4970-AF90-0B400510E81A}"/>
              </a:ext>
            </a:extLst>
          </p:cNvPr>
          <p:cNvPicPr>
            <a:picLocks noChangeAspect="1"/>
          </p:cNvPicPr>
          <p:nvPr/>
        </p:nvPicPr>
        <p:blipFill>
          <a:blip r:embed="rId3"/>
          <a:stretch>
            <a:fillRect/>
          </a:stretch>
        </p:blipFill>
        <p:spPr>
          <a:xfrm>
            <a:off x="9133242" y="800914"/>
            <a:ext cx="2987783" cy="1286486"/>
          </a:xfrm>
          <a:prstGeom prst="rect">
            <a:avLst/>
          </a:prstGeom>
        </p:spPr>
      </p:pic>
      <p:sp>
        <p:nvSpPr>
          <p:cNvPr id="35" name="矩形 34">
            <a:extLst>
              <a:ext uri="{FF2B5EF4-FFF2-40B4-BE49-F238E27FC236}">
                <a16:creationId xmlns:a16="http://schemas.microsoft.com/office/drawing/2014/main" id="{42BA2479-83EF-425F-A4EA-F550A583DC1C}"/>
              </a:ext>
            </a:extLst>
          </p:cNvPr>
          <p:cNvSpPr/>
          <p:nvPr/>
        </p:nvSpPr>
        <p:spPr>
          <a:xfrm>
            <a:off x="936861" y="199513"/>
            <a:ext cx="8405769" cy="369332"/>
          </a:xfrm>
          <a:prstGeom prst="rect">
            <a:avLst/>
          </a:prstGeom>
        </p:spPr>
        <p:txBody>
          <a:bodyPr wrap="square">
            <a:spAutoFit/>
          </a:bodyPr>
          <a:lstStyle/>
          <a:p>
            <a:r>
              <a:rPr lang="en-US" altLang="zh-CN" dirty="0">
                <a:latin typeface="Helvetica Neue For Number"/>
              </a:rPr>
              <a:t>3.5.4.0 </a:t>
            </a:r>
            <a:r>
              <a:rPr lang="zh-CN" altLang="en-US" dirty="0">
                <a:latin typeface="Helvetica Neue For Number"/>
              </a:rPr>
              <a:t>很多国家对社会保障基金投资组合中投资品种及其比例给出明确的限质</a:t>
            </a:r>
            <a:endParaRPr lang="zh-CN" altLang="en-US" dirty="0"/>
          </a:p>
        </p:txBody>
      </p:sp>
      <p:sp>
        <p:nvSpPr>
          <p:cNvPr id="36" name="文本框 35">
            <a:extLst>
              <a:ext uri="{FF2B5EF4-FFF2-40B4-BE49-F238E27FC236}">
                <a16:creationId xmlns:a16="http://schemas.microsoft.com/office/drawing/2014/main" id="{A5E82DD7-427C-4BB8-9FF8-22C92596A701}"/>
              </a:ext>
            </a:extLst>
          </p:cNvPr>
          <p:cNvSpPr txBox="1"/>
          <p:nvPr/>
        </p:nvSpPr>
        <p:spPr>
          <a:xfrm>
            <a:off x="265520" y="1122469"/>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37" name="矩形 36">
            <a:extLst>
              <a:ext uri="{FF2B5EF4-FFF2-40B4-BE49-F238E27FC236}">
                <a16:creationId xmlns:a16="http://schemas.microsoft.com/office/drawing/2014/main" id="{37209487-98A5-4283-A0F2-C64294EA7542}"/>
              </a:ext>
            </a:extLst>
          </p:cNvPr>
          <p:cNvSpPr/>
          <p:nvPr/>
        </p:nvSpPr>
        <p:spPr>
          <a:xfrm>
            <a:off x="689749" y="1798311"/>
            <a:ext cx="3481667" cy="430887"/>
          </a:xfrm>
          <a:prstGeom prst="rect">
            <a:avLst/>
          </a:prstGeom>
          <a:noFill/>
        </p:spPr>
        <p:txBody>
          <a:bodyPr wrap="square" rtlCol="0">
            <a:spAutoFit/>
          </a:bodyPr>
          <a:lstStyle/>
          <a:p>
            <a:pPr algn="ctr"/>
            <a:r>
              <a:rPr lang="en-US" altLang="zh-CN" sz="2200" b="1" dirty="0"/>
              <a:t>3.5</a:t>
            </a:r>
            <a:r>
              <a:rPr lang="zh-CN" altLang="en-US" sz="2200" b="1" dirty="0"/>
              <a:t>     社会保障基金的运营</a:t>
            </a:r>
          </a:p>
        </p:txBody>
      </p:sp>
    </p:spTree>
    <p:extLst>
      <p:ext uri="{BB962C8B-B14F-4D97-AF65-F5344CB8AC3E}">
        <p14:creationId xmlns:p14="http://schemas.microsoft.com/office/powerpoint/2010/main" val="103393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06841" y="3414291"/>
            <a:ext cx="5353890"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t>（一）健全完善全国社会保障基金的</a:t>
            </a:r>
            <a:r>
              <a:rPr lang="zh-CN" altLang="en-US" sz="2000" dirty="0">
                <a:solidFill>
                  <a:srgbClr val="FF0000"/>
                </a:solidFill>
              </a:rPr>
              <a:t>法律环境</a:t>
            </a:r>
          </a:p>
        </p:txBody>
      </p:sp>
      <p:sp>
        <p:nvSpPr>
          <p:cNvPr id="7" name="矩形 6"/>
          <p:cNvSpPr/>
          <p:nvPr/>
        </p:nvSpPr>
        <p:spPr>
          <a:xfrm>
            <a:off x="1506840" y="4032905"/>
            <a:ext cx="6943053"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t>（二）</a:t>
            </a:r>
            <a:r>
              <a:rPr lang="zh-CN" altLang="en-US" sz="2000" dirty="0">
                <a:solidFill>
                  <a:srgbClr val="FF0000"/>
                </a:solidFill>
              </a:rPr>
              <a:t>壮大</a:t>
            </a:r>
            <a:r>
              <a:rPr lang="zh-CN" altLang="en-US" sz="2000" dirty="0"/>
              <a:t>全国社会保障基金的</a:t>
            </a:r>
            <a:r>
              <a:rPr lang="zh-CN" altLang="en-US" sz="2000" dirty="0">
                <a:solidFill>
                  <a:srgbClr val="FF0000"/>
                </a:solidFill>
              </a:rPr>
              <a:t>规模</a:t>
            </a:r>
            <a:r>
              <a:rPr lang="zh-CN" altLang="en-US" sz="2000" dirty="0"/>
              <a:t>，建立稳定的资金来源</a:t>
            </a:r>
          </a:p>
        </p:txBody>
      </p:sp>
      <p:sp>
        <p:nvSpPr>
          <p:cNvPr id="8" name="矩形 7"/>
          <p:cNvSpPr/>
          <p:nvPr/>
        </p:nvSpPr>
        <p:spPr>
          <a:xfrm>
            <a:off x="1506840" y="4640970"/>
            <a:ext cx="4780025"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t>（三）</a:t>
            </a:r>
            <a:r>
              <a:rPr lang="zh-CN" altLang="en-US" sz="2000" dirty="0">
                <a:solidFill>
                  <a:srgbClr val="FF0000"/>
                </a:solidFill>
              </a:rPr>
              <a:t>拓宽</a:t>
            </a:r>
            <a:r>
              <a:rPr lang="zh-CN" altLang="en-US" sz="2000" dirty="0"/>
              <a:t>投资</a:t>
            </a:r>
            <a:r>
              <a:rPr lang="zh-CN" altLang="en-US" sz="2000" dirty="0">
                <a:solidFill>
                  <a:srgbClr val="FF0000"/>
                </a:solidFill>
              </a:rPr>
              <a:t>渠道</a:t>
            </a:r>
            <a:r>
              <a:rPr lang="zh-CN" altLang="en-US" sz="2000" dirty="0"/>
              <a:t>，开发新的投资品种</a:t>
            </a:r>
          </a:p>
        </p:txBody>
      </p:sp>
      <p:sp>
        <p:nvSpPr>
          <p:cNvPr id="9" name="矩形 8"/>
          <p:cNvSpPr/>
          <p:nvPr/>
        </p:nvSpPr>
        <p:spPr>
          <a:xfrm>
            <a:off x="1506840" y="5249035"/>
            <a:ext cx="2989062"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t>（四）</a:t>
            </a:r>
            <a:r>
              <a:rPr lang="zh-CN" altLang="en-US" sz="2000" dirty="0">
                <a:solidFill>
                  <a:srgbClr val="FF0000"/>
                </a:solidFill>
              </a:rPr>
              <a:t>重视人力资源开发</a:t>
            </a:r>
          </a:p>
        </p:txBody>
      </p:sp>
      <p:sp>
        <p:nvSpPr>
          <p:cNvPr id="10" name="矩形 9"/>
          <p:cNvSpPr/>
          <p:nvPr/>
        </p:nvSpPr>
        <p:spPr>
          <a:xfrm>
            <a:off x="1506840" y="5857100"/>
            <a:ext cx="5824753"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t>（五）探索个人账户资金投资运作与保值增值机制</a:t>
            </a:r>
          </a:p>
        </p:txBody>
      </p:sp>
      <p:sp>
        <p:nvSpPr>
          <p:cNvPr id="11" name="矩形 10"/>
          <p:cNvSpPr/>
          <p:nvPr/>
        </p:nvSpPr>
        <p:spPr>
          <a:xfrm>
            <a:off x="4770178" y="5144263"/>
            <a:ext cx="4475423" cy="50488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zh-CN" sz="2000" dirty="0">
                <a:solidFill>
                  <a:srgbClr val="FF0000"/>
                </a:solidFill>
              </a:rPr>
              <a:t>市场的竞争</a:t>
            </a:r>
            <a:r>
              <a:rPr lang="zh-CN" altLang="en-US" sz="2000" dirty="0">
                <a:solidFill>
                  <a:srgbClr val="FF0000"/>
                </a:solidFill>
              </a:rPr>
              <a:t>，</a:t>
            </a:r>
            <a:r>
              <a:rPr lang="zh-CN" altLang="zh-CN" sz="2000" dirty="0">
                <a:solidFill>
                  <a:srgbClr val="FF0000"/>
                </a:solidFill>
              </a:rPr>
              <a:t>归根到底是人才的竞争。</a:t>
            </a:r>
          </a:p>
        </p:txBody>
      </p:sp>
      <p:sp>
        <p:nvSpPr>
          <p:cNvPr id="18" name="文本框 17">
            <a:extLst>
              <a:ext uri="{FF2B5EF4-FFF2-40B4-BE49-F238E27FC236}">
                <a16:creationId xmlns:a16="http://schemas.microsoft.com/office/drawing/2014/main" id="{2A610233-4C94-4F2E-BEBA-5C34BA97BD67}"/>
              </a:ext>
            </a:extLst>
          </p:cNvPr>
          <p:cNvSpPr txBox="1"/>
          <p:nvPr/>
        </p:nvSpPr>
        <p:spPr>
          <a:xfrm>
            <a:off x="781439" y="2431119"/>
            <a:ext cx="2424062" cy="400110"/>
          </a:xfrm>
          <a:prstGeom prst="rect">
            <a:avLst/>
          </a:prstGeom>
          <a:noFill/>
        </p:spPr>
        <p:txBody>
          <a:bodyPr wrap="none" rtlCol="0">
            <a:spAutoFit/>
          </a:bodyPr>
          <a:lstStyle/>
          <a:p>
            <a:r>
              <a:rPr lang="en-US" altLang="zh-CN" sz="2000" b="1" dirty="0"/>
              <a:t>3.5.5   </a:t>
            </a:r>
            <a:r>
              <a:rPr lang="zh-CN" altLang="en-US" sz="2000" b="1" dirty="0"/>
              <a:t>五、政策建议</a:t>
            </a:r>
            <a:endParaRPr lang="en-US" altLang="zh-CN" sz="2000" b="1" dirty="0"/>
          </a:p>
        </p:txBody>
      </p:sp>
      <p:sp>
        <p:nvSpPr>
          <p:cNvPr id="21" name="文本框 20">
            <a:extLst>
              <a:ext uri="{FF2B5EF4-FFF2-40B4-BE49-F238E27FC236}">
                <a16:creationId xmlns:a16="http://schemas.microsoft.com/office/drawing/2014/main" id="{108F09F5-64A7-4092-BEA9-AFEED6025FAC}"/>
              </a:ext>
            </a:extLst>
          </p:cNvPr>
          <p:cNvSpPr txBox="1"/>
          <p:nvPr/>
        </p:nvSpPr>
        <p:spPr>
          <a:xfrm>
            <a:off x="3294253" y="2431119"/>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简答题</a:t>
            </a:r>
          </a:p>
        </p:txBody>
      </p:sp>
      <p:pic>
        <p:nvPicPr>
          <p:cNvPr id="2" name="图片 1">
            <a:extLst>
              <a:ext uri="{FF2B5EF4-FFF2-40B4-BE49-F238E27FC236}">
                <a16:creationId xmlns:a16="http://schemas.microsoft.com/office/drawing/2014/main" id="{96D31F0F-4ABA-4440-A583-BCDFF4EE0565}"/>
              </a:ext>
            </a:extLst>
          </p:cNvPr>
          <p:cNvPicPr>
            <a:picLocks noChangeAspect="1"/>
          </p:cNvPicPr>
          <p:nvPr/>
        </p:nvPicPr>
        <p:blipFill>
          <a:blip r:embed="rId3"/>
          <a:stretch>
            <a:fillRect/>
          </a:stretch>
        </p:blipFill>
        <p:spPr>
          <a:xfrm>
            <a:off x="8965376" y="780010"/>
            <a:ext cx="3128945" cy="1347268"/>
          </a:xfrm>
          <a:prstGeom prst="rect">
            <a:avLst/>
          </a:prstGeom>
        </p:spPr>
      </p:pic>
      <p:sp>
        <p:nvSpPr>
          <p:cNvPr id="40" name="文本框 39">
            <a:extLst>
              <a:ext uri="{FF2B5EF4-FFF2-40B4-BE49-F238E27FC236}">
                <a16:creationId xmlns:a16="http://schemas.microsoft.com/office/drawing/2014/main" id="{06754B6F-B8F3-438D-88BF-312CA18EA397}"/>
              </a:ext>
            </a:extLst>
          </p:cNvPr>
          <p:cNvSpPr txBox="1"/>
          <p:nvPr/>
        </p:nvSpPr>
        <p:spPr>
          <a:xfrm>
            <a:off x="265520" y="1122469"/>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41" name="矩形 40">
            <a:extLst>
              <a:ext uri="{FF2B5EF4-FFF2-40B4-BE49-F238E27FC236}">
                <a16:creationId xmlns:a16="http://schemas.microsoft.com/office/drawing/2014/main" id="{6778A980-1575-4C06-9534-EA4E90EC7022}"/>
              </a:ext>
            </a:extLst>
          </p:cNvPr>
          <p:cNvSpPr/>
          <p:nvPr/>
        </p:nvSpPr>
        <p:spPr>
          <a:xfrm>
            <a:off x="689749" y="1798311"/>
            <a:ext cx="3481667" cy="430887"/>
          </a:xfrm>
          <a:prstGeom prst="rect">
            <a:avLst/>
          </a:prstGeom>
          <a:noFill/>
        </p:spPr>
        <p:txBody>
          <a:bodyPr wrap="square" rtlCol="0">
            <a:spAutoFit/>
          </a:bodyPr>
          <a:lstStyle/>
          <a:p>
            <a:pPr algn="ctr"/>
            <a:r>
              <a:rPr lang="en-US" altLang="zh-CN" sz="2200" b="1" dirty="0"/>
              <a:t>3.5</a:t>
            </a:r>
            <a:r>
              <a:rPr lang="zh-CN" altLang="en-US" sz="2200" b="1" dirty="0"/>
              <a:t>     社会保障基金的运营</a:t>
            </a:r>
          </a:p>
        </p:txBody>
      </p:sp>
    </p:spTree>
    <p:extLst>
      <p:ext uri="{BB962C8B-B14F-4D97-AF65-F5344CB8AC3E}">
        <p14:creationId xmlns:p14="http://schemas.microsoft.com/office/powerpoint/2010/main" val="365800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824824" y="1784232"/>
            <a:ext cx="9708117" cy="4603531"/>
          </a:xfrm>
        </p:spPr>
        <p:txBody>
          <a:bodyPr anchor="ctr"/>
          <a:lstStyle/>
          <a:p>
            <a:pPr algn="l">
              <a:lnSpc>
                <a:spcPct val="150000"/>
              </a:lnSpc>
            </a:pPr>
            <a:r>
              <a:rPr lang="en-US" altLang="zh-CN" dirty="0"/>
              <a:t>《</a:t>
            </a:r>
            <a:r>
              <a:rPr lang="zh-CN" altLang="en-US" dirty="0"/>
              <a:t>资金管理暂行办法</a:t>
            </a:r>
            <a:r>
              <a:rPr lang="en-US" altLang="zh-CN" dirty="0"/>
              <a:t>》</a:t>
            </a:r>
            <a:r>
              <a:rPr lang="zh-CN" altLang="en-US" dirty="0"/>
              <a:t>规定：全国社会保障基金的投资范围限于银行存款、国债、企业债金融债、证券投资基金、股票。其中，证券的投资基金、股票的投资比例不高于（    ）。</a:t>
            </a:r>
            <a:endParaRPr lang="en-GB" altLang="zh-CN" dirty="0"/>
          </a:p>
          <a:p>
            <a:pPr algn="l">
              <a:lnSpc>
                <a:spcPct val="150000"/>
              </a:lnSpc>
            </a:pPr>
            <a:r>
              <a:rPr lang="en-US" altLang="zh-CN" dirty="0"/>
              <a:t>A</a:t>
            </a:r>
            <a:r>
              <a:rPr lang="zh-CN" altLang="en-US" dirty="0"/>
              <a:t>、</a:t>
            </a:r>
            <a:r>
              <a:rPr lang="en-US" altLang="zh-CN" dirty="0"/>
              <a:t>30%</a:t>
            </a:r>
          </a:p>
          <a:p>
            <a:pPr algn="l">
              <a:lnSpc>
                <a:spcPct val="150000"/>
              </a:lnSpc>
            </a:pPr>
            <a:r>
              <a:rPr lang="en-GB" dirty="0"/>
              <a:t>B</a:t>
            </a:r>
            <a:r>
              <a:rPr lang="zh-CN" altLang="en-US" dirty="0"/>
              <a:t>、</a:t>
            </a:r>
            <a:r>
              <a:rPr lang="en-GB" dirty="0"/>
              <a:t>40%</a:t>
            </a:r>
          </a:p>
          <a:p>
            <a:pPr algn="l">
              <a:lnSpc>
                <a:spcPct val="150000"/>
              </a:lnSpc>
            </a:pPr>
            <a:r>
              <a:rPr lang="en-GB" dirty="0"/>
              <a:t>C</a:t>
            </a:r>
            <a:r>
              <a:rPr lang="zh-CN" altLang="en-US" dirty="0"/>
              <a:t>、</a:t>
            </a:r>
            <a:r>
              <a:rPr lang="en-GB" dirty="0"/>
              <a:t>50%</a:t>
            </a:r>
            <a:endParaRPr lang="en-GB" altLang="zh-CN" dirty="0"/>
          </a:p>
          <a:p>
            <a:pPr algn="l">
              <a:lnSpc>
                <a:spcPct val="150000"/>
              </a:lnSpc>
            </a:pPr>
            <a:r>
              <a:rPr lang="en-GB" dirty="0"/>
              <a:t>D</a:t>
            </a:r>
            <a:r>
              <a:rPr lang="zh-CN" altLang="en-US" dirty="0"/>
              <a:t>、</a:t>
            </a:r>
            <a:r>
              <a:rPr lang="en-GB" dirty="0"/>
              <a:t>60%</a:t>
            </a:r>
            <a:endParaRPr lang="zh-CN" altLang="en-US" dirty="0"/>
          </a:p>
        </p:txBody>
      </p:sp>
      <p:sp>
        <p:nvSpPr>
          <p:cNvPr id="5" name="TextBox 3">
            <a:extLst>
              <a:ext uri="{FF2B5EF4-FFF2-40B4-BE49-F238E27FC236}">
                <a16:creationId xmlns:a16="http://schemas.microsoft.com/office/drawing/2014/main" id="{15D995EB-0E12-405D-88DF-2A602BC69EDA}"/>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872114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824824" y="1784232"/>
            <a:ext cx="9708117" cy="4603531"/>
          </a:xfrm>
        </p:spPr>
        <p:txBody>
          <a:bodyPr anchor="ctr"/>
          <a:lstStyle/>
          <a:p>
            <a:pPr algn="l">
              <a:lnSpc>
                <a:spcPct val="150000"/>
              </a:lnSpc>
            </a:pPr>
            <a:r>
              <a:rPr lang="en-US" altLang="zh-CN" dirty="0"/>
              <a:t>《</a:t>
            </a:r>
            <a:r>
              <a:rPr lang="zh-CN" altLang="en-US" dirty="0"/>
              <a:t>资金管理暂行办法</a:t>
            </a:r>
            <a:r>
              <a:rPr lang="en-US" altLang="zh-CN" dirty="0"/>
              <a:t>》</a:t>
            </a:r>
            <a:r>
              <a:rPr lang="zh-CN" altLang="en-US" dirty="0"/>
              <a:t>规定：全国社会保障基金的投资范围限于银行存款、国债、企业债金融债、证券投资基金、股票。其中，证券的投资基金、股票的投资比例不高于（  </a:t>
            </a:r>
            <a:r>
              <a:rPr lang="en-US" altLang="zh-CN" b="1" dirty="0">
                <a:solidFill>
                  <a:srgbClr val="FF0000"/>
                </a:solidFill>
              </a:rPr>
              <a:t>B</a:t>
            </a:r>
            <a:r>
              <a:rPr lang="zh-CN" altLang="en-US" dirty="0"/>
              <a:t>  ）。</a:t>
            </a:r>
            <a:endParaRPr lang="en-GB" altLang="zh-CN" dirty="0"/>
          </a:p>
          <a:p>
            <a:pPr algn="l">
              <a:lnSpc>
                <a:spcPct val="150000"/>
              </a:lnSpc>
            </a:pPr>
            <a:r>
              <a:rPr lang="en-US" altLang="zh-CN" dirty="0"/>
              <a:t>A</a:t>
            </a:r>
            <a:r>
              <a:rPr lang="zh-CN" altLang="en-US" dirty="0"/>
              <a:t>、</a:t>
            </a:r>
            <a:r>
              <a:rPr lang="en-US" altLang="zh-CN" dirty="0"/>
              <a:t>30%</a:t>
            </a:r>
          </a:p>
          <a:p>
            <a:pPr algn="l">
              <a:lnSpc>
                <a:spcPct val="150000"/>
              </a:lnSpc>
            </a:pPr>
            <a:r>
              <a:rPr lang="en-GB" dirty="0">
                <a:solidFill>
                  <a:srgbClr val="FF0000"/>
                </a:solidFill>
              </a:rPr>
              <a:t>B</a:t>
            </a:r>
            <a:r>
              <a:rPr lang="zh-CN" altLang="en-US" dirty="0">
                <a:solidFill>
                  <a:srgbClr val="FF0000"/>
                </a:solidFill>
              </a:rPr>
              <a:t>、</a:t>
            </a:r>
            <a:r>
              <a:rPr lang="en-GB" dirty="0">
                <a:solidFill>
                  <a:srgbClr val="FF0000"/>
                </a:solidFill>
              </a:rPr>
              <a:t>40%</a:t>
            </a:r>
          </a:p>
          <a:p>
            <a:pPr algn="l">
              <a:lnSpc>
                <a:spcPct val="150000"/>
              </a:lnSpc>
            </a:pPr>
            <a:r>
              <a:rPr lang="en-GB" dirty="0"/>
              <a:t>C</a:t>
            </a:r>
            <a:r>
              <a:rPr lang="zh-CN" altLang="en-US" dirty="0"/>
              <a:t>、</a:t>
            </a:r>
            <a:r>
              <a:rPr lang="en-GB" dirty="0"/>
              <a:t>50%</a:t>
            </a:r>
            <a:endParaRPr lang="en-GB" altLang="zh-CN" dirty="0"/>
          </a:p>
          <a:p>
            <a:pPr algn="l">
              <a:lnSpc>
                <a:spcPct val="150000"/>
              </a:lnSpc>
            </a:pPr>
            <a:r>
              <a:rPr lang="en-GB" dirty="0"/>
              <a:t>D</a:t>
            </a:r>
            <a:r>
              <a:rPr lang="zh-CN" altLang="en-US" dirty="0"/>
              <a:t>、</a:t>
            </a:r>
            <a:r>
              <a:rPr lang="en-GB" dirty="0"/>
              <a:t>60%</a:t>
            </a:r>
            <a:endParaRPr lang="zh-CN" altLang="en-US" dirty="0"/>
          </a:p>
        </p:txBody>
      </p:sp>
      <p:sp>
        <p:nvSpPr>
          <p:cNvPr id="5" name="TextBox 3">
            <a:extLst>
              <a:ext uri="{FF2B5EF4-FFF2-40B4-BE49-F238E27FC236}">
                <a16:creationId xmlns:a16="http://schemas.microsoft.com/office/drawing/2014/main" id="{15D995EB-0E12-405D-88DF-2A602BC69EDA}"/>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371429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659059" y="2134187"/>
            <a:ext cx="11239430" cy="4306146"/>
          </a:xfrm>
        </p:spPr>
        <p:txBody>
          <a:bodyPr anchor="ctr"/>
          <a:lstStyle/>
          <a:p>
            <a:pPr algn="l">
              <a:lnSpc>
                <a:spcPct val="150000"/>
              </a:lnSpc>
              <a:spcAft>
                <a:spcPts val="1200"/>
              </a:spcAft>
            </a:pPr>
            <a:r>
              <a:rPr lang="en-US" altLang="zh-CN" dirty="0"/>
              <a:t>《</a:t>
            </a:r>
            <a:r>
              <a:rPr lang="zh-CN" altLang="en-US" dirty="0"/>
              <a:t>资金管理暂行办法</a:t>
            </a:r>
            <a:r>
              <a:rPr lang="en-US" altLang="zh-CN" dirty="0"/>
              <a:t>》</a:t>
            </a:r>
            <a:r>
              <a:rPr lang="zh-CN" altLang="en-US" dirty="0"/>
              <a:t>明确规定：全国社会保障基金的投资范围限于（      ）。</a:t>
            </a:r>
            <a:endParaRPr lang="en-US" altLang="zh-CN" dirty="0"/>
          </a:p>
          <a:p>
            <a:pPr algn="l">
              <a:lnSpc>
                <a:spcPct val="150000"/>
              </a:lnSpc>
              <a:spcAft>
                <a:spcPts val="1200"/>
              </a:spcAft>
            </a:pPr>
            <a:r>
              <a:rPr lang="en-US" altLang="zh-CN" dirty="0"/>
              <a:t>A</a:t>
            </a:r>
            <a:r>
              <a:rPr lang="zh-CN" altLang="en-US" dirty="0"/>
              <a:t>、银行存款</a:t>
            </a:r>
          </a:p>
          <a:p>
            <a:pPr algn="l">
              <a:lnSpc>
                <a:spcPct val="150000"/>
              </a:lnSpc>
              <a:spcAft>
                <a:spcPts val="1200"/>
              </a:spcAft>
            </a:pPr>
            <a:r>
              <a:rPr lang="en-US" altLang="zh-CN" dirty="0"/>
              <a:t>B</a:t>
            </a:r>
            <a:r>
              <a:rPr lang="zh-CN" altLang="en-US" dirty="0"/>
              <a:t>、国债</a:t>
            </a:r>
          </a:p>
          <a:p>
            <a:pPr algn="l">
              <a:lnSpc>
                <a:spcPct val="150000"/>
              </a:lnSpc>
              <a:spcAft>
                <a:spcPts val="1200"/>
              </a:spcAft>
            </a:pPr>
            <a:r>
              <a:rPr lang="en-US" altLang="zh-CN" dirty="0"/>
              <a:t>C</a:t>
            </a:r>
            <a:r>
              <a:rPr lang="zh-CN" altLang="en-US" dirty="0"/>
              <a:t>、企业债</a:t>
            </a:r>
          </a:p>
          <a:p>
            <a:pPr algn="l">
              <a:lnSpc>
                <a:spcPct val="150000"/>
              </a:lnSpc>
              <a:spcAft>
                <a:spcPts val="1200"/>
              </a:spcAft>
            </a:pPr>
            <a:r>
              <a:rPr lang="en-US" altLang="zh-CN" dirty="0"/>
              <a:t>D</a:t>
            </a:r>
            <a:r>
              <a:rPr lang="zh-CN" altLang="en-US" dirty="0"/>
              <a:t>、金融债</a:t>
            </a:r>
          </a:p>
          <a:p>
            <a:pPr algn="l">
              <a:lnSpc>
                <a:spcPct val="150000"/>
              </a:lnSpc>
              <a:spcAft>
                <a:spcPts val="1200"/>
              </a:spcAft>
            </a:pPr>
            <a:r>
              <a:rPr lang="en-US" altLang="zh-CN" dirty="0"/>
              <a:t>E</a:t>
            </a:r>
            <a:r>
              <a:rPr lang="zh-CN" altLang="en-US" dirty="0"/>
              <a:t>、证券投资基金</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52020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44912" y="816201"/>
            <a:ext cx="8502176" cy="5951524"/>
          </a:xfrm>
          <a:prstGeom prst="rect">
            <a:avLst/>
          </a:prstGeom>
        </p:spPr>
      </p:pic>
    </p:spTree>
    <p:extLst>
      <p:ext uri="{BB962C8B-B14F-4D97-AF65-F5344CB8AC3E}">
        <p14:creationId xmlns:p14="http://schemas.microsoft.com/office/powerpoint/2010/main" val="529917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659059" y="2134187"/>
            <a:ext cx="11239430" cy="4306146"/>
          </a:xfrm>
        </p:spPr>
        <p:txBody>
          <a:bodyPr anchor="ctr"/>
          <a:lstStyle/>
          <a:p>
            <a:pPr algn="l">
              <a:lnSpc>
                <a:spcPct val="150000"/>
              </a:lnSpc>
              <a:spcAft>
                <a:spcPts val="1200"/>
              </a:spcAft>
            </a:pPr>
            <a:r>
              <a:rPr lang="en-US" altLang="zh-CN" dirty="0"/>
              <a:t>《</a:t>
            </a:r>
            <a:r>
              <a:rPr lang="zh-CN" altLang="en-US" dirty="0"/>
              <a:t>资金管理暂行办法</a:t>
            </a:r>
            <a:r>
              <a:rPr lang="en-US" altLang="zh-CN" dirty="0"/>
              <a:t>》</a:t>
            </a:r>
            <a:r>
              <a:rPr lang="zh-CN" altLang="en-US" dirty="0"/>
              <a:t>明确规定：全国社会保障基金的投资范围限于（   </a:t>
            </a:r>
            <a:r>
              <a:rPr lang="en-US" altLang="zh-CN" b="1" dirty="0">
                <a:solidFill>
                  <a:srgbClr val="FF0000"/>
                </a:solidFill>
              </a:rPr>
              <a:t>ABCDE</a:t>
            </a:r>
            <a:r>
              <a:rPr lang="zh-CN" altLang="en-US" dirty="0"/>
              <a:t>  ）。</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、银行存款</a:t>
            </a:r>
          </a:p>
          <a:p>
            <a:pPr algn="l">
              <a:lnSpc>
                <a:spcPct val="150000"/>
              </a:lnSpc>
              <a:spcAft>
                <a:spcPts val="1200"/>
              </a:spcAft>
            </a:pPr>
            <a:r>
              <a:rPr lang="en-US" altLang="zh-CN" b="1" dirty="0">
                <a:solidFill>
                  <a:srgbClr val="FF0000"/>
                </a:solidFill>
              </a:rPr>
              <a:t>B</a:t>
            </a:r>
            <a:r>
              <a:rPr lang="zh-CN" altLang="en-US" b="1" dirty="0">
                <a:solidFill>
                  <a:srgbClr val="FF0000"/>
                </a:solidFill>
              </a:rPr>
              <a:t>、国债</a:t>
            </a:r>
          </a:p>
          <a:p>
            <a:pPr algn="l">
              <a:lnSpc>
                <a:spcPct val="150000"/>
              </a:lnSpc>
              <a:spcAft>
                <a:spcPts val="1200"/>
              </a:spcAft>
            </a:pPr>
            <a:r>
              <a:rPr lang="en-US" altLang="zh-CN" b="1" dirty="0">
                <a:solidFill>
                  <a:srgbClr val="FF0000"/>
                </a:solidFill>
              </a:rPr>
              <a:t>C</a:t>
            </a:r>
            <a:r>
              <a:rPr lang="zh-CN" altLang="en-US" b="1" dirty="0">
                <a:solidFill>
                  <a:srgbClr val="FF0000"/>
                </a:solidFill>
              </a:rPr>
              <a:t>、企业债</a:t>
            </a:r>
          </a:p>
          <a:p>
            <a:pPr algn="l">
              <a:lnSpc>
                <a:spcPct val="150000"/>
              </a:lnSpc>
              <a:spcAft>
                <a:spcPts val="1200"/>
              </a:spcAft>
            </a:pPr>
            <a:r>
              <a:rPr lang="en-US" altLang="zh-CN" b="1" dirty="0">
                <a:solidFill>
                  <a:srgbClr val="FF0000"/>
                </a:solidFill>
              </a:rPr>
              <a:t>D</a:t>
            </a:r>
            <a:r>
              <a:rPr lang="zh-CN" altLang="en-US" b="1" dirty="0">
                <a:solidFill>
                  <a:srgbClr val="FF0000"/>
                </a:solidFill>
              </a:rPr>
              <a:t>、金融债</a:t>
            </a:r>
          </a:p>
          <a:p>
            <a:pPr algn="l">
              <a:lnSpc>
                <a:spcPct val="150000"/>
              </a:lnSpc>
              <a:spcAft>
                <a:spcPts val="1200"/>
              </a:spcAft>
            </a:pPr>
            <a:r>
              <a:rPr lang="en-US" altLang="zh-CN" b="1" dirty="0">
                <a:solidFill>
                  <a:srgbClr val="FF0000"/>
                </a:solidFill>
              </a:rPr>
              <a:t>E</a:t>
            </a:r>
            <a:r>
              <a:rPr lang="zh-CN" altLang="en-US" b="1" dirty="0">
                <a:solidFill>
                  <a:srgbClr val="FF0000"/>
                </a:solidFill>
              </a:rPr>
              <a:t>、证券投资基金</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195659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64510" y="3260760"/>
            <a:ext cx="526297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第四章    社会保险制度</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327497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77011" y="1564955"/>
            <a:ext cx="545904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第四章   社会保险制度</a:t>
            </a:r>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132943" y="2466373"/>
            <a:ext cx="7730746" cy="3922852"/>
            <a:chOff x="3815988" y="2664676"/>
            <a:chExt cx="7730746" cy="3922852"/>
          </a:xfrm>
        </p:grpSpPr>
        <p:sp>
          <p:nvSpPr>
            <p:cNvPr id="7" name="Rectangle 6">
              <a:extLst>
                <a:ext uri="{FF2B5EF4-FFF2-40B4-BE49-F238E27FC236}">
                  <a16:creationId xmlns:a16="http://schemas.microsoft.com/office/drawing/2014/main" id="{115FA8BC-822F-4883-B887-BA1A38F7FA12}"/>
                </a:ext>
              </a:extLst>
            </p:cNvPr>
            <p:cNvSpPr/>
            <p:nvPr/>
          </p:nvSpPr>
          <p:spPr>
            <a:xfrm>
              <a:off x="3815988" y="2664676"/>
              <a:ext cx="3734838"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社会保险概述</a:t>
              </a:r>
            </a:p>
          </p:txBody>
        </p:sp>
        <p:sp>
          <p:nvSpPr>
            <p:cNvPr id="8" name="Rectangle 7">
              <a:extLst>
                <a:ext uri="{FF2B5EF4-FFF2-40B4-BE49-F238E27FC236}">
                  <a16:creationId xmlns:a16="http://schemas.microsoft.com/office/drawing/2014/main" id="{496C3528-4EC8-48BC-9E55-2C141A263670}"/>
                </a:ext>
              </a:extLst>
            </p:cNvPr>
            <p:cNvSpPr/>
            <p:nvPr/>
          </p:nvSpPr>
          <p:spPr>
            <a:xfrm>
              <a:off x="3827005" y="3383584"/>
              <a:ext cx="5172273"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社会保险的产生和发展</a:t>
              </a:r>
            </a:p>
          </p:txBody>
        </p:sp>
        <p:sp>
          <p:nvSpPr>
            <p:cNvPr id="9" name="Rectangle 8">
              <a:extLst>
                <a:ext uri="{FF2B5EF4-FFF2-40B4-BE49-F238E27FC236}">
                  <a16:creationId xmlns:a16="http://schemas.microsoft.com/office/drawing/2014/main" id="{FAAC986D-CD29-458C-BF64-227A465E3673}"/>
                </a:ext>
              </a:extLst>
            </p:cNvPr>
            <p:cNvSpPr/>
            <p:nvPr/>
          </p:nvSpPr>
          <p:spPr>
            <a:xfrm>
              <a:off x="3887538" y="4126551"/>
              <a:ext cx="6912939"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社会保险与商业保险的区别与关系</a:t>
              </a:r>
            </a:p>
          </p:txBody>
        </p:sp>
        <p:sp>
          <p:nvSpPr>
            <p:cNvPr id="10" name="Rectangle 9">
              <a:extLst>
                <a:ext uri="{FF2B5EF4-FFF2-40B4-BE49-F238E27FC236}">
                  <a16:creationId xmlns:a16="http://schemas.microsoft.com/office/drawing/2014/main" id="{0A193A46-6CB8-4D74-9CD3-1134DED3C71C}"/>
                </a:ext>
              </a:extLst>
            </p:cNvPr>
            <p:cNvSpPr/>
            <p:nvPr/>
          </p:nvSpPr>
          <p:spPr>
            <a:xfrm>
              <a:off x="3887538" y="4919144"/>
              <a:ext cx="373483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社会保险模式</a:t>
              </a:r>
            </a:p>
          </p:txBody>
        </p:sp>
        <p:sp>
          <p:nvSpPr>
            <p:cNvPr id="11" name="Rectangle 9">
              <a:extLst>
                <a:ext uri="{FF2B5EF4-FFF2-40B4-BE49-F238E27FC236}">
                  <a16:creationId xmlns:a16="http://schemas.microsoft.com/office/drawing/2014/main" id="{99E68D23-D417-4D3C-9C0B-4B6A1BE9DD4E}"/>
                </a:ext>
              </a:extLst>
            </p:cNvPr>
            <p:cNvSpPr/>
            <p:nvPr/>
          </p:nvSpPr>
          <p:spPr>
            <a:xfrm>
              <a:off x="3909572" y="5673128"/>
              <a:ext cx="7637162"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我国社会保险的现状、问题及改革发展</a:t>
              </a:r>
            </a:p>
          </p:txBody>
        </p:sp>
      </p:grpSp>
    </p:spTree>
    <p:extLst>
      <p:ext uri="{BB962C8B-B14F-4D97-AF65-F5344CB8AC3E}">
        <p14:creationId xmlns:p14="http://schemas.microsoft.com/office/powerpoint/2010/main" val="270045939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851B9BA-D064-43D4-BED8-10F57CC3193E}"/>
              </a:ext>
            </a:extLst>
          </p:cNvPr>
          <p:cNvGrpSpPr/>
          <p:nvPr/>
        </p:nvGrpSpPr>
        <p:grpSpPr>
          <a:xfrm>
            <a:off x="2465598" y="2087731"/>
            <a:ext cx="7260804" cy="3672623"/>
            <a:chOff x="2624906" y="1911461"/>
            <a:chExt cx="7260804" cy="3672623"/>
          </a:xfrm>
        </p:grpSpPr>
        <p:grpSp>
          <p:nvGrpSpPr>
            <p:cNvPr id="4" name="组合 3">
              <a:extLst>
                <a:ext uri="{FF2B5EF4-FFF2-40B4-BE49-F238E27FC236}">
                  <a16:creationId xmlns:a16="http://schemas.microsoft.com/office/drawing/2014/main" id="{5790E646-6ABA-4FD0-91B0-C1BA78EC88B1}"/>
                </a:ext>
              </a:extLst>
            </p:cNvPr>
            <p:cNvGrpSpPr/>
            <p:nvPr/>
          </p:nvGrpSpPr>
          <p:grpSpPr>
            <a:xfrm>
              <a:off x="2624906" y="1911461"/>
              <a:ext cx="6667891" cy="3672623"/>
              <a:chOff x="266272" y="1843034"/>
              <a:chExt cx="6667891" cy="3672623"/>
            </a:xfrm>
          </p:grpSpPr>
          <p:sp>
            <p:nvSpPr>
              <p:cNvPr id="7" name="文本框 6">
                <a:extLst>
                  <a:ext uri="{FF2B5EF4-FFF2-40B4-BE49-F238E27FC236}">
                    <a16:creationId xmlns:a16="http://schemas.microsoft.com/office/drawing/2014/main" id="{CB5980DB-A318-4F2E-B989-BF73942B8857}"/>
                  </a:ext>
                </a:extLst>
              </p:cNvPr>
              <p:cNvSpPr txBox="1"/>
              <p:nvPr/>
            </p:nvSpPr>
            <p:spPr>
              <a:xfrm>
                <a:off x="266272" y="3360573"/>
                <a:ext cx="2334219" cy="523220"/>
              </a:xfrm>
              <a:prstGeom prst="rect">
                <a:avLst/>
              </a:prstGeom>
              <a:solidFill>
                <a:schemeClr val="accent6">
                  <a:lumMod val="60000"/>
                  <a:lumOff val="40000"/>
                </a:schemeClr>
              </a:solidFill>
              <a:ln w="38100">
                <a:noFill/>
              </a:ln>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dirty="0">
                    <a:ln>
                      <a:noFill/>
                    </a:ln>
                    <a:solidFill>
                      <a:prstClr val="black"/>
                    </a:solidFill>
                    <a:effectLst/>
                    <a:uLnTx/>
                    <a:uFillTx/>
                    <a:latin typeface="Calibri"/>
                    <a:ea typeface="微软雅黑"/>
                    <a:cs typeface="+mn-cs"/>
                  </a:rPr>
                  <a:t>社会</a:t>
                </a: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保险</a:t>
                </a:r>
                <a:r>
                  <a:rPr kumimoji="0" lang="zh-CN" altLang="zh-CN" sz="2800" b="0" i="0" u="none" strike="noStrike" kern="1200" cap="none" spc="0" normalizeH="0" baseline="0" noProof="0" dirty="0">
                    <a:ln>
                      <a:noFill/>
                    </a:ln>
                    <a:solidFill>
                      <a:prstClr val="black"/>
                    </a:solidFill>
                    <a:effectLst/>
                    <a:uLnTx/>
                    <a:uFillTx/>
                    <a:latin typeface="Calibri"/>
                    <a:ea typeface="微软雅黑"/>
                    <a:cs typeface="+mn-cs"/>
                  </a:rPr>
                  <a:t>概述</a:t>
                </a:r>
                <a:endParaRPr kumimoji="0" lang="zh-CN" altLang="en-US" sz="28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8" name="直接连接符 7">
                <a:extLst>
                  <a:ext uri="{FF2B5EF4-FFF2-40B4-BE49-F238E27FC236}">
                    <a16:creationId xmlns:a16="http://schemas.microsoft.com/office/drawing/2014/main" id="{C983788F-E292-41A0-A57F-B503FCA90A71}"/>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6DBDDC7-4D75-4587-B689-F5E25F7FD8E5}"/>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B7ED435-2C28-45B2-8EF6-C827D1CB96CC}"/>
                  </a:ext>
                </a:extLst>
              </p:cNvPr>
              <p:cNvCxnSpPr/>
              <p:nvPr/>
            </p:nvCxnSpPr>
            <p:spPr>
              <a:xfrm>
                <a:off x="3127400" y="308955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281057E-22FB-4C45-B9B8-3D058F988A27}"/>
                  </a:ext>
                </a:extLst>
              </p:cNvPr>
              <p:cNvSpPr txBox="1"/>
              <p:nvPr/>
            </p:nvSpPr>
            <p:spPr>
              <a:xfrm>
                <a:off x="3625846" y="1843034"/>
                <a:ext cx="2330016"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社会</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保险的含义</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07D1118C-1994-46B6-A974-D873763ADD85}"/>
                  </a:ext>
                </a:extLst>
              </p:cNvPr>
              <p:cNvSpPr txBox="1"/>
              <p:nvPr/>
            </p:nvSpPr>
            <p:spPr>
              <a:xfrm>
                <a:off x="3625846" y="2858724"/>
                <a:ext cx="3308317"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社会</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保险的内容和特征</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3" name="直接连接符 12">
                <a:extLst>
                  <a:ext uri="{FF2B5EF4-FFF2-40B4-BE49-F238E27FC236}">
                    <a16:creationId xmlns:a16="http://schemas.microsoft.com/office/drawing/2014/main" id="{276F8019-7239-49BB-9616-DD6D1C099DBC}"/>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1D2F1695-0ED2-4751-8A14-2247C37D5D37}"/>
                  </a:ext>
                </a:extLst>
              </p:cNvPr>
              <p:cNvSpPr txBox="1"/>
              <p:nvPr/>
            </p:nvSpPr>
            <p:spPr>
              <a:xfrm>
                <a:off x="3679334" y="5053992"/>
                <a:ext cx="2355548"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社会保险的功能</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5" name="直接连接符 14">
                <a:extLst>
                  <a:ext uri="{FF2B5EF4-FFF2-40B4-BE49-F238E27FC236}">
                    <a16:creationId xmlns:a16="http://schemas.microsoft.com/office/drawing/2014/main" id="{CF8C51A4-87C3-432D-8586-560FE5BEAB13}"/>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 name="直接连接符 4">
              <a:extLst>
                <a:ext uri="{FF2B5EF4-FFF2-40B4-BE49-F238E27FC236}">
                  <a16:creationId xmlns:a16="http://schemas.microsoft.com/office/drawing/2014/main" id="{5D83918E-E291-4443-BC6E-CCDD0A045C05}"/>
                </a:ext>
              </a:extLst>
            </p:cNvPr>
            <p:cNvCxnSpPr/>
            <p:nvPr/>
          </p:nvCxnSpPr>
          <p:spPr>
            <a:xfrm>
              <a:off x="5508605" y="422627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FB5D521-7A21-47C4-9F2E-70B330A68013}"/>
                </a:ext>
              </a:extLst>
            </p:cNvPr>
            <p:cNvSpPr txBox="1"/>
            <p:nvPr/>
          </p:nvSpPr>
          <p:spPr>
            <a:xfrm>
              <a:off x="6007051" y="3995439"/>
              <a:ext cx="3878659"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社会</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保险与社会保障的区别</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spTree>
    <p:extLst>
      <p:ext uri="{BB962C8B-B14F-4D97-AF65-F5344CB8AC3E}">
        <p14:creationId xmlns:p14="http://schemas.microsoft.com/office/powerpoint/2010/main" val="1974406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94016" y="602529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2" name="组合 31">
            <a:extLst>
              <a:ext uri="{FF2B5EF4-FFF2-40B4-BE49-F238E27FC236}">
                <a16:creationId xmlns:a16="http://schemas.microsoft.com/office/drawing/2014/main" id="{6C118B54-04DA-49AF-A844-0AF3513E17D0}"/>
              </a:ext>
            </a:extLst>
          </p:cNvPr>
          <p:cNvGrpSpPr/>
          <p:nvPr/>
        </p:nvGrpSpPr>
        <p:grpSpPr>
          <a:xfrm>
            <a:off x="107475" y="941847"/>
            <a:ext cx="5407157" cy="1607069"/>
            <a:chOff x="107475" y="941847"/>
            <a:chExt cx="5407157" cy="1607069"/>
          </a:xfrm>
        </p:grpSpPr>
        <p:grpSp>
          <p:nvGrpSpPr>
            <p:cNvPr id="33" name="组合 32">
              <a:extLst>
                <a:ext uri="{FF2B5EF4-FFF2-40B4-BE49-F238E27FC236}">
                  <a16:creationId xmlns:a16="http://schemas.microsoft.com/office/drawing/2014/main" id="{2A10582B-1328-4EE9-B5FF-A91C307C363D}"/>
                </a:ext>
              </a:extLst>
            </p:cNvPr>
            <p:cNvGrpSpPr/>
            <p:nvPr/>
          </p:nvGrpSpPr>
          <p:grpSpPr>
            <a:xfrm>
              <a:off x="107475" y="941847"/>
              <a:ext cx="3781479" cy="1607069"/>
              <a:chOff x="107475" y="941847"/>
              <a:chExt cx="3781479" cy="1607069"/>
            </a:xfrm>
          </p:grpSpPr>
          <p:sp>
            <p:nvSpPr>
              <p:cNvPr id="35" name="文本框 34">
                <a:extLst>
                  <a:ext uri="{FF2B5EF4-FFF2-40B4-BE49-F238E27FC236}">
                    <a16:creationId xmlns:a16="http://schemas.microsoft.com/office/drawing/2014/main" id="{D4D477D7-7B01-47CE-BD52-BE7A79395330}"/>
                  </a:ext>
                </a:extLst>
              </p:cNvPr>
              <p:cNvSpPr txBox="1"/>
              <p:nvPr/>
            </p:nvSpPr>
            <p:spPr>
              <a:xfrm>
                <a:off x="620860" y="2148806"/>
                <a:ext cx="29370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4.1.1.1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社会保险的含义</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6" name="文本框 35">
                <a:extLst>
                  <a:ext uri="{FF2B5EF4-FFF2-40B4-BE49-F238E27FC236}">
                    <a16:creationId xmlns:a16="http://schemas.microsoft.com/office/drawing/2014/main" id="{147644DA-4151-4A6A-8FEC-ACBB4C86B714}"/>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7" name="矩形 36">
                <a:extLst>
                  <a:ext uri="{FF2B5EF4-FFF2-40B4-BE49-F238E27FC236}">
                    <a16:creationId xmlns:a16="http://schemas.microsoft.com/office/drawing/2014/main" id="{A243D388-5E23-4D8E-8B86-2E039796853E}"/>
                  </a:ext>
                </a:extLst>
              </p:cNvPr>
              <p:cNvSpPr/>
              <p:nvPr/>
            </p:nvSpPr>
            <p:spPr>
              <a:xfrm>
                <a:off x="437778" y="1573246"/>
                <a:ext cx="272394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社会保险概述</a:t>
                </a:r>
              </a:p>
            </p:txBody>
          </p:sp>
        </p:grpSp>
        <p:sp>
          <p:nvSpPr>
            <p:cNvPr id="34" name="文本框 33">
              <a:extLst>
                <a:ext uri="{FF2B5EF4-FFF2-40B4-BE49-F238E27FC236}">
                  <a16:creationId xmlns:a16="http://schemas.microsoft.com/office/drawing/2014/main" id="{F5032D3D-1A64-4B56-B1BE-442FD095C113}"/>
                </a:ext>
              </a:extLst>
            </p:cNvPr>
            <p:cNvSpPr txBox="1"/>
            <p:nvPr/>
          </p:nvSpPr>
          <p:spPr>
            <a:xfrm>
              <a:off x="3614753" y="2139937"/>
              <a:ext cx="1899879"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名词解释题</a:t>
              </a:r>
            </a:p>
          </p:txBody>
        </p:sp>
      </p:grpSp>
      <p:grpSp>
        <p:nvGrpSpPr>
          <p:cNvPr id="18" name="组合 17">
            <a:extLst>
              <a:ext uri="{FF2B5EF4-FFF2-40B4-BE49-F238E27FC236}">
                <a16:creationId xmlns:a16="http://schemas.microsoft.com/office/drawing/2014/main" id="{86799285-19C7-49B6-B017-849B8092C902}"/>
              </a:ext>
            </a:extLst>
          </p:cNvPr>
          <p:cNvGrpSpPr/>
          <p:nvPr/>
        </p:nvGrpSpPr>
        <p:grpSpPr>
          <a:xfrm>
            <a:off x="939273" y="3671371"/>
            <a:ext cx="10654565" cy="2060442"/>
            <a:chOff x="1010193" y="3101486"/>
            <a:chExt cx="10654565" cy="2060442"/>
          </a:xfrm>
        </p:grpSpPr>
        <p:sp>
          <p:nvSpPr>
            <p:cNvPr id="15" name="文本框 14"/>
            <p:cNvSpPr txBox="1"/>
            <p:nvPr/>
          </p:nvSpPr>
          <p:spPr>
            <a:xfrm>
              <a:off x="7632885" y="4761818"/>
              <a:ext cx="403187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能够获得国家和社会</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补偿和帮助。</a:t>
              </a:r>
              <a:endParaRPr kumimoji="1"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3" name="组合 12">
              <a:extLst>
                <a:ext uri="{FF2B5EF4-FFF2-40B4-BE49-F238E27FC236}">
                  <a16:creationId xmlns:a16="http://schemas.microsoft.com/office/drawing/2014/main" id="{7FBBDC95-07FE-49BA-975A-51073E139BC1}"/>
                </a:ext>
              </a:extLst>
            </p:cNvPr>
            <p:cNvGrpSpPr/>
            <p:nvPr/>
          </p:nvGrpSpPr>
          <p:grpSpPr>
            <a:xfrm>
              <a:off x="1010193" y="3101486"/>
              <a:ext cx="10293486" cy="1124032"/>
              <a:chOff x="1367898" y="3654589"/>
              <a:chExt cx="10293486" cy="1124032"/>
            </a:xfrm>
          </p:grpSpPr>
          <p:sp>
            <p:nvSpPr>
              <p:cNvPr id="7" name="Rectangle 2">
                <a:extLst>
                  <a:ext uri="{FF2B5EF4-FFF2-40B4-BE49-F238E27FC236}">
                    <a16:creationId xmlns:a16="http://schemas.microsoft.com/office/drawing/2014/main" id="{7B5975CF-CE18-434C-9896-7182BFB1648B}"/>
                  </a:ext>
                </a:extLst>
              </p:cNvPr>
              <p:cNvSpPr/>
              <p:nvPr/>
            </p:nvSpPr>
            <p:spPr>
              <a:xfrm>
                <a:off x="4041166" y="3815425"/>
                <a:ext cx="1685936" cy="861716"/>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由社会集中</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建立基金</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26" name="组 25"/>
              <p:cNvGrpSpPr/>
              <p:nvPr/>
            </p:nvGrpSpPr>
            <p:grpSpPr>
              <a:xfrm>
                <a:off x="1367898" y="3654589"/>
                <a:ext cx="2618609" cy="928664"/>
                <a:chOff x="327960" y="3106452"/>
                <a:chExt cx="2618609" cy="928664"/>
              </a:xfrm>
            </p:grpSpPr>
            <p:sp>
              <p:nvSpPr>
                <p:cNvPr id="17" name="Arrow: Right 5">
                  <a:extLst>
                    <a:ext uri="{FF2B5EF4-FFF2-40B4-BE49-F238E27FC236}">
                      <a16:creationId xmlns:a16="http://schemas.microsoft.com/office/drawing/2014/main" id="{6683ED1A-B12F-4F19-AF57-D815A5F2CE66}"/>
                    </a:ext>
                  </a:extLst>
                </p:cNvPr>
                <p:cNvSpPr/>
                <p:nvPr/>
              </p:nvSpPr>
              <p:spPr>
                <a:xfrm>
                  <a:off x="1260634" y="3560149"/>
                  <a:ext cx="1685935" cy="421481"/>
                </a:xfrm>
                <a:prstGeom prst="rightArrow">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Calibri"/>
                    <a:ea typeface="微软雅黑"/>
                    <a:cs typeface="+mn-cs"/>
                  </a:endParaRPr>
                </a:p>
              </p:txBody>
            </p:sp>
            <p:sp>
              <p:nvSpPr>
                <p:cNvPr id="19" name="TextBox 7">
                  <a:extLst>
                    <a:ext uri="{FF2B5EF4-FFF2-40B4-BE49-F238E27FC236}">
                      <a16:creationId xmlns:a16="http://schemas.microsoft.com/office/drawing/2014/main" id="{0312562A-D9F0-4BB8-8FC5-F52CEE1FDCB8}"/>
                    </a:ext>
                  </a:extLst>
                </p:cNvPr>
                <p:cNvSpPr txBox="1"/>
                <p:nvPr/>
              </p:nvSpPr>
              <p:spPr>
                <a:xfrm>
                  <a:off x="1300361" y="3106452"/>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通过立法</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5" name="Rectangle 9">
                  <a:extLst>
                    <a:ext uri="{FF2B5EF4-FFF2-40B4-BE49-F238E27FC236}">
                      <a16:creationId xmlns:a16="http://schemas.microsoft.com/office/drawing/2014/main" id="{3EF00188-D3CE-4374-A19B-F18D1A8A693E}"/>
                    </a:ext>
                  </a:extLst>
                </p:cNvPr>
                <p:cNvSpPr/>
                <p:nvPr/>
              </p:nvSpPr>
              <p:spPr>
                <a:xfrm>
                  <a:off x="327960" y="3514052"/>
                  <a:ext cx="750409" cy="521064"/>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solidFill>
                      <a:effectLst/>
                      <a:uLnTx/>
                      <a:uFillTx/>
                      <a:latin typeface="Calibri"/>
                      <a:ea typeface="微软雅黑"/>
                      <a:cs typeface="+mn-cs"/>
                    </a:rPr>
                    <a:t>国家</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nvGrpSpPr>
              <p:cNvPr id="27" name="组 26"/>
              <p:cNvGrpSpPr/>
              <p:nvPr/>
            </p:nvGrpSpPr>
            <p:grpSpPr>
              <a:xfrm>
                <a:off x="5933273" y="3673005"/>
                <a:ext cx="1870375" cy="1105616"/>
                <a:chOff x="4893335" y="3164624"/>
                <a:chExt cx="1870375" cy="1105616"/>
              </a:xfrm>
            </p:grpSpPr>
            <p:sp>
              <p:nvSpPr>
                <p:cNvPr id="9" name="Arrow: Right 10">
                  <a:extLst>
                    <a:ext uri="{FF2B5EF4-FFF2-40B4-BE49-F238E27FC236}">
                      <a16:creationId xmlns:a16="http://schemas.microsoft.com/office/drawing/2014/main" id="{A85FDA06-8A0C-450F-8CF4-B5F691D913EA}"/>
                    </a:ext>
                  </a:extLst>
                </p:cNvPr>
                <p:cNvSpPr/>
                <p:nvPr/>
              </p:nvSpPr>
              <p:spPr>
                <a:xfrm>
                  <a:off x="4893335" y="3491892"/>
                  <a:ext cx="1870375" cy="484632"/>
                </a:xfrm>
                <a:prstGeom prst="rightArrow">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Calibri"/>
                    <a:ea typeface="微软雅黑"/>
                    <a:cs typeface="+mn-cs"/>
                  </a:endParaRPr>
                </a:p>
              </p:txBody>
            </p:sp>
            <p:sp>
              <p:nvSpPr>
                <p:cNvPr id="10" name="TextBox 11">
                  <a:extLst>
                    <a:ext uri="{FF2B5EF4-FFF2-40B4-BE49-F238E27FC236}">
                      <a16:creationId xmlns:a16="http://schemas.microsoft.com/office/drawing/2014/main" id="{73A7A2B2-C178-4DA3-9EEF-E0D738785231}"/>
                    </a:ext>
                  </a:extLst>
                </p:cNvPr>
                <p:cNvSpPr txBox="1"/>
                <p:nvPr/>
              </p:nvSpPr>
              <p:spPr>
                <a:xfrm>
                  <a:off x="5190696" y="3870130"/>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出现情况</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p:cNvSpPr/>
                <p:nvPr/>
              </p:nvSpPr>
              <p:spPr>
                <a:xfrm>
                  <a:off x="5260154" y="3164624"/>
                  <a:ext cx="95410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劳动者</a:t>
                  </a:r>
                  <a:endParaRPr kumimoji="1"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grpSp>
          <p:sp>
            <p:nvSpPr>
              <p:cNvPr id="8" name="矩形 7">
                <a:extLst>
                  <a:ext uri="{FF2B5EF4-FFF2-40B4-BE49-F238E27FC236}">
                    <a16:creationId xmlns:a16="http://schemas.microsoft.com/office/drawing/2014/main" id="{E50419FF-FA95-4225-A56C-9509C21EBAC2}"/>
                  </a:ext>
                </a:extLst>
              </p:cNvPr>
              <p:cNvSpPr/>
              <p:nvPr/>
            </p:nvSpPr>
            <p:spPr>
              <a:xfrm>
                <a:off x="7994371" y="3889121"/>
                <a:ext cx="3667013" cy="646331"/>
              </a:xfrm>
              <a:prstGeom prst="rect">
                <a:avLst/>
              </a:prstGeom>
              <a:ln w="19050">
                <a:solidFill>
                  <a:schemeClr val="accent6">
                    <a:lumMod val="7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年老、患病、工伤、失业、生育等丧失劳动能力的情况</a:t>
                </a:r>
                <a:endParaRPr kumimoji="0" lang="zh-CN" altLang="en-US" sz="1800" b="1" i="0" u="none" strike="noStrike" kern="1200" cap="none" spc="0" normalizeH="0" baseline="0" noProof="0" dirty="0">
                  <a:ln>
                    <a:noFill/>
                  </a:ln>
                  <a:solidFill>
                    <a:srgbClr val="C00000"/>
                  </a:solidFill>
                  <a:effectLst/>
                  <a:uLnTx/>
                  <a:uFillTx/>
                  <a:latin typeface="Calibri"/>
                  <a:ea typeface="微软雅黑"/>
                  <a:cs typeface="+mn-cs"/>
                </a:endParaRPr>
              </a:p>
            </p:txBody>
          </p:sp>
        </p:grpSp>
        <p:sp>
          <p:nvSpPr>
            <p:cNvPr id="16" name="箭头: 下 15">
              <a:extLst>
                <a:ext uri="{FF2B5EF4-FFF2-40B4-BE49-F238E27FC236}">
                  <a16:creationId xmlns:a16="http://schemas.microsoft.com/office/drawing/2014/main" id="{9FD0B174-3413-407D-AC38-726C59AC2E64}"/>
                </a:ext>
              </a:extLst>
            </p:cNvPr>
            <p:cNvSpPr/>
            <p:nvPr/>
          </p:nvSpPr>
          <p:spPr>
            <a:xfrm>
              <a:off x="9283065" y="4124038"/>
              <a:ext cx="243456" cy="547202"/>
            </a:xfrm>
            <a:prstGeom prst="down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pic>
        <p:nvPicPr>
          <p:cNvPr id="2" name="图片 1">
            <a:extLst>
              <a:ext uri="{FF2B5EF4-FFF2-40B4-BE49-F238E27FC236}">
                <a16:creationId xmlns:a16="http://schemas.microsoft.com/office/drawing/2014/main" id="{B016E112-F31C-4071-AE47-1F837E67E21C}"/>
              </a:ext>
            </a:extLst>
          </p:cNvPr>
          <p:cNvPicPr>
            <a:picLocks noChangeAspect="1"/>
          </p:cNvPicPr>
          <p:nvPr/>
        </p:nvPicPr>
        <p:blipFill>
          <a:blip r:embed="rId3"/>
          <a:stretch>
            <a:fillRect/>
          </a:stretch>
        </p:blipFill>
        <p:spPr>
          <a:xfrm>
            <a:off x="9315420" y="817645"/>
            <a:ext cx="2723948" cy="1409939"/>
          </a:xfrm>
          <a:prstGeom prst="rect">
            <a:avLst/>
          </a:prstGeom>
        </p:spPr>
      </p:pic>
      <p:sp>
        <p:nvSpPr>
          <p:cNvPr id="4" name="矩形 3">
            <a:extLst>
              <a:ext uri="{FF2B5EF4-FFF2-40B4-BE49-F238E27FC236}">
                <a16:creationId xmlns:a16="http://schemas.microsoft.com/office/drawing/2014/main" id="{7BB84AF1-BE36-4E59-8BB1-4719366EE1FD}"/>
              </a:ext>
            </a:extLst>
          </p:cNvPr>
          <p:cNvSpPr/>
          <p:nvPr/>
        </p:nvSpPr>
        <p:spPr>
          <a:xfrm>
            <a:off x="1042607" y="175051"/>
            <a:ext cx="25699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4.1.1.1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社会保险的含义</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929421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94016" y="602529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1" name="文本框 30"/>
          <p:cNvSpPr txBox="1"/>
          <p:nvPr/>
        </p:nvSpPr>
        <p:spPr>
          <a:xfrm>
            <a:off x="1664735" y="3206514"/>
            <a:ext cx="3900036" cy="504882"/>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Calibri"/>
                <a:ea typeface="微软雅黑"/>
                <a:cs typeface="+mn-cs"/>
              </a:rPr>
              <a:t>是整个社会保障制度的核心内容。</a:t>
            </a:r>
          </a:p>
        </p:txBody>
      </p:sp>
      <p:sp>
        <p:nvSpPr>
          <p:cNvPr id="2" name="矩形 1"/>
          <p:cNvSpPr/>
          <p:nvPr/>
        </p:nvSpPr>
        <p:spPr>
          <a:xfrm>
            <a:off x="1664735" y="4132629"/>
            <a:ext cx="10217739"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社会保险</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是国家通过立法的形式，由社会集中建立资金，以使劳动者在年老、患病、工伤、失业、生育等丧失劳动能力的情况下，能够获得国家和社会补偿的各种制度的总称。</a:t>
            </a:r>
            <a:endParaRPr kumimoji="0" lang="zh-CN"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11" name="图片 10">
            <a:extLst>
              <a:ext uri="{FF2B5EF4-FFF2-40B4-BE49-F238E27FC236}">
                <a16:creationId xmlns:a16="http://schemas.microsoft.com/office/drawing/2014/main" id="{0A7BC34C-63F6-4CCF-A7EF-E812A80C86B1}"/>
              </a:ext>
            </a:extLst>
          </p:cNvPr>
          <p:cNvPicPr>
            <a:picLocks noChangeAspect="1"/>
          </p:cNvPicPr>
          <p:nvPr/>
        </p:nvPicPr>
        <p:blipFill>
          <a:blip r:embed="rId3"/>
          <a:stretch>
            <a:fillRect/>
          </a:stretch>
        </p:blipFill>
        <p:spPr>
          <a:xfrm>
            <a:off x="9315420" y="817645"/>
            <a:ext cx="2723948" cy="1409939"/>
          </a:xfrm>
          <a:prstGeom prst="rect">
            <a:avLst/>
          </a:prstGeom>
        </p:spPr>
      </p:pic>
      <p:sp>
        <p:nvSpPr>
          <p:cNvPr id="13" name="矩形 12">
            <a:extLst>
              <a:ext uri="{FF2B5EF4-FFF2-40B4-BE49-F238E27FC236}">
                <a16:creationId xmlns:a16="http://schemas.microsoft.com/office/drawing/2014/main" id="{2EC4B905-2B70-4306-998A-7C653DED197B}"/>
              </a:ext>
            </a:extLst>
          </p:cNvPr>
          <p:cNvSpPr/>
          <p:nvPr/>
        </p:nvSpPr>
        <p:spPr>
          <a:xfrm>
            <a:off x="1042607" y="175051"/>
            <a:ext cx="25699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4.1.1.1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社会保险的含义</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4" name="组合 13">
            <a:extLst>
              <a:ext uri="{FF2B5EF4-FFF2-40B4-BE49-F238E27FC236}">
                <a16:creationId xmlns:a16="http://schemas.microsoft.com/office/drawing/2014/main" id="{5C8D94ED-A4D7-4003-9FED-15ED3BB49DB4}"/>
              </a:ext>
            </a:extLst>
          </p:cNvPr>
          <p:cNvGrpSpPr/>
          <p:nvPr/>
        </p:nvGrpSpPr>
        <p:grpSpPr>
          <a:xfrm>
            <a:off x="107475" y="941847"/>
            <a:ext cx="5407157" cy="1607069"/>
            <a:chOff x="107475" y="941847"/>
            <a:chExt cx="5407157" cy="1607069"/>
          </a:xfrm>
        </p:grpSpPr>
        <p:grpSp>
          <p:nvGrpSpPr>
            <p:cNvPr id="15" name="组合 14">
              <a:extLst>
                <a:ext uri="{FF2B5EF4-FFF2-40B4-BE49-F238E27FC236}">
                  <a16:creationId xmlns:a16="http://schemas.microsoft.com/office/drawing/2014/main" id="{1204A03F-47A2-4A32-9BB4-DD5561B6A534}"/>
                </a:ext>
              </a:extLst>
            </p:cNvPr>
            <p:cNvGrpSpPr/>
            <p:nvPr/>
          </p:nvGrpSpPr>
          <p:grpSpPr>
            <a:xfrm>
              <a:off x="107475" y="941847"/>
              <a:ext cx="3781479" cy="1607069"/>
              <a:chOff x="107475" y="941847"/>
              <a:chExt cx="3781479" cy="1607069"/>
            </a:xfrm>
          </p:grpSpPr>
          <p:sp>
            <p:nvSpPr>
              <p:cNvPr id="17" name="文本框 16">
                <a:extLst>
                  <a:ext uri="{FF2B5EF4-FFF2-40B4-BE49-F238E27FC236}">
                    <a16:creationId xmlns:a16="http://schemas.microsoft.com/office/drawing/2014/main" id="{EF715A0A-A06F-4542-80F0-C307D47EB2B9}"/>
                  </a:ext>
                </a:extLst>
              </p:cNvPr>
              <p:cNvSpPr txBox="1"/>
              <p:nvPr/>
            </p:nvSpPr>
            <p:spPr>
              <a:xfrm>
                <a:off x="620860" y="2148806"/>
                <a:ext cx="29370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4.1.1.1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社会保险的含义</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CCFD88D5-D6BD-4A06-AE99-40C5F3F76069}"/>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矩形 18">
                <a:extLst>
                  <a:ext uri="{FF2B5EF4-FFF2-40B4-BE49-F238E27FC236}">
                    <a16:creationId xmlns:a16="http://schemas.microsoft.com/office/drawing/2014/main" id="{DDC15A09-66F8-48B6-8CAB-B77427DB8D78}"/>
                  </a:ext>
                </a:extLst>
              </p:cNvPr>
              <p:cNvSpPr/>
              <p:nvPr/>
            </p:nvSpPr>
            <p:spPr>
              <a:xfrm>
                <a:off x="437778" y="1573246"/>
                <a:ext cx="272394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社会保险概述</a:t>
                </a:r>
              </a:p>
            </p:txBody>
          </p:sp>
        </p:grpSp>
        <p:sp>
          <p:nvSpPr>
            <p:cNvPr id="16" name="文本框 15">
              <a:extLst>
                <a:ext uri="{FF2B5EF4-FFF2-40B4-BE49-F238E27FC236}">
                  <a16:creationId xmlns:a16="http://schemas.microsoft.com/office/drawing/2014/main" id="{3A97753E-66A2-4988-A203-7C279179EAE4}"/>
                </a:ext>
              </a:extLst>
            </p:cNvPr>
            <p:cNvSpPr txBox="1"/>
            <p:nvPr/>
          </p:nvSpPr>
          <p:spPr>
            <a:xfrm>
              <a:off x="3614753" y="2139937"/>
              <a:ext cx="1899879"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名词解释题</a:t>
              </a:r>
            </a:p>
          </p:txBody>
        </p:sp>
      </p:grpSp>
    </p:spTree>
    <p:extLst>
      <p:ext uri="{BB962C8B-B14F-4D97-AF65-F5344CB8AC3E}">
        <p14:creationId xmlns:p14="http://schemas.microsoft.com/office/powerpoint/2010/main" val="4044166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2A86A643-7DE9-4DD3-811D-8FFDF2BF0677}"/>
              </a:ext>
            </a:extLst>
          </p:cNvPr>
          <p:cNvGrpSpPr/>
          <p:nvPr/>
        </p:nvGrpSpPr>
        <p:grpSpPr>
          <a:xfrm>
            <a:off x="615652" y="2183947"/>
            <a:ext cx="4402689" cy="400110"/>
            <a:chOff x="615652" y="2183947"/>
            <a:chExt cx="4402689" cy="400110"/>
          </a:xfrm>
        </p:grpSpPr>
        <p:sp>
          <p:nvSpPr>
            <p:cNvPr id="13" name="文本框 12">
              <a:extLst>
                <a:ext uri="{FF2B5EF4-FFF2-40B4-BE49-F238E27FC236}">
                  <a16:creationId xmlns:a16="http://schemas.microsoft.com/office/drawing/2014/main" id="{881252BA-A920-4724-AA96-0A93E49B4582}"/>
                </a:ext>
              </a:extLst>
            </p:cNvPr>
            <p:cNvSpPr txBox="1"/>
            <p:nvPr/>
          </p:nvSpPr>
          <p:spPr>
            <a:xfrm>
              <a:off x="615652" y="2183947"/>
              <a:ext cx="287931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4.1.1.2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社会保险的内容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A5922219-AD7E-464B-9BF3-568B48CDDB88}"/>
                </a:ext>
              </a:extLst>
            </p:cNvPr>
            <p:cNvSpPr txBox="1"/>
            <p:nvPr/>
          </p:nvSpPr>
          <p:spPr>
            <a:xfrm>
              <a:off x="3580127" y="2183947"/>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sp>
        <p:nvSpPr>
          <p:cNvPr id="5" name="矩形 4">
            <a:extLst>
              <a:ext uri="{FF2B5EF4-FFF2-40B4-BE49-F238E27FC236}">
                <a16:creationId xmlns:a16="http://schemas.microsoft.com/office/drawing/2014/main" id="{70FCEAE4-22F3-41DE-996D-02ACE706A1CF}"/>
              </a:ext>
            </a:extLst>
          </p:cNvPr>
          <p:cNvSpPr/>
          <p:nvPr/>
        </p:nvSpPr>
        <p:spPr>
          <a:xfrm>
            <a:off x="1476186" y="3123123"/>
            <a:ext cx="146706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（一）内容</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a:extLst>
              <a:ext uri="{FF2B5EF4-FFF2-40B4-BE49-F238E27FC236}">
                <a16:creationId xmlns:a16="http://schemas.microsoft.com/office/drawing/2014/main" id="{0DD1EEB1-411D-4621-A1BD-689AEC4F4510}"/>
              </a:ext>
            </a:extLst>
          </p:cNvPr>
          <p:cNvSpPr/>
          <p:nvPr/>
        </p:nvSpPr>
        <p:spPr>
          <a:xfrm>
            <a:off x="2209720" y="3564612"/>
            <a:ext cx="1596912" cy="2351541"/>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、养老保险</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5</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、工伤保险</a:t>
            </a:r>
          </a:p>
        </p:txBody>
      </p:sp>
      <p:pic>
        <p:nvPicPr>
          <p:cNvPr id="2" name="图片 1">
            <a:extLst>
              <a:ext uri="{FF2B5EF4-FFF2-40B4-BE49-F238E27FC236}">
                <a16:creationId xmlns:a16="http://schemas.microsoft.com/office/drawing/2014/main" id="{8A86F3DD-A785-47A9-8100-89732999754E}"/>
              </a:ext>
            </a:extLst>
          </p:cNvPr>
          <p:cNvPicPr>
            <a:picLocks noChangeAspect="1"/>
          </p:cNvPicPr>
          <p:nvPr/>
        </p:nvPicPr>
        <p:blipFill>
          <a:blip r:embed="rId3"/>
          <a:stretch>
            <a:fillRect/>
          </a:stretch>
        </p:blipFill>
        <p:spPr>
          <a:xfrm>
            <a:off x="9195114" y="769052"/>
            <a:ext cx="2898795" cy="1500441"/>
          </a:xfrm>
          <a:prstGeom prst="rect">
            <a:avLst/>
          </a:prstGeom>
        </p:spPr>
      </p:pic>
      <p:sp>
        <p:nvSpPr>
          <p:cNvPr id="4" name="矩形 3">
            <a:extLst>
              <a:ext uri="{FF2B5EF4-FFF2-40B4-BE49-F238E27FC236}">
                <a16:creationId xmlns:a16="http://schemas.microsoft.com/office/drawing/2014/main" id="{C20B12EB-8BA7-4E77-8789-5BEDFD9C6C20}"/>
              </a:ext>
            </a:extLst>
          </p:cNvPr>
          <p:cNvSpPr/>
          <p:nvPr/>
        </p:nvSpPr>
        <p:spPr>
          <a:xfrm>
            <a:off x="1010193" y="191108"/>
            <a:ext cx="25699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4.1.1.2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社会保险的内容</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8" name="文本框 27">
            <a:extLst>
              <a:ext uri="{FF2B5EF4-FFF2-40B4-BE49-F238E27FC236}">
                <a16:creationId xmlns:a16="http://schemas.microsoft.com/office/drawing/2014/main" id="{353EA153-00B8-45FF-9101-6C3633D2CEC1}"/>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9" name="矩形 28">
            <a:extLst>
              <a:ext uri="{FF2B5EF4-FFF2-40B4-BE49-F238E27FC236}">
                <a16:creationId xmlns:a16="http://schemas.microsoft.com/office/drawing/2014/main" id="{ABF8F0A3-74A1-44D5-81E2-4E262CDD0246}"/>
              </a:ext>
            </a:extLst>
          </p:cNvPr>
          <p:cNvSpPr/>
          <p:nvPr/>
        </p:nvSpPr>
        <p:spPr>
          <a:xfrm>
            <a:off x="437778" y="1573246"/>
            <a:ext cx="272394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社会保险概述</a:t>
            </a:r>
          </a:p>
        </p:txBody>
      </p:sp>
    </p:spTree>
    <p:extLst>
      <p:ext uri="{BB962C8B-B14F-4D97-AF65-F5344CB8AC3E}">
        <p14:creationId xmlns:p14="http://schemas.microsoft.com/office/powerpoint/2010/main" val="96188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2A86A643-7DE9-4DD3-811D-8FFDF2BF0677}"/>
              </a:ext>
            </a:extLst>
          </p:cNvPr>
          <p:cNvGrpSpPr/>
          <p:nvPr/>
        </p:nvGrpSpPr>
        <p:grpSpPr>
          <a:xfrm>
            <a:off x="626938" y="2183992"/>
            <a:ext cx="4471381" cy="400110"/>
            <a:chOff x="626938" y="2183992"/>
            <a:chExt cx="4471381" cy="400110"/>
          </a:xfrm>
        </p:grpSpPr>
        <p:sp>
          <p:nvSpPr>
            <p:cNvPr id="13" name="文本框 12">
              <a:extLst>
                <a:ext uri="{FF2B5EF4-FFF2-40B4-BE49-F238E27FC236}">
                  <a16:creationId xmlns:a16="http://schemas.microsoft.com/office/drawing/2014/main" id="{881252BA-A920-4724-AA96-0A93E49B4582}"/>
                </a:ext>
              </a:extLst>
            </p:cNvPr>
            <p:cNvSpPr txBox="1"/>
            <p:nvPr/>
          </p:nvSpPr>
          <p:spPr>
            <a:xfrm>
              <a:off x="626938" y="2183992"/>
              <a:ext cx="287931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4.1.1.3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社会保险的特征</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A5922219-AD7E-464B-9BF3-568B48CDDB88}"/>
                </a:ext>
              </a:extLst>
            </p:cNvPr>
            <p:cNvSpPr txBox="1"/>
            <p:nvPr/>
          </p:nvSpPr>
          <p:spPr>
            <a:xfrm>
              <a:off x="3660105" y="2183992"/>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sp>
        <p:nvSpPr>
          <p:cNvPr id="18" name="矩形 17">
            <a:extLst>
              <a:ext uri="{FF2B5EF4-FFF2-40B4-BE49-F238E27FC236}">
                <a16:creationId xmlns:a16="http://schemas.microsoft.com/office/drawing/2014/main" id="{A541C565-1BAB-4560-86A5-72DF2C0A1537}"/>
              </a:ext>
            </a:extLst>
          </p:cNvPr>
          <p:cNvSpPr/>
          <p:nvPr/>
        </p:nvSpPr>
        <p:spPr>
          <a:xfrm>
            <a:off x="1442501" y="3180942"/>
            <a:ext cx="146706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（二）特征</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矩形 18">
            <a:extLst>
              <a:ext uri="{FF2B5EF4-FFF2-40B4-BE49-F238E27FC236}">
                <a16:creationId xmlns:a16="http://schemas.microsoft.com/office/drawing/2014/main" id="{2DC23C7E-5245-4A09-9813-8A653CBD88A8}"/>
              </a:ext>
            </a:extLst>
          </p:cNvPr>
          <p:cNvSpPr/>
          <p:nvPr/>
        </p:nvSpPr>
        <p:spPr>
          <a:xfrm>
            <a:off x="2176035" y="3622431"/>
            <a:ext cx="1340432" cy="2351541"/>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、普遍性</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、保障性</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、法定性</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、互济性</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5</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、福利性</a:t>
            </a:r>
          </a:p>
        </p:txBody>
      </p:sp>
      <p:pic>
        <p:nvPicPr>
          <p:cNvPr id="2" name="图片 1">
            <a:extLst>
              <a:ext uri="{FF2B5EF4-FFF2-40B4-BE49-F238E27FC236}">
                <a16:creationId xmlns:a16="http://schemas.microsoft.com/office/drawing/2014/main" id="{8A86F3DD-A785-47A9-8100-89732999754E}"/>
              </a:ext>
            </a:extLst>
          </p:cNvPr>
          <p:cNvPicPr>
            <a:picLocks noChangeAspect="1"/>
          </p:cNvPicPr>
          <p:nvPr/>
        </p:nvPicPr>
        <p:blipFill>
          <a:blip r:embed="rId3"/>
          <a:stretch>
            <a:fillRect/>
          </a:stretch>
        </p:blipFill>
        <p:spPr>
          <a:xfrm>
            <a:off x="9195114" y="769052"/>
            <a:ext cx="2898795" cy="1500441"/>
          </a:xfrm>
          <a:prstGeom prst="rect">
            <a:avLst/>
          </a:prstGeom>
        </p:spPr>
      </p:pic>
      <p:sp>
        <p:nvSpPr>
          <p:cNvPr id="3" name="矩形 2">
            <a:extLst>
              <a:ext uri="{FF2B5EF4-FFF2-40B4-BE49-F238E27FC236}">
                <a16:creationId xmlns:a16="http://schemas.microsoft.com/office/drawing/2014/main" id="{5197DA14-3439-4CB9-AAA5-6582C1131DEB}"/>
              </a:ext>
            </a:extLst>
          </p:cNvPr>
          <p:cNvSpPr/>
          <p:nvPr/>
        </p:nvSpPr>
        <p:spPr>
          <a:xfrm>
            <a:off x="4319202" y="4613535"/>
            <a:ext cx="3185487" cy="369332"/>
          </a:xfrm>
          <a:prstGeom prst="rect">
            <a:avLst/>
          </a:prstGeom>
          <a:solidFill>
            <a:schemeClr val="accent2"/>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助记口诀：普法保福气（济）</a:t>
            </a:r>
          </a:p>
        </p:txBody>
      </p:sp>
      <p:sp>
        <p:nvSpPr>
          <p:cNvPr id="6" name="矩形 5">
            <a:extLst>
              <a:ext uri="{FF2B5EF4-FFF2-40B4-BE49-F238E27FC236}">
                <a16:creationId xmlns:a16="http://schemas.microsoft.com/office/drawing/2014/main" id="{2AEB96EF-C9CC-4C86-8757-95C06A884B36}"/>
              </a:ext>
            </a:extLst>
          </p:cNvPr>
          <p:cNvSpPr/>
          <p:nvPr/>
        </p:nvSpPr>
        <p:spPr>
          <a:xfrm>
            <a:off x="1010193" y="208295"/>
            <a:ext cx="28392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4.1.2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二、社会保险的特征</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9" name="文本框 28">
            <a:extLst>
              <a:ext uri="{FF2B5EF4-FFF2-40B4-BE49-F238E27FC236}">
                <a16:creationId xmlns:a16="http://schemas.microsoft.com/office/drawing/2014/main" id="{BB5D67C0-157A-4F62-B64E-66795F24DD97}"/>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0" name="矩形 29">
            <a:extLst>
              <a:ext uri="{FF2B5EF4-FFF2-40B4-BE49-F238E27FC236}">
                <a16:creationId xmlns:a16="http://schemas.microsoft.com/office/drawing/2014/main" id="{768C5680-77A6-4F36-8F11-1BDCF0C70D01}"/>
              </a:ext>
            </a:extLst>
          </p:cNvPr>
          <p:cNvSpPr/>
          <p:nvPr/>
        </p:nvSpPr>
        <p:spPr>
          <a:xfrm>
            <a:off x="437778" y="1573246"/>
            <a:ext cx="272394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社会保险概述</a:t>
            </a:r>
          </a:p>
        </p:txBody>
      </p:sp>
    </p:spTree>
    <p:extLst>
      <p:ext uri="{BB962C8B-B14F-4D97-AF65-F5344CB8AC3E}">
        <p14:creationId xmlns:p14="http://schemas.microsoft.com/office/powerpoint/2010/main" val="155095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056095" y="3019190"/>
            <a:ext cx="9007016" cy="2500511"/>
          </a:xfrm>
        </p:spPr>
        <p:txBody>
          <a:bodyPr anchor="ctr"/>
          <a:lstStyle/>
          <a:p>
            <a:pPr algn="l">
              <a:lnSpc>
                <a:spcPct val="150000"/>
              </a:lnSpc>
              <a:spcAft>
                <a:spcPts val="1200"/>
              </a:spcAft>
            </a:pPr>
            <a:r>
              <a:rPr lang="zh-CN" altLang="en-US" dirty="0"/>
              <a:t>答案：</a:t>
            </a:r>
            <a:r>
              <a:rPr lang="zh-CN" altLang="en-US" b="1" dirty="0">
                <a:solidFill>
                  <a:srgbClr val="FF0000"/>
                </a:solidFill>
              </a:rPr>
              <a:t>社会保险是国家通过立法的形式，由社会集中建立基金，以使劳动者在年老、患病、工伤、失业、生育等丧失劳动能力的情况下，能够获得国家和社会补偿和帮助的各种制度的总称。</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2" name="矩形 1">
            <a:extLst>
              <a:ext uri="{FF2B5EF4-FFF2-40B4-BE49-F238E27FC236}">
                <a16:creationId xmlns:a16="http://schemas.microsoft.com/office/drawing/2014/main" id="{D4B52EA7-6C2C-471B-A4B6-9DFF723C6E96}"/>
              </a:ext>
            </a:extLst>
          </p:cNvPr>
          <p:cNvSpPr/>
          <p:nvPr/>
        </p:nvSpPr>
        <p:spPr>
          <a:xfrm>
            <a:off x="2056095" y="2108041"/>
            <a:ext cx="2954655" cy="587340"/>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名词解释：社会保险</a:t>
            </a:r>
            <a:endParaRPr kumimoji="0" lang="en-US"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93657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850970" y="2156765"/>
            <a:ext cx="11239430" cy="4306146"/>
          </a:xfrm>
        </p:spPr>
        <p:txBody>
          <a:bodyPr anchor="ctr"/>
          <a:lstStyle/>
          <a:p>
            <a:pPr algn="l">
              <a:lnSpc>
                <a:spcPct val="150000"/>
              </a:lnSpc>
              <a:spcAft>
                <a:spcPts val="1200"/>
              </a:spcAft>
            </a:pPr>
            <a:r>
              <a:rPr lang="zh-CN" altLang="en-US" dirty="0"/>
              <a:t>根据国际劳工局关于社会安全最低标准的有关规定，将社会保险分为（      ）。</a:t>
            </a:r>
            <a:endParaRPr lang="en-US" altLang="zh-CN" dirty="0"/>
          </a:p>
          <a:p>
            <a:pPr algn="l">
              <a:lnSpc>
                <a:spcPct val="150000"/>
              </a:lnSpc>
              <a:spcAft>
                <a:spcPts val="1200"/>
              </a:spcAft>
            </a:pPr>
            <a:r>
              <a:rPr lang="en-US" altLang="zh-CN" dirty="0"/>
              <a:t>A</a:t>
            </a:r>
            <a:r>
              <a:rPr lang="zh-CN" altLang="en-US" dirty="0"/>
              <a:t>、养老保险</a:t>
            </a:r>
          </a:p>
          <a:p>
            <a:pPr algn="l">
              <a:lnSpc>
                <a:spcPct val="150000"/>
              </a:lnSpc>
              <a:spcAft>
                <a:spcPts val="1200"/>
              </a:spcAft>
            </a:pPr>
            <a:r>
              <a:rPr lang="en-US" altLang="zh-CN" dirty="0"/>
              <a:t>B</a:t>
            </a:r>
            <a:r>
              <a:rPr lang="zh-CN" altLang="en-US" dirty="0"/>
              <a:t>、医疗保险</a:t>
            </a:r>
          </a:p>
          <a:p>
            <a:pPr algn="l">
              <a:lnSpc>
                <a:spcPct val="150000"/>
              </a:lnSpc>
              <a:spcAft>
                <a:spcPts val="1200"/>
              </a:spcAft>
            </a:pPr>
            <a:r>
              <a:rPr lang="en-US" altLang="zh-CN" dirty="0"/>
              <a:t>C</a:t>
            </a:r>
            <a:r>
              <a:rPr lang="zh-CN" altLang="en-US" dirty="0"/>
              <a:t>、失业保险</a:t>
            </a:r>
          </a:p>
          <a:p>
            <a:pPr algn="l">
              <a:lnSpc>
                <a:spcPct val="150000"/>
              </a:lnSpc>
              <a:spcAft>
                <a:spcPts val="1200"/>
              </a:spcAft>
            </a:pPr>
            <a:r>
              <a:rPr lang="en-US" altLang="zh-CN" dirty="0"/>
              <a:t>D</a:t>
            </a:r>
            <a:r>
              <a:rPr lang="zh-CN" altLang="en-US" dirty="0"/>
              <a:t>、工伤保险</a:t>
            </a:r>
          </a:p>
          <a:p>
            <a:pPr algn="l">
              <a:lnSpc>
                <a:spcPct val="150000"/>
              </a:lnSpc>
              <a:spcAft>
                <a:spcPts val="1200"/>
              </a:spcAft>
            </a:pPr>
            <a:r>
              <a:rPr lang="en-US" altLang="zh-CN" dirty="0"/>
              <a:t>E</a:t>
            </a:r>
            <a:r>
              <a:rPr lang="zh-CN" altLang="en-US" dirty="0"/>
              <a:t>、生育保险</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09206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1835767" y="1117908"/>
          <a:ext cx="8132322" cy="5391587"/>
        </p:xfrm>
        <a:graphic>
          <a:graphicData uri="http://schemas.openxmlformats.org/drawingml/2006/table">
            <a:tbl>
              <a:tblPr firstRow="1" bandRow="1">
                <a:tableStyleId>{93296810-A885-4BE3-A3E7-6D5BEEA58F35}</a:tableStyleId>
              </a:tblPr>
              <a:tblGrid>
                <a:gridCol w="2855074">
                  <a:extLst>
                    <a:ext uri="{9D8B030D-6E8A-4147-A177-3AD203B41FA5}">
                      <a16:colId xmlns:a16="http://schemas.microsoft.com/office/drawing/2014/main" val="20000"/>
                    </a:ext>
                  </a:extLst>
                </a:gridCol>
                <a:gridCol w="2638624">
                  <a:extLst>
                    <a:ext uri="{9D8B030D-6E8A-4147-A177-3AD203B41FA5}">
                      <a16:colId xmlns:a16="http://schemas.microsoft.com/office/drawing/2014/main" val="20001"/>
                    </a:ext>
                  </a:extLst>
                </a:gridCol>
                <a:gridCol w="2638624">
                  <a:extLst>
                    <a:ext uri="{9D8B030D-6E8A-4147-A177-3AD203B41FA5}">
                      <a16:colId xmlns:a16="http://schemas.microsoft.com/office/drawing/2014/main" val="20002"/>
                    </a:ext>
                  </a:extLst>
                </a:gridCol>
              </a:tblGrid>
              <a:tr h="791587">
                <a:tc>
                  <a:txBody>
                    <a:bodyPr/>
                    <a:lstStyle/>
                    <a:p>
                      <a:pPr algn="ctr"/>
                      <a:r>
                        <a:rPr lang="zh-CN" altLang="en-US" sz="3200" dirty="0"/>
                        <a:t>题型</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题量</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分值</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91587">
                <a:tc>
                  <a:txBody>
                    <a:bodyPr/>
                    <a:lstStyle/>
                    <a:p>
                      <a:pPr algn="ctr"/>
                      <a:r>
                        <a:rPr lang="zh-CN" altLang="en-US" sz="2800" dirty="0"/>
                        <a:t>单项选择题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91587">
                <a:tc>
                  <a:txBody>
                    <a:bodyPr/>
                    <a:lstStyle/>
                    <a:p>
                      <a:pPr algn="ctr"/>
                      <a:r>
                        <a:rPr lang="zh-CN" altLang="en-US" sz="2800" dirty="0"/>
                        <a:t>多项选择题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91587">
                <a:tc>
                  <a:txBody>
                    <a:bodyPr/>
                    <a:lstStyle/>
                    <a:p>
                      <a:pPr algn="ctr"/>
                      <a:r>
                        <a:rPr lang="zh-CN" altLang="en-US" sz="2800" dirty="0"/>
                        <a:t>名词解释题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4</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91587">
                <a:tc>
                  <a:txBody>
                    <a:bodyPr/>
                    <a:lstStyle/>
                    <a:p>
                      <a:pPr algn="ctr"/>
                      <a:r>
                        <a:rPr lang="zh-CN" altLang="en-US" sz="2800" dirty="0"/>
                        <a:t>简答题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6</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30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91587">
                <a:tc>
                  <a:txBody>
                    <a:bodyPr/>
                    <a:lstStyle/>
                    <a:p>
                      <a:pPr algn="ctr"/>
                      <a:r>
                        <a:rPr lang="zh-CN" altLang="en-US" sz="2800" dirty="0"/>
                        <a:t>论述题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a:t>
                      </a:r>
                      <a:r>
                        <a:rPr lang="zh-CN" altLang="en-US" sz="2800" dirty="0"/>
                        <a:t>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zh-CN" altLang="en-US"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42065">
                <a:tc grid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800" b="1" dirty="0">
                          <a:solidFill>
                            <a:srgbClr val="FF0000"/>
                          </a:solidFill>
                        </a:rPr>
                        <a:t>满分</a:t>
                      </a:r>
                      <a:r>
                        <a:rPr lang="en-US" altLang="zh-CN" sz="2800" b="1" dirty="0">
                          <a:solidFill>
                            <a:srgbClr val="FF0000"/>
                          </a:solidFill>
                        </a:rPr>
                        <a:t>100</a:t>
                      </a:r>
                      <a:r>
                        <a:rPr lang="zh-CN" altLang="en-US" sz="2800" b="1" dirty="0">
                          <a:solidFill>
                            <a:srgbClr val="FF0000"/>
                          </a:solidFill>
                        </a:rPr>
                        <a:t>分，考试时间</a:t>
                      </a:r>
                      <a:r>
                        <a:rPr lang="en-US" altLang="zh-CN" sz="2800" b="1" dirty="0">
                          <a:solidFill>
                            <a:srgbClr val="FF0000"/>
                          </a:solidFill>
                        </a:rPr>
                        <a:t>150</a:t>
                      </a:r>
                      <a:r>
                        <a:rPr lang="zh-CN" altLang="en-US" sz="2800" b="1" dirty="0">
                          <a:solidFill>
                            <a:srgbClr val="FF0000"/>
                          </a:solidFill>
                        </a:rPr>
                        <a:t>分钟</a:t>
                      </a:r>
                      <a:endParaRPr lang="en-US" altLang="zh-CN" sz="2800" b="1" dirty="0">
                        <a:solidFill>
                          <a:srgbClr val="FF0000"/>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850970" y="2156765"/>
            <a:ext cx="11239430" cy="4306146"/>
          </a:xfrm>
        </p:spPr>
        <p:txBody>
          <a:bodyPr anchor="ctr"/>
          <a:lstStyle/>
          <a:p>
            <a:pPr algn="l">
              <a:lnSpc>
                <a:spcPct val="150000"/>
              </a:lnSpc>
              <a:spcAft>
                <a:spcPts val="1200"/>
              </a:spcAft>
            </a:pPr>
            <a:r>
              <a:rPr lang="zh-CN" altLang="en-US" dirty="0"/>
              <a:t>根据国际劳工局关于社会安全最低标准的有关规定，将社会保险分为（   </a:t>
            </a:r>
            <a:r>
              <a:rPr lang="en-US" altLang="zh-CN" b="1" dirty="0">
                <a:solidFill>
                  <a:srgbClr val="FF0000"/>
                </a:solidFill>
              </a:rPr>
              <a:t>ABCDE</a:t>
            </a:r>
            <a:r>
              <a:rPr lang="zh-CN" altLang="en-US" dirty="0"/>
              <a:t>   ）。</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、养老保险</a:t>
            </a:r>
          </a:p>
          <a:p>
            <a:pPr algn="l">
              <a:lnSpc>
                <a:spcPct val="150000"/>
              </a:lnSpc>
              <a:spcAft>
                <a:spcPts val="1200"/>
              </a:spcAft>
            </a:pPr>
            <a:r>
              <a:rPr lang="en-US" altLang="zh-CN" b="1" dirty="0">
                <a:solidFill>
                  <a:srgbClr val="FF0000"/>
                </a:solidFill>
              </a:rPr>
              <a:t>B</a:t>
            </a:r>
            <a:r>
              <a:rPr lang="zh-CN" altLang="en-US" b="1" dirty="0">
                <a:solidFill>
                  <a:srgbClr val="FF0000"/>
                </a:solidFill>
              </a:rPr>
              <a:t>、医疗保险</a:t>
            </a:r>
          </a:p>
          <a:p>
            <a:pPr algn="l">
              <a:lnSpc>
                <a:spcPct val="150000"/>
              </a:lnSpc>
              <a:spcAft>
                <a:spcPts val="1200"/>
              </a:spcAft>
            </a:pPr>
            <a:r>
              <a:rPr lang="en-US" altLang="zh-CN" b="1" dirty="0">
                <a:solidFill>
                  <a:srgbClr val="FF0000"/>
                </a:solidFill>
              </a:rPr>
              <a:t>C</a:t>
            </a:r>
            <a:r>
              <a:rPr lang="zh-CN" altLang="en-US" b="1" dirty="0">
                <a:solidFill>
                  <a:srgbClr val="FF0000"/>
                </a:solidFill>
              </a:rPr>
              <a:t>、失业保险</a:t>
            </a:r>
          </a:p>
          <a:p>
            <a:pPr algn="l">
              <a:lnSpc>
                <a:spcPct val="150000"/>
              </a:lnSpc>
              <a:spcAft>
                <a:spcPts val="1200"/>
              </a:spcAft>
            </a:pPr>
            <a:r>
              <a:rPr lang="en-US" altLang="zh-CN" b="1" dirty="0">
                <a:solidFill>
                  <a:srgbClr val="FF0000"/>
                </a:solidFill>
              </a:rPr>
              <a:t>D</a:t>
            </a:r>
            <a:r>
              <a:rPr lang="zh-CN" altLang="en-US" b="1" dirty="0">
                <a:solidFill>
                  <a:srgbClr val="FF0000"/>
                </a:solidFill>
              </a:rPr>
              <a:t>、工伤保险</a:t>
            </a:r>
          </a:p>
          <a:p>
            <a:pPr algn="l">
              <a:lnSpc>
                <a:spcPct val="150000"/>
              </a:lnSpc>
              <a:spcAft>
                <a:spcPts val="1200"/>
              </a:spcAft>
            </a:pPr>
            <a:r>
              <a:rPr lang="en-US" altLang="zh-CN" b="1" dirty="0">
                <a:solidFill>
                  <a:srgbClr val="FF0000"/>
                </a:solidFill>
              </a:rPr>
              <a:t>E</a:t>
            </a:r>
            <a:r>
              <a:rPr lang="zh-CN" altLang="en-US" b="1" dirty="0">
                <a:solidFill>
                  <a:srgbClr val="FF0000"/>
                </a:solidFill>
              </a:rPr>
              <a:t>、生育保险</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175120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192481" y="1987431"/>
            <a:ext cx="5346630" cy="4306146"/>
          </a:xfrm>
        </p:spPr>
        <p:txBody>
          <a:bodyPr anchor="ctr"/>
          <a:lstStyle/>
          <a:p>
            <a:pPr algn="l">
              <a:lnSpc>
                <a:spcPct val="150000"/>
              </a:lnSpc>
              <a:spcAft>
                <a:spcPts val="1200"/>
              </a:spcAft>
            </a:pPr>
            <a:r>
              <a:rPr lang="zh-CN" altLang="en-US" dirty="0"/>
              <a:t>社会保险的特征包括（      ）。</a:t>
            </a:r>
            <a:endParaRPr lang="en-US" altLang="zh-CN" dirty="0"/>
          </a:p>
          <a:p>
            <a:pPr algn="l">
              <a:lnSpc>
                <a:spcPct val="150000"/>
              </a:lnSpc>
              <a:spcAft>
                <a:spcPts val="1200"/>
              </a:spcAft>
            </a:pPr>
            <a:r>
              <a:rPr lang="en-US" altLang="zh-CN" dirty="0"/>
              <a:t>A</a:t>
            </a:r>
            <a:r>
              <a:rPr lang="zh-CN" altLang="en-US" dirty="0"/>
              <a:t>、保障性</a:t>
            </a:r>
          </a:p>
          <a:p>
            <a:pPr algn="l">
              <a:lnSpc>
                <a:spcPct val="150000"/>
              </a:lnSpc>
              <a:spcAft>
                <a:spcPts val="1200"/>
              </a:spcAft>
            </a:pPr>
            <a:r>
              <a:rPr lang="en-US" altLang="zh-CN" dirty="0"/>
              <a:t>B</a:t>
            </a:r>
            <a:r>
              <a:rPr lang="zh-CN" altLang="en-US" dirty="0"/>
              <a:t>、法定性</a:t>
            </a:r>
          </a:p>
          <a:p>
            <a:pPr algn="l">
              <a:lnSpc>
                <a:spcPct val="150000"/>
              </a:lnSpc>
              <a:spcAft>
                <a:spcPts val="1200"/>
              </a:spcAft>
            </a:pPr>
            <a:r>
              <a:rPr lang="en-US" altLang="zh-CN" dirty="0"/>
              <a:t>C</a:t>
            </a:r>
            <a:r>
              <a:rPr lang="zh-CN" altLang="en-US" dirty="0"/>
              <a:t>、互济性</a:t>
            </a:r>
          </a:p>
          <a:p>
            <a:pPr algn="l">
              <a:lnSpc>
                <a:spcPct val="150000"/>
              </a:lnSpc>
              <a:spcAft>
                <a:spcPts val="1200"/>
              </a:spcAft>
            </a:pPr>
            <a:r>
              <a:rPr lang="en-US" altLang="zh-CN" dirty="0"/>
              <a:t>D</a:t>
            </a:r>
            <a:r>
              <a:rPr lang="zh-CN" altLang="en-US" dirty="0"/>
              <a:t>、福利性</a:t>
            </a:r>
          </a:p>
          <a:p>
            <a:pPr algn="l">
              <a:lnSpc>
                <a:spcPct val="150000"/>
              </a:lnSpc>
              <a:spcAft>
                <a:spcPts val="1200"/>
              </a:spcAft>
            </a:pPr>
            <a:r>
              <a:rPr lang="en-US" altLang="zh-CN" dirty="0"/>
              <a:t>E</a:t>
            </a:r>
            <a:r>
              <a:rPr lang="zh-CN" altLang="en-US" dirty="0"/>
              <a:t>、普遍性</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288563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192481" y="1987431"/>
            <a:ext cx="5346630" cy="4306146"/>
          </a:xfrm>
        </p:spPr>
        <p:txBody>
          <a:bodyPr anchor="ctr"/>
          <a:lstStyle/>
          <a:p>
            <a:pPr algn="l">
              <a:lnSpc>
                <a:spcPct val="150000"/>
              </a:lnSpc>
              <a:spcAft>
                <a:spcPts val="1200"/>
              </a:spcAft>
            </a:pPr>
            <a:r>
              <a:rPr lang="zh-CN" altLang="en-US" dirty="0"/>
              <a:t>社会保险的特征包括（   </a:t>
            </a:r>
            <a:r>
              <a:rPr lang="en-US" altLang="zh-CN" b="1" dirty="0">
                <a:solidFill>
                  <a:srgbClr val="FF0000"/>
                </a:solidFill>
              </a:rPr>
              <a:t>ABCDE</a:t>
            </a:r>
            <a:r>
              <a:rPr lang="zh-CN" altLang="en-US" dirty="0"/>
              <a:t>   ）。</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、保障性</a:t>
            </a:r>
          </a:p>
          <a:p>
            <a:pPr algn="l">
              <a:lnSpc>
                <a:spcPct val="150000"/>
              </a:lnSpc>
              <a:spcAft>
                <a:spcPts val="1200"/>
              </a:spcAft>
            </a:pPr>
            <a:r>
              <a:rPr lang="en-US" altLang="zh-CN" b="1" dirty="0">
                <a:solidFill>
                  <a:srgbClr val="FF0000"/>
                </a:solidFill>
              </a:rPr>
              <a:t>B</a:t>
            </a:r>
            <a:r>
              <a:rPr lang="zh-CN" altLang="en-US" b="1" dirty="0">
                <a:solidFill>
                  <a:srgbClr val="FF0000"/>
                </a:solidFill>
              </a:rPr>
              <a:t>、法定性</a:t>
            </a:r>
          </a:p>
          <a:p>
            <a:pPr algn="l">
              <a:lnSpc>
                <a:spcPct val="150000"/>
              </a:lnSpc>
              <a:spcAft>
                <a:spcPts val="1200"/>
              </a:spcAft>
            </a:pPr>
            <a:r>
              <a:rPr lang="en-US" altLang="zh-CN" b="1" dirty="0">
                <a:solidFill>
                  <a:srgbClr val="FF0000"/>
                </a:solidFill>
              </a:rPr>
              <a:t>C</a:t>
            </a:r>
            <a:r>
              <a:rPr lang="zh-CN" altLang="en-US" b="1" dirty="0">
                <a:solidFill>
                  <a:srgbClr val="FF0000"/>
                </a:solidFill>
              </a:rPr>
              <a:t>、互济性</a:t>
            </a:r>
          </a:p>
          <a:p>
            <a:pPr algn="l">
              <a:lnSpc>
                <a:spcPct val="150000"/>
              </a:lnSpc>
              <a:spcAft>
                <a:spcPts val="1200"/>
              </a:spcAft>
            </a:pPr>
            <a:r>
              <a:rPr lang="en-US" altLang="zh-CN" b="1" dirty="0">
                <a:solidFill>
                  <a:srgbClr val="FF0000"/>
                </a:solidFill>
              </a:rPr>
              <a:t>D</a:t>
            </a:r>
            <a:r>
              <a:rPr lang="zh-CN" altLang="en-US" b="1" dirty="0">
                <a:solidFill>
                  <a:srgbClr val="FF0000"/>
                </a:solidFill>
              </a:rPr>
              <a:t>、福利性</a:t>
            </a:r>
          </a:p>
          <a:p>
            <a:pPr algn="l">
              <a:lnSpc>
                <a:spcPct val="150000"/>
              </a:lnSpc>
              <a:spcAft>
                <a:spcPts val="1200"/>
              </a:spcAft>
            </a:pPr>
            <a:r>
              <a:rPr lang="en-US" altLang="zh-CN" b="1" dirty="0">
                <a:solidFill>
                  <a:srgbClr val="FF0000"/>
                </a:solidFill>
              </a:rPr>
              <a:t>E</a:t>
            </a:r>
            <a:r>
              <a:rPr lang="zh-CN" altLang="en-US" b="1" dirty="0">
                <a:solidFill>
                  <a:srgbClr val="FF0000"/>
                </a:solidFill>
              </a:rPr>
              <a:t>、普遍性</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027966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311394" y="3033052"/>
          <a:ext cx="11606325" cy="3045684"/>
        </p:xfrm>
        <a:graphic>
          <a:graphicData uri="http://schemas.openxmlformats.org/drawingml/2006/table">
            <a:tbl>
              <a:tblPr firstRow="1" bandRow="1">
                <a:tableStyleId>{46F890A9-2807-4EBB-B81D-B2AA78EC7F39}</a:tableStyleId>
              </a:tblPr>
              <a:tblGrid>
                <a:gridCol w="3089564">
                  <a:extLst>
                    <a:ext uri="{9D8B030D-6E8A-4147-A177-3AD203B41FA5}">
                      <a16:colId xmlns:a16="http://schemas.microsoft.com/office/drawing/2014/main" val="20000"/>
                    </a:ext>
                  </a:extLst>
                </a:gridCol>
                <a:gridCol w="3908804">
                  <a:extLst>
                    <a:ext uri="{9D8B030D-6E8A-4147-A177-3AD203B41FA5}">
                      <a16:colId xmlns:a16="http://schemas.microsoft.com/office/drawing/2014/main" val="20001"/>
                    </a:ext>
                  </a:extLst>
                </a:gridCol>
                <a:gridCol w="4607957">
                  <a:extLst>
                    <a:ext uri="{9D8B030D-6E8A-4147-A177-3AD203B41FA5}">
                      <a16:colId xmlns:a16="http://schemas.microsoft.com/office/drawing/2014/main" val="20002"/>
                    </a:ext>
                  </a:extLst>
                </a:gridCol>
              </a:tblGrid>
              <a:tr h="664561">
                <a:tc>
                  <a:txBody>
                    <a:bodyPr/>
                    <a:lstStyle/>
                    <a:p>
                      <a:pPr algn="ctr"/>
                      <a:r>
                        <a:rPr lang="zh-CN" altLang="en-US" sz="2400" u="none" dirty="0"/>
                        <a:t>区别</a:t>
                      </a:r>
                      <a:endParaRPr lang="zh-CN" altLang="en-US" sz="2400" u="none"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u="none" dirty="0"/>
                        <a:t>社会保险</a:t>
                      </a:r>
                      <a:endParaRPr lang="zh-CN" altLang="en-US" sz="2400" u="none"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en-US" sz="2400" u="none" dirty="0"/>
                        <a:t>社会保障</a:t>
                      </a:r>
                      <a:endParaRPr lang="zh-CN" altLang="en-US" sz="2400" u="none"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lnSpc>
                          <a:spcPct val="120000"/>
                        </a:lnSpc>
                      </a:pPr>
                      <a:r>
                        <a:rPr lang="zh-CN" altLang="en-US" sz="2000" b="1" dirty="0">
                          <a:solidFill>
                            <a:schemeClr val="bg1"/>
                          </a:solidFill>
                        </a:rPr>
                        <a:t>实施范围和对象不同</a:t>
                      </a:r>
                      <a:endParaRPr lang="zh-CN" altLang="en-US" sz="2000" b="1" dirty="0">
                        <a:solidFill>
                          <a:schemeClr val="bg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lnSpc>
                          <a:spcPct val="120000"/>
                        </a:lnSpc>
                      </a:pPr>
                      <a:r>
                        <a:rPr lang="zh-CN" altLang="en-US" sz="2000" dirty="0"/>
                        <a:t>法律规定的范围</a:t>
                      </a:r>
                      <a:endParaRPr lang="en-US" altLang="zh-CN" sz="2000" dirty="0"/>
                    </a:p>
                    <a:p>
                      <a:pPr algn="ctr">
                        <a:lnSpc>
                          <a:spcPct val="120000"/>
                        </a:lnSpc>
                      </a:pPr>
                      <a:r>
                        <a:rPr lang="zh-CN" altLang="en-US" sz="2000" dirty="0"/>
                        <a:t>社会劳动者</a:t>
                      </a:r>
                      <a:endParaRPr lang="zh-CN" altLang="en-US" sz="2000" b="1" dirty="0">
                        <a:solidFill>
                          <a:srgbClr val="FF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20000"/>
                        </a:lnSpc>
                        <a:spcBef>
                          <a:spcPts val="0"/>
                        </a:spcBef>
                        <a:spcAft>
                          <a:spcPts val="0"/>
                        </a:spcAft>
                        <a:buClrTx/>
                        <a:buSzTx/>
                        <a:buFontTx/>
                        <a:buNone/>
                        <a:tabLst/>
                        <a:defRPr/>
                      </a:pPr>
                      <a:r>
                        <a:rPr lang="zh-CN" altLang="en-US" sz="2000" dirty="0"/>
                        <a:t>全社会范围</a:t>
                      </a:r>
                      <a:endParaRPr lang="en-US" altLang="zh-CN" sz="2000" dirty="0"/>
                    </a:p>
                    <a:p>
                      <a:pPr marL="0" marR="0" indent="0" algn="ctr" defTabSz="1218565" rtl="0" eaLnBrk="1" fontAlgn="auto" latinLnBrk="0" hangingPunct="1">
                        <a:lnSpc>
                          <a:spcPct val="120000"/>
                        </a:lnSpc>
                        <a:spcBef>
                          <a:spcPts val="0"/>
                        </a:spcBef>
                        <a:spcAft>
                          <a:spcPts val="0"/>
                        </a:spcAft>
                        <a:buClrTx/>
                        <a:buSzTx/>
                        <a:buFontTx/>
                        <a:buNone/>
                        <a:tabLst/>
                        <a:defRPr/>
                      </a:pPr>
                      <a:r>
                        <a:rPr lang="zh-CN" altLang="en-US" sz="2000" dirty="0"/>
                        <a:t>全体国民，不论其是否参加过社会劳动。</a:t>
                      </a:r>
                      <a:endParaRPr lang="en-US" altLang="zh-CN" sz="20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1218565" rtl="0" eaLnBrk="1" fontAlgn="auto" latinLnBrk="0" hangingPunct="1">
                        <a:lnSpc>
                          <a:spcPct val="120000"/>
                        </a:lnSpc>
                        <a:spcBef>
                          <a:spcPts val="0"/>
                        </a:spcBef>
                        <a:spcAft>
                          <a:spcPts val="0"/>
                        </a:spcAft>
                        <a:buClrTx/>
                        <a:buSzTx/>
                        <a:buFontTx/>
                        <a:buNone/>
                        <a:tabLst/>
                        <a:defRPr/>
                      </a:pPr>
                      <a:r>
                        <a:rPr lang="zh-CN" altLang="en-US" sz="2000" b="1" dirty="0">
                          <a:solidFill>
                            <a:schemeClr val="bg1"/>
                          </a:solidFill>
                        </a:rPr>
                        <a:t>职责不同</a:t>
                      </a:r>
                      <a:endParaRPr lang="en-US" altLang="zh-CN" sz="2000" b="1" dirty="0">
                        <a:solidFill>
                          <a:schemeClr val="bg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lnSpc>
                          <a:spcPct val="120000"/>
                        </a:lnSpc>
                      </a:pPr>
                      <a:r>
                        <a:rPr lang="zh-CN" altLang="zh-CN" sz="2000" kern="1200" dirty="0">
                          <a:effectLst/>
                        </a:rPr>
                        <a:t>丧失劳动能力和</a:t>
                      </a:r>
                      <a:endParaRPr lang="en-US" altLang="zh-CN" sz="2000" kern="1200" dirty="0">
                        <a:effectLst/>
                      </a:endParaRPr>
                    </a:p>
                    <a:p>
                      <a:pPr algn="ctr">
                        <a:lnSpc>
                          <a:spcPct val="120000"/>
                        </a:lnSpc>
                      </a:pPr>
                      <a:r>
                        <a:rPr lang="zh-CN" altLang="zh-CN" sz="2000" kern="1200" dirty="0">
                          <a:effectLst/>
                        </a:rPr>
                        <a:t>失去劳动机会的劳动者</a:t>
                      </a:r>
                      <a:endParaRPr lang="zh-CN" altLang="en-US" sz="20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0000"/>
                        </a:lnSpc>
                      </a:pPr>
                      <a:r>
                        <a:rPr lang="zh-CN" altLang="en-US" sz="2000" dirty="0"/>
                        <a:t>普遍危险、困难和损失的保障责任，</a:t>
                      </a:r>
                      <a:endParaRPr lang="en-US" altLang="zh-CN" sz="2000" dirty="0"/>
                    </a:p>
                    <a:p>
                      <a:pPr algn="ctr">
                        <a:lnSpc>
                          <a:spcPct val="120000"/>
                        </a:lnSpc>
                      </a:pPr>
                      <a:r>
                        <a:rPr lang="zh-CN" altLang="en-US" sz="2000" dirty="0"/>
                        <a:t>而且还包括社会发展方面的责任。</a:t>
                      </a:r>
                      <a:endParaRPr lang="zh-CN" altLang="en-US" sz="20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1218565" rtl="0" eaLnBrk="1" fontAlgn="auto" latinLnBrk="0" hangingPunct="1">
                        <a:lnSpc>
                          <a:spcPct val="120000"/>
                        </a:lnSpc>
                        <a:spcBef>
                          <a:spcPts val="0"/>
                        </a:spcBef>
                        <a:spcAft>
                          <a:spcPts val="0"/>
                        </a:spcAft>
                        <a:buClrTx/>
                        <a:buSzTx/>
                        <a:buFontTx/>
                        <a:buNone/>
                        <a:tabLst/>
                        <a:defRPr/>
                      </a:pPr>
                      <a:r>
                        <a:rPr lang="zh-CN" altLang="en-US" sz="2000" b="1" dirty="0">
                          <a:solidFill>
                            <a:schemeClr val="bg1"/>
                          </a:solidFill>
                        </a:rPr>
                        <a:t>分配原则和保障水平不同</a:t>
                      </a:r>
                      <a:endParaRPr lang="zh-CN" altLang="en-US" sz="2000" b="1" dirty="0">
                        <a:solidFill>
                          <a:schemeClr val="bg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indent="0" algn="ctr" defTabSz="1218565" rtl="0" eaLnBrk="1" fontAlgn="auto" latinLnBrk="0" hangingPunct="1">
                        <a:lnSpc>
                          <a:spcPct val="120000"/>
                        </a:lnSpc>
                        <a:spcBef>
                          <a:spcPts val="0"/>
                        </a:spcBef>
                        <a:spcAft>
                          <a:spcPts val="0"/>
                        </a:spcAft>
                        <a:buClrTx/>
                        <a:buSzTx/>
                        <a:buFontTx/>
                        <a:buNone/>
                        <a:tabLst/>
                        <a:defRPr/>
                      </a:pPr>
                      <a:r>
                        <a:rPr lang="zh-CN" altLang="en-US" sz="2000" dirty="0"/>
                        <a:t>分配和劳动者对保险基金的贡献</a:t>
                      </a:r>
                      <a:endParaRPr lang="en-US" altLang="zh-CN" sz="2000" dirty="0"/>
                    </a:p>
                    <a:p>
                      <a:pPr marL="0" marR="0" indent="0" algn="ctr" defTabSz="1218565" rtl="0" eaLnBrk="1" fontAlgn="auto" latinLnBrk="0" hangingPunct="1">
                        <a:lnSpc>
                          <a:spcPct val="120000"/>
                        </a:lnSpc>
                        <a:spcBef>
                          <a:spcPts val="0"/>
                        </a:spcBef>
                        <a:spcAft>
                          <a:spcPts val="0"/>
                        </a:spcAft>
                        <a:buClrTx/>
                        <a:buSzTx/>
                        <a:buFontTx/>
                        <a:buNone/>
                        <a:tabLst/>
                        <a:defRPr/>
                      </a:pPr>
                      <a:r>
                        <a:rPr lang="zh-CN" altLang="en-US" sz="2000" dirty="0"/>
                        <a:t>直接相关，保障基本生活需要</a:t>
                      </a:r>
                      <a:endParaRPr lang="en-US" altLang="zh-C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0000"/>
                        </a:lnSpc>
                      </a:pPr>
                      <a:r>
                        <a:rPr lang="zh-CN" altLang="en-US" sz="2000" dirty="0">
                          <a:latin typeface="+mn-ea"/>
                          <a:ea typeface="+mn-ea"/>
                        </a:rPr>
                        <a:t>国家单方面援助，</a:t>
                      </a:r>
                      <a:endParaRPr lang="en-US" altLang="zh-CN" sz="2000" dirty="0">
                        <a:latin typeface="+mn-ea"/>
                        <a:ea typeface="+mn-ea"/>
                      </a:endParaRPr>
                    </a:p>
                    <a:p>
                      <a:pPr algn="ctr">
                        <a:lnSpc>
                          <a:spcPct val="120000"/>
                        </a:lnSpc>
                      </a:pPr>
                      <a:r>
                        <a:rPr lang="zh-CN" altLang="en-US" sz="2000" dirty="0">
                          <a:latin typeface="+mn-ea"/>
                          <a:ea typeface="+mn-ea"/>
                        </a:rPr>
                        <a:t>保障国民最低生活需要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4" name="组合 13">
            <a:extLst>
              <a:ext uri="{FF2B5EF4-FFF2-40B4-BE49-F238E27FC236}">
                <a16:creationId xmlns:a16="http://schemas.microsoft.com/office/drawing/2014/main" id="{60602A82-03CD-4D54-92F4-4FE090C7829A}"/>
              </a:ext>
            </a:extLst>
          </p:cNvPr>
          <p:cNvGrpSpPr/>
          <p:nvPr/>
        </p:nvGrpSpPr>
        <p:grpSpPr>
          <a:xfrm>
            <a:off x="609750" y="2138815"/>
            <a:ext cx="5978992" cy="413486"/>
            <a:chOff x="609750" y="2138815"/>
            <a:chExt cx="5978992" cy="413486"/>
          </a:xfrm>
        </p:grpSpPr>
        <p:sp>
          <p:nvSpPr>
            <p:cNvPr id="17" name="文本框 16">
              <a:extLst>
                <a:ext uri="{FF2B5EF4-FFF2-40B4-BE49-F238E27FC236}">
                  <a16:creationId xmlns:a16="http://schemas.microsoft.com/office/drawing/2014/main" id="{2EBE5295-7092-49C5-BB10-CF6AAEE4EEF0}"/>
                </a:ext>
              </a:extLst>
            </p:cNvPr>
            <p:cNvSpPr txBox="1"/>
            <p:nvPr/>
          </p:nvSpPr>
          <p:spPr>
            <a:xfrm>
              <a:off x="609750" y="2152191"/>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三、社会保险与社会保障的区别</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a:extLst>
                <a:ext uri="{FF2B5EF4-FFF2-40B4-BE49-F238E27FC236}">
                  <a16:creationId xmlns:a16="http://schemas.microsoft.com/office/drawing/2014/main" id="{64403150-3DD9-447B-B2CB-4B3B7133AC83}"/>
                </a:ext>
              </a:extLst>
            </p:cNvPr>
            <p:cNvSpPr txBox="1"/>
            <p:nvPr/>
          </p:nvSpPr>
          <p:spPr>
            <a:xfrm>
              <a:off x="5150528" y="2138815"/>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论述题</a:t>
              </a:r>
            </a:p>
          </p:txBody>
        </p:sp>
      </p:grpSp>
      <p:pic>
        <p:nvPicPr>
          <p:cNvPr id="2" name="图片 1">
            <a:extLst>
              <a:ext uri="{FF2B5EF4-FFF2-40B4-BE49-F238E27FC236}">
                <a16:creationId xmlns:a16="http://schemas.microsoft.com/office/drawing/2014/main" id="{4CF11F05-CD21-4C76-8432-12EDF5412362}"/>
              </a:ext>
            </a:extLst>
          </p:cNvPr>
          <p:cNvPicPr>
            <a:picLocks noChangeAspect="1"/>
          </p:cNvPicPr>
          <p:nvPr/>
        </p:nvPicPr>
        <p:blipFill>
          <a:blip r:embed="rId3"/>
          <a:stretch>
            <a:fillRect/>
          </a:stretch>
        </p:blipFill>
        <p:spPr>
          <a:xfrm>
            <a:off x="9288530" y="785197"/>
            <a:ext cx="2795995" cy="1447231"/>
          </a:xfrm>
          <a:prstGeom prst="rect">
            <a:avLst/>
          </a:prstGeom>
        </p:spPr>
      </p:pic>
      <p:sp>
        <p:nvSpPr>
          <p:cNvPr id="4" name="矩形 3">
            <a:extLst>
              <a:ext uri="{FF2B5EF4-FFF2-40B4-BE49-F238E27FC236}">
                <a16:creationId xmlns:a16="http://schemas.microsoft.com/office/drawing/2014/main" id="{6B1CFF88-D501-4FA9-8978-B7565B58135C}"/>
              </a:ext>
            </a:extLst>
          </p:cNvPr>
          <p:cNvSpPr/>
          <p:nvPr/>
        </p:nvSpPr>
        <p:spPr>
          <a:xfrm>
            <a:off x="1010193" y="187231"/>
            <a:ext cx="399340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4.1.3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三、社会保险与社会保障的区别</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4" name="文本框 23">
            <a:extLst>
              <a:ext uri="{FF2B5EF4-FFF2-40B4-BE49-F238E27FC236}">
                <a16:creationId xmlns:a16="http://schemas.microsoft.com/office/drawing/2014/main" id="{38BFB361-F86A-43A1-9890-199F59E12330}"/>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5" name="矩形 24">
            <a:extLst>
              <a:ext uri="{FF2B5EF4-FFF2-40B4-BE49-F238E27FC236}">
                <a16:creationId xmlns:a16="http://schemas.microsoft.com/office/drawing/2014/main" id="{08A16ACD-A088-4B78-9C08-E88CF2C050B8}"/>
              </a:ext>
            </a:extLst>
          </p:cNvPr>
          <p:cNvSpPr/>
          <p:nvPr/>
        </p:nvSpPr>
        <p:spPr>
          <a:xfrm>
            <a:off x="437778" y="1573246"/>
            <a:ext cx="272394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社会保险概述</a:t>
            </a:r>
          </a:p>
        </p:txBody>
      </p:sp>
    </p:spTree>
    <p:extLst>
      <p:ext uri="{BB962C8B-B14F-4D97-AF65-F5344CB8AC3E}">
        <p14:creationId xmlns:p14="http://schemas.microsoft.com/office/powerpoint/2010/main" val="1242285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16027" y="2945726"/>
            <a:ext cx="11011275"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（一）社会保险</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以</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社会劳动者</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为对象，在</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劳动危险损失</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前提下发挥作用的保障制度。</a:t>
            </a:r>
          </a:p>
        </p:txBody>
      </p:sp>
      <p:sp>
        <p:nvSpPr>
          <p:cNvPr id="3" name="矩形 2"/>
          <p:cNvSpPr/>
          <p:nvPr/>
        </p:nvSpPr>
        <p:spPr>
          <a:xfrm>
            <a:off x="1416027" y="4519941"/>
            <a:ext cx="11304782"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（二）社会保障</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以</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全体国民</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为对象，在</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任何危险损失</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以及</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满足社会全面发展方面</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发挥作用。</a:t>
            </a:r>
          </a:p>
        </p:txBody>
      </p:sp>
      <p:pic>
        <p:nvPicPr>
          <p:cNvPr id="13" name="图片 12">
            <a:extLst>
              <a:ext uri="{FF2B5EF4-FFF2-40B4-BE49-F238E27FC236}">
                <a16:creationId xmlns:a16="http://schemas.microsoft.com/office/drawing/2014/main" id="{F1BB630B-54B5-497A-B73D-2C0564122471}"/>
              </a:ext>
            </a:extLst>
          </p:cNvPr>
          <p:cNvPicPr>
            <a:picLocks noChangeAspect="1"/>
          </p:cNvPicPr>
          <p:nvPr/>
        </p:nvPicPr>
        <p:blipFill>
          <a:blip r:embed="rId2"/>
          <a:stretch>
            <a:fillRect/>
          </a:stretch>
        </p:blipFill>
        <p:spPr>
          <a:xfrm>
            <a:off x="9288530" y="785197"/>
            <a:ext cx="2795995" cy="1447231"/>
          </a:xfrm>
          <a:prstGeom prst="rect">
            <a:avLst/>
          </a:prstGeom>
        </p:spPr>
      </p:pic>
      <p:sp>
        <p:nvSpPr>
          <p:cNvPr id="14" name="矩形 13">
            <a:extLst>
              <a:ext uri="{FF2B5EF4-FFF2-40B4-BE49-F238E27FC236}">
                <a16:creationId xmlns:a16="http://schemas.microsoft.com/office/drawing/2014/main" id="{56012AAC-7379-4ED3-B735-385DFCC47106}"/>
              </a:ext>
            </a:extLst>
          </p:cNvPr>
          <p:cNvSpPr/>
          <p:nvPr/>
        </p:nvSpPr>
        <p:spPr>
          <a:xfrm>
            <a:off x="1010193" y="187231"/>
            <a:ext cx="399340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4.1.3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三、社会保险与社会保障的区别</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5" name="组合 14">
            <a:extLst>
              <a:ext uri="{FF2B5EF4-FFF2-40B4-BE49-F238E27FC236}">
                <a16:creationId xmlns:a16="http://schemas.microsoft.com/office/drawing/2014/main" id="{109DED1B-C4D9-4548-A76A-645DDDB5EBE5}"/>
              </a:ext>
            </a:extLst>
          </p:cNvPr>
          <p:cNvGrpSpPr/>
          <p:nvPr/>
        </p:nvGrpSpPr>
        <p:grpSpPr>
          <a:xfrm>
            <a:off x="609750" y="2138815"/>
            <a:ext cx="5417941" cy="413486"/>
            <a:chOff x="609750" y="2138815"/>
            <a:chExt cx="5417941" cy="413486"/>
          </a:xfrm>
        </p:grpSpPr>
        <p:sp>
          <p:nvSpPr>
            <p:cNvPr id="16" name="文本框 15">
              <a:extLst>
                <a:ext uri="{FF2B5EF4-FFF2-40B4-BE49-F238E27FC236}">
                  <a16:creationId xmlns:a16="http://schemas.microsoft.com/office/drawing/2014/main" id="{358A601F-D502-4037-A3BE-4450F53D7992}"/>
                </a:ext>
              </a:extLst>
            </p:cNvPr>
            <p:cNvSpPr txBox="1"/>
            <p:nvPr/>
          </p:nvSpPr>
          <p:spPr>
            <a:xfrm>
              <a:off x="609750" y="2152191"/>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三、社会保险与社会保障的区别</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文本框 16">
              <a:extLst>
                <a:ext uri="{FF2B5EF4-FFF2-40B4-BE49-F238E27FC236}">
                  <a16:creationId xmlns:a16="http://schemas.microsoft.com/office/drawing/2014/main" id="{06CC295F-D3B3-419E-8D42-72553424277C}"/>
                </a:ext>
              </a:extLst>
            </p:cNvPr>
            <p:cNvSpPr txBox="1"/>
            <p:nvPr/>
          </p:nvSpPr>
          <p:spPr>
            <a:xfrm>
              <a:off x="5150528" y="213881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18" name="文本框 17">
            <a:extLst>
              <a:ext uri="{FF2B5EF4-FFF2-40B4-BE49-F238E27FC236}">
                <a16:creationId xmlns:a16="http://schemas.microsoft.com/office/drawing/2014/main" id="{7AAFE2D0-B883-46CE-946B-3CB4694E4805}"/>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矩形 18">
            <a:extLst>
              <a:ext uri="{FF2B5EF4-FFF2-40B4-BE49-F238E27FC236}">
                <a16:creationId xmlns:a16="http://schemas.microsoft.com/office/drawing/2014/main" id="{C8B0FF31-71B1-43D4-8685-FDFB5B6F72CC}"/>
              </a:ext>
            </a:extLst>
          </p:cNvPr>
          <p:cNvSpPr/>
          <p:nvPr/>
        </p:nvSpPr>
        <p:spPr>
          <a:xfrm>
            <a:off x="437778" y="1573246"/>
            <a:ext cx="272394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社会保险概述</a:t>
            </a:r>
          </a:p>
        </p:txBody>
      </p:sp>
    </p:spTree>
    <p:extLst>
      <p:ext uri="{BB962C8B-B14F-4D97-AF65-F5344CB8AC3E}">
        <p14:creationId xmlns:p14="http://schemas.microsoft.com/office/powerpoint/2010/main" val="191163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B6D9E62-ADEB-494A-B63F-532469AE0C32}"/>
              </a:ext>
            </a:extLst>
          </p:cNvPr>
          <p:cNvGrpSpPr/>
          <p:nvPr/>
        </p:nvGrpSpPr>
        <p:grpSpPr>
          <a:xfrm>
            <a:off x="612959" y="2147992"/>
            <a:ext cx="4892251" cy="400110"/>
            <a:chOff x="612959" y="2147992"/>
            <a:chExt cx="4892251" cy="400110"/>
          </a:xfrm>
        </p:grpSpPr>
        <p:sp>
          <p:nvSpPr>
            <p:cNvPr id="10" name="文本框 9">
              <a:extLst>
                <a:ext uri="{FF2B5EF4-FFF2-40B4-BE49-F238E27FC236}">
                  <a16:creationId xmlns:a16="http://schemas.microsoft.com/office/drawing/2014/main" id="{4FE3CC10-3157-42F1-80BD-E2D0B3EABAE6}"/>
                </a:ext>
              </a:extLst>
            </p:cNvPr>
            <p:cNvSpPr txBox="1"/>
            <p:nvPr/>
          </p:nvSpPr>
          <p:spPr>
            <a:xfrm>
              <a:off x="612959" y="2147992"/>
              <a:ext cx="40206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4.1.4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四、社会保险的功能与意义</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文本框 8">
              <a:extLst>
                <a:ext uri="{FF2B5EF4-FFF2-40B4-BE49-F238E27FC236}">
                  <a16:creationId xmlns:a16="http://schemas.microsoft.com/office/drawing/2014/main" id="{B084A8FE-7D01-4E23-8041-7B33BE2463A6}"/>
                </a:ext>
              </a:extLst>
            </p:cNvPr>
            <p:cNvSpPr txBox="1"/>
            <p:nvPr/>
          </p:nvSpPr>
          <p:spPr>
            <a:xfrm>
              <a:off x="4628047" y="216338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sp>
        <p:nvSpPr>
          <p:cNvPr id="3" name="矩形 2">
            <a:extLst>
              <a:ext uri="{FF2B5EF4-FFF2-40B4-BE49-F238E27FC236}">
                <a16:creationId xmlns:a16="http://schemas.microsoft.com/office/drawing/2014/main" id="{105A364D-7763-4485-86D4-37098381B631}"/>
              </a:ext>
            </a:extLst>
          </p:cNvPr>
          <p:cNvSpPr/>
          <p:nvPr/>
        </p:nvSpPr>
        <p:spPr>
          <a:xfrm>
            <a:off x="1550011" y="3631137"/>
            <a:ext cx="44759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保障</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劳动者</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基本生活</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，安定社会；</a:t>
            </a:r>
          </a:p>
        </p:txBody>
      </p:sp>
      <p:sp>
        <p:nvSpPr>
          <p:cNvPr id="5" name="矩形 4">
            <a:extLst>
              <a:ext uri="{FF2B5EF4-FFF2-40B4-BE49-F238E27FC236}">
                <a16:creationId xmlns:a16="http://schemas.microsoft.com/office/drawing/2014/main" id="{EE6D297E-54F3-4FF7-8C82-030E73514B31}"/>
              </a:ext>
            </a:extLst>
          </p:cNvPr>
          <p:cNvSpPr/>
          <p:nvPr/>
        </p:nvSpPr>
        <p:spPr>
          <a:xfrm>
            <a:off x="1548261" y="4191480"/>
            <a:ext cx="524534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保护</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劳动者</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身体健康</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，增进劳动者体质；</a:t>
            </a:r>
          </a:p>
        </p:txBody>
      </p:sp>
      <p:sp>
        <p:nvSpPr>
          <p:cNvPr id="14" name="矩形 13">
            <a:extLst>
              <a:ext uri="{FF2B5EF4-FFF2-40B4-BE49-F238E27FC236}">
                <a16:creationId xmlns:a16="http://schemas.microsoft.com/office/drawing/2014/main" id="{8B7F5A72-14E4-46C3-A252-4E621B3784AF}"/>
              </a:ext>
            </a:extLst>
          </p:cNvPr>
          <p:cNvSpPr/>
          <p:nvPr/>
        </p:nvSpPr>
        <p:spPr>
          <a:xfrm>
            <a:off x="1524959" y="4774423"/>
            <a:ext cx="473238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促进生产发展</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，保证经济正常运行；</a:t>
            </a:r>
          </a:p>
        </p:txBody>
      </p:sp>
      <p:sp>
        <p:nvSpPr>
          <p:cNvPr id="15" name="矩形 14">
            <a:extLst>
              <a:ext uri="{FF2B5EF4-FFF2-40B4-BE49-F238E27FC236}">
                <a16:creationId xmlns:a16="http://schemas.microsoft.com/office/drawing/2014/main" id="{D1BFE3A6-879C-4CDE-ADBF-639F68B247B5}"/>
              </a:ext>
            </a:extLst>
          </p:cNvPr>
          <p:cNvSpPr/>
          <p:nvPr/>
        </p:nvSpPr>
        <p:spPr>
          <a:xfrm>
            <a:off x="1520709" y="5331849"/>
            <a:ext cx="498886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、为社会、为基层服务，</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方便</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群众生活；</a:t>
            </a:r>
          </a:p>
        </p:txBody>
      </p:sp>
      <p:sp>
        <p:nvSpPr>
          <p:cNvPr id="16" name="矩形 15">
            <a:extLst>
              <a:ext uri="{FF2B5EF4-FFF2-40B4-BE49-F238E27FC236}">
                <a16:creationId xmlns:a16="http://schemas.microsoft.com/office/drawing/2014/main" id="{C88F47C0-E2DD-41B5-B8D5-BF8EF75309D6}"/>
              </a:ext>
            </a:extLst>
          </p:cNvPr>
          <p:cNvSpPr/>
          <p:nvPr/>
        </p:nvSpPr>
        <p:spPr>
          <a:xfrm>
            <a:off x="1520709" y="5889740"/>
            <a:ext cx="7969003"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5</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、实行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收入再分配</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，适当调节劳动分配，保障低收入者的基本生活。</a:t>
            </a:r>
          </a:p>
        </p:txBody>
      </p:sp>
      <p:pic>
        <p:nvPicPr>
          <p:cNvPr id="2" name="图片 1">
            <a:extLst>
              <a:ext uri="{FF2B5EF4-FFF2-40B4-BE49-F238E27FC236}">
                <a16:creationId xmlns:a16="http://schemas.microsoft.com/office/drawing/2014/main" id="{6B3E4704-1C72-4DEB-AB09-8E44B2326399}"/>
              </a:ext>
            </a:extLst>
          </p:cNvPr>
          <p:cNvPicPr>
            <a:picLocks noChangeAspect="1"/>
          </p:cNvPicPr>
          <p:nvPr/>
        </p:nvPicPr>
        <p:blipFill>
          <a:blip r:embed="rId3"/>
          <a:stretch>
            <a:fillRect/>
          </a:stretch>
        </p:blipFill>
        <p:spPr>
          <a:xfrm>
            <a:off x="9398920" y="793248"/>
            <a:ext cx="2685605" cy="1390092"/>
          </a:xfrm>
          <a:prstGeom prst="rect">
            <a:avLst/>
          </a:prstGeom>
        </p:spPr>
      </p:pic>
      <p:sp>
        <p:nvSpPr>
          <p:cNvPr id="4" name="矩形 3">
            <a:extLst>
              <a:ext uri="{FF2B5EF4-FFF2-40B4-BE49-F238E27FC236}">
                <a16:creationId xmlns:a16="http://schemas.microsoft.com/office/drawing/2014/main" id="{D9B1206C-9536-4FB3-9348-D39E0537C717}"/>
              </a:ext>
            </a:extLst>
          </p:cNvPr>
          <p:cNvSpPr/>
          <p:nvPr/>
        </p:nvSpPr>
        <p:spPr>
          <a:xfrm>
            <a:off x="1293546" y="2827746"/>
            <a:ext cx="3135795" cy="504882"/>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4.1.4.1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社会保险的功能：</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 name="矩形 5">
            <a:extLst>
              <a:ext uri="{FF2B5EF4-FFF2-40B4-BE49-F238E27FC236}">
                <a16:creationId xmlns:a16="http://schemas.microsoft.com/office/drawing/2014/main" id="{3B3EC473-D187-46A6-9F16-7524A838855B}"/>
              </a:ext>
            </a:extLst>
          </p:cNvPr>
          <p:cNvSpPr/>
          <p:nvPr/>
        </p:nvSpPr>
        <p:spPr>
          <a:xfrm>
            <a:off x="1010193" y="201588"/>
            <a:ext cx="25699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4.1.4.1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社会保险的功能</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9" name="文本框 28">
            <a:extLst>
              <a:ext uri="{FF2B5EF4-FFF2-40B4-BE49-F238E27FC236}">
                <a16:creationId xmlns:a16="http://schemas.microsoft.com/office/drawing/2014/main" id="{9D16C5F5-20D3-43AB-94CC-F9C5259B34D4}"/>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3" name="矩形 42">
            <a:extLst>
              <a:ext uri="{FF2B5EF4-FFF2-40B4-BE49-F238E27FC236}">
                <a16:creationId xmlns:a16="http://schemas.microsoft.com/office/drawing/2014/main" id="{03FFB616-D658-4117-8F14-1238DD554495}"/>
              </a:ext>
            </a:extLst>
          </p:cNvPr>
          <p:cNvSpPr/>
          <p:nvPr/>
        </p:nvSpPr>
        <p:spPr>
          <a:xfrm>
            <a:off x="437778" y="1573246"/>
            <a:ext cx="272394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社会保险概述</a:t>
            </a:r>
          </a:p>
        </p:txBody>
      </p:sp>
    </p:spTree>
    <p:extLst>
      <p:ext uri="{BB962C8B-B14F-4D97-AF65-F5344CB8AC3E}">
        <p14:creationId xmlns:p14="http://schemas.microsoft.com/office/powerpoint/2010/main" val="24673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53649" y="3429000"/>
            <a:ext cx="10188585" cy="2468368"/>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社会稳定的重要保证</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）有利于</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推进劳动制度改革</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（例：工伤保险）</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）有利于</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启动失业机制</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促进社会资源优化配置。</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（例：暂时失业后仍要找工作）</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endParaRPr>
          </a:p>
        </p:txBody>
      </p:sp>
      <p:pic>
        <p:nvPicPr>
          <p:cNvPr id="12" name="图片 11">
            <a:extLst>
              <a:ext uri="{FF2B5EF4-FFF2-40B4-BE49-F238E27FC236}">
                <a16:creationId xmlns:a16="http://schemas.microsoft.com/office/drawing/2014/main" id="{3920C0B4-4987-4672-8ADC-6234C1D41ED0}"/>
              </a:ext>
            </a:extLst>
          </p:cNvPr>
          <p:cNvPicPr>
            <a:picLocks noChangeAspect="1"/>
          </p:cNvPicPr>
          <p:nvPr/>
        </p:nvPicPr>
        <p:blipFill>
          <a:blip r:embed="rId2"/>
          <a:stretch>
            <a:fillRect/>
          </a:stretch>
        </p:blipFill>
        <p:spPr>
          <a:xfrm>
            <a:off x="9398920" y="793248"/>
            <a:ext cx="2685605" cy="1390092"/>
          </a:xfrm>
          <a:prstGeom prst="rect">
            <a:avLst/>
          </a:prstGeom>
        </p:spPr>
      </p:pic>
      <p:grpSp>
        <p:nvGrpSpPr>
          <p:cNvPr id="13" name="组合 12">
            <a:extLst>
              <a:ext uri="{FF2B5EF4-FFF2-40B4-BE49-F238E27FC236}">
                <a16:creationId xmlns:a16="http://schemas.microsoft.com/office/drawing/2014/main" id="{AB63C29D-F4D0-471B-B4D4-F0351796F748}"/>
              </a:ext>
            </a:extLst>
          </p:cNvPr>
          <p:cNvGrpSpPr/>
          <p:nvPr/>
        </p:nvGrpSpPr>
        <p:grpSpPr>
          <a:xfrm>
            <a:off x="612959" y="2147992"/>
            <a:ext cx="4892251" cy="400110"/>
            <a:chOff x="612959" y="2147992"/>
            <a:chExt cx="4892251" cy="400110"/>
          </a:xfrm>
        </p:grpSpPr>
        <p:sp>
          <p:nvSpPr>
            <p:cNvPr id="14" name="文本框 13">
              <a:extLst>
                <a:ext uri="{FF2B5EF4-FFF2-40B4-BE49-F238E27FC236}">
                  <a16:creationId xmlns:a16="http://schemas.microsoft.com/office/drawing/2014/main" id="{00C0FB04-8108-494E-A6F1-4B08EFF18F0D}"/>
                </a:ext>
              </a:extLst>
            </p:cNvPr>
            <p:cNvSpPr txBox="1"/>
            <p:nvPr/>
          </p:nvSpPr>
          <p:spPr>
            <a:xfrm>
              <a:off x="612959" y="2147992"/>
              <a:ext cx="40206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4.1.4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四、社会保险的功能与意义</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文本框 14">
              <a:extLst>
                <a:ext uri="{FF2B5EF4-FFF2-40B4-BE49-F238E27FC236}">
                  <a16:creationId xmlns:a16="http://schemas.microsoft.com/office/drawing/2014/main" id="{489BB607-9165-4200-862A-F05E8A872CAE}"/>
                </a:ext>
              </a:extLst>
            </p:cNvPr>
            <p:cNvSpPr txBox="1"/>
            <p:nvPr/>
          </p:nvSpPr>
          <p:spPr>
            <a:xfrm>
              <a:off x="4628047" y="216338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sp>
        <p:nvSpPr>
          <p:cNvPr id="16" name="文本框 15">
            <a:extLst>
              <a:ext uri="{FF2B5EF4-FFF2-40B4-BE49-F238E27FC236}">
                <a16:creationId xmlns:a16="http://schemas.microsoft.com/office/drawing/2014/main" id="{C867361C-4254-4D35-B622-303AA67C3F2D}"/>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矩形 16">
            <a:extLst>
              <a:ext uri="{FF2B5EF4-FFF2-40B4-BE49-F238E27FC236}">
                <a16:creationId xmlns:a16="http://schemas.microsoft.com/office/drawing/2014/main" id="{9D626D8F-FB7B-43EB-B1B5-39B27CF36A0F}"/>
              </a:ext>
            </a:extLst>
          </p:cNvPr>
          <p:cNvSpPr/>
          <p:nvPr/>
        </p:nvSpPr>
        <p:spPr>
          <a:xfrm>
            <a:off x="437778" y="1573246"/>
            <a:ext cx="272394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社会保险概述</a:t>
            </a:r>
          </a:p>
        </p:txBody>
      </p:sp>
      <p:sp>
        <p:nvSpPr>
          <p:cNvPr id="2" name="矩形 1">
            <a:extLst>
              <a:ext uri="{FF2B5EF4-FFF2-40B4-BE49-F238E27FC236}">
                <a16:creationId xmlns:a16="http://schemas.microsoft.com/office/drawing/2014/main" id="{1EE1D9CB-A475-4F6F-9A93-06ACE85A3F74}"/>
              </a:ext>
            </a:extLst>
          </p:cNvPr>
          <p:cNvSpPr/>
          <p:nvPr/>
        </p:nvSpPr>
        <p:spPr>
          <a:xfrm>
            <a:off x="1333346" y="2757196"/>
            <a:ext cx="3135795" cy="504882"/>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4.1.4.2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社会保险的意义：</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055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14625" y="2055165"/>
            <a:ext cx="10961286" cy="4340141"/>
          </a:xfrm>
        </p:spPr>
        <p:txBody>
          <a:bodyPr anchor="ctr"/>
          <a:lstStyle/>
          <a:p>
            <a:pPr algn="l">
              <a:spcAft>
                <a:spcPts val="1200"/>
              </a:spcAft>
            </a:pPr>
            <a:r>
              <a:rPr lang="zh-CN" altLang="en-US" dirty="0"/>
              <a:t>社会保障始终是在全社会范围内实行的，经济发展水平只决定其保障水准高低，不决定其范围大小，保障对象是（      ）。</a:t>
            </a:r>
          </a:p>
          <a:p>
            <a:pPr algn="l">
              <a:lnSpc>
                <a:spcPct val="150000"/>
              </a:lnSpc>
            </a:pPr>
            <a:r>
              <a:rPr lang="en-US" altLang="zh-CN" dirty="0"/>
              <a:t>A</a:t>
            </a:r>
            <a:r>
              <a:rPr lang="zh-CN" altLang="en-US" dirty="0"/>
              <a:t>、参加社会劳动的全体国民</a:t>
            </a:r>
          </a:p>
          <a:p>
            <a:pPr algn="l">
              <a:lnSpc>
                <a:spcPct val="150000"/>
              </a:lnSpc>
            </a:pPr>
            <a:r>
              <a:rPr lang="en-US" altLang="zh-CN" dirty="0"/>
              <a:t>B</a:t>
            </a:r>
            <a:r>
              <a:rPr lang="zh-CN" altLang="en-US" dirty="0"/>
              <a:t>、不论是否参加过社会劳动的全体国民</a:t>
            </a:r>
          </a:p>
          <a:p>
            <a:pPr algn="l">
              <a:lnSpc>
                <a:spcPct val="150000"/>
              </a:lnSpc>
            </a:pPr>
            <a:r>
              <a:rPr lang="en-US" altLang="zh-CN" dirty="0"/>
              <a:t>C</a:t>
            </a:r>
            <a:r>
              <a:rPr lang="zh-CN" altLang="en-US" dirty="0"/>
              <a:t>、不论是否参加过劳动的部分国民</a:t>
            </a:r>
          </a:p>
          <a:p>
            <a:pPr algn="l">
              <a:lnSpc>
                <a:spcPct val="150000"/>
              </a:lnSpc>
            </a:pPr>
            <a:r>
              <a:rPr lang="en-US" altLang="zh-CN" dirty="0"/>
              <a:t>D</a:t>
            </a:r>
            <a:r>
              <a:rPr lang="zh-CN" altLang="en-US" dirty="0"/>
              <a:t>、参加过社会劳动的部分国民</a:t>
            </a:r>
          </a:p>
        </p:txBody>
      </p:sp>
      <p:sp>
        <p:nvSpPr>
          <p:cNvPr id="5" name="TextBox 3">
            <a:extLst>
              <a:ext uri="{FF2B5EF4-FFF2-40B4-BE49-F238E27FC236}">
                <a16:creationId xmlns:a16="http://schemas.microsoft.com/office/drawing/2014/main" id="{AF629F29-44A1-4DC7-95C2-0338BC7A7D7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916334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14625" y="2055165"/>
            <a:ext cx="10961286" cy="4340141"/>
          </a:xfrm>
        </p:spPr>
        <p:txBody>
          <a:bodyPr anchor="ctr"/>
          <a:lstStyle/>
          <a:p>
            <a:pPr algn="l">
              <a:spcAft>
                <a:spcPts val="1200"/>
              </a:spcAft>
            </a:pPr>
            <a:r>
              <a:rPr lang="zh-CN" altLang="en-US" dirty="0"/>
              <a:t>社会保障始终是在全社会范围内实行的，经济发展水平只决定其保障水准高低，不决定其范围大小，保障对象是（   </a:t>
            </a:r>
            <a:r>
              <a:rPr lang="en-US" altLang="zh-CN" b="1" dirty="0">
                <a:solidFill>
                  <a:srgbClr val="FF0000"/>
                </a:solidFill>
              </a:rPr>
              <a:t>B</a:t>
            </a:r>
            <a:r>
              <a:rPr lang="zh-CN" altLang="en-US" dirty="0"/>
              <a:t>  ）。</a:t>
            </a:r>
          </a:p>
          <a:p>
            <a:pPr algn="l">
              <a:lnSpc>
                <a:spcPct val="150000"/>
              </a:lnSpc>
            </a:pPr>
            <a:r>
              <a:rPr lang="en-US" altLang="zh-CN" dirty="0"/>
              <a:t>A</a:t>
            </a:r>
            <a:r>
              <a:rPr lang="zh-CN" altLang="en-US" dirty="0"/>
              <a:t>、参加社会劳动的全体国民</a:t>
            </a:r>
          </a:p>
          <a:p>
            <a:pPr algn="l">
              <a:lnSpc>
                <a:spcPct val="150000"/>
              </a:lnSpc>
            </a:pPr>
            <a:r>
              <a:rPr lang="en-US" altLang="zh-CN" b="1" dirty="0">
                <a:solidFill>
                  <a:srgbClr val="FF0000"/>
                </a:solidFill>
              </a:rPr>
              <a:t>B</a:t>
            </a:r>
            <a:r>
              <a:rPr lang="zh-CN" altLang="en-US" b="1" dirty="0">
                <a:solidFill>
                  <a:srgbClr val="FF0000"/>
                </a:solidFill>
              </a:rPr>
              <a:t>、不论是否参加过社会劳动的全体国民</a:t>
            </a:r>
          </a:p>
          <a:p>
            <a:pPr algn="l">
              <a:lnSpc>
                <a:spcPct val="150000"/>
              </a:lnSpc>
            </a:pPr>
            <a:r>
              <a:rPr lang="en-US" altLang="zh-CN" dirty="0"/>
              <a:t>C</a:t>
            </a:r>
            <a:r>
              <a:rPr lang="zh-CN" altLang="en-US" dirty="0"/>
              <a:t>、不论是否参加过劳动的部分国民</a:t>
            </a:r>
          </a:p>
          <a:p>
            <a:pPr algn="l">
              <a:lnSpc>
                <a:spcPct val="150000"/>
              </a:lnSpc>
            </a:pPr>
            <a:r>
              <a:rPr lang="en-US" altLang="zh-CN" dirty="0"/>
              <a:t>D</a:t>
            </a:r>
            <a:r>
              <a:rPr lang="zh-CN" altLang="en-US" dirty="0"/>
              <a:t>、参加过社会劳动的部分国民</a:t>
            </a:r>
          </a:p>
        </p:txBody>
      </p:sp>
      <p:sp>
        <p:nvSpPr>
          <p:cNvPr id="5" name="TextBox 3">
            <a:extLst>
              <a:ext uri="{FF2B5EF4-FFF2-40B4-BE49-F238E27FC236}">
                <a16:creationId xmlns:a16="http://schemas.microsoft.com/office/drawing/2014/main" id="{AF629F29-44A1-4DC7-95C2-0338BC7A7D7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233254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1930987"/>
            <a:ext cx="9696931" cy="4340141"/>
          </a:xfrm>
        </p:spPr>
        <p:txBody>
          <a:bodyPr anchor="ctr"/>
          <a:lstStyle/>
          <a:p>
            <a:pPr algn="l">
              <a:spcAft>
                <a:spcPts val="1200"/>
              </a:spcAft>
            </a:pPr>
            <a:r>
              <a:rPr lang="zh-CN" altLang="en-US" dirty="0"/>
              <a:t>社会保险的功能有（      ）。</a:t>
            </a:r>
          </a:p>
          <a:p>
            <a:pPr algn="l">
              <a:lnSpc>
                <a:spcPct val="150000"/>
              </a:lnSpc>
            </a:pPr>
            <a:r>
              <a:rPr lang="en-US" altLang="zh-CN" dirty="0"/>
              <a:t>A</a:t>
            </a:r>
            <a:r>
              <a:rPr lang="zh-CN" altLang="en-US" dirty="0"/>
              <a:t>、保障劳动者基本生活，安定社会</a:t>
            </a:r>
          </a:p>
          <a:p>
            <a:pPr algn="l">
              <a:lnSpc>
                <a:spcPct val="150000"/>
              </a:lnSpc>
            </a:pPr>
            <a:r>
              <a:rPr lang="en-US" altLang="zh-CN" dirty="0"/>
              <a:t>B</a:t>
            </a:r>
            <a:r>
              <a:rPr lang="zh-CN" altLang="en-US" dirty="0"/>
              <a:t>、保护劳动者身体健康，增进劳动者体质</a:t>
            </a:r>
          </a:p>
          <a:p>
            <a:pPr algn="l">
              <a:lnSpc>
                <a:spcPct val="150000"/>
              </a:lnSpc>
            </a:pPr>
            <a:r>
              <a:rPr lang="en-US" altLang="zh-CN" dirty="0"/>
              <a:t>C</a:t>
            </a:r>
            <a:r>
              <a:rPr lang="zh-CN" altLang="en-US" dirty="0"/>
              <a:t>、促进生产发展，保证经济正常运行</a:t>
            </a:r>
          </a:p>
          <a:p>
            <a:pPr algn="l">
              <a:lnSpc>
                <a:spcPct val="150000"/>
              </a:lnSpc>
            </a:pPr>
            <a:r>
              <a:rPr lang="en-US" altLang="zh-CN" dirty="0"/>
              <a:t>D</a:t>
            </a:r>
            <a:r>
              <a:rPr lang="zh-CN" altLang="en-US" dirty="0"/>
              <a:t>、为社会、为基层服务，方便群众生活</a:t>
            </a:r>
          </a:p>
          <a:p>
            <a:pPr algn="l">
              <a:lnSpc>
                <a:spcPct val="150000"/>
              </a:lnSpc>
            </a:pPr>
            <a:r>
              <a:rPr lang="en-US" altLang="zh-CN" dirty="0"/>
              <a:t>E</a:t>
            </a:r>
            <a:r>
              <a:rPr lang="zh-CN" altLang="en-US" dirty="0"/>
              <a:t>、实行收入再分配，适当调节劳动分配，保障低收入者的基本生活</a:t>
            </a:r>
          </a:p>
        </p:txBody>
      </p:sp>
      <p:sp>
        <p:nvSpPr>
          <p:cNvPr id="5" name="TextBox 3">
            <a:extLst>
              <a:ext uri="{FF2B5EF4-FFF2-40B4-BE49-F238E27FC236}">
                <a16:creationId xmlns:a16="http://schemas.microsoft.com/office/drawing/2014/main" id="{AF629F29-44A1-4DC7-95C2-0338BC7A7D7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114092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0915" y="1539694"/>
            <a:ext cx="5459046" cy="707886"/>
          </a:xfrm>
          <a:prstGeom prst="rect">
            <a:avLst/>
          </a:prstGeom>
          <a:noFill/>
        </p:spPr>
        <p:txBody>
          <a:bodyPr wrap="square" rtlCol="0">
            <a:spAutoFit/>
          </a:bodyPr>
          <a:lstStyle/>
          <a:p>
            <a:r>
              <a:rPr lang="zh-CN" altLang="en-US" sz="4000" b="1" dirty="0"/>
              <a:t>第三章     社会保障基金</a:t>
            </a:r>
            <a:endParaRPr lang="en-US" altLang="zh-CN" sz="4000" b="1" dirty="0"/>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663254" y="2399736"/>
            <a:ext cx="5459046" cy="3931594"/>
            <a:chOff x="3663254" y="2675157"/>
            <a:chExt cx="5459046" cy="3931594"/>
          </a:xfrm>
        </p:grpSpPr>
        <p:sp>
          <p:nvSpPr>
            <p:cNvPr id="7" name="Rectangle 6">
              <a:extLst>
                <a:ext uri="{FF2B5EF4-FFF2-40B4-BE49-F238E27FC236}">
                  <a16:creationId xmlns:a16="http://schemas.microsoft.com/office/drawing/2014/main" id="{115FA8BC-822F-4883-B887-BA1A38F7FA12}"/>
                </a:ext>
              </a:extLst>
            </p:cNvPr>
            <p:cNvSpPr/>
            <p:nvPr/>
          </p:nvSpPr>
          <p:spPr>
            <a:xfrm>
              <a:off x="3723581" y="2675157"/>
              <a:ext cx="4361052"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第一节   社会保障基金概述</a:t>
              </a:r>
            </a:p>
          </p:txBody>
        </p:sp>
        <p:sp>
          <p:nvSpPr>
            <p:cNvPr id="8" name="Rectangle 7">
              <a:extLst>
                <a:ext uri="{FF2B5EF4-FFF2-40B4-BE49-F238E27FC236}">
                  <a16:creationId xmlns:a16="http://schemas.microsoft.com/office/drawing/2014/main" id="{496C3528-4EC8-48BC-9E55-2C141A263670}"/>
                </a:ext>
              </a:extLst>
            </p:cNvPr>
            <p:cNvSpPr/>
            <p:nvPr/>
          </p:nvSpPr>
          <p:spPr>
            <a:xfrm>
              <a:off x="3663255" y="3424215"/>
              <a:ext cx="4822821"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社会保障基金的筹集</a:t>
              </a:r>
            </a:p>
          </p:txBody>
        </p:sp>
        <p:sp>
          <p:nvSpPr>
            <p:cNvPr id="9" name="Rectangle 8">
              <a:extLst>
                <a:ext uri="{FF2B5EF4-FFF2-40B4-BE49-F238E27FC236}">
                  <a16:creationId xmlns:a16="http://schemas.microsoft.com/office/drawing/2014/main" id="{FAAC986D-CD29-458C-BF64-227A465E3673}"/>
                </a:ext>
              </a:extLst>
            </p:cNvPr>
            <p:cNvSpPr/>
            <p:nvPr/>
          </p:nvSpPr>
          <p:spPr>
            <a:xfrm>
              <a:off x="3663254" y="4201737"/>
              <a:ext cx="5459046"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社会保障基金筹集的类型</a:t>
              </a:r>
            </a:p>
          </p:txBody>
        </p:sp>
        <p:sp>
          <p:nvSpPr>
            <p:cNvPr id="10" name="Rectangle 9">
              <a:extLst>
                <a:ext uri="{FF2B5EF4-FFF2-40B4-BE49-F238E27FC236}">
                  <a16:creationId xmlns:a16="http://schemas.microsoft.com/office/drawing/2014/main" id="{0A193A46-6CB8-4D74-9CD3-1134DED3C71C}"/>
                </a:ext>
              </a:extLst>
            </p:cNvPr>
            <p:cNvSpPr/>
            <p:nvPr/>
          </p:nvSpPr>
          <p:spPr>
            <a:xfrm>
              <a:off x="3723581" y="4943293"/>
              <a:ext cx="474516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社会保障基金的管理</a:t>
              </a:r>
            </a:p>
          </p:txBody>
        </p:sp>
        <p:sp>
          <p:nvSpPr>
            <p:cNvPr id="11" name="Rectangle 9">
              <a:extLst>
                <a:ext uri="{FF2B5EF4-FFF2-40B4-BE49-F238E27FC236}">
                  <a16:creationId xmlns:a16="http://schemas.microsoft.com/office/drawing/2014/main" id="{99E68D23-D417-4D3C-9C0B-4B6A1BE9DD4E}"/>
                </a:ext>
              </a:extLst>
            </p:cNvPr>
            <p:cNvSpPr/>
            <p:nvPr/>
          </p:nvSpPr>
          <p:spPr>
            <a:xfrm>
              <a:off x="3732245" y="5692351"/>
              <a:ext cx="474516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第五节   社会保障基金的运营</a:t>
              </a:r>
            </a:p>
          </p:txBody>
        </p:sp>
      </p:grpSp>
    </p:spTree>
    <p:extLst>
      <p:ext uri="{BB962C8B-B14F-4D97-AF65-F5344CB8AC3E}">
        <p14:creationId xmlns:p14="http://schemas.microsoft.com/office/powerpoint/2010/main" val="52781498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1930987"/>
            <a:ext cx="9696931" cy="4340141"/>
          </a:xfrm>
        </p:spPr>
        <p:txBody>
          <a:bodyPr anchor="ctr"/>
          <a:lstStyle/>
          <a:p>
            <a:pPr algn="l">
              <a:spcAft>
                <a:spcPts val="1200"/>
              </a:spcAft>
            </a:pPr>
            <a:r>
              <a:rPr lang="zh-CN" altLang="en-US" dirty="0"/>
              <a:t>社会保险的功能有（   </a:t>
            </a:r>
            <a:r>
              <a:rPr lang="en-US" altLang="zh-CN" b="1" dirty="0">
                <a:solidFill>
                  <a:srgbClr val="FF0000"/>
                </a:solidFill>
              </a:rPr>
              <a:t>ABCDE</a:t>
            </a:r>
            <a:r>
              <a:rPr lang="zh-CN" altLang="en-US" dirty="0"/>
              <a:t>   ）。</a:t>
            </a:r>
          </a:p>
          <a:p>
            <a:pPr algn="l">
              <a:lnSpc>
                <a:spcPct val="150000"/>
              </a:lnSpc>
            </a:pPr>
            <a:r>
              <a:rPr lang="en-US" altLang="zh-CN" b="1" dirty="0">
                <a:solidFill>
                  <a:srgbClr val="FF0000"/>
                </a:solidFill>
              </a:rPr>
              <a:t>A</a:t>
            </a:r>
            <a:r>
              <a:rPr lang="zh-CN" altLang="en-US" b="1" dirty="0">
                <a:solidFill>
                  <a:srgbClr val="FF0000"/>
                </a:solidFill>
              </a:rPr>
              <a:t>、保障劳动者基本生活，安定社会</a:t>
            </a:r>
          </a:p>
          <a:p>
            <a:pPr algn="l">
              <a:lnSpc>
                <a:spcPct val="150000"/>
              </a:lnSpc>
            </a:pPr>
            <a:r>
              <a:rPr lang="en-US" altLang="zh-CN" b="1" dirty="0">
                <a:solidFill>
                  <a:srgbClr val="FF0000"/>
                </a:solidFill>
              </a:rPr>
              <a:t>B</a:t>
            </a:r>
            <a:r>
              <a:rPr lang="zh-CN" altLang="en-US" b="1" dirty="0">
                <a:solidFill>
                  <a:srgbClr val="FF0000"/>
                </a:solidFill>
              </a:rPr>
              <a:t>、保护劳动者身体健康，增进劳动者体质</a:t>
            </a:r>
          </a:p>
          <a:p>
            <a:pPr algn="l">
              <a:lnSpc>
                <a:spcPct val="150000"/>
              </a:lnSpc>
            </a:pPr>
            <a:r>
              <a:rPr lang="en-US" altLang="zh-CN" b="1" dirty="0">
                <a:solidFill>
                  <a:srgbClr val="FF0000"/>
                </a:solidFill>
              </a:rPr>
              <a:t>C</a:t>
            </a:r>
            <a:r>
              <a:rPr lang="zh-CN" altLang="en-US" b="1" dirty="0">
                <a:solidFill>
                  <a:srgbClr val="FF0000"/>
                </a:solidFill>
              </a:rPr>
              <a:t>、促进生产发展，保证经济正常运行</a:t>
            </a:r>
          </a:p>
          <a:p>
            <a:pPr algn="l">
              <a:lnSpc>
                <a:spcPct val="150000"/>
              </a:lnSpc>
            </a:pPr>
            <a:r>
              <a:rPr lang="en-US" altLang="zh-CN" b="1" dirty="0">
                <a:solidFill>
                  <a:srgbClr val="FF0000"/>
                </a:solidFill>
              </a:rPr>
              <a:t>D</a:t>
            </a:r>
            <a:r>
              <a:rPr lang="zh-CN" altLang="en-US" b="1" dirty="0">
                <a:solidFill>
                  <a:srgbClr val="FF0000"/>
                </a:solidFill>
              </a:rPr>
              <a:t>、为社会、为基层服务，方便群众生活</a:t>
            </a:r>
          </a:p>
          <a:p>
            <a:pPr algn="l">
              <a:lnSpc>
                <a:spcPct val="150000"/>
              </a:lnSpc>
            </a:pPr>
            <a:r>
              <a:rPr lang="en-US" altLang="zh-CN" b="1" dirty="0">
                <a:solidFill>
                  <a:srgbClr val="FF0000"/>
                </a:solidFill>
              </a:rPr>
              <a:t>E</a:t>
            </a:r>
            <a:r>
              <a:rPr lang="zh-CN" altLang="en-US" b="1" dirty="0">
                <a:solidFill>
                  <a:srgbClr val="FF0000"/>
                </a:solidFill>
              </a:rPr>
              <a:t>、实行收入再分配，适当调节劳动分配，保障低收入者的基本生活</a:t>
            </a:r>
          </a:p>
        </p:txBody>
      </p:sp>
      <p:sp>
        <p:nvSpPr>
          <p:cNvPr id="5" name="TextBox 3">
            <a:extLst>
              <a:ext uri="{FF2B5EF4-FFF2-40B4-BE49-F238E27FC236}">
                <a16:creationId xmlns:a16="http://schemas.microsoft.com/office/drawing/2014/main" id="{AF629F29-44A1-4DC7-95C2-0338BC7A7D7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074843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77011" y="1564955"/>
            <a:ext cx="545904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第四章   社会保险制度</a:t>
            </a:r>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132943" y="2466373"/>
            <a:ext cx="7708712" cy="3922852"/>
            <a:chOff x="3815988" y="2664676"/>
            <a:chExt cx="7708712" cy="3922852"/>
          </a:xfrm>
        </p:grpSpPr>
        <p:sp>
          <p:nvSpPr>
            <p:cNvPr id="7" name="Rectangle 6">
              <a:extLst>
                <a:ext uri="{FF2B5EF4-FFF2-40B4-BE49-F238E27FC236}">
                  <a16:creationId xmlns:a16="http://schemas.microsoft.com/office/drawing/2014/main" id="{115FA8BC-822F-4883-B887-BA1A38F7FA12}"/>
                </a:ext>
              </a:extLst>
            </p:cNvPr>
            <p:cNvSpPr/>
            <p:nvPr/>
          </p:nvSpPr>
          <p:spPr>
            <a:xfrm>
              <a:off x="3815988" y="2664676"/>
              <a:ext cx="373483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社会保险概述</a:t>
              </a:r>
            </a:p>
          </p:txBody>
        </p:sp>
        <p:sp>
          <p:nvSpPr>
            <p:cNvPr id="8" name="Rectangle 7">
              <a:extLst>
                <a:ext uri="{FF2B5EF4-FFF2-40B4-BE49-F238E27FC236}">
                  <a16:creationId xmlns:a16="http://schemas.microsoft.com/office/drawing/2014/main" id="{496C3528-4EC8-48BC-9E55-2C141A263670}"/>
                </a:ext>
              </a:extLst>
            </p:cNvPr>
            <p:cNvSpPr/>
            <p:nvPr/>
          </p:nvSpPr>
          <p:spPr>
            <a:xfrm>
              <a:off x="3860056" y="3372567"/>
              <a:ext cx="5172273"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社会保险的产生和发展</a:t>
              </a:r>
            </a:p>
          </p:txBody>
        </p:sp>
        <p:sp>
          <p:nvSpPr>
            <p:cNvPr id="9" name="Rectangle 8">
              <a:extLst>
                <a:ext uri="{FF2B5EF4-FFF2-40B4-BE49-F238E27FC236}">
                  <a16:creationId xmlns:a16="http://schemas.microsoft.com/office/drawing/2014/main" id="{FAAC986D-CD29-458C-BF64-227A465E3673}"/>
                </a:ext>
              </a:extLst>
            </p:cNvPr>
            <p:cNvSpPr/>
            <p:nvPr/>
          </p:nvSpPr>
          <p:spPr>
            <a:xfrm>
              <a:off x="3887538" y="4126551"/>
              <a:ext cx="6912939"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社会保险与商业保险的区别与关系</a:t>
              </a:r>
            </a:p>
          </p:txBody>
        </p:sp>
        <p:sp>
          <p:nvSpPr>
            <p:cNvPr id="10" name="Rectangle 9">
              <a:extLst>
                <a:ext uri="{FF2B5EF4-FFF2-40B4-BE49-F238E27FC236}">
                  <a16:creationId xmlns:a16="http://schemas.microsoft.com/office/drawing/2014/main" id="{0A193A46-6CB8-4D74-9CD3-1134DED3C71C}"/>
                </a:ext>
              </a:extLst>
            </p:cNvPr>
            <p:cNvSpPr/>
            <p:nvPr/>
          </p:nvSpPr>
          <p:spPr>
            <a:xfrm>
              <a:off x="3887538" y="4919144"/>
              <a:ext cx="373483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社会保险模式</a:t>
              </a:r>
            </a:p>
          </p:txBody>
        </p:sp>
        <p:sp>
          <p:nvSpPr>
            <p:cNvPr id="11" name="Rectangle 9">
              <a:extLst>
                <a:ext uri="{FF2B5EF4-FFF2-40B4-BE49-F238E27FC236}">
                  <a16:creationId xmlns:a16="http://schemas.microsoft.com/office/drawing/2014/main" id="{99E68D23-D417-4D3C-9C0B-4B6A1BE9DD4E}"/>
                </a:ext>
              </a:extLst>
            </p:cNvPr>
            <p:cNvSpPr/>
            <p:nvPr/>
          </p:nvSpPr>
          <p:spPr>
            <a:xfrm>
              <a:off x="3887538" y="5673128"/>
              <a:ext cx="7637162"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我国社会保险的现状、问题及改革发展</a:t>
              </a:r>
            </a:p>
          </p:txBody>
        </p:sp>
      </p:grpSp>
    </p:spTree>
    <p:extLst>
      <p:ext uri="{BB962C8B-B14F-4D97-AF65-F5344CB8AC3E}">
        <p14:creationId xmlns:p14="http://schemas.microsoft.com/office/powerpoint/2010/main" val="365477091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B78D2D4-50D3-4CDC-A367-06936C5B1EE6}"/>
              </a:ext>
            </a:extLst>
          </p:cNvPr>
          <p:cNvGrpSpPr/>
          <p:nvPr/>
        </p:nvGrpSpPr>
        <p:grpSpPr>
          <a:xfrm>
            <a:off x="709845" y="2164849"/>
            <a:ext cx="10772310" cy="3672623"/>
            <a:chOff x="-1194614" y="1843034"/>
            <a:chExt cx="10772310" cy="3672623"/>
          </a:xfrm>
        </p:grpSpPr>
        <p:sp>
          <p:nvSpPr>
            <p:cNvPr id="7" name="文本框 6">
              <a:extLst>
                <a:ext uri="{FF2B5EF4-FFF2-40B4-BE49-F238E27FC236}">
                  <a16:creationId xmlns:a16="http://schemas.microsoft.com/office/drawing/2014/main" id="{3CE11A0F-AD55-4A2D-8FA8-24928F3D50E9}"/>
                </a:ext>
              </a:extLst>
            </p:cNvPr>
            <p:cNvSpPr txBox="1"/>
            <p:nvPr/>
          </p:nvSpPr>
          <p:spPr>
            <a:xfrm>
              <a:off x="-1194614" y="3360573"/>
              <a:ext cx="3795106" cy="523220"/>
            </a:xfrm>
            <a:prstGeom prst="rect">
              <a:avLst/>
            </a:prstGeom>
            <a:solidFill>
              <a:schemeClr val="accent6">
                <a:lumMod val="60000"/>
                <a:lumOff val="40000"/>
              </a:schemeClr>
            </a:solidFill>
            <a:ln w="38100">
              <a:noFill/>
            </a:ln>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dirty="0">
                  <a:ln>
                    <a:noFill/>
                  </a:ln>
                  <a:solidFill>
                    <a:prstClr val="black"/>
                  </a:solidFill>
                  <a:effectLst/>
                  <a:uLnTx/>
                  <a:uFillTx/>
                  <a:latin typeface="Calibri"/>
                  <a:ea typeface="微软雅黑"/>
                  <a:cs typeface="+mn-cs"/>
                </a:rPr>
                <a:t>社会保险的产生和发展</a:t>
              </a:r>
              <a:r>
                <a:rPr kumimoji="0" lang="en-US" altLang="zh-CN" sz="2800" b="0" i="0" u="none" strike="noStrike" kern="1200" cap="none" spc="0" normalizeH="0" baseline="0" noProof="0" dirty="0">
                  <a:ln>
                    <a:noFill/>
                  </a:ln>
                  <a:solidFill>
                    <a:prstClr val="black"/>
                  </a:solidFill>
                  <a:effectLst/>
                  <a:uLnTx/>
                  <a:uFillTx/>
                  <a:latin typeface="Calibri"/>
                  <a:ea typeface="微软雅黑"/>
                  <a:cs typeface="+mn-cs"/>
                </a:rPr>
                <a:t> </a:t>
              </a:r>
              <a:endParaRPr kumimoji="0" lang="zh-CN" altLang="en-US" sz="28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8" name="直接连接符 7">
              <a:extLst>
                <a:ext uri="{FF2B5EF4-FFF2-40B4-BE49-F238E27FC236}">
                  <a16:creationId xmlns:a16="http://schemas.microsoft.com/office/drawing/2014/main" id="{154E4FF7-6381-46F1-94FA-2E8D6AB0847F}"/>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E3A6326F-CA11-46F6-9156-3B88FE8036FB}"/>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E0244C4-4255-4CCE-ACC6-E03A316EE854}"/>
                </a:ext>
              </a:extLst>
            </p:cNvPr>
            <p:cNvCxnSpPr/>
            <p:nvPr/>
          </p:nvCxnSpPr>
          <p:spPr>
            <a:xfrm>
              <a:off x="3117277" y="366228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8F55DCB-0A12-4D24-B2BA-7CE85741999F}"/>
                </a:ext>
              </a:extLst>
            </p:cNvPr>
            <p:cNvSpPr txBox="1"/>
            <p:nvPr/>
          </p:nvSpPr>
          <p:spPr>
            <a:xfrm>
              <a:off x="3625845" y="1843034"/>
              <a:ext cx="5951851"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西方资本主义国家社会保险制度</a:t>
              </a:r>
              <a:r>
                <a:rPr kumimoji="0" lang="en-US" altLang="zh-CN" sz="24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法</a:t>
              </a:r>
              <a:r>
                <a:rPr kumimoji="0" lang="en-US" altLang="zh-CN" sz="24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的产生</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150C2B13-1B7A-4E0B-B20D-102D7AF42B95}"/>
                </a:ext>
              </a:extLst>
            </p:cNvPr>
            <p:cNvSpPr txBox="1"/>
            <p:nvPr/>
          </p:nvSpPr>
          <p:spPr>
            <a:xfrm>
              <a:off x="3625846" y="3463743"/>
              <a:ext cx="3924756"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社会保险产生的主客观条件</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3" name="直接连接符 12">
              <a:extLst>
                <a:ext uri="{FF2B5EF4-FFF2-40B4-BE49-F238E27FC236}">
                  <a16:creationId xmlns:a16="http://schemas.microsoft.com/office/drawing/2014/main" id="{8CF504CC-C09E-4DC4-B344-9DB7895C98C8}"/>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A603CC3-F80A-4AE7-8ED3-C3C7ACED53CA}"/>
                </a:ext>
              </a:extLst>
            </p:cNvPr>
            <p:cNvSpPr txBox="1"/>
            <p:nvPr/>
          </p:nvSpPr>
          <p:spPr>
            <a:xfrm>
              <a:off x="3679334" y="5053992"/>
              <a:ext cx="3595846"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中国社会保险制度的发展</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5" name="直接连接符 14">
              <a:extLst>
                <a:ext uri="{FF2B5EF4-FFF2-40B4-BE49-F238E27FC236}">
                  <a16:creationId xmlns:a16="http://schemas.microsoft.com/office/drawing/2014/main" id="{9C187B6B-B50F-4534-AF43-5769449C3534}"/>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51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24514" y="2924118"/>
            <a:ext cx="8611003"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 </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 </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德国</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是世界社会保险制度的发源地。</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（政治因素、经济因素、思想因素）</a:t>
            </a:r>
            <a:endPar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3" name="矩形 2"/>
          <p:cNvSpPr/>
          <p:nvPr/>
        </p:nvSpPr>
        <p:spPr>
          <a:xfrm>
            <a:off x="1524513" y="3842811"/>
            <a:ext cx="9999129"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  1883</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年</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，德国俾斯麦政府颁布</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疾病保险法</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，从而揭开了人类现代社会保障制度建设的序幕。</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7" name="组合 6">
            <a:extLst>
              <a:ext uri="{FF2B5EF4-FFF2-40B4-BE49-F238E27FC236}">
                <a16:creationId xmlns:a16="http://schemas.microsoft.com/office/drawing/2014/main" id="{06E96F31-D9A1-4C7A-BA28-7D474BE681D9}"/>
              </a:ext>
            </a:extLst>
          </p:cNvPr>
          <p:cNvGrpSpPr/>
          <p:nvPr/>
        </p:nvGrpSpPr>
        <p:grpSpPr>
          <a:xfrm>
            <a:off x="107475" y="941847"/>
            <a:ext cx="7581985" cy="1637954"/>
            <a:chOff x="107475" y="941847"/>
            <a:chExt cx="7581985" cy="1637954"/>
          </a:xfrm>
        </p:grpSpPr>
        <p:grpSp>
          <p:nvGrpSpPr>
            <p:cNvPr id="8" name="组合 7">
              <a:extLst>
                <a:ext uri="{FF2B5EF4-FFF2-40B4-BE49-F238E27FC236}">
                  <a16:creationId xmlns:a16="http://schemas.microsoft.com/office/drawing/2014/main" id="{5D021D46-730E-488C-AAB6-0EC8F23509AD}"/>
                </a:ext>
              </a:extLst>
            </p:cNvPr>
            <p:cNvGrpSpPr/>
            <p:nvPr/>
          </p:nvGrpSpPr>
          <p:grpSpPr>
            <a:xfrm>
              <a:off x="107475" y="941847"/>
              <a:ext cx="6644959" cy="1637954"/>
              <a:chOff x="107475" y="941847"/>
              <a:chExt cx="6644959" cy="1637954"/>
            </a:xfrm>
          </p:grpSpPr>
          <p:sp>
            <p:nvSpPr>
              <p:cNvPr id="10" name="文本框 9">
                <a:extLst>
                  <a:ext uri="{FF2B5EF4-FFF2-40B4-BE49-F238E27FC236}">
                    <a16:creationId xmlns:a16="http://schemas.microsoft.com/office/drawing/2014/main" id="{C79BD5B6-0474-47A7-8825-32FF244C4BC3}"/>
                  </a:ext>
                </a:extLst>
              </p:cNvPr>
              <p:cNvSpPr txBox="1"/>
              <p:nvPr/>
            </p:nvSpPr>
            <p:spPr>
              <a:xfrm>
                <a:off x="635054" y="2179691"/>
                <a:ext cx="61173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一、西方资本主义国家社会保险制度</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法</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的产生</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文本框 10">
                <a:extLst>
                  <a:ext uri="{FF2B5EF4-FFF2-40B4-BE49-F238E27FC236}">
                    <a16:creationId xmlns:a16="http://schemas.microsoft.com/office/drawing/2014/main" id="{5192E194-D2EB-451F-8422-874960B3C179}"/>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矩形 11">
                <a:extLst>
                  <a:ext uri="{FF2B5EF4-FFF2-40B4-BE49-F238E27FC236}">
                    <a16:creationId xmlns:a16="http://schemas.microsoft.com/office/drawing/2014/main" id="{2EFC133B-FB76-4CF0-AA2F-6591897F0A1A}"/>
                  </a:ext>
                </a:extLst>
              </p:cNvPr>
              <p:cNvSpPr/>
              <p:nvPr/>
            </p:nvSpPr>
            <p:spPr>
              <a:xfrm>
                <a:off x="467460" y="1589629"/>
                <a:ext cx="37814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社会保险的产生和发展</a:t>
                </a:r>
              </a:p>
            </p:txBody>
          </p:sp>
        </p:grpSp>
        <p:sp>
          <p:nvSpPr>
            <p:cNvPr id="9" name="文本框 8">
              <a:extLst>
                <a:ext uri="{FF2B5EF4-FFF2-40B4-BE49-F238E27FC236}">
                  <a16:creationId xmlns:a16="http://schemas.microsoft.com/office/drawing/2014/main" id="{648F0933-C99C-44CC-A30B-C782549FA8AB}"/>
                </a:ext>
              </a:extLst>
            </p:cNvPr>
            <p:cNvSpPr txBox="1"/>
            <p:nvPr/>
          </p:nvSpPr>
          <p:spPr>
            <a:xfrm>
              <a:off x="6812297" y="218585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13" name="矩形 12">
            <a:extLst>
              <a:ext uri="{FF2B5EF4-FFF2-40B4-BE49-F238E27FC236}">
                <a16:creationId xmlns:a16="http://schemas.microsoft.com/office/drawing/2014/main" id="{C72A032B-1715-4378-A973-F774128DC020}"/>
              </a:ext>
            </a:extLst>
          </p:cNvPr>
          <p:cNvSpPr/>
          <p:nvPr/>
        </p:nvSpPr>
        <p:spPr>
          <a:xfrm>
            <a:off x="1524514" y="5223169"/>
            <a:ext cx="5923416" cy="504241"/>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疾病保险法</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是世界上</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第一部</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社会保险立法。</a:t>
            </a:r>
          </a:p>
        </p:txBody>
      </p:sp>
      <p:pic>
        <p:nvPicPr>
          <p:cNvPr id="2" name="图片 1">
            <a:extLst>
              <a:ext uri="{FF2B5EF4-FFF2-40B4-BE49-F238E27FC236}">
                <a16:creationId xmlns:a16="http://schemas.microsoft.com/office/drawing/2014/main" id="{8EBFAD22-26F1-42C5-8237-47558FFCCA12}"/>
              </a:ext>
            </a:extLst>
          </p:cNvPr>
          <p:cNvPicPr>
            <a:picLocks noChangeAspect="1"/>
          </p:cNvPicPr>
          <p:nvPr/>
        </p:nvPicPr>
        <p:blipFill>
          <a:blip r:embed="rId3"/>
          <a:stretch>
            <a:fillRect/>
          </a:stretch>
        </p:blipFill>
        <p:spPr>
          <a:xfrm>
            <a:off x="9021019" y="797353"/>
            <a:ext cx="3032900" cy="1284164"/>
          </a:xfrm>
          <a:prstGeom prst="rect">
            <a:avLst/>
          </a:prstGeom>
        </p:spPr>
      </p:pic>
      <p:sp>
        <p:nvSpPr>
          <p:cNvPr id="4" name="矩形 3">
            <a:extLst>
              <a:ext uri="{FF2B5EF4-FFF2-40B4-BE49-F238E27FC236}">
                <a16:creationId xmlns:a16="http://schemas.microsoft.com/office/drawing/2014/main" id="{37E1240F-616B-4200-B18C-B9866A77CD57}"/>
              </a:ext>
            </a:extLst>
          </p:cNvPr>
          <p:cNvSpPr/>
          <p:nvPr/>
        </p:nvSpPr>
        <p:spPr>
          <a:xfrm>
            <a:off x="1010193" y="188119"/>
            <a:ext cx="584006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一、西方资本主义国家社会保险制度（法）的产生</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09659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10402" y="3516549"/>
            <a:ext cx="9830550" cy="2692532"/>
          </a:xfrm>
          <a:prstGeom prst="rect">
            <a:avLst/>
          </a:prstGeom>
        </p:spPr>
        <p:txBody>
          <a:bodyPr wrap="square">
            <a:spAutoFit/>
          </a:bodyPr>
          <a:lstStyle/>
          <a:p>
            <a:pPr marL="0" marR="0" lvl="0" indent="457200" algn="l" defTabSz="914400" rtl="0" eaLnBrk="1" fontAlgn="auto" latinLnBrk="0" hangingPunct="1">
              <a:lnSpc>
                <a:spcPct val="3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、人们对</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既定社会经济环境依赖</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心理的转变；</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457200" algn="l" defTabSz="914400" rtl="0" eaLnBrk="1" fontAlgn="auto" latinLnBrk="0" hangingPunct="1">
              <a:lnSpc>
                <a:spcPct val="3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、人们对</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劳动危险及可能造成的经济收入损失所持的侥幸</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心理的转变；</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457200" algn="l" defTabSz="914400" rtl="0" eaLnBrk="1" fontAlgn="auto" latinLnBrk="0" hangingPunct="1">
              <a:lnSpc>
                <a:spcPct val="3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、人们对</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自身利益的比较选择结果的不同</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9" name="组合 8">
            <a:extLst>
              <a:ext uri="{FF2B5EF4-FFF2-40B4-BE49-F238E27FC236}">
                <a16:creationId xmlns:a16="http://schemas.microsoft.com/office/drawing/2014/main" id="{207B5DBE-2C18-48BB-A154-45A92ECB2F14}"/>
              </a:ext>
            </a:extLst>
          </p:cNvPr>
          <p:cNvGrpSpPr/>
          <p:nvPr/>
        </p:nvGrpSpPr>
        <p:grpSpPr>
          <a:xfrm>
            <a:off x="635055" y="2187550"/>
            <a:ext cx="5943216" cy="404292"/>
            <a:chOff x="635055" y="2187550"/>
            <a:chExt cx="5943216" cy="404292"/>
          </a:xfrm>
        </p:grpSpPr>
        <p:sp>
          <p:nvSpPr>
            <p:cNvPr id="12" name="文本框 11">
              <a:extLst>
                <a:ext uri="{FF2B5EF4-FFF2-40B4-BE49-F238E27FC236}">
                  <a16:creationId xmlns:a16="http://schemas.microsoft.com/office/drawing/2014/main" id="{F0914384-19C9-47BB-A819-DFD262DF32A9}"/>
                </a:ext>
              </a:extLst>
            </p:cNvPr>
            <p:cNvSpPr txBox="1"/>
            <p:nvPr/>
          </p:nvSpPr>
          <p:spPr>
            <a:xfrm>
              <a:off x="635055" y="2191732"/>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二、社会保险产生的主客观条件</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文本框 10">
              <a:extLst>
                <a:ext uri="{FF2B5EF4-FFF2-40B4-BE49-F238E27FC236}">
                  <a16:creationId xmlns:a16="http://schemas.microsoft.com/office/drawing/2014/main" id="{7EA3BB91-AC11-48CB-94CC-781A2A083248}"/>
                </a:ext>
              </a:extLst>
            </p:cNvPr>
            <p:cNvSpPr txBox="1"/>
            <p:nvPr/>
          </p:nvSpPr>
          <p:spPr>
            <a:xfrm>
              <a:off x="5140057" y="2187550"/>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pic>
        <p:nvPicPr>
          <p:cNvPr id="2" name="图片 1">
            <a:extLst>
              <a:ext uri="{FF2B5EF4-FFF2-40B4-BE49-F238E27FC236}">
                <a16:creationId xmlns:a16="http://schemas.microsoft.com/office/drawing/2014/main" id="{545B1E01-8771-4FC1-BC82-9F40199FA7D8}"/>
              </a:ext>
            </a:extLst>
          </p:cNvPr>
          <p:cNvPicPr>
            <a:picLocks noChangeAspect="1"/>
          </p:cNvPicPr>
          <p:nvPr/>
        </p:nvPicPr>
        <p:blipFill>
          <a:blip r:embed="rId3"/>
          <a:stretch>
            <a:fillRect/>
          </a:stretch>
        </p:blipFill>
        <p:spPr>
          <a:xfrm>
            <a:off x="8928712" y="796963"/>
            <a:ext cx="3155813" cy="1336207"/>
          </a:xfrm>
          <a:prstGeom prst="rect">
            <a:avLst/>
          </a:prstGeom>
        </p:spPr>
      </p:pic>
      <p:sp>
        <p:nvSpPr>
          <p:cNvPr id="3" name="矩形 2">
            <a:extLst>
              <a:ext uri="{FF2B5EF4-FFF2-40B4-BE49-F238E27FC236}">
                <a16:creationId xmlns:a16="http://schemas.microsoft.com/office/drawing/2014/main" id="{5615B0CB-53E5-4C18-8687-428561094C91}"/>
              </a:ext>
            </a:extLst>
          </p:cNvPr>
          <p:cNvSpPr/>
          <p:nvPr/>
        </p:nvSpPr>
        <p:spPr>
          <a:xfrm>
            <a:off x="1010193" y="180808"/>
            <a:ext cx="349326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4.2.2.1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社会保险产生的主观条件</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5" name="文本框 24">
            <a:extLst>
              <a:ext uri="{FF2B5EF4-FFF2-40B4-BE49-F238E27FC236}">
                <a16:creationId xmlns:a16="http://schemas.microsoft.com/office/drawing/2014/main" id="{4AE36E9A-5D8E-444C-9E6D-D1FF913AAAE6}"/>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矩形 25">
            <a:extLst>
              <a:ext uri="{FF2B5EF4-FFF2-40B4-BE49-F238E27FC236}">
                <a16:creationId xmlns:a16="http://schemas.microsoft.com/office/drawing/2014/main" id="{C560A9CA-095A-4653-B056-CF2E74C85E28}"/>
              </a:ext>
            </a:extLst>
          </p:cNvPr>
          <p:cNvSpPr/>
          <p:nvPr/>
        </p:nvSpPr>
        <p:spPr>
          <a:xfrm>
            <a:off x="467460" y="1589629"/>
            <a:ext cx="37814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社会保险的产生和发展</a:t>
            </a:r>
          </a:p>
        </p:txBody>
      </p:sp>
      <p:sp>
        <p:nvSpPr>
          <p:cNvPr id="4" name="矩形 3">
            <a:extLst>
              <a:ext uri="{FF2B5EF4-FFF2-40B4-BE49-F238E27FC236}">
                <a16:creationId xmlns:a16="http://schemas.microsoft.com/office/drawing/2014/main" id="{8436DA1A-3242-4E73-A021-A3ED43A95B3D}"/>
              </a:ext>
            </a:extLst>
          </p:cNvPr>
          <p:cNvSpPr/>
          <p:nvPr/>
        </p:nvSpPr>
        <p:spPr>
          <a:xfrm>
            <a:off x="1410402" y="2899013"/>
            <a:ext cx="3890809" cy="504882"/>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4.2.2.1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社会保险产生的主观条件</a:t>
            </a:r>
          </a:p>
        </p:txBody>
      </p:sp>
    </p:spTree>
    <p:extLst>
      <p:ext uri="{BB962C8B-B14F-4D97-AF65-F5344CB8AC3E}">
        <p14:creationId xmlns:p14="http://schemas.microsoft.com/office/powerpoint/2010/main" val="157161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04685" y="3650475"/>
            <a:ext cx="9830550" cy="1769202"/>
          </a:xfrm>
          <a:prstGeom prst="rect">
            <a:avLst/>
          </a:prstGeom>
        </p:spPr>
        <p:txBody>
          <a:bodyPr wrap="square">
            <a:spAutoFit/>
          </a:bodyPr>
          <a:lstStyle/>
          <a:p>
            <a:pPr marL="0" marR="0" lvl="0" indent="457200" algn="l" defTabSz="914400" rtl="0" eaLnBrk="1" fontAlgn="auto" latinLnBrk="0" hangingPunct="1">
              <a:lnSpc>
                <a:spcPct val="3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劳动危险</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的客观存在及其造成的经济损失的危害程度</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457200" algn="l" defTabSz="914400" rtl="0" eaLnBrk="1" fontAlgn="auto" latinLnBrk="0" hangingPunct="1">
              <a:lnSpc>
                <a:spcPct val="3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社会经济发展</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是实现保险的经济基础</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pic>
        <p:nvPicPr>
          <p:cNvPr id="15" name="图片 14">
            <a:extLst>
              <a:ext uri="{FF2B5EF4-FFF2-40B4-BE49-F238E27FC236}">
                <a16:creationId xmlns:a16="http://schemas.microsoft.com/office/drawing/2014/main" id="{216233DC-3F3B-4D9A-BF97-879293DEE2B0}"/>
              </a:ext>
            </a:extLst>
          </p:cNvPr>
          <p:cNvPicPr>
            <a:picLocks noChangeAspect="1"/>
          </p:cNvPicPr>
          <p:nvPr/>
        </p:nvPicPr>
        <p:blipFill>
          <a:blip r:embed="rId3"/>
          <a:stretch>
            <a:fillRect/>
          </a:stretch>
        </p:blipFill>
        <p:spPr>
          <a:xfrm>
            <a:off x="8928712" y="796963"/>
            <a:ext cx="3155813" cy="1336207"/>
          </a:xfrm>
          <a:prstGeom prst="rect">
            <a:avLst/>
          </a:prstGeom>
        </p:spPr>
      </p:pic>
      <p:grpSp>
        <p:nvGrpSpPr>
          <p:cNvPr id="16" name="组合 15">
            <a:extLst>
              <a:ext uri="{FF2B5EF4-FFF2-40B4-BE49-F238E27FC236}">
                <a16:creationId xmlns:a16="http://schemas.microsoft.com/office/drawing/2014/main" id="{F9AF28EB-4498-411F-BC08-6D0720DB76B1}"/>
              </a:ext>
            </a:extLst>
          </p:cNvPr>
          <p:cNvGrpSpPr/>
          <p:nvPr/>
        </p:nvGrpSpPr>
        <p:grpSpPr>
          <a:xfrm>
            <a:off x="635055" y="2187550"/>
            <a:ext cx="5943216" cy="404292"/>
            <a:chOff x="635055" y="2187550"/>
            <a:chExt cx="5943216" cy="404292"/>
          </a:xfrm>
        </p:grpSpPr>
        <p:sp>
          <p:nvSpPr>
            <p:cNvPr id="17" name="文本框 16">
              <a:extLst>
                <a:ext uri="{FF2B5EF4-FFF2-40B4-BE49-F238E27FC236}">
                  <a16:creationId xmlns:a16="http://schemas.microsoft.com/office/drawing/2014/main" id="{8FEFCBB0-DD55-4150-A203-DF24886EE9A6}"/>
                </a:ext>
              </a:extLst>
            </p:cNvPr>
            <p:cNvSpPr txBox="1"/>
            <p:nvPr/>
          </p:nvSpPr>
          <p:spPr>
            <a:xfrm>
              <a:off x="635055" y="2191732"/>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二、社会保险产生的主客观条件</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0438EC24-04C3-4723-85BF-AF24FF73791E}"/>
                </a:ext>
              </a:extLst>
            </p:cNvPr>
            <p:cNvSpPr txBox="1"/>
            <p:nvPr/>
          </p:nvSpPr>
          <p:spPr>
            <a:xfrm>
              <a:off x="5140057" y="2187550"/>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sp>
        <p:nvSpPr>
          <p:cNvPr id="19" name="文本框 18">
            <a:extLst>
              <a:ext uri="{FF2B5EF4-FFF2-40B4-BE49-F238E27FC236}">
                <a16:creationId xmlns:a16="http://schemas.microsoft.com/office/drawing/2014/main" id="{08BBCE97-F7AF-4241-802E-05D84FCD6322}"/>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0" name="矩形 19">
            <a:extLst>
              <a:ext uri="{FF2B5EF4-FFF2-40B4-BE49-F238E27FC236}">
                <a16:creationId xmlns:a16="http://schemas.microsoft.com/office/drawing/2014/main" id="{1E0E7A9E-6FC4-4784-8EA6-4EA39DA6C1B8}"/>
              </a:ext>
            </a:extLst>
          </p:cNvPr>
          <p:cNvSpPr/>
          <p:nvPr/>
        </p:nvSpPr>
        <p:spPr>
          <a:xfrm>
            <a:off x="467460" y="1589629"/>
            <a:ext cx="37814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社会保险的产生和发展</a:t>
            </a:r>
          </a:p>
        </p:txBody>
      </p:sp>
      <p:sp>
        <p:nvSpPr>
          <p:cNvPr id="2" name="矩形 1">
            <a:extLst>
              <a:ext uri="{FF2B5EF4-FFF2-40B4-BE49-F238E27FC236}">
                <a16:creationId xmlns:a16="http://schemas.microsoft.com/office/drawing/2014/main" id="{7FAEA59D-9AB6-42FD-9D15-2C6039A4F25C}"/>
              </a:ext>
            </a:extLst>
          </p:cNvPr>
          <p:cNvSpPr/>
          <p:nvPr/>
        </p:nvSpPr>
        <p:spPr>
          <a:xfrm>
            <a:off x="1385720" y="2924118"/>
            <a:ext cx="3890809" cy="504882"/>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4.2.2.2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社会保险产生的客观条件</a:t>
            </a:r>
          </a:p>
        </p:txBody>
      </p:sp>
    </p:spTree>
    <p:extLst>
      <p:ext uri="{BB962C8B-B14F-4D97-AF65-F5344CB8AC3E}">
        <p14:creationId xmlns:p14="http://schemas.microsoft.com/office/powerpoint/2010/main" val="346580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55248" y="3908317"/>
            <a:ext cx="9830550" cy="58734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        </a:t>
            </a:r>
            <a:endParaRPr kumimoji="0" lang="zh-CN" altLang="en-US" sz="2400" b="1"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8" name="矩形 7"/>
          <p:cNvSpPr/>
          <p:nvPr/>
        </p:nvSpPr>
        <p:spPr>
          <a:xfrm>
            <a:off x="1255248" y="4598348"/>
            <a:ext cx="9830550" cy="58734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        </a:t>
            </a:r>
            <a:endParaRPr kumimoji="0" lang="zh-CN" altLang="en-US" sz="2400" b="1"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11" name="矩形 10">
            <a:extLst>
              <a:ext uri="{FF2B5EF4-FFF2-40B4-BE49-F238E27FC236}">
                <a16:creationId xmlns:a16="http://schemas.microsoft.com/office/drawing/2014/main" id="{3FA0B406-7B19-4246-B86E-33142D893431}"/>
              </a:ext>
            </a:extLst>
          </p:cNvPr>
          <p:cNvSpPr/>
          <p:nvPr/>
        </p:nvSpPr>
        <p:spPr>
          <a:xfrm>
            <a:off x="1046916" y="2873767"/>
            <a:ext cx="9614299" cy="87908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1951</a:t>
            </a:r>
            <a:r>
              <a:rPr kumimoji="0" lang="zh-CN" altLang="zh-CN" sz="1800" b="0" i="0" u="none" strike="noStrike" kern="1200" cap="none" spc="0" normalizeH="0" baseline="0" noProof="0" dirty="0">
                <a:ln>
                  <a:noFill/>
                </a:ln>
                <a:solidFill>
                  <a:prstClr val="black"/>
                </a:solidFill>
                <a:effectLst/>
                <a:uLnTx/>
                <a:uFillTx/>
                <a:latin typeface="Calibri"/>
                <a:ea typeface="微软雅黑"/>
                <a:cs typeface="+mn-cs"/>
              </a:rPr>
              <a:t>年政务院颁布实施的《中华人民共和国劳动保险条例》规定</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1800" b="0" i="0" u="none" strike="noStrike" kern="1200" cap="none" spc="0" normalizeH="0" baseline="0" noProof="0" dirty="0">
                <a:ln>
                  <a:noFill/>
                </a:ln>
                <a:solidFill>
                  <a:prstClr val="black"/>
                </a:solidFill>
                <a:effectLst/>
                <a:uLnTx/>
                <a:uFillTx/>
                <a:latin typeface="Calibri"/>
                <a:ea typeface="微软雅黑"/>
                <a:cs typeface="+mn-cs"/>
              </a:rPr>
              <a:t>实行劳动保险的企业，提取</a:t>
            </a:r>
            <a:r>
              <a:rPr kumimoji="0" lang="zh-CN" altLang="zh-CN" sz="1800" b="0" i="0" u="none" strike="noStrike" kern="1200" cap="none" spc="0" normalizeH="0" baseline="0" noProof="0" dirty="0">
                <a:ln>
                  <a:noFill/>
                </a:ln>
                <a:solidFill>
                  <a:srgbClr val="C00000"/>
                </a:solidFill>
                <a:effectLst/>
                <a:uLnTx/>
                <a:uFillTx/>
                <a:latin typeface="Calibri"/>
                <a:ea typeface="微软雅黑"/>
                <a:cs typeface="+mn-cs"/>
              </a:rPr>
              <a:t>企业全部职工工资总额</a:t>
            </a:r>
            <a:r>
              <a:rPr kumimoji="0" lang="zh-CN" altLang="zh-CN" sz="1800" b="0" i="0" u="none" strike="noStrike" kern="1200" cap="none" spc="0" normalizeH="0" baseline="0" noProof="0" dirty="0">
                <a:ln>
                  <a:noFill/>
                </a:ln>
                <a:solidFill>
                  <a:prstClr val="black"/>
                </a:solidFill>
                <a:effectLst/>
                <a:uLnTx/>
                <a:uFillTx/>
                <a:latin typeface="Calibri"/>
                <a:ea typeface="微软雅黑"/>
                <a:cs typeface="+mn-cs"/>
              </a:rPr>
              <a:t>的</a:t>
            </a:r>
            <a:r>
              <a:rPr kumimoji="0" lang="en-US" altLang="zh-CN" sz="1800" b="0" i="0" u="none" strike="noStrike" kern="1200" cap="none" spc="0" normalizeH="0" baseline="0" noProof="0" dirty="0">
                <a:ln>
                  <a:noFill/>
                </a:ln>
                <a:solidFill>
                  <a:srgbClr val="C00000"/>
                </a:solidFill>
                <a:effectLst/>
                <a:uLnTx/>
                <a:uFillTx/>
                <a:latin typeface="Calibri"/>
                <a:ea typeface="微软雅黑"/>
                <a:cs typeface="+mn-cs"/>
              </a:rPr>
              <a:t>3%</a:t>
            </a:r>
            <a:r>
              <a:rPr kumimoji="0" lang="zh-CN" altLang="zh-CN" sz="1800" b="0" i="0" u="none" strike="noStrike" kern="1200" cap="none" spc="0" normalizeH="0" baseline="0" noProof="0" dirty="0">
                <a:ln>
                  <a:noFill/>
                </a:ln>
                <a:solidFill>
                  <a:prstClr val="black"/>
                </a:solidFill>
                <a:effectLst/>
                <a:uLnTx/>
                <a:uFillTx/>
                <a:latin typeface="Calibri"/>
                <a:ea typeface="微软雅黑"/>
                <a:cs typeface="+mn-cs"/>
              </a:rPr>
              <a:t>，作为劳动保险金。</a:t>
            </a:r>
            <a:endPar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FD89B169-F5B3-4E9F-A8EE-4DBBB97F0EC4}"/>
              </a:ext>
            </a:extLst>
          </p:cNvPr>
          <p:cNvSpPr/>
          <p:nvPr/>
        </p:nvSpPr>
        <p:spPr>
          <a:xfrm>
            <a:off x="1046915" y="5632369"/>
            <a:ext cx="10552185" cy="87440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1966-1976</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年</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文化大革命</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所造成的十年动乱，由于劳动保险金不实行社会化统筹，职工的劳动保险只得交由</a:t>
            </a:r>
            <a:r>
              <a:rPr kumimoji="0" lang="zh-CN" altLang="en-US" sz="1800" b="0" i="0" u="none" strike="noStrike" kern="1200" cap="none" spc="0" normalizeH="0" baseline="0" noProof="0" dirty="0">
                <a:ln>
                  <a:noFill/>
                </a:ln>
                <a:solidFill>
                  <a:srgbClr val="C00000"/>
                </a:solidFill>
                <a:effectLst/>
                <a:uLnTx/>
                <a:uFillTx/>
                <a:latin typeface="微软雅黑"/>
                <a:ea typeface="微软雅黑"/>
                <a:cs typeface="+mn-cs"/>
              </a:rPr>
              <a:t>企业</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自行办理。 </a:t>
            </a:r>
            <a:endPar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pic>
        <p:nvPicPr>
          <p:cNvPr id="13" name="图片 12">
            <a:extLst>
              <a:ext uri="{FF2B5EF4-FFF2-40B4-BE49-F238E27FC236}">
                <a16:creationId xmlns:a16="http://schemas.microsoft.com/office/drawing/2014/main" id="{F4B38BCF-1F1F-4E8D-91F7-91327B5D5447}"/>
              </a:ext>
            </a:extLst>
          </p:cNvPr>
          <p:cNvPicPr>
            <a:picLocks noChangeAspect="1"/>
          </p:cNvPicPr>
          <p:nvPr/>
        </p:nvPicPr>
        <p:blipFill>
          <a:blip r:embed="rId3"/>
          <a:stretch>
            <a:fillRect/>
          </a:stretch>
        </p:blipFill>
        <p:spPr>
          <a:xfrm>
            <a:off x="1010193" y="3751011"/>
            <a:ext cx="9614300" cy="1891000"/>
          </a:xfrm>
          <a:prstGeom prst="rect">
            <a:avLst/>
          </a:prstGeom>
        </p:spPr>
      </p:pic>
      <p:grpSp>
        <p:nvGrpSpPr>
          <p:cNvPr id="14" name="组合 13">
            <a:extLst>
              <a:ext uri="{FF2B5EF4-FFF2-40B4-BE49-F238E27FC236}">
                <a16:creationId xmlns:a16="http://schemas.microsoft.com/office/drawing/2014/main" id="{7A820B2F-FDE1-4C74-B670-47F7B5D74BD4}"/>
              </a:ext>
            </a:extLst>
          </p:cNvPr>
          <p:cNvGrpSpPr/>
          <p:nvPr/>
        </p:nvGrpSpPr>
        <p:grpSpPr>
          <a:xfrm>
            <a:off x="623331" y="2204769"/>
            <a:ext cx="5194012" cy="400110"/>
            <a:chOff x="623331" y="2204769"/>
            <a:chExt cx="5194012" cy="400110"/>
          </a:xfrm>
        </p:grpSpPr>
        <p:sp>
          <p:nvSpPr>
            <p:cNvPr id="17" name="文本框 16">
              <a:extLst>
                <a:ext uri="{FF2B5EF4-FFF2-40B4-BE49-F238E27FC236}">
                  <a16:creationId xmlns:a16="http://schemas.microsoft.com/office/drawing/2014/main" id="{BD3323B6-3C36-4133-BD91-56B62A0FF711}"/>
                </a:ext>
              </a:extLst>
            </p:cNvPr>
            <p:cNvSpPr txBox="1"/>
            <p:nvPr/>
          </p:nvSpPr>
          <p:spPr>
            <a:xfrm>
              <a:off x="623331" y="2204769"/>
              <a:ext cx="4219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三、中国社会保险制度的发展</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a:extLst>
                <a:ext uri="{FF2B5EF4-FFF2-40B4-BE49-F238E27FC236}">
                  <a16:creationId xmlns:a16="http://schemas.microsoft.com/office/drawing/2014/main" id="{B3074FEF-8BF6-4F06-AB24-4686DAB0AEC4}"/>
                </a:ext>
              </a:extLst>
            </p:cNvPr>
            <p:cNvSpPr txBox="1"/>
            <p:nvPr/>
          </p:nvSpPr>
          <p:spPr>
            <a:xfrm>
              <a:off x="4940180" y="221551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A1CFC9C0-1309-41E9-8996-868C75BEA7A0}"/>
              </a:ext>
            </a:extLst>
          </p:cNvPr>
          <p:cNvPicPr>
            <a:picLocks noChangeAspect="1"/>
          </p:cNvPicPr>
          <p:nvPr/>
        </p:nvPicPr>
        <p:blipFill>
          <a:blip r:embed="rId4"/>
          <a:stretch>
            <a:fillRect/>
          </a:stretch>
        </p:blipFill>
        <p:spPr>
          <a:xfrm>
            <a:off x="8838724" y="793240"/>
            <a:ext cx="3245801" cy="1374309"/>
          </a:xfrm>
          <a:prstGeom prst="rect">
            <a:avLst/>
          </a:prstGeom>
        </p:spPr>
      </p:pic>
      <p:sp>
        <p:nvSpPr>
          <p:cNvPr id="3" name="矩形 2">
            <a:extLst>
              <a:ext uri="{FF2B5EF4-FFF2-40B4-BE49-F238E27FC236}">
                <a16:creationId xmlns:a16="http://schemas.microsoft.com/office/drawing/2014/main" id="{9CE437BF-7F51-422B-9AF9-10EC54CF6A83}"/>
              </a:ext>
            </a:extLst>
          </p:cNvPr>
          <p:cNvSpPr/>
          <p:nvPr/>
        </p:nvSpPr>
        <p:spPr>
          <a:xfrm>
            <a:off x="1010193" y="188825"/>
            <a:ext cx="187743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4.2.3.1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初创阶段</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0" name="文本框 29">
            <a:extLst>
              <a:ext uri="{FF2B5EF4-FFF2-40B4-BE49-F238E27FC236}">
                <a16:creationId xmlns:a16="http://schemas.microsoft.com/office/drawing/2014/main" id="{DCC32C58-E14B-4F66-BA10-69C4DD004C83}"/>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1" name="矩形 30">
            <a:extLst>
              <a:ext uri="{FF2B5EF4-FFF2-40B4-BE49-F238E27FC236}">
                <a16:creationId xmlns:a16="http://schemas.microsoft.com/office/drawing/2014/main" id="{612E5E17-A29E-40B1-A53F-36F1FF384502}"/>
              </a:ext>
            </a:extLst>
          </p:cNvPr>
          <p:cNvSpPr/>
          <p:nvPr/>
        </p:nvSpPr>
        <p:spPr>
          <a:xfrm>
            <a:off x="467460" y="1589629"/>
            <a:ext cx="37814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社会保险的产生和发展</a:t>
            </a:r>
          </a:p>
        </p:txBody>
      </p:sp>
    </p:spTree>
    <p:extLst>
      <p:ext uri="{BB962C8B-B14F-4D97-AF65-F5344CB8AC3E}">
        <p14:creationId xmlns:p14="http://schemas.microsoft.com/office/powerpoint/2010/main" val="149941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78538" y="1948205"/>
            <a:ext cx="5898513" cy="3754885"/>
          </a:xfrm>
        </p:spPr>
        <p:txBody>
          <a:bodyPr anchor="ctr"/>
          <a:lstStyle/>
          <a:p>
            <a:pPr algn="l">
              <a:spcAft>
                <a:spcPts val="1200"/>
              </a:spcAft>
            </a:pPr>
            <a:r>
              <a:rPr lang="zh-CN" altLang="en-US" dirty="0"/>
              <a:t>世界上第一部社会保险立法是（   ）</a:t>
            </a:r>
            <a:r>
              <a:rPr lang="zh-CN" altLang="en-GB" dirty="0"/>
              <a:t>。</a:t>
            </a:r>
            <a:endParaRPr lang="zh-CN" altLang="en-US" dirty="0"/>
          </a:p>
          <a:p>
            <a:pPr algn="l">
              <a:lnSpc>
                <a:spcPct val="150000"/>
              </a:lnSpc>
            </a:pPr>
            <a:r>
              <a:rPr lang="en-US" altLang="zh-CN" dirty="0"/>
              <a:t>A</a:t>
            </a:r>
            <a:r>
              <a:rPr lang="zh-CN" altLang="en-US" dirty="0"/>
              <a:t>、</a:t>
            </a:r>
            <a:r>
              <a:rPr lang="en-US" altLang="zh-CN" dirty="0"/>
              <a:t>《</a:t>
            </a:r>
            <a:r>
              <a:rPr lang="zh-CN" altLang="en-US" dirty="0"/>
              <a:t>疾病保险法</a:t>
            </a:r>
            <a:r>
              <a:rPr lang="en-US" altLang="zh-CN" dirty="0"/>
              <a:t>》</a:t>
            </a:r>
          </a:p>
          <a:p>
            <a:pPr algn="l">
              <a:lnSpc>
                <a:spcPct val="150000"/>
              </a:lnSpc>
            </a:pPr>
            <a:r>
              <a:rPr lang="en-US" altLang="zh-CN" dirty="0"/>
              <a:t>B</a:t>
            </a:r>
            <a:r>
              <a:rPr lang="zh-CN" altLang="en-US" dirty="0"/>
              <a:t>、</a:t>
            </a:r>
            <a:r>
              <a:rPr lang="en-US" altLang="zh-CN" dirty="0"/>
              <a:t>《</a:t>
            </a:r>
            <a:r>
              <a:rPr lang="zh-CN" altLang="en-US" dirty="0"/>
              <a:t>劳动工伤害保险法</a:t>
            </a:r>
            <a:r>
              <a:rPr lang="en-US" altLang="zh-CN" dirty="0"/>
              <a:t>》</a:t>
            </a:r>
            <a:endParaRPr lang="en-GB" altLang="zh-CN" dirty="0"/>
          </a:p>
          <a:p>
            <a:pPr algn="l">
              <a:lnSpc>
                <a:spcPct val="150000"/>
              </a:lnSpc>
            </a:pPr>
            <a:r>
              <a:rPr lang="en-US" altLang="zh-CN" dirty="0"/>
              <a:t>C</a:t>
            </a:r>
            <a:r>
              <a:rPr lang="zh-CN" altLang="en-US" dirty="0"/>
              <a:t>、</a:t>
            </a:r>
            <a:r>
              <a:rPr lang="en-US" altLang="zh-CN" dirty="0"/>
              <a:t>《</a:t>
            </a:r>
            <a:r>
              <a:rPr lang="zh-CN" altLang="en-US" dirty="0"/>
              <a:t>残废和老年保险法</a:t>
            </a:r>
            <a:r>
              <a:rPr lang="en-US" altLang="zh-CN" dirty="0"/>
              <a:t>》</a:t>
            </a:r>
          </a:p>
          <a:p>
            <a:pPr algn="l">
              <a:lnSpc>
                <a:spcPct val="150000"/>
              </a:lnSpc>
            </a:pPr>
            <a:r>
              <a:rPr lang="en-US" altLang="zh-CN" dirty="0"/>
              <a:t>D</a:t>
            </a:r>
            <a:r>
              <a:rPr lang="zh-CN" altLang="en-US" dirty="0"/>
              <a:t>、</a:t>
            </a:r>
            <a:r>
              <a:rPr lang="en-US" altLang="zh-CN" dirty="0"/>
              <a:t>《</a:t>
            </a:r>
            <a:r>
              <a:rPr lang="zh-CN" altLang="en-US" dirty="0"/>
              <a:t>失业保险法</a:t>
            </a:r>
            <a:r>
              <a:rPr lang="en-US" altLang="zh-CN" dirty="0"/>
              <a:t>》</a:t>
            </a:r>
            <a:endParaRPr lang="zh-CN" altLang="en-US" dirty="0"/>
          </a:p>
        </p:txBody>
      </p:sp>
      <p:sp>
        <p:nvSpPr>
          <p:cNvPr id="5" name="TextBox 3">
            <a:extLst>
              <a:ext uri="{FF2B5EF4-FFF2-40B4-BE49-F238E27FC236}">
                <a16:creationId xmlns:a16="http://schemas.microsoft.com/office/drawing/2014/main" id="{CD3233A1-5532-41B0-BD17-1F49D008F8A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075395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78538" y="1948205"/>
            <a:ext cx="5898513" cy="3754885"/>
          </a:xfrm>
        </p:spPr>
        <p:txBody>
          <a:bodyPr anchor="ctr"/>
          <a:lstStyle/>
          <a:p>
            <a:pPr algn="l">
              <a:spcAft>
                <a:spcPts val="1200"/>
              </a:spcAft>
            </a:pPr>
            <a:r>
              <a:rPr lang="zh-CN" altLang="en-US" dirty="0"/>
              <a:t>世界上第一部社会保险立法是（  </a:t>
            </a:r>
            <a:r>
              <a:rPr lang="en-US" altLang="zh-CN" b="1" dirty="0">
                <a:solidFill>
                  <a:srgbClr val="FF0000"/>
                </a:solidFill>
              </a:rPr>
              <a:t>A</a:t>
            </a:r>
            <a:r>
              <a:rPr lang="zh-CN" altLang="en-US" dirty="0"/>
              <a:t> ）</a:t>
            </a:r>
            <a:r>
              <a:rPr lang="zh-CN" altLang="en-GB" dirty="0"/>
              <a:t>。</a:t>
            </a:r>
            <a:endParaRPr lang="zh-CN" altLang="en-US" dirty="0"/>
          </a:p>
          <a:p>
            <a:pPr algn="l">
              <a:lnSpc>
                <a:spcPct val="150000"/>
              </a:lnSpc>
            </a:pPr>
            <a:r>
              <a:rPr lang="en-US" altLang="zh-CN" dirty="0">
                <a:solidFill>
                  <a:srgbClr val="FF0000"/>
                </a:solidFill>
              </a:rPr>
              <a:t>A</a:t>
            </a:r>
            <a:r>
              <a:rPr lang="zh-CN" altLang="en-US" dirty="0">
                <a:solidFill>
                  <a:srgbClr val="FF0000"/>
                </a:solidFill>
              </a:rPr>
              <a:t>、</a:t>
            </a:r>
            <a:r>
              <a:rPr lang="en-US" altLang="zh-CN" dirty="0">
                <a:solidFill>
                  <a:srgbClr val="FF0000"/>
                </a:solidFill>
              </a:rPr>
              <a:t>《</a:t>
            </a:r>
            <a:r>
              <a:rPr lang="zh-CN" altLang="en-US" dirty="0">
                <a:solidFill>
                  <a:srgbClr val="FF0000"/>
                </a:solidFill>
              </a:rPr>
              <a:t>疾病保险法</a:t>
            </a:r>
            <a:r>
              <a:rPr lang="en-US" altLang="zh-CN" dirty="0">
                <a:solidFill>
                  <a:srgbClr val="FF0000"/>
                </a:solidFill>
              </a:rPr>
              <a:t>》</a:t>
            </a:r>
          </a:p>
          <a:p>
            <a:pPr algn="l">
              <a:lnSpc>
                <a:spcPct val="150000"/>
              </a:lnSpc>
            </a:pPr>
            <a:r>
              <a:rPr lang="en-US" altLang="zh-CN" dirty="0"/>
              <a:t>B</a:t>
            </a:r>
            <a:r>
              <a:rPr lang="zh-CN" altLang="en-US" dirty="0"/>
              <a:t>、</a:t>
            </a:r>
            <a:r>
              <a:rPr lang="en-US" altLang="zh-CN" dirty="0"/>
              <a:t>《</a:t>
            </a:r>
            <a:r>
              <a:rPr lang="zh-CN" altLang="en-US" dirty="0"/>
              <a:t>劳动工伤害保险法</a:t>
            </a:r>
            <a:r>
              <a:rPr lang="en-US" altLang="zh-CN" dirty="0"/>
              <a:t>》</a:t>
            </a:r>
            <a:endParaRPr lang="en-GB" altLang="zh-CN" dirty="0"/>
          </a:p>
          <a:p>
            <a:pPr algn="l">
              <a:lnSpc>
                <a:spcPct val="150000"/>
              </a:lnSpc>
            </a:pPr>
            <a:r>
              <a:rPr lang="en-US" altLang="zh-CN" dirty="0"/>
              <a:t>C</a:t>
            </a:r>
            <a:r>
              <a:rPr lang="zh-CN" altLang="en-US" dirty="0"/>
              <a:t>、</a:t>
            </a:r>
            <a:r>
              <a:rPr lang="en-US" altLang="zh-CN" dirty="0"/>
              <a:t>《</a:t>
            </a:r>
            <a:r>
              <a:rPr lang="zh-CN" altLang="en-US" dirty="0"/>
              <a:t>残废和老年保险法</a:t>
            </a:r>
            <a:r>
              <a:rPr lang="en-US" altLang="zh-CN" dirty="0"/>
              <a:t>》</a:t>
            </a:r>
          </a:p>
          <a:p>
            <a:pPr algn="l">
              <a:lnSpc>
                <a:spcPct val="150000"/>
              </a:lnSpc>
            </a:pPr>
            <a:r>
              <a:rPr lang="en-US" altLang="zh-CN" dirty="0"/>
              <a:t>D</a:t>
            </a:r>
            <a:r>
              <a:rPr lang="zh-CN" altLang="en-US" dirty="0"/>
              <a:t>、</a:t>
            </a:r>
            <a:r>
              <a:rPr lang="en-US" altLang="zh-CN" dirty="0"/>
              <a:t>《</a:t>
            </a:r>
            <a:r>
              <a:rPr lang="zh-CN" altLang="en-US" dirty="0"/>
              <a:t>失业保险法</a:t>
            </a:r>
            <a:r>
              <a:rPr lang="en-US" altLang="zh-CN" dirty="0"/>
              <a:t>》</a:t>
            </a:r>
            <a:endParaRPr lang="zh-CN" altLang="en-US" dirty="0"/>
          </a:p>
        </p:txBody>
      </p:sp>
      <p:sp>
        <p:nvSpPr>
          <p:cNvPr id="5" name="TextBox 3">
            <a:extLst>
              <a:ext uri="{FF2B5EF4-FFF2-40B4-BE49-F238E27FC236}">
                <a16:creationId xmlns:a16="http://schemas.microsoft.com/office/drawing/2014/main" id="{CD3233A1-5532-41B0-BD17-1F49D008F8A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2936353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35159" y="2230426"/>
            <a:ext cx="9376307" cy="3754885"/>
          </a:xfrm>
        </p:spPr>
        <p:txBody>
          <a:bodyPr anchor="ctr"/>
          <a:lstStyle/>
          <a:p>
            <a:pPr algn="l">
              <a:spcAft>
                <a:spcPts val="1200"/>
              </a:spcAft>
            </a:pPr>
            <a:r>
              <a:rPr lang="zh-CN" altLang="en-US" dirty="0"/>
              <a:t>社会保险制度之所以先产生于德国，其影响因素不包括（      ）</a:t>
            </a:r>
            <a:r>
              <a:rPr lang="zh-CN" altLang="en-GB" dirty="0"/>
              <a:t>。</a:t>
            </a:r>
            <a:endParaRPr lang="zh-CN" altLang="en-US" dirty="0"/>
          </a:p>
          <a:p>
            <a:pPr algn="l">
              <a:lnSpc>
                <a:spcPct val="150000"/>
              </a:lnSpc>
            </a:pPr>
            <a:r>
              <a:rPr lang="en-US" altLang="zh-CN" dirty="0"/>
              <a:t>A</a:t>
            </a:r>
            <a:r>
              <a:rPr lang="zh-CN" altLang="en-US" dirty="0"/>
              <a:t>、政治因素</a:t>
            </a:r>
          </a:p>
          <a:p>
            <a:pPr algn="l">
              <a:lnSpc>
                <a:spcPct val="150000"/>
              </a:lnSpc>
            </a:pPr>
            <a:r>
              <a:rPr lang="en-US" altLang="zh-CN" dirty="0"/>
              <a:t>B</a:t>
            </a:r>
            <a:r>
              <a:rPr lang="zh-CN" altLang="en-US" dirty="0"/>
              <a:t>、经济因素</a:t>
            </a:r>
          </a:p>
          <a:p>
            <a:pPr algn="l">
              <a:lnSpc>
                <a:spcPct val="150000"/>
              </a:lnSpc>
            </a:pPr>
            <a:r>
              <a:rPr lang="en-US" altLang="zh-CN" dirty="0"/>
              <a:t>C</a:t>
            </a:r>
            <a:r>
              <a:rPr lang="zh-CN" altLang="en-US" dirty="0"/>
              <a:t>、思想因素</a:t>
            </a:r>
          </a:p>
          <a:p>
            <a:pPr algn="l">
              <a:lnSpc>
                <a:spcPct val="150000"/>
              </a:lnSpc>
            </a:pPr>
            <a:r>
              <a:rPr lang="en-US" altLang="zh-CN" dirty="0"/>
              <a:t>D</a:t>
            </a:r>
            <a:r>
              <a:rPr lang="zh-CN" altLang="en-US" dirty="0"/>
              <a:t>、外来入侵影响</a:t>
            </a:r>
          </a:p>
        </p:txBody>
      </p:sp>
      <p:sp>
        <p:nvSpPr>
          <p:cNvPr id="5" name="TextBox 3">
            <a:extLst>
              <a:ext uri="{FF2B5EF4-FFF2-40B4-BE49-F238E27FC236}">
                <a16:creationId xmlns:a16="http://schemas.microsoft.com/office/drawing/2014/main" id="{CD3233A1-5532-41B0-BD17-1F49D008F8A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08207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13CF5E5-39D1-44BC-8D64-20CEEF085DD3}"/>
              </a:ext>
            </a:extLst>
          </p:cNvPr>
          <p:cNvGrpSpPr/>
          <p:nvPr/>
        </p:nvGrpSpPr>
        <p:grpSpPr>
          <a:xfrm>
            <a:off x="265520" y="1122469"/>
            <a:ext cx="5469820" cy="1102210"/>
            <a:chOff x="107475" y="941847"/>
            <a:chExt cx="5469820" cy="1102210"/>
          </a:xfrm>
        </p:grpSpPr>
        <p:grpSp>
          <p:nvGrpSpPr>
            <p:cNvPr id="4" name="组合 3">
              <a:extLst>
                <a:ext uri="{FF2B5EF4-FFF2-40B4-BE49-F238E27FC236}">
                  <a16:creationId xmlns:a16="http://schemas.microsoft.com/office/drawing/2014/main" id="{FB661088-CFCE-4DA5-88CE-503EBEF4AD97}"/>
                </a:ext>
              </a:extLst>
            </p:cNvPr>
            <p:cNvGrpSpPr/>
            <p:nvPr/>
          </p:nvGrpSpPr>
          <p:grpSpPr>
            <a:xfrm>
              <a:off x="107475" y="941847"/>
              <a:ext cx="4750701" cy="1102210"/>
              <a:chOff x="107475" y="941847"/>
              <a:chExt cx="4750701" cy="1102210"/>
            </a:xfrm>
          </p:grpSpPr>
          <p:sp>
            <p:nvSpPr>
              <p:cNvPr id="7" name="文本框 6">
                <a:extLst>
                  <a:ext uri="{FF2B5EF4-FFF2-40B4-BE49-F238E27FC236}">
                    <a16:creationId xmlns:a16="http://schemas.microsoft.com/office/drawing/2014/main" id="{CA49E50C-2750-4989-9E94-FE7C8A635FB4}"/>
                  </a:ext>
                </a:extLst>
              </p:cNvPr>
              <p:cNvSpPr txBox="1"/>
              <p:nvPr/>
            </p:nvSpPr>
            <p:spPr>
              <a:xfrm>
                <a:off x="107475" y="941847"/>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8" name="矩形 7">
                <a:extLst>
                  <a:ext uri="{FF2B5EF4-FFF2-40B4-BE49-F238E27FC236}">
                    <a16:creationId xmlns:a16="http://schemas.microsoft.com/office/drawing/2014/main" id="{2E0E0931-B27B-4F8F-943E-741BBCF2C6B7}"/>
                  </a:ext>
                </a:extLst>
              </p:cNvPr>
              <p:cNvSpPr/>
              <p:nvPr/>
            </p:nvSpPr>
            <p:spPr>
              <a:xfrm>
                <a:off x="292508" y="1613170"/>
                <a:ext cx="4565668" cy="430887"/>
              </a:xfrm>
              <a:prstGeom prst="rect">
                <a:avLst/>
              </a:prstGeom>
              <a:noFill/>
            </p:spPr>
            <p:txBody>
              <a:bodyPr wrap="square" rtlCol="0">
                <a:spAutoFit/>
              </a:bodyPr>
              <a:lstStyle/>
              <a:p>
                <a:pPr algn="ctr"/>
                <a:r>
                  <a:rPr lang="en-US" altLang="zh-CN" sz="2200" b="1" dirty="0"/>
                  <a:t>3.3</a:t>
                </a:r>
                <a:r>
                  <a:rPr lang="zh-CN" altLang="en-US" sz="2200" b="1" dirty="0"/>
                  <a:t>     社会保障基金筹集的类型</a:t>
                </a:r>
              </a:p>
            </p:txBody>
          </p:sp>
        </p:grpSp>
        <p:sp>
          <p:nvSpPr>
            <p:cNvPr id="5" name="文本框 4">
              <a:extLst>
                <a:ext uri="{FF2B5EF4-FFF2-40B4-BE49-F238E27FC236}">
                  <a16:creationId xmlns:a16="http://schemas.microsoft.com/office/drawing/2014/main" id="{7D9252E8-6169-4F8B-848C-DE1840875F06}"/>
                </a:ext>
              </a:extLst>
            </p:cNvPr>
            <p:cNvSpPr txBox="1"/>
            <p:nvPr/>
          </p:nvSpPr>
          <p:spPr>
            <a:xfrm>
              <a:off x="4700132" y="1660839"/>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
        <p:nvSpPr>
          <p:cNvPr id="9" name="矩形 8">
            <a:extLst>
              <a:ext uri="{FF2B5EF4-FFF2-40B4-BE49-F238E27FC236}">
                <a16:creationId xmlns:a16="http://schemas.microsoft.com/office/drawing/2014/main" id="{71D41DE6-6290-407E-9A85-B23442DE4B72}"/>
              </a:ext>
            </a:extLst>
          </p:cNvPr>
          <p:cNvSpPr/>
          <p:nvPr/>
        </p:nvSpPr>
        <p:spPr>
          <a:xfrm>
            <a:off x="923674" y="2473581"/>
            <a:ext cx="2873090" cy="400110"/>
          </a:xfrm>
          <a:prstGeom prst="rect">
            <a:avLst/>
          </a:prstGeom>
        </p:spPr>
        <p:txBody>
          <a:bodyPr wrap="square">
            <a:spAutoFit/>
          </a:bodyPr>
          <a:lstStyle/>
          <a:p>
            <a:pPr lvl="0"/>
            <a:r>
              <a:rPr lang="zh-CN" altLang="en-US" sz="2000" dirty="0">
                <a:solidFill>
                  <a:srgbClr val="FF0000"/>
                </a:solidFill>
              </a:rPr>
              <a:t>（一）</a:t>
            </a:r>
            <a:r>
              <a:rPr lang="en-US" altLang="zh-CN" sz="2000" dirty="0">
                <a:solidFill>
                  <a:srgbClr val="FF0000"/>
                </a:solidFill>
              </a:rPr>
              <a:t>DB</a:t>
            </a:r>
            <a:r>
              <a:rPr lang="zh-CN" altLang="en-US" sz="2000" dirty="0">
                <a:solidFill>
                  <a:srgbClr val="FF0000"/>
                </a:solidFill>
              </a:rPr>
              <a:t>型现收现付制</a:t>
            </a:r>
          </a:p>
        </p:txBody>
      </p:sp>
      <p:sp>
        <p:nvSpPr>
          <p:cNvPr id="10" name="矩形 9">
            <a:extLst>
              <a:ext uri="{FF2B5EF4-FFF2-40B4-BE49-F238E27FC236}">
                <a16:creationId xmlns:a16="http://schemas.microsoft.com/office/drawing/2014/main" id="{F3D66992-662C-4A3E-BCE3-605C6FA1D90B}"/>
              </a:ext>
            </a:extLst>
          </p:cNvPr>
          <p:cNvSpPr/>
          <p:nvPr/>
        </p:nvSpPr>
        <p:spPr>
          <a:xfrm>
            <a:off x="915832" y="3469365"/>
            <a:ext cx="2873090" cy="400110"/>
          </a:xfrm>
          <a:prstGeom prst="rect">
            <a:avLst/>
          </a:prstGeom>
        </p:spPr>
        <p:txBody>
          <a:bodyPr wrap="square">
            <a:spAutoFit/>
          </a:bodyPr>
          <a:lstStyle/>
          <a:p>
            <a:pPr lvl="0"/>
            <a:r>
              <a:rPr lang="zh-CN" altLang="en-US" sz="2000" dirty="0">
                <a:solidFill>
                  <a:srgbClr val="FF0000"/>
                </a:solidFill>
              </a:rPr>
              <a:t>（二）</a:t>
            </a:r>
            <a:r>
              <a:rPr lang="en-US" altLang="zh-CN" sz="2000" dirty="0">
                <a:solidFill>
                  <a:srgbClr val="FF0000"/>
                </a:solidFill>
              </a:rPr>
              <a:t>DC</a:t>
            </a:r>
            <a:r>
              <a:rPr lang="zh-CN" altLang="en-US" sz="2000" dirty="0">
                <a:solidFill>
                  <a:srgbClr val="FF0000"/>
                </a:solidFill>
              </a:rPr>
              <a:t>型完全积累制</a:t>
            </a:r>
          </a:p>
        </p:txBody>
      </p:sp>
      <p:sp>
        <p:nvSpPr>
          <p:cNvPr id="11" name="矩形 10">
            <a:extLst>
              <a:ext uri="{FF2B5EF4-FFF2-40B4-BE49-F238E27FC236}">
                <a16:creationId xmlns:a16="http://schemas.microsoft.com/office/drawing/2014/main" id="{9AC7C8C8-B317-46BC-907E-5173666DA8FB}"/>
              </a:ext>
            </a:extLst>
          </p:cNvPr>
          <p:cNvSpPr/>
          <p:nvPr/>
        </p:nvSpPr>
        <p:spPr>
          <a:xfrm>
            <a:off x="915832" y="5614336"/>
            <a:ext cx="1723549" cy="400110"/>
          </a:xfrm>
          <a:prstGeom prst="rect">
            <a:avLst/>
          </a:prstGeom>
        </p:spPr>
        <p:txBody>
          <a:bodyPr wrap="none">
            <a:spAutoFit/>
          </a:bodyPr>
          <a:lstStyle/>
          <a:p>
            <a:pPr lvl="0"/>
            <a:r>
              <a:rPr lang="zh-CN" altLang="en-US" sz="2000" dirty="0">
                <a:solidFill>
                  <a:srgbClr val="FF0000"/>
                </a:solidFill>
              </a:rPr>
              <a:t>（三）混合型</a:t>
            </a:r>
            <a:endParaRPr lang="en-GB" altLang="zh-CN" sz="2000" dirty="0">
              <a:solidFill>
                <a:srgbClr val="FF0000"/>
              </a:solidFill>
            </a:endParaRPr>
          </a:p>
        </p:txBody>
      </p:sp>
      <p:sp>
        <p:nvSpPr>
          <p:cNvPr id="12" name="矩形 11">
            <a:extLst>
              <a:ext uri="{FF2B5EF4-FFF2-40B4-BE49-F238E27FC236}">
                <a16:creationId xmlns:a16="http://schemas.microsoft.com/office/drawing/2014/main" id="{EFDBE317-267D-4228-A828-FFD4CC3EF709}"/>
              </a:ext>
            </a:extLst>
          </p:cNvPr>
          <p:cNvSpPr/>
          <p:nvPr/>
        </p:nvSpPr>
        <p:spPr>
          <a:xfrm>
            <a:off x="1670755" y="2943650"/>
            <a:ext cx="10408356" cy="369332"/>
          </a:xfrm>
          <a:prstGeom prst="rect">
            <a:avLst/>
          </a:prstGeom>
        </p:spPr>
        <p:txBody>
          <a:bodyPr wrap="square">
            <a:spAutoFit/>
          </a:bodyPr>
          <a:lstStyle/>
          <a:p>
            <a:pPr lvl="0"/>
            <a:r>
              <a:rPr lang="zh-CN" altLang="en-US" dirty="0"/>
              <a:t>用现在工作的一代人上缴的保险费来立即支付给当今退休一代人的基本融资制度。</a:t>
            </a:r>
            <a:r>
              <a:rPr lang="zh-CN" altLang="en-US" dirty="0">
                <a:solidFill>
                  <a:srgbClr val="FF0000"/>
                </a:solidFill>
              </a:rPr>
              <a:t>（大多数发达国家）</a:t>
            </a:r>
          </a:p>
        </p:txBody>
      </p:sp>
      <p:sp>
        <p:nvSpPr>
          <p:cNvPr id="13" name="矩形 12">
            <a:extLst>
              <a:ext uri="{FF2B5EF4-FFF2-40B4-BE49-F238E27FC236}">
                <a16:creationId xmlns:a16="http://schemas.microsoft.com/office/drawing/2014/main" id="{EA896D63-2681-44AD-A803-79B9B30CE174}"/>
              </a:ext>
            </a:extLst>
          </p:cNvPr>
          <p:cNvSpPr/>
          <p:nvPr/>
        </p:nvSpPr>
        <p:spPr>
          <a:xfrm>
            <a:off x="1670755" y="3959994"/>
            <a:ext cx="7568097" cy="369332"/>
          </a:xfrm>
          <a:prstGeom prst="rect">
            <a:avLst/>
          </a:prstGeom>
        </p:spPr>
        <p:txBody>
          <a:bodyPr wrap="none">
            <a:spAutoFit/>
          </a:bodyPr>
          <a:lstStyle/>
          <a:p>
            <a:r>
              <a:rPr lang="en-US" altLang="zh-CN" dirty="0"/>
              <a:t>1</a:t>
            </a:r>
            <a:r>
              <a:rPr lang="zh-CN" altLang="en-US" dirty="0"/>
              <a:t>、智利模式；</a:t>
            </a:r>
            <a:r>
              <a:rPr lang="en-US" altLang="zh-CN" dirty="0"/>
              <a:t>a</a:t>
            </a:r>
            <a:r>
              <a:rPr lang="zh-CN" altLang="en-US" dirty="0"/>
              <a:t>、</a:t>
            </a:r>
            <a:r>
              <a:rPr lang="zh-CN" altLang="zh-CN" dirty="0"/>
              <a:t>养老金给付水平几乎完全取决于缴费余额和投资收益</a:t>
            </a:r>
            <a:r>
              <a:rPr lang="zh-CN" altLang="en-US" dirty="0">
                <a:latin typeface="+mn-ea"/>
              </a:rPr>
              <a:t>。</a:t>
            </a:r>
          </a:p>
        </p:txBody>
      </p:sp>
      <p:sp>
        <p:nvSpPr>
          <p:cNvPr id="14" name="矩形 13">
            <a:extLst>
              <a:ext uri="{FF2B5EF4-FFF2-40B4-BE49-F238E27FC236}">
                <a16:creationId xmlns:a16="http://schemas.microsoft.com/office/drawing/2014/main" id="{37E199F6-3D0F-4089-80B3-275A6F955776}"/>
              </a:ext>
            </a:extLst>
          </p:cNvPr>
          <p:cNvSpPr/>
          <p:nvPr/>
        </p:nvSpPr>
        <p:spPr>
          <a:xfrm>
            <a:off x="1670755" y="5141973"/>
            <a:ext cx="3950120" cy="369332"/>
          </a:xfrm>
          <a:prstGeom prst="rect">
            <a:avLst/>
          </a:prstGeom>
        </p:spPr>
        <p:txBody>
          <a:bodyPr wrap="none">
            <a:spAutoFit/>
          </a:bodyPr>
          <a:lstStyle/>
          <a:p>
            <a:pPr lvl="0"/>
            <a:r>
              <a:rPr lang="en-US" altLang="zh-CN" dirty="0"/>
              <a:t>2</a:t>
            </a:r>
            <a:r>
              <a:rPr lang="zh-CN" altLang="en-US" dirty="0"/>
              <a:t>、“中央公积金模式”</a:t>
            </a:r>
            <a:r>
              <a:rPr lang="en-US" altLang="zh-CN" dirty="0"/>
              <a:t>——</a:t>
            </a:r>
            <a:r>
              <a:rPr lang="zh-CN" altLang="en-US" dirty="0"/>
              <a:t>国家运作</a:t>
            </a:r>
          </a:p>
        </p:txBody>
      </p:sp>
      <p:sp>
        <p:nvSpPr>
          <p:cNvPr id="16" name="矩形 15">
            <a:extLst>
              <a:ext uri="{FF2B5EF4-FFF2-40B4-BE49-F238E27FC236}">
                <a16:creationId xmlns:a16="http://schemas.microsoft.com/office/drawing/2014/main" id="{425B10C2-04E8-4B36-9988-98E486E759D5}"/>
              </a:ext>
            </a:extLst>
          </p:cNvPr>
          <p:cNvSpPr/>
          <p:nvPr/>
        </p:nvSpPr>
        <p:spPr>
          <a:xfrm>
            <a:off x="3136135" y="4368254"/>
            <a:ext cx="9055865" cy="728982"/>
          </a:xfrm>
          <a:prstGeom prst="rect">
            <a:avLst/>
          </a:prstGeom>
        </p:spPr>
        <p:txBody>
          <a:bodyPr wrap="square">
            <a:spAutoFit/>
          </a:bodyPr>
          <a:lstStyle/>
          <a:p>
            <a:pPr lvl="0">
              <a:lnSpc>
                <a:spcPct val="120000"/>
              </a:lnSpc>
            </a:pPr>
            <a:r>
              <a:rPr lang="en-US" altLang="zh-CN" sz="1600" dirty="0">
                <a:latin typeface="+mn-ea"/>
              </a:rPr>
              <a:t>b</a:t>
            </a:r>
            <a:r>
              <a:rPr lang="zh-CN" altLang="en-US" sz="1600" dirty="0">
                <a:latin typeface="+mn-ea"/>
              </a:rPr>
              <a:t>、</a:t>
            </a:r>
            <a:r>
              <a:rPr lang="zh-CN" altLang="zh-CN" dirty="0">
                <a:latin typeface="+mn-ea"/>
              </a:rPr>
              <a:t>非交易型的短期政府债券基金</a:t>
            </a:r>
            <a:r>
              <a:rPr lang="en-US" altLang="zh-CN" dirty="0">
                <a:latin typeface="+mn-ea"/>
              </a:rPr>
              <a:t>(</a:t>
            </a:r>
            <a:r>
              <a:rPr lang="en-US" altLang="zh-CN" b="1" dirty="0">
                <a:solidFill>
                  <a:srgbClr val="FF0000"/>
                </a:solidFill>
                <a:latin typeface="+mn-ea"/>
              </a:rPr>
              <a:t>G</a:t>
            </a:r>
            <a:r>
              <a:rPr lang="zh-CN" altLang="zh-CN" dirty="0">
                <a:latin typeface="+mn-ea"/>
              </a:rPr>
              <a:t>基金</a:t>
            </a:r>
            <a:r>
              <a:rPr lang="en-US" altLang="zh-CN" dirty="0">
                <a:latin typeface="+mn-ea"/>
              </a:rPr>
              <a:t>)</a:t>
            </a:r>
            <a:r>
              <a:rPr lang="zh-CN" altLang="zh-CN" dirty="0">
                <a:latin typeface="+mn-ea"/>
              </a:rPr>
              <a:t>、债券市场基金</a:t>
            </a:r>
            <a:r>
              <a:rPr lang="en-US" altLang="zh-CN" dirty="0">
                <a:latin typeface="+mn-ea"/>
              </a:rPr>
              <a:t>(</a:t>
            </a:r>
            <a:r>
              <a:rPr lang="en-US" altLang="zh-CN" b="1" dirty="0">
                <a:solidFill>
                  <a:srgbClr val="FF0000"/>
                </a:solidFill>
                <a:latin typeface="+mn-ea"/>
              </a:rPr>
              <a:t>F</a:t>
            </a:r>
            <a:r>
              <a:rPr lang="zh-CN" altLang="zh-CN" dirty="0">
                <a:latin typeface="+mn-ea"/>
              </a:rPr>
              <a:t>基金</a:t>
            </a:r>
            <a:r>
              <a:rPr lang="en-US" altLang="zh-CN" dirty="0">
                <a:latin typeface="+mn-ea"/>
              </a:rPr>
              <a:t>)</a:t>
            </a:r>
            <a:r>
              <a:rPr lang="zh-CN" altLang="zh-CN" dirty="0">
                <a:latin typeface="+mn-ea"/>
              </a:rPr>
              <a:t>、普通股票基金</a:t>
            </a:r>
            <a:r>
              <a:rPr lang="en-US" altLang="zh-CN" dirty="0">
                <a:latin typeface="+mn-ea"/>
              </a:rPr>
              <a:t>(</a:t>
            </a:r>
            <a:r>
              <a:rPr lang="en-US" altLang="zh-CN" b="1" dirty="0">
                <a:solidFill>
                  <a:srgbClr val="FF0000"/>
                </a:solidFill>
                <a:latin typeface="+mn-ea"/>
              </a:rPr>
              <a:t>C</a:t>
            </a:r>
            <a:r>
              <a:rPr lang="zh-CN" altLang="zh-CN" dirty="0">
                <a:latin typeface="+mn-ea"/>
              </a:rPr>
              <a:t>基金</a:t>
            </a:r>
            <a:r>
              <a:rPr lang="en-US" altLang="zh-CN" dirty="0">
                <a:latin typeface="+mn-ea"/>
              </a:rPr>
              <a:t>)</a:t>
            </a:r>
            <a:r>
              <a:rPr lang="zh-CN" altLang="zh-CN" dirty="0">
                <a:latin typeface="+mn-ea"/>
              </a:rPr>
              <a:t>、小型资本化股票指数投资基金</a:t>
            </a:r>
            <a:r>
              <a:rPr lang="en-US" altLang="zh-CN" dirty="0">
                <a:latin typeface="+mn-ea"/>
              </a:rPr>
              <a:t>(</a:t>
            </a:r>
            <a:r>
              <a:rPr lang="en-US" altLang="zh-CN" b="1" dirty="0">
                <a:solidFill>
                  <a:srgbClr val="FF0000"/>
                </a:solidFill>
                <a:latin typeface="+mn-ea"/>
              </a:rPr>
              <a:t>S</a:t>
            </a:r>
            <a:r>
              <a:rPr lang="zh-CN" altLang="zh-CN" dirty="0">
                <a:latin typeface="+mn-ea"/>
              </a:rPr>
              <a:t>基金</a:t>
            </a:r>
            <a:r>
              <a:rPr lang="en-US" altLang="zh-CN" dirty="0">
                <a:latin typeface="+mn-ea"/>
              </a:rPr>
              <a:t>)</a:t>
            </a:r>
            <a:r>
              <a:rPr lang="zh-CN" altLang="zh-CN" dirty="0">
                <a:latin typeface="+mn-ea"/>
              </a:rPr>
              <a:t>、国际股票指数基金</a:t>
            </a:r>
            <a:r>
              <a:rPr lang="en-US" altLang="zh-CN" dirty="0">
                <a:latin typeface="+mn-ea"/>
              </a:rPr>
              <a:t>(</a:t>
            </a:r>
            <a:r>
              <a:rPr lang="en-US" altLang="zh-CN" b="1" dirty="0">
                <a:solidFill>
                  <a:srgbClr val="FF0000"/>
                </a:solidFill>
                <a:latin typeface="+mn-ea"/>
              </a:rPr>
              <a:t>I</a:t>
            </a:r>
            <a:r>
              <a:rPr lang="zh-CN" altLang="zh-CN" dirty="0">
                <a:latin typeface="+mn-ea"/>
              </a:rPr>
              <a:t>基金</a:t>
            </a:r>
            <a:r>
              <a:rPr lang="en-US" altLang="zh-CN" dirty="0">
                <a:latin typeface="+mn-ea"/>
              </a:rPr>
              <a:t>)</a:t>
            </a:r>
            <a:r>
              <a:rPr lang="zh-CN" altLang="en-US" dirty="0">
                <a:latin typeface="+mn-ea"/>
              </a:rPr>
              <a:t>。</a:t>
            </a:r>
          </a:p>
        </p:txBody>
      </p:sp>
      <p:sp>
        <p:nvSpPr>
          <p:cNvPr id="17" name="矩形 16">
            <a:extLst>
              <a:ext uri="{FF2B5EF4-FFF2-40B4-BE49-F238E27FC236}">
                <a16:creationId xmlns:a16="http://schemas.microsoft.com/office/drawing/2014/main" id="{5DC007B2-C622-4526-B2FD-55113EDFECBC}"/>
              </a:ext>
            </a:extLst>
          </p:cNvPr>
          <p:cNvSpPr/>
          <p:nvPr/>
        </p:nvSpPr>
        <p:spPr>
          <a:xfrm>
            <a:off x="1686364" y="6117477"/>
            <a:ext cx="5958682" cy="369332"/>
          </a:xfrm>
          <a:prstGeom prst="rect">
            <a:avLst/>
          </a:prstGeom>
        </p:spPr>
        <p:txBody>
          <a:bodyPr wrap="none">
            <a:spAutoFit/>
          </a:bodyPr>
          <a:lstStyle/>
          <a:p>
            <a:r>
              <a:rPr lang="en-US" altLang="zh-CN" dirty="0"/>
              <a:t>1</a:t>
            </a:r>
            <a:r>
              <a:rPr lang="zh-CN" altLang="en-US" dirty="0"/>
              <a:t>、半积累制；</a:t>
            </a:r>
            <a:r>
              <a:rPr lang="en-US" altLang="zh-CN" dirty="0"/>
              <a:t>2</a:t>
            </a:r>
            <a:r>
              <a:rPr lang="zh-CN" altLang="en-US" dirty="0"/>
              <a:t>、“名义缴费确定型”即“名义账户制”</a:t>
            </a:r>
          </a:p>
        </p:txBody>
      </p:sp>
      <p:sp>
        <p:nvSpPr>
          <p:cNvPr id="15" name="矩形 14">
            <a:extLst>
              <a:ext uri="{FF2B5EF4-FFF2-40B4-BE49-F238E27FC236}">
                <a16:creationId xmlns:a16="http://schemas.microsoft.com/office/drawing/2014/main" id="{9DCDA313-47F8-414F-8452-5D02BEEA5D27}"/>
              </a:ext>
            </a:extLst>
          </p:cNvPr>
          <p:cNvSpPr/>
          <p:nvPr/>
        </p:nvSpPr>
        <p:spPr>
          <a:xfrm>
            <a:off x="10653962" y="4919550"/>
            <a:ext cx="910186" cy="461665"/>
          </a:xfrm>
          <a:prstGeom prst="rect">
            <a:avLst/>
          </a:prstGeom>
          <a:solidFill>
            <a:srgbClr val="FFC000"/>
          </a:solidFill>
        </p:spPr>
        <p:txBody>
          <a:bodyPr wrap="none">
            <a:spAutoFit/>
          </a:bodyPr>
          <a:lstStyle/>
          <a:p>
            <a:pPr lvl="0"/>
            <a:r>
              <a:rPr lang="en-US" altLang="zh-CN" sz="2400" b="1" dirty="0">
                <a:solidFill>
                  <a:srgbClr val="FF0000"/>
                </a:solidFill>
              </a:rPr>
              <a:t>GFCSI</a:t>
            </a:r>
            <a:endParaRPr lang="zh-CN" altLang="en-US" sz="2400" b="1" dirty="0">
              <a:solidFill>
                <a:srgbClr val="FF0000"/>
              </a:solidFill>
            </a:endParaRPr>
          </a:p>
        </p:txBody>
      </p:sp>
      <p:sp>
        <p:nvSpPr>
          <p:cNvPr id="2" name="矩形 1">
            <a:extLst>
              <a:ext uri="{FF2B5EF4-FFF2-40B4-BE49-F238E27FC236}">
                <a16:creationId xmlns:a16="http://schemas.microsoft.com/office/drawing/2014/main" id="{5AE0EFCB-CF90-45D0-8FCC-0C3D4B84B551}"/>
              </a:ext>
            </a:extLst>
          </p:cNvPr>
          <p:cNvSpPr/>
          <p:nvPr/>
        </p:nvSpPr>
        <p:spPr>
          <a:xfrm>
            <a:off x="923674" y="196705"/>
            <a:ext cx="2929007" cy="369332"/>
          </a:xfrm>
          <a:prstGeom prst="rect">
            <a:avLst/>
          </a:prstGeom>
        </p:spPr>
        <p:txBody>
          <a:bodyPr wrap="none">
            <a:spAutoFit/>
          </a:bodyPr>
          <a:lstStyle/>
          <a:p>
            <a:r>
              <a:rPr lang="en-US" altLang="zh-CN" dirty="0">
                <a:latin typeface="Helvetica Neue For Number"/>
              </a:rPr>
              <a:t>3.3.1 </a:t>
            </a:r>
            <a:r>
              <a:rPr lang="zh-CN" altLang="en-US" dirty="0">
                <a:latin typeface="Helvetica Neue For Number"/>
              </a:rPr>
              <a:t>一、</a:t>
            </a:r>
            <a:r>
              <a:rPr lang="en-US" altLang="zh-CN" dirty="0">
                <a:latin typeface="Helvetica Neue For Number"/>
              </a:rPr>
              <a:t>DB</a:t>
            </a:r>
            <a:r>
              <a:rPr lang="zh-CN" altLang="en-US" dirty="0">
                <a:latin typeface="Helvetica Neue For Number"/>
              </a:rPr>
              <a:t>型现收现付制</a:t>
            </a:r>
            <a:endParaRPr lang="zh-CN" altLang="en-US" dirty="0"/>
          </a:p>
        </p:txBody>
      </p:sp>
    </p:spTree>
    <p:extLst>
      <p:ext uri="{BB962C8B-B14F-4D97-AF65-F5344CB8AC3E}">
        <p14:creationId xmlns:p14="http://schemas.microsoft.com/office/powerpoint/2010/main" val="89287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35159" y="2230426"/>
            <a:ext cx="9376307" cy="3754885"/>
          </a:xfrm>
        </p:spPr>
        <p:txBody>
          <a:bodyPr anchor="ctr"/>
          <a:lstStyle/>
          <a:p>
            <a:pPr algn="l">
              <a:spcAft>
                <a:spcPts val="1200"/>
              </a:spcAft>
            </a:pPr>
            <a:r>
              <a:rPr lang="zh-CN" altLang="en-US" dirty="0"/>
              <a:t>社会保险制度之所以先产生于德国，其影响因素不包括（   </a:t>
            </a:r>
            <a:r>
              <a:rPr lang="en-US" altLang="zh-CN" b="1" dirty="0">
                <a:solidFill>
                  <a:srgbClr val="FF0000"/>
                </a:solidFill>
              </a:rPr>
              <a:t>D</a:t>
            </a:r>
            <a:r>
              <a:rPr lang="zh-CN" altLang="en-US" dirty="0"/>
              <a:t>   ）</a:t>
            </a:r>
            <a:r>
              <a:rPr lang="zh-CN" altLang="en-GB" dirty="0"/>
              <a:t>。</a:t>
            </a:r>
            <a:endParaRPr lang="zh-CN" altLang="en-US" dirty="0"/>
          </a:p>
          <a:p>
            <a:pPr algn="l">
              <a:lnSpc>
                <a:spcPct val="150000"/>
              </a:lnSpc>
            </a:pPr>
            <a:r>
              <a:rPr lang="en-US" altLang="zh-CN" dirty="0"/>
              <a:t>A</a:t>
            </a:r>
            <a:r>
              <a:rPr lang="zh-CN" altLang="en-US" dirty="0"/>
              <a:t>、政治因素</a:t>
            </a:r>
          </a:p>
          <a:p>
            <a:pPr algn="l">
              <a:lnSpc>
                <a:spcPct val="150000"/>
              </a:lnSpc>
            </a:pPr>
            <a:r>
              <a:rPr lang="en-US" altLang="zh-CN" dirty="0"/>
              <a:t>B</a:t>
            </a:r>
            <a:r>
              <a:rPr lang="zh-CN" altLang="en-US" dirty="0"/>
              <a:t>、经济因素</a:t>
            </a:r>
          </a:p>
          <a:p>
            <a:pPr algn="l">
              <a:lnSpc>
                <a:spcPct val="150000"/>
              </a:lnSpc>
            </a:pPr>
            <a:r>
              <a:rPr lang="en-US" altLang="zh-CN" dirty="0"/>
              <a:t>C</a:t>
            </a:r>
            <a:r>
              <a:rPr lang="zh-CN" altLang="en-US" dirty="0"/>
              <a:t>、思想因素</a:t>
            </a:r>
          </a:p>
          <a:p>
            <a:pPr algn="l">
              <a:lnSpc>
                <a:spcPct val="150000"/>
              </a:lnSpc>
            </a:pPr>
            <a:r>
              <a:rPr lang="en-US" altLang="zh-CN" b="1" dirty="0">
                <a:solidFill>
                  <a:srgbClr val="FF0000"/>
                </a:solidFill>
              </a:rPr>
              <a:t>D</a:t>
            </a:r>
            <a:r>
              <a:rPr lang="zh-CN" altLang="en-US" b="1" dirty="0">
                <a:solidFill>
                  <a:srgbClr val="FF0000"/>
                </a:solidFill>
              </a:rPr>
              <a:t>、外来入侵影响</a:t>
            </a:r>
          </a:p>
        </p:txBody>
      </p:sp>
      <p:sp>
        <p:nvSpPr>
          <p:cNvPr id="5" name="TextBox 3">
            <a:extLst>
              <a:ext uri="{FF2B5EF4-FFF2-40B4-BE49-F238E27FC236}">
                <a16:creationId xmlns:a16="http://schemas.microsoft.com/office/drawing/2014/main" id="{CD3233A1-5532-41B0-BD17-1F49D008F8A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2187272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52298" y="2136100"/>
            <a:ext cx="10016820" cy="3925153"/>
          </a:xfrm>
        </p:spPr>
        <p:txBody>
          <a:bodyPr anchor="ctr"/>
          <a:lstStyle/>
          <a:p>
            <a:pPr algn="l">
              <a:spcAft>
                <a:spcPts val="1200"/>
              </a:spcAft>
            </a:pPr>
            <a:r>
              <a:rPr lang="zh-CN" altLang="en-US" dirty="0"/>
              <a:t>下列属于社会保险产生的主观条件的有（   ）。</a:t>
            </a:r>
            <a:endParaRPr lang="en-GB" altLang="zh-CN" dirty="0"/>
          </a:p>
          <a:p>
            <a:pPr algn="l">
              <a:lnSpc>
                <a:spcPct val="150000"/>
              </a:lnSpc>
            </a:pPr>
            <a:r>
              <a:rPr lang="en-US" altLang="zh-CN" dirty="0"/>
              <a:t>A</a:t>
            </a:r>
            <a:r>
              <a:rPr lang="zh-CN" altLang="en-US" dirty="0"/>
              <a:t>、人们对既定社会经济环境依赖心理的转变</a:t>
            </a:r>
            <a:endParaRPr lang="en-GB" altLang="zh-CN" dirty="0"/>
          </a:p>
          <a:p>
            <a:pPr algn="l">
              <a:lnSpc>
                <a:spcPct val="150000"/>
              </a:lnSpc>
            </a:pPr>
            <a:r>
              <a:rPr lang="en-US" altLang="zh-CN" dirty="0"/>
              <a:t>B</a:t>
            </a:r>
            <a:r>
              <a:rPr lang="zh-CN" altLang="en-US" dirty="0"/>
              <a:t>、人们认为社会保险可以得到可观收益</a:t>
            </a:r>
            <a:endParaRPr lang="en-GB" altLang="zh-CN" dirty="0"/>
          </a:p>
          <a:p>
            <a:pPr algn="l">
              <a:lnSpc>
                <a:spcPct val="150000"/>
              </a:lnSpc>
            </a:pPr>
            <a:r>
              <a:rPr lang="en-US" altLang="zh-CN" dirty="0"/>
              <a:t>C</a:t>
            </a:r>
            <a:r>
              <a:rPr lang="zh-CN" altLang="en-US" dirty="0"/>
              <a:t>、人们对劳动危险及可能造成的经济收入损失所持的侥幸心理的转变</a:t>
            </a:r>
            <a:endParaRPr lang="en-GB" altLang="zh-CN" dirty="0"/>
          </a:p>
          <a:p>
            <a:pPr algn="l">
              <a:lnSpc>
                <a:spcPct val="150000"/>
              </a:lnSpc>
            </a:pPr>
            <a:r>
              <a:rPr lang="en-US" altLang="zh-CN" dirty="0"/>
              <a:t>D</a:t>
            </a:r>
            <a:r>
              <a:rPr lang="zh-CN" altLang="en-US" dirty="0"/>
              <a:t>、人们对自身利益的比较选择结果的不同</a:t>
            </a:r>
            <a:endParaRPr lang="en-GB" altLang="zh-CN" dirty="0"/>
          </a:p>
          <a:p>
            <a:pPr algn="l">
              <a:lnSpc>
                <a:spcPct val="150000"/>
              </a:lnSpc>
            </a:pPr>
            <a:r>
              <a:rPr lang="en-US" altLang="zh-CN" dirty="0"/>
              <a:t>E</a:t>
            </a:r>
            <a:r>
              <a:rPr lang="zh-CN" altLang="en-US" dirty="0"/>
              <a:t>、社会就能感觉环境发展变化</a:t>
            </a:r>
          </a:p>
        </p:txBody>
      </p:sp>
      <p:sp>
        <p:nvSpPr>
          <p:cNvPr id="5" name="TextBox 3">
            <a:extLst>
              <a:ext uri="{FF2B5EF4-FFF2-40B4-BE49-F238E27FC236}">
                <a16:creationId xmlns:a16="http://schemas.microsoft.com/office/drawing/2014/main" id="{CB23F612-936C-4873-8A0B-AC7F2F2E6C8A}"/>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0114126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52298" y="2136100"/>
            <a:ext cx="10016820" cy="3925153"/>
          </a:xfrm>
        </p:spPr>
        <p:txBody>
          <a:bodyPr anchor="ctr"/>
          <a:lstStyle/>
          <a:p>
            <a:pPr algn="l">
              <a:spcAft>
                <a:spcPts val="1200"/>
              </a:spcAft>
            </a:pPr>
            <a:r>
              <a:rPr lang="zh-CN" altLang="en-US" dirty="0"/>
              <a:t>下列属于社会保险产生的主观条件的有（  </a:t>
            </a:r>
            <a:r>
              <a:rPr lang="en-US" altLang="zh-CN" b="1" dirty="0">
                <a:solidFill>
                  <a:srgbClr val="FF0000"/>
                </a:solidFill>
              </a:rPr>
              <a:t>ACD</a:t>
            </a:r>
            <a:r>
              <a:rPr lang="zh-CN" altLang="en-US" dirty="0"/>
              <a:t> ）。</a:t>
            </a:r>
            <a:endParaRPr lang="en-GB" altLang="zh-CN" dirty="0"/>
          </a:p>
          <a:p>
            <a:pPr algn="l">
              <a:lnSpc>
                <a:spcPct val="150000"/>
              </a:lnSpc>
            </a:pPr>
            <a:r>
              <a:rPr lang="en-US" altLang="zh-CN" dirty="0">
                <a:solidFill>
                  <a:srgbClr val="FF0000"/>
                </a:solidFill>
              </a:rPr>
              <a:t>A</a:t>
            </a:r>
            <a:r>
              <a:rPr lang="zh-CN" altLang="en-US" dirty="0">
                <a:solidFill>
                  <a:srgbClr val="FF0000"/>
                </a:solidFill>
              </a:rPr>
              <a:t>、人们对既定社会经济环境依赖心理的转变</a:t>
            </a:r>
            <a:endParaRPr lang="en-GB" altLang="zh-CN" dirty="0">
              <a:solidFill>
                <a:srgbClr val="FF0000"/>
              </a:solidFill>
            </a:endParaRPr>
          </a:p>
          <a:p>
            <a:pPr algn="l">
              <a:lnSpc>
                <a:spcPct val="150000"/>
              </a:lnSpc>
            </a:pPr>
            <a:r>
              <a:rPr lang="en-US" altLang="zh-CN" dirty="0"/>
              <a:t>B</a:t>
            </a:r>
            <a:r>
              <a:rPr lang="zh-CN" altLang="en-US" dirty="0"/>
              <a:t>、人们认为社会保险可以得到可观收益</a:t>
            </a:r>
            <a:endParaRPr lang="en-GB" altLang="zh-CN" dirty="0"/>
          </a:p>
          <a:p>
            <a:pPr algn="l">
              <a:lnSpc>
                <a:spcPct val="150000"/>
              </a:lnSpc>
            </a:pPr>
            <a:r>
              <a:rPr lang="en-US" altLang="zh-CN" dirty="0">
                <a:solidFill>
                  <a:srgbClr val="FF0000"/>
                </a:solidFill>
              </a:rPr>
              <a:t>C</a:t>
            </a:r>
            <a:r>
              <a:rPr lang="zh-CN" altLang="en-US" dirty="0">
                <a:solidFill>
                  <a:srgbClr val="FF0000"/>
                </a:solidFill>
              </a:rPr>
              <a:t>、人们对劳动危险及可能造成的经济收入损失所持的侥幸心理的转变</a:t>
            </a:r>
            <a:endParaRPr lang="en-GB" altLang="zh-CN" dirty="0">
              <a:solidFill>
                <a:srgbClr val="FF0000"/>
              </a:solidFill>
            </a:endParaRPr>
          </a:p>
          <a:p>
            <a:pPr algn="l">
              <a:lnSpc>
                <a:spcPct val="150000"/>
              </a:lnSpc>
            </a:pPr>
            <a:r>
              <a:rPr lang="en-US" altLang="zh-CN" dirty="0">
                <a:solidFill>
                  <a:srgbClr val="FF0000"/>
                </a:solidFill>
              </a:rPr>
              <a:t>D</a:t>
            </a:r>
            <a:r>
              <a:rPr lang="zh-CN" altLang="en-US" dirty="0">
                <a:solidFill>
                  <a:srgbClr val="FF0000"/>
                </a:solidFill>
              </a:rPr>
              <a:t>、人们对自身利益的比较选择结果的不同</a:t>
            </a:r>
            <a:endParaRPr lang="en-GB" altLang="zh-CN" dirty="0">
              <a:solidFill>
                <a:srgbClr val="FF0000"/>
              </a:solidFill>
            </a:endParaRPr>
          </a:p>
          <a:p>
            <a:pPr algn="l">
              <a:lnSpc>
                <a:spcPct val="150000"/>
              </a:lnSpc>
            </a:pPr>
            <a:r>
              <a:rPr lang="en-US" altLang="zh-CN" dirty="0"/>
              <a:t>E</a:t>
            </a:r>
            <a:r>
              <a:rPr lang="zh-CN" altLang="en-US" dirty="0"/>
              <a:t>、社会就能感觉环境发展变化</a:t>
            </a:r>
          </a:p>
        </p:txBody>
      </p:sp>
      <p:sp>
        <p:nvSpPr>
          <p:cNvPr id="5" name="TextBox 3">
            <a:extLst>
              <a:ext uri="{FF2B5EF4-FFF2-40B4-BE49-F238E27FC236}">
                <a16:creationId xmlns:a16="http://schemas.microsoft.com/office/drawing/2014/main" id="{CB23F612-936C-4873-8A0B-AC7F2F2E6C8A}"/>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921052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872138" y="2241716"/>
            <a:ext cx="7931329" cy="3754885"/>
          </a:xfrm>
        </p:spPr>
        <p:txBody>
          <a:bodyPr anchor="ctr"/>
          <a:lstStyle/>
          <a:p>
            <a:pPr algn="l">
              <a:spcAft>
                <a:spcPts val="1200"/>
              </a:spcAft>
            </a:pPr>
            <a:r>
              <a:rPr lang="zh-CN" altLang="en-US" dirty="0"/>
              <a:t>至（    ），我国建立了较为全面的社会保险制度。</a:t>
            </a:r>
          </a:p>
          <a:p>
            <a:pPr algn="l">
              <a:lnSpc>
                <a:spcPct val="150000"/>
              </a:lnSpc>
            </a:pPr>
            <a:r>
              <a:rPr lang="pt-BR" altLang="zh-CN" dirty="0"/>
              <a:t>A</a:t>
            </a:r>
            <a:r>
              <a:rPr lang="zh-CN" altLang="en-US" dirty="0"/>
              <a:t>、</a:t>
            </a:r>
            <a:r>
              <a:rPr lang="pt-BR" altLang="zh-CN" dirty="0"/>
              <a:t>1955</a:t>
            </a:r>
            <a:r>
              <a:rPr lang="zh-CN" altLang="pt-BR" dirty="0"/>
              <a:t>年</a:t>
            </a:r>
          </a:p>
          <a:p>
            <a:pPr algn="l">
              <a:lnSpc>
                <a:spcPct val="150000"/>
              </a:lnSpc>
            </a:pPr>
            <a:r>
              <a:rPr lang="pt-BR" altLang="zh-CN" dirty="0"/>
              <a:t>B</a:t>
            </a:r>
            <a:r>
              <a:rPr lang="zh-CN" altLang="en-US" dirty="0"/>
              <a:t>、</a:t>
            </a:r>
            <a:r>
              <a:rPr lang="pt-BR" altLang="zh-CN" dirty="0"/>
              <a:t>1956</a:t>
            </a:r>
            <a:r>
              <a:rPr lang="zh-CN" altLang="pt-BR" dirty="0"/>
              <a:t>年</a:t>
            </a:r>
          </a:p>
          <a:p>
            <a:pPr algn="l">
              <a:lnSpc>
                <a:spcPct val="150000"/>
              </a:lnSpc>
            </a:pPr>
            <a:r>
              <a:rPr lang="pt-BR" altLang="zh-CN" dirty="0"/>
              <a:t>C</a:t>
            </a:r>
            <a:r>
              <a:rPr lang="zh-CN" altLang="en-US" dirty="0"/>
              <a:t>、</a:t>
            </a:r>
            <a:r>
              <a:rPr lang="pt-BR" altLang="zh-CN" dirty="0"/>
              <a:t>1957</a:t>
            </a:r>
            <a:r>
              <a:rPr lang="zh-CN" altLang="pt-BR" dirty="0"/>
              <a:t>年</a:t>
            </a:r>
          </a:p>
          <a:p>
            <a:pPr algn="l">
              <a:lnSpc>
                <a:spcPct val="150000"/>
              </a:lnSpc>
            </a:pPr>
            <a:r>
              <a:rPr lang="pt-BR" altLang="zh-CN" dirty="0"/>
              <a:t>D</a:t>
            </a:r>
            <a:r>
              <a:rPr lang="zh-CN" altLang="en-US" dirty="0"/>
              <a:t>、</a:t>
            </a:r>
            <a:r>
              <a:rPr lang="pt-BR" altLang="zh-CN" dirty="0"/>
              <a:t>1958</a:t>
            </a:r>
            <a:r>
              <a:rPr lang="zh-CN" altLang="pt-BR" dirty="0"/>
              <a:t>年</a:t>
            </a:r>
            <a:endParaRPr lang="zh-CN" altLang="en-US" dirty="0"/>
          </a:p>
        </p:txBody>
      </p:sp>
      <p:sp>
        <p:nvSpPr>
          <p:cNvPr id="5" name="TextBox 3">
            <a:extLst>
              <a:ext uri="{FF2B5EF4-FFF2-40B4-BE49-F238E27FC236}">
                <a16:creationId xmlns:a16="http://schemas.microsoft.com/office/drawing/2014/main" id="{CD3233A1-5532-41B0-BD17-1F49D008F8A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2828222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872138" y="2241716"/>
            <a:ext cx="7931329" cy="3754885"/>
          </a:xfrm>
        </p:spPr>
        <p:txBody>
          <a:bodyPr anchor="ctr"/>
          <a:lstStyle/>
          <a:p>
            <a:pPr algn="l">
              <a:spcAft>
                <a:spcPts val="1200"/>
              </a:spcAft>
            </a:pPr>
            <a:r>
              <a:rPr lang="zh-CN" altLang="en-US" dirty="0"/>
              <a:t>至（  </a:t>
            </a:r>
            <a:r>
              <a:rPr lang="en-US" altLang="zh-CN" b="1" dirty="0">
                <a:solidFill>
                  <a:srgbClr val="FF0000"/>
                </a:solidFill>
              </a:rPr>
              <a:t>C</a:t>
            </a:r>
            <a:r>
              <a:rPr lang="zh-CN" altLang="en-US" dirty="0"/>
              <a:t>  ），我国建立了较为全面的社会保险制度。</a:t>
            </a:r>
          </a:p>
          <a:p>
            <a:pPr algn="l">
              <a:lnSpc>
                <a:spcPct val="150000"/>
              </a:lnSpc>
            </a:pPr>
            <a:r>
              <a:rPr lang="pt-BR" altLang="zh-CN" dirty="0"/>
              <a:t>A</a:t>
            </a:r>
            <a:r>
              <a:rPr lang="zh-CN" altLang="en-US" dirty="0"/>
              <a:t>、</a:t>
            </a:r>
            <a:r>
              <a:rPr lang="pt-BR" altLang="zh-CN" dirty="0"/>
              <a:t>1955</a:t>
            </a:r>
            <a:r>
              <a:rPr lang="zh-CN" altLang="pt-BR" dirty="0"/>
              <a:t>年</a:t>
            </a:r>
          </a:p>
          <a:p>
            <a:pPr algn="l">
              <a:lnSpc>
                <a:spcPct val="150000"/>
              </a:lnSpc>
            </a:pPr>
            <a:r>
              <a:rPr lang="pt-BR" altLang="zh-CN" dirty="0"/>
              <a:t>B</a:t>
            </a:r>
            <a:r>
              <a:rPr lang="zh-CN" altLang="en-US" dirty="0"/>
              <a:t>、</a:t>
            </a:r>
            <a:r>
              <a:rPr lang="pt-BR" altLang="zh-CN" dirty="0"/>
              <a:t>1956</a:t>
            </a:r>
            <a:r>
              <a:rPr lang="zh-CN" altLang="pt-BR" dirty="0"/>
              <a:t>年</a:t>
            </a:r>
          </a:p>
          <a:p>
            <a:pPr algn="l">
              <a:lnSpc>
                <a:spcPct val="150000"/>
              </a:lnSpc>
            </a:pPr>
            <a:r>
              <a:rPr lang="pt-BR" altLang="zh-CN" b="1" dirty="0">
                <a:solidFill>
                  <a:srgbClr val="FF0000"/>
                </a:solidFill>
              </a:rPr>
              <a:t>C</a:t>
            </a:r>
            <a:r>
              <a:rPr lang="zh-CN" altLang="en-US" b="1" dirty="0">
                <a:solidFill>
                  <a:srgbClr val="FF0000"/>
                </a:solidFill>
              </a:rPr>
              <a:t>、</a:t>
            </a:r>
            <a:r>
              <a:rPr lang="pt-BR" altLang="zh-CN" b="1" dirty="0">
                <a:solidFill>
                  <a:srgbClr val="FF0000"/>
                </a:solidFill>
              </a:rPr>
              <a:t>1957</a:t>
            </a:r>
            <a:r>
              <a:rPr lang="zh-CN" altLang="pt-BR" b="1" dirty="0">
                <a:solidFill>
                  <a:srgbClr val="FF0000"/>
                </a:solidFill>
              </a:rPr>
              <a:t>年</a:t>
            </a:r>
          </a:p>
          <a:p>
            <a:pPr algn="l">
              <a:lnSpc>
                <a:spcPct val="150000"/>
              </a:lnSpc>
            </a:pPr>
            <a:r>
              <a:rPr lang="pt-BR" altLang="zh-CN" dirty="0"/>
              <a:t>D</a:t>
            </a:r>
            <a:r>
              <a:rPr lang="zh-CN" altLang="en-US" dirty="0"/>
              <a:t>、</a:t>
            </a:r>
            <a:r>
              <a:rPr lang="pt-BR" altLang="zh-CN" dirty="0"/>
              <a:t>1958</a:t>
            </a:r>
            <a:r>
              <a:rPr lang="zh-CN" altLang="pt-BR" dirty="0"/>
              <a:t>年</a:t>
            </a:r>
            <a:endParaRPr lang="zh-CN" altLang="en-US" dirty="0"/>
          </a:p>
        </p:txBody>
      </p:sp>
      <p:sp>
        <p:nvSpPr>
          <p:cNvPr id="5" name="TextBox 3">
            <a:extLst>
              <a:ext uri="{FF2B5EF4-FFF2-40B4-BE49-F238E27FC236}">
                <a16:creationId xmlns:a16="http://schemas.microsoft.com/office/drawing/2014/main" id="{CD3233A1-5532-41B0-BD17-1F49D008F8A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3266592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77011" y="1564955"/>
            <a:ext cx="545904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第四章   社会保险制度</a:t>
            </a:r>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132943" y="2466373"/>
            <a:ext cx="7708712" cy="3922852"/>
            <a:chOff x="3815988" y="2664676"/>
            <a:chExt cx="7708712" cy="3922852"/>
          </a:xfrm>
        </p:grpSpPr>
        <p:sp>
          <p:nvSpPr>
            <p:cNvPr id="7" name="Rectangle 6">
              <a:extLst>
                <a:ext uri="{FF2B5EF4-FFF2-40B4-BE49-F238E27FC236}">
                  <a16:creationId xmlns:a16="http://schemas.microsoft.com/office/drawing/2014/main" id="{115FA8BC-822F-4883-B887-BA1A38F7FA12}"/>
                </a:ext>
              </a:extLst>
            </p:cNvPr>
            <p:cNvSpPr/>
            <p:nvPr/>
          </p:nvSpPr>
          <p:spPr>
            <a:xfrm>
              <a:off x="3815988" y="2664676"/>
              <a:ext cx="373483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社会保险概述</a:t>
              </a:r>
            </a:p>
          </p:txBody>
        </p:sp>
        <p:sp>
          <p:nvSpPr>
            <p:cNvPr id="8" name="Rectangle 7">
              <a:extLst>
                <a:ext uri="{FF2B5EF4-FFF2-40B4-BE49-F238E27FC236}">
                  <a16:creationId xmlns:a16="http://schemas.microsoft.com/office/drawing/2014/main" id="{496C3528-4EC8-48BC-9E55-2C141A263670}"/>
                </a:ext>
              </a:extLst>
            </p:cNvPr>
            <p:cNvSpPr/>
            <p:nvPr/>
          </p:nvSpPr>
          <p:spPr>
            <a:xfrm>
              <a:off x="3860056" y="3372567"/>
              <a:ext cx="5172273"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社会保险的产生和发展</a:t>
              </a:r>
            </a:p>
          </p:txBody>
        </p:sp>
        <p:sp>
          <p:nvSpPr>
            <p:cNvPr id="9" name="Rectangle 8">
              <a:extLst>
                <a:ext uri="{FF2B5EF4-FFF2-40B4-BE49-F238E27FC236}">
                  <a16:creationId xmlns:a16="http://schemas.microsoft.com/office/drawing/2014/main" id="{FAAC986D-CD29-458C-BF64-227A465E3673}"/>
                </a:ext>
              </a:extLst>
            </p:cNvPr>
            <p:cNvSpPr/>
            <p:nvPr/>
          </p:nvSpPr>
          <p:spPr>
            <a:xfrm>
              <a:off x="3887538" y="4126551"/>
              <a:ext cx="6912939"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社会保险与商业保险的区别与关系</a:t>
              </a:r>
            </a:p>
          </p:txBody>
        </p:sp>
        <p:sp>
          <p:nvSpPr>
            <p:cNvPr id="10" name="Rectangle 9">
              <a:extLst>
                <a:ext uri="{FF2B5EF4-FFF2-40B4-BE49-F238E27FC236}">
                  <a16:creationId xmlns:a16="http://schemas.microsoft.com/office/drawing/2014/main" id="{0A193A46-6CB8-4D74-9CD3-1134DED3C71C}"/>
                </a:ext>
              </a:extLst>
            </p:cNvPr>
            <p:cNvSpPr/>
            <p:nvPr/>
          </p:nvSpPr>
          <p:spPr>
            <a:xfrm>
              <a:off x="3887538" y="4919144"/>
              <a:ext cx="373483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社会保险模式</a:t>
              </a:r>
            </a:p>
          </p:txBody>
        </p:sp>
        <p:sp>
          <p:nvSpPr>
            <p:cNvPr id="11" name="Rectangle 9">
              <a:extLst>
                <a:ext uri="{FF2B5EF4-FFF2-40B4-BE49-F238E27FC236}">
                  <a16:creationId xmlns:a16="http://schemas.microsoft.com/office/drawing/2014/main" id="{99E68D23-D417-4D3C-9C0B-4B6A1BE9DD4E}"/>
                </a:ext>
              </a:extLst>
            </p:cNvPr>
            <p:cNvSpPr/>
            <p:nvPr/>
          </p:nvSpPr>
          <p:spPr>
            <a:xfrm>
              <a:off x="3887538" y="5673128"/>
              <a:ext cx="7637162"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我国社会保险的现状、问题及改革发展</a:t>
              </a:r>
            </a:p>
          </p:txBody>
        </p:sp>
      </p:grpSp>
    </p:spTree>
    <p:extLst>
      <p:ext uri="{BB962C8B-B14F-4D97-AF65-F5344CB8AC3E}">
        <p14:creationId xmlns:p14="http://schemas.microsoft.com/office/powerpoint/2010/main" val="354336089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E02217-E4F1-4919-A3D5-45C8E93A6DB7}"/>
              </a:ext>
            </a:extLst>
          </p:cNvPr>
          <p:cNvSpPr/>
          <p:nvPr/>
        </p:nvSpPr>
        <p:spPr>
          <a:xfrm>
            <a:off x="3599162" y="971315"/>
            <a:ext cx="4993675" cy="477054"/>
          </a:xfrm>
          <a:prstGeom prst="rect">
            <a:avLst/>
          </a:prstGeom>
          <a:solidFill>
            <a:srgbClr val="C00000"/>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500" b="1" i="0" u="none" strike="noStrike" kern="1200" cap="none" spc="0" normalizeH="0" baseline="0" noProof="0" dirty="0">
                <a:ln>
                  <a:noFill/>
                </a:ln>
                <a:solidFill>
                  <a:prstClr val="white"/>
                </a:solidFill>
                <a:effectLst/>
                <a:uLnTx/>
                <a:uFillTx/>
                <a:latin typeface="Calibri"/>
                <a:ea typeface="微软雅黑"/>
                <a:cs typeface="+mn-cs"/>
              </a:rPr>
              <a:t>社会保险与商业保险的区别与关系</a:t>
            </a:r>
            <a:endParaRPr kumimoji="0" lang="zh-CN" altLang="en-US" sz="2500" b="1"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6" name="Rectangle 2">
            <a:extLst>
              <a:ext uri="{FF2B5EF4-FFF2-40B4-BE49-F238E27FC236}">
                <a16:creationId xmlns:a16="http://schemas.microsoft.com/office/drawing/2014/main" id="{5455E840-AA3F-4519-993F-C077E80B32F7}"/>
              </a:ext>
            </a:extLst>
          </p:cNvPr>
          <p:cNvSpPr/>
          <p:nvPr/>
        </p:nvSpPr>
        <p:spPr>
          <a:xfrm>
            <a:off x="1955638" y="1909405"/>
            <a:ext cx="1210588" cy="50488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一、区别</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 name="Rectangle 2">
            <a:extLst>
              <a:ext uri="{FF2B5EF4-FFF2-40B4-BE49-F238E27FC236}">
                <a16:creationId xmlns:a16="http://schemas.microsoft.com/office/drawing/2014/main" id="{8A08A9FE-39AE-4C36-B77A-56D675E97388}"/>
              </a:ext>
            </a:extLst>
          </p:cNvPr>
          <p:cNvSpPr/>
          <p:nvPr/>
        </p:nvSpPr>
        <p:spPr>
          <a:xfrm>
            <a:off x="820132" y="2498785"/>
            <a:ext cx="3672801" cy="50424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政府行为与企业行为的差异</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 name="Rectangle 8">
            <a:extLst>
              <a:ext uri="{FF2B5EF4-FFF2-40B4-BE49-F238E27FC236}">
                <a16:creationId xmlns:a16="http://schemas.microsoft.com/office/drawing/2014/main" id="{2A69137E-774A-4A30-90D2-B30589A4C0A3}"/>
              </a:ext>
            </a:extLst>
          </p:cNvPr>
          <p:cNvSpPr/>
          <p:nvPr/>
        </p:nvSpPr>
        <p:spPr>
          <a:xfrm>
            <a:off x="820132" y="3001265"/>
            <a:ext cx="2903360" cy="50424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经营管理的主体不同</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Rectangle 9">
            <a:extLst>
              <a:ext uri="{FF2B5EF4-FFF2-40B4-BE49-F238E27FC236}">
                <a16:creationId xmlns:a16="http://schemas.microsoft.com/office/drawing/2014/main" id="{0D6EF832-CB7C-4741-80B3-6ED1A13F3F5D}"/>
              </a:ext>
            </a:extLst>
          </p:cNvPr>
          <p:cNvSpPr/>
          <p:nvPr/>
        </p:nvSpPr>
        <p:spPr>
          <a:xfrm>
            <a:off x="820132" y="3506147"/>
            <a:ext cx="3672801" cy="50424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经营原则与实施的方式不同</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Rectangle 10">
            <a:extLst>
              <a:ext uri="{FF2B5EF4-FFF2-40B4-BE49-F238E27FC236}">
                <a16:creationId xmlns:a16="http://schemas.microsoft.com/office/drawing/2014/main" id="{3DFD73CE-7966-4C49-8563-5819CE128BB3}"/>
              </a:ext>
            </a:extLst>
          </p:cNvPr>
          <p:cNvSpPr/>
          <p:nvPr/>
        </p:nvSpPr>
        <p:spPr>
          <a:xfrm>
            <a:off x="820132" y="3985301"/>
            <a:ext cx="2390399" cy="50424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保险覆盖面不同</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Rectangle 11">
            <a:extLst>
              <a:ext uri="{FF2B5EF4-FFF2-40B4-BE49-F238E27FC236}">
                <a16:creationId xmlns:a16="http://schemas.microsoft.com/office/drawing/2014/main" id="{96583924-0A6F-47CE-A47C-8D1F9F407775}"/>
              </a:ext>
            </a:extLst>
          </p:cNvPr>
          <p:cNvSpPr/>
          <p:nvPr/>
        </p:nvSpPr>
        <p:spPr>
          <a:xfrm>
            <a:off x="812764" y="4490183"/>
            <a:ext cx="4442243" cy="50424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保险费的负担原则与保障水平不同</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Rectangle 12">
            <a:extLst>
              <a:ext uri="{FF2B5EF4-FFF2-40B4-BE49-F238E27FC236}">
                <a16:creationId xmlns:a16="http://schemas.microsoft.com/office/drawing/2014/main" id="{7C850938-2501-4A92-B914-11505A0DC0CD}"/>
              </a:ext>
            </a:extLst>
          </p:cNvPr>
          <p:cNvSpPr/>
          <p:nvPr/>
        </p:nvSpPr>
        <p:spPr>
          <a:xfrm>
            <a:off x="813827" y="4992663"/>
            <a:ext cx="4185762" cy="50424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保险基金筹集的方式和水平不同</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Rectangle 13">
            <a:extLst>
              <a:ext uri="{FF2B5EF4-FFF2-40B4-BE49-F238E27FC236}">
                <a16:creationId xmlns:a16="http://schemas.microsoft.com/office/drawing/2014/main" id="{6149112A-7851-4F07-965D-FE4E53ECBB6D}"/>
              </a:ext>
            </a:extLst>
          </p:cNvPr>
          <p:cNvSpPr/>
          <p:nvPr/>
        </p:nvSpPr>
        <p:spPr>
          <a:xfrm>
            <a:off x="835342" y="5471817"/>
            <a:ext cx="2133918" cy="50424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立法范畴不同</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Rectangle 14">
            <a:extLst>
              <a:ext uri="{FF2B5EF4-FFF2-40B4-BE49-F238E27FC236}">
                <a16:creationId xmlns:a16="http://schemas.microsoft.com/office/drawing/2014/main" id="{710214D7-EDEB-478E-8CBB-86A7E79DF8C5}"/>
              </a:ext>
            </a:extLst>
          </p:cNvPr>
          <p:cNvSpPr/>
          <p:nvPr/>
        </p:nvSpPr>
        <p:spPr>
          <a:xfrm>
            <a:off x="827878" y="5970129"/>
            <a:ext cx="2646878" cy="50424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舆论监督的差异性</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Rectangle 2">
            <a:extLst>
              <a:ext uri="{FF2B5EF4-FFF2-40B4-BE49-F238E27FC236}">
                <a16:creationId xmlns:a16="http://schemas.microsoft.com/office/drawing/2014/main" id="{DB14966E-66BA-41EF-B2D8-5B1E5CB2C12A}"/>
              </a:ext>
            </a:extLst>
          </p:cNvPr>
          <p:cNvSpPr/>
          <p:nvPr/>
        </p:nvSpPr>
        <p:spPr>
          <a:xfrm>
            <a:off x="8484780" y="1909405"/>
            <a:ext cx="1210588" cy="50488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二、联系</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9" name="直接连接符 18">
            <a:extLst>
              <a:ext uri="{FF2B5EF4-FFF2-40B4-BE49-F238E27FC236}">
                <a16:creationId xmlns:a16="http://schemas.microsoft.com/office/drawing/2014/main" id="{C380819B-ED8E-42EE-A8C7-D52CB824C620}"/>
              </a:ext>
            </a:extLst>
          </p:cNvPr>
          <p:cNvCxnSpPr>
            <a:cxnSpLocks/>
          </p:cNvCxnSpPr>
          <p:nvPr/>
        </p:nvCxnSpPr>
        <p:spPr>
          <a:xfrm>
            <a:off x="5938363" y="2161846"/>
            <a:ext cx="0" cy="44832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A7DC2A0B-49C7-4200-AFE4-878354CE0706}"/>
              </a:ext>
            </a:extLst>
          </p:cNvPr>
          <p:cNvSpPr/>
          <p:nvPr/>
        </p:nvSpPr>
        <p:spPr>
          <a:xfrm>
            <a:off x="6781750" y="2462453"/>
            <a:ext cx="5201589"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两者</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之间是</a:t>
            </a: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互相配合、互相补充</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的关系，两者之间具有同一性。</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2" name="矩形 21">
            <a:extLst>
              <a:ext uri="{FF2B5EF4-FFF2-40B4-BE49-F238E27FC236}">
                <a16:creationId xmlns:a16="http://schemas.microsoft.com/office/drawing/2014/main" id="{6B80218A-0245-45E1-91C5-96C1DCDEAF12}"/>
              </a:ext>
            </a:extLst>
          </p:cNvPr>
          <p:cNvSpPr/>
          <p:nvPr/>
        </p:nvSpPr>
        <p:spPr>
          <a:xfrm>
            <a:off x="6804328" y="3921655"/>
            <a:ext cx="5410251" cy="50424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两者</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同属于“保险”，但具有不可替代性。</a:t>
            </a:r>
          </a:p>
        </p:txBody>
      </p:sp>
      <p:sp>
        <p:nvSpPr>
          <p:cNvPr id="23" name="矩形 22">
            <a:extLst>
              <a:ext uri="{FF2B5EF4-FFF2-40B4-BE49-F238E27FC236}">
                <a16:creationId xmlns:a16="http://schemas.microsoft.com/office/drawing/2014/main" id="{3D27F419-DA64-41A0-B6ED-1F2075F70A35}"/>
              </a:ext>
            </a:extLst>
          </p:cNvPr>
          <p:cNvSpPr/>
          <p:nvPr/>
        </p:nvSpPr>
        <p:spPr>
          <a:xfrm>
            <a:off x="6844016" y="4992663"/>
            <a:ext cx="3474028" cy="50424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两者</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之间具有矛盾性。</a:t>
            </a:r>
          </a:p>
        </p:txBody>
      </p:sp>
      <p:sp>
        <p:nvSpPr>
          <p:cNvPr id="25" name="文本框 24">
            <a:extLst>
              <a:ext uri="{FF2B5EF4-FFF2-40B4-BE49-F238E27FC236}">
                <a16:creationId xmlns:a16="http://schemas.microsoft.com/office/drawing/2014/main" id="{33F66882-840D-4021-A503-16B0493E2CDF}"/>
              </a:ext>
            </a:extLst>
          </p:cNvPr>
          <p:cNvSpPr txBox="1"/>
          <p:nvPr/>
        </p:nvSpPr>
        <p:spPr>
          <a:xfrm>
            <a:off x="5499781" y="162255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
        <p:nvSpPr>
          <p:cNvPr id="2" name="矩形 1">
            <a:extLst>
              <a:ext uri="{FF2B5EF4-FFF2-40B4-BE49-F238E27FC236}">
                <a16:creationId xmlns:a16="http://schemas.microsoft.com/office/drawing/2014/main" id="{97C924BD-EAD8-45EB-9074-C82E61CAC024}"/>
              </a:ext>
            </a:extLst>
          </p:cNvPr>
          <p:cNvSpPr/>
          <p:nvPr/>
        </p:nvSpPr>
        <p:spPr>
          <a:xfrm>
            <a:off x="982998" y="203832"/>
            <a:ext cx="445506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一、社会保险与商业保险之间的区别</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0574186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E02217-E4F1-4919-A3D5-45C8E93A6DB7}"/>
              </a:ext>
            </a:extLst>
          </p:cNvPr>
          <p:cNvSpPr/>
          <p:nvPr/>
        </p:nvSpPr>
        <p:spPr>
          <a:xfrm>
            <a:off x="461060" y="1039626"/>
            <a:ext cx="4031873" cy="477054"/>
          </a:xfrm>
          <a:prstGeom prst="rect">
            <a:avLst/>
          </a:prstGeom>
          <a:solidFill>
            <a:srgbClr val="C00000"/>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500" b="1" i="0" u="none" strike="noStrike" kern="1200" cap="none" spc="0" normalizeH="0" baseline="0" noProof="0" dirty="0">
                <a:ln>
                  <a:noFill/>
                </a:ln>
                <a:solidFill>
                  <a:prstClr val="white"/>
                </a:solidFill>
                <a:effectLst/>
                <a:uLnTx/>
                <a:uFillTx/>
                <a:latin typeface="Calibri"/>
                <a:ea typeface="微软雅黑"/>
                <a:cs typeface="+mn-cs"/>
              </a:rPr>
              <a:t>社会保险与商业保险的区别</a:t>
            </a:r>
            <a:endParaRPr kumimoji="0" lang="zh-CN" altLang="en-US" sz="2500" b="1" i="0" u="none" strike="noStrike" kern="1200" cap="none" spc="0" normalizeH="0" baseline="0" noProof="0" dirty="0">
              <a:ln>
                <a:noFill/>
              </a:ln>
              <a:solidFill>
                <a:prstClr val="white"/>
              </a:solidFill>
              <a:effectLst/>
              <a:uLnTx/>
              <a:uFillTx/>
              <a:latin typeface="Calibri"/>
              <a:ea typeface="微软雅黑"/>
              <a:cs typeface="+mn-cs"/>
            </a:endParaRPr>
          </a:p>
        </p:txBody>
      </p:sp>
      <p:graphicFrame>
        <p:nvGraphicFramePr>
          <p:cNvPr id="3" name="表格 2">
            <a:extLst>
              <a:ext uri="{FF2B5EF4-FFF2-40B4-BE49-F238E27FC236}">
                <a16:creationId xmlns:a16="http://schemas.microsoft.com/office/drawing/2014/main" id="{256067E8-4645-4DD3-A9BA-74094B9BC57D}"/>
              </a:ext>
            </a:extLst>
          </p:cNvPr>
          <p:cNvGraphicFramePr>
            <a:graphicFrameLocks noGrp="1"/>
          </p:cNvGraphicFramePr>
          <p:nvPr>
            <p:extLst/>
          </p:nvPr>
        </p:nvGraphicFramePr>
        <p:xfrm>
          <a:off x="355600" y="2099078"/>
          <a:ext cx="11480799" cy="4283997"/>
        </p:xfrm>
        <a:graphic>
          <a:graphicData uri="http://schemas.openxmlformats.org/drawingml/2006/table">
            <a:tbl>
              <a:tblPr firstRow="1" bandRow="1">
                <a:tableStyleId>{46F890A9-2807-4EBB-B81D-B2AA78EC7F39}</a:tableStyleId>
              </a:tblPr>
              <a:tblGrid>
                <a:gridCol w="3826933">
                  <a:extLst>
                    <a:ext uri="{9D8B030D-6E8A-4147-A177-3AD203B41FA5}">
                      <a16:colId xmlns:a16="http://schemas.microsoft.com/office/drawing/2014/main" val="3454095738"/>
                    </a:ext>
                  </a:extLst>
                </a:gridCol>
                <a:gridCol w="4047067">
                  <a:extLst>
                    <a:ext uri="{9D8B030D-6E8A-4147-A177-3AD203B41FA5}">
                      <a16:colId xmlns:a16="http://schemas.microsoft.com/office/drawing/2014/main" val="1658540744"/>
                    </a:ext>
                  </a:extLst>
                </a:gridCol>
                <a:gridCol w="3606799">
                  <a:extLst>
                    <a:ext uri="{9D8B030D-6E8A-4147-A177-3AD203B41FA5}">
                      <a16:colId xmlns:a16="http://schemas.microsoft.com/office/drawing/2014/main" val="1447303038"/>
                    </a:ext>
                  </a:extLst>
                </a:gridCol>
              </a:tblGrid>
              <a:tr h="572061">
                <a:tc>
                  <a:txBody>
                    <a:bodyPr/>
                    <a:lstStyle/>
                    <a:p>
                      <a:pPr algn="ctr"/>
                      <a:r>
                        <a:rPr lang="zh-CN" altLang="en-US" dirty="0"/>
                        <a:t>区别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社会保险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商业保险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1774089"/>
                  </a:ext>
                </a:extLst>
              </a:tr>
              <a:tr h="463992">
                <a:tc>
                  <a:txBody>
                    <a:bodyPr/>
                    <a:lstStyle/>
                    <a:p>
                      <a:pPr algn="ctr"/>
                      <a:r>
                        <a:rPr lang="zh-CN" altLang="en-US" sz="1800" dirty="0"/>
                        <a:t>政府行为与企业行为的差异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政府行为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企业行为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6060567"/>
                  </a:ext>
                </a:extLst>
              </a:tr>
              <a:tr h="463992">
                <a:tc>
                  <a:txBody>
                    <a:bodyPr/>
                    <a:lstStyle/>
                    <a:p>
                      <a:pPr algn="ctr"/>
                      <a:r>
                        <a:rPr lang="zh-CN" altLang="en-US" sz="1800" dirty="0">
                          <a:solidFill>
                            <a:schemeClr val="tx1"/>
                          </a:solidFill>
                        </a:rPr>
                        <a:t>经营管理的主体不同</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国家政府有关部门</a:t>
                      </a:r>
                      <a:r>
                        <a:rPr lang="en-US" altLang="zh-CN" sz="1800" dirty="0"/>
                        <a:t>/</a:t>
                      </a:r>
                      <a:r>
                        <a:rPr lang="zh-CN" altLang="en-US" sz="1800" dirty="0"/>
                        <a:t>劳动与社会保障部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独立经营，自负盈亏的企业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3690573"/>
                  </a:ext>
                </a:extLst>
              </a:tr>
              <a:tr h="463992">
                <a:tc>
                  <a:txBody>
                    <a:bodyPr/>
                    <a:lstStyle/>
                    <a:p>
                      <a:pPr algn="ctr"/>
                      <a:r>
                        <a:rPr lang="zh-CN" altLang="en-US" sz="1800" dirty="0">
                          <a:solidFill>
                            <a:schemeClr val="tx1"/>
                          </a:solidFill>
                        </a:rPr>
                        <a:t>经营原则与实施的方式不同</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公平原则；强制实施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营利原则；个人意愿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3313405"/>
                  </a:ext>
                </a:extLst>
              </a:tr>
              <a:tr h="463992">
                <a:tc>
                  <a:txBody>
                    <a:bodyPr/>
                    <a:lstStyle/>
                    <a:p>
                      <a:pPr algn="ctr"/>
                      <a:r>
                        <a:rPr lang="zh-CN" altLang="en-US" sz="1800" dirty="0">
                          <a:solidFill>
                            <a:schemeClr val="tx1"/>
                          </a:solidFill>
                        </a:rPr>
                        <a:t>保险覆盖面不同</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社会劳动者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个人或组织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5909925"/>
                  </a:ext>
                </a:extLst>
              </a:tr>
              <a:tr h="463992">
                <a:tc>
                  <a:txBody>
                    <a:bodyPr/>
                    <a:lstStyle/>
                    <a:p>
                      <a:pPr algn="ctr"/>
                      <a:r>
                        <a:rPr lang="zh-CN" altLang="en-US" sz="1800" dirty="0">
                          <a:solidFill>
                            <a:schemeClr val="tx1"/>
                          </a:solidFill>
                        </a:rPr>
                        <a:t>保险费的负担原则与保障水平不同</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保障劳动者基本生活，保障水平较低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保障多种需要，保障水平较高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2976853"/>
                  </a:ext>
                </a:extLst>
              </a:tr>
              <a:tr h="463992">
                <a:tc>
                  <a:txBody>
                    <a:bodyPr/>
                    <a:lstStyle/>
                    <a:p>
                      <a:pPr algn="ctr"/>
                      <a:r>
                        <a:rPr lang="zh-CN" altLang="en-US" sz="1800" dirty="0">
                          <a:solidFill>
                            <a:schemeClr val="tx1"/>
                          </a:solidFill>
                        </a:rPr>
                        <a:t>保险基金筹集的方式和水平不同</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社会统筹和个人账户结合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多买多保，少买少保，不买不保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383176"/>
                  </a:ext>
                </a:extLst>
              </a:tr>
              <a:tr h="463992">
                <a:tc>
                  <a:txBody>
                    <a:bodyPr/>
                    <a:lstStyle/>
                    <a:p>
                      <a:pPr algn="ctr"/>
                      <a:r>
                        <a:rPr lang="zh-CN" altLang="en-US" sz="1800" dirty="0">
                          <a:solidFill>
                            <a:schemeClr val="tx1"/>
                          </a:solidFill>
                        </a:rPr>
                        <a:t>立法范畴不同</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社会立法范畴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经济法调整范畴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540532"/>
                  </a:ext>
                </a:extLst>
              </a:tr>
              <a:tr h="463992">
                <a:tc>
                  <a:txBody>
                    <a:bodyPr/>
                    <a:lstStyle/>
                    <a:p>
                      <a:pPr algn="ctr"/>
                      <a:r>
                        <a:rPr lang="zh-CN" altLang="en-US" sz="1800" dirty="0">
                          <a:solidFill>
                            <a:schemeClr val="tx1"/>
                          </a:solidFill>
                        </a:rPr>
                        <a:t>舆论监督的差异性</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社会关注的焦点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社会监督十分分散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075930"/>
                  </a:ext>
                </a:extLst>
              </a:tr>
            </a:tbl>
          </a:graphicData>
        </a:graphic>
      </p:graphicFrame>
      <p:sp>
        <p:nvSpPr>
          <p:cNvPr id="4" name="矩形 3">
            <a:extLst>
              <a:ext uri="{FF2B5EF4-FFF2-40B4-BE49-F238E27FC236}">
                <a16:creationId xmlns:a16="http://schemas.microsoft.com/office/drawing/2014/main" id="{170BB8AF-1E9C-458B-B9B1-386DFB02C3D5}"/>
              </a:ext>
            </a:extLst>
          </p:cNvPr>
          <p:cNvSpPr/>
          <p:nvPr/>
        </p:nvSpPr>
        <p:spPr>
          <a:xfrm>
            <a:off x="4203700" y="2717800"/>
            <a:ext cx="7632699" cy="3683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24" name="矩形 23">
            <a:extLst>
              <a:ext uri="{FF2B5EF4-FFF2-40B4-BE49-F238E27FC236}">
                <a16:creationId xmlns:a16="http://schemas.microsoft.com/office/drawing/2014/main" id="{70A2648D-8F2D-4740-B45A-AF60BC253D08}"/>
              </a:ext>
            </a:extLst>
          </p:cNvPr>
          <p:cNvSpPr/>
          <p:nvPr/>
        </p:nvSpPr>
        <p:spPr>
          <a:xfrm>
            <a:off x="4203700" y="3181350"/>
            <a:ext cx="7632699" cy="3683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26" name="矩形 25">
            <a:extLst>
              <a:ext uri="{FF2B5EF4-FFF2-40B4-BE49-F238E27FC236}">
                <a16:creationId xmlns:a16="http://schemas.microsoft.com/office/drawing/2014/main" id="{616D2463-14BE-4B40-A185-517DBBB424D4}"/>
              </a:ext>
            </a:extLst>
          </p:cNvPr>
          <p:cNvSpPr/>
          <p:nvPr/>
        </p:nvSpPr>
        <p:spPr>
          <a:xfrm>
            <a:off x="4203699" y="3644900"/>
            <a:ext cx="7632699" cy="3683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27" name="矩形 26">
            <a:extLst>
              <a:ext uri="{FF2B5EF4-FFF2-40B4-BE49-F238E27FC236}">
                <a16:creationId xmlns:a16="http://schemas.microsoft.com/office/drawing/2014/main" id="{8301DA21-9913-46E3-A9EE-75B3520EDFEE}"/>
              </a:ext>
            </a:extLst>
          </p:cNvPr>
          <p:cNvSpPr/>
          <p:nvPr/>
        </p:nvSpPr>
        <p:spPr>
          <a:xfrm>
            <a:off x="4203699" y="4108450"/>
            <a:ext cx="7632699" cy="3683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28" name="矩形 27">
            <a:extLst>
              <a:ext uri="{FF2B5EF4-FFF2-40B4-BE49-F238E27FC236}">
                <a16:creationId xmlns:a16="http://schemas.microsoft.com/office/drawing/2014/main" id="{3E3782AB-33AE-477E-81A1-A40330200AED}"/>
              </a:ext>
            </a:extLst>
          </p:cNvPr>
          <p:cNvSpPr/>
          <p:nvPr/>
        </p:nvSpPr>
        <p:spPr>
          <a:xfrm>
            <a:off x="4203698" y="4572000"/>
            <a:ext cx="7632699" cy="3683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29" name="矩形 28">
            <a:extLst>
              <a:ext uri="{FF2B5EF4-FFF2-40B4-BE49-F238E27FC236}">
                <a16:creationId xmlns:a16="http://schemas.microsoft.com/office/drawing/2014/main" id="{C8D7083D-B619-4567-A17E-E0DCA725B9DD}"/>
              </a:ext>
            </a:extLst>
          </p:cNvPr>
          <p:cNvSpPr/>
          <p:nvPr/>
        </p:nvSpPr>
        <p:spPr>
          <a:xfrm>
            <a:off x="4203698" y="5035550"/>
            <a:ext cx="7632699" cy="3683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30" name="矩形 29">
            <a:extLst>
              <a:ext uri="{FF2B5EF4-FFF2-40B4-BE49-F238E27FC236}">
                <a16:creationId xmlns:a16="http://schemas.microsoft.com/office/drawing/2014/main" id="{E8AAA5F3-5F30-4B55-99D5-48B11EC429A7}"/>
              </a:ext>
            </a:extLst>
          </p:cNvPr>
          <p:cNvSpPr/>
          <p:nvPr/>
        </p:nvSpPr>
        <p:spPr>
          <a:xfrm>
            <a:off x="4203698" y="5512462"/>
            <a:ext cx="7632699" cy="3683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31" name="矩形 30">
            <a:extLst>
              <a:ext uri="{FF2B5EF4-FFF2-40B4-BE49-F238E27FC236}">
                <a16:creationId xmlns:a16="http://schemas.microsoft.com/office/drawing/2014/main" id="{80A7F294-5809-44C9-8DC0-90C1B5232D3A}"/>
              </a:ext>
            </a:extLst>
          </p:cNvPr>
          <p:cNvSpPr/>
          <p:nvPr/>
        </p:nvSpPr>
        <p:spPr>
          <a:xfrm>
            <a:off x="4203697" y="5974210"/>
            <a:ext cx="7632699" cy="3683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12" name="矩形 11">
            <a:extLst>
              <a:ext uri="{FF2B5EF4-FFF2-40B4-BE49-F238E27FC236}">
                <a16:creationId xmlns:a16="http://schemas.microsoft.com/office/drawing/2014/main" id="{C6D8DEA2-A825-4673-9820-BDBCDAD37BC9}"/>
              </a:ext>
            </a:extLst>
          </p:cNvPr>
          <p:cNvSpPr/>
          <p:nvPr/>
        </p:nvSpPr>
        <p:spPr>
          <a:xfrm>
            <a:off x="982998" y="203832"/>
            <a:ext cx="445506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一、社会保险与商业保险之间的区别</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15047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animBg="1"/>
      <p:bldP spid="26" grpId="0" animBg="1"/>
      <p:bldP spid="27" grpId="0" animBg="1"/>
      <p:bldP spid="28" grpId="0" animBg="1"/>
      <p:bldP spid="29" grpId="0" animBg="1"/>
      <p:bldP spid="30" grpId="0" animBg="1"/>
      <p:bldP spid="3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84401" y="1922829"/>
            <a:ext cx="8602668" cy="3925153"/>
          </a:xfrm>
        </p:spPr>
        <p:txBody>
          <a:bodyPr anchor="ctr"/>
          <a:lstStyle/>
          <a:p>
            <a:pPr algn="l">
              <a:spcAft>
                <a:spcPts val="1200"/>
              </a:spcAft>
            </a:pPr>
            <a:r>
              <a:rPr lang="zh-CN" altLang="en-US" dirty="0"/>
              <a:t>社会保险和商业保险的关系正确的是（   ）。</a:t>
            </a:r>
            <a:endParaRPr lang="en-GB" altLang="zh-CN" dirty="0"/>
          </a:p>
          <a:p>
            <a:pPr algn="l">
              <a:lnSpc>
                <a:spcPct val="150000"/>
              </a:lnSpc>
            </a:pPr>
            <a:r>
              <a:rPr lang="en-US" altLang="zh-CN" dirty="0"/>
              <a:t>A</a:t>
            </a:r>
            <a:r>
              <a:rPr lang="zh-CN" altLang="en-US" dirty="0"/>
              <a:t>、经营的主体相同 </a:t>
            </a:r>
            <a:endParaRPr lang="en-GB" altLang="zh-CN" dirty="0"/>
          </a:p>
          <a:p>
            <a:pPr algn="l">
              <a:lnSpc>
                <a:spcPct val="150000"/>
              </a:lnSpc>
            </a:pPr>
            <a:r>
              <a:rPr lang="en-US" altLang="zh-CN" dirty="0"/>
              <a:t>B</a:t>
            </a:r>
            <a:r>
              <a:rPr lang="zh-CN" altLang="en-US" dirty="0"/>
              <a:t>、保险覆盖面不同</a:t>
            </a:r>
            <a:endParaRPr lang="en-GB" altLang="zh-CN" dirty="0"/>
          </a:p>
          <a:p>
            <a:pPr algn="l">
              <a:lnSpc>
                <a:spcPct val="150000"/>
              </a:lnSpc>
            </a:pPr>
            <a:r>
              <a:rPr lang="en-US" altLang="zh-CN" dirty="0"/>
              <a:t>C</a:t>
            </a:r>
            <a:r>
              <a:rPr lang="zh-CN" altLang="en-US" dirty="0"/>
              <a:t>、经营原则与实施方式相同</a:t>
            </a:r>
            <a:endParaRPr lang="en-GB" altLang="zh-CN" dirty="0"/>
          </a:p>
          <a:p>
            <a:pPr algn="l">
              <a:lnSpc>
                <a:spcPct val="150000"/>
              </a:lnSpc>
            </a:pPr>
            <a:r>
              <a:rPr lang="en-US" altLang="zh-CN" dirty="0"/>
              <a:t>D</a:t>
            </a:r>
            <a:r>
              <a:rPr lang="zh-CN" altLang="en-US" dirty="0"/>
              <a:t>、立法范畴相同</a:t>
            </a:r>
          </a:p>
        </p:txBody>
      </p:sp>
      <p:sp>
        <p:nvSpPr>
          <p:cNvPr id="5" name="TextBox 3">
            <a:extLst>
              <a:ext uri="{FF2B5EF4-FFF2-40B4-BE49-F238E27FC236}">
                <a16:creationId xmlns:a16="http://schemas.microsoft.com/office/drawing/2014/main" id="{B74EEF9E-0B36-406B-B416-06DF5CE4F973}"/>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516545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84401" y="1922829"/>
            <a:ext cx="8602668" cy="3925153"/>
          </a:xfrm>
        </p:spPr>
        <p:txBody>
          <a:bodyPr anchor="ctr"/>
          <a:lstStyle/>
          <a:p>
            <a:pPr algn="l">
              <a:spcAft>
                <a:spcPts val="1200"/>
              </a:spcAft>
            </a:pPr>
            <a:r>
              <a:rPr lang="zh-CN" altLang="en-US" dirty="0"/>
              <a:t>社会保险和商业保险的关系正确的是（  </a:t>
            </a:r>
            <a:r>
              <a:rPr lang="en-US" altLang="zh-CN" b="1" dirty="0">
                <a:solidFill>
                  <a:srgbClr val="FF0000"/>
                </a:solidFill>
              </a:rPr>
              <a:t>B</a:t>
            </a:r>
            <a:r>
              <a:rPr lang="zh-CN" altLang="en-US" dirty="0"/>
              <a:t> ）。</a:t>
            </a:r>
            <a:endParaRPr lang="en-GB" altLang="zh-CN" dirty="0"/>
          </a:p>
          <a:p>
            <a:pPr algn="l">
              <a:lnSpc>
                <a:spcPct val="150000"/>
              </a:lnSpc>
            </a:pPr>
            <a:r>
              <a:rPr lang="en-US" altLang="zh-CN" dirty="0"/>
              <a:t>A</a:t>
            </a:r>
            <a:r>
              <a:rPr lang="zh-CN" altLang="en-US" dirty="0"/>
              <a:t>、经营的主体相同 </a:t>
            </a:r>
            <a:endParaRPr lang="en-GB" altLang="zh-CN" dirty="0"/>
          </a:p>
          <a:p>
            <a:pPr algn="l">
              <a:lnSpc>
                <a:spcPct val="150000"/>
              </a:lnSpc>
            </a:pPr>
            <a:r>
              <a:rPr lang="en-US" altLang="zh-CN" dirty="0">
                <a:solidFill>
                  <a:srgbClr val="FF0000"/>
                </a:solidFill>
              </a:rPr>
              <a:t>B</a:t>
            </a:r>
            <a:r>
              <a:rPr lang="zh-CN" altLang="en-US" dirty="0">
                <a:solidFill>
                  <a:srgbClr val="FF0000"/>
                </a:solidFill>
              </a:rPr>
              <a:t>、保险覆盖面不同</a:t>
            </a:r>
            <a:endParaRPr lang="en-GB" altLang="zh-CN" dirty="0">
              <a:solidFill>
                <a:srgbClr val="FF0000"/>
              </a:solidFill>
            </a:endParaRPr>
          </a:p>
          <a:p>
            <a:pPr algn="l">
              <a:lnSpc>
                <a:spcPct val="150000"/>
              </a:lnSpc>
            </a:pPr>
            <a:r>
              <a:rPr lang="en-US" altLang="zh-CN" dirty="0"/>
              <a:t>C</a:t>
            </a:r>
            <a:r>
              <a:rPr lang="zh-CN" altLang="en-US" dirty="0"/>
              <a:t>、经营原则与实施方式相同</a:t>
            </a:r>
            <a:endParaRPr lang="en-GB" altLang="zh-CN" dirty="0"/>
          </a:p>
          <a:p>
            <a:pPr algn="l">
              <a:lnSpc>
                <a:spcPct val="150000"/>
              </a:lnSpc>
            </a:pPr>
            <a:r>
              <a:rPr lang="en-US" altLang="zh-CN" dirty="0"/>
              <a:t>D</a:t>
            </a:r>
            <a:r>
              <a:rPr lang="zh-CN" altLang="en-US" dirty="0"/>
              <a:t>、立法范畴相同</a:t>
            </a:r>
          </a:p>
        </p:txBody>
      </p:sp>
      <p:sp>
        <p:nvSpPr>
          <p:cNvPr id="5" name="TextBox 3">
            <a:extLst>
              <a:ext uri="{FF2B5EF4-FFF2-40B4-BE49-F238E27FC236}">
                <a16:creationId xmlns:a16="http://schemas.microsoft.com/office/drawing/2014/main" id="{B74EEF9E-0B36-406B-B416-06DF5CE4F973}"/>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00845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65213" y="3041766"/>
            <a:ext cx="8551865" cy="3231037"/>
          </a:xfrm>
        </p:spPr>
        <p:txBody>
          <a:bodyPr anchor="ctr"/>
          <a:lstStyle/>
          <a:p>
            <a:pPr algn="l">
              <a:lnSpc>
                <a:spcPct val="150000"/>
              </a:lnSpc>
              <a:spcAft>
                <a:spcPts val="1200"/>
              </a:spcAft>
            </a:pPr>
            <a:r>
              <a:rPr lang="zh-CN" altLang="en-US" sz="2000" dirty="0"/>
              <a:t>答案：</a:t>
            </a:r>
            <a:r>
              <a:rPr lang="zh-CN" altLang="en-US" sz="2000" b="1" dirty="0">
                <a:solidFill>
                  <a:srgbClr val="FF0000"/>
                </a:solidFill>
              </a:rPr>
              <a:t>目前世界各国的社会保障基金筹集的类型有三大类：</a:t>
            </a:r>
            <a:endParaRPr lang="en-US" altLang="zh-CN" sz="2000" b="1" dirty="0">
              <a:solidFill>
                <a:srgbClr val="FF0000"/>
              </a:solidFill>
            </a:endParaRPr>
          </a:p>
          <a:p>
            <a:pPr algn="l">
              <a:lnSpc>
                <a:spcPct val="150000"/>
              </a:lnSpc>
              <a:spcAft>
                <a:spcPts val="1200"/>
              </a:spcAft>
            </a:pPr>
            <a:r>
              <a:rPr lang="zh-CN" altLang="en-US" sz="2000" b="1" dirty="0">
                <a:solidFill>
                  <a:srgbClr val="FF0000"/>
                </a:solidFill>
              </a:rPr>
              <a:t>一是</a:t>
            </a:r>
            <a:r>
              <a:rPr lang="en-US" altLang="zh-CN" sz="2000" b="1" dirty="0">
                <a:solidFill>
                  <a:srgbClr val="FF0000"/>
                </a:solidFill>
              </a:rPr>
              <a:t>DB</a:t>
            </a:r>
            <a:r>
              <a:rPr lang="zh-CN" altLang="en-US" sz="2000" b="1" dirty="0">
                <a:solidFill>
                  <a:srgbClr val="FF0000"/>
                </a:solidFill>
              </a:rPr>
              <a:t>型现收现付制；</a:t>
            </a:r>
            <a:endParaRPr lang="en-US" altLang="zh-CN" sz="2000" b="1" dirty="0">
              <a:solidFill>
                <a:srgbClr val="FF0000"/>
              </a:solidFill>
            </a:endParaRPr>
          </a:p>
          <a:p>
            <a:pPr algn="l">
              <a:lnSpc>
                <a:spcPct val="150000"/>
              </a:lnSpc>
              <a:spcAft>
                <a:spcPts val="1200"/>
              </a:spcAft>
            </a:pPr>
            <a:r>
              <a:rPr lang="zh-CN" altLang="en-US" sz="2000" b="1" dirty="0">
                <a:solidFill>
                  <a:srgbClr val="FF0000"/>
                </a:solidFill>
              </a:rPr>
              <a:t>二是</a:t>
            </a:r>
            <a:r>
              <a:rPr lang="en-US" altLang="zh-CN" sz="2000" b="1" dirty="0">
                <a:solidFill>
                  <a:srgbClr val="FF0000"/>
                </a:solidFill>
              </a:rPr>
              <a:t>DC</a:t>
            </a:r>
            <a:r>
              <a:rPr lang="zh-CN" altLang="en-US" sz="2000" b="1" dirty="0">
                <a:solidFill>
                  <a:srgbClr val="FF0000"/>
                </a:solidFill>
              </a:rPr>
              <a:t>型完全积累制；</a:t>
            </a:r>
            <a:endParaRPr lang="en-US" altLang="zh-CN" sz="2000" b="1" dirty="0">
              <a:solidFill>
                <a:srgbClr val="FF0000"/>
              </a:solidFill>
            </a:endParaRPr>
          </a:p>
          <a:p>
            <a:pPr algn="l">
              <a:lnSpc>
                <a:spcPct val="150000"/>
              </a:lnSpc>
              <a:spcAft>
                <a:spcPts val="1200"/>
              </a:spcAft>
            </a:pPr>
            <a:r>
              <a:rPr lang="zh-CN" altLang="en-US" sz="2000" b="1" dirty="0">
                <a:solidFill>
                  <a:srgbClr val="FF0000"/>
                </a:solidFill>
              </a:rPr>
              <a:t>三是各种不同形式的混合模式，如半积累制和名义账户等。</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
        <p:nvSpPr>
          <p:cNvPr id="2" name="矩形 1">
            <a:extLst>
              <a:ext uri="{FF2B5EF4-FFF2-40B4-BE49-F238E27FC236}">
                <a16:creationId xmlns:a16="http://schemas.microsoft.com/office/drawing/2014/main" id="{229D81E6-7863-44BE-8032-E16DE1DBDE34}"/>
              </a:ext>
            </a:extLst>
          </p:cNvPr>
          <p:cNvSpPr/>
          <p:nvPr/>
        </p:nvSpPr>
        <p:spPr>
          <a:xfrm>
            <a:off x="2141035" y="2119329"/>
            <a:ext cx="4493538" cy="587340"/>
          </a:xfrm>
          <a:prstGeom prst="rect">
            <a:avLst/>
          </a:prstGeom>
        </p:spPr>
        <p:txBody>
          <a:bodyPr wrap="none">
            <a:spAutoFit/>
          </a:bodyPr>
          <a:lstStyle/>
          <a:p>
            <a:pPr lvl="0" fontAlgn="base">
              <a:lnSpc>
                <a:spcPct val="150000"/>
              </a:lnSpc>
              <a:spcBef>
                <a:spcPct val="20000"/>
              </a:spcBef>
              <a:spcAft>
                <a:spcPts val="1200"/>
              </a:spcAft>
            </a:pPr>
            <a:r>
              <a:rPr lang="zh-CN" altLang="en-US" sz="2400" dirty="0">
                <a:solidFill>
                  <a:prstClr val="black"/>
                </a:solidFill>
              </a:rPr>
              <a:t>简述社会保障基金筹集的类型。</a:t>
            </a:r>
            <a:endParaRPr lang="en-US" altLang="zh-CN" sz="2400" dirty="0">
              <a:solidFill>
                <a:prstClr val="black"/>
              </a:solidFill>
            </a:endParaRPr>
          </a:p>
        </p:txBody>
      </p:sp>
    </p:spTree>
    <p:extLst>
      <p:ext uri="{BB962C8B-B14F-4D97-AF65-F5344CB8AC3E}">
        <p14:creationId xmlns:p14="http://schemas.microsoft.com/office/powerpoint/2010/main" val="49500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77011" y="1564955"/>
            <a:ext cx="545904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第四章   社会保险制度</a:t>
            </a:r>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132943" y="2466373"/>
            <a:ext cx="7708712" cy="3922852"/>
            <a:chOff x="3815988" y="2664676"/>
            <a:chExt cx="7708712" cy="3922852"/>
          </a:xfrm>
        </p:grpSpPr>
        <p:sp>
          <p:nvSpPr>
            <p:cNvPr id="7" name="Rectangle 6">
              <a:extLst>
                <a:ext uri="{FF2B5EF4-FFF2-40B4-BE49-F238E27FC236}">
                  <a16:creationId xmlns:a16="http://schemas.microsoft.com/office/drawing/2014/main" id="{115FA8BC-822F-4883-B887-BA1A38F7FA12}"/>
                </a:ext>
              </a:extLst>
            </p:cNvPr>
            <p:cNvSpPr/>
            <p:nvPr/>
          </p:nvSpPr>
          <p:spPr>
            <a:xfrm>
              <a:off x="3815988" y="2664676"/>
              <a:ext cx="373483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社会保险概述</a:t>
              </a:r>
            </a:p>
          </p:txBody>
        </p:sp>
        <p:sp>
          <p:nvSpPr>
            <p:cNvPr id="8" name="Rectangle 7">
              <a:extLst>
                <a:ext uri="{FF2B5EF4-FFF2-40B4-BE49-F238E27FC236}">
                  <a16:creationId xmlns:a16="http://schemas.microsoft.com/office/drawing/2014/main" id="{496C3528-4EC8-48BC-9E55-2C141A263670}"/>
                </a:ext>
              </a:extLst>
            </p:cNvPr>
            <p:cNvSpPr/>
            <p:nvPr/>
          </p:nvSpPr>
          <p:spPr>
            <a:xfrm>
              <a:off x="3860056" y="3372567"/>
              <a:ext cx="5172273"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社会保险的产生和发展</a:t>
              </a:r>
            </a:p>
          </p:txBody>
        </p:sp>
        <p:sp>
          <p:nvSpPr>
            <p:cNvPr id="9" name="Rectangle 8">
              <a:extLst>
                <a:ext uri="{FF2B5EF4-FFF2-40B4-BE49-F238E27FC236}">
                  <a16:creationId xmlns:a16="http://schemas.microsoft.com/office/drawing/2014/main" id="{FAAC986D-CD29-458C-BF64-227A465E3673}"/>
                </a:ext>
              </a:extLst>
            </p:cNvPr>
            <p:cNvSpPr/>
            <p:nvPr/>
          </p:nvSpPr>
          <p:spPr>
            <a:xfrm>
              <a:off x="3887538" y="4126551"/>
              <a:ext cx="6912939"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社会保险与商业保险的区别与关系</a:t>
              </a:r>
            </a:p>
          </p:txBody>
        </p:sp>
        <p:sp>
          <p:nvSpPr>
            <p:cNvPr id="10" name="Rectangle 9">
              <a:extLst>
                <a:ext uri="{FF2B5EF4-FFF2-40B4-BE49-F238E27FC236}">
                  <a16:creationId xmlns:a16="http://schemas.microsoft.com/office/drawing/2014/main" id="{0A193A46-6CB8-4D74-9CD3-1134DED3C71C}"/>
                </a:ext>
              </a:extLst>
            </p:cNvPr>
            <p:cNvSpPr/>
            <p:nvPr/>
          </p:nvSpPr>
          <p:spPr>
            <a:xfrm>
              <a:off x="3887538" y="4919144"/>
              <a:ext cx="3734838"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社会保险模式</a:t>
              </a:r>
            </a:p>
          </p:txBody>
        </p:sp>
        <p:sp>
          <p:nvSpPr>
            <p:cNvPr id="11" name="Rectangle 9">
              <a:extLst>
                <a:ext uri="{FF2B5EF4-FFF2-40B4-BE49-F238E27FC236}">
                  <a16:creationId xmlns:a16="http://schemas.microsoft.com/office/drawing/2014/main" id="{99E68D23-D417-4D3C-9C0B-4B6A1BE9DD4E}"/>
                </a:ext>
              </a:extLst>
            </p:cNvPr>
            <p:cNvSpPr/>
            <p:nvPr/>
          </p:nvSpPr>
          <p:spPr>
            <a:xfrm>
              <a:off x="3887538" y="5673128"/>
              <a:ext cx="7637162"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我国社会保险的现状、问题及改革发展</a:t>
              </a:r>
            </a:p>
          </p:txBody>
        </p:sp>
      </p:grpSp>
    </p:spTree>
    <p:extLst>
      <p:ext uri="{BB962C8B-B14F-4D97-AF65-F5344CB8AC3E}">
        <p14:creationId xmlns:p14="http://schemas.microsoft.com/office/powerpoint/2010/main" val="305438624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4D2DC4E-0526-4039-8AA9-885326EDF58B}"/>
              </a:ext>
            </a:extLst>
          </p:cNvPr>
          <p:cNvGrpSpPr/>
          <p:nvPr/>
        </p:nvGrpSpPr>
        <p:grpSpPr>
          <a:xfrm>
            <a:off x="1858928" y="2054680"/>
            <a:ext cx="8474144" cy="3672623"/>
            <a:chOff x="2624906" y="1911461"/>
            <a:chExt cx="8474144" cy="3672623"/>
          </a:xfrm>
        </p:grpSpPr>
        <p:grpSp>
          <p:nvGrpSpPr>
            <p:cNvPr id="5" name="组合 4">
              <a:extLst>
                <a:ext uri="{FF2B5EF4-FFF2-40B4-BE49-F238E27FC236}">
                  <a16:creationId xmlns:a16="http://schemas.microsoft.com/office/drawing/2014/main" id="{C1610E75-A79E-4342-A72E-47399D8BD513}"/>
                </a:ext>
              </a:extLst>
            </p:cNvPr>
            <p:cNvGrpSpPr/>
            <p:nvPr/>
          </p:nvGrpSpPr>
          <p:grpSpPr>
            <a:xfrm>
              <a:off x="2624906" y="1911461"/>
              <a:ext cx="8474144" cy="3672623"/>
              <a:chOff x="266272" y="1843034"/>
              <a:chExt cx="8474144" cy="3672623"/>
            </a:xfrm>
          </p:grpSpPr>
          <p:sp>
            <p:nvSpPr>
              <p:cNvPr id="8" name="文本框 7">
                <a:extLst>
                  <a:ext uri="{FF2B5EF4-FFF2-40B4-BE49-F238E27FC236}">
                    <a16:creationId xmlns:a16="http://schemas.microsoft.com/office/drawing/2014/main" id="{A13BF91C-92B2-471E-B22B-9B30B4C6AFFA}"/>
                  </a:ext>
                </a:extLst>
              </p:cNvPr>
              <p:cNvSpPr txBox="1"/>
              <p:nvPr/>
            </p:nvSpPr>
            <p:spPr>
              <a:xfrm>
                <a:off x="266272" y="3360573"/>
                <a:ext cx="2334219" cy="523220"/>
              </a:xfrm>
              <a:prstGeom prst="rect">
                <a:avLst/>
              </a:prstGeom>
              <a:solidFill>
                <a:schemeClr val="accent6">
                  <a:lumMod val="60000"/>
                  <a:lumOff val="40000"/>
                </a:schemeClr>
              </a:solidFill>
              <a:ln w="38100">
                <a:noFill/>
              </a:ln>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a:ea typeface="微软雅黑"/>
                    <a:cs typeface="+mn-cs"/>
                  </a:rPr>
                  <a:t>社会保险模式</a:t>
                </a:r>
                <a:endParaRPr kumimoji="0" lang="zh-CN" altLang="en-US" sz="28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9" name="直接连接符 8">
                <a:extLst>
                  <a:ext uri="{FF2B5EF4-FFF2-40B4-BE49-F238E27FC236}">
                    <a16:creationId xmlns:a16="http://schemas.microsoft.com/office/drawing/2014/main" id="{FCA0228D-8C9E-48C3-86DD-14CAEF5C1BD0}"/>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9CD51D7D-91A6-456D-A952-ADCEA2C57B6E}"/>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72F4D58-BC5D-43AF-9A8A-C947C0DCDC52}"/>
                  </a:ext>
                </a:extLst>
              </p:cNvPr>
              <p:cNvCxnSpPr/>
              <p:nvPr/>
            </p:nvCxnSpPr>
            <p:spPr>
              <a:xfrm>
                <a:off x="3127400" y="308955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4A61D571-107D-4D51-8C6E-173129CB81D4}"/>
                  </a:ext>
                </a:extLst>
              </p:cNvPr>
              <p:cNvSpPr txBox="1"/>
              <p:nvPr/>
            </p:nvSpPr>
            <p:spPr>
              <a:xfrm>
                <a:off x="3625846" y="1843034"/>
                <a:ext cx="3878658"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投保资助型的社会保险模式</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3" name="文本框 12">
                <a:extLst>
                  <a:ext uri="{FF2B5EF4-FFF2-40B4-BE49-F238E27FC236}">
                    <a16:creationId xmlns:a16="http://schemas.microsoft.com/office/drawing/2014/main" id="{D70F0001-AD01-46E8-907C-6D9315734B54}"/>
                  </a:ext>
                </a:extLst>
              </p:cNvPr>
              <p:cNvSpPr txBox="1"/>
              <p:nvPr/>
            </p:nvSpPr>
            <p:spPr>
              <a:xfrm>
                <a:off x="3625846" y="2858724"/>
                <a:ext cx="3878653"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国家统筹型的社会保险模式</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cxnSp>
            <p:nvCxnSpPr>
              <p:cNvPr id="14" name="直接连接符 13">
                <a:extLst>
                  <a:ext uri="{FF2B5EF4-FFF2-40B4-BE49-F238E27FC236}">
                    <a16:creationId xmlns:a16="http://schemas.microsoft.com/office/drawing/2014/main" id="{E31E9522-4DA8-4A5C-8C12-7B92D605D2CA}"/>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E0E3AD8-0147-4711-8870-97B8D03EB240}"/>
                  </a:ext>
                </a:extLst>
              </p:cNvPr>
              <p:cNvSpPr txBox="1"/>
              <p:nvPr/>
            </p:nvSpPr>
            <p:spPr>
              <a:xfrm>
                <a:off x="3679333" y="5053992"/>
                <a:ext cx="5061083"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强制储蓄型</a:t>
                </a: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储金型</a:t>
                </a: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的社会保险模式</a:t>
                </a:r>
                <a:endParaRPr kumimoji="0" lang="en-GB" altLang="zh-CN" sz="2400" b="0" i="0" u="none" strike="noStrike" kern="1200" cap="none" spc="0" normalizeH="0" baseline="0" noProof="0" dirty="0">
                  <a:ln>
                    <a:noFill/>
                  </a:ln>
                  <a:solidFill>
                    <a:srgbClr val="FF0000"/>
                  </a:solidFill>
                  <a:effectLst/>
                  <a:uLnTx/>
                  <a:uFillTx/>
                  <a:latin typeface="微软雅黑"/>
                  <a:ea typeface="微软雅黑"/>
                  <a:cs typeface="+mn-cs"/>
                </a:endParaRPr>
              </a:p>
            </p:txBody>
          </p:sp>
          <p:cxnSp>
            <p:nvCxnSpPr>
              <p:cNvPr id="16" name="直接连接符 15">
                <a:extLst>
                  <a:ext uri="{FF2B5EF4-FFF2-40B4-BE49-F238E27FC236}">
                    <a16:creationId xmlns:a16="http://schemas.microsoft.com/office/drawing/2014/main" id="{75083F70-474C-4079-9E6E-58C845FADB99}"/>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a:extLst>
                <a:ext uri="{FF2B5EF4-FFF2-40B4-BE49-F238E27FC236}">
                  <a16:creationId xmlns:a16="http://schemas.microsoft.com/office/drawing/2014/main" id="{6DFAC05D-1508-4A1A-80DE-E0EE1A1542BF}"/>
                </a:ext>
              </a:extLst>
            </p:cNvPr>
            <p:cNvCxnSpPr/>
            <p:nvPr/>
          </p:nvCxnSpPr>
          <p:spPr>
            <a:xfrm>
              <a:off x="5508605" y="422627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4A69B4A-7C47-4546-B812-D79FA55F656A}"/>
                </a:ext>
              </a:extLst>
            </p:cNvPr>
            <p:cNvSpPr txBox="1"/>
            <p:nvPr/>
          </p:nvSpPr>
          <p:spPr>
            <a:xfrm>
              <a:off x="6007051" y="3995439"/>
              <a:ext cx="3878659"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全民福利型的社会保险模式</a:t>
              </a:r>
              <a:endParaRPr kumimoji="0" lang="en-GB" altLang="zh-CN" sz="2400" b="0" i="0" u="none" strike="noStrike" kern="1200" cap="none" spc="0" normalizeH="0" baseline="0" noProof="0" dirty="0">
                <a:ln>
                  <a:noFill/>
                </a:ln>
                <a:solidFill>
                  <a:srgbClr val="FF0000"/>
                </a:solidFill>
                <a:effectLst/>
                <a:uLnTx/>
                <a:uFillTx/>
                <a:latin typeface="微软雅黑"/>
                <a:ea typeface="微软雅黑"/>
                <a:cs typeface="+mn-cs"/>
              </a:endParaRPr>
            </a:p>
          </p:txBody>
        </p:sp>
      </p:grpSp>
    </p:spTree>
    <p:extLst>
      <p:ext uri="{BB962C8B-B14F-4D97-AF65-F5344CB8AC3E}">
        <p14:creationId xmlns:p14="http://schemas.microsoft.com/office/powerpoint/2010/main" val="9297558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66386" y="3506119"/>
            <a:ext cx="5790317"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投保资助型的社会保险又称为传统型的社会保险。</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1026" name="Picture 2" descr="https://gss1.bdstatic.com/9vo3dSag_xI4khGkpoWK1HF6hhy/baike/c0%3Dbaike92%2C5%2C5%2C92%2C30/sign=8ea0c71445a7d933aba5ec21cc22ba76/500fd9f9d72a6059a43e1c1a2f34349b033bba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825" y="2969274"/>
            <a:ext cx="2195399" cy="32073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矩形 2"/>
          <p:cNvSpPr/>
          <p:nvPr/>
        </p:nvSpPr>
        <p:spPr>
          <a:xfrm>
            <a:off x="4466386" y="4422141"/>
            <a:ext cx="6583532"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这种类型的社会保险以德国俾斯麦的理论为依据，贯彻</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“选择性”</a:t>
            </a:r>
            <a:r>
              <a:rPr kumimoji="0" lang="en-US" altLang="zh-CN" sz="2000" b="1"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即选择部分人实行</a:t>
            </a:r>
            <a:r>
              <a:rPr kumimoji="0" lang="en-US" altLang="zh-CN" sz="2000" b="1"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的原则。</a:t>
            </a:r>
            <a:endParaRPr kumimoji="0" lang="en-US" altLang="zh-CN" sz="2000" b="1" i="0" u="none" strike="noStrike" kern="1200" cap="none" spc="0" normalizeH="0" baseline="0" noProof="0" dirty="0">
              <a:ln>
                <a:noFill/>
              </a:ln>
              <a:solidFill>
                <a:srgbClr val="FF0000"/>
              </a:solidFill>
              <a:effectLst/>
              <a:uLnTx/>
              <a:uFillTx/>
              <a:latin typeface="微软雅黑"/>
              <a:ea typeface="微软雅黑"/>
              <a:cs typeface="+mn-cs"/>
            </a:endParaRPr>
          </a:p>
        </p:txBody>
      </p:sp>
      <p:grpSp>
        <p:nvGrpSpPr>
          <p:cNvPr id="9" name="组合 8">
            <a:extLst>
              <a:ext uri="{FF2B5EF4-FFF2-40B4-BE49-F238E27FC236}">
                <a16:creationId xmlns:a16="http://schemas.microsoft.com/office/drawing/2014/main" id="{E1AE6317-35A8-40B0-BB30-17B82663FE9C}"/>
              </a:ext>
            </a:extLst>
          </p:cNvPr>
          <p:cNvGrpSpPr/>
          <p:nvPr/>
        </p:nvGrpSpPr>
        <p:grpSpPr>
          <a:xfrm>
            <a:off x="107475" y="941847"/>
            <a:ext cx="4969569" cy="1649720"/>
            <a:chOff x="107475" y="941847"/>
            <a:chExt cx="4969569" cy="1649720"/>
          </a:xfrm>
        </p:grpSpPr>
        <p:sp>
          <p:nvSpPr>
            <p:cNvPr id="11" name="文本框 10">
              <a:extLst>
                <a:ext uri="{FF2B5EF4-FFF2-40B4-BE49-F238E27FC236}">
                  <a16:creationId xmlns:a16="http://schemas.microsoft.com/office/drawing/2014/main" id="{276FBFEA-C3C1-46E3-AED6-A9D1C6BDB31B}"/>
                </a:ext>
              </a:extLst>
            </p:cNvPr>
            <p:cNvSpPr txBox="1"/>
            <p:nvPr/>
          </p:nvSpPr>
          <p:spPr>
            <a:xfrm>
              <a:off x="601139" y="2191457"/>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4.4.1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一、投保资助型的社会保险模式</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C9A89D4E-4AEE-449A-B50D-263C06563036}"/>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矩形 12">
              <a:extLst>
                <a:ext uri="{FF2B5EF4-FFF2-40B4-BE49-F238E27FC236}">
                  <a16:creationId xmlns:a16="http://schemas.microsoft.com/office/drawing/2014/main" id="{73EE48D0-A031-4015-9DFC-01CF8BA9A5D1}"/>
                </a:ext>
              </a:extLst>
            </p:cNvPr>
            <p:cNvSpPr/>
            <p:nvPr/>
          </p:nvSpPr>
          <p:spPr>
            <a:xfrm>
              <a:off x="526076" y="1579364"/>
              <a:ext cx="253364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社会保险模式</a:t>
              </a:r>
            </a:p>
          </p:txBody>
        </p:sp>
      </p:grpSp>
      <p:pic>
        <p:nvPicPr>
          <p:cNvPr id="4" name="图片 3">
            <a:extLst>
              <a:ext uri="{FF2B5EF4-FFF2-40B4-BE49-F238E27FC236}">
                <a16:creationId xmlns:a16="http://schemas.microsoft.com/office/drawing/2014/main" id="{0B31F451-9138-4F0C-AE94-121E8C9E0C98}"/>
              </a:ext>
            </a:extLst>
          </p:cNvPr>
          <p:cNvPicPr>
            <a:picLocks noChangeAspect="1"/>
          </p:cNvPicPr>
          <p:nvPr/>
        </p:nvPicPr>
        <p:blipFill>
          <a:blip r:embed="rId4"/>
          <a:stretch>
            <a:fillRect/>
          </a:stretch>
        </p:blipFill>
        <p:spPr>
          <a:xfrm>
            <a:off x="8987181" y="808540"/>
            <a:ext cx="3097344" cy="1384386"/>
          </a:xfrm>
          <a:prstGeom prst="rect">
            <a:avLst/>
          </a:prstGeom>
        </p:spPr>
      </p:pic>
      <p:sp>
        <p:nvSpPr>
          <p:cNvPr id="27" name="文本框 26">
            <a:extLst>
              <a:ext uri="{FF2B5EF4-FFF2-40B4-BE49-F238E27FC236}">
                <a16:creationId xmlns:a16="http://schemas.microsoft.com/office/drawing/2014/main" id="{D63BC749-7CAC-4733-A4A3-FBE2762E7FE9}"/>
              </a:ext>
            </a:extLst>
          </p:cNvPr>
          <p:cNvSpPr txBox="1"/>
          <p:nvPr/>
        </p:nvSpPr>
        <p:spPr>
          <a:xfrm>
            <a:off x="5218837" y="220513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Tree>
    <p:extLst>
      <p:ext uri="{BB962C8B-B14F-4D97-AF65-F5344CB8AC3E}">
        <p14:creationId xmlns:p14="http://schemas.microsoft.com/office/powerpoint/2010/main" val="207941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51C8DA-CBF2-44CC-B746-A67CDE58373B}"/>
              </a:ext>
            </a:extLst>
          </p:cNvPr>
          <p:cNvSpPr/>
          <p:nvPr/>
        </p:nvSpPr>
        <p:spPr>
          <a:xfrm>
            <a:off x="1489198" y="3296797"/>
            <a:ext cx="9830550" cy="1851404"/>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在实行计划经济的同时，将各项社会保险制度列入宪法，以</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生产资料公有制</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作保证，由</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国家和企业负担</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各项社会保险的</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全部费用</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，个人不缴费，给付与劳动者个人的</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工作年限和工资</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挂钩。</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文本框 8">
            <a:extLst>
              <a:ext uri="{FF2B5EF4-FFF2-40B4-BE49-F238E27FC236}">
                <a16:creationId xmlns:a16="http://schemas.microsoft.com/office/drawing/2014/main" id="{8627B764-3120-444C-9C3B-A5F5D0968EE1}"/>
              </a:ext>
            </a:extLst>
          </p:cNvPr>
          <p:cNvSpPr txBox="1"/>
          <p:nvPr/>
        </p:nvSpPr>
        <p:spPr>
          <a:xfrm>
            <a:off x="623331" y="2228354"/>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4.4.2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二、国家统筹型的社会保险模式</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2" name="图片 1">
            <a:extLst>
              <a:ext uri="{FF2B5EF4-FFF2-40B4-BE49-F238E27FC236}">
                <a16:creationId xmlns:a16="http://schemas.microsoft.com/office/drawing/2014/main" id="{4260116B-A780-4499-9B30-04DD936EEDEB}"/>
              </a:ext>
            </a:extLst>
          </p:cNvPr>
          <p:cNvPicPr>
            <a:picLocks noChangeAspect="1"/>
          </p:cNvPicPr>
          <p:nvPr/>
        </p:nvPicPr>
        <p:blipFill>
          <a:blip r:embed="rId3"/>
          <a:stretch>
            <a:fillRect/>
          </a:stretch>
        </p:blipFill>
        <p:spPr>
          <a:xfrm>
            <a:off x="9126926" y="790872"/>
            <a:ext cx="2957600" cy="1321926"/>
          </a:xfrm>
          <a:prstGeom prst="rect">
            <a:avLst/>
          </a:prstGeom>
        </p:spPr>
      </p:pic>
      <p:sp>
        <p:nvSpPr>
          <p:cNvPr id="25" name="文本框 24">
            <a:extLst>
              <a:ext uri="{FF2B5EF4-FFF2-40B4-BE49-F238E27FC236}">
                <a16:creationId xmlns:a16="http://schemas.microsoft.com/office/drawing/2014/main" id="{DEFFB7A4-9B82-4C40-93A4-654AB96A78D9}"/>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矩形 25">
            <a:extLst>
              <a:ext uri="{FF2B5EF4-FFF2-40B4-BE49-F238E27FC236}">
                <a16:creationId xmlns:a16="http://schemas.microsoft.com/office/drawing/2014/main" id="{41666314-01C1-471E-9961-DD239BC84AC4}"/>
              </a:ext>
            </a:extLst>
          </p:cNvPr>
          <p:cNvSpPr/>
          <p:nvPr/>
        </p:nvSpPr>
        <p:spPr>
          <a:xfrm>
            <a:off x="526076" y="1579364"/>
            <a:ext cx="253364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社会保险模式</a:t>
            </a:r>
          </a:p>
        </p:txBody>
      </p:sp>
    </p:spTree>
    <p:extLst>
      <p:ext uri="{BB962C8B-B14F-4D97-AF65-F5344CB8AC3E}">
        <p14:creationId xmlns:p14="http://schemas.microsoft.com/office/powerpoint/2010/main" val="5800925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13635" y="4040515"/>
            <a:ext cx="9483602" cy="1235851"/>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全民福利型的社会保险制度，是以</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贝弗里奇</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社会保险及相关服务</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报告为依据建立起来的。这种社会保险制度贯彻</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“普遍性”原则</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3" name="组合 12">
            <a:extLst>
              <a:ext uri="{FF2B5EF4-FFF2-40B4-BE49-F238E27FC236}">
                <a16:creationId xmlns:a16="http://schemas.microsoft.com/office/drawing/2014/main" id="{51B80172-8FAA-4178-80C7-638C78E93EAB}"/>
              </a:ext>
            </a:extLst>
          </p:cNvPr>
          <p:cNvGrpSpPr/>
          <p:nvPr/>
        </p:nvGrpSpPr>
        <p:grpSpPr>
          <a:xfrm>
            <a:off x="623331" y="2202055"/>
            <a:ext cx="5412932" cy="400110"/>
            <a:chOff x="623331" y="2202055"/>
            <a:chExt cx="5412932" cy="400110"/>
          </a:xfrm>
        </p:grpSpPr>
        <p:sp>
          <p:nvSpPr>
            <p:cNvPr id="16" name="文本框 15">
              <a:extLst>
                <a:ext uri="{FF2B5EF4-FFF2-40B4-BE49-F238E27FC236}">
                  <a16:creationId xmlns:a16="http://schemas.microsoft.com/office/drawing/2014/main" id="{5E5B9EDF-0E34-4B4F-AA5E-0135F817CBEE}"/>
                </a:ext>
              </a:extLst>
            </p:cNvPr>
            <p:cNvSpPr txBox="1"/>
            <p:nvPr/>
          </p:nvSpPr>
          <p:spPr>
            <a:xfrm>
              <a:off x="623331" y="2202055"/>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4.4.3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三、全民福利型的社会保险模式</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文本框 14">
              <a:extLst>
                <a:ext uri="{FF2B5EF4-FFF2-40B4-BE49-F238E27FC236}">
                  <a16:creationId xmlns:a16="http://schemas.microsoft.com/office/drawing/2014/main" id="{9AFFB0D3-4C54-49E2-905F-B4C60632EFCF}"/>
                </a:ext>
              </a:extLst>
            </p:cNvPr>
            <p:cNvSpPr txBox="1"/>
            <p:nvPr/>
          </p:nvSpPr>
          <p:spPr>
            <a:xfrm>
              <a:off x="5159100" y="221967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5FFEFB0E-8642-4374-960A-C5F861A01E1E}"/>
              </a:ext>
            </a:extLst>
          </p:cNvPr>
          <p:cNvPicPr>
            <a:picLocks noChangeAspect="1"/>
          </p:cNvPicPr>
          <p:nvPr/>
        </p:nvPicPr>
        <p:blipFill>
          <a:blip r:embed="rId3"/>
          <a:stretch>
            <a:fillRect/>
          </a:stretch>
        </p:blipFill>
        <p:spPr>
          <a:xfrm>
            <a:off x="9156617" y="816639"/>
            <a:ext cx="2926242" cy="1307910"/>
          </a:xfrm>
          <a:prstGeom prst="rect">
            <a:avLst/>
          </a:prstGeom>
        </p:spPr>
      </p:pic>
      <p:sp>
        <p:nvSpPr>
          <p:cNvPr id="28" name="矩形 27">
            <a:extLst>
              <a:ext uri="{FF2B5EF4-FFF2-40B4-BE49-F238E27FC236}">
                <a16:creationId xmlns:a16="http://schemas.microsoft.com/office/drawing/2014/main" id="{759CF59D-5627-46DB-9AF3-3CC3E067B13B}"/>
              </a:ext>
            </a:extLst>
          </p:cNvPr>
          <p:cNvSpPr/>
          <p:nvPr/>
        </p:nvSpPr>
        <p:spPr>
          <a:xfrm>
            <a:off x="1513634" y="2861537"/>
            <a:ext cx="9974789" cy="620298"/>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所有公民，无论是就业者或失业者，也不论是否参加过工作，都有权享受社会保险待遇</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a:extLst>
              <a:ext uri="{FF2B5EF4-FFF2-40B4-BE49-F238E27FC236}">
                <a16:creationId xmlns:a16="http://schemas.microsoft.com/office/drawing/2014/main" id="{2A936BEA-64F4-4EE7-AF0F-581AB798D6B7}"/>
              </a:ext>
            </a:extLst>
          </p:cNvPr>
          <p:cNvSpPr/>
          <p:nvPr/>
        </p:nvSpPr>
        <p:spPr>
          <a:xfrm>
            <a:off x="8369637" y="5600755"/>
            <a:ext cx="2236510" cy="400110"/>
          </a:xfrm>
          <a:prstGeom prst="rect">
            <a:avLst/>
          </a:prstGeom>
          <a:solidFill>
            <a:schemeClr val="accent6">
              <a:lumMod val="60000"/>
              <a:lumOff val="4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000" b="0" i="0" u="none" strike="noStrike" kern="1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“从摇篮到坟墓”</a:t>
            </a:r>
            <a:endParaRPr kumimoji="0" lang="zh-CN" altLang="en-US"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4" name="矩形 3">
            <a:extLst>
              <a:ext uri="{FF2B5EF4-FFF2-40B4-BE49-F238E27FC236}">
                <a16:creationId xmlns:a16="http://schemas.microsoft.com/office/drawing/2014/main" id="{306C0180-B48A-4B32-AE85-5851B7C9E048}"/>
              </a:ext>
            </a:extLst>
          </p:cNvPr>
          <p:cNvSpPr/>
          <p:nvPr/>
        </p:nvSpPr>
        <p:spPr>
          <a:xfrm>
            <a:off x="1010193" y="184276"/>
            <a:ext cx="399340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4.4.3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三、全民福利型的社会保险模式</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9" name="文本框 28">
            <a:extLst>
              <a:ext uri="{FF2B5EF4-FFF2-40B4-BE49-F238E27FC236}">
                <a16:creationId xmlns:a16="http://schemas.microsoft.com/office/drawing/2014/main" id="{C881753B-EE89-4053-ABD9-E53801EAA954}"/>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0" name="矩形 29">
            <a:extLst>
              <a:ext uri="{FF2B5EF4-FFF2-40B4-BE49-F238E27FC236}">
                <a16:creationId xmlns:a16="http://schemas.microsoft.com/office/drawing/2014/main" id="{6191C444-ABBD-42D1-8B71-D33020AE3605}"/>
              </a:ext>
            </a:extLst>
          </p:cNvPr>
          <p:cNvSpPr/>
          <p:nvPr/>
        </p:nvSpPr>
        <p:spPr>
          <a:xfrm>
            <a:off x="526076" y="1579364"/>
            <a:ext cx="253364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社会保险模式</a:t>
            </a:r>
          </a:p>
        </p:txBody>
      </p:sp>
    </p:spTree>
    <p:extLst>
      <p:ext uri="{BB962C8B-B14F-4D97-AF65-F5344CB8AC3E}">
        <p14:creationId xmlns:p14="http://schemas.microsoft.com/office/powerpoint/2010/main" val="3994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10193" y="3034462"/>
            <a:ext cx="10576869" cy="281320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80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强制储蓄型（储金型）</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的社会保险制度由国家立法，强制</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劳资双方</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分别按</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雇员工资总额</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雇员本人工资</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收入的一定比例缴费；</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180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、以雇员个人的名义存入国家指定的储金机构，职工退休时或在需要时连本带息发还给职工；</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、雇员个人之间没有互助互济的关系，也不共同承担风险，属于自助型的社会保险模式。（</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新加坡</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成功</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、马来西亚、印度、印度尼西亚）</a:t>
            </a:r>
            <a:endPar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endParaRPr>
          </a:p>
        </p:txBody>
      </p:sp>
      <p:grpSp>
        <p:nvGrpSpPr>
          <p:cNvPr id="7" name="组合 6">
            <a:extLst>
              <a:ext uri="{FF2B5EF4-FFF2-40B4-BE49-F238E27FC236}">
                <a16:creationId xmlns:a16="http://schemas.microsoft.com/office/drawing/2014/main" id="{D5D555F2-1337-4C67-8B7B-C972480EABB0}"/>
              </a:ext>
            </a:extLst>
          </p:cNvPr>
          <p:cNvGrpSpPr/>
          <p:nvPr/>
        </p:nvGrpSpPr>
        <p:grpSpPr>
          <a:xfrm>
            <a:off x="584691" y="2159495"/>
            <a:ext cx="6342674" cy="400110"/>
            <a:chOff x="584691" y="2159495"/>
            <a:chExt cx="6342674" cy="400110"/>
          </a:xfrm>
        </p:grpSpPr>
        <p:sp>
          <p:nvSpPr>
            <p:cNvPr id="10" name="文本框 9">
              <a:extLst>
                <a:ext uri="{FF2B5EF4-FFF2-40B4-BE49-F238E27FC236}">
                  <a16:creationId xmlns:a16="http://schemas.microsoft.com/office/drawing/2014/main" id="{9E6352DA-AB52-4365-AEEB-6F70830A49E5}"/>
                </a:ext>
              </a:extLst>
            </p:cNvPr>
            <p:cNvSpPr txBox="1"/>
            <p:nvPr/>
          </p:nvSpPr>
          <p:spPr>
            <a:xfrm>
              <a:off x="584691" y="2159495"/>
              <a:ext cx="540564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4.4.4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四、强制储蓄型</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储金型</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的社会保险模式</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文本框 8">
              <a:extLst>
                <a:ext uri="{FF2B5EF4-FFF2-40B4-BE49-F238E27FC236}">
                  <a16:creationId xmlns:a16="http://schemas.microsoft.com/office/drawing/2014/main" id="{BE399C69-8538-407F-B78B-6FA6ACFE40D7}"/>
                </a:ext>
              </a:extLst>
            </p:cNvPr>
            <p:cNvSpPr txBox="1"/>
            <p:nvPr/>
          </p:nvSpPr>
          <p:spPr>
            <a:xfrm>
              <a:off x="6050202" y="217488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353A485B-6BE5-4983-9586-971F697089CE}"/>
              </a:ext>
            </a:extLst>
          </p:cNvPr>
          <p:cNvPicPr>
            <a:picLocks noChangeAspect="1"/>
          </p:cNvPicPr>
          <p:nvPr/>
        </p:nvPicPr>
        <p:blipFill>
          <a:blip r:embed="rId3"/>
          <a:stretch>
            <a:fillRect/>
          </a:stretch>
        </p:blipFill>
        <p:spPr>
          <a:xfrm>
            <a:off x="9043902" y="785550"/>
            <a:ext cx="3040623" cy="1359034"/>
          </a:xfrm>
          <a:prstGeom prst="rect">
            <a:avLst/>
          </a:prstGeom>
        </p:spPr>
      </p:pic>
      <p:sp>
        <p:nvSpPr>
          <p:cNvPr id="3" name="矩形 2">
            <a:extLst>
              <a:ext uri="{FF2B5EF4-FFF2-40B4-BE49-F238E27FC236}">
                <a16:creationId xmlns:a16="http://schemas.microsoft.com/office/drawing/2014/main" id="{460F3685-7BB0-4813-A623-12FAB2E3D5A0}"/>
              </a:ext>
            </a:extLst>
          </p:cNvPr>
          <p:cNvSpPr/>
          <p:nvPr/>
        </p:nvSpPr>
        <p:spPr>
          <a:xfrm>
            <a:off x="948437" y="193153"/>
            <a:ext cx="514756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4.4.4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四、强制储蓄型（储金型）的社会保险模式</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文本框 25">
            <a:extLst>
              <a:ext uri="{FF2B5EF4-FFF2-40B4-BE49-F238E27FC236}">
                <a16:creationId xmlns:a16="http://schemas.microsoft.com/office/drawing/2014/main" id="{2DA63E05-8A20-451F-8E80-14309D56BE07}"/>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矩形 26">
            <a:extLst>
              <a:ext uri="{FF2B5EF4-FFF2-40B4-BE49-F238E27FC236}">
                <a16:creationId xmlns:a16="http://schemas.microsoft.com/office/drawing/2014/main" id="{5560383C-886E-4784-87C6-A6209D8D7795}"/>
              </a:ext>
            </a:extLst>
          </p:cNvPr>
          <p:cNvSpPr/>
          <p:nvPr/>
        </p:nvSpPr>
        <p:spPr>
          <a:xfrm>
            <a:off x="526076" y="1579364"/>
            <a:ext cx="253364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社会保险模式</a:t>
            </a:r>
          </a:p>
        </p:txBody>
      </p:sp>
    </p:spTree>
    <p:extLst>
      <p:ext uri="{BB962C8B-B14F-4D97-AF65-F5344CB8AC3E}">
        <p14:creationId xmlns:p14="http://schemas.microsoft.com/office/powerpoint/2010/main" val="140728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856429" y="1977913"/>
            <a:ext cx="5882481" cy="3925153"/>
          </a:xfrm>
        </p:spPr>
        <p:txBody>
          <a:bodyPr anchor="ctr"/>
          <a:lstStyle/>
          <a:p>
            <a:pPr algn="l">
              <a:spcAft>
                <a:spcPts val="1200"/>
              </a:spcAft>
            </a:pPr>
            <a:r>
              <a:rPr lang="zh-CN" altLang="en-US" dirty="0"/>
              <a:t>全民福利型的社会保险制度贯彻（    ）。</a:t>
            </a:r>
            <a:endParaRPr lang="en-GB" altLang="zh-CN" dirty="0"/>
          </a:p>
          <a:p>
            <a:pPr algn="l">
              <a:lnSpc>
                <a:spcPct val="150000"/>
              </a:lnSpc>
            </a:pPr>
            <a:r>
              <a:rPr lang="en-US" altLang="zh-CN" dirty="0"/>
              <a:t>A</a:t>
            </a:r>
            <a:r>
              <a:rPr lang="zh-CN" altLang="en-US" dirty="0"/>
              <a:t>、选择性原则</a:t>
            </a:r>
            <a:endParaRPr lang="en-GB" altLang="zh-CN" dirty="0"/>
          </a:p>
          <a:p>
            <a:pPr algn="l">
              <a:lnSpc>
                <a:spcPct val="150000"/>
              </a:lnSpc>
            </a:pPr>
            <a:r>
              <a:rPr lang="en-US" altLang="zh-CN" dirty="0"/>
              <a:t>B</a:t>
            </a:r>
            <a:r>
              <a:rPr lang="zh-CN" altLang="en-US" dirty="0"/>
              <a:t>、普遍性原则</a:t>
            </a:r>
            <a:endParaRPr lang="en-GB" altLang="zh-CN" dirty="0"/>
          </a:p>
          <a:p>
            <a:pPr algn="l">
              <a:lnSpc>
                <a:spcPct val="150000"/>
              </a:lnSpc>
            </a:pPr>
            <a:r>
              <a:rPr lang="en-US" altLang="zh-CN" dirty="0"/>
              <a:t>C</a:t>
            </a:r>
            <a:r>
              <a:rPr lang="zh-CN" altLang="en-US" dirty="0"/>
              <a:t>、强制性原则</a:t>
            </a:r>
            <a:endParaRPr lang="en-GB" altLang="zh-CN" dirty="0"/>
          </a:p>
          <a:p>
            <a:pPr algn="l">
              <a:lnSpc>
                <a:spcPct val="150000"/>
              </a:lnSpc>
            </a:pPr>
            <a:r>
              <a:rPr lang="en-US" altLang="zh-CN" dirty="0"/>
              <a:t>D</a:t>
            </a:r>
            <a:r>
              <a:rPr lang="zh-CN" altLang="en-US" dirty="0"/>
              <a:t>、盈利性原则</a:t>
            </a:r>
          </a:p>
        </p:txBody>
      </p:sp>
      <p:sp>
        <p:nvSpPr>
          <p:cNvPr id="5" name="TextBox 3">
            <a:extLst>
              <a:ext uri="{FF2B5EF4-FFF2-40B4-BE49-F238E27FC236}">
                <a16:creationId xmlns:a16="http://schemas.microsoft.com/office/drawing/2014/main" id="{65CB11E8-C391-40C6-BAB9-2C0F4BB0A3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0799616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856429" y="1977913"/>
            <a:ext cx="5882481" cy="3925153"/>
          </a:xfrm>
        </p:spPr>
        <p:txBody>
          <a:bodyPr anchor="ctr"/>
          <a:lstStyle/>
          <a:p>
            <a:pPr algn="l">
              <a:spcAft>
                <a:spcPts val="1200"/>
              </a:spcAft>
            </a:pPr>
            <a:r>
              <a:rPr lang="zh-CN" altLang="en-US" dirty="0"/>
              <a:t>全民福利型的社会保险制度贯彻（  </a:t>
            </a:r>
            <a:r>
              <a:rPr lang="en-US" altLang="zh-CN" b="1" dirty="0">
                <a:solidFill>
                  <a:srgbClr val="FF0000"/>
                </a:solidFill>
              </a:rPr>
              <a:t>B</a:t>
            </a:r>
            <a:r>
              <a:rPr lang="zh-CN" altLang="en-US" dirty="0"/>
              <a:t>  ）。</a:t>
            </a:r>
            <a:endParaRPr lang="en-GB" altLang="zh-CN" dirty="0"/>
          </a:p>
          <a:p>
            <a:pPr algn="l">
              <a:lnSpc>
                <a:spcPct val="150000"/>
              </a:lnSpc>
            </a:pPr>
            <a:r>
              <a:rPr lang="en-US" altLang="zh-CN" dirty="0"/>
              <a:t>A</a:t>
            </a:r>
            <a:r>
              <a:rPr lang="zh-CN" altLang="en-US" dirty="0"/>
              <a:t>、选择性原则</a:t>
            </a:r>
            <a:endParaRPr lang="en-GB" altLang="zh-CN" dirty="0"/>
          </a:p>
          <a:p>
            <a:pPr algn="l">
              <a:lnSpc>
                <a:spcPct val="150000"/>
              </a:lnSpc>
            </a:pPr>
            <a:r>
              <a:rPr lang="en-US" altLang="zh-CN" dirty="0">
                <a:solidFill>
                  <a:srgbClr val="FF0000"/>
                </a:solidFill>
              </a:rPr>
              <a:t>B</a:t>
            </a:r>
            <a:r>
              <a:rPr lang="zh-CN" altLang="en-US" dirty="0">
                <a:solidFill>
                  <a:srgbClr val="FF0000"/>
                </a:solidFill>
              </a:rPr>
              <a:t>、普遍性原则</a:t>
            </a:r>
            <a:endParaRPr lang="en-GB" altLang="zh-CN" dirty="0">
              <a:solidFill>
                <a:srgbClr val="FF0000"/>
              </a:solidFill>
            </a:endParaRPr>
          </a:p>
          <a:p>
            <a:pPr algn="l">
              <a:lnSpc>
                <a:spcPct val="150000"/>
              </a:lnSpc>
            </a:pPr>
            <a:r>
              <a:rPr lang="en-US" altLang="zh-CN" dirty="0"/>
              <a:t>C</a:t>
            </a:r>
            <a:r>
              <a:rPr lang="zh-CN" altLang="en-US" dirty="0"/>
              <a:t>、强制性原则</a:t>
            </a:r>
            <a:endParaRPr lang="en-GB" altLang="zh-CN" dirty="0"/>
          </a:p>
          <a:p>
            <a:pPr algn="l">
              <a:lnSpc>
                <a:spcPct val="150000"/>
              </a:lnSpc>
            </a:pPr>
            <a:r>
              <a:rPr lang="en-US" altLang="zh-CN" dirty="0"/>
              <a:t>D</a:t>
            </a:r>
            <a:r>
              <a:rPr lang="zh-CN" altLang="en-US" dirty="0"/>
              <a:t>、盈利性原则</a:t>
            </a:r>
          </a:p>
        </p:txBody>
      </p:sp>
      <p:sp>
        <p:nvSpPr>
          <p:cNvPr id="5" name="TextBox 3">
            <a:extLst>
              <a:ext uri="{FF2B5EF4-FFF2-40B4-BE49-F238E27FC236}">
                <a16:creationId xmlns:a16="http://schemas.microsoft.com/office/drawing/2014/main" id="{65CB11E8-C391-40C6-BAB9-2C0F4BB0A3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730940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14067" y="2064743"/>
            <a:ext cx="9163789" cy="3925153"/>
          </a:xfrm>
        </p:spPr>
        <p:txBody>
          <a:bodyPr anchor="ctr"/>
          <a:lstStyle/>
          <a:p>
            <a:pPr algn="l">
              <a:spcAft>
                <a:spcPts val="1200"/>
              </a:spcAft>
            </a:pPr>
            <a:r>
              <a:rPr lang="zh-CN" altLang="en-US" dirty="0"/>
              <a:t>贯彻“普遍性”原则，所有公民，无论是就业者或失业者，也不论是否参加过工作，都有权享受社会保险待遇，这属于（   ）。</a:t>
            </a:r>
            <a:endParaRPr lang="en-GB" altLang="zh-CN" dirty="0"/>
          </a:p>
          <a:p>
            <a:pPr algn="l">
              <a:lnSpc>
                <a:spcPct val="150000"/>
              </a:lnSpc>
            </a:pPr>
            <a:r>
              <a:rPr lang="en-US" altLang="zh-CN" dirty="0"/>
              <a:t>A</a:t>
            </a:r>
            <a:r>
              <a:rPr lang="zh-CN" altLang="en-US" dirty="0"/>
              <a:t>、投保自助型的社会保险模式</a:t>
            </a:r>
            <a:endParaRPr lang="en-GB" altLang="zh-CN" dirty="0"/>
          </a:p>
          <a:p>
            <a:pPr algn="l">
              <a:lnSpc>
                <a:spcPct val="150000"/>
              </a:lnSpc>
            </a:pPr>
            <a:r>
              <a:rPr lang="en-US" altLang="zh-CN" dirty="0"/>
              <a:t>B</a:t>
            </a:r>
            <a:r>
              <a:rPr lang="zh-CN" altLang="en-US" dirty="0"/>
              <a:t>、国家统筹型的社会保险模式</a:t>
            </a:r>
            <a:endParaRPr lang="en-GB" altLang="zh-CN" dirty="0"/>
          </a:p>
          <a:p>
            <a:pPr algn="l">
              <a:lnSpc>
                <a:spcPct val="150000"/>
              </a:lnSpc>
            </a:pPr>
            <a:r>
              <a:rPr lang="en-US" altLang="zh-CN" dirty="0"/>
              <a:t>C</a:t>
            </a:r>
            <a:r>
              <a:rPr lang="zh-CN" altLang="en-US" dirty="0"/>
              <a:t>、全民福利型的社会保险模式</a:t>
            </a:r>
            <a:endParaRPr lang="en-GB" altLang="zh-CN" dirty="0"/>
          </a:p>
          <a:p>
            <a:pPr algn="l">
              <a:lnSpc>
                <a:spcPct val="150000"/>
              </a:lnSpc>
            </a:pPr>
            <a:r>
              <a:rPr lang="en-US" altLang="zh-CN" dirty="0"/>
              <a:t>D</a:t>
            </a:r>
            <a:r>
              <a:rPr lang="zh-CN" altLang="en-US" dirty="0"/>
              <a:t>、强制储蓄型的社会保险模式</a:t>
            </a:r>
          </a:p>
        </p:txBody>
      </p:sp>
      <p:sp>
        <p:nvSpPr>
          <p:cNvPr id="5" name="TextBox 3">
            <a:extLst>
              <a:ext uri="{FF2B5EF4-FFF2-40B4-BE49-F238E27FC236}">
                <a16:creationId xmlns:a16="http://schemas.microsoft.com/office/drawing/2014/main" id="{0D48C8A9-A76F-465D-A92A-3530A84D19A3}"/>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1372028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14067" y="2064743"/>
            <a:ext cx="9163789" cy="3925153"/>
          </a:xfrm>
        </p:spPr>
        <p:txBody>
          <a:bodyPr anchor="ctr"/>
          <a:lstStyle/>
          <a:p>
            <a:pPr algn="l">
              <a:spcAft>
                <a:spcPts val="1200"/>
              </a:spcAft>
            </a:pPr>
            <a:r>
              <a:rPr lang="zh-CN" altLang="en-US" dirty="0"/>
              <a:t>贯彻“普遍性”原则，所有公民，无论是就业者或失业者，也不论是否参加过工作，都有权享受社会保险待遇，这属于（  </a:t>
            </a:r>
            <a:r>
              <a:rPr lang="en-US" altLang="zh-CN" b="1" dirty="0">
                <a:solidFill>
                  <a:srgbClr val="FF0000"/>
                </a:solidFill>
              </a:rPr>
              <a:t>C</a:t>
            </a:r>
            <a:r>
              <a:rPr lang="zh-CN" altLang="en-US" dirty="0"/>
              <a:t> ）。</a:t>
            </a:r>
            <a:endParaRPr lang="en-GB" altLang="zh-CN" dirty="0"/>
          </a:p>
          <a:p>
            <a:pPr algn="l">
              <a:lnSpc>
                <a:spcPct val="150000"/>
              </a:lnSpc>
            </a:pPr>
            <a:r>
              <a:rPr lang="en-US" altLang="zh-CN" dirty="0"/>
              <a:t>A</a:t>
            </a:r>
            <a:r>
              <a:rPr lang="zh-CN" altLang="en-US" dirty="0"/>
              <a:t>、投保自助型的社会保险模式</a:t>
            </a:r>
            <a:endParaRPr lang="en-GB" altLang="zh-CN" dirty="0"/>
          </a:p>
          <a:p>
            <a:pPr algn="l">
              <a:lnSpc>
                <a:spcPct val="150000"/>
              </a:lnSpc>
            </a:pPr>
            <a:r>
              <a:rPr lang="en-US" altLang="zh-CN" dirty="0"/>
              <a:t>B</a:t>
            </a:r>
            <a:r>
              <a:rPr lang="zh-CN" altLang="en-US" dirty="0"/>
              <a:t>、国家统筹型的社会保险模式</a:t>
            </a:r>
            <a:endParaRPr lang="en-GB" altLang="zh-CN" dirty="0"/>
          </a:p>
          <a:p>
            <a:pPr algn="l">
              <a:lnSpc>
                <a:spcPct val="150000"/>
              </a:lnSpc>
            </a:pPr>
            <a:r>
              <a:rPr lang="en-US" altLang="zh-CN" dirty="0">
                <a:solidFill>
                  <a:srgbClr val="FF0000"/>
                </a:solidFill>
              </a:rPr>
              <a:t>C</a:t>
            </a:r>
            <a:r>
              <a:rPr lang="zh-CN" altLang="en-US" dirty="0">
                <a:solidFill>
                  <a:srgbClr val="FF0000"/>
                </a:solidFill>
              </a:rPr>
              <a:t>、全民福利型的社会保险模式</a:t>
            </a:r>
            <a:endParaRPr lang="en-GB" altLang="zh-CN" dirty="0">
              <a:solidFill>
                <a:srgbClr val="FF0000"/>
              </a:solidFill>
            </a:endParaRPr>
          </a:p>
          <a:p>
            <a:pPr algn="l">
              <a:lnSpc>
                <a:spcPct val="150000"/>
              </a:lnSpc>
            </a:pPr>
            <a:r>
              <a:rPr lang="en-US" altLang="zh-CN" dirty="0"/>
              <a:t>D</a:t>
            </a:r>
            <a:r>
              <a:rPr lang="zh-CN" altLang="en-US" dirty="0"/>
              <a:t>、强制储蓄型的社会保险模式</a:t>
            </a:r>
          </a:p>
        </p:txBody>
      </p:sp>
      <p:sp>
        <p:nvSpPr>
          <p:cNvPr id="5" name="TextBox 3">
            <a:extLst>
              <a:ext uri="{FF2B5EF4-FFF2-40B4-BE49-F238E27FC236}">
                <a16:creationId xmlns:a16="http://schemas.microsoft.com/office/drawing/2014/main" id="{0D48C8A9-A76F-465D-A92A-3530A84D19A3}"/>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273028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0915" y="1539694"/>
            <a:ext cx="5459046" cy="707886"/>
          </a:xfrm>
          <a:prstGeom prst="rect">
            <a:avLst/>
          </a:prstGeom>
          <a:noFill/>
        </p:spPr>
        <p:txBody>
          <a:bodyPr wrap="square" rtlCol="0">
            <a:spAutoFit/>
          </a:bodyPr>
          <a:lstStyle/>
          <a:p>
            <a:r>
              <a:rPr lang="zh-CN" altLang="en-US" sz="4000" b="1" dirty="0"/>
              <a:t>第三章     社会保障基金</a:t>
            </a:r>
            <a:endParaRPr lang="en-US" altLang="zh-CN" sz="4000" b="1" dirty="0"/>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663254" y="2399736"/>
            <a:ext cx="5459046" cy="3931594"/>
            <a:chOff x="3663254" y="2675157"/>
            <a:chExt cx="5459046" cy="3931594"/>
          </a:xfrm>
        </p:grpSpPr>
        <p:sp>
          <p:nvSpPr>
            <p:cNvPr id="7" name="Rectangle 6">
              <a:extLst>
                <a:ext uri="{FF2B5EF4-FFF2-40B4-BE49-F238E27FC236}">
                  <a16:creationId xmlns:a16="http://schemas.microsoft.com/office/drawing/2014/main" id="{115FA8BC-822F-4883-B887-BA1A38F7FA12}"/>
                </a:ext>
              </a:extLst>
            </p:cNvPr>
            <p:cNvSpPr/>
            <p:nvPr/>
          </p:nvSpPr>
          <p:spPr>
            <a:xfrm>
              <a:off x="3723581" y="2675157"/>
              <a:ext cx="4361052"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第一节   社会保障基金概述</a:t>
              </a:r>
            </a:p>
          </p:txBody>
        </p:sp>
        <p:sp>
          <p:nvSpPr>
            <p:cNvPr id="8" name="Rectangle 7">
              <a:extLst>
                <a:ext uri="{FF2B5EF4-FFF2-40B4-BE49-F238E27FC236}">
                  <a16:creationId xmlns:a16="http://schemas.microsoft.com/office/drawing/2014/main" id="{496C3528-4EC8-48BC-9E55-2C141A263670}"/>
                </a:ext>
              </a:extLst>
            </p:cNvPr>
            <p:cNvSpPr/>
            <p:nvPr/>
          </p:nvSpPr>
          <p:spPr>
            <a:xfrm>
              <a:off x="3663255" y="3424215"/>
              <a:ext cx="4822821"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社会保障基金的筹集</a:t>
              </a:r>
            </a:p>
          </p:txBody>
        </p:sp>
        <p:sp>
          <p:nvSpPr>
            <p:cNvPr id="9" name="Rectangle 8">
              <a:extLst>
                <a:ext uri="{FF2B5EF4-FFF2-40B4-BE49-F238E27FC236}">
                  <a16:creationId xmlns:a16="http://schemas.microsoft.com/office/drawing/2014/main" id="{FAAC986D-CD29-458C-BF64-227A465E3673}"/>
                </a:ext>
              </a:extLst>
            </p:cNvPr>
            <p:cNvSpPr/>
            <p:nvPr/>
          </p:nvSpPr>
          <p:spPr>
            <a:xfrm>
              <a:off x="3663254" y="4201737"/>
              <a:ext cx="545904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社会保障基金筹集的类型</a:t>
              </a:r>
            </a:p>
          </p:txBody>
        </p:sp>
        <p:sp>
          <p:nvSpPr>
            <p:cNvPr id="10" name="Rectangle 9">
              <a:extLst>
                <a:ext uri="{FF2B5EF4-FFF2-40B4-BE49-F238E27FC236}">
                  <a16:creationId xmlns:a16="http://schemas.microsoft.com/office/drawing/2014/main" id="{0A193A46-6CB8-4D74-9CD3-1134DED3C71C}"/>
                </a:ext>
              </a:extLst>
            </p:cNvPr>
            <p:cNvSpPr/>
            <p:nvPr/>
          </p:nvSpPr>
          <p:spPr>
            <a:xfrm>
              <a:off x="3723581" y="4943293"/>
              <a:ext cx="4745166"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社会保障基金的管理</a:t>
              </a:r>
            </a:p>
          </p:txBody>
        </p:sp>
        <p:sp>
          <p:nvSpPr>
            <p:cNvPr id="11" name="Rectangle 9">
              <a:extLst>
                <a:ext uri="{FF2B5EF4-FFF2-40B4-BE49-F238E27FC236}">
                  <a16:creationId xmlns:a16="http://schemas.microsoft.com/office/drawing/2014/main" id="{99E68D23-D417-4D3C-9C0B-4B6A1BE9DD4E}"/>
                </a:ext>
              </a:extLst>
            </p:cNvPr>
            <p:cNvSpPr/>
            <p:nvPr/>
          </p:nvSpPr>
          <p:spPr>
            <a:xfrm>
              <a:off x="3732245" y="5692351"/>
              <a:ext cx="474516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第五节   社会保障基金的运营</a:t>
              </a:r>
            </a:p>
          </p:txBody>
        </p:sp>
      </p:grpSp>
    </p:spTree>
    <p:extLst>
      <p:ext uri="{BB962C8B-B14F-4D97-AF65-F5344CB8AC3E}">
        <p14:creationId xmlns:p14="http://schemas.microsoft.com/office/powerpoint/2010/main" val="2704899560"/>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792911" y="2087321"/>
            <a:ext cx="5384955" cy="3925153"/>
          </a:xfrm>
        </p:spPr>
        <p:txBody>
          <a:bodyPr anchor="ctr"/>
          <a:lstStyle/>
          <a:p>
            <a:pPr algn="l">
              <a:spcAft>
                <a:spcPts val="1200"/>
              </a:spcAft>
            </a:pPr>
            <a:r>
              <a:rPr lang="zh-CN" altLang="en-US" dirty="0"/>
              <a:t>储金型的社会保险模式贯彻（     ）。</a:t>
            </a:r>
            <a:endParaRPr lang="en-GB" altLang="zh-CN" dirty="0"/>
          </a:p>
          <a:p>
            <a:pPr algn="l">
              <a:lnSpc>
                <a:spcPct val="150000"/>
              </a:lnSpc>
            </a:pPr>
            <a:r>
              <a:rPr lang="en-US" altLang="zh-CN" dirty="0"/>
              <a:t>A</a:t>
            </a:r>
            <a:r>
              <a:rPr lang="zh-CN" altLang="en-US" dirty="0"/>
              <a:t>、选择性原则</a:t>
            </a:r>
          </a:p>
          <a:p>
            <a:pPr algn="l">
              <a:lnSpc>
                <a:spcPct val="150000"/>
              </a:lnSpc>
            </a:pPr>
            <a:r>
              <a:rPr lang="en-US" altLang="zh-CN" dirty="0"/>
              <a:t>B</a:t>
            </a:r>
            <a:r>
              <a:rPr lang="zh-CN" altLang="en-US" dirty="0"/>
              <a:t>、普遍性原则</a:t>
            </a:r>
          </a:p>
          <a:p>
            <a:pPr algn="l">
              <a:lnSpc>
                <a:spcPct val="150000"/>
              </a:lnSpc>
            </a:pPr>
            <a:r>
              <a:rPr lang="en-US" altLang="zh-CN" dirty="0"/>
              <a:t>C</a:t>
            </a:r>
            <a:r>
              <a:rPr lang="zh-CN" altLang="en-US" dirty="0"/>
              <a:t>、强制性原则</a:t>
            </a:r>
          </a:p>
          <a:p>
            <a:pPr algn="l">
              <a:lnSpc>
                <a:spcPct val="150000"/>
              </a:lnSpc>
            </a:pPr>
            <a:r>
              <a:rPr lang="en-US" altLang="zh-CN" dirty="0"/>
              <a:t>D</a:t>
            </a:r>
            <a:r>
              <a:rPr lang="zh-CN" altLang="en-US" dirty="0"/>
              <a:t>、盈利性原则</a:t>
            </a:r>
          </a:p>
        </p:txBody>
      </p:sp>
      <p:sp>
        <p:nvSpPr>
          <p:cNvPr id="5" name="TextBox 3">
            <a:extLst>
              <a:ext uri="{FF2B5EF4-FFF2-40B4-BE49-F238E27FC236}">
                <a16:creationId xmlns:a16="http://schemas.microsoft.com/office/drawing/2014/main" id="{0D48C8A9-A76F-465D-A92A-3530A84D19A3}"/>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9678635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792911" y="2087321"/>
            <a:ext cx="5384955" cy="3925153"/>
          </a:xfrm>
        </p:spPr>
        <p:txBody>
          <a:bodyPr anchor="ctr"/>
          <a:lstStyle/>
          <a:p>
            <a:pPr algn="l">
              <a:spcAft>
                <a:spcPts val="1200"/>
              </a:spcAft>
            </a:pPr>
            <a:r>
              <a:rPr lang="zh-CN" altLang="en-US" dirty="0"/>
              <a:t>储金型的社会保险模式贯彻（   </a:t>
            </a:r>
            <a:r>
              <a:rPr lang="en-US" altLang="zh-CN" b="1" dirty="0">
                <a:solidFill>
                  <a:srgbClr val="FF0000"/>
                </a:solidFill>
              </a:rPr>
              <a:t>C</a:t>
            </a:r>
            <a:r>
              <a:rPr lang="zh-CN" altLang="en-US" dirty="0"/>
              <a:t>  ）。</a:t>
            </a:r>
            <a:endParaRPr lang="en-GB" altLang="zh-CN" dirty="0"/>
          </a:p>
          <a:p>
            <a:pPr algn="l">
              <a:lnSpc>
                <a:spcPct val="150000"/>
              </a:lnSpc>
            </a:pPr>
            <a:r>
              <a:rPr lang="en-US" altLang="zh-CN" dirty="0"/>
              <a:t>A</a:t>
            </a:r>
            <a:r>
              <a:rPr lang="zh-CN" altLang="en-US" dirty="0"/>
              <a:t>、选择性原则</a:t>
            </a:r>
          </a:p>
          <a:p>
            <a:pPr algn="l">
              <a:lnSpc>
                <a:spcPct val="150000"/>
              </a:lnSpc>
            </a:pPr>
            <a:r>
              <a:rPr lang="en-US" altLang="zh-CN" dirty="0"/>
              <a:t>B</a:t>
            </a:r>
            <a:r>
              <a:rPr lang="zh-CN" altLang="en-US" dirty="0"/>
              <a:t>、普遍性原则</a:t>
            </a:r>
          </a:p>
          <a:p>
            <a:pPr algn="l">
              <a:lnSpc>
                <a:spcPct val="150000"/>
              </a:lnSpc>
            </a:pPr>
            <a:r>
              <a:rPr lang="en-US" altLang="zh-CN" b="1" dirty="0">
                <a:solidFill>
                  <a:srgbClr val="FF0000"/>
                </a:solidFill>
              </a:rPr>
              <a:t>C</a:t>
            </a:r>
            <a:r>
              <a:rPr lang="zh-CN" altLang="en-US" b="1" dirty="0">
                <a:solidFill>
                  <a:srgbClr val="FF0000"/>
                </a:solidFill>
              </a:rPr>
              <a:t>、强制性原则</a:t>
            </a:r>
          </a:p>
          <a:p>
            <a:pPr algn="l">
              <a:lnSpc>
                <a:spcPct val="150000"/>
              </a:lnSpc>
            </a:pPr>
            <a:r>
              <a:rPr lang="en-US" altLang="zh-CN" dirty="0"/>
              <a:t>D</a:t>
            </a:r>
            <a:r>
              <a:rPr lang="zh-CN" altLang="en-US" dirty="0"/>
              <a:t>、盈利性原则</a:t>
            </a:r>
          </a:p>
        </p:txBody>
      </p:sp>
      <p:sp>
        <p:nvSpPr>
          <p:cNvPr id="5" name="TextBox 3">
            <a:extLst>
              <a:ext uri="{FF2B5EF4-FFF2-40B4-BE49-F238E27FC236}">
                <a16:creationId xmlns:a16="http://schemas.microsoft.com/office/drawing/2014/main" id="{0D48C8A9-A76F-465D-A92A-3530A84D19A3}"/>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8079003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77011" y="1564955"/>
            <a:ext cx="545904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第四章   社会保险制度</a:t>
            </a:r>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132943" y="2466373"/>
            <a:ext cx="7708712" cy="3922852"/>
            <a:chOff x="3815988" y="2664676"/>
            <a:chExt cx="7708712" cy="3922852"/>
          </a:xfrm>
        </p:grpSpPr>
        <p:sp>
          <p:nvSpPr>
            <p:cNvPr id="7" name="Rectangle 6">
              <a:extLst>
                <a:ext uri="{FF2B5EF4-FFF2-40B4-BE49-F238E27FC236}">
                  <a16:creationId xmlns:a16="http://schemas.microsoft.com/office/drawing/2014/main" id="{115FA8BC-822F-4883-B887-BA1A38F7FA12}"/>
                </a:ext>
              </a:extLst>
            </p:cNvPr>
            <p:cNvSpPr/>
            <p:nvPr/>
          </p:nvSpPr>
          <p:spPr>
            <a:xfrm>
              <a:off x="3815988" y="2664676"/>
              <a:ext cx="373483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社会保险概述</a:t>
              </a:r>
            </a:p>
          </p:txBody>
        </p:sp>
        <p:sp>
          <p:nvSpPr>
            <p:cNvPr id="8" name="Rectangle 7">
              <a:extLst>
                <a:ext uri="{FF2B5EF4-FFF2-40B4-BE49-F238E27FC236}">
                  <a16:creationId xmlns:a16="http://schemas.microsoft.com/office/drawing/2014/main" id="{496C3528-4EC8-48BC-9E55-2C141A263670}"/>
                </a:ext>
              </a:extLst>
            </p:cNvPr>
            <p:cNvSpPr/>
            <p:nvPr/>
          </p:nvSpPr>
          <p:spPr>
            <a:xfrm>
              <a:off x="3860056" y="3372567"/>
              <a:ext cx="5172273"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社会保险的产生和发展</a:t>
              </a:r>
            </a:p>
          </p:txBody>
        </p:sp>
        <p:sp>
          <p:nvSpPr>
            <p:cNvPr id="9" name="Rectangle 8">
              <a:extLst>
                <a:ext uri="{FF2B5EF4-FFF2-40B4-BE49-F238E27FC236}">
                  <a16:creationId xmlns:a16="http://schemas.microsoft.com/office/drawing/2014/main" id="{FAAC986D-CD29-458C-BF64-227A465E3673}"/>
                </a:ext>
              </a:extLst>
            </p:cNvPr>
            <p:cNvSpPr/>
            <p:nvPr/>
          </p:nvSpPr>
          <p:spPr>
            <a:xfrm>
              <a:off x="3887538" y="4126551"/>
              <a:ext cx="6912939"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社会保险与商业保险的区别与关系</a:t>
              </a:r>
            </a:p>
          </p:txBody>
        </p:sp>
        <p:sp>
          <p:nvSpPr>
            <p:cNvPr id="10" name="Rectangle 9">
              <a:extLst>
                <a:ext uri="{FF2B5EF4-FFF2-40B4-BE49-F238E27FC236}">
                  <a16:creationId xmlns:a16="http://schemas.microsoft.com/office/drawing/2014/main" id="{0A193A46-6CB8-4D74-9CD3-1134DED3C71C}"/>
                </a:ext>
              </a:extLst>
            </p:cNvPr>
            <p:cNvSpPr/>
            <p:nvPr/>
          </p:nvSpPr>
          <p:spPr>
            <a:xfrm>
              <a:off x="3887538" y="4919144"/>
              <a:ext cx="373483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社会保险模式</a:t>
              </a:r>
            </a:p>
          </p:txBody>
        </p:sp>
        <p:sp>
          <p:nvSpPr>
            <p:cNvPr id="11" name="Rectangle 9">
              <a:extLst>
                <a:ext uri="{FF2B5EF4-FFF2-40B4-BE49-F238E27FC236}">
                  <a16:creationId xmlns:a16="http://schemas.microsoft.com/office/drawing/2014/main" id="{99E68D23-D417-4D3C-9C0B-4B6A1BE9DD4E}"/>
                </a:ext>
              </a:extLst>
            </p:cNvPr>
            <p:cNvSpPr/>
            <p:nvPr/>
          </p:nvSpPr>
          <p:spPr>
            <a:xfrm>
              <a:off x="3887538" y="5673128"/>
              <a:ext cx="7637162"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我国社会保险的现状、问题及改革发展</a:t>
              </a:r>
            </a:p>
          </p:txBody>
        </p:sp>
      </p:grpSp>
    </p:spTree>
    <p:extLst>
      <p:ext uri="{BB962C8B-B14F-4D97-AF65-F5344CB8AC3E}">
        <p14:creationId xmlns:p14="http://schemas.microsoft.com/office/powerpoint/2010/main" val="696160086"/>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A47616F8-7EC0-4DFB-A6A8-60D3D1224134}"/>
              </a:ext>
            </a:extLst>
          </p:cNvPr>
          <p:cNvGrpSpPr/>
          <p:nvPr/>
        </p:nvGrpSpPr>
        <p:grpSpPr>
          <a:xfrm>
            <a:off x="1014134" y="1143641"/>
            <a:ext cx="9587482" cy="5204723"/>
            <a:chOff x="1069218" y="1595333"/>
            <a:chExt cx="9587482" cy="5204723"/>
          </a:xfrm>
        </p:grpSpPr>
        <p:grpSp>
          <p:nvGrpSpPr>
            <p:cNvPr id="3" name="组合 2">
              <a:extLst>
                <a:ext uri="{FF2B5EF4-FFF2-40B4-BE49-F238E27FC236}">
                  <a16:creationId xmlns:a16="http://schemas.microsoft.com/office/drawing/2014/main" id="{E6CFBFE8-6FE9-46A7-B948-88935439AC0B}"/>
                </a:ext>
              </a:extLst>
            </p:cNvPr>
            <p:cNvGrpSpPr/>
            <p:nvPr/>
          </p:nvGrpSpPr>
          <p:grpSpPr>
            <a:xfrm>
              <a:off x="1069218" y="1595333"/>
              <a:ext cx="9564904" cy="4604559"/>
              <a:chOff x="1228526" y="1419063"/>
              <a:chExt cx="9564904" cy="4604559"/>
            </a:xfrm>
          </p:grpSpPr>
          <p:grpSp>
            <p:nvGrpSpPr>
              <p:cNvPr id="4" name="组合 3">
                <a:extLst>
                  <a:ext uri="{FF2B5EF4-FFF2-40B4-BE49-F238E27FC236}">
                    <a16:creationId xmlns:a16="http://schemas.microsoft.com/office/drawing/2014/main" id="{2CB688E3-23F5-443F-8131-B956A7FFB64E}"/>
                  </a:ext>
                </a:extLst>
              </p:cNvPr>
              <p:cNvGrpSpPr/>
              <p:nvPr/>
            </p:nvGrpSpPr>
            <p:grpSpPr>
              <a:xfrm>
                <a:off x="1228526" y="1419063"/>
                <a:ext cx="9564904" cy="4604559"/>
                <a:chOff x="-1130108" y="1350636"/>
                <a:chExt cx="9564904" cy="4604559"/>
              </a:xfrm>
            </p:grpSpPr>
            <p:sp>
              <p:nvSpPr>
                <p:cNvPr id="7" name="文本框 6">
                  <a:extLst>
                    <a:ext uri="{FF2B5EF4-FFF2-40B4-BE49-F238E27FC236}">
                      <a16:creationId xmlns:a16="http://schemas.microsoft.com/office/drawing/2014/main" id="{EF6119A7-50E1-4654-A491-B861D7649554}"/>
                    </a:ext>
                  </a:extLst>
                </p:cNvPr>
                <p:cNvSpPr txBox="1"/>
                <p:nvPr/>
              </p:nvSpPr>
              <p:spPr>
                <a:xfrm>
                  <a:off x="-1130108" y="3360573"/>
                  <a:ext cx="3730600" cy="954107"/>
                </a:xfrm>
                <a:prstGeom prst="rect">
                  <a:avLst/>
                </a:prstGeom>
                <a:solidFill>
                  <a:schemeClr val="accent6">
                    <a:lumMod val="60000"/>
                    <a:lumOff val="40000"/>
                  </a:schemeClr>
                </a:solidFill>
                <a:ln w="38100">
                  <a:noFill/>
                </a:ln>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我国社会保险的现状、问题及改革发展</a:t>
                  </a:r>
                </a:p>
              </p:txBody>
            </p:sp>
            <p:cxnSp>
              <p:nvCxnSpPr>
                <p:cNvPr id="8" name="直接连接符 7">
                  <a:extLst>
                    <a:ext uri="{FF2B5EF4-FFF2-40B4-BE49-F238E27FC236}">
                      <a16:creationId xmlns:a16="http://schemas.microsoft.com/office/drawing/2014/main" id="{26C41221-E40F-48ED-A1E6-2B82B8F1A2FB}"/>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E3A67C0-6F59-428A-A6D4-28D4F8F6B92E}"/>
                    </a:ext>
                  </a:extLst>
                </p:cNvPr>
                <p:cNvCxnSpPr/>
                <p:nvPr/>
              </p:nvCxnSpPr>
              <p:spPr>
                <a:xfrm>
                  <a:off x="3117277" y="160020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F94D24BB-3AFF-4B6A-A464-C8EC3672C143}"/>
                    </a:ext>
                  </a:extLst>
                </p:cNvPr>
                <p:cNvCxnSpPr/>
                <p:nvPr/>
              </p:nvCxnSpPr>
              <p:spPr>
                <a:xfrm>
                  <a:off x="3139848" y="251382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19C0322-5150-4A4F-A51E-14EE777EE341}"/>
                    </a:ext>
                  </a:extLst>
                </p:cNvPr>
                <p:cNvSpPr txBox="1"/>
                <p:nvPr/>
              </p:nvSpPr>
              <p:spPr>
                <a:xfrm>
                  <a:off x="3625846" y="1350636"/>
                  <a:ext cx="324442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我国社会保险的现状</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99F17E6F-532F-4745-B861-6CE67792B9FF}"/>
                    </a:ext>
                  </a:extLst>
                </p:cNvPr>
                <p:cNvSpPr txBox="1"/>
                <p:nvPr/>
              </p:nvSpPr>
              <p:spPr>
                <a:xfrm>
                  <a:off x="3648417" y="2271702"/>
                  <a:ext cx="4786379"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我国现行社会统筹存在的主要问题</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3" name="直接连接符 12">
                  <a:extLst>
                    <a:ext uri="{FF2B5EF4-FFF2-40B4-BE49-F238E27FC236}">
                      <a16:creationId xmlns:a16="http://schemas.microsoft.com/office/drawing/2014/main" id="{90B32762-8AA3-45F7-93FD-A50A5C303D53}"/>
                    </a:ext>
                  </a:extLst>
                </p:cNvPr>
                <p:cNvCxnSpPr/>
                <p:nvPr/>
              </p:nvCxnSpPr>
              <p:spPr>
                <a:xfrm>
                  <a:off x="3117275" y="431468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77C3E78-997B-4F6E-9FB7-207FF10BBCDA}"/>
                    </a:ext>
                  </a:extLst>
                </p:cNvPr>
                <p:cNvSpPr txBox="1"/>
                <p:nvPr/>
              </p:nvSpPr>
              <p:spPr>
                <a:xfrm>
                  <a:off x="3649271" y="4083847"/>
                  <a:ext cx="3581423"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我国社会保险制度的改革</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5" name="直接连接符 14">
                  <a:extLst>
                    <a:ext uri="{FF2B5EF4-FFF2-40B4-BE49-F238E27FC236}">
                      <a16:creationId xmlns:a16="http://schemas.microsoft.com/office/drawing/2014/main" id="{1D6C015F-958C-43BB-9CB9-00ABD1AEC018}"/>
                    </a:ext>
                  </a:extLst>
                </p:cNvPr>
                <p:cNvCxnSpPr>
                  <a:cxnSpLocks/>
                </p:cNvCxnSpPr>
                <p:nvPr/>
              </p:nvCxnSpPr>
              <p:spPr>
                <a:xfrm flipH="1" flipV="1">
                  <a:off x="3127400" y="1600206"/>
                  <a:ext cx="11599" cy="4354989"/>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 name="直接连接符 4">
                <a:extLst>
                  <a:ext uri="{FF2B5EF4-FFF2-40B4-BE49-F238E27FC236}">
                    <a16:creationId xmlns:a16="http://schemas.microsoft.com/office/drawing/2014/main" id="{6C7014A5-A9FD-4F74-9720-3FB5178261E5}"/>
                  </a:ext>
                </a:extLst>
              </p:cNvPr>
              <p:cNvCxnSpPr/>
              <p:nvPr/>
            </p:nvCxnSpPr>
            <p:spPr>
              <a:xfrm>
                <a:off x="5475910" y="349475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45D53503-CEF7-41BD-8A05-138F8F8DF26B}"/>
                  </a:ext>
                </a:extLst>
              </p:cNvPr>
              <p:cNvSpPr txBox="1"/>
              <p:nvPr/>
            </p:nvSpPr>
            <p:spPr>
              <a:xfrm>
                <a:off x="5984479" y="3242516"/>
                <a:ext cx="4300967"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Calibri"/>
                    <a:ea typeface="微软雅黑"/>
                    <a:cs typeface="+mn-cs"/>
                  </a:rPr>
                  <a:t>社会保险制度存在的主要问题</a:t>
                </a:r>
                <a:endParaRPr kumimoji="0" lang="en-GB" altLang="zh-CN" sz="2400" b="0" i="0" u="none" strike="noStrike" kern="1200" cap="none" spc="0" normalizeH="0" baseline="0" noProof="0" dirty="0">
                  <a:ln>
                    <a:noFill/>
                  </a:ln>
                  <a:solidFill>
                    <a:srgbClr val="FF0000"/>
                  </a:solidFill>
                  <a:effectLst/>
                  <a:uLnTx/>
                  <a:uFillTx/>
                  <a:latin typeface="Calibri"/>
                  <a:ea typeface="微软雅黑"/>
                  <a:cs typeface="+mn-cs"/>
                </a:endParaRPr>
              </a:p>
            </p:txBody>
          </p:sp>
        </p:grpSp>
        <p:grpSp>
          <p:nvGrpSpPr>
            <p:cNvPr id="22" name="组合 21">
              <a:extLst>
                <a:ext uri="{FF2B5EF4-FFF2-40B4-BE49-F238E27FC236}">
                  <a16:creationId xmlns:a16="http://schemas.microsoft.com/office/drawing/2014/main" id="{19DCC623-301A-4D77-96DF-5FBA51CE7B3F}"/>
                </a:ext>
              </a:extLst>
            </p:cNvPr>
            <p:cNvGrpSpPr/>
            <p:nvPr/>
          </p:nvGrpSpPr>
          <p:grpSpPr>
            <a:xfrm>
              <a:off x="5338325" y="5158278"/>
              <a:ext cx="5318375" cy="1641778"/>
              <a:chOff x="5338325" y="5158278"/>
              <a:chExt cx="5318375" cy="1641778"/>
            </a:xfrm>
          </p:grpSpPr>
          <p:cxnSp>
            <p:nvCxnSpPr>
              <p:cNvPr id="17" name="直接连接符 16">
                <a:extLst>
                  <a:ext uri="{FF2B5EF4-FFF2-40B4-BE49-F238E27FC236}">
                    <a16:creationId xmlns:a16="http://schemas.microsoft.com/office/drawing/2014/main" id="{E47C7671-6EA6-4A54-9FF9-A5D3AB3CA581}"/>
                  </a:ext>
                </a:extLst>
              </p:cNvPr>
              <p:cNvCxnSpPr/>
              <p:nvPr/>
            </p:nvCxnSpPr>
            <p:spPr>
              <a:xfrm>
                <a:off x="5338325" y="5389111"/>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F3FEC00-E051-4B75-ABEC-394F58A54470}"/>
                  </a:ext>
                </a:extLst>
              </p:cNvPr>
              <p:cNvSpPr txBox="1"/>
              <p:nvPr/>
            </p:nvSpPr>
            <p:spPr>
              <a:xfrm>
                <a:off x="5870321" y="5158278"/>
                <a:ext cx="3919278"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Calibri"/>
                    <a:ea typeface="微软雅黑"/>
                    <a:cs typeface="+mn-cs"/>
                  </a:rPr>
                  <a:t>“统账结合”的内涵和特色</a:t>
                </a:r>
                <a:endParaRPr kumimoji="0" lang="en-GB" altLang="zh-CN" sz="2400" b="0" i="0" u="none" strike="noStrike" kern="1200" cap="none" spc="0" normalizeH="0" baseline="0" noProof="0" dirty="0">
                  <a:ln>
                    <a:noFill/>
                  </a:ln>
                  <a:solidFill>
                    <a:srgbClr val="FF0000"/>
                  </a:solidFill>
                  <a:effectLst/>
                  <a:uLnTx/>
                  <a:uFillTx/>
                  <a:latin typeface="Calibri"/>
                  <a:ea typeface="微软雅黑"/>
                  <a:cs typeface="+mn-cs"/>
                </a:endParaRPr>
              </a:p>
            </p:txBody>
          </p:sp>
          <p:cxnSp>
            <p:nvCxnSpPr>
              <p:cNvPr id="19" name="直接连接符 18">
                <a:extLst>
                  <a:ext uri="{FF2B5EF4-FFF2-40B4-BE49-F238E27FC236}">
                    <a16:creationId xmlns:a16="http://schemas.microsoft.com/office/drawing/2014/main" id="{724DD39B-F259-4688-9C01-8701A2213870}"/>
                  </a:ext>
                </a:extLst>
              </p:cNvPr>
              <p:cNvCxnSpPr/>
              <p:nvPr/>
            </p:nvCxnSpPr>
            <p:spPr>
              <a:xfrm>
                <a:off x="5338325" y="619989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18C9BA96-548B-4359-8F59-8847840668ED}"/>
                  </a:ext>
                </a:extLst>
              </p:cNvPr>
              <p:cNvSpPr txBox="1"/>
              <p:nvPr/>
            </p:nvSpPr>
            <p:spPr>
              <a:xfrm>
                <a:off x="5870321" y="5969059"/>
                <a:ext cx="4786379" cy="830997"/>
              </a:xfrm>
              <a:prstGeom prst="rect">
                <a:avLst/>
              </a:prstGeom>
              <a:noFill/>
              <a:ln w="38100">
                <a:solidFill>
                  <a:schemeClr val="accent6">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中国特有的筹集模式</a:t>
                </a:r>
                <a:r>
                  <a:rPr kumimoji="0" lang="en-US" altLang="zh-CN" sz="24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部分积累制</a:t>
                </a:r>
                <a:endParaRPr kumimoji="0" lang="en-US" altLang="zh-CN" sz="24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20</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世纪</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90</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年代之后</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spTree>
    <p:extLst>
      <p:ext uri="{BB962C8B-B14F-4D97-AF65-F5344CB8AC3E}">
        <p14:creationId xmlns:p14="http://schemas.microsoft.com/office/powerpoint/2010/main" val="8386013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D8872B-D60D-4BA7-941A-F8E67CF990A9}"/>
              </a:ext>
            </a:extLst>
          </p:cNvPr>
          <p:cNvSpPr/>
          <p:nvPr/>
        </p:nvSpPr>
        <p:spPr>
          <a:xfrm>
            <a:off x="1515821" y="3191921"/>
            <a:ext cx="4418197"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1</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、覆盖面</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问题：覆盖面低；农村地区</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 name="Rectangle 7">
            <a:extLst>
              <a:ext uri="{FF2B5EF4-FFF2-40B4-BE49-F238E27FC236}">
                <a16:creationId xmlns:a16="http://schemas.microsoft.com/office/drawing/2014/main" id="{FBF3DE04-576F-4CB5-A9DE-5B8E8A743630}"/>
              </a:ext>
            </a:extLst>
          </p:cNvPr>
          <p:cNvSpPr/>
          <p:nvPr/>
        </p:nvSpPr>
        <p:spPr>
          <a:xfrm>
            <a:off x="1515821" y="3815570"/>
            <a:ext cx="4995147"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2</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、管理体制</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问题：机构臃肿，多龙戏水</a:t>
            </a:r>
          </a:p>
        </p:txBody>
      </p:sp>
      <p:sp>
        <p:nvSpPr>
          <p:cNvPr id="9" name="Rectangle 8">
            <a:extLst>
              <a:ext uri="{FF2B5EF4-FFF2-40B4-BE49-F238E27FC236}">
                <a16:creationId xmlns:a16="http://schemas.microsoft.com/office/drawing/2014/main" id="{F61F7969-2CA6-41E0-BA87-B70D411D0FF8}"/>
              </a:ext>
            </a:extLst>
          </p:cNvPr>
          <p:cNvSpPr/>
          <p:nvPr/>
        </p:nvSpPr>
        <p:spPr>
          <a:xfrm>
            <a:off x="1515821" y="5066519"/>
            <a:ext cx="5700600"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4</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、社保法律</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问题：立法滞后，不完善，缺乏监督</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Rectangle 9">
            <a:extLst>
              <a:ext uri="{FF2B5EF4-FFF2-40B4-BE49-F238E27FC236}">
                <a16:creationId xmlns:a16="http://schemas.microsoft.com/office/drawing/2014/main" id="{83169EBD-8E14-4FA0-B0F0-8BFD587F0180}"/>
              </a:ext>
            </a:extLst>
          </p:cNvPr>
          <p:cNvSpPr/>
          <p:nvPr/>
        </p:nvSpPr>
        <p:spPr>
          <a:xfrm>
            <a:off x="1515821" y="4439219"/>
            <a:ext cx="5187639"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3</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、社保基金</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问题：筹资困难；基金管理问题</a:t>
            </a:r>
          </a:p>
        </p:txBody>
      </p:sp>
      <p:sp>
        <p:nvSpPr>
          <p:cNvPr id="13" name="Left Brace 12">
            <a:extLst>
              <a:ext uri="{FF2B5EF4-FFF2-40B4-BE49-F238E27FC236}">
                <a16:creationId xmlns:a16="http://schemas.microsoft.com/office/drawing/2014/main" id="{68151812-6F0B-42B3-9A85-4E795CA6EFAD}"/>
              </a:ext>
            </a:extLst>
          </p:cNvPr>
          <p:cNvSpPr/>
          <p:nvPr/>
        </p:nvSpPr>
        <p:spPr>
          <a:xfrm>
            <a:off x="3955291" y="4387841"/>
            <a:ext cx="252248" cy="1034251"/>
          </a:xfrm>
          <a:prstGeom prst="leftBrace">
            <a:avLst/>
          </a:prstGeom>
          <a:noFill/>
          <a:ln>
            <a:no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black"/>
              </a:solidFill>
              <a:effectLst/>
              <a:uLnTx/>
              <a:uFillTx/>
              <a:latin typeface="Calibri"/>
              <a:ea typeface="微软雅黑"/>
              <a:cs typeface="+mn-cs"/>
            </a:endParaRPr>
          </a:p>
        </p:txBody>
      </p:sp>
      <p:grpSp>
        <p:nvGrpSpPr>
          <p:cNvPr id="17" name="组合 16">
            <a:extLst>
              <a:ext uri="{FF2B5EF4-FFF2-40B4-BE49-F238E27FC236}">
                <a16:creationId xmlns:a16="http://schemas.microsoft.com/office/drawing/2014/main" id="{EB484EAB-D69E-4FEB-BF34-6735D35595A0}"/>
              </a:ext>
            </a:extLst>
          </p:cNvPr>
          <p:cNvGrpSpPr/>
          <p:nvPr/>
        </p:nvGrpSpPr>
        <p:grpSpPr>
          <a:xfrm>
            <a:off x="107475" y="941847"/>
            <a:ext cx="6752256" cy="1698649"/>
            <a:chOff x="107475" y="941847"/>
            <a:chExt cx="6752256" cy="1698649"/>
          </a:xfrm>
        </p:grpSpPr>
        <p:grpSp>
          <p:nvGrpSpPr>
            <p:cNvPr id="18" name="组合 17">
              <a:extLst>
                <a:ext uri="{FF2B5EF4-FFF2-40B4-BE49-F238E27FC236}">
                  <a16:creationId xmlns:a16="http://schemas.microsoft.com/office/drawing/2014/main" id="{A1DB674B-780A-4FAC-8A9A-6B7FD69C6357}"/>
                </a:ext>
              </a:extLst>
            </p:cNvPr>
            <p:cNvGrpSpPr/>
            <p:nvPr/>
          </p:nvGrpSpPr>
          <p:grpSpPr>
            <a:xfrm>
              <a:off x="107475" y="941847"/>
              <a:ext cx="6344878" cy="1698649"/>
              <a:chOff x="107475" y="941847"/>
              <a:chExt cx="6344878" cy="1698649"/>
            </a:xfrm>
          </p:grpSpPr>
          <p:sp>
            <p:nvSpPr>
              <p:cNvPr id="20" name="文本框 19">
                <a:extLst>
                  <a:ext uri="{FF2B5EF4-FFF2-40B4-BE49-F238E27FC236}">
                    <a16:creationId xmlns:a16="http://schemas.microsoft.com/office/drawing/2014/main" id="{734B0182-5D27-4412-8C60-6C539CC760B4}"/>
                  </a:ext>
                </a:extLst>
              </p:cNvPr>
              <p:cNvSpPr txBox="1"/>
              <p:nvPr/>
            </p:nvSpPr>
            <p:spPr>
              <a:xfrm>
                <a:off x="599885" y="2240386"/>
                <a:ext cx="473238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4.5.3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三、社会保险制度存在的主要问题</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文本框 20">
                <a:extLst>
                  <a:ext uri="{FF2B5EF4-FFF2-40B4-BE49-F238E27FC236}">
                    <a16:creationId xmlns:a16="http://schemas.microsoft.com/office/drawing/2014/main" id="{D140EC7A-3D13-4141-B3DD-FC1792772711}"/>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2" name="矩形 21">
                <a:extLst>
                  <a:ext uri="{FF2B5EF4-FFF2-40B4-BE49-F238E27FC236}">
                    <a16:creationId xmlns:a16="http://schemas.microsoft.com/office/drawing/2014/main" id="{1F4BF002-B502-4CB5-9426-FA626B9CAB3C}"/>
                  </a:ext>
                </a:extLst>
              </p:cNvPr>
              <p:cNvSpPr/>
              <p:nvPr/>
            </p:nvSpPr>
            <p:spPr>
              <a:xfrm>
                <a:off x="270287" y="1590344"/>
                <a:ext cx="618206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4.5</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我国社会保险的现状、问题及改革发展</a:t>
                </a:r>
              </a:p>
            </p:txBody>
          </p:sp>
        </p:grpSp>
        <p:sp>
          <p:nvSpPr>
            <p:cNvPr id="19" name="文本框 18">
              <a:extLst>
                <a:ext uri="{FF2B5EF4-FFF2-40B4-BE49-F238E27FC236}">
                  <a16:creationId xmlns:a16="http://schemas.microsoft.com/office/drawing/2014/main" id="{562DE939-1779-43F4-9F4E-B592EF8A8CA3}"/>
                </a:ext>
              </a:extLst>
            </p:cNvPr>
            <p:cNvSpPr txBox="1"/>
            <p:nvPr/>
          </p:nvSpPr>
          <p:spPr>
            <a:xfrm>
              <a:off x="5421517" y="2240386"/>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论述题</a:t>
              </a:r>
            </a:p>
          </p:txBody>
        </p:sp>
      </p:grpSp>
      <p:pic>
        <p:nvPicPr>
          <p:cNvPr id="2" name="图片 1">
            <a:extLst>
              <a:ext uri="{FF2B5EF4-FFF2-40B4-BE49-F238E27FC236}">
                <a16:creationId xmlns:a16="http://schemas.microsoft.com/office/drawing/2014/main" id="{9FC9DFC9-4CCF-4024-8CAF-750D93EF6921}"/>
              </a:ext>
            </a:extLst>
          </p:cNvPr>
          <p:cNvPicPr>
            <a:picLocks noChangeAspect="1"/>
          </p:cNvPicPr>
          <p:nvPr/>
        </p:nvPicPr>
        <p:blipFill>
          <a:blip r:embed="rId3"/>
          <a:stretch>
            <a:fillRect/>
          </a:stretch>
        </p:blipFill>
        <p:spPr>
          <a:xfrm>
            <a:off x="9198497" y="752536"/>
            <a:ext cx="2847101" cy="1572041"/>
          </a:xfrm>
          <a:prstGeom prst="rect">
            <a:avLst/>
          </a:prstGeom>
        </p:spPr>
      </p:pic>
    </p:spTree>
    <p:extLst>
      <p:ext uri="{BB962C8B-B14F-4D97-AF65-F5344CB8AC3E}">
        <p14:creationId xmlns:p14="http://schemas.microsoft.com/office/powerpoint/2010/main" val="166084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6454" y="2726594"/>
            <a:ext cx="9945493"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社会统筹</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一般指在国家行政强制力和信用保证基础上，采用社会统一筹集、统一管理和统一支付的社会保险形式。</a:t>
            </a:r>
          </a:p>
        </p:txBody>
      </p:sp>
      <p:grpSp>
        <p:nvGrpSpPr>
          <p:cNvPr id="16" name="组合 15">
            <a:extLst>
              <a:ext uri="{FF2B5EF4-FFF2-40B4-BE49-F238E27FC236}">
                <a16:creationId xmlns:a16="http://schemas.microsoft.com/office/drawing/2014/main" id="{5497F0E6-A51E-4E06-ACEB-0C1692C40317}"/>
              </a:ext>
            </a:extLst>
          </p:cNvPr>
          <p:cNvGrpSpPr/>
          <p:nvPr/>
        </p:nvGrpSpPr>
        <p:grpSpPr>
          <a:xfrm>
            <a:off x="611609" y="2170430"/>
            <a:ext cx="5423055" cy="400110"/>
            <a:chOff x="611609" y="2170430"/>
            <a:chExt cx="5423055" cy="400110"/>
          </a:xfrm>
        </p:grpSpPr>
        <p:sp>
          <p:nvSpPr>
            <p:cNvPr id="19" name="文本框 18">
              <a:extLst>
                <a:ext uri="{FF2B5EF4-FFF2-40B4-BE49-F238E27FC236}">
                  <a16:creationId xmlns:a16="http://schemas.microsoft.com/office/drawing/2014/main" id="{46FEADFE-9567-4879-B237-B6B5E55DA217}"/>
                </a:ext>
              </a:extLst>
            </p:cNvPr>
            <p:cNvSpPr txBox="1"/>
            <p:nvPr/>
          </p:nvSpPr>
          <p:spPr>
            <a:xfrm>
              <a:off x="611609" y="2170430"/>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4.5.5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五、“统账结合”的内涵和特色</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713F24F9-CB3C-4512-9E96-3B60EEC5CF7D}"/>
                </a:ext>
              </a:extLst>
            </p:cNvPr>
            <p:cNvSpPr txBox="1"/>
            <p:nvPr/>
          </p:nvSpPr>
          <p:spPr>
            <a:xfrm>
              <a:off x="5157501" y="218533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C2AD12C1-BEEF-437F-9294-CFEA43444004}"/>
              </a:ext>
            </a:extLst>
          </p:cNvPr>
          <p:cNvPicPr>
            <a:picLocks noChangeAspect="1"/>
          </p:cNvPicPr>
          <p:nvPr/>
        </p:nvPicPr>
        <p:blipFill>
          <a:blip r:embed="rId3"/>
          <a:stretch>
            <a:fillRect/>
          </a:stretch>
        </p:blipFill>
        <p:spPr>
          <a:xfrm>
            <a:off x="9175614" y="739900"/>
            <a:ext cx="2869984" cy="1584676"/>
          </a:xfrm>
          <a:prstGeom prst="rect">
            <a:avLst/>
          </a:prstGeom>
        </p:spPr>
      </p:pic>
      <p:grpSp>
        <p:nvGrpSpPr>
          <p:cNvPr id="5" name="组合 4">
            <a:extLst>
              <a:ext uri="{FF2B5EF4-FFF2-40B4-BE49-F238E27FC236}">
                <a16:creationId xmlns:a16="http://schemas.microsoft.com/office/drawing/2014/main" id="{42974577-4516-416F-BCF3-2077ECD84AD0}"/>
              </a:ext>
            </a:extLst>
          </p:cNvPr>
          <p:cNvGrpSpPr/>
          <p:nvPr/>
        </p:nvGrpSpPr>
        <p:grpSpPr>
          <a:xfrm>
            <a:off x="1936602" y="4025971"/>
            <a:ext cx="6496441" cy="2388919"/>
            <a:chOff x="1936602" y="4025971"/>
            <a:chExt cx="6496441" cy="2388919"/>
          </a:xfrm>
        </p:grpSpPr>
        <p:grpSp>
          <p:nvGrpSpPr>
            <p:cNvPr id="14" name="组合 13">
              <a:extLst>
                <a:ext uri="{FF2B5EF4-FFF2-40B4-BE49-F238E27FC236}">
                  <a16:creationId xmlns:a16="http://schemas.microsoft.com/office/drawing/2014/main" id="{0406C434-5588-4199-95B4-EA1DECA07594}"/>
                </a:ext>
              </a:extLst>
            </p:cNvPr>
            <p:cNvGrpSpPr/>
            <p:nvPr/>
          </p:nvGrpSpPr>
          <p:grpSpPr>
            <a:xfrm>
              <a:off x="1936602" y="4025971"/>
              <a:ext cx="6440633" cy="2380286"/>
              <a:chOff x="708796" y="2541537"/>
              <a:chExt cx="6440633" cy="2380286"/>
            </a:xfrm>
          </p:grpSpPr>
          <p:sp>
            <p:nvSpPr>
              <p:cNvPr id="6" name="Left Brace 15">
                <a:extLst>
                  <a:ext uri="{FF2B5EF4-FFF2-40B4-BE49-F238E27FC236}">
                    <a16:creationId xmlns:a16="http://schemas.microsoft.com/office/drawing/2014/main" id="{1356E07E-7DFE-4421-B89A-F0C1CC5DB093}"/>
                  </a:ext>
                </a:extLst>
              </p:cNvPr>
              <p:cNvSpPr/>
              <p:nvPr/>
            </p:nvSpPr>
            <p:spPr>
              <a:xfrm>
                <a:off x="2074268" y="2635996"/>
                <a:ext cx="245599" cy="2139204"/>
              </a:xfrm>
              <a:prstGeom prst="leftBrace">
                <a:avLst/>
              </a:prstGeom>
              <a:noFill/>
              <a:ln>
                <a:solidFill>
                  <a:schemeClr val="accent6">
                    <a:lumMod val="75000"/>
                  </a:schemeClr>
                </a:solid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prstClr val="black"/>
                  </a:solidFill>
                  <a:effectLst/>
                  <a:uLnTx/>
                  <a:uFillTx/>
                  <a:latin typeface="Calibri"/>
                  <a:ea typeface="微软雅黑"/>
                  <a:cs typeface="+mn-cs"/>
                </a:endParaRPr>
              </a:p>
            </p:txBody>
          </p:sp>
          <p:sp>
            <p:nvSpPr>
              <p:cNvPr id="8" name="Rectangle 16">
                <a:extLst>
                  <a:ext uri="{FF2B5EF4-FFF2-40B4-BE49-F238E27FC236}">
                    <a16:creationId xmlns:a16="http://schemas.microsoft.com/office/drawing/2014/main" id="{F77E8348-DBC0-4E9C-AA71-4D3B5415D768}"/>
                  </a:ext>
                </a:extLst>
              </p:cNvPr>
              <p:cNvSpPr/>
              <p:nvPr/>
            </p:nvSpPr>
            <p:spPr>
              <a:xfrm>
                <a:off x="708796" y="3505543"/>
                <a:ext cx="1210588" cy="400110"/>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中国特色</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Rectangle 2">
                <a:extLst>
                  <a:ext uri="{FF2B5EF4-FFF2-40B4-BE49-F238E27FC236}">
                    <a16:creationId xmlns:a16="http://schemas.microsoft.com/office/drawing/2014/main" id="{B0D8872B-D60D-4BA7-941A-F8E67CF990A9}"/>
                  </a:ext>
                </a:extLst>
              </p:cNvPr>
              <p:cNvSpPr/>
              <p:nvPr/>
            </p:nvSpPr>
            <p:spPr>
              <a:xfrm>
                <a:off x="2474751" y="2541537"/>
                <a:ext cx="4222631"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权利与义务相对应</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 15</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年以上</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Rectangle 2">
                <a:extLst>
                  <a:ext uri="{FF2B5EF4-FFF2-40B4-BE49-F238E27FC236}">
                    <a16:creationId xmlns:a16="http://schemas.microsoft.com/office/drawing/2014/main" id="{B0D8872B-D60D-4BA7-941A-F8E67CF990A9}"/>
                  </a:ext>
                </a:extLst>
              </p:cNvPr>
              <p:cNvSpPr/>
              <p:nvPr/>
            </p:nvSpPr>
            <p:spPr>
              <a:xfrm>
                <a:off x="2474751" y="3180026"/>
                <a:ext cx="2622834"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公平与效率相结合</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Rectangle 2">
                <a:extLst>
                  <a:ext uri="{FF2B5EF4-FFF2-40B4-BE49-F238E27FC236}">
                    <a16:creationId xmlns:a16="http://schemas.microsoft.com/office/drawing/2014/main" id="{B0D8872B-D60D-4BA7-941A-F8E67CF990A9}"/>
                  </a:ext>
                </a:extLst>
              </p:cNvPr>
              <p:cNvSpPr/>
              <p:nvPr/>
            </p:nvSpPr>
            <p:spPr>
              <a:xfrm>
                <a:off x="2474751" y="3841308"/>
                <a:ext cx="4674678"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国家责任与个人自我保障责任相结合</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Rectangle 2">
                <a:extLst>
                  <a:ext uri="{FF2B5EF4-FFF2-40B4-BE49-F238E27FC236}">
                    <a16:creationId xmlns:a16="http://schemas.microsoft.com/office/drawing/2014/main" id="{B0D8872B-D60D-4BA7-941A-F8E67CF990A9}"/>
                  </a:ext>
                </a:extLst>
              </p:cNvPr>
              <p:cNvSpPr/>
              <p:nvPr/>
            </p:nvSpPr>
            <p:spPr>
              <a:xfrm>
                <a:off x="2474751" y="4521713"/>
                <a:ext cx="2622834"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历史与现实相结合</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sp>
          <p:nvSpPr>
            <p:cNvPr id="4" name="矩形 3"/>
            <p:cNvSpPr/>
            <p:nvPr/>
          </p:nvSpPr>
          <p:spPr>
            <a:xfrm>
              <a:off x="6348818" y="6045558"/>
              <a:ext cx="208422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r>
                <a:rPr kumimoji="0" lang="en-US" altLang="zh-CN" sz="1800" b="0" i="0" u="none" strike="noStrike" kern="1200" cap="none" spc="0" normalizeH="0" baseline="0" noProof="0" dirty="0">
                  <a:ln>
                    <a:noFill/>
                  </a:ln>
                  <a:solidFill>
                    <a:srgbClr val="FF0000"/>
                  </a:solidFill>
                  <a:effectLst/>
                  <a:uLnTx/>
                  <a:uFillTx/>
                  <a:latin typeface="Calibri"/>
                  <a:ea typeface="微软雅黑"/>
                  <a:cs typeface="+mn-cs"/>
                </a:rPr>
                <a:t> </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过渡性养老金</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p:grpSp>
      <p:sp>
        <p:nvSpPr>
          <p:cNvPr id="7" name="矩形 6">
            <a:extLst>
              <a:ext uri="{FF2B5EF4-FFF2-40B4-BE49-F238E27FC236}">
                <a16:creationId xmlns:a16="http://schemas.microsoft.com/office/drawing/2014/main" id="{CA7A26AB-AAFA-4CE7-9376-E6E6A588BBDD}"/>
              </a:ext>
            </a:extLst>
          </p:cNvPr>
          <p:cNvSpPr/>
          <p:nvPr/>
        </p:nvSpPr>
        <p:spPr>
          <a:xfrm>
            <a:off x="1010193" y="195878"/>
            <a:ext cx="333937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4.5.5.2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统账结合”的中国特色</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1" name="文本框 40">
            <a:extLst>
              <a:ext uri="{FF2B5EF4-FFF2-40B4-BE49-F238E27FC236}">
                <a16:creationId xmlns:a16="http://schemas.microsoft.com/office/drawing/2014/main" id="{B95EFD71-B294-4DF5-8218-2A46218E91DE}"/>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2" name="矩形 41">
            <a:extLst>
              <a:ext uri="{FF2B5EF4-FFF2-40B4-BE49-F238E27FC236}">
                <a16:creationId xmlns:a16="http://schemas.microsoft.com/office/drawing/2014/main" id="{5C358249-7A40-4D74-A0F1-B1E1DCF002A7}"/>
              </a:ext>
            </a:extLst>
          </p:cNvPr>
          <p:cNvSpPr/>
          <p:nvPr/>
        </p:nvSpPr>
        <p:spPr>
          <a:xfrm>
            <a:off x="270287" y="1590344"/>
            <a:ext cx="618206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4.5</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我国社会保险的现状、问题及改革发展</a:t>
            </a:r>
          </a:p>
        </p:txBody>
      </p:sp>
    </p:spTree>
    <p:extLst>
      <p:ext uri="{BB962C8B-B14F-4D97-AF65-F5344CB8AC3E}">
        <p14:creationId xmlns:p14="http://schemas.microsoft.com/office/powerpoint/2010/main" val="12233694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2598" y="3535849"/>
            <a:ext cx="9562404" cy="1235851"/>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“统账结合”的实质就是把</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公平与效率结合</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起来，把</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社会互济与自我保障</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结合起来，把</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保障基本生活与鼓励勤奋劳动</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结合起来。</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9" name="图片 8">
            <a:extLst>
              <a:ext uri="{FF2B5EF4-FFF2-40B4-BE49-F238E27FC236}">
                <a16:creationId xmlns:a16="http://schemas.microsoft.com/office/drawing/2014/main" id="{42114F88-3872-4D39-8450-FBD4CDBA1871}"/>
              </a:ext>
            </a:extLst>
          </p:cNvPr>
          <p:cNvPicPr>
            <a:picLocks noChangeAspect="1"/>
          </p:cNvPicPr>
          <p:nvPr/>
        </p:nvPicPr>
        <p:blipFill>
          <a:blip r:embed="rId3"/>
          <a:stretch>
            <a:fillRect/>
          </a:stretch>
        </p:blipFill>
        <p:spPr>
          <a:xfrm>
            <a:off x="9175614" y="739900"/>
            <a:ext cx="2869984" cy="1584676"/>
          </a:xfrm>
          <a:prstGeom prst="rect">
            <a:avLst/>
          </a:prstGeom>
        </p:spPr>
      </p:pic>
      <p:sp>
        <p:nvSpPr>
          <p:cNvPr id="10" name="矩形 9">
            <a:extLst>
              <a:ext uri="{FF2B5EF4-FFF2-40B4-BE49-F238E27FC236}">
                <a16:creationId xmlns:a16="http://schemas.microsoft.com/office/drawing/2014/main" id="{8E739E01-283A-4A08-B0DB-C237FA22B9E5}"/>
              </a:ext>
            </a:extLst>
          </p:cNvPr>
          <p:cNvSpPr/>
          <p:nvPr/>
        </p:nvSpPr>
        <p:spPr>
          <a:xfrm>
            <a:off x="1010193" y="195878"/>
            <a:ext cx="333937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4.5.5.2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统账结合”的中国特色</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1" name="组合 10">
            <a:extLst>
              <a:ext uri="{FF2B5EF4-FFF2-40B4-BE49-F238E27FC236}">
                <a16:creationId xmlns:a16="http://schemas.microsoft.com/office/drawing/2014/main" id="{F0C9CB5D-CF20-4005-B9EA-291E17D8CDD8}"/>
              </a:ext>
            </a:extLst>
          </p:cNvPr>
          <p:cNvGrpSpPr/>
          <p:nvPr/>
        </p:nvGrpSpPr>
        <p:grpSpPr>
          <a:xfrm>
            <a:off x="611609" y="2170430"/>
            <a:ext cx="5423055" cy="400110"/>
            <a:chOff x="611609" y="2170430"/>
            <a:chExt cx="5423055" cy="400110"/>
          </a:xfrm>
        </p:grpSpPr>
        <p:sp>
          <p:nvSpPr>
            <p:cNvPr id="12" name="文本框 11">
              <a:extLst>
                <a:ext uri="{FF2B5EF4-FFF2-40B4-BE49-F238E27FC236}">
                  <a16:creationId xmlns:a16="http://schemas.microsoft.com/office/drawing/2014/main" id="{348BFC41-98AB-4CF1-B553-48A09B0E97D1}"/>
                </a:ext>
              </a:extLst>
            </p:cNvPr>
            <p:cNvSpPr txBox="1"/>
            <p:nvPr/>
          </p:nvSpPr>
          <p:spPr>
            <a:xfrm>
              <a:off x="611609" y="2170430"/>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4.5.5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五、“统账结合”的内涵和特色</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文本框 12">
              <a:extLst>
                <a:ext uri="{FF2B5EF4-FFF2-40B4-BE49-F238E27FC236}">
                  <a16:creationId xmlns:a16="http://schemas.microsoft.com/office/drawing/2014/main" id="{FBD93CF4-2B2E-4275-A2CF-C12A35076A58}"/>
                </a:ext>
              </a:extLst>
            </p:cNvPr>
            <p:cNvSpPr txBox="1"/>
            <p:nvPr/>
          </p:nvSpPr>
          <p:spPr>
            <a:xfrm>
              <a:off x="5157501" y="218533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14" name="文本框 13">
            <a:extLst>
              <a:ext uri="{FF2B5EF4-FFF2-40B4-BE49-F238E27FC236}">
                <a16:creationId xmlns:a16="http://schemas.microsoft.com/office/drawing/2014/main" id="{1C7CB6C0-0386-4409-82A9-A5D56FF88BF8}"/>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矩形 14">
            <a:extLst>
              <a:ext uri="{FF2B5EF4-FFF2-40B4-BE49-F238E27FC236}">
                <a16:creationId xmlns:a16="http://schemas.microsoft.com/office/drawing/2014/main" id="{5FFF91C1-14DF-45BE-8D3E-55984E23A48C}"/>
              </a:ext>
            </a:extLst>
          </p:cNvPr>
          <p:cNvSpPr/>
          <p:nvPr/>
        </p:nvSpPr>
        <p:spPr>
          <a:xfrm>
            <a:off x="270287" y="1590344"/>
            <a:ext cx="618206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4.5</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我国社会保险的现状、问题及改革发展</a:t>
            </a:r>
          </a:p>
        </p:txBody>
      </p:sp>
    </p:spTree>
    <p:extLst>
      <p:ext uri="{BB962C8B-B14F-4D97-AF65-F5344CB8AC3E}">
        <p14:creationId xmlns:p14="http://schemas.microsoft.com/office/powerpoint/2010/main" val="24146750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5497F0E6-A51E-4E06-ACEB-0C1692C40317}"/>
              </a:ext>
            </a:extLst>
          </p:cNvPr>
          <p:cNvGrpSpPr/>
          <p:nvPr/>
        </p:nvGrpSpPr>
        <p:grpSpPr>
          <a:xfrm>
            <a:off x="611873" y="2192721"/>
            <a:ext cx="6853347" cy="409267"/>
            <a:chOff x="611873" y="2192721"/>
            <a:chExt cx="6853347" cy="409267"/>
          </a:xfrm>
        </p:grpSpPr>
        <p:sp>
          <p:nvSpPr>
            <p:cNvPr id="19" name="文本框 18">
              <a:extLst>
                <a:ext uri="{FF2B5EF4-FFF2-40B4-BE49-F238E27FC236}">
                  <a16:creationId xmlns:a16="http://schemas.microsoft.com/office/drawing/2014/main" id="{46FEADFE-9567-4879-B237-B6B5E55DA217}"/>
                </a:ext>
              </a:extLst>
            </p:cNvPr>
            <p:cNvSpPr txBox="1"/>
            <p:nvPr/>
          </p:nvSpPr>
          <p:spPr>
            <a:xfrm>
              <a:off x="611873" y="2201878"/>
              <a:ext cx="545373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4.5.6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六、中国特有的筹集模式</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部分积累制</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713F24F9-CB3C-4512-9E96-3B60EEC5CF7D}"/>
                </a:ext>
              </a:extLst>
            </p:cNvPr>
            <p:cNvSpPr txBox="1"/>
            <p:nvPr/>
          </p:nvSpPr>
          <p:spPr>
            <a:xfrm>
              <a:off x="6126392" y="2192721"/>
              <a:ext cx="1338828"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名词解释题</a:t>
              </a:r>
            </a:p>
          </p:txBody>
        </p:sp>
      </p:grpSp>
      <p:sp>
        <p:nvSpPr>
          <p:cNvPr id="2" name="矩形 1">
            <a:extLst>
              <a:ext uri="{FF2B5EF4-FFF2-40B4-BE49-F238E27FC236}">
                <a16:creationId xmlns:a16="http://schemas.microsoft.com/office/drawing/2014/main" id="{0F98562D-AF3B-4D92-87AF-4A64CEA44E69}"/>
              </a:ext>
            </a:extLst>
          </p:cNvPr>
          <p:cNvSpPr/>
          <p:nvPr/>
        </p:nvSpPr>
        <p:spPr>
          <a:xfrm>
            <a:off x="1772355" y="3606177"/>
            <a:ext cx="8918223" cy="1230593"/>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即</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当期筹集的基金，一部分用于支付现有的退休养老金，一部分为现有的就业者预留下来用以今后的养老。</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a:extLst>
              <a:ext uri="{FF2B5EF4-FFF2-40B4-BE49-F238E27FC236}">
                <a16:creationId xmlns:a16="http://schemas.microsoft.com/office/drawing/2014/main" id="{F0C01B89-E11F-478B-9335-DB600D220920}"/>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矩形 10">
            <a:extLst>
              <a:ext uri="{FF2B5EF4-FFF2-40B4-BE49-F238E27FC236}">
                <a16:creationId xmlns:a16="http://schemas.microsoft.com/office/drawing/2014/main" id="{398777B1-1D5A-4515-BB59-AFB7453FB3F1}"/>
              </a:ext>
            </a:extLst>
          </p:cNvPr>
          <p:cNvSpPr/>
          <p:nvPr/>
        </p:nvSpPr>
        <p:spPr>
          <a:xfrm>
            <a:off x="270287" y="1590344"/>
            <a:ext cx="618206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4.5</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我国社会保险的现状、问题及改革发展</a:t>
            </a:r>
          </a:p>
        </p:txBody>
      </p:sp>
      <p:pic>
        <p:nvPicPr>
          <p:cNvPr id="3" name="图片 2">
            <a:extLst>
              <a:ext uri="{FF2B5EF4-FFF2-40B4-BE49-F238E27FC236}">
                <a16:creationId xmlns:a16="http://schemas.microsoft.com/office/drawing/2014/main" id="{78495C6A-0288-4928-8B44-67459857B0DC}"/>
              </a:ext>
            </a:extLst>
          </p:cNvPr>
          <p:cNvPicPr>
            <a:picLocks noChangeAspect="1"/>
          </p:cNvPicPr>
          <p:nvPr/>
        </p:nvPicPr>
        <p:blipFill>
          <a:blip r:embed="rId3"/>
          <a:stretch>
            <a:fillRect/>
          </a:stretch>
        </p:blipFill>
        <p:spPr>
          <a:xfrm>
            <a:off x="9165529" y="795222"/>
            <a:ext cx="2880069" cy="1590244"/>
          </a:xfrm>
          <a:prstGeom prst="rect">
            <a:avLst/>
          </a:prstGeom>
        </p:spPr>
      </p:pic>
    </p:spTree>
    <p:extLst>
      <p:ext uri="{BB962C8B-B14F-4D97-AF65-F5344CB8AC3E}">
        <p14:creationId xmlns:p14="http://schemas.microsoft.com/office/powerpoint/2010/main" val="28877309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91644" y="2014227"/>
            <a:ext cx="8952089" cy="3925153"/>
          </a:xfrm>
        </p:spPr>
        <p:txBody>
          <a:bodyPr anchor="ctr"/>
          <a:lstStyle/>
          <a:p>
            <a:pPr algn="l">
              <a:spcAft>
                <a:spcPts val="2400"/>
              </a:spcAft>
            </a:pPr>
            <a:r>
              <a:rPr lang="zh-CN" altLang="en-US" dirty="0"/>
              <a:t>“统帐结合”的实质是把公平与效率结合起来以及（      ）。</a:t>
            </a:r>
            <a:endParaRPr lang="en-US" altLang="zh-CN" dirty="0"/>
          </a:p>
          <a:p>
            <a:pPr algn="l">
              <a:spcAft>
                <a:spcPts val="1200"/>
              </a:spcAft>
            </a:pPr>
            <a:r>
              <a:rPr lang="en-US" altLang="zh-CN" dirty="0"/>
              <a:t>A</a:t>
            </a:r>
            <a:r>
              <a:rPr lang="zh-CN" altLang="en-US" dirty="0"/>
              <a:t>、社会互济与自我保障结合起来</a:t>
            </a:r>
          </a:p>
          <a:p>
            <a:pPr algn="l">
              <a:spcAft>
                <a:spcPts val="1200"/>
              </a:spcAft>
            </a:pPr>
            <a:r>
              <a:rPr lang="en-US" altLang="zh-CN" dirty="0"/>
              <a:t>B</a:t>
            </a:r>
            <a:r>
              <a:rPr lang="zh-CN" altLang="en-US" dirty="0"/>
              <a:t>、社会保险与自我保障结合起来 </a:t>
            </a:r>
          </a:p>
          <a:p>
            <a:pPr algn="l">
              <a:spcAft>
                <a:spcPts val="1200"/>
              </a:spcAft>
            </a:pPr>
            <a:r>
              <a:rPr lang="en-US" altLang="zh-CN" dirty="0"/>
              <a:t>C</a:t>
            </a:r>
            <a:r>
              <a:rPr lang="zh-CN" altLang="en-US" dirty="0"/>
              <a:t>、社会互济与社会保障结合起来</a:t>
            </a:r>
          </a:p>
          <a:p>
            <a:pPr algn="l">
              <a:spcAft>
                <a:spcPts val="1200"/>
              </a:spcAft>
            </a:pPr>
            <a:r>
              <a:rPr lang="en-US" altLang="zh-CN" dirty="0"/>
              <a:t>D</a:t>
            </a:r>
            <a:r>
              <a:rPr lang="zh-CN" altLang="en-US" dirty="0"/>
              <a:t>、社会保险与家庭保障结合起来</a:t>
            </a:r>
          </a:p>
        </p:txBody>
      </p:sp>
      <p:sp>
        <p:nvSpPr>
          <p:cNvPr id="5" name="TextBox 3">
            <a:extLst>
              <a:ext uri="{FF2B5EF4-FFF2-40B4-BE49-F238E27FC236}">
                <a16:creationId xmlns:a16="http://schemas.microsoft.com/office/drawing/2014/main" id="{6B7C1D15-EB37-4FE2-B5FF-5B489ACEF76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8872020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91644" y="2014227"/>
            <a:ext cx="8952089" cy="3925153"/>
          </a:xfrm>
        </p:spPr>
        <p:txBody>
          <a:bodyPr anchor="ctr"/>
          <a:lstStyle/>
          <a:p>
            <a:pPr algn="l">
              <a:spcAft>
                <a:spcPts val="2400"/>
              </a:spcAft>
            </a:pPr>
            <a:r>
              <a:rPr lang="zh-CN" altLang="en-US" dirty="0"/>
              <a:t>“统帐结合”的实质是把公平与效率结合起来以及（   </a:t>
            </a:r>
            <a:r>
              <a:rPr lang="en-US" altLang="zh-CN" b="1" dirty="0">
                <a:solidFill>
                  <a:srgbClr val="FF0000"/>
                </a:solidFill>
              </a:rPr>
              <a:t>A</a:t>
            </a:r>
            <a:r>
              <a:rPr lang="zh-CN" altLang="en-US" b="1" dirty="0">
                <a:solidFill>
                  <a:srgbClr val="FF0000"/>
                </a:solidFill>
              </a:rPr>
              <a:t> </a:t>
            </a:r>
            <a:r>
              <a:rPr lang="zh-CN" altLang="en-US" dirty="0"/>
              <a:t>  ）。</a:t>
            </a:r>
            <a:endParaRPr lang="en-US" altLang="zh-CN" dirty="0"/>
          </a:p>
          <a:p>
            <a:pPr algn="l">
              <a:spcAft>
                <a:spcPts val="1200"/>
              </a:spcAft>
            </a:pPr>
            <a:r>
              <a:rPr lang="en-US" altLang="zh-CN" b="1" dirty="0">
                <a:solidFill>
                  <a:srgbClr val="FF0000"/>
                </a:solidFill>
              </a:rPr>
              <a:t>A</a:t>
            </a:r>
            <a:r>
              <a:rPr lang="zh-CN" altLang="en-US" b="1" dirty="0">
                <a:solidFill>
                  <a:srgbClr val="FF0000"/>
                </a:solidFill>
              </a:rPr>
              <a:t>、社会互济与自我保障结合起来</a:t>
            </a:r>
          </a:p>
          <a:p>
            <a:pPr algn="l">
              <a:spcAft>
                <a:spcPts val="1200"/>
              </a:spcAft>
            </a:pPr>
            <a:r>
              <a:rPr lang="en-US" altLang="zh-CN" dirty="0"/>
              <a:t>B</a:t>
            </a:r>
            <a:r>
              <a:rPr lang="zh-CN" altLang="en-US" dirty="0"/>
              <a:t>、社会保险与自我保障结合起来 </a:t>
            </a:r>
          </a:p>
          <a:p>
            <a:pPr algn="l">
              <a:spcAft>
                <a:spcPts val="1200"/>
              </a:spcAft>
            </a:pPr>
            <a:r>
              <a:rPr lang="en-US" altLang="zh-CN" dirty="0"/>
              <a:t>C</a:t>
            </a:r>
            <a:r>
              <a:rPr lang="zh-CN" altLang="en-US" dirty="0"/>
              <a:t>、社会互济与社会保障结合起来</a:t>
            </a:r>
          </a:p>
          <a:p>
            <a:pPr algn="l">
              <a:spcAft>
                <a:spcPts val="1200"/>
              </a:spcAft>
            </a:pPr>
            <a:r>
              <a:rPr lang="en-US" altLang="zh-CN" dirty="0"/>
              <a:t>D</a:t>
            </a:r>
            <a:r>
              <a:rPr lang="zh-CN" altLang="en-US" dirty="0"/>
              <a:t>、社会保险与家庭保障结合起来</a:t>
            </a:r>
          </a:p>
        </p:txBody>
      </p:sp>
      <p:sp>
        <p:nvSpPr>
          <p:cNvPr id="5" name="TextBox 3">
            <a:extLst>
              <a:ext uri="{FF2B5EF4-FFF2-40B4-BE49-F238E27FC236}">
                <a16:creationId xmlns:a16="http://schemas.microsoft.com/office/drawing/2014/main" id="{6B7C1D15-EB37-4FE2-B5FF-5B489ACEF76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84481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E8EF407-CE84-4CFB-99D9-0376A0CD216B}"/>
              </a:ext>
            </a:extLst>
          </p:cNvPr>
          <p:cNvGrpSpPr/>
          <p:nvPr/>
        </p:nvGrpSpPr>
        <p:grpSpPr>
          <a:xfrm>
            <a:off x="265520" y="1122469"/>
            <a:ext cx="5297431" cy="1094141"/>
            <a:chOff x="107475" y="941847"/>
            <a:chExt cx="5297431" cy="1094141"/>
          </a:xfrm>
        </p:grpSpPr>
        <p:grpSp>
          <p:nvGrpSpPr>
            <p:cNvPr id="6" name="组合 5">
              <a:extLst>
                <a:ext uri="{FF2B5EF4-FFF2-40B4-BE49-F238E27FC236}">
                  <a16:creationId xmlns:a16="http://schemas.microsoft.com/office/drawing/2014/main" id="{8D81FB1E-3431-4790-B3A8-5BB7DC736747}"/>
                </a:ext>
              </a:extLst>
            </p:cNvPr>
            <p:cNvGrpSpPr/>
            <p:nvPr/>
          </p:nvGrpSpPr>
          <p:grpSpPr>
            <a:xfrm>
              <a:off x="107475" y="941847"/>
              <a:ext cx="3815346" cy="1094141"/>
              <a:chOff x="107475" y="941847"/>
              <a:chExt cx="3815346" cy="1094141"/>
            </a:xfrm>
          </p:grpSpPr>
          <p:sp>
            <p:nvSpPr>
              <p:cNvPr id="8" name="文本框 7">
                <a:extLst>
                  <a:ext uri="{FF2B5EF4-FFF2-40B4-BE49-F238E27FC236}">
                    <a16:creationId xmlns:a16="http://schemas.microsoft.com/office/drawing/2014/main" id="{CCC6726E-571E-4AF2-97A9-B5A256971A67}"/>
                  </a:ext>
                </a:extLst>
              </p:cNvPr>
              <p:cNvSpPr txBox="1"/>
              <p:nvPr/>
            </p:nvSpPr>
            <p:spPr>
              <a:xfrm>
                <a:off x="107475" y="941847"/>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9" name="矩形 8">
                <a:extLst>
                  <a:ext uri="{FF2B5EF4-FFF2-40B4-BE49-F238E27FC236}">
                    <a16:creationId xmlns:a16="http://schemas.microsoft.com/office/drawing/2014/main" id="{53557C4C-848C-4388-B9C0-46E5CACD1CAE}"/>
                  </a:ext>
                </a:extLst>
              </p:cNvPr>
              <p:cNvSpPr/>
              <p:nvPr/>
            </p:nvSpPr>
            <p:spPr>
              <a:xfrm>
                <a:off x="530741" y="1605101"/>
                <a:ext cx="3392080" cy="430887"/>
              </a:xfrm>
              <a:prstGeom prst="rect">
                <a:avLst/>
              </a:prstGeom>
              <a:noFill/>
            </p:spPr>
            <p:txBody>
              <a:bodyPr wrap="square" rtlCol="0">
                <a:spAutoFit/>
              </a:bodyPr>
              <a:lstStyle/>
              <a:p>
                <a:pPr algn="ctr"/>
                <a:r>
                  <a:rPr lang="en-US" altLang="zh-CN" sz="2200" b="1" dirty="0"/>
                  <a:t>3.4</a:t>
                </a:r>
                <a:r>
                  <a:rPr lang="zh-CN" altLang="en-US" sz="2200" b="1" dirty="0"/>
                  <a:t>   社会保障基金的管理</a:t>
                </a:r>
              </a:p>
            </p:txBody>
          </p:sp>
        </p:grpSp>
        <p:sp>
          <p:nvSpPr>
            <p:cNvPr id="7" name="文本框 6">
              <a:extLst>
                <a:ext uri="{FF2B5EF4-FFF2-40B4-BE49-F238E27FC236}">
                  <a16:creationId xmlns:a16="http://schemas.microsoft.com/office/drawing/2014/main" id="{A7E8205F-5702-4695-A8B5-18ED2A09EC4F}"/>
                </a:ext>
              </a:extLst>
            </p:cNvPr>
            <p:cNvSpPr txBox="1"/>
            <p:nvPr/>
          </p:nvSpPr>
          <p:spPr>
            <a:xfrm>
              <a:off x="3966692" y="1616200"/>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简答</a:t>
              </a:r>
              <a:r>
                <a:rPr lang="en-US" altLang="zh-CN" b="1" dirty="0">
                  <a:solidFill>
                    <a:schemeClr val="bg1"/>
                  </a:solidFill>
                </a:rPr>
                <a:t>/</a:t>
              </a:r>
              <a:r>
                <a:rPr lang="zh-CN" altLang="en-US" b="1" dirty="0">
                  <a:solidFill>
                    <a:schemeClr val="bg1"/>
                  </a:solidFill>
                </a:rPr>
                <a:t>论述题</a:t>
              </a:r>
            </a:p>
          </p:txBody>
        </p:sp>
      </p:grpSp>
      <p:sp>
        <p:nvSpPr>
          <p:cNvPr id="10" name="矩形 9">
            <a:extLst>
              <a:ext uri="{FF2B5EF4-FFF2-40B4-BE49-F238E27FC236}">
                <a16:creationId xmlns:a16="http://schemas.microsoft.com/office/drawing/2014/main" id="{B47FD736-82AF-4451-969C-32D05D1989C5}"/>
              </a:ext>
            </a:extLst>
          </p:cNvPr>
          <p:cNvSpPr/>
          <p:nvPr/>
        </p:nvSpPr>
        <p:spPr>
          <a:xfrm>
            <a:off x="772738" y="2439186"/>
            <a:ext cx="4373313" cy="400110"/>
          </a:xfrm>
          <a:prstGeom prst="rect">
            <a:avLst/>
          </a:prstGeom>
        </p:spPr>
        <p:txBody>
          <a:bodyPr wrap="none">
            <a:spAutoFit/>
          </a:bodyPr>
          <a:lstStyle/>
          <a:p>
            <a:pPr lvl="0"/>
            <a:r>
              <a:rPr lang="en-US" altLang="zh-CN" sz="2000" b="1" dirty="0">
                <a:latin typeface="+mn-ea"/>
              </a:rPr>
              <a:t>3.4.1   </a:t>
            </a:r>
            <a:r>
              <a:rPr lang="zh-CN" altLang="en-US" sz="2000" b="1" dirty="0">
                <a:latin typeface="+mn-ea"/>
              </a:rPr>
              <a:t>一、社会保障基金管理的主体</a:t>
            </a:r>
            <a:endParaRPr lang="en-GB" altLang="zh-CN" sz="2000" b="1" dirty="0">
              <a:latin typeface="+mn-ea"/>
            </a:endParaRPr>
          </a:p>
        </p:txBody>
      </p:sp>
      <p:sp>
        <p:nvSpPr>
          <p:cNvPr id="13" name="矩形 12">
            <a:extLst>
              <a:ext uri="{FF2B5EF4-FFF2-40B4-BE49-F238E27FC236}">
                <a16:creationId xmlns:a16="http://schemas.microsoft.com/office/drawing/2014/main" id="{E5848D4B-CDE7-42C4-BF80-B3C6538F4C66}"/>
              </a:ext>
            </a:extLst>
          </p:cNvPr>
          <p:cNvSpPr/>
          <p:nvPr/>
        </p:nvSpPr>
        <p:spPr>
          <a:xfrm>
            <a:off x="1781725" y="5454796"/>
            <a:ext cx="7431540" cy="369332"/>
          </a:xfrm>
          <a:prstGeom prst="rect">
            <a:avLst/>
          </a:prstGeom>
        </p:spPr>
        <p:txBody>
          <a:bodyPr wrap="square">
            <a:spAutoFit/>
          </a:bodyPr>
          <a:lstStyle/>
          <a:p>
            <a:r>
              <a:rPr lang="en-US" altLang="zh-CN" dirty="0">
                <a:latin typeface="+mn-ea"/>
              </a:rPr>
              <a:t>▶ 20</a:t>
            </a:r>
            <a:r>
              <a:rPr lang="zh-CN" altLang="zh-CN" dirty="0">
                <a:latin typeface="+mn-ea"/>
              </a:rPr>
              <a:t>世纪</a:t>
            </a:r>
            <a:r>
              <a:rPr lang="en-US" altLang="zh-CN" dirty="0">
                <a:latin typeface="+mn-ea"/>
              </a:rPr>
              <a:t>70</a:t>
            </a:r>
            <a:r>
              <a:rPr lang="zh-CN" altLang="zh-CN" dirty="0">
                <a:latin typeface="+mn-ea"/>
              </a:rPr>
              <a:t>年代以来</a:t>
            </a:r>
            <a:r>
              <a:rPr lang="zh-CN" altLang="en-US" dirty="0">
                <a:latin typeface="+mn-ea"/>
              </a:rPr>
              <a:t>，</a:t>
            </a:r>
            <a:r>
              <a:rPr lang="zh-CN" altLang="zh-CN" dirty="0">
                <a:latin typeface="+mn-ea"/>
              </a:rPr>
              <a:t>社会保障制度</a:t>
            </a:r>
            <a:r>
              <a:rPr lang="zh-CN" altLang="zh-CN" b="1" dirty="0">
                <a:latin typeface="+mn-ea"/>
              </a:rPr>
              <a:t>民营化</a:t>
            </a:r>
            <a:r>
              <a:rPr lang="zh-CN" altLang="zh-CN" dirty="0">
                <a:latin typeface="+mn-ea"/>
              </a:rPr>
              <a:t>的思潮占有了一席之地</a:t>
            </a:r>
            <a:r>
              <a:rPr lang="zh-CN" altLang="en-US" dirty="0">
                <a:latin typeface="+mn-ea"/>
              </a:rPr>
              <a:t>。</a:t>
            </a:r>
          </a:p>
        </p:txBody>
      </p:sp>
      <p:grpSp>
        <p:nvGrpSpPr>
          <p:cNvPr id="17" name="组合 16">
            <a:extLst>
              <a:ext uri="{FF2B5EF4-FFF2-40B4-BE49-F238E27FC236}">
                <a16:creationId xmlns:a16="http://schemas.microsoft.com/office/drawing/2014/main" id="{2376D88B-5231-41C5-99B9-90F54AE7707C}"/>
              </a:ext>
            </a:extLst>
          </p:cNvPr>
          <p:cNvGrpSpPr/>
          <p:nvPr/>
        </p:nvGrpSpPr>
        <p:grpSpPr>
          <a:xfrm>
            <a:off x="1730913" y="3229482"/>
            <a:ext cx="9297976" cy="1959371"/>
            <a:chOff x="1631761" y="3514621"/>
            <a:chExt cx="9297976" cy="1959371"/>
          </a:xfrm>
        </p:grpSpPr>
        <p:sp>
          <p:nvSpPr>
            <p:cNvPr id="11" name="矩形 10">
              <a:extLst>
                <a:ext uri="{FF2B5EF4-FFF2-40B4-BE49-F238E27FC236}">
                  <a16:creationId xmlns:a16="http://schemas.microsoft.com/office/drawing/2014/main" id="{9239A4A4-6331-4782-B2A3-360B701ADF60}"/>
                </a:ext>
              </a:extLst>
            </p:cNvPr>
            <p:cNvSpPr/>
            <p:nvPr/>
          </p:nvSpPr>
          <p:spPr>
            <a:xfrm>
              <a:off x="3498197" y="3514621"/>
              <a:ext cx="6440021" cy="369332"/>
            </a:xfrm>
            <a:prstGeom prst="rect">
              <a:avLst/>
            </a:prstGeom>
          </p:spPr>
          <p:txBody>
            <a:bodyPr wrap="square">
              <a:spAutoFit/>
            </a:bodyPr>
            <a:lstStyle/>
            <a:p>
              <a:pPr lvl="0"/>
              <a:r>
                <a:rPr lang="zh-CN" altLang="en-US" dirty="0"/>
                <a:t>国家成立一个政府专署或受托机构，它是从政府中独立出来。</a:t>
              </a:r>
            </a:p>
          </p:txBody>
        </p:sp>
        <p:sp>
          <p:nvSpPr>
            <p:cNvPr id="12" name="矩形 11">
              <a:extLst>
                <a:ext uri="{FF2B5EF4-FFF2-40B4-BE49-F238E27FC236}">
                  <a16:creationId xmlns:a16="http://schemas.microsoft.com/office/drawing/2014/main" id="{6397BBB0-7143-45A4-B466-03CD2E9DCCEF}"/>
                </a:ext>
              </a:extLst>
            </p:cNvPr>
            <p:cNvSpPr/>
            <p:nvPr/>
          </p:nvSpPr>
          <p:spPr>
            <a:xfrm>
              <a:off x="3498197" y="4365336"/>
              <a:ext cx="7431540" cy="369332"/>
            </a:xfrm>
            <a:prstGeom prst="rect">
              <a:avLst/>
            </a:prstGeom>
          </p:spPr>
          <p:txBody>
            <a:bodyPr wrap="square">
              <a:spAutoFit/>
            </a:bodyPr>
            <a:lstStyle/>
            <a:p>
              <a:pPr lvl="0"/>
              <a:r>
                <a:rPr lang="zh-CN" altLang="en-US" dirty="0"/>
                <a:t>由政府的一个部来直接管理社会保障基金</a:t>
              </a:r>
              <a:r>
                <a:rPr lang="zh-CN" altLang="en-US" b="1" dirty="0">
                  <a:solidFill>
                    <a:srgbClr val="FF0000"/>
                  </a:solidFill>
                </a:rPr>
                <a:t>（</a:t>
              </a:r>
              <a:r>
                <a:rPr lang="zh-CN" altLang="zh-CN" b="1" dirty="0">
                  <a:solidFill>
                    <a:srgbClr val="FF0000"/>
                  </a:solidFill>
                </a:rPr>
                <a:t>政府、雇主、雇员三方组成</a:t>
              </a:r>
              <a:r>
                <a:rPr lang="zh-CN" altLang="en-US" b="1" dirty="0">
                  <a:solidFill>
                    <a:srgbClr val="FF0000"/>
                  </a:solidFill>
                </a:rPr>
                <a:t>）</a:t>
              </a:r>
            </a:p>
          </p:txBody>
        </p:sp>
        <p:sp>
          <p:nvSpPr>
            <p:cNvPr id="14" name="矩形 13">
              <a:extLst>
                <a:ext uri="{FF2B5EF4-FFF2-40B4-BE49-F238E27FC236}">
                  <a16:creationId xmlns:a16="http://schemas.microsoft.com/office/drawing/2014/main" id="{0FB6C3E0-BDC9-43A4-B92A-5C30BFACFFCE}"/>
                </a:ext>
              </a:extLst>
            </p:cNvPr>
            <p:cNvSpPr/>
            <p:nvPr/>
          </p:nvSpPr>
          <p:spPr>
            <a:xfrm>
              <a:off x="3498197" y="5104660"/>
              <a:ext cx="2492990" cy="369332"/>
            </a:xfrm>
            <a:prstGeom prst="rect">
              <a:avLst/>
            </a:prstGeom>
          </p:spPr>
          <p:txBody>
            <a:bodyPr wrap="none">
              <a:spAutoFit/>
            </a:bodyPr>
            <a:lstStyle/>
            <a:p>
              <a:pPr lvl="0"/>
              <a:r>
                <a:rPr lang="zh-CN" altLang="en-US" dirty="0"/>
                <a:t>由国家来管理（英国）</a:t>
              </a:r>
            </a:p>
          </p:txBody>
        </p:sp>
        <p:sp>
          <p:nvSpPr>
            <p:cNvPr id="15" name="矩形 14">
              <a:extLst>
                <a:ext uri="{FF2B5EF4-FFF2-40B4-BE49-F238E27FC236}">
                  <a16:creationId xmlns:a16="http://schemas.microsoft.com/office/drawing/2014/main" id="{78CF75B9-F4A3-4201-AFD3-62709B42BF63}"/>
                </a:ext>
              </a:extLst>
            </p:cNvPr>
            <p:cNvSpPr/>
            <p:nvPr/>
          </p:nvSpPr>
          <p:spPr>
            <a:xfrm>
              <a:off x="1631761" y="4098304"/>
              <a:ext cx="1711879" cy="707886"/>
            </a:xfrm>
            <a:prstGeom prst="rect">
              <a:avLst/>
            </a:prstGeom>
          </p:spPr>
          <p:txBody>
            <a:bodyPr wrap="square">
              <a:spAutoFit/>
            </a:bodyPr>
            <a:lstStyle/>
            <a:p>
              <a:pPr lvl="0"/>
              <a:r>
                <a:rPr lang="zh-CN" altLang="en-US" sz="2000" dirty="0"/>
                <a:t>社会保障基金</a:t>
              </a:r>
              <a:endParaRPr lang="en-US" altLang="zh-CN" sz="2000" dirty="0"/>
            </a:p>
            <a:p>
              <a:pPr lvl="0"/>
              <a:r>
                <a:rPr lang="zh-CN" altLang="en-US" sz="2000" dirty="0"/>
                <a:t>公共管理制度</a:t>
              </a:r>
            </a:p>
          </p:txBody>
        </p:sp>
        <p:sp>
          <p:nvSpPr>
            <p:cNvPr id="16" name="左大括号 15">
              <a:extLst>
                <a:ext uri="{FF2B5EF4-FFF2-40B4-BE49-F238E27FC236}">
                  <a16:creationId xmlns:a16="http://schemas.microsoft.com/office/drawing/2014/main" id="{2CB2453D-ED32-4F19-B777-4177B61485C7}"/>
                </a:ext>
              </a:extLst>
            </p:cNvPr>
            <p:cNvSpPr/>
            <p:nvPr/>
          </p:nvSpPr>
          <p:spPr>
            <a:xfrm>
              <a:off x="3343640" y="3655903"/>
              <a:ext cx="154557" cy="168175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8" name="矩形 17">
            <a:extLst>
              <a:ext uri="{FF2B5EF4-FFF2-40B4-BE49-F238E27FC236}">
                <a16:creationId xmlns:a16="http://schemas.microsoft.com/office/drawing/2014/main" id="{227995EF-64A4-40C1-8029-9A3C2CB5AACF}"/>
              </a:ext>
            </a:extLst>
          </p:cNvPr>
          <p:cNvSpPr/>
          <p:nvPr/>
        </p:nvSpPr>
        <p:spPr>
          <a:xfrm>
            <a:off x="1781725" y="6041739"/>
            <a:ext cx="6023586" cy="369332"/>
          </a:xfrm>
          <a:prstGeom prst="rect">
            <a:avLst/>
          </a:prstGeom>
        </p:spPr>
        <p:txBody>
          <a:bodyPr wrap="square">
            <a:spAutoFit/>
          </a:bodyPr>
          <a:lstStyle/>
          <a:p>
            <a:r>
              <a:rPr lang="zh-CN" altLang="en-US" dirty="0">
                <a:latin typeface="+mn-ea"/>
              </a:rPr>
              <a:t>▶ 我国：</a:t>
            </a:r>
            <a:r>
              <a:rPr lang="zh-CN" altLang="en-US" b="1" dirty="0">
                <a:solidFill>
                  <a:srgbClr val="FF0000"/>
                </a:solidFill>
                <a:latin typeface="+mn-ea"/>
              </a:rPr>
              <a:t>全国社会保障基金理事会</a:t>
            </a:r>
            <a:r>
              <a:rPr lang="zh-CN" altLang="en-US" dirty="0">
                <a:latin typeface="+mn-ea"/>
              </a:rPr>
              <a:t>负责基金的管理运营。</a:t>
            </a:r>
          </a:p>
        </p:txBody>
      </p:sp>
      <p:sp>
        <p:nvSpPr>
          <p:cNvPr id="2" name="矩形 1">
            <a:extLst>
              <a:ext uri="{FF2B5EF4-FFF2-40B4-BE49-F238E27FC236}">
                <a16:creationId xmlns:a16="http://schemas.microsoft.com/office/drawing/2014/main" id="{98E42B77-71AD-413C-9964-CD153D7BB689}"/>
              </a:ext>
            </a:extLst>
          </p:cNvPr>
          <p:cNvSpPr/>
          <p:nvPr/>
        </p:nvSpPr>
        <p:spPr>
          <a:xfrm>
            <a:off x="936400" y="188724"/>
            <a:ext cx="3300904" cy="369332"/>
          </a:xfrm>
          <a:prstGeom prst="rect">
            <a:avLst/>
          </a:prstGeom>
        </p:spPr>
        <p:txBody>
          <a:bodyPr wrap="none">
            <a:spAutoFit/>
          </a:bodyPr>
          <a:lstStyle/>
          <a:p>
            <a:r>
              <a:rPr lang="en-US" altLang="zh-CN" dirty="0">
                <a:latin typeface="Helvetica Neue For Number"/>
              </a:rPr>
              <a:t>3.4.0 </a:t>
            </a:r>
            <a:r>
              <a:rPr lang="zh-CN" altLang="en-US" dirty="0">
                <a:latin typeface="Helvetica Neue For Number"/>
              </a:rPr>
              <a:t>零、社会保障基金的管理</a:t>
            </a:r>
            <a:endParaRPr lang="zh-CN" altLang="en-US" dirty="0"/>
          </a:p>
        </p:txBody>
      </p:sp>
    </p:spTree>
    <p:extLst>
      <p:ext uri="{BB962C8B-B14F-4D97-AF65-F5344CB8AC3E}">
        <p14:creationId xmlns:p14="http://schemas.microsoft.com/office/powerpoint/2010/main" val="74936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3183467"/>
            <a:ext cx="8952089" cy="2015192"/>
          </a:xfrm>
        </p:spPr>
        <p:txBody>
          <a:bodyPr anchor="ctr"/>
          <a:lstStyle/>
          <a:p>
            <a:pPr algn="l">
              <a:spcAft>
                <a:spcPts val="2400"/>
              </a:spcAft>
            </a:pPr>
            <a:r>
              <a:rPr lang="zh-CN" altLang="en-US" dirty="0"/>
              <a:t>答案：</a:t>
            </a:r>
            <a:r>
              <a:rPr lang="zh-CN" altLang="en-US" b="1" dirty="0">
                <a:solidFill>
                  <a:srgbClr val="FF0000"/>
                </a:solidFill>
              </a:rPr>
              <a:t>部分积累制，即当期筹集的基金，一部分用于支付现有的退休养老金，一部分为现有的就业者预留下来用以今后的养老。</a:t>
            </a:r>
          </a:p>
        </p:txBody>
      </p:sp>
      <p:sp>
        <p:nvSpPr>
          <p:cNvPr id="5" name="TextBox 3">
            <a:extLst>
              <a:ext uri="{FF2B5EF4-FFF2-40B4-BE49-F238E27FC236}">
                <a16:creationId xmlns:a16="http://schemas.microsoft.com/office/drawing/2014/main" id="{6B7C1D15-EB37-4FE2-B5FF-5B489ACEF76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4" name="矩形 3">
            <a:extLst>
              <a:ext uri="{FF2B5EF4-FFF2-40B4-BE49-F238E27FC236}">
                <a16:creationId xmlns:a16="http://schemas.microsoft.com/office/drawing/2014/main" id="{9D8C802B-9F70-4881-A16D-3458D23BD03A}"/>
              </a:ext>
            </a:extLst>
          </p:cNvPr>
          <p:cNvSpPr/>
          <p:nvPr/>
        </p:nvSpPr>
        <p:spPr>
          <a:xfrm>
            <a:off x="2141035" y="2317635"/>
            <a:ext cx="3570208" cy="461665"/>
          </a:xfrm>
          <a:prstGeom prst="rect">
            <a:avLst/>
          </a:prstGeom>
        </p:spPr>
        <p:txBody>
          <a:bodyPr wrap="none">
            <a:spAutoFit/>
          </a:bodyPr>
          <a:lstStyle/>
          <a:p>
            <a:pPr marL="0" marR="0" lvl="0" indent="0" algn="l" defTabSz="914400" rtl="0" eaLnBrk="1" fontAlgn="base" latinLnBrk="0" hangingPunct="1">
              <a:lnSpc>
                <a:spcPct val="100000"/>
              </a:lnSpc>
              <a:spcBef>
                <a:spcPct val="20000"/>
              </a:spcBef>
              <a:spcAft>
                <a:spcPts val="24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名词解释：部分积累制。</a:t>
            </a:r>
            <a:endParaRPr kumimoji="0" lang="en-US"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3979297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70308" y="3013501"/>
            <a:ext cx="5051383" cy="830997"/>
          </a:xfrm>
          <a:prstGeom prst="rect">
            <a:avLst/>
          </a:prstGeom>
          <a:noFill/>
        </p:spPr>
        <p:txBody>
          <a:bodyPr wrap="none" rtlCol="0">
            <a:spAutoFit/>
          </a:bodyPr>
          <a:lstStyle/>
          <a:p>
            <a:r>
              <a:rPr lang="zh-CN" altLang="en-US" sz="4800" b="1" dirty="0"/>
              <a:t>第五章    养老保险</a:t>
            </a:r>
            <a:endParaRPr lang="en-US" altLang="zh-CN" sz="4800" b="1" dirty="0"/>
          </a:p>
        </p:txBody>
      </p:sp>
    </p:spTree>
    <p:extLst>
      <p:ext uri="{BB962C8B-B14F-4D97-AF65-F5344CB8AC3E}">
        <p14:creationId xmlns:p14="http://schemas.microsoft.com/office/powerpoint/2010/main" val="32936495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A2A60E3-AA07-465D-957C-A625B9EE3EA9}"/>
              </a:ext>
            </a:extLst>
          </p:cNvPr>
          <p:cNvGrpSpPr/>
          <p:nvPr/>
        </p:nvGrpSpPr>
        <p:grpSpPr>
          <a:xfrm>
            <a:off x="3003439" y="1726427"/>
            <a:ext cx="6416150" cy="4621823"/>
            <a:chOff x="3003439" y="1726427"/>
            <a:chExt cx="6416150" cy="4621823"/>
          </a:xfrm>
        </p:grpSpPr>
        <p:sp>
          <p:nvSpPr>
            <p:cNvPr id="2" name="文本框 1"/>
            <p:cNvSpPr txBox="1"/>
            <p:nvPr/>
          </p:nvSpPr>
          <p:spPr>
            <a:xfrm>
              <a:off x="3142859" y="1726427"/>
              <a:ext cx="5906282" cy="707886"/>
            </a:xfrm>
            <a:prstGeom prst="rect">
              <a:avLst/>
            </a:prstGeom>
            <a:noFill/>
          </p:spPr>
          <p:txBody>
            <a:bodyPr wrap="square" rtlCol="0">
              <a:spAutoFit/>
            </a:bodyPr>
            <a:lstStyle/>
            <a:p>
              <a:pPr algn="ctr"/>
              <a:r>
                <a:rPr lang="zh-CN" altLang="en-US" sz="4000" b="1" dirty="0"/>
                <a:t>第五章    养老保险</a:t>
              </a:r>
            </a:p>
          </p:txBody>
        </p:sp>
        <p:grpSp>
          <p:nvGrpSpPr>
            <p:cNvPr id="3" name="组合 2">
              <a:extLst>
                <a:ext uri="{FF2B5EF4-FFF2-40B4-BE49-F238E27FC236}">
                  <a16:creationId xmlns:a16="http://schemas.microsoft.com/office/drawing/2014/main" id="{93800160-58DD-4461-8337-809864CA0022}"/>
                </a:ext>
              </a:extLst>
            </p:cNvPr>
            <p:cNvGrpSpPr/>
            <p:nvPr/>
          </p:nvGrpSpPr>
          <p:grpSpPr>
            <a:xfrm>
              <a:off x="3003439" y="2809887"/>
              <a:ext cx="6416150" cy="3538363"/>
              <a:chOff x="3080997" y="2389474"/>
              <a:chExt cx="6416150" cy="3538363"/>
            </a:xfrm>
          </p:grpSpPr>
          <p:sp>
            <p:nvSpPr>
              <p:cNvPr id="7" name="Rectangle 6">
                <a:extLst>
                  <a:ext uri="{FF2B5EF4-FFF2-40B4-BE49-F238E27FC236}">
                    <a16:creationId xmlns:a16="http://schemas.microsoft.com/office/drawing/2014/main" id="{115FA8BC-822F-4883-B887-BA1A38F7FA12}"/>
                  </a:ext>
                </a:extLst>
              </p:cNvPr>
              <p:cNvSpPr/>
              <p:nvPr/>
            </p:nvSpPr>
            <p:spPr>
              <a:xfrm>
                <a:off x="3593489" y="2389474"/>
                <a:ext cx="3683359"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zh-CN" altLang="en-US" sz="2800" dirty="0">
                    <a:solidFill>
                      <a:schemeClr val="tx1"/>
                    </a:solidFill>
                  </a:rPr>
                  <a:t>第一节  养老保险概述</a:t>
                </a:r>
                <a:endParaRPr lang="en-GB" sz="2800" dirty="0">
                  <a:solidFill>
                    <a:schemeClr val="tx1"/>
                  </a:solidFill>
                </a:endParaRPr>
              </a:p>
            </p:txBody>
          </p:sp>
          <p:sp>
            <p:nvSpPr>
              <p:cNvPr id="8" name="Rectangle 7">
                <a:extLst>
                  <a:ext uri="{FF2B5EF4-FFF2-40B4-BE49-F238E27FC236}">
                    <a16:creationId xmlns:a16="http://schemas.microsoft.com/office/drawing/2014/main" id="{496C3528-4EC8-48BC-9E55-2C141A263670}"/>
                  </a:ext>
                </a:extLst>
              </p:cNvPr>
              <p:cNvSpPr/>
              <p:nvPr/>
            </p:nvSpPr>
            <p:spPr>
              <a:xfrm>
                <a:off x="3080997" y="305247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养老保险金的计算和给付</a:t>
                </a:r>
                <a:endParaRPr lang="en-GB" sz="2800" dirty="0">
                  <a:solidFill>
                    <a:schemeClr val="tx1"/>
                  </a:solidFill>
                </a:endParaRPr>
              </a:p>
            </p:txBody>
          </p:sp>
          <p:sp>
            <p:nvSpPr>
              <p:cNvPr id="9" name="Rectangle 8">
                <a:extLst>
                  <a:ext uri="{FF2B5EF4-FFF2-40B4-BE49-F238E27FC236}">
                    <a16:creationId xmlns:a16="http://schemas.microsoft.com/office/drawing/2014/main" id="{FAAC986D-CD29-458C-BF64-227A465E3673}"/>
                  </a:ext>
                </a:extLst>
              </p:cNvPr>
              <p:cNvSpPr/>
              <p:nvPr/>
            </p:nvSpPr>
            <p:spPr>
              <a:xfrm>
                <a:off x="3080998" y="3762261"/>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我国社会养老保险的现状</a:t>
                </a:r>
                <a:endParaRPr lang="en-GB" sz="2800" dirty="0">
                  <a:solidFill>
                    <a:schemeClr val="tx1"/>
                  </a:solidFill>
                </a:endParaRPr>
              </a:p>
            </p:txBody>
          </p:sp>
          <p:sp>
            <p:nvSpPr>
              <p:cNvPr id="10" name="Rectangle 9">
                <a:extLst>
                  <a:ext uri="{FF2B5EF4-FFF2-40B4-BE49-F238E27FC236}">
                    <a16:creationId xmlns:a16="http://schemas.microsoft.com/office/drawing/2014/main" id="{0A193A46-6CB8-4D74-9CD3-1134DED3C71C}"/>
                  </a:ext>
                </a:extLst>
              </p:cNvPr>
              <p:cNvSpPr/>
              <p:nvPr/>
            </p:nvSpPr>
            <p:spPr>
              <a:xfrm>
                <a:off x="3080999" y="4468526"/>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我国社会养老保险的改革</a:t>
                </a:r>
                <a:endParaRPr lang="en-GB" sz="2800" dirty="0">
                  <a:solidFill>
                    <a:schemeClr val="tx1"/>
                  </a:solidFill>
                </a:endParaRPr>
              </a:p>
            </p:txBody>
          </p:sp>
          <p:sp>
            <p:nvSpPr>
              <p:cNvPr id="15" name="Rectangle 14">
                <a:extLst>
                  <a:ext uri="{FF2B5EF4-FFF2-40B4-BE49-F238E27FC236}">
                    <a16:creationId xmlns:a16="http://schemas.microsoft.com/office/drawing/2014/main" id="{88C11719-1B45-44AF-BEEF-2F5C6F4D6AD0}"/>
                  </a:ext>
                </a:extLst>
              </p:cNvPr>
              <p:cNvSpPr/>
              <p:nvPr/>
            </p:nvSpPr>
            <p:spPr>
              <a:xfrm>
                <a:off x="3081000" y="5174793"/>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第五节  养老保险制度的发展趋势</a:t>
                </a:r>
                <a:endParaRPr lang="en-GB" sz="2800" dirty="0">
                  <a:solidFill>
                    <a:schemeClr val="tx1"/>
                  </a:solidFill>
                </a:endParaRPr>
              </a:p>
            </p:txBody>
          </p:sp>
        </p:grpSp>
      </p:grpSp>
    </p:spTree>
    <p:extLst>
      <p:ext uri="{BB962C8B-B14F-4D97-AF65-F5344CB8AC3E}">
        <p14:creationId xmlns:p14="http://schemas.microsoft.com/office/powerpoint/2010/main" val="265086985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2CE50C5A-ABD5-47BB-978C-BA3F5F04029D}"/>
              </a:ext>
            </a:extLst>
          </p:cNvPr>
          <p:cNvGrpSpPr/>
          <p:nvPr/>
        </p:nvGrpSpPr>
        <p:grpSpPr>
          <a:xfrm>
            <a:off x="2888553" y="2080766"/>
            <a:ext cx="6414894" cy="3672623"/>
            <a:chOff x="225554" y="1843034"/>
            <a:chExt cx="6414894" cy="3672623"/>
          </a:xfrm>
        </p:grpSpPr>
        <p:sp>
          <p:nvSpPr>
            <p:cNvPr id="4" name="文本框 3">
              <a:extLst>
                <a:ext uri="{FF2B5EF4-FFF2-40B4-BE49-F238E27FC236}">
                  <a16:creationId xmlns:a16="http://schemas.microsoft.com/office/drawing/2014/main" id="{B5A94C50-5E94-4D32-AB67-7C6329E2AB83}"/>
                </a:ext>
              </a:extLst>
            </p:cNvPr>
            <p:cNvSpPr txBox="1"/>
            <p:nvPr/>
          </p:nvSpPr>
          <p:spPr>
            <a:xfrm>
              <a:off x="225554" y="3360573"/>
              <a:ext cx="2374937" cy="523220"/>
            </a:xfrm>
            <a:prstGeom prst="rect">
              <a:avLst/>
            </a:prstGeom>
            <a:solidFill>
              <a:schemeClr val="accent6">
                <a:lumMod val="60000"/>
                <a:lumOff val="40000"/>
              </a:schemeClr>
            </a:solidFill>
            <a:ln w="38100">
              <a:noFill/>
            </a:ln>
          </p:spPr>
          <p:txBody>
            <a:bodyPr vert="horz" wrap="square" rtlCol="0">
              <a:spAutoFit/>
            </a:bodyPr>
            <a:lstStyle/>
            <a:p>
              <a:pPr lvl="0"/>
              <a:r>
                <a:rPr lang="zh-CN" altLang="zh-CN" sz="2800" dirty="0"/>
                <a:t>养老保险概述</a:t>
              </a:r>
              <a:endParaRPr lang="zh-CN" altLang="en-US" sz="2800" dirty="0"/>
            </a:p>
          </p:txBody>
        </p:sp>
        <p:cxnSp>
          <p:nvCxnSpPr>
            <p:cNvPr id="5" name="直接连接符 4">
              <a:extLst>
                <a:ext uri="{FF2B5EF4-FFF2-40B4-BE49-F238E27FC236}">
                  <a16:creationId xmlns:a16="http://schemas.microsoft.com/office/drawing/2014/main" id="{ADD63587-82C4-4F0B-B0C5-00A16C8FDDAE}"/>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09290130-0DB7-47DC-B836-8887AFE0FF63}"/>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5207DCFD-B642-4CAD-B9AC-70BA9DC5129C}"/>
                </a:ext>
              </a:extLst>
            </p:cNvPr>
            <p:cNvCxnSpPr/>
            <p:nvPr/>
          </p:nvCxnSpPr>
          <p:spPr>
            <a:xfrm>
              <a:off x="3117277" y="366228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C834494-E288-4788-9235-937702515156}"/>
                </a:ext>
              </a:extLst>
            </p:cNvPr>
            <p:cNvSpPr txBox="1"/>
            <p:nvPr/>
          </p:nvSpPr>
          <p:spPr>
            <a:xfrm>
              <a:off x="3625846" y="1843034"/>
              <a:ext cx="2352454" cy="461665"/>
            </a:xfrm>
            <a:prstGeom prst="rect">
              <a:avLst/>
            </a:prstGeom>
            <a:noFill/>
            <a:ln w="38100">
              <a:solidFill>
                <a:schemeClr val="accent6">
                  <a:lumMod val="75000"/>
                </a:schemeClr>
              </a:solidFill>
            </a:ln>
          </p:spPr>
          <p:txBody>
            <a:bodyPr wrap="square" rtlCol="0">
              <a:spAutoFit/>
            </a:bodyPr>
            <a:lstStyle/>
            <a:p>
              <a:pPr lvl="0"/>
              <a:r>
                <a:rPr lang="zh-CN" altLang="en-US" sz="2400" dirty="0"/>
                <a:t>养老保险的概念</a:t>
              </a:r>
              <a:endParaRPr lang="en-GB" altLang="zh-CN" sz="2400" dirty="0"/>
            </a:p>
          </p:txBody>
        </p:sp>
        <p:sp>
          <p:nvSpPr>
            <p:cNvPr id="9" name="文本框 8">
              <a:extLst>
                <a:ext uri="{FF2B5EF4-FFF2-40B4-BE49-F238E27FC236}">
                  <a16:creationId xmlns:a16="http://schemas.microsoft.com/office/drawing/2014/main" id="{4D739466-77FD-4FF3-B81E-03203C92B042}"/>
                </a:ext>
              </a:extLst>
            </p:cNvPr>
            <p:cNvSpPr txBox="1"/>
            <p:nvPr/>
          </p:nvSpPr>
          <p:spPr>
            <a:xfrm>
              <a:off x="3625846" y="3463743"/>
              <a:ext cx="2961113" cy="461665"/>
            </a:xfrm>
            <a:prstGeom prst="rect">
              <a:avLst/>
            </a:prstGeom>
            <a:noFill/>
            <a:ln w="38100">
              <a:solidFill>
                <a:schemeClr val="accent6">
                  <a:lumMod val="75000"/>
                </a:schemeClr>
              </a:solidFill>
            </a:ln>
          </p:spPr>
          <p:txBody>
            <a:bodyPr wrap="square" rtlCol="0">
              <a:spAutoFit/>
            </a:bodyPr>
            <a:lstStyle/>
            <a:p>
              <a:pPr lvl="0"/>
              <a:r>
                <a:rPr lang="zh-CN" altLang="zh-CN" sz="2400" dirty="0"/>
                <a:t>养老保险的基本原则</a:t>
              </a:r>
              <a:endParaRPr lang="en-GB" altLang="zh-CN" sz="2400" dirty="0"/>
            </a:p>
          </p:txBody>
        </p:sp>
        <p:cxnSp>
          <p:nvCxnSpPr>
            <p:cNvPr id="10" name="直接连接符 9">
              <a:extLst>
                <a:ext uri="{FF2B5EF4-FFF2-40B4-BE49-F238E27FC236}">
                  <a16:creationId xmlns:a16="http://schemas.microsoft.com/office/drawing/2014/main" id="{B9CC0A0C-68D9-4BC5-84A0-977C89A7F502}"/>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E5558CD3-5C70-4D44-A4E6-513472D3222D}"/>
                </a:ext>
              </a:extLst>
            </p:cNvPr>
            <p:cNvSpPr txBox="1"/>
            <p:nvPr/>
          </p:nvSpPr>
          <p:spPr>
            <a:xfrm>
              <a:off x="3679334" y="5053992"/>
              <a:ext cx="2961114" cy="461665"/>
            </a:xfrm>
            <a:prstGeom prst="rect">
              <a:avLst/>
            </a:prstGeom>
            <a:noFill/>
            <a:ln w="38100">
              <a:solidFill>
                <a:schemeClr val="accent6">
                  <a:lumMod val="75000"/>
                </a:schemeClr>
              </a:solidFill>
            </a:ln>
          </p:spPr>
          <p:txBody>
            <a:bodyPr wrap="square" rtlCol="0">
              <a:spAutoFit/>
            </a:bodyPr>
            <a:lstStyle/>
            <a:p>
              <a:pPr lvl="0"/>
              <a:r>
                <a:rPr lang="zh-CN" altLang="zh-CN" sz="2400" dirty="0"/>
                <a:t>养老保险的重要意义</a:t>
              </a:r>
              <a:endParaRPr lang="en-GB" altLang="zh-CN" sz="2400" dirty="0"/>
            </a:p>
          </p:txBody>
        </p:sp>
        <p:cxnSp>
          <p:nvCxnSpPr>
            <p:cNvPr id="12" name="直接连接符 11">
              <a:extLst>
                <a:ext uri="{FF2B5EF4-FFF2-40B4-BE49-F238E27FC236}">
                  <a16:creationId xmlns:a16="http://schemas.microsoft.com/office/drawing/2014/main" id="{886BB018-5792-4F44-805D-F35921016B22}"/>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95855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AE7C5D97-44B9-4679-A299-043BD78A6C39}"/>
              </a:ext>
            </a:extLst>
          </p:cNvPr>
          <p:cNvGrpSpPr/>
          <p:nvPr/>
        </p:nvGrpSpPr>
        <p:grpSpPr>
          <a:xfrm>
            <a:off x="107475" y="941847"/>
            <a:ext cx="4675826" cy="1582811"/>
            <a:chOff x="107475" y="941847"/>
            <a:chExt cx="4675826" cy="1582811"/>
          </a:xfrm>
        </p:grpSpPr>
        <p:grpSp>
          <p:nvGrpSpPr>
            <p:cNvPr id="9" name="组合 8">
              <a:extLst>
                <a:ext uri="{FF2B5EF4-FFF2-40B4-BE49-F238E27FC236}">
                  <a16:creationId xmlns:a16="http://schemas.microsoft.com/office/drawing/2014/main" id="{0E5A779C-F022-422B-984D-A7CF22116630}"/>
                </a:ext>
              </a:extLst>
            </p:cNvPr>
            <p:cNvGrpSpPr/>
            <p:nvPr/>
          </p:nvGrpSpPr>
          <p:grpSpPr>
            <a:xfrm>
              <a:off x="107475" y="941847"/>
              <a:ext cx="3703085" cy="1582811"/>
              <a:chOff x="107475" y="941847"/>
              <a:chExt cx="3703085" cy="1582811"/>
            </a:xfrm>
          </p:grpSpPr>
          <p:sp>
            <p:nvSpPr>
              <p:cNvPr id="11" name="文本框 10">
                <a:extLst>
                  <a:ext uri="{FF2B5EF4-FFF2-40B4-BE49-F238E27FC236}">
                    <a16:creationId xmlns:a16="http://schemas.microsoft.com/office/drawing/2014/main" id="{F8DBBFB6-5FDD-4E18-AA4D-3761807F2FF0}"/>
                  </a:ext>
                </a:extLst>
              </p:cNvPr>
              <p:cNvSpPr txBox="1"/>
              <p:nvPr/>
            </p:nvSpPr>
            <p:spPr>
              <a:xfrm>
                <a:off x="617057" y="2124548"/>
                <a:ext cx="3193503" cy="400110"/>
              </a:xfrm>
              <a:prstGeom prst="rect">
                <a:avLst/>
              </a:prstGeom>
              <a:noFill/>
            </p:spPr>
            <p:txBody>
              <a:bodyPr wrap="none" rtlCol="0">
                <a:spAutoFit/>
              </a:bodyPr>
              <a:lstStyle/>
              <a:p>
                <a:r>
                  <a:rPr lang="en-US" altLang="zh-CN" sz="2000" b="1" dirty="0"/>
                  <a:t>5.1.1   </a:t>
                </a:r>
                <a:r>
                  <a:rPr lang="zh-CN" altLang="en-US" sz="2000" b="1" dirty="0"/>
                  <a:t>一、养老保险的概念</a:t>
                </a:r>
                <a:endParaRPr lang="en-US" altLang="zh-CN" sz="2000" b="1" dirty="0"/>
              </a:p>
            </p:txBody>
          </p:sp>
          <p:sp>
            <p:nvSpPr>
              <p:cNvPr id="12" name="文本框 11">
                <a:extLst>
                  <a:ext uri="{FF2B5EF4-FFF2-40B4-BE49-F238E27FC236}">
                    <a16:creationId xmlns:a16="http://schemas.microsoft.com/office/drawing/2014/main" id="{F8847706-7E4F-4223-9CA5-09083075AD02}"/>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13" name="矩形 12">
                <a:extLst>
                  <a:ext uri="{FF2B5EF4-FFF2-40B4-BE49-F238E27FC236}">
                    <a16:creationId xmlns:a16="http://schemas.microsoft.com/office/drawing/2014/main" id="{A143411F-12C0-47F1-BB08-E0B8851F800C}"/>
                  </a:ext>
                </a:extLst>
              </p:cNvPr>
              <p:cNvSpPr/>
              <p:nvPr/>
            </p:nvSpPr>
            <p:spPr>
              <a:xfrm>
                <a:off x="547009" y="1579364"/>
                <a:ext cx="2492991" cy="430887"/>
              </a:xfrm>
              <a:prstGeom prst="rect">
                <a:avLst/>
              </a:prstGeom>
              <a:noFill/>
            </p:spPr>
            <p:txBody>
              <a:bodyPr wrap="square" rtlCol="0">
                <a:spAutoFit/>
              </a:bodyPr>
              <a:lstStyle/>
              <a:p>
                <a:pPr algn="ctr"/>
                <a:r>
                  <a:rPr lang="en-US" altLang="zh-CN" sz="2200" b="1" dirty="0"/>
                  <a:t>5.1</a:t>
                </a:r>
                <a:r>
                  <a:rPr lang="zh-CN" altLang="en-US" sz="2200" b="1" dirty="0"/>
                  <a:t>   养老保险概述</a:t>
                </a:r>
              </a:p>
            </p:txBody>
          </p:sp>
        </p:grpSp>
        <p:sp>
          <p:nvSpPr>
            <p:cNvPr id="10" name="文本框 9">
              <a:extLst>
                <a:ext uri="{FF2B5EF4-FFF2-40B4-BE49-F238E27FC236}">
                  <a16:creationId xmlns:a16="http://schemas.microsoft.com/office/drawing/2014/main" id="{28FEA2CE-BEF4-46B1-AFF7-583CA055BD6D}"/>
                </a:ext>
              </a:extLst>
            </p:cNvPr>
            <p:cNvSpPr txBox="1"/>
            <p:nvPr/>
          </p:nvSpPr>
          <p:spPr>
            <a:xfrm>
              <a:off x="3906138" y="212454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pic>
        <p:nvPicPr>
          <p:cNvPr id="2" name="图片 1">
            <a:extLst>
              <a:ext uri="{FF2B5EF4-FFF2-40B4-BE49-F238E27FC236}">
                <a16:creationId xmlns:a16="http://schemas.microsoft.com/office/drawing/2014/main" id="{2D7E14B0-324E-4406-9A0F-F493C8F6BC1C}"/>
              </a:ext>
            </a:extLst>
          </p:cNvPr>
          <p:cNvPicPr>
            <a:picLocks noChangeAspect="1"/>
          </p:cNvPicPr>
          <p:nvPr/>
        </p:nvPicPr>
        <p:blipFill>
          <a:blip r:embed="rId3"/>
          <a:stretch>
            <a:fillRect/>
          </a:stretch>
        </p:blipFill>
        <p:spPr>
          <a:xfrm>
            <a:off x="9499003" y="840405"/>
            <a:ext cx="2575154" cy="1506536"/>
          </a:xfrm>
          <a:prstGeom prst="rect">
            <a:avLst/>
          </a:prstGeom>
        </p:spPr>
      </p:pic>
      <p:sp>
        <p:nvSpPr>
          <p:cNvPr id="4" name="矩形 3">
            <a:extLst>
              <a:ext uri="{FF2B5EF4-FFF2-40B4-BE49-F238E27FC236}">
                <a16:creationId xmlns:a16="http://schemas.microsoft.com/office/drawing/2014/main" id="{4C8FF8D1-5843-4A3A-A7AA-BED1FD233963}"/>
              </a:ext>
            </a:extLst>
          </p:cNvPr>
          <p:cNvSpPr/>
          <p:nvPr/>
        </p:nvSpPr>
        <p:spPr>
          <a:xfrm>
            <a:off x="1515575" y="2735425"/>
            <a:ext cx="9813673" cy="1846146"/>
          </a:xfrm>
          <a:prstGeom prst="rect">
            <a:avLst/>
          </a:prstGeom>
        </p:spPr>
        <p:txBody>
          <a:bodyPr wrap="square">
            <a:spAutoFit/>
          </a:bodyPr>
          <a:lstStyle/>
          <a:p>
            <a:pPr>
              <a:lnSpc>
                <a:spcPct val="200000"/>
              </a:lnSpc>
            </a:pPr>
            <a:r>
              <a:rPr lang="zh-CN" altLang="zh-CN" sz="2000" kern="100" dirty="0">
                <a:latin typeface="+mj-ea"/>
                <a:ea typeface="+mj-ea"/>
                <a:cs typeface="Times New Roman" panose="02020603050405020304" pitchFamily="18" charset="0"/>
              </a:rPr>
              <a:t>所谓</a:t>
            </a:r>
            <a:r>
              <a:rPr lang="zh-CN" altLang="zh-CN" sz="2000" b="1" kern="100" dirty="0">
                <a:latin typeface="+mj-ea"/>
                <a:ea typeface="+mj-ea"/>
                <a:cs typeface="Times New Roman" panose="02020603050405020304" pitchFamily="18" charset="0"/>
              </a:rPr>
              <a:t>养老保险</a:t>
            </a:r>
            <a:r>
              <a:rPr lang="zh-CN" altLang="en-US" sz="2000" b="1" kern="100" dirty="0">
                <a:latin typeface="+mj-ea"/>
                <a:ea typeface="+mj-ea"/>
                <a:cs typeface="Times New Roman" panose="02020603050405020304" pitchFamily="18" charset="0"/>
              </a:rPr>
              <a:t>（</a:t>
            </a:r>
            <a:r>
              <a:rPr lang="zh-CN" altLang="zh-CN" sz="2000" b="1" kern="100" dirty="0">
                <a:latin typeface="+mj-ea"/>
                <a:cs typeface="Times New Roman" panose="02020603050405020304" pitchFamily="18" charset="0"/>
              </a:rPr>
              <a:t>或养老保险制度</a:t>
            </a:r>
            <a:r>
              <a:rPr lang="zh-CN" altLang="en-US" sz="2000" b="1" kern="100" dirty="0">
                <a:latin typeface="+mj-ea"/>
                <a:ea typeface="+mj-ea"/>
                <a:cs typeface="Times New Roman" panose="02020603050405020304" pitchFamily="18" charset="0"/>
              </a:rPr>
              <a:t>）</a:t>
            </a:r>
            <a:r>
              <a:rPr lang="zh-CN" altLang="zh-CN" sz="2000" kern="100" dirty="0">
                <a:latin typeface="+mj-ea"/>
                <a:ea typeface="+mj-ea"/>
                <a:cs typeface="Times New Roman" panose="02020603050405020304" pitchFamily="18" charset="0"/>
              </a:rPr>
              <a:t>是国家和社会根据一定的法律和法规，为解决劳动者在达到国家规定的解除劳动义务的劳动年龄界限，或因年老丧失劳动能力退出劳动岗位后的基本生活而建立的一种社会保险制度。</a:t>
            </a:r>
            <a:endParaRPr lang="zh-CN" altLang="en-US" sz="2000" dirty="0">
              <a:latin typeface="+mj-ea"/>
              <a:ea typeface="+mj-ea"/>
            </a:endParaRPr>
          </a:p>
        </p:txBody>
      </p:sp>
      <p:pic>
        <p:nvPicPr>
          <p:cNvPr id="8" name="图片 7">
            <a:extLst>
              <a:ext uri="{FF2B5EF4-FFF2-40B4-BE49-F238E27FC236}">
                <a16:creationId xmlns:a16="http://schemas.microsoft.com/office/drawing/2014/main" id="{B9E73E56-CC77-4091-AA62-47C5A3062331}"/>
              </a:ext>
            </a:extLst>
          </p:cNvPr>
          <p:cNvPicPr>
            <a:picLocks noChangeAspect="1"/>
          </p:cNvPicPr>
          <p:nvPr/>
        </p:nvPicPr>
        <p:blipFill rotWithShape="1">
          <a:blip r:embed="rId4"/>
          <a:srcRect l="18342"/>
          <a:stretch/>
        </p:blipFill>
        <p:spPr>
          <a:xfrm>
            <a:off x="8385508" y="4278594"/>
            <a:ext cx="2961114" cy="2133837"/>
          </a:xfrm>
          <a:prstGeom prst="rect">
            <a:avLst/>
          </a:prstGeom>
          <a:ln>
            <a:noFill/>
          </a:ln>
          <a:effectLst>
            <a:outerShdw blurRad="292100" dist="139700" dir="2700000" algn="tl" rotWithShape="0">
              <a:srgbClr val="333333">
                <a:alpha val="65000"/>
              </a:srgbClr>
            </a:outerShdw>
          </a:effectLst>
        </p:spPr>
      </p:pic>
      <p:sp>
        <p:nvSpPr>
          <p:cNvPr id="3" name="矩形 2">
            <a:extLst>
              <a:ext uri="{FF2B5EF4-FFF2-40B4-BE49-F238E27FC236}">
                <a16:creationId xmlns:a16="http://schemas.microsoft.com/office/drawing/2014/main" id="{15B3533D-2788-4282-BF25-862F556A0429}"/>
              </a:ext>
            </a:extLst>
          </p:cNvPr>
          <p:cNvSpPr/>
          <p:nvPr/>
        </p:nvSpPr>
        <p:spPr>
          <a:xfrm>
            <a:off x="1010193" y="186037"/>
            <a:ext cx="2839239" cy="369332"/>
          </a:xfrm>
          <a:prstGeom prst="rect">
            <a:avLst/>
          </a:prstGeom>
        </p:spPr>
        <p:txBody>
          <a:bodyPr wrap="none">
            <a:spAutoFit/>
          </a:bodyPr>
          <a:lstStyle/>
          <a:p>
            <a:r>
              <a:rPr lang="en-US" altLang="zh-CN" dirty="0"/>
              <a:t>5.1.1 </a:t>
            </a:r>
            <a:r>
              <a:rPr lang="zh-CN" altLang="en-US"/>
              <a:t>一、养老保险的概念</a:t>
            </a:r>
            <a:endParaRPr lang="zh-CN" altLang="en-US" dirty="0"/>
          </a:p>
        </p:txBody>
      </p:sp>
    </p:spTree>
    <p:extLst>
      <p:ext uri="{BB962C8B-B14F-4D97-AF65-F5344CB8AC3E}">
        <p14:creationId xmlns:p14="http://schemas.microsoft.com/office/powerpoint/2010/main" val="7900261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36666" y="5300345"/>
            <a:ext cx="8918667" cy="966547"/>
          </a:xfrm>
          <a:prstGeom prst="rect">
            <a:avLst/>
          </a:prstGeom>
        </p:spPr>
        <p:txBody>
          <a:bodyPr wrap="square">
            <a:spAutoFit/>
          </a:bodyPr>
          <a:lstStyle/>
          <a:p>
            <a:pPr lvl="0">
              <a:lnSpc>
                <a:spcPct val="150000"/>
              </a:lnSpc>
            </a:pPr>
            <a:r>
              <a:rPr lang="zh-CN" altLang="en-US" sz="2000" dirty="0"/>
              <a:t>▶ 养老保险具有</a:t>
            </a:r>
            <a:r>
              <a:rPr lang="zh-CN" altLang="en-US" sz="2000" dirty="0">
                <a:solidFill>
                  <a:srgbClr val="FF0000"/>
                </a:solidFill>
              </a:rPr>
              <a:t>社会性，影响很大，享受人多且时间较长，费用支出庞大</a:t>
            </a:r>
            <a:r>
              <a:rPr lang="zh-CN" altLang="en-US" sz="2000" dirty="0"/>
              <a:t>，</a:t>
            </a:r>
            <a:endParaRPr lang="en-US" altLang="zh-CN" sz="2000" dirty="0"/>
          </a:p>
          <a:p>
            <a:pPr lvl="0">
              <a:lnSpc>
                <a:spcPct val="150000"/>
              </a:lnSpc>
            </a:pPr>
            <a:r>
              <a:rPr lang="zh-CN" altLang="en-US" sz="2000" dirty="0"/>
              <a:t>因此，必须设置</a:t>
            </a:r>
            <a:r>
              <a:rPr lang="zh-CN" altLang="en-US" sz="2000" dirty="0">
                <a:solidFill>
                  <a:srgbClr val="FF0000"/>
                </a:solidFill>
              </a:rPr>
              <a:t>专门机构</a:t>
            </a:r>
            <a:r>
              <a:rPr lang="zh-CN" altLang="en-US" sz="2000" dirty="0"/>
              <a:t>，实行现代化、专业化、社会化的统一规划和管理。</a:t>
            </a:r>
            <a:endParaRPr lang="en-GB" altLang="zh-CN" sz="2000" dirty="0"/>
          </a:p>
        </p:txBody>
      </p:sp>
      <p:sp>
        <p:nvSpPr>
          <p:cNvPr id="5" name="矩形 4">
            <a:extLst>
              <a:ext uri="{FF2B5EF4-FFF2-40B4-BE49-F238E27FC236}">
                <a16:creationId xmlns:a16="http://schemas.microsoft.com/office/drawing/2014/main" id="{1787EC94-F30F-4972-BD8C-9B06E477F394}"/>
              </a:ext>
            </a:extLst>
          </p:cNvPr>
          <p:cNvSpPr/>
          <p:nvPr/>
        </p:nvSpPr>
        <p:spPr>
          <a:xfrm>
            <a:off x="1441462" y="3071160"/>
            <a:ext cx="10203690" cy="400110"/>
          </a:xfrm>
          <a:prstGeom prst="rect">
            <a:avLst/>
          </a:prstGeom>
        </p:spPr>
        <p:txBody>
          <a:bodyPr wrap="square">
            <a:spAutoFit/>
          </a:bodyPr>
          <a:lstStyle/>
          <a:p>
            <a:r>
              <a:rPr lang="zh-CN" altLang="en-US" sz="2000" dirty="0"/>
              <a:t> </a:t>
            </a:r>
            <a:r>
              <a:rPr lang="en-US" altLang="zh-CN" sz="2000" dirty="0"/>
              <a:t>1</a:t>
            </a:r>
            <a:r>
              <a:rPr lang="zh-CN" altLang="en-US" sz="2000" dirty="0"/>
              <a:t>、</a:t>
            </a:r>
            <a:r>
              <a:rPr lang="en-US" altLang="zh-CN" sz="2000" dirty="0"/>
              <a:t> </a:t>
            </a:r>
            <a:r>
              <a:rPr lang="zh-CN" altLang="en-US" sz="2000" dirty="0"/>
              <a:t>养老保险是在法定范围内的老年人</a:t>
            </a:r>
            <a:r>
              <a:rPr lang="zh-CN" altLang="en-US" sz="2000" b="1" dirty="0">
                <a:solidFill>
                  <a:srgbClr val="FF0000"/>
                </a:solidFill>
              </a:rPr>
              <a:t>完全或基本退出</a:t>
            </a:r>
            <a:r>
              <a:rPr lang="zh-CN" altLang="en-US" sz="2000" dirty="0"/>
              <a:t>社会劳动生活后才自动发生作用的。</a:t>
            </a:r>
          </a:p>
        </p:txBody>
      </p:sp>
      <p:sp>
        <p:nvSpPr>
          <p:cNvPr id="14" name="矩形 13">
            <a:extLst>
              <a:ext uri="{FF2B5EF4-FFF2-40B4-BE49-F238E27FC236}">
                <a16:creationId xmlns:a16="http://schemas.microsoft.com/office/drawing/2014/main" id="{2A5BF0E7-9636-4367-8B54-A5F2683EE469}"/>
              </a:ext>
            </a:extLst>
          </p:cNvPr>
          <p:cNvSpPr/>
          <p:nvPr/>
        </p:nvSpPr>
        <p:spPr>
          <a:xfrm>
            <a:off x="1441462" y="3726279"/>
            <a:ext cx="9662471" cy="400110"/>
          </a:xfrm>
          <a:prstGeom prst="rect">
            <a:avLst/>
          </a:prstGeom>
        </p:spPr>
        <p:txBody>
          <a:bodyPr wrap="square">
            <a:spAutoFit/>
          </a:bodyPr>
          <a:lstStyle/>
          <a:p>
            <a:r>
              <a:rPr lang="zh-CN" altLang="en-US" sz="2000" dirty="0"/>
              <a:t> </a:t>
            </a:r>
            <a:r>
              <a:rPr lang="en-US" altLang="zh-CN" sz="2000" dirty="0"/>
              <a:t>2</a:t>
            </a:r>
            <a:r>
              <a:rPr lang="zh-CN" altLang="en-US" sz="2000" dirty="0"/>
              <a:t>、养老保险的目的是为</a:t>
            </a:r>
            <a:r>
              <a:rPr lang="zh-CN" altLang="en-US" sz="2000" dirty="0">
                <a:solidFill>
                  <a:srgbClr val="FF0000"/>
                </a:solidFill>
              </a:rPr>
              <a:t>保障老年人的基本生活需求</a:t>
            </a:r>
            <a:r>
              <a:rPr lang="zh-CN" altLang="en-US" sz="2000" dirty="0"/>
              <a:t>，为其提供稳定可靠的生活来源。</a:t>
            </a:r>
          </a:p>
        </p:txBody>
      </p:sp>
      <p:sp>
        <p:nvSpPr>
          <p:cNvPr id="15" name="矩形 14">
            <a:extLst>
              <a:ext uri="{FF2B5EF4-FFF2-40B4-BE49-F238E27FC236}">
                <a16:creationId xmlns:a16="http://schemas.microsoft.com/office/drawing/2014/main" id="{1337DE21-889D-4FA9-BC60-C0F6F0EB964D}"/>
              </a:ext>
            </a:extLst>
          </p:cNvPr>
          <p:cNvSpPr/>
          <p:nvPr/>
        </p:nvSpPr>
        <p:spPr>
          <a:xfrm>
            <a:off x="1441462" y="4381398"/>
            <a:ext cx="6271269" cy="400110"/>
          </a:xfrm>
          <a:prstGeom prst="rect">
            <a:avLst/>
          </a:prstGeom>
        </p:spPr>
        <p:txBody>
          <a:bodyPr wrap="none">
            <a:spAutoFit/>
          </a:bodyPr>
          <a:lstStyle/>
          <a:p>
            <a:r>
              <a:rPr lang="zh-CN" altLang="en-US" sz="2000" dirty="0"/>
              <a:t> </a:t>
            </a:r>
            <a:r>
              <a:rPr lang="en-US" altLang="zh-CN" sz="2000" dirty="0"/>
              <a:t>3</a:t>
            </a:r>
            <a:r>
              <a:rPr lang="zh-CN" altLang="en-US" sz="2000" dirty="0"/>
              <a:t>、养老保险是以</a:t>
            </a:r>
            <a:r>
              <a:rPr lang="zh-CN" altLang="en-US" sz="2000" dirty="0">
                <a:solidFill>
                  <a:srgbClr val="FF0000"/>
                </a:solidFill>
              </a:rPr>
              <a:t>社会保险</a:t>
            </a:r>
            <a:r>
              <a:rPr lang="zh-CN" altLang="en-US" sz="2000" dirty="0"/>
              <a:t>为手段来达到保障目的的。</a:t>
            </a:r>
          </a:p>
        </p:txBody>
      </p:sp>
      <p:pic>
        <p:nvPicPr>
          <p:cNvPr id="2" name="图片 1">
            <a:extLst>
              <a:ext uri="{FF2B5EF4-FFF2-40B4-BE49-F238E27FC236}">
                <a16:creationId xmlns:a16="http://schemas.microsoft.com/office/drawing/2014/main" id="{2D7E14B0-324E-4406-9A0F-F493C8F6BC1C}"/>
              </a:ext>
            </a:extLst>
          </p:cNvPr>
          <p:cNvPicPr>
            <a:picLocks noChangeAspect="1"/>
          </p:cNvPicPr>
          <p:nvPr/>
        </p:nvPicPr>
        <p:blipFill>
          <a:blip r:embed="rId3"/>
          <a:stretch>
            <a:fillRect/>
          </a:stretch>
        </p:blipFill>
        <p:spPr>
          <a:xfrm>
            <a:off x="9499003" y="840405"/>
            <a:ext cx="2575154" cy="1506536"/>
          </a:xfrm>
          <a:prstGeom prst="rect">
            <a:avLst/>
          </a:prstGeom>
        </p:spPr>
      </p:pic>
      <p:sp>
        <p:nvSpPr>
          <p:cNvPr id="26" name="矩形 25">
            <a:extLst>
              <a:ext uri="{FF2B5EF4-FFF2-40B4-BE49-F238E27FC236}">
                <a16:creationId xmlns:a16="http://schemas.microsoft.com/office/drawing/2014/main" id="{60CD8A98-8850-4A7F-8049-3624102F9DCE}"/>
              </a:ext>
            </a:extLst>
          </p:cNvPr>
          <p:cNvSpPr/>
          <p:nvPr/>
        </p:nvSpPr>
        <p:spPr>
          <a:xfrm>
            <a:off x="1010193" y="186037"/>
            <a:ext cx="2839239" cy="369332"/>
          </a:xfrm>
          <a:prstGeom prst="rect">
            <a:avLst/>
          </a:prstGeom>
        </p:spPr>
        <p:txBody>
          <a:bodyPr wrap="none">
            <a:spAutoFit/>
          </a:bodyPr>
          <a:lstStyle/>
          <a:p>
            <a:r>
              <a:rPr lang="en-US" altLang="zh-CN" dirty="0"/>
              <a:t>5.1.1 </a:t>
            </a:r>
            <a:r>
              <a:rPr lang="zh-CN" altLang="en-US"/>
              <a:t>一、养老保险的概念</a:t>
            </a:r>
            <a:endParaRPr lang="zh-CN" altLang="en-US" dirty="0"/>
          </a:p>
        </p:txBody>
      </p:sp>
      <p:sp>
        <p:nvSpPr>
          <p:cNvPr id="27" name="文本框 26">
            <a:extLst>
              <a:ext uri="{FF2B5EF4-FFF2-40B4-BE49-F238E27FC236}">
                <a16:creationId xmlns:a16="http://schemas.microsoft.com/office/drawing/2014/main" id="{039FAEFE-4B8C-450E-9C77-458EC7E7A7DA}"/>
              </a:ext>
            </a:extLst>
          </p:cNvPr>
          <p:cNvSpPr txBox="1"/>
          <p:nvPr/>
        </p:nvSpPr>
        <p:spPr>
          <a:xfrm>
            <a:off x="617057" y="2124548"/>
            <a:ext cx="3193503" cy="400110"/>
          </a:xfrm>
          <a:prstGeom prst="rect">
            <a:avLst/>
          </a:prstGeom>
          <a:noFill/>
        </p:spPr>
        <p:txBody>
          <a:bodyPr wrap="none" rtlCol="0">
            <a:spAutoFit/>
          </a:bodyPr>
          <a:lstStyle/>
          <a:p>
            <a:r>
              <a:rPr lang="en-US" altLang="zh-CN" sz="2000" b="1" dirty="0"/>
              <a:t>5.1.1   </a:t>
            </a:r>
            <a:r>
              <a:rPr lang="zh-CN" altLang="en-US" sz="2000" b="1" dirty="0"/>
              <a:t>一、养老保险的概念</a:t>
            </a:r>
            <a:endParaRPr lang="en-US" altLang="zh-CN" sz="2000" b="1" dirty="0"/>
          </a:p>
        </p:txBody>
      </p:sp>
      <p:sp>
        <p:nvSpPr>
          <p:cNvPr id="28" name="文本框 27">
            <a:extLst>
              <a:ext uri="{FF2B5EF4-FFF2-40B4-BE49-F238E27FC236}">
                <a16:creationId xmlns:a16="http://schemas.microsoft.com/office/drawing/2014/main" id="{B1569921-BE04-4F51-82E4-31E04942F685}"/>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9" name="矩形 28">
            <a:extLst>
              <a:ext uri="{FF2B5EF4-FFF2-40B4-BE49-F238E27FC236}">
                <a16:creationId xmlns:a16="http://schemas.microsoft.com/office/drawing/2014/main" id="{AE88FF16-F0FC-4699-8F4C-534C5B93FFC8}"/>
              </a:ext>
            </a:extLst>
          </p:cNvPr>
          <p:cNvSpPr/>
          <p:nvPr/>
        </p:nvSpPr>
        <p:spPr>
          <a:xfrm>
            <a:off x="547009" y="1579364"/>
            <a:ext cx="2492991" cy="430887"/>
          </a:xfrm>
          <a:prstGeom prst="rect">
            <a:avLst/>
          </a:prstGeom>
          <a:noFill/>
        </p:spPr>
        <p:txBody>
          <a:bodyPr wrap="square" rtlCol="0">
            <a:spAutoFit/>
          </a:bodyPr>
          <a:lstStyle/>
          <a:p>
            <a:pPr algn="ctr"/>
            <a:r>
              <a:rPr lang="en-US" altLang="zh-CN" sz="2200" b="1" dirty="0"/>
              <a:t>5.1</a:t>
            </a:r>
            <a:r>
              <a:rPr lang="zh-CN" altLang="en-US" sz="2200" b="1" dirty="0"/>
              <a:t>   养老保险概述</a:t>
            </a:r>
          </a:p>
        </p:txBody>
      </p:sp>
    </p:spTree>
    <p:extLst>
      <p:ext uri="{BB962C8B-B14F-4D97-AF65-F5344CB8AC3E}">
        <p14:creationId xmlns:p14="http://schemas.microsoft.com/office/powerpoint/2010/main" val="403797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2795C173-8DF9-41E6-A1A1-4A665B4C4C54}"/>
              </a:ext>
            </a:extLst>
          </p:cNvPr>
          <p:cNvGrpSpPr/>
          <p:nvPr/>
        </p:nvGrpSpPr>
        <p:grpSpPr>
          <a:xfrm>
            <a:off x="606032" y="2198205"/>
            <a:ext cx="5419110" cy="400110"/>
            <a:chOff x="606032" y="2198205"/>
            <a:chExt cx="5419110" cy="400110"/>
          </a:xfrm>
        </p:grpSpPr>
        <p:sp>
          <p:nvSpPr>
            <p:cNvPr id="18" name="文本框 17">
              <a:extLst>
                <a:ext uri="{FF2B5EF4-FFF2-40B4-BE49-F238E27FC236}">
                  <a16:creationId xmlns:a16="http://schemas.microsoft.com/office/drawing/2014/main" id="{347C43E9-7F8A-4B06-A083-DC7689599594}"/>
                </a:ext>
              </a:extLst>
            </p:cNvPr>
            <p:cNvSpPr txBox="1"/>
            <p:nvPr/>
          </p:nvSpPr>
          <p:spPr>
            <a:xfrm>
              <a:off x="606032" y="2198205"/>
              <a:ext cx="3905236" cy="400110"/>
            </a:xfrm>
            <a:prstGeom prst="rect">
              <a:avLst/>
            </a:prstGeom>
            <a:noFill/>
          </p:spPr>
          <p:txBody>
            <a:bodyPr wrap="none" rtlCol="0">
              <a:spAutoFit/>
            </a:bodyPr>
            <a:lstStyle/>
            <a:p>
              <a:r>
                <a:rPr lang="en-US" altLang="zh-CN" sz="2000" b="1" dirty="0"/>
                <a:t>5.1.2.0   </a:t>
              </a:r>
              <a:r>
                <a:rPr lang="zh-CN" altLang="en-US" sz="2000" b="1" dirty="0"/>
                <a:t>二、养老保险的基本原则</a:t>
              </a:r>
              <a:endParaRPr lang="en-US" altLang="zh-CN" sz="2000" b="1" dirty="0"/>
            </a:p>
          </p:txBody>
        </p:sp>
        <p:sp>
          <p:nvSpPr>
            <p:cNvPr id="17" name="文本框 16">
              <a:extLst>
                <a:ext uri="{FF2B5EF4-FFF2-40B4-BE49-F238E27FC236}">
                  <a16:creationId xmlns:a16="http://schemas.microsoft.com/office/drawing/2014/main" id="{9566DAEB-D6D2-4BEC-B928-D1C52F4E6245}"/>
                </a:ext>
              </a:extLst>
            </p:cNvPr>
            <p:cNvSpPr txBox="1"/>
            <p:nvPr/>
          </p:nvSpPr>
          <p:spPr>
            <a:xfrm>
              <a:off x="4586928" y="2213594"/>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简答题</a:t>
              </a:r>
            </a:p>
          </p:txBody>
        </p:sp>
      </p:grpSp>
      <p:sp>
        <p:nvSpPr>
          <p:cNvPr id="11" name="矩形 10">
            <a:extLst>
              <a:ext uri="{FF2B5EF4-FFF2-40B4-BE49-F238E27FC236}">
                <a16:creationId xmlns:a16="http://schemas.microsoft.com/office/drawing/2014/main" id="{0FC26DF0-9787-4748-A2B0-05C5C64ED0F5}"/>
              </a:ext>
            </a:extLst>
          </p:cNvPr>
          <p:cNvSpPr/>
          <p:nvPr/>
        </p:nvSpPr>
        <p:spPr>
          <a:xfrm>
            <a:off x="1371050" y="3237645"/>
            <a:ext cx="5314275" cy="400110"/>
          </a:xfrm>
          <a:prstGeom prst="rect">
            <a:avLst/>
          </a:prstGeom>
        </p:spPr>
        <p:txBody>
          <a:bodyPr wrap="none">
            <a:spAutoFit/>
          </a:bodyPr>
          <a:lstStyle/>
          <a:p>
            <a:r>
              <a:rPr lang="zh-CN" altLang="en-US" sz="2000" dirty="0"/>
              <a:t>（一）</a:t>
            </a:r>
            <a:r>
              <a:rPr lang="zh-CN" altLang="en-US" sz="2000" b="1" dirty="0">
                <a:solidFill>
                  <a:srgbClr val="FF0000"/>
                </a:solidFill>
              </a:rPr>
              <a:t>享受保险的权利与资格条件对应</a:t>
            </a:r>
            <a:r>
              <a:rPr lang="zh-CN" altLang="en-US" sz="2000" dirty="0"/>
              <a:t>的原则</a:t>
            </a:r>
          </a:p>
        </p:txBody>
      </p:sp>
      <p:pic>
        <p:nvPicPr>
          <p:cNvPr id="2" name="图片 1">
            <a:extLst>
              <a:ext uri="{FF2B5EF4-FFF2-40B4-BE49-F238E27FC236}">
                <a16:creationId xmlns:a16="http://schemas.microsoft.com/office/drawing/2014/main" id="{A3ADA16B-26E3-4BF5-B761-F0A863DA97BD}"/>
              </a:ext>
            </a:extLst>
          </p:cNvPr>
          <p:cNvPicPr>
            <a:picLocks noChangeAspect="1"/>
          </p:cNvPicPr>
          <p:nvPr/>
        </p:nvPicPr>
        <p:blipFill>
          <a:blip r:embed="rId3"/>
          <a:stretch>
            <a:fillRect/>
          </a:stretch>
        </p:blipFill>
        <p:spPr>
          <a:xfrm>
            <a:off x="9473985" y="794544"/>
            <a:ext cx="2608802" cy="1526221"/>
          </a:xfrm>
          <a:prstGeom prst="rect">
            <a:avLst/>
          </a:prstGeom>
        </p:spPr>
      </p:pic>
      <p:sp>
        <p:nvSpPr>
          <p:cNvPr id="3" name="矩形 2">
            <a:extLst>
              <a:ext uri="{FF2B5EF4-FFF2-40B4-BE49-F238E27FC236}">
                <a16:creationId xmlns:a16="http://schemas.microsoft.com/office/drawing/2014/main" id="{3CEB07E3-BC2B-4D5D-AF88-F97A828A8868}"/>
              </a:ext>
            </a:extLst>
          </p:cNvPr>
          <p:cNvSpPr/>
          <p:nvPr/>
        </p:nvSpPr>
        <p:spPr>
          <a:xfrm>
            <a:off x="1010193" y="211230"/>
            <a:ext cx="3031599" cy="369332"/>
          </a:xfrm>
          <a:prstGeom prst="rect">
            <a:avLst/>
          </a:prstGeom>
        </p:spPr>
        <p:txBody>
          <a:bodyPr wrap="none">
            <a:spAutoFit/>
          </a:bodyPr>
          <a:lstStyle/>
          <a:p>
            <a:r>
              <a:rPr lang="en-US" altLang="zh-CN" dirty="0">
                <a:latin typeface="Helvetica Neue For Number"/>
              </a:rPr>
              <a:t>5.1.2.0 </a:t>
            </a:r>
            <a:r>
              <a:rPr lang="zh-CN" altLang="en-US" dirty="0">
                <a:latin typeface="Helvetica Neue For Number"/>
              </a:rPr>
              <a:t>养老保险的基本原则</a:t>
            </a:r>
            <a:endParaRPr lang="zh-CN" altLang="en-US" dirty="0"/>
          </a:p>
        </p:txBody>
      </p:sp>
      <p:sp>
        <p:nvSpPr>
          <p:cNvPr id="31" name="矩形 30">
            <a:extLst>
              <a:ext uri="{FF2B5EF4-FFF2-40B4-BE49-F238E27FC236}">
                <a16:creationId xmlns:a16="http://schemas.microsoft.com/office/drawing/2014/main" id="{29E7C212-69AD-4D80-AC10-270E7881F595}"/>
              </a:ext>
            </a:extLst>
          </p:cNvPr>
          <p:cNvSpPr/>
          <p:nvPr/>
        </p:nvSpPr>
        <p:spPr>
          <a:xfrm>
            <a:off x="1371050" y="4215958"/>
            <a:ext cx="3775393" cy="400110"/>
          </a:xfrm>
          <a:prstGeom prst="rect">
            <a:avLst/>
          </a:prstGeom>
        </p:spPr>
        <p:txBody>
          <a:bodyPr wrap="none">
            <a:spAutoFit/>
          </a:bodyPr>
          <a:lstStyle/>
          <a:p>
            <a:r>
              <a:rPr lang="zh-CN" altLang="en-US" sz="2000" dirty="0"/>
              <a:t>（二）</a:t>
            </a:r>
            <a:r>
              <a:rPr lang="zh-CN" altLang="en-US" sz="2000" b="1" dirty="0">
                <a:solidFill>
                  <a:srgbClr val="FF0000"/>
                </a:solidFill>
              </a:rPr>
              <a:t>保证基本生活水平</a:t>
            </a:r>
            <a:r>
              <a:rPr lang="zh-CN" altLang="en-US" sz="2000" dirty="0"/>
              <a:t>的原则</a:t>
            </a:r>
            <a:endParaRPr lang="en-US" altLang="zh-CN" sz="2000" dirty="0"/>
          </a:p>
        </p:txBody>
      </p:sp>
      <p:sp>
        <p:nvSpPr>
          <p:cNvPr id="32" name="矩形 31">
            <a:extLst>
              <a:ext uri="{FF2B5EF4-FFF2-40B4-BE49-F238E27FC236}">
                <a16:creationId xmlns:a16="http://schemas.microsoft.com/office/drawing/2014/main" id="{1C1EDCA8-0FDB-4A65-80D8-EA79C1A22F8D}"/>
              </a:ext>
            </a:extLst>
          </p:cNvPr>
          <p:cNvSpPr/>
          <p:nvPr/>
        </p:nvSpPr>
        <p:spPr>
          <a:xfrm>
            <a:off x="1371050" y="5194271"/>
            <a:ext cx="4288353" cy="400110"/>
          </a:xfrm>
          <a:prstGeom prst="rect">
            <a:avLst/>
          </a:prstGeom>
        </p:spPr>
        <p:txBody>
          <a:bodyPr wrap="none">
            <a:spAutoFit/>
          </a:bodyPr>
          <a:lstStyle/>
          <a:p>
            <a:r>
              <a:rPr lang="zh-CN" altLang="en-US" sz="2000" dirty="0"/>
              <a:t>（三）</a:t>
            </a:r>
            <a:r>
              <a:rPr lang="zh-CN" altLang="en-US" sz="2000" b="1" dirty="0">
                <a:solidFill>
                  <a:srgbClr val="FF0000"/>
                </a:solidFill>
              </a:rPr>
              <a:t>分享社会经济发展成果</a:t>
            </a:r>
            <a:r>
              <a:rPr lang="zh-CN" altLang="en-US" sz="2000" dirty="0"/>
              <a:t>的原则</a:t>
            </a:r>
            <a:endParaRPr lang="en-GB" altLang="zh-CN" sz="2000" dirty="0"/>
          </a:p>
        </p:txBody>
      </p:sp>
      <p:sp>
        <p:nvSpPr>
          <p:cNvPr id="33" name="文本框 32">
            <a:extLst>
              <a:ext uri="{FF2B5EF4-FFF2-40B4-BE49-F238E27FC236}">
                <a16:creationId xmlns:a16="http://schemas.microsoft.com/office/drawing/2014/main" id="{0B7BBB48-C8D0-424E-8BDC-EC280D2A62E2}"/>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34" name="矩形 33">
            <a:extLst>
              <a:ext uri="{FF2B5EF4-FFF2-40B4-BE49-F238E27FC236}">
                <a16:creationId xmlns:a16="http://schemas.microsoft.com/office/drawing/2014/main" id="{98F34139-6A2A-4288-811E-7C7D7189292B}"/>
              </a:ext>
            </a:extLst>
          </p:cNvPr>
          <p:cNvSpPr/>
          <p:nvPr/>
        </p:nvSpPr>
        <p:spPr>
          <a:xfrm>
            <a:off x="547009" y="1579364"/>
            <a:ext cx="2492991" cy="430887"/>
          </a:xfrm>
          <a:prstGeom prst="rect">
            <a:avLst/>
          </a:prstGeom>
          <a:noFill/>
        </p:spPr>
        <p:txBody>
          <a:bodyPr wrap="square" rtlCol="0">
            <a:spAutoFit/>
          </a:bodyPr>
          <a:lstStyle/>
          <a:p>
            <a:pPr algn="ctr"/>
            <a:r>
              <a:rPr lang="en-US" altLang="zh-CN" sz="2200" b="1" dirty="0"/>
              <a:t>5.1</a:t>
            </a:r>
            <a:r>
              <a:rPr lang="zh-CN" altLang="en-US" sz="2200" b="1" dirty="0"/>
              <a:t>   养老保险概述</a:t>
            </a:r>
          </a:p>
        </p:txBody>
      </p:sp>
    </p:spTree>
    <p:extLst>
      <p:ext uri="{BB962C8B-B14F-4D97-AF65-F5344CB8AC3E}">
        <p14:creationId xmlns:p14="http://schemas.microsoft.com/office/powerpoint/2010/main" val="180149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0FC26DF0-9787-4748-A2B0-05C5C64ED0F5}"/>
              </a:ext>
            </a:extLst>
          </p:cNvPr>
          <p:cNvSpPr/>
          <p:nvPr/>
        </p:nvSpPr>
        <p:spPr>
          <a:xfrm>
            <a:off x="1501207" y="2845444"/>
            <a:ext cx="5429692" cy="400110"/>
          </a:xfrm>
          <a:prstGeom prst="rect">
            <a:avLst/>
          </a:prstGeom>
        </p:spPr>
        <p:txBody>
          <a:bodyPr wrap="none">
            <a:spAutoFit/>
          </a:bodyPr>
          <a:lstStyle/>
          <a:p>
            <a:r>
              <a:rPr lang="en-US" altLang="zh-CN" sz="2000" dirty="0"/>
              <a:t>5.1.2.1   </a:t>
            </a:r>
            <a:r>
              <a:rPr lang="zh-CN" altLang="en-US" sz="2000" b="1" dirty="0">
                <a:solidFill>
                  <a:srgbClr val="FF0000"/>
                </a:solidFill>
              </a:rPr>
              <a:t>享受保险的权利与资格条件对应</a:t>
            </a:r>
            <a:r>
              <a:rPr lang="zh-CN" altLang="en-US" sz="2000" dirty="0"/>
              <a:t>的原则</a:t>
            </a:r>
          </a:p>
        </p:txBody>
      </p:sp>
      <p:sp>
        <p:nvSpPr>
          <p:cNvPr id="35" name="矩形 34">
            <a:extLst>
              <a:ext uri="{FF2B5EF4-FFF2-40B4-BE49-F238E27FC236}">
                <a16:creationId xmlns:a16="http://schemas.microsoft.com/office/drawing/2014/main" id="{55122AEB-6481-4268-9918-F1D05FB6393F}"/>
              </a:ext>
            </a:extLst>
          </p:cNvPr>
          <p:cNvSpPr/>
          <p:nvPr/>
        </p:nvSpPr>
        <p:spPr>
          <a:xfrm>
            <a:off x="2225765" y="3521593"/>
            <a:ext cx="3320140" cy="369332"/>
          </a:xfrm>
          <a:prstGeom prst="rect">
            <a:avLst/>
          </a:prstGeom>
        </p:spPr>
        <p:txBody>
          <a:bodyPr wrap="none">
            <a:spAutoFit/>
          </a:bodyPr>
          <a:lstStyle/>
          <a:p>
            <a:pPr lvl="0"/>
            <a:r>
              <a:rPr lang="en-US" altLang="zh-CN" b="1" dirty="0">
                <a:latin typeface="+mj-ea"/>
              </a:rPr>
              <a:t>1</a:t>
            </a:r>
            <a:r>
              <a:rPr lang="zh-CN" altLang="en-US" b="1" dirty="0">
                <a:latin typeface="+mj-ea"/>
              </a:rPr>
              <a:t>、权利与劳动义务对等的原则</a:t>
            </a:r>
            <a:endParaRPr lang="en-GB" altLang="zh-CN" b="1" dirty="0">
              <a:latin typeface="+mj-ea"/>
            </a:endParaRPr>
          </a:p>
        </p:txBody>
      </p:sp>
      <p:sp>
        <p:nvSpPr>
          <p:cNvPr id="36" name="矩形 35">
            <a:extLst>
              <a:ext uri="{FF2B5EF4-FFF2-40B4-BE49-F238E27FC236}">
                <a16:creationId xmlns:a16="http://schemas.microsoft.com/office/drawing/2014/main" id="{23C8DBA2-CCC8-41C6-9146-9FD0F4728DD2}"/>
              </a:ext>
            </a:extLst>
          </p:cNvPr>
          <p:cNvSpPr/>
          <p:nvPr/>
        </p:nvSpPr>
        <p:spPr>
          <a:xfrm>
            <a:off x="2225765" y="4048364"/>
            <a:ext cx="4705134" cy="369332"/>
          </a:xfrm>
          <a:prstGeom prst="rect">
            <a:avLst/>
          </a:prstGeom>
        </p:spPr>
        <p:txBody>
          <a:bodyPr wrap="none">
            <a:spAutoFit/>
          </a:bodyPr>
          <a:lstStyle/>
          <a:p>
            <a:pPr lvl="0"/>
            <a:r>
              <a:rPr lang="en-US" altLang="zh-CN" b="1" dirty="0">
                <a:latin typeface="+mj-ea"/>
              </a:rPr>
              <a:t>2</a:t>
            </a:r>
            <a:r>
              <a:rPr lang="zh-CN" altLang="en-US" b="1" dirty="0">
                <a:latin typeface="+mj-ea"/>
              </a:rPr>
              <a:t>、权利与投保（期限或投保额）对等的原则</a:t>
            </a:r>
            <a:endParaRPr lang="en-GB" altLang="zh-CN" b="1" dirty="0">
              <a:latin typeface="+mj-ea"/>
            </a:endParaRPr>
          </a:p>
        </p:txBody>
      </p:sp>
      <p:sp>
        <p:nvSpPr>
          <p:cNvPr id="37" name="矩形 36">
            <a:extLst>
              <a:ext uri="{FF2B5EF4-FFF2-40B4-BE49-F238E27FC236}">
                <a16:creationId xmlns:a16="http://schemas.microsoft.com/office/drawing/2014/main" id="{C39CCB95-623F-4AF1-A547-162B0AFC9C89}"/>
              </a:ext>
            </a:extLst>
          </p:cNvPr>
          <p:cNvSpPr/>
          <p:nvPr/>
        </p:nvSpPr>
        <p:spPr>
          <a:xfrm>
            <a:off x="2611170" y="4465672"/>
            <a:ext cx="4801314" cy="369332"/>
          </a:xfrm>
          <a:prstGeom prst="rect">
            <a:avLst/>
          </a:prstGeom>
        </p:spPr>
        <p:txBody>
          <a:bodyPr wrap="none">
            <a:spAutoFit/>
          </a:bodyPr>
          <a:lstStyle/>
          <a:p>
            <a:pPr lvl="0"/>
            <a:r>
              <a:rPr lang="zh-CN" altLang="en-US" dirty="0"/>
              <a:t>如德国、美国、法国、日本、丹麦、瑞典等。</a:t>
            </a:r>
            <a:endParaRPr lang="en-GB" altLang="zh-CN" dirty="0"/>
          </a:p>
        </p:txBody>
      </p:sp>
      <p:sp>
        <p:nvSpPr>
          <p:cNvPr id="38" name="矩形 37">
            <a:extLst>
              <a:ext uri="{FF2B5EF4-FFF2-40B4-BE49-F238E27FC236}">
                <a16:creationId xmlns:a16="http://schemas.microsoft.com/office/drawing/2014/main" id="{D8D01457-75BE-4F02-A3DC-B9D148E57825}"/>
              </a:ext>
            </a:extLst>
          </p:cNvPr>
          <p:cNvSpPr/>
          <p:nvPr/>
        </p:nvSpPr>
        <p:spPr>
          <a:xfrm>
            <a:off x="2244501" y="5000104"/>
            <a:ext cx="4705134" cy="369332"/>
          </a:xfrm>
          <a:prstGeom prst="rect">
            <a:avLst/>
          </a:prstGeom>
        </p:spPr>
        <p:txBody>
          <a:bodyPr wrap="none">
            <a:spAutoFit/>
          </a:bodyPr>
          <a:lstStyle/>
          <a:p>
            <a:pPr lvl="0"/>
            <a:r>
              <a:rPr lang="en-US" altLang="zh-CN" b="1" dirty="0">
                <a:latin typeface="+mj-ea"/>
              </a:rPr>
              <a:t>3</a:t>
            </a:r>
            <a:r>
              <a:rPr lang="zh-CN" altLang="en-US" b="1" dirty="0">
                <a:latin typeface="+mj-ea"/>
              </a:rPr>
              <a:t>、享受养老金待遇与工作贡献相联系的原则</a:t>
            </a:r>
            <a:endParaRPr lang="en-GB" altLang="zh-CN" b="1" dirty="0">
              <a:latin typeface="+mj-ea"/>
            </a:endParaRPr>
          </a:p>
        </p:txBody>
      </p:sp>
      <p:sp>
        <p:nvSpPr>
          <p:cNvPr id="39" name="矩形 38">
            <a:extLst>
              <a:ext uri="{FF2B5EF4-FFF2-40B4-BE49-F238E27FC236}">
                <a16:creationId xmlns:a16="http://schemas.microsoft.com/office/drawing/2014/main" id="{F0AFA268-8B8B-486C-80A3-0C2FB4EF5FF2}"/>
              </a:ext>
            </a:extLst>
          </p:cNvPr>
          <p:cNvSpPr/>
          <p:nvPr/>
        </p:nvSpPr>
        <p:spPr>
          <a:xfrm>
            <a:off x="2611170" y="5436979"/>
            <a:ext cx="3647152" cy="369332"/>
          </a:xfrm>
          <a:prstGeom prst="rect">
            <a:avLst/>
          </a:prstGeom>
        </p:spPr>
        <p:txBody>
          <a:bodyPr wrap="none">
            <a:spAutoFit/>
          </a:bodyPr>
          <a:lstStyle/>
          <a:p>
            <a:pPr lvl="0"/>
            <a:r>
              <a:rPr lang="zh-CN" altLang="zh-CN" dirty="0"/>
              <a:t>根据老年人的</a:t>
            </a:r>
            <a:r>
              <a:rPr lang="zh-CN" altLang="zh-CN" dirty="0">
                <a:solidFill>
                  <a:srgbClr val="FF0000"/>
                </a:solidFill>
              </a:rPr>
              <a:t>历史贡献</a:t>
            </a:r>
            <a:r>
              <a:rPr lang="zh-CN" altLang="zh-CN" dirty="0"/>
              <a:t>而有所区别</a:t>
            </a:r>
            <a:endParaRPr lang="en-GB" altLang="zh-CN" dirty="0"/>
          </a:p>
        </p:txBody>
      </p:sp>
      <p:pic>
        <p:nvPicPr>
          <p:cNvPr id="2" name="图片 1">
            <a:extLst>
              <a:ext uri="{FF2B5EF4-FFF2-40B4-BE49-F238E27FC236}">
                <a16:creationId xmlns:a16="http://schemas.microsoft.com/office/drawing/2014/main" id="{A3ADA16B-26E3-4BF5-B761-F0A863DA97BD}"/>
              </a:ext>
            </a:extLst>
          </p:cNvPr>
          <p:cNvPicPr>
            <a:picLocks noChangeAspect="1"/>
          </p:cNvPicPr>
          <p:nvPr/>
        </p:nvPicPr>
        <p:blipFill>
          <a:blip r:embed="rId3"/>
          <a:stretch>
            <a:fillRect/>
          </a:stretch>
        </p:blipFill>
        <p:spPr>
          <a:xfrm>
            <a:off x="9473985" y="794544"/>
            <a:ext cx="2608802" cy="1526221"/>
          </a:xfrm>
          <a:prstGeom prst="rect">
            <a:avLst/>
          </a:prstGeom>
        </p:spPr>
      </p:pic>
      <p:sp>
        <p:nvSpPr>
          <p:cNvPr id="30" name="矩形 29">
            <a:extLst>
              <a:ext uri="{FF2B5EF4-FFF2-40B4-BE49-F238E27FC236}">
                <a16:creationId xmlns:a16="http://schemas.microsoft.com/office/drawing/2014/main" id="{8833B9FD-C7B2-4779-91A8-31F402B3A89E}"/>
              </a:ext>
            </a:extLst>
          </p:cNvPr>
          <p:cNvSpPr/>
          <p:nvPr/>
        </p:nvSpPr>
        <p:spPr>
          <a:xfrm>
            <a:off x="7847762" y="4054488"/>
            <a:ext cx="4208637" cy="923330"/>
          </a:xfrm>
          <a:prstGeom prst="rect">
            <a:avLst/>
          </a:prstGeom>
          <a:ln w="19050">
            <a:solidFill>
              <a:schemeClr val="accent6">
                <a:lumMod val="75000"/>
              </a:schemeClr>
            </a:solidFill>
          </a:ln>
        </p:spPr>
        <p:txBody>
          <a:bodyPr wrap="square">
            <a:spAutoFit/>
          </a:bodyPr>
          <a:lstStyle/>
          <a:p>
            <a:pPr lvl="0"/>
            <a:r>
              <a:rPr lang="zh-CN" altLang="zh-CN" dirty="0"/>
              <a:t>如丹麦规定，投保人超缴养老保险费</a:t>
            </a:r>
            <a:r>
              <a:rPr lang="en-US" altLang="zh-CN" dirty="0">
                <a:solidFill>
                  <a:srgbClr val="FF0000"/>
                </a:solidFill>
              </a:rPr>
              <a:t>3</a:t>
            </a:r>
            <a:r>
              <a:rPr lang="zh-CN" altLang="zh-CN" dirty="0">
                <a:solidFill>
                  <a:srgbClr val="FF0000"/>
                </a:solidFill>
              </a:rPr>
              <a:t>年</a:t>
            </a:r>
            <a:r>
              <a:rPr lang="zh-CN" altLang="zh-CN" dirty="0"/>
              <a:t>，可多获得</a:t>
            </a:r>
            <a:r>
              <a:rPr lang="en-US" altLang="zh-CN" dirty="0">
                <a:solidFill>
                  <a:srgbClr val="FF0000"/>
                </a:solidFill>
              </a:rPr>
              <a:t>6%</a:t>
            </a:r>
            <a:r>
              <a:rPr lang="zh-CN" altLang="zh-CN" dirty="0"/>
              <a:t>的退休金</a:t>
            </a:r>
            <a:r>
              <a:rPr lang="zh-CN" altLang="en-US" dirty="0"/>
              <a:t>；</a:t>
            </a:r>
            <a:r>
              <a:rPr lang="zh-CN" altLang="zh-CN" dirty="0"/>
              <a:t>如果超缴</a:t>
            </a:r>
            <a:r>
              <a:rPr lang="en-US" altLang="zh-CN" dirty="0">
                <a:solidFill>
                  <a:srgbClr val="FF0000"/>
                </a:solidFill>
              </a:rPr>
              <a:t>10</a:t>
            </a:r>
            <a:r>
              <a:rPr lang="zh-CN" altLang="zh-CN" dirty="0">
                <a:solidFill>
                  <a:srgbClr val="FF0000"/>
                </a:solidFill>
              </a:rPr>
              <a:t>年</a:t>
            </a:r>
            <a:r>
              <a:rPr lang="zh-CN" altLang="zh-CN" dirty="0"/>
              <a:t>，可多获得</a:t>
            </a:r>
            <a:r>
              <a:rPr lang="en-US" altLang="zh-CN" dirty="0">
                <a:solidFill>
                  <a:srgbClr val="FF0000"/>
                </a:solidFill>
              </a:rPr>
              <a:t>10%</a:t>
            </a:r>
            <a:r>
              <a:rPr lang="zh-CN" altLang="zh-CN" dirty="0"/>
              <a:t>的退休金。</a:t>
            </a:r>
            <a:endParaRPr lang="en-GB" altLang="zh-CN" dirty="0"/>
          </a:p>
        </p:txBody>
      </p:sp>
      <p:sp>
        <p:nvSpPr>
          <p:cNvPr id="4" name="矩形 3">
            <a:extLst>
              <a:ext uri="{FF2B5EF4-FFF2-40B4-BE49-F238E27FC236}">
                <a16:creationId xmlns:a16="http://schemas.microsoft.com/office/drawing/2014/main" id="{F6540BA8-6B34-4E17-88EA-506C179E91E1}"/>
              </a:ext>
            </a:extLst>
          </p:cNvPr>
          <p:cNvSpPr/>
          <p:nvPr/>
        </p:nvSpPr>
        <p:spPr>
          <a:xfrm>
            <a:off x="978095" y="174773"/>
            <a:ext cx="4878259" cy="369332"/>
          </a:xfrm>
          <a:prstGeom prst="rect">
            <a:avLst/>
          </a:prstGeom>
        </p:spPr>
        <p:txBody>
          <a:bodyPr wrap="none">
            <a:spAutoFit/>
          </a:bodyPr>
          <a:lstStyle/>
          <a:p>
            <a:r>
              <a:rPr lang="en-US" altLang="zh-CN" dirty="0">
                <a:latin typeface="Helvetica Neue For Number"/>
              </a:rPr>
              <a:t>5.1.2.1 </a:t>
            </a:r>
            <a:r>
              <a:rPr lang="zh-CN" altLang="en-US" dirty="0">
                <a:latin typeface="Helvetica Neue For Number"/>
              </a:rPr>
              <a:t>享受保险的权利与资格条件对应的原则</a:t>
            </a:r>
            <a:endParaRPr lang="zh-CN" altLang="en-US" dirty="0"/>
          </a:p>
        </p:txBody>
      </p:sp>
      <p:sp>
        <p:nvSpPr>
          <p:cNvPr id="31" name="文本框 30">
            <a:extLst>
              <a:ext uri="{FF2B5EF4-FFF2-40B4-BE49-F238E27FC236}">
                <a16:creationId xmlns:a16="http://schemas.microsoft.com/office/drawing/2014/main" id="{A23B866E-67E3-48D4-B1B9-0E90B3EF3758}"/>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32" name="矩形 31">
            <a:extLst>
              <a:ext uri="{FF2B5EF4-FFF2-40B4-BE49-F238E27FC236}">
                <a16:creationId xmlns:a16="http://schemas.microsoft.com/office/drawing/2014/main" id="{4E3E9580-034F-4D3C-8A71-856AFBC648D1}"/>
              </a:ext>
            </a:extLst>
          </p:cNvPr>
          <p:cNvSpPr/>
          <p:nvPr/>
        </p:nvSpPr>
        <p:spPr>
          <a:xfrm>
            <a:off x="547009" y="1579364"/>
            <a:ext cx="2492991" cy="430887"/>
          </a:xfrm>
          <a:prstGeom prst="rect">
            <a:avLst/>
          </a:prstGeom>
          <a:noFill/>
        </p:spPr>
        <p:txBody>
          <a:bodyPr wrap="square" rtlCol="0">
            <a:spAutoFit/>
          </a:bodyPr>
          <a:lstStyle/>
          <a:p>
            <a:pPr algn="ctr"/>
            <a:r>
              <a:rPr lang="en-US" altLang="zh-CN" sz="2200" b="1" dirty="0"/>
              <a:t>5.1</a:t>
            </a:r>
            <a:r>
              <a:rPr lang="zh-CN" altLang="en-US" sz="2200" b="1" dirty="0"/>
              <a:t>   养老保险概述</a:t>
            </a:r>
          </a:p>
        </p:txBody>
      </p:sp>
      <p:grpSp>
        <p:nvGrpSpPr>
          <p:cNvPr id="33" name="组合 32">
            <a:extLst>
              <a:ext uri="{FF2B5EF4-FFF2-40B4-BE49-F238E27FC236}">
                <a16:creationId xmlns:a16="http://schemas.microsoft.com/office/drawing/2014/main" id="{2F21515A-C92F-4EA6-A465-26AC2AA49DA5}"/>
              </a:ext>
            </a:extLst>
          </p:cNvPr>
          <p:cNvGrpSpPr/>
          <p:nvPr/>
        </p:nvGrpSpPr>
        <p:grpSpPr>
          <a:xfrm>
            <a:off x="606032" y="2198205"/>
            <a:ext cx="5419110" cy="400110"/>
            <a:chOff x="606032" y="2198205"/>
            <a:chExt cx="5419110" cy="400110"/>
          </a:xfrm>
        </p:grpSpPr>
        <p:sp>
          <p:nvSpPr>
            <p:cNvPr id="34" name="文本框 33">
              <a:extLst>
                <a:ext uri="{FF2B5EF4-FFF2-40B4-BE49-F238E27FC236}">
                  <a16:creationId xmlns:a16="http://schemas.microsoft.com/office/drawing/2014/main" id="{DC79A2A8-C09A-4ED5-9D10-4558731160CA}"/>
                </a:ext>
              </a:extLst>
            </p:cNvPr>
            <p:cNvSpPr txBox="1"/>
            <p:nvPr/>
          </p:nvSpPr>
          <p:spPr>
            <a:xfrm>
              <a:off x="606032" y="2198205"/>
              <a:ext cx="3905236" cy="400110"/>
            </a:xfrm>
            <a:prstGeom prst="rect">
              <a:avLst/>
            </a:prstGeom>
            <a:noFill/>
          </p:spPr>
          <p:txBody>
            <a:bodyPr wrap="none" rtlCol="0">
              <a:spAutoFit/>
            </a:bodyPr>
            <a:lstStyle/>
            <a:p>
              <a:r>
                <a:rPr lang="en-US" altLang="zh-CN" sz="2000" b="1" dirty="0"/>
                <a:t>5.1.2.0   </a:t>
              </a:r>
              <a:r>
                <a:rPr lang="zh-CN" altLang="en-US" sz="2000" b="1" dirty="0"/>
                <a:t>二、养老保险的基本原则</a:t>
              </a:r>
              <a:endParaRPr lang="en-US" altLang="zh-CN" sz="2000" b="1" dirty="0"/>
            </a:p>
          </p:txBody>
        </p:sp>
        <p:sp>
          <p:nvSpPr>
            <p:cNvPr id="40" name="文本框 39">
              <a:extLst>
                <a:ext uri="{FF2B5EF4-FFF2-40B4-BE49-F238E27FC236}">
                  <a16:creationId xmlns:a16="http://schemas.microsoft.com/office/drawing/2014/main" id="{C36EC9BC-BBB2-4ED3-93D0-F622421D73D1}"/>
                </a:ext>
              </a:extLst>
            </p:cNvPr>
            <p:cNvSpPr txBox="1"/>
            <p:nvPr/>
          </p:nvSpPr>
          <p:spPr>
            <a:xfrm>
              <a:off x="4586928" y="2213594"/>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简答题</a:t>
              </a:r>
            </a:p>
          </p:txBody>
        </p:sp>
      </p:grpSp>
    </p:spTree>
    <p:extLst>
      <p:ext uri="{BB962C8B-B14F-4D97-AF65-F5344CB8AC3E}">
        <p14:creationId xmlns:p14="http://schemas.microsoft.com/office/powerpoint/2010/main" val="296541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3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id="{D591B700-C8C4-4115-BA7E-38E9DA30072F}"/>
              </a:ext>
            </a:extLst>
          </p:cNvPr>
          <p:cNvSpPr/>
          <p:nvPr/>
        </p:nvSpPr>
        <p:spPr>
          <a:xfrm>
            <a:off x="1489655" y="2920586"/>
            <a:ext cx="3890809" cy="400110"/>
          </a:xfrm>
          <a:prstGeom prst="rect">
            <a:avLst/>
          </a:prstGeom>
        </p:spPr>
        <p:txBody>
          <a:bodyPr wrap="none">
            <a:spAutoFit/>
          </a:bodyPr>
          <a:lstStyle/>
          <a:p>
            <a:r>
              <a:rPr lang="en-US" altLang="zh-CN" sz="2000" dirty="0"/>
              <a:t>5.1.2.2   </a:t>
            </a:r>
            <a:r>
              <a:rPr lang="zh-CN" altLang="en-US" sz="2000" b="1" dirty="0">
                <a:solidFill>
                  <a:srgbClr val="FF0000"/>
                </a:solidFill>
              </a:rPr>
              <a:t>保证基本生活水平</a:t>
            </a:r>
            <a:r>
              <a:rPr lang="zh-CN" altLang="en-US" sz="2000" dirty="0"/>
              <a:t>的原则</a:t>
            </a:r>
            <a:endParaRPr lang="en-US" altLang="zh-CN" sz="2000" dirty="0"/>
          </a:p>
        </p:txBody>
      </p:sp>
      <p:sp>
        <p:nvSpPr>
          <p:cNvPr id="41" name="矩形 40">
            <a:extLst>
              <a:ext uri="{FF2B5EF4-FFF2-40B4-BE49-F238E27FC236}">
                <a16:creationId xmlns:a16="http://schemas.microsoft.com/office/drawing/2014/main" id="{185DD2B7-EF21-4021-830C-11F27D7F67B3}"/>
              </a:ext>
            </a:extLst>
          </p:cNvPr>
          <p:cNvSpPr/>
          <p:nvPr/>
        </p:nvSpPr>
        <p:spPr>
          <a:xfrm>
            <a:off x="2287839" y="3434031"/>
            <a:ext cx="5724644" cy="463588"/>
          </a:xfrm>
          <a:prstGeom prst="rect">
            <a:avLst/>
          </a:prstGeom>
        </p:spPr>
        <p:txBody>
          <a:bodyPr wrap="none">
            <a:spAutoFit/>
          </a:bodyPr>
          <a:lstStyle/>
          <a:p>
            <a:pPr>
              <a:lnSpc>
                <a:spcPct val="150000"/>
              </a:lnSpc>
            </a:pPr>
            <a:r>
              <a:rPr lang="zh-CN" altLang="en-US" dirty="0"/>
              <a:t>养老金随物价上涨自动提高；随物价上涨不定期调整。</a:t>
            </a:r>
          </a:p>
        </p:txBody>
      </p:sp>
      <p:sp>
        <p:nvSpPr>
          <p:cNvPr id="42" name="矩形 41">
            <a:extLst>
              <a:ext uri="{FF2B5EF4-FFF2-40B4-BE49-F238E27FC236}">
                <a16:creationId xmlns:a16="http://schemas.microsoft.com/office/drawing/2014/main" id="{1B716D2D-B9F6-4F37-A092-6B3D6A209C07}"/>
              </a:ext>
            </a:extLst>
          </p:cNvPr>
          <p:cNvSpPr/>
          <p:nvPr/>
        </p:nvSpPr>
        <p:spPr>
          <a:xfrm>
            <a:off x="1489655" y="4322266"/>
            <a:ext cx="4403770" cy="400110"/>
          </a:xfrm>
          <a:prstGeom prst="rect">
            <a:avLst/>
          </a:prstGeom>
        </p:spPr>
        <p:txBody>
          <a:bodyPr wrap="none">
            <a:spAutoFit/>
          </a:bodyPr>
          <a:lstStyle/>
          <a:p>
            <a:r>
              <a:rPr lang="en-US" altLang="zh-CN" sz="2000" dirty="0"/>
              <a:t>5.1.2.3   </a:t>
            </a:r>
            <a:r>
              <a:rPr lang="zh-CN" altLang="en-US" sz="2000" b="1" dirty="0">
                <a:solidFill>
                  <a:srgbClr val="FF0000"/>
                </a:solidFill>
              </a:rPr>
              <a:t>分享社会经济发展成果</a:t>
            </a:r>
            <a:r>
              <a:rPr lang="zh-CN" altLang="en-US" sz="2000" dirty="0"/>
              <a:t>的原则</a:t>
            </a:r>
            <a:endParaRPr lang="en-GB" altLang="zh-CN" sz="2000" dirty="0"/>
          </a:p>
        </p:txBody>
      </p:sp>
      <p:sp>
        <p:nvSpPr>
          <p:cNvPr id="43" name="矩形 42">
            <a:extLst>
              <a:ext uri="{FF2B5EF4-FFF2-40B4-BE49-F238E27FC236}">
                <a16:creationId xmlns:a16="http://schemas.microsoft.com/office/drawing/2014/main" id="{4307402B-11BF-4BCA-AB10-606443726BDE}"/>
              </a:ext>
            </a:extLst>
          </p:cNvPr>
          <p:cNvSpPr/>
          <p:nvPr/>
        </p:nvSpPr>
        <p:spPr>
          <a:xfrm>
            <a:off x="2384918" y="4899189"/>
            <a:ext cx="7676109" cy="463588"/>
          </a:xfrm>
          <a:prstGeom prst="rect">
            <a:avLst/>
          </a:prstGeom>
        </p:spPr>
        <p:txBody>
          <a:bodyPr wrap="square">
            <a:spAutoFit/>
          </a:bodyPr>
          <a:lstStyle/>
          <a:p>
            <a:pPr>
              <a:lnSpc>
                <a:spcPct val="150000"/>
              </a:lnSpc>
            </a:pPr>
            <a:r>
              <a:rPr lang="zh-CN" altLang="en-US" dirty="0"/>
              <a:t>老年人的社会保障水平必须随其他社会成员收入和生活水平的提高而提高。</a:t>
            </a:r>
          </a:p>
        </p:txBody>
      </p:sp>
      <p:pic>
        <p:nvPicPr>
          <p:cNvPr id="12" name="图片 11">
            <a:extLst>
              <a:ext uri="{FF2B5EF4-FFF2-40B4-BE49-F238E27FC236}">
                <a16:creationId xmlns:a16="http://schemas.microsoft.com/office/drawing/2014/main" id="{31F0555C-6476-4538-9D6F-391D7E018664}"/>
              </a:ext>
            </a:extLst>
          </p:cNvPr>
          <p:cNvPicPr>
            <a:picLocks noChangeAspect="1"/>
          </p:cNvPicPr>
          <p:nvPr/>
        </p:nvPicPr>
        <p:blipFill>
          <a:blip r:embed="rId3"/>
          <a:stretch>
            <a:fillRect/>
          </a:stretch>
        </p:blipFill>
        <p:spPr>
          <a:xfrm>
            <a:off x="9473985" y="794544"/>
            <a:ext cx="2608802" cy="1526221"/>
          </a:xfrm>
          <a:prstGeom prst="rect">
            <a:avLst/>
          </a:prstGeom>
        </p:spPr>
      </p:pic>
      <p:sp>
        <p:nvSpPr>
          <p:cNvPr id="3" name="矩形 2">
            <a:extLst>
              <a:ext uri="{FF2B5EF4-FFF2-40B4-BE49-F238E27FC236}">
                <a16:creationId xmlns:a16="http://schemas.microsoft.com/office/drawing/2014/main" id="{B7C6056B-AB0E-42A8-8A7B-D56ABA9D17B9}"/>
              </a:ext>
            </a:extLst>
          </p:cNvPr>
          <p:cNvSpPr/>
          <p:nvPr/>
        </p:nvSpPr>
        <p:spPr>
          <a:xfrm>
            <a:off x="8012483" y="3067236"/>
            <a:ext cx="3937348" cy="923330"/>
          </a:xfrm>
          <a:prstGeom prst="rect">
            <a:avLst/>
          </a:prstGeom>
          <a:noFill/>
          <a:ln w="19050">
            <a:solidFill>
              <a:schemeClr val="accent6">
                <a:lumMod val="75000"/>
              </a:schemeClr>
            </a:solidFill>
          </a:ln>
        </p:spPr>
        <p:txBody>
          <a:bodyPr wrap="square">
            <a:spAutoFit/>
          </a:bodyPr>
          <a:lstStyle/>
          <a:p>
            <a:r>
              <a:rPr lang="zh-CN" altLang="en-US" dirty="0"/>
              <a:t>由于养老保险是老年人终生享受的待遇，实际是按一定周期</a:t>
            </a:r>
            <a:r>
              <a:rPr lang="zh-CN" altLang="en-US" dirty="0">
                <a:solidFill>
                  <a:srgbClr val="FF0000"/>
                </a:solidFill>
              </a:rPr>
              <a:t>（通常按月）</a:t>
            </a:r>
            <a:r>
              <a:rPr lang="zh-CN" altLang="en-US" dirty="0"/>
              <a:t>、一定标准连续不断领取的。</a:t>
            </a:r>
          </a:p>
        </p:txBody>
      </p:sp>
      <p:sp>
        <p:nvSpPr>
          <p:cNvPr id="14" name="矩形 13">
            <a:extLst>
              <a:ext uri="{FF2B5EF4-FFF2-40B4-BE49-F238E27FC236}">
                <a16:creationId xmlns:a16="http://schemas.microsoft.com/office/drawing/2014/main" id="{FEEC5B81-6C8E-4E05-85F6-5087C5E4D22A}"/>
              </a:ext>
            </a:extLst>
          </p:cNvPr>
          <p:cNvSpPr/>
          <p:nvPr/>
        </p:nvSpPr>
        <p:spPr>
          <a:xfrm>
            <a:off x="1010193" y="173299"/>
            <a:ext cx="3493264" cy="369332"/>
          </a:xfrm>
          <a:prstGeom prst="rect">
            <a:avLst/>
          </a:prstGeom>
        </p:spPr>
        <p:txBody>
          <a:bodyPr wrap="none">
            <a:spAutoFit/>
          </a:bodyPr>
          <a:lstStyle/>
          <a:p>
            <a:r>
              <a:rPr lang="en-US" altLang="zh-CN" dirty="0">
                <a:latin typeface="Helvetica Neue For Number"/>
              </a:rPr>
              <a:t>5.1.2.2 </a:t>
            </a:r>
            <a:r>
              <a:rPr lang="zh-CN" altLang="en-US" dirty="0">
                <a:latin typeface="Helvetica Neue For Number"/>
              </a:rPr>
              <a:t>保证基本生活水平的原则</a:t>
            </a:r>
            <a:endParaRPr lang="zh-CN" altLang="en-US" dirty="0"/>
          </a:p>
        </p:txBody>
      </p:sp>
      <p:sp>
        <p:nvSpPr>
          <p:cNvPr id="21" name="文本框 20">
            <a:extLst>
              <a:ext uri="{FF2B5EF4-FFF2-40B4-BE49-F238E27FC236}">
                <a16:creationId xmlns:a16="http://schemas.microsoft.com/office/drawing/2014/main" id="{1B11A9EC-D26B-48DF-813C-1A0E75291C4D}"/>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2" name="矩形 21">
            <a:extLst>
              <a:ext uri="{FF2B5EF4-FFF2-40B4-BE49-F238E27FC236}">
                <a16:creationId xmlns:a16="http://schemas.microsoft.com/office/drawing/2014/main" id="{BD5797BC-993C-470A-B194-14C34B5CB454}"/>
              </a:ext>
            </a:extLst>
          </p:cNvPr>
          <p:cNvSpPr/>
          <p:nvPr/>
        </p:nvSpPr>
        <p:spPr>
          <a:xfrm>
            <a:off x="547009" y="1579364"/>
            <a:ext cx="2492991" cy="430887"/>
          </a:xfrm>
          <a:prstGeom prst="rect">
            <a:avLst/>
          </a:prstGeom>
          <a:noFill/>
        </p:spPr>
        <p:txBody>
          <a:bodyPr wrap="square" rtlCol="0">
            <a:spAutoFit/>
          </a:bodyPr>
          <a:lstStyle/>
          <a:p>
            <a:pPr algn="ctr"/>
            <a:r>
              <a:rPr lang="en-US" altLang="zh-CN" sz="2200" b="1" dirty="0"/>
              <a:t>5.1</a:t>
            </a:r>
            <a:r>
              <a:rPr lang="zh-CN" altLang="en-US" sz="2200" b="1" dirty="0"/>
              <a:t>   养老保险概述</a:t>
            </a:r>
          </a:p>
        </p:txBody>
      </p:sp>
      <p:grpSp>
        <p:nvGrpSpPr>
          <p:cNvPr id="23" name="组合 22">
            <a:extLst>
              <a:ext uri="{FF2B5EF4-FFF2-40B4-BE49-F238E27FC236}">
                <a16:creationId xmlns:a16="http://schemas.microsoft.com/office/drawing/2014/main" id="{3ED1A090-3466-4BBB-8692-ABF63C2F337B}"/>
              </a:ext>
            </a:extLst>
          </p:cNvPr>
          <p:cNvGrpSpPr/>
          <p:nvPr/>
        </p:nvGrpSpPr>
        <p:grpSpPr>
          <a:xfrm>
            <a:off x="606032" y="2198205"/>
            <a:ext cx="5419110" cy="400110"/>
            <a:chOff x="606032" y="2198205"/>
            <a:chExt cx="5419110" cy="400110"/>
          </a:xfrm>
        </p:grpSpPr>
        <p:sp>
          <p:nvSpPr>
            <p:cNvPr id="24" name="文本框 23">
              <a:extLst>
                <a:ext uri="{FF2B5EF4-FFF2-40B4-BE49-F238E27FC236}">
                  <a16:creationId xmlns:a16="http://schemas.microsoft.com/office/drawing/2014/main" id="{1E04B085-D9CF-4F4C-A0B1-0E9A937AC66F}"/>
                </a:ext>
              </a:extLst>
            </p:cNvPr>
            <p:cNvSpPr txBox="1"/>
            <p:nvPr/>
          </p:nvSpPr>
          <p:spPr>
            <a:xfrm>
              <a:off x="606032" y="2198205"/>
              <a:ext cx="3905236" cy="400110"/>
            </a:xfrm>
            <a:prstGeom prst="rect">
              <a:avLst/>
            </a:prstGeom>
            <a:noFill/>
          </p:spPr>
          <p:txBody>
            <a:bodyPr wrap="none" rtlCol="0">
              <a:spAutoFit/>
            </a:bodyPr>
            <a:lstStyle/>
            <a:p>
              <a:r>
                <a:rPr lang="en-US" altLang="zh-CN" sz="2000" b="1" dirty="0"/>
                <a:t>5.1.2.0   </a:t>
              </a:r>
              <a:r>
                <a:rPr lang="zh-CN" altLang="en-US" sz="2000" b="1" dirty="0"/>
                <a:t>二、养老保险的基本原则</a:t>
              </a:r>
              <a:endParaRPr lang="en-US" altLang="zh-CN" sz="2000" b="1" dirty="0"/>
            </a:p>
          </p:txBody>
        </p:sp>
        <p:sp>
          <p:nvSpPr>
            <p:cNvPr id="25" name="文本框 24">
              <a:extLst>
                <a:ext uri="{FF2B5EF4-FFF2-40B4-BE49-F238E27FC236}">
                  <a16:creationId xmlns:a16="http://schemas.microsoft.com/office/drawing/2014/main" id="{F5D49AFF-22DC-4353-AF96-CE9BD676CF8F}"/>
                </a:ext>
              </a:extLst>
            </p:cNvPr>
            <p:cNvSpPr txBox="1"/>
            <p:nvPr/>
          </p:nvSpPr>
          <p:spPr>
            <a:xfrm>
              <a:off x="4586928" y="2213594"/>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简答题</a:t>
              </a:r>
            </a:p>
          </p:txBody>
        </p:sp>
      </p:grpSp>
    </p:spTree>
    <p:extLst>
      <p:ext uri="{BB962C8B-B14F-4D97-AF65-F5344CB8AC3E}">
        <p14:creationId xmlns:p14="http://schemas.microsoft.com/office/powerpoint/2010/main" val="328311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a:extLst>
              <a:ext uri="{FF2B5EF4-FFF2-40B4-BE49-F238E27FC236}">
                <a16:creationId xmlns:a16="http://schemas.microsoft.com/office/drawing/2014/main" id="{8CFB7F5B-B09A-4A60-8BF1-4BEBC5760857}"/>
              </a:ext>
            </a:extLst>
          </p:cNvPr>
          <p:cNvSpPr/>
          <p:nvPr/>
        </p:nvSpPr>
        <p:spPr>
          <a:xfrm>
            <a:off x="1635111" y="3260835"/>
            <a:ext cx="9203064" cy="1851404"/>
          </a:xfrm>
          <a:prstGeom prst="rect">
            <a:avLst/>
          </a:prstGeom>
        </p:spPr>
        <p:txBody>
          <a:bodyPr wrap="square">
            <a:spAutoFit/>
          </a:bodyPr>
          <a:lstStyle/>
          <a:p>
            <a:pPr>
              <a:lnSpc>
                <a:spcPct val="200000"/>
              </a:lnSpc>
            </a:pPr>
            <a:r>
              <a:rPr lang="zh-CN" altLang="en-US" sz="2000" dirty="0"/>
              <a:t>有些经济发达国家在制定养老金待遇标准时，还考虑到被抚养的人口，即实行“</a:t>
            </a:r>
            <a:r>
              <a:rPr lang="zh-CN" altLang="en-US" sz="2000" dirty="0">
                <a:solidFill>
                  <a:srgbClr val="FF0000"/>
                </a:solidFill>
              </a:rPr>
              <a:t>照顾被抚养人口的原则</a:t>
            </a:r>
            <a:r>
              <a:rPr lang="zh-CN" altLang="en-US" sz="2000" dirty="0"/>
              <a:t>”，规定</a:t>
            </a:r>
            <a:r>
              <a:rPr lang="zh-CN" altLang="en-US" sz="2000" dirty="0">
                <a:solidFill>
                  <a:srgbClr val="FF0000"/>
                </a:solidFill>
              </a:rPr>
              <a:t>对配偶和未成年子女给予补贴或抚养费</a:t>
            </a:r>
            <a:r>
              <a:rPr lang="zh-CN" altLang="en-US" sz="2000" dirty="0"/>
              <a:t>，这类国家有</a:t>
            </a:r>
            <a:r>
              <a:rPr lang="zh-CN" altLang="en-US" sz="2000" dirty="0">
                <a:solidFill>
                  <a:srgbClr val="FF0000"/>
                </a:solidFill>
              </a:rPr>
              <a:t>瑞士</a:t>
            </a:r>
            <a:r>
              <a:rPr lang="zh-CN" altLang="en-US" sz="2000" dirty="0"/>
              <a:t>、</a:t>
            </a:r>
            <a:r>
              <a:rPr lang="zh-CN" altLang="en-US" sz="2000" dirty="0">
                <a:solidFill>
                  <a:srgbClr val="FF0000"/>
                </a:solidFill>
              </a:rPr>
              <a:t>日本</a:t>
            </a:r>
            <a:r>
              <a:rPr lang="zh-CN" altLang="en-US" sz="2000" dirty="0"/>
              <a:t>等。</a:t>
            </a:r>
            <a:endParaRPr lang="en-GB" sz="2000" dirty="0"/>
          </a:p>
        </p:txBody>
      </p:sp>
      <p:pic>
        <p:nvPicPr>
          <p:cNvPr id="14" name="图片 13">
            <a:extLst>
              <a:ext uri="{FF2B5EF4-FFF2-40B4-BE49-F238E27FC236}">
                <a16:creationId xmlns:a16="http://schemas.microsoft.com/office/drawing/2014/main" id="{4EEC6CFF-CAA3-44E7-BE84-CCBF3051C875}"/>
              </a:ext>
            </a:extLst>
          </p:cNvPr>
          <p:cNvPicPr>
            <a:picLocks noChangeAspect="1"/>
          </p:cNvPicPr>
          <p:nvPr/>
        </p:nvPicPr>
        <p:blipFill>
          <a:blip r:embed="rId3"/>
          <a:stretch>
            <a:fillRect/>
          </a:stretch>
        </p:blipFill>
        <p:spPr>
          <a:xfrm>
            <a:off x="9473985" y="794544"/>
            <a:ext cx="2608802" cy="1526221"/>
          </a:xfrm>
          <a:prstGeom prst="rect">
            <a:avLst/>
          </a:prstGeom>
        </p:spPr>
      </p:pic>
      <p:sp>
        <p:nvSpPr>
          <p:cNvPr id="15" name="文本框 14">
            <a:extLst>
              <a:ext uri="{FF2B5EF4-FFF2-40B4-BE49-F238E27FC236}">
                <a16:creationId xmlns:a16="http://schemas.microsoft.com/office/drawing/2014/main" id="{BCD46304-A0BD-4C23-8297-0D7E476BBA2C}"/>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16" name="矩形 15">
            <a:extLst>
              <a:ext uri="{FF2B5EF4-FFF2-40B4-BE49-F238E27FC236}">
                <a16:creationId xmlns:a16="http://schemas.microsoft.com/office/drawing/2014/main" id="{6BBE1330-A55D-45D8-B71E-F411B633EA5F}"/>
              </a:ext>
            </a:extLst>
          </p:cNvPr>
          <p:cNvSpPr/>
          <p:nvPr/>
        </p:nvSpPr>
        <p:spPr>
          <a:xfrm>
            <a:off x="547009" y="1579364"/>
            <a:ext cx="2492991" cy="430887"/>
          </a:xfrm>
          <a:prstGeom prst="rect">
            <a:avLst/>
          </a:prstGeom>
          <a:noFill/>
        </p:spPr>
        <p:txBody>
          <a:bodyPr wrap="square" rtlCol="0">
            <a:spAutoFit/>
          </a:bodyPr>
          <a:lstStyle/>
          <a:p>
            <a:pPr algn="ctr"/>
            <a:r>
              <a:rPr lang="en-US" altLang="zh-CN" sz="2200" b="1" dirty="0"/>
              <a:t>5.1</a:t>
            </a:r>
            <a:r>
              <a:rPr lang="zh-CN" altLang="en-US" sz="2200" b="1" dirty="0"/>
              <a:t>   养老保险概述</a:t>
            </a:r>
          </a:p>
        </p:txBody>
      </p:sp>
      <p:grpSp>
        <p:nvGrpSpPr>
          <p:cNvPr id="17" name="组合 16">
            <a:extLst>
              <a:ext uri="{FF2B5EF4-FFF2-40B4-BE49-F238E27FC236}">
                <a16:creationId xmlns:a16="http://schemas.microsoft.com/office/drawing/2014/main" id="{43C2BEA4-922C-4CBB-8EAC-F11CEAC6E71A}"/>
              </a:ext>
            </a:extLst>
          </p:cNvPr>
          <p:cNvGrpSpPr/>
          <p:nvPr/>
        </p:nvGrpSpPr>
        <p:grpSpPr>
          <a:xfrm>
            <a:off x="606032" y="2198205"/>
            <a:ext cx="5419110" cy="400110"/>
            <a:chOff x="606032" y="2198205"/>
            <a:chExt cx="5419110" cy="400110"/>
          </a:xfrm>
        </p:grpSpPr>
        <p:sp>
          <p:nvSpPr>
            <p:cNvPr id="18" name="文本框 17">
              <a:extLst>
                <a:ext uri="{FF2B5EF4-FFF2-40B4-BE49-F238E27FC236}">
                  <a16:creationId xmlns:a16="http://schemas.microsoft.com/office/drawing/2014/main" id="{4CA0C51B-5D7A-455E-995A-7458E99CBDFB}"/>
                </a:ext>
              </a:extLst>
            </p:cNvPr>
            <p:cNvSpPr txBox="1"/>
            <p:nvPr/>
          </p:nvSpPr>
          <p:spPr>
            <a:xfrm>
              <a:off x="606032" y="2198205"/>
              <a:ext cx="3905236" cy="400110"/>
            </a:xfrm>
            <a:prstGeom prst="rect">
              <a:avLst/>
            </a:prstGeom>
            <a:noFill/>
          </p:spPr>
          <p:txBody>
            <a:bodyPr wrap="none" rtlCol="0">
              <a:spAutoFit/>
            </a:bodyPr>
            <a:lstStyle/>
            <a:p>
              <a:r>
                <a:rPr lang="en-US" altLang="zh-CN" sz="2000" b="1" dirty="0"/>
                <a:t>5.1.2.0   </a:t>
              </a:r>
              <a:r>
                <a:rPr lang="zh-CN" altLang="en-US" sz="2000" b="1" dirty="0"/>
                <a:t>二、养老保险的基本原则</a:t>
              </a:r>
              <a:endParaRPr lang="en-US" altLang="zh-CN" sz="2000" b="1" dirty="0"/>
            </a:p>
          </p:txBody>
        </p:sp>
        <p:sp>
          <p:nvSpPr>
            <p:cNvPr id="19" name="文本框 18">
              <a:extLst>
                <a:ext uri="{FF2B5EF4-FFF2-40B4-BE49-F238E27FC236}">
                  <a16:creationId xmlns:a16="http://schemas.microsoft.com/office/drawing/2014/main" id="{5C842567-204F-44CB-8095-517DB3D976EA}"/>
                </a:ext>
              </a:extLst>
            </p:cNvPr>
            <p:cNvSpPr txBox="1"/>
            <p:nvPr/>
          </p:nvSpPr>
          <p:spPr>
            <a:xfrm>
              <a:off x="4586928" y="2213594"/>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简答题</a:t>
              </a:r>
            </a:p>
          </p:txBody>
        </p:sp>
      </p:grpSp>
    </p:spTree>
    <p:extLst>
      <p:ext uri="{BB962C8B-B14F-4D97-AF65-F5344CB8AC3E}">
        <p14:creationId xmlns:p14="http://schemas.microsoft.com/office/powerpoint/2010/main" val="428173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659059" y="2134187"/>
            <a:ext cx="11239430" cy="4306146"/>
          </a:xfrm>
        </p:spPr>
        <p:txBody>
          <a:bodyPr anchor="ctr"/>
          <a:lstStyle/>
          <a:p>
            <a:pPr algn="l">
              <a:lnSpc>
                <a:spcPct val="150000"/>
              </a:lnSpc>
              <a:spcAft>
                <a:spcPts val="1200"/>
              </a:spcAft>
            </a:pPr>
            <a:r>
              <a:rPr lang="zh-CN" altLang="en-US" dirty="0"/>
              <a:t>劳动和社会保障部与财政部作为财政拨款、国有股减持等形成的全国社会保障基金的监管部门，在</a:t>
            </a:r>
            <a:r>
              <a:rPr lang="en-US" altLang="zh-CN" dirty="0"/>
              <a:t>2001</a:t>
            </a:r>
            <a:r>
              <a:rPr lang="zh-CN" altLang="en-US" dirty="0"/>
              <a:t>年年底共同颁布了（     ）。</a:t>
            </a:r>
            <a:endParaRPr lang="en-US" altLang="zh-CN" dirty="0"/>
          </a:p>
          <a:p>
            <a:pPr algn="l">
              <a:lnSpc>
                <a:spcPct val="150000"/>
              </a:lnSpc>
              <a:spcAft>
                <a:spcPts val="1200"/>
              </a:spcAft>
            </a:pPr>
            <a:r>
              <a:rPr lang="en-US" altLang="zh-CN" dirty="0"/>
              <a:t>A</a:t>
            </a:r>
            <a:r>
              <a:rPr lang="zh-CN" altLang="en-US" dirty="0"/>
              <a:t>、</a:t>
            </a:r>
            <a:r>
              <a:rPr lang="en-US" altLang="zh-CN" dirty="0"/>
              <a:t>《</a:t>
            </a:r>
            <a:r>
              <a:rPr lang="zh-CN" altLang="en-US" dirty="0"/>
              <a:t>企业职工工伤保险试行办法</a:t>
            </a:r>
            <a:r>
              <a:rPr lang="en-US" altLang="zh-CN" dirty="0"/>
              <a:t>》</a:t>
            </a:r>
          </a:p>
          <a:p>
            <a:pPr algn="l">
              <a:lnSpc>
                <a:spcPct val="150000"/>
              </a:lnSpc>
              <a:spcAft>
                <a:spcPts val="1200"/>
              </a:spcAft>
            </a:pPr>
            <a:r>
              <a:rPr lang="en-US" altLang="zh-CN" dirty="0"/>
              <a:t>B</a:t>
            </a:r>
            <a:r>
              <a:rPr lang="zh-CN" altLang="en-US" dirty="0"/>
              <a:t>、</a:t>
            </a:r>
            <a:r>
              <a:rPr lang="en-US" altLang="zh-CN" dirty="0"/>
              <a:t>《</a:t>
            </a:r>
            <a:r>
              <a:rPr lang="zh-CN" altLang="en-US" dirty="0"/>
              <a:t>全国社会保障基金投资管理暂行办法</a:t>
            </a:r>
            <a:r>
              <a:rPr lang="en-US" altLang="zh-CN" dirty="0"/>
              <a:t>》</a:t>
            </a:r>
          </a:p>
          <a:p>
            <a:pPr algn="l">
              <a:lnSpc>
                <a:spcPct val="150000"/>
              </a:lnSpc>
              <a:spcAft>
                <a:spcPts val="1200"/>
              </a:spcAft>
            </a:pPr>
            <a:r>
              <a:rPr lang="en-US" altLang="zh-CN" dirty="0"/>
              <a:t>C</a:t>
            </a:r>
            <a:r>
              <a:rPr lang="zh-CN" altLang="en-US" dirty="0"/>
              <a:t>、</a:t>
            </a:r>
            <a:r>
              <a:rPr lang="en-US" altLang="zh-CN" dirty="0"/>
              <a:t>《</a:t>
            </a:r>
            <a:r>
              <a:rPr lang="zh-CN" altLang="en-US" dirty="0"/>
              <a:t>资金管理暂行办法</a:t>
            </a:r>
            <a:r>
              <a:rPr lang="en-US" altLang="zh-CN" dirty="0"/>
              <a:t>》</a:t>
            </a:r>
          </a:p>
          <a:p>
            <a:pPr algn="l">
              <a:lnSpc>
                <a:spcPct val="150000"/>
              </a:lnSpc>
              <a:spcAft>
                <a:spcPts val="1200"/>
              </a:spcAft>
            </a:pPr>
            <a:r>
              <a:rPr lang="en-US" altLang="zh-CN" dirty="0"/>
              <a:t>D</a:t>
            </a:r>
            <a:r>
              <a:rPr lang="zh-CN" altLang="en-US" dirty="0"/>
              <a:t>、</a:t>
            </a:r>
            <a:r>
              <a:rPr lang="en-US" altLang="zh-CN" dirty="0"/>
              <a:t>《</a:t>
            </a:r>
            <a:r>
              <a:rPr lang="zh-CN" altLang="en-US" dirty="0"/>
              <a:t>关于完善城镇社会保障体系试点方案</a:t>
            </a:r>
            <a:r>
              <a:rPr lang="en-US" altLang="zh-CN" dirty="0"/>
              <a:t>》</a:t>
            </a:r>
            <a:endParaRPr lang="zh-CN" altLang="en-US" dirty="0"/>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3524708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123507" y="2299070"/>
            <a:ext cx="11068493" cy="3925153"/>
          </a:xfrm>
        </p:spPr>
        <p:txBody>
          <a:bodyPr anchor="t"/>
          <a:lstStyle/>
          <a:p>
            <a:pPr algn="l">
              <a:lnSpc>
                <a:spcPct val="150000"/>
              </a:lnSpc>
            </a:pPr>
            <a:r>
              <a:rPr lang="zh-CN" altLang="en-US" dirty="0"/>
              <a:t>具有社会性，影响很大，享受人多且时间较长，费用支出庞大的保险项目是（      ）。</a:t>
            </a:r>
            <a:endParaRPr lang="en-US" altLang="zh-CN" dirty="0"/>
          </a:p>
          <a:p>
            <a:pPr algn="l">
              <a:lnSpc>
                <a:spcPct val="150000"/>
              </a:lnSpc>
            </a:pPr>
            <a:r>
              <a:rPr lang="en-US" altLang="zh-CN" dirty="0">
                <a:latin typeface="+mn-ea"/>
              </a:rPr>
              <a:t>A</a:t>
            </a:r>
            <a:r>
              <a:rPr lang="zh-CN" altLang="en-US" dirty="0">
                <a:latin typeface="+mn-ea"/>
              </a:rPr>
              <a:t>、失业保险</a:t>
            </a:r>
          </a:p>
          <a:p>
            <a:pPr algn="l">
              <a:lnSpc>
                <a:spcPct val="150000"/>
              </a:lnSpc>
            </a:pPr>
            <a:r>
              <a:rPr lang="en-US" altLang="zh-CN" dirty="0">
                <a:latin typeface="+mn-ea"/>
              </a:rPr>
              <a:t>B</a:t>
            </a:r>
            <a:r>
              <a:rPr lang="zh-CN" altLang="en-US" dirty="0">
                <a:latin typeface="+mn-ea"/>
              </a:rPr>
              <a:t>、医疗保险</a:t>
            </a:r>
          </a:p>
          <a:p>
            <a:pPr algn="l">
              <a:lnSpc>
                <a:spcPct val="150000"/>
              </a:lnSpc>
            </a:pPr>
            <a:r>
              <a:rPr lang="en-US" altLang="zh-CN" dirty="0">
                <a:latin typeface="+mn-ea"/>
              </a:rPr>
              <a:t>C</a:t>
            </a:r>
            <a:r>
              <a:rPr lang="zh-CN" altLang="en-US" dirty="0">
                <a:latin typeface="+mn-ea"/>
              </a:rPr>
              <a:t>、养老保险</a:t>
            </a:r>
          </a:p>
          <a:p>
            <a:pPr algn="l">
              <a:lnSpc>
                <a:spcPct val="150000"/>
              </a:lnSpc>
            </a:pPr>
            <a:r>
              <a:rPr lang="en-US" altLang="zh-CN" dirty="0">
                <a:latin typeface="+mn-ea"/>
              </a:rPr>
              <a:t>D</a:t>
            </a:r>
            <a:r>
              <a:rPr lang="zh-CN" altLang="en-US" dirty="0">
                <a:latin typeface="+mn-ea"/>
              </a:rPr>
              <a:t>、工伤保险</a:t>
            </a:r>
            <a:endParaRPr lang="zh-CN" altLang="zh-CN" dirty="0">
              <a:latin typeface="+mn-ea"/>
            </a:endParaRPr>
          </a:p>
        </p:txBody>
      </p:sp>
      <p:sp>
        <p:nvSpPr>
          <p:cNvPr id="5" name="TextBox 3">
            <a:extLst>
              <a:ext uri="{FF2B5EF4-FFF2-40B4-BE49-F238E27FC236}">
                <a16:creationId xmlns:a16="http://schemas.microsoft.com/office/drawing/2014/main" id="{313BC11D-B28E-45FF-9204-11460A40BAE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9320620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123507" y="2299070"/>
            <a:ext cx="11068493" cy="3925153"/>
          </a:xfrm>
        </p:spPr>
        <p:txBody>
          <a:bodyPr anchor="t"/>
          <a:lstStyle/>
          <a:p>
            <a:pPr algn="l">
              <a:lnSpc>
                <a:spcPct val="150000"/>
              </a:lnSpc>
            </a:pPr>
            <a:r>
              <a:rPr lang="zh-CN" altLang="en-US" dirty="0"/>
              <a:t>具有社会性，影响很大，享受人多且时间较长，费用支出庞大的保险项目是（   </a:t>
            </a:r>
            <a:r>
              <a:rPr lang="en-US" altLang="zh-CN" b="1" dirty="0">
                <a:solidFill>
                  <a:srgbClr val="FF0000"/>
                </a:solidFill>
              </a:rPr>
              <a:t>C</a:t>
            </a:r>
            <a:r>
              <a:rPr lang="zh-CN" altLang="en-US" dirty="0"/>
              <a:t>  ）。</a:t>
            </a:r>
            <a:endParaRPr lang="en-US" altLang="zh-CN" dirty="0"/>
          </a:p>
          <a:p>
            <a:pPr algn="l">
              <a:lnSpc>
                <a:spcPct val="150000"/>
              </a:lnSpc>
            </a:pPr>
            <a:r>
              <a:rPr lang="en-US" altLang="zh-CN" dirty="0">
                <a:latin typeface="+mn-ea"/>
              </a:rPr>
              <a:t>A</a:t>
            </a:r>
            <a:r>
              <a:rPr lang="zh-CN" altLang="en-US" dirty="0">
                <a:latin typeface="+mn-ea"/>
              </a:rPr>
              <a:t>、失业保险</a:t>
            </a:r>
          </a:p>
          <a:p>
            <a:pPr algn="l">
              <a:lnSpc>
                <a:spcPct val="150000"/>
              </a:lnSpc>
            </a:pPr>
            <a:r>
              <a:rPr lang="en-US" altLang="zh-CN" dirty="0">
                <a:latin typeface="+mn-ea"/>
              </a:rPr>
              <a:t>B</a:t>
            </a:r>
            <a:r>
              <a:rPr lang="zh-CN" altLang="en-US" dirty="0">
                <a:latin typeface="+mn-ea"/>
              </a:rPr>
              <a:t>、医疗保险</a:t>
            </a:r>
          </a:p>
          <a:p>
            <a:pPr algn="l">
              <a:lnSpc>
                <a:spcPct val="150000"/>
              </a:lnSpc>
            </a:pPr>
            <a:r>
              <a:rPr lang="en-US" altLang="zh-CN" b="1" dirty="0">
                <a:solidFill>
                  <a:srgbClr val="FF0000"/>
                </a:solidFill>
                <a:latin typeface="+mn-ea"/>
              </a:rPr>
              <a:t>C</a:t>
            </a:r>
            <a:r>
              <a:rPr lang="zh-CN" altLang="en-US" b="1" dirty="0">
                <a:solidFill>
                  <a:srgbClr val="FF0000"/>
                </a:solidFill>
                <a:latin typeface="+mn-ea"/>
              </a:rPr>
              <a:t>、养老保险</a:t>
            </a:r>
          </a:p>
          <a:p>
            <a:pPr algn="l">
              <a:lnSpc>
                <a:spcPct val="150000"/>
              </a:lnSpc>
            </a:pPr>
            <a:r>
              <a:rPr lang="en-US" altLang="zh-CN" dirty="0">
                <a:latin typeface="+mn-ea"/>
              </a:rPr>
              <a:t>D</a:t>
            </a:r>
            <a:r>
              <a:rPr lang="zh-CN" altLang="en-US" dirty="0">
                <a:latin typeface="+mn-ea"/>
              </a:rPr>
              <a:t>、工伤保险</a:t>
            </a:r>
            <a:endParaRPr lang="zh-CN" altLang="zh-CN" dirty="0">
              <a:latin typeface="+mn-ea"/>
            </a:endParaRPr>
          </a:p>
        </p:txBody>
      </p:sp>
      <p:sp>
        <p:nvSpPr>
          <p:cNvPr id="5" name="TextBox 3">
            <a:extLst>
              <a:ext uri="{FF2B5EF4-FFF2-40B4-BE49-F238E27FC236}">
                <a16:creationId xmlns:a16="http://schemas.microsoft.com/office/drawing/2014/main" id="{313BC11D-B28E-45FF-9204-11460A40BAE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42660768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665768" y="2320335"/>
            <a:ext cx="9700437" cy="3925153"/>
          </a:xfrm>
        </p:spPr>
        <p:txBody>
          <a:bodyPr anchor="t"/>
          <a:lstStyle/>
          <a:p>
            <a:pPr algn="l">
              <a:lnSpc>
                <a:spcPct val="150000"/>
              </a:lnSpc>
              <a:spcBef>
                <a:spcPts val="0"/>
              </a:spcBef>
              <a:spcAft>
                <a:spcPts val="1800"/>
              </a:spcAft>
            </a:pPr>
            <a:r>
              <a:rPr lang="zh-CN" altLang="en-US" dirty="0"/>
              <a:t>养老保险的目的是（       ）。</a:t>
            </a:r>
          </a:p>
          <a:p>
            <a:pPr algn="l">
              <a:lnSpc>
                <a:spcPct val="150000"/>
              </a:lnSpc>
            </a:pPr>
            <a:r>
              <a:rPr lang="en-US" altLang="zh-CN" dirty="0">
                <a:latin typeface="+mn-ea"/>
              </a:rPr>
              <a:t>A</a:t>
            </a:r>
            <a:r>
              <a:rPr lang="zh-CN" altLang="en-US" dirty="0">
                <a:latin typeface="+mn-ea"/>
              </a:rPr>
              <a:t>、为保障老年人的部分生活要求，为其提供稳定可靠的生活来源</a:t>
            </a:r>
          </a:p>
          <a:p>
            <a:pPr algn="l">
              <a:lnSpc>
                <a:spcPct val="150000"/>
              </a:lnSpc>
            </a:pPr>
            <a:r>
              <a:rPr lang="en-US" altLang="zh-CN" dirty="0">
                <a:latin typeface="+mn-ea"/>
              </a:rPr>
              <a:t>B</a:t>
            </a:r>
            <a:r>
              <a:rPr lang="zh-CN" altLang="en-US" dirty="0">
                <a:latin typeface="+mn-ea"/>
              </a:rPr>
              <a:t>、为保障老年人的基本生活要求，为其提供稳定可靠的生活来源</a:t>
            </a:r>
          </a:p>
          <a:p>
            <a:pPr algn="l">
              <a:lnSpc>
                <a:spcPct val="150000"/>
              </a:lnSpc>
            </a:pPr>
            <a:r>
              <a:rPr lang="en-US" altLang="zh-CN" dirty="0">
                <a:latin typeface="+mn-ea"/>
              </a:rPr>
              <a:t>C</a:t>
            </a:r>
            <a:r>
              <a:rPr lang="zh-CN" altLang="en-US" dirty="0">
                <a:latin typeface="+mn-ea"/>
              </a:rPr>
              <a:t>、为保障老年人的所有生活要求，为其提供稳定可靠的生活来源</a:t>
            </a:r>
          </a:p>
          <a:p>
            <a:pPr algn="l">
              <a:lnSpc>
                <a:spcPct val="150000"/>
              </a:lnSpc>
            </a:pPr>
            <a:r>
              <a:rPr lang="en-US" altLang="zh-CN" dirty="0">
                <a:latin typeface="+mn-ea"/>
              </a:rPr>
              <a:t>D</a:t>
            </a:r>
            <a:r>
              <a:rPr lang="zh-CN" altLang="en-US" dirty="0">
                <a:latin typeface="+mn-ea"/>
              </a:rPr>
              <a:t>、为保障老年人的实际生活要求，为其提供稳定可靠的生活来源</a:t>
            </a:r>
            <a:endParaRPr lang="zh-CN" altLang="zh-CN" dirty="0">
              <a:latin typeface="+mn-ea"/>
            </a:endParaRPr>
          </a:p>
        </p:txBody>
      </p:sp>
      <p:sp>
        <p:nvSpPr>
          <p:cNvPr id="5" name="TextBox 3">
            <a:extLst>
              <a:ext uri="{FF2B5EF4-FFF2-40B4-BE49-F238E27FC236}">
                <a16:creationId xmlns:a16="http://schemas.microsoft.com/office/drawing/2014/main" id="{313BC11D-B28E-45FF-9204-11460A40BAE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1865392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665768" y="2320335"/>
            <a:ext cx="9700437" cy="3925153"/>
          </a:xfrm>
        </p:spPr>
        <p:txBody>
          <a:bodyPr anchor="t"/>
          <a:lstStyle/>
          <a:p>
            <a:pPr algn="l">
              <a:lnSpc>
                <a:spcPct val="150000"/>
              </a:lnSpc>
              <a:spcBef>
                <a:spcPts val="0"/>
              </a:spcBef>
              <a:spcAft>
                <a:spcPts val="1800"/>
              </a:spcAft>
            </a:pPr>
            <a:r>
              <a:rPr lang="zh-CN" altLang="en-US" dirty="0"/>
              <a:t>养老保险的目的是（    </a:t>
            </a:r>
            <a:r>
              <a:rPr lang="en-US" altLang="zh-CN" b="1" dirty="0">
                <a:solidFill>
                  <a:srgbClr val="FF0000"/>
                </a:solidFill>
              </a:rPr>
              <a:t>B</a:t>
            </a:r>
            <a:r>
              <a:rPr lang="zh-CN" altLang="en-US" dirty="0"/>
              <a:t>   ）。</a:t>
            </a:r>
          </a:p>
          <a:p>
            <a:pPr algn="l">
              <a:lnSpc>
                <a:spcPct val="150000"/>
              </a:lnSpc>
            </a:pPr>
            <a:r>
              <a:rPr lang="en-US" altLang="zh-CN" dirty="0">
                <a:latin typeface="+mn-ea"/>
              </a:rPr>
              <a:t>A</a:t>
            </a:r>
            <a:r>
              <a:rPr lang="zh-CN" altLang="en-US" dirty="0">
                <a:latin typeface="+mn-ea"/>
              </a:rPr>
              <a:t>、为保障老年人的部分生活要求，为其提供稳定可靠的生活来源</a:t>
            </a:r>
          </a:p>
          <a:p>
            <a:pPr algn="l">
              <a:lnSpc>
                <a:spcPct val="150000"/>
              </a:lnSpc>
            </a:pPr>
            <a:r>
              <a:rPr lang="en-US" altLang="zh-CN" b="1" dirty="0">
                <a:solidFill>
                  <a:srgbClr val="FF0000"/>
                </a:solidFill>
                <a:latin typeface="+mn-ea"/>
              </a:rPr>
              <a:t>B</a:t>
            </a:r>
            <a:r>
              <a:rPr lang="zh-CN" altLang="en-US" b="1" dirty="0">
                <a:solidFill>
                  <a:srgbClr val="FF0000"/>
                </a:solidFill>
                <a:latin typeface="+mn-ea"/>
              </a:rPr>
              <a:t>、为保障老年人的基本生活要求，为其提供稳定可靠的生活来源</a:t>
            </a:r>
          </a:p>
          <a:p>
            <a:pPr algn="l">
              <a:lnSpc>
                <a:spcPct val="150000"/>
              </a:lnSpc>
            </a:pPr>
            <a:r>
              <a:rPr lang="en-US" altLang="zh-CN" dirty="0">
                <a:latin typeface="+mn-ea"/>
              </a:rPr>
              <a:t>C</a:t>
            </a:r>
            <a:r>
              <a:rPr lang="zh-CN" altLang="en-US" dirty="0">
                <a:latin typeface="+mn-ea"/>
              </a:rPr>
              <a:t>、为保障老年人的所有生活要求，为其提供稳定可靠的生活来源</a:t>
            </a:r>
          </a:p>
          <a:p>
            <a:pPr algn="l">
              <a:lnSpc>
                <a:spcPct val="150000"/>
              </a:lnSpc>
            </a:pPr>
            <a:r>
              <a:rPr lang="en-US" altLang="zh-CN" dirty="0">
                <a:latin typeface="+mn-ea"/>
              </a:rPr>
              <a:t>D</a:t>
            </a:r>
            <a:r>
              <a:rPr lang="zh-CN" altLang="en-US" dirty="0">
                <a:latin typeface="+mn-ea"/>
              </a:rPr>
              <a:t>、为保障老年人的实际生活要求，为其提供稳定可靠的生活来源</a:t>
            </a:r>
            <a:endParaRPr lang="zh-CN" altLang="zh-CN" dirty="0">
              <a:latin typeface="+mn-ea"/>
            </a:endParaRPr>
          </a:p>
        </p:txBody>
      </p:sp>
      <p:sp>
        <p:nvSpPr>
          <p:cNvPr id="5" name="TextBox 3">
            <a:extLst>
              <a:ext uri="{FF2B5EF4-FFF2-40B4-BE49-F238E27FC236}">
                <a16:creationId xmlns:a16="http://schemas.microsoft.com/office/drawing/2014/main" id="{313BC11D-B28E-45FF-9204-11460A40BAE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3325635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330967"/>
            <a:ext cx="8491523" cy="3925153"/>
          </a:xfrm>
        </p:spPr>
        <p:txBody>
          <a:bodyPr anchor="t"/>
          <a:lstStyle/>
          <a:p>
            <a:pPr algn="l">
              <a:lnSpc>
                <a:spcPct val="150000"/>
              </a:lnSpc>
              <a:spcBef>
                <a:spcPts val="0"/>
              </a:spcBef>
              <a:spcAft>
                <a:spcPts val="1800"/>
              </a:spcAft>
            </a:pPr>
            <a:r>
              <a:rPr lang="zh-CN" altLang="en-US" dirty="0"/>
              <a:t>养老保险自动发生作用是在（       ）。</a:t>
            </a:r>
            <a:endParaRPr lang="en-US" altLang="zh-CN" dirty="0"/>
          </a:p>
          <a:p>
            <a:pPr algn="l">
              <a:lnSpc>
                <a:spcPct val="150000"/>
              </a:lnSpc>
              <a:spcBef>
                <a:spcPts val="0"/>
              </a:spcBef>
              <a:spcAft>
                <a:spcPts val="1800"/>
              </a:spcAft>
            </a:pPr>
            <a:r>
              <a:rPr lang="en-US" altLang="zh-CN" dirty="0">
                <a:latin typeface="+mn-ea"/>
              </a:rPr>
              <a:t>A</a:t>
            </a:r>
            <a:r>
              <a:rPr lang="zh-CN" altLang="en-US" dirty="0">
                <a:latin typeface="+mn-ea"/>
              </a:rPr>
              <a:t>、法定范围内的老年人完全或基本退出社会劳动生活后</a:t>
            </a:r>
          </a:p>
          <a:p>
            <a:pPr algn="l">
              <a:lnSpc>
                <a:spcPct val="150000"/>
              </a:lnSpc>
              <a:spcBef>
                <a:spcPts val="0"/>
              </a:spcBef>
              <a:spcAft>
                <a:spcPts val="1800"/>
              </a:spcAft>
            </a:pPr>
            <a:r>
              <a:rPr lang="en-US" altLang="zh-CN" dirty="0">
                <a:latin typeface="+mn-ea"/>
              </a:rPr>
              <a:t>B</a:t>
            </a:r>
            <a:r>
              <a:rPr lang="zh-CN" altLang="en-US" dirty="0">
                <a:latin typeface="+mn-ea"/>
              </a:rPr>
              <a:t>、法定范围内的老年人完全退出社会劳动生活后</a:t>
            </a:r>
          </a:p>
          <a:p>
            <a:pPr algn="l">
              <a:lnSpc>
                <a:spcPct val="150000"/>
              </a:lnSpc>
              <a:spcBef>
                <a:spcPts val="0"/>
              </a:spcBef>
              <a:spcAft>
                <a:spcPts val="1800"/>
              </a:spcAft>
            </a:pPr>
            <a:r>
              <a:rPr lang="en-US" altLang="zh-CN" dirty="0">
                <a:latin typeface="+mn-ea"/>
              </a:rPr>
              <a:t>C</a:t>
            </a:r>
            <a:r>
              <a:rPr lang="zh-CN" altLang="en-US" dirty="0">
                <a:latin typeface="+mn-ea"/>
              </a:rPr>
              <a:t>、法定范围内的老年人基本退出社会劳动生活后</a:t>
            </a:r>
          </a:p>
          <a:p>
            <a:pPr algn="l">
              <a:lnSpc>
                <a:spcPct val="150000"/>
              </a:lnSpc>
              <a:spcBef>
                <a:spcPts val="0"/>
              </a:spcBef>
              <a:spcAft>
                <a:spcPts val="1800"/>
              </a:spcAft>
            </a:pPr>
            <a:r>
              <a:rPr lang="en-US" altLang="zh-CN" dirty="0">
                <a:latin typeface="+mn-ea"/>
              </a:rPr>
              <a:t>D</a:t>
            </a:r>
            <a:r>
              <a:rPr lang="zh-CN" altLang="en-US" dirty="0">
                <a:latin typeface="+mn-ea"/>
              </a:rPr>
              <a:t>、法定范围内的老年人部分退出社会劳动生活后</a:t>
            </a:r>
            <a:endParaRPr lang="zh-CN" altLang="zh-CN" dirty="0">
              <a:latin typeface="+mn-ea"/>
            </a:endParaRPr>
          </a:p>
        </p:txBody>
      </p:sp>
      <p:sp>
        <p:nvSpPr>
          <p:cNvPr id="5" name="TextBox 3">
            <a:extLst>
              <a:ext uri="{FF2B5EF4-FFF2-40B4-BE49-F238E27FC236}">
                <a16:creationId xmlns:a16="http://schemas.microsoft.com/office/drawing/2014/main" id="{313BC11D-B28E-45FF-9204-11460A40BAE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1509842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330967"/>
            <a:ext cx="8491523" cy="3925153"/>
          </a:xfrm>
        </p:spPr>
        <p:txBody>
          <a:bodyPr anchor="t"/>
          <a:lstStyle/>
          <a:p>
            <a:pPr algn="l">
              <a:lnSpc>
                <a:spcPct val="150000"/>
              </a:lnSpc>
              <a:spcBef>
                <a:spcPts val="0"/>
              </a:spcBef>
              <a:spcAft>
                <a:spcPts val="1800"/>
              </a:spcAft>
            </a:pPr>
            <a:r>
              <a:rPr lang="zh-CN" altLang="en-US" dirty="0"/>
              <a:t>养老保险自动发生作用是在（   </a:t>
            </a:r>
            <a:r>
              <a:rPr lang="en-US" altLang="zh-CN" b="1" dirty="0">
                <a:solidFill>
                  <a:srgbClr val="FF0000"/>
                </a:solidFill>
              </a:rPr>
              <a:t>A</a:t>
            </a:r>
            <a:r>
              <a:rPr lang="zh-CN" altLang="en-US" dirty="0"/>
              <a:t>   ）。</a:t>
            </a:r>
            <a:endParaRPr lang="en-US" altLang="zh-CN" dirty="0"/>
          </a:p>
          <a:p>
            <a:pPr algn="l">
              <a:lnSpc>
                <a:spcPct val="150000"/>
              </a:lnSpc>
              <a:spcBef>
                <a:spcPts val="0"/>
              </a:spcBef>
              <a:spcAft>
                <a:spcPts val="1800"/>
              </a:spcAft>
            </a:pPr>
            <a:r>
              <a:rPr lang="en-US" altLang="zh-CN" b="1" dirty="0">
                <a:solidFill>
                  <a:srgbClr val="FF0000"/>
                </a:solidFill>
                <a:latin typeface="+mn-ea"/>
              </a:rPr>
              <a:t>A</a:t>
            </a:r>
            <a:r>
              <a:rPr lang="zh-CN" altLang="en-US" b="1" dirty="0">
                <a:solidFill>
                  <a:srgbClr val="FF0000"/>
                </a:solidFill>
                <a:latin typeface="+mn-ea"/>
              </a:rPr>
              <a:t>、法定范围内的老年人完全或基本退出社会劳动生活后</a:t>
            </a:r>
          </a:p>
          <a:p>
            <a:pPr algn="l">
              <a:lnSpc>
                <a:spcPct val="150000"/>
              </a:lnSpc>
              <a:spcBef>
                <a:spcPts val="0"/>
              </a:spcBef>
              <a:spcAft>
                <a:spcPts val="1800"/>
              </a:spcAft>
            </a:pPr>
            <a:r>
              <a:rPr lang="en-US" altLang="zh-CN" dirty="0">
                <a:latin typeface="+mn-ea"/>
              </a:rPr>
              <a:t>B</a:t>
            </a:r>
            <a:r>
              <a:rPr lang="zh-CN" altLang="en-US" dirty="0">
                <a:latin typeface="+mn-ea"/>
              </a:rPr>
              <a:t>、法定范围内的老年人完全退出社会劳动生活后</a:t>
            </a:r>
          </a:p>
          <a:p>
            <a:pPr algn="l">
              <a:lnSpc>
                <a:spcPct val="150000"/>
              </a:lnSpc>
              <a:spcBef>
                <a:spcPts val="0"/>
              </a:spcBef>
              <a:spcAft>
                <a:spcPts val="1800"/>
              </a:spcAft>
            </a:pPr>
            <a:r>
              <a:rPr lang="en-US" altLang="zh-CN" dirty="0">
                <a:latin typeface="+mn-ea"/>
              </a:rPr>
              <a:t>C</a:t>
            </a:r>
            <a:r>
              <a:rPr lang="zh-CN" altLang="en-US" dirty="0">
                <a:latin typeface="+mn-ea"/>
              </a:rPr>
              <a:t>、法定范围内的老年人基本退出社会劳动生活后</a:t>
            </a:r>
          </a:p>
          <a:p>
            <a:pPr algn="l">
              <a:lnSpc>
                <a:spcPct val="150000"/>
              </a:lnSpc>
              <a:spcBef>
                <a:spcPts val="0"/>
              </a:spcBef>
              <a:spcAft>
                <a:spcPts val="1800"/>
              </a:spcAft>
            </a:pPr>
            <a:r>
              <a:rPr lang="en-US" altLang="zh-CN" dirty="0">
                <a:latin typeface="+mn-ea"/>
              </a:rPr>
              <a:t>D</a:t>
            </a:r>
            <a:r>
              <a:rPr lang="zh-CN" altLang="en-US" dirty="0">
                <a:latin typeface="+mn-ea"/>
              </a:rPr>
              <a:t>、法定范围内的老年人部分退出社会劳动生活后</a:t>
            </a:r>
            <a:endParaRPr lang="zh-CN" altLang="zh-CN" dirty="0">
              <a:latin typeface="+mn-ea"/>
            </a:endParaRPr>
          </a:p>
        </p:txBody>
      </p:sp>
      <p:sp>
        <p:nvSpPr>
          <p:cNvPr id="5" name="TextBox 3">
            <a:extLst>
              <a:ext uri="{FF2B5EF4-FFF2-40B4-BE49-F238E27FC236}">
                <a16:creationId xmlns:a16="http://schemas.microsoft.com/office/drawing/2014/main" id="{313BC11D-B28E-45FF-9204-11460A40BAE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3139171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06426" y="1969461"/>
            <a:ext cx="9212912" cy="3925153"/>
          </a:xfrm>
        </p:spPr>
        <p:txBody>
          <a:bodyPr anchor="t"/>
          <a:lstStyle/>
          <a:p>
            <a:pPr algn="l">
              <a:lnSpc>
                <a:spcPct val="150000"/>
              </a:lnSpc>
              <a:spcAft>
                <a:spcPts val="1200"/>
              </a:spcAft>
            </a:pPr>
            <a:r>
              <a:rPr lang="zh-CN" altLang="en-US" dirty="0">
                <a:latin typeface="+mn-ea"/>
              </a:rPr>
              <a:t>由于养老保险是老年人终生享受的待遇，实际是按一定周期（  ）、一定标准连续不断领取的。</a:t>
            </a:r>
          </a:p>
          <a:p>
            <a:pPr algn="l">
              <a:lnSpc>
                <a:spcPct val="150000"/>
              </a:lnSpc>
            </a:pPr>
            <a:r>
              <a:rPr lang="en-US" altLang="zh-CN" dirty="0">
                <a:latin typeface="+mn-ea"/>
              </a:rPr>
              <a:t>A</a:t>
            </a:r>
            <a:r>
              <a:rPr lang="zh-CN" altLang="en-US" dirty="0">
                <a:latin typeface="+mn-ea"/>
              </a:rPr>
              <a:t>、一次性</a:t>
            </a:r>
          </a:p>
          <a:p>
            <a:pPr algn="l">
              <a:lnSpc>
                <a:spcPct val="150000"/>
              </a:lnSpc>
            </a:pPr>
            <a:r>
              <a:rPr lang="en-US" altLang="zh-CN" dirty="0">
                <a:latin typeface="+mn-ea"/>
              </a:rPr>
              <a:t>B</a:t>
            </a:r>
            <a:r>
              <a:rPr lang="zh-CN" altLang="en-US" dirty="0">
                <a:latin typeface="+mn-ea"/>
              </a:rPr>
              <a:t>、通常按年</a:t>
            </a:r>
          </a:p>
          <a:p>
            <a:pPr algn="l">
              <a:lnSpc>
                <a:spcPct val="150000"/>
              </a:lnSpc>
            </a:pPr>
            <a:r>
              <a:rPr lang="en-US" altLang="zh-CN" dirty="0">
                <a:latin typeface="+mn-ea"/>
              </a:rPr>
              <a:t>C</a:t>
            </a:r>
            <a:r>
              <a:rPr lang="zh-CN" altLang="en-US" dirty="0">
                <a:latin typeface="+mn-ea"/>
              </a:rPr>
              <a:t>、通常按月</a:t>
            </a:r>
          </a:p>
          <a:p>
            <a:pPr algn="l">
              <a:lnSpc>
                <a:spcPct val="150000"/>
              </a:lnSpc>
            </a:pPr>
            <a:r>
              <a:rPr lang="en-US" altLang="zh-CN" dirty="0">
                <a:latin typeface="+mn-ea"/>
              </a:rPr>
              <a:t>D</a:t>
            </a:r>
            <a:r>
              <a:rPr lang="zh-CN" altLang="en-US" dirty="0">
                <a:latin typeface="+mn-ea"/>
              </a:rPr>
              <a:t>、通常按周</a:t>
            </a:r>
            <a:endParaRPr lang="zh-CN" altLang="zh-CN" dirty="0">
              <a:latin typeface="+mn-ea"/>
            </a:endParaRPr>
          </a:p>
        </p:txBody>
      </p:sp>
      <p:sp>
        <p:nvSpPr>
          <p:cNvPr id="5" name="TextBox 3">
            <a:extLst>
              <a:ext uri="{FF2B5EF4-FFF2-40B4-BE49-F238E27FC236}">
                <a16:creationId xmlns:a16="http://schemas.microsoft.com/office/drawing/2014/main" id="{313BC11D-B28E-45FF-9204-11460A40BAE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6278670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06426" y="1969461"/>
            <a:ext cx="9212912" cy="3925153"/>
          </a:xfrm>
        </p:spPr>
        <p:txBody>
          <a:bodyPr anchor="t"/>
          <a:lstStyle/>
          <a:p>
            <a:pPr algn="l">
              <a:lnSpc>
                <a:spcPct val="150000"/>
              </a:lnSpc>
              <a:spcAft>
                <a:spcPts val="1200"/>
              </a:spcAft>
            </a:pPr>
            <a:r>
              <a:rPr lang="zh-CN" altLang="en-US" dirty="0">
                <a:latin typeface="+mn-ea"/>
              </a:rPr>
              <a:t>由于养老保险是老年人终生享受的待遇，实际是按一定周期（ </a:t>
            </a:r>
            <a:r>
              <a:rPr lang="en-US" altLang="zh-CN" b="1" dirty="0">
                <a:solidFill>
                  <a:srgbClr val="FF0000"/>
                </a:solidFill>
                <a:latin typeface="+mn-ea"/>
              </a:rPr>
              <a:t>C</a:t>
            </a:r>
            <a:r>
              <a:rPr lang="zh-CN" altLang="en-US" dirty="0">
                <a:latin typeface="+mn-ea"/>
              </a:rPr>
              <a:t> ）、一定标准连续不断领取的。</a:t>
            </a:r>
          </a:p>
          <a:p>
            <a:pPr algn="l">
              <a:lnSpc>
                <a:spcPct val="150000"/>
              </a:lnSpc>
            </a:pPr>
            <a:r>
              <a:rPr lang="en-US" altLang="zh-CN" dirty="0">
                <a:latin typeface="+mn-ea"/>
              </a:rPr>
              <a:t>A</a:t>
            </a:r>
            <a:r>
              <a:rPr lang="zh-CN" altLang="en-US" dirty="0">
                <a:latin typeface="+mn-ea"/>
              </a:rPr>
              <a:t>、一次性</a:t>
            </a:r>
          </a:p>
          <a:p>
            <a:pPr algn="l">
              <a:lnSpc>
                <a:spcPct val="150000"/>
              </a:lnSpc>
            </a:pPr>
            <a:r>
              <a:rPr lang="en-US" altLang="zh-CN" dirty="0">
                <a:latin typeface="+mn-ea"/>
              </a:rPr>
              <a:t>B</a:t>
            </a:r>
            <a:r>
              <a:rPr lang="zh-CN" altLang="en-US" dirty="0">
                <a:latin typeface="+mn-ea"/>
              </a:rPr>
              <a:t>、通常按年</a:t>
            </a:r>
          </a:p>
          <a:p>
            <a:pPr algn="l">
              <a:lnSpc>
                <a:spcPct val="150000"/>
              </a:lnSpc>
            </a:pPr>
            <a:r>
              <a:rPr lang="en-US" altLang="zh-CN" dirty="0">
                <a:solidFill>
                  <a:srgbClr val="FF0000"/>
                </a:solidFill>
                <a:latin typeface="+mn-ea"/>
              </a:rPr>
              <a:t>C</a:t>
            </a:r>
            <a:r>
              <a:rPr lang="zh-CN" altLang="en-US" dirty="0">
                <a:solidFill>
                  <a:srgbClr val="FF0000"/>
                </a:solidFill>
                <a:latin typeface="+mn-ea"/>
              </a:rPr>
              <a:t>、通常按月</a:t>
            </a:r>
          </a:p>
          <a:p>
            <a:pPr algn="l">
              <a:lnSpc>
                <a:spcPct val="150000"/>
              </a:lnSpc>
            </a:pPr>
            <a:r>
              <a:rPr lang="en-US" altLang="zh-CN" dirty="0">
                <a:latin typeface="+mn-ea"/>
              </a:rPr>
              <a:t>D</a:t>
            </a:r>
            <a:r>
              <a:rPr lang="zh-CN" altLang="en-US" dirty="0">
                <a:latin typeface="+mn-ea"/>
              </a:rPr>
              <a:t>、通常按周</a:t>
            </a:r>
            <a:endParaRPr lang="zh-CN" altLang="zh-CN" dirty="0">
              <a:latin typeface="+mn-ea"/>
            </a:endParaRPr>
          </a:p>
        </p:txBody>
      </p:sp>
      <p:sp>
        <p:nvSpPr>
          <p:cNvPr id="5" name="TextBox 3">
            <a:extLst>
              <a:ext uri="{FF2B5EF4-FFF2-40B4-BE49-F238E27FC236}">
                <a16:creationId xmlns:a16="http://schemas.microsoft.com/office/drawing/2014/main" id="{313BC11D-B28E-45FF-9204-11460A40BAE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3749765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409099" y="2066581"/>
            <a:ext cx="5828580" cy="3925153"/>
          </a:xfrm>
        </p:spPr>
        <p:txBody>
          <a:bodyPr anchor="t"/>
          <a:lstStyle/>
          <a:p>
            <a:pPr algn="l">
              <a:lnSpc>
                <a:spcPct val="150000"/>
              </a:lnSpc>
              <a:spcAft>
                <a:spcPts val="1200"/>
              </a:spcAft>
            </a:pPr>
            <a:r>
              <a:rPr lang="zh-CN" altLang="en-US" dirty="0">
                <a:latin typeface="+mn-ea"/>
              </a:rPr>
              <a:t>养老金的调整方式有（  ）。</a:t>
            </a:r>
          </a:p>
          <a:p>
            <a:pPr algn="l">
              <a:lnSpc>
                <a:spcPct val="150000"/>
              </a:lnSpc>
            </a:pPr>
            <a:r>
              <a:rPr lang="en-US" altLang="zh-CN" dirty="0">
                <a:latin typeface="+mn-ea"/>
              </a:rPr>
              <a:t>A</a:t>
            </a:r>
            <a:r>
              <a:rPr lang="zh-CN" altLang="en-US" dirty="0">
                <a:latin typeface="+mn-ea"/>
              </a:rPr>
              <a:t>、养老金随物价上涨自动提高</a:t>
            </a:r>
          </a:p>
          <a:p>
            <a:pPr algn="l">
              <a:lnSpc>
                <a:spcPct val="150000"/>
              </a:lnSpc>
            </a:pPr>
            <a:r>
              <a:rPr lang="en-US" altLang="zh-CN" dirty="0">
                <a:latin typeface="+mn-ea"/>
              </a:rPr>
              <a:t>B</a:t>
            </a:r>
            <a:r>
              <a:rPr lang="zh-CN" altLang="en-US" dirty="0">
                <a:latin typeface="+mn-ea"/>
              </a:rPr>
              <a:t>、养老金一直不会调整</a:t>
            </a:r>
          </a:p>
          <a:p>
            <a:pPr algn="l">
              <a:lnSpc>
                <a:spcPct val="150000"/>
              </a:lnSpc>
            </a:pPr>
            <a:r>
              <a:rPr lang="en-US" altLang="zh-CN" dirty="0">
                <a:latin typeface="+mn-ea"/>
              </a:rPr>
              <a:t>C</a:t>
            </a:r>
            <a:r>
              <a:rPr lang="zh-CN" altLang="en-US" dirty="0">
                <a:latin typeface="+mn-ea"/>
              </a:rPr>
              <a:t>、养老金每年提高一定幅度</a:t>
            </a:r>
          </a:p>
          <a:p>
            <a:pPr algn="l">
              <a:lnSpc>
                <a:spcPct val="150000"/>
              </a:lnSpc>
            </a:pPr>
            <a:r>
              <a:rPr lang="en-US" altLang="zh-CN" dirty="0">
                <a:latin typeface="+mn-ea"/>
              </a:rPr>
              <a:t>D</a:t>
            </a:r>
            <a:r>
              <a:rPr lang="zh-CN" altLang="en-US" dirty="0">
                <a:latin typeface="+mn-ea"/>
              </a:rPr>
              <a:t>、养老金每月提高一定额度</a:t>
            </a:r>
          </a:p>
        </p:txBody>
      </p:sp>
      <p:sp>
        <p:nvSpPr>
          <p:cNvPr id="5" name="TextBox 3">
            <a:extLst>
              <a:ext uri="{FF2B5EF4-FFF2-40B4-BE49-F238E27FC236}">
                <a16:creationId xmlns:a16="http://schemas.microsoft.com/office/drawing/2014/main" id="{90576E60-3B8C-4C49-9FE4-5F6FDCA1ABF0}"/>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8651415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409099" y="2066581"/>
            <a:ext cx="5828580" cy="3925153"/>
          </a:xfrm>
        </p:spPr>
        <p:txBody>
          <a:bodyPr anchor="t"/>
          <a:lstStyle/>
          <a:p>
            <a:pPr algn="l">
              <a:lnSpc>
                <a:spcPct val="150000"/>
              </a:lnSpc>
              <a:spcAft>
                <a:spcPts val="1200"/>
              </a:spcAft>
            </a:pPr>
            <a:r>
              <a:rPr lang="zh-CN" altLang="en-US" dirty="0">
                <a:latin typeface="+mn-ea"/>
              </a:rPr>
              <a:t>养老金的调整方式有（ </a:t>
            </a:r>
            <a:r>
              <a:rPr lang="en-US" altLang="zh-CN" b="1" dirty="0">
                <a:solidFill>
                  <a:srgbClr val="FF0000"/>
                </a:solidFill>
                <a:latin typeface="+mn-ea"/>
              </a:rPr>
              <a:t>A</a:t>
            </a:r>
            <a:r>
              <a:rPr lang="zh-CN" altLang="en-US" dirty="0">
                <a:latin typeface="+mn-ea"/>
              </a:rPr>
              <a:t> ）。</a:t>
            </a:r>
          </a:p>
          <a:p>
            <a:pPr algn="l">
              <a:lnSpc>
                <a:spcPct val="150000"/>
              </a:lnSpc>
            </a:pPr>
            <a:r>
              <a:rPr lang="en-US" altLang="zh-CN" dirty="0">
                <a:solidFill>
                  <a:srgbClr val="FF0000"/>
                </a:solidFill>
                <a:latin typeface="+mn-ea"/>
              </a:rPr>
              <a:t>A</a:t>
            </a:r>
            <a:r>
              <a:rPr lang="zh-CN" altLang="en-US" dirty="0">
                <a:solidFill>
                  <a:srgbClr val="FF0000"/>
                </a:solidFill>
                <a:latin typeface="+mn-ea"/>
              </a:rPr>
              <a:t>、养老金随物价上涨自动提高</a:t>
            </a:r>
          </a:p>
          <a:p>
            <a:pPr algn="l">
              <a:lnSpc>
                <a:spcPct val="150000"/>
              </a:lnSpc>
            </a:pPr>
            <a:r>
              <a:rPr lang="en-US" altLang="zh-CN" dirty="0">
                <a:latin typeface="+mn-ea"/>
              </a:rPr>
              <a:t>B</a:t>
            </a:r>
            <a:r>
              <a:rPr lang="zh-CN" altLang="en-US" dirty="0">
                <a:latin typeface="+mn-ea"/>
              </a:rPr>
              <a:t>、养老金一直不会调整</a:t>
            </a:r>
          </a:p>
          <a:p>
            <a:pPr algn="l">
              <a:lnSpc>
                <a:spcPct val="150000"/>
              </a:lnSpc>
            </a:pPr>
            <a:r>
              <a:rPr lang="en-US" altLang="zh-CN" dirty="0">
                <a:latin typeface="+mn-ea"/>
              </a:rPr>
              <a:t>C</a:t>
            </a:r>
            <a:r>
              <a:rPr lang="zh-CN" altLang="en-US" dirty="0">
                <a:latin typeface="+mn-ea"/>
              </a:rPr>
              <a:t>、养老金每年提高一定幅度</a:t>
            </a:r>
          </a:p>
          <a:p>
            <a:pPr algn="l">
              <a:lnSpc>
                <a:spcPct val="150000"/>
              </a:lnSpc>
            </a:pPr>
            <a:r>
              <a:rPr lang="en-US" altLang="zh-CN" dirty="0">
                <a:latin typeface="+mn-ea"/>
              </a:rPr>
              <a:t>D</a:t>
            </a:r>
            <a:r>
              <a:rPr lang="zh-CN" altLang="en-US" dirty="0">
                <a:latin typeface="+mn-ea"/>
              </a:rPr>
              <a:t>、养老金每月提高一定额度</a:t>
            </a:r>
          </a:p>
        </p:txBody>
      </p:sp>
      <p:sp>
        <p:nvSpPr>
          <p:cNvPr id="5" name="TextBox 3">
            <a:extLst>
              <a:ext uri="{FF2B5EF4-FFF2-40B4-BE49-F238E27FC236}">
                <a16:creationId xmlns:a16="http://schemas.microsoft.com/office/drawing/2014/main" id="{90576E60-3B8C-4C49-9FE4-5F6FDCA1ABF0}"/>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604320189"/>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尤里奇】人力三级课件标准化模版V2.0（2016-6-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7106</TotalTime>
  <Words>5995</Words>
  <Application>Microsoft Office PowerPoint</Application>
  <PresentationFormat>宽屏</PresentationFormat>
  <Paragraphs>823</Paragraphs>
  <Slides>103</Slides>
  <Notes>86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103</vt:i4>
      </vt:variant>
    </vt:vector>
  </HeadingPairs>
  <TitlesOfParts>
    <vt:vector size="112" baseType="lpstr">
      <vt:lpstr>Helvetica Neue For Number</vt:lpstr>
      <vt:lpstr>等线</vt:lpstr>
      <vt:lpstr>等线 Light</vt:lpstr>
      <vt:lpstr>黑体</vt:lpstr>
      <vt:lpstr>微软雅黑</vt:lpstr>
      <vt:lpstr>Arial</vt:lpstr>
      <vt:lpstr>Calibri</vt:lpstr>
      <vt:lpstr>自定义设计方案</vt:lpstr>
      <vt:lpstr>【尤里奇】人力三级课件标准化模版V2.0（2016-6-21）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广东人力本自考《劳动法》串讲</dc:title>
  <dc:creator>Yonghao Liao</dc:creator>
  <cp:lastModifiedBy>解 超</cp:lastModifiedBy>
  <cp:revision>673</cp:revision>
  <dcterms:created xsi:type="dcterms:W3CDTF">2015-05-05T08:02:00Z</dcterms:created>
  <dcterms:modified xsi:type="dcterms:W3CDTF">2019-05-15T11:24:01Z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