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1"/>
  </p:notesMasterIdLst>
  <p:sldIdLst>
    <p:sldId id="256" r:id="rId3"/>
    <p:sldId id="1184" r:id="rId4"/>
    <p:sldId id="1189" r:id="rId5"/>
    <p:sldId id="333" r:id="rId6"/>
    <p:sldId id="924" r:id="rId7"/>
    <p:sldId id="1866" r:id="rId8"/>
    <p:sldId id="1867" r:id="rId9"/>
    <p:sldId id="1257" r:id="rId10"/>
    <p:sldId id="1190" r:id="rId11"/>
    <p:sldId id="1885" r:id="rId12"/>
    <p:sldId id="1868" r:id="rId13"/>
    <p:sldId id="1869" r:id="rId14"/>
    <p:sldId id="930" r:id="rId15"/>
    <p:sldId id="1857" r:id="rId16"/>
    <p:sldId id="1854" r:id="rId17"/>
    <p:sldId id="1221" r:id="rId18"/>
    <p:sldId id="1239" r:id="rId19"/>
    <p:sldId id="1219" r:id="rId20"/>
    <p:sldId id="1240" r:id="rId21"/>
    <p:sldId id="1202" r:id="rId22"/>
    <p:sldId id="1242" r:id="rId23"/>
    <p:sldId id="1204" r:id="rId24"/>
    <p:sldId id="1243" r:id="rId25"/>
    <p:sldId id="1258" r:id="rId26"/>
    <p:sldId id="1197" r:id="rId27"/>
    <p:sldId id="1213" r:id="rId28"/>
    <p:sldId id="934" r:id="rId29"/>
    <p:sldId id="1214" r:id="rId30"/>
    <p:sldId id="1215" r:id="rId31"/>
    <p:sldId id="936" r:id="rId32"/>
    <p:sldId id="1870" r:id="rId33"/>
    <p:sldId id="1871" r:id="rId34"/>
    <p:sldId id="1872" r:id="rId35"/>
    <p:sldId id="1873" r:id="rId36"/>
    <p:sldId id="937" r:id="rId37"/>
    <p:sldId id="1254" r:id="rId38"/>
    <p:sldId id="1874" r:id="rId39"/>
    <p:sldId id="1875" r:id="rId40"/>
    <p:sldId id="938" r:id="rId41"/>
    <p:sldId id="941" r:id="rId42"/>
    <p:sldId id="1876" r:id="rId43"/>
    <p:sldId id="1877" r:id="rId44"/>
    <p:sldId id="1878" r:id="rId45"/>
    <p:sldId id="1879" r:id="rId46"/>
    <p:sldId id="1250" r:id="rId47"/>
    <p:sldId id="1198" r:id="rId48"/>
    <p:sldId id="942" r:id="rId49"/>
    <p:sldId id="1886" r:id="rId50"/>
    <p:sldId id="1256" r:id="rId51"/>
    <p:sldId id="1226" r:id="rId52"/>
    <p:sldId id="1880" r:id="rId53"/>
    <p:sldId id="1888" r:id="rId54"/>
    <p:sldId id="1889" r:id="rId55"/>
    <p:sldId id="1259" r:id="rId56"/>
    <p:sldId id="1199" r:id="rId57"/>
    <p:sldId id="1216" r:id="rId58"/>
    <p:sldId id="1210" r:id="rId59"/>
    <p:sldId id="1882" r:id="rId60"/>
    <p:sldId id="1881" r:id="rId61"/>
    <p:sldId id="1247" r:id="rId62"/>
    <p:sldId id="1208" r:id="rId63"/>
    <p:sldId id="1246" r:id="rId64"/>
    <p:sldId id="1212" r:id="rId65"/>
    <p:sldId id="1260" r:id="rId66"/>
    <p:sldId id="1217" r:id="rId67"/>
    <p:sldId id="1887" r:id="rId68"/>
    <p:sldId id="1261" r:id="rId69"/>
    <p:sldId id="1262" r:id="rId70"/>
    <p:sldId id="1277" r:id="rId71"/>
    <p:sldId id="1278" r:id="rId72"/>
    <p:sldId id="1279" r:id="rId73"/>
    <p:sldId id="1273" r:id="rId74"/>
    <p:sldId id="1280" r:id="rId75"/>
    <p:sldId id="1281" r:id="rId76"/>
    <p:sldId id="1284" r:id="rId77"/>
    <p:sldId id="1294" r:id="rId78"/>
    <p:sldId id="1282" r:id="rId79"/>
    <p:sldId id="1283" r:id="rId80"/>
    <p:sldId id="1295" r:id="rId81"/>
    <p:sldId id="1296" r:id="rId82"/>
    <p:sldId id="1297" r:id="rId83"/>
    <p:sldId id="1855" r:id="rId84"/>
    <p:sldId id="1298" r:id="rId85"/>
    <p:sldId id="1883" r:id="rId86"/>
    <p:sldId id="1300" r:id="rId87"/>
    <p:sldId id="1301" r:id="rId88"/>
    <p:sldId id="1302" r:id="rId89"/>
    <p:sldId id="1303" r:id="rId90"/>
    <p:sldId id="1263" r:id="rId91"/>
    <p:sldId id="1306" r:id="rId92"/>
    <p:sldId id="1264" r:id="rId93"/>
    <p:sldId id="1285" r:id="rId94"/>
    <p:sldId id="1265" r:id="rId95"/>
    <p:sldId id="1884" r:id="rId96"/>
    <p:sldId id="1266" r:id="rId97"/>
    <p:sldId id="1287" r:id="rId98"/>
    <p:sldId id="1220" r:id="rId99"/>
    <p:sldId id="1851" r:id="rId10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BDB"/>
    <a:srgbClr val="D0D8E8"/>
    <a:srgbClr val="E9EDF4"/>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27" autoAdjust="0"/>
    <p:restoredTop sz="70268" autoAdjust="0"/>
  </p:normalViewPr>
  <p:slideViewPr>
    <p:cSldViewPr snapToGrid="0">
      <p:cViewPr varScale="1">
        <p:scale>
          <a:sx n="66" d="100"/>
          <a:sy n="66" d="100"/>
        </p:scale>
        <p:origin x="822" y="36"/>
      </p:cViewPr>
      <p:guideLst>
        <p:guide orient="horz" pos="2205"/>
        <p:guide pos="3817"/>
      </p:guideLst>
    </p:cSldViewPr>
  </p:slideViewPr>
  <p:notesTextViewPr>
    <p:cViewPr>
      <p:scale>
        <a:sx n="1" d="1"/>
        <a:sy n="1" d="1"/>
      </p:scale>
      <p:origin x="0" y="0"/>
    </p:cViewPr>
  </p:notesTextViewPr>
  <p:sorterViewPr>
    <p:cViewPr>
      <p:scale>
        <a:sx n="100" d="100"/>
        <a:sy n="100" d="100"/>
      </p:scale>
      <p:origin x="0" y="-75402"/>
    </p:cViewPr>
  </p:sorter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567CF1-23A3-3B44-8038-DA6A9250EFB0}"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lang="zh-CN" altLang="en-US"/>
        </a:p>
      </dgm:t>
    </dgm:pt>
    <dgm:pt modelId="{40C6EDA2-DA08-FF4C-9930-002EA4135C39}">
      <dgm:prSet phldrT="[文本]" custT="1">
        <dgm:style>
          <a:lnRef idx="2">
            <a:schemeClr val="accent6"/>
          </a:lnRef>
          <a:fillRef idx="1">
            <a:schemeClr val="lt1"/>
          </a:fillRef>
          <a:effectRef idx="0">
            <a:schemeClr val="accent6"/>
          </a:effectRef>
          <a:fontRef idx="minor">
            <a:schemeClr val="dk1"/>
          </a:fontRef>
        </dgm:style>
      </dgm:prSet>
      <dgm:spPr>
        <a:solidFill>
          <a:schemeClr val="accent6">
            <a:lumMod val="60000"/>
            <a:lumOff val="40000"/>
          </a:schemeClr>
        </a:solidFill>
        <a:ln>
          <a:noFill/>
        </a:ln>
      </dgm:spPr>
      <dgm:t>
        <a:bodyPr/>
        <a:lstStyle/>
        <a:p>
          <a:r>
            <a:rPr lang="zh-CN" altLang="en-US" sz="2000" b="1" dirty="0">
              <a:solidFill>
                <a:schemeClr val="tx1"/>
              </a:solidFill>
            </a:rPr>
            <a:t>失业保险基金的筹措方式</a:t>
          </a:r>
        </a:p>
      </dgm:t>
    </dgm:pt>
    <dgm:pt modelId="{98D920D6-B778-264A-9FD2-4CB9B5994998}" type="parTrans" cxnId="{03FD962F-187F-3848-9DBC-4EE7C8C70D41}">
      <dgm:prSet/>
      <dgm:spPr/>
      <dgm:t>
        <a:bodyPr/>
        <a:lstStyle/>
        <a:p>
          <a:endParaRPr lang="zh-CN" altLang="en-US" sz="2000" b="0">
            <a:solidFill>
              <a:schemeClr val="tx1"/>
            </a:solidFill>
          </a:endParaRPr>
        </a:p>
      </dgm:t>
    </dgm:pt>
    <dgm:pt modelId="{BC067A34-30B1-8147-85FF-21CD5FF09D67}" type="sibTrans" cxnId="{03FD962F-187F-3848-9DBC-4EE7C8C70D41}">
      <dgm:prSet/>
      <dgm:spPr/>
      <dgm:t>
        <a:bodyPr/>
        <a:lstStyle/>
        <a:p>
          <a:endParaRPr lang="zh-CN" altLang="en-US" sz="2000" b="0">
            <a:solidFill>
              <a:schemeClr val="tx1"/>
            </a:solidFill>
          </a:endParaRPr>
        </a:p>
      </dgm:t>
    </dgm:pt>
    <dgm:pt modelId="{02F17653-780D-FB45-BD99-8F864CDB0494}">
      <dgm:prSet phldrT="[文本]" custT="1">
        <dgm:style>
          <a:lnRef idx="2">
            <a:schemeClr val="accent6"/>
          </a:lnRef>
          <a:fillRef idx="1">
            <a:schemeClr val="lt1"/>
          </a:fillRef>
          <a:effectRef idx="0">
            <a:schemeClr val="accent6"/>
          </a:effectRef>
          <a:fontRef idx="minor">
            <a:schemeClr val="dk1"/>
          </a:fontRef>
        </dgm:style>
      </dgm:prSet>
      <dgm:spPr>
        <a:noFill/>
        <a:ln/>
      </dgm:spPr>
      <dgm:t>
        <a:bodyPr/>
        <a:lstStyle/>
        <a:p>
          <a:pPr algn="l"/>
          <a:r>
            <a:rPr lang="zh-CN" altLang="en-US" sz="2000" b="0" dirty="0">
              <a:solidFill>
                <a:schemeClr val="tx1"/>
              </a:solidFill>
            </a:rPr>
            <a:t>（</a:t>
          </a:r>
          <a:r>
            <a:rPr lang="en-US" altLang="zh-CN" sz="2000" b="0" dirty="0">
              <a:solidFill>
                <a:schemeClr val="tx1"/>
              </a:solidFill>
            </a:rPr>
            <a:t>1</a:t>
          </a:r>
          <a:r>
            <a:rPr lang="zh-CN" altLang="en-US" sz="2000" b="0" dirty="0">
              <a:solidFill>
                <a:schemeClr val="tx1"/>
              </a:solidFill>
            </a:rPr>
            <a:t>）由政府、企业和个人三方共同负担。</a:t>
          </a:r>
          <a:r>
            <a:rPr lang="zh-CN" altLang="en-US" sz="2000" b="1" dirty="0">
              <a:solidFill>
                <a:schemeClr val="tx1"/>
              </a:solidFill>
            </a:rPr>
            <a:t>（德国、加拿大、日本）</a:t>
          </a:r>
        </a:p>
      </dgm:t>
    </dgm:pt>
    <dgm:pt modelId="{B0B77CF6-615E-3441-835F-6AA53ED0025C}" type="parTrans" cxnId="{775EB95F-71F6-D047-A707-A097AC306916}">
      <dgm:prSet custT="1"/>
      <dgm:spPr>
        <a:ln w="25400">
          <a:solidFill>
            <a:schemeClr val="tx1"/>
          </a:solidFill>
        </a:ln>
      </dgm:spPr>
      <dgm:t>
        <a:bodyPr/>
        <a:lstStyle/>
        <a:p>
          <a:endParaRPr lang="zh-CN" altLang="en-US" sz="2000" b="0">
            <a:solidFill>
              <a:schemeClr val="tx1"/>
            </a:solidFill>
          </a:endParaRPr>
        </a:p>
      </dgm:t>
    </dgm:pt>
    <dgm:pt modelId="{E52B4C20-06CD-4345-B2C6-781EC0112E1A}" type="sibTrans" cxnId="{775EB95F-71F6-D047-A707-A097AC306916}">
      <dgm:prSet/>
      <dgm:spPr/>
      <dgm:t>
        <a:bodyPr/>
        <a:lstStyle/>
        <a:p>
          <a:endParaRPr lang="zh-CN" altLang="en-US" sz="2000" b="0">
            <a:solidFill>
              <a:schemeClr val="tx1"/>
            </a:solidFill>
          </a:endParaRPr>
        </a:p>
      </dgm:t>
    </dgm:pt>
    <dgm:pt modelId="{09BAE0D7-4350-DC43-9744-4872FE149422}">
      <dgm:prSet phldrT="[文本]" custT="1">
        <dgm:style>
          <a:lnRef idx="2">
            <a:schemeClr val="accent6"/>
          </a:lnRef>
          <a:fillRef idx="1">
            <a:schemeClr val="lt1"/>
          </a:fillRef>
          <a:effectRef idx="0">
            <a:schemeClr val="accent6"/>
          </a:effectRef>
          <a:fontRef idx="minor">
            <a:schemeClr val="dk1"/>
          </a:fontRef>
        </dgm:style>
      </dgm:prSet>
      <dgm:spPr>
        <a:noFill/>
        <a:ln/>
      </dgm:spPr>
      <dgm:t>
        <a:bodyPr/>
        <a:lstStyle/>
        <a:p>
          <a:pPr algn="l"/>
          <a:r>
            <a:rPr lang="zh-CN" altLang="en-US" sz="2000" b="0" dirty="0">
              <a:solidFill>
                <a:schemeClr val="tx1"/>
              </a:solidFill>
            </a:rPr>
            <a:t>（</a:t>
          </a:r>
          <a:r>
            <a:rPr lang="en-US" altLang="zh-CN" sz="2000" b="0" dirty="0">
              <a:solidFill>
                <a:schemeClr val="tx1"/>
              </a:solidFill>
            </a:rPr>
            <a:t>2</a:t>
          </a:r>
          <a:r>
            <a:rPr lang="zh-CN" altLang="en-US" sz="2000" b="0" dirty="0">
              <a:solidFill>
                <a:schemeClr val="tx1"/>
              </a:solidFill>
            </a:rPr>
            <a:t>）由企业和个人双方共同负担。（法国、希腊）</a:t>
          </a:r>
        </a:p>
      </dgm:t>
    </dgm:pt>
    <dgm:pt modelId="{D073A59A-4B89-AF4F-B61F-705FA93477D6}" type="parTrans" cxnId="{5BF76A5A-4C5A-3740-A085-F7845BCE0643}">
      <dgm:prSet custT="1"/>
      <dgm:spPr>
        <a:ln w="25400">
          <a:solidFill>
            <a:schemeClr val="tx1"/>
          </a:solidFill>
        </a:ln>
      </dgm:spPr>
      <dgm:t>
        <a:bodyPr/>
        <a:lstStyle/>
        <a:p>
          <a:endParaRPr lang="zh-CN" altLang="en-US" sz="2000" b="0">
            <a:solidFill>
              <a:schemeClr val="tx1"/>
            </a:solidFill>
          </a:endParaRPr>
        </a:p>
      </dgm:t>
    </dgm:pt>
    <dgm:pt modelId="{A08AE636-DB8E-984E-933F-B45917E0001C}" type="sibTrans" cxnId="{5BF76A5A-4C5A-3740-A085-F7845BCE0643}">
      <dgm:prSet/>
      <dgm:spPr/>
      <dgm:t>
        <a:bodyPr/>
        <a:lstStyle/>
        <a:p>
          <a:endParaRPr lang="zh-CN" altLang="en-US" sz="2000" b="0">
            <a:solidFill>
              <a:schemeClr val="tx1"/>
            </a:solidFill>
          </a:endParaRPr>
        </a:p>
      </dgm:t>
    </dgm:pt>
    <dgm:pt modelId="{DCA6DB62-319B-9843-A376-504107A26806}">
      <dgm:prSet custT="1">
        <dgm:style>
          <a:lnRef idx="2">
            <a:schemeClr val="accent6"/>
          </a:lnRef>
          <a:fillRef idx="1">
            <a:schemeClr val="lt1"/>
          </a:fillRef>
          <a:effectRef idx="0">
            <a:schemeClr val="accent6"/>
          </a:effectRef>
          <a:fontRef idx="minor">
            <a:schemeClr val="dk1"/>
          </a:fontRef>
        </dgm:style>
      </dgm:prSet>
      <dgm:spPr>
        <a:noFill/>
        <a:ln/>
      </dgm:spPr>
      <dgm:t>
        <a:bodyPr/>
        <a:lstStyle/>
        <a:p>
          <a:pPr algn="l"/>
          <a:r>
            <a:rPr lang="zh-CN" altLang="en-US" sz="2000" b="0" dirty="0">
              <a:solidFill>
                <a:schemeClr val="tx1"/>
              </a:solidFill>
            </a:rPr>
            <a:t>（</a:t>
          </a:r>
          <a:r>
            <a:rPr lang="en-US" altLang="zh-CN" sz="2000" b="0" dirty="0">
              <a:solidFill>
                <a:schemeClr val="tx1"/>
              </a:solidFill>
            </a:rPr>
            <a:t>3</a:t>
          </a:r>
          <a:r>
            <a:rPr lang="zh-CN" altLang="en-US" sz="2000" b="0" dirty="0">
              <a:solidFill>
                <a:schemeClr val="tx1"/>
              </a:solidFill>
            </a:rPr>
            <a:t>）由政府和企业双方共同负担。（意大利、美国、冰岛）</a:t>
          </a:r>
        </a:p>
      </dgm:t>
    </dgm:pt>
    <dgm:pt modelId="{0D24C87E-5307-F84B-801D-60221EBD4B88}" type="parTrans" cxnId="{E18C0157-9E79-D74E-BC4B-6BA44C34B183}">
      <dgm:prSet custT="1"/>
      <dgm:spPr>
        <a:ln w="25400">
          <a:solidFill>
            <a:schemeClr val="tx1"/>
          </a:solidFill>
        </a:ln>
      </dgm:spPr>
      <dgm:t>
        <a:bodyPr/>
        <a:lstStyle/>
        <a:p>
          <a:endParaRPr lang="zh-CN" altLang="en-US" sz="2000" b="0">
            <a:solidFill>
              <a:schemeClr val="tx1"/>
            </a:solidFill>
          </a:endParaRPr>
        </a:p>
      </dgm:t>
    </dgm:pt>
    <dgm:pt modelId="{742EECAB-8641-174E-A67A-D25C51937840}" type="sibTrans" cxnId="{E18C0157-9E79-D74E-BC4B-6BA44C34B183}">
      <dgm:prSet/>
      <dgm:spPr/>
      <dgm:t>
        <a:bodyPr/>
        <a:lstStyle/>
        <a:p>
          <a:endParaRPr lang="zh-CN" altLang="en-US" sz="2000" b="0">
            <a:solidFill>
              <a:schemeClr val="tx1"/>
            </a:solidFill>
          </a:endParaRPr>
        </a:p>
      </dgm:t>
    </dgm:pt>
    <dgm:pt modelId="{E5145951-E3DA-0C4A-8DC5-671D7B718680}">
      <dgm:prSet custT="1">
        <dgm:style>
          <a:lnRef idx="2">
            <a:schemeClr val="accent6"/>
          </a:lnRef>
          <a:fillRef idx="1">
            <a:schemeClr val="lt1"/>
          </a:fillRef>
          <a:effectRef idx="0">
            <a:schemeClr val="accent6"/>
          </a:effectRef>
          <a:fontRef idx="minor">
            <a:schemeClr val="dk1"/>
          </a:fontRef>
        </dgm:style>
      </dgm:prSet>
      <dgm:spPr>
        <a:noFill/>
        <a:ln/>
      </dgm:spPr>
      <dgm:t>
        <a:bodyPr/>
        <a:lstStyle/>
        <a:p>
          <a:pPr algn="l"/>
          <a:r>
            <a:rPr lang="zh-CN" altLang="en-US" sz="2000" b="0" dirty="0">
              <a:solidFill>
                <a:schemeClr val="tx1"/>
              </a:solidFill>
            </a:rPr>
            <a:t>（</a:t>
          </a:r>
          <a:r>
            <a:rPr lang="en-US" altLang="zh-CN" sz="2000" b="0" dirty="0">
              <a:solidFill>
                <a:schemeClr val="tx1"/>
              </a:solidFill>
            </a:rPr>
            <a:t>4</a:t>
          </a:r>
          <a:r>
            <a:rPr lang="zh-CN" altLang="en-US" sz="2000" b="0" dirty="0">
              <a:solidFill>
                <a:schemeClr val="tx1"/>
              </a:solidFill>
            </a:rPr>
            <a:t>）由企业一方全部负担。（印度尼西亚、阿根廷）</a:t>
          </a:r>
        </a:p>
      </dgm:t>
    </dgm:pt>
    <dgm:pt modelId="{F7CBE1F0-6D95-4B49-B594-8798AE2BBCB4}" type="parTrans" cxnId="{7CFA64AC-279D-574B-81E5-BCFAF27F0DFF}">
      <dgm:prSet custT="1"/>
      <dgm:spPr>
        <a:ln w="28575">
          <a:solidFill>
            <a:schemeClr val="tx1"/>
          </a:solidFill>
        </a:ln>
      </dgm:spPr>
      <dgm:t>
        <a:bodyPr/>
        <a:lstStyle/>
        <a:p>
          <a:endParaRPr lang="zh-CN" altLang="en-US" sz="2000" b="0">
            <a:solidFill>
              <a:schemeClr val="tx1"/>
            </a:solidFill>
          </a:endParaRPr>
        </a:p>
      </dgm:t>
    </dgm:pt>
    <dgm:pt modelId="{8FB0CCEA-81A0-A240-BA51-A8F27EA17CC7}" type="sibTrans" cxnId="{7CFA64AC-279D-574B-81E5-BCFAF27F0DFF}">
      <dgm:prSet/>
      <dgm:spPr/>
      <dgm:t>
        <a:bodyPr/>
        <a:lstStyle/>
        <a:p>
          <a:endParaRPr lang="zh-CN" altLang="en-US" sz="2000" b="0">
            <a:solidFill>
              <a:schemeClr val="tx1"/>
            </a:solidFill>
          </a:endParaRPr>
        </a:p>
      </dgm:t>
    </dgm:pt>
    <dgm:pt modelId="{10CD0F3F-EC57-8046-83CC-9DF128F299E3}">
      <dgm:prSet custT="1">
        <dgm:style>
          <a:lnRef idx="2">
            <a:schemeClr val="accent6"/>
          </a:lnRef>
          <a:fillRef idx="1">
            <a:schemeClr val="lt1"/>
          </a:fillRef>
          <a:effectRef idx="0">
            <a:schemeClr val="accent6"/>
          </a:effectRef>
          <a:fontRef idx="minor">
            <a:schemeClr val="dk1"/>
          </a:fontRef>
        </dgm:style>
      </dgm:prSet>
      <dgm:spPr>
        <a:noFill/>
        <a:ln/>
      </dgm:spPr>
      <dgm:t>
        <a:bodyPr/>
        <a:lstStyle/>
        <a:p>
          <a:pPr algn="l"/>
          <a:r>
            <a:rPr lang="zh-CN" altLang="en-US" sz="2000" b="0" dirty="0">
              <a:solidFill>
                <a:schemeClr val="tx1"/>
              </a:solidFill>
            </a:rPr>
            <a:t>（</a:t>
          </a:r>
          <a:r>
            <a:rPr lang="en-US" altLang="zh-CN" sz="2000" b="0" dirty="0">
              <a:solidFill>
                <a:schemeClr val="tx1"/>
              </a:solidFill>
            </a:rPr>
            <a:t>5</a:t>
          </a:r>
          <a:r>
            <a:rPr lang="zh-CN" altLang="en-US" sz="2000" b="0" dirty="0">
              <a:solidFill>
                <a:schemeClr val="tx1"/>
              </a:solidFill>
            </a:rPr>
            <a:t>）由政府全部负担。（澳大利亚、新西兰、匈牙利）</a:t>
          </a:r>
        </a:p>
      </dgm:t>
    </dgm:pt>
    <dgm:pt modelId="{203634ED-2434-A540-9292-AD20C198971E}" type="parTrans" cxnId="{A14811F0-E4F9-884D-A1F2-A7CE2F600908}">
      <dgm:prSet custT="1"/>
      <dgm:spPr>
        <a:ln w="28575">
          <a:solidFill>
            <a:schemeClr val="tx1"/>
          </a:solidFill>
        </a:ln>
      </dgm:spPr>
      <dgm:t>
        <a:bodyPr/>
        <a:lstStyle/>
        <a:p>
          <a:endParaRPr lang="zh-CN" altLang="en-US" sz="2000" b="0">
            <a:solidFill>
              <a:schemeClr val="tx1"/>
            </a:solidFill>
          </a:endParaRPr>
        </a:p>
      </dgm:t>
    </dgm:pt>
    <dgm:pt modelId="{BC1BB560-F919-CA4B-9886-279FFC0EB630}" type="sibTrans" cxnId="{A14811F0-E4F9-884D-A1F2-A7CE2F600908}">
      <dgm:prSet/>
      <dgm:spPr/>
      <dgm:t>
        <a:bodyPr/>
        <a:lstStyle/>
        <a:p>
          <a:endParaRPr lang="zh-CN" altLang="en-US" sz="2000" b="0">
            <a:solidFill>
              <a:schemeClr val="tx1"/>
            </a:solidFill>
          </a:endParaRPr>
        </a:p>
      </dgm:t>
    </dgm:pt>
    <dgm:pt modelId="{1A9D98B4-B1FA-7549-8C12-4D94AA262757}">
      <dgm:prSet custT="1">
        <dgm:style>
          <a:lnRef idx="2">
            <a:schemeClr val="accent6"/>
          </a:lnRef>
          <a:fillRef idx="1">
            <a:schemeClr val="lt1"/>
          </a:fillRef>
          <a:effectRef idx="0">
            <a:schemeClr val="accent6"/>
          </a:effectRef>
          <a:fontRef idx="minor">
            <a:schemeClr val="dk1"/>
          </a:fontRef>
        </dgm:style>
      </dgm:prSet>
      <dgm:spPr>
        <a:noFill/>
        <a:ln/>
      </dgm:spPr>
      <dgm:t>
        <a:bodyPr/>
        <a:lstStyle/>
        <a:p>
          <a:pPr algn="l"/>
          <a:r>
            <a:rPr lang="zh-CN" altLang="en-US" sz="2000" b="0" dirty="0">
              <a:solidFill>
                <a:schemeClr val="tx1"/>
              </a:solidFill>
            </a:rPr>
            <a:t>（</a:t>
          </a:r>
          <a:r>
            <a:rPr lang="en-US" altLang="zh-CN" sz="2000" b="0" dirty="0">
              <a:solidFill>
                <a:schemeClr val="tx1"/>
              </a:solidFill>
            </a:rPr>
            <a:t>6</a:t>
          </a:r>
          <a:r>
            <a:rPr lang="zh-CN" altLang="en-US" sz="2000" b="0" dirty="0">
              <a:solidFill>
                <a:schemeClr val="tx1"/>
              </a:solidFill>
            </a:rPr>
            <a:t>）由个人全部负担。（前南斯拉夫）</a:t>
          </a:r>
        </a:p>
      </dgm:t>
    </dgm:pt>
    <dgm:pt modelId="{F85E6029-09F7-114C-BA68-6E3DB96B6822}" type="parTrans" cxnId="{FDFD5BE9-9F6E-F841-A5D9-7EB4A46E9058}">
      <dgm:prSet custT="1"/>
      <dgm:spPr>
        <a:ln w="28575">
          <a:solidFill>
            <a:schemeClr val="tx1"/>
          </a:solidFill>
        </a:ln>
      </dgm:spPr>
      <dgm:t>
        <a:bodyPr/>
        <a:lstStyle/>
        <a:p>
          <a:endParaRPr lang="zh-CN" altLang="en-US" sz="2000" b="0">
            <a:solidFill>
              <a:schemeClr val="tx1"/>
            </a:solidFill>
          </a:endParaRPr>
        </a:p>
      </dgm:t>
    </dgm:pt>
    <dgm:pt modelId="{A50095BB-B4D4-3F4F-B44A-E14D868E2351}" type="sibTrans" cxnId="{FDFD5BE9-9F6E-F841-A5D9-7EB4A46E9058}">
      <dgm:prSet/>
      <dgm:spPr/>
      <dgm:t>
        <a:bodyPr/>
        <a:lstStyle/>
        <a:p>
          <a:endParaRPr lang="zh-CN" altLang="en-US" sz="2000" b="0">
            <a:solidFill>
              <a:schemeClr val="tx1"/>
            </a:solidFill>
          </a:endParaRPr>
        </a:p>
      </dgm:t>
    </dgm:pt>
    <dgm:pt modelId="{C92EF261-1411-5E47-9303-E0AC8B7EA99B}" type="pres">
      <dgm:prSet presAssocID="{86567CF1-23A3-3B44-8038-DA6A9250EFB0}" presName="diagram" presStyleCnt="0">
        <dgm:presLayoutVars>
          <dgm:chPref val="1"/>
          <dgm:dir/>
          <dgm:animOne val="branch"/>
          <dgm:animLvl val="lvl"/>
          <dgm:resizeHandles val="exact"/>
        </dgm:presLayoutVars>
      </dgm:prSet>
      <dgm:spPr/>
    </dgm:pt>
    <dgm:pt modelId="{A1ADEF4D-ABBA-0D41-8A1C-23B60D746672}" type="pres">
      <dgm:prSet presAssocID="{40C6EDA2-DA08-FF4C-9930-002EA4135C39}" presName="root1" presStyleCnt="0"/>
      <dgm:spPr/>
    </dgm:pt>
    <dgm:pt modelId="{82965673-CC17-9C46-BF1C-7C7B52427BE2}" type="pres">
      <dgm:prSet presAssocID="{40C6EDA2-DA08-FF4C-9930-002EA4135C39}" presName="LevelOneTextNode" presStyleLbl="node0" presStyleIdx="0" presStyleCnt="1" custScaleX="52487" custScaleY="229657">
        <dgm:presLayoutVars>
          <dgm:chPref val="3"/>
        </dgm:presLayoutVars>
      </dgm:prSet>
      <dgm:spPr/>
    </dgm:pt>
    <dgm:pt modelId="{A5D15C1E-C356-0A4A-B9E7-B10420C971DC}" type="pres">
      <dgm:prSet presAssocID="{40C6EDA2-DA08-FF4C-9930-002EA4135C39}" presName="level2hierChild" presStyleCnt="0"/>
      <dgm:spPr/>
    </dgm:pt>
    <dgm:pt modelId="{7B98BFEE-CE54-2E4F-B504-3BEBF7A8C306}" type="pres">
      <dgm:prSet presAssocID="{B0B77CF6-615E-3441-835F-6AA53ED0025C}" presName="conn2-1" presStyleLbl="parChTrans1D2" presStyleIdx="0" presStyleCnt="6"/>
      <dgm:spPr/>
    </dgm:pt>
    <dgm:pt modelId="{E6BB7EA9-71DC-A54D-A416-6E29C33B5C99}" type="pres">
      <dgm:prSet presAssocID="{B0B77CF6-615E-3441-835F-6AA53ED0025C}" presName="connTx" presStyleLbl="parChTrans1D2" presStyleIdx="0" presStyleCnt="6"/>
      <dgm:spPr/>
    </dgm:pt>
    <dgm:pt modelId="{7DE026D7-7FD5-1F48-BF5F-7F46DF0B8731}" type="pres">
      <dgm:prSet presAssocID="{02F17653-780D-FB45-BD99-8F864CDB0494}" presName="root2" presStyleCnt="0"/>
      <dgm:spPr/>
    </dgm:pt>
    <dgm:pt modelId="{8C13C65E-0DB5-D248-A7AB-F518A1DA73CD}" type="pres">
      <dgm:prSet presAssocID="{02F17653-780D-FB45-BD99-8F864CDB0494}" presName="LevelTwoTextNode" presStyleLbl="node2" presStyleIdx="0" presStyleCnt="6" custScaleX="489354" custScaleY="49278" custLinFactNeighborY="-912">
        <dgm:presLayoutVars>
          <dgm:chPref val="3"/>
        </dgm:presLayoutVars>
      </dgm:prSet>
      <dgm:spPr/>
    </dgm:pt>
    <dgm:pt modelId="{56FB739F-B98E-A244-BDF9-75A86A44961B}" type="pres">
      <dgm:prSet presAssocID="{02F17653-780D-FB45-BD99-8F864CDB0494}" presName="level3hierChild" presStyleCnt="0"/>
      <dgm:spPr/>
    </dgm:pt>
    <dgm:pt modelId="{F2E737C9-615A-0C41-B12F-540998BDA44A}" type="pres">
      <dgm:prSet presAssocID="{D073A59A-4B89-AF4F-B61F-705FA93477D6}" presName="conn2-1" presStyleLbl="parChTrans1D2" presStyleIdx="1" presStyleCnt="6"/>
      <dgm:spPr/>
    </dgm:pt>
    <dgm:pt modelId="{4BE83A6D-C259-6740-85E2-8DB9B9DE505D}" type="pres">
      <dgm:prSet presAssocID="{D073A59A-4B89-AF4F-B61F-705FA93477D6}" presName="connTx" presStyleLbl="parChTrans1D2" presStyleIdx="1" presStyleCnt="6"/>
      <dgm:spPr/>
    </dgm:pt>
    <dgm:pt modelId="{8F703D5E-3EEE-C547-B64D-6C99D8B4C7D3}" type="pres">
      <dgm:prSet presAssocID="{09BAE0D7-4350-DC43-9744-4872FE149422}" presName="root2" presStyleCnt="0"/>
      <dgm:spPr/>
    </dgm:pt>
    <dgm:pt modelId="{3E490291-0E5D-F945-88B3-D8F863EBF31D}" type="pres">
      <dgm:prSet presAssocID="{09BAE0D7-4350-DC43-9744-4872FE149422}" presName="LevelTwoTextNode" presStyleLbl="node2" presStyleIdx="1" presStyleCnt="6" custScaleX="489354" custScaleY="49278">
        <dgm:presLayoutVars>
          <dgm:chPref val="3"/>
        </dgm:presLayoutVars>
      </dgm:prSet>
      <dgm:spPr/>
    </dgm:pt>
    <dgm:pt modelId="{A122B5A1-1286-DB49-A35F-B2E0F57FD261}" type="pres">
      <dgm:prSet presAssocID="{09BAE0D7-4350-DC43-9744-4872FE149422}" presName="level3hierChild" presStyleCnt="0"/>
      <dgm:spPr/>
    </dgm:pt>
    <dgm:pt modelId="{52A6052A-C70D-C340-BBD6-9D88A1D3A09D}" type="pres">
      <dgm:prSet presAssocID="{0D24C87E-5307-F84B-801D-60221EBD4B88}" presName="conn2-1" presStyleLbl="parChTrans1D2" presStyleIdx="2" presStyleCnt="6"/>
      <dgm:spPr/>
    </dgm:pt>
    <dgm:pt modelId="{A1C9E02D-60C4-1F4F-A11B-6D6C4345FF29}" type="pres">
      <dgm:prSet presAssocID="{0D24C87E-5307-F84B-801D-60221EBD4B88}" presName="connTx" presStyleLbl="parChTrans1D2" presStyleIdx="2" presStyleCnt="6"/>
      <dgm:spPr/>
    </dgm:pt>
    <dgm:pt modelId="{F937B34B-1DE4-6143-86FB-F1F830418C5A}" type="pres">
      <dgm:prSet presAssocID="{DCA6DB62-319B-9843-A376-504107A26806}" presName="root2" presStyleCnt="0"/>
      <dgm:spPr/>
    </dgm:pt>
    <dgm:pt modelId="{E3A8F629-8538-4A48-9962-7BF7158B15F3}" type="pres">
      <dgm:prSet presAssocID="{DCA6DB62-319B-9843-A376-504107A26806}" presName="LevelTwoTextNode" presStyleLbl="node2" presStyleIdx="2" presStyleCnt="6" custScaleX="489354" custScaleY="49278">
        <dgm:presLayoutVars>
          <dgm:chPref val="3"/>
        </dgm:presLayoutVars>
      </dgm:prSet>
      <dgm:spPr/>
    </dgm:pt>
    <dgm:pt modelId="{EB8B89D9-5E37-B24F-8627-214FEB1B52FE}" type="pres">
      <dgm:prSet presAssocID="{DCA6DB62-319B-9843-A376-504107A26806}" presName="level3hierChild" presStyleCnt="0"/>
      <dgm:spPr/>
    </dgm:pt>
    <dgm:pt modelId="{A278B62D-72D7-694C-98BE-3B45A7C5BD32}" type="pres">
      <dgm:prSet presAssocID="{F7CBE1F0-6D95-4B49-B594-8798AE2BBCB4}" presName="conn2-1" presStyleLbl="parChTrans1D2" presStyleIdx="3" presStyleCnt="6"/>
      <dgm:spPr/>
    </dgm:pt>
    <dgm:pt modelId="{40FCBBE7-9A5A-E941-B8FD-FC9C92F736E5}" type="pres">
      <dgm:prSet presAssocID="{F7CBE1F0-6D95-4B49-B594-8798AE2BBCB4}" presName="connTx" presStyleLbl="parChTrans1D2" presStyleIdx="3" presStyleCnt="6"/>
      <dgm:spPr/>
    </dgm:pt>
    <dgm:pt modelId="{7EDD9D72-B487-2943-9340-35552F203A34}" type="pres">
      <dgm:prSet presAssocID="{E5145951-E3DA-0C4A-8DC5-671D7B718680}" presName="root2" presStyleCnt="0"/>
      <dgm:spPr/>
    </dgm:pt>
    <dgm:pt modelId="{F36F65DF-758D-C447-B1B1-84D1CE3D4982}" type="pres">
      <dgm:prSet presAssocID="{E5145951-E3DA-0C4A-8DC5-671D7B718680}" presName="LevelTwoTextNode" presStyleLbl="node2" presStyleIdx="3" presStyleCnt="6" custScaleX="489354" custScaleY="49278">
        <dgm:presLayoutVars>
          <dgm:chPref val="3"/>
        </dgm:presLayoutVars>
      </dgm:prSet>
      <dgm:spPr/>
    </dgm:pt>
    <dgm:pt modelId="{6CE7C883-0577-E241-8349-A1D77B470338}" type="pres">
      <dgm:prSet presAssocID="{E5145951-E3DA-0C4A-8DC5-671D7B718680}" presName="level3hierChild" presStyleCnt="0"/>
      <dgm:spPr/>
    </dgm:pt>
    <dgm:pt modelId="{757F6B78-33C1-914E-8BB0-D00C03B7BBEB}" type="pres">
      <dgm:prSet presAssocID="{203634ED-2434-A540-9292-AD20C198971E}" presName="conn2-1" presStyleLbl="parChTrans1D2" presStyleIdx="4" presStyleCnt="6"/>
      <dgm:spPr/>
    </dgm:pt>
    <dgm:pt modelId="{1662950E-1B15-1B49-9F80-69FD91089176}" type="pres">
      <dgm:prSet presAssocID="{203634ED-2434-A540-9292-AD20C198971E}" presName="connTx" presStyleLbl="parChTrans1D2" presStyleIdx="4" presStyleCnt="6"/>
      <dgm:spPr/>
    </dgm:pt>
    <dgm:pt modelId="{08E5271F-879E-2D47-AC7B-0D24D0530814}" type="pres">
      <dgm:prSet presAssocID="{10CD0F3F-EC57-8046-83CC-9DF128F299E3}" presName="root2" presStyleCnt="0"/>
      <dgm:spPr/>
    </dgm:pt>
    <dgm:pt modelId="{1E596C19-B23B-6144-94F3-ECD9BD3F1FBB}" type="pres">
      <dgm:prSet presAssocID="{10CD0F3F-EC57-8046-83CC-9DF128F299E3}" presName="LevelTwoTextNode" presStyleLbl="node2" presStyleIdx="4" presStyleCnt="6" custScaleX="489354" custScaleY="49278">
        <dgm:presLayoutVars>
          <dgm:chPref val="3"/>
        </dgm:presLayoutVars>
      </dgm:prSet>
      <dgm:spPr/>
    </dgm:pt>
    <dgm:pt modelId="{8141D712-A275-F84E-834E-4C7A41E1DAFC}" type="pres">
      <dgm:prSet presAssocID="{10CD0F3F-EC57-8046-83CC-9DF128F299E3}" presName="level3hierChild" presStyleCnt="0"/>
      <dgm:spPr/>
    </dgm:pt>
    <dgm:pt modelId="{329FF16D-B5EA-3842-A6EE-CA156D432859}" type="pres">
      <dgm:prSet presAssocID="{F85E6029-09F7-114C-BA68-6E3DB96B6822}" presName="conn2-1" presStyleLbl="parChTrans1D2" presStyleIdx="5" presStyleCnt="6"/>
      <dgm:spPr/>
    </dgm:pt>
    <dgm:pt modelId="{16DEF0E2-5DDE-964C-9BB8-430BECFFF625}" type="pres">
      <dgm:prSet presAssocID="{F85E6029-09F7-114C-BA68-6E3DB96B6822}" presName="connTx" presStyleLbl="parChTrans1D2" presStyleIdx="5" presStyleCnt="6"/>
      <dgm:spPr/>
    </dgm:pt>
    <dgm:pt modelId="{4D3A4DD7-40F9-DC44-BC9E-28896D40C498}" type="pres">
      <dgm:prSet presAssocID="{1A9D98B4-B1FA-7549-8C12-4D94AA262757}" presName="root2" presStyleCnt="0"/>
      <dgm:spPr/>
    </dgm:pt>
    <dgm:pt modelId="{110B33F2-A6BD-F14F-9314-BF11BBC1E39F}" type="pres">
      <dgm:prSet presAssocID="{1A9D98B4-B1FA-7549-8C12-4D94AA262757}" presName="LevelTwoTextNode" presStyleLbl="node2" presStyleIdx="5" presStyleCnt="6" custScaleX="489354" custScaleY="49278">
        <dgm:presLayoutVars>
          <dgm:chPref val="3"/>
        </dgm:presLayoutVars>
      </dgm:prSet>
      <dgm:spPr/>
    </dgm:pt>
    <dgm:pt modelId="{E1D605D3-7556-7A44-87F5-F6EC3B618D38}" type="pres">
      <dgm:prSet presAssocID="{1A9D98B4-B1FA-7549-8C12-4D94AA262757}" presName="level3hierChild" presStyleCnt="0"/>
      <dgm:spPr/>
    </dgm:pt>
  </dgm:ptLst>
  <dgm:cxnLst>
    <dgm:cxn modelId="{25B67E21-39BD-9B45-AF0E-0B3FB3560BD0}" type="presOf" srcId="{0D24C87E-5307-F84B-801D-60221EBD4B88}" destId="{A1C9E02D-60C4-1F4F-A11B-6D6C4345FF29}" srcOrd="1" destOrd="0" presId="urn:microsoft.com/office/officeart/2005/8/layout/hierarchy2"/>
    <dgm:cxn modelId="{FB0F3322-857B-FA4B-A8A3-09BB2C9AC21E}" type="presOf" srcId="{0D24C87E-5307-F84B-801D-60221EBD4B88}" destId="{52A6052A-C70D-C340-BBD6-9D88A1D3A09D}" srcOrd="0" destOrd="0" presId="urn:microsoft.com/office/officeart/2005/8/layout/hierarchy2"/>
    <dgm:cxn modelId="{3573FE25-5CDB-7342-A1E3-BB200A28C3CB}" type="presOf" srcId="{203634ED-2434-A540-9292-AD20C198971E}" destId="{1662950E-1B15-1B49-9F80-69FD91089176}" srcOrd="1" destOrd="0" presId="urn:microsoft.com/office/officeart/2005/8/layout/hierarchy2"/>
    <dgm:cxn modelId="{F5085D29-C6C5-1C48-859E-C20040056E43}" type="presOf" srcId="{F7CBE1F0-6D95-4B49-B594-8798AE2BBCB4}" destId="{40FCBBE7-9A5A-E941-B8FD-FC9C92F736E5}" srcOrd="1" destOrd="0" presId="urn:microsoft.com/office/officeart/2005/8/layout/hierarchy2"/>
    <dgm:cxn modelId="{4455382E-9549-0042-88A9-EC51DB89C9AA}" type="presOf" srcId="{DCA6DB62-319B-9843-A376-504107A26806}" destId="{E3A8F629-8538-4A48-9962-7BF7158B15F3}" srcOrd="0" destOrd="0" presId="urn:microsoft.com/office/officeart/2005/8/layout/hierarchy2"/>
    <dgm:cxn modelId="{03FD962F-187F-3848-9DBC-4EE7C8C70D41}" srcId="{86567CF1-23A3-3B44-8038-DA6A9250EFB0}" destId="{40C6EDA2-DA08-FF4C-9930-002EA4135C39}" srcOrd="0" destOrd="0" parTransId="{98D920D6-B778-264A-9FD2-4CB9B5994998}" sibTransId="{BC067A34-30B1-8147-85FF-21CD5FF09D67}"/>
    <dgm:cxn modelId="{44D00037-7A71-ED43-AB70-AF92A1329EC5}" type="presOf" srcId="{1A9D98B4-B1FA-7549-8C12-4D94AA262757}" destId="{110B33F2-A6BD-F14F-9314-BF11BBC1E39F}" srcOrd="0" destOrd="0" presId="urn:microsoft.com/office/officeart/2005/8/layout/hierarchy2"/>
    <dgm:cxn modelId="{27612240-4E46-D348-BB1E-BAFFC5FB7557}" type="presOf" srcId="{02F17653-780D-FB45-BD99-8F864CDB0494}" destId="{8C13C65E-0DB5-D248-A7AB-F518A1DA73CD}" srcOrd="0" destOrd="0" presId="urn:microsoft.com/office/officeart/2005/8/layout/hierarchy2"/>
    <dgm:cxn modelId="{C122E140-2C4B-0747-B2F4-6E5312676486}" type="presOf" srcId="{09BAE0D7-4350-DC43-9744-4872FE149422}" destId="{3E490291-0E5D-F945-88B3-D8F863EBF31D}" srcOrd="0" destOrd="0" presId="urn:microsoft.com/office/officeart/2005/8/layout/hierarchy2"/>
    <dgm:cxn modelId="{775EB95F-71F6-D047-A707-A097AC306916}" srcId="{40C6EDA2-DA08-FF4C-9930-002EA4135C39}" destId="{02F17653-780D-FB45-BD99-8F864CDB0494}" srcOrd="0" destOrd="0" parTransId="{B0B77CF6-615E-3441-835F-6AA53ED0025C}" sibTransId="{E52B4C20-06CD-4345-B2C6-781EC0112E1A}"/>
    <dgm:cxn modelId="{11147760-F52B-AB40-9C21-4C29D426BF57}" type="presOf" srcId="{203634ED-2434-A540-9292-AD20C198971E}" destId="{757F6B78-33C1-914E-8BB0-D00C03B7BBEB}" srcOrd="0" destOrd="0" presId="urn:microsoft.com/office/officeart/2005/8/layout/hierarchy2"/>
    <dgm:cxn modelId="{B567BD60-78AF-6E42-B463-ACFB5A647E1E}" type="presOf" srcId="{D073A59A-4B89-AF4F-B61F-705FA93477D6}" destId="{F2E737C9-615A-0C41-B12F-540998BDA44A}" srcOrd="0" destOrd="0" presId="urn:microsoft.com/office/officeart/2005/8/layout/hierarchy2"/>
    <dgm:cxn modelId="{50A62241-9717-FF4B-A4AC-AEA65D43D508}" type="presOf" srcId="{B0B77CF6-615E-3441-835F-6AA53ED0025C}" destId="{7B98BFEE-CE54-2E4F-B504-3BEBF7A8C306}" srcOrd="0" destOrd="0" presId="urn:microsoft.com/office/officeart/2005/8/layout/hierarchy2"/>
    <dgm:cxn modelId="{0062F150-241D-604F-8BF4-C684AFA7C544}" type="presOf" srcId="{E5145951-E3DA-0C4A-8DC5-671D7B718680}" destId="{F36F65DF-758D-C447-B1B1-84D1CE3D4982}" srcOrd="0" destOrd="0" presId="urn:microsoft.com/office/officeart/2005/8/layout/hierarchy2"/>
    <dgm:cxn modelId="{E18C0157-9E79-D74E-BC4B-6BA44C34B183}" srcId="{40C6EDA2-DA08-FF4C-9930-002EA4135C39}" destId="{DCA6DB62-319B-9843-A376-504107A26806}" srcOrd="2" destOrd="0" parTransId="{0D24C87E-5307-F84B-801D-60221EBD4B88}" sibTransId="{742EECAB-8641-174E-A67A-D25C51937840}"/>
    <dgm:cxn modelId="{5BF76A5A-4C5A-3740-A085-F7845BCE0643}" srcId="{40C6EDA2-DA08-FF4C-9930-002EA4135C39}" destId="{09BAE0D7-4350-DC43-9744-4872FE149422}" srcOrd="1" destOrd="0" parTransId="{D073A59A-4B89-AF4F-B61F-705FA93477D6}" sibTransId="{A08AE636-DB8E-984E-933F-B45917E0001C}"/>
    <dgm:cxn modelId="{A0E7F585-7112-2948-8017-54987B2D970B}" type="presOf" srcId="{D073A59A-4B89-AF4F-B61F-705FA93477D6}" destId="{4BE83A6D-C259-6740-85E2-8DB9B9DE505D}" srcOrd="1" destOrd="0" presId="urn:microsoft.com/office/officeart/2005/8/layout/hierarchy2"/>
    <dgm:cxn modelId="{017DAF97-F36D-334E-9A49-0844B118D1C9}" type="presOf" srcId="{40C6EDA2-DA08-FF4C-9930-002EA4135C39}" destId="{82965673-CC17-9C46-BF1C-7C7B52427BE2}" srcOrd="0" destOrd="0" presId="urn:microsoft.com/office/officeart/2005/8/layout/hierarchy2"/>
    <dgm:cxn modelId="{7CFA64AC-279D-574B-81E5-BCFAF27F0DFF}" srcId="{40C6EDA2-DA08-FF4C-9930-002EA4135C39}" destId="{E5145951-E3DA-0C4A-8DC5-671D7B718680}" srcOrd="3" destOrd="0" parTransId="{F7CBE1F0-6D95-4B49-B594-8798AE2BBCB4}" sibTransId="{8FB0CCEA-81A0-A240-BA51-A8F27EA17CC7}"/>
    <dgm:cxn modelId="{B4A917C6-3623-C646-89BC-572D8188EA91}" type="presOf" srcId="{B0B77CF6-615E-3441-835F-6AA53ED0025C}" destId="{E6BB7EA9-71DC-A54D-A416-6E29C33B5C99}" srcOrd="1" destOrd="0" presId="urn:microsoft.com/office/officeart/2005/8/layout/hierarchy2"/>
    <dgm:cxn modelId="{935BC5D0-5316-3D43-89DC-BBDEB79691DE}" type="presOf" srcId="{F7CBE1F0-6D95-4B49-B594-8798AE2BBCB4}" destId="{A278B62D-72D7-694C-98BE-3B45A7C5BD32}" srcOrd="0" destOrd="0" presId="urn:microsoft.com/office/officeart/2005/8/layout/hierarchy2"/>
    <dgm:cxn modelId="{B73AF0DB-7285-BC49-9286-B8B98E840829}" type="presOf" srcId="{F85E6029-09F7-114C-BA68-6E3DB96B6822}" destId="{329FF16D-B5EA-3842-A6EE-CA156D432859}" srcOrd="0" destOrd="0" presId="urn:microsoft.com/office/officeart/2005/8/layout/hierarchy2"/>
    <dgm:cxn modelId="{183F57E4-6AE4-C842-8BED-268F016E0821}" type="presOf" srcId="{10CD0F3F-EC57-8046-83CC-9DF128F299E3}" destId="{1E596C19-B23B-6144-94F3-ECD9BD3F1FBB}" srcOrd="0" destOrd="0" presId="urn:microsoft.com/office/officeart/2005/8/layout/hierarchy2"/>
    <dgm:cxn modelId="{FDFD5BE9-9F6E-F841-A5D9-7EB4A46E9058}" srcId="{40C6EDA2-DA08-FF4C-9930-002EA4135C39}" destId="{1A9D98B4-B1FA-7549-8C12-4D94AA262757}" srcOrd="5" destOrd="0" parTransId="{F85E6029-09F7-114C-BA68-6E3DB96B6822}" sibTransId="{A50095BB-B4D4-3F4F-B44A-E14D868E2351}"/>
    <dgm:cxn modelId="{6D4272ED-BB68-7044-99D3-D83E9D6DA554}" type="presOf" srcId="{86567CF1-23A3-3B44-8038-DA6A9250EFB0}" destId="{C92EF261-1411-5E47-9303-E0AC8B7EA99B}" srcOrd="0" destOrd="0" presId="urn:microsoft.com/office/officeart/2005/8/layout/hierarchy2"/>
    <dgm:cxn modelId="{A14811F0-E4F9-884D-A1F2-A7CE2F600908}" srcId="{40C6EDA2-DA08-FF4C-9930-002EA4135C39}" destId="{10CD0F3F-EC57-8046-83CC-9DF128F299E3}" srcOrd="4" destOrd="0" parTransId="{203634ED-2434-A540-9292-AD20C198971E}" sibTransId="{BC1BB560-F919-CA4B-9886-279FFC0EB630}"/>
    <dgm:cxn modelId="{A6756BFC-26F9-F242-9523-2AFFBDFAFF74}" type="presOf" srcId="{F85E6029-09F7-114C-BA68-6E3DB96B6822}" destId="{16DEF0E2-5DDE-964C-9BB8-430BECFFF625}" srcOrd="1" destOrd="0" presId="urn:microsoft.com/office/officeart/2005/8/layout/hierarchy2"/>
    <dgm:cxn modelId="{81B28252-E023-1B43-BBDC-766C96F980AF}" type="presParOf" srcId="{C92EF261-1411-5E47-9303-E0AC8B7EA99B}" destId="{A1ADEF4D-ABBA-0D41-8A1C-23B60D746672}" srcOrd="0" destOrd="0" presId="urn:microsoft.com/office/officeart/2005/8/layout/hierarchy2"/>
    <dgm:cxn modelId="{6290A4B9-F066-0C41-A354-263DDB3221F8}" type="presParOf" srcId="{A1ADEF4D-ABBA-0D41-8A1C-23B60D746672}" destId="{82965673-CC17-9C46-BF1C-7C7B52427BE2}" srcOrd="0" destOrd="0" presId="urn:microsoft.com/office/officeart/2005/8/layout/hierarchy2"/>
    <dgm:cxn modelId="{E1666B24-6207-F14D-AC0A-189D6F98AA83}" type="presParOf" srcId="{A1ADEF4D-ABBA-0D41-8A1C-23B60D746672}" destId="{A5D15C1E-C356-0A4A-B9E7-B10420C971DC}" srcOrd="1" destOrd="0" presId="urn:microsoft.com/office/officeart/2005/8/layout/hierarchy2"/>
    <dgm:cxn modelId="{08382332-4463-6D42-B6BE-1D89FA304879}" type="presParOf" srcId="{A5D15C1E-C356-0A4A-B9E7-B10420C971DC}" destId="{7B98BFEE-CE54-2E4F-B504-3BEBF7A8C306}" srcOrd="0" destOrd="0" presId="urn:microsoft.com/office/officeart/2005/8/layout/hierarchy2"/>
    <dgm:cxn modelId="{13296893-5F5C-4C4A-BD0A-506F3BB19EE9}" type="presParOf" srcId="{7B98BFEE-CE54-2E4F-B504-3BEBF7A8C306}" destId="{E6BB7EA9-71DC-A54D-A416-6E29C33B5C99}" srcOrd="0" destOrd="0" presId="urn:microsoft.com/office/officeart/2005/8/layout/hierarchy2"/>
    <dgm:cxn modelId="{69868E1E-ADDA-EC43-A18F-4FD135DB77BC}" type="presParOf" srcId="{A5D15C1E-C356-0A4A-B9E7-B10420C971DC}" destId="{7DE026D7-7FD5-1F48-BF5F-7F46DF0B8731}" srcOrd="1" destOrd="0" presId="urn:microsoft.com/office/officeart/2005/8/layout/hierarchy2"/>
    <dgm:cxn modelId="{6747AFAF-3C38-1248-BD49-F42D96159088}" type="presParOf" srcId="{7DE026D7-7FD5-1F48-BF5F-7F46DF0B8731}" destId="{8C13C65E-0DB5-D248-A7AB-F518A1DA73CD}" srcOrd="0" destOrd="0" presId="urn:microsoft.com/office/officeart/2005/8/layout/hierarchy2"/>
    <dgm:cxn modelId="{4B22EBE4-E5D5-AC4F-883B-DF7C1385B7A1}" type="presParOf" srcId="{7DE026D7-7FD5-1F48-BF5F-7F46DF0B8731}" destId="{56FB739F-B98E-A244-BDF9-75A86A44961B}" srcOrd="1" destOrd="0" presId="urn:microsoft.com/office/officeart/2005/8/layout/hierarchy2"/>
    <dgm:cxn modelId="{3B0803DC-247D-6940-91C8-313C7AFABEC1}" type="presParOf" srcId="{A5D15C1E-C356-0A4A-B9E7-B10420C971DC}" destId="{F2E737C9-615A-0C41-B12F-540998BDA44A}" srcOrd="2" destOrd="0" presId="urn:microsoft.com/office/officeart/2005/8/layout/hierarchy2"/>
    <dgm:cxn modelId="{DE37863F-7FC2-7546-91E7-58EA2EBCB85F}" type="presParOf" srcId="{F2E737C9-615A-0C41-B12F-540998BDA44A}" destId="{4BE83A6D-C259-6740-85E2-8DB9B9DE505D}" srcOrd="0" destOrd="0" presId="urn:microsoft.com/office/officeart/2005/8/layout/hierarchy2"/>
    <dgm:cxn modelId="{7D77C3CF-2264-D448-9ACD-F0351B4DFB23}" type="presParOf" srcId="{A5D15C1E-C356-0A4A-B9E7-B10420C971DC}" destId="{8F703D5E-3EEE-C547-B64D-6C99D8B4C7D3}" srcOrd="3" destOrd="0" presId="urn:microsoft.com/office/officeart/2005/8/layout/hierarchy2"/>
    <dgm:cxn modelId="{5D3773DC-2479-B043-8CB7-665B77FA497D}" type="presParOf" srcId="{8F703D5E-3EEE-C547-B64D-6C99D8B4C7D3}" destId="{3E490291-0E5D-F945-88B3-D8F863EBF31D}" srcOrd="0" destOrd="0" presId="urn:microsoft.com/office/officeart/2005/8/layout/hierarchy2"/>
    <dgm:cxn modelId="{18ADA6A6-8585-4648-9283-AF273064E62F}" type="presParOf" srcId="{8F703D5E-3EEE-C547-B64D-6C99D8B4C7D3}" destId="{A122B5A1-1286-DB49-A35F-B2E0F57FD261}" srcOrd="1" destOrd="0" presId="urn:microsoft.com/office/officeart/2005/8/layout/hierarchy2"/>
    <dgm:cxn modelId="{EB52E21F-C010-FA46-81C5-61DF3CCA443D}" type="presParOf" srcId="{A5D15C1E-C356-0A4A-B9E7-B10420C971DC}" destId="{52A6052A-C70D-C340-BBD6-9D88A1D3A09D}" srcOrd="4" destOrd="0" presId="urn:microsoft.com/office/officeart/2005/8/layout/hierarchy2"/>
    <dgm:cxn modelId="{1CC30038-5D05-3342-BE21-7650AFCC7489}" type="presParOf" srcId="{52A6052A-C70D-C340-BBD6-9D88A1D3A09D}" destId="{A1C9E02D-60C4-1F4F-A11B-6D6C4345FF29}" srcOrd="0" destOrd="0" presId="urn:microsoft.com/office/officeart/2005/8/layout/hierarchy2"/>
    <dgm:cxn modelId="{75546416-6471-0040-9296-9ADD92BC1018}" type="presParOf" srcId="{A5D15C1E-C356-0A4A-B9E7-B10420C971DC}" destId="{F937B34B-1DE4-6143-86FB-F1F830418C5A}" srcOrd="5" destOrd="0" presId="urn:microsoft.com/office/officeart/2005/8/layout/hierarchy2"/>
    <dgm:cxn modelId="{D0F65575-0328-7342-B4D0-4D5CB625D363}" type="presParOf" srcId="{F937B34B-1DE4-6143-86FB-F1F830418C5A}" destId="{E3A8F629-8538-4A48-9962-7BF7158B15F3}" srcOrd="0" destOrd="0" presId="urn:microsoft.com/office/officeart/2005/8/layout/hierarchy2"/>
    <dgm:cxn modelId="{A31C31C4-FFFF-F345-9A6F-35556EE5C1DA}" type="presParOf" srcId="{F937B34B-1DE4-6143-86FB-F1F830418C5A}" destId="{EB8B89D9-5E37-B24F-8627-214FEB1B52FE}" srcOrd="1" destOrd="0" presId="urn:microsoft.com/office/officeart/2005/8/layout/hierarchy2"/>
    <dgm:cxn modelId="{0F9E2743-6BE6-7C4E-A6BA-57B79D25F58E}" type="presParOf" srcId="{A5D15C1E-C356-0A4A-B9E7-B10420C971DC}" destId="{A278B62D-72D7-694C-98BE-3B45A7C5BD32}" srcOrd="6" destOrd="0" presId="urn:microsoft.com/office/officeart/2005/8/layout/hierarchy2"/>
    <dgm:cxn modelId="{B86DD649-D06A-DC4F-9992-2B173E98B44C}" type="presParOf" srcId="{A278B62D-72D7-694C-98BE-3B45A7C5BD32}" destId="{40FCBBE7-9A5A-E941-B8FD-FC9C92F736E5}" srcOrd="0" destOrd="0" presId="urn:microsoft.com/office/officeart/2005/8/layout/hierarchy2"/>
    <dgm:cxn modelId="{F4E72A79-7CD9-E14E-BE54-0F66F1DE0277}" type="presParOf" srcId="{A5D15C1E-C356-0A4A-B9E7-B10420C971DC}" destId="{7EDD9D72-B487-2943-9340-35552F203A34}" srcOrd="7" destOrd="0" presId="urn:microsoft.com/office/officeart/2005/8/layout/hierarchy2"/>
    <dgm:cxn modelId="{5171C0C8-D9B4-904A-A7AB-7B21F61A3037}" type="presParOf" srcId="{7EDD9D72-B487-2943-9340-35552F203A34}" destId="{F36F65DF-758D-C447-B1B1-84D1CE3D4982}" srcOrd="0" destOrd="0" presId="urn:microsoft.com/office/officeart/2005/8/layout/hierarchy2"/>
    <dgm:cxn modelId="{9AC4554B-549B-2346-9F4F-EA5C871743FF}" type="presParOf" srcId="{7EDD9D72-B487-2943-9340-35552F203A34}" destId="{6CE7C883-0577-E241-8349-A1D77B470338}" srcOrd="1" destOrd="0" presId="urn:microsoft.com/office/officeart/2005/8/layout/hierarchy2"/>
    <dgm:cxn modelId="{60546E84-1EFD-4747-B467-9434B2749383}" type="presParOf" srcId="{A5D15C1E-C356-0A4A-B9E7-B10420C971DC}" destId="{757F6B78-33C1-914E-8BB0-D00C03B7BBEB}" srcOrd="8" destOrd="0" presId="urn:microsoft.com/office/officeart/2005/8/layout/hierarchy2"/>
    <dgm:cxn modelId="{3E51151D-8E47-2441-9338-DBD5DBEA0434}" type="presParOf" srcId="{757F6B78-33C1-914E-8BB0-D00C03B7BBEB}" destId="{1662950E-1B15-1B49-9F80-69FD91089176}" srcOrd="0" destOrd="0" presId="urn:microsoft.com/office/officeart/2005/8/layout/hierarchy2"/>
    <dgm:cxn modelId="{034CF04B-17CD-D347-99A1-DFE42AD58DC4}" type="presParOf" srcId="{A5D15C1E-C356-0A4A-B9E7-B10420C971DC}" destId="{08E5271F-879E-2D47-AC7B-0D24D0530814}" srcOrd="9" destOrd="0" presId="urn:microsoft.com/office/officeart/2005/8/layout/hierarchy2"/>
    <dgm:cxn modelId="{AB95E8C3-2638-0D40-AE81-3E9BC791E383}" type="presParOf" srcId="{08E5271F-879E-2D47-AC7B-0D24D0530814}" destId="{1E596C19-B23B-6144-94F3-ECD9BD3F1FBB}" srcOrd="0" destOrd="0" presId="urn:microsoft.com/office/officeart/2005/8/layout/hierarchy2"/>
    <dgm:cxn modelId="{47ACDC97-830B-9047-BA40-6801ED750CEF}" type="presParOf" srcId="{08E5271F-879E-2D47-AC7B-0D24D0530814}" destId="{8141D712-A275-F84E-834E-4C7A41E1DAFC}" srcOrd="1" destOrd="0" presId="urn:microsoft.com/office/officeart/2005/8/layout/hierarchy2"/>
    <dgm:cxn modelId="{FFE0DC32-24E3-FF43-9FB7-84F135F66433}" type="presParOf" srcId="{A5D15C1E-C356-0A4A-B9E7-B10420C971DC}" destId="{329FF16D-B5EA-3842-A6EE-CA156D432859}" srcOrd="10" destOrd="0" presId="urn:microsoft.com/office/officeart/2005/8/layout/hierarchy2"/>
    <dgm:cxn modelId="{55C8867C-D9A0-194C-849E-A320456BDE83}" type="presParOf" srcId="{329FF16D-B5EA-3842-A6EE-CA156D432859}" destId="{16DEF0E2-5DDE-964C-9BB8-430BECFFF625}" srcOrd="0" destOrd="0" presId="urn:microsoft.com/office/officeart/2005/8/layout/hierarchy2"/>
    <dgm:cxn modelId="{71900174-20F1-4949-852E-80F5E9FD80D2}" type="presParOf" srcId="{A5D15C1E-C356-0A4A-B9E7-B10420C971DC}" destId="{4D3A4DD7-40F9-DC44-BC9E-28896D40C498}" srcOrd="11" destOrd="0" presId="urn:microsoft.com/office/officeart/2005/8/layout/hierarchy2"/>
    <dgm:cxn modelId="{8E67C0D8-CB84-5E4D-8CC4-99798D5C9B42}" type="presParOf" srcId="{4D3A4DD7-40F9-DC44-BC9E-28896D40C498}" destId="{110B33F2-A6BD-F14F-9314-BF11BBC1E39F}" srcOrd="0" destOrd="0" presId="urn:microsoft.com/office/officeart/2005/8/layout/hierarchy2"/>
    <dgm:cxn modelId="{B450611F-1764-304E-BC17-76ADCAB568C5}" type="presParOf" srcId="{4D3A4DD7-40F9-DC44-BC9E-28896D40C498}" destId="{E1D605D3-7556-7A44-87F5-F6EC3B618D3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65673-CC17-9C46-BF1C-7C7B52427BE2}">
      <dsp:nvSpPr>
        <dsp:cNvPr id="0" name=""/>
        <dsp:cNvSpPr/>
      </dsp:nvSpPr>
      <dsp:spPr>
        <a:xfrm>
          <a:off x="10879" y="1297132"/>
          <a:ext cx="891158" cy="1949632"/>
        </a:xfrm>
        <a:prstGeom prst="roundRect">
          <a:avLst>
            <a:gd name="adj" fmla="val 10000"/>
          </a:avLst>
        </a:prstGeom>
        <a:solidFill>
          <a:schemeClr val="accent6">
            <a:lumMod val="60000"/>
            <a:lumOff val="40000"/>
          </a:schemeClr>
        </a:solidFill>
        <a:ln w="25400" cap="flat" cmpd="sng" algn="ctr">
          <a:no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tx1"/>
              </a:solidFill>
            </a:rPr>
            <a:t>失业保险基金的筹措方式</a:t>
          </a:r>
        </a:p>
      </dsp:txBody>
      <dsp:txXfrm>
        <a:off x="36980" y="1323233"/>
        <a:ext cx="838956" cy="1897430"/>
      </dsp:txXfrm>
    </dsp:sp>
    <dsp:sp modelId="{7B98BFEE-CE54-2E4F-B504-3BEBF7A8C306}">
      <dsp:nvSpPr>
        <dsp:cNvPr id="0" name=""/>
        <dsp:cNvSpPr/>
      </dsp:nvSpPr>
      <dsp:spPr>
        <a:xfrm rot="17780202">
          <a:off x="476195" y="1569167"/>
          <a:ext cx="1530830" cy="33629"/>
        </a:xfrm>
        <a:custGeom>
          <a:avLst/>
          <a:gdLst/>
          <a:ahLst/>
          <a:cxnLst/>
          <a:rect l="0" t="0" r="0" b="0"/>
          <a:pathLst>
            <a:path>
              <a:moveTo>
                <a:pt x="0" y="16814"/>
              </a:moveTo>
              <a:lnTo>
                <a:pt x="1530830" y="16814"/>
              </a:lnTo>
            </a:path>
          </a:pathLst>
        </a:custGeom>
        <a:noFill/>
        <a:ln w="25400"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b="0" kern="1200">
            <a:solidFill>
              <a:schemeClr val="tx1"/>
            </a:solidFill>
          </a:endParaRPr>
        </a:p>
      </dsp:txBody>
      <dsp:txXfrm>
        <a:off x="1203340" y="1547711"/>
        <a:ext cx="76541" cy="76541"/>
      </dsp:txXfrm>
    </dsp:sp>
    <dsp:sp modelId="{8C13C65E-0DB5-D248-A7AB-F518A1DA73CD}">
      <dsp:nvSpPr>
        <dsp:cNvPr id="0" name=""/>
        <dsp:cNvSpPr/>
      </dsp:nvSpPr>
      <dsp:spPr>
        <a:xfrm>
          <a:off x="1581183" y="690846"/>
          <a:ext cx="8308568" cy="418336"/>
        </a:xfrm>
        <a:prstGeom prst="roundRect">
          <a:avLst>
            <a:gd name="adj" fmla="val 10000"/>
          </a:avLst>
        </a:prstGeom>
        <a:no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solidFill>
                <a:schemeClr val="tx1"/>
              </a:solidFill>
            </a:rPr>
            <a:t>（</a:t>
          </a:r>
          <a:r>
            <a:rPr lang="en-US" altLang="zh-CN" sz="2000" b="0" kern="1200" dirty="0">
              <a:solidFill>
                <a:schemeClr val="tx1"/>
              </a:solidFill>
            </a:rPr>
            <a:t>1</a:t>
          </a:r>
          <a:r>
            <a:rPr lang="zh-CN" altLang="en-US" sz="2000" b="0" kern="1200" dirty="0">
              <a:solidFill>
                <a:schemeClr val="tx1"/>
              </a:solidFill>
            </a:rPr>
            <a:t>）由政府、企业和个人三方共同负担。</a:t>
          </a:r>
          <a:r>
            <a:rPr lang="zh-CN" altLang="en-US" sz="2000" b="1" kern="1200" dirty="0">
              <a:solidFill>
                <a:schemeClr val="tx1"/>
              </a:solidFill>
            </a:rPr>
            <a:t>（德国、加拿大、日本）</a:t>
          </a:r>
        </a:p>
      </dsp:txBody>
      <dsp:txXfrm>
        <a:off x="1593436" y="703099"/>
        <a:ext cx="8284062" cy="393830"/>
      </dsp:txXfrm>
    </dsp:sp>
    <dsp:sp modelId="{F2E737C9-615A-0C41-B12F-540998BDA44A}">
      <dsp:nvSpPr>
        <dsp:cNvPr id="0" name=""/>
        <dsp:cNvSpPr/>
      </dsp:nvSpPr>
      <dsp:spPr>
        <a:xfrm rot="18581009">
          <a:off x="709819" y="1845876"/>
          <a:ext cx="1063581" cy="33629"/>
        </a:xfrm>
        <a:custGeom>
          <a:avLst/>
          <a:gdLst/>
          <a:ahLst/>
          <a:cxnLst/>
          <a:rect l="0" t="0" r="0" b="0"/>
          <a:pathLst>
            <a:path>
              <a:moveTo>
                <a:pt x="0" y="16814"/>
              </a:moveTo>
              <a:lnTo>
                <a:pt x="1063581" y="16814"/>
              </a:lnTo>
            </a:path>
          </a:pathLst>
        </a:custGeom>
        <a:noFill/>
        <a:ln w="25400"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b="0" kern="1200">
            <a:solidFill>
              <a:schemeClr val="tx1"/>
            </a:solidFill>
          </a:endParaRPr>
        </a:p>
      </dsp:txBody>
      <dsp:txXfrm>
        <a:off x="1215021" y="1836101"/>
        <a:ext cx="53179" cy="53179"/>
      </dsp:txXfrm>
    </dsp:sp>
    <dsp:sp modelId="{3E490291-0E5D-F945-88B3-D8F863EBF31D}">
      <dsp:nvSpPr>
        <dsp:cNvPr id="0" name=""/>
        <dsp:cNvSpPr/>
      </dsp:nvSpPr>
      <dsp:spPr>
        <a:xfrm>
          <a:off x="1581183" y="1244265"/>
          <a:ext cx="8308568" cy="418336"/>
        </a:xfrm>
        <a:prstGeom prst="roundRect">
          <a:avLst>
            <a:gd name="adj" fmla="val 10000"/>
          </a:avLst>
        </a:prstGeom>
        <a:no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solidFill>
                <a:schemeClr val="tx1"/>
              </a:solidFill>
            </a:rPr>
            <a:t>（</a:t>
          </a:r>
          <a:r>
            <a:rPr lang="en-US" altLang="zh-CN" sz="2000" b="0" kern="1200" dirty="0">
              <a:solidFill>
                <a:schemeClr val="tx1"/>
              </a:solidFill>
            </a:rPr>
            <a:t>2</a:t>
          </a:r>
          <a:r>
            <a:rPr lang="zh-CN" altLang="en-US" sz="2000" b="0" kern="1200" dirty="0">
              <a:solidFill>
                <a:schemeClr val="tx1"/>
              </a:solidFill>
            </a:rPr>
            <a:t>）由企业和个人双方共同负担。（法国、希腊）</a:t>
          </a:r>
        </a:p>
      </dsp:txBody>
      <dsp:txXfrm>
        <a:off x="1593436" y="1256518"/>
        <a:ext cx="8284062" cy="393830"/>
      </dsp:txXfrm>
    </dsp:sp>
    <dsp:sp modelId="{52A6052A-C70D-C340-BBD6-9D88A1D3A09D}">
      <dsp:nvSpPr>
        <dsp:cNvPr id="0" name=""/>
        <dsp:cNvSpPr/>
      </dsp:nvSpPr>
      <dsp:spPr>
        <a:xfrm rot="20286769">
          <a:off x="875660" y="2118715"/>
          <a:ext cx="731901" cy="33629"/>
        </a:xfrm>
        <a:custGeom>
          <a:avLst/>
          <a:gdLst/>
          <a:ahLst/>
          <a:cxnLst/>
          <a:rect l="0" t="0" r="0" b="0"/>
          <a:pathLst>
            <a:path>
              <a:moveTo>
                <a:pt x="0" y="16814"/>
              </a:moveTo>
              <a:lnTo>
                <a:pt x="731901" y="16814"/>
              </a:lnTo>
            </a:path>
          </a:pathLst>
        </a:custGeom>
        <a:noFill/>
        <a:ln w="25400"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b="0" kern="1200">
            <a:solidFill>
              <a:schemeClr val="tx1"/>
            </a:solidFill>
          </a:endParaRPr>
        </a:p>
      </dsp:txBody>
      <dsp:txXfrm>
        <a:off x="1223313" y="2117232"/>
        <a:ext cx="36595" cy="36595"/>
      </dsp:txXfrm>
    </dsp:sp>
    <dsp:sp modelId="{E3A8F629-8538-4A48-9962-7BF7158B15F3}">
      <dsp:nvSpPr>
        <dsp:cNvPr id="0" name=""/>
        <dsp:cNvSpPr/>
      </dsp:nvSpPr>
      <dsp:spPr>
        <a:xfrm>
          <a:off x="1581183" y="1789942"/>
          <a:ext cx="8308568" cy="418336"/>
        </a:xfrm>
        <a:prstGeom prst="roundRect">
          <a:avLst>
            <a:gd name="adj" fmla="val 10000"/>
          </a:avLst>
        </a:prstGeom>
        <a:no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solidFill>
                <a:schemeClr val="tx1"/>
              </a:solidFill>
            </a:rPr>
            <a:t>（</a:t>
          </a:r>
          <a:r>
            <a:rPr lang="en-US" altLang="zh-CN" sz="2000" b="0" kern="1200" dirty="0">
              <a:solidFill>
                <a:schemeClr val="tx1"/>
              </a:solidFill>
            </a:rPr>
            <a:t>3</a:t>
          </a:r>
          <a:r>
            <a:rPr lang="zh-CN" altLang="en-US" sz="2000" b="0" kern="1200" dirty="0">
              <a:solidFill>
                <a:schemeClr val="tx1"/>
              </a:solidFill>
            </a:rPr>
            <a:t>）由政府和企业双方共同负担。（意大利、美国、冰岛）</a:t>
          </a:r>
        </a:p>
      </dsp:txBody>
      <dsp:txXfrm>
        <a:off x="1593436" y="1802195"/>
        <a:ext cx="8284062" cy="393830"/>
      </dsp:txXfrm>
    </dsp:sp>
    <dsp:sp modelId="{A278B62D-72D7-694C-98BE-3B45A7C5BD32}">
      <dsp:nvSpPr>
        <dsp:cNvPr id="0" name=""/>
        <dsp:cNvSpPr/>
      </dsp:nvSpPr>
      <dsp:spPr>
        <a:xfrm rot="1313231">
          <a:off x="875660" y="2391553"/>
          <a:ext cx="731901" cy="33629"/>
        </a:xfrm>
        <a:custGeom>
          <a:avLst/>
          <a:gdLst/>
          <a:ahLst/>
          <a:cxnLst/>
          <a:rect l="0" t="0" r="0" b="0"/>
          <a:pathLst>
            <a:path>
              <a:moveTo>
                <a:pt x="0" y="16814"/>
              </a:moveTo>
              <a:lnTo>
                <a:pt x="731901" y="16814"/>
              </a:lnTo>
            </a:path>
          </a:pathLst>
        </a:custGeom>
        <a:noFill/>
        <a:ln w="2857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b="0" kern="1200">
            <a:solidFill>
              <a:schemeClr val="tx1"/>
            </a:solidFill>
          </a:endParaRPr>
        </a:p>
      </dsp:txBody>
      <dsp:txXfrm>
        <a:off x="1223313" y="2390070"/>
        <a:ext cx="36595" cy="36595"/>
      </dsp:txXfrm>
    </dsp:sp>
    <dsp:sp modelId="{F36F65DF-758D-C447-B1B1-84D1CE3D4982}">
      <dsp:nvSpPr>
        <dsp:cNvPr id="0" name=""/>
        <dsp:cNvSpPr/>
      </dsp:nvSpPr>
      <dsp:spPr>
        <a:xfrm>
          <a:off x="1581183" y="2335618"/>
          <a:ext cx="8308568" cy="418336"/>
        </a:xfrm>
        <a:prstGeom prst="roundRect">
          <a:avLst>
            <a:gd name="adj" fmla="val 10000"/>
          </a:avLst>
        </a:prstGeom>
        <a:no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solidFill>
                <a:schemeClr val="tx1"/>
              </a:solidFill>
            </a:rPr>
            <a:t>（</a:t>
          </a:r>
          <a:r>
            <a:rPr lang="en-US" altLang="zh-CN" sz="2000" b="0" kern="1200" dirty="0">
              <a:solidFill>
                <a:schemeClr val="tx1"/>
              </a:solidFill>
            </a:rPr>
            <a:t>4</a:t>
          </a:r>
          <a:r>
            <a:rPr lang="zh-CN" altLang="en-US" sz="2000" b="0" kern="1200" dirty="0">
              <a:solidFill>
                <a:schemeClr val="tx1"/>
              </a:solidFill>
            </a:rPr>
            <a:t>）由企业一方全部负担。（印度尼西亚、阿根廷）</a:t>
          </a:r>
        </a:p>
      </dsp:txBody>
      <dsp:txXfrm>
        <a:off x="1593436" y="2347871"/>
        <a:ext cx="8284062" cy="393830"/>
      </dsp:txXfrm>
    </dsp:sp>
    <dsp:sp modelId="{757F6B78-33C1-914E-8BB0-D00C03B7BBEB}">
      <dsp:nvSpPr>
        <dsp:cNvPr id="0" name=""/>
        <dsp:cNvSpPr/>
      </dsp:nvSpPr>
      <dsp:spPr>
        <a:xfrm rot="3018991">
          <a:off x="709819" y="2664391"/>
          <a:ext cx="1063581" cy="33629"/>
        </a:xfrm>
        <a:custGeom>
          <a:avLst/>
          <a:gdLst/>
          <a:ahLst/>
          <a:cxnLst/>
          <a:rect l="0" t="0" r="0" b="0"/>
          <a:pathLst>
            <a:path>
              <a:moveTo>
                <a:pt x="0" y="16814"/>
              </a:moveTo>
              <a:lnTo>
                <a:pt x="1063581" y="16814"/>
              </a:lnTo>
            </a:path>
          </a:pathLst>
        </a:custGeom>
        <a:noFill/>
        <a:ln w="2857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b="0" kern="1200">
            <a:solidFill>
              <a:schemeClr val="tx1"/>
            </a:solidFill>
          </a:endParaRPr>
        </a:p>
      </dsp:txBody>
      <dsp:txXfrm>
        <a:off x="1215021" y="2654616"/>
        <a:ext cx="53179" cy="53179"/>
      </dsp:txXfrm>
    </dsp:sp>
    <dsp:sp modelId="{1E596C19-B23B-6144-94F3-ECD9BD3F1FBB}">
      <dsp:nvSpPr>
        <dsp:cNvPr id="0" name=""/>
        <dsp:cNvSpPr/>
      </dsp:nvSpPr>
      <dsp:spPr>
        <a:xfrm>
          <a:off x="1581183" y="2881295"/>
          <a:ext cx="8308568" cy="418336"/>
        </a:xfrm>
        <a:prstGeom prst="roundRect">
          <a:avLst>
            <a:gd name="adj" fmla="val 10000"/>
          </a:avLst>
        </a:prstGeom>
        <a:no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solidFill>
                <a:schemeClr val="tx1"/>
              </a:solidFill>
            </a:rPr>
            <a:t>（</a:t>
          </a:r>
          <a:r>
            <a:rPr lang="en-US" altLang="zh-CN" sz="2000" b="0" kern="1200" dirty="0">
              <a:solidFill>
                <a:schemeClr val="tx1"/>
              </a:solidFill>
            </a:rPr>
            <a:t>5</a:t>
          </a:r>
          <a:r>
            <a:rPr lang="zh-CN" altLang="en-US" sz="2000" b="0" kern="1200" dirty="0">
              <a:solidFill>
                <a:schemeClr val="tx1"/>
              </a:solidFill>
            </a:rPr>
            <a:t>）由政府全部负担。（澳大利亚、新西兰、匈牙利）</a:t>
          </a:r>
        </a:p>
      </dsp:txBody>
      <dsp:txXfrm>
        <a:off x="1593436" y="2893548"/>
        <a:ext cx="8284062" cy="393830"/>
      </dsp:txXfrm>
    </dsp:sp>
    <dsp:sp modelId="{329FF16D-B5EA-3842-A6EE-CA156D432859}">
      <dsp:nvSpPr>
        <dsp:cNvPr id="0" name=""/>
        <dsp:cNvSpPr/>
      </dsp:nvSpPr>
      <dsp:spPr>
        <a:xfrm rot="3812049">
          <a:off x="479662" y="2937230"/>
          <a:ext cx="1523895" cy="33629"/>
        </a:xfrm>
        <a:custGeom>
          <a:avLst/>
          <a:gdLst/>
          <a:ahLst/>
          <a:cxnLst/>
          <a:rect l="0" t="0" r="0" b="0"/>
          <a:pathLst>
            <a:path>
              <a:moveTo>
                <a:pt x="0" y="16814"/>
              </a:moveTo>
              <a:lnTo>
                <a:pt x="1523895" y="16814"/>
              </a:lnTo>
            </a:path>
          </a:pathLst>
        </a:custGeom>
        <a:noFill/>
        <a:ln w="2857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b="0" kern="1200">
            <a:solidFill>
              <a:schemeClr val="tx1"/>
            </a:solidFill>
          </a:endParaRPr>
        </a:p>
      </dsp:txBody>
      <dsp:txXfrm>
        <a:off x="1203513" y="2915947"/>
        <a:ext cx="76194" cy="76194"/>
      </dsp:txXfrm>
    </dsp:sp>
    <dsp:sp modelId="{110B33F2-A6BD-F14F-9314-BF11BBC1E39F}">
      <dsp:nvSpPr>
        <dsp:cNvPr id="0" name=""/>
        <dsp:cNvSpPr/>
      </dsp:nvSpPr>
      <dsp:spPr>
        <a:xfrm>
          <a:off x="1581183" y="3426972"/>
          <a:ext cx="8308568" cy="418336"/>
        </a:xfrm>
        <a:prstGeom prst="roundRect">
          <a:avLst>
            <a:gd name="adj" fmla="val 10000"/>
          </a:avLst>
        </a:prstGeom>
        <a:no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solidFill>
                <a:schemeClr val="tx1"/>
              </a:solidFill>
            </a:rPr>
            <a:t>（</a:t>
          </a:r>
          <a:r>
            <a:rPr lang="en-US" altLang="zh-CN" sz="2000" b="0" kern="1200" dirty="0">
              <a:solidFill>
                <a:schemeClr val="tx1"/>
              </a:solidFill>
            </a:rPr>
            <a:t>6</a:t>
          </a:r>
          <a:r>
            <a:rPr lang="zh-CN" altLang="en-US" sz="2000" b="0" kern="1200" dirty="0">
              <a:solidFill>
                <a:schemeClr val="tx1"/>
              </a:solidFill>
            </a:rPr>
            <a:t>）由个人全部负担。（前南斯拉夫）</a:t>
          </a:r>
        </a:p>
      </dsp:txBody>
      <dsp:txXfrm>
        <a:off x="1593436" y="3439225"/>
        <a:ext cx="8284062" cy="39383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EBF6E-07E1-4A9E-AA27-B52CDC64B021}" type="datetimeFigureOut">
              <a:rPr lang="en-GB" smtClean="0"/>
              <a:t>17/11/2020</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19C3D-7EF0-4B04-95D2-6E26D91564D8}" type="slidenum">
              <a:rPr lang="en-GB" smtClean="0"/>
              <a:t>‹#›</a:t>
            </a:fld>
            <a:endParaRPr lang="en-GB" dirty="0"/>
          </a:p>
        </p:txBody>
      </p:sp>
    </p:spTree>
    <p:extLst>
      <p:ext uri="{BB962C8B-B14F-4D97-AF65-F5344CB8AC3E}">
        <p14:creationId xmlns:p14="http://schemas.microsoft.com/office/powerpoint/2010/main" val="177956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0AF07CEB-5EF7-45EC-A618-F288D41D9DB9}"/>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0CD33126-D5AD-4954-A1C0-3248A7FE5FAE}"/>
              </a:ext>
            </a:extLst>
          </p:cNvPr>
          <p:cNvSpPr>
            <a:spLocks noGrp="1"/>
          </p:cNvSpPr>
          <p:nvPr>
            <p:ph type="body" idx="1"/>
          </p:nvPr>
        </p:nvSpPr>
        <p:spPr/>
        <p:txBody>
          <a:bodyPr/>
          <a:lstStyle/>
          <a:p>
            <a:pPr>
              <a:lnSpc>
                <a:spcPct val="150000"/>
              </a:lnSpc>
              <a:defRPr/>
            </a:pP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劳动社会学是以社会生活中人的劳动行为为研究对象的</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在现实生活中</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人们的劳动行为遇然相异</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劳动者之间的人际关系错综复杂</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劳动者个人、集体与社会的关系纵横交错</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我们要通过种种社会现象</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揭示劳动行为的一般规律及其在特定劳动环境中的规律</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dirty="0"/>
          </a:p>
        </p:txBody>
      </p:sp>
      <p:sp>
        <p:nvSpPr>
          <p:cNvPr id="12292" name="灯片编号占位符 3">
            <a:extLst>
              <a:ext uri="{FF2B5EF4-FFF2-40B4-BE49-F238E27FC236}">
                <a16:creationId xmlns:a16="http://schemas.microsoft.com/office/drawing/2014/main" id="{638DE699-EBD7-41EB-AF4D-C361B1A2D82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fld id="{208841BC-CE57-4DFB-9F77-CB585C8B2FE5}" type="slidenum">
              <a:rPr lang="zh-CN" altLang="en-US" sz="1200" b="0">
                <a:solidFill>
                  <a:srgbClr val="000000"/>
                </a:solidFill>
                <a:latin typeface="Calibri" panose="020F0502020204030204" pitchFamily="34" charset="0"/>
              </a:rPr>
              <a:pPr/>
              <a:t>1</a:t>
            </a:fld>
            <a:endParaRPr lang="zh-CN" altLang="en-US" sz="1200" b="0">
              <a:solidFill>
                <a:srgbClr val="000000"/>
              </a:solidFill>
              <a:latin typeface="Calibri" panose="020F0502020204030204" pitchFamily="34" charset="0"/>
            </a:endParaRPr>
          </a:p>
        </p:txBody>
      </p:sp>
    </p:spTree>
    <p:extLst>
      <p:ext uri="{BB962C8B-B14F-4D97-AF65-F5344CB8AC3E}">
        <p14:creationId xmlns:p14="http://schemas.microsoft.com/office/powerpoint/2010/main" val="609058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14</a:t>
            </a:fld>
            <a:endParaRPr lang="en-GB" dirty="0"/>
          </a:p>
        </p:txBody>
      </p:sp>
    </p:spTree>
    <p:extLst>
      <p:ext uri="{BB962C8B-B14F-4D97-AF65-F5344CB8AC3E}">
        <p14:creationId xmlns:p14="http://schemas.microsoft.com/office/powerpoint/2010/main" val="2775497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根据劳动者在作业场所中所接触的不同有毒有害物质，重点介绍了有机溶剂，金属与类金属化合物，刺激性气体与窒息性气体，苯的氨基、硝基化合物，农药</a:t>
            </a:r>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15</a:t>
            </a:fld>
            <a:endParaRPr lang="en-GB" dirty="0"/>
          </a:p>
        </p:txBody>
      </p:sp>
    </p:spTree>
    <p:extLst>
      <p:ext uri="{BB962C8B-B14F-4D97-AF65-F5344CB8AC3E}">
        <p14:creationId xmlns:p14="http://schemas.microsoft.com/office/powerpoint/2010/main" val="693409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16</a:t>
            </a:fld>
            <a:endParaRPr lang="en-GB" dirty="0"/>
          </a:p>
        </p:txBody>
      </p:sp>
    </p:spTree>
    <p:extLst>
      <p:ext uri="{BB962C8B-B14F-4D97-AF65-F5344CB8AC3E}">
        <p14:creationId xmlns:p14="http://schemas.microsoft.com/office/powerpoint/2010/main" val="1282153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17</a:t>
            </a:fld>
            <a:endParaRPr lang="en-GB" dirty="0"/>
          </a:p>
        </p:txBody>
      </p:sp>
    </p:spTree>
    <p:extLst>
      <p:ext uri="{BB962C8B-B14F-4D97-AF65-F5344CB8AC3E}">
        <p14:creationId xmlns:p14="http://schemas.microsoft.com/office/powerpoint/2010/main" val="2747914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18</a:t>
            </a:fld>
            <a:endParaRPr lang="en-GB" dirty="0"/>
          </a:p>
        </p:txBody>
      </p:sp>
    </p:spTree>
    <p:extLst>
      <p:ext uri="{BB962C8B-B14F-4D97-AF65-F5344CB8AC3E}">
        <p14:creationId xmlns:p14="http://schemas.microsoft.com/office/powerpoint/2010/main" val="204078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19</a:t>
            </a:fld>
            <a:endParaRPr lang="en-GB" dirty="0"/>
          </a:p>
        </p:txBody>
      </p:sp>
    </p:spTree>
    <p:extLst>
      <p:ext uri="{BB962C8B-B14F-4D97-AF65-F5344CB8AC3E}">
        <p14:creationId xmlns:p14="http://schemas.microsoft.com/office/powerpoint/2010/main" val="2985372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20</a:t>
            </a:fld>
            <a:endParaRPr lang="en-GB" dirty="0"/>
          </a:p>
        </p:txBody>
      </p:sp>
    </p:spTree>
    <p:extLst>
      <p:ext uri="{BB962C8B-B14F-4D97-AF65-F5344CB8AC3E}">
        <p14:creationId xmlns:p14="http://schemas.microsoft.com/office/powerpoint/2010/main" val="1096647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21</a:t>
            </a:fld>
            <a:endParaRPr lang="en-GB" dirty="0"/>
          </a:p>
        </p:txBody>
      </p:sp>
    </p:spTree>
    <p:extLst>
      <p:ext uri="{BB962C8B-B14F-4D97-AF65-F5344CB8AC3E}">
        <p14:creationId xmlns:p14="http://schemas.microsoft.com/office/powerpoint/2010/main" val="1625565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22</a:t>
            </a:fld>
            <a:endParaRPr lang="en-GB" dirty="0"/>
          </a:p>
        </p:txBody>
      </p:sp>
    </p:spTree>
    <p:extLst>
      <p:ext uri="{BB962C8B-B14F-4D97-AF65-F5344CB8AC3E}">
        <p14:creationId xmlns:p14="http://schemas.microsoft.com/office/powerpoint/2010/main" val="3094742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23</a:t>
            </a:fld>
            <a:endParaRPr lang="en-GB" dirty="0"/>
          </a:p>
        </p:txBody>
      </p:sp>
    </p:spTree>
    <p:extLst>
      <p:ext uri="{BB962C8B-B14F-4D97-AF65-F5344CB8AC3E}">
        <p14:creationId xmlns:p14="http://schemas.microsoft.com/office/powerpoint/2010/main" val="2994522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4</a:t>
            </a:fld>
            <a:endParaRPr lang="en-GB"/>
          </a:p>
        </p:txBody>
      </p:sp>
    </p:spTree>
    <p:extLst>
      <p:ext uri="{BB962C8B-B14F-4D97-AF65-F5344CB8AC3E}">
        <p14:creationId xmlns:p14="http://schemas.microsoft.com/office/powerpoint/2010/main" val="654121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27</a:t>
            </a:fld>
            <a:endParaRPr lang="en-GB" dirty="0"/>
          </a:p>
        </p:txBody>
      </p:sp>
    </p:spTree>
    <p:extLst>
      <p:ext uri="{BB962C8B-B14F-4D97-AF65-F5344CB8AC3E}">
        <p14:creationId xmlns:p14="http://schemas.microsoft.com/office/powerpoint/2010/main" val="3604723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zh-CN" altLang="en-US" b="0" i="0" dirty="0">
                <a:solidFill>
                  <a:srgbClr val="1F2D3D"/>
                </a:solidFill>
                <a:effectLst/>
                <a:latin typeface="Helvetica Neue For Number"/>
              </a:rPr>
              <a:t>根据国务院</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关于工人退休、退职的暂行办法</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规定，企业职工符合下列条件之一的，应该退休：</a:t>
            </a:r>
            <a:br>
              <a:rPr lang="zh-CN" altLang="en-US" dirty="0"/>
            </a:b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1</a:t>
            </a:r>
            <a:r>
              <a:rPr lang="zh-CN" altLang="en-US" b="0" i="0" dirty="0">
                <a:solidFill>
                  <a:srgbClr val="1F2D3D"/>
                </a:solidFill>
                <a:effectLst/>
                <a:latin typeface="Helvetica Neue For Number"/>
              </a:rPr>
              <a:t>）男年满</a:t>
            </a:r>
            <a:r>
              <a:rPr lang="en-US" altLang="zh-CN" b="0" i="0" dirty="0">
                <a:solidFill>
                  <a:srgbClr val="1F2D3D"/>
                </a:solidFill>
                <a:effectLst/>
                <a:latin typeface="Helvetica Neue For Number"/>
              </a:rPr>
              <a:t>60</a:t>
            </a:r>
            <a:r>
              <a:rPr lang="zh-CN" altLang="en-US" b="0" i="0" dirty="0">
                <a:solidFill>
                  <a:srgbClr val="1F2D3D"/>
                </a:solidFill>
                <a:effectLst/>
                <a:latin typeface="Helvetica Neue For Number"/>
              </a:rPr>
              <a:t>周岁，女年满</a:t>
            </a:r>
            <a:r>
              <a:rPr lang="en-US" altLang="zh-CN" b="0" i="0" dirty="0">
                <a:solidFill>
                  <a:srgbClr val="1F2D3D"/>
                </a:solidFill>
                <a:effectLst/>
                <a:latin typeface="Helvetica Neue For Number"/>
              </a:rPr>
              <a:t>50</a:t>
            </a:r>
            <a:r>
              <a:rPr lang="zh-CN" altLang="en-US" b="0" i="0" dirty="0">
                <a:solidFill>
                  <a:srgbClr val="1F2D3D"/>
                </a:solidFill>
                <a:effectLst/>
                <a:latin typeface="Helvetica Neue For Number"/>
              </a:rPr>
              <a:t>周岁，连续工龄满</a:t>
            </a:r>
            <a:r>
              <a:rPr lang="en-US" altLang="zh-CN" b="0" i="0" dirty="0">
                <a:solidFill>
                  <a:srgbClr val="1F2D3D"/>
                </a:solidFill>
                <a:effectLst/>
                <a:latin typeface="Helvetica Neue For Number"/>
              </a:rPr>
              <a:t>10</a:t>
            </a:r>
            <a:r>
              <a:rPr lang="zh-CN" altLang="en-US" b="0" i="0" dirty="0">
                <a:solidFill>
                  <a:srgbClr val="1F2D3D"/>
                </a:solidFill>
                <a:effectLst/>
                <a:latin typeface="Helvetica Neue For Number"/>
              </a:rPr>
              <a:t>年的。</a:t>
            </a:r>
            <a:br>
              <a:rPr lang="zh-CN" altLang="en-US" dirty="0"/>
            </a:b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2</a:t>
            </a:r>
            <a:r>
              <a:rPr lang="zh-CN" altLang="en-US" b="0" i="0" dirty="0">
                <a:solidFill>
                  <a:srgbClr val="1F2D3D"/>
                </a:solidFill>
                <a:effectLst/>
                <a:latin typeface="Helvetica Neue For Number"/>
              </a:rPr>
              <a:t>）从事井下、高空、高温、特别繁重体力劳动或者其他有害身体健康的工作，男年满</a:t>
            </a:r>
            <a:r>
              <a:rPr lang="en-US" altLang="zh-CN" b="0" i="0" dirty="0">
                <a:solidFill>
                  <a:srgbClr val="1F2D3D"/>
                </a:solidFill>
                <a:effectLst/>
                <a:latin typeface="Helvetica Neue For Number"/>
              </a:rPr>
              <a:t>55</a:t>
            </a:r>
            <a:r>
              <a:rPr lang="zh-CN" altLang="en-US" b="0" i="0" dirty="0">
                <a:solidFill>
                  <a:srgbClr val="1F2D3D"/>
                </a:solidFill>
                <a:effectLst/>
                <a:latin typeface="Helvetica Neue For Number"/>
              </a:rPr>
              <a:t>周岁、女年满</a:t>
            </a:r>
            <a:r>
              <a:rPr lang="en-US" altLang="zh-CN" b="0" i="0" dirty="0">
                <a:solidFill>
                  <a:srgbClr val="1F2D3D"/>
                </a:solidFill>
                <a:effectLst/>
                <a:latin typeface="Helvetica Neue For Number"/>
              </a:rPr>
              <a:t>45</a:t>
            </a:r>
            <a:r>
              <a:rPr lang="zh-CN" altLang="en-US" b="0" i="0" dirty="0">
                <a:solidFill>
                  <a:srgbClr val="1F2D3D"/>
                </a:solidFill>
                <a:effectLst/>
                <a:latin typeface="Helvetica Neue For Number"/>
              </a:rPr>
              <a:t>周岁，连续工龄满</a:t>
            </a:r>
            <a:r>
              <a:rPr lang="en-US" altLang="zh-CN" b="0" i="0" dirty="0">
                <a:solidFill>
                  <a:srgbClr val="1F2D3D"/>
                </a:solidFill>
                <a:effectLst/>
                <a:latin typeface="Helvetica Neue For Number"/>
              </a:rPr>
              <a:t>10</a:t>
            </a:r>
            <a:r>
              <a:rPr lang="zh-CN" altLang="en-US" b="0" i="0" dirty="0">
                <a:solidFill>
                  <a:srgbClr val="1F2D3D"/>
                </a:solidFill>
                <a:effectLst/>
                <a:latin typeface="Helvetica Neue For Number"/>
              </a:rPr>
              <a:t>年的。本项规定也适用于工作条件与工人相同的基层干部。</a:t>
            </a:r>
            <a:br>
              <a:rPr lang="zh-CN" altLang="en-US" dirty="0"/>
            </a:b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3</a:t>
            </a:r>
            <a:r>
              <a:rPr lang="zh-CN" altLang="en-US" b="0" i="0" dirty="0">
                <a:solidFill>
                  <a:srgbClr val="1F2D3D"/>
                </a:solidFill>
                <a:effectLst/>
                <a:latin typeface="Helvetica Neue For Number"/>
              </a:rPr>
              <a:t>）男年满</a:t>
            </a:r>
            <a:r>
              <a:rPr lang="en-US" altLang="zh-CN" b="0" i="0" dirty="0">
                <a:solidFill>
                  <a:srgbClr val="1F2D3D"/>
                </a:solidFill>
                <a:effectLst/>
                <a:latin typeface="Helvetica Neue For Number"/>
              </a:rPr>
              <a:t>50</a:t>
            </a:r>
            <a:r>
              <a:rPr lang="zh-CN" altLang="en-US" b="0" i="0" dirty="0">
                <a:solidFill>
                  <a:srgbClr val="1F2D3D"/>
                </a:solidFill>
                <a:effectLst/>
                <a:latin typeface="Helvetica Neue For Number"/>
              </a:rPr>
              <a:t>周岁，女年满</a:t>
            </a:r>
            <a:r>
              <a:rPr lang="en-US" altLang="zh-CN" b="0" i="0" dirty="0">
                <a:solidFill>
                  <a:srgbClr val="1F2D3D"/>
                </a:solidFill>
                <a:effectLst/>
                <a:latin typeface="Helvetica Neue For Number"/>
              </a:rPr>
              <a:t>45</a:t>
            </a:r>
            <a:r>
              <a:rPr lang="zh-CN" altLang="en-US" b="0" i="0" dirty="0">
                <a:solidFill>
                  <a:srgbClr val="1F2D3D"/>
                </a:solidFill>
                <a:effectLst/>
                <a:latin typeface="Helvetica Neue For Number"/>
              </a:rPr>
              <a:t>周岁，连续工龄满</a:t>
            </a:r>
            <a:r>
              <a:rPr lang="en-US" altLang="zh-CN" b="0" i="0" dirty="0">
                <a:solidFill>
                  <a:srgbClr val="1F2D3D"/>
                </a:solidFill>
                <a:effectLst/>
                <a:latin typeface="Helvetica Neue For Number"/>
              </a:rPr>
              <a:t>10</a:t>
            </a:r>
            <a:r>
              <a:rPr lang="zh-CN" altLang="en-US" b="0" i="0" dirty="0">
                <a:solidFill>
                  <a:srgbClr val="1F2D3D"/>
                </a:solidFill>
                <a:effectLst/>
                <a:latin typeface="Helvetica Neue For Number"/>
              </a:rPr>
              <a:t>年，由医院证明，并经劳动能力鉴定委员会确认，完全丧失劳动能力的。</a:t>
            </a:r>
            <a:br>
              <a:rPr lang="zh-CN" altLang="en-US" dirty="0"/>
            </a:b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4</a:t>
            </a:r>
            <a:r>
              <a:rPr lang="zh-CN" altLang="en-US" b="0" i="0" dirty="0">
                <a:solidFill>
                  <a:srgbClr val="1F2D3D"/>
                </a:solidFill>
                <a:effectLst/>
                <a:latin typeface="Helvetica Neue For Number"/>
              </a:rPr>
              <a:t>）因工致残，由医院证明，并经劳动能力鉴定委员会确认，完全丧失劳动能力的。 </a:t>
            </a:r>
            <a:endParaRPr lang="en-GB"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28</a:t>
            </a:fld>
            <a:endParaRPr lang="en-GB" dirty="0"/>
          </a:p>
        </p:txBody>
      </p:sp>
    </p:spTree>
    <p:extLst>
      <p:ext uri="{BB962C8B-B14F-4D97-AF65-F5344CB8AC3E}">
        <p14:creationId xmlns:p14="http://schemas.microsoft.com/office/powerpoint/2010/main" val="629034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29</a:t>
            </a:fld>
            <a:endParaRPr lang="en-GB" dirty="0"/>
          </a:p>
        </p:txBody>
      </p:sp>
    </p:spTree>
    <p:extLst>
      <p:ext uri="{BB962C8B-B14F-4D97-AF65-F5344CB8AC3E}">
        <p14:creationId xmlns:p14="http://schemas.microsoft.com/office/powerpoint/2010/main" val="1652338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31</a:t>
            </a:fld>
            <a:endParaRPr lang="en-GB" dirty="0"/>
          </a:p>
        </p:txBody>
      </p:sp>
    </p:spTree>
    <p:extLst>
      <p:ext uri="{BB962C8B-B14F-4D97-AF65-F5344CB8AC3E}">
        <p14:creationId xmlns:p14="http://schemas.microsoft.com/office/powerpoint/2010/main" val="2165897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32</a:t>
            </a:fld>
            <a:endParaRPr lang="en-GB" dirty="0"/>
          </a:p>
        </p:txBody>
      </p:sp>
    </p:spTree>
    <p:extLst>
      <p:ext uri="{BB962C8B-B14F-4D97-AF65-F5344CB8AC3E}">
        <p14:creationId xmlns:p14="http://schemas.microsoft.com/office/powerpoint/2010/main" val="3747413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33</a:t>
            </a:fld>
            <a:endParaRPr lang="en-GB" dirty="0"/>
          </a:p>
        </p:txBody>
      </p:sp>
    </p:spTree>
    <p:extLst>
      <p:ext uri="{BB962C8B-B14F-4D97-AF65-F5344CB8AC3E}">
        <p14:creationId xmlns:p14="http://schemas.microsoft.com/office/powerpoint/2010/main" val="1663695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34</a:t>
            </a:fld>
            <a:endParaRPr lang="en-GB" dirty="0"/>
          </a:p>
        </p:txBody>
      </p:sp>
    </p:spTree>
    <p:extLst>
      <p:ext uri="{BB962C8B-B14F-4D97-AF65-F5344CB8AC3E}">
        <p14:creationId xmlns:p14="http://schemas.microsoft.com/office/powerpoint/2010/main" val="4170577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333333"/>
                </a:solidFill>
                <a:effectLst/>
                <a:latin typeface="Arial" panose="020B0604020202020204" pitchFamily="34" charset="0"/>
              </a:rPr>
              <a:t>1</a:t>
            </a:r>
            <a:r>
              <a:rPr lang="zh-CN" altLang="en-US" b="0" i="0" dirty="0">
                <a:solidFill>
                  <a:srgbClr val="333333"/>
                </a:solidFill>
                <a:effectLst/>
                <a:latin typeface="Arial" panose="020B0604020202020204" pitchFamily="34" charset="0"/>
              </a:rPr>
              <a:t>、工资待遇不同，老干部离休后基本政治待遇不变，生活待遇略为从优。退休仅仅享受养老保险金。</a:t>
            </a:r>
            <a:r>
              <a:rPr lang="en-US" altLang="zh-CN" b="0" i="0" dirty="0">
                <a:solidFill>
                  <a:srgbClr val="333333"/>
                </a:solidFill>
                <a:effectLst/>
                <a:latin typeface="Arial" panose="020B0604020202020204" pitchFamily="34" charset="0"/>
              </a:rPr>
              <a:t>2</a:t>
            </a:r>
            <a:r>
              <a:rPr lang="zh-CN" altLang="en-US" b="0" i="0" dirty="0">
                <a:solidFill>
                  <a:srgbClr val="333333"/>
                </a:solidFill>
                <a:effectLst/>
                <a:latin typeface="Arial" panose="020B0604020202020204" pitchFamily="34" charset="0"/>
              </a:rPr>
              <a:t>、医疗待遇不同，离休干部还有生活补贴等。退休要想领取养老金等需满足相应的条件。</a:t>
            </a:r>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35</a:t>
            </a:fld>
            <a:endParaRPr lang="en-GB" dirty="0"/>
          </a:p>
        </p:txBody>
      </p:sp>
    </p:spTree>
    <p:extLst>
      <p:ext uri="{BB962C8B-B14F-4D97-AF65-F5344CB8AC3E}">
        <p14:creationId xmlns:p14="http://schemas.microsoft.com/office/powerpoint/2010/main" val="1526451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2</a:t>
            </a:r>
            <a:r>
              <a:rPr lang="zh-CN" altLang="en-US" b="0" i="0" dirty="0">
                <a:solidFill>
                  <a:srgbClr val="1F2D3D"/>
                </a:solidFill>
                <a:effectLst/>
                <a:latin typeface="Helvetica Neue For Number"/>
              </a:rPr>
              <a:t>）根据国家</a:t>
            </a:r>
            <a:r>
              <a:rPr lang="en-US" altLang="zh-CN" b="0" i="0" dirty="0">
                <a:solidFill>
                  <a:srgbClr val="1F2D3D"/>
                </a:solidFill>
                <a:effectLst/>
                <a:latin typeface="Helvetica Neue For Number"/>
              </a:rPr>
              <a:t>1982</a:t>
            </a:r>
            <a:r>
              <a:rPr lang="zh-CN" altLang="en-US" b="0" i="0" dirty="0">
                <a:solidFill>
                  <a:srgbClr val="1F2D3D"/>
                </a:solidFill>
                <a:effectLst/>
                <a:latin typeface="Helvetica Neue For Number"/>
              </a:rPr>
              <a:t>年的规定，离休干部的养老金，除照发本人的原标准工资外，还按</a:t>
            </a:r>
            <a:r>
              <a:rPr lang="zh-CN" altLang="en-US" b="1" i="0" dirty="0">
                <a:solidFill>
                  <a:srgbClr val="1F2D3D"/>
                </a:solidFill>
                <a:effectLst/>
                <a:latin typeface="Helvetica Neue For Number"/>
              </a:rPr>
              <a:t>不同时期加发生活补贴</a:t>
            </a:r>
            <a:r>
              <a:rPr lang="zh-CN" altLang="en-US" b="0" i="0" dirty="0">
                <a:solidFill>
                  <a:srgbClr val="1F2D3D"/>
                </a:solidFill>
                <a:effectLst/>
                <a:latin typeface="Helvetica Neue For Number"/>
              </a:rPr>
              <a:t>，我国离休干部的特殊待遇是特殊历史时期的特殊政策，将来必然要纳入统一的管理标准。 </a:t>
            </a:r>
          </a:p>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36</a:t>
            </a:fld>
            <a:endParaRPr lang="en-GB" dirty="0"/>
          </a:p>
        </p:txBody>
      </p:sp>
    </p:spTree>
    <p:extLst>
      <p:ext uri="{BB962C8B-B14F-4D97-AF65-F5344CB8AC3E}">
        <p14:creationId xmlns:p14="http://schemas.microsoft.com/office/powerpoint/2010/main" val="9488656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37</a:t>
            </a:fld>
            <a:endParaRPr lang="en-GB" dirty="0"/>
          </a:p>
        </p:txBody>
      </p:sp>
    </p:spTree>
    <p:extLst>
      <p:ext uri="{BB962C8B-B14F-4D97-AF65-F5344CB8AC3E}">
        <p14:creationId xmlns:p14="http://schemas.microsoft.com/office/powerpoint/2010/main" val="149854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5</a:t>
            </a:fld>
            <a:endParaRPr lang="en-GB" dirty="0"/>
          </a:p>
        </p:txBody>
      </p:sp>
    </p:spTree>
    <p:extLst>
      <p:ext uri="{BB962C8B-B14F-4D97-AF65-F5344CB8AC3E}">
        <p14:creationId xmlns:p14="http://schemas.microsoft.com/office/powerpoint/2010/main" val="5187905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38</a:t>
            </a:fld>
            <a:endParaRPr lang="en-GB" dirty="0"/>
          </a:p>
        </p:txBody>
      </p:sp>
    </p:spTree>
    <p:extLst>
      <p:ext uri="{BB962C8B-B14F-4D97-AF65-F5344CB8AC3E}">
        <p14:creationId xmlns:p14="http://schemas.microsoft.com/office/powerpoint/2010/main" val="471184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39</a:t>
            </a:fld>
            <a:endParaRPr lang="en-GB" dirty="0"/>
          </a:p>
        </p:txBody>
      </p:sp>
    </p:spTree>
    <p:extLst>
      <p:ext uri="{BB962C8B-B14F-4D97-AF65-F5344CB8AC3E}">
        <p14:creationId xmlns:p14="http://schemas.microsoft.com/office/powerpoint/2010/main" val="1449119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F2D3D"/>
                </a:solidFill>
                <a:effectLst/>
                <a:latin typeface="Helvetica Neue For Number"/>
              </a:rPr>
              <a:t>　</a:t>
            </a:r>
            <a:r>
              <a:rPr lang="en-US" altLang="zh-CN" b="0" i="0" dirty="0">
                <a:solidFill>
                  <a:srgbClr val="1F2D3D"/>
                </a:solidFill>
                <a:effectLst/>
                <a:latin typeface="Helvetica Neue For Number"/>
              </a:rPr>
              <a:t>1.</a:t>
            </a:r>
            <a:r>
              <a:rPr lang="zh-CN" altLang="en-US" b="0" i="0" dirty="0">
                <a:solidFill>
                  <a:srgbClr val="1F2D3D"/>
                </a:solidFill>
                <a:effectLst/>
                <a:latin typeface="Helvetica Neue For Number"/>
              </a:rPr>
              <a:t>社会养老保险管理方式体现了社会主义的</a:t>
            </a:r>
            <a:r>
              <a:rPr lang="zh-CN" altLang="en-US" b="1" i="0" dirty="0">
                <a:solidFill>
                  <a:srgbClr val="1F2D3D"/>
                </a:solidFill>
                <a:effectLst/>
                <a:latin typeface="Helvetica Neue For Number"/>
              </a:rPr>
              <a:t>公平原则</a:t>
            </a:r>
            <a:r>
              <a:rPr lang="zh-CN" altLang="en-US" b="0" i="0" dirty="0">
                <a:solidFill>
                  <a:srgbClr val="1F2D3D"/>
                </a:solidFill>
                <a:effectLst/>
                <a:latin typeface="Helvetica Neue For Number"/>
              </a:rPr>
              <a:t>，对单位缴费</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基本养老金</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的管理，由国家统筹安排。高收入人群按其收入比例所缴的费用，归入社会养老统筹基金后，不记入个人账户，由国家统筹发放，将使低收入者的退休生活有保障。社会养老统筹的这种管理方式，体现了社会主义的公平原则。</a:t>
            </a:r>
            <a:br>
              <a:rPr lang="zh-CN" altLang="en-US" dirty="0"/>
            </a:br>
            <a:br>
              <a:rPr lang="zh-CN" altLang="en-US" dirty="0"/>
            </a:br>
            <a:r>
              <a:rPr lang="zh-CN" altLang="en-US" b="0" i="0" dirty="0">
                <a:solidFill>
                  <a:srgbClr val="1F2D3D"/>
                </a:solidFill>
                <a:effectLst/>
                <a:latin typeface="Helvetica Neue For Number"/>
              </a:rPr>
              <a:t>　</a:t>
            </a:r>
            <a:r>
              <a:rPr lang="en-US" altLang="zh-CN" b="0" i="0" dirty="0">
                <a:solidFill>
                  <a:srgbClr val="1F2D3D"/>
                </a:solidFill>
                <a:effectLst/>
                <a:latin typeface="Helvetica Neue For Number"/>
              </a:rPr>
              <a:t>2.</a:t>
            </a:r>
            <a:r>
              <a:rPr lang="zh-CN" altLang="en-US" b="0" i="0" dirty="0">
                <a:solidFill>
                  <a:srgbClr val="1F2D3D"/>
                </a:solidFill>
                <a:effectLst/>
                <a:latin typeface="Helvetica Neue For Number"/>
              </a:rPr>
              <a:t>养老保障的目标是广度而不是力度</a:t>
            </a:r>
            <a:br>
              <a:rPr lang="zh-CN" altLang="en-US" dirty="0"/>
            </a:br>
            <a:r>
              <a:rPr lang="zh-CN" altLang="en-US" b="0" i="0" dirty="0">
                <a:solidFill>
                  <a:srgbClr val="1F2D3D"/>
                </a:solidFill>
                <a:effectLst/>
                <a:latin typeface="Helvetica Neue For Number"/>
              </a:rPr>
              <a:t>　社会养老保险的目标是向更多的人提供最基本的生活保障，即尽量做到人人有饭吃。至于满足每个人不同的生活标准，则心有余而力不足。</a:t>
            </a:r>
            <a:br>
              <a:rPr lang="zh-CN" altLang="en-US" dirty="0"/>
            </a:br>
            <a:r>
              <a:rPr lang="zh-CN" altLang="en-US" b="0" i="0" dirty="0">
                <a:solidFill>
                  <a:srgbClr val="1F2D3D"/>
                </a:solidFill>
                <a:effectLst/>
                <a:latin typeface="Helvetica Neue For Number"/>
              </a:rPr>
              <a:t>　</a:t>
            </a:r>
            <a:r>
              <a:rPr lang="en-US" altLang="zh-CN" b="0" i="0" dirty="0">
                <a:solidFill>
                  <a:srgbClr val="1F2D3D"/>
                </a:solidFill>
                <a:effectLst/>
                <a:latin typeface="Helvetica Neue For Number"/>
              </a:rPr>
              <a:t>3.</a:t>
            </a:r>
            <a:r>
              <a:rPr lang="zh-CN" altLang="en-US" b="0" i="0" dirty="0">
                <a:solidFill>
                  <a:srgbClr val="1F2D3D"/>
                </a:solidFill>
                <a:effectLst/>
                <a:latin typeface="Helvetica Neue For Number"/>
              </a:rPr>
              <a:t>在某些情况下职工有可能发生损失</a:t>
            </a:r>
            <a:br>
              <a:rPr lang="zh-CN" altLang="en-US" dirty="0"/>
            </a:br>
            <a:r>
              <a:rPr lang="zh-CN" altLang="en-US" b="0" i="0" dirty="0">
                <a:solidFill>
                  <a:srgbClr val="1F2D3D"/>
                </a:solidFill>
                <a:effectLst/>
                <a:latin typeface="Helvetica Neue For Number"/>
              </a:rPr>
              <a:t>　个人账户储存额，每年参考银行同期存款利率计算利息，现在银行利率这样低，并且中国银行实行的是单利，使得个人账户储蓄的增值性难以令人满意。现在，许多人士是自由职业者或工作于外企及私营企业，如果其工作单位不给其上社会保险，在这种情况下参加社会保险，就要以上年当地平均工资作为职工缴费工资基数，企业应缴付的</a:t>
            </a:r>
            <a:r>
              <a:rPr lang="en-US" altLang="zh-CN" b="0" i="0" dirty="0">
                <a:solidFill>
                  <a:srgbClr val="1F2D3D"/>
                </a:solidFill>
                <a:effectLst/>
                <a:latin typeface="Helvetica Neue For Number"/>
              </a:rPr>
              <a:t>20%</a:t>
            </a:r>
            <a:r>
              <a:rPr lang="zh-CN" altLang="en-US" b="0" i="0" dirty="0">
                <a:solidFill>
                  <a:srgbClr val="1F2D3D"/>
                </a:solidFill>
                <a:effectLst/>
                <a:latin typeface="Helvetica Neue For Number"/>
              </a:rPr>
              <a:t>与个人缴付的</a:t>
            </a:r>
            <a:r>
              <a:rPr lang="en-US" altLang="zh-CN" b="0" i="0" dirty="0">
                <a:solidFill>
                  <a:srgbClr val="1F2D3D"/>
                </a:solidFill>
                <a:effectLst/>
                <a:latin typeface="Helvetica Neue For Number"/>
              </a:rPr>
              <a:t>8%</a:t>
            </a:r>
            <a:r>
              <a:rPr lang="zh-CN" altLang="en-US" b="0" i="0" dirty="0">
                <a:solidFill>
                  <a:srgbClr val="1F2D3D"/>
                </a:solidFill>
                <a:effectLst/>
                <a:latin typeface="Helvetica Neue For Number"/>
              </a:rPr>
              <a:t>全部由个人缴付。职工未到领取期就死亡，或退休人员刚开始领取养老金就死亡，其家人只能继承“个人账户”中的资金，而不能继承“基本养老金”中已存入过的资金。这样的话，可能有近</a:t>
            </a:r>
            <a:r>
              <a:rPr lang="en-US" altLang="zh-CN" b="0" i="0" dirty="0">
                <a:solidFill>
                  <a:srgbClr val="1F2D3D"/>
                </a:solidFill>
                <a:effectLst/>
                <a:latin typeface="Helvetica Neue For Number"/>
              </a:rPr>
              <a:t>2/3</a:t>
            </a:r>
            <a:r>
              <a:rPr lang="zh-CN" altLang="en-US" b="0" i="0" dirty="0">
                <a:solidFill>
                  <a:srgbClr val="1F2D3D"/>
                </a:solidFill>
                <a:effectLst/>
                <a:latin typeface="Helvetica Neue For Number"/>
              </a:rPr>
              <a:t>的缴费将不能收回。</a:t>
            </a:r>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40</a:t>
            </a:fld>
            <a:endParaRPr lang="en-GB" dirty="0"/>
          </a:p>
        </p:txBody>
      </p:sp>
    </p:spTree>
    <p:extLst>
      <p:ext uri="{BB962C8B-B14F-4D97-AF65-F5344CB8AC3E}">
        <p14:creationId xmlns:p14="http://schemas.microsoft.com/office/powerpoint/2010/main" val="23563821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41</a:t>
            </a:fld>
            <a:endParaRPr lang="en-GB" dirty="0"/>
          </a:p>
        </p:txBody>
      </p:sp>
    </p:spTree>
    <p:extLst>
      <p:ext uri="{BB962C8B-B14F-4D97-AF65-F5344CB8AC3E}">
        <p14:creationId xmlns:p14="http://schemas.microsoft.com/office/powerpoint/2010/main" val="29997276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42</a:t>
            </a:fld>
            <a:endParaRPr lang="en-GB" dirty="0"/>
          </a:p>
        </p:txBody>
      </p:sp>
    </p:spTree>
    <p:extLst>
      <p:ext uri="{BB962C8B-B14F-4D97-AF65-F5344CB8AC3E}">
        <p14:creationId xmlns:p14="http://schemas.microsoft.com/office/powerpoint/2010/main" val="41501265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43</a:t>
            </a:fld>
            <a:endParaRPr lang="en-GB" dirty="0"/>
          </a:p>
        </p:txBody>
      </p:sp>
    </p:spTree>
    <p:extLst>
      <p:ext uri="{BB962C8B-B14F-4D97-AF65-F5344CB8AC3E}">
        <p14:creationId xmlns:p14="http://schemas.microsoft.com/office/powerpoint/2010/main" val="14052535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44</a:t>
            </a:fld>
            <a:endParaRPr lang="en-GB" dirty="0"/>
          </a:p>
        </p:txBody>
      </p:sp>
    </p:spTree>
    <p:extLst>
      <p:ext uri="{BB962C8B-B14F-4D97-AF65-F5344CB8AC3E}">
        <p14:creationId xmlns:p14="http://schemas.microsoft.com/office/powerpoint/2010/main" val="11864824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47</a:t>
            </a:fld>
            <a:endParaRPr lang="en-GB" dirty="0"/>
          </a:p>
        </p:txBody>
      </p:sp>
    </p:spTree>
    <p:extLst>
      <p:ext uri="{BB962C8B-B14F-4D97-AF65-F5344CB8AC3E}">
        <p14:creationId xmlns:p14="http://schemas.microsoft.com/office/powerpoint/2010/main" val="13633463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48</a:t>
            </a:fld>
            <a:endParaRPr lang="en-GB" dirty="0"/>
          </a:p>
        </p:txBody>
      </p:sp>
    </p:spTree>
    <p:extLst>
      <p:ext uri="{BB962C8B-B14F-4D97-AF65-F5344CB8AC3E}">
        <p14:creationId xmlns:p14="http://schemas.microsoft.com/office/powerpoint/2010/main" val="12219395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F2D3D"/>
                </a:solidFill>
                <a:effectLst/>
                <a:latin typeface="Helvetica Neue For Number"/>
              </a:rPr>
              <a:t>这个制度在基本养老保险基金的筹集上采用传统型的基本养老保险费用的筹集模式，即由国家、单位和个人共同负担</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基本养老保险基金实行社会互济</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在基本养老金的计发上采用结构式的计发办法，强调个人账户养老金的激励因素和劳动贡献差别。因此，该制度既吸收了传统型的养老保险制度的优点，又借鉴了个人账户模式的长处</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既体现了传统意义上的社会保险的社会互济、分散风险、保障性强的特点，又强调了职工的自我保障意识和激励机制。随着该制度在中国实践中的不断完善，必将对世界养老保险发展史产生深远的影响。</a:t>
            </a:r>
            <a:endParaRPr lang="en-US" altLang="zh-CN" b="0" i="0" dirty="0">
              <a:solidFill>
                <a:srgbClr val="1F2D3D"/>
              </a:solidFill>
              <a:effectLst/>
              <a:latin typeface="Helvetica Neue For Number"/>
            </a:endParaRPr>
          </a:p>
          <a:p>
            <a:r>
              <a:rPr lang="zh-CN" altLang="en-US" b="0" i="0" dirty="0">
                <a:solidFill>
                  <a:srgbClr val="1F2D3D"/>
                </a:solidFill>
                <a:effectLst/>
                <a:latin typeface="Helvetica Neue For Number"/>
              </a:rPr>
              <a:t>社会统筹与个人账户相结合的基本养老保险制度，当职工退休领取养老金时，其退休金由两块收入分别相加计算。即每个月的退休金按上年本市职工平均工资的</a:t>
            </a:r>
            <a:r>
              <a:rPr lang="en-US" altLang="zh-CN" b="0" i="0" dirty="0">
                <a:solidFill>
                  <a:srgbClr val="1F2D3D"/>
                </a:solidFill>
                <a:effectLst/>
                <a:latin typeface="Helvetica Neue For Number"/>
              </a:rPr>
              <a:t>20%</a:t>
            </a:r>
            <a:r>
              <a:rPr lang="zh-CN" altLang="en-US" b="0" i="0" dirty="0">
                <a:solidFill>
                  <a:srgbClr val="1F2D3D"/>
                </a:solidFill>
                <a:effectLst/>
                <a:latin typeface="Helvetica Neue For Number"/>
              </a:rPr>
              <a:t>再加上个人养老存款账户本息的</a:t>
            </a:r>
            <a:r>
              <a:rPr lang="en-US" altLang="zh-CN" b="0" i="0" dirty="0">
                <a:solidFill>
                  <a:srgbClr val="1F2D3D"/>
                </a:solidFill>
                <a:effectLst/>
                <a:latin typeface="Helvetica Neue For Number"/>
              </a:rPr>
              <a:t>1/120</a:t>
            </a:r>
            <a:r>
              <a:rPr lang="zh-CN" altLang="en-US" b="0" i="0" dirty="0">
                <a:solidFill>
                  <a:srgbClr val="1F2D3D"/>
                </a:solidFill>
                <a:effectLst/>
                <a:latin typeface="Helvetica Neue For Number"/>
              </a:rPr>
              <a:t>给付。将这两块收入相加便是个人退休金总数，如果达不到最低生活标准线，则由养老统筹基金补到最低生活标准。</a:t>
            </a:r>
            <a:r>
              <a:rPr lang="zh-CN" altLang="en-US" b="1" i="0" dirty="0">
                <a:solidFill>
                  <a:srgbClr val="1F2D3D"/>
                </a:solidFill>
                <a:effectLst/>
                <a:latin typeface="Helvetica Neue For Number"/>
              </a:rPr>
              <a:t>个人缴费年限不满</a:t>
            </a:r>
            <a:r>
              <a:rPr lang="en-US" altLang="zh-CN" b="1" i="0" dirty="0">
                <a:solidFill>
                  <a:srgbClr val="1F2D3D"/>
                </a:solidFill>
                <a:effectLst/>
                <a:latin typeface="Helvetica Neue For Number"/>
              </a:rPr>
              <a:t>15</a:t>
            </a:r>
            <a:r>
              <a:rPr lang="zh-CN" altLang="en-US" b="1" i="0" dirty="0">
                <a:solidFill>
                  <a:srgbClr val="1F2D3D"/>
                </a:solidFill>
                <a:effectLst/>
                <a:latin typeface="Helvetica Neue For Number"/>
              </a:rPr>
              <a:t>年的</a:t>
            </a:r>
            <a:r>
              <a:rPr lang="zh-CN" altLang="en-US" b="0" i="0" dirty="0">
                <a:solidFill>
                  <a:srgbClr val="1F2D3D"/>
                </a:solidFill>
                <a:effectLst/>
                <a:latin typeface="Helvetica Neue For Number"/>
              </a:rPr>
              <a:t>，退休后不得享受基本养老金待遇，其个人养老金账户储存额一次支付给本人。</a:t>
            </a:r>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49</a:t>
            </a:fld>
            <a:endParaRPr lang="en-GB" dirty="0"/>
          </a:p>
        </p:txBody>
      </p:sp>
    </p:spTree>
    <p:extLst>
      <p:ext uri="{BB962C8B-B14F-4D97-AF65-F5344CB8AC3E}">
        <p14:creationId xmlns:p14="http://schemas.microsoft.com/office/powerpoint/2010/main" val="1549822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6</a:t>
            </a:fld>
            <a:endParaRPr lang="en-GB" dirty="0"/>
          </a:p>
        </p:txBody>
      </p:sp>
    </p:spTree>
    <p:extLst>
      <p:ext uri="{BB962C8B-B14F-4D97-AF65-F5344CB8AC3E}">
        <p14:creationId xmlns:p14="http://schemas.microsoft.com/office/powerpoint/2010/main" val="31537271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50</a:t>
            </a:fld>
            <a:endParaRPr lang="en-GB" dirty="0"/>
          </a:p>
        </p:txBody>
      </p:sp>
    </p:spTree>
    <p:extLst>
      <p:ext uri="{BB962C8B-B14F-4D97-AF65-F5344CB8AC3E}">
        <p14:creationId xmlns:p14="http://schemas.microsoft.com/office/powerpoint/2010/main" val="7855574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51</a:t>
            </a:fld>
            <a:endParaRPr lang="en-GB" dirty="0"/>
          </a:p>
        </p:txBody>
      </p:sp>
    </p:spTree>
    <p:extLst>
      <p:ext uri="{BB962C8B-B14F-4D97-AF65-F5344CB8AC3E}">
        <p14:creationId xmlns:p14="http://schemas.microsoft.com/office/powerpoint/2010/main" val="14376636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52</a:t>
            </a:fld>
            <a:endParaRPr lang="en-GB" dirty="0"/>
          </a:p>
        </p:txBody>
      </p:sp>
    </p:spTree>
    <p:extLst>
      <p:ext uri="{BB962C8B-B14F-4D97-AF65-F5344CB8AC3E}">
        <p14:creationId xmlns:p14="http://schemas.microsoft.com/office/powerpoint/2010/main" val="4191855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53</a:t>
            </a:fld>
            <a:endParaRPr lang="en-GB" dirty="0"/>
          </a:p>
        </p:txBody>
      </p:sp>
    </p:spTree>
    <p:extLst>
      <p:ext uri="{BB962C8B-B14F-4D97-AF65-F5344CB8AC3E}">
        <p14:creationId xmlns:p14="http://schemas.microsoft.com/office/powerpoint/2010/main" val="39556288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F2D3D"/>
                </a:solidFill>
                <a:effectLst/>
                <a:latin typeface="Helvetica Neue For Number"/>
              </a:rPr>
              <a:t>1.</a:t>
            </a:r>
            <a:r>
              <a:rPr lang="zh-CN" altLang="en-US" sz="1800" kern="100" dirty="0">
                <a:effectLst/>
                <a:latin typeface="宋体" panose="02010600030101010101" pitchFamily="2" charset="-122"/>
                <a:ea typeface="宋体" panose="02010600030101010101" pitchFamily="2" charset="-122"/>
              </a:rPr>
              <a:t>养老保险制度是经济发展战略的一部分，其运行要服从经济增长目标实现的需要，至少不能阻碍经济效率的提高。</a:t>
            </a:r>
            <a:endParaRPr lang="en-US" altLang="zh-CN" sz="1800" kern="100" dirty="0">
              <a:effectLst/>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宋体" panose="02010600030101010101" pitchFamily="2" charset="-122"/>
                <a:ea typeface="宋体" panose="02010600030101010101" pitchFamily="2" charset="-122"/>
              </a:rPr>
              <a:t>3.</a:t>
            </a:r>
            <a:r>
              <a:rPr lang="zh-CN" altLang="en-US" sz="1800" kern="100" dirty="0">
                <a:effectLst/>
                <a:latin typeface="宋体" panose="02010600030101010101" pitchFamily="2" charset="-122"/>
                <a:ea typeface="宋体" panose="02010600030101010101" pitchFamily="2" charset="-122"/>
              </a:rPr>
              <a:t>基金运营走向自我平衡，最大可能地保值增值。二是政府只对少数重要保险项目的基金进行管理，亲自运营或制定某些重要的全国性统一的标准，而大多数项目交由地方非营利性社会机构甚至私营商业保险公司负责。</a:t>
            </a:r>
            <a:endParaRPr lang="zh-CN" altLang="en-US"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kern="100" dirty="0">
              <a:effectLst/>
              <a:latin typeface="Times New Roman" panose="02020603050405020304" pitchFamily="18" charset="0"/>
              <a:ea typeface="宋体" panose="02010600030101010101" pitchFamily="2" charset="-122"/>
            </a:endParaRPr>
          </a:p>
          <a:p>
            <a:r>
              <a:rPr lang="en-US" altLang="zh-CN" b="0" i="0" dirty="0">
                <a:solidFill>
                  <a:srgbClr val="1F2D3D"/>
                </a:solidFill>
                <a:effectLst/>
                <a:latin typeface="Helvetica Neue For Number"/>
              </a:rPr>
              <a:t>4.</a:t>
            </a:r>
            <a:r>
              <a:rPr lang="zh-CN" altLang="en-US" b="0" i="0" dirty="0">
                <a:solidFill>
                  <a:srgbClr val="1F2D3D"/>
                </a:solidFill>
                <a:effectLst/>
                <a:latin typeface="Helvetica Neue For Number"/>
              </a:rPr>
              <a:t>老龄化程度的加深也使得政府为缓解支付危机而逐步提高退休年龄（相当于给付年龄）。瑞典社会养老保险制度建立之初的给付年龄规定为</a:t>
            </a:r>
            <a:r>
              <a:rPr lang="en-US" altLang="zh-CN" b="0" i="0" dirty="0">
                <a:solidFill>
                  <a:srgbClr val="1F2D3D"/>
                </a:solidFill>
                <a:effectLst/>
                <a:latin typeface="Helvetica Neue For Number"/>
              </a:rPr>
              <a:t>60</a:t>
            </a:r>
            <a:r>
              <a:rPr lang="zh-CN" altLang="en-US" b="0" i="0" dirty="0">
                <a:solidFill>
                  <a:srgbClr val="1F2D3D"/>
                </a:solidFill>
                <a:effectLst/>
                <a:latin typeface="Helvetica Neue For Number"/>
              </a:rPr>
              <a:t>岁，后提高到</a:t>
            </a:r>
            <a:r>
              <a:rPr lang="en-US" altLang="zh-CN" b="0" i="0" dirty="0">
                <a:solidFill>
                  <a:srgbClr val="1F2D3D"/>
                </a:solidFill>
                <a:effectLst/>
                <a:latin typeface="Helvetica Neue For Number"/>
              </a:rPr>
              <a:t>65</a:t>
            </a:r>
            <a:r>
              <a:rPr lang="zh-CN" altLang="en-US" b="0" i="0" dirty="0">
                <a:solidFill>
                  <a:srgbClr val="1F2D3D"/>
                </a:solidFill>
                <a:effectLst/>
                <a:latin typeface="Helvetica Neue For Number"/>
              </a:rPr>
              <a:t>岁，现已为</a:t>
            </a:r>
            <a:r>
              <a:rPr lang="en-US" altLang="zh-CN" b="0" i="0" dirty="0">
                <a:solidFill>
                  <a:srgbClr val="1F2D3D"/>
                </a:solidFill>
                <a:effectLst/>
                <a:latin typeface="Helvetica Neue For Number"/>
              </a:rPr>
              <a:t>67</a:t>
            </a:r>
            <a:r>
              <a:rPr lang="zh-CN" altLang="en-US" b="0" i="0" dirty="0">
                <a:solidFill>
                  <a:srgbClr val="1F2D3D"/>
                </a:solidFill>
                <a:effectLst/>
                <a:latin typeface="Helvetica Neue For Number"/>
              </a:rPr>
              <a:t>岁。</a:t>
            </a:r>
            <a:endParaRPr lang="en-US" altLang="zh-CN" b="0" i="0" dirty="0">
              <a:solidFill>
                <a:srgbClr val="1F2D3D"/>
              </a:solidFill>
              <a:effectLst/>
              <a:latin typeface="Helvetica Neue For Numb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F2D3D"/>
                </a:solidFill>
                <a:effectLst/>
                <a:latin typeface="Helvetica Neue For Number"/>
              </a:rPr>
              <a:t>5.</a:t>
            </a:r>
            <a:r>
              <a:rPr lang="zh-CN" altLang="en-US" sz="1800" kern="100" dirty="0">
                <a:effectLst/>
                <a:latin typeface="宋体" panose="02010600030101010101" pitchFamily="2" charset="-122"/>
                <a:ea typeface="宋体" panose="02010600030101010101" pitchFamily="2" charset="-122"/>
              </a:rPr>
              <a:t>达国家普遍建立养老院以解决部分老年人的养老问题，瑞典的老人公寓尤为典型。但独居生活不能解决老年人心理安慰新至洁务極的需要</a:t>
            </a:r>
            <a:endParaRPr lang="zh-CN" altLang="en-US"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F2D3D"/>
                </a:solidFill>
                <a:effectLst/>
                <a:latin typeface="Helvetica Neue For Number"/>
              </a:rPr>
              <a:t>6.</a:t>
            </a:r>
            <a:r>
              <a:rPr lang="zh-CN" altLang="en-US" sz="1800" kern="100" dirty="0">
                <a:effectLst/>
                <a:latin typeface="宋体" panose="02010600030101010101" pitchFamily="2" charset="-122"/>
                <a:ea typeface="宋体" panose="02010600030101010101" pitchFamily="2" charset="-122"/>
              </a:rPr>
              <a:t> ，大多数国家都是首先建立经济发展与社会安定急</a:t>
            </a:r>
            <a:r>
              <a:rPr lang="en-US" altLang="zh-CN" sz="1800" kern="100" dirty="0">
                <a:effectLst/>
                <a:latin typeface="宋体" panose="02010600030101010101" pitchFamily="2" charset="-122"/>
                <a:ea typeface="宋体" panose="02010600030101010101" pitchFamily="2" charset="-122"/>
              </a:rPr>
              <a:t>_</a:t>
            </a:r>
            <a:r>
              <a:rPr lang="zh-CN" altLang="en-US" sz="1800" kern="100" dirty="0">
                <a:effectLst/>
                <a:latin typeface="宋体" panose="02010600030101010101" pitchFamily="2" charset="-122"/>
                <a:ea typeface="宋体" panose="02010600030101010101" pitchFamily="2" charset="-122"/>
              </a:rPr>
              <a:t>的雇员和公务员社会养老保险，尔后再将范围逐渐扩大到独立劳动者和农民。</a:t>
            </a:r>
            <a:endParaRPr lang="zh-CN" altLang="en-US"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56</a:t>
            </a:fld>
            <a:endParaRPr lang="en-GB" dirty="0"/>
          </a:p>
        </p:txBody>
      </p:sp>
    </p:spTree>
    <p:extLst>
      <p:ext uri="{BB962C8B-B14F-4D97-AF65-F5344CB8AC3E}">
        <p14:creationId xmlns:p14="http://schemas.microsoft.com/office/powerpoint/2010/main" val="11757285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57</a:t>
            </a:fld>
            <a:endParaRPr lang="en-GB" dirty="0"/>
          </a:p>
        </p:txBody>
      </p:sp>
    </p:spTree>
    <p:extLst>
      <p:ext uri="{BB962C8B-B14F-4D97-AF65-F5344CB8AC3E}">
        <p14:creationId xmlns:p14="http://schemas.microsoft.com/office/powerpoint/2010/main" val="9619305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58</a:t>
            </a:fld>
            <a:endParaRPr lang="en-GB" dirty="0"/>
          </a:p>
        </p:txBody>
      </p:sp>
    </p:spTree>
    <p:extLst>
      <p:ext uri="{BB962C8B-B14F-4D97-AF65-F5344CB8AC3E}">
        <p14:creationId xmlns:p14="http://schemas.microsoft.com/office/powerpoint/2010/main" val="18840771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59</a:t>
            </a:fld>
            <a:endParaRPr lang="en-GB" dirty="0"/>
          </a:p>
        </p:txBody>
      </p:sp>
    </p:spTree>
    <p:extLst>
      <p:ext uri="{BB962C8B-B14F-4D97-AF65-F5344CB8AC3E}">
        <p14:creationId xmlns:p14="http://schemas.microsoft.com/office/powerpoint/2010/main" val="311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60</a:t>
            </a:fld>
            <a:endParaRPr lang="en-GB" dirty="0"/>
          </a:p>
        </p:txBody>
      </p:sp>
    </p:spTree>
    <p:extLst>
      <p:ext uri="{BB962C8B-B14F-4D97-AF65-F5344CB8AC3E}">
        <p14:creationId xmlns:p14="http://schemas.microsoft.com/office/powerpoint/2010/main" val="7699026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61</a:t>
            </a:fld>
            <a:endParaRPr lang="en-GB" dirty="0"/>
          </a:p>
        </p:txBody>
      </p:sp>
    </p:spTree>
    <p:extLst>
      <p:ext uri="{BB962C8B-B14F-4D97-AF65-F5344CB8AC3E}">
        <p14:creationId xmlns:p14="http://schemas.microsoft.com/office/powerpoint/2010/main" val="1237569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7</a:t>
            </a:fld>
            <a:endParaRPr lang="en-GB" dirty="0"/>
          </a:p>
        </p:txBody>
      </p:sp>
    </p:spTree>
    <p:extLst>
      <p:ext uri="{BB962C8B-B14F-4D97-AF65-F5344CB8AC3E}">
        <p14:creationId xmlns:p14="http://schemas.microsoft.com/office/powerpoint/2010/main" val="12883154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62</a:t>
            </a:fld>
            <a:endParaRPr lang="en-GB" dirty="0"/>
          </a:p>
        </p:txBody>
      </p:sp>
    </p:spTree>
    <p:extLst>
      <p:ext uri="{BB962C8B-B14F-4D97-AF65-F5344CB8AC3E}">
        <p14:creationId xmlns:p14="http://schemas.microsoft.com/office/powerpoint/2010/main" val="4854986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22467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0" dirty="0">
                <a:solidFill>
                  <a:srgbClr val="1F2D3D"/>
                </a:solidFill>
                <a:effectLst/>
                <a:latin typeface="Helvetica Neue For Number"/>
              </a:rPr>
              <a:t>《</a:t>
            </a:r>
            <a:r>
              <a:rPr lang="zh-CN" altLang="en-US" b="1" i="0" dirty="0">
                <a:solidFill>
                  <a:srgbClr val="1F2D3D"/>
                </a:solidFill>
                <a:effectLst/>
                <a:latin typeface="Helvetica Neue For Number"/>
              </a:rPr>
              <a:t>失业保险条例</a:t>
            </a:r>
            <a:r>
              <a:rPr lang="en-US" altLang="zh-CN" b="1" i="0" dirty="0">
                <a:solidFill>
                  <a:srgbClr val="1F2D3D"/>
                </a:solidFill>
                <a:effectLst/>
                <a:latin typeface="Helvetica Neue For Number"/>
              </a:rPr>
              <a:t>》</a:t>
            </a:r>
            <a:r>
              <a:rPr lang="zh-CN" altLang="en-US" b="1" i="0" dirty="0">
                <a:solidFill>
                  <a:srgbClr val="1F2D3D"/>
                </a:solidFill>
                <a:effectLst/>
                <a:latin typeface="Helvetica Neue For Number"/>
              </a:rPr>
              <a:t>规定失业保险金水平低于当地最低工资</a:t>
            </a:r>
            <a:r>
              <a:rPr lang="zh-CN" altLang="en-US" b="0" i="0" dirty="0">
                <a:solidFill>
                  <a:srgbClr val="1F2D3D"/>
                </a:solidFill>
                <a:effectLst/>
                <a:latin typeface="Helvetica Neue For Number"/>
              </a:rPr>
              <a:t>、高于当地城镇居民最低生活保障线。具体给付标准由各地政府根据当地实际情况决定。</a:t>
            </a:r>
            <a:endParaRPr lang="en-US" altLang="zh-CN" b="0" i="0" dirty="0">
              <a:solidFill>
                <a:srgbClr val="1F2D3D"/>
              </a:solidFill>
              <a:effectLst/>
              <a:latin typeface="Helvetica Neue For Number"/>
            </a:endParaRPr>
          </a:p>
          <a:p>
            <a:endParaRPr lang="en-US" altLang="zh-CN" b="0" i="0" dirty="0">
              <a:solidFill>
                <a:srgbClr val="1F2D3D"/>
              </a:solidFill>
              <a:effectLst/>
              <a:latin typeface="Helvetica Neue For Number"/>
            </a:endParaRPr>
          </a:p>
          <a:p>
            <a:r>
              <a:rPr lang="zh-CN" altLang="en-US" b="0" i="0" dirty="0">
                <a:solidFill>
                  <a:srgbClr val="1F2D3D"/>
                </a:solidFill>
                <a:effectLst/>
                <a:latin typeface="Helvetica Neue For Number"/>
              </a:rPr>
              <a:t>职工若想日后享受失业保险权利，需履行缴费义务。职工由原先不缴费到现在缴费，体现了权利与义务相对等的社会保险原则。</a:t>
            </a:r>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19306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F2D3D"/>
              </a:solidFill>
              <a:effectLst/>
              <a:latin typeface="Helvetica Neue For Number"/>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80329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1F2D3D"/>
                </a:solidFill>
                <a:effectLst/>
                <a:latin typeface="Helvetica Neue For Number"/>
              </a:rPr>
              <a:t>下岗职工基本生活保障制度作为一种替代性的非正式失业保险制度，最终是要与失业保险制度并轨的。根据国务院制定的改革目标， </a:t>
            </a:r>
            <a:r>
              <a:rPr lang="en-US" altLang="zh-CN" b="0" i="0" dirty="0">
                <a:solidFill>
                  <a:srgbClr val="1F2D3D"/>
                </a:solidFill>
                <a:effectLst/>
                <a:latin typeface="Helvetica Neue For Number"/>
              </a:rPr>
              <a:t>2000</a:t>
            </a:r>
            <a:r>
              <a:rPr lang="zh-CN" altLang="en-US" b="0" i="0" dirty="0">
                <a:solidFill>
                  <a:srgbClr val="1F2D3D"/>
                </a:solidFill>
                <a:effectLst/>
                <a:latin typeface="Helvetica Neue For Number"/>
              </a:rPr>
              <a:t>年以后将不再产生大规模的下岗职工，已经进入再就业服务中心的下岗职工也要逐步解除与企业的劳动关系，到</a:t>
            </a:r>
            <a:r>
              <a:rPr lang="en-US" altLang="zh-CN" b="0" i="0" dirty="0">
                <a:solidFill>
                  <a:srgbClr val="1F2D3D"/>
                </a:solidFill>
                <a:effectLst/>
                <a:latin typeface="Helvetica Neue For Number"/>
              </a:rPr>
              <a:t>2003</a:t>
            </a:r>
            <a:r>
              <a:rPr lang="zh-CN" altLang="en-US" b="0" i="0" dirty="0">
                <a:solidFill>
                  <a:srgbClr val="1F2D3D"/>
                </a:solidFill>
                <a:effectLst/>
                <a:latin typeface="Helvetica Neue For Number"/>
              </a:rPr>
              <a:t>年，所有下岗职工都要走出再就业中心，转换身份进入市场。在</a:t>
            </a:r>
            <a:r>
              <a:rPr lang="en-US" altLang="zh-CN" b="0" i="0" dirty="0">
                <a:solidFill>
                  <a:srgbClr val="1F2D3D"/>
                </a:solidFill>
                <a:effectLst/>
                <a:latin typeface="Helvetica Neue For Number"/>
              </a:rPr>
              <a:t>2004</a:t>
            </a:r>
            <a:r>
              <a:rPr lang="zh-CN" altLang="en-US" b="0" i="0" dirty="0">
                <a:solidFill>
                  <a:srgbClr val="1F2D3D"/>
                </a:solidFill>
                <a:effectLst/>
                <a:latin typeface="Helvetica Neue For Number"/>
              </a:rPr>
              <a:t>年年底，有浙江、福建、江苏、广东等</a:t>
            </a:r>
            <a:r>
              <a:rPr lang="en-US" altLang="zh-CN" b="0" i="0" dirty="0">
                <a:solidFill>
                  <a:srgbClr val="1F2D3D"/>
                </a:solidFill>
                <a:effectLst/>
                <a:latin typeface="Helvetica Neue For Number"/>
              </a:rPr>
              <a:t>12</a:t>
            </a:r>
            <a:r>
              <a:rPr lang="zh-CN" altLang="en-US" b="0" i="0" dirty="0">
                <a:solidFill>
                  <a:srgbClr val="1F2D3D"/>
                </a:solidFill>
                <a:effectLst/>
                <a:latin typeface="Helvetica Neue For Number"/>
              </a:rPr>
              <a:t>个省市的再就业服务中心已经全部关闭，实现了下岗职工基本生活保障制度与失业保险制度的并轨。目前，全国再就业服务中心已经全部关闭，并实现了下岗职工基本生活保障制度与失业保险制度的完全并轨。</a:t>
            </a:r>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9831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09141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43719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29523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78403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F2D3D"/>
                </a:solidFill>
                <a:effectLst/>
                <a:latin typeface="Helvetica Neue For Number"/>
              </a:rPr>
              <a:t>1.</a:t>
            </a:r>
            <a:r>
              <a:rPr lang="zh-CN" altLang="en-US" b="0" i="0" dirty="0">
                <a:solidFill>
                  <a:srgbClr val="1F2D3D"/>
                </a:solidFill>
                <a:effectLst/>
                <a:latin typeface="Helvetica Neue For Number"/>
              </a:rPr>
              <a:t> </a:t>
            </a:r>
            <a:r>
              <a:rPr lang="zh-CN" altLang="en-US" sz="1800" kern="100" dirty="0">
                <a:effectLst/>
                <a:latin typeface="宋体" panose="02010600030101010101" pitchFamily="2" charset="-122"/>
                <a:ea typeface="宋体" panose="02010600030101010101" pitchFamily="2" charset="-122"/>
              </a:rPr>
              <a:t>强制性失业保险是指由</a:t>
            </a:r>
            <a:r>
              <a:rPr lang="zh-CN" altLang="en-US" sz="1800" b="1" kern="100" dirty="0">
                <a:effectLst/>
                <a:latin typeface="宋体" panose="02010600030101010101" pitchFamily="2" charset="-122"/>
                <a:ea typeface="宋体" panose="02010600030101010101" pitchFamily="2" charset="-122"/>
              </a:rPr>
              <a:t>国家立法或政府制定规章</a:t>
            </a:r>
            <a:r>
              <a:rPr lang="zh-CN" altLang="en-US" sz="1800" kern="100" dirty="0">
                <a:effectLst/>
                <a:latin typeface="宋体" panose="02010600030101010101" pitchFamily="2" charset="-122"/>
                <a:ea typeface="宋体" panose="02010600030101010101" pitchFamily="2" charset="-122"/>
              </a:rPr>
              <a:t>来强制实施的，符合规定条件的劳动者或用人单位必须参加，双方必须依据法规规定履行各自的供款义务。</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非强制性失业保险一般是由工会组织实施的，用人单位和劳动者自愿参加，政府不参与管理，而是由工会建立的失业基金会进行管理、政府提供一定的资金支持。丹麦、冰岛等国实行非强制性失业保险。</a:t>
            </a:r>
            <a:endParaRPr lang="zh-CN" altLang="en-US" sz="1800" kern="100" dirty="0">
              <a:effectLst/>
              <a:latin typeface="Times New Roman" panose="02020603050405020304" pitchFamily="18" charset="0"/>
              <a:ea typeface="宋体" panose="02010600030101010101" pitchFamily="2" charset="-122"/>
            </a:endParaRPr>
          </a:p>
          <a:p>
            <a:pPr algn="l"/>
            <a:endParaRPr lang="en-US" altLang="zh-CN" b="0" i="0" dirty="0">
              <a:solidFill>
                <a:srgbClr val="1F2D3D"/>
              </a:solidFill>
              <a:effectLst/>
              <a:latin typeface="Helvetica Neue For Number"/>
            </a:endParaRPr>
          </a:p>
          <a:p>
            <a:pPr marL="0" indent="304800" algn="l">
              <a:lnSpc>
                <a:spcPct val="150000"/>
              </a:lnSpc>
              <a:spcAft>
                <a:spcPts val="0"/>
              </a:spcAft>
            </a:pPr>
            <a:r>
              <a:rPr lang="en-US" altLang="zh-CN" b="0" i="0" dirty="0">
                <a:solidFill>
                  <a:srgbClr val="1F2D3D"/>
                </a:solidFill>
                <a:effectLst/>
                <a:latin typeface="Helvetica Neue For Number"/>
              </a:rPr>
              <a:t>2</a:t>
            </a:r>
            <a:r>
              <a:rPr lang="en-US" altLang="zh-CN" b="1" i="0" dirty="0">
                <a:solidFill>
                  <a:srgbClr val="1F2D3D"/>
                </a:solidFill>
                <a:effectLst/>
                <a:latin typeface="Helvetica Neue For Number"/>
              </a:rPr>
              <a:t>.</a:t>
            </a:r>
            <a:r>
              <a:rPr lang="zh-CN" altLang="en-US" sz="1800" b="1" kern="0" dirty="0">
                <a:effectLst/>
                <a:latin typeface="宋体" panose="02010600030101010101" pitchFamily="2" charset="-122"/>
                <a:ea typeface="宋体" panose="02010600030101010101" pitchFamily="2" charset="-122"/>
                <a:cs typeface="Times New Roman" panose="02020603050405020304" pitchFamily="18" charset="0"/>
              </a:rPr>
              <a:t>权利型失业保险</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指失业者只要</a:t>
            </a:r>
            <a:r>
              <a:rPr lang="zh-CN" altLang="en-US" sz="1800" b="1" kern="0" dirty="0">
                <a:effectLst/>
                <a:latin typeface="宋体" panose="02010600030101010101" pitchFamily="2" charset="-122"/>
                <a:ea typeface="宋体" panose="02010600030101010101" pitchFamily="2" charset="-122"/>
                <a:cs typeface="Times New Roman" panose="02020603050405020304" pitchFamily="18" charset="0"/>
              </a:rPr>
              <a:t>符合规定的缴费年限、非自愿失业等条件，就可以领取失业</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金，而不用管失业者的家庭收入情况，在这种情况下，领取失业保险金是其合法的权利。强制性失业</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保险和非强制性失业保险都属于此类。</a:t>
            </a:r>
            <a:r>
              <a:rPr lang="zh-CN" altLang="en-US" sz="1800" b="1" kern="0" dirty="0">
                <a:effectLst/>
                <a:latin typeface="宋体" panose="02010600030101010101" pitchFamily="2" charset="-122"/>
                <a:ea typeface="宋体" panose="02010600030101010101" pitchFamily="2" charset="-122"/>
                <a:cs typeface="Times New Roman" panose="02020603050405020304" pitchFamily="18" charset="0"/>
              </a:rPr>
              <a:t>调查型失业保险</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也是由政府组织实施，但其是建立在</a:t>
            </a:r>
            <a:r>
              <a:rPr lang="zh-CN" altLang="en-US" sz="1800" b="1" kern="0" dirty="0">
                <a:effectLst/>
                <a:latin typeface="宋体" panose="02010600030101010101" pitchFamily="2" charset="-122"/>
                <a:ea typeface="宋体" panose="02010600030101010101" pitchFamily="2" charset="-122"/>
                <a:cs typeface="Times New Roman" panose="02020603050405020304" pitchFamily="18" charset="0"/>
              </a:rPr>
              <a:t>收入调查的基础上的，以调查结果为依据</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对于那些“确认”无法生存的失业者提供资助的制度。这种类型的失业保险也被称为失业救济，并不是严格意义上的社会保险。它由国家单方出资，享受者不必承担什么义务。澳大利亚、阿根廷、新西兰等国实行失业补助。</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indent="304800" algn="l">
              <a:lnSpc>
                <a:spcPct val="150000"/>
              </a:lnSpc>
              <a:spcAft>
                <a:spcPts val="0"/>
              </a:spcAft>
            </a:pPr>
            <a:r>
              <a:rPr lang="en-US" altLang="zh-CN" dirty="0"/>
              <a:t>3.</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单层次失业保险是指</a:t>
            </a:r>
            <a:r>
              <a:rPr lang="zh-CN" altLang="en-US" sz="1800" b="1" kern="0" dirty="0">
                <a:effectLst/>
                <a:latin typeface="宋体" panose="02010600030101010101" pitchFamily="2" charset="-122"/>
                <a:ea typeface="宋体" panose="02010600030101010101" pitchFamily="2" charset="-122"/>
                <a:cs typeface="Times New Roman" panose="02020603050405020304" pitchFamily="18" charset="0"/>
              </a:rPr>
              <a:t>仅有一个层次</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的失业保险制度，如只有强制性失业保险或只有非强制性失业保险，根据不同的划分标准，也可以说只有权利型失业保险或调查型失业保险。多层次失业保险一般指权利型失业保险与调查型失业保险同时</a:t>
            </a:r>
            <a:r>
              <a:rPr lang="zh-CN" altLang="en-US" sz="1800" b="1" kern="0" dirty="0">
                <a:effectLst/>
                <a:latin typeface="宋体" panose="02010600030101010101" pitchFamily="2" charset="-122"/>
                <a:ea typeface="宋体" panose="02010600030101010101" pitchFamily="2" charset="-122"/>
                <a:cs typeface="Times New Roman" panose="02020603050405020304" pitchFamily="18" charset="0"/>
              </a:rPr>
              <a:t>并存</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的情况。具体包括</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一是强制性失业保险和失业救济相结合。同时存在失业保险和失业救</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459105" algn="l">
              <a:lnSpc>
                <a:spcPct val="150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济两种制度，对于不同的失业者适用不同的制度。</a:t>
            </a:r>
            <a:endParaRPr lang="zh-CN" altLang="en-US"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7511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F2D3D"/>
                </a:solidFill>
                <a:effectLst/>
                <a:latin typeface="Helvetica Neue For Number"/>
              </a:rPr>
              <a:t>世界上绝大多数国家的养老保险给付条件都是复合型的，即必须同时符合两个或两个以上的资格条件，才能享受到领取养老金的权利。</a:t>
            </a:r>
            <a:endParaRPr lang="en-US" altLang="zh-CN" b="0" i="0" dirty="0">
              <a:solidFill>
                <a:srgbClr val="1F2D3D"/>
              </a:solidFill>
              <a:effectLst/>
              <a:latin typeface="Helvetica Neue For Number"/>
            </a:endParaRPr>
          </a:p>
          <a:p>
            <a:r>
              <a:rPr lang="zh-CN" altLang="en-US" b="0" i="0" dirty="0">
                <a:solidFill>
                  <a:srgbClr val="1F2D3D"/>
                </a:solidFill>
                <a:effectLst/>
                <a:latin typeface="Helvetica Neue For Number"/>
              </a:rPr>
              <a:t>这些条件归纳起来有以下几种</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年龄和投保年限；年龄和工龄条件；年龄、工龄和投保年限条件；年龄和居住期限条件。</a:t>
            </a:r>
            <a:endParaRPr lang="en-US" altLang="zh-CN" b="0" i="0" dirty="0">
              <a:solidFill>
                <a:srgbClr val="1F2D3D"/>
              </a:solidFill>
              <a:effectLst/>
              <a:latin typeface="Helvetica Neue For Numb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年金（</a:t>
            </a:r>
            <a:r>
              <a:rPr lang="en-US" altLang="zh-CN" b="0" i="0" dirty="0">
                <a:solidFill>
                  <a:srgbClr val="333333"/>
                </a:solidFill>
                <a:effectLst/>
                <a:latin typeface="arial" panose="020B0604020202020204" pitchFamily="34" charset="0"/>
              </a:rPr>
              <a:t>Annuity</a:t>
            </a:r>
            <a:r>
              <a:rPr lang="zh-CN" altLang="en-US" b="0" i="0" dirty="0">
                <a:solidFill>
                  <a:srgbClr val="333333"/>
                </a:solidFill>
                <a:effectLst/>
                <a:latin typeface="arial" panose="020B0604020202020204" pitchFamily="34" charset="0"/>
              </a:rPr>
              <a:t>）是指一定时期内每次</a:t>
            </a:r>
            <a:r>
              <a:rPr lang="zh-CN" altLang="en-US" b="1" i="0" dirty="0">
                <a:solidFill>
                  <a:srgbClr val="333333"/>
                </a:solidFill>
                <a:effectLst/>
                <a:latin typeface="arial" panose="020B0604020202020204" pitchFamily="34" charset="0"/>
              </a:rPr>
              <a:t>等额收付</a:t>
            </a:r>
            <a:r>
              <a:rPr lang="zh-CN" altLang="en-US" b="0" i="0" dirty="0">
                <a:solidFill>
                  <a:srgbClr val="333333"/>
                </a:solidFill>
                <a:effectLst/>
                <a:latin typeface="arial" panose="020B0604020202020204" pitchFamily="34" charset="0"/>
              </a:rPr>
              <a:t>的系列款项，通常用</a:t>
            </a:r>
            <a:r>
              <a:rPr lang="en-US" altLang="zh-CN" b="0" i="0" dirty="0">
                <a:solidFill>
                  <a:srgbClr val="333333"/>
                </a:solidFill>
                <a:effectLst/>
                <a:latin typeface="arial" panose="020B0604020202020204" pitchFamily="34" charset="0"/>
              </a:rPr>
              <a:t>A</a:t>
            </a:r>
            <a:r>
              <a:rPr lang="zh-CN" altLang="en-US" b="0" i="0">
                <a:solidFill>
                  <a:srgbClr val="333333"/>
                </a:solidFill>
                <a:effectLst/>
                <a:latin typeface="arial" panose="020B0604020202020204" pitchFamily="34" charset="0"/>
              </a:rPr>
              <a:t>来表示。年金的形式包括保险费、养老金、直线法下计提的折旧、租金、等额分期收款、等额分期付款等，</a:t>
            </a:r>
            <a:r>
              <a:rPr lang="zh-CN" altLang="en-US" b="1" i="0">
                <a:solidFill>
                  <a:srgbClr val="333333"/>
                </a:solidFill>
                <a:effectLst/>
                <a:latin typeface="arial" panose="020B0604020202020204" pitchFamily="34" charset="0"/>
              </a:rPr>
              <a:t>年金具有等额性和连续性特点</a:t>
            </a:r>
            <a:r>
              <a:rPr lang="zh-CN" altLang="en-US" b="0" i="0">
                <a:solidFill>
                  <a:srgbClr val="333333"/>
                </a:solidFill>
                <a:effectLst/>
                <a:latin typeface="arial" panose="020B0604020202020204" pitchFamily="34" charset="0"/>
              </a:rPr>
              <a:t>，</a:t>
            </a:r>
            <a:endParaRPr lang="zh-CN" altLang="en-US"/>
          </a:p>
          <a:p>
            <a:endParaRPr lang="en-US" altLang="zh-CN" b="0" i="0" dirty="0">
              <a:solidFill>
                <a:srgbClr val="1F2D3D"/>
              </a:solidFill>
              <a:effectLst/>
              <a:latin typeface="Helvetica Neue For Number"/>
            </a:endParaRPr>
          </a:p>
          <a:p>
            <a:endParaRPr lang="en-US" altLang="zh-CN" b="0" i="0" dirty="0">
              <a:solidFill>
                <a:srgbClr val="1F2D3D"/>
              </a:solidFill>
              <a:effectLst/>
              <a:latin typeface="Helvetica Neue For Number"/>
            </a:endParaRPr>
          </a:p>
          <a:p>
            <a:r>
              <a:rPr lang="zh-CN" altLang="en-US" b="0" i="0" dirty="0">
                <a:solidFill>
                  <a:srgbClr val="333333"/>
                </a:solidFill>
                <a:effectLst/>
                <a:latin typeface="Arial" panose="020B0604020202020204" pitchFamily="34" charset="0"/>
              </a:rPr>
              <a:t>国民年金政府开办的一种社会保险。参加对象为国民</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在参加保险满一定期间以上後</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於年满六十五岁</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或发生身心障碍和死亡事故等时</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提供本人或遗属年金给付</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以保障其基本经济生活安全的一种社会保险制度。保险给付可分老年年金、残障年金及遗属年金三种。</a:t>
            </a:r>
            <a:r>
              <a:rPr lang="zh-CN" altLang="en-US" b="0" dirty="0">
                <a:solidFill>
                  <a:srgbClr val="333333"/>
                </a:solidFill>
                <a:effectLst/>
                <a:latin typeface="Arial" panose="020B0604020202020204" pitchFamily="34" charset="0"/>
              </a:rPr>
              <a:t>”</a:t>
            </a:r>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10</a:t>
            </a:fld>
            <a:endParaRPr lang="en-GB" dirty="0"/>
          </a:p>
        </p:txBody>
      </p:sp>
    </p:spTree>
    <p:extLst>
      <p:ext uri="{BB962C8B-B14F-4D97-AF65-F5344CB8AC3E}">
        <p14:creationId xmlns:p14="http://schemas.microsoft.com/office/powerpoint/2010/main" val="13434918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73900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97250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93036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27132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84281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非自愿失业：</a:t>
            </a:r>
            <a:r>
              <a:rPr lang="zh-CN" altLang="en-US" b="0" i="0" dirty="0">
                <a:solidFill>
                  <a:srgbClr val="1F2D3D"/>
                </a:solidFill>
                <a:effectLst/>
                <a:latin typeface="Helvetica Neue For Number"/>
              </a:rPr>
              <a:t>合同期未满但企业倒闭的</a:t>
            </a:r>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20269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30528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1F2D3D"/>
                </a:solidFill>
                <a:effectLst/>
                <a:latin typeface="Helvetica Neue For Number"/>
              </a:rPr>
              <a:t>由于失业是暂时的或者是短期的，因此，失业保险不能像其他社会保险那样无限给付，而是根据失业者的平均失业时间确定一个给付期限。</a:t>
            </a:r>
            <a:endParaRPr lang="en-US" altLang="zh-CN" b="0" i="0" dirty="0">
              <a:solidFill>
                <a:srgbClr val="1F2D3D"/>
              </a:solidFill>
              <a:effectLst/>
              <a:latin typeface="Helvetica Neue For Number"/>
            </a:endParaRPr>
          </a:p>
          <a:p>
            <a:pPr algn="l"/>
            <a:br>
              <a:rPr lang="zh-CN" altLang="en-US" b="0" i="0" dirty="0">
                <a:solidFill>
                  <a:srgbClr val="1F2D3D"/>
                </a:solidFill>
                <a:effectLst/>
                <a:latin typeface="Helvetica Neue For Number"/>
              </a:rPr>
            </a:br>
            <a:r>
              <a:rPr lang="zh-CN" altLang="en-US" b="0" i="0" dirty="0">
                <a:solidFill>
                  <a:srgbClr val="1F2D3D"/>
                </a:solidFill>
                <a:effectLst/>
                <a:latin typeface="Helvetica Neue For Number"/>
              </a:rPr>
              <a:t>失业保险的给付期限，包括给付等待期和最长给付期。</a:t>
            </a:r>
          </a:p>
          <a:p>
            <a:pPr algn="l"/>
            <a:r>
              <a:rPr lang="en-US" altLang="zh-CN" b="0" i="0" dirty="0">
                <a:solidFill>
                  <a:srgbClr val="1F2D3D"/>
                </a:solidFill>
                <a:effectLst/>
                <a:latin typeface="Helvetica Neue For Number"/>
              </a:rPr>
              <a:t>1</a:t>
            </a:r>
            <a:r>
              <a:rPr lang="zh-CN" altLang="en-US" b="0" i="0" dirty="0">
                <a:solidFill>
                  <a:srgbClr val="1F2D3D"/>
                </a:solidFill>
                <a:effectLst/>
                <a:latin typeface="Helvetica Neue For Number"/>
              </a:rPr>
              <a:t>、给付等待期。劳动者失业后，一般不能立即领取失业保险金，必须要等待一个时期。这一方面可以减少处理大量申请小额给付的烦琐事务；另一方面可以防止冒领保险金，因为要去调查和证实失业的状况是有一定难度的，需要一定的时间。等待期的长短，通常取决于各国所实行的就业政策、失业保险基金的规模和财政状况等。</a:t>
            </a:r>
          </a:p>
          <a:p>
            <a:pPr algn="l"/>
            <a:r>
              <a:rPr lang="en-US" altLang="zh-CN" b="0" i="0" dirty="0">
                <a:solidFill>
                  <a:srgbClr val="1F2D3D"/>
                </a:solidFill>
                <a:effectLst/>
                <a:latin typeface="Helvetica Neue For Number"/>
              </a:rPr>
              <a:t>2</a:t>
            </a:r>
            <a:r>
              <a:rPr lang="zh-CN" altLang="en-US" b="0" i="0" dirty="0">
                <a:solidFill>
                  <a:srgbClr val="1F2D3D"/>
                </a:solidFill>
                <a:effectLst/>
                <a:latin typeface="Helvetica Neue For Number"/>
              </a:rPr>
              <a:t>、最长给付期。国际劳工组织综合各国失业情况和工人生活状况后规定，失业保险金给付期限应为</a:t>
            </a:r>
            <a:r>
              <a:rPr lang="en-US" altLang="zh-CN" b="0" i="0" dirty="0">
                <a:solidFill>
                  <a:srgbClr val="1F2D3D"/>
                </a:solidFill>
                <a:effectLst/>
                <a:latin typeface="Helvetica Neue For Number"/>
              </a:rPr>
              <a:t>1</a:t>
            </a:r>
            <a:r>
              <a:rPr lang="zh-CN" altLang="en-US" b="0" i="0" dirty="0">
                <a:solidFill>
                  <a:srgbClr val="1F2D3D"/>
                </a:solidFill>
                <a:effectLst/>
                <a:latin typeface="Helvetica Neue For Number"/>
              </a:rPr>
              <a:t>年不超过</a:t>
            </a:r>
            <a:r>
              <a:rPr lang="en-US" altLang="zh-CN" b="0" i="0" dirty="0">
                <a:solidFill>
                  <a:srgbClr val="1F2D3D"/>
                </a:solidFill>
                <a:effectLst/>
                <a:latin typeface="Helvetica Neue For Number"/>
              </a:rPr>
              <a:t>156</a:t>
            </a:r>
            <a:r>
              <a:rPr lang="zh-CN" altLang="en-US" b="0" i="0" dirty="0">
                <a:solidFill>
                  <a:srgbClr val="1F2D3D"/>
                </a:solidFill>
                <a:effectLst/>
                <a:latin typeface="Helvetica Neue For Number"/>
              </a:rPr>
              <a:t>个工作日、不低于</a:t>
            </a:r>
            <a:r>
              <a:rPr lang="en-US" altLang="zh-CN" b="0" i="0" dirty="0">
                <a:solidFill>
                  <a:srgbClr val="1F2D3D"/>
                </a:solidFill>
                <a:effectLst/>
                <a:latin typeface="Helvetica Neue For Number"/>
              </a:rPr>
              <a:t>78</a:t>
            </a:r>
            <a:r>
              <a:rPr lang="zh-CN" altLang="en-US" b="0" i="0" dirty="0">
                <a:solidFill>
                  <a:srgbClr val="1F2D3D"/>
                </a:solidFill>
                <a:effectLst/>
                <a:latin typeface="Helvetica Neue For Number"/>
              </a:rPr>
              <a:t>个工作日。</a:t>
            </a:r>
          </a:p>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7516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01156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920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11</a:t>
            </a:fld>
            <a:endParaRPr lang="en-GB" dirty="0"/>
          </a:p>
        </p:txBody>
      </p:sp>
    </p:spTree>
    <p:extLst>
      <p:ext uri="{BB962C8B-B14F-4D97-AF65-F5344CB8AC3E}">
        <p14:creationId xmlns:p14="http://schemas.microsoft.com/office/powerpoint/2010/main" val="30353189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634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43776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52514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40066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9551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224770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548784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77401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602820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3122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12</a:t>
            </a:fld>
            <a:endParaRPr lang="en-GB" dirty="0"/>
          </a:p>
        </p:txBody>
      </p:sp>
    </p:spTree>
    <p:extLst>
      <p:ext uri="{BB962C8B-B14F-4D97-AF65-F5344CB8AC3E}">
        <p14:creationId xmlns:p14="http://schemas.microsoft.com/office/powerpoint/2010/main" val="27548688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04955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404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13</a:t>
            </a:fld>
            <a:endParaRPr lang="en-GB" dirty="0"/>
          </a:p>
        </p:txBody>
      </p:sp>
    </p:spTree>
    <p:extLst>
      <p:ext uri="{BB962C8B-B14F-4D97-AF65-F5344CB8AC3E}">
        <p14:creationId xmlns:p14="http://schemas.microsoft.com/office/powerpoint/2010/main" val="1469760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2020/11/17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2020/11/17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2020/11/17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2020/11/17</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1"/>
            <a:ext cx="2743200" cy="366183"/>
          </a:xfrm>
          <a:prstGeom prst="rect">
            <a:avLst/>
          </a:prstGeom>
        </p:spPr>
        <p:txBody>
          <a:bodyPr/>
          <a:lstStyle>
            <a:lvl1pPr>
              <a:defRPr/>
            </a:lvl1pPr>
          </a:lstStyle>
          <a:p>
            <a:pPr>
              <a:defRPr/>
            </a:pPr>
            <a:fld id="{F063E0BF-EC37-473C-BC4C-93B2F51F426F}" type="datetimeFigureOut">
              <a:rPr lang="zh-CN" altLang="en-US"/>
              <a:t>2020/11/17</a:t>
            </a:fld>
            <a:endParaRPr lang="zh-CN" altLang="en-US"/>
          </a:p>
        </p:txBody>
      </p:sp>
      <p:sp>
        <p:nvSpPr>
          <p:cNvPr id="5" name="页脚占位符 4"/>
          <p:cNvSpPr>
            <a:spLocks noGrp="1"/>
          </p:cNvSpPr>
          <p:nvPr>
            <p:ph type="ftr" sz="quarter" idx="11"/>
          </p:nvPr>
        </p:nvSpPr>
        <p:spPr>
          <a:xfrm>
            <a:off x="4038600" y="6356351"/>
            <a:ext cx="4114800" cy="366183"/>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1"/>
            <a:ext cx="2743200" cy="366183"/>
          </a:xfrm>
          <a:prstGeom prst="rect">
            <a:avLst/>
          </a:prstGeom>
        </p:spPr>
        <p:txBody>
          <a:bodyPr/>
          <a:lstStyle>
            <a:lvl1pPr>
              <a:defRPr/>
            </a:lvl1pPr>
          </a:lstStyle>
          <a:p>
            <a:pPr>
              <a:defRPr/>
            </a:pPr>
            <a:fld id="{855F5EC4-FD10-42FA-94A4-CAF86BE0F7EF}" type="slidenum">
              <a:rPr lang="zh-CN" altLang="en-US"/>
              <a:t>‹#›</a:t>
            </a:fld>
            <a:endParaRPr lang="zh-CN" altLang="en-US"/>
          </a:p>
        </p:txBody>
      </p:sp>
    </p:spTree>
    <p:extLst>
      <p:ext uri="{BB962C8B-B14F-4D97-AF65-F5344CB8AC3E}">
        <p14:creationId xmlns:p14="http://schemas.microsoft.com/office/powerpoint/2010/main" val="2770273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2020/11/17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2020/11/17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83559AE-2DCF-418C-9323-F9696E700B35}" type="datetimeFigureOut">
              <a:rPr lang="zh-CN" altLang="en-US" smtClean="0"/>
              <a:t>2020/11/17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3559AE-2DCF-418C-9323-F9696E700B35}" type="datetimeFigureOut">
              <a:rPr lang="zh-CN" altLang="en-US" smtClean="0"/>
              <a:t>2020/11/17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83559AE-2DCF-418C-9323-F9696E700B35}" type="datetimeFigureOut">
              <a:rPr lang="zh-CN" altLang="en-US" smtClean="0"/>
              <a:t>2020/11/17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3559AE-2DCF-418C-9323-F9696E700B35}" type="datetimeFigureOut">
              <a:rPr lang="zh-CN" altLang="en-US" smtClean="0"/>
              <a:t>2020/11/17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3559AE-2DCF-418C-9323-F9696E700B35}" type="datetimeFigureOut">
              <a:rPr lang="zh-CN" altLang="en-US" smtClean="0"/>
              <a:t>2020/11/17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3559AE-2DCF-418C-9323-F9696E700B35}" type="datetimeFigureOut">
              <a:rPr lang="zh-CN" altLang="en-US" smtClean="0"/>
              <a:t>2020/11/17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47000"/>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559AE-2DCF-418C-9323-F9696E700B35}" type="datetimeFigureOut">
              <a:rPr lang="zh-CN" altLang="en-US" smtClean="0"/>
              <a:t>2020/11/17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F5B92-2CBF-4C26-B8CB-37BA7423E3C9}" type="slidenum">
              <a:rPr lang="zh-CN" altLang="en-US" smtClean="0"/>
              <a:t>‹#›</a:t>
            </a:fld>
            <a:endParaRPr lang="zh-CN" altLang="en-US"/>
          </a:p>
        </p:txBody>
      </p:sp>
      <p:grpSp>
        <p:nvGrpSpPr>
          <p:cNvPr id="7" name="组合 6">
            <a:extLst>
              <a:ext uri="{FF2B5EF4-FFF2-40B4-BE49-F238E27FC236}">
                <a16:creationId xmlns:a16="http://schemas.microsoft.com/office/drawing/2014/main" id="{2B3E2228-91A5-4F3E-8989-708366102ACC}"/>
              </a:ext>
            </a:extLst>
          </p:cNvPr>
          <p:cNvGrpSpPr/>
          <p:nvPr userDrawn="1"/>
        </p:nvGrpSpPr>
        <p:grpSpPr>
          <a:xfrm>
            <a:off x="1" y="0"/>
            <a:ext cx="12192000" cy="671725"/>
            <a:chOff x="1" y="0"/>
            <a:chExt cx="12192000" cy="671725"/>
          </a:xfrm>
        </p:grpSpPr>
        <p:cxnSp>
          <p:nvCxnSpPr>
            <p:cNvPr id="8" name="直接连接符 7">
              <a:extLst>
                <a:ext uri="{FF2B5EF4-FFF2-40B4-BE49-F238E27FC236}">
                  <a16:creationId xmlns:a16="http://schemas.microsoft.com/office/drawing/2014/main" id="{624B77F2-4C11-4D19-8337-F476BE79A055}"/>
                </a:ext>
              </a:extLst>
            </p:cNvPr>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9" name="图片 8">
              <a:extLst>
                <a:ext uri="{FF2B5EF4-FFF2-40B4-BE49-F238E27FC236}">
                  <a16:creationId xmlns:a16="http://schemas.microsoft.com/office/drawing/2014/main" id="{27356D9D-679D-4EDB-8D4B-2DFB7BA72E29}"/>
                </a:ext>
              </a:extLst>
            </p:cNvPr>
            <p:cNvPicPr>
              <a:picLocks noChangeAspect="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pic>
        <p:nvPicPr>
          <p:cNvPr id="11" name="图片 10">
            <a:extLst>
              <a:ext uri="{FF2B5EF4-FFF2-40B4-BE49-F238E27FC236}">
                <a16:creationId xmlns:a16="http://schemas.microsoft.com/office/drawing/2014/main" id="{ECDBE0E1-C8CB-49D7-9597-C87C9806369A}"/>
              </a:ext>
            </a:extLst>
          </p:cNvPr>
          <p:cNvPicPr>
            <a:picLocks noChangeAspect="1"/>
          </p:cNvPicPr>
          <p:nvPr userDrawn="1"/>
        </p:nvPicPr>
        <p:blipFill>
          <a:blip r:embed="rId15"/>
          <a:stretch>
            <a:fillRect/>
          </a:stretch>
        </p:blipFill>
        <p:spPr>
          <a:xfrm>
            <a:off x="78634" y="59711"/>
            <a:ext cx="759566" cy="53259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5">
            <a:alphaModFix amt="47000"/>
            <a:lum/>
          </a:blip>
          <a:srcRect/>
          <a:stretch>
            <a:fillRect t="-9000" b="-9000"/>
          </a:stretch>
        </a:blipFill>
        <a:effectLst/>
      </p:bgPr>
    </p:bg>
    <p:spTree>
      <p:nvGrpSpPr>
        <p:cNvPr id="1" name=""/>
        <p:cNvGrpSpPr/>
        <p:nvPr/>
      </p:nvGrpSpPr>
      <p:grpSpPr>
        <a:xfrm>
          <a:off x="0" y="0"/>
          <a:ext cx="0" cy="0"/>
          <a:chOff x="0" y="0"/>
          <a:chExt cx="0" cy="0"/>
        </a:xfrm>
      </p:grpSpPr>
      <p:sp>
        <p:nvSpPr>
          <p:cNvPr id="9" name="标题 1"/>
          <p:cNvSpPr txBox="1"/>
          <p:nvPr/>
        </p:nvSpPr>
        <p:spPr>
          <a:xfrm>
            <a:off x="2083072" y="119036"/>
            <a:ext cx="8456126" cy="703099"/>
          </a:xfrm>
          <a:prstGeom prst="rect">
            <a:avLst/>
          </a:prstGeom>
        </p:spPr>
        <p:txBody>
          <a:bodyPr lIns="121889" tIns="60944" rIns="121889" bIns="60944"/>
          <a:lstStyle>
            <a:lvl1pPr algn="l">
              <a:defRPr sz="28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defTabSz="1218565" eaLnBrk="1" hangingPunct="1">
              <a:defRPr/>
            </a:pPr>
            <a:endParaRPr lang="zh-CN" altLang="en-US" sz="3700" dirty="0">
              <a:cs typeface="+mj-cs"/>
            </a:endParaRPr>
          </a:p>
        </p:txBody>
      </p:sp>
      <p:grpSp>
        <p:nvGrpSpPr>
          <p:cNvPr id="6" name="组合 5">
            <a:extLst>
              <a:ext uri="{FF2B5EF4-FFF2-40B4-BE49-F238E27FC236}">
                <a16:creationId xmlns:a16="http://schemas.microsoft.com/office/drawing/2014/main" id="{D588E59C-C74F-4A91-BDC1-11E08727F352}"/>
              </a:ext>
            </a:extLst>
          </p:cNvPr>
          <p:cNvGrpSpPr/>
          <p:nvPr userDrawn="1"/>
        </p:nvGrpSpPr>
        <p:grpSpPr>
          <a:xfrm>
            <a:off x="1" y="0"/>
            <a:ext cx="12192000" cy="671725"/>
            <a:chOff x="1" y="0"/>
            <a:chExt cx="12192000" cy="671725"/>
          </a:xfrm>
        </p:grpSpPr>
        <p:cxnSp>
          <p:nvCxnSpPr>
            <p:cNvPr id="8" name="直接连接符 7">
              <a:extLst>
                <a:ext uri="{FF2B5EF4-FFF2-40B4-BE49-F238E27FC236}">
                  <a16:creationId xmlns:a16="http://schemas.microsoft.com/office/drawing/2014/main" id="{3806D74F-97FA-4983-B142-48441DB40F1E}"/>
                </a:ext>
              </a:extLst>
            </p:cNvPr>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B062687D-589B-4EE9-A1AC-9A8A33636BE1}"/>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pic>
        <p:nvPicPr>
          <p:cNvPr id="2" name="图片 1">
            <a:extLst>
              <a:ext uri="{FF2B5EF4-FFF2-40B4-BE49-F238E27FC236}">
                <a16:creationId xmlns:a16="http://schemas.microsoft.com/office/drawing/2014/main" id="{6C959868-F811-4E38-B875-64919346A0D8}"/>
              </a:ext>
            </a:extLst>
          </p:cNvPr>
          <p:cNvPicPr>
            <a:picLocks noChangeAspect="1"/>
          </p:cNvPicPr>
          <p:nvPr userDrawn="1"/>
        </p:nvPicPr>
        <p:blipFill>
          <a:blip r:embed="rId7"/>
          <a:stretch>
            <a:fillRect/>
          </a:stretch>
        </p:blipFill>
        <p:spPr>
          <a:xfrm>
            <a:off x="78634" y="59711"/>
            <a:ext cx="759566" cy="532594"/>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5pPr>
      <a:lvl6pPr marL="6096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6pPr>
      <a:lvl7pPr marL="12192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7pPr>
      <a:lvl8pPr marL="18281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8pPr>
      <a:lvl9pPr marL="24377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9pPr>
    </p:titleStyle>
    <p:bodyStyle>
      <a:lvl1pPr marL="455295" indent="-455295" algn="l" rtl="0" eaLnBrk="1" fontAlgn="base" hangingPunct="1">
        <a:spcBef>
          <a:spcPct val="20000"/>
        </a:spcBef>
        <a:spcAft>
          <a:spcPct val="0"/>
        </a:spcAft>
        <a:buFont typeface="Arial" panose="020B0604020202020204" pitchFamily="34" charset="0"/>
        <a:buChar char="•"/>
        <a:defRPr sz="4300" kern="1200">
          <a:solidFill>
            <a:schemeClr val="tx1"/>
          </a:solidFill>
          <a:latin typeface="+mn-lt"/>
          <a:ea typeface="+mn-ea"/>
          <a:cs typeface="+mn-cs"/>
        </a:defRPr>
      </a:lvl1pPr>
      <a:lvl2pPr marL="988695" indent="-379095" algn="l" rtl="0" eaLnBrk="1" fontAlgn="base" hangingPunct="1">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095" indent="-302895"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16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4pPr>
      <a:lvl5pPr marL="27412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9.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0">
            <a:extLst>
              <a:ext uri="{FF2B5EF4-FFF2-40B4-BE49-F238E27FC236}">
                <a16:creationId xmlns:a16="http://schemas.microsoft.com/office/drawing/2014/main" id="{FA9B51AA-38BD-49CB-A08D-0452A3328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538"/>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标题 1">
            <a:extLst>
              <a:ext uri="{FF2B5EF4-FFF2-40B4-BE49-F238E27FC236}">
                <a16:creationId xmlns:a16="http://schemas.microsoft.com/office/drawing/2014/main" id="{1EAA2A69-D61C-49BE-B894-7E7B47E53CFC}"/>
              </a:ext>
            </a:extLst>
          </p:cNvPr>
          <p:cNvSpPr>
            <a:spLocks noGrp="1" noChangeArrowheads="1"/>
          </p:cNvSpPr>
          <p:nvPr>
            <p:ph type="ctrTitle"/>
          </p:nvPr>
        </p:nvSpPr>
        <p:spPr>
          <a:xfrm>
            <a:off x="1447800" y="3833813"/>
            <a:ext cx="7937422" cy="989012"/>
          </a:xfrm>
        </p:spPr>
        <p:txBody>
          <a:bodyPr/>
          <a:lstStyle/>
          <a:p>
            <a:pPr algn="l"/>
            <a:r>
              <a:rPr lang="zh-CN" altLang="en-US" sz="4800" dirty="0">
                <a:latin typeface="微软雅黑" panose="020B0503020204020204" pitchFamily="34" charset="-122"/>
                <a:ea typeface="微软雅黑" panose="020B0503020204020204" pitchFamily="34" charset="-122"/>
              </a:rPr>
              <a:t>社会保障学</a:t>
            </a:r>
            <a:r>
              <a:rPr lang="zh-CN" altLang="en-US" sz="1400" dirty="0">
                <a:latin typeface="微软雅黑" panose="020B0503020204020204" pitchFamily="34" charset="-122"/>
                <a:ea typeface="微软雅黑" panose="020B0503020204020204" pitchFamily="34" charset="-122"/>
              </a:rPr>
              <a:t>（</a:t>
            </a:r>
            <a:r>
              <a:rPr lang="zh-CN" altLang="en-US" sz="1400" b="1" dirty="0">
                <a:latin typeface="+mj-ea"/>
              </a:rPr>
              <a:t>课程代码：</a:t>
            </a:r>
            <a:r>
              <a:rPr lang="en-US" altLang="zh-CN" sz="1400" b="1" dirty="0">
                <a:latin typeface="+mj-ea"/>
              </a:rPr>
              <a:t>07484</a:t>
            </a:r>
            <a:r>
              <a:rPr lang="zh-CN" altLang="en-US" sz="1400" dirty="0">
                <a:latin typeface="微软雅黑" panose="020B0503020204020204" pitchFamily="34" charset="-122"/>
                <a:ea typeface="微软雅黑" panose="020B0503020204020204" pitchFamily="34" charset="-122"/>
              </a:rPr>
              <a:t>）</a:t>
            </a:r>
            <a:endParaRPr lang="zh-CN" altLang="en-US" sz="4800" dirty="0">
              <a:latin typeface="微软雅黑" panose="020B0503020204020204" pitchFamily="34" charset="-122"/>
              <a:ea typeface="微软雅黑" panose="020B0503020204020204" pitchFamily="34" charset="-122"/>
            </a:endParaRPr>
          </a:p>
        </p:txBody>
      </p:sp>
      <p:sp>
        <p:nvSpPr>
          <p:cNvPr id="11268" name="副标题 2">
            <a:extLst>
              <a:ext uri="{FF2B5EF4-FFF2-40B4-BE49-F238E27FC236}">
                <a16:creationId xmlns:a16="http://schemas.microsoft.com/office/drawing/2014/main" id="{FA9418B6-B0A5-4254-98EA-202BA099AAA5}"/>
              </a:ext>
            </a:extLst>
          </p:cNvPr>
          <p:cNvSpPr>
            <a:spLocks noGrp="1" noChangeArrowheads="1"/>
          </p:cNvSpPr>
          <p:nvPr>
            <p:ph type="subTitle" idx="1"/>
          </p:nvPr>
        </p:nvSpPr>
        <p:spPr>
          <a:xfrm>
            <a:off x="1447800" y="4822825"/>
            <a:ext cx="4891088" cy="487363"/>
          </a:xfrm>
        </p:spPr>
        <p:txBody>
          <a:bodyPr/>
          <a:lstStyle/>
          <a:p>
            <a:pPr algn="l" eaLnBrk="1" hangingPunct="1"/>
            <a:r>
              <a:rPr lang="zh-CN" altLang="en-US">
                <a:latin typeface="微软雅黑" panose="020B0503020204020204" pitchFamily="34" charset="-122"/>
                <a:ea typeface="微软雅黑" panose="020B0503020204020204" pitchFamily="34" charset="-122"/>
              </a:rPr>
              <a:t>芒格学院  谢易珊   </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A223B3DA-A2A3-4E2C-9C88-61FAFA47DE01}"/>
              </a:ext>
            </a:extLst>
          </p:cNvPr>
          <p:cNvSpPr/>
          <p:nvPr/>
        </p:nvSpPr>
        <p:spPr>
          <a:xfrm>
            <a:off x="1392238" y="3429000"/>
            <a:ext cx="1374775" cy="5461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1" lang="zh-CN" altLang="en-US" sz="1800" b="0">
              <a:solidFill>
                <a:prstClr val="white"/>
              </a:solidFill>
            </a:endParaRPr>
          </a:p>
        </p:txBody>
      </p:sp>
      <p:pic>
        <p:nvPicPr>
          <p:cNvPr id="11270" name="图片 7">
            <a:extLst>
              <a:ext uri="{FF2B5EF4-FFF2-40B4-BE49-F238E27FC236}">
                <a16:creationId xmlns:a16="http://schemas.microsoft.com/office/drawing/2014/main" id="{91A46A4A-AD0D-4153-BE91-AEC6268865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0025" y="3554413"/>
            <a:ext cx="12065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B6DB450F-A6B7-499F-AFD4-539F5A042686}"/>
              </a:ext>
            </a:extLst>
          </p:cNvPr>
          <p:cNvSpPr/>
          <p:nvPr/>
        </p:nvSpPr>
        <p:spPr>
          <a:xfrm>
            <a:off x="1392238" y="4159250"/>
            <a:ext cx="55562" cy="102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1" lang="zh-CN" altLang="en-US" sz="1800" b="0">
              <a:solidFill>
                <a:prstClr val="white"/>
              </a:solidFill>
            </a:endParaRPr>
          </a:p>
        </p:txBody>
      </p:sp>
      <p:sp>
        <p:nvSpPr>
          <p:cNvPr id="11272" name="副标题 2">
            <a:extLst>
              <a:ext uri="{FF2B5EF4-FFF2-40B4-BE49-F238E27FC236}">
                <a16:creationId xmlns:a16="http://schemas.microsoft.com/office/drawing/2014/main" id="{C2A8B06A-D499-4F52-9867-8D6AE88E7067}"/>
              </a:ext>
            </a:extLst>
          </p:cNvPr>
          <p:cNvSpPr txBox="1">
            <a:spLocks noChangeArrowheads="1"/>
          </p:cNvSpPr>
          <p:nvPr/>
        </p:nvSpPr>
        <p:spPr bwMode="auto">
          <a:xfrm>
            <a:off x="1465263" y="6129338"/>
            <a:ext cx="489108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685800" indent="-228600">
              <a:lnSpc>
                <a:spcPct val="150000"/>
              </a:lnSpc>
              <a:spcBef>
                <a:spcPts val="5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150000"/>
              </a:lnSpc>
              <a:spcBef>
                <a:spcPts val="5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3pPr>
            <a:lvl4pPr marL="1600200" indent="-228600">
              <a:lnSpc>
                <a:spcPct val="150000"/>
              </a:lnSpc>
              <a:spcBef>
                <a:spcPts val="5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4pPr>
            <a:lvl5pPr marL="2057400" indent="-228600">
              <a:lnSpc>
                <a:spcPct val="150000"/>
              </a:lnSpc>
              <a:spcBef>
                <a:spcPts val="5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ts val="500"/>
              </a:spcBef>
              <a:spcAft>
                <a:spcPct val="0"/>
              </a:spcAft>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ts val="500"/>
              </a:spcBef>
              <a:spcAft>
                <a:spcPct val="0"/>
              </a:spcAft>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ts val="500"/>
              </a:spcBef>
              <a:spcAft>
                <a:spcPct val="0"/>
              </a:spcAft>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ts val="500"/>
              </a:spcBef>
              <a:spcAft>
                <a:spcPct val="0"/>
              </a:spcAft>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9pPr>
          </a:lstStyle>
          <a:p>
            <a:pPr eaLnBrk="1" hangingPunct="1">
              <a:lnSpc>
                <a:spcPct val="90000"/>
              </a:lnSpc>
            </a:pPr>
            <a:r>
              <a:rPr lang="zh-CN" altLang="en-US" sz="1600" b="0">
                <a:solidFill>
                  <a:srgbClr val="A6A6A6"/>
                </a:solidFill>
              </a:rPr>
              <a:t>学习是一种信仰！ </a:t>
            </a:r>
            <a:r>
              <a:rPr lang="en-US" altLang="zh-CN" sz="1600" b="0">
                <a:solidFill>
                  <a:srgbClr val="A6A6A6"/>
                </a:solidFill>
              </a:rPr>
              <a:t>IN</a:t>
            </a:r>
            <a:r>
              <a:rPr lang="zh-CN" altLang="en-US" sz="1600" b="0">
                <a:solidFill>
                  <a:srgbClr val="A6A6A6"/>
                </a:solidFill>
              </a:rPr>
              <a:t> </a:t>
            </a:r>
            <a:r>
              <a:rPr lang="en-US" altLang="zh-CN" sz="1600" b="0">
                <a:solidFill>
                  <a:srgbClr val="A6A6A6"/>
                </a:solidFill>
              </a:rPr>
              <a:t>LEARING</a:t>
            </a:r>
            <a:r>
              <a:rPr lang="zh-CN" altLang="en-US" sz="1600" b="0">
                <a:solidFill>
                  <a:srgbClr val="A6A6A6"/>
                </a:solidFill>
              </a:rPr>
              <a:t> </a:t>
            </a:r>
            <a:r>
              <a:rPr lang="en-US" altLang="zh-CN" sz="1600" b="0">
                <a:solidFill>
                  <a:srgbClr val="A6A6A6"/>
                </a:solidFill>
              </a:rPr>
              <a:t>WE</a:t>
            </a:r>
            <a:r>
              <a:rPr lang="zh-CN" altLang="en-US" sz="1600" b="0">
                <a:solidFill>
                  <a:srgbClr val="A6A6A6"/>
                </a:solidFill>
              </a:rPr>
              <a:t> </a:t>
            </a:r>
            <a:r>
              <a:rPr lang="en-US" altLang="zh-CN" sz="1600" b="0">
                <a:solidFill>
                  <a:srgbClr val="A6A6A6"/>
                </a:solidFill>
              </a:rPr>
              <a:t>TRUST</a:t>
            </a:r>
            <a:endParaRPr lang="zh-CN" altLang="en-US" sz="1600" b="0">
              <a:solidFill>
                <a:srgbClr val="A6A6A6"/>
              </a:solidFill>
            </a:endParaRPr>
          </a:p>
        </p:txBody>
      </p:sp>
    </p:spTree>
    <p:extLst>
      <p:ext uri="{BB962C8B-B14F-4D97-AF65-F5344CB8AC3E}">
        <p14:creationId xmlns:p14="http://schemas.microsoft.com/office/powerpoint/2010/main" val="2751382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0C054543-1163-4E16-AD84-9FC82D5C5EFF}"/>
              </a:ext>
            </a:extLst>
          </p:cNvPr>
          <p:cNvGrpSpPr/>
          <p:nvPr/>
        </p:nvGrpSpPr>
        <p:grpSpPr>
          <a:xfrm>
            <a:off x="107475" y="941847"/>
            <a:ext cx="5914799" cy="1631404"/>
            <a:chOff x="107475" y="941847"/>
            <a:chExt cx="5914799" cy="1631404"/>
          </a:xfrm>
        </p:grpSpPr>
        <p:grpSp>
          <p:nvGrpSpPr>
            <p:cNvPr id="19" name="组合 18">
              <a:extLst>
                <a:ext uri="{FF2B5EF4-FFF2-40B4-BE49-F238E27FC236}">
                  <a16:creationId xmlns:a16="http://schemas.microsoft.com/office/drawing/2014/main" id="{D9576B5E-F736-43DC-A756-E05373327836}"/>
                </a:ext>
              </a:extLst>
            </p:cNvPr>
            <p:cNvGrpSpPr/>
            <p:nvPr/>
          </p:nvGrpSpPr>
          <p:grpSpPr>
            <a:xfrm>
              <a:off x="107475" y="941847"/>
              <a:ext cx="4976494" cy="1631404"/>
              <a:chOff x="107475" y="941847"/>
              <a:chExt cx="4976494" cy="1631404"/>
            </a:xfrm>
          </p:grpSpPr>
          <p:sp>
            <p:nvSpPr>
              <p:cNvPr id="21" name="文本框 20">
                <a:extLst>
                  <a:ext uri="{FF2B5EF4-FFF2-40B4-BE49-F238E27FC236}">
                    <a16:creationId xmlns:a16="http://schemas.microsoft.com/office/drawing/2014/main" id="{58E95C03-2815-48FB-8F41-7AC7B36414CD}"/>
                  </a:ext>
                </a:extLst>
              </p:cNvPr>
              <p:cNvSpPr txBox="1"/>
              <p:nvPr/>
            </p:nvSpPr>
            <p:spPr>
              <a:xfrm>
                <a:off x="608064" y="2173141"/>
                <a:ext cx="4475905" cy="400110"/>
              </a:xfrm>
              <a:prstGeom prst="rect">
                <a:avLst/>
              </a:prstGeom>
              <a:noFill/>
            </p:spPr>
            <p:txBody>
              <a:bodyPr wrap="none" rtlCol="0">
                <a:spAutoFit/>
              </a:bodyPr>
              <a:lstStyle/>
              <a:p>
                <a:r>
                  <a:rPr lang="en-US" altLang="zh-CN" sz="2000" b="1" dirty="0"/>
                  <a:t>5.2.1   </a:t>
                </a:r>
                <a:r>
                  <a:rPr lang="zh-CN" altLang="en-US" sz="2000" b="1" dirty="0"/>
                  <a:t>一、享受养老保险的资格与条件</a:t>
                </a:r>
                <a:endParaRPr lang="en-US" altLang="zh-CN" sz="2000" b="1" dirty="0"/>
              </a:p>
            </p:txBody>
          </p:sp>
          <p:sp>
            <p:nvSpPr>
              <p:cNvPr id="22" name="文本框 21">
                <a:extLst>
                  <a:ext uri="{FF2B5EF4-FFF2-40B4-BE49-F238E27FC236}">
                    <a16:creationId xmlns:a16="http://schemas.microsoft.com/office/drawing/2014/main" id="{A185A3C1-85C9-4250-AF76-9D6C7F5C62FB}"/>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23" name="矩形 22">
                <a:extLst>
                  <a:ext uri="{FF2B5EF4-FFF2-40B4-BE49-F238E27FC236}">
                    <a16:creationId xmlns:a16="http://schemas.microsoft.com/office/drawing/2014/main" id="{A89BFA30-AC20-4E0A-AA3C-A42205152CE5}"/>
                  </a:ext>
                </a:extLst>
              </p:cNvPr>
              <p:cNvSpPr/>
              <p:nvPr/>
            </p:nvSpPr>
            <p:spPr>
              <a:xfrm>
                <a:off x="306092" y="1586174"/>
                <a:ext cx="4478989" cy="430887"/>
              </a:xfrm>
              <a:prstGeom prst="rect">
                <a:avLst/>
              </a:prstGeom>
              <a:noFill/>
            </p:spPr>
            <p:txBody>
              <a:bodyPr wrap="square" rtlCol="0">
                <a:spAutoFit/>
              </a:bodyPr>
              <a:lstStyle/>
              <a:p>
                <a:pPr algn="ctr"/>
                <a:r>
                  <a:rPr lang="en-US" altLang="zh-CN" sz="2200" b="1" dirty="0"/>
                  <a:t>5.2</a:t>
                </a:r>
                <a:r>
                  <a:rPr lang="zh-CN" altLang="en-US" sz="2200" b="1" dirty="0"/>
                  <a:t>     养老保险金的计算和给付</a:t>
                </a:r>
              </a:p>
            </p:txBody>
          </p:sp>
        </p:grpSp>
        <p:sp>
          <p:nvSpPr>
            <p:cNvPr id="20" name="文本框 19">
              <a:extLst>
                <a:ext uri="{FF2B5EF4-FFF2-40B4-BE49-F238E27FC236}">
                  <a16:creationId xmlns:a16="http://schemas.microsoft.com/office/drawing/2014/main" id="{850781D0-5AA4-48F7-9E0D-E0A48376224C}"/>
                </a:ext>
              </a:extLst>
            </p:cNvPr>
            <p:cNvSpPr txBox="1"/>
            <p:nvPr/>
          </p:nvSpPr>
          <p:spPr>
            <a:xfrm>
              <a:off x="5145111" y="217880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
        <p:nvSpPr>
          <p:cNvPr id="14" name="矩形 13">
            <a:extLst>
              <a:ext uri="{FF2B5EF4-FFF2-40B4-BE49-F238E27FC236}">
                <a16:creationId xmlns:a16="http://schemas.microsoft.com/office/drawing/2014/main" id="{2605593D-D42D-41F0-95D6-0985978C35EA}"/>
              </a:ext>
            </a:extLst>
          </p:cNvPr>
          <p:cNvSpPr/>
          <p:nvPr/>
        </p:nvSpPr>
        <p:spPr>
          <a:xfrm>
            <a:off x="1436676" y="2768362"/>
            <a:ext cx="10240318" cy="966547"/>
          </a:xfrm>
          <a:prstGeom prst="rect">
            <a:avLst/>
          </a:prstGeom>
        </p:spPr>
        <p:txBody>
          <a:bodyPr wrap="square">
            <a:spAutoFit/>
          </a:bodyPr>
          <a:lstStyle/>
          <a:p>
            <a:pPr>
              <a:lnSpc>
                <a:spcPct val="150000"/>
              </a:lnSpc>
            </a:pPr>
            <a:r>
              <a:rPr lang="zh-CN" altLang="en-US" sz="2000" dirty="0"/>
              <a:t> 世界上绝大多数国家的养老保险给付条件都是</a:t>
            </a:r>
            <a:r>
              <a:rPr lang="zh-CN" altLang="en-US" sz="2000" dirty="0">
                <a:solidFill>
                  <a:srgbClr val="FF0000"/>
                </a:solidFill>
              </a:rPr>
              <a:t>复合型</a:t>
            </a:r>
            <a:r>
              <a:rPr lang="zh-CN" altLang="en-US" sz="2000" dirty="0"/>
              <a:t>的，即必须同时符合两个或两个以上的资格条件，才能享受到领取养老金的权利。</a:t>
            </a:r>
          </a:p>
        </p:txBody>
      </p:sp>
      <p:grpSp>
        <p:nvGrpSpPr>
          <p:cNvPr id="3" name="组合 2">
            <a:extLst>
              <a:ext uri="{FF2B5EF4-FFF2-40B4-BE49-F238E27FC236}">
                <a16:creationId xmlns:a16="http://schemas.microsoft.com/office/drawing/2014/main" id="{0D0B9BB1-3B86-48ED-861C-F0BBAFFAF15B}"/>
              </a:ext>
            </a:extLst>
          </p:cNvPr>
          <p:cNvGrpSpPr/>
          <p:nvPr/>
        </p:nvGrpSpPr>
        <p:grpSpPr>
          <a:xfrm>
            <a:off x="1325201" y="3848962"/>
            <a:ext cx="5551119" cy="509988"/>
            <a:chOff x="1325201" y="3848962"/>
            <a:chExt cx="5551119" cy="509988"/>
          </a:xfrm>
        </p:grpSpPr>
        <p:sp>
          <p:nvSpPr>
            <p:cNvPr id="24" name="矩形 23">
              <a:extLst>
                <a:ext uri="{FF2B5EF4-FFF2-40B4-BE49-F238E27FC236}">
                  <a16:creationId xmlns:a16="http://schemas.microsoft.com/office/drawing/2014/main" id="{EFBB578C-0711-471A-86D5-A0A3A7BC106A}"/>
                </a:ext>
              </a:extLst>
            </p:cNvPr>
            <p:cNvSpPr/>
            <p:nvPr/>
          </p:nvSpPr>
          <p:spPr>
            <a:xfrm>
              <a:off x="1325201" y="3848962"/>
              <a:ext cx="2749471" cy="504882"/>
            </a:xfrm>
            <a:prstGeom prst="rect">
              <a:avLst/>
            </a:prstGeom>
          </p:spPr>
          <p:txBody>
            <a:bodyPr wrap="none">
              <a:spAutoFit/>
            </a:bodyPr>
            <a:lstStyle/>
            <a:p>
              <a:pPr>
                <a:lnSpc>
                  <a:spcPct val="150000"/>
                </a:lnSpc>
              </a:pPr>
              <a:r>
                <a:rPr lang="zh-CN" altLang="en-US" sz="2000" dirty="0"/>
                <a:t>（一）</a:t>
              </a:r>
              <a:r>
                <a:rPr lang="zh-CN" altLang="en-US" sz="2000" dirty="0">
                  <a:solidFill>
                    <a:srgbClr val="FF0000"/>
                  </a:solidFill>
                </a:rPr>
                <a:t>年龄和投保年限</a:t>
              </a:r>
              <a:endParaRPr lang="en-US" altLang="zh-CN" sz="2000" dirty="0">
                <a:solidFill>
                  <a:srgbClr val="FF0000"/>
                </a:solidFill>
              </a:endParaRPr>
            </a:p>
          </p:txBody>
        </p:sp>
        <p:sp>
          <p:nvSpPr>
            <p:cNvPr id="28" name="矩形 27">
              <a:extLst>
                <a:ext uri="{FF2B5EF4-FFF2-40B4-BE49-F238E27FC236}">
                  <a16:creationId xmlns:a16="http://schemas.microsoft.com/office/drawing/2014/main" id="{56E670EA-861B-4CC5-BE27-2245F38FC6B4}"/>
                </a:ext>
              </a:extLst>
            </p:cNvPr>
            <p:cNvSpPr/>
            <p:nvPr/>
          </p:nvSpPr>
          <p:spPr>
            <a:xfrm>
              <a:off x="4383330" y="3895362"/>
              <a:ext cx="2492990" cy="463588"/>
            </a:xfrm>
            <a:prstGeom prst="rect">
              <a:avLst/>
            </a:prstGeom>
          </p:spPr>
          <p:txBody>
            <a:bodyPr wrap="none">
              <a:spAutoFit/>
            </a:bodyPr>
            <a:lstStyle/>
            <a:p>
              <a:pPr>
                <a:lnSpc>
                  <a:spcPct val="150000"/>
                </a:lnSpc>
              </a:pPr>
              <a:r>
                <a:rPr lang="zh-CN" altLang="en-US" dirty="0"/>
                <a:t>法国、德国和美国等。</a:t>
              </a:r>
              <a:endParaRPr lang="zh-CN" altLang="en-US" b="1" dirty="0"/>
            </a:p>
          </p:txBody>
        </p:sp>
      </p:grpSp>
      <p:grpSp>
        <p:nvGrpSpPr>
          <p:cNvPr id="4" name="组合 3">
            <a:extLst>
              <a:ext uri="{FF2B5EF4-FFF2-40B4-BE49-F238E27FC236}">
                <a16:creationId xmlns:a16="http://schemas.microsoft.com/office/drawing/2014/main" id="{56B19E21-2FF8-419A-9DA6-6E8A7D8CC33C}"/>
              </a:ext>
            </a:extLst>
          </p:cNvPr>
          <p:cNvGrpSpPr/>
          <p:nvPr/>
        </p:nvGrpSpPr>
        <p:grpSpPr>
          <a:xfrm>
            <a:off x="1325201" y="4408011"/>
            <a:ext cx="6243616" cy="504882"/>
            <a:chOff x="1325201" y="4408011"/>
            <a:chExt cx="6243616" cy="504882"/>
          </a:xfrm>
        </p:grpSpPr>
        <p:sp>
          <p:nvSpPr>
            <p:cNvPr id="25" name="矩形 24">
              <a:extLst>
                <a:ext uri="{FF2B5EF4-FFF2-40B4-BE49-F238E27FC236}">
                  <a16:creationId xmlns:a16="http://schemas.microsoft.com/office/drawing/2014/main" id="{E89F53A1-CC9F-412A-BD50-BA4C5B7412E6}"/>
                </a:ext>
              </a:extLst>
            </p:cNvPr>
            <p:cNvSpPr/>
            <p:nvPr/>
          </p:nvSpPr>
          <p:spPr>
            <a:xfrm>
              <a:off x="1325201" y="4408011"/>
              <a:ext cx="2749471" cy="504882"/>
            </a:xfrm>
            <a:prstGeom prst="rect">
              <a:avLst/>
            </a:prstGeom>
          </p:spPr>
          <p:txBody>
            <a:bodyPr wrap="none">
              <a:spAutoFit/>
            </a:bodyPr>
            <a:lstStyle/>
            <a:p>
              <a:pPr>
                <a:lnSpc>
                  <a:spcPct val="150000"/>
                </a:lnSpc>
              </a:pPr>
              <a:r>
                <a:rPr lang="zh-CN" altLang="en-US" sz="2000" dirty="0"/>
                <a:t>（二）</a:t>
              </a:r>
              <a:r>
                <a:rPr lang="zh-CN" altLang="en-US" sz="2000" dirty="0">
                  <a:solidFill>
                    <a:srgbClr val="FF0000"/>
                  </a:solidFill>
                </a:rPr>
                <a:t>年龄和工龄条件</a:t>
              </a:r>
              <a:endParaRPr lang="en-US" altLang="zh-CN" sz="2000" dirty="0">
                <a:solidFill>
                  <a:srgbClr val="FF0000"/>
                </a:solidFill>
              </a:endParaRPr>
            </a:p>
          </p:txBody>
        </p:sp>
        <p:sp>
          <p:nvSpPr>
            <p:cNvPr id="29" name="矩形 28">
              <a:extLst>
                <a:ext uri="{FF2B5EF4-FFF2-40B4-BE49-F238E27FC236}">
                  <a16:creationId xmlns:a16="http://schemas.microsoft.com/office/drawing/2014/main" id="{C94C28EA-791F-45AF-9947-B3563B4A462F}"/>
                </a:ext>
              </a:extLst>
            </p:cNvPr>
            <p:cNvSpPr/>
            <p:nvPr/>
          </p:nvSpPr>
          <p:spPr>
            <a:xfrm>
              <a:off x="4383330" y="4432239"/>
              <a:ext cx="3185487" cy="463588"/>
            </a:xfrm>
            <a:prstGeom prst="rect">
              <a:avLst/>
            </a:prstGeom>
          </p:spPr>
          <p:txBody>
            <a:bodyPr wrap="none">
              <a:spAutoFit/>
            </a:bodyPr>
            <a:lstStyle/>
            <a:p>
              <a:pPr>
                <a:lnSpc>
                  <a:spcPct val="150000"/>
                </a:lnSpc>
              </a:pPr>
              <a:r>
                <a:rPr lang="zh-CN" altLang="en-US" dirty="0"/>
                <a:t>前苏联和东欧社会主义国家。</a:t>
              </a:r>
              <a:endParaRPr lang="zh-CN" altLang="en-US" b="1" dirty="0"/>
            </a:p>
          </p:txBody>
        </p:sp>
      </p:grpSp>
      <p:grpSp>
        <p:nvGrpSpPr>
          <p:cNvPr id="5" name="组合 4">
            <a:extLst>
              <a:ext uri="{FF2B5EF4-FFF2-40B4-BE49-F238E27FC236}">
                <a16:creationId xmlns:a16="http://schemas.microsoft.com/office/drawing/2014/main" id="{E112049E-F207-4C45-AD82-070511C0BB41}"/>
              </a:ext>
            </a:extLst>
          </p:cNvPr>
          <p:cNvGrpSpPr/>
          <p:nvPr/>
        </p:nvGrpSpPr>
        <p:grpSpPr>
          <a:xfrm>
            <a:off x="1325201" y="4974222"/>
            <a:ext cx="6445354" cy="504882"/>
            <a:chOff x="1325201" y="4974222"/>
            <a:chExt cx="6445354" cy="504882"/>
          </a:xfrm>
        </p:grpSpPr>
        <p:sp>
          <p:nvSpPr>
            <p:cNvPr id="26" name="矩形 25">
              <a:extLst>
                <a:ext uri="{FF2B5EF4-FFF2-40B4-BE49-F238E27FC236}">
                  <a16:creationId xmlns:a16="http://schemas.microsoft.com/office/drawing/2014/main" id="{8D526CB3-5003-4037-9771-AEC7CA3AD07B}"/>
                </a:ext>
              </a:extLst>
            </p:cNvPr>
            <p:cNvSpPr/>
            <p:nvPr/>
          </p:nvSpPr>
          <p:spPr>
            <a:xfrm>
              <a:off x="1325201" y="4974222"/>
              <a:ext cx="4031873" cy="504882"/>
            </a:xfrm>
            <a:prstGeom prst="rect">
              <a:avLst/>
            </a:prstGeom>
          </p:spPr>
          <p:txBody>
            <a:bodyPr wrap="none">
              <a:spAutoFit/>
            </a:bodyPr>
            <a:lstStyle/>
            <a:p>
              <a:pPr>
                <a:lnSpc>
                  <a:spcPct val="150000"/>
                </a:lnSpc>
              </a:pPr>
              <a:r>
                <a:rPr lang="zh-CN" altLang="en-US" sz="2000" dirty="0"/>
                <a:t>（三）</a:t>
              </a:r>
              <a:r>
                <a:rPr lang="zh-CN" altLang="en-US" sz="2000" dirty="0">
                  <a:solidFill>
                    <a:srgbClr val="FF0000"/>
                  </a:solidFill>
                </a:rPr>
                <a:t>年龄、工龄和投保年限条件</a:t>
              </a:r>
              <a:endParaRPr lang="en-US" altLang="zh-CN" sz="2000" dirty="0">
                <a:solidFill>
                  <a:srgbClr val="FF0000"/>
                </a:solidFill>
              </a:endParaRPr>
            </a:p>
          </p:txBody>
        </p:sp>
        <p:sp>
          <p:nvSpPr>
            <p:cNvPr id="30" name="矩形 29">
              <a:extLst>
                <a:ext uri="{FF2B5EF4-FFF2-40B4-BE49-F238E27FC236}">
                  <a16:creationId xmlns:a16="http://schemas.microsoft.com/office/drawing/2014/main" id="{703B3927-DFE7-4F71-95D3-BE67F223D5F5}"/>
                </a:ext>
              </a:extLst>
            </p:cNvPr>
            <p:cNvSpPr/>
            <p:nvPr/>
          </p:nvSpPr>
          <p:spPr>
            <a:xfrm>
              <a:off x="5508397" y="4993012"/>
              <a:ext cx="2262158" cy="463588"/>
            </a:xfrm>
            <a:prstGeom prst="rect">
              <a:avLst/>
            </a:prstGeom>
          </p:spPr>
          <p:txBody>
            <a:bodyPr wrap="none">
              <a:spAutoFit/>
            </a:bodyPr>
            <a:lstStyle/>
            <a:p>
              <a:pPr>
                <a:lnSpc>
                  <a:spcPct val="150000"/>
                </a:lnSpc>
              </a:pPr>
              <a:r>
                <a:rPr lang="zh-CN" altLang="en-US" dirty="0"/>
                <a:t>英国。（三个条件）</a:t>
              </a:r>
            </a:p>
          </p:txBody>
        </p:sp>
      </p:grpSp>
      <p:grpSp>
        <p:nvGrpSpPr>
          <p:cNvPr id="6" name="组合 5">
            <a:extLst>
              <a:ext uri="{FF2B5EF4-FFF2-40B4-BE49-F238E27FC236}">
                <a16:creationId xmlns:a16="http://schemas.microsoft.com/office/drawing/2014/main" id="{91E39434-2448-4518-83CA-78F370B11452}"/>
              </a:ext>
            </a:extLst>
          </p:cNvPr>
          <p:cNvGrpSpPr/>
          <p:nvPr/>
        </p:nvGrpSpPr>
        <p:grpSpPr>
          <a:xfrm>
            <a:off x="1325201" y="5553785"/>
            <a:ext cx="7114768" cy="504882"/>
            <a:chOff x="1325201" y="5553785"/>
            <a:chExt cx="7114768" cy="504882"/>
          </a:xfrm>
        </p:grpSpPr>
        <p:sp>
          <p:nvSpPr>
            <p:cNvPr id="27" name="矩形 26">
              <a:extLst>
                <a:ext uri="{FF2B5EF4-FFF2-40B4-BE49-F238E27FC236}">
                  <a16:creationId xmlns:a16="http://schemas.microsoft.com/office/drawing/2014/main" id="{23D2A1DB-3A26-4C24-B803-68144B03A9E2}"/>
                </a:ext>
              </a:extLst>
            </p:cNvPr>
            <p:cNvSpPr/>
            <p:nvPr/>
          </p:nvSpPr>
          <p:spPr>
            <a:xfrm>
              <a:off x="1325201" y="5553785"/>
              <a:ext cx="5314275" cy="504882"/>
            </a:xfrm>
            <a:prstGeom prst="rect">
              <a:avLst/>
            </a:prstGeom>
          </p:spPr>
          <p:txBody>
            <a:bodyPr wrap="none">
              <a:spAutoFit/>
            </a:bodyPr>
            <a:lstStyle/>
            <a:p>
              <a:pPr>
                <a:lnSpc>
                  <a:spcPct val="150000"/>
                </a:lnSpc>
              </a:pPr>
              <a:r>
                <a:rPr lang="zh-CN" altLang="en-US" sz="2000" dirty="0"/>
                <a:t>（四）</a:t>
              </a:r>
              <a:r>
                <a:rPr lang="zh-CN" altLang="en-US" sz="2000" dirty="0">
                  <a:solidFill>
                    <a:srgbClr val="FF0000"/>
                  </a:solidFill>
                </a:rPr>
                <a:t>年龄和居住期限条件（实行</a:t>
              </a:r>
              <a:r>
                <a:rPr lang="zh-CN" altLang="en-US" sz="2000" b="1" dirty="0">
                  <a:solidFill>
                    <a:srgbClr val="FF0000"/>
                  </a:solidFill>
                </a:rPr>
                <a:t>国民年金</a:t>
              </a:r>
              <a:r>
                <a:rPr lang="zh-CN" altLang="en-US" sz="2000" dirty="0">
                  <a:solidFill>
                    <a:srgbClr val="FF0000"/>
                  </a:solidFill>
                </a:rPr>
                <a:t>）</a:t>
              </a:r>
              <a:endParaRPr lang="zh-CN" altLang="en-US" sz="2000" dirty="0"/>
            </a:p>
          </p:txBody>
        </p:sp>
        <p:sp>
          <p:nvSpPr>
            <p:cNvPr id="31" name="矩形 30">
              <a:extLst>
                <a:ext uri="{FF2B5EF4-FFF2-40B4-BE49-F238E27FC236}">
                  <a16:creationId xmlns:a16="http://schemas.microsoft.com/office/drawing/2014/main" id="{F1E08E75-47ED-46AF-A7B9-B4BBE2595F43}"/>
                </a:ext>
              </a:extLst>
            </p:cNvPr>
            <p:cNvSpPr/>
            <p:nvPr/>
          </p:nvSpPr>
          <p:spPr>
            <a:xfrm>
              <a:off x="6639476" y="5574432"/>
              <a:ext cx="1800493" cy="463588"/>
            </a:xfrm>
            <a:prstGeom prst="rect">
              <a:avLst/>
            </a:prstGeom>
          </p:spPr>
          <p:txBody>
            <a:bodyPr wrap="none">
              <a:spAutoFit/>
            </a:bodyPr>
            <a:lstStyle/>
            <a:p>
              <a:pPr>
                <a:lnSpc>
                  <a:spcPct val="150000"/>
                </a:lnSpc>
              </a:pPr>
              <a:r>
                <a:rPr lang="zh-CN" altLang="en-US" dirty="0"/>
                <a:t>丹麦、加拿大。</a:t>
              </a:r>
            </a:p>
          </p:txBody>
        </p:sp>
      </p:grpSp>
      <p:pic>
        <p:nvPicPr>
          <p:cNvPr id="2" name="图片 1">
            <a:extLst>
              <a:ext uri="{FF2B5EF4-FFF2-40B4-BE49-F238E27FC236}">
                <a16:creationId xmlns:a16="http://schemas.microsoft.com/office/drawing/2014/main" id="{487D6A9E-0045-40A1-B211-248118D4FF72}"/>
              </a:ext>
            </a:extLst>
          </p:cNvPr>
          <p:cNvPicPr>
            <a:picLocks noChangeAspect="1"/>
          </p:cNvPicPr>
          <p:nvPr/>
        </p:nvPicPr>
        <p:blipFill>
          <a:blip r:embed="rId3"/>
          <a:stretch>
            <a:fillRect/>
          </a:stretch>
        </p:blipFill>
        <p:spPr>
          <a:xfrm>
            <a:off x="8759284" y="762399"/>
            <a:ext cx="3325241" cy="1377537"/>
          </a:xfrm>
          <a:prstGeom prst="rect">
            <a:avLst/>
          </a:prstGeom>
        </p:spPr>
      </p:pic>
      <p:sp>
        <p:nvSpPr>
          <p:cNvPr id="7" name="矩形 6">
            <a:extLst>
              <a:ext uri="{FF2B5EF4-FFF2-40B4-BE49-F238E27FC236}">
                <a16:creationId xmlns:a16="http://schemas.microsoft.com/office/drawing/2014/main" id="{C6CC73BA-88D8-4349-A2B7-9BA0F6A0EC54}"/>
              </a:ext>
            </a:extLst>
          </p:cNvPr>
          <p:cNvSpPr/>
          <p:nvPr/>
        </p:nvSpPr>
        <p:spPr>
          <a:xfrm>
            <a:off x="956407" y="180652"/>
            <a:ext cx="3031599" cy="369332"/>
          </a:xfrm>
          <a:prstGeom prst="rect">
            <a:avLst/>
          </a:prstGeom>
        </p:spPr>
        <p:txBody>
          <a:bodyPr wrap="none">
            <a:spAutoFit/>
          </a:bodyPr>
          <a:lstStyle/>
          <a:p>
            <a:r>
              <a:rPr lang="en-US" altLang="zh-CN" dirty="0">
                <a:latin typeface="Helvetica Neue For Number"/>
              </a:rPr>
              <a:t>5.2.1.4 </a:t>
            </a:r>
            <a:r>
              <a:rPr lang="zh-CN" altLang="en-US" dirty="0">
                <a:latin typeface="Helvetica Neue For Number"/>
              </a:rPr>
              <a:t>年龄和居住期限条件</a:t>
            </a:r>
            <a:endParaRPr lang="zh-CN" altLang="en-US" dirty="0"/>
          </a:p>
        </p:txBody>
      </p:sp>
    </p:spTree>
    <p:extLst>
      <p:ext uri="{BB962C8B-B14F-4D97-AF65-F5344CB8AC3E}">
        <p14:creationId xmlns:p14="http://schemas.microsoft.com/office/powerpoint/2010/main" val="330653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102335" y="2359106"/>
            <a:ext cx="10306400" cy="3925153"/>
          </a:xfrm>
        </p:spPr>
        <p:txBody>
          <a:bodyPr anchor="ctr"/>
          <a:lstStyle/>
          <a:p>
            <a:pPr algn="l">
              <a:spcBef>
                <a:spcPts val="0"/>
              </a:spcBef>
              <a:spcAft>
                <a:spcPts val="2400"/>
              </a:spcAft>
            </a:pPr>
            <a:r>
              <a:rPr lang="zh-CN" altLang="en-US" dirty="0"/>
              <a:t>被保险人必须达到规定的年龄，并符合居住国所规定的居住期限，才有资格领取养老金。实行国民年金的国家大都采用这种方法。例如（     ）。</a:t>
            </a:r>
            <a:endParaRPr lang="en-US" altLang="zh-CN" dirty="0"/>
          </a:p>
          <a:p>
            <a:pPr algn="l">
              <a:spcBef>
                <a:spcPts val="0"/>
              </a:spcBef>
              <a:spcAft>
                <a:spcPts val="2400"/>
              </a:spcAft>
            </a:pPr>
            <a:r>
              <a:rPr lang="en-US" altLang="zh-CN" dirty="0"/>
              <a:t>A</a:t>
            </a:r>
            <a:r>
              <a:rPr lang="zh-CN" altLang="en-US" dirty="0"/>
              <a:t>、英国 </a:t>
            </a:r>
          </a:p>
          <a:p>
            <a:pPr algn="l">
              <a:spcBef>
                <a:spcPts val="0"/>
              </a:spcBef>
              <a:spcAft>
                <a:spcPts val="2400"/>
              </a:spcAft>
            </a:pPr>
            <a:r>
              <a:rPr lang="en-US" altLang="zh-CN" dirty="0"/>
              <a:t>B</a:t>
            </a:r>
            <a:r>
              <a:rPr lang="zh-CN" altLang="en-US" dirty="0"/>
              <a:t>、法国</a:t>
            </a:r>
          </a:p>
          <a:p>
            <a:pPr algn="l">
              <a:spcBef>
                <a:spcPts val="0"/>
              </a:spcBef>
              <a:spcAft>
                <a:spcPts val="2400"/>
              </a:spcAft>
            </a:pPr>
            <a:r>
              <a:rPr lang="en-US" altLang="zh-CN" dirty="0"/>
              <a:t>C</a:t>
            </a:r>
            <a:r>
              <a:rPr lang="zh-CN" altLang="en-US" dirty="0"/>
              <a:t>、丹麦</a:t>
            </a:r>
          </a:p>
          <a:p>
            <a:pPr algn="l">
              <a:spcBef>
                <a:spcPts val="0"/>
              </a:spcBef>
              <a:spcAft>
                <a:spcPts val="2400"/>
              </a:spcAft>
            </a:pPr>
            <a:r>
              <a:rPr lang="en-US" altLang="zh-CN" dirty="0"/>
              <a:t>D</a:t>
            </a:r>
            <a:r>
              <a:rPr lang="zh-CN" altLang="en-US" dirty="0"/>
              <a:t>、德国</a:t>
            </a:r>
          </a:p>
        </p:txBody>
      </p:sp>
      <p:sp>
        <p:nvSpPr>
          <p:cNvPr id="5" name="TextBox 3">
            <a:extLst>
              <a:ext uri="{FF2B5EF4-FFF2-40B4-BE49-F238E27FC236}">
                <a16:creationId xmlns:a16="http://schemas.microsoft.com/office/drawing/2014/main" id="{B41A9516-9570-4678-9B87-331AD88D74F4}"/>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19427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102335" y="2359106"/>
            <a:ext cx="10306400" cy="3925153"/>
          </a:xfrm>
        </p:spPr>
        <p:txBody>
          <a:bodyPr anchor="ctr"/>
          <a:lstStyle/>
          <a:p>
            <a:pPr algn="l">
              <a:spcBef>
                <a:spcPts val="0"/>
              </a:spcBef>
              <a:spcAft>
                <a:spcPts val="2400"/>
              </a:spcAft>
            </a:pPr>
            <a:r>
              <a:rPr lang="zh-CN" altLang="en-US" dirty="0"/>
              <a:t>被保险人必须达到规定的年龄，并符合居住国所规定的居住期限，才有资格领取养老金。实行国民年金的国家大都采用这种方法。例如（   </a:t>
            </a:r>
            <a:r>
              <a:rPr lang="en-US" altLang="zh-CN" b="1" dirty="0">
                <a:solidFill>
                  <a:srgbClr val="FF0000"/>
                </a:solidFill>
              </a:rPr>
              <a:t>C</a:t>
            </a:r>
            <a:r>
              <a:rPr lang="zh-CN" altLang="en-US" dirty="0"/>
              <a:t>  ）。</a:t>
            </a:r>
            <a:endParaRPr lang="en-US" altLang="zh-CN" dirty="0"/>
          </a:p>
          <a:p>
            <a:pPr algn="l">
              <a:spcBef>
                <a:spcPts val="0"/>
              </a:spcBef>
              <a:spcAft>
                <a:spcPts val="2400"/>
              </a:spcAft>
            </a:pPr>
            <a:r>
              <a:rPr lang="en-US" altLang="zh-CN" dirty="0"/>
              <a:t>A</a:t>
            </a:r>
            <a:r>
              <a:rPr lang="zh-CN" altLang="en-US" dirty="0"/>
              <a:t>、英国 </a:t>
            </a:r>
          </a:p>
          <a:p>
            <a:pPr algn="l">
              <a:spcBef>
                <a:spcPts val="0"/>
              </a:spcBef>
              <a:spcAft>
                <a:spcPts val="2400"/>
              </a:spcAft>
            </a:pPr>
            <a:r>
              <a:rPr lang="en-US" altLang="zh-CN" dirty="0"/>
              <a:t>B</a:t>
            </a:r>
            <a:r>
              <a:rPr lang="zh-CN" altLang="en-US" dirty="0"/>
              <a:t>、法国</a:t>
            </a:r>
          </a:p>
          <a:p>
            <a:pPr algn="l">
              <a:spcBef>
                <a:spcPts val="0"/>
              </a:spcBef>
              <a:spcAft>
                <a:spcPts val="2400"/>
              </a:spcAft>
            </a:pPr>
            <a:r>
              <a:rPr lang="en-US" altLang="zh-CN" b="1" dirty="0">
                <a:solidFill>
                  <a:srgbClr val="FF0000"/>
                </a:solidFill>
              </a:rPr>
              <a:t>C</a:t>
            </a:r>
            <a:r>
              <a:rPr lang="zh-CN" altLang="en-US" b="1" dirty="0">
                <a:solidFill>
                  <a:srgbClr val="FF0000"/>
                </a:solidFill>
              </a:rPr>
              <a:t>、丹麦</a:t>
            </a:r>
          </a:p>
          <a:p>
            <a:pPr algn="l">
              <a:spcBef>
                <a:spcPts val="0"/>
              </a:spcBef>
              <a:spcAft>
                <a:spcPts val="2400"/>
              </a:spcAft>
            </a:pPr>
            <a:r>
              <a:rPr lang="en-US" altLang="zh-CN" dirty="0"/>
              <a:t>D</a:t>
            </a:r>
            <a:r>
              <a:rPr lang="zh-CN" altLang="en-US" dirty="0"/>
              <a:t>、德国</a:t>
            </a:r>
          </a:p>
        </p:txBody>
      </p:sp>
      <p:sp>
        <p:nvSpPr>
          <p:cNvPr id="5" name="TextBox 3">
            <a:extLst>
              <a:ext uri="{FF2B5EF4-FFF2-40B4-BE49-F238E27FC236}">
                <a16:creationId xmlns:a16="http://schemas.microsoft.com/office/drawing/2014/main" id="{B41A9516-9570-4678-9B87-331AD88D74F4}"/>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533526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24784" y="2924118"/>
            <a:ext cx="4801314" cy="504882"/>
          </a:xfrm>
          <a:prstGeom prst="rect">
            <a:avLst/>
          </a:prstGeom>
        </p:spPr>
        <p:txBody>
          <a:bodyPr wrap="square">
            <a:spAutoFit/>
          </a:bodyPr>
          <a:lstStyle/>
          <a:p>
            <a:pPr>
              <a:lnSpc>
                <a:spcPct val="150000"/>
              </a:lnSpc>
            </a:pPr>
            <a:r>
              <a:rPr lang="zh-CN" altLang="en-US" sz="2000" dirty="0"/>
              <a:t>（一）</a:t>
            </a:r>
            <a:r>
              <a:rPr lang="zh-CN" altLang="en-US" sz="2000" dirty="0">
                <a:solidFill>
                  <a:srgbClr val="FF0000"/>
                </a:solidFill>
              </a:rPr>
              <a:t>绝对</a:t>
            </a:r>
            <a:r>
              <a:rPr lang="zh-CN" altLang="en-US" sz="2000">
                <a:solidFill>
                  <a:srgbClr val="FF0000"/>
                </a:solidFill>
              </a:rPr>
              <a:t>金额制</a:t>
            </a:r>
            <a:r>
              <a:rPr lang="en-US" altLang="zh-CN" sz="2000">
                <a:solidFill>
                  <a:srgbClr val="FF0000"/>
                </a:solidFill>
              </a:rPr>
              <a:t>——</a:t>
            </a:r>
            <a:r>
              <a:rPr lang="zh-CN" altLang="en-US" sz="2000">
                <a:solidFill>
                  <a:srgbClr val="FF0000"/>
                </a:solidFill>
              </a:rPr>
              <a:t>实行国民年金</a:t>
            </a:r>
            <a:endParaRPr lang="en-US" altLang="zh-CN" sz="2000" dirty="0">
              <a:solidFill>
                <a:srgbClr val="FF0000"/>
              </a:solidFill>
            </a:endParaRPr>
          </a:p>
        </p:txBody>
      </p:sp>
      <p:grpSp>
        <p:nvGrpSpPr>
          <p:cNvPr id="14" name="组合 13">
            <a:extLst>
              <a:ext uri="{FF2B5EF4-FFF2-40B4-BE49-F238E27FC236}">
                <a16:creationId xmlns:a16="http://schemas.microsoft.com/office/drawing/2014/main" id="{1EBEAC25-1B47-4631-9B22-5ED3CEEF27EE}"/>
              </a:ext>
            </a:extLst>
          </p:cNvPr>
          <p:cNvGrpSpPr/>
          <p:nvPr/>
        </p:nvGrpSpPr>
        <p:grpSpPr>
          <a:xfrm>
            <a:off x="597178" y="2209138"/>
            <a:ext cx="5807718" cy="400110"/>
            <a:chOff x="597178" y="2209138"/>
            <a:chExt cx="5807718" cy="400110"/>
          </a:xfrm>
        </p:grpSpPr>
        <p:sp>
          <p:nvSpPr>
            <p:cNvPr id="17" name="文本框 16">
              <a:extLst>
                <a:ext uri="{FF2B5EF4-FFF2-40B4-BE49-F238E27FC236}">
                  <a16:creationId xmlns:a16="http://schemas.microsoft.com/office/drawing/2014/main" id="{D42C0CDF-9AB5-4922-829B-9BA679262C8C}"/>
                </a:ext>
              </a:extLst>
            </p:cNvPr>
            <p:cNvSpPr txBox="1"/>
            <p:nvPr/>
          </p:nvSpPr>
          <p:spPr>
            <a:xfrm>
              <a:off x="597178" y="2209138"/>
              <a:ext cx="3449983" cy="400110"/>
            </a:xfrm>
            <a:prstGeom prst="rect">
              <a:avLst/>
            </a:prstGeom>
            <a:noFill/>
          </p:spPr>
          <p:txBody>
            <a:bodyPr wrap="none" rtlCol="0">
              <a:spAutoFit/>
            </a:bodyPr>
            <a:lstStyle/>
            <a:p>
              <a:r>
                <a:rPr lang="en-US" altLang="zh-CN" sz="2000" b="1" dirty="0"/>
                <a:t>5.2.2   </a:t>
              </a:r>
              <a:r>
                <a:rPr lang="zh-CN" altLang="en-US" sz="2000" b="1" dirty="0"/>
                <a:t>二、养老金的计算方法</a:t>
              </a:r>
              <a:endParaRPr lang="en-US" altLang="zh-CN" sz="2000" b="1" dirty="0"/>
            </a:p>
          </p:txBody>
        </p:sp>
        <p:sp>
          <p:nvSpPr>
            <p:cNvPr id="16" name="文本框 15">
              <a:extLst>
                <a:ext uri="{FF2B5EF4-FFF2-40B4-BE49-F238E27FC236}">
                  <a16:creationId xmlns:a16="http://schemas.microsoft.com/office/drawing/2014/main" id="{5405FF74-94A1-4B46-A4C4-B60B359CB1A9}"/>
                </a:ext>
              </a:extLst>
            </p:cNvPr>
            <p:cNvSpPr txBox="1"/>
            <p:nvPr/>
          </p:nvSpPr>
          <p:spPr>
            <a:xfrm>
              <a:off x="4142738" y="2223986"/>
              <a:ext cx="2262158"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选择题、名词解释题</a:t>
              </a:r>
            </a:p>
          </p:txBody>
        </p:sp>
      </p:grpSp>
      <p:pic>
        <p:nvPicPr>
          <p:cNvPr id="2" name="图片 1">
            <a:extLst>
              <a:ext uri="{FF2B5EF4-FFF2-40B4-BE49-F238E27FC236}">
                <a16:creationId xmlns:a16="http://schemas.microsoft.com/office/drawing/2014/main" id="{36E08D79-DAD3-4C6B-BC67-06C06D8C2B6A}"/>
              </a:ext>
            </a:extLst>
          </p:cNvPr>
          <p:cNvPicPr>
            <a:picLocks noChangeAspect="1"/>
          </p:cNvPicPr>
          <p:nvPr/>
        </p:nvPicPr>
        <p:blipFill>
          <a:blip r:embed="rId3"/>
          <a:stretch>
            <a:fillRect/>
          </a:stretch>
        </p:blipFill>
        <p:spPr>
          <a:xfrm>
            <a:off x="8874575" y="781510"/>
            <a:ext cx="3186414" cy="1320026"/>
          </a:xfrm>
          <a:prstGeom prst="rect">
            <a:avLst/>
          </a:prstGeom>
        </p:spPr>
      </p:pic>
      <p:sp>
        <p:nvSpPr>
          <p:cNvPr id="6" name="矩形 5">
            <a:extLst>
              <a:ext uri="{FF2B5EF4-FFF2-40B4-BE49-F238E27FC236}">
                <a16:creationId xmlns:a16="http://schemas.microsoft.com/office/drawing/2014/main" id="{D3012E86-CB50-4338-81DC-1F9AB164A0CA}"/>
              </a:ext>
            </a:extLst>
          </p:cNvPr>
          <p:cNvSpPr/>
          <p:nvPr/>
        </p:nvSpPr>
        <p:spPr>
          <a:xfrm>
            <a:off x="1990478" y="3984183"/>
            <a:ext cx="8211044" cy="646331"/>
          </a:xfrm>
          <a:prstGeom prst="rect">
            <a:avLst/>
          </a:prstGeom>
          <a:ln w="19050">
            <a:solidFill>
              <a:schemeClr val="accent6">
                <a:lumMod val="75000"/>
              </a:schemeClr>
            </a:solidFill>
          </a:ln>
        </p:spPr>
        <p:txBody>
          <a:bodyPr wrap="square">
            <a:spAutoFit/>
          </a:bodyPr>
          <a:lstStyle/>
          <a:p>
            <a:r>
              <a:rPr lang="zh-CN" altLang="en-US" dirty="0"/>
              <a:t>将被保险人及其供养的直系亲属，按不同标准划分为若干种类，每一种类的人按同一绝对额发给养老金</a:t>
            </a:r>
          </a:p>
        </p:txBody>
      </p:sp>
      <p:sp>
        <p:nvSpPr>
          <p:cNvPr id="3" name="矩形 2">
            <a:extLst>
              <a:ext uri="{FF2B5EF4-FFF2-40B4-BE49-F238E27FC236}">
                <a16:creationId xmlns:a16="http://schemas.microsoft.com/office/drawing/2014/main" id="{0DFD5C92-5434-44AD-BC8D-53C8CAC304AF}"/>
              </a:ext>
            </a:extLst>
          </p:cNvPr>
          <p:cNvSpPr/>
          <p:nvPr/>
        </p:nvSpPr>
        <p:spPr>
          <a:xfrm>
            <a:off x="1054479" y="171880"/>
            <a:ext cx="2108269" cy="369332"/>
          </a:xfrm>
          <a:prstGeom prst="rect">
            <a:avLst/>
          </a:prstGeom>
        </p:spPr>
        <p:txBody>
          <a:bodyPr wrap="none">
            <a:spAutoFit/>
          </a:bodyPr>
          <a:lstStyle/>
          <a:p>
            <a:r>
              <a:rPr lang="en-US" altLang="zh-CN" dirty="0">
                <a:latin typeface="Helvetica Neue For Number"/>
              </a:rPr>
              <a:t>5.2.2.1 </a:t>
            </a:r>
            <a:r>
              <a:rPr lang="zh-CN" altLang="en-US" dirty="0">
                <a:latin typeface="Helvetica Neue For Number"/>
              </a:rPr>
              <a:t>绝对金额制</a:t>
            </a:r>
            <a:endParaRPr lang="zh-CN" altLang="en-US" dirty="0"/>
          </a:p>
        </p:txBody>
      </p:sp>
      <p:sp>
        <p:nvSpPr>
          <p:cNvPr id="30" name="文本框 29">
            <a:extLst>
              <a:ext uri="{FF2B5EF4-FFF2-40B4-BE49-F238E27FC236}">
                <a16:creationId xmlns:a16="http://schemas.microsoft.com/office/drawing/2014/main" id="{F636B665-4719-43AE-AC3A-698011CC5A85}"/>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31" name="矩形 30">
            <a:extLst>
              <a:ext uri="{FF2B5EF4-FFF2-40B4-BE49-F238E27FC236}">
                <a16:creationId xmlns:a16="http://schemas.microsoft.com/office/drawing/2014/main" id="{A86D11C0-67E3-4F7E-A213-3903D9C8E635}"/>
              </a:ext>
            </a:extLst>
          </p:cNvPr>
          <p:cNvSpPr/>
          <p:nvPr/>
        </p:nvSpPr>
        <p:spPr>
          <a:xfrm>
            <a:off x="306092" y="1586174"/>
            <a:ext cx="4478989" cy="430887"/>
          </a:xfrm>
          <a:prstGeom prst="rect">
            <a:avLst/>
          </a:prstGeom>
          <a:noFill/>
        </p:spPr>
        <p:txBody>
          <a:bodyPr wrap="square" rtlCol="0">
            <a:spAutoFit/>
          </a:bodyPr>
          <a:lstStyle/>
          <a:p>
            <a:pPr algn="ctr"/>
            <a:r>
              <a:rPr lang="en-US" altLang="zh-CN" sz="2200" b="1" dirty="0"/>
              <a:t>5.2</a:t>
            </a:r>
            <a:r>
              <a:rPr lang="zh-CN" altLang="en-US" sz="2200" b="1" dirty="0"/>
              <a:t>     养老保险金的计算和给付</a:t>
            </a:r>
          </a:p>
        </p:txBody>
      </p:sp>
    </p:spTree>
    <p:extLst>
      <p:ext uri="{BB962C8B-B14F-4D97-AF65-F5344CB8AC3E}">
        <p14:creationId xmlns:p14="http://schemas.microsoft.com/office/powerpoint/2010/main" val="395650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68481" y="5095652"/>
            <a:ext cx="9055037" cy="878510"/>
          </a:xfrm>
          <a:prstGeom prst="rect">
            <a:avLst/>
          </a:prstGeom>
        </p:spPr>
        <p:txBody>
          <a:bodyPr wrap="square">
            <a:spAutoFit/>
          </a:bodyPr>
          <a:lstStyle/>
          <a:p>
            <a:pPr>
              <a:lnSpc>
                <a:spcPct val="150000"/>
              </a:lnSpc>
            </a:pPr>
            <a:r>
              <a:rPr lang="zh-CN" altLang="en-US" dirty="0"/>
              <a:t>▶  世界各国一般采用上述的一种方法计算养老金，但也有两种方法都采用的。</a:t>
            </a:r>
            <a:endParaRPr lang="en-US" altLang="zh-CN" dirty="0"/>
          </a:p>
          <a:p>
            <a:pPr>
              <a:lnSpc>
                <a:spcPct val="150000"/>
              </a:lnSpc>
            </a:pPr>
            <a:r>
              <a:rPr lang="zh-CN" altLang="en-US" dirty="0"/>
              <a:t>▶  多数国家对被保险人本人享受的养老金有</a:t>
            </a:r>
            <a:r>
              <a:rPr lang="zh-CN" altLang="en-US" dirty="0">
                <a:solidFill>
                  <a:srgbClr val="FF0000"/>
                </a:solidFill>
              </a:rPr>
              <a:t>最高限额（不高于本人在职时的收入）。</a:t>
            </a:r>
          </a:p>
        </p:txBody>
      </p:sp>
      <p:sp>
        <p:nvSpPr>
          <p:cNvPr id="20" name="矩形 19">
            <a:extLst>
              <a:ext uri="{FF2B5EF4-FFF2-40B4-BE49-F238E27FC236}">
                <a16:creationId xmlns:a16="http://schemas.microsoft.com/office/drawing/2014/main" id="{90756769-7B4B-48FE-A4EE-ABFDAFCE7996}"/>
              </a:ext>
            </a:extLst>
          </p:cNvPr>
          <p:cNvSpPr/>
          <p:nvPr/>
        </p:nvSpPr>
        <p:spPr>
          <a:xfrm>
            <a:off x="757282" y="3072353"/>
            <a:ext cx="4810932" cy="400110"/>
          </a:xfrm>
          <a:prstGeom prst="rect">
            <a:avLst/>
          </a:prstGeom>
        </p:spPr>
        <p:txBody>
          <a:bodyPr wrap="none">
            <a:spAutoFit/>
          </a:bodyPr>
          <a:lstStyle/>
          <a:p>
            <a:r>
              <a:rPr lang="zh-CN" altLang="en-US" sz="2000" dirty="0"/>
              <a:t> （二）</a:t>
            </a:r>
            <a:r>
              <a:rPr lang="zh-CN" altLang="en-US" sz="2000" dirty="0">
                <a:solidFill>
                  <a:srgbClr val="FF0000"/>
                </a:solidFill>
              </a:rPr>
              <a:t>薪资比例制</a:t>
            </a:r>
            <a:r>
              <a:rPr lang="en-US" altLang="zh-CN" sz="2000" dirty="0">
                <a:solidFill>
                  <a:srgbClr val="FF0000"/>
                </a:solidFill>
              </a:rPr>
              <a:t>——</a:t>
            </a:r>
            <a:r>
              <a:rPr lang="zh-CN" altLang="en-US" sz="2000" dirty="0">
                <a:solidFill>
                  <a:srgbClr val="FF0000"/>
                </a:solidFill>
              </a:rPr>
              <a:t>实行就业相关年金</a:t>
            </a:r>
            <a:endParaRPr lang="zh-CN" altLang="en-US" sz="2000" dirty="0"/>
          </a:p>
        </p:txBody>
      </p:sp>
      <p:pic>
        <p:nvPicPr>
          <p:cNvPr id="2" name="图片 1">
            <a:extLst>
              <a:ext uri="{FF2B5EF4-FFF2-40B4-BE49-F238E27FC236}">
                <a16:creationId xmlns:a16="http://schemas.microsoft.com/office/drawing/2014/main" id="{36E08D79-DAD3-4C6B-BC67-06C06D8C2B6A}"/>
              </a:ext>
            </a:extLst>
          </p:cNvPr>
          <p:cNvPicPr>
            <a:picLocks noChangeAspect="1"/>
          </p:cNvPicPr>
          <p:nvPr/>
        </p:nvPicPr>
        <p:blipFill>
          <a:blip r:embed="rId3"/>
          <a:stretch>
            <a:fillRect/>
          </a:stretch>
        </p:blipFill>
        <p:spPr>
          <a:xfrm>
            <a:off x="8874575" y="781510"/>
            <a:ext cx="3186414" cy="1320026"/>
          </a:xfrm>
          <a:prstGeom prst="rect">
            <a:avLst/>
          </a:prstGeom>
        </p:spPr>
      </p:pic>
      <p:sp>
        <p:nvSpPr>
          <p:cNvPr id="10" name="矩形 9">
            <a:extLst>
              <a:ext uri="{FF2B5EF4-FFF2-40B4-BE49-F238E27FC236}">
                <a16:creationId xmlns:a16="http://schemas.microsoft.com/office/drawing/2014/main" id="{3029DA8B-1DCE-4F7B-9668-069B49CD19A7}"/>
              </a:ext>
            </a:extLst>
          </p:cNvPr>
          <p:cNvSpPr/>
          <p:nvPr/>
        </p:nvSpPr>
        <p:spPr>
          <a:xfrm>
            <a:off x="1711459" y="3960892"/>
            <a:ext cx="9344113" cy="646331"/>
          </a:xfrm>
          <a:prstGeom prst="rect">
            <a:avLst/>
          </a:prstGeom>
          <a:ln w="19050">
            <a:solidFill>
              <a:schemeClr val="accent6">
                <a:lumMod val="75000"/>
              </a:schemeClr>
            </a:solidFill>
          </a:ln>
        </p:spPr>
        <p:txBody>
          <a:bodyPr wrap="square">
            <a:spAutoFit/>
          </a:bodyPr>
          <a:lstStyle/>
          <a:p>
            <a:r>
              <a:rPr lang="zh-CN" altLang="en-US" dirty="0"/>
              <a:t>以被保险人退休前某段时期内的平均工资或最高工资数额为基数，根据是否与投保年限有关，按一定比例计算养老金额。</a:t>
            </a:r>
          </a:p>
        </p:txBody>
      </p:sp>
      <p:sp>
        <p:nvSpPr>
          <p:cNvPr id="3" name="矩形 2">
            <a:extLst>
              <a:ext uri="{FF2B5EF4-FFF2-40B4-BE49-F238E27FC236}">
                <a16:creationId xmlns:a16="http://schemas.microsoft.com/office/drawing/2014/main" id="{0DFD5C92-5434-44AD-BC8D-53C8CAC304AF}"/>
              </a:ext>
            </a:extLst>
          </p:cNvPr>
          <p:cNvSpPr/>
          <p:nvPr/>
        </p:nvSpPr>
        <p:spPr>
          <a:xfrm>
            <a:off x="1054479" y="171880"/>
            <a:ext cx="2108269" cy="369332"/>
          </a:xfrm>
          <a:prstGeom prst="rect">
            <a:avLst/>
          </a:prstGeom>
        </p:spPr>
        <p:txBody>
          <a:bodyPr wrap="none">
            <a:spAutoFit/>
          </a:bodyPr>
          <a:lstStyle/>
          <a:p>
            <a:r>
              <a:rPr lang="en-US" altLang="zh-CN"/>
              <a:t>5.2.2.2 </a:t>
            </a:r>
            <a:r>
              <a:rPr lang="zh-CN" altLang="en-US"/>
              <a:t>薪资比例制</a:t>
            </a:r>
            <a:endParaRPr lang="zh-CN" altLang="en-US" dirty="0"/>
          </a:p>
        </p:txBody>
      </p:sp>
      <p:grpSp>
        <p:nvGrpSpPr>
          <p:cNvPr id="30" name="组合 29">
            <a:extLst>
              <a:ext uri="{FF2B5EF4-FFF2-40B4-BE49-F238E27FC236}">
                <a16:creationId xmlns:a16="http://schemas.microsoft.com/office/drawing/2014/main" id="{94B30B64-F777-4B60-BDD1-60D8F954F5A3}"/>
              </a:ext>
            </a:extLst>
          </p:cNvPr>
          <p:cNvGrpSpPr/>
          <p:nvPr/>
        </p:nvGrpSpPr>
        <p:grpSpPr>
          <a:xfrm>
            <a:off x="597178" y="2209138"/>
            <a:ext cx="5807718" cy="400110"/>
            <a:chOff x="597178" y="2209138"/>
            <a:chExt cx="5807718" cy="400110"/>
          </a:xfrm>
        </p:grpSpPr>
        <p:sp>
          <p:nvSpPr>
            <p:cNvPr id="31" name="文本框 30">
              <a:extLst>
                <a:ext uri="{FF2B5EF4-FFF2-40B4-BE49-F238E27FC236}">
                  <a16:creationId xmlns:a16="http://schemas.microsoft.com/office/drawing/2014/main" id="{E8380D93-D4FB-41C9-B8BD-410E1FB8DFE1}"/>
                </a:ext>
              </a:extLst>
            </p:cNvPr>
            <p:cNvSpPr txBox="1"/>
            <p:nvPr/>
          </p:nvSpPr>
          <p:spPr>
            <a:xfrm>
              <a:off x="597178" y="2209138"/>
              <a:ext cx="3449983" cy="400110"/>
            </a:xfrm>
            <a:prstGeom prst="rect">
              <a:avLst/>
            </a:prstGeom>
            <a:noFill/>
          </p:spPr>
          <p:txBody>
            <a:bodyPr wrap="none" rtlCol="0">
              <a:spAutoFit/>
            </a:bodyPr>
            <a:lstStyle/>
            <a:p>
              <a:r>
                <a:rPr lang="en-US" altLang="zh-CN" sz="2000" b="1" dirty="0"/>
                <a:t>5.2.2   </a:t>
              </a:r>
              <a:r>
                <a:rPr lang="zh-CN" altLang="en-US" sz="2000" b="1" dirty="0"/>
                <a:t>二、养老金的计算方法</a:t>
              </a:r>
              <a:endParaRPr lang="en-US" altLang="zh-CN" sz="2000" b="1" dirty="0"/>
            </a:p>
          </p:txBody>
        </p:sp>
        <p:sp>
          <p:nvSpPr>
            <p:cNvPr id="32" name="文本框 31">
              <a:extLst>
                <a:ext uri="{FF2B5EF4-FFF2-40B4-BE49-F238E27FC236}">
                  <a16:creationId xmlns:a16="http://schemas.microsoft.com/office/drawing/2014/main" id="{CA2C1116-EA95-43B7-A51F-501D5A9B69B9}"/>
                </a:ext>
              </a:extLst>
            </p:cNvPr>
            <p:cNvSpPr txBox="1"/>
            <p:nvPr/>
          </p:nvSpPr>
          <p:spPr>
            <a:xfrm>
              <a:off x="4142738" y="2223986"/>
              <a:ext cx="2262158"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选择题、名词解释题</a:t>
              </a:r>
            </a:p>
          </p:txBody>
        </p:sp>
      </p:grpSp>
      <p:sp>
        <p:nvSpPr>
          <p:cNvPr id="33" name="文本框 32">
            <a:extLst>
              <a:ext uri="{FF2B5EF4-FFF2-40B4-BE49-F238E27FC236}">
                <a16:creationId xmlns:a16="http://schemas.microsoft.com/office/drawing/2014/main" id="{4C7AC9A4-6826-44D6-9AB8-D11499D34148}"/>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34" name="矩形 33">
            <a:extLst>
              <a:ext uri="{FF2B5EF4-FFF2-40B4-BE49-F238E27FC236}">
                <a16:creationId xmlns:a16="http://schemas.microsoft.com/office/drawing/2014/main" id="{41BC6086-18B6-4694-BB38-964FFE7016C4}"/>
              </a:ext>
            </a:extLst>
          </p:cNvPr>
          <p:cNvSpPr/>
          <p:nvPr/>
        </p:nvSpPr>
        <p:spPr>
          <a:xfrm>
            <a:off x="306092" y="1586174"/>
            <a:ext cx="4478989" cy="430887"/>
          </a:xfrm>
          <a:prstGeom prst="rect">
            <a:avLst/>
          </a:prstGeom>
          <a:noFill/>
        </p:spPr>
        <p:txBody>
          <a:bodyPr wrap="square" rtlCol="0">
            <a:spAutoFit/>
          </a:bodyPr>
          <a:lstStyle/>
          <a:p>
            <a:pPr algn="ctr"/>
            <a:r>
              <a:rPr lang="en-US" altLang="zh-CN" sz="2200" b="1" dirty="0"/>
              <a:t>5.2</a:t>
            </a:r>
            <a:r>
              <a:rPr lang="zh-CN" altLang="en-US" sz="2200" b="1" dirty="0"/>
              <a:t>     养老保险金的计算和给付</a:t>
            </a:r>
          </a:p>
        </p:txBody>
      </p:sp>
      <p:sp>
        <p:nvSpPr>
          <p:cNvPr id="4" name="星形: 五角 3">
            <a:extLst>
              <a:ext uri="{FF2B5EF4-FFF2-40B4-BE49-F238E27FC236}">
                <a16:creationId xmlns:a16="http://schemas.microsoft.com/office/drawing/2014/main" id="{D0016AE2-139B-4B08-AFF8-9CEC6EB8032F}"/>
              </a:ext>
            </a:extLst>
          </p:cNvPr>
          <p:cNvSpPr/>
          <p:nvPr/>
        </p:nvSpPr>
        <p:spPr>
          <a:xfrm>
            <a:off x="5704115" y="3081747"/>
            <a:ext cx="283029" cy="30875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3970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6E08D79-DAD3-4C6B-BC67-06C06D8C2B6A}"/>
              </a:ext>
            </a:extLst>
          </p:cNvPr>
          <p:cNvPicPr>
            <a:picLocks noChangeAspect="1"/>
          </p:cNvPicPr>
          <p:nvPr/>
        </p:nvPicPr>
        <p:blipFill>
          <a:blip r:embed="rId3"/>
          <a:stretch>
            <a:fillRect/>
          </a:stretch>
        </p:blipFill>
        <p:spPr>
          <a:xfrm>
            <a:off x="8874575" y="781510"/>
            <a:ext cx="3186414" cy="1320026"/>
          </a:xfrm>
          <a:prstGeom prst="rect">
            <a:avLst/>
          </a:prstGeom>
        </p:spPr>
      </p:pic>
      <p:sp>
        <p:nvSpPr>
          <p:cNvPr id="4" name="矩形 3">
            <a:extLst>
              <a:ext uri="{FF2B5EF4-FFF2-40B4-BE49-F238E27FC236}">
                <a16:creationId xmlns:a16="http://schemas.microsoft.com/office/drawing/2014/main" id="{C614DFCA-6581-4BCA-ADF6-91814DDAAC36}"/>
              </a:ext>
            </a:extLst>
          </p:cNvPr>
          <p:cNvSpPr/>
          <p:nvPr/>
        </p:nvSpPr>
        <p:spPr>
          <a:xfrm>
            <a:off x="1635111" y="3642772"/>
            <a:ext cx="9365293" cy="1230593"/>
          </a:xfrm>
          <a:prstGeom prst="rect">
            <a:avLst/>
          </a:prstGeom>
        </p:spPr>
        <p:txBody>
          <a:bodyPr wrap="square">
            <a:spAutoFit/>
          </a:bodyPr>
          <a:lstStyle/>
          <a:p>
            <a:pPr>
              <a:lnSpc>
                <a:spcPct val="200000"/>
              </a:lnSpc>
            </a:pPr>
            <a:r>
              <a:rPr lang="zh-CN" altLang="en-US" sz="2000" dirty="0">
                <a:latin typeface="+mj-ea"/>
                <a:ea typeface="+mj-ea"/>
              </a:rPr>
              <a:t>特殊行业</a:t>
            </a:r>
            <a:r>
              <a:rPr lang="zh-CN" altLang="en-US" sz="2000" dirty="0">
                <a:solidFill>
                  <a:srgbClr val="FF0000"/>
                </a:solidFill>
                <a:latin typeface="+mj-ea"/>
                <a:ea typeface="+mj-ea"/>
              </a:rPr>
              <a:t>（</a:t>
            </a:r>
            <a:r>
              <a:rPr lang="zh-CN" altLang="en-US" sz="2000" dirty="0">
                <a:solidFill>
                  <a:srgbClr val="FF0000"/>
                </a:solidFill>
                <a:latin typeface="+mj-ea"/>
              </a:rPr>
              <a:t>主要是有毒、有害的职业</a:t>
            </a:r>
            <a:r>
              <a:rPr lang="zh-CN" altLang="en-US" sz="2000" dirty="0">
                <a:solidFill>
                  <a:srgbClr val="FF0000"/>
                </a:solidFill>
                <a:latin typeface="+mj-ea"/>
                <a:ea typeface="+mj-ea"/>
              </a:rPr>
              <a:t>）</a:t>
            </a:r>
            <a:r>
              <a:rPr lang="zh-CN" altLang="en-US" sz="2000" dirty="0">
                <a:latin typeface="+mj-ea"/>
                <a:ea typeface="+mj-ea"/>
              </a:rPr>
              <a:t>的被保险人，比其他职业的被保险人的待遇要高一些，一般高出同级者</a:t>
            </a:r>
            <a:r>
              <a:rPr lang="en-US" altLang="zh-CN" sz="2000" dirty="0">
                <a:solidFill>
                  <a:srgbClr val="FF0000"/>
                </a:solidFill>
                <a:latin typeface="+mj-ea"/>
                <a:ea typeface="+mj-ea"/>
              </a:rPr>
              <a:t>5%</a:t>
            </a:r>
            <a:r>
              <a:rPr lang="zh-CN" altLang="en-US" sz="2000" dirty="0">
                <a:latin typeface="+mj-ea"/>
                <a:ea typeface="+mj-ea"/>
              </a:rPr>
              <a:t>。</a:t>
            </a:r>
          </a:p>
        </p:txBody>
      </p:sp>
      <p:grpSp>
        <p:nvGrpSpPr>
          <p:cNvPr id="30" name="组合 29">
            <a:extLst>
              <a:ext uri="{FF2B5EF4-FFF2-40B4-BE49-F238E27FC236}">
                <a16:creationId xmlns:a16="http://schemas.microsoft.com/office/drawing/2014/main" id="{EE8EC55E-4627-4745-9F7F-8E2357E307BC}"/>
              </a:ext>
            </a:extLst>
          </p:cNvPr>
          <p:cNvGrpSpPr/>
          <p:nvPr/>
        </p:nvGrpSpPr>
        <p:grpSpPr>
          <a:xfrm>
            <a:off x="597178" y="2209138"/>
            <a:ext cx="4422723" cy="400110"/>
            <a:chOff x="597178" y="2209138"/>
            <a:chExt cx="4422723" cy="400110"/>
          </a:xfrm>
        </p:grpSpPr>
        <p:sp>
          <p:nvSpPr>
            <p:cNvPr id="31" name="文本框 30">
              <a:extLst>
                <a:ext uri="{FF2B5EF4-FFF2-40B4-BE49-F238E27FC236}">
                  <a16:creationId xmlns:a16="http://schemas.microsoft.com/office/drawing/2014/main" id="{A81BCD2F-6450-4724-A9ED-7BA2C8AFF3D2}"/>
                </a:ext>
              </a:extLst>
            </p:cNvPr>
            <p:cNvSpPr txBox="1"/>
            <p:nvPr/>
          </p:nvSpPr>
          <p:spPr>
            <a:xfrm>
              <a:off x="597178" y="2209138"/>
              <a:ext cx="3449983" cy="400110"/>
            </a:xfrm>
            <a:prstGeom prst="rect">
              <a:avLst/>
            </a:prstGeom>
            <a:noFill/>
          </p:spPr>
          <p:txBody>
            <a:bodyPr wrap="none" rtlCol="0">
              <a:spAutoFit/>
            </a:bodyPr>
            <a:lstStyle/>
            <a:p>
              <a:r>
                <a:rPr lang="en-US" altLang="zh-CN" sz="2000" b="1" dirty="0"/>
                <a:t>5.2.2   </a:t>
              </a:r>
              <a:r>
                <a:rPr lang="zh-CN" altLang="en-US" sz="2000" b="1" dirty="0"/>
                <a:t>二、养老金的计算方法</a:t>
              </a:r>
              <a:endParaRPr lang="en-US" altLang="zh-CN" sz="2000" b="1" dirty="0"/>
            </a:p>
          </p:txBody>
        </p:sp>
        <p:sp>
          <p:nvSpPr>
            <p:cNvPr id="32" name="文本框 31">
              <a:extLst>
                <a:ext uri="{FF2B5EF4-FFF2-40B4-BE49-F238E27FC236}">
                  <a16:creationId xmlns:a16="http://schemas.microsoft.com/office/drawing/2014/main" id="{9F3A6A78-BEDE-41E9-851A-5CA2D1EF2B6D}"/>
                </a:ext>
              </a:extLst>
            </p:cNvPr>
            <p:cNvSpPr txBox="1"/>
            <p:nvPr/>
          </p:nvSpPr>
          <p:spPr>
            <a:xfrm>
              <a:off x="4142738" y="2223986"/>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
        <p:nvSpPr>
          <p:cNvPr id="33" name="文本框 32">
            <a:extLst>
              <a:ext uri="{FF2B5EF4-FFF2-40B4-BE49-F238E27FC236}">
                <a16:creationId xmlns:a16="http://schemas.microsoft.com/office/drawing/2014/main" id="{806F7EBC-505A-4902-8760-C60DFB7E6BF7}"/>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34" name="矩形 33">
            <a:extLst>
              <a:ext uri="{FF2B5EF4-FFF2-40B4-BE49-F238E27FC236}">
                <a16:creationId xmlns:a16="http://schemas.microsoft.com/office/drawing/2014/main" id="{7EABDDDD-DD1A-4229-856B-EFF5A919C5A6}"/>
              </a:ext>
            </a:extLst>
          </p:cNvPr>
          <p:cNvSpPr/>
          <p:nvPr/>
        </p:nvSpPr>
        <p:spPr>
          <a:xfrm>
            <a:off x="306092" y="1586174"/>
            <a:ext cx="4478989" cy="430887"/>
          </a:xfrm>
          <a:prstGeom prst="rect">
            <a:avLst/>
          </a:prstGeom>
          <a:noFill/>
        </p:spPr>
        <p:txBody>
          <a:bodyPr wrap="square" rtlCol="0">
            <a:spAutoFit/>
          </a:bodyPr>
          <a:lstStyle/>
          <a:p>
            <a:pPr algn="ctr"/>
            <a:r>
              <a:rPr lang="en-US" altLang="zh-CN" sz="2200" b="1" dirty="0"/>
              <a:t>5.2</a:t>
            </a:r>
            <a:r>
              <a:rPr lang="zh-CN" altLang="en-US" sz="2200" b="1" dirty="0"/>
              <a:t>     养老保险金的计算和给付</a:t>
            </a:r>
          </a:p>
        </p:txBody>
      </p:sp>
    </p:spTree>
    <p:extLst>
      <p:ext uri="{BB962C8B-B14F-4D97-AF65-F5344CB8AC3E}">
        <p14:creationId xmlns:p14="http://schemas.microsoft.com/office/powerpoint/2010/main" val="3622287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76413" y="2066581"/>
            <a:ext cx="10093952" cy="3925153"/>
          </a:xfrm>
        </p:spPr>
        <p:txBody>
          <a:bodyPr anchor="t"/>
          <a:lstStyle/>
          <a:p>
            <a:pPr algn="l">
              <a:lnSpc>
                <a:spcPct val="150000"/>
              </a:lnSpc>
              <a:spcAft>
                <a:spcPts val="1200"/>
              </a:spcAft>
            </a:pPr>
            <a:r>
              <a:rPr lang="zh-CN" altLang="zh-CN" dirty="0">
                <a:latin typeface="+mn-ea"/>
              </a:rPr>
              <a:t>（ </a:t>
            </a:r>
            <a:r>
              <a:rPr lang="en-US" altLang="zh-CN" dirty="0">
                <a:latin typeface="+mn-ea"/>
              </a:rPr>
              <a:t> </a:t>
            </a:r>
            <a:r>
              <a:rPr lang="zh-CN" altLang="zh-CN" dirty="0">
                <a:latin typeface="+mn-ea"/>
              </a:rPr>
              <a:t>）是以被保险人退休前某段时期内的平均工资或最高工资数额为基数，根据是否与投保年限有关，按一定比例计算养老金额。</a:t>
            </a:r>
          </a:p>
          <a:p>
            <a:pPr algn="l">
              <a:lnSpc>
                <a:spcPct val="150000"/>
              </a:lnSpc>
            </a:pPr>
            <a:r>
              <a:rPr lang="en-US" altLang="zh-CN" dirty="0">
                <a:latin typeface="+mn-ea"/>
              </a:rPr>
              <a:t>A</a:t>
            </a:r>
            <a:r>
              <a:rPr lang="zh-CN" altLang="zh-CN" dirty="0">
                <a:latin typeface="+mn-ea"/>
              </a:rPr>
              <a:t>、绝对金额制</a:t>
            </a:r>
          </a:p>
          <a:p>
            <a:pPr algn="l">
              <a:lnSpc>
                <a:spcPct val="150000"/>
              </a:lnSpc>
            </a:pPr>
            <a:r>
              <a:rPr lang="en-US" altLang="zh-CN" dirty="0">
                <a:latin typeface="+mn-ea"/>
              </a:rPr>
              <a:t>B</a:t>
            </a:r>
            <a:r>
              <a:rPr lang="zh-CN" altLang="zh-CN" dirty="0">
                <a:latin typeface="+mn-ea"/>
              </a:rPr>
              <a:t>、薪资比例制</a:t>
            </a:r>
          </a:p>
          <a:p>
            <a:pPr algn="l">
              <a:lnSpc>
                <a:spcPct val="150000"/>
              </a:lnSpc>
            </a:pPr>
            <a:r>
              <a:rPr lang="en-US" altLang="zh-CN" dirty="0">
                <a:latin typeface="+mn-ea"/>
              </a:rPr>
              <a:t>C</a:t>
            </a:r>
            <a:r>
              <a:rPr lang="zh-CN" altLang="zh-CN" dirty="0">
                <a:latin typeface="+mn-ea"/>
              </a:rPr>
              <a:t>、固定比例制</a:t>
            </a:r>
          </a:p>
          <a:p>
            <a:pPr algn="l">
              <a:lnSpc>
                <a:spcPct val="150000"/>
              </a:lnSpc>
            </a:pPr>
            <a:r>
              <a:rPr lang="en-US" altLang="zh-CN" dirty="0">
                <a:latin typeface="+mn-ea"/>
              </a:rPr>
              <a:t>D</a:t>
            </a:r>
            <a:r>
              <a:rPr lang="zh-CN" altLang="zh-CN" dirty="0">
                <a:latin typeface="+mn-ea"/>
              </a:rPr>
              <a:t>、累进费率制</a:t>
            </a:r>
          </a:p>
        </p:txBody>
      </p:sp>
      <p:sp>
        <p:nvSpPr>
          <p:cNvPr id="5" name="TextBox 3">
            <a:extLst>
              <a:ext uri="{FF2B5EF4-FFF2-40B4-BE49-F238E27FC236}">
                <a16:creationId xmlns:a16="http://schemas.microsoft.com/office/drawing/2014/main" id="{DDB2BA03-392E-4AD6-9961-2256EBEDF8AE}"/>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856109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76413" y="2066581"/>
            <a:ext cx="10093952" cy="3925153"/>
          </a:xfrm>
        </p:spPr>
        <p:txBody>
          <a:bodyPr anchor="t"/>
          <a:lstStyle/>
          <a:p>
            <a:pPr algn="l">
              <a:lnSpc>
                <a:spcPct val="150000"/>
              </a:lnSpc>
              <a:spcAft>
                <a:spcPts val="1200"/>
              </a:spcAft>
            </a:pPr>
            <a:r>
              <a:rPr lang="zh-CN" altLang="zh-CN" dirty="0">
                <a:latin typeface="+mn-ea"/>
              </a:rPr>
              <a:t>（ </a:t>
            </a:r>
            <a:r>
              <a:rPr lang="en-US" altLang="zh-CN" b="1" dirty="0">
                <a:solidFill>
                  <a:srgbClr val="FF0000"/>
                </a:solidFill>
                <a:latin typeface="+mn-ea"/>
              </a:rPr>
              <a:t>B</a:t>
            </a:r>
            <a:r>
              <a:rPr lang="en-US" altLang="zh-CN" dirty="0">
                <a:latin typeface="+mn-ea"/>
              </a:rPr>
              <a:t> </a:t>
            </a:r>
            <a:r>
              <a:rPr lang="zh-CN" altLang="zh-CN" dirty="0">
                <a:latin typeface="+mn-ea"/>
              </a:rPr>
              <a:t>）是以被保险人退休前某段时期内的平均工资或最高工资数额为基数，根据是否与投保年限有关，按一定比例计算养老金额。</a:t>
            </a:r>
          </a:p>
          <a:p>
            <a:pPr algn="l">
              <a:lnSpc>
                <a:spcPct val="150000"/>
              </a:lnSpc>
            </a:pPr>
            <a:r>
              <a:rPr lang="en-US" altLang="zh-CN" dirty="0">
                <a:latin typeface="+mn-ea"/>
              </a:rPr>
              <a:t>A</a:t>
            </a:r>
            <a:r>
              <a:rPr lang="zh-CN" altLang="zh-CN" dirty="0">
                <a:latin typeface="+mn-ea"/>
              </a:rPr>
              <a:t>、绝对金额制</a:t>
            </a:r>
          </a:p>
          <a:p>
            <a:pPr algn="l">
              <a:lnSpc>
                <a:spcPct val="150000"/>
              </a:lnSpc>
            </a:pPr>
            <a:r>
              <a:rPr lang="en-US" altLang="zh-CN" dirty="0">
                <a:solidFill>
                  <a:srgbClr val="FF0000"/>
                </a:solidFill>
                <a:latin typeface="+mn-ea"/>
              </a:rPr>
              <a:t>B</a:t>
            </a:r>
            <a:r>
              <a:rPr lang="zh-CN" altLang="zh-CN" dirty="0">
                <a:solidFill>
                  <a:srgbClr val="FF0000"/>
                </a:solidFill>
                <a:latin typeface="+mn-ea"/>
              </a:rPr>
              <a:t>、薪资比例制</a:t>
            </a:r>
          </a:p>
          <a:p>
            <a:pPr algn="l">
              <a:lnSpc>
                <a:spcPct val="150000"/>
              </a:lnSpc>
            </a:pPr>
            <a:r>
              <a:rPr lang="en-US" altLang="zh-CN" dirty="0">
                <a:latin typeface="+mn-ea"/>
              </a:rPr>
              <a:t>C</a:t>
            </a:r>
            <a:r>
              <a:rPr lang="zh-CN" altLang="zh-CN" dirty="0">
                <a:latin typeface="+mn-ea"/>
              </a:rPr>
              <a:t>、固定比例制</a:t>
            </a:r>
          </a:p>
          <a:p>
            <a:pPr algn="l">
              <a:lnSpc>
                <a:spcPct val="150000"/>
              </a:lnSpc>
            </a:pPr>
            <a:r>
              <a:rPr lang="en-US" altLang="zh-CN" dirty="0">
                <a:latin typeface="+mn-ea"/>
              </a:rPr>
              <a:t>D</a:t>
            </a:r>
            <a:r>
              <a:rPr lang="zh-CN" altLang="zh-CN" dirty="0">
                <a:latin typeface="+mn-ea"/>
              </a:rPr>
              <a:t>、累进费率制</a:t>
            </a:r>
          </a:p>
        </p:txBody>
      </p:sp>
      <p:sp>
        <p:nvSpPr>
          <p:cNvPr id="5" name="TextBox 3">
            <a:extLst>
              <a:ext uri="{FF2B5EF4-FFF2-40B4-BE49-F238E27FC236}">
                <a16:creationId xmlns:a16="http://schemas.microsoft.com/office/drawing/2014/main" id="{DDB2BA03-392E-4AD6-9961-2256EBEDF8AE}"/>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4173060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674289" y="2066581"/>
            <a:ext cx="8424635" cy="3925153"/>
          </a:xfrm>
        </p:spPr>
        <p:txBody>
          <a:bodyPr anchor="t"/>
          <a:lstStyle/>
          <a:p>
            <a:pPr algn="l">
              <a:lnSpc>
                <a:spcPct val="150000"/>
              </a:lnSpc>
            </a:pPr>
            <a:r>
              <a:rPr lang="zh-CN" altLang="en-US" dirty="0">
                <a:latin typeface="+mn-ea"/>
              </a:rPr>
              <a:t>实行国民年金的国家在养老保险金的计算方法上常采用（  ）。</a:t>
            </a:r>
          </a:p>
          <a:p>
            <a:pPr algn="l">
              <a:lnSpc>
                <a:spcPct val="150000"/>
              </a:lnSpc>
            </a:pPr>
            <a:r>
              <a:rPr lang="en-US" altLang="zh-CN" dirty="0">
                <a:latin typeface="+mn-ea"/>
              </a:rPr>
              <a:t>A</a:t>
            </a:r>
            <a:r>
              <a:rPr lang="zh-CN" altLang="en-US" dirty="0">
                <a:latin typeface="+mn-ea"/>
              </a:rPr>
              <a:t>、绝对金额制</a:t>
            </a:r>
          </a:p>
          <a:p>
            <a:pPr algn="l">
              <a:lnSpc>
                <a:spcPct val="150000"/>
              </a:lnSpc>
            </a:pPr>
            <a:r>
              <a:rPr lang="en-US" altLang="zh-CN" dirty="0">
                <a:latin typeface="+mn-ea"/>
              </a:rPr>
              <a:t>B</a:t>
            </a:r>
            <a:r>
              <a:rPr lang="zh-CN" altLang="en-US" dirty="0">
                <a:latin typeface="+mn-ea"/>
              </a:rPr>
              <a:t>、薪资比例制</a:t>
            </a:r>
          </a:p>
          <a:p>
            <a:pPr algn="l">
              <a:lnSpc>
                <a:spcPct val="150000"/>
              </a:lnSpc>
            </a:pPr>
            <a:r>
              <a:rPr lang="en-US" altLang="zh-CN" dirty="0">
                <a:latin typeface="+mn-ea"/>
              </a:rPr>
              <a:t>C</a:t>
            </a:r>
            <a:r>
              <a:rPr lang="zh-CN" altLang="en-US" dirty="0">
                <a:latin typeface="+mn-ea"/>
              </a:rPr>
              <a:t>、最高金额制</a:t>
            </a:r>
          </a:p>
          <a:p>
            <a:pPr algn="l">
              <a:lnSpc>
                <a:spcPct val="150000"/>
              </a:lnSpc>
            </a:pPr>
            <a:r>
              <a:rPr lang="en-US" altLang="zh-CN" dirty="0">
                <a:latin typeface="+mn-ea"/>
              </a:rPr>
              <a:t>D</a:t>
            </a:r>
            <a:r>
              <a:rPr lang="zh-CN" altLang="en-US" dirty="0">
                <a:latin typeface="+mn-ea"/>
              </a:rPr>
              <a:t>、最低金额制</a:t>
            </a:r>
          </a:p>
        </p:txBody>
      </p:sp>
      <p:sp>
        <p:nvSpPr>
          <p:cNvPr id="5" name="TextBox 3">
            <a:extLst>
              <a:ext uri="{FF2B5EF4-FFF2-40B4-BE49-F238E27FC236}">
                <a16:creationId xmlns:a16="http://schemas.microsoft.com/office/drawing/2014/main" id="{260CCCAD-63DB-438F-8DF7-C5FA16986528}"/>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696584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614000" y="2350361"/>
            <a:ext cx="8957889" cy="3925153"/>
          </a:xfrm>
        </p:spPr>
        <p:txBody>
          <a:bodyPr anchor="t"/>
          <a:lstStyle/>
          <a:p>
            <a:pPr algn="l">
              <a:lnSpc>
                <a:spcPct val="150000"/>
              </a:lnSpc>
            </a:pPr>
            <a:r>
              <a:rPr lang="zh-CN" altLang="en-US" dirty="0">
                <a:latin typeface="+mn-ea"/>
              </a:rPr>
              <a:t>实行国民年金的国家在养老保险金的计算方法上常采用（ </a:t>
            </a:r>
            <a:r>
              <a:rPr lang="en-US" altLang="zh-CN" b="1" dirty="0">
                <a:solidFill>
                  <a:srgbClr val="FF0000"/>
                </a:solidFill>
                <a:latin typeface="+mn-ea"/>
              </a:rPr>
              <a:t>A</a:t>
            </a:r>
            <a:r>
              <a:rPr lang="zh-CN" altLang="en-US" dirty="0">
                <a:latin typeface="+mn-ea"/>
              </a:rPr>
              <a:t> ）。</a:t>
            </a:r>
          </a:p>
          <a:p>
            <a:pPr algn="l">
              <a:lnSpc>
                <a:spcPct val="150000"/>
              </a:lnSpc>
            </a:pPr>
            <a:r>
              <a:rPr lang="en-US" altLang="zh-CN" dirty="0">
                <a:solidFill>
                  <a:srgbClr val="FF0000"/>
                </a:solidFill>
                <a:latin typeface="+mn-ea"/>
              </a:rPr>
              <a:t>A</a:t>
            </a:r>
            <a:r>
              <a:rPr lang="zh-CN" altLang="en-US" dirty="0">
                <a:solidFill>
                  <a:srgbClr val="FF0000"/>
                </a:solidFill>
                <a:latin typeface="+mn-ea"/>
              </a:rPr>
              <a:t>、绝对金额制</a:t>
            </a:r>
          </a:p>
          <a:p>
            <a:pPr algn="l">
              <a:lnSpc>
                <a:spcPct val="150000"/>
              </a:lnSpc>
            </a:pPr>
            <a:r>
              <a:rPr lang="en-US" altLang="zh-CN" dirty="0">
                <a:latin typeface="+mn-ea"/>
              </a:rPr>
              <a:t>B</a:t>
            </a:r>
            <a:r>
              <a:rPr lang="zh-CN" altLang="en-US" dirty="0">
                <a:latin typeface="+mn-ea"/>
              </a:rPr>
              <a:t>、薪资比例制</a:t>
            </a:r>
          </a:p>
          <a:p>
            <a:pPr algn="l">
              <a:lnSpc>
                <a:spcPct val="150000"/>
              </a:lnSpc>
            </a:pPr>
            <a:r>
              <a:rPr lang="en-US" altLang="zh-CN" dirty="0">
                <a:latin typeface="+mn-ea"/>
              </a:rPr>
              <a:t>C</a:t>
            </a:r>
            <a:r>
              <a:rPr lang="zh-CN" altLang="en-US" dirty="0">
                <a:latin typeface="+mn-ea"/>
              </a:rPr>
              <a:t>、最高金额制</a:t>
            </a:r>
          </a:p>
          <a:p>
            <a:pPr algn="l">
              <a:lnSpc>
                <a:spcPct val="150000"/>
              </a:lnSpc>
            </a:pPr>
            <a:r>
              <a:rPr lang="en-US" altLang="zh-CN" dirty="0">
                <a:latin typeface="+mn-ea"/>
              </a:rPr>
              <a:t>D</a:t>
            </a:r>
            <a:r>
              <a:rPr lang="zh-CN" altLang="en-US" dirty="0">
                <a:latin typeface="+mn-ea"/>
              </a:rPr>
              <a:t>、最低金额制</a:t>
            </a:r>
          </a:p>
        </p:txBody>
      </p:sp>
      <p:sp>
        <p:nvSpPr>
          <p:cNvPr id="5" name="TextBox 3">
            <a:extLst>
              <a:ext uri="{FF2B5EF4-FFF2-40B4-BE49-F238E27FC236}">
                <a16:creationId xmlns:a16="http://schemas.microsoft.com/office/drawing/2014/main" id="{260CCCAD-63DB-438F-8DF7-C5FA16986528}"/>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894216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A2A60E3-AA07-465D-957C-A625B9EE3EA9}"/>
              </a:ext>
            </a:extLst>
          </p:cNvPr>
          <p:cNvGrpSpPr/>
          <p:nvPr/>
        </p:nvGrpSpPr>
        <p:grpSpPr>
          <a:xfrm>
            <a:off x="3003439" y="1726427"/>
            <a:ext cx="6416150" cy="4621823"/>
            <a:chOff x="3003439" y="1726427"/>
            <a:chExt cx="6416150" cy="4621823"/>
          </a:xfrm>
        </p:grpSpPr>
        <p:sp>
          <p:nvSpPr>
            <p:cNvPr id="2" name="文本框 1"/>
            <p:cNvSpPr txBox="1"/>
            <p:nvPr/>
          </p:nvSpPr>
          <p:spPr>
            <a:xfrm>
              <a:off x="3142859" y="1726427"/>
              <a:ext cx="5906282" cy="707886"/>
            </a:xfrm>
            <a:prstGeom prst="rect">
              <a:avLst/>
            </a:prstGeom>
            <a:noFill/>
          </p:spPr>
          <p:txBody>
            <a:bodyPr wrap="square" rtlCol="0">
              <a:spAutoFit/>
            </a:bodyPr>
            <a:lstStyle/>
            <a:p>
              <a:pPr algn="ctr"/>
              <a:r>
                <a:rPr lang="zh-CN" altLang="en-US" sz="4000" b="1" dirty="0"/>
                <a:t>第五章    养老保险</a:t>
              </a:r>
            </a:p>
          </p:txBody>
        </p:sp>
        <p:grpSp>
          <p:nvGrpSpPr>
            <p:cNvPr id="3" name="组合 2">
              <a:extLst>
                <a:ext uri="{FF2B5EF4-FFF2-40B4-BE49-F238E27FC236}">
                  <a16:creationId xmlns:a16="http://schemas.microsoft.com/office/drawing/2014/main" id="{93800160-58DD-4461-8337-809864CA0022}"/>
                </a:ext>
              </a:extLst>
            </p:cNvPr>
            <p:cNvGrpSpPr/>
            <p:nvPr/>
          </p:nvGrpSpPr>
          <p:grpSpPr>
            <a:xfrm>
              <a:off x="3003439" y="2809887"/>
              <a:ext cx="6416150" cy="3538363"/>
              <a:chOff x="3080997" y="2389474"/>
              <a:chExt cx="6416150" cy="3538363"/>
            </a:xfrm>
          </p:grpSpPr>
          <p:sp>
            <p:nvSpPr>
              <p:cNvPr id="7" name="Rectangle 6">
                <a:extLst>
                  <a:ext uri="{FF2B5EF4-FFF2-40B4-BE49-F238E27FC236}">
                    <a16:creationId xmlns:a16="http://schemas.microsoft.com/office/drawing/2014/main" id="{115FA8BC-822F-4883-B887-BA1A38F7FA12}"/>
                  </a:ext>
                </a:extLst>
              </p:cNvPr>
              <p:cNvSpPr/>
              <p:nvPr/>
            </p:nvSpPr>
            <p:spPr>
              <a:xfrm>
                <a:off x="3593489" y="2389474"/>
                <a:ext cx="3683359"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zh-CN" altLang="en-US" sz="2800" dirty="0">
                    <a:solidFill>
                      <a:schemeClr val="tx1"/>
                    </a:solidFill>
                  </a:rPr>
                  <a:t>第一节  养老保险概述</a:t>
                </a:r>
                <a:endParaRPr lang="en-GB" sz="2800" dirty="0">
                  <a:solidFill>
                    <a:schemeClr val="tx1"/>
                  </a:solidFill>
                </a:endParaRPr>
              </a:p>
            </p:txBody>
          </p:sp>
          <p:sp>
            <p:nvSpPr>
              <p:cNvPr id="8" name="Rectangle 7">
                <a:extLst>
                  <a:ext uri="{FF2B5EF4-FFF2-40B4-BE49-F238E27FC236}">
                    <a16:creationId xmlns:a16="http://schemas.microsoft.com/office/drawing/2014/main" id="{496C3528-4EC8-48BC-9E55-2C141A263670}"/>
                  </a:ext>
                </a:extLst>
              </p:cNvPr>
              <p:cNvSpPr/>
              <p:nvPr/>
            </p:nvSpPr>
            <p:spPr>
              <a:xfrm>
                <a:off x="3080997" y="305247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养老保险金的计算和给付</a:t>
                </a:r>
                <a:endParaRPr lang="en-GB" sz="2800" dirty="0">
                  <a:solidFill>
                    <a:schemeClr val="tx1"/>
                  </a:solidFill>
                </a:endParaRPr>
              </a:p>
            </p:txBody>
          </p:sp>
          <p:sp>
            <p:nvSpPr>
              <p:cNvPr id="9" name="Rectangle 8">
                <a:extLst>
                  <a:ext uri="{FF2B5EF4-FFF2-40B4-BE49-F238E27FC236}">
                    <a16:creationId xmlns:a16="http://schemas.microsoft.com/office/drawing/2014/main" id="{FAAC986D-CD29-458C-BF64-227A465E3673}"/>
                  </a:ext>
                </a:extLst>
              </p:cNvPr>
              <p:cNvSpPr/>
              <p:nvPr/>
            </p:nvSpPr>
            <p:spPr>
              <a:xfrm>
                <a:off x="3080998" y="3762261"/>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我国社会养老保险的现状</a:t>
                </a:r>
                <a:endParaRPr lang="en-GB" sz="2800" dirty="0">
                  <a:solidFill>
                    <a:schemeClr val="tx1"/>
                  </a:solidFill>
                </a:endParaRPr>
              </a:p>
            </p:txBody>
          </p:sp>
          <p:sp>
            <p:nvSpPr>
              <p:cNvPr id="10" name="Rectangle 9">
                <a:extLst>
                  <a:ext uri="{FF2B5EF4-FFF2-40B4-BE49-F238E27FC236}">
                    <a16:creationId xmlns:a16="http://schemas.microsoft.com/office/drawing/2014/main" id="{0A193A46-6CB8-4D74-9CD3-1134DED3C71C}"/>
                  </a:ext>
                </a:extLst>
              </p:cNvPr>
              <p:cNvSpPr/>
              <p:nvPr/>
            </p:nvSpPr>
            <p:spPr>
              <a:xfrm>
                <a:off x="3080999" y="4468526"/>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我国社会养老保险的改革</a:t>
                </a:r>
                <a:endParaRPr lang="en-GB" sz="2800" dirty="0">
                  <a:solidFill>
                    <a:schemeClr val="tx1"/>
                  </a:solidFill>
                </a:endParaRPr>
              </a:p>
            </p:txBody>
          </p:sp>
          <p:sp>
            <p:nvSpPr>
              <p:cNvPr id="15" name="Rectangle 14">
                <a:extLst>
                  <a:ext uri="{FF2B5EF4-FFF2-40B4-BE49-F238E27FC236}">
                    <a16:creationId xmlns:a16="http://schemas.microsoft.com/office/drawing/2014/main" id="{88C11719-1B45-44AF-BEEF-2F5C6F4D6AD0}"/>
                  </a:ext>
                </a:extLst>
              </p:cNvPr>
              <p:cNvSpPr/>
              <p:nvPr/>
            </p:nvSpPr>
            <p:spPr>
              <a:xfrm>
                <a:off x="3081000" y="5174793"/>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第五节  养老保险制度的发展趋势</a:t>
                </a:r>
                <a:endParaRPr lang="en-GB" sz="2800" dirty="0">
                  <a:solidFill>
                    <a:schemeClr val="tx1"/>
                  </a:solidFill>
                </a:endParaRPr>
              </a:p>
            </p:txBody>
          </p:sp>
        </p:grpSp>
      </p:grpSp>
    </p:spTree>
    <p:extLst>
      <p:ext uri="{BB962C8B-B14F-4D97-AF65-F5344CB8AC3E}">
        <p14:creationId xmlns:p14="http://schemas.microsoft.com/office/powerpoint/2010/main" val="25011538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540107" y="2051983"/>
            <a:ext cx="8832626" cy="3925153"/>
          </a:xfrm>
        </p:spPr>
        <p:txBody>
          <a:bodyPr anchor="ctr"/>
          <a:lstStyle/>
          <a:p>
            <a:pPr algn="l">
              <a:spcAft>
                <a:spcPts val="1200"/>
              </a:spcAft>
            </a:pPr>
            <a:r>
              <a:rPr lang="zh-CN" altLang="en-US" dirty="0"/>
              <a:t>世界上绝大多数国家的养老保险给付条件都属于（   ）。</a:t>
            </a:r>
            <a:endParaRPr lang="en-GB" altLang="zh-CN" dirty="0"/>
          </a:p>
          <a:p>
            <a:pPr algn="l">
              <a:lnSpc>
                <a:spcPct val="150000"/>
              </a:lnSpc>
            </a:pPr>
            <a:r>
              <a:rPr lang="en-US" altLang="zh-CN" dirty="0"/>
              <a:t>A</a:t>
            </a:r>
            <a:r>
              <a:rPr lang="zh-CN" altLang="en-US" dirty="0"/>
              <a:t>、单一型</a:t>
            </a:r>
            <a:endParaRPr lang="en-GB" altLang="zh-CN" dirty="0"/>
          </a:p>
          <a:p>
            <a:pPr algn="l">
              <a:lnSpc>
                <a:spcPct val="150000"/>
              </a:lnSpc>
            </a:pPr>
            <a:r>
              <a:rPr lang="en-US" altLang="zh-CN" dirty="0"/>
              <a:t>B</a:t>
            </a:r>
            <a:r>
              <a:rPr lang="zh-CN" altLang="en-US" dirty="0"/>
              <a:t>、双项型</a:t>
            </a:r>
            <a:endParaRPr lang="en-GB" altLang="zh-CN" dirty="0"/>
          </a:p>
          <a:p>
            <a:pPr algn="l">
              <a:lnSpc>
                <a:spcPct val="150000"/>
              </a:lnSpc>
            </a:pPr>
            <a:r>
              <a:rPr lang="en-US" altLang="zh-CN" dirty="0"/>
              <a:t>C</a:t>
            </a:r>
            <a:r>
              <a:rPr lang="zh-CN" altLang="en-US" dirty="0"/>
              <a:t>、结构型</a:t>
            </a:r>
            <a:endParaRPr lang="en-GB" altLang="zh-CN" dirty="0"/>
          </a:p>
          <a:p>
            <a:pPr algn="l">
              <a:lnSpc>
                <a:spcPct val="150000"/>
              </a:lnSpc>
            </a:pPr>
            <a:r>
              <a:rPr lang="en-US" altLang="zh-CN" dirty="0"/>
              <a:t>D</a:t>
            </a:r>
            <a:r>
              <a:rPr lang="zh-CN" altLang="en-US" dirty="0"/>
              <a:t>、复合型</a:t>
            </a:r>
          </a:p>
        </p:txBody>
      </p:sp>
      <p:sp>
        <p:nvSpPr>
          <p:cNvPr id="5" name="TextBox 3">
            <a:extLst>
              <a:ext uri="{FF2B5EF4-FFF2-40B4-BE49-F238E27FC236}">
                <a16:creationId xmlns:a16="http://schemas.microsoft.com/office/drawing/2014/main" id="{95AC7B13-1D72-40CF-9512-F054EE1194D2}"/>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008709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540107" y="2051983"/>
            <a:ext cx="8832626" cy="3925153"/>
          </a:xfrm>
        </p:spPr>
        <p:txBody>
          <a:bodyPr anchor="ctr"/>
          <a:lstStyle/>
          <a:p>
            <a:pPr algn="l">
              <a:spcAft>
                <a:spcPts val="1200"/>
              </a:spcAft>
            </a:pPr>
            <a:r>
              <a:rPr lang="zh-CN" altLang="en-US" dirty="0"/>
              <a:t>世界上绝大多数国家的养老保险给付条件都属于（  </a:t>
            </a:r>
            <a:r>
              <a:rPr lang="en-US" altLang="zh-CN" b="1" dirty="0">
                <a:solidFill>
                  <a:srgbClr val="FF0000"/>
                </a:solidFill>
              </a:rPr>
              <a:t>D</a:t>
            </a:r>
            <a:r>
              <a:rPr lang="zh-CN" altLang="en-US" dirty="0"/>
              <a:t> ）。</a:t>
            </a:r>
            <a:endParaRPr lang="en-GB" altLang="zh-CN" dirty="0"/>
          </a:p>
          <a:p>
            <a:pPr algn="l">
              <a:lnSpc>
                <a:spcPct val="150000"/>
              </a:lnSpc>
            </a:pPr>
            <a:r>
              <a:rPr lang="en-US" altLang="zh-CN" dirty="0"/>
              <a:t>A</a:t>
            </a:r>
            <a:r>
              <a:rPr lang="zh-CN" altLang="en-US" dirty="0"/>
              <a:t>、单一型</a:t>
            </a:r>
            <a:endParaRPr lang="en-GB" altLang="zh-CN" dirty="0"/>
          </a:p>
          <a:p>
            <a:pPr algn="l">
              <a:lnSpc>
                <a:spcPct val="150000"/>
              </a:lnSpc>
            </a:pPr>
            <a:r>
              <a:rPr lang="en-US" altLang="zh-CN" dirty="0"/>
              <a:t>B</a:t>
            </a:r>
            <a:r>
              <a:rPr lang="zh-CN" altLang="en-US" dirty="0"/>
              <a:t>、双项型</a:t>
            </a:r>
            <a:endParaRPr lang="en-GB" altLang="zh-CN" dirty="0"/>
          </a:p>
          <a:p>
            <a:pPr algn="l">
              <a:lnSpc>
                <a:spcPct val="150000"/>
              </a:lnSpc>
            </a:pPr>
            <a:r>
              <a:rPr lang="en-US" altLang="zh-CN" dirty="0"/>
              <a:t>C</a:t>
            </a:r>
            <a:r>
              <a:rPr lang="zh-CN" altLang="en-US" dirty="0"/>
              <a:t>、结构型</a:t>
            </a:r>
            <a:endParaRPr lang="en-GB" altLang="zh-CN" dirty="0"/>
          </a:p>
          <a:p>
            <a:pPr algn="l">
              <a:lnSpc>
                <a:spcPct val="150000"/>
              </a:lnSpc>
            </a:pPr>
            <a:r>
              <a:rPr lang="en-US" altLang="zh-CN" dirty="0">
                <a:solidFill>
                  <a:srgbClr val="FF0000"/>
                </a:solidFill>
              </a:rPr>
              <a:t>D</a:t>
            </a:r>
            <a:r>
              <a:rPr lang="zh-CN" altLang="en-US" dirty="0">
                <a:solidFill>
                  <a:srgbClr val="FF0000"/>
                </a:solidFill>
              </a:rPr>
              <a:t>、复合型</a:t>
            </a:r>
          </a:p>
        </p:txBody>
      </p:sp>
      <p:sp>
        <p:nvSpPr>
          <p:cNvPr id="5" name="TextBox 3">
            <a:extLst>
              <a:ext uri="{FF2B5EF4-FFF2-40B4-BE49-F238E27FC236}">
                <a16:creationId xmlns:a16="http://schemas.microsoft.com/office/drawing/2014/main" id="{95AC7B13-1D72-40CF-9512-F054EE1194D2}"/>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103438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307363" y="1784232"/>
            <a:ext cx="7539313" cy="3925153"/>
          </a:xfrm>
        </p:spPr>
        <p:txBody>
          <a:bodyPr anchor="ctr"/>
          <a:lstStyle/>
          <a:p>
            <a:pPr algn="l">
              <a:spcAft>
                <a:spcPts val="1200"/>
              </a:spcAft>
            </a:pPr>
            <a:r>
              <a:rPr lang="zh-CN" altLang="en-US" dirty="0"/>
              <a:t>多数国家对被保险人本人享受的养老金有（   ）。</a:t>
            </a:r>
            <a:endParaRPr lang="en-GB" altLang="zh-CN" dirty="0"/>
          </a:p>
          <a:p>
            <a:pPr algn="l">
              <a:lnSpc>
                <a:spcPct val="150000"/>
              </a:lnSpc>
            </a:pPr>
            <a:r>
              <a:rPr lang="en-US" altLang="zh-CN" dirty="0"/>
              <a:t>A</a:t>
            </a:r>
            <a:r>
              <a:rPr lang="zh-CN" altLang="en-US" dirty="0"/>
              <a:t>、最低限额</a:t>
            </a:r>
            <a:endParaRPr lang="en-GB" altLang="zh-CN" dirty="0"/>
          </a:p>
          <a:p>
            <a:pPr algn="l">
              <a:lnSpc>
                <a:spcPct val="150000"/>
              </a:lnSpc>
            </a:pPr>
            <a:r>
              <a:rPr lang="en-US" altLang="zh-CN" dirty="0"/>
              <a:t>B</a:t>
            </a:r>
            <a:r>
              <a:rPr lang="zh-CN" altLang="en-US" dirty="0"/>
              <a:t>、最多限额</a:t>
            </a:r>
            <a:endParaRPr lang="en-GB" altLang="zh-CN" dirty="0"/>
          </a:p>
          <a:p>
            <a:pPr algn="l">
              <a:lnSpc>
                <a:spcPct val="150000"/>
              </a:lnSpc>
            </a:pPr>
            <a:r>
              <a:rPr lang="en-US" altLang="zh-CN" dirty="0"/>
              <a:t>C</a:t>
            </a:r>
            <a:r>
              <a:rPr lang="zh-CN" altLang="en-US" dirty="0"/>
              <a:t>、最高限额</a:t>
            </a:r>
            <a:endParaRPr lang="en-GB" altLang="zh-CN" dirty="0"/>
          </a:p>
          <a:p>
            <a:pPr algn="l">
              <a:lnSpc>
                <a:spcPct val="150000"/>
              </a:lnSpc>
            </a:pPr>
            <a:r>
              <a:rPr lang="en-US" altLang="zh-CN" dirty="0"/>
              <a:t>D</a:t>
            </a:r>
            <a:r>
              <a:rPr lang="zh-CN" altLang="en-US" dirty="0"/>
              <a:t>、最小限额</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894191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307363" y="1784232"/>
            <a:ext cx="7539313" cy="3925153"/>
          </a:xfrm>
        </p:spPr>
        <p:txBody>
          <a:bodyPr anchor="ctr"/>
          <a:lstStyle/>
          <a:p>
            <a:pPr algn="l">
              <a:spcAft>
                <a:spcPts val="1200"/>
              </a:spcAft>
            </a:pPr>
            <a:r>
              <a:rPr lang="zh-CN" altLang="en-US" dirty="0"/>
              <a:t>多数国家对被保险人本人享受的养老金有（  </a:t>
            </a:r>
            <a:r>
              <a:rPr lang="en-US" altLang="zh-CN" b="1" dirty="0">
                <a:solidFill>
                  <a:srgbClr val="FF0000"/>
                </a:solidFill>
              </a:rPr>
              <a:t>C</a:t>
            </a:r>
            <a:r>
              <a:rPr lang="zh-CN" altLang="en-US" dirty="0"/>
              <a:t> ）。</a:t>
            </a:r>
            <a:endParaRPr lang="en-GB" altLang="zh-CN" dirty="0"/>
          </a:p>
          <a:p>
            <a:pPr algn="l">
              <a:lnSpc>
                <a:spcPct val="150000"/>
              </a:lnSpc>
            </a:pPr>
            <a:r>
              <a:rPr lang="en-US" altLang="zh-CN" dirty="0"/>
              <a:t>A</a:t>
            </a:r>
            <a:r>
              <a:rPr lang="zh-CN" altLang="en-US" dirty="0"/>
              <a:t>、最低限额</a:t>
            </a:r>
            <a:endParaRPr lang="en-GB" altLang="zh-CN" dirty="0"/>
          </a:p>
          <a:p>
            <a:pPr algn="l">
              <a:lnSpc>
                <a:spcPct val="150000"/>
              </a:lnSpc>
            </a:pPr>
            <a:r>
              <a:rPr lang="en-US" altLang="zh-CN" dirty="0"/>
              <a:t>B</a:t>
            </a:r>
            <a:r>
              <a:rPr lang="zh-CN" altLang="en-US" dirty="0"/>
              <a:t>、最多限额</a:t>
            </a:r>
            <a:endParaRPr lang="en-GB" altLang="zh-CN" dirty="0"/>
          </a:p>
          <a:p>
            <a:pPr algn="l">
              <a:lnSpc>
                <a:spcPct val="150000"/>
              </a:lnSpc>
            </a:pPr>
            <a:r>
              <a:rPr lang="en-US" altLang="zh-CN" dirty="0">
                <a:solidFill>
                  <a:srgbClr val="FF0000"/>
                </a:solidFill>
              </a:rPr>
              <a:t>C</a:t>
            </a:r>
            <a:r>
              <a:rPr lang="zh-CN" altLang="en-US" dirty="0">
                <a:solidFill>
                  <a:srgbClr val="FF0000"/>
                </a:solidFill>
              </a:rPr>
              <a:t>、最高限额</a:t>
            </a:r>
            <a:endParaRPr lang="en-GB" altLang="zh-CN" dirty="0">
              <a:solidFill>
                <a:srgbClr val="FF0000"/>
              </a:solidFill>
            </a:endParaRPr>
          </a:p>
          <a:p>
            <a:pPr algn="l">
              <a:lnSpc>
                <a:spcPct val="150000"/>
              </a:lnSpc>
            </a:pPr>
            <a:r>
              <a:rPr lang="en-US" altLang="zh-CN" dirty="0"/>
              <a:t>D</a:t>
            </a:r>
            <a:r>
              <a:rPr lang="zh-CN" altLang="en-US" dirty="0"/>
              <a:t>、最小限额</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684118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A2A60E3-AA07-465D-957C-A625B9EE3EA9}"/>
              </a:ext>
            </a:extLst>
          </p:cNvPr>
          <p:cNvGrpSpPr/>
          <p:nvPr/>
        </p:nvGrpSpPr>
        <p:grpSpPr>
          <a:xfrm>
            <a:off x="3003439" y="1726427"/>
            <a:ext cx="6416150" cy="4621823"/>
            <a:chOff x="3003439" y="1726427"/>
            <a:chExt cx="6416150" cy="4621823"/>
          </a:xfrm>
        </p:grpSpPr>
        <p:sp>
          <p:nvSpPr>
            <p:cNvPr id="2" name="文本框 1"/>
            <p:cNvSpPr txBox="1"/>
            <p:nvPr/>
          </p:nvSpPr>
          <p:spPr>
            <a:xfrm>
              <a:off x="3142859" y="1726427"/>
              <a:ext cx="5906282" cy="707886"/>
            </a:xfrm>
            <a:prstGeom prst="rect">
              <a:avLst/>
            </a:prstGeom>
            <a:noFill/>
          </p:spPr>
          <p:txBody>
            <a:bodyPr wrap="square" rtlCol="0">
              <a:spAutoFit/>
            </a:bodyPr>
            <a:lstStyle/>
            <a:p>
              <a:pPr algn="ctr"/>
              <a:r>
                <a:rPr lang="zh-CN" altLang="en-US" sz="4000" b="1" dirty="0"/>
                <a:t>第五章  养老保险</a:t>
              </a:r>
            </a:p>
          </p:txBody>
        </p:sp>
        <p:grpSp>
          <p:nvGrpSpPr>
            <p:cNvPr id="3" name="组合 2">
              <a:extLst>
                <a:ext uri="{FF2B5EF4-FFF2-40B4-BE49-F238E27FC236}">
                  <a16:creationId xmlns:a16="http://schemas.microsoft.com/office/drawing/2014/main" id="{93800160-58DD-4461-8337-809864CA0022}"/>
                </a:ext>
              </a:extLst>
            </p:cNvPr>
            <p:cNvGrpSpPr/>
            <p:nvPr/>
          </p:nvGrpSpPr>
          <p:grpSpPr>
            <a:xfrm>
              <a:off x="3003439" y="2809887"/>
              <a:ext cx="6416150" cy="3538363"/>
              <a:chOff x="3080997" y="2389474"/>
              <a:chExt cx="6416150" cy="3538363"/>
            </a:xfrm>
          </p:grpSpPr>
          <p:sp>
            <p:nvSpPr>
              <p:cNvPr id="7" name="Rectangle 6">
                <a:extLst>
                  <a:ext uri="{FF2B5EF4-FFF2-40B4-BE49-F238E27FC236}">
                    <a16:creationId xmlns:a16="http://schemas.microsoft.com/office/drawing/2014/main" id="{115FA8BC-822F-4883-B887-BA1A38F7FA12}"/>
                  </a:ext>
                </a:extLst>
              </p:cNvPr>
              <p:cNvSpPr/>
              <p:nvPr/>
            </p:nvSpPr>
            <p:spPr>
              <a:xfrm>
                <a:off x="3593489" y="2389474"/>
                <a:ext cx="3683359"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zh-CN" altLang="en-US" sz="2800" dirty="0">
                    <a:solidFill>
                      <a:schemeClr val="tx1"/>
                    </a:solidFill>
                  </a:rPr>
                  <a:t>第一节  养老保险概述</a:t>
                </a:r>
                <a:endParaRPr lang="en-GB" sz="2800" dirty="0">
                  <a:solidFill>
                    <a:schemeClr val="tx1"/>
                  </a:solidFill>
                </a:endParaRPr>
              </a:p>
            </p:txBody>
          </p:sp>
          <p:sp>
            <p:nvSpPr>
              <p:cNvPr id="8" name="Rectangle 7">
                <a:extLst>
                  <a:ext uri="{FF2B5EF4-FFF2-40B4-BE49-F238E27FC236}">
                    <a16:creationId xmlns:a16="http://schemas.microsoft.com/office/drawing/2014/main" id="{496C3528-4EC8-48BC-9E55-2C141A263670}"/>
                  </a:ext>
                </a:extLst>
              </p:cNvPr>
              <p:cNvSpPr/>
              <p:nvPr/>
            </p:nvSpPr>
            <p:spPr>
              <a:xfrm>
                <a:off x="3080997" y="305247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养老保险金的计算和给付</a:t>
                </a:r>
                <a:endParaRPr lang="en-GB" sz="2800" dirty="0">
                  <a:solidFill>
                    <a:schemeClr val="tx1"/>
                  </a:solidFill>
                </a:endParaRPr>
              </a:p>
            </p:txBody>
          </p:sp>
          <p:sp>
            <p:nvSpPr>
              <p:cNvPr id="9" name="Rectangle 8">
                <a:extLst>
                  <a:ext uri="{FF2B5EF4-FFF2-40B4-BE49-F238E27FC236}">
                    <a16:creationId xmlns:a16="http://schemas.microsoft.com/office/drawing/2014/main" id="{FAAC986D-CD29-458C-BF64-227A465E3673}"/>
                  </a:ext>
                </a:extLst>
              </p:cNvPr>
              <p:cNvSpPr/>
              <p:nvPr/>
            </p:nvSpPr>
            <p:spPr>
              <a:xfrm>
                <a:off x="3080998" y="3762261"/>
                <a:ext cx="6416147"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我国社会养老保险的现状</a:t>
                </a:r>
                <a:endParaRPr lang="en-GB" sz="2800" dirty="0">
                  <a:solidFill>
                    <a:schemeClr val="tx1"/>
                  </a:solidFill>
                </a:endParaRPr>
              </a:p>
            </p:txBody>
          </p:sp>
          <p:sp>
            <p:nvSpPr>
              <p:cNvPr id="10" name="Rectangle 9">
                <a:extLst>
                  <a:ext uri="{FF2B5EF4-FFF2-40B4-BE49-F238E27FC236}">
                    <a16:creationId xmlns:a16="http://schemas.microsoft.com/office/drawing/2014/main" id="{0A193A46-6CB8-4D74-9CD3-1134DED3C71C}"/>
                  </a:ext>
                </a:extLst>
              </p:cNvPr>
              <p:cNvSpPr/>
              <p:nvPr/>
            </p:nvSpPr>
            <p:spPr>
              <a:xfrm>
                <a:off x="3080999" y="4468526"/>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我国社会养老保险的改革</a:t>
                </a:r>
                <a:endParaRPr lang="en-GB" sz="2800" dirty="0">
                  <a:solidFill>
                    <a:schemeClr val="tx1"/>
                  </a:solidFill>
                </a:endParaRPr>
              </a:p>
            </p:txBody>
          </p:sp>
          <p:sp>
            <p:nvSpPr>
              <p:cNvPr id="15" name="Rectangle 14">
                <a:extLst>
                  <a:ext uri="{FF2B5EF4-FFF2-40B4-BE49-F238E27FC236}">
                    <a16:creationId xmlns:a16="http://schemas.microsoft.com/office/drawing/2014/main" id="{88C11719-1B45-44AF-BEEF-2F5C6F4D6AD0}"/>
                  </a:ext>
                </a:extLst>
              </p:cNvPr>
              <p:cNvSpPr/>
              <p:nvPr/>
            </p:nvSpPr>
            <p:spPr>
              <a:xfrm>
                <a:off x="3081000" y="5174793"/>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第五节  养老保险制度的发展趋势</a:t>
                </a:r>
                <a:endParaRPr lang="en-GB" sz="2800" dirty="0">
                  <a:solidFill>
                    <a:schemeClr val="tx1"/>
                  </a:solidFill>
                </a:endParaRPr>
              </a:p>
            </p:txBody>
          </p:sp>
        </p:grpSp>
      </p:grpSp>
    </p:spTree>
    <p:extLst>
      <p:ext uri="{BB962C8B-B14F-4D97-AF65-F5344CB8AC3E}">
        <p14:creationId xmlns:p14="http://schemas.microsoft.com/office/powerpoint/2010/main" val="398962878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EA029207-C248-4CA0-BF27-AFEDE95C60C6}"/>
              </a:ext>
            </a:extLst>
          </p:cNvPr>
          <p:cNvGrpSpPr/>
          <p:nvPr/>
        </p:nvGrpSpPr>
        <p:grpSpPr>
          <a:xfrm>
            <a:off x="1367588" y="2133318"/>
            <a:ext cx="9456824" cy="3672623"/>
            <a:chOff x="-1565714" y="1843034"/>
            <a:chExt cx="9456824" cy="3672623"/>
          </a:xfrm>
        </p:grpSpPr>
        <p:sp>
          <p:nvSpPr>
            <p:cNvPr id="4" name="文本框 3">
              <a:extLst>
                <a:ext uri="{FF2B5EF4-FFF2-40B4-BE49-F238E27FC236}">
                  <a16:creationId xmlns:a16="http://schemas.microsoft.com/office/drawing/2014/main" id="{D3D7D0A1-1E29-4A85-9FFA-490537D9FEFD}"/>
                </a:ext>
              </a:extLst>
            </p:cNvPr>
            <p:cNvSpPr txBox="1"/>
            <p:nvPr/>
          </p:nvSpPr>
          <p:spPr>
            <a:xfrm>
              <a:off x="-1565714" y="3360573"/>
              <a:ext cx="4166206" cy="523220"/>
            </a:xfrm>
            <a:prstGeom prst="rect">
              <a:avLst/>
            </a:prstGeom>
            <a:solidFill>
              <a:schemeClr val="accent6">
                <a:lumMod val="60000"/>
                <a:lumOff val="40000"/>
              </a:schemeClr>
            </a:solidFill>
            <a:ln w="38100">
              <a:noFill/>
            </a:ln>
          </p:spPr>
          <p:txBody>
            <a:bodyPr vert="horz" wrap="square" rtlCol="0">
              <a:spAutoFit/>
            </a:bodyPr>
            <a:lstStyle/>
            <a:p>
              <a:pPr lvl="0"/>
              <a:r>
                <a:rPr lang="zh-CN" altLang="zh-CN" sz="2800" dirty="0"/>
                <a:t>我国社会养老保险的现状</a:t>
              </a:r>
              <a:endParaRPr lang="zh-CN" altLang="en-US" sz="2800" dirty="0"/>
            </a:p>
          </p:txBody>
        </p:sp>
        <p:cxnSp>
          <p:nvCxnSpPr>
            <p:cNvPr id="5" name="直接连接符 4">
              <a:extLst>
                <a:ext uri="{FF2B5EF4-FFF2-40B4-BE49-F238E27FC236}">
                  <a16:creationId xmlns:a16="http://schemas.microsoft.com/office/drawing/2014/main" id="{08D03903-760C-4160-8825-A30155F7DD36}"/>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0E507576-C237-4345-A66B-125B997F77A6}"/>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71F9104E-F99D-4945-BE89-58B5DF6A288E}"/>
                </a:ext>
              </a:extLst>
            </p:cNvPr>
            <p:cNvCxnSpPr/>
            <p:nvPr/>
          </p:nvCxnSpPr>
          <p:spPr>
            <a:xfrm>
              <a:off x="3117277" y="366228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CFEB25FC-5143-46D2-A37A-8BB42A2D229F}"/>
                </a:ext>
              </a:extLst>
            </p:cNvPr>
            <p:cNvSpPr txBox="1"/>
            <p:nvPr/>
          </p:nvSpPr>
          <p:spPr>
            <a:xfrm>
              <a:off x="3625845" y="1843034"/>
              <a:ext cx="4265265" cy="461665"/>
            </a:xfrm>
            <a:prstGeom prst="rect">
              <a:avLst/>
            </a:prstGeom>
            <a:noFill/>
            <a:ln w="38100">
              <a:solidFill>
                <a:schemeClr val="accent6">
                  <a:lumMod val="75000"/>
                </a:schemeClr>
              </a:solidFill>
            </a:ln>
          </p:spPr>
          <p:txBody>
            <a:bodyPr wrap="square" rtlCol="0">
              <a:spAutoFit/>
            </a:bodyPr>
            <a:lstStyle/>
            <a:p>
              <a:pPr lvl="0"/>
              <a:r>
                <a:rPr lang="zh-CN" altLang="en-US" sz="2400" dirty="0"/>
                <a:t>我国养老保险制度的主要内容</a:t>
              </a:r>
              <a:endParaRPr lang="en-GB" altLang="zh-CN" sz="2400" dirty="0"/>
            </a:p>
          </p:txBody>
        </p:sp>
        <p:sp>
          <p:nvSpPr>
            <p:cNvPr id="9" name="文本框 8">
              <a:extLst>
                <a:ext uri="{FF2B5EF4-FFF2-40B4-BE49-F238E27FC236}">
                  <a16:creationId xmlns:a16="http://schemas.microsoft.com/office/drawing/2014/main" id="{2E5D76F9-FA41-4A93-B8EC-320746745BDA}"/>
                </a:ext>
              </a:extLst>
            </p:cNvPr>
            <p:cNvSpPr txBox="1"/>
            <p:nvPr/>
          </p:nvSpPr>
          <p:spPr>
            <a:xfrm>
              <a:off x="3625846" y="3463743"/>
              <a:ext cx="3571643" cy="461665"/>
            </a:xfrm>
            <a:prstGeom prst="rect">
              <a:avLst/>
            </a:prstGeom>
            <a:noFill/>
            <a:ln w="38100">
              <a:solidFill>
                <a:schemeClr val="accent6">
                  <a:lumMod val="75000"/>
                </a:schemeClr>
              </a:solidFill>
            </a:ln>
          </p:spPr>
          <p:txBody>
            <a:bodyPr wrap="square" rtlCol="0">
              <a:spAutoFit/>
            </a:bodyPr>
            <a:lstStyle/>
            <a:p>
              <a:pPr lvl="0"/>
              <a:r>
                <a:rPr lang="zh-CN" altLang="zh-CN" sz="2400" dirty="0"/>
                <a:t>我国养老保险的层次构成</a:t>
              </a:r>
              <a:endParaRPr lang="en-GB" altLang="zh-CN" sz="2400" dirty="0"/>
            </a:p>
          </p:txBody>
        </p:sp>
        <p:cxnSp>
          <p:nvCxnSpPr>
            <p:cNvPr id="10" name="直接连接符 9">
              <a:extLst>
                <a:ext uri="{FF2B5EF4-FFF2-40B4-BE49-F238E27FC236}">
                  <a16:creationId xmlns:a16="http://schemas.microsoft.com/office/drawing/2014/main" id="{49C24995-57BB-4D52-925D-43ECFA008A4C}"/>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C65D63B2-BD74-4944-B14E-4B5C7A21C981}"/>
                </a:ext>
              </a:extLst>
            </p:cNvPr>
            <p:cNvSpPr txBox="1"/>
            <p:nvPr/>
          </p:nvSpPr>
          <p:spPr>
            <a:xfrm>
              <a:off x="3679334" y="5053992"/>
              <a:ext cx="3571642" cy="461665"/>
            </a:xfrm>
            <a:prstGeom prst="rect">
              <a:avLst/>
            </a:prstGeom>
            <a:noFill/>
            <a:ln w="38100">
              <a:solidFill>
                <a:schemeClr val="accent6">
                  <a:lumMod val="75000"/>
                </a:schemeClr>
              </a:solidFill>
            </a:ln>
          </p:spPr>
          <p:txBody>
            <a:bodyPr wrap="square" rtlCol="0">
              <a:spAutoFit/>
            </a:bodyPr>
            <a:lstStyle/>
            <a:p>
              <a:pPr lvl="0"/>
              <a:r>
                <a:rPr lang="zh-CN" altLang="zh-CN" sz="2400" dirty="0"/>
                <a:t>我国养老保险制度的特点</a:t>
              </a:r>
              <a:endParaRPr lang="en-GB" altLang="zh-CN" sz="2400" dirty="0"/>
            </a:p>
          </p:txBody>
        </p:sp>
        <p:cxnSp>
          <p:nvCxnSpPr>
            <p:cNvPr id="12" name="直接连接符 11">
              <a:extLst>
                <a:ext uri="{FF2B5EF4-FFF2-40B4-BE49-F238E27FC236}">
                  <a16:creationId xmlns:a16="http://schemas.microsoft.com/office/drawing/2014/main" id="{2F46FA47-DA6A-4217-8A63-D2731440886C}"/>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6106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BA21991B-F4D6-4E3F-ADFC-FF8B5A070C3C}"/>
              </a:ext>
            </a:extLst>
          </p:cNvPr>
          <p:cNvGrpSpPr/>
          <p:nvPr/>
        </p:nvGrpSpPr>
        <p:grpSpPr>
          <a:xfrm>
            <a:off x="107475" y="941847"/>
            <a:ext cx="6197640" cy="1665465"/>
            <a:chOff x="107475" y="941847"/>
            <a:chExt cx="6197640" cy="1665465"/>
          </a:xfrm>
        </p:grpSpPr>
        <p:grpSp>
          <p:nvGrpSpPr>
            <p:cNvPr id="13" name="组合 12">
              <a:extLst>
                <a:ext uri="{FF2B5EF4-FFF2-40B4-BE49-F238E27FC236}">
                  <a16:creationId xmlns:a16="http://schemas.microsoft.com/office/drawing/2014/main" id="{4A03AADF-B80A-4BF8-9A75-7601ED0358B3}"/>
                </a:ext>
              </a:extLst>
            </p:cNvPr>
            <p:cNvGrpSpPr/>
            <p:nvPr/>
          </p:nvGrpSpPr>
          <p:grpSpPr>
            <a:xfrm>
              <a:off x="107475" y="941847"/>
              <a:ext cx="5224900" cy="1665465"/>
              <a:chOff x="107475" y="941847"/>
              <a:chExt cx="5224900" cy="1665465"/>
            </a:xfrm>
          </p:grpSpPr>
          <p:sp>
            <p:nvSpPr>
              <p:cNvPr id="15" name="文本框 14">
                <a:extLst>
                  <a:ext uri="{FF2B5EF4-FFF2-40B4-BE49-F238E27FC236}">
                    <a16:creationId xmlns:a16="http://schemas.microsoft.com/office/drawing/2014/main" id="{A176E68D-8203-46D4-9E3D-C0F4B4435912}"/>
                  </a:ext>
                </a:extLst>
              </p:cNvPr>
              <p:cNvSpPr txBox="1"/>
              <p:nvPr/>
            </p:nvSpPr>
            <p:spPr>
              <a:xfrm>
                <a:off x="599989" y="2207202"/>
                <a:ext cx="4732386" cy="400110"/>
              </a:xfrm>
              <a:prstGeom prst="rect">
                <a:avLst/>
              </a:prstGeom>
              <a:noFill/>
            </p:spPr>
            <p:txBody>
              <a:bodyPr wrap="none" rtlCol="0">
                <a:spAutoFit/>
              </a:bodyPr>
              <a:lstStyle/>
              <a:p>
                <a:r>
                  <a:rPr lang="en-US" altLang="zh-CN" sz="2000" b="1" dirty="0"/>
                  <a:t>5.3.1   </a:t>
                </a:r>
                <a:r>
                  <a:rPr lang="zh-CN" altLang="en-US" sz="2000" b="1" dirty="0"/>
                  <a:t>一、我国养老保险制度的主要内容</a:t>
                </a:r>
                <a:endParaRPr lang="en-US" altLang="zh-CN" sz="2000" b="1" dirty="0"/>
              </a:p>
            </p:txBody>
          </p:sp>
          <p:sp>
            <p:nvSpPr>
              <p:cNvPr id="16" name="文本框 15">
                <a:extLst>
                  <a:ext uri="{FF2B5EF4-FFF2-40B4-BE49-F238E27FC236}">
                    <a16:creationId xmlns:a16="http://schemas.microsoft.com/office/drawing/2014/main" id="{41C59239-F784-4882-931C-59284E8BECD1}"/>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17" name="矩形 16">
                <a:extLst>
                  <a:ext uri="{FF2B5EF4-FFF2-40B4-BE49-F238E27FC236}">
                    <a16:creationId xmlns:a16="http://schemas.microsoft.com/office/drawing/2014/main" id="{394873F1-4A1A-41AA-8DAC-D32A4DBEBA96}"/>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5.3</a:t>
                </a:r>
                <a:r>
                  <a:rPr lang="zh-CN" altLang="en-US" sz="2200" b="1" dirty="0"/>
                  <a:t>     我国社会养老保险的现状</a:t>
                </a:r>
              </a:p>
            </p:txBody>
          </p:sp>
        </p:grpSp>
        <p:sp>
          <p:nvSpPr>
            <p:cNvPr id="14" name="文本框 13">
              <a:extLst>
                <a:ext uri="{FF2B5EF4-FFF2-40B4-BE49-F238E27FC236}">
                  <a16:creationId xmlns:a16="http://schemas.microsoft.com/office/drawing/2014/main" id="{48EB9567-9702-40CC-98FA-BFB8FC1E3868}"/>
                </a:ext>
              </a:extLst>
            </p:cNvPr>
            <p:cNvSpPr txBox="1"/>
            <p:nvPr/>
          </p:nvSpPr>
          <p:spPr>
            <a:xfrm>
              <a:off x="5427952" y="222259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
        <p:nvSpPr>
          <p:cNvPr id="3" name="矩形 2">
            <a:extLst>
              <a:ext uri="{FF2B5EF4-FFF2-40B4-BE49-F238E27FC236}">
                <a16:creationId xmlns:a16="http://schemas.microsoft.com/office/drawing/2014/main" id="{A66CFC19-F32C-435E-A637-404FAF845087}"/>
              </a:ext>
            </a:extLst>
          </p:cNvPr>
          <p:cNvSpPr/>
          <p:nvPr/>
        </p:nvSpPr>
        <p:spPr>
          <a:xfrm>
            <a:off x="1148620" y="2686026"/>
            <a:ext cx="3005951" cy="504882"/>
          </a:xfrm>
          <a:prstGeom prst="rect">
            <a:avLst/>
          </a:prstGeom>
        </p:spPr>
        <p:txBody>
          <a:bodyPr wrap="none">
            <a:spAutoFit/>
          </a:bodyPr>
          <a:lstStyle/>
          <a:p>
            <a:pPr>
              <a:lnSpc>
                <a:spcPct val="150000"/>
              </a:lnSpc>
            </a:pPr>
            <a:r>
              <a:rPr lang="zh-CN" altLang="en-US" sz="2000" b="1" dirty="0"/>
              <a:t>（一）退休条件的规定：</a:t>
            </a:r>
            <a:endParaRPr lang="en-US" altLang="zh-CN" sz="2000" b="1" dirty="0"/>
          </a:p>
        </p:txBody>
      </p:sp>
      <p:sp>
        <p:nvSpPr>
          <p:cNvPr id="18" name="矩形 17">
            <a:extLst>
              <a:ext uri="{FF2B5EF4-FFF2-40B4-BE49-F238E27FC236}">
                <a16:creationId xmlns:a16="http://schemas.microsoft.com/office/drawing/2014/main" id="{698C8A64-B1F5-4FAD-8235-E8B93DECFBC5}"/>
              </a:ext>
            </a:extLst>
          </p:cNvPr>
          <p:cNvSpPr/>
          <p:nvPr/>
        </p:nvSpPr>
        <p:spPr>
          <a:xfrm>
            <a:off x="1491717" y="3364984"/>
            <a:ext cx="4418197" cy="504882"/>
          </a:xfrm>
          <a:prstGeom prst="rect">
            <a:avLst/>
          </a:prstGeom>
        </p:spPr>
        <p:txBody>
          <a:bodyPr wrap="none">
            <a:spAutoFit/>
          </a:bodyPr>
          <a:lstStyle/>
          <a:p>
            <a:pPr>
              <a:lnSpc>
                <a:spcPct val="150000"/>
              </a:lnSpc>
            </a:pPr>
            <a:r>
              <a:rPr lang="en-US" altLang="zh-CN" sz="2000" dirty="0"/>
              <a:t>1</a:t>
            </a:r>
            <a:r>
              <a:rPr lang="zh-CN" altLang="en-US" sz="2000" dirty="0"/>
              <a:t>、</a:t>
            </a:r>
            <a:r>
              <a:rPr lang="zh-CN" altLang="en-US" sz="2000" dirty="0">
                <a:solidFill>
                  <a:srgbClr val="FF0000"/>
                </a:solidFill>
              </a:rPr>
              <a:t>国家机关、事业单位职工退休条件</a:t>
            </a:r>
            <a:endParaRPr lang="en-US" altLang="zh-CN" sz="2000" dirty="0">
              <a:solidFill>
                <a:srgbClr val="FF0000"/>
              </a:solidFill>
            </a:endParaRPr>
          </a:p>
        </p:txBody>
      </p:sp>
      <p:sp>
        <p:nvSpPr>
          <p:cNvPr id="19" name="矩形 18">
            <a:extLst>
              <a:ext uri="{FF2B5EF4-FFF2-40B4-BE49-F238E27FC236}">
                <a16:creationId xmlns:a16="http://schemas.microsoft.com/office/drawing/2014/main" id="{550695F9-3C4E-4AAF-AA05-CE4FA34C4A32}"/>
              </a:ext>
            </a:extLst>
          </p:cNvPr>
          <p:cNvSpPr/>
          <p:nvPr/>
        </p:nvSpPr>
        <p:spPr>
          <a:xfrm>
            <a:off x="1491717" y="3971712"/>
            <a:ext cx="6014788" cy="504882"/>
          </a:xfrm>
          <a:prstGeom prst="rect">
            <a:avLst/>
          </a:prstGeom>
        </p:spPr>
        <p:txBody>
          <a:bodyPr wrap="none">
            <a:spAutoFit/>
          </a:bodyPr>
          <a:lstStyle/>
          <a:p>
            <a:pPr>
              <a:lnSpc>
                <a:spcPct val="150000"/>
              </a:lnSpc>
            </a:pPr>
            <a:r>
              <a:rPr lang="en-US" altLang="zh-CN" sz="2000" dirty="0"/>
              <a:t>2</a:t>
            </a:r>
            <a:r>
              <a:rPr lang="zh-CN" altLang="en-US" sz="2000" dirty="0"/>
              <a:t>、 </a:t>
            </a:r>
            <a:r>
              <a:rPr lang="zh-CN" altLang="en-US" sz="2000" dirty="0">
                <a:solidFill>
                  <a:srgbClr val="FF0000"/>
                </a:solidFill>
              </a:rPr>
              <a:t>国家机关工勤人员和事业单位工作人员退休条件</a:t>
            </a:r>
            <a:endParaRPr lang="en-US" altLang="zh-CN" sz="2000" dirty="0">
              <a:solidFill>
                <a:srgbClr val="FF0000"/>
              </a:solidFill>
            </a:endParaRPr>
          </a:p>
        </p:txBody>
      </p:sp>
      <p:sp>
        <p:nvSpPr>
          <p:cNvPr id="20" name="矩形 19">
            <a:extLst>
              <a:ext uri="{FF2B5EF4-FFF2-40B4-BE49-F238E27FC236}">
                <a16:creationId xmlns:a16="http://schemas.microsoft.com/office/drawing/2014/main" id="{51A53F8C-5FFE-4F97-B255-2FAC261983F0}"/>
              </a:ext>
            </a:extLst>
          </p:cNvPr>
          <p:cNvSpPr/>
          <p:nvPr/>
        </p:nvSpPr>
        <p:spPr>
          <a:xfrm>
            <a:off x="1491717" y="4577627"/>
            <a:ext cx="1596912" cy="504882"/>
          </a:xfrm>
          <a:prstGeom prst="rect">
            <a:avLst/>
          </a:prstGeom>
        </p:spPr>
        <p:txBody>
          <a:bodyPr wrap="none">
            <a:spAutoFit/>
          </a:bodyPr>
          <a:lstStyle/>
          <a:p>
            <a:pPr>
              <a:lnSpc>
                <a:spcPct val="150000"/>
              </a:lnSpc>
            </a:pPr>
            <a:r>
              <a:rPr lang="en-US" altLang="zh-CN" sz="2000" dirty="0">
                <a:solidFill>
                  <a:srgbClr val="FF0000"/>
                </a:solidFill>
              </a:rPr>
              <a:t>3</a:t>
            </a:r>
            <a:r>
              <a:rPr lang="zh-CN" altLang="en-US" sz="2000" dirty="0">
                <a:solidFill>
                  <a:srgbClr val="FF0000"/>
                </a:solidFill>
              </a:rPr>
              <a:t>、企业职工</a:t>
            </a:r>
            <a:endParaRPr lang="en-US" altLang="zh-CN" sz="2000" dirty="0">
              <a:solidFill>
                <a:srgbClr val="FF0000"/>
              </a:solidFill>
            </a:endParaRPr>
          </a:p>
        </p:txBody>
      </p:sp>
      <p:sp>
        <p:nvSpPr>
          <p:cNvPr id="21" name="矩形 20">
            <a:extLst>
              <a:ext uri="{FF2B5EF4-FFF2-40B4-BE49-F238E27FC236}">
                <a16:creationId xmlns:a16="http://schemas.microsoft.com/office/drawing/2014/main" id="{1C954739-86FC-4670-8C66-1260673002B9}"/>
              </a:ext>
            </a:extLst>
          </p:cNvPr>
          <p:cNvSpPr/>
          <p:nvPr/>
        </p:nvSpPr>
        <p:spPr>
          <a:xfrm>
            <a:off x="1491717" y="5149051"/>
            <a:ext cx="9333938" cy="966547"/>
          </a:xfrm>
          <a:prstGeom prst="rect">
            <a:avLst/>
          </a:prstGeom>
        </p:spPr>
        <p:txBody>
          <a:bodyPr wrap="square">
            <a:spAutoFit/>
          </a:bodyPr>
          <a:lstStyle/>
          <a:p>
            <a:pPr>
              <a:lnSpc>
                <a:spcPct val="150000"/>
              </a:lnSpc>
            </a:pPr>
            <a:r>
              <a:rPr lang="en-US" altLang="zh-CN" sz="2000" dirty="0"/>
              <a:t>4</a:t>
            </a:r>
            <a:r>
              <a:rPr lang="zh-CN" altLang="en-US" sz="2000" dirty="0"/>
              <a:t>、中央、国家机关的部长，省、自治区、直辖市的党委书记、省长、主席、市长和相当职务的干部</a:t>
            </a:r>
            <a:endParaRPr lang="en-US" altLang="zh-CN" sz="2000" dirty="0">
              <a:solidFill>
                <a:srgbClr val="FF0000"/>
              </a:solidFill>
            </a:endParaRPr>
          </a:p>
        </p:txBody>
      </p:sp>
      <p:sp>
        <p:nvSpPr>
          <p:cNvPr id="22" name="矩形 21">
            <a:extLst>
              <a:ext uri="{FF2B5EF4-FFF2-40B4-BE49-F238E27FC236}">
                <a16:creationId xmlns:a16="http://schemas.microsoft.com/office/drawing/2014/main" id="{7A5B4746-D6B9-4EE3-ACD4-C3BD58A76252}"/>
              </a:ext>
            </a:extLst>
          </p:cNvPr>
          <p:cNvSpPr/>
          <p:nvPr/>
        </p:nvSpPr>
        <p:spPr>
          <a:xfrm>
            <a:off x="1491717" y="6124686"/>
            <a:ext cx="5700600" cy="504882"/>
          </a:xfrm>
          <a:prstGeom prst="rect">
            <a:avLst/>
          </a:prstGeom>
        </p:spPr>
        <p:txBody>
          <a:bodyPr wrap="none">
            <a:spAutoFit/>
          </a:bodyPr>
          <a:lstStyle/>
          <a:p>
            <a:pPr>
              <a:lnSpc>
                <a:spcPct val="150000"/>
              </a:lnSpc>
            </a:pPr>
            <a:r>
              <a:rPr lang="en-US" altLang="zh-CN" sz="2000" dirty="0"/>
              <a:t>5</a:t>
            </a:r>
            <a:r>
              <a:rPr lang="zh-CN" altLang="en-US" sz="2000" dirty="0"/>
              <a:t>、教授、研究员以及相当这一级职称的高级专家</a:t>
            </a:r>
            <a:endParaRPr lang="en-US" altLang="zh-CN" sz="2000" dirty="0">
              <a:solidFill>
                <a:srgbClr val="FF0000"/>
              </a:solidFill>
            </a:endParaRPr>
          </a:p>
        </p:txBody>
      </p:sp>
      <p:pic>
        <p:nvPicPr>
          <p:cNvPr id="2" name="图片 1">
            <a:extLst>
              <a:ext uri="{FF2B5EF4-FFF2-40B4-BE49-F238E27FC236}">
                <a16:creationId xmlns:a16="http://schemas.microsoft.com/office/drawing/2014/main" id="{CD7DADBD-2560-4E9D-925F-F87D9474D2D2}"/>
              </a:ext>
            </a:extLst>
          </p:cNvPr>
          <p:cNvPicPr>
            <a:picLocks noChangeAspect="1"/>
          </p:cNvPicPr>
          <p:nvPr/>
        </p:nvPicPr>
        <p:blipFill>
          <a:blip r:embed="rId2"/>
          <a:stretch>
            <a:fillRect/>
          </a:stretch>
        </p:blipFill>
        <p:spPr>
          <a:xfrm>
            <a:off x="8081816" y="802405"/>
            <a:ext cx="3920571" cy="1573207"/>
          </a:xfrm>
          <a:prstGeom prst="rect">
            <a:avLst/>
          </a:prstGeom>
        </p:spPr>
      </p:pic>
      <p:sp>
        <p:nvSpPr>
          <p:cNvPr id="4" name="矩形 3">
            <a:extLst>
              <a:ext uri="{FF2B5EF4-FFF2-40B4-BE49-F238E27FC236}">
                <a16:creationId xmlns:a16="http://schemas.microsoft.com/office/drawing/2014/main" id="{FE917056-B3BD-4867-A88D-8111527F19F4}"/>
              </a:ext>
            </a:extLst>
          </p:cNvPr>
          <p:cNvSpPr/>
          <p:nvPr/>
        </p:nvSpPr>
        <p:spPr>
          <a:xfrm>
            <a:off x="956407" y="187035"/>
            <a:ext cx="3031599" cy="369332"/>
          </a:xfrm>
          <a:prstGeom prst="rect">
            <a:avLst/>
          </a:prstGeom>
        </p:spPr>
        <p:txBody>
          <a:bodyPr wrap="none">
            <a:spAutoFit/>
          </a:bodyPr>
          <a:lstStyle/>
          <a:p>
            <a:r>
              <a:rPr lang="en-US" altLang="zh-CN" dirty="0">
                <a:latin typeface="Helvetica Neue For Number"/>
              </a:rPr>
              <a:t>5.3.1.1 </a:t>
            </a:r>
            <a:r>
              <a:rPr lang="zh-CN" altLang="en-US" dirty="0">
                <a:latin typeface="Helvetica Neue For Number"/>
              </a:rPr>
              <a:t>关于退休条件的规定</a:t>
            </a:r>
            <a:endParaRPr lang="zh-CN" altLang="en-US" dirty="0"/>
          </a:p>
        </p:txBody>
      </p:sp>
    </p:spTree>
    <p:extLst>
      <p:ext uri="{BB962C8B-B14F-4D97-AF65-F5344CB8AC3E}">
        <p14:creationId xmlns:p14="http://schemas.microsoft.com/office/powerpoint/2010/main" val="45686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左大括号 8"/>
          <p:cNvSpPr/>
          <p:nvPr/>
        </p:nvSpPr>
        <p:spPr>
          <a:xfrm>
            <a:off x="2678654" y="3350134"/>
            <a:ext cx="585735" cy="2405701"/>
          </a:xfrm>
          <a:prstGeom prst="leftBrace">
            <a:avLst/>
          </a:prstGeom>
          <a:noFill/>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0" name="Rectangle 9">
            <a:extLst>
              <a:ext uri="{FF2B5EF4-FFF2-40B4-BE49-F238E27FC236}">
                <a16:creationId xmlns:a16="http://schemas.microsoft.com/office/drawing/2014/main" id="{D2B6D14A-B1D9-4D35-ABCC-477B5EAA20DD}"/>
              </a:ext>
            </a:extLst>
          </p:cNvPr>
          <p:cNvSpPr/>
          <p:nvPr/>
        </p:nvSpPr>
        <p:spPr>
          <a:xfrm>
            <a:off x="1271266" y="3608046"/>
            <a:ext cx="1346456" cy="1889876"/>
          </a:xfrm>
          <a:prstGeom prst="rect">
            <a:avLst/>
          </a:prstGeom>
          <a:solidFill>
            <a:schemeClr val="accent6">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lnSpc>
                <a:spcPct val="150000"/>
              </a:lnSpc>
            </a:pPr>
            <a:r>
              <a:rPr lang="zh-CN" altLang="en-US" sz="2000" dirty="0">
                <a:solidFill>
                  <a:schemeClr val="tx1"/>
                </a:solidFill>
              </a:rPr>
              <a:t>国家机关、事业单位</a:t>
            </a:r>
            <a:r>
              <a:rPr lang="zh-CN" altLang="en-US" sz="2000" b="1" dirty="0">
                <a:solidFill>
                  <a:schemeClr val="tx1"/>
                </a:solidFill>
              </a:rPr>
              <a:t>职工</a:t>
            </a:r>
            <a:r>
              <a:rPr lang="zh-CN" altLang="en-US" sz="2000" dirty="0">
                <a:solidFill>
                  <a:schemeClr val="tx1"/>
                </a:solidFill>
              </a:rPr>
              <a:t>退休条件</a:t>
            </a:r>
            <a:endParaRPr lang="en-US" altLang="zh-CN" sz="2000" dirty="0">
              <a:solidFill>
                <a:schemeClr val="tx1"/>
              </a:solidFill>
            </a:endParaRPr>
          </a:p>
        </p:txBody>
      </p:sp>
      <p:sp>
        <p:nvSpPr>
          <p:cNvPr id="11" name="Rectangle 7">
            <a:extLst>
              <a:ext uri="{FF2B5EF4-FFF2-40B4-BE49-F238E27FC236}">
                <a16:creationId xmlns:a16="http://schemas.microsoft.com/office/drawing/2014/main" id="{065D33F4-ACB6-4C10-8F33-E227A77983CD}"/>
              </a:ext>
            </a:extLst>
          </p:cNvPr>
          <p:cNvSpPr/>
          <p:nvPr/>
        </p:nvSpPr>
        <p:spPr>
          <a:xfrm>
            <a:off x="3325321" y="4891633"/>
            <a:ext cx="3764469" cy="1428211"/>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2000" dirty="0"/>
              <a:t>（</a:t>
            </a:r>
            <a:r>
              <a:rPr lang="en-US" altLang="zh-CN" sz="2000" dirty="0"/>
              <a:t>2</a:t>
            </a:r>
            <a:r>
              <a:rPr lang="zh-CN" altLang="en-US" sz="2000" dirty="0"/>
              <a:t>）国家公务员符合下列条件之一的，本人提出要求，经任免机关批准，可以</a:t>
            </a:r>
            <a:r>
              <a:rPr lang="zh-CN" altLang="en-US" sz="2000" b="1" dirty="0">
                <a:solidFill>
                  <a:srgbClr val="FF0000"/>
                </a:solidFill>
              </a:rPr>
              <a:t>提前退休</a:t>
            </a:r>
            <a:endParaRPr lang="en-US" altLang="zh-CN" sz="2000" b="1" dirty="0">
              <a:solidFill>
                <a:srgbClr val="FF0000"/>
              </a:solidFill>
            </a:endParaRPr>
          </a:p>
        </p:txBody>
      </p:sp>
      <p:sp>
        <p:nvSpPr>
          <p:cNvPr id="12" name="Rectangle 7">
            <a:extLst>
              <a:ext uri="{FF2B5EF4-FFF2-40B4-BE49-F238E27FC236}">
                <a16:creationId xmlns:a16="http://schemas.microsoft.com/office/drawing/2014/main" id="{065D33F4-ACB6-4C10-8F33-E227A77983CD}"/>
              </a:ext>
            </a:extLst>
          </p:cNvPr>
          <p:cNvSpPr/>
          <p:nvPr/>
        </p:nvSpPr>
        <p:spPr>
          <a:xfrm>
            <a:off x="3325321" y="3073191"/>
            <a:ext cx="2770061" cy="966547"/>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2000" dirty="0">
                <a:sym typeface="Wingdings" panose="05000000000000000000" pitchFamily="2" charset="2"/>
              </a:rPr>
              <a:t>（</a:t>
            </a:r>
            <a:r>
              <a:rPr lang="en-US" altLang="zh-CN" sz="2000" dirty="0">
                <a:sym typeface="Wingdings" panose="05000000000000000000" pitchFamily="2" charset="2"/>
              </a:rPr>
              <a:t>1</a:t>
            </a:r>
            <a:r>
              <a:rPr lang="zh-CN" altLang="en-US" sz="2000" dirty="0">
                <a:sym typeface="Wingdings" panose="05000000000000000000" pitchFamily="2" charset="2"/>
              </a:rPr>
              <a:t>）</a:t>
            </a:r>
            <a:r>
              <a:rPr lang="zh-CN" altLang="en-US" sz="2000" dirty="0"/>
              <a:t>国家公务员符合以下条件的，</a:t>
            </a:r>
            <a:r>
              <a:rPr lang="zh-CN" altLang="en-US" sz="2000" b="1" dirty="0">
                <a:solidFill>
                  <a:srgbClr val="FF0000"/>
                </a:solidFill>
              </a:rPr>
              <a:t>应当退休</a:t>
            </a:r>
            <a:endParaRPr lang="en-US" altLang="zh-CN" sz="2000" b="1" dirty="0">
              <a:solidFill>
                <a:srgbClr val="FF0000"/>
              </a:solidFill>
            </a:endParaRPr>
          </a:p>
        </p:txBody>
      </p:sp>
      <p:grpSp>
        <p:nvGrpSpPr>
          <p:cNvPr id="2" name="组合 1">
            <a:extLst>
              <a:ext uri="{FF2B5EF4-FFF2-40B4-BE49-F238E27FC236}">
                <a16:creationId xmlns:a16="http://schemas.microsoft.com/office/drawing/2014/main" id="{15A77927-5EFA-455C-A066-D68738263E82}"/>
              </a:ext>
            </a:extLst>
          </p:cNvPr>
          <p:cNvGrpSpPr/>
          <p:nvPr/>
        </p:nvGrpSpPr>
        <p:grpSpPr>
          <a:xfrm>
            <a:off x="6196405" y="2909171"/>
            <a:ext cx="3633313" cy="1294585"/>
            <a:chOff x="6196405" y="2909171"/>
            <a:chExt cx="3633313" cy="1294585"/>
          </a:xfrm>
        </p:grpSpPr>
        <p:sp>
          <p:nvSpPr>
            <p:cNvPr id="3" name="Rectangle 2">
              <a:extLst>
                <a:ext uri="{FF2B5EF4-FFF2-40B4-BE49-F238E27FC236}">
                  <a16:creationId xmlns:a16="http://schemas.microsoft.com/office/drawing/2014/main" id="{2CE603D3-B71D-41C7-AC18-D901ED943DD7}"/>
                </a:ext>
              </a:extLst>
            </p:cNvPr>
            <p:cNvSpPr/>
            <p:nvPr/>
          </p:nvSpPr>
          <p:spPr>
            <a:xfrm>
              <a:off x="6896157" y="2909171"/>
              <a:ext cx="2933561" cy="1294585"/>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dirty="0"/>
                <a:t>A</a:t>
              </a:r>
              <a:r>
                <a:rPr lang="zh-CN" altLang="en-US" dirty="0"/>
                <a:t>、男年满</a:t>
              </a:r>
              <a:r>
                <a:rPr lang="en-US" altLang="zh-CN" dirty="0"/>
                <a:t>60</a:t>
              </a:r>
              <a:r>
                <a:rPr lang="zh-CN" altLang="en-US" dirty="0"/>
                <a:t>周岁</a:t>
              </a:r>
              <a:r>
                <a:rPr lang="en-US" altLang="zh-CN" dirty="0"/>
                <a:t>;</a:t>
              </a:r>
            </a:p>
            <a:p>
              <a:pPr>
                <a:lnSpc>
                  <a:spcPct val="150000"/>
                </a:lnSpc>
              </a:pPr>
              <a:r>
                <a:rPr lang="en-US" altLang="zh-CN" dirty="0"/>
                <a:t>B</a:t>
              </a:r>
              <a:r>
                <a:rPr lang="zh-CN" altLang="en-US" dirty="0"/>
                <a:t>、女年满</a:t>
              </a:r>
              <a:r>
                <a:rPr lang="en-US" altLang="zh-CN" dirty="0"/>
                <a:t>55</a:t>
              </a:r>
              <a:r>
                <a:rPr lang="zh-CN" altLang="en-US" dirty="0"/>
                <a:t>周岁</a:t>
              </a:r>
              <a:r>
                <a:rPr lang="en-US" altLang="zh-CN" dirty="0"/>
                <a:t>;</a:t>
              </a:r>
            </a:p>
            <a:p>
              <a:pPr>
                <a:lnSpc>
                  <a:spcPct val="150000"/>
                </a:lnSpc>
              </a:pPr>
              <a:r>
                <a:rPr lang="en-US" altLang="zh-CN" dirty="0"/>
                <a:t>C</a:t>
              </a:r>
              <a:r>
                <a:rPr lang="zh-CN" altLang="en-US" dirty="0"/>
                <a:t>、丧失工作能力的。</a:t>
              </a:r>
              <a:endParaRPr lang="en-US" altLang="zh-CN" dirty="0"/>
            </a:p>
          </p:txBody>
        </p:sp>
        <p:sp>
          <p:nvSpPr>
            <p:cNvPr id="19" name="箭头: 右 18">
              <a:extLst>
                <a:ext uri="{FF2B5EF4-FFF2-40B4-BE49-F238E27FC236}">
                  <a16:creationId xmlns:a16="http://schemas.microsoft.com/office/drawing/2014/main" id="{AD06A7A2-DDB6-4E84-89C1-87B96D411578}"/>
                </a:ext>
              </a:extLst>
            </p:cNvPr>
            <p:cNvSpPr/>
            <p:nvPr/>
          </p:nvSpPr>
          <p:spPr>
            <a:xfrm>
              <a:off x="6196405" y="3350134"/>
              <a:ext cx="623943" cy="369322"/>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BFCBA8FD-ABCB-48E8-8C8E-762BBD5436F1}"/>
              </a:ext>
            </a:extLst>
          </p:cNvPr>
          <p:cNvGrpSpPr/>
          <p:nvPr/>
        </p:nvGrpSpPr>
        <p:grpSpPr>
          <a:xfrm>
            <a:off x="7209776" y="4958445"/>
            <a:ext cx="4306637" cy="1294585"/>
            <a:chOff x="7209776" y="4958445"/>
            <a:chExt cx="4306637" cy="1294585"/>
          </a:xfrm>
        </p:grpSpPr>
        <p:sp>
          <p:nvSpPr>
            <p:cNvPr id="7" name="Rectangle 6">
              <a:extLst>
                <a:ext uri="{FF2B5EF4-FFF2-40B4-BE49-F238E27FC236}">
                  <a16:creationId xmlns:a16="http://schemas.microsoft.com/office/drawing/2014/main" id="{97825EAC-50DB-413E-B628-927C841ECE32}"/>
                </a:ext>
              </a:extLst>
            </p:cNvPr>
            <p:cNvSpPr/>
            <p:nvPr/>
          </p:nvSpPr>
          <p:spPr>
            <a:xfrm>
              <a:off x="7953705" y="4958445"/>
              <a:ext cx="3562708" cy="1294585"/>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dirty="0"/>
                <a:t>A</a:t>
              </a:r>
              <a:r>
                <a:rPr lang="zh-CN" altLang="en-US" dirty="0"/>
                <a:t>、男年满</a:t>
              </a:r>
              <a:r>
                <a:rPr lang="en-US" altLang="zh-CN" dirty="0"/>
                <a:t>55</a:t>
              </a:r>
              <a:r>
                <a:rPr lang="zh-CN" altLang="en-US" dirty="0"/>
                <a:t>周岁，女年满</a:t>
              </a:r>
              <a:r>
                <a:rPr lang="en-US" altLang="zh-CN" dirty="0"/>
                <a:t>50</a:t>
              </a:r>
              <a:r>
                <a:rPr lang="zh-CN" altLang="en-US" dirty="0"/>
                <a:t>周岁，且工作年限满</a:t>
              </a:r>
              <a:r>
                <a:rPr lang="en-US" altLang="zh-CN" dirty="0"/>
                <a:t>20</a:t>
              </a:r>
              <a:r>
                <a:rPr lang="zh-CN" altLang="en-US" dirty="0"/>
                <a:t>年的</a:t>
              </a:r>
              <a:r>
                <a:rPr lang="en-US" altLang="zh-CN" dirty="0"/>
                <a:t>;</a:t>
              </a:r>
            </a:p>
            <a:p>
              <a:pPr>
                <a:lnSpc>
                  <a:spcPct val="150000"/>
                </a:lnSpc>
              </a:pPr>
              <a:r>
                <a:rPr lang="en-US" altLang="zh-CN" dirty="0"/>
                <a:t>B</a:t>
              </a:r>
              <a:r>
                <a:rPr lang="zh-CN" altLang="en-US" dirty="0"/>
                <a:t>、工作年限满</a:t>
              </a:r>
              <a:r>
                <a:rPr lang="en-US" altLang="zh-CN" dirty="0"/>
                <a:t>30</a:t>
              </a:r>
              <a:r>
                <a:rPr lang="zh-CN" altLang="en-US" dirty="0"/>
                <a:t>年的。</a:t>
              </a:r>
              <a:endParaRPr lang="en-GB" dirty="0"/>
            </a:p>
          </p:txBody>
        </p:sp>
        <p:sp>
          <p:nvSpPr>
            <p:cNvPr id="20" name="箭头: 右 19">
              <a:extLst>
                <a:ext uri="{FF2B5EF4-FFF2-40B4-BE49-F238E27FC236}">
                  <a16:creationId xmlns:a16="http://schemas.microsoft.com/office/drawing/2014/main" id="{C6026A82-6409-40E6-9D8B-34358874E711}"/>
                </a:ext>
              </a:extLst>
            </p:cNvPr>
            <p:cNvSpPr/>
            <p:nvPr/>
          </p:nvSpPr>
          <p:spPr>
            <a:xfrm>
              <a:off x="7209776" y="5386513"/>
              <a:ext cx="623943" cy="369322"/>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2" name="图片 31">
            <a:extLst>
              <a:ext uri="{FF2B5EF4-FFF2-40B4-BE49-F238E27FC236}">
                <a16:creationId xmlns:a16="http://schemas.microsoft.com/office/drawing/2014/main" id="{703C5ADD-38B6-4036-AED4-B328933A6D19}"/>
              </a:ext>
            </a:extLst>
          </p:cNvPr>
          <p:cNvPicPr>
            <a:picLocks noChangeAspect="1"/>
          </p:cNvPicPr>
          <p:nvPr/>
        </p:nvPicPr>
        <p:blipFill>
          <a:blip r:embed="rId3"/>
          <a:stretch>
            <a:fillRect/>
          </a:stretch>
        </p:blipFill>
        <p:spPr>
          <a:xfrm>
            <a:off x="8081816" y="802405"/>
            <a:ext cx="3920571" cy="1573207"/>
          </a:xfrm>
          <a:prstGeom prst="rect">
            <a:avLst/>
          </a:prstGeom>
        </p:spPr>
      </p:pic>
      <p:sp>
        <p:nvSpPr>
          <p:cNvPr id="33" name="矩形 32">
            <a:extLst>
              <a:ext uri="{FF2B5EF4-FFF2-40B4-BE49-F238E27FC236}">
                <a16:creationId xmlns:a16="http://schemas.microsoft.com/office/drawing/2014/main" id="{E1454D79-75C9-4CAE-8FAC-02BD086DBAE9}"/>
              </a:ext>
            </a:extLst>
          </p:cNvPr>
          <p:cNvSpPr/>
          <p:nvPr/>
        </p:nvSpPr>
        <p:spPr>
          <a:xfrm>
            <a:off x="956407" y="187035"/>
            <a:ext cx="3031599" cy="369332"/>
          </a:xfrm>
          <a:prstGeom prst="rect">
            <a:avLst/>
          </a:prstGeom>
        </p:spPr>
        <p:txBody>
          <a:bodyPr wrap="none">
            <a:spAutoFit/>
          </a:bodyPr>
          <a:lstStyle/>
          <a:p>
            <a:r>
              <a:rPr lang="en-US" altLang="zh-CN" dirty="0">
                <a:latin typeface="Helvetica Neue For Number"/>
              </a:rPr>
              <a:t>5.3.1.1 </a:t>
            </a:r>
            <a:r>
              <a:rPr lang="zh-CN" altLang="en-US" dirty="0">
                <a:latin typeface="Helvetica Neue For Number"/>
              </a:rPr>
              <a:t>关于退休条件的规定</a:t>
            </a:r>
            <a:endParaRPr lang="zh-CN" altLang="en-US" dirty="0"/>
          </a:p>
        </p:txBody>
      </p:sp>
      <p:grpSp>
        <p:nvGrpSpPr>
          <p:cNvPr id="34" name="组合 33">
            <a:extLst>
              <a:ext uri="{FF2B5EF4-FFF2-40B4-BE49-F238E27FC236}">
                <a16:creationId xmlns:a16="http://schemas.microsoft.com/office/drawing/2014/main" id="{AF804D70-C86C-4CC1-8656-09E7A8261956}"/>
              </a:ext>
            </a:extLst>
          </p:cNvPr>
          <p:cNvGrpSpPr/>
          <p:nvPr/>
        </p:nvGrpSpPr>
        <p:grpSpPr>
          <a:xfrm>
            <a:off x="107475" y="941847"/>
            <a:ext cx="6197640" cy="1665465"/>
            <a:chOff x="107475" y="941847"/>
            <a:chExt cx="6197640" cy="1665465"/>
          </a:xfrm>
        </p:grpSpPr>
        <p:grpSp>
          <p:nvGrpSpPr>
            <p:cNvPr id="35" name="组合 34">
              <a:extLst>
                <a:ext uri="{FF2B5EF4-FFF2-40B4-BE49-F238E27FC236}">
                  <a16:creationId xmlns:a16="http://schemas.microsoft.com/office/drawing/2014/main" id="{2ADE2F28-AE65-425D-9677-CF5F792C78DA}"/>
                </a:ext>
              </a:extLst>
            </p:cNvPr>
            <p:cNvGrpSpPr/>
            <p:nvPr/>
          </p:nvGrpSpPr>
          <p:grpSpPr>
            <a:xfrm>
              <a:off x="107475" y="941847"/>
              <a:ext cx="5224900" cy="1665465"/>
              <a:chOff x="107475" y="941847"/>
              <a:chExt cx="5224900" cy="1665465"/>
            </a:xfrm>
          </p:grpSpPr>
          <p:sp>
            <p:nvSpPr>
              <p:cNvPr id="37" name="文本框 36">
                <a:extLst>
                  <a:ext uri="{FF2B5EF4-FFF2-40B4-BE49-F238E27FC236}">
                    <a16:creationId xmlns:a16="http://schemas.microsoft.com/office/drawing/2014/main" id="{9D01B6AB-7F3B-4C8D-9BA2-BB1C334559D2}"/>
                  </a:ext>
                </a:extLst>
              </p:cNvPr>
              <p:cNvSpPr txBox="1"/>
              <p:nvPr/>
            </p:nvSpPr>
            <p:spPr>
              <a:xfrm>
                <a:off x="599989" y="2207202"/>
                <a:ext cx="4732386" cy="400110"/>
              </a:xfrm>
              <a:prstGeom prst="rect">
                <a:avLst/>
              </a:prstGeom>
              <a:noFill/>
            </p:spPr>
            <p:txBody>
              <a:bodyPr wrap="none" rtlCol="0">
                <a:spAutoFit/>
              </a:bodyPr>
              <a:lstStyle/>
              <a:p>
                <a:r>
                  <a:rPr lang="en-US" altLang="zh-CN" sz="2000" b="1" dirty="0"/>
                  <a:t>5.3.1   </a:t>
                </a:r>
                <a:r>
                  <a:rPr lang="zh-CN" altLang="en-US" sz="2000" b="1" dirty="0"/>
                  <a:t>一、我国养老保险制度的主要内容</a:t>
                </a:r>
                <a:endParaRPr lang="en-US" altLang="zh-CN" sz="2000" b="1" dirty="0"/>
              </a:p>
            </p:txBody>
          </p:sp>
          <p:sp>
            <p:nvSpPr>
              <p:cNvPr id="38" name="文本框 37">
                <a:extLst>
                  <a:ext uri="{FF2B5EF4-FFF2-40B4-BE49-F238E27FC236}">
                    <a16:creationId xmlns:a16="http://schemas.microsoft.com/office/drawing/2014/main" id="{2142A964-A163-4245-97E2-F5615E187811}"/>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39" name="矩形 38">
                <a:extLst>
                  <a:ext uri="{FF2B5EF4-FFF2-40B4-BE49-F238E27FC236}">
                    <a16:creationId xmlns:a16="http://schemas.microsoft.com/office/drawing/2014/main" id="{53C17ABB-333C-4F20-A289-257FD9F1C52A}"/>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5.3</a:t>
                </a:r>
                <a:r>
                  <a:rPr lang="zh-CN" altLang="en-US" sz="2200" b="1" dirty="0"/>
                  <a:t>     我国社会养老保险的现状</a:t>
                </a:r>
              </a:p>
            </p:txBody>
          </p:sp>
        </p:grpSp>
        <p:sp>
          <p:nvSpPr>
            <p:cNvPr id="36" name="文本框 35">
              <a:extLst>
                <a:ext uri="{FF2B5EF4-FFF2-40B4-BE49-F238E27FC236}">
                  <a16:creationId xmlns:a16="http://schemas.microsoft.com/office/drawing/2014/main" id="{1D6FCF25-B5D7-410D-B830-3DD88066F610}"/>
                </a:ext>
              </a:extLst>
            </p:cNvPr>
            <p:cNvSpPr txBox="1"/>
            <p:nvPr/>
          </p:nvSpPr>
          <p:spPr>
            <a:xfrm>
              <a:off x="5427952" y="222259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Tree>
    <p:extLst>
      <p:ext uri="{BB962C8B-B14F-4D97-AF65-F5344CB8AC3E}">
        <p14:creationId xmlns:p14="http://schemas.microsoft.com/office/powerpoint/2010/main" val="117765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左大括号 8"/>
          <p:cNvSpPr/>
          <p:nvPr/>
        </p:nvSpPr>
        <p:spPr>
          <a:xfrm>
            <a:off x="2195062" y="3268443"/>
            <a:ext cx="487805" cy="2825188"/>
          </a:xfrm>
          <a:prstGeom prst="leftBrace">
            <a:avLst/>
          </a:prstGeom>
          <a:noFill/>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0" name="Rectangle 9">
            <a:extLst>
              <a:ext uri="{FF2B5EF4-FFF2-40B4-BE49-F238E27FC236}">
                <a16:creationId xmlns:a16="http://schemas.microsoft.com/office/drawing/2014/main" id="{D2B6D14A-B1D9-4D35-ABCC-477B5EAA20DD}"/>
              </a:ext>
            </a:extLst>
          </p:cNvPr>
          <p:cNvSpPr/>
          <p:nvPr/>
        </p:nvSpPr>
        <p:spPr>
          <a:xfrm>
            <a:off x="619310" y="3554102"/>
            <a:ext cx="1478429" cy="2351541"/>
          </a:xfrm>
          <a:prstGeom prst="rect">
            <a:avLst/>
          </a:prstGeom>
          <a:solidFill>
            <a:schemeClr val="accent6">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lnSpc>
                <a:spcPct val="150000"/>
              </a:lnSpc>
            </a:pPr>
            <a:r>
              <a:rPr lang="zh-CN" altLang="en-US" sz="2000" dirty="0">
                <a:solidFill>
                  <a:schemeClr val="tx1"/>
                </a:solidFill>
              </a:rPr>
              <a:t> 国家机关</a:t>
            </a:r>
            <a:r>
              <a:rPr lang="zh-CN" altLang="en-US" sz="2000" b="1" dirty="0">
                <a:solidFill>
                  <a:schemeClr val="tx1"/>
                </a:solidFill>
              </a:rPr>
              <a:t>工勤人员</a:t>
            </a:r>
            <a:r>
              <a:rPr lang="zh-CN" altLang="en-US" sz="2000" dirty="0">
                <a:solidFill>
                  <a:schemeClr val="tx1"/>
                </a:solidFill>
              </a:rPr>
              <a:t>和事业单位工作人员退休条件</a:t>
            </a:r>
            <a:endParaRPr lang="en-US" altLang="zh-CN" sz="2000" dirty="0">
              <a:solidFill>
                <a:schemeClr val="tx1"/>
              </a:solidFill>
            </a:endParaRPr>
          </a:p>
        </p:txBody>
      </p:sp>
      <p:sp>
        <p:nvSpPr>
          <p:cNvPr id="12" name="Rectangle 7">
            <a:extLst>
              <a:ext uri="{FF2B5EF4-FFF2-40B4-BE49-F238E27FC236}">
                <a16:creationId xmlns:a16="http://schemas.microsoft.com/office/drawing/2014/main" id="{065D33F4-ACB6-4C10-8F33-E227A77983CD}"/>
              </a:ext>
            </a:extLst>
          </p:cNvPr>
          <p:cNvSpPr/>
          <p:nvPr/>
        </p:nvSpPr>
        <p:spPr>
          <a:xfrm>
            <a:off x="2682867" y="2827976"/>
            <a:ext cx="9271387" cy="966547"/>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2000" dirty="0"/>
              <a:t>（</a:t>
            </a:r>
            <a:r>
              <a:rPr lang="en-US" altLang="zh-CN" sz="2000" dirty="0"/>
              <a:t>1</a:t>
            </a:r>
            <a:r>
              <a:rPr lang="zh-CN" altLang="en-US" sz="2000" dirty="0"/>
              <a:t>）事业单位干部</a:t>
            </a:r>
            <a:r>
              <a:rPr lang="zh-CN" altLang="en-US" sz="2000" dirty="0">
                <a:solidFill>
                  <a:srgbClr val="FF0000"/>
                </a:solidFill>
              </a:rPr>
              <a:t>男年满</a:t>
            </a:r>
            <a:r>
              <a:rPr lang="en-US" altLang="zh-CN" sz="2000" dirty="0">
                <a:solidFill>
                  <a:srgbClr val="FF0000"/>
                </a:solidFill>
              </a:rPr>
              <a:t>60</a:t>
            </a:r>
            <a:r>
              <a:rPr lang="zh-CN" altLang="en-US" sz="2000" dirty="0">
                <a:solidFill>
                  <a:srgbClr val="FF0000"/>
                </a:solidFill>
              </a:rPr>
              <a:t>周岁</a:t>
            </a:r>
            <a:r>
              <a:rPr lang="zh-CN" altLang="en-US" sz="2000" dirty="0"/>
              <a:t>，</a:t>
            </a:r>
            <a:r>
              <a:rPr lang="zh-CN" altLang="en-US" sz="2000" dirty="0">
                <a:solidFill>
                  <a:srgbClr val="FF0000"/>
                </a:solidFill>
              </a:rPr>
              <a:t>女年满</a:t>
            </a:r>
            <a:r>
              <a:rPr lang="en-US" altLang="zh-CN" sz="2000" dirty="0">
                <a:solidFill>
                  <a:srgbClr val="FF0000"/>
                </a:solidFill>
              </a:rPr>
              <a:t>55</a:t>
            </a:r>
            <a:r>
              <a:rPr lang="zh-CN" altLang="en-US" sz="2000" dirty="0">
                <a:solidFill>
                  <a:srgbClr val="FF0000"/>
                </a:solidFill>
              </a:rPr>
              <a:t>周岁</a:t>
            </a:r>
            <a:r>
              <a:rPr lang="zh-CN" altLang="en-US" sz="2000" dirty="0"/>
              <a:t>，工作年限满</a:t>
            </a:r>
            <a:r>
              <a:rPr lang="en-US" altLang="zh-CN" sz="2000" dirty="0">
                <a:solidFill>
                  <a:srgbClr val="FF0000"/>
                </a:solidFill>
              </a:rPr>
              <a:t>10</a:t>
            </a:r>
            <a:r>
              <a:rPr lang="zh-CN" altLang="en-US" sz="2000" dirty="0">
                <a:solidFill>
                  <a:srgbClr val="FF0000"/>
                </a:solidFill>
              </a:rPr>
              <a:t>年</a:t>
            </a:r>
            <a:r>
              <a:rPr lang="zh-CN" altLang="en-US" sz="2000" dirty="0"/>
              <a:t>的；国家机关、事业单位工勤人员</a:t>
            </a:r>
            <a:r>
              <a:rPr lang="zh-CN" altLang="en-US" sz="2000" dirty="0">
                <a:solidFill>
                  <a:srgbClr val="FF0000"/>
                </a:solidFill>
              </a:rPr>
              <a:t>男年满</a:t>
            </a:r>
            <a:r>
              <a:rPr lang="en-US" altLang="zh-CN" sz="2000" dirty="0">
                <a:solidFill>
                  <a:srgbClr val="FF0000"/>
                </a:solidFill>
              </a:rPr>
              <a:t>60</a:t>
            </a:r>
            <a:r>
              <a:rPr lang="zh-CN" altLang="en-US" sz="2000" dirty="0">
                <a:solidFill>
                  <a:srgbClr val="FF0000"/>
                </a:solidFill>
              </a:rPr>
              <a:t>周岁，女年满</a:t>
            </a:r>
            <a:r>
              <a:rPr lang="en-US" altLang="zh-CN" sz="2000" dirty="0">
                <a:solidFill>
                  <a:srgbClr val="FF0000"/>
                </a:solidFill>
              </a:rPr>
              <a:t>50</a:t>
            </a:r>
            <a:r>
              <a:rPr lang="zh-CN" altLang="en-US" sz="2000" dirty="0">
                <a:solidFill>
                  <a:srgbClr val="FF0000"/>
                </a:solidFill>
              </a:rPr>
              <a:t>周岁</a:t>
            </a:r>
            <a:r>
              <a:rPr lang="zh-CN" altLang="en-US" sz="2000" dirty="0"/>
              <a:t>，工作年限满</a:t>
            </a:r>
            <a:r>
              <a:rPr lang="en-US" altLang="zh-CN" sz="2000" dirty="0">
                <a:solidFill>
                  <a:srgbClr val="FF0000"/>
                </a:solidFill>
              </a:rPr>
              <a:t>10</a:t>
            </a:r>
            <a:r>
              <a:rPr lang="zh-CN" altLang="en-US" sz="2000" dirty="0">
                <a:solidFill>
                  <a:srgbClr val="FF0000"/>
                </a:solidFill>
              </a:rPr>
              <a:t>年</a:t>
            </a:r>
            <a:r>
              <a:rPr lang="zh-CN" altLang="en-US" sz="2000" dirty="0"/>
              <a:t>的。</a:t>
            </a:r>
            <a:endParaRPr lang="en-US" altLang="zh-CN" sz="2000" dirty="0">
              <a:solidFill>
                <a:srgbClr val="FF0000"/>
              </a:solidFill>
            </a:endParaRPr>
          </a:p>
        </p:txBody>
      </p:sp>
      <p:pic>
        <p:nvPicPr>
          <p:cNvPr id="20" name="图片 19">
            <a:extLst>
              <a:ext uri="{FF2B5EF4-FFF2-40B4-BE49-F238E27FC236}">
                <a16:creationId xmlns:a16="http://schemas.microsoft.com/office/drawing/2014/main" id="{3D41763C-0100-4FC3-8575-C1C649B4DB67}"/>
              </a:ext>
            </a:extLst>
          </p:cNvPr>
          <p:cNvPicPr>
            <a:picLocks noChangeAspect="1"/>
          </p:cNvPicPr>
          <p:nvPr/>
        </p:nvPicPr>
        <p:blipFill>
          <a:blip r:embed="rId3"/>
          <a:stretch>
            <a:fillRect/>
          </a:stretch>
        </p:blipFill>
        <p:spPr>
          <a:xfrm>
            <a:off x="8081816" y="802405"/>
            <a:ext cx="3920571" cy="1573207"/>
          </a:xfrm>
          <a:prstGeom prst="rect">
            <a:avLst/>
          </a:prstGeom>
        </p:spPr>
      </p:pic>
      <p:grpSp>
        <p:nvGrpSpPr>
          <p:cNvPr id="5" name="组合 4">
            <a:extLst>
              <a:ext uri="{FF2B5EF4-FFF2-40B4-BE49-F238E27FC236}">
                <a16:creationId xmlns:a16="http://schemas.microsoft.com/office/drawing/2014/main" id="{CC44A485-1E6E-4512-9411-3901B6C7F5FC}"/>
              </a:ext>
            </a:extLst>
          </p:cNvPr>
          <p:cNvGrpSpPr/>
          <p:nvPr/>
        </p:nvGrpSpPr>
        <p:grpSpPr>
          <a:xfrm>
            <a:off x="2682867" y="4358525"/>
            <a:ext cx="8048214" cy="1987547"/>
            <a:chOff x="2682867" y="4358525"/>
            <a:chExt cx="8048214" cy="1987547"/>
          </a:xfrm>
        </p:grpSpPr>
        <p:sp>
          <p:nvSpPr>
            <p:cNvPr id="11" name="Rectangle 7">
              <a:extLst>
                <a:ext uri="{FF2B5EF4-FFF2-40B4-BE49-F238E27FC236}">
                  <a16:creationId xmlns:a16="http://schemas.microsoft.com/office/drawing/2014/main" id="{065D33F4-ACB6-4C10-8F33-E227A77983CD}"/>
                </a:ext>
              </a:extLst>
            </p:cNvPr>
            <p:cNvSpPr/>
            <p:nvPr/>
          </p:nvSpPr>
          <p:spPr>
            <a:xfrm>
              <a:off x="2682867" y="4358525"/>
              <a:ext cx="6555726" cy="966547"/>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2000" dirty="0"/>
                <a:t>（</a:t>
              </a:r>
              <a:r>
                <a:rPr lang="en-US" altLang="zh-CN" sz="2000" dirty="0"/>
                <a:t>2</a:t>
              </a:r>
              <a:r>
                <a:rPr lang="zh-CN" altLang="en-US" sz="2000" dirty="0"/>
                <a:t>）男年满</a:t>
              </a:r>
              <a:r>
                <a:rPr lang="en-US" altLang="zh-CN" sz="2000" dirty="0"/>
                <a:t>50</a:t>
              </a:r>
              <a:r>
                <a:rPr lang="zh-CN" altLang="en-US" sz="2000" dirty="0"/>
                <a:t>周岁，女年满</a:t>
              </a:r>
              <a:r>
                <a:rPr lang="en-US" altLang="zh-CN" sz="2000" dirty="0"/>
                <a:t>45</a:t>
              </a:r>
              <a:r>
                <a:rPr lang="zh-CN" altLang="en-US" sz="2000" dirty="0"/>
                <a:t>周岁，工作年限满</a:t>
              </a:r>
              <a:r>
                <a:rPr lang="en-US" altLang="zh-CN" sz="2000" dirty="0"/>
                <a:t>10</a:t>
              </a:r>
              <a:r>
                <a:rPr lang="zh-CN" altLang="en-US" sz="2000" dirty="0"/>
                <a:t>年，经医院证明完全丧失工作能力的。</a:t>
              </a:r>
              <a:endParaRPr lang="en-US" altLang="zh-CN" sz="2000" dirty="0"/>
            </a:p>
          </p:txBody>
        </p:sp>
        <p:sp>
          <p:nvSpPr>
            <p:cNvPr id="13" name="Rectangle 7">
              <a:extLst>
                <a:ext uri="{FF2B5EF4-FFF2-40B4-BE49-F238E27FC236}">
                  <a16:creationId xmlns:a16="http://schemas.microsoft.com/office/drawing/2014/main" id="{065D33F4-ACB6-4C10-8F33-E227A77983CD}"/>
                </a:ext>
              </a:extLst>
            </p:cNvPr>
            <p:cNvSpPr/>
            <p:nvPr/>
          </p:nvSpPr>
          <p:spPr>
            <a:xfrm>
              <a:off x="2682867" y="5841190"/>
              <a:ext cx="6177353" cy="504882"/>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2000" dirty="0"/>
                <a:t>（</a:t>
              </a:r>
              <a:r>
                <a:rPr lang="en-US" altLang="zh-CN" sz="2000" dirty="0"/>
                <a:t>3</a:t>
              </a:r>
              <a:r>
                <a:rPr lang="zh-CN" altLang="en-US" sz="2000" dirty="0"/>
                <a:t>）因工</a:t>
              </a:r>
              <a:r>
                <a:rPr lang="en-US" altLang="zh-CN" sz="2000" dirty="0"/>
                <a:t>(</a:t>
              </a:r>
              <a:r>
                <a:rPr lang="zh-CN" altLang="en-US" sz="2000" dirty="0"/>
                <a:t>公</a:t>
              </a:r>
              <a:r>
                <a:rPr lang="en-US" altLang="zh-CN" sz="2000" dirty="0"/>
                <a:t>)</a:t>
              </a:r>
              <a:r>
                <a:rPr lang="zh-CN" altLang="en-US" sz="2000" dirty="0"/>
                <a:t>致残，经医院证明完全丧失工作能力的。</a:t>
              </a:r>
              <a:endParaRPr lang="en-GB" altLang="zh-CN" sz="2000" dirty="0"/>
            </a:p>
          </p:txBody>
        </p:sp>
        <p:sp>
          <p:nvSpPr>
            <p:cNvPr id="2" name="右大括号 1">
              <a:extLst>
                <a:ext uri="{FF2B5EF4-FFF2-40B4-BE49-F238E27FC236}">
                  <a16:creationId xmlns:a16="http://schemas.microsoft.com/office/drawing/2014/main" id="{CC257B4C-20A3-4D52-BBAD-2254582DB0B3}"/>
                </a:ext>
              </a:extLst>
            </p:cNvPr>
            <p:cNvSpPr/>
            <p:nvPr/>
          </p:nvSpPr>
          <p:spPr>
            <a:xfrm>
              <a:off x="9469677" y="4584526"/>
              <a:ext cx="450937" cy="1573207"/>
            </a:xfrm>
            <a:prstGeom prst="rightBrac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B77ACBD5-6DD4-4157-98DB-66832C7CC503}"/>
                </a:ext>
              </a:extLst>
            </p:cNvPr>
            <p:cNvSpPr/>
            <p:nvPr/>
          </p:nvSpPr>
          <p:spPr>
            <a:xfrm>
              <a:off x="10084750" y="5186463"/>
              <a:ext cx="646331" cy="369332"/>
            </a:xfrm>
            <a:prstGeom prst="rect">
              <a:avLst/>
            </a:prstGeom>
          </p:spPr>
          <p:txBody>
            <a:bodyPr wrap="none">
              <a:spAutoFit/>
            </a:bodyPr>
            <a:lstStyle/>
            <a:p>
              <a:r>
                <a:rPr lang="zh-CN" altLang="en-US" dirty="0"/>
                <a:t>补充</a:t>
              </a:r>
            </a:p>
          </p:txBody>
        </p:sp>
      </p:grpSp>
      <p:sp>
        <p:nvSpPr>
          <p:cNvPr id="21" name="矩形 20">
            <a:extLst>
              <a:ext uri="{FF2B5EF4-FFF2-40B4-BE49-F238E27FC236}">
                <a16:creationId xmlns:a16="http://schemas.microsoft.com/office/drawing/2014/main" id="{A32DC74A-248E-4D7C-AC17-0C096AF29AD2}"/>
              </a:ext>
            </a:extLst>
          </p:cNvPr>
          <p:cNvSpPr/>
          <p:nvPr/>
        </p:nvSpPr>
        <p:spPr>
          <a:xfrm>
            <a:off x="956407" y="187035"/>
            <a:ext cx="3031599" cy="369332"/>
          </a:xfrm>
          <a:prstGeom prst="rect">
            <a:avLst/>
          </a:prstGeom>
        </p:spPr>
        <p:txBody>
          <a:bodyPr wrap="none">
            <a:spAutoFit/>
          </a:bodyPr>
          <a:lstStyle/>
          <a:p>
            <a:r>
              <a:rPr lang="en-US" altLang="zh-CN" dirty="0">
                <a:latin typeface="Helvetica Neue For Number"/>
              </a:rPr>
              <a:t>5.3.1.1 </a:t>
            </a:r>
            <a:r>
              <a:rPr lang="zh-CN" altLang="en-US" dirty="0">
                <a:latin typeface="Helvetica Neue For Number"/>
              </a:rPr>
              <a:t>关于退休条件的规定</a:t>
            </a:r>
            <a:endParaRPr lang="zh-CN" altLang="en-US" dirty="0"/>
          </a:p>
        </p:txBody>
      </p:sp>
      <p:grpSp>
        <p:nvGrpSpPr>
          <p:cNvPr id="22" name="组合 21">
            <a:extLst>
              <a:ext uri="{FF2B5EF4-FFF2-40B4-BE49-F238E27FC236}">
                <a16:creationId xmlns:a16="http://schemas.microsoft.com/office/drawing/2014/main" id="{FC8A755E-0251-4856-AAB7-B14A410EA8AE}"/>
              </a:ext>
            </a:extLst>
          </p:cNvPr>
          <p:cNvGrpSpPr/>
          <p:nvPr/>
        </p:nvGrpSpPr>
        <p:grpSpPr>
          <a:xfrm>
            <a:off x="107475" y="941847"/>
            <a:ext cx="6197640" cy="1665465"/>
            <a:chOff x="107475" y="941847"/>
            <a:chExt cx="6197640" cy="1665465"/>
          </a:xfrm>
        </p:grpSpPr>
        <p:grpSp>
          <p:nvGrpSpPr>
            <p:cNvPr id="23" name="组合 22">
              <a:extLst>
                <a:ext uri="{FF2B5EF4-FFF2-40B4-BE49-F238E27FC236}">
                  <a16:creationId xmlns:a16="http://schemas.microsoft.com/office/drawing/2014/main" id="{D569D281-8311-4EA4-BBE2-49032ABD0D23}"/>
                </a:ext>
              </a:extLst>
            </p:cNvPr>
            <p:cNvGrpSpPr/>
            <p:nvPr/>
          </p:nvGrpSpPr>
          <p:grpSpPr>
            <a:xfrm>
              <a:off x="107475" y="941847"/>
              <a:ext cx="5224900" cy="1665465"/>
              <a:chOff x="107475" y="941847"/>
              <a:chExt cx="5224900" cy="1665465"/>
            </a:xfrm>
          </p:grpSpPr>
          <p:sp>
            <p:nvSpPr>
              <p:cNvPr id="25" name="文本框 24">
                <a:extLst>
                  <a:ext uri="{FF2B5EF4-FFF2-40B4-BE49-F238E27FC236}">
                    <a16:creationId xmlns:a16="http://schemas.microsoft.com/office/drawing/2014/main" id="{B1088F53-4223-4DB8-A395-81F570B35EB9}"/>
                  </a:ext>
                </a:extLst>
              </p:cNvPr>
              <p:cNvSpPr txBox="1"/>
              <p:nvPr/>
            </p:nvSpPr>
            <p:spPr>
              <a:xfrm>
                <a:off x="599989" y="2207202"/>
                <a:ext cx="4732386" cy="400110"/>
              </a:xfrm>
              <a:prstGeom prst="rect">
                <a:avLst/>
              </a:prstGeom>
              <a:noFill/>
            </p:spPr>
            <p:txBody>
              <a:bodyPr wrap="none" rtlCol="0">
                <a:spAutoFit/>
              </a:bodyPr>
              <a:lstStyle/>
              <a:p>
                <a:r>
                  <a:rPr lang="en-US" altLang="zh-CN" sz="2000" b="1" dirty="0"/>
                  <a:t>5.3.1   </a:t>
                </a:r>
                <a:r>
                  <a:rPr lang="zh-CN" altLang="en-US" sz="2000" b="1" dirty="0"/>
                  <a:t>一、我国养老保险制度的主要内容</a:t>
                </a:r>
                <a:endParaRPr lang="en-US" altLang="zh-CN" sz="2000" b="1" dirty="0"/>
              </a:p>
            </p:txBody>
          </p:sp>
          <p:sp>
            <p:nvSpPr>
              <p:cNvPr id="26" name="文本框 25">
                <a:extLst>
                  <a:ext uri="{FF2B5EF4-FFF2-40B4-BE49-F238E27FC236}">
                    <a16:creationId xmlns:a16="http://schemas.microsoft.com/office/drawing/2014/main" id="{8B98E617-A52B-462E-BAF6-14A6EF122B71}"/>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27" name="矩形 26">
                <a:extLst>
                  <a:ext uri="{FF2B5EF4-FFF2-40B4-BE49-F238E27FC236}">
                    <a16:creationId xmlns:a16="http://schemas.microsoft.com/office/drawing/2014/main" id="{F88693C9-1CBC-4EC6-A962-000A7D5B5FCE}"/>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5.3</a:t>
                </a:r>
                <a:r>
                  <a:rPr lang="zh-CN" altLang="en-US" sz="2200" b="1" dirty="0"/>
                  <a:t>     我国社会养老保险的现状</a:t>
                </a:r>
              </a:p>
            </p:txBody>
          </p:sp>
        </p:grpSp>
        <p:sp>
          <p:nvSpPr>
            <p:cNvPr id="24" name="文本框 23">
              <a:extLst>
                <a:ext uri="{FF2B5EF4-FFF2-40B4-BE49-F238E27FC236}">
                  <a16:creationId xmlns:a16="http://schemas.microsoft.com/office/drawing/2014/main" id="{B3F024C5-12E1-4ED5-89D6-03ABEFE9A793}"/>
                </a:ext>
              </a:extLst>
            </p:cNvPr>
            <p:cNvSpPr txBox="1"/>
            <p:nvPr/>
          </p:nvSpPr>
          <p:spPr>
            <a:xfrm>
              <a:off x="5427952" y="222259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Tree>
    <p:extLst>
      <p:ext uri="{BB962C8B-B14F-4D97-AF65-F5344CB8AC3E}">
        <p14:creationId xmlns:p14="http://schemas.microsoft.com/office/powerpoint/2010/main" val="105186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76433" y="2732076"/>
            <a:ext cx="6340197" cy="400110"/>
          </a:xfrm>
          <a:prstGeom prst="rect">
            <a:avLst/>
          </a:prstGeom>
        </p:spPr>
        <p:txBody>
          <a:bodyPr wrap="none">
            <a:spAutoFit/>
          </a:bodyPr>
          <a:lstStyle/>
          <a:p>
            <a:r>
              <a:rPr lang="zh-CN" altLang="en-US" sz="2000" dirty="0">
                <a:latin typeface="+mn-ea"/>
              </a:rPr>
              <a:t>根据国务院</a:t>
            </a:r>
            <a:r>
              <a:rPr lang="en-US" altLang="zh-CN" sz="2000" dirty="0">
                <a:latin typeface="+mn-ea"/>
              </a:rPr>
              <a:t>《</a:t>
            </a:r>
            <a:r>
              <a:rPr lang="zh-CN" altLang="en-US" sz="2000" dirty="0">
                <a:latin typeface="+mn-ea"/>
              </a:rPr>
              <a:t>关于工人退休、退职的暂行办法</a:t>
            </a:r>
            <a:r>
              <a:rPr lang="en-US" altLang="zh-CN" sz="2000" dirty="0">
                <a:latin typeface="+mn-ea"/>
              </a:rPr>
              <a:t>》</a:t>
            </a:r>
            <a:r>
              <a:rPr lang="zh-CN" altLang="en-US" sz="2000" dirty="0">
                <a:latin typeface="+mn-ea"/>
              </a:rPr>
              <a:t>规定。</a:t>
            </a:r>
          </a:p>
        </p:txBody>
      </p:sp>
      <p:pic>
        <p:nvPicPr>
          <p:cNvPr id="7" name="图片 6">
            <a:extLst>
              <a:ext uri="{FF2B5EF4-FFF2-40B4-BE49-F238E27FC236}">
                <a16:creationId xmlns:a16="http://schemas.microsoft.com/office/drawing/2014/main" id="{A781B181-9E19-4AE5-AE2A-311C38D9C4BC}"/>
              </a:ext>
            </a:extLst>
          </p:cNvPr>
          <p:cNvPicPr>
            <a:picLocks noChangeAspect="1"/>
          </p:cNvPicPr>
          <p:nvPr/>
        </p:nvPicPr>
        <p:blipFill>
          <a:blip r:embed="rId3"/>
          <a:stretch>
            <a:fillRect/>
          </a:stretch>
        </p:blipFill>
        <p:spPr>
          <a:xfrm>
            <a:off x="1549175" y="3393363"/>
            <a:ext cx="8632535" cy="3082715"/>
          </a:xfrm>
          <a:prstGeom prst="rect">
            <a:avLst/>
          </a:prstGeom>
        </p:spPr>
      </p:pic>
      <p:pic>
        <p:nvPicPr>
          <p:cNvPr id="21" name="图片 20">
            <a:extLst>
              <a:ext uri="{FF2B5EF4-FFF2-40B4-BE49-F238E27FC236}">
                <a16:creationId xmlns:a16="http://schemas.microsoft.com/office/drawing/2014/main" id="{994929D2-8C62-4759-BF64-7D3537E1BBEA}"/>
              </a:ext>
            </a:extLst>
          </p:cNvPr>
          <p:cNvPicPr>
            <a:picLocks noChangeAspect="1"/>
          </p:cNvPicPr>
          <p:nvPr/>
        </p:nvPicPr>
        <p:blipFill>
          <a:blip r:embed="rId4"/>
          <a:stretch>
            <a:fillRect/>
          </a:stretch>
        </p:blipFill>
        <p:spPr>
          <a:xfrm>
            <a:off x="8081816" y="802405"/>
            <a:ext cx="3920571" cy="1573207"/>
          </a:xfrm>
          <a:prstGeom prst="rect">
            <a:avLst/>
          </a:prstGeom>
        </p:spPr>
      </p:pic>
      <p:sp>
        <p:nvSpPr>
          <p:cNvPr id="22" name="矩形 21">
            <a:extLst>
              <a:ext uri="{FF2B5EF4-FFF2-40B4-BE49-F238E27FC236}">
                <a16:creationId xmlns:a16="http://schemas.microsoft.com/office/drawing/2014/main" id="{84247D69-1FE4-4F37-AAE1-B6613B15BC12}"/>
              </a:ext>
            </a:extLst>
          </p:cNvPr>
          <p:cNvSpPr/>
          <p:nvPr/>
        </p:nvSpPr>
        <p:spPr>
          <a:xfrm>
            <a:off x="956407" y="187035"/>
            <a:ext cx="3031599" cy="369332"/>
          </a:xfrm>
          <a:prstGeom prst="rect">
            <a:avLst/>
          </a:prstGeom>
        </p:spPr>
        <p:txBody>
          <a:bodyPr wrap="none">
            <a:spAutoFit/>
          </a:bodyPr>
          <a:lstStyle/>
          <a:p>
            <a:r>
              <a:rPr lang="en-US" altLang="zh-CN" dirty="0">
                <a:latin typeface="Helvetica Neue For Number"/>
              </a:rPr>
              <a:t>5.3.1.1 </a:t>
            </a:r>
            <a:r>
              <a:rPr lang="zh-CN" altLang="en-US" dirty="0">
                <a:latin typeface="Helvetica Neue For Number"/>
              </a:rPr>
              <a:t>关于退休条件的规定</a:t>
            </a:r>
            <a:endParaRPr lang="zh-CN" altLang="en-US" dirty="0"/>
          </a:p>
        </p:txBody>
      </p:sp>
      <p:grpSp>
        <p:nvGrpSpPr>
          <p:cNvPr id="23" name="组合 22">
            <a:extLst>
              <a:ext uri="{FF2B5EF4-FFF2-40B4-BE49-F238E27FC236}">
                <a16:creationId xmlns:a16="http://schemas.microsoft.com/office/drawing/2014/main" id="{49C52D7C-9086-425C-BF06-B61136D3C37C}"/>
              </a:ext>
            </a:extLst>
          </p:cNvPr>
          <p:cNvGrpSpPr/>
          <p:nvPr/>
        </p:nvGrpSpPr>
        <p:grpSpPr>
          <a:xfrm>
            <a:off x="107475" y="941847"/>
            <a:ext cx="6197640" cy="1665465"/>
            <a:chOff x="107475" y="941847"/>
            <a:chExt cx="6197640" cy="1665465"/>
          </a:xfrm>
        </p:grpSpPr>
        <p:grpSp>
          <p:nvGrpSpPr>
            <p:cNvPr id="24" name="组合 23">
              <a:extLst>
                <a:ext uri="{FF2B5EF4-FFF2-40B4-BE49-F238E27FC236}">
                  <a16:creationId xmlns:a16="http://schemas.microsoft.com/office/drawing/2014/main" id="{6169AC12-55F3-4F0B-9EFE-AEF62CB3C893}"/>
                </a:ext>
              </a:extLst>
            </p:cNvPr>
            <p:cNvGrpSpPr/>
            <p:nvPr/>
          </p:nvGrpSpPr>
          <p:grpSpPr>
            <a:xfrm>
              <a:off x="107475" y="941847"/>
              <a:ext cx="5224900" cy="1665465"/>
              <a:chOff x="107475" y="941847"/>
              <a:chExt cx="5224900" cy="1665465"/>
            </a:xfrm>
          </p:grpSpPr>
          <p:sp>
            <p:nvSpPr>
              <p:cNvPr id="26" name="文本框 25">
                <a:extLst>
                  <a:ext uri="{FF2B5EF4-FFF2-40B4-BE49-F238E27FC236}">
                    <a16:creationId xmlns:a16="http://schemas.microsoft.com/office/drawing/2014/main" id="{C0A10AED-308E-431A-8114-AD29A4124127}"/>
                  </a:ext>
                </a:extLst>
              </p:cNvPr>
              <p:cNvSpPr txBox="1"/>
              <p:nvPr/>
            </p:nvSpPr>
            <p:spPr>
              <a:xfrm>
                <a:off x="599989" y="2207202"/>
                <a:ext cx="4732386" cy="400110"/>
              </a:xfrm>
              <a:prstGeom prst="rect">
                <a:avLst/>
              </a:prstGeom>
              <a:noFill/>
            </p:spPr>
            <p:txBody>
              <a:bodyPr wrap="none" rtlCol="0">
                <a:spAutoFit/>
              </a:bodyPr>
              <a:lstStyle/>
              <a:p>
                <a:r>
                  <a:rPr lang="en-US" altLang="zh-CN" sz="2000" b="1" dirty="0"/>
                  <a:t>5.3.1   </a:t>
                </a:r>
                <a:r>
                  <a:rPr lang="zh-CN" altLang="en-US" sz="2000" b="1" dirty="0"/>
                  <a:t>一、我国养老保险制度的主要内容</a:t>
                </a:r>
                <a:endParaRPr lang="en-US" altLang="zh-CN" sz="2000" b="1" dirty="0"/>
              </a:p>
            </p:txBody>
          </p:sp>
          <p:sp>
            <p:nvSpPr>
              <p:cNvPr id="27" name="文本框 26">
                <a:extLst>
                  <a:ext uri="{FF2B5EF4-FFF2-40B4-BE49-F238E27FC236}">
                    <a16:creationId xmlns:a16="http://schemas.microsoft.com/office/drawing/2014/main" id="{6000B41C-2759-45A7-B598-07221717DC30}"/>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28" name="矩形 27">
                <a:extLst>
                  <a:ext uri="{FF2B5EF4-FFF2-40B4-BE49-F238E27FC236}">
                    <a16:creationId xmlns:a16="http://schemas.microsoft.com/office/drawing/2014/main" id="{6900E7A5-8156-47F7-B62F-E36F2F21DC4F}"/>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5.3</a:t>
                </a:r>
                <a:r>
                  <a:rPr lang="zh-CN" altLang="en-US" sz="2200" b="1" dirty="0"/>
                  <a:t>     我国社会养老保险的现状</a:t>
                </a:r>
              </a:p>
            </p:txBody>
          </p:sp>
        </p:grpSp>
        <p:sp>
          <p:nvSpPr>
            <p:cNvPr id="25" name="文本框 24">
              <a:extLst>
                <a:ext uri="{FF2B5EF4-FFF2-40B4-BE49-F238E27FC236}">
                  <a16:creationId xmlns:a16="http://schemas.microsoft.com/office/drawing/2014/main" id="{69A1CF1E-2E02-49D2-8CBE-5B475D5012EB}"/>
                </a:ext>
              </a:extLst>
            </p:cNvPr>
            <p:cNvSpPr txBox="1"/>
            <p:nvPr/>
          </p:nvSpPr>
          <p:spPr>
            <a:xfrm>
              <a:off x="5427952" y="222259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Tree>
    <p:extLst>
      <p:ext uri="{BB962C8B-B14F-4D97-AF65-F5344CB8AC3E}">
        <p14:creationId xmlns:p14="http://schemas.microsoft.com/office/powerpoint/2010/main" val="389678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2CE50C5A-ABD5-47BB-978C-BA3F5F04029D}"/>
              </a:ext>
            </a:extLst>
          </p:cNvPr>
          <p:cNvGrpSpPr/>
          <p:nvPr/>
        </p:nvGrpSpPr>
        <p:grpSpPr>
          <a:xfrm>
            <a:off x="2888553" y="2080766"/>
            <a:ext cx="6414894" cy="3672623"/>
            <a:chOff x="225554" y="1843034"/>
            <a:chExt cx="6414894" cy="3672623"/>
          </a:xfrm>
        </p:grpSpPr>
        <p:sp>
          <p:nvSpPr>
            <p:cNvPr id="4" name="文本框 3">
              <a:extLst>
                <a:ext uri="{FF2B5EF4-FFF2-40B4-BE49-F238E27FC236}">
                  <a16:creationId xmlns:a16="http://schemas.microsoft.com/office/drawing/2014/main" id="{B5A94C50-5E94-4D32-AB67-7C6329E2AB83}"/>
                </a:ext>
              </a:extLst>
            </p:cNvPr>
            <p:cNvSpPr txBox="1"/>
            <p:nvPr/>
          </p:nvSpPr>
          <p:spPr>
            <a:xfrm>
              <a:off x="225554" y="3360573"/>
              <a:ext cx="2374937" cy="523220"/>
            </a:xfrm>
            <a:prstGeom prst="rect">
              <a:avLst/>
            </a:prstGeom>
            <a:solidFill>
              <a:schemeClr val="accent6">
                <a:lumMod val="60000"/>
                <a:lumOff val="40000"/>
              </a:schemeClr>
            </a:solidFill>
            <a:ln w="38100">
              <a:noFill/>
            </a:ln>
          </p:spPr>
          <p:txBody>
            <a:bodyPr vert="horz" wrap="square" rtlCol="0">
              <a:spAutoFit/>
            </a:bodyPr>
            <a:lstStyle/>
            <a:p>
              <a:pPr lvl="0"/>
              <a:r>
                <a:rPr lang="zh-CN" altLang="zh-CN" sz="2800" dirty="0"/>
                <a:t>养老保险概述</a:t>
              </a:r>
              <a:endParaRPr lang="zh-CN" altLang="en-US" sz="2800" dirty="0"/>
            </a:p>
          </p:txBody>
        </p:sp>
        <p:cxnSp>
          <p:nvCxnSpPr>
            <p:cNvPr id="5" name="直接连接符 4">
              <a:extLst>
                <a:ext uri="{FF2B5EF4-FFF2-40B4-BE49-F238E27FC236}">
                  <a16:creationId xmlns:a16="http://schemas.microsoft.com/office/drawing/2014/main" id="{ADD63587-82C4-4F0B-B0C5-00A16C8FDDAE}"/>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09290130-0DB7-47DC-B836-8887AFE0FF63}"/>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5207DCFD-B642-4CAD-B9AC-70BA9DC5129C}"/>
                </a:ext>
              </a:extLst>
            </p:cNvPr>
            <p:cNvCxnSpPr/>
            <p:nvPr/>
          </p:nvCxnSpPr>
          <p:spPr>
            <a:xfrm>
              <a:off x="3117277" y="366228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C834494-E288-4788-9235-937702515156}"/>
                </a:ext>
              </a:extLst>
            </p:cNvPr>
            <p:cNvSpPr txBox="1"/>
            <p:nvPr/>
          </p:nvSpPr>
          <p:spPr>
            <a:xfrm>
              <a:off x="3625846" y="1843034"/>
              <a:ext cx="2352454" cy="461665"/>
            </a:xfrm>
            <a:prstGeom prst="rect">
              <a:avLst/>
            </a:prstGeom>
            <a:noFill/>
            <a:ln w="38100">
              <a:solidFill>
                <a:schemeClr val="accent6">
                  <a:lumMod val="75000"/>
                </a:schemeClr>
              </a:solidFill>
            </a:ln>
          </p:spPr>
          <p:txBody>
            <a:bodyPr wrap="square" rtlCol="0">
              <a:spAutoFit/>
            </a:bodyPr>
            <a:lstStyle/>
            <a:p>
              <a:pPr lvl="0"/>
              <a:r>
                <a:rPr lang="zh-CN" altLang="en-US" sz="2400" dirty="0"/>
                <a:t>养老保险的概念</a:t>
              </a:r>
              <a:endParaRPr lang="en-GB" altLang="zh-CN" sz="2400" dirty="0"/>
            </a:p>
          </p:txBody>
        </p:sp>
        <p:sp>
          <p:nvSpPr>
            <p:cNvPr id="9" name="文本框 8">
              <a:extLst>
                <a:ext uri="{FF2B5EF4-FFF2-40B4-BE49-F238E27FC236}">
                  <a16:creationId xmlns:a16="http://schemas.microsoft.com/office/drawing/2014/main" id="{4D739466-77FD-4FF3-B81E-03203C92B042}"/>
                </a:ext>
              </a:extLst>
            </p:cNvPr>
            <p:cNvSpPr txBox="1"/>
            <p:nvPr/>
          </p:nvSpPr>
          <p:spPr>
            <a:xfrm>
              <a:off x="3625846" y="3463743"/>
              <a:ext cx="2961113" cy="461665"/>
            </a:xfrm>
            <a:prstGeom prst="rect">
              <a:avLst/>
            </a:prstGeom>
            <a:noFill/>
            <a:ln w="38100">
              <a:solidFill>
                <a:schemeClr val="accent6">
                  <a:lumMod val="75000"/>
                </a:schemeClr>
              </a:solidFill>
            </a:ln>
          </p:spPr>
          <p:txBody>
            <a:bodyPr wrap="square" rtlCol="0">
              <a:spAutoFit/>
            </a:bodyPr>
            <a:lstStyle/>
            <a:p>
              <a:pPr lvl="0"/>
              <a:r>
                <a:rPr lang="zh-CN" altLang="zh-CN" sz="2400" dirty="0"/>
                <a:t>养老保险的基本原则</a:t>
              </a:r>
              <a:endParaRPr lang="en-GB" altLang="zh-CN" sz="2400" dirty="0"/>
            </a:p>
          </p:txBody>
        </p:sp>
        <p:cxnSp>
          <p:nvCxnSpPr>
            <p:cNvPr id="10" name="直接连接符 9">
              <a:extLst>
                <a:ext uri="{FF2B5EF4-FFF2-40B4-BE49-F238E27FC236}">
                  <a16:creationId xmlns:a16="http://schemas.microsoft.com/office/drawing/2014/main" id="{B9CC0A0C-68D9-4BC5-84A0-977C89A7F502}"/>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E5558CD3-5C70-4D44-A4E6-513472D3222D}"/>
                </a:ext>
              </a:extLst>
            </p:cNvPr>
            <p:cNvSpPr txBox="1"/>
            <p:nvPr/>
          </p:nvSpPr>
          <p:spPr>
            <a:xfrm>
              <a:off x="3679334" y="5053992"/>
              <a:ext cx="2961114" cy="461665"/>
            </a:xfrm>
            <a:prstGeom prst="rect">
              <a:avLst/>
            </a:prstGeom>
            <a:noFill/>
            <a:ln w="38100">
              <a:solidFill>
                <a:schemeClr val="accent6">
                  <a:lumMod val="75000"/>
                </a:schemeClr>
              </a:solidFill>
            </a:ln>
          </p:spPr>
          <p:txBody>
            <a:bodyPr wrap="square" rtlCol="0">
              <a:spAutoFit/>
            </a:bodyPr>
            <a:lstStyle/>
            <a:p>
              <a:pPr lvl="0"/>
              <a:r>
                <a:rPr lang="zh-CN" altLang="zh-CN" sz="2400" dirty="0"/>
                <a:t>养老保险的重要意义</a:t>
              </a:r>
              <a:endParaRPr lang="en-GB" altLang="zh-CN" sz="2400" dirty="0"/>
            </a:p>
          </p:txBody>
        </p:sp>
        <p:cxnSp>
          <p:nvCxnSpPr>
            <p:cNvPr id="12" name="直接连接符 11">
              <a:extLst>
                <a:ext uri="{FF2B5EF4-FFF2-40B4-BE49-F238E27FC236}">
                  <a16:creationId xmlns:a16="http://schemas.microsoft.com/office/drawing/2014/main" id="{886BB018-5792-4F44-805D-F35921016B22}"/>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18263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48811" y="3152730"/>
            <a:ext cx="10278319" cy="2659318"/>
          </a:xfrm>
          <a:prstGeom prst="rect">
            <a:avLst/>
          </a:prstGeom>
        </p:spPr>
        <p:txBody>
          <a:bodyPr wrap="square">
            <a:spAutoFit/>
          </a:bodyPr>
          <a:lstStyle/>
          <a:p>
            <a:pPr>
              <a:lnSpc>
                <a:spcPct val="150000"/>
              </a:lnSpc>
              <a:spcAft>
                <a:spcPts val="1200"/>
              </a:spcAft>
            </a:pPr>
            <a:r>
              <a:rPr lang="zh-CN" altLang="en-US" sz="2000" dirty="0"/>
              <a:t>▶  中央、国家机关的部长，省、自治区、直辖市的党委书记、省长、主席、市长和相当职务的干部，退</a:t>
            </a:r>
            <a:r>
              <a:rPr lang="en-US" altLang="zh-CN" sz="2000" dirty="0"/>
              <a:t>(</a:t>
            </a:r>
            <a:r>
              <a:rPr lang="zh-CN" altLang="en-US" sz="2000" dirty="0"/>
              <a:t>离</a:t>
            </a:r>
            <a:r>
              <a:rPr lang="en-US" altLang="zh-CN" sz="2000" dirty="0"/>
              <a:t>)</a:t>
            </a:r>
            <a:r>
              <a:rPr lang="zh-CN" altLang="en-US" sz="2000" dirty="0"/>
              <a:t>休年龄</a:t>
            </a:r>
            <a:r>
              <a:rPr lang="zh-CN" altLang="en-US" sz="2000" dirty="0">
                <a:solidFill>
                  <a:srgbClr val="FF0000"/>
                </a:solidFill>
              </a:rPr>
              <a:t>可延长至</a:t>
            </a:r>
            <a:r>
              <a:rPr lang="en-US" altLang="zh-CN" sz="2000" dirty="0">
                <a:solidFill>
                  <a:srgbClr val="FF0000"/>
                </a:solidFill>
              </a:rPr>
              <a:t>65</a:t>
            </a:r>
            <a:r>
              <a:rPr lang="zh-CN" altLang="en-US" sz="2000" dirty="0">
                <a:solidFill>
                  <a:srgbClr val="FF0000"/>
                </a:solidFill>
              </a:rPr>
              <a:t>岁</a:t>
            </a:r>
            <a:r>
              <a:rPr lang="en-US" altLang="zh-CN" sz="2000" dirty="0"/>
              <a:t>;</a:t>
            </a:r>
          </a:p>
          <a:p>
            <a:pPr>
              <a:lnSpc>
                <a:spcPct val="150000"/>
              </a:lnSpc>
              <a:spcAft>
                <a:spcPts val="1200"/>
              </a:spcAft>
            </a:pPr>
            <a:endParaRPr lang="en-US" altLang="zh-CN" sz="2000" dirty="0"/>
          </a:p>
          <a:p>
            <a:pPr>
              <a:lnSpc>
                <a:spcPct val="150000"/>
              </a:lnSpc>
            </a:pPr>
            <a:r>
              <a:rPr lang="zh-CN" altLang="en-US" sz="2000" dirty="0"/>
              <a:t>▶  教授、研究员以及相当这一级职称的高级专家，经所在单位报请省、自治区、直辖市政府或中央、国家机关部委批准，可延长退</a:t>
            </a:r>
            <a:r>
              <a:rPr lang="en-US" altLang="zh-CN" sz="2000" dirty="0"/>
              <a:t>(</a:t>
            </a:r>
            <a:r>
              <a:rPr lang="zh-CN" altLang="en-US" sz="2000" dirty="0"/>
              <a:t>离</a:t>
            </a:r>
            <a:r>
              <a:rPr lang="en-US" altLang="zh-CN" sz="2000" dirty="0"/>
              <a:t>)</a:t>
            </a:r>
            <a:r>
              <a:rPr lang="zh-CN" altLang="en-US" sz="2000" dirty="0"/>
              <a:t>休年龄，但最长</a:t>
            </a:r>
            <a:r>
              <a:rPr lang="zh-CN" altLang="en-US" sz="2000" dirty="0">
                <a:solidFill>
                  <a:srgbClr val="FF0000"/>
                </a:solidFill>
              </a:rPr>
              <a:t>不超过</a:t>
            </a:r>
            <a:r>
              <a:rPr lang="en-US" altLang="zh-CN" sz="2000" dirty="0">
                <a:solidFill>
                  <a:srgbClr val="FF0000"/>
                </a:solidFill>
              </a:rPr>
              <a:t>70</a:t>
            </a:r>
            <a:r>
              <a:rPr lang="zh-CN" altLang="en-US" sz="2000" dirty="0">
                <a:solidFill>
                  <a:srgbClr val="FF0000"/>
                </a:solidFill>
              </a:rPr>
              <a:t>岁</a:t>
            </a:r>
            <a:r>
              <a:rPr lang="zh-CN" altLang="en-US" sz="2000" dirty="0"/>
              <a:t>。</a:t>
            </a:r>
            <a:endParaRPr lang="zh-CN" altLang="en-US" sz="2000" dirty="0">
              <a:solidFill>
                <a:srgbClr val="FF0000"/>
              </a:solidFill>
            </a:endParaRPr>
          </a:p>
        </p:txBody>
      </p:sp>
      <p:pic>
        <p:nvPicPr>
          <p:cNvPr id="8" name="图片 7">
            <a:extLst>
              <a:ext uri="{FF2B5EF4-FFF2-40B4-BE49-F238E27FC236}">
                <a16:creationId xmlns:a16="http://schemas.microsoft.com/office/drawing/2014/main" id="{D1A2BE64-D53A-40E8-AD60-D82B867715A9}"/>
              </a:ext>
            </a:extLst>
          </p:cNvPr>
          <p:cNvPicPr>
            <a:picLocks noChangeAspect="1"/>
          </p:cNvPicPr>
          <p:nvPr/>
        </p:nvPicPr>
        <p:blipFill>
          <a:blip r:embed="rId2"/>
          <a:stretch>
            <a:fillRect/>
          </a:stretch>
        </p:blipFill>
        <p:spPr>
          <a:xfrm>
            <a:off x="8081816" y="802405"/>
            <a:ext cx="3920571" cy="1573207"/>
          </a:xfrm>
          <a:prstGeom prst="rect">
            <a:avLst/>
          </a:prstGeom>
        </p:spPr>
      </p:pic>
      <p:sp>
        <p:nvSpPr>
          <p:cNvPr id="12" name="矩形 11">
            <a:extLst>
              <a:ext uri="{FF2B5EF4-FFF2-40B4-BE49-F238E27FC236}">
                <a16:creationId xmlns:a16="http://schemas.microsoft.com/office/drawing/2014/main" id="{BBB7FAC3-C671-42CF-9A9E-434A789AC79B}"/>
              </a:ext>
            </a:extLst>
          </p:cNvPr>
          <p:cNvSpPr/>
          <p:nvPr/>
        </p:nvSpPr>
        <p:spPr>
          <a:xfrm>
            <a:off x="956407" y="187035"/>
            <a:ext cx="3031599" cy="369332"/>
          </a:xfrm>
          <a:prstGeom prst="rect">
            <a:avLst/>
          </a:prstGeom>
        </p:spPr>
        <p:txBody>
          <a:bodyPr wrap="none">
            <a:spAutoFit/>
          </a:bodyPr>
          <a:lstStyle/>
          <a:p>
            <a:r>
              <a:rPr lang="en-US" altLang="zh-CN" dirty="0">
                <a:latin typeface="Helvetica Neue For Number"/>
              </a:rPr>
              <a:t>5.3.1.1 </a:t>
            </a:r>
            <a:r>
              <a:rPr lang="zh-CN" altLang="en-US" dirty="0">
                <a:latin typeface="Helvetica Neue For Number"/>
              </a:rPr>
              <a:t>关于退休条件的规定</a:t>
            </a:r>
            <a:endParaRPr lang="zh-CN" altLang="en-US" dirty="0"/>
          </a:p>
        </p:txBody>
      </p:sp>
      <p:grpSp>
        <p:nvGrpSpPr>
          <p:cNvPr id="13" name="组合 12">
            <a:extLst>
              <a:ext uri="{FF2B5EF4-FFF2-40B4-BE49-F238E27FC236}">
                <a16:creationId xmlns:a16="http://schemas.microsoft.com/office/drawing/2014/main" id="{0BB2C7D4-78C7-4FF6-89E0-DD6C7DE8777C}"/>
              </a:ext>
            </a:extLst>
          </p:cNvPr>
          <p:cNvGrpSpPr/>
          <p:nvPr/>
        </p:nvGrpSpPr>
        <p:grpSpPr>
          <a:xfrm>
            <a:off x="107475" y="941847"/>
            <a:ext cx="6197640" cy="1665465"/>
            <a:chOff x="107475" y="941847"/>
            <a:chExt cx="6197640" cy="1665465"/>
          </a:xfrm>
        </p:grpSpPr>
        <p:grpSp>
          <p:nvGrpSpPr>
            <p:cNvPr id="14" name="组合 13">
              <a:extLst>
                <a:ext uri="{FF2B5EF4-FFF2-40B4-BE49-F238E27FC236}">
                  <a16:creationId xmlns:a16="http://schemas.microsoft.com/office/drawing/2014/main" id="{A33BA1B1-41AC-4662-95C9-14432966A2B4}"/>
                </a:ext>
              </a:extLst>
            </p:cNvPr>
            <p:cNvGrpSpPr/>
            <p:nvPr/>
          </p:nvGrpSpPr>
          <p:grpSpPr>
            <a:xfrm>
              <a:off x="107475" y="941847"/>
              <a:ext cx="5224900" cy="1665465"/>
              <a:chOff x="107475" y="941847"/>
              <a:chExt cx="5224900" cy="1665465"/>
            </a:xfrm>
          </p:grpSpPr>
          <p:sp>
            <p:nvSpPr>
              <p:cNvPr id="16" name="文本框 15">
                <a:extLst>
                  <a:ext uri="{FF2B5EF4-FFF2-40B4-BE49-F238E27FC236}">
                    <a16:creationId xmlns:a16="http://schemas.microsoft.com/office/drawing/2014/main" id="{8B7D7481-77A1-485B-937A-46F5F02406C7}"/>
                  </a:ext>
                </a:extLst>
              </p:cNvPr>
              <p:cNvSpPr txBox="1"/>
              <p:nvPr/>
            </p:nvSpPr>
            <p:spPr>
              <a:xfrm>
                <a:off x="599989" y="2207202"/>
                <a:ext cx="4732386" cy="400110"/>
              </a:xfrm>
              <a:prstGeom prst="rect">
                <a:avLst/>
              </a:prstGeom>
              <a:noFill/>
            </p:spPr>
            <p:txBody>
              <a:bodyPr wrap="none" rtlCol="0">
                <a:spAutoFit/>
              </a:bodyPr>
              <a:lstStyle/>
              <a:p>
                <a:r>
                  <a:rPr lang="en-US" altLang="zh-CN" sz="2000" b="1" dirty="0"/>
                  <a:t>5.3.1   </a:t>
                </a:r>
                <a:r>
                  <a:rPr lang="zh-CN" altLang="en-US" sz="2000" b="1" dirty="0"/>
                  <a:t>一、我国养老保险制度的主要内容</a:t>
                </a:r>
                <a:endParaRPr lang="en-US" altLang="zh-CN" sz="2000" b="1" dirty="0"/>
              </a:p>
            </p:txBody>
          </p:sp>
          <p:sp>
            <p:nvSpPr>
              <p:cNvPr id="17" name="文本框 16">
                <a:extLst>
                  <a:ext uri="{FF2B5EF4-FFF2-40B4-BE49-F238E27FC236}">
                    <a16:creationId xmlns:a16="http://schemas.microsoft.com/office/drawing/2014/main" id="{B7A17BEF-0833-4D9C-B3A9-2ACC661BD0D6}"/>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18" name="矩形 17">
                <a:extLst>
                  <a:ext uri="{FF2B5EF4-FFF2-40B4-BE49-F238E27FC236}">
                    <a16:creationId xmlns:a16="http://schemas.microsoft.com/office/drawing/2014/main" id="{3D8D16CC-D62B-4CB0-94AE-31FF8CA6BB2A}"/>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5.3</a:t>
                </a:r>
                <a:r>
                  <a:rPr lang="zh-CN" altLang="en-US" sz="2200" b="1" dirty="0"/>
                  <a:t>     我国社会养老保险的现状</a:t>
                </a:r>
              </a:p>
            </p:txBody>
          </p:sp>
        </p:grpSp>
        <p:sp>
          <p:nvSpPr>
            <p:cNvPr id="15" name="文本框 14">
              <a:extLst>
                <a:ext uri="{FF2B5EF4-FFF2-40B4-BE49-F238E27FC236}">
                  <a16:creationId xmlns:a16="http://schemas.microsoft.com/office/drawing/2014/main" id="{6F85BB14-0FDA-4F5C-BC83-50AED2B15C7B}"/>
                </a:ext>
              </a:extLst>
            </p:cNvPr>
            <p:cNvSpPr txBox="1"/>
            <p:nvPr/>
          </p:nvSpPr>
          <p:spPr>
            <a:xfrm>
              <a:off x="5427952" y="222259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Tree>
    <p:extLst>
      <p:ext uri="{BB962C8B-B14F-4D97-AF65-F5344CB8AC3E}">
        <p14:creationId xmlns:p14="http://schemas.microsoft.com/office/powerpoint/2010/main" val="197444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18535" y="2092576"/>
            <a:ext cx="8225578" cy="3925153"/>
          </a:xfrm>
        </p:spPr>
        <p:txBody>
          <a:bodyPr anchor="ctr"/>
          <a:lstStyle/>
          <a:p>
            <a:pPr algn="l">
              <a:spcAft>
                <a:spcPts val="1200"/>
              </a:spcAft>
            </a:pPr>
            <a:r>
              <a:rPr lang="zh-CN" altLang="en-US" dirty="0"/>
              <a:t>下列符合我国的国家公务员应当退休的条件的是（      ）。</a:t>
            </a:r>
            <a:endParaRPr lang="en-GB" altLang="zh-CN" dirty="0"/>
          </a:p>
          <a:p>
            <a:pPr algn="l">
              <a:lnSpc>
                <a:spcPct val="150000"/>
              </a:lnSpc>
            </a:pPr>
            <a:r>
              <a:rPr lang="en-US" altLang="zh-CN" dirty="0"/>
              <a:t>A</a:t>
            </a:r>
            <a:r>
              <a:rPr lang="zh-CN" altLang="en-US" dirty="0"/>
              <a:t>、男年满</a:t>
            </a:r>
            <a:r>
              <a:rPr lang="en-US" altLang="zh-CN" dirty="0"/>
              <a:t>50</a:t>
            </a:r>
            <a:r>
              <a:rPr lang="zh-CN" altLang="en-US" dirty="0"/>
              <a:t>周岁，女年满</a:t>
            </a:r>
            <a:r>
              <a:rPr lang="en-US" altLang="zh-CN" dirty="0"/>
              <a:t>50</a:t>
            </a:r>
            <a:r>
              <a:rPr lang="zh-CN" altLang="en-US" dirty="0"/>
              <a:t>周岁；丧失工作能力的</a:t>
            </a:r>
          </a:p>
          <a:p>
            <a:pPr algn="l">
              <a:lnSpc>
                <a:spcPct val="150000"/>
              </a:lnSpc>
            </a:pPr>
            <a:r>
              <a:rPr lang="en-US" altLang="zh-CN" dirty="0"/>
              <a:t>B</a:t>
            </a:r>
            <a:r>
              <a:rPr lang="zh-CN" altLang="en-US" dirty="0"/>
              <a:t>、男年满</a:t>
            </a:r>
            <a:r>
              <a:rPr lang="en-US" altLang="zh-CN" dirty="0"/>
              <a:t>55</a:t>
            </a:r>
            <a:r>
              <a:rPr lang="zh-CN" altLang="en-US" dirty="0"/>
              <a:t>周岁，女年满</a:t>
            </a:r>
            <a:r>
              <a:rPr lang="en-US" altLang="zh-CN" dirty="0"/>
              <a:t>55</a:t>
            </a:r>
            <a:r>
              <a:rPr lang="zh-CN" altLang="en-US" dirty="0"/>
              <a:t>周岁；丧失工作能力的</a:t>
            </a:r>
          </a:p>
          <a:p>
            <a:pPr algn="l">
              <a:lnSpc>
                <a:spcPct val="150000"/>
              </a:lnSpc>
            </a:pPr>
            <a:r>
              <a:rPr lang="en-US" altLang="zh-CN" dirty="0"/>
              <a:t>C</a:t>
            </a:r>
            <a:r>
              <a:rPr lang="zh-CN" altLang="en-US" dirty="0"/>
              <a:t>、男年满</a:t>
            </a:r>
            <a:r>
              <a:rPr lang="en-US" altLang="zh-CN" dirty="0"/>
              <a:t>60</a:t>
            </a:r>
            <a:r>
              <a:rPr lang="zh-CN" altLang="en-US" dirty="0"/>
              <a:t>周岁，女年满</a:t>
            </a:r>
            <a:r>
              <a:rPr lang="en-US" altLang="zh-CN" dirty="0"/>
              <a:t>55</a:t>
            </a:r>
            <a:r>
              <a:rPr lang="zh-CN" altLang="en-US" dirty="0"/>
              <a:t>周岁；丧失工作能力的</a:t>
            </a:r>
          </a:p>
          <a:p>
            <a:pPr algn="l">
              <a:lnSpc>
                <a:spcPct val="150000"/>
              </a:lnSpc>
            </a:pPr>
            <a:r>
              <a:rPr lang="en-US" altLang="zh-CN" dirty="0"/>
              <a:t>D</a:t>
            </a:r>
            <a:r>
              <a:rPr lang="zh-CN" altLang="en-US" dirty="0"/>
              <a:t>、男年满</a:t>
            </a:r>
            <a:r>
              <a:rPr lang="en-US" altLang="zh-CN" dirty="0"/>
              <a:t>65</a:t>
            </a:r>
            <a:r>
              <a:rPr lang="zh-CN" altLang="en-US" dirty="0"/>
              <a:t>周岁，女年满</a:t>
            </a:r>
            <a:r>
              <a:rPr lang="en-US" altLang="zh-CN" dirty="0"/>
              <a:t>55</a:t>
            </a:r>
            <a:r>
              <a:rPr lang="zh-CN" altLang="en-US" dirty="0"/>
              <a:t>周岁；丧失工作能力的</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740602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18535" y="2092576"/>
            <a:ext cx="8225578" cy="3925153"/>
          </a:xfrm>
        </p:spPr>
        <p:txBody>
          <a:bodyPr anchor="ctr"/>
          <a:lstStyle/>
          <a:p>
            <a:pPr algn="l">
              <a:spcAft>
                <a:spcPts val="1200"/>
              </a:spcAft>
            </a:pPr>
            <a:r>
              <a:rPr lang="zh-CN" altLang="en-US" dirty="0"/>
              <a:t>下列符合我国的国家公务员应当退休的条件的是（   </a:t>
            </a:r>
            <a:r>
              <a:rPr lang="en-US" altLang="zh-CN" b="1" dirty="0">
                <a:solidFill>
                  <a:srgbClr val="FF0000"/>
                </a:solidFill>
              </a:rPr>
              <a:t>C</a:t>
            </a:r>
            <a:r>
              <a:rPr lang="zh-CN" altLang="en-US" dirty="0"/>
              <a:t>  ）。</a:t>
            </a:r>
            <a:endParaRPr lang="en-GB" altLang="zh-CN" dirty="0"/>
          </a:p>
          <a:p>
            <a:pPr algn="l">
              <a:lnSpc>
                <a:spcPct val="150000"/>
              </a:lnSpc>
            </a:pPr>
            <a:r>
              <a:rPr lang="en-US" altLang="zh-CN" dirty="0"/>
              <a:t>A</a:t>
            </a:r>
            <a:r>
              <a:rPr lang="zh-CN" altLang="en-US" dirty="0"/>
              <a:t>、男年满</a:t>
            </a:r>
            <a:r>
              <a:rPr lang="en-US" altLang="zh-CN" dirty="0"/>
              <a:t>50</a:t>
            </a:r>
            <a:r>
              <a:rPr lang="zh-CN" altLang="en-US" dirty="0"/>
              <a:t>周岁，女年满</a:t>
            </a:r>
            <a:r>
              <a:rPr lang="en-US" altLang="zh-CN" dirty="0"/>
              <a:t>50</a:t>
            </a:r>
            <a:r>
              <a:rPr lang="zh-CN" altLang="en-US" dirty="0"/>
              <a:t>周岁；丧失工作能力的</a:t>
            </a:r>
          </a:p>
          <a:p>
            <a:pPr algn="l">
              <a:lnSpc>
                <a:spcPct val="150000"/>
              </a:lnSpc>
            </a:pPr>
            <a:r>
              <a:rPr lang="en-US" altLang="zh-CN" dirty="0"/>
              <a:t>B</a:t>
            </a:r>
            <a:r>
              <a:rPr lang="zh-CN" altLang="en-US" dirty="0"/>
              <a:t>、男年满</a:t>
            </a:r>
            <a:r>
              <a:rPr lang="en-US" altLang="zh-CN" dirty="0"/>
              <a:t>55</a:t>
            </a:r>
            <a:r>
              <a:rPr lang="zh-CN" altLang="en-US" dirty="0"/>
              <a:t>周岁，女年满</a:t>
            </a:r>
            <a:r>
              <a:rPr lang="en-US" altLang="zh-CN" dirty="0"/>
              <a:t>55</a:t>
            </a:r>
            <a:r>
              <a:rPr lang="zh-CN" altLang="en-US" dirty="0"/>
              <a:t>周岁；丧失工作能力的</a:t>
            </a:r>
          </a:p>
          <a:p>
            <a:pPr algn="l">
              <a:lnSpc>
                <a:spcPct val="150000"/>
              </a:lnSpc>
            </a:pPr>
            <a:r>
              <a:rPr lang="en-US" altLang="zh-CN" b="1" dirty="0">
                <a:solidFill>
                  <a:srgbClr val="FF0000"/>
                </a:solidFill>
              </a:rPr>
              <a:t>C</a:t>
            </a:r>
            <a:r>
              <a:rPr lang="zh-CN" altLang="en-US" b="1" dirty="0">
                <a:solidFill>
                  <a:srgbClr val="FF0000"/>
                </a:solidFill>
              </a:rPr>
              <a:t>、男年满</a:t>
            </a:r>
            <a:r>
              <a:rPr lang="en-US" altLang="zh-CN" b="1" dirty="0">
                <a:solidFill>
                  <a:srgbClr val="FF0000"/>
                </a:solidFill>
              </a:rPr>
              <a:t>60</a:t>
            </a:r>
            <a:r>
              <a:rPr lang="zh-CN" altLang="en-US" b="1" dirty="0">
                <a:solidFill>
                  <a:srgbClr val="FF0000"/>
                </a:solidFill>
              </a:rPr>
              <a:t>周岁，女年满</a:t>
            </a:r>
            <a:r>
              <a:rPr lang="en-US" altLang="zh-CN" b="1" dirty="0">
                <a:solidFill>
                  <a:srgbClr val="FF0000"/>
                </a:solidFill>
              </a:rPr>
              <a:t>55</a:t>
            </a:r>
            <a:r>
              <a:rPr lang="zh-CN" altLang="en-US" b="1" dirty="0">
                <a:solidFill>
                  <a:srgbClr val="FF0000"/>
                </a:solidFill>
              </a:rPr>
              <a:t>周岁；丧失工作能力的</a:t>
            </a:r>
          </a:p>
          <a:p>
            <a:pPr algn="l">
              <a:lnSpc>
                <a:spcPct val="150000"/>
              </a:lnSpc>
            </a:pPr>
            <a:r>
              <a:rPr lang="en-US" altLang="zh-CN" dirty="0"/>
              <a:t>D</a:t>
            </a:r>
            <a:r>
              <a:rPr lang="zh-CN" altLang="en-US" dirty="0"/>
              <a:t>、男年满</a:t>
            </a:r>
            <a:r>
              <a:rPr lang="en-US" altLang="zh-CN" dirty="0"/>
              <a:t>65</a:t>
            </a:r>
            <a:r>
              <a:rPr lang="zh-CN" altLang="en-US" dirty="0"/>
              <a:t>周岁，女年满</a:t>
            </a:r>
            <a:r>
              <a:rPr lang="en-US" altLang="zh-CN" dirty="0"/>
              <a:t>55</a:t>
            </a:r>
            <a:r>
              <a:rPr lang="zh-CN" altLang="en-US" dirty="0"/>
              <a:t>周岁；丧失工作能力的</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018562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978832" y="2135106"/>
            <a:ext cx="10738248" cy="3925153"/>
          </a:xfrm>
        </p:spPr>
        <p:txBody>
          <a:bodyPr anchor="ctr"/>
          <a:lstStyle/>
          <a:p>
            <a:pPr algn="l">
              <a:spcBef>
                <a:spcPts val="0"/>
              </a:spcBef>
              <a:spcAft>
                <a:spcPts val="2400"/>
              </a:spcAft>
            </a:pPr>
            <a:r>
              <a:rPr lang="zh-CN" altLang="en-US" dirty="0"/>
              <a:t>国务院关于工人退休、推职的暂行办法（国发</a:t>
            </a:r>
            <a:r>
              <a:rPr lang="en-US" altLang="zh-CN" dirty="0"/>
              <a:t>[1978]104</a:t>
            </a:r>
            <a:r>
              <a:rPr lang="zh-CN" altLang="en-US" dirty="0"/>
              <a:t>号）规定，全民所有制企业、事业单位和国家机关、人民团体的工人的退休条件是（      ）。</a:t>
            </a:r>
            <a:endParaRPr lang="en-US" altLang="zh-CN" dirty="0"/>
          </a:p>
          <a:p>
            <a:pPr algn="l">
              <a:spcAft>
                <a:spcPts val="1200"/>
              </a:spcAft>
            </a:pPr>
            <a:r>
              <a:rPr lang="en-US" altLang="zh-CN" dirty="0"/>
              <a:t>A</a:t>
            </a:r>
            <a:r>
              <a:rPr lang="zh-CN" altLang="en-US" dirty="0"/>
              <a:t>、男年满</a:t>
            </a:r>
            <a:r>
              <a:rPr lang="en-US" altLang="zh-CN" dirty="0"/>
              <a:t>60</a:t>
            </a:r>
            <a:r>
              <a:rPr lang="zh-CN" altLang="en-US" dirty="0"/>
              <a:t>周岁，女年满</a:t>
            </a:r>
            <a:r>
              <a:rPr lang="en-US" altLang="zh-CN" dirty="0"/>
              <a:t>55</a:t>
            </a:r>
            <a:r>
              <a:rPr lang="zh-CN" altLang="en-US" dirty="0"/>
              <a:t>周岁，连续工龄满</a:t>
            </a:r>
            <a:r>
              <a:rPr lang="en-US" altLang="zh-CN" dirty="0"/>
              <a:t>10</a:t>
            </a:r>
            <a:r>
              <a:rPr lang="zh-CN" altLang="en-US" dirty="0"/>
              <a:t>年的</a:t>
            </a:r>
          </a:p>
          <a:p>
            <a:pPr algn="l">
              <a:spcAft>
                <a:spcPts val="1200"/>
              </a:spcAft>
            </a:pPr>
            <a:r>
              <a:rPr lang="en-US" altLang="zh-CN" dirty="0"/>
              <a:t>B</a:t>
            </a:r>
            <a:r>
              <a:rPr lang="zh-CN" altLang="en-US" dirty="0"/>
              <a:t>、男年满</a:t>
            </a:r>
            <a:r>
              <a:rPr lang="en-US" altLang="zh-CN" dirty="0"/>
              <a:t>60</a:t>
            </a:r>
            <a:r>
              <a:rPr lang="zh-CN" altLang="en-US" dirty="0"/>
              <a:t>周岁，女年满</a:t>
            </a:r>
            <a:r>
              <a:rPr lang="en-US" altLang="zh-CN" dirty="0"/>
              <a:t>50</a:t>
            </a:r>
            <a:r>
              <a:rPr lang="zh-CN" altLang="en-US" dirty="0"/>
              <a:t>周岁，连续工龄满</a:t>
            </a:r>
            <a:r>
              <a:rPr lang="en-US" altLang="zh-CN" dirty="0"/>
              <a:t>15</a:t>
            </a:r>
            <a:r>
              <a:rPr lang="zh-CN" altLang="en-US" dirty="0"/>
              <a:t>年的</a:t>
            </a:r>
          </a:p>
          <a:p>
            <a:pPr algn="l">
              <a:spcAft>
                <a:spcPts val="1200"/>
              </a:spcAft>
            </a:pPr>
            <a:r>
              <a:rPr lang="en-US" altLang="zh-CN" dirty="0"/>
              <a:t>C</a:t>
            </a:r>
            <a:r>
              <a:rPr lang="zh-CN" altLang="en-US" dirty="0"/>
              <a:t>、男年满</a:t>
            </a:r>
            <a:r>
              <a:rPr lang="en-US" altLang="zh-CN" dirty="0"/>
              <a:t>65</a:t>
            </a:r>
            <a:r>
              <a:rPr lang="zh-CN" altLang="en-US" dirty="0"/>
              <a:t>周岁，女年满</a:t>
            </a:r>
            <a:r>
              <a:rPr lang="en-US" altLang="zh-CN" dirty="0"/>
              <a:t>55</a:t>
            </a:r>
            <a:r>
              <a:rPr lang="zh-CN" altLang="en-US" dirty="0"/>
              <a:t>周岁，连续工龄满</a:t>
            </a:r>
            <a:r>
              <a:rPr lang="en-US" altLang="zh-CN" dirty="0"/>
              <a:t>10</a:t>
            </a:r>
            <a:r>
              <a:rPr lang="zh-CN" altLang="en-US" dirty="0"/>
              <a:t>年的</a:t>
            </a:r>
          </a:p>
          <a:p>
            <a:pPr algn="l">
              <a:spcAft>
                <a:spcPts val="1200"/>
              </a:spcAft>
            </a:pPr>
            <a:r>
              <a:rPr lang="en-US" altLang="zh-CN" dirty="0"/>
              <a:t>D</a:t>
            </a:r>
            <a:r>
              <a:rPr lang="zh-CN" altLang="en-US" dirty="0"/>
              <a:t>、男年满</a:t>
            </a:r>
            <a:r>
              <a:rPr lang="en-US" altLang="zh-CN" dirty="0"/>
              <a:t>60</a:t>
            </a:r>
            <a:r>
              <a:rPr lang="zh-CN" altLang="en-US" dirty="0"/>
              <a:t>周岁，女年满</a:t>
            </a:r>
            <a:r>
              <a:rPr lang="en-US" altLang="zh-CN" dirty="0"/>
              <a:t>50</a:t>
            </a:r>
            <a:r>
              <a:rPr lang="zh-CN" altLang="en-US" dirty="0"/>
              <a:t>周岁，连续工龄满</a:t>
            </a:r>
            <a:r>
              <a:rPr lang="en-US" altLang="zh-CN" dirty="0"/>
              <a:t>10</a:t>
            </a:r>
            <a:r>
              <a:rPr lang="zh-CN" altLang="en-US" dirty="0"/>
              <a:t>年的</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479497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978832" y="2135106"/>
            <a:ext cx="10738248" cy="3925153"/>
          </a:xfrm>
        </p:spPr>
        <p:txBody>
          <a:bodyPr anchor="ctr"/>
          <a:lstStyle/>
          <a:p>
            <a:pPr algn="l">
              <a:spcBef>
                <a:spcPts val="0"/>
              </a:spcBef>
              <a:spcAft>
                <a:spcPts val="2400"/>
              </a:spcAft>
            </a:pPr>
            <a:r>
              <a:rPr lang="zh-CN" altLang="en-US" dirty="0"/>
              <a:t>国务院关于工人退休、推职的暂行办法（国发</a:t>
            </a:r>
            <a:r>
              <a:rPr lang="en-US" altLang="zh-CN" dirty="0"/>
              <a:t>[1978]104</a:t>
            </a:r>
            <a:r>
              <a:rPr lang="zh-CN" altLang="en-US" dirty="0"/>
              <a:t>号）规定，全民所有制企业、事业单位和国家机关、人民团体的工人的退休条件是（   </a:t>
            </a:r>
            <a:r>
              <a:rPr lang="en-US" altLang="zh-CN" b="1" dirty="0">
                <a:solidFill>
                  <a:srgbClr val="FF0000"/>
                </a:solidFill>
              </a:rPr>
              <a:t>D</a:t>
            </a:r>
            <a:r>
              <a:rPr lang="zh-CN" altLang="en-US" dirty="0"/>
              <a:t>  ）。</a:t>
            </a:r>
            <a:endParaRPr lang="en-US" altLang="zh-CN" dirty="0"/>
          </a:p>
          <a:p>
            <a:pPr algn="l">
              <a:spcAft>
                <a:spcPts val="1200"/>
              </a:spcAft>
            </a:pPr>
            <a:r>
              <a:rPr lang="en-US" altLang="zh-CN" dirty="0"/>
              <a:t>A</a:t>
            </a:r>
            <a:r>
              <a:rPr lang="zh-CN" altLang="en-US" dirty="0"/>
              <a:t>、男年满</a:t>
            </a:r>
            <a:r>
              <a:rPr lang="en-US" altLang="zh-CN" dirty="0"/>
              <a:t>60</a:t>
            </a:r>
            <a:r>
              <a:rPr lang="zh-CN" altLang="en-US" dirty="0"/>
              <a:t>周岁，女年满</a:t>
            </a:r>
            <a:r>
              <a:rPr lang="en-US" altLang="zh-CN" dirty="0"/>
              <a:t>55</a:t>
            </a:r>
            <a:r>
              <a:rPr lang="zh-CN" altLang="en-US" dirty="0"/>
              <a:t>周岁，连续工龄满</a:t>
            </a:r>
            <a:r>
              <a:rPr lang="en-US" altLang="zh-CN" dirty="0"/>
              <a:t>10</a:t>
            </a:r>
            <a:r>
              <a:rPr lang="zh-CN" altLang="en-US" dirty="0"/>
              <a:t>年的</a:t>
            </a:r>
          </a:p>
          <a:p>
            <a:pPr algn="l">
              <a:spcAft>
                <a:spcPts val="1200"/>
              </a:spcAft>
            </a:pPr>
            <a:r>
              <a:rPr lang="en-US" altLang="zh-CN" dirty="0"/>
              <a:t>B</a:t>
            </a:r>
            <a:r>
              <a:rPr lang="zh-CN" altLang="en-US" dirty="0"/>
              <a:t>、男年满</a:t>
            </a:r>
            <a:r>
              <a:rPr lang="en-US" altLang="zh-CN" dirty="0"/>
              <a:t>60</a:t>
            </a:r>
            <a:r>
              <a:rPr lang="zh-CN" altLang="en-US" dirty="0"/>
              <a:t>周岁，女年满</a:t>
            </a:r>
            <a:r>
              <a:rPr lang="en-US" altLang="zh-CN" dirty="0"/>
              <a:t>50</a:t>
            </a:r>
            <a:r>
              <a:rPr lang="zh-CN" altLang="en-US" dirty="0"/>
              <a:t>周岁，连续工龄满</a:t>
            </a:r>
            <a:r>
              <a:rPr lang="en-US" altLang="zh-CN" dirty="0"/>
              <a:t>15</a:t>
            </a:r>
            <a:r>
              <a:rPr lang="zh-CN" altLang="en-US" dirty="0"/>
              <a:t>年的</a:t>
            </a:r>
          </a:p>
          <a:p>
            <a:pPr algn="l">
              <a:spcAft>
                <a:spcPts val="1200"/>
              </a:spcAft>
            </a:pPr>
            <a:r>
              <a:rPr lang="en-US" altLang="zh-CN" dirty="0"/>
              <a:t>C</a:t>
            </a:r>
            <a:r>
              <a:rPr lang="zh-CN" altLang="en-US" dirty="0"/>
              <a:t>、男年满</a:t>
            </a:r>
            <a:r>
              <a:rPr lang="en-US" altLang="zh-CN" dirty="0"/>
              <a:t>65</a:t>
            </a:r>
            <a:r>
              <a:rPr lang="zh-CN" altLang="en-US" dirty="0"/>
              <a:t>周岁，女年满</a:t>
            </a:r>
            <a:r>
              <a:rPr lang="en-US" altLang="zh-CN" dirty="0"/>
              <a:t>55</a:t>
            </a:r>
            <a:r>
              <a:rPr lang="zh-CN" altLang="en-US" dirty="0"/>
              <a:t>周岁，连续工龄满</a:t>
            </a:r>
            <a:r>
              <a:rPr lang="en-US" altLang="zh-CN" dirty="0"/>
              <a:t>10</a:t>
            </a:r>
            <a:r>
              <a:rPr lang="zh-CN" altLang="en-US" dirty="0"/>
              <a:t>年的</a:t>
            </a:r>
          </a:p>
          <a:p>
            <a:pPr algn="l">
              <a:spcAft>
                <a:spcPts val="1200"/>
              </a:spcAft>
            </a:pPr>
            <a:r>
              <a:rPr lang="en-US" altLang="zh-CN" b="1" dirty="0">
                <a:solidFill>
                  <a:srgbClr val="FF0000"/>
                </a:solidFill>
              </a:rPr>
              <a:t>D</a:t>
            </a:r>
            <a:r>
              <a:rPr lang="zh-CN" altLang="en-US" b="1" dirty="0">
                <a:solidFill>
                  <a:srgbClr val="FF0000"/>
                </a:solidFill>
              </a:rPr>
              <a:t>、男年满</a:t>
            </a:r>
            <a:r>
              <a:rPr lang="en-US" altLang="zh-CN" b="1" dirty="0">
                <a:solidFill>
                  <a:srgbClr val="FF0000"/>
                </a:solidFill>
              </a:rPr>
              <a:t>60</a:t>
            </a:r>
            <a:r>
              <a:rPr lang="zh-CN" altLang="en-US" b="1" dirty="0">
                <a:solidFill>
                  <a:srgbClr val="FF0000"/>
                </a:solidFill>
              </a:rPr>
              <a:t>周岁，女年满</a:t>
            </a:r>
            <a:r>
              <a:rPr lang="en-US" altLang="zh-CN" b="1" dirty="0">
                <a:solidFill>
                  <a:srgbClr val="FF0000"/>
                </a:solidFill>
              </a:rPr>
              <a:t>50</a:t>
            </a:r>
            <a:r>
              <a:rPr lang="zh-CN" altLang="en-US" b="1" dirty="0">
                <a:solidFill>
                  <a:srgbClr val="FF0000"/>
                </a:solidFill>
              </a:rPr>
              <a:t>周岁，连续工龄满</a:t>
            </a:r>
            <a:r>
              <a:rPr lang="en-US" altLang="zh-CN" b="1" dirty="0">
                <a:solidFill>
                  <a:srgbClr val="FF0000"/>
                </a:solidFill>
              </a:rPr>
              <a:t>10</a:t>
            </a:r>
            <a:r>
              <a:rPr lang="zh-CN" altLang="en-US" b="1" dirty="0">
                <a:solidFill>
                  <a:srgbClr val="FF0000"/>
                </a:solidFill>
              </a:rPr>
              <a:t>年的</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729628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65955" y="2821568"/>
            <a:ext cx="10278319" cy="966547"/>
          </a:xfrm>
          <a:prstGeom prst="rect">
            <a:avLst/>
          </a:prstGeom>
        </p:spPr>
        <p:txBody>
          <a:bodyPr wrap="square">
            <a:spAutoFit/>
          </a:bodyPr>
          <a:lstStyle/>
          <a:p>
            <a:pPr>
              <a:lnSpc>
                <a:spcPct val="150000"/>
              </a:lnSpc>
            </a:pPr>
            <a:r>
              <a:rPr lang="zh-CN" altLang="en-US" sz="2000" b="1" dirty="0"/>
              <a:t>（二）关于退休待遇的规定</a:t>
            </a:r>
          </a:p>
          <a:p>
            <a:pPr>
              <a:lnSpc>
                <a:spcPct val="150000"/>
              </a:lnSpc>
            </a:pPr>
            <a:r>
              <a:rPr lang="zh-CN" altLang="en-US" sz="2000" dirty="0"/>
              <a:t>              我国目前退休养老待遇分为</a:t>
            </a:r>
            <a:r>
              <a:rPr lang="zh-CN" altLang="en-US" sz="2000" b="1" dirty="0">
                <a:solidFill>
                  <a:srgbClr val="FF0000"/>
                </a:solidFill>
              </a:rPr>
              <a:t>退休</a:t>
            </a:r>
            <a:r>
              <a:rPr lang="zh-CN" altLang="en-US" sz="2000" dirty="0"/>
              <a:t>和</a:t>
            </a:r>
            <a:r>
              <a:rPr lang="zh-CN" altLang="en-US" sz="2000" b="1" dirty="0">
                <a:solidFill>
                  <a:srgbClr val="FF0000"/>
                </a:solidFill>
              </a:rPr>
              <a:t>离休</a:t>
            </a:r>
            <a:r>
              <a:rPr lang="zh-CN" altLang="en-US" sz="2000" dirty="0"/>
              <a:t>两种，二者待遇的标准有所不同。</a:t>
            </a:r>
          </a:p>
        </p:txBody>
      </p:sp>
      <p:grpSp>
        <p:nvGrpSpPr>
          <p:cNvPr id="2" name="组合 1">
            <a:extLst>
              <a:ext uri="{FF2B5EF4-FFF2-40B4-BE49-F238E27FC236}">
                <a16:creationId xmlns:a16="http://schemas.microsoft.com/office/drawing/2014/main" id="{AAFE6249-3C26-4B94-B387-ACE863234886}"/>
              </a:ext>
            </a:extLst>
          </p:cNvPr>
          <p:cNvGrpSpPr/>
          <p:nvPr/>
        </p:nvGrpSpPr>
        <p:grpSpPr>
          <a:xfrm>
            <a:off x="1635110" y="4002372"/>
            <a:ext cx="10336172" cy="2436249"/>
            <a:chOff x="1635110" y="4002372"/>
            <a:chExt cx="10336172" cy="2436249"/>
          </a:xfrm>
        </p:grpSpPr>
        <p:sp>
          <p:nvSpPr>
            <p:cNvPr id="3" name="矩形 2">
              <a:extLst>
                <a:ext uri="{FF2B5EF4-FFF2-40B4-BE49-F238E27FC236}">
                  <a16:creationId xmlns:a16="http://schemas.microsoft.com/office/drawing/2014/main" id="{C640938E-82C3-45DB-939C-CE92DE56C258}"/>
                </a:ext>
              </a:extLst>
            </p:cNvPr>
            <p:cNvSpPr/>
            <p:nvPr/>
          </p:nvSpPr>
          <p:spPr>
            <a:xfrm>
              <a:off x="1635110" y="4002372"/>
              <a:ext cx="2495456" cy="463588"/>
            </a:xfrm>
            <a:prstGeom prst="rect">
              <a:avLst/>
            </a:prstGeom>
          </p:spPr>
          <p:txBody>
            <a:bodyPr wrap="square">
              <a:spAutoFit/>
            </a:bodyPr>
            <a:lstStyle/>
            <a:p>
              <a:pPr>
                <a:lnSpc>
                  <a:spcPct val="150000"/>
                </a:lnSpc>
              </a:pPr>
              <a:r>
                <a:rPr lang="en-US" altLang="zh-CN" dirty="0"/>
                <a:t>1</a:t>
              </a:r>
              <a:r>
                <a:rPr lang="zh-CN" altLang="en-US" dirty="0"/>
                <a:t>、</a:t>
              </a:r>
              <a:r>
                <a:rPr lang="zh-CN" altLang="en-US" dirty="0">
                  <a:solidFill>
                    <a:srgbClr val="FF0000"/>
                  </a:solidFill>
                </a:rPr>
                <a:t>退休养老待遇规定</a:t>
              </a:r>
              <a:endParaRPr lang="en-US" altLang="zh-CN" dirty="0">
                <a:solidFill>
                  <a:srgbClr val="FF0000"/>
                </a:solidFill>
              </a:endParaRPr>
            </a:p>
          </p:txBody>
        </p:sp>
        <p:sp>
          <p:nvSpPr>
            <p:cNvPr id="13" name="矩形 12">
              <a:extLst>
                <a:ext uri="{FF2B5EF4-FFF2-40B4-BE49-F238E27FC236}">
                  <a16:creationId xmlns:a16="http://schemas.microsoft.com/office/drawing/2014/main" id="{25B20B1B-95C7-4FE8-B2B5-55F4804822A6}"/>
                </a:ext>
              </a:extLst>
            </p:cNvPr>
            <p:cNvSpPr/>
            <p:nvPr/>
          </p:nvSpPr>
          <p:spPr>
            <a:xfrm>
              <a:off x="1992831" y="4590038"/>
              <a:ext cx="9978451" cy="1848583"/>
            </a:xfrm>
            <a:prstGeom prst="rect">
              <a:avLst/>
            </a:prstGeom>
          </p:spPr>
          <p:txBody>
            <a:bodyPr wrap="square">
              <a:spAutoFit/>
            </a:bodyPr>
            <a:lstStyle/>
            <a:p>
              <a:pPr>
                <a:lnSpc>
                  <a:spcPct val="150000"/>
                </a:lnSpc>
              </a:pPr>
              <a:r>
                <a:rPr lang="zh-CN" altLang="en-US" dirty="0"/>
                <a:t>对于获得全国劳动英雄、劳动模范称号，在退休时保持荣誉者；在革命和建设中有特殊贡献的职工；部队军以上单位授予战斗英雄称号的转业、复员军人退休时仍然保持荣誉者，可享受较高的退休待遇，其标准可高于一般退休标准的</a:t>
              </a:r>
              <a:r>
                <a:rPr lang="en-US" altLang="zh-CN" sz="2400" b="1" dirty="0">
                  <a:solidFill>
                    <a:srgbClr val="FF0000"/>
                  </a:solidFill>
                </a:rPr>
                <a:t>5%-15%</a:t>
              </a:r>
              <a:r>
                <a:rPr lang="zh-CN" altLang="en-US" dirty="0"/>
                <a:t>。但提高标准后的退休费，不得超过本人原标准工资。</a:t>
              </a:r>
            </a:p>
          </p:txBody>
        </p:sp>
      </p:grpSp>
      <p:sp>
        <p:nvSpPr>
          <p:cNvPr id="4" name="矩形 3">
            <a:extLst>
              <a:ext uri="{FF2B5EF4-FFF2-40B4-BE49-F238E27FC236}">
                <a16:creationId xmlns:a16="http://schemas.microsoft.com/office/drawing/2014/main" id="{F4A2FA8B-32D8-424A-9E2D-48E28DB275B5}"/>
              </a:ext>
            </a:extLst>
          </p:cNvPr>
          <p:cNvSpPr/>
          <p:nvPr/>
        </p:nvSpPr>
        <p:spPr>
          <a:xfrm>
            <a:off x="956407" y="181548"/>
            <a:ext cx="3031599" cy="369332"/>
          </a:xfrm>
          <a:prstGeom prst="rect">
            <a:avLst/>
          </a:prstGeom>
        </p:spPr>
        <p:txBody>
          <a:bodyPr wrap="none">
            <a:spAutoFit/>
          </a:bodyPr>
          <a:lstStyle/>
          <a:p>
            <a:r>
              <a:rPr lang="en-US" altLang="zh-CN" dirty="0">
                <a:latin typeface="Helvetica Neue For Number"/>
              </a:rPr>
              <a:t>5.3.1.2 </a:t>
            </a:r>
            <a:r>
              <a:rPr lang="zh-CN" altLang="en-US" dirty="0">
                <a:latin typeface="Helvetica Neue For Number"/>
              </a:rPr>
              <a:t>关于退休待遇的规定</a:t>
            </a:r>
            <a:endParaRPr lang="zh-CN" altLang="en-US" dirty="0"/>
          </a:p>
        </p:txBody>
      </p:sp>
      <p:grpSp>
        <p:nvGrpSpPr>
          <p:cNvPr id="14" name="组合 13">
            <a:extLst>
              <a:ext uri="{FF2B5EF4-FFF2-40B4-BE49-F238E27FC236}">
                <a16:creationId xmlns:a16="http://schemas.microsoft.com/office/drawing/2014/main" id="{52995D4C-0B82-41EA-915C-AC9D56E0C309}"/>
              </a:ext>
            </a:extLst>
          </p:cNvPr>
          <p:cNvGrpSpPr/>
          <p:nvPr/>
        </p:nvGrpSpPr>
        <p:grpSpPr>
          <a:xfrm>
            <a:off x="107475" y="941847"/>
            <a:ext cx="6197640" cy="1665465"/>
            <a:chOff x="107475" y="941847"/>
            <a:chExt cx="6197640" cy="1665465"/>
          </a:xfrm>
        </p:grpSpPr>
        <p:grpSp>
          <p:nvGrpSpPr>
            <p:cNvPr id="15" name="组合 14">
              <a:extLst>
                <a:ext uri="{FF2B5EF4-FFF2-40B4-BE49-F238E27FC236}">
                  <a16:creationId xmlns:a16="http://schemas.microsoft.com/office/drawing/2014/main" id="{0537B762-CD3E-4B2B-9C29-0C0D82DCE7BD}"/>
                </a:ext>
              </a:extLst>
            </p:cNvPr>
            <p:cNvGrpSpPr/>
            <p:nvPr/>
          </p:nvGrpSpPr>
          <p:grpSpPr>
            <a:xfrm>
              <a:off x="107475" y="941847"/>
              <a:ext cx="5224900" cy="1665465"/>
              <a:chOff x="107475" y="941847"/>
              <a:chExt cx="5224900" cy="1665465"/>
            </a:xfrm>
          </p:grpSpPr>
          <p:sp>
            <p:nvSpPr>
              <p:cNvPr id="17" name="文本框 16">
                <a:extLst>
                  <a:ext uri="{FF2B5EF4-FFF2-40B4-BE49-F238E27FC236}">
                    <a16:creationId xmlns:a16="http://schemas.microsoft.com/office/drawing/2014/main" id="{F758247A-83BC-4E63-A619-4578FE34D766}"/>
                  </a:ext>
                </a:extLst>
              </p:cNvPr>
              <p:cNvSpPr txBox="1"/>
              <p:nvPr/>
            </p:nvSpPr>
            <p:spPr>
              <a:xfrm>
                <a:off x="599989" y="2207202"/>
                <a:ext cx="4732386" cy="400110"/>
              </a:xfrm>
              <a:prstGeom prst="rect">
                <a:avLst/>
              </a:prstGeom>
              <a:noFill/>
            </p:spPr>
            <p:txBody>
              <a:bodyPr wrap="none" rtlCol="0">
                <a:spAutoFit/>
              </a:bodyPr>
              <a:lstStyle/>
              <a:p>
                <a:r>
                  <a:rPr lang="en-US" altLang="zh-CN" sz="2000" b="1" dirty="0"/>
                  <a:t>5.3.1   </a:t>
                </a:r>
                <a:r>
                  <a:rPr lang="zh-CN" altLang="en-US" sz="2000" b="1" dirty="0"/>
                  <a:t>一、我国养老保险制度的主要内容</a:t>
                </a:r>
                <a:endParaRPr lang="en-US" altLang="zh-CN" sz="2000" b="1" dirty="0"/>
              </a:p>
            </p:txBody>
          </p:sp>
          <p:sp>
            <p:nvSpPr>
              <p:cNvPr id="18" name="文本框 17">
                <a:extLst>
                  <a:ext uri="{FF2B5EF4-FFF2-40B4-BE49-F238E27FC236}">
                    <a16:creationId xmlns:a16="http://schemas.microsoft.com/office/drawing/2014/main" id="{5A802247-B462-459C-BD5C-4612CC38F432}"/>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19" name="矩形 18">
                <a:extLst>
                  <a:ext uri="{FF2B5EF4-FFF2-40B4-BE49-F238E27FC236}">
                    <a16:creationId xmlns:a16="http://schemas.microsoft.com/office/drawing/2014/main" id="{DD360934-4E83-4AC4-8E91-496D2670A223}"/>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5.3</a:t>
                </a:r>
                <a:r>
                  <a:rPr lang="zh-CN" altLang="en-US" sz="2200" b="1" dirty="0"/>
                  <a:t>     我国社会养老保险的现状</a:t>
                </a:r>
              </a:p>
            </p:txBody>
          </p:sp>
        </p:grpSp>
        <p:sp>
          <p:nvSpPr>
            <p:cNvPr id="16" name="文本框 15">
              <a:extLst>
                <a:ext uri="{FF2B5EF4-FFF2-40B4-BE49-F238E27FC236}">
                  <a16:creationId xmlns:a16="http://schemas.microsoft.com/office/drawing/2014/main" id="{8DBA9B91-DD84-4354-B092-0C78908FE327}"/>
                </a:ext>
              </a:extLst>
            </p:cNvPr>
            <p:cNvSpPr txBox="1"/>
            <p:nvPr/>
          </p:nvSpPr>
          <p:spPr>
            <a:xfrm>
              <a:off x="5427952" y="222259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Tree>
    <p:extLst>
      <p:ext uri="{BB962C8B-B14F-4D97-AF65-F5344CB8AC3E}">
        <p14:creationId xmlns:p14="http://schemas.microsoft.com/office/powerpoint/2010/main" val="7818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82578" y="2706380"/>
            <a:ext cx="10278319" cy="966547"/>
          </a:xfrm>
          <a:prstGeom prst="rect">
            <a:avLst/>
          </a:prstGeom>
        </p:spPr>
        <p:txBody>
          <a:bodyPr wrap="square">
            <a:spAutoFit/>
          </a:bodyPr>
          <a:lstStyle/>
          <a:p>
            <a:pPr>
              <a:lnSpc>
                <a:spcPct val="150000"/>
              </a:lnSpc>
            </a:pPr>
            <a:r>
              <a:rPr lang="zh-CN" altLang="en-US" sz="2000" dirty="0"/>
              <a:t>（二）关于退休待遇的规定</a:t>
            </a:r>
          </a:p>
          <a:p>
            <a:pPr>
              <a:lnSpc>
                <a:spcPct val="150000"/>
              </a:lnSpc>
            </a:pPr>
            <a:r>
              <a:rPr lang="zh-CN" altLang="en-US" sz="2000" dirty="0"/>
              <a:t>              我国目前退休养老待遇分为</a:t>
            </a:r>
            <a:r>
              <a:rPr lang="zh-CN" altLang="en-US" sz="2000" b="1" dirty="0">
                <a:solidFill>
                  <a:srgbClr val="FF0000"/>
                </a:solidFill>
              </a:rPr>
              <a:t>退休</a:t>
            </a:r>
            <a:r>
              <a:rPr lang="zh-CN" altLang="en-US" sz="2000" dirty="0"/>
              <a:t>和</a:t>
            </a:r>
            <a:r>
              <a:rPr lang="zh-CN" altLang="en-US" sz="2000" b="1" dirty="0">
                <a:solidFill>
                  <a:srgbClr val="FF0000"/>
                </a:solidFill>
              </a:rPr>
              <a:t>离休</a:t>
            </a:r>
            <a:r>
              <a:rPr lang="zh-CN" altLang="en-US" sz="2000" dirty="0"/>
              <a:t>两种，二者待遇的标准有所不同。</a:t>
            </a:r>
          </a:p>
        </p:txBody>
      </p:sp>
      <p:grpSp>
        <p:nvGrpSpPr>
          <p:cNvPr id="4" name="组合 3">
            <a:extLst>
              <a:ext uri="{FF2B5EF4-FFF2-40B4-BE49-F238E27FC236}">
                <a16:creationId xmlns:a16="http://schemas.microsoft.com/office/drawing/2014/main" id="{5D4461C6-8799-4354-922B-2225AF5E67F9}"/>
              </a:ext>
            </a:extLst>
          </p:cNvPr>
          <p:cNvGrpSpPr/>
          <p:nvPr/>
        </p:nvGrpSpPr>
        <p:grpSpPr>
          <a:xfrm>
            <a:off x="1490153" y="3981040"/>
            <a:ext cx="10544192" cy="1849021"/>
            <a:chOff x="1490153" y="3981040"/>
            <a:chExt cx="10544192" cy="1849021"/>
          </a:xfrm>
        </p:grpSpPr>
        <p:sp>
          <p:nvSpPr>
            <p:cNvPr id="2" name="矩形 1">
              <a:extLst>
                <a:ext uri="{FF2B5EF4-FFF2-40B4-BE49-F238E27FC236}">
                  <a16:creationId xmlns:a16="http://schemas.microsoft.com/office/drawing/2014/main" id="{C0381257-2738-4E5B-B74A-582C2169E2C3}"/>
                </a:ext>
              </a:extLst>
            </p:cNvPr>
            <p:cNvSpPr/>
            <p:nvPr/>
          </p:nvSpPr>
          <p:spPr>
            <a:xfrm>
              <a:off x="1490153" y="3981040"/>
              <a:ext cx="1917513" cy="463588"/>
            </a:xfrm>
            <a:prstGeom prst="rect">
              <a:avLst/>
            </a:prstGeom>
          </p:spPr>
          <p:txBody>
            <a:bodyPr wrap="none">
              <a:spAutoFit/>
            </a:bodyPr>
            <a:lstStyle/>
            <a:p>
              <a:pPr>
                <a:lnSpc>
                  <a:spcPct val="150000"/>
                </a:lnSpc>
              </a:pPr>
              <a:r>
                <a:rPr lang="en-US" altLang="zh-CN" dirty="0"/>
                <a:t>2</a:t>
              </a:r>
              <a:r>
                <a:rPr lang="zh-CN" altLang="en-US" dirty="0"/>
                <a:t>、</a:t>
              </a:r>
              <a:r>
                <a:rPr lang="zh-CN" altLang="en-US" dirty="0">
                  <a:solidFill>
                    <a:srgbClr val="FF0000"/>
                  </a:solidFill>
                </a:rPr>
                <a:t>离休待遇规定</a:t>
              </a:r>
            </a:p>
          </p:txBody>
        </p:sp>
        <p:sp>
          <p:nvSpPr>
            <p:cNvPr id="3" name="矩形 2">
              <a:extLst>
                <a:ext uri="{FF2B5EF4-FFF2-40B4-BE49-F238E27FC236}">
                  <a16:creationId xmlns:a16="http://schemas.microsoft.com/office/drawing/2014/main" id="{E6E59A4C-D8FA-4B22-A831-96228C847FBD}"/>
                </a:ext>
              </a:extLst>
            </p:cNvPr>
            <p:cNvSpPr/>
            <p:nvPr/>
          </p:nvSpPr>
          <p:spPr>
            <a:xfrm>
              <a:off x="1841245" y="4540156"/>
              <a:ext cx="10193100" cy="1289905"/>
            </a:xfrm>
            <a:prstGeom prst="rect">
              <a:avLst/>
            </a:prstGeom>
          </p:spPr>
          <p:txBody>
            <a:bodyPr wrap="square">
              <a:spAutoFit/>
            </a:bodyPr>
            <a:lstStyle/>
            <a:p>
              <a:pPr>
                <a:lnSpc>
                  <a:spcPct val="150000"/>
                </a:lnSpc>
              </a:pPr>
              <a:r>
                <a:rPr lang="zh-CN" altLang="zh-CN" kern="100" dirty="0">
                  <a:solidFill>
                    <a:srgbClr val="FF0000"/>
                  </a:solidFill>
                  <a:latin typeface="+mn-ea"/>
                  <a:cs typeface="Times New Roman" panose="02020603050405020304" pitchFamily="18" charset="0"/>
                </a:rPr>
                <a:t>离休</a:t>
              </a:r>
              <a:r>
                <a:rPr lang="zh-CN" altLang="zh-CN" kern="100" dirty="0">
                  <a:latin typeface="+mn-ea"/>
                  <a:cs typeface="Times New Roman" panose="02020603050405020304" pitchFamily="18" charset="0"/>
                </a:rPr>
                <a:t>是指</a:t>
              </a:r>
              <a:r>
                <a:rPr lang="en-US" altLang="zh-CN" kern="100" dirty="0">
                  <a:latin typeface="+mn-ea"/>
                  <a:cs typeface="Times New Roman" panose="02020603050405020304" pitchFamily="18" charset="0"/>
                </a:rPr>
                <a:t>1949</a:t>
              </a:r>
              <a:r>
                <a:rPr lang="zh-CN" altLang="zh-CN" kern="100" dirty="0">
                  <a:latin typeface="+mn-ea"/>
                  <a:cs typeface="Times New Roman" panose="02020603050405020304" pitchFamily="18" charset="0"/>
                </a:rPr>
                <a:t>年</a:t>
              </a:r>
              <a:r>
                <a:rPr lang="en-US" altLang="zh-CN" kern="100" dirty="0">
                  <a:latin typeface="+mn-ea"/>
                  <a:cs typeface="Times New Roman" panose="02020603050405020304" pitchFamily="18" charset="0"/>
                </a:rPr>
                <a:t>10</a:t>
              </a:r>
              <a:r>
                <a:rPr lang="zh-CN" altLang="zh-CN" kern="100" dirty="0">
                  <a:latin typeface="+mn-ea"/>
                  <a:cs typeface="Times New Roman" panose="02020603050405020304" pitchFamily="18" charset="0"/>
                </a:rPr>
                <a:t>月</a:t>
              </a:r>
              <a:r>
                <a:rPr lang="en-US" altLang="zh-CN" kern="100" dirty="0">
                  <a:latin typeface="+mn-ea"/>
                  <a:cs typeface="Times New Roman" panose="02020603050405020304" pitchFamily="18" charset="0"/>
                </a:rPr>
                <a:t>1</a:t>
              </a:r>
              <a:r>
                <a:rPr lang="zh-CN" altLang="zh-CN" kern="100" dirty="0">
                  <a:latin typeface="+mn-ea"/>
                  <a:cs typeface="Times New Roman" panose="02020603050405020304" pitchFamily="18" charset="0"/>
                </a:rPr>
                <a:t>日中华人民共和国成立以前</a:t>
              </a:r>
              <a:r>
                <a:rPr lang="zh-CN" altLang="zh-CN" kern="100" dirty="0">
                  <a:solidFill>
                    <a:srgbClr val="FF0000"/>
                  </a:solidFill>
                  <a:latin typeface="+mn-ea"/>
                  <a:cs typeface="Times New Roman" panose="02020603050405020304" pitchFamily="18" charset="0"/>
                </a:rPr>
                <a:t>参</a:t>
              </a:r>
              <a:r>
                <a:rPr lang="zh-CN" altLang="en-US" kern="100" dirty="0">
                  <a:solidFill>
                    <a:srgbClr val="FF0000"/>
                  </a:solidFill>
                  <a:latin typeface="+mn-ea"/>
                  <a:cs typeface="Times New Roman" panose="02020603050405020304" pitchFamily="18" charset="0"/>
                </a:rPr>
                <a:t>加</a:t>
              </a:r>
              <a:r>
                <a:rPr lang="zh-CN" altLang="zh-CN" kern="100" dirty="0">
                  <a:solidFill>
                    <a:srgbClr val="FF0000"/>
                  </a:solidFill>
                  <a:latin typeface="+mn-ea"/>
                  <a:cs typeface="Times New Roman" panose="02020603050405020304" pitchFamily="18" charset="0"/>
                </a:rPr>
                <a:t>革命工作</a:t>
              </a:r>
              <a:r>
                <a:rPr lang="zh-CN" altLang="zh-CN" kern="100" dirty="0">
                  <a:latin typeface="+mn-ea"/>
                  <a:cs typeface="Times New Roman" panose="02020603050405020304" pitchFamily="18" charset="0"/>
                </a:rPr>
                <a:t>，享受供给制待遇的干部和在国民党统治区从事地下工作或参加民主党派的人员，以及</a:t>
              </a:r>
              <a:r>
                <a:rPr lang="en-US" altLang="zh-CN" kern="100" dirty="0">
                  <a:latin typeface="+mn-ea"/>
                  <a:cs typeface="Times New Roman" panose="02020603050405020304" pitchFamily="18" charset="0"/>
                </a:rPr>
                <a:t>1948</a:t>
              </a:r>
              <a:r>
                <a:rPr lang="zh-CN" altLang="zh-CN" kern="100" dirty="0">
                  <a:latin typeface="+mn-ea"/>
                  <a:cs typeface="Times New Roman" panose="02020603050405020304" pitchFamily="18" charset="0"/>
                </a:rPr>
                <a:t>年年底以前在</a:t>
              </a:r>
              <a:r>
                <a:rPr lang="zh-CN" altLang="zh-CN" kern="100" dirty="0">
                  <a:solidFill>
                    <a:srgbClr val="FF0000"/>
                  </a:solidFill>
                  <a:latin typeface="+mn-ea"/>
                  <a:cs typeface="Times New Roman" panose="02020603050405020304" pitchFamily="18" charset="0"/>
                </a:rPr>
                <a:t>解放区工作</a:t>
              </a:r>
              <a:r>
                <a:rPr lang="zh-CN" altLang="zh-CN" kern="100" dirty="0">
                  <a:latin typeface="+mn-ea"/>
                  <a:cs typeface="Times New Roman" panose="02020603050405020304" pitchFamily="18" charset="0"/>
                </a:rPr>
                <a:t>、享受政府薪金待遇的干部，</a:t>
              </a:r>
              <a:r>
                <a:rPr lang="zh-CN" altLang="zh-CN" kern="100" dirty="0">
                  <a:solidFill>
                    <a:srgbClr val="FF0000"/>
                  </a:solidFill>
                  <a:latin typeface="+mn-ea"/>
                  <a:cs typeface="Times New Roman" panose="02020603050405020304" pitchFamily="18" charset="0"/>
                </a:rPr>
                <a:t>男年满</a:t>
              </a:r>
              <a:r>
                <a:rPr lang="en-US" altLang="zh-CN" kern="100" dirty="0">
                  <a:solidFill>
                    <a:srgbClr val="FF0000"/>
                  </a:solidFill>
                  <a:latin typeface="+mn-ea"/>
                  <a:cs typeface="Times New Roman" panose="02020603050405020304" pitchFamily="18" charset="0"/>
                </a:rPr>
                <a:t>60</a:t>
              </a:r>
              <a:r>
                <a:rPr lang="zh-CN" altLang="zh-CN" kern="100" dirty="0">
                  <a:solidFill>
                    <a:srgbClr val="FF0000"/>
                  </a:solidFill>
                  <a:latin typeface="+mn-ea"/>
                  <a:cs typeface="Times New Roman" panose="02020603050405020304" pitchFamily="18" charset="0"/>
                </a:rPr>
                <a:t>岁，女年满</a:t>
              </a:r>
              <a:r>
                <a:rPr lang="en-US" altLang="zh-CN" kern="100" dirty="0">
                  <a:solidFill>
                    <a:srgbClr val="FF0000"/>
                  </a:solidFill>
                  <a:latin typeface="+mn-ea"/>
                  <a:cs typeface="Times New Roman" panose="02020603050405020304" pitchFamily="18" charset="0"/>
                </a:rPr>
                <a:t>55</a:t>
              </a:r>
              <a:r>
                <a:rPr lang="zh-CN" altLang="zh-CN" kern="100" dirty="0">
                  <a:solidFill>
                    <a:srgbClr val="FF0000"/>
                  </a:solidFill>
                  <a:latin typeface="+mn-ea"/>
                  <a:cs typeface="Times New Roman" panose="02020603050405020304" pitchFamily="18" charset="0"/>
                </a:rPr>
                <a:t>岁</a:t>
              </a:r>
              <a:r>
                <a:rPr lang="zh-CN" altLang="zh-CN" kern="100" dirty="0">
                  <a:latin typeface="+mn-ea"/>
                  <a:cs typeface="Times New Roman" panose="02020603050405020304" pitchFamily="18" charset="0"/>
                </a:rPr>
                <a:t>，离开工作岗位后享受离休待遇。</a:t>
              </a:r>
              <a:endParaRPr lang="zh-CN" altLang="en-US" dirty="0">
                <a:latin typeface="+mn-ea"/>
              </a:endParaRPr>
            </a:p>
          </p:txBody>
        </p:sp>
      </p:grpSp>
      <p:sp>
        <p:nvSpPr>
          <p:cNvPr id="13" name="矩形 12">
            <a:extLst>
              <a:ext uri="{FF2B5EF4-FFF2-40B4-BE49-F238E27FC236}">
                <a16:creationId xmlns:a16="http://schemas.microsoft.com/office/drawing/2014/main" id="{DEA56275-F9C1-4C36-A0FA-2E3895CFAF99}"/>
              </a:ext>
            </a:extLst>
          </p:cNvPr>
          <p:cNvSpPr/>
          <p:nvPr/>
        </p:nvSpPr>
        <p:spPr>
          <a:xfrm>
            <a:off x="956407" y="181548"/>
            <a:ext cx="3031599" cy="369332"/>
          </a:xfrm>
          <a:prstGeom prst="rect">
            <a:avLst/>
          </a:prstGeom>
        </p:spPr>
        <p:txBody>
          <a:bodyPr wrap="none">
            <a:spAutoFit/>
          </a:bodyPr>
          <a:lstStyle/>
          <a:p>
            <a:r>
              <a:rPr lang="en-US" altLang="zh-CN" dirty="0">
                <a:latin typeface="Helvetica Neue For Number"/>
              </a:rPr>
              <a:t>5.3.1.2 </a:t>
            </a:r>
            <a:r>
              <a:rPr lang="zh-CN" altLang="en-US" dirty="0">
                <a:latin typeface="Helvetica Neue For Number"/>
              </a:rPr>
              <a:t>关于退休待遇的规定</a:t>
            </a:r>
            <a:endParaRPr lang="zh-CN" altLang="en-US" dirty="0"/>
          </a:p>
        </p:txBody>
      </p:sp>
      <p:grpSp>
        <p:nvGrpSpPr>
          <p:cNvPr id="14" name="组合 13">
            <a:extLst>
              <a:ext uri="{FF2B5EF4-FFF2-40B4-BE49-F238E27FC236}">
                <a16:creationId xmlns:a16="http://schemas.microsoft.com/office/drawing/2014/main" id="{1882B4D6-1CC4-4B64-9416-673D1F2A3807}"/>
              </a:ext>
            </a:extLst>
          </p:cNvPr>
          <p:cNvGrpSpPr/>
          <p:nvPr/>
        </p:nvGrpSpPr>
        <p:grpSpPr>
          <a:xfrm>
            <a:off x="107475" y="941847"/>
            <a:ext cx="6197640" cy="1665465"/>
            <a:chOff x="107475" y="941847"/>
            <a:chExt cx="6197640" cy="1665465"/>
          </a:xfrm>
        </p:grpSpPr>
        <p:grpSp>
          <p:nvGrpSpPr>
            <p:cNvPr id="15" name="组合 14">
              <a:extLst>
                <a:ext uri="{FF2B5EF4-FFF2-40B4-BE49-F238E27FC236}">
                  <a16:creationId xmlns:a16="http://schemas.microsoft.com/office/drawing/2014/main" id="{B3FB059D-BF11-4835-B138-EF861CD735A9}"/>
                </a:ext>
              </a:extLst>
            </p:cNvPr>
            <p:cNvGrpSpPr/>
            <p:nvPr/>
          </p:nvGrpSpPr>
          <p:grpSpPr>
            <a:xfrm>
              <a:off x="107475" y="941847"/>
              <a:ext cx="5224900" cy="1665465"/>
              <a:chOff x="107475" y="941847"/>
              <a:chExt cx="5224900" cy="1665465"/>
            </a:xfrm>
          </p:grpSpPr>
          <p:sp>
            <p:nvSpPr>
              <p:cNvPr id="17" name="文本框 16">
                <a:extLst>
                  <a:ext uri="{FF2B5EF4-FFF2-40B4-BE49-F238E27FC236}">
                    <a16:creationId xmlns:a16="http://schemas.microsoft.com/office/drawing/2014/main" id="{7EC0E780-ABA1-423E-AB57-7C365A7048B5}"/>
                  </a:ext>
                </a:extLst>
              </p:cNvPr>
              <p:cNvSpPr txBox="1"/>
              <p:nvPr/>
            </p:nvSpPr>
            <p:spPr>
              <a:xfrm>
                <a:off x="599989" y="2207202"/>
                <a:ext cx="4732386" cy="400110"/>
              </a:xfrm>
              <a:prstGeom prst="rect">
                <a:avLst/>
              </a:prstGeom>
              <a:noFill/>
            </p:spPr>
            <p:txBody>
              <a:bodyPr wrap="none" rtlCol="0">
                <a:spAutoFit/>
              </a:bodyPr>
              <a:lstStyle/>
              <a:p>
                <a:r>
                  <a:rPr lang="en-US" altLang="zh-CN" sz="2000" b="1" dirty="0"/>
                  <a:t>5.3.1   </a:t>
                </a:r>
                <a:r>
                  <a:rPr lang="zh-CN" altLang="en-US" sz="2000" b="1" dirty="0"/>
                  <a:t>一、我国养老保险制度的主要内容</a:t>
                </a:r>
                <a:endParaRPr lang="en-US" altLang="zh-CN" sz="2000" b="1" dirty="0"/>
              </a:p>
            </p:txBody>
          </p:sp>
          <p:sp>
            <p:nvSpPr>
              <p:cNvPr id="18" name="文本框 17">
                <a:extLst>
                  <a:ext uri="{FF2B5EF4-FFF2-40B4-BE49-F238E27FC236}">
                    <a16:creationId xmlns:a16="http://schemas.microsoft.com/office/drawing/2014/main" id="{84A97382-C057-4936-82B0-2D263C768A94}"/>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19" name="矩形 18">
                <a:extLst>
                  <a:ext uri="{FF2B5EF4-FFF2-40B4-BE49-F238E27FC236}">
                    <a16:creationId xmlns:a16="http://schemas.microsoft.com/office/drawing/2014/main" id="{B1BA2800-197B-4D8B-97FF-54E723B1A18D}"/>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5.3</a:t>
                </a:r>
                <a:r>
                  <a:rPr lang="zh-CN" altLang="en-US" sz="2200" b="1" dirty="0"/>
                  <a:t>     我国社会养老保险的现状</a:t>
                </a:r>
              </a:p>
            </p:txBody>
          </p:sp>
        </p:grpSp>
        <p:sp>
          <p:nvSpPr>
            <p:cNvPr id="16" name="文本框 15">
              <a:extLst>
                <a:ext uri="{FF2B5EF4-FFF2-40B4-BE49-F238E27FC236}">
                  <a16:creationId xmlns:a16="http://schemas.microsoft.com/office/drawing/2014/main" id="{4360B8A8-9A1A-4FD6-81FF-0E2B3FF0B922}"/>
                </a:ext>
              </a:extLst>
            </p:cNvPr>
            <p:cNvSpPr txBox="1"/>
            <p:nvPr/>
          </p:nvSpPr>
          <p:spPr>
            <a:xfrm>
              <a:off x="5427952" y="222259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Tree>
    <p:extLst>
      <p:ext uri="{BB962C8B-B14F-4D97-AF65-F5344CB8AC3E}">
        <p14:creationId xmlns:p14="http://schemas.microsoft.com/office/powerpoint/2010/main" val="150787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840609" y="2241431"/>
            <a:ext cx="10738248" cy="3925153"/>
          </a:xfrm>
        </p:spPr>
        <p:txBody>
          <a:bodyPr anchor="ctr"/>
          <a:lstStyle/>
          <a:p>
            <a:pPr algn="l">
              <a:spcBef>
                <a:spcPts val="0"/>
              </a:spcBef>
              <a:spcAft>
                <a:spcPts val="2400"/>
              </a:spcAft>
            </a:pPr>
            <a:r>
              <a:rPr lang="zh-CN" altLang="en-US" dirty="0"/>
              <a:t>在</a:t>
            </a:r>
            <a:r>
              <a:rPr lang="en-US" altLang="zh-CN" dirty="0"/>
              <a:t>1949</a:t>
            </a:r>
            <a:r>
              <a:rPr lang="zh-CN" altLang="en-US" dirty="0"/>
              <a:t>年</a:t>
            </a:r>
            <a:r>
              <a:rPr lang="en-US" altLang="zh-CN" dirty="0"/>
              <a:t>10</a:t>
            </a:r>
            <a:r>
              <a:rPr lang="zh-CN" altLang="en-US" dirty="0"/>
              <a:t>月</a:t>
            </a:r>
            <a:r>
              <a:rPr lang="en-US" altLang="zh-CN" dirty="0"/>
              <a:t>1</a:t>
            </a:r>
            <a:r>
              <a:rPr lang="zh-CN" altLang="en-US" dirty="0"/>
              <a:t>日中华人民共和国成立以前参加革命工作，享受供给制待遇的干部和在国民党统治区从事地下工作或参加民主党派的人员，以及</a:t>
            </a:r>
            <a:r>
              <a:rPr lang="en-US" altLang="zh-CN" dirty="0"/>
              <a:t>1948</a:t>
            </a:r>
            <a:r>
              <a:rPr lang="zh-CN" altLang="en-US" dirty="0"/>
              <a:t>年年底以前在解放区工作、享受政府薪金待遇的干部，男年满</a:t>
            </a:r>
            <a:r>
              <a:rPr lang="en-US" altLang="zh-CN" dirty="0"/>
              <a:t>60</a:t>
            </a:r>
            <a:r>
              <a:rPr lang="zh-CN" altLang="en-US" dirty="0"/>
              <a:t>岁，女年满</a:t>
            </a:r>
            <a:r>
              <a:rPr lang="en-US" altLang="zh-CN" dirty="0"/>
              <a:t>55</a:t>
            </a:r>
            <a:r>
              <a:rPr lang="zh-CN" altLang="en-US" dirty="0"/>
              <a:t>岁，离开工作岗位后享受的待遇称为（      ）。</a:t>
            </a:r>
          </a:p>
          <a:p>
            <a:pPr algn="l">
              <a:spcAft>
                <a:spcPts val="1200"/>
              </a:spcAft>
            </a:pPr>
            <a:r>
              <a:rPr lang="en-US" altLang="zh-CN" dirty="0"/>
              <a:t>A</a:t>
            </a:r>
            <a:r>
              <a:rPr lang="zh-CN" altLang="en-US" dirty="0"/>
              <a:t>、离休</a:t>
            </a:r>
          </a:p>
          <a:p>
            <a:pPr algn="l">
              <a:spcAft>
                <a:spcPts val="1200"/>
              </a:spcAft>
            </a:pPr>
            <a:r>
              <a:rPr lang="en-US" altLang="zh-CN" dirty="0"/>
              <a:t>B</a:t>
            </a:r>
            <a:r>
              <a:rPr lang="zh-CN" altLang="en-US" dirty="0"/>
              <a:t>、退休</a:t>
            </a:r>
          </a:p>
          <a:p>
            <a:pPr algn="l">
              <a:spcAft>
                <a:spcPts val="1200"/>
              </a:spcAft>
            </a:pPr>
            <a:r>
              <a:rPr lang="en-US" altLang="zh-CN" dirty="0"/>
              <a:t>C</a:t>
            </a:r>
            <a:r>
              <a:rPr lang="zh-CN" altLang="en-US" dirty="0"/>
              <a:t>、病退</a:t>
            </a:r>
          </a:p>
          <a:p>
            <a:pPr algn="l">
              <a:spcAft>
                <a:spcPts val="1200"/>
              </a:spcAft>
            </a:pPr>
            <a:r>
              <a:rPr lang="en-US" altLang="zh-CN" dirty="0"/>
              <a:t>D</a:t>
            </a:r>
            <a:r>
              <a:rPr lang="zh-CN" altLang="en-US" dirty="0"/>
              <a:t>、辞退</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461061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840609" y="2241431"/>
            <a:ext cx="10738248" cy="3925153"/>
          </a:xfrm>
        </p:spPr>
        <p:txBody>
          <a:bodyPr anchor="ctr"/>
          <a:lstStyle/>
          <a:p>
            <a:pPr algn="l">
              <a:spcBef>
                <a:spcPts val="0"/>
              </a:spcBef>
              <a:spcAft>
                <a:spcPts val="2400"/>
              </a:spcAft>
            </a:pPr>
            <a:r>
              <a:rPr lang="zh-CN" altLang="en-US" dirty="0"/>
              <a:t>在</a:t>
            </a:r>
            <a:r>
              <a:rPr lang="en-US" altLang="zh-CN" dirty="0"/>
              <a:t>1949</a:t>
            </a:r>
            <a:r>
              <a:rPr lang="zh-CN" altLang="en-US" dirty="0"/>
              <a:t>年</a:t>
            </a:r>
            <a:r>
              <a:rPr lang="en-US" altLang="zh-CN" dirty="0"/>
              <a:t>10</a:t>
            </a:r>
            <a:r>
              <a:rPr lang="zh-CN" altLang="en-US" dirty="0"/>
              <a:t>月</a:t>
            </a:r>
            <a:r>
              <a:rPr lang="en-US" altLang="zh-CN" dirty="0"/>
              <a:t>1</a:t>
            </a:r>
            <a:r>
              <a:rPr lang="zh-CN" altLang="en-US" dirty="0"/>
              <a:t>日中华人民共和国成立以前参加革命工作，享受供给制待遇的干部和在国民党统治区从事地下工作或参加民主党派的人员，以及</a:t>
            </a:r>
            <a:r>
              <a:rPr lang="en-US" altLang="zh-CN" dirty="0"/>
              <a:t>1948</a:t>
            </a:r>
            <a:r>
              <a:rPr lang="zh-CN" altLang="en-US" dirty="0"/>
              <a:t>年年底以前在解放区工作、享受政府薪金待遇的干部，男年满</a:t>
            </a:r>
            <a:r>
              <a:rPr lang="en-US" altLang="zh-CN" dirty="0"/>
              <a:t>60</a:t>
            </a:r>
            <a:r>
              <a:rPr lang="zh-CN" altLang="en-US" dirty="0"/>
              <a:t>岁，女年满</a:t>
            </a:r>
            <a:r>
              <a:rPr lang="en-US" altLang="zh-CN" dirty="0"/>
              <a:t>55</a:t>
            </a:r>
            <a:r>
              <a:rPr lang="zh-CN" altLang="en-US" dirty="0"/>
              <a:t>岁，离开工作岗位后享受的待遇称为（   </a:t>
            </a:r>
            <a:r>
              <a:rPr lang="en-US" altLang="zh-CN" b="1" dirty="0">
                <a:solidFill>
                  <a:srgbClr val="FF0000"/>
                </a:solidFill>
              </a:rPr>
              <a:t>A</a:t>
            </a:r>
            <a:r>
              <a:rPr lang="zh-CN" altLang="en-US" dirty="0"/>
              <a:t>   ）。</a:t>
            </a:r>
          </a:p>
          <a:p>
            <a:pPr algn="l">
              <a:spcAft>
                <a:spcPts val="1200"/>
              </a:spcAft>
            </a:pPr>
            <a:r>
              <a:rPr lang="en-US" altLang="zh-CN" b="1" dirty="0">
                <a:solidFill>
                  <a:srgbClr val="FF0000"/>
                </a:solidFill>
              </a:rPr>
              <a:t>A</a:t>
            </a:r>
            <a:r>
              <a:rPr lang="zh-CN" altLang="en-US" b="1" dirty="0">
                <a:solidFill>
                  <a:srgbClr val="FF0000"/>
                </a:solidFill>
              </a:rPr>
              <a:t>、离休</a:t>
            </a:r>
          </a:p>
          <a:p>
            <a:pPr algn="l">
              <a:spcAft>
                <a:spcPts val="1200"/>
              </a:spcAft>
            </a:pPr>
            <a:r>
              <a:rPr lang="en-US" altLang="zh-CN" dirty="0"/>
              <a:t>B</a:t>
            </a:r>
            <a:r>
              <a:rPr lang="zh-CN" altLang="en-US" dirty="0"/>
              <a:t>、退休</a:t>
            </a:r>
          </a:p>
          <a:p>
            <a:pPr algn="l">
              <a:spcAft>
                <a:spcPts val="1200"/>
              </a:spcAft>
            </a:pPr>
            <a:r>
              <a:rPr lang="en-US" altLang="zh-CN" dirty="0"/>
              <a:t>C</a:t>
            </a:r>
            <a:r>
              <a:rPr lang="zh-CN" altLang="en-US" dirty="0"/>
              <a:t>、病退</a:t>
            </a:r>
          </a:p>
          <a:p>
            <a:pPr algn="l">
              <a:spcAft>
                <a:spcPts val="1200"/>
              </a:spcAft>
            </a:pPr>
            <a:r>
              <a:rPr lang="en-US" altLang="zh-CN" dirty="0"/>
              <a:t>D</a:t>
            </a:r>
            <a:r>
              <a:rPr lang="zh-CN" altLang="en-US" dirty="0"/>
              <a:t>、辞退</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042000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077D1149-03AA-4A81-A1A4-643936FC1E4F}"/>
              </a:ext>
            </a:extLst>
          </p:cNvPr>
          <p:cNvPicPr>
            <a:picLocks noChangeAspect="1"/>
          </p:cNvPicPr>
          <p:nvPr/>
        </p:nvPicPr>
        <p:blipFill>
          <a:blip r:embed="rId3"/>
          <a:stretch>
            <a:fillRect/>
          </a:stretch>
        </p:blipFill>
        <p:spPr>
          <a:xfrm>
            <a:off x="2022903" y="2759476"/>
            <a:ext cx="8146194" cy="3806121"/>
          </a:xfrm>
          <a:prstGeom prst="rect">
            <a:avLst/>
          </a:prstGeom>
        </p:spPr>
      </p:pic>
      <p:grpSp>
        <p:nvGrpSpPr>
          <p:cNvPr id="18" name="组合 17">
            <a:extLst>
              <a:ext uri="{FF2B5EF4-FFF2-40B4-BE49-F238E27FC236}">
                <a16:creationId xmlns:a16="http://schemas.microsoft.com/office/drawing/2014/main" id="{A123E2F6-BDE1-4EDB-9B92-51B60989F1B6}"/>
              </a:ext>
            </a:extLst>
          </p:cNvPr>
          <p:cNvGrpSpPr/>
          <p:nvPr/>
        </p:nvGrpSpPr>
        <p:grpSpPr>
          <a:xfrm>
            <a:off x="609052" y="2166485"/>
            <a:ext cx="5113962" cy="400110"/>
            <a:chOff x="609052" y="2166485"/>
            <a:chExt cx="5113962" cy="400110"/>
          </a:xfrm>
        </p:grpSpPr>
        <p:sp>
          <p:nvSpPr>
            <p:cNvPr id="21" name="文本框 20">
              <a:extLst>
                <a:ext uri="{FF2B5EF4-FFF2-40B4-BE49-F238E27FC236}">
                  <a16:creationId xmlns:a16="http://schemas.microsoft.com/office/drawing/2014/main" id="{0297FE20-4C54-4A5D-86F0-82757D1BD664}"/>
                </a:ext>
              </a:extLst>
            </p:cNvPr>
            <p:cNvSpPr txBox="1"/>
            <p:nvPr/>
          </p:nvSpPr>
          <p:spPr>
            <a:xfrm>
              <a:off x="609052" y="2166485"/>
              <a:ext cx="4219425" cy="400110"/>
            </a:xfrm>
            <a:prstGeom prst="rect">
              <a:avLst/>
            </a:prstGeom>
            <a:noFill/>
          </p:spPr>
          <p:txBody>
            <a:bodyPr wrap="none" rtlCol="0">
              <a:spAutoFit/>
            </a:bodyPr>
            <a:lstStyle/>
            <a:p>
              <a:r>
                <a:rPr lang="en-US" altLang="zh-CN" sz="2000" b="1" dirty="0"/>
                <a:t>5.3.2   </a:t>
              </a:r>
              <a:r>
                <a:rPr lang="zh-CN" altLang="en-US" sz="2000" b="1" dirty="0"/>
                <a:t>二、我国养老保险的层次构成</a:t>
              </a:r>
              <a:endParaRPr lang="en-US" altLang="zh-CN" sz="2000" b="1" dirty="0"/>
            </a:p>
          </p:txBody>
        </p:sp>
        <p:sp>
          <p:nvSpPr>
            <p:cNvPr id="20" name="文本框 19">
              <a:extLst>
                <a:ext uri="{FF2B5EF4-FFF2-40B4-BE49-F238E27FC236}">
                  <a16:creationId xmlns:a16="http://schemas.microsoft.com/office/drawing/2014/main" id="{9C37ED89-1684-461A-B84D-B2E02220B57F}"/>
                </a:ext>
              </a:extLst>
            </p:cNvPr>
            <p:cNvSpPr txBox="1"/>
            <p:nvPr/>
          </p:nvSpPr>
          <p:spPr>
            <a:xfrm>
              <a:off x="4845851" y="2177882"/>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pic>
        <p:nvPicPr>
          <p:cNvPr id="2" name="图片 1">
            <a:extLst>
              <a:ext uri="{FF2B5EF4-FFF2-40B4-BE49-F238E27FC236}">
                <a16:creationId xmlns:a16="http://schemas.microsoft.com/office/drawing/2014/main" id="{723BDF91-CECB-4643-A1E6-65E9379108E2}"/>
              </a:ext>
            </a:extLst>
          </p:cNvPr>
          <p:cNvPicPr>
            <a:picLocks noChangeAspect="1"/>
          </p:cNvPicPr>
          <p:nvPr/>
        </p:nvPicPr>
        <p:blipFill>
          <a:blip r:embed="rId4"/>
          <a:stretch>
            <a:fillRect/>
          </a:stretch>
        </p:blipFill>
        <p:spPr>
          <a:xfrm>
            <a:off x="8328649" y="780479"/>
            <a:ext cx="3664380" cy="1470405"/>
          </a:xfrm>
          <a:prstGeom prst="rect">
            <a:avLst/>
          </a:prstGeom>
        </p:spPr>
      </p:pic>
      <p:sp>
        <p:nvSpPr>
          <p:cNvPr id="3" name="矩形 2">
            <a:extLst>
              <a:ext uri="{FF2B5EF4-FFF2-40B4-BE49-F238E27FC236}">
                <a16:creationId xmlns:a16="http://schemas.microsoft.com/office/drawing/2014/main" id="{F46255D2-9CAA-40AC-BBB2-B9F30959F04E}"/>
              </a:ext>
            </a:extLst>
          </p:cNvPr>
          <p:cNvSpPr/>
          <p:nvPr/>
        </p:nvSpPr>
        <p:spPr>
          <a:xfrm>
            <a:off x="956407" y="179579"/>
            <a:ext cx="3762568" cy="369332"/>
          </a:xfrm>
          <a:prstGeom prst="rect">
            <a:avLst/>
          </a:prstGeom>
        </p:spPr>
        <p:txBody>
          <a:bodyPr wrap="none">
            <a:spAutoFit/>
          </a:bodyPr>
          <a:lstStyle/>
          <a:p>
            <a:r>
              <a:rPr lang="en-US" altLang="zh-CN" dirty="0">
                <a:latin typeface="Helvetica Neue For Number"/>
              </a:rPr>
              <a:t>5.3.2 </a:t>
            </a:r>
            <a:r>
              <a:rPr lang="zh-CN" altLang="en-US" dirty="0">
                <a:latin typeface="Helvetica Neue For Number"/>
              </a:rPr>
              <a:t>二、我国养老保险的层次构成</a:t>
            </a:r>
            <a:endParaRPr lang="zh-CN" altLang="en-US" dirty="0"/>
          </a:p>
        </p:txBody>
      </p:sp>
      <p:sp>
        <p:nvSpPr>
          <p:cNvPr id="26" name="文本框 25">
            <a:extLst>
              <a:ext uri="{FF2B5EF4-FFF2-40B4-BE49-F238E27FC236}">
                <a16:creationId xmlns:a16="http://schemas.microsoft.com/office/drawing/2014/main" id="{F368D330-B8DC-458F-A38B-6F2E6EDD1008}"/>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27" name="矩形 26">
            <a:extLst>
              <a:ext uri="{FF2B5EF4-FFF2-40B4-BE49-F238E27FC236}">
                <a16:creationId xmlns:a16="http://schemas.microsoft.com/office/drawing/2014/main" id="{10149B8A-D6C7-4121-9812-402181B7B2D9}"/>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5.3</a:t>
            </a:r>
            <a:r>
              <a:rPr lang="zh-CN" altLang="en-US" sz="2200" b="1" dirty="0"/>
              <a:t>     我国社会养老保险的现状</a:t>
            </a:r>
          </a:p>
        </p:txBody>
      </p:sp>
      <p:sp>
        <p:nvSpPr>
          <p:cNvPr id="4" name="星形: 五角 3">
            <a:extLst>
              <a:ext uri="{FF2B5EF4-FFF2-40B4-BE49-F238E27FC236}">
                <a16:creationId xmlns:a16="http://schemas.microsoft.com/office/drawing/2014/main" id="{E65024AE-C189-4B73-A59D-D4EAC69D9E9A}"/>
              </a:ext>
            </a:extLst>
          </p:cNvPr>
          <p:cNvSpPr/>
          <p:nvPr/>
        </p:nvSpPr>
        <p:spPr>
          <a:xfrm>
            <a:off x="2403924" y="4172857"/>
            <a:ext cx="283029" cy="290286"/>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星形: 五角 4">
            <a:extLst>
              <a:ext uri="{FF2B5EF4-FFF2-40B4-BE49-F238E27FC236}">
                <a16:creationId xmlns:a16="http://schemas.microsoft.com/office/drawing/2014/main" id="{1AB54C9D-F72B-4199-BA6E-484C6C4379B2}"/>
              </a:ext>
            </a:extLst>
          </p:cNvPr>
          <p:cNvSpPr/>
          <p:nvPr/>
        </p:nvSpPr>
        <p:spPr>
          <a:xfrm>
            <a:off x="5219695" y="4172857"/>
            <a:ext cx="283029" cy="290286"/>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6651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588389032"/>
              </p:ext>
            </p:extLst>
          </p:nvPr>
        </p:nvGraphicFramePr>
        <p:xfrm>
          <a:off x="1835767" y="1117908"/>
          <a:ext cx="8132322" cy="5391587"/>
        </p:xfrm>
        <a:graphic>
          <a:graphicData uri="http://schemas.openxmlformats.org/drawingml/2006/table">
            <a:tbl>
              <a:tblPr firstRow="1" bandRow="1">
                <a:tableStyleId>{93296810-A885-4BE3-A3E7-6D5BEEA58F35}</a:tableStyleId>
              </a:tblPr>
              <a:tblGrid>
                <a:gridCol w="2855074">
                  <a:extLst>
                    <a:ext uri="{9D8B030D-6E8A-4147-A177-3AD203B41FA5}">
                      <a16:colId xmlns:a16="http://schemas.microsoft.com/office/drawing/2014/main" val="20000"/>
                    </a:ext>
                  </a:extLst>
                </a:gridCol>
                <a:gridCol w="2638624">
                  <a:extLst>
                    <a:ext uri="{9D8B030D-6E8A-4147-A177-3AD203B41FA5}">
                      <a16:colId xmlns:a16="http://schemas.microsoft.com/office/drawing/2014/main" val="20001"/>
                    </a:ext>
                  </a:extLst>
                </a:gridCol>
                <a:gridCol w="2638624">
                  <a:extLst>
                    <a:ext uri="{9D8B030D-6E8A-4147-A177-3AD203B41FA5}">
                      <a16:colId xmlns:a16="http://schemas.microsoft.com/office/drawing/2014/main" val="20002"/>
                    </a:ext>
                  </a:extLst>
                </a:gridCol>
              </a:tblGrid>
              <a:tr h="791587">
                <a:tc>
                  <a:txBody>
                    <a:bodyPr/>
                    <a:lstStyle/>
                    <a:p>
                      <a:pPr algn="ctr"/>
                      <a:r>
                        <a:rPr lang="zh-CN" altLang="en-US" sz="3200" dirty="0"/>
                        <a:t>题型</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题量</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分值</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91587">
                <a:tc>
                  <a:txBody>
                    <a:bodyPr/>
                    <a:lstStyle/>
                    <a:p>
                      <a:pPr algn="ctr"/>
                      <a:r>
                        <a:rPr lang="zh-CN" altLang="en-US" sz="2800" dirty="0"/>
                        <a:t>单项选择题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91587">
                <a:tc>
                  <a:txBody>
                    <a:bodyPr/>
                    <a:lstStyle/>
                    <a:p>
                      <a:pPr algn="ctr"/>
                      <a:r>
                        <a:rPr lang="zh-CN" altLang="en-US" sz="2800" dirty="0"/>
                        <a:t>多项选择题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5</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10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91587">
                <a:tc>
                  <a:txBody>
                    <a:bodyPr/>
                    <a:lstStyle/>
                    <a:p>
                      <a:pPr algn="ctr"/>
                      <a:r>
                        <a:rPr lang="zh-CN" altLang="en-US" sz="2800" dirty="0"/>
                        <a:t>名词解释题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4</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91587">
                <a:tc>
                  <a:txBody>
                    <a:bodyPr/>
                    <a:lstStyle/>
                    <a:p>
                      <a:pPr algn="ctr"/>
                      <a:r>
                        <a:rPr lang="zh-CN" altLang="en-US" sz="2800" dirty="0"/>
                        <a:t>简答题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6</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30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91587">
                <a:tc>
                  <a:txBody>
                    <a:bodyPr/>
                    <a:lstStyle/>
                    <a:p>
                      <a:pPr algn="ctr"/>
                      <a:r>
                        <a:rPr lang="zh-CN" altLang="en-US" sz="2800" dirty="0"/>
                        <a:t>论述题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a:t>
                      </a:r>
                      <a:r>
                        <a:rPr lang="zh-CN" altLang="en-US" sz="2800" dirty="0"/>
                        <a:t>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zh-CN" altLang="en-US"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42065">
                <a:tc grid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800" b="1" dirty="0">
                          <a:solidFill>
                            <a:srgbClr val="FF0000"/>
                          </a:solidFill>
                        </a:rPr>
                        <a:t>满分</a:t>
                      </a:r>
                      <a:r>
                        <a:rPr lang="en-US" altLang="zh-CN" sz="2800" b="1" dirty="0">
                          <a:solidFill>
                            <a:srgbClr val="FF0000"/>
                          </a:solidFill>
                        </a:rPr>
                        <a:t>100</a:t>
                      </a:r>
                      <a:r>
                        <a:rPr lang="zh-CN" altLang="en-US" sz="2800" b="1" dirty="0">
                          <a:solidFill>
                            <a:srgbClr val="FF0000"/>
                          </a:solidFill>
                        </a:rPr>
                        <a:t>分，考试时间</a:t>
                      </a:r>
                      <a:r>
                        <a:rPr lang="en-US" altLang="zh-CN" sz="2800" b="1" dirty="0">
                          <a:solidFill>
                            <a:srgbClr val="FF0000"/>
                          </a:solidFill>
                        </a:rPr>
                        <a:t>150</a:t>
                      </a:r>
                      <a:r>
                        <a:rPr lang="zh-CN" altLang="en-US" sz="2800" b="1" dirty="0">
                          <a:solidFill>
                            <a:srgbClr val="FF0000"/>
                          </a:solidFill>
                        </a:rPr>
                        <a:t>分钟</a:t>
                      </a:r>
                      <a:endParaRPr lang="en-US" altLang="zh-CN" sz="2800" b="1" dirty="0">
                        <a:solidFill>
                          <a:srgbClr val="FF0000"/>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77774" y="3078300"/>
            <a:ext cx="6793868" cy="54611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lnSpc>
                <a:spcPct val="150000"/>
              </a:lnSpc>
            </a:pPr>
            <a:r>
              <a:rPr lang="en-US" altLang="zh-CN" sz="2200" dirty="0"/>
              <a:t>1</a:t>
            </a:r>
            <a:r>
              <a:rPr lang="zh-CN" altLang="en-US" sz="2200" dirty="0"/>
              <a:t>、社会养老保险管理方式体现了</a:t>
            </a:r>
            <a:r>
              <a:rPr lang="zh-CN" altLang="en-US" sz="2200" dirty="0">
                <a:solidFill>
                  <a:srgbClr val="FF0000"/>
                </a:solidFill>
              </a:rPr>
              <a:t>社会主义的公平原则</a:t>
            </a:r>
            <a:endParaRPr lang="zh-CN" altLang="en-US" sz="2200" b="1" dirty="0">
              <a:solidFill>
                <a:srgbClr val="FF0000"/>
              </a:solidFill>
            </a:endParaRPr>
          </a:p>
        </p:txBody>
      </p:sp>
      <p:sp>
        <p:nvSpPr>
          <p:cNvPr id="6" name="矩形 5"/>
          <p:cNvSpPr/>
          <p:nvPr/>
        </p:nvSpPr>
        <p:spPr>
          <a:xfrm>
            <a:off x="1387365" y="3914050"/>
            <a:ext cx="5055474" cy="54611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lnSpc>
                <a:spcPct val="150000"/>
              </a:lnSpc>
            </a:pPr>
            <a:r>
              <a:rPr lang="en-US" altLang="zh-CN" sz="2200" dirty="0"/>
              <a:t>2</a:t>
            </a:r>
            <a:r>
              <a:rPr lang="zh-CN" altLang="en-US" sz="2200" dirty="0"/>
              <a:t>、养老保障的</a:t>
            </a:r>
            <a:r>
              <a:rPr lang="zh-CN" altLang="en-US" sz="2200" dirty="0">
                <a:solidFill>
                  <a:srgbClr val="FF0000"/>
                </a:solidFill>
              </a:rPr>
              <a:t>目标是广度</a:t>
            </a:r>
            <a:r>
              <a:rPr lang="zh-CN" altLang="en-US" sz="2200" dirty="0"/>
              <a:t>而不是力度</a:t>
            </a:r>
            <a:endParaRPr lang="zh-CN" altLang="en-US" sz="2200" b="1" dirty="0">
              <a:solidFill>
                <a:srgbClr val="FF0000"/>
              </a:solidFill>
            </a:endParaRPr>
          </a:p>
        </p:txBody>
      </p:sp>
      <p:sp>
        <p:nvSpPr>
          <p:cNvPr id="7" name="矩形 6"/>
          <p:cNvSpPr/>
          <p:nvPr/>
        </p:nvSpPr>
        <p:spPr>
          <a:xfrm>
            <a:off x="1387365" y="4749800"/>
            <a:ext cx="5055474" cy="54611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lnSpc>
                <a:spcPct val="150000"/>
              </a:lnSpc>
            </a:pPr>
            <a:r>
              <a:rPr lang="en-US" altLang="zh-CN" sz="2200" dirty="0"/>
              <a:t>3</a:t>
            </a:r>
            <a:r>
              <a:rPr lang="zh-CN" altLang="en-US" sz="2200" dirty="0"/>
              <a:t>、</a:t>
            </a:r>
            <a:r>
              <a:rPr lang="zh-CN" altLang="en-US" sz="2200" dirty="0">
                <a:solidFill>
                  <a:srgbClr val="FF0000"/>
                </a:solidFill>
              </a:rPr>
              <a:t>在某些情况下职工有可能发生损失</a:t>
            </a:r>
            <a:endParaRPr lang="zh-CN" altLang="en-US" sz="2200" b="1" dirty="0">
              <a:solidFill>
                <a:srgbClr val="FF0000"/>
              </a:solidFill>
            </a:endParaRPr>
          </a:p>
        </p:txBody>
      </p:sp>
      <p:grpSp>
        <p:nvGrpSpPr>
          <p:cNvPr id="9" name="组合 8">
            <a:extLst>
              <a:ext uri="{FF2B5EF4-FFF2-40B4-BE49-F238E27FC236}">
                <a16:creationId xmlns:a16="http://schemas.microsoft.com/office/drawing/2014/main" id="{6E569E32-CC93-4C01-89AC-428CB1E0783A}"/>
              </a:ext>
            </a:extLst>
          </p:cNvPr>
          <p:cNvGrpSpPr/>
          <p:nvPr/>
        </p:nvGrpSpPr>
        <p:grpSpPr>
          <a:xfrm>
            <a:off x="565509" y="2133024"/>
            <a:ext cx="5747413" cy="408029"/>
            <a:chOff x="565509" y="2133024"/>
            <a:chExt cx="5747413" cy="408029"/>
          </a:xfrm>
        </p:grpSpPr>
        <p:sp>
          <p:nvSpPr>
            <p:cNvPr id="12" name="文本框 11">
              <a:extLst>
                <a:ext uri="{FF2B5EF4-FFF2-40B4-BE49-F238E27FC236}">
                  <a16:creationId xmlns:a16="http://schemas.microsoft.com/office/drawing/2014/main" id="{71A1525C-2BB4-41D7-B21D-43CAF85EAB1B}"/>
                </a:ext>
              </a:extLst>
            </p:cNvPr>
            <p:cNvSpPr txBox="1"/>
            <p:nvPr/>
          </p:nvSpPr>
          <p:spPr>
            <a:xfrm>
              <a:off x="565509" y="2140943"/>
              <a:ext cx="4219425" cy="400110"/>
            </a:xfrm>
            <a:prstGeom prst="rect">
              <a:avLst/>
            </a:prstGeom>
            <a:noFill/>
          </p:spPr>
          <p:txBody>
            <a:bodyPr wrap="none" rtlCol="0">
              <a:spAutoFit/>
            </a:bodyPr>
            <a:lstStyle/>
            <a:p>
              <a:r>
                <a:rPr lang="en-US" altLang="zh-CN" sz="2000" b="1" dirty="0"/>
                <a:t>5.3.3   </a:t>
              </a:r>
              <a:r>
                <a:rPr lang="zh-CN" altLang="en-US" sz="2000" b="1" dirty="0"/>
                <a:t>三、我国养老保险制度的特点</a:t>
              </a:r>
              <a:endParaRPr lang="en-US" altLang="zh-CN" sz="2000" b="1" dirty="0"/>
            </a:p>
          </p:txBody>
        </p:sp>
        <p:sp>
          <p:nvSpPr>
            <p:cNvPr id="11" name="文本框 10">
              <a:extLst>
                <a:ext uri="{FF2B5EF4-FFF2-40B4-BE49-F238E27FC236}">
                  <a16:creationId xmlns:a16="http://schemas.microsoft.com/office/drawing/2014/main" id="{90A90F77-FB63-4683-BF76-FCB5CF2E6E79}"/>
                </a:ext>
              </a:extLst>
            </p:cNvPr>
            <p:cNvSpPr txBox="1"/>
            <p:nvPr/>
          </p:nvSpPr>
          <p:spPr>
            <a:xfrm>
              <a:off x="4874708" y="2133024"/>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论述题</a:t>
              </a:r>
            </a:p>
          </p:txBody>
        </p:sp>
      </p:grpSp>
      <p:pic>
        <p:nvPicPr>
          <p:cNvPr id="2" name="图片 1">
            <a:extLst>
              <a:ext uri="{FF2B5EF4-FFF2-40B4-BE49-F238E27FC236}">
                <a16:creationId xmlns:a16="http://schemas.microsoft.com/office/drawing/2014/main" id="{F3A39F2D-FB7D-412D-B43C-BD668AEBA845}"/>
              </a:ext>
            </a:extLst>
          </p:cNvPr>
          <p:cNvPicPr>
            <a:picLocks noChangeAspect="1"/>
          </p:cNvPicPr>
          <p:nvPr/>
        </p:nvPicPr>
        <p:blipFill>
          <a:blip r:embed="rId3"/>
          <a:stretch>
            <a:fillRect/>
          </a:stretch>
        </p:blipFill>
        <p:spPr>
          <a:xfrm>
            <a:off x="8656061" y="764198"/>
            <a:ext cx="3428463" cy="1375739"/>
          </a:xfrm>
          <a:prstGeom prst="rect">
            <a:avLst/>
          </a:prstGeom>
        </p:spPr>
      </p:pic>
      <p:sp>
        <p:nvSpPr>
          <p:cNvPr id="25" name="矩形 24">
            <a:extLst>
              <a:ext uri="{FF2B5EF4-FFF2-40B4-BE49-F238E27FC236}">
                <a16:creationId xmlns:a16="http://schemas.microsoft.com/office/drawing/2014/main" id="{0CBB2F0F-52B7-4421-93DD-5DF1DB5D0AB8}"/>
              </a:ext>
            </a:extLst>
          </p:cNvPr>
          <p:cNvSpPr/>
          <p:nvPr/>
        </p:nvSpPr>
        <p:spPr>
          <a:xfrm>
            <a:off x="2126718" y="5585550"/>
            <a:ext cx="2262158" cy="369332"/>
          </a:xfrm>
          <a:prstGeom prst="rect">
            <a:avLst/>
          </a:prstGeom>
          <a:ln w="19050">
            <a:solidFill>
              <a:schemeClr val="accent6">
                <a:lumMod val="75000"/>
              </a:schemeClr>
            </a:solidFill>
          </a:ln>
        </p:spPr>
        <p:txBody>
          <a:bodyPr wrap="none">
            <a:spAutoFit/>
          </a:bodyPr>
          <a:lstStyle/>
          <a:p>
            <a:r>
              <a:rPr lang="zh-CN" altLang="en-US" dirty="0"/>
              <a:t>个人账户储存额贬值</a:t>
            </a:r>
          </a:p>
        </p:txBody>
      </p:sp>
      <p:sp>
        <p:nvSpPr>
          <p:cNvPr id="26" name="矩形 25">
            <a:extLst>
              <a:ext uri="{FF2B5EF4-FFF2-40B4-BE49-F238E27FC236}">
                <a16:creationId xmlns:a16="http://schemas.microsoft.com/office/drawing/2014/main" id="{DD393FFC-A68C-404C-8B4A-FADDF637E6E9}"/>
              </a:ext>
            </a:extLst>
          </p:cNvPr>
          <p:cNvSpPr/>
          <p:nvPr/>
        </p:nvSpPr>
        <p:spPr>
          <a:xfrm>
            <a:off x="956407" y="186183"/>
            <a:ext cx="3762568" cy="369332"/>
          </a:xfrm>
          <a:prstGeom prst="rect">
            <a:avLst/>
          </a:prstGeom>
        </p:spPr>
        <p:txBody>
          <a:bodyPr wrap="none">
            <a:spAutoFit/>
          </a:bodyPr>
          <a:lstStyle/>
          <a:p>
            <a:r>
              <a:rPr lang="en-US" altLang="zh-CN" dirty="0">
                <a:latin typeface="Helvetica Neue For Number"/>
              </a:rPr>
              <a:t>5.3.3 </a:t>
            </a:r>
            <a:r>
              <a:rPr lang="zh-CN" altLang="en-US" dirty="0">
                <a:latin typeface="Helvetica Neue For Number"/>
              </a:rPr>
              <a:t>三、我国养老保险制度的特点</a:t>
            </a:r>
            <a:endParaRPr lang="zh-CN" altLang="en-US" dirty="0"/>
          </a:p>
        </p:txBody>
      </p:sp>
      <p:sp>
        <p:nvSpPr>
          <p:cNvPr id="27" name="文本框 26">
            <a:extLst>
              <a:ext uri="{FF2B5EF4-FFF2-40B4-BE49-F238E27FC236}">
                <a16:creationId xmlns:a16="http://schemas.microsoft.com/office/drawing/2014/main" id="{AE36E7C7-873F-42C3-A683-F1556B78DEC1}"/>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28" name="矩形 27">
            <a:extLst>
              <a:ext uri="{FF2B5EF4-FFF2-40B4-BE49-F238E27FC236}">
                <a16:creationId xmlns:a16="http://schemas.microsoft.com/office/drawing/2014/main" id="{AF4CB58A-1D3C-42BD-BA7E-18C41FA35F9A}"/>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5.3</a:t>
            </a:r>
            <a:r>
              <a:rPr lang="zh-CN" altLang="en-US" sz="2200" b="1" dirty="0"/>
              <a:t>     我国社会养老保险的现状</a:t>
            </a:r>
          </a:p>
        </p:txBody>
      </p:sp>
    </p:spTree>
    <p:extLst>
      <p:ext uri="{BB962C8B-B14F-4D97-AF65-F5344CB8AC3E}">
        <p14:creationId xmlns:p14="http://schemas.microsoft.com/office/powerpoint/2010/main" val="195998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00047" y="2050045"/>
            <a:ext cx="10738248" cy="3925153"/>
          </a:xfrm>
        </p:spPr>
        <p:txBody>
          <a:bodyPr anchor="ctr"/>
          <a:lstStyle/>
          <a:p>
            <a:pPr algn="l">
              <a:spcBef>
                <a:spcPts val="0"/>
              </a:spcBef>
              <a:spcAft>
                <a:spcPts val="2400"/>
              </a:spcAft>
            </a:pPr>
            <a:r>
              <a:rPr lang="zh-CN" altLang="en-US" dirty="0"/>
              <a:t>在多层次养老保险体系中，可称为第一层次，也是最高层次的是（      ）。</a:t>
            </a:r>
            <a:endParaRPr lang="en-US" altLang="zh-CN" dirty="0"/>
          </a:p>
          <a:p>
            <a:pPr algn="l">
              <a:spcBef>
                <a:spcPts val="0"/>
              </a:spcBef>
              <a:spcAft>
                <a:spcPts val="2400"/>
              </a:spcAft>
            </a:pPr>
            <a:r>
              <a:rPr lang="en-US" altLang="zh-CN" dirty="0"/>
              <a:t>A</a:t>
            </a:r>
            <a:r>
              <a:rPr lang="zh-CN" altLang="en-US" dirty="0"/>
              <a:t>、基本养老保险</a:t>
            </a:r>
          </a:p>
          <a:p>
            <a:pPr algn="l">
              <a:spcBef>
                <a:spcPts val="0"/>
              </a:spcBef>
              <a:spcAft>
                <a:spcPts val="2400"/>
              </a:spcAft>
            </a:pPr>
            <a:r>
              <a:rPr lang="en-US" altLang="zh-CN" dirty="0"/>
              <a:t>B</a:t>
            </a:r>
            <a:r>
              <a:rPr lang="zh-CN" altLang="en-US" dirty="0"/>
              <a:t>、企业补充养老保险 </a:t>
            </a:r>
          </a:p>
          <a:p>
            <a:pPr algn="l">
              <a:spcBef>
                <a:spcPts val="0"/>
              </a:spcBef>
              <a:spcAft>
                <a:spcPts val="2400"/>
              </a:spcAft>
            </a:pPr>
            <a:r>
              <a:rPr lang="en-US" altLang="zh-CN" dirty="0"/>
              <a:t>C</a:t>
            </a:r>
            <a:r>
              <a:rPr lang="zh-CN" altLang="en-US" dirty="0"/>
              <a:t>、个人储蓄性养老保险</a:t>
            </a:r>
          </a:p>
          <a:p>
            <a:pPr algn="l">
              <a:spcBef>
                <a:spcPts val="0"/>
              </a:spcBef>
              <a:spcAft>
                <a:spcPts val="2400"/>
              </a:spcAft>
            </a:pPr>
            <a:r>
              <a:rPr lang="en-US" altLang="zh-CN" dirty="0"/>
              <a:t>D</a:t>
            </a:r>
            <a:r>
              <a:rPr lang="zh-CN" altLang="en-US" dirty="0"/>
              <a:t>、社区性养老保险</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5556970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00047" y="2050045"/>
            <a:ext cx="10738248" cy="3925153"/>
          </a:xfrm>
        </p:spPr>
        <p:txBody>
          <a:bodyPr anchor="ctr"/>
          <a:lstStyle/>
          <a:p>
            <a:pPr algn="l">
              <a:spcBef>
                <a:spcPts val="0"/>
              </a:spcBef>
              <a:spcAft>
                <a:spcPts val="2400"/>
              </a:spcAft>
            </a:pPr>
            <a:r>
              <a:rPr lang="zh-CN" altLang="en-US" dirty="0"/>
              <a:t>在多层次养老保险体系中，可称为第一层次，也是最高层次的是（   </a:t>
            </a:r>
            <a:r>
              <a:rPr lang="en-US" altLang="zh-CN" b="1" dirty="0">
                <a:solidFill>
                  <a:srgbClr val="FF0000"/>
                </a:solidFill>
              </a:rPr>
              <a:t>A</a:t>
            </a:r>
            <a:r>
              <a:rPr lang="zh-CN" altLang="en-US" dirty="0"/>
              <a:t>   ）。</a:t>
            </a:r>
            <a:endParaRPr lang="en-US" altLang="zh-CN" dirty="0"/>
          </a:p>
          <a:p>
            <a:pPr algn="l">
              <a:spcBef>
                <a:spcPts val="0"/>
              </a:spcBef>
              <a:spcAft>
                <a:spcPts val="2400"/>
              </a:spcAft>
            </a:pPr>
            <a:r>
              <a:rPr lang="en-US" altLang="zh-CN" b="1" dirty="0">
                <a:solidFill>
                  <a:srgbClr val="FF0000"/>
                </a:solidFill>
              </a:rPr>
              <a:t>A</a:t>
            </a:r>
            <a:r>
              <a:rPr lang="zh-CN" altLang="en-US" b="1" dirty="0">
                <a:solidFill>
                  <a:srgbClr val="FF0000"/>
                </a:solidFill>
              </a:rPr>
              <a:t>、基本养老保险</a:t>
            </a:r>
          </a:p>
          <a:p>
            <a:pPr algn="l">
              <a:spcBef>
                <a:spcPts val="0"/>
              </a:spcBef>
              <a:spcAft>
                <a:spcPts val="2400"/>
              </a:spcAft>
            </a:pPr>
            <a:r>
              <a:rPr lang="en-US" altLang="zh-CN" dirty="0"/>
              <a:t>B</a:t>
            </a:r>
            <a:r>
              <a:rPr lang="zh-CN" altLang="en-US" dirty="0"/>
              <a:t>、企业补充养老保险 </a:t>
            </a:r>
          </a:p>
          <a:p>
            <a:pPr algn="l">
              <a:spcBef>
                <a:spcPts val="0"/>
              </a:spcBef>
              <a:spcAft>
                <a:spcPts val="2400"/>
              </a:spcAft>
            </a:pPr>
            <a:r>
              <a:rPr lang="en-US" altLang="zh-CN" dirty="0"/>
              <a:t>C</a:t>
            </a:r>
            <a:r>
              <a:rPr lang="zh-CN" altLang="en-US" dirty="0"/>
              <a:t>、个人储蓄性养老保险</a:t>
            </a:r>
          </a:p>
          <a:p>
            <a:pPr algn="l">
              <a:spcBef>
                <a:spcPts val="0"/>
              </a:spcBef>
              <a:spcAft>
                <a:spcPts val="2400"/>
              </a:spcAft>
            </a:pPr>
            <a:r>
              <a:rPr lang="en-US" altLang="zh-CN" dirty="0"/>
              <a:t>D</a:t>
            </a:r>
            <a:r>
              <a:rPr lang="zh-CN" altLang="en-US" dirty="0"/>
              <a:t>、社区性养老保险</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817422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878512" y="2230799"/>
            <a:ext cx="9668446" cy="3925153"/>
          </a:xfrm>
        </p:spPr>
        <p:txBody>
          <a:bodyPr anchor="ctr"/>
          <a:lstStyle/>
          <a:p>
            <a:pPr algn="l">
              <a:spcBef>
                <a:spcPts val="0"/>
              </a:spcBef>
              <a:spcAft>
                <a:spcPts val="2400"/>
              </a:spcAft>
            </a:pPr>
            <a:r>
              <a:rPr lang="zh-CN" altLang="en-US" dirty="0"/>
              <a:t>我国养老保险制度的特点有（       ）。</a:t>
            </a:r>
            <a:endParaRPr lang="en-US" altLang="zh-CN" dirty="0"/>
          </a:p>
          <a:p>
            <a:pPr algn="l">
              <a:spcBef>
                <a:spcPts val="0"/>
              </a:spcBef>
              <a:spcAft>
                <a:spcPts val="2400"/>
              </a:spcAft>
            </a:pPr>
            <a:r>
              <a:rPr lang="en-US" altLang="zh-CN" dirty="0"/>
              <a:t>A</a:t>
            </a:r>
            <a:r>
              <a:rPr lang="zh-CN" altLang="en-US" dirty="0"/>
              <a:t>、社会养老保险管理方式体现了社会主义的公平原则</a:t>
            </a:r>
          </a:p>
          <a:p>
            <a:pPr algn="l">
              <a:spcBef>
                <a:spcPts val="0"/>
              </a:spcBef>
              <a:spcAft>
                <a:spcPts val="2400"/>
              </a:spcAft>
            </a:pPr>
            <a:r>
              <a:rPr lang="en-US" altLang="zh-CN" dirty="0"/>
              <a:t>B</a:t>
            </a:r>
            <a:r>
              <a:rPr lang="zh-CN" altLang="en-US" dirty="0"/>
              <a:t>、养老保障的目标是广度而不是力度</a:t>
            </a:r>
          </a:p>
          <a:p>
            <a:pPr algn="l">
              <a:spcBef>
                <a:spcPts val="0"/>
              </a:spcBef>
              <a:spcAft>
                <a:spcPts val="2400"/>
              </a:spcAft>
            </a:pPr>
            <a:r>
              <a:rPr lang="en-US" altLang="zh-CN" dirty="0"/>
              <a:t>C</a:t>
            </a:r>
            <a:r>
              <a:rPr lang="zh-CN" altLang="en-US" dirty="0"/>
              <a:t>、在某些情况下职工有可能发生损失</a:t>
            </a:r>
          </a:p>
          <a:p>
            <a:pPr algn="l">
              <a:spcBef>
                <a:spcPts val="0"/>
              </a:spcBef>
              <a:spcAft>
                <a:spcPts val="2400"/>
              </a:spcAft>
            </a:pPr>
            <a:r>
              <a:rPr lang="en-US" altLang="zh-CN" dirty="0"/>
              <a:t>D</a:t>
            </a:r>
            <a:r>
              <a:rPr lang="zh-CN" altLang="en-US" dirty="0"/>
              <a:t>、养老保障的关键在于使得每位退休老人都过上高质量的生活</a:t>
            </a:r>
          </a:p>
          <a:p>
            <a:pPr algn="l">
              <a:spcBef>
                <a:spcPts val="0"/>
              </a:spcBef>
              <a:spcAft>
                <a:spcPts val="2400"/>
              </a:spcAft>
            </a:pPr>
            <a:r>
              <a:rPr lang="en-US" altLang="zh-CN" dirty="0"/>
              <a:t>E</a:t>
            </a:r>
            <a:r>
              <a:rPr lang="zh-CN" altLang="en-US" dirty="0"/>
              <a:t>、对基本养老金的管理，由国家和个人安排相结合</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417538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878512" y="2230799"/>
            <a:ext cx="9668446" cy="3925153"/>
          </a:xfrm>
        </p:spPr>
        <p:txBody>
          <a:bodyPr anchor="ctr"/>
          <a:lstStyle/>
          <a:p>
            <a:pPr algn="l">
              <a:spcBef>
                <a:spcPts val="0"/>
              </a:spcBef>
              <a:spcAft>
                <a:spcPts val="2400"/>
              </a:spcAft>
            </a:pPr>
            <a:r>
              <a:rPr lang="zh-CN" altLang="en-US" dirty="0"/>
              <a:t>我国养老保险制度的特点有（    </a:t>
            </a:r>
            <a:r>
              <a:rPr lang="en-US" altLang="zh-CN" b="1" dirty="0">
                <a:solidFill>
                  <a:srgbClr val="FF0000"/>
                </a:solidFill>
              </a:rPr>
              <a:t>ABC</a:t>
            </a:r>
            <a:r>
              <a:rPr lang="zh-CN" altLang="en-US" dirty="0"/>
              <a:t>   ）。</a:t>
            </a:r>
            <a:endParaRPr lang="en-US" altLang="zh-CN" dirty="0"/>
          </a:p>
          <a:p>
            <a:pPr algn="l">
              <a:spcBef>
                <a:spcPts val="0"/>
              </a:spcBef>
              <a:spcAft>
                <a:spcPts val="2400"/>
              </a:spcAft>
            </a:pPr>
            <a:r>
              <a:rPr lang="en-US" altLang="zh-CN" b="1" dirty="0">
                <a:solidFill>
                  <a:srgbClr val="FF0000"/>
                </a:solidFill>
              </a:rPr>
              <a:t>A</a:t>
            </a:r>
            <a:r>
              <a:rPr lang="zh-CN" altLang="en-US" b="1" dirty="0">
                <a:solidFill>
                  <a:srgbClr val="FF0000"/>
                </a:solidFill>
              </a:rPr>
              <a:t>、社会养老保险管理方式体现了社会主义的公平原则</a:t>
            </a:r>
          </a:p>
          <a:p>
            <a:pPr algn="l">
              <a:spcBef>
                <a:spcPts val="0"/>
              </a:spcBef>
              <a:spcAft>
                <a:spcPts val="2400"/>
              </a:spcAft>
            </a:pPr>
            <a:r>
              <a:rPr lang="en-US" altLang="zh-CN" b="1" dirty="0">
                <a:solidFill>
                  <a:srgbClr val="FF0000"/>
                </a:solidFill>
              </a:rPr>
              <a:t>B</a:t>
            </a:r>
            <a:r>
              <a:rPr lang="zh-CN" altLang="en-US" b="1" dirty="0">
                <a:solidFill>
                  <a:srgbClr val="FF0000"/>
                </a:solidFill>
              </a:rPr>
              <a:t>、养老保障的目标是广度而不是力度</a:t>
            </a:r>
          </a:p>
          <a:p>
            <a:pPr algn="l">
              <a:spcBef>
                <a:spcPts val="0"/>
              </a:spcBef>
              <a:spcAft>
                <a:spcPts val="2400"/>
              </a:spcAft>
            </a:pPr>
            <a:r>
              <a:rPr lang="en-US" altLang="zh-CN" b="1" dirty="0">
                <a:solidFill>
                  <a:srgbClr val="FF0000"/>
                </a:solidFill>
              </a:rPr>
              <a:t>C</a:t>
            </a:r>
            <a:r>
              <a:rPr lang="zh-CN" altLang="en-US" b="1" dirty="0">
                <a:solidFill>
                  <a:srgbClr val="FF0000"/>
                </a:solidFill>
              </a:rPr>
              <a:t>、在某些情况下职工有可能发生损失</a:t>
            </a:r>
          </a:p>
          <a:p>
            <a:pPr algn="l">
              <a:spcBef>
                <a:spcPts val="0"/>
              </a:spcBef>
              <a:spcAft>
                <a:spcPts val="2400"/>
              </a:spcAft>
            </a:pPr>
            <a:r>
              <a:rPr lang="en-US" altLang="zh-CN" dirty="0"/>
              <a:t>D</a:t>
            </a:r>
            <a:r>
              <a:rPr lang="zh-CN" altLang="en-US" dirty="0"/>
              <a:t>、养老保障的关键在于使得每位退休老人都过上高质量的生活</a:t>
            </a:r>
          </a:p>
          <a:p>
            <a:pPr algn="l">
              <a:spcBef>
                <a:spcPts val="0"/>
              </a:spcBef>
              <a:spcAft>
                <a:spcPts val="2400"/>
              </a:spcAft>
            </a:pPr>
            <a:r>
              <a:rPr lang="en-US" altLang="zh-CN" dirty="0"/>
              <a:t>E</a:t>
            </a:r>
            <a:r>
              <a:rPr lang="zh-CN" altLang="en-US" dirty="0"/>
              <a:t>、对基本养老金的管理，由国家和个人安排相结合</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605651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42859" y="1726427"/>
            <a:ext cx="5906282" cy="707886"/>
          </a:xfrm>
          <a:prstGeom prst="rect">
            <a:avLst/>
          </a:prstGeom>
          <a:noFill/>
        </p:spPr>
        <p:txBody>
          <a:bodyPr wrap="square" rtlCol="0">
            <a:spAutoFit/>
          </a:bodyPr>
          <a:lstStyle/>
          <a:p>
            <a:pPr algn="ctr"/>
            <a:r>
              <a:rPr lang="zh-CN" altLang="en-US" sz="4000" b="1" dirty="0"/>
              <a:t>第五章  养老保险</a:t>
            </a:r>
          </a:p>
        </p:txBody>
      </p:sp>
      <p:grpSp>
        <p:nvGrpSpPr>
          <p:cNvPr id="3" name="组合 2">
            <a:extLst>
              <a:ext uri="{FF2B5EF4-FFF2-40B4-BE49-F238E27FC236}">
                <a16:creationId xmlns:a16="http://schemas.microsoft.com/office/drawing/2014/main" id="{93800160-58DD-4461-8337-809864CA0022}"/>
              </a:ext>
            </a:extLst>
          </p:cNvPr>
          <p:cNvGrpSpPr/>
          <p:nvPr/>
        </p:nvGrpSpPr>
        <p:grpSpPr>
          <a:xfrm>
            <a:off x="3003439" y="2822957"/>
            <a:ext cx="6416150" cy="3525293"/>
            <a:chOff x="3080997" y="2402544"/>
            <a:chExt cx="6416150" cy="3525293"/>
          </a:xfrm>
        </p:grpSpPr>
        <p:sp>
          <p:nvSpPr>
            <p:cNvPr id="7" name="Rectangle 6">
              <a:extLst>
                <a:ext uri="{FF2B5EF4-FFF2-40B4-BE49-F238E27FC236}">
                  <a16:creationId xmlns:a16="http://schemas.microsoft.com/office/drawing/2014/main" id="{115FA8BC-822F-4883-B887-BA1A38F7FA12}"/>
                </a:ext>
              </a:extLst>
            </p:cNvPr>
            <p:cNvSpPr/>
            <p:nvPr/>
          </p:nvSpPr>
          <p:spPr>
            <a:xfrm>
              <a:off x="3444251" y="2402544"/>
              <a:ext cx="3961033"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zh-CN" altLang="en-US" sz="2800" dirty="0">
                  <a:solidFill>
                    <a:schemeClr val="tx1"/>
                  </a:solidFill>
                </a:rPr>
                <a:t>第一节  养老保险概述</a:t>
              </a:r>
              <a:endParaRPr lang="en-GB" sz="2800" dirty="0">
                <a:solidFill>
                  <a:schemeClr val="tx1"/>
                </a:solidFill>
              </a:endParaRPr>
            </a:p>
          </p:txBody>
        </p:sp>
        <p:sp>
          <p:nvSpPr>
            <p:cNvPr id="8" name="Rectangle 7">
              <a:extLst>
                <a:ext uri="{FF2B5EF4-FFF2-40B4-BE49-F238E27FC236}">
                  <a16:creationId xmlns:a16="http://schemas.microsoft.com/office/drawing/2014/main" id="{496C3528-4EC8-48BC-9E55-2C141A263670}"/>
                </a:ext>
              </a:extLst>
            </p:cNvPr>
            <p:cNvSpPr/>
            <p:nvPr/>
          </p:nvSpPr>
          <p:spPr>
            <a:xfrm>
              <a:off x="3080997" y="305247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养老保险金的计算和给付</a:t>
              </a:r>
              <a:endParaRPr lang="en-GB" sz="2800" dirty="0">
                <a:solidFill>
                  <a:schemeClr val="tx1"/>
                </a:solidFill>
              </a:endParaRPr>
            </a:p>
          </p:txBody>
        </p:sp>
        <p:sp>
          <p:nvSpPr>
            <p:cNvPr id="9" name="Rectangle 8">
              <a:extLst>
                <a:ext uri="{FF2B5EF4-FFF2-40B4-BE49-F238E27FC236}">
                  <a16:creationId xmlns:a16="http://schemas.microsoft.com/office/drawing/2014/main" id="{FAAC986D-CD29-458C-BF64-227A465E3673}"/>
                </a:ext>
              </a:extLst>
            </p:cNvPr>
            <p:cNvSpPr/>
            <p:nvPr/>
          </p:nvSpPr>
          <p:spPr>
            <a:xfrm>
              <a:off x="3080998" y="3762261"/>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我国社会养老保险的现状</a:t>
              </a:r>
              <a:endParaRPr lang="en-GB" sz="2800" dirty="0">
                <a:solidFill>
                  <a:schemeClr val="tx1"/>
                </a:solidFill>
              </a:endParaRPr>
            </a:p>
          </p:txBody>
        </p:sp>
        <p:sp>
          <p:nvSpPr>
            <p:cNvPr id="10" name="Rectangle 9">
              <a:extLst>
                <a:ext uri="{FF2B5EF4-FFF2-40B4-BE49-F238E27FC236}">
                  <a16:creationId xmlns:a16="http://schemas.microsoft.com/office/drawing/2014/main" id="{0A193A46-6CB8-4D74-9CD3-1134DED3C71C}"/>
                </a:ext>
              </a:extLst>
            </p:cNvPr>
            <p:cNvSpPr/>
            <p:nvPr/>
          </p:nvSpPr>
          <p:spPr>
            <a:xfrm>
              <a:off x="3080999" y="4468526"/>
              <a:ext cx="6416147"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我国社会养老保险的改革</a:t>
              </a:r>
              <a:endParaRPr lang="en-GB" sz="2800" dirty="0">
                <a:solidFill>
                  <a:schemeClr val="tx1"/>
                </a:solidFill>
              </a:endParaRPr>
            </a:p>
          </p:txBody>
        </p:sp>
        <p:sp>
          <p:nvSpPr>
            <p:cNvPr id="15" name="Rectangle 14">
              <a:extLst>
                <a:ext uri="{FF2B5EF4-FFF2-40B4-BE49-F238E27FC236}">
                  <a16:creationId xmlns:a16="http://schemas.microsoft.com/office/drawing/2014/main" id="{88C11719-1B45-44AF-BEEF-2F5C6F4D6AD0}"/>
                </a:ext>
              </a:extLst>
            </p:cNvPr>
            <p:cNvSpPr/>
            <p:nvPr/>
          </p:nvSpPr>
          <p:spPr>
            <a:xfrm>
              <a:off x="3081000" y="5174793"/>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第五节  养老保险制度的发展趋势</a:t>
              </a:r>
              <a:endParaRPr lang="en-GB" sz="2800" dirty="0">
                <a:solidFill>
                  <a:schemeClr val="tx1"/>
                </a:solidFill>
              </a:endParaRPr>
            </a:p>
          </p:txBody>
        </p:sp>
      </p:grpSp>
    </p:spTree>
    <p:extLst>
      <p:ext uri="{BB962C8B-B14F-4D97-AF65-F5344CB8AC3E}">
        <p14:creationId xmlns:p14="http://schemas.microsoft.com/office/powerpoint/2010/main" val="260257058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80014CD1-6A90-45AB-9C49-42875C5B4DB3}"/>
              </a:ext>
            </a:extLst>
          </p:cNvPr>
          <p:cNvGrpSpPr/>
          <p:nvPr/>
        </p:nvGrpSpPr>
        <p:grpSpPr>
          <a:xfrm>
            <a:off x="1367588" y="2154339"/>
            <a:ext cx="9456824" cy="3672623"/>
            <a:chOff x="-1565714" y="1843034"/>
            <a:chExt cx="9456824" cy="3672623"/>
          </a:xfrm>
        </p:grpSpPr>
        <p:sp>
          <p:nvSpPr>
            <p:cNvPr id="4" name="文本框 3">
              <a:extLst>
                <a:ext uri="{FF2B5EF4-FFF2-40B4-BE49-F238E27FC236}">
                  <a16:creationId xmlns:a16="http://schemas.microsoft.com/office/drawing/2014/main" id="{CCF64206-B0E1-4FED-B83A-909E2EA97FD3}"/>
                </a:ext>
              </a:extLst>
            </p:cNvPr>
            <p:cNvSpPr txBox="1"/>
            <p:nvPr/>
          </p:nvSpPr>
          <p:spPr>
            <a:xfrm>
              <a:off x="-1565714" y="3360573"/>
              <a:ext cx="4166206" cy="523220"/>
            </a:xfrm>
            <a:prstGeom prst="rect">
              <a:avLst/>
            </a:prstGeom>
            <a:solidFill>
              <a:schemeClr val="accent6">
                <a:lumMod val="60000"/>
                <a:lumOff val="40000"/>
              </a:schemeClr>
            </a:solidFill>
            <a:ln w="38100">
              <a:noFill/>
            </a:ln>
          </p:spPr>
          <p:txBody>
            <a:bodyPr vert="horz" wrap="square" rtlCol="0">
              <a:spAutoFit/>
            </a:bodyPr>
            <a:lstStyle/>
            <a:p>
              <a:pPr lvl="0"/>
              <a:r>
                <a:rPr lang="zh-CN" altLang="zh-CN" sz="2800" dirty="0"/>
                <a:t>我国社会养老保险的改革</a:t>
              </a:r>
              <a:endParaRPr lang="zh-CN" altLang="en-US" sz="2800" dirty="0"/>
            </a:p>
          </p:txBody>
        </p:sp>
        <p:cxnSp>
          <p:nvCxnSpPr>
            <p:cNvPr id="5" name="直接连接符 4">
              <a:extLst>
                <a:ext uri="{FF2B5EF4-FFF2-40B4-BE49-F238E27FC236}">
                  <a16:creationId xmlns:a16="http://schemas.microsoft.com/office/drawing/2014/main" id="{2170F7EE-BC7C-41AA-A106-AF2461E4854F}"/>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1761D059-B883-44A2-8821-E32358BB7FC2}"/>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61A5790-A311-4C03-B2B8-13541C21870C}"/>
                </a:ext>
              </a:extLst>
            </p:cNvPr>
            <p:cNvCxnSpPr/>
            <p:nvPr/>
          </p:nvCxnSpPr>
          <p:spPr>
            <a:xfrm>
              <a:off x="3117277" y="366228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9A9D11B4-B545-4AFE-9C1C-BE07C856A4F0}"/>
                </a:ext>
              </a:extLst>
            </p:cNvPr>
            <p:cNvSpPr txBox="1"/>
            <p:nvPr/>
          </p:nvSpPr>
          <p:spPr>
            <a:xfrm>
              <a:off x="3625845" y="1843034"/>
              <a:ext cx="4265265" cy="461665"/>
            </a:xfrm>
            <a:prstGeom prst="rect">
              <a:avLst/>
            </a:prstGeom>
            <a:noFill/>
            <a:ln w="38100">
              <a:solidFill>
                <a:schemeClr val="accent6">
                  <a:lumMod val="75000"/>
                </a:schemeClr>
              </a:solidFill>
            </a:ln>
          </p:spPr>
          <p:txBody>
            <a:bodyPr wrap="square" rtlCol="0">
              <a:spAutoFit/>
            </a:bodyPr>
            <a:lstStyle/>
            <a:p>
              <a:pPr lvl="0"/>
              <a:r>
                <a:rPr lang="zh-CN" altLang="en-US" sz="2400" dirty="0"/>
                <a:t>我国社会养老保险制度的改革</a:t>
              </a:r>
              <a:endParaRPr lang="en-GB" altLang="zh-CN" sz="2400" dirty="0"/>
            </a:p>
          </p:txBody>
        </p:sp>
        <p:sp>
          <p:nvSpPr>
            <p:cNvPr id="9" name="文本框 8">
              <a:extLst>
                <a:ext uri="{FF2B5EF4-FFF2-40B4-BE49-F238E27FC236}">
                  <a16:creationId xmlns:a16="http://schemas.microsoft.com/office/drawing/2014/main" id="{D0CA1D7C-2C07-425D-A341-7794F9799AC8}"/>
                </a:ext>
              </a:extLst>
            </p:cNvPr>
            <p:cNvSpPr txBox="1"/>
            <p:nvPr/>
          </p:nvSpPr>
          <p:spPr>
            <a:xfrm>
              <a:off x="3625846" y="3463743"/>
              <a:ext cx="3571643" cy="461665"/>
            </a:xfrm>
            <a:prstGeom prst="rect">
              <a:avLst/>
            </a:prstGeom>
            <a:noFill/>
            <a:ln w="38100">
              <a:solidFill>
                <a:schemeClr val="accent6">
                  <a:lumMod val="75000"/>
                </a:schemeClr>
              </a:solidFill>
            </a:ln>
          </p:spPr>
          <p:txBody>
            <a:bodyPr wrap="square" rtlCol="0">
              <a:spAutoFit/>
            </a:bodyPr>
            <a:lstStyle/>
            <a:p>
              <a:pPr lvl="0"/>
              <a:r>
                <a:rPr lang="zh-CN" altLang="zh-CN" sz="2400" dirty="0"/>
                <a:t>改革中面临的主要问题</a:t>
              </a:r>
              <a:endParaRPr lang="en-GB" altLang="zh-CN" sz="2400" dirty="0"/>
            </a:p>
          </p:txBody>
        </p:sp>
        <p:cxnSp>
          <p:nvCxnSpPr>
            <p:cNvPr id="10" name="直接连接符 9">
              <a:extLst>
                <a:ext uri="{FF2B5EF4-FFF2-40B4-BE49-F238E27FC236}">
                  <a16:creationId xmlns:a16="http://schemas.microsoft.com/office/drawing/2014/main" id="{145C37FD-743B-4628-A90D-3E9A51868D70}"/>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AF20E34-DCB1-4131-9CD2-F2F43E9E6070}"/>
                </a:ext>
              </a:extLst>
            </p:cNvPr>
            <p:cNvSpPr txBox="1"/>
            <p:nvPr/>
          </p:nvSpPr>
          <p:spPr>
            <a:xfrm>
              <a:off x="3679334" y="5053992"/>
              <a:ext cx="3571642" cy="461665"/>
            </a:xfrm>
            <a:prstGeom prst="rect">
              <a:avLst/>
            </a:prstGeom>
            <a:noFill/>
            <a:ln w="38100">
              <a:solidFill>
                <a:schemeClr val="accent6">
                  <a:lumMod val="75000"/>
                </a:schemeClr>
              </a:solidFill>
            </a:ln>
          </p:spPr>
          <p:txBody>
            <a:bodyPr wrap="square" rtlCol="0">
              <a:spAutoFit/>
            </a:bodyPr>
            <a:lstStyle/>
            <a:p>
              <a:pPr lvl="0"/>
              <a:r>
                <a:rPr lang="zh-CN" altLang="zh-CN" sz="2400" dirty="0"/>
                <a:t>我国养老保险制度的特点</a:t>
              </a:r>
              <a:endParaRPr lang="en-GB" altLang="zh-CN" sz="2400" dirty="0"/>
            </a:p>
          </p:txBody>
        </p:sp>
        <p:cxnSp>
          <p:nvCxnSpPr>
            <p:cNvPr id="12" name="直接连接符 11">
              <a:extLst>
                <a:ext uri="{FF2B5EF4-FFF2-40B4-BE49-F238E27FC236}">
                  <a16:creationId xmlns:a16="http://schemas.microsoft.com/office/drawing/2014/main" id="{104ABECB-03E6-4EF0-BDE1-778BD592169A}"/>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409000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FCA1095-40F1-484C-BC5A-9452B93030C8}"/>
              </a:ext>
            </a:extLst>
          </p:cNvPr>
          <p:cNvGrpSpPr/>
          <p:nvPr/>
        </p:nvGrpSpPr>
        <p:grpSpPr>
          <a:xfrm>
            <a:off x="107475" y="941847"/>
            <a:ext cx="6735136" cy="1608384"/>
            <a:chOff x="107475" y="941847"/>
            <a:chExt cx="6735136" cy="1608384"/>
          </a:xfrm>
        </p:grpSpPr>
        <p:grpSp>
          <p:nvGrpSpPr>
            <p:cNvPr id="15" name="组合 14">
              <a:extLst>
                <a:ext uri="{FF2B5EF4-FFF2-40B4-BE49-F238E27FC236}">
                  <a16:creationId xmlns:a16="http://schemas.microsoft.com/office/drawing/2014/main" id="{E86C81A3-42F3-4199-B3FE-D7CCF0CF264D}"/>
                </a:ext>
              </a:extLst>
            </p:cNvPr>
            <p:cNvGrpSpPr/>
            <p:nvPr/>
          </p:nvGrpSpPr>
          <p:grpSpPr>
            <a:xfrm>
              <a:off x="107475" y="941847"/>
              <a:ext cx="5252802" cy="1608384"/>
              <a:chOff x="107475" y="941847"/>
              <a:chExt cx="5252802" cy="1608384"/>
            </a:xfrm>
          </p:grpSpPr>
          <p:sp>
            <p:nvSpPr>
              <p:cNvPr id="17" name="文本框 16">
                <a:extLst>
                  <a:ext uri="{FF2B5EF4-FFF2-40B4-BE49-F238E27FC236}">
                    <a16:creationId xmlns:a16="http://schemas.microsoft.com/office/drawing/2014/main" id="{EFE6A55E-A69B-4911-89BB-E70BD7415322}"/>
                  </a:ext>
                </a:extLst>
              </p:cNvPr>
              <p:cNvSpPr txBox="1"/>
              <p:nvPr/>
            </p:nvSpPr>
            <p:spPr>
              <a:xfrm>
                <a:off x="627891" y="2150121"/>
                <a:ext cx="4732386" cy="400110"/>
              </a:xfrm>
              <a:prstGeom prst="rect">
                <a:avLst/>
              </a:prstGeom>
              <a:noFill/>
            </p:spPr>
            <p:txBody>
              <a:bodyPr wrap="none" rtlCol="0">
                <a:spAutoFit/>
              </a:bodyPr>
              <a:lstStyle/>
              <a:p>
                <a:r>
                  <a:rPr lang="en-US" altLang="zh-CN" sz="2000" b="1" dirty="0"/>
                  <a:t>5.4.1   </a:t>
                </a:r>
                <a:r>
                  <a:rPr lang="zh-CN" altLang="en-US" sz="2000" b="1" dirty="0"/>
                  <a:t>一、我国社会养老保险制度的改革</a:t>
                </a:r>
                <a:endParaRPr lang="en-US" altLang="zh-CN" sz="2000" b="1" dirty="0"/>
              </a:p>
            </p:txBody>
          </p:sp>
          <p:sp>
            <p:nvSpPr>
              <p:cNvPr id="18" name="文本框 17">
                <a:extLst>
                  <a:ext uri="{FF2B5EF4-FFF2-40B4-BE49-F238E27FC236}">
                    <a16:creationId xmlns:a16="http://schemas.microsoft.com/office/drawing/2014/main" id="{F5148E69-D430-46C7-9AE0-F561EE4AA2F7}"/>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19" name="矩形 18">
                <a:extLst>
                  <a:ext uri="{FF2B5EF4-FFF2-40B4-BE49-F238E27FC236}">
                    <a16:creationId xmlns:a16="http://schemas.microsoft.com/office/drawing/2014/main" id="{A822CAD0-5505-47DD-B241-C3BDD45CEDD4}"/>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5.4</a:t>
                </a:r>
                <a:r>
                  <a:rPr lang="zh-CN" altLang="en-US" sz="2200" b="1" dirty="0"/>
                  <a:t>    我国社会养老保险的改革</a:t>
                </a:r>
              </a:p>
            </p:txBody>
          </p:sp>
        </p:grpSp>
        <p:sp>
          <p:nvSpPr>
            <p:cNvPr id="16" name="文本框 15">
              <a:extLst>
                <a:ext uri="{FF2B5EF4-FFF2-40B4-BE49-F238E27FC236}">
                  <a16:creationId xmlns:a16="http://schemas.microsoft.com/office/drawing/2014/main" id="{0B36411B-FE13-4A96-926F-D7661CA839C3}"/>
                </a:ext>
              </a:extLst>
            </p:cNvPr>
            <p:cNvSpPr txBox="1"/>
            <p:nvPr/>
          </p:nvSpPr>
          <p:spPr>
            <a:xfrm>
              <a:off x="5404397" y="2169476"/>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论述题</a:t>
              </a:r>
            </a:p>
          </p:txBody>
        </p:sp>
      </p:grpSp>
      <p:pic>
        <p:nvPicPr>
          <p:cNvPr id="2" name="图片 1">
            <a:extLst>
              <a:ext uri="{FF2B5EF4-FFF2-40B4-BE49-F238E27FC236}">
                <a16:creationId xmlns:a16="http://schemas.microsoft.com/office/drawing/2014/main" id="{9FD88CAA-B4E9-42D4-8F42-0EF0B24DC91B}"/>
              </a:ext>
            </a:extLst>
          </p:cNvPr>
          <p:cNvPicPr>
            <a:picLocks noChangeAspect="1"/>
          </p:cNvPicPr>
          <p:nvPr/>
        </p:nvPicPr>
        <p:blipFill>
          <a:blip r:embed="rId3"/>
          <a:stretch>
            <a:fillRect/>
          </a:stretch>
        </p:blipFill>
        <p:spPr>
          <a:xfrm>
            <a:off x="8546587" y="763753"/>
            <a:ext cx="3489948" cy="1402627"/>
          </a:xfrm>
          <a:prstGeom prst="rect">
            <a:avLst/>
          </a:prstGeom>
        </p:spPr>
      </p:pic>
      <p:sp>
        <p:nvSpPr>
          <p:cNvPr id="20" name="文本框 19">
            <a:extLst>
              <a:ext uri="{FF2B5EF4-FFF2-40B4-BE49-F238E27FC236}">
                <a16:creationId xmlns:a16="http://schemas.microsoft.com/office/drawing/2014/main" id="{665724BE-9EEC-4E2B-BDE5-623046CFAFC8}"/>
              </a:ext>
            </a:extLst>
          </p:cNvPr>
          <p:cNvSpPr txBox="1"/>
          <p:nvPr/>
        </p:nvSpPr>
        <p:spPr>
          <a:xfrm>
            <a:off x="1213756" y="2550231"/>
            <a:ext cx="8684986" cy="3692293"/>
          </a:xfrm>
          <a:prstGeom prst="rect">
            <a:avLst/>
          </a:prstGeom>
          <a:noFill/>
        </p:spPr>
        <p:txBody>
          <a:bodyPr wrap="square">
            <a:spAutoFit/>
          </a:bodyPr>
          <a:lstStyle/>
          <a:p>
            <a:pPr algn="l">
              <a:lnSpc>
                <a:spcPct val="200000"/>
              </a:lnSpc>
            </a:pPr>
            <a:r>
              <a:rPr lang="zh-CN" altLang="en-US" sz="2000" b="0" i="0" dirty="0">
                <a:effectLst/>
                <a:latin typeface="Helvetica Neue For Number"/>
              </a:rPr>
              <a:t>我国养老保险的改革内容：</a:t>
            </a:r>
            <a:endParaRPr lang="en-US" altLang="zh-CN" sz="2000" b="0" i="0" dirty="0">
              <a:effectLst/>
              <a:latin typeface="Helvetica Neue For Number"/>
            </a:endParaRPr>
          </a:p>
          <a:p>
            <a:pPr algn="l">
              <a:lnSpc>
                <a:spcPct val="200000"/>
              </a:lnSpc>
            </a:pPr>
            <a:r>
              <a:rPr lang="zh-CN" altLang="en-US" sz="2000" b="0" i="0" dirty="0">
                <a:effectLst/>
                <a:latin typeface="Helvetica Neue For Number"/>
              </a:rPr>
              <a:t>（</a:t>
            </a:r>
            <a:r>
              <a:rPr lang="zh-CN" altLang="en-US" sz="2000" dirty="0">
                <a:latin typeface="Helvetica Neue For Number"/>
              </a:rPr>
              <a:t>一</a:t>
            </a:r>
            <a:r>
              <a:rPr lang="zh-CN" altLang="en-US" sz="2000" b="0" i="0" dirty="0">
                <a:effectLst/>
                <a:latin typeface="Helvetica Neue For Number"/>
              </a:rPr>
              <a:t>）扩大养老保险的社会覆盖面。</a:t>
            </a:r>
          </a:p>
          <a:p>
            <a:pPr algn="l">
              <a:lnSpc>
                <a:spcPct val="200000"/>
              </a:lnSpc>
            </a:pPr>
            <a:r>
              <a:rPr lang="zh-CN" altLang="en-US" sz="2000" b="0" i="0" dirty="0">
                <a:effectLst/>
                <a:latin typeface="Helvetica Neue For Number"/>
              </a:rPr>
              <a:t>（</a:t>
            </a:r>
            <a:r>
              <a:rPr lang="zh-CN" altLang="en-US" sz="2000" dirty="0">
                <a:latin typeface="Helvetica Neue For Number"/>
              </a:rPr>
              <a:t>二</a:t>
            </a:r>
            <a:r>
              <a:rPr lang="zh-CN" altLang="en-US" sz="2000" b="0" i="0" dirty="0">
                <a:effectLst/>
                <a:latin typeface="Helvetica Neue For Number"/>
              </a:rPr>
              <a:t>）扩大养老保险金的来源。</a:t>
            </a:r>
          </a:p>
          <a:p>
            <a:pPr algn="l">
              <a:lnSpc>
                <a:spcPct val="200000"/>
              </a:lnSpc>
            </a:pPr>
            <a:r>
              <a:rPr lang="zh-CN" altLang="en-US" sz="2000" b="0" i="0" dirty="0">
                <a:effectLst/>
                <a:latin typeface="Helvetica Neue For Number"/>
              </a:rPr>
              <a:t>（</a:t>
            </a:r>
            <a:r>
              <a:rPr lang="zh-CN" altLang="en-US" sz="2000" dirty="0">
                <a:latin typeface="Helvetica Neue For Number"/>
              </a:rPr>
              <a:t>三</a:t>
            </a:r>
            <a:r>
              <a:rPr lang="zh-CN" altLang="en-US" sz="2000" b="0" i="0" dirty="0">
                <a:effectLst/>
                <a:latin typeface="Helvetica Neue For Number"/>
              </a:rPr>
              <a:t>）由传统的现收现付制转变为部分基金积累制，建立新的基金筹集方式。</a:t>
            </a:r>
          </a:p>
          <a:p>
            <a:pPr algn="l">
              <a:lnSpc>
                <a:spcPct val="200000"/>
              </a:lnSpc>
            </a:pPr>
            <a:r>
              <a:rPr lang="zh-CN" altLang="en-US" sz="2000" b="0" i="0" dirty="0">
                <a:effectLst/>
                <a:latin typeface="Helvetica Neue For Number"/>
              </a:rPr>
              <a:t>（</a:t>
            </a:r>
            <a:r>
              <a:rPr lang="zh-CN" altLang="en-US" sz="2000" dirty="0">
                <a:latin typeface="Helvetica Neue For Number"/>
              </a:rPr>
              <a:t>四</a:t>
            </a:r>
            <a:r>
              <a:rPr lang="zh-CN" altLang="en-US" sz="2000" b="0" i="0" dirty="0">
                <a:effectLst/>
                <a:latin typeface="Helvetica Neue For Number"/>
              </a:rPr>
              <a:t>）建立养老基金增值的机制。</a:t>
            </a:r>
          </a:p>
          <a:p>
            <a:pPr algn="l">
              <a:lnSpc>
                <a:spcPct val="200000"/>
              </a:lnSpc>
            </a:pPr>
            <a:r>
              <a:rPr lang="zh-CN" altLang="en-US" sz="2000" b="0" i="0" dirty="0">
                <a:effectLst/>
                <a:latin typeface="Helvetica Neue For Number"/>
              </a:rPr>
              <a:t>（</a:t>
            </a:r>
            <a:r>
              <a:rPr lang="zh-CN" altLang="en-US" sz="2000" dirty="0">
                <a:latin typeface="Helvetica Neue For Number"/>
              </a:rPr>
              <a:t>五</a:t>
            </a:r>
            <a:r>
              <a:rPr lang="zh-CN" altLang="en-US" sz="2000" b="0" i="0" dirty="0">
                <a:effectLst/>
                <a:latin typeface="Helvetica Neue For Number"/>
              </a:rPr>
              <a:t>）建立社会统筹与个人账户相结合的制度。</a:t>
            </a:r>
          </a:p>
        </p:txBody>
      </p:sp>
    </p:spTree>
    <p:extLst>
      <p:ext uri="{BB962C8B-B14F-4D97-AF65-F5344CB8AC3E}">
        <p14:creationId xmlns:p14="http://schemas.microsoft.com/office/powerpoint/2010/main" val="3020204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E0C4D3FE-3FB9-4EC1-8A38-D85617A6BFA5}"/>
              </a:ext>
            </a:extLst>
          </p:cNvPr>
          <p:cNvGrpSpPr/>
          <p:nvPr/>
        </p:nvGrpSpPr>
        <p:grpSpPr>
          <a:xfrm>
            <a:off x="1374292" y="3290995"/>
            <a:ext cx="9094485" cy="1301145"/>
            <a:chOff x="1374292" y="3058768"/>
            <a:chExt cx="9094485" cy="1301145"/>
          </a:xfrm>
        </p:grpSpPr>
        <p:sp>
          <p:nvSpPr>
            <p:cNvPr id="5" name="矩形 4"/>
            <p:cNvSpPr/>
            <p:nvPr/>
          </p:nvSpPr>
          <p:spPr>
            <a:xfrm>
              <a:off x="1374292" y="3058768"/>
              <a:ext cx="4896663"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solidFill>
                    <a:schemeClr val="tx1"/>
                  </a:solidFill>
                </a:rPr>
                <a:t>（一）扩大养老保险的社会覆盖面</a:t>
              </a:r>
            </a:p>
          </p:txBody>
        </p:sp>
        <p:sp>
          <p:nvSpPr>
            <p:cNvPr id="3" name="文本框 2"/>
            <p:cNvSpPr txBox="1"/>
            <p:nvPr/>
          </p:nvSpPr>
          <p:spPr>
            <a:xfrm>
              <a:off x="2110017" y="3485506"/>
              <a:ext cx="8358760" cy="874407"/>
            </a:xfrm>
            <a:prstGeom prst="rect">
              <a:avLst/>
            </a:prstGeom>
            <a:noFill/>
          </p:spPr>
          <p:txBody>
            <a:bodyPr wrap="square" rtlCol="0">
              <a:spAutoFit/>
            </a:bodyPr>
            <a:lstStyle/>
            <a:p>
              <a:pPr>
                <a:lnSpc>
                  <a:spcPct val="150000"/>
                </a:lnSpc>
              </a:pPr>
              <a:r>
                <a:rPr lang="en-US" altLang="zh-CN" dirty="0">
                  <a:latin typeface="+mn-ea"/>
                </a:rPr>
                <a:t>1999</a:t>
              </a:r>
              <a:r>
                <a:rPr lang="zh-CN" altLang="zh-CN" dirty="0">
                  <a:latin typeface="+mn-ea"/>
                </a:rPr>
                <a:t>年，中国把基本养老保险的覆盖范围扩大到外商投资企业、城镇私营企业和其他城镇企业及其职工。</a:t>
              </a:r>
              <a:endParaRPr kumimoji="1" lang="zh-CN" altLang="en-US" dirty="0">
                <a:latin typeface="+mn-ea"/>
              </a:endParaRPr>
            </a:p>
          </p:txBody>
        </p:sp>
      </p:grpSp>
      <p:grpSp>
        <p:nvGrpSpPr>
          <p:cNvPr id="14" name="组合 13">
            <a:extLst>
              <a:ext uri="{FF2B5EF4-FFF2-40B4-BE49-F238E27FC236}">
                <a16:creationId xmlns:a16="http://schemas.microsoft.com/office/drawing/2014/main" id="{1FCA1095-40F1-484C-BC5A-9452B93030C8}"/>
              </a:ext>
            </a:extLst>
          </p:cNvPr>
          <p:cNvGrpSpPr/>
          <p:nvPr/>
        </p:nvGrpSpPr>
        <p:grpSpPr>
          <a:xfrm>
            <a:off x="107475" y="941847"/>
            <a:ext cx="6735136" cy="1608384"/>
            <a:chOff x="107475" y="941847"/>
            <a:chExt cx="6735136" cy="1608384"/>
          </a:xfrm>
        </p:grpSpPr>
        <p:grpSp>
          <p:nvGrpSpPr>
            <p:cNvPr id="15" name="组合 14">
              <a:extLst>
                <a:ext uri="{FF2B5EF4-FFF2-40B4-BE49-F238E27FC236}">
                  <a16:creationId xmlns:a16="http://schemas.microsoft.com/office/drawing/2014/main" id="{E86C81A3-42F3-4199-B3FE-D7CCF0CF264D}"/>
                </a:ext>
              </a:extLst>
            </p:cNvPr>
            <p:cNvGrpSpPr/>
            <p:nvPr/>
          </p:nvGrpSpPr>
          <p:grpSpPr>
            <a:xfrm>
              <a:off x="107475" y="941847"/>
              <a:ext cx="5252802" cy="1608384"/>
              <a:chOff x="107475" y="941847"/>
              <a:chExt cx="5252802" cy="1608384"/>
            </a:xfrm>
          </p:grpSpPr>
          <p:sp>
            <p:nvSpPr>
              <p:cNvPr id="17" name="文本框 16">
                <a:extLst>
                  <a:ext uri="{FF2B5EF4-FFF2-40B4-BE49-F238E27FC236}">
                    <a16:creationId xmlns:a16="http://schemas.microsoft.com/office/drawing/2014/main" id="{EFE6A55E-A69B-4911-89BB-E70BD7415322}"/>
                  </a:ext>
                </a:extLst>
              </p:cNvPr>
              <p:cNvSpPr txBox="1"/>
              <p:nvPr/>
            </p:nvSpPr>
            <p:spPr>
              <a:xfrm>
                <a:off x="627891" y="2150121"/>
                <a:ext cx="4732386" cy="400110"/>
              </a:xfrm>
              <a:prstGeom prst="rect">
                <a:avLst/>
              </a:prstGeom>
              <a:noFill/>
            </p:spPr>
            <p:txBody>
              <a:bodyPr wrap="none" rtlCol="0">
                <a:spAutoFit/>
              </a:bodyPr>
              <a:lstStyle/>
              <a:p>
                <a:r>
                  <a:rPr lang="en-US" altLang="zh-CN" sz="2000" b="1" dirty="0"/>
                  <a:t>5.4.1   </a:t>
                </a:r>
                <a:r>
                  <a:rPr lang="zh-CN" altLang="en-US" sz="2000" b="1" dirty="0"/>
                  <a:t>一、我国社会养老保险制度的改革</a:t>
                </a:r>
                <a:endParaRPr lang="en-US" altLang="zh-CN" sz="2000" b="1" dirty="0"/>
              </a:p>
            </p:txBody>
          </p:sp>
          <p:sp>
            <p:nvSpPr>
              <p:cNvPr id="18" name="文本框 17">
                <a:extLst>
                  <a:ext uri="{FF2B5EF4-FFF2-40B4-BE49-F238E27FC236}">
                    <a16:creationId xmlns:a16="http://schemas.microsoft.com/office/drawing/2014/main" id="{F5148E69-D430-46C7-9AE0-F561EE4AA2F7}"/>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19" name="矩形 18">
                <a:extLst>
                  <a:ext uri="{FF2B5EF4-FFF2-40B4-BE49-F238E27FC236}">
                    <a16:creationId xmlns:a16="http://schemas.microsoft.com/office/drawing/2014/main" id="{A822CAD0-5505-47DD-B241-C3BDD45CEDD4}"/>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5.4</a:t>
                </a:r>
                <a:r>
                  <a:rPr lang="zh-CN" altLang="en-US" sz="2200" b="1" dirty="0"/>
                  <a:t>    我国社会养老保险的改革</a:t>
                </a:r>
              </a:p>
            </p:txBody>
          </p:sp>
        </p:grpSp>
        <p:sp>
          <p:nvSpPr>
            <p:cNvPr id="16" name="文本框 15">
              <a:extLst>
                <a:ext uri="{FF2B5EF4-FFF2-40B4-BE49-F238E27FC236}">
                  <a16:creationId xmlns:a16="http://schemas.microsoft.com/office/drawing/2014/main" id="{0B36411B-FE13-4A96-926F-D7661CA839C3}"/>
                </a:ext>
              </a:extLst>
            </p:cNvPr>
            <p:cNvSpPr txBox="1"/>
            <p:nvPr/>
          </p:nvSpPr>
          <p:spPr>
            <a:xfrm>
              <a:off x="5404397" y="2169476"/>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论述题</a:t>
              </a:r>
            </a:p>
          </p:txBody>
        </p:sp>
      </p:grpSp>
      <p:pic>
        <p:nvPicPr>
          <p:cNvPr id="2" name="图片 1">
            <a:extLst>
              <a:ext uri="{FF2B5EF4-FFF2-40B4-BE49-F238E27FC236}">
                <a16:creationId xmlns:a16="http://schemas.microsoft.com/office/drawing/2014/main" id="{9FD88CAA-B4E9-42D4-8F42-0EF0B24DC91B}"/>
              </a:ext>
            </a:extLst>
          </p:cNvPr>
          <p:cNvPicPr>
            <a:picLocks noChangeAspect="1"/>
          </p:cNvPicPr>
          <p:nvPr/>
        </p:nvPicPr>
        <p:blipFill>
          <a:blip r:embed="rId3"/>
          <a:stretch>
            <a:fillRect/>
          </a:stretch>
        </p:blipFill>
        <p:spPr>
          <a:xfrm>
            <a:off x="8546587" y="763753"/>
            <a:ext cx="3489948" cy="1402627"/>
          </a:xfrm>
          <a:prstGeom prst="rect">
            <a:avLst/>
          </a:prstGeom>
        </p:spPr>
      </p:pic>
      <p:grpSp>
        <p:nvGrpSpPr>
          <p:cNvPr id="8" name="组合 7">
            <a:extLst>
              <a:ext uri="{FF2B5EF4-FFF2-40B4-BE49-F238E27FC236}">
                <a16:creationId xmlns:a16="http://schemas.microsoft.com/office/drawing/2014/main" id="{DFCBC0D8-221A-461D-A3C1-8A7301CB5BD5}"/>
              </a:ext>
            </a:extLst>
          </p:cNvPr>
          <p:cNvGrpSpPr/>
          <p:nvPr/>
        </p:nvGrpSpPr>
        <p:grpSpPr>
          <a:xfrm>
            <a:off x="1374292" y="4940036"/>
            <a:ext cx="10718270" cy="1756538"/>
            <a:chOff x="1374292" y="4707809"/>
            <a:chExt cx="10718270" cy="1756538"/>
          </a:xfrm>
        </p:grpSpPr>
        <p:sp>
          <p:nvSpPr>
            <p:cNvPr id="6" name="矩形 5"/>
            <p:cNvSpPr/>
            <p:nvPr/>
          </p:nvSpPr>
          <p:spPr>
            <a:xfrm>
              <a:off x="1374292" y="4707809"/>
              <a:ext cx="4277685"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solidFill>
                    <a:schemeClr val="tx1"/>
                  </a:solidFill>
                </a:rPr>
                <a:t>（二）扩大养老保险金的来源</a:t>
              </a:r>
              <a:endParaRPr lang="zh-CN" altLang="en-US" sz="2000" b="1" dirty="0">
                <a:solidFill>
                  <a:schemeClr val="tx1"/>
                </a:solidFill>
              </a:endParaRPr>
            </a:p>
          </p:txBody>
        </p:sp>
        <p:sp>
          <p:nvSpPr>
            <p:cNvPr id="28" name="矩形 27">
              <a:extLst>
                <a:ext uri="{FF2B5EF4-FFF2-40B4-BE49-F238E27FC236}">
                  <a16:creationId xmlns:a16="http://schemas.microsoft.com/office/drawing/2014/main" id="{417134B5-04B9-44F6-993C-AA350D3C720F}"/>
                </a:ext>
              </a:extLst>
            </p:cNvPr>
            <p:cNvSpPr/>
            <p:nvPr/>
          </p:nvSpPr>
          <p:spPr>
            <a:xfrm>
              <a:off x="2110017" y="5264018"/>
              <a:ext cx="9982545"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solidFill>
                    <a:schemeClr val="tx1"/>
                  </a:solidFill>
                </a:rPr>
                <a:t>1</a:t>
              </a:r>
              <a:r>
                <a:rPr lang="zh-CN" altLang="en-US" dirty="0">
                  <a:solidFill>
                    <a:schemeClr val="tx1"/>
                  </a:solidFill>
                </a:rPr>
                <a:t>、实行企业和职工共同缴费：</a:t>
              </a:r>
              <a:r>
                <a:rPr lang="zh-CN" altLang="en-US" sz="1600" dirty="0">
                  <a:solidFill>
                    <a:srgbClr val="FF0000"/>
                  </a:solidFill>
                </a:rPr>
                <a:t>企业缴费一般不超过企业工资总额的</a:t>
              </a:r>
              <a:r>
                <a:rPr lang="en-US" altLang="zh-CN" sz="1600" dirty="0">
                  <a:solidFill>
                    <a:srgbClr val="FF0000"/>
                  </a:solidFill>
                </a:rPr>
                <a:t>20%</a:t>
              </a:r>
              <a:r>
                <a:rPr lang="zh-CN" altLang="en-US" sz="1600" dirty="0">
                  <a:solidFill>
                    <a:srgbClr val="FF0000"/>
                  </a:solidFill>
                </a:rPr>
                <a:t>，职工个人按本人工资的</a:t>
              </a:r>
              <a:r>
                <a:rPr lang="en-US" altLang="zh-CN" sz="1600" dirty="0">
                  <a:solidFill>
                    <a:srgbClr val="FF0000"/>
                  </a:solidFill>
                </a:rPr>
                <a:t>8%</a:t>
              </a:r>
              <a:r>
                <a:rPr lang="zh-CN" altLang="en-US" sz="1600" dirty="0">
                  <a:solidFill>
                    <a:srgbClr val="FF0000"/>
                  </a:solidFill>
                </a:rPr>
                <a:t>缴费。</a:t>
              </a:r>
              <a:endParaRPr lang="en-US" altLang="zh-CN" sz="1600" dirty="0">
                <a:solidFill>
                  <a:srgbClr val="FF0000"/>
                </a:solidFill>
              </a:endParaRPr>
            </a:p>
            <a:p>
              <a:r>
                <a:rPr lang="en-US" altLang="zh-CN" dirty="0">
                  <a:solidFill>
                    <a:schemeClr val="tx1"/>
                  </a:solidFill>
                </a:rPr>
                <a:t>2</a:t>
              </a:r>
              <a:r>
                <a:rPr lang="zh-CN" altLang="en-US" dirty="0">
                  <a:solidFill>
                    <a:schemeClr val="tx1"/>
                  </a:solidFill>
                </a:rPr>
                <a:t>、增加财政对基本养老保险基金的补助</a:t>
              </a:r>
              <a:endParaRPr lang="en-US" altLang="zh-CN" dirty="0">
                <a:solidFill>
                  <a:schemeClr val="tx1"/>
                </a:solidFill>
              </a:endParaRPr>
            </a:p>
            <a:p>
              <a:r>
                <a:rPr lang="en-US" altLang="zh-CN" dirty="0">
                  <a:solidFill>
                    <a:schemeClr val="tx1"/>
                  </a:solidFill>
                </a:rPr>
                <a:t>3</a:t>
              </a:r>
              <a:r>
                <a:rPr lang="zh-CN" altLang="en-US" dirty="0">
                  <a:solidFill>
                    <a:schemeClr val="tx1"/>
                  </a:solidFill>
                </a:rPr>
                <a:t>、建立全国社会保障基金      </a:t>
              </a:r>
              <a:r>
                <a:rPr lang="en-US" altLang="zh-CN" dirty="0">
                  <a:solidFill>
                    <a:srgbClr val="FF0000"/>
                  </a:solidFill>
                </a:rPr>
                <a:t>2000</a:t>
              </a:r>
              <a:r>
                <a:rPr lang="zh-CN" altLang="en-US" dirty="0">
                  <a:solidFill>
                    <a:srgbClr val="FF0000"/>
                  </a:solidFill>
                </a:rPr>
                <a:t>年建立</a:t>
              </a:r>
              <a:endParaRPr lang="en-US" altLang="zh-CN" dirty="0">
                <a:solidFill>
                  <a:srgbClr val="FF0000"/>
                </a:solidFill>
              </a:endParaRPr>
            </a:p>
            <a:p>
              <a:r>
                <a:rPr lang="en-US" altLang="zh-CN" dirty="0">
                  <a:solidFill>
                    <a:schemeClr val="tx1"/>
                  </a:solidFill>
                </a:rPr>
                <a:t>4</a:t>
              </a:r>
              <a:r>
                <a:rPr lang="zh-CN" altLang="en-US" dirty="0">
                  <a:solidFill>
                    <a:schemeClr val="tx1"/>
                  </a:solidFill>
                </a:rPr>
                <a:t>、实行由国家、企业和个人共同负担养老保险费用的办法</a:t>
              </a:r>
            </a:p>
          </p:txBody>
        </p:sp>
      </p:grpSp>
      <p:sp>
        <p:nvSpPr>
          <p:cNvPr id="20" name="文本框 19">
            <a:extLst>
              <a:ext uri="{FF2B5EF4-FFF2-40B4-BE49-F238E27FC236}">
                <a16:creationId xmlns:a16="http://schemas.microsoft.com/office/drawing/2014/main" id="{68B1D240-B1B6-4EEF-AC89-829A2CBEF1DE}"/>
              </a:ext>
            </a:extLst>
          </p:cNvPr>
          <p:cNvSpPr txBox="1"/>
          <p:nvPr/>
        </p:nvSpPr>
        <p:spPr>
          <a:xfrm>
            <a:off x="1299204" y="2635785"/>
            <a:ext cx="6099628" cy="499111"/>
          </a:xfrm>
          <a:prstGeom prst="rect">
            <a:avLst/>
          </a:prstGeom>
          <a:noFill/>
        </p:spPr>
        <p:txBody>
          <a:bodyPr wrap="square">
            <a:spAutoFit/>
          </a:bodyPr>
          <a:lstStyle/>
          <a:p>
            <a:pPr algn="l">
              <a:lnSpc>
                <a:spcPct val="150000"/>
              </a:lnSpc>
            </a:pPr>
            <a:r>
              <a:rPr lang="zh-CN" altLang="en-US" sz="2000" b="0" i="0" dirty="0">
                <a:solidFill>
                  <a:srgbClr val="1F2D3D"/>
                </a:solidFill>
                <a:effectLst/>
                <a:latin typeface="Helvetica Neue For Number"/>
              </a:rPr>
              <a:t>我国养老保险的改革内容：</a:t>
            </a:r>
            <a:endParaRPr lang="en-US" altLang="zh-CN" sz="2000" b="0" i="0" dirty="0">
              <a:solidFill>
                <a:srgbClr val="1F2D3D"/>
              </a:solidFill>
              <a:effectLst/>
              <a:latin typeface="Helvetica Neue For Number"/>
            </a:endParaRPr>
          </a:p>
        </p:txBody>
      </p:sp>
    </p:spTree>
    <p:extLst>
      <p:ext uri="{BB962C8B-B14F-4D97-AF65-F5344CB8AC3E}">
        <p14:creationId xmlns:p14="http://schemas.microsoft.com/office/powerpoint/2010/main" val="124567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148662" y="5006284"/>
            <a:ext cx="4509806"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solidFill>
                  <a:schemeClr val="tx1"/>
                </a:solidFill>
              </a:rPr>
              <a:t>（四）建立养老基金增值的机制</a:t>
            </a:r>
            <a:endParaRPr lang="zh-CN" altLang="en-US" sz="2000" b="1" dirty="0">
              <a:solidFill>
                <a:schemeClr val="tx1"/>
              </a:solidFill>
            </a:endParaRPr>
          </a:p>
        </p:txBody>
      </p:sp>
      <p:sp>
        <p:nvSpPr>
          <p:cNvPr id="9" name="矩形 8"/>
          <p:cNvSpPr/>
          <p:nvPr/>
        </p:nvSpPr>
        <p:spPr>
          <a:xfrm>
            <a:off x="1148661" y="5924637"/>
            <a:ext cx="10361167"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t>（五）建立社会统筹与个人账户相结合的制度（我国首创，个人缴费超过</a:t>
            </a:r>
            <a:r>
              <a:rPr lang="en-US" altLang="zh-CN" sz="2000" dirty="0">
                <a:solidFill>
                  <a:srgbClr val="FF0000"/>
                </a:solidFill>
              </a:rPr>
              <a:t>15</a:t>
            </a:r>
            <a:r>
              <a:rPr lang="zh-CN" altLang="en-US" sz="2000" dirty="0">
                <a:solidFill>
                  <a:srgbClr val="FF0000"/>
                </a:solidFill>
              </a:rPr>
              <a:t>年</a:t>
            </a:r>
            <a:r>
              <a:rPr lang="zh-CN" altLang="en-US" sz="2000" dirty="0"/>
              <a:t>）</a:t>
            </a:r>
            <a:endParaRPr lang="zh-CN" altLang="en-US" sz="2000" b="1" dirty="0">
              <a:solidFill>
                <a:srgbClr val="FF0000"/>
              </a:solidFill>
            </a:endParaRPr>
          </a:p>
        </p:txBody>
      </p:sp>
      <p:grpSp>
        <p:nvGrpSpPr>
          <p:cNvPr id="2" name="组合 1">
            <a:extLst>
              <a:ext uri="{FF2B5EF4-FFF2-40B4-BE49-F238E27FC236}">
                <a16:creationId xmlns:a16="http://schemas.microsoft.com/office/drawing/2014/main" id="{62D836BF-99D9-4248-8EB3-2A2439325A8A}"/>
              </a:ext>
            </a:extLst>
          </p:cNvPr>
          <p:cNvGrpSpPr/>
          <p:nvPr/>
        </p:nvGrpSpPr>
        <p:grpSpPr>
          <a:xfrm>
            <a:off x="1148662" y="3437639"/>
            <a:ext cx="10278319" cy="1078321"/>
            <a:chOff x="1148662" y="2988804"/>
            <a:chExt cx="10278319" cy="1078321"/>
          </a:xfrm>
        </p:grpSpPr>
        <p:sp>
          <p:nvSpPr>
            <p:cNvPr id="7" name="矩形 6"/>
            <p:cNvSpPr/>
            <p:nvPr/>
          </p:nvSpPr>
          <p:spPr>
            <a:xfrm>
              <a:off x="1148662" y="2988804"/>
              <a:ext cx="10278319"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solidFill>
                    <a:schemeClr val="tx1"/>
                  </a:solidFill>
                </a:rPr>
                <a:t>（三）由传统的现收现付制转变为部分基金积累制，建立新的基金筹集方式</a:t>
              </a:r>
              <a:endParaRPr lang="zh-CN" altLang="en-US" sz="2000" b="1" dirty="0">
                <a:solidFill>
                  <a:schemeClr val="tx1"/>
                </a:solidFill>
              </a:endParaRPr>
            </a:p>
          </p:txBody>
        </p:sp>
        <p:sp>
          <p:nvSpPr>
            <p:cNvPr id="13" name="文本框 12"/>
            <p:cNvSpPr txBox="1"/>
            <p:nvPr/>
          </p:nvSpPr>
          <p:spPr>
            <a:xfrm>
              <a:off x="1909847" y="3608217"/>
              <a:ext cx="7772771" cy="458908"/>
            </a:xfrm>
            <a:prstGeom prst="rect">
              <a:avLst/>
            </a:prstGeom>
            <a:noFill/>
          </p:spPr>
          <p:txBody>
            <a:bodyPr wrap="square" rtlCol="0">
              <a:spAutoFit/>
            </a:bodyPr>
            <a:lstStyle/>
            <a:p>
              <a:pPr>
                <a:lnSpc>
                  <a:spcPct val="150000"/>
                </a:lnSpc>
              </a:pPr>
              <a:r>
                <a:rPr lang="zh-CN" altLang="en-US" dirty="0">
                  <a:latin typeface="+mn-ea"/>
                </a:rPr>
                <a:t>我国目前养老金筹集方式基本采取</a:t>
              </a:r>
              <a:r>
                <a:rPr lang="zh-CN" altLang="en-US" dirty="0">
                  <a:solidFill>
                    <a:srgbClr val="FF0000"/>
                  </a:solidFill>
                  <a:latin typeface="+mn-ea"/>
                </a:rPr>
                <a:t>混合式</a:t>
              </a:r>
              <a:r>
                <a:rPr lang="zh-CN" altLang="en-US" dirty="0">
                  <a:latin typeface="+mn-ea"/>
                </a:rPr>
                <a:t>（现收现付和储蓄积累的结合）。</a:t>
              </a:r>
              <a:endParaRPr kumimoji="1" lang="zh-CN" altLang="en-US" dirty="0">
                <a:latin typeface="+mn-ea"/>
              </a:endParaRPr>
            </a:p>
          </p:txBody>
        </p:sp>
      </p:grpSp>
      <p:pic>
        <p:nvPicPr>
          <p:cNvPr id="20" name="图片 19">
            <a:extLst>
              <a:ext uri="{FF2B5EF4-FFF2-40B4-BE49-F238E27FC236}">
                <a16:creationId xmlns:a16="http://schemas.microsoft.com/office/drawing/2014/main" id="{7BE629CC-2BB5-496B-8D5E-A3D17B90BBC4}"/>
              </a:ext>
            </a:extLst>
          </p:cNvPr>
          <p:cNvPicPr>
            <a:picLocks noChangeAspect="1"/>
          </p:cNvPicPr>
          <p:nvPr/>
        </p:nvPicPr>
        <p:blipFill>
          <a:blip r:embed="rId3"/>
          <a:stretch>
            <a:fillRect/>
          </a:stretch>
        </p:blipFill>
        <p:spPr>
          <a:xfrm>
            <a:off x="8546587" y="763753"/>
            <a:ext cx="3489948" cy="1402627"/>
          </a:xfrm>
          <a:prstGeom prst="rect">
            <a:avLst/>
          </a:prstGeom>
        </p:spPr>
      </p:pic>
      <p:sp>
        <p:nvSpPr>
          <p:cNvPr id="3" name="矩形 2">
            <a:extLst>
              <a:ext uri="{FF2B5EF4-FFF2-40B4-BE49-F238E27FC236}">
                <a16:creationId xmlns:a16="http://schemas.microsoft.com/office/drawing/2014/main" id="{BC3A6C30-6D9F-463A-85C6-130FC4F230CD}"/>
              </a:ext>
            </a:extLst>
          </p:cNvPr>
          <p:cNvSpPr/>
          <p:nvPr/>
        </p:nvSpPr>
        <p:spPr>
          <a:xfrm>
            <a:off x="956407" y="160672"/>
            <a:ext cx="7995338" cy="369332"/>
          </a:xfrm>
          <a:prstGeom prst="rect">
            <a:avLst/>
          </a:prstGeom>
        </p:spPr>
        <p:txBody>
          <a:bodyPr wrap="square">
            <a:spAutoFit/>
          </a:bodyPr>
          <a:lstStyle/>
          <a:p>
            <a:r>
              <a:rPr lang="en-US" altLang="zh-CN" dirty="0">
                <a:latin typeface="Helvetica Neue For Number"/>
              </a:rPr>
              <a:t>5.4.1.3 </a:t>
            </a:r>
            <a:r>
              <a:rPr lang="zh-CN" altLang="en-US" dirty="0">
                <a:latin typeface="Helvetica Neue For Number"/>
              </a:rPr>
              <a:t>由传统的现收现付制转变为部分基金积累制，建立新的基金筹集方式</a:t>
            </a:r>
            <a:endParaRPr lang="zh-CN" altLang="en-US" dirty="0"/>
          </a:p>
        </p:txBody>
      </p:sp>
      <p:grpSp>
        <p:nvGrpSpPr>
          <p:cNvPr id="21" name="组合 20">
            <a:extLst>
              <a:ext uri="{FF2B5EF4-FFF2-40B4-BE49-F238E27FC236}">
                <a16:creationId xmlns:a16="http://schemas.microsoft.com/office/drawing/2014/main" id="{83E0640C-0279-442E-A39F-22897371B4FB}"/>
              </a:ext>
            </a:extLst>
          </p:cNvPr>
          <p:cNvGrpSpPr/>
          <p:nvPr/>
        </p:nvGrpSpPr>
        <p:grpSpPr>
          <a:xfrm>
            <a:off x="107475" y="941847"/>
            <a:ext cx="6735136" cy="1608384"/>
            <a:chOff x="107475" y="941847"/>
            <a:chExt cx="6735136" cy="1608384"/>
          </a:xfrm>
        </p:grpSpPr>
        <p:grpSp>
          <p:nvGrpSpPr>
            <p:cNvPr id="22" name="组合 21">
              <a:extLst>
                <a:ext uri="{FF2B5EF4-FFF2-40B4-BE49-F238E27FC236}">
                  <a16:creationId xmlns:a16="http://schemas.microsoft.com/office/drawing/2014/main" id="{83931453-3386-49B5-97D6-BDFF490F1BC0}"/>
                </a:ext>
              </a:extLst>
            </p:cNvPr>
            <p:cNvGrpSpPr/>
            <p:nvPr/>
          </p:nvGrpSpPr>
          <p:grpSpPr>
            <a:xfrm>
              <a:off x="107475" y="941847"/>
              <a:ext cx="5252802" cy="1608384"/>
              <a:chOff x="107475" y="941847"/>
              <a:chExt cx="5252802" cy="1608384"/>
            </a:xfrm>
          </p:grpSpPr>
          <p:sp>
            <p:nvSpPr>
              <p:cNvPr id="24" name="文本框 23">
                <a:extLst>
                  <a:ext uri="{FF2B5EF4-FFF2-40B4-BE49-F238E27FC236}">
                    <a16:creationId xmlns:a16="http://schemas.microsoft.com/office/drawing/2014/main" id="{7B68B65B-49F8-4AE2-901F-32F083385291}"/>
                  </a:ext>
                </a:extLst>
              </p:cNvPr>
              <p:cNvSpPr txBox="1"/>
              <p:nvPr/>
            </p:nvSpPr>
            <p:spPr>
              <a:xfrm>
                <a:off x="627891" y="2150121"/>
                <a:ext cx="4732386" cy="400110"/>
              </a:xfrm>
              <a:prstGeom prst="rect">
                <a:avLst/>
              </a:prstGeom>
              <a:noFill/>
            </p:spPr>
            <p:txBody>
              <a:bodyPr wrap="none" rtlCol="0">
                <a:spAutoFit/>
              </a:bodyPr>
              <a:lstStyle/>
              <a:p>
                <a:r>
                  <a:rPr lang="en-US" altLang="zh-CN" sz="2000" b="1" dirty="0"/>
                  <a:t>5.4.1   </a:t>
                </a:r>
                <a:r>
                  <a:rPr lang="zh-CN" altLang="en-US" sz="2000" b="1" dirty="0"/>
                  <a:t>一、我国社会养老保险制度的改革</a:t>
                </a:r>
                <a:endParaRPr lang="en-US" altLang="zh-CN" sz="2000" b="1" dirty="0"/>
              </a:p>
            </p:txBody>
          </p:sp>
          <p:sp>
            <p:nvSpPr>
              <p:cNvPr id="25" name="文本框 24">
                <a:extLst>
                  <a:ext uri="{FF2B5EF4-FFF2-40B4-BE49-F238E27FC236}">
                    <a16:creationId xmlns:a16="http://schemas.microsoft.com/office/drawing/2014/main" id="{37BC91AA-AC49-45C7-8FED-13F9E7B8D919}"/>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26" name="矩形 25">
                <a:extLst>
                  <a:ext uri="{FF2B5EF4-FFF2-40B4-BE49-F238E27FC236}">
                    <a16:creationId xmlns:a16="http://schemas.microsoft.com/office/drawing/2014/main" id="{F536FADA-5C88-428E-9752-901409250F98}"/>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5.4</a:t>
                </a:r>
                <a:r>
                  <a:rPr lang="zh-CN" altLang="en-US" sz="2200" b="1" dirty="0"/>
                  <a:t>    我国社会养老保险的改革</a:t>
                </a:r>
              </a:p>
            </p:txBody>
          </p:sp>
        </p:grpSp>
        <p:sp>
          <p:nvSpPr>
            <p:cNvPr id="23" name="文本框 22">
              <a:extLst>
                <a:ext uri="{FF2B5EF4-FFF2-40B4-BE49-F238E27FC236}">
                  <a16:creationId xmlns:a16="http://schemas.microsoft.com/office/drawing/2014/main" id="{D1049572-95A3-46A5-983A-51FB19FEDDEE}"/>
                </a:ext>
              </a:extLst>
            </p:cNvPr>
            <p:cNvSpPr txBox="1"/>
            <p:nvPr/>
          </p:nvSpPr>
          <p:spPr>
            <a:xfrm>
              <a:off x="5404397" y="2169476"/>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论述题</a:t>
              </a:r>
            </a:p>
          </p:txBody>
        </p:sp>
      </p:grpSp>
      <p:sp>
        <p:nvSpPr>
          <p:cNvPr id="4" name="文本框 3">
            <a:extLst>
              <a:ext uri="{FF2B5EF4-FFF2-40B4-BE49-F238E27FC236}">
                <a16:creationId xmlns:a16="http://schemas.microsoft.com/office/drawing/2014/main" id="{B1CA6D3E-ABB3-4D3F-AF4C-C974246BCDA2}"/>
              </a:ext>
            </a:extLst>
          </p:cNvPr>
          <p:cNvSpPr txBox="1"/>
          <p:nvPr/>
        </p:nvSpPr>
        <p:spPr>
          <a:xfrm>
            <a:off x="1299204" y="2635785"/>
            <a:ext cx="6099628" cy="499111"/>
          </a:xfrm>
          <a:prstGeom prst="rect">
            <a:avLst/>
          </a:prstGeom>
          <a:noFill/>
        </p:spPr>
        <p:txBody>
          <a:bodyPr wrap="square">
            <a:spAutoFit/>
          </a:bodyPr>
          <a:lstStyle/>
          <a:p>
            <a:pPr algn="l">
              <a:lnSpc>
                <a:spcPct val="150000"/>
              </a:lnSpc>
            </a:pPr>
            <a:r>
              <a:rPr lang="zh-CN" altLang="en-US" sz="2000" b="0" i="0" dirty="0">
                <a:solidFill>
                  <a:srgbClr val="1F2D3D"/>
                </a:solidFill>
                <a:effectLst/>
                <a:latin typeface="Helvetica Neue For Number"/>
              </a:rPr>
              <a:t>我国养老保险的改革内容：</a:t>
            </a:r>
            <a:endParaRPr lang="en-US" altLang="zh-CN" sz="2000" b="0" i="0" dirty="0">
              <a:solidFill>
                <a:srgbClr val="1F2D3D"/>
              </a:solidFill>
              <a:effectLst/>
              <a:latin typeface="Helvetica Neue For Number"/>
            </a:endParaRPr>
          </a:p>
        </p:txBody>
      </p:sp>
    </p:spTree>
    <p:extLst>
      <p:ext uri="{BB962C8B-B14F-4D97-AF65-F5344CB8AC3E}">
        <p14:creationId xmlns:p14="http://schemas.microsoft.com/office/powerpoint/2010/main" val="241583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0180FB98-2D8B-4F0A-AFCC-3B9714987552}"/>
              </a:ext>
            </a:extLst>
          </p:cNvPr>
          <p:cNvGrpSpPr/>
          <p:nvPr/>
        </p:nvGrpSpPr>
        <p:grpSpPr>
          <a:xfrm>
            <a:off x="590553" y="2140090"/>
            <a:ext cx="5223922" cy="418615"/>
            <a:chOff x="590553" y="2140090"/>
            <a:chExt cx="5223922" cy="418615"/>
          </a:xfrm>
        </p:grpSpPr>
        <p:sp>
          <p:nvSpPr>
            <p:cNvPr id="19" name="文本框 18">
              <a:extLst>
                <a:ext uri="{FF2B5EF4-FFF2-40B4-BE49-F238E27FC236}">
                  <a16:creationId xmlns:a16="http://schemas.microsoft.com/office/drawing/2014/main" id="{BC7D4AEC-8486-4412-8A7A-3D69B0C01D5E}"/>
                </a:ext>
              </a:extLst>
            </p:cNvPr>
            <p:cNvSpPr txBox="1"/>
            <p:nvPr/>
          </p:nvSpPr>
          <p:spPr>
            <a:xfrm>
              <a:off x="590553" y="2158595"/>
              <a:ext cx="3706464" cy="400110"/>
            </a:xfrm>
            <a:prstGeom prst="rect">
              <a:avLst/>
            </a:prstGeom>
            <a:noFill/>
          </p:spPr>
          <p:txBody>
            <a:bodyPr wrap="none" rtlCol="0">
              <a:spAutoFit/>
            </a:bodyPr>
            <a:lstStyle/>
            <a:p>
              <a:r>
                <a:rPr lang="en-US" altLang="zh-CN" sz="2000" b="1" dirty="0"/>
                <a:t>5.1.3   </a:t>
              </a:r>
              <a:r>
                <a:rPr lang="zh-CN" altLang="en-US" sz="2000" b="1" dirty="0"/>
                <a:t>三、养老保险的重要意义</a:t>
              </a:r>
              <a:endParaRPr lang="en-US" altLang="zh-CN" sz="2000" b="1" dirty="0"/>
            </a:p>
          </p:txBody>
        </p:sp>
        <p:sp>
          <p:nvSpPr>
            <p:cNvPr id="18" name="文本框 17">
              <a:extLst>
                <a:ext uri="{FF2B5EF4-FFF2-40B4-BE49-F238E27FC236}">
                  <a16:creationId xmlns:a16="http://schemas.microsoft.com/office/drawing/2014/main" id="{17D6E86F-9C8E-49AE-B6DB-30F86601E867}"/>
                </a:ext>
              </a:extLst>
            </p:cNvPr>
            <p:cNvSpPr txBox="1"/>
            <p:nvPr/>
          </p:nvSpPr>
          <p:spPr>
            <a:xfrm>
              <a:off x="4376261" y="2140090"/>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简答题</a:t>
              </a:r>
            </a:p>
          </p:txBody>
        </p:sp>
      </p:grpSp>
      <p:sp>
        <p:nvSpPr>
          <p:cNvPr id="6" name="矩形 5">
            <a:extLst>
              <a:ext uri="{FF2B5EF4-FFF2-40B4-BE49-F238E27FC236}">
                <a16:creationId xmlns:a16="http://schemas.microsoft.com/office/drawing/2014/main" id="{69E0B2EC-743F-443D-B234-ACCBBD86D0DC}"/>
              </a:ext>
            </a:extLst>
          </p:cNvPr>
          <p:cNvSpPr/>
          <p:nvPr/>
        </p:nvSpPr>
        <p:spPr>
          <a:xfrm>
            <a:off x="1372754" y="2790157"/>
            <a:ext cx="5570756" cy="504882"/>
          </a:xfrm>
          <a:prstGeom prst="rect">
            <a:avLst/>
          </a:prstGeom>
        </p:spPr>
        <p:txBody>
          <a:bodyPr wrap="none">
            <a:spAutoFit/>
          </a:bodyPr>
          <a:lstStyle/>
          <a:p>
            <a:pPr>
              <a:lnSpc>
                <a:spcPct val="150000"/>
              </a:lnSpc>
            </a:pPr>
            <a:r>
              <a:rPr lang="zh-CN" altLang="en-US" sz="2000" dirty="0"/>
              <a:t>（一）养老保险在社会保障体系中具有</a:t>
            </a:r>
            <a:r>
              <a:rPr lang="zh-CN" altLang="en-US" sz="2000" dirty="0">
                <a:solidFill>
                  <a:srgbClr val="FF0000"/>
                </a:solidFill>
              </a:rPr>
              <a:t>重要地位</a:t>
            </a:r>
            <a:endParaRPr lang="en-US" altLang="zh-CN" sz="2000" dirty="0">
              <a:solidFill>
                <a:srgbClr val="FF0000"/>
              </a:solidFill>
            </a:endParaRPr>
          </a:p>
        </p:txBody>
      </p:sp>
      <p:sp>
        <p:nvSpPr>
          <p:cNvPr id="7" name="矩形 6">
            <a:extLst>
              <a:ext uri="{FF2B5EF4-FFF2-40B4-BE49-F238E27FC236}">
                <a16:creationId xmlns:a16="http://schemas.microsoft.com/office/drawing/2014/main" id="{31D681AB-DAE4-4FEA-A5CB-DD1702C99379}"/>
              </a:ext>
            </a:extLst>
          </p:cNvPr>
          <p:cNvSpPr/>
          <p:nvPr/>
        </p:nvSpPr>
        <p:spPr>
          <a:xfrm>
            <a:off x="2148210" y="3480344"/>
            <a:ext cx="9371127" cy="923330"/>
          </a:xfrm>
          <a:prstGeom prst="rect">
            <a:avLst/>
          </a:prstGeom>
        </p:spPr>
        <p:txBody>
          <a:bodyPr wrap="square">
            <a:spAutoFit/>
          </a:bodyPr>
          <a:lstStyle/>
          <a:p>
            <a:r>
              <a:rPr lang="zh-CN" altLang="en-US" dirty="0"/>
              <a:t>一般来讲，年老是人生中劳动能力不断减弱的阶段。这一点与失业现象是不同的，因为失业并不意味着劳动能力的减弱或丧失，而年老则意味着人的劳动能力的逐渐丧失，意味着一种</a:t>
            </a:r>
            <a:r>
              <a:rPr lang="zh-CN" altLang="en-US" dirty="0">
                <a:solidFill>
                  <a:srgbClr val="FF0000"/>
                </a:solidFill>
              </a:rPr>
              <a:t>永久性的“失业”</a:t>
            </a:r>
            <a:r>
              <a:rPr lang="zh-CN" altLang="en-US" dirty="0"/>
              <a:t>。</a:t>
            </a:r>
            <a:endParaRPr lang="zh-CN" altLang="en-US" dirty="0">
              <a:solidFill>
                <a:srgbClr val="FF0000"/>
              </a:solidFill>
            </a:endParaRPr>
          </a:p>
        </p:txBody>
      </p:sp>
      <p:sp>
        <p:nvSpPr>
          <p:cNvPr id="8" name="矩形 7">
            <a:extLst>
              <a:ext uri="{FF2B5EF4-FFF2-40B4-BE49-F238E27FC236}">
                <a16:creationId xmlns:a16="http://schemas.microsoft.com/office/drawing/2014/main" id="{FEDF919F-3373-4001-9FF7-085D24A3D643}"/>
              </a:ext>
            </a:extLst>
          </p:cNvPr>
          <p:cNvSpPr/>
          <p:nvPr/>
        </p:nvSpPr>
        <p:spPr>
          <a:xfrm>
            <a:off x="1372754" y="4633761"/>
            <a:ext cx="5115503" cy="504882"/>
          </a:xfrm>
          <a:prstGeom prst="rect">
            <a:avLst/>
          </a:prstGeom>
        </p:spPr>
        <p:txBody>
          <a:bodyPr wrap="none">
            <a:spAutoFit/>
          </a:bodyPr>
          <a:lstStyle/>
          <a:p>
            <a:pPr>
              <a:lnSpc>
                <a:spcPct val="150000"/>
              </a:lnSpc>
            </a:pPr>
            <a:r>
              <a:rPr lang="zh-CN" altLang="en-US" sz="2000" dirty="0"/>
              <a:t> （二）养老保险是社会中</a:t>
            </a:r>
            <a:r>
              <a:rPr lang="zh-CN" altLang="en-US" sz="2000" dirty="0">
                <a:solidFill>
                  <a:srgbClr val="FF0000"/>
                </a:solidFill>
              </a:rPr>
              <a:t>每一个人都需要</a:t>
            </a:r>
            <a:r>
              <a:rPr lang="zh-CN" altLang="en-US" sz="2000" dirty="0"/>
              <a:t>的</a:t>
            </a:r>
            <a:endParaRPr lang="en-US" altLang="zh-CN" sz="2000" dirty="0">
              <a:solidFill>
                <a:srgbClr val="FF0000"/>
              </a:solidFill>
            </a:endParaRPr>
          </a:p>
        </p:txBody>
      </p:sp>
      <p:sp>
        <p:nvSpPr>
          <p:cNvPr id="22" name="矩形 21">
            <a:extLst>
              <a:ext uri="{FF2B5EF4-FFF2-40B4-BE49-F238E27FC236}">
                <a16:creationId xmlns:a16="http://schemas.microsoft.com/office/drawing/2014/main" id="{1E48BCBE-20FE-4C01-82CC-F6AE6F628820}"/>
              </a:ext>
            </a:extLst>
          </p:cNvPr>
          <p:cNvSpPr/>
          <p:nvPr/>
        </p:nvSpPr>
        <p:spPr>
          <a:xfrm>
            <a:off x="1372754" y="5237514"/>
            <a:ext cx="4859022" cy="504882"/>
          </a:xfrm>
          <a:prstGeom prst="rect">
            <a:avLst/>
          </a:prstGeom>
        </p:spPr>
        <p:txBody>
          <a:bodyPr wrap="none">
            <a:spAutoFit/>
          </a:bodyPr>
          <a:lstStyle/>
          <a:p>
            <a:pPr>
              <a:lnSpc>
                <a:spcPct val="150000"/>
              </a:lnSpc>
            </a:pPr>
            <a:r>
              <a:rPr lang="zh-CN" altLang="en-US" sz="2000" dirty="0"/>
              <a:t> （三）养老保险是</a:t>
            </a:r>
            <a:r>
              <a:rPr lang="zh-CN" altLang="en-US" sz="2000" dirty="0">
                <a:solidFill>
                  <a:srgbClr val="FF0000"/>
                </a:solidFill>
              </a:rPr>
              <a:t>社会运行与发展</a:t>
            </a:r>
            <a:r>
              <a:rPr lang="zh-CN" altLang="en-US" sz="2000" dirty="0"/>
              <a:t>的需要</a:t>
            </a:r>
            <a:endParaRPr lang="en-US" altLang="zh-CN" sz="2000" dirty="0">
              <a:solidFill>
                <a:srgbClr val="FF0000"/>
              </a:solidFill>
            </a:endParaRPr>
          </a:p>
        </p:txBody>
      </p:sp>
      <p:sp>
        <p:nvSpPr>
          <p:cNvPr id="23" name="矩形 22">
            <a:extLst>
              <a:ext uri="{FF2B5EF4-FFF2-40B4-BE49-F238E27FC236}">
                <a16:creationId xmlns:a16="http://schemas.microsoft.com/office/drawing/2014/main" id="{5A7E8F8A-B567-4634-932F-04AA54F5EF5D}"/>
              </a:ext>
            </a:extLst>
          </p:cNvPr>
          <p:cNvSpPr/>
          <p:nvPr/>
        </p:nvSpPr>
        <p:spPr>
          <a:xfrm>
            <a:off x="1453872" y="5879542"/>
            <a:ext cx="7742679" cy="504882"/>
          </a:xfrm>
          <a:prstGeom prst="rect">
            <a:avLst/>
          </a:prstGeom>
        </p:spPr>
        <p:txBody>
          <a:bodyPr wrap="square">
            <a:spAutoFit/>
          </a:bodyPr>
          <a:lstStyle/>
          <a:p>
            <a:pPr>
              <a:lnSpc>
                <a:spcPct val="150000"/>
              </a:lnSpc>
            </a:pPr>
            <a:r>
              <a:rPr lang="zh-CN" altLang="en-US" sz="2000" dirty="0"/>
              <a:t>（四）实行养老保险</a:t>
            </a:r>
            <a:r>
              <a:rPr lang="zh-CN" altLang="en-US" sz="2000" dirty="0">
                <a:solidFill>
                  <a:srgbClr val="FF0000"/>
                </a:solidFill>
              </a:rPr>
              <a:t>有利于社会的安定团结、代际接替及协调发展</a:t>
            </a:r>
            <a:endParaRPr lang="en-US" altLang="zh-CN" sz="2000" dirty="0">
              <a:solidFill>
                <a:srgbClr val="FF0000"/>
              </a:solidFill>
            </a:endParaRPr>
          </a:p>
        </p:txBody>
      </p:sp>
      <p:pic>
        <p:nvPicPr>
          <p:cNvPr id="2" name="图片 1">
            <a:extLst>
              <a:ext uri="{FF2B5EF4-FFF2-40B4-BE49-F238E27FC236}">
                <a16:creationId xmlns:a16="http://schemas.microsoft.com/office/drawing/2014/main" id="{87FAB090-E727-427D-B1CF-322C3F5623A7}"/>
              </a:ext>
            </a:extLst>
          </p:cNvPr>
          <p:cNvPicPr>
            <a:picLocks noChangeAspect="1"/>
          </p:cNvPicPr>
          <p:nvPr/>
        </p:nvPicPr>
        <p:blipFill>
          <a:blip r:embed="rId3"/>
          <a:stretch>
            <a:fillRect/>
          </a:stretch>
        </p:blipFill>
        <p:spPr>
          <a:xfrm>
            <a:off x="9349990" y="790554"/>
            <a:ext cx="2622444" cy="1534202"/>
          </a:xfrm>
          <a:prstGeom prst="rect">
            <a:avLst/>
          </a:prstGeom>
        </p:spPr>
      </p:pic>
      <p:sp>
        <p:nvSpPr>
          <p:cNvPr id="3" name="矩形 2">
            <a:extLst>
              <a:ext uri="{FF2B5EF4-FFF2-40B4-BE49-F238E27FC236}">
                <a16:creationId xmlns:a16="http://schemas.microsoft.com/office/drawing/2014/main" id="{09A9E8E6-4B39-4ED9-AB76-BD9EF5540FC7}"/>
              </a:ext>
            </a:extLst>
          </p:cNvPr>
          <p:cNvSpPr/>
          <p:nvPr/>
        </p:nvSpPr>
        <p:spPr>
          <a:xfrm>
            <a:off x="922789" y="168564"/>
            <a:ext cx="5173211" cy="369332"/>
          </a:xfrm>
          <a:prstGeom prst="rect">
            <a:avLst/>
          </a:prstGeom>
        </p:spPr>
        <p:txBody>
          <a:bodyPr wrap="none">
            <a:spAutoFit/>
          </a:bodyPr>
          <a:lstStyle/>
          <a:p>
            <a:r>
              <a:rPr lang="en-US" altLang="zh-CN" dirty="0">
                <a:latin typeface="Helvetica Neue For Number"/>
              </a:rPr>
              <a:t>5.1.3.1 </a:t>
            </a:r>
            <a:r>
              <a:rPr lang="zh-CN" altLang="en-US" dirty="0">
                <a:latin typeface="Helvetica Neue For Number"/>
              </a:rPr>
              <a:t>养老保险在社会保障体系中具有重要地位 </a:t>
            </a:r>
            <a:endParaRPr lang="zh-CN" altLang="en-US" dirty="0"/>
          </a:p>
        </p:txBody>
      </p:sp>
      <p:sp>
        <p:nvSpPr>
          <p:cNvPr id="31" name="文本框 30">
            <a:extLst>
              <a:ext uri="{FF2B5EF4-FFF2-40B4-BE49-F238E27FC236}">
                <a16:creationId xmlns:a16="http://schemas.microsoft.com/office/drawing/2014/main" id="{6088A76F-F934-42C8-BDBE-B1FC234403E0}"/>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32" name="矩形 31">
            <a:extLst>
              <a:ext uri="{FF2B5EF4-FFF2-40B4-BE49-F238E27FC236}">
                <a16:creationId xmlns:a16="http://schemas.microsoft.com/office/drawing/2014/main" id="{0D0A5D7E-4254-42E9-82D8-047CC1C84737}"/>
              </a:ext>
            </a:extLst>
          </p:cNvPr>
          <p:cNvSpPr/>
          <p:nvPr/>
        </p:nvSpPr>
        <p:spPr>
          <a:xfrm>
            <a:off x="547009" y="1579364"/>
            <a:ext cx="2492991" cy="430887"/>
          </a:xfrm>
          <a:prstGeom prst="rect">
            <a:avLst/>
          </a:prstGeom>
          <a:noFill/>
        </p:spPr>
        <p:txBody>
          <a:bodyPr wrap="square" rtlCol="0">
            <a:spAutoFit/>
          </a:bodyPr>
          <a:lstStyle/>
          <a:p>
            <a:pPr algn="ctr"/>
            <a:r>
              <a:rPr lang="en-US" altLang="zh-CN" sz="2200" b="1" dirty="0"/>
              <a:t>5.1</a:t>
            </a:r>
            <a:r>
              <a:rPr lang="zh-CN" altLang="en-US" sz="2200" b="1" dirty="0"/>
              <a:t>   养老保险概述</a:t>
            </a:r>
          </a:p>
        </p:txBody>
      </p:sp>
    </p:spTree>
    <p:extLst>
      <p:ext uri="{BB962C8B-B14F-4D97-AF65-F5344CB8AC3E}">
        <p14:creationId xmlns:p14="http://schemas.microsoft.com/office/powerpoint/2010/main" val="142801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2" grpId="0"/>
      <p:bldP spid="2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553373" y="2236702"/>
            <a:ext cx="8228041" cy="3925153"/>
          </a:xfrm>
        </p:spPr>
        <p:txBody>
          <a:bodyPr anchor="t"/>
          <a:lstStyle/>
          <a:p>
            <a:pPr algn="l">
              <a:lnSpc>
                <a:spcPct val="150000"/>
              </a:lnSpc>
              <a:spcAft>
                <a:spcPts val="1200"/>
              </a:spcAft>
            </a:pPr>
            <a:r>
              <a:rPr lang="zh-CN" altLang="en-US" dirty="0">
                <a:latin typeface="+mn-ea"/>
              </a:rPr>
              <a:t>我国目前的养老金筹集方式基本上采取了（    ）的模式。</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、现收现付式</a:t>
            </a:r>
          </a:p>
          <a:p>
            <a:pPr algn="l">
              <a:lnSpc>
                <a:spcPct val="150000"/>
              </a:lnSpc>
              <a:spcAft>
                <a:spcPts val="1200"/>
              </a:spcAft>
            </a:pPr>
            <a:r>
              <a:rPr lang="en-US" altLang="zh-CN" dirty="0">
                <a:latin typeface="+mn-ea"/>
              </a:rPr>
              <a:t>B</a:t>
            </a:r>
            <a:r>
              <a:rPr lang="zh-CN" altLang="en-US" dirty="0">
                <a:latin typeface="+mn-ea"/>
              </a:rPr>
              <a:t>、储备积累式</a:t>
            </a:r>
          </a:p>
          <a:p>
            <a:pPr algn="l">
              <a:lnSpc>
                <a:spcPct val="150000"/>
              </a:lnSpc>
              <a:spcAft>
                <a:spcPts val="1200"/>
              </a:spcAft>
            </a:pPr>
            <a:r>
              <a:rPr lang="en-US" altLang="zh-CN" dirty="0">
                <a:latin typeface="+mn-ea"/>
              </a:rPr>
              <a:t>C</a:t>
            </a:r>
            <a:r>
              <a:rPr lang="zh-CN" altLang="en-US" dirty="0">
                <a:latin typeface="+mn-ea"/>
              </a:rPr>
              <a:t>、混合式</a:t>
            </a:r>
          </a:p>
          <a:p>
            <a:pPr algn="l">
              <a:lnSpc>
                <a:spcPct val="150000"/>
              </a:lnSpc>
              <a:spcAft>
                <a:spcPts val="1200"/>
              </a:spcAft>
            </a:pPr>
            <a:r>
              <a:rPr lang="en-US" altLang="zh-CN" dirty="0">
                <a:latin typeface="+mn-ea"/>
              </a:rPr>
              <a:t>D</a:t>
            </a:r>
            <a:r>
              <a:rPr lang="zh-CN" altLang="en-US" dirty="0">
                <a:latin typeface="+mn-ea"/>
              </a:rPr>
              <a:t>、完全积累式</a:t>
            </a:r>
            <a:endParaRPr lang="en-US" altLang="zh-CN" dirty="0">
              <a:latin typeface="+mn-ea"/>
            </a:endParaRPr>
          </a:p>
        </p:txBody>
      </p:sp>
      <p:sp>
        <p:nvSpPr>
          <p:cNvPr id="5" name="TextBox 3">
            <a:extLst>
              <a:ext uri="{FF2B5EF4-FFF2-40B4-BE49-F238E27FC236}">
                <a16:creationId xmlns:a16="http://schemas.microsoft.com/office/drawing/2014/main" id="{B0AA9A7A-281A-48C8-8F7A-DDAA8D693CD9}"/>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9209079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553373" y="2236702"/>
            <a:ext cx="8228041" cy="3925153"/>
          </a:xfrm>
        </p:spPr>
        <p:txBody>
          <a:bodyPr anchor="t"/>
          <a:lstStyle/>
          <a:p>
            <a:pPr algn="l">
              <a:lnSpc>
                <a:spcPct val="150000"/>
              </a:lnSpc>
              <a:spcAft>
                <a:spcPts val="1200"/>
              </a:spcAft>
            </a:pPr>
            <a:r>
              <a:rPr lang="zh-CN" altLang="en-US" dirty="0">
                <a:latin typeface="+mn-ea"/>
              </a:rPr>
              <a:t>我国目前的养老金筹集方式基本上采取了（  </a:t>
            </a:r>
            <a:r>
              <a:rPr lang="en-US" altLang="zh-CN" b="1" dirty="0">
                <a:solidFill>
                  <a:srgbClr val="FF0000"/>
                </a:solidFill>
                <a:latin typeface="+mn-ea"/>
              </a:rPr>
              <a:t>C</a:t>
            </a:r>
            <a:r>
              <a:rPr lang="zh-CN" altLang="en-US" dirty="0">
                <a:latin typeface="+mn-ea"/>
              </a:rPr>
              <a:t>  ）的模式。</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、现收现付式</a:t>
            </a:r>
          </a:p>
          <a:p>
            <a:pPr algn="l">
              <a:lnSpc>
                <a:spcPct val="150000"/>
              </a:lnSpc>
              <a:spcAft>
                <a:spcPts val="1200"/>
              </a:spcAft>
            </a:pPr>
            <a:r>
              <a:rPr lang="en-US" altLang="zh-CN" dirty="0">
                <a:latin typeface="+mn-ea"/>
              </a:rPr>
              <a:t>B</a:t>
            </a:r>
            <a:r>
              <a:rPr lang="zh-CN" altLang="en-US" dirty="0">
                <a:latin typeface="+mn-ea"/>
              </a:rPr>
              <a:t>、储备积累式</a:t>
            </a:r>
          </a:p>
          <a:p>
            <a:pPr algn="l">
              <a:lnSpc>
                <a:spcPct val="150000"/>
              </a:lnSpc>
              <a:spcAft>
                <a:spcPts val="1200"/>
              </a:spcAft>
            </a:pPr>
            <a:r>
              <a:rPr lang="en-US" altLang="zh-CN" b="1" dirty="0">
                <a:solidFill>
                  <a:srgbClr val="FF0000"/>
                </a:solidFill>
                <a:latin typeface="+mn-ea"/>
              </a:rPr>
              <a:t>C</a:t>
            </a:r>
            <a:r>
              <a:rPr lang="zh-CN" altLang="en-US" b="1" dirty="0">
                <a:solidFill>
                  <a:srgbClr val="FF0000"/>
                </a:solidFill>
                <a:latin typeface="+mn-ea"/>
              </a:rPr>
              <a:t>、混合式</a:t>
            </a:r>
          </a:p>
          <a:p>
            <a:pPr algn="l">
              <a:lnSpc>
                <a:spcPct val="150000"/>
              </a:lnSpc>
              <a:spcAft>
                <a:spcPts val="1200"/>
              </a:spcAft>
            </a:pPr>
            <a:r>
              <a:rPr lang="en-US" altLang="zh-CN" dirty="0">
                <a:latin typeface="+mn-ea"/>
              </a:rPr>
              <a:t>D</a:t>
            </a:r>
            <a:r>
              <a:rPr lang="zh-CN" altLang="en-US" dirty="0">
                <a:latin typeface="+mn-ea"/>
              </a:rPr>
              <a:t>、完全积累式</a:t>
            </a:r>
            <a:endParaRPr lang="en-US" altLang="zh-CN" dirty="0">
              <a:latin typeface="+mn-ea"/>
            </a:endParaRPr>
          </a:p>
        </p:txBody>
      </p:sp>
      <p:sp>
        <p:nvSpPr>
          <p:cNvPr id="5" name="TextBox 3">
            <a:extLst>
              <a:ext uri="{FF2B5EF4-FFF2-40B4-BE49-F238E27FC236}">
                <a16:creationId xmlns:a16="http://schemas.microsoft.com/office/drawing/2014/main" id="{B0AA9A7A-281A-48C8-8F7A-DDAA8D693CD9}"/>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3881458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1671835"/>
            <a:ext cx="8228041" cy="3925153"/>
          </a:xfrm>
        </p:spPr>
        <p:txBody>
          <a:bodyPr anchor="t"/>
          <a:lstStyle/>
          <a:p>
            <a:pPr algn="l" fontAlgn="t">
              <a:lnSpc>
                <a:spcPct val="200000"/>
              </a:lnSpc>
            </a:pPr>
            <a:r>
              <a:rPr lang="zh-CN" altLang="en-US" b="0" i="0" dirty="0">
                <a:solidFill>
                  <a:srgbClr val="1F2D3D"/>
                </a:solidFill>
                <a:effectLst/>
                <a:latin typeface="Helvetica Neue For Number"/>
              </a:rPr>
              <a:t>（ ）的基本养老保险制度是我国在世界上首创的一种新型的基本养老保险制度。</a:t>
            </a:r>
          </a:p>
          <a:p>
            <a:pPr algn="l">
              <a:lnSpc>
                <a:spcPct val="200000"/>
              </a:lnSpc>
            </a:pPr>
            <a:r>
              <a:rPr lang="en-US" altLang="zh-CN" b="0" i="0" dirty="0">
                <a:solidFill>
                  <a:srgbClr val="1F2D3D"/>
                </a:solidFill>
                <a:effectLst/>
                <a:latin typeface="Helvetica Neue For Number"/>
              </a:rPr>
              <a:t>A:</a:t>
            </a:r>
            <a:r>
              <a:rPr lang="zh-CN" altLang="en-US" b="0" i="0" dirty="0">
                <a:solidFill>
                  <a:srgbClr val="1F2D3D"/>
                </a:solidFill>
                <a:effectLst/>
                <a:latin typeface="Helvetica Neue For Number"/>
              </a:rPr>
              <a:t>社会统筹与个人账户相结合</a:t>
            </a:r>
          </a:p>
          <a:p>
            <a:pPr algn="l">
              <a:lnSpc>
                <a:spcPct val="200000"/>
              </a:lnSpc>
            </a:pPr>
            <a:r>
              <a:rPr lang="en-US" altLang="zh-CN" b="0" i="0" dirty="0">
                <a:solidFill>
                  <a:srgbClr val="1F2D3D"/>
                </a:solidFill>
                <a:effectLst/>
                <a:latin typeface="Helvetica Neue For Number"/>
              </a:rPr>
              <a:t>B:</a:t>
            </a:r>
            <a:r>
              <a:rPr lang="zh-CN" altLang="en-US" b="0" i="0" dirty="0">
                <a:solidFill>
                  <a:srgbClr val="1F2D3D"/>
                </a:solidFill>
                <a:effectLst/>
                <a:latin typeface="Helvetica Neue For Number"/>
              </a:rPr>
              <a:t>社会统筹</a:t>
            </a:r>
          </a:p>
          <a:p>
            <a:pPr algn="l">
              <a:lnSpc>
                <a:spcPct val="200000"/>
              </a:lnSpc>
            </a:pPr>
            <a:r>
              <a:rPr lang="en-US" altLang="zh-CN" b="0" i="0" dirty="0">
                <a:solidFill>
                  <a:srgbClr val="1F2D3D"/>
                </a:solidFill>
                <a:effectLst/>
                <a:latin typeface="Helvetica Neue For Number"/>
              </a:rPr>
              <a:t>C:</a:t>
            </a:r>
            <a:r>
              <a:rPr lang="zh-CN" altLang="en-US" b="0" i="0" dirty="0">
                <a:solidFill>
                  <a:srgbClr val="1F2D3D"/>
                </a:solidFill>
                <a:effectLst/>
                <a:latin typeface="Helvetica Neue For Number"/>
              </a:rPr>
              <a:t>个人账户</a:t>
            </a:r>
          </a:p>
          <a:p>
            <a:pPr algn="l">
              <a:lnSpc>
                <a:spcPct val="200000"/>
              </a:lnSpc>
            </a:pPr>
            <a:r>
              <a:rPr lang="en-US" altLang="zh-CN" b="0" i="0" dirty="0">
                <a:solidFill>
                  <a:srgbClr val="1F2D3D"/>
                </a:solidFill>
                <a:effectLst/>
                <a:latin typeface="Helvetica Neue For Number"/>
              </a:rPr>
              <a:t>D:</a:t>
            </a:r>
            <a:r>
              <a:rPr lang="zh-CN" altLang="en-US" b="0" i="0" dirty="0">
                <a:solidFill>
                  <a:srgbClr val="1F2D3D"/>
                </a:solidFill>
                <a:effectLst/>
                <a:latin typeface="Helvetica Neue For Number"/>
              </a:rPr>
              <a:t>社会统筹与企业账户相结合</a:t>
            </a:r>
          </a:p>
        </p:txBody>
      </p:sp>
      <p:sp>
        <p:nvSpPr>
          <p:cNvPr id="5" name="TextBox 3">
            <a:extLst>
              <a:ext uri="{FF2B5EF4-FFF2-40B4-BE49-F238E27FC236}">
                <a16:creationId xmlns:a16="http://schemas.microsoft.com/office/drawing/2014/main" id="{B0AA9A7A-281A-48C8-8F7A-DDAA8D693CD9}"/>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0388392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1671835"/>
            <a:ext cx="8228041" cy="3925153"/>
          </a:xfrm>
        </p:spPr>
        <p:txBody>
          <a:bodyPr anchor="t"/>
          <a:lstStyle/>
          <a:p>
            <a:pPr algn="l" fontAlgn="t">
              <a:lnSpc>
                <a:spcPct val="200000"/>
              </a:lnSpc>
            </a:pPr>
            <a:r>
              <a:rPr lang="zh-CN" altLang="en-US" b="0" i="0" dirty="0">
                <a:solidFill>
                  <a:srgbClr val="1F2D3D"/>
                </a:solidFill>
                <a:effectLst/>
                <a:latin typeface="Helvetica Neue For Number"/>
              </a:rPr>
              <a:t>（ ）的基本养老保险制度是我国在世界上首创的一种新型的基本养老保险制度。</a:t>
            </a:r>
          </a:p>
          <a:p>
            <a:pPr algn="l">
              <a:lnSpc>
                <a:spcPct val="200000"/>
              </a:lnSpc>
            </a:pPr>
            <a:r>
              <a:rPr lang="en-US" altLang="zh-CN" b="1" i="0" dirty="0">
                <a:solidFill>
                  <a:srgbClr val="FF0000"/>
                </a:solidFill>
                <a:effectLst/>
                <a:latin typeface="Helvetica Neue For Number"/>
              </a:rPr>
              <a:t>A:</a:t>
            </a:r>
            <a:r>
              <a:rPr lang="zh-CN" altLang="en-US" b="1" i="0" dirty="0">
                <a:solidFill>
                  <a:srgbClr val="FF0000"/>
                </a:solidFill>
                <a:effectLst/>
                <a:latin typeface="Helvetica Neue For Number"/>
              </a:rPr>
              <a:t>社会统筹与个人账户相结合</a:t>
            </a:r>
          </a:p>
          <a:p>
            <a:pPr algn="l">
              <a:lnSpc>
                <a:spcPct val="200000"/>
              </a:lnSpc>
            </a:pPr>
            <a:r>
              <a:rPr lang="en-US" altLang="zh-CN" b="0" i="0" dirty="0">
                <a:solidFill>
                  <a:srgbClr val="1F2D3D"/>
                </a:solidFill>
                <a:effectLst/>
                <a:latin typeface="Helvetica Neue For Number"/>
              </a:rPr>
              <a:t>B:</a:t>
            </a:r>
            <a:r>
              <a:rPr lang="zh-CN" altLang="en-US" b="0" i="0" dirty="0">
                <a:solidFill>
                  <a:srgbClr val="1F2D3D"/>
                </a:solidFill>
                <a:effectLst/>
                <a:latin typeface="Helvetica Neue For Number"/>
              </a:rPr>
              <a:t>社会统筹</a:t>
            </a:r>
          </a:p>
          <a:p>
            <a:pPr algn="l">
              <a:lnSpc>
                <a:spcPct val="200000"/>
              </a:lnSpc>
            </a:pPr>
            <a:r>
              <a:rPr lang="en-US" altLang="zh-CN" b="0" i="0" dirty="0">
                <a:solidFill>
                  <a:srgbClr val="1F2D3D"/>
                </a:solidFill>
                <a:effectLst/>
                <a:latin typeface="Helvetica Neue For Number"/>
              </a:rPr>
              <a:t>C:</a:t>
            </a:r>
            <a:r>
              <a:rPr lang="zh-CN" altLang="en-US" b="0" i="0" dirty="0">
                <a:solidFill>
                  <a:srgbClr val="1F2D3D"/>
                </a:solidFill>
                <a:effectLst/>
                <a:latin typeface="Helvetica Neue For Number"/>
              </a:rPr>
              <a:t>个人账户</a:t>
            </a:r>
          </a:p>
          <a:p>
            <a:pPr algn="l">
              <a:lnSpc>
                <a:spcPct val="200000"/>
              </a:lnSpc>
            </a:pPr>
            <a:r>
              <a:rPr lang="en-US" altLang="zh-CN" b="0" i="0" dirty="0">
                <a:solidFill>
                  <a:srgbClr val="1F2D3D"/>
                </a:solidFill>
                <a:effectLst/>
                <a:latin typeface="Helvetica Neue For Number"/>
              </a:rPr>
              <a:t>D:</a:t>
            </a:r>
            <a:r>
              <a:rPr lang="zh-CN" altLang="en-US" b="0" i="0" dirty="0">
                <a:solidFill>
                  <a:srgbClr val="1F2D3D"/>
                </a:solidFill>
                <a:effectLst/>
                <a:latin typeface="Helvetica Neue For Number"/>
              </a:rPr>
              <a:t>社会统筹与企业账户相结合</a:t>
            </a:r>
          </a:p>
        </p:txBody>
      </p:sp>
      <p:sp>
        <p:nvSpPr>
          <p:cNvPr id="5" name="TextBox 3">
            <a:extLst>
              <a:ext uri="{FF2B5EF4-FFF2-40B4-BE49-F238E27FC236}">
                <a16:creationId xmlns:a16="http://schemas.microsoft.com/office/drawing/2014/main" id="{B0AA9A7A-281A-48C8-8F7A-DDAA8D693CD9}"/>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0210069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A2A60E3-AA07-465D-957C-A625B9EE3EA9}"/>
              </a:ext>
            </a:extLst>
          </p:cNvPr>
          <p:cNvGrpSpPr/>
          <p:nvPr/>
        </p:nvGrpSpPr>
        <p:grpSpPr>
          <a:xfrm>
            <a:off x="3003439" y="1333022"/>
            <a:ext cx="6416150" cy="4621823"/>
            <a:chOff x="3003439" y="1726427"/>
            <a:chExt cx="6416150" cy="4621823"/>
          </a:xfrm>
        </p:grpSpPr>
        <p:sp>
          <p:nvSpPr>
            <p:cNvPr id="2" name="文本框 1"/>
            <p:cNvSpPr txBox="1"/>
            <p:nvPr/>
          </p:nvSpPr>
          <p:spPr>
            <a:xfrm>
              <a:off x="3142859" y="1726427"/>
              <a:ext cx="5906282" cy="707886"/>
            </a:xfrm>
            <a:prstGeom prst="rect">
              <a:avLst/>
            </a:prstGeom>
            <a:noFill/>
          </p:spPr>
          <p:txBody>
            <a:bodyPr wrap="square" rtlCol="0">
              <a:spAutoFit/>
            </a:bodyPr>
            <a:lstStyle/>
            <a:p>
              <a:pPr algn="ctr"/>
              <a:r>
                <a:rPr lang="zh-CN" altLang="en-US" sz="4000" b="1" dirty="0"/>
                <a:t>第五章  养老保险</a:t>
              </a:r>
            </a:p>
          </p:txBody>
        </p:sp>
        <p:grpSp>
          <p:nvGrpSpPr>
            <p:cNvPr id="3" name="组合 2">
              <a:extLst>
                <a:ext uri="{FF2B5EF4-FFF2-40B4-BE49-F238E27FC236}">
                  <a16:creationId xmlns:a16="http://schemas.microsoft.com/office/drawing/2014/main" id="{93800160-58DD-4461-8337-809864CA0022}"/>
                </a:ext>
              </a:extLst>
            </p:cNvPr>
            <p:cNvGrpSpPr/>
            <p:nvPr/>
          </p:nvGrpSpPr>
          <p:grpSpPr>
            <a:xfrm>
              <a:off x="3003439" y="2809887"/>
              <a:ext cx="6416150" cy="3538363"/>
              <a:chOff x="3080997" y="2389474"/>
              <a:chExt cx="6416150" cy="3538363"/>
            </a:xfrm>
          </p:grpSpPr>
          <p:sp>
            <p:nvSpPr>
              <p:cNvPr id="7" name="Rectangle 6">
                <a:extLst>
                  <a:ext uri="{FF2B5EF4-FFF2-40B4-BE49-F238E27FC236}">
                    <a16:creationId xmlns:a16="http://schemas.microsoft.com/office/drawing/2014/main" id="{115FA8BC-822F-4883-B887-BA1A38F7FA12}"/>
                  </a:ext>
                </a:extLst>
              </p:cNvPr>
              <p:cNvSpPr/>
              <p:nvPr/>
            </p:nvSpPr>
            <p:spPr>
              <a:xfrm>
                <a:off x="3593489" y="2389474"/>
                <a:ext cx="3683359"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zh-CN" altLang="en-US" sz="2800" dirty="0">
                    <a:solidFill>
                      <a:schemeClr val="tx1"/>
                    </a:solidFill>
                  </a:rPr>
                  <a:t>第一节  养老保险概述</a:t>
                </a:r>
                <a:endParaRPr lang="en-GB" sz="2800" dirty="0">
                  <a:solidFill>
                    <a:schemeClr val="tx1"/>
                  </a:solidFill>
                </a:endParaRPr>
              </a:p>
            </p:txBody>
          </p:sp>
          <p:sp>
            <p:nvSpPr>
              <p:cNvPr id="8" name="Rectangle 7">
                <a:extLst>
                  <a:ext uri="{FF2B5EF4-FFF2-40B4-BE49-F238E27FC236}">
                    <a16:creationId xmlns:a16="http://schemas.microsoft.com/office/drawing/2014/main" id="{496C3528-4EC8-48BC-9E55-2C141A263670}"/>
                  </a:ext>
                </a:extLst>
              </p:cNvPr>
              <p:cNvSpPr/>
              <p:nvPr/>
            </p:nvSpPr>
            <p:spPr>
              <a:xfrm>
                <a:off x="3080997" y="305247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养老保险金的计算和给付</a:t>
                </a:r>
                <a:endParaRPr lang="en-GB" sz="2800" dirty="0">
                  <a:solidFill>
                    <a:schemeClr val="tx1"/>
                  </a:solidFill>
                </a:endParaRPr>
              </a:p>
            </p:txBody>
          </p:sp>
          <p:sp>
            <p:nvSpPr>
              <p:cNvPr id="9" name="Rectangle 8">
                <a:extLst>
                  <a:ext uri="{FF2B5EF4-FFF2-40B4-BE49-F238E27FC236}">
                    <a16:creationId xmlns:a16="http://schemas.microsoft.com/office/drawing/2014/main" id="{FAAC986D-CD29-458C-BF64-227A465E3673}"/>
                  </a:ext>
                </a:extLst>
              </p:cNvPr>
              <p:cNvSpPr/>
              <p:nvPr/>
            </p:nvSpPr>
            <p:spPr>
              <a:xfrm>
                <a:off x="3080998" y="3762261"/>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我国社会养老保险的现状</a:t>
                </a:r>
                <a:endParaRPr lang="en-GB" sz="2800" dirty="0">
                  <a:solidFill>
                    <a:schemeClr val="tx1"/>
                  </a:solidFill>
                </a:endParaRPr>
              </a:p>
            </p:txBody>
          </p:sp>
          <p:sp>
            <p:nvSpPr>
              <p:cNvPr id="10" name="Rectangle 9">
                <a:extLst>
                  <a:ext uri="{FF2B5EF4-FFF2-40B4-BE49-F238E27FC236}">
                    <a16:creationId xmlns:a16="http://schemas.microsoft.com/office/drawing/2014/main" id="{0A193A46-6CB8-4D74-9CD3-1134DED3C71C}"/>
                  </a:ext>
                </a:extLst>
              </p:cNvPr>
              <p:cNvSpPr/>
              <p:nvPr/>
            </p:nvSpPr>
            <p:spPr>
              <a:xfrm>
                <a:off x="3080999" y="4468526"/>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我国社会养老保险的改革</a:t>
                </a:r>
                <a:endParaRPr lang="en-GB" sz="2800" dirty="0">
                  <a:solidFill>
                    <a:schemeClr val="tx1"/>
                  </a:solidFill>
                </a:endParaRPr>
              </a:p>
            </p:txBody>
          </p:sp>
          <p:sp>
            <p:nvSpPr>
              <p:cNvPr id="15" name="Rectangle 14">
                <a:extLst>
                  <a:ext uri="{FF2B5EF4-FFF2-40B4-BE49-F238E27FC236}">
                    <a16:creationId xmlns:a16="http://schemas.microsoft.com/office/drawing/2014/main" id="{88C11719-1B45-44AF-BEEF-2F5C6F4D6AD0}"/>
                  </a:ext>
                </a:extLst>
              </p:cNvPr>
              <p:cNvSpPr/>
              <p:nvPr/>
            </p:nvSpPr>
            <p:spPr>
              <a:xfrm>
                <a:off x="3081000" y="5174793"/>
                <a:ext cx="6416147"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第五节  养老保险制度的发展趋势</a:t>
                </a:r>
                <a:endParaRPr lang="en-GB" sz="2800" dirty="0">
                  <a:solidFill>
                    <a:schemeClr val="tx1"/>
                  </a:solidFill>
                </a:endParaRPr>
              </a:p>
            </p:txBody>
          </p:sp>
        </p:grpSp>
      </p:grpSp>
    </p:spTree>
    <p:extLst>
      <p:ext uri="{BB962C8B-B14F-4D97-AF65-F5344CB8AC3E}">
        <p14:creationId xmlns:p14="http://schemas.microsoft.com/office/powerpoint/2010/main" val="272428842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3AC0C100-045F-442A-8D0A-C78A0199E6C6}"/>
              </a:ext>
            </a:extLst>
          </p:cNvPr>
          <p:cNvGrpSpPr/>
          <p:nvPr/>
        </p:nvGrpSpPr>
        <p:grpSpPr>
          <a:xfrm>
            <a:off x="2863764" y="1697328"/>
            <a:ext cx="6464472" cy="4450382"/>
            <a:chOff x="1775012" y="1749880"/>
            <a:chExt cx="6464472" cy="4450382"/>
          </a:xfrm>
        </p:grpSpPr>
        <p:grpSp>
          <p:nvGrpSpPr>
            <p:cNvPr id="3" name="组合 2">
              <a:extLst>
                <a:ext uri="{FF2B5EF4-FFF2-40B4-BE49-F238E27FC236}">
                  <a16:creationId xmlns:a16="http://schemas.microsoft.com/office/drawing/2014/main" id="{EECDED17-46A3-458B-8291-3C075142DA56}"/>
                </a:ext>
              </a:extLst>
            </p:cNvPr>
            <p:cNvGrpSpPr/>
            <p:nvPr/>
          </p:nvGrpSpPr>
          <p:grpSpPr>
            <a:xfrm>
              <a:off x="1775012" y="1749880"/>
              <a:ext cx="6464472" cy="4242129"/>
              <a:chOff x="1838074" y="2054680"/>
              <a:chExt cx="6464472" cy="4242129"/>
            </a:xfrm>
          </p:grpSpPr>
          <p:grpSp>
            <p:nvGrpSpPr>
              <p:cNvPr id="4" name="组合 3">
                <a:extLst>
                  <a:ext uri="{FF2B5EF4-FFF2-40B4-BE49-F238E27FC236}">
                    <a16:creationId xmlns:a16="http://schemas.microsoft.com/office/drawing/2014/main" id="{DFA2E1CD-02F3-49B0-9611-6064F370BDDB}"/>
                  </a:ext>
                </a:extLst>
              </p:cNvPr>
              <p:cNvGrpSpPr/>
              <p:nvPr/>
            </p:nvGrpSpPr>
            <p:grpSpPr>
              <a:xfrm>
                <a:off x="1838074" y="2054680"/>
                <a:ext cx="6464472" cy="4242129"/>
                <a:chOff x="2604052" y="1911461"/>
                <a:chExt cx="6464472" cy="4242129"/>
              </a:xfrm>
            </p:grpSpPr>
            <p:grpSp>
              <p:nvGrpSpPr>
                <p:cNvPr id="7" name="组合 6">
                  <a:extLst>
                    <a:ext uri="{FF2B5EF4-FFF2-40B4-BE49-F238E27FC236}">
                      <a16:creationId xmlns:a16="http://schemas.microsoft.com/office/drawing/2014/main" id="{85CFE305-86C2-44F7-9720-54E51630FF45}"/>
                    </a:ext>
                  </a:extLst>
                </p:cNvPr>
                <p:cNvGrpSpPr/>
                <p:nvPr/>
              </p:nvGrpSpPr>
              <p:grpSpPr>
                <a:xfrm>
                  <a:off x="2604052" y="1911461"/>
                  <a:ext cx="6464472" cy="4242129"/>
                  <a:chOff x="245418" y="1843034"/>
                  <a:chExt cx="6464472" cy="4242129"/>
                </a:xfrm>
              </p:grpSpPr>
              <p:sp>
                <p:nvSpPr>
                  <p:cNvPr id="10" name="文本框 9">
                    <a:extLst>
                      <a:ext uri="{FF2B5EF4-FFF2-40B4-BE49-F238E27FC236}">
                        <a16:creationId xmlns:a16="http://schemas.microsoft.com/office/drawing/2014/main" id="{F626538D-C54A-4BC5-949C-9DD21138E122}"/>
                      </a:ext>
                    </a:extLst>
                  </p:cNvPr>
                  <p:cNvSpPr txBox="1"/>
                  <p:nvPr/>
                </p:nvSpPr>
                <p:spPr>
                  <a:xfrm>
                    <a:off x="245418" y="3360573"/>
                    <a:ext cx="2355073" cy="954107"/>
                  </a:xfrm>
                  <a:prstGeom prst="rect">
                    <a:avLst/>
                  </a:prstGeom>
                  <a:solidFill>
                    <a:schemeClr val="accent6">
                      <a:lumMod val="60000"/>
                      <a:lumOff val="40000"/>
                    </a:schemeClr>
                  </a:solidFill>
                  <a:ln w="38100">
                    <a:noFill/>
                  </a:ln>
                </p:spPr>
                <p:txBody>
                  <a:bodyPr vert="horz" wrap="square" rtlCol="0">
                    <a:spAutoFit/>
                  </a:bodyPr>
                  <a:lstStyle/>
                  <a:p>
                    <a:pPr lvl="0" algn="ctr"/>
                    <a:r>
                      <a:rPr lang="zh-CN" altLang="zh-CN" sz="2800" dirty="0"/>
                      <a:t>养老保险制度的发展趋势</a:t>
                    </a:r>
                    <a:endParaRPr lang="zh-CN" altLang="en-US" sz="2800" dirty="0"/>
                  </a:p>
                </p:txBody>
              </p:sp>
              <p:cxnSp>
                <p:nvCxnSpPr>
                  <p:cNvPr id="11" name="直接连接符 10">
                    <a:extLst>
                      <a:ext uri="{FF2B5EF4-FFF2-40B4-BE49-F238E27FC236}">
                        <a16:creationId xmlns:a16="http://schemas.microsoft.com/office/drawing/2014/main" id="{EA96F265-0325-4B1C-9CEF-A9BBE1EF3808}"/>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4606C10-C3DE-4ECF-A8E0-7D7AB765F7DE}"/>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BC5C9D8-687C-482B-8A56-47697D60314E}"/>
                      </a:ext>
                    </a:extLst>
                  </p:cNvPr>
                  <p:cNvCxnSpPr/>
                  <p:nvPr/>
                </p:nvCxnSpPr>
                <p:spPr>
                  <a:xfrm>
                    <a:off x="3127400" y="283137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5786C19-0C47-4551-A426-4A617BD2F0C0}"/>
                      </a:ext>
                    </a:extLst>
                  </p:cNvPr>
                  <p:cNvSpPr txBox="1"/>
                  <p:nvPr/>
                </p:nvSpPr>
                <p:spPr>
                  <a:xfrm>
                    <a:off x="3625847" y="1843034"/>
                    <a:ext cx="1791898" cy="461665"/>
                  </a:xfrm>
                  <a:prstGeom prst="rect">
                    <a:avLst/>
                  </a:prstGeom>
                  <a:noFill/>
                  <a:ln w="38100">
                    <a:solidFill>
                      <a:schemeClr val="accent6">
                        <a:lumMod val="75000"/>
                      </a:schemeClr>
                    </a:solidFill>
                  </a:ln>
                </p:spPr>
                <p:txBody>
                  <a:bodyPr wrap="square" rtlCol="0">
                    <a:spAutoFit/>
                  </a:bodyPr>
                  <a:lstStyle/>
                  <a:p>
                    <a:pPr lvl="0"/>
                    <a:r>
                      <a:rPr lang="zh-CN" altLang="en-US" sz="2400" dirty="0"/>
                      <a:t>多样化趋势</a:t>
                    </a:r>
                    <a:endParaRPr lang="en-GB" altLang="zh-CN" sz="2400" dirty="0"/>
                  </a:p>
                </p:txBody>
              </p:sp>
              <p:sp>
                <p:nvSpPr>
                  <p:cNvPr id="15" name="文本框 14">
                    <a:extLst>
                      <a:ext uri="{FF2B5EF4-FFF2-40B4-BE49-F238E27FC236}">
                        <a16:creationId xmlns:a16="http://schemas.microsoft.com/office/drawing/2014/main" id="{436D1811-7012-4F4C-BDAC-DDDE8A37FA5C}"/>
                      </a:ext>
                    </a:extLst>
                  </p:cNvPr>
                  <p:cNvSpPr txBox="1"/>
                  <p:nvPr/>
                </p:nvSpPr>
                <p:spPr>
                  <a:xfrm>
                    <a:off x="3625847" y="2600541"/>
                    <a:ext cx="2033634" cy="461665"/>
                  </a:xfrm>
                  <a:prstGeom prst="rect">
                    <a:avLst/>
                  </a:prstGeom>
                  <a:noFill/>
                  <a:ln w="38100">
                    <a:solidFill>
                      <a:schemeClr val="accent6">
                        <a:lumMod val="75000"/>
                      </a:schemeClr>
                    </a:solidFill>
                  </a:ln>
                </p:spPr>
                <p:txBody>
                  <a:bodyPr wrap="square" rtlCol="0">
                    <a:spAutoFit/>
                  </a:bodyPr>
                  <a:lstStyle/>
                  <a:p>
                    <a:pPr lvl="0"/>
                    <a:r>
                      <a:rPr lang="zh-CN" altLang="zh-CN" sz="2400" dirty="0"/>
                      <a:t>效率优先趋势</a:t>
                    </a:r>
                    <a:endParaRPr lang="en-GB" altLang="zh-CN" sz="2400" dirty="0"/>
                  </a:p>
                </p:txBody>
              </p:sp>
              <p:cxnSp>
                <p:nvCxnSpPr>
                  <p:cNvPr id="16" name="直接连接符 15">
                    <a:extLst>
                      <a:ext uri="{FF2B5EF4-FFF2-40B4-BE49-F238E27FC236}">
                        <a16:creationId xmlns:a16="http://schemas.microsoft.com/office/drawing/2014/main" id="{D21BDD85-0057-4EA5-A21D-E5229864758F}"/>
                      </a:ext>
                    </a:extLst>
                  </p:cNvPr>
                  <p:cNvCxnSpPr/>
                  <p:nvPr/>
                </p:nvCxnSpPr>
                <p:spPr>
                  <a:xfrm>
                    <a:off x="3152708" y="448875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567B7D3-6B4C-42F5-AF5F-D9FBA791DD77}"/>
                      </a:ext>
                    </a:extLst>
                  </p:cNvPr>
                  <p:cNvSpPr txBox="1"/>
                  <p:nvPr/>
                </p:nvSpPr>
                <p:spPr>
                  <a:xfrm>
                    <a:off x="3679334" y="4257922"/>
                    <a:ext cx="3030556" cy="461665"/>
                  </a:xfrm>
                  <a:prstGeom prst="rect">
                    <a:avLst/>
                  </a:prstGeom>
                  <a:noFill/>
                  <a:ln w="38100">
                    <a:solidFill>
                      <a:schemeClr val="accent6">
                        <a:lumMod val="75000"/>
                      </a:schemeClr>
                    </a:solidFill>
                  </a:ln>
                </p:spPr>
                <p:txBody>
                  <a:bodyPr wrap="square" rtlCol="0">
                    <a:spAutoFit/>
                  </a:bodyPr>
                  <a:lstStyle/>
                  <a:p>
                    <a:pPr lvl="0"/>
                    <a:r>
                      <a:rPr lang="zh-CN" altLang="en-US" sz="2400" dirty="0"/>
                      <a:t>给付年龄提高的趋势</a:t>
                    </a:r>
                    <a:endParaRPr lang="en-GB" altLang="zh-CN" sz="2400" dirty="0"/>
                  </a:p>
                </p:txBody>
              </p:sp>
              <p:cxnSp>
                <p:nvCxnSpPr>
                  <p:cNvPr id="18" name="直接连接符 17">
                    <a:extLst>
                      <a:ext uri="{FF2B5EF4-FFF2-40B4-BE49-F238E27FC236}">
                        <a16:creationId xmlns:a16="http://schemas.microsoft.com/office/drawing/2014/main" id="{A1DA533E-E3E6-4FBE-96E3-5A1F5A54DF1D}"/>
                      </a:ext>
                    </a:extLst>
                  </p:cNvPr>
                  <p:cNvCxnSpPr>
                    <a:cxnSpLocks/>
                  </p:cNvCxnSpPr>
                  <p:nvPr/>
                </p:nvCxnSpPr>
                <p:spPr>
                  <a:xfrm flipV="1">
                    <a:off x="3134651" y="2060375"/>
                    <a:ext cx="0" cy="402478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8" name="直接连接符 7">
                  <a:extLst>
                    <a:ext uri="{FF2B5EF4-FFF2-40B4-BE49-F238E27FC236}">
                      <a16:creationId xmlns:a16="http://schemas.microsoft.com/office/drawing/2014/main" id="{D9DFBDE2-EB5E-4329-96FD-57615B4651E0}"/>
                    </a:ext>
                  </a:extLst>
                </p:cNvPr>
                <p:cNvCxnSpPr/>
                <p:nvPr/>
              </p:nvCxnSpPr>
              <p:spPr>
                <a:xfrm>
                  <a:off x="5508605" y="373141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D975252-9F89-4675-AC1E-C5E03964474D}"/>
                    </a:ext>
                  </a:extLst>
                </p:cNvPr>
                <p:cNvSpPr txBox="1"/>
                <p:nvPr/>
              </p:nvSpPr>
              <p:spPr>
                <a:xfrm>
                  <a:off x="6007052" y="3500583"/>
                  <a:ext cx="3030560" cy="461665"/>
                </a:xfrm>
                <a:prstGeom prst="rect">
                  <a:avLst/>
                </a:prstGeom>
                <a:noFill/>
                <a:ln w="38100">
                  <a:solidFill>
                    <a:schemeClr val="accent6">
                      <a:lumMod val="75000"/>
                    </a:schemeClr>
                  </a:solidFill>
                </a:ln>
              </p:spPr>
              <p:txBody>
                <a:bodyPr wrap="square" rtlCol="0">
                  <a:spAutoFit/>
                </a:bodyPr>
                <a:lstStyle/>
                <a:p>
                  <a:pPr lvl="0"/>
                  <a:r>
                    <a:rPr lang="zh-CN" altLang="zh-CN" sz="2400" dirty="0"/>
                    <a:t>基金运营商业化趋势</a:t>
                  </a:r>
                  <a:endParaRPr lang="en-GB" altLang="zh-CN" sz="2400" dirty="0"/>
                </a:p>
              </p:txBody>
            </p:sp>
          </p:grpSp>
          <p:cxnSp>
            <p:nvCxnSpPr>
              <p:cNvPr id="5" name="直接连接符 4">
                <a:extLst>
                  <a:ext uri="{FF2B5EF4-FFF2-40B4-BE49-F238E27FC236}">
                    <a16:creationId xmlns:a16="http://schemas.microsoft.com/office/drawing/2014/main" id="{81FB0FD6-E19F-4C42-BDE6-7291893BD50C}"/>
                  </a:ext>
                </a:extLst>
              </p:cNvPr>
              <p:cNvCxnSpPr/>
              <p:nvPr/>
            </p:nvCxnSpPr>
            <p:spPr>
              <a:xfrm>
                <a:off x="4712758" y="551867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B4D2B1C6-F04D-43A5-85E4-A7125FC480AD}"/>
                  </a:ext>
                </a:extLst>
              </p:cNvPr>
              <p:cNvSpPr txBox="1"/>
              <p:nvPr/>
            </p:nvSpPr>
            <p:spPr>
              <a:xfrm>
                <a:off x="5228626" y="5287839"/>
                <a:ext cx="2023502" cy="461665"/>
              </a:xfrm>
              <a:prstGeom prst="rect">
                <a:avLst/>
              </a:prstGeom>
              <a:noFill/>
              <a:ln w="38100">
                <a:solidFill>
                  <a:schemeClr val="accent6">
                    <a:lumMod val="75000"/>
                  </a:schemeClr>
                </a:solidFill>
              </a:ln>
            </p:spPr>
            <p:txBody>
              <a:bodyPr wrap="square" rtlCol="0">
                <a:spAutoFit/>
              </a:bodyPr>
              <a:lstStyle/>
              <a:p>
                <a:pPr lvl="0"/>
                <a:r>
                  <a:rPr lang="zh-CN" altLang="en-US" sz="2400" dirty="0"/>
                  <a:t>重归家庭趋势</a:t>
                </a:r>
                <a:endParaRPr lang="en-GB" altLang="zh-CN" sz="2400" dirty="0"/>
              </a:p>
            </p:txBody>
          </p:sp>
        </p:grpSp>
        <p:cxnSp>
          <p:nvCxnSpPr>
            <p:cNvPr id="20" name="直接连接符 19">
              <a:extLst>
                <a:ext uri="{FF2B5EF4-FFF2-40B4-BE49-F238E27FC236}">
                  <a16:creationId xmlns:a16="http://schemas.microsoft.com/office/drawing/2014/main" id="{229148A0-A8FA-4736-8DF9-19E69B34198A}"/>
                </a:ext>
              </a:extLst>
            </p:cNvPr>
            <p:cNvCxnSpPr/>
            <p:nvPr/>
          </p:nvCxnSpPr>
          <p:spPr>
            <a:xfrm>
              <a:off x="4651959" y="596943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C2C740A0-B2DF-4A58-B7BE-023AE98C004F}"/>
                </a:ext>
              </a:extLst>
            </p:cNvPr>
            <p:cNvSpPr txBox="1"/>
            <p:nvPr/>
          </p:nvSpPr>
          <p:spPr>
            <a:xfrm>
              <a:off x="5167827" y="5738597"/>
              <a:ext cx="2021239" cy="461665"/>
            </a:xfrm>
            <a:prstGeom prst="rect">
              <a:avLst/>
            </a:prstGeom>
            <a:noFill/>
            <a:ln w="38100">
              <a:solidFill>
                <a:schemeClr val="accent6">
                  <a:lumMod val="75000"/>
                </a:schemeClr>
              </a:solidFill>
            </a:ln>
          </p:spPr>
          <p:txBody>
            <a:bodyPr wrap="square" rtlCol="0">
              <a:spAutoFit/>
            </a:bodyPr>
            <a:lstStyle/>
            <a:p>
              <a:pPr lvl="0"/>
              <a:r>
                <a:rPr lang="zh-CN" altLang="en-US" sz="2400" dirty="0"/>
                <a:t>分步走的趋势</a:t>
              </a:r>
              <a:endParaRPr lang="en-GB" altLang="zh-CN" sz="2400" dirty="0"/>
            </a:p>
          </p:txBody>
        </p:sp>
      </p:grpSp>
    </p:spTree>
    <p:extLst>
      <p:ext uri="{BB962C8B-B14F-4D97-AF65-F5344CB8AC3E}">
        <p14:creationId xmlns:p14="http://schemas.microsoft.com/office/powerpoint/2010/main" val="21304891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FBE379A1-DBC9-448B-A7DF-DDC0A713A798}"/>
              </a:ext>
            </a:extLst>
          </p:cNvPr>
          <p:cNvGrpSpPr/>
          <p:nvPr/>
        </p:nvGrpSpPr>
        <p:grpSpPr>
          <a:xfrm>
            <a:off x="107475" y="941847"/>
            <a:ext cx="6192625" cy="1596248"/>
            <a:chOff x="107475" y="941847"/>
            <a:chExt cx="6192625" cy="1596248"/>
          </a:xfrm>
        </p:grpSpPr>
        <p:grpSp>
          <p:nvGrpSpPr>
            <p:cNvPr id="16" name="组合 15">
              <a:extLst>
                <a:ext uri="{FF2B5EF4-FFF2-40B4-BE49-F238E27FC236}">
                  <a16:creationId xmlns:a16="http://schemas.microsoft.com/office/drawing/2014/main" id="{BC408662-A956-4FEF-8060-A19ED77C49A3}"/>
                </a:ext>
              </a:extLst>
            </p:cNvPr>
            <p:cNvGrpSpPr/>
            <p:nvPr/>
          </p:nvGrpSpPr>
          <p:grpSpPr>
            <a:xfrm>
              <a:off x="107475" y="941847"/>
              <a:ext cx="4728115" cy="1596248"/>
              <a:chOff x="107475" y="941847"/>
              <a:chExt cx="4728115" cy="1596248"/>
            </a:xfrm>
          </p:grpSpPr>
          <p:sp>
            <p:nvSpPr>
              <p:cNvPr id="18" name="文本框 17">
                <a:extLst>
                  <a:ext uri="{FF2B5EF4-FFF2-40B4-BE49-F238E27FC236}">
                    <a16:creationId xmlns:a16="http://schemas.microsoft.com/office/drawing/2014/main" id="{ABCDEE1A-181F-4BD7-ADEE-41559268BE87}"/>
                  </a:ext>
                </a:extLst>
              </p:cNvPr>
              <p:cNvSpPr txBox="1"/>
              <p:nvPr/>
            </p:nvSpPr>
            <p:spPr>
              <a:xfrm>
                <a:off x="616165" y="2137985"/>
                <a:ext cx="4219425" cy="400110"/>
              </a:xfrm>
              <a:prstGeom prst="rect">
                <a:avLst/>
              </a:prstGeom>
              <a:noFill/>
            </p:spPr>
            <p:txBody>
              <a:bodyPr wrap="none" rtlCol="0">
                <a:spAutoFit/>
              </a:bodyPr>
              <a:lstStyle/>
              <a:p>
                <a:r>
                  <a:rPr lang="en-US" altLang="zh-CN" sz="2000" b="1" dirty="0"/>
                  <a:t>5.5.1   </a:t>
                </a:r>
                <a:r>
                  <a:rPr lang="zh-CN" altLang="en-US" sz="2000" b="1" dirty="0"/>
                  <a:t>一、养老保险制度的发展趋势</a:t>
                </a:r>
              </a:p>
            </p:txBody>
          </p:sp>
          <p:sp>
            <p:nvSpPr>
              <p:cNvPr id="19" name="文本框 18">
                <a:extLst>
                  <a:ext uri="{FF2B5EF4-FFF2-40B4-BE49-F238E27FC236}">
                    <a16:creationId xmlns:a16="http://schemas.microsoft.com/office/drawing/2014/main" id="{CEFFCD30-4EB0-4808-B3E8-24A2AA07C112}"/>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20" name="矩形 19">
                <a:extLst>
                  <a:ext uri="{FF2B5EF4-FFF2-40B4-BE49-F238E27FC236}">
                    <a16:creationId xmlns:a16="http://schemas.microsoft.com/office/drawing/2014/main" id="{6E5D9335-38A8-4F73-82CB-436700F01F30}"/>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5.5</a:t>
                </a:r>
                <a:r>
                  <a:rPr lang="zh-CN" altLang="en-US" sz="2200" b="1" dirty="0"/>
                  <a:t>    养老保险制度的发展趋势</a:t>
                </a:r>
              </a:p>
            </p:txBody>
          </p:sp>
        </p:grpSp>
        <p:sp>
          <p:nvSpPr>
            <p:cNvPr id="17" name="文本框 16">
              <a:extLst>
                <a:ext uri="{FF2B5EF4-FFF2-40B4-BE49-F238E27FC236}">
                  <a16:creationId xmlns:a16="http://schemas.microsoft.com/office/drawing/2014/main" id="{9223C189-31CB-4664-B2AA-815379F39EF0}"/>
                </a:ext>
              </a:extLst>
            </p:cNvPr>
            <p:cNvSpPr txBox="1"/>
            <p:nvPr/>
          </p:nvSpPr>
          <p:spPr>
            <a:xfrm>
              <a:off x="4861886" y="2149106"/>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简答题</a:t>
              </a:r>
            </a:p>
          </p:txBody>
        </p:sp>
      </p:grpSp>
      <p:sp>
        <p:nvSpPr>
          <p:cNvPr id="21" name="矩形 20">
            <a:extLst>
              <a:ext uri="{FF2B5EF4-FFF2-40B4-BE49-F238E27FC236}">
                <a16:creationId xmlns:a16="http://schemas.microsoft.com/office/drawing/2014/main" id="{B5F863A3-DC3D-4919-A63B-D0D290EC6E8F}"/>
              </a:ext>
            </a:extLst>
          </p:cNvPr>
          <p:cNvSpPr/>
          <p:nvPr/>
        </p:nvSpPr>
        <p:spPr>
          <a:xfrm>
            <a:off x="1298944" y="2786084"/>
            <a:ext cx="2492990" cy="504882"/>
          </a:xfrm>
          <a:prstGeom prst="rect">
            <a:avLst/>
          </a:prstGeom>
        </p:spPr>
        <p:txBody>
          <a:bodyPr wrap="none">
            <a:spAutoFit/>
          </a:bodyPr>
          <a:lstStyle/>
          <a:p>
            <a:pPr>
              <a:lnSpc>
                <a:spcPct val="150000"/>
              </a:lnSpc>
            </a:pPr>
            <a:r>
              <a:rPr lang="zh-CN" altLang="en-US" sz="2000" dirty="0"/>
              <a:t>（一）</a:t>
            </a:r>
            <a:r>
              <a:rPr lang="zh-CN" altLang="zh-CN" sz="2000" dirty="0">
                <a:solidFill>
                  <a:srgbClr val="FF0000"/>
                </a:solidFill>
              </a:rPr>
              <a:t>效率优先</a:t>
            </a:r>
            <a:r>
              <a:rPr lang="zh-CN" altLang="zh-CN" sz="2000" dirty="0"/>
              <a:t>趋势</a:t>
            </a:r>
            <a:endParaRPr lang="zh-CN" altLang="en-US" sz="2000" dirty="0">
              <a:solidFill>
                <a:srgbClr val="FF0000"/>
              </a:solidFill>
            </a:endParaRPr>
          </a:p>
        </p:txBody>
      </p:sp>
      <p:sp>
        <p:nvSpPr>
          <p:cNvPr id="23" name="矩形 22">
            <a:extLst>
              <a:ext uri="{FF2B5EF4-FFF2-40B4-BE49-F238E27FC236}">
                <a16:creationId xmlns:a16="http://schemas.microsoft.com/office/drawing/2014/main" id="{04360660-D1E8-4BB2-B71A-C4FC371E962D}"/>
              </a:ext>
            </a:extLst>
          </p:cNvPr>
          <p:cNvSpPr/>
          <p:nvPr/>
        </p:nvSpPr>
        <p:spPr>
          <a:xfrm>
            <a:off x="1298944" y="3952874"/>
            <a:ext cx="3262432" cy="504882"/>
          </a:xfrm>
          <a:prstGeom prst="rect">
            <a:avLst/>
          </a:prstGeom>
        </p:spPr>
        <p:txBody>
          <a:bodyPr wrap="none">
            <a:spAutoFit/>
          </a:bodyPr>
          <a:lstStyle/>
          <a:p>
            <a:pPr>
              <a:lnSpc>
                <a:spcPct val="150000"/>
              </a:lnSpc>
            </a:pPr>
            <a:r>
              <a:rPr lang="zh-CN" altLang="en-US" sz="2000" dirty="0"/>
              <a:t>（三）</a:t>
            </a:r>
            <a:r>
              <a:rPr lang="zh-CN" altLang="zh-CN" sz="2000" dirty="0">
                <a:solidFill>
                  <a:srgbClr val="FF0000"/>
                </a:solidFill>
              </a:rPr>
              <a:t>基金运营商业化</a:t>
            </a:r>
            <a:r>
              <a:rPr lang="zh-CN" altLang="zh-CN" sz="2000" dirty="0"/>
              <a:t>趋势</a:t>
            </a:r>
            <a:endParaRPr lang="zh-CN" altLang="en-US" sz="2000" dirty="0">
              <a:solidFill>
                <a:srgbClr val="FF0000"/>
              </a:solidFill>
            </a:endParaRPr>
          </a:p>
        </p:txBody>
      </p:sp>
      <p:sp>
        <p:nvSpPr>
          <p:cNvPr id="26" name="矩形 25">
            <a:extLst>
              <a:ext uri="{FF2B5EF4-FFF2-40B4-BE49-F238E27FC236}">
                <a16:creationId xmlns:a16="http://schemas.microsoft.com/office/drawing/2014/main" id="{2A0F30B3-0632-4EAE-A4E5-4E5068888764}"/>
              </a:ext>
            </a:extLst>
          </p:cNvPr>
          <p:cNvSpPr/>
          <p:nvPr/>
        </p:nvSpPr>
        <p:spPr>
          <a:xfrm>
            <a:off x="1298944" y="5542469"/>
            <a:ext cx="2492990" cy="504882"/>
          </a:xfrm>
          <a:prstGeom prst="rect">
            <a:avLst/>
          </a:prstGeom>
        </p:spPr>
        <p:txBody>
          <a:bodyPr wrap="none">
            <a:spAutoFit/>
          </a:bodyPr>
          <a:lstStyle/>
          <a:p>
            <a:pPr>
              <a:lnSpc>
                <a:spcPct val="150000"/>
              </a:lnSpc>
            </a:pPr>
            <a:r>
              <a:rPr lang="zh-CN" altLang="en-US" sz="2000" dirty="0"/>
              <a:t>（六）</a:t>
            </a:r>
            <a:r>
              <a:rPr lang="zh-CN" altLang="zh-CN" sz="2000" dirty="0">
                <a:solidFill>
                  <a:srgbClr val="FF0000"/>
                </a:solidFill>
              </a:rPr>
              <a:t>分步走</a:t>
            </a:r>
            <a:r>
              <a:rPr lang="zh-CN" altLang="zh-CN" sz="2000" dirty="0"/>
              <a:t>的趋势</a:t>
            </a:r>
            <a:endParaRPr lang="zh-CN" altLang="en-US" sz="2000" dirty="0">
              <a:solidFill>
                <a:srgbClr val="FF0000"/>
              </a:solidFill>
            </a:endParaRPr>
          </a:p>
        </p:txBody>
      </p:sp>
      <p:grpSp>
        <p:nvGrpSpPr>
          <p:cNvPr id="4" name="组合 3">
            <a:extLst>
              <a:ext uri="{FF2B5EF4-FFF2-40B4-BE49-F238E27FC236}">
                <a16:creationId xmlns:a16="http://schemas.microsoft.com/office/drawing/2014/main" id="{1BE70480-0B6D-4986-A67A-B63839E32A88}"/>
              </a:ext>
            </a:extLst>
          </p:cNvPr>
          <p:cNvGrpSpPr/>
          <p:nvPr/>
        </p:nvGrpSpPr>
        <p:grpSpPr>
          <a:xfrm>
            <a:off x="1298944" y="4457756"/>
            <a:ext cx="10493665" cy="646331"/>
            <a:chOff x="1298944" y="4457756"/>
            <a:chExt cx="10493665" cy="646331"/>
          </a:xfrm>
        </p:grpSpPr>
        <p:sp>
          <p:nvSpPr>
            <p:cNvPr id="24" name="矩形 23">
              <a:extLst>
                <a:ext uri="{FF2B5EF4-FFF2-40B4-BE49-F238E27FC236}">
                  <a16:creationId xmlns:a16="http://schemas.microsoft.com/office/drawing/2014/main" id="{82D73A9F-7818-4EAF-B552-5DAFE9834D99}"/>
                </a:ext>
              </a:extLst>
            </p:cNvPr>
            <p:cNvSpPr/>
            <p:nvPr/>
          </p:nvSpPr>
          <p:spPr>
            <a:xfrm>
              <a:off x="1298944" y="4482739"/>
              <a:ext cx="3262432" cy="504882"/>
            </a:xfrm>
            <a:prstGeom prst="rect">
              <a:avLst/>
            </a:prstGeom>
          </p:spPr>
          <p:txBody>
            <a:bodyPr wrap="none">
              <a:spAutoFit/>
            </a:bodyPr>
            <a:lstStyle/>
            <a:p>
              <a:pPr>
                <a:lnSpc>
                  <a:spcPct val="150000"/>
                </a:lnSpc>
              </a:pPr>
              <a:r>
                <a:rPr lang="zh-CN" altLang="en-US" sz="2000" dirty="0"/>
                <a:t>（四）</a:t>
              </a:r>
              <a:r>
                <a:rPr lang="zh-CN" altLang="zh-CN" sz="2000" dirty="0">
                  <a:solidFill>
                    <a:srgbClr val="FF0000"/>
                  </a:solidFill>
                </a:rPr>
                <a:t>给付年龄提高</a:t>
              </a:r>
              <a:r>
                <a:rPr lang="zh-CN" altLang="zh-CN" sz="2000" dirty="0"/>
                <a:t>的趋势</a:t>
              </a:r>
              <a:endParaRPr lang="zh-CN" altLang="en-US" sz="2000" dirty="0">
                <a:solidFill>
                  <a:srgbClr val="FF0000"/>
                </a:solidFill>
              </a:endParaRPr>
            </a:p>
          </p:txBody>
        </p:sp>
        <p:sp>
          <p:nvSpPr>
            <p:cNvPr id="28" name="矩形 27">
              <a:extLst>
                <a:ext uri="{FF2B5EF4-FFF2-40B4-BE49-F238E27FC236}">
                  <a16:creationId xmlns:a16="http://schemas.microsoft.com/office/drawing/2014/main" id="{63C457C8-5233-444D-8E56-97EF0DDA29B0}"/>
                </a:ext>
              </a:extLst>
            </p:cNvPr>
            <p:cNvSpPr/>
            <p:nvPr/>
          </p:nvSpPr>
          <p:spPr>
            <a:xfrm>
              <a:off x="5696609" y="4457756"/>
              <a:ext cx="6096000" cy="646331"/>
            </a:xfrm>
            <a:prstGeom prst="rect">
              <a:avLst/>
            </a:prstGeom>
          </p:spPr>
          <p:txBody>
            <a:bodyPr>
              <a:spAutoFit/>
            </a:bodyPr>
            <a:lstStyle/>
            <a:p>
              <a:r>
                <a:rPr lang="zh-CN" altLang="zh-CN" dirty="0">
                  <a:solidFill>
                    <a:srgbClr val="FF0000"/>
                  </a:solidFill>
                  <a:latin typeface="+mn-ea"/>
                </a:rPr>
                <a:t>瑞典</a:t>
              </a:r>
              <a:r>
                <a:rPr lang="zh-CN" altLang="zh-CN" dirty="0">
                  <a:latin typeface="+mn-ea"/>
                </a:rPr>
                <a:t>社会养老保险制度建立之初的给付年龄规定为</a:t>
              </a:r>
              <a:r>
                <a:rPr lang="en-US" altLang="zh-CN" dirty="0">
                  <a:latin typeface="+mn-ea"/>
                </a:rPr>
                <a:t>60</a:t>
              </a:r>
              <a:r>
                <a:rPr lang="zh-CN" altLang="zh-CN" dirty="0">
                  <a:latin typeface="+mn-ea"/>
                </a:rPr>
                <a:t>岁，后提高到</a:t>
              </a:r>
              <a:r>
                <a:rPr lang="en-US" altLang="zh-CN" dirty="0">
                  <a:latin typeface="+mn-ea"/>
                </a:rPr>
                <a:t>65</a:t>
              </a:r>
              <a:r>
                <a:rPr lang="zh-CN" altLang="zh-CN" dirty="0">
                  <a:latin typeface="+mn-ea"/>
                </a:rPr>
                <a:t>岁，现已为</a:t>
              </a:r>
              <a:r>
                <a:rPr lang="en-US" altLang="zh-CN" dirty="0">
                  <a:solidFill>
                    <a:srgbClr val="FF0000"/>
                  </a:solidFill>
                  <a:latin typeface="+mn-ea"/>
                </a:rPr>
                <a:t>67</a:t>
              </a:r>
              <a:r>
                <a:rPr lang="zh-CN" altLang="zh-CN" dirty="0">
                  <a:solidFill>
                    <a:srgbClr val="FF0000"/>
                  </a:solidFill>
                  <a:latin typeface="+mn-ea"/>
                </a:rPr>
                <a:t>岁</a:t>
              </a:r>
              <a:r>
                <a:rPr lang="zh-CN" altLang="en-US" dirty="0">
                  <a:latin typeface="+mn-ea"/>
                </a:rPr>
                <a:t>。</a:t>
              </a:r>
            </a:p>
          </p:txBody>
        </p:sp>
        <p:sp>
          <p:nvSpPr>
            <p:cNvPr id="30" name="箭头: 右 29">
              <a:extLst>
                <a:ext uri="{FF2B5EF4-FFF2-40B4-BE49-F238E27FC236}">
                  <a16:creationId xmlns:a16="http://schemas.microsoft.com/office/drawing/2014/main" id="{9040983D-9C8B-4D01-AF8F-F9BFD551B3E8}"/>
                </a:ext>
              </a:extLst>
            </p:cNvPr>
            <p:cNvSpPr/>
            <p:nvPr/>
          </p:nvSpPr>
          <p:spPr>
            <a:xfrm>
              <a:off x="4568732" y="4721403"/>
              <a:ext cx="1012261" cy="140094"/>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52464574-468A-4A5E-801E-9F9A1DEAEEF1}"/>
              </a:ext>
            </a:extLst>
          </p:cNvPr>
          <p:cNvPicPr>
            <a:picLocks noChangeAspect="1"/>
          </p:cNvPicPr>
          <p:nvPr/>
        </p:nvPicPr>
        <p:blipFill>
          <a:blip r:embed="rId3"/>
          <a:stretch>
            <a:fillRect/>
          </a:stretch>
        </p:blipFill>
        <p:spPr>
          <a:xfrm>
            <a:off x="9704816" y="818028"/>
            <a:ext cx="2379709" cy="1676813"/>
          </a:xfrm>
          <a:prstGeom prst="rect">
            <a:avLst/>
          </a:prstGeom>
        </p:spPr>
      </p:pic>
      <p:grpSp>
        <p:nvGrpSpPr>
          <p:cNvPr id="7" name="组合 6">
            <a:extLst>
              <a:ext uri="{FF2B5EF4-FFF2-40B4-BE49-F238E27FC236}">
                <a16:creationId xmlns:a16="http://schemas.microsoft.com/office/drawing/2014/main" id="{54D99401-3C8D-48E6-BF9A-9A12A747138F}"/>
              </a:ext>
            </a:extLst>
          </p:cNvPr>
          <p:cNvGrpSpPr/>
          <p:nvPr/>
        </p:nvGrpSpPr>
        <p:grpSpPr>
          <a:xfrm>
            <a:off x="1298944" y="3074277"/>
            <a:ext cx="10535704" cy="952733"/>
            <a:chOff x="1298944" y="3074277"/>
            <a:chExt cx="10535704" cy="952733"/>
          </a:xfrm>
        </p:grpSpPr>
        <p:grpSp>
          <p:nvGrpSpPr>
            <p:cNvPr id="3" name="组合 2">
              <a:extLst>
                <a:ext uri="{FF2B5EF4-FFF2-40B4-BE49-F238E27FC236}">
                  <a16:creationId xmlns:a16="http://schemas.microsoft.com/office/drawing/2014/main" id="{48189E63-A541-42A4-9979-7B233D5A1F43}"/>
                </a:ext>
              </a:extLst>
            </p:cNvPr>
            <p:cNvGrpSpPr/>
            <p:nvPr/>
          </p:nvGrpSpPr>
          <p:grpSpPr>
            <a:xfrm>
              <a:off x="1298944" y="3380679"/>
              <a:ext cx="10535704" cy="646331"/>
              <a:chOff x="1298944" y="3380679"/>
              <a:chExt cx="10535704" cy="646331"/>
            </a:xfrm>
          </p:grpSpPr>
          <p:sp>
            <p:nvSpPr>
              <p:cNvPr id="22" name="矩形 21">
                <a:extLst>
                  <a:ext uri="{FF2B5EF4-FFF2-40B4-BE49-F238E27FC236}">
                    <a16:creationId xmlns:a16="http://schemas.microsoft.com/office/drawing/2014/main" id="{5E3D5DD1-2839-4706-B21C-C69FFF3D4F33}"/>
                  </a:ext>
                </a:extLst>
              </p:cNvPr>
              <p:cNvSpPr/>
              <p:nvPr/>
            </p:nvSpPr>
            <p:spPr>
              <a:xfrm>
                <a:off x="1298944" y="3380679"/>
                <a:ext cx="2236510" cy="504882"/>
              </a:xfrm>
              <a:prstGeom prst="rect">
                <a:avLst/>
              </a:prstGeom>
            </p:spPr>
            <p:txBody>
              <a:bodyPr wrap="none">
                <a:spAutoFit/>
              </a:bodyPr>
              <a:lstStyle/>
              <a:p>
                <a:pPr>
                  <a:lnSpc>
                    <a:spcPct val="150000"/>
                  </a:lnSpc>
                </a:pPr>
                <a:r>
                  <a:rPr lang="zh-CN" altLang="en-US" sz="2000" dirty="0"/>
                  <a:t>（二）</a:t>
                </a:r>
                <a:r>
                  <a:rPr lang="zh-CN" altLang="zh-CN" sz="2000" dirty="0">
                    <a:solidFill>
                      <a:srgbClr val="FF0000"/>
                    </a:solidFill>
                  </a:rPr>
                  <a:t>多样化</a:t>
                </a:r>
                <a:r>
                  <a:rPr lang="zh-CN" altLang="zh-CN" sz="2000" dirty="0"/>
                  <a:t>趋势</a:t>
                </a:r>
                <a:endParaRPr lang="zh-CN" altLang="en-US" sz="2000" dirty="0">
                  <a:solidFill>
                    <a:srgbClr val="FF0000"/>
                  </a:solidFill>
                </a:endParaRPr>
              </a:p>
            </p:txBody>
          </p:sp>
          <p:sp>
            <p:nvSpPr>
              <p:cNvPr id="27" name="矩形 26">
                <a:extLst>
                  <a:ext uri="{FF2B5EF4-FFF2-40B4-BE49-F238E27FC236}">
                    <a16:creationId xmlns:a16="http://schemas.microsoft.com/office/drawing/2014/main" id="{9FF02264-3A23-4128-8063-84B9E0077C54}"/>
                  </a:ext>
                </a:extLst>
              </p:cNvPr>
              <p:cNvSpPr/>
              <p:nvPr/>
            </p:nvSpPr>
            <p:spPr>
              <a:xfrm>
                <a:off x="5423338" y="3380679"/>
                <a:ext cx="6411310" cy="646331"/>
              </a:xfrm>
              <a:prstGeom prst="rect">
                <a:avLst/>
              </a:prstGeom>
            </p:spPr>
            <p:txBody>
              <a:bodyPr wrap="square">
                <a:spAutoFit/>
              </a:bodyPr>
              <a:lstStyle/>
              <a:p>
                <a:r>
                  <a:rPr lang="zh-CN" altLang="zh-CN" dirty="0">
                    <a:solidFill>
                      <a:srgbClr val="FF0000"/>
                    </a:solidFill>
                  </a:rPr>
                  <a:t>智利</a:t>
                </a:r>
                <a:r>
                  <a:rPr lang="zh-CN" altLang="zh-CN" dirty="0"/>
                  <a:t>的养老保险基金已由企业和国家负担改</a:t>
                </a:r>
                <a:r>
                  <a:rPr lang="zh-CN" altLang="zh-CN" dirty="0">
                    <a:solidFill>
                      <a:srgbClr val="FF0000"/>
                    </a:solidFill>
                  </a:rPr>
                  <a:t>由个人全部负担</a:t>
                </a:r>
                <a:r>
                  <a:rPr lang="zh-CN" altLang="en-US" dirty="0"/>
                  <a:t>；</a:t>
                </a:r>
                <a:r>
                  <a:rPr lang="zh-CN" altLang="zh-CN" dirty="0"/>
                  <a:t>美国、英国等加大了国民年金中个人缴费的比例。</a:t>
                </a:r>
                <a:endParaRPr lang="zh-CN" altLang="en-US" dirty="0">
                  <a:solidFill>
                    <a:srgbClr val="FF0000"/>
                  </a:solidFill>
                </a:endParaRPr>
              </a:p>
            </p:txBody>
          </p:sp>
          <p:sp>
            <p:nvSpPr>
              <p:cNvPr id="29" name="箭头: 右 28">
                <a:extLst>
                  <a:ext uri="{FF2B5EF4-FFF2-40B4-BE49-F238E27FC236}">
                    <a16:creationId xmlns:a16="http://schemas.microsoft.com/office/drawing/2014/main" id="{97A701DD-1874-437D-800A-A0577814DC83}"/>
                  </a:ext>
                </a:extLst>
              </p:cNvPr>
              <p:cNvSpPr/>
              <p:nvPr/>
            </p:nvSpPr>
            <p:spPr>
              <a:xfrm>
                <a:off x="3535454" y="3590750"/>
                <a:ext cx="1887884" cy="140094"/>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0BDB71BE-688C-4436-BC0B-FFB29AEB6167}"/>
                </a:ext>
              </a:extLst>
            </p:cNvPr>
            <p:cNvGrpSpPr/>
            <p:nvPr/>
          </p:nvGrpSpPr>
          <p:grpSpPr>
            <a:xfrm>
              <a:off x="3535454" y="3074277"/>
              <a:ext cx="4021802" cy="381492"/>
              <a:chOff x="3535454" y="3074277"/>
              <a:chExt cx="4021802" cy="381492"/>
            </a:xfrm>
          </p:grpSpPr>
          <p:sp>
            <p:nvSpPr>
              <p:cNvPr id="5" name="矩形 4">
                <a:extLst>
                  <a:ext uri="{FF2B5EF4-FFF2-40B4-BE49-F238E27FC236}">
                    <a16:creationId xmlns:a16="http://schemas.microsoft.com/office/drawing/2014/main" id="{E925B5E8-6426-4AE4-81D5-FA801EDD5F38}"/>
                  </a:ext>
                </a:extLst>
              </p:cNvPr>
              <p:cNvSpPr/>
              <p:nvPr/>
            </p:nvSpPr>
            <p:spPr>
              <a:xfrm>
                <a:off x="5423338" y="3074277"/>
                <a:ext cx="2133918" cy="338554"/>
              </a:xfrm>
              <a:prstGeom prst="rect">
                <a:avLst/>
              </a:prstGeom>
            </p:spPr>
            <p:txBody>
              <a:bodyPr wrap="none">
                <a:spAutoFit/>
              </a:bodyPr>
              <a:lstStyle/>
              <a:p>
                <a:r>
                  <a:rPr lang="zh-CN" altLang="en-US" sz="1600" b="1" dirty="0"/>
                  <a:t>筹资渠道</a:t>
                </a:r>
                <a:r>
                  <a:rPr lang="en-US" altLang="zh-CN" sz="1600" b="1" dirty="0"/>
                  <a:t>+</a:t>
                </a:r>
                <a:r>
                  <a:rPr lang="zh-CN" altLang="en-US" sz="1600" b="1" dirty="0"/>
                  <a:t>目标多样化</a:t>
                </a:r>
              </a:p>
            </p:txBody>
          </p:sp>
          <p:sp>
            <p:nvSpPr>
              <p:cNvPr id="31" name="箭头: 右 30">
                <a:extLst>
                  <a:ext uri="{FF2B5EF4-FFF2-40B4-BE49-F238E27FC236}">
                    <a16:creationId xmlns:a16="http://schemas.microsoft.com/office/drawing/2014/main" id="{95C94541-F639-495D-8E36-3412E1940EF7}"/>
                  </a:ext>
                </a:extLst>
              </p:cNvPr>
              <p:cNvSpPr/>
              <p:nvPr/>
            </p:nvSpPr>
            <p:spPr>
              <a:xfrm rot="21169576">
                <a:off x="3535454" y="3315675"/>
                <a:ext cx="1887884" cy="140094"/>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9" name="组合 8">
            <a:extLst>
              <a:ext uri="{FF2B5EF4-FFF2-40B4-BE49-F238E27FC236}">
                <a16:creationId xmlns:a16="http://schemas.microsoft.com/office/drawing/2014/main" id="{943587FE-2AF1-4734-BB8D-6A95D20014BC}"/>
              </a:ext>
            </a:extLst>
          </p:cNvPr>
          <p:cNvGrpSpPr/>
          <p:nvPr/>
        </p:nvGrpSpPr>
        <p:grpSpPr>
          <a:xfrm>
            <a:off x="1298944" y="5012604"/>
            <a:ext cx="10629482" cy="1627532"/>
            <a:chOff x="1298944" y="5012604"/>
            <a:chExt cx="10629482" cy="1627532"/>
          </a:xfrm>
        </p:grpSpPr>
        <p:sp>
          <p:nvSpPr>
            <p:cNvPr id="25" name="矩形 24">
              <a:extLst>
                <a:ext uri="{FF2B5EF4-FFF2-40B4-BE49-F238E27FC236}">
                  <a16:creationId xmlns:a16="http://schemas.microsoft.com/office/drawing/2014/main" id="{13A2BC93-FAFB-48B5-8F10-8A131BBD3AE3}"/>
                </a:ext>
              </a:extLst>
            </p:cNvPr>
            <p:cNvSpPr/>
            <p:nvPr/>
          </p:nvSpPr>
          <p:spPr>
            <a:xfrm>
              <a:off x="1298944" y="5012604"/>
              <a:ext cx="2492990" cy="504882"/>
            </a:xfrm>
            <a:prstGeom prst="rect">
              <a:avLst/>
            </a:prstGeom>
          </p:spPr>
          <p:txBody>
            <a:bodyPr wrap="none">
              <a:spAutoFit/>
            </a:bodyPr>
            <a:lstStyle/>
            <a:p>
              <a:pPr>
                <a:lnSpc>
                  <a:spcPct val="150000"/>
                </a:lnSpc>
              </a:pPr>
              <a:r>
                <a:rPr lang="zh-CN" altLang="en-US" sz="2000" dirty="0"/>
                <a:t>（五）</a:t>
              </a:r>
              <a:r>
                <a:rPr lang="zh-CN" altLang="zh-CN" sz="2000" dirty="0">
                  <a:solidFill>
                    <a:srgbClr val="FF0000"/>
                  </a:solidFill>
                </a:rPr>
                <a:t>重归家庭</a:t>
              </a:r>
              <a:r>
                <a:rPr lang="zh-CN" altLang="zh-CN" sz="2000" dirty="0"/>
                <a:t>趋势</a:t>
              </a:r>
              <a:endParaRPr lang="zh-CN" altLang="en-US" sz="2000" dirty="0">
                <a:solidFill>
                  <a:srgbClr val="FF0000"/>
                </a:solidFill>
              </a:endParaRPr>
            </a:p>
          </p:txBody>
        </p:sp>
        <p:sp>
          <p:nvSpPr>
            <p:cNvPr id="8" name="矩形 7">
              <a:extLst>
                <a:ext uri="{FF2B5EF4-FFF2-40B4-BE49-F238E27FC236}">
                  <a16:creationId xmlns:a16="http://schemas.microsoft.com/office/drawing/2014/main" id="{2F1EB7B1-2690-452A-9145-94BCCBE46918}"/>
                </a:ext>
              </a:extLst>
            </p:cNvPr>
            <p:cNvSpPr/>
            <p:nvPr/>
          </p:nvSpPr>
          <p:spPr>
            <a:xfrm>
              <a:off x="5832426" y="5439807"/>
              <a:ext cx="6096000" cy="1200329"/>
            </a:xfrm>
            <a:prstGeom prst="rect">
              <a:avLst/>
            </a:prstGeom>
            <a:ln w="19050">
              <a:solidFill>
                <a:schemeClr val="accent6">
                  <a:lumMod val="75000"/>
                </a:schemeClr>
              </a:solidFill>
            </a:ln>
          </p:spPr>
          <p:txBody>
            <a:bodyPr>
              <a:spAutoFit/>
            </a:bodyPr>
            <a:lstStyle/>
            <a:p>
              <a:r>
                <a:rPr lang="en-US" altLang="zh-CN" kern="100" dirty="0">
                  <a:latin typeface="+mj-ea"/>
                  <a:ea typeface="+mj-ea"/>
                  <a:cs typeface="Times New Roman" panose="02020603050405020304" pitchFamily="18" charset="0"/>
                </a:rPr>
                <a:t>1994</a:t>
              </a:r>
              <a:r>
                <a:rPr lang="zh-CN" altLang="zh-CN" kern="100" dirty="0">
                  <a:latin typeface="+mj-ea"/>
                  <a:ea typeface="+mj-ea"/>
                  <a:cs typeface="Times New Roman" panose="02020603050405020304" pitchFamily="18" charset="0"/>
                </a:rPr>
                <a:t>年</a:t>
              </a:r>
              <a:r>
                <a:rPr lang="en-US" altLang="zh-CN" kern="100" dirty="0">
                  <a:latin typeface="+mj-ea"/>
                  <a:ea typeface="+mj-ea"/>
                  <a:cs typeface="Times New Roman" panose="02020603050405020304" pitchFamily="18" charset="0"/>
                </a:rPr>
                <a:t>8</a:t>
              </a:r>
              <a:r>
                <a:rPr lang="zh-CN" altLang="zh-CN" kern="100" dirty="0">
                  <a:latin typeface="+mj-ea"/>
                  <a:ea typeface="+mj-ea"/>
                  <a:cs typeface="Times New Roman" panose="02020603050405020304" pitchFamily="18" charset="0"/>
                </a:rPr>
                <a:t>月新加坡颁行的《赡养父母法》引起了世界性轰动，该法将赡养父母这一人伦道义上的责任上升为每个公民必须遵守的法律，规定凡拒绝赡养或资助其年迈双亲和处于贫困状态的双亲者，处以</a:t>
              </a:r>
              <a:r>
                <a:rPr lang="en-US" altLang="zh-CN" kern="100" dirty="0">
                  <a:latin typeface="+mj-ea"/>
                  <a:ea typeface="+mj-ea"/>
                  <a:cs typeface="Times New Roman" panose="02020603050405020304" pitchFamily="18" charset="0"/>
                </a:rPr>
                <a:t>1</a:t>
              </a:r>
              <a:r>
                <a:rPr lang="zh-CN" altLang="zh-CN" kern="100" dirty="0">
                  <a:latin typeface="+mj-ea"/>
                  <a:ea typeface="+mj-ea"/>
                  <a:cs typeface="Times New Roman" panose="02020603050405020304" pitchFamily="18" charset="0"/>
                </a:rPr>
                <a:t>万新元罚款或判刑一年。</a:t>
              </a:r>
              <a:endParaRPr lang="zh-CN" altLang="en-US" dirty="0">
                <a:latin typeface="+mj-ea"/>
                <a:ea typeface="+mj-ea"/>
              </a:endParaRPr>
            </a:p>
          </p:txBody>
        </p:sp>
        <p:sp>
          <p:nvSpPr>
            <p:cNvPr id="32" name="箭头: 右 31">
              <a:extLst>
                <a:ext uri="{FF2B5EF4-FFF2-40B4-BE49-F238E27FC236}">
                  <a16:creationId xmlns:a16="http://schemas.microsoft.com/office/drawing/2014/main" id="{BAF436DE-ABED-4D6E-970D-A71BF255556E}"/>
                </a:ext>
              </a:extLst>
            </p:cNvPr>
            <p:cNvSpPr/>
            <p:nvPr/>
          </p:nvSpPr>
          <p:spPr>
            <a:xfrm rot="1090437">
              <a:off x="3759868" y="5620969"/>
              <a:ext cx="1987007" cy="167990"/>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535CA3B2-75B1-400C-A9A2-EE60C5D5B218}"/>
              </a:ext>
            </a:extLst>
          </p:cNvPr>
          <p:cNvSpPr/>
          <p:nvPr/>
        </p:nvSpPr>
        <p:spPr>
          <a:xfrm>
            <a:off x="956407" y="197245"/>
            <a:ext cx="2377574" cy="369332"/>
          </a:xfrm>
          <a:prstGeom prst="rect">
            <a:avLst/>
          </a:prstGeom>
        </p:spPr>
        <p:txBody>
          <a:bodyPr wrap="none">
            <a:spAutoFit/>
          </a:bodyPr>
          <a:lstStyle/>
          <a:p>
            <a:r>
              <a:rPr lang="en-US" altLang="zh-CN" dirty="0">
                <a:latin typeface="Helvetica Neue For Number"/>
              </a:rPr>
              <a:t>5.5.1 </a:t>
            </a:r>
            <a:r>
              <a:rPr lang="zh-CN" altLang="en-US" dirty="0">
                <a:latin typeface="Helvetica Neue For Number"/>
              </a:rPr>
              <a:t>一、多样化趋势</a:t>
            </a:r>
            <a:endParaRPr lang="zh-CN" altLang="en-US" dirty="0"/>
          </a:p>
        </p:txBody>
      </p:sp>
    </p:spTree>
    <p:extLst>
      <p:ext uri="{BB962C8B-B14F-4D97-AF65-F5344CB8AC3E}">
        <p14:creationId xmlns:p14="http://schemas.microsoft.com/office/powerpoint/2010/main" val="48778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79894" y="2005234"/>
            <a:ext cx="7192472" cy="3925153"/>
          </a:xfrm>
        </p:spPr>
        <p:txBody>
          <a:bodyPr anchor="ctr"/>
          <a:lstStyle/>
          <a:p>
            <a:pPr algn="l">
              <a:spcBef>
                <a:spcPts val="0"/>
              </a:spcBef>
              <a:spcAft>
                <a:spcPts val="2400"/>
              </a:spcAft>
            </a:pPr>
            <a:r>
              <a:rPr lang="zh-CN" altLang="en-US" dirty="0"/>
              <a:t>智利的养老保险基金（     ）。</a:t>
            </a:r>
            <a:endParaRPr lang="en-US" altLang="zh-CN" dirty="0"/>
          </a:p>
          <a:p>
            <a:pPr algn="l">
              <a:spcAft>
                <a:spcPts val="1200"/>
              </a:spcAft>
            </a:pPr>
            <a:r>
              <a:rPr lang="en-US" altLang="zh-CN" dirty="0"/>
              <a:t>A</a:t>
            </a:r>
            <a:r>
              <a:rPr lang="zh-CN" altLang="en-US" dirty="0"/>
              <a:t>、由企业负担改由个人全部负担</a:t>
            </a:r>
          </a:p>
          <a:p>
            <a:pPr algn="l">
              <a:spcAft>
                <a:spcPts val="1200"/>
              </a:spcAft>
            </a:pPr>
            <a:r>
              <a:rPr lang="en-US" altLang="zh-CN" dirty="0"/>
              <a:t>B</a:t>
            </a:r>
            <a:r>
              <a:rPr lang="zh-CN" altLang="en-US" dirty="0"/>
              <a:t>、由国家负担改由个人全部负担</a:t>
            </a:r>
          </a:p>
          <a:p>
            <a:pPr algn="l">
              <a:spcAft>
                <a:spcPts val="1200"/>
              </a:spcAft>
            </a:pPr>
            <a:r>
              <a:rPr lang="en-US" altLang="zh-CN" dirty="0"/>
              <a:t>C</a:t>
            </a:r>
            <a:r>
              <a:rPr lang="zh-CN" altLang="en-US" dirty="0"/>
              <a:t>、由企业和国家负担改由个人全部负担</a:t>
            </a:r>
          </a:p>
          <a:p>
            <a:pPr algn="l">
              <a:spcAft>
                <a:spcPts val="1200"/>
              </a:spcAft>
            </a:pPr>
            <a:r>
              <a:rPr lang="en-US" altLang="zh-CN" dirty="0"/>
              <a:t>D</a:t>
            </a:r>
            <a:r>
              <a:rPr lang="zh-CN" altLang="en-US" dirty="0"/>
              <a:t>、由企业和个人负担改由国家全部负担</a:t>
            </a:r>
          </a:p>
        </p:txBody>
      </p:sp>
      <p:sp>
        <p:nvSpPr>
          <p:cNvPr id="5" name="TextBox 3">
            <a:extLst>
              <a:ext uri="{FF2B5EF4-FFF2-40B4-BE49-F238E27FC236}">
                <a16:creationId xmlns:a16="http://schemas.microsoft.com/office/drawing/2014/main" id="{590C6CA0-40EB-4E93-8BF2-922FB3645DAB}"/>
              </a:ext>
            </a:extLst>
          </p:cNvPr>
          <p:cNvSpPr txBox="1"/>
          <p:nvPr/>
        </p:nvSpPr>
        <p:spPr>
          <a:xfrm>
            <a:off x="638039" y="125050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0374850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79894" y="2005234"/>
            <a:ext cx="7192472" cy="3925153"/>
          </a:xfrm>
        </p:spPr>
        <p:txBody>
          <a:bodyPr anchor="ctr"/>
          <a:lstStyle/>
          <a:p>
            <a:pPr algn="l">
              <a:spcBef>
                <a:spcPts val="0"/>
              </a:spcBef>
              <a:spcAft>
                <a:spcPts val="2400"/>
              </a:spcAft>
            </a:pPr>
            <a:r>
              <a:rPr lang="zh-CN" altLang="en-US" dirty="0"/>
              <a:t>智利的养老保险基金（   </a:t>
            </a:r>
            <a:r>
              <a:rPr lang="en-US" altLang="zh-CN" b="1" dirty="0">
                <a:solidFill>
                  <a:srgbClr val="FF0000"/>
                </a:solidFill>
              </a:rPr>
              <a:t>C</a:t>
            </a:r>
            <a:r>
              <a:rPr lang="zh-CN" altLang="en-US" dirty="0"/>
              <a:t>  ）。</a:t>
            </a:r>
            <a:endParaRPr lang="en-US" altLang="zh-CN" dirty="0"/>
          </a:p>
          <a:p>
            <a:pPr algn="l">
              <a:spcAft>
                <a:spcPts val="1200"/>
              </a:spcAft>
            </a:pPr>
            <a:r>
              <a:rPr lang="en-US" altLang="zh-CN" dirty="0"/>
              <a:t>A</a:t>
            </a:r>
            <a:r>
              <a:rPr lang="zh-CN" altLang="en-US" dirty="0"/>
              <a:t>、由企业负担改由个人全部负担</a:t>
            </a:r>
          </a:p>
          <a:p>
            <a:pPr algn="l">
              <a:spcAft>
                <a:spcPts val="1200"/>
              </a:spcAft>
            </a:pPr>
            <a:r>
              <a:rPr lang="en-US" altLang="zh-CN" dirty="0"/>
              <a:t>B</a:t>
            </a:r>
            <a:r>
              <a:rPr lang="zh-CN" altLang="en-US" dirty="0"/>
              <a:t>、由国家负担改由个人全部负担</a:t>
            </a:r>
          </a:p>
          <a:p>
            <a:pPr algn="l">
              <a:spcAft>
                <a:spcPts val="1200"/>
              </a:spcAft>
            </a:pPr>
            <a:r>
              <a:rPr lang="en-US" altLang="zh-CN" b="1" dirty="0">
                <a:solidFill>
                  <a:srgbClr val="FF0000"/>
                </a:solidFill>
              </a:rPr>
              <a:t>C</a:t>
            </a:r>
            <a:r>
              <a:rPr lang="zh-CN" altLang="en-US" b="1" dirty="0">
                <a:solidFill>
                  <a:srgbClr val="FF0000"/>
                </a:solidFill>
              </a:rPr>
              <a:t>、由企业和国家负担改由个人全部负担</a:t>
            </a:r>
          </a:p>
          <a:p>
            <a:pPr algn="l">
              <a:spcAft>
                <a:spcPts val="1200"/>
              </a:spcAft>
            </a:pPr>
            <a:r>
              <a:rPr lang="en-US" altLang="zh-CN" dirty="0"/>
              <a:t>D</a:t>
            </a:r>
            <a:r>
              <a:rPr lang="zh-CN" altLang="en-US" dirty="0"/>
              <a:t>、由企业和个人负担改由国家全部负担</a:t>
            </a:r>
          </a:p>
        </p:txBody>
      </p:sp>
      <p:sp>
        <p:nvSpPr>
          <p:cNvPr id="5" name="TextBox 3">
            <a:extLst>
              <a:ext uri="{FF2B5EF4-FFF2-40B4-BE49-F238E27FC236}">
                <a16:creationId xmlns:a16="http://schemas.microsoft.com/office/drawing/2014/main" id="{590C6CA0-40EB-4E93-8BF2-922FB3645DAB}"/>
              </a:ext>
            </a:extLst>
          </p:cNvPr>
          <p:cNvSpPr txBox="1"/>
          <p:nvPr/>
        </p:nvSpPr>
        <p:spPr>
          <a:xfrm>
            <a:off x="638039" y="125050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9963479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296852" y="1760685"/>
            <a:ext cx="7192472" cy="3925153"/>
          </a:xfrm>
        </p:spPr>
        <p:txBody>
          <a:bodyPr anchor="ctr"/>
          <a:lstStyle/>
          <a:p>
            <a:pPr algn="l">
              <a:spcAft>
                <a:spcPts val="1200"/>
              </a:spcAft>
            </a:pPr>
            <a:r>
              <a:rPr lang="zh-CN" altLang="en-US" dirty="0"/>
              <a:t>世界各国社会养老保险制度的发展趋势不包括（  ）。</a:t>
            </a:r>
            <a:endParaRPr lang="en-GB" altLang="zh-CN" dirty="0"/>
          </a:p>
          <a:p>
            <a:pPr algn="l">
              <a:lnSpc>
                <a:spcPct val="150000"/>
              </a:lnSpc>
            </a:pPr>
            <a:r>
              <a:rPr lang="en-US" altLang="zh-CN" dirty="0"/>
              <a:t>A</a:t>
            </a:r>
            <a:r>
              <a:rPr lang="zh-CN" altLang="en-US" dirty="0"/>
              <a:t>、多样化趋势</a:t>
            </a:r>
            <a:endParaRPr lang="en-GB" altLang="zh-CN" dirty="0"/>
          </a:p>
          <a:p>
            <a:pPr algn="l">
              <a:lnSpc>
                <a:spcPct val="150000"/>
              </a:lnSpc>
            </a:pPr>
            <a:r>
              <a:rPr lang="en-US" altLang="zh-CN" dirty="0"/>
              <a:t>B</a:t>
            </a:r>
            <a:r>
              <a:rPr lang="zh-CN" altLang="en-US" dirty="0"/>
              <a:t>、公平优先趋势</a:t>
            </a:r>
            <a:endParaRPr lang="en-GB" altLang="zh-CN" dirty="0"/>
          </a:p>
          <a:p>
            <a:pPr algn="l">
              <a:lnSpc>
                <a:spcPct val="150000"/>
              </a:lnSpc>
            </a:pPr>
            <a:r>
              <a:rPr lang="en-US" altLang="zh-CN" dirty="0"/>
              <a:t>C</a:t>
            </a:r>
            <a:r>
              <a:rPr lang="zh-CN" altLang="en-US" dirty="0"/>
              <a:t>、效率优先趋势</a:t>
            </a:r>
            <a:endParaRPr lang="en-GB" altLang="zh-CN" dirty="0"/>
          </a:p>
          <a:p>
            <a:pPr algn="l">
              <a:lnSpc>
                <a:spcPct val="150000"/>
              </a:lnSpc>
            </a:pPr>
            <a:r>
              <a:rPr lang="en-US" altLang="zh-CN" dirty="0"/>
              <a:t>D</a:t>
            </a:r>
            <a:r>
              <a:rPr lang="zh-CN" altLang="en-US" dirty="0"/>
              <a:t>、分步走的趋势</a:t>
            </a:r>
          </a:p>
        </p:txBody>
      </p:sp>
      <p:sp>
        <p:nvSpPr>
          <p:cNvPr id="5" name="TextBox 3">
            <a:extLst>
              <a:ext uri="{FF2B5EF4-FFF2-40B4-BE49-F238E27FC236}">
                <a16:creationId xmlns:a16="http://schemas.microsoft.com/office/drawing/2014/main" id="{590C6CA0-40EB-4E93-8BF2-922FB3645DAB}"/>
              </a:ext>
            </a:extLst>
          </p:cNvPr>
          <p:cNvSpPr txBox="1"/>
          <p:nvPr/>
        </p:nvSpPr>
        <p:spPr>
          <a:xfrm>
            <a:off x="638039" y="125050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491577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252780"/>
            <a:ext cx="9055049" cy="3925153"/>
          </a:xfrm>
        </p:spPr>
        <p:txBody>
          <a:bodyPr anchor="ctr"/>
          <a:lstStyle/>
          <a:p>
            <a:pPr algn="l">
              <a:spcBef>
                <a:spcPts val="0"/>
              </a:spcBef>
              <a:spcAft>
                <a:spcPts val="2400"/>
              </a:spcAft>
            </a:pPr>
            <a:r>
              <a:rPr lang="zh-CN" altLang="en-US" dirty="0"/>
              <a:t>养老保险的重要意义有（      ）。</a:t>
            </a:r>
            <a:endParaRPr lang="en-US" altLang="zh-CN" dirty="0"/>
          </a:p>
          <a:p>
            <a:pPr algn="l">
              <a:spcAft>
                <a:spcPts val="1200"/>
              </a:spcAft>
            </a:pPr>
            <a:r>
              <a:rPr lang="en-US" altLang="zh-CN" dirty="0"/>
              <a:t>A</a:t>
            </a:r>
            <a:r>
              <a:rPr lang="zh-CN" altLang="en-US" dirty="0"/>
              <a:t>、养老保险在社会保障体系中具有重要地位</a:t>
            </a:r>
          </a:p>
          <a:p>
            <a:pPr algn="l">
              <a:spcAft>
                <a:spcPts val="1200"/>
              </a:spcAft>
            </a:pPr>
            <a:r>
              <a:rPr lang="en-US" altLang="zh-CN" dirty="0"/>
              <a:t>B</a:t>
            </a:r>
            <a:r>
              <a:rPr lang="zh-CN" altLang="en-US" dirty="0"/>
              <a:t>、养老保险是社会中每一个人都需要的</a:t>
            </a:r>
          </a:p>
          <a:p>
            <a:pPr algn="l">
              <a:spcAft>
                <a:spcPts val="1200"/>
              </a:spcAft>
            </a:pPr>
            <a:r>
              <a:rPr lang="en-US" altLang="zh-CN" dirty="0"/>
              <a:t>C</a:t>
            </a:r>
            <a:r>
              <a:rPr lang="zh-CN" altLang="en-US" dirty="0"/>
              <a:t>、养老保险是社会运行与发展的需要</a:t>
            </a:r>
          </a:p>
          <a:p>
            <a:pPr algn="l">
              <a:spcAft>
                <a:spcPts val="1200"/>
              </a:spcAft>
            </a:pPr>
            <a:r>
              <a:rPr lang="en-US" altLang="zh-CN" dirty="0"/>
              <a:t>D</a:t>
            </a:r>
            <a:r>
              <a:rPr lang="zh-CN" altLang="en-US" dirty="0"/>
              <a:t>、实行养老保险有利于社会的安定团结、代际接替及协调发展</a:t>
            </a:r>
          </a:p>
          <a:p>
            <a:pPr algn="l">
              <a:spcAft>
                <a:spcPts val="1200"/>
              </a:spcAft>
            </a:pPr>
            <a:r>
              <a:rPr lang="en-US" altLang="zh-CN" dirty="0"/>
              <a:t>E</a:t>
            </a:r>
            <a:r>
              <a:rPr lang="zh-CN" altLang="en-US" dirty="0"/>
              <a:t>、实行养老保险有利于国家外交政策的稳定</a:t>
            </a:r>
          </a:p>
        </p:txBody>
      </p:sp>
      <p:sp>
        <p:nvSpPr>
          <p:cNvPr id="5" name="TextBox 3">
            <a:extLst>
              <a:ext uri="{FF2B5EF4-FFF2-40B4-BE49-F238E27FC236}">
                <a16:creationId xmlns:a16="http://schemas.microsoft.com/office/drawing/2014/main" id="{B41A9516-9570-4678-9B87-331AD88D74F4}"/>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1064488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296852" y="1760685"/>
            <a:ext cx="7728500" cy="3925153"/>
          </a:xfrm>
        </p:spPr>
        <p:txBody>
          <a:bodyPr anchor="ctr"/>
          <a:lstStyle/>
          <a:p>
            <a:pPr algn="l">
              <a:spcAft>
                <a:spcPts val="1200"/>
              </a:spcAft>
            </a:pPr>
            <a:r>
              <a:rPr lang="zh-CN" altLang="en-US" dirty="0"/>
              <a:t>世界各国社会养老保险制度的发展趋势不包括（ </a:t>
            </a:r>
            <a:r>
              <a:rPr lang="en-US" altLang="zh-CN" b="1" dirty="0">
                <a:solidFill>
                  <a:srgbClr val="FF0000"/>
                </a:solidFill>
              </a:rPr>
              <a:t>B</a:t>
            </a:r>
            <a:r>
              <a:rPr lang="zh-CN" altLang="en-US" dirty="0"/>
              <a:t> ）。</a:t>
            </a:r>
            <a:endParaRPr lang="en-GB" altLang="zh-CN" dirty="0"/>
          </a:p>
          <a:p>
            <a:pPr algn="l">
              <a:lnSpc>
                <a:spcPct val="150000"/>
              </a:lnSpc>
            </a:pPr>
            <a:r>
              <a:rPr lang="en-US" altLang="zh-CN" dirty="0"/>
              <a:t>A</a:t>
            </a:r>
            <a:r>
              <a:rPr lang="zh-CN" altLang="en-US" dirty="0"/>
              <a:t>、多样化趋势</a:t>
            </a:r>
            <a:endParaRPr lang="en-GB" altLang="zh-CN" dirty="0"/>
          </a:p>
          <a:p>
            <a:pPr algn="l">
              <a:lnSpc>
                <a:spcPct val="150000"/>
              </a:lnSpc>
            </a:pPr>
            <a:r>
              <a:rPr lang="en-US" altLang="zh-CN" dirty="0">
                <a:solidFill>
                  <a:srgbClr val="FF0000"/>
                </a:solidFill>
              </a:rPr>
              <a:t>B</a:t>
            </a:r>
            <a:r>
              <a:rPr lang="zh-CN" altLang="en-US" dirty="0">
                <a:solidFill>
                  <a:srgbClr val="FF0000"/>
                </a:solidFill>
              </a:rPr>
              <a:t>、公平优先趋势</a:t>
            </a:r>
            <a:endParaRPr lang="en-GB" altLang="zh-CN" dirty="0">
              <a:solidFill>
                <a:srgbClr val="FF0000"/>
              </a:solidFill>
            </a:endParaRPr>
          </a:p>
          <a:p>
            <a:pPr algn="l">
              <a:lnSpc>
                <a:spcPct val="150000"/>
              </a:lnSpc>
            </a:pPr>
            <a:r>
              <a:rPr lang="en-US" altLang="zh-CN" dirty="0"/>
              <a:t>C</a:t>
            </a:r>
            <a:r>
              <a:rPr lang="zh-CN" altLang="en-US" dirty="0"/>
              <a:t>、效率优先趋势</a:t>
            </a:r>
            <a:endParaRPr lang="en-GB" altLang="zh-CN" dirty="0"/>
          </a:p>
          <a:p>
            <a:pPr algn="l">
              <a:lnSpc>
                <a:spcPct val="150000"/>
              </a:lnSpc>
            </a:pPr>
            <a:r>
              <a:rPr lang="en-US" altLang="zh-CN" dirty="0"/>
              <a:t>D</a:t>
            </a:r>
            <a:r>
              <a:rPr lang="zh-CN" altLang="en-US" dirty="0"/>
              <a:t>、分步走的趋势</a:t>
            </a:r>
          </a:p>
        </p:txBody>
      </p:sp>
      <p:sp>
        <p:nvSpPr>
          <p:cNvPr id="5" name="TextBox 3">
            <a:extLst>
              <a:ext uri="{FF2B5EF4-FFF2-40B4-BE49-F238E27FC236}">
                <a16:creationId xmlns:a16="http://schemas.microsoft.com/office/drawing/2014/main" id="{590C6CA0-40EB-4E93-8BF2-922FB3645DAB}"/>
              </a:ext>
            </a:extLst>
          </p:cNvPr>
          <p:cNvSpPr txBox="1"/>
          <p:nvPr/>
        </p:nvSpPr>
        <p:spPr>
          <a:xfrm>
            <a:off x="638039" y="125050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8612968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14608" y="1946879"/>
            <a:ext cx="8832626" cy="3925153"/>
          </a:xfrm>
        </p:spPr>
        <p:txBody>
          <a:bodyPr anchor="ctr"/>
          <a:lstStyle/>
          <a:p>
            <a:pPr algn="l">
              <a:spcAft>
                <a:spcPts val="1200"/>
              </a:spcAft>
            </a:pPr>
            <a:r>
              <a:rPr lang="zh-CN" altLang="en-US" dirty="0"/>
              <a:t>由于老龄化程度的加深，瑞典社会养老保险制度由（  ）。</a:t>
            </a:r>
            <a:endParaRPr lang="en-GB" altLang="zh-CN" dirty="0"/>
          </a:p>
          <a:p>
            <a:pPr algn="l">
              <a:lnSpc>
                <a:spcPct val="150000"/>
              </a:lnSpc>
            </a:pPr>
            <a:r>
              <a:rPr lang="en-US" altLang="zh-CN" dirty="0"/>
              <a:t>A</a:t>
            </a:r>
            <a:r>
              <a:rPr lang="zh-CN" altLang="en-US" dirty="0"/>
              <a:t>、建立之初的给付年龄规定为</a:t>
            </a:r>
            <a:r>
              <a:rPr lang="en-US" altLang="zh-CN" dirty="0"/>
              <a:t>60</a:t>
            </a:r>
            <a:r>
              <a:rPr lang="zh-CN" altLang="en-US" dirty="0"/>
              <a:t>岁，提高到</a:t>
            </a:r>
            <a:r>
              <a:rPr lang="en-US" altLang="zh-CN" dirty="0"/>
              <a:t>65</a:t>
            </a:r>
            <a:r>
              <a:rPr lang="zh-CN" altLang="en-US" dirty="0"/>
              <a:t>岁</a:t>
            </a:r>
            <a:endParaRPr lang="en-GB" altLang="zh-CN" dirty="0"/>
          </a:p>
          <a:p>
            <a:pPr algn="l">
              <a:lnSpc>
                <a:spcPct val="150000"/>
              </a:lnSpc>
            </a:pPr>
            <a:r>
              <a:rPr lang="en-US" altLang="zh-CN" dirty="0"/>
              <a:t>B</a:t>
            </a:r>
            <a:r>
              <a:rPr lang="zh-CN" altLang="en-US" dirty="0"/>
              <a:t>、建立之初的给付年龄规定为</a:t>
            </a:r>
            <a:r>
              <a:rPr lang="en-US" altLang="zh-CN" dirty="0"/>
              <a:t>60</a:t>
            </a:r>
            <a:r>
              <a:rPr lang="zh-CN" altLang="en-US" dirty="0"/>
              <a:t>岁，提高到</a:t>
            </a:r>
            <a:r>
              <a:rPr lang="en-US" altLang="zh-CN" dirty="0"/>
              <a:t>66</a:t>
            </a:r>
            <a:r>
              <a:rPr lang="zh-CN" altLang="en-US" dirty="0"/>
              <a:t>岁</a:t>
            </a:r>
            <a:endParaRPr lang="en-GB" altLang="zh-CN" dirty="0"/>
          </a:p>
          <a:p>
            <a:pPr algn="l">
              <a:lnSpc>
                <a:spcPct val="150000"/>
              </a:lnSpc>
            </a:pPr>
            <a:r>
              <a:rPr lang="en-US" altLang="zh-CN" dirty="0"/>
              <a:t>C</a:t>
            </a:r>
            <a:r>
              <a:rPr lang="zh-CN" altLang="en-US" dirty="0"/>
              <a:t>、建立之初的给付年龄规定为</a:t>
            </a:r>
            <a:r>
              <a:rPr lang="en-US" altLang="zh-CN" dirty="0"/>
              <a:t>60</a:t>
            </a:r>
            <a:r>
              <a:rPr lang="zh-CN" altLang="en-US" dirty="0"/>
              <a:t>岁，提高到</a:t>
            </a:r>
            <a:r>
              <a:rPr lang="en-US" altLang="zh-CN" dirty="0"/>
              <a:t>67</a:t>
            </a:r>
            <a:r>
              <a:rPr lang="zh-CN" altLang="en-US" dirty="0"/>
              <a:t>岁</a:t>
            </a:r>
            <a:endParaRPr lang="en-GB" altLang="zh-CN" dirty="0"/>
          </a:p>
          <a:p>
            <a:pPr algn="l">
              <a:lnSpc>
                <a:spcPct val="150000"/>
              </a:lnSpc>
            </a:pPr>
            <a:r>
              <a:rPr lang="en-US" altLang="zh-CN" dirty="0"/>
              <a:t>D</a:t>
            </a:r>
            <a:r>
              <a:rPr lang="zh-CN" altLang="en-US" dirty="0"/>
              <a:t>、建立之初的给付年龄规定为</a:t>
            </a:r>
            <a:r>
              <a:rPr lang="en-US" altLang="zh-CN" dirty="0"/>
              <a:t>60</a:t>
            </a:r>
            <a:r>
              <a:rPr lang="zh-CN" altLang="en-US" dirty="0"/>
              <a:t>岁，提高到</a:t>
            </a:r>
            <a:r>
              <a:rPr lang="en-US" altLang="zh-CN" dirty="0"/>
              <a:t>68</a:t>
            </a:r>
            <a:r>
              <a:rPr lang="zh-CN" altLang="en-US" dirty="0"/>
              <a:t>岁</a:t>
            </a:r>
          </a:p>
        </p:txBody>
      </p:sp>
      <p:sp>
        <p:nvSpPr>
          <p:cNvPr id="5" name="TextBox 3">
            <a:extLst>
              <a:ext uri="{FF2B5EF4-FFF2-40B4-BE49-F238E27FC236}">
                <a16:creationId xmlns:a16="http://schemas.microsoft.com/office/drawing/2014/main" id="{A35137C9-96E8-46BA-A082-09B243E8189B}"/>
              </a:ext>
            </a:extLst>
          </p:cNvPr>
          <p:cNvSpPr txBox="1"/>
          <p:nvPr/>
        </p:nvSpPr>
        <p:spPr>
          <a:xfrm>
            <a:off x="638039" y="125050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8361885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14608" y="1946879"/>
            <a:ext cx="8832626" cy="3925153"/>
          </a:xfrm>
        </p:spPr>
        <p:txBody>
          <a:bodyPr anchor="ctr"/>
          <a:lstStyle/>
          <a:p>
            <a:pPr algn="l">
              <a:spcAft>
                <a:spcPts val="1200"/>
              </a:spcAft>
            </a:pPr>
            <a:r>
              <a:rPr lang="zh-CN" altLang="en-US" dirty="0"/>
              <a:t>由于老龄化程度的加深，瑞典社会养老保险制度由（ </a:t>
            </a:r>
            <a:r>
              <a:rPr lang="en-US" altLang="zh-CN" b="1" dirty="0">
                <a:solidFill>
                  <a:srgbClr val="FF0000"/>
                </a:solidFill>
              </a:rPr>
              <a:t>C</a:t>
            </a:r>
            <a:r>
              <a:rPr lang="zh-CN" altLang="en-US" dirty="0"/>
              <a:t> ）。</a:t>
            </a:r>
            <a:endParaRPr lang="en-GB" altLang="zh-CN" dirty="0"/>
          </a:p>
          <a:p>
            <a:pPr algn="l">
              <a:lnSpc>
                <a:spcPct val="150000"/>
              </a:lnSpc>
            </a:pPr>
            <a:r>
              <a:rPr lang="en-US" altLang="zh-CN" dirty="0"/>
              <a:t>A</a:t>
            </a:r>
            <a:r>
              <a:rPr lang="zh-CN" altLang="en-US" dirty="0"/>
              <a:t>、建立之初的给付年龄规定为</a:t>
            </a:r>
            <a:r>
              <a:rPr lang="en-US" altLang="zh-CN" dirty="0"/>
              <a:t>60</a:t>
            </a:r>
            <a:r>
              <a:rPr lang="zh-CN" altLang="en-US" dirty="0"/>
              <a:t>岁，提高到</a:t>
            </a:r>
            <a:r>
              <a:rPr lang="en-US" altLang="zh-CN" dirty="0"/>
              <a:t>65</a:t>
            </a:r>
            <a:r>
              <a:rPr lang="zh-CN" altLang="en-US" dirty="0"/>
              <a:t>岁</a:t>
            </a:r>
            <a:endParaRPr lang="en-GB" altLang="zh-CN" dirty="0"/>
          </a:p>
          <a:p>
            <a:pPr algn="l">
              <a:lnSpc>
                <a:spcPct val="150000"/>
              </a:lnSpc>
            </a:pPr>
            <a:r>
              <a:rPr lang="en-US" altLang="zh-CN" dirty="0"/>
              <a:t>B</a:t>
            </a:r>
            <a:r>
              <a:rPr lang="zh-CN" altLang="en-US" dirty="0"/>
              <a:t>、建立之初的给付年龄规定为</a:t>
            </a:r>
            <a:r>
              <a:rPr lang="en-US" altLang="zh-CN" dirty="0"/>
              <a:t>60</a:t>
            </a:r>
            <a:r>
              <a:rPr lang="zh-CN" altLang="en-US" dirty="0"/>
              <a:t>岁，提高到</a:t>
            </a:r>
            <a:r>
              <a:rPr lang="en-US" altLang="zh-CN" dirty="0"/>
              <a:t>66</a:t>
            </a:r>
            <a:r>
              <a:rPr lang="zh-CN" altLang="en-US" dirty="0"/>
              <a:t>岁</a:t>
            </a:r>
            <a:endParaRPr lang="en-GB" altLang="zh-CN" dirty="0"/>
          </a:p>
          <a:p>
            <a:pPr algn="l">
              <a:lnSpc>
                <a:spcPct val="150000"/>
              </a:lnSpc>
            </a:pPr>
            <a:r>
              <a:rPr lang="en-US" altLang="zh-CN" dirty="0">
                <a:solidFill>
                  <a:srgbClr val="FF0000"/>
                </a:solidFill>
              </a:rPr>
              <a:t>C</a:t>
            </a:r>
            <a:r>
              <a:rPr lang="zh-CN" altLang="en-US" dirty="0">
                <a:solidFill>
                  <a:srgbClr val="FF0000"/>
                </a:solidFill>
              </a:rPr>
              <a:t>、建立之初的给付年龄规定为</a:t>
            </a:r>
            <a:r>
              <a:rPr lang="en-US" altLang="zh-CN" dirty="0">
                <a:solidFill>
                  <a:srgbClr val="FF0000"/>
                </a:solidFill>
              </a:rPr>
              <a:t>60</a:t>
            </a:r>
            <a:r>
              <a:rPr lang="zh-CN" altLang="en-US" dirty="0">
                <a:solidFill>
                  <a:srgbClr val="FF0000"/>
                </a:solidFill>
              </a:rPr>
              <a:t>岁，提高到</a:t>
            </a:r>
            <a:r>
              <a:rPr lang="en-US" altLang="zh-CN" dirty="0">
                <a:solidFill>
                  <a:srgbClr val="FF0000"/>
                </a:solidFill>
              </a:rPr>
              <a:t>67</a:t>
            </a:r>
            <a:r>
              <a:rPr lang="zh-CN" altLang="en-US" dirty="0">
                <a:solidFill>
                  <a:srgbClr val="FF0000"/>
                </a:solidFill>
              </a:rPr>
              <a:t>岁</a:t>
            </a:r>
            <a:endParaRPr lang="en-GB" altLang="zh-CN" dirty="0">
              <a:solidFill>
                <a:srgbClr val="FF0000"/>
              </a:solidFill>
            </a:endParaRPr>
          </a:p>
          <a:p>
            <a:pPr algn="l">
              <a:lnSpc>
                <a:spcPct val="150000"/>
              </a:lnSpc>
            </a:pPr>
            <a:r>
              <a:rPr lang="en-US" altLang="zh-CN" dirty="0"/>
              <a:t>D</a:t>
            </a:r>
            <a:r>
              <a:rPr lang="zh-CN" altLang="en-US" dirty="0"/>
              <a:t>、建立之初的给付年龄规定为</a:t>
            </a:r>
            <a:r>
              <a:rPr lang="en-US" altLang="zh-CN" dirty="0"/>
              <a:t>60</a:t>
            </a:r>
            <a:r>
              <a:rPr lang="zh-CN" altLang="en-US" dirty="0"/>
              <a:t>岁，提高到</a:t>
            </a:r>
            <a:r>
              <a:rPr lang="en-US" altLang="zh-CN" dirty="0"/>
              <a:t>68</a:t>
            </a:r>
            <a:r>
              <a:rPr lang="zh-CN" altLang="en-US" dirty="0"/>
              <a:t>岁</a:t>
            </a:r>
          </a:p>
        </p:txBody>
      </p:sp>
      <p:sp>
        <p:nvSpPr>
          <p:cNvPr id="5" name="TextBox 3">
            <a:extLst>
              <a:ext uri="{FF2B5EF4-FFF2-40B4-BE49-F238E27FC236}">
                <a16:creationId xmlns:a16="http://schemas.microsoft.com/office/drawing/2014/main" id="{A35137C9-96E8-46BA-A082-09B243E8189B}"/>
              </a:ext>
            </a:extLst>
          </p:cNvPr>
          <p:cNvSpPr txBox="1"/>
          <p:nvPr/>
        </p:nvSpPr>
        <p:spPr>
          <a:xfrm>
            <a:off x="638039" y="125050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1235247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70308" y="3013501"/>
            <a:ext cx="5051383"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prstClr val="black"/>
                </a:solidFill>
                <a:effectLst/>
                <a:uLnTx/>
                <a:uFillTx/>
                <a:latin typeface="Calibri"/>
                <a:ea typeface="微软雅黑"/>
                <a:cs typeface="+mn-cs"/>
              </a:rPr>
              <a:t>第六章    失业保险</a:t>
            </a:r>
            <a:endParaRPr kumimoji="0" lang="en-US" altLang="zh-CN" sz="4800" b="1"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8765144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22538" y="1658731"/>
            <a:ext cx="494692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第六章  失业保险</a:t>
            </a:r>
          </a:p>
        </p:txBody>
      </p:sp>
      <p:grpSp>
        <p:nvGrpSpPr>
          <p:cNvPr id="3" name="组合 2">
            <a:extLst>
              <a:ext uri="{FF2B5EF4-FFF2-40B4-BE49-F238E27FC236}">
                <a16:creationId xmlns:a16="http://schemas.microsoft.com/office/drawing/2014/main" id="{B6D51D66-760B-4020-AF13-0200B4793D21}"/>
              </a:ext>
            </a:extLst>
          </p:cNvPr>
          <p:cNvGrpSpPr/>
          <p:nvPr/>
        </p:nvGrpSpPr>
        <p:grpSpPr>
          <a:xfrm>
            <a:off x="2981845" y="2535139"/>
            <a:ext cx="7528244" cy="3714188"/>
            <a:chOff x="3224216" y="2299434"/>
            <a:chExt cx="7528244" cy="3714188"/>
          </a:xfrm>
        </p:grpSpPr>
        <p:sp>
          <p:nvSpPr>
            <p:cNvPr id="7" name="Rectangle 6">
              <a:extLst>
                <a:ext uri="{FF2B5EF4-FFF2-40B4-BE49-F238E27FC236}">
                  <a16:creationId xmlns:a16="http://schemas.microsoft.com/office/drawing/2014/main" id="{115FA8BC-822F-4883-B887-BA1A38F7FA12}"/>
                </a:ext>
              </a:extLst>
            </p:cNvPr>
            <p:cNvSpPr/>
            <p:nvPr/>
          </p:nvSpPr>
          <p:spPr>
            <a:xfrm>
              <a:off x="3224216" y="2299434"/>
              <a:ext cx="7153673"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我国失业保险制度的发展历程及现状</a:t>
              </a:r>
            </a:p>
          </p:txBody>
        </p:sp>
        <p:sp>
          <p:nvSpPr>
            <p:cNvPr id="8" name="Rectangle 7">
              <a:extLst>
                <a:ext uri="{FF2B5EF4-FFF2-40B4-BE49-F238E27FC236}">
                  <a16:creationId xmlns:a16="http://schemas.microsoft.com/office/drawing/2014/main" id="{496C3528-4EC8-48BC-9E55-2C141A263670}"/>
                </a:ext>
              </a:extLst>
            </p:cNvPr>
            <p:cNvSpPr/>
            <p:nvPr/>
          </p:nvSpPr>
          <p:spPr>
            <a:xfrm>
              <a:off x="3224216" y="305247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失业保险制度的类型和基本框架</a:t>
              </a:r>
            </a:p>
          </p:txBody>
        </p:sp>
        <p:sp>
          <p:nvSpPr>
            <p:cNvPr id="9" name="Rectangle 8">
              <a:extLst>
                <a:ext uri="{FF2B5EF4-FFF2-40B4-BE49-F238E27FC236}">
                  <a16:creationId xmlns:a16="http://schemas.microsoft.com/office/drawing/2014/main" id="{FAAC986D-CD29-458C-BF64-227A465E3673}"/>
                </a:ext>
              </a:extLst>
            </p:cNvPr>
            <p:cNvSpPr/>
            <p:nvPr/>
          </p:nvSpPr>
          <p:spPr>
            <a:xfrm>
              <a:off x="3224216" y="3792764"/>
              <a:ext cx="5784461"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我国失业保险制度的适应性</a:t>
              </a:r>
            </a:p>
          </p:txBody>
        </p:sp>
        <p:sp>
          <p:nvSpPr>
            <p:cNvPr id="10" name="Rectangle 9">
              <a:extLst>
                <a:ext uri="{FF2B5EF4-FFF2-40B4-BE49-F238E27FC236}">
                  <a16:creationId xmlns:a16="http://schemas.microsoft.com/office/drawing/2014/main" id="{0A193A46-6CB8-4D74-9CD3-1134DED3C71C}"/>
                </a:ext>
              </a:extLst>
            </p:cNvPr>
            <p:cNvSpPr/>
            <p:nvPr/>
          </p:nvSpPr>
          <p:spPr>
            <a:xfrm>
              <a:off x="3224216" y="4533050"/>
              <a:ext cx="7528244"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我国失业保险制度存在的主要问题分析</a:t>
              </a:r>
            </a:p>
          </p:txBody>
        </p:sp>
        <p:sp>
          <p:nvSpPr>
            <p:cNvPr id="15" name="Rectangle 14">
              <a:extLst>
                <a:ext uri="{FF2B5EF4-FFF2-40B4-BE49-F238E27FC236}">
                  <a16:creationId xmlns:a16="http://schemas.microsoft.com/office/drawing/2014/main" id="{88C11719-1B45-44AF-BEEF-2F5C6F4D6AD0}"/>
                </a:ext>
              </a:extLst>
            </p:cNvPr>
            <p:cNvSpPr/>
            <p:nvPr/>
          </p:nvSpPr>
          <p:spPr>
            <a:xfrm>
              <a:off x="3224216" y="5260578"/>
              <a:ext cx="5390971"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我国失业保险制度的完善</a:t>
              </a:r>
            </a:p>
          </p:txBody>
        </p:sp>
      </p:grpSp>
    </p:spTree>
    <p:extLst>
      <p:ext uri="{BB962C8B-B14F-4D97-AF65-F5344CB8AC3E}">
        <p14:creationId xmlns:p14="http://schemas.microsoft.com/office/powerpoint/2010/main" val="115828891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98764" y="2471536"/>
            <a:ext cx="7487191"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真正的开始：</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改革开放以后</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，其标志是国务院于</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1986</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年</a:t>
            </a:r>
            <a:r>
              <a:rPr kumimoji="0" lang="zh-CN" altLang="en-US" sz="2000" b="0" i="0" u="none" strike="noStrike" kern="1200" cap="none" spc="0" normalizeH="0" baseline="0" noProof="0" dirty="0">
                <a:ln>
                  <a:noFill/>
                </a:ln>
                <a:effectLst/>
                <a:uLnTx/>
                <a:uFillTx/>
                <a:latin typeface="Calibri"/>
                <a:ea typeface="微软雅黑"/>
                <a:cs typeface="+mn-cs"/>
              </a:rPr>
              <a:t>颁布的</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国营企业职工待业保险暂行规定</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8" name="矩形 7"/>
          <p:cNvSpPr/>
          <p:nvPr/>
        </p:nvSpPr>
        <p:spPr>
          <a:xfrm>
            <a:off x="1498765" y="3632039"/>
            <a:ext cx="9169236"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又迈进了一个新的阶段标志：国务院于</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1999</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年</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月颁布了</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失业保险条例</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（下称</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条例</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）及</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社会保险费征缴暂行条例</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（下称</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暂行条例</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0" name="组合 9">
            <a:extLst>
              <a:ext uri="{FF2B5EF4-FFF2-40B4-BE49-F238E27FC236}">
                <a16:creationId xmlns:a16="http://schemas.microsoft.com/office/drawing/2014/main" id="{D13D80D8-9F41-4BB2-9F72-EADB0B6C9FE1}"/>
              </a:ext>
            </a:extLst>
          </p:cNvPr>
          <p:cNvGrpSpPr/>
          <p:nvPr/>
        </p:nvGrpSpPr>
        <p:grpSpPr>
          <a:xfrm>
            <a:off x="107475" y="941847"/>
            <a:ext cx="6953342" cy="1031757"/>
            <a:chOff x="107475" y="941847"/>
            <a:chExt cx="6953342" cy="1031757"/>
          </a:xfrm>
        </p:grpSpPr>
        <p:grpSp>
          <p:nvGrpSpPr>
            <p:cNvPr id="11" name="组合 10">
              <a:extLst>
                <a:ext uri="{FF2B5EF4-FFF2-40B4-BE49-F238E27FC236}">
                  <a16:creationId xmlns:a16="http://schemas.microsoft.com/office/drawing/2014/main" id="{A4A2A325-0E76-498A-A57C-B57673579C7A}"/>
                </a:ext>
              </a:extLst>
            </p:cNvPr>
            <p:cNvGrpSpPr/>
            <p:nvPr/>
          </p:nvGrpSpPr>
          <p:grpSpPr>
            <a:xfrm>
              <a:off x="107475" y="941847"/>
              <a:ext cx="6076179" cy="1031757"/>
              <a:chOff x="107475" y="941847"/>
              <a:chExt cx="6076179" cy="1031757"/>
            </a:xfrm>
          </p:grpSpPr>
          <p:sp>
            <p:nvSpPr>
              <p:cNvPr id="14" name="文本框 13">
                <a:extLst>
                  <a:ext uri="{FF2B5EF4-FFF2-40B4-BE49-F238E27FC236}">
                    <a16:creationId xmlns:a16="http://schemas.microsoft.com/office/drawing/2014/main" id="{E3AA5136-1460-4EB1-B2D1-1F63BC24550D}"/>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矩形 14">
                <a:extLst>
                  <a:ext uri="{FF2B5EF4-FFF2-40B4-BE49-F238E27FC236}">
                    <a16:creationId xmlns:a16="http://schemas.microsoft.com/office/drawing/2014/main" id="{6C676826-8B40-4FB9-ADDB-FDC3F08EEBBF}"/>
                  </a:ext>
                </a:extLst>
              </p:cNvPr>
              <p:cNvSpPr/>
              <p:nvPr/>
            </p:nvSpPr>
            <p:spPr>
              <a:xfrm>
                <a:off x="305945" y="1542717"/>
                <a:ext cx="587770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我国失业保险制度的发展历程及现状</a:t>
                </a:r>
              </a:p>
            </p:txBody>
          </p:sp>
        </p:grpSp>
        <p:sp>
          <p:nvSpPr>
            <p:cNvPr id="12" name="文本框 11">
              <a:extLst>
                <a:ext uri="{FF2B5EF4-FFF2-40B4-BE49-F238E27FC236}">
                  <a16:creationId xmlns:a16="http://schemas.microsoft.com/office/drawing/2014/main" id="{7DC759D7-D9CB-4854-90CD-8F7AA14CD551}"/>
                </a:ext>
              </a:extLst>
            </p:cNvPr>
            <p:cNvSpPr txBox="1"/>
            <p:nvPr/>
          </p:nvSpPr>
          <p:spPr>
            <a:xfrm>
              <a:off x="6183654" y="155335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grpSp>
        <p:nvGrpSpPr>
          <p:cNvPr id="18" name="组合 17">
            <a:extLst>
              <a:ext uri="{FF2B5EF4-FFF2-40B4-BE49-F238E27FC236}">
                <a16:creationId xmlns:a16="http://schemas.microsoft.com/office/drawing/2014/main" id="{82A16234-503B-4174-B07E-4ACBD71AF554}"/>
              </a:ext>
            </a:extLst>
          </p:cNvPr>
          <p:cNvGrpSpPr/>
          <p:nvPr/>
        </p:nvGrpSpPr>
        <p:grpSpPr>
          <a:xfrm>
            <a:off x="1962670" y="4884518"/>
            <a:ext cx="9319130" cy="1668232"/>
            <a:chOff x="1973159" y="4763333"/>
            <a:chExt cx="9319130" cy="1668232"/>
          </a:xfrm>
        </p:grpSpPr>
        <p:sp>
          <p:nvSpPr>
            <p:cNvPr id="2" name="矩形 1">
              <a:extLst>
                <a:ext uri="{FF2B5EF4-FFF2-40B4-BE49-F238E27FC236}">
                  <a16:creationId xmlns:a16="http://schemas.microsoft.com/office/drawing/2014/main" id="{E658CCCF-2B7E-45D6-8253-88CED8345156}"/>
                </a:ext>
              </a:extLst>
            </p:cNvPr>
            <p:cNvSpPr/>
            <p:nvPr/>
          </p:nvSpPr>
          <p:spPr>
            <a:xfrm>
              <a:off x="1973159" y="4763333"/>
              <a:ext cx="237917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、保障范围有所扩充</a:t>
              </a:r>
              <a:endParaRPr kumimoji="0" lang="en-GB" altLang="zh-CN"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 name="矩形 2">
              <a:extLst>
                <a:ext uri="{FF2B5EF4-FFF2-40B4-BE49-F238E27FC236}">
                  <a16:creationId xmlns:a16="http://schemas.microsoft.com/office/drawing/2014/main" id="{1AA9C8F7-0646-431E-A8CB-E75F51DF6503}"/>
                </a:ext>
              </a:extLst>
            </p:cNvPr>
            <p:cNvSpPr/>
            <p:nvPr/>
          </p:nvSpPr>
          <p:spPr>
            <a:xfrm>
              <a:off x="1973159" y="5158913"/>
              <a:ext cx="616226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、失业保险基金来源实现了由企业保障向社会保障的转变</a:t>
              </a:r>
              <a:endParaRPr kumimoji="0" lang="en-GB" altLang="zh-CN"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矩形 15">
              <a:extLst>
                <a:ext uri="{FF2B5EF4-FFF2-40B4-BE49-F238E27FC236}">
                  <a16:creationId xmlns:a16="http://schemas.microsoft.com/office/drawing/2014/main" id="{0F120247-0E22-4C4C-BD00-07336C2E1268}"/>
                </a:ext>
              </a:extLst>
            </p:cNvPr>
            <p:cNvSpPr/>
            <p:nvPr/>
          </p:nvSpPr>
          <p:spPr>
            <a:xfrm>
              <a:off x="1973159" y="5592987"/>
              <a:ext cx="931913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、失业保险基金实行“财政专户，收支两条线管理”的模式，逐步建立了管理、监督机制</a:t>
              </a:r>
              <a:endParaRPr kumimoji="0" lang="en-GB" altLang="zh-CN"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矩形 16">
              <a:extLst>
                <a:ext uri="{FF2B5EF4-FFF2-40B4-BE49-F238E27FC236}">
                  <a16:creationId xmlns:a16="http://schemas.microsoft.com/office/drawing/2014/main" id="{15071A08-0BC2-4F96-8396-062396E03576}"/>
                </a:ext>
              </a:extLst>
            </p:cNvPr>
            <p:cNvSpPr/>
            <p:nvPr/>
          </p:nvSpPr>
          <p:spPr>
            <a:xfrm>
              <a:off x="1973159" y="6062233"/>
              <a:ext cx="339227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、加入了责任追究及处罚力度</a:t>
              </a:r>
              <a:endParaRPr kumimoji="0" lang="en-GB" altLang="zh-CN" sz="1800" b="0" i="0" u="none" strike="noStrike" kern="1200" cap="none" spc="0" normalizeH="0" baseline="0" noProof="0" dirty="0">
                <a:ln>
                  <a:noFill/>
                </a:ln>
                <a:solidFill>
                  <a:prstClr val="black"/>
                </a:solidFill>
                <a:effectLst/>
                <a:uLnTx/>
                <a:uFillTx/>
                <a:latin typeface="Calibri"/>
                <a:ea typeface="微软雅黑"/>
                <a:cs typeface="+mn-cs"/>
              </a:endParaRPr>
            </a:p>
          </p:txBody>
        </p:sp>
      </p:grpSp>
      <p:sp>
        <p:nvSpPr>
          <p:cNvPr id="4" name="矩形 3">
            <a:extLst>
              <a:ext uri="{FF2B5EF4-FFF2-40B4-BE49-F238E27FC236}">
                <a16:creationId xmlns:a16="http://schemas.microsoft.com/office/drawing/2014/main" id="{6BF687F5-B53D-44BA-87EA-835B681B4BC3}"/>
              </a:ext>
            </a:extLst>
          </p:cNvPr>
          <p:cNvSpPr/>
          <p:nvPr/>
        </p:nvSpPr>
        <p:spPr>
          <a:xfrm>
            <a:off x="949464" y="199388"/>
            <a:ext cx="501932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6.1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第一节 我国失业保险制度的发展历程及现状</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6" name="星形: 五角 5">
            <a:extLst>
              <a:ext uri="{FF2B5EF4-FFF2-40B4-BE49-F238E27FC236}">
                <a16:creationId xmlns:a16="http://schemas.microsoft.com/office/drawing/2014/main" id="{5E5EBA7F-0153-4A3B-84C4-179367FDB139}"/>
              </a:ext>
            </a:extLst>
          </p:cNvPr>
          <p:cNvSpPr/>
          <p:nvPr/>
        </p:nvSpPr>
        <p:spPr>
          <a:xfrm>
            <a:off x="1016000" y="2583542"/>
            <a:ext cx="326572" cy="31205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249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98764" y="2471536"/>
            <a:ext cx="7487191"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真正的开始：</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改革开放以后</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，其标志是国务院于</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1986</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年</a:t>
            </a:r>
            <a:r>
              <a:rPr kumimoji="0" lang="zh-CN" altLang="en-US" sz="2000" b="0" i="0" u="none" strike="noStrike" kern="1200" cap="none" spc="0" normalizeH="0" baseline="0" noProof="0" dirty="0">
                <a:ln>
                  <a:noFill/>
                </a:ln>
                <a:effectLst/>
                <a:uLnTx/>
                <a:uFillTx/>
                <a:latin typeface="Calibri"/>
                <a:ea typeface="微软雅黑"/>
                <a:cs typeface="+mn-cs"/>
              </a:rPr>
              <a:t>颁布的</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国营企业职工待业保险暂行规定</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8" name="矩形 7"/>
          <p:cNvSpPr/>
          <p:nvPr/>
        </p:nvSpPr>
        <p:spPr>
          <a:xfrm>
            <a:off x="1498765" y="3632039"/>
            <a:ext cx="9169236"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又迈进了一个新的阶段标志：国务院于</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1999</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年</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月颁布了</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失业保险条例</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（下称</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条例</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）及</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社会保险费征缴暂行条例</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（下称</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暂行条例</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0" name="组合 9">
            <a:extLst>
              <a:ext uri="{FF2B5EF4-FFF2-40B4-BE49-F238E27FC236}">
                <a16:creationId xmlns:a16="http://schemas.microsoft.com/office/drawing/2014/main" id="{D13D80D8-9F41-4BB2-9F72-EADB0B6C9FE1}"/>
              </a:ext>
            </a:extLst>
          </p:cNvPr>
          <p:cNvGrpSpPr/>
          <p:nvPr/>
        </p:nvGrpSpPr>
        <p:grpSpPr>
          <a:xfrm>
            <a:off x="107475" y="941847"/>
            <a:ext cx="6953342" cy="1031757"/>
            <a:chOff x="107475" y="941847"/>
            <a:chExt cx="6953342" cy="1031757"/>
          </a:xfrm>
        </p:grpSpPr>
        <p:grpSp>
          <p:nvGrpSpPr>
            <p:cNvPr id="11" name="组合 10">
              <a:extLst>
                <a:ext uri="{FF2B5EF4-FFF2-40B4-BE49-F238E27FC236}">
                  <a16:creationId xmlns:a16="http://schemas.microsoft.com/office/drawing/2014/main" id="{A4A2A325-0E76-498A-A57C-B57673579C7A}"/>
                </a:ext>
              </a:extLst>
            </p:cNvPr>
            <p:cNvGrpSpPr/>
            <p:nvPr/>
          </p:nvGrpSpPr>
          <p:grpSpPr>
            <a:xfrm>
              <a:off x="107475" y="941847"/>
              <a:ext cx="6076179" cy="1031757"/>
              <a:chOff x="107475" y="941847"/>
              <a:chExt cx="6076179" cy="1031757"/>
            </a:xfrm>
          </p:grpSpPr>
          <p:sp>
            <p:nvSpPr>
              <p:cNvPr id="14" name="文本框 13">
                <a:extLst>
                  <a:ext uri="{FF2B5EF4-FFF2-40B4-BE49-F238E27FC236}">
                    <a16:creationId xmlns:a16="http://schemas.microsoft.com/office/drawing/2014/main" id="{E3AA5136-1460-4EB1-B2D1-1F63BC24550D}"/>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矩形 14">
                <a:extLst>
                  <a:ext uri="{FF2B5EF4-FFF2-40B4-BE49-F238E27FC236}">
                    <a16:creationId xmlns:a16="http://schemas.microsoft.com/office/drawing/2014/main" id="{6C676826-8B40-4FB9-ADDB-FDC3F08EEBBF}"/>
                  </a:ext>
                </a:extLst>
              </p:cNvPr>
              <p:cNvSpPr/>
              <p:nvPr/>
            </p:nvSpPr>
            <p:spPr>
              <a:xfrm>
                <a:off x="305945" y="1542717"/>
                <a:ext cx="587770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我国失业保险制度的发展历程及现状</a:t>
                </a:r>
              </a:p>
            </p:txBody>
          </p:sp>
        </p:grpSp>
        <p:sp>
          <p:nvSpPr>
            <p:cNvPr id="12" name="文本框 11">
              <a:extLst>
                <a:ext uri="{FF2B5EF4-FFF2-40B4-BE49-F238E27FC236}">
                  <a16:creationId xmlns:a16="http://schemas.microsoft.com/office/drawing/2014/main" id="{7DC759D7-D9CB-4854-90CD-8F7AA14CD551}"/>
                </a:ext>
              </a:extLst>
            </p:cNvPr>
            <p:cNvSpPr txBox="1"/>
            <p:nvPr/>
          </p:nvSpPr>
          <p:spPr>
            <a:xfrm>
              <a:off x="6183654" y="155335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4" name="矩形 3">
            <a:extLst>
              <a:ext uri="{FF2B5EF4-FFF2-40B4-BE49-F238E27FC236}">
                <a16:creationId xmlns:a16="http://schemas.microsoft.com/office/drawing/2014/main" id="{6BF687F5-B53D-44BA-87EA-835B681B4BC3}"/>
              </a:ext>
            </a:extLst>
          </p:cNvPr>
          <p:cNvSpPr/>
          <p:nvPr/>
        </p:nvSpPr>
        <p:spPr>
          <a:xfrm>
            <a:off x="949464" y="199388"/>
            <a:ext cx="501932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6.1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第一节 我国失业保险制度的发展历程及现状</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6" name="星形: 五角 5">
            <a:extLst>
              <a:ext uri="{FF2B5EF4-FFF2-40B4-BE49-F238E27FC236}">
                <a16:creationId xmlns:a16="http://schemas.microsoft.com/office/drawing/2014/main" id="{5E5EBA7F-0153-4A3B-84C4-179367FDB139}"/>
              </a:ext>
            </a:extLst>
          </p:cNvPr>
          <p:cNvSpPr/>
          <p:nvPr/>
        </p:nvSpPr>
        <p:spPr>
          <a:xfrm>
            <a:off x="1016000" y="2583542"/>
            <a:ext cx="326572" cy="31205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D418BE50-6393-4CCF-B02F-3B373E77F047}"/>
              </a:ext>
            </a:extLst>
          </p:cNvPr>
          <p:cNvSpPr txBox="1"/>
          <p:nvPr/>
        </p:nvSpPr>
        <p:spPr>
          <a:xfrm>
            <a:off x="1342572" y="4843017"/>
            <a:ext cx="9169236" cy="1704954"/>
          </a:xfrm>
          <a:prstGeom prst="rect">
            <a:avLst/>
          </a:prstGeom>
          <a:noFill/>
        </p:spPr>
        <p:txBody>
          <a:bodyPr wrap="square">
            <a:spAutoFit/>
          </a:bodyPr>
          <a:lstStyle/>
          <a:p>
            <a:pPr>
              <a:lnSpc>
                <a:spcPct val="150000"/>
              </a:lnSpc>
            </a:pPr>
            <a:r>
              <a:rPr lang="en-US" altLang="zh-CN" b="1" i="0" dirty="0">
                <a:solidFill>
                  <a:srgbClr val="1F2D3D"/>
                </a:solidFill>
                <a:effectLst/>
                <a:latin typeface="Helvetica Neue For Number"/>
              </a:rPr>
              <a:t>《</a:t>
            </a:r>
            <a:r>
              <a:rPr lang="zh-CN" altLang="en-US" b="1" i="0" dirty="0">
                <a:solidFill>
                  <a:srgbClr val="1F2D3D"/>
                </a:solidFill>
                <a:effectLst/>
                <a:latin typeface="Helvetica Neue For Number"/>
              </a:rPr>
              <a:t>失业保险条例</a:t>
            </a:r>
            <a:r>
              <a:rPr lang="en-US" altLang="zh-CN" b="1" i="0" dirty="0">
                <a:solidFill>
                  <a:srgbClr val="1F2D3D"/>
                </a:solidFill>
                <a:effectLst/>
                <a:latin typeface="Helvetica Neue For Number"/>
              </a:rPr>
              <a:t>》</a:t>
            </a:r>
            <a:r>
              <a:rPr lang="zh-CN" altLang="en-US" b="1" i="0" dirty="0">
                <a:solidFill>
                  <a:srgbClr val="1F2D3D"/>
                </a:solidFill>
                <a:effectLst/>
                <a:latin typeface="Helvetica Neue For Number"/>
              </a:rPr>
              <a:t>规定失业保险金水平</a:t>
            </a:r>
            <a:r>
              <a:rPr lang="zh-CN" altLang="en-US" b="1" i="0" dirty="0">
                <a:solidFill>
                  <a:srgbClr val="FF0000"/>
                </a:solidFill>
                <a:effectLst/>
                <a:latin typeface="Helvetica Neue For Number"/>
              </a:rPr>
              <a:t>低于</a:t>
            </a:r>
            <a:r>
              <a:rPr lang="zh-CN" altLang="en-US" b="1" i="0" dirty="0">
                <a:solidFill>
                  <a:srgbClr val="1F2D3D"/>
                </a:solidFill>
                <a:effectLst/>
                <a:latin typeface="Helvetica Neue For Number"/>
              </a:rPr>
              <a:t>当地最低工资</a:t>
            </a:r>
            <a:r>
              <a:rPr lang="zh-CN" altLang="en-US" b="0" i="0" dirty="0">
                <a:solidFill>
                  <a:srgbClr val="1F2D3D"/>
                </a:solidFill>
                <a:effectLst/>
                <a:latin typeface="Helvetica Neue For Number"/>
              </a:rPr>
              <a:t>、高于当地城镇居民最低生活保障线。具体给付标准由各地政府根据当地实际情况决定。</a:t>
            </a:r>
            <a:endParaRPr lang="en-US" altLang="zh-CN" b="0" i="0" dirty="0">
              <a:solidFill>
                <a:srgbClr val="1F2D3D"/>
              </a:solidFill>
              <a:effectLst/>
              <a:latin typeface="Helvetica Neue For Number"/>
            </a:endParaRPr>
          </a:p>
          <a:p>
            <a:pPr>
              <a:lnSpc>
                <a:spcPct val="150000"/>
              </a:lnSpc>
            </a:pPr>
            <a:r>
              <a:rPr lang="zh-CN" altLang="en-US" dirty="0"/>
              <a:t>职工若想日后享受失业保险权利，需履行缴费义务。职工由原先不缴费到现在缴费，体现了</a:t>
            </a:r>
            <a:r>
              <a:rPr lang="zh-CN" altLang="en-US" dirty="0">
                <a:solidFill>
                  <a:srgbClr val="FF0000"/>
                </a:solidFill>
              </a:rPr>
              <a:t>权利与义务相对等</a:t>
            </a:r>
            <a:r>
              <a:rPr lang="zh-CN" altLang="en-US" dirty="0"/>
              <a:t>的社会保险原则。</a:t>
            </a:r>
            <a:endParaRPr lang="en-US" altLang="zh-CN" b="0" i="0" dirty="0">
              <a:solidFill>
                <a:srgbClr val="1F2D3D"/>
              </a:solidFill>
              <a:effectLst/>
              <a:latin typeface="Helvetica Neue For Number"/>
            </a:endParaRPr>
          </a:p>
        </p:txBody>
      </p:sp>
    </p:spTree>
    <p:extLst>
      <p:ext uri="{BB962C8B-B14F-4D97-AF65-F5344CB8AC3E}">
        <p14:creationId xmlns:p14="http://schemas.microsoft.com/office/powerpoint/2010/main" val="38176591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86160" y="2338884"/>
            <a:ext cx="10278319" cy="5048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条例</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规定，根据失业者失业前单位和个人累计缴费时间长短，划分为</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三个给付期</a:t>
            </a: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a:t>
            </a:r>
            <a:endParaRPr kumimoji="0" lang="en-GB" altLang="zh-CN" sz="2000" b="1"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6" name="矩形 5"/>
          <p:cNvSpPr/>
          <p:nvPr/>
        </p:nvSpPr>
        <p:spPr>
          <a:xfrm>
            <a:off x="1625001" y="5213562"/>
            <a:ext cx="8333220"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下岗职工基本生活保障制度作为一种</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替代性</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的非正式失业保险制度，最终是要与失业保险制度并轨的。</a:t>
            </a:r>
          </a:p>
        </p:txBody>
      </p:sp>
      <p:sp>
        <p:nvSpPr>
          <p:cNvPr id="2" name="Rectangle 1">
            <a:extLst>
              <a:ext uri="{FF2B5EF4-FFF2-40B4-BE49-F238E27FC236}">
                <a16:creationId xmlns:a16="http://schemas.microsoft.com/office/drawing/2014/main" id="{7FDA6405-BA7B-443E-B3AD-B21CF70F541C}"/>
              </a:ext>
            </a:extLst>
          </p:cNvPr>
          <p:cNvSpPr/>
          <p:nvPr/>
        </p:nvSpPr>
        <p:spPr>
          <a:xfrm>
            <a:off x="1635111" y="3209046"/>
            <a:ext cx="7798191" cy="400110"/>
          </a:xfrm>
          <a:prstGeom prst="rect">
            <a:avLst/>
          </a:prstGeom>
          <a:solidFill>
            <a:schemeClr val="accent6">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累计缴费时间</a:t>
            </a: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1-5</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年</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，失业后可领取最长期限为</a:t>
            </a: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12</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个月</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的失业保险金</a:t>
            </a:r>
            <a:endParaRPr kumimoji="0" lang="en-GB"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 name="Rectangle 2">
            <a:extLst>
              <a:ext uri="{FF2B5EF4-FFF2-40B4-BE49-F238E27FC236}">
                <a16:creationId xmlns:a16="http://schemas.microsoft.com/office/drawing/2014/main" id="{CCCC6EBC-3078-4BDC-8635-5F32B451F16D}"/>
              </a:ext>
            </a:extLst>
          </p:cNvPr>
          <p:cNvSpPr/>
          <p:nvPr/>
        </p:nvSpPr>
        <p:spPr>
          <a:xfrm>
            <a:off x="1635111" y="3780966"/>
            <a:ext cx="5272597" cy="400110"/>
          </a:xfrm>
          <a:prstGeom prst="rect">
            <a:avLst/>
          </a:prstGeom>
          <a:solidFill>
            <a:schemeClr val="accent6">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累计缴费时间</a:t>
            </a: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5-10</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年</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，领取最长期限为</a:t>
            </a: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18</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个月</a:t>
            </a:r>
            <a:endParaRPr kumimoji="0" lang="en-GB"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Rectangle 11">
            <a:extLst>
              <a:ext uri="{FF2B5EF4-FFF2-40B4-BE49-F238E27FC236}">
                <a16:creationId xmlns:a16="http://schemas.microsoft.com/office/drawing/2014/main" id="{9D06C7DE-BD06-43E0-A3DC-004C42528E5C}"/>
              </a:ext>
            </a:extLst>
          </p:cNvPr>
          <p:cNvSpPr/>
          <p:nvPr/>
        </p:nvSpPr>
        <p:spPr>
          <a:xfrm>
            <a:off x="1635111" y="4350482"/>
            <a:ext cx="5577168" cy="400110"/>
          </a:xfrm>
          <a:prstGeom prst="rect">
            <a:avLst/>
          </a:prstGeom>
          <a:solidFill>
            <a:schemeClr val="accent6">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累计缴费时间</a:t>
            </a: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10</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年以上</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，领取最长期限为</a:t>
            </a: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24</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个月</a:t>
            </a:r>
            <a:endParaRPr kumimoji="0" lang="en-GB" sz="2000" b="1" i="0" u="none" strike="noStrike" kern="1200" cap="none" spc="0" normalizeH="0" baseline="0" noProof="0" dirty="0">
              <a:ln>
                <a:noFill/>
              </a:ln>
              <a:solidFill>
                <a:srgbClr val="FF0000"/>
              </a:solidFill>
              <a:effectLst/>
              <a:uLnTx/>
              <a:uFillTx/>
              <a:latin typeface="Calibri"/>
              <a:ea typeface="微软雅黑"/>
              <a:cs typeface="+mn-cs"/>
            </a:endParaRPr>
          </a:p>
        </p:txBody>
      </p:sp>
      <p:grpSp>
        <p:nvGrpSpPr>
          <p:cNvPr id="17" name="组合 16">
            <a:extLst>
              <a:ext uri="{FF2B5EF4-FFF2-40B4-BE49-F238E27FC236}">
                <a16:creationId xmlns:a16="http://schemas.microsoft.com/office/drawing/2014/main" id="{58436A40-5EA4-4B55-AC79-D4D3AF7BD204}"/>
              </a:ext>
            </a:extLst>
          </p:cNvPr>
          <p:cNvGrpSpPr/>
          <p:nvPr/>
        </p:nvGrpSpPr>
        <p:grpSpPr>
          <a:xfrm>
            <a:off x="107475" y="941847"/>
            <a:ext cx="6953342" cy="1031757"/>
            <a:chOff x="107475" y="941847"/>
            <a:chExt cx="6953342" cy="1031757"/>
          </a:xfrm>
        </p:grpSpPr>
        <p:grpSp>
          <p:nvGrpSpPr>
            <p:cNvPr id="18" name="组合 17">
              <a:extLst>
                <a:ext uri="{FF2B5EF4-FFF2-40B4-BE49-F238E27FC236}">
                  <a16:creationId xmlns:a16="http://schemas.microsoft.com/office/drawing/2014/main" id="{2D856EE1-06B8-4B67-8BC8-E7FEA405F14D}"/>
                </a:ext>
              </a:extLst>
            </p:cNvPr>
            <p:cNvGrpSpPr/>
            <p:nvPr/>
          </p:nvGrpSpPr>
          <p:grpSpPr>
            <a:xfrm>
              <a:off x="107475" y="941847"/>
              <a:ext cx="6076179" cy="1031757"/>
              <a:chOff x="107475" y="941847"/>
              <a:chExt cx="6076179" cy="1031757"/>
            </a:xfrm>
          </p:grpSpPr>
          <p:sp>
            <p:nvSpPr>
              <p:cNvPr id="20" name="文本框 19">
                <a:extLst>
                  <a:ext uri="{FF2B5EF4-FFF2-40B4-BE49-F238E27FC236}">
                    <a16:creationId xmlns:a16="http://schemas.microsoft.com/office/drawing/2014/main" id="{995D7290-F64F-4C8A-A463-977B1EFEE3BA}"/>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1" name="矩形 20">
                <a:extLst>
                  <a:ext uri="{FF2B5EF4-FFF2-40B4-BE49-F238E27FC236}">
                    <a16:creationId xmlns:a16="http://schemas.microsoft.com/office/drawing/2014/main" id="{77CAAA35-A03C-4EF3-91FF-98D8FFE52B42}"/>
                  </a:ext>
                </a:extLst>
              </p:cNvPr>
              <p:cNvSpPr/>
              <p:nvPr/>
            </p:nvSpPr>
            <p:spPr>
              <a:xfrm>
                <a:off x="305945" y="1542717"/>
                <a:ext cx="587770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我国失业保险制度的发展历程及现状</a:t>
                </a:r>
              </a:p>
            </p:txBody>
          </p:sp>
        </p:grpSp>
        <p:sp>
          <p:nvSpPr>
            <p:cNvPr id="19" name="文本框 18">
              <a:extLst>
                <a:ext uri="{FF2B5EF4-FFF2-40B4-BE49-F238E27FC236}">
                  <a16:creationId xmlns:a16="http://schemas.microsoft.com/office/drawing/2014/main" id="{AE5F0056-4DAF-4013-993C-BE9EF0B78EF1}"/>
                </a:ext>
              </a:extLst>
            </p:cNvPr>
            <p:cNvSpPr txBox="1"/>
            <p:nvPr/>
          </p:nvSpPr>
          <p:spPr>
            <a:xfrm>
              <a:off x="6183654" y="155335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4" name="星形: 五角 3">
            <a:extLst>
              <a:ext uri="{FF2B5EF4-FFF2-40B4-BE49-F238E27FC236}">
                <a16:creationId xmlns:a16="http://schemas.microsoft.com/office/drawing/2014/main" id="{3C9D6E88-6E39-49C7-BF91-7FEBDF2948D2}"/>
              </a:ext>
            </a:extLst>
          </p:cNvPr>
          <p:cNvSpPr/>
          <p:nvPr/>
        </p:nvSpPr>
        <p:spPr>
          <a:xfrm>
            <a:off x="1059588" y="3824992"/>
            <a:ext cx="326572" cy="31205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92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P spid="3" grpId="0" animBg="1"/>
      <p:bldP spid="1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037620"/>
            <a:ext cx="9587871" cy="3925153"/>
          </a:xfrm>
        </p:spPr>
        <p:txBody>
          <a:bodyPr anchor="ctr"/>
          <a:lstStyle/>
          <a:p>
            <a:pPr algn="l">
              <a:spcAft>
                <a:spcPts val="1200"/>
              </a:spcAft>
            </a:pPr>
            <a:r>
              <a:rPr lang="zh-CN" altLang="en-US" dirty="0"/>
              <a:t>我国的失业保险制度真正开始的标志是国务院于</a:t>
            </a:r>
            <a:r>
              <a:rPr lang="en-US" altLang="zh-CN" dirty="0"/>
              <a:t>1986</a:t>
            </a:r>
            <a:r>
              <a:rPr lang="zh-CN" altLang="en-US" dirty="0"/>
              <a:t>年颁布的（   ）。</a:t>
            </a:r>
            <a:endParaRPr lang="en-GB" altLang="zh-CN" dirty="0"/>
          </a:p>
          <a:p>
            <a:pPr algn="l">
              <a:lnSpc>
                <a:spcPct val="150000"/>
              </a:lnSpc>
            </a:pPr>
            <a:r>
              <a:rPr lang="en-US" altLang="zh-CN" dirty="0"/>
              <a:t>A</a:t>
            </a:r>
            <a:r>
              <a:rPr lang="zh-CN" altLang="en-US" dirty="0"/>
              <a:t>、</a:t>
            </a:r>
            <a:r>
              <a:rPr lang="en-US" altLang="zh-CN" dirty="0"/>
              <a:t>《</a:t>
            </a:r>
            <a:r>
              <a:rPr lang="zh-CN" altLang="en-US" dirty="0"/>
              <a:t>国营企业职工失业保险暂行规定</a:t>
            </a:r>
            <a:r>
              <a:rPr lang="en-US" altLang="zh-CN" dirty="0"/>
              <a:t>》</a:t>
            </a:r>
          </a:p>
          <a:p>
            <a:pPr algn="l">
              <a:lnSpc>
                <a:spcPct val="150000"/>
              </a:lnSpc>
            </a:pPr>
            <a:r>
              <a:rPr lang="en-US" altLang="zh-CN" dirty="0"/>
              <a:t>B</a:t>
            </a:r>
            <a:r>
              <a:rPr lang="zh-CN" altLang="en-US" dirty="0"/>
              <a:t>、</a:t>
            </a:r>
            <a:r>
              <a:rPr lang="en-US" altLang="zh-CN" dirty="0"/>
              <a:t>《</a:t>
            </a:r>
            <a:r>
              <a:rPr lang="zh-CN" altLang="en-US" dirty="0"/>
              <a:t>国营企业职工待业保险暂行规定</a:t>
            </a:r>
            <a:r>
              <a:rPr lang="en-US" altLang="zh-CN" dirty="0"/>
              <a:t>》</a:t>
            </a:r>
          </a:p>
          <a:p>
            <a:pPr algn="l">
              <a:lnSpc>
                <a:spcPct val="150000"/>
              </a:lnSpc>
            </a:pPr>
            <a:r>
              <a:rPr lang="en-US" altLang="zh-CN" dirty="0"/>
              <a:t>C</a:t>
            </a:r>
            <a:r>
              <a:rPr lang="zh-CN" altLang="en-US" dirty="0"/>
              <a:t>、</a:t>
            </a:r>
            <a:r>
              <a:rPr lang="en-US" altLang="zh-CN" dirty="0"/>
              <a:t>《</a:t>
            </a:r>
            <a:r>
              <a:rPr lang="zh-CN" altLang="en-US" dirty="0"/>
              <a:t>救济失业工人暂行办法</a:t>
            </a:r>
            <a:r>
              <a:rPr lang="en-US" altLang="zh-CN" dirty="0"/>
              <a:t>》</a:t>
            </a:r>
          </a:p>
          <a:p>
            <a:pPr algn="l">
              <a:lnSpc>
                <a:spcPct val="150000"/>
              </a:lnSpc>
            </a:pPr>
            <a:r>
              <a:rPr lang="en-US" altLang="zh-CN" dirty="0"/>
              <a:t>D</a:t>
            </a:r>
            <a:r>
              <a:rPr lang="zh-CN" altLang="en-US" dirty="0"/>
              <a:t>、</a:t>
            </a:r>
            <a:r>
              <a:rPr lang="en-US" altLang="zh-CN" dirty="0"/>
              <a:t>《</a:t>
            </a:r>
            <a:r>
              <a:rPr lang="zh-CN" altLang="en-US" dirty="0"/>
              <a:t>中华人民共和国劳动保险条例</a:t>
            </a:r>
            <a:r>
              <a:rPr lang="en-US" altLang="zh-CN" dirty="0"/>
              <a:t>》</a:t>
            </a:r>
            <a:endParaRPr lang="zh-CN" altLang="en-US" dirty="0"/>
          </a:p>
        </p:txBody>
      </p:sp>
      <p:sp>
        <p:nvSpPr>
          <p:cNvPr id="5" name="TextBox 3">
            <a:extLst>
              <a:ext uri="{FF2B5EF4-FFF2-40B4-BE49-F238E27FC236}">
                <a16:creationId xmlns:a16="http://schemas.microsoft.com/office/drawing/2014/main" id="{5364FF13-BC72-42FD-A04A-3049DCDF5BEA}"/>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7940997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037620"/>
            <a:ext cx="9587871" cy="3925153"/>
          </a:xfrm>
        </p:spPr>
        <p:txBody>
          <a:bodyPr anchor="ctr"/>
          <a:lstStyle/>
          <a:p>
            <a:pPr algn="l">
              <a:spcAft>
                <a:spcPts val="1200"/>
              </a:spcAft>
            </a:pPr>
            <a:r>
              <a:rPr lang="zh-CN" altLang="en-US" dirty="0"/>
              <a:t>我国的失业保险制度真正开始的标志是国务院于</a:t>
            </a:r>
            <a:r>
              <a:rPr lang="en-US" altLang="zh-CN" dirty="0"/>
              <a:t>1986</a:t>
            </a:r>
            <a:r>
              <a:rPr lang="zh-CN" altLang="en-US" dirty="0"/>
              <a:t>年颁布的（  </a:t>
            </a:r>
            <a:r>
              <a:rPr lang="en-US" altLang="zh-CN" b="1" dirty="0">
                <a:solidFill>
                  <a:srgbClr val="FF0000"/>
                </a:solidFill>
              </a:rPr>
              <a:t>B</a:t>
            </a:r>
            <a:r>
              <a:rPr lang="zh-CN" altLang="en-US" dirty="0"/>
              <a:t> ）。</a:t>
            </a:r>
            <a:endParaRPr lang="en-GB" altLang="zh-CN" dirty="0"/>
          </a:p>
          <a:p>
            <a:pPr algn="l">
              <a:lnSpc>
                <a:spcPct val="150000"/>
              </a:lnSpc>
            </a:pPr>
            <a:r>
              <a:rPr lang="en-US" altLang="zh-CN" dirty="0"/>
              <a:t>A</a:t>
            </a:r>
            <a:r>
              <a:rPr lang="zh-CN" altLang="en-US" dirty="0"/>
              <a:t>、</a:t>
            </a:r>
            <a:r>
              <a:rPr lang="en-US" altLang="zh-CN" dirty="0"/>
              <a:t>《</a:t>
            </a:r>
            <a:r>
              <a:rPr lang="zh-CN" altLang="en-US" dirty="0"/>
              <a:t>国营企业职工失业保险暂行规定</a:t>
            </a:r>
            <a:r>
              <a:rPr lang="en-US" altLang="zh-CN" dirty="0"/>
              <a:t>》</a:t>
            </a:r>
          </a:p>
          <a:p>
            <a:pPr algn="l">
              <a:lnSpc>
                <a:spcPct val="150000"/>
              </a:lnSpc>
            </a:pPr>
            <a:r>
              <a:rPr lang="en-US" altLang="zh-CN" dirty="0">
                <a:solidFill>
                  <a:srgbClr val="FF0000"/>
                </a:solidFill>
              </a:rPr>
              <a:t>B</a:t>
            </a:r>
            <a:r>
              <a:rPr lang="zh-CN" altLang="en-US" dirty="0">
                <a:solidFill>
                  <a:srgbClr val="FF0000"/>
                </a:solidFill>
              </a:rPr>
              <a:t>、</a:t>
            </a:r>
            <a:r>
              <a:rPr lang="en-US" altLang="zh-CN" dirty="0">
                <a:solidFill>
                  <a:srgbClr val="FF0000"/>
                </a:solidFill>
              </a:rPr>
              <a:t>《</a:t>
            </a:r>
            <a:r>
              <a:rPr lang="zh-CN" altLang="en-US" dirty="0">
                <a:solidFill>
                  <a:srgbClr val="FF0000"/>
                </a:solidFill>
              </a:rPr>
              <a:t>国营企业职工待业保险暂行规定</a:t>
            </a:r>
            <a:r>
              <a:rPr lang="en-US" altLang="zh-CN" dirty="0">
                <a:solidFill>
                  <a:srgbClr val="FF0000"/>
                </a:solidFill>
              </a:rPr>
              <a:t>》</a:t>
            </a:r>
          </a:p>
          <a:p>
            <a:pPr algn="l">
              <a:lnSpc>
                <a:spcPct val="150000"/>
              </a:lnSpc>
            </a:pPr>
            <a:r>
              <a:rPr lang="en-US" altLang="zh-CN" dirty="0"/>
              <a:t>C</a:t>
            </a:r>
            <a:r>
              <a:rPr lang="zh-CN" altLang="en-US" dirty="0"/>
              <a:t>、</a:t>
            </a:r>
            <a:r>
              <a:rPr lang="en-US" altLang="zh-CN" dirty="0"/>
              <a:t>《</a:t>
            </a:r>
            <a:r>
              <a:rPr lang="zh-CN" altLang="en-US" dirty="0"/>
              <a:t>救济失业工人暂行办法</a:t>
            </a:r>
            <a:r>
              <a:rPr lang="en-US" altLang="zh-CN" dirty="0"/>
              <a:t>》</a:t>
            </a:r>
          </a:p>
          <a:p>
            <a:pPr algn="l">
              <a:lnSpc>
                <a:spcPct val="150000"/>
              </a:lnSpc>
            </a:pPr>
            <a:r>
              <a:rPr lang="en-US" altLang="zh-CN" dirty="0"/>
              <a:t>D</a:t>
            </a:r>
            <a:r>
              <a:rPr lang="zh-CN" altLang="en-US" dirty="0"/>
              <a:t>、</a:t>
            </a:r>
            <a:r>
              <a:rPr lang="en-US" altLang="zh-CN" dirty="0"/>
              <a:t>《</a:t>
            </a:r>
            <a:r>
              <a:rPr lang="zh-CN" altLang="en-US" dirty="0"/>
              <a:t>中华人民共和国劳动保险条例</a:t>
            </a:r>
            <a:r>
              <a:rPr lang="en-US" altLang="zh-CN" dirty="0"/>
              <a:t>》</a:t>
            </a:r>
            <a:endParaRPr lang="zh-CN" altLang="en-US" dirty="0"/>
          </a:p>
        </p:txBody>
      </p:sp>
      <p:sp>
        <p:nvSpPr>
          <p:cNvPr id="5" name="TextBox 3">
            <a:extLst>
              <a:ext uri="{FF2B5EF4-FFF2-40B4-BE49-F238E27FC236}">
                <a16:creationId xmlns:a16="http://schemas.microsoft.com/office/drawing/2014/main" id="{5364FF13-BC72-42FD-A04A-3049DCDF5BEA}"/>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600494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252780"/>
            <a:ext cx="9055049" cy="3925153"/>
          </a:xfrm>
        </p:spPr>
        <p:txBody>
          <a:bodyPr anchor="ctr"/>
          <a:lstStyle/>
          <a:p>
            <a:pPr algn="l">
              <a:spcBef>
                <a:spcPts val="0"/>
              </a:spcBef>
              <a:spcAft>
                <a:spcPts val="2400"/>
              </a:spcAft>
            </a:pPr>
            <a:r>
              <a:rPr lang="zh-CN" altLang="en-US" dirty="0"/>
              <a:t>养老保险的重要意义有（  </a:t>
            </a:r>
            <a:r>
              <a:rPr lang="zh-CN" altLang="en-US" b="1" dirty="0">
                <a:solidFill>
                  <a:srgbClr val="FF0000"/>
                </a:solidFill>
              </a:rPr>
              <a:t> </a:t>
            </a:r>
            <a:r>
              <a:rPr lang="en-US" altLang="zh-CN" b="1" dirty="0">
                <a:solidFill>
                  <a:srgbClr val="FF0000"/>
                </a:solidFill>
              </a:rPr>
              <a:t>ABCD</a:t>
            </a:r>
            <a:r>
              <a:rPr lang="zh-CN" altLang="en-US" b="1" dirty="0">
                <a:solidFill>
                  <a:srgbClr val="FF0000"/>
                </a:solidFill>
              </a:rPr>
              <a:t>   </a:t>
            </a:r>
            <a:r>
              <a:rPr lang="zh-CN" altLang="en-US" dirty="0"/>
              <a:t>）。</a:t>
            </a:r>
            <a:endParaRPr lang="en-US" altLang="zh-CN" dirty="0"/>
          </a:p>
          <a:p>
            <a:pPr algn="l">
              <a:spcAft>
                <a:spcPts val="1200"/>
              </a:spcAft>
            </a:pPr>
            <a:r>
              <a:rPr lang="en-US" altLang="zh-CN" b="1" dirty="0">
                <a:solidFill>
                  <a:srgbClr val="FF0000"/>
                </a:solidFill>
              </a:rPr>
              <a:t>A</a:t>
            </a:r>
            <a:r>
              <a:rPr lang="zh-CN" altLang="en-US" b="1" dirty="0">
                <a:solidFill>
                  <a:srgbClr val="FF0000"/>
                </a:solidFill>
              </a:rPr>
              <a:t>、养老保险在社会保障体系中具有重要地位</a:t>
            </a:r>
          </a:p>
          <a:p>
            <a:pPr algn="l">
              <a:spcAft>
                <a:spcPts val="1200"/>
              </a:spcAft>
            </a:pPr>
            <a:r>
              <a:rPr lang="en-US" altLang="zh-CN" b="1" dirty="0">
                <a:solidFill>
                  <a:srgbClr val="FF0000"/>
                </a:solidFill>
              </a:rPr>
              <a:t>B</a:t>
            </a:r>
            <a:r>
              <a:rPr lang="zh-CN" altLang="en-US" b="1" dirty="0">
                <a:solidFill>
                  <a:srgbClr val="FF0000"/>
                </a:solidFill>
              </a:rPr>
              <a:t>、养老保险是社会中每一个人都需要的</a:t>
            </a:r>
          </a:p>
          <a:p>
            <a:pPr algn="l">
              <a:spcAft>
                <a:spcPts val="1200"/>
              </a:spcAft>
            </a:pPr>
            <a:r>
              <a:rPr lang="en-US" altLang="zh-CN" b="1" dirty="0">
                <a:solidFill>
                  <a:srgbClr val="FF0000"/>
                </a:solidFill>
              </a:rPr>
              <a:t>C</a:t>
            </a:r>
            <a:r>
              <a:rPr lang="zh-CN" altLang="en-US" b="1" dirty="0">
                <a:solidFill>
                  <a:srgbClr val="FF0000"/>
                </a:solidFill>
              </a:rPr>
              <a:t>、养老保险是社会运行与发展的需要</a:t>
            </a:r>
          </a:p>
          <a:p>
            <a:pPr algn="l">
              <a:spcAft>
                <a:spcPts val="1200"/>
              </a:spcAft>
            </a:pPr>
            <a:r>
              <a:rPr lang="en-US" altLang="zh-CN" b="1" dirty="0">
                <a:solidFill>
                  <a:srgbClr val="FF0000"/>
                </a:solidFill>
              </a:rPr>
              <a:t>D</a:t>
            </a:r>
            <a:r>
              <a:rPr lang="zh-CN" altLang="en-US" b="1" dirty="0">
                <a:solidFill>
                  <a:srgbClr val="FF0000"/>
                </a:solidFill>
              </a:rPr>
              <a:t>、实行养老保险有利于社会的安定团结、代际接替及协调发展</a:t>
            </a:r>
          </a:p>
          <a:p>
            <a:pPr algn="l">
              <a:spcAft>
                <a:spcPts val="1200"/>
              </a:spcAft>
            </a:pPr>
            <a:r>
              <a:rPr lang="en-US" altLang="zh-CN" dirty="0"/>
              <a:t>E</a:t>
            </a:r>
            <a:r>
              <a:rPr lang="zh-CN" altLang="en-US" dirty="0"/>
              <a:t>、实行养老保险有利于国家外交政策的稳定</a:t>
            </a:r>
          </a:p>
        </p:txBody>
      </p:sp>
      <p:sp>
        <p:nvSpPr>
          <p:cNvPr id="5" name="TextBox 3">
            <a:extLst>
              <a:ext uri="{FF2B5EF4-FFF2-40B4-BE49-F238E27FC236}">
                <a16:creationId xmlns:a16="http://schemas.microsoft.com/office/drawing/2014/main" id="{B41A9516-9570-4678-9B87-331AD88D74F4}"/>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7652994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656293" y="2117955"/>
            <a:ext cx="10186840" cy="3925153"/>
          </a:xfrm>
        </p:spPr>
        <p:txBody>
          <a:bodyPr anchor="ctr"/>
          <a:lstStyle/>
          <a:p>
            <a:pPr algn="l">
              <a:lnSpc>
                <a:spcPct val="150000"/>
              </a:lnSpc>
              <a:spcAft>
                <a:spcPts val="1200"/>
              </a:spcAft>
            </a:pPr>
            <a:r>
              <a:rPr lang="en-US" altLang="zh-CN" dirty="0"/>
              <a:t>《</a:t>
            </a:r>
            <a:r>
              <a:rPr lang="zh-CN" altLang="en-US" dirty="0"/>
              <a:t>失业保险条例</a:t>
            </a:r>
            <a:r>
              <a:rPr lang="en-US" altLang="zh-CN" dirty="0"/>
              <a:t>》</a:t>
            </a:r>
            <a:r>
              <a:rPr lang="zh-CN" altLang="en-US" dirty="0"/>
              <a:t>对失业保险金的给付期限作出了明确规定。根据失业者失业前单位和个人累计缴费时间</a:t>
            </a:r>
            <a:r>
              <a:rPr lang="en-US" altLang="zh-CN" dirty="0"/>
              <a:t>5~10</a:t>
            </a:r>
            <a:r>
              <a:rPr lang="zh-CN" altLang="en-US" dirty="0"/>
              <a:t>年，失业后可领取失业保险金的最长期限为（   ）。</a:t>
            </a:r>
            <a:endParaRPr lang="en-GB" altLang="zh-CN" dirty="0"/>
          </a:p>
          <a:p>
            <a:pPr algn="l">
              <a:lnSpc>
                <a:spcPct val="150000"/>
              </a:lnSpc>
            </a:pPr>
            <a:r>
              <a:rPr lang="en-US" altLang="zh-CN" dirty="0"/>
              <a:t>A</a:t>
            </a:r>
            <a:r>
              <a:rPr lang="zh-CN" altLang="en-US" dirty="0"/>
              <a:t>、</a:t>
            </a:r>
            <a:r>
              <a:rPr lang="en-US" altLang="zh-CN" dirty="0"/>
              <a:t>6</a:t>
            </a:r>
            <a:r>
              <a:rPr lang="zh-CN" altLang="en-US" dirty="0"/>
              <a:t>个月 </a:t>
            </a:r>
            <a:endParaRPr lang="en-GB" altLang="zh-CN" dirty="0"/>
          </a:p>
          <a:p>
            <a:pPr algn="l">
              <a:lnSpc>
                <a:spcPct val="150000"/>
              </a:lnSpc>
            </a:pPr>
            <a:r>
              <a:rPr lang="en-US" altLang="zh-CN" dirty="0"/>
              <a:t>B</a:t>
            </a:r>
            <a:r>
              <a:rPr lang="zh-CN" altLang="en-US" dirty="0"/>
              <a:t>、</a:t>
            </a:r>
            <a:r>
              <a:rPr lang="en-US" altLang="zh-CN" dirty="0"/>
              <a:t>12</a:t>
            </a:r>
            <a:r>
              <a:rPr lang="zh-CN" altLang="en-US" dirty="0"/>
              <a:t>个月</a:t>
            </a:r>
            <a:endParaRPr lang="en-GB" altLang="zh-CN" dirty="0"/>
          </a:p>
          <a:p>
            <a:pPr algn="l">
              <a:lnSpc>
                <a:spcPct val="150000"/>
              </a:lnSpc>
            </a:pPr>
            <a:r>
              <a:rPr lang="en-US" altLang="zh-CN" dirty="0"/>
              <a:t>C</a:t>
            </a:r>
            <a:r>
              <a:rPr lang="zh-CN" altLang="en-US" dirty="0"/>
              <a:t>、</a:t>
            </a:r>
            <a:r>
              <a:rPr lang="en-US" altLang="zh-CN" dirty="0"/>
              <a:t>14</a:t>
            </a:r>
            <a:r>
              <a:rPr lang="zh-CN" altLang="en-US" dirty="0"/>
              <a:t>个月</a:t>
            </a:r>
            <a:endParaRPr lang="en-GB" altLang="zh-CN" dirty="0"/>
          </a:p>
          <a:p>
            <a:pPr algn="l">
              <a:lnSpc>
                <a:spcPct val="150000"/>
              </a:lnSpc>
            </a:pPr>
            <a:r>
              <a:rPr lang="en-US" altLang="zh-CN" dirty="0"/>
              <a:t>D</a:t>
            </a:r>
            <a:r>
              <a:rPr lang="zh-CN" altLang="en-US" dirty="0"/>
              <a:t>、</a:t>
            </a:r>
            <a:r>
              <a:rPr lang="en-US" altLang="zh-CN" dirty="0"/>
              <a:t>18</a:t>
            </a:r>
            <a:r>
              <a:rPr lang="zh-CN" altLang="en-US" dirty="0"/>
              <a:t>个月</a:t>
            </a:r>
          </a:p>
        </p:txBody>
      </p:sp>
      <p:sp>
        <p:nvSpPr>
          <p:cNvPr id="5" name="TextBox 3">
            <a:extLst>
              <a:ext uri="{FF2B5EF4-FFF2-40B4-BE49-F238E27FC236}">
                <a16:creationId xmlns:a16="http://schemas.microsoft.com/office/drawing/2014/main" id="{33E972BD-0152-4981-BAA4-3942F487EC2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2757696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656293" y="2117955"/>
            <a:ext cx="10186840" cy="3925153"/>
          </a:xfrm>
        </p:spPr>
        <p:txBody>
          <a:bodyPr anchor="ctr"/>
          <a:lstStyle/>
          <a:p>
            <a:pPr algn="l">
              <a:lnSpc>
                <a:spcPct val="150000"/>
              </a:lnSpc>
              <a:spcAft>
                <a:spcPts val="1200"/>
              </a:spcAft>
            </a:pPr>
            <a:r>
              <a:rPr lang="en-US" altLang="zh-CN" dirty="0"/>
              <a:t>《</a:t>
            </a:r>
            <a:r>
              <a:rPr lang="zh-CN" altLang="en-US" dirty="0"/>
              <a:t>失业保险条例</a:t>
            </a:r>
            <a:r>
              <a:rPr lang="en-US" altLang="zh-CN" dirty="0"/>
              <a:t>》</a:t>
            </a:r>
            <a:r>
              <a:rPr lang="zh-CN" altLang="en-US" dirty="0"/>
              <a:t>对失业保险金的给付期限作出了明确规定。根据失业者失业前单位和个人累计缴费时间</a:t>
            </a:r>
            <a:r>
              <a:rPr lang="en-US" altLang="zh-CN" dirty="0"/>
              <a:t>5~10</a:t>
            </a:r>
            <a:r>
              <a:rPr lang="zh-CN" altLang="en-US" dirty="0"/>
              <a:t>年，失业后可领取失业保险金的最长期限为（  </a:t>
            </a:r>
            <a:r>
              <a:rPr lang="en-US" altLang="zh-CN" b="1" dirty="0">
                <a:solidFill>
                  <a:srgbClr val="FF0000"/>
                </a:solidFill>
              </a:rPr>
              <a:t>D</a:t>
            </a:r>
            <a:r>
              <a:rPr lang="zh-CN" altLang="en-US" dirty="0"/>
              <a:t> ）。</a:t>
            </a:r>
            <a:endParaRPr lang="en-GB" altLang="zh-CN" dirty="0"/>
          </a:p>
          <a:p>
            <a:pPr algn="l">
              <a:lnSpc>
                <a:spcPct val="150000"/>
              </a:lnSpc>
            </a:pPr>
            <a:r>
              <a:rPr lang="en-US" altLang="zh-CN" dirty="0"/>
              <a:t>A</a:t>
            </a:r>
            <a:r>
              <a:rPr lang="zh-CN" altLang="en-US" dirty="0"/>
              <a:t>、</a:t>
            </a:r>
            <a:r>
              <a:rPr lang="en-US" altLang="zh-CN" dirty="0"/>
              <a:t>6</a:t>
            </a:r>
            <a:r>
              <a:rPr lang="zh-CN" altLang="en-US" dirty="0"/>
              <a:t>个月 </a:t>
            </a:r>
            <a:endParaRPr lang="en-GB" altLang="zh-CN" dirty="0"/>
          </a:p>
          <a:p>
            <a:pPr algn="l">
              <a:lnSpc>
                <a:spcPct val="150000"/>
              </a:lnSpc>
            </a:pPr>
            <a:r>
              <a:rPr lang="en-US" altLang="zh-CN" dirty="0"/>
              <a:t>B</a:t>
            </a:r>
            <a:r>
              <a:rPr lang="zh-CN" altLang="en-US" dirty="0"/>
              <a:t>、</a:t>
            </a:r>
            <a:r>
              <a:rPr lang="en-US" altLang="zh-CN" dirty="0"/>
              <a:t>12</a:t>
            </a:r>
            <a:r>
              <a:rPr lang="zh-CN" altLang="en-US" dirty="0"/>
              <a:t>个月</a:t>
            </a:r>
            <a:endParaRPr lang="en-GB" altLang="zh-CN" dirty="0"/>
          </a:p>
          <a:p>
            <a:pPr algn="l">
              <a:lnSpc>
                <a:spcPct val="150000"/>
              </a:lnSpc>
            </a:pPr>
            <a:r>
              <a:rPr lang="en-US" altLang="zh-CN" dirty="0"/>
              <a:t>C</a:t>
            </a:r>
            <a:r>
              <a:rPr lang="zh-CN" altLang="en-US" dirty="0"/>
              <a:t>、</a:t>
            </a:r>
            <a:r>
              <a:rPr lang="en-US" altLang="zh-CN" dirty="0"/>
              <a:t>14</a:t>
            </a:r>
            <a:r>
              <a:rPr lang="zh-CN" altLang="en-US" dirty="0"/>
              <a:t>个月</a:t>
            </a:r>
            <a:endParaRPr lang="en-GB" altLang="zh-CN" dirty="0"/>
          </a:p>
          <a:p>
            <a:pPr algn="l">
              <a:lnSpc>
                <a:spcPct val="150000"/>
              </a:lnSpc>
            </a:pPr>
            <a:r>
              <a:rPr lang="en-US" altLang="zh-CN" dirty="0">
                <a:solidFill>
                  <a:srgbClr val="FF0000"/>
                </a:solidFill>
              </a:rPr>
              <a:t>D</a:t>
            </a:r>
            <a:r>
              <a:rPr lang="zh-CN" altLang="en-US" dirty="0">
                <a:solidFill>
                  <a:srgbClr val="FF0000"/>
                </a:solidFill>
              </a:rPr>
              <a:t>、</a:t>
            </a:r>
            <a:r>
              <a:rPr lang="en-US" altLang="zh-CN" dirty="0">
                <a:solidFill>
                  <a:srgbClr val="FF0000"/>
                </a:solidFill>
              </a:rPr>
              <a:t>18</a:t>
            </a:r>
            <a:r>
              <a:rPr lang="zh-CN" altLang="en-US" dirty="0">
                <a:solidFill>
                  <a:srgbClr val="FF0000"/>
                </a:solidFill>
              </a:rPr>
              <a:t>个月</a:t>
            </a:r>
          </a:p>
        </p:txBody>
      </p:sp>
      <p:sp>
        <p:nvSpPr>
          <p:cNvPr id="5" name="TextBox 3">
            <a:extLst>
              <a:ext uri="{FF2B5EF4-FFF2-40B4-BE49-F238E27FC236}">
                <a16:creationId xmlns:a16="http://schemas.microsoft.com/office/drawing/2014/main" id="{33E972BD-0152-4981-BAA4-3942F487EC2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357746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22538" y="1658731"/>
            <a:ext cx="494692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第六章  失业保险</a:t>
            </a:r>
          </a:p>
        </p:txBody>
      </p:sp>
      <p:grpSp>
        <p:nvGrpSpPr>
          <p:cNvPr id="3" name="组合 2">
            <a:extLst>
              <a:ext uri="{FF2B5EF4-FFF2-40B4-BE49-F238E27FC236}">
                <a16:creationId xmlns:a16="http://schemas.microsoft.com/office/drawing/2014/main" id="{B6D51D66-760B-4020-AF13-0200B4793D21}"/>
              </a:ext>
            </a:extLst>
          </p:cNvPr>
          <p:cNvGrpSpPr/>
          <p:nvPr/>
        </p:nvGrpSpPr>
        <p:grpSpPr>
          <a:xfrm>
            <a:off x="2981845" y="2535139"/>
            <a:ext cx="7528244" cy="3714188"/>
            <a:chOff x="3224216" y="2299434"/>
            <a:chExt cx="7528244" cy="3714188"/>
          </a:xfrm>
        </p:grpSpPr>
        <p:sp>
          <p:nvSpPr>
            <p:cNvPr id="7" name="Rectangle 6">
              <a:extLst>
                <a:ext uri="{FF2B5EF4-FFF2-40B4-BE49-F238E27FC236}">
                  <a16:creationId xmlns:a16="http://schemas.microsoft.com/office/drawing/2014/main" id="{115FA8BC-822F-4883-B887-BA1A38F7FA12}"/>
                </a:ext>
              </a:extLst>
            </p:cNvPr>
            <p:cNvSpPr/>
            <p:nvPr/>
          </p:nvSpPr>
          <p:spPr>
            <a:xfrm>
              <a:off x="3224216" y="2299434"/>
              <a:ext cx="7153673"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我国失业保险制度的发展历程及现状</a:t>
              </a:r>
            </a:p>
          </p:txBody>
        </p:sp>
        <p:sp>
          <p:nvSpPr>
            <p:cNvPr id="8" name="Rectangle 7">
              <a:extLst>
                <a:ext uri="{FF2B5EF4-FFF2-40B4-BE49-F238E27FC236}">
                  <a16:creationId xmlns:a16="http://schemas.microsoft.com/office/drawing/2014/main" id="{496C3528-4EC8-48BC-9E55-2C141A263670}"/>
                </a:ext>
              </a:extLst>
            </p:cNvPr>
            <p:cNvSpPr/>
            <p:nvPr/>
          </p:nvSpPr>
          <p:spPr>
            <a:xfrm>
              <a:off x="3224216" y="3052478"/>
              <a:ext cx="6416147"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失业保险制度的类型和基本框架</a:t>
              </a:r>
            </a:p>
          </p:txBody>
        </p:sp>
        <p:sp>
          <p:nvSpPr>
            <p:cNvPr id="9" name="Rectangle 8">
              <a:extLst>
                <a:ext uri="{FF2B5EF4-FFF2-40B4-BE49-F238E27FC236}">
                  <a16:creationId xmlns:a16="http://schemas.microsoft.com/office/drawing/2014/main" id="{FAAC986D-CD29-458C-BF64-227A465E3673}"/>
                </a:ext>
              </a:extLst>
            </p:cNvPr>
            <p:cNvSpPr/>
            <p:nvPr/>
          </p:nvSpPr>
          <p:spPr>
            <a:xfrm>
              <a:off x="3224216" y="3792764"/>
              <a:ext cx="5784461"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我国失业保险制度的适应性</a:t>
              </a:r>
            </a:p>
          </p:txBody>
        </p:sp>
        <p:sp>
          <p:nvSpPr>
            <p:cNvPr id="10" name="Rectangle 9">
              <a:extLst>
                <a:ext uri="{FF2B5EF4-FFF2-40B4-BE49-F238E27FC236}">
                  <a16:creationId xmlns:a16="http://schemas.microsoft.com/office/drawing/2014/main" id="{0A193A46-6CB8-4D74-9CD3-1134DED3C71C}"/>
                </a:ext>
              </a:extLst>
            </p:cNvPr>
            <p:cNvSpPr/>
            <p:nvPr/>
          </p:nvSpPr>
          <p:spPr>
            <a:xfrm>
              <a:off x="3224216" y="4533050"/>
              <a:ext cx="7528244"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我国失业保险制度存在的主要问题分析</a:t>
              </a:r>
            </a:p>
          </p:txBody>
        </p:sp>
        <p:sp>
          <p:nvSpPr>
            <p:cNvPr id="15" name="Rectangle 14">
              <a:extLst>
                <a:ext uri="{FF2B5EF4-FFF2-40B4-BE49-F238E27FC236}">
                  <a16:creationId xmlns:a16="http://schemas.microsoft.com/office/drawing/2014/main" id="{88C11719-1B45-44AF-BEEF-2F5C6F4D6AD0}"/>
                </a:ext>
              </a:extLst>
            </p:cNvPr>
            <p:cNvSpPr/>
            <p:nvPr/>
          </p:nvSpPr>
          <p:spPr>
            <a:xfrm>
              <a:off x="3224216" y="5260578"/>
              <a:ext cx="5390971"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我国失业保险制度的完善</a:t>
              </a:r>
            </a:p>
          </p:txBody>
        </p:sp>
      </p:grpSp>
    </p:spTree>
    <p:extLst>
      <p:ext uri="{BB962C8B-B14F-4D97-AF65-F5344CB8AC3E}">
        <p14:creationId xmlns:p14="http://schemas.microsoft.com/office/powerpoint/2010/main" val="31496215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631FF52A-C95E-4526-8E10-78D9F12C24CB}"/>
              </a:ext>
            </a:extLst>
          </p:cNvPr>
          <p:cNvGrpSpPr/>
          <p:nvPr/>
        </p:nvGrpSpPr>
        <p:grpSpPr>
          <a:xfrm>
            <a:off x="340629" y="1736649"/>
            <a:ext cx="11597544" cy="4375694"/>
            <a:chOff x="340629" y="1736649"/>
            <a:chExt cx="11597544" cy="4375694"/>
          </a:xfrm>
        </p:grpSpPr>
        <p:grpSp>
          <p:nvGrpSpPr>
            <p:cNvPr id="3" name="组合 2">
              <a:extLst>
                <a:ext uri="{FF2B5EF4-FFF2-40B4-BE49-F238E27FC236}">
                  <a16:creationId xmlns:a16="http://schemas.microsoft.com/office/drawing/2014/main" id="{1C67B0D6-E6F4-4B7C-B644-EBA213FB94B8}"/>
                </a:ext>
              </a:extLst>
            </p:cNvPr>
            <p:cNvGrpSpPr/>
            <p:nvPr/>
          </p:nvGrpSpPr>
          <p:grpSpPr>
            <a:xfrm>
              <a:off x="340629" y="1736649"/>
              <a:ext cx="6929413" cy="3672623"/>
              <a:chOff x="-210718" y="1843034"/>
              <a:chExt cx="6929413" cy="3672623"/>
            </a:xfrm>
          </p:grpSpPr>
          <p:sp>
            <p:nvSpPr>
              <p:cNvPr id="5" name="文本框 4">
                <a:extLst>
                  <a:ext uri="{FF2B5EF4-FFF2-40B4-BE49-F238E27FC236}">
                    <a16:creationId xmlns:a16="http://schemas.microsoft.com/office/drawing/2014/main" id="{352E080F-00E5-47F9-850F-9ED0472389EE}"/>
                  </a:ext>
                </a:extLst>
              </p:cNvPr>
              <p:cNvSpPr txBox="1"/>
              <p:nvPr/>
            </p:nvSpPr>
            <p:spPr>
              <a:xfrm>
                <a:off x="-210718" y="3360573"/>
                <a:ext cx="2811210" cy="954107"/>
              </a:xfrm>
              <a:prstGeom prst="rect">
                <a:avLst/>
              </a:prstGeom>
              <a:solidFill>
                <a:schemeClr val="accent6">
                  <a:lumMod val="60000"/>
                  <a:lumOff val="40000"/>
                </a:schemeClr>
              </a:solidFill>
              <a:ln w="38100">
                <a:noFill/>
              </a:ln>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失业保险制度的</a:t>
                </a:r>
                <a:endParaRPr kumimoji="0" lang="en-US" altLang="zh-CN" sz="28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类型和基本框架</a:t>
                </a:r>
              </a:p>
            </p:txBody>
          </p:sp>
          <p:cxnSp>
            <p:nvCxnSpPr>
              <p:cNvPr id="6" name="直接连接符 5">
                <a:extLst>
                  <a:ext uri="{FF2B5EF4-FFF2-40B4-BE49-F238E27FC236}">
                    <a16:creationId xmlns:a16="http://schemas.microsoft.com/office/drawing/2014/main" id="{F2FD5E38-3C23-4E1C-8DFC-4F3F0BA45DD4}"/>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C314539-4F9C-4A75-B3AF-EA2F2D125EC2}"/>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255E8D8-F3BB-4DED-9BAF-E7AC07B3BFF0}"/>
                  </a:ext>
                </a:extLst>
              </p:cNvPr>
              <p:cNvSpPr txBox="1"/>
              <p:nvPr/>
            </p:nvSpPr>
            <p:spPr>
              <a:xfrm>
                <a:off x="3625845" y="1843034"/>
                <a:ext cx="2335485"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失业保险的类型</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1" name="直接连接符 10">
                <a:extLst>
                  <a:ext uri="{FF2B5EF4-FFF2-40B4-BE49-F238E27FC236}">
                    <a16:creationId xmlns:a16="http://schemas.microsoft.com/office/drawing/2014/main" id="{9A9ADB2F-D978-448A-B198-C1D7D56B2B16}"/>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4ACCB869-F451-4340-981E-554A895B6363}"/>
                  </a:ext>
                </a:extLst>
              </p:cNvPr>
              <p:cNvSpPr txBox="1"/>
              <p:nvPr/>
            </p:nvSpPr>
            <p:spPr>
              <a:xfrm>
                <a:off x="3679334" y="5053992"/>
                <a:ext cx="3039361"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失业保险的基本框架</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3" name="直接连接符 12">
                <a:extLst>
                  <a:ext uri="{FF2B5EF4-FFF2-40B4-BE49-F238E27FC236}">
                    <a16:creationId xmlns:a16="http://schemas.microsoft.com/office/drawing/2014/main" id="{816F40DD-ED23-490A-9CDE-CF8B0BDA1BA9}"/>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91D06DE0-F007-4CBE-93B4-E8B2EC4E4F30}"/>
                </a:ext>
              </a:extLst>
            </p:cNvPr>
            <p:cNvGrpSpPr/>
            <p:nvPr/>
          </p:nvGrpSpPr>
          <p:grpSpPr>
            <a:xfrm>
              <a:off x="7266571" y="3355187"/>
              <a:ext cx="4671602" cy="2757156"/>
              <a:chOff x="7266571" y="3355187"/>
              <a:chExt cx="4671602" cy="2757156"/>
            </a:xfrm>
          </p:grpSpPr>
          <p:cxnSp>
            <p:nvCxnSpPr>
              <p:cNvPr id="14" name="直接连接符 13">
                <a:extLst>
                  <a:ext uri="{FF2B5EF4-FFF2-40B4-BE49-F238E27FC236}">
                    <a16:creationId xmlns:a16="http://schemas.microsoft.com/office/drawing/2014/main" id="{10CA0EF0-6E07-4B82-A0C4-9591F88F5E82}"/>
                  </a:ext>
                </a:extLst>
              </p:cNvPr>
              <p:cNvCxnSpPr>
                <a:cxnSpLocks/>
              </p:cNvCxnSpPr>
              <p:nvPr/>
            </p:nvCxnSpPr>
            <p:spPr>
              <a:xfrm>
                <a:off x="7266571" y="5176641"/>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75647B7-0E89-46DD-9019-7BE512CC0757}"/>
                  </a:ext>
                </a:extLst>
              </p:cNvPr>
              <p:cNvCxnSpPr>
                <a:cxnSpLocks/>
              </p:cNvCxnSpPr>
              <p:nvPr/>
            </p:nvCxnSpPr>
            <p:spPr>
              <a:xfrm flipV="1">
                <a:off x="7812087" y="3574731"/>
                <a:ext cx="0" cy="230678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21CEB3D7-16AD-43C1-9712-A27C5790476B}"/>
                  </a:ext>
                </a:extLst>
              </p:cNvPr>
              <p:cNvCxnSpPr/>
              <p:nvPr/>
            </p:nvCxnSpPr>
            <p:spPr>
              <a:xfrm>
                <a:off x="7804929" y="358602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820F52F5-E7CC-4573-B3A7-28F7060BEFC4}"/>
                  </a:ext>
                </a:extLst>
              </p:cNvPr>
              <p:cNvSpPr txBox="1"/>
              <p:nvPr/>
            </p:nvSpPr>
            <p:spPr>
              <a:xfrm>
                <a:off x="8331555" y="3355187"/>
                <a:ext cx="3606618"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失业保险基金的筹措方式</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9" name="直接连接符 18">
                <a:extLst>
                  <a:ext uri="{FF2B5EF4-FFF2-40B4-BE49-F238E27FC236}">
                    <a16:creationId xmlns:a16="http://schemas.microsoft.com/office/drawing/2014/main" id="{1BD08657-D493-4243-A828-873412F7EED1}"/>
                  </a:ext>
                </a:extLst>
              </p:cNvPr>
              <p:cNvCxnSpPr/>
              <p:nvPr/>
            </p:nvCxnSpPr>
            <p:spPr>
              <a:xfrm>
                <a:off x="7827507" y="432544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4E342D82-CB28-4D4C-B378-00C00D7527A9}"/>
                  </a:ext>
                </a:extLst>
              </p:cNvPr>
              <p:cNvSpPr txBox="1"/>
              <p:nvPr/>
            </p:nvSpPr>
            <p:spPr>
              <a:xfrm>
                <a:off x="8354133" y="4094609"/>
                <a:ext cx="3584037"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失业保险基金的享受条件</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21" name="直接连接符 20">
                <a:extLst>
                  <a:ext uri="{FF2B5EF4-FFF2-40B4-BE49-F238E27FC236}">
                    <a16:creationId xmlns:a16="http://schemas.microsoft.com/office/drawing/2014/main" id="{C9954409-59B7-4F46-AE19-F555348D2945}"/>
                  </a:ext>
                </a:extLst>
              </p:cNvPr>
              <p:cNvCxnSpPr/>
              <p:nvPr/>
            </p:nvCxnSpPr>
            <p:spPr>
              <a:xfrm>
                <a:off x="7797056" y="509873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25669B8-5825-4649-B616-4014F0AEAA8D}"/>
                  </a:ext>
                </a:extLst>
              </p:cNvPr>
              <p:cNvSpPr txBox="1"/>
              <p:nvPr/>
            </p:nvSpPr>
            <p:spPr>
              <a:xfrm>
                <a:off x="8323682" y="4867897"/>
                <a:ext cx="3039361"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失业保险的给付标准</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23" name="直接连接符 22">
                <a:extLst>
                  <a:ext uri="{FF2B5EF4-FFF2-40B4-BE49-F238E27FC236}">
                    <a16:creationId xmlns:a16="http://schemas.microsoft.com/office/drawing/2014/main" id="{0499221B-CECC-41E0-A590-0CB745DA0B05}"/>
                  </a:ext>
                </a:extLst>
              </p:cNvPr>
              <p:cNvCxnSpPr/>
              <p:nvPr/>
            </p:nvCxnSpPr>
            <p:spPr>
              <a:xfrm>
                <a:off x="7804929" y="5881511"/>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9380F23A-7212-406B-81A8-E8F020959BC3}"/>
                  </a:ext>
                </a:extLst>
              </p:cNvPr>
              <p:cNvSpPr txBox="1"/>
              <p:nvPr/>
            </p:nvSpPr>
            <p:spPr>
              <a:xfrm>
                <a:off x="8331555" y="5650678"/>
                <a:ext cx="3039361"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失业保险的给付期限</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spTree>
    <p:extLst>
      <p:ext uri="{BB962C8B-B14F-4D97-AF65-F5344CB8AC3E}">
        <p14:creationId xmlns:p14="http://schemas.microsoft.com/office/powerpoint/2010/main" val="16687504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BA8692E2-7B62-45C9-A886-FC69A0134B4A}"/>
              </a:ext>
            </a:extLst>
          </p:cNvPr>
          <p:cNvGrpSpPr/>
          <p:nvPr/>
        </p:nvGrpSpPr>
        <p:grpSpPr>
          <a:xfrm>
            <a:off x="107475" y="941847"/>
            <a:ext cx="5533161" cy="1595244"/>
            <a:chOff x="107475" y="941847"/>
            <a:chExt cx="5533161" cy="1595244"/>
          </a:xfrm>
        </p:grpSpPr>
        <p:sp>
          <p:nvSpPr>
            <p:cNvPr id="2" name="文本框 1"/>
            <p:cNvSpPr txBox="1"/>
            <p:nvPr/>
          </p:nvSpPr>
          <p:spPr>
            <a:xfrm>
              <a:off x="637787" y="2136981"/>
              <a:ext cx="319350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6.2.1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一、失业保险的类型</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2" name="组合 11">
              <a:extLst>
                <a:ext uri="{FF2B5EF4-FFF2-40B4-BE49-F238E27FC236}">
                  <a16:creationId xmlns:a16="http://schemas.microsoft.com/office/drawing/2014/main" id="{A902C1F9-9DC0-4238-B5B3-E5A731A14D0A}"/>
                </a:ext>
              </a:extLst>
            </p:cNvPr>
            <p:cNvGrpSpPr/>
            <p:nvPr/>
          </p:nvGrpSpPr>
          <p:grpSpPr>
            <a:xfrm>
              <a:off x="107475" y="941847"/>
              <a:ext cx="5533161" cy="1591775"/>
              <a:chOff x="107475" y="941847"/>
              <a:chExt cx="5533161" cy="1591775"/>
            </a:xfrm>
          </p:grpSpPr>
          <p:grpSp>
            <p:nvGrpSpPr>
              <p:cNvPr id="13" name="组合 12">
                <a:extLst>
                  <a:ext uri="{FF2B5EF4-FFF2-40B4-BE49-F238E27FC236}">
                    <a16:creationId xmlns:a16="http://schemas.microsoft.com/office/drawing/2014/main" id="{FAD344A5-C762-4FBE-81A5-EB1D45D2B24E}"/>
                  </a:ext>
                </a:extLst>
              </p:cNvPr>
              <p:cNvGrpSpPr/>
              <p:nvPr/>
            </p:nvGrpSpPr>
            <p:grpSpPr>
              <a:xfrm>
                <a:off x="107475" y="941847"/>
                <a:ext cx="5533161" cy="1031757"/>
                <a:chOff x="107475" y="941847"/>
                <a:chExt cx="5533161" cy="1031757"/>
              </a:xfrm>
            </p:grpSpPr>
            <p:sp>
              <p:nvSpPr>
                <p:cNvPr id="15" name="文本框 14">
                  <a:extLst>
                    <a:ext uri="{FF2B5EF4-FFF2-40B4-BE49-F238E27FC236}">
                      <a16:creationId xmlns:a16="http://schemas.microsoft.com/office/drawing/2014/main" id="{FC354A9B-7CCA-43F2-8E97-6000534B6A52}"/>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矩形 15">
                  <a:extLst>
                    <a:ext uri="{FF2B5EF4-FFF2-40B4-BE49-F238E27FC236}">
                      <a16:creationId xmlns:a16="http://schemas.microsoft.com/office/drawing/2014/main" id="{BE27D8D9-9C32-4092-B606-A835CA97B720}"/>
                    </a:ext>
                  </a:extLst>
                </p:cNvPr>
                <p:cNvSpPr/>
                <p:nvPr/>
              </p:nvSpPr>
              <p:spPr>
                <a:xfrm>
                  <a:off x="305945" y="1542717"/>
                  <a:ext cx="53346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失业保险制度的类型和基本框架</a:t>
                  </a:r>
                </a:p>
              </p:txBody>
            </p:sp>
          </p:grpSp>
          <p:sp>
            <p:nvSpPr>
              <p:cNvPr id="14" name="文本框 13">
                <a:extLst>
                  <a:ext uri="{FF2B5EF4-FFF2-40B4-BE49-F238E27FC236}">
                    <a16:creationId xmlns:a16="http://schemas.microsoft.com/office/drawing/2014/main" id="{BAAA3C55-8FCF-4B73-ABA0-812873E44A8C}"/>
                  </a:ext>
                </a:extLst>
              </p:cNvPr>
              <p:cNvSpPr txBox="1"/>
              <p:nvPr/>
            </p:nvSpPr>
            <p:spPr>
              <a:xfrm>
                <a:off x="3831290" y="2164290"/>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grpSp>
      <p:pic>
        <p:nvPicPr>
          <p:cNvPr id="3" name="图片 2">
            <a:extLst>
              <a:ext uri="{FF2B5EF4-FFF2-40B4-BE49-F238E27FC236}">
                <a16:creationId xmlns:a16="http://schemas.microsoft.com/office/drawing/2014/main" id="{F9335E15-E499-46AE-99D1-8B6653522563}"/>
              </a:ext>
            </a:extLst>
          </p:cNvPr>
          <p:cNvPicPr>
            <a:picLocks noChangeAspect="1"/>
          </p:cNvPicPr>
          <p:nvPr/>
        </p:nvPicPr>
        <p:blipFill>
          <a:blip r:embed="rId3"/>
          <a:stretch>
            <a:fillRect/>
          </a:stretch>
        </p:blipFill>
        <p:spPr>
          <a:xfrm>
            <a:off x="1309248" y="2391811"/>
            <a:ext cx="9573503" cy="4425487"/>
          </a:xfrm>
          <a:prstGeom prst="rect">
            <a:avLst/>
          </a:prstGeom>
        </p:spPr>
      </p:pic>
      <p:pic>
        <p:nvPicPr>
          <p:cNvPr id="6" name="图片 5">
            <a:extLst>
              <a:ext uri="{FF2B5EF4-FFF2-40B4-BE49-F238E27FC236}">
                <a16:creationId xmlns:a16="http://schemas.microsoft.com/office/drawing/2014/main" id="{5B7CA78C-DAA2-4E51-B28E-249E66C15A91}"/>
              </a:ext>
            </a:extLst>
          </p:cNvPr>
          <p:cNvPicPr>
            <a:picLocks noChangeAspect="1"/>
          </p:cNvPicPr>
          <p:nvPr/>
        </p:nvPicPr>
        <p:blipFill>
          <a:blip r:embed="rId4"/>
          <a:stretch>
            <a:fillRect/>
          </a:stretch>
        </p:blipFill>
        <p:spPr>
          <a:xfrm>
            <a:off x="9225475" y="816156"/>
            <a:ext cx="2859050" cy="1126670"/>
          </a:xfrm>
          <a:prstGeom prst="rect">
            <a:avLst/>
          </a:prstGeom>
        </p:spPr>
      </p:pic>
      <p:sp>
        <p:nvSpPr>
          <p:cNvPr id="4" name="矩形 3">
            <a:extLst>
              <a:ext uri="{FF2B5EF4-FFF2-40B4-BE49-F238E27FC236}">
                <a16:creationId xmlns:a16="http://schemas.microsoft.com/office/drawing/2014/main" id="{E9503A5B-949E-43B0-8738-F37A3D54FC90}"/>
              </a:ext>
            </a:extLst>
          </p:cNvPr>
          <p:cNvSpPr/>
          <p:nvPr/>
        </p:nvSpPr>
        <p:spPr>
          <a:xfrm>
            <a:off x="992051" y="178694"/>
            <a:ext cx="283923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6.2.1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一、失业保险的类型</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5522320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65935" y="1851138"/>
            <a:ext cx="11726065" cy="3925153"/>
          </a:xfrm>
        </p:spPr>
        <p:txBody>
          <a:bodyPr anchor="ctr"/>
          <a:lstStyle/>
          <a:p>
            <a:pPr algn="l">
              <a:lnSpc>
                <a:spcPct val="150000"/>
              </a:lnSpc>
              <a:spcBef>
                <a:spcPts val="0"/>
              </a:spcBef>
              <a:spcAft>
                <a:spcPts val="1200"/>
              </a:spcAft>
            </a:pPr>
            <a:r>
              <a:rPr lang="zh-CN" altLang="zh-CN" sz="2200" dirty="0">
                <a:latin typeface="+mn-ea"/>
              </a:rPr>
              <a:t>关于失业保险的划分，下列说法不正确的是（ </a:t>
            </a:r>
            <a:r>
              <a:rPr lang="en-US" altLang="zh-CN" sz="2200" dirty="0">
                <a:latin typeface="+mn-ea"/>
              </a:rPr>
              <a:t>  </a:t>
            </a:r>
            <a:r>
              <a:rPr lang="zh-CN" altLang="zh-CN" sz="2200" dirty="0">
                <a:latin typeface="+mn-ea"/>
              </a:rPr>
              <a:t>）</a:t>
            </a:r>
            <a:r>
              <a:rPr lang="zh-CN" altLang="en-US" sz="2200" dirty="0">
                <a:latin typeface="+mn-ea"/>
              </a:rPr>
              <a:t>。</a:t>
            </a:r>
            <a:endParaRPr lang="zh-CN" altLang="zh-CN" sz="2200" dirty="0">
              <a:latin typeface="+mn-ea"/>
            </a:endParaRPr>
          </a:p>
          <a:p>
            <a:pPr algn="l">
              <a:lnSpc>
                <a:spcPct val="190000"/>
              </a:lnSpc>
              <a:spcBef>
                <a:spcPts val="0"/>
              </a:spcBef>
              <a:spcAft>
                <a:spcPts val="0"/>
              </a:spcAft>
            </a:pPr>
            <a:r>
              <a:rPr lang="en-US" altLang="zh-CN" sz="2000" dirty="0">
                <a:latin typeface="+mn-ea"/>
              </a:rPr>
              <a:t>A</a:t>
            </a:r>
            <a:r>
              <a:rPr lang="zh-CN" altLang="zh-CN" sz="2000" dirty="0">
                <a:latin typeface="+mn-ea"/>
              </a:rPr>
              <a:t>、按照参加失业保险的意愿是否具有强制性，可将失业保险分为强制性失业保险和非强制性失业保险</a:t>
            </a:r>
          </a:p>
          <a:p>
            <a:pPr algn="l">
              <a:lnSpc>
                <a:spcPct val="190000"/>
              </a:lnSpc>
              <a:spcBef>
                <a:spcPts val="0"/>
              </a:spcBef>
              <a:spcAft>
                <a:spcPts val="0"/>
              </a:spcAft>
            </a:pPr>
            <a:r>
              <a:rPr lang="en-US" altLang="zh-CN" sz="2000" dirty="0">
                <a:latin typeface="+mn-ea"/>
              </a:rPr>
              <a:t>B</a:t>
            </a:r>
            <a:r>
              <a:rPr lang="zh-CN" altLang="zh-CN" sz="2000" dirty="0">
                <a:latin typeface="+mn-ea"/>
              </a:rPr>
              <a:t>、按照失业者获得失业保险金的不同依据，可将失业保险分为权利型失业保险和调查型失业保险</a:t>
            </a:r>
          </a:p>
          <a:p>
            <a:pPr algn="l">
              <a:lnSpc>
                <a:spcPct val="190000"/>
              </a:lnSpc>
              <a:spcBef>
                <a:spcPts val="0"/>
              </a:spcBef>
              <a:spcAft>
                <a:spcPts val="0"/>
              </a:spcAft>
            </a:pPr>
            <a:r>
              <a:rPr lang="en-US" altLang="zh-CN" sz="2000" dirty="0">
                <a:latin typeface="+mn-ea"/>
              </a:rPr>
              <a:t>C</a:t>
            </a:r>
            <a:r>
              <a:rPr lang="zh-CN" altLang="zh-CN" sz="2000" dirty="0">
                <a:latin typeface="+mn-ea"/>
              </a:rPr>
              <a:t>、按照失业保险制度层次上的不同安排，可将失业保险分为单层次失业保险和多层次失业保险</a:t>
            </a:r>
          </a:p>
          <a:p>
            <a:pPr algn="l">
              <a:lnSpc>
                <a:spcPct val="190000"/>
              </a:lnSpc>
              <a:spcBef>
                <a:spcPts val="0"/>
              </a:spcBef>
              <a:spcAft>
                <a:spcPts val="0"/>
              </a:spcAft>
            </a:pPr>
            <a:r>
              <a:rPr lang="en-US" altLang="zh-CN" sz="2000" dirty="0">
                <a:latin typeface="+mn-ea"/>
              </a:rPr>
              <a:t>D</a:t>
            </a:r>
            <a:r>
              <a:rPr lang="zh-CN" altLang="zh-CN" sz="2000" dirty="0">
                <a:latin typeface="+mn-ea"/>
              </a:rPr>
              <a:t>、按照失业保险制度涉及的范围分，可将失业保险分为国家性失业保险和地方性失业保险</a:t>
            </a:r>
            <a:endParaRPr lang="zh-CN" altLang="en-US" sz="2000" dirty="0">
              <a:latin typeface="+mn-ea"/>
            </a:endParaRPr>
          </a:p>
        </p:txBody>
      </p:sp>
      <p:sp>
        <p:nvSpPr>
          <p:cNvPr id="5" name="TextBox 3">
            <a:extLst>
              <a:ext uri="{FF2B5EF4-FFF2-40B4-BE49-F238E27FC236}">
                <a16:creationId xmlns:a16="http://schemas.microsoft.com/office/drawing/2014/main" id="{22FE6FB9-5C27-48D3-AC7C-0DF658664B0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5865392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65935" y="1851138"/>
            <a:ext cx="11726065" cy="3925153"/>
          </a:xfrm>
        </p:spPr>
        <p:txBody>
          <a:bodyPr anchor="ctr"/>
          <a:lstStyle/>
          <a:p>
            <a:pPr algn="l">
              <a:lnSpc>
                <a:spcPct val="150000"/>
              </a:lnSpc>
              <a:spcBef>
                <a:spcPts val="0"/>
              </a:spcBef>
              <a:spcAft>
                <a:spcPts val="1200"/>
              </a:spcAft>
            </a:pPr>
            <a:r>
              <a:rPr lang="zh-CN" altLang="zh-CN" sz="2200" dirty="0">
                <a:latin typeface="+mn-ea"/>
              </a:rPr>
              <a:t>关于失业保险的划分，下列说法不正确的是（ </a:t>
            </a:r>
            <a:r>
              <a:rPr lang="en-US" altLang="zh-CN" sz="2200" dirty="0">
                <a:latin typeface="+mn-ea"/>
              </a:rPr>
              <a:t> </a:t>
            </a:r>
            <a:r>
              <a:rPr lang="en-US" altLang="zh-CN" sz="2200" b="1" dirty="0">
                <a:solidFill>
                  <a:srgbClr val="FF0000"/>
                </a:solidFill>
                <a:latin typeface="+mn-ea"/>
              </a:rPr>
              <a:t>D</a:t>
            </a:r>
            <a:r>
              <a:rPr lang="en-US" altLang="zh-CN" sz="2200" dirty="0">
                <a:latin typeface="+mn-ea"/>
              </a:rPr>
              <a:t> </a:t>
            </a:r>
            <a:r>
              <a:rPr lang="zh-CN" altLang="zh-CN" sz="2200" dirty="0">
                <a:latin typeface="+mn-ea"/>
              </a:rPr>
              <a:t>）</a:t>
            </a:r>
            <a:r>
              <a:rPr lang="zh-CN" altLang="en-US" sz="2200" dirty="0">
                <a:latin typeface="+mn-ea"/>
              </a:rPr>
              <a:t>。</a:t>
            </a:r>
            <a:endParaRPr lang="zh-CN" altLang="zh-CN" sz="2200" dirty="0">
              <a:latin typeface="+mn-ea"/>
            </a:endParaRPr>
          </a:p>
          <a:p>
            <a:pPr algn="l">
              <a:lnSpc>
                <a:spcPct val="190000"/>
              </a:lnSpc>
              <a:spcBef>
                <a:spcPts val="0"/>
              </a:spcBef>
              <a:spcAft>
                <a:spcPts val="0"/>
              </a:spcAft>
            </a:pPr>
            <a:r>
              <a:rPr lang="en-US" altLang="zh-CN" sz="2000" dirty="0">
                <a:latin typeface="+mn-ea"/>
              </a:rPr>
              <a:t>A</a:t>
            </a:r>
            <a:r>
              <a:rPr lang="zh-CN" altLang="zh-CN" sz="2000" dirty="0">
                <a:latin typeface="+mn-ea"/>
              </a:rPr>
              <a:t>、按照参加失业保险的意愿是否具有强制性，可将失业保险分为强制性失业保险和非强制性失业保险</a:t>
            </a:r>
          </a:p>
          <a:p>
            <a:pPr algn="l">
              <a:lnSpc>
                <a:spcPct val="190000"/>
              </a:lnSpc>
              <a:spcBef>
                <a:spcPts val="0"/>
              </a:spcBef>
              <a:spcAft>
                <a:spcPts val="0"/>
              </a:spcAft>
            </a:pPr>
            <a:r>
              <a:rPr lang="en-US" altLang="zh-CN" sz="2000" dirty="0">
                <a:latin typeface="+mn-ea"/>
              </a:rPr>
              <a:t>B</a:t>
            </a:r>
            <a:r>
              <a:rPr lang="zh-CN" altLang="zh-CN" sz="2000" dirty="0">
                <a:latin typeface="+mn-ea"/>
              </a:rPr>
              <a:t>、按照失业者获得失业保险金的不同依据，可将失业保险分为权利型失业保险和调查型失业保险</a:t>
            </a:r>
          </a:p>
          <a:p>
            <a:pPr algn="l">
              <a:lnSpc>
                <a:spcPct val="190000"/>
              </a:lnSpc>
              <a:spcBef>
                <a:spcPts val="0"/>
              </a:spcBef>
              <a:spcAft>
                <a:spcPts val="0"/>
              </a:spcAft>
            </a:pPr>
            <a:r>
              <a:rPr lang="en-US" altLang="zh-CN" sz="2000" dirty="0">
                <a:latin typeface="+mn-ea"/>
              </a:rPr>
              <a:t>C</a:t>
            </a:r>
            <a:r>
              <a:rPr lang="zh-CN" altLang="zh-CN" sz="2000" dirty="0">
                <a:latin typeface="+mn-ea"/>
              </a:rPr>
              <a:t>、按照失业保险制度层次上的不同安排，可将失业保险分为单层次失业保险和多层次失业保险</a:t>
            </a:r>
          </a:p>
          <a:p>
            <a:pPr algn="l">
              <a:lnSpc>
                <a:spcPct val="190000"/>
              </a:lnSpc>
              <a:spcBef>
                <a:spcPts val="0"/>
              </a:spcBef>
              <a:spcAft>
                <a:spcPts val="0"/>
              </a:spcAft>
            </a:pPr>
            <a:r>
              <a:rPr lang="en-US" altLang="zh-CN" sz="2000" dirty="0">
                <a:solidFill>
                  <a:srgbClr val="FF0000"/>
                </a:solidFill>
                <a:latin typeface="+mn-ea"/>
              </a:rPr>
              <a:t>D</a:t>
            </a:r>
            <a:r>
              <a:rPr lang="zh-CN" altLang="zh-CN" sz="2000" dirty="0">
                <a:solidFill>
                  <a:srgbClr val="FF0000"/>
                </a:solidFill>
                <a:latin typeface="+mn-ea"/>
              </a:rPr>
              <a:t>、按照失业保险制度涉及的范围分，可将失业保险分为国家性失业保险和地方性失业保险</a:t>
            </a:r>
            <a:endParaRPr lang="zh-CN" altLang="en-US" sz="2000" dirty="0">
              <a:solidFill>
                <a:srgbClr val="FF0000"/>
              </a:solidFill>
              <a:latin typeface="+mn-ea"/>
            </a:endParaRPr>
          </a:p>
        </p:txBody>
      </p:sp>
      <p:sp>
        <p:nvSpPr>
          <p:cNvPr id="5" name="TextBox 3">
            <a:extLst>
              <a:ext uri="{FF2B5EF4-FFF2-40B4-BE49-F238E27FC236}">
                <a16:creationId xmlns:a16="http://schemas.microsoft.com/office/drawing/2014/main" id="{22FE6FB9-5C27-48D3-AC7C-0DF658664B0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3893199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882340" y="2143525"/>
            <a:ext cx="9828589" cy="3925153"/>
          </a:xfrm>
        </p:spPr>
        <p:txBody>
          <a:bodyPr anchor="ctr"/>
          <a:lstStyle/>
          <a:p>
            <a:pPr algn="l">
              <a:lnSpc>
                <a:spcPct val="150000"/>
              </a:lnSpc>
              <a:spcAft>
                <a:spcPts val="1200"/>
              </a:spcAft>
            </a:pPr>
            <a:r>
              <a:rPr lang="zh-CN" altLang="en-US" dirty="0"/>
              <a:t>非强制性失业保险一般是由（   ）实施的，用人单位和劳动者自愿参加，政府不参与管理。</a:t>
            </a:r>
          </a:p>
          <a:p>
            <a:pPr algn="l">
              <a:lnSpc>
                <a:spcPct val="150000"/>
              </a:lnSpc>
            </a:pPr>
            <a:r>
              <a:rPr lang="en-US" altLang="zh-CN" dirty="0"/>
              <a:t>A</a:t>
            </a:r>
            <a:r>
              <a:rPr lang="zh-CN" altLang="en-US" dirty="0"/>
              <a:t>、国家立法</a:t>
            </a:r>
          </a:p>
          <a:p>
            <a:pPr algn="l">
              <a:lnSpc>
                <a:spcPct val="150000"/>
              </a:lnSpc>
            </a:pPr>
            <a:r>
              <a:rPr lang="en-US" altLang="zh-CN" dirty="0"/>
              <a:t>B</a:t>
            </a:r>
            <a:r>
              <a:rPr lang="zh-CN" altLang="en-US" dirty="0"/>
              <a:t>、政府制定规章</a:t>
            </a:r>
          </a:p>
          <a:p>
            <a:pPr algn="l">
              <a:lnSpc>
                <a:spcPct val="150000"/>
              </a:lnSpc>
            </a:pPr>
            <a:r>
              <a:rPr lang="en-US" altLang="zh-CN" dirty="0"/>
              <a:t>C</a:t>
            </a:r>
            <a:r>
              <a:rPr lang="zh-CN" altLang="en-US" dirty="0"/>
              <a:t>、工会组织</a:t>
            </a:r>
          </a:p>
          <a:p>
            <a:pPr algn="l">
              <a:lnSpc>
                <a:spcPct val="150000"/>
              </a:lnSpc>
            </a:pPr>
            <a:r>
              <a:rPr lang="en-US" altLang="zh-CN" dirty="0"/>
              <a:t>D</a:t>
            </a:r>
            <a:r>
              <a:rPr lang="zh-CN" altLang="en-US" dirty="0"/>
              <a:t>、企业单位</a:t>
            </a:r>
          </a:p>
        </p:txBody>
      </p:sp>
      <p:sp>
        <p:nvSpPr>
          <p:cNvPr id="5" name="TextBox 3">
            <a:extLst>
              <a:ext uri="{FF2B5EF4-FFF2-40B4-BE49-F238E27FC236}">
                <a16:creationId xmlns:a16="http://schemas.microsoft.com/office/drawing/2014/main" id="{F04081D7-A4A7-4460-939F-0045B36B1C7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816941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882340" y="2143525"/>
            <a:ext cx="9828589" cy="3925153"/>
          </a:xfrm>
        </p:spPr>
        <p:txBody>
          <a:bodyPr anchor="ctr"/>
          <a:lstStyle/>
          <a:p>
            <a:pPr algn="l">
              <a:lnSpc>
                <a:spcPct val="150000"/>
              </a:lnSpc>
              <a:spcAft>
                <a:spcPts val="1200"/>
              </a:spcAft>
            </a:pPr>
            <a:r>
              <a:rPr lang="zh-CN" altLang="en-US" dirty="0"/>
              <a:t>非强制性失业保险一般是由（  </a:t>
            </a:r>
            <a:r>
              <a:rPr lang="en-US" altLang="zh-CN" b="1" dirty="0">
                <a:solidFill>
                  <a:srgbClr val="FF0000"/>
                </a:solidFill>
              </a:rPr>
              <a:t>C</a:t>
            </a:r>
            <a:r>
              <a:rPr lang="zh-CN" altLang="en-US" dirty="0"/>
              <a:t> ）实施的，用人单位和劳动者自愿参加，政府不参与管理。</a:t>
            </a:r>
          </a:p>
          <a:p>
            <a:pPr algn="l">
              <a:lnSpc>
                <a:spcPct val="150000"/>
              </a:lnSpc>
            </a:pPr>
            <a:r>
              <a:rPr lang="en-US" altLang="zh-CN" dirty="0"/>
              <a:t>A</a:t>
            </a:r>
            <a:r>
              <a:rPr lang="zh-CN" altLang="en-US" dirty="0"/>
              <a:t>、国家立法</a:t>
            </a:r>
          </a:p>
          <a:p>
            <a:pPr algn="l">
              <a:lnSpc>
                <a:spcPct val="150000"/>
              </a:lnSpc>
            </a:pPr>
            <a:r>
              <a:rPr lang="en-US" altLang="zh-CN" dirty="0"/>
              <a:t>B</a:t>
            </a:r>
            <a:r>
              <a:rPr lang="zh-CN" altLang="en-US" dirty="0"/>
              <a:t>、政府制定规章</a:t>
            </a:r>
          </a:p>
          <a:p>
            <a:pPr algn="l">
              <a:lnSpc>
                <a:spcPct val="150000"/>
              </a:lnSpc>
            </a:pPr>
            <a:r>
              <a:rPr lang="en-US" altLang="zh-CN" dirty="0">
                <a:solidFill>
                  <a:srgbClr val="FF0000"/>
                </a:solidFill>
              </a:rPr>
              <a:t>C</a:t>
            </a:r>
            <a:r>
              <a:rPr lang="zh-CN" altLang="en-US" dirty="0">
                <a:solidFill>
                  <a:srgbClr val="FF0000"/>
                </a:solidFill>
              </a:rPr>
              <a:t>、工会组织</a:t>
            </a:r>
          </a:p>
          <a:p>
            <a:pPr algn="l">
              <a:lnSpc>
                <a:spcPct val="150000"/>
              </a:lnSpc>
            </a:pPr>
            <a:r>
              <a:rPr lang="en-US" altLang="zh-CN" dirty="0"/>
              <a:t>D</a:t>
            </a:r>
            <a:r>
              <a:rPr lang="zh-CN" altLang="en-US" dirty="0"/>
              <a:t>、企业单位</a:t>
            </a:r>
          </a:p>
        </p:txBody>
      </p:sp>
      <p:sp>
        <p:nvSpPr>
          <p:cNvPr id="5" name="TextBox 3">
            <a:extLst>
              <a:ext uri="{FF2B5EF4-FFF2-40B4-BE49-F238E27FC236}">
                <a16:creationId xmlns:a16="http://schemas.microsoft.com/office/drawing/2014/main" id="{F04081D7-A4A7-4460-939F-0045B36B1C7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5677737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图表 12"/>
          <p:cNvGraphicFramePr/>
          <p:nvPr>
            <p:extLst>
              <p:ext uri="{D42A27DB-BD31-4B8C-83A1-F6EECF244321}">
                <p14:modId xmlns:p14="http://schemas.microsoft.com/office/powerpoint/2010/main" val="3209224632"/>
              </p:ext>
            </p:extLst>
          </p:nvPr>
        </p:nvGraphicFramePr>
        <p:xfrm>
          <a:off x="1359689" y="2529014"/>
          <a:ext cx="9900632" cy="4543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组合 11">
            <a:extLst>
              <a:ext uri="{FF2B5EF4-FFF2-40B4-BE49-F238E27FC236}">
                <a16:creationId xmlns:a16="http://schemas.microsoft.com/office/drawing/2014/main" id="{C2634F62-AEAE-45F1-B093-73CF876C1000}"/>
              </a:ext>
            </a:extLst>
          </p:cNvPr>
          <p:cNvGrpSpPr/>
          <p:nvPr/>
        </p:nvGrpSpPr>
        <p:grpSpPr>
          <a:xfrm>
            <a:off x="600165" y="2128904"/>
            <a:ext cx="5566820" cy="400110"/>
            <a:chOff x="600165" y="2128904"/>
            <a:chExt cx="5566820" cy="400110"/>
          </a:xfrm>
        </p:grpSpPr>
        <p:sp>
          <p:nvSpPr>
            <p:cNvPr id="14" name="文本框 13">
              <a:extLst>
                <a:ext uri="{FF2B5EF4-FFF2-40B4-BE49-F238E27FC236}">
                  <a16:creationId xmlns:a16="http://schemas.microsoft.com/office/drawing/2014/main" id="{934008C8-6CE8-415A-82DB-E8A87D0BA282}"/>
                </a:ext>
              </a:extLst>
            </p:cNvPr>
            <p:cNvSpPr txBox="1"/>
            <p:nvPr/>
          </p:nvSpPr>
          <p:spPr>
            <a:xfrm>
              <a:off x="600165" y="2128904"/>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6.2.1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二、失业保险的基本框架</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文本框 16">
              <a:extLst>
                <a:ext uri="{FF2B5EF4-FFF2-40B4-BE49-F238E27FC236}">
                  <a16:creationId xmlns:a16="http://schemas.microsoft.com/office/drawing/2014/main" id="{D0D8AC3A-6A00-4437-A2A6-BC9BB8CAC8C9}"/>
                </a:ext>
              </a:extLst>
            </p:cNvPr>
            <p:cNvSpPr txBox="1"/>
            <p:nvPr/>
          </p:nvSpPr>
          <p:spPr>
            <a:xfrm>
              <a:off x="4366492" y="2128904"/>
              <a:ext cx="180049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选择题、简答题</a:t>
              </a:r>
            </a:p>
          </p:txBody>
        </p:sp>
      </p:grpSp>
      <p:pic>
        <p:nvPicPr>
          <p:cNvPr id="2" name="图片 1">
            <a:extLst>
              <a:ext uri="{FF2B5EF4-FFF2-40B4-BE49-F238E27FC236}">
                <a16:creationId xmlns:a16="http://schemas.microsoft.com/office/drawing/2014/main" id="{0B03258B-9725-457B-9E37-2CEF6529FFBF}"/>
              </a:ext>
            </a:extLst>
          </p:cNvPr>
          <p:cNvPicPr>
            <a:picLocks noChangeAspect="1"/>
          </p:cNvPicPr>
          <p:nvPr/>
        </p:nvPicPr>
        <p:blipFill>
          <a:blip r:embed="rId8"/>
          <a:stretch>
            <a:fillRect/>
          </a:stretch>
        </p:blipFill>
        <p:spPr>
          <a:xfrm>
            <a:off x="8987970" y="753340"/>
            <a:ext cx="3096555" cy="1220264"/>
          </a:xfrm>
          <a:prstGeom prst="rect">
            <a:avLst/>
          </a:prstGeom>
        </p:spPr>
      </p:pic>
      <p:sp>
        <p:nvSpPr>
          <p:cNvPr id="4" name="矩形 3">
            <a:extLst>
              <a:ext uri="{FF2B5EF4-FFF2-40B4-BE49-F238E27FC236}">
                <a16:creationId xmlns:a16="http://schemas.microsoft.com/office/drawing/2014/main" id="{6ECA8C5A-F036-442A-BA69-3CF0418645F2}"/>
              </a:ext>
            </a:extLst>
          </p:cNvPr>
          <p:cNvSpPr/>
          <p:nvPr/>
        </p:nvSpPr>
        <p:spPr>
          <a:xfrm>
            <a:off x="992051" y="201771"/>
            <a:ext cx="349326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6.2.2.1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失业保险基金的筹措方式</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6" name="文本框 25">
            <a:extLst>
              <a:ext uri="{FF2B5EF4-FFF2-40B4-BE49-F238E27FC236}">
                <a16:creationId xmlns:a16="http://schemas.microsoft.com/office/drawing/2014/main" id="{59FF4DF2-1292-497E-A3B1-6B7B6889D3E3}"/>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7" name="矩形 26">
            <a:extLst>
              <a:ext uri="{FF2B5EF4-FFF2-40B4-BE49-F238E27FC236}">
                <a16:creationId xmlns:a16="http://schemas.microsoft.com/office/drawing/2014/main" id="{9EC6C06E-5F0C-4364-B449-4619A9C2353B}"/>
              </a:ext>
            </a:extLst>
          </p:cNvPr>
          <p:cNvSpPr/>
          <p:nvPr/>
        </p:nvSpPr>
        <p:spPr>
          <a:xfrm>
            <a:off x="305945" y="1542717"/>
            <a:ext cx="53346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失业保险制度的类型和基本框架</a:t>
            </a:r>
          </a:p>
        </p:txBody>
      </p:sp>
    </p:spTree>
    <p:extLst>
      <p:ext uri="{BB962C8B-B14F-4D97-AF65-F5344CB8AC3E}">
        <p14:creationId xmlns:p14="http://schemas.microsoft.com/office/powerpoint/2010/main" val="1363456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A2A60E3-AA07-465D-957C-A625B9EE3EA9}"/>
              </a:ext>
            </a:extLst>
          </p:cNvPr>
          <p:cNvGrpSpPr/>
          <p:nvPr/>
        </p:nvGrpSpPr>
        <p:grpSpPr>
          <a:xfrm>
            <a:off x="3003439" y="1726427"/>
            <a:ext cx="6416150" cy="4621823"/>
            <a:chOff x="3003439" y="1726427"/>
            <a:chExt cx="6416150" cy="4621823"/>
          </a:xfrm>
        </p:grpSpPr>
        <p:sp>
          <p:nvSpPr>
            <p:cNvPr id="2" name="文本框 1"/>
            <p:cNvSpPr txBox="1"/>
            <p:nvPr/>
          </p:nvSpPr>
          <p:spPr>
            <a:xfrm>
              <a:off x="3142859" y="1726427"/>
              <a:ext cx="5906282" cy="707886"/>
            </a:xfrm>
            <a:prstGeom prst="rect">
              <a:avLst/>
            </a:prstGeom>
            <a:noFill/>
          </p:spPr>
          <p:txBody>
            <a:bodyPr wrap="square" rtlCol="0">
              <a:spAutoFit/>
            </a:bodyPr>
            <a:lstStyle/>
            <a:p>
              <a:pPr algn="ctr"/>
              <a:r>
                <a:rPr lang="zh-CN" altLang="en-US" sz="4000" b="1" dirty="0"/>
                <a:t>第五章  养老保险</a:t>
              </a:r>
            </a:p>
          </p:txBody>
        </p:sp>
        <p:grpSp>
          <p:nvGrpSpPr>
            <p:cNvPr id="3" name="组合 2">
              <a:extLst>
                <a:ext uri="{FF2B5EF4-FFF2-40B4-BE49-F238E27FC236}">
                  <a16:creationId xmlns:a16="http://schemas.microsoft.com/office/drawing/2014/main" id="{93800160-58DD-4461-8337-809864CA0022}"/>
                </a:ext>
              </a:extLst>
            </p:cNvPr>
            <p:cNvGrpSpPr/>
            <p:nvPr/>
          </p:nvGrpSpPr>
          <p:grpSpPr>
            <a:xfrm>
              <a:off x="3003439" y="2809887"/>
              <a:ext cx="6416150" cy="3538363"/>
              <a:chOff x="3080997" y="2389474"/>
              <a:chExt cx="6416150" cy="3538363"/>
            </a:xfrm>
          </p:grpSpPr>
          <p:sp>
            <p:nvSpPr>
              <p:cNvPr id="7" name="Rectangle 6">
                <a:extLst>
                  <a:ext uri="{FF2B5EF4-FFF2-40B4-BE49-F238E27FC236}">
                    <a16:creationId xmlns:a16="http://schemas.microsoft.com/office/drawing/2014/main" id="{115FA8BC-822F-4883-B887-BA1A38F7FA12}"/>
                  </a:ext>
                </a:extLst>
              </p:cNvPr>
              <p:cNvSpPr/>
              <p:nvPr/>
            </p:nvSpPr>
            <p:spPr>
              <a:xfrm>
                <a:off x="3593489" y="2389474"/>
                <a:ext cx="3683359"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zh-CN" altLang="en-US" sz="2800" dirty="0">
                    <a:solidFill>
                      <a:schemeClr val="tx1"/>
                    </a:solidFill>
                  </a:rPr>
                  <a:t>第一节  养老保险概述</a:t>
                </a:r>
                <a:endParaRPr lang="en-GB" sz="2800" dirty="0">
                  <a:solidFill>
                    <a:schemeClr val="tx1"/>
                  </a:solidFill>
                </a:endParaRPr>
              </a:p>
            </p:txBody>
          </p:sp>
          <p:sp>
            <p:nvSpPr>
              <p:cNvPr id="8" name="Rectangle 7">
                <a:extLst>
                  <a:ext uri="{FF2B5EF4-FFF2-40B4-BE49-F238E27FC236}">
                    <a16:creationId xmlns:a16="http://schemas.microsoft.com/office/drawing/2014/main" id="{496C3528-4EC8-48BC-9E55-2C141A263670}"/>
                  </a:ext>
                </a:extLst>
              </p:cNvPr>
              <p:cNvSpPr/>
              <p:nvPr/>
            </p:nvSpPr>
            <p:spPr>
              <a:xfrm>
                <a:off x="3080997" y="3052478"/>
                <a:ext cx="6416147"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养老保险金的计算和给付</a:t>
                </a:r>
                <a:endParaRPr lang="en-GB" sz="2800" dirty="0">
                  <a:solidFill>
                    <a:schemeClr val="tx1"/>
                  </a:solidFill>
                </a:endParaRPr>
              </a:p>
            </p:txBody>
          </p:sp>
          <p:sp>
            <p:nvSpPr>
              <p:cNvPr id="9" name="Rectangle 8">
                <a:extLst>
                  <a:ext uri="{FF2B5EF4-FFF2-40B4-BE49-F238E27FC236}">
                    <a16:creationId xmlns:a16="http://schemas.microsoft.com/office/drawing/2014/main" id="{FAAC986D-CD29-458C-BF64-227A465E3673}"/>
                  </a:ext>
                </a:extLst>
              </p:cNvPr>
              <p:cNvSpPr/>
              <p:nvPr/>
            </p:nvSpPr>
            <p:spPr>
              <a:xfrm>
                <a:off x="3080998" y="3762261"/>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我国社会养老保险的现状</a:t>
                </a:r>
                <a:endParaRPr lang="en-GB" sz="2800" dirty="0">
                  <a:solidFill>
                    <a:schemeClr val="tx1"/>
                  </a:solidFill>
                </a:endParaRPr>
              </a:p>
            </p:txBody>
          </p:sp>
          <p:sp>
            <p:nvSpPr>
              <p:cNvPr id="10" name="Rectangle 9">
                <a:extLst>
                  <a:ext uri="{FF2B5EF4-FFF2-40B4-BE49-F238E27FC236}">
                    <a16:creationId xmlns:a16="http://schemas.microsoft.com/office/drawing/2014/main" id="{0A193A46-6CB8-4D74-9CD3-1134DED3C71C}"/>
                  </a:ext>
                </a:extLst>
              </p:cNvPr>
              <p:cNvSpPr/>
              <p:nvPr/>
            </p:nvSpPr>
            <p:spPr>
              <a:xfrm>
                <a:off x="3080999" y="4468526"/>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我国社会养老保险的改革</a:t>
                </a:r>
                <a:endParaRPr lang="en-GB" sz="2800" dirty="0">
                  <a:solidFill>
                    <a:schemeClr val="tx1"/>
                  </a:solidFill>
                </a:endParaRPr>
              </a:p>
            </p:txBody>
          </p:sp>
          <p:sp>
            <p:nvSpPr>
              <p:cNvPr id="15" name="Rectangle 14">
                <a:extLst>
                  <a:ext uri="{FF2B5EF4-FFF2-40B4-BE49-F238E27FC236}">
                    <a16:creationId xmlns:a16="http://schemas.microsoft.com/office/drawing/2014/main" id="{88C11719-1B45-44AF-BEEF-2F5C6F4D6AD0}"/>
                  </a:ext>
                </a:extLst>
              </p:cNvPr>
              <p:cNvSpPr/>
              <p:nvPr/>
            </p:nvSpPr>
            <p:spPr>
              <a:xfrm>
                <a:off x="3081000" y="5174793"/>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第五节  养老保险制度的发展趋势</a:t>
                </a:r>
                <a:endParaRPr lang="en-GB" sz="2800" dirty="0">
                  <a:solidFill>
                    <a:schemeClr val="tx1"/>
                  </a:solidFill>
                </a:endParaRPr>
              </a:p>
            </p:txBody>
          </p:sp>
        </p:grpSp>
      </p:grpSp>
    </p:spTree>
    <p:extLst>
      <p:ext uri="{BB962C8B-B14F-4D97-AF65-F5344CB8AC3E}">
        <p14:creationId xmlns:p14="http://schemas.microsoft.com/office/powerpoint/2010/main" val="2543918124"/>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56398" y="2590550"/>
            <a:ext cx="10021173" cy="426745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8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失业保险基金的享受条件：</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、失业者必须在法定劳动年龄之内；</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、失业者必须是</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非自愿性的失业</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lang="zh-CN" altLang="en-US" b="0" i="0" dirty="0">
                <a:solidFill>
                  <a:srgbClr val="1F2D3D"/>
                </a:solidFill>
                <a:effectLst/>
                <a:latin typeface="Helvetica Neue For Number"/>
              </a:rPr>
              <a:t>失业者不是个人自愿要求失业或不就业的，而是由于</a:t>
            </a:r>
            <a:r>
              <a:rPr lang="zh-CN" altLang="en-US" b="1" i="0" dirty="0">
                <a:solidFill>
                  <a:srgbClr val="1F2D3D"/>
                </a:solidFill>
                <a:effectLst/>
                <a:latin typeface="Helvetica Neue For Number"/>
              </a:rPr>
              <a:t>个人无法控制的社会因素造成</a:t>
            </a:r>
            <a:r>
              <a:rPr lang="zh-CN" altLang="en-US" b="0" i="0" dirty="0">
                <a:solidFill>
                  <a:srgbClr val="1F2D3D"/>
                </a:solidFill>
                <a:effectLst/>
                <a:latin typeface="Helvetica Neue For Number"/>
              </a:rPr>
              <a:t>的失业。</a:t>
            </a:r>
            <a:endParaRPr kumimoji="0" lang="en-US" altLang="zh-CN"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、失业者必须已参加失业保险；</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（连续缴纳</a:t>
            </a: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12</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个月）</a:t>
            </a:r>
            <a:endParaRPr kumimoji="0" lang="en-US" altLang="zh-CN" sz="18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社会保险</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权利与义务对等</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的基本原则要求。</a:t>
            </a:r>
            <a:endParaRPr kumimoji="0" lang="en-US" altLang="zh-CN" sz="18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、失业者必须有劳动能力和就业意愿。</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14" name="图片 13">
            <a:extLst>
              <a:ext uri="{FF2B5EF4-FFF2-40B4-BE49-F238E27FC236}">
                <a16:creationId xmlns:a16="http://schemas.microsoft.com/office/drawing/2014/main" id="{A5F1046B-3DBC-4977-A664-39D5A287B87C}"/>
              </a:ext>
            </a:extLst>
          </p:cNvPr>
          <p:cNvPicPr>
            <a:picLocks noChangeAspect="1"/>
          </p:cNvPicPr>
          <p:nvPr/>
        </p:nvPicPr>
        <p:blipFill>
          <a:blip r:embed="rId3"/>
          <a:stretch>
            <a:fillRect/>
          </a:stretch>
        </p:blipFill>
        <p:spPr>
          <a:xfrm>
            <a:off x="8987970" y="753340"/>
            <a:ext cx="3096555" cy="1220264"/>
          </a:xfrm>
          <a:prstGeom prst="rect">
            <a:avLst/>
          </a:prstGeom>
        </p:spPr>
      </p:pic>
      <p:sp>
        <p:nvSpPr>
          <p:cNvPr id="2" name="矩形 1">
            <a:extLst>
              <a:ext uri="{FF2B5EF4-FFF2-40B4-BE49-F238E27FC236}">
                <a16:creationId xmlns:a16="http://schemas.microsoft.com/office/drawing/2014/main" id="{2F63E8DB-D28B-4390-AEDF-FD4FBBCC1FA6}"/>
              </a:ext>
            </a:extLst>
          </p:cNvPr>
          <p:cNvSpPr/>
          <p:nvPr/>
        </p:nvSpPr>
        <p:spPr>
          <a:xfrm>
            <a:off x="961061" y="175369"/>
            <a:ext cx="349326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6.2.2.2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失业保险基金的享受条件</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5" name="组合 14">
            <a:extLst>
              <a:ext uri="{FF2B5EF4-FFF2-40B4-BE49-F238E27FC236}">
                <a16:creationId xmlns:a16="http://schemas.microsoft.com/office/drawing/2014/main" id="{E0F89422-6F30-4C6A-94A7-5500B6B078E5}"/>
              </a:ext>
            </a:extLst>
          </p:cNvPr>
          <p:cNvGrpSpPr/>
          <p:nvPr/>
        </p:nvGrpSpPr>
        <p:grpSpPr>
          <a:xfrm>
            <a:off x="600165" y="2128904"/>
            <a:ext cx="5566820" cy="400110"/>
            <a:chOff x="600165" y="2128904"/>
            <a:chExt cx="5566820" cy="400110"/>
          </a:xfrm>
        </p:grpSpPr>
        <p:sp>
          <p:nvSpPr>
            <p:cNvPr id="16" name="文本框 15">
              <a:extLst>
                <a:ext uri="{FF2B5EF4-FFF2-40B4-BE49-F238E27FC236}">
                  <a16:creationId xmlns:a16="http://schemas.microsoft.com/office/drawing/2014/main" id="{5960833D-EB62-460E-BDE5-563C4A2EC97B}"/>
                </a:ext>
              </a:extLst>
            </p:cNvPr>
            <p:cNvSpPr txBox="1"/>
            <p:nvPr/>
          </p:nvSpPr>
          <p:spPr>
            <a:xfrm>
              <a:off x="600165" y="2128904"/>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6.2.1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二、失业保险的基本框架</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文本框 16">
              <a:extLst>
                <a:ext uri="{FF2B5EF4-FFF2-40B4-BE49-F238E27FC236}">
                  <a16:creationId xmlns:a16="http://schemas.microsoft.com/office/drawing/2014/main" id="{D63AF60C-0D96-404E-8CC3-8A1F46208131}"/>
                </a:ext>
              </a:extLst>
            </p:cNvPr>
            <p:cNvSpPr txBox="1"/>
            <p:nvPr/>
          </p:nvSpPr>
          <p:spPr>
            <a:xfrm>
              <a:off x="4366492" y="2128904"/>
              <a:ext cx="180049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选择题、简答题</a:t>
              </a:r>
            </a:p>
          </p:txBody>
        </p:sp>
      </p:grpSp>
      <p:sp>
        <p:nvSpPr>
          <p:cNvPr id="18" name="文本框 17">
            <a:extLst>
              <a:ext uri="{FF2B5EF4-FFF2-40B4-BE49-F238E27FC236}">
                <a16:creationId xmlns:a16="http://schemas.microsoft.com/office/drawing/2014/main" id="{FDBC43C3-3EC0-4E3F-960A-4D7B17F0975A}"/>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矩形 18">
            <a:extLst>
              <a:ext uri="{FF2B5EF4-FFF2-40B4-BE49-F238E27FC236}">
                <a16:creationId xmlns:a16="http://schemas.microsoft.com/office/drawing/2014/main" id="{B666D6C5-B9A8-4E2F-9AF3-3B635867C11C}"/>
              </a:ext>
            </a:extLst>
          </p:cNvPr>
          <p:cNvSpPr/>
          <p:nvPr/>
        </p:nvSpPr>
        <p:spPr>
          <a:xfrm>
            <a:off x="305945" y="1542717"/>
            <a:ext cx="53346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失业保险制度的类型和基本框架</a:t>
            </a:r>
          </a:p>
        </p:txBody>
      </p:sp>
    </p:spTree>
    <p:extLst>
      <p:ext uri="{BB962C8B-B14F-4D97-AF65-F5344CB8AC3E}">
        <p14:creationId xmlns:p14="http://schemas.microsoft.com/office/powerpoint/2010/main" val="8201435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BD0F304F-6B9C-4400-B04F-91808F54B0D6}"/>
              </a:ext>
            </a:extLst>
          </p:cNvPr>
          <p:cNvPicPr>
            <a:picLocks noChangeAspect="1"/>
          </p:cNvPicPr>
          <p:nvPr/>
        </p:nvPicPr>
        <p:blipFill>
          <a:blip r:embed="rId3"/>
          <a:stretch>
            <a:fillRect/>
          </a:stretch>
        </p:blipFill>
        <p:spPr>
          <a:xfrm>
            <a:off x="8987970" y="753340"/>
            <a:ext cx="3096555" cy="1220264"/>
          </a:xfrm>
          <a:prstGeom prst="rect">
            <a:avLst/>
          </a:prstGeom>
        </p:spPr>
      </p:pic>
      <p:sp>
        <p:nvSpPr>
          <p:cNvPr id="4" name="矩形 3">
            <a:extLst>
              <a:ext uri="{FF2B5EF4-FFF2-40B4-BE49-F238E27FC236}">
                <a16:creationId xmlns:a16="http://schemas.microsoft.com/office/drawing/2014/main" id="{89AEF898-2558-4D5C-B94E-0C7772C8AC25}"/>
              </a:ext>
            </a:extLst>
          </p:cNvPr>
          <p:cNvSpPr/>
          <p:nvPr/>
        </p:nvSpPr>
        <p:spPr>
          <a:xfrm>
            <a:off x="1497769" y="2848326"/>
            <a:ext cx="8735995" cy="2466957"/>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确定失业保险金给付金额的方法有：</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一是</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工资比例法</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，即与失业者失业前的工资水平相联系；</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二是</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均等法</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，对所有符合条件的失业者支付同等水平的失业保险金；</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三是</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混合法</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，是工资比例法与均等法的结合。</a:t>
            </a:r>
          </a:p>
        </p:txBody>
      </p:sp>
      <p:sp>
        <p:nvSpPr>
          <p:cNvPr id="2" name="矩形 1">
            <a:extLst>
              <a:ext uri="{FF2B5EF4-FFF2-40B4-BE49-F238E27FC236}">
                <a16:creationId xmlns:a16="http://schemas.microsoft.com/office/drawing/2014/main" id="{9ED9E96A-60B1-4334-A3CE-9A945CC0AB5D}"/>
              </a:ext>
            </a:extLst>
          </p:cNvPr>
          <p:cNvSpPr/>
          <p:nvPr/>
        </p:nvSpPr>
        <p:spPr>
          <a:xfrm>
            <a:off x="966403" y="175553"/>
            <a:ext cx="303159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6.2.2.3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失业保险的给付标准</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2" name="组合 11">
            <a:extLst>
              <a:ext uri="{FF2B5EF4-FFF2-40B4-BE49-F238E27FC236}">
                <a16:creationId xmlns:a16="http://schemas.microsoft.com/office/drawing/2014/main" id="{639F51C0-BF2B-41F8-9C35-CE0F74A43C6A}"/>
              </a:ext>
            </a:extLst>
          </p:cNvPr>
          <p:cNvGrpSpPr/>
          <p:nvPr/>
        </p:nvGrpSpPr>
        <p:grpSpPr>
          <a:xfrm>
            <a:off x="600165" y="2128904"/>
            <a:ext cx="5566820" cy="400110"/>
            <a:chOff x="600165" y="2128904"/>
            <a:chExt cx="5566820" cy="400110"/>
          </a:xfrm>
        </p:grpSpPr>
        <p:sp>
          <p:nvSpPr>
            <p:cNvPr id="13" name="文本框 12">
              <a:extLst>
                <a:ext uri="{FF2B5EF4-FFF2-40B4-BE49-F238E27FC236}">
                  <a16:creationId xmlns:a16="http://schemas.microsoft.com/office/drawing/2014/main" id="{C7218A96-3D6A-4689-9A13-A22454161D51}"/>
                </a:ext>
              </a:extLst>
            </p:cNvPr>
            <p:cNvSpPr txBox="1"/>
            <p:nvPr/>
          </p:nvSpPr>
          <p:spPr>
            <a:xfrm>
              <a:off x="600165" y="2128904"/>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6.2.1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二、失业保险的基本框架</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4" name="文本框 13">
              <a:extLst>
                <a:ext uri="{FF2B5EF4-FFF2-40B4-BE49-F238E27FC236}">
                  <a16:creationId xmlns:a16="http://schemas.microsoft.com/office/drawing/2014/main" id="{889F6E90-9136-44C0-A8C0-3AF792304126}"/>
                </a:ext>
              </a:extLst>
            </p:cNvPr>
            <p:cNvSpPr txBox="1"/>
            <p:nvPr/>
          </p:nvSpPr>
          <p:spPr>
            <a:xfrm>
              <a:off x="4366492" y="2128904"/>
              <a:ext cx="180049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选择题、简答题</a:t>
              </a:r>
            </a:p>
          </p:txBody>
        </p:sp>
      </p:grpSp>
      <p:sp>
        <p:nvSpPr>
          <p:cNvPr id="22" name="文本框 21">
            <a:extLst>
              <a:ext uri="{FF2B5EF4-FFF2-40B4-BE49-F238E27FC236}">
                <a16:creationId xmlns:a16="http://schemas.microsoft.com/office/drawing/2014/main" id="{EFC8D444-399B-4236-ABC2-89948550121C}"/>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3" name="矩形 22">
            <a:extLst>
              <a:ext uri="{FF2B5EF4-FFF2-40B4-BE49-F238E27FC236}">
                <a16:creationId xmlns:a16="http://schemas.microsoft.com/office/drawing/2014/main" id="{D270D4EB-C281-4D6E-9771-93E897287210}"/>
              </a:ext>
            </a:extLst>
          </p:cNvPr>
          <p:cNvSpPr/>
          <p:nvPr/>
        </p:nvSpPr>
        <p:spPr>
          <a:xfrm>
            <a:off x="305945" y="1542717"/>
            <a:ext cx="53346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失业保险制度的类型和基本框架</a:t>
            </a:r>
          </a:p>
        </p:txBody>
      </p:sp>
    </p:spTree>
    <p:extLst>
      <p:ext uri="{BB962C8B-B14F-4D97-AF65-F5344CB8AC3E}">
        <p14:creationId xmlns:p14="http://schemas.microsoft.com/office/powerpoint/2010/main" val="1172514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00183" y="3159974"/>
            <a:ext cx="6752807" cy="504882"/>
          </a:xfrm>
          <a:prstGeom prst="rect">
            <a:avLst/>
          </a:prstGeom>
        </p:spPr>
        <p:txBody>
          <a:bodyPr wrap="square">
            <a:spAutoFit/>
          </a:bodyPr>
          <a:lstStyle/>
          <a:p>
            <a:pPr marL="0" marR="0" lvl="0" indent="45720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失业保险的给付期限，包括</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给付等待期</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最长给付期</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11" name="图片 10">
            <a:extLst>
              <a:ext uri="{FF2B5EF4-FFF2-40B4-BE49-F238E27FC236}">
                <a16:creationId xmlns:a16="http://schemas.microsoft.com/office/drawing/2014/main" id="{BD0F304F-6B9C-4400-B04F-91808F54B0D6}"/>
              </a:ext>
            </a:extLst>
          </p:cNvPr>
          <p:cNvPicPr>
            <a:picLocks noChangeAspect="1"/>
          </p:cNvPicPr>
          <p:nvPr/>
        </p:nvPicPr>
        <p:blipFill>
          <a:blip r:embed="rId3"/>
          <a:stretch>
            <a:fillRect/>
          </a:stretch>
        </p:blipFill>
        <p:spPr>
          <a:xfrm>
            <a:off x="8987970" y="753340"/>
            <a:ext cx="3096555" cy="1220264"/>
          </a:xfrm>
          <a:prstGeom prst="rect">
            <a:avLst/>
          </a:prstGeom>
        </p:spPr>
      </p:pic>
      <p:sp>
        <p:nvSpPr>
          <p:cNvPr id="12" name="矩形 11">
            <a:extLst>
              <a:ext uri="{FF2B5EF4-FFF2-40B4-BE49-F238E27FC236}">
                <a16:creationId xmlns:a16="http://schemas.microsoft.com/office/drawing/2014/main" id="{E4D4E580-A939-4733-AE86-C78BFC4F64BD}"/>
              </a:ext>
            </a:extLst>
          </p:cNvPr>
          <p:cNvSpPr/>
          <p:nvPr/>
        </p:nvSpPr>
        <p:spPr>
          <a:xfrm>
            <a:off x="1518580" y="4173394"/>
            <a:ext cx="10368620" cy="142821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、给付等待期。劳动者失业后，一般不能立即领取失业保险金，必须要等待一个时期。</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000" dirty="0">
                <a:solidFill>
                  <a:prstClr val="black"/>
                </a:solidFill>
                <a:latin typeface="Calibri"/>
                <a:ea typeface="微软雅黑"/>
              </a:rPr>
              <a:t>2</a:t>
            </a:r>
            <a:r>
              <a:rPr lang="zh-CN" altLang="en-US" sz="2000" dirty="0">
                <a:solidFill>
                  <a:prstClr val="black"/>
                </a:solidFill>
                <a:latin typeface="Calibri"/>
                <a:ea typeface="微软雅黑"/>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最长给付期：国际劳工组织综合各国失业情况和工人生活状况后规定，失业保险金给付期限应为</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1</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年不超过</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156</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个工作日、不低于</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78</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个工作日</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矩形 12">
            <a:extLst>
              <a:ext uri="{FF2B5EF4-FFF2-40B4-BE49-F238E27FC236}">
                <a16:creationId xmlns:a16="http://schemas.microsoft.com/office/drawing/2014/main" id="{0626577D-92C0-4FFD-96BE-E11E6DA413FC}"/>
              </a:ext>
            </a:extLst>
          </p:cNvPr>
          <p:cNvSpPr/>
          <p:nvPr/>
        </p:nvSpPr>
        <p:spPr>
          <a:xfrm>
            <a:off x="966403" y="175553"/>
            <a:ext cx="303159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6.2.2.3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失业保险的给付标准</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4" name="组合 13">
            <a:extLst>
              <a:ext uri="{FF2B5EF4-FFF2-40B4-BE49-F238E27FC236}">
                <a16:creationId xmlns:a16="http://schemas.microsoft.com/office/drawing/2014/main" id="{E775E081-327E-4BC5-912A-845AA4CE7985}"/>
              </a:ext>
            </a:extLst>
          </p:cNvPr>
          <p:cNvGrpSpPr/>
          <p:nvPr/>
        </p:nvGrpSpPr>
        <p:grpSpPr>
          <a:xfrm>
            <a:off x="600165" y="2128904"/>
            <a:ext cx="4643490" cy="400110"/>
            <a:chOff x="600165" y="2128904"/>
            <a:chExt cx="4643490" cy="400110"/>
          </a:xfrm>
        </p:grpSpPr>
        <p:sp>
          <p:nvSpPr>
            <p:cNvPr id="22" name="文本框 21">
              <a:extLst>
                <a:ext uri="{FF2B5EF4-FFF2-40B4-BE49-F238E27FC236}">
                  <a16:creationId xmlns:a16="http://schemas.microsoft.com/office/drawing/2014/main" id="{75A33DEC-E336-4122-AD0F-BE44508AD89C}"/>
                </a:ext>
              </a:extLst>
            </p:cNvPr>
            <p:cNvSpPr txBox="1"/>
            <p:nvPr/>
          </p:nvSpPr>
          <p:spPr>
            <a:xfrm>
              <a:off x="600165" y="2128904"/>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6.2.1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二、失业保险的基本框架</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3" name="文本框 22">
              <a:extLst>
                <a:ext uri="{FF2B5EF4-FFF2-40B4-BE49-F238E27FC236}">
                  <a16:creationId xmlns:a16="http://schemas.microsoft.com/office/drawing/2014/main" id="{685B5BB2-F884-4EBF-B8C0-5D791B178E2C}"/>
                </a:ext>
              </a:extLst>
            </p:cNvPr>
            <p:cNvSpPr txBox="1"/>
            <p:nvPr/>
          </p:nvSpPr>
          <p:spPr>
            <a:xfrm>
              <a:off x="4366492" y="212890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24" name="文本框 23">
            <a:extLst>
              <a:ext uri="{FF2B5EF4-FFF2-40B4-BE49-F238E27FC236}">
                <a16:creationId xmlns:a16="http://schemas.microsoft.com/office/drawing/2014/main" id="{ED57F9EE-5A16-4A35-A8C7-7F44AAF55BD5}"/>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5" name="矩形 24">
            <a:extLst>
              <a:ext uri="{FF2B5EF4-FFF2-40B4-BE49-F238E27FC236}">
                <a16:creationId xmlns:a16="http://schemas.microsoft.com/office/drawing/2014/main" id="{28346B3F-DAC3-4092-A0BA-DE1861DE1DB9}"/>
              </a:ext>
            </a:extLst>
          </p:cNvPr>
          <p:cNvSpPr/>
          <p:nvPr/>
        </p:nvSpPr>
        <p:spPr>
          <a:xfrm>
            <a:off x="305945" y="1542717"/>
            <a:ext cx="53346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失业保险制度的类型和基本框架</a:t>
            </a:r>
          </a:p>
        </p:txBody>
      </p:sp>
    </p:spTree>
    <p:extLst>
      <p:ext uri="{BB962C8B-B14F-4D97-AF65-F5344CB8AC3E}">
        <p14:creationId xmlns:p14="http://schemas.microsoft.com/office/powerpoint/2010/main" val="20650097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311648" y="1784232"/>
            <a:ext cx="10221293" cy="4745532"/>
          </a:xfrm>
        </p:spPr>
        <p:txBody>
          <a:bodyPr anchor="ctr"/>
          <a:lstStyle/>
          <a:p>
            <a:pPr algn="l">
              <a:lnSpc>
                <a:spcPct val="150000"/>
              </a:lnSpc>
              <a:spcAft>
                <a:spcPts val="1200"/>
              </a:spcAft>
            </a:pPr>
            <a:r>
              <a:rPr lang="zh-CN" altLang="en-US" dirty="0"/>
              <a:t>世界各国在失业保险基金筹集的具体渠道和负担比例上存在着很大的差别。由政府，企业和个人三方共同负担的国家有（       ）。</a:t>
            </a:r>
            <a:endParaRPr lang="en-US" altLang="zh-CN" dirty="0"/>
          </a:p>
          <a:p>
            <a:pPr algn="l">
              <a:spcAft>
                <a:spcPts val="1200"/>
              </a:spcAft>
            </a:pPr>
            <a:r>
              <a:rPr lang="en-US" altLang="zh-CN" dirty="0"/>
              <a:t>A</a:t>
            </a:r>
            <a:r>
              <a:rPr lang="zh-CN" altLang="en-US" dirty="0"/>
              <a:t>、德国</a:t>
            </a:r>
          </a:p>
          <a:p>
            <a:pPr algn="l">
              <a:spcAft>
                <a:spcPts val="1200"/>
              </a:spcAft>
            </a:pPr>
            <a:r>
              <a:rPr lang="en-US" altLang="zh-CN" dirty="0"/>
              <a:t>B</a:t>
            </a:r>
            <a:r>
              <a:rPr lang="zh-CN" altLang="en-US" dirty="0"/>
              <a:t>、瑞典</a:t>
            </a:r>
          </a:p>
          <a:p>
            <a:pPr algn="l">
              <a:spcAft>
                <a:spcPts val="1200"/>
              </a:spcAft>
            </a:pPr>
            <a:r>
              <a:rPr lang="en-US" altLang="zh-CN" dirty="0"/>
              <a:t>C</a:t>
            </a:r>
            <a:r>
              <a:rPr lang="zh-CN" altLang="en-US" dirty="0"/>
              <a:t>、日本</a:t>
            </a:r>
          </a:p>
          <a:p>
            <a:pPr algn="l">
              <a:spcAft>
                <a:spcPts val="1200"/>
              </a:spcAft>
            </a:pPr>
            <a:r>
              <a:rPr lang="en-US" altLang="zh-CN" dirty="0"/>
              <a:t>D</a:t>
            </a:r>
            <a:r>
              <a:rPr lang="zh-CN" altLang="en-US" dirty="0"/>
              <a:t>、丹麦</a:t>
            </a:r>
          </a:p>
          <a:p>
            <a:pPr algn="l">
              <a:spcAft>
                <a:spcPts val="1200"/>
              </a:spcAft>
            </a:pPr>
            <a:r>
              <a:rPr lang="en-US" altLang="zh-CN" dirty="0"/>
              <a:t>E</a:t>
            </a:r>
            <a:r>
              <a:rPr lang="zh-CN" altLang="en-US" dirty="0"/>
              <a:t>、加拿大</a:t>
            </a:r>
          </a:p>
        </p:txBody>
      </p:sp>
      <p:sp>
        <p:nvSpPr>
          <p:cNvPr id="5" name="TextBox 3">
            <a:extLst>
              <a:ext uri="{FF2B5EF4-FFF2-40B4-BE49-F238E27FC236}">
                <a16:creationId xmlns:a16="http://schemas.microsoft.com/office/drawing/2014/main" id="{F0249864-FC9E-40DD-B6EC-E82DFED33CC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7854123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311648" y="1784232"/>
            <a:ext cx="10221293" cy="4745532"/>
          </a:xfrm>
        </p:spPr>
        <p:txBody>
          <a:bodyPr anchor="ctr"/>
          <a:lstStyle/>
          <a:p>
            <a:pPr algn="l">
              <a:lnSpc>
                <a:spcPct val="150000"/>
              </a:lnSpc>
              <a:spcAft>
                <a:spcPts val="1200"/>
              </a:spcAft>
            </a:pPr>
            <a:r>
              <a:rPr lang="zh-CN" altLang="en-US" dirty="0"/>
              <a:t>世界各国在失业保险基金筹集的具体渠道和负担比例上存在着很大的差别。由政府，企业和个人三方共同负担的国家有（    </a:t>
            </a:r>
            <a:r>
              <a:rPr lang="en-US" altLang="zh-CN" b="1" dirty="0">
                <a:solidFill>
                  <a:srgbClr val="FF0000"/>
                </a:solidFill>
              </a:rPr>
              <a:t>ACE</a:t>
            </a:r>
            <a:r>
              <a:rPr lang="zh-CN" altLang="en-US" dirty="0"/>
              <a:t>   ）。</a:t>
            </a:r>
            <a:endParaRPr lang="en-US" altLang="zh-CN" dirty="0"/>
          </a:p>
          <a:p>
            <a:pPr algn="l">
              <a:spcAft>
                <a:spcPts val="1200"/>
              </a:spcAft>
            </a:pPr>
            <a:r>
              <a:rPr lang="en-US" altLang="zh-CN" b="1" dirty="0">
                <a:solidFill>
                  <a:srgbClr val="FF0000"/>
                </a:solidFill>
              </a:rPr>
              <a:t>A</a:t>
            </a:r>
            <a:r>
              <a:rPr lang="zh-CN" altLang="en-US" b="1" dirty="0">
                <a:solidFill>
                  <a:srgbClr val="FF0000"/>
                </a:solidFill>
              </a:rPr>
              <a:t>、德国</a:t>
            </a:r>
          </a:p>
          <a:p>
            <a:pPr algn="l">
              <a:spcAft>
                <a:spcPts val="1200"/>
              </a:spcAft>
            </a:pPr>
            <a:r>
              <a:rPr lang="en-US" altLang="zh-CN" dirty="0"/>
              <a:t>B</a:t>
            </a:r>
            <a:r>
              <a:rPr lang="zh-CN" altLang="en-US" dirty="0"/>
              <a:t>、瑞典</a:t>
            </a:r>
          </a:p>
          <a:p>
            <a:pPr algn="l">
              <a:spcAft>
                <a:spcPts val="1200"/>
              </a:spcAft>
            </a:pPr>
            <a:r>
              <a:rPr lang="en-US" altLang="zh-CN" b="1" dirty="0">
                <a:solidFill>
                  <a:srgbClr val="FF0000"/>
                </a:solidFill>
              </a:rPr>
              <a:t>C</a:t>
            </a:r>
            <a:r>
              <a:rPr lang="zh-CN" altLang="en-US" b="1" dirty="0">
                <a:solidFill>
                  <a:srgbClr val="FF0000"/>
                </a:solidFill>
              </a:rPr>
              <a:t>、日本</a:t>
            </a:r>
          </a:p>
          <a:p>
            <a:pPr algn="l">
              <a:spcAft>
                <a:spcPts val="1200"/>
              </a:spcAft>
            </a:pPr>
            <a:r>
              <a:rPr lang="en-US" altLang="zh-CN" dirty="0"/>
              <a:t>D</a:t>
            </a:r>
            <a:r>
              <a:rPr lang="zh-CN" altLang="en-US" dirty="0"/>
              <a:t>、丹麦</a:t>
            </a:r>
          </a:p>
          <a:p>
            <a:pPr algn="l">
              <a:spcAft>
                <a:spcPts val="1200"/>
              </a:spcAft>
            </a:pPr>
            <a:r>
              <a:rPr lang="en-US" altLang="zh-CN" b="1" dirty="0">
                <a:solidFill>
                  <a:srgbClr val="FF0000"/>
                </a:solidFill>
              </a:rPr>
              <a:t>E</a:t>
            </a:r>
            <a:r>
              <a:rPr lang="zh-CN" altLang="en-US" b="1" dirty="0">
                <a:solidFill>
                  <a:srgbClr val="FF0000"/>
                </a:solidFill>
              </a:rPr>
              <a:t>、加拿大</a:t>
            </a:r>
          </a:p>
        </p:txBody>
      </p:sp>
      <p:sp>
        <p:nvSpPr>
          <p:cNvPr id="5" name="TextBox 3">
            <a:extLst>
              <a:ext uri="{FF2B5EF4-FFF2-40B4-BE49-F238E27FC236}">
                <a16:creationId xmlns:a16="http://schemas.microsoft.com/office/drawing/2014/main" id="{F0249864-FC9E-40DD-B6EC-E82DFED33CC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7606087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588789" y="2214390"/>
            <a:ext cx="10776857" cy="3304470"/>
          </a:xfrm>
        </p:spPr>
        <p:txBody>
          <a:bodyPr anchor="ctr"/>
          <a:lstStyle/>
          <a:p>
            <a:pPr algn="l">
              <a:lnSpc>
                <a:spcPct val="150000"/>
              </a:lnSpc>
              <a:spcAft>
                <a:spcPts val="1200"/>
              </a:spcAft>
            </a:pPr>
            <a:r>
              <a:rPr lang="zh-CN" altLang="en-US" dirty="0"/>
              <a:t>失业保险基金筹集由个人全部负担。采用这种方式的国家的是（   ）。</a:t>
            </a:r>
          </a:p>
          <a:p>
            <a:pPr algn="l">
              <a:lnSpc>
                <a:spcPct val="150000"/>
              </a:lnSpc>
            </a:pPr>
            <a:r>
              <a:rPr lang="en-US" altLang="zh-CN" dirty="0"/>
              <a:t>A</a:t>
            </a:r>
            <a:r>
              <a:rPr lang="zh-CN" altLang="en-US" dirty="0"/>
              <a:t>、澳大利亚</a:t>
            </a:r>
          </a:p>
          <a:p>
            <a:pPr algn="l">
              <a:lnSpc>
                <a:spcPct val="150000"/>
              </a:lnSpc>
            </a:pPr>
            <a:r>
              <a:rPr lang="en-US" altLang="zh-CN" dirty="0"/>
              <a:t>B</a:t>
            </a:r>
            <a:r>
              <a:rPr lang="zh-CN" altLang="en-US" dirty="0"/>
              <a:t>、新西兰</a:t>
            </a:r>
          </a:p>
          <a:p>
            <a:pPr algn="l">
              <a:lnSpc>
                <a:spcPct val="150000"/>
              </a:lnSpc>
            </a:pPr>
            <a:r>
              <a:rPr lang="en-US" altLang="zh-CN" dirty="0"/>
              <a:t>C</a:t>
            </a:r>
            <a:r>
              <a:rPr lang="zh-CN" altLang="en-US" dirty="0"/>
              <a:t>、匈牙利</a:t>
            </a:r>
          </a:p>
          <a:p>
            <a:pPr algn="l">
              <a:lnSpc>
                <a:spcPct val="150000"/>
              </a:lnSpc>
            </a:pPr>
            <a:r>
              <a:rPr lang="en-US" altLang="zh-CN" dirty="0"/>
              <a:t>D</a:t>
            </a:r>
            <a:r>
              <a:rPr lang="zh-CN" altLang="en-US" dirty="0"/>
              <a:t>、前南斯拉夫</a:t>
            </a:r>
          </a:p>
        </p:txBody>
      </p:sp>
      <p:sp>
        <p:nvSpPr>
          <p:cNvPr id="5" name="TextBox 3">
            <a:extLst>
              <a:ext uri="{FF2B5EF4-FFF2-40B4-BE49-F238E27FC236}">
                <a16:creationId xmlns:a16="http://schemas.microsoft.com/office/drawing/2014/main" id="{822AD839-31DE-4C9D-AB60-DF330874B5B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88442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588789" y="2214390"/>
            <a:ext cx="10776857" cy="3304470"/>
          </a:xfrm>
        </p:spPr>
        <p:txBody>
          <a:bodyPr anchor="ctr"/>
          <a:lstStyle/>
          <a:p>
            <a:pPr algn="l">
              <a:lnSpc>
                <a:spcPct val="150000"/>
              </a:lnSpc>
              <a:spcAft>
                <a:spcPts val="1200"/>
              </a:spcAft>
            </a:pPr>
            <a:r>
              <a:rPr lang="zh-CN" altLang="en-US" dirty="0"/>
              <a:t>失业保险基金筹集由个人全部负担。采用这种方式的国家的是（  </a:t>
            </a:r>
            <a:r>
              <a:rPr lang="en-US" altLang="zh-CN" b="1" dirty="0">
                <a:solidFill>
                  <a:srgbClr val="FF0000"/>
                </a:solidFill>
              </a:rPr>
              <a:t>D</a:t>
            </a:r>
            <a:r>
              <a:rPr lang="zh-CN" altLang="en-US" dirty="0"/>
              <a:t> ）。</a:t>
            </a:r>
          </a:p>
          <a:p>
            <a:pPr algn="l">
              <a:lnSpc>
                <a:spcPct val="150000"/>
              </a:lnSpc>
            </a:pPr>
            <a:r>
              <a:rPr lang="en-US" altLang="zh-CN" dirty="0"/>
              <a:t>A</a:t>
            </a:r>
            <a:r>
              <a:rPr lang="zh-CN" altLang="en-US" dirty="0"/>
              <a:t>、澳大利亚</a:t>
            </a:r>
          </a:p>
          <a:p>
            <a:pPr algn="l">
              <a:lnSpc>
                <a:spcPct val="150000"/>
              </a:lnSpc>
            </a:pPr>
            <a:r>
              <a:rPr lang="en-US" altLang="zh-CN" dirty="0"/>
              <a:t>B</a:t>
            </a:r>
            <a:r>
              <a:rPr lang="zh-CN" altLang="en-US" dirty="0"/>
              <a:t>、新西兰</a:t>
            </a:r>
          </a:p>
          <a:p>
            <a:pPr algn="l">
              <a:lnSpc>
                <a:spcPct val="150000"/>
              </a:lnSpc>
            </a:pPr>
            <a:r>
              <a:rPr lang="en-US" altLang="zh-CN" dirty="0"/>
              <a:t>C</a:t>
            </a:r>
            <a:r>
              <a:rPr lang="zh-CN" altLang="en-US" dirty="0"/>
              <a:t>、匈牙利</a:t>
            </a:r>
          </a:p>
          <a:p>
            <a:pPr algn="l">
              <a:lnSpc>
                <a:spcPct val="150000"/>
              </a:lnSpc>
            </a:pPr>
            <a:r>
              <a:rPr lang="en-US" altLang="zh-CN" dirty="0">
                <a:solidFill>
                  <a:srgbClr val="FF0000"/>
                </a:solidFill>
              </a:rPr>
              <a:t>D</a:t>
            </a:r>
            <a:r>
              <a:rPr lang="zh-CN" altLang="en-US" dirty="0">
                <a:solidFill>
                  <a:srgbClr val="FF0000"/>
                </a:solidFill>
              </a:rPr>
              <a:t>、前南斯拉夫</a:t>
            </a:r>
          </a:p>
        </p:txBody>
      </p:sp>
      <p:sp>
        <p:nvSpPr>
          <p:cNvPr id="5" name="TextBox 3">
            <a:extLst>
              <a:ext uri="{FF2B5EF4-FFF2-40B4-BE49-F238E27FC236}">
                <a16:creationId xmlns:a16="http://schemas.microsoft.com/office/drawing/2014/main" id="{822AD839-31DE-4C9D-AB60-DF330874B5B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3624034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048963" y="2027408"/>
            <a:ext cx="10776857" cy="4141448"/>
          </a:xfrm>
        </p:spPr>
        <p:txBody>
          <a:bodyPr anchor="ctr"/>
          <a:lstStyle/>
          <a:p>
            <a:pPr indent="457200" algn="l">
              <a:lnSpc>
                <a:spcPct val="150000"/>
              </a:lnSpc>
              <a:spcAft>
                <a:spcPts val="1200"/>
              </a:spcAft>
            </a:pPr>
            <a:r>
              <a:rPr lang="zh-CN" altLang="en-US" dirty="0"/>
              <a:t>失业保险基金筹集由企业一方全部负担。采用这种方式的国家的是（   ）。</a:t>
            </a:r>
          </a:p>
          <a:p>
            <a:pPr indent="457200" algn="l">
              <a:lnSpc>
                <a:spcPct val="150000"/>
              </a:lnSpc>
            </a:pPr>
            <a:r>
              <a:rPr lang="en-US" altLang="zh-CN" dirty="0"/>
              <a:t>A</a:t>
            </a:r>
            <a:r>
              <a:rPr lang="zh-CN" altLang="en-US" dirty="0"/>
              <a:t>、印度尼西亚</a:t>
            </a:r>
          </a:p>
          <a:p>
            <a:pPr indent="457200" algn="l">
              <a:lnSpc>
                <a:spcPct val="150000"/>
              </a:lnSpc>
            </a:pPr>
            <a:r>
              <a:rPr lang="en-US" altLang="zh-CN" dirty="0"/>
              <a:t>B</a:t>
            </a:r>
            <a:r>
              <a:rPr lang="zh-CN" altLang="en-US" dirty="0"/>
              <a:t>、德国</a:t>
            </a:r>
          </a:p>
          <a:p>
            <a:pPr indent="457200" algn="l">
              <a:lnSpc>
                <a:spcPct val="150000"/>
              </a:lnSpc>
            </a:pPr>
            <a:r>
              <a:rPr lang="en-US" altLang="zh-CN" dirty="0"/>
              <a:t>C</a:t>
            </a:r>
            <a:r>
              <a:rPr lang="zh-CN" altLang="en-US" dirty="0"/>
              <a:t>、加拿大</a:t>
            </a:r>
          </a:p>
          <a:p>
            <a:pPr indent="457200" algn="l">
              <a:lnSpc>
                <a:spcPct val="150000"/>
              </a:lnSpc>
            </a:pPr>
            <a:r>
              <a:rPr lang="en-US" altLang="zh-CN" dirty="0"/>
              <a:t>D</a:t>
            </a:r>
            <a:r>
              <a:rPr lang="zh-CN" altLang="en-US" dirty="0"/>
              <a:t>、日本</a:t>
            </a:r>
          </a:p>
        </p:txBody>
      </p:sp>
      <p:sp>
        <p:nvSpPr>
          <p:cNvPr id="5" name="TextBox 3">
            <a:extLst>
              <a:ext uri="{FF2B5EF4-FFF2-40B4-BE49-F238E27FC236}">
                <a16:creationId xmlns:a16="http://schemas.microsoft.com/office/drawing/2014/main" id="{24BE2218-D668-4521-B8F6-6BBC357FFCB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9928924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048963" y="2027408"/>
            <a:ext cx="10776857" cy="4141448"/>
          </a:xfrm>
        </p:spPr>
        <p:txBody>
          <a:bodyPr anchor="ctr"/>
          <a:lstStyle/>
          <a:p>
            <a:pPr indent="457200" algn="l">
              <a:lnSpc>
                <a:spcPct val="150000"/>
              </a:lnSpc>
              <a:spcAft>
                <a:spcPts val="1200"/>
              </a:spcAft>
            </a:pPr>
            <a:r>
              <a:rPr lang="zh-CN" altLang="en-US" dirty="0"/>
              <a:t>失业保险基金筹集由企业一方全部负担。采用这种方式的国家的是（  </a:t>
            </a:r>
            <a:r>
              <a:rPr lang="en-US" altLang="zh-CN" b="1" dirty="0">
                <a:solidFill>
                  <a:srgbClr val="FF0000"/>
                </a:solidFill>
              </a:rPr>
              <a:t>A</a:t>
            </a:r>
            <a:r>
              <a:rPr lang="zh-CN" altLang="en-US" dirty="0"/>
              <a:t> ）。</a:t>
            </a:r>
          </a:p>
          <a:p>
            <a:pPr indent="457200" algn="l">
              <a:lnSpc>
                <a:spcPct val="150000"/>
              </a:lnSpc>
            </a:pPr>
            <a:r>
              <a:rPr lang="en-US" altLang="zh-CN" dirty="0">
                <a:solidFill>
                  <a:srgbClr val="FF0000"/>
                </a:solidFill>
              </a:rPr>
              <a:t>A</a:t>
            </a:r>
            <a:r>
              <a:rPr lang="zh-CN" altLang="en-US" dirty="0">
                <a:solidFill>
                  <a:srgbClr val="FF0000"/>
                </a:solidFill>
              </a:rPr>
              <a:t>、印度尼西亚</a:t>
            </a:r>
          </a:p>
          <a:p>
            <a:pPr indent="457200" algn="l">
              <a:lnSpc>
                <a:spcPct val="150000"/>
              </a:lnSpc>
            </a:pPr>
            <a:r>
              <a:rPr lang="en-US" altLang="zh-CN" dirty="0"/>
              <a:t>B</a:t>
            </a:r>
            <a:r>
              <a:rPr lang="zh-CN" altLang="en-US" dirty="0"/>
              <a:t>、德国</a:t>
            </a:r>
          </a:p>
          <a:p>
            <a:pPr indent="457200" algn="l">
              <a:lnSpc>
                <a:spcPct val="150000"/>
              </a:lnSpc>
            </a:pPr>
            <a:r>
              <a:rPr lang="en-US" altLang="zh-CN" dirty="0"/>
              <a:t>C</a:t>
            </a:r>
            <a:r>
              <a:rPr lang="zh-CN" altLang="en-US" dirty="0"/>
              <a:t>、加拿大</a:t>
            </a:r>
          </a:p>
          <a:p>
            <a:pPr indent="457200" algn="l">
              <a:lnSpc>
                <a:spcPct val="150000"/>
              </a:lnSpc>
            </a:pPr>
            <a:r>
              <a:rPr lang="en-US" altLang="zh-CN" dirty="0"/>
              <a:t>D</a:t>
            </a:r>
            <a:r>
              <a:rPr lang="zh-CN" altLang="en-US" dirty="0"/>
              <a:t>、日本</a:t>
            </a:r>
          </a:p>
        </p:txBody>
      </p:sp>
      <p:sp>
        <p:nvSpPr>
          <p:cNvPr id="5" name="TextBox 3">
            <a:extLst>
              <a:ext uri="{FF2B5EF4-FFF2-40B4-BE49-F238E27FC236}">
                <a16:creationId xmlns:a16="http://schemas.microsoft.com/office/drawing/2014/main" id="{24BE2218-D668-4521-B8F6-6BBC357FFCB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4882262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743026" y="1882662"/>
            <a:ext cx="10776857" cy="4141448"/>
          </a:xfrm>
        </p:spPr>
        <p:txBody>
          <a:bodyPr anchor="ctr"/>
          <a:lstStyle/>
          <a:p>
            <a:pPr indent="457200" algn="l">
              <a:lnSpc>
                <a:spcPct val="150000"/>
              </a:lnSpc>
              <a:spcAft>
                <a:spcPts val="1200"/>
              </a:spcAft>
            </a:pPr>
            <a:r>
              <a:rPr lang="zh-CN" altLang="en-US" dirty="0"/>
              <a:t>失业保险所保障的失业者必须（   ），否则就不是失业。</a:t>
            </a:r>
          </a:p>
          <a:p>
            <a:pPr indent="457200" algn="l">
              <a:lnSpc>
                <a:spcPct val="150000"/>
              </a:lnSpc>
            </a:pPr>
            <a:r>
              <a:rPr lang="en-US" altLang="zh-CN" dirty="0"/>
              <a:t>A</a:t>
            </a:r>
            <a:r>
              <a:rPr lang="zh-CN" altLang="en-US" dirty="0"/>
              <a:t>、具有劳动能力</a:t>
            </a:r>
          </a:p>
          <a:p>
            <a:pPr indent="457200" algn="l">
              <a:lnSpc>
                <a:spcPct val="150000"/>
              </a:lnSpc>
            </a:pPr>
            <a:r>
              <a:rPr lang="en-US" altLang="zh-CN" dirty="0"/>
              <a:t>B</a:t>
            </a:r>
            <a:r>
              <a:rPr lang="zh-CN" altLang="en-US" dirty="0"/>
              <a:t>、不具有劳动能力</a:t>
            </a:r>
          </a:p>
          <a:p>
            <a:pPr indent="457200" algn="l">
              <a:lnSpc>
                <a:spcPct val="150000"/>
              </a:lnSpc>
            </a:pPr>
            <a:r>
              <a:rPr lang="en-US" altLang="zh-CN" dirty="0"/>
              <a:t>C</a:t>
            </a:r>
            <a:r>
              <a:rPr lang="zh-CN" altLang="en-US" dirty="0"/>
              <a:t>、自愿失业</a:t>
            </a:r>
          </a:p>
          <a:p>
            <a:pPr indent="457200" algn="l">
              <a:lnSpc>
                <a:spcPct val="150000"/>
              </a:lnSpc>
            </a:pPr>
            <a:r>
              <a:rPr lang="en-US" altLang="zh-CN" dirty="0"/>
              <a:t>D</a:t>
            </a:r>
            <a:r>
              <a:rPr lang="zh-CN" altLang="en-US" dirty="0"/>
              <a:t>、无正当理由自动离职</a:t>
            </a:r>
          </a:p>
        </p:txBody>
      </p:sp>
      <p:sp>
        <p:nvSpPr>
          <p:cNvPr id="5" name="TextBox 3">
            <a:extLst>
              <a:ext uri="{FF2B5EF4-FFF2-40B4-BE49-F238E27FC236}">
                <a16:creationId xmlns:a16="http://schemas.microsoft.com/office/drawing/2014/main" id="{10D9CE80-137F-46D9-BE47-66A0B0353C2A}"/>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25714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9F46F385-353E-48D1-8213-3FD035A7B0DE}"/>
              </a:ext>
            </a:extLst>
          </p:cNvPr>
          <p:cNvGrpSpPr/>
          <p:nvPr/>
        </p:nvGrpSpPr>
        <p:grpSpPr>
          <a:xfrm>
            <a:off x="1510343" y="2154338"/>
            <a:ext cx="9171314" cy="3672623"/>
            <a:chOff x="-1565714" y="1843034"/>
            <a:chExt cx="9171314" cy="3672623"/>
          </a:xfrm>
        </p:grpSpPr>
        <p:sp>
          <p:nvSpPr>
            <p:cNvPr id="4" name="文本框 3">
              <a:extLst>
                <a:ext uri="{FF2B5EF4-FFF2-40B4-BE49-F238E27FC236}">
                  <a16:creationId xmlns:a16="http://schemas.microsoft.com/office/drawing/2014/main" id="{88097FBD-CD75-4B5F-B7D0-928FF133D665}"/>
                </a:ext>
              </a:extLst>
            </p:cNvPr>
            <p:cNvSpPr txBox="1"/>
            <p:nvPr/>
          </p:nvSpPr>
          <p:spPr>
            <a:xfrm>
              <a:off x="-1565714" y="3360573"/>
              <a:ext cx="4166206" cy="523220"/>
            </a:xfrm>
            <a:prstGeom prst="rect">
              <a:avLst/>
            </a:prstGeom>
            <a:solidFill>
              <a:schemeClr val="accent6">
                <a:lumMod val="60000"/>
                <a:lumOff val="40000"/>
              </a:schemeClr>
            </a:solidFill>
            <a:ln w="38100">
              <a:noFill/>
            </a:ln>
          </p:spPr>
          <p:txBody>
            <a:bodyPr vert="horz" wrap="square" rtlCol="0">
              <a:spAutoFit/>
            </a:bodyPr>
            <a:lstStyle/>
            <a:p>
              <a:pPr lvl="0"/>
              <a:r>
                <a:rPr lang="zh-CN" altLang="zh-CN" sz="2800" dirty="0"/>
                <a:t>养老保险金的计算和给付</a:t>
              </a:r>
              <a:endParaRPr lang="zh-CN" altLang="en-US" sz="2800" dirty="0"/>
            </a:p>
          </p:txBody>
        </p:sp>
        <p:cxnSp>
          <p:nvCxnSpPr>
            <p:cNvPr id="5" name="直接连接符 4">
              <a:extLst>
                <a:ext uri="{FF2B5EF4-FFF2-40B4-BE49-F238E27FC236}">
                  <a16:creationId xmlns:a16="http://schemas.microsoft.com/office/drawing/2014/main" id="{FEEFB895-9F53-4D88-B627-E8605AF50764}"/>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8108F7E-E14F-4079-8EB6-58330234096A}"/>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0E04EBD6-1638-4CAA-9026-AB5E27D64423}"/>
                </a:ext>
              </a:extLst>
            </p:cNvPr>
            <p:cNvCxnSpPr/>
            <p:nvPr/>
          </p:nvCxnSpPr>
          <p:spPr>
            <a:xfrm>
              <a:off x="3117277" y="366228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2499051-C0D6-4714-BD04-77749083D947}"/>
                </a:ext>
              </a:extLst>
            </p:cNvPr>
            <p:cNvSpPr txBox="1"/>
            <p:nvPr/>
          </p:nvSpPr>
          <p:spPr>
            <a:xfrm>
              <a:off x="3625845" y="1843034"/>
              <a:ext cx="3979755" cy="461665"/>
            </a:xfrm>
            <a:prstGeom prst="rect">
              <a:avLst/>
            </a:prstGeom>
            <a:noFill/>
            <a:ln w="38100">
              <a:solidFill>
                <a:schemeClr val="accent6">
                  <a:lumMod val="75000"/>
                </a:schemeClr>
              </a:solidFill>
            </a:ln>
          </p:spPr>
          <p:txBody>
            <a:bodyPr wrap="square" rtlCol="0">
              <a:spAutoFit/>
            </a:bodyPr>
            <a:lstStyle/>
            <a:p>
              <a:pPr lvl="0"/>
              <a:r>
                <a:rPr lang="zh-CN" altLang="en-US" sz="2400" dirty="0"/>
                <a:t>享受养老保险的资格与条件</a:t>
              </a:r>
              <a:endParaRPr lang="en-GB" altLang="zh-CN" sz="2400" dirty="0"/>
            </a:p>
          </p:txBody>
        </p:sp>
        <p:sp>
          <p:nvSpPr>
            <p:cNvPr id="9" name="文本框 8">
              <a:extLst>
                <a:ext uri="{FF2B5EF4-FFF2-40B4-BE49-F238E27FC236}">
                  <a16:creationId xmlns:a16="http://schemas.microsoft.com/office/drawing/2014/main" id="{DF419F38-512F-46FE-AD4A-93B866FB1346}"/>
                </a:ext>
              </a:extLst>
            </p:cNvPr>
            <p:cNvSpPr txBox="1"/>
            <p:nvPr/>
          </p:nvSpPr>
          <p:spPr>
            <a:xfrm>
              <a:off x="3625847" y="3463743"/>
              <a:ext cx="2651060" cy="461665"/>
            </a:xfrm>
            <a:prstGeom prst="rect">
              <a:avLst/>
            </a:prstGeom>
            <a:noFill/>
            <a:ln w="38100">
              <a:solidFill>
                <a:schemeClr val="accent6">
                  <a:lumMod val="75000"/>
                </a:schemeClr>
              </a:solidFill>
            </a:ln>
          </p:spPr>
          <p:txBody>
            <a:bodyPr wrap="square" rtlCol="0">
              <a:spAutoFit/>
            </a:bodyPr>
            <a:lstStyle/>
            <a:p>
              <a:pPr lvl="0"/>
              <a:r>
                <a:rPr lang="zh-CN" altLang="zh-CN" sz="2400" dirty="0"/>
                <a:t>养老金的计算方法</a:t>
              </a:r>
              <a:endParaRPr lang="en-GB" altLang="zh-CN" sz="2400" dirty="0"/>
            </a:p>
          </p:txBody>
        </p:sp>
        <p:cxnSp>
          <p:nvCxnSpPr>
            <p:cNvPr id="10" name="直接连接符 9">
              <a:extLst>
                <a:ext uri="{FF2B5EF4-FFF2-40B4-BE49-F238E27FC236}">
                  <a16:creationId xmlns:a16="http://schemas.microsoft.com/office/drawing/2014/main" id="{D9F0EA6E-47FF-424E-981B-F3CC02DEABFB}"/>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FE2C851-9DEA-424B-9E83-AE0C2BEA9C1B}"/>
                </a:ext>
              </a:extLst>
            </p:cNvPr>
            <p:cNvSpPr txBox="1"/>
            <p:nvPr/>
          </p:nvSpPr>
          <p:spPr>
            <a:xfrm>
              <a:off x="3679334" y="5053992"/>
              <a:ext cx="2651059" cy="461665"/>
            </a:xfrm>
            <a:prstGeom prst="rect">
              <a:avLst/>
            </a:prstGeom>
            <a:noFill/>
            <a:ln w="38100">
              <a:solidFill>
                <a:schemeClr val="accent6">
                  <a:lumMod val="75000"/>
                </a:schemeClr>
              </a:solidFill>
            </a:ln>
          </p:spPr>
          <p:txBody>
            <a:bodyPr wrap="square" rtlCol="0">
              <a:spAutoFit/>
            </a:bodyPr>
            <a:lstStyle/>
            <a:p>
              <a:pPr lvl="0"/>
              <a:r>
                <a:rPr lang="zh-CN" altLang="zh-CN" sz="2400" dirty="0"/>
                <a:t>养老保险金的给付</a:t>
              </a:r>
              <a:endParaRPr lang="en-GB" altLang="zh-CN" sz="2400" dirty="0"/>
            </a:p>
          </p:txBody>
        </p:sp>
        <p:cxnSp>
          <p:nvCxnSpPr>
            <p:cNvPr id="12" name="直接连接符 11">
              <a:extLst>
                <a:ext uri="{FF2B5EF4-FFF2-40B4-BE49-F238E27FC236}">
                  <a16:creationId xmlns:a16="http://schemas.microsoft.com/office/drawing/2014/main" id="{E73F1463-C76B-45A0-B416-A4AF39D65CEC}"/>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68524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743026" y="1882662"/>
            <a:ext cx="10776857" cy="4141448"/>
          </a:xfrm>
        </p:spPr>
        <p:txBody>
          <a:bodyPr anchor="ctr"/>
          <a:lstStyle/>
          <a:p>
            <a:pPr indent="457200" algn="l">
              <a:lnSpc>
                <a:spcPct val="150000"/>
              </a:lnSpc>
              <a:spcAft>
                <a:spcPts val="1200"/>
              </a:spcAft>
            </a:pPr>
            <a:r>
              <a:rPr lang="zh-CN" altLang="en-US" dirty="0"/>
              <a:t>失业保险所保障的失业者必须（  </a:t>
            </a:r>
            <a:r>
              <a:rPr lang="en-US" altLang="zh-CN" b="1" dirty="0">
                <a:solidFill>
                  <a:srgbClr val="FF0000"/>
                </a:solidFill>
              </a:rPr>
              <a:t>A</a:t>
            </a:r>
            <a:r>
              <a:rPr lang="zh-CN" altLang="en-US" dirty="0"/>
              <a:t> ），否则就不是失业。</a:t>
            </a:r>
          </a:p>
          <a:p>
            <a:pPr indent="457200" algn="l">
              <a:lnSpc>
                <a:spcPct val="150000"/>
              </a:lnSpc>
            </a:pPr>
            <a:r>
              <a:rPr lang="en-US" altLang="zh-CN" dirty="0">
                <a:solidFill>
                  <a:srgbClr val="FF0000"/>
                </a:solidFill>
              </a:rPr>
              <a:t>A</a:t>
            </a:r>
            <a:r>
              <a:rPr lang="zh-CN" altLang="en-US" dirty="0">
                <a:solidFill>
                  <a:srgbClr val="FF0000"/>
                </a:solidFill>
              </a:rPr>
              <a:t>、具有劳动能力</a:t>
            </a:r>
          </a:p>
          <a:p>
            <a:pPr indent="457200" algn="l">
              <a:lnSpc>
                <a:spcPct val="150000"/>
              </a:lnSpc>
            </a:pPr>
            <a:r>
              <a:rPr lang="en-US" altLang="zh-CN" dirty="0"/>
              <a:t>B</a:t>
            </a:r>
            <a:r>
              <a:rPr lang="zh-CN" altLang="en-US" dirty="0"/>
              <a:t>、不具有劳动能力</a:t>
            </a:r>
          </a:p>
          <a:p>
            <a:pPr indent="457200" algn="l">
              <a:lnSpc>
                <a:spcPct val="150000"/>
              </a:lnSpc>
            </a:pPr>
            <a:r>
              <a:rPr lang="en-US" altLang="zh-CN" dirty="0"/>
              <a:t>C</a:t>
            </a:r>
            <a:r>
              <a:rPr lang="zh-CN" altLang="en-US" dirty="0"/>
              <a:t>、自愿失业</a:t>
            </a:r>
          </a:p>
          <a:p>
            <a:pPr indent="457200" algn="l">
              <a:lnSpc>
                <a:spcPct val="150000"/>
              </a:lnSpc>
            </a:pPr>
            <a:r>
              <a:rPr lang="en-US" altLang="zh-CN" dirty="0"/>
              <a:t>D</a:t>
            </a:r>
            <a:r>
              <a:rPr lang="zh-CN" altLang="en-US" dirty="0"/>
              <a:t>、无正当理由自动离职</a:t>
            </a:r>
          </a:p>
        </p:txBody>
      </p:sp>
      <p:sp>
        <p:nvSpPr>
          <p:cNvPr id="5" name="TextBox 3">
            <a:extLst>
              <a:ext uri="{FF2B5EF4-FFF2-40B4-BE49-F238E27FC236}">
                <a16:creationId xmlns:a16="http://schemas.microsoft.com/office/drawing/2014/main" id="{10D9CE80-137F-46D9-BE47-66A0B0353C2A}"/>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331499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963363" y="1927451"/>
            <a:ext cx="10776857" cy="4141448"/>
          </a:xfrm>
        </p:spPr>
        <p:txBody>
          <a:bodyPr anchor="ctr"/>
          <a:lstStyle/>
          <a:p>
            <a:pPr indent="457200" algn="l">
              <a:lnSpc>
                <a:spcPct val="150000"/>
              </a:lnSpc>
              <a:spcAft>
                <a:spcPts val="1200"/>
              </a:spcAft>
            </a:pPr>
            <a:r>
              <a:rPr lang="zh-CN" altLang="en-US" dirty="0"/>
              <a:t>下列不属于失业者享受失业保险的条件的是（   ）。</a:t>
            </a:r>
          </a:p>
          <a:p>
            <a:pPr indent="457200" algn="l">
              <a:lnSpc>
                <a:spcPct val="150000"/>
              </a:lnSpc>
            </a:pPr>
            <a:r>
              <a:rPr lang="en-US" altLang="zh-CN" dirty="0"/>
              <a:t>A</a:t>
            </a:r>
            <a:r>
              <a:rPr lang="zh-CN" altLang="en-US" dirty="0"/>
              <a:t>、失业前参加失业保险</a:t>
            </a:r>
          </a:p>
          <a:p>
            <a:pPr indent="457200" algn="l">
              <a:lnSpc>
                <a:spcPct val="150000"/>
              </a:lnSpc>
            </a:pPr>
            <a:r>
              <a:rPr lang="en-US" altLang="zh-CN" dirty="0"/>
              <a:t>B</a:t>
            </a:r>
            <a:r>
              <a:rPr lang="zh-CN" altLang="en-US" dirty="0"/>
              <a:t>、缴足一定期限、数额的失业保险费</a:t>
            </a:r>
          </a:p>
          <a:p>
            <a:pPr indent="457200" algn="l">
              <a:lnSpc>
                <a:spcPct val="150000"/>
              </a:lnSpc>
            </a:pPr>
            <a:r>
              <a:rPr lang="en-US" altLang="zh-CN" dirty="0"/>
              <a:t>C</a:t>
            </a:r>
            <a:r>
              <a:rPr lang="zh-CN" altLang="en-US" dirty="0"/>
              <a:t>、在失业援助的国家居住达到一定的期限</a:t>
            </a:r>
          </a:p>
          <a:p>
            <a:pPr indent="457200" algn="l">
              <a:lnSpc>
                <a:spcPct val="150000"/>
              </a:lnSpc>
            </a:pPr>
            <a:r>
              <a:rPr lang="en-US" altLang="zh-CN" dirty="0"/>
              <a:t>D</a:t>
            </a:r>
            <a:r>
              <a:rPr lang="zh-CN" altLang="en-US" dirty="0"/>
              <a:t>、故意失掉就业机会</a:t>
            </a:r>
          </a:p>
        </p:txBody>
      </p:sp>
      <p:sp>
        <p:nvSpPr>
          <p:cNvPr id="5" name="TextBox 3">
            <a:extLst>
              <a:ext uri="{FF2B5EF4-FFF2-40B4-BE49-F238E27FC236}">
                <a16:creationId xmlns:a16="http://schemas.microsoft.com/office/drawing/2014/main" id="{4D506827-CC0A-4547-BD04-3B35C95F18CE}"/>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8735802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963363" y="1927451"/>
            <a:ext cx="10776857" cy="4141448"/>
          </a:xfrm>
        </p:spPr>
        <p:txBody>
          <a:bodyPr anchor="ctr"/>
          <a:lstStyle/>
          <a:p>
            <a:pPr indent="457200" algn="l">
              <a:lnSpc>
                <a:spcPct val="150000"/>
              </a:lnSpc>
              <a:spcAft>
                <a:spcPts val="1200"/>
              </a:spcAft>
            </a:pPr>
            <a:r>
              <a:rPr lang="zh-CN" altLang="en-US" dirty="0"/>
              <a:t>下列不属于失业者享受失业保险的条件的是（  </a:t>
            </a:r>
            <a:r>
              <a:rPr lang="en-US" altLang="zh-CN" b="1" dirty="0">
                <a:solidFill>
                  <a:srgbClr val="FF0000"/>
                </a:solidFill>
              </a:rPr>
              <a:t>D</a:t>
            </a:r>
            <a:r>
              <a:rPr lang="zh-CN" altLang="en-US" dirty="0"/>
              <a:t> ）。</a:t>
            </a:r>
          </a:p>
          <a:p>
            <a:pPr indent="457200" algn="l">
              <a:lnSpc>
                <a:spcPct val="150000"/>
              </a:lnSpc>
            </a:pPr>
            <a:r>
              <a:rPr lang="en-US" altLang="zh-CN" dirty="0"/>
              <a:t>A</a:t>
            </a:r>
            <a:r>
              <a:rPr lang="zh-CN" altLang="en-US" dirty="0"/>
              <a:t>、失业前参加失业保险</a:t>
            </a:r>
          </a:p>
          <a:p>
            <a:pPr indent="457200" algn="l">
              <a:lnSpc>
                <a:spcPct val="150000"/>
              </a:lnSpc>
            </a:pPr>
            <a:r>
              <a:rPr lang="en-US" altLang="zh-CN" dirty="0"/>
              <a:t>B</a:t>
            </a:r>
            <a:r>
              <a:rPr lang="zh-CN" altLang="en-US" dirty="0"/>
              <a:t>、缴足一定期限、数额的失业保险费</a:t>
            </a:r>
          </a:p>
          <a:p>
            <a:pPr indent="457200" algn="l">
              <a:lnSpc>
                <a:spcPct val="150000"/>
              </a:lnSpc>
            </a:pPr>
            <a:r>
              <a:rPr lang="en-US" altLang="zh-CN" dirty="0"/>
              <a:t>C</a:t>
            </a:r>
            <a:r>
              <a:rPr lang="zh-CN" altLang="en-US" dirty="0"/>
              <a:t>、在失业援助的国家居住达到一定的期限</a:t>
            </a:r>
          </a:p>
          <a:p>
            <a:pPr indent="457200" algn="l">
              <a:lnSpc>
                <a:spcPct val="150000"/>
              </a:lnSpc>
            </a:pPr>
            <a:r>
              <a:rPr lang="en-US" altLang="zh-CN" dirty="0">
                <a:solidFill>
                  <a:srgbClr val="FF0000"/>
                </a:solidFill>
              </a:rPr>
              <a:t>D</a:t>
            </a:r>
            <a:r>
              <a:rPr lang="zh-CN" altLang="en-US" dirty="0">
                <a:solidFill>
                  <a:srgbClr val="FF0000"/>
                </a:solidFill>
              </a:rPr>
              <a:t>、故意失掉就业机会</a:t>
            </a:r>
          </a:p>
        </p:txBody>
      </p:sp>
      <p:sp>
        <p:nvSpPr>
          <p:cNvPr id="5" name="TextBox 3">
            <a:extLst>
              <a:ext uri="{FF2B5EF4-FFF2-40B4-BE49-F238E27FC236}">
                <a16:creationId xmlns:a16="http://schemas.microsoft.com/office/drawing/2014/main" id="{4D506827-CC0A-4547-BD04-3B35C95F18CE}"/>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9976822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647515" y="2022924"/>
            <a:ext cx="7378987" cy="4141448"/>
          </a:xfrm>
        </p:spPr>
        <p:txBody>
          <a:bodyPr anchor="ctr"/>
          <a:lstStyle/>
          <a:p>
            <a:pPr indent="457200" algn="l">
              <a:lnSpc>
                <a:spcPct val="150000"/>
              </a:lnSpc>
              <a:spcAft>
                <a:spcPts val="1200"/>
              </a:spcAft>
            </a:pPr>
            <a:r>
              <a:rPr lang="zh-CN" altLang="en-US" dirty="0"/>
              <a:t>确定失业保险金给付金额的方法不包括（      ）。</a:t>
            </a:r>
            <a:endParaRPr lang="en-US" altLang="zh-CN" dirty="0"/>
          </a:p>
          <a:p>
            <a:pPr indent="457200" algn="l">
              <a:lnSpc>
                <a:spcPct val="150000"/>
              </a:lnSpc>
              <a:spcAft>
                <a:spcPts val="1200"/>
              </a:spcAft>
            </a:pPr>
            <a:r>
              <a:rPr lang="en-US" altLang="zh-CN" dirty="0"/>
              <a:t>A</a:t>
            </a:r>
            <a:r>
              <a:rPr lang="zh-CN" altLang="en-US" dirty="0"/>
              <a:t>、工资比例法</a:t>
            </a:r>
            <a:endParaRPr lang="en-US" altLang="zh-CN" dirty="0"/>
          </a:p>
          <a:p>
            <a:pPr indent="457200" algn="l">
              <a:lnSpc>
                <a:spcPct val="150000"/>
              </a:lnSpc>
              <a:spcAft>
                <a:spcPts val="1200"/>
              </a:spcAft>
            </a:pPr>
            <a:r>
              <a:rPr lang="en-US" altLang="zh-CN" dirty="0"/>
              <a:t>B</a:t>
            </a:r>
            <a:r>
              <a:rPr lang="zh-CN" altLang="en-US" dirty="0"/>
              <a:t>、均等法</a:t>
            </a:r>
          </a:p>
          <a:p>
            <a:pPr indent="457200" algn="l">
              <a:lnSpc>
                <a:spcPct val="150000"/>
              </a:lnSpc>
              <a:spcAft>
                <a:spcPts val="1200"/>
              </a:spcAft>
            </a:pPr>
            <a:r>
              <a:rPr lang="en-US" altLang="zh-CN" dirty="0"/>
              <a:t>C</a:t>
            </a:r>
            <a:r>
              <a:rPr lang="zh-CN" altLang="en-US" dirty="0"/>
              <a:t>、混合法</a:t>
            </a:r>
          </a:p>
          <a:p>
            <a:pPr indent="457200" algn="l">
              <a:lnSpc>
                <a:spcPct val="150000"/>
              </a:lnSpc>
              <a:spcAft>
                <a:spcPts val="1200"/>
              </a:spcAft>
            </a:pPr>
            <a:r>
              <a:rPr lang="en-US" altLang="zh-CN" dirty="0"/>
              <a:t>D</a:t>
            </a:r>
            <a:r>
              <a:rPr lang="zh-CN" altLang="en-US" dirty="0"/>
              <a:t>、工资越高的给予越低的比例</a:t>
            </a:r>
          </a:p>
        </p:txBody>
      </p:sp>
      <p:sp>
        <p:nvSpPr>
          <p:cNvPr id="5" name="TextBox 3">
            <a:extLst>
              <a:ext uri="{FF2B5EF4-FFF2-40B4-BE49-F238E27FC236}">
                <a16:creationId xmlns:a16="http://schemas.microsoft.com/office/drawing/2014/main" id="{A32678DF-5ACE-4A07-AA43-CD0E5601326B}"/>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4389051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647515" y="2022924"/>
            <a:ext cx="7378987" cy="4141448"/>
          </a:xfrm>
        </p:spPr>
        <p:txBody>
          <a:bodyPr anchor="ctr"/>
          <a:lstStyle/>
          <a:p>
            <a:pPr indent="457200" algn="l">
              <a:lnSpc>
                <a:spcPct val="150000"/>
              </a:lnSpc>
              <a:spcAft>
                <a:spcPts val="1200"/>
              </a:spcAft>
            </a:pPr>
            <a:r>
              <a:rPr lang="zh-CN" altLang="en-US" dirty="0"/>
              <a:t>确定失业保险金给付金额的方法不包括（   </a:t>
            </a:r>
            <a:r>
              <a:rPr lang="en-US" altLang="zh-CN" b="1" dirty="0">
                <a:solidFill>
                  <a:srgbClr val="FF0000"/>
                </a:solidFill>
              </a:rPr>
              <a:t>D</a:t>
            </a:r>
            <a:r>
              <a:rPr lang="zh-CN" altLang="en-US" dirty="0"/>
              <a:t>   ）。</a:t>
            </a:r>
            <a:endParaRPr lang="en-US" altLang="zh-CN" dirty="0"/>
          </a:p>
          <a:p>
            <a:pPr indent="457200" algn="l">
              <a:lnSpc>
                <a:spcPct val="150000"/>
              </a:lnSpc>
              <a:spcAft>
                <a:spcPts val="1200"/>
              </a:spcAft>
            </a:pPr>
            <a:r>
              <a:rPr lang="en-US" altLang="zh-CN" dirty="0"/>
              <a:t>A</a:t>
            </a:r>
            <a:r>
              <a:rPr lang="zh-CN" altLang="en-US" dirty="0"/>
              <a:t>、工资比例法</a:t>
            </a:r>
            <a:endParaRPr lang="en-US" altLang="zh-CN" dirty="0"/>
          </a:p>
          <a:p>
            <a:pPr indent="457200" algn="l">
              <a:lnSpc>
                <a:spcPct val="150000"/>
              </a:lnSpc>
              <a:spcAft>
                <a:spcPts val="1200"/>
              </a:spcAft>
            </a:pPr>
            <a:r>
              <a:rPr lang="en-US" altLang="zh-CN" dirty="0"/>
              <a:t>B</a:t>
            </a:r>
            <a:r>
              <a:rPr lang="zh-CN" altLang="en-US" dirty="0"/>
              <a:t>、均等法</a:t>
            </a:r>
          </a:p>
          <a:p>
            <a:pPr indent="457200" algn="l">
              <a:lnSpc>
                <a:spcPct val="150000"/>
              </a:lnSpc>
              <a:spcAft>
                <a:spcPts val="1200"/>
              </a:spcAft>
            </a:pPr>
            <a:r>
              <a:rPr lang="en-US" altLang="zh-CN" dirty="0"/>
              <a:t>C</a:t>
            </a:r>
            <a:r>
              <a:rPr lang="zh-CN" altLang="en-US" dirty="0"/>
              <a:t>、混合法</a:t>
            </a:r>
          </a:p>
          <a:p>
            <a:pPr indent="457200" algn="l">
              <a:lnSpc>
                <a:spcPct val="150000"/>
              </a:lnSpc>
              <a:spcAft>
                <a:spcPts val="1200"/>
              </a:spcAft>
            </a:pPr>
            <a:r>
              <a:rPr lang="en-US" altLang="zh-CN" b="1" dirty="0">
                <a:solidFill>
                  <a:srgbClr val="FF0000"/>
                </a:solidFill>
              </a:rPr>
              <a:t>D</a:t>
            </a:r>
            <a:r>
              <a:rPr lang="zh-CN" altLang="en-US" b="1" dirty="0">
                <a:solidFill>
                  <a:srgbClr val="FF0000"/>
                </a:solidFill>
              </a:rPr>
              <a:t>、工资越高的给予越低的比例</a:t>
            </a:r>
          </a:p>
        </p:txBody>
      </p:sp>
      <p:sp>
        <p:nvSpPr>
          <p:cNvPr id="5" name="TextBox 3">
            <a:extLst>
              <a:ext uri="{FF2B5EF4-FFF2-40B4-BE49-F238E27FC236}">
                <a16:creationId xmlns:a16="http://schemas.microsoft.com/office/drawing/2014/main" id="{A32678DF-5ACE-4A07-AA43-CD0E5601326B}"/>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9684527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993878" y="1927230"/>
            <a:ext cx="10776857" cy="4141448"/>
          </a:xfrm>
        </p:spPr>
        <p:txBody>
          <a:bodyPr anchor="ctr"/>
          <a:lstStyle/>
          <a:p>
            <a:pPr algn="l">
              <a:lnSpc>
                <a:spcPct val="150000"/>
              </a:lnSpc>
              <a:spcAft>
                <a:spcPts val="1200"/>
              </a:spcAft>
            </a:pPr>
            <a:r>
              <a:rPr lang="zh-CN" altLang="en-US" dirty="0"/>
              <a:t>关于失业保险的给付期限，下列说法不正确的是（   ）。</a:t>
            </a:r>
          </a:p>
          <a:p>
            <a:pPr algn="l">
              <a:lnSpc>
                <a:spcPct val="150000"/>
              </a:lnSpc>
            </a:pPr>
            <a:r>
              <a:rPr lang="en-US" altLang="zh-CN" dirty="0"/>
              <a:t>A</a:t>
            </a:r>
            <a:r>
              <a:rPr lang="zh-CN" altLang="en-US" dirty="0"/>
              <a:t>、劳动者失业后，一般不能立即领取失业保险金，必须要等待一个时期</a:t>
            </a:r>
          </a:p>
          <a:p>
            <a:pPr algn="l">
              <a:lnSpc>
                <a:spcPct val="150000"/>
              </a:lnSpc>
            </a:pPr>
            <a:r>
              <a:rPr lang="en-US" altLang="zh-CN" dirty="0"/>
              <a:t>B</a:t>
            </a:r>
            <a:r>
              <a:rPr lang="zh-CN" altLang="en-US" dirty="0"/>
              <a:t>、等待期的长短，通常取决于各国所实行的就业政策、失业保险基金的规模和财政状况等</a:t>
            </a:r>
          </a:p>
          <a:p>
            <a:pPr algn="l">
              <a:lnSpc>
                <a:spcPct val="150000"/>
              </a:lnSpc>
            </a:pPr>
            <a:r>
              <a:rPr lang="en-US" altLang="zh-CN" dirty="0"/>
              <a:t>C</a:t>
            </a:r>
            <a:r>
              <a:rPr lang="zh-CN" altLang="en-US" dirty="0"/>
              <a:t>、失业保险金给付期限应为</a:t>
            </a:r>
            <a:r>
              <a:rPr lang="en-US" altLang="zh-CN" dirty="0"/>
              <a:t>1</a:t>
            </a:r>
            <a:r>
              <a:rPr lang="zh-CN" altLang="en-US" dirty="0"/>
              <a:t>年不超过</a:t>
            </a:r>
            <a:r>
              <a:rPr lang="en-US" altLang="zh-CN" dirty="0"/>
              <a:t>156</a:t>
            </a:r>
            <a:r>
              <a:rPr lang="zh-CN" altLang="en-US" dirty="0"/>
              <a:t>个工作日</a:t>
            </a:r>
          </a:p>
          <a:p>
            <a:pPr algn="l">
              <a:lnSpc>
                <a:spcPct val="150000"/>
              </a:lnSpc>
            </a:pPr>
            <a:r>
              <a:rPr lang="en-US" altLang="zh-CN" dirty="0"/>
              <a:t>D</a:t>
            </a:r>
            <a:r>
              <a:rPr lang="zh-CN" altLang="en-US" dirty="0"/>
              <a:t>、失业保险金给付期限应不低于</a:t>
            </a:r>
            <a:r>
              <a:rPr lang="en-US" altLang="zh-CN" dirty="0"/>
              <a:t>70</a:t>
            </a:r>
            <a:r>
              <a:rPr lang="zh-CN" altLang="en-US" dirty="0"/>
              <a:t>个工作日</a:t>
            </a:r>
          </a:p>
        </p:txBody>
      </p:sp>
      <p:sp>
        <p:nvSpPr>
          <p:cNvPr id="5" name="TextBox 3">
            <a:extLst>
              <a:ext uri="{FF2B5EF4-FFF2-40B4-BE49-F238E27FC236}">
                <a16:creationId xmlns:a16="http://schemas.microsoft.com/office/drawing/2014/main" id="{7FC521FE-CD07-4696-A864-A5E5DBB3FB1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3719127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993878" y="1927230"/>
            <a:ext cx="10776857" cy="4141448"/>
          </a:xfrm>
        </p:spPr>
        <p:txBody>
          <a:bodyPr anchor="ctr"/>
          <a:lstStyle/>
          <a:p>
            <a:pPr algn="l">
              <a:lnSpc>
                <a:spcPct val="150000"/>
              </a:lnSpc>
              <a:spcAft>
                <a:spcPts val="1200"/>
              </a:spcAft>
            </a:pPr>
            <a:r>
              <a:rPr lang="zh-CN" altLang="en-US" dirty="0"/>
              <a:t>关于失业保险的给付期限，下列说法不正确的是（  </a:t>
            </a:r>
            <a:r>
              <a:rPr lang="en-US" altLang="zh-CN" b="1" dirty="0">
                <a:solidFill>
                  <a:srgbClr val="FF0000"/>
                </a:solidFill>
              </a:rPr>
              <a:t>D</a:t>
            </a:r>
            <a:r>
              <a:rPr lang="zh-CN" altLang="en-US" dirty="0"/>
              <a:t> ）。</a:t>
            </a:r>
          </a:p>
          <a:p>
            <a:pPr algn="l">
              <a:lnSpc>
                <a:spcPct val="150000"/>
              </a:lnSpc>
            </a:pPr>
            <a:r>
              <a:rPr lang="en-US" altLang="zh-CN" dirty="0"/>
              <a:t>A</a:t>
            </a:r>
            <a:r>
              <a:rPr lang="zh-CN" altLang="en-US" dirty="0"/>
              <a:t>、劳动者失业后，一般不能立即领取失业保险金，必须要等待一个时期</a:t>
            </a:r>
          </a:p>
          <a:p>
            <a:pPr algn="l">
              <a:lnSpc>
                <a:spcPct val="150000"/>
              </a:lnSpc>
            </a:pPr>
            <a:r>
              <a:rPr lang="en-US" altLang="zh-CN" dirty="0"/>
              <a:t>B</a:t>
            </a:r>
            <a:r>
              <a:rPr lang="zh-CN" altLang="en-US" dirty="0"/>
              <a:t>、等待期的长短，通常取决于各国所实行的就业政策、失业保险基金的规模和财政状况等</a:t>
            </a:r>
          </a:p>
          <a:p>
            <a:pPr algn="l">
              <a:lnSpc>
                <a:spcPct val="150000"/>
              </a:lnSpc>
            </a:pPr>
            <a:r>
              <a:rPr lang="en-US" altLang="zh-CN" dirty="0"/>
              <a:t>C</a:t>
            </a:r>
            <a:r>
              <a:rPr lang="zh-CN" altLang="en-US" dirty="0"/>
              <a:t>、失业保险金给付期限应为</a:t>
            </a:r>
            <a:r>
              <a:rPr lang="en-US" altLang="zh-CN" dirty="0"/>
              <a:t>1</a:t>
            </a:r>
            <a:r>
              <a:rPr lang="zh-CN" altLang="en-US" dirty="0"/>
              <a:t>年不超过</a:t>
            </a:r>
            <a:r>
              <a:rPr lang="en-US" altLang="zh-CN" dirty="0"/>
              <a:t>156</a:t>
            </a:r>
            <a:r>
              <a:rPr lang="zh-CN" altLang="en-US" dirty="0"/>
              <a:t>个工作日</a:t>
            </a:r>
          </a:p>
          <a:p>
            <a:pPr algn="l">
              <a:lnSpc>
                <a:spcPct val="150000"/>
              </a:lnSpc>
            </a:pPr>
            <a:r>
              <a:rPr lang="en-US" altLang="zh-CN" dirty="0">
                <a:solidFill>
                  <a:srgbClr val="FF0000"/>
                </a:solidFill>
              </a:rPr>
              <a:t>D</a:t>
            </a:r>
            <a:r>
              <a:rPr lang="zh-CN" altLang="en-US" dirty="0">
                <a:solidFill>
                  <a:srgbClr val="FF0000"/>
                </a:solidFill>
              </a:rPr>
              <a:t>、失业保险金给付期限应不低于</a:t>
            </a:r>
            <a:r>
              <a:rPr lang="en-US" altLang="zh-CN" dirty="0">
                <a:solidFill>
                  <a:srgbClr val="FF0000"/>
                </a:solidFill>
              </a:rPr>
              <a:t>70</a:t>
            </a:r>
            <a:r>
              <a:rPr lang="zh-CN" altLang="en-US" dirty="0">
                <a:solidFill>
                  <a:srgbClr val="FF0000"/>
                </a:solidFill>
              </a:rPr>
              <a:t>个工作日</a:t>
            </a:r>
          </a:p>
        </p:txBody>
      </p:sp>
      <p:sp>
        <p:nvSpPr>
          <p:cNvPr id="5" name="TextBox 3">
            <a:extLst>
              <a:ext uri="{FF2B5EF4-FFF2-40B4-BE49-F238E27FC236}">
                <a16:creationId xmlns:a16="http://schemas.microsoft.com/office/drawing/2014/main" id="{7FC521FE-CD07-4696-A864-A5E5DBB3FB1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9989217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C7B937-3CF4-4E33-B3CF-FF499B0279F4}"/>
              </a:ext>
            </a:extLst>
          </p:cNvPr>
          <p:cNvSpPr/>
          <p:nvPr/>
        </p:nvSpPr>
        <p:spPr>
          <a:xfrm>
            <a:off x="829519" y="2129742"/>
            <a:ext cx="10532962" cy="3032567"/>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pic>
        <p:nvPicPr>
          <p:cNvPr id="2" name="图片 1"/>
          <p:cNvPicPr>
            <a:picLocks noChangeAspect="1"/>
          </p:cNvPicPr>
          <p:nvPr/>
        </p:nvPicPr>
        <p:blipFill>
          <a:blip r:embed="rId2">
            <a:biLevel thresh="75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70175" y="2433091"/>
            <a:ext cx="12051650" cy="2590322"/>
          </a:xfrm>
          <a:prstGeom prst="rect">
            <a:avLst/>
          </a:prstGeom>
        </p:spPr>
      </p:pic>
    </p:spTree>
    <p:extLst>
      <p:ext uri="{BB962C8B-B14F-4D97-AF65-F5344CB8AC3E}">
        <p14:creationId xmlns:p14="http://schemas.microsoft.com/office/powerpoint/2010/main" val="9260624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303637" y="2592503"/>
            <a:ext cx="5905500" cy="2919095"/>
            <a:chOff x="8764" y="3057"/>
            <a:chExt cx="9300" cy="4597"/>
          </a:xfrm>
        </p:grpSpPr>
        <p:sp>
          <p:nvSpPr>
            <p:cNvPr id="5" name="Rectangle 14"/>
            <p:cNvSpPr/>
            <p:nvPr/>
          </p:nvSpPr>
          <p:spPr>
            <a:xfrm>
              <a:off x="8764" y="3879"/>
              <a:ext cx="9300" cy="3775"/>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同学们退出课堂前记得做完随堂考哦</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a:t>
              </a:r>
              <a:endPar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1</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、它是老师精心挑选的历年真题；</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、它能考察你对本次课程知识点的掌握；</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3</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、课后作业明天中午</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12:00</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前完成。</a:t>
              </a:r>
            </a:p>
          </p:txBody>
        </p:sp>
        <p:sp>
          <p:nvSpPr>
            <p:cNvPr id="91" name="文本框 90"/>
            <p:cNvSpPr txBox="1"/>
            <p:nvPr/>
          </p:nvSpPr>
          <p:spPr>
            <a:xfrm>
              <a:off x="8764" y="3057"/>
              <a:ext cx="5499" cy="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随堂考＆作业</a:t>
              </a:r>
            </a:p>
          </p:txBody>
        </p:sp>
      </p:grpSp>
      <p:pic>
        <p:nvPicPr>
          <p:cNvPr id="4" name="图片 3">
            <a:extLst>
              <a:ext uri="{FF2B5EF4-FFF2-40B4-BE49-F238E27FC236}">
                <a16:creationId xmlns:a16="http://schemas.microsoft.com/office/drawing/2014/main" id="{311C8F60-233A-4C00-9166-7CB7E7163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723" y="2060373"/>
            <a:ext cx="3634983" cy="3429000"/>
          </a:xfrm>
          <a:prstGeom prst="roundRect">
            <a:avLst>
              <a:gd name="adj" fmla="val 8594"/>
            </a:avLst>
          </a:prstGeom>
          <a:solidFill>
            <a:srgbClr val="FFFFFF">
              <a:shade val="85000"/>
            </a:srgbClr>
          </a:solidFill>
          <a:ln>
            <a:noFill/>
          </a:ln>
          <a:effectLst/>
        </p:spPr>
      </p:pic>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尤里奇】人力三级课件标准化模版V2.0（2016-6-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12367</TotalTime>
  <Words>8699</Words>
  <Application>Microsoft Office PowerPoint</Application>
  <PresentationFormat>宽屏</PresentationFormat>
  <Paragraphs>790</Paragraphs>
  <Slides>98</Slides>
  <Notes>81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98</vt:i4>
      </vt:variant>
    </vt:vector>
  </HeadingPairs>
  <TitlesOfParts>
    <vt:vector size="109" baseType="lpstr">
      <vt:lpstr>Helvetica Neue For Number</vt:lpstr>
      <vt:lpstr>等线</vt:lpstr>
      <vt:lpstr>等线 Light</vt:lpstr>
      <vt:lpstr>宋体</vt:lpstr>
      <vt:lpstr>微软雅黑</vt:lpstr>
      <vt:lpstr>Arial</vt:lpstr>
      <vt:lpstr>Arial</vt:lpstr>
      <vt:lpstr>Calibri</vt:lpstr>
      <vt:lpstr>Times New Roman</vt:lpstr>
      <vt:lpstr>自定义设计方案</vt:lpstr>
      <vt:lpstr>【尤里奇】人力三级课件标准化模版V2.0（2016-6-21）</vt:lpstr>
      <vt:lpstr>社会保障学（课程代码：07484）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广东人力本自考《劳动法》串讲</dc:title>
  <dc:creator>Yonghao Liao</dc:creator>
  <cp:lastModifiedBy>易珊</cp:lastModifiedBy>
  <cp:revision>736</cp:revision>
  <dcterms:created xsi:type="dcterms:W3CDTF">2015-05-05T08:02:00Z</dcterms:created>
  <dcterms:modified xsi:type="dcterms:W3CDTF">2020-11-17T09:03:48Z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