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3"/>
  </p:notesMasterIdLst>
  <p:sldIdLst>
    <p:sldId id="1101" r:id="rId3"/>
    <p:sldId id="1075" r:id="rId4"/>
    <p:sldId id="333" r:id="rId5"/>
    <p:sldId id="924" r:id="rId6"/>
    <p:sldId id="1193" r:id="rId7"/>
    <p:sldId id="1237" r:id="rId8"/>
    <p:sldId id="1195" r:id="rId9"/>
    <p:sldId id="1238" r:id="rId10"/>
    <p:sldId id="1866" r:id="rId11"/>
    <p:sldId id="1867" r:id="rId12"/>
    <p:sldId id="1257" r:id="rId13"/>
    <p:sldId id="1190" r:id="rId14"/>
    <p:sldId id="925" r:id="rId15"/>
    <p:sldId id="1853" r:id="rId16"/>
    <p:sldId id="1224" r:id="rId17"/>
    <p:sldId id="1228" r:id="rId18"/>
    <p:sldId id="1868" r:id="rId19"/>
    <p:sldId id="1869" r:id="rId20"/>
    <p:sldId id="930" r:id="rId21"/>
    <p:sldId id="1857" r:id="rId22"/>
    <p:sldId id="1854" r:id="rId23"/>
    <p:sldId id="1221" r:id="rId24"/>
    <p:sldId id="1239" r:id="rId25"/>
    <p:sldId id="1219" r:id="rId26"/>
    <p:sldId id="1240" r:id="rId27"/>
    <p:sldId id="1202" r:id="rId28"/>
    <p:sldId id="1242" r:id="rId29"/>
    <p:sldId id="1204" r:id="rId30"/>
    <p:sldId id="1243" r:id="rId31"/>
    <p:sldId id="1258" r:id="rId32"/>
    <p:sldId id="1197" r:id="rId33"/>
    <p:sldId id="1213" r:id="rId34"/>
    <p:sldId id="934" r:id="rId35"/>
    <p:sldId id="1214" r:id="rId36"/>
    <p:sldId id="1215" r:id="rId37"/>
    <p:sldId id="936" r:id="rId38"/>
    <p:sldId id="1870" r:id="rId39"/>
    <p:sldId id="1871" r:id="rId40"/>
    <p:sldId id="1872" r:id="rId41"/>
    <p:sldId id="1873" r:id="rId42"/>
    <p:sldId id="937" r:id="rId43"/>
    <p:sldId id="1254" r:id="rId44"/>
    <p:sldId id="1874" r:id="rId45"/>
    <p:sldId id="1875" r:id="rId46"/>
    <p:sldId id="938" r:id="rId47"/>
    <p:sldId id="941" r:id="rId48"/>
    <p:sldId id="1876" r:id="rId49"/>
    <p:sldId id="1877" r:id="rId50"/>
    <p:sldId id="1878" r:id="rId51"/>
    <p:sldId id="1879" r:id="rId52"/>
    <p:sldId id="1250" r:id="rId53"/>
    <p:sldId id="1198" r:id="rId54"/>
    <p:sldId id="942" r:id="rId55"/>
    <p:sldId id="1256" r:id="rId56"/>
    <p:sldId id="1226" r:id="rId57"/>
    <p:sldId id="1880" r:id="rId58"/>
    <p:sldId id="1259" r:id="rId59"/>
    <p:sldId id="1199" r:id="rId60"/>
    <p:sldId id="1216" r:id="rId61"/>
    <p:sldId id="1210" r:id="rId62"/>
    <p:sldId id="1882" r:id="rId63"/>
    <p:sldId id="1881" r:id="rId64"/>
    <p:sldId id="1247" r:id="rId65"/>
    <p:sldId id="1208" r:id="rId66"/>
    <p:sldId id="1246" r:id="rId67"/>
    <p:sldId id="1212" r:id="rId68"/>
    <p:sldId id="1260" r:id="rId69"/>
    <p:sldId id="1217" r:id="rId70"/>
    <p:sldId id="1261" r:id="rId71"/>
    <p:sldId id="1262" r:id="rId72"/>
    <p:sldId id="1277" r:id="rId73"/>
    <p:sldId id="1278" r:id="rId74"/>
    <p:sldId id="1279" r:id="rId75"/>
    <p:sldId id="1273" r:id="rId76"/>
    <p:sldId id="1280" r:id="rId77"/>
    <p:sldId id="1281" r:id="rId78"/>
    <p:sldId id="1284" r:id="rId79"/>
    <p:sldId id="1294" r:id="rId80"/>
    <p:sldId id="1282" r:id="rId81"/>
    <p:sldId id="1283" r:id="rId82"/>
    <p:sldId id="1295" r:id="rId83"/>
    <p:sldId id="1296" r:id="rId84"/>
    <p:sldId id="1297" r:id="rId85"/>
    <p:sldId id="1855" r:id="rId86"/>
    <p:sldId id="1298" r:id="rId87"/>
    <p:sldId id="1883" r:id="rId88"/>
    <p:sldId id="1300" r:id="rId89"/>
    <p:sldId id="1301" r:id="rId90"/>
    <p:sldId id="1302" r:id="rId91"/>
    <p:sldId id="1303" r:id="rId92"/>
    <p:sldId id="1263" r:id="rId93"/>
    <p:sldId id="1306" r:id="rId94"/>
    <p:sldId id="1264" r:id="rId95"/>
    <p:sldId id="1285" r:id="rId96"/>
    <p:sldId id="1265" r:id="rId97"/>
    <p:sldId id="1884" r:id="rId98"/>
    <p:sldId id="1266" r:id="rId99"/>
    <p:sldId id="1287" r:id="rId100"/>
    <p:sldId id="1220" r:id="rId101"/>
    <p:sldId id="1851"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D0D8E8"/>
    <a:srgbClr val="E9ED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27" autoAdjust="0"/>
    <p:restoredTop sz="95461" autoAdjust="0"/>
  </p:normalViewPr>
  <p:slideViewPr>
    <p:cSldViewPr snapToGrid="0">
      <p:cViewPr varScale="1">
        <p:scale>
          <a:sx n="90" d="100"/>
          <a:sy n="90" d="100"/>
        </p:scale>
        <p:origin x="474" y="84"/>
      </p:cViewPr>
      <p:guideLst>
        <p:guide orient="horz" pos="2205"/>
        <p:guide pos="3817"/>
      </p:guideLst>
    </p:cSldViewPr>
  </p:slideViewPr>
  <p:notesTextViewPr>
    <p:cViewPr>
      <p:scale>
        <a:sx n="1" d="1"/>
        <a:sy n="1" d="1"/>
      </p:scale>
      <p:origin x="0" y="0"/>
    </p:cViewPr>
  </p:notesTextViewPr>
  <p:sorterViewPr>
    <p:cViewPr>
      <p:scale>
        <a:sx n="100" d="100"/>
        <a:sy n="100" d="100"/>
      </p:scale>
      <p:origin x="0" y="-75402"/>
    </p:cViewPr>
  </p:sorter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567CF1-23A3-3B44-8038-DA6A9250EFB0}"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zh-CN" altLang="en-US"/>
        </a:p>
      </dgm:t>
    </dgm:pt>
    <dgm:pt modelId="{40C6EDA2-DA08-FF4C-9930-002EA4135C39}">
      <dgm:prSet phldrT="[文本]"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a:lstStyle/>
        <a:p>
          <a:r>
            <a:rPr lang="zh-CN" altLang="en-US" sz="2000" b="1" dirty="0">
              <a:solidFill>
                <a:schemeClr val="tx1"/>
              </a:solidFill>
            </a:rPr>
            <a:t>失业保险基金的筹措方式</a:t>
          </a:r>
        </a:p>
      </dgm:t>
    </dgm:pt>
    <dgm:pt modelId="{98D920D6-B778-264A-9FD2-4CB9B5994998}" type="parTrans" cxnId="{03FD962F-187F-3848-9DBC-4EE7C8C70D41}">
      <dgm:prSet/>
      <dgm:spPr/>
      <dgm:t>
        <a:bodyPr/>
        <a:lstStyle/>
        <a:p>
          <a:endParaRPr lang="zh-CN" altLang="en-US" sz="2000" b="0">
            <a:solidFill>
              <a:schemeClr val="tx1"/>
            </a:solidFill>
          </a:endParaRPr>
        </a:p>
      </dgm:t>
    </dgm:pt>
    <dgm:pt modelId="{BC067A34-30B1-8147-85FF-21CD5FF09D67}" type="sibTrans" cxnId="{03FD962F-187F-3848-9DBC-4EE7C8C70D41}">
      <dgm:prSet/>
      <dgm:spPr/>
      <dgm:t>
        <a:bodyPr/>
        <a:lstStyle/>
        <a:p>
          <a:endParaRPr lang="zh-CN" altLang="en-US" sz="2000" b="0">
            <a:solidFill>
              <a:schemeClr val="tx1"/>
            </a:solidFill>
          </a:endParaRPr>
        </a:p>
      </dgm:t>
    </dgm:pt>
    <dgm:pt modelId="{02F17653-780D-FB45-BD99-8F864CDB0494}">
      <dgm:prSet phldrT="[文本]"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1</a:t>
          </a:r>
          <a:r>
            <a:rPr lang="zh-CN" altLang="en-US" sz="2000" b="0" dirty="0">
              <a:solidFill>
                <a:schemeClr val="tx1"/>
              </a:solidFill>
            </a:rPr>
            <a:t>）由政府、企业和个人三方共同负担。（德国、加拿大、日本）</a:t>
          </a:r>
        </a:p>
      </dgm:t>
    </dgm:pt>
    <dgm:pt modelId="{B0B77CF6-615E-3441-835F-6AA53ED0025C}" type="parTrans" cxnId="{775EB95F-71F6-D047-A707-A097AC306916}">
      <dgm:prSet custT="1"/>
      <dgm:spPr>
        <a:ln w="25400">
          <a:solidFill>
            <a:schemeClr val="tx1"/>
          </a:solidFill>
        </a:ln>
      </dgm:spPr>
      <dgm:t>
        <a:bodyPr/>
        <a:lstStyle/>
        <a:p>
          <a:endParaRPr lang="zh-CN" altLang="en-US" sz="2000" b="0">
            <a:solidFill>
              <a:schemeClr val="tx1"/>
            </a:solidFill>
          </a:endParaRPr>
        </a:p>
      </dgm:t>
    </dgm:pt>
    <dgm:pt modelId="{E52B4C20-06CD-4345-B2C6-781EC0112E1A}" type="sibTrans" cxnId="{775EB95F-71F6-D047-A707-A097AC306916}">
      <dgm:prSet/>
      <dgm:spPr/>
      <dgm:t>
        <a:bodyPr/>
        <a:lstStyle/>
        <a:p>
          <a:endParaRPr lang="zh-CN" altLang="en-US" sz="2000" b="0">
            <a:solidFill>
              <a:schemeClr val="tx1"/>
            </a:solidFill>
          </a:endParaRPr>
        </a:p>
      </dgm:t>
    </dgm:pt>
    <dgm:pt modelId="{09BAE0D7-4350-DC43-9744-4872FE149422}">
      <dgm:prSet phldrT="[文本]"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2</a:t>
          </a:r>
          <a:r>
            <a:rPr lang="zh-CN" altLang="en-US" sz="2000" b="0" dirty="0">
              <a:solidFill>
                <a:schemeClr val="tx1"/>
              </a:solidFill>
            </a:rPr>
            <a:t>）由企业和个人双方共同负担。（法国、希腊）</a:t>
          </a:r>
        </a:p>
      </dgm:t>
    </dgm:pt>
    <dgm:pt modelId="{D073A59A-4B89-AF4F-B61F-705FA93477D6}" type="parTrans" cxnId="{5BF76A5A-4C5A-3740-A085-F7845BCE0643}">
      <dgm:prSet custT="1"/>
      <dgm:spPr>
        <a:ln w="25400">
          <a:solidFill>
            <a:schemeClr val="tx1"/>
          </a:solidFill>
        </a:ln>
      </dgm:spPr>
      <dgm:t>
        <a:bodyPr/>
        <a:lstStyle/>
        <a:p>
          <a:endParaRPr lang="zh-CN" altLang="en-US" sz="2000" b="0">
            <a:solidFill>
              <a:schemeClr val="tx1"/>
            </a:solidFill>
          </a:endParaRPr>
        </a:p>
      </dgm:t>
    </dgm:pt>
    <dgm:pt modelId="{A08AE636-DB8E-984E-933F-B45917E0001C}" type="sibTrans" cxnId="{5BF76A5A-4C5A-3740-A085-F7845BCE0643}">
      <dgm:prSet/>
      <dgm:spPr/>
      <dgm:t>
        <a:bodyPr/>
        <a:lstStyle/>
        <a:p>
          <a:endParaRPr lang="zh-CN" altLang="en-US" sz="2000" b="0">
            <a:solidFill>
              <a:schemeClr val="tx1"/>
            </a:solidFill>
          </a:endParaRPr>
        </a:p>
      </dgm:t>
    </dgm:pt>
    <dgm:pt modelId="{DCA6DB62-319B-9843-A376-504107A26806}">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3</a:t>
          </a:r>
          <a:r>
            <a:rPr lang="zh-CN" altLang="en-US" sz="2000" b="0" dirty="0">
              <a:solidFill>
                <a:schemeClr val="tx1"/>
              </a:solidFill>
            </a:rPr>
            <a:t>）由政府和企业双方共同负担。（意大利、美国、冰岛）</a:t>
          </a:r>
        </a:p>
      </dgm:t>
    </dgm:pt>
    <dgm:pt modelId="{0D24C87E-5307-F84B-801D-60221EBD4B88}" type="parTrans" cxnId="{E18C0157-9E79-D74E-BC4B-6BA44C34B183}">
      <dgm:prSet custT="1"/>
      <dgm:spPr>
        <a:ln w="25400">
          <a:solidFill>
            <a:schemeClr val="tx1"/>
          </a:solidFill>
        </a:ln>
      </dgm:spPr>
      <dgm:t>
        <a:bodyPr/>
        <a:lstStyle/>
        <a:p>
          <a:endParaRPr lang="zh-CN" altLang="en-US" sz="2000" b="0">
            <a:solidFill>
              <a:schemeClr val="tx1"/>
            </a:solidFill>
          </a:endParaRPr>
        </a:p>
      </dgm:t>
    </dgm:pt>
    <dgm:pt modelId="{742EECAB-8641-174E-A67A-D25C51937840}" type="sibTrans" cxnId="{E18C0157-9E79-D74E-BC4B-6BA44C34B183}">
      <dgm:prSet/>
      <dgm:spPr/>
      <dgm:t>
        <a:bodyPr/>
        <a:lstStyle/>
        <a:p>
          <a:endParaRPr lang="zh-CN" altLang="en-US" sz="2000" b="0">
            <a:solidFill>
              <a:schemeClr val="tx1"/>
            </a:solidFill>
          </a:endParaRPr>
        </a:p>
      </dgm:t>
    </dgm:pt>
    <dgm:pt modelId="{E5145951-E3DA-0C4A-8DC5-671D7B718680}">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4</a:t>
          </a:r>
          <a:r>
            <a:rPr lang="zh-CN" altLang="en-US" sz="2000" b="0" dirty="0">
              <a:solidFill>
                <a:schemeClr val="tx1"/>
              </a:solidFill>
            </a:rPr>
            <a:t>）由企业一方全部负担。（印度尼西亚、阿根廷）</a:t>
          </a:r>
        </a:p>
      </dgm:t>
    </dgm:pt>
    <dgm:pt modelId="{F7CBE1F0-6D95-4B49-B594-8798AE2BBCB4}" type="parTrans" cxnId="{7CFA64AC-279D-574B-81E5-BCFAF27F0DFF}">
      <dgm:prSet custT="1"/>
      <dgm:spPr>
        <a:ln w="28575">
          <a:solidFill>
            <a:schemeClr val="tx1"/>
          </a:solidFill>
        </a:ln>
      </dgm:spPr>
      <dgm:t>
        <a:bodyPr/>
        <a:lstStyle/>
        <a:p>
          <a:endParaRPr lang="zh-CN" altLang="en-US" sz="2000" b="0">
            <a:solidFill>
              <a:schemeClr val="tx1"/>
            </a:solidFill>
          </a:endParaRPr>
        </a:p>
      </dgm:t>
    </dgm:pt>
    <dgm:pt modelId="{8FB0CCEA-81A0-A240-BA51-A8F27EA17CC7}" type="sibTrans" cxnId="{7CFA64AC-279D-574B-81E5-BCFAF27F0DFF}">
      <dgm:prSet/>
      <dgm:spPr/>
      <dgm:t>
        <a:bodyPr/>
        <a:lstStyle/>
        <a:p>
          <a:endParaRPr lang="zh-CN" altLang="en-US" sz="2000" b="0">
            <a:solidFill>
              <a:schemeClr val="tx1"/>
            </a:solidFill>
          </a:endParaRPr>
        </a:p>
      </dgm:t>
    </dgm:pt>
    <dgm:pt modelId="{10CD0F3F-EC57-8046-83CC-9DF128F299E3}">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5</a:t>
          </a:r>
          <a:r>
            <a:rPr lang="zh-CN" altLang="en-US" sz="2000" b="0" dirty="0">
              <a:solidFill>
                <a:schemeClr val="tx1"/>
              </a:solidFill>
            </a:rPr>
            <a:t>）由政府全部负担。（澳大利亚、新西兰、匈牙利）</a:t>
          </a:r>
        </a:p>
      </dgm:t>
    </dgm:pt>
    <dgm:pt modelId="{203634ED-2434-A540-9292-AD20C198971E}" type="parTrans" cxnId="{A14811F0-E4F9-884D-A1F2-A7CE2F600908}">
      <dgm:prSet custT="1"/>
      <dgm:spPr>
        <a:ln w="28575">
          <a:solidFill>
            <a:schemeClr val="tx1"/>
          </a:solidFill>
        </a:ln>
      </dgm:spPr>
      <dgm:t>
        <a:bodyPr/>
        <a:lstStyle/>
        <a:p>
          <a:endParaRPr lang="zh-CN" altLang="en-US" sz="2000" b="0">
            <a:solidFill>
              <a:schemeClr val="tx1"/>
            </a:solidFill>
          </a:endParaRPr>
        </a:p>
      </dgm:t>
    </dgm:pt>
    <dgm:pt modelId="{BC1BB560-F919-CA4B-9886-279FFC0EB630}" type="sibTrans" cxnId="{A14811F0-E4F9-884D-A1F2-A7CE2F600908}">
      <dgm:prSet/>
      <dgm:spPr/>
      <dgm:t>
        <a:bodyPr/>
        <a:lstStyle/>
        <a:p>
          <a:endParaRPr lang="zh-CN" altLang="en-US" sz="2000" b="0">
            <a:solidFill>
              <a:schemeClr val="tx1"/>
            </a:solidFill>
          </a:endParaRPr>
        </a:p>
      </dgm:t>
    </dgm:pt>
    <dgm:pt modelId="{1A9D98B4-B1FA-7549-8C12-4D94AA262757}">
      <dgm:prSet custT="1">
        <dgm:style>
          <a:lnRef idx="2">
            <a:schemeClr val="accent6"/>
          </a:lnRef>
          <a:fillRef idx="1">
            <a:schemeClr val="lt1"/>
          </a:fillRef>
          <a:effectRef idx="0">
            <a:schemeClr val="accent6"/>
          </a:effectRef>
          <a:fontRef idx="minor">
            <a:schemeClr val="dk1"/>
          </a:fontRef>
        </dgm:style>
      </dgm:prSet>
      <dgm:spPr>
        <a:noFill/>
        <a:ln/>
      </dgm:spPr>
      <dgm:t>
        <a:bodyPr/>
        <a:lstStyle/>
        <a:p>
          <a:pPr algn="l"/>
          <a:r>
            <a:rPr lang="zh-CN" altLang="en-US" sz="2000" b="0" dirty="0">
              <a:solidFill>
                <a:schemeClr val="tx1"/>
              </a:solidFill>
            </a:rPr>
            <a:t>（</a:t>
          </a:r>
          <a:r>
            <a:rPr lang="en-US" altLang="zh-CN" sz="2000" b="0" dirty="0">
              <a:solidFill>
                <a:schemeClr val="tx1"/>
              </a:solidFill>
            </a:rPr>
            <a:t>6</a:t>
          </a:r>
          <a:r>
            <a:rPr lang="zh-CN" altLang="en-US" sz="2000" b="0" dirty="0">
              <a:solidFill>
                <a:schemeClr val="tx1"/>
              </a:solidFill>
            </a:rPr>
            <a:t>）由个人全部负担。（前南斯拉夫）</a:t>
          </a:r>
        </a:p>
      </dgm:t>
    </dgm:pt>
    <dgm:pt modelId="{F85E6029-09F7-114C-BA68-6E3DB96B6822}" type="parTrans" cxnId="{FDFD5BE9-9F6E-F841-A5D9-7EB4A46E9058}">
      <dgm:prSet custT="1"/>
      <dgm:spPr>
        <a:ln w="28575">
          <a:solidFill>
            <a:schemeClr val="tx1"/>
          </a:solidFill>
        </a:ln>
      </dgm:spPr>
      <dgm:t>
        <a:bodyPr/>
        <a:lstStyle/>
        <a:p>
          <a:endParaRPr lang="zh-CN" altLang="en-US" sz="2000" b="0">
            <a:solidFill>
              <a:schemeClr val="tx1"/>
            </a:solidFill>
          </a:endParaRPr>
        </a:p>
      </dgm:t>
    </dgm:pt>
    <dgm:pt modelId="{A50095BB-B4D4-3F4F-B44A-E14D868E2351}" type="sibTrans" cxnId="{FDFD5BE9-9F6E-F841-A5D9-7EB4A46E9058}">
      <dgm:prSet/>
      <dgm:spPr/>
      <dgm:t>
        <a:bodyPr/>
        <a:lstStyle/>
        <a:p>
          <a:endParaRPr lang="zh-CN" altLang="en-US" sz="2000" b="0">
            <a:solidFill>
              <a:schemeClr val="tx1"/>
            </a:solidFill>
          </a:endParaRPr>
        </a:p>
      </dgm:t>
    </dgm:pt>
    <dgm:pt modelId="{C92EF261-1411-5E47-9303-E0AC8B7EA99B}" type="pres">
      <dgm:prSet presAssocID="{86567CF1-23A3-3B44-8038-DA6A9250EFB0}" presName="diagram" presStyleCnt="0">
        <dgm:presLayoutVars>
          <dgm:chPref val="1"/>
          <dgm:dir/>
          <dgm:animOne val="branch"/>
          <dgm:animLvl val="lvl"/>
          <dgm:resizeHandles val="exact"/>
        </dgm:presLayoutVars>
      </dgm:prSet>
      <dgm:spPr/>
    </dgm:pt>
    <dgm:pt modelId="{A1ADEF4D-ABBA-0D41-8A1C-23B60D746672}" type="pres">
      <dgm:prSet presAssocID="{40C6EDA2-DA08-FF4C-9930-002EA4135C39}" presName="root1" presStyleCnt="0"/>
      <dgm:spPr/>
    </dgm:pt>
    <dgm:pt modelId="{82965673-CC17-9C46-BF1C-7C7B52427BE2}" type="pres">
      <dgm:prSet presAssocID="{40C6EDA2-DA08-FF4C-9930-002EA4135C39}" presName="LevelOneTextNode" presStyleLbl="node0" presStyleIdx="0" presStyleCnt="1" custScaleX="52487" custScaleY="229657">
        <dgm:presLayoutVars>
          <dgm:chPref val="3"/>
        </dgm:presLayoutVars>
      </dgm:prSet>
      <dgm:spPr/>
    </dgm:pt>
    <dgm:pt modelId="{A5D15C1E-C356-0A4A-B9E7-B10420C971DC}" type="pres">
      <dgm:prSet presAssocID="{40C6EDA2-DA08-FF4C-9930-002EA4135C39}" presName="level2hierChild" presStyleCnt="0"/>
      <dgm:spPr/>
    </dgm:pt>
    <dgm:pt modelId="{7B98BFEE-CE54-2E4F-B504-3BEBF7A8C306}" type="pres">
      <dgm:prSet presAssocID="{B0B77CF6-615E-3441-835F-6AA53ED0025C}" presName="conn2-1" presStyleLbl="parChTrans1D2" presStyleIdx="0" presStyleCnt="6"/>
      <dgm:spPr/>
    </dgm:pt>
    <dgm:pt modelId="{E6BB7EA9-71DC-A54D-A416-6E29C33B5C99}" type="pres">
      <dgm:prSet presAssocID="{B0B77CF6-615E-3441-835F-6AA53ED0025C}" presName="connTx" presStyleLbl="parChTrans1D2" presStyleIdx="0" presStyleCnt="6"/>
      <dgm:spPr/>
    </dgm:pt>
    <dgm:pt modelId="{7DE026D7-7FD5-1F48-BF5F-7F46DF0B8731}" type="pres">
      <dgm:prSet presAssocID="{02F17653-780D-FB45-BD99-8F864CDB0494}" presName="root2" presStyleCnt="0"/>
      <dgm:spPr/>
    </dgm:pt>
    <dgm:pt modelId="{8C13C65E-0DB5-D248-A7AB-F518A1DA73CD}" type="pres">
      <dgm:prSet presAssocID="{02F17653-780D-FB45-BD99-8F864CDB0494}" presName="LevelTwoTextNode" presStyleLbl="node2" presStyleIdx="0" presStyleCnt="6" custScaleX="489354" custScaleY="49278" custLinFactNeighborY="-912">
        <dgm:presLayoutVars>
          <dgm:chPref val="3"/>
        </dgm:presLayoutVars>
      </dgm:prSet>
      <dgm:spPr/>
    </dgm:pt>
    <dgm:pt modelId="{56FB739F-B98E-A244-BDF9-75A86A44961B}" type="pres">
      <dgm:prSet presAssocID="{02F17653-780D-FB45-BD99-8F864CDB0494}" presName="level3hierChild" presStyleCnt="0"/>
      <dgm:spPr/>
    </dgm:pt>
    <dgm:pt modelId="{F2E737C9-615A-0C41-B12F-540998BDA44A}" type="pres">
      <dgm:prSet presAssocID="{D073A59A-4B89-AF4F-B61F-705FA93477D6}" presName="conn2-1" presStyleLbl="parChTrans1D2" presStyleIdx="1" presStyleCnt="6"/>
      <dgm:spPr/>
    </dgm:pt>
    <dgm:pt modelId="{4BE83A6D-C259-6740-85E2-8DB9B9DE505D}" type="pres">
      <dgm:prSet presAssocID="{D073A59A-4B89-AF4F-B61F-705FA93477D6}" presName="connTx" presStyleLbl="parChTrans1D2" presStyleIdx="1" presStyleCnt="6"/>
      <dgm:spPr/>
    </dgm:pt>
    <dgm:pt modelId="{8F703D5E-3EEE-C547-B64D-6C99D8B4C7D3}" type="pres">
      <dgm:prSet presAssocID="{09BAE0D7-4350-DC43-9744-4872FE149422}" presName="root2" presStyleCnt="0"/>
      <dgm:spPr/>
    </dgm:pt>
    <dgm:pt modelId="{3E490291-0E5D-F945-88B3-D8F863EBF31D}" type="pres">
      <dgm:prSet presAssocID="{09BAE0D7-4350-DC43-9744-4872FE149422}" presName="LevelTwoTextNode" presStyleLbl="node2" presStyleIdx="1" presStyleCnt="6" custScaleX="489354" custScaleY="49278">
        <dgm:presLayoutVars>
          <dgm:chPref val="3"/>
        </dgm:presLayoutVars>
      </dgm:prSet>
      <dgm:spPr/>
    </dgm:pt>
    <dgm:pt modelId="{A122B5A1-1286-DB49-A35F-B2E0F57FD261}" type="pres">
      <dgm:prSet presAssocID="{09BAE0D7-4350-DC43-9744-4872FE149422}" presName="level3hierChild" presStyleCnt="0"/>
      <dgm:spPr/>
    </dgm:pt>
    <dgm:pt modelId="{52A6052A-C70D-C340-BBD6-9D88A1D3A09D}" type="pres">
      <dgm:prSet presAssocID="{0D24C87E-5307-F84B-801D-60221EBD4B88}" presName="conn2-1" presStyleLbl="parChTrans1D2" presStyleIdx="2" presStyleCnt="6"/>
      <dgm:spPr/>
    </dgm:pt>
    <dgm:pt modelId="{A1C9E02D-60C4-1F4F-A11B-6D6C4345FF29}" type="pres">
      <dgm:prSet presAssocID="{0D24C87E-5307-F84B-801D-60221EBD4B88}" presName="connTx" presStyleLbl="parChTrans1D2" presStyleIdx="2" presStyleCnt="6"/>
      <dgm:spPr/>
    </dgm:pt>
    <dgm:pt modelId="{F937B34B-1DE4-6143-86FB-F1F830418C5A}" type="pres">
      <dgm:prSet presAssocID="{DCA6DB62-319B-9843-A376-504107A26806}" presName="root2" presStyleCnt="0"/>
      <dgm:spPr/>
    </dgm:pt>
    <dgm:pt modelId="{E3A8F629-8538-4A48-9962-7BF7158B15F3}" type="pres">
      <dgm:prSet presAssocID="{DCA6DB62-319B-9843-A376-504107A26806}" presName="LevelTwoTextNode" presStyleLbl="node2" presStyleIdx="2" presStyleCnt="6" custScaleX="489354" custScaleY="49278">
        <dgm:presLayoutVars>
          <dgm:chPref val="3"/>
        </dgm:presLayoutVars>
      </dgm:prSet>
      <dgm:spPr/>
    </dgm:pt>
    <dgm:pt modelId="{EB8B89D9-5E37-B24F-8627-214FEB1B52FE}" type="pres">
      <dgm:prSet presAssocID="{DCA6DB62-319B-9843-A376-504107A26806}" presName="level3hierChild" presStyleCnt="0"/>
      <dgm:spPr/>
    </dgm:pt>
    <dgm:pt modelId="{A278B62D-72D7-694C-98BE-3B45A7C5BD32}" type="pres">
      <dgm:prSet presAssocID="{F7CBE1F0-6D95-4B49-B594-8798AE2BBCB4}" presName="conn2-1" presStyleLbl="parChTrans1D2" presStyleIdx="3" presStyleCnt="6"/>
      <dgm:spPr/>
    </dgm:pt>
    <dgm:pt modelId="{40FCBBE7-9A5A-E941-B8FD-FC9C92F736E5}" type="pres">
      <dgm:prSet presAssocID="{F7CBE1F0-6D95-4B49-B594-8798AE2BBCB4}" presName="connTx" presStyleLbl="parChTrans1D2" presStyleIdx="3" presStyleCnt="6"/>
      <dgm:spPr/>
    </dgm:pt>
    <dgm:pt modelId="{7EDD9D72-B487-2943-9340-35552F203A34}" type="pres">
      <dgm:prSet presAssocID="{E5145951-E3DA-0C4A-8DC5-671D7B718680}" presName="root2" presStyleCnt="0"/>
      <dgm:spPr/>
    </dgm:pt>
    <dgm:pt modelId="{F36F65DF-758D-C447-B1B1-84D1CE3D4982}" type="pres">
      <dgm:prSet presAssocID="{E5145951-E3DA-0C4A-8DC5-671D7B718680}" presName="LevelTwoTextNode" presStyleLbl="node2" presStyleIdx="3" presStyleCnt="6" custScaleX="489354" custScaleY="49278">
        <dgm:presLayoutVars>
          <dgm:chPref val="3"/>
        </dgm:presLayoutVars>
      </dgm:prSet>
      <dgm:spPr/>
    </dgm:pt>
    <dgm:pt modelId="{6CE7C883-0577-E241-8349-A1D77B470338}" type="pres">
      <dgm:prSet presAssocID="{E5145951-E3DA-0C4A-8DC5-671D7B718680}" presName="level3hierChild" presStyleCnt="0"/>
      <dgm:spPr/>
    </dgm:pt>
    <dgm:pt modelId="{757F6B78-33C1-914E-8BB0-D00C03B7BBEB}" type="pres">
      <dgm:prSet presAssocID="{203634ED-2434-A540-9292-AD20C198971E}" presName="conn2-1" presStyleLbl="parChTrans1D2" presStyleIdx="4" presStyleCnt="6"/>
      <dgm:spPr/>
    </dgm:pt>
    <dgm:pt modelId="{1662950E-1B15-1B49-9F80-69FD91089176}" type="pres">
      <dgm:prSet presAssocID="{203634ED-2434-A540-9292-AD20C198971E}" presName="connTx" presStyleLbl="parChTrans1D2" presStyleIdx="4" presStyleCnt="6"/>
      <dgm:spPr/>
    </dgm:pt>
    <dgm:pt modelId="{08E5271F-879E-2D47-AC7B-0D24D0530814}" type="pres">
      <dgm:prSet presAssocID="{10CD0F3F-EC57-8046-83CC-9DF128F299E3}" presName="root2" presStyleCnt="0"/>
      <dgm:spPr/>
    </dgm:pt>
    <dgm:pt modelId="{1E596C19-B23B-6144-94F3-ECD9BD3F1FBB}" type="pres">
      <dgm:prSet presAssocID="{10CD0F3F-EC57-8046-83CC-9DF128F299E3}" presName="LevelTwoTextNode" presStyleLbl="node2" presStyleIdx="4" presStyleCnt="6" custScaleX="489354" custScaleY="49278">
        <dgm:presLayoutVars>
          <dgm:chPref val="3"/>
        </dgm:presLayoutVars>
      </dgm:prSet>
      <dgm:spPr/>
    </dgm:pt>
    <dgm:pt modelId="{8141D712-A275-F84E-834E-4C7A41E1DAFC}" type="pres">
      <dgm:prSet presAssocID="{10CD0F3F-EC57-8046-83CC-9DF128F299E3}" presName="level3hierChild" presStyleCnt="0"/>
      <dgm:spPr/>
    </dgm:pt>
    <dgm:pt modelId="{329FF16D-B5EA-3842-A6EE-CA156D432859}" type="pres">
      <dgm:prSet presAssocID="{F85E6029-09F7-114C-BA68-6E3DB96B6822}" presName="conn2-1" presStyleLbl="parChTrans1D2" presStyleIdx="5" presStyleCnt="6"/>
      <dgm:spPr/>
    </dgm:pt>
    <dgm:pt modelId="{16DEF0E2-5DDE-964C-9BB8-430BECFFF625}" type="pres">
      <dgm:prSet presAssocID="{F85E6029-09F7-114C-BA68-6E3DB96B6822}" presName="connTx" presStyleLbl="parChTrans1D2" presStyleIdx="5" presStyleCnt="6"/>
      <dgm:spPr/>
    </dgm:pt>
    <dgm:pt modelId="{4D3A4DD7-40F9-DC44-BC9E-28896D40C498}" type="pres">
      <dgm:prSet presAssocID="{1A9D98B4-B1FA-7549-8C12-4D94AA262757}" presName="root2" presStyleCnt="0"/>
      <dgm:spPr/>
    </dgm:pt>
    <dgm:pt modelId="{110B33F2-A6BD-F14F-9314-BF11BBC1E39F}" type="pres">
      <dgm:prSet presAssocID="{1A9D98B4-B1FA-7549-8C12-4D94AA262757}" presName="LevelTwoTextNode" presStyleLbl="node2" presStyleIdx="5" presStyleCnt="6" custScaleX="489354" custScaleY="49278">
        <dgm:presLayoutVars>
          <dgm:chPref val="3"/>
        </dgm:presLayoutVars>
      </dgm:prSet>
      <dgm:spPr/>
    </dgm:pt>
    <dgm:pt modelId="{E1D605D3-7556-7A44-87F5-F6EC3B618D38}" type="pres">
      <dgm:prSet presAssocID="{1A9D98B4-B1FA-7549-8C12-4D94AA262757}" presName="level3hierChild" presStyleCnt="0"/>
      <dgm:spPr/>
    </dgm:pt>
  </dgm:ptLst>
  <dgm:cxnLst>
    <dgm:cxn modelId="{25B67E21-39BD-9B45-AF0E-0B3FB3560BD0}" type="presOf" srcId="{0D24C87E-5307-F84B-801D-60221EBD4B88}" destId="{A1C9E02D-60C4-1F4F-A11B-6D6C4345FF29}" srcOrd="1" destOrd="0" presId="urn:microsoft.com/office/officeart/2005/8/layout/hierarchy2"/>
    <dgm:cxn modelId="{FB0F3322-857B-FA4B-A8A3-09BB2C9AC21E}" type="presOf" srcId="{0D24C87E-5307-F84B-801D-60221EBD4B88}" destId="{52A6052A-C70D-C340-BBD6-9D88A1D3A09D}" srcOrd="0" destOrd="0" presId="urn:microsoft.com/office/officeart/2005/8/layout/hierarchy2"/>
    <dgm:cxn modelId="{3573FE25-5CDB-7342-A1E3-BB200A28C3CB}" type="presOf" srcId="{203634ED-2434-A540-9292-AD20C198971E}" destId="{1662950E-1B15-1B49-9F80-69FD91089176}" srcOrd="1" destOrd="0" presId="urn:microsoft.com/office/officeart/2005/8/layout/hierarchy2"/>
    <dgm:cxn modelId="{F5085D29-C6C5-1C48-859E-C20040056E43}" type="presOf" srcId="{F7CBE1F0-6D95-4B49-B594-8798AE2BBCB4}" destId="{40FCBBE7-9A5A-E941-B8FD-FC9C92F736E5}" srcOrd="1" destOrd="0" presId="urn:microsoft.com/office/officeart/2005/8/layout/hierarchy2"/>
    <dgm:cxn modelId="{4455382E-9549-0042-88A9-EC51DB89C9AA}" type="presOf" srcId="{DCA6DB62-319B-9843-A376-504107A26806}" destId="{E3A8F629-8538-4A48-9962-7BF7158B15F3}" srcOrd="0" destOrd="0" presId="urn:microsoft.com/office/officeart/2005/8/layout/hierarchy2"/>
    <dgm:cxn modelId="{03FD962F-187F-3848-9DBC-4EE7C8C70D41}" srcId="{86567CF1-23A3-3B44-8038-DA6A9250EFB0}" destId="{40C6EDA2-DA08-FF4C-9930-002EA4135C39}" srcOrd="0" destOrd="0" parTransId="{98D920D6-B778-264A-9FD2-4CB9B5994998}" sibTransId="{BC067A34-30B1-8147-85FF-21CD5FF09D67}"/>
    <dgm:cxn modelId="{44D00037-7A71-ED43-AB70-AF92A1329EC5}" type="presOf" srcId="{1A9D98B4-B1FA-7549-8C12-4D94AA262757}" destId="{110B33F2-A6BD-F14F-9314-BF11BBC1E39F}" srcOrd="0" destOrd="0" presId="urn:microsoft.com/office/officeart/2005/8/layout/hierarchy2"/>
    <dgm:cxn modelId="{27612240-4E46-D348-BB1E-BAFFC5FB7557}" type="presOf" srcId="{02F17653-780D-FB45-BD99-8F864CDB0494}" destId="{8C13C65E-0DB5-D248-A7AB-F518A1DA73CD}" srcOrd="0" destOrd="0" presId="urn:microsoft.com/office/officeart/2005/8/layout/hierarchy2"/>
    <dgm:cxn modelId="{C122E140-2C4B-0747-B2F4-6E5312676486}" type="presOf" srcId="{09BAE0D7-4350-DC43-9744-4872FE149422}" destId="{3E490291-0E5D-F945-88B3-D8F863EBF31D}" srcOrd="0" destOrd="0" presId="urn:microsoft.com/office/officeart/2005/8/layout/hierarchy2"/>
    <dgm:cxn modelId="{775EB95F-71F6-D047-A707-A097AC306916}" srcId="{40C6EDA2-DA08-FF4C-9930-002EA4135C39}" destId="{02F17653-780D-FB45-BD99-8F864CDB0494}" srcOrd="0" destOrd="0" parTransId="{B0B77CF6-615E-3441-835F-6AA53ED0025C}" sibTransId="{E52B4C20-06CD-4345-B2C6-781EC0112E1A}"/>
    <dgm:cxn modelId="{11147760-F52B-AB40-9C21-4C29D426BF57}" type="presOf" srcId="{203634ED-2434-A540-9292-AD20C198971E}" destId="{757F6B78-33C1-914E-8BB0-D00C03B7BBEB}" srcOrd="0" destOrd="0" presId="urn:microsoft.com/office/officeart/2005/8/layout/hierarchy2"/>
    <dgm:cxn modelId="{B567BD60-78AF-6E42-B463-ACFB5A647E1E}" type="presOf" srcId="{D073A59A-4B89-AF4F-B61F-705FA93477D6}" destId="{F2E737C9-615A-0C41-B12F-540998BDA44A}" srcOrd="0" destOrd="0" presId="urn:microsoft.com/office/officeart/2005/8/layout/hierarchy2"/>
    <dgm:cxn modelId="{50A62241-9717-FF4B-A4AC-AEA65D43D508}" type="presOf" srcId="{B0B77CF6-615E-3441-835F-6AA53ED0025C}" destId="{7B98BFEE-CE54-2E4F-B504-3BEBF7A8C306}" srcOrd="0" destOrd="0" presId="urn:microsoft.com/office/officeart/2005/8/layout/hierarchy2"/>
    <dgm:cxn modelId="{0062F150-241D-604F-8BF4-C684AFA7C544}" type="presOf" srcId="{E5145951-E3DA-0C4A-8DC5-671D7B718680}" destId="{F36F65DF-758D-C447-B1B1-84D1CE3D4982}" srcOrd="0" destOrd="0" presId="urn:microsoft.com/office/officeart/2005/8/layout/hierarchy2"/>
    <dgm:cxn modelId="{E18C0157-9E79-D74E-BC4B-6BA44C34B183}" srcId="{40C6EDA2-DA08-FF4C-9930-002EA4135C39}" destId="{DCA6DB62-319B-9843-A376-504107A26806}" srcOrd="2" destOrd="0" parTransId="{0D24C87E-5307-F84B-801D-60221EBD4B88}" sibTransId="{742EECAB-8641-174E-A67A-D25C51937840}"/>
    <dgm:cxn modelId="{5BF76A5A-4C5A-3740-A085-F7845BCE0643}" srcId="{40C6EDA2-DA08-FF4C-9930-002EA4135C39}" destId="{09BAE0D7-4350-DC43-9744-4872FE149422}" srcOrd="1" destOrd="0" parTransId="{D073A59A-4B89-AF4F-B61F-705FA93477D6}" sibTransId="{A08AE636-DB8E-984E-933F-B45917E0001C}"/>
    <dgm:cxn modelId="{A0E7F585-7112-2948-8017-54987B2D970B}" type="presOf" srcId="{D073A59A-4B89-AF4F-B61F-705FA93477D6}" destId="{4BE83A6D-C259-6740-85E2-8DB9B9DE505D}" srcOrd="1" destOrd="0" presId="urn:microsoft.com/office/officeart/2005/8/layout/hierarchy2"/>
    <dgm:cxn modelId="{017DAF97-F36D-334E-9A49-0844B118D1C9}" type="presOf" srcId="{40C6EDA2-DA08-FF4C-9930-002EA4135C39}" destId="{82965673-CC17-9C46-BF1C-7C7B52427BE2}" srcOrd="0" destOrd="0" presId="urn:microsoft.com/office/officeart/2005/8/layout/hierarchy2"/>
    <dgm:cxn modelId="{7CFA64AC-279D-574B-81E5-BCFAF27F0DFF}" srcId="{40C6EDA2-DA08-FF4C-9930-002EA4135C39}" destId="{E5145951-E3DA-0C4A-8DC5-671D7B718680}" srcOrd="3" destOrd="0" parTransId="{F7CBE1F0-6D95-4B49-B594-8798AE2BBCB4}" sibTransId="{8FB0CCEA-81A0-A240-BA51-A8F27EA17CC7}"/>
    <dgm:cxn modelId="{B4A917C6-3623-C646-89BC-572D8188EA91}" type="presOf" srcId="{B0B77CF6-615E-3441-835F-6AA53ED0025C}" destId="{E6BB7EA9-71DC-A54D-A416-6E29C33B5C99}" srcOrd="1" destOrd="0" presId="urn:microsoft.com/office/officeart/2005/8/layout/hierarchy2"/>
    <dgm:cxn modelId="{935BC5D0-5316-3D43-89DC-BBDEB79691DE}" type="presOf" srcId="{F7CBE1F0-6D95-4B49-B594-8798AE2BBCB4}" destId="{A278B62D-72D7-694C-98BE-3B45A7C5BD32}" srcOrd="0" destOrd="0" presId="urn:microsoft.com/office/officeart/2005/8/layout/hierarchy2"/>
    <dgm:cxn modelId="{B73AF0DB-7285-BC49-9286-B8B98E840829}" type="presOf" srcId="{F85E6029-09F7-114C-BA68-6E3DB96B6822}" destId="{329FF16D-B5EA-3842-A6EE-CA156D432859}" srcOrd="0" destOrd="0" presId="urn:microsoft.com/office/officeart/2005/8/layout/hierarchy2"/>
    <dgm:cxn modelId="{183F57E4-6AE4-C842-8BED-268F016E0821}" type="presOf" srcId="{10CD0F3F-EC57-8046-83CC-9DF128F299E3}" destId="{1E596C19-B23B-6144-94F3-ECD9BD3F1FBB}" srcOrd="0" destOrd="0" presId="urn:microsoft.com/office/officeart/2005/8/layout/hierarchy2"/>
    <dgm:cxn modelId="{FDFD5BE9-9F6E-F841-A5D9-7EB4A46E9058}" srcId="{40C6EDA2-DA08-FF4C-9930-002EA4135C39}" destId="{1A9D98B4-B1FA-7549-8C12-4D94AA262757}" srcOrd="5" destOrd="0" parTransId="{F85E6029-09F7-114C-BA68-6E3DB96B6822}" sibTransId="{A50095BB-B4D4-3F4F-B44A-E14D868E2351}"/>
    <dgm:cxn modelId="{6D4272ED-BB68-7044-99D3-D83E9D6DA554}" type="presOf" srcId="{86567CF1-23A3-3B44-8038-DA6A9250EFB0}" destId="{C92EF261-1411-5E47-9303-E0AC8B7EA99B}" srcOrd="0" destOrd="0" presId="urn:microsoft.com/office/officeart/2005/8/layout/hierarchy2"/>
    <dgm:cxn modelId="{A14811F0-E4F9-884D-A1F2-A7CE2F600908}" srcId="{40C6EDA2-DA08-FF4C-9930-002EA4135C39}" destId="{10CD0F3F-EC57-8046-83CC-9DF128F299E3}" srcOrd="4" destOrd="0" parTransId="{203634ED-2434-A540-9292-AD20C198971E}" sibTransId="{BC1BB560-F919-CA4B-9886-279FFC0EB630}"/>
    <dgm:cxn modelId="{A6756BFC-26F9-F242-9523-2AFFBDFAFF74}" type="presOf" srcId="{F85E6029-09F7-114C-BA68-6E3DB96B6822}" destId="{16DEF0E2-5DDE-964C-9BB8-430BECFFF625}" srcOrd="1" destOrd="0" presId="urn:microsoft.com/office/officeart/2005/8/layout/hierarchy2"/>
    <dgm:cxn modelId="{81B28252-E023-1B43-BBDC-766C96F980AF}" type="presParOf" srcId="{C92EF261-1411-5E47-9303-E0AC8B7EA99B}" destId="{A1ADEF4D-ABBA-0D41-8A1C-23B60D746672}" srcOrd="0" destOrd="0" presId="urn:microsoft.com/office/officeart/2005/8/layout/hierarchy2"/>
    <dgm:cxn modelId="{6290A4B9-F066-0C41-A354-263DDB3221F8}" type="presParOf" srcId="{A1ADEF4D-ABBA-0D41-8A1C-23B60D746672}" destId="{82965673-CC17-9C46-BF1C-7C7B52427BE2}" srcOrd="0" destOrd="0" presId="urn:microsoft.com/office/officeart/2005/8/layout/hierarchy2"/>
    <dgm:cxn modelId="{E1666B24-6207-F14D-AC0A-189D6F98AA83}" type="presParOf" srcId="{A1ADEF4D-ABBA-0D41-8A1C-23B60D746672}" destId="{A5D15C1E-C356-0A4A-B9E7-B10420C971DC}" srcOrd="1" destOrd="0" presId="urn:microsoft.com/office/officeart/2005/8/layout/hierarchy2"/>
    <dgm:cxn modelId="{08382332-4463-6D42-B6BE-1D89FA304879}" type="presParOf" srcId="{A5D15C1E-C356-0A4A-B9E7-B10420C971DC}" destId="{7B98BFEE-CE54-2E4F-B504-3BEBF7A8C306}" srcOrd="0" destOrd="0" presId="urn:microsoft.com/office/officeart/2005/8/layout/hierarchy2"/>
    <dgm:cxn modelId="{13296893-5F5C-4C4A-BD0A-506F3BB19EE9}" type="presParOf" srcId="{7B98BFEE-CE54-2E4F-B504-3BEBF7A8C306}" destId="{E6BB7EA9-71DC-A54D-A416-6E29C33B5C99}" srcOrd="0" destOrd="0" presId="urn:microsoft.com/office/officeart/2005/8/layout/hierarchy2"/>
    <dgm:cxn modelId="{69868E1E-ADDA-EC43-A18F-4FD135DB77BC}" type="presParOf" srcId="{A5D15C1E-C356-0A4A-B9E7-B10420C971DC}" destId="{7DE026D7-7FD5-1F48-BF5F-7F46DF0B8731}" srcOrd="1" destOrd="0" presId="urn:microsoft.com/office/officeart/2005/8/layout/hierarchy2"/>
    <dgm:cxn modelId="{6747AFAF-3C38-1248-BD49-F42D96159088}" type="presParOf" srcId="{7DE026D7-7FD5-1F48-BF5F-7F46DF0B8731}" destId="{8C13C65E-0DB5-D248-A7AB-F518A1DA73CD}" srcOrd="0" destOrd="0" presId="urn:microsoft.com/office/officeart/2005/8/layout/hierarchy2"/>
    <dgm:cxn modelId="{4B22EBE4-E5D5-AC4F-883B-DF7C1385B7A1}" type="presParOf" srcId="{7DE026D7-7FD5-1F48-BF5F-7F46DF0B8731}" destId="{56FB739F-B98E-A244-BDF9-75A86A44961B}" srcOrd="1" destOrd="0" presId="urn:microsoft.com/office/officeart/2005/8/layout/hierarchy2"/>
    <dgm:cxn modelId="{3B0803DC-247D-6940-91C8-313C7AFABEC1}" type="presParOf" srcId="{A5D15C1E-C356-0A4A-B9E7-B10420C971DC}" destId="{F2E737C9-615A-0C41-B12F-540998BDA44A}" srcOrd="2" destOrd="0" presId="urn:microsoft.com/office/officeart/2005/8/layout/hierarchy2"/>
    <dgm:cxn modelId="{DE37863F-7FC2-7546-91E7-58EA2EBCB85F}" type="presParOf" srcId="{F2E737C9-615A-0C41-B12F-540998BDA44A}" destId="{4BE83A6D-C259-6740-85E2-8DB9B9DE505D}" srcOrd="0" destOrd="0" presId="urn:microsoft.com/office/officeart/2005/8/layout/hierarchy2"/>
    <dgm:cxn modelId="{7D77C3CF-2264-D448-9ACD-F0351B4DFB23}" type="presParOf" srcId="{A5D15C1E-C356-0A4A-B9E7-B10420C971DC}" destId="{8F703D5E-3EEE-C547-B64D-6C99D8B4C7D3}" srcOrd="3" destOrd="0" presId="urn:microsoft.com/office/officeart/2005/8/layout/hierarchy2"/>
    <dgm:cxn modelId="{5D3773DC-2479-B043-8CB7-665B77FA497D}" type="presParOf" srcId="{8F703D5E-3EEE-C547-B64D-6C99D8B4C7D3}" destId="{3E490291-0E5D-F945-88B3-D8F863EBF31D}" srcOrd="0" destOrd="0" presId="urn:microsoft.com/office/officeart/2005/8/layout/hierarchy2"/>
    <dgm:cxn modelId="{18ADA6A6-8585-4648-9283-AF273064E62F}" type="presParOf" srcId="{8F703D5E-3EEE-C547-B64D-6C99D8B4C7D3}" destId="{A122B5A1-1286-DB49-A35F-B2E0F57FD261}" srcOrd="1" destOrd="0" presId="urn:microsoft.com/office/officeart/2005/8/layout/hierarchy2"/>
    <dgm:cxn modelId="{EB52E21F-C010-FA46-81C5-61DF3CCA443D}" type="presParOf" srcId="{A5D15C1E-C356-0A4A-B9E7-B10420C971DC}" destId="{52A6052A-C70D-C340-BBD6-9D88A1D3A09D}" srcOrd="4" destOrd="0" presId="urn:microsoft.com/office/officeart/2005/8/layout/hierarchy2"/>
    <dgm:cxn modelId="{1CC30038-5D05-3342-BE21-7650AFCC7489}" type="presParOf" srcId="{52A6052A-C70D-C340-BBD6-9D88A1D3A09D}" destId="{A1C9E02D-60C4-1F4F-A11B-6D6C4345FF29}" srcOrd="0" destOrd="0" presId="urn:microsoft.com/office/officeart/2005/8/layout/hierarchy2"/>
    <dgm:cxn modelId="{75546416-6471-0040-9296-9ADD92BC1018}" type="presParOf" srcId="{A5D15C1E-C356-0A4A-B9E7-B10420C971DC}" destId="{F937B34B-1DE4-6143-86FB-F1F830418C5A}" srcOrd="5" destOrd="0" presId="urn:microsoft.com/office/officeart/2005/8/layout/hierarchy2"/>
    <dgm:cxn modelId="{D0F65575-0328-7342-B4D0-4D5CB625D363}" type="presParOf" srcId="{F937B34B-1DE4-6143-86FB-F1F830418C5A}" destId="{E3A8F629-8538-4A48-9962-7BF7158B15F3}" srcOrd="0" destOrd="0" presId="urn:microsoft.com/office/officeart/2005/8/layout/hierarchy2"/>
    <dgm:cxn modelId="{A31C31C4-FFFF-F345-9A6F-35556EE5C1DA}" type="presParOf" srcId="{F937B34B-1DE4-6143-86FB-F1F830418C5A}" destId="{EB8B89D9-5E37-B24F-8627-214FEB1B52FE}" srcOrd="1" destOrd="0" presId="urn:microsoft.com/office/officeart/2005/8/layout/hierarchy2"/>
    <dgm:cxn modelId="{0F9E2743-6BE6-7C4E-A6BA-57B79D25F58E}" type="presParOf" srcId="{A5D15C1E-C356-0A4A-B9E7-B10420C971DC}" destId="{A278B62D-72D7-694C-98BE-3B45A7C5BD32}" srcOrd="6" destOrd="0" presId="urn:microsoft.com/office/officeart/2005/8/layout/hierarchy2"/>
    <dgm:cxn modelId="{B86DD649-D06A-DC4F-9992-2B173E98B44C}" type="presParOf" srcId="{A278B62D-72D7-694C-98BE-3B45A7C5BD32}" destId="{40FCBBE7-9A5A-E941-B8FD-FC9C92F736E5}" srcOrd="0" destOrd="0" presId="urn:microsoft.com/office/officeart/2005/8/layout/hierarchy2"/>
    <dgm:cxn modelId="{F4E72A79-7CD9-E14E-BE54-0F66F1DE0277}" type="presParOf" srcId="{A5D15C1E-C356-0A4A-B9E7-B10420C971DC}" destId="{7EDD9D72-B487-2943-9340-35552F203A34}" srcOrd="7" destOrd="0" presId="urn:microsoft.com/office/officeart/2005/8/layout/hierarchy2"/>
    <dgm:cxn modelId="{5171C0C8-D9B4-904A-A7AB-7B21F61A3037}" type="presParOf" srcId="{7EDD9D72-B487-2943-9340-35552F203A34}" destId="{F36F65DF-758D-C447-B1B1-84D1CE3D4982}" srcOrd="0" destOrd="0" presId="urn:microsoft.com/office/officeart/2005/8/layout/hierarchy2"/>
    <dgm:cxn modelId="{9AC4554B-549B-2346-9F4F-EA5C871743FF}" type="presParOf" srcId="{7EDD9D72-B487-2943-9340-35552F203A34}" destId="{6CE7C883-0577-E241-8349-A1D77B470338}" srcOrd="1" destOrd="0" presId="urn:microsoft.com/office/officeart/2005/8/layout/hierarchy2"/>
    <dgm:cxn modelId="{60546E84-1EFD-4747-B467-9434B2749383}" type="presParOf" srcId="{A5D15C1E-C356-0A4A-B9E7-B10420C971DC}" destId="{757F6B78-33C1-914E-8BB0-D00C03B7BBEB}" srcOrd="8" destOrd="0" presId="urn:microsoft.com/office/officeart/2005/8/layout/hierarchy2"/>
    <dgm:cxn modelId="{3E51151D-8E47-2441-9338-DBD5DBEA0434}" type="presParOf" srcId="{757F6B78-33C1-914E-8BB0-D00C03B7BBEB}" destId="{1662950E-1B15-1B49-9F80-69FD91089176}" srcOrd="0" destOrd="0" presId="urn:microsoft.com/office/officeart/2005/8/layout/hierarchy2"/>
    <dgm:cxn modelId="{034CF04B-17CD-D347-99A1-DFE42AD58DC4}" type="presParOf" srcId="{A5D15C1E-C356-0A4A-B9E7-B10420C971DC}" destId="{08E5271F-879E-2D47-AC7B-0D24D0530814}" srcOrd="9" destOrd="0" presId="urn:microsoft.com/office/officeart/2005/8/layout/hierarchy2"/>
    <dgm:cxn modelId="{AB95E8C3-2638-0D40-AE81-3E9BC791E383}" type="presParOf" srcId="{08E5271F-879E-2D47-AC7B-0D24D0530814}" destId="{1E596C19-B23B-6144-94F3-ECD9BD3F1FBB}" srcOrd="0" destOrd="0" presId="urn:microsoft.com/office/officeart/2005/8/layout/hierarchy2"/>
    <dgm:cxn modelId="{47ACDC97-830B-9047-BA40-6801ED750CEF}" type="presParOf" srcId="{08E5271F-879E-2D47-AC7B-0D24D0530814}" destId="{8141D712-A275-F84E-834E-4C7A41E1DAFC}" srcOrd="1" destOrd="0" presId="urn:microsoft.com/office/officeart/2005/8/layout/hierarchy2"/>
    <dgm:cxn modelId="{FFE0DC32-24E3-FF43-9FB7-84F135F66433}" type="presParOf" srcId="{A5D15C1E-C356-0A4A-B9E7-B10420C971DC}" destId="{329FF16D-B5EA-3842-A6EE-CA156D432859}" srcOrd="10" destOrd="0" presId="urn:microsoft.com/office/officeart/2005/8/layout/hierarchy2"/>
    <dgm:cxn modelId="{55C8867C-D9A0-194C-849E-A320456BDE83}" type="presParOf" srcId="{329FF16D-B5EA-3842-A6EE-CA156D432859}" destId="{16DEF0E2-5DDE-964C-9BB8-430BECFFF625}" srcOrd="0" destOrd="0" presId="urn:microsoft.com/office/officeart/2005/8/layout/hierarchy2"/>
    <dgm:cxn modelId="{71900174-20F1-4949-852E-80F5E9FD80D2}" type="presParOf" srcId="{A5D15C1E-C356-0A4A-B9E7-B10420C971DC}" destId="{4D3A4DD7-40F9-DC44-BC9E-28896D40C498}" srcOrd="11" destOrd="0" presId="urn:microsoft.com/office/officeart/2005/8/layout/hierarchy2"/>
    <dgm:cxn modelId="{8E67C0D8-CB84-5E4D-8CC4-99798D5C9B42}" type="presParOf" srcId="{4D3A4DD7-40F9-DC44-BC9E-28896D40C498}" destId="{110B33F2-A6BD-F14F-9314-BF11BBC1E39F}" srcOrd="0" destOrd="0" presId="urn:microsoft.com/office/officeart/2005/8/layout/hierarchy2"/>
    <dgm:cxn modelId="{B450611F-1764-304E-BC17-76ADCAB568C5}" type="presParOf" srcId="{4D3A4DD7-40F9-DC44-BC9E-28896D40C498}" destId="{E1D605D3-7556-7A44-87F5-F6EC3B618D3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65673-CC17-9C46-BF1C-7C7B52427BE2}">
      <dsp:nvSpPr>
        <dsp:cNvPr id="0" name=""/>
        <dsp:cNvSpPr/>
      </dsp:nvSpPr>
      <dsp:spPr>
        <a:xfrm>
          <a:off x="10879" y="1297132"/>
          <a:ext cx="891158" cy="1949632"/>
        </a:xfrm>
        <a:prstGeom prst="roundRect">
          <a:avLst>
            <a:gd name="adj" fmla="val 10000"/>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rPr>
            <a:t>失业保险基金的筹措方式</a:t>
          </a:r>
        </a:p>
      </dsp:txBody>
      <dsp:txXfrm>
        <a:off x="36980" y="1323233"/>
        <a:ext cx="838956" cy="1897430"/>
      </dsp:txXfrm>
    </dsp:sp>
    <dsp:sp modelId="{7B98BFEE-CE54-2E4F-B504-3BEBF7A8C306}">
      <dsp:nvSpPr>
        <dsp:cNvPr id="0" name=""/>
        <dsp:cNvSpPr/>
      </dsp:nvSpPr>
      <dsp:spPr>
        <a:xfrm rot="17780202">
          <a:off x="476195" y="1569167"/>
          <a:ext cx="1530830" cy="33629"/>
        </a:xfrm>
        <a:custGeom>
          <a:avLst/>
          <a:gdLst/>
          <a:ahLst/>
          <a:cxnLst/>
          <a:rect l="0" t="0" r="0" b="0"/>
          <a:pathLst>
            <a:path>
              <a:moveTo>
                <a:pt x="0" y="16814"/>
              </a:moveTo>
              <a:lnTo>
                <a:pt x="1530830"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03340" y="1547711"/>
        <a:ext cx="76541" cy="76541"/>
      </dsp:txXfrm>
    </dsp:sp>
    <dsp:sp modelId="{8C13C65E-0DB5-D248-A7AB-F518A1DA73CD}">
      <dsp:nvSpPr>
        <dsp:cNvPr id="0" name=""/>
        <dsp:cNvSpPr/>
      </dsp:nvSpPr>
      <dsp:spPr>
        <a:xfrm>
          <a:off x="1581183" y="690846"/>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1</a:t>
          </a:r>
          <a:r>
            <a:rPr lang="zh-CN" altLang="en-US" sz="2000" b="0" kern="1200" dirty="0">
              <a:solidFill>
                <a:schemeClr val="tx1"/>
              </a:solidFill>
            </a:rPr>
            <a:t>）由政府、企业和个人三方共同负担。（德国、加拿大、日本）</a:t>
          </a:r>
        </a:p>
      </dsp:txBody>
      <dsp:txXfrm>
        <a:off x="1593436" y="703099"/>
        <a:ext cx="8284062" cy="393830"/>
      </dsp:txXfrm>
    </dsp:sp>
    <dsp:sp modelId="{F2E737C9-615A-0C41-B12F-540998BDA44A}">
      <dsp:nvSpPr>
        <dsp:cNvPr id="0" name=""/>
        <dsp:cNvSpPr/>
      </dsp:nvSpPr>
      <dsp:spPr>
        <a:xfrm rot="18581009">
          <a:off x="709819" y="1845876"/>
          <a:ext cx="1063581" cy="33629"/>
        </a:xfrm>
        <a:custGeom>
          <a:avLst/>
          <a:gdLst/>
          <a:ahLst/>
          <a:cxnLst/>
          <a:rect l="0" t="0" r="0" b="0"/>
          <a:pathLst>
            <a:path>
              <a:moveTo>
                <a:pt x="0" y="16814"/>
              </a:moveTo>
              <a:lnTo>
                <a:pt x="1063581"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15021" y="1836101"/>
        <a:ext cx="53179" cy="53179"/>
      </dsp:txXfrm>
    </dsp:sp>
    <dsp:sp modelId="{3E490291-0E5D-F945-88B3-D8F863EBF31D}">
      <dsp:nvSpPr>
        <dsp:cNvPr id="0" name=""/>
        <dsp:cNvSpPr/>
      </dsp:nvSpPr>
      <dsp:spPr>
        <a:xfrm>
          <a:off x="1581183" y="1244265"/>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2</a:t>
          </a:r>
          <a:r>
            <a:rPr lang="zh-CN" altLang="en-US" sz="2000" b="0" kern="1200" dirty="0">
              <a:solidFill>
                <a:schemeClr val="tx1"/>
              </a:solidFill>
            </a:rPr>
            <a:t>）由企业和个人双方共同负担。（法国、希腊）</a:t>
          </a:r>
        </a:p>
      </dsp:txBody>
      <dsp:txXfrm>
        <a:off x="1593436" y="1256518"/>
        <a:ext cx="8284062" cy="393830"/>
      </dsp:txXfrm>
    </dsp:sp>
    <dsp:sp modelId="{52A6052A-C70D-C340-BBD6-9D88A1D3A09D}">
      <dsp:nvSpPr>
        <dsp:cNvPr id="0" name=""/>
        <dsp:cNvSpPr/>
      </dsp:nvSpPr>
      <dsp:spPr>
        <a:xfrm rot="20286769">
          <a:off x="875660" y="2118715"/>
          <a:ext cx="731901" cy="33629"/>
        </a:xfrm>
        <a:custGeom>
          <a:avLst/>
          <a:gdLst/>
          <a:ahLst/>
          <a:cxnLst/>
          <a:rect l="0" t="0" r="0" b="0"/>
          <a:pathLst>
            <a:path>
              <a:moveTo>
                <a:pt x="0" y="16814"/>
              </a:moveTo>
              <a:lnTo>
                <a:pt x="731901" y="16814"/>
              </a:lnTo>
            </a:path>
          </a:pathLst>
        </a:custGeom>
        <a:noFill/>
        <a:ln w="25400"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23313" y="2117232"/>
        <a:ext cx="36595" cy="36595"/>
      </dsp:txXfrm>
    </dsp:sp>
    <dsp:sp modelId="{E3A8F629-8538-4A48-9962-7BF7158B15F3}">
      <dsp:nvSpPr>
        <dsp:cNvPr id="0" name=""/>
        <dsp:cNvSpPr/>
      </dsp:nvSpPr>
      <dsp:spPr>
        <a:xfrm>
          <a:off x="1581183" y="1789942"/>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3</a:t>
          </a:r>
          <a:r>
            <a:rPr lang="zh-CN" altLang="en-US" sz="2000" b="0" kern="1200" dirty="0">
              <a:solidFill>
                <a:schemeClr val="tx1"/>
              </a:solidFill>
            </a:rPr>
            <a:t>）由政府和企业双方共同负担。（意大利、美国、冰岛）</a:t>
          </a:r>
        </a:p>
      </dsp:txBody>
      <dsp:txXfrm>
        <a:off x="1593436" y="1802195"/>
        <a:ext cx="8284062" cy="393830"/>
      </dsp:txXfrm>
    </dsp:sp>
    <dsp:sp modelId="{A278B62D-72D7-694C-98BE-3B45A7C5BD32}">
      <dsp:nvSpPr>
        <dsp:cNvPr id="0" name=""/>
        <dsp:cNvSpPr/>
      </dsp:nvSpPr>
      <dsp:spPr>
        <a:xfrm rot="1313231">
          <a:off x="875660" y="2391553"/>
          <a:ext cx="731901" cy="33629"/>
        </a:xfrm>
        <a:custGeom>
          <a:avLst/>
          <a:gdLst/>
          <a:ahLst/>
          <a:cxnLst/>
          <a:rect l="0" t="0" r="0" b="0"/>
          <a:pathLst>
            <a:path>
              <a:moveTo>
                <a:pt x="0" y="16814"/>
              </a:moveTo>
              <a:lnTo>
                <a:pt x="731901"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23313" y="2390070"/>
        <a:ext cx="36595" cy="36595"/>
      </dsp:txXfrm>
    </dsp:sp>
    <dsp:sp modelId="{F36F65DF-758D-C447-B1B1-84D1CE3D4982}">
      <dsp:nvSpPr>
        <dsp:cNvPr id="0" name=""/>
        <dsp:cNvSpPr/>
      </dsp:nvSpPr>
      <dsp:spPr>
        <a:xfrm>
          <a:off x="1581183" y="2335618"/>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4</a:t>
          </a:r>
          <a:r>
            <a:rPr lang="zh-CN" altLang="en-US" sz="2000" b="0" kern="1200" dirty="0">
              <a:solidFill>
                <a:schemeClr val="tx1"/>
              </a:solidFill>
            </a:rPr>
            <a:t>）由企业一方全部负担。（印度尼西亚、阿根廷）</a:t>
          </a:r>
        </a:p>
      </dsp:txBody>
      <dsp:txXfrm>
        <a:off x="1593436" y="2347871"/>
        <a:ext cx="8284062" cy="393830"/>
      </dsp:txXfrm>
    </dsp:sp>
    <dsp:sp modelId="{757F6B78-33C1-914E-8BB0-D00C03B7BBEB}">
      <dsp:nvSpPr>
        <dsp:cNvPr id="0" name=""/>
        <dsp:cNvSpPr/>
      </dsp:nvSpPr>
      <dsp:spPr>
        <a:xfrm rot="3018991">
          <a:off x="709819" y="2664391"/>
          <a:ext cx="1063581" cy="33629"/>
        </a:xfrm>
        <a:custGeom>
          <a:avLst/>
          <a:gdLst/>
          <a:ahLst/>
          <a:cxnLst/>
          <a:rect l="0" t="0" r="0" b="0"/>
          <a:pathLst>
            <a:path>
              <a:moveTo>
                <a:pt x="0" y="16814"/>
              </a:moveTo>
              <a:lnTo>
                <a:pt x="1063581"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15021" y="2654616"/>
        <a:ext cx="53179" cy="53179"/>
      </dsp:txXfrm>
    </dsp:sp>
    <dsp:sp modelId="{1E596C19-B23B-6144-94F3-ECD9BD3F1FBB}">
      <dsp:nvSpPr>
        <dsp:cNvPr id="0" name=""/>
        <dsp:cNvSpPr/>
      </dsp:nvSpPr>
      <dsp:spPr>
        <a:xfrm>
          <a:off x="1581183" y="2881295"/>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5</a:t>
          </a:r>
          <a:r>
            <a:rPr lang="zh-CN" altLang="en-US" sz="2000" b="0" kern="1200" dirty="0">
              <a:solidFill>
                <a:schemeClr val="tx1"/>
              </a:solidFill>
            </a:rPr>
            <a:t>）由政府全部负担。（澳大利亚、新西兰、匈牙利）</a:t>
          </a:r>
        </a:p>
      </dsp:txBody>
      <dsp:txXfrm>
        <a:off x="1593436" y="2893548"/>
        <a:ext cx="8284062" cy="393830"/>
      </dsp:txXfrm>
    </dsp:sp>
    <dsp:sp modelId="{329FF16D-B5EA-3842-A6EE-CA156D432859}">
      <dsp:nvSpPr>
        <dsp:cNvPr id="0" name=""/>
        <dsp:cNvSpPr/>
      </dsp:nvSpPr>
      <dsp:spPr>
        <a:xfrm rot="3812049">
          <a:off x="479662" y="2937230"/>
          <a:ext cx="1523895" cy="33629"/>
        </a:xfrm>
        <a:custGeom>
          <a:avLst/>
          <a:gdLst/>
          <a:ahLst/>
          <a:cxnLst/>
          <a:rect l="0" t="0" r="0" b="0"/>
          <a:pathLst>
            <a:path>
              <a:moveTo>
                <a:pt x="0" y="16814"/>
              </a:moveTo>
              <a:lnTo>
                <a:pt x="1523895" y="16814"/>
              </a:lnTo>
            </a:path>
          </a:pathLst>
        </a:custGeom>
        <a:noFill/>
        <a:ln w="2857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solidFill>
              <a:schemeClr val="tx1"/>
            </a:solidFill>
          </a:endParaRPr>
        </a:p>
      </dsp:txBody>
      <dsp:txXfrm>
        <a:off x="1203513" y="2915947"/>
        <a:ext cx="76194" cy="76194"/>
      </dsp:txXfrm>
    </dsp:sp>
    <dsp:sp modelId="{110B33F2-A6BD-F14F-9314-BF11BBC1E39F}">
      <dsp:nvSpPr>
        <dsp:cNvPr id="0" name=""/>
        <dsp:cNvSpPr/>
      </dsp:nvSpPr>
      <dsp:spPr>
        <a:xfrm>
          <a:off x="1581183" y="3426972"/>
          <a:ext cx="8308568" cy="418336"/>
        </a:xfrm>
        <a:prstGeom prst="roundRect">
          <a:avLst>
            <a:gd name="adj" fmla="val 10000"/>
          </a:avLst>
        </a:pr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rPr>
            <a:t>（</a:t>
          </a:r>
          <a:r>
            <a:rPr lang="en-US" altLang="zh-CN" sz="2000" b="0" kern="1200" dirty="0">
              <a:solidFill>
                <a:schemeClr val="tx1"/>
              </a:solidFill>
            </a:rPr>
            <a:t>6</a:t>
          </a:r>
          <a:r>
            <a:rPr lang="zh-CN" altLang="en-US" sz="2000" b="0" kern="1200" dirty="0">
              <a:solidFill>
                <a:schemeClr val="tx1"/>
              </a:solidFill>
            </a:rPr>
            <a:t>）由个人全部负担。（前南斯拉夫）</a:t>
          </a:r>
        </a:p>
      </dsp:txBody>
      <dsp:txXfrm>
        <a:off x="1593436" y="3439225"/>
        <a:ext cx="8284062" cy="3938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EBF6E-07E1-4A9E-AA27-B52CDC64B021}" type="datetimeFigureOut">
              <a:rPr lang="en-GB" smtClean="0"/>
              <a:t>15/05/2019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9C3D-7EF0-4B04-95D2-6E26D91564D8}" type="slidenum">
              <a:rPr lang="en-GB" smtClean="0"/>
              <a:t>‹#›</a:t>
            </a:fld>
            <a:endParaRPr lang="en-GB" dirty="0"/>
          </a:p>
        </p:txBody>
      </p:sp>
    </p:spTree>
    <p:extLst>
      <p:ext uri="{BB962C8B-B14F-4D97-AF65-F5344CB8AC3E}">
        <p14:creationId xmlns:p14="http://schemas.microsoft.com/office/powerpoint/2010/main" val="177956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a:t>
            </a:fld>
            <a:endParaRPr lang="en-GB"/>
          </a:p>
        </p:txBody>
      </p:sp>
    </p:spTree>
    <p:extLst>
      <p:ext uri="{BB962C8B-B14F-4D97-AF65-F5344CB8AC3E}">
        <p14:creationId xmlns:p14="http://schemas.microsoft.com/office/powerpoint/2010/main" val="40585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10</a:t>
            </a:fld>
            <a:endParaRPr lang="en-GB" dirty="0"/>
          </a:p>
        </p:txBody>
      </p:sp>
    </p:spTree>
    <p:extLst>
      <p:ext uri="{BB962C8B-B14F-4D97-AF65-F5344CB8AC3E}">
        <p14:creationId xmlns:p14="http://schemas.microsoft.com/office/powerpoint/2010/main" val="128831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13</a:t>
            </a:fld>
            <a:endParaRPr lang="en-GB" dirty="0"/>
          </a:p>
        </p:txBody>
      </p:sp>
    </p:spTree>
    <p:extLst>
      <p:ext uri="{BB962C8B-B14F-4D97-AF65-F5344CB8AC3E}">
        <p14:creationId xmlns:p14="http://schemas.microsoft.com/office/powerpoint/2010/main" val="51324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14</a:t>
            </a:fld>
            <a:endParaRPr lang="en-GB" dirty="0"/>
          </a:p>
        </p:txBody>
      </p:sp>
    </p:spTree>
    <p:extLst>
      <p:ext uri="{BB962C8B-B14F-4D97-AF65-F5344CB8AC3E}">
        <p14:creationId xmlns:p14="http://schemas.microsoft.com/office/powerpoint/2010/main" val="930094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15</a:t>
            </a:fld>
            <a:endParaRPr lang="en-GB" dirty="0"/>
          </a:p>
        </p:txBody>
      </p:sp>
    </p:spTree>
    <p:extLst>
      <p:ext uri="{BB962C8B-B14F-4D97-AF65-F5344CB8AC3E}">
        <p14:creationId xmlns:p14="http://schemas.microsoft.com/office/powerpoint/2010/main" val="875550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16</a:t>
            </a:fld>
            <a:endParaRPr lang="en-GB" dirty="0"/>
          </a:p>
        </p:txBody>
      </p:sp>
    </p:spTree>
    <p:extLst>
      <p:ext uri="{BB962C8B-B14F-4D97-AF65-F5344CB8AC3E}">
        <p14:creationId xmlns:p14="http://schemas.microsoft.com/office/powerpoint/2010/main" val="868719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17</a:t>
            </a:fld>
            <a:endParaRPr lang="en-GB" dirty="0"/>
          </a:p>
        </p:txBody>
      </p:sp>
    </p:spTree>
    <p:extLst>
      <p:ext uri="{BB962C8B-B14F-4D97-AF65-F5344CB8AC3E}">
        <p14:creationId xmlns:p14="http://schemas.microsoft.com/office/powerpoint/2010/main" val="3035318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18</a:t>
            </a:fld>
            <a:endParaRPr lang="en-GB" dirty="0"/>
          </a:p>
        </p:txBody>
      </p:sp>
    </p:spTree>
    <p:extLst>
      <p:ext uri="{BB962C8B-B14F-4D97-AF65-F5344CB8AC3E}">
        <p14:creationId xmlns:p14="http://schemas.microsoft.com/office/powerpoint/2010/main" val="275486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19</a:t>
            </a:fld>
            <a:endParaRPr lang="en-GB" dirty="0"/>
          </a:p>
        </p:txBody>
      </p:sp>
    </p:spTree>
    <p:extLst>
      <p:ext uri="{BB962C8B-B14F-4D97-AF65-F5344CB8AC3E}">
        <p14:creationId xmlns:p14="http://schemas.microsoft.com/office/powerpoint/2010/main" val="146976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20</a:t>
            </a:fld>
            <a:endParaRPr lang="en-GB" dirty="0"/>
          </a:p>
        </p:txBody>
      </p:sp>
    </p:spTree>
    <p:extLst>
      <p:ext uri="{BB962C8B-B14F-4D97-AF65-F5344CB8AC3E}">
        <p14:creationId xmlns:p14="http://schemas.microsoft.com/office/powerpoint/2010/main" val="277549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21</a:t>
            </a:fld>
            <a:endParaRPr lang="en-GB" dirty="0"/>
          </a:p>
        </p:txBody>
      </p:sp>
    </p:spTree>
    <p:extLst>
      <p:ext uri="{BB962C8B-B14F-4D97-AF65-F5344CB8AC3E}">
        <p14:creationId xmlns:p14="http://schemas.microsoft.com/office/powerpoint/2010/main" val="69340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22</a:t>
            </a:fld>
            <a:endParaRPr lang="en-GB" dirty="0"/>
          </a:p>
        </p:txBody>
      </p:sp>
    </p:spTree>
    <p:extLst>
      <p:ext uri="{BB962C8B-B14F-4D97-AF65-F5344CB8AC3E}">
        <p14:creationId xmlns:p14="http://schemas.microsoft.com/office/powerpoint/2010/main" val="1282153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23</a:t>
            </a:fld>
            <a:endParaRPr lang="en-GB" dirty="0"/>
          </a:p>
        </p:txBody>
      </p:sp>
    </p:spTree>
    <p:extLst>
      <p:ext uri="{BB962C8B-B14F-4D97-AF65-F5344CB8AC3E}">
        <p14:creationId xmlns:p14="http://schemas.microsoft.com/office/powerpoint/2010/main" val="2747914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24</a:t>
            </a:fld>
            <a:endParaRPr lang="en-GB" dirty="0"/>
          </a:p>
        </p:txBody>
      </p:sp>
    </p:spTree>
    <p:extLst>
      <p:ext uri="{BB962C8B-B14F-4D97-AF65-F5344CB8AC3E}">
        <p14:creationId xmlns:p14="http://schemas.microsoft.com/office/powerpoint/2010/main" val="20407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25</a:t>
            </a:fld>
            <a:endParaRPr lang="en-GB" dirty="0"/>
          </a:p>
        </p:txBody>
      </p:sp>
    </p:spTree>
    <p:extLst>
      <p:ext uri="{BB962C8B-B14F-4D97-AF65-F5344CB8AC3E}">
        <p14:creationId xmlns:p14="http://schemas.microsoft.com/office/powerpoint/2010/main" val="2985372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26</a:t>
            </a:fld>
            <a:endParaRPr lang="en-GB" dirty="0"/>
          </a:p>
        </p:txBody>
      </p:sp>
    </p:spTree>
    <p:extLst>
      <p:ext uri="{BB962C8B-B14F-4D97-AF65-F5344CB8AC3E}">
        <p14:creationId xmlns:p14="http://schemas.microsoft.com/office/powerpoint/2010/main" val="1096647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27</a:t>
            </a:fld>
            <a:endParaRPr lang="en-GB" dirty="0"/>
          </a:p>
        </p:txBody>
      </p:sp>
    </p:spTree>
    <p:extLst>
      <p:ext uri="{BB962C8B-B14F-4D97-AF65-F5344CB8AC3E}">
        <p14:creationId xmlns:p14="http://schemas.microsoft.com/office/powerpoint/2010/main" val="1625565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28</a:t>
            </a:fld>
            <a:endParaRPr lang="en-GB" dirty="0"/>
          </a:p>
        </p:txBody>
      </p:sp>
    </p:spTree>
    <p:extLst>
      <p:ext uri="{BB962C8B-B14F-4D97-AF65-F5344CB8AC3E}">
        <p14:creationId xmlns:p14="http://schemas.microsoft.com/office/powerpoint/2010/main" val="3094742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29</a:t>
            </a:fld>
            <a:endParaRPr lang="en-GB" dirty="0"/>
          </a:p>
        </p:txBody>
      </p:sp>
    </p:spTree>
    <p:extLst>
      <p:ext uri="{BB962C8B-B14F-4D97-AF65-F5344CB8AC3E}">
        <p14:creationId xmlns:p14="http://schemas.microsoft.com/office/powerpoint/2010/main" val="29945225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33</a:t>
            </a:fld>
            <a:endParaRPr lang="en-GB" dirty="0"/>
          </a:p>
        </p:txBody>
      </p:sp>
    </p:spTree>
    <p:extLst>
      <p:ext uri="{BB962C8B-B14F-4D97-AF65-F5344CB8AC3E}">
        <p14:creationId xmlns:p14="http://schemas.microsoft.com/office/powerpoint/2010/main" val="3604723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34</a:t>
            </a:fld>
            <a:endParaRPr lang="en-GB" dirty="0"/>
          </a:p>
        </p:txBody>
      </p:sp>
    </p:spTree>
    <p:extLst>
      <p:ext uri="{BB962C8B-B14F-4D97-AF65-F5344CB8AC3E}">
        <p14:creationId xmlns:p14="http://schemas.microsoft.com/office/powerpoint/2010/main" val="62903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35</a:t>
            </a:fld>
            <a:endParaRPr lang="en-GB" dirty="0"/>
          </a:p>
        </p:txBody>
      </p:sp>
    </p:spTree>
    <p:extLst>
      <p:ext uri="{BB962C8B-B14F-4D97-AF65-F5344CB8AC3E}">
        <p14:creationId xmlns:p14="http://schemas.microsoft.com/office/powerpoint/2010/main" val="1652338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37</a:t>
            </a:fld>
            <a:endParaRPr lang="en-GB" dirty="0"/>
          </a:p>
        </p:txBody>
      </p:sp>
    </p:spTree>
    <p:extLst>
      <p:ext uri="{BB962C8B-B14F-4D97-AF65-F5344CB8AC3E}">
        <p14:creationId xmlns:p14="http://schemas.microsoft.com/office/powerpoint/2010/main" val="2165897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38</a:t>
            </a:fld>
            <a:endParaRPr lang="en-GB" dirty="0"/>
          </a:p>
        </p:txBody>
      </p:sp>
    </p:spTree>
    <p:extLst>
      <p:ext uri="{BB962C8B-B14F-4D97-AF65-F5344CB8AC3E}">
        <p14:creationId xmlns:p14="http://schemas.microsoft.com/office/powerpoint/2010/main" val="3747413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39</a:t>
            </a:fld>
            <a:endParaRPr lang="en-GB" dirty="0"/>
          </a:p>
        </p:txBody>
      </p:sp>
    </p:spTree>
    <p:extLst>
      <p:ext uri="{BB962C8B-B14F-4D97-AF65-F5344CB8AC3E}">
        <p14:creationId xmlns:p14="http://schemas.microsoft.com/office/powerpoint/2010/main" val="1663695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40</a:t>
            </a:fld>
            <a:endParaRPr lang="en-GB" dirty="0"/>
          </a:p>
        </p:txBody>
      </p:sp>
    </p:spTree>
    <p:extLst>
      <p:ext uri="{BB962C8B-B14F-4D97-AF65-F5344CB8AC3E}">
        <p14:creationId xmlns:p14="http://schemas.microsoft.com/office/powerpoint/2010/main" val="4170577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41</a:t>
            </a:fld>
            <a:endParaRPr lang="en-GB" dirty="0"/>
          </a:p>
        </p:txBody>
      </p:sp>
    </p:spTree>
    <p:extLst>
      <p:ext uri="{BB962C8B-B14F-4D97-AF65-F5344CB8AC3E}">
        <p14:creationId xmlns:p14="http://schemas.microsoft.com/office/powerpoint/2010/main" val="1526451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42</a:t>
            </a:fld>
            <a:endParaRPr lang="en-GB" dirty="0"/>
          </a:p>
        </p:txBody>
      </p:sp>
    </p:spTree>
    <p:extLst>
      <p:ext uri="{BB962C8B-B14F-4D97-AF65-F5344CB8AC3E}">
        <p14:creationId xmlns:p14="http://schemas.microsoft.com/office/powerpoint/2010/main" val="948865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43</a:t>
            </a:fld>
            <a:endParaRPr lang="en-GB" dirty="0"/>
          </a:p>
        </p:txBody>
      </p:sp>
    </p:spTree>
    <p:extLst>
      <p:ext uri="{BB962C8B-B14F-4D97-AF65-F5344CB8AC3E}">
        <p14:creationId xmlns:p14="http://schemas.microsoft.com/office/powerpoint/2010/main" val="1498547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44</a:t>
            </a:fld>
            <a:endParaRPr lang="en-GB" dirty="0"/>
          </a:p>
        </p:txBody>
      </p:sp>
    </p:spTree>
    <p:extLst>
      <p:ext uri="{BB962C8B-B14F-4D97-AF65-F5344CB8AC3E}">
        <p14:creationId xmlns:p14="http://schemas.microsoft.com/office/powerpoint/2010/main" val="471184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45</a:t>
            </a:fld>
            <a:endParaRPr lang="en-GB" dirty="0"/>
          </a:p>
        </p:txBody>
      </p:sp>
    </p:spTree>
    <p:extLst>
      <p:ext uri="{BB962C8B-B14F-4D97-AF65-F5344CB8AC3E}">
        <p14:creationId xmlns:p14="http://schemas.microsoft.com/office/powerpoint/2010/main" val="144911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a:t>
            </a:fld>
            <a:endParaRPr lang="en-GB" dirty="0"/>
          </a:p>
        </p:txBody>
      </p:sp>
    </p:spTree>
    <p:extLst>
      <p:ext uri="{BB962C8B-B14F-4D97-AF65-F5344CB8AC3E}">
        <p14:creationId xmlns:p14="http://schemas.microsoft.com/office/powerpoint/2010/main" val="518790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46</a:t>
            </a:fld>
            <a:endParaRPr lang="en-GB" dirty="0"/>
          </a:p>
        </p:txBody>
      </p:sp>
    </p:spTree>
    <p:extLst>
      <p:ext uri="{BB962C8B-B14F-4D97-AF65-F5344CB8AC3E}">
        <p14:creationId xmlns:p14="http://schemas.microsoft.com/office/powerpoint/2010/main" val="2356382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47</a:t>
            </a:fld>
            <a:endParaRPr lang="en-GB" dirty="0"/>
          </a:p>
        </p:txBody>
      </p:sp>
    </p:spTree>
    <p:extLst>
      <p:ext uri="{BB962C8B-B14F-4D97-AF65-F5344CB8AC3E}">
        <p14:creationId xmlns:p14="http://schemas.microsoft.com/office/powerpoint/2010/main" val="2999727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48</a:t>
            </a:fld>
            <a:endParaRPr lang="en-GB" dirty="0"/>
          </a:p>
        </p:txBody>
      </p:sp>
    </p:spTree>
    <p:extLst>
      <p:ext uri="{BB962C8B-B14F-4D97-AF65-F5344CB8AC3E}">
        <p14:creationId xmlns:p14="http://schemas.microsoft.com/office/powerpoint/2010/main" val="4150126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49</a:t>
            </a:fld>
            <a:endParaRPr lang="en-GB" dirty="0"/>
          </a:p>
        </p:txBody>
      </p:sp>
    </p:spTree>
    <p:extLst>
      <p:ext uri="{BB962C8B-B14F-4D97-AF65-F5344CB8AC3E}">
        <p14:creationId xmlns:p14="http://schemas.microsoft.com/office/powerpoint/2010/main" val="1405253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50</a:t>
            </a:fld>
            <a:endParaRPr lang="en-GB" dirty="0"/>
          </a:p>
        </p:txBody>
      </p:sp>
    </p:spTree>
    <p:extLst>
      <p:ext uri="{BB962C8B-B14F-4D97-AF65-F5344CB8AC3E}">
        <p14:creationId xmlns:p14="http://schemas.microsoft.com/office/powerpoint/2010/main" val="1186482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53</a:t>
            </a:fld>
            <a:endParaRPr lang="en-GB" dirty="0"/>
          </a:p>
        </p:txBody>
      </p:sp>
    </p:spTree>
    <p:extLst>
      <p:ext uri="{BB962C8B-B14F-4D97-AF65-F5344CB8AC3E}">
        <p14:creationId xmlns:p14="http://schemas.microsoft.com/office/powerpoint/2010/main" val="13633463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54</a:t>
            </a:fld>
            <a:endParaRPr lang="en-GB" dirty="0"/>
          </a:p>
        </p:txBody>
      </p:sp>
    </p:spTree>
    <p:extLst>
      <p:ext uri="{BB962C8B-B14F-4D97-AF65-F5344CB8AC3E}">
        <p14:creationId xmlns:p14="http://schemas.microsoft.com/office/powerpoint/2010/main" val="15498224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55</a:t>
            </a:fld>
            <a:endParaRPr lang="en-GB" dirty="0"/>
          </a:p>
        </p:txBody>
      </p:sp>
    </p:spTree>
    <p:extLst>
      <p:ext uri="{BB962C8B-B14F-4D97-AF65-F5344CB8AC3E}">
        <p14:creationId xmlns:p14="http://schemas.microsoft.com/office/powerpoint/2010/main" val="785557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fld id="{97F19C3D-7EF0-4B04-95D2-6E26D91564D8}" type="slidenum">
              <a:rPr lang="en-GB" smtClean="0"/>
              <a:t>56</a:t>
            </a:fld>
            <a:endParaRPr lang="en-GB" dirty="0"/>
          </a:p>
        </p:txBody>
      </p:sp>
    </p:spTree>
    <p:extLst>
      <p:ext uri="{BB962C8B-B14F-4D97-AF65-F5344CB8AC3E}">
        <p14:creationId xmlns:p14="http://schemas.microsoft.com/office/powerpoint/2010/main" val="1437663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59</a:t>
            </a:fld>
            <a:endParaRPr lang="en-GB" dirty="0"/>
          </a:p>
        </p:txBody>
      </p:sp>
    </p:spTree>
    <p:extLst>
      <p:ext uri="{BB962C8B-B14F-4D97-AF65-F5344CB8AC3E}">
        <p14:creationId xmlns:p14="http://schemas.microsoft.com/office/powerpoint/2010/main" val="1175728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5</a:t>
            </a:fld>
            <a:endParaRPr lang="en-GB" dirty="0"/>
          </a:p>
        </p:txBody>
      </p:sp>
    </p:spTree>
    <p:extLst>
      <p:ext uri="{BB962C8B-B14F-4D97-AF65-F5344CB8AC3E}">
        <p14:creationId xmlns:p14="http://schemas.microsoft.com/office/powerpoint/2010/main" val="35440492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60</a:t>
            </a:fld>
            <a:endParaRPr lang="en-GB" dirty="0"/>
          </a:p>
        </p:txBody>
      </p:sp>
    </p:spTree>
    <p:extLst>
      <p:ext uri="{BB962C8B-B14F-4D97-AF65-F5344CB8AC3E}">
        <p14:creationId xmlns:p14="http://schemas.microsoft.com/office/powerpoint/2010/main" val="9619305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61</a:t>
            </a:fld>
            <a:endParaRPr lang="en-GB" dirty="0"/>
          </a:p>
        </p:txBody>
      </p:sp>
    </p:spTree>
    <p:extLst>
      <p:ext uri="{BB962C8B-B14F-4D97-AF65-F5344CB8AC3E}">
        <p14:creationId xmlns:p14="http://schemas.microsoft.com/office/powerpoint/2010/main" val="1884077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62</a:t>
            </a:fld>
            <a:endParaRPr lang="en-GB" dirty="0"/>
          </a:p>
        </p:txBody>
      </p:sp>
    </p:spTree>
    <p:extLst>
      <p:ext uri="{BB962C8B-B14F-4D97-AF65-F5344CB8AC3E}">
        <p14:creationId xmlns:p14="http://schemas.microsoft.com/office/powerpoint/2010/main" val="31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63</a:t>
            </a:fld>
            <a:endParaRPr lang="en-GB" dirty="0"/>
          </a:p>
        </p:txBody>
      </p:sp>
    </p:spTree>
    <p:extLst>
      <p:ext uri="{BB962C8B-B14F-4D97-AF65-F5344CB8AC3E}">
        <p14:creationId xmlns:p14="http://schemas.microsoft.com/office/powerpoint/2010/main" val="7699026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64</a:t>
            </a:fld>
            <a:endParaRPr lang="en-GB" dirty="0"/>
          </a:p>
        </p:txBody>
      </p:sp>
    </p:spTree>
    <p:extLst>
      <p:ext uri="{BB962C8B-B14F-4D97-AF65-F5344CB8AC3E}">
        <p14:creationId xmlns:p14="http://schemas.microsoft.com/office/powerpoint/2010/main" val="12375694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65</a:t>
            </a:fld>
            <a:endParaRPr lang="en-GB" dirty="0"/>
          </a:p>
        </p:txBody>
      </p:sp>
    </p:spTree>
    <p:extLst>
      <p:ext uri="{BB962C8B-B14F-4D97-AF65-F5344CB8AC3E}">
        <p14:creationId xmlns:p14="http://schemas.microsoft.com/office/powerpoint/2010/main" val="485498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246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9306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983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914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6</a:t>
            </a:fld>
            <a:endParaRPr lang="en-GB" dirty="0"/>
          </a:p>
        </p:txBody>
      </p:sp>
    </p:spTree>
    <p:extLst>
      <p:ext uri="{BB962C8B-B14F-4D97-AF65-F5344CB8AC3E}">
        <p14:creationId xmlns:p14="http://schemas.microsoft.com/office/powerpoint/2010/main" val="21886567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3719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9523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78403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75113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7390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7250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3036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7132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281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026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7</a:t>
            </a:fld>
            <a:endParaRPr lang="en-GB" dirty="0"/>
          </a:p>
        </p:txBody>
      </p:sp>
    </p:spTree>
    <p:extLst>
      <p:ext uri="{BB962C8B-B14F-4D97-AF65-F5344CB8AC3E}">
        <p14:creationId xmlns:p14="http://schemas.microsoft.com/office/powerpoint/2010/main" val="1111168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0528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51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1156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9204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34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3776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2514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0066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9551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24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a:t>
            </a:fld>
            <a:endParaRPr lang="en-GB" dirty="0"/>
          </a:p>
        </p:txBody>
      </p:sp>
    </p:spTree>
    <p:extLst>
      <p:ext uri="{BB962C8B-B14F-4D97-AF65-F5344CB8AC3E}">
        <p14:creationId xmlns:p14="http://schemas.microsoft.com/office/powerpoint/2010/main" val="6998066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4878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7401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0282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1221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495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40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a:t>
            </a:fld>
            <a:endParaRPr lang="en-GB" dirty="0"/>
          </a:p>
        </p:txBody>
      </p:sp>
    </p:spTree>
    <p:extLst>
      <p:ext uri="{BB962C8B-B14F-4D97-AF65-F5344CB8AC3E}">
        <p14:creationId xmlns:p14="http://schemas.microsoft.com/office/powerpoint/2010/main" val="315372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2019/5/15</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277027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3559AE-2DCF-418C-9323-F9696E700B35}" type="datetimeFigureOut">
              <a:rPr lang="zh-CN" altLang="en-US" smtClean="0"/>
              <a:t>2019/5/15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3F5B92-2CBF-4C26-B8CB-37BA7423E3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559AE-2DCF-418C-9323-F9696E700B35}" type="datetimeFigureOut">
              <a:rPr lang="zh-CN" altLang="en-US" smtClean="0"/>
              <a:t>2019/5/15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F5B92-2CBF-4C26-B8CB-37BA7423E3C9}" type="slidenum">
              <a:rPr lang="zh-CN" altLang="en-US" smtClean="0"/>
              <a:t>‹#›</a:t>
            </a:fld>
            <a:endParaRPr lang="zh-CN" altLang="en-US"/>
          </a:p>
        </p:txBody>
      </p:sp>
      <p:grpSp>
        <p:nvGrpSpPr>
          <p:cNvPr id="7" name="组合 6">
            <a:extLst>
              <a:ext uri="{FF2B5EF4-FFF2-40B4-BE49-F238E27FC236}">
                <a16:creationId xmlns:a16="http://schemas.microsoft.com/office/drawing/2014/main" id="{2B3E2228-91A5-4F3E-8989-708366102ACC}"/>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624B77F2-4C11-4D19-8337-F476BE79A055}"/>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9" name="图片 8">
              <a:extLst>
                <a:ext uri="{FF2B5EF4-FFF2-40B4-BE49-F238E27FC236}">
                  <a16:creationId xmlns:a16="http://schemas.microsoft.com/office/drawing/2014/main" id="{27356D9D-679D-4EDB-8D4B-2DFB7BA72E29}"/>
                </a:ext>
              </a:extLst>
            </p:cNvPr>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47000"/>
            <a:lum/>
          </a:blip>
          <a:srcRect/>
          <a:stretch>
            <a:fillRect t="-9000" b="-9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6" name="组合 5">
            <a:extLst>
              <a:ext uri="{FF2B5EF4-FFF2-40B4-BE49-F238E27FC236}">
                <a16:creationId xmlns:a16="http://schemas.microsoft.com/office/drawing/2014/main" id="{D588E59C-C74F-4A91-BDC1-11E08727F352}"/>
              </a:ext>
            </a:extLst>
          </p:cNvPr>
          <p:cNvGrpSpPr/>
          <p:nvPr userDrawn="1"/>
        </p:nvGrpSpPr>
        <p:grpSpPr>
          <a:xfrm>
            <a:off x="1" y="0"/>
            <a:ext cx="12192000" cy="671725"/>
            <a:chOff x="1" y="0"/>
            <a:chExt cx="12192000" cy="671725"/>
          </a:xfrm>
        </p:grpSpPr>
        <p:cxnSp>
          <p:nvCxnSpPr>
            <p:cNvPr id="8" name="直接连接符 7">
              <a:extLst>
                <a:ext uri="{FF2B5EF4-FFF2-40B4-BE49-F238E27FC236}">
                  <a16:creationId xmlns:a16="http://schemas.microsoft.com/office/drawing/2014/main" id="{3806D74F-97FA-4983-B142-48441DB40F1E}"/>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B062687D-589B-4EE9-A1AC-9A8A33636BE1}"/>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DD4254-D242-4713-B6AB-61178FE00459}"/>
              </a:ext>
            </a:extLst>
          </p:cNvPr>
          <p:cNvGrpSpPr/>
          <p:nvPr/>
        </p:nvGrpSpPr>
        <p:grpSpPr>
          <a:xfrm>
            <a:off x="1265970" y="1632656"/>
            <a:ext cx="9660059" cy="3592688"/>
            <a:chOff x="1316063" y="1933222"/>
            <a:chExt cx="8043726" cy="2991555"/>
          </a:xfrm>
        </p:grpSpPr>
        <p:grpSp>
          <p:nvGrpSpPr>
            <p:cNvPr id="13" name="组合 12">
              <a:extLst>
                <a:ext uri="{FF2B5EF4-FFF2-40B4-BE49-F238E27FC236}">
                  <a16:creationId xmlns:a16="http://schemas.microsoft.com/office/drawing/2014/main" id="{167E7816-2F92-4DDE-B24D-0C7D5EF9111D}"/>
                </a:ext>
              </a:extLst>
            </p:cNvPr>
            <p:cNvGrpSpPr/>
            <p:nvPr/>
          </p:nvGrpSpPr>
          <p:grpSpPr>
            <a:xfrm>
              <a:off x="1316063" y="1933222"/>
              <a:ext cx="8043726" cy="2991555"/>
              <a:chOff x="512691" y="2111640"/>
              <a:chExt cx="8043726" cy="2991555"/>
            </a:xfrm>
          </p:grpSpPr>
          <p:pic>
            <p:nvPicPr>
              <p:cNvPr id="15" name="图片 14">
                <a:extLst>
                  <a:ext uri="{FF2B5EF4-FFF2-40B4-BE49-F238E27FC236}">
                    <a16:creationId xmlns:a16="http://schemas.microsoft.com/office/drawing/2014/main" id="{BCEFFD68-DB13-4AC6-B4D4-9C32D30AB633}"/>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2691" y="2111640"/>
                <a:ext cx="3947797" cy="2991555"/>
              </a:xfrm>
              <a:prstGeom prst="rect">
                <a:avLst/>
              </a:prstGeom>
            </p:spPr>
          </p:pic>
          <p:cxnSp>
            <p:nvCxnSpPr>
              <p:cNvPr id="17" name="直接连接符 16">
                <a:extLst>
                  <a:ext uri="{FF2B5EF4-FFF2-40B4-BE49-F238E27FC236}">
                    <a16:creationId xmlns:a16="http://schemas.microsoft.com/office/drawing/2014/main" id="{3684D0E2-21B6-432E-9B47-8C2E5857058A}"/>
                  </a:ext>
                </a:extLst>
              </p:cNvPr>
              <p:cNvCxnSpPr>
                <a:cxnSpLocks/>
              </p:cNvCxnSpPr>
              <p:nvPr/>
            </p:nvCxnSpPr>
            <p:spPr>
              <a:xfrm>
                <a:off x="4460488" y="2337844"/>
                <a:ext cx="0" cy="2539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99E410FA-1A3E-4611-8C6E-B79F71837B41}"/>
                  </a:ext>
                </a:extLst>
              </p:cNvPr>
              <p:cNvSpPr/>
              <p:nvPr/>
            </p:nvSpPr>
            <p:spPr>
              <a:xfrm>
                <a:off x="4601488" y="3119028"/>
                <a:ext cx="3954929" cy="738664"/>
              </a:xfrm>
              <a:prstGeom prst="rect">
                <a:avLst/>
              </a:prstGeom>
            </p:spPr>
            <p:txBody>
              <a:bodyPr wrap="none">
                <a:spAutoFit/>
              </a:bodyPr>
              <a:lstStyle/>
              <a:p>
                <a:r>
                  <a:rPr lang="en-US" altLang="zh-CN" sz="4200" b="1" dirty="0">
                    <a:latin typeface="+mj-ea"/>
                  </a:rPr>
                  <a:t>《</a:t>
                </a:r>
                <a:r>
                  <a:rPr lang="zh-CN" altLang="en-US" sz="4200" b="1" dirty="0">
                    <a:latin typeface="+mj-ea"/>
                  </a:rPr>
                  <a:t>社会保障学</a:t>
                </a:r>
                <a:r>
                  <a:rPr lang="en-US" altLang="zh-CN" sz="4200" b="1" dirty="0">
                    <a:latin typeface="+mj-ea"/>
                  </a:rPr>
                  <a:t>》</a:t>
                </a:r>
                <a:endParaRPr lang="zh-CN" altLang="en-US" sz="4200" b="1" dirty="0"/>
              </a:p>
            </p:txBody>
          </p:sp>
        </p:grpSp>
        <p:sp>
          <p:nvSpPr>
            <p:cNvPr id="9" name="矩形 8">
              <a:extLst>
                <a:ext uri="{FF2B5EF4-FFF2-40B4-BE49-F238E27FC236}">
                  <a16:creationId xmlns:a16="http://schemas.microsoft.com/office/drawing/2014/main" id="{009EB98E-52B8-403F-A7A7-4E4897B86191}"/>
                </a:ext>
              </a:extLst>
            </p:cNvPr>
            <p:cNvSpPr/>
            <p:nvPr/>
          </p:nvSpPr>
          <p:spPr>
            <a:xfrm>
              <a:off x="6131085" y="3792056"/>
              <a:ext cx="2260555" cy="400110"/>
            </a:xfrm>
            <a:prstGeom prst="rect">
              <a:avLst/>
            </a:prstGeom>
          </p:spPr>
          <p:txBody>
            <a:bodyPr wrap="none">
              <a:spAutoFit/>
            </a:bodyPr>
            <a:lstStyle/>
            <a:p>
              <a:r>
                <a:rPr lang="zh-CN" altLang="en-US" sz="2000" b="1" dirty="0">
                  <a:latin typeface="+mj-ea"/>
                </a:rPr>
                <a:t>课程代码：</a:t>
              </a:r>
              <a:r>
                <a:rPr lang="en-US" altLang="zh-CN" sz="2000" b="1" dirty="0">
                  <a:latin typeface="+mj-ea"/>
                </a:rPr>
                <a:t>07484</a:t>
              </a:r>
              <a:endParaRPr lang="zh-CN" altLang="en-US" sz="2000" b="1" dirty="0"/>
            </a:p>
          </p:txBody>
        </p:sp>
      </p:grpSp>
    </p:spTree>
    <p:extLst>
      <p:ext uri="{BB962C8B-B14F-4D97-AF65-F5344CB8AC3E}">
        <p14:creationId xmlns:p14="http://schemas.microsoft.com/office/powerpoint/2010/main" val="1371801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252780"/>
            <a:ext cx="9055049" cy="3925153"/>
          </a:xfrm>
        </p:spPr>
        <p:txBody>
          <a:bodyPr anchor="ctr"/>
          <a:lstStyle/>
          <a:p>
            <a:pPr algn="l">
              <a:spcBef>
                <a:spcPts val="0"/>
              </a:spcBef>
              <a:spcAft>
                <a:spcPts val="2400"/>
              </a:spcAft>
            </a:pPr>
            <a:r>
              <a:rPr lang="zh-CN" altLang="en-US" dirty="0"/>
              <a:t>养老保险的重要意义有（  </a:t>
            </a:r>
            <a:r>
              <a:rPr lang="zh-CN" altLang="en-US" b="1" dirty="0">
                <a:solidFill>
                  <a:srgbClr val="FF0000"/>
                </a:solidFill>
              </a:rPr>
              <a:t> </a:t>
            </a:r>
            <a:r>
              <a:rPr lang="en-US" altLang="zh-CN" b="1" dirty="0">
                <a:solidFill>
                  <a:srgbClr val="FF0000"/>
                </a:solidFill>
              </a:rPr>
              <a:t>ABCD</a:t>
            </a:r>
            <a:r>
              <a:rPr lang="zh-CN" altLang="en-US" b="1" dirty="0">
                <a:solidFill>
                  <a:srgbClr val="FF0000"/>
                </a:solidFill>
              </a:rPr>
              <a:t>   </a:t>
            </a:r>
            <a:r>
              <a:rPr lang="zh-CN" altLang="en-US" dirty="0"/>
              <a:t>）。</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、养老保险在社会保障体系中具有重要地位</a:t>
            </a:r>
          </a:p>
          <a:p>
            <a:pPr algn="l">
              <a:spcAft>
                <a:spcPts val="1200"/>
              </a:spcAft>
            </a:pPr>
            <a:r>
              <a:rPr lang="en-US" altLang="zh-CN" b="1" dirty="0">
                <a:solidFill>
                  <a:srgbClr val="FF0000"/>
                </a:solidFill>
              </a:rPr>
              <a:t>B</a:t>
            </a:r>
            <a:r>
              <a:rPr lang="zh-CN" altLang="en-US" b="1" dirty="0">
                <a:solidFill>
                  <a:srgbClr val="FF0000"/>
                </a:solidFill>
              </a:rPr>
              <a:t>、养老保险是社会中每一个人都需要的</a:t>
            </a:r>
          </a:p>
          <a:p>
            <a:pPr algn="l">
              <a:spcAft>
                <a:spcPts val="1200"/>
              </a:spcAft>
            </a:pPr>
            <a:r>
              <a:rPr lang="en-US" altLang="zh-CN" b="1" dirty="0">
                <a:solidFill>
                  <a:srgbClr val="FF0000"/>
                </a:solidFill>
              </a:rPr>
              <a:t>C</a:t>
            </a:r>
            <a:r>
              <a:rPr lang="zh-CN" altLang="en-US" b="1" dirty="0">
                <a:solidFill>
                  <a:srgbClr val="FF0000"/>
                </a:solidFill>
              </a:rPr>
              <a:t>、养老保险是社会运行与发展的需要</a:t>
            </a:r>
          </a:p>
          <a:p>
            <a:pPr algn="l">
              <a:spcAft>
                <a:spcPts val="1200"/>
              </a:spcAft>
            </a:pPr>
            <a:r>
              <a:rPr lang="en-US" altLang="zh-CN" b="1" dirty="0">
                <a:solidFill>
                  <a:srgbClr val="FF0000"/>
                </a:solidFill>
              </a:rPr>
              <a:t>D</a:t>
            </a:r>
            <a:r>
              <a:rPr lang="zh-CN" altLang="en-US" b="1" dirty="0">
                <a:solidFill>
                  <a:srgbClr val="FF0000"/>
                </a:solidFill>
              </a:rPr>
              <a:t>、实行养老保险有利于社会的安定团结、代际接替及协调发展</a:t>
            </a:r>
          </a:p>
          <a:p>
            <a:pPr algn="l">
              <a:spcAft>
                <a:spcPts val="1200"/>
              </a:spcAft>
            </a:pPr>
            <a:r>
              <a:rPr lang="en-US" altLang="zh-CN" dirty="0"/>
              <a:t>E</a:t>
            </a:r>
            <a:r>
              <a:rPr lang="zh-CN" altLang="en-US" dirty="0"/>
              <a:t>、实行养老保险有利于国家外交政策的稳定</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7652994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同学们退出课堂前记得做完随堂考哦</a:t>
              </a:r>
              <a:r>
                <a:rPr kumimoji="0" lang="en-US" altLang="zh-CN"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4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、它是老师精心挑选的历年真题；</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rPr>
                <a:t>、它能考察你对本次课程知识点的掌握；</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3</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12:00</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54391812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F46F385-353E-48D1-8213-3FD035A7B0DE}"/>
              </a:ext>
            </a:extLst>
          </p:cNvPr>
          <p:cNvGrpSpPr/>
          <p:nvPr/>
        </p:nvGrpSpPr>
        <p:grpSpPr>
          <a:xfrm>
            <a:off x="1510343" y="2154338"/>
            <a:ext cx="9171314" cy="3672623"/>
            <a:chOff x="-1565714" y="1843034"/>
            <a:chExt cx="9171314" cy="3672623"/>
          </a:xfrm>
        </p:grpSpPr>
        <p:sp>
          <p:nvSpPr>
            <p:cNvPr id="4" name="文本框 3">
              <a:extLst>
                <a:ext uri="{FF2B5EF4-FFF2-40B4-BE49-F238E27FC236}">
                  <a16:creationId xmlns:a16="http://schemas.microsoft.com/office/drawing/2014/main" id="{88097FBD-CD75-4B5F-B7D0-928FF133D665}"/>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养老保险金的计算和给付</a:t>
              </a:r>
              <a:endParaRPr lang="zh-CN" altLang="en-US" sz="2800" dirty="0"/>
            </a:p>
          </p:txBody>
        </p:sp>
        <p:cxnSp>
          <p:nvCxnSpPr>
            <p:cNvPr id="5" name="直接连接符 4">
              <a:extLst>
                <a:ext uri="{FF2B5EF4-FFF2-40B4-BE49-F238E27FC236}">
                  <a16:creationId xmlns:a16="http://schemas.microsoft.com/office/drawing/2014/main" id="{FEEFB895-9F53-4D88-B627-E8605AF50764}"/>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8108F7E-E14F-4079-8EB6-58330234096A}"/>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E04EBD6-1638-4CAA-9026-AB5E27D64423}"/>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2499051-C0D6-4714-BD04-77749083D947}"/>
                </a:ext>
              </a:extLst>
            </p:cNvPr>
            <p:cNvSpPr txBox="1"/>
            <p:nvPr/>
          </p:nvSpPr>
          <p:spPr>
            <a:xfrm>
              <a:off x="3625845" y="1843034"/>
              <a:ext cx="3979755" cy="461665"/>
            </a:xfrm>
            <a:prstGeom prst="rect">
              <a:avLst/>
            </a:prstGeom>
            <a:noFill/>
            <a:ln w="38100">
              <a:solidFill>
                <a:schemeClr val="accent6">
                  <a:lumMod val="75000"/>
                </a:schemeClr>
              </a:solidFill>
            </a:ln>
          </p:spPr>
          <p:txBody>
            <a:bodyPr wrap="square" rtlCol="0">
              <a:spAutoFit/>
            </a:bodyPr>
            <a:lstStyle/>
            <a:p>
              <a:pPr lvl="0"/>
              <a:r>
                <a:rPr lang="zh-CN" altLang="en-US" sz="2400" dirty="0"/>
                <a:t>享受养老保险的资格与条件</a:t>
              </a:r>
              <a:endParaRPr lang="en-GB" altLang="zh-CN" sz="2400" dirty="0"/>
            </a:p>
          </p:txBody>
        </p:sp>
        <p:sp>
          <p:nvSpPr>
            <p:cNvPr id="9" name="文本框 8">
              <a:extLst>
                <a:ext uri="{FF2B5EF4-FFF2-40B4-BE49-F238E27FC236}">
                  <a16:creationId xmlns:a16="http://schemas.microsoft.com/office/drawing/2014/main" id="{DF419F38-512F-46FE-AD4A-93B866FB1346}"/>
                </a:ext>
              </a:extLst>
            </p:cNvPr>
            <p:cNvSpPr txBox="1"/>
            <p:nvPr/>
          </p:nvSpPr>
          <p:spPr>
            <a:xfrm>
              <a:off x="3625847" y="3463743"/>
              <a:ext cx="2651060"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养老金的计算方法</a:t>
              </a:r>
              <a:endParaRPr lang="en-GB" altLang="zh-CN" sz="2400" dirty="0"/>
            </a:p>
          </p:txBody>
        </p:sp>
        <p:cxnSp>
          <p:nvCxnSpPr>
            <p:cNvPr id="10" name="直接连接符 9">
              <a:extLst>
                <a:ext uri="{FF2B5EF4-FFF2-40B4-BE49-F238E27FC236}">
                  <a16:creationId xmlns:a16="http://schemas.microsoft.com/office/drawing/2014/main" id="{D9F0EA6E-47FF-424E-981B-F3CC02DEABFB}"/>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FE2C851-9DEA-424B-9E83-AE0C2BEA9C1B}"/>
                </a:ext>
              </a:extLst>
            </p:cNvPr>
            <p:cNvSpPr txBox="1"/>
            <p:nvPr/>
          </p:nvSpPr>
          <p:spPr>
            <a:xfrm>
              <a:off x="3679334" y="5053992"/>
              <a:ext cx="2651059" cy="461665"/>
            </a:xfrm>
            <a:prstGeom prst="rect">
              <a:avLst/>
            </a:prstGeom>
            <a:noFill/>
            <a:ln w="38100">
              <a:solidFill>
                <a:schemeClr val="accent6">
                  <a:lumMod val="75000"/>
                </a:schemeClr>
              </a:solidFill>
            </a:ln>
          </p:spPr>
          <p:txBody>
            <a:bodyPr wrap="square" rtlCol="0">
              <a:spAutoFit/>
            </a:bodyPr>
            <a:lstStyle/>
            <a:p>
              <a:pPr lvl="0"/>
              <a:r>
                <a:rPr lang="zh-CN" altLang="zh-CN" sz="2400" dirty="0"/>
                <a:t>养老保险金的给付</a:t>
              </a:r>
              <a:endParaRPr lang="en-GB" altLang="zh-CN" sz="2400" dirty="0"/>
            </a:p>
          </p:txBody>
        </p:sp>
        <p:cxnSp>
          <p:nvCxnSpPr>
            <p:cNvPr id="12" name="直接连接符 11">
              <a:extLst>
                <a:ext uri="{FF2B5EF4-FFF2-40B4-BE49-F238E27FC236}">
                  <a16:creationId xmlns:a16="http://schemas.microsoft.com/office/drawing/2014/main" id="{E73F1463-C76B-45A0-B416-A4AF39D65CEC}"/>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685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C054543-1163-4E16-AD84-9FC82D5C5EFF}"/>
              </a:ext>
            </a:extLst>
          </p:cNvPr>
          <p:cNvGrpSpPr/>
          <p:nvPr/>
        </p:nvGrpSpPr>
        <p:grpSpPr>
          <a:xfrm>
            <a:off x="107475" y="941847"/>
            <a:ext cx="5914799" cy="1631404"/>
            <a:chOff x="107475" y="941847"/>
            <a:chExt cx="5914799" cy="1631404"/>
          </a:xfrm>
        </p:grpSpPr>
        <p:grpSp>
          <p:nvGrpSpPr>
            <p:cNvPr id="19" name="组合 18">
              <a:extLst>
                <a:ext uri="{FF2B5EF4-FFF2-40B4-BE49-F238E27FC236}">
                  <a16:creationId xmlns:a16="http://schemas.microsoft.com/office/drawing/2014/main" id="{D9576B5E-F736-43DC-A756-E05373327836}"/>
                </a:ext>
              </a:extLst>
            </p:cNvPr>
            <p:cNvGrpSpPr/>
            <p:nvPr/>
          </p:nvGrpSpPr>
          <p:grpSpPr>
            <a:xfrm>
              <a:off x="107475" y="941847"/>
              <a:ext cx="4976494" cy="1631404"/>
              <a:chOff x="107475" y="941847"/>
              <a:chExt cx="4976494" cy="1631404"/>
            </a:xfrm>
          </p:grpSpPr>
          <p:sp>
            <p:nvSpPr>
              <p:cNvPr id="21" name="文本框 20">
                <a:extLst>
                  <a:ext uri="{FF2B5EF4-FFF2-40B4-BE49-F238E27FC236}">
                    <a16:creationId xmlns:a16="http://schemas.microsoft.com/office/drawing/2014/main" id="{58E95C03-2815-48FB-8F41-7AC7B36414CD}"/>
                  </a:ext>
                </a:extLst>
              </p:cNvPr>
              <p:cNvSpPr txBox="1"/>
              <p:nvPr/>
            </p:nvSpPr>
            <p:spPr>
              <a:xfrm>
                <a:off x="608064" y="2173141"/>
                <a:ext cx="4475905" cy="400110"/>
              </a:xfrm>
              <a:prstGeom prst="rect">
                <a:avLst/>
              </a:prstGeom>
              <a:noFill/>
            </p:spPr>
            <p:txBody>
              <a:bodyPr wrap="none" rtlCol="0">
                <a:spAutoFit/>
              </a:bodyPr>
              <a:lstStyle/>
              <a:p>
                <a:r>
                  <a:rPr lang="en-US" altLang="zh-CN" sz="2000" b="1" dirty="0"/>
                  <a:t>5.2.1   </a:t>
                </a:r>
                <a:r>
                  <a:rPr lang="zh-CN" altLang="en-US" sz="2000" b="1" dirty="0"/>
                  <a:t>一、享受养老保险的资格与条件</a:t>
                </a:r>
                <a:endParaRPr lang="en-US" altLang="zh-CN" sz="2000" b="1" dirty="0"/>
              </a:p>
            </p:txBody>
          </p:sp>
          <p:sp>
            <p:nvSpPr>
              <p:cNvPr id="22" name="文本框 21">
                <a:extLst>
                  <a:ext uri="{FF2B5EF4-FFF2-40B4-BE49-F238E27FC236}">
                    <a16:creationId xmlns:a16="http://schemas.microsoft.com/office/drawing/2014/main" id="{A185A3C1-85C9-4250-AF76-9D6C7F5C62FB}"/>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3" name="矩形 22">
                <a:extLst>
                  <a:ext uri="{FF2B5EF4-FFF2-40B4-BE49-F238E27FC236}">
                    <a16:creationId xmlns:a16="http://schemas.microsoft.com/office/drawing/2014/main" id="{A89BFA30-AC20-4E0A-AA3C-A42205152CE5}"/>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grpSp>
        <p:sp>
          <p:nvSpPr>
            <p:cNvPr id="20" name="文本框 19">
              <a:extLst>
                <a:ext uri="{FF2B5EF4-FFF2-40B4-BE49-F238E27FC236}">
                  <a16:creationId xmlns:a16="http://schemas.microsoft.com/office/drawing/2014/main" id="{850781D0-5AA4-48F7-9E0D-E0A48376224C}"/>
                </a:ext>
              </a:extLst>
            </p:cNvPr>
            <p:cNvSpPr txBox="1"/>
            <p:nvPr/>
          </p:nvSpPr>
          <p:spPr>
            <a:xfrm>
              <a:off x="5145111" y="21788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14" name="矩形 13">
            <a:extLst>
              <a:ext uri="{FF2B5EF4-FFF2-40B4-BE49-F238E27FC236}">
                <a16:creationId xmlns:a16="http://schemas.microsoft.com/office/drawing/2014/main" id="{2605593D-D42D-41F0-95D6-0985978C35EA}"/>
              </a:ext>
            </a:extLst>
          </p:cNvPr>
          <p:cNvSpPr/>
          <p:nvPr/>
        </p:nvSpPr>
        <p:spPr>
          <a:xfrm>
            <a:off x="1436676" y="2768362"/>
            <a:ext cx="10240318" cy="966547"/>
          </a:xfrm>
          <a:prstGeom prst="rect">
            <a:avLst/>
          </a:prstGeom>
        </p:spPr>
        <p:txBody>
          <a:bodyPr wrap="square">
            <a:spAutoFit/>
          </a:bodyPr>
          <a:lstStyle/>
          <a:p>
            <a:pPr>
              <a:lnSpc>
                <a:spcPct val="150000"/>
              </a:lnSpc>
            </a:pPr>
            <a:r>
              <a:rPr lang="zh-CN" altLang="en-US" sz="2000" dirty="0"/>
              <a:t> 世界上绝大多数国家的养老保险给付条件都是</a:t>
            </a:r>
            <a:r>
              <a:rPr lang="zh-CN" altLang="en-US" sz="2000" dirty="0">
                <a:solidFill>
                  <a:srgbClr val="FF0000"/>
                </a:solidFill>
              </a:rPr>
              <a:t>复合型</a:t>
            </a:r>
            <a:r>
              <a:rPr lang="zh-CN" altLang="en-US" sz="2000" dirty="0"/>
              <a:t>的，即必须同时符合两个或两个以上的资格条件，才能享受到领取养老金的权利。</a:t>
            </a:r>
          </a:p>
        </p:txBody>
      </p:sp>
      <p:grpSp>
        <p:nvGrpSpPr>
          <p:cNvPr id="3" name="组合 2">
            <a:extLst>
              <a:ext uri="{FF2B5EF4-FFF2-40B4-BE49-F238E27FC236}">
                <a16:creationId xmlns:a16="http://schemas.microsoft.com/office/drawing/2014/main" id="{0D0B9BB1-3B86-48ED-861C-F0BBAFFAF15B}"/>
              </a:ext>
            </a:extLst>
          </p:cNvPr>
          <p:cNvGrpSpPr/>
          <p:nvPr/>
        </p:nvGrpSpPr>
        <p:grpSpPr>
          <a:xfrm>
            <a:off x="1325201" y="3848962"/>
            <a:ext cx="5551119" cy="509988"/>
            <a:chOff x="1325201" y="3848962"/>
            <a:chExt cx="5551119" cy="509988"/>
          </a:xfrm>
        </p:grpSpPr>
        <p:sp>
          <p:nvSpPr>
            <p:cNvPr id="24" name="矩形 23">
              <a:extLst>
                <a:ext uri="{FF2B5EF4-FFF2-40B4-BE49-F238E27FC236}">
                  <a16:creationId xmlns:a16="http://schemas.microsoft.com/office/drawing/2014/main" id="{EFBB578C-0711-471A-86D5-A0A3A7BC106A}"/>
                </a:ext>
              </a:extLst>
            </p:cNvPr>
            <p:cNvSpPr/>
            <p:nvPr/>
          </p:nvSpPr>
          <p:spPr>
            <a:xfrm>
              <a:off x="1325201" y="3848962"/>
              <a:ext cx="2749471" cy="504882"/>
            </a:xfrm>
            <a:prstGeom prst="rect">
              <a:avLst/>
            </a:prstGeom>
          </p:spPr>
          <p:txBody>
            <a:bodyPr wrap="none">
              <a:spAutoFit/>
            </a:bodyPr>
            <a:lstStyle/>
            <a:p>
              <a:pPr>
                <a:lnSpc>
                  <a:spcPct val="150000"/>
                </a:lnSpc>
              </a:pPr>
              <a:r>
                <a:rPr lang="zh-CN" altLang="en-US" sz="2000" dirty="0"/>
                <a:t>（一）</a:t>
              </a:r>
              <a:r>
                <a:rPr lang="zh-CN" altLang="en-US" sz="2000" dirty="0">
                  <a:solidFill>
                    <a:srgbClr val="FF0000"/>
                  </a:solidFill>
                </a:rPr>
                <a:t>年龄和投保年限</a:t>
              </a:r>
              <a:endParaRPr lang="en-US" altLang="zh-CN" sz="2000" dirty="0">
                <a:solidFill>
                  <a:srgbClr val="FF0000"/>
                </a:solidFill>
              </a:endParaRPr>
            </a:p>
          </p:txBody>
        </p:sp>
        <p:sp>
          <p:nvSpPr>
            <p:cNvPr id="28" name="矩形 27">
              <a:extLst>
                <a:ext uri="{FF2B5EF4-FFF2-40B4-BE49-F238E27FC236}">
                  <a16:creationId xmlns:a16="http://schemas.microsoft.com/office/drawing/2014/main" id="{56E670EA-861B-4CC5-BE27-2245F38FC6B4}"/>
                </a:ext>
              </a:extLst>
            </p:cNvPr>
            <p:cNvSpPr/>
            <p:nvPr/>
          </p:nvSpPr>
          <p:spPr>
            <a:xfrm>
              <a:off x="4383330" y="3895362"/>
              <a:ext cx="2492990" cy="463588"/>
            </a:xfrm>
            <a:prstGeom prst="rect">
              <a:avLst/>
            </a:prstGeom>
          </p:spPr>
          <p:txBody>
            <a:bodyPr wrap="none">
              <a:spAutoFit/>
            </a:bodyPr>
            <a:lstStyle/>
            <a:p>
              <a:pPr>
                <a:lnSpc>
                  <a:spcPct val="150000"/>
                </a:lnSpc>
              </a:pPr>
              <a:r>
                <a:rPr lang="zh-CN" altLang="en-US" dirty="0"/>
                <a:t>法国、德国和美国等。</a:t>
              </a:r>
              <a:endParaRPr lang="zh-CN" altLang="en-US" b="1" dirty="0"/>
            </a:p>
          </p:txBody>
        </p:sp>
      </p:grpSp>
      <p:grpSp>
        <p:nvGrpSpPr>
          <p:cNvPr id="4" name="组合 3">
            <a:extLst>
              <a:ext uri="{FF2B5EF4-FFF2-40B4-BE49-F238E27FC236}">
                <a16:creationId xmlns:a16="http://schemas.microsoft.com/office/drawing/2014/main" id="{56B19E21-2FF8-419A-9DA6-6E8A7D8CC33C}"/>
              </a:ext>
            </a:extLst>
          </p:cNvPr>
          <p:cNvGrpSpPr/>
          <p:nvPr/>
        </p:nvGrpSpPr>
        <p:grpSpPr>
          <a:xfrm>
            <a:off x="1325201" y="4408011"/>
            <a:ext cx="6243616" cy="504882"/>
            <a:chOff x="1325201" y="4408011"/>
            <a:chExt cx="6243616" cy="504882"/>
          </a:xfrm>
        </p:grpSpPr>
        <p:sp>
          <p:nvSpPr>
            <p:cNvPr id="25" name="矩形 24">
              <a:extLst>
                <a:ext uri="{FF2B5EF4-FFF2-40B4-BE49-F238E27FC236}">
                  <a16:creationId xmlns:a16="http://schemas.microsoft.com/office/drawing/2014/main" id="{E89F53A1-CC9F-412A-BD50-BA4C5B7412E6}"/>
                </a:ext>
              </a:extLst>
            </p:cNvPr>
            <p:cNvSpPr/>
            <p:nvPr/>
          </p:nvSpPr>
          <p:spPr>
            <a:xfrm>
              <a:off x="1325201" y="4408011"/>
              <a:ext cx="2749471" cy="504882"/>
            </a:xfrm>
            <a:prstGeom prst="rect">
              <a:avLst/>
            </a:prstGeom>
          </p:spPr>
          <p:txBody>
            <a:bodyPr wrap="none">
              <a:spAutoFit/>
            </a:bodyPr>
            <a:lstStyle/>
            <a:p>
              <a:pPr>
                <a:lnSpc>
                  <a:spcPct val="150000"/>
                </a:lnSpc>
              </a:pPr>
              <a:r>
                <a:rPr lang="zh-CN" altLang="en-US" sz="2000" dirty="0"/>
                <a:t>（二）</a:t>
              </a:r>
              <a:r>
                <a:rPr lang="zh-CN" altLang="en-US" sz="2000" dirty="0">
                  <a:solidFill>
                    <a:srgbClr val="FF0000"/>
                  </a:solidFill>
                </a:rPr>
                <a:t>年龄和工龄条件</a:t>
              </a:r>
              <a:endParaRPr lang="en-US" altLang="zh-CN" sz="2000" dirty="0">
                <a:solidFill>
                  <a:srgbClr val="FF0000"/>
                </a:solidFill>
              </a:endParaRPr>
            </a:p>
          </p:txBody>
        </p:sp>
        <p:sp>
          <p:nvSpPr>
            <p:cNvPr id="29" name="矩形 28">
              <a:extLst>
                <a:ext uri="{FF2B5EF4-FFF2-40B4-BE49-F238E27FC236}">
                  <a16:creationId xmlns:a16="http://schemas.microsoft.com/office/drawing/2014/main" id="{C94C28EA-791F-45AF-9947-B3563B4A462F}"/>
                </a:ext>
              </a:extLst>
            </p:cNvPr>
            <p:cNvSpPr/>
            <p:nvPr/>
          </p:nvSpPr>
          <p:spPr>
            <a:xfrm>
              <a:off x="4383330" y="4432239"/>
              <a:ext cx="3185487" cy="463588"/>
            </a:xfrm>
            <a:prstGeom prst="rect">
              <a:avLst/>
            </a:prstGeom>
          </p:spPr>
          <p:txBody>
            <a:bodyPr wrap="none">
              <a:spAutoFit/>
            </a:bodyPr>
            <a:lstStyle/>
            <a:p>
              <a:pPr>
                <a:lnSpc>
                  <a:spcPct val="150000"/>
                </a:lnSpc>
              </a:pPr>
              <a:r>
                <a:rPr lang="zh-CN" altLang="en-US" dirty="0"/>
                <a:t>前苏联和东欧社会主义国家。</a:t>
              </a:r>
              <a:endParaRPr lang="zh-CN" altLang="en-US" b="1" dirty="0"/>
            </a:p>
          </p:txBody>
        </p:sp>
      </p:grpSp>
      <p:grpSp>
        <p:nvGrpSpPr>
          <p:cNvPr id="5" name="组合 4">
            <a:extLst>
              <a:ext uri="{FF2B5EF4-FFF2-40B4-BE49-F238E27FC236}">
                <a16:creationId xmlns:a16="http://schemas.microsoft.com/office/drawing/2014/main" id="{E112049E-F207-4C45-AD82-070511C0BB41}"/>
              </a:ext>
            </a:extLst>
          </p:cNvPr>
          <p:cNvGrpSpPr/>
          <p:nvPr/>
        </p:nvGrpSpPr>
        <p:grpSpPr>
          <a:xfrm>
            <a:off x="1325201" y="4974222"/>
            <a:ext cx="6445354" cy="504882"/>
            <a:chOff x="1325201" y="4974222"/>
            <a:chExt cx="6445354" cy="504882"/>
          </a:xfrm>
        </p:grpSpPr>
        <p:sp>
          <p:nvSpPr>
            <p:cNvPr id="26" name="矩形 25">
              <a:extLst>
                <a:ext uri="{FF2B5EF4-FFF2-40B4-BE49-F238E27FC236}">
                  <a16:creationId xmlns:a16="http://schemas.microsoft.com/office/drawing/2014/main" id="{8D526CB3-5003-4037-9771-AEC7CA3AD07B}"/>
                </a:ext>
              </a:extLst>
            </p:cNvPr>
            <p:cNvSpPr/>
            <p:nvPr/>
          </p:nvSpPr>
          <p:spPr>
            <a:xfrm>
              <a:off x="1325201" y="4974222"/>
              <a:ext cx="4031873" cy="504882"/>
            </a:xfrm>
            <a:prstGeom prst="rect">
              <a:avLst/>
            </a:prstGeom>
          </p:spPr>
          <p:txBody>
            <a:bodyPr wrap="none">
              <a:spAutoFit/>
            </a:bodyPr>
            <a:lstStyle/>
            <a:p>
              <a:pPr>
                <a:lnSpc>
                  <a:spcPct val="150000"/>
                </a:lnSpc>
              </a:pPr>
              <a:r>
                <a:rPr lang="zh-CN" altLang="en-US" sz="2000" dirty="0"/>
                <a:t>（三）</a:t>
              </a:r>
              <a:r>
                <a:rPr lang="zh-CN" altLang="en-US" sz="2000" dirty="0">
                  <a:solidFill>
                    <a:srgbClr val="FF0000"/>
                  </a:solidFill>
                </a:rPr>
                <a:t>年龄、工龄和投保年限条件</a:t>
              </a:r>
              <a:endParaRPr lang="en-US" altLang="zh-CN" sz="2000" dirty="0">
                <a:solidFill>
                  <a:srgbClr val="FF0000"/>
                </a:solidFill>
              </a:endParaRPr>
            </a:p>
          </p:txBody>
        </p:sp>
        <p:sp>
          <p:nvSpPr>
            <p:cNvPr id="30" name="矩形 29">
              <a:extLst>
                <a:ext uri="{FF2B5EF4-FFF2-40B4-BE49-F238E27FC236}">
                  <a16:creationId xmlns:a16="http://schemas.microsoft.com/office/drawing/2014/main" id="{703B3927-DFE7-4F71-95D3-BE67F223D5F5}"/>
                </a:ext>
              </a:extLst>
            </p:cNvPr>
            <p:cNvSpPr/>
            <p:nvPr/>
          </p:nvSpPr>
          <p:spPr>
            <a:xfrm>
              <a:off x="5508397" y="4993012"/>
              <a:ext cx="2262158" cy="463588"/>
            </a:xfrm>
            <a:prstGeom prst="rect">
              <a:avLst/>
            </a:prstGeom>
          </p:spPr>
          <p:txBody>
            <a:bodyPr wrap="none">
              <a:spAutoFit/>
            </a:bodyPr>
            <a:lstStyle/>
            <a:p>
              <a:pPr>
                <a:lnSpc>
                  <a:spcPct val="150000"/>
                </a:lnSpc>
              </a:pPr>
              <a:r>
                <a:rPr lang="zh-CN" altLang="en-US" dirty="0"/>
                <a:t>英国。（三个条件）</a:t>
              </a:r>
            </a:p>
          </p:txBody>
        </p:sp>
      </p:grpSp>
      <p:grpSp>
        <p:nvGrpSpPr>
          <p:cNvPr id="6" name="组合 5">
            <a:extLst>
              <a:ext uri="{FF2B5EF4-FFF2-40B4-BE49-F238E27FC236}">
                <a16:creationId xmlns:a16="http://schemas.microsoft.com/office/drawing/2014/main" id="{91E39434-2448-4518-83CA-78F370B11452}"/>
              </a:ext>
            </a:extLst>
          </p:cNvPr>
          <p:cNvGrpSpPr/>
          <p:nvPr/>
        </p:nvGrpSpPr>
        <p:grpSpPr>
          <a:xfrm>
            <a:off x="1325201" y="5553785"/>
            <a:ext cx="7114768" cy="504882"/>
            <a:chOff x="1325201" y="5553785"/>
            <a:chExt cx="7114768" cy="504882"/>
          </a:xfrm>
        </p:grpSpPr>
        <p:sp>
          <p:nvSpPr>
            <p:cNvPr id="27" name="矩形 26">
              <a:extLst>
                <a:ext uri="{FF2B5EF4-FFF2-40B4-BE49-F238E27FC236}">
                  <a16:creationId xmlns:a16="http://schemas.microsoft.com/office/drawing/2014/main" id="{23D2A1DB-3A26-4C24-B803-68144B03A9E2}"/>
                </a:ext>
              </a:extLst>
            </p:cNvPr>
            <p:cNvSpPr/>
            <p:nvPr/>
          </p:nvSpPr>
          <p:spPr>
            <a:xfrm>
              <a:off x="1325201" y="5553785"/>
              <a:ext cx="5314275" cy="504882"/>
            </a:xfrm>
            <a:prstGeom prst="rect">
              <a:avLst/>
            </a:prstGeom>
          </p:spPr>
          <p:txBody>
            <a:bodyPr wrap="none">
              <a:spAutoFit/>
            </a:bodyPr>
            <a:lstStyle/>
            <a:p>
              <a:pPr>
                <a:lnSpc>
                  <a:spcPct val="150000"/>
                </a:lnSpc>
              </a:pPr>
              <a:r>
                <a:rPr lang="zh-CN" altLang="en-US" sz="2000" dirty="0"/>
                <a:t>（四）</a:t>
              </a:r>
              <a:r>
                <a:rPr lang="zh-CN" altLang="en-US" sz="2000" dirty="0">
                  <a:solidFill>
                    <a:srgbClr val="FF0000"/>
                  </a:solidFill>
                </a:rPr>
                <a:t>年龄和居住期限条件（实行</a:t>
              </a:r>
              <a:r>
                <a:rPr lang="zh-CN" altLang="en-US" sz="2000" b="1" dirty="0">
                  <a:solidFill>
                    <a:srgbClr val="FF0000"/>
                  </a:solidFill>
                </a:rPr>
                <a:t>国民年金</a:t>
              </a:r>
              <a:r>
                <a:rPr lang="zh-CN" altLang="en-US" sz="2000" dirty="0">
                  <a:solidFill>
                    <a:srgbClr val="FF0000"/>
                  </a:solidFill>
                </a:rPr>
                <a:t>）</a:t>
              </a:r>
              <a:endParaRPr lang="zh-CN" altLang="en-US" sz="2000" dirty="0"/>
            </a:p>
          </p:txBody>
        </p:sp>
        <p:sp>
          <p:nvSpPr>
            <p:cNvPr id="31" name="矩形 30">
              <a:extLst>
                <a:ext uri="{FF2B5EF4-FFF2-40B4-BE49-F238E27FC236}">
                  <a16:creationId xmlns:a16="http://schemas.microsoft.com/office/drawing/2014/main" id="{F1E08E75-47ED-46AF-A7B9-B4BBE2595F43}"/>
                </a:ext>
              </a:extLst>
            </p:cNvPr>
            <p:cNvSpPr/>
            <p:nvPr/>
          </p:nvSpPr>
          <p:spPr>
            <a:xfrm>
              <a:off x="6639476" y="5574432"/>
              <a:ext cx="1800493" cy="463588"/>
            </a:xfrm>
            <a:prstGeom prst="rect">
              <a:avLst/>
            </a:prstGeom>
          </p:spPr>
          <p:txBody>
            <a:bodyPr wrap="none">
              <a:spAutoFit/>
            </a:bodyPr>
            <a:lstStyle/>
            <a:p>
              <a:pPr>
                <a:lnSpc>
                  <a:spcPct val="150000"/>
                </a:lnSpc>
              </a:pPr>
              <a:r>
                <a:rPr lang="zh-CN" altLang="en-US" dirty="0"/>
                <a:t>丹麦、加拿大。</a:t>
              </a:r>
            </a:p>
          </p:txBody>
        </p:sp>
      </p:grpSp>
      <p:pic>
        <p:nvPicPr>
          <p:cNvPr id="2" name="图片 1">
            <a:extLst>
              <a:ext uri="{FF2B5EF4-FFF2-40B4-BE49-F238E27FC236}">
                <a16:creationId xmlns:a16="http://schemas.microsoft.com/office/drawing/2014/main" id="{487D6A9E-0045-40A1-B211-248118D4FF72}"/>
              </a:ext>
            </a:extLst>
          </p:cNvPr>
          <p:cNvPicPr>
            <a:picLocks noChangeAspect="1"/>
          </p:cNvPicPr>
          <p:nvPr/>
        </p:nvPicPr>
        <p:blipFill>
          <a:blip r:embed="rId3"/>
          <a:stretch>
            <a:fillRect/>
          </a:stretch>
        </p:blipFill>
        <p:spPr>
          <a:xfrm>
            <a:off x="8759284" y="762399"/>
            <a:ext cx="3325241" cy="1377537"/>
          </a:xfrm>
          <a:prstGeom prst="rect">
            <a:avLst/>
          </a:prstGeom>
        </p:spPr>
      </p:pic>
      <p:sp>
        <p:nvSpPr>
          <p:cNvPr id="7" name="矩形 6">
            <a:extLst>
              <a:ext uri="{FF2B5EF4-FFF2-40B4-BE49-F238E27FC236}">
                <a16:creationId xmlns:a16="http://schemas.microsoft.com/office/drawing/2014/main" id="{C6CC73BA-88D8-4349-A2B7-9BA0F6A0EC54}"/>
              </a:ext>
            </a:extLst>
          </p:cNvPr>
          <p:cNvSpPr/>
          <p:nvPr/>
        </p:nvSpPr>
        <p:spPr>
          <a:xfrm>
            <a:off x="956407" y="180652"/>
            <a:ext cx="3031599" cy="369332"/>
          </a:xfrm>
          <a:prstGeom prst="rect">
            <a:avLst/>
          </a:prstGeom>
        </p:spPr>
        <p:txBody>
          <a:bodyPr wrap="none">
            <a:spAutoFit/>
          </a:bodyPr>
          <a:lstStyle/>
          <a:p>
            <a:r>
              <a:rPr lang="en-US" altLang="zh-CN" dirty="0">
                <a:latin typeface="Helvetica Neue For Number"/>
              </a:rPr>
              <a:t>5.2.1.4 </a:t>
            </a:r>
            <a:r>
              <a:rPr lang="zh-CN" altLang="en-US" dirty="0">
                <a:latin typeface="Helvetica Neue For Number"/>
              </a:rPr>
              <a:t>年龄和居住期限条件</a:t>
            </a:r>
            <a:endParaRPr lang="zh-CN" altLang="en-US" dirty="0"/>
          </a:p>
        </p:txBody>
      </p:sp>
    </p:spTree>
    <p:extLst>
      <p:ext uri="{BB962C8B-B14F-4D97-AF65-F5344CB8AC3E}">
        <p14:creationId xmlns:p14="http://schemas.microsoft.com/office/powerpoint/2010/main" val="10190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7D6A9E-0045-40A1-B211-248118D4FF72}"/>
              </a:ext>
            </a:extLst>
          </p:cNvPr>
          <p:cNvPicPr>
            <a:picLocks noChangeAspect="1"/>
          </p:cNvPicPr>
          <p:nvPr/>
        </p:nvPicPr>
        <p:blipFill>
          <a:blip r:embed="rId3"/>
          <a:stretch>
            <a:fillRect/>
          </a:stretch>
        </p:blipFill>
        <p:spPr>
          <a:xfrm>
            <a:off x="8759284" y="762399"/>
            <a:ext cx="3325241" cy="1377537"/>
          </a:xfrm>
          <a:prstGeom prst="rect">
            <a:avLst/>
          </a:prstGeom>
        </p:spPr>
      </p:pic>
      <p:sp>
        <p:nvSpPr>
          <p:cNvPr id="7" name="文本框 6">
            <a:extLst>
              <a:ext uri="{FF2B5EF4-FFF2-40B4-BE49-F238E27FC236}">
                <a16:creationId xmlns:a16="http://schemas.microsoft.com/office/drawing/2014/main" id="{D7A4E3A9-28E0-48CB-90F3-A9F5AC018DED}"/>
              </a:ext>
            </a:extLst>
          </p:cNvPr>
          <p:cNvSpPr txBox="1"/>
          <p:nvPr/>
        </p:nvSpPr>
        <p:spPr>
          <a:xfrm>
            <a:off x="1517393" y="3241110"/>
            <a:ext cx="9505512" cy="2461700"/>
          </a:xfrm>
          <a:prstGeom prst="rect">
            <a:avLst/>
          </a:prstGeom>
          <a:noFill/>
        </p:spPr>
        <p:txBody>
          <a:bodyPr wrap="square" rtlCol="0">
            <a:spAutoFit/>
          </a:bodyPr>
          <a:lstStyle/>
          <a:p>
            <a:pPr>
              <a:lnSpc>
                <a:spcPct val="200000"/>
              </a:lnSpc>
            </a:pPr>
            <a:r>
              <a:rPr lang="zh-CN" altLang="en-US" sz="2000" b="1" dirty="0">
                <a:solidFill>
                  <a:srgbClr val="FF0000"/>
                </a:solidFill>
                <a:latin typeface="+mj-ea"/>
                <a:ea typeface="+mj-ea"/>
              </a:rPr>
              <a:t>年金</a:t>
            </a:r>
            <a:r>
              <a:rPr lang="en-US" altLang="zh-CN" sz="2000" dirty="0">
                <a:latin typeface="+mj-ea"/>
                <a:ea typeface="+mj-ea"/>
              </a:rPr>
              <a:t>——</a:t>
            </a:r>
            <a:r>
              <a:rPr lang="zh-CN" altLang="en-US" sz="2000" dirty="0">
                <a:latin typeface="+mj-ea"/>
                <a:ea typeface="+mj-ea"/>
              </a:rPr>
              <a:t>补充养老保险。</a:t>
            </a:r>
            <a:endParaRPr lang="en-US" altLang="zh-CN" sz="2000" dirty="0">
              <a:latin typeface="+mj-ea"/>
              <a:ea typeface="+mj-ea"/>
            </a:endParaRPr>
          </a:p>
          <a:p>
            <a:pPr>
              <a:lnSpc>
                <a:spcPct val="200000"/>
              </a:lnSpc>
            </a:pPr>
            <a:r>
              <a:rPr lang="zh-CN" altLang="en-US" sz="2000" b="1" dirty="0">
                <a:solidFill>
                  <a:srgbClr val="FF0000"/>
                </a:solidFill>
                <a:latin typeface="+mj-ea"/>
                <a:ea typeface="+mj-ea"/>
              </a:rPr>
              <a:t>国民年金</a:t>
            </a:r>
            <a:r>
              <a:rPr lang="en-US" altLang="zh-CN" sz="2000" dirty="0">
                <a:latin typeface="+mj-ea"/>
                <a:ea typeface="+mj-ea"/>
              </a:rPr>
              <a:t>——</a:t>
            </a:r>
            <a:r>
              <a:rPr lang="zh-CN" altLang="en-US" sz="2000" dirty="0">
                <a:latin typeface="+mj-ea"/>
                <a:ea typeface="+mj-ea"/>
              </a:rPr>
              <a:t>指</a:t>
            </a:r>
            <a:r>
              <a:rPr lang="zh-CN" altLang="zh-CN" sz="2000" dirty="0">
                <a:latin typeface="+mj-ea"/>
                <a:ea typeface="+mj-ea"/>
              </a:rPr>
              <a:t>西方经济发达国家由政府负担给国民缴纳补充养老保险，而且这个养老保险是在基础养老保险基础上增加的</a:t>
            </a:r>
            <a:r>
              <a:rPr lang="zh-CN" altLang="en-US" sz="2000" dirty="0">
                <a:latin typeface="+mj-ea"/>
                <a:ea typeface="+mj-ea"/>
              </a:rPr>
              <a:t>。</a:t>
            </a:r>
            <a:endParaRPr lang="en-US" altLang="zh-CN" sz="2000" dirty="0">
              <a:latin typeface="+mj-ea"/>
              <a:ea typeface="+mj-ea"/>
            </a:endParaRPr>
          </a:p>
          <a:p>
            <a:pPr>
              <a:lnSpc>
                <a:spcPct val="200000"/>
              </a:lnSpc>
            </a:pPr>
            <a:r>
              <a:rPr lang="zh-CN" altLang="en-US" sz="2000" b="1" dirty="0">
                <a:solidFill>
                  <a:srgbClr val="FF0000"/>
                </a:solidFill>
                <a:latin typeface="+mj-ea"/>
                <a:ea typeface="+mj-ea"/>
              </a:rPr>
              <a:t>企业相关年金</a:t>
            </a:r>
            <a:r>
              <a:rPr lang="en-US" altLang="zh-CN" sz="2000" dirty="0">
                <a:latin typeface="+mj-ea"/>
                <a:ea typeface="+mj-ea"/>
              </a:rPr>
              <a:t>——</a:t>
            </a:r>
            <a:r>
              <a:rPr lang="zh-CN" altLang="zh-CN" sz="2000" dirty="0">
                <a:latin typeface="+mj-ea"/>
                <a:ea typeface="+mj-ea"/>
              </a:rPr>
              <a:t>指由企业给员工缴纳补充养老保险</a:t>
            </a:r>
            <a:r>
              <a:rPr lang="zh-CN" altLang="en-US" sz="2000" dirty="0">
                <a:latin typeface="+mj-ea"/>
                <a:ea typeface="+mj-ea"/>
              </a:rPr>
              <a:t>。</a:t>
            </a:r>
          </a:p>
        </p:txBody>
      </p:sp>
      <p:grpSp>
        <p:nvGrpSpPr>
          <p:cNvPr id="18" name="组合 17">
            <a:extLst>
              <a:ext uri="{FF2B5EF4-FFF2-40B4-BE49-F238E27FC236}">
                <a16:creationId xmlns:a16="http://schemas.microsoft.com/office/drawing/2014/main" id="{319934EF-9EF2-42B3-BD76-D4129BB16811}"/>
              </a:ext>
            </a:extLst>
          </p:cNvPr>
          <p:cNvGrpSpPr/>
          <p:nvPr/>
        </p:nvGrpSpPr>
        <p:grpSpPr>
          <a:xfrm>
            <a:off x="107475" y="941847"/>
            <a:ext cx="5914799" cy="1631404"/>
            <a:chOff x="107475" y="941847"/>
            <a:chExt cx="5914799" cy="1631404"/>
          </a:xfrm>
        </p:grpSpPr>
        <p:grpSp>
          <p:nvGrpSpPr>
            <p:cNvPr id="20" name="组合 19">
              <a:extLst>
                <a:ext uri="{FF2B5EF4-FFF2-40B4-BE49-F238E27FC236}">
                  <a16:creationId xmlns:a16="http://schemas.microsoft.com/office/drawing/2014/main" id="{15BA5904-D3DD-480E-BCBF-B39E61518E0D}"/>
                </a:ext>
              </a:extLst>
            </p:cNvPr>
            <p:cNvGrpSpPr/>
            <p:nvPr/>
          </p:nvGrpSpPr>
          <p:grpSpPr>
            <a:xfrm>
              <a:off x="107475" y="941847"/>
              <a:ext cx="4976494" cy="1631404"/>
              <a:chOff x="107475" y="941847"/>
              <a:chExt cx="4976494" cy="1631404"/>
            </a:xfrm>
          </p:grpSpPr>
          <p:sp>
            <p:nvSpPr>
              <p:cNvPr id="25" name="文本框 24">
                <a:extLst>
                  <a:ext uri="{FF2B5EF4-FFF2-40B4-BE49-F238E27FC236}">
                    <a16:creationId xmlns:a16="http://schemas.microsoft.com/office/drawing/2014/main" id="{CF9B83B2-F3CF-445E-8B74-C66078BDA270}"/>
                  </a:ext>
                </a:extLst>
              </p:cNvPr>
              <p:cNvSpPr txBox="1"/>
              <p:nvPr/>
            </p:nvSpPr>
            <p:spPr>
              <a:xfrm>
                <a:off x="608064" y="2173141"/>
                <a:ext cx="4475905" cy="400110"/>
              </a:xfrm>
              <a:prstGeom prst="rect">
                <a:avLst/>
              </a:prstGeom>
              <a:noFill/>
            </p:spPr>
            <p:txBody>
              <a:bodyPr wrap="none" rtlCol="0">
                <a:spAutoFit/>
              </a:bodyPr>
              <a:lstStyle/>
              <a:p>
                <a:r>
                  <a:rPr lang="en-US" altLang="zh-CN" sz="2000" b="1" dirty="0"/>
                  <a:t>5.2.1   </a:t>
                </a:r>
                <a:r>
                  <a:rPr lang="zh-CN" altLang="en-US" sz="2000" b="1" dirty="0"/>
                  <a:t>一、享受养老保险的资格与条件</a:t>
                </a:r>
                <a:endParaRPr lang="en-US" altLang="zh-CN" sz="2000" b="1" dirty="0"/>
              </a:p>
            </p:txBody>
          </p:sp>
          <p:sp>
            <p:nvSpPr>
              <p:cNvPr id="26" name="文本框 25">
                <a:extLst>
                  <a:ext uri="{FF2B5EF4-FFF2-40B4-BE49-F238E27FC236}">
                    <a16:creationId xmlns:a16="http://schemas.microsoft.com/office/drawing/2014/main" id="{EA017D78-873F-40AF-A326-0C09BA50D82E}"/>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7" name="矩形 26">
                <a:extLst>
                  <a:ext uri="{FF2B5EF4-FFF2-40B4-BE49-F238E27FC236}">
                    <a16:creationId xmlns:a16="http://schemas.microsoft.com/office/drawing/2014/main" id="{0741F5D5-A680-4E52-8FE8-2B8B35E258EE}"/>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grpSp>
        <p:sp>
          <p:nvSpPr>
            <p:cNvPr id="24" name="文本框 23">
              <a:extLst>
                <a:ext uri="{FF2B5EF4-FFF2-40B4-BE49-F238E27FC236}">
                  <a16:creationId xmlns:a16="http://schemas.microsoft.com/office/drawing/2014/main" id="{B01CF2C2-D46B-4106-9AD3-2BD17B9E50A1}"/>
                </a:ext>
              </a:extLst>
            </p:cNvPr>
            <p:cNvSpPr txBox="1"/>
            <p:nvPr/>
          </p:nvSpPr>
          <p:spPr>
            <a:xfrm>
              <a:off x="5145111" y="21788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925711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930886352"/>
              </p:ext>
            </p:extLst>
          </p:nvPr>
        </p:nvGraphicFramePr>
        <p:xfrm>
          <a:off x="1635111" y="3422644"/>
          <a:ext cx="9380538" cy="2423986"/>
        </p:xfrm>
        <a:graphic>
          <a:graphicData uri="http://schemas.openxmlformats.org/drawingml/2006/table">
            <a:tbl>
              <a:tblPr firstRow="1" bandRow="1">
                <a:tableStyleId>{46F890A9-2807-4EBB-B81D-B2AA78EC7F39}</a:tableStyleId>
              </a:tblPr>
              <a:tblGrid>
                <a:gridCol w="1710055">
                  <a:extLst>
                    <a:ext uri="{9D8B030D-6E8A-4147-A177-3AD203B41FA5}">
                      <a16:colId xmlns:a16="http://schemas.microsoft.com/office/drawing/2014/main" val="20000"/>
                    </a:ext>
                  </a:extLst>
                </a:gridCol>
                <a:gridCol w="703580">
                  <a:extLst>
                    <a:ext uri="{9D8B030D-6E8A-4147-A177-3AD203B41FA5}">
                      <a16:colId xmlns:a16="http://schemas.microsoft.com/office/drawing/2014/main" val="20001"/>
                    </a:ext>
                  </a:extLst>
                </a:gridCol>
                <a:gridCol w="703580">
                  <a:extLst>
                    <a:ext uri="{9D8B030D-6E8A-4147-A177-3AD203B41FA5}">
                      <a16:colId xmlns:a16="http://schemas.microsoft.com/office/drawing/2014/main" val="20002"/>
                    </a:ext>
                  </a:extLst>
                </a:gridCol>
                <a:gridCol w="2618105">
                  <a:extLst>
                    <a:ext uri="{9D8B030D-6E8A-4147-A177-3AD203B41FA5}">
                      <a16:colId xmlns:a16="http://schemas.microsoft.com/office/drawing/2014/main" val="20003"/>
                    </a:ext>
                  </a:extLst>
                </a:gridCol>
                <a:gridCol w="3645218">
                  <a:extLst>
                    <a:ext uri="{9D8B030D-6E8A-4147-A177-3AD203B41FA5}">
                      <a16:colId xmlns:a16="http://schemas.microsoft.com/office/drawing/2014/main" val="20004"/>
                    </a:ext>
                  </a:extLst>
                </a:gridCol>
              </a:tblGrid>
              <a:tr h="370840">
                <a:tc>
                  <a:txBody>
                    <a:bodyPr/>
                    <a:lstStyle/>
                    <a:p>
                      <a:pPr algn="ctr">
                        <a:lnSpc>
                          <a:spcPct val="150000"/>
                        </a:lnSpc>
                      </a:pP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50000"/>
                        </a:lnSpc>
                      </a:pPr>
                      <a:r>
                        <a:rPr lang="zh-CN" altLang="en-US" sz="2800" dirty="0"/>
                        <a:t>德国</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p>
                  </a:txBody>
                  <a:tcPr/>
                </a:tc>
                <a:tc>
                  <a:txBody>
                    <a:bodyPr/>
                    <a:lstStyle/>
                    <a:p>
                      <a:pPr algn="ctr">
                        <a:lnSpc>
                          <a:spcPct val="150000"/>
                        </a:lnSpc>
                      </a:pPr>
                      <a:r>
                        <a:rPr lang="zh-CN" altLang="en-US" sz="2800" dirty="0"/>
                        <a:t>法国</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zh-CN" altLang="en-US" sz="2800" dirty="0"/>
                        <a:t>美国</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lnSpc>
                          <a:spcPct val="100000"/>
                        </a:lnSpc>
                      </a:pPr>
                      <a:r>
                        <a:rPr lang="zh-CN" altLang="en-US" sz="2400" dirty="0"/>
                        <a:t>年龄</a:t>
                      </a:r>
                      <a:endParaRPr lang="zh-CN" altLang="en-US" sz="2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63</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65</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60</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65</a:t>
                      </a:r>
                    </a:p>
                    <a:p>
                      <a:pPr algn="ctr">
                        <a:lnSpc>
                          <a:spcPct val="100000"/>
                        </a:lnSpc>
                      </a:pPr>
                      <a:r>
                        <a:rPr lang="en-US" altLang="zh-CN" sz="2400" kern="1200" dirty="0">
                          <a:effectLst/>
                        </a:rPr>
                        <a:t>(60-64</a:t>
                      </a:r>
                      <a:r>
                        <a:rPr lang="zh-CN" altLang="zh-CN" sz="2400" kern="1200" dirty="0">
                          <a:effectLst/>
                        </a:rPr>
                        <a:t>岁减发养老金</a:t>
                      </a:r>
                      <a:r>
                        <a:rPr lang="en-US" altLang="zh-CN" sz="2400" kern="1200" dirty="0">
                          <a:effectLst/>
                        </a:rPr>
                        <a:t>)</a:t>
                      </a:r>
                      <a:endParaRPr lang="zh-CN" altLang="en-US" sz="2400" b="1" dirty="0">
                        <a:solidFill>
                          <a:srgbClr val="C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lnSpc>
                          <a:spcPct val="100000"/>
                        </a:lnSpc>
                      </a:pPr>
                      <a:r>
                        <a:rPr lang="zh-CN" altLang="en-US" sz="2400" dirty="0"/>
                        <a:t>投保年限</a:t>
                      </a:r>
                      <a:endParaRPr lang="zh-CN" altLang="en-US" sz="2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35</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15</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altLang="zh-CN" sz="2800" dirty="0"/>
                        <a:t>37.5</a:t>
                      </a:r>
                    </a:p>
                    <a:p>
                      <a:pPr algn="ctr">
                        <a:lnSpc>
                          <a:spcPct val="100000"/>
                        </a:lnSpc>
                      </a:pPr>
                      <a:r>
                        <a:rPr lang="zh-CN" altLang="en-US" sz="2400" dirty="0"/>
                        <a:t>（不足减发）</a:t>
                      </a:r>
                      <a:endParaRPr lang="zh-CN" altLang="en-US" sz="2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14" name="图片 13">
            <a:extLst>
              <a:ext uri="{FF2B5EF4-FFF2-40B4-BE49-F238E27FC236}">
                <a16:creationId xmlns:a16="http://schemas.microsoft.com/office/drawing/2014/main" id="{3C077FC3-CB39-425B-9C76-0F2F8F685F53}"/>
              </a:ext>
            </a:extLst>
          </p:cNvPr>
          <p:cNvPicPr>
            <a:picLocks noChangeAspect="1"/>
          </p:cNvPicPr>
          <p:nvPr/>
        </p:nvPicPr>
        <p:blipFill>
          <a:blip r:embed="rId3"/>
          <a:stretch>
            <a:fillRect/>
          </a:stretch>
        </p:blipFill>
        <p:spPr>
          <a:xfrm>
            <a:off x="8759284" y="762399"/>
            <a:ext cx="3325241" cy="1377537"/>
          </a:xfrm>
          <a:prstGeom prst="rect">
            <a:avLst/>
          </a:prstGeom>
        </p:spPr>
      </p:pic>
      <p:sp>
        <p:nvSpPr>
          <p:cNvPr id="2" name="矩形 1">
            <a:extLst>
              <a:ext uri="{FF2B5EF4-FFF2-40B4-BE49-F238E27FC236}">
                <a16:creationId xmlns:a16="http://schemas.microsoft.com/office/drawing/2014/main" id="{C1905063-1580-4911-9029-94E597BD3CA0}"/>
              </a:ext>
            </a:extLst>
          </p:cNvPr>
          <p:cNvSpPr/>
          <p:nvPr/>
        </p:nvSpPr>
        <p:spPr>
          <a:xfrm>
            <a:off x="1612920" y="2903075"/>
            <a:ext cx="1800493" cy="369332"/>
          </a:xfrm>
          <a:prstGeom prst="rect">
            <a:avLst/>
          </a:prstGeom>
        </p:spPr>
        <p:txBody>
          <a:bodyPr wrap="none">
            <a:spAutoFit/>
          </a:bodyPr>
          <a:lstStyle/>
          <a:p>
            <a:r>
              <a:rPr lang="zh-CN" altLang="en-US" b="1" dirty="0">
                <a:solidFill>
                  <a:srgbClr val="FF0000"/>
                </a:solidFill>
              </a:rPr>
              <a:t>年龄和投保年限</a:t>
            </a:r>
            <a:endParaRPr lang="zh-CN" altLang="en-US" b="1" dirty="0"/>
          </a:p>
        </p:txBody>
      </p:sp>
      <p:grpSp>
        <p:nvGrpSpPr>
          <p:cNvPr id="15" name="组合 14">
            <a:extLst>
              <a:ext uri="{FF2B5EF4-FFF2-40B4-BE49-F238E27FC236}">
                <a16:creationId xmlns:a16="http://schemas.microsoft.com/office/drawing/2014/main" id="{FE496341-3FE6-4EFF-AE1D-809E60C34869}"/>
              </a:ext>
            </a:extLst>
          </p:cNvPr>
          <p:cNvGrpSpPr/>
          <p:nvPr/>
        </p:nvGrpSpPr>
        <p:grpSpPr>
          <a:xfrm>
            <a:off x="107475" y="941847"/>
            <a:ext cx="5914799" cy="1631404"/>
            <a:chOff x="107475" y="941847"/>
            <a:chExt cx="5914799" cy="1631404"/>
          </a:xfrm>
        </p:grpSpPr>
        <p:grpSp>
          <p:nvGrpSpPr>
            <p:cNvPr id="16" name="组合 15">
              <a:extLst>
                <a:ext uri="{FF2B5EF4-FFF2-40B4-BE49-F238E27FC236}">
                  <a16:creationId xmlns:a16="http://schemas.microsoft.com/office/drawing/2014/main" id="{1382F26C-245F-4EDB-874D-48A6C363DDF4}"/>
                </a:ext>
              </a:extLst>
            </p:cNvPr>
            <p:cNvGrpSpPr/>
            <p:nvPr/>
          </p:nvGrpSpPr>
          <p:grpSpPr>
            <a:xfrm>
              <a:off x="107475" y="941847"/>
              <a:ext cx="4976494" cy="1631404"/>
              <a:chOff x="107475" y="941847"/>
              <a:chExt cx="4976494" cy="1631404"/>
            </a:xfrm>
          </p:grpSpPr>
          <p:sp>
            <p:nvSpPr>
              <p:cNvPr id="18" name="文本框 17">
                <a:extLst>
                  <a:ext uri="{FF2B5EF4-FFF2-40B4-BE49-F238E27FC236}">
                    <a16:creationId xmlns:a16="http://schemas.microsoft.com/office/drawing/2014/main" id="{3D67DEDF-37F6-4AD5-BD83-BB32061AF84A}"/>
                  </a:ext>
                </a:extLst>
              </p:cNvPr>
              <p:cNvSpPr txBox="1"/>
              <p:nvPr/>
            </p:nvSpPr>
            <p:spPr>
              <a:xfrm>
                <a:off x="608064" y="2173141"/>
                <a:ext cx="4475905" cy="400110"/>
              </a:xfrm>
              <a:prstGeom prst="rect">
                <a:avLst/>
              </a:prstGeom>
              <a:noFill/>
            </p:spPr>
            <p:txBody>
              <a:bodyPr wrap="none" rtlCol="0">
                <a:spAutoFit/>
              </a:bodyPr>
              <a:lstStyle/>
              <a:p>
                <a:r>
                  <a:rPr lang="en-US" altLang="zh-CN" sz="2000" b="1" dirty="0"/>
                  <a:t>5.2.1   </a:t>
                </a:r>
                <a:r>
                  <a:rPr lang="zh-CN" altLang="en-US" sz="2000" b="1" dirty="0"/>
                  <a:t>一、享受养老保险的资格与条件</a:t>
                </a:r>
                <a:endParaRPr lang="en-US" altLang="zh-CN" sz="2000" b="1" dirty="0"/>
              </a:p>
            </p:txBody>
          </p:sp>
          <p:sp>
            <p:nvSpPr>
              <p:cNvPr id="19" name="文本框 18">
                <a:extLst>
                  <a:ext uri="{FF2B5EF4-FFF2-40B4-BE49-F238E27FC236}">
                    <a16:creationId xmlns:a16="http://schemas.microsoft.com/office/drawing/2014/main" id="{EE3C0B3B-B962-434B-89EE-1CA2785134EB}"/>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0" name="矩形 19">
                <a:extLst>
                  <a:ext uri="{FF2B5EF4-FFF2-40B4-BE49-F238E27FC236}">
                    <a16:creationId xmlns:a16="http://schemas.microsoft.com/office/drawing/2014/main" id="{55F071AB-9835-46A8-B5B9-ADF09C9BA38B}"/>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grpSp>
        <p:sp>
          <p:nvSpPr>
            <p:cNvPr id="17" name="文本框 16">
              <a:extLst>
                <a:ext uri="{FF2B5EF4-FFF2-40B4-BE49-F238E27FC236}">
                  <a16:creationId xmlns:a16="http://schemas.microsoft.com/office/drawing/2014/main" id="{2731E6B2-B302-4687-B813-48C41607C641}"/>
                </a:ext>
              </a:extLst>
            </p:cNvPr>
            <p:cNvSpPr txBox="1"/>
            <p:nvPr/>
          </p:nvSpPr>
          <p:spPr>
            <a:xfrm>
              <a:off x="5145111" y="21788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31552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826211662"/>
              </p:ext>
            </p:extLst>
          </p:nvPr>
        </p:nvGraphicFramePr>
        <p:xfrm>
          <a:off x="2462926" y="3933237"/>
          <a:ext cx="7266147" cy="1982916"/>
        </p:xfrm>
        <a:graphic>
          <a:graphicData uri="http://schemas.openxmlformats.org/drawingml/2006/table">
            <a:tbl>
              <a:tblPr firstRow="1" bandRow="1">
                <a:tableStyleId>{46F890A9-2807-4EBB-B81D-B2AA78EC7F39}</a:tableStyleId>
              </a:tblPr>
              <a:tblGrid>
                <a:gridCol w="998855">
                  <a:extLst>
                    <a:ext uri="{9D8B030D-6E8A-4147-A177-3AD203B41FA5}">
                      <a16:colId xmlns:a16="http://schemas.microsoft.com/office/drawing/2014/main" val="20000"/>
                    </a:ext>
                  </a:extLst>
                </a:gridCol>
                <a:gridCol w="2536349">
                  <a:extLst>
                    <a:ext uri="{9D8B030D-6E8A-4147-A177-3AD203B41FA5}">
                      <a16:colId xmlns:a16="http://schemas.microsoft.com/office/drawing/2014/main" val="20001"/>
                    </a:ext>
                  </a:extLst>
                </a:gridCol>
                <a:gridCol w="3730943">
                  <a:extLst>
                    <a:ext uri="{9D8B030D-6E8A-4147-A177-3AD203B41FA5}">
                      <a16:colId xmlns:a16="http://schemas.microsoft.com/office/drawing/2014/main" val="20002"/>
                    </a:ext>
                  </a:extLst>
                </a:gridCol>
              </a:tblGrid>
              <a:tr h="0">
                <a:tc>
                  <a:txBody>
                    <a:bodyPr/>
                    <a:lstStyle/>
                    <a:p>
                      <a:pPr algn="ctr">
                        <a:lnSpc>
                          <a:spcPct val="150000"/>
                        </a:lnSpc>
                      </a:pP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2800" dirty="0"/>
                        <a:t>男</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2800" dirty="0"/>
                        <a:t>女</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t>年龄</a:t>
                      </a:r>
                      <a:endParaRPr lang="zh-CN" altLang="en-US" sz="2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altLang="zh-CN" sz="2800" dirty="0"/>
                        <a:t>60</a:t>
                      </a:r>
                      <a:endParaRPr lang="zh-CN" altLang="en-US" sz="2800" b="1" dirty="0">
                        <a:solidFill>
                          <a:srgbClr val="C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altLang="zh-CN" sz="2800" dirty="0"/>
                        <a:t>55</a:t>
                      </a:r>
                      <a:endParaRPr lang="zh-CN" altLang="en-US" sz="2800" b="1" dirty="0">
                        <a:solidFill>
                          <a:srgbClr val="C00000"/>
                        </a:solidFill>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lnSpc>
                          <a:spcPct val="150000"/>
                        </a:lnSpc>
                      </a:pPr>
                      <a:r>
                        <a:rPr lang="zh-CN" altLang="en-US" sz="2400" dirty="0"/>
                        <a:t>工龄</a:t>
                      </a:r>
                      <a:endParaRPr lang="zh-CN" altLang="en-US" sz="2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altLang="zh-CN" sz="2800" dirty="0"/>
                        <a:t>25</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altLang="zh-CN" sz="2800" dirty="0"/>
                        <a:t>20</a:t>
                      </a:r>
                      <a:endParaRPr lang="zh-CN" altLang="en-US" sz="2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文本框 2"/>
          <p:cNvSpPr txBox="1"/>
          <p:nvPr/>
        </p:nvSpPr>
        <p:spPr>
          <a:xfrm>
            <a:off x="2389425" y="3377827"/>
            <a:ext cx="3775393" cy="400110"/>
          </a:xfrm>
          <a:prstGeom prst="rect">
            <a:avLst/>
          </a:prstGeom>
          <a:noFill/>
        </p:spPr>
        <p:txBody>
          <a:bodyPr wrap="none" rtlCol="0">
            <a:spAutoFit/>
          </a:bodyPr>
          <a:lstStyle/>
          <a:p>
            <a:r>
              <a:rPr lang="zh-CN" altLang="zh-CN" sz="2000" dirty="0"/>
              <a:t>前苏联规定的享受养老金的条件</a:t>
            </a:r>
            <a:endParaRPr kumimoji="1" lang="zh-CN" altLang="en-US" sz="2000" dirty="0"/>
          </a:p>
        </p:txBody>
      </p:sp>
      <p:pic>
        <p:nvPicPr>
          <p:cNvPr id="14" name="图片 13">
            <a:extLst>
              <a:ext uri="{FF2B5EF4-FFF2-40B4-BE49-F238E27FC236}">
                <a16:creationId xmlns:a16="http://schemas.microsoft.com/office/drawing/2014/main" id="{2AAF2513-97BF-410D-843D-7A77930B5448}"/>
              </a:ext>
            </a:extLst>
          </p:cNvPr>
          <p:cNvPicPr>
            <a:picLocks noChangeAspect="1"/>
          </p:cNvPicPr>
          <p:nvPr/>
        </p:nvPicPr>
        <p:blipFill>
          <a:blip r:embed="rId3"/>
          <a:stretch>
            <a:fillRect/>
          </a:stretch>
        </p:blipFill>
        <p:spPr>
          <a:xfrm>
            <a:off x="8759284" y="762399"/>
            <a:ext cx="3325241" cy="1377537"/>
          </a:xfrm>
          <a:prstGeom prst="rect">
            <a:avLst/>
          </a:prstGeom>
        </p:spPr>
      </p:pic>
      <p:sp>
        <p:nvSpPr>
          <p:cNvPr id="2" name="矩形 1">
            <a:extLst>
              <a:ext uri="{FF2B5EF4-FFF2-40B4-BE49-F238E27FC236}">
                <a16:creationId xmlns:a16="http://schemas.microsoft.com/office/drawing/2014/main" id="{40DAA2E3-8F8F-4BBE-9EB5-8683D032E7CB}"/>
              </a:ext>
            </a:extLst>
          </p:cNvPr>
          <p:cNvSpPr/>
          <p:nvPr/>
        </p:nvSpPr>
        <p:spPr>
          <a:xfrm>
            <a:off x="2389425" y="3008495"/>
            <a:ext cx="1800493" cy="369332"/>
          </a:xfrm>
          <a:prstGeom prst="rect">
            <a:avLst/>
          </a:prstGeom>
        </p:spPr>
        <p:txBody>
          <a:bodyPr wrap="none">
            <a:spAutoFit/>
          </a:bodyPr>
          <a:lstStyle/>
          <a:p>
            <a:r>
              <a:rPr lang="zh-CN" altLang="en-US" b="1" dirty="0">
                <a:solidFill>
                  <a:srgbClr val="FF0000"/>
                </a:solidFill>
              </a:rPr>
              <a:t>年龄和工龄条件</a:t>
            </a:r>
            <a:endParaRPr lang="zh-CN" altLang="en-US" b="1" dirty="0"/>
          </a:p>
        </p:txBody>
      </p:sp>
      <p:grpSp>
        <p:nvGrpSpPr>
          <p:cNvPr id="15" name="组合 14">
            <a:extLst>
              <a:ext uri="{FF2B5EF4-FFF2-40B4-BE49-F238E27FC236}">
                <a16:creationId xmlns:a16="http://schemas.microsoft.com/office/drawing/2014/main" id="{D135E2F8-AC99-4944-9E22-543557185357}"/>
              </a:ext>
            </a:extLst>
          </p:cNvPr>
          <p:cNvGrpSpPr/>
          <p:nvPr/>
        </p:nvGrpSpPr>
        <p:grpSpPr>
          <a:xfrm>
            <a:off x="107475" y="941847"/>
            <a:ext cx="5914799" cy="1631404"/>
            <a:chOff x="107475" y="941847"/>
            <a:chExt cx="5914799" cy="1631404"/>
          </a:xfrm>
        </p:grpSpPr>
        <p:grpSp>
          <p:nvGrpSpPr>
            <p:cNvPr id="16" name="组合 15">
              <a:extLst>
                <a:ext uri="{FF2B5EF4-FFF2-40B4-BE49-F238E27FC236}">
                  <a16:creationId xmlns:a16="http://schemas.microsoft.com/office/drawing/2014/main" id="{F197B519-74BA-4A2C-9D78-39FD96007DF9}"/>
                </a:ext>
              </a:extLst>
            </p:cNvPr>
            <p:cNvGrpSpPr/>
            <p:nvPr/>
          </p:nvGrpSpPr>
          <p:grpSpPr>
            <a:xfrm>
              <a:off x="107475" y="941847"/>
              <a:ext cx="4976494" cy="1631404"/>
              <a:chOff x="107475" y="941847"/>
              <a:chExt cx="4976494" cy="1631404"/>
            </a:xfrm>
          </p:grpSpPr>
          <p:sp>
            <p:nvSpPr>
              <p:cNvPr id="18" name="文本框 17">
                <a:extLst>
                  <a:ext uri="{FF2B5EF4-FFF2-40B4-BE49-F238E27FC236}">
                    <a16:creationId xmlns:a16="http://schemas.microsoft.com/office/drawing/2014/main" id="{2DF5A68C-DCC4-48C8-A7EF-A1B0074ACBD0}"/>
                  </a:ext>
                </a:extLst>
              </p:cNvPr>
              <p:cNvSpPr txBox="1"/>
              <p:nvPr/>
            </p:nvSpPr>
            <p:spPr>
              <a:xfrm>
                <a:off x="608064" y="2173141"/>
                <a:ext cx="4475905" cy="400110"/>
              </a:xfrm>
              <a:prstGeom prst="rect">
                <a:avLst/>
              </a:prstGeom>
              <a:noFill/>
            </p:spPr>
            <p:txBody>
              <a:bodyPr wrap="none" rtlCol="0">
                <a:spAutoFit/>
              </a:bodyPr>
              <a:lstStyle/>
              <a:p>
                <a:r>
                  <a:rPr lang="en-US" altLang="zh-CN" sz="2000" b="1" dirty="0"/>
                  <a:t>5.2.1   </a:t>
                </a:r>
                <a:r>
                  <a:rPr lang="zh-CN" altLang="en-US" sz="2000" b="1" dirty="0"/>
                  <a:t>一、享受养老保险的资格与条件</a:t>
                </a:r>
                <a:endParaRPr lang="en-US" altLang="zh-CN" sz="2000" b="1" dirty="0"/>
              </a:p>
            </p:txBody>
          </p:sp>
          <p:sp>
            <p:nvSpPr>
              <p:cNvPr id="19" name="文本框 18">
                <a:extLst>
                  <a:ext uri="{FF2B5EF4-FFF2-40B4-BE49-F238E27FC236}">
                    <a16:creationId xmlns:a16="http://schemas.microsoft.com/office/drawing/2014/main" id="{EBFF0D62-5949-4FF6-AA07-DD493A1DFFC3}"/>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0" name="矩形 19">
                <a:extLst>
                  <a:ext uri="{FF2B5EF4-FFF2-40B4-BE49-F238E27FC236}">
                    <a16:creationId xmlns:a16="http://schemas.microsoft.com/office/drawing/2014/main" id="{7DC4AC2E-7199-4553-AE7A-39EA0194276C}"/>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grpSp>
        <p:sp>
          <p:nvSpPr>
            <p:cNvPr id="17" name="文本框 16">
              <a:extLst>
                <a:ext uri="{FF2B5EF4-FFF2-40B4-BE49-F238E27FC236}">
                  <a16:creationId xmlns:a16="http://schemas.microsoft.com/office/drawing/2014/main" id="{64687364-57A6-48A4-BF2C-1291F77C360B}"/>
                </a:ext>
              </a:extLst>
            </p:cNvPr>
            <p:cNvSpPr txBox="1"/>
            <p:nvPr/>
          </p:nvSpPr>
          <p:spPr>
            <a:xfrm>
              <a:off x="5145111" y="21788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4699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02335" y="2359106"/>
            <a:ext cx="10306400" cy="3925153"/>
          </a:xfrm>
        </p:spPr>
        <p:txBody>
          <a:bodyPr anchor="ctr"/>
          <a:lstStyle/>
          <a:p>
            <a:pPr algn="l">
              <a:spcBef>
                <a:spcPts val="0"/>
              </a:spcBef>
              <a:spcAft>
                <a:spcPts val="2400"/>
              </a:spcAft>
            </a:pPr>
            <a:r>
              <a:rPr lang="zh-CN" altLang="en-US" dirty="0"/>
              <a:t>被保险人必须达到规定的年龄，并符合居住国所规定的居住期限，才有资格领取养老金。实行国民年金的国家大都采用这种方法。例如（     ）。</a:t>
            </a:r>
            <a:endParaRPr lang="en-US" altLang="zh-CN" dirty="0"/>
          </a:p>
          <a:p>
            <a:pPr algn="l">
              <a:spcBef>
                <a:spcPts val="0"/>
              </a:spcBef>
              <a:spcAft>
                <a:spcPts val="2400"/>
              </a:spcAft>
            </a:pPr>
            <a:r>
              <a:rPr lang="en-US" altLang="zh-CN" dirty="0"/>
              <a:t>A</a:t>
            </a:r>
            <a:r>
              <a:rPr lang="zh-CN" altLang="en-US" dirty="0"/>
              <a:t>、英国 </a:t>
            </a:r>
          </a:p>
          <a:p>
            <a:pPr algn="l">
              <a:spcBef>
                <a:spcPts val="0"/>
              </a:spcBef>
              <a:spcAft>
                <a:spcPts val="2400"/>
              </a:spcAft>
            </a:pPr>
            <a:r>
              <a:rPr lang="en-US" altLang="zh-CN" dirty="0"/>
              <a:t>B</a:t>
            </a:r>
            <a:r>
              <a:rPr lang="zh-CN" altLang="en-US" dirty="0"/>
              <a:t>、法国</a:t>
            </a:r>
          </a:p>
          <a:p>
            <a:pPr algn="l">
              <a:spcBef>
                <a:spcPts val="0"/>
              </a:spcBef>
              <a:spcAft>
                <a:spcPts val="2400"/>
              </a:spcAft>
            </a:pPr>
            <a:r>
              <a:rPr lang="en-US" altLang="zh-CN" dirty="0"/>
              <a:t>C</a:t>
            </a:r>
            <a:r>
              <a:rPr lang="zh-CN" altLang="en-US" dirty="0"/>
              <a:t>、丹麦</a:t>
            </a:r>
          </a:p>
          <a:p>
            <a:pPr algn="l">
              <a:spcBef>
                <a:spcPts val="0"/>
              </a:spcBef>
              <a:spcAft>
                <a:spcPts val="2400"/>
              </a:spcAft>
            </a:pPr>
            <a:r>
              <a:rPr lang="en-US" altLang="zh-CN" dirty="0"/>
              <a:t>D</a:t>
            </a:r>
            <a:r>
              <a:rPr lang="zh-CN" altLang="en-US" dirty="0"/>
              <a:t>、德国</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942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02335" y="2359106"/>
            <a:ext cx="10306400" cy="3925153"/>
          </a:xfrm>
        </p:spPr>
        <p:txBody>
          <a:bodyPr anchor="ctr"/>
          <a:lstStyle/>
          <a:p>
            <a:pPr algn="l">
              <a:spcBef>
                <a:spcPts val="0"/>
              </a:spcBef>
              <a:spcAft>
                <a:spcPts val="2400"/>
              </a:spcAft>
            </a:pPr>
            <a:r>
              <a:rPr lang="zh-CN" altLang="en-US" dirty="0"/>
              <a:t>被保险人必须达到规定的年龄，并符合居住国所规定的居住期限，才有资格领取养老金。实行国民年金的国家大都采用这种方法。例如（   </a:t>
            </a:r>
            <a:r>
              <a:rPr lang="en-US" altLang="zh-CN" b="1" dirty="0">
                <a:solidFill>
                  <a:srgbClr val="FF0000"/>
                </a:solidFill>
              </a:rPr>
              <a:t>C</a:t>
            </a:r>
            <a:r>
              <a:rPr lang="zh-CN" altLang="en-US" dirty="0"/>
              <a:t>  ）。</a:t>
            </a:r>
            <a:endParaRPr lang="en-US" altLang="zh-CN" dirty="0"/>
          </a:p>
          <a:p>
            <a:pPr algn="l">
              <a:spcBef>
                <a:spcPts val="0"/>
              </a:spcBef>
              <a:spcAft>
                <a:spcPts val="2400"/>
              </a:spcAft>
            </a:pPr>
            <a:r>
              <a:rPr lang="en-US" altLang="zh-CN" dirty="0"/>
              <a:t>A</a:t>
            </a:r>
            <a:r>
              <a:rPr lang="zh-CN" altLang="en-US" dirty="0"/>
              <a:t>、英国 </a:t>
            </a:r>
          </a:p>
          <a:p>
            <a:pPr algn="l">
              <a:spcBef>
                <a:spcPts val="0"/>
              </a:spcBef>
              <a:spcAft>
                <a:spcPts val="2400"/>
              </a:spcAft>
            </a:pPr>
            <a:r>
              <a:rPr lang="en-US" altLang="zh-CN" dirty="0"/>
              <a:t>B</a:t>
            </a:r>
            <a:r>
              <a:rPr lang="zh-CN" altLang="en-US" dirty="0"/>
              <a:t>、法国</a:t>
            </a:r>
          </a:p>
          <a:p>
            <a:pPr algn="l">
              <a:spcBef>
                <a:spcPts val="0"/>
              </a:spcBef>
              <a:spcAft>
                <a:spcPts val="2400"/>
              </a:spcAft>
            </a:pPr>
            <a:r>
              <a:rPr lang="en-US" altLang="zh-CN" b="1" dirty="0">
                <a:solidFill>
                  <a:srgbClr val="FF0000"/>
                </a:solidFill>
              </a:rPr>
              <a:t>C</a:t>
            </a:r>
            <a:r>
              <a:rPr lang="zh-CN" altLang="en-US" b="1" dirty="0">
                <a:solidFill>
                  <a:srgbClr val="FF0000"/>
                </a:solidFill>
              </a:rPr>
              <a:t>、丹麦</a:t>
            </a:r>
          </a:p>
          <a:p>
            <a:pPr algn="l">
              <a:spcBef>
                <a:spcPts val="0"/>
              </a:spcBef>
              <a:spcAft>
                <a:spcPts val="2400"/>
              </a:spcAft>
            </a:pPr>
            <a:r>
              <a:rPr lang="en-US" altLang="zh-CN" dirty="0"/>
              <a:t>D</a:t>
            </a:r>
            <a:r>
              <a:rPr lang="zh-CN" altLang="en-US" dirty="0"/>
              <a:t>、德国</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3352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24784" y="2924118"/>
            <a:ext cx="4801314" cy="504882"/>
          </a:xfrm>
          <a:prstGeom prst="rect">
            <a:avLst/>
          </a:prstGeom>
        </p:spPr>
        <p:txBody>
          <a:bodyPr wrap="square">
            <a:spAutoFit/>
          </a:bodyPr>
          <a:lstStyle/>
          <a:p>
            <a:pPr>
              <a:lnSpc>
                <a:spcPct val="150000"/>
              </a:lnSpc>
            </a:pPr>
            <a:r>
              <a:rPr lang="zh-CN" altLang="en-US" sz="2000" dirty="0"/>
              <a:t>（一）</a:t>
            </a:r>
            <a:r>
              <a:rPr lang="zh-CN" altLang="en-US" sz="2000" dirty="0">
                <a:solidFill>
                  <a:srgbClr val="FF0000"/>
                </a:solidFill>
              </a:rPr>
              <a:t>绝对金额制</a:t>
            </a:r>
            <a:r>
              <a:rPr lang="en-US" altLang="zh-CN" sz="2000" dirty="0">
                <a:solidFill>
                  <a:srgbClr val="FF0000"/>
                </a:solidFill>
              </a:rPr>
              <a:t>——</a:t>
            </a:r>
            <a:r>
              <a:rPr lang="zh-CN" altLang="en-US" sz="2000" dirty="0">
                <a:solidFill>
                  <a:srgbClr val="FF0000"/>
                </a:solidFill>
              </a:rPr>
              <a:t>实行国民年金</a:t>
            </a:r>
            <a:endParaRPr lang="en-US" altLang="zh-CN" sz="2000" dirty="0">
              <a:solidFill>
                <a:srgbClr val="FF0000"/>
              </a:solidFill>
            </a:endParaRPr>
          </a:p>
        </p:txBody>
      </p:sp>
      <p:grpSp>
        <p:nvGrpSpPr>
          <p:cNvPr id="14" name="组合 13">
            <a:extLst>
              <a:ext uri="{FF2B5EF4-FFF2-40B4-BE49-F238E27FC236}">
                <a16:creationId xmlns:a16="http://schemas.microsoft.com/office/drawing/2014/main" id="{1EBEAC25-1B47-4631-9B22-5ED3CEEF27EE}"/>
              </a:ext>
            </a:extLst>
          </p:cNvPr>
          <p:cNvGrpSpPr/>
          <p:nvPr/>
        </p:nvGrpSpPr>
        <p:grpSpPr>
          <a:xfrm>
            <a:off x="597178" y="2209138"/>
            <a:ext cx="5807718" cy="400110"/>
            <a:chOff x="597178" y="2209138"/>
            <a:chExt cx="5807718" cy="400110"/>
          </a:xfrm>
        </p:grpSpPr>
        <p:sp>
          <p:nvSpPr>
            <p:cNvPr id="17" name="文本框 16">
              <a:extLst>
                <a:ext uri="{FF2B5EF4-FFF2-40B4-BE49-F238E27FC236}">
                  <a16:creationId xmlns:a16="http://schemas.microsoft.com/office/drawing/2014/main" id="{D42C0CDF-9AB5-4922-829B-9BA679262C8C}"/>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16" name="文本框 15">
              <a:extLst>
                <a:ext uri="{FF2B5EF4-FFF2-40B4-BE49-F238E27FC236}">
                  <a16:creationId xmlns:a16="http://schemas.microsoft.com/office/drawing/2014/main" id="{5405FF74-94A1-4B46-A4C4-B60B359CB1A9}"/>
                </a:ext>
              </a:extLst>
            </p:cNvPr>
            <p:cNvSpPr txBox="1"/>
            <p:nvPr/>
          </p:nvSpPr>
          <p:spPr>
            <a:xfrm>
              <a:off x="4142738" y="2223986"/>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选择题、名词解释题</a:t>
              </a:r>
            </a:p>
          </p:txBody>
        </p:sp>
      </p:grpSp>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6" name="矩形 5">
            <a:extLst>
              <a:ext uri="{FF2B5EF4-FFF2-40B4-BE49-F238E27FC236}">
                <a16:creationId xmlns:a16="http://schemas.microsoft.com/office/drawing/2014/main" id="{D3012E86-CB50-4338-81DC-1F9AB164A0CA}"/>
              </a:ext>
            </a:extLst>
          </p:cNvPr>
          <p:cNvSpPr/>
          <p:nvPr/>
        </p:nvSpPr>
        <p:spPr>
          <a:xfrm>
            <a:off x="1990478" y="3984183"/>
            <a:ext cx="8211044" cy="646331"/>
          </a:xfrm>
          <a:prstGeom prst="rect">
            <a:avLst/>
          </a:prstGeom>
          <a:ln w="19050">
            <a:solidFill>
              <a:schemeClr val="accent6">
                <a:lumMod val="75000"/>
              </a:schemeClr>
            </a:solidFill>
          </a:ln>
        </p:spPr>
        <p:txBody>
          <a:bodyPr wrap="square">
            <a:spAutoFit/>
          </a:bodyPr>
          <a:lstStyle/>
          <a:p>
            <a:r>
              <a:rPr lang="zh-CN" altLang="en-US" dirty="0"/>
              <a:t>将被保险人及其供养的直系亲属，按不同标准划分为若干种类，每一种类的人按同一绝对额发给养老金</a:t>
            </a:r>
          </a:p>
        </p:txBody>
      </p:sp>
      <p:sp>
        <p:nvSpPr>
          <p:cNvPr id="3" name="矩形 2">
            <a:extLst>
              <a:ext uri="{FF2B5EF4-FFF2-40B4-BE49-F238E27FC236}">
                <a16:creationId xmlns:a16="http://schemas.microsoft.com/office/drawing/2014/main" id="{0DFD5C92-5434-44AD-BC8D-53C8CAC304AF}"/>
              </a:ext>
            </a:extLst>
          </p:cNvPr>
          <p:cNvSpPr/>
          <p:nvPr/>
        </p:nvSpPr>
        <p:spPr>
          <a:xfrm>
            <a:off x="1054479" y="171880"/>
            <a:ext cx="2108269" cy="369332"/>
          </a:xfrm>
          <a:prstGeom prst="rect">
            <a:avLst/>
          </a:prstGeom>
        </p:spPr>
        <p:txBody>
          <a:bodyPr wrap="none">
            <a:spAutoFit/>
          </a:bodyPr>
          <a:lstStyle/>
          <a:p>
            <a:r>
              <a:rPr lang="en-US" altLang="zh-CN" dirty="0">
                <a:latin typeface="Helvetica Neue For Number"/>
              </a:rPr>
              <a:t>5.2.2.1 </a:t>
            </a:r>
            <a:r>
              <a:rPr lang="zh-CN" altLang="en-US" dirty="0">
                <a:latin typeface="Helvetica Neue For Number"/>
              </a:rPr>
              <a:t>绝对金额制</a:t>
            </a:r>
            <a:endParaRPr lang="zh-CN" altLang="en-US" dirty="0"/>
          </a:p>
        </p:txBody>
      </p:sp>
      <p:sp>
        <p:nvSpPr>
          <p:cNvPr id="30" name="文本框 29">
            <a:extLst>
              <a:ext uri="{FF2B5EF4-FFF2-40B4-BE49-F238E27FC236}">
                <a16:creationId xmlns:a16="http://schemas.microsoft.com/office/drawing/2014/main" id="{F636B665-4719-43AE-AC3A-698011CC5A85}"/>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1" name="矩形 30">
            <a:extLst>
              <a:ext uri="{FF2B5EF4-FFF2-40B4-BE49-F238E27FC236}">
                <a16:creationId xmlns:a16="http://schemas.microsoft.com/office/drawing/2014/main" id="{A86D11C0-67E3-4F7E-A213-3903D9C8E635}"/>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Tree>
    <p:extLst>
      <p:ext uri="{BB962C8B-B14F-4D97-AF65-F5344CB8AC3E}">
        <p14:creationId xmlns:p14="http://schemas.microsoft.com/office/powerpoint/2010/main" val="39565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68481" y="5095652"/>
            <a:ext cx="9055037" cy="878510"/>
          </a:xfrm>
          <a:prstGeom prst="rect">
            <a:avLst/>
          </a:prstGeom>
        </p:spPr>
        <p:txBody>
          <a:bodyPr wrap="square">
            <a:spAutoFit/>
          </a:bodyPr>
          <a:lstStyle/>
          <a:p>
            <a:pPr>
              <a:lnSpc>
                <a:spcPct val="150000"/>
              </a:lnSpc>
            </a:pPr>
            <a:r>
              <a:rPr lang="zh-CN" altLang="en-US" dirty="0"/>
              <a:t>▶  世界各国一般采用上述的一种方法计算养老金，但也有两种方法都采用的。</a:t>
            </a:r>
            <a:endParaRPr lang="en-US" altLang="zh-CN" dirty="0"/>
          </a:p>
          <a:p>
            <a:pPr>
              <a:lnSpc>
                <a:spcPct val="150000"/>
              </a:lnSpc>
            </a:pPr>
            <a:r>
              <a:rPr lang="zh-CN" altLang="en-US" dirty="0"/>
              <a:t>▶  多数国家对被保险人本人享受的养老金有</a:t>
            </a:r>
            <a:r>
              <a:rPr lang="zh-CN" altLang="en-US" dirty="0">
                <a:solidFill>
                  <a:srgbClr val="FF0000"/>
                </a:solidFill>
              </a:rPr>
              <a:t>最高限额（不高于本人在职时的收入）。</a:t>
            </a:r>
          </a:p>
        </p:txBody>
      </p:sp>
      <p:sp>
        <p:nvSpPr>
          <p:cNvPr id="20" name="矩形 19">
            <a:extLst>
              <a:ext uri="{FF2B5EF4-FFF2-40B4-BE49-F238E27FC236}">
                <a16:creationId xmlns:a16="http://schemas.microsoft.com/office/drawing/2014/main" id="{90756769-7B4B-48FE-A4EE-ABFDAFCE7996}"/>
              </a:ext>
            </a:extLst>
          </p:cNvPr>
          <p:cNvSpPr/>
          <p:nvPr/>
        </p:nvSpPr>
        <p:spPr>
          <a:xfrm>
            <a:off x="757282" y="3072353"/>
            <a:ext cx="4810932" cy="400110"/>
          </a:xfrm>
          <a:prstGeom prst="rect">
            <a:avLst/>
          </a:prstGeom>
        </p:spPr>
        <p:txBody>
          <a:bodyPr wrap="none">
            <a:spAutoFit/>
          </a:bodyPr>
          <a:lstStyle/>
          <a:p>
            <a:r>
              <a:rPr lang="zh-CN" altLang="en-US" sz="2000" dirty="0"/>
              <a:t> （二）</a:t>
            </a:r>
            <a:r>
              <a:rPr lang="zh-CN" altLang="en-US" sz="2000" dirty="0">
                <a:solidFill>
                  <a:srgbClr val="FF0000"/>
                </a:solidFill>
              </a:rPr>
              <a:t>薪资比例制</a:t>
            </a:r>
            <a:r>
              <a:rPr lang="en-US" altLang="zh-CN" sz="2000" dirty="0">
                <a:solidFill>
                  <a:srgbClr val="FF0000"/>
                </a:solidFill>
              </a:rPr>
              <a:t>——</a:t>
            </a:r>
            <a:r>
              <a:rPr lang="zh-CN" altLang="en-US" sz="2000" dirty="0">
                <a:solidFill>
                  <a:srgbClr val="FF0000"/>
                </a:solidFill>
              </a:rPr>
              <a:t>实行就业相关年金</a:t>
            </a:r>
            <a:endParaRPr lang="zh-CN" altLang="en-US" sz="2000" dirty="0"/>
          </a:p>
        </p:txBody>
      </p:sp>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10" name="矩形 9">
            <a:extLst>
              <a:ext uri="{FF2B5EF4-FFF2-40B4-BE49-F238E27FC236}">
                <a16:creationId xmlns:a16="http://schemas.microsoft.com/office/drawing/2014/main" id="{3029DA8B-1DCE-4F7B-9668-069B49CD19A7}"/>
              </a:ext>
            </a:extLst>
          </p:cNvPr>
          <p:cNvSpPr/>
          <p:nvPr/>
        </p:nvSpPr>
        <p:spPr>
          <a:xfrm>
            <a:off x="1711459" y="3960892"/>
            <a:ext cx="9344113" cy="646331"/>
          </a:xfrm>
          <a:prstGeom prst="rect">
            <a:avLst/>
          </a:prstGeom>
          <a:ln w="19050">
            <a:solidFill>
              <a:schemeClr val="accent6">
                <a:lumMod val="75000"/>
              </a:schemeClr>
            </a:solidFill>
          </a:ln>
        </p:spPr>
        <p:txBody>
          <a:bodyPr wrap="square">
            <a:spAutoFit/>
          </a:bodyPr>
          <a:lstStyle/>
          <a:p>
            <a:r>
              <a:rPr lang="zh-CN" altLang="en-US" dirty="0"/>
              <a:t>以被保险人退休前某段时期内的平均工资或最高工资数额为基数，根据是否与投保年限有关，按一定比例计算养老金额。</a:t>
            </a:r>
          </a:p>
        </p:txBody>
      </p:sp>
      <p:sp>
        <p:nvSpPr>
          <p:cNvPr id="3" name="矩形 2">
            <a:extLst>
              <a:ext uri="{FF2B5EF4-FFF2-40B4-BE49-F238E27FC236}">
                <a16:creationId xmlns:a16="http://schemas.microsoft.com/office/drawing/2014/main" id="{0DFD5C92-5434-44AD-BC8D-53C8CAC304AF}"/>
              </a:ext>
            </a:extLst>
          </p:cNvPr>
          <p:cNvSpPr/>
          <p:nvPr/>
        </p:nvSpPr>
        <p:spPr>
          <a:xfrm>
            <a:off x="1054479" y="171880"/>
            <a:ext cx="2108269" cy="369332"/>
          </a:xfrm>
          <a:prstGeom prst="rect">
            <a:avLst/>
          </a:prstGeom>
        </p:spPr>
        <p:txBody>
          <a:bodyPr wrap="none">
            <a:spAutoFit/>
          </a:bodyPr>
          <a:lstStyle/>
          <a:p>
            <a:r>
              <a:rPr lang="en-US" altLang="zh-CN"/>
              <a:t>5.2.2.2 </a:t>
            </a:r>
            <a:r>
              <a:rPr lang="zh-CN" altLang="en-US"/>
              <a:t>薪资比例制</a:t>
            </a:r>
            <a:endParaRPr lang="zh-CN" altLang="en-US" dirty="0"/>
          </a:p>
        </p:txBody>
      </p:sp>
      <p:grpSp>
        <p:nvGrpSpPr>
          <p:cNvPr id="30" name="组合 29">
            <a:extLst>
              <a:ext uri="{FF2B5EF4-FFF2-40B4-BE49-F238E27FC236}">
                <a16:creationId xmlns:a16="http://schemas.microsoft.com/office/drawing/2014/main" id="{94B30B64-F777-4B60-BDD1-60D8F954F5A3}"/>
              </a:ext>
            </a:extLst>
          </p:cNvPr>
          <p:cNvGrpSpPr/>
          <p:nvPr/>
        </p:nvGrpSpPr>
        <p:grpSpPr>
          <a:xfrm>
            <a:off x="597178" y="2209138"/>
            <a:ext cx="5807718" cy="400110"/>
            <a:chOff x="597178" y="2209138"/>
            <a:chExt cx="5807718" cy="400110"/>
          </a:xfrm>
        </p:grpSpPr>
        <p:sp>
          <p:nvSpPr>
            <p:cNvPr id="31" name="文本框 30">
              <a:extLst>
                <a:ext uri="{FF2B5EF4-FFF2-40B4-BE49-F238E27FC236}">
                  <a16:creationId xmlns:a16="http://schemas.microsoft.com/office/drawing/2014/main" id="{E8380D93-D4FB-41C9-B8BD-410E1FB8DFE1}"/>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32" name="文本框 31">
              <a:extLst>
                <a:ext uri="{FF2B5EF4-FFF2-40B4-BE49-F238E27FC236}">
                  <a16:creationId xmlns:a16="http://schemas.microsoft.com/office/drawing/2014/main" id="{CA2C1116-EA95-43B7-A51F-501D5A9B69B9}"/>
                </a:ext>
              </a:extLst>
            </p:cNvPr>
            <p:cNvSpPr txBox="1"/>
            <p:nvPr/>
          </p:nvSpPr>
          <p:spPr>
            <a:xfrm>
              <a:off x="4142738" y="2223986"/>
              <a:ext cx="226215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选择题、名词解释题</a:t>
              </a:r>
            </a:p>
          </p:txBody>
        </p:sp>
      </p:grpSp>
      <p:sp>
        <p:nvSpPr>
          <p:cNvPr id="33" name="文本框 32">
            <a:extLst>
              <a:ext uri="{FF2B5EF4-FFF2-40B4-BE49-F238E27FC236}">
                <a16:creationId xmlns:a16="http://schemas.microsoft.com/office/drawing/2014/main" id="{4C7AC9A4-6826-44D6-9AB8-D11499D3414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41BC6086-18B6-4694-BB38-964FFE7016C4}"/>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Tree>
    <p:extLst>
      <p:ext uri="{BB962C8B-B14F-4D97-AF65-F5344CB8AC3E}">
        <p14:creationId xmlns:p14="http://schemas.microsoft.com/office/powerpoint/2010/main" val="273970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6E08D79-DAD3-4C6B-BC67-06C06D8C2B6A}"/>
              </a:ext>
            </a:extLst>
          </p:cNvPr>
          <p:cNvPicPr>
            <a:picLocks noChangeAspect="1"/>
          </p:cNvPicPr>
          <p:nvPr/>
        </p:nvPicPr>
        <p:blipFill>
          <a:blip r:embed="rId3"/>
          <a:stretch>
            <a:fillRect/>
          </a:stretch>
        </p:blipFill>
        <p:spPr>
          <a:xfrm>
            <a:off x="8874575" y="781510"/>
            <a:ext cx="3186414" cy="1320026"/>
          </a:xfrm>
          <a:prstGeom prst="rect">
            <a:avLst/>
          </a:prstGeom>
        </p:spPr>
      </p:pic>
      <p:sp>
        <p:nvSpPr>
          <p:cNvPr id="4" name="矩形 3">
            <a:extLst>
              <a:ext uri="{FF2B5EF4-FFF2-40B4-BE49-F238E27FC236}">
                <a16:creationId xmlns:a16="http://schemas.microsoft.com/office/drawing/2014/main" id="{C614DFCA-6581-4BCA-ADF6-91814DDAAC36}"/>
              </a:ext>
            </a:extLst>
          </p:cNvPr>
          <p:cNvSpPr/>
          <p:nvPr/>
        </p:nvSpPr>
        <p:spPr>
          <a:xfrm>
            <a:off x="1635111" y="3642772"/>
            <a:ext cx="9365293" cy="1230593"/>
          </a:xfrm>
          <a:prstGeom prst="rect">
            <a:avLst/>
          </a:prstGeom>
        </p:spPr>
        <p:txBody>
          <a:bodyPr wrap="square">
            <a:spAutoFit/>
          </a:bodyPr>
          <a:lstStyle/>
          <a:p>
            <a:pPr>
              <a:lnSpc>
                <a:spcPct val="200000"/>
              </a:lnSpc>
            </a:pPr>
            <a:r>
              <a:rPr lang="zh-CN" altLang="en-US" sz="2000" dirty="0">
                <a:latin typeface="+mj-ea"/>
                <a:ea typeface="+mj-ea"/>
              </a:rPr>
              <a:t>特殊行业</a:t>
            </a:r>
            <a:r>
              <a:rPr lang="zh-CN" altLang="en-US" sz="2000" dirty="0">
                <a:solidFill>
                  <a:srgbClr val="FF0000"/>
                </a:solidFill>
                <a:latin typeface="+mj-ea"/>
                <a:ea typeface="+mj-ea"/>
              </a:rPr>
              <a:t>（</a:t>
            </a:r>
            <a:r>
              <a:rPr lang="zh-CN" altLang="en-US" sz="2000" dirty="0">
                <a:solidFill>
                  <a:srgbClr val="FF0000"/>
                </a:solidFill>
                <a:latin typeface="+mj-ea"/>
              </a:rPr>
              <a:t>主要是有毒、有害的职业</a:t>
            </a:r>
            <a:r>
              <a:rPr lang="zh-CN" altLang="en-US" sz="2000" dirty="0">
                <a:solidFill>
                  <a:srgbClr val="FF0000"/>
                </a:solidFill>
                <a:latin typeface="+mj-ea"/>
                <a:ea typeface="+mj-ea"/>
              </a:rPr>
              <a:t>）</a:t>
            </a:r>
            <a:r>
              <a:rPr lang="zh-CN" altLang="en-US" sz="2000" dirty="0">
                <a:latin typeface="+mj-ea"/>
                <a:ea typeface="+mj-ea"/>
              </a:rPr>
              <a:t>的被保险人，比其他职业的被保险人的待遇要高一些，一般高出同级者</a:t>
            </a:r>
            <a:r>
              <a:rPr lang="en-US" altLang="zh-CN" sz="2000" dirty="0">
                <a:solidFill>
                  <a:srgbClr val="FF0000"/>
                </a:solidFill>
                <a:latin typeface="+mj-ea"/>
                <a:ea typeface="+mj-ea"/>
              </a:rPr>
              <a:t>5%</a:t>
            </a:r>
            <a:r>
              <a:rPr lang="zh-CN" altLang="en-US" sz="2000" dirty="0">
                <a:latin typeface="+mj-ea"/>
                <a:ea typeface="+mj-ea"/>
              </a:rPr>
              <a:t>。</a:t>
            </a:r>
          </a:p>
        </p:txBody>
      </p:sp>
      <p:sp>
        <p:nvSpPr>
          <p:cNvPr id="3" name="矩形 2">
            <a:extLst>
              <a:ext uri="{FF2B5EF4-FFF2-40B4-BE49-F238E27FC236}">
                <a16:creationId xmlns:a16="http://schemas.microsoft.com/office/drawing/2014/main" id="{901724B4-2E69-4A95-8EF5-5E53D0607D7A}"/>
              </a:ext>
            </a:extLst>
          </p:cNvPr>
          <p:cNvSpPr/>
          <p:nvPr/>
        </p:nvSpPr>
        <p:spPr>
          <a:xfrm>
            <a:off x="2818356" y="3642772"/>
            <a:ext cx="3131507" cy="791442"/>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EE8EC55E-4627-4745-9F7F-8E2357E307BC}"/>
              </a:ext>
            </a:extLst>
          </p:cNvPr>
          <p:cNvGrpSpPr/>
          <p:nvPr/>
        </p:nvGrpSpPr>
        <p:grpSpPr>
          <a:xfrm>
            <a:off x="597178" y="2209138"/>
            <a:ext cx="4422723" cy="400110"/>
            <a:chOff x="597178" y="2209138"/>
            <a:chExt cx="4422723" cy="400110"/>
          </a:xfrm>
        </p:grpSpPr>
        <p:sp>
          <p:nvSpPr>
            <p:cNvPr id="31" name="文本框 30">
              <a:extLst>
                <a:ext uri="{FF2B5EF4-FFF2-40B4-BE49-F238E27FC236}">
                  <a16:creationId xmlns:a16="http://schemas.microsoft.com/office/drawing/2014/main" id="{A81BCD2F-6450-4724-A9ED-7BA2C8AFF3D2}"/>
                </a:ext>
              </a:extLst>
            </p:cNvPr>
            <p:cNvSpPr txBox="1"/>
            <p:nvPr/>
          </p:nvSpPr>
          <p:spPr>
            <a:xfrm>
              <a:off x="597178" y="2209138"/>
              <a:ext cx="3449983" cy="400110"/>
            </a:xfrm>
            <a:prstGeom prst="rect">
              <a:avLst/>
            </a:prstGeom>
            <a:noFill/>
          </p:spPr>
          <p:txBody>
            <a:bodyPr wrap="none" rtlCol="0">
              <a:spAutoFit/>
            </a:bodyPr>
            <a:lstStyle/>
            <a:p>
              <a:r>
                <a:rPr lang="en-US" altLang="zh-CN" sz="2000" b="1" dirty="0"/>
                <a:t>5.2.2   </a:t>
              </a:r>
              <a:r>
                <a:rPr lang="zh-CN" altLang="en-US" sz="2000" b="1" dirty="0"/>
                <a:t>二、养老金的计算方法</a:t>
              </a:r>
              <a:endParaRPr lang="en-US" altLang="zh-CN" sz="2000" b="1" dirty="0"/>
            </a:p>
          </p:txBody>
        </p:sp>
        <p:sp>
          <p:nvSpPr>
            <p:cNvPr id="32" name="文本框 31">
              <a:extLst>
                <a:ext uri="{FF2B5EF4-FFF2-40B4-BE49-F238E27FC236}">
                  <a16:creationId xmlns:a16="http://schemas.microsoft.com/office/drawing/2014/main" id="{9F3A6A78-BEDE-41E9-851A-5CA2D1EF2B6D}"/>
                </a:ext>
              </a:extLst>
            </p:cNvPr>
            <p:cNvSpPr txBox="1"/>
            <p:nvPr/>
          </p:nvSpPr>
          <p:spPr>
            <a:xfrm>
              <a:off x="4142738" y="222398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33" name="文本框 32">
            <a:extLst>
              <a:ext uri="{FF2B5EF4-FFF2-40B4-BE49-F238E27FC236}">
                <a16:creationId xmlns:a16="http://schemas.microsoft.com/office/drawing/2014/main" id="{806F7EBC-505A-4902-8760-C60DFB7E6BF7}"/>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4" name="矩形 33">
            <a:extLst>
              <a:ext uri="{FF2B5EF4-FFF2-40B4-BE49-F238E27FC236}">
                <a16:creationId xmlns:a16="http://schemas.microsoft.com/office/drawing/2014/main" id="{7EABDDDD-DD1A-4229-856B-EFF5A919C5A6}"/>
              </a:ext>
            </a:extLst>
          </p:cNvPr>
          <p:cNvSpPr/>
          <p:nvPr/>
        </p:nvSpPr>
        <p:spPr>
          <a:xfrm>
            <a:off x="306092" y="1586174"/>
            <a:ext cx="4478989" cy="430887"/>
          </a:xfrm>
          <a:prstGeom prst="rect">
            <a:avLst/>
          </a:prstGeom>
          <a:noFill/>
        </p:spPr>
        <p:txBody>
          <a:bodyPr wrap="square" rtlCol="0">
            <a:spAutoFit/>
          </a:bodyPr>
          <a:lstStyle/>
          <a:p>
            <a:pPr algn="ctr"/>
            <a:r>
              <a:rPr lang="en-US" altLang="zh-CN" sz="2200" b="1" dirty="0"/>
              <a:t>5.2</a:t>
            </a:r>
            <a:r>
              <a:rPr lang="zh-CN" altLang="en-US" sz="2200" b="1" dirty="0"/>
              <a:t>     养老保险金的计算和给付</a:t>
            </a:r>
          </a:p>
        </p:txBody>
      </p:sp>
    </p:spTree>
    <p:extLst>
      <p:ext uri="{BB962C8B-B14F-4D97-AF65-F5344CB8AC3E}">
        <p14:creationId xmlns:p14="http://schemas.microsoft.com/office/powerpoint/2010/main" val="36222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76413" y="2066581"/>
            <a:ext cx="10093952" cy="3925153"/>
          </a:xfrm>
        </p:spPr>
        <p:txBody>
          <a:bodyPr anchor="t"/>
          <a:lstStyle/>
          <a:p>
            <a:pPr algn="l">
              <a:lnSpc>
                <a:spcPct val="150000"/>
              </a:lnSpc>
              <a:spcAft>
                <a:spcPts val="1200"/>
              </a:spcAft>
            </a:pPr>
            <a:r>
              <a:rPr lang="zh-CN" altLang="zh-CN" dirty="0">
                <a:latin typeface="+mn-ea"/>
              </a:rPr>
              <a:t>（ </a:t>
            </a:r>
            <a:r>
              <a:rPr lang="en-US" altLang="zh-CN" dirty="0">
                <a:latin typeface="+mn-ea"/>
              </a:rPr>
              <a:t> </a:t>
            </a:r>
            <a:r>
              <a:rPr lang="zh-CN" altLang="zh-CN" dirty="0">
                <a:latin typeface="+mn-ea"/>
              </a:rPr>
              <a:t>）是以被保险人退休前某段时期内的平均工资或最高工资数额为基数，根据是否与投保年限有关，按一定比例计算养老金额。</a:t>
            </a:r>
          </a:p>
          <a:p>
            <a:pPr algn="l">
              <a:lnSpc>
                <a:spcPct val="150000"/>
              </a:lnSpc>
            </a:pPr>
            <a:r>
              <a:rPr lang="en-US" altLang="zh-CN" dirty="0">
                <a:latin typeface="+mn-ea"/>
              </a:rPr>
              <a:t>A</a:t>
            </a:r>
            <a:r>
              <a:rPr lang="zh-CN" altLang="zh-CN" dirty="0">
                <a:latin typeface="+mn-ea"/>
              </a:rPr>
              <a:t>、绝对金额制</a:t>
            </a:r>
          </a:p>
          <a:p>
            <a:pPr algn="l">
              <a:lnSpc>
                <a:spcPct val="150000"/>
              </a:lnSpc>
            </a:pPr>
            <a:r>
              <a:rPr lang="en-US" altLang="zh-CN" dirty="0">
                <a:latin typeface="+mn-ea"/>
              </a:rPr>
              <a:t>B</a:t>
            </a:r>
            <a:r>
              <a:rPr lang="zh-CN" altLang="zh-CN" dirty="0">
                <a:latin typeface="+mn-ea"/>
              </a:rPr>
              <a:t>、薪资比例制</a:t>
            </a:r>
          </a:p>
          <a:p>
            <a:pPr algn="l">
              <a:lnSpc>
                <a:spcPct val="150000"/>
              </a:lnSpc>
            </a:pPr>
            <a:r>
              <a:rPr lang="en-US" altLang="zh-CN" dirty="0">
                <a:latin typeface="+mn-ea"/>
              </a:rPr>
              <a:t>C</a:t>
            </a:r>
            <a:r>
              <a:rPr lang="zh-CN" altLang="zh-CN" dirty="0">
                <a:latin typeface="+mn-ea"/>
              </a:rPr>
              <a:t>、固定比例制</a:t>
            </a:r>
          </a:p>
          <a:p>
            <a:pPr algn="l">
              <a:lnSpc>
                <a:spcPct val="150000"/>
              </a:lnSpc>
            </a:pPr>
            <a:r>
              <a:rPr lang="en-US" altLang="zh-CN" dirty="0">
                <a:latin typeface="+mn-ea"/>
              </a:rPr>
              <a:t>D</a:t>
            </a:r>
            <a:r>
              <a:rPr lang="zh-CN" altLang="zh-CN" dirty="0">
                <a:latin typeface="+mn-ea"/>
              </a:rPr>
              <a:t>、累进费率制</a:t>
            </a:r>
          </a:p>
        </p:txBody>
      </p:sp>
      <p:sp>
        <p:nvSpPr>
          <p:cNvPr id="5" name="TextBox 3">
            <a:extLst>
              <a:ext uri="{FF2B5EF4-FFF2-40B4-BE49-F238E27FC236}">
                <a16:creationId xmlns:a16="http://schemas.microsoft.com/office/drawing/2014/main" id="{DDB2BA03-392E-4AD6-9961-2256EBEDF8A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5610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76413" y="2066581"/>
            <a:ext cx="10093952" cy="3925153"/>
          </a:xfrm>
        </p:spPr>
        <p:txBody>
          <a:bodyPr anchor="t"/>
          <a:lstStyle/>
          <a:p>
            <a:pPr algn="l">
              <a:lnSpc>
                <a:spcPct val="150000"/>
              </a:lnSpc>
              <a:spcAft>
                <a:spcPts val="1200"/>
              </a:spcAft>
            </a:pPr>
            <a:r>
              <a:rPr lang="zh-CN" altLang="zh-CN" dirty="0">
                <a:latin typeface="+mn-ea"/>
              </a:rPr>
              <a:t>（ </a:t>
            </a:r>
            <a:r>
              <a:rPr lang="en-US" altLang="zh-CN" b="1" dirty="0">
                <a:solidFill>
                  <a:srgbClr val="FF0000"/>
                </a:solidFill>
                <a:latin typeface="+mn-ea"/>
              </a:rPr>
              <a:t>B</a:t>
            </a:r>
            <a:r>
              <a:rPr lang="en-US" altLang="zh-CN" dirty="0">
                <a:latin typeface="+mn-ea"/>
              </a:rPr>
              <a:t> </a:t>
            </a:r>
            <a:r>
              <a:rPr lang="zh-CN" altLang="zh-CN" dirty="0">
                <a:latin typeface="+mn-ea"/>
              </a:rPr>
              <a:t>）是以被保险人退休前某段时期内的平均工资或最高工资数额为基数，根据是否与投保年限有关，按一定比例计算养老金额。</a:t>
            </a:r>
          </a:p>
          <a:p>
            <a:pPr algn="l">
              <a:lnSpc>
                <a:spcPct val="150000"/>
              </a:lnSpc>
            </a:pPr>
            <a:r>
              <a:rPr lang="en-US" altLang="zh-CN" dirty="0">
                <a:latin typeface="+mn-ea"/>
              </a:rPr>
              <a:t>A</a:t>
            </a:r>
            <a:r>
              <a:rPr lang="zh-CN" altLang="zh-CN" dirty="0">
                <a:latin typeface="+mn-ea"/>
              </a:rPr>
              <a:t>、绝对金额制</a:t>
            </a:r>
          </a:p>
          <a:p>
            <a:pPr algn="l">
              <a:lnSpc>
                <a:spcPct val="150000"/>
              </a:lnSpc>
            </a:pPr>
            <a:r>
              <a:rPr lang="en-US" altLang="zh-CN" dirty="0">
                <a:solidFill>
                  <a:srgbClr val="FF0000"/>
                </a:solidFill>
                <a:latin typeface="+mn-ea"/>
              </a:rPr>
              <a:t>B</a:t>
            </a:r>
            <a:r>
              <a:rPr lang="zh-CN" altLang="zh-CN" dirty="0">
                <a:solidFill>
                  <a:srgbClr val="FF0000"/>
                </a:solidFill>
                <a:latin typeface="+mn-ea"/>
              </a:rPr>
              <a:t>、薪资比例制</a:t>
            </a:r>
          </a:p>
          <a:p>
            <a:pPr algn="l">
              <a:lnSpc>
                <a:spcPct val="150000"/>
              </a:lnSpc>
            </a:pPr>
            <a:r>
              <a:rPr lang="en-US" altLang="zh-CN" dirty="0">
                <a:latin typeface="+mn-ea"/>
              </a:rPr>
              <a:t>C</a:t>
            </a:r>
            <a:r>
              <a:rPr lang="zh-CN" altLang="zh-CN" dirty="0">
                <a:latin typeface="+mn-ea"/>
              </a:rPr>
              <a:t>、固定比例制</a:t>
            </a:r>
          </a:p>
          <a:p>
            <a:pPr algn="l">
              <a:lnSpc>
                <a:spcPct val="150000"/>
              </a:lnSpc>
            </a:pPr>
            <a:r>
              <a:rPr lang="en-US" altLang="zh-CN" dirty="0">
                <a:latin typeface="+mn-ea"/>
              </a:rPr>
              <a:t>D</a:t>
            </a:r>
            <a:r>
              <a:rPr lang="zh-CN" altLang="zh-CN" dirty="0">
                <a:latin typeface="+mn-ea"/>
              </a:rPr>
              <a:t>、累进费率制</a:t>
            </a:r>
          </a:p>
        </p:txBody>
      </p:sp>
      <p:sp>
        <p:nvSpPr>
          <p:cNvPr id="5" name="TextBox 3">
            <a:extLst>
              <a:ext uri="{FF2B5EF4-FFF2-40B4-BE49-F238E27FC236}">
                <a16:creationId xmlns:a16="http://schemas.microsoft.com/office/drawing/2014/main" id="{DDB2BA03-392E-4AD6-9961-2256EBEDF8AE}"/>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173060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74289" y="2066581"/>
            <a:ext cx="8424635" cy="3925153"/>
          </a:xfrm>
        </p:spPr>
        <p:txBody>
          <a:bodyPr anchor="t"/>
          <a:lstStyle/>
          <a:p>
            <a:pPr algn="l">
              <a:lnSpc>
                <a:spcPct val="150000"/>
              </a:lnSpc>
            </a:pPr>
            <a:r>
              <a:rPr lang="zh-CN" altLang="en-US" dirty="0">
                <a:latin typeface="+mn-ea"/>
              </a:rPr>
              <a:t>实行国民年金的国家在养老保险金的计算方法上常采用（  ）。</a:t>
            </a:r>
          </a:p>
          <a:p>
            <a:pPr algn="l">
              <a:lnSpc>
                <a:spcPct val="150000"/>
              </a:lnSpc>
            </a:pPr>
            <a:r>
              <a:rPr lang="en-US" altLang="zh-CN" dirty="0">
                <a:latin typeface="+mn-ea"/>
              </a:rPr>
              <a:t>A</a:t>
            </a:r>
            <a:r>
              <a:rPr lang="zh-CN" altLang="en-US" dirty="0">
                <a:latin typeface="+mn-ea"/>
              </a:rPr>
              <a:t>、绝对金额制</a:t>
            </a:r>
          </a:p>
          <a:p>
            <a:pPr algn="l">
              <a:lnSpc>
                <a:spcPct val="150000"/>
              </a:lnSpc>
            </a:pPr>
            <a:r>
              <a:rPr lang="en-US" altLang="zh-CN" dirty="0">
                <a:latin typeface="+mn-ea"/>
              </a:rPr>
              <a:t>B</a:t>
            </a:r>
            <a:r>
              <a:rPr lang="zh-CN" altLang="en-US" dirty="0">
                <a:latin typeface="+mn-ea"/>
              </a:rPr>
              <a:t>、薪资比例制</a:t>
            </a:r>
          </a:p>
          <a:p>
            <a:pPr algn="l">
              <a:lnSpc>
                <a:spcPct val="150000"/>
              </a:lnSpc>
            </a:pPr>
            <a:r>
              <a:rPr lang="en-US" altLang="zh-CN" dirty="0">
                <a:latin typeface="+mn-ea"/>
              </a:rPr>
              <a:t>C</a:t>
            </a:r>
            <a:r>
              <a:rPr lang="zh-CN" altLang="en-US" dirty="0">
                <a:latin typeface="+mn-ea"/>
              </a:rPr>
              <a:t>、最高金额制</a:t>
            </a:r>
          </a:p>
          <a:p>
            <a:pPr algn="l">
              <a:lnSpc>
                <a:spcPct val="150000"/>
              </a:lnSpc>
            </a:pPr>
            <a:r>
              <a:rPr lang="en-US" altLang="zh-CN" dirty="0">
                <a:latin typeface="+mn-ea"/>
              </a:rPr>
              <a:t>D</a:t>
            </a:r>
            <a:r>
              <a:rPr lang="zh-CN" altLang="en-US" dirty="0">
                <a:latin typeface="+mn-ea"/>
              </a:rPr>
              <a:t>、最低金额制</a:t>
            </a:r>
          </a:p>
        </p:txBody>
      </p:sp>
      <p:sp>
        <p:nvSpPr>
          <p:cNvPr id="5" name="TextBox 3">
            <a:extLst>
              <a:ext uri="{FF2B5EF4-FFF2-40B4-BE49-F238E27FC236}">
                <a16:creationId xmlns:a16="http://schemas.microsoft.com/office/drawing/2014/main" id="{260CCCAD-63DB-438F-8DF7-C5FA16986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696584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4000" y="2350361"/>
            <a:ext cx="8957889" cy="3925153"/>
          </a:xfrm>
        </p:spPr>
        <p:txBody>
          <a:bodyPr anchor="t"/>
          <a:lstStyle/>
          <a:p>
            <a:pPr algn="l">
              <a:lnSpc>
                <a:spcPct val="150000"/>
              </a:lnSpc>
            </a:pPr>
            <a:r>
              <a:rPr lang="zh-CN" altLang="en-US" dirty="0">
                <a:latin typeface="+mn-ea"/>
              </a:rPr>
              <a:t>实行国民年金的国家在养老保险金的计算方法上常采用（ </a:t>
            </a:r>
            <a:r>
              <a:rPr lang="en-US" altLang="zh-CN" b="1" dirty="0">
                <a:solidFill>
                  <a:srgbClr val="FF0000"/>
                </a:solidFill>
                <a:latin typeface="+mn-ea"/>
              </a:rPr>
              <a:t>A</a:t>
            </a:r>
            <a:r>
              <a:rPr lang="zh-CN" altLang="en-US" dirty="0">
                <a:latin typeface="+mn-ea"/>
              </a:rPr>
              <a:t> ）。</a:t>
            </a:r>
          </a:p>
          <a:p>
            <a:pPr algn="l">
              <a:lnSpc>
                <a:spcPct val="150000"/>
              </a:lnSpc>
            </a:pPr>
            <a:r>
              <a:rPr lang="en-US" altLang="zh-CN" dirty="0">
                <a:solidFill>
                  <a:srgbClr val="FF0000"/>
                </a:solidFill>
                <a:latin typeface="+mn-ea"/>
              </a:rPr>
              <a:t>A</a:t>
            </a:r>
            <a:r>
              <a:rPr lang="zh-CN" altLang="en-US" dirty="0">
                <a:solidFill>
                  <a:srgbClr val="FF0000"/>
                </a:solidFill>
                <a:latin typeface="+mn-ea"/>
              </a:rPr>
              <a:t>、绝对金额制</a:t>
            </a:r>
          </a:p>
          <a:p>
            <a:pPr algn="l">
              <a:lnSpc>
                <a:spcPct val="150000"/>
              </a:lnSpc>
            </a:pPr>
            <a:r>
              <a:rPr lang="en-US" altLang="zh-CN" dirty="0">
                <a:latin typeface="+mn-ea"/>
              </a:rPr>
              <a:t>B</a:t>
            </a:r>
            <a:r>
              <a:rPr lang="zh-CN" altLang="en-US" dirty="0">
                <a:latin typeface="+mn-ea"/>
              </a:rPr>
              <a:t>、薪资比例制</a:t>
            </a:r>
          </a:p>
          <a:p>
            <a:pPr algn="l">
              <a:lnSpc>
                <a:spcPct val="150000"/>
              </a:lnSpc>
            </a:pPr>
            <a:r>
              <a:rPr lang="en-US" altLang="zh-CN" dirty="0">
                <a:latin typeface="+mn-ea"/>
              </a:rPr>
              <a:t>C</a:t>
            </a:r>
            <a:r>
              <a:rPr lang="zh-CN" altLang="en-US" dirty="0">
                <a:latin typeface="+mn-ea"/>
              </a:rPr>
              <a:t>、最高金额制</a:t>
            </a:r>
          </a:p>
          <a:p>
            <a:pPr algn="l">
              <a:lnSpc>
                <a:spcPct val="150000"/>
              </a:lnSpc>
            </a:pPr>
            <a:r>
              <a:rPr lang="en-US" altLang="zh-CN" dirty="0">
                <a:latin typeface="+mn-ea"/>
              </a:rPr>
              <a:t>D</a:t>
            </a:r>
            <a:r>
              <a:rPr lang="zh-CN" altLang="en-US" dirty="0">
                <a:latin typeface="+mn-ea"/>
              </a:rPr>
              <a:t>、最低金额制</a:t>
            </a:r>
          </a:p>
        </p:txBody>
      </p:sp>
      <p:sp>
        <p:nvSpPr>
          <p:cNvPr id="5" name="TextBox 3">
            <a:extLst>
              <a:ext uri="{FF2B5EF4-FFF2-40B4-BE49-F238E27FC236}">
                <a16:creationId xmlns:a16="http://schemas.microsoft.com/office/drawing/2014/main" id="{260CCCAD-63DB-438F-8DF7-C5FA16986528}"/>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894216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40107" y="2051983"/>
            <a:ext cx="8832626" cy="3925153"/>
          </a:xfrm>
        </p:spPr>
        <p:txBody>
          <a:bodyPr anchor="ctr"/>
          <a:lstStyle/>
          <a:p>
            <a:pPr algn="l">
              <a:spcAft>
                <a:spcPts val="1200"/>
              </a:spcAft>
            </a:pPr>
            <a:r>
              <a:rPr lang="zh-CN" altLang="en-US" dirty="0"/>
              <a:t>世界上绝大多数国家的养老保险给付条件都属于（   ）。</a:t>
            </a:r>
            <a:endParaRPr lang="en-GB" altLang="zh-CN" dirty="0"/>
          </a:p>
          <a:p>
            <a:pPr algn="l">
              <a:lnSpc>
                <a:spcPct val="150000"/>
              </a:lnSpc>
            </a:pPr>
            <a:r>
              <a:rPr lang="en-US" altLang="zh-CN" dirty="0"/>
              <a:t>A</a:t>
            </a:r>
            <a:r>
              <a:rPr lang="zh-CN" altLang="en-US" dirty="0"/>
              <a:t>、单一型</a:t>
            </a:r>
            <a:endParaRPr lang="en-GB" altLang="zh-CN" dirty="0"/>
          </a:p>
          <a:p>
            <a:pPr algn="l">
              <a:lnSpc>
                <a:spcPct val="150000"/>
              </a:lnSpc>
            </a:pPr>
            <a:r>
              <a:rPr lang="en-US" altLang="zh-CN" dirty="0"/>
              <a:t>B</a:t>
            </a:r>
            <a:r>
              <a:rPr lang="zh-CN" altLang="en-US" dirty="0"/>
              <a:t>、双项型</a:t>
            </a:r>
            <a:endParaRPr lang="en-GB" altLang="zh-CN" dirty="0"/>
          </a:p>
          <a:p>
            <a:pPr algn="l">
              <a:lnSpc>
                <a:spcPct val="150000"/>
              </a:lnSpc>
            </a:pPr>
            <a:r>
              <a:rPr lang="en-US" altLang="zh-CN" dirty="0"/>
              <a:t>C</a:t>
            </a:r>
            <a:r>
              <a:rPr lang="zh-CN" altLang="en-US" dirty="0"/>
              <a:t>、结构型</a:t>
            </a:r>
            <a:endParaRPr lang="en-GB" altLang="zh-CN" dirty="0"/>
          </a:p>
          <a:p>
            <a:pPr algn="l">
              <a:lnSpc>
                <a:spcPct val="150000"/>
              </a:lnSpc>
            </a:pPr>
            <a:r>
              <a:rPr lang="en-US" altLang="zh-CN" dirty="0"/>
              <a:t>D</a:t>
            </a:r>
            <a:r>
              <a:rPr lang="zh-CN" altLang="en-US" dirty="0"/>
              <a:t>、复合型</a:t>
            </a:r>
          </a:p>
        </p:txBody>
      </p:sp>
      <p:sp>
        <p:nvSpPr>
          <p:cNvPr id="5" name="TextBox 3">
            <a:extLst>
              <a:ext uri="{FF2B5EF4-FFF2-40B4-BE49-F238E27FC236}">
                <a16:creationId xmlns:a16="http://schemas.microsoft.com/office/drawing/2014/main" id="{95AC7B13-1D72-40CF-9512-F054EE1194D2}"/>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08709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40107" y="2051983"/>
            <a:ext cx="8832626" cy="3925153"/>
          </a:xfrm>
        </p:spPr>
        <p:txBody>
          <a:bodyPr anchor="ctr"/>
          <a:lstStyle/>
          <a:p>
            <a:pPr algn="l">
              <a:spcAft>
                <a:spcPts val="1200"/>
              </a:spcAft>
            </a:pPr>
            <a:r>
              <a:rPr lang="zh-CN" altLang="en-US" dirty="0"/>
              <a:t>世界上绝大多数国家的养老保险给付条件都属于（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、单一型</a:t>
            </a:r>
            <a:endParaRPr lang="en-GB" altLang="zh-CN" dirty="0"/>
          </a:p>
          <a:p>
            <a:pPr algn="l">
              <a:lnSpc>
                <a:spcPct val="150000"/>
              </a:lnSpc>
            </a:pPr>
            <a:r>
              <a:rPr lang="en-US" altLang="zh-CN" dirty="0"/>
              <a:t>B</a:t>
            </a:r>
            <a:r>
              <a:rPr lang="zh-CN" altLang="en-US" dirty="0"/>
              <a:t>、双项型</a:t>
            </a:r>
            <a:endParaRPr lang="en-GB" altLang="zh-CN" dirty="0"/>
          </a:p>
          <a:p>
            <a:pPr algn="l">
              <a:lnSpc>
                <a:spcPct val="150000"/>
              </a:lnSpc>
            </a:pPr>
            <a:r>
              <a:rPr lang="en-US" altLang="zh-CN" dirty="0"/>
              <a:t>C</a:t>
            </a:r>
            <a:r>
              <a:rPr lang="zh-CN" altLang="en-US" dirty="0"/>
              <a:t>、结构型</a:t>
            </a:r>
            <a:endParaRPr lang="en-GB" altLang="zh-CN" dirty="0"/>
          </a:p>
          <a:p>
            <a:pPr algn="l">
              <a:lnSpc>
                <a:spcPct val="150000"/>
              </a:lnSpc>
            </a:pPr>
            <a:r>
              <a:rPr lang="en-US" altLang="zh-CN" dirty="0">
                <a:solidFill>
                  <a:srgbClr val="FF0000"/>
                </a:solidFill>
              </a:rPr>
              <a:t>D</a:t>
            </a:r>
            <a:r>
              <a:rPr lang="zh-CN" altLang="en-US" dirty="0">
                <a:solidFill>
                  <a:srgbClr val="FF0000"/>
                </a:solidFill>
              </a:rPr>
              <a:t>、复合型</a:t>
            </a:r>
          </a:p>
        </p:txBody>
      </p:sp>
      <p:sp>
        <p:nvSpPr>
          <p:cNvPr id="5" name="TextBox 3">
            <a:extLst>
              <a:ext uri="{FF2B5EF4-FFF2-40B4-BE49-F238E27FC236}">
                <a16:creationId xmlns:a16="http://schemas.microsoft.com/office/drawing/2014/main" id="{95AC7B13-1D72-40CF-9512-F054EE1194D2}"/>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0343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07363" y="1784232"/>
            <a:ext cx="7539313" cy="3925153"/>
          </a:xfrm>
        </p:spPr>
        <p:txBody>
          <a:bodyPr anchor="ctr"/>
          <a:lstStyle/>
          <a:p>
            <a:pPr algn="l">
              <a:spcAft>
                <a:spcPts val="1200"/>
              </a:spcAft>
            </a:pPr>
            <a:r>
              <a:rPr lang="zh-CN" altLang="en-US" dirty="0"/>
              <a:t>多数国家对被保险人本人享受的养老金有（   ）。</a:t>
            </a:r>
            <a:endParaRPr lang="en-GB" altLang="zh-CN" dirty="0"/>
          </a:p>
          <a:p>
            <a:pPr algn="l">
              <a:lnSpc>
                <a:spcPct val="150000"/>
              </a:lnSpc>
            </a:pPr>
            <a:r>
              <a:rPr lang="en-US" altLang="zh-CN" dirty="0"/>
              <a:t>A</a:t>
            </a:r>
            <a:r>
              <a:rPr lang="zh-CN" altLang="en-US" dirty="0"/>
              <a:t>、最低限额</a:t>
            </a:r>
            <a:endParaRPr lang="en-GB" altLang="zh-CN" dirty="0"/>
          </a:p>
          <a:p>
            <a:pPr algn="l">
              <a:lnSpc>
                <a:spcPct val="150000"/>
              </a:lnSpc>
            </a:pPr>
            <a:r>
              <a:rPr lang="en-US" altLang="zh-CN" dirty="0"/>
              <a:t>B</a:t>
            </a:r>
            <a:r>
              <a:rPr lang="zh-CN" altLang="en-US" dirty="0"/>
              <a:t>、最多限额</a:t>
            </a:r>
            <a:endParaRPr lang="en-GB" altLang="zh-CN" dirty="0"/>
          </a:p>
          <a:p>
            <a:pPr algn="l">
              <a:lnSpc>
                <a:spcPct val="150000"/>
              </a:lnSpc>
            </a:pPr>
            <a:r>
              <a:rPr lang="en-US" altLang="zh-CN" dirty="0"/>
              <a:t>C</a:t>
            </a:r>
            <a:r>
              <a:rPr lang="zh-CN" altLang="en-US" dirty="0"/>
              <a:t>、最高限额</a:t>
            </a:r>
            <a:endParaRPr lang="en-GB" altLang="zh-CN" dirty="0"/>
          </a:p>
          <a:p>
            <a:pPr algn="l">
              <a:lnSpc>
                <a:spcPct val="150000"/>
              </a:lnSpc>
            </a:pPr>
            <a:r>
              <a:rPr lang="en-US" altLang="zh-CN" dirty="0"/>
              <a:t>D</a:t>
            </a:r>
            <a:r>
              <a:rPr lang="zh-CN" altLang="en-US" dirty="0"/>
              <a:t>、最小限额</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89419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307363" y="1784232"/>
            <a:ext cx="7539313" cy="3925153"/>
          </a:xfrm>
        </p:spPr>
        <p:txBody>
          <a:bodyPr anchor="ctr"/>
          <a:lstStyle/>
          <a:p>
            <a:pPr algn="l">
              <a:spcAft>
                <a:spcPts val="1200"/>
              </a:spcAft>
            </a:pPr>
            <a:r>
              <a:rPr lang="zh-CN" altLang="en-US" dirty="0"/>
              <a:t>多数国家对被保险人本人享受的养老金有（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、最低限额</a:t>
            </a:r>
            <a:endParaRPr lang="en-GB" altLang="zh-CN" dirty="0"/>
          </a:p>
          <a:p>
            <a:pPr algn="l">
              <a:lnSpc>
                <a:spcPct val="150000"/>
              </a:lnSpc>
            </a:pPr>
            <a:r>
              <a:rPr lang="en-US" altLang="zh-CN" dirty="0"/>
              <a:t>B</a:t>
            </a:r>
            <a:r>
              <a:rPr lang="zh-CN" altLang="en-US" dirty="0"/>
              <a:t>、最多限额</a:t>
            </a:r>
            <a:endParaRPr lang="en-GB" altLang="zh-CN" dirty="0"/>
          </a:p>
          <a:p>
            <a:pPr algn="l">
              <a:lnSpc>
                <a:spcPct val="150000"/>
              </a:lnSpc>
            </a:pPr>
            <a:r>
              <a:rPr lang="en-US" altLang="zh-CN" dirty="0">
                <a:solidFill>
                  <a:srgbClr val="FF0000"/>
                </a:solidFill>
              </a:rPr>
              <a:t>C</a:t>
            </a:r>
            <a:r>
              <a:rPr lang="zh-CN" altLang="en-US" dirty="0">
                <a:solidFill>
                  <a:srgbClr val="FF0000"/>
                </a:solidFill>
              </a:rPr>
              <a:t>、最高限额</a:t>
            </a:r>
            <a:endParaRPr lang="en-GB" altLang="zh-CN" dirty="0">
              <a:solidFill>
                <a:srgbClr val="FF0000"/>
              </a:solidFill>
            </a:endParaRPr>
          </a:p>
          <a:p>
            <a:pPr algn="l">
              <a:lnSpc>
                <a:spcPct val="150000"/>
              </a:lnSpc>
            </a:pPr>
            <a:r>
              <a:rPr lang="en-US" altLang="zh-CN" dirty="0"/>
              <a:t>D</a:t>
            </a:r>
            <a:r>
              <a:rPr lang="zh-CN" altLang="en-US" dirty="0"/>
              <a:t>、最小限额</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8411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10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726427"/>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398962878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A029207-C248-4CA0-BF27-AFEDE95C60C6}"/>
              </a:ext>
            </a:extLst>
          </p:cNvPr>
          <p:cNvGrpSpPr/>
          <p:nvPr/>
        </p:nvGrpSpPr>
        <p:grpSpPr>
          <a:xfrm>
            <a:off x="1367588" y="2133318"/>
            <a:ext cx="9456824" cy="3672623"/>
            <a:chOff x="-1565714" y="1843034"/>
            <a:chExt cx="9456824" cy="3672623"/>
          </a:xfrm>
        </p:grpSpPr>
        <p:sp>
          <p:nvSpPr>
            <p:cNvPr id="4" name="文本框 3">
              <a:extLst>
                <a:ext uri="{FF2B5EF4-FFF2-40B4-BE49-F238E27FC236}">
                  <a16:creationId xmlns:a16="http://schemas.microsoft.com/office/drawing/2014/main" id="{D3D7D0A1-1E29-4A85-9FFA-490537D9FEFD}"/>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我国社会养老保险的现状</a:t>
              </a:r>
              <a:endParaRPr lang="zh-CN" altLang="en-US" sz="2800" dirty="0"/>
            </a:p>
          </p:txBody>
        </p:sp>
        <p:cxnSp>
          <p:nvCxnSpPr>
            <p:cNvPr id="5" name="直接连接符 4">
              <a:extLst>
                <a:ext uri="{FF2B5EF4-FFF2-40B4-BE49-F238E27FC236}">
                  <a16:creationId xmlns:a16="http://schemas.microsoft.com/office/drawing/2014/main" id="{08D03903-760C-4160-8825-A30155F7DD36}"/>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E507576-C237-4345-A66B-125B997F77A6}"/>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1F9104E-F99D-4945-BE89-58B5DF6A288E}"/>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FEB25FC-5143-46D2-A37A-8BB42A2D229F}"/>
                </a:ext>
              </a:extLst>
            </p:cNvPr>
            <p:cNvSpPr txBox="1"/>
            <p:nvPr/>
          </p:nvSpPr>
          <p:spPr>
            <a:xfrm>
              <a:off x="3625845" y="1843034"/>
              <a:ext cx="4265265" cy="461665"/>
            </a:xfrm>
            <a:prstGeom prst="rect">
              <a:avLst/>
            </a:prstGeom>
            <a:noFill/>
            <a:ln w="38100">
              <a:solidFill>
                <a:schemeClr val="accent6">
                  <a:lumMod val="75000"/>
                </a:schemeClr>
              </a:solidFill>
            </a:ln>
          </p:spPr>
          <p:txBody>
            <a:bodyPr wrap="square" rtlCol="0">
              <a:spAutoFit/>
            </a:bodyPr>
            <a:lstStyle/>
            <a:p>
              <a:pPr lvl="0"/>
              <a:r>
                <a:rPr lang="zh-CN" altLang="en-US" sz="2400" dirty="0"/>
                <a:t>我国养老保险制度的主要内容</a:t>
              </a:r>
              <a:endParaRPr lang="en-GB" altLang="zh-CN" sz="2400" dirty="0"/>
            </a:p>
          </p:txBody>
        </p:sp>
        <p:sp>
          <p:nvSpPr>
            <p:cNvPr id="9" name="文本框 8">
              <a:extLst>
                <a:ext uri="{FF2B5EF4-FFF2-40B4-BE49-F238E27FC236}">
                  <a16:creationId xmlns:a16="http://schemas.microsoft.com/office/drawing/2014/main" id="{2E5D76F9-FA41-4A93-B8EC-320746745BDA}"/>
                </a:ext>
              </a:extLst>
            </p:cNvPr>
            <p:cNvSpPr txBox="1"/>
            <p:nvPr/>
          </p:nvSpPr>
          <p:spPr>
            <a:xfrm>
              <a:off x="3625846" y="3463743"/>
              <a:ext cx="3571643"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我国养老保险的层次构成</a:t>
              </a:r>
              <a:endParaRPr lang="en-GB" altLang="zh-CN" sz="2400" dirty="0"/>
            </a:p>
          </p:txBody>
        </p:sp>
        <p:cxnSp>
          <p:nvCxnSpPr>
            <p:cNvPr id="10" name="直接连接符 9">
              <a:extLst>
                <a:ext uri="{FF2B5EF4-FFF2-40B4-BE49-F238E27FC236}">
                  <a16:creationId xmlns:a16="http://schemas.microsoft.com/office/drawing/2014/main" id="{49C24995-57BB-4D52-925D-43ECFA008A4C}"/>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65D63B2-BD74-4944-B14E-4B5C7A21C981}"/>
                </a:ext>
              </a:extLst>
            </p:cNvPr>
            <p:cNvSpPr txBox="1"/>
            <p:nvPr/>
          </p:nvSpPr>
          <p:spPr>
            <a:xfrm>
              <a:off x="3679334" y="5053992"/>
              <a:ext cx="3571642"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我国养老保险制度的特点</a:t>
              </a:r>
              <a:endParaRPr lang="en-GB" altLang="zh-CN" sz="2400" dirty="0"/>
            </a:p>
          </p:txBody>
        </p:sp>
        <p:cxnSp>
          <p:nvCxnSpPr>
            <p:cNvPr id="12" name="直接连接符 11">
              <a:extLst>
                <a:ext uri="{FF2B5EF4-FFF2-40B4-BE49-F238E27FC236}">
                  <a16:creationId xmlns:a16="http://schemas.microsoft.com/office/drawing/2014/main" id="{2F46FA47-DA6A-4217-8A63-D2731440886C}"/>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106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21991B-F4D6-4E3F-ADFC-FF8B5A070C3C}"/>
              </a:ext>
            </a:extLst>
          </p:cNvPr>
          <p:cNvGrpSpPr/>
          <p:nvPr/>
        </p:nvGrpSpPr>
        <p:grpSpPr>
          <a:xfrm>
            <a:off x="107475" y="941847"/>
            <a:ext cx="6197640" cy="1665465"/>
            <a:chOff x="107475" y="941847"/>
            <a:chExt cx="6197640" cy="1665465"/>
          </a:xfrm>
        </p:grpSpPr>
        <p:grpSp>
          <p:nvGrpSpPr>
            <p:cNvPr id="13" name="组合 12">
              <a:extLst>
                <a:ext uri="{FF2B5EF4-FFF2-40B4-BE49-F238E27FC236}">
                  <a16:creationId xmlns:a16="http://schemas.microsoft.com/office/drawing/2014/main" id="{4A03AADF-B80A-4BF8-9A75-7601ED0358B3}"/>
                </a:ext>
              </a:extLst>
            </p:cNvPr>
            <p:cNvGrpSpPr/>
            <p:nvPr/>
          </p:nvGrpSpPr>
          <p:grpSpPr>
            <a:xfrm>
              <a:off x="107475" y="941847"/>
              <a:ext cx="5224900" cy="1665465"/>
              <a:chOff x="107475" y="941847"/>
              <a:chExt cx="5224900" cy="1665465"/>
            </a:xfrm>
          </p:grpSpPr>
          <p:sp>
            <p:nvSpPr>
              <p:cNvPr id="15" name="文本框 14">
                <a:extLst>
                  <a:ext uri="{FF2B5EF4-FFF2-40B4-BE49-F238E27FC236}">
                    <a16:creationId xmlns:a16="http://schemas.microsoft.com/office/drawing/2014/main" id="{A176E68D-8203-46D4-9E3D-C0F4B4435912}"/>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6" name="文本框 15">
                <a:extLst>
                  <a:ext uri="{FF2B5EF4-FFF2-40B4-BE49-F238E27FC236}">
                    <a16:creationId xmlns:a16="http://schemas.microsoft.com/office/drawing/2014/main" id="{41C59239-F784-4882-931C-59284E8BECD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7" name="矩形 16">
                <a:extLst>
                  <a:ext uri="{FF2B5EF4-FFF2-40B4-BE49-F238E27FC236}">
                    <a16:creationId xmlns:a16="http://schemas.microsoft.com/office/drawing/2014/main" id="{394873F1-4A1A-41AA-8DAC-D32A4DBEBA96}"/>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4" name="文本框 13">
              <a:extLst>
                <a:ext uri="{FF2B5EF4-FFF2-40B4-BE49-F238E27FC236}">
                  <a16:creationId xmlns:a16="http://schemas.microsoft.com/office/drawing/2014/main" id="{48EB9567-9702-40CC-98FA-BFB8FC1E3868}"/>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
        <p:nvSpPr>
          <p:cNvPr id="3" name="矩形 2">
            <a:extLst>
              <a:ext uri="{FF2B5EF4-FFF2-40B4-BE49-F238E27FC236}">
                <a16:creationId xmlns:a16="http://schemas.microsoft.com/office/drawing/2014/main" id="{A66CFC19-F32C-435E-A637-404FAF845087}"/>
              </a:ext>
            </a:extLst>
          </p:cNvPr>
          <p:cNvSpPr/>
          <p:nvPr/>
        </p:nvSpPr>
        <p:spPr>
          <a:xfrm>
            <a:off x="1148620" y="2686026"/>
            <a:ext cx="3005951" cy="504882"/>
          </a:xfrm>
          <a:prstGeom prst="rect">
            <a:avLst/>
          </a:prstGeom>
        </p:spPr>
        <p:txBody>
          <a:bodyPr wrap="none">
            <a:spAutoFit/>
          </a:bodyPr>
          <a:lstStyle/>
          <a:p>
            <a:pPr>
              <a:lnSpc>
                <a:spcPct val="150000"/>
              </a:lnSpc>
            </a:pPr>
            <a:r>
              <a:rPr lang="zh-CN" altLang="en-US" sz="2000" b="1" dirty="0"/>
              <a:t>（一）退休条件的规定：</a:t>
            </a:r>
            <a:endParaRPr lang="en-US" altLang="zh-CN" sz="2000" b="1" dirty="0"/>
          </a:p>
        </p:txBody>
      </p:sp>
      <p:sp>
        <p:nvSpPr>
          <p:cNvPr id="18" name="矩形 17">
            <a:extLst>
              <a:ext uri="{FF2B5EF4-FFF2-40B4-BE49-F238E27FC236}">
                <a16:creationId xmlns:a16="http://schemas.microsoft.com/office/drawing/2014/main" id="{698C8A64-B1F5-4FAD-8235-E8B93DECFBC5}"/>
              </a:ext>
            </a:extLst>
          </p:cNvPr>
          <p:cNvSpPr/>
          <p:nvPr/>
        </p:nvSpPr>
        <p:spPr>
          <a:xfrm>
            <a:off x="1491717" y="3364984"/>
            <a:ext cx="4418197" cy="504882"/>
          </a:xfrm>
          <a:prstGeom prst="rect">
            <a:avLst/>
          </a:prstGeom>
        </p:spPr>
        <p:txBody>
          <a:bodyPr wrap="none">
            <a:spAutoFit/>
          </a:bodyPr>
          <a:lstStyle/>
          <a:p>
            <a:pPr>
              <a:lnSpc>
                <a:spcPct val="150000"/>
              </a:lnSpc>
            </a:pPr>
            <a:r>
              <a:rPr lang="en-US" altLang="zh-CN" sz="2000" dirty="0"/>
              <a:t>1</a:t>
            </a:r>
            <a:r>
              <a:rPr lang="zh-CN" altLang="en-US" sz="2000" dirty="0"/>
              <a:t>、</a:t>
            </a:r>
            <a:r>
              <a:rPr lang="zh-CN" altLang="en-US" sz="2000" dirty="0">
                <a:solidFill>
                  <a:srgbClr val="FF0000"/>
                </a:solidFill>
              </a:rPr>
              <a:t>国家机关、事业单位职工退休条件</a:t>
            </a:r>
            <a:endParaRPr lang="en-US" altLang="zh-CN" sz="2000" dirty="0">
              <a:solidFill>
                <a:srgbClr val="FF0000"/>
              </a:solidFill>
            </a:endParaRPr>
          </a:p>
        </p:txBody>
      </p:sp>
      <p:sp>
        <p:nvSpPr>
          <p:cNvPr id="19" name="矩形 18">
            <a:extLst>
              <a:ext uri="{FF2B5EF4-FFF2-40B4-BE49-F238E27FC236}">
                <a16:creationId xmlns:a16="http://schemas.microsoft.com/office/drawing/2014/main" id="{550695F9-3C4E-4AAF-AA05-CE4FA34C4A32}"/>
              </a:ext>
            </a:extLst>
          </p:cNvPr>
          <p:cNvSpPr/>
          <p:nvPr/>
        </p:nvSpPr>
        <p:spPr>
          <a:xfrm>
            <a:off x="1491717" y="3971712"/>
            <a:ext cx="6014788" cy="504882"/>
          </a:xfrm>
          <a:prstGeom prst="rect">
            <a:avLst/>
          </a:prstGeom>
        </p:spPr>
        <p:txBody>
          <a:bodyPr wrap="none">
            <a:spAutoFit/>
          </a:bodyPr>
          <a:lstStyle/>
          <a:p>
            <a:pPr>
              <a:lnSpc>
                <a:spcPct val="150000"/>
              </a:lnSpc>
            </a:pPr>
            <a:r>
              <a:rPr lang="en-US" altLang="zh-CN" sz="2000" dirty="0"/>
              <a:t>2</a:t>
            </a:r>
            <a:r>
              <a:rPr lang="zh-CN" altLang="en-US" sz="2000" dirty="0"/>
              <a:t>、 </a:t>
            </a:r>
            <a:r>
              <a:rPr lang="zh-CN" altLang="en-US" sz="2000" dirty="0">
                <a:solidFill>
                  <a:srgbClr val="FF0000"/>
                </a:solidFill>
              </a:rPr>
              <a:t>国家机关工勤人员和事业单位工作人员退休条件</a:t>
            </a:r>
            <a:endParaRPr lang="en-US" altLang="zh-CN" sz="2000" dirty="0">
              <a:solidFill>
                <a:srgbClr val="FF0000"/>
              </a:solidFill>
            </a:endParaRPr>
          </a:p>
        </p:txBody>
      </p:sp>
      <p:sp>
        <p:nvSpPr>
          <p:cNvPr id="20" name="矩形 19">
            <a:extLst>
              <a:ext uri="{FF2B5EF4-FFF2-40B4-BE49-F238E27FC236}">
                <a16:creationId xmlns:a16="http://schemas.microsoft.com/office/drawing/2014/main" id="{51A53F8C-5FFE-4F97-B255-2FAC261983F0}"/>
              </a:ext>
            </a:extLst>
          </p:cNvPr>
          <p:cNvSpPr/>
          <p:nvPr/>
        </p:nvSpPr>
        <p:spPr>
          <a:xfrm>
            <a:off x="1491717" y="4577627"/>
            <a:ext cx="1596912" cy="504882"/>
          </a:xfrm>
          <a:prstGeom prst="rect">
            <a:avLst/>
          </a:prstGeom>
        </p:spPr>
        <p:txBody>
          <a:bodyPr wrap="none">
            <a:spAutoFit/>
          </a:bodyPr>
          <a:lstStyle/>
          <a:p>
            <a:pPr>
              <a:lnSpc>
                <a:spcPct val="150000"/>
              </a:lnSpc>
            </a:pPr>
            <a:r>
              <a:rPr lang="en-US" altLang="zh-CN" sz="2000" dirty="0">
                <a:solidFill>
                  <a:srgbClr val="FF0000"/>
                </a:solidFill>
              </a:rPr>
              <a:t>3</a:t>
            </a:r>
            <a:r>
              <a:rPr lang="zh-CN" altLang="en-US" sz="2000" dirty="0">
                <a:solidFill>
                  <a:srgbClr val="FF0000"/>
                </a:solidFill>
              </a:rPr>
              <a:t>、企业职工</a:t>
            </a:r>
            <a:endParaRPr lang="en-US" altLang="zh-CN" sz="2000" dirty="0">
              <a:solidFill>
                <a:srgbClr val="FF0000"/>
              </a:solidFill>
            </a:endParaRPr>
          </a:p>
        </p:txBody>
      </p:sp>
      <p:sp>
        <p:nvSpPr>
          <p:cNvPr id="21" name="矩形 20">
            <a:extLst>
              <a:ext uri="{FF2B5EF4-FFF2-40B4-BE49-F238E27FC236}">
                <a16:creationId xmlns:a16="http://schemas.microsoft.com/office/drawing/2014/main" id="{1C954739-86FC-4670-8C66-1260673002B9}"/>
              </a:ext>
            </a:extLst>
          </p:cNvPr>
          <p:cNvSpPr/>
          <p:nvPr/>
        </p:nvSpPr>
        <p:spPr>
          <a:xfrm>
            <a:off x="1491717" y="5149051"/>
            <a:ext cx="9333938" cy="966547"/>
          </a:xfrm>
          <a:prstGeom prst="rect">
            <a:avLst/>
          </a:prstGeom>
        </p:spPr>
        <p:txBody>
          <a:bodyPr wrap="square">
            <a:spAutoFit/>
          </a:bodyPr>
          <a:lstStyle/>
          <a:p>
            <a:pPr>
              <a:lnSpc>
                <a:spcPct val="150000"/>
              </a:lnSpc>
            </a:pPr>
            <a:r>
              <a:rPr lang="en-US" altLang="zh-CN" sz="2000" dirty="0"/>
              <a:t>4</a:t>
            </a:r>
            <a:r>
              <a:rPr lang="zh-CN" altLang="en-US" sz="2000" dirty="0"/>
              <a:t>、中央、国家机关的部长，省、自治区、直辖市的党委书记、省长、主席、市长和相当职务的干部</a:t>
            </a:r>
            <a:endParaRPr lang="en-US" altLang="zh-CN" sz="2000" dirty="0">
              <a:solidFill>
                <a:srgbClr val="FF0000"/>
              </a:solidFill>
            </a:endParaRPr>
          </a:p>
        </p:txBody>
      </p:sp>
      <p:sp>
        <p:nvSpPr>
          <p:cNvPr id="22" name="矩形 21">
            <a:extLst>
              <a:ext uri="{FF2B5EF4-FFF2-40B4-BE49-F238E27FC236}">
                <a16:creationId xmlns:a16="http://schemas.microsoft.com/office/drawing/2014/main" id="{7A5B4746-D6B9-4EE3-ACD4-C3BD58A76252}"/>
              </a:ext>
            </a:extLst>
          </p:cNvPr>
          <p:cNvSpPr/>
          <p:nvPr/>
        </p:nvSpPr>
        <p:spPr>
          <a:xfrm>
            <a:off x="1491717" y="6124686"/>
            <a:ext cx="5700600" cy="504882"/>
          </a:xfrm>
          <a:prstGeom prst="rect">
            <a:avLst/>
          </a:prstGeom>
        </p:spPr>
        <p:txBody>
          <a:bodyPr wrap="none">
            <a:spAutoFit/>
          </a:bodyPr>
          <a:lstStyle/>
          <a:p>
            <a:pPr>
              <a:lnSpc>
                <a:spcPct val="150000"/>
              </a:lnSpc>
            </a:pPr>
            <a:r>
              <a:rPr lang="en-US" altLang="zh-CN" sz="2000" dirty="0"/>
              <a:t>5</a:t>
            </a:r>
            <a:r>
              <a:rPr lang="zh-CN" altLang="en-US" sz="2000" dirty="0"/>
              <a:t>、教授、研究员以及相当这一级职称的高级专家</a:t>
            </a:r>
            <a:endParaRPr lang="en-US" altLang="zh-CN" sz="2000" dirty="0">
              <a:solidFill>
                <a:srgbClr val="FF0000"/>
              </a:solidFill>
            </a:endParaRPr>
          </a:p>
        </p:txBody>
      </p:sp>
      <p:pic>
        <p:nvPicPr>
          <p:cNvPr id="2" name="图片 1">
            <a:extLst>
              <a:ext uri="{FF2B5EF4-FFF2-40B4-BE49-F238E27FC236}">
                <a16:creationId xmlns:a16="http://schemas.microsoft.com/office/drawing/2014/main" id="{CD7DADBD-2560-4E9D-925F-F87D9474D2D2}"/>
              </a:ext>
            </a:extLst>
          </p:cNvPr>
          <p:cNvPicPr>
            <a:picLocks noChangeAspect="1"/>
          </p:cNvPicPr>
          <p:nvPr/>
        </p:nvPicPr>
        <p:blipFill>
          <a:blip r:embed="rId2"/>
          <a:stretch>
            <a:fillRect/>
          </a:stretch>
        </p:blipFill>
        <p:spPr>
          <a:xfrm>
            <a:off x="8081816" y="802405"/>
            <a:ext cx="3920571" cy="1573207"/>
          </a:xfrm>
          <a:prstGeom prst="rect">
            <a:avLst/>
          </a:prstGeom>
        </p:spPr>
      </p:pic>
      <p:sp>
        <p:nvSpPr>
          <p:cNvPr id="4" name="矩形 3">
            <a:extLst>
              <a:ext uri="{FF2B5EF4-FFF2-40B4-BE49-F238E27FC236}">
                <a16:creationId xmlns:a16="http://schemas.microsoft.com/office/drawing/2014/main" id="{FE917056-B3BD-4867-A88D-8111527F19F4}"/>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spTree>
    <p:extLst>
      <p:ext uri="{BB962C8B-B14F-4D97-AF65-F5344CB8AC3E}">
        <p14:creationId xmlns:p14="http://schemas.microsoft.com/office/powerpoint/2010/main" val="45686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左大括号 8"/>
          <p:cNvSpPr/>
          <p:nvPr/>
        </p:nvSpPr>
        <p:spPr>
          <a:xfrm>
            <a:off x="2678654" y="3350134"/>
            <a:ext cx="585735" cy="2405701"/>
          </a:xfrm>
          <a:prstGeom prst="leftBrace">
            <a:avLst/>
          </a:prstGeom>
          <a:no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Rectangle 9">
            <a:extLst>
              <a:ext uri="{FF2B5EF4-FFF2-40B4-BE49-F238E27FC236}">
                <a16:creationId xmlns:a16="http://schemas.microsoft.com/office/drawing/2014/main" id="{D2B6D14A-B1D9-4D35-ABCC-477B5EAA20DD}"/>
              </a:ext>
            </a:extLst>
          </p:cNvPr>
          <p:cNvSpPr/>
          <p:nvPr/>
        </p:nvSpPr>
        <p:spPr>
          <a:xfrm>
            <a:off x="1271266" y="3608046"/>
            <a:ext cx="1346456" cy="1889876"/>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zh-CN" altLang="en-US" sz="2000" dirty="0">
                <a:solidFill>
                  <a:schemeClr val="tx1"/>
                </a:solidFill>
              </a:rPr>
              <a:t>国家机关、事业单位职工退休条件</a:t>
            </a:r>
            <a:endParaRPr lang="en-US" altLang="zh-CN" sz="2000" dirty="0">
              <a:solidFill>
                <a:schemeClr val="tx1"/>
              </a:solidFill>
            </a:endParaRPr>
          </a:p>
        </p:txBody>
      </p:sp>
      <p:sp>
        <p:nvSpPr>
          <p:cNvPr id="11" name="Rectangle 7">
            <a:extLst>
              <a:ext uri="{FF2B5EF4-FFF2-40B4-BE49-F238E27FC236}">
                <a16:creationId xmlns:a16="http://schemas.microsoft.com/office/drawing/2014/main" id="{065D33F4-ACB6-4C10-8F33-E227A77983CD}"/>
              </a:ext>
            </a:extLst>
          </p:cNvPr>
          <p:cNvSpPr/>
          <p:nvPr/>
        </p:nvSpPr>
        <p:spPr>
          <a:xfrm>
            <a:off x="3325321" y="4891633"/>
            <a:ext cx="3764469" cy="1428211"/>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2</a:t>
            </a:r>
            <a:r>
              <a:rPr lang="zh-CN" altLang="en-US" sz="2000" dirty="0"/>
              <a:t>）国家公务员符合下列条件之一的，本人提出要求，经任免机关批准，可以</a:t>
            </a:r>
            <a:r>
              <a:rPr lang="zh-CN" altLang="en-US" sz="2000" b="1" dirty="0">
                <a:solidFill>
                  <a:srgbClr val="FF0000"/>
                </a:solidFill>
              </a:rPr>
              <a:t>提前退休</a:t>
            </a:r>
            <a:endParaRPr lang="en-US" altLang="zh-CN" sz="2000" b="1" dirty="0">
              <a:solidFill>
                <a:srgbClr val="FF0000"/>
              </a:solidFill>
            </a:endParaRPr>
          </a:p>
        </p:txBody>
      </p:sp>
      <p:sp>
        <p:nvSpPr>
          <p:cNvPr id="12" name="Rectangle 7">
            <a:extLst>
              <a:ext uri="{FF2B5EF4-FFF2-40B4-BE49-F238E27FC236}">
                <a16:creationId xmlns:a16="http://schemas.microsoft.com/office/drawing/2014/main" id="{065D33F4-ACB6-4C10-8F33-E227A77983CD}"/>
              </a:ext>
            </a:extLst>
          </p:cNvPr>
          <p:cNvSpPr/>
          <p:nvPr/>
        </p:nvSpPr>
        <p:spPr>
          <a:xfrm>
            <a:off x="3325321" y="3073191"/>
            <a:ext cx="2770061"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zh-CN" altLang="en-US" sz="2000" dirty="0"/>
              <a:t>国家公务员符合以下条件的，</a:t>
            </a:r>
            <a:r>
              <a:rPr lang="zh-CN" altLang="en-US" sz="2000" b="1" dirty="0">
                <a:solidFill>
                  <a:srgbClr val="FF0000"/>
                </a:solidFill>
              </a:rPr>
              <a:t>应当退休</a:t>
            </a:r>
            <a:endParaRPr lang="en-US" altLang="zh-CN" sz="2000" b="1" dirty="0">
              <a:solidFill>
                <a:srgbClr val="FF0000"/>
              </a:solidFill>
            </a:endParaRPr>
          </a:p>
        </p:txBody>
      </p:sp>
      <p:grpSp>
        <p:nvGrpSpPr>
          <p:cNvPr id="2" name="组合 1">
            <a:extLst>
              <a:ext uri="{FF2B5EF4-FFF2-40B4-BE49-F238E27FC236}">
                <a16:creationId xmlns:a16="http://schemas.microsoft.com/office/drawing/2014/main" id="{15A77927-5EFA-455C-A066-D68738263E82}"/>
              </a:ext>
            </a:extLst>
          </p:cNvPr>
          <p:cNvGrpSpPr/>
          <p:nvPr/>
        </p:nvGrpSpPr>
        <p:grpSpPr>
          <a:xfrm>
            <a:off x="6196405" y="2909171"/>
            <a:ext cx="3633313" cy="1294585"/>
            <a:chOff x="6196405" y="2909171"/>
            <a:chExt cx="3633313" cy="1294585"/>
          </a:xfrm>
        </p:grpSpPr>
        <p:sp>
          <p:nvSpPr>
            <p:cNvPr id="3" name="Rectangle 2">
              <a:extLst>
                <a:ext uri="{FF2B5EF4-FFF2-40B4-BE49-F238E27FC236}">
                  <a16:creationId xmlns:a16="http://schemas.microsoft.com/office/drawing/2014/main" id="{2CE603D3-B71D-41C7-AC18-D901ED943DD7}"/>
                </a:ext>
              </a:extLst>
            </p:cNvPr>
            <p:cNvSpPr/>
            <p:nvPr/>
          </p:nvSpPr>
          <p:spPr>
            <a:xfrm>
              <a:off x="6896157" y="2909171"/>
              <a:ext cx="2933561" cy="1294585"/>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A</a:t>
              </a:r>
              <a:r>
                <a:rPr lang="zh-CN" altLang="en-US" dirty="0"/>
                <a:t>、男年满</a:t>
              </a:r>
              <a:r>
                <a:rPr lang="en-US" altLang="zh-CN" dirty="0"/>
                <a:t>60</a:t>
              </a:r>
              <a:r>
                <a:rPr lang="zh-CN" altLang="en-US" dirty="0"/>
                <a:t>周岁</a:t>
              </a:r>
              <a:r>
                <a:rPr lang="en-US" altLang="zh-CN" dirty="0"/>
                <a:t>;</a:t>
              </a:r>
            </a:p>
            <a:p>
              <a:pPr>
                <a:lnSpc>
                  <a:spcPct val="150000"/>
                </a:lnSpc>
              </a:pPr>
              <a:r>
                <a:rPr lang="en-US" altLang="zh-CN" dirty="0"/>
                <a:t>B</a:t>
              </a:r>
              <a:r>
                <a:rPr lang="zh-CN" altLang="en-US" dirty="0"/>
                <a:t>、女年满</a:t>
              </a:r>
              <a:r>
                <a:rPr lang="en-US" altLang="zh-CN" dirty="0"/>
                <a:t>55</a:t>
              </a:r>
              <a:r>
                <a:rPr lang="zh-CN" altLang="en-US" dirty="0"/>
                <a:t>周岁</a:t>
              </a:r>
              <a:r>
                <a:rPr lang="en-US" altLang="zh-CN" dirty="0"/>
                <a:t>;</a:t>
              </a:r>
            </a:p>
            <a:p>
              <a:pPr>
                <a:lnSpc>
                  <a:spcPct val="150000"/>
                </a:lnSpc>
              </a:pPr>
              <a:r>
                <a:rPr lang="en-US" altLang="zh-CN" dirty="0"/>
                <a:t>C</a:t>
              </a:r>
              <a:r>
                <a:rPr lang="zh-CN" altLang="en-US" dirty="0"/>
                <a:t>、丧失工作能力的。</a:t>
              </a:r>
              <a:endParaRPr lang="en-US" altLang="zh-CN" dirty="0"/>
            </a:p>
          </p:txBody>
        </p:sp>
        <p:sp>
          <p:nvSpPr>
            <p:cNvPr id="19" name="箭头: 右 18">
              <a:extLst>
                <a:ext uri="{FF2B5EF4-FFF2-40B4-BE49-F238E27FC236}">
                  <a16:creationId xmlns:a16="http://schemas.microsoft.com/office/drawing/2014/main" id="{AD06A7A2-DDB6-4E84-89C1-87B96D411578}"/>
                </a:ext>
              </a:extLst>
            </p:cNvPr>
            <p:cNvSpPr/>
            <p:nvPr/>
          </p:nvSpPr>
          <p:spPr>
            <a:xfrm>
              <a:off x="6196405" y="3350134"/>
              <a:ext cx="623943" cy="36932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BFCBA8FD-ABCB-48E8-8C8E-762BBD5436F1}"/>
              </a:ext>
            </a:extLst>
          </p:cNvPr>
          <p:cNvGrpSpPr/>
          <p:nvPr/>
        </p:nvGrpSpPr>
        <p:grpSpPr>
          <a:xfrm>
            <a:off x="7209776" y="4958445"/>
            <a:ext cx="4306637" cy="1294585"/>
            <a:chOff x="7209776" y="4958445"/>
            <a:chExt cx="4306637" cy="1294585"/>
          </a:xfrm>
        </p:grpSpPr>
        <p:sp>
          <p:nvSpPr>
            <p:cNvPr id="7" name="Rectangle 6">
              <a:extLst>
                <a:ext uri="{FF2B5EF4-FFF2-40B4-BE49-F238E27FC236}">
                  <a16:creationId xmlns:a16="http://schemas.microsoft.com/office/drawing/2014/main" id="{97825EAC-50DB-413E-B628-927C841ECE32}"/>
                </a:ext>
              </a:extLst>
            </p:cNvPr>
            <p:cNvSpPr/>
            <p:nvPr/>
          </p:nvSpPr>
          <p:spPr>
            <a:xfrm>
              <a:off x="7953705" y="4958445"/>
              <a:ext cx="3562708" cy="1294585"/>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t>A</a:t>
              </a:r>
              <a:r>
                <a:rPr lang="zh-CN" altLang="en-US" dirty="0"/>
                <a:t>、男年满</a:t>
              </a:r>
              <a:r>
                <a:rPr lang="en-US" altLang="zh-CN" dirty="0"/>
                <a:t>55</a:t>
              </a:r>
              <a:r>
                <a:rPr lang="zh-CN" altLang="en-US" dirty="0"/>
                <a:t>周岁，女年满</a:t>
              </a:r>
              <a:r>
                <a:rPr lang="en-US" altLang="zh-CN" dirty="0"/>
                <a:t>50</a:t>
              </a:r>
              <a:r>
                <a:rPr lang="zh-CN" altLang="en-US" dirty="0"/>
                <a:t>周岁，且工作年限满</a:t>
              </a:r>
              <a:r>
                <a:rPr lang="en-US" altLang="zh-CN" dirty="0"/>
                <a:t>20</a:t>
              </a:r>
              <a:r>
                <a:rPr lang="zh-CN" altLang="en-US" dirty="0"/>
                <a:t>年的</a:t>
              </a:r>
              <a:r>
                <a:rPr lang="en-US" altLang="zh-CN" dirty="0"/>
                <a:t>;</a:t>
              </a:r>
            </a:p>
            <a:p>
              <a:pPr>
                <a:lnSpc>
                  <a:spcPct val="150000"/>
                </a:lnSpc>
              </a:pPr>
              <a:r>
                <a:rPr lang="en-US" altLang="zh-CN" dirty="0"/>
                <a:t>B</a:t>
              </a:r>
              <a:r>
                <a:rPr lang="zh-CN" altLang="en-US" dirty="0"/>
                <a:t>、工作年限满</a:t>
              </a:r>
              <a:r>
                <a:rPr lang="en-US" altLang="zh-CN" dirty="0"/>
                <a:t>30</a:t>
              </a:r>
              <a:r>
                <a:rPr lang="zh-CN" altLang="en-US" dirty="0"/>
                <a:t>年的。</a:t>
              </a:r>
              <a:endParaRPr lang="en-GB" dirty="0"/>
            </a:p>
          </p:txBody>
        </p:sp>
        <p:sp>
          <p:nvSpPr>
            <p:cNvPr id="20" name="箭头: 右 19">
              <a:extLst>
                <a:ext uri="{FF2B5EF4-FFF2-40B4-BE49-F238E27FC236}">
                  <a16:creationId xmlns:a16="http://schemas.microsoft.com/office/drawing/2014/main" id="{C6026A82-6409-40E6-9D8B-34358874E711}"/>
                </a:ext>
              </a:extLst>
            </p:cNvPr>
            <p:cNvSpPr/>
            <p:nvPr/>
          </p:nvSpPr>
          <p:spPr>
            <a:xfrm>
              <a:off x="7209776" y="5386513"/>
              <a:ext cx="623943" cy="369322"/>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2" name="图片 31">
            <a:extLst>
              <a:ext uri="{FF2B5EF4-FFF2-40B4-BE49-F238E27FC236}">
                <a16:creationId xmlns:a16="http://schemas.microsoft.com/office/drawing/2014/main" id="{703C5ADD-38B6-4036-AED4-B328933A6D19}"/>
              </a:ext>
            </a:extLst>
          </p:cNvPr>
          <p:cNvPicPr>
            <a:picLocks noChangeAspect="1"/>
          </p:cNvPicPr>
          <p:nvPr/>
        </p:nvPicPr>
        <p:blipFill>
          <a:blip r:embed="rId3"/>
          <a:stretch>
            <a:fillRect/>
          </a:stretch>
        </p:blipFill>
        <p:spPr>
          <a:xfrm>
            <a:off x="8081816" y="802405"/>
            <a:ext cx="3920571" cy="1573207"/>
          </a:xfrm>
          <a:prstGeom prst="rect">
            <a:avLst/>
          </a:prstGeom>
        </p:spPr>
      </p:pic>
      <p:sp>
        <p:nvSpPr>
          <p:cNvPr id="33" name="矩形 32">
            <a:extLst>
              <a:ext uri="{FF2B5EF4-FFF2-40B4-BE49-F238E27FC236}">
                <a16:creationId xmlns:a16="http://schemas.microsoft.com/office/drawing/2014/main" id="{E1454D79-75C9-4CAE-8FAC-02BD086DBAE9}"/>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34" name="组合 33">
            <a:extLst>
              <a:ext uri="{FF2B5EF4-FFF2-40B4-BE49-F238E27FC236}">
                <a16:creationId xmlns:a16="http://schemas.microsoft.com/office/drawing/2014/main" id="{AF804D70-C86C-4CC1-8656-09E7A8261956}"/>
              </a:ext>
            </a:extLst>
          </p:cNvPr>
          <p:cNvGrpSpPr/>
          <p:nvPr/>
        </p:nvGrpSpPr>
        <p:grpSpPr>
          <a:xfrm>
            <a:off x="107475" y="941847"/>
            <a:ext cx="6197640" cy="1665465"/>
            <a:chOff x="107475" y="941847"/>
            <a:chExt cx="6197640" cy="1665465"/>
          </a:xfrm>
        </p:grpSpPr>
        <p:grpSp>
          <p:nvGrpSpPr>
            <p:cNvPr id="35" name="组合 34">
              <a:extLst>
                <a:ext uri="{FF2B5EF4-FFF2-40B4-BE49-F238E27FC236}">
                  <a16:creationId xmlns:a16="http://schemas.microsoft.com/office/drawing/2014/main" id="{2ADE2F28-AE65-425D-9677-CF5F792C78DA}"/>
                </a:ext>
              </a:extLst>
            </p:cNvPr>
            <p:cNvGrpSpPr/>
            <p:nvPr/>
          </p:nvGrpSpPr>
          <p:grpSpPr>
            <a:xfrm>
              <a:off x="107475" y="941847"/>
              <a:ext cx="5224900" cy="1665465"/>
              <a:chOff x="107475" y="941847"/>
              <a:chExt cx="5224900" cy="1665465"/>
            </a:xfrm>
          </p:grpSpPr>
          <p:sp>
            <p:nvSpPr>
              <p:cNvPr id="37" name="文本框 36">
                <a:extLst>
                  <a:ext uri="{FF2B5EF4-FFF2-40B4-BE49-F238E27FC236}">
                    <a16:creationId xmlns:a16="http://schemas.microsoft.com/office/drawing/2014/main" id="{9D01B6AB-7F3B-4C8D-9BA2-BB1C334559D2}"/>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38" name="文本框 37">
                <a:extLst>
                  <a:ext uri="{FF2B5EF4-FFF2-40B4-BE49-F238E27FC236}">
                    <a16:creationId xmlns:a16="http://schemas.microsoft.com/office/drawing/2014/main" id="{2142A964-A163-4245-97E2-F5615E18781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9" name="矩形 38">
                <a:extLst>
                  <a:ext uri="{FF2B5EF4-FFF2-40B4-BE49-F238E27FC236}">
                    <a16:creationId xmlns:a16="http://schemas.microsoft.com/office/drawing/2014/main" id="{53C17ABB-333C-4F20-A289-257FD9F1C52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36" name="文本框 35">
              <a:extLst>
                <a:ext uri="{FF2B5EF4-FFF2-40B4-BE49-F238E27FC236}">
                  <a16:creationId xmlns:a16="http://schemas.microsoft.com/office/drawing/2014/main" id="{1D6FCF25-B5D7-410D-B830-3DD88066F610}"/>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17765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左大括号 8"/>
          <p:cNvSpPr/>
          <p:nvPr/>
        </p:nvSpPr>
        <p:spPr>
          <a:xfrm>
            <a:off x="2195062" y="3268443"/>
            <a:ext cx="487805" cy="2825188"/>
          </a:xfrm>
          <a:prstGeom prst="leftBrace">
            <a:avLst/>
          </a:prstGeom>
          <a:no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0" name="Rectangle 9">
            <a:extLst>
              <a:ext uri="{FF2B5EF4-FFF2-40B4-BE49-F238E27FC236}">
                <a16:creationId xmlns:a16="http://schemas.microsoft.com/office/drawing/2014/main" id="{D2B6D14A-B1D9-4D35-ABCC-477B5EAA20DD}"/>
              </a:ext>
            </a:extLst>
          </p:cNvPr>
          <p:cNvSpPr/>
          <p:nvPr/>
        </p:nvSpPr>
        <p:spPr>
          <a:xfrm>
            <a:off x="619310" y="3554102"/>
            <a:ext cx="1478429" cy="2351541"/>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zh-CN" altLang="en-US" sz="2000" dirty="0">
                <a:solidFill>
                  <a:schemeClr val="tx1"/>
                </a:solidFill>
              </a:rPr>
              <a:t> 国家机关</a:t>
            </a:r>
            <a:r>
              <a:rPr lang="zh-CN" altLang="en-US" sz="2000" b="1" dirty="0">
                <a:solidFill>
                  <a:schemeClr val="tx1"/>
                </a:solidFill>
              </a:rPr>
              <a:t>工勤人员</a:t>
            </a:r>
            <a:r>
              <a:rPr lang="zh-CN" altLang="en-US" sz="2000" dirty="0">
                <a:solidFill>
                  <a:schemeClr val="tx1"/>
                </a:solidFill>
              </a:rPr>
              <a:t>和事业单位工作人员退休条件</a:t>
            </a:r>
            <a:endParaRPr lang="en-US" altLang="zh-CN" sz="2000" dirty="0">
              <a:solidFill>
                <a:schemeClr val="tx1"/>
              </a:solidFill>
            </a:endParaRPr>
          </a:p>
        </p:txBody>
      </p:sp>
      <p:sp>
        <p:nvSpPr>
          <p:cNvPr id="12" name="Rectangle 7">
            <a:extLst>
              <a:ext uri="{FF2B5EF4-FFF2-40B4-BE49-F238E27FC236}">
                <a16:creationId xmlns:a16="http://schemas.microsoft.com/office/drawing/2014/main" id="{065D33F4-ACB6-4C10-8F33-E227A77983CD}"/>
              </a:ext>
            </a:extLst>
          </p:cNvPr>
          <p:cNvSpPr/>
          <p:nvPr/>
        </p:nvSpPr>
        <p:spPr>
          <a:xfrm>
            <a:off x="2682867" y="2827976"/>
            <a:ext cx="9271387"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1</a:t>
            </a:r>
            <a:r>
              <a:rPr lang="zh-CN" altLang="en-US" sz="2000" dirty="0"/>
              <a:t>）事业单位干部</a:t>
            </a:r>
            <a:r>
              <a:rPr lang="zh-CN" altLang="en-US" sz="2000" dirty="0">
                <a:solidFill>
                  <a:srgbClr val="FF0000"/>
                </a:solidFill>
              </a:rPr>
              <a:t>男年满</a:t>
            </a:r>
            <a:r>
              <a:rPr lang="en-US" altLang="zh-CN" sz="2000" dirty="0">
                <a:solidFill>
                  <a:srgbClr val="FF0000"/>
                </a:solidFill>
              </a:rPr>
              <a:t>60</a:t>
            </a:r>
            <a:r>
              <a:rPr lang="zh-CN" altLang="en-US" sz="2000" dirty="0">
                <a:solidFill>
                  <a:srgbClr val="FF0000"/>
                </a:solidFill>
              </a:rPr>
              <a:t>周岁</a:t>
            </a:r>
            <a:r>
              <a:rPr lang="zh-CN" altLang="en-US" sz="2000" dirty="0"/>
              <a:t>，</a:t>
            </a:r>
            <a:r>
              <a:rPr lang="zh-CN" altLang="en-US" sz="2000" dirty="0">
                <a:solidFill>
                  <a:srgbClr val="FF0000"/>
                </a:solidFill>
              </a:rPr>
              <a:t>女年满</a:t>
            </a:r>
            <a:r>
              <a:rPr lang="en-US" altLang="zh-CN" sz="2000" dirty="0">
                <a:solidFill>
                  <a:srgbClr val="FF0000"/>
                </a:solidFill>
              </a:rPr>
              <a:t>55</a:t>
            </a:r>
            <a:r>
              <a:rPr lang="zh-CN" altLang="en-US" sz="2000" dirty="0">
                <a:solidFill>
                  <a:srgbClr val="FF0000"/>
                </a:solidFill>
              </a:rPr>
              <a:t>周岁</a:t>
            </a:r>
            <a:r>
              <a:rPr lang="zh-CN" altLang="en-US" sz="2000" dirty="0"/>
              <a:t>，工作年限满</a:t>
            </a:r>
            <a:r>
              <a:rPr lang="en-US" altLang="zh-CN" sz="2000" dirty="0">
                <a:solidFill>
                  <a:srgbClr val="FF0000"/>
                </a:solidFill>
              </a:rPr>
              <a:t>10</a:t>
            </a:r>
            <a:r>
              <a:rPr lang="zh-CN" altLang="en-US" sz="2000" dirty="0">
                <a:solidFill>
                  <a:srgbClr val="FF0000"/>
                </a:solidFill>
              </a:rPr>
              <a:t>年</a:t>
            </a:r>
            <a:r>
              <a:rPr lang="zh-CN" altLang="en-US" sz="2000" dirty="0"/>
              <a:t>的；国家机关、事业单位工勤人员</a:t>
            </a:r>
            <a:r>
              <a:rPr lang="zh-CN" altLang="en-US" sz="2000" dirty="0">
                <a:solidFill>
                  <a:srgbClr val="FF0000"/>
                </a:solidFill>
              </a:rPr>
              <a:t>男年满</a:t>
            </a:r>
            <a:r>
              <a:rPr lang="en-US" altLang="zh-CN" sz="2000" dirty="0">
                <a:solidFill>
                  <a:srgbClr val="FF0000"/>
                </a:solidFill>
              </a:rPr>
              <a:t>60</a:t>
            </a:r>
            <a:r>
              <a:rPr lang="zh-CN" altLang="en-US" sz="2000" dirty="0">
                <a:solidFill>
                  <a:srgbClr val="FF0000"/>
                </a:solidFill>
              </a:rPr>
              <a:t>周岁，女年满</a:t>
            </a:r>
            <a:r>
              <a:rPr lang="en-US" altLang="zh-CN" sz="2000" dirty="0">
                <a:solidFill>
                  <a:srgbClr val="FF0000"/>
                </a:solidFill>
              </a:rPr>
              <a:t>50</a:t>
            </a:r>
            <a:r>
              <a:rPr lang="zh-CN" altLang="en-US" sz="2000" dirty="0">
                <a:solidFill>
                  <a:srgbClr val="FF0000"/>
                </a:solidFill>
              </a:rPr>
              <a:t>周岁</a:t>
            </a:r>
            <a:r>
              <a:rPr lang="zh-CN" altLang="en-US" sz="2000" dirty="0"/>
              <a:t>，工作年限满</a:t>
            </a:r>
            <a:r>
              <a:rPr lang="en-US" altLang="zh-CN" sz="2000" dirty="0">
                <a:solidFill>
                  <a:srgbClr val="FF0000"/>
                </a:solidFill>
              </a:rPr>
              <a:t>10</a:t>
            </a:r>
            <a:r>
              <a:rPr lang="zh-CN" altLang="en-US" sz="2000" dirty="0">
                <a:solidFill>
                  <a:srgbClr val="FF0000"/>
                </a:solidFill>
              </a:rPr>
              <a:t>年</a:t>
            </a:r>
            <a:r>
              <a:rPr lang="zh-CN" altLang="en-US" sz="2000" dirty="0"/>
              <a:t>的。</a:t>
            </a:r>
            <a:endParaRPr lang="en-US" altLang="zh-CN" sz="2000" dirty="0">
              <a:solidFill>
                <a:srgbClr val="FF0000"/>
              </a:solidFill>
            </a:endParaRPr>
          </a:p>
        </p:txBody>
      </p:sp>
      <p:pic>
        <p:nvPicPr>
          <p:cNvPr id="20" name="图片 19">
            <a:extLst>
              <a:ext uri="{FF2B5EF4-FFF2-40B4-BE49-F238E27FC236}">
                <a16:creationId xmlns:a16="http://schemas.microsoft.com/office/drawing/2014/main" id="{3D41763C-0100-4FC3-8575-C1C649B4DB67}"/>
              </a:ext>
            </a:extLst>
          </p:cNvPr>
          <p:cNvPicPr>
            <a:picLocks noChangeAspect="1"/>
          </p:cNvPicPr>
          <p:nvPr/>
        </p:nvPicPr>
        <p:blipFill>
          <a:blip r:embed="rId3"/>
          <a:stretch>
            <a:fillRect/>
          </a:stretch>
        </p:blipFill>
        <p:spPr>
          <a:xfrm>
            <a:off x="8081816" y="802405"/>
            <a:ext cx="3920571" cy="1573207"/>
          </a:xfrm>
          <a:prstGeom prst="rect">
            <a:avLst/>
          </a:prstGeom>
        </p:spPr>
      </p:pic>
      <p:grpSp>
        <p:nvGrpSpPr>
          <p:cNvPr id="5" name="组合 4">
            <a:extLst>
              <a:ext uri="{FF2B5EF4-FFF2-40B4-BE49-F238E27FC236}">
                <a16:creationId xmlns:a16="http://schemas.microsoft.com/office/drawing/2014/main" id="{CC44A485-1E6E-4512-9411-3901B6C7F5FC}"/>
              </a:ext>
            </a:extLst>
          </p:cNvPr>
          <p:cNvGrpSpPr/>
          <p:nvPr/>
        </p:nvGrpSpPr>
        <p:grpSpPr>
          <a:xfrm>
            <a:off x="2682867" y="4358525"/>
            <a:ext cx="8048214" cy="1987547"/>
            <a:chOff x="2682867" y="4358525"/>
            <a:chExt cx="8048214" cy="1987547"/>
          </a:xfrm>
        </p:grpSpPr>
        <p:sp>
          <p:nvSpPr>
            <p:cNvPr id="11" name="Rectangle 7">
              <a:extLst>
                <a:ext uri="{FF2B5EF4-FFF2-40B4-BE49-F238E27FC236}">
                  <a16:creationId xmlns:a16="http://schemas.microsoft.com/office/drawing/2014/main" id="{065D33F4-ACB6-4C10-8F33-E227A77983CD}"/>
                </a:ext>
              </a:extLst>
            </p:cNvPr>
            <p:cNvSpPr/>
            <p:nvPr/>
          </p:nvSpPr>
          <p:spPr>
            <a:xfrm>
              <a:off x="2682867" y="4358525"/>
              <a:ext cx="6555726" cy="966547"/>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2</a:t>
              </a:r>
              <a:r>
                <a:rPr lang="zh-CN" altLang="en-US" sz="2000" dirty="0"/>
                <a:t>）男年满</a:t>
              </a:r>
              <a:r>
                <a:rPr lang="en-US" altLang="zh-CN" sz="2000" dirty="0"/>
                <a:t>50</a:t>
              </a:r>
              <a:r>
                <a:rPr lang="zh-CN" altLang="en-US" sz="2000" dirty="0"/>
                <a:t>周岁，女年满</a:t>
              </a:r>
              <a:r>
                <a:rPr lang="en-US" altLang="zh-CN" sz="2000" dirty="0"/>
                <a:t>45</a:t>
              </a:r>
              <a:r>
                <a:rPr lang="zh-CN" altLang="en-US" sz="2000" dirty="0"/>
                <a:t>周岁，工作年限满</a:t>
              </a:r>
              <a:r>
                <a:rPr lang="en-US" altLang="zh-CN" sz="2000" dirty="0"/>
                <a:t>10</a:t>
              </a:r>
              <a:r>
                <a:rPr lang="zh-CN" altLang="en-US" sz="2000" dirty="0"/>
                <a:t>年，经医院证明完全丧失工作能力的。</a:t>
              </a:r>
              <a:endParaRPr lang="en-US" altLang="zh-CN" sz="2000" dirty="0"/>
            </a:p>
          </p:txBody>
        </p:sp>
        <p:sp>
          <p:nvSpPr>
            <p:cNvPr id="13" name="Rectangle 7">
              <a:extLst>
                <a:ext uri="{FF2B5EF4-FFF2-40B4-BE49-F238E27FC236}">
                  <a16:creationId xmlns:a16="http://schemas.microsoft.com/office/drawing/2014/main" id="{065D33F4-ACB6-4C10-8F33-E227A77983CD}"/>
                </a:ext>
              </a:extLst>
            </p:cNvPr>
            <p:cNvSpPr/>
            <p:nvPr/>
          </p:nvSpPr>
          <p:spPr>
            <a:xfrm>
              <a:off x="2682867" y="5841190"/>
              <a:ext cx="6177353" cy="50488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000" dirty="0"/>
                <a:t>（</a:t>
              </a:r>
              <a:r>
                <a:rPr lang="en-US" altLang="zh-CN" sz="2000" dirty="0"/>
                <a:t>3</a:t>
              </a:r>
              <a:r>
                <a:rPr lang="zh-CN" altLang="en-US" sz="2000" dirty="0"/>
                <a:t>）因工</a:t>
              </a:r>
              <a:r>
                <a:rPr lang="en-US" altLang="zh-CN" sz="2000" dirty="0"/>
                <a:t>(</a:t>
              </a:r>
              <a:r>
                <a:rPr lang="zh-CN" altLang="en-US" sz="2000" dirty="0"/>
                <a:t>公</a:t>
              </a:r>
              <a:r>
                <a:rPr lang="en-US" altLang="zh-CN" sz="2000" dirty="0"/>
                <a:t>)</a:t>
              </a:r>
              <a:r>
                <a:rPr lang="zh-CN" altLang="en-US" sz="2000" dirty="0"/>
                <a:t>致残，经医院证明完全丧失工作能力的。</a:t>
              </a:r>
              <a:endParaRPr lang="en-GB" altLang="zh-CN" sz="2000" dirty="0"/>
            </a:p>
          </p:txBody>
        </p:sp>
        <p:sp>
          <p:nvSpPr>
            <p:cNvPr id="2" name="右大括号 1">
              <a:extLst>
                <a:ext uri="{FF2B5EF4-FFF2-40B4-BE49-F238E27FC236}">
                  <a16:creationId xmlns:a16="http://schemas.microsoft.com/office/drawing/2014/main" id="{CC257B4C-20A3-4D52-BBAD-2254582DB0B3}"/>
                </a:ext>
              </a:extLst>
            </p:cNvPr>
            <p:cNvSpPr/>
            <p:nvPr/>
          </p:nvSpPr>
          <p:spPr>
            <a:xfrm>
              <a:off x="9469677" y="4584526"/>
              <a:ext cx="450937" cy="1573207"/>
            </a:xfrm>
            <a:prstGeom prst="righ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B77ACBD5-6DD4-4157-98DB-66832C7CC503}"/>
                </a:ext>
              </a:extLst>
            </p:cNvPr>
            <p:cNvSpPr/>
            <p:nvPr/>
          </p:nvSpPr>
          <p:spPr>
            <a:xfrm>
              <a:off x="10084750" y="5186463"/>
              <a:ext cx="646331" cy="369332"/>
            </a:xfrm>
            <a:prstGeom prst="rect">
              <a:avLst/>
            </a:prstGeom>
          </p:spPr>
          <p:txBody>
            <a:bodyPr wrap="none">
              <a:spAutoFit/>
            </a:bodyPr>
            <a:lstStyle/>
            <a:p>
              <a:r>
                <a:rPr lang="zh-CN" altLang="en-US" dirty="0"/>
                <a:t>补充</a:t>
              </a:r>
            </a:p>
          </p:txBody>
        </p:sp>
      </p:grpSp>
      <p:sp>
        <p:nvSpPr>
          <p:cNvPr id="21" name="矩形 20">
            <a:extLst>
              <a:ext uri="{FF2B5EF4-FFF2-40B4-BE49-F238E27FC236}">
                <a16:creationId xmlns:a16="http://schemas.microsoft.com/office/drawing/2014/main" id="{A32DC74A-248E-4D7C-AC17-0C096AF29AD2}"/>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22" name="组合 21">
            <a:extLst>
              <a:ext uri="{FF2B5EF4-FFF2-40B4-BE49-F238E27FC236}">
                <a16:creationId xmlns:a16="http://schemas.microsoft.com/office/drawing/2014/main" id="{FC8A755E-0251-4856-AAB7-B14A410EA8AE}"/>
              </a:ext>
            </a:extLst>
          </p:cNvPr>
          <p:cNvGrpSpPr/>
          <p:nvPr/>
        </p:nvGrpSpPr>
        <p:grpSpPr>
          <a:xfrm>
            <a:off x="107475" y="941847"/>
            <a:ext cx="6197640" cy="1665465"/>
            <a:chOff x="107475" y="941847"/>
            <a:chExt cx="6197640" cy="1665465"/>
          </a:xfrm>
        </p:grpSpPr>
        <p:grpSp>
          <p:nvGrpSpPr>
            <p:cNvPr id="23" name="组合 22">
              <a:extLst>
                <a:ext uri="{FF2B5EF4-FFF2-40B4-BE49-F238E27FC236}">
                  <a16:creationId xmlns:a16="http://schemas.microsoft.com/office/drawing/2014/main" id="{D569D281-8311-4EA4-BBE2-49032ABD0D23}"/>
                </a:ext>
              </a:extLst>
            </p:cNvPr>
            <p:cNvGrpSpPr/>
            <p:nvPr/>
          </p:nvGrpSpPr>
          <p:grpSpPr>
            <a:xfrm>
              <a:off x="107475" y="941847"/>
              <a:ext cx="5224900" cy="1665465"/>
              <a:chOff x="107475" y="941847"/>
              <a:chExt cx="5224900" cy="1665465"/>
            </a:xfrm>
          </p:grpSpPr>
          <p:sp>
            <p:nvSpPr>
              <p:cNvPr id="25" name="文本框 24">
                <a:extLst>
                  <a:ext uri="{FF2B5EF4-FFF2-40B4-BE49-F238E27FC236}">
                    <a16:creationId xmlns:a16="http://schemas.microsoft.com/office/drawing/2014/main" id="{B1088F53-4223-4DB8-A395-81F570B35EB9}"/>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26" name="文本框 25">
                <a:extLst>
                  <a:ext uri="{FF2B5EF4-FFF2-40B4-BE49-F238E27FC236}">
                    <a16:creationId xmlns:a16="http://schemas.microsoft.com/office/drawing/2014/main" id="{8B98E617-A52B-462E-BAF6-14A6EF122B7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7" name="矩形 26">
                <a:extLst>
                  <a:ext uri="{FF2B5EF4-FFF2-40B4-BE49-F238E27FC236}">
                    <a16:creationId xmlns:a16="http://schemas.microsoft.com/office/drawing/2014/main" id="{F88693C9-1CBC-4EC6-A962-000A7D5B5FCE}"/>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24" name="文本框 23">
              <a:extLst>
                <a:ext uri="{FF2B5EF4-FFF2-40B4-BE49-F238E27FC236}">
                  <a16:creationId xmlns:a16="http://schemas.microsoft.com/office/drawing/2014/main" id="{B3F024C5-12E1-4ED5-89D6-03ABEFE9A793}"/>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05186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6433" y="2732076"/>
            <a:ext cx="6340197" cy="400110"/>
          </a:xfrm>
          <a:prstGeom prst="rect">
            <a:avLst/>
          </a:prstGeom>
        </p:spPr>
        <p:txBody>
          <a:bodyPr wrap="none">
            <a:spAutoFit/>
          </a:bodyPr>
          <a:lstStyle/>
          <a:p>
            <a:r>
              <a:rPr lang="zh-CN" altLang="en-US" sz="2000" dirty="0">
                <a:latin typeface="+mn-ea"/>
              </a:rPr>
              <a:t>根据国务院</a:t>
            </a:r>
            <a:r>
              <a:rPr lang="en-US" altLang="zh-CN" sz="2000" dirty="0">
                <a:latin typeface="+mn-ea"/>
              </a:rPr>
              <a:t>《</a:t>
            </a:r>
            <a:r>
              <a:rPr lang="zh-CN" altLang="en-US" sz="2000" dirty="0">
                <a:latin typeface="+mn-ea"/>
              </a:rPr>
              <a:t>关于工人退休、退职的暂行办法</a:t>
            </a:r>
            <a:r>
              <a:rPr lang="en-US" altLang="zh-CN" sz="2000" dirty="0">
                <a:latin typeface="+mn-ea"/>
              </a:rPr>
              <a:t>》</a:t>
            </a:r>
            <a:r>
              <a:rPr lang="zh-CN" altLang="en-US" sz="2000" dirty="0">
                <a:latin typeface="+mn-ea"/>
              </a:rPr>
              <a:t>规定。</a:t>
            </a:r>
          </a:p>
        </p:txBody>
      </p:sp>
      <p:pic>
        <p:nvPicPr>
          <p:cNvPr id="7" name="图片 6">
            <a:extLst>
              <a:ext uri="{FF2B5EF4-FFF2-40B4-BE49-F238E27FC236}">
                <a16:creationId xmlns:a16="http://schemas.microsoft.com/office/drawing/2014/main" id="{A781B181-9E19-4AE5-AE2A-311C38D9C4BC}"/>
              </a:ext>
            </a:extLst>
          </p:cNvPr>
          <p:cNvPicPr>
            <a:picLocks noChangeAspect="1"/>
          </p:cNvPicPr>
          <p:nvPr/>
        </p:nvPicPr>
        <p:blipFill>
          <a:blip r:embed="rId3"/>
          <a:stretch>
            <a:fillRect/>
          </a:stretch>
        </p:blipFill>
        <p:spPr>
          <a:xfrm>
            <a:off x="1549175" y="3393363"/>
            <a:ext cx="8632535" cy="3082715"/>
          </a:xfrm>
          <a:prstGeom prst="rect">
            <a:avLst/>
          </a:prstGeom>
        </p:spPr>
      </p:pic>
      <p:pic>
        <p:nvPicPr>
          <p:cNvPr id="21" name="图片 20">
            <a:extLst>
              <a:ext uri="{FF2B5EF4-FFF2-40B4-BE49-F238E27FC236}">
                <a16:creationId xmlns:a16="http://schemas.microsoft.com/office/drawing/2014/main" id="{994929D2-8C62-4759-BF64-7D3537E1BBEA}"/>
              </a:ext>
            </a:extLst>
          </p:cNvPr>
          <p:cNvPicPr>
            <a:picLocks noChangeAspect="1"/>
          </p:cNvPicPr>
          <p:nvPr/>
        </p:nvPicPr>
        <p:blipFill>
          <a:blip r:embed="rId4"/>
          <a:stretch>
            <a:fillRect/>
          </a:stretch>
        </p:blipFill>
        <p:spPr>
          <a:xfrm>
            <a:off x="8081816" y="802405"/>
            <a:ext cx="3920571" cy="1573207"/>
          </a:xfrm>
          <a:prstGeom prst="rect">
            <a:avLst/>
          </a:prstGeom>
        </p:spPr>
      </p:pic>
      <p:sp>
        <p:nvSpPr>
          <p:cNvPr id="22" name="矩形 21">
            <a:extLst>
              <a:ext uri="{FF2B5EF4-FFF2-40B4-BE49-F238E27FC236}">
                <a16:creationId xmlns:a16="http://schemas.microsoft.com/office/drawing/2014/main" id="{84247D69-1FE4-4F37-AAE1-B6613B15BC12}"/>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23" name="组合 22">
            <a:extLst>
              <a:ext uri="{FF2B5EF4-FFF2-40B4-BE49-F238E27FC236}">
                <a16:creationId xmlns:a16="http://schemas.microsoft.com/office/drawing/2014/main" id="{49C52D7C-9086-425C-BF06-B61136D3C37C}"/>
              </a:ext>
            </a:extLst>
          </p:cNvPr>
          <p:cNvGrpSpPr/>
          <p:nvPr/>
        </p:nvGrpSpPr>
        <p:grpSpPr>
          <a:xfrm>
            <a:off x="107475" y="941847"/>
            <a:ext cx="6197640" cy="1665465"/>
            <a:chOff x="107475" y="941847"/>
            <a:chExt cx="6197640" cy="1665465"/>
          </a:xfrm>
        </p:grpSpPr>
        <p:grpSp>
          <p:nvGrpSpPr>
            <p:cNvPr id="24" name="组合 23">
              <a:extLst>
                <a:ext uri="{FF2B5EF4-FFF2-40B4-BE49-F238E27FC236}">
                  <a16:creationId xmlns:a16="http://schemas.microsoft.com/office/drawing/2014/main" id="{6169AC12-55F3-4F0B-9EFE-AEF62CB3C893}"/>
                </a:ext>
              </a:extLst>
            </p:cNvPr>
            <p:cNvGrpSpPr/>
            <p:nvPr/>
          </p:nvGrpSpPr>
          <p:grpSpPr>
            <a:xfrm>
              <a:off x="107475" y="941847"/>
              <a:ext cx="5224900" cy="1665465"/>
              <a:chOff x="107475" y="941847"/>
              <a:chExt cx="5224900" cy="1665465"/>
            </a:xfrm>
          </p:grpSpPr>
          <p:sp>
            <p:nvSpPr>
              <p:cNvPr id="26" name="文本框 25">
                <a:extLst>
                  <a:ext uri="{FF2B5EF4-FFF2-40B4-BE49-F238E27FC236}">
                    <a16:creationId xmlns:a16="http://schemas.microsoft.com/office/drawing/2014/main" id="{C0A10AED-308E-431A-8114-AD29A4124127}"/>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27" name="文本框 26">
                <a:extLst>
                  <a:ext uri="{FF2B5EF4-FFF2-40B4-BE49-F238E27FC236}">
                    <a16:creationId xmlns:a16="http://schemas.microsoft.com/office/drawing/2014/main" id="{6000B41C-2759-45A7-B598-07221717DC3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8" name="矩形 27">
                <a:extLst>
                  <a:ext uri="{FF2B5EF4-FFF2-40B4-BE49-F238E27FC236}">
                    <a16:creationId xmlns:a16="http://schemas.microsoft.com/office/drawing/2014/main" id="{6900E7A5-8156-47F7-B62F-E36F2F21DC4F}"/>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25" name="文本框 24">
              <a:extLst>
                <a:ext uri="{FF2B5EF4-FFF2-40B4-BE49-F238E27FC236}">
                  <a16:creationId xmlns:a16="http://schemas.microsoft.com/office/drawing/2014/main" id="{69A1CF1E-2E02-49D2-8CBE-5B475D5012EB}"/>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389678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48811" y="3152730"/>
            <a:ext cx="10278319" cy="2659318"/>
          </a:xfrm>
          <a:prstGeom prst="rect">
            <a:avLst/>
          </a:prstGeom>
        </p:spPr>
        <p:txBody>
          <a:bodyPr wrap="square">
            <a:spAutoFit/>
          </a:bodyPr>
          <a:lstStyle/>
          <a:p>
            <a:pPr>
              <a:lnSpc>
                <a:spcPct val="150000"/>
              </a:lnSpc>
              <a:spcAft>
                <a:spcPts val="1200"/>
              </a:spcAft>
            </a:pPr>
            <a:r>
              <a:rPr lang="zh-CN" altLang="en-US" sz="2000" dirty="0"/>
              <a:t>▶  中央、国家机关的部长，省、自治区、直辖市的党委书记、省长、主席、市长和相当职务的干部，退</a:t>
            </a:r>
            <a:r>
              <a:rPr lang="en-US" altLang="zh-CN" sz="2000" dirty="0"/>
              <a:t>(</a:t>
            </a:r>
            <a:r>
              <a:rPr lang="zh-CN" altLang="en-US" sz="2000" dirty="0"/>
              <a:t>离</a:t>
            </a:r>
            <a:r>
              <a:rPr lang="en-US" altLang="zh-CN" sz="2000" dirty="0"/>
              <a:t>)</a:t>
            </a:r>
            <a:r>
              <a:rPr lang="zh-CN" altLang="en-US" sz="2000" dirty="0"/>
              <a:t>休年龄</a:t>
            </a:r>
            <a:r>
              <a:rPr lang="zh-CN" altLang="en-US" sz="2000" dirty="0">
                <a:solidFill>
                  <a:srgbClr val="FF0000"/>
                </a:solidFill>
              </a:rPr>
              <a:t>可延长至</a:t>
            </a:r>
            <a:r>
              <a:rPr lang="en-US" altLang="zh-CN" sz="2000" dirty="0">
                <a:solidFill>
                  <a:srgbClr val="FF0000"/>
                </a:solidFill>
              </a:rPr>
              <a:t>65</a:t>
            </a:r>
            <a:r>
              <a:rPr lang="zh-CN" altLang="en-US" sz="2000" dirty="0">
                <a:solidFill>
                  <a:srgbClr val="FF0000"/>
                </a:solidFill>
              </a:rPr>
              <a:t>岁</a:t>
            </a:r>
            <a:r>
              <a:rPr lang="en-US" altLang="zh-CN" sz="2000" dirty="0"/>
              <a:t>;</a:t>
            </a:r>
          </a:p>
          <a:p>
            <a:pPr>
              <a:lnSpc>
                <a:spcPct val="150000"/>
              </a:lnSpc>
              <a:spcAft>
                <a:spcPts val="1200"/>
              </a:spcAft>
            </a:pPr>
            <a:endParaRPr lang="en-US" altLang="zh-CN" sz="2000" dirty="0"/>
          </a:p>
          <a:p>
            <a:pPr>
              <a:lnSpc>
                <a:spcPct val="150000"/>
              </a:lnSpc>
            </a:pPr>
            <a:r>
              <a:rPr lang="zh-CN" altLang="en-US" sz="2000" dirty="0"/>
              <a:t>▶  教授、研究员以及相当这一级职称的高级专家，经所在单位报请省、自治区、直辖市政府或中央、国家机关部委批准，可延长退</a:t>
            </a:r>
            <a:r>
              <a:rPr lang="en-US" altLang="zh-CN" sz="2000" dirty="0"/>
              <a:t>(</a:t>
            </a:r>
            <a:r>
              <a:rPr lang="zh-CN" altLang="en-US" sz="2000" dirty="0"/>
              <a:t>离</a:t>
            </a:r>
            <a:r>
              <a:rPr lang="en-US" altLang="zh-CN" sz="2000" dirty="0"/>
              <a:t>)</a:t>
            </a:r>
            <a:r>
              <a:rPr lang="zh-CN" altLang="en-US" sz="2000" dirty="0"/>
              <a:t>休年龄，但最长</a:t>
            </a:r>
            <a:r>
              <a:rPr lang="zh-CN" altLang="en-US" sz="2000" dirty="0">
                <a:solidFill>
                  <a:srgbClr val="FF0000"/>
                </a:solidFill>
              </a:rPr>
              <a:t>不超过</a:t>
            </a:r>
            <a:r>
              <a:rPr lang="en-US" altLang="zh-CN" sz="2000" dirty="0">
                <a:solidFill>
                  <a:srgbClr val="FF0000"/>
                </a:solidFill>
              </a:rPr>
              <a:t>70</a:t>
            </a:r>
            <a:r>
              <a:rPr lang="zh-CN" altLang="en-US" sz="2000" dirty="0">
                <a:solidFill>
                  <a:srgbClr val="FF0000"/>
                </a:solidFill>
              </a:rPr>
              <a:t>岁</a:t>
            </a:r>
            <a:r>
              <a:rPr lang="zh-CN" altLang="en-US" sz="2000" dirty="0"/>
              <a:t>。</a:t>
            </a:r>
            <a:endParaRPr lang="zh-CN" altLang="en-US" sz="2000" dirty="0">
              <a:solidFill>
                <a:srgbClr val="FF0000"/>
              </a:solidFill>
            </a:endParaRPr>
          </a:p>
        </p:txBody>
      </p:sp>
      <p:pic>
        <p:nvPicPr>
          <p:cNvPr id="8" name="图片 7">
            <a:extLst>
              <a:ext uri="{FF2B5EF4-FFF2-40B4-BE49-F238E27FC236}">
                <a16:creationId xmlns:a16="http://schemas.microsoft.com/office/drawing/2014/main" id="{D1A2BE64-D53A-40E8-AD60-D82B867715A9}"/>
              </a:ext>
            </a:extLst>
          </p:cNvPr>
          <p:cNvPicPr>
            <a:picLocks noChangeAspect="1"/>
          </p:cNvPicPr>
          <p:nvPr/>
        </p:nvPicPr>
        <p:blipFill>
          <a:blip r:embed="rId2"/>
          <a:stretch>
            <a:fillRect/>
          </a:stretch>
        </p:blipFill>
        <p:spPr>
          <a:xfrm>
            <a:off x="8081816" y="802405"/>
            <a:ext cx="3920571" cy="1573207"/>
          </a:xfrm>
          <a:prstGeom prst="rect">
            <a:avLst/>
          </a:prstGeom>
        </p:spPr>
      </p:pic>
      <p:sp>
        <p:nvSpPr>
          <p:cNvPr id="12" name="矩形 11">
            <a:extLst>
              <a:ext uri="{FF2B5EF4-FFF2-40B4-BE49-F238E27FC236}">
                <a16:creationId xmlns:a16="http://schemas.microsoft.com/office/drawing/2014/main" id="{BBB7FAC3-C671-42CF-9A9E-434A789AC79B}"/>
              </a:ext>
            </a:extLst>
          </p:cNvPr>
          <p:cNvSpPr/>
          <p:nvPr/>
        </p:nvSpPr>
        <p:spPr>
          <a:xfrm>
            <a:off x="956407" y="187035"/>
            <a:ext cx="3031599" cy="369332"/>
          </a:xfrm>
          <a:prstGeom prst="rect">
            <a:avLst/>
          </a:prstGeom>
        </p:spPr>
        <p:txBody>
          <a:bodyPr wrap="none">
            <a:spAutoFit/>
          </a:bodyPr>
          <a:lstStyle/>
          <a:p>
            <a:r>
              <a:rPr lang="en-US" altLang="zh-CN" dirty="0">
                <a:latin typeface="Helvetica Neue For Number"/>
              </a:rPr>
              <a:t>5.3.1.1 </a:t>
            </a:r>
            <a:r>
              <a:rPr lang="zh-CN" altLang="en-US" dirty="0">
                <a:latin typeface="Helvetica Neue For Number"/>
              </a:rPr>
              <a:t>关于退休条件的规定</a:t>
            </a:r>
            <a:endParaRPr lang="zh-CN" altLang="en-US" dirty="0"/>
          </a:p>
        </p:txBody>
      </p:sp>
      <p:grpSp>
        <p:nvGrpSpPr>
          <p:cNvPr id="13" name="组合 12">
            <a:extLst>
              <a:ext uri="{FF2B5EF4-FFF2-40B4-BE49-F238E27FC236}">
                <a16:creationId xmlns:a16="http://schemas.microsoft.com/office/drawing/2014/main" id="{0BB2C7D4-78C7-4FF6-89E0-DD6C7DE8777C}"/>
              </a:ext>
            </a:extLst>
          </p:cNvPr>
          <p:cNvGrpSpPr/>
          <p:nvPr/>
        </p:nvGrpSpPr>
        <p:grpSpPr>
          <a:xfrm>
            <a:off x="107475" y="941847"/>
            <a:ext cx="6197640" cy="1665465"/>
            <a:chOff x="107475" y="941847"/>
            <a:chExt cx="6197640" cy="1665465"/>
          </a:xfrm>
        </p:grpSpPr>
        <p:grpSp>
          <p:nvGrpSpPr>
            <p:cNvPr id="14" name="组合 13">
              <a:extLst>
                <a:ext uri="{FF2B5EF4-FFF2-40B4-BE49-F238E27FC236}">
                  <a16:creationId xmlns:a16="http://schemas.microsoft.com/office/drawing/2014/main" id="{A33BA1B1-41AC-4662-95C9-14432966A2B4}"/>
                </a:ext>
              </a:extLst>
            </p:cNvPr>
            <p:cNvGrpSpPr/>
            <p:nvPr/>
          </p:nvGrpSpPr>
          <p:grpSpPr>
            <a:xfrm>
              <a:off x="107475" y="941847"/>
              <a:ext cx="5224900" cy="1665465"/>
              <a:chOff x="107475" y="941847"/>
              <a:chExt cx="5224900" cy="1665465"/>
            </a:xfrm>
          </p:grpSpPr>
          <p:sp>
            <p:nvSpPr>
              <p:cNvPr id="16" name="文本框 15">
                <a:extLst>
                  <a:ext uri="{FF2B5EF4-FFF2-40B4-BE49-F238E27FC236}">
                    <a16:creationId xmlns:a16="http://schemas.microsoft.com/office/drawing/2014/main" id="{8B7D7481-77A1-485B-937A-46F5F02406C7}"/>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7" name="文本框 16">
                <a:extLst>
                  <a:ext uri="{FF2B5EF4-FFF2-40B4-BE49-F238E27FC236}">
                    <a16:creationId xmlns:a16="http://schemas.microsoft.com/office/drawing/2014/main" id="{B7A17BEF-0833-4D9C-B3A9-2ACC661BD0D6}"/>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8" name="矩形 17">
                <a:extLst>
                  <a:ext uri="{FF2B5EF4-FFF2-40B4-BE49-F238E27FC236}">
                    <a16:creationId xmlns:a16="http://schemas.microsoft.com/office/drawing/2014/main" id="{3D8D16CC-D62B-4CB0-94AE-31FF8CA6BB2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5" name="文本框 14">
              <a:extLst>
                <a:ext uri="{FF2B5EF4-FFF2-40B4-BE49-F238E27FC236}">
                  <a16:creationId xmlns:a16="http://schemas.microsoft.com/office/drawing/2014/main" id="{6F85BB14-0FDA-4F5C-BC83-50AED2B15C7B}"/>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97444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535" y="2092576"/>
            <a:ext cx="8225578" cy="3925153"/>
          </a:xfrm>
        </p:spPr>
        <p:txBody>
          <a:bodyPr anchor="ctr"/>
          <a:lstStyle/>
          <a:p>
            <a:pPr algn="l">
              <a:spcAft>
                <a:spcPts val="1200"/>
              </a:spcAft>
            </a:pPr>
            <a:r>
              <a:rPr lang="zh-CN" altLang="en-US" dirty="0"/>
              <a:t>下列符合我国的国家公务员应当退休的条件的是（      ）。</a:t>
            </a:r>
            <a:endParaRPr lang="en-GB" altLang="zh-CN" dirty="0"/>
          </a:p>
          <a:p>
            <a:pPr algn="l">
              <a:lnSpc>
                <a:spcPct val="150000"/>
              </a:lnSpc>
            </a:pPr>
            <a:r>
              <a:rPr lang="en-US" altLang="zh-CN" dirty="0"/>
              <a:t>A</a:t>
            </a:r>
            <a:r>
              <a:rPr lang="zh-CN" altLang="en-US" dirty="0"/>
              <a:t>、男年满</a:t>
            </a:r>
            <a:r>
              <a:rPr lang="en-US" altLang="zh-CN" dirty="0"/>
              <a:t>50</a:t>
            </a:r>
            <a:r>
              <a:rPr lang="zh-CN" altLang="en-US" dirty="0"/>
              <a:t>周岁，女年满</a:t>
            </a:r>
            <a:r>
              <a:rPr lang="en-US" altLang="zh-CN" dirty="0"/>
              <a:t>50</a:t>
            </a:r>
            <a:r>
              <a:rPr lang="zh-CN" altLang="en-US" dirty="0"/>
              <a:t>周岁；丧失工作能力的</a:t>
            </a:r>
          </a:p>
          <a:p>
            <a:pPr algn="l">
              <a:lnSpc>
                <a:spcPct val="150000"/>
              </a:lnSpc>
            </a:pPr>
            <a:r>
              <a:rPr lang="en-US" altLang="zh-CN" dirty="0"/>
              <a:t>B</a:t>
            </a:r>
            <a:r>
              <a:rPr lang="zh-CN" altLang="en-US" dirty="0"/>
              <a:t>、男年满</a:t>
            </a:r>
            <a:r>
              <a:rPr lang="en-US" altLang="zh-CN" dirty="0"/>
              <a:t>55</a:t>
            </a:r>
            <a:r>
              <a:rPr lang="zh-CN" altLang="en-US" dirty="0"/>
              <a:t>周岁，女年满</a:t>
            </a:r>
            <a:r>
              <a:rPr lang="en-US" altLang="zh-CN" dirty="0"/>
              <a:t>55</a:t>
            </a:r>
            <a:r>
              <a:rPr lang="zh-CN" altLang="en-US" dirty="0"/>
              <a:t>周岁；丧失工作能力的</a:t>
            </a:r>
          </a:p>
          <a:p>
            <a:pPr algn="l">
              <a:lnSpc>
                <a:spcPct val="150000"/>
              </a:lnSpc>
            </a:pPr>
            <a:r>
              <a:rPr lang="en-US" altLang="zh-CN" dirty="0"/>
              <a:t>C</a:t>
            </a:r>
            <a:r>
              <a:rPr lang="zh-CN" altLang="en-US" dirty="0"/>
              <a:t>、男年满</a:t>
            </a:r>
            <a:r>
              <a:rPr lang="en-US" altLang="zh-CN" dirty="0"/>
              <a:t>60</a:t>
            </a:r>
            <a:r>
              <a:rPr lang="zh-CN" altLang="en-US" dirty="0"/>
              <a:t>周岁，女年满</a:t>
            </a:r>
            <a:r>
              <a:rPr lang="en-US" altLang="zh-CN" dirty="0"/>
              <a:t>55</a:t>
            </a:r>
            <a:r>
              <a:rPr lang="zh-CN" altLang="en-US" dirty="0"/>
              <a:t>周岁；丧失工作能力的</a:t>
            </a:r>
          </a:p>
          <a:p>
            <a:pPr algn="l">
              <a:lnSpc>
                <a:spcPct val="150000"/>
              </a:lnSpc>
            </a:pPr>
            <a:r>
              <a:rPr lang="en-US" altLang="zh-CN" dirty="0"/>
              <a:t>D</a:t>
            </a:r>
            <a:r>
              <a:rPr lang="zh-CN" altLang="en-US" dirty="0"/>
              <a:t>、男年满</a:t>
            </a:r>
            <a:r>
              <a:rPr lang="en-US" altLang="zh-CN" dirty="0"/>
              <a:t>65</a:t>
            </a:r>
            <a:r>
              <a:rPr lang="zh-CN" altLang="en-US" dirty="0"/>
              <a:t>周岁，女年满</a:t>
            </a:r>
            <a:r>
              <a:rPr lang="en-US" altLang="zh-CN" dirty="0"/>
              <a:t>55</a:t>
            </a:r>
            <a:r>
              <a:rPr lang="zh-CN" altLang="en-US" dirty="0"/>
              <a:t>周岁；丧失工作能力的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740602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18535" y="2092576"/>
            <a:ext cx="8225578" cy="3925153"/>
          </a:xfrm>
        </p:spPr>
        <p:txBody>
          <a:bodyPr anchor="ctr"/>
          <a:lstStyle/>
          <a:p>
            <a:pPr algn="l">
              <a:spcAft>
                <a:spcPts val="1200"/>
              </a:spcAft>
            </a:pPr>
            <a:r>
              <a:rPr lang="zh-CN" altLang="en-US" dirty="0"/>
              <a:t>下列符合我国的国家公务员应当退休的条件的是（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、男年满</a:t>
            </a:r>
            <a:r>
              <a:rPr lang="en-US" altLang="zh-CN" dirty="0"/>
              <a:t>50</a:t>
            </a:r>
            <a:r>
              <a:rPr lang="zh-CN" altLang="en-US" dirty="0"/>
              <a:t>周岁，女年满</a:t>
            </a:r>
            <a:r>
              <a:rPr lang="en-US" altLang="zh-CN" dirty="0"/>
              <a:t>50</a:t>
            </a:r>
            <a:r>
              <a:rPr lang="zh-CN" altLang="en-US" dirty="0"/>
              <a:t>周岁；丧失工作能力的</a:t>
            </a:r>
          </a:p>
          <a:p>
            <a:pPr algn="l">
              <a:lnSpc>
                <a:spcPct val="150000"/>
              </a:lnSpc>
            </a:pPr>
            <a:r>
              <a:rPr lang="en-US" altLang="zh-CN" dirty="0"/>
              <a:t>B</a:t>
            </a:r>
            <a:r>
              <a:rPr lang="zh-CN" altLang="en-US" dirty="0"/>
              <a:t>、男年满</a:t>
            </a:r>
            <a:r>
              <a:rPr lang="en-US" altLang="zh-CN" dirty="0"/>
              <a:t>55</a:t>
            </a:r>
            <a:r>
              <a:rPr lang="zh-CN" altLang="en-US" dirty="0"/>
              <a:t>周岁，女年满</a:t>
            </a:r>
            <a:r>
              <a:rPr lang="en-US" altLang="zh-CN" dirty="0"/>
              <a:t>55</a:t>
            </a:r>
            <a:r>
              <a:rPr lang="zh-CN" altLang="en-US" dirty="0"/>
              <a:t>周岁；丧失工作能力的</a:t>
            </a:r>
          </a:p>
          <a:p>
            <a:pPr algn="l">
              <a:lnSpc>
                <a:spcPct val="150000"/>
              </a:lnSpc>
            </a:pPr>
            <a:r>
              <a:rPr lang="en-US" altLang="zh-CN" b="1" dirty="0">
                <a:solidFill>
                  <a:srgbClr val="FF0000"/>
                </a:solidFill>
              </a:rPr>
              <a:t>C</a:t>
            </a:r>
            <a:r>
              <a:rPr lang="zh-CN" altLang="en-US" b="1" dirty="0">
                <a:solidFill>
                  <a:srgbClr val="FF0000"/>
                </a:solidFill>
              </a:rPr>
              <a:t>、男年满</a:t>
            </a:r>
            <a:r>
              <a:rPr lang="en-US" altLang="zh-CN" b="1" dirty="0">
                <a:solidFill>
                  <a:srgbClr val="FF0000"/>
                </a:solidFill>
              </a:rPr>
              <a:t>60</a:t>
            </a:r>
            <a:r>
              <a:rPr lang="zh-CN" altLang="en-US" b="1" dirty="0">
                <a:solidFill>
                  <a:srgbClr val="FF0000"/>
                </a:solidFill>
              </a:rPr>
              <a:t>周岁，女年满</a:t>
            </a:r>
            <a:r>
              <a:rPr lang="en-US" altLang="zh-CN" b="1" dirty="0">
                <a:solidFill>
                  <a:srgbClr val="FF0000"/>
                </a:solidFill>
              </a:rPr>
              <a:t>55</a:t>
            </a:r>
            <a:r>
              <a:rPr lang="zh-CN" altLang="en-US" b="1" dirty="0">
                <a:solidFill>
                  <a:srgbClr val="FF0000"/>
                </a:solidFill>
              </a:rPr>
              <a:t>周岁；丧失工作能力的</a:t>
            </a:r>
          </a:p>
          <a:p>
            <a:pPr algn="l">
              <a:lnSpc>
                <a:spcPct val="150000"/>
              </a:lnSpc>
            </a:pPr>
            <a:r>
              <a:rPr lang="en-US" altLang="zh-CN" dirty="0"/>
              <a:t>D</a:t>
            </a:r>
            <a:r>
              <a:rPr lang="zh-CN" altLang="en-US" dirty="0"/>
              <a:t>、男年满</a:t>
            </a:r>
            <a:r>
              <a:rPr lang="en-US" altLang="zh-CN" dirty="0"/>
              <a:t>65</a:t>
            </a:r>
            <a:r>
              <a:rPr lang="zh-CN" altLang="en-US" dirty="0"/>
              <a:t>周岁，女年满</a:t>
            </a:r>
            <a:r>
              <a:rPr lang="en-US" altLang="zh-CN" dirty="0"/>
              <a:t>55</a:t>
            </a:r>
            <a:r>
              <a:rPr lang="zh-CN" altLang="en-US" dirty="0"/>
              <a:t>周岁；丧失工作能力的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01856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78832" y="2135106"/>
            <a:ext cx="10738248" cy="3925153"/>
          </a:xfrm>
        </p:spPr>
        <p:txBody>
          <a:bodyPr anchor="ctr"/>
          <a:lstStyle/>
          <a:p>
            <a:pPr algn="l">
              <a:spcBef>
                <a:spcPts val="0"/>
              </a:spcBef>
              <a:spcAft>
                <a:spcPts val="2400"/>
              </a:spcAft>
            </a:pPr>
            <a:r>
              <a:rPr lang="zh-CN" altLang="en-US" dirty="0"/>
              <a:t>国务院关于工人退休、推职的暂行办法（国发</a:t>
            </a:r>
            <a:r>
              <a:rPr lang="en-US" altLang="zh-CN" dirty="0"/>
              <a:t>[1978]104</a:t>
            </a:r>
            <a:r>
              <a:rPr lang="zh-CN" altLang="en-US" dirty="0"/>
              <a:t>号）规定，全民所有制企业、事业单位和国家机关、人民团体的工人的退休条件是（      ）。</a:t>
            </a:r>
            <a:endParaRPr lang="en-US" altLang="zh-CN" dirty="0"/>
          </a:p>
          <a:p>
            <a:pPr algn="l">
              <a:spcAft>
                <a:spcPts val="1200"/>
              </a:spcAft>
            </a:pPr>
            <a:r>
              <a:rPr lang="en-US" altLang="zh-CN" dirty="0"/>
              <a:t>A</a:t>
            </a:r>
            <a:r>
              <a:rPr lang="zh-CN" altLang="en-US" dirty="0"/>
              <a:t>、男年满</a:t>
            </a:r>
            <a:r>
              <a:rPr lang="en-US" altLang="zh-CN" dirty="0"/>
              <a:t>60</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B</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15</a:t>
            </a:r>
            <a:r>
              <a:rPr lang="zh-CN" altLang="en-US" dirty="0"/>
              <a:t>年的</a:t>
            </a:r>
          </a:p>
          <a:p>
            <a:pPr algn="l">
              <a:spcAft>
                <a:spcPts val="1200"/>
              </a:spcAft>
            </a:pPr>
            <a:r>
              <a:rPr lang="en-US" altLang="zh-CN" dirty="0"/>
              <a:t>C</a:t>
            </a:r>
            <a:r>
              <a:rPr lang="zh-CN" altLang="en-US" dirty="0"/>
              <a:t>、男年满</a:t>
            </a:r>
            <a:r>
              <a:rPr lang="en-US" altLang="zh-CN" dirty="0"/>
              <a:t>65</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D</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10</a:t>
            </a:r>
            <a:r>
              <a:rPr lang="zh-CN" altLang="en-US" dirty="0"/>
              <a:t>年的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7949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180FB98-2D8B-4F0A-AFCC-3B9714987552}"/>
              </a:ext>
            </a:extLst>
          </p:cNvPr>
          <p:cNvGrpSpPr/>
          <p:nvPr/>
        </p:nvGrpSpPr>
        <p:grpSpPr>
          <a:xfrm>
            <a:off x="590553" y="2140090"/>
            <a:ext cx="5223922" cy="418615"/>
            <a:chOff x="590553" y="2140090"/>
            <a:chExt cx="5223922" cy="418615"/>
          </a:xfrm>
        </p:grpSpPr>
        <p:sp>
          <p:nvSpPr>
            <p:cNvPr id="19" name="文本框 18">
              <a:extLst>
                <a:ext uri="{FF2B5EF4-FFF2-40B4-BE49-F238E27FC236}">
                  <a16:creationId xmlns:a16="http://schemas.microsoft.com/office/drawing/2014/main" id="{BC7D4AEC-8486-4412-8A7A-3D69B0C01D5E}"/>
                </a:ext>
              </a:extLst>
            </p:cNvPr>
            <p:cNvSpPr txBox="1"/>
            <p:nvPr/>
          </p:nvSpPr>
          <p:spPr>
            <a:xfrm>
              <a:off x="590553" y="2158595"/>
              <a:ext cx="3706464" cy="400110"/>
            </a:xfrm>
            <a:prstGeom prst="rect">
              <a:avLst/>
            </a:prstGeom>
            <a:noFill/>
          </p:spPr>
          <p:txBody>
            <a:bodyPr wrap="none" rtlCol="0">
              <a:spAutoFit/>
            </a:bodyPr>
            <a:lstStyle/>
            <a:p>
              <a:r>
                <a:rPr lang="en-US" altLang="zh-CN" sz="2000" b="1" dirty="0"/>
                <a:t>5.1.3   </a:t>
              </a:r>
              <a:r>
                <a:rPr lang="zh-CN" altLang="en-US" sz="2000" b="1" dirty="0"/>
                <a:t>三、养老保险的重要意义</a:t>
              </a:r>
              <a:endParaRPr lang="en-US" altLang="zh-CN" sz="2000" b="1" dirty="0"/>
            </a:p>
          </p:txBody>
        </p:sp>
        <p:sp>
          <p:nvSpPr>
            <p:cNvPr id="18" name="文本框 17">
              <a:extLst>
                <a:ext uri="{FF2B5EF4-FFF2-40B4-BE49-F238E27FC236}">
                  <a16:creationId xmlns:a16="http://schemas.microsoft.com/office/drawing/2014/main" id="{17D6E86F-9C8E-49AE-B6DB-30F86601E867}"/>
                </a:ext>
              </a:extLst>
            </p:cNvPr>
            <p:cNvSpPr txBox="1"/>
            <p:nvPr/>
          </p:nvSpPr>
          <p:spPr>
            <a:xfrm>
              <a:off x="4376261" y="2140090"/>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6" name="矩形 5">
            <a:extLst>
              <a:ext uri="{FF2B5EF4-FFF2-40B4-BE49-F238E27FC236}">
                <a16:creationId xmlns:a16="http://schemas.microsoft.com/office/drawing/2014/main" id="{69E0B2EC-743F-443D-B234-ACCBBD86D0DC}"/>
              </a:ext>
            </a:extLst>
          </p:cNvPr>
          <p:cNvSpPr/>
          <p:nvPr/>
        </p:nvSpPr>
        <p:spPr>
          <a:xfrm>
            <a:off x="1372754" y="2790157"/>
            <a:ext cx="5570756" cy="504882"/>
          </a:xfrm>
          <a:prstGeom prst="rect">
            <a:avLst/>
          </a:prstGeom>
        </p:spPr>
        <p:txBody>
          <a:bodyPr wrap="none">
            <a:spAutoFit/>
          </a:bodyPr>
          <a:lstStyle/>
          <a:p>
            <a:pPr>
              <a:lnSpc>
                <a:spcPct val="150000"/>
              </a:lnSpc>
            </a:pPr>
            <a:r>
              <a:rPr lang="zh-CN" altLang="en-US" sz="2000" dirty="0"/>
              <a:t>（一）养老保险在社会保障体系中具有</a:t>
            </a:r>
            <a:r>
              <a:rPr lang="zh-CN" altLang="en-US" sz="2000" dirty="0">
                <a:solidFill>
                  <a:srgbClr val="FF0000"/>
                </a:solidFill>
              </a:rPr>
              <a:t>重要地位</a:t>
            </a:r>
            <a:endParaRPr lang="en-US" altLang="zh-CN" sz="2000" dirty="0">
              <a:solidFill>
                <a:srgbClr val="FF0000"/>
              </a:solidFill>
            </a:endParaRPr>
          </a:p>
        </p:txBody>
      </p:sp>
      <p:sp>
        <p:nvSpPr>
          <p:cNvPr id="7" name="矩形 6">
            <a:extLst>
              <a:ext uri="{FF2B5EF4-FFF2-40B4-BE49-F238E27FC236}">
                <a16:creationId xmlns:a16="http://schemas.microsoft.com/office/drawing/2014/main" id="{31D681AB-DAE4-4FEA-A5CB-DD1702C99379}"/>
              </a:ext>
            </a:extLst>
          </p:cNvPr>
          <p:cNvSpPr/>
          <p:nvPr/>
        </p:nvSpPr>
        <p:spPr>
          <a:xfrm>
            <a:off x="2148210" y="3480344"/>
            <a:ext cx="9371127" cy="923330"/>
          </a:xfrm>
          <a:prstGeom prst="rect">
            <a:avLst/>
          </a:prstGeom>
        </p:spPr>
        <p:txBody>
          <a:bodyPr wrap="square">
            <a:spAutoFit/>
          </a:bodyPr>
          <a:lstStyle/>
          <a:p>
            <a:r>
              <a:rPr lang="zh-CN" altLang="en-US" dirty="0"/>
              <a:t>一般来讲，年老是人生中劳动能力不断减弱的阶段。这一点与失业现象是不同的，因为失业并不意味着劳动能力的减弱或丧失，而年老则意味着人的劳动能力的逐渐丧失，意味着一种</a:t>
            </a:r>
            <a:r>
              <a:rPr lang="zh-CN" altLang="en-US" dirty="0">
                <a:solidFill>
                  <a:srgbClr val="FF0000"/>
                </a:solidFill>
              </a:rPr>
              <a:t>永久性的“失业”</a:t>
            </a:r>
            <a:r>
              <a:rPr lang="zh-CN" altLang="en-US" dirty="0"/>
              <a:t>。</a:t>
            </a:r>
            <a:endParaRPr lang="zh-CN" altLang="en-US" dirty="0">
              <a:solidFill>
                <a:srgbClr val="FF0000"/>
              </a:solidFill>
            </a:endParaRPr>
          </a:p>
        </p:txBody>
      </p:sp>
      <p:sp>
        <p:nvSpPr>
          <p:cNvPr id="8" name="矩形 7">
            <a:extLst>
              <a:ext uri="{FF2B5EF4-FFF2-40B4-BE49-F238E27FC236}">
                <a16:creationId xmlns:a16="http://schemas.microsoft.com/office/drawing/2014/main" id="{FEDF919F-3373-4001-9FF7-085D24A3D643}"/>
              </a:ext>
            </a:extLst>
          </p:cNvPr>
          <p:cNvSpPr/>
          <p:nvPr/>
        </p:nvSpPr>
        <p:spPr>
          <a:xfrm>
            <a:off x="1372754" y="4633761"/>
            <a:ext cx="5115503" cy="504882"/>
          </a:xfrm>
          <a:prstGeom prst="rect">
            <a:avLst/>
          </a:prstGeom>
        </p:spPr>
        <p:txBody>
          <a:bodyPr wrap="none">
            <a:spAutoFit/>
          </a:bodyPr>
          <a:lstStyle/>
          <a:p>
            <a:pPr>
              <a:lnSpc>
                <a:spcPct val="150000"/>
              </a:lnSpc>
            </a:pPr>
            <a:r>
              <a:rPr lang="zh-CN" altLang="en-US" sz="2000" dirty="0"/>
              <a:t> （二）养老保险是社会中</a:t>
            </a:r>
            <a:r>
              <a:rPr lang="zh-CN" altLang="en-US" sz="2000" dirty="0">
                <a:solidFill>
                  <a:srgbClr val="FF0000"/>
                </a:solidFill>
              </a:rPr>
              <a:t>每一个人都需要</a:t>
            </a:r>
            <a:r>
              <a:rPr lang="zh-CN" altLang="en-US" sz="2000" dirty="0"/>
              <a:t>的</a:t>
            </a:r>
            <a:endParaRPr lang="en-US" altLang="zh-CN" sz="2000" dirty="0">
              <a:solidFill>
                <a:srgbClr val="FF0000"/>
              </a:solidFill>
            </a:endParaRPr>
          </a:p>
        </p:txBody>
      </p:sp>
      <p:sp>
        <p:nvSpPr>
          <p:cNvPr id="22" name="矩形 21">
            <a:extLst>
              <a:ext uri="{FF2B5EF4-FFF2-40B4-BE49-F238E27FC236}">
                <a16:creationId xmlns:a16="http://schemas.microsoft.com/office/drawing/2014/main" id="{1E48BCBE-20FE-4C01-82CC-F6AE6F628820}"/>
              </a:ext>
            </a:extLst>
          </p:cNvPr>
          <p:cNvSpPr/>
          <p:nvPr/>
        </p:nvSpPr>
        <p:spPr>
          <a:xfrm>
            <a:off x="1372754" y="5237514"/>
            <a:ext cx="4859022" cy="504882"/>
          </a:xfrm>
          <a:prstGeom prst="rect">
            <a:avLst/>
          </a:prstGeom>
        </p:spPr>
        <p:txBody>
          <a:bodyPr wrap="none">
            <a:spAutoFit/>
          </a:bodyPr>
          <a:lstStyle/>
          <a:p>
            <a:pPr>
              <a:lnSpc>
                <a:spcPct val="150000"/>
              </a:lnSpc>
            </a:pPr>
            <a:r>
              <a:rPr lang="zh-CN" altLang="en-US" sz="2000" dirty="0"/>
              <a:t> （三）养老保险是</a:t>
            </a:r>
            <a:r>
              <a:rPr lang="zh-CN" altLang="en-US" sz="2000" dirty="0">
                <a:solidFill>
                  <a:srgbClr val="FF0000"/>
                </a:solidFill>
              </a:rPr>
              <a:t>社会运行与发展</a:t>
            </a:r>
            <a:r>
              <a:rPr lang="zh-CN" altLang="en-US" sz="2000" dirty="0"/>
              <a:t>的需要</a:t>
            </a:r>
            <a:endParaRPr lang="en-US" altLang="zh-CN" sz="2000" dirty="0">
              <a:solidFill>
                <a:srgbClr val="FF0000"/>
              </a:solidFill>
            </a:endParaRPr>
          </a:p>
        </p:txBody>
      </p:sp>
      <p:sp>
        <p:nvSpPr>
          <p:cNvPr id="23" name="矩形 22">
            <a:extLst>
              <a:ext uri="{FF2B5EF4-FFF2-40B4-BE49-F238E27FC236}">
                <a16:creationId xmlns:a16="http://schemas.microsoft.com/office/drawing/2014/main" id="{5A7E8F8A-B567-4634-932F-04AA54F5EF5D}"/>
              </a:ext>
            </a:extLst>
          </p:cNvPr>
          <p:cNvSpPr/>
          <p:nvPr/>
        </p:nvSpPr>
        <p:spPr>
          <a:xfrm>
            <a:off x="1453872" y="5879542"/>
            <a:ext cx="7742679" cy="504882"/>
          </a:xfrm>
          <a:prstGeom prst="rect">
            <a:avLst/>
          </a:prstGeom>
        </p:spPr>
        <p:txBody>
          <a:bodyPr wrap="square">
            <a:spAutoFit/>
          </a:bodyPr>
          <a:lstStyle/>
          <a:p>
            <a:pPr>
              <a:lnSpc>
                <a:spcPct val="150000"/>
              </a:lnSpc>
            </a:pPr>
            <a:r>
              <a:rPr lang="zh-CN" altLang="en-US" sz="2000" dirty="0"/>
              <a:t>（四）实行养老保险</a:t>
            </a:r>
            <a:r>
              <a:rPr lang="zh-CN" altLang="en-US" sz="2000" dirty="0">
                <a:solidFill>
                  <a:srgbClr val="FF0000"/>
                </a:solidFill>
              </a:rPr>
              <a:t>有利于社会的安定团结、代际接替及协调发展</a:t>
            </a:r>
            <a:endParaRPr lang="en-US" altLang="zh-CN" sz="2000" dirty="0">
              <a:solidFill>
                <a:srgbClr val="FF0000"/>
              </a:solidFill>
            </a:endParaRPr>
          </a:p>
        </p:txBody>
      </p:sp>
      <p:pic>
        <p:nvPicPr>
          <p:cNvPr id="2" name="图片 1">
            <a:extLst>
              <a:ext uri="{FF2B5EF4-FFF2-40B4-BE49-F238E27FC236}">
                <a16:creationId xmlns:a16="http://schemas.microsoft.com/office/drawing/2014/main" id="{87FAB090-E727-427D-B1CF-322C3F5623A7}"/>
              </a:ext>
            </a:extLst>
          </p:cNvPr>
          <p:cNvPicPr>
            <a:picLocks noChangeAspect="1"/>
          </p:cNvPicPr>
          <p:nvPr/>
        </p:nvPicPr>
        <p:blipFill>
          <a:blip r:embed="rId3"/>
          <a:stretch>
            <a:fillRect/>
          </a:stretch>
        </p:blipFill>
        <p:spPr>
          <a:xfrm>
            <a:off x="9349990" y="790554"/>
            <a:ext cx="2622444" cy="1534202"/>
          </a:xfrm>
          <a:prstGeom prst="rect">
            <a:avLst/>
          </a:prstGeom>
        </p:spPr>
      </p:pic>
      <p:sp>
        <p:nvSpPr>
          <p:cNvPr id="3" name="矩形 2">
            <a:extLst>
              <a:ext uri="{FF2B5EF4-FFF2-40B4-BE49-F238E27FC236}">
                <a16:creationId xmlns:a16="http://schemas.microsoft.com/office/drawing/2014/main" id="{09A9E8E6-4B39-4ED9-AB76-BD9EF5540FC7}"/>
              </a:ext>
            </a:extLst>
          </p:cNvPr>
          <p:cNvSpPr/>
          <p:nvPr/>
        </p:nvSpPr>
        <p:spPr>
          <a:xfrm>
            <a:off x="922789" y="168564"/>
            <a:ext cx="5173211" cy="369332"/>
          </a:xfrm>
          <a:prstGeom prst="rect">
            <a:avLst/>
          </a:prstGeom>
        </p:spPr>
        <p:txBody>
          <a:bodyPr wrap="none">
            <a:spAutoFit/>
          </a:bodyPr>
          <a:lstStyle/>
          <a:p>
            <a:r>
              <a:rPr lang="en-US" altLang="zh-CN" dirty="0">
                <a:latin typeface="Helvetica Neue For Number"/>
              </a:rPr>
              <a:t>5.1.3.1 </a:t>
            </a:r>
            <a:r>
              <a:rPr lang="zh-CN" altLang="en-US" dirty="0">
                <a:latin typeface="Helvetica Neue For Number"/>
              </a:rPr>
              <a:t>养老保险在社会保障体系中具有重要地位 </a:t>
            </a:r>
            <a:endParaRPr lang="zh-CN" altLang="en-US" dirty="0"/>
          </a:p>
        </p:txBody>
      </p:sp>
      <p:sp>
        <p:nvSpPr>
          <p:cNvPr id="31" name="文本框 30">
            <a:extLst>
              <a:ext uri="{FF2B5EF4-FFF2-40B4-BE49-F238E27FC236}">
                <a16:creationId xmlns:a16="http://schemas.microsoft.com/office/drawing/2014/main" id="{6088A76F-F934-42C8-BDBE-B1FC234403E0}"/>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32" name="矩形 31">
            <a:extLst>
              <a:ext uri="{FF2B5EF4-FFF2-40B4-BE49-F238E27FC236}">
                <a16:creationId xmlns:a16="http://schemas.microsoft.com/office/drawing/2014/main" id="{0D0A5D7E-4254-42E9-82D8-047CC1C84737}"/>
              </a:ext>
            </a:extLst>
          </p:cNvPr>
          <p:cNvSpPr/>
          <p:nvPr/>
        </p:nvSpPr>
        <p:spPr>
          <a:xfrm>
            <a:off x="547009" y="1579364"/>
            <a:ext cx="2492991" cy="430887"/>
          </a:xfrm>
          <a:prstGeom prst="rect">
            <a:avLst/>
          </a:prstGeom>
          <a:noFill/>
        </p:spPr>
        <p:txBody>
          <a:bodyPr wrap="square" rtlCol="0">
            <a:spAutoFit/>
          </a:bodyPr>
          <a:lstStyle/>
          <a:p>
            <a:pPr algn="ctr"/>
            <a:r>
              <a:rPr lang="en-US" altLang="zh-CN" sz="2200" b="1" dirty="0"/>
              <a:t>5.1</a:t>
            </a:r>
            <a:r>
              <a:rPr lang="zh-CN" altLang="en-US" sz="2200" b="1" dirty="0"/>
              <a:t>   养老保险概述</a:t>
            </a:r>
          </a:p>
        </p:txBody>
      </p:sp>
    </p:spTree>
    <p:extLst>
      <p:ext uri="{BB962C8B-B14F-4D97-AF65-F5344CB8AC3E}">
        <p14:creationId xmlns:p14="http://schemas.microsoft.com/office/powerpoint/2010/main" val="142801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2"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78832" y="2135106"/>
            <a:ext cx="10738248" cy="3925153"/>
          </a:xfrm>
        </p:spPr>
        <p:txBody>
          <a:bodyPr anchor="ctr"/>
          <a:lstStyle/>
          <a:p>
            <a:pPr algn="l">
              <a:spcBef>
                <a:spcPts val="0"/>
              </a:spcBef>
              <a:spcAft>
                <a:spcPts val="2400"/>
              </a:spcAft>
            </a:pPr>
            <a:r>
              <a:rPr lang="zh-CN" altLang="en-US" dirty="0"/>
              <a:t>国务院关于工人退休、推职的暂行办法（国发</a:t>
            </a:r>
            <a:r>
              <a:rPr lang="en-US" altLang="zh-CN" dirty="0"/>
              <a:t>[1978]104</a:t>
            </a:r>
            <a:r>
              <a:rPr lang="zh-CN" altLang="en-US" dirty="0"/>
              <a:t>号）规定，全民所有制企业、事业单位和国家机关、人民团体的工人的退休条件是（   </a:t>
            </a:r>
            <a:r>
              <a:rPr lang="en-US" altLang="zh-CN" b="1" dirty="0">
                <a:solidFill>
                  <a:srgbClr val="FF0000"/>
                </a:solidFill>
              </a:rPr>
              <a:t>D</a:t>
            </a:r>
            <a:r>
              <a:rPr lang="zh-CN" altLang="en-US" dirty="0"/>
              <a:t>  ）。</a:t>
            </a:r>
            <a:endParaRPr lang="en-US" altLang="zh-CN" dirty="0"/>
          </a:p>
          <a:p>
            <a:pPr algn="l">
              <a:spcAft>
                <a:spcPts val="1200"/>
              </a:spcAft>
            </a:pPr>
            <a:r>
              <a:rPr lang="en-US" altLang="zh-CN" dirty="0"/>
              <a:t>A</a:t>
            </a:r>
            <a:r>
              <a:rPr lang="zh-CN" altLang="en-US" dirty="0"/>
              <a:t>、男年满</a:t>
            </a:r>
            <a:r>
              <a:rPr lang="en-US" altLang="zh-CN" dirty="0"/>
              <a:t>60</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dirty="0"/>
              <a:t>B</a:t>
            </a:r>
            <a:r>
              <a:rPr lang="zh-CN" altLang="en-US" dirty="0"/>
              <a:t>、男年满</a:t>
            </a:r>
            <a:r>
              <a:rPr lang="en-US" altLang="zh-CN" dirty="0"/>
              <a:t>60</a:t>
            </a:r>
            <a:r>
              <a:rPr lang="zh-CN" altLang="en-US" dirty="0"/>
              <a:t>周岁，女年满</a:t>
            </a:r>
            <a:r>
              <a:rPr lang="en-US" altLang="zh-CN" dirty="0"/>
              <a:t>50</a:t>
            </a:r>
            <a:r>
              <a:rPr lang="zh-CN" altLang="en-US" dirty="0"/>
              <a:t>周岁，连续工龄满</a:t>
            </a:r>
            <a:r>
              <a:rPr lang="en-US" altLang="zh-CN" dirty="0"/>
              <a:t>15</a:t>
            </a:r>
            <a:r>
              <a:rPr lang="zh-CN" altLang="en-US" dirty="0"/>
              <a:t>年的</a:t>
            </a:r>
          </a:p>
          <a:p>
            <a:pPr algn="l">
              <a:spcAft>
                <a:spcPts val="1200"/>
              </a:spcAft>
            </a:pPr>
            <a:r>
              <a:rPr lang="en-US" altLang="zh-CN" dirty="0"/>
              <a:t>C</a:t>
            </a:r>
            <a:r>
              <a:rPr lang="zh-CN" altLang="en-US" dirty="0"/>
              <a:t>、男年满</a:t>
            </a:r>
            <a:r>
              <a:rPr lang="en-US" altLang="zh-CN" dirty="0"/>
              <a:t>65</a:t>
            </a:r>
            <a:r>
              <a:rPr lang="zh-CN" altLang="en-US" dirty="0"/>
              <a:t>周岁，女年满</a:t>
            </a:r>
            <a:r>
              <a:rPr lang="en-US" altLang="zh-CN" dirty="0"/>
              <a:t>55</a:t>
            </a:r>
            <a:r>
              <a:rPr lang="zh-CN" altLang="en-US" dirty="0"/>
              <a:t>周岁，连续工龄满</a:t>
            </a:r>
            <a:r>
              <a:rPr lang="en-US" altLang="zh-CN" dirty="0"/>
              <a:t>10</a:t>
            </a:r>
            <a:r>
              <a:rPr lang="zh-CN" altLang="en-US" dirty="0"/>
              <a:t>年的</a:t>
            </a:r>
          </a:p>
          <a:p>
            <a:pPr algn="l">
              <a:spcAft>
                <a:spcPts val="1200"/>
              </a:spcAft>
            </a:pPr>
            <a:r>
              <a:rPr lang="en-US" altLang="zh-CN" b="1" dirty="0">
                <a:solidFill>
                  <a:srgbClr val="FF0000"/>
                </a:solidFill>
              </a:rPr>
              <a:t>D</a:t>
            </a:r>
            <a:r>
              <a:rPr lang="zh-CN" altLang="en-US" b="1" dirty="0">
                <a:solidFill>
                  <a:srgbClr val="FF0000"/>
                </a:solidFill>
              </a:rPr>
              <a:t>、男年满</a:t>
            </a:r>
            <a:r>
              <a:rPr lang="en-US" altLang="zh-CN" b="1" dirty="0">
                <a:solidFill>
                  <a:srgbClr val="FF0000"/>
                </a:solidFill>
              </a:rPr>
              <a:t>60</a:t>
            </a:r>
            <a:r>
              <a:rPr lang="zh-CN" altLang="en-US" b="1" dirty="0">
                <a:solidFill>
                  <a:srgbClr val="FF0000"/>
                </a:solidFill>
              </a:rPr>
              <a:t>周岁，女年满</a:t>
            </a:r>
            <a:r>
              <a:rPr lang="en-US" altLang="zh-CN" b="1" dirty="0">
                <a:solidFill>
                  <a:srgbClr val="FF0000"/>
                </a:solidFill>
              </a:rPr>
              <a:t>50</a:t>
            </a:r>
            <a:r>
              <a:rPr lang="zh-CN" altLang="en-US" b="1" dirty="0">
                <a:solidFill>
                  <a:srgbClr val="FF0000"/>
                </a:solidFill>
              </a:rPr>
              <a:t>周岁，连续工龄满</a:t>
            </a:r>
            <a:r>
              <a:rPr lang="en-US" altLang="zh-CN" b="1" dirty="0">
                <a:solidFill>
                  <a:srgbClr val="FF0000"/>
                </a:solidFill>
              </a:rPr>
              <a:t>10</a:t>
            </a:r>
            <a:r>
              <a:rPr lang="zh-CN" altLang="en-US" b="1" dirty="0">
                <a:solidFill>
                  <a:srgbClr val="FF0000"/>
                </a:solidFill>
              </a:rPr>
              <a:t>年的</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729628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65955" y="2821568"/>
            <a:ext cx="10278319" cy="966547"/>
          </a:xfrm>
          <a:prstGeom prst="rect">
            <a:avLst/>
          </a:prstGeom>
        </p:spPr>
        <p:txBody>
          <a:bodyPr wrap="square">
            <a:spAutoFit/>
          </a:bodyPr>
          <a:lstStyle/>
          <a:p>
            <a:pPr>
              <a:lnSpc>
                <a:spcPct val="150000"/>
              </a:lnSpc>
            </a:pPr>
            <a:r>
              <a:rPr lang="zh-CN" altLang="en-US" sz="2000" b="1" dirty="0"/>
              <a:t>（二）关于退休待遇的规定</a:t>
            </a:r>
          </a:p>
          <a:p>
            <a:pPr>
              <a:lnSpc>
                <a:spcPct val="150000"/>
              </a:lnSpc>
            </a:pPr>
            <a:r>
              <a:rPr lang="zh-CN" altLang="en-US" sz="2000" dirty="0"/>
              <a:t>              我国目前退休养老待遇分为</a:t>
            </a:r>
            <a:r>
              <a:rPr lang="zh-CN" altLang="en-US" sz="2000" b="1" dirty="0">
                <a:solidFill>
                  <a:srgbClr val="FF0000"/>
                </a:solidFill>
              </a:rPr>
              <a:t>退休</a:t>
            </a:r>
            <a:r>
              <a:rPr lang="zh-CN" altLang="en-US" sz="2000" dirty="0"/>
              <a:t>和</a:t>
            </a:r>
            <a:r>
              <a:rPr lang="zh-CN" altLang="en-US" sz="2000" b="1" dirty="0">
                <a:solidFill>
                  <a:srgbClr val="FF0000"/>
                </a:solidFill>
              </a:rPr>
              <a:t>离休</a:t>
            </a:r>
            <a:r>
              <a:rPr lang="zh-CN" altLang="en-US" sz="2000" dirty="0"/>
              <a:t>两种，二者待遇的标准有所不同。</a:t>
            </a:r>
          </a:p>
        </p:txBody>
      </p:sp>
      <p:grpSp>
        <p:nvGrpSpPr>
          <p:cNvPr id="2" name="组合 1">
            <a:extLst>
              <a:ext uri="{FF2B5EF4-FFF2-40B4-BE49-F238E27FC236}">
                <a16:creationId xmlns:a16="http://schemas.microsoft.com/office/drawing/2014/main" id="{AAFE6249-3C26-4B94-B387-ACE863234886}"/>
              </a:ext>
            </a:extLst>
          </p:cNvPr>
          <p:cNvGrpSpPr/>
          <p:nvPr/>
        </p:nvGrpSpPr>
        <p:grpSpPr>
          <a:xfrm>
            <a:off x="1635110" y="4002372"/>
            <a:ext cx="10336172" cy="2436249"/>
            <a:chOff x="1635110" y="4002372"/>
            <a:chExt cx="10336172" cy="2436249"/>
          </a:xfrm>
        </p:grpSpPr>
        <p:sp>
          <p:nvSpPr>
            <p:cNvPr id="3" name="矩形 2">
              <a:extLst>
                <a:ext uri="{FF2B5EF4-FFF2-40B4-BE49-F238E27FC236}">
                  <a16:creationId xmlns:a16="http://schemas.microsoft.com/office/drawing/2014/main" id="{C640938E-82C3-45DB-939C-CE92DE56C258}"/>
                </a:ext>
              </a:extLst>
            </p:cNvPr>
            <p:cNvSpPr/>
            <p:nvPr/>
          </p:nvSpPr>
          <p:spPr>
            <a:xfrm>
              <a:off x="1635110" y="4002372"/>
              <a:ext cx="2495456" cy="463588"/>
            </a:xfrm>
            <a:prstGeom prst="rect">
              <a:avLst/>
            </a:prstGeom>
          </p:spPr>
          <p:txBody>
            <a:bodyPr wrap="square">
              <a:spAutoFit/>
            </a:bodyPr>
            <a:lstStyle/>
            <a:p>
              <a:pPr>
                <a:lnSpc>
                  <a:spcPct val="150000"/>
                </a:lnSpc>
              </a:pPr>
              <a:r>
                <a:rPr lang="en-US" altLang="zh-CN" dirty="0"/>
                <a:t>1</a:t>
              </a:r>
              <a:r>
                <a:rPr lang="zh-CN" altLang="en-US" dirty="0"/>
                <a:t>、</a:t>
              </a:r>
              <a:r>
                <a:rPr lang="zh-CN" altLang="en-US" dirty="0">
                  <a:solidFill>
                    <a:srgbClr val="FF0000"/>
                  </a:solidFill>
                </a:rPr>
                <a:t>退休养老待遇规定</a:t>
              </a:r>
              <a:endParaRPr lang="en-US" altLang="zh-CN" dirty="0">
                <a:solidFill>
                  <a:srgbClr val="FF0000"/>
                </a:solidFill>
              </a:endParaRPr>
            </a:p>
          </p:txBody>
        </p:sp>
        <p:sp>
          <p:nvSpPr>
            <p:cNvPr id="13" name="矩形 12">
              <a:extLst>
                <a:ext uri="{FF2B5EF4-FFF2-40B4-BE49-F238E27FC236}">
                  <a16:creationId xmlns:a16="http://schemas.microsoft.com/office/drawing/2014/main" id="{25B20B1B-95C7-4FE8-B2B5-55F4804822A6}"/>
                </a:ext>
              </a:extLst>
            </p:cNvPr>
            <p:cNvSpPr/>
            <p:nvPr/>
          </p:nvSpPr>
          <p:spPr>
            <a:xfrm>
              <a:off x="1992831" y="4590038"/>
              <a:ext cx="9978451" cy="1848583"/>
            </a:xfrm>
            <a:prstGeom prst="rect">
              <a:avLst/>
            </a:prstGeom>
          </p:spPr>
          <p:txBody>
            <a:bodyPr wrap="square">
              <a:spAutoFit/>
            </a:bodyPr>
            <a:lstStyle/>
            <a:p>
              <a:pPr>
                <a:lnSpc>
                  <a:spcPct val="150000"/>
                </a:lnSpc>
              </a:pPr>
              <a:r>
                <a:rPr lang="zh-CN" altLang="en-US" dirty="0"/>
                <a:t>对于获得全国劳动英雄、劳动模范称号，在退休时保持荣誉者；在革命和建设中有特殊贡献的职工；部队军以上单位授予战斗英雄称号的转业、复员军人退休时仍然保持荣誉者，可享受较高的退休待遇，其标准可高于一般退休标准的</a:t>
              </a:r>
              <a:r>
                <a:rPr lang="en-US" altLang="zh-CN" sz="2400" b="1" dirty="0">
                  <a:solidFill>
                    <a:srgbClr val="FF0000"/>
                  </a:solidFill>
                </a:rPr>
                <a:t>5%-15%</a:t>
              </a:r>
              <a:r>
                <a:rPr lang="zh-CN" altLang="en-US" dirty="0"/>
                <a:t>。但提高标准后的退休费，不得超过本人原标准工资。</a:t>
              </a:r>
            </a:p>
          </p:txBody>
        </p:sp>
      </p:grpSp>
      <p:sp>
        <p:nvSpPr>
          <p:cNvPr id="4" name="矩形 3">
            <a:extLst>
              <a:ext uri="{FF2B5EF4-FFF2-40B4-BE49-F238E27FC236}">
                <a16:creationId xmlns:a16="http://schemas.microsoft.com/office/drawing/2014/main" id="{F4A2FA8B-32D8-424A-9E2D-48E28DB275B5}"/>
              </a:ext>
            </a:extLst>
          </p:cNvPr>
          <p:cNvSpPr/>
          <p:nvPr/>
        </p:nvSpPr>
        <p:spPr>
          <a:xfrm>
            <a:off x="956407" y="181548"/>
            <a:ext cx="3031599" cy="369332"/>
          </a:xfrm>
          <a:prstGeom prst="rect">
            <a:avLst/>
          </a:prstGeom>
        </p:spPr>
        <p:txBody>
          <a:bodyPr wrap="none">
            <a:spAutoFit/>
          </a:bodyPr>
          <a:lstStyle/>
          <a:p>
            <a:r>
              <a:rPr lang="en-US" altLang="zh-CN" dirty="0">
                <a:latin typeface="Helvetica Neue For Number"/>
              </a:rPr>
              <a:t>5.3.1.2 </a:t>
            </a:r>
            <a:r>
              <a:rPr lang="zh-CN" altLang="en-US" dirty="0">
                <a:latin typeface="Helvetica Neue For Number"/>
              </a:rPr>
              <a:t>关于退休待遇的规定</a:t>
            </a:r>
            <a:endParaRPr lang="zh-CN" altLang="en-US" dirty="0"/>
          </a:p>
        </p:txBody>
      </p:sp>
      <p:grpSp>
        <p:nvGrpSpPr>
          <p:cNvPr id="14" name="组合 13">
            <a:extLst>
              <a:ext uri="{FF2B5EF4-FFF2-40B4-BE49-F238E27FC236}">
                <a16:creationId xmlns:a16="http://schemas.microsoft.com/office/drawing/2014/main" id="{52995D4C-0B82-41EA-915C-AC9D56E0C309}"/>
              </a:ext>
            </a:extLst>
          </p:cNvPr>
          <p:cNvGrpSpPr/>
          <p:nvPr/>
        </p:nvGrpSpPr>
        <p:grpSpPr>
          <a:xfrm>
            <a:off x="107475" y="941847"/>
            <a:ext cx="6197640" cy="1665465"/>
            <a:chOff x="107475" y="941847"/>
            <a:chExt cx="6197640" cy="1665465"/>
          </a:xfrm>
        </p:grpSpPr>
        <p:grpSp>
          <p:nvGrpSpPr>
            <p:cNvPr id="15" name="组合 14">
              <a:extLst>
                <a:ext uri="{FF2B5EF4-FFF2-40B4-BE49-F238E27FC236}">
                  <a16:creationId xmlns:a16="http://schemas.microsoft.com/office/drawing/2014/main" id="{0537B762-CD3E-4B2B-9C29-0C0D82DCE7BD}"/>
                </a:ext>
              </a:extLst>
            </p:cNvPr>
            <p:cNvGrpSpPr/>
            <p:nvPr/>
          </p:nvGrpSpPr>
          <p:grpSpPr>
            <a:xfrm>
              <a:off x="107475" y="941847"/>
              <a:ext cx="5224900" cy="1665465"/>
              <a:chOff x="107475" y="941847"/>
              <a:chExt cx="5224900" cy="1665465"/>
            </a:xfrm>
          </p:grpSpPr>
          <p:sp>
            <p:nvSpPr>
              <p:cNvPr id="17" name="文本框 16">
                <a:extLst>
                  <a:ext uri="{FF2B5EF4-FFF2-40B4-BE49-F238E27FC236}">
                    <a16:creationId xmlns:a16="http://schemas.microsoft.com/office/drawing/2014/main" id="{F758247A-83BC-4E63-A619-4578FE34D766}"/>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8" name="文本框 17">
                <a:extLst>
                  <a:ext uri="{FF2B5EF4-FFF2-40B4-BE49-F238E27FC236}">
                    <a16:creationId xmlns:a16="http://schemas.microsoft.com/office/drawing/2014/main" id="{5A802247-B462-459C-BD5C-4612CC38F43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DD360934-4E83-4AC4-8E91-496D2670A223}"/>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6" name="文本框 15">
              <a:extLst>
                <a:ext uri="{FF2B5EF4-FFF2-40B4-BE49-F238E27FC236}">
                  <a16:creationId xmlns:a16="http://schemas.microsoft.com/office/drawing/2014/main" id="{8DBA9B91-DD84-4354-B092-0C78908FE327}"/>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78181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2578" y="2706380"/>
            <a:ext cx="10278319" cy="966547"/>
          </a:xfrm>
          <a:prstGeom prst="rect">
            <a:avLst/>
          </a:prstGeom>
        </p:spPr>
        <p:txBody>
          <a:bodyPr wrap="square">
            <a:spAutoFit/>
          </a:bodyPr>
          <a:lstStyle/>
          <a:p>
            <a:pPr>
              <a:lnSpc>
                <a:spcPct val="150000"/>
              </a:lnSpc>
            </a:pPr>
            <a:r>
              <a:rPr lang="zh-CN" altLang="en-US" sz="2000" dirty="0"/>
              <a:t>（二）关于退休待遇的规定</a:t>
            </a:r>
          </a:p>
          <a:p>
            <a:pPr>
              <a:lnSpc>
                <a:spcPct val="150000"/>
              </a:lnSpc>
            </a:pPr>
            <a:r>
              <a:rPr lang="zh-CN" altLang="en-US" sz="2000" dirty="0"/>
              <a:t>              我国目前退休养老待遇分为</a:t>
            </a:r>
            <a:r>
              <a:rPr lang="zh-CN" altLang="en-US" sz="2000" b="1" dirty="0">
                <a:solidFill>
                  <a:srgbClr val="FF0000"/>
                </a:solidFill>
              </a:rPr>
              <a:t>退休</a:t>
            </a:r>
            <a:r>
              <a:rPr lang="zh-CN" altLang="en-US" sz="2000" dirty="0"/>
              <a:t>和</a:t>
            </a:r>
            <a:r>
              <a:rPr lang="zh-CN" altLang="en-US" sz="2000" b="1" dirty="0">
                <a:solidFill>
                  <a:srgbClr val="FF0000"/>
                </a:solidFill>
              </a:rPr>
              <a:t>离休</a:t>
            </a:r>
            <a:r>
              <a:rPr lang="zh-CN" altLang="en-US" sz="2000" dirty="0"/>
              <a:t>两种，二者待遇的标准有所不同。</a:t>
            </a:r>
          </a:p>
        </p:txBody>
      </p:sp>
      <p:grpSp>
        <p:nvGrpSpPr>
          <p:cNvPr id="4" name="组合 3">
            <a:extLst>
              <a:ext uri="{FF2B5EF4-FFF2-40B4-BE49-F238E27FC236}">
                <a16:creationId xmlns:a16="http://schemas.microsoft.com/office/drawing/2014/main" id="{5D4461C6-8799-4354-922B-2225AF5E67F9}"/>
              </a:ext>
            </a:extLst>
          </p:cNvPr>
          <p:cNvGrpSpPr/>
          <p:nvPr/>
        </p:nvGrpSpPr>
        <p:grpSpPr>
          <a:xfrm>
            <a:off x="1490153" y="3981040"/>
            <a:ext cx="10544192" cy="1849021"/>
            <a:chOff x="1490153" y="3981040"/>
            <a:chExt cx="10544192" cy="1849021"/>
          </a:xfrm>
        </p:grpSpPr>
        <p:sp>
          <p:nvSpPr>
            <p:cNvPr id="2" name="矩形 1">
              <a:extLst>
                <a:ext uri="{FF2B5EF4-FFF2-40B4-BE49-F238E27FC236}">
                  <a16:creationId xmlns:a16="http://schemas.microsoft.com/office/drawing/2014/main" id="{C0381257-2738-4E5B-B74A-582C2169E2C3}"/>
                </a:ext>
              </a:extLst>
            </p:cNvPr>
            <p:cNvSpPr/>
            <p:nvPr/>
          </p:nvSpPr>
          <p:spPr>
            <a:xfrm>
              <a:off x="1490153" y="3981040"/>
              <a:ext cx="1917513" cy="463588"/>
            </a:xfrm>
            <a:prstGeom prst="rect">
              <a:avLst/>
            </a:prstGeom>
          </p:spPr>
          <p:txBody>
            <a:bodyPr wrap="none">
              <a:spAutoFit/>
            </a:bodyPr>
            <a:lstStyle/>
            <a:p>
              <a:pPr>
                <a:lnSpc>
                  <a:spcPct val="150000"/>
                </a:lnSpc>
              </a:pPr>
              <a:r>
                <a:rPr lang="en-US" altLang="zh-CN" dirty="0"/>
                <a:t>2</a:t>
              </a:r>
              <a:r>
                <a:rPr lang="zh-CN" altLang="en-US" dirty="0"/>
                <a:t>、</a:t>
              </a:r>
              <a:r>
                <a:rPr lang="zh-CN" altLang="en-US" dirty="0">
                  <a:solidFill>
                    <a:srgbClr val="FF0000"/>
                  </a:solidFill>
                </a:rPr>
                <a:t>离休待遇规定</a:t>
              </a:r>
            </a:p>
          </p:txBody>
        </p:sp>
        <p:sp>
          <p:nvSpPr>
            <p:cNvPr id="3" name="矩形 2">
              <a:extLst>
                <a:ext uri="{FF2B5EF4-FFF2-40B4-BE49-F238E27FC236}">
                  <a16:creationId xmlns:a16="http://schemas.microsoft.com/office/drawing/2014/main" id="{E6E59A4C-D8FA-4B22-A831-96228C847FBD}"/>
                </a:ext>
              </a:extLst>
            </p:cNvPr>
            <p:cNvSpPr/>
            <p:nvPr/>
          </p:nvSpPr>
          <p:spPr>
            <a:xfrm>
              <a:off x="1841245" y="4540156"/>
              <a:ext cx="10193100" cy="1289905"/>
            </a:xfrm>
            <a:prstGeom prst="rect">
              <a:avLst/>
            </a:prstGeom>
          </p:spPr>
          <p:txBody>
            <a:bodyPr wrap="square">
              <a:spAutoFit/>
            </a:bodyPr>
            <a:lstStyle/>
            <a:p>
              <a:pPr>
                <a:lnSpc>
                  <a:spcPct val="150000"/>
                </a:lnSpc>
              </a:pPr>
              <a:r>
                <a:rPr lang="zh-CN" altLang="zh-CN" kern="100" dirty="0">
                  <a:solidFill>
                    <a:srgbClr val="FF0000"/>
                  </a:solidFill>
                  <a:latin typeface="+mn-ea"/>
                  <a:cs typeface="Times New Roman" panose="02020603050405020304" pitchFamily="18" charset="0"/>
                </a:rPr>
                <a:t>离休</a:t>
              </a:r>
              <a:r>
                <a:rPr lang="zh-CN" altLang="zh-CN" kern="100" dirty="0">
                  <a:latin typeface="+mn-ea"/>
                  <a:cs typeface="Times New Roman" panose="02020603050405020304" pitchFamily="18" charset="0"/>
                </a:rPr>
                <a:t>是指</a:t>
              </a:r>
              <a:r>
                <a:rPr lang="en-US" altLang="zh-CN" kern="100" dirty="0">
                  <a:latin typeface="+mn-ea"/>
                  <a:cs typeface="Times New Roman" panose="02020603050405020304" pitchFamily="18" charset="0"/>
                </a:rPr>
                <a:t>1949</a:t>
              </a:r>
              <a:r>
                <a:rPr lang="zh-CN" altLang="zh-CN" kern="100" dirty="0">
                  <a:latin typeface="+mn-ea"/>
                  <a:cs typeface="Times New Roman" panose="02020603050405020304" pitchFamily="18" charset="0"/>
                </a:rPr>
                <a:t>年</a:t>
              </a:r>
              <a:r>
                <a:rPr lang="en-US" altLang="zh-CN" kern="100" dirty="0">
                  <a:latin typeface="+mn-ea"/>
                  <a:cs typeface="Times New Roman" panose="02020603050405020304" pitchFamily="18" charset="0"/>
                </a:rPr>
                <a:t>10</a:t>
              </a:r>
              <a:r>
                <a:rPr lang="zh-CN" altLang="zh-CN" kern="100" dirty="0">
                  <a:latin typeface="+mn-ea"/>
                  <a:cs typeface="Times New Roman" panose="02020603050405020304" pitchFamily="18" charset="0"/>
                </a:rPr>
                <a:t>月</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日中华人民共和国成立以前</a:t>
              </a:r>
              <a:r>
                <a:rPr lang="zh-CN" altLang="zh-CN" kern="100" dirty="0">
                  <a:solidFill>
                    <a:srgbClr val="FF0000"/>
                  </a:solidFill>
                  <a:latin typeface="+mn-ea"/>
                  <a:cs typeface="Times New Roman" panose="02020603050405020304" pitchFamily="18" charset="0"/>
                </a:rPr>
                <a:t>参</a:t>
              </a:r>
              <a:r>
                <a:rPr lang="zh-CN" altLang="en-US" kern="100" dirty="0">
                  <a:solidFill>
                    <a:srgbClr val="FF0000"/>
                  </a:solidFill>
                  <a:latin typeface="+mn-ea"/>
                  <a:cs typeface="Times New Roman" panose="02020603050405020304" pitchFamily="18" charset="0"/>
                </a:rPr>
                <a:t>加</a:t>
              </a:r>
              <a:r>
                <a:rPr lang="zh-CN" altLang="zh-CN" kern="100" dirty="0">
                  <a:solidFill>
                    <a:srgbClr val="FF0000"/>
                  </a:solidFill>
                  <a:latin typeface="+mn-ea"/>
                  <a:cs typeface="Times New Roman" panose="02020603050405020304" pitchFamily="18" charset="0"/>
                </a:rPr>
                <a:t>革命工作</a:t>
              </a:r>
              <a:r>
                <a:rPr lang="zh-CN" altLang="zh-CN" kern="100" dirty="0">
                  <a:latin typeface="+mn-ea"/>
                  <a:cs typeface="Times New Roman" panose="02020603050405020304" pitchFamily="18" charset="0"/>
                </a:rPr>
                <a:t>，享受供给制待遇的干部和在国民党统治区从事地下工作或参加民主党派的人员，以及</a:t>
              </a:r>
              <a:r>
                <a:rPr lang="en-US" altLang="zh-CN" kern="100" dirty="0">
                  <a:latin typeface="+mn-ea"/>
                  <a:cs typeface="Times New Roman" panose="02020603050405020304" pitchFamily="18" charset="0"/>
                </a:rPr>
                <a:t>1948</a:t>
              </a:r>
              <a:r>
                <a:rPr lang="zh-CN" altLang="zh-CN" kern="100" dirty="0">
                  <a:latin typeface="+mn-ea"/>
                  <a:cs typeface="Times New Roman" panose="02020603050405020304" pitchFamily="18" charset="0"/>
                </a:rPr>
                <a:t>年年底以前在</a:t>
              </a:r>
              <a:r>
                <a:rPr lang="zh-CN" altLang="zh-CN" kern="100" dirty="0">
                  <a:solidFill>
                    <a:srgbClr val="FF0000"/>
                  </a:solidFill>
                  <a:latin typeface="+mn-ea"/>
                  <a:cs typeface="Times New Roman" panose="02020603050405020304" pitchFamily="18" charset="0"/>
                </a:rPr>
                <a:t>解放区工作</a:t>
              </a:r>
              <a:r>
                <a:rPr lang="zh-CN" altLang="zh-CN" kern="100" dirty="0">
                  <a:latin typeface="+mn-ea"/>
                  <a:cs typeface="Times New Roman" panose="02020603050405020304" pitchFamily="18" charset="0"/>
                </a:rPr>
                <a:t>、享受政府薪金待遇的干部，</a:t>
              </a:r>
              <a:r>
                <a:rPr lang="zh-CN" altLang="zh-CN" kern="100" dirty="0">
                  <a:solidFill>
                    <a:srgbClr val="FF0000"/>
                  </a:solidFill>
                  <a:latin typeface="+mn-ea"/>
                  <a:cs typeface="Times New Roman" panose="02020603050405020304" pitchFamily="18" charset="0"/>
                </a:rPr>
                <a:t>男年满</a:t>
              </a:r>
              <a:r>
                <a:rPr lang="en-US" altLang="zh-CN" kern="100" dirty="0">
                  <a:solidFill>
                    <a:srgbClr val="FF0000"/>
                  </a:solidFill>
                  <a:latin typeface="+mn-ea"/>
                  <a:cs typeface="Times New Roman" panose="02020603050405020304" pitchFamily="18" charset="0"/>
                </a:rPr>
                <a:t>60</a:t>
              </a:r>
              <a:r>
                <a:rPr lang="zh-CN" altLang="zh-CN" kern="100" dirty="0">
                  <a:solidFill>
                    <a:srgbClr val="FF0000"/>
                  </a:solidFill>
                  <a:latin typeface="+mn-ea"/>
                  <a:cs typeface="Times New Roman" panose="02020603050405020304" pitchFamily="18" charset="0"/>
                </a:rPr>
                <a:t>岁，女年满</a:t>
              </a:r>
              <a:r>
                <a:rPr lang="en-US" altLang="zh-CN" kern="100" dirty="0">
                  <a:solidFill>
                    <a:srgbClr val="FF0000"/>
                  </a:solidFill>
                  <a:latin typeface="+mn-ea"/>
                  <a:cs typeface="Times New Roman" panose="02020603050405020304" pitchFamily="18" charset="0"/>
                </a:rPr>
                <a:t>55</a:t>
              </a:r>
              <a:r>
                <a:rPr lang="zh-CN" altLang="zh-CN" kern="100" dirty="0">
                  <a:solidFill>
                    <a:srgbClr val="FF0000"/>
                  </a:solidFill>
                  <a:latin typeface="+mn-ea"/>
                  <a:cs typeface="Times New Roman" panose="02020603050405020304" pitchFamily="18" charset="0"/>
                </a:rPr>
                <a:t>岁</a:t>
              </a:r>
              <a:r>
                <a:rPr lang="zh-CN" altLang="zh-CN" kern="100" dirty="0">
                  <a:latin typeface="+mn-ea"/>
                  <a:cs typeface="Times New Roman" panose="02020603050405020304" pitchFamily="18" charset="0"/>
                </a:rPr>
                <a:t>，离开工作岗位后享受离休待遇。</a:t>
              </a:r>
              <a:endParaRPr lang="zh-CN" altLang="en-US" dirty="0">
                <a:latin typeface="+mn-ea"/>
              </a:endParaRPr>
            </a:p>
          </p:txBody>
        </p:sp>
      </p:grpSp>
      <p:sp>
        <p:nvSpPr>
          <p:cNvPr id="13" name="矩形 12">
            <a:extLst>
              <a:ext uri="{FF2B5EF4-FFF2-40B4-BE49-F238E27FC236}">
                <a16:creationId xmlns:a16="http://schemas.microsoft.com/office/drawing/2014/main" id="{DEA56275-F9C1-4C36-A0FA-2E3895CFAF99}"/>
              </a:ext>
            </a:extLst>
          </p:cNvPr>
          <p:cNvSpPr/>
          <p:nvPr/>
        </p:nvSpPr>
        <p:spPr>
          <a:xfrm>
            <a:off x="956407" y="181548"/>
            <a:ext cx="3031599" cy="369332"/>
          </a:xfrm>
          <a:prstGeom prst="rect">
            <a:avLst/>
          </a:prstGeom>
        </p:spPr>
        <p:txBody>
          <a:bodyPr wrap="none">
            <a:spAutoFit/>
          </a:bodyPr>
          <a:lstStyle/>
          <a:p>
            <a:r>
              <a:rPr lang="en-US" altLang="zh-CN" dirty="0">
                <a:latin typeface="Helvetica Neue For Number"/>
              </a:rPr>
              <a:t>5.3.1.2 </a:t>
            </a:r>
            <a:r>
              <a:rPr lang="zh-CN" altLang="en-US" dirty="0">
                <a:latin typeface="Helvetica Neue For Number"/>
              </a:rPr>
              <a:t>关于退休待遇的规定</a:t>
            </a:r>
            <a:endParaRPr lang="zh-CN" altLang="en-US" dirty="0"/>
          </a:p>
        </p:txBody>
      </p:sp>
      <p:grpSp>
        <p:nvGrpSpPr>
          <p:cNvPr id="14" name="组合 13">
            <a:extLst>
              <a:ext uri="{FF2B5EF4-FFF2-40B4-BE49-F238E27FC236}">
                <a16:creationId xmlns:a16="http://schemas.microsoft.com/office/drawing/2014/main" id="{1882B4D6-1CC4-4B64-9416-673D1F2A3807}"/>
              </a:ext>
            </a:extLst>
          </p:cNvPr>
          <p:cNvGrpSpPr/>
          <p:nvPr/>
        </p:nvGrpSpPr>
        <p:grpSpPr>
          <a:xfrm>
            <a:off x="107475" y="941847"/>
            <a:ext cx="6197640" cy="1665465"/>
            <a:chOff x="107475" y="941847"/>
            <a:chExt cx="6197640" cy="1665465"/>
          </a:xfrm>
        </p:grpSpPr>
        <p:grpSp>
          <p:nvGrpSpPr>
            <p:cNvPr id="15" name="组合 14">
              <a:extLst>
                <a:ext uri="{FF2B5EF4-FFF2-40B4-BE49-F238E27FC236}">
                  <a16:creationId xmlns:a16="http://schemas.microsoft.com/office/drawing/2014/main" id="{B3FB059D-BF11-4835-B138-EF861CD735A9}"/>
                </a:ext>
              </a:extLst>
            </p:cNvPr>
            <p:cNvGrpSpPr/>
            <p:nvPr/>
          </p:nvGrpSpPr>
          <p:grpSpPr>
            <a:xfrm>
              <a:off x="107475" y="941847"/>
              <a:ext cx="5224900" cy="1665465"/>
              <a:chOff x="107475" y="941847"/>
              <a:chExt cx="5224900" cy="1665465"/>
            </a:xfrm>
          </p:grpSpPr>
          <p:sp>
            <p:nvSpPr>
              <p:cNvPr id="17" name="文本框 16">
                <a:extLst>
                  <a:ext uri="{FF2B5EF4-FFF2-40B4-BE49-F238E27FC236}">
                    <a16:creationId xmlns:a16="http://schemas.microsoft.com/office/drawing/2014/main" id="{7EC0E780-ABA1-423E-AB57-7C365A7048B5}"/>
                  </a:ext>
                </a:extLst>
              </p:cNvPr>
              <p:cNvSpPr txBox="1"/>
              <p:nvPr/>
            </p:nvSpPr>
            <p:spPr>
              <a:xfrm>
                <a:off x="599989" y="2207202"/>
                <a:ext cx="4732386" cy="400110"/>
              </a:xfrm>
              <a:prstGeom prst="rect">
                <a:avLst/>
              </a:prstGeom>
              <a:noFill/>
            </p:spPr>
            <p:txBody>
              <a:bodyPr wrap="none" rtlCol="0">
                <a:spAutoFit/>
              </a:bodyPr>
              <a:lstStyle/>
              <a:p>
                <a:r>
                  <a:rPr lang="en-US" altLang="zh-CN" sz="2000" b="1" dirty="0"/>
                  <a:t>5.3.1   </a:t>
                </a:r>
                <a:r>
                  <a:rPr lang="zh-CN" altLang="en-US" sz="2000" b="1" dirty="0"/>
                  <a:t>一、我国养老保险制度的主要内容</a:t>
                </a:r>
                <a:endParaRPr lang="en-US" altLang="zh-CN" sz="2000" b="1" dirty="0"/>
              </a:p>
            </p:txBody>
          </p:sp>
          <p:sp>
            <p:nvSpPr>
              <p:cNvPr id="18" name="文本框 17">
                <a:extLst>
                  <a:ext uri="{FF2B5EF4-FFF2-40B4-BE49-F238E27FC236}">
                    <a16:creationId xmlns:a16="http://schemas.microsoft.com/office/drawing/2014/main" id="{84A97382-C057-4936-82B0-2D263C768A94}"/>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B1BA2800-197B-4D8B-97FF-54E723B1A18D}"/>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grpSp>
        <p:sp>
          <p:nvSpPr>
            <p:cNvPr id="16" name="文本框 15">
              <a:extLst>
                <a:ext uri="{FF2B5EF4-FFF2-40B4-BE49-F238E27FC236}">
                  <a16:creationId xmlns:a16="http://schemas.microsoft.com/office/drawing/2014/main" id="{4360B8A8-9A1A-4FD6-81FF-0E2B3FF0B922}"/>
                </a:ext>
              </a:extLst>
            </p:cNvPr>
            <p:cNvSpPr txBox="1"/>
            <p:nvPr/>
          </p:nvSpPr>
          <p:spPr>
            <a:xfrm>
              <a:off x="5427952" y="222259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spTree>
    <p:extLst>
      <p:ext uri="{BB962C8B-B14F-4D97-AF65-F5344CB8AC3E}">
        <p14:creationId xmlns:p14="http://schemas.microsoft.com/office/powerpoint/2010/main" val="15078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40609" y="2241431"/>
            <a:ext cx="10738248" cy="3925153"/>
          </a:xfrm>
        </p:spPr>
        <p:txBody>
          <a:bodyPr anchor="ctr"/>
          <a:lstStyle/>
          <a:p>
            <a:pPr algn="l">
              <a:spcBef>
                <a:spcPts val="0"/>
              </a:spcBef>
              <a:spcAft>
                <a:spcPts val="2400"/>
              </a:spcAft>
            </a:pPr>
            <a:r>
              <a:rPr lang="zh-CN" altLang="en-US" dirty="0"/>
              <a:t>在</a:t>
            </a:r>
            <a:r>
              <a:rPr lang="en-US" altLang="zh-CN" dirty="0"/>
              <a:t>1949</a:t>
            </a:r>
            <a:r>
              <a:rPr lang="zh-CN" altLang="en-US" dirty="0"/>
              <a:t>年</a:t>
            </a:r>
            <a:r>
              <a:rPr lang="en-US" altLang="zh-CN" dirty="0"/>
              <a:t>10</a:t>
            </a:r>
            <a:r>
              <a:rPr lang="zh-CN" altLang="en-US" dirty="0"/>
              <a:t>月</a:t>
            </a:r>
            <a:r>
              <a:rPr lang="en-US" altLang="zh-CN" dirty="0"/>
              <a:t>1</a:t>
            </a:r>
            <a:r>
              <a:rPr lang="zh-CN" altLang="en-US" dirty="0"/>
              <a:t>日中华人民共和国成立以前参加革命工作，享受供给制待遇的干部和在国民党统治区从事地下工作或参加民主党派的人员，以及</a:t>
            </a:r>
            <a:r>
              <a:rPr lang="en-US" altLang="zh-CN" dirty="0"/>
              <a:t>1948</a:t>
            </a:r>
            <a:r>
              <a:rPr lang="zh-CN" altLang="en-US" dirty="0"/>
              <a:t>年年底以前在解放区工作、享受政府薪金待遇的干部，男年满</a:t>
            </a:r>
            <a:r>
              <a:rPr lang="en-US" altLang="zh-CN" dirty="0"/>
              <a:t>60</a:t>
            </a:r>
            <a:r>
              <a:rPr lang="zh-CN" altLang="en-US" dirty="0"/>
              <a:t>岁，女年满</a:t>
            </a:r>
            <a:r>
              <a:rPr lang="en-US" altLang="zh-CN" dirty="0"/>
              <a:t>55</a:t>
            </a:r>
            <a:r>
              <a:rPr lang="zh-CN" altLang="en-US" dirty="0"/>
              <a:t>岁，离开工作岗位后享受的待遇称为（      ）。</a:t>
            </a:r>
          </a:p>
          <a:p>
            <a:pPr algn="l">
              <a:spcAft>
                <a:spcPts val="1200"/>
              </a:spcAft>
            </a:pPr>
            <a:r>
              <a:rPr lang="en-US" altLang="zh-CN" dirty="0"/>
              <a:t>A</a:t>
            </a:r>
            <a:r>
              <a:rPr lang="zh-CN" altLang="en-US" dirty="0"/>
              <a:t>、离休</a:t>
            </a:r>
          </a:p>
          <a:p>
            <a:pPr algn="l">
              <a:spcAft>
                <a:spcPts val="1200"/>
              </a:spcAft>
            </a:pPr>
            <a:r>
              <a:rPr lang="en-US" altLang="zh-CN" dirty="0"/>
              <a:t>B</a:t>
            </a:r>
            <a:r>
              <a:rPr lang="zh-CN" altLang="en-US" dirty="0"/>
              <a:t>、退休</a:t>
            </a:r>
          </a:p>
          <a:p>
            <a:pPr algn="l">
              <a:spcAft>
                <a:spcPts val="1200"/>
              </a:spcAft>
            </a:pPr>
            <a:r>
              <a:rPr lang="en-US" altLang="zh-CN" dirty="0"/>
              <a:t>C</a:t>
            </a:r>
            <a:r>
              <a:rPr lang="zh-CN" altLang="en-US" dirty="0"/>
              <a:t>、病退</a:t>
            </a:r>
          </a:p>
          <a:p>
            <a:pPr algn="l">
              <a:spcAft>
                <a:spcPts val="1200"/>
              </a:spcAft>
            </a:pPr>
            <a:r>
              <a:rPr lang="en-US" altLang="zh-CN" dirty="0"/>
              <a:t>D</a:t>
            </a:r>
            <a:r>
              <a:rPr lang="zh-CN" altLang="en-US" dirty="0"/>
              <a:t>、辞退</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61061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840609" y="2241431"/>
            <a:ext cx="10738248" cy="3925153"/>
          </a:xfrm>
        </p:spPr>
        <p:txBody>
          <a:bodyPr anchor="ctr"/>
          <a:lstStyle/>
          <a:p>
            <a:pPr algn="l">
              <a:spcBef>
                <a:spcPts val="0"/>
              </a:spcBef>
              <a:spcAft>
                <a:spcPts val="2400"/>
              </a:spcAft>
            </a:pPr>
            <a:r>
              <a:rPr lang="zh-CN" altLang="en-US" dirty="0"/>
              <a:t>在</a:t>
            </a:r>
            <a:r>
              <a:rPr lang="en-US" altLang="zh-CN" dirty="0"/>
              <a:t>1949</a:t>
            </a:r>
            <a:r>
              <a:rPr lang="zh-CN" altLang="en-US" dirty="0"/>
              <a:t>年</a:t>
            </a:r>
            <a:r>
              <a:rPr lang="en-US" altLang="zh-CN" dirty="0"/>
              <a:t>10</a:t>
            </a:r>
            <a:r>
              <a:rPr lang="zh-CN" altLang="en-US" dirty="0"/>
              <a:t>月</a:t>
            </a:r>
            <a:r>
              <a:rPr lang="en-US" altLang="zh-CN" dirty="0"/>
              <a:t>1</a:t>
            </a:r>
            <a:r>
              <a:rPr lang="zh-CN" altLang="en-US" dirty="0"/>
              <a:t>日中华人民共和国成立以前参加革命工作，享受供给制待遇的干部和在国民党统治区从事地下工作或参加民主党派的人员，以及</a:t>
            </a:r>
            <a:r>
              <a:rPr lang="en-US" altLang="zh-CN" dirty="0"/>
              <a:t>1948</a:t>
            </a:r>
            <a:r>
              <a:rPr lang="zh-CN" altLang="en-US" dirty="0"/>
              <a:t>年年底以前在解放区工作、享受政府薪金待遇的干部，男年满</a:t>
            </a:r>
            <a:r>
              <a:rPr lang="en-US" altLang="zh-CN" dirty="0"/>
              <a:t>60</a:t>
            </a:r>
            <a:r>
              <a:rPr lang="zh-CN" altLang="en-US" dirty="0"/>
              <a:t>岁，女年满</a:t>
            </a:r>
            <a:r>
              <a:rPr lang="en-US" altLang="zh-CN" dirty="0"/>
              <a:t>55</a:t>
            </a:r>
            <a:r>
              <a:rPr lang="zh-CN" altLang="en-US" dirty="0"/>
              <a:t>岁，离开工作岗位后享受的待遇称为（   </a:t>
            </a:r>
            <a:r>
              <a:rPr lang="en-US" altLang="zh-CN" b="1" dirty="0">
                <a:solidFill>
                  <a:srgbClr val="FF0000"/>
                </a:solidFill>
              </a:rPr>
              <a:t>A</a:t>
            </a:r>
            <a:r>
              <a:rPr lang="zh-CN" altLang="en-US" dirty="0"/>
              <a:t>   ）。</a:t>
            </a:r>
          </a:p>
          <a:p>
            <a:pPr algn="l">
              <a:spcAft>
                <a:spcPts val="1200"/>
              </a:spcAft>
            </a:pPr>
            <a:r>
              <a:rPr lang="en-US" altLang="zh-CN" b="1" dirty="0">
                <a:solidFill>
                  <a:srgbClr val="FF0000"/>
                </a:solidFill>
              </a:rPr>
              <a:t>A</a:t>
            </a:r>
            <a:r>
              <a:rPr lang="zh-CN" altLang="en-US" b="1" dirty="0">
                <a:solidFill>
                  <a:srgbClr val="FF0000"/>
                </a:solidFill>
              </a:rPr>
              <a:t>、离休</a:t>
            </a:r>
          </a:p>
          <a:p>
            <a:pPr algn="l">
              <a:spcAft>
                <a:spcPts val="1200"/>
              </a:spcAft>
            </a:pPr>
            <a:r>
              <a:rPr lang="en-US" altLang="zh-CN" dirty="0"/>
              <a:t>B</a:t>
            </a:r>
            <a:r>
              <a:rPr lang="zh-CN" altLang="en-US" dirty="0"/>
              <a:t>、退休</a:t>
            </a:r>
          </a:p>
          <a:p>
            <a:pPr algn="l">
              <a:spcAft>
                <a:spcPts val="1200"/>
              </a:spcAft>
            </a:pPr>
            <a:r>
              <a:rPr lang="en-US" altLang="zh-CN" dirty="0"/>
              <a:t>C</a:t>
            </a:r>
            <a:r>
              <a:rPr lang="zh-CN" altLang="en-US" dirty="0"/>
              <a:t>、病退</a:t>
            </a:r>
          </a:p>
          <a:p>
            <a:pPr algn="l">
              <a:spcAft>
                <a:spcPts val="1200"/>
              </a:spcAft>
            </a:pPr>
            <a:r>
              <a:rPr lang="en-US" altLang="zh-CN" dirty="0"/>
              <a:t>D</a:t>
            </a:r>
            <a:r>
              <a:rPr lang="zh-CN" altLang="en-US" dirty="0"/>
              <a:t>、辞退</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42000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77D1149-03AA-4A81-A1A4-643936FC1E4F}"/>
              </a:ext>
            </a:extLst>
          </p:cNvPr>
          <p:cNvPicPr>
            <a:picLocks noChangeAspect="1"/>
          </p:cNvPicPr>
          <p:nvPr/>
        </p:nvPicPr>
        <p:blipFill>
          <a:blip r:embed="rId3"/>
          <a:stretch>
            <a:fillRect/>
          </a:stretch>
        </p:blipFill>
        <p:spPr>
          <a:xfrm>
            <a:off x="2022903" y="2759476"/>
            <a:ext cx="8146194" cy="3806121"/>
          </a:xfrm>
          <a:prstGeom prst="rect">
            <a:avLst/>
          </a:prstGeom>
        </p:spPr>
      </p:pic>
      <p:grpSp>
        <p:nvGrpSpPr>
          <p:cNvPr id="18" name="组合 17">
            <a:extLst>
              <a:ext uri="{FF2B5EF4-FFF2-40B4-BE49-F238E27FC236}">
                <a16:creationId xmlns:a16="http://schemas.microsoft.com/office/drawing/2014/main" id="{A123E2F6-BDE1-4EDB-9B92-51B60989F1B6}"/>
              </a:ext>
            </a:extLst>
          </p:cNvPr>
          <p:cNvGrpSpPr/>
          <p:nvPr/>
        </p:nvGrpSpPr>
        <p:grpSpPr>
          <a:xfrm>
            <a:off x="609052" y="2166485"/>
            <a:ext cx="5113962" cy="400110"/>
            <a:chOff x="609052" y="2166485"/>
            <a:chExt cx="5113962" cy="400110"/>
          </a:xfrm>
        </p:grpSpPr>
        <p:sp>
          <p:nvSpPr>
            <p:cNvPr id="21" name="文本框 20">
              <a:extLst>
                <a:ext uri="{FF2B5EF4-FFF2-40B4-BE49-F238E27FC236}">
                  <a16:creationId xmlns:a16="http://schemas.microsoft.com/office/drawing/2014/main" id="{0297FE20-4C54-4A5D-86F0-82757D1BD664}"/>
                </a:ext>
              </a:extLst>
            </p:cNvPr>
            <p:cNvSpPr txBox="1"/>
            <p:nvPr/>
          </p:nvSpPr>
          <p:spPr>
            <a:xfrm>
              <a:off x="609052" y="2166485"/>
              <a:ext cx="4219425" cy="400110"/>
            </a:xfrm>
            <a:prstGeom prst="rect">
              <a:avLst/>
            </a:prstGeom>
            <a:noFill/>
          </p:spPr>
          <p:txBody>
            <a:bodyPr wrap="none" rtlCol="0">
              <a:spAutoFit/>
            </a:bodyPr>
            <a:lstStyle/>
            <a:p>
              <a:r>
                <a:rPr lang="en-US" altLang="zh-CN" sz="2000" b="1" dirty="0"/>
                <a:t>5.3.2   </a:t>
              </a:r>
              <a:r>
                <a:rPr lang="zh-CN" altLang="en-US" sz="2000" b="1" dirty="0"/>
                <a:t>二、我国养老保险的层次构成</a:t>
              </a:r>
              <a:endParaRPr lang="en-US" altLang="zh-CN" sz="2000" b="1" dirty="0"/>
            </a:p>
          </p:txBody>
        </p:sp>
        <p:sp>
          <p:nvSpPr>
            <p:cNvPr id="20" name="文本框 19">
              <a:extLst>
                <a:ext uri="{FF2B5EF4-FFF2-40B4-BE49-F238E27FC236}">
                  <a16:creationId xmlns:a16="http://schemas.microsoft.com/office/drawing/2014/main" id="{9C37ED89-1684-461A-B84D-B2E02220B57F}"/>
                </a:ext>
              </a:extLst>
            </p:cNvPr>
            <p:cNvSpPr txBox="1"/>
            <p:nvPr/>
          </p:nvSpPr>
          <p:spPr>
            <a:xfrm>
              <a:off x="4845851" y="217788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2" name="图片 1">
            <a:extLst>
              <a:ext uri="{FF2B5EF4-FFF2-40B4-BE49-F238E27FC236}">
                <a16:creationId xmlns:a16="http://schemas.microsoft.com/office/drawing/2014/main" id="{723BDF91-CECB-4643-A1E6-65E9379108E2}"/>
              </a:ext>
            </a:extLst>
          </p:cNvPr>
          <p:cNvPicPr>
            <a:picLocks noChangeAspect="1"/>
          </p:cNvPicPr>
          <p:nvPr/>
        </p:nvPicPr>
        <p:blipFill>
          <a:blip r:embed="rId4"/>
          <a:stretch>
            <a:fillRect/>
          </a:stretch>
        </p:blipFill>
        <p:spPr>
          <a:xfrm>
            <a:off x="8328649" y="780479"/>
            <a:ext cx="3664380" cy="1470405"/>
          </a:xfrm>
          <a:prstGeom prst="rect">
            <a:avLst/>
          </a:prstGeom>
        </p:spPr>
      </p:pic>
      <p:sp>
        <p:nvSpPr>
          <p:cNvPr id="3" name="矩形 2">
            <a:extLst>
              <a:ext uri="{FF2B5EF4-FFF2-40B4-BE49-F238E27FC236}">
                <a16:creationId xmlns:a16="http://schemas.microsoft.com/office/drawing/2014/main" id="{F46255D2-9CAA-40AC-BBB2-B9F30959F04E}"/>
              </a:ext>
            </a:extLst>
          </p:cNvPr>
          <p:cNvSpPr/>
          <p:nvPr/>
        </p:nvSpPr>
        <p:spPr>
          <a:xfrm>
            <a:off x="956407" y="179579"/>
            <a:ext cx="3762568" cy="369332"/>
          </a:xfrm>
          <a:prstGeom prst="rect">
            <a:avLst/>
          </a:prstGeom>
        </p:spPr>
        <p:txBody>
          <a:bodyPr wrap="none">
            <a:spAutoFit/>
          </a:bodyPr>
          <a:lstStyle/>
          <a:p>
            <a:r>
              <a:rPr lang="en-US" altLang="zh-CN" dirty="0">
                <a:latin typeface="Helvetica Neue For Number"/>
              </a:rPr>
              <a:t>5.3.2 </a:t>
            </a:r>
            <a:r>
              <a:rPr lang="zh-CN" altLang="en-US" dirty="0">
                <a:latin typeface="Helvetica Neue For Number"/>
              </a:rPr>
              <a:t>二、我国养老保险的层次构成</a:t>
            </a:r>
            <a:endParaRPr lang="zh-CN" altLang="en-US" dirty="0"/>
          </a:p>
        </p:txBody>
      </p:sp>
      <p:sp>
        <p:nvSpPr>
          <p:cNvPr id="26" name="文本框 25">
            <a:extLst>
              <a:ext uri="{FF2B5EF4-FFF2-40B4-BE49-F238E27FC236}">
                <a16:creationId xmlns:a16="http://schemas.microsoft.com/office/drawing/2014/main" id="{F368D330-B8DC-458F-A38B-6F2E6EDD1008}"/>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7" name="矩形 26">
            <a:extLst>
              <a:ext uri="{FF2B5EF4-FFF2-40B4-BE49-F238E27FC236}">
                <a16:creationId xmlns:a16="http://schemas.microsoft.com/office/drawing/2014/main" id="{10149B8A-D6C7-4121-9812-402181B7B2D9}"/>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spTree>
    <p:extLst>
      <p:ext uri="{BB962C8B-B14F-4D97-AF65-F5344CB8AC3E}">
        <p14:creationId xmlns:p14="http://schemas.microsoft.com/office/powerpoint/2010/main" val="406651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7774" y="3078300"/>
            <a:ext cx="6793868"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1</a:t>
            </a:r>
            <a:r>
              <a:rPr lang="zh-CN" altLang="en-US" sz="2200" dirty="0"/>
              <a:t>、社会养老保险管理方式体现了</a:t>
            </a:r>
            <a:r>
              <a:rPr lang="zh-CN" altLang="en-US" sz="2200" dirty="0">
                <a:solidFill>
                  <a:srgbClr val="FF0000"/>
                </a:solidFill>
              </a:rPr>
              <a:t>社会主义的公平原则</a:t>
            </a:r>
            <a:endParaRPr lang="zh-CN" altLang="en-US" sz="2200" b="1" dirty="0">
              <a:solidFill>
                <a:srgbClr val="FF0000"/>
              </a:solidFill>
            </a:endParaRPr>
          </a:p>
        </p:txBody>
      </p:sp>
      <p:sp>
        <p:nvSpPr>
          <p:cNvPr id="6" name="矩形 5"/>
          <p:cNvSpPr/>
          <p:nvPr/>
        </p:nvSpPr>
        <p:spPr>
          <a:xfrm>
            <a:off x="1387365" y="3914050"/>
            <a:ext cx="5055474"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2</a:t>
            </a:r>
            <a:r>
              <a:rPr lang="zh-CN" altLang="en-US" sz="2200" dirty="0"/>
              <a:t>、养老保障的</a:t>
            </a:r>
            <a:r>
              <a:rPr lang="zh-CN" altLang="en-US" sz="2200" dirty="0">
                <a:solidFill>
                  <a:srgbClr val="FF0000"/>
                </a:solidFill>
              </a:rPr>
              <a:t>目标是广度</a:t>
            </a:r>
            <a:r>
              <a:rPr lang="zh-CN" altLang="en-US" sz="2200" dirty="0"/>
              <a:t>而不是力度</a:t>
            </a:r>
            <a:endParaRPr lang="zh-CN" altLang="en-US" sz="2200" b="1" dirty="0">
              <a:solidFill>
                <a:srgbClr val="FF0000"/>
              </a:solidFill>
            </a:endParaRPr>
          </a:p>
        </p:txBody>
      </p:sp>
      <p:sp>
        <p:nvSpPr>
          <p:cNvPr id="7" name="矩形 6"/>
          <p:cNvSpPr/>
          <p:nvPr/>
        </p:nvSpPr>
        <p:spPr>
          <a:xfrm>
            <a:off x="1387365" y="4749800"/>
            <a:ext cx="5055474" cy="5461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en-US" altLang="zh-CN" sz="2200" dirty="0"/>
              <a:t>3</a:t>
            </a:r>
            <a:r>
              <a:rPr lang="zh-CN" altLang="en-US" sz="2200" dirty="0"/>
              <a:t>、</a:t>
            </a:r>
            <a:r>
              <a:rPr lang="zh-CN" altLang="en-US" sz="2200" dirty="0">
                <a:solidFill>
                  <a:srgbClr val="FF0000"/>
                </a:solidFill>
              </a:rPr>
              <a:t>在某些情况下职工有可能发生损失</a:t>
            </a:r>
            <a:endParaRPr lang="zh-CN" altLang="en-US" sz="2200" b="1" dirty="0">
              <a:solidFill>
                <a:srgbClr val="FF0000"/>
              </a:solidFill>
            </a:endParaRPr>
          </a:p>
        </p:txBody>
      </p:sp>
      <p:grpSp>
        <p:nvGrpSpPr>
          <p:cNvPr id="9" name="组合 8">
            <a:extLst>
              <a:ext uri="{FF2B5EF4-FFF2-40B4-BE49-F238E27FC236}">
                <a16:creationId xmlns:a16="http://schemas.microsoft.com/office/drawing/2014/main" id="{6E569E32-CC93-4C01-89AC-428CB1E0783A}"/>
              </a:ext>
            </a:extLst>
          </p:cNvPr>
          <p:cNvGrpSpPr/>
          <p:nvPr/>
        </p:nvGrpSpPr>
        <p:grpSpPr>
          <a:xfrm>
            <a:off x="565509" y="2133024"/>
            <a:ext cx="5747413" cy="408029"/>
            <a:chOff x="565509" y="2133024"/>
            <a:chExt cx="5747413" cy="408029"/>
          </a:xfrm>
        </p:grpSpPr>
        <p:sp>
          <p:nvSpPr>
            <p:cNvPr id="12" name="文本框 11">
              <a:extLst>
                <a:ext uri="{FF2B5EF4-FFF2-40B4-BE49-F238E27FC236}">
                  <a16:creationId xmlns:a16="http://schemas.microsoft.com/office/drawing/2014/main" id="{71A1525C-2BB4-41D7-B21D-43CAF85EAB1B}"/>
                </a:ext>
              </a:extLst>
            </p:cNvPr>
            <p:cNvSpPr txBox="1"/>
            <p:nvPr/>
          </p:nvSpPr>
          <p:spPr>
            <a:xfrm>
              <a:off x="565509" y="2140943"/>
              <a:ext cx="4219425" cy="400110"/>
            </a:xfrm>
            <a:prstGeom prst="rect">
              <a:avLst/>
            </a:prstGeom>
            <a:noFill/>
          </p:spPr>
          <p:txBody>
            <a:bodyPr wrap="none" rtlCol="0">
              <a:spAutoFit/>
            </a:bodyPr>
            <a:lstStyle/>
            <a:p>
              <a:r>
                <a:rPr lang="en-US" altLang="zh-CN" sz="2000" b="1" dirty="0"/>
                <a:t>5.3.3   </a:t>
              </a:r>
              <a:r>
                <a:rPr lang="zh-CN" altLang="en-US" sz="2000" b="1" dirty="0"/>
                <a:t>三、我国养老保险制度的特点</a:t>
              </a:r>
              <a:endParaRPr lang="en-US" altLang="zh-CN" sz="2000" b="1" dirty="0"/>
            </a:p>
          </p:txBody>
        </p:sp>
        <p:sp>
          <p:nvSpPr>
            <p:cNvPr id="11" name="文本框 10">
              <a:extLst>
                <a:ext uri="{FF2B5EF4-FFF2-40B4-BE49-F238E27FC236}">
                  <a16:creationId xmlns:a16="http://schemas.microsoft.com/office/drawing/2014/main" id="{90A90F77-FB63-4683-BF76-FCB5CF2E6E79}"/>
                </a:ext>
              </a:extLst>
            </p:cNvPr>
            <p:cNvSpPr txBox="1"/>
            <p:nvPr/>
          </p:nvSpPr>
          <p:spPr>
            <a:xfrm>
              <a:off x="4874708" y="2133024"/>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F3A39F2D-FB7D-412D-B43C-BD668AEBA845}"/>
              </a:ext>
            </a:extLst>
          </p:cNvPr>
          <p:cNvPicPr>
            <a:picLocks noChangeAspect="1"/>
          </p:cNvPicPr>
          <p:nvPr/>
        </p:nvPicPr>
        <p:blipFill>
          <a:blip r:embed="rId3"/>
          <a:stretch>
            <a:fillRect/>
          </a:stretch>
        </p:blipFill>
        <p:spPr>
          <a:xfrm>
            <a:off x="8656061" y="764198"/>
            <a:ext cx="3428463" cy="1375739"/>
          </a:xfrm>
          <a:prstGeom prst="rect">
            <a:avLst/>
          </a:prstGeom>
        </p:spPr>
      </p:pic>
      <p:sp>
        <p:nvSpPr>
          <p:cNvPr id="25" name="矩形 24">
            <a:extLst>
              <a:ext uri="{FF2B5EF4-FFF2-40B4-BE49-F238E27FC236}">
                <a16:creationId xmlns:a16="http://schemas.microsoft.com/office/drawing/2014/main" id="{0CBB2F0F-52B7-4421-93DD-5DF1DB5D0AB8}"/>
              </a:ext>
            </a:extLst>
          </p:cNvPr>
          <p:cNvSpPr/>
          <p:nvPr/>
        </p:nvSpPr>
        <p:spPr>
          <a:xfrm>
            <a:off x="2126718" y="5585550"/>
            <a:ext cx="2262158" cy="369332"/>
          </a:xfrm>
          <a:prstGeom prst="rect">
            <a:avLst/>
          </a:prstGeom>
          <a:ln w="19050">
            <a:solidFill>
              <a:schemeClr val="accent6">
                <a:lumMod val="75000"/>
              </a:schemeClr>
            </a:solidFill>
          </a:ln>
        </p:spPr>
        <p:txBody>
          <a:bodyPr wrap="none">
            <a:spAutoFit/>
          </a:bodyPr>
          <a:lstStyle/>
          <a:p>
            <a:r>
              <a:rPr lang="zh-CN" altLang="en-US" dirty="0"/>
              <a:t>个人账户储存额贬值</a:t>
            </a:r>
          </a:p>
        </p:txBody>
      </p:sp>
      <p:sp>
        <p:nvSpPr>
          <p:cNvPr id="26" name="矩形 25">
            <a:extLst>
              <a:ext uri="{FF2B5EF4-FFF2-40B4-BE49-F238E27FC236}">
                <a16:creationId xmlns:a16="http://schemas.microsoft.com/office/drawing/2014/main" id="{DD393FFC-A68C-404C-8B4A-FADDF637E6E9}"/>
              </a:ext>
            </a:extLst>
          </p:cNvPr>
          <p:cNvSpPr/>
          <p:nvPr/>
        </p:nvSpPr>
        <p:spPr>
          <a:xfrm>
            <a:off x="956407" y="186183"/>
            <a:ext cx="3762568" cy="369332"/>
          </a:xfrm>
          <a:prstGeom prst="rect">
            <a:avLst/>
          </a:prstGeom>
        </p:spPr>
        <p:txBody>
          <a:bodyPr wrap="none">
            <a:spAutoFit/>
          </a:bodyPr>
          <a:lstStyle/>
          <a:p>
            <a:r>
              <a:rPr lang="en-US" altLang="zh-CN" dirty="0">
                <a:latin typeface="Helvetica Neue For Number"/>
              </a:rPr>
              <a:t>5.3.3 </a:t>
            </a:r>
            <a:r>
              <a:rPr lang="zh-CN" altLang="en-US" dirty="0">
                <a:latin typeface="Helvetica Neue For Number"/>
              </a:rPr>
              <a:t>三、我国养老保险制度的特点</a:t>
            </a:r>
            <a:endParaRPr lang="zh-CN" altLang="en-US" dirty="0"/>
          </a:p>
        </p:txBody>
      </p:sp>
      <p:sp>
        <p:nvSpPr>
          <p:cNvPr id="27" name="文本框 26">
            <a:extLst>
              <a:ext uri="{FF2B5EF4-FFF2-40B4-BE49-F238E27FC236}">
                <a16:creationId xmlns:a16="http://schemas.microsoft.com/office/drawing/2014/main" id="{AE36E7C7-873F-42C3-A683-F1556B78DEC1}"/>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8" name="矩形 27">
            <a:extLst>
              <a:ext uri="{FF2B5EF4-FFF2-40B4-BE49-F238E27FC236}">
                <a16:creationId xmlns:a16="http://schemas.microsoft.com/office/drawing/2014/main" id="{AF4CB58A-1D3C-42BD-BA7E-18C41FA35F9A}"/>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5.3</a:t>
            </a:r>
            <a:r>
              <a:rPr lang="zh-CN" altLang="en-US" sz="2200" b="1" dirty="0"/>
              <a:t>     我国社会养老保险的现状</a:t>
            </a:r>
          </a:p>
        </p:txBody>
      </p:sp>
    </p:spTree>
    <p:extLst>
      <p:ext uri="{BB962C8B-B14F-4D97-AF65-F5344CB8AC3E}">
        <p14:creationId xmlns:p14="http://schemas.microsoft.com/office/powerpoint/2010/main" val="19599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050045"/>
            <a:ext cx="10738248" cy="3925153"/>
          </a:xfrm>
        </p:spPr>
        <p:txBody>
          <a:bodyPr anchor="ctr"/>
          <a:lstStyle/>
          <a:p>
            <a:pPr algn="l">
              <a:spcBef>
                <a:spcPts val="0"/>
              </a:spcBef>
              <a:spcAft>
                <a:spcPts val="2400"/>
              </a:spcAft>
            </a:pPr>
            <a:r>
              <a:rPr lang="zh-CN" altLang="en-US" dirty="0"/>
              <a:t>在多层次养老保险体系中，可称为第一层次，也是最高层次的是（      ）。</a:t>
            </a:r>
            <a:endParaRPr lang="en-US" altLang="zh-CN" dirty="0"/>
          </a:p>
          <a:p>
            <a:pPr algn="l">
              <a:spcBef>
                <a:spcPts val="0"/>
              </a:spcBef>
              <a:spcAft>
                <a:spcPts val="2400"/>
              </a:spcAft>
            </a:pPr>
            <a:r>
              <a:rPr lang="en-US" altLang="zh-CN" dirty="0"/>
              <a:t>A</a:t>
            </a:r>
            <a:r>
              <a:rPr lang="zh-CN" altLang="en-US" dirty="0"/>
              <a:t>、基本养老保险</a:t>
            </a:r>
          </a:p>
          <a:p>
            <a:pPr algn="l">
              <a:spcBef>
                <a:spcPts val="0"/>
              </a:spcBef>
              <a:spcAft>
                <a:spcPts val="2400"/>
              </a:spcAft>
            </a:pPr>
            <a:r>
              <a:rPr lang="en-US" altLang="zh-CN" dirty="0"/>
              <a:t>B</a:t>
            </a:r>
            <a:r>
              <a:rPr lang="zh-CN" altLang="en-US" dirty="0"/>
              <a:t>、企业补充养老保险 </a:t>
            </a:r>
          </a:p>
          <a:p>
            <a:pPr algn="l">
              <a:spcBef>
                <a:spcPts val="0"/>
              </a:spcBef>
              <a:spcAft>
                <a:spcPts val="2400"/>
              </a:spcAft>
            </a:pPr>
            <a:r>
              <a:rPr lang="en-US" altLang="zh-CN" dirty="0"/>
              <a:t>C</a:t>
            </a:r>
            <a:r>
              <a:rPr lang="zh-CN" altLang="en-US" dirty="0"/>
              <a:t>、个人储蓄性养老保险</a:t>
            </a:r>
          </a:p>
          <a:p>
            <a:pPr algn="l">
              <a:spcBef>
                <a:spcPts val="0"/>
              </a:spcBef>
              <a:spcAft>
                <a:spcPts val="2400"/>
              </a:spcAft>
            </a:pPr>
            <a:r>
              <a:rPr lang="en-US" altLang="zh-CN" dirty="0"/>
              <a:t>D</a:t>
            </a:r>
            <a:r>
              <a:rPr lang="zh-CN" altLang="en-US" dirty="0"/>
              <a:t>、社区性养老保险</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5569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050045"/>
            <a:ext cx="10738248" cy="3925153"/>
          </a:xfrm>
        </p:spPr>
        <p:txBody>
          <a:bodyPr anchor="ctr"/>
          <a:lstStyle/>
          <a:p>
            <a:pPr algn="l">
              <a:spcBef>
                <a:spcPts val="0"/>
              </a:spcBef>
              <a:spcAft>
                <a:spcPts val="2400"/>
              </a:spcAft>
            </a:pPr>
            <a:r>
              <a:rPr lang="zh-CN" altLang="en-US" dirty="0"/>
              <a:t>在多层次养老保险体系中，可称为第一层次，也是最高层次的是（   </a:t>
            </a:r>
            <a:r>
              <a:rPr lang="en-US" altLang="zh-CN" b="1" dirty="0">
                <a:solidFill>
                  <a:srgbClr val="FF0000"/>
                </a:solidFill>
              </a:rPr>
              <a:t>A</a:t>
            </a:r>
            <a:r>
              <a:rPr lang="zh-CN" altLang="en-US" dirty="0"/>
              <a:t>   ）。</a:t>
            </a:r>
            <a:endParaRPr lang="en-US" altLang="zh-CN" dirty="0"/>
          </a:p>
          <a:p>
            <a:pPr algn="l">
              <a:spcBef>
                <a:spcPts val="0"/>
              </a:spcBef>
              <a:spcAft>
                <a:spcPts val="2400"/>
              </a:spcAft>
            </a:pPr>
            <a:r>
              <a:rPr lang="en-US" altLang="zh-CN" b="1" dirty="0">
                <a:solidFill>
                  <a:srgbClr val="FF0000"/>
                </a:solidFill>
              </a:rPr>
              <a:t>A</a:t>
            </a:r>
            <a:r>
              <a:rPr lang="zh-CN" altLang="en-US" b="1" dirty="0">
                <a:solidFill>
                  <a:srgbClr val="FF0000"/>
                </a:solidFill>
              </a:rPr>
              <a:t>、基本养老保险</a:t>
            </a:r>
          </a:p>
          <a:p>
            <a:pPr algn="l">
              <a:spcBef>
                <a:spcPts val="0"/>
              </a:spcBef>
              <a:spcAft>
                <a:spcPts val="2400"/>
              </a:spcAft>
            </a:pPr>
            <a:r>
              <a:rPr lang="en-US" altLang="zh-CN" dirty="0"/>
              <a:t>B</a:t>
            </a:r>
            <a:r>
              <a:rPr lang="zh-CN" altLang="en-US" dirty="0"/>
              <a:t>、企业补充养老保险 </a:t>
            </a:r>
          </a:p>
          <a:p>
            <a:pPr algn="l">
              <a:spcBef>
                <a:spcPts val="0"/>
              </a:spcBef>
              <a:spcAft>
                <a:spcPts val="2400"/>
              </a:spcAft>
            </a:pPr>
            <a:r>
              <a:rPr lang="en-US" altLang="zh-CN" dirty="0"/>
              <a:t>C</a:t>
            </a:r>
            <a:r>
              <a:rPr lang="zh-CN" altLang="en-US" dirty="0"/>
              <a:t>、个人储蓄性养老保险</a:t>
            </a:r>
          </a:p>
          <a:p>
            <a:pPr algn="l">
              <a:spcBef>
                <a:spcPts val="0"/>
              </a:spcBef>
              <a:spcAft>
                <a:spcPts val="2400"/>
              </a:spcAft>
            </a:pPr>
            <a:r>
              <a:rPr lang="en-US" altLang="zh-CN" dirty="0"/>
              <a:t>D</a:t>
            </a:r>
            <a:r>
              <a:rPr lang="zh-CN" altLang="en-US" dirty="0"/>
              <a:t>、社区性养老保险</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817422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78512" y="2230799"/>
            <a:ext cx="9668446" cy="3925153"/>
          </a:xfrm>
        </p:spPr>
        <p:txBody>
          <a:bodyPr anchor="ctr"/>
          <a:lstStyle/>
          <a:p>
            <a:pPr algn="l">
              <a:spcBef>
                <a:spcPts val="0"/>
              </a:spcBef>
              <a:spcAft>
                <a:spcPts val="2400"/>
              </a:spcAft>
            </a:pPr>
            <a:r>
              <a:rPr lang="zh-CN" altLang="en-US" dirty="0"/>
              <a:t>我国养老保险制度的特点有（       ）。</a:t>
            </a:r>
            <a:endParaRPr lang="en-US" altLang="zh-CN" dirty="0"/>
          </a:p>
          <a:p>
            <a:pPr algn="l">
              <a:spcBef>
                <a:spcPts val="0"/>
              </a:spcBef>
              <a:spcAft>
                <a:spcPts val="2400"/>
              </a:spcAft>
            </a:pPr>
            <a:r>
              <a:rPr lang="en-US" altLang="zh-CN" dirty="0"/>
              <a:t>A</a:t>
            </a:r>
            <a:r>
              <a:rPr lang="zh-CN" altLang="en-US" dirty="0"/>
              <a:t>、社会养老保险管理方式体现了社会主义的公平原则</a:t>
            </a:r>
          </a:p>
          <a:p>
            <a:pPr algn="l">
              <a:spcBef>
                <a:spcPts val="0"/>
              </a:spcBef>
              <a:spcAft>
                <a:spcPts val="2400"/>
              </a:spcAft>
            </a:pPr>
            <a:r>
              <a:rPr lang="en-US" altLang="zh-CN" dirty="0"/>
              <a:t>B</a:t>
            </a:r>
            <a:r>
              <a:rPr lang="zh-CN" altLang="en-US" dirty="0"/>
              <a:t>、养老保障的目标是广度而不是力度</a:t>
            </a:r>
          </a:p>
          <a:p>
            <a:pPr algn="l">
              <a:spcBef>
                <a:spcPts val="0"/>
              </a:spcBef>
              <a:spcAft>
                <a:spcPts val="2400"/>
              </a:spcAft>
            </a:pPr>
            <a:r>
              <a:rPr lang="en-US" altLang="zh-CN" dirty="0"/>
              <a:t>C</a:t>
            </a:r>
            <a:r>
              <a:rPr lang="zh-CN" altLang="en-US" dirty="0"/>
              <a:t>、在某些情况下职工有可能发生损失</a:t>
            </a:r>
          </a:p>
          <a:p>
            <a:pPr algn="l">
              <a:spcBef>
                <a:spcPts val="0"/>
              </a:spcBef>
              <a:spcAft>
                <a:spcPts val="2400"/>
              </a:spcAft>
            </a:pPr>
            <a:r>
              <a:rPr lang="en-US" altLang="zh-CN" dirty="0"/>
              <a:t>D</a:t>
            </a:r>
            <a:r>
              <a:rPr lang="zh-CN" altLang="en-US" dirty="0"/>
              <a:t>、养老保障的关键在于使得每位退休老人都过上高质量的生活</a:t>
            </a:r>
          </a:p>
          <a:p>
            <a:pPr algn="l">
              <a:spcBef>
                <a:spcPts val="0"/>
              </a:spcBef>
              <a:spcAft>
                <a:spcPts val="2400"/>
              </a:spcAft>
            </a:pPr>
            <a:r>
              <a:rPr lang="en-US" altLang="zh-CN" dirty="0"/>
              <a:t>E</a:t>
            </a:r>
            <a:r>
              <a:rPr lang="zh-CN" altLang="en-US" dirty="0"/>
              <a:t>、对基本养老金的管理，由国家和个人安排相结合</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1753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009941"/>
            <a:ext cx="10303213" cy="3925153"/>
          </a:xfrm>
        </p:spPr>
        <p:txBody>
          <a:bodyPr anchor="ctr"/>
          <a:lstStyle/>
          <a:p>
            <a:pPr algn="l">
              <a:spcAft>
                <a:spcPts val="1200"/>
              </a:spcAft>
            </a:pPr>
            <a:r>
              <a:rPr lang="zh-CN" altLang="en-US" dirty="0"/>
              <a:t>养老保险是在法定范围内的老年人（   ）社会劳动生活后才自动发生作用的。</a:t>
            </a:r>
            <a:endParaRPr lang="en-GB" altLang="zh-CN" dirty="0"/>
          </a:p>
          <a:p>
            <a:pPr algn="l">
              <a:lnSpc>
                <a:spcPct val="150000"/>
              </a:lnSpc>
            </a:pPr>
            <a:r>
              <a:rPr lang="en-US" altLang="zh-CN" dirty="0"/>
              <a:t>A</a:t>
            </a:r>
            <a:r>
              <a:rPr lang="zh-CN" altLang="en-US" dirty="0"/>
              <a:t>、仍然处于</a:t>
            </a:r>
            <a:endParaRPr lang="en-GB" altLang="zh-CN" dirty="0"/>
          </a:p>
          <a:p>
            <a:pPr algn="l">
              <a:lnSpc>
                <a:spcPct val="150000"/>
              </a:lnSpc>
            </a:pPr>
            <a:r>
              <a:rPr lang="en-US" altLang="zh-CN" dirty="0"/>
              <a:t>B</a:t>
            </a:r>
            <a:r>
              <a:rPr lang="zh-CN" altLang="en-US" dirty="0"/>
              <a:t>、完全或基本退出</a:t>
            </a:r>
            <a:endParaRPr lang="en-GB" altLang="zh-CN" dirty="0"/>
          </a:p>
          <a:p>
            <a:pPr algn="l">
              <a:lnSpc>
                <a:spcPct val="150000"/>
              </a:lnSpc>
            </a:pPr>
            <a:r>
              <a:rPr lang="en-US" altLang="zh-CN" dirty="0"/>
              <a:t>C</a:t>
            </a:r>
            <a:r>
              <a:rPr lang="zh-CN" altLang="en-US" dirty="0"/>
              <a:t>、处于部分</a:t>
            </a:r>
            <a:endParaRPr lang="en-GB" altLang="zh-CN" dirty="0"/>
          </a:p>
          <a:p>
            <a:pPr algn="l">
              <a:lnSpc>
                <a:spcPct val="150000"/>
              </a:lnSpc>
            </a:pPr>
            <a:r>
              <a:rPr lang="en-US" altLang="zh-CN" dirty="0"/>
              <a:t>D</a:t>
            </a:r>
            <a:r>
              <a:rPr lang="zh-CN" altLang="en-US" dirty="0"/>
              <a:t>、死亡后退出</a:t>
            </a:r>
          </a:p>
        </p:txBody>
      </p:sp>
      <p:sp>
        <p:nvSpPr>
          <p:cNvPr id="5" name="TextBox 3">
            <a:extLst>
              <a:ext uri="{FF2B5EF4-FFF2-40B4-BE49-F238E27FC236}">
                <a16:creationId xmlns:a16="http://schemas.microsoft.com/office/drawing/2014/main" id="{F7FBB824-B6FF-4472-AF58-00B660DEE7F7}"/>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4202050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78512" y="2230799"/>
            <a:ext cx="9668446" cy="3925153"/>
          </a:xfrm>
        </p:spPr>
        <p:txBody>
          <a:bodyPr anchor="ctr"/>
          <a:lstStyle/>
          <a:p>
            <a:pPr algn="l">
              <a:spcBef>
                <a:spcPts val="0"/>
              </a:spcBef>
              <a:spcAft>
                <a:spcPts val="2400"/>
              </a:spcAft>
            </a:pPr>
            <a:r>
              <a:rPr lang="zh-CN" altLang="en-US" dirty="0"/>
              <a:t>我国养老保险制度的特点有（    </a:t>
            </a:r>
            <a:r>
              <a:rPr lang="en-US" altLang="zh-CN" b="1" dirty="0">
                <a:solidFill>
                  <a:srgbClr val="FF0000"/>
                </a:solidFill>
              </a:rPr>
              <a:t>ABC</a:t>
            </a:r>
            <a:r>
              <a:rPr lang="zh-CN" altLang="en-US" dirty="0"/>
              <a:t>   ）。</a:t>
            </a:r>
            <a:endParaRPr lang="en-US" altLang="zh-CN" dirty="0"/>
          </a:p>
          <a:p>
            <a:pPr algn="l">
              <a:spcBef>
                <a:spcPts val="0"/>
              </a:spcBef>
              <a:spcAft>
                <a:spcPts val="2400"/>
              </a:spcAft>
            </a:pPr>
            <a:r>
              <a:rPr lang="en-US" altLang="zh-CN" b="1" dirty="0">
                <a:solidFill>
                  <a:srgbClr val="FF0000"/>
                </a:solidFill>
              </a:rPr>
              <a:t>A</a:t>
            </a:r>
            <a:r>
              <a:rPr lang="zh-CN" altLang="en-US" b="1" dirty="0">
                <a:solidFill>
                  <a:srgbClr val="FF0000"/>
                </a:solidFill>
              </a:rPr>
              <a:t>、社会养老保险管理方式体现了社会主义的公平原则</a:t>
            </a:r>
          </a:p>
          <a:p>
            <a:pPr algn="l">
              <a:spcBef>
                <a:spcPts val="0"/>
              </a:spcBef>
              <a:spcAft>
                <a:spcPts val="2400"/>
              </a:spcAft>
            </a:pPr>
            <a:r>
              <a:rPr lang="en-US" altLang="zh-CN" b="1" dirty="0">
                <a:solidFill>
                  <a:srgbClr val="FF0000"/>
                </a:solidFill>
              </a:rPr>
              <a:t>B</a:t>
            </a:r>
            <a:r>
              <a:rPr lang="zh-CN" altLang="en-US" b="1" dirty="0">
                <a:solidFill>
                  <a:srgbClr val="FF0000"/>
                </a:solidFill>
              </a:rPr>
              <a:t>、养老保障的目标是广度而不是力度</a:t>
            </a:r>
          </a:p>
          <a:p>
            <a:pPr algn="l">
              <a:spcBef>
                <a:spcPts val="0"/>
              </a:spcBef>
              <a:spcAft>
                <a:spcPts val="2400"/>
              </a:spcAft>
            </a:pPr>
            <a:r>
              <a:rPr lang="en-US" altLang="zh-CN" b="1" dirty="0">
                <a:solidFill>
                  <a:srgbClr val="FF0000"/>
                </a:solidFill>
              </a:rPr>
              <a:t>C</a:t>
            </a:r>
            <a:r>
              <a:rPr lang="zh-CN" altLang="en-US" b="1" dirty="0">
                <a:solidFill>
                  <a:srgbClr val="FF0000"/>
                </a:solidFill>
              </a:rPr>
              <a:t>、在某些情况下职工有可能发生损失</a:t>
            </a:r>
          </a:p>
          <a:p>
            <a:pPr algn="l">
              <a:spcBef>
                <a:spcPts val="0"/>
              </a:spcBef>
              <a:spcAft>
                <a:spcPts val="2400"/>
              </a:spcAft>
            </a:pPr>
            <a:r>
              <a:rPr lang="en-US" altLang="zh-CN" dirty="0"/>
              <a:t>D</a:t>
            </a:r>
            <a:r>
              <a:rPr lang="zh-CN" altLang="en-US" dirty="0"/>
              <a:t>、养老保障的关键在于使得每位退休老人都过上高质量的生活</a:t>
            </a:r>
          </a:p>
          <a:p>
            <a:pPr algn="l">
              <a:spcBef>
                <a:spcPts val="0"/>
              </a:spcBef>
              <a:spcAft>
                <a:spcPts val="2400"/>
              </a:spcAft>
            </a:pPr>
            <a:r>
              <a:rPr lang="en-US" altLang="zh-CN" dirty="0"/>
              <a:t>E</a:t>
            </a:r>
            <a:r>
              <a:rPr lang="zh-CN" altLang="en-US" dirty="0"/>
              <a:t>、对基本养老金的管理，由国家和个人安排相结合</a:t>
            </a:r>
          </a:p>
        </p:txBody>
      </p:sp>
      <p:sp>
        <p:nvSpPr>
          <p:cNvPr id="5" name="TextBox 3">
            <a:extLst>
              <a:ext uri="{FF2B5EF4-FFF2-40B4-BE49-F238E27FC236}">
                <a16:creationId xmlns:a16="http://schemas.microsoft.com/office/drawing/2014/main" id="{F9D50BFA-F3C7-4776-BC02-4C03841296FB}"/>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605651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22957"/>
            <a:ext cx="6416150" cy="3525293"/>
            <a:chOff x="3080997" y="2402544"/>
            <a:chExt cx="6416150" cy="3525293"/>
          </a:xfrm>
        </p:grpSpPr>
        <p:sp>
          <p:nvSpPr>
            <p:cNvPr id="7" name="Rectangle 6">
              <a:extLst>
                <a:ext uri="{FF2B5EF4-FFF2-40B4-BE49-F238E27FC236}">
                  <a16:creationId xmlns:a16="http://schemas.microsoft.com/office/drawing/2014/main" id="{115FA8BC-822F-4883-B887-BA1A38F7FA12}"/>
                </a:ext>
              </a:extLst>
            </p:cNvPr>
            <p:cNvSpPr/>
            <p:nvPr/>
          </p:nvSpPr>
          <p:spPr>
            <a:xfrm>
              <a:off x="3444251" y="2402544"/>
              <a:ext cx="396103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spTree>
    <p:extLst>
      <p:ext uri="{BB962C8B-B14F-4D97-AF65-F5344CB8AC3E}">
        <p14:creationId xmlns:p14="http://schemas.microsoft.com/office/powerpoint/2010/main" val="260257058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0014CD1-6A90-45AB-9C49-42875C5B4DB3}"/>
              </a:ext>
            </a:extLst>
          </p:cNvPr>
          <p:cNvGrpSpPr/>
          <p:nvPr/>
        </p:nvGrpSpPr>
        <p:grpSpPr>
          <a:xfrm>
            <a:off x="1367588" y="2154339"/>
            <a:ext cx="9456824" cy="3672623"/>
            <a:chOff x="-1565714" y="1843034"/>
            <a:chExt cx="9456824" cy="3672623"/>
          </a:xfrm>
        </p:grpSpPr>
        <p:sp>
          <p:nvSpPr>
            <p:cNvPr id="4" name="文本框 3">
              <a:extLst>
                <a:ext uri="{FF2B5EF4-FFF2-40B4-BE49-F238E27FC236}">
                  <a16:creationId xmlns:a16="http://schemas.microsoft.com/office/drawing/2014/main" id="{CCF64206-B0E1-4FED-B83A-909E2EA97FD3}"/>
                </a:ext>
              </a:extLst>
            </p:cNvPr>
            <p:cNvSpPr txBox="1"/>
            <p:nvPr/>
          </p:nvSpPr>
          <p:spPr>
            <a:xfrm>
              <a:off x="-1565714" y="3360573"/>
              <a:ext cx="4166206" cy="523220"/>
            </a:xfrm>
            <a:prstGeom prst="rect">
              <a:avLst/>
            </a:prstGeom>
            <a:solidFill>
              <a:schemeClr val="accent6">
                <a:lumMod val="60000"/>
                <a:lumOff val="40000"/>
              </a:schemeClr>
            </a:solidFill>
            <a:ln w="38100">
              <a:noFill/>
            </a:ln>
          </p:spPr>
          <p:txBody>
            <a:bodyPr vert="horz" wrap="square" rtlCol="0">
              <a:spAutoFit/>
            </a:bodyPr>
            <a:lstStyle/>
            <a:p>
              <a:pPr lvl="0"/>
              <a:r>
                <a:rPr lang="zh-CN" altLang="zh-CN" sz="2800" dirty="0"/>
                <a:t>我国社会养老保险的改革</a:t>
              </a:r>
              <a:endParaRPr lang="zh-CN" altLang="en-US" sz="2800" dirty="0"/>
            </a:p>
          </p:txBody>
        </p:sp>
        <p:cxnSp>
          <p:nvCxnSpPr>
            <p:cNvPr id="5" name="直接连接符 4">
              <a:extLst>
                <a:ext uri="{FF2B5EF4-FFF2-40B4-BE49-F238E27FC236}">
                  <a16:creationId xmlns:a16="http://schemas.microsoft.com/office/drawing/2014/main" id="{2170F7EE-BC7C-41AA-A106-AF2461E4854F}"/>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761D059-B883-44A2-8821-E32358BB7FC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61A5790-A311-4C03-B2B8-13541C21870C}"/>
                </a:ext>
              </a:extLst>
            </p:cNvPr>
            <p:cNvCxnSpPr/>
            <p:nvPr/>
          </p:nvCxnSpPr>
          <p:spPr>
            <a:xfrm>
              <a:off x="3117277" y="366228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A9D11B4-B545-4AFE-9C1C-BE07C856A4F0}"/>
                </a:ext>
              </a:extLst>
            </p:cNvPr>
            <p:cNvSpPr txBox="1"/>
            <p:nvPr/>
          </p:nvSpPr>
          <p:spPr>
            <a:xfrm>
              <a:off x="3625845" y="1843034"/>
              <a:ext cx="4265265" cy="461665"/>
            </a:xfrm>
            <a:prstGeom prst="rect">
              <a:avLst/>
            </a:prstGeom>
            <a:noFill/>
            <a:ln w="38100">
              <a:solidFill>
                <a:schemeClr val="accent6">
                  <a:lumMod val="75000"/>
                </a:schemeClr>
              </a:solidFill>
            </a:ln>
          </p:spPr>
          <p:txBody>
            <a:bodyPr wrap="square" rtlCol="0">
              <a:spAutoFit/>
            </a:bodyPr>
            <a:lstStyle/>
            <a:p>
              <a:pPr lvl="0"/>
              <a:r>
                <a:rPr lang="zh-CN" altLang="en-US" sz="2400" dirty="0"/>
                <a:t>我国社会养老保险制度的改革</a:t>
              </a:r>
              <a:endParaRPr lang="en-GB" altLang="zh-CN" sz="2400" dirty="0"/>
            </a:p>
          </p:txBody>
        </p:sp>
        <p:sp>
          <p:nvSpPr>
            <p:cNvPr id="9" name="文本框 8">
              <a:extLst>
                <a:ext uri="{FF2B5EF4-FFF2-40B4-BE49-F238E27FC236}">
                  <a16:creationId xmlns:a16="http://schemas.microsoft.com/office/drawing/2014/main" id="{D0CA1D7C-2C07-425D-A341-7794F9799AC8}"/>
                </a:ext>
              </a:extLst>
            </p:cNvPr>
            <p:cNvSpPr txBox="1"/>
            <p:nvPr/>
          </p:nvSpPr>
          <p:spPr>
            <a:xfrm>
              <a:off x="3625846" y="3463743"/>
              <a:ext cx="3571643" cy="461665"/>
            </a:xfrm>
            <a:prstGeom prst="rect">
              <a:avLst/>
            </a:prstGeom>
            <a:noFill/>
            <a:ln w="38100">
              <a:solidFill>
                <a:schemeClr val="accent6">
                  <a:lumMod val="75000"/>
                </a:schemeClr>
              </a:solidFill>
            </a:ln>
          </p:spPr>
          <p:txBody>
            <a:bodyPr wrap="square" rtlCol="0">
              <a:spAutoFit/>
            </a:bodyPr>
            <a:lstStyle/>
            <a:p>
              <a:pPr lvl="0"/>
              <a:r>
                <a:rPr lang="zh-CN" altLang="zh-CN" sz="2400" dirty="0"/>
                <a:t>改革中面临的主要问题</a:t>
              </a:r>
              <a:endParaRPr lang="en-GB" altLang="zh-CN" sz="2400" dirty="0"/>
            </a:p>
          </p:txBody>
        </p:sp>
        <p:cxnSp>
          <p:nvCxnSpPr>
            <p:cNvPr id="10" name="直接连接符 9">
              <a:extLst>
                <a:ext uri="{FF2B5EF4-FFF2-40B4-BE49-F238E27FC236}">
                  <a16:creationId xmlns:a16="http://schemas.microsoft.com/office/drawing/2014/main" id="{145C37FD-743B-4628-A90D-3E9A51868D70}"/>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AF20E34-DCB1-4131-9CD2-F2F43E9E6070}"/>
                </a:ext>
              </a:extLst>
            </p:cNvPr>
            <p:cNvSpPr txBox="1"/>
            <p:nvPr/>
          </p:nvSpPr>
          <p:spPr>
            <a:xfrm>
              <a:off x="3679334" y="5053992"/>
              <a:ext cx="3571642" cy="461665"/>
            </a:xfrm>
            <a:prstGeom prst="rect">
              <a:avLst/>
            </a:prstGeom>
            <a:noFill/>
            <a:ln w="38100">
              <a:solidFill>
                <a:schemeClr val="accent6">
                  <a:lumMod val="75000"/>
                </a:schemeClr>
              </a:solidFill>
            </a:ln>
          </p:spPr>
          <p:txBody>
            <a:bodyPr wrap="square" rtlCol="0">
              <a:spAutoFit/>
            </a:bodyPr>
            <a:lstStyle/>
            <a:p>
              <a:pPr lvl="0"/>
              <a:r>
                <a:rPr lang="zh-CN" altLang="zh-CN" sz="2400" dirty="0"/>
                <a:t>我国养老保险制度的特点</a:t>
              </a:r>
              <a:endParaRPr lang="en-GB" altLang="zh-CN" sz="2400" dirty="0"/>
            </a:p>
          </p:txBody>
        </p:sp>
        <p:cxnSp>
          <p:nvCxnSpPr>
            <p:cNvPr id="12" name="直接连接符 11">
              <a:extLst>
                <a:ext uri="{FF2B5EF4-FFF2-40B4-BE49-F238E27FC236}">
                  <a16:creationId xmlns:a16="http://schemas.microsoft.com/office/drawing/2014/main" id="{104ABECB-03E6-4EF0-BDE1-778BD592169A}"/>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0900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E0C4D3FE-3FB9-4EC1-8A38-D85617A6BFA5}"/>
              </a:ext>
            </a:extLst>
          </p:cNvPr>
          <p:cNvGrpSpPr/>
          <p:nvPr/>
        </p:nvGrpSpPr>
        <p:grpSpPr>
          <a:xfrm>
            <a:off x="1374292" y="3058768"/>
            <a:ext cx="9094485" cy="1301145"/>
            <a:chOff x="1374292" y="3058768"/>
            <a:chExt cx="9094485" cy="1301145"/>
          </a:xfrm>
        </p:grpSpPr>
        <p:sp>
          <p:nvSpPr>
            <p:cNvPr id="5" name="矩形 4"/>
            <p:cNvSpPr/>
            <p:nvPr/>
          </p:nvSpPr>
          <p:spPr>
            <a:xfrm>
              <a:off x="1374292" y="3058768"/>
              <a:ext cx="4896663"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（一）扩大养老保险的社会覆盖面</a:t>
              </a:r>
            </a:p>
          </p:txBody>
        </p:sp>
        <p:sp>
          <p:nvSpPr>
            <p:cNvPr id="3" name="文本框 2"/>
            <p:cNvSpPr txBox="1"/>
            <p:nvPr/>
          </p:nvSpPr>
          <p:spPr>
            <a:xfrm>
              <a:off x="2110017" y="3485506"/>
              <a:ext cx="8358760" cy="874407"/>
            </a:xfrm>
            <a:prstGeom prst="rect">
              <a:avLst/>
            </a:prstGeom>
            <a:noFill/>
          </p:spPr>
          <p:txBody>
            <a:bodyPr wrap="square" rtlCol="0">
              <a:spAutoFit/>
            </a:bodyPr>
            <a:lstStyle/>
            <a:p>
              <a:pPr>
                <a:lnSpc>
                  <a:spcPct val="150000"/>
                </a:lnSpc>
              </a:pPr>
              <a:r>
                <a:rPr lang="en-US" altLang="zh-CN" dirty="0">
                  <a:latin typeface="+mn-ea"/>
                </a:rPr>
                <a:t>1999</a:t>
              </a:r>
              <a:r>
                <a:rPr lang="zh-CN" altLang="zh-CN" dirty="0">
                  <a:latin typeface="+mn-ea"/>
                </a:rPr>
                <a:t>年，中国把基本养老保险的覆盖范围扩大到外商投资企业、城镇私营企业和其他城镇企业及其职工。</a:t>
              </a:r>
              <a:endParaRPr kumimoji="1" lang="zh-CN" altLang="en-US" dirty="0">
                <a:latin typeface="+mn-ea"/>
              </a:endParaRPr>
            </a:p>
          </p:txBody>
        </p:sp>
      </p:grpSp>
      <p:grpSp>
        <p:nvGrpSpPr>
          <p:cNvPr id="14" name="组合 13">
            <a:extLst>
              <a:ext uri="{FF2B5EF4-FFF2-40B4-BE49-F238E27FC236}">
                <a16:creationId xmlns:a16="http://schemas.microsoft.com/office/drawing/2014/main" id="{1FCA1095-40F1-484C-BC5A-9452B93030C8}"/>
              </a:ext>
            </a:extLst>
          </p:cNvPr>
          <p:cNvGrpSpPr/>
          <p:nvPr/>
        </p:nvGrpSpPr>
        <p:grpSpPr>
          <a:xfrm>
            <a:off x="107475" y="941847"/>
            <a:ext cx="6735136" cy="1608384"/>
            <a:chOff x="107475" y="941847"/>
            <a:chExt cx="6735136" cy="1608384"/>
          </a:xfrm>
        </p:grpSpPr>
        <p:grpSp>
          <p:nvGrpSpPr>
            <p:cNvPr id="15" name="组合 14">
              <a:extLst>
                <a:ext uri="{FF2B5EF4-FFF2-40B4-BE49-F238E27FC236}">
                  <a16:creationId xmlns:a16="http://schemas.microsoft.com/office/drawing/2014/main" id="{E86C81A3-42F3-4199-B3FE-D7CCF0CF264D}"/>
                </a:ext>
              </a:extLst>
            </p:cNvPr>
            <p:cNvGrpSpPr/>
            <p:nvPr/>
          </p:nvGrpSpPr>
          <p:grpSpPr>
            <a:xfrm>
              <a:off x="107475" y="941847"/>
              <a:ext cx="5252802" cy="1608384"/>
              <a:chOff x="107475" y="941847"/>
              <a:chExt cx="5252802" cy="1608384"/>
            </a:xfrm>
          </p:grpSpPr>
          <p:sp>
            <p:nvSpPr>
              <p:cNvPr id="17" name="文本框 16">
                <a:extLst>
                  <a:ext uri="{FF2B5EF4-FFF2-40B4-BE49-F238E27FC236}">
                    <a16:creationId xmlns:a16="http://schemas.microsoft.com/office/drawing/2014/main" id="{EFE6A55E-A69B-4911-89BB-E70BD7415322}"/>
                  </a:ext>
                </a:extLst>
              </p:cNvPr>
              <p:cNvSpPr txBox="1"/>
              <p:nvPr/>
            </p:nvSpPr>
            <p:spPr>
              <a:xfrm>
                <a:off x="627891" y="2150121"/>
                <a:ext cx="4732386" cy="400110"/>
              </a:xfrm>
              <a:prstGeom prst="rect">
                <a:avLst/>
              </a:prstGeom>
              <a:noFill/>
            </p:spPr>
            <p:txBody>
              <a:bodyPr wrap="none" rtlCol="0">
                <a:spAutoFit/>
              </a:bodyPr>
              <a:lstStyle/>
              <a:p>
                <a:r>
                  <a:rPr lang="en-US" altLang="zh-CN" sz="2000" b="1" dirty="0"/>
                  <a:t>5.4.1   </a:t>
                </a:r>
                <a:r>
                  <a:rPr lang="zh-CN" altLang="en-US" sz="2000" b="1" dirty="0"/>
                  <a:t>一、我国社会养老保险制度的改革</a:t>
                </a:r>
                <a:endParaRPr lang="en-US" altLang="zh-CN" sz="2000" b="1" dirty="0"/>
              </a:p>
            </p:txBody>
          </p:sp>
          <p:sp>
            <p:nvSpPr>
              <p:cNvPr id="18" name="文本框 17">
                <a:extLst>
                  <a:ext uri="{FF2B5EF4-FFF2-40B4-BE49-F238E27FC236}">
                    <a16:creationId xmlns:a16="http://schemas.microsoft.com/office/drawing/2014/main" id="{F5148E69-D430-46C7-9AE0-F561EE4AA2F7}"/>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19" name="矩形 18">
                <a:extLst>
                  <a:ext uri="{FF2B5EF4-FFF2-40B4-BE49-F238E27FC236}">
                    <a16:creationId xmlns:a16="http://schemas.microsoft.com/office/drawing/2014/main" id="{A822CAD0-5505-47DD-B241-C3BDD45CEDD4}"/>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5.4</a:t>
                </a:r>
                <a:r>
                  <a:rPr lang="zh-CN" altLang="en-US" sz="2200" b="1" dirty="0"/>
                  <a:t>    我国社会养老保险的改革</a:t>
                </a:r>
              </a:p>
            </p:txBody>
          </p:sp>
        </p:grpSp>
        <p:sp>
          <p:nvSpPr>
            <p:cNvPr id="16" name="文本框 15">
              <a:extLst>
                <a:ext uri="{FF2B5EF4-FFF2-40B4-BE49-F238E27FC236}">
                  <a16:creationId xmlns:a16="http://schemas.microsoft.com/office/drawing/2014/main" id="{0B36411B-FE13-4A96-926F-D7661CA839C3}"/>
                </a:ext>
              </a:extLst>
            </p:cNvPr>
            <p:cNvSpPr txBox="1"/>
            <p:nvPr/>
          </p:nvSpPr>
          <p:spPr>
            <a:xfrm>
              <a:off x="5404397" y="216947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9FD88CAA-B4E9-42D4-8F42-0EF0B24DC91B}"/>
              </a:ext>
            </a:extLst>
          </p:cNvPr>
          <p:cNvPicPr>
            <a:picLocks noChangeAspect="1"/>
          </p:cNvPicPr>
          <p:nvPr/>
        </p:nvPicPr>
        <p:blipFill>
          <a:blip r:embed="rId3"/>
          <a:stretch>
            <a:fillRect/>
          </a:stretch>
        </p:blipFill>
        <p:spPr>
          <a:xfrm>
            <a:off x="8546587" y="763753"/>
            <a:ext cx="3489948" cy="1402627"/>
          </a:xfrm>
          <a:prstGeom prst="rect">
            <a:avLst/>
          </a:prstGeom>
        </p:spPr>
      </p:pic>
      <p:grpSp>
        <p:nvGrpSpPr>
          <p:cNvPr id="8" name="组合 7">
            <a:extLst>
              <a:ext uri="{FF2B5EF4-FFF2-40B4-BE49-F238E27FC236}">
                <a16:creationId xmlns:a16="http://schemas.microsoft.com/office/drawing/2014/main" id="{DFCBC0D8-221A-461D-A3C1-8A7301CB5BD5}"/>
              </a:ext>
            </a:extLst>
          </p:cNvPr>
          <p:cNvGrpSpPr/>
          <p:nvPr/>
        </p:nvGrpSpPr>
        <p:grpSpPr>
          <a:xfrm>
            <a:off x="1374292" y="4707809"/>
            <a:ext cx="10718270" cy="1756538"/>
            <a:chOff x="1374292" y="4707809"/>
            <a:chExt cx="10718270" cy="1756538"/>
          </a:xfrm>
        </p:grpSpPr>
        <p:sp>
          <p:nvSpPr>
            <p:cNvPr id="6" name="矩形 5"/>
            <p:cNvSpPr/>
            <p:nvPr/>
          </p:nvSpPr>
          <p:spPr>
            <a:xfrm>
              <a:off x="1374292" y="4707809"/>
              <a:ext cx="4277685"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（二）扩大养老保险金的来源</a:t>
              </a:r>
              <a:endParaRPr lang="zh-CN" altLang="en-US" sz="2000" b="1" dirty="0">
                <a:solidFill>
                  <a:schemeClr val="tx1"/>
                </a:solidFill>
              </a:endParaRPr>
            </a:p>
          </p:txBody>
        </p:sp>
        <p:sp>
          <p:nvSpPr>
            <p:cNvPr id="28" name="矩形 27">
              <a:extLst>
                <a:ext uri="{FF2B5EF4-FFF2-40B4-BE49-F238E27FC236}">
                  <a16:creationId xmlns:a16="http://schemas.microsoft.com/office/drawing/2014/main" id="{417134B5-04B9-44F6-993C-AA350D3C720F}"/>
                </a:ext>
              </a:extLst>
            </p:cNvPr>
            <p:cNvSpPr/>
            <p:nvPr/>
          </p:nvSpPr>
          <p:spPr>
            <a:xfrm>
              <a:off x="2110017" y="5264018"/>
              <a:ext cx="9982545"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solidFill>
                    <a:schemeClr val="tx1"/>
                  </a:solidFill>
                </a:rPr>
                <a:t>1</a:t>
              </a:r>
              <a:r>
                <a:rPr lang="zh-CN" altLang="en-US" dirty="0">
                  <a:solidFill>
                    <a:schemeClr val="tx1"/>
                  </a:solidFill>
                </a:rPr>
                <a:t>、实行企业和职工共同缴费：</a:t>
              </a:r>
              <a:r>
                <a:rPr lang="zh-CN" altLang="en-US" sz="1600" dirty="0">
                  <a:solidFill>
                    <a:srgbClr val="FF0000"/>
                  </a:solidFill>
                </a:rPr>
                <a:t>企业缴费一般不超过企业工资总额的</a:t>
              </a:r>
              <a:r>
                <a:rPr lang="en-US" altLang="zh-CN" sz="1600" dirty="0">
                  <a:solidFill>
                    <a:srgbClr val="FF0000"/>
                  </a:solidFill>
                </a:rPr>
                <a:t>20%</a:t>
              </a:r>
              <a:r>
                <a:rPr lang="zh-CN" altLang="en-US" sz="1600" dirty="0">
                  <a:solidFill>
                    <a:srgbClr val="FF0000"/>
                  </a:solidFill>
                </a:rPr>
                <a:t>，职工个人按本人工资的</a:t>
              </a:r>
              <a:r>
                <a:rPr lang="en-US" altLang="zh-CN" sz="1600" dirty="0">
                  <a:solidFill>
                    <a:srgbClr val="FF0000"/>
                  </a:solidFill>
                </a:rPr>
                <a:t>8%</a:t>
              </a:r>
              <a:r>
                <a:rPr lang="zh-CN" altLang="en-US" sz="1600" dirty="0">
                  <a:solidFill>
                    <a:srgbClr val="FF0000"/>
                  </a:solidFill>
                </a:rPr>
                <a:t>缴费。</a:t>
              </a:r>
              <a:endParaRPr lang="en-US" altLang="zh-CN" sz="1600" dirty="0">
                <a:solidFill>
                  <a:srgbClr val="FF0000"/>
                </a:solidFill>
              </a:endParaRPr>
            </a:p>
            <a:p>
              <a:r>
                <a:rPr lang="en-US" altLang="zh-CN" dirty="0">
                  <a:solidFill>
                    <a:schemeClr val="tx1"/>
                  </a:solidFill>
                </a:rPr>
                <a:t>2</a:t>
              </a:r>
              <a:r>
                <a:rPr lang="zh-CN" altLang="en-US" dirty="0">
                  <a:solidFill>
                    <a:schemeClr val="tx1"/>
                  </a:solidFill>
                </a:rPr>
                <a:t>、增加财政对基本养老保险基金的补助</a:t>
              </a:r>
              <a:endParaRPr lang="en-US" altLang="zh-CN" dirty="0">
                <a:solidFill>
                  <a:schemeClr val="tx1"/>
                </a:solidFill>
              </a:endParaRPr>
            </a:p>
            <a:p>
              <a:r>
                <a:rPr lang="en-US" altLang="zh-CN" dirty="0">
                  <a:solidFill>
                    <a:schemeClr val="tx1"/>
                  </a:solidFill>
                </a:rPr>
                <a:t>3</a:t>
              </a:r>
              <a:r>
                <a:rPr lang="zh-CN" altLang="en-US" dirty="0">
                  <a:solidFill>
                    <a:schemeClr val="tx1"/>
                  </a:solidFill>
                </a:rPr>
                <a:t>、建立全国社会保障基金      </a:t>
              </a:r>
              <a:r>
                <a:rPr lang="en-US" altLang="zh-CN" dirty="0">
                  <a:solidFill>
                    <a:srgbClr val="FF0000"/>
                  </a:solidFill>
                </a:rPr>
                <a:t>2000</a:t>
              </a:r>
              <a:r>
                <a:rPr lang="zh-CN" altLang="en-US" dirty="0">
                  <a:solidFill>
                    <a:srgbClr val="FF0000"/>
                  </a:solidFill>
                </a:rPr>
                <a:t>年建立</a:t>
              </a:r>
              <a:endParaRPr lang="en-US" altLang="zh-CN" dirty="0">
                <a:solidFill>
                  <a:srgbClr val="FF0000"/>
                </a:solidFill>
              </a:endParaRPr>
            </a:p>
            <a:p>
              <a:r>
                <a:rPr lang="en-US" altLang="zh-CN" dirty="0">
                  <a:solidFill>
                    <a:schemeClr val="tx1"/>
                  </a:solidFill>
                </a:rPr>
                <a:t>4</a:t>
              </a:r>
              <a:r>
                <a:rPr lang="zh-CN" altLang="en-US" dirty="0">
                  <a:solidFill>
                    <a:schemeClr val="tx1"/>
                  </a:solidFill>
                </a:rPr>
                <a:t>、实行由国家、企业和个人共同负担养老保险费用的办法</a:t>
              </a:r>
            </a:p>
          </p:txBody>
        </p:sp>
      </p:grpSp>
    </p:spTree>
    <p:extLst>
      <p:ext uri="{BB962C8B-B14F-4D97-AF65-F5344CB8AC3E}">
        <p14:creationId xmlns:p14="http://schemas.microsoft.com/office/powerpoint/2010/main" val="302020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8662" y="4585368"/>
            <a:ext cx="4509806"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（四）建立养老基金增值的机制</a:t>
            </a:r>
            <a:endParaRPr lang="zh-CN" altLang="en-US" sz="2000" b="1" dirty="0">
              <a:solidFill>
                <a:schemeClr val="tx1"/>
              </a:solidFill>
            </a:endParaRPr>
          </a:p>
        </p:txBody>
      </p:sp>
      <p:sp>
        <p:nvSpPr>
          <p:cNvPr id="9" name="矩形 8"/>
          <p:cNvSpPr/>
          <p:nvPr/>
        </p:nvSpPr>
        <p:spPr>
          <a:xfrm>
            <a:off x="1148662" y="5503721"/>
            <a:ext cx="6372428"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t>（五）建立社会统筹与个人账户相结合的制度</a:t>
            </a:r>
            <a:endParaRPr lang="zh-CN" altLang="en-US" sz="2000" b="1" dirty="0">
              <a:solidFill>
                <a:srgbClr val="FF0000"/>
              </a:solidFill>
            </a:endParaRPr>
          </a:p>
        </p:txBody>
      </p:sp>
      <p:grpSp>
        <p:nvGrpSpPr>
          <p:cNvPr id="2" name="组合 1">
            <a:extLst>
              <a:ext uri="{FF2B5EF4-FFF2-40B4-BE49-F238E27FC236}">
                <a16:creationId xmlns:a16="http://schemas.microsoft.com/office/drawing/2014/main" id="{62D836BF-99D9-4248-8EB3-2A2439325A8A}"/>
              </a:ext>
            </a:extLst>
          </p:cNvPr>
          <p:cNvGrpSpPr/>
          <p:nvPr/>
        </p:nvGrpSpPr>
        <p:grpSpPr>
          <a:xfrm>
            <a:off x="1148662" y="2988804"/>
            <a:ext cx="10278319" cy="1078321"/>
            <a:chOff x="1148662" y="2988804"/>
            <a:chExt cx="10278319" cy="1078321"/>
          </a:xfrm>
        </p:grpSpPr>
        <p:sp>
          <p:nvSpPr>
            <p:cNvPr id="7" name="矩形 6"/>
            <p:cNvSpPr/>
            <p:nvPr/>
          </p:nvSpPr>
          <p:spPr>
            <a:xfrm>
              <a:off x="1148662" y="2988804"/>
              <a:ext cx="1027831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solidFill>
                    <a:schemeClr val="tx1"/>
                  </a:solidFill>
                </a:rPr>
                <a:t>（三）由传统的现收现付制转变为部分基金积累制，建立新的基金筹集方式</a:t>
              </a:r>
              <a:endParaRPr lang="zh-CN" altLang="en-US" sz="2000" b="1" dirty="0">
                <a:solidFill>
                  <a:schemeClr val="tx1"/>
                </a:solidFill>
              </a:endParaRPr>
            </a:p>
          </p:txBody>
        </p:sp>
        <p:sp>
          <p:nvSpPr>
            <p:cNvPr id="13" name="文本框 12"/>
            <p:cNvSpPr txBox="1"/>
            <p:nvPr/>
          </p:nvSpPr>
          <p:spPr>
            <a:xfrm>
              <a:off x="1909847" y="3608217"/>
              <a:ext cx="7772771" cy="458908"/>
            </a:xfrm>
            <a:prstGeom prst="rect">
              <a:avLst/>
            </a:prstGeom>
            <a:noFill/>
          </p:spPr>
          <p:txBody>
            <a:bodyPr wrap="square" rtlCol="0">
              <a:spAutoFit/>
            </a:bodyPr>
            <a:lstStyle/>
            <a:p>
              <a:pPr>
                <a:lnSpc>
                  <a:spcPct val="150000"/>
                </a:lnSpc>
              </a:pPr>
              <a:r>
                <a:rPr lang="zh-CN" altLang="en-US" dirty="0">
                  <a:latin typeface="+mn-ea"/>
                </a:rPr>
                <a:t>我国目前养老金筹集方式基本采取</a:t>
              </a:r>
              <a:r>
                <a:rPr lang="zh-CN" altLang="en-US" dirty="0">
                  <a:solidFill>
                    <a:srgbClr val="FF0000"/>
                  </a:solidFill>
                  <a:latin typeface="+mn-ea"/>
                </a:rPr>
                <a:t>混合式</a:t>
              </a:r>
              <a:r>
                <a:rPr lang="zh-CN" altLang="en-US" dirty="0">
                  <a:latin typeface="+mn-ea"/>
                </a:rPr>
                <a:t>（现收现付和储蓄积累的结合）。</a:t>
              </a:r>
              <a:endParaRPr kumimoji="1" lang="zh-CN" altLang="en-US" dirty="0">
                <a:latin typeface="+mn-ea"/>
              </a:endParaRPr>
            </a:p>
          </p:txBody>
        </p:sp>
      </p:grpSp>
      <p:pic>
        <p:nvPicPr>
          <p:cNvPr id="20" name="图片 19">
            <a:extLst>
              <a:ext uri="{FF2B5EF4-FFF2-40B4-BE49-F238E27FC236}">
                <a16:creationId xmlns:a16="http://schemas.microsoft.com/office/drawing/2014/main" id="{7BE629CC-2BB5-496B-8D5E-A3D17B90BBC4}"/>
              </a:ext>
            </a:extLst>
          </p:cNvPr>
          <p:cNvPicPr>
            <a:picLocks noChangeAspect="1"/>
          </p:cNvPicPr>
          <p:nvPr/>
        </p:nvPicPr>
        <p:blipFill>
          <a:blip r:embed="rId3"/>
          <a:stretch>
            <a:fillRect/>
          </a:stretch>
        </p:blipFill>
        <p:spPr>
          <a:xfrm>
            <a:off x="8546587" y="763753"/>
            <a:ext cx="3489948" cy="1402627"/>
          </a:xfrm>
          <a:prstGeom prst="rect">
            <a:avLst/>
          </a:prstGeom>
        </p:spPr>
      </p:pic>
      <p:sp>
        <p:nvSpPr>
          <p:cNvPr id="3" name="矩形 2">
            <a:extLst>
              <a:ext uri="{FF2B5EF4-FFF2-40B4-BE49-F238E27FC236}">
                <a16:creationId xmlns:a16="http://schemas.microsoft.com/office/drawing/2014/main" id="{BC3A6C30-6D9F-463A-85C6-130FC4F230CD}"/>
              </a:ext>
            </a:extLst>
          </p:cNvPr>
          <p:cNvSpPr/>
          <p:nvPr/>
        </p:nvSpPr>
        <p:spPr>
          <a:xfrm>
            <a:off x="956407" y="160672"/>
            <a:ext cx="7995338" cy="369332"/>
          </a:xfrm>
          <a:prstGeom prst="rect">
            <a:avLst/>
          </a:prstGeom>
        </p:spPr>
        <p:txBody>
          <a:bodyPr wrap="square">
            <a:spAutoFit/>
          </a:bodyPr>
          <a:lstStyle/>
          <a:p>
            <a:r>
              <a:rPr lang="en-US" altLang="zh-CN" dirty="0">
                <a:latin typeface="Helvetica Neue For Number"/>
              </a:rPr>
              <a:t>5.4.1.3 </a:t>
            </a:r>
            <a:r>
              <a:rPr lang="zh-CN" altLang="en-US" dirty="0">
                <a:latin typeface="Helvetica Neue For Number"/>
              </a:rPr>
              <a:t>由传统的现收现付制转变为部分基金积累制，建立新的基金筹集方式</a:t>
            </a:r>
            <a:endParaRPr lang="zh-CN" altLang="en-US" dirty="0"/>
          </a:p>
        </p:txBody>
      </p:sp>
      <p:grpSp>
        <p:nvGrpSpPr>
          <p:cNvPr id="21" name="组合 20">
            <a:extLst>
              <a:ext uri="{FF2B5EF4-FFF2-40B4-BE49-F238E27FC236}">
                <a16:creationId xmlns:a16="http://schemas.microsoft.com/office/drawing/2014/main" id="{83E0640C-0279-442E-A39F-22897371B4FB}"/>
              </a:ext>
            </a:extLst>
          </p:cNvPr>
          <p:cNvGrpSpPr/>
          <p:nvPr/>
        </p:nvGrpSpPr>
        <p:grpSpPr>
          <a:xfrm>
            <a:off x="107475" y="941847"/>
            <a:ext cx="6735136" cy="1608384"/>
            <a:chOff x="107475" y="941847"/>
            <a:chExt cx="6735136" cy="1608384"/>
          </a:xfrm>
        </p:grpSpPr>
        <p:grpSp>
          <p:nvGrpSpPr>
            <p:cNvPr id="22" name="组合 21">
              <a:extLst>
                <a:ext uri="{FF2B5EF4-FFF2-40B4-BE49-F238E27FC236}">
                  <a16:creationId xmlns:a16="http://schemas.microsoft.com/office/drawing/2014/main" id="{83931453-3386-49B5-97D6-BDFF490F1BC0}"/>
                </a:ext>
              </a:extLst>
            </p:cNvPr>
            <p:cNvGrpSpPr/>
            <p:nvPr/>
          </p:nvGrpSpPr>
          <p:grpSpPr>
            <a:xfrm>
              <a:off x="107475" y="941847"/>
              <a:ext cx="5252802" cy="1608384"/>
              <a:chOff x="107475" y="941847"/>
              <a:chExt cx="5252802" cy="1608384"/>
            </a:xfrm>
          </p:grpSpPr>
          <p:sp>
            <p:nvSpPr>
              <p:cNvPr id="24" name="文本框 23">
                <a:extLst>
                  <a:ext uri="{FF2B5EF4-FFF2-40B4-BE49-F238E27FC236}">
                    <a16:creationId xmlns:a16="http://schemas.microsoft.com/office/drawing/2014/main" id="{7B68B65B-49F8-4AE2-901F-32F083385291}"/>
                  </a:ext>
                </a:extLst>
              </p:cNvPr>
              <p:cNvSpPr txBox="1"/>
              <p:nvPr/>
            </p:nvSpPr>
            <p:spPr>
              <a:xfrm>
                <a:off x="627891" y="2150121"/>
                <a:ext cx="4732386" cy="400110"/>
              </a:xfrm>
              <a:prstGeom prst="rect">
                <a:avLst/>
              </a:prstGeom>
              <a:noFill/>
            </p:spPr>
            <p:txBody>
              <a:bodyPr wrap="none" rtlCol="0">
                <a:spAutoFit/>
              </a:bodyPr>
              <a:lstStyle/>
              <a:p>
                <a:r>
                  <a:rPr lang="en-US" altLang="zh-CN" sz="2000" b="1" dirty="0"/>
                  <a:t>5.4.1   </a:t>
                </a:r>
                <a:r>
                  <a:rPr lang="zh-CN" altLang="en-US" sz="2000" b="1" dirty="0"/>
                  <a:t>一、我国社会养老保险制度的改革</a:t>
                </a:r>
                <a:endParaRPr lang="en-US" altLang="zh-CN" sz="2000" b="1" dirty="0"/>
              </a:p>
            </p:txBody>
          </p:sp>
          <p:sp>
            <p:nvSpPr>
              <p:cNvPr id="25" name="文本框 24">
                <a:extLst>
                  <a:ext uri="{FF2B5EF4-FFF2-40B4-BE49-F238E27FC236}">
                    <a16:creationId xmlns:a16="http://schemas.microsoft.com/office/drawing/2014/main" id="{37BC91AA-AC49-45C7-8FED-13F9E7B8D919}"/>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6" name="矩形 25">
                <a:extLst>
                  <a:ext uri="{FF2B5EF4-FFF2-40B4-BE49-F238E27FC236}">
                    <a16:creationId xmlns:a16="http://schemas.microsoft.com/office/drawing/2014/main" id="{F536FADA-5C88-428E-9752-901409250F98}"/>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5.4</a:t>
                </a:r>
                <a:r>
                  <a:rPr lang="zh-CN" altLang="en-US" sz="2200" b="1" dirty="0"/>
                  <a:t>    我国社会养老保险的改革</a:t>
                </a:r>
              </a:p>
            </p:txBody>
          </p:sp>
        </p:grpSp>
        <p:sp>
          <p:nvSpPr>
            <p:cNvPr id="23" name="文本框 22">
              <a:extLst>
                <a:ext uri="{FF2B5EF4-FFF2-40B4-BE49-F238E27FC236}">
                  <a16:creationId xmlns:a16="http://schemas.microsoft.com/office/drawing/2014/main" id="{D1049572-95A3-46A5-983A-51FB19FEDDEE}"/>
                </a:ext>
              </a:extLst>
            </p:cNvPr>
            <p:cNvSpPr txBox="1"/>
            <p:nvPr/>
          </p:nvSpPr>
          <p:spPr>
            <a:xfrm>
              <a:off x="5404397" y="216947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论述题</a:t>
              </a:r>
            </a:p>
          </p:txBody>
        </p:sp>
      </p:grpSp>
    </p:spTree>
    <p:extLst>
      <p:ext uri="{BB962C8B-B14F-4D97-AF65-F5344CB8AC3E}">
        <p14:creationId xmlns:p14="http://schemas.microsoft.com/office/powerpoint/2010/main" val="241583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53373" y="2236702"/>
            <a:ext cx="8228041" cy="3925153"/>
          </a:xfrm>
        </p:spPr>
        <p:txBody>
          <a:bodyPr anchor="t"/>
          <a:lstStyle/>
          <a:p>
            <a:pPr algn="l">
              <a:lnSpc>
                <a:spcPct val="150000"/>
              </a:lnSpc>
              <a:spcAft>
                <a:spcPts val="1200"/>
              </a:spcAft>
            </a:pPr>
            <a:r>
              <a:rPr lang="zh-CN" altLang="en-US" dirty="0">
                <a:latin typeface="+mn-ea"/>
              </a:rPr>
              <a:t>我国目前的养老金筹集方式基本上采取了（    ）的模式。</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、现收现付式</a:t>
            </a:r>
          </a:p>
          <a:p>
            <a:pPr algn="l">
              <a:lnSpc>
                <a:spcPct val="150000"/>
              </a:lnSpc>
              <a:spcAft>
                <a:spcPts val="1200"/>
              </a:spcAft>
            </a:pPr>
            <a:r>
              <a:rPr lang="en-US" altLang="zh-CN" dirty="0">
                <a:latin typeface="+mn-ea"/>
              </a:rPr>
              <a:t>B</a:t>
            </a:r>
            <a:r>
              <a:rPr lang="zh-CN" altLang="en-US" dirty="0">
                <a:latin typeface="+mn-ea"/>
              </a:rPr>
              <a:t>、储备积累式</a:t>
            </a:r>
          </a:p>
          <a:p>
            <a:pPr algn="l">
              <a:lnSpc>
                <a:spcPct val="150000"/>
              </a:lnSpc>
              <a:spcAft>
                <a:spcPts val="1200"/>
              </a:spcAft>
            </a:pPr>
            <a:r>
              <a:rPr lang="en-US" altLang="zh-CN" dirty="0">
                <a:latin typeface="+mn-ea"/>
              </a:rPr>
              <a:t>C</a:t>
            </a:r>
            <a:r>
              <a:rPr lang="zh-CN" altLang="en-US" dirty="0">
                <a:latin typeface="+mn-ea"/>
              </a:rPr>
              <a:t>、混合式</a:t>
            </a:r>
          </a:p>
          <a:p>
            <a:pPr algn="l">
              <a:lnSpc>
                <a:spcPct val="150000"/>
              </a:lnSpc>
              <a:spcAft>
                <a:spcPts val="1200"/>
              </a:spcAft>
            </a:pPr>
            <a:r>
              <a:rPr lang="en-US" altLang="zh-CN" dirty="0">
                <a:latin typeface="+mn-ea"/>
              </a:rPr>
              <a:t>D</a:t>
            </a:r>
            <a:r>
              <a:rPr lang="zh-CN" altLang="en-US" dirty="0">
                <a:latin typeface="+mn-ea"/>
              </a:rPr>
              <a:t>、完全积累式</a:t>
            </a:r>
            <a:endParaRPr lang="en-US" altLang="zh-CN" dirty="0">
              <a:latin typeface="+mn-ea"/>
            </a:endParaRP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920907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53373" y="2236702"/>
            <a:ext cx="8228041" cy="3925153"/>
          </a:xfrm>
        </p:spPr>
        <p:txBody>
          <a:bodyPr anchor="t"/>
          <a:lstStyle/>
          <a:p>
            <a:pPr algn="l">
              <a:lnSpc>
                <a:spcPct val="150000"/>
              </a:lnSpc>
              <a:spcAft>
                <a:spcPts val="1200"/>
              </a:spcAft>
            </a:pPr>
            <a:r>
              <a:rPr lang="zh-CN" altLang="en-US" dirty="0">
                <a:latin typeface="+mn-ea"/>
              </a:rPr>
              <a:t>我国目前的养老金筹集方式基本上采取了（  </a:t>
            </a:r>
            <a:r>
              <a:rPr lang="en-US" altLang="zh-CN" b="1" dirty="0">
                <a:solidFill>
                  <a:srgbClr val="FF0000"/>
                </a:solidFill>
                <a:latin typeface="+mn-ea"/>
              </a:rPr>
              <a:t>C</a:t>
            </a:r>
            <a:r>
              <a:rPr lang="zh-CN" altLang="en-US" dirty="0">
                <a:latin typeface="+mn-ea"/>
              </a:rPr>
              <a:t>  ）的模式。</a:t>
            </a:r>
            <a:endParaRPr lang="en-US" altLang="zh-CN" dirty="0">
              <a:latin typeface="+mn-ea"/>
            </a:endParaRPr>
          </a:p>
          <a:p>
            <a:pPr algn="l">
              <a:lnSpc>
                <a:spcPct val="150000"/>
              </a:lnSpc>
              <a:spcAft>
                <a:spcPts val="1200"/>
              </a:spcAft>
            </a:pPr>
            <a:r>
              <a:rPr lang="en-US" altLang="zh-CN" dirty="0">
                <a:latin typeface="+mn-ea"/>
              </a:rPr>
              <a:t>A</a:t>
            </a:r>
            <a:r>
              <a:rPr lang="zh-CN" altLang="en-US" dirty="0">
                <a:latin typeface="+mn-ea"/>
              </a:rPr>
              <a:t>、现收现付式</a:t>
            </a:r>
          </a:p>
          <a:p>
            <a:pPr algn="l">
              <a:lnSpc>
                <a:spcPct val="150000"/>
              </a:lnSpc>
              <a:spcAft>
                <a:spcPts val="1200"/>
              </a:spcAft>
            </a:pPr>
            <a:r>
              <a:rPr lang="en-US" altLang="zh-CN" dirty="0">
                <a:latin typeface="+mn-ea"/>
              </a:rPr>
              <a:t>B</a:t>
            </a:r>
            <a:r>
              <a:rPr lang="zh-CN" altLang="en-US" dirty="0">
                <a:latin typeface="+mn-ea"/>
              </a:rPr>
              <a:t>、储备积累式</a:t>
            </a:r>
          </a:p>
          <a:p>
            <a:pPr algn="l">
              <a:lnSpc>
                <a:spcPct val="150000"/>
              </a:lnSpc>
              <a:spcAft>
                <a:spcPts val="1200"/>
              </a:spcAft>
            </a:pPr>
            <a:r>
              <a:rPr lang="en-US" altLang="zh-CN" b="1" dirty="0">
                <a:solidFill>
                  <a:srgbClr val="FF0000"/>
                </a:solidFill>
                <a:latin typeface="+mn-ea"/>
              </a:rPr>
              <a:t>C</a:t>
            </a:r>
            <a:r>
              <a:rPr lang="zh-CN" altLang="en-US" b="1" dirty="0">
                <a:solidFill>
                  <a:srgbClr val="FF0000"/>
                </a:solidFill>
                <a:latin typeface="+mn-ea"/>
              </a:rPr>
              <a:t>、混合式</a:t>
            </a:r>
          </a:p>
          <a:p>
            <a:pPr algn="l">
              <a:lnSpc>
                <a:spcPct val="150000"/>
              </a:lnSpc>
              <a:spcAft>
                <a:spcPts val="1200"/>
              </a:spcAft>
            </a:pPr>
            <a:r>
              <a:rPr lang="en-US" altLang="zh-CN" dirty="0">
                <a:latin typeface="+mn-ea"/>
              </a:rPr>
              <a:t>D</a:t>
            </a:r>
            <a:r>
              <a:rPr lang="zh-CN" altLang="en-US" dirty="0">
                <a:latin typeface="+mn-ea"/>
              </a:rPr>
              <a:t>、完全积累式</a:t>
            </a:r>
            <a:endParaRPr lang="en-US" altLang="zh-CN" dirty="0">
              <a:latin typeface="+mn-ea"/>
            </a:endParaRPr>
          </a:p>
        </p:txBody>
      </p:sp>
      <p:sp>
        <p:nvSpPr>
          <p:cNvPr id="5" name="TextBox 3">
            <a:extLst>
              <a:ext uri="{FF2B5EF4-FFF2-40B4-BE49-F238E27FC236}">
                <a16:creationId xmlns:a16="http://schemas.microsoft.com/office/drawing/2014/main" id="{B0AA9A7A-281A-48C8-8F7A-DDAA8D693CD9}"/>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388145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A2A60E3-AA07-465D-957C-A625B9EE3EA9}"/>
              </a:ext>
            </a:extLst>
          </p:cNvPr>
          <p:cNvGrpSpPr/>
          <p:nvPr/>
        </p:nvGrpSpPr>
        <p:grpSpPr>
          <a:xfrm>
            <a:off x="3003439" y="1333022"/>
            <a:ext cx="6416150" cy="4621823"/>
            <a:chOff x="3003439" y="1726427"/>
            <a:chExt cx="6416150" cy="4621823"/>
          </a:xfrm>
        </p:grpSpPr>
        <p:sp>
          <p:nvSpPr>
            <p:cNvPr id="2" name="文本框 1"/>
            <p:cNvSpPr txBox="1"/>
            <p:nvPr/>
          </p:nvSpPr>
          <p:spPr>
            <a:xfrm>
              <a:off x="3142859" y="1726427"/>
              <a:ext cx="5906282" cy="707886"/>
            </a:xfrm>
            <a:prstGeom prst="rect">
              <a:avLst/>
            </a:prstGeom>
            <a:noFill/>
          </p:spPr>
          <p:txBody>
            <a:bodyPr wrap="square" rtlCol="0">
              <a:spAutoFit/>
            </a:bodyPr>
            <a:lstStyle/>
            <a:p>
              <a:pPr algn="ctr"/>
              <a:r>
                <a:rPr lang="zh-CN" altLang="en-US" sz="4000" b="1" dirty="0"/>
                <a:t>第五章  养老保险</a:t>
              </a:r>
            </a:p>
          </p:txBody>
        </p:sp>
        <p:grpSp>
          <p:nvGrpSpPr>
            <p:cNvPr id="3" name="组合 2">
              <a:extLst>
                <a:ext uri="{FF2B5EF4-FFF2-40B4-BE49-F238E27FC236}">
                  <a16:creationId xmlns:a16="http://schemas.microsoft.com/office/drawing/2014/main" id="{93800160-58DD-4461-8337-809864CA0022}"/>
                </a:ext>
              </a:extLst>
            </p:cNvPr>
            <p:cNvGrpSpPr/>
            <p:nvPr/>
          </p:nvGrpSpPr>
          <p:grpSpPr>
            <a:xfrm>
              <a:off x="3003439" y="2809887"/>
              <a:ext cx="6416150" cy="3538363"/>
              <a:chOff x="3080997" y="2389474"/>
              <a:chExt cx="6416150" cy="3538363"/>
            </a:xfrm>
          </p:grpSpPr>
          <p:sp>
            <p:nvSpPr>
              <p:cNvPr id="7" name="Rectangle 6">
                <a:extLst>
                  <a:ext uri="{FF2B5EF4-FFF2-40B4-BE49-F238E27FC236}">
                    <a16:creationId xmlns:a16="http://schemas.microsoft.com/office/drawing/2014/main" id="{115FA8BC-822F-4883-B887-BA1A38F7FA12}"/>
                  </a:ext>
                </a:extLst>
              </p:cNvPr>
              <p:cNvSpPr/>
              <p:nvPr/>
            </p:nvSpPr>
            <p:spPr>
              <a:xfrm>
                <a:off x="3593489" y="2389474"/>
                <a:ext cx="3683359"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zh-CN" altLang="en-US" sz="2800" dirty="0">
                    <a:solidFill>
                      <a:schemeClr val="tx1"/>
                    </a:solidFill>
                  </a:rPr>
                  <a:t>第一节  养老保险概述</a:t>
                </a:r>
                <a:endParaRPr lang="en-GB" sz="2800" dirty="0">
                  <a:solidFill>
                    <a:schemeClr val="tx1"/>
                  </a:solidFill>
                </a:endParaRPr>
              </a:p>
            </p:txBody>
          </p:sp>
          <p:sp>
            <p:nvSpPr>
              <p:cNvPr id="8" name="Rectangle 7">
                <a:extLst>
                  <a:ext uri="{FF2B5EF4-FFF2-40B4-BE49-F238E27FC236}">
                    <a16:creationId xmlns:a16="http://schemas.microsoft.com/office/drawing/2014/main" id="{496C3528-4EC8-48BC-9E55-2C141A263670}"/>
                  </a:ext>
                </a:extLst>
              </p:cNvPr>
              <p:cNvSpPr/>
              <p:nvPr/>
            </p:nvSpPr>
            <p:spPr>
              <a:xfrm>
                <a:off x="3080997"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第二节  养老保险金的计算和给付</a:t>
                </a:r>
                <a:endParaRPr lang="en-GB" sz="2800" dirty="0">
                  <a:solidFill>
                    <a:schemeClr val="tx1"/>
                  </a:solidFill>
                </a:endParaRPr>
              </a:p>
            </p:txBody>
          </p:sp>
          <p:sp>
            <p:nvSpPr>
              <p:cNvPr id="9" name="Rectangle 8">
                <a:extLst>
                  <a:ext uri="{FF2B5EF4-FFF2-40B4-BE49-F238E27FC236}">
                    <a16:creationId xmlns:a16="http://schemas.microsoft.com/office/drawing/2014/main" id="{FAAC986D-CD29-458C-BF64-227A465E3673}"/>
                  </a:ext>
                </a:extLst>
              </p:cNvPr>
              <p:cNvSpPr/>
              <p:nvPr/>
            </p:nvSpPr>
            <p:spPr>
              <a:xfrm>
                <a:off x="3080998" y="3762261"/>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第三节  我国社会养老保险的现状</a:t>
                </a:r>
                <a:endParaRPr lang="en-GB" sz="2800" dirty="0">
                  <a:solidFill>
                    <a:schemeClr val="tx1"/>
                  </a:solidFill>
                </a:endParaRPr>
              </a:p>
            </p:txBody>
          </p:sp>
          <p:sp>
            <p:nvSpPr>
              <p:cNvPr id="10" name="Rectangle 9">
                <a:extLst>
                  <a:ext uri="{FF2B5EF4-FFF2-40B4-BE49-F238E27FC236}">
                    <a16:creationId xmlns:a16="http://schemas.microsoft.com/office/drawing/2014/main" id="{0A193A46-6CB8-4D74-9CD3-1134DED3C71C}"/>
                  </a:ext>
                </a:extLst>
              </p:cNvPr>
              <p:cNvSpPr/>
              <p:nvPr/>
            </p:nvSpPr>
            <p:spPr>
              <a:xfrm>
                <a:off x="3080999" y="4468526"/>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第四节  我国社会养老保险的改革</a:t>
                </a:r>
                <a:endParaRPr lang="en-GB" sz="2800" dirty="0">
                  <a:solidFill>
                    <a:schemeClr val="tx1"/>
                  </a:solidFill>
                </a:endParaRPr>
              </a:p>
            </p:txBody>
          </p:sp>
          <p:sp>
            <p:nvSpPr>
              <p:cNvPr id="15" name="Rectangle 14">
                <a:extLst>
                  <a:ext uri="{FF2B5EF4-FFF2-40B4-BE49-F238E27FC236}">
                    <a16:creationId xmlns:a16="http://schemas.microsoft.com/office/drawing/2014/main" id="{88C11719-1B45-44AF-BEEF-2F5C6F4D6AD0}"/>
                  </a:ext>
                </a:extLst>
              </p:cNvPr>
              <p:cNvSpPr/>
              <p:nvPr/>
            </p:nvSpPr>
            <p:spPr>
              <a:xfrm>
                <a:off x="3081000" y="5174793"/>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a:solidFill>
                      <a:schemeClr val="tx1"/>
                    </a:solidFill>
                  </a:rPr>
                  <a:t>第五节  养老保险制度的发展趋势</a:t>
                </a:r>
                <a:endParaRPr lang="en-GB" sz="2800" dirty="0">
                  <a:solidFill>
                    <a:schemeClr val="tx1"/>
                  </a:solidFill>
                </a:endParaRPr>
              </a:p>
            </p:txBody>
          </p:sp>
        </p:grpSp>
      </p:grpSp>
    </p:spTree>
    <p:extLst>
      <p:ext uri="{BB962C8B-B14F-4D97-AF65-F5344CB8AC3E}">
        <p14:creationId xmlns:p14="http://schemas.microsoft.com/office/powerpoint/2010/main" val="272428842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3AC0C100-045F-442A-8D0A-C78A0199E6C6}"/>
              </a:ext>
            </a:extLst>
          </p:cNvPr>
          <p:cNvGrpSpPr/>
          <p:nvPr/>
        </p:nvGrpSpPr>
        <p:grpSpPr>
          <a:xfrm>
            <a:off x="2863764" y="1697328"/>
            <a:ext cx="6464472" cy="4450382"/>
            <a:chOff x="1775012" y="1749880"/>
            <a:chExt cx="6464472" cy="4450382"/>
          </a:xfrm>
        </p:grpSpPr>
        <p:grpSp>
          <p:nvGrpSpPr>
            <p:cNvPr id="3" name="组合 2">
              <a:extLst>
                <a:ext uri="{FF2B5EF4-FFF2-40B4-BE49-F238E27FC236}">
                  <a16:creationId xmlns:a16="http://schemas.microsoft.com/office/drawing/2014/main" id="{EECDED17-46A3-458B-8291-3C075142DA56}"/>
                </a:ext>
              </a:extLst>
            </p:cNvPr>
            <p:cNvGrpSpPr/>
            <p:nvPr/>
          </p:nvGrpSpPr>
          <p:grpSpPr>
            <a:xfrm>
              <a:off x="1775012" y="1749880"/>
              <a:ext cx="6464472" cy="4242129"/>
              <a:chOff x="1838074" y="2054680"/>
              <a:chExt cx="6464472" cy="4242129"/>
            </a:xfrm>
          </p:grpSpPr>
          <p:grpSp>
            <p:nvGrpSpPr>
              <p:cNvPr id="4" name="组合 3">
                <a:extLst>
                  <a:ext uri="{FF2B5EF4-FFF2-40B4-BE49-F238E27FC236}">
                    <a16:creationId xmlns:a16="http://schemas.microsoft.com/office/drawing/2014/main" id="{DFA2E1CD-02F3-49B0-9611-6064F370BDDB}"/>
                  </a:ext>
                </a:extLst>
              </p:cNvPr>
              <p:cNvGrpSpPr/>
              <p:nvPr/>
            </p:nvGrpSpPr>
            <p:grpSpPr>
              <a:xfrm>
                <a:off x="1838074" y="2054680"/>
                <a:ext cx="6464472" cy="4242129"/>
                <a:chOff x="2604052" y="1911461"/>
                <a:chExt cx="6464472" cy="4242129"/>
              </a:xfrm>
            </p:grpSpPr>
            <p:grpSp>
              <p:nvGrpSpPr>
                <p:cNvPr id="7" name="组合 6">
                  <a:extLst>
                    <a:ext uri="{FF2B5EF4-FFF2-40B4-BE49-F238E27FC236}">
                      <a16:creationId xmlns:a16="http://schemas.microsoft.com/office/drawing/2014/main" id="{85CFE305-86C2-44F7-9720-54E51630FF45}"/>
                    </a:ext>
                  </a:extLst>
                </p:cNvPr>
                <p:cNvGrpSpPr/>
                <p:nvPr/>
              </p:nvGrpSpPr>
              <p:grpSpPr>
                <a:xfrm>
                  <a:off x="2604052" y="1911461"/>
                  <a:ext cx="6464472" cy="4242129"/>
                  <a:chOff x="245418" y="1843034"/>
                  <a:chExt cx="6464472" cy="4242129"/>
                </a:xfrm>
              </p:grpSpPr>
              <p:sp>
                <p:nvSpPr>
                  <p:cNvPr id="10" name="文本框 9">
                    <a:extLst>
                      <a:ext uri="{FF2B5EF4-FFF2-40B4-BE49-F238E27FC236}">
                        <a16:creationId xmlns:a16="http://schemas.microsoft.com/office/drawing/2014/main" id="{F626538D-C54A-4BC5-949C-9DD21138E122}"/>
                      </a:ext>
                    </a:extLst>
                  </p:cNvPr>
                  <p:cNvSpPr txBox="1"/>
                  <p:nvPr/>
                </p:nvSpPr>
                <p:spPr>
                  <a:xfrm>
                    <a:off x="245418" y="3360573"/>
                    <a:ext cx="2355073" cy="954107"/>
                  </a:xfrm>
                  <a:prstGeom prst="rect">
                    <a:avLst/>
                  </a:prstGeom>
                  <a:solidFill>
                    <a:schemeClr val="accent6">
                      <a:lumMod val="60000"/>
                      <a:lumOff val="40000"/>
                    </a:schemeClr>
                  </a:solidFill>
                  <a:ln w="38100">
                    <a:noFill/>
                  </a:ln>
                </p:spPr>
                <p:txBody>
                  <a:bodyPr vert="horz" wrap="square" rtlCol="0">
                    <a:spAutoFit/>
                  </a:bodyPr>
                  <a:lstStyle/>
                  <a:p>
                    <a:pPr lvl="0" algn="ctr"/>
                    <a:r>
                      <a:rPr lang="zh-CN" altLang="zh-CN" sz="2800" dirty="0"/>
                      <a:t>养老保险制度的发展趋势</a:t>
                    </a:r>
                    <a:endParaRPr lang="zh-CN" altLang="en-US" sz="2800" dirty="0"/>
                  </a:p>
                </p:txBody>
              </p:sp>
              <p:cxnSp>
                <p:nvCxnSpPr>
                  <p:cNvPr id="11" name="直接连接符 10">
                    <a:extLst>
                      <a:ext uri="{FF2B5EF4-FFF2-40B4-BE49-F238E27FC236}">
                        <a16:creationId xmlns:a16="http://schemas.microsoft.com/office/drawing/2014/main" id="{EA96F265-0325-4B1C-9CEF-A9BBE1EF3808}"/>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4606C10-C3DE-4ECF-A8E0-7D7AB765F7DE}"/>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BC5C9D8-687C-482B-8A56-47697D60314E}"/>
                      </a:ext>
                    </a:extLst>
                  </p:cNvPr>
                  <p:cNvCxnSpPr/>
                  <p:nvPr/>
                </p:nvCxnSpPr>
                <p:spPr>
                  <a:xfrm>
                    <a:off x="3127400" y="283137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5786C19-0C47-4551-A426-4A617BD2F0C0}"/>
                      </a:ext>
                    </a:extLst>
                  </p:cNvPr>
                  <p:cNvSpPr txBox="1"/>
                  <p:nvPr/>
                </p:nvSpPr>
                <p:spPr>
                  <a:xfrm>
                    <a:off x="3625847" y="1843034"/>
                    <a:ext cx="1791898" cy="461665"/>
                  </a:xfrm>
                  <a:prstGeom prst="rect">
                    <a:avLst/>
                  </a:prstGeom>
                  <a:noFill/>
                  <a:ln w="38100">
                    <a:solidFill>
                      <a:schemeClr val="accent6">
                        <a:lumMod val="75000"/>
                      </a:schemeClr>
                    </a:solidFill>
                  </a:ln>
                </p:spPr>
                <p:txBody>
                  <a:bodyPr wrap="square" rtlCol="0">
                    <a:spAutoFit/>
                  </a:bodyPr>
                  <a:lstStyle/>
                  <a:p>
                    <a:pPr lvl="0"/>
                    <a:r>
                      <a:rPr lang="zh-CN" altLang="en-US" sz="2400" dirty="0"/>
                      <a:t>多样化趋势</a:t>
                    </a:r>
                    <a:endParaRPr lang="en-GB" altLang="zh-CN" sz="2400" dirty="0"/>
                  </a:p>
                </p:txBody>
              </p:sp>
              <p:sp>
                <p:nvSpPr>
                  <p:cNvPr id="15" name="文本框 14">
                    <a:extLst>
                      <a:ext uri="{FF2B5EF4-FFF2-40B4-BE49-F238E27FC236}">
                        <a16:creationId xmlns:a16="http://schemas.microsoft.com/office/drawing/2014/main" id="{436D1811-7012-4F4C-BDAC-DDDE8A37FA5C}"/>
                      </a:ext>
                    </a:extLst>
                  </p:cNvPr>
                  <p:cNvSpPr txBox="1"/>
                  <p:nvPr/>
                </p:nvSpPr>
                <p:spPr>
                  <a:xfrm>
                    <a:off x="3625847" y="2600541"/>
                    <a:ext cx="2033634" cy="461665"/>
                  </a:xfrm>
                  <a:prstGeom prst="rect">
                    <a:avLst/>
                  </a:prstGeom>
                  <a:noFill/>
                  <a:ln w="38100">
                    <a:solidFill>
                      <a:schemeClr val="accent6">
                        <a:lumMod val="75000"/>
                      </a:schemeClr>
                    </a:solidFill>
                  </a:ln>
                </p:spPr>
                <p:txBody>
                  <a:bodyPr wrap="square" rtlCol="0">
                    <a:spAutoFit/>
                  </a:bodyPr>
                  <a:lstStyle/>
                  <a:p>
                    <a:pPr lvl="0"/>
                    <a:r>
                      <a:rPr lang="zh-CN" altLang="zh-CN" sz="2400" dirty="0"/>
                      <a:t>效率优先趋势</a:t>
                    </a:r>
                    <a:endParaRPr lang="en-GB" altLang="zh-CN" sz="2400" dirty="0"/>
                  </a:p>
                </p:txBody>
              </p:sp>
              <p:cxnSp>
                <p:nvCxnSpPr>
                  <p:cNvPr id="16" name="直接连接符 15">
                    <a:extLst>
                      <a:ext uri="{FF2B5EF4-FFF2-40B4-BE49-F238E27FC236}">
                        <a16:creationId xmlns:a16="http://schemas.microsoft.com/office/drawing/2014/main" id="{D21BDD85-0057-4EA5-A21D-E5229864758F}"/>
                      </a:ext>
                    </a:extLst>
                  </p:cNvPr>
                  <p:cNvCxnSpPr/>
                  <p:nvPr/>
                </p:nvCxnSpPr>
                <p:spPr>
                  <a:xfrm>
                    <a:off x="3152708" y="448875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567B7D3-6B4C-42F5-AF5F-D9FBA791DD77}"/>
                      </a:ext>
                    </a:extLst>
                  </p:cNvPr>
                  <p:cNvSpPr txBox="1"/>
                  <p:nvPr/>
                </p:nvSpPr>
                <p:spPr>
                  <a:xfrm>
                    <a:off x="3679334" y="4257922"/>
                    <a:ext cx="3030556" cy="461665"/>
                  </a:xfrm>
                  <a:prstGeom prst="rect">
                    <a:avLst/>
                  </a:prstGeom>
                  <a:noFill/>
                  <a:ln w="38100">
                    <a:solidFill>
                      <a:schemeClr val="accent6">
                        <a:lumMod val="75000"/>
                      </a:schemeClr>
                    </a:solidFill>
                  </a:ln>
                </p:spPr>
                <p:txBody>
                  <a:bodyPr wrap="square" rtlCol="0">
                    <a:spAutoFit/>
                  </a:bodyPr>
                  <a:lstStyle/>
                  <a:p>
                    <a:pPr lvl="0"/>
                    <a:r>
                      <a:rPr lang="zh-CN" altLang="en-US" sz="2400" dirty="0"/>
                      <a:t>给付年龄提高的趋势</a:t>
                    </a:r>
                    <a:endParaRPr lang="en-GB" altLang="zh-CN" sz="2400" dirty="0"/>
                  </a:p>
                </p:txBody>
              </p:sp>
              <p:cxnSp>
                <p:nvCxnSpPr>
                  <p:cNvPr id="18" name="直接连接符 17">
                    <a:extLst>
                      <a:ext uri="{FF2B5EF4-FFF2-40B4-BE49-F238E27FC236}">
                        <a16:creationId xmlns:a16="http://schemas.microsoft.com/office/drawing/2014/main" id="{A1DA533E-E3E6-4FBE-96E3-5A1F5A54DF1D}"/>
                      </a:ext>
                    </a:extLst>
                  </p:cNvPr>
                  <p:cNvCxnSpPr>
                    <a:cxnSpLocks/>
                  </p:cNvCxnSpPr>
                  <p:nvPr/>
                </p:nvCxnSpPr>
                <p:spPr>
                  <a:xfrm flipV="1">
                    <a:off x="3134651" y="2060375"/>
                    <a:ext cx="0" cy="402478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D9DFBDE2-EB5E-4329-96FD-57615B4651E0}"/>
                    </a:ext>
                  </a:extLst>
                </p:cNvPr>
                <p:cNvCxnSpPr/>
                <p:nvPr/>
              </p:nvCxnSpPr>
              <p:spPr>
                <a:xfrm>
                  <a:off x="5508605" y="37314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975252-9F89-4675-AC1E-C5E03964474D}"/>
                    </a:ext>
                  </a:extLst>
                </p:cNvPr>
                <p:cNvSpPr txBox="1"/>
                <p:nvPr/>
              </p:nvSpPr>
              <p:spPr>
                <a:xfrm>
                  <a:off x="6007052" y="3500583"/>
                  <a:ext cx="3030560" cy="461665"/>
                </a:xfrm>
                <a:prstGeom prst="rect">
                  <a:avLst/>
                </a:prstGeom>
                <a:noFill/>
                <a:ln w="38100">
                  <a:solidFill>
                    <a:schemeClr val="accent6">
                      <a:lumMod val="75000"/>
                    </a:schemeClr>
                  </a:solidFill>
                </a:ln>
              </p:spPr>
              <p:txBody>
                <a:bodyPr wrap="square" rtlCol="0">
                  <a:spAutoFit/>
                </a:bodyPr>
                <a:lstStyle/>
                <a:p>
                  <a:pPr lvl="0"/>
                  <a:r>
                    <a:rPr lang="zh-CN" altLang="zh-CN" sz="2400" dirty="0"/>
                    <a:t>基金运营商业化趋势</a:t>
                  </a:r>
                  <a:endParaRPr lang="en-GB" altLang="zh-CN" sz="2400" dirty="0"/>
                </a:p>
              </p:txBody>
            </p:sp>
          </p:grpSp>
          <p:cxnSp>
            <p:nvCxnSpPr>
              <p:cNvPr id="5" name="直接连接符 4">
                <a:extLst>
                  <a:ext uri="{FF2B5EF4-FFF2-40B4-BE49-F238E27FC236}">
                    <a16:creationId xmlns:a16="http://schemas.microsoft.com/office/drawing/2014/main" id="{81FB0FD6-E19F-4C42-BDE6-7291893BD50C}"/>
                  </a:ext>
                </a:extLst>
              </p:cNvPr>
              <p:cNvCxnSpPr/>
              <p:nvPr/>
            </p:nvCxnSpPr>
            <p:spPr>
              <a:xfrm>
                <a:off x="4712758" y="55186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4D2B1C6-F04D-43A5-85E4-A7125FC480AD}"/>
                  </a:ext>
                </a:extLst>
              </p:cNvPr>
              <p:cNvSpPr txBox="1"/>
              <p:nvPr/>
            </p:nvSpPr>
            <p:spPr>
              <a:xfrm>
                <a:off x="5228626" y="5287839"/>
                <a:ext cx="2023502" cy="461665"/>
              </a:xfrm>
              <a:prstGeom prst="rect">
                <a:avLst/>
              </a:prstGeom>
              <a:noFill/>
              <a:ln w="38100">
                <a:solidFill>
                  <a:schemeClr val="accent6">
                    <a:lumMod val="75000"/>
                  </a:schemeClr>
                </a:solidFill>
              </a:ln>
            </p:spPr>
            <p:txBody>
              <a:bodyPr wrap="square" rtlCol="0">
                <a:spAutoFit/>
              </a:bodyPr>
              <a:lstStyle/>
              <a:p>
                <a:pPr lvl="0"/>
                <a:r>
                  <a:rPr lang="zh-CN" altLang="en-US" sz="2400" dirty="0"/>
                  <a:t>重归家庭趋势</a:t>
                </a:r>
                <a:endParaRPr lang="en-GB" altLang="zh-CN" sz="2400" dirty="0"/>
              </a:p>
            </p:txBody>
          </p:sp>
        </p:grpSp>
        <p:cxnSp>
          <p:nvCxnSpPr>
            <p:cNvPr id="20" name="直接连接符 19">
              <a:extLst>
                <a:ext uri="{FF2B5EF4-FFF2-40B4-BE49-F238E27FC236}">
                  <a16:creationId xmlns:a16="http://schemas.microsoft.com/office/drawing/2014/main" id="{229148A0-A8FA-4736-8DF9-19E69B34198A}"/>
                </a:ext>
              </a:extLst>
            </p:cNvPr>
            <p:cNvCxnSpPr/>
            <p:nvPr/>
          </p:nvCxnSpPr>
          <p:spPr>
            <a:xfrm>
              <a:off x="4651959" y="59694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2C740A0-B2DF-4A58-B7BE-023AE98C004F}"/>
                </a:ext>
              </a:extLst>
            </p:cNvPr>
            <p:cNvSpPr txBox="1"/>
            <p:nvPr/>
          </p:nvSpPr>
          <p:spPr>
            <a:xfrm>
              <a:off x="5167827" y="5738597"/>
              <a:ext cx="2021239" cy="461665"/>
            </a:xfrm>
            <a:prstGeom prst="rect">
              <a:avLst/>
            </a:prstGeom>
            <a:noFill/>
            <a:ln w="38100">
              <a:solidFill>
                <a:schemeClr val="accent6">
                  <a:lumMod val="75000"/>
                </a:schemeClr>
              </a:solidFill>
            </a:ln>
          </p:spPr>
          <p:txBody>
            <a:bodyPr wrap="square" rtlCol="0">
              <a:spAutoFit/>
            </a:bodyPr>
            <a:lstStyle/>
            <a:p>
              <a:pPr lvl="0"/>
              <a:r>
                <a:rPr lang="zh-CN" altLang="en-US" sz="2400" dirty="0"/>
                <a:t>分步走的趋势</a:t>
              </a:r>
              <a:endParaRPr lang="en-GB" altLang="zh-CN" sz="2400" dirty="0"/>
            </a:p>
          </p:txBody>
        </p:sp>
      </p:grpSp>
    </p:spTree>
    <p:extLst>
      <p:ext uri="{BB962C8B-B14F-4D97-AF65-F5344CB8AC3E}">
        <p14:creationId xmlns:p14="http://schemas.microsoft.com/office/powerpoint/2010/main" val="2130489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BE379A1-DBC9-448B-A7DF-DDC0A713A798}"/>
              </a:ext>
            </a:extLst>
          </p:cNvPr>
          <p:cNvGrpSpPr/>
          <p:nvPr/>
        </p:nvGrpSpPr>
        <p:grpSpPr>
          <a:xfrm>
            <a:off x="107475" y="941847"/>
            <a:ext cx="6192625" cy="1596248"/>
            <a:chOff x="107475" y="941847"/>
            <a:chExt cx="6192625" cy="1596248"/>
          </a:xfrm>
        </p:grpSpPr>
        <p:grpSp>
          <p:nvGrpSpPr>
            <p:cNvPr id="16" name="组合 15">
              <a:extLst>
                <a:ext uri="{FF2B5EF4-FFF2-40B4-BE49-F238E27FC236}">
                  <a16:creationId xmlns:a16="http://schemas.microsoft.com/office/drawing/2014/main" id="{BC408662-A956-4FEF-8060-A19ED77C49A3}"/>
                </a:ext>
              </a:extLst>
            </p:cNvPr>
            <p:cNvGrpSpPr/>
            <p:nvPr/>
          </p:nvGrpSpPr>
          <p:grpSpPr>
            <a:xfrm>
              <a:off x="107475" y="941847"/>
              <a:ext cx="4728115" cy="1596248"/>
              <a:chOff x="107475" y="941847"/>
              <a:chExt cx="4728115" cy="1596248"/>
            </a:xfrm>
          </p:grpSpPr>
          <p:sp>
            <p:nvSpPr>
              <p:cNvPr id="18" name="文本框 17">
                <a:extLst>
                  <a:ext uri="{FF2B5EF4-FFF2-40B4-BE49-F238E27FC236}">
                    <a16:creationId xmlns:a16="http://schemas.microsoft.com/office/drawing/2014/main" id="{ABCDEE1A-181F-4BD7-ADEE-41559268BE87}"/>
                  </a:ext>
                </a:extLst>
              </p:cNvPr>
              <p:cNvSpPr txBox="1"/>
              <p:nvPr/>
            </p:nvSpPr>
            <p:spPr>
              <a:xfrm>
                <a:off x="616165" y="2137985"/>
                <a:ext cx="4219425" cy="400110"/>
              </a:xfrm>
              <a:prstGeom prst="rect">
                <a:avLst/>
              </a:prstGeom>
              <a:noFill/>
            </p:spPr>
            <p:txBody>
              <a:bodyPr wrap="none" rtlCol="0">
                <a:spAutoFit/>
              </a:bodyPr>
              <a:lstStyle/>
              <a:p>
                <a:r>
                  <a:rPr lang="en-US" altLang="zh-CN" sz="2000" b="1" dirty="0"/>
                  <a:t>5.5.1   </a:t>
                </a:r>
                <a:r>
                  <a:rPr lang="zh-CN" altLang="en-US" sz="2000" b="1" dirty="0"/>
                  <a:t>一、养老保险制度的发展趋势</a:t>
                </a:r>
              </a:p>
            </p:txBody>
          </p:sp>
          <p:sp>
            <p:nvSpPr>
              <p:cNvPr id="19" name="文本框 18">
                <a:extLst>
                  <a:ext uri="{FF2B5EF4-FFF2-40B4-BE49-F238E27FC236}">
                    <a16:creationId xmlns:a16="http://schemas.microsoft.com/office/drawing/2014/main" id="{CEFFCD30-4EB0-4808-B3E8-24A2AA07C112}"/>
                  </a:ext>
                </a:extLst>
              </p:cNvPr>
              <p:cNvSpPr txBox="1"/>
              <p:nvPr/>
            </p:nvSpPr>
            <p:spPr>
              <a:xfrm>
                <a:off x="107475" y="941847"/>
                <a:ext cx="3055273" cy="523220"/>
              </a:xfrm>
              <a:prstGeom prst="rect">
                <a:avLst/>
              </a:prstGeom>
              <a:noFill/>
            </p:spPr>
            <p:txBody>
              <a:bodyPr wrap="square" rtlCol="0">
                <a:spAutoFit/>
              </a:bodyPr>
              <a:lstStyle/>
              <a:p>
                <a:pPr algn="ctr"/>
                <a:r>
                  <a:rPr lang="en-US" altLang="zh-CN" sz="2600" b="1" dirty="0"/>
                  <a:t>5</a:t>
                </a:r>
                <a:r>
                  <a:rPr lang="zh-CN" altLang="en-US" sz="2600" b="1" dirty="0"/>
                  <a:t>    </a:t>
                </a:r>
                <a:r>
                  <a:rPr lang="zh-CN" altLang="en-US" sz="2800" b="1" dirty="0"/>
                  <a:t>养老保险</a:t>
                </a:r>
                <a:endParaRPr lang="zh-CN" altLang="en-US" sz="2600" b="1" dirty="0"/>
              </a:p>
            </p:txBody>
          </p:sp>
          <p:sp>
            <p:nvSpPr>
              <p:cNvPr id="20" name="矩形 19">
                <a:extLst>
                  <a:ext uri="{FF2B5EF4-FFF2-40B4-BE49-F238E27FC236}">
                    <a16:creationId xmlns:a16="http://schemas.microsoft.com/office/drawing/2014/main" id="{6E5D9335-38A8-4F73-82CB-436700F01F30}"/>
                  </a:ext>
                </a:extLst>
              </p:cNvPr>
              <p:cNvSpPr/>
              <p:nvPr/>
            </p:nvSpPr>
            <p:spPr>
              <a:xfrm>
                <a:off x="305945" y="1542717"/>
                <a:ext cx="4478989" cy="430887"/>
              </a:xfrm>
              <a:prstGeom prst="rect">
                <a:avLst/>
              </a:prstGeom>
              <a:noFill/>
            </p:spPr>
            <p:txBody>
              <a:bodyPr wrap="square" rtlCol="0">
                <a:spAutoFit/>
              </a:bodyPr>
              <a:lstStyle/>
              <a:p>
                <a:pPr algn="ctr"/>
                <a:r>
                  <a:rPr lang="en-US" altLang="zh-CN" sz="2200" b="1" dirty="0"/>
                  <a:t>5.5</a:t>
                </a:r>
                <a:r>
                  <a:rPr lang="zh-CN" altLang="en-US" sz="2200" b="1" dirty="0"/>
                  <a:t>    养老保险制度的发展趋势</a:t>
                </a:r>
              </a:p>
            </p:txBody>
          </p:sp>
        </p:grpSp>
        <p:sp>
          <p:nvSpPr>
            <p:cNvPr id="17" name="文本框 16">
              <a:extLst>
                <a:ext uri="{FF2B5EF4-FFF2-40B4-BE49-F238E27FC236}">
                  <a16:creationId xmlns:a16="http://schemas.microsoft.com/office/drawing/2014/main" id="{9223C189-31CB-4664-B2AA-815379F39EF0}"/>
                </a:ext>
              </a:extLst>
            </p:cNvPr>
            <p:cNvSpPr txBox="1"/>
            <p:nvPr/>
          </p:nvSpPr>
          <p:spPr>
            <a:xfrm>
              <a:off x="4861886" y="2149106"/>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21" name="矩形 20">
            <a:extLst>
              <a:ext uri="{FF2B5EF4-FFF2-40B4-BE49-F238E27FC236}">
                <a16:creationId xmlns:a16="http://schemas.microsoft.com/office/drawing/2014/main" id="{B5F863A3-DC3D-4919-A63B-D0D290EC6E8F}"/>
              </a:ext>
            </a:extLst>
          </p:cNvPr>
          <p:cNvSpPr/>
          <p:nvPr/>
        </p:nvSpPr>
        <p:spPr>
          <a:xfrm>
            <a:off x="1298944" y="2786084"/>
            <a:ext cx="2492990" cy="504882"/>
          </a:xfrm>
          <a:prstGeom prst="rect">
            <a:avLst/>
          </a:prstGeom>
        </p:spPr>
        <p:txBody>
          <a:bodyPr wrap="none">
            <a:spAutoFit/>
          </a:bodyPr>
          <a:lstStyle/>
          <a:p>
            <a:pPr>
              <a:lnSpc>
                <a:spcPct val="150000"/>
              </a:lnSpc>
            </a:pPr>
            <a:r>
              <a:rPr lang="zh-CN" altLang="en-US" sz="2000" dirty="0"/>
              <a:t>（一）</a:t>
            </a:r>
            <a:r>
              <a:rPr lang="zh-CN" altLang="zh-CN" sz="2000" dirty="0">
                <a:solidFill>
                  <a:srgbClr val="FF0000"/>
                </a:solidFill>
              </a:rPr>
              <a:t>效率优先</a:t>
            </a:r>
            <a:r>
              <a:rPr lang="zh-CN" altLang="zh-CN" sz="2000" dirty="0"/>
              <a:t>趋势</a:t>
            </a:r>
            <a:endParaRPr lang="zh-CN" altLang="en-US" sz="2000" dirty="0">
              <a:solidFill>
                <a:srgbClr val="FF0000"/>
              </a:solidFill>
            </a:endParaRPr>
          </a:p>
        </p:txBody>
      </p:sp>
      <p:sp>
        <p:nvSpPr>
          <p:cNvPr id="23" name="矩形 22">
            <a:extLst>
              <a:ext uri="{FF2B5EF4-FFF2-40B4-BE49-F238E27FC236}">
                <a16:creationId xmlns:a16="http://schemas.microsoft.com/office/drawing/2014/main" id="{04360660-D1E8-4BB2-B71A-C4FC371E962D}"/>
              </a:ext>
            </a:extLst>
          </p:cNvPr>
          <p:cNvSpPr/>
          <p:nvPr/>
        </p:nvSpPr>
        <p:spPr>
          <a:xfrm>
            <a:off x="1298944" y="3952874"/>
            <a:ext cx="3262432" cy="504882"/>
          </a:xfrm>
          <a:prstGeom prst="rect">
            <a:avLst/>
          </a:prstGeom>
        </p:spPr>
        <p:txBody>
          <a:bodyPr wrap="none">
            <a:spAutoFit/>
          </a:bodyPr>
          <a:lstStyle/>
          <a:p>
            <a:pPr>
              <a:lnSpc>
                <a:spcPct val="150000"/>
              </a:lnSpc>
            </a:pPr>
            <a:r>
              <a:rPr lang="zh-CN" altLang="en-US" sz="2000" dirty="0"/>
              <a:t>（三）</a:t>
            </a:r>
            <a:r>
              <a:rPr lang="zh-CN" altLang="zh-CN" sz="2000" dirty="0">
                <a:solidFill>
                  <a:srgbClr val="FF0000"/>
                </a:solidFill>
              </a:rPr>
              <a:t>基金运营商业化</a:t>
            </a:r>
            <a:r>
              <a:rPr lang="zh-CN" altLang="zh-CN" sz="2000" dirty="0"/>
              <a:t>趋势</a:t>
            </a:r>
            <a:endParaRPr lang="zh-CN" altLang="en-US" sz="2000" dirty="0">
              <a:solidFill>
                <a:srgbClr val="FF0000"/>
              </a:solidFill>
            </a:endParaRPr>
          </a:p>
        </p:txBody>
      </p:sp>
      <p:sp>
        <p:nvSpPr>
          <p:cNvPr id="26" name="矩形 25">
            <a:extLst>
              <a:ext uri="{FF2B5EF4-FFF2-40B4-BE49-F238E27FC236}">
                <a16:creationId xmlns:a16="http://schemas.microsoft.com/office/drawing/2014/main" id="{2A0F30B3-0632-4EAE-A4E5-4E5068888764}"/>
              </a:ext>
            </a:extLst>
          </p:cNvPr>
          <p:cNvSpPr/>
          <p:nvPr/>
        </p:nvSpPr>
        <p:spPr>
          <a:xfrm>
            <a:off x="1298944" y="5542469"/>
            <a:ext cx="2492990" cy="504882"/>
          </a:xfrm>
          <a:prstGeom prst="rect">
            <a:avLst/>
          </a:prstGeom>
        </p:spPr>
        <p:txBody>
          <a:bodyPr wrap="none">
            <a:spAutoFit/>
          </a:bodyPr>
          <a:lstStyle/>
          <a:p>
            <a:pPr>
              <a:lnSpc>
                <a:spcPct val="150000"/>
              </a:lnSpc>
            </a:pPr>
            <a:r>
              <a:rPr lang="zh-CN" altLang="en-US" sz="2000" dirty="0"/>
              <a:t>（六）</a:t>
            </a:r>
            <a:r>
              <a:rPr lang="zh-CN" altLang="zh-CN" sz="2000" dirty="0">
                <a:solidFill>
                  <a:srgbClr val="FF0000"/>
                </a:solidFill>
              </a:rPr>
              <a:t>分步走</a:t>
            </a:r>
            <a:r>
              <a:rPr lang="zh-CN" altLang="zh-CN" sz="2000" dirty="0"/>
              <a:t>的趋势</a:t>
            </a:r>
            <a:endParaRPr lang="zh-CN" altLang="en-US" sz="2000" dirty="0">
              <a:solidFill>
                <a:srgbClr val="FF0000"/>
              </a:solidFill>
            </a:endParaRPr>
          </a:p>
        </p:txBody>
      </p:sp>
      <p:grpSp>
        <p:nvGrpSpPr>
          <p:cNvPr id="4" name="组合 3">
            <a:extLst>
              <a:ext uri="{FF2B5EF4-FFF2-40B4-BE49-F238E27FC236}">
                <a16:creationId xmlns:a16="http://schemas.microsoft.com/office/drawing/2014/main" id="{1BE70480-0B6D-4986-A67A-B63839E32A88}"/>
              </a:ext>
            </a:extLst>
          </p:cNvPr>
          <p:cNvGrpSpPr/>
          <p:nvPr/>
        </p:nvGrpSpPr>
        <p:grpSpPr>
          <a:xfrm>
            <a:off x="1298944" y="4457756"/>
            <a:ext cx="10493665" cy="646331"/>
            <a:chOff x="1298944" y="4457756"/>
            <a:chExt cx="10493665" cy="646331"/>
          </a:xfrm>
        </p:grpSpPr>
        <p:sp>
          <p:nvSpPr>
            <p:cNvPr id="24" name="矩形 23">
              <a:extLst>
                <a:ext uri="{FF2B5EF4-FFF2-40B4-BE49-F238E27FC236}">
                  <a16:creationId xmlns:a16="http://schemas.microsoft.com/office/drawing/2014/main" id="{82D73A9F-7818-4EAF-B552-5DAFE9834D99}"/>
                </a:ext>
              </a:extLst>
            </p:cNvPr>
            <p:cNvSpPr/>
            <p:nvPr/>
          </p:nvSpPr>
          <p:spPr>
            <a:xfrm>
              <a:off x="1298944" y="4482739"/>
              <a:ext cx="3262432" cy="504882"/>
            </a:xfrm>
            <a:prstGeom prst="rect">
              <a:avLst/>
            </a:prstGeom>
          </p:spPr>
          <p:txBody>
            <a:bodyPr wrap="none">
              <a:spAutoFit/>
            </a:bodyPr>
            <a:lstStyle/>
            <a:p>
              <a:pPr>
                <a:lnSpc>
                  <a:spcPct val="150000"/>
                </a:lnSpc>
              </a:pPr>
              <a:r>
                <a:rPr lang="zh-CN" altLang="en-US" sz="2000" dirty="0"/>
                <a:t>（四）</a:t>
              </a:r>
              <a:r>
                <a:rPr lang="zh-CN" altLang="zh-CN" sz="2000" dirty="0">
                  <a:solidFill>
                    <a:srgbClr val="FF0000"/>
                  </a:solidFill>
                </a:rPr>
                <a:t>给付年龄提高</a:t>
              </a:r>
              <a:r>
                <a:rPr lang="zh-CN" altLang="zh-CN" sz="2000" dirty="0"/>
                <a:t>的趋势</a:t>
              </a:r>
              <a:endParaRPr lang="zh-CN" altLang="en-US" sz="2000" dirty="0">
                <a:solidFill>
                  <a:srgbClr val="FF0000"/>
                </a:solidFill>
              </a:endParaRPr>
            </a:p>
          </p:txBody>
        </p:sp>
        <p:sp>
          <p:nvSpPr>
            <p:cNvPr id="28" name="矩形 27">
              <a:extLst>
                <a:ext uri="{FF2B5EF4-FFF2-40B4-BE49-F238E27FC236}">
                  <a16:creationId xmlns:a16="http://schemas.microsoft.com/office/drawing/2014/main" id="{63C457C8-5233-444D-8E56-97EF0DDA29B0}"/>
                </a:ext>
              </a:extLst>
            </p:cNvPr>
            <p:cNvSpPr/>
            <p:nvPr/>
          </p:nvSpPr>
          <p:spPr>
            <a:xfrm>
              <a:off x="5696609" y="4457756"/>
              <a:ext cx="6096000" cy="646331"/>
            </a:xfrm>
            <a:prstGeom prst="rect">
              <a:avLst/>
            </a:prstGeom>
          </p:spPr>
          <p:txBody>
            <a:bodyPr>
              <a:spAutoFit/>
            </a:bodyPr>
            <a:lstStyle/>
            <a:p>
              <a:r>
                <a:rPr lang="zh-CN" altLang="zh-CN" dirty="0">
                  <a:solidFill>
                    <a:srgbClr val="FF0000"/>
                  </a:solidFill>
                  <a:latin typeface="+mn-ea"/>
                </a:rPr>
                <a:t>瑞典</a:t>
              </a:r>
              <a:r>
                <a:rPr lang="zh-CN" altLang="zh-CN" dirty="0">
                  <a:latin typeface="+mn-ea"/>
                </a:rPr>
                <a:t>社会养老保险制度建立之初的给付年龄规定为</a:t>
              </a:r>
              <a:r>
                <a:rPr lang="en-US" altLang="zh-CN" dirty="0">
                  <a:latin typeface="+mn-ea"/>
                </a:rPr>
                <a:t>60</a:t>
              </a:r>
              <a:r>
                <a:rPr lang="zh-CN" altLang="zh-CN" dirty="0">
                  <a:latin typeface="+mn-ea"/>
                </a:rPr>
                <a:t>岁，后提高到</a:t>
              </a:r>
              <a:r>
                <a:rPr lang="en-US" altLang="zh-CN" dirty="0">
                  <a:latin typeface="+mn-ea"/>
                </a:rPr>
                <a:t>65</a:t>
              </a:r>
              <a:r>
                <a:rPr lang="zh-CN" altLang="zh-CN" dirty="0">
                  <a:latin typeface="+mn-ea"/>
                </a:rPr>
                <a:t>岁，现已为</a:t>
              </a:r>
              <a:r>
                <a:rPr lang="en-US" altLang="zh-CN" dirty="0">
                  <a:solidFill>
                    <a:srgbClr val="FF0000"/>
                  </a:solidFill>
                  <a:latin typeface="+mn-ea"/>
                </a:rPr>
                <a:t>67</a:t>
              </a:r>
              <a:r>
                <a:rPr lang="zh-CN" altLang="zh-CN" dirty="0">
                  <a:solidFill>
                    <a:srgbClr val="FF0000"/>
                  </a:solidFill>
                  <a:latin typeface="+mn-ea"/>
                </a:rPr>
                <a:t>岁</a:t>
              </a:r>
              <a:r>
                <a:rPr lang="zh-CN" altLang="en-US" dirty="0">
                  <a:latin typeface="+mn-ea"/>
                </a:rPr>
                <a:t>。</a:t>
              </a:r>
            </a:p>
          </p:txBody>
        </p:sp>
        <p:sp>
          <p:nvSpPr>
            <p:cNvPr id="30" name="箭头: 右 29">
              <a:extLst>
                <a:ext uri="{FF2B5EF4-FFF2-40B4-BE49-F238E27FC236}">
                  <a16:creationId xmlns:a16="http://schemas.microsoft.com/office/drawing/2014/main" id="{9040983D-9C8B-4D01-AF8F-F9BFD551B3E8}"/>
                </a:ext>
              </a:extLst>
            </p:cNvPr>
            <p:cNvSpPr/>
            <p:nvPr/>
          </p:nvSpPr>
          <p:spPr>
            <a:xfrm>
              <a:off x="4568732" y="4721403"/>
              <a:ext cx="1012261"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52464574-468A-4A5E-801E-9F9A1DEAEEF1}"/>
              </a:ext>
            </a:extLst>
          </p:cNvPr>
          <p:cNvPicPr>
            <a:picLocks noChangeAspect="1"/>
          </p:cNvPicPr>
          <p:nvPr/>
        </p:nvPicPr>
        <p:blipFill>
          <a:blip r:embed="rId3"/>
          <a:stretch>
            <a:fillRect/>
          </a:stretch>
        </p:blipFill>
        <p:spPr>
          <a:xfrm>
            <a:off x="9704816" y="818028"/>
            <a:ext cx="2379709" cy="1676813"/>
          </a:xfrm>
          <a:prstGeom prst="rect">
            <a:avLst/>
          </a:prstGeom>
        </p:spPr>
      </p:pic>
      <p:grpSp>
        <p:nvGrpSpPr>
          <p:cNvPr id="7" name="组合 6">
            <a:extLst>
              <a:ext uri="{FF2B5EF4-FFF2-40B4-BE49-F238E27FC236}">
                <a16:creationId xmlns:a16="http://schemas.microsoft.com/office/drawing/2014/main" id="{54D99401-3C8D-48E6-BF9A-9A12A747138F}"/>
              </a:ext>
            </a:extLst>
          </p:cNvPr>
          <p:cNvGrpSpPr/>
          <p:nvPr/>
        </p:nvGrpSpPr>
        <p:grpSpPr>
          <a:xfrm>
            <a:off x="1298944" y="3074277"/>
            <a:ext cx="10535704" cy="952733"/>
            <a:chOff x="1298944" y="3074277"/>
            <a:chExt cx="10535704" cy="952733"/>
          </a:xfrm>
        </p:grpSpPr>
        <p:grpSp>
          <p:nvGrpSpPr>
            <p:cNvPr id="3" name="组合 2">
              <a:extLst>
                <a:ext uri="{FF2B5EF4-FFF2-40B4-BE49-F238E27FC236}">
                  <a16:creationId xmlns:a16="http://schemas.microsoft.com/office/drawing/2014/main" id="{48189E63-A541-42A4-9979-7B233D5A1F43}"/>
                </a:ext>
              </a:extLst>
            </p:cNvPr>
            <p:cNvGrpSpPr/>
            <p:nvPr/>
          </p:nvGrpSpPr>
          <p:grpSpPr>
            <a:xfrm>
              <a:off x="1298944" y="3380679"/>
              <a:ext cx="10535704" cy="646331"/>
              <a:chOff x="1298944" y="3380679"/>
              <a:chExt cx="10535704" cy="646331"/>
            </a:xfrm>
          </p:grpSpPr>
          <p:sp>
            <p:nvSpPr>
              <p:cNvPr id="22" name="矩形 21">
                <a:extLst>
                  <a:ext uri="{FF2B5EF4-FFF2-40B4-BE49-F238E27FC236}">
                    <a16:creationId xmlns:a16="http://schemas.microsoft.com/office/drawing/2014/main" id="{5E3D5DD1-2839-4706-B21C-C69FFF3D4F33}"/>
                  </a:ext>
                </a:extLst>
              </p:cNvPr>
              <p:cNvSpPr/>
              <p:nvPr/>
            </p:nvSpPr>
            <p:spPr>
              <a:xfrm>
                <a:off x="1298944" y="3380679"/>
                <a:ext cx="2236510" cy="504882"/>
              </a:xfrm>
              <a:prstGeom prst="rect">
                <a:avLst/>
              </a:prstGeom>
            </p:spPr>
            <p:txBody>
              <a:bodyPr wrap="none">
                <a:spAutoFit/>
              </a:bodyPr>
              <a:lstStyle/>
              <a:p>
                <a:pPr>
                  <a:lnSpc>
                    <a:spcPct val="150000"/>
                  </a:lnSpc>
                </a:pPr>
                <a:r>
                  <a:rPr lang="zh-CN" altLang="en-US" sz="2000" dirty="0"/>
                  <a:t>（二）</a:t>
                </a:r>
                <a:r>
                  <a:rPr lang="zh-CN" altLang="zh-CN" sz="2000" dirty="0">
                    <a:solidFill>
                      <a:srgbClr val="FF0000"/>
                    </a:solidFill>
                  </a:rPr>
                  <a:t>多样化</a:t>
                </a:r>
                <a:r>
                  <a:rPr lang="zh-CN" altLang="zh-CN" sz="2000" dirty="0"/>
                  <a:t>趋势</a:t>
                </a:r>
                <a:endParaRPr lang="zh-CN" altLang="en-US" sz="2000" dirty="0">
                  <a:solidFill>
                    <a:srgbClr val="FF0000"/>
                  </a:solidFill>
                </a:endParaRPr>
              </a:p>
            </p:txBody>
          </p:sp>
          <p:sp>
            <p:nvSpPr>
              <p:cNvPr id="27" name="矩形 26">
                <a:extLst>
                  <a:ext uri="{FF2B5EF4-FFF2-40B4-BE49-F238E27FC236}">
                    <a16:creationId xmlns:a16="http://schemas.microsoft.com/office/drawing/2014/main" id="{9FF02264-3A23-4128-8063-84B9E0077C54}"/>
                  </a:ext>
                </a:extLst>
              </p:cNvPr>
              <p:cNvSpPr/>
              <p:nvPr/>
            </p:nvSpPr>
            <p:spPr>
              <a:xfrm>
                <a:off x="5423338" y="3380679"/>
                <a:ext cx="6411310" cy="646331"/>
              </a:xfrm>
              <a:prstGeom prst="rect">
                <a:avLst/>
              </a:prstGeom>
            </p:spPr>
            <p:txBody>
              <a:bodyPr wrap="square">
                <a:spAutoFit/>
              </a:bodyPr>
              <a:lstStyle/>
              <a:p>
                <a:r>
                  <a:rPr lang="zh-CN" altLang="zh-CN" dirty="0">
                    <a:solidFill>
                      <a:srgbClr val="FF0000"/>
                    </a:solidFill>
                  </a:rPr>
                  <a:t>智利</a:t>
                </a:r>
                <a:r>
                  <a:rPr lang="zh-CN" altLang="zh-CN" dirty="0"/>
                  <a:t>的养老保险基金已由企业和国家负担改</a:t>
                </a:r>
                <a:r>
                  <a:rPr lang="zh-CN" altLang="zh-CN" dirty="0">
                    <a:solidFill>
                      <a:srgbClr val="FF0000"/>
                    </a:solidFill>
                  </a:rPr>
                  <a:t>由个人全部负担</a:t>
                </a:r>
                <a:r>
                  <a:rPr lang="zh-CN" altLang="en-US" dirty="0"/>
                  <a:t>；</a:t>
                </a:r>
                <a:r>
                  <a:rPr lang="zh-CN" altLang="zh-CN" dirty="0"/>
                  <a:t>美国、英国等加大了国民年金中个人缴费的比例。</a:t>
                </a:r>
                <a:endParaRPr lang="zh-CN" altLang="en-US" dirty="0">
                  <a:solidFill>
                    <a:srgbClr val="FF0000"/>
                  </a:solidFill>
                </a:endParaRPr>
              </a:p>
            </p:txBody>
          </p:sp>
          <p:sp>
            <p:nvSpPr>
              <p:cNvPr id="29" name="箭头: 右 28">
                <a:extLst>
                  <a:ext uri="{FF2B5EF4-FFF2-40B4-BE49-F238E27FC236}">
                    <a16:creationId xmlns:a16="http://schemas.microsoft.com/office/drawing/2014/main" id="{97A701DD-1874-437D-800A-A0577814DC83}"/>
                  </a:ext>
                </a:extLst>
              </p:cNvPr>
              <p:cNvSpPr/>
              <p:nvPr/>
            </p:nvSpPr>
            <p:spPr>
              <a:xfrm>
                <a:off x="3535454" y="3590750"/>
                <a:ext cx="1887884"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0BDB71BE-688C-4436-BC0B-FFB29AEB6167}"/>
                </a:ext>
              </a:extLst>
            </p:cNvPr>
            <p:cNvGrpSpPr/>
            <p:nvPr/>
          </p:nvGrpSpPr>
          <p:grpSpPr>
            <a:xfrm>
              <a:off x="3535454" y="3074277"/>
              <a:ext cx="4021802" cy="381492"/>
              <a:chOff x="3535454" y="3074277"/>
              <a:chExt cx="4021802" cy="381492"/>
            </a:xfrm>
          </p:grpSpPr>
          <p:sp>
            <p:nvSpPr>
              <p:cNvPr id="5" name="矩形 4">
                <a:extLst>
                  <a:ext uri="{FF2B5EF4-FFF2-40B4-BE49-F238E27FC236}">
                    <a16:creationId xmlns:a16="http://schemas.microsoft.com/office/drawing/2014/main" id="{E925B5E8-6426-4AE4-81D5-FA801EDD5F38}"/>
                  </a:ext>
                </a:extLst>
              </p:cNvPr>
              <p:cNvSpPr/>
              <p:nvPr/>
            </p:nvSpPr>
            <p:spPr>
              <a:xfrm>
                <a:off x="5423338" y="3074277"/>
                <a:ext cx="2133918" cy="338554"/>
              </a:xfrm>
              <a:prstGeom prst="rect">
                <a:avLst/>
              </a:prstGeom>
            </p:spPr>
            <p:txBody>
              <a:bodyPr wrap="none">
                <a:spAutoFit/>
              </a:bodyPr>
              <a:lstStyle/>
              <a:p>
                <a:r>
                  <a:rPr lang="zh-CN" altLang="en-US" sz="1600" b="1" dirty="0"/>
                  <a:t>筹资渠道</a:t>
                </a:r>
                <a:r>
                  <a:rPr lang="en-US" altLang="zh-CN" sz="1600" b="1" dirty="0"/>
                  <a:t>+</a:t>
                </a:r>
                <a:r>
                  <a:rPr lang="zh-CN" altLang="en-US" sz="1600" b="1" dirty="0"/>
                  <a:t>目标多样化</a:t>
                </a:r>
              </a:p>
            </p:txBody>
          </p:sp>
          <p:sp>
            <p:nvSpPr>
              <p:cNvPr id="31" name="箭头: 右 30">
                <a:extLst>
                  <a:ext uri="{FF2B5EF4-FFF2-40B4-BE49-F238E27FC236}">
                    <a16:creationId xmlns:a16="http://schemas.microsoft.com/office/drawing/2014/main" id="{95C94541-F639-495D-8E36-3412E1940EF7}"/>
                  </a:ext>
                </a:extLst>
              </p:cNvPr>
              <p:cNvSpPr/>
              <p:nvPr/>
            </p:nvSpPr>
            <p:spPr>
              <a:xfrm rot="21169576">
                <a:off x="3535454" y="3315675"/>
                <a:ext cx="1887884" cy="140094"/>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a:extLst>
              <a:ext uri="{FF2B5EF4-FFF2-40B4-BE49-F238E27FC236}">
                <a16:creationId xmlns:a16="http://schemas.microsoft.com/office/drawing/2014/main" id="{943587FE-2AF1-4734-BB8D-6A95D20014BC}"/>
              </a:ext>
            </a:extLst>
          </p:cNvPr>
          <p:cNvGrpSpPr/>
          <p:nvPr/>
        </p:nvGrpSpPr>
        <p:grpSpPr>
          <a:xfrm>
            <a:off x="1298944" y="5012604"/>
            <a:ext cx="10629482" cy="1627532"/>
            <a:chOff x="1298944" y="5012604"/>
            <a:chExt cx="10629482" cy="1627532"/>
          </a:xfrm>
        </p:grpSpPr>
        <p:sp>
          <p:nvSpPr>
            <p:cNvPr id="25" name="矩形 24">
              <a:extLst>
                <a:ext uri="{FF2B5EF4-FFF2-40B4-BE49-F238E27FC236}">
                  <a16:creationId xmlns:a16="http://schemas.microsoft.com/office/drawing/2014/main" id="{13A2BC93-FAFB-48B5-8F10-8A131BBD3AE3}"/>
                </a:ext>
              </a:extLst>
            </p:cNvPr>
            <p:cNvSpPr/>
            <p:nvPr/>
          </p:nvSpPr>
          <p:spPr>
            <a:xfrm>
              <a:off x="1298944" y="5012604"/>
              <a:ext cx="2492990" cy="504882"/>
            </a:xfrm>
            <a:prstGeom prst="rect">
              <a:avLst/>
            </a:prstGeom>
          </p:spPr>
          <p:txBody>
            <a:bodyPr wrap="none">
              <a:spAutoFit/>
            </a:bodyPr>
            <a:lstStyle/>
            <a:p>
              <a:pPr>
                <a:lnSpc>
                  <a:spcPct val="150000"/>
                </a:lnSpc>
              </a:pPr>
              <a:r>
                <a:rPr lang="zh-CN" altLang="en-US" sz="2000" dirty="0"/>
                <a:t>（五）</a:t>
              </a:r>
              <a:r>
                <a:rPr lang="zh-CN" altLang="zh-CN" sz="2000" dirty="0">
                  <a:solidFill>
                    <a:srgbClr val="FF0000"/>
                  </a:solidFill>
                </a:rPr>
                <a:t>重归家庭</a:t>
              </a:r>
              <a:r>
                <a:rPr lang="zh-CN" altLang="zh-CN" sz="2000" dirty="0"/>
                <a:t>趋势</a:t>
              </a:r>
              <a:endParaRPr lang="zh-CN" altLang="en-US" sz="2000" dirty="0">
                <a:solidFill>
                  <a:srgbClr val="FF0000"/>
                </a:solidFill>
              </a:endParaRPr>
            </a:p>
          </p:txBody>
        </p:sp>
        <p:sp>
          <p:nvSpPr>
            <p:cNvPr id="8" name="矩形 7">
              <a:extLst>
                <a:ext uri="{FF2B5EF4-FFF2-40B4-BE49-F238E27FC236}">
                  <a16:creationId xmlns:a16="http://schemas.microsoft.com/office/drawing/2014/main" id="{2F1EB7B1-2690-452A-9145-94BCCBE46918}"/>
                </a:ext>
              </a:extLst>
            </p:cNvPr>
            <p:cNvSpPr/>
            <p:nvPr/>
          </p:nvSpPr>
          <p:spPr>
            <a:xfrm>
              <a:off x="5832426" y="5439807"/>
              <a:ext cx="6096000" cy="1200329"/>
            </a:xfrm>
            <a:prstGeom prst="rect">
              <a:avLst/>
            </a:prstGeom>
            <a:ln w="19050">
              <a:solidFill>
                <a:schemeClr val="accent6">
                  <a:lumMod val="75000"/>
                </a:schemeClr>
              </a:solidFill>
            </a:ln>
          </p:spPr>
          <p:txBody>
            <a:bodyPr>
              <a:spAutoFit/>
            </a:bodyPr>
            <a:lstStyle/>
            <a:p>
              <a:r>
                <a:rPr lang="en-US" altLang="zh-CN" kern="100" dirty="0">
                  <a:latin typeface="+mj-ea"/>
                  <a:ea typeface="+mj-ea"/>
                  <a:cs typeface="Times New Roman" panose="02020603050405020304" pitchFamily="18" charset="0"/>
                </a:rPr>
                <a:t>1994</a:t>
              </a:r>
              <a:r>
                <a:rPr lang="zh-CN" altLang="zh-CN" kern="100" dirty="0">
                  <a:latin typeface="+mj-ea"/>
                  <a:ea typeface="+mj-ea"/>
                  <a:cs typeface="Times New Roman" panose="02020603050405020304" pitchFamily="18" charset="0"/>
                </a:rPr>
                <a:t>年</a:t>
              </a:r>
              <a:r>
                <a:rPr lang="en-US" altLang="zh-CN" kern="100" dirty="0">
                  <a:latin typeface="+mj-ea"/>
                  <a:ea typeface="+mj-ea"/>
                  <a:cs typeface="Times New Roman" panose="02020603050405020304" pitchFamily="18" charset="0"/>
                </a:rPr>
                <a:t>8</a:t>
              </a:r>
              <a:r>
                <a:rPr lang="zh-CN" altLang="zh-CN" kern="100" dirty="0">
                  <a:latin typeface="+mj-ea"/>
                  <a:ea typeface="+mj-ea"/>
                  <a:cs typeface="Times New Roman" panose="02020603050405020304" pitchFamily="18" charset="0"/>
                </a:rPr>
                <a:t>月新加坡颁行的《赡养父母法》引起了世界性轰动，该法将赡养父母这一人伦道义上的责任上升为每个公民必须遵守的法律，规定凡拒绝赡养或资助其年迈双亲和处于贫困状态的双亲者，处以</a:t>
              </a:r>
              <a:r>
                <a:rPr lang="en-US" altLang="zh-CN" kern="100" dirty="0">
                  <a:latin typeface="+mj-ea"/>
                  <a:ea typeface="+mj-ea"/>
                  <a:cs typeface="Times New Roman" panose="02020603050405020304" pitchFamily="18" charset="0"/>
                </a:rPr>
                <a:t>1</a:t>
              </a:r>
              <a:r>
                <a:rPr lang="zh-CN" altLang="zh-CN" kern="100" dirty="0">
                  <a:latin typeface="+mj-ea"/>
                  <a:ea typeface="+mj-ea"/>
                  <a:cs typeface="Times New Roman" panose="02020603050405020304" pitchFamily="18" charset="0"/>
                </a:rPr>
                <a:t>万新元罚款或判刑一年。</a:t>
              </a:r>
              <a:endParaRPr lang="zh-CN" altLang="en-US" dirty="0">
                <a:latin typeface="+mj-ea"/>
                <a:ea typeface="+mj-ea"/>
              </a:endParaRPr>
            </a:p>
          </p:txBody>
        </p:sp>
        <p:sp>
          <p:nvSpPr>
            <p:cNvPr id="32" name="箭头: 右 31">
              <a:extLst>
                <a:ext uri="{FF2B5EF4-FFF2-40B4-BE49-F238E27FC236}">
                  <a16:creationId xmlns:a16="http://schemas.microsoft.com/office/drawing/2014/main" id="{BAF436DE-ABED-4D6E-970D-A71BF255556E}"/>
                </a:ext>
              </a:extLst>
            </p:cNvPr>
            <p:cNvSpPr/>
            <p:nvPr/>
          </p:nvSpPr>
          <p:spPr>
            <a:xfrm rot="1090437">
              <a:off x="3759868" y="5620969"/>
              <a:ext cx="1987007" cy="167990"/>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35CA3B2-75B1-400C-A9A2-EE60C5D5B218}"/>
              </a:ext>
            </a:extLst>
          </p:cNvPr>
          <p:cNvSpPr/>
          <p:nvPr/>
        </p:nvSpPr>
        <p:spPr>
          <a:xfrm>
            <a:off x="956407" y="197245"/>
            <a:ext cx="2377574" cy="369332"/>
          </a:xfrm>
          <a:prstGeom prst="rect">
            <a:avLst/>
          </a:prstGeom>
        </p:spPr>
        <p:txBody>
          <a:bodyPr wrap="none">
            <a:spAutoFit/>
          </a:bodyPr>
          <a:lstStyle/>
          <a:p>
            <a:r>
              <a:rPr lang="en-US" altLang="zh-CN" dirty="0">
                <a:latin typeface="Helvetica Neue For Number"/>
              </a:rPr>
              <a:t>5.5.1 </a:t>
            </a:r>
            <a:r>
              <a:rPr lang="zh-CN" altLang="en-US" dirty="0">
                <a:latin typeface="Helvetica Neue For Number"/>
              </a:rPr>
              <a:t>一、多样化趋势</a:t>
            </a:r>
            <a:endParaRPr lang="zh-CN" altLang="en-US" dirty="0"/>
          </a:p>
        </p:txBody>
      </p:sp>
    </p:spTree>
    <p:extLst>
      <p:ext uri="{BB962C8B-B14F-4D97-AF65-F5344CB8AC3E}">
        <p14:creationId xmlns:p14="http://schemas.microsoft.com/office/powerpoint/2010/main" val="48778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135119" y="2178106"/>
            <a:ext cx="10620694" cy="3925153"/>
          </a:xfrm>
        </p:spPr>
        <p:txBody>
          <a:bodyPr anchor="ctr"/>
          <a:lstStyle/>
          <a:p>
            <a:pPr algn="l">
              <a:spcAft>
                <a:spcPts val="1200"/>
              </a:spcAft>
            </a:pPr>
            <a:r>
              <a:rPr lang="zh-CN" altLang="en-US" dirty="0"/>
              <a:t>养老保险是在法定范围内的老年人（  </a:t>
            </a:r>
            <a:r>
              <a:rPr lang="en-US" altLang="zh-CN" b="1" dirty="0">
                <a:solidFill>
                  <a:srgbClr val="FF0000"/>
                </a:solidFill>
              </a:rPr>
              <a:t>B</a:t>
            </a:r>
            <a:r>
              <a:rPr lang="zh-CN" altLang="en-US" dirty="0"/>
              <a:t> ）社会劳动生活后才自动发生作用的。</a:t>
            </a:r>
            <a:endParaRPr lang="en-GB" altLang="zh-CN" dirty="0"/>
          </a:p>
          <a:p>
            <a:pPr algn="l">
              <a:lnSpc>
                <a:spcPct val="150000"/>
              </a:lnSpc>
            </a:pPr>
            <a:r>
              <a:rPr lang="en-US" altLang="zh-CN" dirty="0"/>
              <a:t>A</a:t>
            </a:r>
            <a:r>
              <a:rPr lang="zh-CN" altLang="en-US" dirty="0"/>
              <a:t>、仍然处于</a:t>
            </a:r>
            <a:endParaRPr lang="en-GB" altLang="zh-CN" dirty="0"/>
          </a:p>
          <a:p>
            <a:pPr algn="l">
              <a:lnSpc>
                <a:spcPct val="150000"/>
              </a:lnSpc>
            </a:pPr>
            <a:r>
              <a:rPr lang="en-US" altLang="zh-CN" dirty="0">
                <a:solidFill>
                  <a:srgbClr val="FF0000"/>
                </a:solidFill>
              </a:rPr>
              <a:t>B</a:t>
            </a:r>
            <a:r>
              <a:rPr lang="zh-CN" altLang="en-US" dirty="0">
                <a:solidFill>
                  <a:srgbClr val="FF0000"/>
                </a:solidFill>
              </a:rPr>
              <a:t>、完全或基本退出</a:t>
            </a:r>
            <a:endParaRPr lang="en-GB" altLang="zh-CN" dirty="0">
              <a:solidFill>
                <a:srgbClr val="FF0000"/>
              </a:solidFill>
            </a:endParaRPr>
          </a:p>
          <a:p>
            <a:pPr algn="l">
              <a:lnSpc>
                <a:spcPct val="150000"/>
              </a:lnSpc>
            </a:pPr>
            <a:r>
              <a:rPr lang="en-US" altLang="zh-CN" dirty="0"/>
              <a:t>C</a:t>
            </a:r>
            <a:r>
              <a:rPr lang="zh-CN" altLang="en-US" dirty="0"/>
              <a:t>、处于部分</a:t>
            </a:r>
            <a:endParaRPr lang="en-GB" altLang="zh-CN" dirty="0"/>
          </a:p>
          <a:p>
            <a:pPr algn="l">
              <a:lnSpc>
                <a:spcPct val="150000"/>
              </a:lnSpc>
            </a:pPr>
            <a:r>
              <a:rPr lang="en-US" altLang="zh-CN" dirty="0"/>
              <a:t>D</a:t>
            </a:r>
            <a:r>
              <a:rPr lang="zh-CN" altLang="en-US" dirty="0"/>
              <a:t>、死亡后退出</a:t>
            </a:r>
          </a:p>
        </p:txBody>
      </p:sp>
      <p:sp>
        <p:nvSpPr>
          <p:cNvPr id="5" name="TextBox 3">
            <a:extLst>
              <a:ext uri="{FF2B5EF4-FFF2-40B4-BE49-F238E27FC236}">
                <a16:creationId xmlns:a16="http://schemas.microsoft.com/office/drawing/2014/main" id="{F7FBB824-B6FF-4472-AF58-00B660DEE7F7}"/>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933526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79894" y="2005234"/>
            <a:ext cx="7192472" cy="3925153"/>
          </a:xfrm>
        </p:spPr>
        <p:txBody>
          <a:bodyPr anchor="ctr"/>
          <a:lstStyle/>
          <a:p>
            <a:pPr algn="l">
              <a:spcBef>
                <a:spcPts val="0"/>
              </a:spcBef>
              <a:spcAft>
                <a:spcPts val="2400"/>
              </a:spcAft>
            </a:pPr>
            <a:r>
              <a:rPr lang="zh-CN" altLang="en-US" dirty="0"/>
              <a:t>智利的养老保险基金（     ）。</a:t>
            </a:r>
            <a:endParaRPr lang="en-US" altLang="zh-CN" dirty="0"/>
          </a:p>
          <a:p>
            <a:pPr algn="l">
              <a:spcAft>
                <a:spcPts val="1200"/>
              </a:spcAft>
            </a:pPr>
            <a:r>
              <a:rPr lang="en-US" altLang="zh-CN" dirty="0"/>
              <a:t>A</a:t>
            </a:r>
            <a:r>
              <a:rPr lang="zh-CN" altLang="en-US" dirty="0"/>
              <a:t>、由企业负担改由个人全部负担</a:t>
            </a:r>
          </a:p>
          <a:p>
            <a:pPr algn="l">
              <a:spcAft>
                <a:spcPts val="1200"/>
              </a:spcAft>
            </a:pPr>
            <a:r>
              <a:rPr lang="en-US" altLang="zh-CN" dirty="0"/>
              <a:t>B</a:t>
            </a:r>
            <a:r>
              <a:rPr lang="zh-CN" altLang="en-US" dirty="0"/>
              <a:t>、由国家负担改由个人全部负担</a:t>
            </a:r>
          </a:p>
          <a:p>
            <a:pPr algn="l">
              <a:spcAft>
                <a:spcPts val="1200"/>
              </a:spcAft>
            </a:pPr>
            <a:r>
              <a:rPr lang="en-US" altLang="zh-CN" dirty="0"/>
              <a:t>C</a:t>
            </a:r>
            <a:r>
              <a:rPr lang="zh-CN" altLang="en-US" dirty="0"/>
              <a:t>、由企业和国家负担改由个人全部负担</a:t>
            </a:r>
          </a:p>
          <a:p>
            <a:pPr algn="l">
              <a:spcAft>
                <a:spcPts val="1200"/>
              </a:spcAft>
            </a:pPr>
            <a:r>
              <a:rPr lang="en-US" altLang="zh-CN" dirty="0"/>
              <a:t>D</a:t>
            </a:r>
            <a:r>
              <a:rPr lang="zh-CN" altLang="en-US" dirty="0"/>
              <a:t>、由企业和个人负担改由国家全部负担</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037485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79894" y="2005234"/>
            <a:ext cx="7192472" cy="3925153"/>
          </a:xfrm>
        </p:spPr>
        <p:txBody>
          <a:bodyPr anchor="ctr"/>
          <a:lstStyle/>
          <a:p>
            <a:pPr algn="l">
              <a:spcBef>
                <a:spcPts val="0"/>
              </a:spcBef>
              <a:spcAft>
                <a:spcPts val="2400"/>
              </a:spcAft>
            </a:pPr>
            <a:r>
              <a:rPr lang="zh-CN" altLang="en-US" dirty="0"/>
              <a:t>智利的养老保险基金（   </a:t>
            </a:r>
            <a:r>
              <a:rPr lang="en-US" altLang="zh-CN" b="1" dirty="0">
                <a:solidFill>
                  <a:srgbClr val="FF0000"/>
                </a:solidFill>
              </a:rPr>
              <a:t>C</a:t>
            </a:r>
            <a:r>
              <a:rPr lang="zh-CN" altLang="en-US" dirty="0"/>
              <a:t>  ）。</a:t>
            </a:r>
            <a:endParaRPr lang="en-US" altLang="zh-CN" dirty="0"/>
          </a:p>
          <a:p>
            <a:pPr algn="l">
              <a:spcAft>
                <a:spcPts val="1200"/>
              </a:spcAft>
            </a:pPr>
            <a:r>
              <a:rPr lang="en-US" altLang="zh-CN" dirty="0"/>
              <a:t>A</a:t>
            </a:r>
            <a:r>
              <a:rPr lang="zh-CN" altLang="en-US" dirty="0"/>
              <a:t>、由企业负担改由个人全部负担</a:t>
            </a:r>
          </a:p>
          <a:p>
            <a:pPr algn="l">
              <a:spcAft>
                <a:spcPts val="1200"/>
              </a:spcAft>
            </a:pPr>
            <a:r>
              <a:rPr lang="en-US" altLang="zh-CN" dirty="0"/>
              <a:t>B</a:t>
            </a:r>
            <a:r>
              <a:rPr lang="zh-CN" altLang="en-US" dirty="0"/>
              <a:t>、由国家负担改由个人全部负担</a:t>
            </a:r>
          </a:p>
          <a:p>
            <a:pPr algn="l">
              <a:spcAft>
                <a:spcPts val="1200"/>
              </a:spcAft>
            </a:pPr>
            <a:r>
              <a:rPr lang="en-US" altLang="zh-CN" b="1" dirty="0">
                <a:solidFill>
                  <a:srgbClr val="FF0000"/>
                </a:solidFill>
              </a:rPr>
              <a:t>C</a:t>
            </a:r>
            <a:r>
              <a:rPr lang="zh-CN" altLang="en-US" b="1" dirty="0">
                <a:solidFill>
                  <a:srgbClr val="FF0000"/>
                </a:solidFill>
              </a:rPr>
              <a:t>、由企业和国家负担改由个人全部负担</a:t>
            </a:r>
          </a:p>
          <a:p>
            <a:pPr algn="l">
              <a:spcAft>
                <a:spcPts val="1200"/>
              </a:spcAft>
            </a:pPr>
            <a:r>
              <a:rPr lang="en-US" altLang="zh-CN" dirty="0"/>
              <a:t>D</a:t>
            </a:r>
            <a:r>
              <a:rPr lang="zh-CN" altLang="en-US" dirty="0"/>
              <a:t>、由企业和个人负担改由国家全部负担</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996347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96852" y="1760685"/>
            <a:ext cx="7192472" cy="3925153"/>
          </a:xfrm>
        </p:spPr>
        <p:txBody>
          <a:bodyPr anchor="ctr"/>
          <a:lstStyle/>
          <a:p>
            <a:pPr algn="l">
              <a:spcAft>
                <a:spcPts val="1200"/>
              </a:spcAft>
            </a:pPr>
            <a:r>
              <a:rPr lang="zh-CN" altLang="en-US" dirty="0"/>
              <a:t>世界各国社会养老保险制度的发展趋势不包括（  ）。</a:t>
            </a:r>
            <a:endParaRPr lang="en-GB" altLang="zh-CN" dirty="0"/>
          </a:p>
          <a:p>
            <a:pPr algn="l">
              <a:lnSpc>
                <a:spcPct val="150000"/>
              </a:lnSpc>
            </a:pPr>
            <a:r>
              <a:rPr lang="en-US" altLang="zh-CN" dirty="0"/>
              <a:t>A</a:t>
            </a:r>
            <a:r>
              <a:rPr lang="zh-CN" altLang="en-US" dirty="0"/>
              <a:t>、多样化趋势</a:t>
            </a:r>
            <a:endParaRPr lang="en-GB" altLang="zh-CN" dirty="0"/>
          </a:p>
          <a:p>
            <a:pPr algn="l">
              <a:lnSpc>
                <a:spcPct val="150000"/>
              </a:lnSpc>
            </a:pPr>
            <a:r>
              <a:rPr lang="en-US" altLang="zh-CN" dirty="0"/>
              <a:t>B</a:t>
            </a:r>
            <a:r>
              <a:rPr lang="zh-CN" altLang="en-US" dirty="0"/>
              <a:t>、公平优先趋势</a:t>
            </a:r>
            <a:endParaRPr lang="en-GB" altLang="zh-CN" dirty="0"/>
          </a:p>
          <a:p>
            <a:pPr algn="l">
              <a:lnSpc>
                <a:spcPct val="150000"/>
              </a:lnSpc>
            </a:pPr>
            <a:r>
              <a:rPr lang="en-US" altLang="zh-CN" dirty="0"/>
              <a:t>C</a:t>
            </a:r>
            <a:r>
              <a:rPr lang="zh-CN" altLang="en-US" dirty="0"/>
              <a:t>、效率优先趋势</a:t>
            </a:r>
            <a:endParaRPr lang="en-GB" altLang="zh-CN" dirty="0"/>
          </a:p>
          <a:p>
            <a:pPr algn="l">
              <a:lnSpc>
                <a:spcPct val="150000"/>
              </a:lnSpc>
            </a:pPr>
            <a:r>
              <a:rPr lang="en-US" altLang="zh-CN" dirty="0"/>
              <a:t>D</a:t>
            </a:r>
            <a:r>
              <a:rPr lang="zh-CN" altLang="en-US" dirty="0"/>
              <a:t>、分步走的趋势</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491577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96852" y="1760685"/>
            <a:ext cx="7728500" cy="3925153"/>
          </a:xfrm>
        </p:spPr>
        <p:txBody>
          <a:bodyPr anchor="ctr"/>
          <a:lstStyle/>
          <a:p>
            <a:pPr algn="l">
              <a:spcAft>
                <a:spcPts val="1200"/>
              </a:spcAft>
            </a:pPr>
            <a:r>
              <a:rPr lang="zh-CN" altLang="en-US" dirty="0"/>
              <a:t>世界各国社会养老保险制度的发展趋势不包括（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、多样化趋势</a:t>
            </a:r>
            <a:endParaRPr lang="en-GB" altLang="zh-CN" dirty="0"/>
          </a:p>
          <a:p>
            <a:pPr algn="l">
              <a:lnSpc>
                <a:spcPct val="150000"/>
              </a:lnSpc>
            </a:pPr>
            <a:r>
              <a:rPr lang="en-US" altLang="zh-CN" dirty="0">
                <a:solidFill>
                  <a:srgbClr val="FF0000"/>
                </a:solidFill>
              </a:rPr>
              <a:t>B</a:t>
            </a:r>
            <a:r>
              <a:rPr lang="zh-CN" altLang="en-US" dirty="0">
                <a:solidFill>
                  <a:srgbClr val="FF0000"/>
                </a:solidFill>
              </a:rPr>
              <a:t>、公平优先趋势</a:t>
            </a:r>
            <a:endParaRPr lang="en-GB" altLang="zh-CN" dirty="0">
              <a:solidFill>
                <a:srgbClr val="FF0000"/>
              </a:solidFill>
            </a:endParaRPr>
          </a:p>
          <a:p>
            <a:pPr algn="l">
              <a:lnSpc>
                <a:spcPct val="150000"/>
              </a:lnSpc>
            </a:pPr>
            <a:r>
              <a:rPr lang="en-US" altLang="zh-CN" dirty="0"/>
              <a:t>C</a:t>
            </a:r>
            <a:r>
              <a:rPr lang="zh-CN" altLang="en-US" dirty="0"/>
              <a:t>、效率优先趋势</a:t>
            </a:r>
            <a:endParaRPr lang="en-GB" altLang="zh-CN" dirty="0"/>
          </a:p>
          <a:p>
            <a:pPr algn="l">
              <a:lnSpc>
                <a:spcPct val="150000"/>
              </a:lnSpc>
            </a:pPr>
            <a:r>
              <a:rPr lang="en-US" altLang="zh-CN" dirty="0"/>
              <a:t>D</a:t>
            </a:r>
            <a:r>
              <a:rPr lang="zh-CN" altLang="en-US" dirty="0"/>
              <a:t>、分步走的趋势</a:t>
            </a:r>
          </a:p>
        </p:txBody>
      </p:sp>
      <p:sp>
        <p:nvSpPr>
          <p:cNvPr id="5" name="TextBox 3">
            <a:extLst>
              <a:ext uri="{FF2B5EF4-FFF2-40B4-BE49-F238E27FC236}">
                <a16:creationId xmlns:a16="http://schemas.microsoft.com/office/drawing/2014/main" id="{590C6CA0-40EB-4E93-8BF2-922FB3645DA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861296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14608" y="1946879"/>
            <a:ext cx="8832626" cy="3925153"/>
          </a:xfrm>
        </p:spPr>
        <p:txBody>
          <a:bodyPr anchor="ctr"/>
          <a:lstStyle/>
          <a:p>
            <a:pPr algn="l">
              <a:spcAft>
                <a:spcPts val="1200"/>
              </a:spcAft>
            </a:pPr>
            <a:r>
              <a:rPr lang="zh-CN" altLang="en-US" dirty="0"/>
              <a:t>由于老龄化程度的加深，瑞典社会养老保险制度由（  ）。</a:t>
            </a:r>
            <a:endParaRPr lang="en-GB" altLang="zh-CN" dirty="0"/>
          </a:p>
          <a:p>
            <a:pPr algn="l">
              <a:lnSpc>
                <a:spcPct val="150000"/>
              </a:lnSpc>
            </a:pPr>
            <a:r>
              <a:rPr lang="en-US" altLang="zh-CN" dirty="0"/>
              <a:t>A</a:t>
            </a:r>
            <a:r>
              <a:rPr lang="zh-CN" altLang="en-US" dirty="0"/>
              <a:t>、建立之初的给付年龄规定为</a:t>
            </a:r>
            <a:r>
              <a:rPr lang="en-US" altLang="zh-CN" dirty="0"/>
              <a:t>60</a:t>
            </a:r>
            <a:r>
              <a:rPr lang="zh-CN" altLang="en-US" dirty="0"/>
              <a:t>岁，提高到</a:t>
            </a:r>
            <a:r>
              <a:rPr lang="en-US" altLang="zh-CN" dirty="0"/>
              <a:t>65</a:t>
            </a:r>
            <a:r>
              <a:rPr lang="zh-CN" altLang="en-US" dirty="0"/>
              <a:t>岁</a:t>
            </a:r>
            <a:endParaRPr lang="en-GB" altLang="zh-CN" dirty="0"/>
          </a:p>
          <a:p>
            <a:pPr algn="l">
              <a:lnSpc>
                <a:spcPct val="150000"/>
              </a:lnSpc>
            </a:pPr>
            <a:r>
              <a:rPr lang="en-US" altLang="zh-CN" dirty="0"/>
              <a:t>B</a:t>
            </a:r>
            <a:r>
              <a:rPr lang="zh-CN" altLang="en-US" dirty="0"/>
              <a:t>、建立之初的给付年龄规定为</a:t>
            </a:r>
            <a:r>
              <a:rPr lang="en-US" altLang="zh-CN" dirty="0"/>
              <a:t>60</a:t>
            </a:r>
            <a:r>
              <a:rPr lang="zh-CN" altLang="en-US" dirty="0"/>
              <a:t>岁，提高到</a:t>
            </a:r>
            <a:r>
              <a:rPr lang="en-US" altLang="zh-CN" dirty="0"/>
              <a:t>66</a:t>
            </a:r>
            <a:r>
              <a:rPr lang="zh-CN" altLang="en-US" dirty="0"/>
              <a:t>岁</a:t>
            </a:r>
            <a:endParaRPr lang="en-GB" altLang="zh-CN" dirty="0"/>
          </a:p>
          <a:p>
            <a:pPr algn="l">
              <a:lnSpc>
                <a:spcPct val="150000"/>
              </a:lnSpc>
            </a:pPr>
            <a:r>
              <a:rPr lang="en-US" altLang="zh-CN" dirty="0"/>
              <a:t>C</a:t>
            </a:r>
            <a:r>
              <a:rPr lang="zh-CN" altLang="en-US" dirty="0"/>
              <a:t>、建立之初的给付年龄规定为</a:t>
            </a:r>
            <a:r>
              <a:rPr lang="en-US" altLang="zh-CN" dirty="0"/>
              <a:t>60</a:t>
            </a:r>
            <a:r>
              <a:rPr lang="zh-CN" altLang="en-US" dirty="0"/>
              <a:t>岁，提高到</a:t>
            </a:r>
            <a:r>
              <a:rPr lang="en-US" altLang="zh-CN" dirty="0"/>
              <a:t>67</a:t>
            </a:r>
            <a:r>
              <a:rPr lang="zh-CN" altLang="en-US" dirty="0"/>
              <a:t>岁</a:t>
            </a:r>
            <a:endParaRPr lang="en-GB" altLang="zh-CN" dirty="0"/>
          </a:p>
          <a:p>
            <a:pPr algn="l">
              <a:lnSpc>
                <a:spcPct val="150000"/>
              </a:lnSpc>
            </a:pPr>
            <a:r>
              <a:rPr lang="en-US" altLang="zh-CN" dirty="0"/>
              <a:t>D</a:t>
            </a:r>
            <a:r>
              <a:rPr lang="zh-CN" altLang="en-US" dirty="0"/>
              <a:t>、建立之初的给付年龄规定为</a:t>
            </a:r>
            <a:r>
              <a:rPr lang="en-US" altLang="zh-CN" dirty="0"/>
              <a:t>60</a:t>
            </a:r>
            <a:r>
              <a:rPr lang="zh-CN" altLang="en-US" dirty="0"/>
              <a:t>岁，提高到</a:t>
            </a:r>
            <a:r>
              <a:rPr lang="en-US" altLang="zh-CN" dirty="0"/>
              <a:t>68</a:t>
            </a:r>
            <a:r>
              <a:rPr lang="zh-CN" altLang="en-US" dirty="0"/>
              <a:t>岁</a:t>
            </a:r>
          </a:p>
        </p:txBody>
      </p:sp>
      <p:sp>
        <p:nvSpPr>
          <p:cNvPr id="5" name="TextBox 3">
            <a:extLst>
              <a:ext uri="{FF2B5EF4-FFF2-40B4-BE49-F238E27FC236}">
                <a16:creationId xmlns:a16="http://schemas.microsoft.com/office/drawing/2014/main" id="{A35137C9-96E8-46BA-A082-09B243E8189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8361885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14608" y="1946879"/>
            <a:ext cx="8832626" cy="3925153"/>
          </a:xfrm>
        </p:spPr>
        <p:txBody>
          <a:bodyPr anchor="ctr"/>
          <a:lstStyle/>
          <a:p>
            <a:pPr algn="l">
              <a:spcAft>
                <a:spcPts val="1200"/>
              </a:spcAft>
            </a:pPr>
            <a:r>
              <a:rPr lang="zh-CN" altLang="en-US" dirty="0"/>
              <a:t>由于老龄化程度的加深，瑞典社会养老保险制度由（ </a:t>
            </a:r>
            <a:r>
              <a:rPr lang="en-US" altLang="zh-CN" b="1" dirty="0">
                <a:solidFill>
                  <a:srgbClr val="FF0000"/>
                </a:solidFill>
              </a:rPr>
              <a:t>C</a:t>
            </a:r>
            <a:r>
              <a:rPr lang="zh-CN" altLang="en-US" dirty="0"/>
              <a:t> ）。</a:t>
            </a:r>
            <a:endParaRPr lang="en-GB" altLang="zh-CN" dirty="0"/>
          </a:p>
          <a:p>
            <a:pPr algn="l">
              <a:lnSpc>
                <a:spcPct val="150000"/>
              </a:lnSpc>
            </a:pPr>
            <a:r>
              <a:rPr lang="en-US" altLang="zh-CN" dirty="0"/>
              <a:t>A</a:t>
            </a:r>
            <a:r>
              <a:rPr lang="zh-CN" altLang="en-US" dirty="0"/>
              <a:t>、建立之初的给付年龄规定为</a:t>
            </a:r>
            <a:r>
              <a:rPr lang="en-US" altLang="zh-CN" dirty="0"/>
              <a:t>60</a:t>
            </a:r>
            <a:r>
              <a:rPr lang="zh-CN" altLang="en-US" dirty="0"/>
              <a:t>岁，提高到</a:t>
            </a:r>
            <a:r>
              <a:rPr lang="en-US" altLang="zh-CN" dirty="0"/>
              <a:t>65</a:t>
            </a:r>
            <a:r>
              <a:rPr lang="zh-CN" altLang="en-US" dirty="0"/>
              <a:t>岁</a:t>
            </a:r>
            <a:endParaRPr lang="en-GB" altLang="zh-CN" dirty="0"/>
          </a:p>
          <a:p>
            <a:pPr algn="l">
              <a:lnSpc>
                <a:spcPct val="150000"/>
              </a:lnSpc>
            </a:pPr>
            <a:r>
              <a:rPr lang="en-US" altLang="zh-CN" dirty="0"/>
              <a:t>B</a:t>
            </a:r>
            <a:r>
              <a:rPr lang="zh-CN" altLang="en-US" dirty="0"/>
              <a:t>、建立之初的给付年龄规定为</a:t>
            </a:r>
            <a:r>
              <a:rPr lang="en-US" altLang="zh-CN" dirty="0"/>
              <a:t>60</a:t>
            </a:r>
            <a:r>
              <a:rPr lang="zh-CN" altLang="en-US" dirty="0"/>
              <a:t>岁，提高到</a:t>
            </a:r>
            <a:r>
              <a:rPr lang="en-US" altLang="zh-CN" dirty="0"/>
              <a:t>66</a:t>
            </a:r>
            <a:r>
              <a:rPr lang="zh-CN" altLang="en-US" dirty="0"/>
              <a:t>岁</a:t>
            </a:r>
            <a:endParaRPr lang="en-GB" altLang="zh-CN" dirty="0"/>
          </a:p>
          <a:p>
            <a:pPr algn="l">
              <a:lnSpc>
                <a:spcPct val="150000"/>
              </a:lnSpc>
            </a:pPr>
            <a:r>
              <a:rPr lang="en-US" altLang="zh-CN" dirty="0">
                <a:solidFill>
                  <a:srgbClr val="FF0000"/>
                </a:solidFill>
              </a:rPr>
              <a:t>C</a:t>
            </a:r>
            <a:r>
              <a:rPr lang="zh-CN" altLang="en-US" dirty="0">
                <a:solidFill>
                  <a:srgbClr val="FF0000"/>
                </a:solidFill>
              </a:rPr>
              <a:t>、建立之初的给付年龄规定为</a:t>
            </a:r>
            <a:r>
              <a:rPr lang="en-US" altLang="zh-CN" dirty="0">
                <a:solidFill>
                  <a:srgbClr val="FF0000"/>
                </a:solidFill>
              </a:rPr>
              <a:t>60</a:t>
            </a:r>
            <a:r>
              <a:rPr lang="zh-CN" altLang="en-US" dirty="0">
                <a:solidFill>
                  <a:srgbClr val="FF0000"/>
                </a:solidFill>
              </a:rPr>
              <a:t>岁，提高到</a:t>
            </a:r>
            <a:r>
              <a:rPr lang="en-US" altLang="zh-CN" dirty="0">
                <a:solidFill>
                  <a:srgbClr val="FF0000"/>
                </a:solidFill>
              </a:rPr>
              <a:t>67</a:t>
            </a:r>
            <a:r>
              <a:rPr lang="zh-CN" altLang="en-US" dirty="0">
                <a:solidFill>
                  <a:srgbClr val="FF0000"/>
                </a:solidFill>
              </a:rPr>
              <a:t>岁</a:t>
            </a:r>
            <a:endParaRPr lang="en-GB" altLang="zh-CN" dirty="0">
              <a:solidFill>
                <a:srgbClr val="FF0000"/>
              </a:solidFill>
            </a:endParaRPr>
          </a:p>
          <a:p>
            <a:pPr algn="l">
              <a:lnSpc>
                <a:spcPct val="150000"/>
              </a:lnSpc>
            </a:pPr>
            <a:r>
              <a:rPr lang="en-US" altLang="zh-CN" dirty="0"/>
              <a:t>D</a:t>
            </a:r>
            <a:r>
              <a:rPr lang="zh-CN" altLang="en-US" dirty="0"/>
              <a:t>、建立之初的给付年龄规定为</a:t>
            </a:r>
            <a:r>
              <a:rPr lang="en-US" altLang="zh-CN" dirty="0"/>
              <a:t>60</a:t>
            </a:r>
            <a:r>
              <a:rPr lang="zh-CN" altLang="en-US" dirty="0"/>
              <a:t>岁，提高到</a:t>
            </a:r>
            <a:r>
              <a:rPr lang="en-US" altLang="zh-CN" dirty="0"/>
              <a:t>68</a:t>
            </a:r>
            <a:r>
              <a:rPr lang="zh-CN" altLang="en-US" dirty="0"/>
              <a:t>岁</a:t>
            </a:r>
          </a:p>
        </p:txBody>
      </p:sp>
      <p:sp>
        <p:nvSpPr>
          <p:cNvPr id="5" name="TextBox 3">
            <a:extLst>
              <a:ext uri="{FF2B5EF4-FFF2-40B4-BE49-F238E27FC236}">
                <a16:creationId xmlns:a16="http://schemas.microsoft.com/office/drawing/2014/main" id="{A35137C9-96E8-46BA-A082-09B243E8189B}"/>
              </a:ext>
            </a:extLst>
          </p:cNvPr>
          <p:cNvSpPr txBox="1"/>
          <p:nvPr/>
        </p:nvSpPr>
        <p:spPr>
          <a:xfrm>
            <a:off x="638039" y="125050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23524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70308" y="3013501"/>
            <a:ext cx="5051383"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Calibri"/>
                <a:ea typeface="微软雅黑"/>
                <a:cs typeface="+mn-cs"/>
              </a:rPr>
              <a:t>第六章    失业保险</a:t>
            </a:r>
            <a:endParaRPr kumimoji="0" lang="en-US" altLang="zh-CN" sz="48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876514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115828891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8764" y="2471536"/>
            <a:ext cx="7487191"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真正的开始：</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改革开放以后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，其标志是国务院于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1986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年颁布的</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国营企业职工待业保险暂行规定</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8" name="矩形 7"/>
          <p:cNvSpPr/>
          <p:nvPr/>
        </p:nvSpPr>
        <p:spPr>
          <a:xfrm>
            <a:off x="1498765" y="3632039"/>
            <a:ext cx="9169236"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又迈进了一个新的阶段标志：国务院于</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1999</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年</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月颁布了</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失业保险条例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）及</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社会保险费征缴暂行条例</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（下称</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暂行条例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0" name="组合 9">
            <a:extLst>
              <a:ext uri="{FF2B5EF4-FFF2-40B4-BE49-F238E27FC236}">
                <a16:creationId xmlns:a16="http://schemas.microsoft.com/office/drawing/2014/main" id="{D13D80D8-9F41-4BB2-9F72-EADB0B6C9FE1}"/>
              </a:ext>
            </a:extLst>
          </p:cNvPr>
          <p:cNvGrpSpPr/>
          <p:nvPr/>
        </p:nvGrpSpPr>
        <p:grpSpPr>
          <a:xfrm>
            <a:off x="107475" y="941847"/>
            <a:ext cx="6953342" cy="1031757"/>
            <a:chOff x="107475" y="941847"/>
            <a:chExt cx="6953342" cy="1031757"/>
          </a:xfrm>
        </p:grpSpPr>
        <p:grpSp>
          <p:nvGrpSpPr>
            <p:cNvPr id="11" name="组合 10">
              <a:extLst>
                <a:ext uri="{FF2B5EF4-FFF2-40B4-BE49-F238E27FC236}">
                  <a16:creationId xmlns:a16="http://schemas.microsoft.com/office/drawing/2014/main" id="{A4A2A325-0E76-498A-A57C-B57673579C7A}"/>
                </a:ext>
              </a:extLst>
            </p:cNvPr>
            <p:cNvGrpSpPr/>
            <p:nvPr/>
          </p:nvGrpSpPr>
          <p:grpSpPr>
            <a:xfrm>
              <a:off x="107475" y="941847"/>
              <a:ext cx="6076179" cy="1031757"/>
              <a:chOff x="107475" y="941847"/>
              <a:chExt cx="6076179" cy="1031757"/>
            </a:xfrm>
          </p:grpSpPr>
          <p:sp>
            <p:nvSpPr>
              <p:cNvPr id="14" name="文本框 13">
                <a:extLst>
                  <a:ext uri="{FF2B5EF4-FFF2-40B4-BE49-F238E27FC236}">
                    <a16:creationId xmlns:a16="http://schemas.microsoft.com/office/drawing/2014/main" id="{E3AA5136-1460-4EB1-B2D1-1F63BC24550D}"/>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6C676826-8B40-4FB9-ADDB-FDC3F08EEBBF}"/>
                  </a:ext>
                </a:extLst>
              </p:cNvPr>
              <p:cNvSpPr/>
              <p:nvPr/>
            </p:nvSpPr>
            <p:spPr>
              <a:xfrm>
                <a:off x="305945" y="1542717"/>
                <a:ext cx="587770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我国失业保险制度的发展历程及现状</a:t>
                </a:r>
              </a:p>
            </p:txBody>
          </p:sp>
        </p:grpSp>
        <p:sp>
          <p:nvSpPr>
            <p:cNvPr id="12" name="文本框 11">
              <a:extLst>
                <a:ext uri="{FF2B5EF4-FFF2-40B4-BE49-F238E27FC236}">
                  <a16:creationId xmlns:a16="http://schemas.microsoft.com/office/drawing/2014/main" id="{7DC759D7-D9CB-4854-90CD-8F7AA14CD551}"/>
                </a:ext>
              </a:extLst>
            </p:cNvPr>
            <p:cNvSpPr txBox="1"/>
            <p:nvPr/>
          </p:nvSpPr>
          <p:spPr>
            <a:xfrm>
              <a:off x="6183654" y="15533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18" name="组合 17">
            <a:extLst>
              <a:ext uri="{FF2B5EF4-FFF2-40B4-BE49-F238E27FC236}">
                <a16:creationId xmlns:a16="http://schemas.microsoft.com/office/drawing/2014/main" id="{82A16234-503B-4174-B07E-4ACBD71AF554}"/>
              </a:ext>
            </a:extLst>
          </p:cNvPr>
          <p:cNvGrpSpPr/>
          <p:nvPr/>
        </p:nvGrpSpPr>
        <p:grpSpPr>
          <a:xfrm>
            <a:off x="1962670" y="4884518"/>
            <a:ext cx="9319130" cy="1668232"/>
            <a:chOff x="1973159" y="4763333"/>
            <a:chExt cx="9319130" cy="1668232"/>
          </a:xfrm>
        </p:grpSpPr>
        <p:sp>
          <p:nvSpPr>
            <p:cNvPr id="2" name="矩形 1">
              <a:extLst>
                <a:ext uri="{FF2B5EF4-FFF2-40B4-BE49-F238E27FC236}">
                  <a16:creationId xmlns:a16="http://schemas.microsoft.com/office/drawing/2014/main" id="{E658CCCF-2B7E-45D6-8253-88CED8345156}"/>
                </a:ext>
              </a:extLst>
            </p:cNvPr>
            <p:cNvSpPr/>
            <p:nvPr/>
          </p:nvSpPr>
          <p:spPr>
            <a:xfrm>
              <a:off x="1973159" y="4763333"/>
              <a:ext cx="237917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、保障范围有所扩充</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1AA9C8F7-0646-431E-A8CB-E75F51DF6503}"/>
                </a:ext>
              </a:extLst>
            </p:cNvPr>
            <p:cNvSpPr/>
            <p:nvPr/>
          </p:nvSpPr>
          <p:spPr>
            <a:xfrm>
              <a:off x="1973159" y="5158913"/>
              <a:ext cx="6162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、失业保险基金来源实现了由企业保障向社会保障的转变</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0F120247-0E22-4C4C-BD00-07336C2E1268}"/>
                </a:ext>
              </a:extLst>
            </p:cNvPr>
            <p:cNvSpPr/>
            <p:nvPr/>
          </p:nvSpPr>
          <p:spPr>
            <a:xfrm>
              <a:off x="1973159" y="5592987"/>
              <a:ext cx="931913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、失业保险基金实行“财政专户，收支两条线管理”的模式，逐步建立了管理、监督机制</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矩形 16">
              <a:extLst>
                <a:ext uri="{FF2B5EF4-FFF2-40B4-BE49-F238E27FC236}">
                  <a16:creationId xmlns:a16="http://schemas.microsoft.com/office/drawing/2014/main" id="{15071A08-0BC2-4F96-8396-062396E03576}"/>
                </a:ext>
              </a:extLst>
            </p:cNvPr>
            <p:cNvSpPr/>
            <p:nvPr/>
          </p:nvSpPr>
          <p:spPr>
            <a:xfrm>
              <a:off x="1973159" y="6062233"/>
              <a:ext cx="33922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、加入了责任追究及处罚力度</a:t>
              </a:r>
              <a:endParaRPr kumimoji="0" lang="en-GB" altLang="zh-CN" sz="18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4" name="矩形 3">
            <a:extLst>
              <a:ext uri="{FF2B5EF4-FFF2-40B4-BE49-F238E27FC236}">
                <a16:creationId xmlns:a16="http://schemas.microsoft.com/office/drawing/2014/main" id="{6BF687F5-B53D-44BA-87EA-835B681B4BC3}"/>
              </a:ext>
            </a:extLst>
          </p:cNvPr>
          <p:cNvSpPr/>
          <p:nvPr/>
        </p:nvSpPr>
        <p:spPr>
          <a:xfrm>
            <a:off x="949464" y="199388"/>
            <a:ext cx="501932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第一节 我国失业保险制度的发展历程及现状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7249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6160" y="2338884"/>
            <a:ext cx="10278319"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条例</a:t>
            </a: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规定，根据失业者失业前单位和个人累计缴费时间长短，划分为</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三个给付期</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a:t>
            </a:r>
            <a:endParaRPr kumimoji="0" lang="en-GB" altLang="zh-CN" sz="2000" b="1"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6" name="矩形 5"/>
          <p:cNvSpPr/>
          <p:nvPr/>
        </p:nvSpPr>
        <p:spPr>
          <a:xfrm>
            <a:off x="1625001" y="5213562"/>
            <a:ext cx="8333220"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下岗职工基本生活保障制度作为一种</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替代性</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的非正式失业保险制度，最终是要与失业保险制度并轨的。</a:t>
            </a:r>
          </a:p>
        </p:txBody>
      </p:sp>
      <p:sp>
        <p:nvSpPr>
          <p:cNvPr id="2" name="Rectangle 1">
            <a:extLst>
              <a:ext uri="{FF2B5EF4-FFF2-40B4-BE49-F238E27FC236}">
                <a16:creationId xmlns:a16="http://schemas.microsoft.com/office/drawing/2014/main" id="{7FDA6405-BA7B-443E-B3AD-B21CF70F541C}"/>
              </a:ext>
            </a:extLst>
          </p:cNvPr>
          <p:cNvSpPr/>
          <p:nvPr/>
        </p:nvSpPr>
        <p:spPr>
          <a:xfrm>
            <a:off x="1635111" y="3209046"/>
            <a:ext cx="7798191"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1-5</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，失业后可领取最长期限为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12</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的失业保险金</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Rectangle 2">
            <a:extLst>
              <a:ext uri="{FF2B5EF4-FFF2-40B4-BE49-F238E27FC236}">
                <a16:creationId xmlns:a16="http://schemas.microsoft.com/office/drawing/2014/main" id="{CCCC6EBC-3078-4BDC-8635-5F32B451F16D}"/>
              </a:ext>
            </a:extLst>
          </p:cNvPr>
          <p:cNvSpPr/>
          <p:nvPr/>
        </p:nvSpPr>
        <p:spPr>
          <a:xfrm>
            <a:off x="1635111" y="3780966"/>
            <a:ext cx="5272597"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5-10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18</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endParaRPr kumimoji="0" lang="en-GB"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9D06C7DE-BD06-43E0-A3DC-004C42528E5C}"/>
              </a:ext>
            </a:extLst>
          </p:cNvPr>
          <p:cNvSpPr/>
          <p:nvPr/>
        </p:nvSpPr>
        <p:spPr>
          <a:xfrm>
            <a:off x="1635111" y="4350482"/>
            <a:ext cx="5577168" cy="400110"/>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累计缴费时间</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10</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年以上</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，领取最长期限为</a:t>
            </a:r>
            <a:r>
              <a:rPr kumimoji="0" lang="en-US" altLang="zh-CN" sz="2000" b="1" i="0" u="none" strike="noStrike" kern="1200" cap="none" spc="0" normalizeH="0" baseline="0" noProof="0" dirty="0">
                <a:ln>
                  <a:noFill/>
                </a:ln>
                <a:solidFill>
                  <a:srgbClr val="FF0000"/>
                </a:solidFill>
                <a:effectLst/>
                <a:uLnTx/>
                <a:uFillTx/>
                <a:latin typeface="Calibri"/>
                <a:ea typeface="微软雅黑"/>
                <a:cs typeface="+mn-cs"/>
              </a:rPr>
              <a:t>24</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个月</a:t>
            </a:r>
            <a:endParaRPr kumimoji="0" lang="en-GB" sz="2000" b="1" i="0" u="none" strike="noStrike" kern="1200" cap="none" spc="0" normalizeH="0" baseline="0" noProof="0" dirty="0">
              <a:ln>
                <a:noFill/>
              </a:ln>
              <a:solidFill>
                <a:srgbClr val="FF0000"/>
              </a:solidFill>
              <a:effectLst/>
              <a:uLnTx/>
              <a:uFillTx/>
              <a:latin typeface="Calibri"/>
              <a:ea typeface="微软雅黑"/>
              <a:cs typeface="+mn-cs"/>
            </a:endParaRPr>
          </a:p>
        </p:txBody>
      </p:sp>
      <p:grpSp>
        <p:nvGrpSpPr>
          <p:cNvPr id="17" name="组合 16">
            <a:extLst>
              <a:ext uri="{FF2B5EF4-FFF2-40B4-BE49-F238E27FC236}">
                <a16:creationId xmlns:a16="http://schemas.microsoft.com/office/drawing/2014/main" id="{58436A40-5EA4-4B55-AC79-D4D3AF7BD204}"/>
              </a:ext>
            </a:extLst>
          </p:cNvPr>
          <p:cNvGrpSpPr/>
          <p:nvPr/>
        </p:nvGrpSpPr>
        <p:grpSpPr>
          <a:xfrm>
            <a:off x="107475" y="941847"/>
            <a:ext cx="6953342" cy="1031757"/>
            <a:chOff x="107475" y="941847"/>
            <a:chExt cx="6953342" cy="1031757"/>
          </a:xfrm>
        </p:grpSpPr>
        <p:grpSp>
          <p:nvGrpSpPr>
            <p:cNvPr id="18" name="组合 17">
              <a:extLst>
                <a:ext uri="{FF2B5EF4-FFF2-40B4-BE49-F238E27FC236}">
                  <a16:creationId xmlns:a16="http://schemas.microsoft.com/office/drawing/2014/main" id="{2D856EE1-06B8-4B67-8BC8-E7FEA405F14D}"/>
                </a:ext>
              </a:extLst>
            </p:cNvPr>
            <p:cNvGrpSpPr/>
            <p:nvPr/>
          </p:nvGrpSpPr>
          <p:grpSpPr>
            <a:xfrm>
              <a:off x="107475" y="941847"/>
              <a:ext cx="6076179" cy="1031757"/>
              <a:chOff x="107475" y="941847"/>
              <a:chExt cx="6076179" cy="1031757"/>
            </a:xfrm>
          </p:grpSpPr>
          <p:sp>
            <p:nvSpPr>
              <p:cNvPr id="20" name="文本框 19">
                <a:extLst>
                  <a:ext uri="{FF2B5EF4-FFF2-40B4-BE49-F238E27FC236}">
                    <a16:creationId xmlns:a16="http://schemas.microsoft.com/office/drawing/2014/main" id="{995D7290-F64F-4C8A-A463-977B1EFEE3B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矩形 20">
                <a:extLst>
                  <a:ext uri="{FF2B5EF4-FFF2-40B4-BE49-F238E27FC236}">
                    <a16:creationId xmlns:a16="http://schemas.microsoft.com/office/drawing/2014/main" id="{77CAAA35-A03C-4EF3-91FF-98D8FFE52B42}"/>
                  </a:ext>
                </a:extLst>
              </p:cNvPr>
              <p:cNvSpPr/>
              <p:nvPr/>
            </p:nvSpPr>
            <p:spPr>
              <a:xfrm>
                <a:off x="305945" y="1542717"/>
                <a:ext cx="5877709"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我国失业保险制度的发展历程及现状</a:t>
                </a:r>
              </a:p>
            </p:txBody>
          </p:sp>
        </p:grpSp>
        <p:sp>
          <p:nvSpPr>
            <p:cNvPr id="19" name="文本框 18">
              <a:extLst>
                <a:ext uri="{FF2B5EF4-FFF2-40B4-BE49-F238E27FC236}">
                  <a16:creationId xmlns:a16="http://schemas.microsoft.com/office/drawing/2014/main" id="{AE5F0056-4DAF-4013-993C-BE9EF0B78EF1}"/>
                </a:ext>
              </a:extLst>
            </p:cNvPr>
            <p:cNvSpPr txBox="1"/>
            <p:nvPr/>
          </p:nvSpPr>
          <p:spPr>
            <a:xfrm>
              <a:off x="6183654" y="155335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Tree>
    <p:extLst>
      <p:ext uri="{BB962C8B-B14F-4D97-AF65-F5344CB8AC3E}">
        <p14:creationId xmlns:p14="http://schemas.microsoft.com/office/powerpoint/2010/main" val="3892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3"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157087"/>
            <a:ext cx="9632142" cy="3925153"/>
          </a:xfrm>
        </p:spPr>
        <p:txBody>
          <a:bodyPr anchor="ctr"/>
          <a:lstStyle/>
          <a:p>
            <a:pPr algn="l">
              <a:spcAft>
                <a:spcPts val="1200"/>
              </a:spcAft>
            </a:pPr>
            <a:r>
              <a:rPr lang="zh-CN" altLang="en-US" dirty="0"/>
              <a:t>实施享受养老保险的权利与劳动义务对等原则的具体形式有（    ）。</a:t>
            </a:r>
            <a:endParaRPr lang="en-GB" altLang="zh-CN" dirty="0"/>
          </a:p>
          <a:p>
            <a:pPr algn="l">
              <a:lnSpc>
                <a:spcPct val="150000"/>
              </a:lnSpc>
            </a:pPr>
            <a:r>
              <a:rPr lang="en-US" altLang="zh-CN" dirty="0"/>
              <a:t>A</a:t>
            </a:r>
            <a:r>
              <a:rPr lang="zh-CN" altLang="en-US" dirty="0"/>
              <a:t>、保证取得收益的原则</a:t>
            </a:r>
            <a:endParaRPr lang="en-GB" altLang="zh-CN" dirty="0"/>
          </a:p>
          <a:p>
            <a:pPr algn="l">
              <a:lnSpc>
                <a:spcPct val="150000"/>
              </a:lnSpc>
            </a:pPr>
            <a:r>
              <a:rPr lang="en-US" altLang="zh-CN" dirty="0"/>
              <a:t>B</a:t>
            </a:r>
            <a:r>
              <a:rPr lang="zh-CN" altLang="en-US" dirty="0"/>
              <a:t>、享受保险的权利与资格条件对应的原则</a:t>
            </a:r>
            <a:endParaRPr lang="en-GB" altLang="zh-CN" dirty="0"/>
          </a:p>
          <a:p>
            <a:pPr algn="l">
              <a:lnSpc>
                <a:spcPct val="150000"/>
              </a:lnSpc>
            </a:pPr>
            <a:r>
              <a:rPr lang="en-US" altLang="zh-CN" dirty="0"/>
              <a:t>C</a:t>
            </a:r>
            <a:r>
              <a:rPr lang="zh-CN" altLang="en-US" dirty="0"/>
              <a:t>、保证基本生活水平的原则</a:t>
            </a:r>
            <a:endParaRPr lang="en-GB" altLang="zh-CN" dirty="0"/>
          </a:p>
          <a:p>
            <a:pPr algn="l">
              <a:lnSpc>
                <a:spcPct val="150000"/>
              </a:lnSpc>
            </a:pPr>
            <a:r>
              <a:rPr lang="en-US" altLang="zh-CN" dirty="0"/>
              <a:t>D</a:t>
            </a:r>
            <a:r>
              <a:rPr lang="zh-CN" altLang="en-US" dirty="0"/>
              <a:t>、分享社会经济发展成果的原则</a:t>
            </a:r>
            <a:endParaRPr lang="en-GB" altLang="zh-CN" dirty="0"/>
          </a:p>
          <a:p>
            <a:pPr algn="l">
              <a:lnSpc>
                <a:spcPct val="150000"/>
              </a:lnSpc>
            </a:pPr>
            <a:r>
              <a:rPr lang="en-US" altLang="zh-CN" dirty="0"/>
              <a:t>E</a:t>
            </a:r>
            <a:r>
              <a:rPr lang="zh-CN" altLang="en-US" dirty="0"/>
              <a:t>、享受高质量生活的原则</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433183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37620"/>
            <a:ext cx="9587871" cy="3925153"/>
          </a:xfrm>
        </p:spPr>
        <p:txBody>
          <a:bodyPr anchor="ctr"/>
          <a:lstStyle/>
          <a:p>
            <a:pPr algn="l">
              <a:spcAft>
                <a:spcPts val="1200"/>
              </a:spcAft>
            </a:pPr>
            <a:r>
              <a:rPr lang="zh-CN" altLang="en-US" dirty="0"/>
              <a:t>我国的失业保险制度真正开始的标志是国务院于</a:t>
            </a:r>
            <a:r>
              <a:rPr lang="en-US" altLang="zh-CN" dirty="0"/>
              <a:t>1986</a:t>
            </a:r>
            <a:r>
              <a:rPr lang="zh-CN" altLang="en-US" dirty="0"/>
              <a:t>年颁布的（   ）。</a:t>
            </a:r>
            <a:endParaRPr lang="en-GB" altLang="zh-CN" dirty="0"/>
          </a:p>
          <a:p>
            <a:pPr algn="l">
              <a:lnSpc>
                <a:spcPct val="150000"/>
              </a:lnSpc>
            </a:pPr>
            <a:r>
              <a:rPr lang="en-US" altLang="zh-CN" dirty="0"/>
              <a:t>A</a:t>
            </a:r>
            <a:r>
              <a:rPr lang="zh-CN" altLang="en-US" dirty="0"/>
              <a:t>、</a:t>
            </a:r>
            <a:r>
              <a:rPr lang="en-US" altLang="zh-CN" dirty="0"/>
              <a:t>《</a:t>
            </a:r>
            <a:r>
              <a:rPr lang="zh-CN" altLang="en-US" dirty="0"/>
              <a:t>国营企业职工失业保险暂行规定</a:t>
            </a:r>
            <a:r>
              <a:rPr lang="en-US" altLang="zh-CN" dirty="0"/>
              <a:t>》</a:t>
            </a:r>
          </a:p>
          <a:p>
            <a:pPr algn="l">
              <a:lnSpc>
                <a:spcPct val="150000"/>
              </a:lnSpc>
            </a:pPr>
            <a:r>
              <a:rPr lang="en-US" altLang="zh-CN" dirty="0"/>
              <a:t>B</a:t>
            </a:r>
            <a:r>
              <a:rPr lang="zh-CN" altLang="en-US" dirty="0"/>
              <a:t>、</a:t>
            </a:r>
            <a:r>
              <a:rPr lang="en-US" altLang="zh-CN" dirty="0"/>
              <a:t>《</a:t>
            </a:r>
            <a:r>
              <a:rPr lang="zh-CN" altLang="en-US" dirty="0"/>
              <a:t>国营企业职工待业保险暂行规定</a:t>
            </a:r>
            <a:r>
              <a:rPr lang="en-US" altLang="zh-CN" dirty="0"/>
              <a:t>》</a:t>
            </a:r>
          </a:p>
          <a:p>
            <a:pPr algn="l">
              <a:lnSpc>
                <a:spcPct val="150000"/>
              </a:lnSpc>
            </a:pPr>
            <a:r>
              <a:rPr lang="en-US" altLang="zh-CN" dirty="0"/>
              <a:t>C</a:t>
            </a:r>
            <a:r>
              <a:rPr lang="zh-CN" altLang="en-US" dirty="0"/>
              <a:t>、</a:t>
            </a:r>
            <a:r>
              <a:rPr lang="en-US" altLang="zh-CN" dirty="0"/>
              <a:t>《</a:t>
            </a:r>
            <a:r>
              <a:rPr lang="zh-CN" altLang="en-US" dirty="0"/>
              <a:t>救济失业工人暂行办法</a:t>
            </a:r>
            <a:r>
              <a:rPr lang="en-US" altLang="zh-CN" dirty="0"/>
              <a:t>》</a:t>
            </a:r>
          </a:p>
          <a:p>
            <a:pPr algn="l">
              <a:lnSpc>
                <a:spcPct val="150000"/>
              </a:lnSpc>
            </a:pPr>
            <a:r>
              <a:rPr lang="en-US" altLang="zh-CN" dirty="0"/>
              <a:t>D</a:t>
            </a:r>
            <a:r>
              <a:rPr lang="zh-CN" altLang="en-US" dirty="0"/>
              <a:t>、</a:t>
            </a:r>
            <a:r>
              <a:rPr lang="en-US" altLang="zh-CN" dirty="0"/>
              <a:t>《</a:t>
            </a:r>
            <a:r>
              <a:rPr lang="zh-CN" altLang="en-US" dirty="0"/>
              <a:t>中华人民共和国劳动保险条例</a:t>
            </a:r>
            <a:r>
              <a:rPr lang="en-US" altLang="zh-CN" dirty="0"/>
              <a:t>》</a:t>
            </a:r>
            <a:endParaRPr lang="zh-CN" altLang="en-US" dirty="0"/>
          </a:p>
        </p:txBody>
      </p:sp>
      <p:sp>
        <p:nvSpPr>
          <p:cNvPr id="5" name="TextBox 3">
            <a:extLst>
              <a:ext uri="{FF2B5EF4-FFF2-40B4-BE49-F238E27FC236}">
                <a16:creationId xmlns:a16="http://schemas.microsoft.com/office/drawing/2014/main" id="{5364FF13-BC72-42FD-A04A-3049DCDF5BE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940997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037620"/>
            <a:ext cx="9587871" cy="3925153"/>
          </a:xfrm>
        </p:spPr>
        <p:txBody>
          <a:bodyPr anchor="ctr"/>
          <a:lstStyle/>
          <a:p>
            <a:pPr algn="l">
              <a:spcAft>
                <a:spcPts val="1200"/>
              </a:spcAft>
            </a:pPr>
            <a:r>
              <a:rPr lang="zh-CN" altLang="en-US" dirty="0"/>
              <a:t>我国的失业保险制度真正开始的标志是国务院于</a:t>
            </a:r>
            <a:r>
              <a:rPr lang="en-US" altLang="zh-CN" dirty="0"/>
              <a:t>1986</a:t>
            </a:r>
            <a:r>
              <a:rPr lang="zh-CN" altLang="en-US" dirty="0"/>
              <a:t>年颁布的（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a:t>
            </a:r>
            <a:r>
              <a:rPr lang="en-US" altLang="zh-CN" dirty="0"/>
              <a:t>《</a:t>
            </a:r>
            <a:r>
              <a:rPr lang="zh-CN" altLang="en-US" dirty="0"/>
              <a:t>国营企业职工失业保险暂行规定</a:t>
            </a:r>
            <a:r>
              <a:rPr lang="en-US" altLang="zh-CN" dirty="0"/>
              <a:t>》</a:t>
            </a:r>
          </a:p>
          <a:p>
            <a:pPr algn="l">
              <a:lnSpc>
                <a:spcPct val="150000"/>
              </a:lnSpc>
            </a:pPr>
            <a:r>
              <a:rPr lang="en-US" altLang="zh-CN" dirty="0">
                <a:solidFill>
                  <a:srgbClr val="FF0000"/>
                </a:solidFill>
              </a:rPr>
              <a:t>B</a:t>
            </a:r>
            <a:r>
              <a:rPr lang="zh-CN" altLang="en-US" dirty="0">
                <a:solidFill>
                  <a:srgbClr val="FF0000"/>
                </a:solidFill>
              </a:rPr>
              <a:t>、</a:t>
            </a:r>
            <a:r>
              <a:rPr lang="en-US" altLang="zh-CN" dirty="0">
                <a:solidFill>
                  <a:srgbClr val="FF0000"/>
                </a:solidFill>
              </a:rPr>
              <a:t>《</a:t>
            </a:r>
            <a:r>
              <a:rPr lang="zh-CN" altLang="en-US" dirty="0">
                <a:solidFill>
                  <a:srgbClr val="FF0000"/>
                </a:solidFill>
              </a:rPr>
              <a:t>国营企业职工待业保险暂行规定</a:t>
            </a:r>
            <a:r>
              <a:rPr lang="en-US" altLang="zh-CN" dirty="0">
                <a:solidFill>
                  <a:srgbClr val="FF0000"/>
                </a:solidFill>
              </a:rPr>
              <a:t>》</a:t>
            </a:r>
          </a:p>
          <a:p>
            <a:pPr algn="l">
              <a:lnSpc>
                <a:spcPct val="150000"/>
              </a:lnSpc>
            </a:pPr>
            <a:r>
              <a:rPr lang="en-US" altLang="zh-CN" dirty="0"/>
              <a:t>C</a:t>
            </a:r>
            <a:r>
              <a:rPr lang="zh-CN" altLang="en-US" dirty="0"/>
              <a:t>、</a:t>
            </a:r>
            <a:r>
              <a:rPr lang="en-US" altLang="zh-CN" dirty="0"/>
              <a:t>《</a:t>
            </a:r>
            <a:r>
              <a:rPr lang="zh-CN" altLang="en-US" dirty="0"/>
              <a:t>救济失业工人暂行办法</a:t>
            </a:r>
            <a:r>
              <a:rPr lang="en-US" altLang="zh-CN" dirty="0"/>
              <a:t>》</a:t>
            </a:r>
          </a:p>
          <a:p>
            <a:pPr algn="l">
              <a:lnSpc>
                <a:spcPct val="150000"/>
              </a:lnSpc>
            </a:pPr>
            <a:r>
              <a:rPr lang="en-US" altLang="zh-CN" dirty="0"/>
              <a:t>D</a:t>
            </a:r>
            <a:r>
              <a:rPr lang="zh-CN" altLang="en-US" dirty="0"/>
              <a:t>、</a:t>
            </a:r>
            <a:r>
              <a:rPr lang="en-US" altLang="zh-CN" dirty="0"/>
              <a:t>《</a:t>
            </a:r>
            <a:r>
              <a:rPr lang="zh-CN" altLang="en-US" dirty="0"/>
              <a:t>中华人民共和国劳动保险条例</a:t>
            </a:r>
            <a:r>
              <a:rPr lang="en-US" altLang="zh-CN" dirty="0"/>
              <a:t>》</a:t>
            </a:r>
            <a:endParaRPr lang="zh-CN" altLang="en-US" dirty="0"/>
          </a:p>
        </p:txBody>
      </p:sp>
      <p:sp>
        <p:nvSpPr>
          <p:cNvPr id="5" name="TextBox 3">
            <a:extLst>
              <a:ext uri="{FF2B5EF4-FFF2-40B4-BE49-F238E27FC236}">
                <a16:creationId xmlns:a16="http://schemas.microsoft.com/office/drawing/2014/main" id="{5364FF13-BC72-42FD-A04A-3049DCDF5BE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6004947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6293" y="2117955"/>
            <a:ext cx="10186840" cy="3925153"/>
          </a:xfrm>
        </p:spPr>
        <p:txBody>
          <a:bodyPr anchor="ctr"/>
          <a:lstStyle/>
          <a:p>
            <a:pPr algn="l">
              <a:lnSpc>
                <a:spcPct val="150000"/>
              </a:lnSpc>
              <a:spcAft>
                <a:spcPts val="1200"/>
              </a:spcAft>
            </a:pPr>
            <a:r>
              <a:rPr lang="en-US" altLang="zh-CN" dirty="0"/>
              <a:t>《</a:t>
            </a:r>
            <a:r>
              <a:rPr lang="zh-CN" altLang="en-US" dirty="0"/>
              <a:t>失业保险条例</a:t>
            </a:r>
            <a:r>
              <a:rPr lang="en-US" altLang="zh-CN" dirty="0"/>
              <a:t>》</a:t>
            </a:r>
            <a:r>
              <a:rPr lang="zh-CN" altLang="en-US" dirty="0"/>
              <a:t>对失业保险金的给付期限作出了明确规定。根据失业者失业前单位和个人累计缴费时间</a:t>
            </a:r>
            <a:r>
              <a:rPr lang="en-US" altLang="zh-CN" dirty="0"/>
              <a:t>5~10</a:t>
            </a:r>
            <a:r>
              <a:rPr lang="zh-CN" altLang="en-US" dirty="0"/>
              <a:t>年，失业后可领取失业保险金的最长期限为（   ）。</a:t>
            </a:r>
            <a:endParaRPr lang="en-GB" altLang="zh-CN" dirty="0"/>
          </a:p>
          <a:p>
            <a:pPr algn="l">
              <a:lnSpc>
                <a:spcPct val="150000"/>
              </a:lnSpc>
            </a:pPr>
            <a:r>
              <a:rPr lang="en-US" altLang="zh-CN" dirty="0"/>
              <a:t>A</a:t>
            </a:r>
            <a:r>
              <a:rPr lang="zh-CN" altLang="en-US" dirty="0"/>
              <a:t>、</a:t>
            </a:r>
            <a:r>
              <a:rPr lang="en-US" altLang="zh-CN" dirty="0"/>
              <a:t>6</a:t>
            </a:r>
            <a:r>
              <a:rPr lang="zh-CN" altLang="en-US" dirty="0"/>
              <a:t>个月 </a:t>
            </a:r>
            <a:endParaRPr lang="en-GB" altLang="zh-CN" dirty="0"/>
          </a:p>
          <a:p>
            <a:pPr algn="l">
              <a:lnSpc>
                <a:spcPct val="150000"/>
              </a:lnSpc>
            </a:pPr>
            <a:r>
              <a:rPr lang="en-US" altLang="zh-CN" dirty="0"/>
              <a:t>B</a:t>
            </a:r>
            <a:r>
              <a:rPr lang="zh-CN" altLang="en-US" dirty="0"/>
              <a:t>、</a:t>
            </a:r>
            <a:r>
              <a:rPr lang="en-US" altLang="zh-CN" dirty="0"/>
              <a:t>12</a:t>
            </a:r>
            <a:r>
              <a:rPr lang="zh-CN" altLang="en-US" dirty="0"/>
              <a:t>个月</a:t>
            </a:r>
            <a:endParaRPr lang="en-GB" altLang="zh-CN" dirty="0"/>
          </a:p>
          <a:p>
            <a:pPr algn="l">
              <a:lnSpc>
                <a:spcPct val="150000"/>
              </a:lnSpc>
            </a:pPr>
            <a:r>
              <a:rPr lang="en-US" altLang="zh-CN" dirty="0"/>
              <a:t>C</a:t>
            </a:r>
            <a:r>
              <a:rPr lang="zh-CN" altLang="en-US" dirty="0"/>
              <a:t>、</a:t>
            </a:r>
            <a:r>
              <a:rPr lang="en-US" altLang="zh-CN" dirty="0"/>
              <a:t>14</a:t>
            </a:r>
            <a:r>
              <a:rPr lang="zh-CN" altLang="en-US" dirty="0"/>
              <a:t>个月</a:t>
            </a:r>
            <a:endParaRPr lang="en-GB" altLang="zh-CN" dirty="0"/>
          </a:p>
          <a:p>
            <a:pPr algn="l">
              <a:lnSpc>
                <a:spcPct val="150000"/>
              </a:lnSpc>
            </a:pPr>
            <a:r>
              <a:rPr lang="en-US" altLang="zh-CN" dirty="0"/>
              <a:t>D</a:t>
            </a:r>
            <a:r>
              <a:rPr lang="zh-CN" altLang="en-US" dirty="0"/>
              <a:t>、</a:t>
            </a:r>
            <a:r>
              <a:rPr lang="en-US" altLang="zh-CN" dirty="0"/>
              <a:t>18</a:t>
            </a:r>
            <a:r>
              <a:rPr lang="zh-CN" altLang="en-US" dirty="0"/>
              <a:t>个月</a:t>
            </a:r>
          </a:p>
        </p:txBody>
      </p:sp>
      <p:sp>
        <p:nvSpPr>
          <p:cNvPr id="5" name="TextBox 3">
            <a:extLst>
              <a:ext uri="{FF2B5EF4-FFF2-40B4-BE49-F238E27FC236}">
                <a16:creationId xmlns:a16="http://schemas.microsoft.com/office/drawing/2014/main" id="{33E972BD-0152-4981-BAA4-3942F487EC2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757696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6293" y="2117955"/>
            <a:ext cx="10186840" cy="3925153"/>
          </a:xfrm>
        </p:spPr>
        <p:txBody>
          <a:bodyPr anchor="ctr"/>
          <a:lstStyle/>
          <a:p>
            <a:pPr algn="l">
              <a:lnSpc>
                <a:spcPct val="150000"/>
              </a:lnSpc>
              <a:spcAft>
                <a:spcPts val="1200"/>
              </a:spcAft>
            </a:pPr>
            <a:r>
              <a:rPr lang="en-US" altLang="zh-CN" dirty="0"/>
              <a:t>《</a:t>
            </a:r>
            <a:r>
              <a:rPr lang="zh-CN" altLang="en-US" dirty="0"/>
              <a:t>失业保险条例</a:t>
            </a:r>
            <a:r>
              <a:rPr lang="en-US" altLang="zh-CN" dirty="0"/>
              <a:t>》</a:t>
            </a:r>
            <a:r>
              <a:rPr lang="zh-CN" altLang="en-US" dirty="0"/>
              <a:t>对失业保险金的给付期限作出了明确规定。根据失业者失业前单位和个人累计缴费时间</a:t>
            </a:r>
            <a:r>
              <a:rPr lang="en-US" altLang="zh-CN" dirty="0"/>
              <a:t>5~10</a:t>
            </a:r>
            <a:r>
              <a:rPr lang="zh-CN" altLang="en-US" dirty="0"/>
              <a:t>年，失业后可领取失业保险金的最长期限为（  </a:t>
            </a:r>
            <a:r>
              <a:rPr lang="en-US" altLang="zh-CN" b="1" dirty="0">
                <a:solidFill>
                  <a:srgbClr val="FF0000"/>
                </a:solidFill>
              </a:rPr>
              <a:t>D</a:t>
            </a:r>
            <a:r>
              <a:rPr lang="zh-CN" altLang="en-US" dirty="0"/>
              <a:t> ）。</a:t>
            </a:r>
            <a:endParaRPr lang="en-GB" altLang="zh-CN" dirty="0"/>
          </a:p>
          <a:p>
            <a:pPr algn="l">
              <a:lnSpc>
                <a:spcPct val="150000"/>
              </a:lnSpc>
            </a:pPr>
            <a:r>
              <a:rPr lang="en-US" altLang="zh-CN" dirty="0"/>
              <a:t>A</a:t>
            </a:r>
            <a:r>
              <a:rPr lang="zh-CN" altLang="en-US" dirty="0"/>
              <a:t>、</a:t>
            </a:r>
            <a:r>
              <a:rPr lang="en-US" altLang="zh-CN" dirty="0"/>
              <a:t>6</a:t>
            </a:r>
            <a:r>
              <a:rPr lang="zh-CN" altLang="en-US" dirty="0"/>
              <a:t>个月 </a:t>
            </a:r>
            <a:endParaRPr lang="en-GB" altLang="zh-CN" dirty="0"/>
          </a:p>
          <a:p>
            <a:pPr algn="l">
              <a:lnSpc>
                <a:spcPct val="150000"/>
              </a:lnSpc>
            </a:pPr>
            <a:r>
              <a:rPr lang="en-US" altLang="zh-CN" dirty="0"/>
              <a:t>B</a:t>
            </a:r>
            <a:r>
              <a:rPr lang="zh-CN" altLang="en-US" dirty="0"/>
              <a:t>、</a:t>
            </a:r>
            <a:r>
              <a:rPr lang="en-US" altLang="zh-CN" dirty="0"/>
              <a:t>12</a:t>
            </a:r>
            <a:r>
              <a:rPr lang="zh-CN" altLang="en-US" dirty="0"/>
              <a:t>个月</a:t>
            </a:r>
            <a:endParaRPr lang="en-GB" altLang="zh-CN" dirty="0"/>
          </a:p>
          <a:p>
            <a:pPr algn="l">
              <a:lnSpc>
                <a:spcPct val="150000"/>
              </a:lnSpc>
            </a:pPr>
            <a:r>
              <a:rPr lang="en-US" altLang="zh-CN" dirty="0"/>
              <a:t>C</a:t>
            </a:r>
            <a:r>
              <a:rPr lang="zh-CN" altLang="en-US" dirty="0"/>
              <a:t>、</a:t>
            </a:r>
            <a:r>
              <a:rPr lang="en-US" altLang="zh-CN" dirty="0"/>
              <a:t>14</a:t>
            </a:r>
            <a:r>
              <a:rPr lang="zh-CN" altLang="en-US" dirty="0"/>
              <a:t>个月</a:t>
            </a:r>
            <a:endParaRPr lang="en-GB" altLang="zh-CN" dirty="0"/>
          </a:p>
          <a:p>
            <a:pPr algn="l">
              <a:lnSpc>
                <a:spcPct val="150000"/>
              </a:lnSpc>
            </a:pPr>
            <a:r>
              <a:rPr lang="en-US" altLang="zh-CN" dirty="0">
                <a:solidFill>
                  <a:srgbClr val="FF0000"/>
                </a:solidFill>
              </a:rPr>
              <a:t>D</a:t>
            </a:r>
            <a:r>
              <a:rPr lang="zh-CN" altLang="en-US" dirty="0">
                <a:solidFill>
                  <a:srgbClr val="FF0000"/>
                </a:solidFill>
              </a:rPr>
              <a:t>、</a:t>
            </a:r>
            <a:r>
              <a:rPr lang="en-US" altLang="zh-CN" dirty="0">
                <a:solidFill>
                  <a:srgbClr val="FF0000"/>
                </a:solidFill>
              </a:rPr>
              <a:t>18</a:t>
            </a:r>
            <a:r>
              <a:rPr lang="zh-CN" altLang="en-US" dirty="0">
                <a:solidFill>
                  <a:srgbClr val="FF0000"/>
                </a:solidFill>
              </a:rPr>
              <a:t>个月</a:t>
            </a:r>
          </a:p>
        </p:txBody>
      </p:sp>
      <p:sp>
        <p:nvSpPr>
          <p:cNvPr id="5" name="TextBox 3">
            <a:extLst>
              <a:ext uri="{FF2B5EF4-FFF2-40B4-BE49-F238E27FC236}">
                <a16:creationId xmlns:a16="http://schemas.microsoft.com/office/drawing/2014/main" id="{33E972BD-0152-4981-BAA4-3942F487EC2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5774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538" y="1658731"/>
            <a:ext cx="49469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第六章  失业保险</a:t>
            </a:r>
          </a:p>
        </p:txBody>
      </p:sp>
      <p:grpSp>
        <p:nvGrpSpPr>
          <p:cNvPr id="3" name="组合 2">
            <a:extLst>
              <a:ext uri="{FF2B5EF4-FFF2-40B4-BE49-F238E27FC236}">
                <a16:creationId xmlns:a16="http://schemas.microsoft.com/office/drawing/2014/main" id="{B6D51D66-760B-4020-AF13-0200B4793D21}"/>
              </a:ext>
            </a:extLst>
          </p:cNvPr>
          <p:cNvGrpSpPr/>
          <p:nvPr/>
        </p:nvGrpSpPr>
        <p:grpSpPr>
          <a:xfrm>
            <a:off x="2981845" y="2535139"/>
            <a:ext cx="7528244" cy="3714188"/>
            <a:chOff x="3224216" y="2299434"/>
            <a:chExt cx="7528244" cy="3714188"/>
          </a:xfrm>
        </p:grpSpPr>
        <p:sp>
          <p:nvSpPr>
            <p:cNvPr id="7" name="Rectangle 6">
              <a:extLst>
                <a:ext uri="{FF2B5EF4-FFF2-40B4-BE49-F238E27FC236}">
                  <a16:creationId xmlns:a16="http://schemas.microsoft.com/office/drawing/2014/main" id="{115FA8BC-822F-4883-B887-BA1A38F7FA12}"/>
                </a:ext>
              </a:extLst>
            </p:cNvPr>
            <p:cNvSpPr/>
            <p:nvPr/>
          </p:nvSpPr>
          <p:spPr>
            <a:xfrm>
              <a:off x="3224216" y="2299434"/>
              <a:ext cx="7153673"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我国失业保险制度的发展历程及现状</a:t>
              </a:r>
            </a:p>
          </p:txBody>
        </p:sp>
        <p:sp>
          <p:nvSpPr>
            <p:cNvPr id="8" name="Rectangle 7">
              <a:extLst>
                <a:ext uri="{FF2B5EF4-FFF2-40B4-BE49-F238E27FC236}">
                  <a16:creationId xmlns:a16="http://schemas.microsoft.com/office/drawing/2014/main" id="{496C3528-4EC8-48BC-9E55-2C141A263670}"/>
                </a:ext>
              </a:extLst>
            </p:cNvPr>
            <p:cNvSpPr/>
            <p:nvPr/>
          </p:nvSpPr>
          <p:spPr>
            <a:xfrm>
              <a:off x="3224216" y="3052478"/>
              <a:ext cx="6416147" cy="753044"/>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失业保险制度的类型和基本框架</a:t>
              </a:r>
            </a:p>
          </p:txBody>
        </p:sp>
        <p:sp>
          <p:nvSpPr>
            <p:cNvPr id="9" name="Rectangle 8">
              <a:extLst>
                <a:ext uri="{FF2B5EF4-FFF2-40B4-BE49-F238E27FC236}">
                  <a16:creationId xmlns:a16="http://schemas.microsoft.com/office/drawing/2014/main" id="{FAAC986D-CD29-458C-BF64-227A465E3673}"/>
                </a:ext>
              </a:extLst>
            </p:cNvPr>
            <p:cNvSpPr/>
            <p:nvPr/>
          </p:nvSpPr>
          <p:spPr>
            <a:xfrm>
              <a:off x="3224216" y="3792764"/>
              <a:ext cx="578446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我国失业保险制度的适应性</a:t>
              </a:r>
            </a:p>
          </p:txBody>
        </p:sp>
        <p:sp>
          <p:nvSpPr>
            <p:cNvPr id="10" name="Rectangle 9">
              <a:extLst>
                <a:ext uri="{FF2B5EF4-FFF2-40B4-BE49-F238E27FC236}">
                  <a16:creationId xmlns:a16="http://schemas.microsoft.com/office/drawing/2014/main" id="{0A193A46-6CB8-4D74-9CD3-1134DED3C71C}"/>
                </a:ext>
              </a:extLst>
            </p:cNvPr>
            <p:cNvSpPr/>
            <p:nvPr/>
          </p:nvSpPr>
          <p:spPr>
            <a:xfrm>
              <a:off x="3224216" y="4533050"/>
              <a:ext cx="7528244"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我国失业保险制度存在的主要问题分析</a:t>
              </a:r>
            </a:p>
          </p:txBody>
        </p:sp>
        <p:sp>
          <p:nvSpPr>
            <p:cNvPr id="15" name="Rectangle 14">
              <a:extLst>
                <a:ext uri="{FF2B5EF4-FFF2-40B4-BE49-F238E27FC236}">
                  <a16:creationId xmlns:a16="http://schemas.microsoft.com/office/drawing/2014/main" id="{88C11719-1B45-44AF-BEEF-2F5C6F4D6AD0}"/>
                </a:ext>
              </a:extLst>
            </p:cNvPr>
            <p:cNvSpPr/>
            <p:nvPr/>
          </p:nvSpPr>
          <p:spPr>
            <a:xfrm>
              <a:off x="3224216" y="5260578"/>
              <a:ext cx="5390971" cy="753044"/>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我国失业保险制度的完善</a:t>
              </a:r>
            </a:p>
          </p:txBody>
        </p:sp>
      </p:grpSp>
    </p:spTree>
    <p:extLst>
      <p:ext uri="{BB962C8B-B14F-4D97-AF65-F5344CB8AC3E}">
        <p14:creationId xmlns:p14="http://schemas.microsoft.com/office/powerpoint/2010/main" val="31496215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631FF52A-C95E-4526-8E10-78D9F12C24CB}"/>
              </a:ext>
            </a:extLst>
          </p:cNvPr>
          <p:cNvGrpSpPr/>
          <p:nvPr/>
        </p:nvGrpSpPr>
        <p:grpSpPr>
          <a:xfrm>
            <a:off x="340629" y="1736649"/>
            <a:ext cx="11597544" cy="4375694"/>
            <a:chOff x="340629" y="1736649"/>
            <a:chExt cx="11597544" cy="4375694"/>
          </a:xfrm>
        </p:grpSpPr>
        <p:grpSp>
          <p:nvGrpSpPr>
            <p:cNvPr id="3" name="组合 2">
              <a:extLst>
                <a:ext uri="{FF2B5EF4-FFF2-40B4-BE49-F238E27FC236}">
                  <a16:creationId xmlns:a16="http://schemas.microsoft.com/office/drawing/2014/main" id="{1C67B0D6-E6F4-4B7C-B644-EBA213FB94B8}"/>
                </a:ext>
              </a:extLst>
            </p:cNvPr>
            <p:cNvGrpSpPr/>
            <p:nvPr/>
          </p:nvGrpSpPr>
          <p:grpSpPr>
            <a:xfrm>
              <a:off x="340629" y="1736649"/>
              <a:ext cx="6929413" cy="3672623"/>
              <a:chOff x="-210718" y="1843034"/>
              <a:chExt cx="6929413" cy="3672623"/>
            </a:xfrm>
          </p:grpSpPr>
          <p:sp>
            <p:nvSpPr>
              <p:cNvPr id="5" name="文本框 4">
                <a:extLst>
                  <a:ext uri="{FF2B5EF4-FFF2-40B4-BE49-F238E27FC236}">
                    <a16:creationId xmlns:a16="http://schemas.microsoft.com/office/drawing/2014/main" id="{352E080F-00E5-47F9-850F-9ED0472389EE}"/>
                  </a:ext>
                </a:extLst>
              </p:cNvPr>
              <p:cNvSpPr txBox="1"/>
              <p:nvPr/>
            </p:nvSpPr>
            <p:spPr>
              <a:xfrm>
                <a:off x="-210718" y="3360573"/>
                <a:ext cx="2811210"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失业保险制度的</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类型和基本框架</a:t>
                </a:r>
              </a:p>
            </p:txBody>
          </p:sp>
          <p:cxnSp>
            <p:nvCxnSpPr>
              <p:cNvPr id="6" name="直接连接符 5">
                <a:extLst>
                  <a:ext uri="{FF2B5EF4-FFF2-40B4-BE49-F238E27FC236}">
                    <a16:creationId xmlns:a16="http://schemas.microsoft.com/office/drawing/2014/main" id="{F2FD5E38-3C23-4E1C-8DFC-4F3F0BA45DD4}"/>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C314539-4F9C-4A75-B3AF-EA2F2D125EC2}"/>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255E8D8-F3BB-4DED-9BAF-E7AC07B3BFF0}"/>
                  </a:ext>
                </a:extLst>
              </p:cNvPr>
              <p:cNvSpPr txBox="1"/>
              <p:nvPr/>
            </p:nvSpPr>
            <p:spPr>
              <a:xfrm>
                <a:off x="3625845" y="1843034"/>
                <a:ext cx="233548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失业保险的类型</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9A9ADB2F-D978-448A-B198-C1D7D56B2B16}"/>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4ACCB869-F451-4340-981E-554A895B6363}"/>
                  </a:ext>
                </a:extLst>
              </p:cNvPr>
              <p:cNvSpPr txBox="1"/>
              <p:nvPr/>
            </p:nvSpPr>
            <p:spPr>
              <a:xfrm>
                <a:off x="3679334" y="5053992"/>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失业保险的基本框架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816F40DD-ED23-490A-9CDE-CF8B0BDA1BA9}"/>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91D06DE0-F007-4CBE-93B4-E8B2EC4E4F30}"/>
                </a:ext>
              </a:extLst>
            </p:cNvPr>
            <p:cNvGrpSpPr/>
            <p:nvPr/>
          </p:nvGrpSpPr>
          <p:grpSpPr>
            <a:xfrm>
              <a:off x="7266571" y="3355187"/>
              <a:ext cx="4671602" cy="2757156"/>
              <a:chOff x="7266571" y="3355187"/>
              <a:chExt cx="4671602" cy="2757156"/>
            </a:xfrm>
          </p:grpSpPr>
          <p:cxnSp>
            <p:nvCxnSpPr>
              <p:cNvPr id="14" name="直接连接符 13">
                <a:extLst>
                  <a:ext uri="{FF2B5EF4-FFF2-40B4-BE49-F238E27FC236}">
                    <a16:creationId xmlns:a16="http://schemas.microsoft.com/office/drawing/2014/main" id="{10CA0EF0-6E07-4B82-A0C4-9591F88F5E82}"/>
                  </a:ext>
                </a:extLst>
              </p:cNvPr>
              <p:cNvCxnSpPr>
                <a:cxnSpLocks/>
              </p:cNvCxnSpPr>
              <p:nvPr/>
            </p:nvCxnSpPr>
            <p:spPr>
              <a:xfrm>
                <a:off x="7266571" y="5176641"/>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75647B7-0E89-46DD-9019-7BE512CC0757}"/>
                  </a:ext>
                </a:extLst>
              </p:cNvPr>
              <p:cNvCxnSpPr>
                <a:cxnSpLocks/>
              </p:cNvCxnSpPr>
              <p:nvPr/>
            </p:nvCxnSpPr>
            <p:spPr>
              <a:xfrm flipV="1">
                <a:off x="7812087" y="3574731"/>
                <a:ext cx="0" cy="230678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1CEB3D7-16AD-43C1-9712-A27C5790476B}"/>
                  </a:ext>
                </a:extLst>
              </p:cNvPr>
              <p:cNvCxnSpPr/>
              <p:nvPr/>
            </p:nvCxnSpPr>
            <p:spPr>
              <a:xfrm>
                <a:off x="7804929" y="358602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20F52F5-E7CC-4573-B3A7-28F7060BEFC4}"/>
                  </a:ext>
                </a:extLst>
              </p:cNvPr>
              <p:cNvSpPr txBox="1"/>
              <p:nvPr/>
            </p:nvSpPr>
            <p:spPr>
              <a:xfrm>
                <a:off x="8331555" y="3355187"/>
                <a:ext cx="3606618"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失业保险基金的筹措方式</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9" name="直接连接符 18">
                <a:extLst>
                  <a:ext uri="{FF2B5EF4-FFF2-40B4-BE49-F238E27FC236}">
                    <a16:creationId xmlns:a16="http://schemas.microsoft.com/office/drawing/2014/main" id="{1BD08657-D493-4243-A828-873412F7EED1}"/>
                  </a:ext>
                </a:extLst>
              </p:cNvPr>
              <p:cNvCxnSpPr/>
              <p:nvPr/>
            </p:nvCxnSpPr>
            <p:spPr>
              <a:xfrm>
                <a:off x="7827507" y="432544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E342D82-CB28-4D4C-B378-00C00D7527A9}"/>
                  </a:ext>
                </a:extLst>
              </p:cNvPr>
              <p:cNvSpPr txBox="1"/>
              <p:nvPr/>
            </p:nvSpPr>
            <p:spPr>
              <a:xfrm>
                <a:off x="8354133" y="4094609"/>
                <a:ext cx="3584037"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失业保险基金的享受条件</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1" name="直接连接符 20">
                <a:extLst>
                  <a:ext uri="{FF2B5EF4-FFF2-40B4-BE49-F238E27FC236}">
                    <a16:creationId xmlns:a16="http://schemas.microsoft.com/office/drawing/2014/main" id="{C9954409-59B7-4F46-AE19-F555348D2945}"/>
                  </a:ext>
                </a:extLst>
              </p:cNvPr>
              <p:cNvCxnSpPr/>
              <p:nvPr/>
            </p:nvCxnSpPr>
            <p:spPr>
              <a:xfrm>
                <a:off x="7797056" y="509873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25669B8-5825-4649-B616-4014F0AEAA8D}"/>
                  </a:ext>
                </a:extLst>
              </p:cNvPr>
              <p:cNvSpPr txBox="1"/>
              <p:nvPr/>
            </p:nvSpPr>
            <p:spPr>
              <a:xfrm>
                <a:off x="8323682" y="4867897"/>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失业保险的给付标准</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3" name="直接连接符 22">
                <a:extLst>
                  <a:ext uri="{FF2B5EF4-FFF2-40B4-BE49-F238E27FC236}">
                    <a16:creationId xmlns:a16="http://schemas.microsoft.com/office/drawing/2014/main" id="{0499221B-CECC-41E0-A590-0CB745DA0B05}"/>
                  </a:ext>
                </a:extLst>
              </p:cNvPr>
              <p:cNvCxnSpPr/>
              <p:nvPr/>
            </p:nvCxnSpPr>
            <p:spPr>
              <a:xfrm>
                <a:off x="7804929" y="5881511"/>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380F23A-7212-406B-81A8-E8F020959BC3}"/>
                  </a:ext>
                </a:extLst>
              </p:cNvPr>
              <p:cNvSpPr txBox="1"/>
              <p:nvPr/>
            </p:nvSpPr>
            <p:spPr>
              <a:xfrm>
                <a:off x="8331555" y="5650678"/>
                <a:ext cx="303936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失业保险的给付期限</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16687504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A8692E2-7B62-45C9-A886-FC69A0134B4A}"/>
              </a:ext>
            </a:extLst>
          </p:cNvPr>
          <p:cNvGrpSpPr/>
          <p:nvPr/>
        </p:nvGrpSpPr>
        <p:grpSpPr>
          <a:xfrm>
            <a:off x="107475" y="941847"/>
            <a:ext cx="5533161" cy="1595244"/>
            <a:chOff x="107475" y="941847"/>
            <a:chExt cx="5533161" cy="1595244"/>
          </a:xfrm>
        </p:grpSpPr>
        <p:sp>
          <p:nvSpPr>
            <p:cNvPr id="2" name="文本框 1"/>
            <p:cNvSpPr txBox="1"/>
            <p:nvPr/>
          </p:nvSpPr>
          <p:spPr>
            <a:xfrm>
              <a:off x="637787" y="2136981"/>
              <a:ext cx="319350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一、失业保险的类型</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A902C1F9-9DC0-4238-B5B3-E5A731A14D0A}"/>
                </a:ext>
              </a:extLst>
            </p:cNvPr>
            <p:cNvGrpSpPr/>
            <p:nvPr/>
          </p:nvGrpSpPr>
          <p:grpSpPr>
            <a:xfrm>
              <a:off x="107475" y="941847"/>
              <a:ext cx="5533161" cy="1591775"/>
              <a:chOff x="107475" y="941847"/>
              <a:chExt cx="5533161" cy="1591775"/>
            </a:xfrm>
          </p:grpSpPr>
          <p:grpSp>
            <p:nvGrpSpPr>
              <p:cNvPr id="13" name="组合 12">
                <a:extLst>
                  <a:ext uri="{FF2B5EF4-FFF2-40B4-BE49-F238E27FC236}">
                    <a16:creationId xmlns:a16="http://schemas.microsoft.com/office/drawing/2014/main" id="{FAD344A5-C762-4FBE-81A5-EB1D45D2B24E}"/>
                  </a:ext>
                </a:extLst>
              </p:cNvPr>
              <p:cNvGrpSpPr/>
              <p:nvPr/>
            </p:nvGrpSpPr>
            <p:grpSpPr>
              <a:xfrm>
                <a:off x="107475" y="941847"/>
                <a:ext cx="5533161" cy="1031757"/>
                <a:chOff x="107475" y="941847"/>
                <a:chExt cx="5533161" cy="1031757"/>
              </a:xfrm>
            </p:grpSpPr>
            <p:sp>
              <p:nvSpPr>
                <p:cNvPr id="15" name="文本框 14">
                  <a:extLst>
                    <a:ext uri="{FF2B5EF4-FFF2-40B4-BE49-F238E27FC236}">
                      <a16:creationId xmlns:a16="http://schemas.microsoft.com/office/drawing/2014/main" id="{FC354A9B-7CCA-43F2-8E97-6000534B6A52}"/>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BE27D8D9-9C32-4092-B606-A835CA97B720}"/>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grpSp>
          <p:sp>
            <p:nvSpPr>
              <p:cNvPr id="14" name="文本框 13">
                <a:extLst>
                  <a:ext uri="{FF2B5EF4-FFF2-40B4-BE49-F238E27FC236}">
                    <a16:creationId xmlns:a16="http://schemas.microsoft.com/office/drawing/2014/main" id="{BAAA3C55-8FCF-4B73-ABA0-812873E44A8C}"/>
                  </a:ext>
                </a:extLst>
              </p:cNvPr>
              <p:cNvSpPr txBox="1"/>
              <p:nvPr/>
            </p:nvSpPr>
            <p:spPr>
              <a:xfrm>
                <a:off x="3831290" y="2164290"/>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pic>
        <p:nvPicPr>
          <p:cNvPr id="3" name="图片 2">
            <a:extLst>
              <a:ext uri="{FF2B5EF4-FFF2-40B4-BE49-F238E27FC236}">
                <a16:creationId xmlns:a16="http://schemas.microsoft.com/office/drawing/2014/main" id="{F9335E15-E499-46AE-99D1-8B6653522563}"/>
              </a:ext>
            </a:extLst>
          </p:cNvPr>
          <p:cNvPicPr>
            <a:picLocks noChangeAspect="1"/>
          </p:cNvPicPr>
          <p:nvPr/>
        </p:nvPicPr>
        <p:blipFill>
          <a:blip r:embed="rId3"/>
          <a:stretch>
            <a:fillRect/>
          </a:stretch>
        </p:blipFill>
        <p:spPr>
          <a:xfrm>
            <a:off x="1309248" y="2391811"/>
            <a:ext cx="9573503" cy="4425487"/>
          </a:xfrm>
          <a:prstGeom prst="rect">
            <a:avLst/>
          </a:prstGeom>
        </p:spPr>
      </p:pic>
      <p:pic>
        <p:nvPicPr>
          <p:cNvPr id="6" name="图片 5">
            <a:extLst>
              <a:ext uri="{FF2B5EF4-FFF2-40B4-BE49-F238E27FC236}">
                <a16:creationId xmlns:a16="http://schemas.microsoft.com/office/drawing/2014/main" id="{5B7CA78C-DAA2-4E51-B28E-249E66C15A91}"/>
              </a:ext>
            </a:extLst>
          </p:cNvPr>
          <p:cNvPicPr>
            <a:picLocks noChangeAspect="1"/>
          </p:cNvPicPr>
          <p:nvPr/>
        </p:nvPicPr>
        <p:blipFill>
          <a:blip r:embed="rId4"/>
          <a:stretch>
            <a:fillRect/>
          </a:stretch>
        </p:blipFill>
        <p:spPr>
          <a:xfrm>
            <a:off x="9225475" y="816156"/>
            <a:ext cx="2859050" cy="1126670"/>
          </a:xfrm>
          <a:prstGeom prst="rect">
            <a:avLst/>
          </a:prstGeom>
        </p:spPr>
      </p:pic>
      <p:sp>
        <p:nvSpPr>
          <p:cNvPr id="4" name="矩形 3">
            <a:extLst>
              <a:ext uri="{FF2B5EF4-FFF2-40B4-BE49-F238E27FC236}">
                <a16:creationId xmlns:a16="http://schemas.microsoft.com/office/drawing/2014/main" id="{E9503A5B-949E-43B0-8738-F37A3D54FC90}"/>
              </a:ext>
            </a:extLst>
          </p:cNvPr>
          <p:cNvSpPr/>
          <p:nvPr/>
        </p:nvSpPr>
        <p:spPr>
          <a:xfrm>
            <a:off x="992051" y="178694"/>
            <a:ext cx="283923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一、失业保险的类型</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552232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65935" y="1851138"/>
            <a:ext cx="11726065" cy="3925153"/>
          </a:xfrm>
        </p:spPr>
        <p:txBody>
          <a:bodyPr anchor="ctr"/>
          <a:lstStyle/>
          <a:p>
            <a:pPr algn="l">
              <a:lnSpc>
                <a:spcPct val="150000"/>
              </a:lnSpc>
              <a:spcBef>
                <a:spcPts val="0"/>
              </a:spcBef>
              <a:spcAft>
                <a:spcPts val="1200"/>
              </a:spcAft>
            </a:pPr>
            <a:r>
              <a:rPr lang="zh-CN" altLang="zh-CN" sz="2200" dirty="0">
                <a:latin typeface="+mn-ea"/>
              </a:rPr>
              <a:t>关于失业保险的划分，下列说法不正确的是（ </a:t>
            </a:r>
            <a:r>
              <a:rPr lang="en-US" altLang="zh-CN" sz="2200" dirty="0">
                <a:latin typeface="+mn-ea"/>
              </a:rPr>
              <a:t>  </a:t>
            </a:r>
            <a:r>
              <a:rPr lang="zh-CN" altLang="zh-CN" sz="2200" dirty="0">
                <a:latin typeface="+mn-ea"/>
              </a:rPr>
              <a:t>）</a:t>
            </a:r>
            <a:r>
              <a:rPr lang="zh-CN" altLang="en-US" sz="2200" dirty="0">
                <a:latin typeface="+mn-ea"/>
              </a:rPr>
              <a:t>。</a:t>
            </a:r>
            <a:endParaRPr lang="zh-CN" altLang="zh-CN" sz="2200" dirty="0">
              <a:latin typeface="+mn-ea"/>
            </a:endParaRPr>
          </a:p>
          <a:p>
            <a:pPr algn="l">
              <a:lnSpc>
                <a:spcPct val="190000"/>
              </a:lnSpc>
              <a:spcBef>
                <a:spcPts val="0"/>
              </a:spcBef>
              <a:spcAft>
                <a:spcPts val="0"/>
              </a:spcAft>
            </a:pPr>
            <a:r>
              <a:rPr lang="en-US" altLang="zh-CN" sz="2000" dirty="0">
                <a:latin typeface="+mn-ea"/>
              </a:rPr>
              <a:t>A</a:t>
            </a:r>
            <a:r>
              <a:rPr lang="zh-CN" altLang="zh-CN" sz="2000" dirty="0">
                <a:latin typeface="+mn-ea"/>
              </a:rPr>
              <a:t>、按照参加失业保险的意愿是否具有强制性，可将失业保险分为强制性失业保险和非强制性失业保险</a:t>
            </a:r>
          </a:p>
          <a:p>
            <a:pPr algn="l">
              <a:lnSpc>
                <a:spcPct val="190000"/>
              </a:lnSpc>
              <a:spcBef>
                <a:spcPts val="0"/>
              </a:spcBef>
              <a:spcAft>
                <a:spcPts val="0"/>
              </a:spcAft>
            </a:pPr>
            <a:r>
              <a:rPr lang="en-US" altLang="zh-CN" sz="2000" dirty="0">
                <a:latin typeface="+mn-ea"/>
              </a:rPr>
              <a:t>B</a:t>
            </a:r>
            <a:r>
              <a:rPr lang="zh-CN" altLang="zh-CN" sz="2000" dirty="0">
                <a:latin typeface="+mn-ea"/>
              </a:rPr>
              <a:t>、按照失业者获得失业保险金的不同依据，可将失业保险分为权利型失业保险和调查型失业保险</a:t>
            </a:r>
          </a:p>
          <a:p>
            <a:pPr algn="l">
              <a:lnSpc>
                <a:spcPct val="190000"/>
              </a:lnSpc>
              <a:spcBef>
                <a:spcPts val="0"/>
              </a:spcBef>
              <a:spcAft>
                <a:spcPts val="0"/>
              </a:spcAft>
            </a:pPr>
            <a:r>
              <a:rPr lang="en-US" altLang="zh-CN" sz="2000" dirty="0">
                <a:latin typeface="+mn-ea"/>
              </a:rPr>
              <a:t>C</a:t>
            </a:r>
            <a:r>
              <a:rPr lang="zh-CN" altLang="zh-CN" sz="2000" dirty="0">
                <a:latin typeface="+mn-ea"/>
              </a:rPr>
              <a:t>、按照失业保险制度层次上的不同安排，可将失业保险分为单层次失业保险和多层次失业保险</a:t>
            </a:r>
          </a:p>
          <a:p>
            <a:pPr algn="l">
              <a:lnSpc>
                <a:spcPct val="190000"/>
              </a:lnSpc>
              <a:spcBef>
                <a:spcPts val="0"/>
              </a:spcBef>
              <a:spcAft>
                <a:spcPts val="0"/>
              </a:spcAft>
            </a:pPr>
            <a:r>
              <a:rPr lang="en-US" altLang="zh-CN" sz="2000" dirty="0">
                <a:latin typeface="+mn-ea"/>
              </a:rPr>
              <a:t>D</a:t>
            </a:r>
            <a:r>
              <a:rPr lang="zh-CN" altLang="zh-CN" sz="2000" dirty="0">
                <a:latin typeface="+mn-ea"/>
              </a:rPr>
              <a:t>、按照失业保险制度涉及的范围分，可将失业保险分为国家性失业保险和地方性失业保险</a:t>
            </a:r>
            <a:endParaRPr lang="zh-CN" altLang="en-US" sz="2000" dirty="0">
              <a:latin typeface="+mn-ea"/>
            </a:endParaRPr>
          </a:p>
        </p:txBody>
      </p:sp>
      <p:sp>
        <p:nvSpPr>
          <p:cNvPr id="5" name="TextBox 3">
            <a:extLst>
              <a:ext uri="{FF2B5EF4-FFF2-40B4-BE49-F238E27FC236}">
                <a16:creationId xmlns:a16="http://schemas.microsoft.com/office/drawing/2014/main" id="{22FE6FB9-5C27-48D3-AC7C-0DF658664B0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5865392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465935" y="1851138"/>
            <a:ext cx="11726065" cy="3925153"/>
          </a:xfrm>
        </p:spPr>
        <p:txBody>
          <a:bodyPr anchor="ctr"/>
          <a:lstStyle/>
          <a:p>
            <a:pPr algn="l">
              <a:lnSpc>
                <a:spcPct val="150000"/>
              </a:lnSpc>
              <a:spcBef>
                <a:spcPts val="0"/>
              </a:spcBef>
              <a:spcAft>
                <a:spcPts val="1200"/>
              </a:spcAft>
            </a:pPr>
            <a:r>
              <a:rPr lang="zh-CN" altLang="zh-CN" sz="2200" dirty="0">
                <a:latin typeface="+mn-ea"/>
              </a:rPr>
              <a:t>关于失业保险的划分，下列说法不正确的是（ </a:t>
            </a:r>
            <a:r>
              <a:rPr lang="en-US" altLang="zh-CN" sz="2200" dirty="0">
                <a:latin typeface="+mn-ea"/>
              </a:rPr>
              <a:t> </a:t>
            </a:r>
            <a:r>
              <a:rPr lang="en-US" altLang="zh-CN" sz="2200" b="1" dirty="0">
                <a:solidFill>
                  <a:srgbClr val="FF0000"/>
                </a:solidFill>
                <a:latin typeface="+mn-ea"/>
              </a:rPr>
              <a:t>D</a:t>
            </a:r>
            <a:r>
              <a:rPr lang="en-US" altLang="zh-CN" sz="2200" dirty="0">
                <a:latin typeface="+mn-ea"/>
              </a:rPr>
              <a:t> </a:t>
            </a:r>
            <a:r>
              <a:rPr lang="zh-CN" altLang="zh-CN" sz="2200" dirty="0">
                <a:latin typeface="+mn-ea"/>
              </a:rPr>
              <a:t>）</a:t>
            </a:r>
            <a:r>
              <a:rPr lang="zh-CN" altLang="en-US" sz="2200" dirty="0">
                <a:latin typeface="+mn-ea"/>
              </a:rPr>
              <a:t>。</a:t>
            </a:r>
            <a:endParaRPr lang="zh-CN" altLang="zh-CN" sz="2200" dirty="0">
              <a:latin typeface="+mn-ea"/>
            </a:endParaRPr>
          </a:p>
          <a:p>
            <a:pPr algn="l">
              <a:lnSpc>
                <a:spcPct val="190000"/>
              </a:lnSpc>
              <a:spcBef>
                <a:spcPts val="0"/>
              </a:spcBef>
              <a:spcAft>
                <a:spcPts val="0"/>
              </a:spcAft>
            </a:pPr>
            <a:r>
              <a:rPr lang="en-US" altLang="zh-CN" sz="2000" dirty="0">
                <a:latin typeface="+mn-ea"/>
              </a:rPr>
              <a:t>A</a:t>
            </a:r>
            <a:r>
              <a:rPr lang="zh-CN" altLang="zh-CN" sz="2000" dirty="0">
                <a:latin typeface="+mn-ea"/>
              </a:rPr>
              <a:t>、按照参加失业保险的意愿是否具有强制性，可将失业保险分为强制性失业保险和非强制性失业保险</a:t>
            </a:r>
          </a:p>
          <a:p>
            <a:pPr algn="l">
              <a:lnSpc>
                <a:spcPct val="190000"/>
              </a:lnSpc>
              <a:spcBef>
                <a:spcPts val="0"/>
              </a:spcBef>
              <a:spcAft>
                <a:spcPts val="0"/>
              </a:spcAft>
            </a:pPr>
            <a:r>
              <a:rPr lang="en-US" altLang="zh-CN" sz="2000" dirty="0">
                <a:latin typeface="+mn-ea"/>
              </a:rPr>
              <a:t>B</a:t>
            </a:r>
            <a:r>
              <a:rPr lang="zh-CN" altLang="zh-CN" sz="2000" dirty="0">
                <a:latin typeface="+mn-ea"/>
              </a:rPr>
              <a:t>、按照失业者获得失业保险金的不同依据，可将失业保险分为权利型失业保险和调查型失业保险</a:t>
            </a:r>
          </a:p>
          <a:p>
            <a:pPr algn="l">
              <a:lnSpc>
                <a:spcPct val="190000"/>
              </a:lnSpc>
              <a:spcBef>
                <a:spcPts val="0"/>
              </a:spcBef>
              <a:spcAft>
                <a:spcPts val="0"/>
              </a:spcAft>
            </a:pPr>
            <a:r>
              <a:rPr lang="en-US" altLang="zh-CN" sz="2000" dirty="0">
                <a:latin typeface="+mn-ea"/>
              </a:rPr>
              <a:t>C</a:t>
            </a:r>
            <a:r>
              <a:rPr lang="zh-CN" altLang="zh-CN" sz="2000" dirty="0">
                <a:latin typeface="+mn-ea"/>
              </a:rPr>
              <a:t>、按照失业保险制度层次上的不同安排，可将失业保险分为单层次失业保险和多层次失业保险</a:t>
            </a:r>
          </a:p>
          <a:p>
            <a:pPr algn="l">
              <a:lnSpc>
                <a:spcPct val="190000"/>
              </a:lnSpc>
              <a:spcBef>
                <a:spcPts val="0"/>
              </a:spcBef>
              <a:spcAft>
                <a:spcPts val="0"/>
              </a:spcAft>
            </a:pPr>
            <a:r>
              <a:rPr lang="en-US" altLang="zh-CN" sz="2000" dirty="0">
                <a:solidFill>
                  <a:srgbClr val="FF0000"/>
                </a:solidFill>
                <a:latin typeface="+mn-ea"/>
              </a:rPr>
              <a:t>D</a:t>
            </a:r>
            <a:r>
              <a:rPr lang="zh-CN" altLang="zh-CN" sz="2000" dirty="0">
                <a:solidFill>
                  <a:srgbClr val="FF0000"/>
                </a:solidFill>
                <a:latin typeface="+mn-ea"/>
              </a:rPr>
              <a:t>、按照失业保险制度涉及的范围分，可将失业保险分为国家性失业保险和地方性失业保险</a:t>
            </a:r>
            <a:endParaRPr lang="zh-CN" altLang="en-US" sz="2000" dirty="0">
              <a:solidFill>
                <a:srgbClr val="FF0000"/>
              </a:solidFill>
              <a:latin typeface="+mn-ea"/>
            </a:endParaRPr>
          </a:p>
        </p:txBody>
      </p:sp>
      <p:sp>
        <p:nvSpPr>
          <p:cNvPr id="5" name="TextBox 3">
            <a:extLst>
              <a:ext uri="{FF2B5EF4-FFF2-40B4-BE49-F238E27FC236}">
                <a16:creationId xmlns:a16="http://schemas.microsoft.com/office/drawing/2014/main" id="{22FE6FB9-5C27-48D3-AC7C-0DF658664B07}"/>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893199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2340" y="2143525"/>
            <a:ext cx="9828589" cy="3925153"/>
          </a:xfrm>
        </p:spPr>
        <p:txBody>
          <a:bodyPr anchor="ctr"/>
          <a:lstStyle/>
          <a:p>
            <a:pPr algn="l">
              <a:lnSpc>
                <a:spcPct val="150000"/>
              </a:lnSpc>
              <a:spcAft>
                <a:spcPts val="1200"/>
              </a:spcAft>
            </a:pPr>
            <a:r>
              <a:rPr lang="zh-CN" altLang="en-US" dirty="0"/>
              <a:t>非强制性失业保险一般是由（   ）实施的，用人单位和劳动者自愿参加，政府不参与管理。</a:t>
            </a:r>
          </a:p>
          <a:p>
            <a:pPr algn="l">
              <a:lnSpc>
                <a:spcPct val="150000"/>
              </a:lnSpc>
            </a:pPr>
            <a:r>
              <a:rPr lang="en-US" altLang="zh-CN" dirty="0"/>
              <a:t>A</a:t>
            </a:r>
            <a:r>
              <a:rPr lang="zh-CN" altLang="en-US" dirty="0"/>
              <a:t>、国家立法</a:t>
            </a:r>
          </a:p>
          <a:p>
            <a:pPr algn="l">
              <a:lnSpc>
                <a:spcPct val="150000"/>
              </a:lnSpc>
            </a:pPr>
            <a:r>
              <a:rPr lang="en-US" altLang="zh-CN" dirty="0"/>
              <a:t>B</a:t>
            </a:r>
            <a:r>
              <a:rPr lang="zh-CN" altLang="en-US" dirty="0"/>
              <a:t>、政府制定规章</a:t>
            </a:r>
          </a:p>
          <a:p>
            <a:pPr algn="l">
              <a:lnSpc>
                <a:spcPct val="150000"/>
              </a:lnSpc>
            </a:pPr>
            <a:r>
              <a:rPr lang="en-US" altLang="zh-CN" dirty="0"/>
              <a:t>C</a:t>
            </a:r>
            <a:r>
              <a:rPr lang="zh-CN" altLang="en-US" dirty="0"/>
              <a:t>、工会组织</a:t>
            </a:r>
          </a:p>
          <a:p>
            <a:pPr algn="l">
              <a:lnSpc>
                <a:spcPct val="150000"/>
              </a:lnSpc>
            </a:pPr>
            <a:r>
              <a:rPr lang="en-US" altLang="zh-CN" dirty="0"/>
              <a:t>D</a:t>
            </a:r>
            <a:r>
              <a:rPr lang="zh-CN" altLang="en-US" dirty="0"/>
              <a:t>、企业单位</a:t>
            </a:r>
          </a:p>
        </p:txBody>
      </p:sp>
      <p:sp>
        <p:nvSpPr>
          <p:cNvPr id="5" name="TextBox 3">
            <a:extLst>
              <a:ext uri="{FF2B5EF4-FFF2-40B4-BE49-F238E27FC236}">
                <a16:creationId xmlns:a16="http://schemas.microsoft.com/office/drawing/2014/main" id="{F04081D7-A4A7-4460-939F-0045B36B1C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16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657541" y="2230660"/>
            <a:ext cx="9987920" cy="3925153"/>
          </a:xfrm>
        </p:spPr>
        <p:txBody>
          <a:bodyPr anchor="ctr"/>
          <a:lstStyle/>
          <a:p>
            <a:pPr algn="l">
              <a:spcAft>
                <a:spcPts val="1200"/>
              </a:spcAft>
            </a:pPr>
            <a:r>
              <a:rPr lang="zh-CN" altLang="en-US" dirty="0"/>
              <a:t>实施享受养老保险的权利与劳动义务对等原则的具体形式有（  </a:t>
            </a:r>
            <a:r>
              <a:rPr lang="en-US" altLang="zh-CN" b="1" dirty="0">
                <a:solidFill>
                  <a:srgbClr val="FF0000"/>
                </a:solidFill>
              </a:rPr>
              <a:t>BCD</a:t>
            </a:r>
            <a:r>
              <a:rPr lang="zh-CN" altLang="en-US" dirty="0"/>
              <a:t>  ）。</a:t>
            </a:r>
            <a:endParaRPr lang="en-GB" altLang="zh-CN" dirty="0"/>
          </a:p>
          <a:p>
            <a:pPr algn="l">
              <a:lnSpc>
                <a:spcPct val="150000"/>
              </a:lnSpc>
            </a:pPr>
            <a:r>
              <a:rPr lang="en-US" altLang="zh-CN" dirty="0"/>
              <a:t>A</a:t>
            </a:r>
            <a:r>
              <a:rPr lang="zh-CN" altLang="en-US" dirty="0"/>
              <a:t>、保证取得收益的原则</a:t>
            </a:r>
            <a:endParaRPr lang="en-GB" altLang="zh-CN" dirty="0"/>
          </a:p>
          <a:p>
            <a:pPr algn="l">
              <a:lnSpc>
                <a:spcPct val="150000"/>
              </a:lnSpc>
            </a:pPr>
            <a:r>
              <a:rPr lang="en-US" altLang="zh-CN" dirty="0">
                <a:solidFill>
                  <a:srgbClr val="FF0000"/>
                </a:solidFill>
              </a:rPr>
              <a:t>B</a:t>
            </a:r>
            <a:r>
              <a:rPr lang="zh-CN" altLang="en-US" dirty="0">
                <a:solidFill>
                  <a:srgbClr val="FF0000"/>
                </a:solidFill>
              </a:rPr>
              <a:t>、享受保险的权利与资格条件对应的原则</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、保证基本生活水平的原则</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、分享社会经济发展成果的原则</a:t>
            </a:r>
            <a:endParaRPr lang="en-GB" altLang="zh-CN" dirty="0">
              <a:solidFill>
                <a:srgbClr val="FF0000"/>
              </a:solidFill>
            </a:endParaRPr>
          </a:p>
          <a:p>
            <a:pPr algn="l">
              <a:lnSpc>
                <a:spcPct val="150000"/>
              </a:lnSpc>
            </a:pPr>
            <a:r>
              <a:rPr lang="en-US" altLang="zh-CN" dirty="0"/>
              <a:t>E</a:t>
            </a:r>
            <a:r>
              <a:rPr lang="zh-CN" altLang="en-US" dirty="0"/>
              <a:t>、享受高质量生活的原则</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3485542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882340" y="2143525"/>
            <a:ext cx="9828589" cy="3925153"/>
          </a:xfrm>
        </p:spPr>
        <p:txBody>
          <a:bodyPr anchor="ctr"/>
          <a:lstStyle/>
          <a:p>
            <a:pPr algn="l">
              <a:lnSpc>
                <a:spcPct val="150000"/>
              </a:lnSpc>
              <a:spcAft>
                <a:spcPts val="1200"/>
              </a:spcAft>
            </a:pPr>
            <a:r>
              <a:rPr lang="zh-CN" altLang="en-US" dirty="0"/>
              <a:t>非强制性失业保险一般是由（  </a:t>
            </a:r>
            <a:r>
              <a:rPr lang="en-US" altLang="zh-CN" b="1" dirty="0">
                <a:solidFill>
                  <a:srgbClr val="FF0000"/>
                </a:solidFill>
              </a:rPr>
              <a:t>C</a:t>
            </a:r>
            <a:r>
              <a:rPr lang="zh-CN" altLang="en-US" dirty="0"/>
              <a:t> ）实施的，用人单位和劳动者自愿参加，政府不参与管理。</a:t>
            </a:r>
          </a:p>
          <a:p>
            <a:pPr algn="l">
              <a:lnSpc>
                <a:spcPct val="150000"/>
              </a:lnSpc>
            </a:pPr>
            <a:r>
              <a:rPr lang="en-US" altLang="zh-CN" dirty="0"/>
              <a:t>A</a:t>
            </a:r>
            <a:r>
              <a:rPr lang="zh-CN" altLang="en-US" dirty="0"/>
              <a:t>、国家立法</a:t>
            </a:r>
          </a:p>
          <a:p>
            <a:pPr algn="l">
              <a:lnSpc>
                <a:spcPct val="150000"/>
              </a:lnSpc>
            </a:pPr>
            <a:r>
              <a:rPr lang="en-US" altLang="zh-CN" dirty="0"/>
              <a:t>B</a:t>
            </a:r>
            <a:r>
              <a:rPr lang="zh-CN" altLang="en-US" dirty="0"/>
              <a:t>、政府制定规章</a:t>
            </a:r>
          </a:p>
          <a:p>
            <a:pPr algn="l">
              <a:lnSpc>
                <a:spcPct val="150000"/>
              </a:lnSpc>
            </a:pPr>
            <a:r>
              <a:rPr lang="en-US" altLang="zh-CN" dirty="0">
                <a:solidFill>
                  <a:srgbClr val="FF0000"/>
                </a:solidFill>
              </a:rPr>
              <a:t>C</a:t>
            </a:r>
            <a:r>
              <a:rPr lang="zh-CN" altLang="en-US" dirty="0">
                <a:solidFill>
                  <a:srgbClr val="FF0000"/>
                </a:solidFill>
              </a:rPr>
              <a:t>、工会组织</a:t>
            </a:r>
          </a:p>
          <a:p>
            <a:pPr algn="l">
              <a:lnSpc>
                <a:spcPct val="150000"/>
              </a:lnSpc>
            </a:pPr>
            <a:r>
              <a:rPr lang="en-US" altLang="zh-CN" dirty="0"/>
              <a:t>D</a:t>
            </a:r>
            <a:r>
              <a:rPr lang="zh-CN" altLang="en-US" dirty="0"/>
              <a:t>、企业单位</a:t>
            </a:r>
          </a:p>
        </p:txBody>
      </p:sp>
      <p:sp>
        <p:nvSpPr>
          <p:cNvPr id="5" name="TextBox 3">
            <a:extLst>
              <a:ext uri="{FF2B5EF4-FFF2-40B4-BE49-F238E27FC236}">
                <a16:creationId xmlns:a16="http://schemas.microsoft.com/office/drawing/2014/main" id="{F04081D7-A4A7-4460-939F-0045B36B1C7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677737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p:nvPr>
            <p:extLst/>
          </p:nvPr>
        </p:nvGraphicFramePr>
        <p:xfrm>
          <a:off x="1359689" y="2529014"/>
          <a:ext cx="9900632" cy="454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组合 11">
            <a:extLst>
              <a:ext uri="{FF2B5EF4-FFF2-40B4-BE49-F238E27FC236}">
                <a16:creationId xmlns:a16="http://schemas.microsoft.com/office/drawing/2014/main" id="{C2634F62-AEAE-45F1-B093-73CF876C1000}"/>
              </a:ext>
            </a:extLst>
          </p:cNvPr>
          <p:cNvGrpSpPr/>
          <p:nvPr/>
        </p:nvGrpSpPr>
        <p:grpSpPr>
          <a:xfrm>
            <a:off x="600165" y="2128904"/>
            <a:ext cx="5566820" cy="400110"/>
            <a:chOff x="600165" y="2128904"/>
            <a:chExt cx="5566820" cy="400110"/>
          </a:xfrm>
        </p:grpSpPr>
        <p:sp>
          <p:nvSpPr>
            <p:cNvPr id="14" name="文本框 13">
              <a:extLst>
                <a:ext uri="{FF2B5EF4-FFF2-40B4-BE49-F238E27FC236}">
                  <a16:creationId xmlns:a16="http://schemas.microsoft.com/office/drawing/2014/main" id="{934008C8-6CE8-415A-82DB-E8A87D0BA282}"/>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D0D8AC3A-6A00-4437-A2A6-BC9BB8CAC8C9}"/>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pic>
        <p:nvPicPr>
          <p:cNvPr id="2" name="图片 1">
            <a:extLst>
              <a:ext uri="{FF2B5EF4-FFF2-40B4-BE49-F238E27FC236}">
                <a16:creationId xmlns:a16="http://schemas.microsoft.com/office/drawing/2014/main" id="{0B03258B-9725-457B-9E37-2CEF6529FFBF}"/>
              </a:ext>
            </a:extLst>
          </p:cNvPr>
          <p:cNvPicPr>
            <a:picLocks noChangeAspect="1"/>
          </p:cNvPicPr>
          <p:nvPr/>
        </p:nvPicPr>
        <p:blipFill>
          <a:blip r:embed="rId8"/>
          <a:stretch>
            <a:fillRect/>
          </a:stretch>
        </p:blipFill>
        <p:spPr>
          <a:xfrm>
            <a:off x="8987970" y="753340"/>
            <a:ext cx="3096555" cy="1220264"/>
          </a:xfrm>
          <a:prstGeom prst="rect">
            <a:avLst/>
          </a:prstGeom>
        </p:spPr>
      </p:pic>
      <p:sp>
        <p:nvSpPr>
          <p:cNvPr id="3" name="矩形 2">
            <a:extLst>
              <a:ext uri="{FF2B5EF4-FFF2-40B4-BE49-F238E27FC236}">
                <a16:creationId xmlns:a16="http://schemas.microsoft.com/office/drawing/2014/main" id="{9D49375C-7F49-4739-9CA4-2459A033FDDB}"/>
              </a:ext>
            </a:extLst>
          </p:cNvPr>
          <p:cNvSpPr/>
          <p:nvPr/>
        </p:nvSpPr>
        <p:spPr>
          <a:xfrm>
            <a:off x="2918564" y="3206662"/>
            <a:ext cx="8341757" cy="1540701"/>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6ECA8C5A-F036-442A-BA69-3CF0418645F2}"/>
              </a:ext>
            </a:extLst>
          </p:cNvPr>
          <p:cNvSpPr/>
          <p:nvPr/>
        </p:nvSpPr>
        <p:spPr>
          <a:xfrm>
            <a:off x="992051" y="201771"/>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失业保险基金的筹措方式</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59FF4DF2-1292-497E-A3B1-6B7B6889D3E3}"/>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9EC6C06E-5F0C-4364-B449-4619A9C2353B}"/>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136345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81398" y="2876324"/>
            <a:ext cx="6369830" cy="31594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失业保险基金的享受条件：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、失业者必须在法定劳动年龄之内；</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、失业者必须是非自愿性的失业；</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、失业者必须已参加失业保险；</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（连续缴纳</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12</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个月）</a:t>
            </a:r>
            <a:endParaRPr kumimoji="0" lang="en-US" altLang="zh-CN" sz="1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、失业者必须有劳动能力和就业意愿。</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4" name="图片 13">
            <a:extLst>
              <a:ext uri="{FF2B5EF4-FFF2-40B4-BE49-F238E27FC236}">
                <a16:creationId xmlns:a16="http://schemas.microsoft.com/office/drawing/2014/main" id="{A5F1046B-3DBC-4977-A664-39D5A287B87C}"/>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2" name="矩形 1">
            <a:extLst>
              <a:ext uri="{FF2B5EF4-FFF2-40B4-BE49-F238E27FC236}">
                <a16:creationId xmlns:a16="http://schemas.microsoft.com/office/drawing/2014/main" id="{2F63E8DB-D28B-4390-AEDF-FD4FBBCC1FA6}"/>
              </a:ext>
            </a:extLst>
          </p:cNvPr>
          <p:cNvSpPr/>
          <p:nvPr/>
        </p:nvSpPr>
        <p:spPr>
          <a:xfrm>
            <a:off x="961061" y="175369"/>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失业保险基金的享受条件</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5" name="组合 14">
            <a:extLst>
              <a:ext uri="{FF2B5EF4-FFF2-40B4-BE49-F238E27FC236}">
                <a16:creationId xmlns:a16="http://schemas.microsoft.com/office/drawing/2014/main" id="{E0F89422-6F30-4C6A-94A7-5500B6B078E5}"/>
              </a:ext>
            </a:extLst>
          </p:cNvPr>
          <p:cNvGrpSpPr/>
          <p:nvPr/>
        </p:nvGrpSpPr>
        <p:grpSpPr>
          <a:xfrm>
            <a:off x="600165" y="2128904"/>
            <a:ext cx="5566820" cy="400110"/>
            <a:chOff x="600165" y="2128904"/>
            <a:chExt cx="5566820" cy="400110"/>
          </a:xfrm>
        </p:grpSpPr>
        <p:sp>
          <p:nvSpPr>
            <p:cNvPr id="16" name="文本框 15">
              <a:extLst>
                <a:ext uri="{FF2B5EF4-FFF2-40B4-BE49-F238E27FC236}">
                  <a16:creationId xmlns:a16="http://schemas.microsoft.com/office/drawing/2014/main" id="{5960833D-EB62-460E-BDE5-563C4A2EC97B}"/>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D63AF60C-0D96-404E-8CC3-8A1F46208131}"/>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sp>
        <p:nvSpPr>
          <p:cNvPr id="18" name="文本框 17">
            <a:extLst>
              <a:ext uri="{FF2B5EF4-FFF2-40B4-BE49-F238E27FC236}">
                <a16:creationId xmlns:a16="http://schemas.microsoft.com/office/drawing/2014/main" id="{FDBC43C3-3EC0-4E3F-960A-4D7B17F0975A}"/>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矩形 18">
            <a:extLst>
              <a:ext uri="{FF2B5EF4-FFF2-40B4-BE49-F238E27FC236}">
                <a16:creationId xmlns:a16="http://schemas.microsoft.com/office/drawing/2014/main" id="{B666D6C5-B9A8-4E2F-9AF3-3B635867C11C}"/>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820143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D0F304F-6B9C-4400-B04F-91808F54B0D6}"/>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4" name="矩形 3">
            <a:extLst>
              <a:ext uri="{FF2B5EF4-FFF2-40B4-BE49-F238E27FC236}">
                <a16:creationId xmlns:a16="http://schemas.microsoft.com/office/drawing/2014/main" id="{89AEF898-2558-4D5C-B94E-0C7772C8AC25}"/>
              </a:ext>
            </a:extLst>
          </p:cNvPr>
          <p:cNvSpPr/>
          <p:nvPr/>
        </p:nvSpPr>
        <p:spPr>
          <a:xfrm>
            <a:off x="1497769" y="2848326"/>
            <a:ext cx="8735995" cy="2466957"/>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确定失业保险金给付金额的方法有：</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工资比例法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，即与失业者失业前的工资水平相联系；</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均等法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，对所有符合条件的失业者支付同等水平的失业保险金；</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三是</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混合法</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，是工资比例法与均等法的结合。</a:t>
            </a:r>
          </a:p>
        </p:txBody>
      </p:sp>
      <p:sp>
        <p:nvSpPr>
          <p:cNvPr id="2" name="矩形 1">
            <a:extLst>
              <a:ext uri="{FF2B5EF4-FFF2-40B4-BE49-F238E27FC236}">
                <a16:creationId xmlns:a16="http://schemas.microsoft.com/office/drawing/2014/main" id="{9ED9E96A-60B1-4334-A3CE-9A945CC0AB5D}"/>
              </a:ext>
            </a:extLst>
          </p:cNvPr>
          <p:cNvSpPr/>
          <p:nvPr/>
        </p:nvSpPr>
        <p:spPr>
          <a:xfrm>
            <a:off x="966403" y="175553"/>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失业保险的给付标准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2" name="组合 11">
            <a:extLst>
              <a:ext uri="{FF2B5EF4-FFF2-40B4-BE49-F238E27FC236}">
                <a16:creationId xmlns:a16="http://schemas.microsoft.com/office/drawing/2014/main" id="{639F51C0-BF2B-41F8-9C35-CE0F74A43C6A}"/>
              </a:ext>
            </a:extLst>
          </p:cNvPr>
          <p:cNvGrpSpPr/>
          <p:nvPr/>
        </p:nvGrpSpPr>
        <p:grpSpPr>
          <a:xfrm>
            <a:off x="600165" y="2128904"/>
            <a:ext cx="5566820" cy="400110"/>
            <a:chOff x="600165" y="2128904"/>
            <a:chExt cx="5566820" cy="400110"/>
          </a:xfrm>
        </p:grpSpPr>
        <p:sp>
          <p:nvSpPr>
            <p:cNvPr id="13" name="文本框 12">
              <a:extLst>
                <a:ext uri="{FF2B5EF4-FFF2-40B4-BE49-F238E27FC236}">
                  <a16:creationId xmlns:a16="http://schemas.microsoft.com/office/drawing/2014/main" id="{C7218A96-3D6A-4689-9A13-A22454161D51}"/>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889F6E90-9136-44C0-A8C0-3AF792304126}"/>
                </a:ext>
              </a:extLst>
            </p:cNvPr>
            <p:cNvSpPr txBox="1"/>
            <p:nvPr/>
          </p:nvSpPr>
          <p:spPr>
            <a:xfrm>
              <a:off x="4366492" y="2128904"/>
              <a:ext cx="18004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选择题、简答题</a:t>
              </a:r>
            </a:p>
          </p:txBody>
        </p:sp>
      </p:grpSp>
      <p:sp>
        <p:nvSpPr>
          <p:cNvPr id="22" name="文本框 21">
            <a:extLst>
              <a:ext uri="{FF2B5EF4-FFF2-40B4-BE49-F238E27FC236}">
                <a16:creationId xmlns:a16="http://schemas.microsoft.com/office/drawing/2014/main" id="{EFC8D444-399B-4236-ABC2-89948550121C}"/>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矩形 22">
            <a:extLst>
              <a:ext uri="{FF2B5EF4-FFF2-40B4-BE49-F238E27FC236}">
                <a16:creationId xmlns:a16="http://schemas.microsoft.com/office/drawing/2014/main" id="{D270D4EB-C281-4D6E-9771-93E897287210}"/>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1172514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00183" y="3159974"/>
            <a:ext cx="6752807" cy="504882"/>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失业保险的给付期限，包括</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给付等待期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最长给付期</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BD0F304F-6B9C-4400-B04F-91808F54B0D6}"/>
              </a:ext>
            </a:extLst>
          </p:cNvPr>
          <p:cNvPicPr>
            <a:picLocks noChangeAspect="1"/>
          </p:cNvPicPr>
          <p:nvPr/>
        </p:nvPicPr>
        <p:blipFill>
          <a:blip r:embed="rId3"/>
          <a:stretch>
            <a:fillRect/>
          </a:stretch>
        </p:blipFill>
        <p:spPr>
          <a:xfrm>
            <a:off x="8987970" y="753340"/>
            <a:ext cx="3096555" cy="1220264"/>
          </a:xfrm>
          <a:prstGeom prst="rect">
            <a:avLst/>
          </a:prstGeom>
        </p:spPr>
      </p:pic>
      <p:sp>
        <p:nvSpPr>
          <p:cNvPr id="12" name="矩形 11">
            <a:extLst>
              <a:ext uri="{FF2B5EF4-FFF2-40B4-BE49-F238E27FC236}">
                <a16:creationId xmlns:a16="http://schemas.microsoft.com/office/drawing/2014/main" id="{E4D4E580-A939-4733-AE86-C78BFC4F64BD}"/>
              </a:ext>
            </a:extLst>
          </p:cNvPr>
          <p:cNvSpPr/>
          <p:nvPr/>
        </p:nvSpPr>
        <p:spPr>
          <a:xfrm>
            <a:off x="1518580" y="4173394"/>
            <a:ext cx="10368620" cy="96654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最长给付期：国际劳工组织综合各国失业情况和工人生活状况后规定，失业保险金给付期限应为</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年不超过</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156</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个工作日、不低于</a:t>
            </a:r>
            <a:r>
              <a:rPr kumimoji="0" lang="en-US" altLang="zh-CN" sz="2000" b="0" i="0" u="none" strike="noStrike" kern="1200" cap="none" spc="0" normalizeH="0" baseline="0" noProof="0" dirty="0">
                <a:ln>
                  <a:noFill/>
                </a:ln>
                <a:solidFill>
                  <a:srgbClr val="FF0000"/>
                </a:solidFill>
                <a:effectLst/>
                <a:uLnTx/>
                <a:uFillTx/>
                <a:latin typeface="Calibri"/>
                <a:ea typeface="微软雅黑"/>
                <a:cs typeface="+mn-cs"/>
              </a:rPr>
              <a:t>78</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个工作日</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0626577D-92C0-4FFD-96BE-E11E6DA413FC}"/>
              </a:ext>
            </a:extLst>
          </p:cNvPr>
          <p:cNvSpPr/>
          <p:nvPr/>
        </p:nvSpPr>
        <p:spPr>
          <a:xfrm>
            <a:off x="966403" y="175553"/>
            <a:ext cx="303159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6.2.2.3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失业保险的给付标准</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14" name="组合 13">
            <a:extLst>
              <a:ext uri="{FF2B5EF4-FFF2-40B4-BE49-F238E27FC236}">
                <a16:creationId xmlns:a16="http://schemas.microsoft.com/office/drawing/2014/main" id="{E775E081-327E-4BC5-912A-845AA4CE7985}"/>
              </a:ext>
            </a:extLst>
          </p:cNvPr>
          <p:cNvGrpSpPr/>
          <p:nvPr/>
        </p:nvGrpSpPr>
        <p:grpSpPr>
          <a:xfrm>
            <a:off x="600165" y="2128904"/>
            <a:ext cx="4643490" cy="400110"/>
            <a:chOff x="600165" y="2128904"/>
            <a:chExt cx="4643490" cy="400110"/>
          </a:xfrm>
        </p:grpSpPr>
        <p:sp>
          <p:nvSpPr>
            <p:cNvPr id="22" name="文本框 21">
              <a:extLst>
                <a:ext uri="{FF2B5EF4-FFF2-40B4-BE49-F238E27FC236}">
                  <a16:creationId xmlns:a16="http://schemas.microsoft.com/office/drawing/2014/main" id="{75A33DEC-E336-4122-AD0F-BE44508AD89C}"/>
                </a:ext>
              </a:extLst>
            </p:cNvPr>
            <p:cNvSpPr txBox="1"/>
            <p:nvPr/>
          </p:nvSpPr>
          <p:spPr>
            <a:xfrm>
              <a:off x="600165" y="2128904"/>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6.2.1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二、失业保险的基本框架</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685B5BB2-F884-4EBF-B8C0-5D791B178E2C}"/>
                </a:ext>
              </a:extLst>
            </p:cNvPr>
            <p:cNvSpPr txBox="1"/>
            <p:nvPr/>
          </p:nvSpPr>
          <p:spPr>
            <a:xfrm>
              <a:off x="4366492" y="2128904"/>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24" name="文本框 23">
            <a:extLst>
              <a:ext uri="{FF2B5EF4-FFF2-40B4-BE49-F238E27FC236}">
                <a16:creationId xmlns:a16="http://schemas.microsoft.com/office/drawing/2014/main" id="{ED57F9EE-5A16-4A35-A8C7-7F44AAF55BD5}"/>
              </a:ext>
            </a:extLst>
          </p:cNvPr>
          <p:cNvSpPr txBox="1"/>
          <p:nvPr/>
        </p:nvSpPr>
        <p:spPr>
          <a:xfrm>
            <a:off x="107475" y="941847"/>
            <a:ext cx="3055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6</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失业保险</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5" name="矩形 24">
            <a:extLst>
              <a:ext uri="{FF2B5EF4-FFF2-40B4-BE49-F238E27FC236}">
                <a16:creationId xmlns:a16="http://schemas.microsoft.com/office/drawing/2014/main" id="{28346B3F-DAC3-4092-A0BA-DE1861DE1DB9}"/>
              </a:ext>
            </a:extLst>
          </p:cNvPr>
          <p:cNvSpPr/>
          <p:nvPr/>
        </p:nvSpPr>
        <p:spPr>
          <a:xfrm>
            <a:off x="305945" y="1542717"/>
            <a:ext cx="5334691"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6.2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失业保险制度的类型和基本框架</a:t>
            </a:r>
          </a:p>
        </p:txBody>
      </p:sp>
    </p:spTree>
    <p:extLst>
      <p:ext uri="{BB962C8B-B14F-4D97-AF65-F5344CB8AC3E}">
        <p14:creationId xmlns:p14="http://schemas.microsoft.com/office/powerpoint/2010/main" val="20650097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11648" y="1784232"/>
            <a:ext cx="10221293" cy="4745532"/>
          </a:xfrm>
        </p:spPr>
        <p:txBody>
          <a:bodyPr anchor="ctr"/>
          <a:lstStyle/>
          <a:p>
            <a:pPr algn="l">
              <a:lnSpc>
                <a:spcPct val="150000"/>
              </a:lnSpc>
              <a:spcAft>
                <a:spcPts val="1200"/>
              </a:spcAft>
            </a:pPr>
            <a:r>
              <a:rPr lang="zh-CN" altLang="en-US" dirty="0"/>
              <a:t>世界各国在失业保险基金筹集的具体渠道和负担比例上存在着很大的差别。由政府，企业和个人三方共同负担的国家有（       ）。</a:t>
            </a:r>
            <a:endParaRPr lang="en-US" altLang="zh-CN" dirty="0"/>
          </a:p>
          <a:p>
            <a:pPr algn="l">
              <a:spcAft>
                <a:spcPts val="1200"/>
              </a:spcAft>
            </a:pPr>
            <a:r>
              <a:rPr lang="en-US" altLang="zh-CN" dirty="0"/>
              <a:t>A</a:t>
            </a:r>
            <a:r>
              <a:rPr lang="zh-CN" altLang="en-US" dirty="0"/>
              <a:t>、德国</a:t>
            </a:r>
          </a:p>
          <a:p>
            <a:pPr algn="l">
              <a:spcAft>
                <a:spcPts val="1200"/>
              </a:spcAft>
            </a:pPr>
            <a:r>
              <a:rPr lang="en-US" altLang="zh-CN" dirty="0"/>
              <a:t>B</a:t>
            </a:r>
            <a:r>
              <a:rPr lang="zh-CN" altLang="en-US" dirty="0"/>
              <a:t>、瑞典</a:t>
            </a:r>
          </a:p>
          <a:p>
            <a:pPr algn="l">
              <a:spcAft>
                <a:spcPts val="1200"/>
              </a:spcAft>
            </a:pPr>
            <a:r>
              <a:rPr lang="en-US" altLang="zh-CN" dirty="0"/>
              <a:t>C</a:t>
            </a:r>
            <a:r>
              <a:rPr lang="zh-CN" altLang="en-US" dirty="0"/>
              <a:t>、日本</a:t>
            </a:r>
          </a:p>
          <a:p>
            <a:pPr algn="l">
              <a:spcAft>
                <a:spcPts val="1200"/>
              </a:spcAft>
            </a:pPr>
            <a:r>
              <a:rPr lang="en-US" altLang="zh-CN" dirty="0"/>
              <a:t>D</a:t>
            </a:r>
            <a:r>
              <a:rPr lang="zh-CN" altLang="en-US" dirty="0"/>
              <a:t>、丹麦</a:t>
            </a:r>
          </a:p>
          <a:p>
            <a:pPr algn="l">
              <a:spcAft>
                <a:spcPts val="1200"/>
              </a:spcAft>
            </a:pPr>
            <a:r>
              <a:rPr lang="en-US" altLang="zh-CN" dirty="0"/>
              <a:t>E</a:t>
            </a:r>
            <a:r>
              <a:rPr lang="zh-CN" altLang="en-US" dirty="0"/>
              <a:t>、加拿大</a:t>
            </a:r>
          </a:p>
        </p:txBody>
      </p:sp>
      <p:sp>
        <p:nvSpPr>
          <p:cNvPr id="5" name="TextBox 3">
            <a:extLst>
              <a:ext uri="{FF2B5EF4-FFF2-40B4-BE49-F238E27FC236}">
                <a16:creationId xmlns:a16="http://schemas.microsoft.com/office/drawing/2014/main" id="{F0249864-FC9E-40DD-B6EC-E82DFED33CC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854123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311648" y="1784232"/>
            <a:ext cx="10221293" cy="4745532"/>
          </a:xfrm>
        </p:spPr>
        <p:txBody>
          <a:bodyPr anchor="ctr"/>
          <a:lstStyle/>
          <a:p>
            <a:pPr algn="l">
              <a:lnSpc>
                <a:spcPct val="150000"/>
              </a:lnSpc>
              <a:spcAft>
                <a:spcPts val="1200"/>
              </a:spcAft>
            </a:pPr>
            <a:r>
              <a:rPr lang="zh-CN" altLang="en-US" dirty="0"/>
              <a:t>世界各国在失业保险基金筹集的具体渠道和负担比例上存在着很大的差别。由政府，企业和个人三方共同负担的国家有（    </a:t>
            </a:r>
            <a:r>
              <a:rPr lang="en-US" altLang="zh-CN" b="1" dirty="0">
                <a:solidFill>
                  <a:srgbClr val="FF0000"/>
                </a:solidFill>
              </a:rPr>
              <a:t>ACE</a:t>
            </a:r>
            <a:r>
              <a:rPr lang="zh-CN" altLang="en-US" dirty="0"/>
              <a:t>   ）。</a:t>
            </a:r>
            <a:endParaRPr lang="en-US" altLang="zh-CN" dirty="0"/>
          </a:p>
          <a:p>
            <a:pPr algn="l">
              <a:spcAft>
                <a:spcPts val="1200"/>
              </a:spcAft>
            </a:pPr>
            <a:r>
              <a:rPr lang="en-US" altLang="zh-CN" b="1" dirty="0">
                <a:solidFill>
                  <a:srgbClr val="FF0000"/>
                </a:solidFill>
              </a:rPr>
              <a:t>A</a:t>
            </a:r>
            <a:r>
              <a:rPr lang="zh-CN" altLang="en-US" b="1" dirty="0">
                <a:solidFill>
                  <a:srgbClr val="FF0000"/>
                </a:solidFill>
              </a:rPr>
              <a:t>、德国</a:t>
            </a:r>
          </a:p>
          <a:p>
            <a:pPr algn="l">
              <a:spcAft>
                <a:spcPts val="1200"/>
              </a:spcAft>
            </a:pPr>
            <a:r>
              <a:rPr lang="en-US" altLang="zh-CN" dirty="0"/>
              <a:t>B</a:t>
            </a:r>
            <a:r>
              <a:rPr lang="zh-CN" altLang="en-US" dirty="0"/>
              <a:t>、瑞典</a:t>
            </a:r>
          </a:p>
          <a:p>
            <a:pPr algn="l">
              <a:spcAft>
                <a:spcPts val="1200"/>
              </a:spcAft>
            </a:pPr>
            <a:r>
              <a:rPr lang="en-US" altLang="zh-CN" b="1" dirty="0">
                <a:solidFill>
                  <a:srgbClr val="FF0000"/>
                </a:solidFill>
              </a:rPr>
              <a:t>C</a:t>
            </a:r>
            <a:r>
              <a:rPr lang="zh-CN" altLang="en-US" b="1" dirty="0">
                <a:solidFill>
                  <a:srgbClr val="FF0000"/>
                </a:solidFill>
              </a:rPr>
              <a:t>、日本</a:t>
            </a:r>
          </a:p>
          <a:p>
            <a:pPr algn="l">
              <a:spcAft>
                <a:spcPts val="1200"/>
              </a:spcAft>
            </a:pPr>
            <a:r>
              <a:rPr lang="en-US" altLang="zh-CN" dirty="0"/>
              <a:t>D</a:t>
            </a:r>
            <a:r>
              <a:rPr lang="zh-CN" altLang="en-US" dirty="0"/>
              <a:t>、丹麦</a:t>
            </a:r>
          </a:p>
          <a:p>
            <a:pPr algn="l">
              <a:spcAft>
                <a:spcPts val="1200"/>
              </a:spcAft>
            </a:pPr>
            <a:r>
              <a:rPr lang="en-US" altLang="zh-CN" b="1" dirty="0">
                <a:solidFill>
                  <a:srgbClr val="FF0000"/>
                </a:solidFill>
              </a:rPr>
              <a:t>E</a:t>
            </a:r>
            <a:r>
              <a:rPr lang="zh-CN" altLang="en-US" b="1" dirty="0">
                <a:solidFill>
                  <a:srgbClr val="FF0000"/>
                </a:solidFill>
              </a:rPr>
              <a:t>、加拿大</a:t>
            </a:r>
          </a:p>
        </p:txBody>
      </p:sp>
      <p:sp>
        <p:nvSpPr>
          <p:cNvPr id="5" name="TextBox 3">
            <a:extLst>
              <a:ext uri="{FF2B5EF4-FFF2-40B4-BE49-F238E27FC236}">
                <a16:creationId xmlns:a16="http://schemas.microsoft.com/office/drawing/2014/main" id="{F0249864-FC9E-40DD-B6EC-E82DFED33CC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606087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8789" y="2214390"/>
            <a:ext cx="10776857" cy="3304470"/>
          </a:xfrm>
        </p:spPr>
        <p:txBody>
          <a:bodyPr anchor="ctr"/>
          <a:lstStyle/>
          <a:p>
            <a:pPr algn="l">
              <a:lnSpc>
                <a:spcPct val="150000"/>
              </a:lnSpc>
              <a:spcAft>
                <a:spcPts val="1200"/>
              </a:spcAft>
            </a:pPr>
            <a:r>
              <a:rPr lang="zh-CN" altLang="en-US" dirty="0"/>
              <a:t>失业保险基金筹集由个人全部负担。采用这种方式的国家的是（   ）。</a:t>
            </a:r>
          </a:p>
          <a:p>
            <a:pPr algn="l">
              <a:lnSpc>
                <a:spcPct val="150000"/>
              </a:lnSpc>
            </a:pPr>
            <a:r>
              <a:rPr lang="en-US" altLang="zh-CN" dirty="0"/>
              <a:t>A</a:t>
            </a:r>
            <a:r>
              <a:rPr lang="zh-CN" altLang="en-US" dirty="0"/>
              <a:t>、澳大利亚</a:t>
            </a:r>
          </a:p>
          <a:p>
            <a:pPr algn="l">
              <a:lnSpc>
                <a:spcPct val="150000"/>
              </a:lnSpc>
            </a:pPr>
            <a:r>
              <a:rPr lang="en-US" altLang="zh-CN" dirty="0"/>
              <a:t>B</a:t>
            </a:r>
            <a:r>
              <a:rPr lang="zh-CN" altLang="en-US" dirty="0"/>
              <a:t>、新西兰</a:t>
            </a:r>
          </a:p>
          <a:p>
            <a:pPr algn="l">
              <a:lnSpc>
                <a:spcPct val="150000"/>
              </a:lnSpc>
            </a:pPr>
            <a:r>
              <a:rPr lang="en-US" altLang="zh-CN" dirty="0"/>
              <a:t>C</a:t>
            </a:r>
            <a:r>
              <a:rPr lang="zh-CN" altLang="en-US" dirty="0"/>
              <a:t>、匈牙利</a:t>
            </a:r>
          </a:p>
          <a:p>
            <a:pPr algn="l">
              <a:lnSpc>
                <a:spcPct val="150000"/>
              </a:lnSpc>
            </a:pPr>
            <a:r>
              <a:rPr lang="en-US" altLang="zh-CN" dirty="0"/>
              <a:t>D</a:t>
            </a:r>
            <a:r>
              <a:rPr lang="zh-CN" altLang="en-US" dirty="0"/>
              <a:t>、前南斯拉夫</a:t>
            </a:r>
          </a:p>
        </p:txBody>
      </p:sp>
      <p:sp>
        <p:nvSpPr>
          <p:cNvPr id="5" name="TextBox 3">
            <a:extLst>
              <a:ext uri="{FF2B5EF4-FFF2-40B4-BE49-F238E27FC236}">
                <a16:creationId xmlns:a16="http://schemas.microsoft.com/office/drawing/2014/main" id="{822AD839-31DE-4C9D-AB60-DF330874B5B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88442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88789" y="2214390"/>
            <a:ext cx="10776857" cy="3304470"/>
          </a:xfrm>
        </p:spPr>
        <p:txBody>
          <a:bodyPr anchor="ctr"/>
          <a:lstStyle/>
          <a:p>
            <a:pPr algn="l">
              <a:lnSpc>
                <a:spcPct val="150000"/>
              </a:lnSpc>
              <a:spcAft>
                <a:spcPts val="1200"/>
              </a:spcAft>
            </a:pPr>
            <a:r>
              <a:rPr lang="zh-CN" altLang="en-US" dirty="0"/>
              <a:t>失业保险基金筹集由个人全部负担。采用这种方式的国家的是（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、澳大利亚</a:t>
            </a:r>
          </a:p>
          <a:p>
            <a:pPr algn="l">
              <a:lnSpc>
                <a:spcPct val="150000"/>
              </a:lnSpc>
            </a:pPr>
            <a:r>
              <a:rPr lang="en-US" altLang="zh-CN" dirty="0"/>
              <a:t>B</a:t>
            </a:r>
            <a:r>
              <a:rPr lang="zh-CN" altLang="en-US" dirty="0"/>
              <a:t>、新西兰</a:t>
            </a:r>
          </a:p>
          <a:p>
            <a:pPr algn="l">
              <a:lnSpc>
                <a:spcPct val="150000"/>
              </a:lnSpc>
            </a:pPr>
            <a:r>
              <a:rPr lang="en-US" altLang="zh-CN" dirty="0"/>
              <a:t>C</a:t>
            </a:r>
            <a:r>
              <a:rPr lang="zh-CN" altLang="en-US" dirty="0"/>
              <a:t>、匈牙利</a:t>
            </a:r>
          </a:p>
          <a:p>
            <a:pPr algn="l">
              <a:lnSpc>
                <a:spcPct val="150000"/>
              </a:lnSpc>
            </a:pPr>
            <a:r>
              <a:rPr lang="en-US" altLang="zh-CN" dirty="0">
                <a:solidFill>
                  <a:srgbClr val="FF0000"/>
                </a:solidFill>
              </a:rPr>
              <a:t>D</a:t>
            </a:r>
            <a:r>
              <a:rPr lang="zh-CN" altLang="en-US" dirty="0">
                <a:solidFill>
                  <a:srgbClr val="FF0000"/>
                </a:solidFill>
              </a:rPr>
              <a:t>、前南斯拉夫</a:t>
            </a:r>
          </a:p>
        </p:txBody>
      </p:sp>
      <p:sp>
        <p:nvSpPr>
          <p:cNvPr id="5" name="TextBox 3">
            <a:extLst>
              <a:ext uri="{FF2B5EF4-FFF2-40B4-BE49-F238E27FC236}">
                <a16:creationId xmlns:a16="http://schemas.microsoft.com/office/drawing/2014/main" id="{822AD839-31DE-4C9D-AB60-DF330874B5BC}"/>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62403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48963" y="2027408"/>
            <a:ext cx="10776857" cy="4141448"/>
          </a:xfrm>
        </p:spPr>
        <p:txBody>
          <a:bodyPr anchor="ctr"/>
          <a:lstStyle/>
          <a:p>
            <a:pPr indent="457200" algn="l">
              <a:lnSpc>
                <a:spcPct val="150000"/>
              </a:lnSpc>
              <a:spcAft>
                <a:spcPts val="1200"/>
              </a:spcAft>
            </a:pPr>
            <a:r>
              <a:rPr lang="zh-CN" altLang="en-US" dirty="0"/>
              <a:t>失业保险基金筹集由企业一方全部负担。采用这种方式的国家的是（   ）。</a:t>
            </a:r>
          </a:p>
          <a:p>
            <a:pPr indent="457200" algn="l">
              <a:lnSpc>
                <a:spcPct val="150000"/>
              </a:lnSpc>
            </a:pPr>
            <a:r>
              <a:rPr lang="en-US" altLang="zh-CN" dirty="0"/>
              <a:t>A</a:t>
            </a:r>
            <a:r>
              <a:rPr lang="zh-CN" altLang="en-US" dirty="0"/>
              <a:t>、印度尼西亚</a:t>
            </a:r>
          </a:p>
          <a:p>
            <a:pPr indent="457200" algn="l">
              <a:lnSpc>
                <a:spcPct val="150000"/>
              </a:lnSpc>
            </a:pPr>
            <a:r>
              <a:rPr lang="en-US" altLang="zh-CN" dirty="0"/>
              <a:t>B</a:t>
            </a:r>
            <a:r>
              <a:rPr lang="zh-CN" altLang="en-US" dirty="0"/>
              <a:t>、德国</a:t>
            </a:r>
          </a:p>
          <a:p>
            <a:pPr indent="457200" algn="l">
              <a:lnSpc>
                <a:spcPct val="150000"/>
              </a:lnSpc>
            </a:pPr>
            <a:r>
              <a:rPr lang="en-US" altLang="zh-CN" dirty="0"/>
              <a:t>C</a:t>
            </a:r>
            <a:r>
              <a:rPr lang="zh-CN" altLang="en-US" dirty="0"/>
              <a:t>、加拿大</a:t>
            </a:r>
          </a:p>
          <a:p>
            <a:pPr indent="457200" algn="l">
              <a:lnSpc>
                <a:spcPct val="150000"/>
              </a:lnSpc>
            </a:pPr>
            <a:r>
              <a:rPr lang="en-US" altLang="zh-CN" dirty="0"/>
              <a:t>D</a:t>
            </a:r>
            <a:r>
              <a:rPr lang="zh-CN" altLang="en-US" dirty="0"/>
              <a:t>、日本</a:t>
            </a:r>
          </a:p>
        </p:txBody>
      </p:sp>
      <p:sp>
        <p:nvSpPr>
          <p:cNvPr id="5" name="TextBox 3">
            <a:extLst>
              <a:ext uri="{FF2B5EF4-FFF2-40B4-BE49-F238E27FC236}">
                <a16:creationId xmlns:a16="http://schemas.microsoft.com/office/drawing/2014/main" id="{24BE2218-D668-4521-B8F6-6BBC357FFCB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9289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141035" y="2252780"/>
            <a:ext cx="9055049" cy="3925153"/>
          </a:xfrm>
        </p:spPr>
        <p:txBody>
          <a:bodyPr anchor="ctr"/>
          <a:lstStyle/>
          <a:p>
            <a:pPr algn="l">
              <a:spcBef>
                <a:spcPts val="0"/>
              </a:spcBef>
              <a:spcAft>
                <a:spcPts val="2400"/>
              </a:spcAft>
            </a:pPr>
            <a:r>
              <a:rPr lang="zh-CN" altLang="en-US" dirty="0"/>
              <a:t>养老保险的重要意义有（      ）。</a:t>
            </a:r>
            <a:endParaRPr lang="en-US" altLang="zh-CN" dirty="0"/>
          </a:p>
          <a:p>
            <a:pPr algn="l">
              <a:spcAft>
                <a:spcPts val="1200"/>
              </a:spcAft>
            </a:pPr>
            <a:r>
              <a:rPr lang="en-US" altLang="zh-CN" dirty="0"/>
              <a:t>A</a:t>
            </a:r>
            <a:r>
              <a:rPr lang="zh-CN" altLang="en-US" dirty="0"/>
              <a:t>、养老保险在社会保障体系中具有重要地位</a:t>
            </a:r>
          </a:p>
          <a:p>
            <a:pPr algn="l">
              <a:spcAft>
                <a:spcPts val="1200"/>
              </a:spcAft>
            </a:pPr>
            <a:r>
              <a:rPr lang="en-US" altLang="zh-CN" dirty="0"/>
              <a:t>B</a:t>
            </a:r>
            <a:r>
              <a:rPr lang="zh-CN" altLang="en-US" dirty="0"/>
              <a:t>、养老保险是社会中每一个人都需要的</a:t>
            </a:r>
          </a:p>
          <a:p>
            <a:pPr algn="l">
              <a:spcAft>
                <a:spcPts val="1200"/>
              </a:spcAft>
            </a:pPr>
            <a:r>
              <a:rPr lang="en-US" altLang="zh-CN" dirty="0"/>
              <a:t>C</a:t>
            </a:r>
            <a:r>
              <a:rPr lang="zh-CN" altLang="en-US" dirty="0"/>
              <a:t>、养老保险是社会运行与发展的需要</a:t>
            </a:r>
          </a:p>
          <a:p>
            <a:pPr algn="l">
              <a:spcAft>
                <a:spcPts val="1200"/>
              </a:spcAft>
            </a:pPr>
            <a:r>
              <a:rPr lang="en-US" altLang="zh-CN" dirty="0"/>
              <a:t>D</a:t>
            </a:r>
            <a:r>
              <a:rPr lang="zh-CN" altLang="en-US" dirty="0"/>
              <a:t>、实行养老保险有利于社会的安定团结、代际接替及协调发展</a:t>
            </a:r>
          </a:p>
          <a:p>
            <a:pPr algn="l">
              <a:spcAft>
                <a:spcPts val="1200"/>
              </a:spcAft>
            </a:pPr>
            <a:r>
              <a:rPr lang="en-US" altLang="zh-CN" dirty="0"/>
              <a:t>E</a:t>
            </a:r>
            <a:r>
              <a:rPr lang="zh-CN" altLang="en-US" dirty="0"/>
              <a:t>、实行养老保险有利于国家外交政策的稳定</a:t>
            </a:r>
          </a:p>
        </p:txBody>
      </p:sp>
      <p:sp>
        <p:nvSpPr>
          <p:cNvPr id="5" name="TextBox 3">
            <a:extLst>
              <a:ext uri="{FF2B5EF4-FFF2-40B4-BE49-F238E27FC236}">
                <a16:creationId xmlns:a16="http://schemas.microsoft.com/office/drawing/2014/main" id="{B41A9516-9570-4678-9B87-331AD88D74F4}"/>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1064488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48963" y="2027408"/>
            <a:ext cx="10776857" cy="4141448"/>
          </a:xfrm>
        </p:spPr>
        <p:txBody>
          <a:bodyPr anchor="ctr"/>
          <a:lstStyle/>
          <a:p>
            <a:pPr indent="457200" algn="l">
              <a:lnSpc>
                <a:spcPct val="150000"/>
              </a:lnSpc>
              <a:spcAft>
                <a:spcPts val="1200"/>
              </a:spcAft>
            </a:pPr>
            <a:r>
              <a:rPr lang="zh-CN" altLang="en-US" dirty="0"/>
              <a:t>失业保险基金筹集由企业一方全部负担。采用这种方式的国家的是（  </a:t>
            </a:r>
            <a:r>
              <a:rPr lang="en-US" altLang="zh-CN" b="1" dirty="0">
                <a:solidFill>
                  <a:srgbClr val="FF0000"/>
                </a:solidFill>
              </a:rPr>
              <a:t>A</a:t>
            </a:r>
            <a:r>
              <a:rPr lang="zh-CN" altLang="en-US" dirty="0"/>
              <a:t> ）。</a:t>
            </a:r>
          </a:p>
          <a:p>
            <a:pPr indent="457200" algn="l">
              <a:lnSpc>
                <a:spcPct val="150000"/>
              </a:lnSpc>
            </a:pPr>
            <a:r>
              <a:rPr lang="en-US" altLang="zh-CN" dirty="0">
                <a:solidFill>
                  <a:srgbClr val="FF0000"/>
                </a:solidFill>
              </a:rPr>
              <a:t>A</a:t>
            </a:r>
            <a:r>
              <a:rPr lang="zh-CN" altLang="en-US" dirty="0">
                <a:solidFill>
                  <a:srgbClr val="FF0000"/>
                </a:solidFill>
              </a:rPr>
              <a:t>、印度尼西亚</a:t>
            </a:r>
          </a:p>
          <a:p>
            <a:pPr indent="457200" algn="l">
              <a:lnSpc>
                <a:spcPct val="150000"/>
              </a:lnSpc>
            </a:pPr>
            <a:r>
              <a:rPr lang="en-US" altLang="zh-CN" dirty="0"/>
              <a:t>B</a:t>
            </a:r>
            <a:r>
              <a:rPr lang="zh-CN" altLang="en-US" dirty="0"/>
              <a:t>、德国</a:t>
            </a:r>
          </a:p>
          <a:p>
            <a:pPr indent="457200" algn="l">
              <a:lnSpc>
                <a:spcPct val="150000"/>
              </a:lnSpc>
            </a:pPr>
            <a:r>
              <a:rPr lang="en-US" altLang="zh-CN" dirty="0"/>
              <a:t>C</a:t>
            </a:r>
            <a:r>
              <a:rPr lang="zh-CN" altLang="en-US" dirty="0"/>
              <a:t>、加拿大</a:t>
            </a:r>
          </a:p>
          <a:p>
            <a:pPr indent="457200" algn="l">
              <a:lnSpc>
                <a:spcPct val="150000"/>
              </a:lnSpc>
            </a:pPr>
            <a:r>
              <a:rPr lang="en-US" altLang="zh-CN" dirty="0"/>
              <a:t>D</a:t>
            </a:r>
            <a:r>
              <a:rPr lang="zh-CN" altLang="en-US" dirty="0"/>
              <a:t>、日本</a:t>
            </a:r>
          </a:p>
        </p:txBody>
      </p:sp>
      <p:sp>
        <p:nvSpPr>
          <p:cNvPr id="5" name="TextBox 3">
            <a:extLst>
              <a:ext uri="{FF2B5EF4-FFF2-40B4-BE49-F238E27FC236}">
                <a16:creationId xmlns:a16="http://schemas.microsoft.com/office/drawing/2014/main" id="{24BE2218-D668-4521-B8F6-6BBC357FFCB5}"/>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88226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43026" y="1882662"/>
            <a:ext cx="10776857" cy="4141448"/>
          </a:xfrm>
        </p:spPr>
        <p:txBody>
          <a:bodyPr anchor="ctr"/>
          <a:lstStyle/>
          <a:p>
            <a:pPr indent="457200" algn="l">
              <a:lnSpc>
                <a:spcPct val="150000"/>
              </a:lnSpc>
              <a:spcAft>
                <a:spcPts val="1200"/>
              </a:spcAft>
            </a:pPr>
            <a:r>
              <a:rPr lang="zh-CN" altLang="en-US" dirty="0"/>
              <a:t>失业保险所保障的失业者必须（   ），否则就不是失业。</a:t>
            </a:r>
          </a:p>
          <a:p>
            <a:pPr indent="457200" algn="l">
              <a:lnSpc>
                <a:spcPct val="150000"/>
              </a:lnSpc>
            </a:pPr>
            <a:r>
              <a:rPr lang="en-US" altLang="zh-CN" dirty="0"/>
              <a:t>A</a:t>
            </a:r>
            <a:r>
              <a:rPr lang="zh-CN" altLang="en-US" dirty="0"/>
              <a:t>、具有劳动能力</a:t>
            </a:r>
          </a:p>
          <a:p>
            <a:pPr indent="457200" algn="l">
              <a:lnSpc>
                <a:spcPct val="150000"/>
              </a:lnSpc>
            </a:pPr>
            <a:r>
              <a:rPr lang="en-US" altLang="zh-CN" dirty="0"/>
              <a:t>B</a:t>
            </a:r>
            <a:r>
              <a:rPr lang="zh-CN" altLang="en-US" dirty="0"/>
              <a:t>、不具有劳动能力</a:t>
            </a:r>
          </a:p>
          <a:p>
            <a:pPr indent="457200" algn="l">
              <a:lnSpc>
                <a:spcPct val="150000"/>
              </a:lnSpc>
            </a:pPr>
            <a:r>
              <a:rPr lang="en-US" altLang="zh-CN" dirty="0"/>
              <a:t>C</a:t>
            </a:r>
            <a:r>
              <a:rPr lang="zh-CN" altLang="en-US" dirty="0"/>
              <a:t>、自愿失业</a:t>
            </a:r>
          </a:p>
          <a:p>
            <a:pPr indent="457200" algn="l">
              <a:lnSpc>
                <a:spcPct val="150000"/>
              </a:lnSpc>
            </a:pPr>
            <a:r>
              <a:rPr lang="en-US" altLang="zh-CN" dirty="0"/>
              <a:t>D</a:t>
            </a:r>
            <a:r>
              <a:rPr lang="zh-CN" altLang="en-US" dirty="0"/>
              <a:t>、无正当理由自动离职</a:t>
            </a:r>
          </a:p>
        </p:txBody>
      </p:sp>
      <p:sp>
        <p:nvSpPr>
          <p:cNvPr id="5" name="TextBox 3">
            <a:extLst>
              <a:ext uri="{FF2B5EF4-FFF2-40B4-BE49-F238E27FC236}">
                <a16:creationId xmlns:a16="http://schemas.microsoft.com/office/drawing/2014/main" id="{10D9CE80-137F-46D9-BE47-66A0B0353C2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571467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743026" y="1882662"/>
            <a:ext cx="10776857" cy="4141448"/>
          </a:xfrm>
        </p:spPr>
        <p:txBody>
          <a:bodyPr anchor="ctr"/>
          <a:lstStyle/>
          <a:p>
            <a:pPr indent="457200" algn="l">
              <a:lnSpc>
                <a:spcPct val="150000"/>
              </a:lnSpc>
              <a:spcAft>
                <a:spcPts val="1200"/>
              </a:spcAft>
            </a:pPr>
            <a:r>
              <a:rPr lang="zh-CN" altLang="en-US" dirty="0"/>
              <a:t>失业保险所保障的失业者必须（  </a:t>
            </a:r>
            <a:r>
              <a:rPr lang="en-US" altLang="zh-CN" b="1" dirty="0">
                <a:solidFill>
                  <a:srgbClr val="FF0000"/>
                </a:solidFill>
              </a:rPr>
              <a:t>A</a:t>
            </a:r>
            <a:r>
              <a:rPr lang="zh-CN" altLang="en-US" dirty="0"/>
              <a:t> ），否则就不是失业。</a:t>
            </a:r>
          </a:p>
          <a:p>
            <a:pPr indent="457200" algn="l">
              <a:lnSpc>
                <a:spcPct val="150000"/>
              </a:lnSpc>
            </a:pPr>
            <a:r>
              <a:rPr lang="en-US" altLang="zh-CN" dirty="0">
                <a:solidFill>
                  <a:srgbClr val="FF0000"/>
                </a:solidFill>
              </a:rPr>
              <a:t>A</a:t>
            </a:r>
            <a:r>
              <a:rPr lang="zh-CN" altLang="en-US" dirty="0">
                <a:solidFill>
                  <a:srgbClr val="FF0000"/>
                </a:solidFill>
              </a:rPr>
              <a:t>、具有劳动能力</a:t>
            </a:r>
          </a:p>
          <a:p>
            <a:pPr indent="457200" algn="l">
              <a:lnSpc>
                <a:spcPct val="150000"/>
              </a:lnSpc>
            </a:pPr>
            <a:r>
              <a:rPr lang="en-US" altLang="zh-CN" dirty="0"/>
              <a:t>B</a:t>
            </a:r>
            <a:r>
              <a:rPr lang="zh-CN" altLang="en-US" dirty="0"/>
              <a:t>、不具有劳动能力</a:t>
            </a:r>
          </a:p>
          <a:p>
            <a:pPr indent="457200" algn="l">
              <a:lnSpc>
                <a:spcPct val="150000"/>
              </a:lnSpc>
            </a:pPr>
            <a:r>
              <a:rPr lang="en-US" altLang="zh-CN" dirty="0"/>
              <a:t>C</a:t>
            </a:r>
            <a:r>
              <a:rPr lang="zh-CN" altLang="en-US" dirty="0"/>
              <a:t>、自愿失业</a:t>
            </a:r>
          </a:p>
          <a:p>
            <a:pPr indent="457200" algn="l">
              <a:lnSpc>
                <a:spcPct val="150000"/>
              </a:lnSpc>
            </a:pPr>
            <a:r>
              <a:rPr lang="en-US" altLang="zh-CN" dirty="0"/>
              <a:t>D</a:t>
            </a:r>
            <a:r>
              <a:rPr lang="zh-CN" altLang="en-US" dirty="0"/>
              <a:t>、无正当理由自动离职</a:t>
            </a:r>
          </a:p>
        </p:txBody>
      </p:sp>
      <p:sp>
        <p:nvSpPr>
          <p:cNvPr id="5" name="TextBox 3">
            <a:extLst>
              <a:ext uri="{FF2B5EF4-FFF2-40B4-BE49-F238E27FC236}">
                <a16:creationId xmlns:a16="http://schemas.microsoft.com/office/drawing/2014/main" id="{10D9CE80-137F-46D9-BE47-66A0B0353C2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331499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63363" y="1927451"/>
            <a:ext cx="10776857" cy="4141448"/>
          </a:xfrm>
        </p:spPr>
        <p:txBody>
          <a:bodyPr anchor="ctr"/>
          <a:lstStyle/>
          <a:p>
            <a:pPr indent="457200" algn="l">
              <a:lnSpc>
                <a:spcPct val="150000"/>
              </a:lnSpc>
              <a:spcAft>
                <a:spcPts val="1200"/>
              </a:spcAft>
            </a:pPr>
            <a:r>
              <a:rPr lang="zh-CN" altLang="en-US" dirty="0"/>
              <a:t>下列不属于失业者享受失业保险的条件的是（   ）。</a:t>
            </a:r>
          </a:p>
          <a:p>
            <a:pPr indent="457200" algn="l">
              <a:lnSpc>
                <a:spcPct val="150000"/>
              </a:lnSpc>
            </a:pPr>
            <a:r>
              <a:rPr lang="en-US" altLang="zh-CN" dirty="0"/>
              <a:t>A</a:t>
            </a:r>
            <a:r>
              <a:rPr lang="zh-CN" altLang="en-US" dirty="0"/>
              <a:t>、失业前参加失业保险</a:t>
            </a:r>
          </a:p>
          <a:p>
            <a:pPr indent="457200" algn="l">
              <a:lnSpc>
                <a:spcPct val="150000"/>
              </a:lnSpc>
            </a:pPr>
            <a:r>
              <a:rPr lang="en-US" altLang="zh-CN" dirty="0"/>
              <a:t>B</a:t>
            </a:r>
            <a:r>
              <a:rPr lang="zh-CN" altLang="en-US" dirty="0"/>
              <a:t>、缴足一定期限、数额的失业保险费</a:t>
            </a:r>
          </a:p>
          <a:p>
            <a:pPr indent="457200" algn="l">
              <a:lnSpc>
                <a:spcPct val="150000"/>
              </a:lnSpc>
            </a:pPr>
            <a:r>
              <a:rPr lang="en-US" altLang="zh-CN" dirty="0"/>
              <a:t>C</a:t>
            </a:r>
            <a:r>
              <a:rPr lang="zh-CN" altLang="en-US" dirty="0"/>
              <a:t>、在失业援助的国家居住达到一定的期限</a:t>
            </a:r>
          </a:p>
          <a:p>
            <a:pPr indent="457200" algn="l">
              <a:lnSpc>
                <a:spcPct val="150000"/>
              </a:lnSpc>
            </a:pPr>
            <a:r>
              <a:rPr lang="en-US" altLang="zh-CN" dirty="0"/>
              <a:t>D</a:t>
            </a:r>
            <a:r>
              <a:rPr lang="zh-CN" altLang="en-US" dirty="0"/>
              <a:t>、故意失掉就业机会</a:t>
            </a:r>
          </a:p>
        </p:txBody>
      </p:sp>
      <p:sp>
        <p:nvSpPr>
          <p:cNvPr id="5" name="TextBox 3">
            <a:extLst>
              <a:ext uri="{FF2B5EF4-FFF2-40B4-BE49-F238E27FC236}">
                <a16:creationId xmlns:a16="http://schemas.microsoft.com/office/drawing/2014/main" id="{4D506827-CC0A-4547-BD04-3B35C95F18C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8735802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963363" y="1927451"/>
            <a:ext cx="10776857" cy="4141448"/>
          </a:xfrm>
        </p:spPr>
        <p:txBody>
          <a:bodyPr anchor="ctr"/>
          <a:lstStyle/>
          <a:p>
            <a:pPr indent="457200" algn="l">
              <a:lnSpc>
                <a:spcPct val="150000"/>
              </a:lnSpc>
              <a:spcAft>
                <a:spcPts val="1200"/>
              </a:spcAft>
            </a:pPr>
            <a:r>
              <a:rPr lang="zh-CN" altLang="en-US" dirty="0"/>
              <a:t>下列不属于失业者享受失业保险的条件的是（  </a:t>
            </a:r>
            <a:r>
              <a:rPr lang="en-US" altLang="zh-CN" b="1" dirty="0">
                <a:solidFill>
                  <a:srgbClr val="FF0000"/>
                </a:solidFill>
              </a:rPr>
              <a:t>D</a:t>
            </a:r>
            <a:r>
              <a:rPr lang="zh-CN" altLang="en-US" dirty="0"/>
              <a:t> ）。</a:t>
            </a:r>
          </a:p>
          <a:p>
            <a:pPr indent="457200" algn="l">
              <a:lnSpc>
                <a:spcPct val="150000"/>
              </a:lnSpc>
            </a:pPr>
            <a:r>
              <a:rPr lang="en-US" altLang="zh-CN" dirty="0"/>
              <a:t>A</a:t>
            </a:r>
            <a:r>
              <a:rPr lang="zh-CN" altLang="en-US" dirty="0"/>
              <a:t>、失业前参加失业保险</a:t>
            </a:r>
          </a:p>
          <a:p>
            <a:pPr indent="457200" algn="l">
              <a:lnSpc>
                <a:spcPct val="150000"/>
              </a:lnSpc>
            </a:pPr>
            <a:r>
              <a:rPr lang="en-US" altLang="zh-CN" dirty="0"/>
              <a:t>B</a:t>
            </a:r>
            <a:r>
              <a:rPr lang="zh-CN" altLang="en-US" dirty="0"/>
              <a:t>、缴足一定期限、数额的失业保险费</a:t>
            </a:r>
          </a:p>
          <a:p>
            <a:pPr indent="457200" algn="l">
              <a:lnSpc>
                <a:spcPct val="150000"/>
              </a:lnSpc>
            </a:pPr>
            <a:r>
              <a:rPr lang="en-US" altLang="zh-CN" dirty="0"/>
              <a:t>C</a:t>
            </a:r>
            <a:r>
              <a:rPr lang="zh-CN" altLang="en-US" dirty="0"/>
              <a:t>、在失业援助的国家居住达到一定的期限</a:t>
            </a:r>
          </a:p>
          <a:p>
            <a:pPr indent="457200" algn="l">
              <a:lnSpc>
                <a:spcPct val="150000"/>
              </a:lnSpc>
            </a:pPr>
            <a:r>
              <a:rPr lang="en-US" altLang="zh-CN" dirty="0">
                <a:solidFill>
                  <a:srgbClr val="FF0000"/>
                </a:solidFill>
              </a:rPr>
              <a:t>D</a:t>
            </a:r>
            <a:r>
              <a:rPr lang="zh-CN" altLang="en-US" dirty="0">
                <a:solidFill>
                  <a:srgbClr val="FF0000"/>
                </a:solidFill>
              </a:rPr>
              <a:t>、故意失掉就业机会</a:t>
            </a:r>
          </a:p>
        </p:txBody>
      </p:sp>
      <p:sp>
        <p:nvSpPr>
          <p:cNvPr id="5" name="TextBox 3">
            <a:extLst>
              <a:ext uri="{FF2B5EF4-FFF2-40B4-BE49-F238E27FC236}">
                <a16:creationId xmlns:a16="http://schemas.microsoft.com/office/drawing/2014/main" id="{4D506827-CC0A-4547-BD04-3B35C95F18CE}"/>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976822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47515" y="2022924"/>
            <a:ext cx="7378987" cy="4141448"/>
          </a:xfrm>
        </p:spPr>
        <p:txBody>
          <a:bodyPr anchor="ctr"/>
          <a:lstStyle/>
          <a:p>
            <a:pPr indent="457200" algn="l">
              <a:lnSpc>
                <a:spcPct val="150000"/>
              </a:lnSpc>
              <a:spcAft>
                <a:spcPts val="1200"/>
              </a:spcAft>
            </a:pPr>
            <a:r>
              <a:rPr lang="zh-CN" altLang="en-US" dirty="0"/>
              <a:t>确定失业保险金给付金额的方法不包括（      ）。</a:t>
            </a:r>
            <a:endParaRPr lang="en-US" altLang="zh-CN" dirty="0"/>
          </a:p>
          <a:p>
            <a:pPr indent="457200" algn="l">
              <a:lnSpc>
                <a:spcPct val="150000"/>
              </a:lnSpc>
              <a:spcAft>
                <a:spcPts val="1200"/>
              </a:spcAft>
            </a:pPr>
            <a:r>
              <a:rPr lang="en-US" altLang="zh-CN" dirty="0"/>
              <a:t>A</a:t>
            </a:r>
            <a:r>
              <a:rPr lang="zh-CN" altLang="en-US" dirty="0"/>
              <a:t>、工资比例法</a:t>
            </a:r>
            <a:endParaRPr lang="en-US" altLang="zh-CN" dirty="0"/>
          </a:p>
          <a:p>
            <a:pPr indent="457200" algn="l">
              <a:lnSpc>
                <a:spcPct val="150000"/>
              </a:lnSpc>
              <a:spcAft>
                <a:spcPts val="1200"/>
              </a:spcAft>
            </a:pPr>
            <a:r>
              <a:rPr lang="en-US" altLang="zh-CN" dirty="0"/>
              <a:t>B</a:t>
            </a:r>
            <a:r>
              <a:rPr lang="zh-CN" altLang="en-US" dirty="0"/>
              <a:t>、均等法</a:t>
            </a:r>
          </a:p>
          <a:p>
            <a:pPr indent="457200" algn="l">
              <a:lnSpc>
                <a:spcPct val="150000"/>
              </a:lnSpc>
              <a:spcAft>
                <a:spcPts val="1200"/>
              </a:spcAft>
            </a:pPr>
            <a:r>
              <a:rPr lang="en-US" altLang="zh-CN" dirty="0"/>
              <a:t>C</a:t>
            </a:r>
            <a:r>
              <a:rPr lang="zh-CN" altLang="en-US" dirty="0"/>
              <a:t>、混合法</a:t>
            </a:r>
          </a:p>
          <a:p>
            <a:pPr indent="457200" algn="l">
              <a:lnSpc>
                <a:spcPct val="150000"/>
              </a:lnSpc>
              <a:spcAft>
                <a:spcPts val="1200"/>
              </a:spcAft>
            </a:pPr>
            <a:r>
              <a:rPr lang="en-US" altLang="zh-CN" dirty="0"/>
              <a:t>D</a:t>
            </a:r>
            <a:r>
              <a:rPr lang="zh-CN" altLang="en-US" dirty="0"/>
              <a:t>、工资越高的给予越低的比例</a:t>
            </a:r>
          </a:p>
        </p:txBody>
      </p:sp>
      <p:sp>
        <p:nvSpPr>
          <p:cNvPr id="5" name="TextBox 3">
            <a:extLst>
              <a:ext uri="{FF2B5EF4-FFF2-40B4-BE49-F238E27FC236}">
                <a16:creationId xmlns:a16="http://schemas.microsoft.com/office/drawing/2014/main" id="{A32678DF-5ACE-4A07-AA43-CD0E560132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389051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47515" y="2022924"/>
            <a:ext cx="7378987" cy="4141448"/>
          </a:xfrm>
        </p:spPr>
        <p:txBody>
          <a:bodyPr anchor="ctr"/>
          <a:lstStyle/>
          <a:p>
            <a:pPr indent="457200" algn="l">
              <a:lnSpc>
                <a:spcPct val="150000"/>
              </a:lnSpc>
              <a:spcAft>
                <a:spcPts val="1200"/>
              </a:spcAft>
            </a:pPr>
            <a:r>
              <a:rPr lang="zh-CN" altLang="en-US" dirty="0"/>
              <a:t>确定失业保险金给付金额的方法不包括（   </a:t>
            </a:r>
            <a:r>
              <a:rPr lang="en-US" altLang="zh-CN" b="1" dirty="0">
                <a:solidFill>
                  <a:srgbClr val="FF0000"/>
                </a:solidFill>
              </a:rPr>
              <a:t>D</a:t>
            </a:r>
            <a:r>
              <a:rPr lang="zh-CN" altLang="en-US" dirty="0"/>
              <a:t>   ）。</a:t>
            </a:r>
            <a:endParaRPr lang="en-US" altLang="zh-CN" dirty="0"/>
          </a:p>
          <a:p>
            <a:pPr indent="457200" algn="l">
              <a:lnSpc>
                <a:spcPct val="150000"/>
              </a:lnSpc>
              <a:spcAft>
                <a:spcPts val="1200"/>
              </a:spcAft>
            </a:pPr>
            <a:r>
              <a:rPr lang="en-US" altLang="zh-CN" dirty="0"/>
              <a:t>A</a:t>
            </a:r>
            <a:r>
              <a:rPr lang="zh-CN" altLang="en-US" dirty="0"/>
              <a:t>、工资比例法</a:t>
            </a:r>
            <a:endParaRPr lang="en-US" altLang="zh-CN" dirty="0"/>
          </a:p>
          <a:p>
            <a:pPr indent="457200" algn="l">
              <a:lnSpc>
                <a:spcPct val="150000"/>
              </a:lnSpc>
              <a:spcAft>
                <a:spcPts val="1200"/>
              </a:spcAft>
            </a:pPr>
            <a:r>
              <a:rPr lang="en-US" altLang="zh-CN" dirty="0"/>
              <a:t>B</a:t>
            </a:r>
            <a:r>
              <a:rPr lang="zh-CN" altLang="en-US" dirty="0"/>
              <a:t>、均等法</a:t>
            </a:r>
          </a:p>
          <a:p>
            <a:pPr indent="457200" algn="l">
              <a:lnSpc>
                <a:spcPct val="150000"/>
              </a:lnSpc>
              <a:spcAft>
                <a:spcPts val="1200"/>
              </a:spcAft>
            </a:pPr>
            <a:r>
              <a:rPr lang="en-US" altLang="zh-CN" dirty="0"/>
              <a:t>C</a:t>
            </a:r>
            <a:r>
              <a:rPr lang="zh-CN" altLang="en-US" dirty="0"/>
              <a:t>、混合法</a:t>
            </a:r>
          </a:p>
          <a:p>
            <a:pPr indent="457200" algn="l">
              <a:lnSpc>
                <a:spcPct val="150000"/>
              </a:lnSpc>
              <a:spcAft>
                <a:spcPts val="1200"/>
              </a:spcAft>
            </a:pPr>
            <a:r>
              <a:rPr lang="en-US" altLang="zh-CN" b="1" dirty="0">
                <a:solidFill>
                  <a:srgbClr val="FF0000"/>
                </a:solidFill>
              </a:rPr>
              <a:t>D</a:t>
            </a:r>
            <a:r>
              <a:rPr lang="zh-CN" altLang="en-US" b="1" dirty="0">
                <a:solidFill>
                  <a:srgbClr val="FF0000"/>
                </a:solidFill>
              </a:rPr>
              <a:t>、工资越高的给予越低的比例</a:t>
            </a:r>
          </a:p>
        </p:txBody>
      </p:sp>
      <p:sp>
        <p:nvSpPr>
          <p:cNvPr id="5" name="TextBox 3">
            <a:extLst>
              <a:ext uri="{FF2B5EF4-FFF2-40B4-BE49-F238E27FC236}">
                <a16:creationId xmlns:a16="http://schemas.microsoft.com/office/drawing/2014/main" id="{A32678DF-5ACE-4A07-AA43-CD0E5601326B}"/>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9684527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93878" y="1927230"/>
            <a:ext cx="10776857" cy="4141448"/>
          </a:xfrm>
        </p:spPr>
        <p:txBody>
          <a:bodyPr anchor="ctr"/>
          <a:lstStyle/>
          <a:p>
            <a:pPr algn="l">
              <a:lnSpc>
                <a:spcPct val="150000"/>
              </a:lnSpc>
              <a:spcAft>
                <a:spcPts val="1200"/>
              </a:spcAft>
            </a:pPr>
            <a:r>
              <a:rPr lang="zh-CN" altLang="en-US" dirty="0"/>
              <a:t>关于失业保险的给付期限，下列说法不正确的是（   ）。</a:t>
            </a:r>
          </a:p>
          <a:p>
            <a:pPr algn="l">
              <a:lnSpc>
                <a:spcPct val="150000"/>
              </a:lnSpc>
            </a:pPr>
            <a:r>
              <a:rPr lang="en-US" altLang="zh-CN" dirty="0"/>
              <a:t>A</a:t>
            </a:r>
            <a:r>
              <a:rPr lang="zh-CN" altLang="en-US" dirty="0"/>
              <a:t>、劳动者失业后，一般不能立即领取失业保险金，必须要等待一个时期</a:t>
            </a:r>
          </a:p>
          <a:p>
            <a:pPr algn="l">
              <a:lnSpc>
                <a:spcPct val="150000"/>
              </a:lnSpc>
            </a:pPr>
            <a:r>
              <a:rPr lang="en-US" altLang="zh-CN" dirty="0"/>
              <a:t>B</a:t>
            </a:r>
            <a:r>
              <a:rPr lang="zh-CN" altLang="en-US" dirty="0"/>
              <a:t>、等待期的长短，通常取决于各国所实行的就业政策、失业保险基金的规模和财政状况等</a:t>
            </a:r>
          </a:p>
          <a:p>
            <a:pPr algn="l">
              <a:lnSpc>
                <a:spcPct val="150000"/>
              </a:lnSpc>
            </a:pPr>
            <a:r>
              <a:rPr lang="en-US" altLang="zh-CN" dirty="0"/>
              <a:t>C</a:t>
            </a:r>
            <a:r>
              <a:rPr lang="zh-CN" altLang="en-US" dirty="0"/>
              <a:t>、失业保险金给付期限应为</a:t>
            </a:r>
            <a:r>
              <a:rPr lang="en-US" altLang="zh-CN" dirty="0"/>
              <a:t>1</a:t>
            </a:r>
            <a:r>
              <a:rPr lang="zh-CN" altLang="en-US" dirty="0"/>
              <a:t>年不超过</a:t>
            </a:r>
            <a:r>
              <a:rPr lang="en-US" altLang="zh-CN" dirty="0"/>
              <a:t>156</a:t>
            </a:r>
            <a:r>
              <a:rPr lang="zh-CN" altLang="en-US" dirty="0"/>
              <a:t>个工作日</a:t>
            </a:r>
          </a:p>
          <a:p>
            <a:pPr algn="l">
              <a:lnSpc>
                <a:spcPct val="150000"/>
              </a:lnSpc>
            </a:pPr>
            <a:r>
              <a:rPr lang="en-US" altLang="zh-CN" dirty="0"/>
              <a:t>D</a:t>
            </a:r>
            <a:r>
              <a:rPr lang="zh-CN" altLang="en-US" dirty="0"/>
              <a:t>、失业保险金给付期限应不低于</a:t>
            </a:r>
            <a:r>
              <a:rPr lang="en-US" altLang="zh-CN" dirty="0"/>
              <a:t>70</a:t>
            </a:r>
            <a:r>
              <a:rPr lang="zh-CN" altLang="en-US" dirty="0"/>
              <a:t>个工作日</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3719127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993878" y="1927230"/>
            <a:ext cx="10776857" cy="4141448"/>
          </a:xfrm>
        </p:spPr>
        <p:txBody>
          <a:bodyPr anchor="ctr"/>
          <a:lstStyle/>
          <a:p>
            <a:pPr algn="l">
              <a:lnSpc>
                <a:spcPct val="150000"/>
              </a:lnSpc>
              <a:spcAft>
                <a:spcPts val="1200"/>
              </a:spcAft>
            </a:pPr>
            <a:r>
              <a:rPr lang="zh-CN" altLang="en-US" dirty="0"/>
              <a:t>关于失业保险的给付期限，下列说法不正确的是（  </a:t>
            </a:r>
            <a:r>
              <a:rPr lang="en-US" altLang="zh-CN" b="1" dirty="0">
                <a:solidFill>
                  <a:srgbClr val="FF0000"/>
                </a:solidFill>
              </a:rPr>
              <a:t>D</a:t>
            </a:r>
            <a:r>
              <a:rPr lang="zh-CN" altLang="en-US" dirty="0"/>
              <a:t> ）。</a:t>
            </a:r>
          </a:p>
          <a:p>
            <a:pPr algn="l">
              <a:lnSpc>
                <a:spcPct val="150000"/>
              </a:lnSpc>
            </a:pPr>
            <a:r>
              <a:rPr lang="en-US" altLang="zh-CN" dirty="0"/>
              <a:t>A</a:t>
            </a:r>
            <a:r>
              <a:rPr lang="zh-CN" altLang="en-US" dirty="0"/>
              <a:t>、劳动者失业后，一般不能立即领取失业保险金，必须要等待一个时期</a:t>
            </a:r>
          </a:p>
          <a:p>
            <a:pPr algn="l">
              <a:lnSpc>
                <a:spcPct val="150000"/>
              </a:lnSpc>
            </a:pPr>
            <a:r>
              <a:rPr lang="en-US" altLang="zh-CN" dirty="0"/>
              <a:t>B</a:t>
            </a:r>
            <a:r>
              <a:rPr lang="zh-CN" altLang="en-US" dirty="0"/>
              <a:t>、等待期的长短，通常取决于各国所实行的就业政策、失业保险基金的规模和财政状况等</a:t>
            </a:r>
          </a:p>
          <a:p>
            <a:pPr algn="l">
              <a:lnSpc>
                <a:spcPct val="150000"/>
              </a:lnSpc>
            </a:pPr>
            <a:r>
              <a:rPr lang="en-US" altLang="zh-CN" dirty="0"/>
              <a:t>C</a:t>
            </a:r>
            <a:r>
              <a:rPr lang="zh-CN" altLang="en-US" dirty="0"/>
              <a:t>、失业保险金给付期限应为</a:t>
            </a:r>
            <a:r>
              <a:rPr lang="en-US" altLang="zh-CN" dirty="0"/>
              <a:t>1</a:t>
            </a:r>
            <a:r>
              <a:rPr lang="zh-CN" altLang="en-US" dirty="0"/>
              <a:t>年不超过</a:t>
            </a:r>
            <a:r>
              <a:rPr lang="en-US" altLang="zh-CN" dirty="0"/>
              <a:t>156</a:t>
            </a:r>
            <a:r>
              <a:rPr lang="zh-CN" altLang="en-US" dirty="0"/>
              <a:t>个工作日</a:t>
            </a:r>
          </a:p>
          <a:p>
            <a:pPr algn="l">
              <a:lnSpc>
                <a:spcPct val="150000"/>
              </a:lnSpc>
            </a:pPr>
            <a:r>
              <a:rPr lang="en-US" altLang="zh-CN" dirty="0">
                <a:solidFill>
                  <a:srgbClr val="FF0000"/>
                </a:solidFill>
              </a:rPr>
              <a:t>D</a:t>
            </a:r>
            <a:r>
              <a:rPr lang="zh-CN" altLang="en-US" dirty="0">
                <a:solidFill>
                  <a:srgbClr val="FF0000"/>
                </a:solidFill>
              </a:rPr>
              <a:t>、失业保险金给付期限应不低于</a:t>
            </a:r>
            <a:r>
              <a:rPr lang="en-US" altLang="zh-CN" dirty="0">
                <a:solidFill>
                  <a:srgbClr val="FF0000"/>
                </a:solidFill>
              </a:rPr>
              <a:t>70</a:t>
            </a:r>
            <a:r>
              <a:rPr lang="zh-CN" altLang="en-US" dirty="0">
                <a:solidFill>
                  <a:srgbClr val="FF0000"/>
                </a:solidFill>
              </a:rPr>
              <a:t>个工作日</a:t>
            </a:r>
          </a:p>
        </p:txBody>
      </p:sp>
      <p:sp>
        <p:nvSpPr>
          <p:cNvPr id="5" name="TextBox 3">
            <a:extLst>
              <a:ext uri="{FF2B5EF4-FFF2-40B4-BE49-F238E27FC236}">
                <a16:creationId xmlns:a16="http://schemas.microsoft.com/office/drawing/2014/main" id="{7FC521FE-CD07-4696-A864-A5E5DBB3FB10}"/>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9989217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11349</TotalTime>
  <Words>6450</Words>
  <Application>Microsoft Office PowerPoint</Application>
  <PresentationFormat>宽屏</PresentationFormat>
  <Paragraphs>780</Paragraphs>
  <Slides>100</Slides>
  <Notes>85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100</vt:i4>
      </vt:variant>
    </vt:vector>
  </HeadingPairs>
  <TitlesOfParts>
    <vt:vector size="108" baseType="lpstr">
      <vt:lpstr>Helvetica Neue For Number</vt:lpstr>
      <vt:lpstr>等线</vt:lpstr>
      <vt:lpstr>等线 Light</vt:lpstr>
      <vt:lpstr>微软雅黑</vt:lpstr>
      <vt:lpstr>Arial</vt:lpstr>
      <vt:lpstr>Calibri</vt:lpstr>
      <vt:lpstr>自定义设计方案</vt:lpstr>
      <vt:lpstr>【尤里奇】人力三级课件标准化模版V2.0（2016-6-21）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广东人力本自考《劳动法》串讲</dc:title>
  <dc:creator>Yonghao Liao</dc:creator>
  <cp:lastModifiedBy>解 超</cp:lastModifiedBy>
  <cp:revision>687</cp:revision>
  <dcterms:created xsi:type="dcterms:W3CDTF">2015-05-05T08:02:00Z</dcterms:created>
  <dcterms:modified xsi:type="dcterms:W3CDTF">2019-05-15T11:28:21Z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