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89"/>
  </p:notesMasterIdLst>
  <p:sldIdLst>
    <p:sldId id="1101" r:id="rId3"/>
    <p:sldId id="1075" r:id="rId4"/>
    <p:sldId id="333" r:id="rId5"/>
    <p:sldId id="1274" r:id="rId6"/>
    <p:sldId id="1308" r:id="rId7"/>
    <p:sldId id="1885" r:id="rId8"/>
    <p:sldId id="1886" r:id="rId9"/>
    <p:sldId id="1275" r:id="rId10"/>
    <p:sldId id="1309" r:id="rId11"/>
    <p:sldId id="1310" r:id="rId12"/>
    <p:sldId id="1887" r:id="rId13"/>
    <p:sldId id="1888" r:id="rId14"/>
    <p:sldId id="1276" r:id="rId15"/>
    <p:sldId id="1248" r:id="rId16"/>
    <p:sldId id="1249" r:id="rId17"/>
    <p:sldId id="1315" r:id="rId18"/>
    <p:sldId id="1889" r:id="rId19"/>
    <p:sldId id="1890" r:id="rId20"/>
    <p:sldId id="1891" r:id="rId21"/>
    <p:sldId id="1892" r:id="rId22"/>
    <p:sldId id="816" r:id="rId23"/>
    <p:sldId id="1235" r:id="rId24"/>
    <p:sldId id="757" r:id="rId25"/>
    <p:sldId id="1316" r:id="rId26"/>
    <p:sldId id="817" r:id="rId27"/>
    <p:sldId id="1318" r:id="rId28"/>
    <p:sldId id="1317" r:id="rId29"/>
    <p:sldId id="1893" r:id="rId30"/>
    <p:sldId id="1278" r:id="rId31"/>
    <p:sldId id="764" r:id="rId32"/>
    <p:sldId id="1894" r:id="rId33"/>
    <p:sldId id="1857" r:id="rId34"/>
    <p:sldId id="766" r:id="rId35"/>
    <p:sldId id="767" r:id="rId36"/>
    <p:sldId id="768" r:id="rId37"/>
    <p:sldId id="1858" r:id="rId38"/>
    <p:sldId id="1859" r:id="rId39"/>
    <p:sldId id="1860" r:id="rId40"/>
    <p:sldId id="1861" r:id="rId41"/>
    <p:sldId id="1862" r:id="rId42"/>
    <p:sldId id="1863" r:id="rId43"/>
    <p:sldId id="1864" r:id="rId44"/>
    <p:sldId id="1865" r:id="rId45"/>
    <p:sldId id="769" r:id="rId46"/>
    <p:sldId id="1313" r:id="rId47"/>
    <p:sldId id="1895" r:id="rId48"/>
    <p:sldId id="1867" r:id="rId49"/>
    <p:sldId id="1866" r:id="rId50"/>
    <p:sldId id="1868" r:id="rId51"/>
    <p:sldId id="1279" r:id="rId52"/>
    <p:sldId id="781" r:id="rId53"/>
    <p:sldId id="783" r:id="rId54"/>
    <p:sldId id="784" r:id="rId55"/>
    <p:sldId id="1869" r:id="rId56"/>
    <p:sldId id="1870" r:id="rId57"/>
    <p:sldId id="1871" r:id="rId58"/>
    <p:sldId id="1872" r:id="rId59"/>
    <p:sldId id="1873" r:id="rId60"/>
    <p:sldId id="1874" r:id="rId61"/>
    <p:sldId id="1280" r:id="rId62"/>
    <p:sldId id="819" r:id="rId63"/>
    <p:sldId id="820" r:id="rId64"/>
    <p:sldId id="1852" r:id="rId65"/>
    <p:sldId id="796" r:id="rId66"/>
    <p:sldId id="1876" r:id="rId67"/>
    <p:sldId id="1875" r:id="rId68"/>
    <p:sldId id="1289" r:id="rId69"/>
    <p:sldId id="1320" r:id="rId70"/>
    <p:sldId id="1877" r:id="rId71"/>
    <p:sldId id="1281" r:id="rId72"/>
    <p:sldId id="1293" r:id="rId73"/>
    <p:sldId id="1323" r:id="rId74"/>
    <p:sldId id="1322" r:id="rId75"/>
    <p:sldId id="1324" r:id="rId76"/>
    <p:sldId id="806" r:id="rId77"/>
    <p:sldId id="1290" r:id="rId78"/>
    <p:sldId id="1325" r:id="rId79"/>
    <p:sldId id="1326" r:id="rId80"/>
    <p:sldId id="1282" r:id="rId81"/>
    <p:sldId id="810" r:id="rId82"/>
    <p:sldId id="812" r:id="rId83"/>
    <p:sldId id="815" r:id="rId84"/>
    <p:sldId id="1878" r:id="rId85"/>
    <p:sldId id="1879" r:id="rId86"/>
    <p:sldId id="1220" r:id="rId87"/>
    <p:sldId id="1851"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57608-48AB-44AB-B0A0-9AFFA43737B0}"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38CFC-E2B4-423A-9EC3-7C2B4D29B03D}" type="slidenum">
              <a:rPr lang="zh-CN" altLang="en-US" smtClean="0"/>
              <a:t>‹#›</a:t>
            </a:fld>
            <a:endParaRPr lang="zh-CN" altLang="en-US"/>
          </a:p>
        </p:txBody>
      </p:sp>
    </p:spTree>
    <p:extLst>
      <p:ext uri="{BB962C8B-B14F-4D97-AF65-F5344CB8AC3E}">
        <p14:creationId xmlns:p14="http://schemas.microsoft.com/office/powerpoint/2010/main" val="81353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9353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75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0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428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38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9829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13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55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65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73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424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402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82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458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080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5585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461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66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732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80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44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62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12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731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82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360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118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08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8698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8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312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945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55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8120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810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0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807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081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478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79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541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275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856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5562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61</a:t>
            </a:fld>
            <a:endParaRPr lang="en-GB"/>
          </a:p>
        </p:txBody>
      </p:sp>
    </p:spTree>
    <p:extLst>
      <p:ext uri="{BB962C8B-B14F-4D97-AF65-F5344CB8AC3E}">
        <p14:creationId xmlns:p14="http://schemas.microsoft.com/office/powerpoint/2010/main" val="3779088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62</a:t>
            </a:fld>
            <a:endParaRPr lang="en-GB"/>
          </a:p>
        </p:txBody>
      </p:sp>
    </p:spTree>
    <p:extLst>
      <p:ext uri="{BB962C8B-B14F-4D97-AF65-F5344CB8AC3E}">
        <p14:creationId xmlns:p14="http://schemas.microsoft.com/office/powerpoint/2010/main" val="1404998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63</a:t>
            </a:fld>
            <a:endParaRPr lang="en-GB"/>
          </a:p>
        </p:txBody>
      </p:sp>
    </p:spTree>
    <p:extLst>
      <p:ext uri="{BB962C8B-B14F-4D97-AF65-F5344CB8AC3E}">
        <p14:creationId xmlns:p14="http://schemas.microsoft.com/office/powerpoint/2010/main" val="9993066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64</a:t>
            </a:fld>
            <a:endParaRPr lang="en-GB"/>
          </a:p>
        </p:txBody>
      </p:sp>
    </p:spTree>
    <p:extLst>
      <p:ext uri="{BB962C8B-B14F-4D97-AF65-F5344CB8AC3E}">
        <p14:creationId xmlns:p14="http://schemas.microsoft.com/office/powerpoint/2010/main" val="21310548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65</a:t>
            </a:fld>
            <a:endParaRPr lang="en-GB"/>
          </a:p>
        </p:txBody>
      </p:sp>
    </p:spTree>
    <p:extLst>
      <p:ext uri="{BB962C8B-B14F-4D97-AF65-F5344CB8AC3E}">
        <p14:creationId xmlns:p14="http://schemas.microsoft.com/office/powerpoint/2010/main" val="1019786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66</a:t>
            </a:fld>
            <a:endParaRPr lang="en-GB"/>
          </a:p>
        </p:txBody>
      </p:sp>
    </p:spTree>
    <p:extLst>
      <p:ext uri="{BB962C8B-B14F-4D97-AF65-F5344CB8AC3E}">
        <p14:creationId xmlns:p14="http://schemas.microsoft.com/office/powerpoint/2010/main" val="9427034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67</a:t>
            </a:fld>
            <a:endParaRPr lang="en-GB"/>
          </a:p>
        </p:txBody>
      </p:sp>
    </p:spTree>
    <p:extLst>
      <p:ext uri="{BB962C8B-B14F-4D97-AF65-F5344CB8AC3E}">
        <p14:creationId xmlns:p14="http://schemas.microsoft.com/office/powerpoint/2010/main" val="27807268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68</a:t>
            </a:fld>
            <a:endParaRPr lang="en-GB"/>
          </a:p>
        </p:txBody>
      </p:sp>
    </p:spTree>
    <p:extLst>
      <p:ext uri="{BB962C8B-B14F-4D97-AF65-F5344CB8AC3E}">
        <p14:creationId xmlns:p14="http://schemas.microsoft.com/office/powerpoint/2010/main" val="3429049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6731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69</a:t>
            </a:fld>
            <a:endParaRPr lang="en-GB"/>
          </a:p>
        </p:txBody>
      </p:sp>
    </p:spTree>
    <p:extLst>
      <p:ext uri="{BB962C8B-B14F-4D97-AF65-F5344CB8AC3E}">
        <p14:creationId xmlns:p14="http://schemas.microsoft.com/office/powerpoint/2010/main" val="15208827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71</a:t>
            </a:fld>
            <a:endParaRPr lang="en-GB"/>
          </a:p>
        </p:txBody>
      </p:sp>
    </p:spTree>
    <p:extLst>
      <p:ext uri="{BB962C8B-B14F-4D97-AF65-F5344CB8AC3E}">
        <p14:creationId xmlns:p14="http://schemas.microsoft.com/office/powerpoint/2010/main" val="13102846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72</a:t>
            </a:fld>
            <a:endParaRPr lang="en-GB"/>
          </a:p>
        </p:txBody>
      </p:sp>
    </p:spTree>
    <p:extLst>
      <p:ext uri="{BB962C8B-B14F-4D97-AF65-F5344CB8AC3E}">
        <p14:creationId xmlns:p14="http://schemas.microsoft.com/office/powerpoint/2010/main" val="30286158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73</a:t>
            </a:fld>
            <a:endParaRPr lang="en-GB"/>
          </a:p>
        </p:txBody>
      </p:sp>
    </p:spTree>
    <p:extLst>
      <p:ext uri="{BB962C8B-B14F-4D97-AF65-F5344CB8AC3E}">
        <p14:creationId xmlns:p14="http://schemas.microsoft.com/office/powerpoint/2010/main" val="2436258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74</a:t>
            </a:fld>
            <a:endParaRPr lang="en-GB"/>
          </a:p>
        </p:txBody>
      </p:sp>
    </p:spTree>
    <p:extLst>
      <p:ext uri="{BB962C8B-B14F-4D97-AF65-F5344CB8AC3E}">
        <p14:creationId xmlns:p14="http://schemas.microsoft.com/office/powerpoint/2010/main" val="21482540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75</a:t>
            </a:fld>
            <a:endParaRPr lang="en-GB"/>
          </a:p>
        </p:txBody>
      </p:sp>
    </p:spTree>
    <p:extLst>
      <p:ext uri="{BB962C8B-B14F-4D97-AF65-F5344CB8AC3E}">
        <p14:creationId xmlns:p14="http://schemas.microsoft.com/office/powerpoint/2010/main" val="17737922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76</a:t>
            </a:fld>
            <a:endParaRPr lang="en-GB"/>
          </a:p>
        </p:txBody>
      </p:sp>
    </p:spTree>
    <p:extLst>
      <p:ext uri="{BB962C8B-B14F-4D97-AF65-F5344CB8AC3E}">
        <p14:creationId xmlns:p14="http://schemas.microsoft.com/office/powerpoint/2010/main" val="36602265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77</a:t>
            </a:fld>
            <a:endParaRPr lang="en-GB"/>
          </a:p>
        </p:txBody>
      </p:sp>
    </p:spTree>
    <p:extLst>
      <p:ext uri="{BB962C8B-B14F-4D97-AF65-F5344CB8AC3E}">
        <p14:creationId xmlns:p14="http://schemas.microsoft.com/office/powerpoint/2010/main" val="1858911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78</a:t>
            </a:fld>
            <a:endParaRPr lang="en-GB"/>
          </a:p>
        </p:txBody>
      </p:sp>
    </p:spTree>
    <p:extLst>
      <p:ext uri="{BB962C8B-B14F-4D97-AF65-F5344CB8AC3E}">
        <p14:creationId xmlns:p14="http://schemas.microsoft.com/office/powerpoint/2010/main" val="38536021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81</a:t>
            </a:fld>
            <a:endParaRPr lang="en-GB"/>
          </a:p>
        </p:txBody>
      </p:sp>
    </p:spTree>
    <p:extLst>
      <p:ext uri="{BB962C8B-B14F-4D97-AF65-F5344CB8AC3E}">
        <p14:creationId xmlns:p14="http://schemas.microsoft.com/office/powerpoint/2010/main" val="212850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5993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82</a:t>
            </a:fld>
            <a:endParaRPr lang="en-GB"/>
          </a:p>
        </p:txBody>
      </p:sp>
    </p:spTree>
    <p:extLst>
      <p:ext uri="{BB962C8B-B14F-4D97-AF65-F5344CB8AC3E}">
        <p14:creationId xmlns:p14="http://schemas.microsoft.com/office/powerpoint/2010/main" val="16442889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83</a:t>
            </a:fld>
            <a:endParaRPr lang="en-GB"/>
          </a:p>
        </p:txBody>
      </p:sp>
    </p:spTree>
    <p:extLst>
      <p:ext uri="{BB962C8B-B14F-4D97-AF65-F5344CB8AC3E}">
        <p14:creationId xmlns:p14="http://schemas.microsoft.com/office/powerpoint/2010/main" val="9844898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84</a:t>
            </a:fld>
            <a:endParaRPr lang="en-GB"/>
          </a:p>
        </p:txBody>
      </p:sp>
    </p:spTree>
    <p:extLst>
      <p:ext uri="{BB962C8B-B14F-4D97-AF65-F5344CB8AC3E}">
        <p14:creationId xmlns:p14="http://schemas.microsoft.com/office/powerpoint/2010/main" val="281648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431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0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65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393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5910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67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03F5B92-2CBF-4C26-B8CB-37BA7423E3C9}" type="slidenum">
              <a:rPr lang="zh-CN" altLang="en-US" smtClean="0"/>
              <a:t>‹#›</a:t>
            </a:fld>
            <a:endParaRPr lang="zh-CN" altLang="en-US"/>
          </a:p>
        </p:txBody>
      </p:sp>
    </p:spTree>
    <p:extLst>
      <p:ext uri="{BB962C8B-B14F-4D97-AF65-F5344CB8AC3E}">
        <p14:creationId xmlns:p14="http://schemas.microsoft.com/office/powerpoint/2010/main" val="230102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934973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D588E59C-C74F-4A91-BDC1-11E08727F352}"/>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3806D74F-97FA-4983-B142-48441DB40F1E}"/>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B062687D-589B-4EE9-A1AC-9A8A33636BE1}"/>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3353212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08F4E710-1069-4F43-8479-F0DFE998457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B91500BE-D250-4B59-A7B6-F534CF79760C}"/>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7D04B7DC-8284-4294-8A1B-5C5696BD8FED}"/>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365470908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2951434-1B75-462F-A4A6-4911728BD634}"/>
              </a:ext>
            </a:extLst>
          </p:cNvPr>
          <p:cNvSpPr/>
          <p:nvPr/>
        </p:nvSpPr>
        <p:spPr>
          <a:xfrm>
            <a:off x="1294686" y="2671312"/>
            <a:ext cx="4801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现行失业保险制度的保障能力不足</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0B47582C-AEF4-4C54-95E8-BAF71E5401E3}"/>
              </a:ext>
            </a:extLst>
          </p:cNvPr>
          <p:cNvSpPr/>
          <p:nvPr/>
        </p:nvSpPr>
        <p:spPr>
          <a:xfrm>
            <a:off x="2059721" y="3429000"/>
            <a:ext cx="22060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rPr>
              <a:t>、资金严重短缺 </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sp>
        <p:nvSpPr>
          <p:cNvPr id="5" name="矩形 4">
            <a:extLst>
              <a:ext uri="{FF2B5EF4-FFF2-40B4-BE49-F238E27FC236}">
                <a16:creationId xmlns:a16="http://schemas.microsoft.com/office/drawing/2014/main" id="{02F22A39-9BCA-4E8A-9509-337E2A911D32}"/>
              </a:ext>
            </a:extLst>
          </p:cNvPr>
          <p:cNvSpPr/>
          <p:nvPr/>
        </p:nvSpPr>
        <p:spPr>
          <a:xfrm>
            <a:off x="2059721" y="4186688"/>
            <a:ext cx="323197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、所提供的保障能力有限 </a:t>
            </a:r>
          </a:p>
        </p:txBody>
      </p:sp>
      <p:sp>
        <p:nvSpPr>
          <p:cNvPr id="14" name="矩形 13">
            <a:extLst>
              <a:ext uri="{FF2B5EF4-FFF2-40B4-BE49-F238E27FC236}">
                <a16:creationId xmlns:a16="http://schemas.microsoft.com/office/drawing/2014/main" id="{3EB15DC7-3408-4541-AA29-EA09FA52ED1E}"/>
              </a:ext>
            </a:extLst>
          </p:cNvPr>
          <p:cNvSpPr/>
          <p:nvPr/>
        </p:nvSpPr>
        <p:spPr>
          <a:xfrm>
            <a:off x="2059721" y="4944376"/>
            <a:ext cx="238719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、覆盖的范围太小</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2" name="组合 11">
            <a:extLst>
              <a:ext uri="{FF2B5EF4-FFF2-40B4-BE49-F238E27FC236}">
                <a16:creationId xmlns:a16="http://schemas.microsoft.com/office/drawing/2014/main" id="{00B589E4-0269-4770-AD6E-3436395C0337}"/>
              </a:ext>
            </a:extLst>
          </p:cNvPr>
          <p:cNvGrpSpPr/>
          <p:nvPr/>
        </p:nvGrpSpPr>
        <p:grpSpPr>
          <a:xfrm>
            <a:off x="107475" y="941847"/>
            <a:ext cx="7577033" cy="1097945"/>
            <a:chOff x="107475" y="941847"/>
            <a:chExt cx="7577033" cy="1097945"/>
          </a:xfrm>
        </p:grpSpPr>
        <p:grpSp>
          <p:nvGrpSpPr>
            <p:cNvPr id="13" name="组合 12">
              <a:extLst>
                <a:ext uri="{FF2B5EF4-FFF2-40B4-BE49-F238E27FC236}">
                  <a16:creationId xmlns:a16="http://schemas.microsoft.com/office/drawing/2014/main" id="{2E9E8546-58E9-4C3C-8033-C26B8F20AE0A}"/>
                </a:ext>
              </a:extLst>
            </p:cNvPr>
            <p:cNvGrpSpPr/>
            <p:nvPr/>
          </p:nvGrpSpPr>
          <p:grpSpPr>
            <a:xfrm>
              <a:off x="107475" y="941847"/>
              <a:ext cx="6384576" cy="1097945"/>
              <a:chOff x="107475" y="941847"/>
              <a:chExt cx="6384576" cy="1097945"/>
            </a:xfrm>
          </p:grpSpPr>
          <p:sp>
            <p:nvSpPr>
              <p:cNvPr id="16" name="文本框 15">
                <a:extLst>
                  <a:ext uri="{FF2B5EF4-FFF2-40B4-BE49-F238E27FC236}">
                    <a16:creationId xmlns:a16="http://schemas.microsoft.com/office/drawing/2014/main" id="{28B04486-2ABA-4776-98DA-B2B0DE708FF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B76FEE9F-5EA8-4ADE-B91D-8FC7EC999556}"/>
                  </a:ext>
                </a:extLst>
              </p:cNvPr>
              <p:cNvSpPr/>
              <p:nvPr/>
            </p:nvSpPr>
            <p:spPr>
              <a:xfrm>
                <a:off x="263415" y="1608905"/>
                <a:ext cx="62286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我国失业保险制度存在的主要问题分析</a:t>
                </a:r>
              </a:p>
            </p:txBody>
          </p:sp>
        </p:grpSp>
        <p:sp>
          <p:nvSpPr>
            <p:cNvPr id="15" name="文本框 14">
              <a:extLst>
                <a:ext uri="{FF2B5EF4-FFF2-40B4-BE49-F238E27FC236}">
                  <a16:creationId xmlns:a16="http://schemas.microsoft.com/office/drawing/2014/main" id="{1066CD4A-3F01-4737-AD03-580603018E2F}"/>
                </a:ext>
              </a:extLst>
            </p:cNvPr>
            <p:cNvSpPr txBox="1"/>
            <p:nvPr/>
          </p:nvSpPr>
          <p:spPr>
            <a:xfrm>
              <a:off x="6246294" y="163427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Tree>
    <p:extLst>
      <p:ext uri="{BB962C8B-B14F-4D97-AF65-F5344CB8AC3E}">
        <p14:creationId xmlns:p14="http://schemas.microsoft.com/office/powerpoint/2010/main" val="337657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0186"/>
            <a:ext cx="9037674" cy="4484427"/>
          </a:xfrm>
        </p:spPr>
        <p:txBody>
          <a:bodyPr anchor="ctr"/>
          <a:lstStyle/>
          <a:p>
            <a:pPr algn="l">
              <a:lnSpc>
                <a:spcPct val="150000"/>
              </a:lnSpc>
              <a:spcAft>
                <a:spcPts val="1200"/>
              </a:spcAft>
            </a:pPr>
            <a:r>
              <a:rPr lang="zh-CN" altLang="en-US" dirty="0"/>
              <a:t>我国失业保险制度存在的主要问题有（      ）。</a:t>
            </a:r>
          </a:p>
          <a:p>
            <a:pPr algn="l">
              <a:lnSpc>
                <a:spcPct val="150000"/>
              </a:lnSpc>
              <a:spcAft>
                <a:spcPts val="1200"/>
              </a:spcAft>
            </a:pPr>
            <a:r>
              <a:rPr lang="en-US" altLang="zh-CN" dirty="0"/>
              <a:t>A</a:t>
            </a:r>
            <a:r>
              <a:rPr lang="zh-CN" altLang="en-US" dirty="0"/>
              <a:t>、对建立社会失业保险制度的紧迫性、重要性认识严重不足</a:t>
            </a:r>
          </a:p>
          <a:p>
            <a:pPr algn="l">
              <a:lnSpc>
                <a:spcPct val="150000"/>
              </a:lnSpc>
              <a:spcAft>
                <a:spcPts val="1200"/>
              </a:spcAft>
            </a:pPr>
            <a:r>
              <a:rPr lang="en-US" altLang="zh-CN" dirty="0"/>
              <a:t>B</a:t>
            </a:r>
            <a:r>
              <a:rPr lang="zh-CN" altLang="en-US" dirty="0"/>
              <a:t>、我国现行失业保险制度的保障能力不足</a:t>
            </a:r>
          </a:p>
          <a:p>
            <a:pPr algn="l">
              <a:lnSpc>
                <a:spcPct val="150000"/>
              </a:lnSpc>
              <a:spcAft>
                <a:spcPts val="1200"/>
              </a:spcAft>
            </a:pPr>
            <a:r>
              <a:rPr lang="en-US" altLang="zh-CN" dirty="0"/>
              <a:t>C</a:t>
            </a:r>
            <a:r>
              <a:rPr lang="zh-CN" altLang="en-US" dirty="0"/>
              <a:t>、现行的失业保险制度在促进失业者再就业方面的功能较弱</a:t>
            </a:r>
          </a:p>
          <a:p>
            <a:pPr algn="l">
              <a:lnSpc>
                <a:spcPct val="150000"/>
              </a:lnSpc>
              <a:spcAft>
                <a:spcPts val="1200"/>
              </a:spcAft>
            </a:pPr>
            <a:r>
              <a:rPr lang="en-US" altLang="zh-CN" dirty="0"/>
              <a:t>D</a:t>
            </a:r>
            <a:r>
              <a:rPr lang="zh-CN" altLang="en-US" dirty="0"/>
              <a:t>、我国现行失业保险制度的制度缺陷</a:t>
            </a:r>
          </a:p>
          <a:p>
            <a:pPr algn="l">
              <a:lnSpc>
                <a:spcPct val="150000"/>
              </a:lnSpc>
              <a:spcAft>
                <a:spcPts val="1200"/>
              </a:spcAft>
            </a:pPr>
            <a:r>
              <a:rPr lang="en-US" altLang="zh-CN" dirty="0"/>
              <a:t>E</a:t>
            </a:r>
            <a:r>
              <a:rPr lang="zh-CN" altLang="en-US" dirty="0"/>
              <a:t>、现行失业保险制度的管理缺陷</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0893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20186"/>
            <a:ext cx="9037674" cy="4484427"/>
          </a:xfrm>
        </p:spPr>
        <p:txBody>
          <a:bodyPr anchor="ctr"/>
          <a:lstStyle/>
          <a:p>
            <a:pPr algn="l">
              <a:lnSpc>
                <a:spcPct val="150000"/>
              </a:lnSpc>
              <a:spcAft>
                <a:spcPts val="1200"/>
              </a:spcAft>
            </a:pPr>
            <a:r>
              <a:rPr lang="zh-CN" altLang="en-US" dirty="0"/>
              <a:t>我国失业保险制度存在的主要问题有（   </a:t>
            </a:r>
            <a:r>
              <a:rPr lang="en-US" altLang="zh-CN" b="1" dirty="0">
                <a:solidFill>
                  <a:srgbClr val="FF0000"/>
                </a:solidFill>
              </a:rPr>
              <a:t>ABCD</a:t>
            </a:r>
            <a:r>
              <a:rPr lang="zh-CN" altLang="en-US" dirty="0"/>
              <a:t>  ）。</a:t>
            </a:r>
          </a:p>
          <a:p>
            <a:pPr algn="l">
              <a:lnSpc>
                <a:spcPct val="150000"/>
              </a:lnSpc>
              <a:spcAft>
                <a:spcPts val="1200"/>
              </a:spcAft>
            </a:pPr>
            <a:r>
              <a:rPr lang="en-US" altLang="zh-CN" b="1" dirty="0">
                <a:solidFill>
                  <a:srgbClr val="FF0000"/>
                </a:solidFill>
              </a:rPr>
              <a:t>A</a:t>
            </a:r>
            <a:r>
              <a:rPr lang="zh-CN" altLang="en-US" b="1" dirty="0">
                <a:solidFill>
                  <a:srgbClr val="FF0000"/>
                </a:solidFill>
              </a:rPr>
              <a:t>、对建立社会失业保险制度的紧迫性、重要性认识严重不足</a:t>
            </a:r>
          </a:p>
          <a:p>
            <a:pPr algn="l">
              <a:lnSpc>
                <a:spcPct val="150000"/>
              </a:lnSpc>
              <a:spcAft>
                <a:spcPts val="1200"/>
              </a:spcAft>
            </a:pPr>
            <a:r>
              <a:rPr lang="en-US" altLang="zh-CN" b="1" dirty="0">
                <a:solidFill>
                  <a:srgbClr val="FF0000"/>
                </a:solidFill>
              </a:rPr>
              <a:t>B</a:t>
            </a:r>
            <a:r>
              <a:rPr lang="zh-CN" altLang="en-US" b="1" dirty="0">
                <a:solidFill>
                  <a:srgbClr val="FF0000"/>
                </a:solidFill>
              </a:rPr>
              <a:t>、我国现行失业保险制度的保障能力不足</a:t>
            </a:r>
          </a:p>
          <a:p>
            <a:pPr algn="l">
              <a:lnSpc>
                <a:spcPct val="150000"/>
              </a:lnSpc>
              <a:spcAft>
                <a:spcPts val="1200"/>
              </a:spcAft>
            </a:pPr>
            <a:r>
              <a:rPr lang="en-US" altLang="zh-CN" b="1" dirty="0">
                <a:solidFill>
                  <a:srgbClr val="FF0000"/>
                </a:solidFill>
              </a:rPr>
              <a:t>C</a:t>
            </a:r>
            <a:r>
              <a:rPr lang="zh-CN" altLang="en-US" b="1" dirty="0">
                <a:solidFill>
                  <a:srgbClr val="FF0000"/>
                </a:solidFill>
              </a:rPr>
              <a:t>、现行的失业保险制度在促进失业者再就业方面的功能较弱</a:t>
            </a:r>
          </a:p>
          <a:p>
            <a:pPr algn="l">
              <a:lnSpc>
                <a:spcPct val="150000"/>
              </a:lnSpc>
              <a:spcAft>
                <a:spcPts val="1200"/>
              </a:spcAft>
            </a:pPr>
            <a:r>
              <a:rPr lang="en-US" altLang="zh-CN" b="1" dirty="0">
                <a:solidFill>
                  <a:srgbClr val="FF0000"/>
                </a:solidFill>
              </a:rPr>
              <a:t>D</a:t>
            </a:r>
            <a:r>
              <a:rPr lang="zh-CN" altLang="en-US" b="1" dirty="0">
                <a:solidFill>
                  <a:srgbClr val="FF0000"/>
                </a:solidFill>
              </a:rPr>
              <a:t>、我国现行失业保险制度的制度缺陷</a:t>
            </a:r>
          </a:p>
          <a:p>
            <a:pPr algn="l">
              <a:lnSpc>
                <a:spcPct val="150000"/>
              </a:lnSpc>
              <a:spcAft>
                <a:spcPts val="1200"/>
              </a:spcAft>
            </a:pPr>
            <a:r>
              <a:rPr lang="en-US" altLang="zh-CN" dirty="0"/>
              <a:t>E</a:t>
            </a:r>
            <a:r>
              <a:rPr lang="zh-CN" altLang="en-US" dirty="0"/>
              <a:t>、现行失业保险制度的管理缺陷</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9953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991175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EBCD03F-0671-49AF-85AB-50DCDE74D3A4}"/>
              </a:ext>
            </a:extLst>
          </p:cNvPr>
          <p:cNvGrpSpPr/>
          <p:nvPr/>
        </p:nvGrpSpPr>
        <p:grpSpPr>
          <a:xfrm>
            <a:off x="940858" y="2143322"/>
            <a:ext cx="10310284" cy="3672623"/>
            <a:chOff x="-1565714" y="1843034"/>
            <a:chExt cx="10310284" cy="3672623"/>
          </a:xfrm>
        </p:grpSpPr>
        <p:sp>
          <p:nvSpPr>
            <p:cNvPr id="5" name="文本框 4">
              <a:extLst>
                <a:ext uri="{FF2B5EF4-FFF2-40B4-BE49-F238E27FC236}">
                  <a16:creationId xmlns:a16="http://schemas.microsoft.com/office/drawing/2014/main" id="{B7EDE097-738D-46AA-83E9-6DCF44AA134F}"/>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我国失业保险制度的完善</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6" name="直接连接符 5">
              <a:extLst>
                <a:ext uri="{FF2B5EF4-FFF2-40B4-BE49-F238E27FC236}">
                  <a16:creationId xmlns:a16="http://schemas.microsoft.com/office/drawing/2014/main" id="{5059957A-CB57-4B89-9D3A-FFB690B7B10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2B54B9E-A8B1-46A2-8C77-A4BD0FACEBE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ECA8AFA-B576-4F7A-AE4A-02364394249E}"/>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4D276B2-75AF-46BE-B887-B4B28A0D6BA8}"/>
                </a:ext>
              </a:extLst>
            </p:cNvPr>
            <p:cNvSpPr txBox="1"/>
            <p:nvPr/>
          </p:nvSpPr>
          <p:spPr>
            <a:xfrm>
              <a:off x="3625846" y="1843034"/>
              <a:ext cx="366450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失业保险制度的制度改进</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1CBC7BE1-571C-4636-9418-F929323A66E9}"/>
                </a:ext>
              </a:extLst>
            </p:cNvPr>
            <p:cNvSpPr txBox="1"/>
            <p:nvPr/>
          </p:nvSpPr>
          <p:spPr>
            <a:xfrm>
              <a:off x="3625846" y="3463743"/>
              <a:ext cx="511872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增强失业保险制度对促进就业的功能</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1" name="直接连接符 10">
              <a:extLst>
                <a:ext uri="{FF2B5EF4-FFF2-40B4-BE49-F238E27FC236}">
                  <a16:creationId xmlns:a16="http://schemas.microsoft.com/office/drawing/2014/main" id="{8D23322E-198D-40F4-B9FA-7E57340C069B}"/>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8E2238E-83DF-4B61-9AB5-7748F0B0DE50}"/>
                </a:ext>
              </a:extLst>
            </p:cNvPr>
            <p:cNvSpPr txBox="1"/>
            <p:nvPr/>
          </p:nvSpPr>
          <p:spPr>
            <a:xfrm>
              <a:off x="3679334" y="5053992"/>
              <a:ext cx="299406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失业保险基金的管理</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3" name="直接连接符 12">
              <a:extLst>
                <a:ext uri="{FF2B5EF4-FFF2-40B4-BE49-F238E27FC236}">
                  <a16:creationId xmlns:a16="http://schemas.microsoft.com/office/drawing/2014/main" id="{12564E7F-5B8B-4C20-9B1C-F780F34FE7B8}"/>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494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E7D622-A758-47A5-84D6-35CAA69D3CEA}"/>
              </a:ext>
            </a:extLst>
          </p:cNvPr>
          <p:cNvSpPr/>
          <p:nvPr/>
        </p:nvSpPr>
        <p:spPr>
          <a:xfrm>
            <a:off x="1695840" y="3399667"/>
            <a:ext cx="437614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（一）促进失业保险制度的</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立法</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改革</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8" name="Rectangle 7">
            <a:extLst>
              <a:ext uri="{FF2B5EF4-FFF2-40B4-BE49-F238E27FC236}">
                <a16:creationId xmlns:a16="http://schemas.microsoft.com/office/drawing/2014/main" id="{F67C45ED-FB3F-4490-9558-ED916B420E20}"/>
              </a:ext>
            </a:extLst>
          </p:cNvPr>
          <p:cNvSpPr/>
          <p:nvPr/>
        </p:nvSpPr>
        <p:spPr>
          <a:xfrm>
            <a:off x="1695841" y="4053882"/>
            <a:ext cx="996558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（二）根据就业结构的变化，对处于不同结构状态中的失业者实行</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不同的失业保险政策</a:t>
            </a:r>
            <a:endParaRPr kumimoji="0" lang="en-GB" sz="20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9" name="Rectangle 8">
            <a:extLst>
              <a:ext uri="{FF2B5EF4-FFF2-40B4-BE49-F238E27FC236}">
                <a16:creationId xmlns:a16="http://schemas.microsoft.com/office/drawing/2014/main" id="{5559C1D4-E4BB-4252-9912-D278F787DB47}"/>
              </a:ext>
            </a:extLst>
          </p:cNvPr>
          <p:cNvSpPr/>
          <p:nvPr/>
        </p:nvSpPr>
        <p:spPr>
          <a:xfrm>
            <a:off x="1695841" y="4684426"/>
            <a:ext cx="10569759" cy="70788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（三）在失业保险的对象上，应按</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“国民待遇”</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原则，扩大失业保险范围，尽快使城乡所有劳动者在失业保险制度方面享受同等的权益</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0" name="Rectangle 9">
            <a:extLst>
              <a:ext uri="{FF2B5EF4-FFF2-40B4-BE49-F238E27FC236}">
                <a16:creationId xmlns:a16="http://schemas.microsoft.com/office/drawing/2014/main" id="{9B648C77-CE5F-4A18-AB3E-B66013EEDA22}"/>
              </a:ext>
            </a:extLst>
          </p:cNvPr>
          <p:cNvSpPr/>
          <p:nvPr/>
        </p:nvSpPr>
        <p:spPr>
          <a:xfrm>
            <a:off x="1695840" y="5612410"/>
            <a:ext cx="596931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（四）完善失业统计指标体系，建立</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失业预警系统</a:t>
            </a:r>
            <a:endParaRPr kumimoji="0" lang="en-GB" sz="20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11" name="Rectangle 10">
            <a:extLst>
              <a:ext uri="{FF2B5EF4-FFF2-40B4-BE49-F238E27FC236}">
                <a16:creationId xmlns:a16="http://schemas.microsoft.com/office/drawing/2014/main" id="{8624558D-086D-448F-81C1-3B791FF0C8C6}"/>
              </a:ext>
            </a:extLst>
          </p:cNvPr>
          <p:cNvSpPr/>
          <p:nvPr/>
        </p:nvSpPr>
        <p:spPr>
          <a:xfrm>
            <a:off x="1695841" y="6242954"/>
            <a:ext cx="364380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（五）重新设计</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失业待遇</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方法</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grpSp>
        <p:nvGrpSpPr>
          <p:cNvPr id="12" name="组合 11">
            <a:extLst>
              <a:ext uri="{FF2B5EF4-FFF2-40B4-BE49-F238E27FC236}">
                <a16:creationId xmlns:a16="http://schemas.microsoft.com/office/drawing/2014/main" id="{C52BE68E-0CF9-43D4-B806-A579965A217A}"/>
              </a:ext>
            </a:extLst>
          </p:cNvPr>
          <p:cNvGrpSpPr/>
          <p:nvPr/>
        </p:nvGrpSpPr>
        <p:grpSpPr>
          <a:xfrm>
            <a:off x="107475" y="941847"/>
            <a:ext cx="6194572" cy="1610033"/>
            <a:chOff x="107475" y="941847"/>
            <a:chExt cx="6194572" cy="1610033"/>
          </a:xfrm>
        </p:grpSpPr>
        <p:sp>
          <p:nvSpPr>
            <p:cNvPr id="2" name="文本框 1"/>
            <p:cNvSpPr txBox="1"/>
            <p:nvPr/>
          </p:nvSpPr>
          <p:spPr>
            <a:xfrm>
              <a:off x="625501" y="2151770"/>
              <a:ext cx="431567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6.5.1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一、失业保险制度的制度改进</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6" name="组合 15">
              <a:extLst>
                <a:ext uri="{FF2B5EF4-FFF2-40B4-BE49-F238E27FC236}">
                  <a16:creationId xmlns:a16="http://schemas.microsoft.com/office/drawing/2014/main" id="{06E9CFC6-DB71-495A-BCA2-968DBDD583B8}"/>
                </a:ext>
              </a:extLst>
            </p:cNvPr>
            <p:cNvGrpSpPr/>
            <p:nvPr/>
          </p:nvGrpSpPr>
          <p:grpSpPr>
            <a:xfrm>
              <a:off x="107475" y="941847"/>
              <a:ext cx="4756358" cy="1031757"/>
              <a:chOff x="107475" y="941847"/>
              <a:chExt cx="4756358" cy="1031757"/>
            </a:xfrm>
          </p:grpSpPr>
          <p:sp>
            <p:nvSpPr>
              <p:cNvPr id="17" name="文本框 16">
                <a:extLst>
                  <a:ext uri="{FF2B5EF4-FFF2-40B4-BE49-F238E27FC236}">
                    <a16:creationId xmlns:a16="http://schemas.microsoft.com/office/drawing/2014/main" id="{465144B6-9152-4D46-B7CF-64A8ADDF971B}"/>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0044F862-0E31-4D78-BF1A-4D348D38F9DF}"/>
                  </a:ext>
                </a:extLst>
              </p:cNvPr>
              <p:cNvSpPr/>
              <p:nvPr/>
            </p:nvSpPr>
            <p:spPr>
              <a:xfrm>
                <a:off x="305945" y="1542717"/>
                <a:ext cx="45578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我国失业保险制度的完善</a:t>
                </a:r>
              </a:p>
            </p:txBody>
          </p:sp>
        </p:grpSp>
        <p:sp>
          <p:nvSpPr>
            <p:cNvPr id="19" name="文本框 18">
              <a:extLst>
                <a:ext uri="{FF2B5EF4-FFF2-40B4-BE49-F238E27FC236}">
                  <a16:creationId xmlns:a16="http://schemas.microsoft.com/office/drawing/2014/main" id="{595C5F27-633E-4B0D-90C0-7A9340726E24}"/>
                </a:ext>
              </a:extLst>
            </p:cNvPr>
            <p:cNvSpPr txBox="1"/>
            <p:nvPr/>
          </p:nvSpPr>
          <p:spPr>
            <a:xfrm>
              <a:off x="4863833" y="216715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7" name="矩形 6">
            <a:extLst>
              <a:ext uri="{FF2B5EF4-FFF2-40B4-BE49-F238E27FC236}">
                <a16:creationId xmlns:a16="http://schemas.microsoft.com/office/drawing/2014/main" id="{BAE9BDDF-A5E5-4D42-B583-9220887A395B}"/>
              </a:ext>
            </a:extLst>
          </p:cNvPr>
          <p:cNvSpPr/>
          <p:nvPr/>
        </p:nvSpPr>
        <p:spPr>
          <a:xfrm>
            <a:off x="1589689" y="2749045"/>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GB" sz="2000" b="1" i="0" u="none" strike="noStrike" kern="1200" cap="none" spc="0" normalizeH="0" baseline="0" noProof="0" dirty="0">
                <a:ln>
                  <a:noFill/>
                </a:ln>
                <a:solidFill>
                  <a:prstClr val="black"/>
                </a:solidFill>
                <a:effectLst/>
                <a:uLnTx/>
                <a:uFillTx/>
                <a:latin typeface="Calibri"/>
                <a:ea typeface="微软雅黑"/>
                <a:cs typeface="+mn-cs"/>
              </a:rPr>
              <a:t>改进措施</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4" name="图片 3">
            <a:extLst>
              <a:ext uri="{FF2B5EF4-FFF2-40B4-BE49-F238E27FC236}">
                <a16:creationId xmlns:a16="http://schemas.microsoft.com/office/drawing/2014/main" id="{42E90E78-9D89-48C9-A55B-03F35D92C1A9}"/>
              </a:ext>
            </a:extLst>
          </p:cNvPr>
          <p:cNvPicPr>
            <a:picLocks noChangeAspect="1"/>
          </p:cNvPicPr>
          <p:nvPr/>
        </p:nvPicPr>
        <p:blipFill>
          <a:blip r:embed="rId3"/>
          <a:stretch>
            <a:fillRect/>
          </a:stretch>
        </p:blipFill>
        <p:spPr>
          <a:xfrm>
            <a:off x="8359651" y="760539"/>
            <a:ext cx="3724873" cy="1420261"/>
          </a:xfrm>
          <a:prstGeom prst="rect">
            <a:avLst/>
          </a:prstGeom>
        </p:spPr>
      </p:pic>
      <p:sp>
        <p:nvSpPr>
          <p:cNvPr id="5" name="矩形 4">
            <a:extLst>
              <a:ext uri="{FF2B5EF4-FFF2-40B4-BE49-F238E27FC236}">
                <a16:creationId xmlns:a16="http://schemas.microsoft.com/office/drawing/2014/main" id="{B2CAAA79-8680-4DDF-8598-83948E6502D1}"/>
              </a:ext>
            </a:extLst>
          </p:cNvPr>
          <p:cNvSpPr/>
          <p:nvPr/>
        </p:nvSpPr>
        <p:spPr>
          <a:xfrm>
            <a:off x="1009671" y="169860"/>
            <a:ext cx="37625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6.5.1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一、失业保险制度的制度改进</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97322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4B3719-4B97-4CBB-BF62-FA95742F54B9}"/>
              </a:ext>
            </a:extLst>
          </p:cNvPr>
          <p:cNvSpPr/>
          <p:nvPr/>
        </p:nvSpPr>
        <p:spPr>
          <a:xfrm>
            <a:off x="1780790" y="3694240"/>
            <a:ext cx="8630419" cy="1230593"/>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领取失业保险金的数额计算公式：</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领取失业保险金额</a:t>
            </a:r>
            <a:r>
              <a:rPr kumimoji="0" 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最低失业保险金</a:t>
            </a:r>
            <a:r>
              <a:rPr kumimoji="0" 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个人失业保险金账户余额</a:t>
            </a:r>
            <a:r>
              <a:rPr kumimoji="0" lang="en-US" altLang="zh-CN"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系数</a:t>
            </a:r>
            <a:endParaRPr kumimoji="0" lang="en-GB"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p:txBody>
      </p:sp>
      <p:grpSp>
        <p:nvGrpSpPr>
          <p:cNvPr id="7" name="组合 6">
            <a:extLst>
              <a:ext uri="{FF2B5EF4-FFF2-40B4-BE49-F238E27FC236}">
                <a16:creationId xmlns:a16="http://schemas.microsoft.com/office/drawing/2014/main" id="{2711D0F3-C0A8-4AC0-89AB-6A844FCB8ABB}"/>
              </a:ext>
            </a:extLst>
          </p:cNvPr>
          <p:cNvGrpSpPr/>
          <p:nvPr/>
        </p:nvGrpSpPr>
        <p:grpSpPr>
          <a:xfrm>
            <a:off x="636053" y="2183110"/>
            <a:ext cx="6488030" cy="400110"/>
            <a:chOff x="636053" y="2183110"/>
            <a:chExt cx="6488030" cy="400110"/>
          </a:xfrm>
        </p:grpSpPr>
        <p:sp>
          <p:nvSpPr>
            <p:cNvPr id="8" name="文本框 7">
              <a:extLst>
                <a:ext uri="{FF2B5EF4-FFF2-40B4-BE49-F238E27FC236}">
                  <a16:creationId xmlns:a16="http://schemas.microsoft.com/office/drawing/2014/main" id="{DC1D54A0-6639-4B00-9BBB-10EA9D4936CD}"/>
                </a:ext>
              </a:extLst>
            </p:cNvPr>
            <p:cNvSpPr txBox="1"/>
            <p:nvPr/>
          </p:nvSpPr>
          <p:spPr>
            <a:xfrm>
              <a:off x="636053" y="2183110"/>
              <a:ext cx="555100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6.5.2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二、增强失业保险制度对促进就业的功能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F161F991-97E8-4344-BF1A-F2E209855906}"/>
                </a:ext>
              </a:extLst>
            </p:cNvPr>
            <p:cNvSpPr txBox="1"/>
            <p:nvPr/>
          </p:nvSpPr>
          <p:spPr>
            <a:xfrm>
              <a:off x="6246920" y="220048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54FFC6C3-A34A-4398-8A6A-F509AA28FABB}"/>
              </a:ext>
            </a:extLst>
          </p:cNvPr>
          <p:cNvPicPr>
            <a:picLocks noChangeAspect="1"/>
          </p:cNvPicPr>
          <p:nvPr/>
        </p:nvPicPr>
        <p:blipFill>
          <a:blip r:embed="rId3"/>
          <a:stretch>
            <a:fillRect/>
          </a:stretch>
        </p:blipFill>
        <p:spPr>
          <a:xfrm>
            <a:off x="8495741" y="830382"/>
            <a:ext cx="3542705" cy="1437805"/>
          </a:xfrm>
          <a:prstGeom prst="rect">
            <a:avLst/>
          </a:prstGeom>
        </p:spPr>
      </p:pic>
      <p:sp>
        <p:nvSpPr>
          <p:cNvPr id="2" name="矩形 1">
            <a:extLst>
              <a:ext uri="{FF2B5EF4-FFF2-40B4-BE49-F238E27FC236}">
                <a16:creationId xmlns:a16="http://schemas.microsoft.com/office/drawing/2014/main" id="{F739CF51-0805-4BAD-B5D6-EC329BC18C37}"/>
              </a:ext>
            </a:extLst>
          </p:cNvPr>
          <p:cNvSpPr/>
          <p:nvPr/>
        </p:nvSpPr>
        <p:spPr>
          <a:xfrm>
            <a:off x="1780790" y="5256222"/>
            <a:ext cx="328968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举例：</a:t>
            </a:r>
            <a:r>
              <a:rPr kumimoji="0" lang="en-US" altLang="zh-CN"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600+24000 ×1/24</a:t>
            </a:r>
            <a:endParaRPr kumimoji="0" lang="zh-CN" altLang="en-US"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矩形 4">
            <a:extLst>
              <a:ext uri="{FF2B5EF4-FFF2-40B4-BE49-F238E27FC236}">
                <a16:creationId xmlns:a16="http://schemas.microsoft.com/office/drawing/2014/main" id="{17D901A5-2FC9-46BF-A86A-64FCA7292E5D}"/>
              </a:ext>
            </a:extLst>
          </p:cNvPr>
          <p:cNvSpPr/>
          <p:nvPr/>
        </p:nvSpPr>
        <p:spPr>
          <a:xfrm>
            <a:off x="954960" y="181386"/>
            <a:ext cx="4916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6.5.2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二、增强失业保险制度对促进就业的功能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5EA3010D-16FA-4104-817D-F3ADC689AAF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E721A398-C095-4D34-B1D2-931B5BF6854D}"/>
              </a:ext>
            </a:extLst>
          </p:cNvPr>
          <p:cNvSpPr/>
          <p:nvPr/>
        </p:nvSpPr>
        <p:spPr>
          <a:xfrm>
            <a:off x="305945" y="1542717"/>
            <a:ext cx="45578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我国失业保险制度的完善</a:t>
            </a:r>
          </a:p>
        </p:txBody>
      </p:sp>
    </p:spTree>
    <p:extLst>
      <p:ext uri="{BB962C8B-B14F-4D97-AF65-F5344CB8AC3E}">
        <p14:creationId xmlns:p14="http://schemas.microsoft.com/office/powerpoint/2010/main" val="38977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13444" y="2030819"/>
            <a:ext cx="9037674" cy="4484427"/>
          </a:xfrm>
        </p:spPr>
        <p:txBody>
          <a:bodyPr anchor="ctr"/>
          <a:lstStyle/>
          <a:p>
            <a:pPr algn="l">
              <a:lnSpc>
                <a:spcPct val="150000"/>
              </a:lnSpc>
              <a:spcAft>
                <a:spcPts val="1200"/>
              </a:spcAft>
            </a:pPr>
            <a:r>
              <a:rPr lang="zh-CN" altLang="en-US" dirty="0"/>
              <a:t>在失业保险的对象上，应按“（      ）”原则，扩大失业保险范围，尽快使城乡所有劳动者在失业保险制度方面享受同等的权益。</a:t>
            </a:r>
            <a:endParaRPr lang="en-US" altLang="zh-CN" dirty="0"/>
          </a:p>
          <a:p>
            <a:pPr algn="l">
              <a:lnSpc>
                <a:spcPct val="150000"/>
              </a:lnSpc>
              <a:spcAft>
                <a:spcPts val="1200"/>
              </a:spcAft>
            </a:pPr>
            <a:r>
              <a:rPr lang="en-US" altLang="zh-CN" dirty="0"/>
              <a:t>A</a:t>
            </a:r>
            <a:r>
              <a:rPr lang="zh-CN" altLang="en-US" dirty="0"/>
              <a:t>、国王待遇</a:t>
            </a:r>
          </a:p>
          <a:p>
            <a:pPr algn="l">
              <a:lnSpc>
                <a:spcPct val="150000"/>
              </a:lnSpc>
              <a:spcAft>
                <a:spcPts val="1200"/>
              </a:spcAft>
            </a:pPr>
            <a:r>
              <a:rPr lang="en-US" altLang="zh-CN" dirty="0"/>
              <a:t>B</a:t>
            </a:r>
            <a:r>
              <a:rPr lang="zh-CN" altLang="en-US" dirty="0"/>
              <a:t>、国民待遇</a:t>
            </a:r>
          </a:p>
          <a:p>
            <a:pPr algn="l">
              <a:lnSpc>
                <a:spcPct val="150000"/>
              </a:lnSpc>
              <a:spcAft>
                <a:spcPts val="1200"/>
              </a:spcAft>
            </a:pPr>
            <a:r>
              <a:rPr lang="en-US" altLang="zh-CN" dirty="0"/>
              <a:t>C</a:t>
            </a:r>
            <a:r>
              <a:rPr lang="zh-CN" altLang="en-US" dirty="0"/>
              <a:t>、最低待遇</a:t>
            </a:r>
          </a:p>
          <a:p>
            <a:pPr algn="l">
              <a:lnSpc>
                <a:spcPct val="150000"/>
              </a:lnSpc>
              <a:spcAft>
                <a:spcPts val="1200"/>
              </a:spcAft>
            </a:pPr>
            <a:r>
              <a:rPr lang="en-US" altLang="zh-CN" dirty="0"/>
              <a:t>D</a:t>
            </a:r>
            <a:r>
              <a:rPr lang="zh-CN" altLang="en-US" dirty="0"/>
              <a:t>、最高待遇</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0320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013444" y="2030819"/>
            <a:ext cx="9037674" cy="4484427"/>
          </a:xfrm>
        </p:spPr>
        <p:txBody>
          <a:bodyPr anchor="ctr"/>
          <a:lstStyle/>
          <a:p>
            <a:pPr algn="l">
              <a:lnSpc>
                <a:spcPct val="150000"/>
              </a:lnSpc>
              <a:spcAft>
                <a:spcPts val="1200"/>
              </a:spcAft>
            </a:pPr>
            <a:r>
              <a:rPr lang="zh-CN" altLang="en-US" dirty="0"/>
              <a:t>在失业保险的对象上，应按“（   </a:t>
            </a:r>
            <a:r>
              <a:rPr lang="en-US" altLang="zh-CN" b="1" dirty="0">
                <a:solidFill>
                  <a:srgbClr val="FF0000"/>
                </a:solidFill>
              </a:rPr>
              <a:t>B</a:t>
            </a:r>
            <a:r>
              <a:rPr lang="zh-CN" altLang="en-US" dirty="0"/>
              <a:t>   ）”原则，扩大失业保险范围，尽快使城乡所有劳动者在失业保险制度方面享受同等的权益。</a:t>
            </a:r>
            <a:endParaRPr lang="en-US" altLang="zh-CN" dirty="0"/>
          </a:p>
          <a:p>
            <a:pPr algn="l">
              <a:lnSpc>
                <a:spcPct val="150000"/>
              </a:lnSpc>
              <a:spcAft>
                <a:spcPts val="1200"/>
              </a:spcAft>
            </a:pPr>
            <a:r>
              <a:rPr lang="en-US" altLang="zh-CN" dirty="0"/>
              <a:t>A</a:t>
            </a:r>
            <a:r>
              <a:rPr lang="zh-CN" altLang="en-US" dirty="0"/>
              <a:t>、国王待遇</a:t>
            </a:r>
          </a:p>
          <a:p>
            <a:pPr algn="l">
              <a:lnSpc>
                <a:spcPct val="150000"/>
              </a:lnSpc>
              <a:spcAft>
                <a:spcPts val="1200"/>
              </a:spcAft>
            </a:pPr>
            <a:r>
              <a:rPr lang="en-US" altLang="zh-CN" b="1" dirty="0">
                <a:solidFill>
                  <a:srgbClr val="FF0000"/>
                </a:solidFill>
              </a:rPr>
              <a:t>B</a:t>
            </a:r>
            <a:r>
              <a:rPr lang="zh-CN" altLang="en-US" b="1" dirty="0">
                <a:solidFill>
                  <a:srgbClr val="FF0000"/>
                </a:solidFill>
              </a:rPr>
              <a:t>、国民待遇</a:t>
            </a:r>
          </a:p>
          <a:p>
            <a:pPr algn="l">
              <a:lnSpc>
                <a:spcPct val="150000"/>
              </a:lnSpc>
              <a:spcAft>
                <a:spcPts val="1200"/>
              </a:spcAft>
            </a:pPr>
            <a:r>
              <a:rPr lang="en-US" altLang="zh-CN" dirty="0"/>
              <a:t>C</a:t>
            </a:r>
            <a:r>
              <a:rPr lang="zh-CN" altLang="en-US" dirty="0"/>
              <a:t>、最低待遇</a:t>
            </a:r>
          </a:p>
          <a:p>
            <a:pPr algn="l">
              <a:lnSpc>
                <a:spcPct val="150000"/>
              </a:lnSpc>
              <a:spcAft>
                <a:spcPts val="1200"/>
              </a:spcAft>
            </a:pPr>
            <a:r>
              <a:rPr lang="en-US" altLang="zh-CN" dirty="0"/>
              <a:t>D</a:t>
            </a:r>
            <a:r>
              <a:rPr lang="zh-CN" altLang="en-US" dirty="0"/>
              <a:t>、最高待遇</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5132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53132" y="1935127"/>
            <a:ext cx="10636356" cy="4484427"/>
          </a:xfrm>
        </p:spPr>
        <p:txBody>
          <a:bodyPr anchor="ctr"/>
          <a:lstStyle/>
          <a:p>
            <a:pPr algn="l">
              <a:lnSpc>
                <a:spcPct val="150000"/>
              </a:lnSpc>
              <a:spcAft>
                <a:spcPts val="1200"/>
              </a:spcAft>
            </a:pPr>
            <a:r>
              <a:rPr lang="zh-CN" altLang="en-US" dirty="0"/>
              <a:t>在我国，确实需要失业保险金的失业者领取失业保险金的数额可参考以下哪个公式？（     ）</a:t>
            </a:r>
          </a:p>
          <a:p>
            <a:pPr algn="l">
              <a:lnSpc>
                <a:spcPct val="150000"/>
              </a:lnSpc>
              <a:spcAft>
                <a:spcPts val="1200"/>
              </a:spcAft>
            </a:pPr>
            <a:r>
              <a:rPr lang="en-US" altLang="zh-CN" dirty="0"/>
              <a:t>A</a:t>
            </a:r>
            <a:r>
              <a:rPr lang="zh-CN" altLang="en-US" dirty="0"/>
              <a:t>、领取失业保险金额</a:t>
            </a:r>
            <a:r>
              <a:rPr lang="en-US" altLang="zh-CN" dirty="0"/>
              <a:t>=</a:t>
            </a:r>
            <a:r>
              <a:rPr lang="zh-CN" altLang="en-US" dirty="0"/>
              <a:t>最低失业保险金</a:t>
            </a:r>
          </a:p>
          <a:p>
            <a:pPr algn="l">
              <a:lnSpc>
                <a:spcPct val="150000"/>
              </a:lnSpc>
              <a:spcAft>
                <a:spcPts val="1200"/>
              </a:spcAft>
            </a:pPr>
            <a:r>
              <a:rPr lang="en-US" altLang="zh-CN" dirty="0"/>
              <a:t>B</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个人失业保险账户金额</a:t>
            </a:r>
          </a:p>
          <a:p>
            <a:pPr algn="l">
              <a:lnSpc>
                <a:spcPct val="150000"/>
              </a:lnSpc>
              <a:spcAft>
                <a:spcPts val="1200"/>
              </a:spcAft>
            </a:pPr>
            <a:r>
              <a:rPr lang="en-US" altLang="zh-CN" dirty="0"/>
              <a:t>C</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 </a:t>
            </a:r>
          </a:p>
          <a:p>
            <a:pPr algn="l">
              <a:lnSpc>
                <a:spcPct val="150000"/>
              </a:lnSpc>
              <a:spcAft>
                <a:spcPts val="1200"/>
              </a:spcAft>
            </a:pPr>
            <a:r>
              <a:rPr lang="en-US" altLang="zh-CN" dirty="0"/>
              <a:t>D</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8731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53132" y="1935127"/>
            <a:ext cx="10636356" cy="4484427"/>
          </a:xfrm>
        </p:spPr>
        <p:txBody>
          <a:bodyPr anchor="ctr"/>
          <a:lstStyle/>
          <a:p>
            <a:pPr algn="l">
              <a:lnSpc>
                <a:spcPct val="150000"/>
              </a:lnSpc>
              <a:spcAft>
                <a:spcPts val="1200"/>
              </a:spcAft>
            </a:pPr>
            <a:r>
              <a:rPr lang="zh-CN" altLang="en-US" dirty="0"/>
              <a:t>在我国，确实需要失业保险金的失业者领取失业保险金的数额可参考以下哪个公式？（   </a:t>
            </a:r>
            <a:r>
              <a:rPr lang="en-US" altLang="zh-CN" b="1" dirty="0">
                <a:solidFill>
                  <a:srgbClr val="FF0000"/>
                </a:solidFill>
              </a:rPr>
              <a:t>C</a:t>
            </a:r>
            <a:r>
              <a:rPr lang="zh-CN" altLang="en-US" dirty="0"/>
              <a:t>  ）</a:t>
            </a:r>
          </a:p>
          <a:p>
            <a:pPr algn="l">
              <a:lnSpc>
                <a:spcPct val="150000"/>
              </a:lnSpc>
              <a:spcAft>
                <a:spcPts val="1200"/>
              </a:spcAft>
            </a:pPr>
            <a:r>
              <a:rPr lang="en-US" altLang="zh-CN" dirty="0"/>
              <a:t>A</a:t>
            </a:r>
            <a:r>
              <a:rPr lang="zh-CN" altLang="en-US" dirty="0"/>
              <a:t>、领取失业保险金额</a:t>
            </a:r>
            <a:r>
              <a:rPr lang="en-US" altLang="zh-CN" dirty="0"/>
              <a:t>=</a:t>
            </a:r>
            <a:r>
              <a:rPr lang="zh-CN" altLang="en-US" dirty="0"/>
              <a:t>最低失业保险金</a:t>
            </a:r>
          </a:p>
          <a:p>
            <a:pPr algn="l">
              <a:lnSpc>
                <a:spcPct val="150000"/>
              </a:lnSpc>
              <a:spcAft>
                <a:spcPts val="1200"/>
              </a:spcAft>
            </a:pPr>
            <a:r>
              <a:rPr lang="en-US" altLang="zh-CN" dirty="0"/>
              <a:t>B</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个人失业保险账户金额</a:t>
            </a:r>
          </a:p>
          <a:p>
            <a:pPr algn="l">
              <a:lnSpc>
                <a:spcPct val="150000"/>
              </a:lnSpc>
              <a:spcAft>
                <a:spcPts val="1200"/>
              </a:spcAft>
            </a:pPr>
            <a:r>
              <a:rPr lang="en-US" altLang="zh-CN" b="1" dirty="0">
                <a:solidFill>
                  <a:srgbClr val="FF0000"/>
                </a:solidFill>
              </a:rPr>
              <a:t>C</a:t>
            </a:r>
            <a:r>
              <a:rPr lang="zh-CN" altLang="en-US" b="1" dirty="0">
                <a:solidFill>
                  <a:srgbClr val="FF0000"/>
                </a:solidFill>
              </a:rPr>
              <a:t>、领取失业保险金额</a:t>
            </a:r>
            <a:r>
              <a:rPr lang="en-US" altLang="zh-CN" b="1" dirty="0">
                <a:solidFill>
                  <a:srgbClr val="FF0000"/>
                </a:solidFill>
              </a:rPr>
              <a:t>=</a:t>
            </a:r>
            <a:r>
              <a:rPr lang="zh-CN" altLang="en-US" b="1" dirty="0">
                <a:solidFill>
                  <a:srgbClr val="FF0000"/>
                </a:solidFill>
              </a:rPr>
              <a:t>最低失业保险金</a:t>
            </a:r>
            <a:r>
              <a:rPr lang="en-US" altLang="zh-CN" b="1" dirty="0">
                <a:solidFill>
                  <a:srgbClr val="FF0000"/>
                </a:solidFill>
              </a:rPr>
              <a:t>+</a:t>
            </a:r>
            <a:r>
              <a:rPr lang="zh-CN" altLang="en-US" b="1" dirty="0">
                <a:solidFill>
                  <a:srgbClr val="FF0000"/>
                </a:solidFill>
              </a:rPr>
              <a:t>个人失业保险金账户余额*系数 </a:t>
            </a:r>
          </a:p>
          <a:p>
            <a:pPr algn="l">
              <a:lnSpc>
                <a:spcPct val="150000"/>
              </a:lnSpc>
              <a:spcAft>
                <a:spcPts val="1200"/>
              </a:spcAft>
            </a:pPr>
            <a:r>
              <a:rPr lang="en-US" altLang="zh-CN" dirty="0"/>
              <a:t>D</a:t>
            </a:r>
            <a:r>
              <a:rPr lang="zh-CN" altLang="en-US" dirty="0"/>
              <a:t>、领取失业保险金额</a:t>
            </a:r>
            <a:r>
              <a:rPr lang="en-US" altLang="zh-CN" dirty="0"/>
              <a:t>=</a:t>
            </a:r>
            <a:r>
              <a:rPr lang="zh-CN" altLang="en-US" dirty="0"/>
              <a:t>（最低失业保险金</a:t>
            </a:r>
            <a:r>
              <a:rPr lang="en-US" altLang="zh-CN" dirty="0"/>
              <a:t>+</a:t>
            </a:r>
            <a:r>
              <a:rPr lang="zh-CN" altLang="en-US" dirty="0"/>
              <a:t>个人失业保险金账户余额）*系数</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1515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1908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第七章     医疗保险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5514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9D50F87-5BAD-42A2-8049-A909F5022D9A}"/>
              </a:ext>
            </a:extLst>
          </p:cNvPr>
          <p:cNvGrpSpPr/>
          <p:nvPr/>
        </p:nvGrpSpPr>
        <p:grpSpPr>
          <a:xfrm>
            <a:off x="2509834" y="149527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34347121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7809" y="3074620"/>
            <a:ext cx="10006858" cy="204376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呼吁</a:t>
            </a:r>
            <a:r>
              <a:rPr kumimoji="0" lang="en-US" altLang="zh-CN" sz="2000" b="1" i="0" u="none" strike="noStrike" kern="1200" cap="none" spc="0" normalizeH="0" baseline="0" noProof="0" dirty="0">
                <a:ln>
                  <a:noFill/>
                </a:ln>
                <a:solidFill>
                  <a:srgbClr val="0070C0"/>
                </a:solidFill>
                <a:effectLst/>
                <a:uLnTx/>
                <a:uFillTx/>
                <a:latin typeface="Calibri"/>
                <a:ea typeface="微软雅黑"/>
                <a:cs typeface="+mn-cs"/>
              </a:rPr>
              <a:t>1</a:t>
            </a: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1944</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，国际劳工组织通过的</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医疗建议书</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号</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呼吁：</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各国政府对公民实行“</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综合的、普遍的健康保护</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这一医疗社会保险新观念被许多国家所采纳，并由此开展了一个新的普遍医疗服务制度，即所谓的“</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国家医疗服务</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2" name="矩形 1"/>
          <p:cNvSpPr/>
          <p:nvPr/>
        </p:nvSpPr>
        <p:spPr>
          <a:xfrm>
            <a:off x="1507809" y="2330611"/>
            <a:ext cx="2020105" cy="430887"/>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个“呼吁”：</a:t>
            </a:r>
          </a:p>
        </p:txBody>
      </p:sp>
      <p:sp>
        <p:nvSpPr>
          <p:cNvPr id="3" name="矩形 2"/>
          <p:cNvSpPr/>
          <p:nvPr/>
        </p:nvSpPr>
        <p:spPr>
          <a:xfrm>
            <a:off x="1635111" y="5716098"/>
            <a:ext cx="7669242" cy="400110"/>
          </a:xfrm>
          <a:prstGeom prst="rect">
            <a:avLst/>
          </a:prstGeom>
          <a:solidFill>
            <a:schemeClr val="accent6">
              <a:lumMod val="60000"/>
              <a:lumOff val="40000"/>
            </a:schemeClr>
          </a:solidFill>
          <a:ln w="285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 1948</a:t>
            </a:r>
            <a:r>
              <a:rPr kumimoji="0" lang="zh-CN" altLang="zh-CN"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英国开展了这项立法措施，</a:t>
            </a:r>
            <a:r>
              <a:rPr kumimoji="0" lang="zh-CN" altLang="zh-CN" sz="2000" b="1" i="0" u="none" strike="noStrike" kern="1200" cap="none" spc="0" normalizeH="0" baseline="0" noProof="0" dirty="0">
                <a:ln>
                  <a:noFill/>
                </a:ln>
                <a:solidFill>
                  <a:srgbClr val="FF0000"/>
                </a:solidFill>
                <a:effectLst/>
                <a:uLnTx/>
                <a:uFillTx/>
                <a:latin typeface="Calibri"/>
                <a:ea typeface="微软雅黑"/>
                <a:cs typeface="+mn-cs"/>
              </a:rPr>
              <a:t>率先实行“国家医疗服务”</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a:t>
            </a:r>
          </a:p>
        </p:txBody>
      </p:sp>
      <p:grpSp>
        <p:nvGrpSpPr>
          <p:cNvPr id="8" name="组合 7">
            <a:extLst>
              <a:ext uri="{FF2B5EF4-FFF2-40B4-BE49-F238E27FC236}">
                <a16:creationId xmlns:a16="http://schemas.microsoft.com/office/drawing/2014/main" id="{17BAA8A6-D234-4C4D-B9F4-3077AA00B0AC}"/>
              </a:ext>
            </a:extLst>
          </p:cNvPr>
          <p:cNvGrpSpPr/>
          <p:nvPr/>
        </p:nvGrpSpPr>
        <p:grpSpPr>
          <a:xfrm>
            <a:off x="107475" y="941847"/>
            <a:ext cx="5109949" cy="1031757"/>
            <a:chOff x="107475" y="941847"/>
            <a:chExt cx="5109949" cy="1031757"/>
          </a:xfrm>
        </p:grpSpPr>
        <p:grpSp>
          <p:nvGrpSpPr>
            <p:cNvPr id="10" name="组合 9">
              <a:extLst>
                <a:ext uri="{FF2B5EF4-FFF2-40B4-BE49-F238E27FC236}">
                  <a16:creationId xmlns:a16="http://schemas.microsoft.com/office/drawing/2014/main" id="{DB7A1BEC-5822-460D-9936-9389C5197100}"/>
                </a:ext>
              </a:extLst>
            </p:cNvPr>
            <p:cNvGrpSpPr/>
            <p:nvPr/>
          </p:nvGrpSpPr>
          <p:grpSpPr>
            <a:xfrm>
              <a:off x="107475" y="941847"/>
              <a:ext cx="4125858" cy="1031757"/>
              <a:chOff x="107475" y="941847"/>
              <a:chExt cx="4125858" cy="1031757"/>
            </a:xfrm>
          </p:grpSpPr>
          <p:sp>
            <p:nvSpPr>
              <p:cNvPr id="12" name="文本框 11">
                <a:extLst>
                  <a:ext uri="{FF2B5EF4-FFF2-40B4-BE49-F238E27FC236}">
                    <a16:creationId xmlns:a16="http://schemas.microsoft.com/office/drawing/2014/main" id="{9C6A0FC2-D6B1-4FD3-92E3-97C579EFB9D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4466BCE7-E21E-4B45-8314-1E7A09E7FC62}"/>
                  </a:ext>
                </a:extLst>
              </p:cNvPr>
              <p:cNvSpPr/>
              <p:nvPr/>
            </p:nvSpPr>
            <p:spPr>
              <a:xfrm>
                <a:off x="305945" y="1542717"/>
                <a:ext cx="39273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医疗保险产生的背景</a:t>
                </a:r>
              </a:p>
            </p:txBody>
          </p:sp>
        </p:grpSp>
        <p:sp>
          <p:nvSpPr>
            <p:cNvPr id="11" name="文本框 10">
              <a:extLst>
                <a:ext uri="{FF2B5EF4-FFF2-40B4-BE49-F238E27FC236}">
                  <a16:creationId xmlns:a16="http://schemas.microsoft.com/office/drawing/2014/main" id="{B7E364DD-B9A6-4D47-BC10-FF3163C951F4}"/>
                </a:ext>
              </a:extLst>
            </p:cNvPr>
            <p:cNvSpPr txBox="1"/>
            <p:nvPr/>
          </p:nvSpPr>
          <p:spPr>
            <a:xfrm>
              <a:off x="4340261"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4" name="矩形 3">
            <a:extLst>
              <a:ext uri="{FF2B5EF4-FFF2-40B4-BE49-F238E27FC236}">
                <a16:creationId xmlns:a16="http://schemas.microsoft.com/office/drawing/2014/main" id="{60CD20B1-640D-43FA-9818-309A49DA33B7}"/>
              </a:ext>
            </a:extLst>
          </p:cNvPr>
          <p:cNvSpPr/>
          <p:nvPr/>
        </p:nvSpPr>
        <p:spPr>
          <a:xfrm>
            <a:off x="936765" y="191284"/>
            <a:ext cx="3403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医疗保险产生的背景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9049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7809" y="2330611"/>
            <a:ext cx="2020105" cy="430887"/>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个“呼吁”：</a:t>
            </a:r>
          </a:p>
        </p:txBody>
      </p:sp>
      <p:sp>
        <p:nvSpPr>
          <p:cNvPr id="7" name="矩形 6"/>
          <p:cNvSpPr/>
          <p:nvPr/>
        </p:nvSpPr>
        <p:spPr>
          <a:xfrm>
            <a:off x="1507809" y="3429000"/>
            <a:ext cx="8666205" cy="158210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呼吁</a:t>
            </a:r>
            <a:r>
              <a:rPr kumimoji="0" lang="en-US" altLang="zh-CN" sz="2000" b="1" i="0" u="none" strike="noStrike" kern="1200" cap="none" spc="0" normalizeH="0" baseline="0" noProof="0" dirty="0">
                <a:ln>
                  <a:noFill/>
                </a:ln>
                <a:solidFill>
                  <a:srgbClr val="0070C0"/>
                </a:solidFill>
                <a:effectLst/>
                <a:uLnTx/>
                <a:uFillTx/>
                <a:latin typeface="Calibri"/>
                <a:ea typeface="微软雅黑"/>
                <a:cs typeface="+mn-cs"/>
              </a:rPr>
              <a:t>2</a:t>
            </a:r>
            <a:r>
              <a:rPr kumimoji="0" lang="zh-CN" altLang="en-US" sz="2000" b="1" i="0" u="none" strike="noStrike" kern="1200" cap="none" spc="0" normalizeH="0" baseline="0" noProof="0" dirty="0">
                <a:ln>
                  <a:noFill/>
                </a:ln>
                <a:solidFill>
                  <a:srgbClr val="0070C0"/>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1978</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年在前苏联阿拉木图召开的有关</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初级医疗服务的国际会议</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呼吁：</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改进医疗社会保险，以促使医疗资源得到更合理的分配，并在</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2000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实现“</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人人享有医疗保健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”的目标。</a:t>
            </a:r>
          </a:p>
        </p:txBody>
      </p:sp>
      <p:sp>
        <p:nvSpPr>
          <p:cNvPr id="16" name="矩形 15">
            <a:extLst>
              <a:ext uri="{FF2B5EF4-FFF2-40B4-BE49-F238E27FC236}">
                <a16:creationId xmlns:a16="http://schemas.microsoft.com/office/drawing/2014/main" id="{F14B7B08-9B18-4432-B7CE-D833BAE46473}"/>
              </a:ext>
            </a:extLst>
          </p:cNvPr>
          <p:cNvSpPr/>
          <p:nvPr/>
        </p:nvSpPr>
        <p:spPr>
          <a:xfrm>
            <a:off x="936765" y="191284"/>
            <a:ext cx="3403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医疗保险产生的背景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C458951F-AD08-4989-A827-63A87272E743}"/>
              </a:ext>
            </a:extLst>
          </p:cNvPr>
          <p:cNvGrpSpPr/>
          <p:nvPr/>
        </p:nvGrpSpPr>
        <p:grpSpPr>
          <a:xfrm>
            <a:off x="107475" y="941847"/>
            <a:ext cx="5109949" cy="1031757"/>
            <a:chOff x="107475" y="941847"/>
            <a:chExt cx="5109949" cy="1031757"/>
          </a:xfrm>
        </p:grpSpPr>
        <p:grpSp>
          <p:nvGrpSpPr>
            <p:cNvPr id="18" name="组合 17">
              <a:extLst>
                <a:ext uri="{FF2B5EF4-FFF2-40B4-BE49-F238E27FC236}">
                  <a16:creationId xmlns:a16="http://schemas.microsoft.com/office/drawing/2014/main" id="{3E9A82A4-3851-437A-8E38-BF778A13A772}"/>
                </a:ext>
              </a:extLst>
            </p:cNvPr>
            <p:cNvGrpSpPr/>
            <p:nvPr/>
          </p:nvGrpSpPr>
          <p:grpSpPr>
            <a:xfrm>
              <a:off x="107475" y="941847"/>
              <a:ext cx="4125858" cy="1031757"/>
              <a:chOff x="107475" y="941847"/>
              <a:chExt cx="4125858" cy="1031757"/>
            </a:xfrm>
          </p:grpSpPr>
          <p:sp>
            <p:nvSpPr>
              <p:cNvPr id="20" name="文本框 19">
                <a:extLst>
                  <a:ext uri="{FF2B5EF4-FFF2-40B4-BE49-F238E27FC236}">
                    <a16:creationId xmlns:a16="http://schemas.microsoft.com/office/drawing/2014/main" id="{C223A2E8-C6B7-4282-8B31-B1366C323F8F}"/>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DEA1153B-8F42-4E2D-BFD8-6D28B6C3528E}"/>
                  </a:ext>
                </a:extLst>
              </p:cNvPr>
              <p:cNvSpPr/>
              <p:nvPr/>
            </p:nvSpPr>
            <p:spPr>
              <a:xfrm>
                <a:off x="305945" y="1542717"/>
                <a:ext cx="39273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医疗保险产生的背景</a:t>
                </a:r>
              </a:p>
            </p:txBody>
          </p:sp>
        </p:grpSp>
        <p:sp>
          <p:nvSpPr>
            <p:cNvPr id="19" name="文本框 18">
              <a:extLst>
                <a:ext uri="{FF2B5EF4-FFF2-40B4-BE49-F238E27FC236}">
                  <a16:creationId xmlns:a16="http://schemas.microsoft.com/office/drawing/2014/main" id="{26CAF940-4408-4FF7-B834-3A69A58F670F}"/>
                </a:ext>
              </a:extLst>
            </p:cNvPr>
            <p:cNvSpPr txBox="1"/>
            <p:nvPr/>
          </p:nvSpPr>
          <p:spPr>
            <a:xfrm>
              <a:off x="4340261"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Tree>
    <p:extLst>
      <p:ext uri="{BB962C8B-B14F-4D97-AF65-F5344CB8AC3E}">
        <p14:creationId xmlns:p14="http://schemas.microsoft.com/office/powerpoint/2010/main" val="18017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145152"/>
            <a:ext cx="9194379" cy="3925153"/>
          </a:xfrm>
        </p:spPr>
        <p:txBody>
          <a:bodyPr anchor="ctr"/>
          <a:lstStyle/>
          <a:p>
            <a:pPr algn="l">
              <a:lnSpc>
                <a:spcPct val="150000"/>
              </a:lnSpc>
              <a:spcAft>
                <a:spcPts val="1200"/>
              </a:spcAft>
            </a:pPr>
            <a:r>
              <a:rPr lang="en-US" altLang="zh-CN" dirty="0"/>
              <a:t>1944</a:t>
            </a:r>
            <a:r>
              <a:rPr lang="zh-CN" altLang="en-US" dirty="0"/>
              <a:t>年，国际劳工组织通过的</a:t>
            </a:r>
            <a:r>
              <a:rPr lang="en-US" altLang="zh-CN" dirty="0"/>
              <a:t>《</a:t>
            </a:r>
            <a:r>
              <a:rPr lang="zh-CN" altLang="en-US" dirty="0"/>
              <a:t>医疗建议书</a:t>
            </a:r>
            <a:r>
              <a:rPr lang="en-US" altLang="zh-CN" dirty="0"/>
              <a:t>》</a:t>
            </a:r>
            <a:r>
              <a:rPr lang="zh-CN" altLang="en-US" dirty="0"/>
              <a:t>（第</a:t>
            </a:r>
            <a:r>
              <a:rPr lang="en-US" altLang="zh-CN" dirty="0"/>
              <a:t>69</a:t>
            </a:r>
            <a:r>
              <a:rPr lang="zh-CN" altLang="en-US" dirty="0"/>
              <a:t>号）呼吁各国政府对公民实行“综合的、普遍的健康保护”。即所谓的（　 ）</a:t>
            </a:r>
          </a:p>
          <a:p>
            <a:pPr algn="l">
              <a:lnSpc>
                <a:spcPct val="150000"/>
              </a:lnSpc>
              <a:spcAft>
                <a:spcPts val="1200"/>
              </a:spcAft>
            </a:pPr>
            <a:r>
              <a:rPr lang="en-US" altLang="zh-CN" dirty="0"/>
              <a:t>A</a:t>
            </a:r>
            <a:r>
              <a:rPr lang="zh-CN" altLang="en-US" dirty="0"/>
              <a:t>、</a:t>
            </a:r>
            <a:r>
              <a:rPr lang="en-US" altLang="zh-CN" dirty="0"/>
              <a:t>“</a:t>
            </a:r>
            <a:r>
              <a:rPr lang="zh-CN" altLang="en-US" dirty="0"/>
              <a:t>社会医疗服务”</a:t>
            </a:r>
          </a:p>
          <a:p>
            <a:pPr algn="l">
              <a:lnSpc>
                <a:spcPct val="150000"/>
              </a:lnSpc>
              <a:spcAft>
                <a:spcPts val="1200"/>
              </a:spcAft>
            </a:pPr>
            <a:r>
              <a:rPr lang="en-US" altLang="zh-CN" dirty="0"/>
              <a:t>B</a:t>
            </a:r>
            <a:r>
              <a:rPr lang="zh-CN" altLang="en-US" dirty="0"/>
              <a:t>、</a:t>
            </a:r>
            <a:r>
              <a:rPr lang="en-US" altLang="zh-CN" dirty="0"/>
              <a:t>“</a:t>
            </a:r>
            <a:r>
              <a:rPr lang="zh-CN" altLang="en-US" dirty="0"/>
              <a:t>国家医疗服务” </a:t>
            </a:r>
          </a:p>
          <a:p>
            <a:pPr algn="l">
              <a:lnSpc>
                <a:spcPct val="150000"/>
              </a:lnSpc>
              <a:spcAft>
                <a:spcPts val="1200"/>
              </a:spcAft>
            </a:pPr>
            <a:r>
              <a:rPr lang="en-US" altLang="zh-CN" dirty="0"/>
              <a:t>C</a:t>
            </a:r>
            <a:r>
              <a:rPr lang="zh-CN" altLang="en-US" dirty="0"/>
              <a:t>、</a:t>
            </a:r>
            <a:r>
              <a:rPr lang="en-US" altLang="zh-CN" dirty="0"/>
              <a:t>“</a:t>
            </a:r>
            <a:r>
              <a:rPr lang="zh-CN" altLang="en-US" dirty="0"/>
              <a:t>企业医疗服务”</a:t>
            </a:r>
          </a:p>
          <a:p>
            <a:pPr algn="l">
              <a:lnSpc>
                <a:spcPct val="150000"/>
              </a:lnSpc>
              <a:spcAft>
                <a:spcPts val="1200"/>
              </a:spcAft>
            </a:pPr>
            <a:r>
              <a:rPr lang="en-US" altLang="zh-CN" dirty="0"/>
              <a:t>D</a:t>
            </a:r>
            <a:r>
              <a:rPr lang="zh-CN" altLang="en-US" dirty="0"/>
              <a:t>、</a:t>
            </a:r>
            <a:r>
              <a:rPr lang="en-US" altLang="zh-CN" dirty="0"/>
              <a:t>“</a:t>
            </a:r>
            <a:r>
              <a:rPr lang="zh-CN" altLang="en-US" dirty="0"/>
              <a:t>社区医疗服务” </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16021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145152"/>
            <a:ext cx="9194379" cy="3925153"/>
          </a:xfrm>
        </p:spPr>
        <p:txBody>
          <a:bodyPr anchor="ctr"/>
          <a:lstStyle/>
          <a:p>
            <a:pPr algn="l">
              <a:lnSpc>
                <a:spcPct val="150000"/>
              </a:lnSpc>
              <a:spcAft>
                <a:spcPts val="1200"/>
              </a:spcAft>
            </a:pPr>
            <a:r>
              <a:rPr lang="en-US" altLang="zh-CN" dirty="0"/>
              <a:t>1944</a:t>
            </a:r>
            <a:r>
              <a:rPr lang="zh-CN" altLang="en-US" dirty="0"/>
              <a:t>年，国际劳工组织通过的</a:t>
            </a:r>
            <a:r>
              <a:rPr lang="en-US" altLang="zh-CN" dirty="0"/>
              <a:t>《</a:t>
            </a:r>
            <a:r>
              <a:rPr lang="zh-CN" altLang="en-US" dirty="0"/>
              <a:t>医疗建议书</a:t>
            </a:r>
            <a:r>
              <a:rPr lang="en-US" altLang="zh-CN" dirty="0"/>
              <a:t>》</a:t>
            </a:r>
            <a:r>
              <a:rPr lang="zh-CN" altLang="en-US" dirty="0"/>
              <a:t>（第</a:t>
            </a:r>
            <a:r>
              <a:rPr lang="en-US" altLang="zh-CN" dirty="0"/>
              <a:t>69</a:t>
            </a:r>
            <a:r>
              <a:rPr lang="zh-CN" altLang="en-US" dirty="0"/>
              <a:t>号）呼吁各国政府对公民实行“综合的、普遍的健康保护”。即所谓的（  </a:t>
            </a:r>
            <a:r>
              <a:rPr lang="en-US" altLang="zh-CN" b="1" dirty="0">
                <a:solidFill>
                  <a:srgbClr val="FF0000"/>
                </a:solidFill>
              </a:rPr>
              <a:t>B</a:t>
            </a:r>
            <a:r>
              <a:rPr lang="zh-CN" altLang="en-US" dirty="0"/>
              <a:t>  ）</a:t>
            </a:r>
          </a:p>
          <a:p>
            <a:pPr algn="l">
              <a:lnSpc>
                <a:spcPct val="150000"/>
              </a:lnSpc>
              <a:spcAft>
                <a:spcPts val="1200"/>
              </a:spcAft>
            </a:pPr>
            <a:r>
              <a:rPr lang="en-US" altLang="zh-CN" dirty="0"/>
              <a:t>A</a:t>
            </a:r>
            <a:r>
              <a:rPr lang="zh-CN" altLang="en-US" dirty="0"/>
              <a:t>、</a:t>
            </a:r>
            <a:r>
              <a:rPr lang="en-US" altLang="zh-CN" dirty="0"/>
              <a:t>“</a:t>
            </a:r>
            <a:r>
              <a:rPr lang="zh-CN" altLang="en-US" dirty="0"/>
              <a:t>社会医疗服务”</a:t>
            </a:r>
          </a:p>
          <a:p>
            <a:pPr algn="l">
              <a:lnSpc>
                <a:spcPct val="150000"/>
              </a:lnSpc>
              <a:spcAft>
                <a:spcPts val="1200"/>
              </a:spcAft>
            </a:pPr>
            <a:r>
              <a:rPr lang="en-US" altLang="zh-CN" dirty="0">
                <a:solidFill>
                  <a:srgbClr val="FF0000"/>
                </a:solidFill>
              </a:rPr>
              <a:t>B</a:t>
            </a:r>
            <a:r>
              <a:rPr lang="zh-CN" altLang="en-US" dirty="0">
                <a:solidFill>
                  <a:srgbClr val="FF0000"/>
                </a:solidFill>
              </a:rPr>
              <a:t>、</a:t>
            </a:r>
            <a:r>
              <a:rPr lang="en-US" altLang="zh-CN" dirty="0">
                <a:solidFill>
                  <a:srgbClr val="FF0000"/>
                </a:solidFill>
              </a:rPr>
              <a:t>“</a:t>
            </a:r>
            <a:r>
              <a:rPr lang="zh-CN" altLang="en-US" dirty="0">
                <a:solidFill>
                  <a:srgbClr val="FF0000"/>
                </a:solidFill>
              </a:rPr>
              <a:t>国家医疗服务” </a:t>
            </a:r>
          </a:p>
          <a:p>
            <a:pPr algn="l">
              <a:lnSpc>
                <a:spcPct val="150000"/>
              </a:lnSpc>
              <a:spcAft>
                <a:spcPts val="1200"/>
              </a:spcAft>
            </a:pPr>
            <a:r>
              <a:rPr lang="en-US" altLang="zh-CN" dirty="0"/>
              <a:t>C</a:t>
            </a:r>
            <a:r>
              <a:rPr lang="zh-CN" altLang="en-US" dirty="0"/>
              <a:t>、</a:t>
            </a:r>
            <a:r>
              <a:rPr lang="en-US" altLang="zh-CN" dirty="0"/>
              <a:t>“</a:t>
            </a:r>
            <a:r>
              <a:rPr lang="zh-CN" altLang="en-US" dirty="0"/>
              <a:t>企业医疗服务”</a:t>
            </a:r>
          </a:p>
          <a:p>
            <a:pPr algn="l">
              <a:lnSpc>
                <a:spcPct val="150000"/>
              </a:lnSpc>
              <a:spcAft>
                <a:spcPts val="1200"/>
              </a:spcAft>
            </a:pPr>
            <a:r>
              <a:rPr lang="en-US" altLang="zh-CN" dirty="0"/>
              <a:t>D</a:t>
            </a:r>
            <a:r>
              <a:rPr lang="zh-CN" altLang="en-US" dirty="0"/>
              <a:t>、</a:t>
            </a:r>
            <a:r>
              <a:rPr lang="en-US" altLang="zh-CN" dirty="0"/>
              <a:t>“</a:t>
            </a:r>
            <a:r>
              <a:rPr lang="zh-CN" altLang="en-US" dirty="0"/>
              <a:t>社区医疗服务” </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3212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5854" y="1891982"/>
            <a:ext cx="9194379" cy="4636409"/>
          </a:xfrm>
        </p:spPr>
        <p:txBody>
          <a:bodyPr anchor="ctr"/>
          <a:lstStyle/>
          <a:p>
            <a:pPr algn="l">
              <a:lnSpc>
                <a:spcPct val="150000"/>
              </a:lnSpc>
              <a:spcAft>
                <a:spcPts val="1200"/>
              </a:spcAft>
            </a:pPr>
            <a:r>
              <a:rPr lang="en-US" altLang="zh-CN" dirty="0"/>
              <a:t>1978</a:t>
            </a:r>
            <a:r>
              <a:rPr lang="zh-CN" altLang="en-US" dirty="0"/>
              <a:t>年在前苏联阿拉木图召开的有关初级医疗服务的国际会议呼吁改进医疗社会保险，以促使医疗资源得到更合理的分配。其中实现“人人享有医疗保健”目标的时间是（      ）。</a:t>
            </a:r>
            <a:endParaRPr lang="en-US" altLang="zh-CN" dirty="0"/>
          </a:p>
          <a:p>
            <a:pPr algn="l">
              <a:lnSpc>
                <a:spcPct val="150000"/>
              </a:lnSpc>
              <a:spcBef>
                <a:spcPts val="0"/>
              </a:spcBef>
              <a:spcAft>
                <a:spcPts val="0"/>
              </a:spcAft>
            </a:pPr>
            <a:r>
              <a:rPr lang="en-US" altLang="zh-CN" dirty="0"/>
              <a:t>A</a:t>
            </a:r>
            <a:r>
              <a:rPr lang="zh-CN" altLang="en-US" dirty="0"/>
              <a:t>、</a:t>
            </a:r>
            <a:r>
              <a:rPr lang="en-US" altLang="zh-CN" dirty="0"/>
              <a:t>1998</a:t>
            </a:r>
            <a:r>
              <a:rPr lang="zh-CN" altLang="en-US" dirty="0"/>
              <a:t>年</a:t>
            </a:r>
            <a:endParaRPr lang="en-GB" altLang="zh-CN" dirty="0"/>
          </a:p>
          <a:p>
            <a:pPr algn="l">
              <a:lnSpc>
                <a:spcPct val="150000"/>
              </a:lnSpc>
              <a:spcBef>
                <a:spcPts val="0"/>
              </a:spcBef>
            </a:pPr>
            <a:r>
              <a:rPr lang="en-US" altLang="zh-CN" dirty="0"/>
              <a:t>B</a:t>
            </a:r>
            <a:r>
              <a:rPr lang="zh-CN" altLang="en-US" dirty="0"/>
              <a:t>、</a:t>
            </a:r>
            <a:r>
              <a:rPr lang="en-US" altLang="zh-CN" dirty="0"/>
              <a:t>1999</a:t>
            </a:r>
            <a:r>
              <a:rPr lang="zh-CN" altLang="en-US" dirty="0"/>
              <a:t>年</a:t>
            </a:r>
            <a:endParaRPr lang="en-GB" altLang="zh-CN" dirty="0"/>
          </a:p>
          <a:p>
            <a:pPr algn="l">
              <a:lnSpc>
                <a:spcPct val="150000"/>
              </a:lnSpc>
              <a:spcBef>
                <a:spcPts val="0"/>
              </a:spcBef>
            </a:pPr>
            <a:r>
              <a:rPr lang="en-US" altLang="zh-CN" dirty="0"/>
              <a:t>C</a:t>
            </a:r>
            <a:r>
              <a:rPr lang="zh-CN" altLang="en-US" dirty="0"/>
              <a:t>、</a:t>
            </a:r>
            <a:r>
              <a:rPr lang="en-US" altLang="zh-CN" dirty="0"/>
              <a:t>2000</a:t>
            </a:r>
            <a:r>
              <a:rPr lang="zh-CN" altLang="en-US" dirty="0"/>
              <a:t>年</a:t>
            </a:r>
            <a:endParaRPr lang="en-GB" altLang="zh-CN" dirty="0"/>
          </a:p>
          <a:p>
            <a:pPr algn="l">
              <a:lnSpc>
                <a:spcPct val="150000"/>
              </a:lnSpc>
              <a:spcBef>
                <a:spcPts val="0"/>
              </a:spcBef>
            </a:pPr>
            <a:r>
              <a:rPr lang="en-US" altLang="zh-CN" dirty="0"/>
              <a:t>D</a:t>
            </a:r>
            <a:r>
              <a:rPr lang="zh-CN" altLang="en-US" dirty="0"/>
              <a:t>、</a:t>
            </a:r>
            <a:r>
              <a:rPr lang="en-US" altLang="zh-CN" dirty="0"/>
              <a:t>2001</a:t>
            </a:r>
            <a:r>
              <a:rPr lang="zh-CN" altLang="en-US" dirty="0"/>
              <a:t>年</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764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5854" y="1891982"/>
            <a:ext cx="9194379" cy="4636409"/>
          </a:xfrm>
        </p:spPr>
        <p:txBody>
          <a:bodyPr anchor="ctr"/>
          <a:lstStyle/>
          <a:p>
            <a:pPr algn="l">
              <a:lnSpc>
                <a:spcPct val="150000"/>
              </a:lnSpc>
              <a:spcAft>
                <a:spcPts val="1200"/>
              </a:spcAft>
            </a:pPr>
            <a:r>
              <a:rPr lang="en-US" altLang="zh-CN" dirty="0"/>
              <a:t>1978</a:t>
            </a:r>
            <a:r>
              <a:rPr lang="zh-CN" altLang="en-US" dirty="0"/>
              <a:t>年在前苏联阿拉木图召开的有关初级医疗服务的国际会议呼吁改进医疗社会保险，以促使医疗资源得到更合理的分配。其中实现“人人享有医疗保健”目标的时间是（   </a:t>
            </a:r>
            <a:r>
              <a:rPr lang="en-US" altLang="zh-CN" b="1" dirty="0">
                <a:solidFill>
                  <a:srgbClr val="FF0000"/>
                </a:solidFill>
              </a:rPr>
              <a:t>C</a:t>
            </a:r>
            <a:r>
              <a:rPr lang="zh-CN" altLang="en-US" dirty="0"/>
              <a:t>  ）。</a:t>
            </a:r>
            <a:endParaRPr lang="en-US" altLang="zh-CN" dirty="0"/>
          </a:p>
          <a:p>
            <a:pPr algn="l">
              <a:lnSpc>
                <a:spcPct val="150000"/>
              </a:lnSpc>
              <a:spcBef>
                <a:spcPts val="0"/>
              </a:spcBef>
              <a:spcAft>
                <a:spcPts val="0"/>
              </a:spcAft>
            </a:pPr>
            <a:r>
              <a:rPr lang="en-US" altLang="zh-CN" dirty="0"/>
              <a:t>A</a:t>
            </a:r>
            <a:r>
              <a:rPr lang="zh-CN" altLang="en-US" dirty="0"/>
              <a:t>、</a:t>
            </a:r>
            <a:r>
              <a:rPr lang="en-US" altLang="zh-CN" dirty="0"/>
              <a:t>1998</a:t>
            </a:r>
            <a:r>
              <a:rPr lang="zh-CN" altLang="en-US" dirty="0"/>
              <a:t>年</a:t>
            </a:r>
            <a:endParaRPr lang="en-GB" altLang="zh-CN" dirty="0"/>
          </a:p>
          <a:p>
            <a:pPr algn="l">
              <a:lnSpc>
                <a:spcPct val="150000"/>
              </a:lnSpc>
              <a:spcBef>
                <a:spcPts val="0"/>
              </a:spcBef>
            </a:pPr>
            <a:r>
              <a:rPr lang="en-US" altLang="zh-CN" dirty="0"/>
              <a:t>B</a:t>
            </a:r>
            <a:r>
              <a:rPr lang="zh-CN" altLang="en-US" dirty="0"/>
              <a:t>、</a:t>
            </a:r>
            <a:r>
              <a:rPr lang="en-US" altLang="zh-CN" dirty="0"/>
              <a:t>1999</a:t>
            </a:r>
            <a:r>
              <a:rPr lang="zh-CN" altLang="en-US" dirty="0"/>
              <a:t>年</a:t>
            </a:r>
            <a:endParaRPr lang="en-GB" altLang="zh-CN" dirty="0"/>
          </a:p>
          <a:p>
            <a:pPr algn="l">
              <a:lnSpc>
                <a:spcPct val="150000"/>
              </a:lnSpc>
              <a:spcBef>
                <a:spcPts val="0"/>
              </a:spcBef>
            </a:pPr>
            <a:r>
              <a:rPr lang="en-US" altLang="zh-CN" b="1" dirty="0">
                <a:solidFill>
                  <a:srgbClr val="FF0000"/>
                </a:solidFill>
              </a:rPr>
              <a:t>C</a:t>
            </a:r>
            <a:r>
              <a:rPr lang="zh-CN" altLang="en-US" b="1" dirty="0">
                <a:solidFill>
                  <a:srgbClr val="FF0000"/>
                </a:solidFill>
              </a:rPr>
              <a:t>、</a:t>
            </a:r>
            <a:r>
              <a:rPr lang="en-US" altLang="zh-CN" b="1" dirty="0">
                <a:solidFill>
                  <a:srgbClr val="FF0000"/>
                </a:solidFill>
              </a:rPr>
              <a:t>2000</a:t>
            </a:r>
            <a:r>
              <a:rPr lang="zh-CN" altLang="en-US" b="1" dirty="0">
                <a:solidFill>
                  <a:srgbClr val="FF0000"/>
                </a:solidFill>
              </a:rPr>
              <a:t>年</a:t>
            </a:r>
            <a:endParaRPr lang="en-GB" altLang="zh-CN" b="1" dirty="0">
              <a:solidFill>
                <a:srgbClr val="FF0000"/>
              </a:solidFill>
            </a:endParaRPr>
          </a:p>
          <a:p>
            <a:pPr algn="l">
              <a:lnSpc>
                <a:spcPct val="150000"/>
              </a:lnSpc>
              <a:spcBef>
                <a:spcPts val="0"/>
              </a:spcBef>
            </a:pPr>
            <a:r>
              <a:rPr lang="en-US" altLang="zh-CN" dirty="0"/>
              <a:t>D</a:t>
            </a:r>
            <a:r>
              <a:rPr lang="zh-CN" altLang="en-US" dirty="0"/>
              <a:t>、</a:t>
            </a:r>
            <a:r>
              <a:rPr lang="en-US" altLang="zh-CN" dirty="0"/>
              <a:t>2001</a:t>
            </a:r>
            <a:r>
              <a:rPr lang="zh-CN" altLang="en-US" dirty="0"/>
              <a:t>年</a:t>
            </a:r>
          </a:p>
        </p:txBody>
      </p:sp>
      <p:sp>
        <p:nvSpPr>
          <p:cNvPr id="5" name="TextBox 3">
            <a:extLst>
              <a:ext uri="{FF2B5EF4-FFF2-40B4-BE49-F238E27FC236}">
                <a16:creationId xmlns:a16="http://schemas.microsoft.com/office/drawing/2014/main" id="{B102DA9F-4A31-4FD6-8A6A-A5CFF30D35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0475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D4CAC17-AD5D-4129-92F7-39B56715317A}"/>
              </a:ext>
            </a:extLst>
          </p:cNvPr>
          <p:cNvGrpSpPr/>
          <p:nvPr/>
        </p:nvGrpSpPr>
        <p:grpSpPr>
          <a:xfrm>
            <a:off x="2509834" y="149527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16441796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4721" y="2850479"/>
            <a:ext cx="9455028"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医疗社会保险，是指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由国家立法，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通过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社会保险原则和方法筹集医疗资金，保障人们平等地获得</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适当的医疗照顾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的一种制度。</a:t>
            </a:r>
          </a:p>
        </p:txBody>
      </p:sp>
      <p:sp>
        <p:nvSpPr>
          <p:cNvPr id="7" name="矩形 6"/>
          <p:cNvSpPr/>
          <p:nvPr/>
        </p:nvSpPr>
        <p:spPr>
          <a:xfrm>
            <a:off x="1504162" y="4246919"/>
            <a:ext cx="9856381" cy="18898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医疗社会保险是医疗保险的一种，它与私人或商业性医疗保险相比，具有三个基本特征：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第一，</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社会共同责任和分担风险原则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第三，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grpSp>
        <p:nvGrpSpPr>
          <p:cNvPr id="8" name="组合 7">
            <a:extLst>
              <a:ext uri="{FF2B5EF4-FFF2-40B4-BE49-F238E27FC236}">
                <a16:creationId xmlns:a16="http://schemas.microsoft.com/office/drawing/2014/main" id="{392EEA55-B77E-473B-900E-83B61E94DE32}"/>
              </a:ext>
            </a:extLst>
          </p:cNvPr>
          <p:cNvGrpSpPr/>
          <p:nvPr/>
        </p:nvGrpSpPr>
        <p:grpSpPr>
          <a:xfrm>
            <a:off x="107475" y="941847"/>
            <a:ext cx="7431919" cy="1550689"/>
            <a:chOff x="107475" y="941847"/>
            <a:chExt cx="7431919" cy="1550689"/>
          </a:xfrm>
        </p:grpSpPr>
        <p:sp>
          <p:nvSpPr>
            <p:cNvPr id="9" name="文本框 8">
              <a:extLst>
                <a:ext uri="{FF2B5EF4-FFF2-40B4-BE49-F238E27FC236}">
                  <a16:creationId xmlns:a16="http://schemas.microsoft.com/office/drawing/2014/main" id="{4E038B3A-3795-44C8-ACDA-8D26BF08FB1F}"/>
                </a:ext>
              </a:extLst>
            </p:cNvPr>
            <p:cNvSpPr txBox="1"/>
            <p:nvPr/>
          </p:nvSpPr>
          <p:spPr>
            <a:xfrm>
              <a:off x="595308" y="2092426"/>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一、医疗社会保险的概念与特征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0" name="组合 9">
              <a:extLst>
                <a:ext uri="{FF2B5EF4-FFF2-40B4-BE49-F238E27FC236}">
                  <a16:creationId xmlns:a16="http://schemas.microsoft.com/office/drawing/2014/main" id="{A4D2DE1A-D5F6-4709-93BE-BCDBB82ABF7D}"/>
                </a:ext>
              </a:extLst>
            </p:cNvPr>
            <p:cNvGrpSpPr/>
            <p:nvPr/>
          </p:nvGrpSpPr>
          <p:grpSpPr>
            <a:xfrm>
              <a:off x="107475" y="941847"/>
              <a:ext cx="7431919" cy="1535300"/>
              <a:chOff x="107475" y="941847"/>
              <a:chExt cx="7431919" cy="1535300"/>
            </a:xfrm>
          </p:grpSpPr>
          <p:grpSp>
            <p:nvGrpSpPr>
              <p:cNvPr id="11" name="组合 10">
                <a:extLst>
                  <a:ext uri="{FF2B5EF4-FFF2-40B4-BE49-F238E27FC236}">
                    <a16:creationId xmlns:a16="http://schemas.microsoft.com/office/drawing/2014/main" id="{59B8752C-C13E-4915-AF50-977C175B6CF1}"/>
                  </a:ext>
                </a:extLst>
              </p:cNvPr>
              <p:cNvGrpSpPr/>
              <p:nvPr/>
            </p:nvGrpSpPr>
            <p:grpSpPr>
              <a:xfrm>
                <a:off x="107475" y="941847"/>
                <a:ext cx="4474623" cy="1031385"/>
                <a:chOff x="107475" y="941847"/>
                <a:chExt cx="4474623" cy="1031385"/>
              </a:xfrm>
            </p:grpSpPr>
            <p:sp>
              <p:nvSpPr>
                <p:cNvPr id="13" name="文本框 12">
                  <a:extLst>
                    <a:ext uri="{FF2B5EF4-FFF2-40B4-BE49-F238E27FC236}">
                      <a16:creationId xmlns:a16="http://schemas.microsoft.com/office/drawing/2014/main" id="{D0C70CAF-69AE-47CD-AF39-B64243FB1074}"/>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960DF196-AE4F-46C5-8A57-84546211C877}"/>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grpSp>
          <p:sp>
            <p:nvSpPr>
              <p:cNvPr id="12" name="文本框 11">
                <a:extLst>
                  <a:ext uri="{FF2B5EF4-FFF2-40B4-BE49-F238E27FC236}">
                    <a16:creationId xmlns:a16="http://schemas.microsoft.com/office/drawing/2014/main" id="{0A5D740F-D4F2-4F0B-B83A-2653E04DCABF}"/>
                  </a:ext>
                </a:extLst>
              </p:cNvPr>
              <p:cNvSpPr txBox="1"/>
              <p:nvPr/>
            </p:nvSpPr>
            <p:spPr>
              <a:xfrm>
                <a:off x="5078464" y="2107815"/>
                <a:ext cx="246093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pic>
        <p:nvPicPr>
          <p:cNvPr id="2" name="图片 1">
            <a:extLst>
              <a:ext uri="{FF2B5EF4-FFF2-40B4-BE49-F238E27FC236}">
                <a16:creationId xmlns:a16="http://schemas.microsoft.com/office/drawing/2014/main" id="{E01A20F3-ED22-4E6A-A6C9-3CE6E51B2257}"/>
              </a:ext>
            </a:extLst>
          </p:cNvPr>
          <p:cNvPicPr>
            <a:picLocks noChangeAspect="1"/>
          </p:cNvPicPr>
          <p:nvPr/>
        </p:nvPicPr>
        <p:blipFill>
          <a:blip r:embed="rId3"/>
          <a:stretch>
            <a:fillRect/>
          </a:stretch>
        </p:blipFill>
        <p:spPr>
          <a:xfrm>
            <a:off x="9222806" y="740745"/>
            <a:ext cx="2861719" cy="1320793"/>
          </a:xfrm>
          <a:prstGeom prst="rect">
            <a:avLst/>
          </a:prstGeom>
        </p:spPr>
      </p:pic>
      <p:sp>
        <p:nvSpPr>
          <p:cNvPr id="3" name="矩形 2">
            <a:extLst>
              <a:ext uri="{FF2B5EF4-FFF2-40B4-BE49-F238E27FC236}">
                <a16:creationId xmlns:a16="http://schemas.microsoft.com/office/drawing/2014/main" id="{392B059A-F615-47E4-8BF8-A791BEB1AA7A}"/>
              </a:ext>
            </a:extLst>
          </p:cNvPr>
          <p:cNvSpPr/>
          <p:nvPr/>
        </p:nvSpPr>
        <p:spPr>
          <a:xfrm>
            <a:off x="992051" y="142622"/>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一、医疗社会保险的概念与特征</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536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a:lnSpc>
                <a:spcPct val="150000"/>
              </a:lnSpc>
              <a:spcAft>
                <a:spcPts val="1200"/>
              </a:spcAft>
            </a:pPr>
            <a:r>
              <a:rPr lang="zh-CN" altLang="en-US" dirty="0">
                <a:latin typeface="+mn-ea"/>
              </a:rPr>
              <a:t>医疗社会保险与私人或商业性医疗保险相比具有的基本特征有（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、强制性</a:t>
            </a:r>
          </a:p>
          <a:p>
            <a:pPr algn="l">
              <a:lnSpc>
                <a:spcPct val="150000"/>
              </a:lnSpc>
              <a:spcAft>
                <a:spcPts val="1200"/>
              </a:spcAft>
            </a:pPr>
            <a:r>
              <a:rPr lang="en-US" altLang="zh-CN" dirty="0">
                <a:latin typeface="+mn-ea"/>
              </a:rPr>
              <a:t>B</a:t>
            </a:r>
            <a:r>
              <a:rPr lang="zh-CN" altLang="en-US" dirty="0">
                <a:latin typeface="+mn-ea"/>
              </a:rPr>
              <a:t>、保证基本生活水平的原则</a:t>
            </a:r>
          </a:p>
          <a:p>
            <a:pPr algn="l">
              <a:lnSpc>
                <a:spcPct val="150000"/>
              </a:lnSpc>
              <a:spcAft>
                <a:spcPts val="1200"/>
              </a:spcAft>
            </a:pPr>
            <a:r>
              <a:rPr lang="en-US" altLang="zh-CN" dirty="0">
                <a:latin typeface="+mn-ea"/>
              </a:rPr>
              <a:t>C</a:t>
            </a:r>
            <a:r>
              <a:rPr lang="zh-CN" altLang="en-US" dirty="0">
                <a:latin typeface="+mn-ea"/>
              </a:rPr>
              <a:t>、分享社会经济发展成果的原则</a:t>
            </a:r>
          </a:p>
          <a:p>
            <a:pPr algn="l">
              <a:lnSpc>
                <a:spcPct val="150000"/>
              </a:lnSpc>
              <a:spcAft>
                <a:spcPts val="1200"/>
              </a:spcAft>
            </a:pPr>
            <a:r>
              <a:rPr lang="en-US" altLang="zh-CN" dirty="0">
                <a:latin typeface="+mn-ea"/>
              </a:rPr>
              <a:t>D</a:t>
            </a:r>
            <a:r>
              <a:rPr lang="zh-CN" altLang="en-US" dirty="0">
                <a:latin typeface="+mn-ea"/>
              </a:rPr>
              <a:t>、社会共同责任和分担风险原则</a:t>
            </a:r>
          </a:p>
          <a:p>
            <a:pPr algn="l">
              <a:lnSpc>
                <a:spcPct val="150000"/>
              </a:lnSpc>
              <a:spcAft>
                <a:spcPts val="1200"/>
              </a:spcAft>
            </a:pPr>
            <a:r>
              <a:rPr lang="en-US" altLang="zh-CN" dirty="0">
                <a:latin typeface="+mn-ea"/>
              </a:rPr>
              <a:t>E</a:t>
            </a:r>
            <a:r>
              <a:rPr lang="zh-CN" altLang="en-US" dirty="0">
                <a:latin typeface="+mn-ea"/>
              </a:rPr>
              <a:t>、保障性</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3822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3364" y="2017706"/>
            <a:ext cx="10093952" cy="4510684"/>
          </a:xfrm>
        </p:spPr>
        <p:txBody>
          <a:bodyPr anchor="t"/>
          <a:lstStyle/>
          <a:p>
            <a:pPr algn="l">
              <a:lnSpc>
                <a:spcPct val="150000"/>
              </a:lnSpc>
              <a:spcAft>
                <a:spcPts val="1200"/>
              </a:spcAft>
            </a:pPr>
            <a:r>
              <a:rPr lang="zh-CN" altLang="en-US" dirty="0">
                <a:latin typeface="+mn-ea"/>
              </a:rPr>
              <a:t>医疗社会保险与私人或商业性医疗保险相比具有的基本特征有（  </a:t>
            </a:r>
            <a:r>
              <a:rPr lang="en-US" altLang="zh-CN" b="1" dirty="0">
                <a:solidFill>
                  <a:srgbClr val="FF0000"/>
                </a:solidFill>
                <a:latin typeface="+mn-ea"/>
              </a:rPr>
              <a:t>ADE</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、强制性</a:t>
            </a:r>
          </a:p>
          <a:p>
            <a:pPr algn="l">
              <a:lnSpc>
                <a:spcPct val="150000"/>
              </a:lnSpc>
              <a:spcAft>
                <a:spcPts val="1200"/>
              </a:spcAft>
            </a:pPr>
            <a:r>
              <a:rPr lang="en-US" altLang="zh-CN" dirty="0">
                <a:latin typeface="+mn-ea"/>
              </a:rPr>
              <a:t>B</a:t>
            </a:r>
            <a:r>
              <a:rPr lang="zh-CN" altLang="en-US" dirty="0">
                <a:latin typeface="+mn-ea"/>
              </a:rPr>
              <a:t>、保证基本生活水平的原则</a:t>
            </a:r>
          </a:p>
          <a:p>
            <a:pPr algn="l">
              <a:lnSpc>
                <a:spcPct val="150000"/>
              </a:lnSpc>
              <a:spcAft>
                <a:spcPts val="1200"/>
              </a:spcAft>
            </a:pPr>
            <a:r>
              <a:rPr lang="en-US" altLang="zh-CN" dirty="0">
                <a:latin typeface="+mn-ea"/>
              </a:rPr>
              <a:t>C</a:t>
            </a:r>
            <a:r>
              <a:rPr lang="zh-CN" altLang="en-US" dirty="0">
                <a:latin typeface="+mn-ea"/>
              </a:rPr>
              <a:t>、分享社会经济发展成果的原则</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、社会共同责任和分担风险原则</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、保障性</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7782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15A05E-5AD0-429E-BF8E-A9A6569838B8}"/>
              </a:ext>
            </a:extLst>
          </p:cNvPr>
          <p:cNvSpPr/>
          <p:nvPr/>
        </p:nvSpPr>
        <p:spPr>
          <a:xfrm>
            <a:off x="1519121" y="3299974"/>
            <a:ext cx="10368079"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商业医疗保险</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是指，</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由合法的保险企业承办，</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按照商业经营原则来经营，</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投保人和保险人</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是在遵循</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公平互利、协商一致</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的原则，自愿订立保险合同，当被保险人因疾病或意外事故受到伤害时所花医疗费用如药费、手术费、诊疗费、住院费等经济损失，</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由保险人给予补偿。</a:t>
            </a:r>
            <a:endParaRPr kumimoji="0" lang="en-GB"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1" name="Rectangle 10">
            <a:extLst>
              <a:ext uri="{FF2B5EF4-FFF2-40B4-BE49-F238E27FC236}">
                <a16:creationId xmlns:a16="http://schemas.microsoft.com/office/drawing/2014/main" id="{50BFA24F-E40B-4C04-AD68-02E51B085802}"/>
              </a:ext>
            </a:extLst>
          </p:cNvPr>
          <p:cNvSpPr/>
          <p:nvPr/>
        </p:nvSpPr>
        <p:spPr>
          <a:xfrm>
            <a:off x="1519121" y="2815222"/>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商业医疗保险的含义：</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1535611" y="5193458"/>
            <a:ext cx="10087184"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商业医疗保险属于商业行为，贯彻</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买卖自由原则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，是否投保及投保几份完全由投保人自主决定，别人无权干涉。</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02763F28-00B0-443C-9746-C92F3451F528}"/>
              </a:ext>
            </a:extLst>
          </p:cNvPr>
          <p:cNvGrpSpPr/>
          <p:nvPr/>
        </p:nvGrpSpPr>
        <p:grpSpPr>
          <a:xfrm>
            <a:off x="595138" y="2157116"/>
            <a:ext cx="6392713" cy="400110"/>
            <a:chOff x="595138" y="2157116"/>
            <a:chExt cx="6392713" cy="400110"/>
          </a:xfrm>
        </p:grpSpPr>
        <p:sp>
          <p:nvSpPr>
            <p:cNvPr id="9" name="文本框 8">
              <a:extLst>
                <a:ext uri="{FF2B5EF4-FFF2-40B4-BE49-F238E27FC236}">
                  <a16:creationId xmlns:a16="http://schemas.microsoft.com/office/drawing/2014/main" id="{089F2BD8-E5F8-4A8A-9A87-E12B0DB5E400}"/>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FF33743D-C821-4FA0-B619-40901FB64FC0}"/>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891D1D85-293C-4773-BFF1-668B3CDB0DD3}"/>
              </a:ext>
            </a:extLst>
          </p:cNvPr>
          <p:cNvPicPr>
            <a:picLocks noChangeAspect="1"/>
          </p:cNvPicPr>
          <p:nvPr/>
        </p:nvPicPr>
        <p:blipFill>
          <a:blip r:embed="rId3"/>
          <a:stretch>
            <a:fillRect/>
          </a:stretch>
        </p:blipFill>
        <p:spPr>
          <a:xfrm>
            <a:off x="9031182" y="741256"/>
            <a:ext cx="3083041" cy="1422942"/>
          </a:xfrm>
          <a:prstGeom prst="rect">
            <a:avLst/>
          </a:prstGeom>
        </p:spPr>
      </p:pic>
      <p:sp>
        <p:nvSpPr>
          <p:cNvPr id="4" name="矩形 3">
            <a:extLst>
              <a:ext uri="{FF2B5EF4-FFF2-40B4-BE49-F238E27FC236}">
                <a16:creationId xmlns:a16="http://schemas.microsoft.com/office/drawing/2014/main" id="{195BB468-E6BC-480F-B028-B8B35B2DE809}"/>
              </a:ext>
            </a:extLst>
          </p:cNvPr>
          <p:cNvSpPr/>
          <p:nvPr/>
        </p:nvSpPr>
        <p:spPr>
          <a:xfrm>
            <a:off x="5889812" y="5193458"/>
            <a:ext cx="1546412" cy="561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ADF1E229-1DF4-4CC5-BDDC-2CB931A42DF0}"/>
              </a:ext>
            </a:extLst>
          </p:cNvPr>
          <p:cNvSpPr/>
          <p:nvPr/>
        </p:nvSpPr>
        <p:spPr>
          <a:xfrm>
            <a:off x="3829723" y="3259108"/>
            <a:ext cx="2106319" cy="561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9C5345C9-BD70-4F1A-9B10-665CA797941B}"/>
              </a:ext>
            </a:extLst>
          </p:cNvPr>
          <p:cNvSpPr/>
          <p:nvPr/>
        </p:nvSpPr>
        <p:spPr>
          <a:xfrm>
            <a:off x="9717388" y="3239411"/>
            <a:ext cx="1811465" cy="561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5F1348DD-D99D-4EC5-A13F-AB5BDD3D137B}"/>
              </a:ext>
            </a:extLst>
          </p:cNvPr>
          <p:cNvSpPr/>
          <p:nvPr/>
        </p:nvSpPr>
        <p:spPr>
          <a:xfrm>
            <a:off x="9126467" y="4271824"/>
            <a:ext cx="2291176" cy="561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5" name="矩形 4">
            <a:extLst>
              <a:ext uri="{FF2B5EF4-FFF2-40B4-BE49-F238E27FC236}">
                <a16:creationId xmlns:a16="http://schemas.microsoft.com/office/drawing/2014/main" id="{8EE091E6-ED3C-4E5E-9EA8-7E4F19101E8E}"/>
              </a:ext>
            </a:extLst>
          </p:cNvPr>
          <p:cNvSpPr/>
          <p:nvPr/>
        </p:nvSpPr>
        <p:spPr>
          <a:xfrm>
            <a:off x="992051" y="185842"/>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商业医疗保险的含义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058A3981-4034-49A2-B89E-51E18E75B87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F8A4EC5C-2F12-4F55-8DB0-111B804D21FC}"/>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Tree>
    <p:extLst>
      <p:ext uri="{BB962C8B-B14F-4D97-AF65-F5344CB8AC3E}">
        <p14:creationId xmlns:p14="http://schemas.microsoft.com/office/powerpoint/2010/main" val="14591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32CDAA5E-E401-4908-BF06-75608ED08496}"/>
              </a:ext>
            </a:extLst>
          </p:cNvPr>
          <p:cNvPicPr>
            <a:picLocks noChangeAspect="1"/>
          </p:cNvPicPr>
          <p:nvPr/>
        </p:nvPicPr>
        <p:blipFill>
          <a:blip r:embed="rId3"/>
          <a:stretch>
            <a:fillRect/>
          </a:stretch>
        </p:blipFill>
        <p:spPr>
          <a:xfrm>
            <a:off x="992051" y="2704401"/>
            <a:ext cx="9843031" cy="3888666"/>
          </a:xfrm>
          <a:prstGeom prst="rect">
            <a:avLst/>
          </a:prstGeom>
        </p:spPr>
      </p:pic>
      <p:pic>
        <p:nvPicPr>
          <p:cNvPr id="10" name="图片 9">
            <a:extLst>
              <a:ext uri="{FF2B5EF4-FFF2-40B4-BE49-F238E27FC236}">
                <a16:creationId xmlns:a16="http://schemas.microsoft.com/office/drawing/2014/main" id="{A5289E28-7108-4CF3-89A1-ABD519E309D2}"/>
              </a:ext>
            </a:extLst>
          </p:cNvPr>
          <p:cNvPicPr>
            <a:picLocks noChangeAspect="1"/>
          </p:cNvPicPr>
          <p:nvPr/>
        </p:nvPicPr>
        <p:blipFill>
          <a:blip r:embed="rId4"/>
          <a:stretch>
            <a:fillRect/>
          </a:stretch>
        </p:blipFill>
        <p:spPr>
          <a:xfrm>
            <a:off x="9031182" y="741256"/>
            <a:ext cx="3083041" cy="1422942"/>
          </a:xfrm>
          <a:prstGeom prst="rect">
            <a:avLst/>
          </a:prstGeom>
        </p:spPr>
      </p:pic>
      <p:sp>
        <p:nvSpPr>
          <p:cNvPr id="2" name="矩形 1">
            <a:extLst>
              <a:ext uri="{FF2B5EF4-FFF2-40B4-BE49-F238E27FC236}">
                <a16:creationId xmlns:a16="http://schemas.microsoft.com/office/drawing/2014/main" id="{F2760E66-0C62-4E22-9240-041E590E81BA}"/>
              </a:ext>
            </a:extLst>
          </p:cNvPr>
          <p:cNvSpPr/>
          <p:nvPr/>
        </p:nvSpPr>
        <p:spPr>
          <a:xfrm>
            <a:off x="3013656" y="3277374"/>
            <a:ext cx="3734874" cy="566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4A15A170-AC3B-4F52-B757-BCC2C70BCA0F}"/>
              </a:ext>
            </a:extLst>
          </p:cNvPr>
          <p:cNvSpPr/>
          <p:nvPr/>
        </p:nvSpPr>
        <p:spPr>
          <a:xfrm>
            <a:off x="3013656" y="3908489"/>
            <a:ext cx="7821426" cy="882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87177380-B62C-4FFC-A9AA-9018B750D4C8}"/>
              </a:ext>
            </a:extLst>
          </p:cNvPr>
          <p:cNvSpPr/>
          <p:nvPr/>
        </p:nvSpPr>
        <p:spPr>
          <a:xfrm>
            <a:off x="3011528" y="4874057"/>
            <a:ext cx="5449892" cy="702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2" name="矩形 21">
            <a:extLst>
              <a:ext uri="{FF2B5EF4-FFF2-40B4-BE49-F238E27FC236}">
                <a16:creationId xmlns:a16="http://schemas.microsoft.com/office/drawing/2014/main" id="{1D22C642-2264-42D2-B64A-630F5D5D954B}"/>
              </a:ext>
            </a:extLst>
          </p:cNvPr>
          <p:cNvSpPr/>
          <p:nvPr/>
        </p:nvSpPr>
        <p:spPr>
          <a:xfrm>
            <a:off x="3011528" y="5659669"/>
            <a:ext cx="7821426" cy="933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32985296-B504-4430-83AF-78DC0A8449A3}"/>
              </a:ext>
            </a:extLst>
          </p:cNvPr>
          <p:cNvSpPr/>
          <p:nvPr/>
        </p:nvSpPr>
        <p:spPr>
          <a:xfrm>
            <a:off x="992051" y="211050"/>
            <a:ext cx="464742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医疗社会保险与商业医疗保险的联系</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3" name="组合 22">
            <a:extLst>
              <a:ext uri="{FF2B5EF4-FFF2-40B4-BE49-F238E27FC236}">
                <a16:creationId xmlns:a16="http://schemas.microsoft.com/office/drawing/2014/main" id="{A96B61F0-DBD9-4C5C-A2D2-D48F9EDEE1E3}"/>
              </a:ext>
            </a:extLst>
          </p:cNvPr>
          <p:cNvGrpSpPr/>
          <p:nvPr/>
        </p:nvGrpSpPr>
        <p:grpSpPr>
          <a:xfrm>
            <a:off x="595138" y="2157116"/>
            <a:ext cx="6392713" cy="400110"/>
            <a:chOff x="595138" y="2157116"/>
            <a:chExt cx="6392713" cy="400110"/>
          </a:xfrm>
        </p:grpSpPr>
        <p:sp>
          <p:nvSpPr>
            <p:cNvPr id="24" name="文本框 23">
              <a:extLst>
                <a:ext uri="{FF2B5EF4-FFF2-40B4-BE49-F238E27FC236}">
                  <a16:creationId xmlns:a16="http://schemas.microsoft.com/office/drawing/2014/main" id="{7E4FA481-4A8A-4A39-ADE9-A2254E10805C}"/>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32E50FB7-1D19-456F-B8DD-FA5A032F7560}"/>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6" name="文本框 25">
            <a:extLst>
              <a:ext uri="{FF2B5EF4-FFF2-40B4-BE49-F238E27FC236}">
                <a16:creationId xmlns:a16="http://schemas.microsoft.com/office/drawing/2014/main" id="{0C9EB3BC-F376-458A-94D9-6E72A146C646}"/>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BA6F6C69-DF1B-43AB-A4A6-E5B664831EF3}"/>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Tree>
    <p:extLst>
      <p:ext uri="{BB962C8B-B14F-4D97-AF65-F5344CB8AC3E}">
        <p14:creationId xmlns:p14="http://schemas.microsoft.com/office/powerpoint/2010/main" val="87360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9218" y="2655589"/>
            <a:ext cx="5094147"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（二）医疗社会保险与商业医疗保险的区别</a:t>
            </a:r>
          </a:p>
        </p:txBody>
      </p:sp>
      <p:pic>
        <p:nvPicPr>
          <p:cNvPr id="22" name="图片 21">
            <a:extLst>
              <a:ext uri="{FF2B5EF4-FFF2-40B4-BE49-F238E27FC236}">
                <a16:creationId xmlns:a16="http://schemas.microsoft.com/office/drawing/2014/main" id="{9D37F05D-1939-4DB5-AE3A-88C8F76609BC}"/>
              </a:ext>
            </a:extLst>
          </p:cNvPr>
          <p:cNvPicPr>
            <a:picLocks noChangeAspect="1"/>
          </p:cNvPicPr>
          <p:nvPr/>
        </p:nvPicPr>
        <p:blipFill>
          <a:blip r:embed="rId3"/>
          <a:stretch>
            <a:fillRect/>
          </a:stretch>
        </p:blipFill>
        <p:spPr>
          <a:xfrm>
            <a:off x="1643706" y="3429000"/>
            <a:ext cx="5992506" cy="3118548"/>
          </a:xfrm>
          <a:prstGeom prst="rect">
            <a:avLst/>
          </a:prstGeom>
        </p:spPr>
      </p:pic>
      <p:sp>
        <p:nvSpPr>
          <p:cNvPr id="12" name="Rectangle 6">
            <a:extLst>
              <a:ext uri="{FF2B5EF4-FFF2-40B4-BE49-F238E27FC236}">
                <a16:creationId xmlns:a16="http://schemas.microsoft.com/office/drawing/2014/main" id="{AC47295D-BAB5-4792-9168-CCEE123EF329}"/>
              </a:ext>
            </a:extLst>
          </p:cNvPr>
          <p:cNvSpPr/>
          <p:nvPr/>
        </p:nvSpPr>
        <p:spPr>
          <a:xfrm>
            <a:off x="7764742" y="3429000"/>
            <a:ext cx="3578761"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商业医疗保险属于商业行为，贯彻</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买卖自由原则</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3" name="Rectangle 6">
            <a:extLst>
              <a:ext uri="{FF2B5EF4-FFF2-40B4-BE49-F238E27FC236}">
                <a16:creationId xmlns:a16="http://schemas.microsoft.com/office/drawing/2014/main" id="{4BB5EFE3-4043-4413-9F15-6B2C159C7FC9}"/>
              </a:ext>
            </a:extLst>
          </p:cNvPr>
          <p:cNvSpPr/>
          <p:nvPr/>
        </p:nvSpPr>
        <p:spPr>
          <a:xfrm>
            <a:off x="6475262" y="6042666"/>
            <a:ext cx="5016522" cy="50488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资金来源、给付标准，保值增殖方式等</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A32F327-92CA-493C-A43D-025351A448FF}"/>
              </a:ext>
            </a:extLst>
          </p:cNvPr>
          <p:cNvSpPr/>
          <p:nvPr/>
        </p:nvSpPr>
        <p:spPr>
          <a:xfrm>
            <a:off x="992051" y="199624"/>
            <a:ext cx="464742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医疗社会保险与商业医疗保险的区别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31E6F619-8A71-48DB-97A2-923E7A163F96}"/>
              </a:ext>
            </a:extLst>
          </p:cNvPr>
          <p:cNvGrpSpPr/>
          <p:nvPr/>
        </p:nvGrpSpPr>
        <p:grpSpPr>
          <a:xfrm>
            <a:off x="595138" y="2157116"/>
            <a:ext cx="6392713" cy="400110"/>
            <a:chOff x="595138" y="2157116"/>
            <a:chExt cx="6392713" cy="400110"/>
          </a:xfrm>
        </p:grpSpPr>
        <p:sp>
          <p:nvSpPr>
            <p:cNvPr id="23" name="文本框 22">
              <a:extLst>
                <a:ext uri="{FF2B5EF4-FFF2-40B4-BE49-F238E27FC236}">
                  <a16:creationId xmlns:a16="http://schemas.microsoft.com/office/drawing/2014/main" id="{60B4607A-7F5F-414F-A516-979FDCD94452}"/>
                </a:ext>
              </a:extLst>
            </p:cNvPr>
            <p:cNvSpPr txBox="1"/>
            <p:nvPr/>
          </p:nvSpPr>
          <p:spPr>
            <a:xfrm>
              <a:off x="595138" y="2157116"/>
              <a:ext cx="5501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二、医疗社会保险与商业医疗保险的关系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43898A65-C011-4FA6-844F-1489FA8E563F}"/>
                </a:ext>
              </a:extLst>
            </p:cNvPr>
            <p:cNvSpPr txBox="1"/>
            <p:nvPr/>
          </p:nvSpPr>
          <p:spPr>
            <a:xfrm>
              <a:off x="6110688" y="217250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5" name="文本框 24">
            <a:extLst>
              <a:ext uri="{FF2B5EF4-FFF2-40B4-BE49-F238E27FC236}">
                <a16:creationId xmlns:a16="http://schemas.microsoft.com/office/drawing/2014/main" id="{8B432ECE-D876-4E7A-A29C-E39871C8C140}"/>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CF310CB1-639E-47DD-89CF-A00E0BC59A0B}"/>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Tree>
    <p:extLst>
      <p:ext uri="{BB962C8B-B14F-4D97-AF65-F5344CB8AC3E}">
        <p14:creationId xmlns:p14="http://schemas.microsoft.com/office/powerpoint/2010/main" val="174199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90881" y="1964543"/>
            <a:ext cx="11210237" cy="4723336"/>
          </a:xfrm>
        </p:spPr>
        <p:txBody>
          <a:bodyPr anchor="t"/>
          <a:lstStyle/>
          <a:p>
            <a:pPr algn="l">
              <a:lnSpc>
                <a:spcPct val="150000"/>
              </a:lnSpc>
              <a:spcAft>
                <a:spcPts val="1200"/>
              </a:spcAft>
            </a:pPr>
            <a:r>
              <a:rPr lang="zh-CN" altLang="en-US" dirty="0">
                <a:latin typeface="+mn-ea"/>
              </a:rPr>
              <a:t>（    ）是指，由合法的保险企业承办，按照商业经营原则来经营，投保人和保险人是在遵循公平互利、协商一致的原则，自愿订立保险合同，当被保险人因疾病或意外事故受到伤害时所花医疗费用如药费、手术费、诊疗费、住院费等经济损失，由保险人给予补偿。</a:t>
            </a:r>
            <a:endParaRPr lang="en-US" altLang="zh-CN" dirty="0">
              <a:latin typeface="+mn-ea"/>
            </a:endParaRPr>
          </a:p>
          <a:p>
            <a:pPr algn="l">
              <a:spcAft>
                <a:spcPts val="1200"/>
              </a:spcAft>
            </a:pPr>
            <a:r>
              <a:rPr lang="en-US" altLang="zh-CN" dirty="0">
                <a:latin typeface="+mn-ea"/>
              </a:rPr>
              <a:t>A</a:t>
            </a:r>
            <a:r>
              <a:rPr lang="zh-CN" altLang="en-US" dirty="0">
                <a:latin typeface="+mn-ea"/>
              </a:rPr>
              <a:t>、商业医疗保险</a:t>
            </a:r>
          </a:p>
          <a:p>
            <a:pPr algn="l">
              <a:spcAft>
                <a:spcPts val="1200"/>
              </a:spcAft>
            </a:pPr>
            <a:r>
              <a:rPr lang="en-US" altLang="zh-CN" dirty="0">
                <a:latin typeface="+mn-ea"/>
              </a:rPr>
              <a:t>B</a:t>
            </a:r>
            <a:r>
              <a:rPr lang="zh-CN" altLang="en-US" dirty="0">
                <a:latin typeface="+mn-ea"/>
              </a:rPr>
              <a:t>、医疗社会保险</a:t>
            </a:r>
          </a:p>
          <a:p>
            <a:pPr algn="l">
              <a:spcAft>
                <a:spcPts val="1200"/>
              </a:spcAft>
            </a:pPr>
            <a:r>
              <a:rPr lang="en-US" altLang="zh-CN" dirty="0">
                <a:latin typeface="+mn-ea"/>
              </a:rPr>
              <a:t>C</a:t>
            </a:r>
            <a:r>
              <a:rPr lang="zh-CN" altLang="en-US" dirty="0">
                <a:latin typeface="+mn-ea"/>
              </a:rPr>
              <a:t>、企业医疗保险</a:t>
            </a:r>
          </a:p>
          <a:p>
            <a:pPr algn="l">
              <a:spcAft>
                <a:spcPts val="1200"/>
              </a:spcAft>
            </a:pPr>
            <a:r>
              <a:rPr lang="en-US" altLang="zh-CN" dirty="0">
                <a:latin typeface="+mn-ea"/>
              </a:rPr>
              <a:t>D</a:t>
            </a:r>
            <a:r>
              <a:rPr lang="zh-CN" altLang="en-US" dirty="0">
                <a:latin typeface="+mn-ea"/>
              </a:rPr>
              <a:t>、医疗辅助保险</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62746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90881" y="1964543"/>
            <a:ext cx="11210237" cy="4723336"/>
          </a:xfrm>
        </p:spPr>
        <p:txBody>
          <a:bodyPr anchor="t"/>
          <a:lstStyle/>
          <a:p>
            <a:pPr algn="l">
              <a:lnSpc>
                <a:spcPct val="150000"/>
              </a:lnSpc>
              <a:spcAft>
                <a:spcPts val="1200"/>
              </a:spcAft>
            </a:pPr>
            <a:r>
              <a:rPr lang="zh-CN" altLang="en-US" dirty="0">
                <a:latin typeface="+mn-ea"/>
              </a:rPr>
              <a:t>（  </a:t>
            </a:r>
            <a:r>
              <a:rPr lang="en-US" altLang="zh-CN" b="1" dirty="0">
                <a:solidFill>
                  <a:srgbClr val="FF0000"/>
                </a:solidFill>
                <a:latin typeface="+mn-ea"/>
              </a:rPr>
              <a:t>A</a:t>
            </a:r>
            <a:r>
              <a:rPr lang="zh-CN" altLang="en-US" dirty="0">
                <a:latin typeface="+mn-ea"/>
              </a:rPr>
              <a:t>  ）是指，由合法的保险企业承办，按照商业经营原则来经营，投保人和保险人是在遵循公平互利、协商一致的原则，自愿订立保险合同，当被保险人因疾病或意外事故受到伤害时所花医疗费用如药费、手术费、诊疗费、住院费等经济损失，由保险人给予补偿。</a:t>
            </a:r>
            <a:endParaRPr lang="en-US" altLang="zh-CN" dirty="0">
              <a:latin typeface="+mn-ea"/>
            </a:endParaRPr>
          </a:p>
          <a:p>
            <a:pPr algn="l">
              <a:spcAft>
                <a:spcPts val="1200"/>
              </a:spcAft>
            </a:pPr>
            <a:r>
              <a:rPr lang="en-US" altLang="zh-CN" b="1" dirty="0">
                <a:solidFill>
                  <a:srgbClr val="FF0000"/>
                </a:solidFill>
                <a:latin typeface="+mn-ea"/>
              </a:rPr>
              <a:t>A</a:t>
            </a:r>
            <a:r>
              <a:rPr lang="zh-CN" altLang="en-US" b="1" dirty="0">
                <a:solidFill>
                  <a:srgbClr val="FF0000"/>
                </a:solidFill>
                <a:latin typeface="+mn-ea"/>
              </a:rPr>
              <a:t>、商业医疗保险</a:t>
            </a:r>
          </a:p>
          <a:p>
            <a:pPr algn="l">
              <a:spcAft>
                <a:spcPts val="1200"/>
              </a:spcAft>
            </a:pPr>
            <a:r>
              <a:rPr lang="en-US" altLang="zh-CN" dirty="0">
                <a:latin typeface="+mn-ea"/>
              </a:rPr>
              <a:t>B</a:t>
            </a:r>
            <a:r>
              <a:rPr lang="zh-CN" altLang="en-US" dirty="0">
                <a:latin typeface="+mn-ea"/>
              </a:rPr>
              <a:t>、医疗社会保险</a:t>
            </a:r>
          </a:p>
          <a:p>
            <a:pPr algn="l">
              <a:spcAft>
                <a:spcPts val="1200"/>
              </a:spcAft>
            </a:pPr>
            <a:r>
              <a:rPr lang="en-US" altLang="zh-CN" dirty="0">
                <a:latin typeface="+mn-ea"/>
              </a:rPr>
              <a:t>C</a:t>
            </a:r>
            <a:r>
              <a:rPr lang="zh-CN" altLang="en-US" dirty="0">
                <a:latin typeface="+mn-ea"/>
              </a:rPr>
              <a:t>、企业医疗保险</a:t>
            </a:r>
          </a:p>
          <a:p>
            <a:pPr algn="l">
              <a:spcAft>
                <a:spcPts val="1200"/>
              </a:spcAft>
            </a:pPr>
            <a:r>
              <a:rPr lang="en-US" altLang="zh-CN" dirty="0">
                <a:latin typeface="+mn-ea"/>
              </a:rPr>
              <a:t>D</a:t>
            </a:r>
            <a:r>
              <a:rPr lang="zh-CN" altLang="en-US" dirty="0">
                <a:latin typeface="+mn-ea"/>
              </a:rPr>
              <a:t>、医疗辅助保险</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55805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39831" y="2262255"/>
            <a:ext cx="9312338" cy="3915262"/>
          </a:xfrm>
        </p:spPr>
        <p:txBody>
          <a:bodyPr anchor="t"/>
          <a:lstStyle/>
          <a:p>
            <a:pPr algn="l">
              <a:lnSpc>
                <a:spcPct val="150000"/>
              </a:lnSpc>
              <a:spcAft>
                <a:spcPts val="1200"/>
              </a:spcAft>
            </a:pPr>
            <a:r>
              <a:rPr lang="zh-CN" altLang="en-US" dirty="0">
                <a:latin typeface="+mn-ea"/>
              </a:rPr>
              <a:t>医疗社会保险与商业医疗保险从保障方式来说，二者之间是（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、互助关系，而不是对立关系</a:t>
            </a:r>
          </a:p>
          <a:p>
            <a:pPr algn="l">
              <a:lnSpc>
                <a:spcPct val="150000"/>
              </a:lnSpc>
              <a:spcAft>
                <a:spcPts val="1200"/>
              </a:spcAft>
            </a:pPr>
            <a:r>
              <a:rPr lang="en-US" altLang="zh-CN" dirty="0">
                <a:latin typeface="+mn-ea"/>
              </a:rPr>
              <a:t>B</a:t>
            </a:r>
            <a:r>
              <a:rPr lang="zh-CN" altLang="en-US" dirty="0">
                <a:latin typeface="+mn-ea"/>
              </a:rPr>
              <a:t>、对立关系，而不是互助关系</a:t>
            </a:r>
          </a:p>
          <a:p>
            <a:pPr algn="l">
              <a:lnSpc>
                <a:spcPct val="150000"/>
              </a:lnSpc>
              <a:spcAft>
                <a:spcPts val="1200"/>
              </a:spcAft>
            </a:pPr>
            <a:r>
              <a:rPr lang="en-US" altLang="zh-CN" dirty="0">
                <a:latin typeface="+mn-ea"/>
              </a:rPr>
              <a:t>C</a:t>
            </a:r>
            <a:r>
              <a:rPr lang="zh-CN" altLang="en-US" dirty="0">
                <a:latin typeface="+mn-ea"/>
              </a:rPr>
              <a:t>、互补关系，而不是对立关系</a:t>
            </a:r>
          </a:p>
          <a:p>
            <a:pPr algn="l">
              <a:lnSpc>
                <a:spcPct val="150000"/>
              </a:lnSpc>
              <a:spcAft>
                <a:spcPts val="1200"/>
              </a:spcAft>
            </a:pPr>
            <a:r>
              <a:rPr lang="en-US" altLang="zh-CN" dirty="0">
                <a:latin typeface="+mn-ea"/>
              </a:rPr>
              <a:t>D</a:t>
            </a:r>
            <a:r>
              <a:rPr lang="zh-CN" altLang="en-US" dirty="0">
                <a:latin typeface="+mn-ea"/>
              </a:rPr>
              <a:t>、替代关系，而不是对立关系</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3323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39830" y="2262255"/>
            <a:ext cx="10107127" cy="3915262"/>
          </a:xfrm>
        </p:spPr>
        <p:txBody>
          <a:bodyPr anchor="t"/>
          <a:lstStyle/>
          <a:p>
            <a:pPr algn="l">
              <a:lnSpc>
                <a:spcPct val="150000"/>
              </a:lnSpc>
              <a:spcAft>
                <a:spcPts val="1200"/>
              </a:spcAft>
            </a:pPr>
            <a:r>
              <a:rPr lang="zh-CN" altLang="en-US" dirty="0">
                <a:latin typeface="+mn-ea"/>
              </a:rPr>
              <a:t>医疗社会保险与商业医疗保险从保障方式来说，二者之间是（   </a:t>
            </a:r>
            <a:r>
              <a:rPr lang="en-US" altLang="zh-CN" b="1" dirty="0">
                <a:solidFill>
                  <a:srgbClr val="FF0000"/>
                </a:solidFill>
                <a:latin typeface="+mn-ea"/>
              </a:rPr>
              <a:t>A</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、互助关系，而不是对立关系</a:t>
            </a:r>
          </a:p>
          <a:p>
            <a:pPr algn="l">
              <a:lnSpc>
                <a:spcPct val="150000"/>
              </a:lnSpc>
              <a:spcAft>
                <a:spcPts val="1200"/>
              </a:spcAft>
            </a:pPr>
            <a:r>
              <a:rPr lang="en-US" altLang="zh-CN" dirty="0">
                <a:latin typeface="+mn-ea"/>
              </a:rPr>
              <a:t>B</a:t>
            </a:r>
            <a:r>
              <a:rPr lang="zh-CN" altLang="en-US" dirty="0">
                <a:latin typeface="+mn-ea"/>
              </a:rPr>
              <a:t>、对立关系，而不是互助关系</a:t>
            </a:r>
          </a:p>
          <a:p>
            <a:pPr algn="l">
              <a:lnSpc>
                <a:spcPct val="150000"/>
              </a:lnSpc>
              <a:spcAft>
                <a:spcPts val="1200"/>
              </a:spcAft>
            </a:pPr>
            <a:r>
              <a:rPr lang="en-US" altLang="zh-CN" dirty="0">
                <a:latin typeface="+mn-ea"/>
              </a:rPr>
              <a:t>C</a:t>
            </a:r>
            <a:r>
              <a:rPr lang="zh-CN" altLang="en-US" dirty="0">
                <a:latin typeface="+mn-ea"/>
              </a:rPr>
              <a:t>、互补关系，而不是对立关系</a:t>
            </a:r>
          </a:p>
          <a:p>
            <a:pPr algn="l">
              <a:lnSpc>
                <a:spcPct val="150000"/>
              </a:lnSpc>
              <a:spcAft>
                <a:spcPts val="1200"/>
              </a:spcAft>
            </a:pPr>
            <a:r>
              <a:rPr lang="en-US" altLang="zh-CN" dirty="0">
                <a:latin typeface="+mn-ea"/>
              </a:rPr>
              <a:t>D</a:t>
            </a:r>
            <a:r>
              <a:rPr lang="zh-CN" altLang="en-US" dirty="0">
                <a:latin typeface="+mn-ea"/>
              </a:rPr>
              <a:t>、替代关系，而不是对立关系</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6582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33511406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3721" y="2049604"/>
            <a:ext cx="10255983" cy="4585112"/>
          </a:xfrm>
        </p:spPr>
        <p:txBody>
          <a:bodyPr anchor="t"/>
          <a:lstStyle/>
          <a:p>
            <a:pPr algn="l">
              <a:lnSpc>
                <a:spcPct val="150000"/>
              </a:lnSpc>
              <a:spcAft>
                <a:spcPts val="1200"/>
              </a:spcAft>
            </a:pPr>
            <a:r>
              <a:rPr lang="zh-CN" altLang="en-US" dirty="0">
                <a:latin typeface="+mn-ea"/>
              </a:rPr>
              <a:t>商业医疗保险属于商业行为，是否投保及投保几份完全由投保人自主决定，别人无权干涉，它贯彻（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、国家意志原则</a:t>
            </a:r>
          </a:p>
          <a:p>
            <a:pPr algn="l">
              <a:lnSpc>
                <a:spcPct val="150000"/>
              </a:lnSpc>
              <a:spcAft>
                <a:spcPts val="1200"/>
              </a:spcAft>
            </a:pPr>
            <a:r>
              <a:rPr lang="en-US" altLang="zh-CN" dirty="0">
                <a:latin typeface="+mn-ea"/>
              </a:rPr>
              <a:t>B</a:t>
            </a:r>
            <a:r>
              <a:rPr lang="zh-CN" altLang="en-US" dirty="0">
                <a:latin typeface="+mn-ea"/>
              </a:rPr>
              <a:t>、最大利润原则</a:t>
            </a:r>
          </a:p>
          <a:p>
            <a:pPr algn="l">
              <a:lnSpc>
                <a:spcPct val="150000"/>
              </a:lnSpc>
              <a:spcAft>
                <a:spcPts val="1200"/>
              </a:spcAft>
            </a:pPr>
            <a:r>
              <a:rPr lang="en-US" altLang="zh-CN" dirty="0">
                <a:latin typeface="+mn-ea"/>
              </a:rPr>
              <a:t>C</a:t>
            </a:r>
            <a:r>
              <a:rPr lang="zh-CN" altLang="en-US" dirty="0">
                <a:latin typeface="+mn-ea"/>
              </a:rPr>
              <a:t>、买卖自由原则</a:t>
            </a:r>
          </a:p>
          <a:p>
            <a:pPr algn="l">
              <a:lnSpc>
                <a:spcPct val="150000"/>
              </a:lnSpc>
              <a:spcAft>
                <a:spcPts val="1200"/>
              </a:spcAft>
            </a:pPr>
            <a:r>
              <a:rPr lang="en-US" altLang="zh-CN" dirty="0">
                <a:latin typeface="+mn-ea"/>
              </a:rPr>
              <a:t>D</a:t>
            </a:r>
            <a:r>
              <a:rPr lang="zh-CN" altLang="en-US" dirty="0">
                <a:latin typeface="+mn-ea"/>
              </a:rPr>
              <a:t>、最大利益原则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44650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3721" y="2049604"/>
            <a:ext cx="10255983" cy="4585112"/>
          </a:xfrm>
        </p:spPr>
        <p:txBody>
          <a:bodyPr anchor="t"/>
          <a:lstStyle/>
          <a:p>
            <a:pPr algn="l">
              <a:lnSpc>
                <a:spcPct val="150000"/>
              </a:lnSpc>
              <a:spcAft>
                <a:spcPts val="1200"/>
              </a:spcAft>
            </a:pPr>
            <a:r>
              <a:rPr lang="zh-CN" altLang="en-US" dirty="0">
                <a:latin typeface="+mn-ea"/>
              </a:rPr>
              <a:t>商业医疗保险属于商业行为，是否投保及投保几份完全由投保人自主决定，别人无权干涉，它贯彻（   </a:t>
            </a:r>
            <a:r>
              <a:rPr lang="en-US" altLang="zh-CN" dirty="0">
                <a:latin typeface="+mn-ea"/>
              </a:rPr>
              <a:t>C</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、国家意志原则</a:t>
            </a:r>
          </a:p>
          <a:p>
            <a:pPr algn="l">
              <a:lnSpc>
                <a:spcPct val="150000"/>
              </a:lnSpc>
              <a:spcAft>
                <a:spcPts val="1200"/>
              </a:spcAft>
            </a:pPr>
            <a:r>
              <a:rPr lang="en-US" altLang="zh-CN" dirty="0">
                <a:latin typeface="+mn-ea"/>
              </a:rPr>
              <a:t>B</a:t>
            </a:r>
            <a:r>
              <a:rPr lang="zh-CN" altLang="en-US" dirty="0">
                <a:latin typeface="+mn-ea"/>
              </a:rPr>
              <a:t>、最大利润原则</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、买卖自由原则</a:t>
            </a:r>
          </a:p>
          <a:p>
            <a:pPr algn="l">
              <a:lnSpc>
                <a:spcPct val="150000"/>
              </a:lnSpc>
              <a:spcAft>
                <a:spcPts val="1200"/>
              </a:spcAft>
            </a:pPr>
            <a:r>
              <a:rPr lang="en-US" altLang="zh-CN" dirty="0">
                <a:latin typeface="+mn-ea"/>
              </a:rPr>
              <a:t>D</a:t>
            </a:r>
            <a:r>
              <a:rPr lang="zh-CN" altLang="en-US" dirty="0">
                <a:latin typeface="+mn-ea"/>
              </a:rPr>
              <a:t>、最大利益原则</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78908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93451" y="2038971"/>
            <a:ext cx="8828475" cy="4585112"/>
          </a:xfrm>
        </p:spPr>
        <p:txBody>
          <a:bodyPr anchor="t"/>
          <a:lstStyle/>
          <a:p>
            <a:pPr algn="l">
              <a:lnSpc>
                <a:spcPct val="150000"/>
              </a:lnSpc>
              <a:spcAft>
                <a:spcPts val="1200"/>
              </a:spcAft>
            </a:pPr>
            <a:r>
              <a:rPr lang="zh-CN" altLang="en-US" dirty="0">
                <a:latin typeface="+mn-ea"/>
              </a:rPr>
              <a:t>医疗社会保险与商业医疗保险的运行机制的不同包括（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、保险资金的来源不同 </a:t>
            </a:r>
          </a:p>
          <a:p>
            <a:pPr algn="l">
              <a:lnSpc>
                <a:spcPct val="150000"/>
              </a:lnSpc>
              <a:spcAft>
                <a:spcPts val="1200"/>
              </a:spcAft>
            </a:pPr>
            <a:r>
              <a:rPr lang="en-US" altLang="zh-CN" dirty="0">
                <a:latin typeface="+mn-ea"/>
              </a:rPr>
              <a:t>B</a:t>
            </a:r>
            <a:r>
              <a:rPr lang="zh-CN" altLang="en-US" dirty="0">
                <a:latin typeface="+mn-ea"/>
              </a:rPr>
              <a:t>、保险给付标准不同</a:t>
            </a:r>
          </a:p>
          <a:p>
            <a:pPr algn="l">
              <a:lnSpc>
                <a:spcPct val="150000"/>
              </a:lnSpc>
              <a:spcAft>
                <a:spcPts val="1200"/>
              </a:spcAft>
            </a:pPr>
            <a:r>
              <a:rPr lang="en-US" altLang="zh-CN" dirty="0">
                <a:latin typeface="+mn-ea"/>
              </a:rPr>
              <a:t>C</a:t>
            </a:r>
            <a:r>
              <a:rPr lang="zh-CN" altLang="en-US" dirty="0">
                <a:latin typeface="+mn-ea"/>
              </a:rPr>
              <a:t>、保险给付额受通货膨胀的影响不同 </a:t>
            </a:r>
          </a:p>
          <a:p>
            <a:pPr algn="l">
              <a:lnSpc>
                <a:spcPct val="150000"/>
              </a:lnSpc>
              <a:spcAft>
                <a:spcPts val="1200"/>
              </a:spcAft>
            </a:pPr>
            <a:r>
              <a:rPr lang="en-US" altLang="zh-CN" dirty="0">
                <a:latin typeface="+mn-ea"/>
              </a:rPr>
              <a:t>D</a:t>
            </a:r>
            <a:r>
              <a:rPr lang="zh-CN" altLang="en-US" dirty="0">
                <a:latin typeface="+mn-ea"/>
              </a:rPr>
              <a:t>、保险资金的保值增值方式不同</a:t>
            </a:r>
          </a:p>
          <a:p>
            <a:pPr algn="l">
              <a:lnSpc>
                <a:spcPct val="150000"/>
              </a:lnSpc>
              <a:spcAft>
                <a:spcPts val="1200"/>
              </a:spcAft>
            </a:pPr>
            <a:r>
              <a:rPr lang="en-US" altLang="zh-CN" dirty="0">
                <a:latin typeface="+mn-ea"/>
              </a:rPr>
              <a:t>E</a:t>
            </a:r>
            <a:r>
              <a:rPr lang="zh-CN" altLang="en-US" dirty="0">
                <a:latin typeface="+mn-ea"/>
              </a:rPr>
              <a:t>、保障的目的不同</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16510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0799" y="1985808"/>
            <a:ext cx="10093749" cy="4585112"/>
          </a:xfrm>
        </p:spPr>
        <p:txBody>
          <a:bodyPr anchor="t"/>
          <a:lstStyle/>
          <a:p>
            <a:pPr algn="l">
              <a:lnSpc>
                <a:spcPct val="150000"/>
              </a:lnSpc>
              <a:spcAft>
                <a:spcPts val="1200"/>
              </a:spcAft>
            </a:pPr>
            <a:r>
              <a:rPr lang="zh-CN" altLang="en-US" dirty="0">
                <a:latin typeface="+mn-ea"/>
              </a:rPr>
              <a:t>医疗社会保险与商业医疗保险的运行机制的不同包括（   </a:t>
            </a:r>
            <a:r>
              <a:rPr lang="en-US" altLang="zh-CN" b="1" dirty="0">
                <a:solidFill>
                  <a:srgbClr val="FF0000"/>
                </a:solidFill>
                <a:latin typeface="+mn-ea"/>
              </a:rPr>
              <a:t>ABCD</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、保险资金的来源不同 </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、保险给付标准不同</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、保险给付额受通货膨胀的影响不同 </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、保险资金的保值增值方式不同</a:t>
            </a:r>
          </a:p>
          <a:p>
            <a:pPr algn="l">
              <a:lnSpc>
                <a:spcPct val="150000"/>
              </a:lnSpc>
              <a:spcAft>
                <a:spcPts val="1200"/>
              </a:spcAft>
            </a:pPr>
            <a:r>
              <a:rPr lang="en-US" altLang="zh-CN" dirty="0">
                <a:latin typeface="+mn-ea"/>
              </a:rPr>
              <a:t>E</a:t>
            </a:r>
            <a:r>
              <a:rPr lang="zh-CN" altLang="en-US" dirty="0">
                <a:latin typeface="+mn-ea"/>
              </a:rPr>
              <a:t>、保障的目的不同</a:t>
            </a:r>
          </a:p>
        </p:txBody>
      </p:sp>
      <p:sp>
        <p:nvSpPr>
          <p:cNvPr id="5" name="TextBox 3">
            <a:extLst>
              <a:ext uri="{FF2B5EF4-FFF2-40B4-BE49-F238E27FC236}">
                <a16:creationId xmlns:a16="http://schemas.microsoft.com/office/drawing/2014/main" id="{15C4A67E-5627-41A9-BD4D-9FACD251D4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22978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4434" y="2770859"/>
            <a:ext cx="3416043"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（一）补充医疗保险的定义</a:t>
            </a:r>
          </a:p>
        </p:txBody>
      </p:sp>
      <p:sp>
        <p:nvSpPr>
          <p:cNvPr id="14" name="文本框 13">
            <a:extLst>
              <a:ext uri="{FF2B5EF4-FFF2-40B4-BE49-F238E27FC236}">
                <a16:creationId xmlns:a16="http://schemas.microsoft.com/office/drawing/2014/main" id="{64080053-E3F8-4011-B0AF-4583ACFF6026}"/>
              </a:ext>
            </a:extLst>
          </p:cNvPr>
          <p:cNvSpPr txBox="1"/>
          <p:nvPr/>
        </p:nvSpPr>
        <p:spPr>
          <a:xfrm>
            <a:off x="595956" y="213979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三、医疗社会保险与补充医疗保险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07345332-2FE3-4ACE-9C7B-D2FBCA2BA518}"/>
              </a:ext>
            </a:extLst>
          </p:cNvPr>
          <p:cNvSpPr txBox="1"/>
          <p:nvPr/>
        </p:nvSpPr>
        <p:spPr>
          <a:xfrm>
            <a:off x="4197263" y="2900937"/>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选择题、名词解释题</a:t>
            </a:r>
          </a:p>
        </p:txBody>
      </p:sp>
      <p:sp>
        <p:nvSpPr>
          <p:cNvPr id="20" name="矩形 19">
            <a:extLst>
              <a:ext uri="{FF2B5EF4-FFF2-40B4-BE49-F238E27FC236}">
                <a16:creationId xmlns:a16="http://schemas.microsoft.com/office/drawing/2014/main" id="{3239EC70-26F0-4D56-9333-B04D1DF6F24F}"/>
              </a:ext>
            </a:extLst>
          </p:cNvPr>
          <p:cNvSpPr/>
          <p:nvPr/>
        </p:nvSpPr>
        <p:spPr>
          <a:xfrm>
            <a:off x="1617643" y="3698803"/>
            <a:ext cx="5334000"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最早的补充医疗保险实践出现于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1996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A8B88517-C10A-4FBA-8D5D-24B9F7D84D69}"/>
              </a:ext>
            </a:extLst>
          </p:cNvPr>
          <p:cNvPicPr>
            <a:picLocks noChangeAspect="1"/>
          </p:cNvPicPr>
          <p:nvPr/>
        </p:nvPicPr>
        <p:blipFill>
          <a:blip r:embed="rId3"/>
          <a:stretch>
            <a:fillRect/>
          </a:stretch>
        </p:blipFill>
        <p:spPr>
          <a:xfrm>
            <a:off x="9029254" y="776027"/>
            <a:ext cx="2985839" cy="1378079"/>
          </a:xfrm>
          <a:prstGeom prst="rect">
            <a:avLst/>
          </a:prstGeom>
        </p:spPr>
      </p:pic>
      <p:sp>
        <p:nvSpPr>
          <p:cNvPr id="25" name="矩形 24">
            <a:extLst>
              <a:ext uri="{FF2B5EF4-FFF2-40B4-BE49-F238E27FC236}">
                <a16:creationId xmlns:a16="http://schemas.microsoft.com/office/drawing/2014/main" id="{2D52D730-6D02-4399-8E66-16F29FBEAF24}"/>
              </a:ext>
            </a:extLst>
          </p:cNvPr>
          <p:cNvSpPr/>
          <p:nvPr/>
        </p:nvSpPr>
        <p:spPr>
          <a:xfrm>
            <a:off x="1617643" y="4703895"/>
            <a:ext cx="912666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补充医疗保险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是指在基本医疗保险基础上，为部分</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收入较高的行业或单位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维持较高的医疗需求而设立的医疗保险形式。</a:t>
            </a:r>
          </a:p>
        </p:txBody>
      </p:sp>
      <p:sp>
        <p:nvSpPr>
          <p:cNvPr id="26" name="矩形 25">
            <a:extLst>
              <a:ext uri="{FF2B5EF4-FFF2-40B4-BE49-F238E27FC236}">
                <a16:creationId xmlns:a16="http://schemas.microsoft.com/office/drawing/2014/main" id="{5AA45779-E51F-4BA5-9DA6-4E8AB29CE22D}"/>
              </a:ext>
            </a:extLst>
          </p:cNvPr>
          <p:cNvSpPr/>
          <p:nvPr/>
        </p:nvSpPr>
        <p:spPr>
          <a:xfrm>
            <a:off x="1617643" y="5825530"/>
            <a:ext cx="6265967"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补充医疗保险是一种</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自愿性的辅助医疗保险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D8984371-A1D3-4666-8525-2BF2BB8DE33E}"/>
              </a:ext>
            </a:extLst>
          </p:cNvPr>
          <p:cNvSpPr/>
          <p:nvPr/>
        </p:nvSpPr>
        <p:spPr>
          <a:xfrm>
            <a:off x="992051" y="195399"/>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补充医疗保险的定义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69242444-5EBB-4352-9A71-170A33856C4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B0D4B5FF-5073-45D3-BBCA-E8DF78204491}"/>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Tree>
    <p:extLst>
      <p:ext uri="{BB962C8B-B14F-4D97-AF65-F5344CB8AC3E}">
        <p14:creationId xmlns:p14="http://schemas.microsoft.com/office/powerpoint/2010/main" val="60561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4434" y="2770859"/>
            <a:ext cx="6265964"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（一）补充医疗保险的特点及与医疗社会保险的关系</a:t>
            </a:r>
          </a:p>
        </p:txBody>
      </p:sp>
      <p:pic>
        <p:nvPicPr>
          <p:cNvPr id="2" name="图片 1">
            <a:extLst>
              <a:ext uri="{FF2B5EF4-FFF2-40B4-BE49-F238E27FC236}">
                <a16:creationId xmlns:a16="http://schemas.microsoft.com/office/drawing/2014/main" id="{A8B88517-C10A-4FBA-8D5D-24B9F7D84D69}"/>
              </a:ext>
            </a:extLst>
          </p:cNvPr>
          <p:cNvPicPr>
            <a:picLocks noChangeAspect="1"/>
          </p:cNvPicPr>
          <p:nvPr/>
        </p:nvPicPr>
        <p:blipFill>
          <a:blip r:embed="rId3"/>
          <a:stretch>
            <a:fillRect/>
          </a:stretch>
        </p:blipFill>
        <p:spPr>
          <a:xfrm>
            <a:off x="9029254" y="776027"/>
            <a:ext cx="2985839" cy="1378079"/>
          </a:xfrm>
          <a:prstGeom prst="rect">
            <a:avLst/>
          </a:prstGeom>
        </p:spPr>
      </p:pic>
      <p:sp>
        <p:nvSpPr>
          <p:cNvPr id="26" name="矩形 25">
            <a:extLst>
              <a:ext uri="{FF2B5EF4-FFF2-40B4-BE49-F238E27FC236}">
                <a16:creationId xmlns:a16="http://schemas.microsoft.com/office/drawing/2014/main" id="{5AA45779-E51F-4BA5-9DA6-4E8AB29CE22D}"/>
              </a:ext>
            </a:extLst>
          </p:cNvPr>
          <p:cNvSpPr/>
          <p:nvPr/>
        </p:nvSpPr>
        <p:spPr>
          <a:xfrm>
            <a:off x="1635111" y="3654910"/>
            <a:ext cx="7487371"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参保方可以选择补充医疗保险的具体形式；</a:t>
            </a: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（意外？手术等）</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4C398FF0-734D-4CED-8A1B-4632CAEACBBA}"/>
              </a:ext>
            </a:extLst>
          </p:cNvPr>
          <p:cNvSpPr/>
          <p:nvPr/>
        </p:nvSpPr>
        <p:spPr>
          <a:xfrm>
            <a:off x="1635111" y="4403936"/>
            <a:ext cx="2368478"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相对的自愿性；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45242676-CCD5-404E-B48D-3419C4688084}"/>
              </a:ext>
            </a:extLst>
          </p:cNvPr>
          <p:cNvSpPr/>
          <p:nvPr/>
        </p:nvSpPr>
        <p:spPr>
          <a:xfrm>
            <a:off x="1635111" y="5152962"/>
            <a:ext cx="3221094"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福利性与非福利性并存；</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AC95D635-B729-46BE-A55F-43FC48C35409}"/>
              </a:ext>
            </a:extLst>
          </p:cNvPr>
          <p:cNvSpPr/>
          <p:nvPr/>
        </p:nvSpPr>
        <p:spPr>
          <a:xfrm>
            <a:off x="1635111" y="5901988"/>
            <a:ext cx="1614716"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保障性。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486081C7-3846-459D-ADFD-188C9527C56F}"/>
              </a:ext>
            </a:extLst>
          </p:cNvPr>
          <p:cNvSpPr/>
          <p:nvPr/>
        </p:nvSpPr>
        <p:spPr>
          <a:xfrm>
            <a:off x="992051" y="196305"/>
            <a:ext cx="557075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7.2.3.2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补充医疗保险的特点及与医疗社会保险的关系</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4F17CD7D-2069-4FF0-BF2E-9802EAF82FD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8B35EBF5-3ED1-4C98-9FEA-354D4E674178}"/>
              </a:ext>
            </a:extLst>
          </p:cNvPr>
          <p:cNvSpPr/>
          <p:nvPr/>
        </p:nvSpPr>
        <p:spPr>
          <a:xfrm>
            <a:off x="338078" y="1542345"/>
            <a:ext cx="424402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医疗保险的概念与意义</a:t>
            </a:r>
          </a:p>
        </p:txBody>
      </p:sp>
      <p:sp>
        <p:nvSpPr>
          <p:cNvPr id="33" name="文本框 32">
            <a:extLst>
              <a:ext uri="{FF2B5EF4-FFF2-40B4-BE49-F238E27FC236}">
                <a16:creationId xmlns:a16="http://schemas.microsoft.com/office/drawing/2014/main" id="{D1ECF745-CCEB-4D2C-A73E-F558A5E32A80}"/>
              </a:ext>
            </a:extLst>
          </p:cNvPr>
          <p:cNvSpPr txBox="1"/>
          <p:nvPr/>
        </p:nvSpPr>
        <p:spPr>
          <a:xfrm>
            <a:off x="595956" y="213979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三、医疗社会保险与补充医疗保险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2381186A-E165-4A0B-805B-710F3C8432E4}"/>
              </a:ext>
            </a:extLst>
          </p:cNvPr>
          <p:cNvSpPr txBox="1"/>
          <p:nvPr/>
        </p:nvSpPr>
        <p:spPr>
          <a:xfrm>
            <a:off x="6905271" y="288083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254388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65610" y="2160379"/>
            <a:ext cx="6769505" cy="3925153"/>
          </a:xfrm>
        </p:spPr>
        <p:txBody>
          <a:bodyPr anchor="t"/>
          <a:lstStyle/>
          <a:p>
            <a:pPr algn="l">
              <a:lnSpc>
                <a:spcPct val="150000"/>
              </a:lnSpc>
              <a:spcAft>
                <a:spcPts val="1200"/>
              </a:spcAft>
            </a:pPr>
            <a:r>
              <a:rPr lang="zh-CN" altLang="en-US" dirty="0">
                <a:latin typeface="+mn-ea"/>
              </a:rPr>
              <a:t>我国最早的补充医疗保险实践出现于（      ）。</a:t>
            </a:r>
            <a:endParaRPr lang="en-US" altLang="zh-CN" dirty="0">
              <a:latin typeface="+mn-ea"/>
            </a:endParaRPr>
          </a:p>
          <a:p>
            <a:pPr algn="l">
              <a:lnSpc>
                <a:spcPct val="150000"/>
              </a:lnSpc>
              <a:spcAft>
                <a:spcPts val="1200"/>
              </a:spcAft>
            </a:pPr>
            <a:r>
              <a:rPr lang="pt-BR" altLang="zh-CN" dirty="0">
                <a:latin typeface="+mn-ea"/>
              </a:rPr>
              <a:t>A</a:t>
            </a:r>
            <a:r>
              <a:rPr lang="zh-CN" altLang="en-US" dirty="0">
                <a:latin typeface="+mn-ea"/>
              </a:rPr>
              <a:t>、</a:t>
            </a:r>
            <a:r>
              <a:rPr lang="pt-BR" altLang="zh-CN" dirty="0">
                <a:latin typeface="+mn-ea"/>
              </a:rPr>
              <a:t>1995</a:t>
            </a:r>
            <a:r>
              <a:rPr lang="zh-CN" altLang="pt-BR" dirty="0">
                <a:latin typeface="+mn-ea"/>
              </a:rPr>
              <a:t>年</a:t>
            </a:r>
          </a:p>
          <a:p>
            <a:pPr algn="l">
              <a:lnSpc>
                <a:spcPct val="150000"/>
              </a:lnSpc>
              <a:spcAft>
                <a:spcPts val="1200"/>
              </a:spcAft>
            </a:pPr>
            <a:r>
              <a:rPr lang="pt-BR" altLang="zh-CN" dirty="0">
                <a:latin typeface="+mn-ea"/>
              </a:rPr>
              <a:t>B</a:t>
            </a:r>
            <a:r>
              <a:rPr lang="zh-CN" altLang="en-US" dirty="0">
                <a:latin typeface="+mn-ea"/>
              </a:rPr>
              <a:t>、</a:t>
            </a:r>
            <a:r>
              <a:rPr lang="pt-BR" altLang="zh-CN" dirty="0">
                <a:latin typeface="+mn-ea"/>
              </a:rPr>
              <a:t>1996</a:t>
            </a:r>
            <a:r>
              <a:rPr lang="zh-CN" altLang="pt-BR" dirty="0">
                <a:latin typeface="+mn-ea"/>
              </a:rPr>
              <a:t>年</a:t>
            </a:r>
          </a:p>
          <a:p>
            <a:pPr algn="l">
              <a:lnSpc>
                <a:spcPct val="150000"/>
              </a:lnSpc>
              <a:spcAft>
                <a:spcPts val="1200"/>
              </a:spcAft>
            </a:pPr>
            <a:r>
              <a:rPr lang="pt-BR" altLang="zh-CN" dirty="0">
                <a:latin typeface="+mn-ea"/>
              </a:rPr>
              <a:t>C</a:t>
            </a:r>
            <a:r>
              <a:rPr lang="zh-CN" altLang="en-US" dirty="0">
                <a:latin typeface="+mn-ea"/>
              </a:rPr>
              <a:t>、</a:t>
            </a:r>
            <a:r>
              <a:rPr lang="pt-BR" altLang="zh-CN" dirty="0">
                <a:latin typeface="+mn-ea"/>
              </a:rPr>
              <a:t>1998</a:t>
            </a:r>
            <a:r>
              <a:rPr lang="zh-CN" altLang="pt-BR" dirty="0">
                <a:latin typeface="+mn-ea"/>
              </a:rPr>
              <a:t>年</a:t>
            </a:r>
          </a:p>
          <a:p>
            <a:pPr algn="l">
              <a:lnSpc>
                <a:spcPct val="150000"/>
              </a:lnSpc>
              <a:spcAft>
                <a:spcPts val="1200"/>
              </a:spcAft>
            </a:pPr>
            <a:r>
              <a:rPr lang="pt-BR" altLang="zh-CN" dirty="0">
                <a:latin typeface="+mn-ea"/>
              </a:rPr>
              <a:t>D</a:t>
            </a:r>
            <a:r>
              <a:rPr lang="zh-CN" altLang="en-US" dirty="0">
                <a:latin typeface="+mn-ea"/>
              </a:rPr>
              <a:t>、</a:t>
            </a:r>
            <a:r>
              <a:rPr lang="pt-BR" altLang="zh-CN" dirty="0">
                <a:latin typeface="+mn-ea"/>
              </a:rPr>
              <a:t>1999</a:t>
            </a:r>
            <a:r>
              <a:rPr lang="zh-CN" altLang="pt-BR" dirty="0">
                <a:latin typeface="+mn-ea"/>
              </a:rPr>
              <a:t>年</a:t>
            </a:r>
            <a:endParaRPr lang="zh-CN" altLang="en-US" dirty="0">
              <a:latin typeface="+mn-ea"/>
            </a:endParaRP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2873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65610" y="2160379"/>
            <a:ext cx="6769505" cy="3925153"/>
          </a:xfrm>
        </p:spPr>
        <p:txBody>
          <a:bodyPr anchor="t"/>
          <a:lstStyle/>
          <a:p>
            <a:pPr algn="l">
              <a:lnSpc>
                <a:spcPct val="150000"/>
              </a:lnSpc>
              <a:spcAft>
                <a:spcPts val="1200"/>
              </a:spcAft>
            </a:pPr>
            <a:r>
              <a:rPr lang="zh-CN" altLang="en-US" dirty="0">
                <a:latin typeface="+mn-ea"/>
              </a:rPr>
              <a:t>我国最早的补充医疗保险实践出现于（   </a:t>
            </a:r>
            <a:r>
              <a:rPr lang="en-US" altLang="zh-CN" b="1" dirty="0">
                <a:solidFill>
                  <a:srgbClr val="FF0000"/>
                </a:solidFill>
                <a:latin typeface="+mn-ea"/>
              </a:rPr>
              <a:t>B</a:t>
            </a:r>
            <a:r>
              <a:rPr lang="zh-CN" altLang="en-US" dirty="0">
                <a:latin typeface="+mn-ea"/>
              </a:rPr>
              <a:t>   ）。</a:t>
            </a:r>
            <a:endParaRPr lang="en-US" altLang="zh-CN" dirty="0">
              <a:latin typeface="+mn-ea"/>
            </a:endParaRPr>
          </a:p>
          <a:p>
            <a:pPr algn="l">
              <a:lnSpc>
                <a:spcPct val="150000"/>
              </a:lnSpc>
              <a:spcAft>
                <a:spcPts val="1200"/>
              </a:spcAft>
            </a:pPr>
            <a:r>
              <a:rPr lang="pt-BR" altLang="zh-CN" dirty="0">
                <a:latin typeface="+mn-ea"/>
              </a:rPr>
              <a:t>A</a:t>
            </a:r>
            <a:r>
              <a:rPr lang="zh-CN" altLang="en-US" dirty="0">
                <a:latin typeface="+mn-ea"/>
              </a:rPr>
              <a:t>、</a:t>
            </a:r>
            <a:r>
              <a:rPr lang="pt-BR" altLang="zh-CN" dirty="0">
                <a:latin typeface="+mn-ea"/>
              </a:rPr>
              <a:t>1995</a:t>
            </a:r>
            <a:r>
              <a:rPr lang="zh-CN" altLang="pt-BR" dirty="0">
                <a:latin typeface="+mn-ea"/>
              </a:rPr>
              <a:t>年</a:t>
            </a:r>
          </a:p>
          <a:p>
            <a:pPr algn="l">
              <a:lnSpc>
                <a:spcPct val="150000"/>
              </a:lnSpc>
              <a:spcAft>
                <a:spcPts val="1200"/>
              </a:spcAft>
            </a:pPr>
            <a:r>
              <a:rPr lang="pt-BR" altLang="zh-CN" b="1" dirty="0">
                <a:solidFill>
                  <a:srgbClr val="FF0000"/>
                </a:solidFill>
                <a:latin typeface="+mn-ea"/>
              </a:rPr>
              <a:t>B</a:t>
            </a:r>
            <a:r>
              <a:rPr lang="zh-CN" altLang="en-US" b="1" dirty="0">
                <a:solidFill>
                  <a:srgbClr val="FF0000"/>
                </a:solidFill>
                <a:latin typeface="+mn-ea"/>
              </a:rPr>
              <a:t>、</a:t>
            </a:r>
            <a:r>
              <a:rPr lang="pt-BR" altLang="zh-CN" b="1" dirty="0">
                <a:solidFill>
                  <a:srgbClr val="FF0000"/>
                </a:solidFill>
                <a:latin typeface="+mn-ea"/>
              </a:rPr>
              <a:t>1996</a:t>
            </a:r>
            <a:r>
              <a:rPr lang="zh-CN" altLang="pt-BR" b="1" dirty="0">
                <a:solidFill>
                  <a:srgbClr val="FF0000"/>
                </a:solidFill>
                <a:latin typeface="+mn-ea"/>
              </a:rPr>
              <a:t>年</a:t>
            </a:r>
          </a:p>
          <a:p>
            <a:pPr algn="l">
              <a:lnSpc>
                <a:spcPct val="150000"/>
              </a:lnSpc>
              <a:spcAft>
                <a:spcPts val="1200"/>
              </a:spcAft>
            </a:pPr>
            <a:r>
              <a:rPr lang="pt-BR" altLang="zh-CN" dirty="0">
                <a:latin typeface="+mn-ea"/>
              </a:rPr>
              <a:t>C</a:t>
            </a:r>
            <a:r>
              <a:rPr lang="zh-CN" altLang="en-US" dirty="0">
                <a:latin typeface="+mn-ea"/>
              </a:rPr>
              <a:t>、</a:t>
            </a:r>
            <a:r>
              <a:rPr lang="pt-BR" altLang="zh-CN" dirty="0">
                <a:latin typeface="+mn-ea"/>
              </a:rPr>
              <a:t>1998</a:t>
            </a:r>
            <a:r>
              <a:rPr lang="zh-CN" altLang="pt-BR" dirty="0">
                <a:latin typeface="+mn-ea"/>
              </a:rPr>
              <a:t>年</a:t>
            </a:r>
          </a:p>
          <a:p>
            <a:pPr algn="l">
              <a:lnSpc>
                <a:spcPct val="150000"/>
              </a:lnSpc>
              <a:spcAft>
                <a:spcPts val="1200"/>
              </a:spcAft>
            </a:pPr>
            <a:r>
              <a:rPr lang="pt-BR" altLang="zh-CN" dirty="0">
                <a:latin typeface="+mn-ea"/>
              </a:rPr>
              <a:t>D</a:t>
            </a:r>
            <a:r>
              <a:rPr lang="zh-CN" altLang="en-US" dirty="0">
                <a:latin typeface="+mn-ea"/>
              </a:rPr>
              <a:t>、</a:t>
            </a:r>
            <a:r>
              <a:rPr lang="pt-BR" altLang="zh-CN" dirty="0">
                <a:latin typeface="+mn-ea"/>
              </a:rPr>
              <a:t>1999</a:t>
            </a:r>
            <a:r>
              <a:rPr lang="zh-CN" altLang="pt-BR" dirty="0">
                <a:latin typeface="+mn-ea"/>
              </a:rPr>
              <a:t>年</a:t>
            </a:r>
            <a:endParaRPr lang="zh-CN" altLang="en-US" dirty="0">
              <a:latin typeface="+mn-ea"/>
            </a:endParaRP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84192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27118" y="1784232"/>
            <a:ext cx="6822668" cy="4601928"/>
          </a:xfrm>
        </p:spPr>
        <p:txBody>
          <a:bodyPr anchor="t"/>
          <a:lstStyle/>
          <a:p>
            <a:pPr algn="l">
              <a:lnSpc>
                <a:spcPct val="150000"/>
              </a:lnSpc>
              <a:spcAft>
                <a:spcPts val="1200"/>
              </a:spcAft>
            </a:pPr>
            <a:r>
              <a:rPr lang="zh-CN" altLang="en-US" dirty="0">
                <a:latin typeface="+mn-ea"/>
              </a:rPr>
              <a:t>补充医疗保险的特点有（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、参保方可以选择补充医疗保险的具体形式</a:t>
            </a:r>
          </a:p>
          <a:p>
            <a:pPr algn="l">
              <a:lnSpc>
                <a:spcPct val="150000"/>
              </a:lnSpc>
              <a:spcAft>
                <a:spcPts val="1200"/>
              </a:spcAft>
            </a:pPr>
            <a:r>
              <a:rPr lang="en-US" altLang="zh-CN" dirty="0">
                <a:latin typeface="+mn-ea"/>
              </a:rPr>
              <a:t>B</a:t>
            </a:r>
            <a:r>
              <a:rPr lang="zh-CN" altLang="en-US" dirty="0">
                <a:latin typeface="+mn-ea"/>
              </a:rPr>
              <a:t>、相对的自愿性</a:t>
            </a:r>
          </a:p>
          <a:p>
            <a:pPr algn="l">
              <a:lnSpc>
                <a:spcPct val="150000"/>
              </a:lnSpc>
              <a:spcAft>
                <a:spcPts val="1200"/>
              </a:spcAft>
            </a:pPr>
            <a:r>
              <a:rPr lang="en-US" altLang="zh-CN" dirty="0">
                <a:latin typeface="+mn-ea"/>
              </a:rPr>
              <a:t>C</a:t>
            </a:r>
            <a:r>
              <a:rPr lang="zh-CN" altLang="en-US" dirty="0">
                <a:latin typeface="+mn-ea"/>
              </a:rPr>
              <a:t>、福利性与非福利性并存</a:t>
            </a:r>
          </a:p>
          <a:p>
            <a:pPr algn="l">
              <a:lnSpc>
                <a:spcPct val="150000"/>
              </a:lnSpc>
              <a:spcAft>
                <a:spcPts val="1200"/>
              </a:spcAft>
            </a:pPr>
            <a:r>
              <a:rPr lang="en-US" altLang="zh-CN" dirty="0">
                <a:latin typeface="+mn-ea"/>
              </a:rPr>
              <a:t>D</a:t>
            </a:r>
            <a:r>
              <a:rPr lang="zh-CN" altLang="en-US" dirty="0">
                <a:latin typeface="+mn-ea"/>
              </a:rPr>
              <a:t>、保障性</a:t>
            </a:r>
          </a:p>
          <a:p>
            <a:pPr algn="l">
              <a:lnSpc>
                <a:spcPct val="150000"/>
              </a:lnSpc>
              <a:spcAft>
                <a:spcPts val="1200"/>
              </a:spcAft>
            </a:pPr>
            <a:r>
              <a:rPr lang="en-US" altLang="zh-CN" dirty="0">
                <a:latin typeface="+mn-ea"/>
              </a:rPr>
              <a:t>E</a:t>
            </a:r>
            <a:r>
              <a:rPr lang="zh-CN" altLang="en-US" dirty="0">
                <a:latin typeface="+mn-ea"/>
              </a:rPr>
              <a:t>、公平性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3417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27118" y="1784232"/>
            <a:ext cx="6822668" cy="4601928"/>
          </a:xfrm>
        </p:spPr>
        <p:txBody>
          <a:bodyPr anchor="t"/>
          <a:lstStyle/>
          <a:p>
            <a:pPr algn="l">
              <a:lnSpc>
                <a:spcPct val="150000"/>
              </a:lnSpc>
              <a:spcAft>
                <a:spcPts val="1200"/>
              </a:spcAft>
            </a:pPr>
            <a:r>
              <a:rPr lang="zh-CN" altLang="en-US" dirty="0">
                <a:latin typeface="+mn-ea"/>
              </a:rPr>
              <a:t>补充医疗保险的特点有（  </a:t>
            </a:r>
            <a:r>
              <a:rPr lang="en-US" altLang="zh-CN" b="1" dirty="0">
                <a:solidFill>
                  <a:srgbClr val="FF0000"/>
                </a:solidFill>
                <a:latin typeface="+mn-ea"/>
              </a:rPr>
              <a:t>ABCD</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、参保方可以选择补充医疗保险的具体形式</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、相对的自愿性</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、福利性与非福利性并存</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、保障性</a:t>
            </a:r>
          </a:p>
          <a:p>
            <a:pPr algn="l">
              <a:lnSpc>
                <a:spcPct val="150000"/>
              </a:lnSpc>
              <a:spcAft>
                <a:spcPts val="1200"/>
              </a:spcAft>
            </a:pPr>
            <a:r>
              <a:rPr lang="en-US" altLang="zh-CN" dirty="0">
                <a:latin typeface="+mn-ea"/>
              </a:rPr>
              <a:t>E</a:t>
            </a:r>
            <a:r>
              <a:rPr lang="zh-CN" altLang="en-US" dirty="0">
                <a:latin typeface="+mn-ea"/>
              </a:rPr>
              <a:t>、公平性</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0929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7C68EB-E842-4CBA-87A7-B1BE55CAE3CC}"/>
              </a:ext>
            </a:extLst>
          </p:cNvPr>
          <p:cNvSpPr/>
          <p:nvPr/>
        </p:nvSpPr>
        <p:spPr>
          <a:xfrm>
            <a:off x="545619" y="5513158"/>
            <a:ext cx="11299371"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目前，我国失业保险对失业者的生活保障是低水平的，一般仅相当于当地最低工资的</a:t>
            </a:r>
            <a:r>
              <a:rPr kumimoji="0" 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60%-70%</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a:t>
            </a:r>
            <a:endPar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在一些经济欠发达的地区，失业保险待遇与低保水平</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几乎持平。</a:t>
            </a:r>
            <a:endParaRPr kumimoji="0" lang="en-GB" sz="2000" b="0" i="0" u="none" strike="noStrike" kern="1200" cap="none" spc="0" normalizeH="0" baseline="0" noProof="0" dirty="0">
              <a:ln>
                <a:noFill/>
              </a:ln>
              <a:solidFill>
                <a:srgbClr val="FF0000"/>
              </a:solidFill>
              <a:effectLst/>
              <a:uLnTx/>
              <a:uFillTx/>
              <a:latin typeface="微软雅黑"/>
              <a:ea typeface="微软雅黑"/>
              <a:cs typeface="+mn-cs"/>
            </a:endParaRPr>
          </a:p>
        </p:txBody>
      </p:sp>
      <p:grpSp>
        <p:nvGrpSpPr>
          <p:cNvPr id="8" name="组合 7">
            <a:extLst>
              <a:ext uri="{FF2B5EF4-FFF2-40B4-BE49-F238E27FC236}">
                <a16:creationId xmlns:a16="http://schemas.microsoft.com/office/drawing/2014/main" id="{35C9B446-8532-4F85-8174-5F3C73599451}"/>
              </a:ext>
            </a:extLst>
          </p:cNvPr>
          <p:cNvGrpSpPr/>
          <p:nvPr/>
        </p:nvGrpSpPr>
        <p:grpSpPr>
          <a:xfrm>
            <a:off x="107475" y="941847"/>
            <a:ext cx="5737225" cy="1112291"/>
            <a:chOff x="107475" y="941847"/>
            <a:chExt cx="5737225" cy="1112291"/>
          </a:xfrm>
        </p:grpSpPr>
        <p:grpSp>
          <p:nvGrpSpPr>
            <p:cNvPr id="9" name="组合 8">
              <a:extLst>
                <a:ext uri="{FF2B5EF4-FFF2-40B4-BE49-F238E27FC236}">
                  <a16:creationId xmlns:a16="http://schemas.microsoft.com/office/drawing/2014/main" id="{11DC8079-7F6C-48B0-834E-13E3FB4AA8E4}"/>
                </a:ext>
              </a:extLst>
            </p:cNvPr>
            <p:cNvGrpSpPr/>
            <p:nvPr/>
          </p:nvGrpSpPr>
          <p:grpSpPr>
            <a:xfrm>
              <a:off x="107475" y="941847"/>
              <a:ext cx="5048921" cy="1112291"/>
              <a:chOff x="107475" y="941847"/>
              <a:chExt cx="5048921" cy="1112291"/>
            </a:xfrm>
          </p:grpSpPr>
          <p:sp>
            <p:nvSpPr>
              <p:cNvPr id="11" name="文本框 10">
                <a:extLst>
                  <a:ext uri="{FF2B5EF4-FFF2-40B4-BE49-F238E27FC236}">
                    <a16:creationId xmlns:a16="http://schemas.microsoft.com/office/drawing/2014/main" id="{831ABE3F-5DF1-46ED-9815-DDE89834F9F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6600A398-7581-4E09-ABDC-3A2B8C705F45}"/>
                  </a:ext>
                </a:extLst>
              </p:cNvPr>
              <p:cNvSpPr/>
              <p:nvPr/>
            </p:nvSpPr>
            <p:spPr>
              <a:xfrm>
                <a:off x="269453" y="1623251"/>
                <a:ext cx="488694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我国失业保险制度的适应性</a:t>
                </a:r>
              </a:p>
            </p:txBody>
          </p:sp>
        </p:grpSp>
        <p:sp>
          <p:nvSpPr>
            <p:cNvPr id="10" name="文本框 9">
              <a:extLst>
                <a:ext uri="{FF2B5EF4-FFF2-40B4-BE49-F238E27FC236}">
                  <a16:creationId xmlns:a16="http://schemas.microsoft.com/office/drawing/2014/main" id="{275D0059-CD86-44F8-B11F-1E1A1C8EB5BF}"/>
                </a:ext>
              </a:extLst>
            </p:cNvPr>
            <p:cNvSpPr txBox="1"/>
            <p:nvPr/>
          </p:nvSpPr>
          <p:spPr>
            <a:xfrm>
              <a:off x="4967537" y="165402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565C026D-8E5B-4832-8502-003CC102C170}"/>
              </a:ext>
            </a:extLst>
          </p:cNvPr>
          <p:cNvPicPr>
            <a:picLocks noChangeAspect="1"/>
          </p:cNvPicPr>
          <p:nvPr/>
        </p:nvPicPr>
        <p:blipFill>
          <a:blip r:embed="rId3"/>
          <a:stretch>
            <a:fillRect/>
          </a:stretch>
        </p:blipFill>
        <p:spPr>
          <a:xfrm>
            <a:off x="1049915" y="1344932"/>
            <a:ext cx="10290781" cy="4451086"/>
          </a:xfrm>
          <a:prstGeom prst="rect">
            <a:avLst/>
          </a:prstGeom>
        </p:spPr>
      </p:pic>
      <p:sp>
        <p:nvSpPr>
          <p:cNvPr id="4" name="矩形 3">
            <a:extLst>
              <a:ext uri="{FF2B5EF4-FFF2-40B4-BE49-F238E27FC236}">
                <a16:creationId xmlns:a16="http://schemas.microsoft.com/office/drawing/2014/main" id="{CCED8861-AC2F-429B-9C73-2585FFDB3BA2}"/>
              </a:ext>
            </a:extLst>
          </p:cNvPr>
          <p:cNvSpPr/>
          <p:nvPr/>
        </p:nvSpPr>
        <p:spPr>
          <a:xfrm>
            <a:off x="1049915" y="198887"/>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一、制度模式与时代发展相适应</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269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DE6D939-7881-475D-ABCF-B7804826D337}"/>
              </a:ext>
            </a:extLst>
          </p:cNvPr>
          <p:cNvGrpSpPr/>
          <p:nvPr/>
        </p:nvGrpSpPr>
        <p:grpSpPr>
          <a:xfrm>
            <a:off x="2509834" y="1527172"/>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第六节  中国医疗保险的现状及改革</a:t>
                </a:r>
              </a:p>
            </p:txBody>
          </p:sp>
        </p:grpSp>
      </p:grpSp>
    </p:spTree>
    <p:extLst>
      <p:ext uri="{BB962C8B-B14F-4D97-AF65-F5344CB8AC3E}">
        <p14:creationId xmlns:p14="http://schemas.microsoft.com/office/powerpoint/2010/main" val="345460178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8035D1B-54B1-4377-B985-DDCD9D33C6EE}"/>
              </a:ext>
            </a:extLst>
          </p:cNvPr>
          <p:cNvGrpSpPr/>
          <p:nvPr/>
        </p:nvGrpSpPr>
        <p:grpSpPr>
          <a:xfrm>
            <a:off x="2083126" y="2555913"/>
            <a:ext cx="8025747" cy="3050067"/>
            <a:chOff x="4227210" y="3355187"/>
            <a:chExt cx="8025747" cy="2757156"/>
          </a:xfrm>
        </p:grpSpPr>
        <p:sp>
          <p:nvSpPr>
            <p:cNvPr id="22" name="文本框 21">
              <a:extLst>
                <a:ext uri="{FF2B5EF4-FFF2-40B4-BE49-F238E27FC236}">
                  <a16:creationId xmlns:a16="http://schemas.microsoft.com/office/drawing/2014/main" id="{4940C0EC-C954-47C8-80AD-9721BA5D414C}"/>
                </a:ext>
              </a:extLst>
            </p:cNvPr>
            <p:cNvSpPr txBox="1"/>
            <p:nvPr/>
          </p:nvSpPr>
          <p:spPr>
            <a:xfrm>
              <a:off x="4227210" y="4556274"/>
              <a:ext cx="3039361" cy="461665"/>
            </a:xfrm>
            <a:prstGeom prst="rect">
              <a:avLst/>
            </a:prstGeom>
            <a:solidFill>
              <a:schemeClr val="accent6">
                <a:lumMod val="60000"/>
                <a:lumOff val="40000"/>
              </a:schemeClr>
            </a:solidFill>
            <a:ln w="381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医疗保险的基本原则</a:t>
              </a:r>
            </a:p>
          </p:txBody>
        </p:sp>
        <p:grpSp>
          <p:nvGrpSpPr>
            <p:cNvPr id="6" name="组合 5">
              <a:extLst>
                <a:ext uri="{FF2B5EF4-FFF2-40B4-BE49-F238E27FC236}">
                  <a16:creationId xmlns:a16="http://schemas.microsoft.com/office/drawing/2014/main" id="{561096C7-1281-4CE3-94A1-7123EE4AF43E}"/>
                </a:ext>
              </a:extLst>
            </p:cNvPr>
            <p:cNvGrpSpPr/>
            <p:nvPr/>
          </p:nvGrpSpPr>
          <p:grpSpPr>
            <a:xfrm>
              <a:off x="7266571" y="3355187"/>
              <a:ext cx="4986386" cy="2757156"/>
              <a:chOff x="7266571" y="3355187"/>
              <a:chExt cx="4986386" cy="2757156"/>
            </a:xfrm>
          </p:grpSpPr>
          <p:cxnSp>
            <p:nvCxnSpPr>
              <p:cNvPr id="7" name="直接连接符 6">
                <a:extLst>
                  <a:ext uri="{FF2B5EF4-FFF2-40B4-BE49-F238E27FC236}">
                    <a16:creationId xmlns:a16="http://schemas.microsoft.com/office/drawing/2014/main" id="{8C0F1631-AC4B-48C5-9FAD-F053B0F9980A}"/>
                  </a:ext>
                </a:extLst>
              </p:cNvPr>
              <p:cNvCxnSpPr>
                <a:cxnSpLocks/>
              </p:cNvCxnSpPr>
              <p:nvPr/>
            </p:nvCxnSpPr>
            <p:spPr>
              <a:xfrm>
                <a:off x="7266571" y="4780030"/>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B6F205C-AA0D-4DCE-8EDF-EDC3E657E1C7}"/>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561331-9DCD-4363-A21B-5A18DF69852B}"/>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75886D-AAB9-493F-8B08-731C65C08657}"/>
                  </a:ext>
                </a:extLst>
              </p:cNvPr>
              <p:cNvSpPr txBox="1"/>
              <p:nvPr/>
            </p:nvSpPr>
            <p:spPr>
              <a:xfrm>
                <a:off x="8331554" y="3355187"/>
                <a:ext cx="392140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医疗社会保险资金筹集原则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28E5A512-E858-4B87-8F26-B251E3D9E604}"/>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DAB5CDA-FE2B-4C9C-8994-F6DBCEB577E3}"/>
                  </a:ext>
                </a:extLst>
              </p:cNvPr>
              <p:cNvSpPr txBox="1"/>
              <p:nvPr/>
            </p:nvSpPr>
            <p:spPr>
              <a:xfrm>
                <a:off x="8354133" y="4094609"/>
                <a:ext cx="3898824"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医疗社会保险资金管理原则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963D8E63-67C1-4502-9AAF-E6E656DE226D}"/>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400F18A-C389-4FC1-9FE7-5CB6C1DFFAC2}"/>
                  </a:ext>
                </a:extLst>
              </p:cNvPr>
              <p:cNvSpPr txBox="1"/>
              <p:nvPr/>
            </p:nvSpPr>
            <p:spPr>
              <a:xfrm>
                <a:off x="8323682" y="4867897"/>
                <a:ext cx="3335093" cy="417329"/>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医疗社会保险给付原则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226C4529-5EF5-473A-A589-67D65C3436FD}"/>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4CE3F8E-2FEC-42F4-9A04-79DF0617BB02}"/>
                  </a:ext>
                </a:extLst>
              </p:cNvPr>
              <p:cNvSpPr txBox="1"/>
              <p:nvPr/>
            </p:nvSpPr>
            <p:spPr>
              <a:xfrm>
                <a:off x="8331555" y="5650678"/>
                <a:ext cx="392140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医疗社会保险费用支付原则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757000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526F22A-D2ED-4FA8-824D-41CBB50E8181}"/>
              </a:ext>
            </a:extLst>
          </p:cNvPr>
          <p:cNvGrpSpPr/>
          <p:nvPr/>
        </p:nvGrpSpPr>
        <p:grpSpPr>
          <a:xfrm>
            <a:off x="107475" y="941847"/>
            <a:ext cx="5879806" cy="1564817"/>
            <a:chOff x="107475" y="941847"/>
            <a:chExt cx="5879806" cy="1564817"/>
          </a:xfrm>
        </p:grpSpPr>
        <p:sp>
          <p:nvSpPr>
            <p:cNvPr id="8" name="文本框 7">
              <a:extLst>
                <a:ext uri="{FF2B5EF4-FFF2-40B4-BE49-F238E27FC236}">
                  <a16:creationId xmlns:a16="http://schemas.microsoft.com/office/drawing/2014/main" id="{915FBFFD-C0A9-431C-B210-184402E92548}"/>
                </a:ext>
              </a:extLst>
            </p:cNvPr>
            <p:cNvSpPr txBox="1"/>
            <p:nvPr/>
          </p:nvSpPr>
          <p:spPr>
            <a:xfrm>
              <a:off x="589279" y="2106554"/>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一、医疗社会保险资金筹集原则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837BB256-515F-4E74-B804-B0669A7E069B}"/>
                </a:ext>
              </a:extLst>
            </p:cNvPr>
            <p:cNvGrpSpPr/>
            <p:nvPr/>
          </p:nvGrpSpPr>
          <p:grpSpPr>
            <a:xfrm>
              <a:off x="107475" y="941847"/>
              <a:ext cx="5879806" cy="1552238"/>
              <a:chOff x="107475" y="941847"/>
              <a:chExt cx="5879806" cy="1552238"/>
            </a:xfrm>
          </p:grpSpPr>
          <p:grpSp>
            <p:nvGrpSpPr>
              <p:cNvPr id="10" name="组合 9">
                <a:extLst>
                  <a:ext uri="{FF2B5EF4-FFF2-40B4-BE49-F238E27FC236}">
                    <a16:creationId xmlns:a16="http://schemas.microsoft.com/office/drawing/2014/main" id="{7F7C9879-D76F-4047-A358-784AB2A77421}"/>
                  </a:ext>
                </a:extLst>
              </p:cNvPr>
              <p:cNvGrpSpPr/>
              <p:nvPr/>
            </p:nvGrpSpPr>
            <p:grpSpPr>
              <a:xfrm>
                <a:off x="107475" y="941847"/>
                <a:ext cx="4133055" cy="1031757"/>
                <a:chOff x="107475" y="941847"/>
                <a:chExt cx="4133055" cy="1031757"/>
              </a:xfrm>
            </p:grpSpPr>
            <p:sp>
              <p:nvSpPr>
                <p:cNvPr id="12" name="文本框 11">
                  <a:extLst>
                    <a:ext uri="{FF2B5EF4-FFF2-40B4-BE49-F238E27FC236}">
                      <a16:creationId xmlns:a16="http://schemas.microsoft.com/office/drawing/2014/main" id="{39A8C599-0BA7-4705-AE1A-A5F34AB7C54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8F7D9D77-BDF2-4836-81B8-B956583EA3FB}"/>
                    </a:ext>
                  </a:extLst>
                </p:cNvPr>
                <p:cNvSpPr/>
                <p:nvPr/>
              </p:nvSpPr>
              <p:spPr>
                <a:xfrm>
                  <a:off x="261878" y="1542717"/>
                  <a:ext cx="397865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医疗保险的基本原则</a:t>
                  </a:r>
                </a:p>
              </p:txBody>
            </p:sp>
          </p:grpSp>
          <p:sp>
            <p:nvSpPr>
              <p:cNvPr id="11" name="文本框 10">
                <a:extLst>
                  <a:ext uri="{FF2B5EF4-FFF2-40B4-BE49-F238E27FC236}">
                    <a16:creationId xmlns:a16="http://schemas.microsoft.com/office/drawing/2014/main" id="{1527D299-F778-4A26-936F-8F5A846EA1B5}"/>
                  </a:ext>
                </a:extLst>
              </p:cNvPr>
              <p:cNvSpPr txBox="1"/>
              <p:nvPr/>
            </p:nvSpPr>
            <p:spPr>
              <a:xfrm>
                <a:off x="5110118" y="212475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3321F441-FE04-4825-BAC2-722469C6396F}"/>
              </a:ext>
            </a:extLst>
          </p:cNvPr>
          <p:cNvPicPr>
            <a:picLocks noChangeAspect="1"/>
          </p:cNvPicPr>
          <p:nvPr/>
        </p:nvPicPr>
        <p:blipFill>
          <a:blip r:embed="rId3"/>
          <a:stretch>
            <a:fillRect/>
          </a:stretch>
        </p:blipFill>
        <p:spPr>
          <a:xfrm>
            <a:off x="8616392" y="755977"/>
            <a:ext cx="3313730" cy="1295277"/>
          </a:xfrm>
          <a:prstGeom prst="rect">
            <a:avLst/>
          </a:prstGeom>
        </p:spPr>
      </p:pic>
      <p:sp>
        <p:nvSpPr>
          <p:cNvPr id="4" name="矩形 3">
            <a:extLst>
              <a:ext uri="{FF2B5EF4-FFF2-40B4-BE49-F238E27FC236}">
                <a16:creationId xmlns:a16="http://schemas.microsoft.com/office/drawing/2014/main" id="{AF349E87-AA84-4F94-98DB-F4F7B8F06C2E}"/>
              </a:ext>
            </a:extLst>
          </p:cNvPr>
          <p:cNvSpPr/>
          <p:nvPr/>
        </p:nvSpPr>
        <p:spPr>
          <a:xfrm>
            <a:off x="1519254" y="2821151"/>
            <a:ext cx="10074869" cy="353891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医疗社会保险有着独特的筹资机制。其独特之处在于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法律规定其</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筹资目的和筹资渠道</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它按收入而不是按风险筹资，被保险人个人缴纳的保险费只与其</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支付能力</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有关，而与其身体健康状况和供养的家庭人口无关</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它通过筹资实现</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风险分担</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，所有被保险人不管缴纳多少保险费，都有权享受</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同等的医疗待遇</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3" name="矩形 2">
            <a:extLst>
              <a:ext uri="{FF2B5EF4-FFF2-40B4-BE49-F238E27FC236}">
                <a16:creationId xmlns:a16="http://schemas.microsoft.com/office/drawing/2014/main" id="{2E4B2967-C1E8-4534-A07D-95831CF64968}"/>
              </a:ext>
            </a:extLst>
          </p:cNvPr>
          <p:cNvSpPr/>
          <p:nvPr/>
        </p:nvSpPr>
        <p:spPr>
          <a:xfrm>
            <a:off x="992051" y="16378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一、医疗社会保险资金筹集原则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54789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9DEF3DA1-1917-42DD-94FA-9E05F47C1D28}"/>
              </a:ext>
            </a:extLst>
          </p:cNvPr>
          <p:cNvGrpSpPr/>
          <p:nvPr/>
        </p:nvGrpSpPr>
        <p:grpSpPr>
          <a:xfrm>
            <a:off x="560843" y="2109023"/>
            <a:ext cx="4840107" cy="409959"/>
            <a:chOff x="560843" y="2109023"/>
            <a:chExt cx="4840107" cy="409959"/>
          </a:xfrm>
        </p:grpSpPr>
        <p:sp>
          <p:nvSpPr>
            <p:cNvPr id="9" name="文本框 8">
              <a:extLst>
                <a:ext uri="{FF2B5EF4-FFF2-40B4-BE49-F238E27FC236}">
                  <a16:creationId xmlns:a16="http://schemas.microsoft.com/office/drawing/2014/main" id="{EB6F744D-F0A3-419E-B910-B2B9AC2FE3AD}"/>
                </a:ext>
              </a:extLst>
            </p:cNvPr>
            <p:cNvSpPr txBox="1"/>
            <p:nvPr/>
          </p:nvSpPr>
          <p:spPr>
            <a:xfrm>
              <a:off x="560843" y="2118872"/>
              <a:ext cx="39629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7.3.3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三、医疗社会保险给付原则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2BC006F-3B62-42D4-8250-61285FD6ABCF}"/>
                </a:ext>
              </a:extLst>
            </p:cNvPr>
            <p:cNvSpPr txBox="1"/>
            <p:nvPr/>
          </p:nvSpPr>
          <p:spPr>
            <a:xfrm>
              <a:off x="4523787" y="21090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3" name="组合 2">
            <a:extLst>
              <a:ext uri="{FF2B5EF4-FFF2-40B4-BE49-F238E27FC236}">
                <a16:creationId xmlns:a16="http://schemas.microsoft.com/office/drawing/2014/main" id="{51FDF910-F794-48CE-9FDA-CE54FC9F71F3}"/>
              </a:ext>
            </a:extLst>
          </p:cNvPr>
          <p:cNvGrpSpPr/>
          <p:nvPr/>
        </p:nvGrpSpPr>
        <p:grpSpPr>
          <a:xfrm>
            <a:off x="3729646" y="5425076"/>
            <a:ext cx="4132864" cy="1307915"/>
            <a:chOff x="2065905" y="3656107"/>
            <a:chExt cx="4132864" cy="1307915"/>
          </a:xfrm>
        </p:grpSpPr>
        <p:sp>
          <p:nvSpPr>
            <p:cNvPr id="5" name="矩形 4">
              <a:extLst>
                <a:ext uri="{FF2B5EF4-FFF2-40B4-BE49-F238E27FC236}">
                  <a16:creationId xmlns:a16="http://schemas.microsoft.com/office/drawing/2014/main" id="{5AE1EEA3-216B-4B7E-99EA-CC77CC183E31}"/>
                </a:ext>
              </a:extLst>
            </p:cNvPr>
            <p:cNvSpPr/>
            <p:nvPr/>
          </p:nvSpPr>
          <p:spPr>
            <a:xfrm>
              <a:off x="2065905" y="3656107"/>
              <a:ext cx="2109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）公正原则；</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BDAEB0C-6092-4761-BC4F-D9D6A4C1ACF3}"/>
                </a:ext>
              </a:extLst>
            </p:cNvPr>
            <p:cNvSpPr/>
            <p:nvPr/>
          </p:nvSpPr>
          <p:spPr>
            <a:xfrm>
              <a:off x="2065906" y="4111467"/>
              <a:ext cx="2109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）适当原则；</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A92F56AE-E231-48A3-A4F0-58A4E35D549F}"/>
                </a:ext>
              </a:extLst>
            </p:cNvPr>
            <p:cNvSpPr/>
            <p:nvPr/>
          </p:nvSpPr>
          <p:spPr>
            <a:xfrm>
              <a:off x="2065906" y="4563912"/>
              <a:ext cx="41328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）连续性原则。</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（诊断</a:t>
              </a:r>
              <a:r>
                <a:rPr kumimoji="0" lang="en-US" altLang="zh-CN" sz="16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手术</a:t>
              </a:r>
              <a:r>
                <a:rPr kumimoji="0" lang="en-US" altLang="zh-CN" sz="16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1600" b="0" i="0" u="none" strike="noStrike" kern="1200" cap="none" spc="0" normalizeH="0" baseline="0" noProof="0" dirty="0">
                  <a:ln>
                    <a:noFill/>
                  </a:ln>
                  <a:solidFill>
                    <a:srgbClr val="FF0000"/>
                  </a:solidFill>
                  <a:effectLst/>
                  <a:uLnTx/>
                  <a:uFillTx/>
                  <a:latin typeface="Calibri"/>
                  <a:ea typeface="微软雅黑"/>
                  <a:cs typeface="+mn-cs"/>
                </a:rPr>
                <a:t>康复）</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348288C6-9109-4EC8-8FD2-8A3D171B0D8A}"/>
              </a:ext>
            </a:extLst>
          </p:cNvPr>
          <p:cNvPicPr>
            <a:picLocks noChangeAspect="1"/>
          </p:cNvPicPr>
          <p:nvPr/>
        </p:nvPicPr>
        <p:blipFill>
          <a:blip r:embed="rId3"/>
          <a:stretch>
            <a:fillRect/>
          </a:stretch>
        </p:blipFill>
        <p:spPr>
          <a:xfrm>
            <a:off x="8784751" y="742761"/>
            <a:ext cx="3299774" cy="1289822"/>
          </a:xfrm>
          <a:prstGeom prst="rect">
            <a:avLst/>
          </a:prstGeom>
        </p:spPr>
      </p:pic>
      <p:pic>
        <p:nvPicPr>
          <p:cNvPr id="1026" name="Picture 2" descr="https://timgsa.baidu.com/timg?image&amp;quality=80&amp;size=b9999_10000&amp;sec=1542198407061&amp;di=0ba906a7f28dab7f703ebf99ef228474&amp;imgtype=0&amp;src=http%3A%2F%2Fimg.findlawimg.com%2Finfo%2F2015%2F0527%2F20150527035200275.png">
            <a:extLst>
              <a:ext uri="{FF2B5EF4-FFF2-40B4-BE49-F238E27FC236}">
                <a16:creationId xmlns:a16="http://schemas.microsoft.com/office/drawing/2014/main" id="{9718EA7E-C527-4507-ABC0-BE933833509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99244" y="3307774"/>
            <a:ext cx="5455429" cy="421899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84E9A76B-4409-47A4-999F-476550C25A91}"/>
              </a:ext>
            </a:extLst>
          </p:cNvPr>
          <p:cNvSpPr/>
          <p:nvPr/>
        </p:nvSpPr>
        <p:spPr>
          <a:xfrm>
            <a:off x="1465077" y="2679749"/>
            <a:ext cx="10726923"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医疗社会保险给付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，是指被保险人生病后，医疗社会保险机构按照事先规定的条件和待遇标准，向被保险人提供医疗服务，以确保被保险人能获得适当的医疗照顾。</a:t>
            </a:r>
          </a:p>
        </p:txBody>
      </p:sp>
      <p:sp>
        <p:nvSpPr>
          <p:cNvPr id="7" name="矩形 6">
            <a:extLst>
              <a:ext uri="{FF2B5EF4-FFF2-40B4-BE49-F238E27FC236}">
                <a16:creationId xmlns:a16="http://schemas.microsoft.com/office/drawing/2014/main" id="{70D509AE-9A39-4D12-978A-0106AB342E54}"/>
              </a:ext>
            </a:extLst>
          </p:cNvPr>
          <p:cNvSpPr/>
          <p:nvPr/>
        </p:nvSpPr>
        <p:spPr>
          <a:xfrm>
            <a:off x="1465077" y="3874681"/>
            <a:ext cx="7432371" cy="14282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医疗社会保险给付主要采取</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医疗给付</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的形式，它是被保险人应享受的权利；每个被保险人不论缴纳多少保险费，在法律上都有权享受这种给付。</a:t>
            </a:r>
          </a:p>
        </p:txBody>
      </p:sp>
      <p:sp>
        <p:nvSpPr>
          <p:cNvPr id="4" name="矩形 3">
            <a:extLst>
              <a:ext uri="{FF2B5EF4-FFF2-40B4-BE49-F238E27FC236}">
                <a16:creationId xmlns:a16="http://schemas.microsoft.com/office/drawing/2014/main" id="{A611A50C-2CF8-4D09-AC3B-68A1CA129DF9}"/>
              </a:ext>
            </a:extLst>
          </p:cNvPr>
          <p:cNvSpPr/>
          <p:nvPr/>
        </p:nvSpPr>
        <p:spPr>
          <a:xfrm>
            <a:off x="992051" y="179637"/>
            <a:ext cx="353173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7.3.3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三、医疗社会保险给付原则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文本框 30">
            <a:extLst>
              <a:ext uri="{FF2B5EF4-FFF2-40B4-BE49-F238E27FC236}">
                <a16:creationId xmlns:a16="http://schemas.microsoft.com/office/drawing/2014/main" id="{288368EE-3FA7-49DE-A330-1EBF3A8BE3C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7</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2" name="矩形 31">
            <a:extLst>
              <a:ext uri="{FF2B5EF4-FFF2-40B4-BE49-F238E27FC236}">
                <a16:creationId xmlns:a16="http://schemas.microsoft.com/office/drawing/2014/main" id="{2B52FD59-29D8-4930-AAD8-246E7D2636D0}"/>
              </a:ext>
            </a:extLst>
          </p:cNvPr>
          <p:cNvSpPr/>
          <p:nvPr/>
        </p:nvSpPr>
        <p:spPr>
          <a:xfrm>
            <a:off x="261878" y="1542717"/>
            <a:ext cx="397865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7.3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医疗保险的基本原则</a:t>
            </a:r>
          </a:p>
        </p:txBody>
      </p:sp>
    </p:spTree>
    <p:extLst>
      <p:ext uri="{BB962C8B-B14F-4D97-AF65-F5344CB8AC3E}">
        <p14:creationId xmlns:p14="http://schemas.microsoft.com/office/powerpoint/2010/main" val="8386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217" y="2071311"/>
            <a:ext cx="10515759" cy="4601928"/>
          </a:xfrm>
        </p:spPr>
        <p:txBody>
          <a:bodyPr anchor="t"/>
          <a:lstStyle/>
          <a:p>
            <a:pPr algn="l">
              <a:lnSpc>
                <a:spcPct val="150000"/>
              </a:lnSpc>
              <a:spcBef>
                <a:spcPts val="0"/>
              </a:spcBef>
              <a:spcAft>
                <a:spcPts val="2400"/>
              </a:spcAft>
            </a:pPr>
            <a:r>
              <a:rPr lang="zh-CN" altLang="en-US" dirty="0">
                <a:latin typeface="+mn-ea"/>
              </a:rPr>
              <a:t>医疗社会保险有着独特的筹划机制，其独特之处在于（     ）。</a:t>
            </a:r>
            <a:endParaRPr lang="en-US" altLang="zh-CN" dirty="0">
              <a:latin typeface="+mn-ea"/>
            </a:endParaRPr>
          </a:p>
          <a:p>
            <a:pPr algn="l">
              <a:spcAft>
                <a:spcPts val="1200"/>
              </a:spcAft>
            </a:pPr>
            <a:r>
              <a:rPr lang="en-US" altLang="zh-CN" dirty="0">
                <a:latin typeface="+mn-ea"/>
              </a:rPr>
              <a:t>A</a:t>
            </a:r>
            <a:r>
              <a:rPr lang="zh-CN" altLang="en-US" dirty="0">
                <a:latin typeface="+mn-ea"/>
              </a:rPr>
              <a:t>、法律规定其筹资目的和筹资渠道</a:t>
            </a:r>
          </a:p>
          <a:p>
            <a:pPr algn="l">
              <a:spcAft>
                <a:spcPts val="1200"/>
              </a:spcAft>
            </a:pPr>
            <a:r>
              <a:rPr lang="en-US" altLang="zh-CN" dirty="0">
                <a:latin typeface="+mn-ea"/>
              </a:rPr>
              <a:t>B</a:t>
            </a:r>
            <a:r>
              <a:rPr lang="zh-CN" altLang="en-US" dirty="0">
                <a:latin typeface="+mn-ea"/>
              </a:rPr>
              <a:t>、它按收入而不是按风险筹资 </a:t>
            </a:r>
          </a:p>
          <a:p>
            <a:pPr algn="l">
              <a:spcAft>
                <a:spcPts val="1200"/>
              </a:spcAft>
            </a:pPr>
            <a:r>
              <a:rPr lang="en-US" altLang="zh-CN" dirty="0">
                <a:latin typeface="+mn-ea"/>
              </a:rPr>
              <a:t>C</a:t>
            </a:r>
            <a:r>
              <a:rPr lang="zh-CN" altLang="en-US" dirty="0">
                <a:latin typeface="+mn-ea"/>
              </a:rPr>
              <a:t>、它通过筹资实现着风险分担，所有被保险人不管缴纳多少保险费，都有权享受同等的医疗待遇</a:t>
            </a:r>
          </a:p>
          <a:p>
            <a:pPr algn="l">
              <a:spcAft>
                <a:spcPts val="1200"/>
              </a:spcAft>
            </a:pPr>
            <a:r>
              <a:rPr lang="en-US" altLang="zh-CN" dirty="0">
                <a:latin typeface="+mn-ea"/>
              </a:rPr>
              <a:t>D</a:t>
            </a:r>
            <a:r>
              <a:rPr lang="zh-CN" altLang="en-US" dirty="0">
                <a:latin typeface="+mn-ea"/>
              </a:rPr>
              <a:t>、它按风险而不是按收入筹资</a:t>
            </a:r>
          </a:p>
          <a:p>
            <a:pPr algn="l">
              <a:spcAft>
                <a:spcPts val="1200"/>
              </a:spcAft>
            </a:pPr>
            <a:r>
              <a:rPr lang="en-US" altLang="zh-CN" dirty="0">
                <a:latin typeface="+mn-ea"/>
              </a:rPr>
              <a:t>E</a:t>
            </a:r>
            <a:r>
              <a:rPr lang="zh-CN" altLang="en-US" dirty="0">
                <a:latin typeface="+mn-ea"/>
              </a:rPr>
              <a:t>、被保险人不管缴纳多少保险费，都有权享受不同等的医疗待遇</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4944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33217" y="2071311"/>
            <a:ext cx="10515759" cy="4601928"/>
          </a:xfrm>
        </p:spPr>
        <p:txBody>
          <a:bodyPr anchor="t"/>
          <a:lstStyle/>
          <a:p>
            <a:pPr algn="l">
              <a:lnSpc>
                <a:spcPct val="150000"/>
              </a:lnSpc>
              <a:spcBef>
                <a:spcPts val="0"/>
              </a:spcBef>
              <a:spcAft>
                <a:spcPts val="2400"/>
              </a:spcAft>
            </a:pPr>
            <a:r>
              <a:rPr lang="zh-CN" altLang="en-US" dirty="0">
                <a:latin typeface="+mn-ea"/>
              </a:rPr>
              <a:t>医疗社会保险有着独特的筹划机制，其独特之处在于（ </a:t>
            </a:r>
            <a:r>
              <a:rPr lang="zh-CN" altLang="en-US" b="1" dirty="0">
                <a:solidFill>
                  <a:srgbClr val="FF0000"/>
                </a:solidFill>
                <a:latin typeface="+mn-ea"/>
              </a:rPr>
              <a:t> </a:t>
            </a:r>
            <a:r>
              <a:rPr lang="en-US" altLang="zh-CN" b="1" dirty="0">
                <a:solidFill>
                  <a:srgbClr val="FF0000"/>
                </a:solidFill>
                <a:latin typeface="+mn-ea"/>
              </a:rPr>
              <a:t>ABC</a:t>
            </a:r>
            <a:r>
              <a:rPr lang="zh-CN" altLang="en-US" b="1" dirty="0">
                <a:solidFill>
                  <a:srgbClr val="FF0000"/>
                </a:solidFill>
                <a:latin typeface="+mn-ea"/>
              </a:rPr>
              <a:t>  </a:t>
            </a:r>
            <a:r>
              <a:rPr lang="zh-CN" altLang="en-US" dirty="0">
                <a:latin typeface="+mn-ea"/>
              </a:rPr>
              <a:t>）。</a:t>
            </a:r>
            <a:endParaRPr lang="en-US" altLang="zh-CN" dirty="0">
              <a:latin typeface="+mn-ea"/>
            </a:endParaRPr>
          </a:p>
          <a:p>
            <a:pPr algn="l">
              <a:spcAft>
                <a:spcPts val="1200"/>
              </a:spcAft>
            </a:pPr>
            <a:r>
              <a:rPr lang="en-US" altLang="zh-CN" b="1" dirty="0">
                <a:solidFill>
                  <a:srgbClr val="FF0000"/>
                </a:solidFill>
                <a:latin typeface="+mn-ea"/>
              </a:rPr>
              <a:t>A</a:t>
            </a:r>
            <a:r>
              <a:rPr lang="zh-CN" altLang="en-US" b="1" dirty="0">
                <a:solidFill>
                  <a:srgbClr val="FF0000"/>
                </a:solidFill>
                <a:latin typeface="+mn-ea"/>
              </a:rPr>
              <a:t>、法律规定其筹资目的和筹资渠道</a:t>
            </a:r>
          </a:p>
          <a:p>
            <a:pPr algn="l">
              <a:spcAft>
                <a:spcPts val="1200"/>
              </a:spcAft>
            </a:pPr>
            <a:r>
              <a:rPr lang="en-US" altLang="zh-CN" b="1" dirty="0">
                <a:solidFill>
                  <a:srgbClr val="FF0000"/>
                </a:solidFill>
                <a:latin typeface="+mn-ea"/>
              </a:rPr>
              <a:t>B</a:t>
            </a:r>
            <a:r>
              <a:rPr lang="zh-CN" altLang="en-US" b="1" dirty="0">
                <a:solidFill>
                  <a:srgbClr val="FF0000"/>
                </a:solidFill>
                <a:latin typeface="+mn-ea"/>
              </a:rPr>
              <a:t>、它按收入而不是按风险筹资 </a:t>
            </a:r>
          </a:p>
          <a:p>
            <a:pPr algn="l">
              <a:spcAft>
                <a:spcPts val="1200"/>
              </a:spcAft>
            </a:pPr>
            <a:r>
              <a:rPr lang="en-US" altLang="zh-CN" b="1" dirty="0">
                <a:solidFill>
                  <a:srgbClr val="FF0000"/>
                </a:solidFill>
                <a:latin typeface="+mn-ea"/>
              </a:rPr>
              <a:t>C</a:t>
            </a:r>
            <a:r>
              <a:rPr lang="zh-CN" altLang="en-US" b="1" dirty="0">
                <a:solidFill>
                  <a:srgbClr val="FF0000"/>
                </a:solidFill>
                <a:latin typeface="+mn-ea"/>
              </a:rPr>
              <a:t>、它通过筹资实现着风险分担，所有被保险人不管缴纳多少保险费，都有权享受同等的医疗待遇</a:t>
            </a:r>
          </a:p>
          <a:p>
            <a:pPr algn="l">
              <a:spcAft>
                <a:spcPts val="1200"/>
              </a:spcAft>
            </a:pPr>
            <a:r>
              <a:rPr lang="en-US" altLang="zh-CN" dirty="0">
                <a:latin typeface="+mn-ea"/>
              </a:rPr>
              <a:t>D</a:t>
            </a:r>
            <a:r>
              <a:rPr lang="zh-CN" altLang="en-US" dirty="0">
                <a:latin typeface="+mn-ea"/>
              </a:rPr>
              <a:t>、它按风险而不是按收入筹资</a:t>
            </a:r>
          </a:p>
          <a:p>
            <a:pPr algn="l">
              <a:spcAft>
                <a:spcPts val="1200"/>
              </a:spcAft>
            </a:pPr>
            <a:r>
              <a:rPr lang="en-US" altLang="zh-CN" dirty="0">
                <a:latin typeface="+mn-ea"/>
              </a:rPr>
              <a:t>E</a:t>
            </a:r>
            <a:r>
              <a:rPr lang="zh-CN" altLang="en-US" dirty="0">
                <a:latin typeface="+mn-ea"/>
              </a:rPr>
              <a:t>、被保险人不管缴纳多少保险费，都有权享受不同等的医疗待遇</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6147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43366" y="2198901"/>
            <a:ext cx="6305267" cy="4138103"/>
          </a:xfrm>
        </p:spPr>
        <p:txBody>
          <a:bodyPr anchor="t"/>
          <a:lstStyle/>
          <a:p>
            <a:pPr algn="l">
              <a:lnSpc>
                <a:spcPct val="150000"/>
              </a:lnSpc>
              <a:spcBef>
                <a:spcPts val="0"/>
              </a:spcBef>
              <a:spcAft>
                <a:spcPts val="2400"/>
              </a:spcAft>
            </a:pPr>
            <a:r>
              <a:rPr lang="zh-CN" altLang="en-US" dirty="0">
                <a:latin typeface="+mn-ea"/>
              </a:rPr>
              <a:t>医疗社会保险给付主要采取的形式是（     ）。</a:t>
            </a:r>
            <a:endParaRPr lang="en-US" altLang="zh-CN" dirty="0">
              <a:latin typeface="+mn-ea"/>
            </a:endParaRPr>
          </a:p>
          <a:p>
            <a:pPr algn="l">
              <a:lnSpc>
                <a:spcPct val="150000"/>
              </a:lnSpc>
              <a:spcBef>
                <a:spcPts val="0"/>
              </a:spcBef>
              <a:spcAft>
                <a:spcPts val="2400"/>
              </a:spcAft>
            </a:pPr>
            <a:r>
              <a:rPr lang="en-US" altLang="zh-CN" dirty="0">
                <a:latin typeface="+mn-ea"/>
              </a:rPr>
              <a:t>A</a:t>
            </a:r>
            <a:r>
              <a:rPr lang="zh-CN" altLang="en-US" dirty="0">
                <a:latin typeface="+mn-ea"/>
              </a:rPr>
              <a:t>、实物给付</a:t>
            </a:r>
          </a:p>
          <a:p>
            <a:pPr algn="l">
              <a:lnSpc>
                <a:spcPct val="150000"/>
              </a:lnSpc>
              <a:spcBef>
                <a:spcPts val="0"/>
              </a:spcBef>
              <a:spcAft>
                <a:spcPts val="2400"/>
              </a:spcAft>
            </a:pPr>
            <a:r>
              <a:rPr lang="en-US" altLang="zh-CN" dirty="0">
                <a:latin typeface="+mn-ea"/>
              </a:rPr>
              <a:t>B</a:t>
            </a:r>
            <a:r>
              <a:rPr lang="zh-CN" altLang="en-US" dirty="0">
                <a:latin typeface="+mn-ea"/>
              </a:rPr>
              <a:t>、现金给付</a:t>
            </a:r>
          </a:p>
          <a:p>
            <a:pPr algn="l">
              <a:lnSpc>
                <a:spcPct val="150000"/>
              </a:lnSpc>
              <a:spcBef>
                <a:spcPts val="0"/>
              </a:spcBef>
              <a:spcAft>
                <a:spcPts val="2400"/>
              </a:spcAft>
            </a:pPr>
            <a:r>
              <a:rPr lang="en-US" altLang="zh-CN" dirty="0">
                <a:latin typeface="+mn-ea"/>
              </a:rPr>
              <a:t>C</a:t>
            </a:r>
            <a:r>
              <a:rPr lang="zh-CN" altLang="en-US" dirty="0">
                <a:latin typeface="+mn-ea"/>
              </a:rPr>
              <a:t>、货币给付</a:t>
            </a:r>
          </a:p>
          <a:p>
            <a:pPr algn="l">
              <a:lnSpc>
                <a:spcPct val="150000"/>
              </a:lnSpc>
              <a:spcBef>
                <a:spcPts val="0"/>
              </a:spcBef>
              <a:spcAft>
                <a:spcPts val="2400"/>
              </a:spcAft>
            </a:pPr>
            <a:r>
              <a:rPr lang="en-US" altLang="zh-CN" dirty="0">
                <a:latin typeface="+mn-ea"/>
              </a:rPr>
              <a:t>D</a:t>
            </a:r>
            <a:r>
              <a:rPr lang="zh-CN" altLang="en-US" dirty="0">
                <a:latin typeface="+mn-ea"/>
              </a:rPr>
              <a:t>、医疗给付</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198303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43366" y="2198901"/>
            <a:ext cx="7465908" cy="4138103"/>
          </a:xfrm>
        </p:spPr>
        <p:txBody>
          <a:bodyPr anchor="t"/>
          <a:lstStyle/>
          <a:p>
            <a:pPr algn="l">
              <a:lnSpc>
                <a:spcPct val="150000"/>
              </a:lnSpc>
              <a:spcBef>
                <a:spcPts val="0"/>
              </a:spcBef>
              <a:spcAft>
                <a:spcPts val="2400"/>
              </a:spcAft>
            </a:pPr>
            <a:r>
              <a:rPr lang="zh-CN" altLang="en-US" dirty="0">
                <a:latin typeface="+mn-ea"/>
              </a:rPr>
              <a:t>医疗社会保险给付主要采取的形式是（   </a:t>
            </a:r>
            <a:r>
              <a:rPr lang="en-US" altLang="zh-CN" b="1" dirty="0">
                <a:solidFill>
                  <a:srgbClr val="FF0000"/>
                </a:solidFill>
                <a:latin typeface="+mn-ea"/>
              </a:rPr>
              <a:t>D</a:t>
            </a:r>
            <a:r>
              <a:rPr lang="zh-CN" altLang="en-US" dirty="0">
                <a:latin typeface="+mn-ea"/>
              </a:rPr>
              <a:t>  ）。</a:t>
            </a:r>
            <a:endParaRPr lang="en-US" altLang="zh-CN" dirty="0">
              <a:latin typeface="+mn-ea"/>
            </a:endParaRPr>
          </a:p>
          <a:p>
            <a:pPr algn="l">
              <a:lnSpc>
                <a:spcPct val="150000"/>
              </a:lnSpc>
              <a:spcBef>
                <a:spcPts val="0"/>
              </a:spcBef>
              <a:spcAft>
                <a:spcPts val="2400"/>
              </a:spcAft>
            </a:pPr>
            <a:r>
              <a:rPr lang="en-US" altLang="zh-CN" dirty="0">
                <a:latin typeface="+mn-ea"/>
              </a:rPr>
              <a:t>A</a:t>
            </a:r>
            <a:r>
              <a:rPr lang="zh-CN" altLang="en-US" dirty="0">
                <a:latin typeface="+mn-ea"/>
              </a:rPr>
              <a:t>、实物给付</a:t>
            </a:r>
          </a:p>
          <a:p>
            <a:pPr algn="l">
              <a:lnSpc>
                <a:spcPct val="150000"/>
              </a:lnSpc>
              <a:spcBef>
                <a:spcPts val="0"/>
              </a:spcBef>
              <a:spcAft>
                <a:spcPts val="2400"/>
              </a:spcAft>
            </a:pPr>
            <a:r>
              <a:rPr lang="en-US" altLang="zh-CN" dirty="0">
                <a:latin typeface="+mn-ea"/>
              </a:rPr>
              <a:t>B</a:t>
            </a:r>
            <a:r>
              <a:rPr lang="zh-CN" altLang="en-US" dirty="0">
                <a:latin typeface="+mn-ea"/>
              </a:rPr>
              <a:t>、现金给付</a:t>
            </a:r>
          </a:p>
          <a:p>
            <a:pPr algn="l">
              <a:lnSpc>
                <a:spcPct val="150000"/>
              </a:lnSpc>
              <a:spcBef>
                <a:spcPts val="0"/>
              </a:spcBef>
              <a:spcAft>
                <a:spcPts val="2400"/>
              </a:spcAft>
            </a:pPr>
            <a:r>
              <a:rPr lang="en-US" altLang="zh-CN" dirty="0">
                <a:latin typeface="+mn-ea"/>
              </a:rPr>
              <a:t>C</a:t>
            </a:r>
            <a:r>
              <a:rPr lang="zh-CN" altLang="en-US" dirty="0">
                <a:latin typeface="+mn-ea"/>
              </a:rPr>
              <a:t>、货币给付</a:t>
            </a:r>
          </a:p>
          <a:p>
            <a:pPr algn="l">
              <a:lnSpc>
                <a:spcPct val="150000"/>
              </a:lnSpc>
              <a:spcBef>
                <a:spcPts val="0"/>
              </a:spcBef>
              <a:spcAft>
                <a:spcPts val="2400"/>
              </a:spcAft>
            </a:pPr>
            <a:r>
              <a:rPr lang="en-US" altLang="zh-CN" b="1" dirty="0">
                <a:solidFill>
                  <a:srgbClr val="FF0000"/>
                </a:solidFill>
                <a:latin typeface="+mn-ea"/>
              </a:rPr>
              <a:t>D</a:t>
            </a:r>
            <a:r>
              <a:rPr lang="zh-CN" altLang="en-US" b="1" dirty="0">
                <a:solidFill>
                  <a:srgbClr val="FF0000"/>
                </a:solidFill>
                <a:latin typeface="+mn-ea"/>
              </a:rPr>
              <a:t>、医疗给付</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49340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83608" y="1996882"/>
            <a:ext cx="6305267" cy="4116839"/>
          </a:xfrm>
        </p:spPr>
        <p:txBody>
          <a:bodyPr anchor="t"/>
          <a:lstStyle/>
          <a:p>
            <a:pPr algn="l">
              <a:lnSpc>
                <a:spcPct val="150000"/>
              </a:lnSpc>
              <a:spcBef>
                <a:spcPts val="0"/>
              </a:spcBef>
              <a:spcAft>
                <a:spcPts val="2400"/>
              </a:spcAft>
            </a:pPr>
            <a:r>
              <a:rPr lang="zh-CN" altLang="en-US" dirty="0">
                <a:latin typeface="+mn-ea"/>
              </a:rPr>
              <a:t>医疗社会保险给付的原则是（     ）。</a:t>
            </a:r>
            <a:endParaRPr lang="en-US" altLang="zh-CN" dirty="0">
              <a:latin typeface="+mn-ea"/>
            </a:endParaRPr>
          </a:p>
          <a:p>
            <a:pPr algn="l">
              <a:spcBef>
                <a:spcPts val="0"/>
              </a:spcBef>
              <a:spcAft>
                <a:spcPts val="2400"/>
              </a:spcAft>
            </a:pPr>
            <a:r>
              <a:rPr lang="en-US" altLang="zh-CN" dirty="0">
                <a:latin typeface="+mn-ea"/>
              </a:rPr>
              <a:t>A</a:t>
            </a:r>
            <a:r>
              <a:rPr lang="zh-CN" altLang="en-US" dirty="0">
                <a:latin typeface="+mn-ea"/>
              </a:rPr>
              <a:t>、公正原则</a:t>
            </a:r>
          </a:p>
          <a:p>
            <a:pPr algn="l">
              <a:spcBef>
                <a:spcPts val="0"/>
              </a:spcBef>
              <a:spcAft>
                <a:spcPts val="2400"/>
              </a:spcAft>
            </a:pPr>
            <a:r>
              <a:rPr lang="en-US" altLang="zh-CN" dirty="0">
                <a:latin typeface="+mn-ea"/>
              </a:rPr>
              <a:t>B</a:t>
            </a:r>
            <a:r>
              <a:rPr lang="zh-CN" altLang="en-US" dirty="0">
                <a:latin typeface="+mn-ea"/>
              </a:rPr>
              <a:t>、适当原则</a:t>
            </a:r>
          </a:p>
          <a:p>
            <a:pPr algn="l">
              <a:spcBef>
                <a:spcPts val="0"/>
              </a:spcBef>
              <a:spcAft>
                <a:spcPts val="2400"/>
              </a:spcAft>
            </a:pPr>
            <a:r>
              <a:rPr lang="en-US" altLang="zh-CN" dirty="0">
                <a:latin typeface="+mn-ea"/>
              </a:rPr>
              <a:t>C</a:t>
            </a:r>
            <a:r>
              <a:rPr lang="zh-CN" altLang="en-US" dirty="0">
                <a:latin typeface="+mn-ea"/>
              </a:rPr>
              <a:t>、连续性原则</a:t>
            </a:r>
          </a:p>
          <a:p>
            <a:pPr algn="l">
              <a:spcBef>
                <a:spcPts val="0"/>
              </a:spcBef>
              <a:spcAft>
                <a:spcPts val="2400"/>
              </a:spcAft>
            </a:pPr>
            <a:r>
              <a:rPr lang="en-US" altLang="zh-CN" dirty="0">
                <a:latin typeface="+mn-ea"/>
              </a:rPr>
              <a:t>D</a:t>
            </a:r>
            <a:r>
              <a:rPr lang="zh-CN" altLang="en-US" dirty="0">
                <a:latin typeface="+mn-ea"/>
              </a:rPr>
              <a:t>、一次性原则</a:t>
            </a:r>
          </a:p>
          <a:p>
            <a:pPr algn="l">
              <a:spcBef>
                <a:spcPts val="0"/>
              </a:spcBef>
              <a:spcAft>
                <a:spcPts val="2400"/>
              </a:spcAft>
            </a:pPr>
            <a:r>
              <a:rPr lang="en-US" altLang="zh-CN" dirty="0">
                <a:latin typeface="+mn-ea"/>
              </a:rPr>
              <a:t>E</a:t>
            </a:r>
            <a:r>
              <a:rPr lang="zh-CN" altLang="en-US" dirty="0">
                <a:latin typeface="+mn-ea"/>
              </a:rPr>
              <a:t>、摇篮原则</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65712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83608" y="1996882"/>
            <a:ext cx="6305267" cy="4116839"/>
          </a:xfrm>
        </p:spPr>
        <p:txBody>
          <a:bodyPr anchor="t"/>
          <a:lstStyle/>
          <a:p>
            <a:pPr algn="l">
              <a:lnSpc>
                <a:spcPct val="150000"/>
              </a:lnSpc>
              <a:spcBef>
                <a:spcPts val="0"/>
              </a:spcBef>
              <a:spcAft>
                <a:spcPts val="2400"/>
              </a:spcAft>
            </a:pPr>
            <a:r>
              <a:rPr lang="zh-CN" altLang="en-US" dirty="0">
                <a:latin typeface="+mn-ea"/>
              </a:rPr>
              <a:t>医疗社会保险给付的原则是（  </a:t>
            </a:r>
            <a:r>
              <a:rPr lang="en-US" altLang="zh-CN" b="1" dirty="0">
                <a:solidFill>
                  <a:srgbClr val="FF0000"/>
                </a:solidFill>
                <a:latin typeface="+mn-ea"/>
              </a:rPr>
              <a:t>ABC</a:t>
            </a:r>
            <a:r>
              <a:rPr lang="zh-CN" altLang="en-US" dirty="0">
                <a:latin typeface="+mn-ea"/>
              </a:rPr>
              <a:t>  ）。</a:t>
            </a:r>
            <a:endParaRPr lang="en-US" altLang="zh-CN" dirty="0">
              <a:latin typeface="+mn-ea"/>
            </a:endParaRPr>
          </a:p>
          <a:p>
            <a:pPr algn="l">
              <a:spcBef>
                <a:spcPts val="0"/>
              </a:spcBef>
              <a:spcAft>
                <a:spcPts val="2400"/>
              </a:spcAft>
            </a:pPr>
            <a:r>
              <a:rPr lang="en-US" altLang="zh-CN" b="1" dirty="0">
                <a:solidFill>
                  <a:srgbClr val="FF0000"/>
                </a:solidFill>
                <a:latin typeface="+mn-ea"/>
              </a:rPr>
              <a:t>A</a:t>
            </a:r>
            <a:r>
              <a:rPr lang="zh-CN" altLang="en-US" b="1" dirty="0">
                <a:solidFill>
                  <a:srgbClr val="FF0000"/>
                </a:solidFill>
                <a:latin typeface="+mn-ea"/>
              </a:rPr>
              <a:t>、公正原则</a:t>
            </a:r>
          </a:p>
          <a:p>
            <a:pPr algn="l">
              <a:spcBef>
                <a:spcPts val="0"/>
              </a:spcBef>
              <a:spcAft>
                <a:spcPts val="2400"/>
              </a:spcAft>
            </a:pPr>
            <a:r>
              <a:rPr lang="en-US" altLang="zh-CN" b="1" dirty="0">
                <a:solidFill>
                  <a:srgbClr val="FF0000"/>
                </a:solidFill>
                <a:latin typeface="+mn-ea"/>
              </a:rPr>
              <a:t>B</a:t>
            </a:r>
            <a:r>
              <a:rPr lang="zh-CN" altLang="en-US" b="1" dirty="0">
                <a:solidFill>
                  <a:srgbClr val="FF0000"/>
                </a:solidFill>
                <a:latin typeface="+mn-ea"/>
              </a:rPr>
              <a:t>、适当原则</a:t>
            </a:r>
          </a:p>
          <a:p>
            <a:pPr algn="l">
              <a:spcBef>
                <a:spcPts val="0"/>
              </a:spcBef>
              <a:spcAft>
                <a:spcPts val="2400"/>
              </a:spcAft>
            </a:pPr>
            <a:r>
              <a:rPr lang="en-US" altLang="zh-CN" b="1" dirty="0">
                <a:solidFill>
                  <a:srgbClr val="FF0000"/>
                </a:solidFill>
                <a:latin typeface="+mn-ea"/>
              </a:rPr>
              <a:t>C</a:t>
            </a:r>
            <a:r>
              <a:rPr lang="zh-CN" altLang="en-US" b="1" dirty="0">
                <a:solidFill>
                  <a:srgbClr val="FF0000"/>
                </a:solidFill>
                <a:latin typeface="+mn-ea"/>
              </a:rPr>
              <a:t>、连续性原则</a:t>
            </a:r>
          </a:p>
          <a:p>
            <a:pPr algn="l">
              <a:spcBef>
                <a:spcPts val="0"/>
              </a:spcBef>
              <a:spcAft>
                <a:spcPts val="2400"/>
              </a:spcAft>
            </a:pPr>
            <a:r>
              <a:rPr lang="en-US" altLang="zh-CN" dirty="0">
                <a:latin typeface="+mn-ea"/>
              </a:rPr>
              <a:t>D</a:t>
            </a:r>
            <a:r>
              <a:rPr lang="zh-CN" altLang="en-US" dirty="0">
                <a:latin typeface="+mn-ea"/>
              </a:rPr>
              <a:t>、一次性原则</a:t>
            </a:r>
          </a:p>
          <a:p>
            <a:pPr algn="l">
              <a:spcBef>
                <a:spcPts val="0"/>
              </a:spcBef>
              <a:spcAft>
                <a:spcPts val="2400"/>
              </a:spcAft>
            </a:pPr>
            <a:r>
              <a:rPr lang="en-US" altLang="zh-CN" dirty="0">
                <a:latin typeface="+mn-ea"/>
              </a:rPr>
              <a:t>E</a:t>
            </a:r>
            <a:r>
              <a:rPr lang="zh-CN" altLang="en-US" dirty="0">
                <a:latin typeface="+mn-ea"/>
              </a:rPr>
              <a:t>、摇篮原则</a:t>
            </a:r>
          </a:p>
        </p:txBody>
      </p:sp>
      <p:sp>
        <p:nvSpPr>
          <p:cNvPr id="5" name="TextBox 3">
            <a:extLst>
              <a:ext uri="{FF2B5EF4-FFF2-40B4-BE49-F238E27FC236}">
                <a16:creationId xmlns:a16="http://schemas.microsoft.com/office/drawing/2014/main" id="{553A5859-6271-4728-811D-61E71F51DCA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7991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77859" y="1905965"/>
            <a:ext cx="6959275" cy="4141448"/>
          </a:xfrm>
        </p:spPr>
        <p:txBody>
          <a:bodyPr anchor="ctr"/>
          <a:lstStyle/>
          <a:p>
            <a:pPr algn="l">
              <a:lnSpc>
                <a:spcPct val="150000"/>
              </a:lnSpc>
              <a:spcAft>
                <a:spcPts val="1200"/>
              </a:spcAft>
            </a:pPr>
            <a:r>
              <a:rPr lang="zh-CN" altLang="en-US" dirty="0"/>
              <a:t>我国失业保险制度的适应性未涉及（       ）。</a:t>
            </a:r>
            <a:endParaRPr lang="en-US" altLang="zh-CN" dirty="0"/>
          </a:p>
          <a:p>
            <a:pPr algn="l">
              <a:lnSpc>
                <a:spcPct val="150000"/>
              </a:lnSpc>
              <a:spcAft>
                <a:spcPts val="1200"/>
              </a:spcAft>
            </a:pPr>
            <a:r>
              <a:rPr lang="en-US" altLang="zh-CN" dirty="0"/>
              <a:t>A</a:t>
            </a:r>
            <a:r>
              <a:rPr lang="zh-CN" altLang="en-US" dirty="0"/>
              <a:t>、制度保障与国际法律发展相适应</a:t>
            </a:r>
          </a:p>
          <a:p>
            <a:pPr algn="l">
              <a:lnSpc>
                <a:spcPct val="150000"/>
              </a:lnSpc>
              <a:spcAft>
                <a:spcPts val="1200"/>
              </a:spcAft>
            </a:pPr>
            <a:r>
              <a:rPr lang="en-US" altLang="zh-CN" dirty="0"/>
              <a:t>B</a:t>
            </a:r>
            <a:r>
              <a:rPr lang="zh-CN" altLang="en-US" dirty="0"/>
              <a:t>、制度模式与时代发展相适应</a:t>
            </a:r>
          </a:p>
          <a:p>
            <a:pPr algn="l">
              <a:lnSpc>
                <a:spcPct val="150000"/>
              </a:lnSpc>
              <a:spcAft>
                <a:spcPts val="1200"/>
              </a:spcAft>
            </a:pPr>
            <a:r>
              <a:rPr lang="en-US" altLang="zh-CN" dirty="0"/>
              <a:t>C</a:t>
            </a:r>
            <a:r>
              <a:rPr lang="zh-CN" altLang="en-US" dirty="0"/>
              <a:t>、制度功能与转型期我国社会政治形势相适应</a:t>
            </a:r>
          </a:p>
          <a:p>
            <a:pPr algn="l">
              <a:lnSpc>
                <a:spcPct val="150000"/>
              </a:lnSpc>
              <a:spcAft>
                <a:spcPts val="1200"/>
              </a:spcAft>
            </a:pPr>
            <a:r>
              <a:rPr lang="en-US" altLang="zh-CN" dirty="0"/>
              <a:t>D</a:t>
            </a:r>
            <a:r>
              <a:rPr lang="zh-CN" altLang="en-US" dirty="0"/>
              <a:t>、低水平的保障与我国经济发展水平相适应</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54951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01D6979-C5F6-454E-B1A5-348A2AB9EBD6}"/>
              </a:ext>
            </a:extLst>
          </p:cNvPr>
          <p:cNvGrpSpPr/>
          <p:nvPr/>
        </p:nvGrpSpPr>
        <p:grpSpPr>
          <a:xfrm>
            <a:off x="2509834" y="1442111"/>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中国医疗保险的现状及改革</a:t>
                </a:r>
              </a:p>
            </p:txBody>
          </p:sp>
        </p:grpSp>
      </p:grpSp>
    </p:spTree>
    <p:extLst>
      <p:ext uri="{BB962C8B-B14F-4D97-AF65-F5344CB8AC3E}">
        <p14:creationId xmlns:p14="http://schemas.microsoft.com/office/powerpoint/2010/main" val="77735068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081737A-CA23-4087-8A8E-66539744AA0C}"/>
              </a:ext>
            </a:extLst>
          </p:cNvPr>
          <p:cNvGrpSpPr/>
          <p:nvPr/>
        </p:nvGrpSpPr>
        <p:grpSpPr>
          <a:xfrm>
            <a:off x="107475" y="941847"/>
            <a:ext cx="6245792" cy="1031756"/>
            <a:chOff x="107475" y="941847"/>
            <a:chExt cx="6245792" cy="1031756"/>
          </a:xfrm>
        </p:grpSpPr>
        <p:grpSp>
          <p:nvGrpSpPr>
            <p:cNvPr id="8" name="组合 7">
              <a:extLst>
                <a:ext uri="{FF2B5EF4-FFF2-40B4-BE49-F238E27FC236}">
                  <a16:creationId xmlns:a16="http://schemas.microsoft.com/office/drawing/2014/main" id="{3BE56D34-3D3A-4805-B7B3-F58EA49F796F}"/>
                </a:ext>
              </a:extLst>
            </p:cNvPr>
            <p:cNvGrpSpPr/>
            <p:nvPr/>
          </p:nvGrpSpPr>
          <p:grpSpPr>
            <a:xfrm>
              <a:off x="107475" y="941847"/>
              <a:ext cx="5251601" cy="1031756"/>
              <a:chOff x="107475" y="941847"/>
              <a:chExt cx="5251601" cy="1031756"/>
            </a:xfrm>
          </p:grpSpPr>
          <p:sp>
            <p:nvSpPr>
              <p:cNvPr id="10" name="文本框 9">
                <a:extLst>
                  <a:ext uri="{FF2B5EF4-FFF2-40B4-BE49-F238E27FC236}">
                    <a16:creationId xmlns:a16="http://schemas.microsoft.com/office/drawing/2014/main" id="{43637F42-283C-4265-ACB7-1BDC7D1F42EB}"/>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1" name="矩形 10">
                <a:extLst>
                  <a:ext uri="{FF2B5EF4-FFF2-40B4-BE49-F238E27FC236}">
                    <a16:creationId xmlns:a16="http://schemas.microsoft.com/office/drawing/2014/main" id="{38A4C229-AD87-4175-9C7D-61D9899AC755}"/>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9" name="文本框 8">
              <a:extLst>
                <a:ext uri="{FF2B5EF4-FFF2-40B4-BE49-F238E27FC236}">
                  <a16:creationId xmlns:a16="http://schemas.microsoft.com/office/drawing/2014/main" id="{B4275244-0686-4A30-835E-9876B8131D37}"/>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grpSp>
      <p:sp>
        <p:nvSpPr>
          <p:cNvPr id="2" name="矩形 1">
            <a:extLst>
              <a:ext uri="{FF2B5EF4-FFF2-40B4-BE49-F238E27FC236}">
                <a16:creationId xmlns:a16="http://schemas.microsoft.com/office/drawing/2014/main" id="{7C240340-4BF4-4FE2-A6C7-D307C835AA3E}"/>
              </a:ext>
            </a:extLst>
          </p:cNvPr>
          <p:cNvSpPr/>
          <p:nvPr/>
        </p:nvSpPr>
        <p:spPr>
          <a:xfrm>
            <a:off x="1332776" y="2568421"/>
            <a:ext cx="1467068" cy="400110"/>
          </a:xfrm>
          <a:prstGeom prst="rect">
            <a:avLst/>
          </a:prstGeom>
        </p:spPr>
        <p:txBody>
          <a:bodyPr wrap="none">
            <a:spAutoFit/>
          </a:bodyPr>
          <a:lstStyle/>
          <a:p>
            <a:pPr lvl="0"/>
            <a:r>
              <a:rPr lang="zh-CN" altLang="en-US" sz="2000" b="1" dirty="0">
                <a:solidFill>
                  <a:srgbClr val="FF0000"/>
                </a:solidFill>
              </a:rPr>
              <a:t>（一）特点</a:t>
            </a:r>
            <a:endParaRPr lang="en-GB" altLang="zh-CN" sz="2000" b="1" dirty="0">
              <a:solidFill>
                <a:srgbClr val="FF0000"/>
              </a:solidFill>
            </a:endParaRPr>
          </a:p>
        </p:txBody>
      </p:sp>
      <p:sp>
        <p:nvSpPr>
          <p:cNvPr id="12" name="矩形 11">
            <a:extLst>
              <a:ext uri="{FF2B5EF4-FFF2-40B4-BE49-F238E27FC236}">
                <a16:creationId xmlns:a16="http://schemas.microsoft.com/office/drawing/2014/main" id="{9F7692A8-64D4-4F4F-86FF-3C7EA574A57A}"/>
              </a:ext>
            </a:extLst>
          </p:cNvPr>
          <p:cNvSpPr/>
          <p:nvPr/>
        </p:nvSpPr>
        <p:spPr>
          <a:xfrm>
            <a:off x="2066310" y="3288545"/>
            <a:ext cx="1596912" cy="400110"/>
          </a:xfrm>
          <a:prstGeom prst="rect">
            <a:avLst/>
          </a:prstGeom>
        </p:spPr>
        <p:txBody>
          <a:bodyPr wrap="none">
            <a:spAutoFit/>
          </a:bodyPr>
          <a:lstStyle/>
          <a:p>
            <a:pPr lvl="0"/>
            <a:r>
              <a:rPr lang="en-US" altLang="zh-CN" sz="2000" dirty="0"/>
              <a:t>1</a:t>
            </a:r>
            <a:r>
              <a:rPr lang="zh-CN" altLang="en-US" sz="2000" dirty="0"/>
              <a:t>、普遍性；</a:t>
            </a:r>
          </a:p>
        </p:txBody>
      </p:sp>
      <p:sp>
        <p:nvSpPr>
          <p:cNvPr id="13" name="矩形 12">
            <a:extLst>
              <a:ext uri="{FF2B5EF4-FFF2-40B4-BE49-F238E27FC236}">
                <a16:creationId xmlns:a16="http://schemas.microsoft.com/office/drawing/2014/main" id="{32C4A353-E900-47CB-991F-0326CFFE952D}"/>
              </a:ext>
            </a:extLst>
          </p:cNvPr>
          <p:cNvSpPr/>
          <p:nvPr/>
        </p:nvSpPr>
        <p:spPr>
          <a:xfrm>
            <a:off x="2066310" y="3906665"/>
            <a:ext cx="3392275" cy="400110"/>
          </a:xfrm>
          <a:prstGeom prst="rect">
            <a:avLst/>
          </a:prstGeom>
        </p:spPr>
        <p:txBody>
          <a:bodyPr wrap="none">
            <a:spAutoFit/>
          </a:bodyPr>
          <a:lstStyle/>
          <a:p>
            <a:r>
              <a:rPr lang="en-US" altLang="zh-CN" sz="2000" dirty="0"/>
              <a:t>2</a:t>
            </a:r>
            <a:r>
              <a:rPr lang="zh-CN" altLang="en-US" sz="2000" dirty="0"/>
              <a:t>、短期的、经常性的保险；</a:t>
            </a:r>
          </a:p>
        </p:txBody>
      </p:sp>
      <p:sp>
        <p:nvSpPr>
          <p:cNvPr id="14" name="矩形 13">
            <a:extLst>
              <a:ext uri="{FF2B5EF4-FFF2-40B4-BE49-F238E27FC236}">
                <a16:creationId xmlns:a16="http://schemas.microsoft.com/office/drawing/2014/main" id="{7A8C275F-DB81-4F08-A80B-2D6B6AD052DF}"/>
              </a:ext>
            </a:extLst>
          </p:cNvPr>
          <p:cNvSpPr/>
          <p:nvPr/>
        </p:nvSpPr>
        <p:spPr>
          <a:xfrm>
            <a:off x="2083829" y="4484287"/>
            <a:ext cx="3648756" cy="400110"/>
          </a:xfrm>
          <a:prstGeom prst="rect">
            <a:avLst/>
          </a:prstGeom>
        </p:spPr>
        <p:txBody>
          <a:bodyPr wrap="none">
            <a:spAutoFit/>
          </a:bodyPr>
          <a:lstStyle/>
          <a:p>
            <a:r>
              <a:rPr lang="en-US" altLang="zh-CN" sz="2000" dirty="0"/>
              <a:t>3</a:t>
            </a:r>
            <a:r>
              <a:rPr lang="zh-CN" altLang="en-US" sz="2000" dirty="0"/>
              <a:t>、采用医疗给付的补偿形式；</a:t>
            </a:r>
          </a:p>
        </p:txBody>
      </p:sp>
      <p:sp>
        <p:nvSpPr>
          <p:cNvPr id="15" name="矩形 14">
            <a:extLst>
              <a:ext uri="{FF2B5EF4-FFF2-40B4-BE49-F238E27FC236}">
                <a16:creationId xmlns:a16="http://schemas.microsoft.com/office/drawing/2014/main" id="{619CB5FA-0639-49BD-AE7C-70FFC40EC8E9}"/>
              </a:ext>
            </a:extLst>
          </p:cNvPr>
          <p:cNvSpPr/>
          <p:nvPr/>
        </p:nvSpPr>
        <p:spPr>
          <a:xfrm>
            <a:off x="2102629" y="5061909"/>
            <a:ext cx="3392275" cy="400110"/>
          </a:xfrm>
          <a:prstGeom prst="rect">
            <a:avLst/>
          </a:prstGeom>
        </p:spPr>
        <p:txBody>
          <a:bodyPr wrap="none">
            <a:spAutoFit/>
          </a:bodyPr>
          <a:lstStyle/>
          <a:p>
            <a:r>
              <a:rPr lang="en-US" altLang="zh-CN" sz="2000" dirty="0"/>
              <a:t>4</a:t>
            </a:r>
            <a:r>
              <a:rPr lang="zh-CN" altLang="en-US" sz="2000" dirty="0"/>
              <a:t>、涉及面广，更具复杂性。</a:t>
            </a:r>
          </a:p>
        </p:txBody>
      </p:sp>
      <p:pic>
        <p:nvPicPr>
          <p:cNvPr id="3" name="图片 2">
            <a:extLst>
              <a:ext uri="{FF2B5EF4-FFF2-40B4-BE49-F238E27FC236}">
                <a16:creationId xmlns:a16="http://schemas.microsoft.com/office/drawing/2014/main" id="{71D1CC71-BCA6-4714-8C6C-0B4344C31FA9}"/>
              </a:ext>
            </a:extLst>
          </p:cNvPr>
          <p:cNvPicPr>
            <a:picLocks noChangeAspect="1"/>
          </p:cNvPicPr>
          <p:nvPr/>
        </p:nvPicPr>
        <p:blipFill>
          <a:blip r:embed="rId3"/>
          <a:stretch>
            <a:fillRect/>
          </a:stretch>
        </p:blipFill>
        <p:spPr>
          <a:xfrm>
            <a:off x="7450860" y="3615028"/>
            <a:ext cx="3917804" cy="25387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2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93191F-5800-44EB-B37E-AB778575E83B}"/>
              </a:ext>
            </a:extLst>
          </p:cNvPr>
          <p:cNvSpPr/>
          <p:nvPr/>
        </p:nvSpPr>
        <p:spPr>
          <a:xfrm>
            <a:off x="1277496" y="2389812"/>
            <a:ext cx="2236510" cy="400110"/>
          </a:xfrm>
          <a:prstGeom prst="rect">
            <a:avLst/>
          </a:prstGeom>
        </p:spPr>
        <p:txBody>
          <a:bodyPr wrap="none">
            <a:spAutoFit/>
          </a:bodyPr>
          <a:lstStyle/>
          <a:p>
            <a:pPr lvl="0"/>
            <a:r>
              <a:rPr lang="zh-CN" altLang="en-US" sz="2000" b="1" dirty="0">
                <a:solidFill>
                  <a:srgbClr val="FF0000"/>
                </a:solidFill>
              </a:rPr>
              <a:t>（二）</a:t>
            </a:r>
            <a:r>
              <a:rPr lang="zh-CN" altLang="zh-CN" sz="2000" b="1" dirty="0">
                <a:solidFill>
                  <a:srgbClr val="FF0000"/>
                </a:solidFill>
              </a:rPr>
              <a:t>性质与功能</a:t>
            </a:r>
            <a:endParaRPr lang="en-GB" altLang="zh-CN" sz="2000" b="1" dirty="0">
              <a:solidFill>
                <a:srgbClr val="FF0000"/>
              </a:solidFill>
            </a:endParaRPr>
          </a:p>
        </p:txBody>
      </p:sp>
      <p:sp>
        <p:nvSpPr>
          <p:cNvPr id="9" name="矩形 8">
            <a:extLst>
              <a:ext uri="{FF2B5EF4-FFF2-40B4-BE49-F238E27FC236}">
                <a16:creationId xmlns:a16="http://schemas.microsoft.com/office/drawing/2014/main" id="{A90CD4E8-58D2-44B1-AA4A-9C1FE3F9C2DE}"/>
              </a:ext>
            </a:extLst>
          </p:cNvPr>
          <p:cNvSpPr/>
          <p:nvPr/>
        </p:nvSpPr>
        <p:spPr>
          <a:xfrm>
            <a:off x="2050409" y="3206130"/>
            <a:ext cx="2643672" cy="400110"/>
          </a:xfrm>
          <a:prstGeom prst="rect">
            <a:avLst/>
          </a:prstGeom>
        </p:spPr>
        <p:txBody>
          <a:bodyPr wrap="none">
            <a:spAutoFit/>
          </a:bodyPr>
          <a:lstStyle/>
          <a:p>
            <a:pPr lvl="0"/>
            <a:r>
              <a:rPr lang="en-US" altLang="zh-CN" sz="2000" dirty="0">
                <a:latin typeface="+mn-ea"/>
                <a:cs typeface="Times New Roman" panose="02020603050405020304" pitchFamily="18" charset="0"/>
              </a:rPr>
              <a:t>1</a:t>
            </a:r>
            <a:r>
              <a:rPr lang="zh-CN" altLang="en-US" sz="2000" dirty="0">
                <a:latin typeface="+mn-ea"/>
                <a:cs typeface="Times New Roman" panose="02020603050405020304" pitchFamily="18" charset="0"/>
              </a:rPr>
              <a:t>、公益性与福利性；</a:t>
            </a:r>
            <a:endParaRPr lang="zh-CN" altLang="en-US" sz="2000" dirty="0"/>
          </a:p>
        </p:txBody>
      </p:sp>
      <p:sp>
        <p:nvSpPr>
          <p:cNvPr id="10" name="矩形 9">
            <a:extLst>
              <a:ext uri="{FF2B5EF4-FFF2-40B4-BE49-F238E27FC236}">
                <a16:creationId xmlns:a16="http://schemas.microsoft.com/office/drawing/2014/main" id="{4065931B-9562-4AA4-858F-3F8582CDA9A5}"/>
              </a:ext>
            </a:extLst>
          </p:cNvPr>
          <p:cNvSpPr/>
          <p:nvPr/>
        </p:nvSpPr>
        <p:spPr>
          <a:xfrm>
            <a:off x="2054219" y="4022448"/>
            <a:ext cx="1617751" cy="400110"/>
          </a:xfrm>
          <a:prstGeom prst="rect">
            <a:avLst/>
          </a:prstGeom>
        </p:spPr>
        <p:txBody>
          <a:bodyPr wrap="none">
            <a:spAutoFit/>
          </a:bodyPr>
          <a:lstStyle/>
          <a:p>
            <a:r>
              <a:rPr lang="en-US" altLang="zh-CN" sz="2000" dirty="0">
                <a:latin typeface="+mn-ea"/>
                <a:cs typeface="Times New Roman" panose="02020603050405020304" pitchFamily="18" charset="0"/>
              </a:rPr>
              <a:t>2</a:t>
            </a:r>
            <a:r>
              <a:rPr lang="zh-CN" altLang="en-US" sz="2000" dirty="0">
                <a:latin typeface="+mn-ea"/>
                <a:cs typeface="Times New Roman" panose="02020603050405020304" pitchFamily="18" charset="0"/>
              </a:rPr>
              <a:t>、普遍性；</a:t>
            </a:r>
          </a:p>
        </p:txBody>
      </p:sp>
      <p:sp>
        <p:nvSpPr>
          <p:cNvPr id="11" name="矩形 10">
            <a:extLst>
              <a:ext uri="{FF2B5EF4-FFF2-40B4-BE49-F238E27FC236}">
                <a16:creationId xmlns:a16="http://schemas.microsoft.com/office/drawing/2014/main" id="{0DDC6D9D-F954-4678-8DB4-975F84EDAC85}"/>
              </a:ext>
            </a:extLst>
          </p:cNvPr>
          <p:cNvSpPr/>
          <p:nvPr/>
        </p:nvSpPr>
        <p:spPr>
          <a:xfrm>
            <a:off x="2050409" y="4838766"/>
            <a:ext cx="1617751" cy="400110"/>
          </a:xfrm>
          <a:prstGeom prst="rect">
            <a:avLst/>
          </a:prstGeom>
        </p:spPr>
        <p:txBody>
          <a:bodyPr wrap="none">
            <a:spAutoFit/>
          </a:bodyPr>
          <a:lstStyle/>
          <a:p>
            <a:r>
              <a:rPr lang="en-US" altLang="zh-CN" sz="2000" dirty="0">
                <a:latin typeface="+mn-ea"/>
                <a:cs typeface="Times New Roman" panose="02020603050405020304" pitchFamily="18" charset="0"/>
              </a:rPr>
              <a:t>3</a:t>
            </a:r>
            <a:r>
              <a:rPr lang="zh-CN" altLang="en-US" sz="2000" dirty="0">
                <a:latin typeface="+mn-ea"/>
                <a:cs typeface="Times New Roman" panose="02020603050405020304" pitchFamily="18" charset="0"/>
              </a:rPr>
              <a:t>、强制性；</a:t>
            </a:r>
          </a:p>
        </p:txBody>
      </p:sp>
      <p:sp>
        <p:nvSpPr>
          <p:cNvPr id="12" name="矩形 11">
            <a:extLst>
              <a:ext uri="{FF2B5EF4-FFF2-40B4-BE49-F238E27FC236}">
                <a16:creationId xmlns:a16="http://schemas.microsoft.com/office/drawing/2014/main" id="{655FE7D2-0A24-4A3B-A261-413080DDA4D0}"/>
              </a:ext>
            </a:extLst>
          </p:cNvPr>
          <p:cNvSpPr/>
          <p:nvPr/>
        </p:nvSpPr>
        <p:spPr>
          <a:xfrm>
            <a:off x="2050409" y="5655084"/>
            <a:ext cx="3387466" cy="400110"/>
          </a:xfrm>
          <a:prstGeom prst="rect">
            <a:avLst/>
          </a:prstGeom>
        </p:spPr>
        <p:txBody>
          <a:bodyPr wrap="none">
            <a:spAutoFit/>
          </a:bodyPr>
          <a:lstStyle/>
          <a:p>
            <a:r>
              <a:rPr lang="en-US" altLang="zh-CN" sz="2000" dirty="0">
                <a:latin typeface="+mn-ea"/>
                <a:cs typeface="Times New Roman" panose="02020603050405020304" pitchFamily="18" charset="0"/>
              </a:rPr>
              <a:t>4</a:t>
            </a:r>
            <a:r>
              <a:rPr lang="zh-CN" altLang="en-US" sz="2000" dirty="0">
                <a:latin typeface="+mn-ea"/>
                <a:cs typeface="Times New Roman" panose="02020603050405020304" pitchFamily="18" charset="0"/>
              </a:rPr>
              <a:t>、共济互助与社会公平性。</a:t>
            </a:r>
          </a:p>
        </p:txBody>
      </p:sp>
      <p:pic>
        <p:nvPicPr>
          <p:cNvPr id="4" name="图片 3">
            <a:extLst>
              <a:ext uri="{FF2B5EF4-FFF2-40B4-BE49-F238E27FC236}">
                <a16:creationId xmlns:a16="http://schemas.microsoft.com/office/drawing/2014/main" id="{EC9D9B97-3078-4383-BD63-3CF689846BF6}"/>
              </a:ext>
            </a:extLst>
          </p:cNvPr>
          <p:cNvPicPr>
            <a:picLocks noChangeAspect="1"/>
          </p:cNvPicPr>
          <p:nvPr/>
        </p:nvPicPr>
        <p:blipFill>
          <a:blip r:embed="rId3"/>
          <a:stretch>
            <a:fillRect/>
          </a:stretch>
        </p:blipFill>
        <p:spPr>
          <a:xfrm>
            <a:off x="6921678" y="3514261"/>
            <a:ext cx="4512145" cy="2649009"/>
          </a:xfrm>
          <a:prstGeom prst="rect">
            <a:avLst/>
          </a:prstGeom>
          <a:ln>
            <a:noFill/>
          </a:ln>
          <a:effectLst>
            <a:outerShdw blurRad="292100" dist="139700" dir="2700000" algn="tl" rotWithShape="0">
              <a:srgbClr val="333333">
                <a:alpha val="65000"/>
              </a:srgbClr>
            </a:outerShdw>
          </a:effectLst>
        </p:spPr>
      </p:pic>
      <p:sp>
        <p:nvSpPr>
          <p:cNvPr id="13" name="矩形 12">
            <a:extLst>
              <a:ext uri="{FF2B5EF4-FFF2-40B4-BE49-F238E27FC236}">
                <a16:creationId xmlns:a16="http://schemas.microsoft.com/office/drawing/2014/main" id="{7F962CE6-4AC6-47E6-AF27-15F25484B8CC}"/>
              </a:ext>
            </a:extLst>
          </p:cNvPr>
          <p:cNvSpPr/>
          <p:nvPr/>
        </p:nvSpPr>
        <p:spPr>
          <a:xfrm>
            <a:off x="994671" y="179745"/>
            <a:ext cx="2377574" cy="369332"/>
          </a:xfrm>
          <a:prstGeom prst="rect">
            <a:avLst/>
          </a:prstGeom>
        </p:spPr>
        <p:txBody>
          <a:bodyPr wrap="none">
            <a:spAutoFit/>
          </a:bodyPr>
          <a:lstStyle/>
          <a:p>
            <a:r>
              <a:rPr lang="en-US" altLang="zh-CN" dirty="0">
                <a:latin typeface="Helvetica Neue For Number"/>
              </a:rPr>
              <a:t>7.4.2 </a:t>
            </a:r>
            <a:r>
              <a:rPr lang="zh-CN" altLang="en-US" dirty="0">
                <a:latin typeface="Helvetica Neue For Number"/>
              </a:rPr>
              <a:t>二、性质与功能</a:t>
            </a:r>
            <a:endParaRPr lang="zh-CN" altLang="en-US" dirty="0"/>
          </a:p>
        </p:txBody>
      </p:sp>
      <p:grpSp>
        <p:nvGrpSpPr>
          <p:cNvPr id="14" name="组合 13">
            <a:extLst>
              <a:ext uri="{FF2B5EF4-FFF2-40B4-BE49-F238E27FC236}">
                <a16:creationId xmlns:a16="http://schemas.microsoft.com/office/drawing/2014/main" id="{73DA5796-79F0-44B9-88B6-CBF1D4175734}"/>
              </a:ext>
            </a:extLst>
          </p:cNvPr>
          <p:cNvGrpSpPr/>
          <p:nvPr/>
        </p:nvGrpSpPr>
        <p:grpSpPr>
          <a:xfrm>
            <a:off x="107475" y="941847"/>
            <a:ext cx="6245792" cy="1031756"/>
            <a:chOff x="107475" y="941847"/>
            <a:chExt cx="6245792" cy="1031756"/>
          </a:xfrm>
        </p:grpSpPr>
        <p:grpSp>
          <p:nvGrpSpPr>
            <p:cNvPr id="15" name="组合 14">
              <a:extLst>
                <a:ext uri="{FF2B5EF4-FFF2-40B4-BE49-F238E27FC236}">
                  <a16:creationId xmlns:a16="http://schemas.microsoft.com/office/drawing/2014/main" id="{70502AD7-5CE0-4170-B1E4-89989171DA76}"/>
                </a:ext>
              </a:extLst>
            </p:cNvPr>
            <p:cNvGrpSpPr/>
            <p:nvPr/>
          </p:nvGrpSpPr>
          <p:grpSpPr>
            <a:xfrm>
              <a:off x="107475" y="941847"/>
              <a:ext cx="5251601" cy="1031756"/>
              <a:chOff x="107475" y="941847"/>
              <a:chExt cx="5251601" cy="1031756"/>
            </a:xfrm>
          </p:grpSpPr>
          <p:sp>
            <p:nvSpPr>
              <p:cNvPr id="17" name="文本框 16">
                <a:extLst>
                  <a:ext uri="{FF2B5EF4-FFF2-40B4-BE49-F238E27FC236}">
                    <a16:creationId xmlns:a16="http://schemas.microsoft.com/office/drawing/2014/main" id="{8F372BC6-8516-40EC-B8C8-5971C7B4CEB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8" name="矩形 17">
                <a:extLst>
                  <a:ext uri="{FF2B5EF4-FFF2-40B4-BE49-F238E27FC236}">
                    <a16:creationId xmlns:a16="http://schemas.microsoft.com/office/drawing/2014/main" id="{4CCAD26B-516B-42ED-9AA2-1241F70B2EE8}"/>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16" name="文本框 15">
              <a:extLst>
                <a:ext uri="{FF2B5EF4-FFF2-40B4-BE49-F238E27FC236}">
                  <a16:creationId xmlns:a16="http://schemas.microsoft.com/office/drawing/2014/main" id="{2D5919DB-E839-431A-A416-345AD5033A88}"/>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grpSp>
    </p:spTree>
    <p:extLst>
      <p:ext uri="{BB962C8B-B14F-4D97-AF65-F5344CB8AC3E}">
        <p14:creationId xmlns:p14="http://schemas.microsoft.com/office/powerpoint/2010/main" val="56542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93191F-5800-44EB-B37E-AB778575E83B}"/>
              </a:ext>
            </a:extLst>
          </p:cNvPr>
          <p:cNvSpPr/>
          <p:nvPr/>
        </p:nvSpPr>
        <p:spPr>
          <a:xfrm>
            <a:off x="1277496" y="2389812"/>
            <a:ext cx="4031873" cy="400110"/>
          </a:xfrm>
          <a:prstGeom prst="rect">
            <a:avLst/>
          </a:prstGeom>
        </p:spPr>
        <p:txBody>
          <a:bodyPr wrap="none">
            <a:spAutoFit/>
          </a:bodyPr>
          <a:lstStyle/>
          <a:p>
            <a:pPr lvl="0"/>
            <a:r>
              <a:rPr lang="zh-CN" altLang="en-US" sz="2000" b="1" dirty="0">
                <a:solidFill>
                  <a:srgbClr val="FF0000"/>
                </a:solidFill>
              </a:rPr>
              <a:t>（三）医疗社会保险费用分担形式</a:t>
            </a:r>
            <a:endParaRPr lang="en-GB" altLang="zh-CN" sz="2000" b="1" dirty="0">
              <a:solidFill>
                <a:srgbClr val="FF0000"/>
              </a:solidFill>
            </a:endParaRPr>
          </a:p>
        </p:txBody>
      </p:sp>
      <p:sp>
        <p:nvSpPr>
          <p:cNvPr id="13" name="矩形 12">
            <a:extLst>
              <a:ext uri="{FF2B5EF4-FFF2-40B4-BE49-F238E27FC236}">
                <a16:creationId xmlns:a16="http://schemas.microsoft.com/office/drawing/2014/main" id="{7F962CE6-4AC6-47E6-AF27-15F25484B8CC}"/>
              </a:ext>
            </a:extLst>
          </p:cNvPr>
          <p:cNvSpPr/>
          <p:nvPr/>
        </p:nvSpPr>
        <p:spPr>
          <a:xfrm>
            <a:off x="994671" y="179745"/>
            <a:ext cx="3701654" cy="369332"/>
          </a:xfrm>
          <a:prstGeom prst="rect">
            <a:avLst/>
          </a:prstGeom>
        </p:spPr>
        <p:txBody>
          <a:bodyPr wrap="none">
            <a:spAutoFit/>
          </a:bodyPr>
          <a:lstStyle/>
          <a:p>
            <a:r>
              <a:rPr lang="en-US" altLang="zh-CN"/>
              <a:t>7.4.3.4  </a:t>
            </a:r>
            <a:r>
              <a:rPr lang="zh-CN" altLang="en-US" dirty="0"/>
              <a:t>医疗社会保险费用分担形式</a:t>
            </a:r>
          </a:p>
        </p:txBody>
      </p:sp>
      <p:sp>
        <p:nvSpPr>
          <p:cNvPr id="14" name="矩形 13">
            <a:extLst>
              <a:ext uri="{FF2B5EF4-FFF2-40B4-BE49-F238E27FC236}">
                <a16:creationId xmlns:a16="http://schemas.microsoft.com/office/drawing/2014/main" id="{436FB709-4B57-40A8-B692-33ED88840850}"/>
              </a:ext>
            </a:extLst>
          </p:cNvPr>
          <p:cNvSpPr/>
          <p:nvPr/>
        </p:nvSpPr>
        <p:spPr>
          <a:xfrm>
            <a:off x="2066526" y="3125770"/>
            <a:ext cx="6096000" cy="1884618"/>
          </a:xfrm>
          <a:prstGeom prst="rect">
            <a:avLst/>
          </a:prstGeom>
        </p:spPr>
        <p:txBody>
          <a:bodyPr>
            <a:spAutoFit/>
          </a:bodyPr>
          <a:lstStyle/>
          <a:p>
            <a:pPr algn="just">
              <a:lnSpc>
                <a:spcPct val="150000"/>
              </a:lnSpc>
              <a:spcAft>
                <a:spcPts val="0"/>
              </a:spcAft>
            </a:pPr>
            <a:r>
              <a:rPr lang="en-US" altLang="zh-CN" sz="2000" kern="100" dirty="0">
                <a:latin typeface="+mn-ea"/>
                <a:cs typeface="Times New Roman" panose="02020603050405020304" pitchFamily="18" charset="0"/>
              </a:rPr>
              <a:t>1</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定额自付。</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2</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按比例自付。</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3</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扣除保险，也叫起保线或起付线。</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4</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最高自付限额。</a:t>
            </a:r>
            <a:endParaRPr lang="en-US" altLang="zh-CN" sz="2000" kern="100" dirty="0">
              <a:latin typeface="+mn-ea"/>
              <a:cs typeface="Times New Roman" panose="02020603050405020304" pitchFamily="18" charset="0"/>
            </a:endParaRPr>
          </a:p>
        </p:txBody>
      </p:sp>
      <p:sp>
        <p:nvSpPr>
          <p:cNvPr id="15" name="矩形 14">
            <a:extLst>
              <a:ext uri="{FF2B5EF4-FFF2-40B4-BE49-F238E27FC236}">
                <a16:creationId xmlns:a16="http://schemas.microsoft.com/office/drawing/2014/main" id="{17F364AF-BFB4-4EB9-AC91-C91CBB7F435B}"/>
              </a:ext>
            </a:extLst>
          </p:cNvPr>
          <p:cNvSpPr/>
          <p:nvPr/>
        </p:nvSpPr>
        <p:spPr>
          <a:xfrm>
            <a:off x="2066526" y="5435508"/>
            <a:ext cx="9246516" cy="499624"/>
          </a:xfrm>
          <a:prstGeom prst="rect">
            <a:avLst/>
          </a:prstGeom>
        </p:spPr>
        <p:txBody>
          <a:bodyPr wrap="square">
            <a:spAutoFit/>
          </a:bodyPr>
          <a:lstStyle/>
          <a:p>
            <a:pPr algn="just">
              <a:lnSpc>
                <a:spcPct val="150000"/>
              </a:lnSpc>
              <a:spcAft>
                <a:spcPts val="0"/>
              </a:spcAft>
            </a:pPr>
            <a:r>
              <a:rPr lang="zh-CN" altLang="zh-CN" sz="2000" kern="100" dirty="0">
                <a:latin typeface="+mn-ea"/>
                <a:cs typeface="Times New Roman" panose="02020603050405020304" pitchFamily="18" charset="0"/>
              </a:rPr>
              <a:t>医疗社会保险费用分担的各种形式并不是完全独立的，可以结合起来加以运用。</a:t>
            </a:r>
          </a:p>
        </p:txBody>
      </p:sp>
      <p:grpSp>
        <p:nvGrpSpPr>
          <p:cNvPr id="16" name="组合 15">
            <a:extLst>
              <a:ext uri="{FF2B5EF4-FFF2-40B4-BE49-F238E27FC236}">
                <a16:creationId xmlns:a16="http://schemas.microsoft.com/office/drawing/2014/main" id="{CB212B60-451B-4B80-9050-A469B6DE6B13}"/>
              </a:ext>
            </a:extLst>
          </p:cNvPr>
          <p:cNvGrpSpPr/>
          <p:nvPr/>
        </p:nvGrpSpPr>
        <p:grpSpPr>
          <a:xfrm>
            <a:off x="107475" y="941847"/>
            <a:ext cx="6245792" cy="1031756"/>
            <a:chOff x="107475" y="941847"/>
            <a:chExt cx="6245792" cy="1031756"/>
          </a:xfrm>
        </p:grpSpPr>
        <p:grpSp>
          <p:nvGrpSpPr>
            <p:cNvPr id="17" name="组合 16">
              <a:extLst>
                <a:ext uri="{FF2B5EF4-FFF2-40B4-BE49-F238E27FC236}">
                  <a16:creationId xmlns:a16="http://schemas.microsoft.com/office/drawing/2014/main" id="{5C3E94C5-2FD7-4F04-B268-3B736FECC1B6}"/>
                </a:ext>
              </a:extLst>
            </p:cNvPr>
            <p:cNvGrpSpPr/>
            <p:nvPr/>
          </p:nvGrpSpPr>
          <p:grpSpPr>
            <a:xfrm>
              <a:off x="107475" y="941847"/>
              <a:ext cx="5251601" cy="1031756"/>
              <a:chOff x="107475" y="941847"/>
              <a:chExt cx="5251601" cy="1031756"/>
            </a:xfrm>
          </p:grpSpPr>
          <p:sp>
            <p:nvSpPr>
              <p:cNvPr id="19" name="文本框 18">
                <a:extLst>
                  <a:ext uri="{FF2B5EF4-FFF2-40B4-BE49-F238E27FC236}">
                    <a16:creationId xmlns:a16="http://schemas.microsoft.com/office/drawing/2014/main" id="{88AFE45E-1195-4CA2-A60F-A77CAB3057F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20" name="矩形 19">
                <a:extLst>
                  <a:ext uri="{FF2B5EF4-FFF2-40B4-BE49-F238E27FC236}">
                    <a16:creationId xmlns:a16="http://schemas.microsoft.com/office/drawing/2014/main" id="{7308E93A-DB13-4D4F-BC8B-72D50AACD7BC}"/>
                  </a:ext>
                </a:extLst>
              </p:cNvPr>
              <p:cNvSpPr/>
              <p:nvPr/>
            </p:nvSpPr>
            <p:spPr>
              <a:xfrm>
                <a:off x="283144" y="1542716"/>
                <a:ext cx="5075932" cy="430887"/>
              </a:xfrm>
              <a:prstGeom prst="rect">
                <a:avLst/>
              </a:prstGeom>
              <a:noFill/>
            </p:spPr>
            <p:txBody>
              <a:bodyPr wrap="square" rtlCol="0">
                <a:spAutoFit/>
              </a:bodyPr>
              <a:lstStyle/>
              <a:p>
                <a:pPr algn="ctr"/>
                <a:r>
                  <a:rPr lang="en-US" altLang="zh-CN" sz="2200" b="1" dirty="0"/>
                  <a:t>7.4</a:t>
                </a:r>
                <a:r>
                  <a:rPr lang="zh-CN" altLang="en-US" sz="2200" b="1" dirty="0"/>
                  <a:t>     医疗保险的特点、功能、形式</a:t>
                </a:r>
              </a:p>
            </p:txBody>
          </p:sp>
        </p:grpSp>
        <p:sp>
          <p:nvSpPr>
            <p:cNvPr id="18" name="文本框 17">
              <a:extLst>
                <a:ext uri="{FF2B5EF4-FFF2-40B4-BE49-F238E27FC236}">
                  <a16:creationId xmlns:a16="http://schemas.microsoft.com/office/drawing/2014/main" id="{9CE832A4-2FDB-4705-A247-E08084998002}"/>
                </a:ext>
              </a:extLst>
            </p:cNvPr>
            <p:cNvSpPr txBox="1"/>
            <p:nvPr/>
          </p:nvSpPr>
          <p:spPr>
            <a:xfrm>
              <a:off x="5476104" y="15734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grpSp>
    </p:spTree>
    <p:extLst>
      <p:ext uri="{BB962C8B-B14F-4D97-AF65-F5344CB8AC3E}">
        <p14:creationId xmlns:p14="http://schemas.microsoft.com/office/powerpoint/2010/main" val="963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45218" y="1974352"/>
            <a:ext cx="5492455" cy="3925153"/>
          </a:xfrm>
        </p:spPr>
        <p:txBody>
          <a:bodyPr anchor="ctr"/>
          <a:lstStyle/>
          <a:p>
            <a:pPr algn="l">
              <a:lnSpc>
                <a:spcPct val="150000"/>
              </a:lnSpc>
              <a:spcAft>
                <a:spcPts val="1200"/>
              </a:spcAft>
            </a:pPr>
            <a:r>
              <a:rPr lang="zh-CN" altLang="en-US" dirty="0"/>
              <a:t>医疗社会保险不具有的性质是（      ）。</a:t>
            </a:r>
          </a:p>
          <a:p>
            <a:pPr algn="l">
              <a:lnSpc>
                <a:spcPct val="150000"/>
              </a:lnSpc>
            </a:pPr>
            <a:r>
              <a:rPr lang="en-US" altLang="zh-CN" dirty="0"/>
              <a:t>A</a:t>
            </a:r>
            <a:r>
              <a:rPr lang="zh-CN" altLang="en-US" dirty="0"/>
              <a:t>、公益性</a:t>
            </a:r>
          </a:p>
          <a:p>
            <a:pPr algn="l">
              <a:lnSpc>
                <a:spcPct val="150000"/>
              </a:lnSpc>
            </a:pPr>
            <a:r>
              <a:rPr lang="en-US" altLang="zh-CN" dirty="0"/>
              <a:t>B</a:t>
            </a:r>
            <a:r>
              <a:rPr lang="zh-CN" altLang="en-US" dirty="0"/>
              <a:t>、福利性</a:t>
            </a:r>
          </a:p>
          <a:p>
            <a:pPr algn="l">
              <a:lnSpc>
                <a:spcPct val="150000"/>
              </a:lnSpc>
            </a:pPr>
            <a:r>
              <a:rPr lang="en-US" altLang="zh-CN" dirty="0"/>
              <a:t>C</a:t>
            </a:r>
            <a:r>
              <a:rPr lang="zh-CN" altLang="en-US" dirty="0"/>
              <a:t>、普遍性</a:t>
            </a:r>
          </a:p>
          <a:p>
            <a:pPr algn="l">
              <a:lnSpc>
                <a:spcPct val="150000"/>
              </a:lnSpc>
            </a:pPr>
            <a:r>
              <a:rPr lang="en-US" altLang="zh-CN" dirty="0"/>
              <a:t>D</a:t>
            </a:r>
            <a:r>
              <a:rPr lang="zh-CN" altLang="en-US" dirty="0"/>
              <a:t>、非强制性</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664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45218" y="1974352"/>
            <a:ext cx="5492455" cy="3925153"/>
          </a:xfrm>
        </p:spPr>
        <p:txBody>
          <a:bodyPr anchor="ctr"/>
          <a:lstStyle/>
          <a:p>
            <a:pPr algn="l">
              <a:lnSpc>
                <a:spcPct val="150000"/>
              </a:lnSpc>
              <a:spcAft>
                <a:spcPts val="1200"/>
              </a:spcAft>
            </a:pPr>
            <a:r>
              <a:rPr lang="zh-CN" altLang="en-US" dirty="0"/>
              <a:t>医疗社会保险不具有的性质是（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、公益性</a:t>
            </a:r>
          </a:p>
          <a:p>
            <a:pPr algn="l">
              <a:lnSpc>
                <a:spcPct val="150000"/>
              </a:lnSpc>
            </a:pPr>
            <a:r>
              <a:rPr lang="en-US" altLang="zh-CN" dirty="0"/>
              <a:t>B</a:t>
            </a:r>
            <a:r>
              <a:rPr lang="zh-CN" altLang="en-US" dirty="0"/>
              <a:t>、福利性</a:t>
            </a:r>
          </a:p>
          <a:p>
            <a:pPr algn="l">
              <a:lnSpc>
                <a:spcPct val="150000"/>
              </a:lnSpc>
            </a:pPr>
            <a:r>
              <a:rPr lang="en-US" altLang="zh-CN" dirty="0"/>
              <a:t>C</a:t>
            </a:r>
            <a:r>
              <a:rPr lang="zh-CN" altLang="en-US" dirty="0"/>
              <a:t>、普遍性</a:t>
            </a:r>
          </a:p>
          <a:p>
            <a:pPr algn="l">
              <a:lnSpc>
                <a:spcPct val="150000"/>
              </a:lnSpc>
            </a:pPr>
            <a:r>
              <a:rPr lang="en-US" altLang="zh-CN" b="1" dirty="0">
                <a:solidFill>
                  <a:srgbClr val="FF0000"/>
                </a:solidFill>
              </a:rPr>
              <a:t>D</a:t>
            </a:r>
            <a:r>
              <a:rPr lang="zh-CN" altLang="en-US" b="1" dirty="0">
                <a:solidFill>
                  <a:srgbClr val="FF0000"/>
                </a:solidFill>
              </a:rPr>
              <a:t>、非强制性</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291381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53833" y="2006250"/>
            <a:ext cx="4380008" cy="3925153"/>
          </a:xfrm>
        </p:spPr>
        <p:txBody>
          <a:bodyPr anchor="ctr"/>
          <a:lstStyle/>
          <a:p>
            <a:pPr algn="l">
              <a:lnSpc>
                <a:spcPct val="150000"/>
              </a:lnSpc>
              <a:spcAft>
                <a:spcPts val="1200"/>
              </a:spcAft>
            </a:pPr>
            <a:r>
              <a:rPr lang="zh-CN" altLang="en-US" dirty="0"/>
              <a:t>医疗社会保险属于（   ）。</a:t>
            </a:r>
            <a:endParaRPr lang="en-GB" altLang="zh-CN" dirty="0"/>
          </a:p>
          <a:p>
            <a:pPr algn="l">
              <a:lnSpc>
                <a:spcPct val="150000"/>
              </a:lnSpc>
            </a:pPr>
            <a:r>
              <a:rPr lang="en-US" altLang="zh-CN" dirty="0"/>
              <a:t>A</a:t>
            </a:r>
            <a:r>
              <a:rPr lang="zh-CN" altLang="en-US" dirty="0"/>
              <a:t>、短期的、经常性的保险</a:t>
            </a:r>
            <a:endParaRPr lang="en-GB" altLang="zh-CN" dirty="0"/>
          </a:p>
          <a:p>
            <a:pPr algn="l">
              <a:lnSpc>
                <a:spcPct val="150000"/>
              </a:lnSpc>
            </a:pPr>
            <a:r>
              <a:rPr lang="en-US" altLang="zh-CN" dirty="0"/>
              <a:t>B</a:t>
            </a:r>
            <a:r>
              <a:rPr lang="zh-CN" altLang="en-US" dirty="0"/>
              <a:t>、长期的、经常性的保险</a:t>
            </a:r>
            <a:endParaRPr lang="en-GB" altLang="zh-CN" dirty="0"/>
          </a:p>
          <a:p>
            <a:pPr algn="l">
              <a:lnSpc>
                <a:spcPct val="150000"/>
              </a:lnSpc>
            </a:pPr>
            <a:r>
              <a:rPr lang="en-US" altLang="zh-CN" dirty="0"/>
              <a:t>C</a:t>
            </a:r>
            <a:r>
              <a:rPr lang="zh-CN" altLang="en-US" dirty="0"/>
              <a:t>、短期的、强制性的保险</a:t>
            </a:r>
            <a:endParaRPr lang="en-GB" altLang="zh-CN" dirty="0"/>
          </a:p>
          <a:p>
            <a:pPr algn="l">
              <a:lnSpc>
                <a:spcPct val="150000"/>
              </a:lnSpc>
            </a:pPr>
            <a:r>
              <a:rPr lang="en-US" altLang="zh-CN" dirty="0"/>
              <a:t>D</a:t>
            </a:r>
            <a:r>
              <a:rPr lang="zh-CN" altLang="en-US" dirty="0"/>
              <a:t>、医疗给付</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30705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53833" y="2006250"/>
            <a:ext cx="4380008" cy="3925153"/>
          </a:xfrm>
        </p:spPr>
        <p:txBody>
          <a:bodyPr anchor="ctr"/>
          <a:lstStyle/>
          <a:p>
            <a:pPr algn="l">
              <a:lnSpc>
                <a:spcPct val="150000"/>
              </a:lnSpc>
              <a:spcAft>
                <a:spcPts val="1200"/>
              </a:spcAft>
            </a:pPr>
            <a:r>
              <a:rPr lang="zh-CN" altLang="en-US" dirty="0"/>
              <a:t>医疗社会保险属于（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、短期的、经常性的保险</a:t>
            </a:r>
            <a:endParaRPr lang="en-GB" altLang="zh-CN" dirty="0">
              <a:solidFill>
                <a:srgbClr val="FF0000"/>
              </a:solidFill>
            </a:endParaRPr>
          </a:p>
          <a:p>
            <a:pPr algn="l">
              <a:lnSpc>
                <a:spcPct val="150000"/>
              </a:lnSpc>
            </a:pPr>
            <a:r>
              <a:rPr lang="en-US" altLang="zh-CN" dirty="0"/>
              <a:t>B</a:t>
            </a:r>
            <a:r>
              <a:rPr lang="zh-CN" altLang="en-US" dirty="0"/>
              <a:t>、长期的、经常性的保险</a:t>
            </a:r>
            <a:endParaRPr lang="en-GB" altLang="zh-CN" dirty="0"/>
          </a:p>
          <a:p>
            <a:pPr algn="l">
              <a:lnSpc>
                <a:spcPct val="150000"/>
              </a:lnSpc>
            </a:pPr>
            <a:r>
              <a:rPr lang="en-US" altLang="zh-CN" dirty="0"/>
              <a:t>C</a:t>
            </a:r>
            <a:r>
              <a:rPr lang="zh-CN" altLang="en-US" dirty="0"/>
              <a:t>、短期的、强制性的保险</a:t>
            </a:r>
            <a:endParaRPr lang="en-GB" altLang="zh-CN" dirty="0"/>
          </a:p>
          <a:p>
            <a:pPr algn="l">
              <a:lnSpc>
                <a:spcPct val="150000"/>
              </a:lnSpc>
            </a:pPr>
            <a:r>
              <a:rPr lang="en-US" altLang="zh-CN" dirty="0"/>
              <a:t>D</a:t>
            </a:r>
            <a:r>
              <a:rPr lang="zh-CN" altLang="en-US" dirty="0"/>
              <a:t>、医疗给付</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783663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723" y="2040158"/>
            <a:ext cx="7163491" cy="3925153"/>
          </a:xfrm>
        </p:spPr>
        <p:txBody>
          <a:bodyPr anchor="ctr"/>
          <a:lstStyle/>
          <a:p>
            <a:pPr algn="l">
              <a:lnSpc>
                <a:spcPct val="150000"/>
              </a:lnSpc>
            </a:pPr>
            <a:r>
              <a:rPr lang="zh-CN" altLang="en-US" dirty="0"/>
              <a:t>医疗社会保险费用分担形式，大致有（     ）。</a:t>
            </a:r>
            <a:endParaRPr lang="en-US" altLang="zh-CN" dirty="0"/>
          </a:p>
          <a:p>
            <a:pPr algn="l">
              <a:lnSpc>
                <a:spcPct val="150000"/>
              </a:lnSpc>
            </a:pPr>
            <a:r>
              <a:rPr lang="en-US" altLang="zh-CN" dirty="0"/>
              <a:t>A</a:t>
            </a:r>
            <a:r>
              <a:rPr lang="zh-CN" altLang="en-US" dirty="0"/>
              <a:t>、定额自付</a:t>
            </a:r>
          </a:p>
          <a:p>
            <a:pPr algn="l">
              <a:lnSpc>
                <a:spcPct val="150000"/>
              </a:lnSpc>
            </a:pPr>
            <a:r>
              <a:rPr lang="en-US" altLang="zh-CN" dirty="0"/>
              <a:t>B</a:t>
            </a:r>
            <a:r>
              <a:rPr lang="zh-CN" altLang="en-US" dirty="0"/>
              <a:t>、按比例自付</a:t>
            </a:r>
          </a:p>
          <a:p>
            <a:pPr algn="l">
              <a:lnSpc>
                <a:spcPct val="150000"/>
              </a:lnSpc>
            </a:pPr>
            <a:r>
              <a:rPr lang="en-US" altLang="zh-CN" dirty="0"/>
              <a:t>C</a:t>
            </a:r>
            <a:r>
              <a:rPr lang="zh-CN" altLang="en-US" dirty="0"/>
              <a:t>、扣除保险</a:t>
            </a:r>
          </a:p>
          <a:p>
            <a:pPr algn="l">
              <a:lnSpc>
                <a:spcPct val="150000"/>
              </a:lnSpc>
            </a:pPr>
            <a:r>
              <a:rPr lang="en-US" altLang="zh-CN" dirty="0"/>
              <a:t>D</a:t>
            </a:r>
            <a:r>
              <a:rPr lang="zh-CN" altLang="en-US" dirty="0"/>
              <a:t>、最高自付限额</a:t>
            </a:r>
          </a:p>
          <a:p>
            <a:pPr algn="l">
              <a:lnSpc>
                <a:spcPct val="150000"/>
              </a:lnSpc>
            </a:pPr>
            <a:r>
              <a:rPr lang="en-US" altLang="zh-CN" dirty="0"/>
              <a:t>E</a:t>
            </a:r>
            <a:r>
              <a:rPr lang="zh-CN" altLang="en-US" dirty="0"/>
              <a:t>、商业补助</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346061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723" y="2040158"/>
            <a:ext cx="7163491" cy="3925153"/>
          </a:xfrm>
        </p:spPr>
        <p:txBody>
          <a:bodyPr anchor="ctr"/>
          <a:lstStyle/>
          <a:p>
            <a:pPr algn="l">
              <a:lnSpc>
                <a:spcPct val="150000"/>
              </a:lnSpc>
            </a:pPr>
            <a:r>
              <a:rPr lang="zh-CN" altLang="en-US" dirty="0"/>
              <a:t>医疗社会保险费用分担形式，大致有（   </a:t>
            </a:r>
            <a:r>
              <a:rPr lang="en-US" altLang="zh-CN" b="1" dirty="0">
                <a:solidFill>
                  <a:srgbClr val="FF0000"/>
                </a:solidFill>
              </a:rPr>
              <a:t>ABCD</a:t>
            </a:r>
            <a:r>
              <a:rPr lang="zh-CN" altLang="en-US" dirty="0"/>
              <a:t>  ）。</a:t>
            </a:r>
            <a:endParaRPr lang="en-US" altLang="zh-CN" dirty="0"/>
          </a:p>
          <a:p>
            <a:pPr algn="l">
              <a:lnSpc>
                <a:spcPct val="150000"/>
              </a:lnSpc>
            </a:pPr>
            <a:r>
              <a:rPr lang="en-US" altLang="zh-CN" b="1" dirty="0">
                <a:solidFill>
                  <a:srgbClr val="FF0000"/>
                </a:solidFill>
              </a:rPr>
              <a:t>A</a:t>
            </a:r>
            <a:r>
              <a:rPr lang="zh-CN" altLang="en-US" b="1" dirty="0">
                <a:solidFill>
                  <a:srgbClr val="FF0000"/>
                </a:solidFill>
              </a:rPr>
              <a:t>、定额自付</a:t>
            </a:r>
          </a:p>
          <a:p>
            <a:pPr algn="l">
              <a:lnSpc>
                <a:spcPct val="150000"/>
              </a:lnSpc>
            </a:pPr>
            <a:r>
              <a:rPr lang="en-US" altLang="zh-CN" b="1" dirty="0">
                <a:solidFill>
                  <a:srgbClr val="FF0000"/>
                </a:solidFill>
              </a:rPr>
              <a:t>B</a:t>
            </a:r>
            <a:r>
              <a:rPr lang="zh-CN" altLang="en-US" b="1" dirty="0">
                <a:solidFill>
                  <a:srgbClr val="FF0000"/>
                </a:solidFill>
              </a:rPr>
              <a:t>、按比例自付</a:t>
            </a:r>
          </a:p>
          <a:p>
            <a:pPr algn="l">
              <a:lnSpc>
                <a:spcPct val="150000"/>
              </a:lnSpc>
            </a:pPr>
            <a:r>
              <a:rPr lang="en-US" altLang="zh-CN" b="1" dirty="0">
                <a:solidFill>
                  <a:srgbClr val="FF0000"/>
                </a:solidFill>
              </a:rPr>
              <a:t>C</a:t>
            </a:r>
            <a:r>
              <a:rPr lang="zh-CN" altLang="en-US" b="1" dirty="0">
                <a:solidFill>
                  <a:srgbClr val="FF0000"/>
                </a:solidFill>
              </a:rPr>
              <a:t>、扣除保险</a:t>
            </a:r>
          </a:p>
          <a:p>
            <a:pPr algn="l">
              <a:lnSpc>
                <a:spcPct val="150000"/>
              </a:lnSpc>
            </a:pPr>
            <a:r>
              <a:rPr lang="en-US" altLang="zh-CN" b="1" dirty="0">
                <a:solidFill>
                  <a:srgbClr val="FF0000"/>
                </a:solidFill>
              </a:rPr>
              <a:t>D</a:t>
            </a:r>
            <a:r>
              <a:rPr lang="zh-CN" altLang="en-US" b="1" dirty="0">
                <a:solidFill>
                  <a:srgbClr val="FF0000"/>
                </a:solidFill>
              </a:rPr>
              <a:t>、最高自付限额</a:t>
            </a:r>
          </a:p>
          <a:p>
            <a:pPr algn="l">
              <a:lnSpc>
                <a:spcPct val="150000"/>
              </a:lnSpc>
            </a:pPr>
            <a:r>
              <a:rPr lang="en-US" altLang="zh-CN" dirty="0"/>
              <a:t>E</a:t>
            </a:r>
            <a:r>
              <a:rPr lang="zh-CN" altLang="en-US" dirty="0"/>
              <a:t>、商业补助</a:t>
            </a:r>
          </a:p>
        </p:txBody>
      </p:sp>
      <p:sp>
        <p:nvSpPr>
          <p:cNvPr id="5" name="TextBox 3">
            <a:extLst>
              <a:ext uri="{FF2B5EF4-FFF2-40B4-BE49-F238E27FC236}">
                <a16:creationId xmlns:a16="http://schemas.microsoft.com/office/drawing/2014/main" id="{695223C7-5286-4310-84DF-4AF02823F0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7645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77859" y="1905965"/>
            <a:ext cx="6959275" cy="4141448"/>
          </a:xfrm>
        </p:spPr>
        <p:txBody>
          <a:bodyPr anchor="ctr"/>
          <a:lstStyle/>
          <a:p>
            <a:pPr algn="l">
              <a:lnSpc>
                <a:spcPct val="150000"/>
              </a:lnSpc>
              <a:spcAft>
                <a:spcPts val="1200"/>
              </a:spcAft>
            </a:pPr>
            <a:r>
              <a:rPr lang="zh-CN" altLang="en-US" dirty="0"/>
              <a:t>我国失业保险制度的适应性未涉及（    </a:t>
            </a:r>
            <a:r>
              <a:rPr lang="en-US" altLang="zh-CN" b="1" dirty="0">
                <a:solidFill>
                  <a:srgbClr val="FF0000"/>
                </a:solidFill>
              </a:rPr>
              <a:t>A</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、制度保障与国际法律发展相适应</a:t>
            </a:r>
          </a:p>
          <a:p>
            <a:pPr algn="l">
              <a:lnSpc>
                <a:spcPct val="150000"/>
              </a:lnSpc>
              <a:spcAft>
                <a:spcPts val="1200"/>
              </a:spcAft>
            </a:pPr>
            <a:r>
              <a:rPr lang="en-US" altLang="zh-CN" dirty="0"/>
              <a:t>B</a:t>
            </a:r>
            <a:r>
              <a:rPr lang="zh-CN" altLang="en-US" dirty="0"/>
              <a:t>、制度模式与时代发展相适应</a:t>
            </a:r>
          </a:p>
          <a:p>
            <a:pPr algn="l">
              <a:lnSpc>
                <a:spcPct val="150000"/>
              </a:lnSpc>
              <a:spcAft>
                <a:spcPts val="1200"/>
              </a:spcAft>
            </a:pPr>
            <a:r>
              <a:rPr lang="en-US" altLang="zh-CN" dirty="0"/>
              <a:t>C</a:t>
            </a:r>
            <a:r>
              <a:rPr lang="zh-CN" altLang="en-US" dirty="0"/>
              <a:t>、制度功能与转型期我国社会政治形势相适应</a:t>
            </a:r>
          </a:p>
          <a:p>
            <a:pPr algn="l">
              <a:lnSpc>
                <a:spcPct val="150000"/>
              </a:lnSpc>
              <a:spcAft>
                <a:spcPts val="1200"/>
              </a:spcAft>
            </a:pPr>
            <a:r>
              <a:rPr lang="en-US" altLang="zh-CN" dirty="0"/>
              <a:t>D</a:t>
            </a:r>
            <a:r>
              <a:rPr lang="zh-CN" altLang="en-US" dirty="0"/>
              <a:t>、低水平的保障与我国经济发展水平相适应</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44162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25E35FE-3503-403A-B12C-5B81667079F3}"/>
              </a:ext>
            </a:extLst>
          </p:cNvPr>
          <p:cNvGrpSpPr/>
          <p:nvPr/>
        </p:nvGrpSpPr>
        <p:grpSpPr>
          <a:xfrm>
            <a:off x="2509834" y="1452744"/>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中国医疗保险的现在及改革</a:t>
                </a:r>
              </a:p>
            </p:txBody>
          </p:sp>
        </p:grpSp>
      </p:grpSp>
    </p:spTree>
    <p:extLst>
      <p:ext uri="{BB962C8B-B14F-4D97-AF65-F5344CB8AC3E}">
        <p14:creationId xmlns:p14="http://schemas.microsoft.com/office/powerpoint/2010/main" val="146762251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7E32976-6730-46A2-B18E-FC11AD068029}"/>
              </a:ext>
            </a:extLst>
          </p:cNvPr>
          <p:cNvGrpSpPr/>
          <p:nvPr/>
        </p:nvGrpSpPr>
        <p:grpSpPr>
          <a:xfrm>
            <a:off x="107475" y="941847"/>
            <a:ext cx="4735657" cy="1048969"/>
            <a:chOff x="107475" y="941847"/>
            <a:chExt cx="4735657" cy="1048969"/>
          </a:xfrm>
        </p:grpSpPr>
        <p:sp>
          <p:nvSpPr>
            <p:cNvPr id="8" name="文本框 7">
              <a:extLst>
                <a:ext uri="{FF2B5EF4-FFF2-40B4-BE49-F238E27FC236}">
                  <a16:creationId xmlns:a16="http://schemas.microsoft.com/office/drawing/2014/main" id="{FE4E2855-223E-4BF3-91A7-AF5FA8E13F4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9" name="矩形 8">
              <a:extLst>
                <a:ext uri="{FF2B5EF4-FFF2-40B4-BE49-F238E27FC236}">
                  <a16:creationId xmlns:a16="http://schemas.microsoft.com/office/drawing/2014/main" id="{108E511B-3EAF-44F8-95C7-530A91AE3476}"/>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grpSp>
      <p:sp>
        <p:nvSpPr>
          <p:cNvPr id="7" name="文本框 6">
            <a:extLst>
              <a:ext uri="{FF2B5EF4-FFF2-40B4-BE49-F238E27FC236}">
                <a16:creationId xmlns:a16="http://schemas.microsoft.com/office/drawing/2014/main" id="{0119E1CE-C63A-464A-890B-4B1372705EC2}"/>
              </a:ext>
            </a:extLst>
          </p:cNvPr>
          <p:cNvSpPr txBox="1"/>
          <p:nvPr/>
        </p:nvSpPr>
        <p:spPr>
          <a:xfrm>
            <a:off x="4637195" y="284944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623707" y="2153365"/>
            <a:ext cx="4219425" cy="400110"/>
          </a:xfrm>
          <a:prstGeom prst="rect">
            <a:avLst/>
          </a:prstGeom>
        </p:spPr>
        <p:txBody>
          <a:bodyPr wrap="none">
            <a:spAutoFit/>
          </a:bodyPr>
          <a:lstStyle/>
          <a:p>
            <a:pPr lvl="0"/>
            <a:r>
              <a:rPr lang="en-US" altLang="zh-CN" sz="2000" b="1" dirty="0"/>
              <a:t>7.5.1   </a:t>
            </a:r>
            <a:r>
              <a:rPr lang="zh-CN" altLang="en-US" sz="2000" b="1" dirty="0"/>
              <a:t>一、国家预算型医疗保险制度</a:t>
            </a: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（一）英国的社会医疗保险模式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635111" y="3564234"/>
            <a:ext cx="9350046" cy="966547"/>
          </a:xfrm>
          <a:prstGeom prst="rect">
            <a:avLst/>
          </a:prstGeom>
          <a:noFill/>
        </p:spPr>
        <p:txBody>
          <a:bodyPr wrap="square" rtlCol="0">
            <a:spAutoFit/>
          </a:bodyPr>
          <a:lstStyle/>
          <a:p>
            <a:pPr>
              <a:lnSpc>
                <a:spcPct val="150000"/>
              </a:lnSpc>
              <a:spcAft>
                <a:spcPts val="1200"/>
              </a:spcAft>
            </a:pPr>
            <a:r>
              <a:rPr lang="zh-CN" altLang="en-US" sz="2000" dirty="0"/>
              <a:t>英国医疗保险制度的主要特征是国家保健服务制，国家保健服务制的经费主要是由</a:t>
            </a:r>
            <a:r>
              <a:rPr lang="zh-CN" altLang="en-US" sz="2000" dirty="0">
                <a:solidFill>
                  <a:srgbClr val="FF0000"/>
                </a:solidFill>
              </a:rPr>
              <a:t>国家投入</a:t>
            </a:r>
            <a:endParaRPr lang="zh-CN" altLang="en-US" sz="2400" dirty="0">
              <a:solidFill>
                <a:srgbClr val="FF0000"/>
              </a:solidFill>
            </a:endParaRPr>
          </a:p>
        </p:txBody>
      </p:sp>
    </p:spTree>
    <p:extLst>
      <p:ext uri="{BB962C8B-B14F-4D97-AF65-F5344CB8AC3E}">
        <p14:creationId xmlns:p14="http://schemas.microsoft.com/office/powerpoint/2010/main" val="39605234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119E1CE-C63A-464A-890B-4B1372705EC2}"/>
              </a:ext>
            </a:extLst>
          </p:cNvPr>
          <p:cNvSpPr txBox="1"/>
          <p:nvPr/>
        </p:nvSpPr>
        <p:spPr>
          <a:xfrm>
            <a:off x="4637195" y="286483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587939" y="2174434"/>
            <a:ext cx="4732386" cy="400110"/>
          </a:xfrm>
          <a:prstGeom prst="rect">
            <a:avLst/>
          </a:prstGeom>
        </p:spPr>
        <p:txBody>
          <a:bodyPr wrap="none">
            <a:spAutoFit/>
          </a:bodyPr>
          <a:lstStyle/>
          <a:p>
            <a:pPr lvl="0"/>
            <a:r>
              <a:rPr lang="en-US" altLang="zh-CN" sz="2000" b="1" dirty="0"/>
              <a:t>7.5.2   </a:t>
            </a:r>
            <a:r>
              <a:rPr lang="zh-CN" altLang="en-US" sz="2000" b="1" dirty="0"/>
              <a:t>二、社会医疗保险型医疗保险制度</a:t>
            </a:r>
          </a:p>
        </p:txBody>
      </p:sp>
      <p:sp>
        <p:nvSpPr>
          <p:cNvPr id="3" name="矩形 2">
            <a:extLst>
              <a:ext uri="{FF2B5EF4-FFF2-40B4-BE49-F238E27FC236}">
                <a16:creationId xmlns:a16="http://schemas.microsoft.com/office/drawing/2014/main" id="{2E2FDB43-2F3D-4609-9FCF-52666727E75D}"/>
              </a:ext>
            </a:extLst>
          </p:cNvPr>
          <p:cNvSpPr/>
          <p:nvPr/>
        </p:nvSpPr>
        <p:spPr>
          <a:xfrm>
            <a:off x="1376164" y="3565046"/>
            <a:ext cx="8083305" cy="499624"/>
          </a:xfrm>
          <a:prstGeom prst="rect">
            <a:avLst/>
          </a:prstGeom>
          <a:solidFill>
            <a:schemeClr val="accent6">
              <a:lumMod val="60000"/>
              <a:lumOff val="40000"/>
            </a:schemeClr>
          </a:solidFill>
        </p:spPr>
        <p:txBody>
          <a:bodyPr wrap="square">
            <a:spAutoFit/>
          </a:bodyPr>
          <a:lstStyle/>
          <a:p>
            <a:pPr lvl="0">
              <a:lnSpc>
                <a:spcPct val="150000"/>
              </a:lnSpc>
            </a:pP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“健康保险”</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和“</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国民健康保险”</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是</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日本</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医疗保险体系的</a:t>
            </a:r>
            <a:r>
              <a:rPr lang="zh-CN" altLang="en-US" sz="20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两大支柱。</a:t>
            </a:r>
            <a:endParaRPr lang="en-GB" altLang="zh-CN" sz="2000" dirty="0">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（一）日本的社会医疗保险模式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575940" y="4339568"/>
            <a:ext cx="4205416" cy="2043765"/>
          </a:xfrm>
          <a:prstGeom prst="rect">
            <a:avLst/>
          </a:prstGeom>
          <a:noFill/>
        </p:spPr>
        <p:txBody>
          <a:bodyPr wrap="square" rtlCol="0">
            <a:spAutoFit/>
          </a:bodyPr>
          <a:lstStyle/>
          <a:p>
            <a:pPr>
              <a:lnSpc>
                <a:spcPct val="150000"/>
              </a:lnSpc>
              <a:spcAft>
                <a:spcPts val="1200"/>
              </a:spcAft>
            </a:pPr>
            <a:r>
              <a:rPr lang="zh-CN" altLang="en-US" sz="2000" dirty="0"/>
              <a:t>日本健康保险的特征：</a:t>
            </a:r>
            <a:endParaRPr lang="en-US" altLang="zh-CN" sz="2000" dirty="0"/>
          </a:p>
          <a:p>
            <a:pPr>
              <a:lnSpc>
                <a:spcPct val="150000"/>
              </a:lnSpc>
            </a:pPr>
            <a:r>
              <a:rPr lang="en-US" altLang="zh-CN" sz="2000" dirty="0"/>
              <a:t>1</a:t>
            </a:r>
            <a:r>
              <a:rPr lang="zh-CN" altLang="en-US" sz="2000" dirty="0"/>
              <a:t>、保险基金负担多元化</a:t>
            </a:r>
            <a:endParaRPr lang="en-US" altLang="zh-CN" sz="2000" dirty="0"/>
          </a:p>
          <a:p>
            <a:pPr>
              <a:lnSpc>
                <a:spcPct val="150000"/>
              </a:lnSpc>
            </a:pPr>
            <a:r>
              <a:rPr lang="en-US" altLang="zh-CN" sz="2000" dirty="0"/>
              <a:t>2</a:t>
            </a:r>
            <a:r>
              <a:rPr lang="zh-CN" altLang="en-US" sz="2000" dirty="0"/>
              <a:t>、保险范围广泛</a:t>
            </a:r>
            <a:endParaRPr lang="en-US" altLang="zh-CN" sz="2000" dirty="0"/>
          </a:p>
          <a:p>
            <a:pPr>
              <a:lnSpc>
                <a:spcPct val="150000"/>
              </a:lnSpc>
            </a:pPr>
            <a:r>
              <a:rPr lang="en-US" altLang="zh-CN" sz="2000" dirty="0"/>
              <a:t>3</a:t>
            </a:r>
            <a:r>
              <a:rPr lang="zh-CN" altLang="en-US" sz="2000" dirty="0"/>
              <a:t>、管理层次清晰</a:t>
            </a:r>
          </a:p>
        </p:txBody>
      </p:sp>
      <p:sp>
        <p:nvSpPr>
          <p:cNvPr id="4" name="矩形 3">
            <a:extLst>
              <a:ext uri="{FF2B5EF4-FFF2-40B4-BE49-F238E27FC236}">
                <a16:creationId xmlns:a16="http://schemas.microsoft.com/office/drawing/2014/main" id="{7D042CC3-34E0-4C86-A78D-420E3550C420}"/>
              </a:ext>
            </a:extLst>
          </p:cNvPr>
          <p:cNvSpPr/>
          <p:nvPr/>
        </p:nvSpPr>
        <p:spPr>
          <a:xfrm>
            <a:off x="6803709" y="5095768"/>
            <a:ext cx="2961067" cy="463588"/>
          </a:xfrm>
          <a:prstGeom prst="rect">
            <a:avLst/>
          </a:prstGeom>
        </p:spPr>
        <p:txBody>
          <a:bodyPr wrap="none">
            <a:spAutoFit/>
          </a:bodyPr>
          <a:lstStyle/>
          <a:p>
            <a:pPr>
              <a:lnSpc>
                <a:spcPct val="150000"/>
              </a:lnSpc>
            </a:pPr>
            <a:r>
              <a:rPr lang="zh-CN" altLang="en-US" dirty="0"/>
              <a:t>日本于</a:t>
            </a:r>
            <a:r>
              <a:rPr lang="en-US" altLang="zh-CN" dirty="0"/>
              <a:t>1961</a:t>
            </a:r>
            <a:r>
              <a:rPr lang="zh-CN" altLang="en-US" dirty="0"/>
              <a:t>年实现全民保险</a:t>
            </a:r>
            <a:endParaRPr lang="en-US" altLang="zh-CN" dirty="0"/>
          </a:p>
        </p:txBody>
      </p:sp>
      <p:sp>
        <p:nvSpPr>
          <p:cNvPr id="12" name="矩形 11">
            <a:extLst>
              <a:ext uri="{FF2B5EF4-FFF2-40B4-BE49-F238E27FC236}">
                <a16:creationId xmlns:a16="http://schemas.microsoft.com/office/drawing/2014/main" id="{CE14AB48-7D96-4B04-8F3A-FF305594DF36}"/>
              </a:ext>
            </a:extLst>
          </p:cNvPr>
          <p:cNvSpPr/>
          <p:nvPr/>
        </p:nvSpPr>
        <p:spPr>
          <a:xfrm>
            <a:off x="992051" y="177610"/>
            <a:ext cx="3493264" cy="369332"/>
          </a:xfrm>
          <a:prstGeom prst="rect">
            <a:avLst/>
          </a:prstGeom>
        </p:spPr>
        <p:txBody>
          <a:bodyPr wrap="none">
            <a:spAutoFit/>
          </a:bodyPr>
          <a:lstStyle/>
          <a:p>
            <a:r>
              <a:rPr lang="en-US" altLang="zh-CN" dirty="0">
                <a:latin typeface="Helvetica Neue For Number"/>
              </a:rPr>
              <a:t>7.5.2.1 </a:t>
            </a:r>
            <a:r>
              <a:rPr lang="zh-CN" altLang="en-US" dirty="0">
                <a:latin typeface="Helvetica Neue For Number"/>
              </a:rPr>
              <a:t>日本的社会医疗保险模式</a:t>
            </a:r>
            <a:endParaRPr lang="zh-CN" altLang="en-US" dirty="0"/>
          </a:p>
        </p:txBody>
      </p:sp>
      <p:sp>
        <p:nvSpPr>
          <p:cNvPr id="14" name="文本框 13">
            <a:extLst>
              <a:ext uri="{FF2B5EF4-FFF2-40B4-BE49-F238E27FC236}">
                <a16:creationId xmlns:a16="http://schemas.microsoft.com/office/drawing/2014/main" id="{8F1F81A7-BFDE-4E5D-8103-5B17F872730C}"/>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5" name="矩形 14">
            <a:extLst>
              <a:ext uri="{FF2B5EF4-FFF2-40B4-BE49-F238E27FC236}">
                <a16:creationId xmlns:a16="http://schemas.microsoft.com/office/drawing/2014/main" id="{E0BE88B4-6401-4DD0-94C0-9BBC8BA74756}"/>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16351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119E1CE-C63A-464A-890B-4B1372705EC2}"/>
              </a:ext>
            </a:extLst>
          </p:cNvPr>
          <p:cNvSpPr txBox="1"/>
          <p:nvPr/>
        </p:nvSpPr>
        <p:spPr>
          <a:xfrm>
            <a:off x="4585342" y="284944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2" name="矩形 1">
            <a:extLst>
              <a:ext uri="{FF2B5EF4-FFF2-40B4-BE49-F238E27FC236}">
                <a16:creationId xmlns:a16="http://schemas.microsoft.com/office/drawing/2014/main" id="{1D1EEE85-C3DD-486D-8DD3-228E66A33B47}"/>
              </a:ext>
            </a:extLst>
          </p:cNvPr>
          <p:cNvSpPr/>
          <p:nvPr/>
        </p:nvSpPr>
        <p:spPr>
          <a:xfrm>
            <a:off x="588013" y="2171652"/>
            <a:ext cx="4732386" cy="400110"/>
          </a:xfrm>
          <a:prstGeom prst="rect">
            <a:avLst/>
          </a:prstGeom>
        </p:spPr>
        <p:txBody>
          <a:bodyPr wrap="none">
            <a:spAutoFit/>
          </a:bodyPr>
          <a:lstStyle/>
          <a:p>
            <a:pPr lvl="0"/>
            <a:r>
              <a:rPr lang="en-US" altLang="zh-CN" sz="2000" b="1" dirty="0"/>
              <a:t>7.5.3   </a:t>
            </a:r>
            <a:r>
              <a:rPr lang="zh-CN" altLang="en-US" sz="2000" b="1" dirty="0"/>
              <a:t>三、商业医疗保险型医疗保险制度</a:t>
            </a:r>
          </a:p>
        </p:txBody>
      </p:sp>
      <p:sp>
        <p:nvSpPr>
          <p:cNvPr id="11" name="矩形 10">
            <a:extLst>
              <a:ext uri="{FF2B5EF4-FFF2-40B4-BE49-F238E27FC236}">
                <a16:creationId xmlns:a16="http://schemas.microsoft.com/office/drawing/2014/main" id="{3D5001AE-5B90-42D9-A2AC-002D7FFC665D}"/>
              </a:ext>
            </a:extLst>
          </p:cNvPr>
          <p:cNvSpPr/>
          <p:nvPr/>
        </p:nvSpPr>
        <p:spPr>
          <a:xfrm>
            <a:off x="769629" y="2849442"/>
            <a:ext cx="3775393" cy="400110"/>
          </a:xfrm>
          <a:prstGeom prst="rect">
            <a:avLst/>
          </a:prstGeom>
        </p:spPr>
        <p:txBody>
          <a:bodyPr wrap="none">
            <a:spAutoFit/>
          </a:bodyPr>
          <a:lstStyle/>
          <a:p>
            <a:pPr lvl="0"/>
            <a:r>
              <a:rPr lang="zh-CN" altLang="en-US" sz="2000" dirty="0"/>
              <a:t>（一）美国的社会医疗保险模式</a:t>
            </a:r>
          </a:p>
        </p:txBody>
      </p:sp>
      <p:sp>
        <p:nvSpPr>
          <p:cNvPr id="13" name="文本框 12">
            <a:extLst>
              <a:ext uri="{FF2B5EF4-FFF2-40B4-BE49-F238E27FC236}">
                <a16:creationId xmlns:a16="http://schemas.microsoft.com/office/drawing/2014/main" id="{0D0A7830-B39B-4C30-9D64-AB0FBF04424F}"/>
              </a:ext>
            </a:extLst>
          </p:cNvPr>
          <p:cNvSpPr txBox="1"/>
          <p:nvPr/>
        </p:nvSpPr>
        <p:spPr>
          <a:xfrm>
            <a:off x="1635111" y="3565046"/>
            <a:ext cx="9807246" cy="2197653"/>
          </a:xfrm>
          <a:prstGeom prst="rect">
            <a:avLst/>
          </a:prstGeom>
          <a:noFill/>
        </p:spPr>
        <p:txBody>
          <a:bodyPr wrap="square" rtlCol="0">
            <a:spAutoFit/>
          </a:bodyPr>
          <a:lstStyle/>
          <a:p>
            <a:pPr>
              <a:lnSpc>
                <a:spcPct val="150000"/>
              </a:lnSpc>
              <a:spcAft>
                <a:spcPts val="2400"/>
              </a:spcAft>
            </a:pPr>
            <a:r>
              <a:rPr lang="zh-CN" altLang="en-US" sz="2000" dirty="0"/>
              <a:t>该制度</a:t>
            </a:r>
            <a:r>
              <a:rPr lang="zh-CN" altLang="en-US" sz="2000" dirty="0">
                <a:solidFill>
                  <a:srgbClr val="FF0000"/>
                </a:solidFill>
              </a:rPr>
              <a:t>完全采用市场机制</a:t>
            </a:r>
            <a:r>
              <a:rPr lang="zh-CN" altLang="en-US" sz="2000" dirty="0"/>
              <a:t>来运转，医疗服务和医疗保险都作为商品存在于保险市场和医疗服务市场，大多数医疗机构都是</a:t>
            </a:r>
            <a:r>
              <a:rPr lang="zh-CN" altLang="en-US" sz="2000" dirty="0">
                <a:solidFill>
                  <a:srgbClr val="FF0000"/>
                </a:solidFill>
              </a:rPr>
              <a:t>以营利为目的的私立医院</a:t>
            </a:r>
            <a:r>
              <a:rPr lang="zh-CN" altLang="en-US" sz="2000" dirty="0"/>
              <a:t>。消费者有较大的选择权，可以根据自己的需求获得不同层次的医疗保健服务。</a:t>
            </a:r>
            <a:endParaRPr lang="en-US" altLang="zh-CN" sz="2000" dirty="0"/>
          </a:p>
          <a:p>
            <a:pPr>
              <a:lnSpc>
                <a:spcPct val="150000"/>
              </a:lnSpc>
              <a:spcAft>
                <a:spcPts val="1200"/>
              </a:spcAft>
            </a:pPr>
            <a:r>
              <a:rPr lang="zh-CN" altLang="en-US" sz="2000" dirty="0"/>
              <a:t>实行这种医疗制度的以</a:t>
            </a:r>
            <a:r>
              <a:rPr lang="zh-CN" altLang="en-US" sz="2000" b="1" dirty="0">
                <a:solidFill>
                  <a:srgbClr val="FF0000"/>
                </a:solidFill>
              </a:rPr>
              <a:t>美国</a:t>
            </a:r>
            <a:r>
              <a:rPr lang="zh-CN" altLang="en-US" sz="2000" dirty="0"/>
              <a:t>最为典型。</a:t>
            </a:r>
          </a:p>
        </p:txBody>
      </p:sp>
      <p:sp>
        <p:nvSpPr>
          <p:cNvPr id="12" name="文本框 11">
            <a:extLst>
              <a:ext uri="{FF2B5EF4-FFF2-40B4-BE49-F238E27FC236}">
                <a16:creationId xmlns:a16="http://schemas.microsoft.com/office/drawing/2014/main" id="{9F13E681-53B2-4FB4-8CDB-5E1DC1A5957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4" name="矩形 13">
            <a:extLst>
              <a:ext uri="{FF2B5EF4-FFF2-40B4-BE49-F238E27FC236}">
                <a16:creationId xmlns:a16="http://schemas.microsoft.com/office/drawing/2014/main" id="{037CB6A2-1395-472B-BF20-4CC283C8C91B}"/>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122847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1EEE85-C3DD-486D-8DD3-228E66A33B47}"/>
              </a:ext>
            </a:extLst>
          </p:cNvPr>
          <p:cNvSpPr/>
          <p:nvPr/>
        </p:nvSpPr>
        <p:spPr>
          <a:xfrm>
            <a:off x="613074" y="2213539"/>
            <a:ext cx="4219425" cy="400110"/>
          </a:xfrm>
          <a:prstGeom prst="rect">
            <a:avLst/>
          </a:prstGeom>
        </p:spPr>
        <p:txBody>
          <a:bodyPr wrap="none">
            <a:spAutoFit/>
          </a:bodyPr>
          <a:lstStyle/>
          <a:p>
            <a:pPr lvl="0"/>
            <a:r>
              <a:rPr lang="en-US" altLang="zh-CN" sz="2000" b="1" dirty="0"/>
              <a:t>7.5.5   </a:t>
            </a:r>
            <a:r>
              <a:rPr lang="zh-CN" altLang="en-US" sz="2000" b="1" dirty="0"/>
              <a:t>五、主要问题及对我国的启示</a:t>
            </a:r>
          </a:p>
        </p:txBody>
      </p:sp>
      <p:sp>
        <p:nvSpPr>
          <p:cNvPr id="4" name="矩形 3">
            <a:extLst>
              <a:ext uri="{FF2B5EF4-FFF2-40B4-BE49-F238E27FC236}">
                <a16:creationId xmlns:a16="http://schemas.microsoft.com/office/drawing/2014/main" id="{8043BFE6-674E-47B4-9F03-CA2C2A3C6F00}"/>
              </a:ext>
            </a:extLst>
          </p:cNvPr>
          <p:cNvSpPr/>
          <p:nvPr/>
        </p:nvSpPr>
        <p:spPr>
          <a:xfrm>
            <a:off x="1280984" y="3684582"/>
            <a:ext cx="10507361" cy="1230593"/>
          </a:xfrm>
          <a:prstGeom prst="rect">
            <a:avLst/>
          </a:prstGeom>
        </p:spPr>
        <p:txBody>
          <a:bodyPr wrap="square">
            <a:spAutoFit/>
          </a:bodyPr>
          <a:lstStyle/>
          <a:p>
            <a:pPr>
              <a:lnSpc>
                <a:spcPct val="200000"/>
              </a:lnSpc>
            </a:pPr>
            <a:r>
              <a:rPr lang="zh-CN" altLang="en-US" sz="2000" dirty="0">
                <a:latin typeface="+mj-ea"/>
                <a:ea typeface="+mj-ea"/>
              </a:rPr>
              <a:t>自</a:t>
            </a:r>
            <a:r>
              <a:rPr lang="en-US" altLang="zh-CN" sz="2000" dirty="0">
                <a:solidFill>
                  <a:srgbClr val="FF0000"/>
                </a:solidFill>
                <a:latin typeface="+mj-ea"/>
                <a:ea typeface="+mj-ea"/>
              </a:rPr>
              <a:t>20</a:t>
            </a:r>
            <a:r>
              <a:rPr lang="zh-CN" altLang="en-US" sz="2000" dirty="0">
                <a:solidFill>
                  <a:srgbClr val="FF0000"/>
                </a:solidFill>
                <a:latin typeface="+mj-ea"/>
                <a:ea typeface="+mj-ea"/>
              </a:rPr>
              <a:t>世纪</a:t>
            </a:r>
            <a:r>
              <a:rPr lang="en-US" altLang="zh-CN" sz="2000" dirty="0">
                <a:solidFill>
                  <a:srgbClr val="FF0000"/>
                </a:solidFill>
                <a:latin typeface="+mj-ea"/>
                <a:ea typeface="+mj-ea"/>
              </a:rPr>
              <a:t>70</a:t>
            </a:r>
            <a:r>
              <a:rPr lang="zh-CN" altLang="en-US" sz="2000" dirty="0">
                <a:solidFill>
                  <a:srgbClr val="FF0000"/>
                </a:solidFill>
                <a:latin typeface="+mj-ea"/>
                <a:ea typeface="+mj-ea"/>
              </a:rPr>
              <a:t>年代</a:t>
            </a:r>
            <a:r>
              <a:rPr lang="zh-CN" altLang="en-US" sz="2000" dirty="0">
                <a:latin typeface="+mj-ea"/>
                <a:ea typeface="+mj-ea"/>
              </a:rPr>
              <a:t>以来兴起的社会保险制度的改革浪潮，其宗旨是</a:t>
            </a:r>
            <a:r>
              <a:rPr lang="zh-CN" altLang="en-US" sz="2000" dirty="0">
                <a:solidFill>
                  <a:srgbClr val="FF0000"/>
                </a:solidFill>
                <a:latin typeface="+mj-ea"/>
                <a:ea typeface="+mj-ea"/>
              </a:rPr>
              <a:t>“寻求国家行动与私人行动的新关系，加强个人对自己和对他人负责”</a:t>
            </a:r>
            <a:r>
              <a:rPr lang="zh-CN" altLang="en-US" sz="2000" dirty="0">
                <a:latin typeface="+mj-ea"/>
                <a:ea typeface="+mj-ea"/>
              </a:rPr>
              <a:t>。</a:t>
            </a:r>
          </a:p>
        </p:txBody>
      </p:sp>
      <p:sp>
        <p:nvSpPr>
          <p:cNvPr id="11" name="文本框 10">
            <a:extLst>
              <a:ext uri="{FF2B5EF4-FFF2-40B4-BE49-F238E27FC236}">
                <a16:creationId xmlns:a16="http://schemas.microsoft.com/office/drawing/2014/main" id="{73B659FE-2035-4A5F-89B7-99934BD00259}"/>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2" name="矩形 11">
            <a:extLst>
              <a:ext uri="{FF2B5EF4-FFF2-40B4-BE49-F238E27FC236}">
                <a16:creationId xmlns:a16="http://schemas.microsoft.com/office/drawing/2014/main" id="{F87A4ABF-9947-4240-A640-2C8AFADFC277}"/>
              </a:ext>
            </a:extLst>
          </p:cNvPr>
          <p:cNvSpPr/>
          <p:nvPr/>
        </p:nvSpPr>
        <p:spPr>
          <a:xfrm>
            <a:off x="304410" y="1559929"/>
            <a:ext cx="4538722" cy="430887"/>
          </a:xfrm>
          <a:prstGeom prst="rect">
            <a:avLst/>
          </a:prstGeom>
          <a:noFill/>
        </p:spPr>
        <p:txBody>
          <a:bodyPr wrap="square" rtlCol="0">
            <a:spAutoFit/>
          </a:bodyPr>
          <a:lstStyle/>
          <a:p>
            <a:pPr algn="ctr"/>
            <a:r>
              <a:rPr lang="en-US" altLang="zh-CN" sz="2200" b="1" dirty="0"/>
              <a:t>7.5</a:t>
            </a:r>
            <a:r>
              <a:rPr lang="zh-CN" altLang="en-US" sz="2200" b="1" dirty="0"/>
              <a:t>      国外医疗保险的实践情况</a:t>
            </a:r>
          </a:p>
        </p:txBody>
      </p:sp>
    </p:spTree>
    <p:extLst>
      <p:ext uri="{BB962C8B-B14F-4D97-AF65-F5344CB8AC3E}">
        <p14:creationId xmlns:p14="http://schemas.microsoft.com/office/powerpoint/2010/main" val="3871297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9090" y="2083368"/>
            <a:ext cx="6792702" cy="3925153"/>
          </a:xfrm>
        </p:spPr>
        <p:txBody>
          <a:bodyPr anchor="ctr"/>
          <a:lstStyle/>
          <a:p>
            <a:pPr algn="l">
              <a:lnSpc>
                <a:spcPct val="150000"/>
              </a:lnSpc>
              <a:spcAft>
                <a:spcPts val="1200"/>
              </a:spcAft>
            </a:pPr>
            <a:r>
              <a:rPr lang="zh-CN" altLang="en-US" dirty="0"/>
              <a:t>日本医疗保险体系的两大支柱分别是（   ）。</a:t>
            </a:r>
            <a:endParaRPr lang="en-GB" altLang="zh-CN" dirty="0"/>
          </a:p>
          <a:p>
            <a:pPr algn="l">
              <a:lnSpc>
                <a:spcPct val="150000"/>
              </a:lnSpc>
            </a:pPr>
            <a:r>
              <a:rPr lang="en-US" altLang="zh-CN" dirty="0"/>
              <a:t>A</a:t>
            </a:r>
            <a:r>
              <a:rPr lang="zh-CN" altLang="en-US" dirty="0"/>
              <a:t>、健康保险</a:t>
            </a:r>
            <a:endParaRPr lang="en-GB" altLang="zh-CN" dirty="0"/>
          </a:p>
          <a:p>
            <a:pPr algn="l">
              <a:lnSpc>
                <a:spcPct val="150000"/>
              </a:lnSpc>
            </a:pPr>
            <a:r>
              <a:rPr lang="en-US" altLang="zh-CN" dirty="0"/>
              <a:t>B</a:t>
            </a:r>
            <a:r>
              <a:rPr lang="zh-CN" altLang="en-US" dirty="0"/>
              <a:t>、国民医疗保险</a:t>
            </a:r>
            <a:endParaRPr lang="en-GB" altLang="zh-CN" dirty="0"/>
          </a:p>
          <a:p>
            <a:pPr algn="l">
              <a:lnSpc>
                <a:spcPct val="150000"/>
              </a:lnSpc>
            </a:pPr>
            <a:r>
              <a:rPr lang="en-US" altLang="zh-CN" dirty="0"/>
              <a:t>C</a:t>
            </a:r>
            <a:r>
              <a:rPr lang="zh-CN" altLang="en-US" dirty="0"/>
              <a:t>、国民健康保险</a:t>
            </a:r>
            <a:endParaRPr lang="en-GB" altLang="zh-CN" dirty="0"/>
          </a:p>
          <a:p>
            <a:pPr algn="l">
              <a:lnSpc>
                <a:spcPct val="150000"/>
              </a:lnSpc>
            </a:pPr>
            <a:r>
              <a:rPr lang="en-US" altLang="zh-CN" dirty="0"/>
              <a:t>D</a:t>
            </a:r>
            <a:r>
              <a:rPr lang="zh-CN" altLang="en-US" dirty="0"/>
              <a:t>、社会医疗保险</a:t>
            </a:r>
            <a:endParaRPr lang="en-GB" altLang="zh-CN" dirty="0"/>
          </a:p>
          <a:p>
            <a:pPr algn="l">
              <a:lnSpc>
                <a:spcPct val="150000"/>
              </a:lnSpc>
            </a:pPr>
            <a:r>
              <a:rPr lang="en-US" altLang="zh-CN" dirty="0"/>
              <a:t>E</a:t>
            </a:r>
            <a:r>
              <a:rPr lang="zh-CN" altLang="en-US" dirty="0"/>
              <a:t>、福利型医疗保险</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72459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9090" y="2083368"/>
            <a:ext cx="6792702" cy="3925153"/>
          </a:xfrm>
        </p:spPr>
        <p:txBody>
          <a:bodyPr anchor="ctr"/>
          <a:lstStyle/>
          <a:p>
            <a:pPr algn="l">
              <a:lnSpc>
                <a:spcPct val="150000"/>
              </a:lnSpc>
              <a:spcAft>
                <a:spcPts val="1200"/>
              </a:spcAft>
            </a:pPr>
            <a:r>
              <a:rPr lang="zh-CN" altLang="en-US" dirty="0"/>
              <a:t>日本医疗保险体系的两大支柱分别是（  </a:t>
            </a:r>
            <a:r>
              <a:rPr lang="en-US" altLang="zh-CN" b="1" dirty="0">
                <a:solidFill>
                  <a:srgbClr val="FF0000"/>
                </a:solidFill>
              </a:rPr>
              <a:t>AC</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、健康保险</a:t>
            </a:r>
            <a:endParaRPr lang="en-GB" altLang="zh-CN" dirty="0">
              <a:solidFill>
                <a:srgbClr val="FF0000"/>
              </a:solidFill>
            </a:endParaRPr>
          </a:p>
          <a:p>
            <a:pPr algn="l">
              <a:lnSpc>
                <a:spcPct val="150000"/>
              </a:lnSpc>
            </a:pPr>
            <a:r>
              <a:rPr lang="en-US" altLang="zh-CN" dirty="0"/>
              <a:t>B</a:t>
            </a:r>
            <a:r>
              <a:rPr lang="zh-CN" altLang="en-US" dirty="0"/>
              <a:t>、国民医疗保险</a:t>
            </a:r>
            <a:endParaRPr lang="en-GB" altLang="zh-CN" dirty="0"/>
          </a:p>
          <a:p>
            <a:pPr algn="l">
              <a:lnSpc>
                <a:spcPct val="150000"/>
              </a:lnSpc>
            </a:pPr>
            <a:r>
              <a:rPr lang="en-US" altLang="zh-CN" dirty="0">
                <a:solidFill>
                  <a:srgbClr val="FF0000"/>
                </a:solidFill>
              </a:rPr>
              <a:t>C</a:t>
            </a:r>
            <a:r>
              <a:rPr lang="zh-CN" altLang="en-US" dirty="0">
                <a:solidFill>
                  <a:srgbClr val="FF0000"/>
                </a:solidFill>
              </a:rPr>
              <a:t>、国民健康保险</a:t>
            </a:r>
            <a:endParaRPr lang="en-GB" altLang="zh-CN" dirty="0">
              <a:solidFill>
                <a:srgbClr val="FF0000"/>
              </a:solidFill>
            </a:endParaRPr>
          </a:p>
          <a:p>
            <a:pPr algn="l">
              <a:lnSpc>
                <a:spcPct val="150000"/>
              </a:lnSpc>
            </a:pPr>
            <a:r>
              <a:rPr lang="en-US" altLang="zh-CN" dirty="0"/>
              <a:t>D</a:t>
            </a:r>
            <a:r>
              <a:rPr lang="zh-CN" altLang="en-US" dirty="0"/>
              <a:t>、社会医疗保险</a:t>
            </a:r>
            <a:endParaRPr lang="en-GB" altLang="zh-CN" dirty="0"/>
          </a:p>
          <a:p>
            <a:pPr algn="l">
              <a:lnSpc>
                <a:spcPct val="150000"/>
              </a:lnSpc>
            </a:pPr>
            <a:r>
              <a:rPr lang="en-US" altLang="zh-CN" dirty="0"/>
              <a:t>E</a:t>
            </a:r>
            <a:r>
              <a:rPr lang="zh-CN" altLang="en-US" dirty="0"/>
              <a:t>、福利型医疗保险</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74469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05015" y="1873303"/>
            <a:ext cx="6792702" cy="3925153"/>
          </a:xfrm>
        </p:spPr>
        <p:txBody>
          <a:bodyPr anchor="ctr"/>
          <a:lstStyle/>
          <a:p>
            <a:pPr algn="l">
              <a:lnSpc>
                <a:spcPct val="150000"/>
              </a:lnSpc>
            </a:pPr>
            <a:r>
              <a:rPr lang="zh-CN" altLang="en-US" dirty="0"/>
              <a:t>英国医疗保险制度的主要特征是国家保健服务制，国家保健服务制的经费主要是由（      ）。</a:t>
            </a:r>
          </a:p>
          <a:p>
            <a:pPr algn="l">
              <a:lnSpc>
                <a:spcPct val="150000"/>
              </a:lnSpc>
            </a:pPr>
            <a:r>
              <a:rPr lang="en-US" altLang="zh-CN" dirty="0"/>
              <a:t>A</a:t>
            </a:r>
            <a:r>
              <a:rPr lang="zh-CN" altLang="en-US" dirty="0"/>
              <a:t>、家庭投入</a:t>
            </a:r>
          </a:p>
          <a:p>
            <a:pPr algn="l">
              <a:lnSpc>
                <a:spcPct val="150000"/>
              </a:lnSpc>
            </a:pPr>
            <a:r>
              <a:rPr lang="en-US" altLang="zh-CN" dirty="0"/>
              <a:t>B</a:t>
            </a:r>
            <a:r>
              <a:rPr lang="zh-CN" altLang="en-US" dirty="0"/>
              <a:t>、企业投入</a:t>
            </a:r>
          </a:p>
          <a:p>
            <a:pPr algn="l">
              <a:lnSpc>
                <a:spcPct val="150000"/>
              </a:lnSpc>
            </a:pPr>
            <a:r>
              <a:rPr lang="en-US" altLang="zh-CN" dirty="0"/>
              <a:t>C</a:t>
            </a:r>
            <a:r>
              <a:rPr lang="zh-CN" altLang="en-US" dirty="0"/>
              <a:t>、国家投入</a:t>
            </a:r>
          </a:p>
          <a:p>
            <a:pPr algn="l">
              <a:lnSpc>
                <a:spcPct val="150000"/>
              </a:lnSpc>
            </a:pPr>
            <a:r>
              <a:rPr lang="en-US" altLang="zh-CN" dirty="0"/>
              <a:t>D</a:t>
            </a:r>
            <a:r>
              <a:rPr lang="zh-CN" altLang="en-US" dirty="0"/>
              <a:t>、个人投入</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855600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05015" y="1873303"/>
            <a:ext cx="6792702" cy="3925153"/>
          </a:xfrm>
        </p:spPr>
        <p:txBody>
          <a:bodyPr anchor="ctr"/>
          <a:lstStyle/>
          <a:p>
            <a:pPr algn="l">
              <a:lnSpc>
                <a:spcPct val="150000"/>
              </a:lnSpc>
            </a:pPr>
            <a:r>
              <a:rPr lang="zh-CN" altLang="en-US" dirty="0"/>
              <a:t>英国医疗保险制度的主要特征是国家保健服务制，国家保健服务制的经费主要是由（   </a:t>
            </a:r>
            <a:r>
              <a:rPr lang="en-US" altLang="zh-CN" sz="2800" b="1" dirty="0">
                <a:solidFill>
                  <a:srgbClr val="FF0000"/>
                </a:solidFill>
              </a:rPr>
              <a:t>C</a:t>
            </a:r>
            <a:r>
              <a:rPr lang="zh-CN" altLang="en-US" dirty="0"/>
              <a:t>   ）。</a:t>
            </a:r>
          </a:p>
          <a:p>
            <a:pPr algn="l">
              <a:lnSpc>
                <a:spcPct val="150000"/>
              </a:lnSpc>
            </a:pPr>
            <a:r>
              <a:rPr lang="en-US" altLang="zh-CN" dirty="0"/>
              <a:t>A</a:t>
            </a:r>
            <a:r>
              <a:rPr lang="zh-CN" altLang="en-US" dirty="0"/>
              <a:t>、家庭投入</a:t>
            </a:r>
          </a:p>
          <a:p>
            <a:pPr algn="l">
              <a:lnSpc>
                <a:spcPct val="150000"/>
              </a:lnSpc>
            </a:pPr>
            <a:r>
              <a:rPr lang="en-US" altLang="zh-CN" dirty="0"/>
              <a:t>B</a:t>
            </a:r>
            <a:r>
              <a:rPr lang="zh-CN" altLang="en-US" dirty="0"/>
              <a:t>、企业投入</a:t>
            </a:r>
          </a:p>
          <a:p>
            <a:pPr algn="l">
              <a:lnSpc>
                <a:spcPct val="150000"/>
              </a:lnSpc>
            </a:pPr>
            <a:r>
              <a:rPr lang="en-US" altLang="zh-CN" dirty="0">
                <a:solidFill>
                  <a:srgbClr val="FF0000"/>
                </a:solidFill>
              </a:rPr>
              <a:t>C</a:t>
            </a:r>
            <a:r>
              <a:rPr lang="zh-CN" altLang="en-US" dirty="0">
                <a:solidFill>
                  <a:srgbClr val="FF0000"/>
                </a:solidFill>
              </a:rPr>
              <a:t>、国家投入</a:t>
            </a:r>
          </a:p>
          <a:p>
            <a:pPr algn="l">
              <a:lnSpc>
                <a:spcPct val="150000"/>
              </a:lnSpc>
            </a:pPr>
            <a:r>
              <a:rPr lang="en-US" altLang="zh-CN" dirty="0"/>
              <a:t>D</a:t>
            </a:r>
            <a:r>
              <a:rPr lang="zh-CN" altLang="en-US" dirty="0"/>
              <a:t>、个人投入</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206661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8F63AF7-AB89-4DF0-9B75-24684D626AC3}"/>
              </a:ext>
            </a:extLst>
          </p:cNvPr>
          <p:cNvGrpSpPr/>
          <p:nvPr/>
        </p:nvGrpSpPr>
        <p:grpSpPr>
          <a:xfrm>
            <a:off x="2509834" y="1399581"/>
            <a:ext cx="7172331" cy="4443213"/>
            <a:chOff x="2764883" y="1739823"/>
            <a:chExt cx="7172331" cy="4443213"/>
          </a:xfrm>
        </p:grpSpPr>
        <p:sp>
          <p:nvSpPr>
            <p:cNvPr id="2" name="文本框 1"/>
            <p:cNvSpPr txBox="1"/>
            <p:nvPr/>
          </p:nvSpPr>
          <p:spPr>
            <a:xfrm>
              <a:off x="2764883" y="1739823"/>
              <a:ext cx="6184767" cy="707886"/>
            </a:xfrm>
            <a:prstGeom prst="rect">
              <a:avLst/>
            </a:prstGeom>
            <a:noFill/>
          </p:spPr>
          <p:txBody>
            <a:bodyPr wrap="square" rtlCol="0">
              <a:spAutoFit/>
            </a:bodyPr>
            <a:lstStyle/>
            <a:p>
              <a:pPr algn="ctr"/>
              <a:r>
                <a:rPr lang="zh-CN" altLang="en-US" sz="4000" b="1" dirty="0"/>
                <a:t>第七章   医疗保险</a:t>
              </a:r>
            </a:p>
          </p:txBody>
        </p:sp>
        <p:grpSp>
          <p:nvGrpSpPr>
            <p:cNvPr id="3" name="组合 2">
              <a:extLst>
                <a:ext uri="{FF2B5EF4-FFF2-40B4-BE49-F238E27FC236}">
                  <a16:creationId xmlns:a16="http://schemas.microsoft.com/office/drawing/2014/main" id="{A59DBC9E-39BB-4C61-A924-3580B48CCB45}"/>
                </a:ext>
              </a:extLst>
            </p:cNvPr>
            <p:cNvGrpSpPr/>
            <p:nvPr/>
          </p:nvGrpSpPr>
          <p:grpSpPr>
            <a:xfrm>
              <a:off x="3752448" y="2670193"/>
              <a:ext cx="6184766" cy="3512843"/>
              <a:chOff x="3587195" y="2284603"/>
              <a:chExt cx="6184766" cy="3512843"/>
            </a:xfrm>
          </p:grpSpPr>
          <p:sp>
            <p:nvSpPr>
              <p:cNvPr id="7" name="Rectangle 6">
                <a:extLst>
                  <a:ext uri="{FF2B5EF4-FFF2-40B4-BE49-F238E27FC236}">
                    <a16:creationId xmlns:a16="http://schemas.microsoft.com/office/drawing/2014/main" id="{115FA8BC-822F-4883-B887-BA1A38F7FA12}"/>
                  </a:ext>
                </a:extLst>
              </p:cNvPr>
              <p:cNvSpPr/>
              <p:nvPr/>
            </p:nvSpPr>
            <p:spPr>
              <a:xfrm>
                <a:off x="3598788" y="2284603"/>
                <a:ext cx="4763014" cy="621227"/>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第一节  医疗保险产生的背景</a:t>
                </a:r>
              </a:p>
            </p:txBody>
          </p:sp>
          <p:sp>
            <p:nvSpPr>
              <p:cNvPr id="8" name="Rectangle 7">
                <a:extLst>
                  <a:ext uri="{FF2B5EF4-FFF2-40B4-BE49-F238E27FC236}">
                    <a16:creationId xmlns:a16="http://schemas.microsoft.com/office/drawing/2014/main" id="{496C3528-4EC8-48BC-9E55-2C141A263670}"/>
                  </a:ext>
                </a:extLst>
              </p:cNvPr>
              <p:cNvSpPr/>
              <p:nvPr/>
            </p:nvSpPr>
            <p:spPr>
              <a:xfrm>
                <a:off x="3598789" y="2884664"/>
                <a:ext cx="5049451"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第二节  医疗保险的概念与意义</a:t>
                </a:r>
              </a:p>
            </p:txBody>
          </p:sp>
          <p:sp>
            <p:nvSpPr>
              <p:cNvPr id="9" name="Rectangle 8">
                <a:extLst>
                  <a:ext uri="{FF2B5EF4-FFF2-40B4-BE49-F238E27FC236}">
                    <a16:creationId xmlns:a16="http://schemas.microsoft.com/office/drawing/2014/main" id="{FAAC986D-CD29-458C-BF64-227A465E3673}"/>
                  </a:ext>
                </a:extLst>
              </p:cNvPr>
              <p:cNvSpPr/>
              <p:nvPr/>
            </p:nvSpPr>
            <p:spPr>
              <a:xfrm>
                <a:off x="3598790" y="3462641"/>
                <a:ext cx="4763012"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第三节  医疗保险的基本原则</a:t>
                </a:r>
              </a:p>
            </p:txBody>
          </p:sp>
          <p:sp>
            <p:nvSpPr>
              <p:cNvPr id="10" name="Rectangle 9">
                <a:extLst>
                  <a:ext uri="{FF2B5EF4-FFF2-40B4-BE49-F238E27FC236}">
                    <a16:creationId xmlns:a16="http://schemas.microsoft.com/office/drawing/2014/main" id="{0A193A46-6CB8-4D74-9CD3-1134DED3C71C}"/>
                  </a:ext>
                </a:extLst>
              </p:cNvPr>
              <p:cNvSpPr/>
              <p:nvPr/>
            </p:nvSpPr>
            <p:spPr>
              <a:xfrm>
                <a:off x="3587195" y="4038513"/>
                <a:ext cx="6184766"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第四节  医疗保险的特点、功能、形式</a:t>
                </a:r>
              </a:p>
            </p:txBody>
          </p:sp>
          <p:sp>
            <p:nvSpPr>
              <p:cNvPr id="15" name="Rectangle 14">
                <a:extLst>
                  <a:ext uri="{FF2B5EF4-FFF2-40B4-BE49-F238E27FC236}">
                    <a16:creationId xmlns:a16="http://schemas.microsoft.com/office/drawing/2014/main" id="{88C11719-1B45-44AF-BEEF-2F5C6F4D6AD0}"/>
                  </a:ext>
                </a:extLst>
              </p:cNvPr>
              <p:cNvSpPr/>
              <p:nvPr/>
            </p:nvSpPr>
            <p:spPr>
              <a:xfrm>
                <a:off x="3587195" y="4599792"/>
                <a:ext cx="5402568" cy="621227"/>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第五节  国外医疗保险的实践情况</a:t>
                </a:r>
              </a:p>
            </p:txBody>
          </p:sp>
          <p:sp>
            <p:nvSpPr>
              <p:cNvPr id="17" name="Rectangle 16">
                <a:extLst>
                  <a:ext uri="{FF2B5EF4-FFF2-40B4-BE49-F238E27FC236}">
                    <a16:creationId xmlns:a16="http://schemas.microsoft.com/office/drawing/2014/main" id="{57A168F5-3FF4-4661-92AB-ADA4BCD0431A}"/>
                  </a:ext>
                </a:extLst>
              </p:cNvPr>
              <p:cNvSpPr/>
              <p:nvPr/>
            </p:nvSpPr>
            <p:spPr>
              <a:xfrm>
                <a:off x="3587195" y="5176219"/>
                <a:ext cx="5744091" cy="621227"/>
              </a:xfrm>
              <a:prstGeom prst="rect">
                <a:avLst/>
              </a:prstGeom>
              <a:solidFill>
                <a:schemeClr val="accent6">
                  <a:lumMod val="60000"/>
                  <a:lumOff val="4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r>
                  <a:rPr lang="zh-CN" altLang="en-US" sz="2800" dirty="0">
                    <a:solidFill>
                      <a:schemeClr val="tx1"/>
                    </a:solidFill>
                  </a:rPr>
                  <a:t>第六节  中国医疗保险的现状及改革</a:t>
                </a:r>
              </a:p>
            </p:txBody>
          </p:sp>
        </p:grpSp>
      </p:grpSp>
    </p:spTree>
    <p:extLst>
      <p:ext uri="{BB962C8B-B14F-4D97-AF65-F5344CB8AC3E}">
        <p14:creationId xmlns:p14="http://schemas.microsoft.com/office/powerpoint/2010/main" val="36631792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15534319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343B49F3-B7D8-4883-878F-BCB9963C48B7}"/>
              </a:ext>
            </a:extLst>
          </p:cNvPr>
          <p:cNvGrpSpPr/>
          <p:nvPr/>
        </p:nvGrpSpPr>
        <p:grpSpPr>
          <a:xfrm>
            <a:off x="2416367" y="2301148"/>
            <a:ext cx="7359266" cy="3482248"/>
            <a:chOff x="1" y="2235047"/>
            <a:chExt cx="7359266" cy="3482248"/>
          </a:xfrm>
        </p:grpSpPr>
        <p:grpSp>
          <p:nvGrpSpPr>
            <p:cNvPr id="3" name="组合 2">
              <a:extLst>
                <a:ext uri="{FF2B5EF4-FFF2-40B4-BE49-F238E27FC236}">
                  <a16:creationId xmlns:a16="http://schemas.microsoft.com/office/drawing/2014/main" id="{490FF18B-61DB-4AA9-8FB4-D849DFE8F747}"/>
                </a:ext>
              </a:extLst>
            </p:cNvPr>
            <p:cNvGrpSpPr/>
            <p:nvPr/>
          </p:nvGrpSpPr>
          <p:grpSpPr>
            <a:xfrm>
              <a:off x="1" y="2235047"/>
              <a:ext cx="7359266" cy="3262783"/>
              <a:chOff x="3337561" y="3355187"/>
              <a:chExt cx="7359266" cy="3262783"/>
            </a:xfrm>
          </p:grpSpPr>
          <p:sp>
            <p:nvSpPr>
              <p:cNvPr id="22" name="文本框 21">
                <a:extLst>
                  <a:ext uri="{FF2B5EF4-FFF2-40B4-BE49-F238E27FC236}">
                    <a16:creationId xmlns:a16="http://schemas.microsoft.com/office/drawing/2014/main" id="{89DC53CC-5652-417C-8345-777D3B7CB7A3}"/>
                  </a:ext>
                </a:extLst>
              </p:cNvPr>
              <p:cNvSpPr txBox="1"/>
              <p:nvPr/>
            </p:nvSpPr>
            <p:spPr>
              <a:xfrm>
                <a:off x="3337561" y="4947607"/>
                <a:ext cx="3932482" cy="461665"/>
              </a:xfrm>
              <a:prstGeom prst="rect">
                <a:avLst/>
              </a:prstGeom>
              <a:solidFill>
                <a:schemeClr val="accent6">
                  <a:lumMod val="60000"/>
                  <a:lumOff val="40000"/>
                </a:schemeClr>
              </a:solidFill>
              <a:ln w="38100">
                <a:noFill/>
              </a:ln>
            </p:spPr>
            <p:txBody>
              <a:bodyPr wrap="square" rtlCol="0">
                <a:spAutoFit/>
              </a:bodyPr>
              <a:lstStyle/>
              <a:p>
                <a:pPr lvl="0"/>
                <a:r>
                  <a:rPr lang="zh-CN" altLang="zh-CN" sz="2400" dirty="0">
                    <a:latin typeface="+mn-ea"/>
                  </a:rPr>
                  <a:t>中国医疗保险的现状及改革</a:t>
                </a:r>
                <a:endParaRPr lang="zh-CN" altLang="en-US" sz="2400" dirty="0"/>
              </a:p>
            </p:txBody>
          </p:sp>
          <p:grpSp>
            <p:nvGrpSpPr>
              <p:cNvPr id="6" name="组合 5">
                <a:extLst>
                  <a:ext uri="{FF2B5EF4-FFF2-40B4-BE49-F238E27FC236}">
                    <a16:creationId xmlns:a16="http://schemas.microsoft.com/office/drawing/2014/main" id="{B2477119-3032-4FD8-9BB3-EA0B5AA7A870}"/>
                  </a:ext>
                </a:extLst>
              </p:cNvPr>
              <p:cNvGrpSpPr/>
              <p:nvPr/>
            </p:nvGrpSpPr>
            <p:grpSpPr>
              <a:xfrm>
                <a:off x="7266571" y="3355187"/>
                <a:ext cx="3430256" cy="3262783"/>
                <a:chOff x="7266571" y="3355187"/>
                <a:chExt cx="3430256" cy="3262783"/>
              </a:xfrm>
            </p:grpSpPr>
            <p:cxnSp>
              <p:nvCxnSpPr>
                <p:cNvPr id="7" name="直接连接符 6">
                  <a:extLst>
                    <a:ext uri="{FF2B5EF4-FFF2-40B4-BE49-F238E27FC236}">
                      <a16:creationId xmlns:a16="http://schemas.microsoft.com/office/drawing/2014/main" id="{5A35C6DD-1794-4FE4-88BA-72646E022B0A}"/>
                    </a:ext>
                  </a:extLst>
                </p:cNvPr>
                <p:cNvCxnSpPr>
                  <a:cxnSpLocks/>
                </p:cNvCxnSpPr>
                <p:nvPr/>
              </p:nvCxnSpPr>
              <p:spPr>
                <a:xfrm>
                  <a:off x="7266571" y="5176641"/>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66834EB-DA81-4378-BBB5-4068B422A827}"/>
                    </a:ext>
                  </a:extLst>
                </p:cNvPr>
                <p:cNvCxnSpPr>
                  <a:cxnSpLocks/>
                </p:cNvCxnSpPr>
                <p:nvPr/>
              </p:nvCxnSpPr>
              <p:spPr>
                <a:xfrm flipV="1">
                  <a:off x="7812087" y="3574731"/>
                  <a:ext cx="0" cy="304323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666A9E2-DE4B-4E11-B4C2-131A5AD2BD36}"/>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EEDC334-84F5-4A46-86FC-C1BF23BA2749}"/>
                    </a:ext>
                  </a:extLst>
                </p:cNvPr>
                <p:cNvSpPr txBox="1"/>
                <p:nvPr/>
              </p:nvSpPr>
              <p:spPr>
                <a:xfrm>
                  <a:off x="8331555" y="3355187"/>
                  <a:ext cx="844942" cy="461665"/>
                </a:xfrm>
                <a:prstGeom prst="rect">
                  <a:avLst/>
                </a:prstGeom>
                <a:noFill/>
                <a:ln w="38100">
                  <a:solidFill>
                    <a:schemeClr val="accent6">
                      <a:lumMod val="75000"/>
                    </a:schemeClr>
                  </a:solidFill>
                </a:ln>
              </p:spPr>
              <p:txBody>
                <a:bodyPr wrap="square" rtlCol="0">
                  <a:spAutoFit/>
                </a:bodyPr>
                <a:lstStyle/>
                <a:p>
                  <a:pPr lvl="0"/>
                  <a:r>
                    <a:rPr lang="zh-CN" altLang="en-US" sz="2400" dirty="0">
                      <a:latin typeface="+mn-ea"/>
                    </a:rPr>
                    <a:t>现状</a:t>
                  </a:r>
                  <a:endParaRPr lang="en-GB" altLang="zh-CN" sz="2400" dirty="0">
                    <a:latin typeface="+mn-ea"/>
                  </a:endParaRPr>
                </a:p>
              </p:txBody>
            </p:sp>
            <p:cxnSp>
              <p:nvCxnSpPr>
                <p:cNvPr id="11" name="直接连接符 10">
                  <a:extLst>
                    <a:ext uri="{FF2B5EF4-FFF2-40B4-BE49-F238E27FC236}">
                      <a16:creationId xmlns:a16="http://schemas.microsoft.com/office/drawing/2014/main" id="{80B7A5D3-72FD-4A27-82BC-5A3EF83B0321}"/>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1DE4BEF-4E65-4EE9-A557-236FDABB7FAF}"/>
                    </a:ext>
                  </a:extLst>
                </p:cNvPr>
                <p:cNvSpPr txBox="1"/>
                <p:nvPr/>
              </p:nvSpPr>
              <p:spPr>
                <a:xfrm>
                  <a:off x="8354134" y="4094609"/>
                  <a:ext cx="1802868"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存在的问题</a:t>
                  </a:r>
                  <a:endParaRPr lang="en-GB" altLang="zh-CN" sz="2400" dirty="0">
                    <a:latin typeface="+mn-ea"/>
                  </a:endParaRPr>
                </a:p>
              </p:txBody>
            </p:sp>
            <p:cxnSp>
              <p:nvCxnSpPr>
                <p:cNvPr id="13" name="直接连接符 12">
                  <a:extLst>
                    <a:ext uri="{FF2B5EF4-FFF2-40B4-BE49-F238E27FC236}">
                      <a16:creationId xmlns:a16="http://schemas.microsoft.com/office/drawing/2014/main" id="{78EE4009-C7E1-4CF5-85B8-9A89EC8381A9}"/>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254E55F-3567-4A7B-B3C8-C57BDF53DBE9}"/>
                    </a:ext>
                  </a:extLst>
                </p:cNvPr>
                <p:cNvSpPr txBox="1"/>
                <p:nvPr/>
              </p:nvSpPr>
              <p:spPr>
                <a:xfrm>
                  <a:off x="8323683" y="4867897"/>
                  <a:ext cx="2373144"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存在问题的原因</a:t>
                  </a:r>
                  <a:endParaRPr lang="en-GB" altLang="zh-CN" sz="2400" dirty="0">
                    <a:latin typeface="+mn-ea"/>
                  </a:endParaRPr>
                </a:p>
              </p:txBody>
            </p:sp>
            <p:cxnSp>
              <p:nvCxnSpPr>
                <p:cNvPr id="15" name="直接连接符 14">
                  <a:extLst>
                    <a:ext uri="{FF2B5EF4-FFF2-40B4-BE49-F238E27FC236}">
                      <a16:creationId xmlns:a16="http://schemas.microsoft.com/office/drawing/2014/main" id="{70A66C9A-885F-48F0-890D-91264F8EE260}"/>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9BA90AA-04CF-4C8E-A115-8381C876659D}"/>
                    </a:ext>
                  </a:extLst>
                </p:cNvPr>
                <p:cNvSpPr txBox="1"/>
                <p:nvPr/>
              </p:nvSpPr>
              <p:spPr>
                <a:xfrm>
                  <a:off x="8331555" y="5650678"/>
                  <a:ext cx="1516963"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发展趋势</a:t>
                  </a:r>
                  <a:endParaRPr lang="en-GB" altLang="zh-CN" sz="2400" dirty="0">
                    <a:latin typeface="+mn-ea"/>
                  </a:endParaRPr>
                </a:p>
              </p:txBody>
            </p:sp>
          </p:grpSp>
        </p:grpSp>
        <p:cxnSp>
          <p:nvCxnSpPr>
            <p:cNvPr id="24" name="直接连接符 23">
              <a:extLst>
                <a:ext uri="{FF2B5EF4-FFF2-40B4-BE49-F238E27FC236}">
                  <a16:creationId xmlns:a16="http://schemas.microsoft.com/office/drawing/2014/main" id="{452ED9BB-D0E7-4055-90E9-4B4DC5E7797D}"/>
                </a:ext>
              </a:extLst>
            </p:cNvPr>
            <p:cNvCxnSpPr/>
            <p:nvPr/>
          </p:nvCxnSpPr>
          <p:spPr>
            <a:xfrm>
              <a:off x="4467369" y="548646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E1CBCB5-50A2-47FE-BE24-CCF152AC9A2F}"/>
                </a:ext>
              </a:extLst>
            </p:cNvPr>
            <p:cNvSpPr txBox="1"/>
            <p:nvPr/>
          </p:nvSpPr>
          <p:spPr>
            <a:xfrm>
              <a:off x="4993996" y="5255630"/>
              <a:ext cx="1516962" cy="461665"/>
            </a:xfrm>
            <a:prstGeom prst="rect">
              <a:avLst/>
            </a:prstGeom>
            <a:noFill/>
            <a:ln w="38100">
              <a:solidFill>
                <a:schemeClr val="accent6">
                  <a:lumMod val="75000"/>
                </a:schemeClr>
              </a:solidFill>
            </a:ln>
          </p:spPr>
          <p:txBody>
            <a:bodyPr wrap="square" rtlCol="0">
              <a:spAutoFit/>
            </a:bodyPr>
            <a:lstStyle/>
            <a:p>
              <a:pPr lvl="0"/>
              <a:r>
                <a:rPr lang="zh-CN" altLang="zh-CN" sz="2400" dirty="0">
                  <a:latin typeface="+mn-ea"/>
                </a:rPr>
                <a:t>改革方向</a:t>
              </a:r>
              <a:endParaRPr lang="en-GB" altLang="zh-CN" sz="2400" dirty="0">
                <a:latin typeface="+mn-ea"/>
              </a:endParaRPr>
            </a:p>
          </p:txBody>
        </p:sp>
      </p:grpSp>
    </p:spTree>
    <p:extLst>
      <p:ext uri="{BB962C8B-B14F-4D97-AF65-F5344CB8AC3E}">
        <p14:creationId xmlns:p14="http://schemas.microsoft.com/office/powerpoint/2010/main" val="14388595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4225" y="2731605"/>
            <a:ext cx="9743997" cy="3698064"/>
          </a:xfrm>
          <a:prstGeom prst="rect">
            <a:avLst/>
          </a:prstGeom>
        </p:spPr>
        <p:txBody>
          <a:bodyPr wrap="square">
            <a:spAutoFit/>
          </a:bodyPr>
          <a:lstStyle/>
          <a:p>
            <a:pPr>
              <a:lnSpc>
                <a:spcPct val="200000"/>
              </a:lnSpc>
            </a:pPr>
            <a:r>
              <a:rPr lang="en-US" altLang="zh-CN" sz="2000" dirty="0"/>
              <a:t>1</a:t>
            </a:r>
            <a:r>
              <a:rPr lang="zh-CN" altLang="en-US" sz="2000" dirty="0"/>
              <a:t>、医疗保险的</a:t>
            </a:r>
            <a:r>
              <a:rPr lang="zh-CN" altLang="en-US" sz="2000" dirty="0">
                <a:solidFill>
                  <a:srgbClr val="FF0000"/>
                </a:solidFill>
              </a:rPr>
              <a:t>覆盖率减少</a:t>
            </a:r>
            <a:r>
              <a:rPr lang="zh-CN" altLang="en-US" sz="2000" dirty="0"/>
              <a:t>，</a:t>
            </a:r>
            <a:r>
              <a:rPr lang="zh-CN" altLang="en-US" sz="2000" dirty="0">
                <a:solidFill>
                  <a:srgbClr val="FF0000"/>
                </a:solidFill>
              </a:rPr>
              <a:t>个人支付医疗费用的比例不断上升</a:t>
            </a:r>
            <a:r>
              <a:rPr lang="zh-CN" altLang="en-US" sz="2000" dirty="0"/>
              <a:t>；</a:t>
            </a:r>
            <a:endParaRPr lang="en-US" altLang="zh-CN" sz="2000" dirty="0"/>
          </a:p>
          <a:p>
            <a:pPr>
              <a:lnSpc>
                <a:spcPct val="200000"/>
              </a:lnSpc>
            </a:pPr>
            <a:r>
              <a:rPr lang="en-US" altLang="zh-CN" sz="2000" dirty="0"/>
              <a:t>2</a:t>
            </a:r>
            <a:r>
              <a:rPr lang="zh-CN" altLang="en-US" sz="2000" dirty="0"/>
              <a:t>、</a:t>
            </a:r>
            <a:r>
              <a:rPr lang="zh-CN" altLang="en-US" sz="2000" dirty="0">
                <a:solidFill>
                  <a:srgbClr val="FF0000"/>
                </a:solidFill>
              </a:rPr>
              <a:t>药价虚高</a:t>
            </a:r>
            <a:r>
              <a:rPr lang="zh-CN" altLang="en-US" sz="2000" dirty="0"/>
              <a:t>，“以药养医”仍未得到有效遏制，使得看病难、看病贵的问题十分突出；</a:t>
            </a:r>
            <a:endParaRPr lang="en-US" altLang="zh-CN" sz="2000" dirty="0"/>
          </a:p>
          <a:p>
            <a:pPr>
              <a:lnSpc>
                <a:spcPct val="200000"/>
              </a:lnSpc>
            </a:pPr>
            <a:r>
              <a:rPr lang="en-US" altLang="zh-CN" sz="2000" dirty="0"/>
              <a:t>3</a:t>
            </a:r>
            <a:r>
              <a:rPr lang="zh-CN" altLang="en-US" sz="2000" dirty="0"/>
              <a:t>、我国特别是</a:t>
            </a:r>
            <a:r>
              <a:rPr lang="zh-CN" altLang="en-US" sz="2000" dirty="0">
                <a:solidFill>
                  <a:srgbClr val="FF0000"/>
                </a:solidFill>
              </a:rPr>
              <a:t>农村医疗卫生投入严重不足</a:t>
            </a:r>
            <a:r>
              <a:rPr lang="zh-CN" altLang="en-US" sz="2000" dirty="0"/>
              <a:t>；</a:t>
            </a:r>
            <a:endParaRPr lang="en-US" altLang="zh-CN" sz="2000" dirty="0"/>
          </a:p>
          <a:p>
            <a:pPr>
              <a:lnSpc>
                <a:spcPct val="200000"/>
              </a:lnSpc>
            </a:pPr>
            <a:r>
              <a:rPr lang="en-US" altLang="zh-CN" sz="2000" dirty="0"/>
              <a:t>4</a:t>
            </a:r>
            <a:r>
              <a:rPr lang="zh-CN" altLang="en-US" sz="2000" dirty="0"/>
              <a:t>、制度的某些</a:t>
            </a:r>
            <a:r>
              <a:rPr lang="zh-CN" altLang="en-US" sz="2000" dirty="0">
                <a:solidFill>
                  <a:srgbClr val="FF0000"/>
                </a:solidFill>
              </a:rPr>
              <a:t>规定存在漏洞</a:t>
            </a:r>
            <a:r>
              <a:rPr lang="zh-CN" altLang="en-US" sz="2000" dirty="0"/>
              <a:t>；</a:t>
            </a:r>
            <a:endParaRPr lang="en-US" altLang="zh-CN" sz="2000" dirty="0"/>
          </a:p>
          <a:p>
            <a:pPr>
              <a:lnSpc>
                <a:spcPct val="200000"/>
              </a:lnSpc>
            </a:pPr>
            <a:r>
              <a:rPr lang="en-US" altLang="zh-CN" sz="2000" dirty="0"/>
              <a:t>5</a:t>
            </a:r>
            <a:r>
              <a:rPr lang="zh-CN" altLang="en-US" sz="2000" dirty="0"/>
              <a:t>、医疗保险市场</a:t>
            </a:r>
            <a:r>
              <a:rPr lang="zh-CN" altLang="en-US" sz="2000" dirty="0">
                <a:solidFill>
                  <a:srgbClr val="FF0000"/>
                </a:solidFill>
              </a:rPr>
              <a:t>不公平</a:t>
            </a:r>
            <a:r>
              <a:rPr lang="zh-CN" altLang="en-US" sz="2000" dirty="0"/>
              <a:t>现象严重；</a:t>
            </a:r>
            <a:endParaRPr lang="en-US" altLang="zh-CN" sz="2000" dirty="0"/>
          </a:p>
          <a:p>
            <a:pPr>
              <a:lnSpc>
                <a:spcPct val="200000"/>
              </a:lnSpc>
            </a:pPr>
            <a:r>
              <a:rPr lang="en-US" altLang="zh-CN" sz="2000" dirty="0"/>
              <a:t>6</a:t>
            </a:r>
            <a:r>
              <a:rPr lang="zh-CN" altLang="en-US" sz="2000" dirty="0"/>
              <a:t>、医疗资源结构设计</a:t>
            </a:r>
            <a:r>
              <a:rPr lang="zh-CN" altLang="en-US" sz="2000" dirty="0">
                <a:solidFill>
                  <a:srgbClr val="FF0000"/>
                </a:solidFill>
              </a:rPr>
              <a:t>不科学</a:t>
            </a:r>
            <a:r>
              <a:rPr lang="zh-CN" altLang="en-US" sz="2000" dirty="0"/>
              <a:t>。</a:t>
            </a:r>
            <a:r>
              <a:rPr lang="zh-CN" altLang="en-US" sz="1600" dirty="0"/>
              <a:t>（大医院多，社区医院少）</a:t>
            </a:r>
            <a:endParaRPr lang="zh-CN" altLang="en-US" sz="2000" dirty="0"/>
          </a:p>
        </p:txBody>
      </p:sp>
      <p:grpSp>
        <p:nvGrpSpPr>
          <p:cNvPr id="7" name="组合 6">
            <a:extLst>
              <a:ext uri="{FF2B5EF4-FFF2-40B4-BE49-F238E27FC236}">
                <a16:creationId xmlns:a16="http://schemas.microsoft.com/office/drawing/2014/main" id="{EC9604EE-D456-4FF1-AEB6-CD4B46A2FE4D}"/>
              </a:ext>
            </a:extLst>
          </p:cNvPr>
          <p:cNvGrpSpPr/>
          <p:nvPr/>
        </p:nvGrpSpPr>
        <p:grpSpPr>
          <a:xfrm>
            <a:off x="107475" y="941847"/>
            <a:ext cx="6194180" cy="1607490"/>
            <a:chOff x="107475" y="941847"/>
            <a:chExt cx="6194180" cy="1607490"/>
          </a:xfrm>
        </p:grpSpPr>
        <p:grpSp>
          <p:nvGrpSpPr>
            <p:cNvPr id="8" name="组合 7">
              <a:extLst>
                <a:ext uri="{FF2B5EF4-FFF2-40B4-BE49-F238E27FC236}">
                  <a16:creationId xmlns:a16="http://schemas.microsoft.com/office/drawing/2014/main" id="{A5C4CDB3-68FF-4C5F-91DD-2BD47AFCD652}"/>
                </a:ext>
              </a:extLst>
            </p:cNvPr>
            <p:cNvGrpSpPr/>
            <p:nvPr/>
          </p:nvGrpSpPr>
          <p:grpSpPr>
            <a:xfrm>
              <a:off x="107475" y="941847"/>
              <a:ext cx="6194180" cy="1031756"/>
              <a:chOff x="107475" y="941847"/>
              <a:chExt cx="6194180" cy="1031756"/>
            </a:xfrm>
          </p:grpSpPr>
          <p:grpSp>
            <p:nvGrpSpPr>
              <p:cNvPr id="10" name="组合 9">
                <a:extLst>
                  <a:ext uri="{FF2B5EF4-FFF2-40B4-BE49-F238E27FC236}">
                    <a16:creationId xmlns:a16="http://schemas.microsoft.com/office/drawing/2014/main" id="{8B25D287-E9AE-436B-99C6-E868E921E333}"/>
                  </a:ext>
                </a:extLst>
              </p:cNvPr>
              <p:cNvGrpSpPr/>
              <p:nvPr/>
            </p:nvGrpSpPr>
            <p:grpSpPr>
              <a:xfrm>
                <a:off x="107475" y="941847"/>
                <a:ext cx="4993857" cy="1031756"/>
                <a:chOff x="107475" y="941847"/>
                <a:chExt cx="4993857" cy="1031756"/>
              </a:xfrm>
            </p:grpSpPr>
            <p:sp>
              <p:nvSpPr>
                <p:cNvPr id="12" name="文本框 11">
                  <a:extLst>
                    <a:ext uri="{FF2B5EF4-FFF2-40B4-BE49-F238E27FC236}">
                      <a16:creationId xmlns:a16="http://schemas.microsoft.com/office/drawing/2014/main" id="{998116FB-B877-4153-A425-B9C7FEEE0A7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13" name="矩形 12">
                  <a:extLst>
                    <a:ext uri="{FF2B5EF4-FFF2-40B4-BE49-F238E27FC236}">
                      <a16:creationId xmlns:a16="http://schemas.microsoft.com/office/drawing/2014/main" id="{35A08EAD-9E5C-4411-B688-BBF48E93BCCE}"/>
                    </a:ext>
                  </a:extLst>
                </p:cNvPr>
                <p:cNvSpPr/>
                <p:nvPr/>
              </p:nvSpPr>
              <p:spPr>
                <a:xfrm>
                  <a:off x="218333" y="1542716"/>
                  <a:ext cx="4882999" cy="430887"/>
                </a:xfrm>
                <a:prstGeom prst="rect">
                  <a:avLst/>
                </a:prstGeom>
                <a:noFill/>
              </p:spPr>
              <p:txBody>
                <a:bodyPr wrap="square" rtlCol="0">
                  <a:spAutoFit/>
                </a:bodyPr>
                <a:lstStyle/>
                <a:p>
                  <a:pPr algn="ctr"/>
                  <a:r>
                    <a:rPr lang="en-US" altLang="zh-CN" sz="2200" b="1" dirty="0"/>
                    <a:t>7.6</a:t>
                  </a:r>
                  <a:r>
                    <a:rPr lang="zh-CN" altLang="en-US" sz="2200" b="1" dirty="0"/>
                    <a:t>    中国医疗保险的现状及改革</a:t>
                  </a:r>
                </a:p>
              </p:txBody>
            </p:sp>
          </p:grpSp>
          <p:sp>
            <p:nvSpPr>
              <p:cNvPr id="11" name="文本框 10">
                <a:extLst>
                  <a:ext uri="{FF2B5EF4-FFF2-40B4-BE49-F238E27FC236}">
                    <a16:creationId xmlns:a16="http://schemas.microsoft.com/office/drawing/2014/main" id="{A1C8BC99-FABA-4F7B-9C41-6BF91DE3666C}"/>
                  </a:ext>
                </a:extLst>
              </p:cNvPr>
              <p:cNvSpPr txBox="1"/>
              <p:nvPr/>
            </p:nvSpPr>
            <p:spPr>
              <a:xfrm>
                <a:off x="4863441" y="156513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grpSp>
        <p:sp>
          <p:nvSpPr>
            <p:cNvPr id="9" name="矩形 8">
              <a:extLst>
                <a:ext uri="{FF2B5EF4-FFF2-40B4-BE49-F238E27FC236}">
                  <a16:creationId xmlns:a16="http://schemas.microsoft.com/office/drawing/2014/main" id="{40193F35-D0EE-49F1-9980-932BB3CDDBE0}"/>
                </a:ext>
              </a:extLst>
            </p:cNvPr>
            <p:cNvSpPr/>
            <p:nvPr/>
          </p:nvSpPr>
          <p:spPr>
            <a:xfrm>
              <a:off x="571266" y="2149227"/>
              <a:ext cx="2680542" cy="400110"/>
            </a:xfrm>
            <a:prstGeom prst="rect">
              <a:avLst/>
            </a:prstGeom>
          </p:spPr>
          <p:txBody>
            <a:bodyPr wrap="none">
              <a:spAutoFit/>
            </a:bodyPr>
            <a:lstStyle/>
            <a:p>
              <a:r>
                <a:rPr lang="en-US" altLang="zh-CN" sz="2000" b="1" dirty="0"/>
                <a:t>7.6.2   </a:t>
              </a:r>
              <a:r>
                <a:rPr lang="zh-CN" altLang="en-US" sz="2000" b="1" dirty="0"/>
                <a:t>二、存在的问题</a:t>
              </a:r>
              <a:endParaRPr lang="en-US" altLang="zh-CN" sz="2000" b="1" dirty="0"/>
            </a:p>
          </p:txBody>
        </p:sp>
      </p:grpSp>
      <p:pic>
        <p:nvPicPr>
          <p:cNvPr id="2" name="图片 1">
            <a:extLst>
              <a:ext uri="{FF2B5EF4-FFF2-40B4-BE49-F238E27FC236}">
                <a16:creationId xmlns:a16="http://schemas.microsoft.com/office/drawing/2014/main" id="{E34A0E6A-37A4-418A-9450-16B52B45808A}"/>
              </a:ext>
            </a:extLst>
          </p:cNvPr>
          <p:cNvPicPr>
            <a:picLocks noChangeAspect="1"/>
          </p:cNvPicPr>
          <p:nvPr/>
        </p:nvPicPr>
        <p:blipFill>
          <a:blip r:embed="rId3"/>
          <a:stretch>
            <a:fillRect/>
          </a:stretch>
        </p:blipFill>
        <p:spPr>
          <a:xfrm>
            <a:off x="8940193" y="773903"/>
            <a:ext cx="3144332" cy="1537627"/>
          </a:xfrm>
          <a:prstGeom prst="rect">
            <a:avLst/>
          </a:prstGeom>
        </p:spPr>
      </p:pic>
      <p:sp>
        <p:nvSpPr>
          <p:cNvPr id="3" name="矩形 2">
            <a:extLst>
              <a:ext uri="{FF2B5EF4-FFF2-40B4-BE49-F238E27FC236}">
                <a16:creationId xmlns:a16="http://schemas.microsoft.com/office/drawing/2014/main" id="{F31EDF0C-5A5C-47C2-B63E-40A6BC262E5F}"/>
              </a:ext>
            </a:extLst>
          </p:cNvPr>
          <p:cNvSpPr/>
          <p:nvPr/>
        </p:nvSpPr>
        <p:spPr>
          <a:xfrm>
            <a:off x="992051" y="193515"/>
            <a:ext cx="2377574" cy="369332"/>
          </a:xfrm>
          <a:prstGeom prst="rect">
            <a:avLst/>
          </a:prstGeom>
        </p:spPr>
        <p:txBody>
          <a:bodyPr wrap="none">
            <a:spAutoFit/>
          </a:bodyPr>
          <a:lstStyle/>
          <a:p>
            <a:r>
              <a:rPr lang="en-US" altLang="zh-CN" dirty="0">
                <a:latin typeface="Helvetica Neue For Number"/>
              </a:rPr>
              <a:t>7.6.2 </a:t>
            </a:r>
            <a:r>
              <a:rPr lang="zh-CN" altLang="en-US" dirty="0">
                <a:latin typeface="Helvetica Neue For Number"/>
              </a:rPr>
              <a:t>二、存在的问题</a:t>
            </a:r>
            <a:endParaRPr lang="zh-CN" altLang="en-US" dirty="0"/>
          </a:p>
        </p:txBody>
      </p:sp>
    </p:spTree>
    <p:extLst>
      <p:ext uri="{BB962C8B-B14F-4D97-AF65-F5344CB8AC3E}">
        <p14:creationId xmlns:p14="http://schemas.microsoft.com/office/powerpoint/2010/main" val="73077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2443" y="2946859"/>
            <a:ext cx="6146314" cy="3082511"/>
          </a:xfrm>
          <a:prstGeom prst="rect">
            <a:avLst/>
          </a:prstGeom>
        </p:spPr>
        <p:txBody>
          <a:bodyPr wrap="square">
            <a:spAutoFit/>
          </a:bodyPr>
          <a:lstStyle/>
          <a:p>
            <a:pPr>
              <a:lnSpc>
                <a:spcPct val="200000"/>
              </a:lnSpc>
            </a:pPr>
            <a:r>
              <a:rPr lang="en-US" altLang="zh-CN" sz="2000" dirty="0">
                <a:solidFill>
                  <a:srgbClr val="FF0000"/>
                </a:solidFill>
              </a:rPr>
              <a:t>1</a:t>
            </a:r>
            <a:r>
              <a:rPr lang="zh-CN" altLang="en-US" sz="2000" dirty="0">
                <a:solidFill>
                  <a:srgbClr val="FF0000"/>
                </a:solidFill>
              </a:rPr>
              <a:t>、强化</a:t>
            </a:r>
            <a:r>
              <a:rPr lang="zh-CN" altLang="en-US" sz="2000" dirty="0"/>
              <a:t>政府的</a:t>
            </a:r>
            <a:r>
              <a:rPr lang="zh-CN" altLang="en-US" sz="2000" dirty="0">
                <a:solidFill>
                  <a:srgbClr val="FF0000"/>
                </a:solidFill>
              </a:rPr>
              <a:t>宏观调控职能</a:t>
            </a:r>
            <a:r>
              <a:rPr lang="zh-CN" altLang="en-US" sz="2000" dirty="0"/>
              <a:t>，纠正市场失灵；</a:t>
            </a:r>
            <a:endParaRPr lang="en-US" altLang="zh-CN" sz="2000" dirty="0"/>
          </a:p>
          <a:p>
            <a:pPr>
              <a:lnSpc>
                <a:spcPct val="200000"/>
              </a:lnSpc>
            </a:pPr>
            <a:r>
              <a:rPr lang="en-US" altLang="zh-CN" sz="2000" dirty="0">
                <a:solidFill>
                  <a:srgbClr val="FF0000"/>
                </a:solidFill>
              </a:rPr>
              <a:t>2</a:t>
            </a:r>
            <a:r>
              <a:rPr lang="zh-CN" altLang="en-US" sz="2000" dirty="0">
                <a:solidFill>
                  <a:srgbClr val="FF0000"/>
                </a:solidFill>
              </a:rPr>
              <a:t>、加快推进</a:t>
            </a:r>
            <a:r>
              <a:rPr lang="zh-CN" altLang="en-US" sz="2000" dirty="0"/>
              <a:t>医疗机构</a:t>
            </a:r>
            <a:r>
              <a:rPr lang="zh-CN" altLang="en-US" sz="2000" dirty="0">
                <a:solidFill>
                  <a:srgbClr val="FF0000"/>
                </a:solidFill>
              </a:rPr>
              <a:t>改革</a:t>
            </a:r>
            <a:r>
              <a:rPr lang="zh-CN" altLang="en-US" sz="2000" dirty="0"/>
              <a:t>，促进</a:t>
            </a:r>
            <a:r>
              <a:rPr lang="zh-CN" altLang="en-US" sz="2000" dirty="0">
                <a:solidFill>
                  <a:srgbClr val="FF0000"/>
                </a:solidFill>
              </a:rPr>
              <a:t>私营医疗机构</a:t>
            </a:r>
            <a:r>
              <a:rPr lang="zh-CN" altLang="en-US" sz="2000" dirty="0"/>
              <a:t>发展；</a:t>
            </a:r>
            <a:endParaRPr lang="en-US" altLang="zh-CN" sz="2000" dirty="0"/>
          </a:p>
          <a:p>
            <a:pPr>
              <a:lnSpc>
                <a:spcPct val="200000"/>
              </a:lnSpc>
            </a:pPr>
            <a:r>
              <a:rPr lang="en-US" altLang="zh-CN" sz="2000" dirty="0"/>
              <a:t>3</a:t>
            </a:r>
            <a:r>
              <a:rPr lang="zh-CN" altLang="en-US" sz="2000" dirty="0"/>
              <a:t>、</a:t>
            </a:r>
            <a:r>
              <a:rPr lang="zh-CN" altLang="en-US" sz="2000" dirty="0">
                <a:solidFill>
                  <a:srgbClr val="FF0000"/>
                </a:solidFill>
              </a:rPr>
              <a:t>推行全民</a:t>
            </a:r>
            <a:r>
              <a:rPr lang="zh-CN" altLang="en-US" sz="2000" dirty="0"/>
              <a:t>基本医疗保障；</a:t>
            </a:r>
            <a:endParaRPr lang="en-US" altLang="zh-CN" sz="2000" dirty="0"/>
          </a:p>
          <a:p>
            <a:pPr>
              <a:lnSpc>
                <a:spcPct val="200000"/>
              </a:lnSpc>
            </a:pPr>
            <a:r>
              <a:rPr lang="en-US" altLang="zh-CN" sz="2000" dirty="0"/>
              <a:t>4</a:t>
            </a:r>
            <a:r>
              <a:rPr lang="zh-CN" altLang="en-US" sz="2000" dirty="0"/>
              <a:t>、政府</a:t>
            </a:r>
            <a:r>
              <a:rPr lang="zh-CN" altLang="en-US" sz="2000" dirty="0">
                <a:solidFill>
                  <a:srgbClr val="FF0000"/>
                </a:solidFill>
              </a:rPr>
              <a:t>加大</a:t>
            </a:r>
            <a:r>
              <a:rPr lang="zh-CN" altLang="en-US" sz="2000" dirty="0"/>
              <a:t>对医疗卫生的</a:t>
            </a:r>
            <a:r>
              <a:rPr lang="zh-CN" altLang="en-US" sz="2000" dirty="0">
                <a:solidFill>
                  <a:srgbClr val="FF0000"/>
                </a:solidFill>
              </a:rPr>
              <a:t>投入</a:t>
            </a:r>
            <a:r>
              <a:rPr lang="zh-CN" altLang="en-US" sz="2000" dirty="0"/>
              <a:t>；</a:t>
            </a:r>
            <a:endParaRPr lang="en-US" altLang="zh-CN" sz="2000" dirty="0"/>
          </a:p>
          <a:p>
            <a:pPr>
              <a:lnSpc>
                <a:spcPct val="200000"/>
              </a:lnSpc>
            </a:pPr>
            <a:r>
              <a:rPr lang="en-US" altLang="zh-CN" sz="2000" dirty="0"/>
              <a:t>5</a:t>
            </a:r>
            <a:r>
              <a:rPr lang="zh-CN" altLang="en-US" sz="2000" dirty="0"/>
              <a:t>、尽快</a:t>
            </a:r>
            <a:r>
              <a:rPr lang="zh-CN" altLang="en-US" sz="2000" dirty="0">
                <a:solidFill>
                  <a:srgbClr val="FF0000"/>
                </a:solidFill>
              </a:rPr>
              <a:t>完善新型</a:t>
            </a:r>
            <a:r>
              <a:rPr lang="zh-CN" altLang="en-US" sz="2000" dirty="0"/>
              <a:t>农村合作医疗</a:t>
            </a:r>
            <a:r>
              <a:rPr lang="zh-CN" altLang="en-US" sz="2000" dirty="0">
                <a:solidFill>
                  <a:srgbClr val="FF0000"/>
                </a:solidFill>
              </a:rPr>
              <a:t>制度</a:t>
            </a:r>
            <a:r>
              <a:rPr lang="zh-CN" altLang="en-US" sz="2000" dirty="0"/>
              <a:t>。</a:t>
            </a:r>
          </a:p>
        </p:txBody>
      </p:sp>
      <p:grpSp>
        <p:nvGrpSpPr>
          <p:cNvPr id="7" name="组合 6">
            <a:extLst>
              <a:ext uri="{FF2B5EF4-FFF2-40B4-BE49-F238E27FC236}">
                <a16:creationId xmlns:a16="http://schemas.microsoft.com/office/drawing/2014/main" id="{E32F3561-B1E5-4B60-B883-0231BCA9D2F0}"/>
              </a:ext>
            </a:extLst>
          </p:cNvPr>
          <p:cNvGrpSpPr/>
          <p:nvPr/>
        </p:nvGrpSpPr>
        <p:grpSpPr>
          <a:xfrm>
            <a:off x="578394" y="1573494"/>
            <a:ext cx="6004696" cy="962674"/>
            <a:chOff x="578394" y="1573494"/>
            <a:chExt cx="6004696" cy="962674"/>
          </a:xfrm>
        </p:grpSpPr>
        <p:sp>
          <p:nvSpPr>
            <p:cNvPr id="11" name="文本框 10">
              <a:extLst>
                <a:ext uri="{FF2B5EF4-FFF2-40B4-BE49-F238E27FC236}">
                  <a16:creationId xmlns:a16="http://schemas.microsoft.com/office/drawing/2014/main" id="{7CF663B2-D3AE-4B27-B554-5DFD65F38FD1}"/>
                </a:ext>
              </a:extLst>
            </p:cNvPr>
            <p:cNvSpPr txBox="1"/>
            <p:nvPr/>
          </p:nvSpPr>
          <p:spPr>
            <a:xfrm>
              <a:off x="5144876" y="15734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a:t>
              </a:r>
              <a:r>
                <a:rPr lang="en-US" altLang="zh-CN" b="1" dirty="0">
                  <a:solidFill>
                    <a:schemeClr val="bg1"/>
                  </a:solidFill>
                </a:rPr>
                <a:t>/</a:t>
              </a:r>
              <a:r>
                <a:rPr lang="zh-CN" altLang="en-US" b="1" dirty="0">
                  <a:solidFill>
                    <a:schemeClr val="bg1"/>
                  </a:solidFill>
                </a:rPr>
                <a:t>论述题</a:t>
              </a:r>
            </a:p>
          </p:txBody>
        </p:sp>
        <p:sp>
          <p:nvSpPr>
            <p:cNvPr id="9" name="矩形 8">
              <a:extLst>
                <a:ext uri="{FF2B5EF4-FFF2-40B4-BE49-F238E27FC236}">
                  <a16:creationId xmlns:a16="http://schemas.microsoft.com/office/drawing/2014/main" id="{3FB896B1-D30C-4EDA-80E5-2A83B4EC6AFE}"/>
                </a:ext>
              </a:extLst>
            </p:cNvPr>
            <p:cNvSpPr/>
            <p:nvPr/>
          </p:nvSpPr>
          <p:spPr>
            <a:xfrm>
              <a:off x="578394" y="2136058"/>
              <a:ext cx="2424062" cy="400110"/>
            </a:xfrm>
            <a:prstGeom prst="rect">
              <a:avLst/>
            </a:prstGeom>
          </p:spPr>
          <p:txBody>
            <a:bodyPr wrap="none">
              <a:spAutoFit/>
            </a:bodyPr>
            <a:lstStyle/>
            <a:p>
              <a:r>
                <a:rPr lang="en-US" altLang="zh-CN" sz="2000" b="1" dirty="0"/>
                <a:t>7.6.5   </a:t>
              </a:r>
              <a:r>
                <a:rPr lang="zh-CN" altLang="en-US" sz="2000" b="1" dirty="0"/>
                <a:t>五、改革方向</a:t>
              </a:r>
              <a:endParaRPr lang="en-US" altLang="zh-CN" sz="2000" b="1" dirty="0"/>
            </a:p>
          </p:txBody>
        </p:sp>
      </p:grpSp>
      <p:pic>
        <p:nvPicPr>
          <p:cNvPr id="2" name="图片 1">
            <a:extLst>
              <a:ext uri="{FF2B5EF4-FFF2-40B4-BE49-F238E27FC236}">
                <a16:creationId xmlns:a16="http://schemas.microsoft.com/office/drawing/2014/main" id="{D9644083-2E3D-487F-B46C-992FB2010E9A}"/>
              </a:ext>
            </a:extLst>
          </p:cNvPr>
          <p:cNvPicPr>
            <a:picLocks noChangeAspect="1"/>
          </p:cNvPicPr>
          <p:nvPr/>
        </p:nvPicPr>
        <p:blipFill>
          <a:blip r:embed="rId3"/>
          <a:stretch>
            <a:fillRect/>
          </a:stretch>
        </p:blipFill>
        <p:spPr>
          <a:xfrm>
            <a:off x="8971166" y="781476"/>
            <a:ext cx="3113359" cy="1522481"/>
          </a:xfrm>
          <a:prstGeom prst="rect">
            <a:avLst/>
          </a:prstGeom>
        </p:spPr>
      </p:pic>
      <p:sp>
        <p:nvSpPr>
          <p:cNvPr id="30" name="文本框 29">
            <a:extLst>
              <a:ext uri="{FF2B5EF4-FFF2-40B4-BE49-F238E27FC236}">
                <a16:creationId xmlns:a16="http://schemas.microsoft.com/office/drawing/2014/main" id="{378B21D0-A1C2-4DB5-B49A-6F8E893071F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7</a:t>
            </a:r>
            <a:r>
              <a:rPr lang="zh-CN" altLang="en-US" sz="2600" b="1" dirty="0"/>
              <a:t>    </a:t>
            </a:r>
            <a:r>
              <a:rPr lang="zh-CN" altLang="en-US" sz="2800" b="1" dirty="0"/>
              <a:t>医疗保险</a:t>
            </a:r>
            <a:endParaRPr lang="zh-CN" altLang="en-US" sz="2600" b="1" dirty="0"/>
          </a:p>
        </p:txBody>
      </p:sp>
      <p:sp>
        <p:nvSpPr>
          <p:cNvPr id="31" name="矩形 30">
            <a:extLst>
              <a:ext uri="{FF2B5EF4-FFF2-40B4-BE49-F238E27FC236}">
                <a16:creationId xmlns:a16="http://schemas.microsoft.com/office/drawing/2014/main" id="{D383BCF5-A209-4F15-8D8C-338F3E29D6FA}"/>
              </a:ext>
            </a:extLst>
          </p:cNvPr>
          <p:cNvSpPr/>
          <p:nvPr/>
        </p:nvSpPr>
        <p:spPr>
          <a:xfrm>
            <a:off x="218333" y="1542716"/>
            <a:ext cx="4882999" cy="430887"/>
          </a:xfrm>
          <a:prstGeom prst="rect">
            <a:avLst/>
          </a:prstGeom>
          <a:noFill/>
        </p:spPr>
        <p:txBody>
          <a:bodyPr wrap="square" rtlCol="0">
            <a:spAutoFit/>
          </a:bodyPr>
          <a:lstStyle/>
          <a:p>
            <a:pPr algn="ctr"/>
            <a:r>
              <a:rPr lang="en-US" altLang="zh-CN" sz="2200" b="1" dirty="0"/>
              <a:t>7.6</a:t>
            </a:r>
            <a:r>
              <a:rPr lang="zh-CN" altLang="en-US" sz="2200" b="1" dirty="0"/>
              <a:t>    中国医疗保险的现状及改革</a:t>
            </a:r>
          </a:p>
        </p:txBody>
      </p:sp>
    </p:spTree>
    <p:extLst>
      <p:ext uri="{BB962C8B-B14F-4D97-AF65-F5344CB8AC3E}">
        <p14:creationId xmlns:p14="http://schemas.microsoft.com/office/powerpoint/2010/main" val="3220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28837" y="1894568"/>
            <a:ext cx="9186985" cy="4548762"/>
          </a:xfrm>
        </p:spPr>
        <p:txBody>
          <a:bodyPr anchor="ctr"/>
          <a:lstStyle/>
          <a:p>
            <a:pPr algn="l">
              <a:lnSpc>
                <a:spcPct val="150000"/>
              </a:lnSpc>
              <a:spcBef>
                <a:spcPts val="0"/>
              </a:spcBef>
              <a:spcAft>
                <a:spcPts val="1200"/>
              </a:spcAft>
            </a:pPr>
            <a:r>
              <a:rPr lang="zh-CN" altLang="en-US" dirty="0"/>
              <a:t>中国医疗保险制度存在的问题包括（      ）。</a:t>
            </a:r>
          </a:p>
          <a:p>
            <a:pPr algn="l">
              <a:lnSpc>
                <a:spcPct val="150000"/>
              </a:lnSpc>
            </a:pPr>
            <a:r>
              <a:rPr lang="en-US" altLang="zh-CN" dirty="0"/>
              <a:t>A</a:t>
            </a:r>
            <a:r>
              <a:rPr lang="zh-CN" altLang="en-US" dirty="0"/>
              <a:t>、医疗保险的覆盖率减少，个人支付医疗费用的比例不断上升</a:t>
            </a:r>
          </a:p>
          <a:p>
            <a:pPr algn="l">
              <a:lnSpc>
                <a:spcPct val="150000"/>
              </a:lnSpc>
            </a:pPr>
            <a:r>
              <a:rPr lang="en-US" altLang="zh-CN" dirty="0"/>
              <a:t>B</a:t>
            </a:r>
            <a:r>
              <a:rPr lang="zh-CN" altLang="en-US" dirty="0"/>
              <a:t>、我国特别是农村医疗卫生投入严重不足</a:t>
            </a:r>
          </a:p>
          <a:p>
            <a:pPr algn="l">
              <a:lnSpc>
                <a:spcPct val="150000"/>
              </a:lnSpc>
            </a:pPr>
            <a:r>
              <a:rPr lang="en-US" altLang="zh-CN" dirty="0"/>
              <a:t>C</a:t>
            </a:r>
            <a:r>
              <a:rPr lang="zh-CN" altLang="en-US" dirty="0"/>
              <a:t>、制度的某些规定存在漏洞</a:t>
            </a:r>
          </a:p>
          <a:p>
            <a:pPr algn="l">
              <a:lnSpc>
                <a:spcPct val="150000"/>
              </a:lnSpc>
            </a:pPr>
            <a:r>
              <a:rPr lang="en-US" altLang="zh-CN" dirty="0"/>
              <a:t>D</a:t>
            </a:r>
            <a:r>
              <a:rPr lang="zh-CN" altLang="en-US" dirty="0"/>
              <a:t>、医疗保险市场不公平现象严重</a:t>
            </a:r>
          </a:p>
          <a:p>
            <a:pPr algn="l">
              <a:lnSpc>
                <a:spcPct val="150000"/>
              </a:lnSpc>
            </a:pPr>
            <a:r>
              <a:rPr lang="en-US" altLang="zh-CN" dirty="0"/>
              <a:t>E</a:t>
            </a:r>
            <a:r>
              <a:rPr lang="zh-CN" altLang="en-US" dirty="0"/>
              <a:t>、医疗资源结构设计不科学</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77765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28837" y="1894568"/>
            <a:ext cx="9186985" cy="4548762"/>
          </a:xfrm>
        </p:spPr>
        <p:txBody>
          <a:bodyPr anchor="ctr"/>
          <a:lstStyle/>
          <a:p>
            <a:pPr algn="l">
              <a:lnSpc>
                <a:spcPct val="150000"/>
              </a:lnSpc>
              <a:spcBef>
                <a:spcPts val="0"/>
              </a:spcBef>
              <a:spcAft>
                <a:spcPts val="1200"/>
              </a:spcAft>
            </a:pPr>
            <a:r>
              <a:rPr lang="zh-CN" altLang="en-US" dirty="0"/>
              <a:t>中国医疗保险制度存在的问题包括（   </a:t>
            </a:r>
            <a:r>
              <a:rPr lang="en-US" altLang="zh-CN" b="1" dirty="0">
                <a:solidFill>
                  <a:srgbClr val="FF0000"/>
                </a:solidFill>
              </a:rPr>
              <a:t>ABCDE</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、医疗保险的覆盖率减少，个人支付医疗费用的比例不断上升</a:t>
            </a:r>
          </a:p>
          <a:p>
            <a:pPr algn="l">
              <a:lnSpc>
                <a:spcPct val="150000"/>
              </a:lnSpc>
            </a:pPr>
            <a:r>
              <a:rPr lang="en-US" altLang="zh-CN" b="1" dirty="0">
                <a:solidFill>
                  <a:srgbClr val="FF0000"/>
                </a:solidFill>
              </a:rPr>
              <a:t>B</a:t>
            </a:r>
            <a:r>
              <a:rPr lang="zh-CN" altLang="en-US" b="1" dirty="0">
                <a:solidFill>
                  <a:srgbClr val="FF0000"/>
                </a:solidFill>
              </a:rPr>
              <a:t>、我国特别是农村医疗卫生投入严重不足</a:t>
            </a:r>
          </a:p>
          <a:p>
            <a:pPr algn="l">
              <a:lnSpc>
                <a:spcPct val="150000"/>
              </a:lnSpc>
            </a:pPr>
            <a:r>
              <a:rPr lang="en-US" altLang="zh-CN" b="1" dirty="0">
                <a:solidFill>
                  <a:srgbClr val="FF0000"/>
                </a:solidFill>
              </a:rPr>
              <a:t>C</a:t>
            </a:r>
            <a:r>
              <a:rPr lang="zh-CN" altLang="en-US" b="1" dirty="0">
                <a:solidFill>
                  <a:srgbClr val="FF0000"/>
                </a:solidFill>
              </a:rPr>
              <a:t>、制度的某些规定存在漏洞</a:t>
            </a:r>
          </a:p>
          <a:p>
            <a:pPr algn="l">
              <a:lnSpc>
                <a:spcPct val="150000"/>
              </a:lnSpc>
            </a:pPr>
            <a:r>
              <a:rPr lang="en-US" altLang="zh-CN" b="1" dirty="0">
                <a:solidFill>
                  <a:srgbClr val="FF0000"/>
                </a:solidFill>
              </a:rPr>
              <a:t>D</a:t>
            </a:r>
            <a:r>
              <a:rPr lang="zh-CN" altLang="en-US" b="1" dirty="0">
                <a:solidFill>
                  <a:srgbClr val="FF0000"/>
                </a:solidFill>
              </a:rPr>
              <a:t>、医疗保险市场不公平现象严重</a:t>
            </a:r>
          </a:p>
          <a:p>
            <a:pPr algn="l">
              <a:lnSpc>
                <a:spcPct val="150000"/>
              </a:lnSpc>
            </a:pPr>
            <a:r>
              <a:rPr lang="en-US" altLang="zh-CN" b="1" dirty="0">
                <a:solidFill>
                  <a:srgbClr val="FF0000"/>
                </a:solidFill>
              </a:rPr>
              <a:t>E</a:t>
            </a:r>
            <a:r>
              <a:rPr lang="zh-CN" altLang="en-US" b="1" dirty="0">
                <a:solidFill>
                  <a:srgbClr val="FF0000"/>
                </a:solidFill>
              </a:rPr>
              <a:t>、医疗资源结构设计不科学</a:t>
            </a:r>
          </a:p>
        </p:txBody>
      </p:sp>
      <p:sp>
        <p:nvSpPr>
          <p:cNvPr id="5" name="TextBox 3">
            <a:extLst>
              <a:ext uri="{FF2B5EF4-FFF2-40B4-BE49-F238E27FC236}">
                <a16:creationId xmlns:a16="http://schemas.microsoft.com/office/drawing/2014/main" id="{E0AA5662-BF1A-4B74-B6F4-A79C5B85552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821945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A8AC9D7-53A9-4001-BF7B-14A20B6EE90B}"/>
              </a:ext>
            </a:extLst>
          </p:cNvPr>
          <p:cNvGrpSpPr/>
          <p:nvPr/>
        </p:nvGrpSpPr>
        <p:grpSpPr>
          <a:xfrm>
            <a:off x="107475" y="941847"/>
            <a:ext cx="7577033" cy="1097945"/>
            <a:chOff x="107475" y="941847"/>
            <a:chExt cx="7577033" cy="1097945"/>
          </a:xfrm>
        </p:grpSpPr>
        <p:grpSp>
          <p:nvGrpSpPr>
            <p:cNvPr id="7" name="组合 6">
              <a:extLst>
                <a:ext uri="{FF2B5EF4-FFF2-40B4-BE49-F238E27FC236}">
                  <a16:creationId xmlns:a16="http://schemas.microsoft.com/office/drawing/2014/main" id="{3F2FF8D5-8BE8-4A0C-9C92-442A7D797CA6}"/>
                </a:ext>
              </a:extLst>
            </p:cNvPr>
            <p:cNvGrpSpPr/>
            <p:nvPr/>
          </p:nvGrpSpPr>
          <p:grpSpPr>
            <a:xfrm>
              <a:off x="107475" y="941847"/>
              <a:ext cx="6384576" cy="1097945"/>
              <a:chOff x="107475" y="941847"/>
              <a:chExt cx="6384576" cy="1097945"/>
            </a:xfrm>
          </p:grpSpPr>
          <p:sp>
            <p:nvSpPr>
              <p:cNvPr id="9" name="文本框 8">
                <a:extLst>
                  <a:ext uri="{FF2B5EF4-FFF2-40B4-BE49-F238E27FC236}">
                    <a16:creationId xmlns:a16="http://schemas.microsoft.com/office/drawing/2014/main" id="{4C9C6688-4B46-472F-BFEA-0EFA46204B4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3E7A55E5-231F-4420-8D76-E3839997256D}"/>
                  </a:ext>
                </a:extLst>
              </p:cNvPr>
              <p:cNvSpPr/>
              <p:nvPr/>
            </p:nvSpPr>
            <p:spPr>
              <a:xfrm>
                <a:off x="263415" y="1608905"/>
                <a:ext cx="62286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我国失业保险制度存在的主要问题分析</a:t>
                </a:r>
              </a:p>
            </p:txBody>
          </p:sp>
        </p:grpSp>
        <p:sp>
          <p:nvSpPr>
            <p:cNvPr id="8" name="文本框 7">
              <a:extLst>
                <a:ext uri="{FF2B5EF4-FFF2-40B4-BE49-F238E27FC236}">
                  <a16:creationId xmlns:a16="http://schemas.microsoft.com/office/drawing/2014/main" id="{4E07F37B-D11D-47EC-AD86-904CDE798224}"/>
                </a:ext>
              </a:extLst>
            </p:cNvPr>
            <p:cNvSpPr txBox="1"/>
            <p:nvPr/>
          </p:nvSpPr>
          <p:spPr>
            <a:xfrm>
              <a:off x="6246294" y="163427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sp>
        <p:nvSpPr>
          <p:cNvPr id="2" name="矩形 1">
            <a:extLst>
              <a:ext uri="{FF2B5EF4-FFF2-40B4-BE49-F238E27FC236}">
                <a16:creationId xmlns:a16="http://schemas.microsoft.com/office/drawing/2014/main" id="{85E2E894-817C-487C-93C7-CD1B6DC2B882}"/>
              </a:ext>
            </a:extLst>
          </p:cNvPr>
          <p:cNvSpPr/>
          <p:nvPr/>
        </p:nvSpPr>
        <p:spPr>
          <a:xfrm>
            <a:off x="1329255" y="2679602"/>
            <a:ext cx="736611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（一）</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对建立社会失业保险制度的紧迫性、重要性认识严重不足</a:t>
            </a:r>
            <a:endParaRPr kumimoji="0" lang="en-GB"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A2951434-1B75-462F-A4A6-4911728BD634}"/>
              </a:ext>
            </a:extLst>
          </p:cNvPr>
          <p:cNvSpPr/>
          <p:nvPr/>
        </p:nvSpPr>
        <p:spPr>
          <a:xfrm>
            <a:off x="1315294" y="3416378"/>
            <a:ext cx="4801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现行失业保险制度的保障能力不足</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C67B9E88-4ED3-4256-84EE-80F907AAB2F6}"/>
              </a:ext>
            </a:extLst>
          </p:cNvPr>
          <p:cNvSpPr/>
          <p:nvPr/>
        </p:nvSpPr>
        <p:spPr>
          <a:xfrm>
            <a:off x="1329254" y="4229164"/>
            <a:ext cx="736611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现行的失业保险制度在促进失业者再就业方面的功能较弱</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5349BC61-F621-45C5-B510-EB791EC83582}"/>
              </a:ext>
            </a:extLst>
          </p:cNvPr>
          <p:cNvSpPr/>
          <p:nvPr/>
        </p:nvSpPr>
        <p:spPr>
          <a:xfrm>
            <a:off x="1315294" y="5059207"/>
            <a:ext cx="428835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（四）</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现行失业保险制度的制度缺陷</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67576835-C4C2-48CD-9966-D22244E1FA8C}"/>
              </a:ext>
            </a:extLst>
          </p:cNvPr>
          <p:cNvSpPr/>
          <p:nvPr/>
        </p:nvSpPr>
        <p:spPr>
          <a:xfrm>
            <a:off x="983528" y="182455"/>
            <a:ext cx="706248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一、对建立社会失业保险制度的紧迫性、重要性认识严重不足</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70465145"/>
      </p:ext>
    </p:extLst>
  </p:cSld>
  <p:clrMapOvr>
    <a:masterClrMapping/>
  </p:clrMapOvr>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5005</Words>
  <Application>Microsoft Office PowerPoint</Application>
  <PresentationFormat>宽屏</PresentationFormat>
  <Paragraphs>657</Paragraphs>
  <Slides>86</Slides>
  <Notes>72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86</vt:i4>
      </vt:variant>
    </vt:vector>
  </HeadingPairs>
  <TitlesOfParts>
    <vt:vector size="94" baseType="lpstr">
      <vt:lpstr>Helvetica Neue For Number</vt:lpstr>
      <vt:lpstr>等线</vt:lpstr>
      <vt:lpstr>微软雅黑</vt:lpstr>
      <vt:lpstr>微软雅黑</vt:lpstr>
      <vt:lpstr>Arial</vt:lpstr>
      <vt:lpstr>Calibri</vt:lpstr>
      <vt:lpstr>【尤里奇】人力三级课件标准化模版V2.0（2016-6-21）</vt:lpstr>
      <vt:lpstr>1_【尤里奇】人力三级课件标准化模版V2.0（2016-6-21）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解 超</cp:lastModifiedBy>
  <cp:revision>6</cp:revision>
  <dcterms:created xsi:type="dcterms:W3CDTF">2019-05-13T09:44:33Z</dcterms:created>
  <dcterms:modified xsi:type="dcterms:W3CDTF">2019-05-15T11:34:36Z</dcterms:modified>
</cp:coreProperties>
</file>