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04"/>
  </p:notesMasterIdLst>
  <p:sldIdLst>
    <p:sldId id="1075" r:id="rId3"/>
    <p:sldId id="333" r:id="rId4"/>
    <p:sldId id="816" r:id="rId5"/>
    <p:sldId id="1297" r:id="rId6"/>
    <p:sldId id="821" r:id="rId7"/>
    <p:sldId id="823" r:id="rId8"/>
    <p:sldId id="824" r:id="rId9"/>
    <p:sldId id="1854" r:id="rId10"/>
    <p:sldId id="1880" r:id="rId11"/>
    <p:sldId id="1881" r:id="rId12"/>
    <p:sldId id="825" r:id="rId13"/>
    <p:sldId id="1298" r:id="rId14"/>
    <p:sldId id="1327" r:id="rId15"/>
    <p:sldId id="1314" r:id="rId16"/>
    <p:sldId id="1882" r:id="rId17"/>
    <p:sldId id="1883" r:id="rId18"/>
    <p:sldId id="1884" r:id="rId19"/>
    <p:sldId id="1885" r:id="rId20"/>
    <p:sldId id="833" r:id="rId21"/>
    <p:sldId id="1887" r:id="rId22"/>
    <p:sldId id="1886" r:id="rId23"/>
    <p:sldId id="1301" r:id="rId24"/>
    <p:sldId id="1302" r:id="rId25"/>
    <p:sldId id="837" r:id="rId26"/>
    <p:sldId id="839" r:id="rId27"/>
    <p:sldId id="840" r:id="rId28"/>
    <p:sldId id="1312" r:id="rId29"/>
    <p:sldId id="1315" r:id="rId30"/>
    <p:sldId id="842" r:id="rId31"/>
    <p:sldId id="1888" r:id="rId32"/>
    <p:sldId id="1889" r:id="rId33"/>
    <p:sldId id="1890" r:id="rId34"/>
    <p:sldId id="1891" r:id="rId35"/>
    <p:sldId id="1892" r:id="rId36"/>
    <p:sldId id="1893" r:id="rId37"/>
    <p:sldId id="1896" r:id="rId38"/>
    <p:sldId id="1895" r:id="rId39"/>
    <p:sldId id="1897" r:id="rId40"/>
    <p:sldId id="1898" r:id="rId41"/>
    <p:sldId id="1899" r:id="rId42"/>
    <p:sldId id="1306" r:id="rId43"/>
    <p:sldId id="1328" r:id="rId44"/>
    <p:sldId id="1900" r:id="rId45"/>
    <p:sldId id="1901" r:id="rId46"/>
    <p:sldId id="1307" r:id="rId47"/>
    <p:sldId id="855" r:id="rId48"/>
    <p:sldId id="856" r:id="rId49"/>
    <p:sldId id="1308" r:id="rId50"/>
    <p:sldId id="857" r:id="rId51"/>
    <p:sldId id="879" r:id="rId52"/>
    <p:sldId id="1902" r:id="rId53"/>
    <p:sldId id="1903" r:id="rId54"/>
    <p:sldId id="865" r:id="rId55"/>
    <p:sldId id="1904" r:id="rId56"/>
    <p:sldId id="1905" r:id="rId57"/>
    <p:sldId id="1906" r:id="rId58"/>
    <p:sldId id="860" r:id="rId59"/>
    <p:sldId id="861" r:id="rId60"/>
    <p:sldId id="1907" r:id="rId61"/>
    <p:sldId id="1908" r:id="rId62"/>
    <p:sldId id="1909" r:id="rId63"/>
    <p:sldId id="1910" r:id="rId64"/>
    <p:sldId id="862" r:id="rId65"/>
    <p:sldId id="863" r:id="rId66"/>
    <p:sldId id="864" r:id="rId67"/>
    <p:sldId id="1911" r:id="rId68"/>
    <p:sldId id="1912" r:id="rId69"/>
    <p:sldId id="867" r:id="rId70"/>
    <p:sldId id="1913" r:id="rId71"/>
    <p:sldId id="1309" r:id="rId72"/>
    <p:sldId id="873" r:id="rId73"/>
    <p:sldId id="1914" r:id="rId74"/>
    <p:sldId id="1915" r:id="rId75"/>
    <p:sldId id="1916" r:id="rId76"/>
    <p:sldId id="777" r:id="rId77"/>
    <p:sldId id="1295" r:id="rId78"/>
    <p:sldId id="1299" r:id="rId79"/>
    <p:sldId id="1000" r:id="rId80"/>
    <p:sldId id="1858" r:id="rId81"/>
    <p:sldId id="1002" r:id="rId82"/>
    <p:sldId id="1004" r:id="rId83"/>
    <p:sldId id="1006" r:id="rId84"/>
    <p:sldId id="1007" r:id="rId85"/>
    <p:sldId id="1303" r:id="rId86"/>
    <p:sldId id="1860" r:id="rId87"/>
    <p:sldId id="1859" r:id="rId88"/>
    <p:sldId id="1324" r:id="rId89"/>
    <p:sldId id="1305" r:id="rId90"/>
    <p:sldId id="1862" r:id="rId91"/>
    <p:sldId id="1861" r:id="rId92"/>
    <p:sldId id="1864" r:id="rId93"/>
    <p:sldId id="1863" r:id="rId94"/>
    <p:sldId id="1866" r:id="rId95"/>
    <p:sldId id="1865" r:id="rId96"/>
    <p:sldId id="1868" r:id="rId97"/>
    <p:sldId id="1867" r:id="rId98"/>
    <p:sldId id="1325" r:id="rId99"/>
    <p:sldId id="1917" r:id="rId100"/>
    <p:sldId id="1869" r:id="rId101"/>
    <p:sldId id="1276" r:id="rId102"/>
    <p:sldId id="1851" r:id="rId10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5" userDrawn="1">
          <p15:clr>
            <a:srgbClr val="A4A3A4"/>
          </p15:clr>
        </p15:guide>
        <p15:guide id="2" pos="381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8E8"/>
    <a:srgbClr val="E9EDF4"/>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813" autoAdjust="0"/>
    <p:restoredTop sz="95461" autoAdjust="0"/>
  </p:normalViewPr>
  <p:slideViewPr>
    <p:cSldViewPr snapToGrid="0">
      <p:cViewPr varScale="1">
        <p:scale>
          <a:sx n="90" d="100"/>
          <a:sy n="90" d="100"/>
        </p:scale>
        <p:origin x="486" y="84"/>
      </p:cViewPr>
      <p:guideLst>
        <p:guide orient="horz" pos="2205"/>
        <p:guide pos="3817"/>
      </p:guideLst>
    </p:cSldViewPr>
  </p:slideViewPr>
  <p:notesTextViewPr>
    <p:cViewPr>
      <p:scale>
        <a:sx n="1" d="1"/>
        <a:sy n="1" d="1"/>
      </p:scale>
      <p:origin x="0" y="0"/>
    </p:cViewPr>
  </p:notesTextViewPr>
  <p:sorterViewPr>
    <p:cViewPr>
      <p:scale>
        <a:sx n="100" d="100"/>
        <a:sy n="100" d="100"/>
      </p:scale>
      <p:origin x="0" y="-75402"/>
    </p:cViewPr>
  </p:sorterViewPr>
  <p:gridSpacing cx="72000" cy="720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07" Type="http://schemas.openxmlformats.org/officeDocument/2006/relationships/theme" Target="theme/theme1.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C68CDF-8C01-4733-AC64-306AF0C54F38}" type="doc">
      <dgm:prSet loTypeId="urn:microsoft.com/office/officeart/2008/layout/HorizontalMultiLevelHierarchy" loCatId="hierarchy" qsTypeId="urn:microsoft.com/office/officeart/2005/8/quickstyle/simple1" qsCatId="simple" csTypeId="urn:microsoft.com/office/officeart/2005/8/colors/accent6_2" csCatId="accent6" phldr="1"/>
      <dgm:spPr/>
      <dgm:t>
        <a:bodyPr/>
        <a:lstStyle/>
        <a:p>
          <a:endParaRPr lang="en-GB"/>
        </a:p>
      </dgm:t>
    </dgm:pt>
    <dgm:pt modelId="{A38891AC-6015-4A73-8258-2072892AFAF5}">
      <dgm:prSet phldrT="[Text]" custT="1">
        <dgm:style>
          <a:lnRef idx="2">
            <a:schemeClr val="accent6"/>
          </a:lnRef>
          <a:fillRef idx="1">
            <a:schemeClr val="lt1"/>
          </a:fillRef>
          <a:effectRef idx="0">
            <a:schemeClr val="accent6"/>
          </a:effectRef>
          <a:fontRef idx="minor">
            <a:schemeClr val="dk1"/>
          </a:fontRef>
        </dgm:style>
      </dgm:prSet>
      <dgm:spPr>
        <a:solidFill>
          <a:schemeClr val="accent6">
            <a:lumMod val="60000"/>
            <a:lumOff val="40000"/>
          </a:schemeClr>
        </a:solidFill>
        <a:ln>
          <a:noFill/>
        </a:ln>
      </dgm:spPr>
      <dgm:t>
        <a:bodyPr vert="vert"/>
        <a:lstStyle/>
        <a:p>
          <a:pPr algn="ctr"/>
          <a:r>
            <a:rPr lang="en-US" altLang="zh-CN" sz="2400" dirty="0">
              <a:latin typeface="+mn-ea"/>
              <a:ea typeface="+mn-ea"/>
            </a:rPr>
            <a:t> </a:t>
          </a:r>
          <a:r>
            <a:rPr lang="zh-CN" altLang="en-US" sz="2400" dirty="0">
              <a:latin typeface="+mn-ea"/>
              <a:ea typeface="+mn-ea"/>
            </a:rPr>
            <a:t>生育保险制度的含义</a:t>
          </a:r>
          <a:endParaRPr lang="en-GB" sz="2400" b="0" dirty="0">
            <a:latin typeface="+mn-ea"/>
            <a:ea typeface="+mn-ea"/>
          </a:endParaRPr>
        </a:p>
      </dgm:t>
    </dgm:pt>
    <dgm:pt modelId="{C91A6AB5-76F8-49B3-B68F-7605E5910717}" type="parTrans" cxnId="{770E6138-4C9D-446C-A2F7-B853A3F12759}">
      <dgm:prSet/>
      <dgm:spPr/>
      <dgm:t>
        <a:bodyPr/>
        <a:lstStyle/>
        <a:p>
          <a:pPr algn="l"/>
          <a:endParaRPr lang="en-GB" sz="2000">
            <a:latin typeface="+mn-ea"/>
            <a:ea typeface="+mn-ea"/>
          </a:endParaRPr>
        </a:p>
      </dgm:t>
    </dgm:pt>
    <dgm:pt modelId="{6CE68315-2B91-4202-B5AB-27EF66C56FE9}" type="sibTrans" cxnId="{770E6138-4C9D-446C-A2F7-B853A3F12759}">
      <dgm:prSet/>
      <dgm:spPr/>
      <dgm:t>
        <a:bodyPr/>
        <a:lstStyle/>
        <a:p>
          <a:pPr algn="l"/>
          <a:endParaRPr lang="en-GB" sz="2000">
            <a:latin typeface="+mn-ea"/>
            <a:ea typeface="+mn-ea"/>
          </a:endParaRPr>
        </a:p>
      </dgm:t>
    </dgm:pt>
    <dgm:pt modelId="{3D15F0B2-8DAD-4303-81F9-FBA8506DAF4A}">
      <dgm:prSet phldrT="[Text]" custT="1">
        <dgm:style>
          <a:lnRef idx="2">
            <a:schemeClr val="accent6"/>
          </a:lnRef>
          <a:fillRef idx="1">
            <a:schemeClr val="lt1"/>
          </a:fillRef>
          <a:effectRef idx="0">
            <a:schemeClr val="accent6"/>
          </a:effectRef>
          <a:fontRef idx="minor">
            <a:schemeClr val="dk1"/>
          </a:fontRef>
        </dgm:style>
      </dgm:prSet>
      <dgm:spPr>
        <a:noFill/>
        <a:ln>
          <a:solidFill>
            <a:schemeClr val="accent6">
              <a:lumMod val="75000"/>
            </a:schemeClr>
          </a:solidFill>
        </a:ln>
      </dgm:spPr>
      <dgm:t>
        <a:bodyPr/>
        <a:lstStyle/>
        <a:p>
          <a:pPr algn="l"/>
          <a:r>
            <a:rPr lang="zh-CN" altLang="zh-CN" sz="2000" dirty="0">
              <a:latin typeface="+mn-ea"/>
              <a:ea typeface="+mn-ea"/>
            </a:rPr>
            <a:t>生育保险的产生和立法</a:t>
          </a:r>
          <a:endParaRPr lang="en-GB" sz="2000" dirty="0">
            <a:latin typeface="+mn-ea"/>
            <a:ea typeface="+mn-ea"/>
          </a:endParaRPr>
        </a:p>
      </dgm:t>
    </dgm:pt>
    <dgm:pt modelId="{051EF163-CB02-4ECB-81A2-9B777BAC507A}" type="parTrans" cxnId="{D87FFE95-7BF0-42E8-A133-A54684D049E8}">
      <dgm:prSet custT="1"/>
      <dgm:spPr/>
      <dgm:t>
        <a:bodyPr/>
        <a:lstStyle/>
        <a:p>
          <a:pPr algn="l"/>
          <a:endParaRPr lang="en-GB" sz="2000">
            <a:latin typeface="+mn-ea"/>
            <a:ea typeface="+mn-ea"/>
          </a:endParaRPr>
        </a:p>
      </dgm:t>
    </dgm:pt>
    <dgm:pt modelId="{FF419686-882E-4A29-BE09-5B8E338445E5}" type="sibTrans" cxnId="{D87FFE95-7BF0-42E8-A133-A54684D049E8}">
      <dgm:prSet/>
      <dgm:spPr/>
      <dgm:t>
        <a:bodyPr/>
        <a:lstStyle/>
        <a:p>
          <a:pPr algn="l"/>
          <a:endParaRPr lang="en-GB" sz="2000">
            <a:latin typeface="+mn-ea"/>
            <a:ea typeface="+mn-ea"/>
          </a:endParaRPr>
        </a:p>
      </dgm:t>
    </dgm:pt>
    <dgm:pt modelId="{E0C91C38-1588-42E8-87E2-67A998EC2145}">
      <dgm:prSet phldrT="[Text]" custT="1">
        <dgm:style>
          <a:lnRef idx="2">
            <a:schemeClr val="accent6"/>
          </a:lnRef>
          <a:fillRef idx="1">
            <a:schemeClr val="lt1"/>
          </a:fillRef>
          <a:effectRef idx="0">
            <a:schemeClr val="accent6"/>
          </a:effectRef>
          <a:fontRef idx="minor">
            <a:schemeClr val="dk1"/>
          </a:fontRef>
        </dgm:style>
      </dgm:prSet>
      <dgm:spPr>
        <a:noFill/>
        <a:ln>
          <a:solidFill>
            <a:schemeClr val="accent6">
              <a:lumMod val="75000"/>
            </a:schemeClr>
          </a:solidFill>
        </a:ln>
      </dgm:spPr>
      <dgm:t>
        <a:bodyPr/>
        <a:lstStyle/>
        <a:p>
          <a:pPr algn="l"/>
          <a:r>
            <a:rPr lang="zh-CN" altLang="zh-CN" sz="2000" dirty="0">
              <a:latin typeface="+mn-ea"/>
              <a:ea typeface="+mn-ea"/>
            </a:rPr>
            <a:t>生育保险制度与其他相关制度的关系</a:t>
          </a:r>
          <a:endParaRPr lang="en-GB" sz="2000" dirty="0">
            <a:latin typeface="+mn-ea"/>
            <a:ea typeface="+mn-ea"/>
          </a:endParaRPr>
        </a:p>
      </dgm:t>
    </dgm:pt>
    <dgm:pt modelId="{27BAA61D-B4A5-45C9-B6B3-606CA57D3FE5}" type="parTrans" cxnId="{90911BEF-D31B-4FDC-AADB-250B57284B48}">
      <dgm:prSet custT="1">
        <dgm:style>
          <a:lnRef idx="1">
            <a:schemeClr val="accent6"/>
          </a:lnRef>
          <a:fillRef idx="0">
            <a:schemeClr val="accent6"/>
          </a:fillRef>
          <a:effectRef idx="0">
            <a:schemeClr val="accent6"/>
          </a:effectRef>
          <a:fontRef idx="minor">
            <a:schemeClr val="tx1"/>
          </a:fontRef>
        </dgm:style>
      </dgm:prSet>
      <dgm:spPr>
        <a:ln w="19050">
          <a:solidFill>
            <a:schemeClr val="accent6">
              <a:lumMod val="75000"/>
            </a:schemeClr>
          </a:solidFill>
        </a:ln>
      </dgm:spPr>
      <dgm:t>
        <a:bodyPr/>
        <a:lstStyle/>
        <a:p>
          <a:pPr algn="l"/>
          <a:endParaRPr lang="en-GB" sz="2000">
            <a:latin typeface="+mn-ea"/>
            <a:ea typeface="+mn-ea"/>
          </a:endParaRPr>
        </a:p>
      </dgm:t>
    </dgm:pt>
    <dgm:pt modelId="{CD03C20D-43BA-4B7E-923D-FAF34FECEEE2}" type="sibTrans" cxnId="{90911BEF-D31B-4FDC-AADB-250B57284B48}">
      <dgm:prSet/>
      <dgm:spPr/>
      <dgm:t>
        <a:bodyPr/>
        <a:lstStyle/>
        <a:p>
          <a:pPr algn="l"/>
          <a:endParaRPr lang="en-GB" sz="2000">
            <a:latin typeface="+mn-ea"/>
            <a:ea typeface="+mn-ea"/>
          </a:endParaRPr>
        </a:p>
      </dgm:t>
    </dgm:pt>
    <dgm:pt modelId="{CBFD30E5-7054-41D4-9E87-F18AAE6E232E}">
      <dgm:prSet phldrT="[Text]" custT="1">
        <dgm:style>
          <a:lnRef idx="2">
            <a:schemeClr val="accent6"/>
          </a:lnRef>
          <a:fillRef idx="1">
            <a:schemeClr val="lt1"/>
          </a:fillRef>
          <a:effectRef idx="0">
            <a:schemeClr val="accent6"/>
          </a:effectRef>
          <a:fontRef idx="minor">
            <a:schemeClr val="dk1"/>
          </a:fontRef>
        </dgm:style>
      </dgm:prSet>
      <dgm:spPr>
        <a:noFill/>
        <a:ln>
          <a:solidFill>
            <a:schemeClr val="accent6">
              <a:lumMod val="75000"/>
            </a:schemeClr>
          </a:solidFill>
        </a:ln>
      </dgm:spPr>
      <dgm:t>
        <a:bodyPr/>
        <a:lstStyle/>
        <a:p>
          <a:pPr algn="l"/>
          <a:r>
            <a:rPr lang="zh-CN" altLang="zh-CN" sz="2000" kern="1200" dirty="0">
              <a:latin typeface="+mn-ea"/>
              <a:ea typeface="+mn-ea"/>
            </a:rPr>
            <a:t>生育</a:t>
          </a:r>
          <a:r>
            <a:rPr lang="zh-CN" altLang="zh-CN" sz="2000" kern="1200" dirty="0">
              <a:solidFill>
                <a:prstClr val="black"/>
              </a:solidFill>
              <a:latin typeface="微软雅黑"/>
              <a:ea typeface="微软雅黑"/>
              <a:cs typeface="+mn-cs"/>
            </a:rPr>
            <a:t>保险</a:t>
          </a:r>
          <a:r>
            <a:rPr lang="zh-CN" altLang="zh-CN" sz="2000" kern="1200" dirty="0">
              <a:latin typeface="+mn-ea"/>
              <a:ea typeface="+mn-ea"/>
            </a:rPr>
            <a:t>的具体内容</a:t>
          </a:r>
          <a:endParaRPr lang="en-GB" sz="2000" kern="1200" dirty="0">
            <a:latin typeface="+mn-ea"/>
            <a:ea typeface="+mn-ea"/>
          </a:endParaRPr>
        </a:p>
      </dgm:t>
    </dgm:pt>
    <dgm:pt modelId="{B4C3E68F-A576-4560-8511-973599475D78}" type="parTrans" cxnId="{1402E296-F5C6-45FF-BE8B-ED7D439BF130}">
      <dgm:prSet custT="1"/>
      <dgm:spPr/>
      <dgm:t>
        <a:bodyPr/>
        <a:lstStyle/>
        <a:p>
          <a:pPr algn="l"/>
          <a:endParaRPr lang="en-GB" sz="2000">
            <a:latin typeface="+mn-ea"/>
            <a:ea typeface="+mn-ea"/>
          </a:endParaRPr>
        </a:p>
      </dgm:t>
    </dgm:pt>
    <dgm:pt modelId="{854B8AA9-90B4-41DC-9C29-F45CBE4BADE1}" type="sibTrans" cxnId="{1402E296-F5C6-45FF-BE8B-ED7D439BF130}">
      <dgm:prSet/>
      <dgm:spPr/>
      <dgm:t>
        <a:bodyPr/>
        <a:lstStyle/>
        <a:p>
          <a:pPr algn="l"/>
          <a:endParaRPr lang="en-GB" sz="2000">
            <a:latin typeface="+mn-ea"/>
            <a:ea typeface="+mn-ea"/>
          </a:endParaRPr>
        </a:p>
      </dgm:t>
    </dgm:pt>
    <dgm:pt modelId="{D3D35C42-B77C-494D-B527-E2DC3725154C}">
      <dgm:prSet phldrT="[Text]" custT="1">
        <dgm:style>
          <a:lnRef idx="2">
            <a:schemeClr val="accent6"/>
          </a:lnRef>
          <a:fillRef idx="1">
            <a:schemeClr val="lt1"/>
          </a:fillRef>
          <a:effectRef idx="0">
            <a:schemeClr val="accent6"/>
          </a:effectRef>
          <a:fontRef idx="minor">
            <a:schemeClr val="dk1"/>
          </a:fontRef>
        </dgm:style>
      </dgm:prSet>
      <dgm:spPr>
        <a:noFill/>
        <a:ln>
          <a:solidFill>
            <a:schemeClr val="accent6">
              <a:lumMod val="75000"/>
            </a:schemeClr>
          </a:solidFill>
        </a:ln>
      </dgm:spPr>
      <dgm:t>
        <a:bodyPr/>
        <a:lstStyle/>
        <a:p>
          <a:pPr algn="l"/>
          <a:r>
            <a:rPr lang="zh-CN" altLang="zh-CN" sz="2000" dirty="0">
              <a:latin typeface="+mn-ea"/>
              <a:ea typeface="+mn-ea"/>
            </a:rPr>
            <a:t>生育保险的定义</a:t>
          </a:r>
          <a:endParaRPr lang="en-GB" sz="2000" dirty="0">
            <a:latin typeface="+mn-ea"/>
            <a:ea typeface="+mn-ea"/>
          </a:endParaRPr>
        </a:p>
      </dgm:t>
    </dgm:pt>
    <dgm:pt modelId="{256627E2-DF68-4B11-96A4-263B4F34BF16}" type="parTrans" cxnId="{66871FBA-1B39-42A2-9E91-3B198F85C43B}">
      <dgm:prSet custT="1">
        <dgm:style>
          <a:lnRef idx="1">
            <a:schemeClr val="accent6"/>
          </a:lnRef>
          <a:fillRef idx="0">
            <a:schemeClr val="accent6"/>
          </a:fillRef>
          <a:effectRef idx="0">
            <a:schemeClr val="accent6"/>
          </a:effectRef>
          <a:fontRef idx="minor">
            <a:schemeClr val="tx1"/>
          </a:fontRef>
        </dgm:style>
      </dgm:prSet>
      <dgm:spPr>
        <a:ln w="19050">
          <a:solidFill>
            <a:schemeClr val="accent6">
              <a:lumMod val="75000"/>
            </a:schemeClr>
          </a:solidFill>
        </a:ln>
      </dgm:spPr>
      <dgm:t>
        <a:bodyPr/>
        <a:lstStyle/>
        <a:p>
          <a:pPr algn="l"/>
          <a:endParaRPr lang="en-GB" sz="2000">
            <a:latin typeface="+mn-ea"/>
            <a:ea typeface="+mn-ea"/>
          </a:endParaRPr>
        </a:p>
      </dgm:t>
    </dgm:pt>
    <dgm:pt modelId="{83A7D619-B154-4E51-BC8A-D23429869DE8}" type="sibTrans" cxnId="{66871FBA-1B39-42A2-9E91-3B198F85C43B}">
      <dgm:prSet/>
      <dgm:spPr/>
      <dgm:t>
        <a:bodyPr/>
        <a:lstStyle/>
        <a:p>
          <a:pPr algn="l"/>
          <a:endParaRPr lang="en-GB" sz="2000">
            <a:latin typeface="+mn-ea"/>
            <a:ea typeface="+mn-ea"/>
          </a:endParaRPr>
        </a:p>
      </dgm:t>
    </dgm:pt>
    <dgm:pt modelId="{18C75BFC-07EE-4C73-8B51-06593C8D3579}">
      <dgm:prSet phldrT="[Text]" custT="1">
        <dgm:style>
          <a:lnRef idx="2">
            <a:schemeClr val="accent6"/>
          </a:lnRef>
          <a:fillRef idx="1">
            <a:schemeClr val="lt1"/>
          </a:fillRef>
          <a:effectRef idx="0">
            <a:schemeClr val="accent6"/>
          </a:effectRef>
          <a:fontRef idx="minor">
            <a:schemeClr val="dk1"/>
          </a:fontRef>
        </dgm:style>
      </dgm:prSet>
      <dgm:spPr>
        <a:noFill/>
        <a:ln>
          <a:solidFill>
            <a:schemeClr val="accent6">
              <a:lumMod val="75000"/>
            </a:schemeClr>
          </a:solidFill>
        </a:ln>
      </dgm:spPr>
      <dgm:t>
        <a:bodyPr/>
        <a:lstStyle/>
        <a:p>
          <a:pPr algn="l"/>
          <a:r>
            <a:rPr lang="zh-CN" altLang="zh-CN" sz="2000" dirty="0">
              <a:latin typeface="+mn-ea"/>
              <a:ea typeface="+mn-ea"/>
            </a:rPr>
            <a:t>生育保险的特点</a:t>
          </a:r>
          <a:endParaRPr lang="en-GB" sz="2000" dirty="0">
            <a:latin typeface="+mn-ea"/>
            <a:ea typeface="+mn-ea"/>
          </a:endParaRPr>
        </a:p>
      </dgm:t>
    </dgm:pt>
    <dgm:pt modelId="{1995F580-7A96-4B33-89E1-ADBB6E688661}" type="parTrans" cxnId="{761DA201-BCB6-4F3F-98C8-9DEF1450BFE3}">
      <dgm:prSet custT="1"/>
      <dgm:spPr>
        <a:ln w="19050">
          <a:solidFill>
            <a:schemeClr val="accent6">
              <a:lumMod val="75000"/>
            </a:schemeClr>
          </a:solidFill>
        </a:ln>
      </dgm:spPr>
      <dgm:t>
        <a:bodyPr/>
        <a:lstStyle/>
        <a:p>
          <a:pPr algn="l"/>
          <a:endParaRPr lang="en-GB" sz="2000">
            <a:latin typeface="+mn-ea"/>
            <a:ea typeface="+mn-ea"/>
          </a:endParaRPr>
        </a:p>
      </dgm:t>
    </dgm:pt>
    <dgm:pt modelId="{0DE69D17-E2C1-4DDF-8668-362A238F88A6}" type="sibTrans" cxnId="{761DA201-BCB6-4F3F-98C8-9DEF1450BFE3}">
      <dgm:prSet/>
      <dgm:spPr/>
      <dgm:t>
        <a:bodyPr/>
        <a:lstStyle/>
        <a:p>
          <a:pPr algn="l"/>
          <a:endParaRPr lang="en-GB" sz="2000">
            <a:latin typeface="+mn-ea"/>
            <a:ea typeface="+mn-ea"/>
          </a:endParaRPr>
        </a:p>
      </dgm:t>
    </dgm:pt>
    <dgm:pt modelId="{6B7B1326-CF31-47F4-9735-11854BD01634}">
      <dgm:prSet phldrT="[Text]" custT="1">
        <dgm:style>
          <a:lnRef idx="2">
            <a:schemeClr val="accent6"/>
          </a:lnRef>
          <a:fillRef idx="1">
            <a:schemeClr val="lt1"/>
          </a:fillRef>
          <a:effectRef idx="0">
            <a:schemeClr val="accent6"/>
          </a:effectRef>
          <a:fontRef idx="minor">
            <a:schemeClr val="dk1"/>
          </a:fontRef>
        </dgm:style>
      </dgm:prSet>
      <dgm:spPr>
        <a:noFill/>
        <a:ln>
          <a:solidFill>
            <a:schemeClr val="accent6">
              <a:lumMod val="75000"/>
            </a:schemeClr>
          </a:solidFill>
        </a:ln>
      </dgm:spPr>
      <dgm:t>
        <a:bodyPr/>
        <a:lstStyle/>
        <a:p>
          <a:pPr algn="l"/>
          <a:r>
            <a:rPr lang="zh-CN" altLang="zh-CN" sz="2000" dirty="0">
              <a:latin typeface="+mn-ea"/>
              <a:ea typeface="+mn-ea"/>
            </a:rPr>
            <a:t>生育保险的作用和意义</a:t>
          </a:r>
          <a:endParaRPr lang="en-GB" sz="2000" dirty="0">
            <a:latin typeface="+mn-ea"/>
            <a:ea typeface="+mn-ea"/>
          </a:endParaRPr>
        </a:p>
      </dgm:t>
    </dgm:pt>
    <dgm:pt modelId="{05FED4B9-60D8-4BB2-925C-15DA3DE24929}" type="parTrans" cxnId="{E3217DF1-22D9-4B10-9494-47DB23CCE523}">
      <dgm:prSet custT="1"/>
      <dgm:spPr>
        <a:ln w="19050">
          <a:solidFill>
            <a:schemeClr val="accent6">
              <a:lumMod val="75000"/>
            </a:schemeClr>
          </a:solidFill>
        </a:ln>
      </dgm:spPr>
      <dgm:t>
        <a:bodyPr/>
        <a:lstStyle/>
        <a:p>
          <a:pPr algn="l"/>
          <a:endParaRPr lang="en-GB" sz="2000">
            <a:latin typeface="+mn-ea"/>
            <a:ea typeface="+mn-ea"/>
          </a:endParaRPr>
        </a:p>
      </dgm:t>
    </dgm:pt>
    <dgm:pt modelId="{273A1ECC-F870-4546-925C-7782287DA4AE}" type="sibTrans" cxnId="{E3217DF1-22D9-4B10-9494-47DB23CCE523}">
      <dgm:prSet/>
      <dgm:spPr/>
      <dgm:t>
        <a:bodyPr/>
        <a:lstStyle/>
        <a:p>
          <a:pPr algn="l"/>
          <a:endParaRPr lang="en-GB" sz="2000">
            <a:latin typeface="+mn-ea"/>
            <a:ea typeface="+mn-ea"/>
          </a:endParaRPr>
        </a:p>
      </dgm:t>
    </dgm:pt>
    <dgm:pt modelId="{5E76571C-4A36-493D-8028-EC79EC29D3DA}" type="pres">
      <dgm:prSet presAssocID="{38C68CDF-8C01-4733-AC64-306AF0C54F38}" presName="Name0" presStyleCnt="0">
        <dgm:presLayoutVars>
          <dgm:chPref val="1"/>
          <dgm:dir/>
          <dgm:animOne val="branch"/>
          <dgm:animLvl val="lvl"/>
          <dgm:resizeHandles val="exact"/>
        </dgm:presLayoutVars>
      </dgm:prSet>
      <dgm:spPr/>
    </dgm:pt>
    <dgm:pt modelId="{25C1D3B2-E30E-47E1-8C8D-20EF08636088}" type="pres">
      <dgm:prSet presAssocID="{A38891AC-6015-4A73-8258-2072892AFAF5}" presName="root1" presStyleCnt="0"/>
      <dgm:spPr/>
    </dgm:pt>
    <dgm:pt modelId="{5BBA1540-C185-4C60-BC19-3195094B4E0D}" type="pres">
      <dgm:prSet presAssocID="{A38891AC-6015-4A73-8258-2072892AFAF5}" presName="LevelOneTextNode" presStyleLbl="node0" presStyleIdx="0" presStyleCnt="1" custScaleX="182895" custScaleY="26448">
        <dgm:presLayoutVars>
          <dgm:chPref val="3"/>
        </dgm:presLayoutVars>
      </dgm:prSet>
      <dgm:spPr/>
    </dgm:pt>
    <dgm:pt modelId="{2C0AFAF0-DC71-4207-A087-14C6019085B6}" type="pres">
      <dgm:prSet presAssocID="{A38891AC-6015-4A73-8258-2072892AFAF5}" presName="level2hierChild" presStyleCnt="0"/>
      <dgm:spPr/>
    </dgm:pt>
    <dgm:pt modelId="{2F999770-017D-4B2F-A511-2F6DC3726ABD}" type="pres">
      <dgm:prSet presAssocID="{256627E2-DF68-4B11-96A4-263B4F34BF16}" presName="conn2-1" presStyleLbl="parChTrans1D2" presStyleIdx="0" presStyleCnt="6"/>
      <dgm:spPr/>
    </dgm:pt>
    <dgm:pt modelId="{7BA34BE1-9CD3-4A4A-A789-61A9CA5A63F9}" type="pres">
      <dgm:prSet presAssocID="{256627E2-DF68-4B11-96A4-263B4F34BF16}" presName="connTx" presStyleLbl="parChTrans1D2" presStyleIdx="0" presStyleCnt="6"/>
      <dgm:spPr/>
    </dgm:pt>
    <dgm:pt modelId="{7B1ED6DE-7E54-4728-B348-4687CE00D016}" type="pres">
      <dgm:prSet presAssocID="{D3D35C42-B77C-494D-B527-E2DC3725154C}" presName="root2" presStyleCnt="0"/>
      <dgm:spPr/>
    </dgm:pt>
    <dgm:pt modelId="{4EF03636-5821-413D-A5C0-2C60B8460C62}" type="pres">
      <dgm:prSet presAssocID="{D3D35C42-B77C-494D-B527-E2DC3725154C}" presName="LevelTwoTextNode" presStyleLbl="node2" presStyleIdx="0" presStyleCnt="6" custScaleX="56375" custScaleY="45501" custLinFactNeighborY="3196">
        <dgm:presLayoutVars>
          <dgm:chPref val="3"/>
        </dgm:presLayoutVars>
      </dgm:prSet>
      <dgm:spPr/>
    </dgm:pt>
    <dgm:pt modelId="{9D96F3F0-4516-467C-ABDF-EB43E52507D6}" type="pres">
      <dgm:prSet presAssocID="{D3D35C42-B77C-494D-B527-E2DC3725154C}" presName="level3hierChild" presStyleCnt="0"/>
      <dgm:spPr/>
    </dgm:pt>
    <dgm:pt modelId="{9CB1A8B1-5C07-4788-B6D4-82AFEAAC5B17}" type="pres">
      <dgm:prSet presAssocID="{B4C3E68F-A576-4560-8511-973599475D78}" presName="conn2-1" presStyleLbl="parChTrans1D2" presStyleIdx="1" presStyleCnt="6"/>
      <dgm:spPr/>
    </dgm:pt>
    <dgm:pt modelId="{70530DD9-033A-4586-87B6-8FC55382CD5F}" type="pres">
      <dgm:prSet presAssocID="{B4C3E68F-A576-4560-8511-973599475D78}" presName="connTx" presStyleLbl="parChTrans1D2" presStyleIdx="1" presStyleCnt="6"/>
      <dgm:spPr/>
    </dgm:pt>
    <dgm:pt modelId="{95EB5568-32C3-42CC-8994-DE7E3B12A907}" type="pres">
      <dgm:prSet presAssocID="{CBFD30E5-7054-41D4-9E87-F18AAE6E232E}" presName="root2" presStyleCnt="0"/>
      <dgm:spPr/>
    </dgm:pt>
    <dgm:pt modelId="{551CFCBB-80CE-46CC-9B79-F6E5AA2B730D}" type="pres">
      <dgm:prSet presAssocID="{CBFD30E5-7054-41D4-9E87-F18AAE6E232E}" presName="LevelTwoTextNode" presStyleLbl="node2" presStyleIdx="1" presStyleCnt="6" custScaleX="75007" custScaleY="45501" custLinFactNeighborY="3196">
        <dgm:presLayoutVars>
          <dgm:chPref val="3"/>
        </dgm:presLayoutVars>
      </dgm:prSet>
      <dgm:spPr/>
    </dgm:pt>
    <dgm:pt modelId="{041577E5-E9D0-4BEA-80D5-3DD4B6308561}" type="pres">
      <dgm:prSet presAssocID="{CBFD30E5-7054-41D4-9E87-F18AAE6E232E}" presName="level3hierChild" presStyleCnt="0"/>
      <dgm:spPr/>
    </dgm:pt>
    <dgm:pt modelId="{03EFEB3C-511E-45C8-A421-C9F715066F2F}" type="pres">
      <dgm:prSet presAssocID="{051EF163-CB02-4ECB-81A2-9B777BAC507A}" presName="conn2-1" presStyleLbl="parChTrans1D2" presStyleIdx="2" presStyleCnt="6"/>
      <dgm:spPr/>
    </dgm:pt>
    <dgm:pt modelId="{41944F2A-DE54-42A2-BA34-FD47547C70CB}" type="pres">
      <dgm:prSet presAssocID="{051EF163-CB02-4ECB-81A2-9B777BAC507A}" presName="connTx" presStyleLbl="parChTrans1D2" presStyleIdx="2" presStyleCnt="6"/>
      <dgm:spPr/>
    </dgm:pt>
    <dgm:pt modelId="{C6A2A810-14D8-4282-BAAF-09C60CA923E9}" type="pres">
      <dgm:prSet presAssocID="{3D15F0B2-8DAD-4303-81F9-FBA8506DAF4A}" presName="root2" presStyleCnt="0"/>
      <dgm:spPr/>
    </dgm:pt>
    <dgm:pt modelId="{6146C6AC-548D-43EC-88F9-FD63A4DC0B18}" type="pres">
      <dgm:prSet presAssocID="{3D15F0B2-8DAD-4303-81F9-FBA8506DAF4A}" presName="LevelTwoTextNode" presStyleLbl="node2" presStyleIdx="2" presStyleCnt="6" custScaleX="80652" custScaleY="45501" custLinFactNeighborY="3196">
        <dgm:presLayoutVars>
          <dgm:chPref val="3"/>
        </dgm:presLayoutVars>
      </dgm:prSet>
      <dgm:spPr/>
    </dgm:pt>
    <dgm:pt modelId="{70110542-2EB6-4961-BE25-73997966B5C1}" type="pres">
      <dgm:prSet presAssocID="{3D15F0B2-8DAD-4303-81F9-FBA8506DAF4A}" presName="level3hierChild" presStyleCnt="0"/>
      <dgm:spPr/>
    </dgm:pt>
    <dgm:pt modelId="{B1DD62C1-52E1-412D-9A40-FE6EFD221FF6}" type="pres">
      <dgm:prSet presAssocID="{27BAA61D-B4A5-45C9-B6B3-606CA57D3FE5}" presName="conn2-1" presStyleLbl="parChTrans1D2" presStyleIdx="3" presStyleCnt="6"/>
      <dgm:spPr/>
    </dgm:pt>
    <dgm:pt modelId="{BCE40AA8-BD52-4FB8-BE84-F7BCA9041993}" type="pres">
      <dgm:prSet presAssocID="{27BAA61D-B4A5-45C9-B6B3-606CA57D3FE5}" presName="connTx" presStyleLbl="parChTrans1D2" presStyleIdx="3" presStyleCnt="6"/>
      <dgm:spPr/>
    </dgm:pt>
    <dgm:pt modelId="{FE8935D8-3F77-4B05-924C-1F5B38119401}" type="pres">
      <dgm:prSet presAssocID="{E0C91C38-1588-42E8-87E2-67A998EC2145}" presName="root2" presStyleCnt="0"/>
      <dgm:spPr/>
    </dgm:pt>
    <dgm:pt modelId="{86D517EE-909C-4178-8CB9-C6558398D27A}" type="pres">
      <dgm:prSet presAssocID="{E0C91C38-1588-42E8-87E2-67A998EC2145}" presName="LevelTwoTextNode" presStyleLbl="node2" presStyleIdx="3" presStyleCnt="6" custScaleX="129785" custScaleY="53742" custLinFactNeighborY="3196">
        <dgm:presLayoutVars>
          <dgm:chPref val="3"/>
        </dgm:presLayoutVars>
      </dgm:prSet>
      <dgm:spPr/>
    </dgm:pt>
    <dgm:pt modelId="{6069B9CD-AE04-4F6A-8F38-1A326D3C657C}" type="pres">
      <dgm:prSet presAssocID="{E0C91C38-1588-42E8-87E2-67A998EC2145}" presName="level3hierChild" presStyleCnt="0"/>
      <dgm:spPr/>
    </dgm:pt>
    <dgm:pt modelId="{E692ABED-9FBB-45C5-89B1-F1A3E875DCA5}" type="pres">
      <dgm:prSet presAssocID="{1995F580-7A96-4B33-89E1-ADBB6E688661}" presName="conn2-1" presStyleLbl="parChTrans1D2" presStyleIdx="4" presStyleCnt="6"/>
      <dgm:spPr/>
    </dgm:pt>
    <dgm:pt modelId="{85B3EB8B-101A-4281-8DA4-D602E72CB7BF}" type="pres">
      <dgm:prSet presAssocID="{1995F580-7A96-4B33-89E1-ADBB6E688661}" presName="connTx" presStyleLbl="parChTrans1D2" presStyleIdx="4" presStyleCnt="6"/>
      <dgm:spPr/>
    </dgm:pt>
    <dgm:pt modelId="{862A36E5-B05A-4E46-A33E-7A5937B382EC}" type="pres">
      <dgm:prSet presAssocID="{18C75BFC-07EE-4C73-8B51-06593C8D3579}" presName="root2" presStyleCnt="0"/>
      <dgm:spPr/>
    </dgm:pt>
    <dgm:pt modelId="{80E04067-0D34-4127-8022-032DC7888F92}" type="pres">
      <dgm:prSet presAssocID="{18C75BFC-07EE-4C73-8B51-06593C8D3579}" presName="LevelTwoTextNode" presStyleLbl="node2" presStyleIdx="4" presStyleCnt="6" custScaleX="61250" custScaleY="45501" custLinFactNeighborY="3196">
        <dgm:presLayoutVars>
          <dgm:chPref val="3"/>
        </dgm:presLayoutVars>
      </dgm:prSet>
      <dgm:spPr/>
    </dgm:pt>
    <dgm:pt modelId="{4B773B54-EAF2-4895-A408-90271B148359}" type="pres">
      <dgm:prSet presAssocID="{18C75BFC-07EE-4C73-8B51-06593C8D3579}" presName="level3hierChild" presStyleCnt="0"/>
      <dgm:spPr/>
    </dgm:pt>
    <dgm:pt modelId="{0DAC8363-FE72-432B-9EAD-9200EF7F068D}" type="pres">
      <dgm:prSet presAssocID="{05FED4B9-60D8-4BB2-925C-15DA3DE24929}" presName="conn2-1" presStyleLbl="parChTrans1D2" presStyleIdx="5" presStyleCnt="6"/>
      <dgm:spPr/>
    </dgm:pt>
    <dgm:pt modelId="{7E3BAF0A-5FA2-47F1-9EBD-7A680AB9D3F4}" type="pres">
      <dgm:prSet presAssocID="{05FED4B9-60D8-4BB2-925C-15DA3DE24929}" presName="connTx" presStyleLbl="parChTrans1D2" presStyleIdx="5" presStyleCnt="6"/>
      <dgm:spPr/>
    </dgm:pt>
    <dgm:pt modelId="{6C6D85D2-6DD2-4990-9E28-383DE656CF48}" type="pres">
      <dgm:prSet presAssocID="{6B7B1326-CF31-47F4-9735-11854BD01634}" presName="root2" presStyleCnt="0"/>
      <dgm:spPr/>
    </dgm:pt>
    <dgm:pt modelId="{743AB48A-8F4B-40CD-B36F-0370124D0ED7}" type="pres">
      <dgm:prSet presAssocID="{6B7B1326-CF31-47F4-9735-11854BD01634}" presName="LevelTwoTextNode" presStyleLbl="node2" presStyleIdx="5" presStyleCnt="6" custScaleX="87412" custScaleY="45501" custLinFactNeighborY="241">
        <dgm:presLayoutVars>
          <dgm:chPref val="3"/>
        </dgm:presLayoutVars>
      </dgm:prSet>
      <dgm:spPr/>
    </dgm:pt>
    <dgm:pt modelId="{ECA0196E-E168-4C86-B9E6-1EA118DDD85B}" type="pres">
      <dgm:prSet presAssocID="{6B7B1326-CF31-47F4-9735-11854BD01634}" presName="level3hierChild" presStyleCnt="0"/>
      <dgm:spPr/>
    </dgm:pt>
  </dgm:ptLst>
  <dgm:cxnLst>
    <dgm:cxn modelId="{761DA201-BCB6-4F3F-98C8-9DEF1450BFE3}" srcId="{A38891AC-6015-4A73-8258-2072892AFAF5}" destId="{18C75BFC-07EE-4C73-8B51-06593C8D3579}" srcOrd="4" destOrd="0" parTransId="{1995F580-7A96-4B33-89E1-ADBB6E688661}" sibTransId="{0DE69D17-E2C1-4DDF-8668-362A238F88A6}"/>
    <dgm:cxn modelId="{1CF6FD01-54AD-4D16-813B-3B8CE15D15FB}" type="presOf" srcId="{051EF163-CB02-4ECB-81A2-9B777BAC507A}" destId="{03EFEB3C-511E-45C8-A421-C9F715066F2F}" srcOrd="0" destOrd="0" presId="urn:microsoft.com/office/officeart/2008/layout/HorizontalMultiLevelHierarchy"/>
    <dgm:cxn modelId="{71CE1A18-0003-4BEE-B43A-478910B2D3CA}" type="presOf" srcId="{27BAA61D-B4A5-45C9-B6B3-606CA57D3FE5}" destId="{B1DD62C1-52E1-412D-9A40-FE6EFD221FF6}" srcOrd="0" destOrd="0" presId="urn:microsoft.com/office/officeart/2008/layout/HorizontalMultiLevelHierarchy"/>
    <dgm:cxn modelId="{BC1BAF1A-C4CD-4501-B11C-C161923633E9}" type="presOf" srcId="{18C75BFC-07EE-4C73-8B51-06593C8D3579}" destId="{80E04067-0D34-4127-8022-032DC7888F92}" srcOrd="0" destOrd="0" presId="urn:microsoft.com/office/officeart/2008/layout/HorizontalMultiLevelHierarchy"/>
    <dgm:cxn modelId="{B065FE1A-C8D2-44C7-87F4-38A2680CD44C}" type="presOf" srcId="{1995F580-7A96-4B33-89E1-ADBB6E688661}" destId="{85B3EB8B-101A-4281-8DA4-D602E72CB7BF}" srcOrd="1" destOrd="0" presId="urn:microsoft.com/office/officeart/2008/layout/HorizontalMultiLevelHierarchy"/>
    <dgm:cxn modelId="{109DCC23-2DC9-4535-B96B-352175BA4663}" type="presOf" srcId="{051EF163-CB02-4ECB-81A2-9B777BAC507A}" destId="{41944F2A-DE54-42A2-BA34-FD47547C70CB}" srcOrd="1" destOrd="0" presId="urn:microsoft.com/office/officeart/2008/layout/HorizontalMultiLevelHierarchy"/>
    <dgm:cxn modelId="{360FA030-ABDC-407E-8A1B-0CD32BF11A3C}" type="presOf" srcId="{256627E2-DF68-4B11-96A4-263B4F34BF16}" destId="{2F999770-017D-4B2F-A511-2F6DC3726ABD}" srcOrd="0" destOrd="0" presId="urn:microsoft.com/office/officeart/2008/layout/HorizontalMultiLevelHierarchy"/>
    <dgm:cxn modelId="{D6D47334-2587-434C-83CB-35289C5F3FF5}" type="presOf" srcId="{B4C3E68F-A576-4560-8511-973599475D78}" destId="{9CB1A8B1-5C07-4788-B6D4-82AFEAAC5B17}" srcOrd="0" destOrd="0" presId="urn:microsoft.com/office/officeart/2008/layout/HorizontalMultiLevelHierarchy"/>
    <dgm:cxn modelId="{C7703736-0A9B-4FB4-954D-CAFEBB07B38A}" type="presOf" srcId="{CBFD30E5-7054-41D4-9E87-F18AAE6E232E}" destId="{551CFCBB-80CE-46CC-9B79-F6E5AA2B730D}" srcOrd="0" destOrd="0" presId="urn:microsoft.com/office/officeart/2008/layout/HorizontalMultiLevelHierarchy"/>
    <dgm:cxn modelId="{4D39EE37-1766-4431-8373-5032DC28D43E}" type="presOf" srcId="{E0C91C38-1588-42E8-87E2-67A998EC2145}" destId="{86D517EE-909C-4178-8CB9-C6558398D27A}" srcOrd="0" destOrd="0" presId="urn:microsoft.com/office/officeart/2008/layout/HorizontalMultiLevelHierarchy"/>
    <dgm:cxn modelId="{770E6138-4C9D-446C-A2F7-B853A3F12759}" srcId="{38C68CDF-8C01-4733-AC64-306AF0C54F38}" destId="{A38891AC-6015-4A73-8258-2072892AFAF5}" srcOrd="0" destOrd="0" parTransId="{C91A6AB5-76F8-49B3-B68F-7605E5910717}" sibTransId="{6CE68315-2B91-4202-B5AB-27EF66C56FE9}"/>
    <dgm:cxn modelId="{6C758B3C-8711-4A1E-AAC4-382FE0BA1E4B}" type="presOf" srcId="{05FED4B9-60D8-4BB2-925C-15DA3DE24929}" destId="{7E3BAF0A-5FA2-47F1-9EBD-7A680AB9D3F4}" srcOrd="1" destOrd="0" presId="urn:microsoft.com/office/officeart/2008/layout/HorizontalMultiLevelHierarchy"/>
    <dgm:cxn modelId="{08FC9F3E-A808-4001-AA8E-FA5E231E9F3C}" type="presOf" srcId="{256627E2-DF68-4B11-96A4-263B4F34BF16}" destId="{7BA34BE1-9CD3-4A4A-A789-61A9CA5A63F9}" srcOrd="1" destOrd="0" presId="urn:microsoft.com/office/officeart/2008/layout/HorizontalMultiLevelHierarchy"/>
    <dgm:cxn modelId="{0B558455-60A6-42BE-930F-6538E1976E80}" type="presOf" srcId="{1995F580-7A96-4B33-89E1-ADBB6E688661}" destId="{E692ABED-9FBB-45C5-89B1-F1A3E875DCA5}" srcOrd="0" destOrd="0" presId="urn:microsoft.com/office/officeart/2008/layout/HorizontalMultiLevelHierarchy"/>
    <dgm:cxn modelId="{94E36D8C-7D25-4B05-9904-1ED26795E5BF}" type="presOf" srcId="{B4C3E68F-A576-4560-8511-973599475D78}" destId="{70530DD9-033A-4586-87B6-8FC55382CD5F}" srcOrd="1" destOrd="0" presId="urn:microsoft.com/office/officeart/2008/layout/HorizontalMultiLevelHierarchy"/>
    <dgm:cxn modelId="{AA364C90-9EDC-41CC-A24D-AFB51EB7DA71}" type="presOf" srcId="{3D15F0B2-8DAD-4303-81F9-FBA8506DAF4A}" destId="{6146C6AC-548D-43EC-88F9-FD63A4DC0B18}" srcOrd="0" destOrd="0" presId="urn:microsoft.com/office/officeart/2008/layout/HorizontalMultiLevelHierarchy"/>
    <dgm:cxn modelId="{EB583793-9B19-45EB-AABC-E94B00B1E5CC}" type="presOf" srcId="{27BAA61D-B4A5-45C9-B6B3-606CA57D3FE5}" destId="{BCE40AA8-BD52-4FB8-BE84-F7BCA9041993}" srcOrd="1" destOrd="0" presId="urn:microsoft.com/office/officeart/2008/layout/HorizontalMultiLevelHierarchy"/>
    <dgm:cxn modelId="{D87FFE95-7BF0-42E8-A133-A54684D049E8}" srcId="{A38891AC-6015-4A73-8258-2072892AFAF5}" destId="{3D15F0B2-8DAD-4303-81F9-FBA8506DAF4A}" srcOrd="2" destOrd="0" parTransId="{051EF163-CB02-4ECB-81A2-9B777BAC507A}" sibTransId="{FF419686-882E-4A29-BE09-5B8E338445E5}"/>
    <dgm:cxn modelId="{1402E296-F5C6-45FF-BE8B-ED7D439BF130}" srcId="{A38891AC-6015-4A73-8258-2072892AFAF5}" destId="{CBFD30E5-7054-41D4-9E87-F18AAE6E232E}" srcOrd="1" destOrd="0" parTransId="{B4C3E68F-A576-4560-8511-973599475D78}" sibTransId="{854B8AA9-90B4-41DC-9C29-F45CBE4BADE1}"/>
    <dgm:cxn modelId="{1FC0F39C-0F13-4705-A322-4B54E0201947}" type="presOf" srcId="{D3D35C42-B77C-494D-B527-E2DC3725154C}" destId="{4EF03636-5821-413D-A5C0-2C60B8460C62}" srcOrd="0" destOrd="0" presId="urn:microsoft.com/office/officeart/2008/layout/HorizontalMultiLevelHierarchy"/>
    <dgm:cxn modelId="{FDCC71B4-F990-4330-8C39-962DD58E569E}" type="presOf" srcId="{A38891AC-6015-4A73-8258-2072892AFAF5}" destId="{5BBA1540-C185-4C60-BC19-3195094B4E0D}" srcOrd="0" destOrd="0" presId="urn:microsoft.com/office/officeart/2008/layout/HorizontalMultiLevelHierarchy"/>
    <dgm:cxn modelId="{66871FBA-1B39-42A2-9E91-3B198F85C43B}" srcId="{A38891AC-6015-4A73-8258-2072892AFAF5}" destId="{D3D35C42-B77C-494D-B527-E2DC3725154C}" srcOrd="0" destOrd="0" parTransId="{256627E2-DF68-4B11-96A4-263B4F34BF16}" sibTransId="{83A7D619-B154-4E51-BC8A-D23429869DE8}"/>
    <dgm:cxn modelId="{50D68DC7-E32E-4F86-A1EA-52D2ECC4C9B0}" type="presOf" srcId="{38C68CDF-8C01-4733-AC64-306AF0C54F38}" destId="{5E76571C-4A36-493D-8028-EC79EC29D3DA}" srcOrd="0" destOrd="0" presId="urn:microsoft.com/office/officeart/2008/layout/HorizontalMultiLevelHierarchy"/>
    <dgm:cxn modelId="{48610CE2-EF59-41BB-ABD5-FF70783AE86B}" type="presOf" srcId="{6B7B1326-CF31-47F4-9735-11854BD01634}" destId="{743AB48A-8F4B-40CD-B36F-0370124D0ED7}" srcOrd="0" destOrd="0" presId="urn:microsoft.com/office/officeart/2008/layout/HorizontalMultiLevelHierarchy"/>
    <dgm:cxn modelId="{2CC859E7-2B54-49DD-A31F-4CAB0788BD7D}" type="presOf" srcId="{05FED4B9-60D8-4BB2-925C-15DA3DE24929}" destId="{0DAC8363-FE72-432B-9EAD-9200EF7F068D}" srcOrd="0" destOrd="0" presId="urn:microsoft.com/office/officeart/2008/layout/HorizontalMultiLevelHierarchy"/>
    <dgm:cxn modelId="{90911BEF-D31B-4FDC-AADB-250B57284B48}" srcId="{A38891AC-6015-4A73-8258-2072892AFAF5}" destId="{E0C91C38-1588-42E8-87E2-67A998EC2145}" srcOrd="3" destOrd="0" parTransId="{27BAA61D-B4A5-45C9-B6B3-606CA57D3FE5}" sibTransId="{CD03C20D-43BA-4B7E-923D-FAF34FECEEE2}"/>
    <dgm:cxn modelId="{E3217DF1-22D9-4B10-9494-47DB23CCE523}" srcId="{A38891AC-6015-4A73-8258-2072892AFAF5}" destId="{6B7B1326-CF31-47F4-9735-11854BD01634}" srcOrd="5" destOrd="0" parTransId="{05FED4B9-60D8-4BB2-925C-15DA3DE24929}" sibTransId="{273A1ECC-F870-4546-925C-7782287DA4AE}"/>
    <dgm:cxn modelId="{3D79E2CF-CA5F-493D-B95B-7910FF5061AD}" type="presParOf" srcId="{5E76571C-4A36-493D-8028-EC79EC29D3DA}" destId="{25C1D3B2-E30E-47E1-8C8D-20EF08636088}" srcOrd="0" destOrd="0" presId="urn:microsoft.com/office/officeart/2008/layout/HorizontalMultiLevelHierarchy"/>
    <dgm:cxn modelId="{9C96315F-7794-4F64-8121-D965D9A3A476}" type="presParOf" srcId="{25C1D3B2-E30E-47E1-8C8D-20EF08636088}" destId="{5BBA1540-C185-4C60-BC19-3195094B4E0D}" srcOrd="0" destOrd="0" presId="urn:microsoft.com/office/officeart/2008/layout/HorizontalMultiLevelHierarchy"/>
    <dgm:cxn modelId="{68E04E94-AF8F-495A-86AB-38DD6B0EB8C4}" type="presParOf" srcId="{25C1D3B2-E30E-47E1-8C8D-20EF08636088}" destId="{2C0AFAF0-DC71-4207-A087-14C6019085B6}" srcOrd="1" destOrd="0" presId="urn:microsoft.com/office/officeart/2008/layout/HorizontalMultiLevelHierarchy"/>
    <dgm:cxn modelId="{AA490FFD-6C0A-49B3-AE69-66B4F998FEAA}" type="presParOf" srcId="{2C0AFAF0-DC71-4207-A087-14C6019085B6}" destId="{2F999770-017D-4B2F-A511-2F6DC3726ABD}" srcOrd="0" destOrd="0" presId="urn:microsoft.com/office/officeart/2008/layout/HorizontalMultiLevelHierarchy"/>
    <dgm:cxn modelId="{5EF76715-D22F-4574-8363-5EA3D54421FB}" type="presParOf" srcId="{2F999770-017D-4B2F-A511-2F6DC3726ABD}" destId="{7BA34BE1-9CD3-4A4A-A789-61A9CA5A63F9}" srcOrd="0" destOrd="0" presId="urn:microsoft.com/office/officeart/2008/layout/HorizontalMultiLevelHierarchy"/>
    <dgm:cxn modelId="{593FD14A-66AD-4198-8C11-880C93E65FE5}" type="presParOf" srcId="{2C0AFAF0-DC71-4207-A087-14C6019085B6}" destId="{7B1ED6DE-7E54-4728-B348-4687CE00D016}" srcOrd="1" destOrd="0" presId="urn:microsoft.com/office/officeart/2008/layout/HorizontalMultiLevelHierarchy"/>
    <dgm:cxn modelId="{436716B8-117A-49E8-B6AE-30718D2231BA}" type="presParOf" srcId="{7B1ED6DE-7E54-4728-B348-4687CE00D016}" destId="{4EF03636-5821-413D-A5C0-2C60B8460C62}" srcOrd="0" destOrd="0" presId="urn:microsoft.com/office/officeart/2008/layout/HorizontalMultiLevelHierarchy"/>
    <dgm:cxn modelId="{B5F5B3BD-04E3-4200-8792-8D415B5A2F89}" type="presParOf" srcId="{7B1ED6DE-7E54-4728-B348-4687CE00D016}" destId="{9D96F3F0-4516-467C-ABDF-EB43E52507D6}" srcOrd="1" destOrd="0" presId="urn:microsoft.com/office/officeart/2008/layout/HorizontalMultiLevelHierarchy"/>
    <dgm:cxn modelId="{DEA82E97-E5B8-441C-A302-CE6FA8E051CB}" type="presParOf" srcId="{2C0AFAF0-DC71-4207-A087-14C6019085B6}" destId="{9CB1A8B1-5C07-4788-B6D4-82AFEAAC5B17}" srcOrd="2" destOrd="0" presId="urn:microsoft.com/office/officeart/2008/layout/HorizontalMultiLevelHierarchy"/>
    <dgm:cxn modelId="{89A29204-FF76-4EFF-A743-E01245699F7B}" type="presParOf" srcId="{9CB1A8B1-5C07-4788-B6D4-82AFEAAC5B17}" destId="{70530DD9-033A-4586-87B6-8FC55382CD5F}" srcOrd="0" destOrd="0" presId="urn:microsoft.com/office/officeart/2008/layout/HorizontalMultiLevelHierarchy"/>
    <dgm:cxn modelId="{69D94968-4BE9-4975-9AAE-CD871B14F453}" type="presParOf" srcId="{2C0AFAF0-DC71-4207-A087-14C6019085B6}" destId="{95EB5568-32C3-42CC-8994-DE7E3B12A907}" srcOrd="3" destOrd="0" presId="urn:microsoft.com/office/officeart/2008/layout/HorizontalMultiLevelHierarchy"/>
    <dgm:cxn modelId="{B1C686B3-C2D5-4F30-8E29-83C8989515F0}" type="presParOf" srcId="{95EB5568-32C3-42CC-8994-DE7E3B12A907}" destId="{551CFCBB-80CE-46CC-9B79-F6E5AA2B730D}" srcOrd="0" destOrd="0" presId="urn:microsoft.com/office/officeart/2008/layout/HorizontalMultiLevelHierarchy"/>
    <dgm:cxn modelId="{B22AA61E-9F9C-48C9-AC83-E2AE9879F01E}" type="presParOf" srcId="{95EB5568-32C3-42CC-8994-DE7E3B12A907}" destId="{041577E5-E9D0-4BEA-80D5-3DD4B6308561}" srcOrd="1" destOrd="0" presId="urn:microsoft.com/office/officeart/2008/layout/HorizontalMultiLevelHierarchy"/>
    <dgm:cxn modelId="{4705A7A8-A203-42FA-81FE-8DB9733A4DCC}" type="presParOf" srcId="{2C0AFAF0-DC71-4207-A087-14C6019085B6}" destId="{03EFEB3C-511E-45C8-A421-C9F715066F2F}" srcOrd="4" destOrd="0" presId="urn:microsoft.com/office/officeart/2008/layout/HorizontalMultiLevelHierarchy"/>
    <dgm:cxn modelId="{9D796E95-A403-4368-AD94-261922DB482F}" type="presParOf" srcId="{03EFEB3C-511E-45C8-A421-C9F715066F2F}" destId="{41944F2A-DE54-42A2-BA34-FD47547C70CB}" srcOrd="0" destOrd="0" presId="urn:microsoft.com/office/officeart/2008/layout/HorizontalMultiLevelHierarchy"/>
    <dgm:cxn modelId="{3FBA9EB0-DE34-45DB-A699-4A8065826990}" type="presParOf" srcId="{2C0AFAF0-DC71-4207-A087-14C6019085B6}" destId="{C6A2A810-14D8-4282-BAAF-09C60CA923E9}" srcOrd="5" destOrd="0" presId="urn:microsoft.com/office/officeart/2008/layout/HorizontalMultiLevelHierarchy"/>
    <dgm:cxn modelId="{2B2FC9CA-4AB2-4722-A60C-DC4D53D4B04A}" type="presParOf" srcId="{C6A2A810-14D8-4282-BAAF-09C60CA923E9}" destId="{6146C6AC-548D-43EC-88F9-FD63A4DC0B18}" srcOrd="0" destOrd="0" presId="urn:microsoft.com/office/officeart/2008/layout/HorizontalMultiLevelHierarchy"/>
    <dgm:cxn modelId="{DDFA04B7-EF41-4EF7-806E-DE00B62873EF}" type="presParOf" srcId="{C6A2A810-14D8-4282-BAAF-09C60CA923E9}" destId="{70110542-2EB6-4961-BE25-73997966B5C1}" srcOrd="1" destOrd="0" presId="urn:microsoft.com/office/officeart/2008/layout/HorizontalMultiLevelHierarchy"/>
    <dgm:cxn modelId="{8245DB44-59F9-4600-A4D6-679FB5670321}" type="presParOf" srcId="{2C0AFAF0-DC71-4207-A087-14C6019085B6}" destId="{B1DD62C1-52E1-412D-9A40-FE6EFD221FF6}" srcOrd="6" destOrd="0" presId="urn:microsoft.com/office/officeart/2008/layout/HorizontalMultiLevelHierarchy"/>
    <dgm:cxn modelId="{14093A36-A555-409C-80DE-ADFAB84A332A}" type="presParOf" srcId="{B1DD62C1-52E1-412D-9A40-FE6EFD221FF6}" destId="{BCE40AA8-BD52-4FB8-BE84-F7BCA9041993}" srcOrd="0" destOrd="0" presId="urn:microsoft.com/office/officeart/2008/layout/HorizontalMultiLevelHierarchy"/>
    <dgm:cxn modelId="{5D80215A-B49D-4F26-A38E-1937B59121F4}" type="presParOf" srcId="{2C0AFAF0-DC71-4207-A087-14C6019085B6}" destId="{FE8935D8-3F77-4B05-924C-1F5B38119401}" srcOrd="7" destOrd="0" presId="urn:microsoft.com/office/officeart/2008/layout/HorizontalMultiLevelHierarchy"/>
    <dgm:cxn modelId="{4EA6428C-A46F-43D2-B13E-C2C5C622C44C}" type="presParOf" srcId="{FE8935D8-3F77-4B05-924C-1F5B38119401}" destId="{86D517EE-909C-4178-8CB9-C6558398D27A}" srcOrd="0" destOrd="0" presId="urn:microsoft.com/office/officeart/2008/layout/HorizontalMultiLevelHierarchy"/>
    <dgm:cxn modelId="{63CEE644-D6EC-48C3-A40D-6C858126F93B}" type="presParOf" srcId="{FE8935D8-3F77-4B05-924C-1F5B38119401}" destId="{6069B9CD-AE04-4F6A-8F38-1A326D3C657C}" srcOrd="1" destOrd="0" presId="urn:microsoft.com/office/officeart/2008/layout/HorizontalMultiLevelHierarchy"/>
    <dgm:cxn modelId="{233798FB-4A49-459A-8648-F930B1B253F0}" type="presParOf" srcId="{2C0AFAF0-DC71-4207-A087-14C6019085B6}" destId="{E692ABED-9FBB-45C5-89B1-F1A3E875DCA5}" srcOrd="8" destOrd="0" presId="urn:microsoft.com/office/officeart/2008/layout/HorizontalMultiLevelHierarchy"/>
    <dgm:cxn modelId="{61DFB195-452C-4657-87F2-B1059072AA19}" type="presParOf" srcId="{E692ABED-9FBB-45C5-89B1-F1A3E875DCA5}" destId="{85B3EB8B-101A-4281-8DA4-D602E72CB7BF}" srcOrd="0" destOrd="0" presId="urn:microsoft.com/office/officeart/2008/layout/HorizontalMultiLevelHierarchy"/>
    <dgm:cxn modelId="{F6E06949-DFCC-4E88-A8A2-188C8136BB87}" type="presParOf" srcId="{2C0AFAF0-DC71-4207-A087-14C6019085B6}" destId="{862A36E5-B05A-4E46-A33E-7A5937B382EC}" srcOrd="9" destOrd="0" presId="urn:microsoft.com/office/officeart/2008/layout/HorizontalMultiLevelHierarchy"/>
    <dgm:cxn modelId="{059007F0-865E-48B1-A4D9-0818866E8A80}" type="presParOf" srcId="{862A36E5-B05A-4E46-A33E-7A5937B382EC}" destId="{80E04067-0D34-4127-8022-032DC7888F92}" srcOrd="0" destOrd="0" presId="urn:microsoft.com/office/officeart/2008/layout/HorizontalMultiLevelHierarchy"/>
    <dgm:cxn modelId="{BCDBFC1D-0B90-4ED0-B7D0-F0299761CF59}" type="presParOf" srcId="{862A36E5-B05A-4E46-A33E-7A5937B382EC}" destId="{4B773B54-EAF2-4895-A408-90271B148359}" srcOrd="1" destOrd="0" presId="urn:microsoft.com/office/officeart/2008/layout/HorizontalMultiLevelHierarchy"/>
    <dgm:cxn modelId="{77870224-71F9-4660-AD85-523DD4D131C7}" type="presParOf" srcId="{2C0AFAF0-DC71-4207-A087-14C6019085B6}" destId="{0DAC8363-FE72-432B-9EAD-9200EF7F068D}" srcOrd="10" destOrd="0" presId="urn:microsoft.com/office/officeart/2008/layout/HorizontalMultiLevelHierarchy"/>
    <dgm:cxn modelId="{2579EC3F-262E-44BA-99B5-7521A5E62242}" type="presParOf" srcId="{0DAC8363-FE72-432B-9EAD-9200EF7F068D}" destId="{7E3BAF0A-5FA2-47F1-9EBD-7A680AB9D3F4}" srcOrd="0" destOrd="0" presId="urn:microsoft.com/office/officeart/2008/layout/HorizontalMultiLevelHierarchy"/>
    <dgm:cxn modelId="{9A08606A-27CC-4526-828E-8DC548F90946}" type="presParOf" srcId="{2C0AFAF0-DC71-4207-A087-14C6019085B6}" destId="{6C6D85D2-6DD2-4990-9E28-383DE656CF48}" srcOrd="11" destOrd="0" presId="urn:microsoft.com/office/officeart/2008/layout/HorizontalMultiLevelHierarchy"/>
    <dgm:cxn modelId="{F9979536-3AAE-4B4C-8176-6D944EB8A54D}" type="presParOf" srcId="{6C6D85D2-6DD2-4990-9E28-383DE656CF48}" destId="{743AB48A-8F4B-40CD-B36F-0370124D0ED7}" srcOrd="0" destOrd="0" presId="urn:microsoft.com/office/officeart/2008/layout/HorizontalMultiLevelHierarchy"/>
    <dgm:cxn modelId="{F5ABCF07-E8A8-4ED4-854E-B75DE9428583}" type="presParOf" srcId="{6C6D85D2-6DD2-4990-9E28-383DE656CF48}" destId="{ECA0196E-E168-4C86-B9E6-1EA118DDD85B}"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AC8363-FE72-432B-9EAD-9200EF7F068D}">
      <dsp:nvSpPr>
        <dsp:cNvPr id="0" name=""/>
        <dsp:cNvSpPr/>
      </dsp:nvSpPr>
      <dsp:spPr>
        <a:xfrm>
          <a:off x="4228628" y="2709333"/>
          <a:ext cx="675382" cy="1859505"/>
        </a:xfrm>
        <a:custGeom>
          <a:avLst/>
          <a:gdLst/>
          <a:ahLst/>
          <a:cxnLst/>
          <a:rect l="0" t="0" r="0" b="0"/>
          <a:pathLst>
            <a:path>
              <a:moveTo>
                <a:pt x="0" y="0"/>
              </a:moveTo>
              <a:lnTo>
                <a:pt x="337691" y="0"/>
              </a:lnTo>
              <a:lnTo>
                <a:pt x="337691" y="1859505"/>
              </a:lnTo>
              <a:lnTo>
                <a:pt x="675382" y="1859505"/>
              </a:lnTo>
            </a:path>
          </a:pathLst>
        </a:custGeom>
        <a:noFill/>
        <a:ln w="19050" cap="flat" cmpd="sng" algn="ctr">
          <a:solidFill>
            <a:schemeClr val="accent6">
              <a:lumMod val="7500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l" defTabSz="889000">
            <a:lnSpc>
              <a:spcPct val="90000"/>
            </a:lnSpc>
            <a:spcBef>
              <a:spcPct val="0"/>
            </a:spcBef>
            <a:spcAft>
              <a:spcPct val="35000"/>
            </a:spcAft>
            <a:buNone/>
          </a:pPr>
          <a:endParaRPr lang="en-GB" sz="2000" kern="1200">
            <a:latin typeface="+mn-ea"/>
            <a:ea typeface="+mn-ea"/>
          </a:endParaRPr>
        </a:p>
      </dsp:txBody>
      <dsp:txXfrm>
        <a:off x="4516861" y="3589627"/>
        <a:ext cx="98917" cy="98917"/>
      </dsp:txXfrm>
    </dsp:sp>
    <dsp:sp modelId="{E692ABED-9FBB-45C5-89B1-F1A3E875DCA5}">
      <dsp:nvSpPr>
        <dsp:cNvPr id="0" name=""/>
        <dsp:cNvSpPr/>
      </dsp:nvSpPr>
      <dsp:spPr>
        <a:xfrm>
          <a:off x="4228628" y="2709333"/>
          <a:ext cx="675382" cy="1164087"/>
        </a:xfrm>
        <a:custGeom>
          <a:avLst/>
          <a:gdLst/>
          <a:ahLst/>
          <a:cxnLst/>
          <a:rect l="0" t="0" r="0" b="0"/>
          <a:pathLst>
            <a:path>
              <a:moveTo>
                <a:pt x="0" y="0"/>
              </a:moveTo>
              <a:lnTo>
                <a:pt x="337691" y="0"/>
              </a:lnTo>
              <a:lnTo>
                <a:pt x="337691" y="1164087"/>
              </a:lnTo>
              <a:lnTo>
                <a:pt x="675382" y="1164087"/>
              </a:lnTo>
            </a:path>
          </a:pathLst>
        </a:custGeom>
        <a:noFill/>
        <a:ln w="19050" cap="flat" cmpd="sng" algn="ctr">
          <a:solidFill>
            <a:schemeClr val="accent6">
              <a:lumMod val="7500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l" defTabSz="889000">
            <a:lnSpc>
              <a:spcPct val="90000"/>
            </a:lnSpc>
            <a:spcBef>
              <a:spcPct val="0"/>
            </a:spcBef>
            <a:spcAft>
              <a:spcPct val="35000"/>
            </a:spcAft>
            <a:buNone/>
          </a:pPr>
          <a:endParaRPr lang="en-GB" sz="2000" kern="1200">
            <a:latin typeface="+mn-ea"/>
            <a:ea typeface="+mn-ea"/>
          </a:endParaRPr>
        </a:p>
      </dsp:txBody>
      <dsp:txXfrm>
        <a:off x="4532674" y="3257731"/>
        <a:ext cx="67291" cy="67291"/>
      </dsp:txXfrm>
    </dsp:sp>
    <dsp:sp modelId="{B1DD62C1-52E1-412D-9A40-FE6EFD221FF6}">
      <dsp:nvSpPr>
        <dsp:cNvPr id="0" name=""/>
        <dsp:cNvSpPr/>
      </dsp:nvSpPr>
      <dsp:spPr>
        <a:xfrm>
          <a:off x="4228628" y="2709333"/>
          <a:ext cx="675382" cy="395824"/>
        </a:xfrm>
        <a:custGeom>
          <a:avLst/>
          <a:gdLst/>
          <a:ahLst/>
          <a:cxnLst/>
          <a:rect l="0" t="0" r="0" b="0"/>
          <a:pathLst>
            <a:path>
              <a:moveTo>
                <a:pt x="0" y="0"/>
              </a:moveTo>
              <a:lnTo>
                <a:pt x="337691" y="0"/>
              </a:lnTo>
              <a:lnTo>
                <a:pt x="337691" y="395824"/>
              </a:lnTo>
              <a:lnTo>
                <a:pt x="675382" y="395824"/>
              </a:lnTo>
            </a:path>
          </a:pathLst>
        </a:custGeom>
        <a:noFill/>
        <a:ln w="19050" cap="flat" cmpd="sng" algn="ctr">
          <a:solidFill>
            <a:schemeClr val="accent6">
              <a:lumMod val="75000"/>
            </a:schemeClr>
          </a:solidFill>
          <a:prstDash val="solid"/>
        </a:ln>
        <a:effectLst/>
      </dsp:spPr>
      <dsp:style>
        <a:lnRef idx="1">
          <a:schemeClr val="accent6"/>
        </a:lnRef>
        <a:fillRef idx="0">
          <a:schemeClr val="accent6"/>
        </a:fillRef>
        <a:effectRef idx="0">
          <a:schemeClr val="accent6"/>
        </a:effectRef>
        <a:fontRef idx="minor">
          <a:schemeClr val="tx1"/>
        </a:fontRef>
      </dsp:style>
      <dsp:txBody>
        <a:bodyPr spcFirstLastPara="0" vert="horz" wrap="square" lIns="12700" tIns="0" rIns="12700" bIns="0" numCol="1" spcCol="1270" anchor="ctr" anchorCtr="0">
          <a:noAutofit/>
        </a:bodyPr>
        <a:lstStyle/>
        <a:p>
          <a:pPr marL="0" lvl="0" indent="0" algn="l" defTabSz="889000">
            <a:lnSpc>
              <a:spcPct val="90000"/>
            </a:lnSpc>
            <a:spcBef>
              <a:spcPct val="0"/>
            </a:spcBef>
            <a:spcAft>
              <a:spcPct val="35000"/>
            </a:spcAft>
            <a:buNone/>
          </a:pPr>
          <a:endParaRPr lang="en-GB" sz="2000" kern="1200">
            <a:latin typeface="+mn-ea"/>
            <a:ea typeface="+mn-ea"/>
          </a:endParaRPr>
        </a:p>
      </dsp:txBody>
      <dsp:txXfrm>
        <a:off x="4546749" y="2887675"/>
        <a:ext cx="39141" cy="39141"/>
      </dsp:txXfrm>
    </dsp:sp>
    <dsp:sp modelId="{03EFEB3C-511E-45C8-A421-C9F715066F2F}">
      <dsp:nvSpPr>
        <dsp:cNvPr id="0" name=""/>
        <dsp:cNvSpPr/>
      </dsp:nvSpPr>
      <dsp:spPr>
        <a:xfrm>
          <a:off x="4228628" y="2336894"/>
          <a:ext cx="675382" cy="372438"/>
        </a:xfrm>
        <a:custGeom>
          <a:avLst/>
          <a:gdLst/>
          <a:ahLst/>
          <a:cxnLst/>
          <a:rect l="0" t="0" r="0" b="0"/>
          <a:pathLst>
            <a:path>
              <a:moveTo>
                <a:pt x="0" y="372438"/>
              </a:moveTo>
              <a:lnTo>
                <a:pt x="337691" y="372438"/>
              </a:lnTo>
              <a:lnTo>
                <a:pt x="337691" y="0"/>
              </a:lnTo>
              <a:lnTo>
                <a:pt x="675382" y="0"/>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l" defTabSz="889000">
            <a:lnSpc>
              <a:spcPct val="90000"/>
            </a:lnSpc>
            <a:spcBef>
              <a:spcPct val="0"/>
            </a:spcBef>
            <a:spcAft>
              <a:spcPct val="35000"/>
            </a:spcAft>
            <a:buNone/>
          </a:pPr>
          <a:endParaRPr lang="en-GB" sz="2000" kern="1200">
            <a:latin typeface="+mn-ea"/>
            <a:ea typeface="+mn-ea"/>
          </a:endParaRPr>
        </a:p>
      </dsp:txBody>
      <dsp:txXfrm>
        <a:off x="4547038" y="2503832"/>
        <a:ext cx="38563" cy="38563"/>
      </dsp:txXfrm>
    </dsp:sp>
    <dsp:sp modelId="{9CB1A8B1-5C07-4788-B6D4-82AFEAAC5B17}">
      <dsp:nvSpPr>
        <dsp:cNvPr id="0" name=""/>
        <dsp:cNvSpPr/>
      </dsp:nvSpPr>
      <dsp:spPr>
        <a:xfrm>
          <a:off x="4228628" y="1611054"/>
          <a:ext cx="675382" cy="1098279"/>
        </a:xfrm>
        <a:custGeom>
          <a:avLst/>
          <a:gdLst/>
          <a:ahLst/>
          <a:cxnLst/>
          <a:rect l="0" t="0" r="0" b="0"/>
          <a:pathLst>
            <a:path>
              <a:moveTo>
                <a:pt x="0" y="1098279"/>
              </a:moveTo>
              <a:lnTo>
                <a:pt x="337691" y="1098279"/>
              </a:lnTo>
              <a:lnTo>
                <a:pt x="337691" y="0"/>
              </a:lnTo>
              <a:lnTo>
                <a:pt x="675382" y="0"/>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l" defTabSz="889000">
            <a:lnSpc>
              <a:spcPct val="90000"/>
            </a:lnSpc>
            <a:spcBef>
              <a:spcPct val="0"/>
            </a:spcBef>
            <a:spcAft>
              <a:spcPct val="35000"/>
            </a:spcAft>
            <a:buNone/>
          </a:pPr>
          <a:endParaRPr lang="en-GB" sz="2000" kern="1200">
            <a:latin typeface="+mn-ea"/>
            <a:ea typeface="+mn-ea"/>
          </a:endParaRPr>
        </a:p>
      </dsp:txBody>
      <dsp:txXfrm>
        <a:off x="4534087" y="2127960"/>
        <a:ext cx="64466" cy="64466"/>
      </dsp:txXfrm>
    </dsp:sp>
    <dsp:sp modelId="{2F999770-017D-4B2F-A511-2F6DC3726ABD}">
      <dsp:nvSpPr>
        <dsp:cNvPr id="0" name=""/>
        <dsp:cNvSpPr/>
      </dsp:nvSpPr>
      <dsp:spPr>
        <a:xfrm>
          <a:off x="4228628" y="885213"/>
          <a:ext cx="675382" cy="1824120"/>
        </a:xfrm>
        <a:custGeom>
          <a:avLst/>
          <a:gdLst/>
          <a:ahLst/>
          <a:cxnLst/>
          <a:rect l="0" t="0" r="0" b="0"/>
          <a:pathLst>
            <a:path>
              <a:moveTo>
                <a:pt x="0" y="1824120"/>
              </a:moveTo>
              <a:lnTo>
                <a:pt x="337691" y="1824120"/>
              </a:lnTo>
              <a:lnTo>
                <a:pt x="337691" y="0"/>
              </a:lnTo>
              <a:lnTo>
                <a:pt x="675382" y="0"/>
              </a:lnTo>
            </a:path>
          </a:pathLst>
        </a:custGeom>
        <a:noFill/>
        <a:ln w="19050" cap="flat" cmpd="sng" algn="ctr">
          <a:solidFill>
            <a:schemeClr val="accent6">
              <a:lumMod val="75000"/>
            </a:schemeClr>
          </a:solidFill>
          <a:prstDash val="solid"/>
        </a:ln>
        <a:effectLst/>
      </dsp:spPr>
      <dsp:style>
        <a:lnRef idx="1">
          <a:schemeClr val="accent6"/>
        </a:lnRef>
        <a:fillRef idx="0">
          <a:schemeClr val="accent6"/>
        </a:fillRef>
        <a:effectRef idx="0">
          <a:schemeClr val="accent6"/>
        </a:effectRef>
        <a:fontRef idx="minor">
          <a:schemeClr val="tx1"/>
        </a:fontRef>
      </dsp:style>
      <dsp:txBody>
        <a:bodyPr spcFirstLastPara="0" vert="horz" wrap="square" lIns="12700" tIns="0" rIns="12700" bIns="0" numCol="1" spcCol="1270" anchor="ctr" anchorCtr="0">
          <a:noAutofit/>
        </a:bodyPr>
        <a:lstStyle/>
        <a:p>
          <a:pPr marL="0" lvl="0" indent="0" algn="l" defTabSz="889000">
            <a:lnSpc>
              <a:spcPct val="90000"/>
            </a:lnSpc>
            <a:spcBef>
              <a:spcPct val="0"/>
            </a:spcBef>
            <a:spcAft>
              <a:spcPct val="35000"/>
            </a:spcAft>
            <a:buNone/>
          </a:pPr>
          <a:endParaRPr lang="en-GB" sz="2000" kern="1200">
            <a:latin typeface="+mn-ea"/>
            <a:ea typeface="+mn-ea"/>
          </a:endParaRPr>
        </a:p>
      </dsp:txBody>
      <dsp:txXfrm>
        <a:off x="4517691" y="1748645"/>
        <a:ext cx="97256" cy="97256"/>
      </dsp:txXfrm>
    </dsp:sp>
    <dsp:sp modelId="{5BBA1540-C185-4C60-BC19-3195094B4E0D}">
      <dsp:nvSpPr>
        <dsp:cNvPr id="0" name=""/>
        <dsp:cNvSpPr/>
      </dsp:nvSpPr>
      <dsp:spPr>
        <a:xfrm rot="16200000">
          <a:off x="2570569" y="1767838"/>
          <a:ext cx="1433129" cy="1882989"/>
        </a:xfrm>
        <a:prstGeom prst="rect">
          <a:avLst/>
        </a:prstGeom>
        <a:solidFill>
          <a:schemeClr val="accent6">
            <a:lumMod val="60000"/>
            <a:lumOff val="40000"/>
          </a:schemeClr>
        </a:solidFill>
        <a:ln w="25400" cap="flat" cmpd="sng" algn="ctr">
          <a:no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vert"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latin typeface="+mn-ea"/>
              <a:ea typeface="+mn-ea"/>
            </a:rPr>
            <a:t> </a:t>
          </a:r>
          <a:r>
            <a:rPr lang="zh-CN" altLang="en-US" sz="2400" kern="1200" dirty="0">
              <a:latin typeface="+mn-ea"/>
              <a:ea typeface="+mn-ea"/>
            </a:rPr>
            <a:t>生育保险制度的含义</a:t>
          </a:r>
          <a:endParaRPr lang="en-GB" sz="2400" b="0" kern="1200" dirty="0">
            <a:latin typeface="+mn-ea"/>
            <a:ea typeface="+mn-ea"/>
          </a:endParaRPr>
        </a:p>
      </dsp:txBody>
      <dsp:txXfrm>
        <a:off x="2570569" y="1767838"/>
        <a:ext cx="1433129" cy="1882989"/>
      </dsp:txXfrm>
    </dsp:sp>
    <dsp:sp modelId="{4EF03636-5821-413D-A5C0-2C60B8460C62}">
      <dsp:nvSpPr>
        <dsp:cNvPr id="0" name=""/>
        <dsp:cNvSpPr/>
      </dsp:nvSpPr>
      <dsp:spPr>
        <a:xfrm>
          <a:off x="4904011" y="650986"/>
          <a:ext cx="1903734" cy="468454"/>
        </a:xfrm>
        <a:prstGeom prst="rect">
          <a:avLst/>
        </a:prstGeom>
        <a:noFill/>
        <a:ln w="25400" cap="flat" cmpd="sng" algn="ctr">
          <a:solidFill>
            <a:schemeClr val="accent6">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12700" rIns="12700" bIns="12700" numCol="1" spcCol="1270" anchor="ctr" anchorCtr="0">
          <a:noAutofit/>
        </a:bodyPr>
        <a:lstStyle/>
        <a:p>
          <a:pPr marL="0" lvl="0" indent="0" algn="l" defTabSz="889000">
            <a:lnSpc>
              <a:spcPct val="90000"/>
            </a:lnSpc>
            <a:spcBef>
              <a:spcPct val="0"/>
            </a:spcBef>
            <a:spcAft>
              <a:spcPct val="35000"/>
            </a:spcAft>
            <a:buNone/>
          </a:pPr>
          <a:r>
            <a:rPr lang="zh-CN" altLang="zh-CN" sz="2000" kern="1200" dirty="0">
              <a:latin typeface="+mn-ea"/>
              <a:ea typeface="+mn-ea"/>
            </a:rPr>
            <a:t>生育保险的定义</a:t>
          </a:r>
          <a:endParaRPr lang="en-GB" sz="2000" kern="1200" dirty="0">
            <a:latin typeface="+mn-ea"/>
            <a:ea typeface="+mn-ea"/>
          </a:endParaRPr>
        </a:p>
      </dsp:txBody>
      <dsp:txXfrm>
        <a:off x="4904011" y="650986"/>
        <a:ext cx="1903734" cy="468454"/>
      </dsp:txXfrm>
    </dsp:sp>
    <dsp:sp modelId="{551CFCBB-80CE-46CC-9B79-F6E5AA2B730D}">
      <dsp:nvSpPr>
        <dsp:cNvPr id="0" name=""/>
        <dsp:cNvSpPr/>
      </dsp:nvSpPr>
      <dsp:spPr>
        <a:xfrm>
          <a:off x="4904011" y="1376827"/>
          <a:ext cx="2532921" cy="468454"/>
        </a:xfrm>
        <a:prstGeom prst="rect">
          <a:avLst/>
        </a:prstGeom>
        <a:noFill/>
        <a:ln w="25400" cap="flat" cmpd="sng" algn="ctr">
          <a:solidFill>
            <a:schemeClr val="accent6">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12700" rIns="12700" bIns="12700" numCol="1" spcCol="1270" anchor="ctr" anchorCtr="0">
          <a:noAutofit/>
        </a:bodyPr>
        <a:lstStyle/>
        <a:p>
          <a:pPr marL="0" lvl="0" indent="0" algn="l" defTabSz="889000">
            <a:lnSpc>
              <a:spcPct val="90000"/>
            </a:lnSpc>
            <a:spcBef>
              <a:spcPct val="0"/>
            </a:spcBef>
            <a:spcAft>
              <a:spcPct val="35000"/>
            </a:spcAft>
            <a:buNone/>
          </a:pPr>
          <a:r>
            <a:rPr lang="zh-CN" altLang="zh-CN" sz="2000" kern="1200" dirty="0">
              <a:latin typeface="+mn-ea"/>
              <a:ea typeface="+mn-ea"/>
            </a:rPr>
            <a:t>生育</a:t>
          </a:r>
          <a:r>
            <a:rPr lang="zh-CN" altLang="zh-CN" sz="2000" kern="1200" dirty="0">
              <a:solidFill>
                <a:prstClr val="black"/>
              </a:solidFill>
              <a:latin typeface="微软雅黑"/>
              <a:ea typeface="微软雅黑"/>
              <a:cs typeface="+mn-cs"/>
            </a:rPr>
            <a:t>保险</a:t>
          </a:r>
          <a:r>
            <a:rPr lang="zh-CN" altLang="zh-CN" sz="2000" kern="1200" dirty="0">
              <a:latin typeface="+mn-ea"/>
              <a:ea typeface="+mn-ea"/>
            </a:rPr>
            <a:t>的具体内容</a:t>
          </a:r>
          <a:endParaRPr lang="en-GB" sz="2000" kern="1200" dirty="0">
            <a:latin typeface="+mn-ea"/>
            <a:ea typeface="+mn-ea"/>
          </a:endParaRPr>
        </a:p>
      </dsp:txBody>
      <dsp:txXfrm>
        <a:off x="4904011" y="1376827"/>
        <a:ext cx="2532921" cy="468454"/>
      </dsp:txXfrm>
    </dsp:sp>
    <dsp:sp modelId="{6146C6AC-548D-43EC-88F9-FD63A4DC0B18}">
      <dsp:nvSpPr>
        <dsp:cNvPr id="0" name=""/>
        <dsp:cNvSpPr/>
      </dsp:nvSpPr>
      <dsp:spPr>
        <a:xfrm>
          <a:off x="4904011" y="2102667"/>
          <a:ext cx="2723548" cy="468454"/>
        </a:xfrm>
        <a:prstGeom prst="rect">
          <a:avLst/>
        </a:prstGeom>
        <a:noFill/>
        <a:ln w="25400" cap="flat" cmpd="sng" algn="ctr">
          <a:solidFill>
            <a:schemeClr val="accent6">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12700" rIns="12700" bIns="12700" numCol="1" spcCol="1270" anchor="ctr" anchorCtr="0">
          <a:noAutofit/>
        </a:bodyPr>
        <a:lstStyle/>
        <a:p>
          <a:pPr marL="0" lvl="0" indent="0" algn="l" defTabSz="889000">
            <a:lnSpc>
              <a:spcPct val="90000"/>
            </a:lnSpc>
            <a:spcBef>
              <a:spcPct val="0"/>
            </a:spcBef>
            <a:spcAft>
              <a:spcPct val="35000"/>
            </a:spcAft>
            <a:buNone/>
          </a:pPr>
          <a:r>
            <a:rPr lang="zh-CN" altLang="zh-CN" sz="2000" kern="1200" dirty="0">
              <a:latin typeface="+mn-ea"/>
              <a:ea typeface="+mn-ea"/>
            </a:rPr>
            <a:t>生育保险的产生和立法</a:t>
          </a:r>
          <a:endParaRPr lang="en-GB" sz="2000" kern="1200" dirty="0">
            <a:latin typeface="+mn-ea"/>
            <a:ea typeface="+mn-ea"/>
          </a:endParaRPr>
        </a:p>
      </dsp:txBody>
      <dsp:txXfrm>
        <a:off x="4904011" y="2102667"/>
        <a:ext cx="2723548" cy="468454"/>
      </dsp:txXfrm>
    </dsp:sp>
    <dsp:sp modelId="{86D517EE-909C-4178-8CB9-C6558398D27A}">
      <dsp:nvSpPr>
        <dsp:cNvPr id="0" name=""/>
        <dsp:cNvSpPr/>
      </dsp:nvSpPr>
      <dsp:spPr>
        <a:xfrm>
          <a:off x="4904011" y="2828508"/>
          <a:ext cx="4382726" cy="553299"/>
        </a:xfrm>
        <a:prstGeom prst="rect">
          <a:avLst/>
        </a:prstGeom>
        <a:noFill/>
        <a:ln w="25400" cap="flat" cmpd="sng" algn="ctr">
          <a:solidFill>
            <a:schemeClr val="accent6">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12700" rIns="12700" bIns="12700" numCol="1" spcCol="1270" anchor="ctr" anchorCtr="0">
          <a:noAutofit/>
        </a:bodyPr>
        <a:lstStyle/>
        <a:p>
          <a:pPr marL="0" lvl="0" indent="0" algn="l" defTabSz="889000">
            <a:lnSpc>
              <a:spcPct val="90000"/>
            </a:lnSpc>
            <a:spcBef>
              <a:spcPct val="0"/>
            </a:spcBef>
            <a:spcAft>
              <a:spcPct val="35000"/>
            </a:spcAft>
            <a:buNone/>
          </a:pPr>
          <a:r>
            <a:rPr lang="zh-CN" altLang="zh-CN" sz="2000" kern="1200" dirty="0">
              <a:latin typeface="+mn-ea"/>
              <a:ea typeface="+mn-ea"/>
            </a:rPr>
            <a:t>生育保险制度与其他相关制度的关系</a:t>
          </a:r>
          <a:endParaRPr lang="en-GB" sz="2000" kern="1200" dirty="0">
            <a:latin typeface="+mn-ea"/>
            <a:ea typeface="+mn-ea"/>
          </a:endParaRPr>
        </a:p>
      </dsp:txBody>
      <dsp:txXfrm>
        <a:off x="4904011" y="2828508"/>
        <a:ext cx="4382726" cy="553299"/>
      </dsp:txXfrm>
    </dsp:sp>
    <dsp:sp modelId="{80E04067-0D34-4127-8022-032DC7888F92}">
      <dsp:nvSpPr>
        <dsp:cNvPr id="0" name=""/>
        <dsp:cNvSpPr/>
      </dsp:nvSpPr>
      <dsp:spPr>
        <a:xfrm>
          <a:off x="4904011" y="3639194"/>
          <a:ext cx="2068359" cy="468454"/>
        </a:xfrm>
        <a:prstGeom prst="rect">
          <a:avLst/>
        </a:prstGeom>
        <a:noFill/>
        <a:ln w="25400" cap="flat" cmpd="sng" algn="ctr">
          <a:solidFill>
            <a:schemeClr val="accent6">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12700" rIns="12700" bIns="12700" numCol="1" spcCol="1270" anchor="ctr" anchorCtr="0">
          <a:noAutofit/>
        </a:bodyPr>
        <a:lstStyle/>
        <a:p>
          <a:pPr marL="0" lvl="0" indent="0" algn="l" defTabSz="889000">
            <a:lnSpc>
              <a:spcPct val="90000"/>
            </a:lnSpc>
            <a:spcBef>
              <a:spcPct val="0"/>
            </a:spcBef>
            <a:spcAft>
              <a:spcPct val="35000"/>
            </a:spcAft>
            <a:buNone/>
          </a:pPr>
          <a:r>
            <a:rPr lang="zh-CN" altLang="zh-CN" sz="2000" kern="1200" dirty="0">
              <a:latin typeface="+mn-ea"/>
              <a:ea typeface="+mn-ea"/>
            </a:rPr>
            <a:t>生育保险的特点</a:t>
          </a:r>
          <a:endParaRPr lang="en-GB" sz="2000" kern="1200" dirty="0">
            <a:latin typeface="+mn-ea"/>
            <a:ea typeface="+mn-ea"/>
          </a:endParaRPr>
        </a:p>
      </dsp:txBody>
      <dsp:txXfrm>
        <a:off x="4904011" y="3639194"/>
        <a:ext cx="2068359" cy="468454"/>
      </dsp:txXfrm>
    </dsp:sp>
    <dsp:sp modelId="{743AB48A-8F4B-40CD-B36F-0370124D0ED7}">
      <dsp:nvSpPr>
        <dsp:cNvPr id="0" name=""/>
        <dsp:cNvSpPr/>
      </dsp:nvSpPr>
      <dsp:spPr>
        <a:xfrm>
          <a:off x="4904011" y="4334612"/>
          <a:ext cx="2951827" cy="468454"/>
        </a:xfrm>
        <a:prstGeom prst="rect">
          <a:avLst/>
        </a:prstGeom>
        <a:noFill/>
        <a:ln w="25400" cap="flat" cmpd="sng" algn="ctr">
          <a:solidFill>
            <a:schemeClr val="accent6">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12700" rIns="12700" bIns="12700" numCol="1" spcCol="1270" anchor="ctr" anchorCtr="0">
          <a:noAutofit/>
        </a:bodyPr>
        <a:lstStyle/>
        <a:p>
          <a:pPr marL="0" lvl="0" indent="0" algn="l" defTabSz="889000">
            <a:lnSpc>
              <a:spcPct val="90000"/>
            </a:lnSpc>
            <a:spcBef>
              <a:spcPct val="0"/>
            </a:spcBef>
            <a:spcAft>
              <a:spcPct val="35000"/>
            </a:spcAft>
            <a:buNone/>
          </a:pPr>
          <a:r>
            <a:rPr lang="zh-CN" altLang="zh-CN" sz="2000" kern="1200" dirty="0">
              <a:latin typeface="+mn-ea"/>
              <a:ea typeface="+mn-ea"/>
            </a:rPr>
            <a:t>生育保险的作用和意义</a:t>
          </a:r>
          <a:endParaRPr lang="en-GB" sz="2000" kern="1200" dirty="0">
            <a:latin typeface="+mn-ea"/>
            <a:ea typeface="+mn-ea"/>
          </a:endParaRPr>
        </a:p>
      </dsp:txBody>
      <dsp:txXfrm>
        <a:off x="4904011" y="4334612"/>
        <a:ext cx="2951827" cy="468454"/>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FEBF6E-07E1-4A9E-AA27-B52CDC64B021}" type="datetimeFigureOut">
              <a:rPr lang="en-GB" smtClean="0"/>
              <a:t>15/05/2019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F19C3D-7EF0-4B04-95D2-6E26D91564D8}" type="slidenum">
              <a:rPr lang="en-GB" smtClean="0"/>
              <a:t>‹#›</a:t>
            </a:fld>
            <a:endParaRPr lang="en-GB"/>
          </a:p>
        </p:txBody>
      </p:sp>
    </p:spTree>
    <p:extLst>
      <p:ext uri="{BB962C8B-B14F-4D97-AF65-F5344CB8AC3E}">
        <p14:creationId xmlns:p14="http://schemas.microsoft.com/office/powerpoint/2010/main" val="1779567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1</a:t>
            </a:fld>
            <a:endParaRPr lang="en-GB"/>
          </a:p>
        </p:txBody>
      </p:sp>
    </p:spTree>
    <p:extLst>
      <p:ext uri="{BB962C8B-B14F-4D97-AF65-F5344CB8AC3E}">
        <p14:creationId xmlns:p14="http://schemas.microsoft.com/office/powerpoint/2010/main" val="7344923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107705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941776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15983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749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57935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033653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35081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789390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70568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7183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2</a:t>
            </a:fld>
            <a:endParaRPr lang="en-GB"/>
          </a:p>
        </p:txBody>
      </p:sp>
    </p:spTree>
    <p:extLst>
      <p:ext uri="{BB962C8B-B14F-4D97-AF65-F5344CB8AC3E}">
        <p14:creationId xmlns:p14="http://schemas.microsoft.com/office/powerpoint/2010/main" val="6541212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45872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37990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22445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611156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942017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97725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564646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85259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98068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82141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054739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373302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753718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26894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9335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27162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366225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007771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65772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353329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7477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9155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199474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07250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33558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0978294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3764584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27198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755599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032399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073158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28316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891807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533336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1804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299515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635159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5432692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7025824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7700528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5604825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899572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7737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4755563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7043968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430686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256914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0825034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7120420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1366448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8854216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118738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8055158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96201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8658388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60104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751689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女职工生育享受</a:t>
            </a:r>
            <a:r>
              <a:rPr lang="en-US" altLang="zh-CN" sz="1200" b="0" i="0" kern="1200" dirty="0">
                <a:solidFill>
                  <a:schemeClr val="tx1"/>
                </a:solidFill>
                <a:effectLst/>
                <a:latin typeface="+mn-lt"/>
                <a:ea typeface="+mn-ea"/>
                <a:cs typeface="+mn-cs"/>
              </a:rPr>
              <a:t>98</a:t>
            </a:r>
            <a:r>
              <a:rPr lang="zh-CN" altLang="en-US" sz="1200" b="0" i="0" kern="1200" dirty="0">
                <a:solidFill>
                  <a:schemeClr val="tx1"/>
                </a:solidFill>
                <a:effectLst/>
                <a:latin typeface="+mn-lt"/>
                <a:ea typeface="+mn-ea"/>
                <a:cs typeface="+mn-cs"/>
              </a:rPr>
              <a:t>天产假，其中产前可以休假</a:t>
            </a:r>
            <a:r>
              <a:rPr lang="en-US" altLang="zh-CN" sz="1200" b="0" i="0" kern="1200" dirty="0">
                <a:solidFill>
                  <a:schemeClr val="tx1"/>
                </a:solidFill>
                <a:effectLst/>
                <a:latin typeface="+mn-lt"/>
                <a:ea typeface="+mn-ea"/>
                <a:cs typeface="+mn-cs"/>
              </a:rPr>
              <a:t>15</a:t>
            </a:r>
            <a:r>
              <a:rPr lang="zh-CN" altLang="en-US" sz="1200" b="0" i="0" kern="1200" dirty="0">
                <a:solidFill>
                  <a:schemeClr val="tx1"/>
                </a:solidFill>
                <a:effectLst/>
                <a:latin typeface="+mn-lt"/>
                <a:ea typeface="+mn-ea"/>
                <a:cs typeface="+mn-cs"/>
              </a:rPr>
              <a:t>天</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生育时遇有难产的，增加</a:t>
            </a:r>
            <a:r>
              <a:rPr lang="en-US" altLang="zh-CN" sz="1200" b="0" i="0" kern="1200" dirty="0">
                <a:solidFill>
                  <a:schemeClr val="tx1"/>
                </a:solidFill>
                <a:effectLst/>
                <a:latin typeface="+mn-lt"/>
                <a:ea typeface="+mn-ea"/>
                <a:cs typeface="+mn-cs"/>
              </a:rPr>
              <a:t>30</a:t>
            </a:r>
            <a:r>
              <a:rPr lang="zh-CN" altLang="en-US" sz="1200" b="0" i="0" kern="1200" dirty="0">
                <a:solidFill>
                  <a:schemeClr val="tx1"/>
                </a:solidFill>
                <a:effectLst/>
                <a:latin typeface="+mn-lt"/>
                <a:ea typeface="+mn-ea"/>
                <a:cs typeface="+mn-cs"/>
              </a:rPr>
              <a:t>天产假</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生育多胞胎的，每多生育</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个婴儿，增加</a:t>
            </a:r>
            <a:r>
              <a:rPr lang="en-US" altLang="zh-CN" sz="1200" b="0" i="0" kern="1200" dirty="0">
                <a:solidFill>
                  <a:schemeClr val="tx1"/>
                </a:solidFill>
                <a:effectLst/>
                <a:latin typeface="+mn-lt"/>
                <a:ea typeface="+mn-ea"/>
                <a:cs typeface="+mn-cs"/>
              </a:rPr>
              <a:t>15</a:t>
            </a:r>
            <a:r>
              <a:rPr lang="zh-CN" altLang="en-US" sz="1200" b="0" i="0" kern="1200" dirty="0">
                <a:solidFill>
                  <a:schemeClr val="tx1"/>
                </a:solidFill>
                <a:effectLst/>
                <a:latin typeface="+mn-lt"/>
                <a:ea typeface="+mn-ea"/>
                <a:cs typeface="+mn-cs"/>
              </a:rPr>
              <a:t>天产假</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符合法律、法规规定生育子女的，按照</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广东省人口与计划生育条例</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的有关规定享受奖励假。女职工怀孕未满</a:t>
            </a:r>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个月终止妊娠的，根据医疗机构的意见，享受</a:t>
            </a:r>
            <a:r>
              <a:rPr lang="en-US" altLang="zh-CN" sz="1200" b="0" i="0" kern="1200" dirty="0">
                <a:solidFill>
                  <a:schemeClr val="tx1"/>
                </a:solidFill>
                <a:effectLst/>
                <a:latin typeface="+mn-lt"/>
                <a:ea typeface="+mn-ea"/>
                <a:cs typeface="+mn-cs"/>
              </a:rPr>
              <a:t>15</a:t>
            </a:r>
            <a:r>
              <a:rPr lang="zh-CN" altLang="en-US" sz="1200" b="0" i="0" kern="1200" dirty="0">
                <a:solidFill>
                  <a:schemeClr val="tx1"/>
                </a:solidFill>
                <a:effectLst/>
                <a:latin typeface="+mn-lt"/>
                <a:ea typeface="+mn-ea"/>
                <a:cs typeface="+mn-cs"/>
              </a:rPr>
              <a:t>天至</a:t>
            </a:r>
            <a:r>
              <a:rPr lang="en-US" altLang="zh-CN" sz="1200" b="0" i="0" kern="1200" dirty="0">
                <a:solidFill>
                  <a:schemeClr val="tx1"/>
                </a:solidFill>
                <a:effectLst/>
                <a:latin typeface="+mn-lt"/>
                <a:ea typeface="+mn-ea"/>
                <a:cs typeface="+mn-cs"/>
              </a:rPr>
              <a:t>30</a:t>
            </a:r>
            <a:r>
              <a:rPr lang="zh-CN" altLang="en-US" sz="1200" b="0" i="0" kern="1200" dirty="0">
                <a:solidFill>
                  <a:schemeClr val="tx1"/>
                </a:solidFill>
                <a:effectLst/>
                <a:latin typeface="+mn-lt"/>
                <a:ea typeface="+mn-ea"/>
                <a:cs typeface="+mn-cs"/>
              </a:rPr>
              <a:t>天产假</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怀孕</a:t>
            </a:r>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个月以上</a:t>
            </a:r>
            <a:r>
              <a:rPr lang="en-US" altLang="zh-CN" sz="1200" b="0" i="0" kern="1200" dirty="0">
                <a:solidFill>
                  <a:schemeClr val="tx1"/>
                </a:solidFill>
                <a:effectLst/>
                <a:latin typeface="+mn-lt"/>
                <a:ea typeface="+mn-ea"/>
                <a:cs typeface="+mn-cs"/>
              </a:rPr>
              <a:t>7</a:t>
            </a:r>
            <a:r>
              <a:rPr lang="zh-CN" altLang="en-US" sz="1200" b="0" i="0" kern="1200" dirty="0">
                <a:solidFill>
                  <a:schemeClr val="tx1"/>
                </a:solidFill>
                <a:effectLst/>
                <a:latin typeface="+mn-lt"/>
                <a:ea typeface="+mn-ea"/>
                <a:cs typeface="+mn-cs"/>
              </a:rPr>
              <a:t>个月以下终止妊娠的，享受</a:t>
            </a:r>
            <a:r>
              <a:rPr lang="en-US" altLang="zh-CN" sz="1200" b="0" i="0" kern="1200" dirty="0">
                <a:solidFill>
                  <a:schemeClr val="tx1"/>
                </a:solidFill>
                <a:effectLst/>
                <a:latin typeface="+mn-lt"/>
                <a:ea typeface="+mn-ea"/>
                <a:cs typeface="+mn-cs"/>
              </a:rPr>
              <a:t>42</a:t>
            </a:r>
            <a:r>
              <a:rPr lang="zh-CN" altLang="en-US" sz="1200" b="0" i="0" kern="1200" dirty="0">
                <a:solidFill>
                  <a:schemeClr val="tx1"/>
                </a:solidFill>
                <a:effectLst/>
                <a:latin typeface="+mn-lt"/>
                <a:ea typeface="+mn-ea"/>
                <a:cs typeface="+mn-cs"/>
              </a:rPr>
              <a:t>天产假</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怀孕满</a:t>
            </a:r>
            <a:r>
              <a:rPr lang="en-US" altLang="zh-CN" sz="1200" b="0" i="0" kern="1200" dirty="0">
                <a:solidFill>
                  <a:schemeClr val="tx1"/>
                </a:solidFill>
                <a:effectLst/>
                <a:latin typeface="+mn-lt"/>
                <a:ea typeface="+mn-ea"/>
                <a:cs typeface="+mn-cs"/>
              </a:rPr>
              <a:t>7</a:t>
            </a:r>
            <a:r>
              <a:rPr lang="zh-CN" altLang="en-US" sz="1200" b="0" i="0" kern="1200" dirty="0">
                <a:solidFill>
                  <a:schemeClr val="tx1"/>
                </a:solidFill>
                <a:effectLst/>
                <a:latin typeface="+mn-lt"/>
                <a:ea typeface="+mn-ea"/>
                <a:cs typeface="+mn-cs"/>
              </a:rPr>
              <a:t>个月终止妊娠的，享受</a:t>
            </a:r>
            <a:r>
              <a:rPr lang="en-US" altLang="zh-CN" sz="1200" b="0" i="0" kern="1200" dirty="0">
                <a:solidFill>
                  <a:schemeClr val="tx1"/>
                </a:solidFill>
                <a:effectLst/>
                <a:latin typeface="+mn-lt"/>
                <a:ea typeface="+mn-ea"/>
                <a:cs typeface="+mn-cs"/>
              </a:rPr>
              <a:t>75</a:t>
            </a:r>
            <a:r>
              <a:rPr lang="zh-CN" altLang="en-US" sz="1200" b="0" i="0" kern="1200" dirty="0">
                <a:solidFill>
                  <a:schemeClr val="tx1"/>
                </a:solidFill>
                <a:effectLst/>
                <a:latin typeface="+mn-lt"/>
                <a:ea typeface="+mn-ea"/>
                <a:cs typeface="+mn-cs"/>
              </a:rPr>
              <a:t>天产假。</a:t>
            </a:r>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9165935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319381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0250154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3339716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915229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644966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829697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91185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75786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613351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868872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9190217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212178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3062992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3025340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8010935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0788706"/>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8547618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41526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601110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013972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00135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283559AE-2DCF-418C-9323-F9696E700B35}" type="datetimeFigureOut">
              <a:rPr lang="zh-CN" altLang="en-US" smtClean="0"/>
              <a:t>2019/5/15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3F5B92-2CBF-4C26-B8CB-37BA7423E3C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83559AE-2DCF-418C-9323-F9696E700B35}" type="datetimeFigureOut">
              <a:rPr lang="zh-CN" altLang="en-US" smtClean="0"/>
              <a:t>2019/5/15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3F5B92-2CBF-4C26-B8CB-37BA7423E3C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83559AE-2DCF-418C-9323-F9696E700B35}" type="datetimeFigureOut">
              <a:rPr lang="zh-CN" altLang="en-US" smtClean="0"/>
              <a:t>2019/5/15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3F5B92-2CBF-4C26-B8CB-37BA7423E3C9}"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283559AE-2DCF-418C-9323-F9696E700B35}" type="datetimeFigureOut">
              <a:rPr lang="zh-CN" altLang="en-US" smtClean="0"/>
              <a:t>2019/5/15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203F5B92-2CBF-4C26-B8CB-37BA7423E3C9}" type="slidenum">
              <a:rPr lang="zh-CN" altLang="en-US" smtClean="0"/>
              <a:t>‹#›</a:t>
            </a:fld>
            <a:endParaRPr lang="zh-CN" altLang="en-US"/>
          </a:p>
        </p:txBody>
      </p:sp>
    </p:spTree>
    <p:extLst>
      <p:ext uri="{BB962C8B-B14F-4D97-AF65-F5344CB8AC3E}">
        <p14:creationId xmlns:p14="http://schemas.microsoft.com/office/powerpoint/2010/main" val="16433459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9"/>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1"/>
            <a:ext cx="2743200" cy="366183"/>
          </a:xfrm>
          <a:prstGeom prst="rect">
            <a:avLst/>
          </a:prstGeom>
        </p:spPr>
        <p:txBody>
          <a:bodyPr/>
          <a:lstStyle>
            <a:lvl1pPr>
              <a:defRPr/>
            </a:lvl1pPr>
          </a:lstStyle>
          <a:p>
            <a:pPr>
              <a:defRPr/>
            </a:pPr>
            <a:fld id="{F063E0BF-EC37-473C-BC4C-93B2F51F426F}" type="datetimeFigureOut">
              <a:rPr lang="zh-CN" altLang="en-US"/>
              <a:t>2019/5/15</a:t>
            </a:fld>
            <a:endParaRPr lang="zh-CN" altLang="en-US"/>
          </a:p>
        </p:txBody>
      </p:sp>
      <p:sp>
        <p:nvSpPr>
          <p:cNvPr id="5" name="页脚占位符 4"/>
          <p:cNvSpPr>
            <a:spLocks noGrp="1"/>
          </p:cNvSpPr>
          <p:nvPr>
            <p:ph type="ftr" sz="quarter" idx="11"/>
          </p:nvPr>
        </p:nvSpPr>
        <p:spPr>
          <a:xfrm>
            <a:off x="4038600" y="6356351"/>
            <a:ext cx="4114800" cy="366183"/>
          </a:xfrm>
          <a:prstGeom prst="rect">
            <a:avLst/>
          </a:prstGeom>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xfrm>
            <a:off x="8610600" y="6356351"/>
            <a:ext cx="2743200" cy="366183"/>
          </a:xfrm>
          <a:prstGeom prst="rect">
            <a:avLst/>
          </a:prstGeom>
        </p:spPr>
        <p:txBody>
          <a:bodyPr/>
          <a:lstStyle>
            <a:lvl1pPr>
              <a:defRPr/>
            </a:lvl1pPr>
          </a:lstStyle>
          <a:p>
            <a:pPr>
              <a:defRPr/>
            </a:pPr>
            <a:fld id="{855F5EC4-FD10-42FA-94A4-CAF86BE0F7EF}" type="slidenum">
              <a:rPr lang="zh-CN" altLang="en-US"/>
              <a:t>‹#›</a:t>
            </a:fld>
            <a:endParaRPr lang="zh-CN" altLang="en-US"/>
          </a:p>
        </p:txBody>
      </p:sp>
    </p:spTree>
    <p:extLst>
      <p:ext uri="{BB962C8B-B14F-4D97-AF65-F5344CB8AC3E}">
        <p14:creationId xmlns:p14="http://schemas.microsoft.com/office/powerpoint/2010/main" val="1490265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83559AE-2DCF-418C-9323-F9696E700B35}" type="datetimeFigureOut">
              <a:rPr lang="zh-CN" altLang="en-US" smtClean="0"/>
              <a:t>2019/5/15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3F5B92-2CBF-4C26-B8CB-37BA7423E3C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283559AE-2DCF-418C-9323-F9696E700B35}" type="datetimeFigureOut">
              <a:rPr lang="zh-CN" altLang="en-US" smtClean="0"/>
              <a:t>2019/5/15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3F5B92-2CBF-4C26-B8CB-37BA7423E3C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83559AE-2DCF-418C-9323-F9696E700B35}" type="datetimeFigureOut">
              <a:rPr lang="zh-CN" altLang="en-US" smtClean="0"/>
              <a:t>2019/5/15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3F5B92-2CBF-4C26-B8CB-37BA7423E3C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83559AE-2DCF-418C-9323-F9696E700B35}" type="datetimeFigureOut">
              <a:rPr lang="zh-CN" altLang="en-US" smtClean="0"/>
              <a:t>2019/5/15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03F5B92-2CBF-4C26-B8CB-37BA7423E3C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83559AE-2DCF-418C-9323-F9696E700B35}" type="datetimeFigureOut">
              <a:rPr lang="zh-CN" altLang="en-US" smtClean="0"/>
              <a:t>2019/5/15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03F5B92-2CBF-4C26-B8CB-37BA7423E3C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83559AE-2DCF-418C-9323-F9696E700B35}" type="datetimeFigureOut">
              <a:rPr lang="zh-CN" altLang="en-US" smtClean="0"/>
              <a:t>2019/5/15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03F5B92-2CBF-4C26-B8CB-37BA7423E3C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83559AE-2DCF-418C-9323-F9696E700B35}" type="datetimeFigureOut">
              <a:rPr lang="zh-CN" altLang="en-US" smtClean="0"/>
              <a:t>2019/5/15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3F5B92-2CBF-4C26-B8CB-37BA7423E3C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83559AE-2DCF-418C-9323-F9696E700B35}" type="datetimeFigureOut">
              <a:rPr lang="zh-CN" altLang="en-US" smtClean="0"/>
              <a:t>2019/5/15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3F5B92-2CBF-4C26-B8CB-37BA7423E3C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image" Target="../media/image2.jpeg"/><Relationship Id="rId5" Type="http://schemas.openxmlformats.org/officeDocument/2006/relationships/image" Target="../media/image1.jp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alphaModFix amt="39000"/>
            <a:lum/>
          </a:blip>
          <a:srcRect/>
          <a:stretch>
            <a:fillRect t="-9000" b="-9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559AE-2DCF-418C-9323-F9696E700B35}" type="datetimeFigureOut">
              <a:rPr lang="zh-CN" altLang="en-US" smtClean="0"/>
              <a:t>2019/5/15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3F5B92-2CBF-4C26-B8CB-37BA7423E3C9}" type="slidenum">
              <a:rPr lang="zh-CN" altLang="en-US" smtClean="0"/>
              <a:t>‹#›</a:t>
            </a:fld>
            <a:endParaRPr lang="zh-CN" altLang="en-US"/>
          </a:p>
        </p:txBody>
      </p:sp>
      <p:grpSp>
        <p:nvGrpSpPr>
          <p:cNvPr id="7" name="组合 6">
            <a:extLst>
              <a:ext uri="{FF2B5EF4-FFF2-40B4-BE49-F238E27FC236}">
                <a16:creationId xmlns:a16="http://schemas.microsoft.com/office/drawing/2014/main" id="{F2C9ACB4-1F7E-41EA-825A-A8536C604B81}"/>
              </a:ext>
            </a:extLst>
          </p:cNvPr>
          <p:cNvGrpSpPr/>
          <p:nvPr userDrawn="1"/>
        </p:nvGrpSpPr>
        <p:grpSpPr>
          <a:xfrm>
            <a:off x="1" y="0"/>
            <a:ext cx="12192000" cy="671725"/>
            <a:chOff x="1" y="0"/>
            <a:chExt cx="12192000" cy="671725"/>
          </a:xfrm>
        </p:grpSpPr>
        <p:cxnSp>
          <p:nvCxnSpPr>
            <p:cNvPr id="8" name="直接连接符 7">
              <a:extLst>
                <a:ext uri="{FF2B5EF4-FFF2-40B4-BE49-F238E27FC236}">
                  <a16:creationId xmlns:a16="http://schemas.microsoft.com/office/drawing/2014/main" id="{6E8E4A1D-D959-4CEA-9939-358F8D0A2FB1}"/>
                </a:ext>
              </a:extLst>
            </p:cNvPr>
            <p:cNvCxnSpPr/>
            <p:nvPr/>
          </p:nvCxnSpPr>
          <p:spPr>
            <a:xfrm flipV="1">
              <a:off x="1" y="659773"/>
              <a:ext cx="12192000" cy="1587"/>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pic>
          <p:nvPicPr>
            <p:cNvPr id="9" name="图片 8">
              <a:extLst>
                <a:ext uri="{FF2B5EF4-FFF2-40B4-BE49-F238E27FC236}">
                  <a16:creationId xmlns:a16="http://schemas.microsoft.com/office/drawing/2014/main" id="{B1959CE1-AF5B-4A4D-92CB-03391E222E7E}"/>
                </a:ext>
              </a:extLst>
            </p:cNvPr>
            <p:cNvPicPr>
              <a:picLocks noChangeAspect="1"/>
            </p:cNvPicPr>
            <p:nvPr userDrawn="1"/>
          </p:nvPicPr>
          <p:blipFill>
            <a:blip r:embed="rId1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7372" y="0"/>
              <a:ext cx="908050" cy="671725"/>
            </a:xfrm>
            <a:prstGeom prst="rect">
              <a:avLst/>
            </a:prstGeom>
          </p:spPr>
        </p:pic>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5">
            <a:alphaModFix amt="39000"/>
            <a:lum/>
          </a:blip>
          <a:srcRect/>
          <a:stretch>
            <a:fillRect t="-9000" b="-9000"/>
          </a:stretch>
        </a:blipFill>
        <a:effectLst/>
      </p:bgPr>
    </p:bg>
    <p:spTree>
      <p:nvGrpSpPr>
        <p:cNvPr id="1" name=""/>
        <p:cNvGrpSpPr/>
        <p:nvPr/>
      </p:nvGrpSpPr>
      <p:grpSpPr>
        <a:xfrm>
          <a:off x="0" y="0"/>
          <a:ext cx="0" cy="0"/>
          <a:chOff x="0" y="0"/>
          <a:chExt cx="0" cy="0"/>
        </a:xfrm>
      </p:grpSpPr>
      <p:sp>
        <p:nvSpPr>
          <p:cNvPr id="9" name="标题 1"/>
          <p:cNvSpPr txBox="1"/>
          <p:nvPr/>
        </p:nvSpPr>
        <p:spPr>
          <a:xfrm>
            <a:off x="2083072" y="119036"/>
            <a:ext cx="8456126" cy="703099"/>
          </a:xfrm>
          <a:prstGeom prst="rect">
            <a:avLst/>
          </a:prstGeom>
        </p:spPr>
        <p:txBody>
          <a:bodyPr lIns="121889" tIns="60944" rIns="121889" bIns="60944"/>
          <a:lstStyle>
            <a:lvl1pPr algn="l">
              <a:defRPr sz="28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stStyle>
          <a:p>
            <a:pPr defTabSz="1218565" eaLnBrk="1" hangingPunct="1">
              <a:defRPr/>
            </a:pPr>
            <a:endParaRPr lang="zh-CN" altLang="en-US" sz="3700" dirty="0">
              <a:cs typeface="+mj-cs"/>
            </a:endParaRPr>
          </a:p>
        </p:txBody>
      </p:sp>
      <p:grpSp>
        <p:nvGrpSpPr>
          <p:cNvPr id="6" name="组合 5">
            <a:extLst>
              <a:ext uri="{FF2B5EF4-FFF2-40B4-BE49-F238E27FC236}">
                <a16:creationId xmlns:a16="http://schemas.microsoft.com/office/drawing/2014/main" id="{08F4E710-1069-4F43-8479-F0DFE9984571}"/>
              </a:ext>
            </a:extLst>
          </p:cNvPr>
          <p:cNvGrpSpPr/>
          <p:nvPr userDrawn="1"/>
        </p:nvGrpSpPr>
        <p:grpSpPr>
          <a:xfrm>
            <a:off x="1" y="0"/>
            <a:ext cx="12192000" cy="671725"/>
            <a:chOff x="1" y="0"/>
            <a:chExt cx="12192000" cy="671725"/>
          </a:xfrm>
        </p:grpSpPr>
        <p:cxnSp>
          <p:nvCxnSpPr>
            <p:cNvPr id="8" name="直接连接符 7">
              <a:extLst>
                <a:ext uri="{FF2B5EF4-FFF2-40B4-BE49-F238E27FC236}">
                  <a16:creationId xmlns:a16="http://schemas.microsoft.com/office/drawing/2014/main" id="{B91500BE-D250-4B59-A7B6-F534CF79760C}"/>
                </a:ext>
              </a:extLst>
            </p:cNvPr>
            <p:cNvCxnSpPr/>
            <p:nvPr/>
          </p:nvCxnSpPr>
          <p:spPr>
            <a:xfrm flipV="1">
              <a:off x="1" y="659773"/>
              <a:ext cx="12192000" cy="1587"/>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pic>
          <p:nvPicPr>
            <p:cNvPr id="10" name="图片 9">
              <a:extLst>
                <a:ext uri="{FF2B5EF4-FFF2-40B4-BE49-F238E27FC236}">
                  <a16:creationId xmlns:a16="http://schemas.microsoft.com/office/drawing/2014/main" id="{7D04B7DC-8284-4294-8A1B-5C5696BD8FED}"/>
                </a:ext>
              </a:extLst>
            </p:cNvPr>
            <p:cNvPicPr>
              <a:picLocks noChangeAspect="1"/>
            </p:cNvPicPr>
            <p:nvPr userDrawn="1"/>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7372" y="0"/>
              <a:ext cx="908050" cy="671725"/>
            </a:xfrm>
            <a:prstGeom prst="rect">
              <a:avLst/>
            </a:prstGeom>
          </p:spPr>
        </p:pic>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rtl="0" eaLnBrk="1" fontAlgn="base" hangingPunct="1">
        <a:spcBef>
          <a:spcPct val="0"/>
        </a:spcBef>
        <a:spcAft>
          <a:spcPct val="0"/>
        </a:spcAft>
        <a:defRPr sz="3200" kern="1200">
          <a:solidFill>
            <a:schemeClr val="tx1"/>
          </a:solidFill>
          <a:latin typeface="+mj-lt"/>
          <a:ea typeface="+mj-ea"/>
          <a:cs typeface="+mj-cs"/>
        </a:defRPr>
      </a:lvl1pPr>
      <a:lvl2pPr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5pPr>
      <a:lvl6pPr marL="609600"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6pPr>
      <a:lvl7pPr marL="1219200"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7pPr>
      <a:lvl8pPr marL="1828165"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8pPr>
      <a:lvl9pPr marL="2437765"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9pPr>
    </p:titleStyle>
    <p:bodyStyle>
      <a:lvl1pPr marL="455295" indent="-455295" algn="l" rtl="0" eaLnBrk="1" fontAlgn="base" hangingPunct="1">
        <a:spcBef>
          <a:spcPct val="20000"/>
        </a:spcBef>
        <a:spcAft>
          <a:spcPct val="0"/>
        </a:spcAft>
        <a:buFont typeface="Arial" panose="020B0604020202020204" pitchFamily="34" charset="0"/>
        <a:buChar char="•"/>
        <a:defRPr sz="4300" kern="1200">
          <a:solidFill>
            <a:schemeClr val="tx1"/>
          </a:solidFill>
          <a:latin typeface="+mn-lt"/>
          <a:ea typeface="+mn-ea"/>
          <a:cs typeface="+mn-cs"/>
        </a:defRPr>
      </a:lvl1pPr>
      <a:lvl2pPr marL="988695" indent="-379095" algn="l" rtl="0" eaLnBrk="1" fontAlgn="base" hangingPunct="1">
        <a:spcBef>
          <a:spcPct val="20000"/>
        </a:spcBef>
        <a:spcAft>
          <a:spcPct val="0"/>
        </a:spcAft>
        <a:buFont typeface="Arial" panose="020B0604020202020204" pitchFamily="34" charset="0"/>
        <a:buChar char="–"/>
        <a:defRPr sz="3700" kern="1200">
          <a:solidFill>
            <a:schemeClr val="tx1"/>
          </a:solidFill>
          <a:latin typeface="+mn-lt"/>
          <a:ea typeface="+mn-ea"/>
          <a:cs typeface="+mn-cs"/>
        </a:defRPr>
      </a:lvl2pPr>
      <a:lvl3pPr marL="1522095" indent="-302895"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1695" indent="-302895" algn="l" rtl="0" eaLnBrk="1" fontAlgn="base" hangingPunct="1">
        <a:spcBef>
          <a:spcPct val="20000"/>
        </a:spcBef>
        <a:spcAft>
          <a:spcPct val="0"/>
        </a:spcAft>
        <a:buFont typeface="Arial" panose="020B0604020202020204" pitchFamily="34" charset="0"/>
        <a:buChar char="–"/>
        <a:defRPr sz="2700" kern="1200">
          <a:solidFill>
            <a:schemeClr val="tx1"/>
          </a:solidFill>
          <a:latin typeface="+mn-lt"/>
          <a:ea typeface="+mn-ea"/>
          <a:cs typeface="+mn-cs"/>
        </a:defRPr>
      </a:lvl4pPr>
      <a:lvl5pPr marL="2741295" indent="-302895" algn="l" rtl="0" eaLnBrk="1" fontAlgn="base" hangingPunct="1">
        <a:spcBef>
          <a:spcPct val="20000"/>
        </a:spcBef>
        <a:spcAft>
          <a:spcPct val="0"/>
        </a:spcAft>
        <a:buFont typeface="Arial" panose="020B0604020202020204" pitchFamily="34" charset="0"/>
        <a:buChar char="»"/>
        <a:defRPr sz="2700" kern="1200">
          <a:solidFill>
            <a:schemeClr val="tx1"/>
          </a:solidFill>
          <a:latin typeface="+mn-lt"/>
          <a:ea typeface="+mn-ea"/>
          <a:cs typeface="+mn-cs"/>
        </a:defRPr>
      </a:lvl5pPr>
      <a:lvl6pPr marL="3352165"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1765"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073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033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165" algn="l" defTabSz="1218565" rtl="0" eaLnBrk="1" latinLnBrk="0" hangingPunct="1">
        <a:defRPr sz="2400" kern="1200">
          <a:solidFill>
            <a:schemeClr val="tx1"/>
          </a:solidFill>
          <a:latin typeface="+mn-lt"/>
          <a:ea typeface="+mn-ea"/>
          <a:cs typeface="+mn-cs"/>
        </a:defRPr>
      </a:lvl4pPr>
      <a:lvl5pPr marL="2437765" algn="l" defTabSz="1218565" rtl="0" eaLnBrk="1" latinLnBrk="0" hangingPunct="1">
        <a:defRPr sz="2400" kern="1200">
          <a:solidFill>
            <a:schemeClr val="tx1"/>
          </a:solidFill>
          <a:latin typeface="+mn-lt"/>
          <a:ea typeface="+mn-ea"/>
          <a:cs typeface="+mn-cs"/>
        </a:defRPr>
      </a:lvl5pPr>
      <a:lvl6pPr marL="3047365" algn="l" defTabSz="1218565" rtl="0" eaLnBrk="1" latinLnBrk="0" hangingPunct="1">
        <a:defRPr sz="2400" kern="1200">
          <a:solidFill>
            <a:schemeClr val="tx1"/>
          </a:solidFill>
          <a:latin typeface="+mn-lt"/>
          <a:ea typeface="+mn-ea"/>
          <a:cs typeface="+mn-cs"/>
        </a:defRPr>
      </a:lvl6pPr>
      <a:lvl7pPr marL="3656965" algn="l" defTabSz="1218565" rtl="0" eaLnBrk="1" latinLnBrk="0" hangingPunct="1">
        <a:defRPr sz="2400" kern="1200">
          <a:solidFill>
            <a:schemeClr val="tx1"/>
          </a:solidFill>
          <a:latin typeface="+mn-lt"/>
          <a:ea typeface="+mn-ea"/>
          <a:cs typeface="+mn-cs"/>
        </a:defRPr>
      </a:lvl7pPr>
      <a:lvl8pPr marL="4265930" algn="l" defTabSz="1218565" rtl="0" eaLnBrk="1" latinLnBrk="0" hangingPunct="1">
        <a:defRPr sz="2400" kern="1200">
          <a:solidFill>
            <a:schemeClr val="tx1"/>
          </a:solidFill>
          <a:latin typeface="+mn-lt"/>
          <a:ea typeface="+mn-ea"/>
          <a:cs typeface="+mn-cs"/>
        </a:defRPr>
      </a:lvl8pPr>
      <a:lvl9pPr marL="487553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3.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0.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9.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0.xml"/><Relationship Id="rId1" Type="http://schemas.openxmlformats.org/officeDocument/2006/relationships/slideLayout" Target="../slideLayouts/slideLayout12.xml"/><Relationship Id="rId5" Type="http://schemas.openxmlformats.org/officeDocument/2006/relationships/image" Target="../media/image21.png"/><Relationship Id="rId4" Type="http://schemas.openxmlformats.org/officeDocument/2006/relationships/image" Target="../media/image20.png"/></Relationships>
</file>

<file path=ppt/slides/_rels/slide7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1.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2.xm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8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3.xml"/><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4.xml"/><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5.xml"/><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clrChange>
              <a:clrFrom>
                <a:srgbClr val="FFFFFF"/>
              </a:clrFrom>
              <a:clrTo>
                <a:srgbClr val="FFFFFF">
                  <a:alpha val="0"/>
                </a:srgbClr>
              </a:clrTo>
            </a:clrChange>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844912" y="816201"/>
            <a:ext cx="8502176" cy="5951524"/>
          </a:xfrm>
          <a:prstGeom prst="rect">
            <a:avLst/>
          </a:prstGeom>
        </p:spPr>
      </p:pic>
    </p:spTree>
    <p:extLst>
      <p:ext uri="{BB962C8B-B14F-4D97-AF65-F5344CB8AC3E}">
        <p14:creationId xmlns:p14="http://schemas.microsoft.com/office/powerpoint/2010/main" val="529917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786261" y="1765032"/>
            <a:ext cx="10824491" cy="5092968"/>
          </a:xfrm>
        </p:spPr>
        <p:txBody>
          <a:bodyPr anchor="ctr"/>
          <a:lstStyle/>
          <a:p>
            <a:pPr algn="l">
              <a:lnSpc>
                <a:spcPct val="150000"/>
              </a:lnSpc>
              <a:spcAft>
                <a:spcPts val="1200"/>
              </a:spcAft>
            </a:pPr>
            <a:r>
              <a:rPr lang="en-US" altLang="zh-CN" sz="2000" dirty="0"/>
              <a:t>1964</a:t>
            </a:r>
            <a:r>
              <a:rPr lang="zh-CN" altLang="en-US" sz="2000" dirty="0"/>
              <a:t>年第</a:t>
            </a:r>
            <a:r>
              <a:rPr lang="en-US" altLang="zh-CN" sz="2000" dirty="0"/>
              <a:t>48</a:t>
            </a:r>
            <a:r>
              <a:rPr lang="zh-CN" altLang="en-US" sz="2000" dirty="0"/>
              <a:t>届国际劳工大会通过的</a:t>
            </a:r>
            <a:r>
              <a:rPr lang="en-US" altLang="zh-CN" sz="2000" dirty="0"/>
              <a:t>《</a:t>
            </a:r>
            <a:r>
              <a:rPr lang="zh-CN" altLang="en-US" sz="2000" dirty="0"/>
              <a:t>工伤事故和职业病津贴公约</a:t>
            </a:r>
            <a:r>
              <a:rPr lang="en-US" altLang="zh-CN" sz="2000" dirty="0"/>
              <a:t>》</a:t>
            </a:r>
            <a:r>
              <a:rPr lang="zh-CN" altLang="en-US" sz="2000" dirty="0"/>
              <a:t>（第</a:t>
            </a:r>
            <a:r>
              <a:rPr lang="en-US" altLang="zh-CN" sz="2000" dirty="0"/>
              <a:t>121</a:t>
            </a:r>
            <a:r>
              <a:rPr lang="zh-CN" altLang="en-US" sz="2000" dirty="0"/>
              <a:t>号）指出（   </a:t>
            </a:r>
            <a:r>
              <a:rPr lang="en-US" altLang="zh-CN" sz="2800" b="1" dirty="0">
                <a:solidFill>
                  <a:srgbClr val="FF0000"/>
                </a:solidFill>
              </a:rPr>
              <a:t>A</a:t>
            </a:r>
            <a:r>
              <a:rPr lang="zh-CN" altLang="en-US" sz="2000" dirty="0"/>
              <a:t>   ）。</a:t>
            </a:r>
            <a:endParaRPr lang="en-US" altLang="zh-CN" sz="2000" dirty="0"/>
          </a:p>
          <a:p>
            <a:pPr algn="l">
              <a:lnSpc>
                <a:spcPct val="150000"/>
              </a:lnSpc>
              <a:spcAft>
                <a:spcPts val="1200"/>
              </a:spcAft>
            </a:pPr>
            <a:r>
              <a:rPr lang="en-US" altLang="zh-CN" sz="1800" b="1" dirty="0">
                <a:solidFill>
                  <a:srgbClr val="FF0000"/>
                </a:solidFill>
              </a:rPr>
              <a:t>A</a:t>
            </a:r>
            <a:r>
              <a:rPr lang="zh-CN" altLang="en-US" sz="1800" b="1" dirty="0">
                <a:solidFill>
                  <a:srgbClr val="FF0000"/>
                </a:solidFill>
              </a:rPr>
              <a:t>、实施工伤保险的目的，是为受雇人员发生不测的事故时，提供医疗护理及现金津贴，进行职业康复，为残疾者安排适当职业，采取措施防止工伤事故和职业病</a:t>
            </a:r>
          </a:p>
          <a:p>
            <a:pPr algn="l">
              <a:lnSpc>
                <a:spcPct val="150000"/>
              </a:lnSpc>
              <a:spcAft>
                <a:spcPts val="1200"/>
              </a:spcAft>
            </a:pPr>
            <a:r>
              <a:rPr lang="en-US" altLang="zh-CN" sz="1800" dirty="0"/>
              <a:t>B</a:t>
            </a:r>
            <a:r>
              <a:rPr lang="zh-CN" altLang="en-US" sz="1800" dirty="0"/>
              <a:t>、实施工伤保险的目的，是为受雇人员发生不测的事故时，提供医疗护理及现金津贴，为残疾者安排适当职业，采取措施防止工伤事故和职业病</a:t>
            </a:r>
          </a:p>
          <a:p>
            <a:pPr algn="l">
              <a:lnSpc>
                <a:spcPct val="150000"/>
              </a:lnSpc>
              <a:spcAft>
                <a:spcPts val="1200"/>
              </a:spcAft>
            </a:pPr>
            <a:r>
              <a:rPr lang="en-US" altLang="zh-CN" sz="1800" dirty="0"/>
              <a:t>C</a:t>
            </a:r>
            <a:r>
              <a:rPr lang="zh-CN" altLang="en-US" sz="1800" dirty="0"/>
              <a:t>、实施工伤保险的目的，是为受雇人员发生不测的事故时，提供医疗护理及现金津贴，进行职业康复，为残疾者安排适当职业，采取措施防止工伤事故</a:t>
            </a:r>
          </a:p>
          <a:p>
            <a:pPr algn="l">
              <a:lnSpc>
                <a:spcPct val="150000"/>
              </a:lnSpc>
              <a:spcAft>
                <a:spcPts val="1200"/>
              </a:spcAft>
            </a:pPr>
            <a:r>
              <a:rPr lang="en-US" altLang="zh-CN" sz="1800" dirty="0"/>
              <a:t>D</a:t>
            </a:r>
            <a:r>
              <a:rPr lang="zh-CN" altLang="en-US" sz="1800" dirty="0"/>
              <a:t>、实施工伤保险的目的，是为受雇人员发生不测的事故时，提供医疗护理及现金津贴，进行职业康复，采取措施防止工伤事故和职业病</a:t>
            </a:r>
          </a:p>
        </p:txBody>
      </p:sp>
      <p:sp>
        <p:nvSpPr>
          <p:cNvPr id="5" name="TextBox 3">
            <a:extLst>
              <a:ext uri="{FF2B5EF4-FFF2-40B4-BE49-F238E27FC236}">
                <a16:creationId xmlns:a16="http://schemas.microsoft.com/office/drawing/2014/main" id="{E723D5FA-AC15-42B7-9DE9-430FDC3E8C16}"/>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380802661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BC7B937-3CF4-4E33-B3CF-FF499B0279F4}"/>
              </a:ext>
            </a:extLst>
          </p:cNvPr>
          <p:cNvSpPr/>
          <p:nvPr/>
        </p:nvSpPr>
        <p:spPr>
          <a:xfrm>
            <a:off x="829519" y="2129742"/>
            <a:ext cx="10532962" cy="3032567"/>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pic>
        <p:nvPicPr>
          <p:cNvPr id="2" name="图片 1"/>
          <p:cNvPicPr>
            <a:picLocks noChangeAspect="1"/>
          </p:cNvPicPr>
          <p:nvPr/>
        </p:nvPicPr>
        <p:blipFill>
          <a:blip r:embed="rId2">
            <a:biLevel thresh="75000"/>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70175" y="2433091"/>
            <a:ext cx="12051650" cy="2590322"/>
          </a:xfrm>
          <a:prstGeom prst="rect">
            <a:avLst/>
          </a:prstGeom>
        </p:spPr>
      </p:pic>
    </p:spTree>
    <p:extLst>
      <p:ext uri="{BB962C8B-B14F-4D97-AF65-F5344CB8AC3E}">
        <p14:creationId xmlns:p14="http://schemas.microsoft.com/office/powerpoint/2010/main" val="92606241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303637" y="2592503"/>
            <a:ext cx="5905500" cy="2919095"/>
            <a:chOff x="8764" y="3057"/>
            <a:chExt cx="9300" cy="4597"/>
          </a:xfrm>
        </p:grpSpPr>
        <p:sp>
          <p:nvSpPr>
            <p:cNvPr id="5" name="Rectangle 14"/>
            <p:cNvSpPr/>
            <p:nvPr/>
          </p:nvSpPr>
          <p:spPr>
            <a:xfrm>
              <a:off x="8764" y="3879"/>
              <a:ext cx="9300" cy="3775"/>
            </a:xfrm>
            <a:prstGeom prst="rect">
              <a:avLst/>
            </a:prstGeom>
          </p:spPr>
          <p:txBody>
            <a:bodyPr wrap="none">
              <a:spAutoFit/>
            </a:bodyPr>
            <a:lstStyle/>
            <a:p>
              <a:pPr marL="0" marR="0" lvl="0" indent="0" algn="l" defTabSz="914400" rtl="0" eaLnBrk="1" fontAlgn="auto" latinLnBrk="0" hangingPunct="1">
                <a:lnSpc>
                  <a:spcPct val="150000"/>
                </a:lnSpc>
                <a:spcBef>
                  <a:spcPts val="0"/>
                </a:spcBef>
                <a:spcAft>
                  <a:spcPts val="1200"/>
                </a:spcAft>
                <a:buClrTx/>
                <a:buSzTx/>
                <a:buFontTx/>
                <a:buNone/>
                <a:tabLst/>
                <a:defRPr/>
              </a:pPr>
              <a:r>
                <a:rPr kumimoji="0" lang="zh-CN" altLang="en-US" sz="2400" b="1"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mn-ea"/>
                </a:rPr>
                <a:t>同学们退出课堂前记得做完随堂考哦</a:t>
              </a:r>
              <a:r>
                <a:rPr kumimoji="0" lang="en-US" altLang="zh-CN" sz="2400" b="1"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mn-ea"/>
                </a:rPr>
                <a:t>~</a:t>
              </a:r>
              <a:endParaRPr kumimoji="0" lang="zh-CN" altLang="en-US" sz="2400" b="1"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mn-ea"/>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mn-ea"/>
                </a:rPr>
                <a:t>1</a:t>
              </a:r>
              <a:r>
                <a:rPr kumimoji="0" lang="zh-CN" altLang="en-US"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mn-ea"/>
                </a:rPr>
                <a:t>、它是老师精心挑选的历年真题；</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mn-ea"/>
                </a:rPr>
                <a:t>2</a:t>
              </a:r>
              <a:r>
                <a:rPr kumimoji="0" lang="zh-CN" altLang="en-US"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mn-ea"/>
                </a:rPr>
                <a:t>、它能考察你对本次课程知识点的掌握；</a:t>
              </a:r>
              <a:endParaRPr kumimoji="0" lang="en-US" altLang="zh-CN"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mn-ea"/>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Open Sans" panose="020B0606030504020204" pitchFamily="34" charset="0"/>
                  <a:sym typeface="+mn-ea"/>
                </a:rPr>
                <a:t>3</a:t>
              </a:r>
              <a:r>
                <a:rPr kumimoji="0" lang="zh-CN" altLang="en-US"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Open Sans" panose="020B0606030504020204" pitchFamily="34" charset="0"/>
                  <a:sym typeface="+mn-ea"/>
                </a:rPr>
                <a:t>、课后作业明天中午</a:t>
              </a:r>
              <a:r>
                <a:rPr kumimoji="0" lang="en-US" altLang="zh-CN"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Open Sans" panose="020B0606030504020204" pitchFamily="34" charset="0"/>
                  <a:sym typeface="+mn-ea"/>
                </a:rPr>
                <a:t>12:00</a:t>
              </a:r>
              <a:r>
                <a:rPr kumimoji="0" lang="zh-CN" altLang="en-US"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Open Sans" panose="020B0606030504020204" pitchFamily="34" charset="0"/>
                  <a:sym typeface="+mn-ea"/>
                </a:rPr>
                <a:t>前完成。</a:t>
              </a:r>
            </a:p>
          </p:txBody>
        </p:sp>
        <p:sp>
          <p:nvSpPr>
            <p:cNvPr id="91" name="文本框 90"/>
            <p:cNvSpPr txBox="1"/>
            <p:nvPr/>
          </p:nvSpPr>
          <p:spPr>
            <a:xfrm>
              <a:off x="8764" y="3057"/>
              <a:ext cx="5499" cy="82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sym typeface="+mn-ea"/>
                </a:rPr>
                <a:t>随堂考＆作业</a:t>
              </a:r>
            </a:p>
          </p:txBody>
        </p:sp>
      </p:grpSp>
      <p:pic>
        <p:nvPicPr>
          <p:cNvPr id="4" name="图片 3">
            <a:extLst>
              <a:ext uri="{FF2B5EF4-FFF2-40B4-BE49-F238E27FC236}">
                <a16:creationId xmlns:a16="http://schemas.microsoft.com/office/drawing/2014/main" id="{311C8F60-233A-4C00-9166-7CB7E71632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723" y="2060373"/>
            <a:ext cx="3634983" cy="3429000"/>
          </a:xfrm>
          <a:prstGeom prst="roundRect">
            <a:avLst>
              <a:gd name="adj" fmla="val 8594"/>
            </a:avLst>
          </a:prstGeom>
          <a:solidFill>
            <a:srgbClr val="FFFFFF">
              <a:shade val="85000"/>
            </a:srgbClr>
          </a:solidFill>
          <a:ln>
            <a:noFill/>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24C7E00-342D-495B-B9D1-1DC292C04372}"/>
              </a:ext>
            </a:extLst>
          </p:cNvPr>
          <p:cNvSpPr/>
          <p:nvPr/>
        </p:nvSpPr>
        <p:spPr>
          <a:xfrm>
            <a:off x="1537467" y="3204918"/>
            <a:ext cx="9945793" cy="40011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微软雅黑"/>
                <a:cs typeface="+mn-cs"/>
              </a:rPr>
              <a:t>1</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、工伤保险作为社会保障的一个组成部分，是</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劳动者应该享受的基本权利；</a:t>
            </a:r>
            <a:endParaRPr kumimoji="0" lang="en-GB" sz="2000" b="0" i="0" u="none" strike="noStrike" kern="1200" cap="none" spc="0" normalizeH="0" baseline="0" noProof="0" dirty="0">
              <a:ln>
                <a:noFill/>
              </a:ln>
              <a:solidFill>
                <a:srgbClr val="FF0000"/>
              </a:solidFill>
              <a:effectLst/>
              <a:uLnTx/>
              <a:uFillTx/>
              <a:latin typeface="Calibri"/>
              <a:ea typeface="微软雅黑"/>
              <a:cs typeface="+mn-cs"/>
            </a:endParaRPr>
          </a:p>
        </p:txBody>
      </p:sp>
      <p:sp>
        <p:nvSpPr>
          <p:cNvPr id="7" name="Rectangle 6">
            <a:extLst>
              <a:ext uri="{FF2B5EF4-FFF2-40B4-BE49-F238E27FC236}">
                <a16:creationId xmlns:a16="http://schemas.microsoft.com/office/drawing/2014/main" id="{FA16899C-3402-4A85-81CA-010652967AE1}"/>
              </a:ext>
            </a:extLst>
          </p:cNvPr>
          <p:cNvSpPr/>
          <p:nvPr/>
        </p:nvSpPr>
        <p:spPr>
          <a:xfrm>
            <a:off x="1537467" y="3815704"/>
            <a:ext cx="9945793" cy="40011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微软雅黑"/>
                <a:cs typeface="+mn-cs"/>
              </a:rPr>
              <a:t>2</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、工伤保险保障了</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工伤职工</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医疗及其基本生活、伤残抚恤和遗属抚恤；</a:t>
            </a:r>
            <a:endParaRPr kumimoji="0" lang="en-GB"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8" name="Rectangle 7">
            <a:extLst>
              <a:ext uri="{FF2B5EF4-FFF2-40B4-BE49-F238E27FC236}">
                <a16:creationId xmlns:a16="http://schemas.microsoft.com/office/drawing/2014/main" id="{169C1318-03F2-43E9-B041-6DB89DA738D6}"/>
              </a:ext>
            </a:extLst>
          </p:cNvPr>
          <p:cNvSpPr/>
          <p:nvPr/>
        </p:nvSpPr>
        <p:spPr>
          <a:xfrm>
            <a:off x="1537467" y="4426490"/>
            <a:ext cx="9945793" cy="40011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微软雅黑"/>
                <a:cs typeface="+mn-cs"/>
              </a:rPr>
              <a:t>3</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、建立工伤保险有利于</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促进安全生产</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保护和发展生产力；</a:t>
            </a:r>
            <a:endParaRPr kumimoji="0" lang="en-GB" sz="2000" b="0" i="0" u="none" strike="noStrike" kern="1200" cap="none" spc="0" normalizeH="0" baseline="0" noProof="0" dirty="0">
              <a:ln>
                <a:noFill/>
              </a:ln>
              <a:solidFill>
                <a:srgbClr val="FF0000"/>
              </a:solidFill>
              <a:effectLst/>
              <a:uLnTx/>
              <a:uFillTx/>
              <a:latin typeface="Calibri"/>
              <a:ea typeface="微软雅黑"/>
              <a:cs typeface="+mn-cs"/>
            </a:endParaRPr>
          </a:p>
        </p:txBody>
      </p:sp>
      <p:sp>
        <p:nvSpPr>
          <p:cNvPr id="9" name="Rectangle 8">
            <a:extLst>
              <a:ext uri="{FF2B5EF4-FFF2-40B4-BE49-F238E27FC236}">
                <a16:creationId xmlns:a16="http://schemas.microsoft.com/office/drawing/2014/main" id="{015A58DF-10A0-4CDF-9561-216984C8D4F1}"/>
              </a:ext>
            </a:extLst>
          </p:cNvPr>
          <p:cNvSpPr/>
          <p:nvPr/>
        </p:nvSpPr>
        <p:spPr>
          <a:xfrm>
            <a:off x="1537467" y="5037276"/>
            <a:ext cx="9945793" cy="966547"/>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微软雅黑"/>
                <a:cs typeface="+mn-cs"/>
              </a:rPr>
              <a:t>4</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、工伤保险保障了受伤职工的</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合法权益</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，有利于</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妥善处理事故</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和</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恢复生产</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，维护正常的生产、生活秩序，维护社会安定。</a:t>
            </a:r>
            <a:endParaRPr kumimoji="0" lang="en-GB" sz="2000" b="0"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12" name="组合 11">
            <a:extLst>
              <a:ext uri="{FF2B5EF4-FFF2-40B4-BE49-F238E27FC236}">
                <a16:creationId xmlns:a16="http://schemas.microsoft.com/office/drawing/2014/main" id="{484C25AB-00CB-4E5D-A3FF-2AE596D614C2}"/>
              </a:ext>
            </a:extLst>
          </p:cNvPr>
          <p:cNvGrpSpPr/>
          <p:nvPr/>
        </p:nvGrpSpPr>
        <p:grpSpPr>
          <a:xfrm>
            <a:off x="637787" y="2143759"/>
            <a:ext cx="4166243" cy="400110"/>
            <a:chOff x="637787" y="2143759"/>
            <a:chExt cx="4166243" cy="400110"/>
          </a:xfrm>
        </p:grpSpPr>
        <p:sp>
          <p:nvSpPr>
            <p:cNvPr id="13" name="文本框 12">
              <a:extLst>
                <a:ext uri="{FF2B5EF4-FFF2-40B4-BE49-F238E27FC236}">
                  <a16:creationId xmlns:a16="http://schemas.microsoft.com/office/drawing/2014/main" id="{16CB3F8B-FDA1-4970-905C-12C415299013}"/>
                </a:ext>
              </a:extLst>
            </p:cNvPr>
            <p:cNvSpPr txBox="1"/>
            <p:nvPr/>
          </p:nvSpPr>
          <p:spPr>
            <a:xfrm>
              <a:off x="637787" y="2143759"/>
              <a:ext cx="3193503"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8.1.2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二、工伤保险的功能</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6" name="文本框 15">
              <a:extLst>
                <a:ext uri="{FF2B5EF4-FFF2-40B4-BE49-F238E27FC236}">
                  <a16:creationId xmlns:a16="http://schemas.microsoft.com/office/drawing/2014/main" id="{67D1C414-50A4-4185-B034-EE5849E883BE}"/>
                </a:ext>
              </a:extLst>
            </p:cNvPr>
            <p:cNvSpPr txBox="1"/>
            <p:nvPr/>
          </p:nvSpPr>
          <p:spPr>
            <a:xfrm>
              <a:off x="3926867" y="2174537"/>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简答题</a:t>
              </a:r>
            </a:p>
          </p:txBody>
        </p:sp>
      </p:grpSp>
      <p:pic>
        <p:nvPicPr>
          <p:cNvPr id="2" name="图片 1">
            <a:extLst>
              <a:ext uri="{FF2B5EF4-FFF2-40B4-BE49-F238E27FC236}">
                <a16:creationId xmlns:a16="http://schemas.microsoft.com/office/drawing/2014/main" id="{13677FC1-1730-4694-9539-047C3D061985}"/>
              </a:ext>
            </a:extLst>
          </p:cNvPr>
          <p:cNvPicPr>
            <a:picLocks noChangeAspect="1"/>
          </p:cNvPicPr>
          <p:nvPr/>
        </p:nvPicPr>
        <p:blipFill>
          <a:blip r:embed="rId3"/>
          <a:stretch>
            <a:fillRect/>
          </a:stretch>
        </p:blipFill>
        <p:spPr>
          <a:xfrm>
            <a:off x="8035290" y="787351"/>
            <a:ext cx="4049235" cy="1358200"/>
          </a:xfrm>
          <a:prstGeom prst="rect">
            <a:avLst/>
          </a:prstGeom>
        </p:spPr>
      </p:pic>
      <p:sp>
        <p:nvSpPr>
          <p:cNvPr id="3" name="矩形 2">
            <a:extLst>
              <a:ext uri="{FF2B5EF4-FFF2-40B4-BE49-F238E27FC236}">
                <a16:creationId xmlns:a16="http://schemas.microsoft.com/office/drawing/2014/main" id="{64C99505-7BD3-43FD-B3FE-CDE5A873C1D1}"/>
              </a:ext>
            </a:extLst>
          </p:cNvPr>
          <p:cNvSpPr/>
          <p:nvPr/>
        </p:nvSpPr>
        <p:spPr>
          <a:xfrm>
            <a:off x="992051" y="203517"/>
            <a:ext cx="2839239"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8.1.2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二、工伤保险的功能</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41" name="文本框 40">
            <a:extLst>
              <a:ext uri="{FF2B5EF4-FFF2-40B4-BE49-F238E27FC236}">
                <a16:creationId xmlns:a16="http://schemas.microsoft.com/office/drawing/2014/main" id="{77799694-20C5-4A08-BB5E-83BD13D19008}"/>
              </a:ext>
            </a:extLst>
          </p:cNvPr>
          <p:cNvSpPr txBox="1"/>
          <p:nvPr/>
        </p:nvSpPr>
        <p:spPr>
          <a:xfrm>
            <a:off x="107475" y="941847"/>
            <a:ext cx="305527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8</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工伤保险</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42" name="矩形 41">
            <a:extLst>
              <a:ext uri="{FF2B5EF4-FFF2-40B4-BE49-F238E27FC236}">
                <a16:creationId xmlns:a16="http://schemas.microsoft.com/office/drawing/2014/main" id="{F255CDE2-9ED8-4D12-AB51-93C4E0CF24BE}"/>
              </a:ext>
            </a:extLst>
          </p:cNvPr>
          <p:cNvSpPr/>
          <p:nvPr/>
        </p:nvSpPr>
        <p:spPr>
          <a:xfrm>
            <a:off x="348964" y="1542717"/>
            <a:ext cx="5345708"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8.1</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工伤保险及其功能、形式、特点</a:t>
            </a:r>
          </a:p>
        </p:txBody>
      </p:sp>
    </p:spTree>
    <p:extLst>
      <p:ext uri="{BB962C8B-B14F-4D97-AF65-F5344CB8AC3E}">
        <p14:creationId xmlns:p14="http://schemas.microsoft.com/office/powerpoint/2010/main" val="1876876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32193FF4-9B6C-416F-A0AD-F215B76C23E8}"/>
              </a:ext>
            </a:extLst>
          </p:cNvPr>
          <p:cNvGrpSpPr/>
          <p:nvPr/>
        </p:nvGrpSpPr>
        <p:grpSpPr>
          <a:xfrm>
            <a:off x="632823" y="2114554"/>
            <a:ext cx="5149200" cy="405312"/>
            <a:chOff x="992051" y="2046052"/>
            <a:chExt cx="5149200" cy="405312"/>
          </a:xfrm>
        </p:grpSpPr>
        <p:sp>
          <p:nvSpPr>
            <p:cNvPr id="10" name="文本框 9">
              <a:extLst>
                <a:ext uri="{FF2B5EF4-FFF2-40B4-BE49-F238E27FC236}">
                  <a16:creationId xmlns:a16="http://schemas.microsoft.com/office/drawing/2014/main" id="{9F5CD2E5-C6B8-4414-8F6F-FC75EFF4BF10}"/>
                </a:ext>
              </a:extLst>
            </p:cNvPr>
            <p:cNvSpPr txBox="1"/>
            <p:nvPr/>
          </p:nvSpPr>
          <p:spPr>
            <a:xfrm>
              <a:off x="992051" y="2051254"/>
              <a:ext cx="421942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8.1.3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三、工伤保险制度的保障方式</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3" name="文本框 12">
              <a:extLst>
                <a:ext uri="{FF2B5EF4-FFF2-40B4-BE49-F238E27FC236}">
                  <a16:creationId xmlns:a16="http://schemas.microsoft.com/office/drawing/2014/main" id="{F9319233-8585-4522-9940-AA1891C63786}"/>
                </a:ext>
              </a:extLst>
            </p:cNvPr>
            <p:cNvSpPr txBox="1"/>
            <p:nvPr/>
          </p:nvSpPr>
          <p:spPr>
            <a:xfrm>
              <a:off x="5264088" y="2046052"/>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grpSp>
      <p:pic>
        <p:nvPicPr>
          <p:cNvPr id="3" name="图片 2">
            <a:extLst>
              <a:ext uri="{FF2B5EF4-FFF2-40B4-BE49-F238E27FC236}">
                <a16:creationId xmlns:a16="http://schemas.microsoft.com/office/drawing/2014/main" id="{D3865B65-E157-4EA4-958C-90B2E1A1ABB0}"/>
              </a:ext>
            </a:extLst>
          </p:cNvPr>
          <p:cNvPicPr>
            <a:picLocks noChangeAspect="1"/>
          </p:cNvPicPr>
          <p:nvPr/>
        </p:nvPicPr>
        <p:blipFill>
          <a:blip r:embed="rId3"/>
          <a:stretch>
            <a:fillRect/>
          </a:stretch>
        </p:blipFill>
        <p:spPr>
          <a:xfrm>
            <a:off x="7779524" y="743072"/>
            <a:ext cx="4305001" cy="1443989"/>
          </a:xfrm>
          <a:prstGeom prst="rect">
            <a:avLst/>
          </a:prstGeom>
        </p:spPr>
      </p:pic>
      <p:sp>
        <p:nvSpPr>
          <p:cNvPr id="5" name="矩形 4">
            <a:extLst>
              <a:ext uri="{FF2B5EF4-FFF2-40B4-BE49-F238E27FC236}">
                <a16:creationId xmlns:a16="http://schemas.microsoft.com/office/drawing/2014/main" id="{5F8FCC15-8533-4D87-8FBC-BA64FA1A19C4}"/>
              </a:ext>
            </a:extLst>
          </p:cNvPr>
          <p:cNvSpPr/>
          <p:nvPr/>
        </p:nvSpPr>
        <p:spPr>
          <a:xfrm>
            <a:off x="1544986" y="2817237"/>
            <a:ext cx="9835888" cy="1851404"/>
          </a:xfrm>
          <a:prstGeom prst="rect">
            <a:avLst/>
          </a:prstGeom>
        </p:spPr>
        <p:txBody>
          <a:bodyPr wrap="square">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工伤保险制度的保障方式与工伤事故责任归属密切相关，在现代社会中，由于对工伤事故实行</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绝对责任</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或</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无过失补偿原则</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，不以企业过错为要件，而以劳动、社会政策为基础，因此，工伤保险方式就表现为</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雇主责任保险</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和</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工伤社会保险</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p>
        </p:txBody>
      </p:sp>
      <p:sp>
        <p:nvSpPr>
          <p:cNvPr id="2" name="矩形 1">
            <a:extLst>
              <a:ext uri="{FF2B5EF4-FFF2-40B4-BE49-F238E27FC236}">
                <a16:creationId xmlns:a16="http://schemas.microsoft.com/office/drawing/2014/main" id="{C4E32CB2-DE35-4464-80C6-5F9E1C8AF51E}"/>
              </a:ext>
            </a:extLst>
          </p:cNvPr>
          <p:cNvSpPr/>
          <p:nvPr/>
        </p:nvSpPr>
        <p:spPr>
          <a:xfrm>
            <a:off x="1635111" y="5182397"/>
            <a:ext cx="7653850" cy="961289"/>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00" cap="none" spc="0" normalizeH="0" baseline="0" noProof="0" dirty="0">
                <a:ln>
                  <a:noFill/>
                </a:ln>
                <a:solidFill>
                  <a:prstClr val="black"/>
                </a:solidFill>
                <a:effectLst/>
                <a:uLnTx/>
                <a:uFillTx/>
                <a:latin typeface="微软雅黑"/>
                <a:ea typeface="微软雅黑"/>
                <a:cs typeface="Times New Roman" panose="02020603050405020304" pitchFamily="18" charset="0"/>
              </a:rPr>
              <a:t>▶ </a:t>
            </a:r>
            <a:r>
              <a:rPr kumimoji="0" lang="zh-CN" altLang="zh-CN" sz="2000" b="0" i="0" u="none" strike="noStrike" kern="100" cap="none" spc="0" normalizeH="0" baseline="0" noProof="0" dirty="0">
                <a:ln>
                  <a:noFill/>
                </a:ln>
                <a:solidFill>
                  <a:prstClr val="black"/>
                </a:solidFill>
                <a:effectLst/>
                <a:uLnTx/>
                <a:uFillTx/>
                <a:latin typeface="微软雅黑"/>
                <a:ea typeface="微软雅黑"/>
                <a:cs typeface="Times New Roman" panose="02020603050405020304" pitchFamily="18" charset="0"/>
              </a:rPr>
              <a:t>除少数实行的是雇主自行支付赔偿的方式</a:t>
            </a:r>
            <a:r>
              <a:rPr kumimoji="0" lang="zh-CN" altLang="zh-CN" sz="2000" b="0" i="0" u="none" strike="noStrike" kern="100" cap="none" spc="0" normalizeH="0" baseline="0" noProof="0">
                <a:ln>
                  <a:noFill/>
                </a:ln>
                <a:solidFill>
                  <a:prstClr val="black"/>
                </a:solidFill>
                <a:effectLst/>
                <a:uLnTx/>
                <a:uFillTx/>
                <a:latin typeface="微软雅黑"/>
                <a:ea typeface="微软雅黑"/>
                <a:cs typeface="Times New Roman" panose="02020603050405020304" pitchFamily="18" charset="0"/>
              </a:rPr>
              <a:t>外，大部分</a:t>
            </a:r>
            <a:r>
              <a:rPr kumimoji="0" lang="zh-CN" altLang="zh-CN" sz="2000" b="0" i="0" u="none" strike="noStrike" kern="100" cap="none" spc="0" normalizeH="0" baseline="0" noProof="0" dirty="0">
                <a:ln>
                  <a:noFill/>
                </a:ln>
                <a:solidFill>
                  <a:prstClr val="black"/>
                </a:solidFill>
                <a:effectLst/>
                <a:uLnTx/>
                <a:uFillTx/>
                <a:latin typeface="微软雅黑"/>
                <a:ea typeface="微软雅黑"/>
                <a:cs typeface="Times New Roman" panose="02020603050405020304" pitchFamily="18" charset="0"/>
              </a:rPr>
              <a:t>实行的是</a:t>
            </a:r>
            <a:r>
              <a:rPr kumimoji="0" lang="zh-CN" altLang="zh-CN" sz="2000" b="0" i="0" u="none" strike="noStrike" kern="100" cap="none" spc="0" normalizeH="0" baseline="0" noProof="0" dirty="0">
                <a:ln>
                  <a:noFill/>
                </a:ln>
                <a:solidFill>
                  <a:srgbClr val="FF0000"/>
                </a:solidFill>
                <a:effectLst/>
                <a:uLnTx/>
                <a:uFillTx/>
                <a:latin typeface="微软雅黑"/>
                <a:ea typeface="微软雅黑"/>
                <a:cs typeface="Times New Roman" panose="02020603050405020304" pitchFamily="18" charset="0"/>
              </a:rPr>
              <a:t>向商业保险公司投保的雇主责任保险</a:t>
            </a:r>
            <a:r>
              <a:rPr kumimoji="0" lang="zh-CN" altLang="en-US" sz="2000" b="0" i="0" u="none" strike="noStrike" kern="100" cap="none" spc="0" normalizeH="0" baseline="0" noProof="0" dirty="0">
                <a:ln>
                  <a:noFill/>
                </a:ln>
                <a:solidFill>
                  <a:srgbClr val="FF0000"/>
                </a:solidFill>
                <a:effectLst/>
                <a:uLnTx/>
                <a:uFillTx/>
                <a:latin typeface="微软雅黑"/>
                <a:ea typeface="微软雅黑"/>
                <a:cs typeface="Times New Roman" panose="02020603050405020304" pitchFamily="18" charset="0"/>
              </a:rPr>
              <a:t>。</a:t>
            </a:r>
            <a:endPar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endParaRPr>
          </a:p>
        </p:txBody>
      </p:sp>
      <p:sp>
        <p:nvSpPr>
          <p:cNvPr id="39" name="文本框 38">
            <a:extLst>
              <a:ext uri="{FF2B5EF4-FFF2-40B4-BE49-F238E27FC236}">
                <a16:creationId xmlns:a16="http://schemas.microsoft.com/office/drawing/2014/main" id="{701F35C6-28ED-4670-95A0-6D30DB29F5BC}"/>
              </a:ext>
            </a:extLst>
          </p:cNvPr>
          <p:cNvSpPr txBox="1"/>
          <p:nvPr/>
        </p:nvSpPr>
        <p:spPr>
          <a:xfrm>
            <a:off x="107475" y="941847"/>
            <a:ext cx="305527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8</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工伤保险</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40" name="矩形 39">
            <a:extLst>
              <a:ext uri="{FF2B5EF4-FFF2-40B4-BE49-F238E27FC236}">
                <a16:creationId xmlns:a16="http://schemas.microsoft.com/office/drawing/2014/main" id="{1F17421D-F81F-4DA8-B0DA-DFB6175AC04F}"/>
              </a:ext>
            </a:extLst>
          </p:cNvPr>
          <p:cNvSpPr/>
          <p:nvPr/>
        </p:nvSpPr>
        <p:spPr>
          <a:xfrm>
            <a:off x="348964" y="1542717"/>
            <a:ext cx="5345708"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8.1</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工伤保险及其功能、形式、特点</a:t>
            </a:r>
          </a:p>
        </p:txBody>
      </p:sp>
    </p:spTree>
    <p:extLst>
      <p:ext uri="{BB962C8B-B14F-4D97-AF65-F5344CB8AC3E}">
        <p14:creationId xmlns:p14="http://schemas.microsoft.com/office/powerpoint/2010/main" val="4023042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410151" y="2924118"/>
            <a:ext cx="2682711" cy="504882"/>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（一）雇主责任保险</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pic>
        <p:nvPicPr>
          <p:cNvPr id="3" name="图片 2">
            <a:extLst>
              <a:ext uri="{FF2B5EF4-FFF2-40B4-BE49-F238E27FC236}">
                <a16:creationId xmlns:a16="http://schemas.microsoft.com/office/drawing/2014/main" id="{D3865B65-E157-4EA4-958C-90B2E1A1ABB0}"/>
              </a:ext>
            </a:extLst>
          </p:cNvPr>
          <p:cNvPicPr>
            <a:picLocks noChangeAspect="1"/>
          </p:cNvPicPr>
          <p:nvPr/>
        </p:nvPicPr>
        <p:blipFill>
          <a:blip r:embed="rId3"/>
          <a:stretch>
            <a:fillRect/>
          </a:stretch>
        </p:blipFill>
        <p:spPr>
          <a:xfrm>
            <a:off x="7779524" y="743072"/>
            <a:ext cx="4305001" cy="1443989"/>
          </a:xfrm>
          <a:prstGeom prst="rect">
            <a:avLst/>
          </a:prstGeom>
        </p:spPr>
      </p:pic>
      <p:sp>
        <p:nvSpPr>
          <p:cNvPr id="39" name="矩形 38">
            <a:extLst>
              <a:ext uri="{FF2B5EF4-FFF2-40B4-BE49-F238E27FC236}">
                <a16:creationId xmlns:a16="http://schemas.microsoft.com/office/drawing/2014/main" id="{577A74ED-2332-4E90-9AA0-AA1410796814}"/>
              </a:ext>
            </a:extLst>
          </p:cNvPr>
          <p:cNvSpPr/>
          <p:nvPr/>
        </p:nvSpPr>
        <p:spPr>
          <a:xfrm>
            <a:off x="1371027" y="4772768"/>
            <a:ext cx="2682711" cy="504882"/>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（二）工伤社会保险</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4" name="矩形 3">
            <a:extLst>
              <a:ext uri="{FF2B5EF4-FFF2-40B4-BE49-F238E27FC236}">
                <a16:creationId xmlns:a16="http://schemas.microsoft.com/office/drawing/2014/main" id="{4DF6D854-AA09-47AC-9448-443002ABC252}"/>
              </a:ext>
            </a:extLst>
          </p:cNvPr>
          <p:cNvSpPr/>
          <p:nvPr/>
        </p:nvSpPr>
        <p:spPr>
          <a:xfrm>
            <a:off x="985460" y="184534"/>
            <a:ext cx="233910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8.1.3.1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雇主责任保险</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42" name="组合 41">
            <a:extLst>
              <a:ext uri="{FF2B5EF4-FFF2-40B4-BE49-F238E27FC236}">
                <a16:creationId xmlns:a16="http://schemas.microsoft.com/office/drawing/2014/main" id="{97E043B9-A272-4A49-9C66-E6007812AEDC}"/>
              </a:ext>
            </a:extLst>
          </p:cNvPr>
          <p:cNvGrpSpPr/>
          <p:nvPr/>
        </p:nvGrpSpPr>
        <p:grpSpPr>
          <a:xfrm>
            <a:off x="632823" y="2114554"/>
            <a:ext cx="5149200" cy="405312"/>
            <a:chOff x="992051" y="2046052"/>
            <a:chExt cx="5149200" cy="405312"/>
          </a:xfrm>
        </p:grpSpPr>
        <p:sp>
          <p:nvSpPr>
            <p:cNvPr id="43" name="文本框 42">
              <a:extLst>
                <a:ext uri="{FF2B5EF4-FFF2-40B4-BE49-F238E27FC236}">
                  <a16:creationId xmlns:a16="http://schemas.microsoft.com/office/drawing/2014/main" id="{14BC1DF0-F9DC-4D11-B665-4279521C4BD9}"/>
                </a:ext>
              </a:extLst>
            </p:cNvPr>
            <p:cNvSpPr txBox="1"/>
            <p:nvPr/>
          </p:nvSpPr>
          <p:spPr>
            <a:xfrm>
              <a:off x="992051" y="2051254"/>
              <a:ext cx="421942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8.1.3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三、工伤保险制度的保障方式</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44" name="文本框 43">
              <a:extLst>
                <a:ext uri="{FF2B5EF4-FFF2-40B4-BE49-F238E27FC236}">
                  <a16:creationId xmlns:a16="http://schemas.microsoft.com/office/drawing/2014/main" id="{FDA2D92C-9541-4628-A779-B3E5BAC96979}"/>
                </a:ext>
              </a:extLst>
            </p:cNvPr>
            <p:cNvSpPr txBox="1"/>
            <p:nvPr/>
          </p:nvSpPr>
          <p:spPr>
            <a:xfrm>
              <a:off x="5264088" y="2046052"/>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grpSp>
      <p:sp>
        <p:nvSpPr>
          <p:cNvPr id="45" name="文本框 44">
            <a:extLst>
              <a:ext uri="{FF2B5EF4-FFF2-40B4-BE49-F238E27FC236}">
                <a16:creationId xmlns:a16="http://schemas.microsoft.com/office/drawing/2014/main" id="{40CBB78F-DF96-41B6-94E5-4E8171918479}"/>
              </a:ext>
            </a:extLst>
          </p:cNvPr>
          <p:cNvSpPr txBox="1"/>
          <p:nvPr/>
        </p:nvSpPr>
        <p:spPr>
          <a:xfrm>
            <a:off x="107475" y="941847"/>
            <a:ext cx="305527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8</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工伤保险</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46" name="矩形 45">
            <a:extLst>
              <a:ext uri="{FF2B5EF4-FFF2-40B4-BE49-F238E27FC236}">
                <a16:creationId xmlns:a16="http://schemas.microsoft.com/office/drawing/2014/main" id="{3E387083-8BFF-4700-BBB8-032614089C49}"/>
              </a:ext>
            </a:extLst>
          </p:cNvPr>
          <p:cNvSpPr/>
          <p:nvPr/>
        </p:nvSpPr>
        <p:spPr>
          <a:xfrm>
            <a:off x="348964" y="1542717"/>
            <a:ext cx="5345708"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8.1</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工伤保险及其功能、形式、特点</a:t>
            </a:r>
          </a:p>
        </p:txBody>
      </p:sp>
      <p:sp>
        <p:nvSpPr>
          <p:cNvPr id="6" name="矩形 5">
            <a:extLst>
              <a:ext uri="{FF2B5EF4-FFF2-40B4-BE49-F238E27FC236}">
                <a16:creationId xmlns:a16="http://schemas.microsoft.com/office/drawing/2014/main" id="{2DF781B8-3039-4C8E-8C74-E049293099F6}"/>
              </a:ext>
            </a:extLst>
          </p:cNvPr>
          <p:cNvSpPr/>
          <p:nvPr/>
        </p:nvSpPr>
        <p:spPr>
          <a:xfrm>
            <a:off x="2155010" y="3622361"/>
            <a:ext cx="9460039" cy="87908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a:ea typeface="微软雅黑"/>
                <a:cs typeface="+mn-cs"/>
              </a:rPr>
              <a:t>从实行雇主责任保险的国家看，除少数实行的是雇主自行支付赔偿的方式外，大部分实行的是向商业保险公司投保的雇主责任保险。</a:t>
            </a:r>
          </a:p>
        </p:txBody>
      </p:sp>
    </p:spTree>
    <p:extLst>
      <p:ext uri="{BB962C8B-B14F-4D97-AF65-F5344CB8AC3E}">
        <p14:creationId xmlns:p14="http://schemas.microsoft.com/office/powerpoint/2010/main" val="1332893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530935" y="2758964"/>
            <a:ext cx="2262588" cy="504882"/>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工伤保险的特征：</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 name="矩形 1">
            <a:extLst>
              <a:ext uri="{FF2B5EF4-FFF2-40B4-BE49-F238E27FC236}">
                <a16:creationId xmlns:a16="http://schemas.microsoft.com/office/drawing/2014/main" id="{C097A758-F2E2-4D8A-ACF7-9ADDDF86043D}"/>
              </a:ext>
            </a:extLst>
          </p:cNvPr>
          <p:cNvSpPr/>
          <p:nvPr/>
        </p:nvSpPr>
        <p:spPr>
          <a:xfrm>
            <a:off x="2205978" y="3571446"/>
            <a:ext cx="3648756"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1</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、由国家立法颁布，</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强制实施</a:t>
            </a:r>
            <a:endParaRPr kumimoji="0" lang="zh-CN" altLang="en-US"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4" name="矩形 3">
            <a:extLst>
              <a:ext uri="{FF2B5EF4-FFF2-40B4-BE49-F238E27FC236}">
                <a16:creationId xmlns:a16="http://schemas.microsoft.com/office/drawing/2014/main" id="{C057A938-41FE-4CDD-820B-535F77C7D541}"/>
              </a:ext>
            </a:extLst>
          </p:cNvPr>
          <p:cNvSpPr/>
          <p:nvPr/>
        </p:nvSpPr>
        <p:spPr>
          <a:xfrm>
            <a:off x="2205978" y="4279156"/>
            <a:ext cx="2879314"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2</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、统筹资金，</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共担风险</a:t>
            </a:r>
            <a:endParaRPr kumimoji="0" lang="zh-CN" altLang="en-US"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6" name="矩形 5">
            <a:extLst>
              <a:ext uri="{FF2B5EF4-FFF2-40B4-BE49-F238E27FC236}">
                <a16:creationId xmlns:a16="http://schemas.microsoft.com/office/drawing/2014/main" id="{D79EE580-F653-4063-A0F1-68DD2D23CA27}"/>
              </a:ext>
            </a:extLst>
          </p:cNvPr>
          <p:cNvSpPr/>
          <p:nvPr/>
        </p:nvSpPr>
        <p:spPr>
          <a:xfrm>
            <a:off x="2205978" y="4983612"/>
            <a:ext cx="2366353"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3</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、赔偿费</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支付稳妥</a:t>
            </a:r>
            <a:endParaRPr kumimoji="0" lang="zh-CN" altLang="en-US"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6" name="矩形 15">
            <a:extLst>
              <a:ext uri="{FF2B5EF4-FFF2-40B4-BE49-F238E27FC236}">
                <a16:creationId xmlns:a16="http://schemas.microsoft.com/office/drawing/2014/main" id="{75E4654F-DC9E-44F5-B903-F827C4CA69FC}"/>
              </a:ext>
            </a:extLst>
          </p:cNvPr>
          <p:cNvSpPr/>
          <p:nvPr/>
        </p:nvSpPr>
        <p:spPr>
          <a:xfrm>
            <a:off x="2205978" y="5688068"/>
            <a:ext cx="2366353"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FF0000"/>
                </a:solidFill>
                <a:effectLst/>
                <a:uLnTx/>
                <a:uFillTx/>
                <a:latin typeface="Calibri"/>
                <a:ea typeface="微软雅黑"/>
                <a:cs typeface="+mn-cs"/>
              </a:rPr>
              <a:t>4</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、政府行为</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的特征</a:t>
            </a:r>
          </a:p>
        </p:txBody>
      </p:sp>
      <p:pic>
        <p:nvPicPr>
          <p:cNvPr id="3" name="图片 2">
            <a:extLst>
              <a:ext uri="{FF2B5EF4-FFF2-40B4-BE49-F238E27FC236}">
                <a16:creationId xmlns:a16="http://schemas.microsoft.com/office/drawing/2014/main" id="{D3865B65-E157-4EA4-958C-90B2E1A1ABB0}"/>
              </a:ext>
            </a:extLst>
          </p:cNvPr>
          <p:cNvPicPr>
            <a:picLocks noChangeAspect="1"/>
          </p:cNvPicPr>
          <p:nvPr/>
        </p:nvPicPr>
        <p:blipFill>
          <a:blip r:embed="rId3"/>
          <a:stretch>
            <a:fillRect/>
          </a:stretch>
        </p:blipFill>
        <p:spPr>
          <a:xfrm>
            <a:off x="7779524" y="743072"/>
            <a:ext cx="4305001" cy="1443989"/>
          </a:xfrm>
          <a:prstGeom prst="rect">
            <a:avLst/>
          </a:prstGeom>
        </p:spPr>
      </p:pic>
      <p:pic>
        <p:nvPicPr>
          <p:cNvPr id="5" name="图片 4">
            <a:extLst>
              <a:ext uri="{FF2B5EF4-FFF2-40B4-BE49-F238E27FC236}">
                <a16:creationId xmlns:a16="http://schemas.microsoft.com/office/drawing/2014/main" id="{8488C61A-73C9-4DE6-AE4D-4EF840CE7B26}"/>
              </a:ext>
            </a:extLst>
          </p:cNvPr>
          <p:cNvPicPr>
            <a:picLocks noChangeAspect="1"/>
          </p:cNvPicPr>
          <p:nvPr/>
        </p:nvPicPr>
        <p:blipFill>
          <a:blip r:embed="rId4"/>
          <a:stretch>
            <a:fillRect/>
          </a:stretch>
        </p:blipFill>
        <p:spPr>
          <a:xfrm>
            <a:off x="7219845" y="3930363"/>
            <a:ext cx="4201774" cy="2356135"/>
          </a:xfrm>
          <a:prstGeom prst="rect">
            <a:avLst/>
          </a:prstGeom>
          <a:ln>
            <a:noFill/>
          </a:ln>
          <a:effectLst>
            <a:outerShdw blurRad="292100" dist="139700" dir="2700000" algn="tl" rotWithShape="0">
              <a:srgbClr val="333333">
                <a:alpha val="65000"/>
              </a:srgbClr>
            </a:outerShdw>
          </a:effectLst>
        </p:spPr>
      </p:pic>
      <p:sp>
        <p:nvSpPr>
          <p:cNvPr id="39" name="矩形 38">
            <a:extLst>
              <a:ext uri="{FF2B5EF4-FFF2-40B4-BE49-F238E27FC236}">
                <a16:creationId xmlns:a16="http://schemas.microsoft.com/office/drawing/2014/main" id="{93EC5573-9015-49F4-8238-F36C9452C010}"/>
              </a:ext>
            </a:extLst>
          </p:cNvPr>
          <p:cNvSpPr/>
          <p:nvPr/>
        </p:nvSpPr>
        <p:spPr>
          <a:xfrm>
            <a:off x="985460" y="184534"/>
            <a:ext cx="233910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微软雅黑"/>
                <a:cs typeface="+mn-cs"/>
              </a:rPr>
              <a:t>8.1.3.2 </a:t>
            </a:r>
            <a:r>
              <a:rPr kumimoji="0" lang="zh-CN" altLang="en-US" sz="1800" b="0" i="0" u="none" strike="noStrike" kern="1200" cap="none" spc="0" normalizeH="0" baseline="0" noProof="0" dirty="0">
                <a:ln>
                  <a:noFill/>
                </a:ln>
                <a:solidFill>
                  <a:prstClr val="black"/>
                </a:solidFill>
                <a:effectLst/>
                <a:uLnTx/>
                <a:uFillTx/>
                <a:latin typeface="Calibri"/>
                <a:ea typeface="微软雅黑"/>
                <a:cs typeface="+mn-cs"/>
              </a:rPr>
              <a:t>工伤社会保险</a:t>
            </a:r>
          </a:p>
        </p:txBody>
      </p:sp>
      <p:grpSp>
        <p:nvGrpSpPr>
          <p:cNvPr id="40" name="组合 39">
            <a:extLst>
              <a:ext uri="{FF2B5EF4-FFF2-40B4-BE49-F238E27FC236}">
                <a16:creationId xmlns:a16="http://schemas.microsoft.com/office/drawing/2014/main" id="{14A956BD-183A-4D07-B8A2-4E0030F4E9FC}"/>
              </a:ext>
            </a:extLst>
          </p:cNvPr>
          <p:cNvGrpSpPr/>
          <p:nvPr/>
        </p:nvGrpSpPr>
        <p:grpSpPr>
          <a:xfrm>
            <a:off x="632823" y="2114554"/>
            <a:ext cx="5149200" cy="405312"/>
            <a:chOff x="992051" y="2046052"/>
            <a:chExt cx="5149200" cy="405312"/>
          </a:xfrm>
        </p:grpSpPr>
        <p:sp>
          <p:nvSpPr>
            <p:cNvPr id="41" name="文本框 40">
              <a:extLst>
                <a:ext uri="{FF2B5EF4-FFF2-40B4-BE49-F238E27FC236}">
                  <a16:creationId xmlns:a16="http://schemas.microsoft.com/office/drawing/2014/main" id="{3C08C001-DA75-4412-B18C-C03CCB4D4832}"/>
                </a:ext>
              </a:extLst>
            </p:cNvPr>
            <p:cNvSpPr txBox="1"/>
            <p:nvPr/>
          </p:nvSpPr>
          <p:spPr>
            <a:xfrm>
              <a:off x="992051" y="2051254"/>
              <a:ext cx="421942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8.1.3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三、工伤保险制度的保障方式</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42" name="文本框 41">
              <a:extLst>
                <a:ext uri="{FF2B5EF4-FFF2-40B4-BE49-F238E27FC236}">
                  <a16:creationId xmlns:a16="http://schemas.microsoft.com/office/drawing/2014/main" id="{B574ED5B-E554-4D74-BE4E-CE1D5998B68F}"/>
                </a:ext>
              </a:extLst>
            </p:cNvPr>
            <p:cNvSpPr txBox="1"/>
            <p:nvPr/>
          </p:nvSpPr>
          <p:spPr>
            <a:xfrm>
              <a:off x="5264088" y="2046052"/>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grpSp>
      <p:sp>
        <p:nvSpPr>
          <p:cNvPr id="43" name="文本框 42">
            <a:extLst>
              <a:ext uri="{FF2B5EF4-FFF2-40B4-BE49-F238E27FC236}">
                <a16:creationId xmlns:a16="http://schemas.microsoft.com/office/drawing/2014/main" id="{E7223A2D-F640-4301-9435-7FF969EE6A21}"/>
              </a:ext>
            </a:extLst>
          </p:cNvPr>
          <p:cNvSpPr txBox="1"/>
          <p:nvPr/>
        </p:nvSpPr>
        <p:spPr>
          <a:xfrm>
            <a:off x="107475" y="941847"/>
            <a:ext cx="305527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8</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工伤保险</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44" name="矩形 43">
            <a:extLst>
              <a:ext uri="{FF2B5EF4-FFF2-40B4-BE49-F238E27FC236}">
                <a16:creationId xmlns:a16="http://schemas.microsoft.com/office/drawing/2014/main" id="{4DA6C6ED-8787-45B4-B05F-EFF043D6FA82}"/>
              </a:ext>
            </a:extLst>
          </p:cNvPr>
          <p:cNvSpPr/>
          <p:nvPr/>
        </p:nvSpPr>
        <p:spPr>
          <a:xfrm>
            <a:off x="348964" y="1542717"/>
            <a:ext cx="5345708"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8.1</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工伤保险及其功能、形式、特点</a:t>
            </a:r>
          </a:p>
        </p:txBody>
      </p:sp>
    </p:spTree>
    <p:extLst>
      <p:ext uri="{BB962C8B-B14F-4D97-AF65-F5344CB8AC3E}">
        <p14:creationId xmlns:p14="http://schemas.microsoft.com/office/powerpoint/2010/main" val="3230880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485006" y="2020214"/>
            <a:ext cx="11632566" cy="4369953"/>
          </a:xfrm>
        </p:spPr>
        <p:txBody>
          <a:bodyPr anchor="ctr"/>
          <a:lstStyle/>
          <a:p>
            <a:pPr algn="l">
              <a:lnSpc>
                <a:spcPct val="150000"/>
              </a:lnSpc>
              <a:spcAft>
                <a:spcPts val="1200"/>
              </a:spcAft>
            </a:pPr>
            <a:r>
              <a:rPr lang="zh-CN" altLang="en-US" dirty="0"/>
              <a:t>（       ）保障了受伤职工的合法权益，有利于妥善处理事故和恢复生产，维护正常的生产、生活秩序，维护社会安定。</a:t>
            </a:r>
          </a:p>
          <a:p>
            <a:pPr algn="l">
              <a:spcAft>
                <a:spcPts val="1200"/>
              </a:spcAft>
            </a:pPr>
            <a:r>
              <a:rPr lang="en-US" altLang="zh-CN" sz="2800" dirty="0"/>
              <a:t>A</a:t>
            </a:r>
            <a:r>
              <a:rPr lang="zh-CN" altLang="en-US" sz="2800" dirty="0"/>
              <a:t>、工伤保险</a:t>
            </a:r>
          </a:p>
          <a:p>
            <a:pPr algn="l">
              <a:spcAft>
                <a:spcPts val="1200"/>
              </a:spcAft>
            </a:pPr>
            <a:r>
              <a:rPr lang="en-US" altLang="zh-CN" sz="2800" dirty="0"/>
              <a:t>B</a:t>
            </a:r>
            <a:r>
              <a:rPr lang="zh-CN" altLang="en-US" sz="2800" dirty="0"/>
              <a:t>、生育保险</a:t>
            </a:r>
          </a:p>
          <a:p>
            <a:pPr algn="l">
              <a:spcAft>
                <a:spcPts val="1200"/>
              </a:spcAft>
            </a:pPr>
            <a:r>
              <a:rPr lang="en-US" altLang="zh-CN" sz="2800" dirty="0"/>
              <a:t>C</a:t>
            </a:r>
            <a:r>
              <a:rPr lang="zh-CN" altLang="en-US" sz="2800" dirty="0"/>
              <a:t>、商业保险</a:t>
            </a:r>
          </a:p>
          <a:p>
            <a:pPr algn="l">
              <a:spcAft>
                <a:spcPts val="1200"/>
              </a:spcAft>
            </a:pPr>
            <a:r>
              <a:rPr lang="en-US" altLang="zh-CN" sz="2800" dirty="0"/>
              <a:t>D</a:t>
            </a:r>
            <a:r>
              <a:rPr lang="zh-CN" altLang="en-US" sz="2800" dirty="0"/>
              <a:t>、失业保险</a:t>
            </a:r>
          </a:p>
        </p:txBody>
      </p:sp>
      <p:sp>
        <p:nvSpPr>
          <p:cNvPr id="5" name="TextBox 3">
            <a:extLst>
              <a:ext uri="{FF2B5EF4-FFF2-40B4-BE49-F238E27FC236}">
                <a16:creationId xmlns:a16="http://schemas.microsoft.com/office/drawing/2014/main" id="{E723D5FA-AC15-42B7-9DE9-430FDC3E8C16}"/>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9760609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485006" y="2020214"/>
            <a:ext cx="11632566" cy="4369953"/>
          </a:xfrm>
        </p:spPr>
        <p:txBody>
          <a:bodyPr anchor="ctr"/>
          <a:lstStyle/>
          <a:p>
            <a:pPr algn="l">
              <a:lnSpc>
                <a:spcPct val="150000"/>
              </a:lnSpc>
              <a:spcAft>
                <a:spcPts val="1200"/>
              </a:spcAft>
            </a:pPr>
            <a:r>
              <a:rPr lang="zh-CN" altLang="en-US" dirty="0"/>
              <a:t>（   </a:t>
            </a:r>
            <a:r>
              <a:rPr lang="en-US" altLang="zh-CN" sz="2800" b="1" dirty="0">
                <a:solidFill>
                  <a:srgbClr val="FF0000"/>
                </a:solidFill>
              </a:rPr>
              <a:t>A</a:t>
            </a:r>
            <a:r>
              <a:rPr lang="zh-CN" altLang="en-US" dirty="0"/>
              <a:t>   ）保障了受伤职工的合法权益，有利于妥善处理事故和恢复生产，维护正常的生产、生活秩序，维护社会安定。</a:t>
            </a:r>
          </a:p>
          <a:p>
            <a:pPr algn="l">
              <a:spcAft>
                <a:spcPts val="1200"/>
              </a:spcAft>
            </a:pPr>
            <a:r>
              <a:rPr lang="en-US" altLang="zh-CN" sz="2800" b="1" dirty="0">
                <a:solidFill>
                  <a:srgbClr val="FF0000"/>
                </a:solidFill>
              </a:rPr>
              <a:t>A</a:t>
            </a:r>
            <a:r>
              <a:rPr lang="zh-CN" altLang="en-US" sz="2800" b="1" dirty="0">
                <a:solidFill>
                  <a:srgbClr val="FF0000"/>
                </a:solidFill>
              </a:rPr>
              <a:t>、工伤保险</a:t>
            </a:r>
          </a:p>
          <a:p>
            <a:pPr algn="l">
              <a:spcAft>
                <a:spcPts val="1200"/>
              </a:spcAft>
            </a:pPr>
            <a:r>
              <a:rPr lang="en-US" altLang="zh-CN" sz="2800" dirty="0"/>
              <a:t>B</a:t>
            </a:r>
            <a:r>
              <a:rPr lang="zh-CN" altLang="en-US" sz="2800" dirty="0"/>
              <a:t>、生育保险</a:t>
            </a:r>
          </a:p>
          <a:p>
            <a:pPr algn="l">
              <a:spcAft>
                <a:spcPts val="1200"/>
              </a:spcAft>
            </a:pPr>
            <a:r>
              <a:rPr lang="en-US" altLang="zh-CN" sz="2800" dirty="0"/>
              <a:t>C</a:t>
            </a:r>
            <a:r>
              <a:rPr lang="zh-CN" altLang="en-US" sz="2800" dirty="0"/>
              <a:t>、商业保险</a:t>
            </a:r>
          </a:p>
          <a:p>
            <a:pPr algn="l">
              <a:spcAft>
                <a:spcPts val="1200"/>
              </a:spcAft>
            </a:pPr>
            <a:r>
              <a:rPr lang="en-US" altLang="zh-CN" sz="2800" dirty="0"/>
              <a:t>D</a:t>
            </a:r>
            <a:r>
              <a:rPr lang="zh-CN" altLang="en-US" sz="2800" dirty="0"/>
              <a:t>、失业保险</a:t>
            </a:r>
          </a:p>
        </p:txBody>
      </p:sp>
      <p:sp>
        <p:nvSpPr>
          <p:cNvPr id="5" name="TextBox 3">
            <a:extLst>
              <a:ext uri="{FF2B5EF4-FFF2-40B4-BE49-F238E27FC236}">
                <a16:creationId xmlns:a16="http://schemas.microsoft.com/office/drawing/2014/main" id="{E723D5FA-AC15-42B7-9DE9-430FDC3E8C16}"/>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3770305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658133" y="1933359"/>
            <a:ext cx="9326582" cy="4563134"/>
          </a:xfrm>
        </p:spPr>
        <p:txBody>
          <a:bodyPr anchor="ctr"/>
          <a:lstStyle/>
          <a:p>
            <a:pPr algn="l">
              <a:lnSpc>
                <a:spcPct val="150000"/>
              </a:lnSpc>
              <a:spcAft>
                <a:spcPts val="1200"/>
              </a:spcAft>
            </a:pPr>
            <a:r>
              <a:rPr lang="zh-CN" altLang="en-US" dirty="0"/>
              <a:t>从实行雇主责任保险的国家看，除少数实行的是雇主自行支付赔偿的方式外，大部分实行的是（      ）。</a:t>
            </a:r>
            <a:endParaRPr lang="en-US" altLang="zh-CN" dirty="0"/>
          </a:p>
          <a:p>
            <a:pPr algn="l">
              <a:lnSpc>
                <a:spcPct val="150000"/>
              </a:lnSpc>
              <a:spcAft>
                <a:spcPts val="1200"/>
              </a:spcAft>
            </a:pPr>
            <a:r>
              <a:rPr lang="en-US" altLang="zh-CN" dirty="0"/>
              <a:t>A</a:t>
            </a:r>
            <a:r>
              <a:rPr lang="zh-CN" altLang="en-US" dirty="0"/>
              <a:t>、雇主自行支付赔偿的方式</a:t>
            </a:r>
          </a:p>
          <a:p>
            <a:pPr algn="l">
              <a:lnSpc>
                <a:spcPct val="150000"/>
              </a:lnSpc>
              <a:spcAft>
                <a:spcPts val="1200"/>
              </a:spcAft>
            </a:pPr>
            <a:r>
              <a:rPr lang="en-US" altLang="zh-CN" dirty="0"/>
              <a:t>B</a:t>
            </a:r>
            <a:r>
              <a:rPr lang="zh-CN" altLang="en-US" dirty="0"/>
              <a:t>、雇员自行支付赔偿的方式</a:t>
            </a:r>
          </a:p>
          <a:p>
            <a:pPr algn="l">
              <a:lnSpc>
                <a:spcPct val="150000"/>
              </a:lnSpc>
              <a:spcAft>
                <a:spcPts val="1200"/>
              </a:spcAft>
            </a:pPr>
            <a:r>
              <a:rPr lang="en-US" altLang="zh-CN" dirty="0"/>
              <a:t>C</a:t>
            </a:r>
            <a:r>
              <a:rPr lang="zh-CN" altLang="en-US" dirty="0"/>
              <a:t>、向社会保险公司投保的雇主责任保险</a:t>
            </a:r>
          </a:p>
          <a:p>
            <a:pPr algn="l">
              <a:lnSpc>
                <a:spcPct val="150000"/>
              </a:lnSpc>
              <a:spcAft>
                <a:spcPts val="1200"/>
              </a:spcAft>
            </a:pPr>
            <a:r>
              <a:rPr lang="en-US" altLang="zh-CN" dirty="0"/>
              <a:t>D</a:t>
            </a:r>
            <a:r>
              <a:rPr lang="zh-CN" altLang="en-US" dirty="0"/>
              <a:t>、向商业保险公司投保的雇主责任保险</a:t>
            </a:r>
          </a:p>
        </p:txBody>
      </p:sp>
      <p:sp>
        <p:nvSpPr>
          <p:cNvPr id="5" name="TextBox 3">
            <a:extLst>
              <a:ext uri="{FF2B5EF4-FFF2-40B4-BE49-F238E27FC236}">
                <a16:creationId xmlns:a16="http://schemas.microsoft.com/office/drawing/2014/main" id="{E723D5FA-AC15-42B7-9DE9-430FDC3E8C16}"/>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42570865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658133" y="1933359"/>
            <a:ext cx="9326582" cy="4563134"/>
          </a:xfrm>
        </p:spPr>
        <p:txBody>
          <a:bodyPr anchor="ctr"/>
          <a:lstStyle/>
          <a:p>
            <a:pPr algn="l">
              <a:lnSpc>
                <a:spcPct val="150000"/>
              </a:lnSpc>
              <a:spcAft>
                <a:spcPts val="1200"/>
              </a:spcAft>
            </a:pPr>
            <a:r>
              <a:rPr lang="zh-CN" altLang="en-US" dirty="0"/>
              <a:t>从实行雇主责任保险的国家看，除少数实行的是雇主自行支付赔偿的方式外，大部分实行的是（      ）。</a:t>
            </a:r>
            <a:endParaRPr lang="en-US" altLang="zh-CN" dirty="0"/>
          </a:p>
          <a:p>
            <a:pPr algn="l">
              <a:lnSpc>
                <a:spcPct val="150000"/>
              </a:lnSpc>
              <a:spcAft>
                <a:spcPts val="1200"/>
              </a:spcAft>
            </a:pPr>
            <a:r>
              <a:rPr lang="en-US" altLang="zh-CN" dirty="0"/>
              <a:t>A</a:t>
            </a:r>
            <a:r>
              <a:rPr lang="zh-CN" altLang="en-US" dirty="0"/>
              <a:t>、雇主自行支付赔偿的方式</a:t>
            </a:r>
          </a:p>
          <a:p>
            <a:pPr algn="l">
              <a:lnSpc>
                <a:spcPct val="150000"/>
              </a:lnSpc>
              <a:spcAft>
                <a:spcPts val="1200"/>
              </a:spcAft>
            </a:pPr>
            <a:r>
              <a:rPr lang="en-US" altLang="zh-CN" dirty="0"/>
              <a:t>B</a:t>
            </a:r>
            <a:r>
              <a:rPr lang="zh-CN" altLang="en-US" dirty="0"/>
              <a:t>、雇员自行支付赔偿的方式</a:t>
            </a:r>
          </a:p>
          <a:p>
            <a:pPr algn="l">
              <a:lnSpc>
                <a:spcPct val="150000"/>
              </a:lnSpc>
              <a:spcAft>
                <a:spcPts val="1200"/>
              </a:spcAft>
            </a:pPr>
            <a:r>
              <a:rPr lang="en-US" altLang="zh-CN" dirty="0"/>
              <a:t>C</a:t>
            </a:r>
            <a:r>
              <a:rPr lang="zh-CN" altLang="en-US" dirty="0"/>
              <a:t>、向社会保险公司投保的雇主责任保险</a:t>
            </a:r>
          </a:p>
          <a:p>
            <a:pPr algn="l">
              <a:lnSpc>
                <a:spcPct val="150000"/>
              </a:lnSpc>
              <a:spcAft>
                <a:spcPts val="1200"/>
              </a:spcAft>
            </a:pPr>
            <a:r>
              <a:rPr lang="en-US" altLang="zh-CN" b="1" dirty="0">
                <a:solidFill>
                  <a:srgbClr val="FF0000"/>
                </a:solidFill>
              </a:rPr>
              <a:t>D</a:t>
            </a:r>
            <a:r>
              <a:rPr lang="zh-CN" altLang="en-US" b="1" dirty="0">
                <a:solidFill>
                  <a:srgbClr val="FF0000"/>
                </a:solidFill>
              </a:rPr>
              <a:t>、向商业保险公司投保的雇主责任保险</a:t>
            </a:r>
          </a:p>
        </p:txBody>
      </p:sp>
      <p:sp>
        <p:nvSpPr>
          <p:cNvPr id="5" name="TextBox 3">
            <a:extLst>
              <a:ext uri="{FF2B5EF4-FFF2-40B4-BE49-F238E27FC236}">
                <a16:creationId xmlns:a16="http://schemas.microsoft.com/office/drawing/2014/main" id="{E723D5FA-AC15-42B7-9DE9-430FDC3E8C16}"/>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253649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712348" y="1784232"/>
            <a:ext cx="9820593" cy="4734408"/>
          </a:xfrm>
        </p:spPr>
        <p:txBody>
          <a:bodyPr anchor="ctr"/>
          <a:lstStyle/>
          <a:p>
            <a:pPr algn="l">
              <a:lnSpc>
                <a:spcPct val="150000"/>
              </a:lnSpc>
              <a:spcAft>
                <a:spcPts val="1200"/>
              </a:spcAft>
            </a:pPr>
            <a:r>
              <a:rPr lang="zh-CN" altLang="en-US" dirty="0"/>
              <a:t>工伤保障制度的保障方式与工伤事故责任归属密切相关，在现代社会中对工伤事故实行绝对责任或（     ）。</a:t>
            </a:r>
            <a:endParaRPr lang="en-US" altLang="zh-CN" dirty="0"/>
          </a:p>
          <a:p>
            <a:pPr algn="l">
              <a:lnSpc>
                <a:spcPct val="150000"/>
              </a:lnSpc>
              <a:spcAft>
                <a:spcPts val="1200"/>
              </a:spcAft>
            </a:pPr>
            <a:r>
              <a:rPr lang="en-US" altLang="zh-CN" dirty="0"/>
              <a:t>A</a:t>
            </a:r>
            <a:r>
              <a:rPr lang="zh-CN" altLang="en-US" dirty="0"/>
              <a:t>、有限责任补偿原则</a:t>
            </a:r>
          </a:p>
          <a:p>
            <a:pPr algn="l">
              <a:lnSpc>
                <a:spcPct val="150000"/>
              </a:lnSpc>
              <a:spcAft>
                <a:spcPts val="1200"/>
              </a:spcAft>
            </a:pPr>
            <a:r>
              <a:rPr lang="en-US" altLang="zh-CN" dirty="0"/>
              <a:t>B</a:t>
            </a:r>
            <a:r>
              <a:rPr lang="zh-CN" altLang="en-US" dirty="0"/>
              <a:t>、雇员责任补偿原则</a:t>
            </a:r>
          </a:p>
          <a:p>
            <a:pPr algn="l">
              <a:lnSpc>
                <a:spcPct val="150000"/>
              </a:lnSpc>
              <a:spcAft>
                <a:spcPts val="1200"/>
              </a:spcAft>
            </a:pPr>
            <a:r>
              <a:rPr lang="en-US" altLang="zh-CN" dirty="0"/>
              <a:t>C</a:t>
            </a:r>
            <a:r>
              <a:rPr lang="zh-CN" altLang="en-US" dirty="0"/>
              <a:t>、无过失补偿原则</a:t>
            </a:r>
          </a:p>
          <a:p>
            <a:pPr algn="l">
              <a:lnSpc>
                <a:spcPct val="150000"/>
              </a:lnSpc>
              <a:spcAft>
                <a:spcPts val="1200"/>
              </a:spcAft>
            </a:pPr>
            <a:r>
              <a:rPr lang="en-US" altLang="zh-CN" dirty="0"/>
              <a:t>D</a:t>
            </a:r>
            <a:r>
              <a:rPr lang="zh-CN" altLang="en-US" dirty="0"/>
              <a:t>、有限过失补偿原则</a:t>
            </a:r>
          </a:p>
        </p:txBody>
      </p:sp>
      <p:sp>
        <p:nvSpPr>
          <p:cNvPr id="5" name="TextBox 3">
            <a:extLst>
              <a:ext uri="{FF2B5EF4-FFF2-40B4-BE49-F238E27FC236}">
                <a16:creationId xmlns:a16="http://schemas.microsoft.com/office/drawing/2014/main" id="{644A251A-1CB2-496D-BF22-2B9FD297805C}"/>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655139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nvPr>
        </p:nvGraphicFramePr>
        <p:xfrm>
          <a:off x="1835767" y="1117908"/>
          <a:ext cx="8132322" cy="5391587"/>
        </p:xfrm>
        <a:graphic>
          <a:graphicData uri="http://schemas.openxmlformats.org/drawingml/2006/table">
            <a:tbl>
              <a:tblPr firstRow="1" bandRow="1">
                <a:tableStyleId>{93296810-A885-4BE3-A3E7-6D5BEEA58F35}</a:tableStyleId>
              </a:tblPr>
              <a:tblGrid>
                <a:gridCol w="2855074">
                  <a:extLst>
                    <a:ext uri="{9D8B030D-6E8A-4147-A177-3AD203B41FA5}">
                      <a16:colId xmlns:a16="http://schemas.microsoft.com/office/drawing/2014/main" val="20000"/>
                    </a:ext>
                  </a:extLst>
                </a:gridCol>
                <a:gridCol w="2638624">
                  <a:extLst>
                    <a:ext uri="{9D8B030D-6E8A-4147-A177-3AD203B41FA5}">
                      <a16:colId xmlns:a16="http://schemas.microsoft.com/office/drawing/2014/main" val="20001"/>
                    </a:ext>
                  </a:extLst>
                </a:gridCol>
                <a:gridCol w="2638624">
                  <a:extLst>
                    <a:ext uri="{9D8B030D-6E8A-4147-A177-3AD203B41FA5}">
                      <a16:colId xmlns:a16="http://schemas.microsoft.com/office/drawing/2014/main" val="20002"/>
                    </a:ext>
                  </a:extLst>
                </a:gridCol>
              </a:tblGrid>
              <a:tr h="791587">
                <a:tc>
                  <a:txBody>
                    <a:bodyPr/>
                    <a:lstStyle/>
                    <a:p>
                      <a:pPr algn="ctr"/>
                      <a:r>
                        <a:rPr lang="zh-CN" altLang="en-US" sz="3200" dirty="0"/>
                        <a:t>题型</a:t>
                      </a:r>
                      <a:endParaRPr lang="zh-CN" altLang="en-US" sz="3200" b="0" dirty="0">
                        <a:latin typeface="微软雅黑" panose="020B0503020204020204" pitchFamily="34" charset="-122"/>
                        <a:ea typeface="微软雅黑" panose="020B0503020204020204" pitchFamily="34" charset="-122"/>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3200" dirty="0"/>
                        <a:t>题量</a:t>
                      </a:r>
                      <a:endParaRPr lang="zh-CN" altLang="en-US" sz="3200" b="0" dirty="0">
                        <a:latin typeface="微软雅黑" panose="020B0503020204020204" pitchFamily="34" charset="-122"/>
                        <a:ea typeface="微软雅黑" panose="020B0503020204020204" pitchFamily="34" charset="-122"/>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3200" dirty="0"/>
                        <a:t>分值</a:t>
                      </a:r>
                      <a:endParaRPr lang="zh-CN" altLang="en-US" sz="3200" b="0" dirty="0">
                        <a:latin typeface="微软雅黑" panose="020B0503020204020204" pitchFamily="34" charset="-122"/>
                        <a:ea typeface="微软雅黑" panose="020B0503020204020204" pitchFamily="34" charset="-122"/>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791587">
                <a:tc>
                  <a:txBody>
                    <a:bodyPr/>
                    <a:lstStyle/>
                    <a:p>
                      <a:pPr algn="ctr"/>
                      <a:r>
                        <a:rPr lang="zh-CN" altLang="en-US" sz="2800" dirty="0"/>
                        <a:t>单项选择题 </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20</a:t>
                      </a:r>
                      <a:r>
                        <a:rPr lang="zh-CN" altLang="en-US" sz="2800" dirty="0"/>
                        <a:t>题</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800" dirty="0"/>
                        <a:t>20</a:t>
                      </a:r>
                      <a:r>
                        <a:rPr lang="zh-CN" altLang="en-US" sz="2800" dirty="0"/>
                        <a:t>分</a:t>
                      </a:r>
                      <a:endParaRPr lang="en-US" altLang="zh-CN" sz="28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791587">
                <a:tc>
                  <a:txBody>
                    <a:bodyPr/>
                    <a:lstStyle/>
                    <a:p>
                      <a:pPr algn="ctr"/>
                      <a:r>
                        <a:rPr lang="zh-CN" altLang="en-US" sz="2800" dirty="0"/>
                        <a:t>多项选择题 </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10</a:t>
                      </a:r>
                      <a:r>
                        <a:rPr lang="zh-CN" altLang="en-US" sz="2800" dirty="0"/>
                        <a:t>题</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800" dirty="0"/>
                        <a:t>20</a:t>
                      </a:r>
                      <a:r>
                        <a:rPr lang="zh-CN" altLang="en-US" sz="2800" dirty="0"/>
                        <a:t>分</a:t>
                      </a:r>
                      <a:endParaRPr lang="en-US" altLang="zh-CN" sz="28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791587">
                <a:tc>
                  <a:txBody>
                    <a:bodyPr/>
                    <a:lstStyle/>
                    <a:p>
                      <a:pPr algn="ctr"/>
                      <a:r>
                        <a:rPr lang="zh-CN" altLang="en-US" sz="2800" dirty="0"/>
                        <a:t>名词解释题 </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4</a:t>
                      </a:r>
                      <a:r>
                        <a:rPr lang="zh-CN" altLang="en-US" sz="2800" dirty="0"/>
                        <a:t>题</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20</a:t>
                      </a:r>
                      <a:r>
                        <a:rPr lang="zh-CN" altLang="en-US" sz="2800" dirty="0"/>
                        <a:t>分</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791587">
                <a:tc>
                  <a:txBody>
                    <a:bodyPr/>
                    <a:lstStyle/>
                    <a:p>
                      <a:pPr algn="ctr"/>
                      <a:r>
                        <a:rPr lang="zh-CN" altLang="en-US" sz="2800" dirty="0"/>
                        <a:t>简答题</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6</a:t>
                      </a:r>
                      <a:r>
                        <a:rPr lang="zh-CN" altLang="en-US" sz="2800" dirty="0"/>
                        <a:t>题</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30</a:t>
                      </a:r>
                      <a:r>
                        <a:rPr lang="zh-CN" altLang="en-US" sz="2800" dirty="0"/>
                        <a:t>分</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791587">
                <a:tc>
                  <a:txBody>
                    <a:bodyPr/>
                    <a:lstStyle/>
                    <a:p>
                      <a:pPr algn="ctr"/>
                      <a:r>
                        <a:rPr lang="zh-CN" altLang="en-US" sz="2800" dirty="0"/>
                        <a:t>论述题</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2</a:t>
                      </a:r>
                      <a:r>
                        <a:rPr lang="zh-CN" altLang="en-US" sz="2800" dirty="0"/>
                        <a:t>题 </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800" dirty="0"/>
                        <a:t>20</a:t>
                      </a:r>
                      <a:r>
                        <a:rPr lang="zh-CN" altLang="en-US" sz="2800" dirty="0"/>
                        <a:t>分</a:t>
                      </a:r>
                      <a:endParaRPr lang="zh-CN" altLang="en-US" sz="28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642065">
                <a:tc gridSpan="3">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800" b="1" dirty="0">
                          <a:solidFill>
                            <a:srgbClr val="FF0000"/>
                          </a:solidFill>
                        </a:rPr>
                        <a:t>满分</a:t>
                      </a:r>
                      <a:r>
                        <a:rPr lang="en-US" altLang="zh-CN" sz="2800" b="1" dirty="0">
                          <a:solidFill>
                            <a:srgbClr val="FF0000"/>
                          </a:solidFill>
                        </a:rPr>
                        <a:t>100</a:t>
                      </a:r>
                      <a:r>
                        <a:rPr lang="zh-CN" altLang="en-US" sz="2800" b="1" dirty="0">
                          <a:solidFill>
                            <a:srgbClr val="FF0000"/>
                          </a:solidFill>
                        </a:rPr>
                        <a:t>分，考试时间</a:t>
                      </a:r>
                      <a:r>
                        <a:rPr lang="en-US" altLang="zh-CN" sz="2800" b="1" dirty="0">
                          <a:solidFill>
                            <a:srgbClr val="FF0000"/>
                          </a:solidFill>
                        </a:rPr>
                        <a:t>150</a:t>
                      </a:r>
                      <a:r>
                        <a:rPr lang="zh-CN" altLang="en-US" sz="2800" b="1" dirty="0">
                          <a:solidFill>
                            <a:srgbClr val="FF0000"/>
                          </a:solidFill>
                        </a:rPr>
                        <a:t>分钟</a:t>
                      </a:r>
                      <a:endParaRPr lang="en-US" altLang="zh-CN" sz="2800" b="1" dirty="0">
                        <a:solidFill>
                          <a:srgbClr val="FF0000"/>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712348" y="1784232"/>
            <a:ext cx="9820593" cy="4734408"/>
          </a:xfrm>
        </p:spPr>
        <p:txBody>
          <a:bodyPr anchor="ctr"/>
          <a:lstStyle/>
          <a:p>
            <a:pPr algn="l">
              <a:lnSpc>
                <a:spcPct val="150000"/>
              </a:lnSpc>
              <a:spcAft>
                <a:spcPts val="1200"/>
              </a:spcAft>
            </a:pPr>
            <a:r>
              <a:rPr lang="zh-CN" altLang="en-US" dirty="0"/>
              <a:t>工伤保障制度的保障方式与工伤事故责任归属密切相关，在现代社会中对工伤事故实行绝对责任或（   </a:t>
            </a:r>
            <a:r>
              <a:rPr lang="en-US" altLang="zh-CN" b="1" dirty="0">
                <a:solidFill>
                  <a:srgbClr val="FF0000"/>
                </a:solidFill>
              </a:rPr>
              <a:t>C</a:t>
            </a:r>
            <a:r>
              <a:rPr lang="zh-CN" altLang="en-US" b="1" dirty="0">
                <a:solidFill>
                  <a:srgbClr val="FF0000"/>
                </a:solidFill>
              </a:rPr>
              <a:t> </a:t>
            </a:r>
            <a:r>
              <a:rPr lang="zh-CN" altLang="en-US" dirty="0"/>
              <a:t> ）。</a:t>
            </a:r>
            <a:endParaRPr lang="en-US" altLang="zh-CN" dirty="0"/>
          </a:p>
          <a:p>
            <a:pPr algn="l">
              <a:lnSpc>
                <a:spcPct val="150000"/>
              </a:lnSpc>
              <a:spcAft>
                <a:spcPts val="1200"/>
              </a:spcAft>
            </a:pPr>
            <a:r>
              <a:rPr lang="en-US" altLang="zh-CN" dirty="0"/>
              <a:t>A</a:t>
            </a:r>
            <a:r>
              <a:rPr lang="zh-CN" altLang="en-US" dirty="0"/>
              <a:t>、有限责任补偿原则</a:t>
            </a:r>
          </a:p>
          <a:p>
            <a:pPr algn="l">
              <a:lnSpc>
                <a:spcPct val="150000"/>
              </a:lnSpc>
              <a:spcAft>
                <a:spcPts val="1200"/>
              </a:spcAft>
            </a:pPr>
            <a:r>
              <a:rPr lang="en-US" altLang="zh-CN" dirty="0"/>
              <a:t>B</a:t>
            </a:r>
            <a:r>
              <a:rPr lang="zh-CN" altLang="en-US" dirty="0"/>
              <a:t>、雇员责任补偿原则</a:t>
            </a:r>
          </a:p>
          <a:p>
            <a:pPr algn="l">
              <a:lnSpc>
                <a:spcPct val="150000"/>
              </a:lnSpc>
              <a:spcAft>
                <a:spcPts val="1200"/>
              </a:spcAft>
            </a:pPr>
            <a:r>
              <a:rPr lang="en-US" altLang="zh-CN" b="1" dirty="0">
                <a:solidFill>
                  <a:srgbClr val="FF0000"/>
                </a:solidFill>
              </a:rPr>
              <a:t>C</a:t>
            </a:r>
            <a:r>
              <a:rPr lang="zh-CN" altLang="en-US" b="1" dirty="0">
                <a:solidFill>
                  <a:srgbClr val="FF0000"/>
                </a:solidFill>
              </a:rPr>
              <a:t>、无过失补偿原则</a:t>
            </a:r>
          </a:p>
          <a:p>
            <a:pPr algn="l">
              <a:lnSpc>
                <a:spcPct val="150000"/>
              </a:lnSpc>
              <a:spcAft>
                <a:spcPts val="1200"/>
              </a:spcAft>
            </a:pPr>
            <a:r>
              <a:rPr lang="en-US" altLang="zh-CN" dirty="0"/>
              <a:t>D</a:t>
            </a:r>
            <a:r>
              <a:rPr lang="zh-CN" altLang="en-US" dirty="0"/>
              <a:t>、有限过失补偿原则</a:t>
            </a:r>
          </a:p>
        </p:txBody>
      </p:sp>
      <p:sp>
        <p:nvSpPr>
          <p:cNvPr id="5" name="TextBox 3">
            <a:extLst>
              <a:ext uri="{FF2B5EF4-FFF2-40B4-BE49-F238E27FC236}">
                <a16:creationId xmlns:a16="http://schemas.microsoft.com/office/drawing/2014/main" id="{644A251A-1CB2-496D-BF22-2B9FD297805C}"/>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23381881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327610" y="2017266"/>
            <a:ext cx="5536779" cy="3925153"/>
          </a:xfrm>
        </p:spPr>
        <p:txBody>
          <a:bodyPr anchor="ctr"/>
          <a:lstStyle/>
          <a:p>
            <a:pPr algn="l">
              <a:lnSpc>
                <a:spcPct val="150000"/>
              </a:lnSpc>
              <a:spcAft>
                <a:spcPts val="1200"/>
              </a:spcAft>
            </a:pPr>
            <a:r>
              <a:rPr lang="zh-CN" altLang="en-US" dirty="0"/>
              <a:t>工伤社会保险的特征包括（   ）。</a:t>
            </a:r>
            <a:endParaRPr lang="en-GB" altLang="zh-CN" dirty="0"/>
          </a:p>
          <a:p>
            <a:pPr algn="l">
              <a:lnSpc>
                <a:spcPct val="150000"/>
              </a:lnSpc>
            </a:pPr>
            <a:r>
              <a:rPr lang="en-US" altLang="zh-CN" dirty="0"/>
              <a:t>A</a:t>
            </a:r>
            <a:r>
              <a:rPr lang="zh-CN" altLang="en-US" dirty="0"/>
              <a:t>、由国家立法颁布，强制实施</a:t>
            </a:r>
            <a:r>
              <a:rPr lang="zh-CN" altLang="en-US" i="1" dirty="0"/>
              <a:t>​</a:t>
            </a:r>
            <a:endParaRPr lang="en-GB" altLang="zh-CN" i="1" dirty="0"/>
          </a:p>
          <a:p>
            <a:pPr algn="l">
              <a:lnSpc>
                <a:spcPct val="150000"/>
              </a:lnSpc>
            </a:pPr>
            <a:r>
              <a:rPr lang="en-US" altLang="zh-CN" dirty="0"/>
              <a:t>B</a:t>
            </a:r>
            <a:r>
              <a:rPr lang="zh-CN" altLang="en-US" dirty="0"/>
              <a:t>、统筹资金，共担风险</a:t>
            </a:r>
            <a:endParaRPr lang="en-GB" altLang="zh-CN" dirty="0"/>
          </a:p>
          <a:p>
            <a:pPr algn="l">
              <a:lnSpc>
                <a:spcPct val="150000"/>
              </a:lnSpc>
            </a:pPr>
            <a:r>
              <a:rPr lang="en-US" altLang="zh-CN" dirty="0"/>
              <a:t>C</a:t>
            </a:r>
            <a:r>
              <a:rPr lang="zh-CN" altLang="en-US" dirty="0"/>
              <a:t>、赔偿费支付稳妥</a:t>
            </a:r>
            <a:endParaRPr lang="en-GB" altLang="zh-CN" dirty="0"/>
          </a:p>
          <a:p>
            <a:pPr algn="l">
              <a:lnSpc>
                <a:spcPct val="150000"/>
              </a:lnSpc>
            </a:pPr>
            <a:r>
              <a:rPr lang="en-US" altLang="zh-CN" dirty="0"/>
              <a:t>D</a:t>
            </a:r>
            <a:r>
              <a:rPr lang="zh-CN" altLang="en-US" dirty="0"/>
              <a:t>、政府行为的特征</a:t>
            </a:r>
            <a:endParaRPr lang="en-GB" altLang="zh-CN" dirty="0"/>
          </a:p>
          <a:p>
            <a:pPr algn="l">
              <a:lnSpc>
                <a:spcPct val="150000"/>
              </a:lnSpc>
            </a:pPr>
            <a:r>
              <a:rPr lang="en-US" altLang="zh-CN" dirty="0"/>
              <a:t>E</a:t>
            </a:r>
            <a:r>
              <a:rPr lang="zh-CN" altLang="en-US" dirty="0"/>
              <a:t>、共同收益</a:t>
            </a:r>
          </a:p>
        </p:txBody>
      </p:sp>
      <p:sp>
        <p:nvSpPr>
          <p:cNvPr id="5" name="TextBox 3">
            <a:extLst>
              <a:ext uri="{FF2B5EF4-FFF2-40B4-BE49-F238E27FC236}">
                <a16:creationId xmlns:a16="http://schemas.microsoft.com/office/drawing/2014/main" id="{644A251A-1CB2-496D-BF22-2B9FD297805C}"/>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431789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327610" y="2017266"/>
            <a:ext cx="5536779" cy="3925153"/>
          </a:xfrm>
        </p:spPr>
        <p:txBody>
          <a:bodyPr anchor="ctr"/>
          <a:lstStyle/>
          <a:p>
            <a:pPr algn="l">
              <a:lnSpc>
                <a:spcPct val="150000"/>
              </a:lnSpc>
              <a:spcAft>
                <a:spcPts val="1200"/>
              </a:spcAft>
            </a:pPr>
            <a:r>
              <a:rPr lang="zh-CN" altLang="en-US" dirty="0"/>
              <a:t>工伤社会保险的特征包括（  </a:t>
            </a:r>
            <a:r>
              <a:rPr lang="en-US" altLang="zh-CN" b="1" dirty="0">
                <a:solidFill>
                  <a:srgbClr val="FF0000"/>
                </a:solidFill>
              </a:rPr>
              <a:t>ABCD</a:t>
            </a:r>
            <a:r>
              <a:rPr lang="zh-CN" altLang="en-US" dirty="0"/>
              <a:t> ）。</a:t>
            </a:r>
            <a:endParaRPr lang="en-GB" altLang="zh-CN" dirty="0"/>
          </a:p>
          <a:p>
            <a:pPr algn="l">
              <a:lnSpc>
                <a:spcPct val="150000"/>
              </a:lnSpc>
            </a:pPr>
            <a:r>
              <a:rPr lang="en-US" altLang="zh-CN" b="1" dirty="0">
                <a:solidFill>
                  <a:srgbClr val="FF0000"/>
                </a:solidFill>
              </a:rPr>
              <a:t>A</a:t>
            </a:r>
            <a:r>
              <a:rPr lang="zh-CN" altLang="en-US" b="1" dirty="0">
                <a:solidFill>
                  <a:srgbClr val="FF0000"/>
                </a:solidFill>
              </a:rPr>
              <a:t>、由国家立法颁布，强制实施</a:t>
            </a:r>
            <a:r>
              <a:rPr lang="zh-CN" altLang="en-US" b="1" i="1" dirty="0">
                <a:solidFill>
                  <a:srgbClr val="FF0000"/>
                </a:solidFill>
              </a:rPr>
              <a:t>​</a:t>
            </a:r>
            <a:endParaRPr lang="en-GB" altLang="zh-CN" b="1" i="1" dirty="0">
              <a:solidFill>
                <a:srgbClr val="FF0000"/>
              </a:solidFill>
            </a:endParaRPr>
          </a:p>
          <a:p>
            <a:pPr algn="l">
              <a:lnSpc>
                <a:spcPct val="150000"/>
              </a:lnSpc>
            </a:pPr>
            <a:r>
              <a:rPr lang="en-US" altLang="zh-CN" b="1" dirty="0">
                <a:solidFill>
                  <a:srgbClr val="FF0000"/>
                </a:solidFill>
              </a:rPr>
              <a:t>B</a:t>
            </a:r>
            <a:r>
              <a:rPr lang="zh-CN" altLang="en-US" b="1" dirty="0">
                <a:solidFill>
                  <a:srgbClr val="FF0000"/>
                </a:solidFill>
              </a:rPr>
              <a:t>、统筹资金，共担风险</a:t>
            </a:r>
            <a:endParaRPr lang="en-GB" altLang="zh-CN" b="1" dirty="0">
              <a:solidFill>
                <a:srgbClr val="FF0000"/>
              </a:solidFill>
            </a:endParaRPr>
          </a:p>
          <a:p>
            <a:pPr algn="l">
              <a:lnSpc>
                <a:spcPct val="150000"/>
              </a:lnSpc>
            </a:pPr>
            <a:r>
              <a:rPr lang="en-US" altLang="zh-CN" b="1" dirty="0">
                <a:solidFill>
                  <a:srgbClr val="FF0000"/>
                </a:solidFill>
              </a:rPr>
              <a:t>C</a:t>
            </a:r>
            <a:r>
              <a:rPr lang="zh-CN" altLang="en-US" b="1" dirty="0">
                <a:solidFill>
                  <a:srgbClr val="FF0000"/>
                </a:solidFill>
              </a:rPr>
              <a:t>、赔偿费支付稳妥</a:t>
            </a:r>
            <a:endParaRPr lang="en-GB" altLang="zh-CN" b="1" dirty="0">
              <a:solidFill>
                <a:srgbClr val="FF0000"/>
              </a:solidFill>
            </a:endParaRPr>
          </a:p>
          <a:p>
            <a:pPr algn="l">
              <a:lnSpc>
                <a:spcPct val="150000"/>
              </a:lnSpc>
            </a:pPr>
            <a:r>
              <a:rPr lang="en-US" altLang="zh-CN" b="1" dirty="0">
                <a:solidFill>
                  <a:srgbClr val="FF0000"/>
                </a:solidFill>
              </a:rPr>
              <a:t>D</a:t>
            </a:r>
            <a:r>
              <a:rPr lang="zh-CN" altLang="en-US" b="1" dirty="0">
                <a:solidFill>
                  <a:srgbClr val="FF0000"/>
                </a:solidFill>
              </a:rPr>
              <a:t>、政府行为的特征</a:t>
            </a:r>
            <a:endParaRPr lang="en-GB" altLang="zh-CN" b="1" dirty="0">
              <a:solidFill>
                <a:srgbClr val="FF0000"/>
              </a:solidFill>
            </a:endParaRPr>
          </a:p>
          <a:p>
            <a:pPr algn="l">
              <a:lnSpc>
                <a:spcPct val="150000"/>
              </a:lnSpc>
            </a:pPr>
            <a:r>
              <a:rPr lang="en-US" altLang="zh-CN" dirty="0"/>
              <a:t>E</a:t>
            </a:r>
            <a:r>
              <a:rPr lang="zh-CN" altLang="en-US" dirty="0"/>
              <a:t>、共同收益</a:t>
            </a:r>
          </a:p>
        </p:txBody>
      </p:sp>
      <p:sp>
        <p:nvSpPr>
          <p:cNvPr id="5" name="TextBox 3">
            <a:extLst>
              <a:ext uri="{FF2B5EF4-FFF2-40B4-BE49-F238E27FC236}">
                <a16:creationId xmlns:a16="http://schemas.microsoft.com/office/drawing/2014/main" id="{644A251A-1CB2-496D-BF22-2B9FD297805C}"/>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33658988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853018" y="1711566"/>
            <a:ext cx="6257931"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Calibri"/>
                <a:ea typeface="微软雅黑"/>
                <a:cs typeface="+mn-cs"/>
              </a:rPr>
              <a:t>第八章    工伤保险</a:t>
            </a:r>
          </a:p>
        </p:txBody>
      </p:sp>
      <p:grpSp>
        <p:nvGrpSpPr>
          <p:cNvPr id="3" name="组合 2">
            <a:extLst>
              <a:ext uri="{FF2B5EF4-FFF2-40B4-BE49-F238E27FC236}">
                <a16:creationId xmlns:a16="http://schemas.microsoft.com/office/drawing/2014/main" id="{8C1D13DC-01D7-4422-860A-0FEA5B655546}"/>
              </a:ext>
            </a:extLst>
          </p:cNvPr>
          <p:cNvGrpSpPr/>
          <p:nvPr/>
        </p:nvGrpSpPr>
        <p:grpSpPr>
          <a:xfrm>
            <a:off x="3036929" y="2675088"/>
            <a:ext cx="7219470" cy="3473582"/>
            <a:chOff x="3334385" y="2113228"/>
            <a:chExt cx="7219470" cy="3473582"/>
          </a:xfrm>
        </p:grpSpPr>
        <p:sp>
          <p:nvSpPr>
            <p:cNvPr id="7" name="Rectangle 6">
              <a:extLst>
                <a:ext uri="{FF2B5EF4-FFF2-40B4-BE49-F238E27FC236}">
                  <a16:creationId xmlns:a16="http://schemas.microsoft.com/office/drawing/2014/main" id="{115FA8BC-822F-4883-B887-BA1A38F7FA12}"/>
                </a:ext>
              </a:extLst>
            </p:cNvPr>
            <p:cNvSpPr/>
            <p:nvPr/>
          </p:nvSpPr>
          <p:spPr>
            <a:xfrm>
              <a:off x="3433235" y="2113228"/>
              <a:ext cx="6416147"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第一节  工伤保险及其功能、形式、特点</a:t>
              </a:r>
            </a:p>
          </p:txBody>
        </p:sp>
        <p:sp>
          <p:nvSpPr>
            <p:cNvPr id="8" name="Rectangle 7">
              <a:extLst>
                <a:ext uri="{FF2B5EF4-FFF2-40B4-BE49-F238E27FC236}">
                  <a16:creationId xmlns:a16="http://schemas.microsoft.com/office/drawing/2014/main" id="{496C3528-4EC8-48BC-9E55-2C141A263670}"/>
                </a:ext>
              </a:extLst>
            </p:cNvPr>
            <p:cNvSpPr/>
            <p:nvPr/>
          </p:nvSpPr>
          <p:spPr>
            <a:xfrm>
              <a:off x="3334385" y="2769059"/>
              <a:ext cx="4851148" cy="753044"/>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第二节  工伤社会保险的原则</a:t>
              </a:r>
            </a:p>
          </p:txBody>
        </p:sp>
        <p:sp>
          <p:nvSpPr>
            <p:cNvPr id="9" name="Rectangle 8">
              <a:extLst>
                <a:ext uri="{FF2B5EF4-FFF2-40B4-BE49-F238E27FC236}">
                  <a16:creationId xmlns:a16="http://schemas.microsoft.com/office/drawing/2014/main" id="{FAAC986D-CD29-458C-BF64-227A465E3673}"/>
                </a:ext>
              </a:extLst>
            </p:cNvPr>
            <p:cNvSpPr/>
            <p:nvPr/>
          </p:nvSpPr>
          <p:spPr>
            <a:xfrm>
              <a:off x="3334385" y="3473497"/>
              <a:ext cx="5556228"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第三节  国外工伤保险的实践情况</a:t>
              </a:r>
            </a:p>
          </p:txBody>
        </p:sp>
        <p:sp>
          <p:nvSpPr>
            <p:cNvPr id="10" name="Rectangle 9">
              <a:extLst>
                <a:ext uri="{FF2B5EF4-FFF2-40B4-BE49-F238E27FC236}">
                  <a16:creationId xmlns:a16="http://schemas.microsoft.com/office/drawing/2014/main" id="{0A193A46-6CB8-4D74-9CD3-1134DED3C71C}"/>
                </a:ext>
              </a:extLst>
            </p:cNvPr>
            <p:cNvSpPr/>
            <p:nvPr/>
          </p:nvSpPr>
          <p:spPr>
            <a:xfrm>
              <a:off x="3433235" y="4131682"/>
              <a:ext cx="7120620"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第四节  中国工伤保险制度的现状及存在问题</a:t>
              </a:r>
            </a:p>
          </p:txBody>
        </p:sp>
        <p:sp>
          <p:nvSpPr>
            <p:cNvPr id="15" name="Rectangle 14">
              <a:extLst>
                <a:ext uri="{FF2B5EF4-FFF2-40B4-BE49-F238E27FC236}">
                  <a16:creationId xmlns:a16="http://schemas.microsoft.com/office/drawing/2014/main" id="{88C11719-1B45-44AF-BEEF-2F5C6F4D6AD0}"/>
                </a:ext>
              </a:extLst>
            </p:cNvPr>
            <p:cNvSpPr/>
            <p:nvPr/>
          </p:nvSpPr>
          <p:spPr>
            <a:xfrm>
              <a:off x="3433235" y="4833766"/>
              <a:ext cx="5479106"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第五节  完善工伤保险制度的对策</a:t>
              </a:r>
            </a:p>
          </p:txBody>
        </p:sp>
      </p:grpSp>
    </p:spTree>
    <p:extLst>
      <p:ext uri="{BB962C8B-B14F-4D97-AF65-F5344CB8AC3E}">
        <p14:creationId xmlns:p14="http://schemas.microsoft.com/office/powerpoint/2010/main" val="2749092233"/>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81908" y="1464191"/>
            <a:ext cx="8628183" cy="587340"/>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FF0000"/>
                </a:solidFill>
                <a:effectLst/>
                <a:uLnTx/>
                <a:uFillTx/>
                <a:latin typeface="Calibri"/>
                <a:ea typeface="微软雅黑"/>
                <a:cs typeface="+mn-cs"/>
              </a:rPr>
              <a:t>工伤社会保险</a:t>
            </a:r>
            <a:r>
              <a:rPr kumimoji="0" lang="zh-CN" altLang="en-US" sz="2400" b="0" i="0" u="none" strike="noStrike" kern="1200" cap="none" spc="0" normalizeH="0" baseline="0" noProof="0" dirty="0">
                <a:ln>
                  <a:noFill/>
                </a:ln>
                <a:solidFill>
                  <a:prstClr val="black"/>
                </a:solidFill>
                <a:effectLst/>
                <a:uLnTx/>
                <a:uFillTx/>
                <a:latin typeface="Calibri"/>
                <a:ea typeface="微软雅黑"/>
                <a:cs typeface="+mn-cs"/>
              </a:rPr>
              <a:t>是世界各国实行</a:t>
            </a:r>
            <a:r>
              <a:rPr kumimoji="0" lang="zh-CN" altLang="en-US" sz="2400" b="1" i="0" u="none" strike="noStrike" kern="1200" cap="none" spc="0" normalizeH="0" baseline="0" noProof="0" dirty="0">
                <a:ln>
                  <a:noFill/>
                </a:ln>
                <a:solidFill>
                  <a:srgbClr val="FF0000"/>
                </a:solidFill>
                <a:effectLst/>
                <a:uLnTx/>
                <a:uFillTx/>
                <a:latin typeface="Calibri"/>
                <a:ea typeface="微软雅黑"/>
                <a:cs typeface="+mn-cs"/>
              </a:rPr>
              <a:t>最早和最广泛</a:t>
            </a:r>
            <a:r>
              <a:rPr kumimoji="0" lang="zh-CN" altLang="en-US" sz="2400" b="0" i="0" u="none" strike="noStrike" kern="1200" cap="none" spc="0" normalizeH="0" baseline="0" noProof="0" dirty="0">
                <a:ln>
                  <a:noFill/>
                </a:ln>
                <a:solidFill>
                  <a:prstClr val="black"/>
                </a:solidFill>
                <a:effectLst/>
                <a:uLnTx/>
                <a:uFillTx/>
                <a:latin typeface="Calibri"/>
                <a:ea typeface="微软雅黑"/>
                <a:cs typeface="+mn-cs"/>
              </a:rPr>
              <a:t>的一种社会保险。</a:t>
            </a:r>
          </a:p>
        </p:txBody>
      </p:sp>
      <p:grpSp>
        <p:nvGrpSpPr>
          <p:cNvPr id="5" name="组合 4">
            <a:extLst>
              <a:ext uri="{FF2B5EF4-FFF2-40B4-BE49-F238E27FC236}">
                <a16:creationId xmlns:a16="http://schemas.microsoft.com/office/drawing/2014/main" id="{D7535A06-8F1D-4BDF-B5C9-C284129E83EB}"/>
              </a:ext>
            </a:extLst>
          </p:cNvPr>
          <p:cNvGrpSpPr/>
          <p:nvPr/>
        </p:nvGrpSpPr>
        <p:grpSpPr>
          <a:xfrm>
            <a:off x="2556955" y="2820277"/>
            <a:ext cx="6871251" cy="3001020"/>
            <a:chOff x="4227210" y="3355187"/>
            <a:chExt cx="6871251" cy="2712820"/>
          </a:xfrm>
        </p:grpSpPr>
        <p:sp>
          <p:nvSpPr>
            <p:cNvPr id="6" name="文本框 5">
              <a:extLst>
                <a:ext uri="{FF2B5EF4-FFF2-40B4-BE49-F238E27FC236}">
                  <a16:creationId xmlns:a16="http://schemas.microsoft.com/office/drawing/2014/main" id="{93790310-D447-4DD4-8F81-025ADC085534}"/>
                </a:ext>
              </a:extLst>
            </p:cNvPr>
            <p:cNvSpPr txBox="1"/>
            <p:nvPr/>
          </p:nvSpPr>
          <p:spPr>
            <a:xfrm>
              <a:off x="4227210" y="4556274"/>
              <a:ext cx="3039361" cy="417329"/>
            </a:xfrm>
            <a:prstGeom prst="rect">
              <a:avLst/>
            </a:prstGeom>
            <a:solidFill>
              <a:schemeClr val="accent6">
                <a:lumMod val="60000"/>
                <a:lumOff val="40000"/>
              </a:schemeClr>
            </a:solidFill>
            <a:ln w="38100">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Calibri"/>
                  <a:ea typeface="微软雅黑"/>
                  <a:cs typeface="+mn-cs"/>
                </a:rPr>
                <a:t>工伤社会保险的原则</a:t>
              </a:r>
            </a:p>
          </p:txBody>
        </p:sp>
        <p:grpSp>
          <p:nvGrpSpPr>
            <p:cNvPr id="7" name="组合 6">
              <a:extLst>
                <a:ext uri="{FF2B5EF4-FFF2-40B4-BE49-F238E27FC236}">
                  <a16:creationId xmlns:a16="http://schemas.microsoft.com/office/drawing/2014/main" id="{975671F8-46DC-4DFE-8DF0-C590D02BA3BC}"/>
                </a:ext>
              </a:extLst>
            </p:cNvPr>
            <p:cNvGrpSpPr/>
            <p:nvPr/>
          </p:nvGrpSpPr>
          <p:grpSpPr>
            <a:xfrm>
              <a:off x="7266571" y="3355187"/>
              <a:ext cx="3831890" cy="2712820"/>
              <a:chOff x="7266571" y="3355187"/>
              <a:chExt cx="3831890" cy="2712820"/>
            </a:xfrm>
          </p:grpSpPr>
          <p:cxnSp>
            <p:nvCxnSpPr>
              <p:cNvPr id="8" name="直接连接符 7">
                <a:extLst>
                  <a:ext uri="{FF2B5EF4-FFF2-40B4-BE49-F238E27FC236}">
                    <a16:creationId xmlns:a16="http://schemas.microsoft.com/office/drawing/2014/main" id="{11E29F9D-3E0B-4D01-8E08-F2F41F386F27}"/>
                  </a:ext>
                </a:extLst>
              </p:cNvPr>
              <p:cNvCxnSpPr>
                <a:cxnSpLocks/>
              </p:cNvCxnSpPr>
              <p:nvPr/>
            </p:nvCxnSpPr>
            <p:spPr>
              <a:xfrm>
                <a:off x="7266571" y="4780030"/>
                <a:ext cx="542416"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01AF52E9-E197-479B-AF05-B0CCFEAC43BB}"/>
                  </a:ext>
                </a:extLst>
              </p:cNvPr>
              <p:cNvCxnSpPr>
                <a:cxnSpLocks/>
              </p:cNvCxnSpPr>
              <p:nvPr/>
            </p:nvCxnSpPr>
            <p:spPr>
              <a:xfrm flipV="1">
                <a:off x="7812087" y="3574731"/>
                <a:ext cx="0" cy="230678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2D407FAB-F540-4426-82BF-7F76ABF00208}"/>
                  </a:ext>
                </a:extLst>
              </p:cNvPr>
              <p:cNvCxnSpPr/>
              <p:nvPr/>
            </p:nvCxnSpPr>
            <p:spPr>
              <a:xfrm>
                <a:off x="7804929" y="3586020"/>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42B07F44-E918-4DFD-A4CE-85A39D8BEA81}"/>
                  </a:ext>
                </a:extLst>
              </p:cNvPr>
              <p:cNvSpPr txBox="1"/>
              <p:nvPr/>
            </p:nvSpPr>
            <p:spPr>
              <a:xfrm>
                <a:off x="8331555" y="3355187"/>
                <a:ext cx="2766906" cy="417329"/>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Calibri"/>
                    <a:ea typeface="微软雅黑"/>
                    <a:cs typeface="+mn-cs"/>
                  </a:rPr>
                  <a:t>补偿不究过失原则</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cxnSp>
            <p:nvCxnSpPr>
              <p:cNvPr id="12" name="直接连接符 11">
                <a:extLst>
                  <a:ext uri="{FF2B5EF4-FFF2-40B4-BE49-F238E27FC236}">
                    <a16:creationId xmlns:a16="http://schemas.microsoft.com/office/drawing/2014/main" id="{5B0D0E7A-8F6B-4F3B-9724-3A9CA790C8AD}"/>
                  </a:ext>
                </a:extLst>
              </p:cNvPr>
              <p:cNvCxnSpPr/>
              <p:nvPr/>
            </p:nvCxnSpPr>
            <p:spPr>
              <a:xfrm>
                <a:off x="7804929" y="4780030"/>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D814AA72-7A8C-4B74-B341-5806D7DE3A53}"/>
                  </a:ext>
                </a:extLst>
              </p:cNvPr>
              <p:cNvSpPr txBox="1"/>
              <p:nvPr/>
            </p:nvSpPr>
            <p:spPr>
              <a:xfrm>
                <a:off x="8320656" y="4571365"/>
                <a:ext cx="2135253" cy="417329"/>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Calibri"/>
                    <a:ea typeface="微软雅黑"/>
                    <a:cs typeface="+mn-cs"/>
                  </a:rPr>
                  <a:t>差别费率原则</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cxnSp>
            <p:nvCxnSpPr>
              <p:cNvPr id="16" name="直接连接符 15">
                <a:extLst>
                  <a:ext uri="{FF2B5EF4-FFF2-40B4-BE49-F238E27FC236}">
                    <a16:creationId xmlns:a16="http://schemas.microsoft.com/office/drawing/2014/main" id="{A267BE79-1D75-4D70-A2C0-A3ACB2361D50}"/>
                  </a:ext>
                </a:extLst>
              </p:cNvPr>
              <p:cNvCxnSpPr/>
              <p:nvPr/>
            </p:nvCxnSpPr>
            <p:spPr>
              <a:xfrm>
                <a:off x="7804929" y="5881511"/>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C89CA00F-CFB5-4A3C-BF33-1B69BE2B66DB}"/>
                  </a:ext>
                </a:extLst>
              </p:cNvPr>
              <p:cNvSpPr txBox="1"/>
              <p:nvPr/>
            </p:nvSpPr>
            <p:spPr>
              <a:xfrm>
                <a:off x="8331555" y="5650678"/>
                <a:ext cx="2124354" cy="417329"/>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Calibri"/>
                    <a:ea typeface="微软雅黑"/>
                    <a:cs typeface="+mn-cs"/>
                  </a:rPr>
                  <a:t>完整补偿原则</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grpSp>
      </p:grpSp>
    </p:spTree>
    <p:extLst>
      <p:ext uri="{BB962C8B-B14F-4D97-AF65-F5344CB8AC3E}">
        <p14:creationId xmlns:p14="http://schemas.microsoft.com/office/powerpoint/2010/main" val="18623798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3547466-6E66-48F8-A018-8FA16F8CF98D}"/>
              </a:ext>
            </a:extLst>
          </p:cNvPr>
          <p:cNvSpPr/>
          <p:nvPr/>
        </p:nvSpPr>
        <p:spPr>
          <a:xfrm>
            <a:off x="1493066" y="4457436"/>
            <a:ext cx="10191780" cy="96654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 补偿不究过失原则综合反映了工伤社会保险制度完整运行机制的</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公平性问题</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，是现代社会工伤社会保险制度建立和发展的</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基本点</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，也是其他两个原则建立的</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基础</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4" name="矩形 3"/>
          <p:cNvSpPr/>
          <p:nvPr/>
        </p:nvSpPr>
        <p:spPr>
          <a:xfrm>
            <a:off x="1493066" y="3147241"/>
            <a:ext cx="8928891" cy="96654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 无论劳动者造成工伤的原因是劳动者一方，还是雇主一方，其工伤伤害的补偿</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均由雇主依法赔偿。</a:t>
            </a:r>
            <a:endParaRPr kumimoji="0" lang="en-GB" altLang="zh-CN" sz="2000" b="0" i="0" u="none" strike="noStrike" kern="1200" cap="none" spc="0" normalizeH="0" baseline="0" noProof="0" dirty="0">
              <a:ln>
                <a:noFill/>
              </a:ln>
              <a:solidFill>
                <a:srgbClr val="FF0000"/>
              </a:solidFill>
              <a:effectLst/>
              <a:uLnTx/>
              <a:uFillTx/>
              <a:latin typeface="Calibri"/>
              <a:ea typeface="微软雅黑"/>
              <a:cs typeface="+mn-cs"/>
            </a:endParaRPr>
          </a:p>
        </p:txBody>
      </p:sp>
      <p:grpSp>
        <p:nvGrpSpPr>
          <p:cNvPr id="6" name="组合 5">
            <a:extLst>
              <a:ext uri="{FF2B5EF4-FFF2-40B4-BE49-F238E27FC236}">
                <a16:creationId xmlns:a16="http://schemas.microsoft.com/office/drawing/2014/main" id="{84394C37-B1EC-4737-88BF-02FE0B847C8E}"/>
              </a:ext>
            </a:extLst>
          </p:cNvPr>
          <p:cNvGrpSpPr/>
          <p:nvPr/>
        </p:nvGrpSpPr>
        <p:grpSpPr>
          <a:xfrm>
            <a:off x="107475" y="941847"/>
            <a:ext cx="4912695" cy="1536478"/>
            <a:chOff x="107475" y="941847"/>
            <a:chExt cx="4912695" cy="1536478"/>
          </a:xfrm>
        </p:grpSpPr>
        <p:sp>
          <p:nvSpPr>
            <p:cNvPr id="7" name="文本框 6">
              <a:extLst>
                <a:ext uri="{FF2B5EF4-FFF2-40B4-BE49-F238E27FC236}">
                  <a16:creationId xmlns:a16="http://schemas.microsoft.com/office/drawing/2014/main" id="{8BAE1057-766F-4511-8B65-9A1049F039AF}"/>
                </a:ext>
              </a:extLst>
            </p:cNvPr>
            <p:cNvSpPr txBox="1"/>
            <p:nvPr/>
          </p:nvSpPr>
          <p:spPr>
            <a:xfrm>
              <a:off x="612139" y="2078215"/>
              <a:ext cx="3449983"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8.2.1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一、补偿不究过失原则</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8" name="组合 7">
              <a:extLst>
                <a:ext uri="{FF2B5EF4-FFF2-40B4-BE49-F238E27FC236}">
                  <a16:creationId xmlns:a16="http://schemas.microsoft.com/office/drawing/2014/main" id="{EDDE4EFE-0D0D-40D6-B97D-6C6D726178A6}"/>
                </a:ext>
              </a:extLst>
            </p:cNvPr>
            <p:cNvGrpSpPr/>
            <p:nvPr/>
          </p:nvGrpSpPr>
          <p:grpSpPr>
            <a:xfrm>
              <a:off x="107475" y="941847"/>
              <a:ext cx="4912695" cy="1505700"/>
              <a:chOff x="107475" y="941847"/>
              <a:chExt cx="4912695" cy="1505700"/>
            </a:xfrm>
          </p:grpSpPr>
          <p:grpSp>
            <p:nvGrpSpPr>
              <p:cNvPr id="9" name="组合 8">
                <a:extLst>
                  <a:ext uri="{FF2B5EF4-FFF2-40B4-BE49-F238E27FC236}">
                    <a16:creationId xmlns:a16="http://schemas.microsoft.com/office/drawing/2014/main" id="{ADA81F27-A2F4-4E59-BF3E-F2A4C058AF45}"/>
                  </a:ext>
                </a:extLst>
              </p:cNvPr>
              <p:cNvGrpSpPr/>
              <p:nvPr/>
            </p:nvGrpSpPr>
            <p:grpSpPr>
              <a:xfrm>
                <a:off x="107475" y="941847"/>
                <a:ext cx="4166677" cy="1031757"/>
                <a:chOff x="107475" y="941847"/>
                <a:chExt cx="4166677" cy="1031757"/>
              </a:xfrm>
            </p:grpSpPr>
            <p:sp>
              <p:nvSpPr>
                <p:cNvPr id="11" name="文本框 10">
                  <a:extLst>
                    <a:ext uri="{FF2B5EF4-FFF2-40B4-BE49-F238E27FC236}">
                      <a16:creationId xmlns:a16="http://schemas.microsoft.com/office/drawing/2014/main" id="{13D908D3-1EC4-402A-B381-21D26BDB778E}"/>
                    </a:ext>
                  </a:extLst>
                </p:cNvPr>
                <p:cNvSpPr txBox="1"/>
                <p:nvPr/>
              </p:nvSpPr>
              <p:spPr>
                <a:xfrm>
                  <a:off x="107475" y="941847"/>
                  <a:ext cx="305527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8</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工伤保险</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2" name="矩形 11">
                  <a:extLst>
                    <a:ext uri="{FF2B5EF4-FFF2-40B4-BE49-F238E27FC236}">
                      <a16:creationId xmlns:a16="http://schemas.microsoft.com/office/drawing/2014/main" id="{680EDB5C-59D0-4104-AE67-AEA3DDBA8346}"/>
                    </a:ext>
                  </a:extLst>
                </p:cNvPr>
                <p:cNvSpPr/>
                <p:nvPr/>
              </p:nvSpPr>
              <p:spPr>
                <a:xfrm>
                  <a:off x="294536" y="1542717"/>
                  <a:ext cx="3979616"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8.2</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工伤社会保险的原则</a:t>
                  </a:r>
                </a:p>
              </p:txBody>
            </p:sp>
          </p:grpSp>
          <p:sp>
            <p:nvSpPr>
              <p:cNvPr id="10" name="文本框 9">
                <a:extLst>
                  <a:ext uri="{FF2B5EF4-FFF2-40B4-BE49-F238E27FC236}">
                    <a16:creationId xmlns:a16="http://schemas.microsoft.com/office/drawing/2014/main" id="{001F35F4-2188-4B89-AB1E-E015B01FD480}"/>
                  </a:ext>
                </a:extLst>
              </p:cNvPr>
              <p:cNvSpPr txBox="1"/>
              <p:nvPr/>
            </p:nvSpPr>
            <p:spPr>
              <a:xfrm>
                <a:off x="4143007" y="2078215"/>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grpSp>
      </p:grpSp>
      <p:pic>
        <p:nvPicPr>
          <p:cNvPr id="2" name="图片 1">
            <a:extLst>
              <a:ext uri="{FF2B5EF4-FFF2-40B4-BE49-F238E27FC236}">
                <a16:creationId xmlns:a16="http://schemas.microsoft.com/office/drawing/2014/main" id="{B9834E65-07B6-4CEA-8A10-A8E4C203316D}"/>
              </a:ext>
            </a:extLst>
          </p:cNvPr>
          <p:cNvPicPr>
            <a:picLocks noChangeAspect="1"/>
          </p:cNvPicPr>
          <p:nvPr/>
        </p:nvPicPr>
        <p:blipFill>
          <a:blip r:embed="rId3"/>
          <a:stretch>
            <a:fillRect/>
          </a:stretch>
        </p:blipFill>
        <p:spPr>
          <a:xfrm>
            <a:off x="9025017" y="734051"/>
            <a:ext cx="3059508" cy="1399932"/>
          </a:xfrm>
          <a:prstGeom prst="rect">
            <a:avLst/>
          </a:prstGeom>
        </p:spPr>
      </p:pic>
      <p:sp>
        <p:nvSpPr>
          <p:cNvPr id="5" name="矩形 4">
            <a:extLst>
              <a:ext uri="{FF2B5EF4-FFF2-40B4-BE49-F238E27FC236}">
                <a16:creationId xmlns:a16="http://schemas.microsoft.com/office/drawing/2014/main" id="{63D41CB7-9A52-4550-AC50-D96247BF76A9}"/>
              </a:ext>
            </a:extLst>
          </p:cNvPr>
          <p:cNvSpPr/>
          <p:nvPr/>
        </p:nvSpPr>
        <p:spPr>
          <a:xfrm>
            <a:off x="992051" y="196325"/>
            <a:ext cx="3070071"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8.2.1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一、补偿不究过失原则</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Tree>
    <p:extLst>
      <p:ext uri="{BB962C8B-B14F-4D97-AF65-F5344CB8AC3E}">
        <p14:creationId xmlns:p14="http://schemas.microsoft.com/office/powerpoint/2010/main" val="638079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05909" y="4487942"/>
            <a:ext cx="9624128" cy="1428211"/>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 差别费率原则</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是工伤社会保险制度中一个具有</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鲜明特色</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的</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公平性原则</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，它在补偿不究过失原则的基础上，侧重于反映工伤社会保险制度在</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保险基金形成过程中费用负担的公平性问题</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，是工伤社会保险制度得以良性发展的前提和条件。</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7" name="组合 6">
            <a:extLst>
              <a:ext uri="{FF2B5EF4-FFF2-40B4-BE49-F238E27FC236}">
                <a16:creationId xmlns:a16="http://schemas.microsoft.com/office/drawing/2014/main" id="{AC32BBA0-B18E-4288-A1DA-E6CC137E6EB7}"/>
              </a:ext>
            </a:extLst>
          </p:cNvPr>
          <p:cNvGrpSpPr/>
          <p:nvPr/>
        </p:nvGrpSpPr>
        <p:grpSpPr>
          <a:xfrm>
            <a:off x="600165" y="2122071"/>
            <a:ext cx="3895070" cy="400110"/>
            <a:chOff x="600165" y="2122071"/>
            <a:chExt cx="3895070" cy="400110"/>
          </a:xfrm>
        </p:grpSpPr>
        <p:sp>
          <p:nvSpPr>
            <p:cNvPr id="9" name="文本框 8">
              <a:extLst>
                <a:ext uri="{FF2B5EF4-FFF2-40B4-BE49-F238E27FC236}">
                  <a16:creationId xmlns:a16="http://schemas.microsoft.com/office/drawing/2014/main" id="{AD69382F-3F56-4D97-B4A5-5D7F45D54D6A}"/>
                </a:ext>
              </a:extLst>
            </p:cNvPr>
            <p:cNvSpPr txBox="1"/>
            <p:nvPr/>
          </p:nvSpPr>
          <p:spPr>
            <a:xfrm>
              <a:off x="600165" y="2122071"/>
              <a:ext cx="293702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8.2.3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二、差别费率原则</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2" name="文本框 11">
              <a:extLst>
                <a:ext uri="{FF2B5EF4-FFF2-40B4-BE49-F238E27FC236}">
                  <a16:creationId xmlns:a16="http://schemas.microsoft.com/office/drawing/2014/main" id="{66D9AF22-90D8-402F-B6C5-5FFF03B58532}"/>
                </a:ext>
              </a:extLst>
            </p:cNvPr>
            <p:cNvSpPr txBox="1"/>
            <p:nvPr/>
          </p:nvSpPr>
          <p:spPr>
            <a:xfrm>
              <a:off x="3618072" y="2128193"/>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grpSp>
      <p:pic>
        <p:nvPicPr>
          <p:cNvPr id="4" name="图片 3">
            <a:extLst>
              <a:ext uri="{FF2B5EF4-FFF2-40B4-BE49-F238E27FC236}">
                <a16:creationId xmlns:a16="http://schemas.microsoft.com/office/drawing/2014/main" id="{DB8CA609-4D44-4140-BD94-BA356E87007E}"/>
              </a:ext>
            </a:extLst>
          </p:cNvPr>
          <p:cNvPicPr>
            <a:picLocks noChangeAspect="1"/>
          </p:cNvPicPr>
          <p:nvPr/>
        </p:nvPicPr>
        <p:blipFill>
          <a:blip r:embed="rId3"/>
          <a:stretch>
            <a:fillRect/>
          </a:stretch>
        </p:blipFill>
        <p:spPr>
          <a:xfrm>
            <a:off x="8955121" y="733016"/>
            <a:ext cx="3121297" cy="1428205"/>
          </a:xfrm>
          <a:prstGeom prst="rect">
            <a:avLst/>
          </a:prstGeom>
        </p:spPr>
      </p:pic>
      <p:sp>
        <p:nvSpPr>
          <p:cNvPr id="26" name="矩形 25">
            <a:extLst>
              <a:ext uri="{FF2B5EF4-FFF2-40B4-BE49-F238E27FC236}">
                <a16:creationId xmlns:a16="http://schemas.microsoft.com/office/drawing/2014/main" id="{50F896F3-9E18-4573-8C1F-C960C4F1A532}"/>
              </a:ext>
            </a:extLst>
          </p:cNvPr>
          <p:cNvSpPr/>
          <p:nvPr/>
        </p:nvSpPr>
        <p:spPr>
          <a:xfrm>
            <a:off x="1532787" y="2802908"/>
            <a:ext cx="9624128" cy="1074268"/>
          </a:xfrm>
          <a:prstGeom prst="rect">
            <a:avLst/>
          </a:prstGeom>
        </p:spPr>
        <p:txBody>
          <a:bodyPr wrap="square">
            <a:spAutoFit/>
          </a:bodyPr>
          <a:lstStyle/>
          <a:p>
            <a:pPr marL="0" marR="0" lvl="0" indent="0" algn="l" defTabSz="914400" rtl="0" eaLnBrk="1" fontAlgn="auto" latinLnBrk="0" hangingPunct="1">
              <a:lnSpc>
                <a:spcPct val="170000"/>
              </a:lnSpc>
              <a:spcBef>
                <a:spcPts val="0"/>
              </a:spcBef>
              <a:spcAft>
                <a:spcPts val="0"/>
              </a:spcAft>
              <a:buClrTx/>
              <a:buSzTx/>
              <a:buFontTx/>
              <a:buNone/>
              <a:tabLst/>
              <a:defRPr/>
            </a:pPr>
            <a:r>
              <a:rPr kumimoji="0" lang="zh-CN" altLang="zh-CN" sz="2000" b="0" i="0" u="none" strike="noStrike" kern="1200" cap="none" spc="0" normalizeH="0" baseline="0" noProof="0" dirty="0">
                <a:ln>
                  <a:noFill/>
                </a:ln>
                <a:solidFill>
                  <a:srgbClr val="FF0000"/>
                </a:solidFill>
                <a:effectLst/>
                <a:uLnTx/>
                <a:uFillTx/>
                <a:latin typeface="Calibri"/>
                <a:ea typeface="微软雅黑"/>
                <a:cs typeface="+mn-cs"/>
              </a:rPr>
              <a:t>差别费率原则</a:t>
            </a:r>
            <a:r>
              <a:rPr kumimoji="0" lang="zh-CN" altLang="zh-CN" sz="2000" b="0" i="0" u="none" strike="noStrike" kern="1200" cap="none" spc="0" normalizeH="0" baseline="0" noProof="0" dirty="0">
                <a:ln>
                  <a:noFill/>
                </a:ln>
                <a:solidFill>
                  <a:prstClr val="black"/>
                </a:solidFill>
                <a:effectLst/>
                <a:uLnTx/>
                <a:uFillTx/>
                <a:latin typeface="Calibri"/>
                <a:ea typeface="微软雅黑"/>
                <a:cs typeface="+mn-cs"/>
              </a:rPr>
              <a:t>是指在工伤社会保险基金提取过程中，按照生产单位的不同分别确定不同的基金提取率。所谓生产单位的不同，通常是指生产单位所在行业的区别。</a:t>
            </a:r>
            <a:endParaRPr kumimoji="0" lang="en-US" altLang="zh-CN" sz="2400" b="0" i="0" u="none" strike="noStrike" kern="1200" cap="none" spc="0" normalizeH="0" baseline="0" noProof="0" dirty="0">
              <a:ln>
                <a:noFill/>
              </a:ln>
              <a:solidFill>
                <a:srgbClr val="FF0000"/>
              </a:solidFill>
              <a:effectLst/>
              <a:uLnTx/>
              <a:uFillTx/>
              <a:latin typeface="Calibri"/>
              <a:ea typeface="微软雅黑"/>
              <a:cs typeface="+mn-cs"/>
            </a:endParaRPr>
          </a:p>
        </p:txBody>
      </p:sp>
      <p:sp>
        <p:nvSpPr>
          <p:cNvPr id="27" name="文本框 26">
            <a:extLst>
              <a:ext uri="{FF2B5EF4-FFF2-40B4-BE49-F238E27FC236}">
                <a16:creationId xmlns:a16="http://schemas.microsoft.com/office/drawing/2014/main" id="{8536A2AF-8DD0-4D74-A373-40C7F33D2151}"/>
              </a:ext>
            </a:extLst>
          </p:cNvPr>
          <p:cNvSpPr txBox="1"/>
          <p:nvPr/>
        </p:nvSpPr>
        <p:spPr>
          <a:xfrm>
            <a:off x="107475" y="941847"/>
            <a:ext cx="305527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8</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工伤保险</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8" name="矩形 27">
            <a:extLst>
              <a:ext uri="{FF2B5EF4-FFF2-40B4-BE49-F238E27FC236}">
                <a16:creationId xmlns:a16="http://schemas.microsoft.com/office/drawing/2014/main" id="{FEC18D74-85DA-40F2-8D78-C0DFC2CE7678}"/>
              </a:ext>
            </a:extLst>
          </p:cNvPr>
          <p:cNvSpPr/>
          <p:nvPr/>
        </p:nvSpPr>
        <p:spPr>
          <a:xfrm>
            <a:off x="294536" y="1542717"/>
            <a:ext cx="3979616"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8.2</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工伤社会保险的原则</a:t>
            </a:r>
          </a:p>
        </p:txBody>
      </p:sp>
    </p:spTree>
    <p:extLst>
      <p:ext uri="{BB962C8B-B14F-4D97-AF65-F5344CB8AC3E}">
        <p14:creationId xmlns:p14="http://schemas.microsoft.com/office/powerpoint/2010/main" val="1823046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AC32BBA0-B18E-4288-A1DA-E6CC137E6EB7}"/>
              </a:ext>
            </a:extLst>
          </p:cNvPr>
          <p:cNvGrpSpPr/>
          <p:nvPr/>
        </p:nvGrpSpPr>
        <p:grpSpPr>
          <a:xfrm>
            <a:off x="611052" y="2160491"/>
            <a:ext cx="3895070" cy="400110"/>
            <a:chOff x="611052" y="2160491"/>
            <a:chExt cx="3895070" cy="400110"/>
          </a:xfrm>
        </p:grpSpPr>
        <p:sp>
          <p:nvSpPr>
            <p:cNvPr id="9" name="文本框 8">
              <a:extLst>
                <a:ext uri="{FF2B5EF4-FFF2-40B4-BE49-F238E27FC236}">
                  <a16:creationId xmlns:a16="http://schemas.microsoft.com/office/drawing/2014/main" id="{AD69382F-3F56-4D97-B4A5-5D7F45D54D6A}"/>
                </a:ext>
              </a:extLst>
            </p:cNvPr>
            <p:cNvSpPr txBox="1"/>
            <p:nvPr/>
          </p:nvSpPr>
          <p:spPr>
            <a:xfrm>
              <a:off x="611052" y="2160491"/>
              <a:ext cx="293702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8.2.3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三、完整补偿原则</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2" name="文本框 11">
              <a:extLst>
                <a:ext uri="{FF2B5EF4-FFF2-40B4-BE49-F238E27FC236}">
                  <a16:creationId xmlns:a16="http://schemas.microsoft.com/office/drawing/2014/main" id="{66D9AF22-90D8-402F-B6C5-5FFF03B58532}"/>
                </a:ext>
              </a:extLst>
            </p:cNvPr>
            <p:cNvSpPr txBox="1"/>
            <p:nvPr/>
          </p:nvSpPr>
          <p:spPr>
            <a:xfrm>
              <a:off x="3628959" y="2174114"/>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grpSp>
      <p:pic>
        <p:nvPicPr>
          <p:cNvPr id="4" name="图片 3">
            <a:extLst>
              <a:ext uri="{FF2B5EF4-FFF2-40B4-BE49-F238E27FC236}">
                <a16:creationId xmlns:a16="http://schemas.microsoft.com/office/drawing/2014/main" id="{8EA51D16-55EA-4258-8860-116986272512}"/>
              </a:ext>
            </a:extLst>
          </p:cNvPr>
          <p:cNvPicPr>
            <a:picLocks noChangeAspect="1"/>
          </p:cNvPicPr>
          <p:nvPr/>
        </p:nvPicPr>
        <p:blipFill>
          <a:blip r:embed="rId3"/>
          <a:stretch>
            <a:fillRect/>
          </a:stretch>
        </p:blipFill>
        <p:spPr>
          <a:xfrm>
            <a:off x="8792966" y="745599"/>
            <a:ext cx="3291559" cy="1506111"/>
          </a:xfrm>
          <a:prstGeom prst="rect">
            <a:avLst/>
          </a:prstGeom>
        </p:spPr>
      </p:pic>
      <p:sp>
        <p:nvSpPr>
          <p:cNvPr id="2" name="矩形 1">
            <a:extLst>
              <a:ext uri="{FF2B5EF4-FFF2-40B4-BE49-F238E27FC236}">
                <a16:creationId xmlns:a16="http://schemas.microsoft.com/office/drawing/2014/main" id="{992C74A5-99A5-4264-AD3A-C59B93F68613}"/>
              </a:ext>
            </a:extLst>
          </p:cNvPr>
          <p:cNvSpPr/>
          <p:nvPr/>
        </p:nvSpPr>
        <p:spPr>
          <a:xfrm>
            <a:off x="1452409" y="2835181"/>
            <a:ext cx="8999831" cy="1230593"/>
          </a:xfrm>
          <a:prstGeom prst="rect">
            <a:avLst/>
          </a:prstGeom>
        </p:spPr>
        <p:txBody>
          <a:bodyPr wrap="square">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zh-CN"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指对被伤害的劳动者给予的补偿额应该充分完整，达到劳动者因伤残所造成的</a:t>
            </a:r>
            <a:r>
              <a:rPr kumimoji="0" lang="zh-CN" altLang="zh-CN" sz="2000" b="0" i="0" u="none" strike="noStrike" kern="1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直接经济损失</a:t>
            </a:r>
            <a:r>
              <a:rPr kumimoji="0" lang="zh-CN"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标准。</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 name="矩形 2">
            <a:extLst>
              <a:ext uri="{FF2B5EF4-FFF2-40B4-BE49-F238E27FC236}">
                <a16:creationId xmlns:a16="http://schemas.microsoft.com/office/drawing/2014/main" id="{D1BA1E10-D19A-4F45-A9AA-80E7638A2DDC}"/>
              </a:ext>
            </a:extLst>
          </p:cNvPr>
          <p:cNvSpPr/>
          <p:nvPr/>
        </p:nvSpPr>
        <p:spPr>
          <a:xfrm>
            <a:off x="1443179" y="4603806"/>
            <a:ext cx="9847055" cy="1422954"/>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 </a:t>
            </a:r>
            <a:r>
              <a:rPr kumimoji="0" lang="zh-CN" altLang="zh-CN" sz="2000" b="0" i="0" u="none" strike="noStrike" kern="1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直接经济损失</a:t>
            </a:r>
            <a:r>
              <a:rPr kumimoji="0" lang="zh-CN"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是指劳动者因遭受法定伤害而造成的与其第一职业标准工资收入相关的损失，以及为消除伤害后果所需的必要的额外支出，包括劳动者工资收入的损失、医疗和康复费用支付，以及劳动者扶养的直系亲属维持基本生活水平的需要。</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 name="矩形 4">
            <a:extLst>
              <a:ext uri="{FF2B5EF4-FFF2-40B4-BE49-F238E27FC236}">
                <a16:creationId xmlns:a16="http://schemas.microsoft.com/office/drawing/2014/main" id="{7B213BD2-31D5-4608-8AF6-46E3E02F57B2}"/>
              </a:ext>
            </a:extLst>
          </p:cNvPr>
          <p:cNvSpPr/>
          <p:nvPr/>
        </p:nvSpPr>
        <p:spPr>
          <a:xfrm>
            <a:off x="992051" y="182003"/>
            <a:ext cx="260840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8.2.3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三、完整补偿原则</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6" name="文本框 25">
            <a:extLst>
              <a:ext uri="{FF2B5EF4-FFF2-40B4-BE49-F238E27FC236}">
                <a16:creationId xmlns:a16="http://schemas.microsoft.com/office/drawing/2014/main" id="{C037ABCC-50BF-42F4-9AFF-0BDB19FC6018}"/>
              </a:ext>
            </a:extLst>
          </p:cNvPr>
          <p:cNvSpPr txBox="1"/>
          <p:nvPr/>
        </p:nvSpPr>
        <p:spPr>
          <a:xfrm>
            <a:off x="107475" y="941847"/>
            <a:ext cx="305527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8</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工伤保险</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7" name="矩形 26">
            <a:extLst>
              <a:ext uri="{FF2B5EF4-FFF2-40B4-BE49-F238E27FC236}">
                <a16:creationId xmlns:a16="http://schemas.microsoft.com/office/drawing/2014/main" id="{6185CCA6-9A76-474E-8645-1D096E60B087}"/>
              </a:ext>
            </a:extLst>
          </p:cNvPr>
          <p:cNvSpPr/>
          <p:nvPr/>
        </p:nvSpPr>
        <p:spPr>
          <a:xfrm>
            <a:off x="294536" y="1542717"/>
            <a:ext cx="3979616"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8.2</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工伤社会保险的原则</a:t>
            </a:r>
          </a:p>
        </p:txBody>
      </p:sp>
    </p:spTree>
    <p:extLst>
      <p:ext uri="{BB962C8B-B14F-4D97-AF65-F5344CB8AC3E}">
        <p14:creationId xmlns:p14="http://schemas.microsoft.com/office/powerpoint/2010/main" val="37142136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81908" y="1464191"/>
            <a:ext cx="8628183" cy="587340"/>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FF0000"/>
                </a:solidFill>
                <a:effectLst/>
                <a:uLnTx/>
                <a:uFillTx/>
                <a:latin typeface="Calibri"/>
                <a:ea typeface="微软雅黑"/>
                <a:cs typeface="+mn-cs"/>
              </a:rPr>
              <a:t>工伤社会保险</a:t>
            </a:r>
            <a:r>
              <a:rPr kumimoji="0" lang="zh-CN" altLang="en-US" sz="2400" b="0" i="0" u="none" strike="noStrike" kern="1200" cap="none" spc="0" normalizeH="0" baseline="0" noProof="0" dirty="0">
                <a:ln>
                  <a:noFill/>
                </a:ln>
                <a:solidFill>
                  <a:prstClr val="black"/>
                </a:solidFill>
                <a:effectLst/>
                <a:uLnTx/>
                <a:uFillTx/>
                <a:latin typeface="Calibri"/>
                <a:ea typeface="微软雅黑"/>
                <a:cs typeface="+mn-cs"/>
              </a:rPr>
              <a:t>是世界各国实行</a:t>
            </a:r>
            <a:r>
              <a:rPr kumimoji="0" lang="zh-CN" altLang="en-US" sz="2400" b="1" i="0" u="none" strike="noStrike" kern="1200" cap="none" spc="0" normalizeH="0" baseline="0" noProof="0" dirty="0">
                <a:ln>
                  <a:noFill/>
                </a:ln>
                <a:solidFill>
                  <a:srgbClr val="FF0000"/>
                </a:solidFill>
                <a:effectLst/>
                <a:uLnTx/>
                <a:uFillTx/>
                <a:latin typeface="Calibri"/>
                <a:ea typeface="微软雅黑"/>
                <a:cs typeface="+mn-cs"/>
              </a:rPr>
              <a:t>最早和最广泛</a:t>
            </a:r>
            <a:r>
              <a:rPr kumimoji="0" lang="zh-CN" altLang="en-US" sz="2400" b="0" i="0" u="none" strike="noStrike" kern="1200" cap="none" spc="0" normalizeH="0" baseline="0" noProof="0" dirty="0">
                <a:ln>
                  <a:noFill/>
                </a:ln>
                <a:solidFill>
                  <a:prstClr val="black"/>
                </a:solidFill>
                <a:effectLst/>
                <a:uLnTx/>
                <a:uFillTx/>
                <a:latin typeface="Calibri"/>
                <a:ea typeface="微软雅黑"/>
                <a:cs typeface="+mn-cs"/>
              </a:rPr>
              <a:t>的一种社会保险。</a:t>
            </a:r>
          </a:p>
        </p:txBody>
      </p:sp>
      <p:grpSp>
        <p:nvGrpSpPr>
          <p:cNvPr id="5" name="组合 4">
            <a:extLst>
              <a:ext uri="{FF2B5EF4-FFF2-40B4-BE49-F238E27FC236}">
                <a16:creationId xmlns:a16="http://schemas.microsoft.com/office/drawing/2014/main" id="{D7535A06-8F1D-4BDF-B5C9-C284129E83EB}"/>
              </a:ext>
            </a:extLst>
          </p:cNvPr>
          <p:cNvGrpSpPr/>
          <p:nvPr/>
        </p:nvGrpSpPr>
        <p:grpSpPr>
          <a:xfrm>
            <a:off x="1395420" y="3005629"/>
            <a:ext cx="9700947" cy="3001020"/>
            <a:chOff x="4227210" y="3355187"/>
            <a:chExt cx="9700947" cy="2712820"/>
          </a:xfrm>
        </p:grpSpPr>
        <p:sp>
          <p:nvSpPr>
            <p:cNvPr id="6" name="文本框 5">
              <a:extLst>
                <a:ext uri="{FF2B5EF4-FFF2-40B4-BE49-F238E27FC236}">
                  <a16:creationId xmlns:a16="http://schemas.microsoft.com/office/drawing/2014/main" id="{93790310-D447-4DD4-8F81-025ADC085534}"/>
                </a:ext>
              </a:extLst>
            </p:cNvPr>
            <p:cNvSpPr txBox="1"/>
            <p:nvPr/>
          </p:nvSpPr>
          <p:spPr>
            <a:xfrm>
              <a:off x="4227210" y="4556274"/>
              <a:ext cx="3039361" cy="417329"/>
            </a:xfrm>
            <a:prstGeom prst="rect">
              <a:avLst/>
            </a:prstGeom>
            <a:solidFill>
              <a:schemeClr val="accent6">
                <a:lumMod val="60000"/>
                <a:lumOff val="40000"/>
              </a:schemeClr>
            </a:solidFill>
            <a:ln w="38100">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Calibri"/>
                  <a:ea typeface="微软雅黑"/>
                  <a:cs typeface="+mn-cs"/>
                </a:rPr>
                <a:t>工伤社会保险的原则</a:t>
              </a:r>
            </a:p>
          </p:txBody>
        </p:sp>
        <p:grpSp>
          <p:nvGrpSpPr>
            <p:cNvPr id="7" name="组合 6">
              <a:extLst>
                <a:ext uri="{FF2B5EF4-FFF2-40B4-BE49-F238E27FC236}">
                  <a16:creationId xmlns:a16="http://schemas.microsoft.com/office/drawing/2014/main" id="{975671F8-46DC-4DFE-8DF0-C590D02BA3BC}"/>
                </a:ext>
              </a:extLst>
            </p:cNvPr>
            <p:cNvGrpSpPr/>
            <p:nvPr/>
          </p:nvGrpSpPr>
          <p:grpSpPr>
            <a:xfrm>
              <a:off x="7266571" y="3355187"/>
              <a:ext cx="6661586" cy="2712820"/>
              <a:chOff x="7266571" y="3355187"/>
              <a:chExt cx="6661586" cy="2712820"/>
            </a:xfrm>
          </p:grpSpPr>
          <p:cxnSp>
            <p:nvCxnSpPr>
              <p:cNvPr id="8" name="直接连接符 7">
                <a:extLst>
                  <a:ext uri="{FF2B5EF4-FFF2-40B4-BE49-F238E27FC236}">
                    <a16:creationId xmlns:a16="http://schemas.microsoft.com/office/drawing/2014/main" id="{11E29F9D-3E0B-4D01-8E08-F2F41F386F27}"/>
                  </a:ext>
                </a:extLst>
              </p:cNvPr>
              <p:cNvCxnSpPr>
                <a:cxnSpLocks/>
              </p:cNvCxnSpPr>
              <p:nvPr/>
            </p:nvCxnSpPr>
            <p:spPr>
              <a:xfrm>
                <a:off x="7266571" y="4780030"/>
                <a:ext cx="542416"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01AF52E9-E197-479B-AF05-B0CCFEAC43BB}"/>
                  </a:ext>
                </a:extLst>
              </p:cNvPr>
              <p:cNvCxnSpPr>
                <a:cxnSpLocks/>
              </p:cNvCxnSpPr>
              <p:nvPr/>
            </p:nvCxnSpPr>
            <p:spPr>
              <a:xfrm flipV="1">
                <a:off x="7812087" y="3574731"/>
                <a:ext cx="0" cy="230678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2D407FAB-F540-4426-82BF-7F76ABF00208}"/>
                  </a:ext>
                </a:extLst>
              </p:cNvPr>
              <p:cNvCxnSpPr/>
              <p:nvPr/>
            </p:nvCxnSpPr>
            <p:spPr>
              <a:xfrm>
                <a:off x="7804929" y="3586020"/>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42B07F44-E918-4DFD-A4CE-85A39D8BEA81}"/>
                  </a:ext>
                </a:extLst>
              </p:cNvPr>
              <p:cNvSpPr txBox="1"/>
              <p:nvPr/>
            </p:nvSpPr>
            <p:spPr>
              <a:xfrm>
                <a:off x="8331554" y="3355187"/>
                <a:ext cx="5067537" cy="417329"/>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Calibri"/>
                    <a:ea typeface="微软雅黑"/>
                    <a:cs typeface="+mn-cs"/>
                  </a:rPr>
                  <a:t>补偿不究过失原则（</a:t>
                </a:r>
                <a:r>
                  <a:rPr kumimoji="0" lang="zh-CN" altLang="en-US" sz="2400" b="0" i="0" u="none" strike="noStrike" kern="1200" cap="none" spc="0" normalizeH="0" baseline="0" noProof="0" dirty="0">
                    <a:ln>
                      <a:noFill/>
                    </a:ln>
                    <a:solidFill>
                      <a:srgbClr val="FF0000"/>
                    </a:solidFill>
                    <a:effectLst/>
                    <a:uLnTx/>
                    <a:uFillTx/>
                    <a:latin typeface="Calibri"/>
                    <a:ea typeface="微软雅黑"/>
                    <a:cs typeface="+mn-cs"/>
                  </a:rPr>
                  <a:t>综合反映公平性</a:t>
                </a:r>
                <a:r>
                  <a:rPr kumimoji="0" lang="zh-CN" altLang="en-US" sz="2400" b="0" i="0" u="none" strike="noStrike" kern="1200" cap="none" spc="0" normalizeH="0" baseline="0" noProof="0" dirty="0">
                    <a:ln>
                      <a:noFill/>
                    </a:ln>
                    <a:solidFill>
                      <a:prstClr val="black"/>
                    </a:solidFill>
                    <a:effectLst/>
                    <a:uLnTx/>
                    <a:uFillTx/>
                    <a:latin typeface="Calibri"/>
                    <a:ea typeface="微软雅黑"/>
                    <a:cs typeface="+mn-cs"/>
                  </a:rPr>
                  <a:t>）</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cxnSp>
            <p:nvCxnSpPr>
              <p:cNvPr id="12" name="直接连接符 11">
                <a:extLst>
                  <a:ext uri="{FF2B5EF4-FFF2-40B4-BE49-F238E27FC236}">
                    <a16:creationId xmlns:a16="http://schemas.microsoft.com/office/drawing/2014/main" id="{5B0D0E7A-8F6B-4F3B-9724-3A9CA790C8AD}"/>
                  </a:ext>
                </a:extLst>
              </p:cNvPr>
              <p:cNvCxnSpPr/>
              <p:nvPr/>
            </p:nvCxnSpPr>
            <p:spPr>
              <a:xfrm>
                <a:off x="7804929" y="4780030"/>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D814AA72-7A8C-4B74-B341-5806D7DE3A53}"/>
                  </a:ext>
                </a:extLst>
              </p:cNvPr>
              <p:cNvSpPr txBox="1"/>
              <p:nvPr/>
            </p:nvSpPr>
            <p:spPr>
              <a:xfrm>
                <a:off x="8320656" y="4571365"/>
                <a:ext cx="5607501" cy="417329"/>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Calibri"/>
                    <a:ea typeface="微软雅黑"/>
                    <a:cs typeface="+mn-cs"/>
                  </a:rPr>
                  <a:t>差别费率原则（</a:t>
                </a:r>
                <a:r>
                  <a:rPr kumimoji="0" lang="zh-CN" altLang="en-US" sz="2400" b="0" i="0" u="none" strike="noStrike" kern="1200" cap="none" spc="0" normalizeH="0" baseline="0" noProof="0" dirty="0">
                    <a:ln>
                      <a:noFill/>
                    </a:ln>
                    <a:solidFill>
                      <a:srgbClr val="FF0000"/>
                    </a:solidFill>
                    <a:effectLst/>
                    <a:uLnTx/>
                    <a:uFillTx/>
                    <a:latin typeface="Calibri"/>
                    <a:ea typeface="微软雅黑"/>
                    <a:cs typeface="+mn-cs"/>
                  </a:rPr>
                  <a:t>费用负担的公平性问题</a:t>
                </a:r>
                <a:r>
                  <a:rPr kumimoji="0" lang="zh-CN" altLang="en-US" sz="2400" b="0" i="0" u="none" strike="noStrike" kern="1200" cap="none" spc="0" normalizeH="0" baseline="0" noProof="0" dirty="0">
                    <a:ln>
                      <a:noFill/>
                    </a:ln>
                    <a:solidFill>
                      <a:prstClr val="black"/>
                    </a:solidFill>
                    <a:effectLst/>
                    <a:uLnTx/>
                    <a:uFillTx/>
                    <a:latin typeface="Calibri"/>
                    <a:ea typeface="微软雅黑"/>
                    <a:cs typeface="+mn-cs"/>
                  </a:rPr>
                  <a:t>）</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cxnSp>
            <p:nvCxnSpPr>
              <p:cNvPr id="16" name="直接连接符 15">
                <a:extLst>
                  <a:ext uri="{FF2B5EF4-FFF2-40B4-BE49-F238E27FC236}">
                    <a16:creationId xmlns:a16="http://schemas.microsoft.com/office/drawing/2014/main" id="{A267BE79-1D75-4D70-A2C0-A3ACB2361D50}"/>
                  </a:ext>
                </a:extLst>
              </p:cNvPr>
              <p:cNvCxnSpPr/>
              <p:nvPr/>
            </p:nvCxnSpPr>
            <p:spPr>
              <a:xfrm>
                <a:off x="7804929" y="5881511"/>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C89CA00F-CFB5-4A3C-BF33-1B69BE2B66DB}"/>
                  </a:ext>
                </a:extLst>
              </p:cNvPr>
              <p:cNvSpPr txBox="1"/>
              <p:nvPr/>
            </p:nvSpPr>
            <p:spPr>
              <a:xfrm>
                <a:off x="8331554" y="5650678"/>
                <a:ext cx="4830479" cy="417329"/>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Calibri"/>
                    <a:ea typeface="微软雅黑"/>
                    <a:cs typeface="+mn-cs"/>
                  </a:rPr>
                  <a:t>完整补偿原则（</a:t>
                </a:r>
                <a:r>
                  <a:rPr kumimoji="0" lang="zh-CN" altLang="en-US" sz="2400" b="0" i="0" u="none" strike="noStrike" kern="1200" cap="none" spc="0" normalizeH="0" baseline="0" noProof="0" dirty="0">
                    <a:ln>
                      <a:noFill/>
                    </a:ln>
                    <a:solidFill>
                      <a:srgbClr val="FF0000"/>
                    </a:solidFill>
                    <a:effectLst/>
                    <a:uLnTx/>
                    <a:uFillTx/>
                    <a:latin typeface="Calibri"/>
                    <a:ea typeface="微软雅黑"/>
                    <a:cs typeface="+mn-cs"/>
                  </a:rPr>
                  <a:t>费用补偿的公平性</a:t>
                </a:r>
                <a:r>
                  <a:rPr kumimoji="0" lang="zh-CN" altLang="en-US" sz="2400" b="0" i="0" u="none" strike="noStrike" kern="1200" cap="none" spc="0" normalizeH="0" baseline="0" noProof="0" dirty="0">
                    <a:ln>
                      <a:noFill/>
                    </a:ln>
                    <a:solidFill>
                      <a:prstClr val="black"/>
                    </a:solidFill>
                    <a:effectLst/>
                    <a:uLnTx/>
                    <a:uFillTx/>
                    <a:latin typeface="Calibri"/>
                    <a:ea typeface="微软雅黑"/>
                    <a:cs typeface="+mn-cs"/>
                  </a:rPr>
                  <a:t>）</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grpSp>
      </p:grpSp>
    </p:spTree>
    <p:extLst>
      <p:ext uri="{BB962C8B-B14F-4D97-AF65-F5344CB8AC3E}">
        <p14:creationId xmlns:p14="http://schemas.microsoft.com/office/powerpoint/2010/main" val="3401961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233377" y="1867258"/>
            <a:ext cx="9995511" cy="4576072"/>
          </a:xfrm>
        </p:spPr>
        <p:txBody>
          <a:bodyPr anchor="ctr"/>
          <a:lstStyle/>
          <a:p>
            <a:pPr algn="l">
              <a:lnSpc>
                <a:spcPct val="150000"/>
              </a:lnSpc>
              <a:spcAft>
                <a:spcPts val="1200"/>
              </a:spcAft>
            </a:pPr>
            <a:r>
              <a:rPr lang="zh-CN" altLang="en-US" dirty="0"/>
              <a:t>无论劳动者造成工伤的原因是劳动者一方，还是雇主一方，其工伤伤害的补偿均由雇主依法赔偿，指的是工伤社会保险中的（      ）。</a:t>
            </a:r>
            <a:endParaRPr lang="en-US" altLang="zh-CN" dirty="0"/>
          </a:p>
          <a:p>
            <a:pPr algn="l">
              <a:lnSpc>
                <a:spcPct val="150000"/>
              </a:lnSpc>
              <a:spcAft>
                <a:spcPts val="1200"/>
              </a:spcAft>
            </a:pPr>
            <a:r>
              <a:rPr lang="en-US" altLang="zh-CN" dirty="0"/>
              <a:t>A</a:t>
            </a:r>
            <a:r>
              <a:rPr lang="zh-CN" altLang="en-US" dirty="0"/>
              <a:t>、平等性原则</a:t>
            </a:r>
          </a:p>
          <a:p>
            <a:pPr algn="l">
              <a:lnSpc>
                <a:spcPct val="150000"/>
              </a:lnSpc>
              <a:spcAft>
                <a:spcPts val="1200"/>
              </a:spcAft>
            </a:pPr>
            <a:r>
              <a:rPr lang="en-US" altLang="zh-CN" dirty="0"/>
              <a:t>B</a:t>
            </a:r>
            <a:r>
              <a:rPr lang="zh-CN" altLang="en-US" dirty="0"/>
              <a:t>、差别费率原则</a:t>
            </a:r>
          </a:p>
          <a:p>
            <a:pPr algn="l">
              <a:lnSpc>
                <a:spcPct val="150000"/>
              </a:lnSpc>
              <a:spcAft>
                <a:spcPts val="1200"/>
              </a:spcAft>
            </a:pPr>
            <a:r>
              <a:rPr lang="en-US" altLang="zh-CN" dirty="0"/>
              <a:t>C</a:t>
            </a:r>
            <a:r>
              <a:rPr lang="zh-CN" altLang="en-US" dirty="0"/>
              <a:t>、补偿不究过失原则</a:t>
            </a:r>
          </a:p>
          <a:p>
            <a:pPr algn="l">
              <a:lnSpc>
                <a:spcPct val="150000"/>
              </a:lnSpc>
              <a:spcAft>
                <a:spcPts val="1200"/>
              </a:spcAft>
            </a:pPr>
            <a:r>
              <a:rPr lang="en-US" altLang="zh-CN" dirty="0"/>
              <a:t>D</a:t>
            </a:r>
            <a:r>
              <a:rPr lang="zh-CN" altLang="en-US" dirty="0"/>
              <a:t>、完整补偿原则</a:t>
            </a:r>
          </a:p>
        </p:txBody>
      </p:sp>
      <p:sp>
        <p:nvSpPr>
          <p:cNvPr id="5" name="TextBox 3">
            <a:extLst>
              <a:ext uri="{FF2B5EF4-FFF2-40B4-BE49-F238E27FC236}">
                <a16:creationId xmlns:a16="http://schemas.microsoft.com/office/drawing/2014/main" id="{C0904B8A-C0BF-42EB-9961-E6963CC01614}"/>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389295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570308" y="3013501"/>
            <a:ext cx="5190845"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800" b="1" i="0" u="none" strike="noStrike" kern="1200" cap="none" spc="0" normalizeH="0" baseline="0" noProof="0" dirty="0">
                <a:ln>
                  <a:noFill/>
                </a:ln>
                <a:solidFill>
                  <a:prstClr val="black"/>
                </a:solidFill>
                <a:effectLst/>
                <a:uLnTx/>
                <a:uFillTx/>
                <a:latin typeface="Calibri"/>
                <a:ea typeface="微软雅黑"/>
                <a:cs typeface="+mn-cs"/>
              </a:rPr>
              <a:t>第八章     工伤保险</a:t>
            </a:r>
            <a:endParaRPr kumimoji="0" lang="en-US" altLang="zh-CN" sz="4800" b="1" i="0" u="none" strike="noStrike" kern="1200" cap="none" spc="0" normalizeH="0" baseline="0" noProof="0" dirty="0">
              <a:ln>
                <a:noFill/>
              </a:ln>
              <a:solidFill>
                <a:prstClr val="black"/>
              </a:solidFill>
              <a:effectLst/>
              <a:uLnTx/>
              <a:uFillTx/>
              <a:latin typeface="Calibri"/>
              <a:ea typeface="微软雅黑"/>
              <a:cs typeface="+mn-cs"/>
            </a:endParaRPr>
          </a:p>
        </p:txBody>
      </p:sp>
    </p:spTree>
    <p:extLst>
      <p:ext uri="{BB962C8B-B14F-4D97-AF65-F5344CB8AC3E}">
        <p14:creationId xmlns:p14="http://schemas.microsoft.com/office/powerpoint/2010/main" val="2551433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233377" y="1867258"/>
            <a:ext cx="9995511" cy="4576072"/>
          </a:xfrm>
        </p:spPr>
        <p:txBody>
          <a:bodyPr anchor="ctr"/>
          <a:lstStyle/>
          <a:p>
            <a:pPr algn="l">
              <a:lnSpc>
                <a:spcPct val="150000"/>
              </a:lnSpc>
              <a:spcAft>
                <a:spcPts val="1200"/>
              </a:spcAft>
            </a:pPr>
            <a:r>
              <a:rPr lang="zh-CN" altLang="en-US" dirty="0"/>
              <a:t>无论劳动者造成工伤的原因是劳动者一方，还是雇主一方，其工伤伤害的补偿均由雇主依法赔偿，指的是工伤社会保险中的（   </a:t>
            </a:r>
            <a:r>
              <a:rPr lang="en-US" altLang="zh-CN" sz="2800" b="1" dirty="0">
                <a:solidFill>
                  <a:srgbClr val="FF0000"/>
                </a:solidFill>
              </a:rPr>
              <a:t>C</a:t>
            </a:r>
            <a:r>
              <a:rPr lang="zh-CN" altLang="en-US" dirty="0"/>
              <a:t>  ）。</a:t>
            </a:r>
            <a:endParaRPr lang="en-US" altLang="zh-CN" dirty="0"/>
          </a:p>
          <a:p>
            <a:pPr algn="l">
              <a:lnSpc>
                <a:spcPct val="150000"/>
              </a:lnSpc>
              <a:spcAft>
                <a:spcPts val="1200"/>
              </a:spcAft>
            </a:pPr>
            <a:r>
              <a:rPr lang="en-US" altLang="zh-CN" dirty="0"/>
              <a:t>A</a:t>
            </a:r>
            <a:r>
              <a:rPr lang="zh-CN" altLang="en-US" dirty="0"/>
              <a:t>、平等性原则</a:t>
            </a:r>
          </a:p>
          <a:p>
            <a:pPr algn="l">
              <a:lnSpc>
                <a:spcPct val="150000"/>
              </a:lnSpc>
              <a:spcAft>
                <a:spcPts val="1200"/>
              </a:spcAft>
            </a:pPr>
            <a:r>
              <a:rPr lang="en-US" altLang="zh-CN" dirty="0"/>
              <a:t>B</a:t>
            </a:r>
            <a:r>
              <a:rPr lang="zh-CN" altLang="en-US" dirty="0"/>
              <a:t>、差别费率原则</a:t>
            </a:r>
          </a:p>
          <a:p>
            <a:pPr algn="l">
              <a:lnSpc>
                <a:spcPct val="150000"/>
              </a:lnSpc>
              <a:spcAft>
                <a:spcPts val="1200"/>
              </a:spcAft>
            </a:pPr>
            <a:r>
              <a:rPr lang="en-US" altLang="zh-CN" b="1" dirty="0">
                <a:solidFill>
                  <a:srgbClr val="FF0000"/>
                </a:solidFill>
              </a:rPr>
              <a:t>C</a:t>
            </a:r>
            <a:r>
              <a:rPr lang="zh-CN" altLang="en-US" b="1" dirty="0">
                <a:solidFill>
                  <a:srgbClr val="FF0000"/>
                </a:solidFill>
              </a:rPr>
              <a:t>、补偿不究过失原则</a:t>
            </a:r>
          </a:p>
          <a:p>
            <a:pPr algn="l">
              <a:lnSpc>
                <a:spcPct val="150000"/>
              </a:lnSpc>
              <a:spcAft>
                <a:spcPts val="1200"/>
              </a:spcAft>
            </a:pPr>
            <a:r>
              <a:rPr lang="en-US" altLang="zh-CN" dirty="0"/>
              <a:t>D</a:t>
            </a:r>
            <a:r>
              <a:rPr lang="zh-CN" altLang="en-US" dirty="0"/>
              <a:t>、完整补偿原则</a:t>
            </a:r>
          </a:p>
        </p:txBody>
      </p:sp>
      <p:sp>
        <p:nvSpPr>
          <p:cNvPr id="5" name="TextBox 3">
            <a:extLst>
              <a:ext uri="{FF2B5EF4-FFF2-40B4-BE49-F238E27FC236}">
                <a16:creationId xmlns:a16="http://schemas.microsoft.com/office/drawing/2014/main" id="{C0904B8A-C0BF-42EB-9961-E6963CC01614}"/>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3956758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668233" y="1784232"/>
            <a:ext cx="5932967" cy="4448482"/>
          </a:xfrm>
        </p:spPr>
        <p:txBody>
          <a:bodyPr anchor="ctr"/>
          <a:lstStyle/>
          <a:p>
            <a:pPr algn="l">
              <a:lnSpc>
                <a:spcPct val="150000"/>
              </a:lnSpc>
              <a:spcAft>
                <a:spcPts val="1200"/>
              </a:spcAft>
            </a:pPr>
            <a:r>
              <a:rPr lang="zh-CN" altLang="en-US" dirty="0"/>
              <a:t>工伤社会保险的原则不包括（      ）。</a:t>
            </a:r>
            <a:endParaRPr lang="en-US" altLang="zh-CN" dirty="0"/>
          </a:p>
          <a:p>
            <a:pPr algn="l">
              <a:lnSpc>
                <a:spcPct val="150000"/>
              </a:lnSpc>
              <a:spcAft>
                <a:spcPts val="1200"/>
              </a:spcAft>
            </a:pPr>
            <a:r>
              <a:rPr lang="en-US" altLang="zh-CN" dirty="0"/>
              <a:t>A</a:t>
            </a:r>
            <a:r>
              <a:rPr lang="zh-CN" altLang="en-US" dirty="0"/>
              <a:t>、补偿不究过失原则 </a:t>
            </a:r>
          </a:p>
          <a:p>
            <a:pPr algn="l">
              <a:lnSpc>
                <a:spcPct val="150000"/>
              </a:lnSpc>
              <a:spcAft>
                <a:spcPts val="1200"/>
              </a:spcAft>
            </a:pPr>
            <a:r>
              <a:rPr lang="en-US" altLang="zh-CN" dirty="0"/>
              <a:t>B</a:t>
            </a:r>
            <a:r>
              <a:rPr lang="zh-CN" altLang="en-US" dirty="0"/>
              <a:t>、差别费率原则 </a:t>
            </a:r>
          </a:p>
          <a:p>
            <a:pPr algn="l">
              <a:lnSpc>
                <a:spcPct val="150000"/>
              </a:lnSpc>
              <a:spcAft>
                <a:spcPts val="1200"/>
              </a:spcAft>
            </a:pPr>
            <a:r>
              <a:rPr lang="en-US" altLang="zh-CN" dirty="0"/>
              <a:t>C</a:t>
            </a:r>
            <a:r>
              <a:rPr lang="zh-CN" altLang="en-US" dirty="0"/>
              <a:t>、完整补偿原则</a:t>
            </a:r>
          </a:p>
          <a:p>
            <a:pPr algn="l">
              <a:lnSpc>
                <a:spcPct val="150000"/>
              </a:lnSpc>
              <a:spcAft>
                <a:spcPts val="1200"/>
              </a:spcAft>
            </a:pPr>
            <a:r>
              <a:rPr lang="en-US" altLang="zh-CN" dirty="0"/>
              <a:t>D</a:t>
            </a:r>
            <a:r>
              <a:rPr lang="zh-CN" altLang="en-US" dirty="0"/>
              <a:t>、适度性原则</a:t>
            </a:r>
          </a:p>
        </p:txBody>
      </p:sp>
      <p:sp>
        <p:nvSpPr>
          <p:cNvPr id="5" name="TextBox 3">
            <a:extLst>
              <a:ext uri="{FF2B5EF4-FFF2-40B4-BE49-F238E27FC236}">
                <a16:creationId xmlns:a16="http://schemas.microsoft.com/office/drawing/2014/main" id="{C0904B8A-C0BF-42EB-9961-E6963CC01614}"/>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25408758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668233" y="1784232"/>
            <a:ext cx="5932967" cy="4448482"/>
          </a:xfrm>
        </p:spPr>
        <p:txBody>
          <a:bodyPr anchor="ctr"/>
          <a:lstStyle/>
          <a:p>
            <a:pPr algn="l">
              <a:lnSpc>
                <a:spcPct val="150000"/>
              </a:lnSpc>
              <a:spcAft>
                <a:spcPts val="1200"/>
              </a:spcAft>
            </a:pPr>
            <a:r>
              <a:rPr lang="zh-CN" altLang="en-US" dirty="0"/>
              <a:t>工伤社会保险的原则不包括（   </a:t>
            </a:r>
            <a:r>
              <a:rPr lang="en-US" altLang="zh-CN" b="1" dirty="0">
                <a:solidFill>
                  <a:srgbClr val="FF0000"/>
                </a:solidFill>
              </a:rPr>
              <a:t>D</a:t>
            </a:r>
            <a:r>
              <a:rPr lang="zh-CN" altLang="en-US" dirty="0"/>
              <a:t>   ）。</a:t>
            </a:r>
            <a:endParaRPr lang="en-US" altLang="zh-CN" dirty="0"/>
          </a:p>
          <a:p>
            <a:pPr algn="l">
              <a:lnSpc>
                <a:spcPct val="150000"/>
              </a:lnSpc>
              <a:spcAft>
                <a:spcPts val="1200"/>
              </a:spcAft>
            </a:pPr>
            <a:r>
              <a:rPr lang="en-US" altLang="zh-CN" dirty="0"/>
              <a:t>A</a:t>
            </a:r>
            <a:r>
              <a:rPr lang="zh-CN" altLang="en-US" dirty="0"/>
              <a:t>、补偿不究过失原则 </a:t>
            </a:r>
          </a:p>
          <a:p>
            <a:pPr algn="l">
              <a:lnSpc>
                <a:spcPct val="150000"/>
              </a:lnSpc>
              <a:spcAft>
                <a:spcPts val="1200"/>
              </a:spcAft>
            </a:pPr>
            <a:r>
              <a:rPr lang="en-US" altLang="zh-CN" dirty="0"/>
              <a:t>B</a:t>
            </a:r>
            <a:r>
              <a:rPr lang="zh-CN" altLang="en-US" dirty="0"/>
              <a:t>、差别费率原则 </a:t>
            </a:r>
          </a:p>
          <a:p>
            <a:pPr algn="l">
              <a:lnSpc>
                <a:spcPct val="150000"/>
              </a:lnSpc>
              <a:spcAft>
                <a:spcPts val="1200"/>
              </a:spcAft>
            </a:pPr>
            <a:r>
              <a:rPr lang="en-US" altLang="zh-CN" dirty="0"/>
              <a:t>C</a:t>
            </a:r>
            <a:r>
              <a:rPr lang="zh-CN" altLang="en-US" dirty="0"/>
              <a:t>、完整补偿原则</a:t>
            </a:r>
          </a:p>
          <a:p>
            <a:pPr algn="l">
              <a:lnSpc>
                <a:spcPct val="150000"/>
              </a:lnSpc>
              <a:spcAft>
                <a:spcPts val="1200"/>
              </a:spcAft>
            </a:pPr>
            <a:r>
              <a:rPr lang="en-US" altLang="zh-CN" b="1" dirty="0">
                <a:solidFill>
                  <a:srgbClr val="FF0000"/>
                </a:solidFill>
              </a:rPr>
              <a:t>D</a:t>
            </a:r>
            <a:r>
              <a:rPr lang="zh-CN" altLang="en-US" b="1" dirty="0">
                <a:solidFill>
                  <a:srgbClr val="FF0000"/>
                </a:solidFill>
              </a:rPr>
              <a:t>、适度性原则</a:t>
            </a:r>
          </a:p>
        </p:txBody>
      </p:sp>
      <p:sp>
        <p:nvSpPr>
          <p:cNvPr id="5" name="TextBox 3">
            <a:extLst>
              <a:ext uri="{FF2B5EF4-FFF2-40B4-BE49-F238E27FC236}">
                <a16:creationId xmlns:a16="http://schemas.microsoft.com/office/drawing/2014/main" id="{C0904B8A-C0BF-42EB-9961-E6963CC01614}"/>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4144071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307805" y="1964985"/>
            <a:ext cx="10086912" cy="4448482"/>
          </a:xfrm>
        </p:spPr>
        <p:txBody>
          <a:bodyPr anchor="ctr"/>
          <a:lstStyle/>
          <a:p>
            <a:pPr algn="l">
              <a:lnSpc>
                <a:spcPct val="150000"/>
              </a:lnSpc>
              <a:spcAft>
                <a:spcPts val="1200"/>
              </a:spcAft>
            </a:pPr>
            <a:r>
              <a:rPr lang="zh-CN" altLang="en-US" dirty="0"/>
              <a:t>补偿不究过失原则是工伤保险制度中具有鲜明特色的（     ），是工伤社会保险区别于其他社会保险险种的重要内容。</a:t>
            </a:r>
            <a:endParaRPr lang="en-US" altLang="zh-CN" dirty="0"/>
          </a:p>
          <a:p>
            <a:pPr algn="l">
              <a:lnSpc>
                <a:spcPct val="150000"/>
              </a:lnSpc>
              <a:spcAft>
                <a:spcPts val="1200"/>
              </a:spcAft>
            </a:pPr>
            <a:r>
              <a:rPr lang="en-US" altLang="zh-CN" dirty="0"/>
              <a:t>A</a:t>
            </a:r>
            <a:r>
              <a:rPr lang="zh-CN" altLang="en-US" dirty="0"/>
              <a:t>、盈利性原则</a:t>
            </a:r>
          </a:p>
          <a:p>
            <a:pPr algn="l">
              <a:lnSpc>
                <a:spcPct val="150000"/>
              </a:lnSpc>
              <a:spcAft>
                <a:spcPts val="1200"/>
              </a:spcAft>
            </a:pPr>
            <a:r>
              <a:rPr lang="en-US" altLang="zh-CN" dirty="0"/>
              <a:t>B</a:t>
            </a:r>
            <a:r>
              <a:rPr lang="zh-CN" altLang="en-US" dirty="0"/>
              <a:t>、公平性原则</a:t>
            </a:r>
          </a:p>
          <a:p>
            <a:pPr algn="l">
              <a:lnSpc>
                <a:spcPct val="150000"/>
              </a:lnSpc>
              <a:spcAft>
                <a:spcPts val="1200"/>
              </a:spcAft>
            </a:pPr>
            <a:r>
              <a:rPr lang="en-US" altLang="zh-CN" dirty="0"/>
              <a:t>C</a:t>
            </a:r>
            <a:r>
              <a:rPr lang="zh-CN" altLang="en-US" dirty="0"/>
              <a:t>、自愿性原则</a:t>
            </a:r>
          </a:p>
          <a:p>
            <a:pPr algn="l">
              <a:lnSpc>
                <a:spcPct val="150000"/>
              </a:lnSpc>
              <a:spcAft>
                <a:spcPts val="1200"/>
              </a:spcAft>
            </a:pPr>
            <a:r>
              <a:rPr lang="en-US" altLang="zh-CN" dirty="0"/>
              <a:t>D</a:t>
            </a:r>
            <a:r>
              <a:rPr lang="zh-CN" altLang="en-US" dirty="0"/>
              <a:t>、适度性原则</a:t>
            </a:r>
          </a:p>
        </p:txBody>
      </p:sp>
      <p:sp>
        <p:nvSpPr>
          <p:cNvPr id="5" name="TextBox 3">
            <a:extLst>
              <a:ext uri="{FF2B5EF4-FFF2-40B4-BE49-F238E27FC236}">
                <a16:creationId xmlns:a16="http://schemas.microsoft.com/office/drawing/2014/main" id="{C0904B8A-C0BF-42EB-9961-E6963CC01614}"/>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21781093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212110" y="1964985"/>
            <a:ext cx="10345479" cy="4448482"/>
          </a:xfrm>
        </p:spPr>
        <p:txBody>
          <a:bodyPr anchor="ctr"/>
          <a:lstStyle/>
          <a:p>
            <a:pPr algn="l">
              <a:lnSpc>
                <a:spcPct val="150000"/>
              </a:lnSpc>
              <a:spcAft>
                <a:spcPts val="1200"/>
              </a:spcAft>
            </a:pPr>
            <a:r>
              <a:rPr lang="zh-CN" altLang="en-US" dirty="0"/>
              <a:t>补偿不究过失原则是工伤保险制度中具有鲜明特色的（   </a:t>
            </a:r>
            <a:r>
              <a:rPr lang="en-US" altLang="zh-CN" b="1" dirty="0">
                <a:solidFill>
                  <a:srgbClr val="FF0000"/>
                </a:solidFill>
              </a:rPr>
              <a:t>B</a:t>
            </a:r>
            <a:r>
              <a:rPr lang="zh-CN" altLang="en-US" dirty="0"/>
              <a:t>  ），是工伤社会保险区别于其他社会保险险种的重要内容。</a:t>
            </a:r>
            <a:endParaRPr lang="en-US" altLang="zh-CN" dirty="0"/>
          </a:p>
          <a:p>
            <a:pPr algn="l">
              <a:lnSpc>
                <a:spcPct val="150000"/>
              </a:lnSpc>
              <a:spcAft>
                <a:spcPts val="1200"/>
              </a:spcAft>
            </a:pPr>
            <a:r>
              <a:rPr lang="en-US" altLang="zh-CN" dirty="0"/>
              <a:t>A</a:t>
            </a:r>
            <a:r>
              <a:rPr lang="zh-CN" altLang="en-US" dirty="0"/>
              <a:t>、盈利性原则</a:t>
            </a:r>
          </a:p>
          <a:p>
            <a:pPr algn="l">
              <a:lnSpc>
                <a:spcPct val="150000"/>
              </a:lnSpc>
              <a:spcAft>
                <a:spcPts val="1200"/>
              </a:spcAft>
            </a:pPr>
            <a:r>
              <a:rPr lang="en-US" altLang="zh-CN" b="1" dirty="0">
                <a:solidFill>
                  <a:srgbClr val="FF0000"/>
                </a:solidFill>
              </a:rPr>
              <a:t>B</a:t>
            </a:r>
            <a:r>
              <a:rPr lang="zh-CN" altLang="en-US" b="1" dirty="0">
                <a:solidFill>
                  <a:srgbClr val="FF0000"/>
                </a:solidFill>
              </a:rPr>
              <a:t>、公平性原则</a:t>
            </a:r>
          </a:p>
          <a:p>
            <a:pPr algn="l">
              <a:lnSpc>
                <a:spcPct val="150000"/>
              </a:lnSpc>
              <a:spcAft>
                <a:spcPts val="1200"/>
              </a:spcAft>
            </a:pPr>
            <a:r>
              <a:rPr lang="en-US" altLang="zh-CN" dirty="0"/>
              <a:t>C</a:t>
            </a:r>
            <a:r>
              <a:rPr lang="zh-CN" altLang="en-US" dirty="0"/>
              <a:t>、自愿性原则</a:t>
            </a:r>
          </a:p>
          <a:p>
            <a:pPr algn="l">
              <a:lnSpc>
                <a:spcPct val="150000"/>
              </a:lnSpc>
              <a:spcAft>
                <a:spcPts val="1200"/>
              </a:spcAft>
            </a:pPr>
            <a:r>
              <a:rPr lang="en-US" altLang="zh-CN" dirty="0"/>
              <a:t>D</a:t>
            </a:r>
            <a:r>
              <a:rPr lang="zh-CN" altLang="en-US" dirty="0"/>
              <a:t>、适度性原则</a:t>
            </a:r>
          </a:p>
        </p:txBody>
      </p:sp>
      <p:sp>
        <p:nvSpPr>
          <p:cNvPr id="5" name="TextBox 3">
            <a:extLst>
              <a:ext uri="{FF2B5EF4-FFF2-40B4-BE49-F238E27FC236}">
                <a16:creationId xmlns:a16="http://schemas.microsoft.com/office/drawing/2014/main" id="{C0904B8A-C0BF-42EB-9961-E6963CC01614}"/>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8803322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127051" y="1911822"/>
            <a:ext cx="10409274" cy="4448482"/>
          </a:xfrm>
        </p:spPr>
        <p:txBody>
          <a:bodyPr anchor="ctr"/>
          <a:lstStyle/>
          <a:p>
            <a:pPr algn="l">
              <a:lnSpc>
                <a:spcPct val="150000"/>
              </a:lnSpc>
              <a:spcAft>
                <a:spcPts val="1200"/>
              </a:spcAft>
            </a:pPr>
            <a:r>
              <a:rPr lang="zh-CN" altLang="en-US" dirty="0"/>
              <a:t>侧重于反映工伤社会保险制度在保险基金形成过程中费用负担的公平性问题的是（     ）。</a:t>
            </a:r>
          </a:p>
          <a:p>
            <a:pPr algn="l">
              <a:lnSpc>
                <a:spcPct val="150000"/>
              </a:lnSpc>
              <a:spcAft>
                <a:spcPts val="1200"/>
              </a:spcAft>
            </a:pPr>
            <a:r>
              <a:rPr lang="en-US" altLang="zh-CN" dirty="0"/>
              <a:t>A</a:t>
            </a:r>
            <a:r>
              <a:rPr lang="zh-CN" altLang="en-US" dirty="0"/>
              <a:t>、补偿不究过失原则</a:t>
            </a:r>
          </a:p>
          <a:p>
            <a:pPr algn="l">
              <a:lnSpc>
                <a:spcPct val="150000"/>
              </a:lnSpc>
              <a:spcAft>
                <a:spcPts val="1200"/>
              </a:spcAft>
            </a:pPr>
            <a:r>
              <a:rPr lang="en-US" altLang="zh-CN" dirty="0"/>
              <a:t>B</a:t>
            </a:r>
            <a:r>
              <a:rPr lang="zh-CN" altLang="en-US" dirty="0"/>
              <a:t>、补偿追究过失原则</a:t>
            </a:r>
          </a:p>
          <a:p>
            <a:pPr algn="l">
              <a:lnSpc>
                <a:spcPct val="150000"/>
              </a:lnSpc>
              <a:spcAft>
                <a:spcPts val="1200"/>
              </a:spcAft>
            </a:pPr>
            <a:r>
              <a:rPr lang="en-US" altLang="zh-CN" dirty="0"/>
              <a:t>C</a:t>
            </a:r>
            <a:r>
              <a:rPr lang="zh-CN" altLang="en-US" dirty="0"/>
              <a:t>、差别费率原则</a:t>
            </a:r>
          </a:p>
          <a:p>
            <a:pPr algn="l">
              <a:lnSpc>
                <a:spcPct val="150000"/>
              </a:lnSpc>
              <a:spcAft>
                <a:spcPts val="1200"/>
              </a:spcAft>
            </a:pPr>
            <a:r>
              <a:rPr lang="en-US" altLang="zh-CN" dirty="0"/>
              <a:t>D</a:t>
            </a:r>
            <a:r>
              <a:rPr lang="zh-CN" altLang="en-US" dirty="0"/>
              <a:t>、完整补偿原则</a:t>
            </a:r>
          </a:p>
        </p:txBody>
      </p:sp>
      <p:sp>
        <p:nvSpPr>
          <p:cNvPr id="5" name="TextBox 3">
            <a:extLst>
              <a:ext uri="{FF2B5EF4-FFF2-40B4-BE49-F238E27FC236}">
                <a16:creationId xmlns:a16="http://schemas.microsoft.com/office/drawing/2014/main" id="{C0904B8A-C0BF-42EB-9961-E6963CC01614}"/>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35816641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127051" y="1911822"/>
            <a:ext cx="10409274" cy="4448482"/>
          </a:xfrm>
        </p:spPr>
        <p:txBody>
          <a:bodyPr anchor="ctr"/>
          <a:lstStyle/>
          <a:p>
            <a:pPr algn="l">
              <a:lnSpc>
                <a:spcPct val="150000"/>
              </a:lnSpc>
              <a:spcAft>
                <a:spcPts val="1200"/>
              </a:spcAft>
            </a:pPr>
            <a:r>
              <a:rPr lang="zh-CN" altLang="en-US" dirty="0"/>
              <a:t>侧重于反映工伤社会保险制度在保险基金形成过程中费用负担的公平性问题的是（   </a:t>
            </a:r>
            <a:r>
              <a:rPr lang="en-US" altLang="zh-CN" b="1" dirty="0">
                <a:solidFill>
                  <a:srgbClr val="FF0000"/>
                </a:solidFill>
              </a:rPr>
              <a:t>C</a:t>
            </a:r>
            <a:r>
              <a:rPr lang="zh-CN" altLang="en-US" dirty="0"/>
              <a:t>  ）。</a:t>
            </a:r>
          </a:p>
          <a:p>
            <a:pPr algn="l">
              <a:lnSpc>
                <a:spcPct val="150000"/>
              </a:lnSpc>
              <a:spcAft>
                <a:spcPts val="1200"/>
              </a:spcAft>
            </a:pPr>
            <a:r>
              <a:rPr lang="en-US" altLang="zh-CN" dirty="0"/>
              <a:t>A</a:t>
            </a:r>
            <a:r>
              <a:rPr lang="zh-CN" altLang="en-US" dirty="0"/>
              <a:t>、补偿不究过失原则</a:t>
            </a:r>
          </a:p>
          <a:p>
            <a:pPr algn="l">
              <a:lnSpc>
                <a:spcPct val="150000"/>
              </a:lnSpc>
              <a:spcAft>
                <a:spcPts val="1200"/>
              </a:spcAft>
            </a:pPr>
            <a:r>
              <a:rPr lang="en-US" altLang="zh-CN" dirty="0"/>
              <a:t>B</a:t>
            </a:r>
            <a:r>
              <a:rPr lang="zh-CN" altLang="en-US" dirty="0"/>
              <a:t>、补偿追究过失原则</a:t>
            </a:r>
          </a:p>
          <a:p>
            <a:pPr algn="l">
              <a:lnSpc>
                <a:spcPct val="150000"/>
              </a:lnSpc>
              <a:spcAft>
                <a:spcPts val="1200"/>
              </a:spcAft>
            </a:pPr>
            <a:r>
              <a:rPr lang="en-US" altLang="zh-CN" b="1" dirty="0">
                <a:solidFill>
                  <a:srgbClr val="FF0000"/>
                </a:solidFill>
              </a:rPr>
              <a:t>C</a:t>
            </a:r>
            <a:r>
              <a:rPr lang="zh-CN" altLang="en-US" b="1" dirty="0">
                <a:solidFill>
                  <a:srgbClr val="FF0000"/>
                </a:solidFill>
              </a:rPr>
              <a:t>、差别费率原则</a:t>
            </a:r>
          </a:p>
          <a:p>
            <a:pPr algn="l">
              <a:lnSpc>
                <a:spcPct val="150000"/>
              </a:lnSpc>
              <a:spcAft>
                <a:spcPts val="1200"/>
              </a:spcAft>
            </a:pPr>
            <a:r>
              <a:rPr lang="en-US" altLang="zh-CN" dirty="0"/>
              <a:t>D</a:t>
            </a:r>
            <a:r>
              <a:rPr lang="zh-CN" altLang="en-US" dirty="0"/>
              <a:t>、完整补偿原则</a:t>
            </a:r>
          </a:p>
        </p:txBody>
      </p:sp>
      <p:sp>
        <p:nvSpPr>
          <p:cNvPr id="5" name="TextBox 3">
            <a:extLst>
              <a:ext uri="{FF2B5EF4-FFF2-40B4-BE49-F238E27FC236}">
                <a16:creationId xmlns:a16="http://schemas.microsoft.com/office/drawing/2014/main" id="{C0904B8A-C0BF-42EB-9961-E6963CC01614}"/>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1912383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477387" y="1784232"/>
            <a:ext cx="7783032" cy="4448482"/>
          </a:xfrm>
        </p:spPr>
        <p:txBody>
          <a:bodyPr anchor="ctr"/>
          <a:lstStyle/>
          <a:p>
            <a:pPr algn="l">
              <a:lnSpc>
                <a:spcPct val="150000"/>
              </a:lnSpc>
              <a:spcAft>
                <a:spcPts val="1200"/>
              </a:spcAft>
            </a:pPr>
            <a:r>
              <a:rPr lang="zh-CN" altLang="en-US" dirty="0"/>
              <a:t>工伤社会保险制度给付过程中费用补偿的原则是（     ）。</a:t>
            </a:r>
            <a:endParaRPr lang="en-US" altLang="zh-CN" dirty="0"/>
          </a:p>
          <a:p>
            <a:pPr algn="l">
              <a:lnSpc>
                <a:spcPct val="150000"/>
              </a:lnSpc>
              <a:spcAft>
                <a:spcPts val="1200"/>
              </a:spcAft>
            </a:pPr>
            <a:r>
              <a:rPr lang="en-US" altLang="zh-CN" dirty="0"/>
              <a:t>A</a:t>
            </a:r>
            <a:r>
              <a:rPr lang="zh-CN" altLang="en-US" dirty="0"/>
              <a:t>、补偿不究过失原则</a:t>
            </a:r>
          </a:p>
          <a:p>
            <a:pPr algn="l">
              <a:lnSpc>
                <a:spcPct val="150000"/>
              </a:lnSpc>
              <a:spcAft>
                <a:spcPts val="1200"/>
              </a:spcAft>
            </a:pPr>
            <a:r>
              <a:rPr lang="en-US" altLang="zh-CN" dirty="0"/>
              <a:t>B</a:t>
            </a:r>
            <a:r>
              <a:rPr lang="zh-CN" altLang="en-US" dirty="0"/>
              <a:t>、补偿追究过失原则</a:t>
            </a:r>
          </a:p>
          <a:p>
            <a:pPr algn="l">
              <a:lnSpc>
                <a:spcPct val="150000"/>
              </a:lnSpc>
              <a:spcAft>
                <a:spcPts val="1200"/>
              </a:spcAft>
            </a:pPr>
            <a:r>
              <a:rPr lang="en-US" altLang="zh-CN" dirty="0"/>
              <a:t>C</a:t>
            </a:r>
            <a:r>
              <a:rPr lang="zh-CN" altLang="en-US" dirty="0"/>
              <a:t>、差别费率原则</a:t>
            </a:r>
          </a:p>
          <a:p>
            <a:pPr algn="l">
              <a:lnSpc>
                <a:spcPct val="150000"/>
              </a:lnSpc>
              <a:spcAft>
                <a:spcPts val="1200"/>
              </a:spcAft>
            </a:pPr>
            <a:r>
              <a:rPr lang="en-US" altLang="zh-CN" dirty="0"/>
              <a:t>D</a:t>
            </a:r>
            <a:r>
              <a:rPr lang="zh-CN" altLang="en-US" dirty="0"/>
              <a:t>、完整补偿原则</a:t>
            </a:r>
          </a:p>
        </p:txBody>
      </p:sp>
      <p:sp>
        <p:nvSpPr>
          <p:cNvPr id="5" name="TextBox 3">
            <a:extLst>
              <a:ext uri="{FF2B5EF4-FFF2-40B4-BE49-F238E27FC236}">
                <a16:creationId xmlns:a16="http://schemas.microsoft.com/office/drawing/2014/main" id="{C0904B8A-C0BF-42EB-9961-E6963CC01614}"/>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28112098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477387" y="1784232"/>
            <a:ext cx="7783032" cy="4448482"/>
          </a:xfrm>
        </p:spPr>
        <p:txBody>
          <a:bodyPr anchor="ctr"/>
          <a:lstStyle/>
          <a:p>
            <a:pPr algn="l">
              <a:lnSpc>
                <a:spcPct val="150000"/>
              </a:lnSpc>
              <a:spcAft>
                <a:spcPts val="1200"/>
              </a:spcAft>
            </a:pPr>
            <a:r>
              <a:rPr lang="zh-CN" altLang="en-US" dirty="0"/>
              <a:t>工伤社会保险制度给付过程中费用补偿的原则是（   </a:t>
            </a:r>
            <a:r>
              <a:rPr lang="en-US" altLang="zh-CN" b="1" dirty="0">
                <a:solidFill>
                  <a:srgbClr val="FF0000"/>
                </a:solidFill>
              </a:rPr>
              <a:t>D</a:t>
            </a:r>
            <a:r>
              <a:rPr lang="zh-CN" altLang="en-US" dirty="0"/>
              <a:t>  ）。</a:t>
            </a:r>
            <a:endParaRPr lang="en-US" altLang="zh-CN" dirty="0"/>
          </a:p>
          <a:p>
            <a:pPr algn="l">
              <a:lnSpc>
                <a:spcPct val="150000"/>
              </a:lnSpc>
              <a:spcAft>
                <a:spcPts val="1200"/>
              </a:spcAft>
            </a:pPr>
            <a:r>
              <a:rPr lang="en-US" altLang="zh-CN" dirty="0"/>
              <a:t>A</a:t>
            </a:r>
            <a:r>
              <a:rPr lang="zh-CN" altLang="en-US" dirty="0"/>
              <a:t>、补偿不究过失原则</a:t>
            </a:r>
          </a:p>
          <a:p>
            <a:pPr algn="l">
              <a:lnSpc>
                <a:spcPct val="150000"/>
              </a:lnSpc>
              <a:spcAft>
                <a:spcPts val="1200"/>
              </a:spcAft>
            </a:pPr>
            <a:r>
              <a:rPr lang="en-US" altLang="zh-CN" dirty="0"/>
              <a:t>B</a:t>
            </a:r>
            <a:r>
              <a:rPr lang="zh-CN" altLang="en-US" dirty="0"/>
              <a:t>、补偿追究过失原则</a:t>
            </a:r>
          </a:p>
          <a:p>
            <a:pPr algn="l">
              <a:lnSpc>
                <a:spcPct val="150000"/>
              </a:lnSpc>
              <a:spcAft>
                <a:spcPts val="1200"/>
              </a:spcAft>
            </a:pPr>
            <a:r>
              <a:rPr lang="en-US" altLang="zh-CN" dirty="0"/>
              <a:t>C</a:t>
            </a:r>
            <a:r>
              <a:rPr lang="zh-CN" altLang="en-US" dirty="0"/>
              <a:t>、差别费率原则</a:t>
            </a:r>
          </a:p>
          <a:p>
            <a:pPr algn="l">
              <a:lnSpc>
                <a:spcPct val="150000"/>
              </a:lnSpc>
              <a:spcAft>
                <a:spcPts val="1200"/>
              </a:spcAft>
            </a:pPr>
            <a:r>
              <a:rPr lang="en-US" altLang="zh-CN" b="1" dirty="0">
                <a:solidFill>
                  <a:srgbClr val="FF0000"/>
                </a:solidFill>
              </a:rPr>
              <a:t>D</a:t>
            </a:r>
            <a:r>
              <a:rPr lang="zh-CN" altLang="en-US" b="1" dirty="0">
                <a:solidFill>
                  <a:srgbClr val="FF0000"/>
                </a:solidFill>
              </a:rPr>
              <a:t>、完整补偿原则</a:t>
            </a:r>
          </a:p>
        </p:txBody>
      </p:sp>
      <p:sp>
        <p:nvSpPr>
          <p:cNvPr id="5" name="TextBox 3">
            <a:extLst>
              <a:ext uri="{FF2B5EF4-FFF2-40B4-BE49-F238E27FC236}">
                <a16:creationId xmlns:a16="http://schemas.microsoft.com/office/drawing/2014/main" id="{C0904B8A-C0BF-42EB-9961-E6963CC01614}"/>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6160597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041451" y="1784232"/>
            <a:ext cx="8931349" cy="4448482"/>
          </a:xfrm>
        </p:spPr>
        <p:txBody>
          <a:bodyPr anchor="ctr"/>
          <a:lstStyle/>
          <a:p>
            <a:pPr algn="l">
              <a:lnSpc>
                <a:spcPct val="150000"/>
              </a:lnSpc>
              <a:spcAft>
                <a:spcPts val="1200"/>
              </a:spcAft>
            </a:pPr>
            <a:r>
              <a:rPr lang="zh-CN" altLang="en-US" dirty="0"/>
              <a:t>现代社会工伤社会保险制度建立和发展的基本原则是 （     ）。</a:t>
            </a:r>
            <a:endParaRPr lang="en-US" altLang="zh-CN" dirty="0"/>
          </a:p>
          <a:p>
            <a:pPr algn="l">
              <a:lnSpc>
                <a:spcPct val="150000"/>
              </a:lnSpc>
              <a:spcAft>
                <a:spcPts val="1200"/>
              </a:spcAft>
            </a:pPr>
            <a:r>
              <a:rPr lang="en-US" altLang="zh-CN" dirty="0"/>
              <a:t>A</a:t>
            </a:r>
            <a:r>
              <a:rPr lang="zh-CN" altLang="en-US" dirty="0"/>
              <a:t>、补偿不究过失原则</a:t>
            </a:r>
          </a:p>
          <a:p>
            <a:pPr algn="l">
              <a:lnSpc>
                <a:spcPct val="150000"/>
              </a:lnSpc>
              <a:spcAft>
                <a:spcPts val="1200"/>
              </a:spcAft>
            </a:pPr>
            <a:r>
              <a:rPr lang="en-US" altLang="zh-CN" dirty="0"/>
              <a:t>B</a:t>
            </a:r>
            <a:r>
              <a:rPr lang="zh-CN" altLang="en-US" dirty="0"/>
              <a:t>、补偿追究过失原则 </a:t>
            </a:r>
          </a:p>
          <a:p>
            <a:pPr algn="l">
              <a:lnSpc>
                <a:spcPct val="150000"/>
              </a:lnSpc>
              <a:spcAft>
                <a:spcPts val="1200"/>
              </a:spcAft>
            </a:pPr>
            <a:r>
              <a:rPr lang="en-US" altLang="zh-CN" dirty="0"/>
              <a:t>C</a:t>
            </a:r>
            <a:r>
              <a:rPr lang="zh-CN" altLang="en-US" dirty="0"/>
              <a:t>、差别费率原则</a:t>
            </a:r>
          </a:p>
          <a:p>
            <a:pPr algn="l">
              <a:lnSpc>
                <a:spcPct val="150000"/>
              </a:lnSpc>
              <a:spcAft>
                <a:spcPts val="1200"/>
              </a:spcAft>
            </a:pPr>
            <a:r>
              <a:rPr lang="en-US" altLang="zh-CN" dirty="0"/>
              <a:t>D</a:t>
            </a:r>
            <a:r>
              <a:rPr lang="zh-CN" altLang="en-US" dirty="0"/>
              <a:t>、完整补偿原则</a:t>
            </a:r>
          </a:p>
        </p:txBody>
      </p:sp>
      <p:sp>
        <p:nvSpPr>
          <p:cNvPr id="5" name="TextBox 3">
            <a:extLst>
              <a:ext uri="{FF2B5EF4-FFF2-40B4-BE49-F238E27FC236}">
                <a16:creationId xmlns:a16="http://schemas.microsoft.com/office/drawing/2014/main" id="{C0904B8A-C0BF-42EB-9961-E6963CC01614}"/>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4225464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B27A9228-F1A5-4326-8C0B-42DC13697E08}"/>
              </a:ext>
            </a:extLst>
          </p:cNvPr>
          <p:cNvGrpSpPr/>
          <p:nvPr/>
        </p:nvGrpSpPr>
        <p:grpSpPr>
          <a:xfrm>
            <a:off x="1577322" y="3658410"/>
            <a:ext cx="8814934" cy="1846586"/>
            <a:chOff x="1981596" y="2311524"/>
            <a:chExt cx="8814934" cy="1846586"/>
          </a:xfrm>
        </p:grpSpPr>
        <p:sp>
          <p:nvSpPr>
            <p:cNvPr id="2" name="矩形 1"/>
            <p:cNvSpPr/>
            <p:nvPr/>
          </p:nvSpPr>
          <p:spPr>
            <a:xfrm>
              <a:off x="1981596" y="2699890"/>
              <a:ext cx="8814934" cy="1458220"/>
            </a:xfrm>
            <a:prstGeom prst="rect">
              <a:avLst/>
            </a:prstGeom>
          </p:spPr>
          <p:txBody>
            <a:bodyPr wrap="square">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自</a:t>
              </a:r>
              <a:r>
                <a:rPr kumimoji="0" lang="en-US" altLang="zh-CN" sz="2400" b="1" i="0" u="none" strike="noStrike" kern="1200" cap="none" spc="0" normalizeH="0" baseline="0" noProof="0" dirty="0">
                  <a:ln>
                    <a:noFill/>
                  </a:ln>
                  <a:solidFill>
                    <a:srgbClr val="FF0000"/>
                  </a:solidFill>
                  <a:effectLst/>
                  <a:uLnTx/>
                  <a:uFillTx/>
                  <a:latin typeface="微软雅黑"/>
                  <a:ea typeface="微软雅黑"/>
                  <a:cs typeface="+mn-cs"/>
                </a:rPr>
                <a:t>1884</a:t>
              </a:r>
              <a:r>
                <a:rPr kumimoji="0" lang="zh-CN" altLang="en-US" sz="2400" b="1" i="0" u="none" strike="noStrike" kern="1200" cap="none" spc="0" normalizeH="0" baseline="0" noProof="0" dirty="0">
                  <a:ln>
                    <a:noFill/>
                  </a:ln>
                  <a:solidFill>
                    <a:srgbClr val="FF0000"/>
                  </a:solidFill>
                  <a:effectLst/>
                  <a:uLnTx/>
                  <a:uFillTx/>
                  <a:latin typeface="微软雅黑"/>
                  <a:ea typeface="微软雅黑"/>
                  <a:cs typeface="+mn-cs"/>
                </a:rPr>
                <a:t>年德国</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颁布世界</a:t>
              </a:r>
              <a:r>
                <a:rPr kumimoji="0" lang="zh-CN" altLang="en-US" sz="2400" b="1" i="0" u="none" strike="noStrike" kern="1200" cap="none" spc="0" normalizeH="0" baseline="0" noProof="0" dirty="0">
                  <a:ln>
                    <a:noFill/>
                  </a:ln>
                  <a:solidFill>
                    <a:srgbClr val="FF0000"/>
                  </a:solidFill>
                  <a:effectLst/>
                  <a:uLnTx/>
                  <a:uFillTx/>
                  <a:latin typeface="微软雅黑"/>
                  <a:ea typeface="微软雅黑"/>
                  <a:cs typeface="+mn-cs"/>
                </a:rPr>
                <a:t>第一部</a:t>
              </a:r>
              <a:r>
                <a:rPr kumimoji="0" lang="en-US" altLang="zh-CN" sz="2400" b="1" i="0" u="none" strike="noStrike" kern="1200" cap="none" spc="0" normalizeH="0" baseline="0" noProof="0" dirty="0">
                  <a:ln>
                    <a:noFill/>
                  </a:ln>
                  <a:solidFill>
                    <a:srgbClr val="FF0000"/>
                  </a:solidFill>
                  <a:effectLst/>
                  <a:uLnTx/>
                  <a:uFillTx/>
                  <a:latin typeface="微软雅黑"/>
                  <a:ea typeface="微软雅黑"/>
                  <a:cs typeface="+mn-cs"/>
                </a:rPr>
                <a:t>《</a:t>
              </a:r>
              <a:r>
                <a:rPr kumimoji="0" lang="zh-CN" altLang="en-US" sz="2400" b="1" i="0" u="none" strike="noStrike" kern="1200" cap="none" spc="0" normalizeH="0" baseline="0" noProof="0" dirty="0">
                  <a:ln>
                    <a:noFill/>
                  </a:ln>
                  <a:solidFill>
                    <a:srgbClr val="FF0000"/>
                  </a:solidFill>
                  <a:effectLst/>
                  <a:uLnTx/>
                  <a:uFillTx/>
                  <a:latin typeface="微软雅黑"/>
                  <a:ea typeface="微软雅黑"/>
                  <a:cs typeface="+mn-cs"/>
                </a:rPr>
                <a:t>工伤灾害赔偿保险法</a:t>
              </a:r>
              <a:r>
                <a:rPr kumimoji="0" lang="en-US" altLang="zh-CN" sz="2400" b="1" i="0" u="none" strike="noStrike" kern="1200" cap="none" spc="0" normalizeH="0" baseline="0" noProof="0" dirty="0">
                  <a:ln>
                    <a:noFill/>
                  </a:ln>
                  <a:solidFill>
                    <a:srgbClr val="FF0000"/>
                  </a:solidFill>
                  <a:effectLst/>
                  <a:uLnTx/>
                  <a:uFillTx/>
                  <a:latin typeface="微软雅黑"/>
                  <a:ea typeface="微软雅黑"/>
                  <a:cs typeface="+mn-cs"/>
                </a:rPr>
                <a:t>》</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至今，</a:t>
              </a:r>
              <a:endPar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工伤保险已成为普及最广的社会保障项目之一。</a:t>
              </a:r>
            </a:p>
          </p:txBody>
        </p:sp>
        <p:sp>
          <p:nvSpPr>
            <p:cNvPr id="3" name="矩形 2">
              <a:extLst>
                <a:ext uri="{FF2B5EF4-FFF2-40B4-BE49-F238E27FC236}">
                  <a16:creationId xmlns:a16="http://schemas.microsoft.com/office/drawing/2014/main" id="{FDBAB315-F870-4596-82F7-3D7A4F6A717A}"/>
                </a:ext>
              </a:extLst>
            </p:cNvPr>
            <p:cNvSpPr/>
            <p:nvPr/>
          </p:nvSpPr>
          <p:spPr>
            <a:xfrm>
              <a:off x="6389063" y="2311524"/>
              <a:ext cx="2769461" cy="587340"/>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zh-CN" sz="2400" b="1" i="0" u="none" strike="noStrike" kern="1200" cap="none" spc="0" normalizeH="0" baseline="0" noProof="0" dirty="0">
                  <a:ln>
                    <a:noFill/>
                  </a:ln>
                  <a:solidFill>
                    <a:srgbClr val="0070C0"/>
                  </a:solidFill>
                  <a:effectLst/>
                  <a:uLnTx/>
                  <a:uFillTx/>
                  <a:latin typeface="Calibri"/>
                  <a:ea typeface="微软雅黑"/>
                  <a:cs typeface="+mn-cs"/>
                </a:rPr>
                <a:t>《工人灾害补偿法》</a:t>
              </a:r>
              <a:endParaRPr kumimoji="0" lang="zh-CN" altLang="en-US" sz="2400" b="1" i="0" u="none" strike="noStrike" kern="1200" cap="none" spc="0" normalizeH="0" baseline="0" noProof="0" dirty="0">
                <a:ln>
                  <a:noFill/>
                </a:ln>
                <a:solidFill>
                  <a:srgbClr val="0070C0"/>
                </a:solidFill>
                <a:effectLst/>
                <a:uLnTx/>
                <a:uFillTx/>
                <a:latin typeface="Calibri"/>
                <a:ea typeface="微软雅黑"/>
                <a:cs typeface="+mn-cs"/>
              </a:endParaRPr>
            </a:p>
          </p:txBody>
        </p:sp>
      </p:grpSp>
      <p:sp>
        <p:nvSpPr>
          <p:cNvPr id="6" name="矩形 5">
            <a:extLst>
              <a:ext uri="{FF2B5EF4-FFF2-40B4-BE49-F238E27FC236}">
                <a16:creationId xmlns:a16="http://schemas.microsoft.com/office/drawing/2014/main" id="{D7948807-0A38-4BB0-AF9A-007671316240}"/>
              </a:ext>
            </a:extLst>
          </p:cNvPr>
          <p:cNvSpPr/>
          <p:nvPr/>
        </p:nvSpPr>
        <p:spPr>
          <a:xfrm>
            <a:off x="700802" y="2308542"/>
            <a:ext cx="11065850"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FF0000"/>
                </a:solidFill>
                <a:effectLst/>
                <a:uLnTx/>
                <a:uFillTx/>
                <a:latin typeface="微软雅黑"/>
                <a:ea typeface="微软雅黑"/>
                <a:cs typeface="+mn-cs"/>
              </a:rPr>
              <a:t>1883</a:t>
            </a:r>
            <a:r>
              <a:rPr kumimoji="0" lang="zh-CN" altLang="zh-CN" sz="2400" b="0" i="0" u="none" strike="noStrike" kern="1200" cap="none" spc="0" normalizeH="0" baseline="0" noProof="0" dirty="0">
                <a:ln>
                  <a:noFill/>
                </a:ln>
                <a:solidFill>
                  <a:srgbClr val="FF0000"/>
                </a:solidFill>
                <a:effectLst/>
                <a:uLnTx/>
                <a:uFillTx/>
                <a:latin typeface="微软雅黑"/>
                <a:ea typeface="微软雅黑"/>
                <a:cs typeface="+mn-cs"/>
              </a:rPr>
              <a:t>年</a:t>
            </a:r>
            <a:r>
              <a:rPr kumimoji="0" lang="zh-CN" altLang="zh-CN" sz="24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zh-CN" sz="2400" b="0" i="0" u="none" strike="noStrike" kern="1200" cap="none" spc="0" normalizeH="0" baseline="0" noProof="0" dirty="0">
                <a:ln>
                  <a:noFill/>
                </a:ln>
                <a:solidFill>
                  <a:srgbClr val="FF0000"/>
                </a:solidFill>
                <a:effectLst/>
                <a:uLnTx/>
                <a:uFillTx/>
                <a:latin typeface="微软雅黑"/>
                <a:ea typeface="微软雅黑"/>
                <a:cs typeface="+mn-cs"/>
              </a:rPr>
              <a:t>德国</a:t>
            </a:r>
            <a:r>
              <a:rPr kumimoji="0" lang="zh-CN" altLang="zh-CN" sz="2400" b="0" i="0" u="none" strike="noStrike" kern="1200" cap="none" spc="0" normalizeH="0" baseline="0" noProof="0" dirty="0">
                <a:ln>
                  <a:noFill/>
                </a:ln>
                <a:solidFill>
                  <a:prstClr val="black"/>
                </a:solidFill>
                <a:effectLst/>
                <a:uLnTx/>
                <a:uFillTx/>
                <a:latin typeface="微软雅黑"/>
                <a:ea typeface="微软雅黑"/>
                <a:cs typeface="+mn-cs"/>
              </a:rPr>
              <a:t>俾斯麦政府颁布</a:t>
            </a:r>
            <a:r>
              <a:rPr kumimoji="0" lang="zh-CN" altLang="zh-CN" sz="2400" b="0" i="0" u="none" strike="noStrike" kern="1200" cap="none" spc="0" normalizeH="0" baseline="0" noProof="0" dirty="0">
                <a:ln>
                  <a:noFill/>
                </a:ln>
                <a:solidFill>
                  <a:srgbClr val="FF0000"/>
                </a:solidFill>
                <a:effectLst/>
                <a:uLnTx/>
                <a:uFillTx/>
                <a:latin typeface="微软雅黑"/>
                <a:ea typeface="微软雅黑"/>
                <a:cs typeface="+mn-cs"/>
              </a:rPr>
              <a:t>《疾病保险法》</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zh-CN" sz="2400" b="0" i="0" u="none" strike="noStrike" kern="1200" cap="none" spc="0" normalizeH="0" baseline="0" noProof="0" dirty="0">
                <a:ln>
                  <a:noFill/>
                </a:ln>
                <a:solidFill>
                  <a:prstClr val="black"/>
                </a:solidFill>
                <a:effectLst/>
                <a:uLnTx/>
                <a:uFillTx/>
                <a:latin typeface="微软雅黑"/>
                <a:ea typeface="微软雅黑"/>
                <a:cs typeface="+mn-cs"/>
              </a:rPr>
              <a:t>是世界上第一次社会保险立法。</a:t>
            </a:r>
            <a:endPar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endParaRPr>
          </a:p>
        </p:txBody>
      </p:sp>
    </p:spTree>
    <p:extLst>
      <p:ext uri="{BB962C8B-B14F-4D97-AF65-F5344CB8AC3E}">
        <p14:creationId xmlns:p14="http://schemas.microsoft.com/office/powerpoint/2010/main" val="1816453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041451" y="1784232"/>
            <a:ext cx="8931349" cy="4448482"/>
          </a:xfrm>
        </p:spPr>
        <p:txBody>
          <a:bodyPr anchor="ctr"/>
          <a:lstStyle/>
          <a:p>
            <a:pPr algn="l">
              <a:lnSpc>
                <a:spcPct val="150000"/>
              </a:lnSpc>
              <a:spcAft>
                <a:spcPts val="1200"/>
              </a:spcAft>
            </a:pPr>
            <a:r>
              <a:rPr lang="zh-CN" altLang="en-US" dirty="0"/>
              <a:t>现代社会工伤社会保险制度建立和发展的基本原则是 （   </a:t>
            </a:r>
            <a:r>
              <a:rPr lang="en-US" altLang="zh-CN" b="1" dirty="0">
                <a:solidFill>
                  <a:srgbClr val="FF0000"/>
                </a:solidFill>
              </a:rPr>
              <a:t>A</a:t>
            </a:r>
            <a:r>
              <a:rPr lang="zh-CN" altLang="en-US" dirty="0"/>
              <a:t>  ）。</a:t>
            </a:r>
            <a:endParaRPr lang="en-US" altLang="zh-CN" dirty="0"/>
          </a:p>
          <a:p>
            <a:pPr algn="l">
              <a:lnSpc>
                <a:spcPct val="150000"/>
              </a:lnSpc>
              <a:spcAft>
                <a:spcPts val="1200"/>
              </a:spcAft>
            </a:pPr>
            <a:r>
              <a:rPr lang="en-US" altLang="zh-CN" b="1" dirty="0">
                <a:solidFill>
                  <a:srgbClr val="FF0000"/>
                </a:solidFill>
              </a:rPr>
              <a:t>A</a:t>
            </a:r>
            <a:r>
              <a:rPr lang="zh-CN" altLang="en-US" b="1" dirty="0">
                <a:solidFill>
                  <a:srgbClr val="FF0000"/>
                </a:solidFill>
              </a:rPr>
              <a:t>、补偿不究过失原则</a:t>
            </a:r>
          </a:p>
          <a:p>
            <a:pPr algn="l">
              <a:lnSpc>
                <a:spcPct val="150000"/>
              </a:lnSpc>
              <a:spcAft>
                <a:spcPts val="1200"/>
              </a:spcAft>
            </a:pPr>
            <a:r>
              <a:rPr lang="en-US" altLang="zh-CN" dirty="0"/>
              <a:t>B</a:t>
            </a:r>
            <a:r>
              <a:rPr lang="zh-CN" altLang="en-US" dirty="0"/>
              <a:t>、补偿追究过失原则 </a:t>
            </a:r>
          </a:p>
          <a:p>
            <a:pPr algn="l">
              <a:lnSpc>
                <a:spcPct val="150000"/>
              </a:lnSpc>
              <a:spcAft>
                <a:spcPts val="1200"/>
              </a:spcAft>
            </a:pPr>
            <a:r>
              <a:rPr lang="en-US" altLang="zh-CN" dirty="0"/>
              <a:t>C</a:t>
            </a:r>
            <a:r>
              <a:rPr lang="zh-CN" altLang="en-US" dirty="0"/>
              <a:t>、差别费率原则</a:t>
            </a:r>
          </a:p>
          <a:p>
            <a:pPr algn="l">
              <a:lnSpc>
                <a:spcPct val="150000"/>
              </a:lnSpc>
              <a:spcAft>
                <a:spcPts val="1200"/>
              </a:spcAft>
            </a:pPr>
            <a:r>
              <a:rPr lang="en-US" altLang="zh-CN" dirty="0"/>
              <a:t>D</a:t>
            </a:r>
            <a:r>
              <a:rPr lang="zh-CN" altLang="en-US" dirty="0"/>
              <a:t>、完整补偿原则</a:t>
            </a:r>
          </a:p>
        </p:txBody>
      </p:sp>
      <p:sp>
        <p:nvSpPr>
          <p:cNvPr id="5" name="TextBox 3">
            <a:extLst>
              <a:ext uri="{FF2B5EF4-FFF2-40B4-BE49-F238E27FC236}">
                <a16:creationId xmlns:a16="http://schemas.microsoft.com/office/drawing/2014/main" id="{C0904B8A-C0BF-42EB-9961-E6963CC01614}"/>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36940933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853018" y="1711566"/>
            <a:ext cx="6257931"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Calibri"/>
                <a:ea typeface="微软雅黑"/>
                <a:cs typeface="+mn-cs"/>
              </a:rPr>
              <a:t>第八章    工伤保险</a:t>
            </a:r>
          </a:p>
        </p:txBody>
      </p:sp>
      <p:grpSp>
        <p:nvGrpSpPr>
          <p:cNvPr id="3" name="组合 2">
            <a:extLst>
              <a:ext uri="{FF2B5EF4-FFF2-40B4-BE49-F238E27FC236}">
                <a16:creationId xmlns:a16="http://schemas.microsoft.com/office/drawing/2014/main" id="{8C1D13DC-01D7-4422-860A-0FEA5B655546}"/>
              </a:ext>
            </a:extLst>
          </p:cNvPr>
          <p:cNvGrpSpPr/>
          <p:nvPr/>
        </p:nvGrpSpPr>
        <p:grpSpPr>
          <a:xfrm>
            <a:off x="3036929" y="2675088"/>
            <a:ext cx="7219470" cy="3473582"/>
            <a:chOff x="3334385" y="2113228"/>
            <a:chExt cx="7219470" cy="3473582"/>
          </a:xfrm>
        </p:grpSpPr>
        <p:sp>
          <p:nvSpPr>
            <p:cNvPr id="7" name="Rectangle 6">
              <a:extLst>
                <a:ext uri="{FF2B5EF4-FFF2-40B4-BE49-F238E27FC236}">
                  <a16:creationId xmlns:a16="http://schemas.microsoft.com/office/drawing/2014/main" id="{115FA8BC-822F-4883-B887-BA1A38F7FA12}"/>
                </a:ext>
              </a:extLst>
            </p:cNvPr>
            <p:cNvSpPr/>
            <p:nvPr/>
          </p:nvSpPr>
          <p:spPr>
            <a:xfrm>
              <a:off x="3433235" y="2113228"/>
              <a:ext cx="6416147"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第一节  工伤保险及其功能、形式、特点</a:t>
              </a:r>
            </a:p>
          </p:txBody>
        </p:sp>
        <p:sp>
          <p:nvSpPr>
            <p:cNvPr id="8" name="Rectangle 7">
              <a:extLst>
                <a:ext uri="{FF2B5EF4-FFF2-40B4-BE49-F238E27FC236}">
                  <a16:creationId xmlns:a16="http://schemas.microsoft.com/office/drawing/2014/main" id="{496C3528-4EC8-48BC-9E55-2C141A263670}"/>
                </a:ext>
              </a:extLst>
            </p:cNvPr>
            <p:cNvSpPr/>
            <p:nvPr/>
          </p:nvSpPr>
          <p:spPr>
            <a:xfrm>
              <a:off x="3334385" y="2769059"/>
              <a:ext cx="4851148"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第二节  工伤社会保险的原则</a:t>
              </a:r>
            </a:p>
          </p:txBody>
        </p:sp>
        <p:sp>
          <p:nvSpPr>
            <p:cNvPr id="9" name="Rectangle 8">
              <a:extLst>
                <a:ext uri="{FF2B5EF4-FFF2-40B4-BE49-F238E27FC236}">
                  <a16:creationId xmlns:a16="http://schemas.microsoft.com/office/drawing/2014/main" id="{FAAC986D-CD29-458C-BF64-227A465E3673}"/>
                </a:ext>
              </a:extLst>
            </p:cNvPr>
            <p:cNvSpPr/>
            <p:nvPr/>
          </p:nvSpPr>
          <p:spPr>
            <a:xfrm>
              <a:off x="3334385" y="3473497"/>
              <a:ext cx="5556228" cy="753044"/>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第三节  国外工伤保险的实践情况</a:t>
              </a:r>
            </a:p>
          </p:txBody>
        </p:sp>
        <p:sp>
          <p:nvSpPr>
            <p:cNvPr id="10" name="Rectangle 9">
              <a:extLst>
                <a:ext uri="{FF2B5EF4-FFF2-40B4-BE49-F238E27FC236}">
                  <a16:creationId xmlns:a16="http://schemas.microsoft.com/office/drawing/2014/main" id="{0A193A46-6CB8-4D74-9CD3-1134DED3C71C}"/>
                </a:ext>
              </a:extLst>
            </p:cNvPr>
            <p:cNvSpPr/>
            <p:nvPr/>
          </p:nvSpPr>
          <p:spPr>
            <a:xfrm>
              <a:off x="3433235" y="4131682"/>
              <a:ext cx="7120620"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第四节  中国工伤保险制度的现状及存在问题</a:t>
              </a:r>
            </a:p>
          </p:txBody>
        </p:sp>
        <p:sp>
          <p:nvSpPr>
            <p:cNvPr id="15" name="Rectangle 14">
              <a:extLst>
                <a:ext uri="{FF2B5EF4-FFF2-40B4-BE49-F238E27FC236}">
                  <a16:creationId xmlns:a16="http://schemas.microsoft.com/office/drawing/2014/main" id="{88C11719-1B45-44AF-BEEF-2F5C6F4D6AD0}"/>
                </a:ext>
              </a:extLst>
            </p:cNvPr>
            <p:cNvSpPr/>
            <p:nvPr/>
          </p:nvSpPr>
          <p:spPr>
            <a:xfrm>
              <a:off x="3433235" y="4833766"/>
              <a:ext cx="5479106"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第五节  完善工伤保险制度的对策</a:t>
              </a:r>
            </a:p>
          </p:txBody>
        </p:sp>
      </p:grpSp>
    </p:spTree>
    <p:extLst>
      <p:ext uri="{BB962C8B-B14F-4D97-AF65-F5344CB8AC3E}">
        <p14:creationId xmlns:p14="http://schemas.microsoft.com/office/powerpoint/2010/main" val="3743982314"/>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18EE043B-D692-4BEE-B18E-61BCC9BB8D5E}"/>
              </a:ext>
            </a:extLst>
          </p:cNvPr>
          <p:cNvGrpSpPr/>
          <p:nvPr/>
        </p:nvGrpSpPr>
        <p:grpSpPr>
          <a:xfrm>
            <a:off x="107475" y="941847"/>
            <a:ext cx="4843958" cy="1123263"/>
            <a:chOff x="107475" y="941847"/>
            <a:chExt cx="4843958" cy="1123263"/>
          </a:xfrm>
        </p:grpSpPr>
        <p:sp>
          <p:nvSpPr>
            <p:cNvPr id="12" name="文本框 11">
              <a:extLst>
                <a:ext uri="{FF2B5EF4-FFF2-40B4-BE49-F238E27FC236}">
                  <a16:creationId xmlns:a16="http://schemas.microsoft.com/office/drawing/2014/main" id="{88C9C582-607A-43E8-A012-C3673BF5A5C8}"/>
                </a:ext>
              </a:extLst>
            </p:cNvPr>
            <p:cNvSpPr txBox="1"/>
            <p:nvPr/>
          </p:nvSpPr>
          <p:spPr>
            <a:xfrm>
              <a:off x="107475" y="941847"/>
              <a:ext cx="305527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8</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工伤保险</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3" name="矩形 12">
              <a:extLst>
                <a:ext uri="{FF2B5EF4-FFF2-40B4-BE49-F238E27FC236}">
                  <a16:creationId xmlns:a16="http://schemas.microsoft.com/office/drawing/2014/main" id="{4C02D326-11F3-4A85-B79B-FC2C6402D728}"/>
                </a:ext>
              </a:extLst>
            </p:cNvPr>
            <p:cNvSpPr/>
            <p:nvPr/>
          </p:nvSpPr>
          <p:spPr>
            <a:xfrm>
              <a:off x="282964" y="1634223"/>
              <a:ext cx="4668469"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8.3</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国外工伤保险的实践情况</a:t>
              </a:r>
            </a:p>
          </p:txBody>
        </p:sp>
      </p:grpSp>
      <p:sp>
        <p:nvSpPr>
          <p:cNvPr id="11" name="文本框 10">
            <a:extLst>
              <a:ext uri="{FF2B5EF4-FFF2-40B4-BE49-F238E27FC236}">
                <a16:creationId xmlns:a16="http://schemas.microsoft.com/office/drawing/2014/main" id="{6B5B1271-1BC0-4C0E-B348-231FC2ABF965}"/>
              </a:ext>
            </a:extLst>
          </p:cNvPr>
          <p:cNvSpPr txBox="1"/>
          <p:nvPr/>
        </p:nvSpPr>
        <p:spPr>
          <a:xfrm>
            <a:off x="4800921" y="1665000"/>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sp>
        <p:nvSpPr>
          <p:cNvPr id="35" name="矩形 34">
            <a:extLst>
              <a:ext uri="{FF2B5EF4-FFF2-40B4-BE49-F238E27FC236}">
                <a16:creationId xmlns:a16="http://schemas.microsoft.com/office/drawing/2014/main" id="{23F8AD57-1E39-492B-9558-C99477393B5A}"/>
              </a:ext>
            </a:extLst>
          </p:cNvPr>
          <p:cNvSpPr/>
          <p:nvPr/>
        </p:nvSpPr>
        <p:spPr>
          <a:xfrm>
            <a:off x="1469546" y="3023580"/>
            <a:ext cx="8818704" cy="1846146"/>
          </a:xfrm>
          <a:prstGeom prst="rect">
            <a:avLst/>
          </a:prstGeom>
        </p:spPr>
        <p:txBody>
          <a:bodyPr wrap="square">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社会工伤保险制度</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，即由国家立法规定，带有强制性的，由</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企业</a:t>
            </a:r>
            <a:r>
              <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rPr>
              <a:t>(</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雇主</a:t>
            </a:r>
            <a:r>
              <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rPr>
              <a:t>)</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缴费</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社会统筹管理</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的工伤保险制度。如美国、英国、法国等国家实行这种制度，占实行工伤保险制度国家总数的</a:t>
            </a: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80%</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a:t>
            </a:r>
          </a:p>
        </p:txBody>
      </p:sp>
      <p:sp>
        <p:nvSpPr>
          <p:cNvPr id="2" name="矩形 1">
            <a:extLst>
              <a:ext uri="{FF2B5EF4-FFF2-40B4-BE49-F238E27FC236}">
                <a16:creationId xmlns:a16="http://schemas.microsoft.com/office/drawing/2014/main" id="{854375F1-1DCF-4A02-96C8-936D4423CCE6}"/>
              </a:ext>
            </a:extLst>
          </p:cNvPr>
          <p:cNvSpPr/>
          <p:nvPr/>
        </p:nvSpPr>
        <p:spPr>
          <a:xfrm>
            <a:off x="918273" y="187915"/>
            <a:ext cx="2800767"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8.3.1.1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社会工伤保险制度</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Tree>
    <p:extLst>
      <p:ext uri="{BB962C8B-B14F-4D97-AF65-F5344CB8AC3E}">
        <p14:creationId xmlns:p14="http://schemas.microsoft.com/office/powerpoint/2010/main" val="15745200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903227" y="2007516"/>
            <a:ext cx="8931349" cy="4448482"/>
          </a:xfrm>
        </p:spPr>
        <p:txBody>
          <a:bodyPr anchor="ctr"/>
          <a:lstStyle/>
          <a:p>
            <a:pPr algn="l">
              <a:lnSpc>
                <a:spcPct val="150000"/>
              </a:lnSpc>
              <a:spcAft>
                <a:spcPts val="1200"/>
              </a:spcAft>
            </a:pPr>
            <a:r>
              <a:rPr lang="zh-CN" altLang="en-US" dirty="0"/>
              <a:t>美国、英国、法国等国家实行（       ），占实行工伤保险制度国家总数的</a:t>
            </a:r>
            <a:r>
              <a:rPr lang="en-US" altLang="zh-CN" dirty="0"/>
              <a:t>80%</a:t>
            </a:r>
            <a:r>
              <a:rPr lang="zh-CN" altLang="en-US" dirty="0"/>
              <a:t>。</a:t>
            </a:r>
            <a:endParaRPr lang="en-US" altLang="zh-CN" dirty="0"/>
          </a:p>
          <a:p>
            <a:pPr algn="l">
              <a:lnSpc>
                <a:spcPct val="150000"/>
              </a:lnSpc>
              <a:spcAft>
                <a:spcPts val="1200"/>
              </a:spcAft>
            </a:pPr>
            <a:r>
              <a:rPr lang="en-US" altLang="zh-CN" dirty="0"/>
              <a:t>A</a:t>
            </a:r>
            <a:r>
              <a:rPr lang="zh-CN" altLang="en-US" dirty="0"/>
              <a:t>、社会工伤保险制度</a:t>
            </a:r>
          </a:p>
          <a:p>
            <a:pPr algn="l">
              <a:lnSpc>
                <a:spcPct val="150000"/>
              </a:lnSpc>
              <a:spcAft>
                <a:spcPts val="1200"/>
              </a:spcAft>
            </a:pPr>
            <a:r>
              <a:rPr lang="en-US" altLang="zh-CN" dirty="0"/>
              <a:t>B</a:t>
            </a:r>
            <a:r>
              <a:rPr lang="zh-CN" altLang="en-US" dirty="0"/>
              <a:t>、雇主责任制的工伤保险制度</a:t>
            </a:r>
          </a:p>
          <a:p>
            <a:pPr algn="l">
              <a:lnSpc>
                <a:spcPct val="150000"/>
              </a:lnSpc>
              <a:spcAft>
                <a:spcPts val="1200"/>
              </a:spcAft>
            </a:pPr>
            <a:r>
              <a:rPr lang="en-US" altLang="zh-CN" dirty="0"/>
              <a:t>C</a:t>
            </a:r>
            <a:r>
              <a:rPr lang="zh-CN" altLang="en-US" dirty="0"/>
              <a:t>、私人保险性的工伤保险制度</a:t>
            </a:r>
          </a:p>
          <a:p>
            <a:pPr algn="l">
              <a:lnSpc>
                <a:spcPct val="150000"/>
              </a:lnSpc>
              <a:spcAft>
                <a:spcPts val="1200"/>
              </a:spcAft>
            </a:pPr>
            <a:r>
              <a:rPr lang="en-US" altLang="zh-CN" dirty="0"/>
              <a:t>D</a:t>
            </a:r>
            <a:r>
              <a:rPr lang="zh-CN" altLang="en-US" dirty="0"/>
              <a:t>、社会与雇主责任制相结合的工伤保险制度</a:t>
            </a:r>
          </a:p>
        </p:txBody>
      </p:sp>
      <p:sp>
        <p:nvSpPr>
          <p:cNvPr id="5" name="TextBox 3">
            <a:extLst>
              <a:ext uri="{FF2B5EF4-FFF2-40B4-BE49-F238E27FC236}">
                <a16:creationId xmlns:a16="http://schemas.microsoft.com/office/drawing/2014/main" id="{C0904B8A-C0BF-42EB-9961-E6963CC01614}"/>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25514330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903227" y="2007516"/>
            <a:ext cx="8931349" cy="4448482"/>
          </a:xfrm>
        </p:spPr>
        <p:txBody>
          <a:bodyPr anchor="ctr"/>
          <a:lstStyle/>
          <a:p>
            <a:pPr algn="l">
              <a:lnSpc>
                <a:spcPct val="150000"/>
              </a:lnSpc>
              <a:spcAft>
                <a:spcPts val="1200"/>
              </a:spcAft>
            </a:pPr>
            <a:r>
              <a:rPr lang="zh-CN" altLang="en-US" dirty="0"/>
              <a:t>美国、英国、法国等国家实行（   </a:t>
            </a:r>
            <a:r>
              <a:rPr lang="en-US" altLang="zh-CN" b="1" dirty="0">
                <a:solidFill>
                  <a:srgbClr val="FF0000"/>
                </a:solidFill>
              </a:rPr>
              <a:t>A</a:t>
            </a:r>
            <a:r>
              <a:rPr lang="zh-CN" altLang="en-US" dirty="0"/>
              <a:t>   ），占实行工伤保险制度国家总数的</a:t>
            </a:r>
            <a:r>
              <a:rPr lang="en-US" altLang="zh-CN" dirty="0"/>
              <a:t>80%</a:t>
            </a:r>
            <a:r>
              <a:rPr lang="zh-CN" altLang="en-US" dirty="0"/>
              <a:t>。</a:t>
            </a:r>
            <a:endParaRPr lang="en-US" altLang="zh-CN" dirty="0"/>
          </a:p>
          <a:p>
            <a:pPr algn="l">
              <a:lnSpc>
                <a:spcPct val="150000"/>
              </a:lnSpc>
              <a:spcAft>
                <a:spcPts val="1200"/>
              </a:spcAft>
            </a:pPr>
            <a:r>
              <a:rPr lang="en-US" altLang="zh-CN" b="1" dirty="0">
                <a:solidFill>
                  <a:srgbClr val="FF0000"/>
                </a:solidFill>
              </a:rPr>
              <a:t>A</a:t>
            </a:r>
            <a:r>
              <a:rPr lang="zh-CN" altLang="en-US" b="1" dirty="0">
                <a:solidFill>
                  <a:srgbClr val="FF0000"/>
                </a:solidFill>
              </a:rPr>
              <a:t>、社会工伤保险制度</a:t>
            </a:r>
          </a:p>
          <a:p>
            <a:pPr algn="l">
              <a:lnSpc>
                <a:spcPct val="150000"/>
              </a:lnSpc>
              <a:spcAft>
                <a:spcPts val="1200"/>
              </a:spcAft>
            </a:pPr>
            <a:r>
              <a:rPr lang="en-US" altLang="zh-CN" dirty="0"/>
              <a:t>B</a:t>
            </a:r>
            <a:r>
              <a:rPr lang="zh-CN" altLang="en-US" dirty="0"/>
              <a:t>、雇主责任制的工伤保险制度</a:t>
            </a:r>
          </a:p>
          <a:p>
            <a:pPr algn="l">
              <a:lnSpc>
                <a:spcPct val="150000"/>
              </a:lnSpc>
              <a:spcAft>
                <a:spcPts val="1200"/>
              </a:spcAft>
            </a:pPr>
            <a:r>
              <a:rPr lang="en-US" altLang="zh-CN" dirty="0"/>
              <a:t>C</a:t>
            </a:r>
            <a:r>
              <a:rPr lang="zh-CN" altLang="en-US" dirty="0"/>
              <a:t>、私人保险性的工伤保险制度</a:t>
            </a:r>
          </a:p>
          <a:p>
            <a:pPr algn="l">
              <a:lnSpc>
                <a:spcPct val="150000"/>
              </a:lnSpc>
              <a:spcAft>
                <a:spcPts val="1200"/>
              </a:spcAft>
            </a:pPr>
            <a:r>
              <a:rPr lang="en-US" altLang="zh-CN" dirty="0"/>
              <a:t>D</a:t>
            </a:r>
            <a:r>
              <a:rPr lang="zh-CN" altLang="en-US" dirty="0"/>
              <a:t>、社会与雇主责任制相结合的工伤保险制度</a:t>
            </a:r>
          </a:p>
        </p:txBody>
      </p:sp>
      <p:sp>
        <p:nvSpPr>
          <p:cNvPr id="5" name="TextBox 3">
            <a:extLst>
              <a:ext uri="{FF2B5EF4-FFF2-40B4-BE49-F238E27FC236}">
                <a16:creationId xmlns:a16="http://schemas.microsoft.com/office/drawing/2014/main" id="{C0904B8A-C0BF-42EB-9961-E6963CC01614}"/>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5714371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853018" y="1711566"/>
            <a:ext cx="6257931"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Calibri"/>
                <a:ea typeface="微软雅黑"/>
                <a:cs typeface="+mn-cs"/>
              </a:rPr>
              <a:t>第八章    工伤保险</a:t>
            </a:r>
          </a:p>
        </p:txBody>
      </p:sp>
      <p:grpSp>
        <p:nvGrpSpPr>
          <p:cNvPr id="3" name="组合 2">
            <a:extLst>
              <a:ext uri="{FF2B5EF4-FFF2-40B4-BE49-F238E27FC236}">
                <a16:creationId xmlns:a16="http://schemas.microsoft.com/office/drawing/2014/main" id="{8C1D13DC-01D7-4422-860A-0FEA5B655546}"/>
              </a:ext>
            </a:extLst>
          </p:cNvPr>
          <p:cNvGrpSpPr/>
          <p:nvPr/>
        </p:nvGrpSpPr>
        <p:grpSpPr>
          <a:xfrm>
            <a:off x="3036929" y="2675088"/>
            <a:ext cx="7219470" cy="3473582"/>
            <a:chOff x="3334385" y="2113228"/>
            <a:chExt cx="7219470" cy="3473582"/>
          </a:xfrm>
        </p:grpSpPr>
        <p:sp>
          <p:nvSpPr>
            <p:cNvPr id="7" name="Rectangle 6">
              <a:extLst>
                <a:ext uri="{FF2B5EF4-FFF2-40B4-BE49-F238E27FC236}">
                  <a16:creationId xmlns:a16="http://schemas.microsoft.com/office/drawing/2014/main" id="{115FA8BC-822F-4883-B887-BA1A38F7FA12}"/>
                </a:ext>
              </a:extLst>
            </p:cNvPr>
            <p:cNvSpPr/>
            <p:nvPr/>
          </p:nvSpPr>
          <p:spPr>
            <a:xfrm>
              <a:off x="3433235" y="2113228"/>
              <a:ext cx="6416147"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第一节  工伤保险及其功能、形式、特点</a:t>
              </a:r>
            </a:p>
          </p:txBody>
        </p:sp>
        <p:sp>
          <p:nvSpPr>
            <p:cNvPr id="8" name="Rectangle 7">
              <a:extLst>
                <a:ext uri="{FF2B5EF4-FFF2-40B4-BE49-F238E27FC236}">
                  <a16:creationId xmlns:a16="http://schemas.microsoft.com/office/drawing/2014/main" id="{496C3528-4EC8-48BC-9E55-2C141A263670}"/>
                </a:ext>
              </a:extLst>
            </p:cNvPr>
            <p:cNvSpPr/>
            <p:nvPr/>
          </p:nvSpPr>
          <p:spPr>
            <a:xfrm>
              <a:off x="3334385" y="2769059"/>
              <a:ext cx="4851148"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第二节  工伤社会保险的原则</a:t>
              </a:r>
            </a:p>
          </p:txBody>
        </p:sp>
        <p:sp>
          <p:nvSpPr>
            <p:cNvPr id="9" name="Rectangle 8">
              <a:extLst>
                <a:ext uri="{FF2B5EF4-FFF2-40B4-BE49-F238E27FC236}">
                  <a16:creationId xmlns:a16="http://schemas.microsoft.com/office/drawing/2014/main" id="{FAAC986D-CD29-458C-BF64-227A465E3673}"/>
                </a:ext>
              </a:extLst>
            </p:cNvPr>
            <p:cNvSpPr/>
            <p:nvPr/>
          </p:nvSpPr>
          <p:spPr>
            <a:xfrm>
              <a:off x="3334385" y="3473497"/>
              <a:ext cx="5556228"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第三节  国外工伤保险的实践情况</a:t>
              </a:r>
            </a:p>
          </p:txBody>
        </p:sp>
        <p:sp>
          <p:nvSpPr>
            <p:cNvPr id="10" name="Rectangle 9">
              <a:extLst>
                <a:ext uri="{FF2B5EF4-FFF2-40B4-BE49-F238E27FC236}">
                  <a16:creationId xmlns:a16="http://schemas.microsoft.com/office/drawing/2014/main" id="{0A193A46-6CB8-4D74-9CD3-1134DED3C71C}"/>
                </a:ext>
              </a:extLst>
            </p:cNvPr>
            <p:cNvSpPr/>
            <p:nvPr/>
          </p:nvSpPr>
          <p:spPr>
            <a:xfrm>
              <a:off x="3433235" y="4131682"/>
              <a:ext cx="7120620" cy="753044"/>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第四节  中国工伤保险制度的现状及存在问题</a:t>
              </a:r>
            </a:p>
          </p:txBody>
        </p:sp>
        <p:sp>
          <p:nvSpPr>
            <p:cNvPr id="15" name="Rectangle 14">
              <a:extLst>
                <a:ext uri="{FF2B5EF4-FFF2-40B4-BE49-F238E27FC236}">
                  <a16:creationId xmlns:a16="http://schemas.microsoft.com/office/drawing/2014/main" id="{88C11719-1B45-44AF-BEEF-2F5C6F4D6AD0}"/>
                </a:ext>
              </a:extLst>
            </p:cNvPr>
            <p:cNvSpPr/>
            <p:nvPr/>
          </p:nvSpPr>
          <p:spPr>
            <a:xfrm>
              <a:off x="3433235" y="4833766"/>
              <a:ext cx="5479106"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第五节  完善工伤保险制度的对策</a:t>
              </a:r>
            </a:p>
          </p:txBody>
        </p:sp>
      </p:grpSp>
    </p:spTree>
    <p:extLst>
      <p:ext uri="{BB962C8B-B14F-4D97-AF65-F5344CB8AC3E}">
        <p14:creationId xmlns:p14="http://schemas.microsoft.com/office/powerpoint/2010/main" val="3342811159"/>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A1F22A98-9EC6-4E0E-B164-DF808F8680AC}"/>
              </a:ext>
            </a:extLst>
          </p:cNvPr>
          <p:cNvGrpSpPr/>
          <p:nvPr/>
        </p:nvGrpSpPr>
        <p:grpSpPr>
          <a:xfrm>
            <a:off x="872116" y="2181188"/>
            <a:ext cx="10423750" cy="3250901"/>
            <a:chOff x="-180532" y="1988498"/>
            <a:chExt cx="10423750" cy="3250901"/>
          </a:xfrm>
        </p:grpSpPr>
        <p:cxnSp>
          <p:nvCxnSpPr>
            <p:cNvPr id="9" name="直接连接符 8">
              <a:extLst>
                <a:ext uri="{FF2B5EF4-FFF2-40B4-BE49-F238E27FC236}">
                  <a16:creationId xmlns:a16="http://schemas.microsoft.com/office/drawing/2014/main" id="{869B805B-07DE-47AB-A68F-D19D8F47310C}"/>
                </a:ext>
              </a:extLst>
            </p:cNvPr>
            <p:cNvCxnSpPr>
              <a:cxnSpLocks/>
            </p:cNvCxnSpPr>
            <p:nvPr/>
          </p:nvCxnSpPr>
          <p:spPr>
            <a:xfrm>
              <a:off x="6189313" y="3639779"/>
              <a:ext cx="552038"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4B696663-D2AD-4243-928B-89BBAF2E625E}"/>
                </a:ext>
              </a:extLst>
            </p:cNvPr>
            <p:cNvGrpSpPr/>
            <p:nvPr/>
          </p:nvGrpSpPr>
          <p:grpSpPr>
            <a:xfrm>
              <a:off x="6726848" y="2643956"/>
              <a:ext cx="3516370" cy="1939985"/>
              <a:chOff x="6708452" y="1915524"/>
              <a:chExt cx="3516370" cy="1939985"/>
            </a:xfrm>
          </p:grpSpPr>
          <p:cxnSp>
            <p:nvCxnSpPr>
              <p:cNvPr id="37" name="直接连接符 36">
                <a:extLst>
                  <a:ext uri="{FF2B5EF4-FFF2-40B4-BE49-F238E27FC236}">
                    <a16:creationId xmlns:a16="http://schemas.microsoft.com/office/drawing/2014/main" id="{9192DB7A-65BF-4109-9E01-F92D371018B5}"/>
                  </a:ext>
                </a:extLst>
              </p:cNvPr>
              <p:cNvCxnSpPr>
                <a:cxnSpLocks/>
              </p:cNvCxnSpPr>
              <p:nvPr/>
            </p:nvCxnSpPr>
            <p:spPr>
              <a:xfrm flipV="1">
                <a:off x="6722955" y="2157647"/>
                <a:ext cx="0" cy="1478319"/>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4713B630-3E71-4EBA-9207-452D5C0FF71D}"/>
                  </a:ext>
                </a:extLst>
              </p:cNvPr>
              <p:cNvCxnSpPr/>
              <p:nvPr/>
            </p:nvCxnSpPr>
            <p:spPr>
              <a:xfrm>
                <a:off x="6708452" y="2157787"/>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A872CBF5-5563-4BFD-8B9A-04EB845AFAC3}"/>
                  </a:ext>
                </a:extLst>
              </p:cNvPr>
              <p:cNvSpPr txBox="1"/>
              <p:nvPr/>
            </p:nvSpPr>
            <p:spPr>
              <a:xfrm>
                <a:off x="7235079" y="1915524"/>
                <a:ext cx="1538814"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400" b="0" i="0" u="none" strike="noStrike" kern="1200" cap="none" spc="0" normalizeH="0" baseline="0" noProof="0" dirty="0">
                    <a:ln>
                      <a:noFill/>
                    </a:ln>
                    <a:solidFill>
                      <a:prstClr val="black"/>
                    </a:solidFill>
                    <a:effectLst/>
                    <a:uLnTx/>
                    <a:uFillTx/>
                    <a:latin typeface="微软雅黑"/>
                    <a:ea typeface="微软雅黑"/>
                    <a:cs typeface="+mn-cs"/>
                  </a:rPr>
                  <a:t>工伤认定</a:t>
                </a:r>
                <a:endParaRPr kumimoji="0" lang="en-GB" altLang="zh-CN" sz="2400" b="0" i="0" u="none" strike="noStrike" kern="1200" cap="none" spc="0" normalizeH="0" baseline="0" noProof="0" dirty="0">
                  <a:ln>
                    <a:noFill/>
                  </a:ln>
                  <a:solidFill>
                    <a:prstClr val="black"/>
                  </a:solidFill>
                  <a:effectLst/>
                  <a:uLnTx/>
                  <a:uFillTx/>
                  <a:latin typeface="微软雅黑"/>
                  <a:ea typeface="微软雅黑"/>
                  <a:cs typeface="+mn-cs"/>
                </a:endParaRPr>
              </a:p>
            </p:txBody>
          </p:sp>
          <p:cxnSp>
            <p:nvCxnSpPr>
              <p:cNvPr id="40" name="直接连接符 39">
                <a:extLst>
                  <a:ext uri="{FF2B5EF4-FFF2-40B4-BE49-F238E27FC236}">
                    <a16:creationId xmlns:a16="http://schemas.microsoft.com/office/drawing/2014/main" id="{CE250F1B-0131-459A-9729-F08B62C4E3D2}"/>
                  </a:ext>
                </a:extLst>
              </p:cNvPr>
              <p:cNvCxnSpPr/>
              <p:nvPr/>
            </p:nvCxnSpPr>
            <p:spPr>
              <a:xfrm>
                <a:off x="6729731" y="2902853"/>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802DAD7C-DA81-45FC-AF67-8A1894DE592D}"/>
                  </a:ext>
                </a:extLst>
              </p:cNvPr>
              <p:cNvSpPr txBox="1"/>
              <p:nvPr/>
            </p:nvSpPr>
            <p:spPr>
              <a:xfrm>
                <a:off x="7256358" y="2672020"/>
                <a:ext cx="2637960"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400" b="0" i="0" u="none" strike="noStrike" kern="1200" cap="none" spc="0" normalizeH="0" baseline="0" noProof="0" dirty="0">
                    <a:ln>
                      <a:noFill/>
                    </a:ln>
                    <a:solidFill>
                      <a:prstClr val="black"/>
                    </a:solidFill>
                    <a:effectLst/>
                    <a:uLnTx/>
                    <a:uFillTx/>
                    <a:latin typeface="微软雅黑"/>
                    <a:ea typeface="微软雅黑"/>
                    <a:cs typeface="+mn-cs"/>
                  </a:rPr>
                  <a:t>工伤保险待遇问题</a:t>
                </a:r>
                <a:endParaRPr kumimoji="0" lang="en-GB" altLang="zh-CN" sz="2400" b="0" i="0" u="none" strike="noStrike" kern="1200" cap="none" spc="0" normalizeH="0" baseline="0" noProof="0" dirty="0">
                  <a:ln>
                    <a:noFill/>
                  </a:ln>
                  <a:solidFill>
                    <a:prstClr val="black"/>
                  </a:solidFill>
                  <a:effectLst/>
                  <a:uLnTx/>
                  <a:uFillTx/>
                  <a:latin typeface="微软雅黑"/>
                  <a:ea typeface="微软雅黑"/>
                  <a:cs typeface="+mn-cs"/>
                </a:endParaRPr>
              </a:p>
            </p:txBody>
          </p:sp>
          <p:cxnSp>
            <p:nvCxnSpPr>
              <p:cNvPr id="42" name="直接连接符 41">
                <a:extLst>
                  <a:ext uri="{FF2B5EF4-FFF2-40B4-BE49-F238E27FC236}">
                    <a16:creationId xmlns:a16="http://schemas.microsoft.com/office/drawing/2014/main" id="{5C1D57C0-55C1-44BD-9E71-7CBA050AEC52}"/>
                  </a:ext>
                </a:extLst>
              </p:cNvPr>
              <p:cNvCxnSpPr/>
              <p:nvPr/>
            </p:nvCxnSpPr>
            <p:spPr>
              <a:xfrm>
                <a:off x="6709075" y="3636107"/>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AAD5CD2B-6D8D-4CAF-8056-E9A2F5D59EDA}"/>
                  </a:ext>
                </a:extLst>
              </p:cNvPr>
              <p:cNvSpPr txBox="1"/>
              <p:nvPr/>
            </p:nvSpPr>
            <p:spPr>
              <a:xfrm>
                <a:off x="7224271" y="3393844"/>
                <a:ext cx="3000551"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400" b="0" i="0" u="none" strike="noStrike" kern="1200" cap="none" spc="0" normalizeH="0" baseline="0" noProof="0" dirty="0">
                    <a:ln>
                      <a:noFill/>
                    </a:ln>
                    <a:solidFill>
                      <a:prstClr val="black"/>
                    </a:solidFill>
                    <a:effectLst/>
                    <a:uLnTx/>
                    <a:uFillTx/>
                    <a:latin typeface="微软雅黑"/>
                    <a:ea typeface="微软雅黑"/>
                    <a:cs typeface="+mn-cs"/>
                  </a:rPr>
                  <a:t>工伤预防和工伤康复</a:t>
                </a:r>
                <a:endParaRPr kumimoji="0" lang="en-GB" altLang="zh-CN" sz="2400" b="0" i="0" u="none" strike="noStrike" kern="1200" cap="none" spc="0" normalizeH="0" baseline="0" noProof="0" dirty="0">
                  <a:ln>
                    <a:noFill/>
                  </a:ln>
                  <a:solidFill>
                    <a:prstClr val="black"/>
                  </a:solidFill>
                  <a:effectLst/>
                  <a:uLnTx/>
                  <a:uFillTx/>
                  <a:latin typeface="微软雅黑"/>
                  <a:ea typeface="微软雅黑"/>
                  <a:cs typeface="+mn-cs"/>
                </a:endParaRPr>
              </a:p>
            </p:txBody>
          </p:sp>
        </p:grpSp>
        <p:grpSp>
          <p:nvGrpSpPr>
            <p:cNvPr id="12" name="组合 11">
              <a:extLst>
                <a:ext uri="{FF2B5EF4-FFF2-40B4-BE49-F238E27FC236}">
                  <a16:creationId xmlns:a16="http://schemas.microsoft.com/office/drawing/2014/main" id="{5FB4C335-A46F-45C1-9F96-47CAB2CDA134}"/>
                </a:ext>
              </a:extLst>
            </p:cNvPr>
            <p:cNvGrpSpPr/>
            <p:nvPr/>
          </p:nvGrpSpPr>
          <p:grpSpPr>
            <a:xfrm>
              <a:off x="-180532" y="1988498"/>
              <a:ext cx="6402411" cy="3250901"/>
              <a:chOff x="-141171" y="1860512"/>
              <a:chExt cx="6402411" cy="3250901"/>
            </a:xfrm>
          </p:grpSpPr>
          <p:cxnSp>
            <p:nvCxnSpPr>
              <p:cNvPr id="14" name="直接连接符 13">
                <a:extLst>
                  <a:ext uri="{FF2B5EF4-FFF2-40B4-BE49-F238E27FC236}">
                    <a16:creationId xmlns:a16="http://schemas.microsoft.com/office/drawing/2014/main" id="{E7647A5F-3CF2-44D2-A147-889A0064C8AD}"/>
                  </a:ext>
                </a:extLst>
              </p:cNvPr>
              <p:cNvCxnSpPr/>
              <p:nvPr/>
            </p:nvCxnSpPr>
            <p:spPr>
              <a:xfrm>
                <a:off x="2727262" y="3522810"/>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37AC8676-B8D7-4C03-B319-5C7815AC558D}"/>
                  </a:ext>
                </a:extLst>
              </p:cNvPr>
              <p:cNvSpPr txBox="1"/>
              <p:nvPr/>
            </p:nvSpPr>
            <p:spPr>
              <a:xfrm>
                <a:off x="3246944" y="3262697"/>
                <a:ext cx="2981730"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400" b="0" i="0" u="none" strike="noStrike" kern="1200" cap="none" spc="0" normalizeH="0" baseline="0" noProof="0" dirty="0">
                    <a:ln>
                      <a:noFill/>
                    </a:ln>
                    <a:solidFill>
                      <a:prstClr val="black"/>
                    </a:solidFill>
                    <a:effectLst/>
                    <a:uLnTx/>
                    <a:uFillTx/>
                    <a:latin typeface="微软雅黑"/>
                    <a:ea typeface="微软雅黑"/>
                    <a:cs typeface="+mn-cs"/>
                  </a:rPr>
                  <a:t>工伤保险制度的内容</a:t>
                </a:r>
                <a:endParaRPr kumimoji="0" lang="en-GB" altLang="zh-CN" sz="24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26" name="组合 25">
                <a:extLst>
                  <a:ext uri="{FF2B5EF4-FFF2-40B4-BE49-F238E27FC236}">
                    <a16:creationId xmlns:a16="http://schemas.microsoft.com/office/drawing/2014/main" id="{22180408-FCFD-4A32-9EA6-3B06F0301C72}"/>
                  </a:ext>
                </a:extLst>
              </p:cNvPr>
              <p:cNvGrpSpPr/>
              <p:nvPr/>
            </p:nvGrpSpPr>
            <p:grpSpPr>
              <a:xfrm>
                <a:off x="-141171" y="1860512"/>
                <a:ext cx="6402411" cy="3250901"/>
                <a:chOff x="247854" y="1843034"/>
                <a:chExt cx="6402411" cy="3250901"/>
              </a:xfrm>
            </p:grpSpPr>
            <p:sp>
              <p:nvSpPr>
                <p:cNvPr id="30" name="文本框 29">
                  <a:extLst>
                    <a:ext uri="{FF2B5EF4-FFF2-40B4-BE49-F238E27FC236}">
                      <a16:creationId xmlns:a16="http://schemas.microsoft.com/office/drawing/2014/main" id="{421BC1DC-9B18-4EC9-A2AB-71C626EB35BD}"/>
                    </a:ext>
                  </a:extLst>
                </p:cNvPr>
                <p:cNvSpPr txBox="1"/>
                <p:nvPr/>
              </p:nvSpPr>
              <p:spPr>
                <a:xfrm>
                  <a:off x="247854" y="2896796"/>
                  <a:ext cx="2339731" cy="1384995"/>
                </a:xfrm>
                <a:prstGeom prst="rect">
                  <a:avLst/>
                </a:prstGeom>
                <a:solidFill>
                  <a:schemeClr val="accent6">
                    <a:lumMod val="60000"/>
                    <a:lumOff val="40000"/>
                  </a:schemeClr>
                </a:solidFill>
                <a:ln w="38100">
                  <a:noFill/>
                </a:ln>
              </p:spPr>
              <p:txBody>
                <a:bodyPr vert="horz"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微软雅黑"/>
                      <a:ea typeface="微软雅黑"/>
                      <a:cs typeface="+mn-cs"/>
                    </a:rPr>
                    <a:t>中国工伤保险制度的现状及存在问题</a:t>
                  </a:r>
                  <a:endParaRPr kumimoji="0" lang="zh-CN" altLang="en-US" sz="2800" b="0" i="0" u="none" strike="noStrike" kern="1200" cap="none" spc="0" normalizeH="0" baseline="0" noProof="0" dirty="0">
                    <a:ln>
                      <a:noFill/>
                    </a:ln>
                    <a:solidFill>
                      <a:prstClr val="black"/>
                    </a:solidFill>
                    <a:effectLst/>
                    <a:uLnTx/>
                    <a:uFillTx/>
                    <a:latin typeface="Calibri"/>
                    <a:ea typeface="微软雅黑"/>
                    <a:cs typeface="+mn-cs"/>
                  </a:endParaRPr>
                </a:p>
              </p:txBody>
            </p:sp>
            <p:cxnSp>
              <p:nvCxnSpPr>
                <p:cNvPr id="31" name="直接连接符 30">
                  <a:extLst>
                    <a:ext uri="{FF2B5EF4-FFF2-40B4-BE49-F238E27FC236}">
                      <a16:creationId xmlns:a16="http://schemas.microsoft.com/office/drawing/2014/main" id="{35B3C00C-E5E3-463D-9DFE-CC2284A91287}"/>
                    </a:ext>
                  </a:extLst>
                </p:cNvPr>
                <p:cNvCxnSpPr/>
                <p:nvPr/>
              </p:nvCxnSpPr>
              <p:spPr>
                <a:xfrm>
                  <a:off x="2587585" y="3506647"/>
                  <a:ext cx="542416"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A25B139D-819E-4B8E-92CB-CE962138320C}"/>
                    </a:ext>
                  </a:extLst>
                </p:cNvPr>
                <p:cNvCxnSpPr/>
                <p:nvPr/>
              </p:nvCxnSpPr>
              <p:spPr>
                <a:xfrm>
                  <a:off x="3127400" y="2060373"/>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41895D67-11E9-4055-B021-38EBAC9FBD00}"/>
                    </a:ext>
                  </a:extLst>
                </p:cNvPr>
                <p:cNvSpPr txBox="1"/>
                <p:nvPr/>
              </p:nvSpPr>
              <p:spPr>
                <a:xfrm>
                  <a:off x="3625846" y="1843034"/>
                  <a:ext cx="1574246"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400" b="0" i="0" u="none" strike="noStrike" kern="1200" cap="none" spc="0" normalizeH="0" baseline="0" noProof="0" dirty="0">
                      <a:ln>
                        <a:noFill/>
                      </a:ln>
                      <a:solidFill>
                        <a:prstClr val="black"/>
                      </a:solidFill>
                      <a:effectLst/>
                      <a:uLnTx/>
                      <a:uFillTx/>
                      <a:latin typeface="微软雅黑"/>
                      <a:ea typeface="微软雅黑"/>
                      <a:cs typeface="+mn-cs"/>
                    </a:rPr>
                    <a:t>发展现状</a:t>
                  </a:r>
                  <a:endParaRPr kumimoji="0" lang="en-GB" altLang="zh-CN" sz="2400" b="0" i="0" u="none" strike="noStrike" kern="1200" cap="none" spc="0" normalizeH="0" baseline="0" noProof="0" dirty="0">
                    <a:ln>
                      <a:noFill/>
                    </a:ln>
                    <a:solidFill>
                      <a:prstClr val="black"/>
                    </a:solidFill>
                    <a:effectLst/>
                    <a:uLnTx/>
                    <a:uFillTx/>
                    <a:latin typeface="微软雅黑"/>
                    <a:ea typeface="微软雅黑"/>
                    <a:cs typeface="+mn-cs"/>
                  </a:endParaRPr>
                </a:p>
              </p:txBody>
            </p:sp>
            <p:cxnSp>
              <p:nvCxnSpPr>
                <p:cNvPr id="34" name="直接连接符 33">
                  <a:extLst>
                    <a:ext uri="{FF2B5EF4-FFF2-40B4-BE49-F238E27FC236}">
                      <a16:creationId xmlns:a16="http://schemas.microsoft.com/office/drawing/2014/main" id="{F4D8731E-153E-46D3-877A-187A7BD6512C}"/>
                    </a:ext>
                  </a:extLst>
                </p:cNvPr>
                <p:cNvCxnSpPr/>
                <p:nvPr/>
              </p:nvCxnSpPr>
              <p:spPr>
                <a:xfrm>
                  <a:off x="3152708" y="4884775"/>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A0CA0D9B-B963-49DF-A2FD-D6E6E4CA03C6}"/>
                    </a:ext>
                  </a:extLst>
                </p:cNvPr>
                <p:cNvSpPr txBox="1"/>
                <p:nvPr/>
              </p:nvSpPr>
              <p:spPr>
                <a:xfrm>
                  <a:off x="3668535" y="4632270"/>
                  <a:ext cx="2981730"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400" b="0" i="0" u="none" strike="noStrike" kern="1200" cap="none" spc="0" normalizeH="0" baseline="0" noProof="0" dirty="0">
                      <a:ln>
                        <a:noFill/>
                      </a:ln>
                      <a:solidFill>
                        <a:prstClr val="black"/>
                      </a:solidFill>
                      <a:effectLst/>
                      <a:uLnTx/>
                      <a:uFillTx/>
                      <a:latin typeface="微软雅黑"/>
                      <a:ea typeface="微软雅黑"/>
                      <a:cs typeface="+mn-cs"/>
                    </a:rPr>
                    <a:t>工伤保险存在的问题</a:t>
                  </a:r>
                  <a:endParaRPr kumimoji="0" lang="en-GB" altLang="zh-CN" sz="2400" b="0" i="0" u="none" strike="noStrike" kern="1200" cap="none" spc="0" normalizeH="0" baseline="0" noProof="0" dirty="0">
                    <a:ln>
                      <a:noFill/>
                    </a:ln>
                    <a:solidFill>
                      <a:prstClr val="black"/>
                    </a:solidFill>
                    <a:effectLst/>
                    <a:uLnTx/>
                    <a:uFillTx/>
                    <a:latin typeface="微软雅黑"/>
                    <a:ea typeface="微软雅黑"/>
                    <a:cs typeface="+mn-cs"/>
                  </a:endParaRPr>
                </a:p>
              </p:txBody>
            </p:sp>
            <p:cxnSp>
              <p:nvCxnSpPr>
                <p:cNvPr id="36" name="直接连接符 35">
                  <a:extLst>
                    <a:ext uri="{FF2B5EF4-FFF2-40B4-BE49-F238E27FC236}">
                      <a16:creationId xmlns:a16="http://schemas.microsoft.com/office/drawing/2014/main" id="{BD6624F0-566D-4E35-A840-504629898B73}"/>
                    </a:ext>
                  </a:extLst>
                </p:cNvPr>
                <p:cNvCxnSpPr>
                  <a:cxnSpLocks/>
                </p:cNvCxnSpPr>
                <p:nvPr/>
              </p:nvCxnSpPr>
              <p:spPr>
                <a:xfrm flipV="1">
                  <a:off x="3134651" y="2060374"/>
                  <a:ext cx="0" cy="2824401"/>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20731762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02486" y="2825552"/>
            <a:ext cx="10175393" cy="961289"/>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rPr>
              <a:t>▶  1978</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年</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国务院在</a:t>
            </a:r>
            <a:r>
              <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rPr>
              <a:t>《</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关于工人退休、退职的暂行办法</a:t>
            </a:r>
            <a:r>
              <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rPr>
              <a:t>》</a:t>
            </a: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国发</a:t>
            </a: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[1978] 104</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号</a:t>
            </a: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中，对</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伤残职工的退休、护理</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等待遇作了相应调整。</a:t>
            </a:r>
          </a:p>
        </p:txBody>
      </p:sp>
      <p:sp>
        <p:nvSpPr>
          <p:cNvPr id="3" name="Rectangle 2">
            <a:extLst>
              <a:ext uri="{FF2B5EF4-FFF2-40B4-BE49-F238E27FC236}">
                <a16:creationId xmlns:a16="http://schemas.microsoft.com/office/drawing/2014/main" id="{CA4D2A3E-543A-4F9D-ABBC-0659D401B931}"/>
              </a:ext>
            </a:extLst>
          </p:cNvPr>
          <p:cNvSpPr/>
          <p:nvPr/>
        </p:nvSpPr>
        <p:spPr>
          <a:xfrm>
            <a:off x="1502485" y="5110719"/>
            <a:ext cx="10577096" cy="961289"/>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0000"/>
                </a:solidFill>
                <a:effectLst/>
                <a:uLnTx/>
                <a:uFillTx/>
                <a:latin typeface="微软雅黑"/>
                <a:ea typeface="微软雅黑"/>
                <a:cs typeface="+mn-cs"/>
              </a:rPr>
              <a:t>▶  2004</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年</a:t>
            </a:r>
            <a:r>
              <a:rPr kumimoji="0" lang="en-US" sz="2000" b="0" i="0" u="none" strike="noStrike" kern="1200" cap="none" spc="0" normalizeH="0" baseline="0" noProof="0" dirty="0">
                <a:ln>
                  <a:noFill/>
                </a:ln>
                <a:solidFill>
                  <a:srgbClr val="FF0000"/>
                </a:solidFill>
                <a:effectLst/>
                <a:uLnTx/>
                <a:uFillTx/>
                <a:latin typeface="微软雅黑"/>
                <a:ea typeface="微软雅黑"/>
                <a:cs typeface="+mn-cs"/>
              </a:rPr>
              <a:t>1</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月</a:t>
            </a:r>
            <a:r>
              <a:rPr kumimoji="0" lang="en-US" sz="2000" b="0" i="0" u="none" strike="noStrike" kern="1200" cap="none" spc="0" normalizeH="0" baseline="0" noProof="0" dirty="0">
                <a:ln>
                  <a:noFill/>
                </a:ln>
                <a:solidFill>
                  <a:srgbClr val="FF0000"/>
                </a:solidFill>
                <a:effectLst/>
                <a:uLnTx/>
                <a:uFillTx/>
                <a:latin typeface="微软雅黑"/>
                <a:ea typeface="微软雅黑"/>
                <a:cs typeface="+mn-cs"/>
              </a:rPr>
              <a:t>1</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日</a:t>
            </a:r>
            <a:r>
              <a:rPr kumimoji="0" lang="zh-CN" altLang="en-US" sz="2000" b="0" i="0" u="none" strike="noStrike" kern="100" cap="none" spc="0" normalizeH="0" baseline="0" noProof="0" dirty="0">
                <a:ln>
                  <a:noFill/>
                </a:ln>
                <a:solidFill>
                  <a:prstClr val="black"/>
                </a:solidFill>
                <a:effectLst/>
                <a:uLnTx/>
                <a:uFillTx/>
                <a:latin typeface="微软雅黑"/>
                <a:ea typeface="微软雅黑"/>
                <a:cs typeface="Times New Roman" panose="02020603050405020304" pitchFamily="18" charset="0"/>
              </a:rPr>
              <a:t>开始实施新的</a:t>
            </a:r>
            <a:r>
              <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rPr>
              <a:t>《</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工伤保险条例</a:t>
            </a:r>
            <a:r>
              <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rPr>
              <a:t>》</a:t>
            </a:r>
            <a:r>
              <a:rPr kumimoji="0" lang="zh-CN" altLang="en-US" sz="2000" b="0" i="0" u="none" strike="noStrike" kern="100" cap="none" spc="0" normalizeH="0" baseline="0" noProof="0" dirty="0">
                <a:ln>
                  <a:noFill/>
                </a:ln>
                <a:solidFill>
                  <a:prstClr val="black"/>
                </a:solidFill>
                <a:effectLst/>
                <a:uLnTx/>
                <a:uFillTx/>
                <a:latin typeface="微软雅黑"/>
                <a:ea typeface="微软雅黑"/>
                <a:cs typeface="Times New Roman" panose="02020603050405020304" pitchFamily="18" charset="0"/>
              </a:rPr>
              <a:t>，各省市和地区根据新的</a:t>
            </a:r>
            <a:r>
              <a:rPr kumimoji="0" lang="en-US" altLang="zh-CN" sz="2000" b="0" i="0" u="none" strike="noStrike" kern="100" cap="none" spc="0" normalizeH="0" baseline="0" noProof="0" dirty="0">
                <a:ln>
                  <a:noFill/>
                </a:ln>
                <a:solidFill>
                  <a:prstClr val="black"/>
                </a:solidFill>
                <a:effectLst/>
                <a:uLnTx/>
                <a:uFillTx/>
                <a:latin typeface="微软雅黑"/>
                <a:ea typeface="微软雅黑"/>
                <a:cs typeface="Times New Roman" panose="02020603050405020304" pitchFamily="18" charset="0"/>
              </a:rPr>
              <a:t>《</a:t>
            </a:r>
            <a:r>
              <a:rPr kumimoji="0" lang="zh-CN" altLang="en-US" sz="2000" b="0" i="0" u="none" strike="noStrike" kern="100" cap="none" spc="0" normalizeH="0" baseline="0" noProof="0" dirty="0">
                <a:ln>
                  <a:noFill/>
                </a:ln>
                <a:solidFill>
                  <a:prstClr val="black"/>
                </a:solidFill>
                <a:effectLst/>
                <a:uLnTx/>
                <a:uFillTx/>
                <a:latin typeface="微软雅黑"/>
                <a:ea typeface="微软雅黑"/>
                <a:cs typeface="Times New Roman" panose="02020603050405020304" pitchFamily="18" charset="0"/>
              </a:rPr>
              <a:t>工伤保险条例</a:t>
            </a:r>
            <a:r>
              <a:rPr kumimoji="0" lang="en-US" altLang="zh-CN" sz="2000" b="0" i="0" u="none" strike="noStrike" kern="100" cap="none" spc="0" normalizeH="0" baseline="0" noProof="0" dirty="0">
                <a:ln>
                  <a:noFill/>
                </a:ln>
                <a:solidFill>
                  <a:prstClr val="black"/>
                </a:solidFill>
                <a:effectLst/>
                <a:uLnTx/>
                <a:uFillTx/>
                <a:latin typeface="微软雅黑"/>
                <a:ea typeface="微软雅黑"/>
                <a:cs typeface="Times New Roman" panose="02020603050405020304" pitchFamily="18" charset="0"/>
              </a:rPr>
              <a:t>》</a:t>
            </a:r>
            <a:r>
              <a:rPr kumimoji="0" lang="zh-CN" altLang="en-US" sz="2000" b="0" i="0" u="none" strike="noStrike" kern="100" cap="none" spc="0" normalizeH="0" baseline="0" noProof="0" dirty="0">
                <a:ln>
                  <a:noFill/>
                </a:ln>
                <a:solidFill>
                  <a:prstClr val="black"/>
                </a:solidFill>
                <a:effectLst/>
                <a:uLnTx/>
                <a:uFillTx/>
                <a:latin typeface="微软雅黑"/>
                <a:ea typeface="微软雅黑"/>
                <a:cs typeface="Times New Roman" panose="02020603050405020304" pitchFamily="18" charset="0"/>
              </a:rPr>
              <a:t>的精神，加大了改革的力度和进度。</a:t>
            </a:r>
            <a:endParaRPr kumimoji="0" lang="en-GB" sz="20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6" name="矩形 5"/>
          <p:cNvSpPr/>
          <p:nvPr/>
        </p:nvSpPr>
        <p:spPr>
          <a:xfrm>
            <a:off x="1502485" y="4238679"/>
            <a:ext cx="8919471"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rPr>
              <a:t>▶  1994</a:t>
            </a:r>
            <a:r>
              <a:rPr kumimoji="0" lang="zh-CN" altLang="zh-CN" sz="2000" b="0" i="0" u="none" strike="noStrike" kern="1200" cap="none" spc="0" normalizeH="0" baseline="0" noProof="0" dirty="0">
                <a:ln>
                  <a:noFill/>
                </a:ln>
                <a:solidFill>
                  <a:srgbClr val="FF0000"/>
                </a:solidFill>
                <a:effectLst/>
                <a:uLnTx/>
                <a:uFillTx/>
                <a:latin typeface="微软雅黑"/>
                <a:ea typeface="微软雅黑"/>
                <a:cs typeface="+mn-cs"/>
              </a:rPr>
              <a:t>年《劳动法》</a:t>
            </a:r>
            <a:r>
              <a:rPr kumimoji="0" lang="zh-CN" altLang="zh-CN" sz="2000" b="0" i="0" u="none" strike="noStrike" kern="1200" cap="none" spc="0" normalizeH="0" baseline="0" noProof="0" dirty="0">
                <a:ln>
                  <a:noFill/>
                </a:ln>
                <a:solidFill>
                  <a:prstClr val="black"/>
                </a:solidFill>
                <a:effectLst/>
                <a:uLnTx/>
                <a:uFillTx/>
                <a:latin typeface="Calibri"/>
                <a:ea typeface="微软雅黑"/>
                <a:cs typeface="+mn-cs"/>
              </a:rPr>
              <a:t>的颁布，使劳动者的权益在</a:t>
            </a:r>
            <a:r>
              <a:rPr kumimoji="0" lang="zh-CN" altLang="zh-CN" sz="2000" b="0" i="0" u="none" strike="noStrike" kern="1200" cap="none" spc="0" normalizeH="0" baseline="0" noProof="0" dirty="0">
                <a:ln>
                  <a:noFill/>
                </a:ln>
                <a:solidFill>
                  <a:srgbClr val="FF0000"/>
                </a:solidFill>
                <a:effectLst/>
                <a:uLnTx/>
                <a:uFillTx/>
                <a:latin typeface="Calibri"/>
                <a:ea typeface="微软雅黑"/>
                <a:cs typeface="+mn-cs"/>
              </a:rPr>
              <a:t>法律上得到了有效的保护。</a:t>
            </a:r>
            <a:endPar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endParaRPr>
          </a:p>
        </p:txBody>
      </p:sp>
      <p:grpSp>
        <p:nvGrpSpPr>
          <p:cNvPr id="7" name="组合 6">
            <a:extLst>
              <a:ext uri="{FF2B5EF4-FFF2-40B4-BE49-F238E27FC236}">
                <a16:creationId xmlns:a16="http://schemas.microsoft.com/office/drawing/2014/main" id="{E8B544FE-4FD1-45DE-BDBD-C2218263FE66}"/>
              </a:ext>
            </a:extLst>
          </p:cNvPr>
          <p:cNvGrpSpPr/>
          <p:nvPr/>
        </p:nvGrpSpPr>
        <p:grpSpPr>
          <a:xfrm>
            <a:off x="107475" y="941847"/>
            <a:ext cx="6130126" cy="1611830"/>
            <a:chOff x="107475" y="941847"/>
            <a:chExt cx="6130126" cy="1611830"/>
          </a:xfrm>
        </p:grpSpPr>
        <p:sp>
          <p:nvSpPr>
            <p:cNvPr id="8" name="文本框 7">
              <a:extLst>
                <a:ext uri="{FF2B5EF4-FFF2-40B4-BE49-F238E27FC236}">
                  <a16:creationId xmlns:a16="http://schemas.microsoft.com/office/drawing/2014/main" id="{C87CB7BB-CE41-409A-90F8-F93A47FE03CB}"/>
                </a:ext>
              </a:extLst>
            </p:cNvPr>
            <p:cNvSpPr txBox="1"/>
            <p:nvPr/>
          </p:nvSpPr>
          <p:spPr>
            <a:xfrm>
              <a:off x="632822" y="2153567"/>
              <a:ext cx="242406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8.4.1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一、发展现状</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9" name="组合 8">
              <a:extLst>
                <a:ext uri="{FF2B5EF4-FFF2-40B4-BE49-F238E27FC236}">
                  <a16:creationId xmlns:a16="http://schemas.microsoft.com/office/drawing/2014/main" id="{A526D985-ABA4-48D8-B35A-63A0415F1784}"/>
                </a:ext>
              </a:extLst>
            </p:cNvPr>
            <p:cNvGrpSpPr/>
            <p:nvPr/>
          </p:nvGrpSpPr>
          <p:grpSpPr>
            <a:xfrm>
              <a:off x="107475" y="941847"/>
              <a:ext cx="6130126" cy="1596441"/>
              <a:chOff x="107475" y="941847"/>
              <a:chExt cx="6130126" cy="1596441"/>
            </a:xfrm>
          </p:grpSpPr>
          <p:grpSp>
            <p:nvGrpSpPr>
              <p:cNvPr id="10" name="组合 9">
                <a:extLst>
                  <a:ext uri="{FF2B5EF4-FFF2-40B4-BE49-F238E27FC236}">
                    <a16:creationId xmlns:a16="http://schemas.microsoft.com/office/drawing/2014/main" id="{18EE043B-D692-4BEE-B18E-61BCC9BB8D5E}"/>
                  </a:ext>
                </a:extLst>
              </p:cNvPr>
              <p:cNvGrpSpPr/>
              <p:nvPr/>
            </p:nvGrpSpPr>
            <p:grpSpPr>
              <a:xfrm>
                <a:off x="107475" y="941847"/>
                <a:ext cx="6130126" cy="1061649"/>
                <a:chOff x="107475" y="941847"/>
                <a:chExt cx="6130126" cy="1061649"/>
              </a:xfrm>
            </p:grpSpPr>
            <p:sp>
              <p:nvSpPr>
                <p:cNvPr id="12" name="文本框 11">
                  <a:extLst>
                    <a:ext uri="{FF2B5EF4-FFF2-40B4-BE49-F238E27FC236}">
                      <a16:creationId xmlns:a16="http://schemas.microsoft.com/office/drawing/2014/main" id="{88C9C582-607A-43E8-A012-C3673BF5A5C8}"/>
                    </a:ext>
                  </a:extLst>
                </p:cNvPr>
                <p:cNvSpPr txBox="1"/>
                <p:nvPr/>
              </p:nvSpPr>
              <p:spPr>
                <a:xfrm>
                  <a:off x="107475" y="941847"/>
                  <a:ext cx="305527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8</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工伤保险</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3" name="矩形 12">
                  <a:extLst>
                    <a:ext uri="{FF2B5EF4-FFF2-40B4-BE49-F238E27FC236}">
                      <a16:creationId xmlns:a16="http://schemas.microsoft.com/office/drawing/2014/main" id="{4C02D326-11F3-4A85-B79B-FC2C6402D728}"/>
                    </a:ext>
                  </a:extLst>
                </p:cNvPr>
                <p:cNvSpPr/>
                <p:nvPr/>
              </p:nvSpPr>
              <p:spPr>
                <a:xfrm>
                  <a:off x="319016" y="1572609"/>
                  <a:ext cx="5918585"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8.4</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中国工伤保险制度的现状及存在问题</a:t>
                  </a:r>
                </a:p>
              </p:txBody>
            </p:sp>
          </p:grpSp>
          <p:sp>
            <p:nvSpPr>
              <p:cNvPr id="11" name="文本框 10">
                <a:extLst>
                  <a:ext uri="{FF2B5EF4-FFF2-40B4-BE49-F238E27FC236}">
                    <a16:creationId xmlns:a16="http://schemas.microsoft.com/office/drawing/2014/main" id="{6B5B1271-1BC0-4C0E-B348-231FC2ABF965}"/>
                  </a:ext>
                </a:extLst>
              </p:cNvPr>
              <p:cNvSpPr txBox="1"/>
              <p:nvPr/>
            </p:nvSpPr>
            <p:spPr>
              <a:xfrm>
                <a:off x="3109496" y="2168956"/>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grpSp>
      </p:grpSp>
      <p:pic>
        <p:nvPicPr>
          <p:cNvPr id="2" name="图片 1">
            <a:extLst>
              <a:ext uri="{FF2B5EF4-FFF2-40B4-BE49-F238E27FC236}">
                <a16:creationId xmlns:a16="http://schemas.microsoft.com/office/drawing/2014/main" id="{12E68AB4-FBA7-4231-A871-BA1E44FC5AE1}"/>
              </a:ext>
            </a:extLst>
          </p:cNvPr>
          <p:cNvPicPr>
            <a:picLocks noChangeAspect="1"/>
          </p:cNvPicPr>
          <p:nvPr/>
        </p:nvPicPr>
        <p:blipFill>
          <a:blip r:embed="rId3"/>
          <a:stretch>
            <a:fillRect/>
          </a:stretch>
        </p:blipFill>
        <p:spPr>
          <a:xfrm>
            <a:off x="8606790" y="785992"/>
            <a:ext cx="3472791" cy="1132170"/>
          </a:xfrm>
          <a:prstGeom prst="rect">
            <a:avLst/>
          </a:prstGeom>
        </p:spPr>
      </p:pic>
    </p:spTree>
    <p:extLst>
      <p:ext uri="{BB962C8B-B14F-4D97-AF65-F5344CB8AC3E}">
        <p14:creationId xmlns:p14="http://schemas.microsoft.com/office/powerpoint/2010/main" val="1557329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1125011" y="2910689"/>
            <a:ext cx="2037737" cy="400110"/>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 （一）工伤认定</a:t>
            </a:r>
          </a:p>
        </p:txBody>
      </p:sp>
      <p:sp>
        <p:nvSpPr>
          <p:cNvPr id="17" name="矩形 16"/>
          <p:cNvSpPr/>
          <p:nvPr/>
        </p:nvSpPr>
        <p:spPr>
          <a:xfrm>
            <a:off x="516204" y="4156825"/>
            <a:ext cx="11159591" cy="499624"/>
          </a:xfrm>
          <a:prstGeom prst="rect">
            <a:avLst/>
          </a:prstGeom>
          <a:solidFill>
            <a:schemeClr val="accent6">
              <a:lumMod val="60000"/>
              <a:lumOff val="40000"/>
            </a:schemeClr>
          </a:solid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zh-CN" sz="2000" b="0" i="0" u="none" strike="noStrike" kern="1200" cap="none" spc="0" normalizeH="0" baseline="0" noProof="0" dirty="0">
                <a:ln>
                  <a:noFill/>
                </a:ln>
                <a:solidFill>
                  <a:prstClr val="black"/>
                </a:solidFill>
                <a:effectLst/>
                <a:uLnTx/>
                <a:uFillTx/>
                <a:latin typeface="微软雅黑"/>
                <a:ea typeface="微软雅黑"/>
                <a:cs typeface="+mn-cs"/>
              </a:rPr>
              <a:t>认定工伤的具体标准是由</a:t>
            </a:r>
            <a:r>
              <a:rPr kumimoji="0" lang="en-US" altLang="zh-CN" sz="2000" b="1" i="0" u="none" strike="noStrike" kern="1200" cap="none" spc="0" normalizeH="0" baseline="0" noProof="0" dirty="0">
                <a:ln>
                  <a:noFill/>
                </a:ln>
                <a:solidFill>
                  <a:srgbClr val="FF0000"/>
                </a:solidFill>
                <a:effectLst/>
                <a:uLnTx/>
                <a:uFillTx/>
                <a:latin typeface="微软雅黑"/>
                <a:ea typeface="微软雅黑"/>
                <a:cs typeface="+mn-cs"/>
              </a:rPr>
              <a:t>2004</a:t>
            </a:r>
            <a:r>
              <a:rPr kumimoji="0" lang="zh-CN" altLang="zh-CN" sz="2000" b="1" i="0" u="none" strike="noStrike" kern="1200" cap="none" spc="0" normalizeH="0" baseline="0" noProof="0" dirty="0">
                <a:ln>
                  <a:noFill/>
                </a:ln>
                <a:solidFill>
                  <a:srgbClr val="FF0000"/>
                </a:solidFill>
                <a:effectLst/>
                <a:uLnTx/>
                <a:uFillTx/>
                <a:latin typeface="微软雅黑"/>
                <a:ea typeface="微软雅黑"/>
                <a:cs typeface="+mn-cs"/>
              </a:rPr>
              <a:t>年</a:t>
            </a:r>
            <a:r>
              <a:rPr kumimoji="0" lang="en-US" altLang="zh-CN" sz="2000" b="1" i="0" u="none" strike="noStrike" kern="1200" cap="none" spc="0" normalizeH="0" baseline="0" noProof="0" dirty="0">
                <a:ln>
                  <a:noFill/>
                </a:ln>
                <a:solidFill>
                  <a:srgbClr val="FF0000"/>
                </a:solidFill>
                <a:effectLst/>
                <a:uLnTx/>
                <a:uFillTx/>
                <a:latin typeface="微软雅黑"/>
                <a:ea typeface="微软雅黑"/>
                <a:cs typeface="+mn-cs"/>
              </a:rPr>
              <a:t>1</a:t>
            </a:r>
            <a:r>
              <a:rPr kumimoji="0" lang="zh-CN" altLang="zh-CN" sz="2000" b="1" i="0" u="none" strike="noStrike" kern="1200" cap="none" spc="0" normalizeH="0" baseline="0" noProof="0" dirty="0">
                <a:ln>
                  <a:noFill/>
                </a:ln>
                <a:solidFill>
                  <a:srgbClr val="FF0000"/>
                </a:solidFill>
                <a:effectLst/>
                <a:uLnTx/>
                <a:uFillTx/>
                <a:latin typeface="微软雅黑"/>
                <a:ea typeface="微软雅黑"/>
                <a:cs typeface="+mn-cs"/>
              </a:rPr>
              <a:t>月</a:t>
            </a:r>
            <a:r>
              <a:rPr kumimoji="0" lang="en-US" altLang="zh-CN" sz="2000" b="1" i="0" u="none" strike="noStrike" kern="1200" cap="none" spc="0" normalizeH="0" baseline="0" noProof="0" dirty="0">
                <a:ln>
                  <a:noFill/>
                </a:ln>
                <a:solidFill>
                  <a:srgbClr val="FF0000"/>
                </a:solidFill>
                <a:effectLst/>
                <a:uLnTx/>
                <a:uFillTx/>
                <a:latin typeface="微软雅黑"/>
                <a:ea typeface="微软雅黑"/>
                <a:cs typeface="+mn-cs"/>
              </a:rPr>
              <a:t>1</a:t>
            </a:r>
            <a:r>
              <a:rPr kumimoji="0" lang="zh-CN" altLang="zh-CN" sz="2000" b="1" i="0" u="none" strike="noStrike" kern="1200" cap="none" spc="0" normalizeH="0" baseline="0" noProof="0" dirty="0">
                <a:ln>
                  <a:noFill/>
                </a:ln>
                <a:solidFill>
                  <a:srgbClr val="FF0000"/>
                </a:solidFill>
                <a:effectLst/>
                <a:uLnTx/>
                <a:uFillTx/>
                <a:latin typeface="微软雅黑"/>
                <a:ea typeface="微软雅黑"/>
                <a:cs typeface="+mn-cs"/>
              </a:rPr>
              <a:t>日开始实施的《工伤保险条例》</a:t>
            </a: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zh-CN" sz="2000" b="0" i="0" u="none" strike="noStrike" kern="1200" cap="none" spc="0" normalizeH="0" baseline="0" noProof="0" dirty="0">
                <a:ln>
                  <a:noFill/>
                </a:ln>
                <a:solidFill>
                  <a:prstClr val="black"/>
                </a:solidFill>
                <a:effectLst/>
                <a:uLnTx/>
                <a:uFillTx/>
                <a:latin typeface="微软雅黑"/>
                <a:ea typeface="微软雅黑"/>
                <a:cs typeface="+mn-cs"/>
              </a:rPr>
              <a:t>以下简称《条例》</a:t>
            </a: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zh-CN" sz="2000" b="0" i="0" u="none" strike="noStrike" kern="1200" cap="none" spc="0" normalizeH="0" baseline="0" noProof="0" dirty="0">
                <a:ln>
                  <a:noFill/>
                </a:ln>
                <a:solidFill>
                  <a:prstClr val="black"/>
                </a:solidFill>
                <a:effectLst/>
                <a:uLnTx/>
                <a:uFillTx/>
                <a:latin typeface="微软雅黑"/>
                <a:ea typeface="微软雅黑"/>
                <a:cs typeface="+mn-cs"/>
              </a:rPr>
              <a:t>规定的。</a:t>
            </a:r>
            <a:endPar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19" name="文本框 18">
            <a:extLst>
              <a:ext uri="{FF2B5EF4-FFF2-40B4-BE49-F238E27FC236}">
                <a16:creationId xmlns:a16="http://schemas.microsoft.com/office/drawing/2014/main" id="{707277EF-AC4E-462D-A9C3-1E5791A296AC}"/>
              </a:ext>
            </a:extLst>
          </p:cNvPr>
          <p:cNvSpPr txBox="1"/>
          <p:nvPr/>
        </p:nvSpPr>
        <p:spPr>
          <a:xfrm>
            <a:off x="650046" y="2111038"/>
            <a:ext cx="370646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8.4.2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二、工伤保险制度的内容</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2" name="文本框 21">
            <a:extLst>
              <a:ext uri="{FF2B5EF4-FFF2-40B4-BE49-F238E27FC236}">
                <a16:creationId xmlns:a16="http://schemas.microsoft.com/office/drawing/2014/main" id="{922C349C-FC03-406B-A1B2-ED7634AF5C62}"/>
              </a:ext>
            </a:extLst>
          </p:cNvPr>
          <p:cNvSpPr txBox="1"/>
          <p:nvPr/>
        </p:nvSpPr>
        <p:spPr>
          <a:xfrm>
            <a:off x="5657417" y="4851387"/>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pic>
        <p:nvPicPr>
          <p:cNvPr id="2" name="图片 1">
            <a:extLst>
              <a:ext uri="{FF2B5EF4-FFF2-40B4-BE49-F238E27FC236}">
                <a16:creationId xmlns:a16="http://schemas.microsoft.com/office/drawing/2014/main" id="{B1FF4195-2845-4E2B-826A-D9752B5E06E7}"/>
              </a:ext>
            </a:extLst>
          </p:cNvPr>
          <p:cNvPicPr>
            <a:picLocks noChangeAspect="1"/>
          </p:cNvPicPr>
          <p:nvPr/>
        </p:nvPicPr>
        <p:blipFill>
          <a:blip r:embed="rId3"/>
          <a:stretch>
            <a:fillRect/>
          </a:stretch>
        </p:blipFill>
        <p:spPr>
          <a:xfrm>
            <a:off x="8481601" y="795223"/>
            <a:ext cx="3602924" cy="1174595"/>
          </a:xfrm>
          <a:prstGeom prst="rect">
            <a:avLst/>
          </a:prstGeom>
        </p:spPr>
      </p:pic>
      <p:sp>
        <p:nvSpPr>
          <p:cNvPr id="41" name="文本框 40">
            <a:extLst>
              <a:ext uri="{FF2B5EF4-FFF2-40B4-BE49-F238E27FC236}">
                <a16:creationId xmlns:a16="http://schemas.microsoft.com/office/drawing/2014/main" id="{7A990842-2B0B-45DC-9E25-9DA178CA7AE4}"/>
              </a:ext>
            </a:extLst>
          </p:cNvPr>
          <p:cNvSpPr txBox="1"/>
          <p:nvPr/>
        </p:nvSpPr>
        <p:spPr>
          <a:xfrm>
            <a:off x="4467389" y="2126427"/>
            <a:ext cx="1438214"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a:t>
            </a:r>
            <a:r>
              <a:rPr kumimoji="0" lang="en-US" altLang="zh-CN" sz="1800" b="1" i="0" u="none" strike="noStrike" kern="1200" cap="none" spc="0" normalizeH="0" baseline="0" noProof="0" dirty="0">
                <a:ln>
                  <a:noFill/>
                </a:ln>
                <a:solidFill>
                  <a:prstClr val="white"/>
                </a:solidFill>
                <a:effectLst/>
                <a:uLnTx/>
                <a:uFillTx/>
                <a:latin typeface="Calibri"/>
                <a:ea typeface="微软雅黑"/>
                <a:cs typeface="+mn-cs"/>
              </a:rPr>
              <a:t>/</a:t>
            </a: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论述题</a:t>
            </a:r>
          </a:p>
        </p:txBody>
      </p:sp>
      <p:sp>
        <p:nvSpPr>
          <p:cNvPr id="3" name="矩形 2">
            <a:extLst>
              <a:ext uri="{FF2B5EF4-FFF2-40B4-BE49-F238E27FC236}">
                <a16:creationId xmlns:a16="http://schemas.microsoft.com/office/drawing/2014/main" id="{772916A9-0755-4B77-A843-3EEED95368DE}"/>
              </a:ext>
            </a:extLst>
          </p:cNvPr>
          <p:cNvSpPr/>
          <p:nvPr/>
        </p:nvSpPr>
        <p:spPr>
          <a:xfrm>
            <a:off x="992051" y="199760"/>
            <a:ext cx="1877437"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8.4.2.1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工伤认定</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42" name="文本框 41">
            <a:extLst>
              <a:ext uri="{FF2B5EF4-FFF2-40B4-BE49-F238E27FC236}">
                <a16:creationId xmlns:a16="http://schemas.microsoft.com/office/drawing/2014/main" id="{0F0D90D8-497A-4875-9B94-80775B025A31}"/>
              </a:ext>
            </a:extLst>
          </p:cNvPr>
          <p:cNvSpPr txBox="1"/>
          <p:nvPr/>
        </p:nvSpPr>
        <p:spPr>
          <a:xfrm>
            <a:off x="107475" y="941847"/>
            <a:ext cx="305527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8</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工伤保险</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43" name="矩形 42">
            <a:extLst>
              <a:ext uri="{FF2B5EF4-FFF2-40B4-BE49-F238E27FC236}">
                <a16:creationId xmlns:a16="http://schemas.microsoft.com/office/drawing/2014/main" id="{228EB7F7-88B0-4D73-84A9-99B041D6CCF0}"/>
              </a:ext>
            </a:extLst>
          </p:cNvPr>
          <p:cNvSpPr/>
          <p:nvPr/>
        </p:nvSpPr>
        <p:spPr>
          <a:xfrm>
            <a:off x="319016" y="1572609"/>
            <a:ext cx="5918585"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8.4</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中国工伤保险制度的现状及存在问题</a:t>
            </a:r>
          </a:p>
        </p:txBody>
      </p:sp>
    </p:spTree>
    <p:extLst>
      <p:ext uri="{BB962C8B-B14F-4D97-AF65-F5344CB8AC3E}">
        <p14:creationId xmlns:p14="http://schemas.microsoft.com/office/powerpoint/2010/main" val="42234219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9D9B7D4-92B8-4819-A235-019182D02365}"/>
              </a:ext>
            </a:extLst>
          </p:cNvPr>
          <p:cNvSpPr/>
          <p:nvPr/>
        </p:nvSpPr>
        <p:spPr>
          <a:xfrm>
            <a:off x="1498295" y="3834672"/>
            <a:ext cx="6356227" cy="3693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微软雅黑"/>
                <a:cs typeface="+mn-cs"/>
              </a:rPr>
              <a:t> 1</a:t>
            </a:r>
            <a:r>
              <a:rPr kumimoji="0" lang="zh-CN" altLang="en-US" sz="1800" b="0" i="0" u="none" strike="noStrike" kern="1200" cap="none" spc="0" normalizeH="0" baseline="0" noProof="0" dirty="0">
                <a:ln>
                  <a:noFill/>
                </a:ln>
                <a:solidFill>
                  <a:prstClr val="black"/>
                </a:solidFill>
                <a:effectLst/>
                <a:uLnTx/>
                <a:uFillTx/>
                <a:latin typeface="Calibri"/>
                <a:ea typeface="微软雅黑"/>
                <a:cs typeface="+mn-cs"/>
              </a:rPr>
              <a:t>、在</a:t>
            </a:r>
            <a:r>
              <a:rPr kumimoji="0" lang="zh-CN" altLang="en-US" sz="1800" b="0" i="0" u="none" strike="noStrike" kern="1200" cap="none" spc="0" normalizeH="0" baseline="0" noProof="0" dirty="0">
                <a:ln>
                  <a:noFill/>
                </a:ln>
                <a:solidFill>
                  <a:srgbClr val="FF0000"/>
                </a:solidFill>
                <a:effectLst/>
                <a:uLnTx/>
                <a:uFillTx/>
                <a:latin typeface="Calibri"/>
                <a:ea typeface="微软雅黑"/>
                <a:cs typeface="+mn-cs"/>
              </a:rPr>
              <a:t>工作时间和工作场所内</a:t>
            </a:r>
            <a:r>
              <a:rPr kumimoji="0" lang="zh-CN" altLang="en-US" sz="1800" b="0" i="0" u="none" strike="noStrike" kern="1200" cap="none" spc="0" normalizeH="0" baseline="0" noProof="0" dirty="0">
                <a:ln>
                  <a:noFill/>
                </a:ln>
                <a:solidFill>
                  <a:prstClr val="black"/>
                </a:solidFill>
                <a:effectLst/>
                <a:uLnTx/>
                <a:uFillTx/>
                <a:latin typeface="Calibri"/>
                <a:ea typeface="微软雅黑"/>
                <a:cs typeface="+mn-cs"/>
              </a:rPr>
              <a:t>，</a:t>
            </a:r>
            <a:r>
              <a:rPr kumimoji="0" lang="zh-CN" altLang="en-US" sz="1800" b="0" i="0" u="none" strike="noStrike" kern="1200" cap="none" spc="0" normalizeH="0" baseline="0" noProof="0" dirty="0">
                <a:ln>
                  <a:noFill/>
                </a:ln>
                <a:solidFill>
                  <a:srgbClr val="FF0000"/>
                </a:solidFill>
                <a:effectLst/>
                <a:uLnTx/>
                <a:uFillTx/>
                <a:latin typeface="Calibri"/>
                <a:ea typeface="微软雅黑"/>
                <a:cs typeface="+mn-cs"/>
              </a:rPr>
              <a:t>因工作原因</a:t>
            </a:r>
            <a:r>
              <a:rPr kumimoji="0" lang="zh-CN" altLang="en-US" sz="1800" b="0" i="0" u="none" strike="noStrike" kern="1200" cap="none" spc="0" normalizeH="0" baseline="0" noProof="0" dirty="0">
                <a:ln>
                  <a:noFill/>
                </a:ln>
                <a:solidFill>
                  <a:prstClr val="black"/>
                </a:solidFill>
                <a:effectLst/>
                <a:uLnTx/>
                <a:uFillTx/>
                <a:latin typeface="Calibri"/>
                <a:ea typeface="微软雅黑"/>
                <a:cs typeface="+mn-cs"/>
              </a:rPr>
              <a:t>受到事故伤害的；</a:t>
            </a:r>
            <a:endParaRPr kumimoji="0" lang="en-GB"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7" name="Rectangle 6">
            <a:extLst>
              <a:ext uri="{FF2B5EF4-FFF2-40B4-BE49-F238E27FC236}">
                <a16:creationId xmlns:a16="http://schemas.microsoft.com/office/drawing/2014/main" id="{5BCEFDEC-4F3C-4EC6-AFE3-0476648DD1D0}"/>
              </a:ext>
            </a:extLst>
          </p:cNvPr>
          <p:cNvSpPr/>
          <p:nvPr/>
        </p:nvSpPr>
        <p:spPr>
          <a:xfrm>
            <a:off x="1498294" y="4237317"/>
            <a:ext cx="9955003" cy="3693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微软雅黑"/>
                <a:cs typeface="+mn-cs"/>
              </a:rPr>
              <a:t> 2</a:t>
            </a:r>
            <a:r>
              <a:rPr kumimoji="0" lang="zh-CN" altLang="en-US" sz="1800" b="0" i="0" u="none" strike="noStrike" kern="1200" cap="none" spc="0" normalizeH="0" baseline="0" noProof="0" dirty="0">
                <a:ln>
                  <a:noFill/>
                </a:ln>
                <a:solidFill>
                  <a:prstClr val="black"/>
                </a:solidFill>
                <a:effectLst/>
                <a:uLnTx/>
                <a:uFillTx/>
                <a:latin typeface="Calibri"/>
                <a:ea typeface="微软雅黑"/>
                <a:cs typeface="+mn-cs"/>
              </a:rPr>
              <a:t>、工作时间前后在工作场所内，从事与工作有关的</a:t>
            </a:r>
            <a:r>
              <a:rPr kumimoji="0" lang="zh-CN" altLang="en-US" sz="1800" b="0" i="0" u="none" strike="noStrike" kern="1200" cap="none" spc="0" normalizeH="0" baseline="0" noProof="0" dirty="0">
                <a:ln>
                  <a:noFill/>
                </a:ln>
                <a:solidFill>
                  <a:srgbClr val="FF0000"/>
                </a:solidFill>
                <a:effectLst/>
                <a:uLnTx/>
                <a:uFillTx/>
                <a:latin typeface="Calibri"/>
                <a:ea typeface="微软雅黑"/>
                <a:cs typeface="+mn-cs"/>
              </a:rPr>
              <a:t>预备性或收尾性工作</a:t>
            </a:r>
            <a:r>
              <a:rPr kumimoji="0" lang="zh-CN" altLang="en-US" sz="1800" b="0" i="0" u="none" strike="noStrike" kern="1200" cap="none" spc="0" normalizeH="0" baseline="0" noProof="0" dirty="0">
                <a:ln>
                  <a:noFill/>
                </a:ln>
                <a:solidFill>
                  <a:prstClr val="black"/>
                </a:solidFill>
                <a:effectLst/>
                <a:uLnTx/>
                <a:uFillTx/>
                <a:latin typeface="Calibri"/>
                <a:ea typeface="微软雅黑"/>
                <a:cs typeface="+mn-cs"/>
              </a:rPr>
              <a:t>受到事故伤害；</a:t>
            </a:r>
            <a:endParaRPr kumimoji="0" lang="en-GB"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8" name="Rectangle 7">
            <a:extLst>
              <a:ext uri="{FF2B5EF4-FFF2-40B4-BE49-F238E27FC236}">
                <a16:creationId xmlns:a16="http://schemas.microsoft.com/office/drawing/2014/main" id="{4E3395F5-C452-4123-A206-D6A4E05421AC}"/>
              </a:ext>
            </a:extLst>
          </p:cNvPr>
          <p:cNvSpPr/>
          <p:nvPr/>
        </p:nvSpPr>
        <p:spPr>
          <a:xfrm>
            <a:off x="1568703" y="4618469"/>
            <a:ext cx="8126204" cy="3693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微软雅黑"/>
                <a:cs typeface="+mn-cs"/>
              </a:rPr>
              <a:t>3</a:t>
            </a:r>
            <a:r>
              <a:rPr kumimoji="0" lang="zh-CN" altLang="en-US" sz="1800" b="0" i="0" u="none" strike="noStrike" kern="1200" cap="none" spc="0" normalizeH="0" baseline="0" noProof="0" dirty="0">
                <a:ln>
                  <a:noFill/>
                </a:ln>
                <a:solidFill>
                  <a:prstClr val="black"/>
                </a:solidFill>
                <a:effectLst/>
                <a:uLnTx/>
                <a:uFillTx/>
                <a:latin typeface="Calibri"/>
                <a:ea typeface="微软雅黑"/>
                <a:cs typeface="+mn-cs"/>
              </a:rPr>
              <a:t>、在工作时间和工作场所内，</a:t>
            </a:r>
            <a:r>
              <a:rPr kumimoji="0" lang="zh-CN" altLang="en-US" sz="1800" b="0" i="0" u="none" strike="noStrike" kern="1200" cap="none" spc="0" normalizeH="0" baseline="0" noProof="0" dirty="0">
                <a:ln>
                  <a:noFill/>
                </a:ln>
                <a:solidFill>
                  <a:srgbClr val="FF0000"/>
                </a:solidFill>
                <a:effectLst/>
                <a:uLnTx/>
                <a:uFillTx/>
                <a:latin typeface="Calibri"/>
                <a:ea typeface="微软雅黑"/>
                <a:cs typeface="+mn-cs"/>
              </a:rPr>
              <a:t>因履行工作职责受到暴力等意外伤害的</a:t>
            </a:r>
            <a:r>
              <a:rPr kumimoji="0" lang="zh-CN" altLang="en-US" sz="1800" b="0" i="0" u="none" strike="noStrike" kern="1200" cap="none" spc="0" normalizeH="0" baseline="0" noProof="0" dirty="0">
                <a:ln>
                  <a:noFill/>
                </a:ln>
                <a:solidFill>
                  <a:prstClr val="black"/>
                </a:solidFill>
                <a:effectLst/>
                <a:uLnTx/>
                <a:uFillTx/>
                <a:latin typeface="Calibri"/>
                <a:ea typeface="微软雅黑"/>
                <a:cs typeface="+mn-cs"/>
              </a:rPr>
              <a:t>；</a:t>
            </a:r>
            <a:endParaRPr kumimoji="0" lang="en-GB"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9" name="Rectangle 8">
            <a:extLst>
              <a:ext uri="{FF2B5EF4-FFF2-40B4-BE49-F238E27FC236}">
                <a16:creationId xmlns:a16="http://schemas.microsoft.com/office/drawing/2014/main" id="{7A1F9510-1560-4BAB-8028-91A2305CDE20}"/>
              </a:ext>
            </a:extLst>
          </p:cNvPr>
          <p:cNvSpPr/>
          <p:nvPr/>
        </p:nvSpPr>
        <p:spPr>
          <a:xfrm>
            <a:off x="1535652" y="4999621"/>
            <a:ext cx="1970411" cy="3693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微软雅黑"/>
                <a:cs typeface="+mn-cs"/>
              </a:rPr>
              <a:t> 4</a:t>
            </a:r>
            <a:r>
              <a:rPr kumimoji="0" lang="zh-CN" altLang="en-US" sz="1800" b="0" i="0" u="none" strike="noStrike" kern="1200" cap="none" spc="0" normalizeH="0" baseline="0" noProof="0" dirty="0">
                <a:ln>
                  <a:noFill/>
                </a:ln>
                <a:solidFill>
                  <a:prstClr val="black"/>
                </a:solidFill>
                <a:effectLst/>
                <a:uLnTx/>
                <a:uFillTx/>
                <a:latin typeface="Calibri"/>
                <a:ea typeface="微软雅黑"/>
                <a:cs typeface="+mn-cs"/>
              </a:rPr>
              <a:t>、</a:t>
            </a:r>
            <a:r>
              <a:rPr kumimoji="0" lang="zh-CN" altLang="en-US" sz="1800" b="0" i="0" u="none" strike="noStrike" kern="1200" cap="none" spc="0" normalizeH="0" baseline="0" noProof="0" dirty="0">
                <a:ln>
                  <a:noFill/>
                </a:ln>
                <a:solidFill>
                  <a:srgbClr val="FF0000"/>
                </a:solidFill>
                <a:effectLst/>
                <a:uLnTx/>
                <a:uFillTx/>
                <a:latin typeface="Calibri"/>
                <a:ea typeface="微软雅黑"/>
                <a:cs typeface="+mn-cs"/>
              </a:rPr>
              <a:t>患职业病的</a:t>
            </a:r>
            <a:r>
              <a:rPr kumimoji="0" lang="zh-CN" altLang="en-US" sz="1800" b="0" i="0" u="none" strike="noStrike" kern="1200" cap="none" spc="0" normalizeH="0" baseline="0" noProof="0" dirty="0">
                <a:ln>
                  <a:noFill/>
                </a:ln>
                <a:solidFill>
                  <a:prstClr val="black"/>
                </a:solidFill>
                <a:effectLst/>
                <a:uLnTx/>
                <a:uFillTx/>
                <a:latin typeface="Calibri"/>
                <a:ea typeface="微软雅黑"/>
                <a:cs typeface="+mn-cs"/>
              </a:rPr>
              <a:t>；</a:t>
            </a:r>
            <a:endParaRPr kumimoji="0" lang="en-US" altLang="zh-CN"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0" name="Rectangle 9">
            <a:extLst>
              <a:ext uri="{FF2B5EF4-FFF2-40B4-BE49-F238E27FC236}">
                <a16:creationId xmlns:a16="http://schemas.microsoft.com/office/drawing/2014/main" id="{08939BAE-FF20-460D-95BA-F8B0361E36E6}"/>
              </a:ext>
            </a:extLst>
          </p:cNvPr>
          <p:cNvSpPr/>
          <p:nvPr/>
        </p:nvSpPr>
        <p:spPr>
          <a:xfrm>
            <a:off x="1557798" y="5380773"/>
            <a:ext cx="7960951" cy="3693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微软雅黑"/>
                <a:cs typeface="+mn-cs"/>
              </a:rPr>
              <a:t> 5</a:t>
            </a:r>
            <a:r>
              <a:rPr kumimoji="0" lang="zh-CN" altLang="en-US" sz="1800" b="0" i="0" u="none" strike="noStrike" kern="1200" cap="none" spc="0" normalizeH="0" baseline="0" noProof="0" dirty="0">
                <a:ln>
                  <a:noFill/>
                </a:ln>
                <a:solidFill>
                  <a:prstClr val="black"/>
                </a:solidFill>
                <a:effectLst/>
                <a:uLnTx/>
                <a:uFillTx/>
                <a:latin typeface="Calibri"/>
                <a:ea typeface="微软雅黑"/>
                <a:cs typeface="+mn-cs"/>
              </a:rPr>
              <a:t>、因工外出期间，由于工作原因受到伤害或者发生事故</a:t>
            </a:r>
            <a:r>
              <a:rPr kumimoji="0" lang="zh-CN" altLang="en-US" sz="1800" b="0" i="0" u="none" strike="noStrike" kern="1200" cap="none" spc="0" normalizeH="0" baseline="0" noProof="0" dirty="0">
                <a:ln>
                  <a:noFill/>
                </a:ln>
                <a:solidFill>
                  <a:srgbClr val="FF0000"/>
                </a:solidFill>
                <a:effectLst/>
                <a:uLnTx/>
                <a:uFillTx/>
                <a:latin typeface="Calibri"/>
                <a:ea typeface="微软雅黑"/>
                <a:cs typeface="+mn-cs"/>
              </a:rPr>
              <a:t>下落不明</a:t>
            </a:r>
            <a:r>
              <a:rPr kumimoji="0" lang="zh-CN" altLang="en-US" sz="1800" b="0" i="0" u="none" strike="noStrike" kern="1200" cap="none" spc="0" normalizeH="0" baseline="0" noProof="0" dirty="0">
                <a:ln>
                  <a:noFill/>
                </a:ln>
                <a:solidFill>
                  <a:prstClr val="black"/>
                </a:solidFill>
                <a:effectLst/>
                <a:uLnTx/>
                <a:uFillTx/>
                <a:latin typeface="Calibri"/>
                <a:ea typeface="微软雅黑"/>
                <a:cs typeface="+mn-cs"/>
              </a:rPr>
              <a:t>的；</a:t>
            </a:r>
            <a:endParaRPr kumimoji="0" lang="en-GB"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1" name="Rectangle 10">
            <a:extLst>
              <a:ext uri="{FF2B5EF4-FFF2-40B4-BE49-F238E27FC236}">
                <a16:creationId xmlns:a16="http://schemas.microsoft.com/office/drawing/2014/main" id="{73952F17-6954-425F-BB50-5C4D43B657F8}"/>
              </a:ext>
            </a:extLst>
          </p:cNvPr>
          <p:cNvSpPr/>
          <p:nvPr/>
        </p:nvSpPr>
        <p:spPr>
          <a:xfrm>
            <a:off x="1535652" y="5761925"/>
            <a:ext cx="4740400" cy="3693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微软雅黑"/>
                <a:cs typeface="+mn-cs"/>
              </a:rPr>
              <a:t> 6</a:t>
            </a:r>
            <a:r>
              <a:rPr kumimoji="0" lang="zh-CN" altLang="en-US" sz="1800" b="0" i="0" u="none" strike="noStrike" kern="1200" cap="none" spc="0" normalizeH="0" baseline="0" noProof="0" dirty="0">
                <a:ln>
                  <a:noFill/>
                </a:ln>
                <a:solidFill>
                  <a:prstClr val="black"/>
                </a:solidFill>
                <a:effectLst/>
                <a:uLnTx/>
                <a:uFillTx/>
                <a:latin typeface="Calibri"/>
                <a:ea typeface="微软雅黑"/>
                <a:cs typeface="+mn-cs"/>
              </a:rPr>
              <a:t>、在</a:t>
            </a:r>
            <a:r>
              <a:rPr kumimoji="0" lang="zh-CN" altLang="en-US" sz="1800" b="0" i="0" u="none" strike="noStrike" kern="1200" cap="none" spc="0" normalizeH="0" baseline="0" noProof="0" dirty="0">
                <a:ln>
                  <a:noFill/>
                </a:ln>
                <a:solidFill>
                  <a:srgbClr val="FF0000"/>
                </a:solidFill>
                <a:effectLst/>
                <a:uLnTx/>
                <a:uFillTx/>
                <a:latin typeface="Calibri"/>
                <a:ea typeface="微软雅黑"/>
                <a:cs typeface="+mn-cs"/>
              </a:rPr>
              <a:t>上下班途中</a:t>
            </a:r>
            <a:r>
              <a:rPr kumimoji="0" lang="zh-CN" altLang="en-US" sz="1800" b="0" i="0" u="none" strike="noStrike" kern="1200" cap="none" spc="0" normalizeH="0" baseline="0" noProof="0" dirty="0">
                <a:ln>
                  <a:noFill/>
                </a:ln>
                <a:solidFill>
                  <a:prstClr val="black"/>
                </a:solidFill>
                <a:effectLst/>
                <a:uLnTx/>
                <a:uFillTx/>
                <a:latin typeface="Calibri"/>
                <a:ea typeface="微软雅黑"/>
                <a:cs typeface="+mn-cs"/>
              </a:rPr>
              <a:t>，受到</a:t>
            </a:r>
            <a:r>
              <a:rPr kumimoji="0" lang="zh-CN" altLang="en-US" sz="1800" b="0" i="0" u="none" strike="noStrike" kern="1200" cap="none" spc="0" normalizeH="0" baseline="0" noProof="0" dirty="0">
                <a:ln>
                  <a:noFill/>
                </a:ln>
                <a:solidFill>
                  <a:srgbClr val="FF0000"/>
                </a:solidFill>
                <a:effectLst/>
                <a:uLnTx/>
                <a:uFillTx/>
                <a:latin typeface="Calibri"/>
                <a:ea typeface="微软雅黑"/>
                <a:cs typeface="+mn-cs"/>
              </a:rPr>
              <a:t>机动车事故伤害</a:t>
            </a:r>
            <a:r>
              <a:rPr kumimoji="0" lang="zh-CN" altLang="en-US" sz="1800" b="0" i="0" u="none" strike="noStrike" kern="1200" cap="none" spc="0" normalizeH="0" baseline="0" noProof="0" dirty="0">
                <a:ln>
                  <a:noFill/>
                </a:ln>
                <a:solidFill>
                  <a:prstClr val="black"/>
                </a:solidFill>
                <a:effectLst/>
                <a:uLnTx/>
                <a:uFillTx/>
                <a:latin typeface="Calibri"/>
                <a:ea typeface="微软雅黑"/>
                <a:cs typeface="+mn-cs"/>
              </a:rPr>
              <a:t>的；</a:t>
            </a:r>
            <a:endParaRPr kumimoji="0" lang="en-US" altLang="zh-CN"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2" name="Rectangle 11">
            <a:extLst>
              <a:ext uri="{FF2B5EF4-FFF2-40B4-BE49-F238E27FC236}">
                <a16:creationId xmlns:a16="http://schemas.microsoft.com/office/drawing/2014/main" id="{F0764A56-12D3-4DAC-9B56-CDD5BA0E8B8E}"/>
              </a:ext>
            </a:extLst>
          </p:cNvPr>
          <p:cNvSpPr/>
          <p:nvPr/>
        </p:nvSpPr>
        <p:spPr>
          <a:xfrm>
            <a:off x="1535652" y="6131257"/>
            <a:ext cx="6231303" cy="3693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微软雅黑"/>
                <a:cs typeface="+mn-cs"/>
              </a:rPr>
              <a:t> 7</a:t>
            </a:r>
            <a:r>
              <a:rPr kumimoji="0" lang="zh-CN" altLang="en-US" sz="1800" b="0" i="0" u="none" strike="noStrike" kern="1200" cap="none" spc="0" normalizeH="0" baseline="0" noProof="0" dirty="0">
                <a:ln>
                  <a:noFill/>
                </a:ln>
                <a:solidFill>
                  <a:prstClr val="black"/>
                </a:solidFill>
                <a:effectLst/>
                <a:uLnTx/>
                <a:uFillTx/>
                <a:latin typeface="Calibri"/>
                <a:ea typeface="微软雅黑"/>
                <a:cs typeface="+mn-cs"/>
              </a:rPr>
              <a:t>、法律、行政法规规定应当认定为工伤的</a:t>
            </a:r>
            <a:r>
              <a:rPr kumimoji="0" lang="zh-CN" altLang="en-US" sz="1800" b="0" i="0" u="none" strike="noStrike" kern="1200" cap="none" spc="0" normalizeH="0" baseline="0" noProof="0" dirty="0">
                <a:ln>
                  <a:noFill/>
                </a:ln>
                <a:solidFill>
                  <a:srgbClr val="FF0000"/>
                </a:solidFill>
                <a:effectLst/>
                <a:uLnTx/>
                <a:uFillTx/>
                <a:latin typeface="Calibri"/>
                <a:ea typeface="微软雅黑"/>
                <a:cs typeface="+mn-cs"/>
              </a:rPr>
              <a:t>其他情形</a:t>
            </a:r>
            <a:r>
              <a:rPr kumimoji="0" lang="zh-CN" altLang="en-US" sz="1800" b="0" i="0" u="none" strike="noStrike" kern="1200" cap="none" spc="0" normalizeH="0" baseline="0" noProof="0" dirty="0">
                <a:ln>
                  <a:noFill/>
                </a:ln>
                <a:solidFill>
                  <a:prstClr val="black"/>
                </a:solidFill>
                <a:effectLst/>
                <a:uLnTx/>
                <a:uFillTx/>
                <a:latin typeface="Calibri"/>
                <a:ea typeface="微软雅黑"/>
                <a:cs typeface="+mn-cs"/>
              </a:rPr>
              <a:t>。</a:t>
            </a:r>
            <a:endParaRPr kumimoji="0" lang="en-GB"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6" name="矩形 15"/>
          <p:cNvSpPr/>
          <p:nvPr/>
        </p:nvSpPr>
        <p:spPr>
          <a:xfrm>
            <a:off x="705575" y="2667032"/>
            <a:ext cx="2037737" cy="400110"/>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 （一）工伤认定</a:t>
            </a:r>
          </a:p>
        </p:txBody>
      </p:sp>
      <p:sp>
        <p:nvSpPr>
          <p:cNvPr id="25" name="矩形 24">
            <a:extLst>
              <a:ext uri="{FF2B5EF4-FFF2-40B4-BE49-F238E27FC236}">
                <a16:creationId xmlns:a16="http://schemas.microsoft.com/office/drawing/2014/main" id="{6929876F-2D3F-4C00-AE34-5B1D8F82871A}"/>
              </a:ext>
            </a:extLst>
          </p:cNvPr>
          <p:cNvSpPr/>
          <p:nvPr/>
        </p:nvSpPr>
        <p:spPr>
          <a:xfrm>
            <a:off x="1631649" y="3203209"/>
            <a:ext cx="2366353" cy="400110"/>
          </a:xfrm>
          <a:prstGeom prst="rect">
            <a:avLst/>
          </a:prstGeom>
          <a:solidFill>
            <a:schemeClr val="accent6">
              <a:lumMod val="60000"/>
              <a:lumOff val="40000"/>
            </a:schemeClr>
          </a:solid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lumMod val="95000"/>
                    <a:lumOff val="5000"/>
                  </a:prstClr>
                </a:solidFill>
                <a:effectLst/>
                <a:uLnTx/>
                <a:uFillTx/>
                <a:latin typeface="Calibri"/>
                <a:ea typeface="微软雅黑"/>
                <a:cs typeface="+mn-cs"/>
              </a:rPr>
              <a:t>认定工伤</a:t>
            </a:r>
            <a:r>
              <a:rPr kumimoji="0" lang="en-US" altLang="zh-CN" sz="2000" b="1" i="0" u="none" strike="noStrike" kern="1200" cap="none" spc="0" normalizeH="0" baseline="0" noProof="0" dirty="0">
                <a:ln>
                  <a:noFill/>
                </a:ln>
                <a:solidFill>
                  <a:prstClr val="black">
                    <a:lumMod val="95000"/>
                    <a:lumOff val="5000"/>
                  </a:prstClr>
                </a:solidFill>
                <a:effectLst/>
                <a:uLnTx/>
                <a:uFillTx/>
                <a:latin typeface="Calibri"/>
                <a:ea typeface="微软雅黑"/>
                <a:cs typeface="+mn-cs"/>
              </a:rPr>
              <a:t>7</a:t>
            </a:r>
            <a:r>
              <a:rPr kumimoji="0" lang="zh-CN" altLang="en-US" sz="2000" b="1" i="0" u="none" strike="noStrike" kern="1200" cap="none" spc="0" normalizeH="0" baseline="0" noProof="0" dirty="0">
                <a:ln>
                  <a:noFill/>
                </a:ln>
                <a:solidFill>
                  <a:prstClr val="black">
                    <a:lumMod val="95000"/>
                    <a:lumOff val="5000"/>
                  </a:prstClr>
                </a:solidFill>
                <a:effectLst/>
                <a:uLnTx/>
                <a:uFillTx/>
                <a:latin typeface="Calibri"/>
                <a:ea typeface="微软雅黑"/>
                <a:cs typeface="+mn-cs"/>
              </a:rPr>
              <a:t>种情形：</a:t>
            </a:r>
          </a:p>
        </p:txBody>
      </p:sp>
      <p:pic>
        <p:nvPicPr>
          <p:cNvPr id="26" name="图片 25">
            <a:extLst>
              <a:ext uri="{FF2B5EF4-FFF2-40B4-BE49-F238E27FC236}">
                <a16:creationId xmlns:a16="http://schemas.microsoft.com/office/drawing/2014/main" id="{8FBEEB9B-4437-4A23-A0DC-778AE1F28208}"/>
              </a:ext>
            </a:extLst>
          </p:cNvPr>
          <p:cNvPicPr>
            <a:picLocks noChangeAspect="1"/>
          </p:cNvPicPr>
          <p:nvPr/>
        </p:nvPicPr>
        <p:blipFill>
          <a:blip r:embed="rId3"/>
          <a:stretch>
            <a:fillRect/>
          </a:stretch>
        </p:blipFill>
        <p:spPr>
          <a:xfrm>
            <a:off x="8481601" y="795223"/>
            <a:ext cx="3602924" cy="1174595"/>
          </a:xfrm>
          <a:prstGeom prst="rect">
            <a:avLst/>
          </a:prstGeom>
        </p:spPr>
      </p:pic>
      <p:sp>
        <p:nvSpPr>
          <p:cNvPr id="27" name="文本框 26">
            <a:extLst>
              <a:ext uri="{FF2B5EF4-FFF2-40B4-BE49-F238E27FC236}">
                <a16:creationId xmlns:a16="http://schemas.microsoft.com/office/drawing/2014/main" id="{D75467BC-A2A5-4242-8366-06EC3DDA385F}"/>
              </a:ext>
            </a:extLst>
          </p:cNvPr>
          <p:cNvSpPr txBox="1"/>
          <p:nvPr/>
        </p:nvSpPr>
        <p:spPr>
          <a:xfrm>
            <a:off x="4212721" y="3217091"/>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sp>
        <p:nvSpPr>
          <p:cNvPr id="28" name="矩形 27">
            <a:extLst>
              <a:ext uri="{FF2B5EF4-FFF2-40B4-BE49-F238E27FC236}">
                <a16:creationId xmlns:a16="http://schemas.microsoft.com/office/drawing/2014/main" id="{C3C7C57B-C34F-41E6-9F60-A0A3A938D712}"/>
              </a:ext>
            </a:extLst>
          </p:cNvPr>
          <p:cNvSpPr/>
          <p:nvPr/>
        </p:nvSpPr>
        <p:spPr>
          <a:xfrm>
            <a:off x="992051" y="199760"/>
            <a:ext cx="1877437"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8.4.2.1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工伤认定</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33" name="文本框 32">
            <a:extLst>
              <a:ext uri="{FF2B5EF4-FFF2-40B4-BE49-F238E27FC236}">
                <a16:creationId xmlns:a16="http://schemas.microsoft.com/office/drawing/2014/main" id="{E2B06BFD-265B-430B-8FF5-FA261C4291F3}"/>
              </a:ext>
            </a:extLst>
          </p:cNvPr>
          <p:cNvSpPr txBox="1"/>
          <p:nvPr/>
        </p:nvSpPr>
        <p:spPr>
          <a:xfrm>
            <a:off x="650046" y="2111038"/>
            <a:ext cx="370646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8.4.2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二、工伤保险制度的内容</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35" name="文本框 34">
            <a:extLst>
              <a:ext uri="{FF2B5EF4-FFF2-40B4-BE49-F238E27FC236}">
                <a16:creationId xmlns:a16="http://schemas.microsoft.com/office/drawing/2014/main" id="{F15F9F03-DD9E-41DC-AA21-5D0F61AE3EF2}"/>
              </a:ext>
            </a:extLst>
          </p:cNvPr>
          <p:cNvSpPr txBox="1"/>
          <p:nvPr/>
        </p:nvSpPr>
        <p:spPr>
          <a:xfrm>
            <a:off x="107475" y="941847"/>
            <a:ext cx="305527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8</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工伤保险</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36" name="矩形 35">
            <a:extLst>
              <a:ext uri="{FF2B5EF4-FFF2-40B4-BE49-F238E27FC236}">
                <a16:creationId xmlns:a16="http://schemas.microsoft.com/office/drawing/2014/main" id="{BA641AF4-4CCA-4AD7-9F24-FBF082A9F077}"/>
              </a:ext>
            </a:extLst>
          </p:cNvPr>
          <p:cNvSpPr/>
          <p:nvPr/>
        </p:nvSpPr>
        <p:spPr>
          <a:xfrm>
            <a:off x="319016" y="1572609"/>
            <a:ext cx="5918585"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8.4</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中国工伤保险制度的现状及存在问题</a:t>
            </a:r>
          </a:p>
        </p:txBody>
      </p:sp>
    </p:spTree>
    <p:extLst>
      <p:ext uri="{BB962C8B-B14F-4D97-AF65-F5344CB8AC3E}">
        <p14:creationId xmlns:p14="http://schemas.microsoft.com/office/powerpoint/2010/main" val="507309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P spid="9" grpId="0"/>
      <p:bldP spid="10" grpId="0"/>
      <p:bldP spid="11"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853018" y="1711566"/>
            <a:ext cx="6257931"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Calibri"/>
                <a:ea typeface="微软雅黑"/>
                <a:cs typeface="+mn-cs"/>
              </a:rPr>
              <a:t>第八章    工伤保险</a:t>
            </a:r>
          </a:p>
        </p:txBody>
      </p:sp>
      <p:grpSp>
        <p:nvGrpSpPr>
          <p:cNvPr id="3" name="组合 2">
            <a:extLst>
              <a:ext uri="{FF2B5EF4-FFF2-40B4-BE49-F238E27FC236}">
                <a16:creationId xmlns:a16="http://schemas.microsoft.com/office/drawing/2014/main" id="{8C1D13DC-01D7-4422-860A-0FEA5B655546}"/>
              </a:ext>
            </a:extLst>
          </p:cNvPr>
          <p:cNvGrpSpPr/>
          <p:nvPr/>
        </p:nvGrpSpPr>
        <p:grpSpPr>
          <a:xfrm>
            <a:off x="3036929" y="2675088"/>
            <a:ext cx="7219470" cy="3473582"/>
            <a:chOff x="3334385" y="2113228"/>
            <a:chExt cx="7219470" cy="3473582"/>
          </a:xfrm>
        </p:grpSpPr>
        <p:sp>
          <p:nvSpPr>
            <p:cNvPr id="7" name="Rectangle 6">
              <a:extLst>
                <a:ext uri="{FF2B5EF4-FFF2-40B4-BE49-F238E27FC236}">
                  <a16:creationId xmlns:a16="http://schemas.microsoft.com/office/drawing/2014/main" id="{115FA8BC-822F-4883-B887-BA1A38F7FA12}"/>
                </a:ext>
              </a:extLst>
            </p:cNvPr>
            <p:cNvSpPr/>
            <p:nvPr/>
          </p:nvSpPr>
          <p:spPr>
            <a:xfrm>
              <a:off x="3433235" y="2113228"/>
              <a:ext cx="6416147" cy="753044"/>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第一节  工伤保险及其功能、形式、特点</a:t>
              </a:r>
            </a:p>
          </p:txBody>
        </p:sp>
        <p:sp>
          <p:nvSpPr>
            <p:cNvPr id="8" name="Rectangle 7">
              <a:extLst>
                <a:ext uri="{FF2B5EF4-FFF2-40B4-BE49-F238E27FC236}">
                  <a16:creationId xmlns:a16="http://schemas.microsoft.com/office/drawing/2014/main" id="{496C3528-4EC8-48BC-9E55-2C141A263670}"/>
                </a:ext>
              </a:extLst>
            </p:cNvPr>
            <p:cNvSpPr/>
            <p:nvPr/>
          </p:nvSpPr>
          <p:spPr>
            <a:xfrm>
              <a:off x="3334385" y="2769059"/>
              <a:ext cx="4851148"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第二节  工伤社会保险的原则</a:t>
              </a:r>
            </a:p>
          </p:txBody>
        </p:sp>
        <p:sp>
          <p:nvSpPr>
            <p:cNvPr id="9" name="Rectangle 8">
              <a:extLst>
                <a:ext uri="{FF2B5EF4-FFF2-40B4-BE49-F238E27FC236}">
                  <a16:creationId xmlns:a16="http://schemas.microsoft.com/office/drawing/2014/main" id="{FAAC986D-CD29-458C-BF64-227A465E3673}"/>
                </a:ext>
              </a:extLst>
            </p:cNvPr>
            <p:cNvSpPr/>
            <p:nvPr/>
          </p:nvSpPr>
          <p:spPr>
            <a:xfrm>
              <a:off x="3334385" y="3473497"/>
              <a:ext cx="5556228"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第三节  国外工伤保险的实践情况</a:t>
              </a:r>
            </a:p>
          </p:txBody>
        </p:sp>
        <p:sp>
          <p:nvSpPr>
            <p:cNvPr id="10" name="Rectangle 9">
              <a:extLst>
                <a:ext uri="{FF2B5EF4-FFF2-40B4-BE49-F238E27FC236}">
                  <a16:creationId xmlns:a16="http://schemas.microsoft.com/office/drawing/2014/main" id="{0A193A46-6CB8-4D74-9CD3-1134DED3C71C}"/>
                </a:ext>
              </a:extLst>
            </p:cNvPr>
            <p:cNvSpPr/>
            <p:nvPr/>
          </p:nvSpPr>
          <p:spPr>
            <a:xfrm>
              <a:off x="3433235" y="4131682"/>
              <a:ext cx="7120620"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第四节  中国工伤保险制度的现状及存在问题</a:t>
              </a:r>
            </a:p>
          </p:txBody>
        </p:sp>
        <p:sp>
          <p:nvSpPr>
            <p:cNvPr id="15" name="Rectangle 14">
              <a:extLst>
                <a:ext uri="{FF2B5EF4-FFF2-40B4-BE49-F238E27FC236}">
                  <a16:creationId xmlns:a16="http://schemas.microsoft.com/office/drawing/2014/main" id="{88C11719-1B45-44AF-BEEF-2F5C6F4D6AD0}"/>
                </a:ext>
              </a:extLst>
            </p:cNvPr>
            <p:cNvSpPr/>
            <p:nvPr/>
          </p:nvSpPr>
          <p:spPr>
            <a:xfrm>
              <a:off x="3433235" y="4833766"/>
              <a:ext cx="5479106"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第五节  完善工伤保险制度的对策</a:t>
              </a:r>
            </a:p>
          </p:txBody>
        </p:sp>
      </p:grpSp>
    </p:spTree>
    <p:extLst>
      <p:ext uri="{BB962C8B-B14F-4D97-AF65-F5344CB8AC3E}">
        <p14:creationId xmlns:p14="http://schemas.microsoft.com/office/powerpoint/2010/main" val="108173763"/>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9D9B7D4-92B8-4819-A235-019182D02365}"/>
              </a:ext>
            </a:extLst>
          </p:cNvPr>
          <p:cNvSpPr/>
          <p:nvPr/>
        </p:nvSpPr>
        <p:spPr>
          <a:xfrm>
            <a:off x="1541332" y="3840780"/>
            <a:ext cx="9634704" cy="50488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1</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、在工作时间和工作岗位，突发疾病死亡或者在</a:t>
            </a:r>
            <a:r>
              <a:rPr kumimoji="0" lang="en-US" altLang="zh-CN" sz="2000" b="0" i="0" u="none" strike="noStrike" kern="1200" cap="none" spc="0" normalizeH="0" baseline="0" noProof="0" dirty="0">
                <a:ln>
                  <a:noFill/>
                </a:ln>
                <a:solidFill>
                  <a:srgbClr val="FF0000"/>
                </a:solidFill>
                <a:effectLst/>
                <a:uLnTx/>
                <a:uFillTx/>
                <a:latin typeface="Calibri"/>
                <a:ea typeface="微软雅黑"/>
                <a:cs typeface="+mn-cs"/>
              </a:rPr>
              <a:t>48</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小时之内</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经抢救无效死亡的；</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7" name="Rectangle 6">
            <a:extLst>
              <a:ext uri="{FF2B5EF4-FFF2-40B4-BE49-F238E27FC236}">
                <a16:creationId xmlns:a16="http://schemas.microsoft.com/office/drawing/2014/main" id="{5BCEFDEC-4F3C-4EC6-AFE3-0476648DD1D0}"/>
              </a:ext>
            </a:extLst>
          </p:cNvPr>
          <p:cNvSpPr/>
          <p:nvPr/>
        </p:nvSpPr>
        <p:spPr>
          <a:xfrm>
            <a:off x="1541334" y="4612746"/>
            <a:ext cx="7128942" cy="40011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2</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、在</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抢险救灾</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等维护国家利益、公共利益活动中受到伤害的；</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8" name="Rectangle 7">
            <a:extLst>
              <a:ext uri="{FF2B5EF4-FFF2-40B4-BE49-F238E27FC236}">
                <a16:creationId xmlns:a16="http://schemas.microsoft.com/office/drawing/2014/main" id="{4E3395F5-C452-4123-A206-D6A4E05421AC}"/>
              </a:ext>
            </a:extLst>
          </p:cNvPr>
          <p:cNvSpPr/>
          <p:nvPr/>
        </p:nvSpPr>
        <p:spPr>
          <a:xfrm>
            <a:off x="1541331" y="5233801"/>
            <a:ext cx="9872143" cy="96654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 </a:t>
            </a: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3</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、职工原在军队服役，因战、因公负伤致残，已取得</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革命伤残军人证</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，到用人单位后</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旧伤复发的</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6" name="矩形 15"/>
          <p:cNvSpPr/>
          <p:nvPr/>
        </p:nvSpPr>
        <p:spPr>
          <a:xfrm>
            <a:off x="749680" y="2677823"/>
            <a:ext cx="2037737"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 （一）工伤认定</a:t>
            </a:r>
          </a:p>
        </p:txBody>
      </p:sp>
      <p:sp>
        <p:nvSpPr>
          <p:cNvPr id="22" name="矩形 21">
            <a:extLst>
              <a:ext uri="{FF2B5EF4-FFF2-40B4-BE49-F238E27FC236}">
                <a16:creationId xmlns:a16="http://schemas.microsoft.com/office/drawing/2014/main" id="{BBA06FF1-715E-4AFA-9612-C32A7DBEE0B5}"/>
              </a:ext>
            </a:extLst>
          </p:cNvPr>
          <p:cNvSpPr/>
          <p:nvPr/>
        </p:nvSpPr>
        <p:spPr>
          <a:xfrm>
            <a:off x="1635111" y="3283876"/>
            <a:ext cx="2366353" cy="400110"/>
          </a:xfrm>
          <a:prstGeom prst="rect">
            <a:avLst/>
          </a:prstGeom>
          <a:solidFill>
            <a:schemeClr val="accent6">
              <a:lumMod val="60000"/>
              <a:lumOff val="40000"/>
            </a:schemeClr>
          </a:solid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lumMod val="95000"/>
                    <a:lumOff val="5000"/>
                  </a:prstClr>
                </a:solidFill>
                <a:effectLst/>
                <a:uLnTx/>
                <a:uFillTx/>
                <a:latin typeface="Calibri"/>
                <a:ea typeface="微软雅黑"/>
                <a:cs typeface="+mn-cs"/>
              </a:rPr>
              <a:t>视同工伤</a:t>
            </a:r>
            <a:r>
              <a:rPr kumimoji="0" lang="en-US" altLang="zh-CN" sz="2000" b="1" i="0" u="none" strike="noStrike" kern="1200" cap="none" spc="0" normalizeH="0" baseline="0" noProof="0" dirty="0">
                <a:ln>
                  <a:noFill/>
                </a:ln>
                <a:solidFill>
                  <a:prstClr val="black">
                    <a:lumMod val="95000"/>
                    <a:lumOff val="5000"/>
                  </a:prstClr>
                </a:solidFill>
                <a:effectLst/>
                <a:uLnTx/>
                <a:uFillTx/>
                <a:latin typeface="Calibri"/>
                <a:ea typeface="微软雅黑"/>
                <a:cs typeface="+mn-cs"/>
              </a:rPr>
              <a:t>3</a:t>
            </a:r>
            <a:r>
              <a:rPr kumimoji="0" lang="zh-CN" altLang="en-US" sz="2000" b="1" i="0" u="none" strike="noStrike" kern="1200" cap="none" spc="0" normalizeH="0" baseline="0" noProof="0" dirty="0">
                <a:ln>
                  <a:noFill/>
                </a:ln>
                <a:solidFill>
                  <a:prstClr val="black">
                    <a:lumMod val="95000"/>
                    <a:lumOff val="5000"/>
                  </a:prstClr>
                </a:solidFill>
                <a:effectLst/>
                <a:uLnTx/>
                <a:uFillTx/>
                <a:latin typeface="Calibri"/>
                <a:ea typeface="微软雅黑"/>
                <a:cs typeface="+mn-cs"/>
              </a:rPr>
              <a:t>种情形：</a:t>
            </a:r>
          </a:p>
        </p:txBody>
      </p:sp>
      <p:pic>
        <p:nvPicPr>
          <p:cNvPr id="14" name="图片 13">
            <a:extLst>
              <a:ext uri="{FF2B5EF4-FFF2-40B4-BE49-F238E27FC236}">
                <a16:creationId xmlns:a16="http://schemas.microsoft.com/office/drawing/2014/main" id="{C85C8664-4BDD-4A7B-A38B-85144057C8F0}"/>
              </a:ext>
            </a:extLst>
          </p:cNvPr>
          <p:cNvPicPr>
            <a:picLocks noChangeAspect="1"/>
          </p:cNvPicPr>
          <p:nvPr/>
        </p:nvPicPr>
        <p:blipFill>
          <a:blip r:embed="rId3"/>
          <a:stretch>
            <a:fillRect/>
          </a:stretch>
        </p:blipFill>
        <p:spPr>
          <a:xfrm>
            <a:off x="8481601" y="795223"/>
            <a:ext cx="3602924" cy="1174595"/>
          </a:xfrm>
          <a:prstGeom prst="rect">
            <a:avLst/>
          </a:prstGeom>
        </p:spPr>
      </p:pic>
      <p:sp>
        <p:nvSpPr>
          <p:cNvPr id="17" name="文本框 16">
            <a:extLst>
              <a:ext uri="{FF2B5EF4-FFF2-40B4-BE49-F238E27FC236}">
                <a16:creationId xmlns:a16="http://schemas.microsoft.com/office/drawing/2014/main" id="{01702CC5-B9FB-4702-A99C-8D3D1E420A63}"/>
              </a:ext>
            </a:extLst>
          </p:cNvPr>
          <p:cNvSpPr txBox="1"/>
          <p:nvPr/>
        </p:nvSpPr>
        <p:spPr>
          <a:xfrm>
            <a:off x="4228642" y="3299265"/>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sp>
        <p:nvSpPr>
          <p:cNvPr id="19" name="矩形 18">
            <a:extLst>
              <a:ext uri="{FF2B5EF4-FFF2-40B4-BE49-F238E27FC236}">
                <a16:creationId xmlns:a16="http://schemas.microsoft.com/office/drawing/2014/main" id="{967746B9-60E5-4400-A34F-468191074063}"/>
              </a:ext>
            </a:extLst>
          </p:cNvPr>
          <p:cNvSpPr/>
          <p:nvPr/>
        </p:nvSpPr>
        <p:spPr>
          <a:xfrm>
            <a:off x="992051" y="199760"/>
            <a:ext cx="1877437"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8.4.2.1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工伤认定</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3" name="文本框 22">
            <a:extLst>
              <a:ext uri="{FF2B5EF4-FFF2-40B4-BE49-F238E27FC236}">
                <a16:creationId xmlns:a16="http://schemas.microsoft.com/office/drawing/2014/main" id="{B6CA28D4-FD69-4366-A97B-5DBA1B2191A2}"/>
              </a:ext>
            </a:extLst>
          </p:cNvPr>
          <p:cNvSpPr txBox="1"/>
          <p:nvPr/>
        </p:nvSpPr>
        <p:spPr>
          <a:xfrm>
            <a:off x="650046" y="2111038"/>
            <a:ext cx="370646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8.4.2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二、工伤保险制度的内容</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5" name="文本框 24">
            <a:extLst>
              <a:ext uri="{FF2B5EF4-FFF2-40B4-BE49-F238E27FC236}">
                <a16:creationId xmlns:a16="http://schemas.microsoft.com/office/drawing/2014/main" id="{41131FDF-CD78-494B-9C11-B5E519B3375C}"/>
              </a:ext>
            </a:extLst>
          </p:cNvPr>
          <p:cNvSpPr txBox="1"/>
          <p:nvPr/>
        </p:nvSpPr>
        <p:spPr>
          <a:xfrm>
            <a:off x="107475" y="941847"/>
            <a:ext cx="305527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8</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工伤保险</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6" name="矩形 25">
            <a:extLst>
              <a:ext uri="{FF2B5EF4-FFF2-40B4-BE49-F238E27FC236}">
                <a16:creationId xmlns:a16="http://schemas.microsoft.com/office/drawing/2014/main" id="{669302D4-1482-4322-97F7-0E1B605C1415}"/>
              </a:ext>
            </a:extLst>
          </p:cNvPr>
          <p:cNvSpPr/>
          <p:nvPr/>
        </p:nvSpPr>
        <p:spPr>
          <a:xfrm>
            <a:off x="319016" y="1572609"/>
            <a:ext cx="5918585"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8.4</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中国工伤保险制度的现状及存在问题</a:t>
            </a:r>
          </a:p>
        </p:txBody>
      </p:sp>
    </p:spTree>
    <p:extLst>
      <p:ext uri="{BB962C8B-B14F-4D97-AF65-F5344CB8AC3E}">
        <p14:creationId xmlns:p14="http://schemas.microsoft.com/office/powerpoint/2010/main" val="1317364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271618" y="1784232"/>
            <a:ext cx="8616122" cy="4822341"/>
          </a:xfrm>
        </p:spPr>
        <p:txBody>
          <a:bodyPr anchor="ctr"/>
          <a:lstStyle/>
          <a:p>
            <a:pPr algn="l">
              <a:lnSpc>
                <a:spcPct val="150000"/>
              </a:lnSpc>
              <a:spcAft>
                <a:spcPts val="1200"/>
              </a:spcAft>
            </a:pPr>
            <a:r>
              <a:rPr lang="zh-CN" altLang="en-US" dirty="0"/>
              <a:t>工伤的认定主要是看负伤残疾或死亡是否与工作相关，是否是因为工作或他人、社会的利益造成的。具体标准是由（       ）</a:t>
            </a:r>
            <a:r>
              <a:rPr lang="en-US" altLang="zh-CN" dirty="0"/>
              <a:t>《</a:t>
            </a:r>
            <a:r>
              <a:rPr lang="zh-CN" altLang="en-US" dirty="0"/>
              <a:t>工伤保险条例</a:t>
            </a:r>
            <a:r>
              <a:rPr lang="en-US" altLang="zh-CN" dirty="0"/>
              <a:t>》</a:t>
            </a:r>
            <a:r>
              <a:rPr lang="zh-CN" altLang="en-US" dirty="0"/>
              <a:t>规定的。</a:t>
            </a:r>
            <a:endParaRPr lang="en-US" altLang="zh-CN" dirty="0"/>
          </a:p>
          <a:p>
            <a:pPr algn="l">
              <a:lnSpc>
                <a:spcPct val="150000"/>
              </a:lnSpc>
              <a:spcAft>
                <a:spcPts val="1200"/>
              </a:spcAft>
            </a:pPr>
            <a:r>
              <a:rPr lang="en-US" altLang="zh-CN" dirty="0"/>
              <a:t>A</a:t>
            </a:r>
            <a:r>
              <a:rPr lang="zh-CN" altLang="en-US" dirty="0"/>
              <a:t>、</a:t>
            </a:r>
            <a:r>
              <a:rPr lang="en-US" altLang="zh-CN" dirty="0"/>
              <a:t>2000</a:t>
            </a:r>
            <a:r>
              <a:rPr lang="zh-CN" altLang="en-US" dirty="0"/>
              <a:t>年</a:t>
            </a:r>
            <a:r>
              <a:rPr lang="en-US" altLang="zh-CN" dirty="0"/>
              <a:t>1</a:t>
            </a:r>
            <a:r>
              <a:rPr lang="zh-CN" altLang="en-US" dirty="0"/>
              <a:t>月</a:t>
            </a:r>
            <a:r>
              <a:rPr lang="en-US" altLang="zh-CN" dirty="0"/>
              <a:t>1</a:t>
            </a:r>
            <a:r>
              <a:rPr lang="zh-CN" altLang="en-US" dirty="0"/>
              <a:t>日开始实施的</a:t>
            </a:r>
          </a:p>
          <a:p>
            <a:pPr algn="l">
              <a:lnSpc>
                <a:spcPct val="150000"/>
              </a:lnSpc>
              <a:spcAft>
                <a:spcPts val="1200"/>
              </a:spcAft>
            </a:pPr>
            <a:r>
              <a:rPr lang="en-US" altLang="zh-CN" dirty="0"/>
              <a:t>B</a:t>
            </a:r>
            <a:r>
              <a:rPr lang="zh-CN" altLang="en-US" dirty="0"/>
              <a:t>、</a:t>
            </a:r>
            <a:r>
              <a:rPr lang="en-US" altLang="zh-CN" dirty="0"/>
              <a:t>2002</a:t>
            </a:r>
            <a:r>
              <a:rPr lang="zh-CN" altLang="en-US" dirty="0"/>
              <a:t>年</a:t>
            </a:r>
            <a:r>
              <a:rPr lang="en-US" altLang="zh-CN" dirty="0"/>
              <a:t>1</a:t>
            </a:r>
            <a:r>
              <a:rPr lang="zh-CN" altLang="en-US" dirty="0"/>
              <a:t>月</a:t>
            </a:r>
            <a:r>
              <a:rPr lang="en-US" altLang="zh-CN" dirty="0"/>
              <a:t>1</a:t>
            </a:r>
            <a:r>
              <a:rPr lang="zh-CN" altLang="en-US" dirty="0"/>
              <a:t>日开始实施的</a:t>
            </a:r>
          </a:p>
          <a:p>
            <a:pPr algn="l">
              <a:lnSpc>
                <a:spcPct val="150000"/>
              </a:lnSpc>
              <a:spcAft>
                <a:spcPts val="1200"/>
              </a:spcAft>
            </a:pPr>
            <a:r>
              <a:rPr lang="en-US" altLang="zh-CN" dirty="0"/>
              <a:t>C</a:t>
            </a:r>
            <a:r>
              <a:rPr lang="zh-CN" altLang="en-US" dirty="0"/>
              <a:t>、</a:t>
            </a:r>
            <a:r>
              <a:rPr lang="en-US" altLang="zh-CN" dirty="0"/>
              <a:t>2003</a:t>
            </a:r>
            <a:r>
              <a:rPr lang="zh-CN" altLang="en-US" dirty="0"/>
              <a:t>年</a:t>
            </a:r>
            <a:r>
              <a:rPr lang="en-US" altLang="zh-CN" dirty="0"/>
              <a:t>1</a:t>
            </a:r>
            <a:r>
              <a:rPr lang="zh-CN" altLang="en-US" dirty="0"/>
              <a:t>月</a:t>
            </a:r>
            <a:r>
              <a:rPr lang="en-US" altLang="zh-CN" dirty="0"/>
              <a:t>1</a:t>
            </a:r>
            <a:r>
              <a:rPr lang="zh-CN" altLang="en-US" dirty="0"/>
              <a:t>日开始实施的</a:t>
            </a:r>
          </a:p>
          <a:p>
            <a:pPr algn="l">
              <a:lnSpc>
                <a:spcPct val="150000"/>
              </a:lnSpc>
              <a:spcAft>
                <a:spcPts val="1200"/>
              </a:spcAft>
            </a:pPr>
            <a:r>
              <a:rPr lang="en-US" altLang="zh-CN" dirty="0"/>
              <a:t>D</a:t>
            </a:r>
            <a:r>
              <a:rPr lang="zh-CN" altLang="en-US" dirty="0"/>
              <a:t>、</a:t>
            </a:r>
            <a:r>
              <a:rPr lang="en-US" altLang="zh-CN" dirty="0"/>
              <a:t>2004</a:t>
            </a:r>
            <a:r>
              <a:rPr lang="zh-CN" altLang="en-US" dirty="0"/>
              <a:t>年</a:t>
            </a:r>
            <a:r>
              <a:rPr lang="en-US" altLang="zh-CN" dirty="0"/>
              <a:t>1</a:t>
            </a:r>
            <a:r>
              <a:rPr lang="zh-CN" altLang="en-US" dirty="0"/>
              <a:t>月</a:t>
            </a:r>
            <a:r>
              <a:rPr lang="en-US" altLang="zh-CN" dirty="0"/>
              <a:t>1</a:t>
            </a:r>
            <a:r>
              <a:rPr lang="zh-CN" altLang="en-US" dirty="0"/>
              <a:t>日开始实施的</a:t>
            </a:r>
          </a:p>
        </p:txBody>
      </p:sp>
      <p:sp>
        <p:nvSpPr>
          <p:cNvPr id="5" name="TextBox 3">
            <a:extLst>
              <a:ext uri="{FF2B5EF4-FFF2-40B4-BE49-F238E27FC236}">
                <a16:creationId xmlns:a16="http://schemas.microsoft.com/office/drawing/2014/main" id="{58AC86AA-1900-4099-849B-9389AA671218}"/>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39135466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271618" y="1784232"/>
            <a:ext cx="8616122" cy="4822341"/>
          </a:xfrm>
        </p:spPr>
        <p:txBody>
          <a:bodyPr anchor="ctr"/>
          <a:lstStyle/>
          <a:p>
            <a:pPr algn="l">
              <a:lnSpc>
                <a:spcPct val="150000"/>
              </a:lnSpc>
              <a:spcAft>
                <a:spcPts val="1200"/>
              </a:spcAft>
            </a:pPr>
            <a:r>
              <a:rPr lang="zh-CN" altLang="en-US" dirty="0"/>
              <a:t>工伤的认定主要是看负伤残疾或死亡是否与工作相关，是否是因为工作或他人、社会的利益造成的。具体标准是由（    </a:t>
            </a:r>
            <a:r>
              <a:rPr lang="en-US" altLang="zh-CN" b="1" dirty="0">
                <a:solidFill>
                  <a:srgbClr val="FF0000"/>
                </a:solidFill>
              </a:rPr>
              <a:t>D</a:t>
            </a:r>
            <a:r>
              <a:rPr lang="zh-CN" altLang="en-US" dirty="0"/>
              <a:t>   ）</a:t>
            </a:r>
            <a:r>
              <a:rPr lang="en-US" altLang="zh-CN" dirty="0"/>
              <a:t>《</a:t>
            </a:r>
            <a:r>
              <a:rPr lang="zh-CN" altLang="en-US" dirty="0"/>
              <a:t>工伤保险条例</a:t>
            </a:r>
            <a:r>
              <a:rPr lang="en-US" altLang="zh-CN" dirty="0"/>
              <a:t>》</a:t>
            </a:r>
            <a:r>
              <a:rPr lang="zh-CN" altLang="en-US" dirty="0"/>
              <a:t>规定的。</a:t>
            </a:r>
            <a:endParaRPr lang="en-US" altLang="zh-CN" dirty="0"/>
          </a:p>
          <a:p>
            <a:pPr algn="l">
              <a:lnSpc>
                <a:spcPct val="150000"/>
              </a:lnSpc>
              <a:spcAft>
                <a:spcPts val="1200"/>
              </a:spcAft>
            </a:pPr>
            <a:r>
              <a:rPr lang="en-US" altLang="zh-CN" dirty="0"/>
              <a:t>A</a:t>
            </a:r>
            <a:r>
              <a:rPr lang="zh-CN" altLang="en-US" dirty="0"/>
              <a:t>、</a:t>
            </a:r>
            <a:r>
              <a:rPr lang="en-US" altLang="zh-CN" dirty="0"/>
              <a:t>2000</a:t>
            </a:r>
            <a:r>
              <a:rPr lang="zh-CN" altLang="en-US" dirty="0"/>
              <a:t>年</a:t>
            </a:r>
            <a:r>
              <a:rPr lang="en-US" altLang="zh-CN" dirty="0"/>
              <a:t>1</a:t>
            </a:r>
            <a:r>
              <a:rPr lang="zh-CN" altLang="en-US" dirty="0"/>
              <a:t>月</a:t>
            </a:r>
            <a:r>
              <a:rPr lang="en-US" altLang="zh-CN" dirty="0"/>
              <a:t>1</a:t>
            </a:r>
            <a:r>
              <a:rPr lang="zh-CN" altLang="en-US" dirty="0"/>
              <a:t>日开始实施的</a:t>
            </a:r>
          </a:p>
          <a:p>
            <a:pPr algn="l">
              <a:lnSpc>
                <a:spcPct val="150000"/>
              </a:lnSpc>
              <a:spcAft>
                <a:spcPts val="1200"/>
              </a:spcAft>
            </a:pPr>
            <a:r>
              <a:rPr lang="en-US" altLang="zh-CN" dirty="0"/>
              <a:t>B</a:t>
            </a:r>
            <a:r>
              <a:rPr lang="zh-CN" altLang="en-US" dirty="0"/>
              <a:t>、</a:t>
            </a:r>
            <a:r>
              <a:rPr lang="en-US" altLang="zh-CN" dirty="0"/>
              <a:t>2002</a:t>
            </a:r>
            <a:r>
              <a:rPr lang="zh-CN" altLang="en-US" dirty="0"/>
              <a:t>年</a:t>
            </a:r>
            <a:r>
              <a:rPr lang="en-US" altLang="zh-CN" dirty="0"/>
              <a:t>1</a:t>
            </a:r>
            <a:r>
              <a:rPr lang="zh-CN" altLang="en-US" dirty="0"/>
              <a:t>月</a:t>
            </a:r>
            <a:r>
              <a:rPr lang="en-US" altLang="zh-CN" dirty="0"/>
              <a:t>1</a:t>
            </a:r>
            <a:r>
              <a:rPr lang="zh-CN" altLang="en-US" dirty="0"/>
              <a:t>日开始实施的</a:t>
            </a:r>
          </a:p>
          <a:p>
            <a:pPr algn="l">
              <a:lnSpc>
                <a:spcPct val="150000"/>
              </a:lnSpc>
              <a:spcAft>
                <a:spcPts val="1200"/>
              </a:spcAft>
            </a:pPr>
            <a:r>
              <a:rPr lang="en-US" altLang="zh-CN" dirty="0"/>
              <a:t>C</a:t>
            </a:r>
            <a:r>
              <a:rPr lang="zh-CN" altLang="en-US" dirty="0"/>
              <a:t>、</a:t>
            </a:r>
            <a:r>
              <a:rPr lang="en-US" altLang="zh-CN" dirty="0"/>
              <a:t>2003</a:t>
            </a:r>
            <a:r>
              <a:rPr lang="zh-CN" altLang="en-US" dirty="0"/>
              <a:t>年</a:t>
            </a:r>
            <a:r>
              <a:rPr lang="en-US" altLang="zh-CN" dirty="0"/>
              <a:t>1</a:t>
            </a:r>
            <a:r>
              <a:rPr lang="zh-CN" altLang="en-US" dirty="0"/>
              <a:t>月</a:t>
            </a:r>
            <a:r>
              <a:rPr lang="en-US" altLang="zh-CN" dirty="0"/>
              <a:t>1</a:t>
            </a:r>
            <a:r>
              <a:rPr lang="zh-CN" altLang="en-US" dirty="0"/>
              <a:t>日开始实施的</a:t>
            </a:r>
          </a:p>
          <a:p>
            <a:pPr algn="l">
              <a:lnSpc>
                <a:spcPct val="150000"/>
              </a:lnSpc>
              <a:spcAft>
                <a:spcPts val="1200"/>
              </a:spcAft>
            </a:pPr>
            <a:r>
              <a:rPr lang="en-US" altLang="zh-CN" b="1" dirty="0">
                <a:solidFill>
                  <a:srgbClr val="FF0000"/>
                </a:solidFill>
              </a:rPr>
              <a:t>D</a:t>
            </a:r>
            <a:r>
              <a:rPr lang="zh-CN" altLang="en-US" b="1" dirty="0">
                <a:solidFill>
                  <a:srgbClr val="FF0000"/>
                </a:solidFill>
              </a:rPr>
              <a:t>、</a:t>
            </a:r>
            <a:r>
              <a:rPr lang="en-US" altLang="zh-CN" b="1" dirty="0">
                <a:solidFill>
                  <a:srgbClr val="FF0000"/>
                </a:solidFill>
              </a:rPr>
              <a:t>2004</a:t>
            </a:r>
            <a:r>
              <a:rPr lang="zh-CN" altLang="en-US" b="1" dirty="0">
                <a:solidFill>
                  <a:srgbClr val="FF0000"/>
                </a:solidFill>
              </a:rPr>
              <a:t>年</a:t>
            </a:r>
            <a:r>
              <a:rPr lang="en-US" altLang="zh-CN" b="1" dirty="0">
                <a:solidFill>
                  <a:srgbClr val="FF0000"/>
                </a:solidFill>
              </a:rPr>
              <a:t>1</a:t>
            </a:r>
            <a:r>
              <a:rPr lang="zh-CN" altLang="en-US" b="1" dirty="0">
                <a:solidFill>
                  <a:srgbClr val="FF0000"/>
                </a:solidFill>
              </a:rPr>
              <a:t>月</a:t>
            </a:r>
            <a:r>
              <a:rPr lang="en-US" altLang="zh-CN" b="1" dirty="0">
                <a:solidFill>
                  <a:srgbClr val="FF0000"/>
                </a:solidFill>
              </a:rPr>
              <a:t>1</a:t>
            </a:r>
            <a:r>
              <a:rPr lang="zh-CN" altLang="en-US" b="1" dirty="0">
                <a:solidFill>
                  <a:srgbClr val="FF0000"/>
                </a:solidFill>
              </a:rPr>
              <a:t>日开始实施的</a:t>
            </a:r>
          </a:p>
        </p:txBody>
      </p:sp>
      <p:sp>
        <p:nvSpPr>
          <p:cNvPr id="5" name="TextBox 3">
            <a:extLst>
              <a:ext uri="{FF2B5EF4-FFF2-40B4-BE49-F238E27FC236}">
                <a16:creationId xmlns:a16="http://schemas.microsoft.com/office/drawing/2014/main" id="{58AC86AA-1900-4099-849B-9389AA671218}"/>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28436842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893134" y="2120719"/>
            <a:ext cx="10891593" cy="3925153"/>
          </a:xfrm>
        </p:spPr>
        <p:txBody>
          <a:bodyPr anchor="ctr"/>
          <a:lstStyle/>
          <a:p>
            <a:pPr algn="l">
              <a:lnSpc>
                <a:spcPct val="150000"/>
              </a:lnSpc>
              <a:spcAft>
                <a:spcPts val="1200"/>
              </a:spcAft>
            </a:pPr>
            <a:r>
              <a:rPr lang="zh-CN" altLang="en-US" dirty="0"/>
              <a:t>职工有下列哪些情形的，应当认定为工伤？ （     ）</a:t>
            </a:r>
            <a:endParaRPr lang="en-US" altLang="zh-CN" dirty="0"/>
          </a:p>
          <a:p>
            <a:pPr algn="l">
              <a:spcAft>
                <a:spcPts val="1200"/>
              </a:spcAft>
            </a:pPr>
            <a:r>
              <a:rPr lang="en-US" altLang="zh-CN" dirty="0"/>
              <a:t>A</a:t>
            </a:r>
            <a:r>
              <a:rPr lang="zh-CN" altLang="en-US" dirty="0"/>
              <a:t>、在工作时间和工作场所内，因工作原因受到事故伤害的 </a:t>
            </a:r>
          </a:p>
          <a:p>
            <a:pPr algn="l">
              <a:spcAft>
                <a:spcPts val="1200"/>
              </a:spcAft>
            </a:pPr>
            <a:r>
              <a:rPr lang="en-US" altLang="zh-CN" dirty="0"/>
              <a:t>B</a:t>
            </a:r>
            <a:r>
              <a:rPr lang="zh-CN" altLang="en-US" dirty="0"/>
              <a:t>、工作时间前后在工作场所内，从事与工作有关的预备性或者收尾性工作受到事故伤害的</a:t>
            </a:r>
          </a:p>
          <a:p>
            <a:pPr algn="l">
              <a:spcAft>
                <a:spcPts val="1200"/>
              </a:spcAft>
            </a:pPr>
            <a:r>
              <a:rPr lang="en-US" altLang="zh-CN" dirty="0"/>
              <a:t>C</a:t>
            </a:r>
            <a:r>
              <a:rPr lang="zh-CN" altLang="en-US" dirty="0"/>
              <a:t>、在工作时间和工作场所内，因履行工作职责受到暴力等意外伤害的</a:t>
            </a:r>
          </a:p>
          <a:p>
            <a:pPr algn="l">
              <a:spcAft>
                <a:spcPts val="1200"/>
              </a:spcAft>
            </a:pPr>
            <a:r>
              <a:rPr lang="en-US" altLang="zh-CN" dirty="0"/>
              <a:t>D</a:t>
            </a:r>
            <a:r>
              <a:rPr lang="zh-CN" altLang="en-US" dirty="0"/>
              <a:t>、患职业病的</a:t>
            </a:r>
          </a:p>
          <a:p>
            <a:pPr algn="l">
              <a:spcAft>
                <a:spcPts val="1200"/>
              </a:spcAft>
            </a:pPr>
            <a:r>
              <a:rPr lang="en-US" altLang="zh-CN" dirty="0"/>
              <a:t>E</a:t>
            </a:r>
            <a:r>
              <a:rPr lang="zh-CN" altLang="en-US" dirty="0"/>
              <a:t>、因工作外出期间，由于工作原因受到伤害或者发生事故下落不明的</a:t>
            </a:r>
          </a:p>
        </p:txBody>
      </p:sp>
      <p:sp>
        <p:nvSpPr>
          <p:cNvPr id="5" name="TextBox 3">
            <a:extLst>
              <a:ext uri="{FF2B5EF4-FFF2-40B4-BE49-F238E27FC236}">
                <a16:creationId xmlns:a16="http://schemas.microsoft.com/office/drawing/2014/main" id="{58AC86AA-1900-4099-849B-9389AA671218}"/>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5876188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893134" y="2120719"/>
            <a:ext cx="10891593" cy="3925153"/>
          </a:xfrm>
        </p:spPr>
        <p:txBody>
          <a:bodyPr anchor="ctr"/>
          <a:lstStyle/>
          <a:p>
            <a:pPr algn="l">
              <a:lnSpc>
                <a:spcPct val="150000"/>
              </a:lnSpc>
              <a:spcAft>
                <a:spcPts val="1200"/>
              </a:spcAft>
            </a:pPr>
            <a:r>
              <a:rPr lang="zh-CN" altLang="en-US" dirty="0"/>
              <a:t>职工有下列哪些情形的，应当认定为工伤？ （  </a:t>
            </a:r>
            <a:r>
              <a:rPr lang="zh-CN" altLang="en-US" b="1" dirty="0">
                <a:solidFill>
                  <a:srgbClr val="FF0000"/>
                </a:solidFill>
              </a:rPr>
              <a:t> </a:t>
            </a:r>
            <a:r>
              <a:rPr lang="en-US" altLang="zh-CN" b="1" dirty="0">
                <a:solidFill>
                  <a:srgbClr val="FF0000"/>
                </a:solidFill>
              </a:rPr>
              <a:t>ABCDE</a:t>
            </a:r>
            <a:r>
              <a:rPr lang="zh-CN" altLang="en-US" b="1" dirty="0">
                <a:solidFill>
                  <a:srgbClr val="FF0000"/>
                </a:solidFill>
              </a:rPr>
              <a:t>  </a:t>
            </a:r>
            <a:r>
              <a:rPr lang="zh-CN" altLang="en-US" dirty="0"/>
              <a:t>）</a:t>
            </a:r>
            <a:endParaRPr lang="en-US" altLang="zh-CN" dirty="0"/>
          </a:p>
          <a:p>
            <a:pPr algn="l">
              <a:spcAft>
                <a:spcPts val="1200"/>
              </a:spcAft>
            </a:pPr>
            <a:r>
              <a:rPr lang="en-US" altLang="zh-CN" b="1" dirty="0">
                <a:solidFill>
                  <a:srgbClr val="FF0000"/>
                </a:solidFill>
              </a:rPr>
              <a:t>A</a:t>
            </a:r>
            <a:r>
              <a:rPr lang="zh-CN" altLang="en-US" b="1" dirty="0">
                <a:solidFill>
                  <a:srgbClr val="FF0000"/>
                </a:solidFill>
              </a:rPr>
              <a:t>、在工作时间和工作场所内，因工作原因受到事故伤害的 </a:t>
            </a:r>
          </a:p>
          <a:p>
            <a:pPr algn="l">
              <a:spcAft>
                <a:spcPts val="1200"/>
              </a:spcAft>
            </a:pPr>
            <a:r>
              <a:rPr lang="en-US" altLang="zh-CN" b="1" dirty="0">
                <a:solidFill>
                  <a:srgbClr val="FF0000"/>
                </a:solidFill>
              </a:rPr>
              <a:t>B</a:t>
            </a:r>
            <a:r>
              <a:rPr lang="zh-CN" altLang="en-US" b="1" dirty="0">
                <a:solidFill>
                  <a:srgbClr val="FF0000"/>
                </a:solidFill>
              </a:rPr>
              <a:t>、工作时间前后在工作场所内，从事与工作有关的预备性或者收尾性工作受到事故伤害的</a:t>
            </a:r>
          </a:p>
          <a:p>
            <a:pPr algn="l">
              <a:spcAft>
                <a:spcPts val="1200"/>
              </a:spcAft>
            </a:pPr>
            <a:r>
              <a:rPr lang="en-US" altLang="zh-CN" b="1" dirty="0">
                <a:solidFill>
                  <a:srgbClr val="FF0000"/>
                </a:solidFill>
              </a:rPr>
              <a:t>C</a:t>
            </a:r>
            <a:r>
              <a:rPr lang="zh-CN" altLang="en-US" b="1" dirty="0">
                <a:solidFill>
                  <a:srgbClr val="FF0000"/>
                </a:solidFill>
              </a:rPr>
              <a:t>、在工作时间和工作场所内，因履行工作职责受到暴力等意外伤害的</a:t>
            </a:r>
          </a:p>
          <a:p>
            <a:pPr algn="l">
              <a:spcAft>
                <a:spcPts val="1200"/>
              </a:spcAft>
            </a:pPr>
            <a:r>
              <a:rPr lang="en-US" altLang="zh-CN" b="1" dirty="0">
                <a:solidFill>
                  <a:srgbClr val="FF0000"/>
                </a:solidFill>
              </a:rPr>
              <a:t>D</a:t>
            </a:r>
            <a:r>
              <a:rPr lang="zh-CN" altLang="en-US" b="1" dirty="0">
                <a:solidFill>
                  <a:srgbClr val="FF0000"/>
                </a:solidFill>
              </a:rPr>
              <a:t>、患职业病的</a:t>
            </a:r>
          </a:p>
          <a:p>
            <a:pPr algn="l">
              <a:spcAft>
                <a:spcPts val="1200"/>
              </a:spcAft>
            </a:pPr>
            <a:r>
              <a:rPr lang="en-US" altLang="zh-CN" b="1" dirty="0">
                <a:solidFill>
                  <a:srgbClr val="FF0000"/>
                </a:solidFill>
              </a:rPr>
              <a:t>E</a:t>
            </a:r>
            <a:r>
              <a:rPr lang="zh-CN" altLang="en-US" b="1" dirty="0">
                <a:solidFill>
                  <a:srgbClr val="FF0000"/>
                </a:solidFill>
              </a:rPr>
              <a:t>、因工作外出期间，由于工作原因受到伤害或者发生事故下落不明的</a:t>
            </a:r>
          </a:p>
        </p:txBody>
      </p:sp>
      <p:sp>
        <p:nvSpPr>
          <p:cNvPr id="5" name="TextBox 3">
            <a:extLst>
              <a:ext uri="{FF2B5EF4-FFF2-40B4-BE49-F238E27FC236}">
                <a16:creationId xmlns:a16="http://schemas.microsoft.com/office/drawing/2014/main" id="{58AC86AA-1900-4099-849B-9389AA671218}"/>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33995097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808073" y="2173882"/>
            <a:ext cx="11174819" cy="3925153"/>
          </a:xfrm>
        </p:spPr>
        <p:txBody>
          <a:bodyPr anchor="ctr"/>
          <a:lstStyle/>
          <a:p>
            <a:pPr algn="l">
              <a:lnSpc>
                <a:spcPct val="150000"/>
              </a:lnSpc>
              <a:spcAft>
                <a:spcPts val="1200"/>
              </a:spcAft>
            </a:pPr>
            <a:r>
              <a:rPr lang="zh-CN" altLang="en-US" dirty="0"/>
              <a:t>职工视同工伤的情形有（      ）。</a:t>
            </a:r>
            <a:endParaRPr lang="en-US" altLang="zh-CN" dirty="0"/>
          </a:p>
          <a:p>
            <a:pPr algn="l">
              <a:lnSpc>
                <a:spcPct val="150000"/>
              </a:lnSpc>
              <a:spcAft>
                <a:spcPts val="1200"/>
              </a:spcAft>
            </a:pPr>
            <a:r>
              <a:rPr lang="en-US" altLang="zh-CN" sz="2000" dirty="0"/>
              <a:t>A</a:t>
            </a:r>
            <a:r>
              <a:rPr lang="zh-CN" altLang="en-US" sz="2000" dirty="0"/>
              <a:t>、在上下班途中，受到机动车事故伤害的</a:t>
            </a:r>
          </a:p>
          <a:p>
            <a:pPr algn="l">
              <a:lnSpc>
                <a:spcPct val="150000"/>
              </a:lnSpc>
              <a:spcAft>
                <a:spcPts val="1200"/>
              </a:spcAft>
            </a:pPr>
            <a:r>
              <a:rPr lang="en-US" altLang="zh-CN" sz="2000" dirty="0"/>
              <a:t>B</a:t>
            </a:r>
            <a:r>
              <a:rPr lang="zh-CN" altLang="en-US" sz="2000" dirty="0"/>
              <a:t>、因工外出期间，由于工作原因受到伤害或者发生事故下落不明的</a:t>
            </a:r>
          </a:p>
          <a:p>
            <a:pPr algn="l">
              <a:lnSpc>
                <a:spcPct val="150000"/>
              </a:lnSpc>
              <a:spcAft>
                <a:spcPts val="1200"/>
              </a:spcAft>
            </a:pPr>
            <a:r>
              <a:rPr lang="en-US" altLang="zh-CN" sz="2000" dirty="0"/>
              <a:t>C</a:t>
            </a:r>
            <a:r>
              <a:rPr lang="zh-CN" altLang="en-US" sz="2000" dirty="0"/>
              <a:t>、在工作时间和工作岗位，突发疾病死亡或者在</a:t>
            </a:r>
            <a:r>
              <a:rPr lang="en-US" altLang="zh-CN" sz="2000" dirty="0"/>
              <a:t>48</a:t>
            </a:r>
            <a:r>
              <a:rPr lang="zh-CN" altLang="en-US" sz="2000" dirty="0"/>
              <a:t>小时之内经抢救无效死亡的</a:t>
            </a:r>
          </a:p>
          <a:p>
            <a:pPr algn="l">
              <a:lnSpc>
                <a:spcPct val="150000"/>
              </a:lnSpc>
              <a:spcAft>
                <a:spcPts val="1200"/>
              </a:spcAft>
            </a:pPr>
            <a:r>
              <a:rPr lang="en-US" altLang="zh-CN" sz="2000" dirty="0"/>
              <a:t>D</a:t>
            </a:r>
            <a:r>
              <a:rPr lang="zh-CN" altLang="en-US" sz="2000" dirty="0"/>
              <a:t>、在抢险救灾等维护国家利益、公共利益活动中受到伤害的</a:t>
            </a:r>
          </a:p>
          <a:p>
            <a:pPr algn="l">
              <a:lnSpc>
                <a:spcPct val="150000"/>
              </a:lnSpc>
              <a:spcAft>
                <a:spcPts val="1200"/>
              </a:spcAft>
            </a:pPr>
            <a:r>
              <a:rPr lang="en-US" altLang="zh-CN" sz="2000" dirty="0"/>
              <a:t>E</a:t>
            </a:r>
            <a:r>
              <a:rPr lang="zh-CN" altLang="en-US" sz="2000" dirty="0"/>
              <a:t>、职工原在军队服役，因战、因公负伤致残，已取得革命伤残军人证，到用人单位后旧伤复发的</a:t>
            </a:r>
          </a:p>
        </p:txBody>
      </p:sp>
      <p:sp>
        <p:nvSpPr>
          <p:cNvPr id="5" name="TextBox 3">
            <a:extLst>
              <a:ext uri="{FF2B5EF4-FFF2-40B4-BE49-F238E27FC236}">
                <a16:creationId xmlns:a16="http://schemas.microsoft.com/office/drawing/2014/main" id="{58AC86AA-1900-4099-849B-9389AA671218}"/>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8024573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808073" y="2173882"/>
            <a:ext cx="11174819" cy="3925153"/>
          </a:xfrm>
        </p:spPr>
        <p:txBody>
          <a:bodyPr anchor="ctr"/>
          <a:lstStyle/>
          <a:p>
            <a:pPr algn="l">
              <a:lnSpc>
                <a:spcPct val="150000"/>
              </a:lnSpc>
              <a:spcAft>
                <a:spcPts val="1200"/>
              </a:spcAft>
            </a:pPr>
            <a:r>
              <a:rPr lang="zh-CN" altLang="en-US" dirty="0"/>
              <a:t>职工视同工伤的情形有（   </a:t>
            </a:r>
            <a:r>
              <a:rPr lang="en-US" altLang="zh-CN" b="1" dirty="0">
                <a:solidFill>
                  <a:srgbClr val="FF0000"/>
                </a:solidFill>
              </a:rPr>
              <a:t>CDE</a:t>
            </a:r>
            <a:r>
              <a:rPr lang="zh-CN" altLang="en-US" dirty="0"/>
              <a:t>  ）。</a:t>
            </a:r>
            <a:endParaRPr lang="en-US" altLang="zh-CN" dirty="0"/>
          </a:p>
          <a:p>
            <a:pPr algn="l">
              <a:lnSpc>
                <a:spcPct val="150000"/>
              </a:lnSpc>
              <a:spcAft>
                <a:spcPts val="1200"/>
              </a:spcAft>
            </a:pPr>
            <a:r>
              <a:rPr lang="en-US" altLang="zh-CN" sz="2000" dirty="0"/>
              <a:t>A</a:t>
            </a:r>
            <a:r>
              <a:rPr lang="zh-CN" altLang="en-US" sz="2000" dirty="0"/>
              <a:t>、在上下班途中，受到机动车事故伤害的</a:t>
            </a:r>
          </a:p>
          <a:p>
            <a:pPr algn="l">
              <a:lnSpc>
                <a:spcPct val="150000"/>
              </a:lnSpc>
              <a:spcAft>
                <a:spcPts val="1200"/>
              </a:spcAft>
            </a:pPr>
            <a:r>
              <a:rPr lang="en-US" altLang="zh-CN" sz="2000" dirty="0"/>
              <a:t>B</a:t>
            </a:r>
            <a:r>
              <a:rPr lang="zh-CN" altLang="en-US" sz="2000" dirty="0"/>
              <a:t>、因工外出期间，由于工作原因受到伤害或者发生事故下落不明的</a:t>
            </a:r>
          </a:p>
          <a:p>
            <a:pPr algn="l">
              <a:lnSpc>
                <a:spcPct val="150000"/>
              </a:lnSpc>
              <a:spcAft>
                <a:spcPts val="1200"/>
              </a:spcAft>
            </a:pPr>
            <a:r>
              <a:rPr lang="en-US" altLang="zh-CN" sz="2000" b="1" dirty="0">
                <a:solidFill>
                  <a:srgbClr val="FF0000"/>
                </a:solidFill>
              </a:rPr>
              <a:t>C</a:t>
            </a:r>
            <a:r>
              <a:rPr lang="zh-CN" altLang="en-US" sz="2000" b="1" dirty="0">
                <a:solidFill>
                  <a:srgbClr val="FF0000"/>
                </a:solidFill>
              </a:rPr>
              <a:t>、在工作时间和工作岗位，突发疾病死亡或者在</a:t>
            </a:r>
            <a:r>
              <a:rPr lang="en-US" altLang="zh-CN" sz="2000" b="1" dirty="0">
                <a:solidFill>
                  <a:srgbClr val="FF0000"/>
                </a:solidFill>
              </a:rPr>
              <a:t>48</a:t>
            </a:r>
            <a:r>
              <a:rPr lang="zh-CN" altLang="en-US" sz="2000" b="1" dirty="0">
                <a:solidFill>
                  <a:srgbClr val="FF0000"/>
                </a:solidFill>
              </a:rPr>
              <a:t>小时之内经抢救无效死亡的</a:t>
            </a:r>
          </a:p>
          <a:p>
            <a:pPr algn="l">
              <a:lnSpc>
                <a:spcPct val="150000"/>
              </a:lnSpc>
              <a:spcAft>
                <a:spcPts val="1200"/>
              </a:spcAft>
            </a:pPr>
            <a:r>
              <a:rPr lang="en-US" altLang="zh-CN" sz="2000" b="1" dirty="0">
                <a:solidFill>
                  <a:srgbClr val="FF0000"/>
                </a:solidFill>
              </a:rPr>
              <a:t>D</a:t>
            </a:r>
            <a:r>
              <a:rPr lang="zh-CN" altLang="en-US" sz="2000" b="1" dirty="0">
                <a:solidFill>
                  <a:srgbClr val="FF0000"/>
                </a:solidFill>
              </a:rPr>
              <a:t>、在抢险救灾等维护国家利益、公共利益活动中受到伤害的</a:t>
            </a:r>
          </a:p>
          <a:p>
            <a:pPr algn="l">
              <a:lnSpc>
                <a:spcPct val="150000"/>
              </a:lnSpc>
              <a:spcAft>
                <a:spcPts val="1200"/>
              </a:spcAft>
            </a:pPr>
            <a:r>
              <a:rPr lang="en-US" altLang="zh-CN" sz="2000" b="1" dirty="0">
                <a:solidFill>
                  <a:srgbClr val="FF0000"/>
                </a:solidFill>
              </a:rPr>
              <a:t>E</a:t>
            </a:r>
            <a:r>
              <a:rPr lang="zh-CN" altLang="en-US" sz="2000" b="1" dirty="0">
                <a:solidFill>
                  <a:srgbClr val="FF0000"/>
                </a:solidFill>
              </a:rPr>
              <a:t>、职工原在军队服役，因战、因公负伤致残，已取得革命伤残军人证，到用人单位后旧伤复发的</a:t>
            </a:r>
          </a:p>
        </p:txBody>
      </p:sp>
      <p:sp>
        <p:nvSpPr>
          <p:cNvPr id="5" name="TextBox 3">
            <a:extLst>
              <a:ext uri="{FF2B5EF4-FFF2-40B4-BE49-F238E27FC236}">
                <a16:creationId xmlns:a16="http://schemas.microsoft.com/office/drawing/2014/main" id="{58AC86AA-1900-4099-849B-9389AA671218}"/>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5715714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27694" y="3429000"/>
            <a:ext cx="10117135" cy="2620846"/>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FF0000"/>
                </a:solidFill>
                <a:effectLst/>
                <a:uLnTx/>
                <a:uFillTx/>
                <a:latin typeface="Calibri"/>
                <a:ea typeface="微软雅黑"/>
                <a:cs typeface="+mn-cs"/>
              </a:rPr>
              <a:t>1</a:t>
            </a:r>
            <a:r>
              <a:rPr kumimoji="0" lang="zh-CN" altLang="en-US" sz="2000" b="1" i="0" u="none" strike="noStrike" kern="1200" cap="none" spc="0" normalizeH="0" baseline="0" noProof="0" dirty="0">
                <a:ln>
                  <a:noFill/>
                </a:ln>
                <a:solidFill>
                  <a:srgbClr val="FF0000"/>
                </a:solidFill>
                <a:effectLst/>
                <a:uLnTx/>
                <a:uFillTx/>
                <a:latin typeface="Calibri"/>
                <a:ea typeface="微软雅黑"/>
                <a:cs typeface="+mn-cs"/>
              </a:rPr>
              <a:t>、医疗待遇</a:t>
            </a:r>
            <a:endParaRPr kumimoji="0" lang="en-US" altLang="zh-CN" sz="2000" b="1" i="0" u="none" strike="noStrike" kern="1200" cap="none" spc="0" normalizeH="0" baseline="0" noProof="0" dirty="0">
              <a:ln>
                <a:noFill/>
              </a:ln>
              <a:solidFill>
                <a:srgbClr val="FF0000"/>
              </a:solidFill>
              <a:effectLst/>
              <a:uLnTx/>
              <a:uFillTx/>
              <a:latin typeface="Calibri"/>
              <a:ea typeface="微软雅黑"/>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       工伤职工在医疗期内停发工资，改为由单位</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按月</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发给工伤津贴，标准</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相当于工伤职工受伤前的本人工资</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FF0000"/>
                </a:solidFill>
                <a:effectLst/>
                <a:uLnTx/>
                <a:uFillTx/>
                <a:latin typeface="Calibri"/>
                <a:ea typeface="微软雅黑"/>
                <a:cs typeface="+mn-cs"/>
              </a:rPr>
              <a:t>2</a:t>
            </a:r>
            <a:r>
              <a:rPr kumimoji="0" lang="zh-CN" altLang="en-US" sz="2000" b="1" i="0" u="none" strike="noStrike" kern="1200" cap="none" spc="0" normalizeH="0" baseline="0" noProof="0" dirty="0">
                <a:ln>
                  <a:noFill/>
                </a:ln>
                <a:solidFill>
                  <a:srgbClr val="FF0000"/>
                </a:solidFill>
                <a:effectLst/>
                <a:uLnTx/>
                <a:uFillTx/>
                <a:latin typeface="Calibri"/>
                <a:ea typeface="微软雅黑"/>
                <a:cs typeface="+mn-cs"/>
              </a:rPr>
              <a:t>、伤残待遇</a:t>
            </a:r>
            <a:endParaRPr kumimoji="0" lang="en-US" altLang="zh-CN" sz="2000" b="1" i="0" u="none" strike="noStrike" kern="1200" cap="none" spc="0" normalizeH="0" baseline="0" noProof="0" dirty="0">
              <a:ln>
                <a:noFill/>
              </a:ln>
              <a:solidFill>
                <a:srgbClr val="FF0000"/>
              </a:solidFill>
              <a:effectLst/>
              <a:uLnTx/>
              <a:uFillTx/>
              <a:latin typeface="Calibri"/>
              <a:ea typeface="微软雅黑"/>
              <a:cs typeface="+mn-cs"/>
            </a:endParaRP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FF0000"/>
                </a:solidFill>
                <a:effectLst/>
                <a:uLnTx/>
                <a:uFillTx/>
                <a:latin typeface="Calibri"/>
                <a:ea typeface="微软雅黑"/>
                <a:cs typeface="+mn-cs"/>
              </a:rPr>
              <a:t>3</a:t>
            </a:r>
            <a:r>
              <a:rPr kumimoji="0" lang="zh-CN" altLang="en-US" sz="2000" b="1" i="0" u="none" strike="noStrike" kern="1200" cap="none" spc="0" normalizeH="0" baseline="0" noProof="0" dirty="0">
                <a:ln>
                  <a:noFill/>
                </a:ln>
                <a:solidFill>
                  <a:srgbClr val="FF0000"/>
                </a:solidFill>
                <a:effectLst/>
                <a:uLnTx/>
                <a:uFillTx/>
                <a:latin typeface="Calibri"/>
                <a:ea typeface="微软雅黑"/>
                <a:cs typeface="+mn-cs"/>
              </a:rPr>
              <a:t>、死亡待遇</a:t>
            </a:r>
            <a:endParaRPr kumimoji="0" lang="en-US" altLang="zh-CN" sz="2000" b="1" i="0" u="none" strike="noStrike" kern="1200" cap="none" spc="0" normalizeH="0" baseline="0" noProof="0" dirty="0">
              <a:ln>
                <a:noFill/>
              </a:ln>
              <a:solidFill>
                <a:srgbClr val="FF0000"/>
              </a:solidFill>
              <a:effectLst/>
              <a:uLnTx/>
              <a:uFillTx/>
              <a:latin typeface="Calibri"/>
              <a:ea typeface="微软雅黑"/>
              <a:cs typeface="+mn-cs"/>
            </a:endParaRPr>
          </a:p>
        </p:txBody>
      </p:sp>
      <p:sp>
        <p:nvSpPr>
          <p:cNvPr id="3" name="矩形 2"/>
          <p:cNvSpPr/>
          <p:nvPr/>
        </p:nvSpPr>
        <p:spPr>
          <a:xfrm>
            <a:off x="746822" y="2582033"/>
            <a:ext cx="3005951" cy="504882"/>
          </a:xfrm>
          <a:prstGeom prst="rect">
            <a:avLst/>
          </a:prstGeom>
        </p:spPr>
        <p:txBody>
          <a:bodyPr wrap="non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（二）工伤保险待遇问题</a:t>
            </a:r>
            <a:endParaRPr kumimoji="0" lang="en-GB"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pic>
        <p:nvPicPr>
          <p:cNvPr id="13" name="图片 12">
            <a:extLst>
              <a:ext uri="{FF2B5EF4-FFF2-40B4-BE49-F238E27FC236}">
                <a16:creationId xmlns:a16="http://schemas.microsoft.com/office/drawing/2014/main" id="{DAC3E7E8-3D29-4B52-9412-FC4F5DBAA421}"/>
              </a:ext>
            </a:extLst>
          </p:cNvPr>
          <p:cNvPicPr>
            <a:picLocks noChangeAspect="1"/>
          </p:cNvPicPr>
          <p:nvPr/>
        </p:nvPicPr>
        <p:blipFill>
          <a:blip r:embed="rId3"/>
          <a:stretch>
            <a:fillRect/>
          </a:stretch>
        </p:blipFill>
        <p:spPr>
          <a:xfrm>
            <a:off x="8534221" y="737462"/>
            <a:ext cx="3550304" cy="1157440"/>
          </a:xfrm>
          <a:prstGeom prst="rect">
            <a:avLst/>
          </a:prstGeom>
        </p:spPr>
      </p:pic>
      <p:sp>
        <p:nvSpPr>
          <p:cNvPr id="2" name="矩形 1">
            <a:extLst>
              <a:ext uri="{FF2B5EF4-FFF2-40B4-BE49-F238E27FC236}">
                <a16:creationId xmlns:a16="http://schemas.microsoft.com/office/drawing/2014/main" id="{5180EF24-2A7E-445E-80FB-58EEFBA46378}"/>
              </a:ext>
            </a:extLst>
          </p:cNvPr>
          <p:cNvSpPr/>
          <p:nvPr/>
        </p:nvSpPr>
        <p:spPr>
          <a:xfrm>
            <a:off x="992051" y="195749"/>
            <a:ext cx="2800767"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8.4.2.2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工伤保险待遇问题</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5" name="文本框 14">
            <a:extLst>
              <a:ext uri="{FF2B5EF4-FFF2-40B4-BE49-F238E27FC236}">
                <a16:creationId xmlns:a16="http://schemas.microsoft.com/office/drawing/2014/main" id="{042540C0-D954-4F4A-9B77-B153C37F29AC}"/>
              </a:ext>
            </a:extLst>
          </p:cNvPr>
          <p:cNvSpPr txBox="1"/>
          <p:nvPr/>
        </p:nvSpPr>
        <p:spPr>
          <a:xfrm>
            <a:off x="650046" y="2111038"/>
            <a:ext cx="370646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8.4.2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二、工伤保险制度的内容</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6" name="文本框 15">
            <a:extLst>
              <a:ext uri="{FF2B5EF4-FFF2-40B4-BE49-F238E27FC236}">
                <a16:creationId xmlns:a16="http://schemas.microsoft.com/office/drawing/2014/main" id="{B91BB5CE-28F3-4D4C-B773-E38DB3DF934B}"/>
              </a:ext>
            </a:extLst>
          </p:cNvPr>
          <p:cNvSpPr txBox="1"/>
          <p:nvPr/>
        </p:nvSpPr>
        <p:spPr>
          <a:xfrm>
            <a:off x="3882599" y="2703960"/>
            <a:ext cx="1438214"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a:t>
            </a:r>
            <a:r>
              <a:rPr kumimoji="0" lang="en-US" altLang="zh-CN" sz="1800" b="1" i="0" u="none" strike="noStrike" kern="1200" cap="none" spc="0" normalizeH="0" baseline="0" noProof="0" dirty="0">
                <a:ln>
                  <a:noFill/>
                </a:ln>
                <a:solidFill>
                  <a:prstClr val="white"/>
                </a:solidFill>
                <a:effectLst/>
                <a:uLnTx/>
                <a:uFillTx/>
                <a:latin typeface="Calibri"/>
                <a:ea typeface="微软雅黑"/>
                <a:cs typeface="+mn-cs"/>
              </a:rPr>
              <a:t>/</a:t>
            </a: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简答题</a:t>
            </a:r>
          </a:p>
        </p:txBody>
      </p:sp>
      <p:sp>
        <p:nvSpPr>
          <p:cNvPr id="17" name="文本框 16">
            <a:extLst>
              <a:ext uri="{FF2B5EF4-FFF2-40B4-BE49-F238E27FC236}">
                <a16:creationId xmlns:a16="http://schemas.microsoft.com/office/drawing/2014/main" id="{13EA947B-6706-4C08-9F9A-3B767A3F46D6}"/>
              </a:ext>
            </a:extLst>
          </p:cNvPr>
          <p:cNvSpPr txBox="1"/>
          <p:nvPr/>
        </p:nvSpPr>
        <p:spPr>
          <a:xfrm>
            <a:off x="107475" y="941847"/>
            <a:ext cx="305527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8</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工伤保险</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8" name="矩形 17">
            <a:extLst>
              <a:ext uri="{FF2B5EF4-FFF2-40B4-BE49-F238E27FC236}">
                <a16:creationId xmlns:a16="http://schemas.microsoft.com/office/drawing/2014/main" id="{12F52936-9DF9-4A37-8BDA-A863859CE5EA}"/>
              </a:ext>
            </a:extLst>
          </p:cNvPr>
          <p:cNvSpPr/>
          <p:nvPr/>
        </p:nvSpPr>
        <p:spPr>
          <a:xfrm>
            <a:off x="319016" y="1572609"/>
            <a:ext cx="5918585"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8.4</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中国工伤保险制度的现状及存在问题</a:t>
            </a:r>
          </a:p>
        </p:txBody>
      </p:sp>
    </p:spTree>
    <p:extLst>
      <p:ext uri="{BB962C8B-B14F-4D97-AF65-F5344CB8AC3E}">
        <p14:creationId xmlns:p14="http://schemas.microsoft.com/office/powerpoint/2010/main" val="8527204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48652" y="1148505"/>
            <a:ext cx="9406259" cy="499624"/>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2</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en-US" sz="2000" b="1" i="0" u="none" strike="noStrike" kern="1200" cap="none" spc="0" normalizeH="0" baseline="0" noProof="0" dirty="0">
                <a:ln>
                  <a:noFill/>
                </a:ln>
                <a:solidFill>
                  <a:srgbClr val="FF0000"/>
                </a:solidFill>
                <a:effectLst/>
                <a:uLnTx/>
                <a:uFillTx/>
                <a:latin typeface="微软雅黑"/>
                <a:ea typeface="微软雅黑"/>
                <a:cs typeface="+mn-cs"/>
              </a:rPr>
              <a:t>伤残待遇（</a:t>
            </a:r>
            <a:r>
              <a:rPr kumimoji="0" lang="zh-CN" altLang="en-US" sz="2000" b="1" i="0" u="none" strike="noStrike" kern="1200" cap="none" spc="0" normalizeH="0" baseline="0" noProof="0" dirty="0">
                <a:ln>
                  <a:noFill/>
                </a:ln>
                <a:solidFill>
                  <a:prstClr val="black"/>
                </a:solidFill>
                <a:effectLst/>
                <a:uLnTx/>
                <a:uFillTx/>
                <a:latin typeface="微软雅黑"/>
                <a:ea typeface="微软雅黑"/>
                <a:cs typeface="+mn-cs"/>
              </a:rPr>
              <a:t>表格当中的补助金</a:t>
            </a:r>
            <a:r>
              <a:rPr kumimoji="0" lang="zh-CN" altLang="en-US" sz="2000" b="1" i="0" u="none" strike="noStrike" kern="1200" cap="none" spc="0" normalizeH="0" baseline="0" noProof="0" dirty="0">
                <a:ln>
                  <a:noFill/>
                </a:ln>
                <a:solidFill>
                  <a:srgbClr val="FF0000"/>
                </a:solidFill>
                <a:effectLst/>
                <a:uLnTx/>
                <a:uFillTx/>
                <a:latin typeface="微软雅黑"/>
                <a:ea typeface="微软雅黑"/>
                <a:cs typeface="+mn-cs"/>
              </a:rPr>
              <a:t>红色用来考试，</a:t>
            </a:r>
            <a:r>
              <a:rPr kumimoji="0" lang="zh-CN" altLang="en-US" sz="2000" b="1" i="0" u="none" strike="noStrike" kern="1200" cap="none" spc="0" normalizeH="0" baseline="0" noProof="0" dirty="0">
                <a:ln>
                  <a:noFill/>
                </a:ln>
                <a:solidFill>
                  <a:srgbClr val="F79646">
                    <a:lumMod val="75000"/>
                  </a:srgbClr>
                </a:solidFill>
                <a:effectLst/>
                <a:uLnTx/>
                <a:uFillTx/>
                <a:latin typeface="微软雅黑"/>
                <a:ea typeface="微软雅黑"/>
                <a:cs typeface="+mn-cs"/>
              </a:rPr>
              <a:t>黄色是实际情况</a:t>
            </a:r>
            <a:r>
              <a:rPr kumimoji="0" lang="zh-CN" altLang="en-US" sz="2000" b="1" i="0" u="none" strike="noStrike" kern="1200" cap="none" spc="0" normalizeH="0" baseline="0" noProof="0" dirty="0">
                <a:ln>
                  <a:noFill/>
                </a:ln>
                <a:solidFill>
                  <a:srgbClr val="FF0000"/>
                </a:solidFill>
                <a:effectLst/>
                <a:uLnTx/>
                <a:uFillTx/>
                <a:latin typeface="微软雅黑"/>
                <a:ea typeface="微软雅黑"/>
                <a:cs typeface="+mn-cs"/>
              </a:rPr>
              <a:t>）</a:t>
            </a:r>
            <a:endParaRPr kumimoji="0" lang="en-US" altLang="zh-CN" sz="2000" b="1" i="0" u="none" strike="noStrike" kern="1200" cap="none" spc="0" normalizeH="0" baseline="0" noProof="0" dirty="0">
              <a:ln>
                <a:noFill/>
              </a:ln>
              <a:solidFill>
                <a:srgbClr val="FF0000"/>
              </a:solidFill>
              <a:effectLst/>
              <a:uLnTx/>
              <a:uFillTx/>
              <a:latin typeface="微软雅黑"/>
              <a:ea typeface="微软雅黑"/>
              <a:cs typeface="+mn-cs"/>
            </a:endParaRPr>
          </a:p>
        </p:txBody>
      </p:sp>
      <p:pic>
        <p:nvPicPr>
          <p:cNvPr id="3" name="图片 2">
            <a:extLst>
              <a:ext uri="{FF2B5EF4-FFF2-40B4-BE49-F238E27FC236}">
                <a16:creationId xmlns:a16="http://schemas.microsoft.com/office/drawing/2014/main" id="{D15C17C4-30DA-43AA-A163-4343420CEC24}"/>
              </a:ext>
            </a:extLst>
          </p:cNvPr>
          <p:cNvPicPr>
            <a:picLocks noChangeAspect="1"/>
          </p:cNvPicPr>
          <p:nvPr/>
        </p:nvPicPr>
        <p:blipFill>
          <a:blip r:embed="rId3"/>
          <a:stretch>
            <a:fillRect/>
          </a:stretch>
        </p:blipFill>
        <p:spPr>
          <a:xfrm>
            <a:off x="1000103" y="2143351"/>
            <a:ext cx="10487715" cy="4216489"/>
          </a:xfrm>
          <a:prstGeom prst="rect">
            <a:avLst/>
          </a:prstGeom>
        </p:spPr>
      </p:pic>
      <p:pic>
        <p:nvPicPr>
          <p:cNvPr id="4" name="图片 3">
            <a:extLst>
              <a:ext uri="{FF2B5EF4-FFF2-40B4-BE49-F238E27FC236}">
                <a16:creationId xmlns:a16="http://schemas.microsoft.com/office/drawing/2014/main" id="{587798D3-2CE7-40F2-80F1-C85616F7C0DD}"/>
              </a:ext>
            </a:extLst>
          </p:cNvPr>
          <p:cNvPicPr>
            <a:picLocks noChangeAspect="1"/>
          </p:cNvPicPr>
          <p:nvPr/>
        </p:nvPicPr>
        <p:blipFill>
          <a:blip r:embed="rId4"/>
          <a:stretch>
            <a:fillRect/>
          </a:stretch>
        </p:blipFill>
        <p:spPr>
          <a:xfrm>
            <a:off x="8568015" y="737461"/>
            <a:ext cx="3516510" cy="1146423"/>
          </a:xfrm>
          <a:prstGeom prst="rect">
            <a:avLst/>
          </a:prstGeom>
        </p:spPr>
      </p:pic>
      <p:sp>
        <p:nvSpPr>
          <p:cNvPr id="2" name="矩形 1">
            <a:extLst>
              <a:ext uri="{FF2B5EF4-FFF2-40B4-BE49-F238E27FC236}">
                <a16:creationId xmlns:a16="http://schemas.microsoft.com/office/drawing/2014/main" id="{F87423BA-8EEE-432E-882D-36023D3DBC7C}"/>
              </a:ext>
            </a:extLst>
          </p:cNvPr>
          <p:cNvSpPr/>
          <p:nvPr/>
        </p:nvSpPr>
        <p:spPr>
          <a:xfrm>
            <a:off x="2286000" y="2545493"/>
            <a:ext cx="1161535" cy="3768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sp>
        <p:nvSpPr>
          <p:cNvPr id="6" name="矩形 5">
            <a:extLst>
              <a:ext uri="{FF2B5EF4-FFF2-40B4-BE49-F238E27FC236}">
                <a16:creationId xmlns:a16="http://schemas.microsoft.com/office/drawing/2014/main" id="{234D87BF-A863-4C90-9901-8975848A4831}"/>
              </a:ext>
            </a:extLst>
          </p:cNvPr>
          <p:cNvSpPr/>
          <p:nvPr/>
        </p:nvSpPr>
        <p:spPr>
          <a:xfrm>
            <a:off x="992051" y="195749"/>
            <a:ext cx="2800767"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8.4.2.2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工伤保险待遇问题</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Tree>
    <p:extLst>
      <p:ext uri="{BB962C8B-B14F-4D97-AF65-F5344CB8AC3E}">
        <p14:creationId xmlns:p14="http://schemas.microsoft.com/office/powerpoint/2010/main" val="1513756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141035" y="2025027"/>
            <a:ext cx="8357192" cy="3925153"/>
          </a:xfrm>
        </p:spPr>
        <p:txBody>
          <a:bodyPr anchor="ctr"/>
          <a:lstStyle/>
          <a:p>
            <a:pPr algn="l">
              <a:lnSpc>
                <a:spcPct val="150000"/>
              </a:lnSpc>
              <a:spcAft>
                <a:spcPts val="1200"/>
              </a:spcAft>
            </a:pPr>
            <a:r>
              <a:rPr lang="zh-CN" altLang="en-US" dirty="0"/>
              <a:t>工伤职工达到退休年龄并办理退休手续后应该（     ）。</a:t>
            </a:r>
            <a:endParaRPr lang="en-US" altLang="zh-CN" dirty="0"/>
          </a:p>
          <a:p>
            <a:pPr algn="l">
              <a:lnSpc>
                <a:spcPct val="150000"/>
              </a:lnSpc>
              <a:spcAft>
                <a:spcPts val="1200"/>
              </a:spcAft>
            </a:pPr>
            <a:r>
              <a:rPr lang="en-US" altLang="zh-CN" dirty="0"/>
              <a:t>A</a:t>
            </a:r>
            <a:r>
              <a:rPr lang="zh-CN" altLang="en-US" dirty="0"/>
              <a:t>、继续发伤残津贴，并享受基本养老保险待遇</a:t>
            </a:r>
          </a:p>
          <a:p>
            <a:pPr algn="l">
              <a:lnSpc>
                <a:spcPct val="150000"/>
              </a:lnSpc>
              <a:spcAft>
                <a:spcPts val="1200"/>
              </a:spcAft>
            </a:pPr>
            <a:r>
              <a:rPr lang="en-US" altLang="zh-CN" dirty="0"/>
              <a:t>B</a:t>
            </a:r>
            <a:r>
              <a:rPr lang="zh-CN" altLang="en-US" dirty="0"/>
              <a:t>、继续发伤残津贴，不享受基本养老保险待遇</a:t>
            </a:r>
          </a:p>
          <a:p>
            <a:pPr algn="l">
              <a:lnSpc>
                <a:spcPct val="150000"/>
              </a:lnSpc>
              <a:spcAft>
                <a:spcPts val="1200"/>
              </a:spcAft>
            </a:pPr>
            <a:r>
              <a:rPr lang="en-US" altLang="zh-CN" dirty="0"/>
              <a:t>C</a:t>
            </a:r>
            <a:r>
              <a:rPr lang="zh-CN" altLang="en-US" dirty="0"/>
              <a:t>、停发伤残津贴，享受基本养老保险待遇</a:t>
            </a:r>
          </a:p>
          <a:p>
            <a:pPr algn="l">
              <a:lnSpc>
                <a:spcPct val="150000"/>
              </a:lnSpc>
              <a:spcAft>
                <a:spcPts val="1200"/>
              </a:spcAft>
            </a:pPr>
            <a:r>
              <a:rPr lang="en-US" altLang="zh-CN" dirty="0"/>
              <a:t>D</a:t>
            </a:r>
            <a:r>
              <a:rPr lang="zh-CN" altLang="en-US" dirty="0"/>
              <a:t>、停发伤残津贴，享受补充养老保险待遇</a:t>
            </a:r>
          </a:p>
        </p:txBody>
      </p:sp>
      <p:sp>
        <p:nvSpPr>
          <p:cNvPr id="5" name="TextBox 3">
            <a:extLst>
              <a:ext uri="{FF2B5EF4-FFF2-40B4-BE49-F238E27FC236}">
                <a16:creationId xmlns:a16="http://schemas.microsoft.com/office/drawing/2014/main" id="{58AC86AA-1900-4099-849B-9389AA671218}"/>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608638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84D11766-797D-4589-936B-715E97DC41BA}"/>
              </a:ext>
            </a:extLst>
          </p:cNvPr>
          <p:cNvGrpSpPr/>
          <p:nvPr/>
        </p:nvGrpSpPr>
        <p:grpSpPr>
          <a:xfrm>
            <a:off x="396610" y="2130727"/>
            <a:ext cx="10558073" cy="3409626"/>
            <a:chOff x="-603707" y="1988498"/>
            <a:chExt cx="10558073" cy="3409626"/>
          </a:xfrm>
        </p:grpSpPr>
        <p:cxnSp>
          <p:nvCxnSpPr>
            <p:cNvPr id="5" name="直接连接符 4">
              <a:extLst>
                <a:ext uri="{FF2B5EF4-FFF2-40B4-BE49-F238E27FC236}">
                  <a16:creationId xmlns:a16="http://schemas.microsoft.com/office/drawing/2014/main" id="{B93642EC-9BA5-4C23-A08C-5EC34C10CFAA}"/>
                </a:ext>
              </a:extLst>
            </p:cNvPr>
            <p:cNvCxnSpPr>
              <a:cxnSpLocks/>
            </p:cNvCxnSpPr>
            <p:nvPr/>
          </p:nvCxnSpPr>
          <p:spPr>
            <a:xfrm>
              <a:off x="6860182" y="4544579"/>
              <a:ext cx="459883"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12" name="组合 11">
              <a:extLst>
                <a:ext uri="{FF2B5EF4-FFF2-40B4-BE49-F238E27FC236}">
                  <a16:creationId xmlns:a16="http://schemas.microsoft.com/office/drawing/2014/main" id="{36610578-49B7-4E9E-8493-D27F4CF88B14}"/>
                </a:ext>
              </a:extLst>
            </p:cNvPr>
            <p:cNvGrpSpPr/>
            <p:nvPr/>
          </p:nvGrpSpPr>
          <p:grpSpPr>
            <a:xfrm>
              <a:off x="-603707" y="1988498"/>
              <a:ext cx="10558073" cy="3409626"/>
              <a:chOff x="-564346" y="1860512"/>
              <a:chExt cx="10558073" cy="3409626"/>
            </a:xfrm>
          </p:grpSpPr>
          <p:cxnSp>
            <p:nvCxnSpPr>
              <p:cNvPr id="14" name="直接连接符 13">
                <a:extLst>
                  <a:ext uri="{FF2B5EF4-FFF2-40B4-BE49-F238E27FC236}">
                    <a16:creationId xmlns:a16="http://schemas.microsoft.com/office/drawing/2014/main" id="{5D542FC4-4104-46D1-AEC3-E29B0C694009}"/>
                  </a:ext>
                </a:extLst>
              </p:cNvPr>
              <p:cNvCxnSpPr/>
              <p:nvPr/>
            </p:nvCxnSpPr>
            <p:spPr>
              <a:xfrm>
                <a:off x="2738374" y="3359722"/>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2597546A-D902-4A4C-9FCF-70DB5772BC4A}"/>
                  </a:ext>
                </a:extLst>
              </p:cNvPr>
              <p:cNvSpPr txBox="1"/>
              <p:nvPr/>
            </p:nvSpPr>
            <p:spPr>
              <a:xfrm>
                <a:off x="3236821" y="3092684"/>
                <a:ext cx="2371706"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400" b="0" i="0" u="none" strike="noStrike" kern="1200" cap="none" spc="0" normalizeH="0" baseline="0" noProof="0" dirty="0">
                    <a:ln>
                      <a:noFill/>
                    </a:ln>
                    <a:solidFill>
                      <a:prstClr val="black"/>
                    </a:solidFill>
                    <a:effectLst/>
                    <a:uLnTx/>
                    <a:uFillTx/>
                    <a:latin typeface="Calibri"/>
                    <a:ea typeface="微软雅黑"/>
                    <a:cs typeface="+mn-cs"/>
                  </a:rPr>
                  <a:t>工伤保险的功能</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16" name="组合 15">
                <a:extLst>
                  <a:ext uri="{FF2B5EF4-FFF2-40B4-BE49-F238E27FC236}">
                    <a16:creationId xmlns:a16="http://schemas.microsoft.com/office/drawing/2014/main" id="{90A92901-F886-4B2F-9A30-87375619776D}"/>
                  </a:ext>
                </a:extLst>
              </p:cNvPr>
              <p:cNvGrpSpPr/>
              <p:nvPr/>
            </p:nvGrpSpPr>
            <p:grpSpPr>
              <a:xfrm>
                <a:off x="-564346" y="1860512"/>
                <a:ext cx="10558073" cy="3409626"/>
                <a:chOff x="-461476" y="1887817"/>
                <a:chExt cx="10558073" cy="3409626"/>
              </a:xfrm>
            </p:grpSpPr>
            <p:grpSp>
              <p:nvGrpSpPr>
                <p:cNvPr id="17" name="组合 16">
                  <a:extLst>
                    <a:ext uri="{FF2B5EF4-FFF2-40B4-BE49-F238E27FC236}">
                      <a16:creationId xmlns:a16="http://schemas.microsoft.com/office/drawing/2014/main" id="{077B4EB4-6E8C-4BA7-B3BD-596076FF9727}"/>
                    </a:ext>
                  </a:extLst>
                </p:cNvPr>
                <p:cNvGrpSpPr/>
                <p:nvPr/>
              </p:nvGrpSpPr>
              <p:grpSpPr>
                <a:xfrm>
                  <a:off x="-461476" y="1887817"/>
                  <a:ext cx="10558073" cy="3409626"/>
                  <a:chOff x="376026" y="1736649"/>
                  <a:chExt cx="10558073" cy="3409626"/>
                </a:xfrm>
              </p:grpSpPr>
              <p:grpSp>
                <p:nvGrpSpPr>
                  <p:cNvPr id="26" name="组合 25">
                    <a:extLst>
                      <a:ext uri="{FF2B5EF4-FFF2-40B4-BE49-F238E27FC236}">
                        <a16:creationId xmlns:a16="http://schemas.microsoft.com/office/drawing/2014/main" id="{47C6AF15-221F-43F2-B8D0-AD9DCCFCBE62}"/>
                      </a:ext>
                    </a:extLst>
                  </p:cNvPr>
                  <p:cNvGrpSpPr/>
                  <p:nvPr/>
                </p:nvGrpSpPr>
                <p:grpSpPr>
                  <a:xfrm>
                    <a:off x="376026" y="1736649"/>
                    <a:ext cx="7463889" cy="2765241"/>
                    <a:chOff x="-175321" y="1843034"/>
                    <a:chExt cx="7463889" cy="2765241"/>
                  </a:xfrm>
                </p:grpSpPr>
                <p:sp>
                  <p:nvSpPr>
                    <p:cNvPr id="30" name="文本框 29">
                      <a:extLst>
                        <a:ext uri="{FF2B5EF4-FFF2-40B4-BE49-F238E27FC236}">
                          <a16:creationId xmlns:a16="http://schemas.microsoft.com/office/drawing/2014/main" id="{54D8D5C5-A38B-4CA8-9761-2D371B1BE50E}"/>
                        </a:ext>
                      </a:extLst>
                    </p:cNvPr>
                    <p:cNvSpPr txBox="1"/>
                    <p:nvPr/>
                  </p:nvSpPr>
                  <p:spPr>
                    <a:xfrm>
                      <a:off x="-175321" y="2907049"/>
                      <a:ext cx="2775813" cy="954107"/>
                    </a:xfrm>
                    <a:prstGeom prst="rect">
                      <a:avLst/>
                    </a:prstGeom>
                    <a:solidFill>
                      <a:schemeClr val="accent6">
                        <a:lumMod val="60000"/>
                        <a:lumOff val="40000"/>
                      </a:schemeClr>
                    </a:solidFill>
                    <a:ln w="38100">
                      <a:noFill/>
                    </a:ln>
                  </p:spPr>
                  <p:txBody>
                    <a:bodyPr vert="horz"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工伤保险及其功能、形式、特点</a:t>
                      </a:r>
                    </a:p>
                  </p:txBody>
                </p:sp>
                <p:cxnSp>
                  <p:nvCxnSpPr>
                    <p:cNvPr id="31" name="直接连接符 30">
                      <a:extLst>
                        <a:ext uri="{FF2B5EF4-FFF2-40B4-BE49-F238E27FC236}">
                          <a16:creationId xmlns:a16="http://schemas.microsoft.com/office/drawing/2014/main" id="{6A827D8F-130C-4B19-819F-F2E2A23F7D8E}"/>
                        </a:ext>
                      </a:extLst>
                    </p:cNvPr>
                    <p:cNvCxnSpPr/>
                    <p:nvPr/>
                  </p:nvCxnSpPr>
                  <p:spPr>
                    <a:xfrm>
                      <a:off x="2600492" y="3342244"/>
                      <a:ext cx="542416"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92E9AF3E-5C06-46B9-B1F6-BF905ACDCD5B}"/>
                        </a:ext>
                      </a:extLst>
                    </p:cNvPr>
                    <p:cNvCxnSpPr/>
                    <p:nvPr/>
                  </p:nvCxnSpPr>
                  <p:spPr>
                    <a:xfrm>
                      <a:off x="3127400" y="2060373"/>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F6725929-F96D-4FB0-B685-57A039215CEE}"/>
                        </a:ext>
                      </a:extLst>
                    </p:cNvPr>
                    <p:cNvSpPr txBox="1"/>
                    <p:nvPr/>
                  </p:nvSpPr>
                  <p:spPr>
                    <a:xfrm>
                      <a:off x="3625846" y="1843034"/>
                      <a:ext cx="2392940"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400" b="0" i="0" u="none" strike="noStrike" kern="1200" cap="none" spc="0" normalizeH="0" baseline="0" noProof="0" dirty="0">
                          <a:ln>
                            <a:noFill/>
                          </a:ln>
                          <a:solidFill>
                            <a:prstClr val="black"/>
                          </a:solidFill>
                          <a:effectLst/>
                          <a:uLnTx/>
                          <a:uFillTx/>
                          <a:latin typeface="Calibri"/>
                          <a:ea typeface="微软雅黑"/>
                          <a:cs typeface="+mn-cs"/>
                        </a:rPr>
                        <a:t>工伤及工伤保险</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cxnSp>
                  <p:nvCxnSpPr>
                    <p:cNvPr id="34" name="直接连接符 33">
                      <a:extLst>
                        <a:ext uri="{FF2B5EF4-FFF2-40B4-BE49-F238E27FC236}">
                          <a16:creationId xmlns:a16="http://schemas.microsoft.com/office/drawing/2014/main" id="{96960DB5-B516-4712-8009-D7D87F41216F}"/>
                        </a:ext>
                      </a:extLst>
                    </p:cNvPr>
                    <p:cNvCxnSpPr/>
                    <p:nvPr/>
                  </p:nvCxnSpPr>
                  <p:spPr>
                    <a:xfrm>
                      <a:off x="3110019" y="4399115"/>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4E7FA9BF-0884-4ED2-86A2-56BBD7C8FCB4}"/>
                        </a:ext>
                      </a:extLst>
                    </p:cNvPr>
                    <p:cNvSpPr txBox="1"/>
                    <p:nvPr/>
                  </p:nvSpPr>
                  <p:spPr>
                    <a:xfrm>
                      <a:off x="3625846" y="4146610"/>
                      <a:ext cx="3662722"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400" b="0" i="0" u="none" strike="noStrike" kern="1200" cap="none" spc="0" normalizeH="0" baseline="0" noProof="0" dirty="0">
                          <a:ln>
                            <a:noFill/>
                          </a:ln>
                          <a:solidFill>
                            <a:prstClr val="black"/>
                          </a:solidFill>
                          <a:effectLst/>
                          <a:uLnTx/>
                          <a:uFillTx/>
                          <a:latin typeface="Calibri"/>
                          <a:ea typeface="微软雅黑"/>
                          <a:cs typeface="+mn-cs"/>
                        </a:rPr>
                        <a:t>工伤保险制度的保障方式</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cxnSp>
                  <p:nvCxnSpPr>
                    <p:cNvPr id="36" name="直接连接符 35">
                      <a:extLst>
                        <a:ext uri="{FF2B5EF4-FFF2-40B4-BE49-F238E27FC236}">
                          <a16:creationId xmlns:a16="http://schemas.microsoft.com/office/drawing/2014/main" id="{35457955-6E38-4975-B8B1-E54C481896D4}"/>
                        </a:ext>
                      </a:extLst>
                    </p:cNvPr>
                    <p:cNvCxnSpPr>
                      <a:cxnSpLocks/>
                    </p:cNvCxnSpPr>
                    <p:nvPr/>
                  </p:nvCxnSpPr>
                  <p:spPr>
                    <a:xfrm flipV="1">
                      <a:off x="3134651" y="2060375"/>
                      <a:ext cx="0" cy="2356134"/>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7" name="组合 26">
                    <a:extLst>
                      <a:ext uri="{FF2B5EF4-FFF2-40B4-BE49-F238E27FC236}">
                        <a16:creationId xmlns:a16="http://schemas.microsoft.com/office/drawing/2014/main" id="{FB5F0682-E87B-4680-8272-B4587363F429}"/>
                      </a:ext>
                    </a:extLst>
                  </p:cNvPr>
                  <p:cNvGrpSpPr/>
                  <p:nvPr/>
                </p:nvGrpSpPr>
                <p:grpSpPr>
                  <a:xfrm>
                    <a:off x="8299798" y="4684610"/>
                    <a:ext cx="2634301" cy="461665"/>
                    <a:chOff x="8299798" y="4684610"/>
                    <a:chExt cx="2634301" cy="461665"/>
                  </a:xfrm>
                </p:grpSpPr>
                <p:cxnSp>
                  <p:nvCxnSpPr>
                    <p:cNvPr id="28" name="直接连接符 27">
                      <a:extLst>
                        <a:ext uri="{FF2B5EF4-FFF2-40B4-BE49-F238E27FC236}">
                          <a16:creationId xmlns:a16="http://schemas.microsoft.com/office/drawing/2014/main" id="{DF795F63-BE52-4220-AF9F-FDA0AB3A3FDD}"/>
                        </a:ext>
                      </a:extLst>
                    </p:cNvPr>
                    <p:cNvCxnSpPr/>
                    <p:nvPr/>
                  </p:nvCxnSpPr>
                  <p:spPr>
                    <a:xfrm>
                      <a:off x="8299798" y="4925118"/>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D89E47D3-E5B7-4494-8076-E937930938A4}"/>
                        </a:ext>
                      </a:extLst>
                    </p:cNvPr>
                    <p:cNvSpPr txBox="1"/>
                    <p:nvPr/>
                  </p:nvSpPr>
                  <p:spPr>
                    <a:xfrm>
                      <a:off x="8808378" y="4684610"/>
                      <a:ext cx="2125721"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400" b="0" i="0" u="none" strike="noStrike" kern="1200" cap="none" spc="0" normalizeH="0" baseline="0" noProof="0" dirty="0">
                          <a:ln>
                            <a:noFill/>
                          </a:ln>
                          <a:solidFill>
                            <a:prstClr val="black"/>
                          </a:solidFill>
                          <a:effectLst/>
                          <a:uLnTx/>
                          <a:uFillTx/>
                          <a:latin typeface="Calibri"/>
                          <a:ea typeface="微软雅黑"/>
                          <a:cs typeface="+mn-cs"/>
                        </a:rPr>
                        <a:t>工伤社会保险</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grpSp>
            </p:grpSp>
            <p:grpSp>
              <p:nvGrpSpPr>
                <p:cNvPr id="18" name="组合 17">
                  <a:extLst>
                    <a:ext uri="{FF2B5EF4-FFF2-40B4-BE49-F238E27FC236}">
                      <a16:creationId xmlns:a16="http://schemas.microsoft.com/office/drawing/2014/main" id="{638D5D3D-DEA1-488B-9D60-501C299F59DA}"/>
                    </a:ext>
                  </a:extLst>
                </p:cNvPr>
                <p:cNvGrpSpPr/>
                <p:nvPr/>
              </p:nvGrpSpPr>
              <p:grpSpPr>
                <a:xfrm>
                  <a:off x="7462296" y="3620334"/>
                  <a:ext cx="2634301" cy="1455643"/>
                  <a:chOff x="7466615" y="3616040"/>
                  <a:chExt cx="2634301" cy="1455643"/>
                </a:xfrm>
              </p:grpSpPr>
              <p:cxnSp>
                <p:nvCxnSpPr>
                  <p:cNvPr id="19" name="直接连接符 18">
                    <a:extLst>
                      <a:ext uri="{FF2B5EF4-FFF2-40B4-BE49-F238E27FC236}">
                        <a16:creationId xmlns:a16="http://schemas.microsoft.com/office/drawing/2014/main" id="{8F327037-8A45-4E36-AA89-3191DE6F9B49}"/>
                      </a:ext>
                    </a:extLst>
                  </p:cNvPr>
                  <p:cNvCxnSpPr>
                    <a:cxnSpLocks/>
                  </p:cNvCxnSpPr>
                  <p:nvPr/>
                </p:nvCxnSpPr>
                <p:spPr>
                  <a:xfrm flipV="1">
                    <a:off x="7466615" y="3846873"/>
                    <a:ext cx="0" cy="122481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62C1E5D7-9E94-4A17-A0D0-82D375B7148E}"/>
                      </a:ext>
                    </a:extLst>
                  </p:cNvPr>
                  <p:cNvCxnSpPr/>
                  <p:nvPr/>
                </p:nvCxnSpPr>
                <p:spPr>
                  <a:xfrm>
                    <a:off x="7466615" y="3846873"/>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05A508DF-DF53-47A5-ADE0-109BB821B18C}"/>
                      </a:ext>
                    </a:extLst>
                  </p:cNvPr>
                  <p:cNvSpPr txBox="1"/>
                  <p:nvPr/>
                </p:nvSpPr>
                <p:spPr>
                  <a:xfrm>
                    <a:off x="7975184" y="3616040"/>
                    <a:ext cx="2125732"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400" b="0" i="0" u="none" strike="noStrike" kern="1200" cap="none" spc="0" normalizeH="0" baseline="0" noProof="0" dirty="0">
                        <a:ln>
                          <a:noFill/>
                        </a:ln>
                        <a:solidFill>
                          <a:prstClr val="black"/>
                        </a:solidFill>
                        <a:effectLst/>
                        <a:uLnTx/>
                        <a:uFillTx/>
                        <a:latin typeface="Calibri"/>
                        <a:ea typeface="微软雅黑"/>
                        <a:cs typeface="+mn-cs"/>
                      </a:rPr>
                      <a:t>雇主责任保险</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grpSp>
          </p:grpSp>
        </p:grpSp>
      </p:grpSp>
    </p:spTree>
    <p:extLst>
      <p:ext uri="{BB962C8B-B14F-4D97-AF65-F5344CB8AC3E}">
        <p14:creationId xmlns:p14="http://schemas.microsoft.com/office/powerpoint/2010/main" val="111699874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141035" y="2025027"/>
            <a:ext cx="8357192" cy="3925153"/>
          </a:xfrm>
        </p:spPr>
        <p:txBody>
          <a:bodyPr anchor="ctr"/>
          <a:lstStyle/>
          <a:p>
            <a:pPr algn="l">
              <a:lnSpc>
                <a:spcPct val="150000"/>
              </a:lnSpc>
              <a:spcAft>
                <a:spcPts val="1200"/>
              </a:spcAft>
            </a:pPr>
            <a:r>
              <a:rPr lang="zh-CN" altLang="en-US" dirty="0"/>
              <a:t>工伤职工达到退休年龄并办理退休手续后应该（  </a:t>
            </a:r>
            <a:r>
              <a:rPr lang="en-US" altLang="zh-CN" b="1" dirty="0">
                <a:solidFill>
                  <a:srgbClr val="FF0000"/>
                </a:solidFill>
              </a:rPr>
              <a:t>C</a:t>
            </a:r>
            <a:r>
              <a:rPr lang="zh-CN" altLang="en-US" dirty="0"/>
              <a:t>  ）。</a:t>
            </a:r>
            <a:endParaRPr lang="en-US" altLang="zh-CN" dirty="0"/>
          </a:p>
          <a:p>
            <a:pPr algn="l">
              <a:lnSpc>
                <a:spcPct val="150000"/>
              </a:lnSpc>
              <a:spcAft>
                <a:spcPts val="1200"/>
              </a:spcAft>
            </a:pPr>
            <a:r>
              <a:rPr lang="en-US" altLang="zh-CN" dirty="0"/>
              <a:t>A</a:t>
            </a:r>
            <a:r>
              <a:rPr lang="zh-CN" altLang="en-US" dirty="0"/>
              <a:t>、继续发伤残津贴，并享受基本养老保险待遇</a:t>
            </a:r>
          </a:p>
          <a:p>
            <a:pPr algn="l">
              <a:lnSpc>
                <a:spcPct val="150000"/>
              </a:lnSpc>
              <a:spcAft>
                <a:spcPts val="1200"/>
              </a:spcAft>
            </a:pPr>
            <a:r>
              <a:rPr lang="en-US" altLang="zh-CN" dirty="0"/>
              <a:t>B</a:t>
            </a:r>
            <a:r>
              <a:rPr lang="zh-CN" altLang="en-US" dirty="0"/>
              <a:t>、继续发伤残津贴，不享受基本养老保险待遇</a:t>
            </a:r>
          </a:p>
          <a:p>
            <a:pPr algn="l">
              <a:lnSpc>
                <a:spcPct val="150000"/>
              </a:lnSpc>
              <a:spcAft>
                <a:spcPts val="1200"/>
              </a:spcAft>
            </a:pPr>
            <a:r>
              <a:rPr lang="en-US" altLang="zh-CN" b="1" dirty="0">
                <a:solidFill>
                  <a:srgbClr val="FF0000"/>
                </a:solidFill>
              </a:rPr>
              <a:t>C</a:t>
            </a:r>
            <a:r>
              <a:rPr lang="zh-CN" altLang="en-US" b="1" dirty="0">
                <a:solidFill>
                  <a:srgbClr val="FF0000"/>
                </a:solidFill>
              </a:rPr>
              <a:t>、停发伤残津贴，享受基本养老保险待遇</a:t>
            </a:r>
          </a:p>
          <a:p>
            <a:pPr algn="l">
              <a:lnSpc>
                <a:spcPct val="150000"/>
              </a:lnSpc>
              <a:spcAft>
                <a:spcPts val="1200"/>
              </a:spcAft>
            </a:pPr>
            <a:r>
              <a:rPr lang="en-US" altLang="zh-CN" dirty="0"/>
              <a:t>D</a:t>
            </a:r>
            <a:r>
              <a:rPr lang="zh-CN" altLang="en-US" dirty="0"/>
              <a:t>、停发伤残津贴，享受补充养老保险待遇</a:t>
            </a:r>
          </a:p>
        </p:txBody>
      </p:sp>
      <p:sp>
        <p:nvSpPr>
          <p:cNvPr id="5" name="TextBox 3">
            <a:extLst>
              <a:ext uri="{FF2B5EF4-FFF2-40B4-BE49-F238E27FC236}">
                <a16:creationId xmlns:a16="http://schemas.microsoft.com/office/drawing/2014/main" id="{58AC86AA-1900-4099-849B-9389AA671218}"/>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959997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343054" y="1929334"/>
            <a:ext cx="8357192" cy="4439568"/>
          </a:xfrm>
        </p:spPr>
        <p:txBody>
          <a:bodyPr anchor="ctr"/>
          <a:lstStyle/>
          <a:p>
            <a:pPr algn="l">
              <a:lnSpc>
                <a:spcPct val="150000"/>
              </a:lnSpc>
              <a:spcAft>
                <a:spcPts val="1200"/>
              </a:spcAft>
            </a:pPr>
            <a:r>
              <a:rPr lang="zh-CN" altLang="en-US" dirty="0"/>
              <a:t>根据我国</a:t>
            </a:r>
            <a:r>
              <a:rPr lang="en-US" altLang="zh-CN" dirty="0"/>
              <a:t>2004</a:t>
            </a:r>
            <a:r>
              <a:rPr lang="zh-CN" altLang="en-US" dirty="0"/>
              <a:t>年颁布的</a:t>
            </a:r>
            <a:r>
              <a:rPr lang="en-US" altLang="zh-CN" dirty="0"/>
              <a:t>《</a:t>
            </a:r>
            <a:r>
              <a:rPr lang="zh-CN" altLang="en-US" dirty="0"/>
              <a:t>工伤保险条例</a:t>
            </a:r>
            <a:r>
              <a:rPr lang="en-US" altLang="zh-CN" dirty="0"/>
              <a:t>》</a:t>
            </a:r>
            <a:r>
              <a:rPr lang="zh-CN" altLang="en-US" dirty="0"/>
              <a:t>，发给二级伤残者的一次性伤残补助金为（      ）。</a:t>
            </a:r>
            <a:endParaRPr lang="en-US" altLang="zh-CN" dirty="0"/>
          </a:p>
          <a:p>
            <a:pPr algn="l">
              <a:lnSpc>
                <a:spcPct val="150000"/>
              </a:lnSpc>
              <a:spcAft>
                <a:spcPts val="1200"/>
              </a:spcAft>
            </a:pPr>
            <a:r>
              <a:rPr lang="en-US" altLang="zh-CN" dirty="0"/>
              <a:t>A</a:t>
            </a:r>
            <a:r>
              <a:rPr lang="zh-CN" altLang="en-US" dirty="0"/>
              <a:t>、</a:t>
            </a:r>
            <a:r>
              <a:rPr lang="en-US" altLang="zh-CN" dirty="0"/>
              <a:t>24</a:t>
            </a:r>
            <a:r>
              <a:rPr lang="zh-CN" altLang="en-US" dirty="0"/>
              <a:t>个月本人工资 </a:t>
            </a:r>
          </a:p>
          <a:p>
            <a:pPr algn="l">
              <a:lnSpc>
                <a:spcPct val="150000"/>
              </a:lnSpc>
              <a:spcAft>
                <a:spcPts val="1200"/>
              </a:spcAft>
            </a:pPr>
            <a:r>
              <a:rPr lang="en-US" altLang="zh-CN" dirty="0"/>
              <a:t>B</a:t>
            </a:r>
            <a:r>
              <a:rPr lang="zh-CN" altLang="en-US" dirty="0"/>
              <a:t>、</a:t>
            </a:r>
            <a:r>
              <a:rPr lang="en-US" altLang="zh-CN" dirty="0"/>
              <a:t>22</a:t>
            </a:r>
            <a:r>
              <a:rPr lang="zh-CN" altLang="en-US" dirty="0"/>
              <a:t>个月本人工资</a:t>
            </a:r>
          </a:p>
          <a:p>
            <a:pPr algn="l">
              <a:lnSpc>
                <a:spcPct val="150000"/>
              </a:lnSpc>
              <a:spcAft>
                <a:spcPts val="1200"/>
              </a:spcAft>
            </a:pPr>
            <a:r>
              <a:rPr lang="en-US" altLang="zh-CN" dirty="0"/>
              <a:t>C</a:t>
            </a:r>
            <a:r>
              <a:rPr lang="zh-CN" altLang="en-US" dirty="0"/>
              <a:t>、</a:t>
            </a:r>
            <a:r>
              <a:rPr lang="en-US" altLang="zh-CN" dirty="0"/>
              <a:t>20</a:t>
            </a:r>
            <a:r>
              <a:rPr lang="zh-CN" altLang="en-US" dirty="0"/>
              <a:t>个月本人工资</a:t>
            </a:r>
          </a:p>
          <a:p>
            <a:pPr algn="l">
              <a:lnSpc>
                <a:spcPct val="150000"/>
              </a:lnSpc>
              <a:spcAft>
                <a:spcPts val="1200"/>
              </a:spcAft>
            </a:pPr>
            <a:r>
              <a:rPr lang="en-US" altLang="zh-CN" dirty="0"/>
              <a:t>D</a:t>
            </a:r>
            <a:r>
              <a:rPr lang="zh-CN" altLang="en-US" dirty="0"/>
              <a:t>、</a:t>
            </a:r>
            <a:r>
              <a:rPr lang="en-US" altLang="zh-CN" dirty="0"/>
              <a:t>18</a:t>
            </a:r>
            <a:r>
              <a:rPr lang="zh-CN" altLang="en-US" dirty="0"/>
              <a:t>个月本人工资</a:t>
            </a:r>
          </a:p>
        </p:txBody>
      </p:sp>
      <p:sp>
        <p:nvSpPr>
          <p:cNvPr id="5" name="TextBox 3">
            <a:extLst>
              <a:ext uri="{FF2B5EF4-FFF2-40B4-BE49-F238E27FC236}">
                <a16:creationId xmlns:a16="http://schemas.microsoft.com/office/drawing/2014/main" id="{58AC86AA-1900-4099-849B-9389AA671218}"/>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5624455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343054" y="1929334"/>
            <a:ext cx="8357192" cy="4439568"/>
          </a:xfrm>
        </p:spPr>
        <p:txBody>
          <a:bodyPr anchor="ctr"/>
          <a:lstStyle/>
          <a:p>
            <a:pPr algn="l">
              <a:lnSpc>
                <a:spcPct val="150000"/>
              </a:lnSpc>
              <a:spcAft>
                <a:spcPts val="1200"/>
              </a:spcAft>
            </a:pPr>
            <a:r>
              <a:rPr lang="zh-CN" altLang="en-US" dirty="0"/>
              <a:t>根据我国</a:t>
            </a:r>
            <a:r>
              <a:rPr lang="en-US" altLang="zh-CN" dirty="0"/>
              <a:t>2004</a:t>
            </a:r>
            <a:r>
              <a:rPr lang="zh-CN" altLang="en-US" dirty="0"/>
              <a:t>年颁布的</a:t>
            </a:r>
            <a:r>
              <a:rPr lang="en-US" altLang="zh-CN" dirty="0"/>
              <a:t>《</a:t>
            </a:r>
            <a:r>
              <a:rPr lang="zh-CN" altLang="en-US" dirty="0"/>
              <a:t>工伤保险条例</a:t>
            </a:r>
            <a:r>
              <a:rPr lang="en-US" altLang="zh-CN" dirty="0"/>
              <a:t>》</a:t>
            </a:r>
            <a:r>
              <a:rPr lang="zh-CN" altLang="en-US" dirty="0"/>
              <a:t>，发给二级伤残者的一次性伤残补助金为（   </a:t>
            </a:r>
            <a:r>
              <a:rPr lang="en-US" altLang="zh-CN" b="1" dirty="0">
                <a:solidFill>
                  <a:srgbClr val="FF0000"/>
                </a:solidFill>
              </a:rPr>
              <a:t>B</a:t>
            </a:r>
            <a:r>
              <a:rPr lang="zh-CN" altLang="en-US" dirty="0"/>
              <a:t>   ）。</a:t>
            </a:r>
            <a:endParaRPr lang="en-US" altLang="zh-CN" dirty="0"/>
          </a:p>
          <a:p>
            <a:pPr algn="l">
              <a:lnSpc>
                <a:spcPct val="150000"/>
              </a:lnSpc>
              <a:spcAft>
                <a:spcPts val="1200"/>
              </a:spcAft>
            </a:pPr>
            <a:r>
              <a:rPr lang="en-US" altLang="zh-CN" dirty="0"/>
              <a:t>A</a:t>
            </a:r>
            <a:r>
              <a:rPr lang="zh-CN" altLang="en-US" dirty="0"/>
              <a:t>、</a:t>
            </a:r>
            <a:r>
              <a:rPr lang="en-US" altLang="zh-CN" dirty="0"/>
              <a:t>24</a:t>
            </a:r>
            <a:r>
              <a:rPr lang="zh-CN" altLang="en-US" dirty="0"/>
              <a:t>个月本人工资 </a:t>
            </a:r>
          </a:p>
          <a:p>
            <a:pPr algn="l">
              <a:lnSpc>
                <a:spcPct val="150000"/>
              </a:lnSpc>
              <a:spcAft>
                <a:spcPts val="1200"/>
              </a:spcAft>
            </a:pPr>
            <a:r>
              <a:rPr lang="en-US" altLang="zh-CN" b="1" dirty="0">
                <a:solidFill>
                  <a:srgbClr val="FF0000"/>
                </a:solidFill>
              </a:rPr>
              <a:t>B</a:t>
            </a:r>
            <a:r>
              <a:rPr lang="zh-CN" altLang="en-US" b="1" dirty="0">
                <a:solidFill>
                  <a:srgbClr val="FF0000"/>
                </a:solidFill>
              </a:rPr>
              <a:t>、</a:t>
            </a:r>
            <a:r>
              <a:rPr lang="en-US" altLang="zh-CN" b="1" dirty="0">
                <a:solidFill>
                  <a:srgbClr val="FF0000"/>
                </a:solidFill>
              </a:rPr>
              <a:t>22</a:t>
            </a:r>
            <a:r>
              <a:rPr lang="zh-CN" altLang="en-US" b="1" dirty="0">
                <a:solidFill>
                  <a:srgbClr val="FF0000"/>
                </a:solidFill>
              </a:rPr>
              <a:t>个月本人工资</a:t>
            </a:r>
          </a:p>
          <a:p>
            <a:pPr algn="l">
              <a:lnSpc>
                <a:spcPct val="150000"/>
              </a:lnSpc>
              <a:spcAft>
                <a:spcPts val="1200"/>
              </a:spcAft>
            </a:pPr>
            <a:r>
              <a:rPr lang="en-US" altLang="zh-CN" dirty="0"/>
              <a:t>C</a:t>
            </a:r>
            <a:r>
              <a:rPr lang="zh-CN" altLang="en-US" dirty="0"/>
              <a:t>、</a:t>
            </a:r>
            <a:r>
              <a:rPr lang="en-US" altLang="zh-CN" dirty="0"/>
              <a:t>20</a:t>
            </a:r>
            <a:r>
              <a:rPr lang="zh-CN" altLang="en-US" dirty="0"/>
              <a:t>个月本人工资</a:t>
            </a:r>
          </a:p>
          <a:p>
            <a:pPr algn="l">
              <a:lnSpc>
                <a:spcPct val="150000"/>
              </a:lnSpc>
              <a:spcAft>
                <a:spcPts val="1200"/>
              </a:spcAft>
            </a:pPr>
            <a:r>
              <a:rPr lang="en-US" altLang="zh-CN" dirty="0"/>
              <a:t>D</a:t>
            </a:r>
            <a:r>
              <a:rPr lang="zh-CN" altLang="en-US" dirty="0"/>
              <a:t>、</a:t>
            </a:r>
            <a:r>
              <a:rPr lang="en-US" altLang="zh-CN" dirty="0"/>
              <a:t>18</a:t>
            </a:r>
            <a:r>
              <a:rPr lang="zh-CN" altLang="en-US" dirty="0"/>
              <a:t>个月本人工资</a:t>
            </a:r>
          </a:p>
        </p:txBody>
      </p:sp>
      <p:sp>
        <p:nvSpPr>
          <p:cNvPr id="5" name="TextBox 3">
            <a:extLst>
              <a:ext uri="{FF2B5EF4-FFF2-40B4-BE49-F238E27FC236}">
                <a16:creationId xmlns:a16="http://schemas.microsoft.com/office/drawing/2014/main" id="{58AC86AA-1900-4099-849B-9389AA671218}"/>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406552313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635111" y="3716077"/>
            <a:ext cx="9511858" cy="1851404"/>
          </a:xfrm>
          <a:prstGeom prst="rect">
            <a:avLst/>
          </a:prstGeom>
        </p:spPr>
        <p:txBody>
          <a:bodyPr wrap="square">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工伤预防</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：事先防范</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职业伤亡事故以及职业病</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的发生，减少事故及职业病的隐患，改善和创造有利于健康的、安全的生产环境和工作条件，保护劳动者在生产、工作环境中的安全和健康。</a:t>
            </a:r>
            <a:endParaRPr kumimoji="0" lang="en-GB"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3" name="矩形 2"/>
          <p:cNvSpPr/>
          <p:nvPr/>
        </p:nvSpPr>
        <p:spPr>
          <a:xfrm>
            <a:off x="757836" y="2529014"/>
            <a:ext cx="3262432" cy="504882"/>
          </a:xfrm>
          <a:prstGeom prst="rect">
            <a:avLst/>
          </a:prstGeom>
        </p:spPr>
        <p:txBody>
          <a:bodyPr wrap="non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（三）工伤预防和工伤康复</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pic>
        <p:nvPicPr>
          <p:cNvPr id="2" name="图片 1">
            <a:extLst>
              <a:ext uri="{FF2B5EF4-FFF2-40B4-BE49-F238E27FC236}">
                <a16:creationId xmlns:a16="http://schemas.microsoft.com/office/drawing/2014/main" id="{D7DDBFC3-3AC9-445B-86AD-55F054128201}"/>
              </a:ext>
            </a:extLst>
          </p:cNvPr>
          <p:cNvPicPr>
            <a:picLocks noChangeAspect="1"/>
          </p:cNvPicPr>
          <p:nvPr/>
        </p:nvPicPr>
        <p:blipFill>
          <a:blip r:embed="rId3"/>
          <a:stretch>
            <a:fillRect/>
          </a:stretch>
        </p:blipFill>
        <p:spPr>
          <a:xfrm>
            <a:off x="8350268" y="752407"/>
            <a:ext cx="3734257" cy="1217411"/>
          </a:xfrm>
          <a:prstGeom prst="rect">
            <a:avLst/>
          </a:prstGeom>
        </p:spPr>
      </p:pic>
      <p:sp>
        <p:nvSpPr>
          <p:cNvPr id="4" name="矩形 3">
            <a:extLst>
              <a:ext uri="{FF2B5EF4-FFF2-40B4-BE49-F238E27FC236}">
                <a16:creationId xmlns:a16="http://schemas.microsoft.com/office/drawing/2014/main" id="{84D96091-9A79-406F-B97D-6B65518C5898}"/>
              </a:ext>
            </a:extLst>
          </p:cNvPr>
          <p:cNvSpPr/>
          <p:nvPr/>
        </p:nvSpPr>
        <p:spPr>
          <a:xfrm>
            <a:off x="992051" y="159574"/>
            <a:ext cx="3031599"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8.4.2.3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工伤预防和工伤康复</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40" name="文本框 39">
            <a:extLst>
              <a:ext uri="{FF2B5EF4-FFF2-40B4-BE49-F238E27FC236}">
                <a16:creationId xmlns:a16="http://schemas.microsoft.com/office/drawing/2014/main" id="{22C6EC1F-BD68-4EE9-B80C-539DFBB8DD94}"/>
              </a:ext>
            </a:extLst>
          </p:cNvPr>
          <p:cNvSpPr txBox="1"/>
          <p:nvPr/>
        </p:nvSpPr>
        <p:spPr>
          <a:xfrm>
            <a:off x="650046" y="2111038"/>
            <a:ext cx="370646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8.4.2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二、工伤保险制度的内容</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42" name="文本框 41">
            <a:extLst>
              <a:ext uri="{FF2B5EF4-FFF2-40B4-BE49-F238E27FC236}">
                <a16:creationId xmlns:a16="http://schemas.microsoft.com/office/drawing/2014/main" id="{6EE7126E-83AD-4556-AB15-1C97CC574113}"/>
              </a:ext>
            </a:extLst>
          </p:cNvPr>
          <p:cNvSpPr txBox="1"/>
          <p:nvPr/>
        </p:nvSpPr>
        <p:spPr>
          <a:xfrm>
            <a:off x="107475" y="941847"/>
            <a:ext cx="305527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8</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工伤保险</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43" name="矩形 42">
            <a:extLst>
              <a:ext uri="{FF2B5EF4-FFF2-40B4-BE49-F238E27FC236}">
                <a16:creationId xmlns:a16="http://schemas.microsoft.com/office/drawing/2014/main" id="{C457E0DB-11BF-44FF-9E13-9D432DC46296}"/>
              </a:ext>
            </a:extLst>
          </p:cNvPr>
          <p:cNvSpPr/>
          <p:nvPr/>
        </p:nvSpPr>
        <p:spPr>
          <a:xfrm>
            <a:off x="319016" y="1572609"/>
            <a:ext cx="5918585"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8.4</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中国工伤保险制度的现状及存在问题</a:t>
            </a:r>
          </a:p>
        </p:txBody>
      </p:sp>
    </p:spTree>
    <p:extLst>
      <p:ext uri="{BB962C8B-B14F-4D97-AF65-F5344CB8AC3E}">
        <p14:creationId xmlns:p14="http://schemas.microsoft.com/office/powerpoint/2010/main" val="4603932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12630" y="3311042"/>
            <a:ext cx="8766107" cy="96654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工伤康复</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旨在通过</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医疗康复和职业康复</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，达到重返工作岗位或合适的职业、恢复正常生活能力、参加社会活动的目的。</a:t>
            </a:r>
            <a:endParaRPr kumimoji="0" lang="en-GB"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3" name="矩形 2"/>
          <p:cNvSpPr/>
          <p:nvPr/>
        </p:nvSpPr>
        <p:spPr>
          <a:xfrm>
            <a:off x="1512629" y="4757034"/>
            <a:ext cx="10055082" cy="96654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  职业康复</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是指采取各种适当手段，帮助伤残人员</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恢复健康和工作能力</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，以及料理自己生活的能力，包括肢体、器官、智能的全面和部分恢复，以及</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职业培训</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endParaRPr kumimoji="0" lang="en-GB" altLang="zh-CN" sz="2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7" name="矩形 6"/>
          <p:cNvSpPr/>
          <p:nvPr/>
        </p:nvSpPr>
        <p:spPr>
          <a:xfrm>
            <a:off x="735570" y="2558803"/>
            <a:ext cx="3262432" cy="504882"/>
          </a:xfrm>
          <a:prstGeom prst="rect">
            <a:avLst/>
          </a:prstGeom>
        </p:spPr>
        <p:txBody>
          <a:bodyPr wrap="non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（三）工伤预防和工伤康复</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pic>
        <p:nvPicPr>
          <p:cNvPr id="15" name="图片 14">
            <a:extLst>
              <a:ext uri="{FF2B5EF4-FFF2-40B4-BE49-F238E27FC236}">
                <a16:creationId xmlns:a16="http://schemas.microsoft.com/office/drawing/2014/main" id="{5AC3AFE9-D17B-447E-84A4-B0FD8E0DF327}"/>
              </a:ext>
            </a:extLst>
          </p:cNvPr>
          <p:cNvPicPr>
            <a:picLocks noChangeAspect="1"/>
          </p:cNvPicPr>
          <p:nvPr/>
        </p:nvPicPr>
        <p:blipFill>
          <a:blip r:embed="rId3"/>
          <a:stretch>
            <a:fillRect/>
          </a:stretch>
        </p:blipFill>
        <p:spPr>
          <a:xfrm>
            <a:off x="8350268" y="752407"/>
            <a:ext cx="3734257" cy="1217411"/>
          </a:xfrm>
          <a:prstGeom prst="rect">
            <a:avLst/>
          </a:prstGeom>
        </p:spPr>
      </p:pic>
      <p:sp>
        <p:nvSpPr>
          <p:cNvPr id="17" name="矩形 16">
            <a:extLst>
              <a:ext uri="{FF2B5EF4-FFF2-40B4-BE49-F238E27FC236}">
                <a16:creationId xmlns:a16="http://schemas.microsoft.com/office/drawing/2014/main" id="{8C397B1A-DB20-4AC1-9936-D2EB7D9E0B20}"/>
              </a:ext>
            </a:extLst>
          </p:cNvPr>
          <p:cNvSpPr/>
          <p:nvPr/>
        </p:nvSpPr>
        <p:spPr>
          <a:xfrm>
            <a:off x="992051" y="159574"/>
            <a:ext cx="3031599"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8.4.2.3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工伤预防和工伤康复</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8" name="文本框 17">
            <a:extLst>
              <a:ext uri="{FF2B5EF4-FFF2-40B4-BE49-F238E27FC236}">
                <a16:creationId xmlns:a16="http://schemas.microsoft.com/office/drawing/2014/main" id="{26D950DE-5BA2-40F9-9774-895982A03036}"/>
              </a:ext>
            </a:extLst>
          </p:cNvPr>
          <p:cNvSpPr txBox="1"/>
          <p:nvPr/>
        </p:nvSpPr>
        <p:spPr>
          <a:xfrm>
            <a:off x="650046" y="2111038"/>
            <a:ext cx="370646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8.4.2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二、工伤保险制度的内容</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9" name="文本框 18">
            <a:extLst>
              <a:ext uri="{FF2B5EF4-FFF2-40B4-BE49-F238E27FC236}">
                <a16:creationId xmlns:a16="http://schemas.microsoft.com/office/drawing/2014/main" id="{2D61AD31-2D15-4AC5-A2A8-268394F320B6}"/>
              </a:ext>
            </a:extLst>
          </p:cNvPr>
          <p:cNvSpPr txBox="1"/>
          <p:nvPr/>
        </p:nvSpPr>
        <p:spPr>
          <a:xfrm>
            <a:off x="4023650" y="2656317"/>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sp>
        <p:nvSpPr>
          <p:cNvPr id="20" name="文本框 19">
            <a:extLst>
              <a:ext uri="{FF2B5EF4-FFF2-40B4-BE49-F238E27FC236}">
                <a16:creationId xmlns:a16="http://schemas.microsoft.com/office/drawing/2014/main" id="{B172A6F5-5A7D-4A3C-BCCD-1DA819058CD5}"/>
              </a:ext>
            </a:extLst>
          </p:cNvPr>
          <p:cNvSpPr txBox="1"/>
          <p:nvPr/>
        </p:nvSpPr>
        <p:spPr>
          <a:xfrm>
            <a:off x="107475" y="941847"/>
            <a:ext cx="305527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8</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工伤保险</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1" name="矩形 20">
            <a:extLst>
              <a:ext uri="{FF2B5EF4-FFF2-40B4-BE49-F238E27FC236}">
                <a16:creationId xmlns:a16="http://schemas.microsoft.com/office/drawing/2014/main" id="{2095C9C0-D472-49CA-8D29-A2EDC9D093C7}"/>
              </a:ext>
            </a:extLst>
          </p:cNvPr>
          <p:cNvSpPr/>
          <p:nvPr/>
        </p:nvSpPr>
        <p:spPr>
          <a:xfrm>
            <a:off x="319016" y="1572609"/>
            <a:ext cx="5918585"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8.4</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中国工伤保险制度的现状及存在问题</a:t>
            </a:r>
          </a:p>
        </p:txBody>
      </p:sp>
    </p:spTree>
    <p:extLst>
      <p:ext uri="{BB962C8B-B14F-4D97-AF65-F5344CB8AC3E}">
        <p14:creationId xmlns:p14="http://schemas.microsoft.com/office/powerpoint/2010/main" val="445806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a:extLst>
              <a:ext uri="{FF2B5EF4-FFF2-40B4-BE49-F238E27FC236}">
                <a16:creationId xmlns:a16="http://schemas.microsoft.com/office/drawing/2014/main" id="{05EBA604-3620-4B3C-9B54-D152A04865F9}"/>
              </a:ext>
            </a:extLst>
          </p:cNvPr>
          <p:cNvGrpSpPr/>
          <p:nvPr/>
        </p:nvGrpSpPr>
        <p:grpSpPr>
          <a:xfrm>
            <a:off x="664745" y="2182847"/>
            <a:ext cx="4692111" cy="400110"/>
            <a:chOff x="664745" y="2182847"/>
            <a:chExt cx="4692111" cy="400110"/>
          </a:xfrm>
        </p:grpSpPr>
        <p:sp>
          <p:nvSpPr>
            <p:cNvPr id="19" name="文本框 18">
              <a:extLst>
                <a:ext uri="{FF2B5EF4-FFF2-40B4-BE49-F238E27FC236}">
                  <a16:creationId xmlns:a16="http://schemas.microsoft.com/office/drawing/2014/main" id="{05B36E35-CF64-4C6B-A33F-5314CA8FB311}"/>
                </a:ext>
              </a:extLst>
            </p:cNvPr>
            <p:cNvSpPr txBox="1"/>
            <p:nvPr/>
          </p:nvSpPr>
          <p:spPr>
            <a:xfrm>
              <a:off x="664745" y="2182847"/>
              <a:ext cx="370646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8.4.3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三、工伤保险存在的问题</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2" name="文本框 21">
              <a:extLst>
                <a:ext uri="{FF2B5EF4-FFF2-40B4-BE49-F238E27FC236}">
                  <a16:creationId xmlns:a16="http://schemas.microsoft.com/office/drawing/2014/main" id="{E299A9D8-460F-411B-B607-B7E226C672AE}"/>
                </a:ext>
              </a:extLst>
            </p:cNvPr>
            <p:cNvSpPr txBox="1"/>
            <p:nvPr/>
          </p:nvSpPr>
          <p:spPr>
            <a:xfrm>
              <a:off x="4479693" y="2198236"/>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论述题</a:t>
              </a:r>
            </a:p>
          </p:txBody>
        </p:sp>
      </p:grpSp>
      <p:sp>
        <p:nvSpPr>
          <p:cNvPr id="5" name="矩形 4">
            <a:extLst>
              <a:ext uri="{FF2B5EF4-FFF2-40B4-BE49-F238E27FC236}">
                <a16:creationId xmlns:a16="http://schemas.microsoft.com/office/drawing/2014/main" id="{B5483A67-3AFF-4989-952C-DD3DEDDD05F1}"/>
              </a:ext>
            </a:extLst>
          </p:cNvPr>
          <p:cNvSpPr/>
          <p:nvPr/>
        </p:nvSpPr>
        <p:spPr>
          <a:xfrm>
            <a:off x="1540901" y="2776449"/>
            <a:ext cx="1853392"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1</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、覆盖面窄；</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6" name="矩形 5">
            <a:extLst>
              <a:ext uri="{FF2B5EF4-FFF2-40B4-BE49-F238E27FC236}">
                <a16:creationId xmlns:a16="http://schemas.microsoft.com/office/drawing/2014/main" id="{DA82DAEF-2B02-42CA-AAC4-A1C7840E1635}"/>
              </a:ext>
            </a:extLst>
          </p:cNvPr>
          <p:cNvSpPr/>
          <p:nvPr/>
        </p:nvSpPr>
        <p:spPr>
          <a:xfrm>
            <a:off x="1540901" y="3349218"/>
            <a:ext cx="3648756"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2</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r>
              <a:rPr kumimoji="0" lang="zh-CN" altLang="zh-CN" sz="2000" b="0" i="0" u="none" strike="noStrike" kern="1200" cap="none" spc="0" normalizeH="0" baseline="0" noProof="0" dirty="0">
                <a:ln>
                  <a:noFill/>
                </a:ln>
                <a:solidFill>
                  <a:prstClr val="black"/>
                </a:solidFill>
                <a:effectLst/>
                <a:uLnTx/>
                <a:uFillTx/>
                <a:latin typeface="Calibri"/>
                <a:ea typeface="微软雅黑"/>
                <a:cs typeface="+mn-cs"/>
              </a:rPr>
              <a:t>缺乏科学完善的费率系统</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5" name="矩形 24">
            <a:extLst>
              <a:ext uri="{FF2B5EF4-FFF2-40B4-BE49-F238E27FC236}">
                <a16:creationId xmlns:a16="http://schemas.microsoft.com/office/drawing/2014/main" id="{71D5FBF7-C179-4450-B043-5C4CF8AABD3B}"/>
              </a:ext>
            </a:extLst>
          </p:cNvPr>
          <p:cNvSpPr/>
          <p:nvPr/>
        </p:nvSpPr>
        <p:spPr>
          <a:xfrm>
            <a:off x="1520909" y="3908722"/>
            <a:ext cx="2366353"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3</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、补偿力度不够；</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6" name="矩形 25">
            <a:extLst>
              <a:ext uri="{FF2B5EF4-FFF2-40B4-BE49-F238E27FC236}">
                <a16:creationId xmlns:a16="http://schemas.microsoft.com/office/drawing/2014/main" id="{4C8B9B11-1544-4D9B-9773-3B59F731F073}"/>
              </a:ext>
            </a:extLst>
          </p:cNvPr>
          <p:cNvSpPr/>
          <p:nvPr/>
        </p:nvSpPr>
        <p:spPr>
          <a:xfrm>
            <a:off x="1520909" y="4465676"/>
            <a:ext cx="4418197"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4</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r>
              <a:rPr kumimoji="0" lang="zh-CN" altLang="zh-CN" sz="2000" b="0" i="0" u="none" strike="noStrike" kern="1200" cap="none" spc="0" normalizeH="0" baseline="0" noProof="0" dirty="0">
                <a:ln>
                  <a:noFill/>
                </a:ln>
                <a:solidFill>
                  <a:prstClr val="black"/>
                </a:solidFill>
                <a:effectLst/>
                <a:uLnTx/>
                <a:uFillTx/>
                <a:latin typeface="Calibri"/>
                <a:ea typeface="微软雅黑"/>
                <a:cs typeface="+mn-cs"/>
              </a:rPr>
              <a:t>尚未建立规范、科学的收缴制度</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7" name="矩形 26">
            <a:extLst>
              <a:ext uri="{FF2B5EF4-FFF2-40B4-BE49-F238E27FC236}">
                <a16:creationId xmlns:a16="http://schemas.microsoft.com/office/drawing/2014/main" id="{083B94AC-A35C-4247-BC38-6A1B859015EB}"/>
              </a:ext>
            </a:extLst>
          </p:cNvPr>
          <p:cNvSpPr/>
          <p:nvPr/>
        </p:nvSpPr>
        <p:spPr>
          <a:xfrm>
            <a:off x="1520909" y="5040995"/>
            <a:ext cx="5700600"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5</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r>
              <a:rPr kumimoji="0" lang="zh-CN" altLang="zh-CN" sz="2000" b="0" i="0" u="none" strike="noStrike" kern="1200" cap="none" spc="0" normalizeH="0" baseline="0" noProof="0" dirty="0">
                <a:ln>
                  <a:noFill/>
                </a:ln>
                <a:solidFill>
                  <a:prstClr val="black"/>
                </a:solidFill>
                <a:effectLst/>
                <a:uLnTx/>
                <a:uFillTx/>
                <a:latin typeface="Calibri"/>
                <a:ea typeface="微软雅黑"/>
                <a:cs typeface="+mn-cs"/>
              </a:rPr>
              <a:t>从事工伤保险的人员过少，素质上良莠不齐</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endParaRPr kumimoji="0" lang="en-US" altLang="zh-CN" sz="2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8" name="矩形 27">
            <a:extLst>
              <a:ext uri="{FF2B5EF4-FFF2-40B4-BE49-F238E27FC236}">
                <a16:creationId xmlns:a16="http://schemas.microsoft.com/office/drawing/2014/main" id="{1EBF47BD-DB1C-41A9-B962-AF4486230375}"/>
              </a:ext>
            </a:extLst>
          </p:cNvPr>
          <p:cNvSpPr/>
          <p:nvPr/>
        </p:nvSpPr>
        <p:spPr>
          <a:xfrm>
            <a:off x="1540901" y="5616314"/>
            <a:ext cx="5187639"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6</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、偏重于待遇处理，预防和康复投入不足；</a:t>
            </a:r>
            <a:endParaRPr kumimoji="0" lang="en-US" altLang="zh-CN" sz="2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9" name="矩形 28">
            <a:extLst>
              <a:ext uri="{FF2B5EF4-FFF2-40B4-BE49-F238E27FC236}">
                <a16:creationId xmlns:a16="http://schemas.microsoft.com/office/drawing/2014/main" id="{5935B935-E074-471F-AF54-ED91BFA09477}"/>
              </a:ext>
            </a:extLst>
          </p:cNvPr>
          <p:cNvSpPr/>
          <p:nvPr/>
        </p:nvSpPr>
        <p:spPr>
          <a:xfrm>
            <a:off x="1540901" y="6191633"/>
            <a:ext cx="3648756"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7</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、职业病的发生呈上升趋势。</a:t>
            </a:r>
            <a:endParaRPr kumimoji="0" lang="en-US" altLang="zh-CN" sz="2800" b="0" i="0" u="none" strike="noStrike" kern="1200" cap="none" spc="0" normalizeH="0" baseline="0" noProof="0" dirty="0">
              <a:ln>
                <a:noFill/>
              </a:ln>
              <a:solidFill>
                <a:prstClr val="black"/>
              </a:solidFill>
              <a:effectLst/>
              <a:uLnTx/>
              <a:uFillTx/>
              <a:latin typeface="Calibri"/>
              <a:ea typeface="微软雅黑"/>
              <a:cs typeface="+mn-cs"/>
            </a:endParaRPr>
          </a:p>
        </p:txBody>
      </p:sp>
      <p:pic>
        <p:nvPicPr>
          <p:cNvPr id="2" name="图片 1">
            <a:extLst>
              <a:ext uri="{FF2B5EF4-FFF2-40B4-BE49-F238E27FC236}">
                <a16:creationId xmlns:a16="http://schemas.microsoft.com/office/drawing/2014/main" id="{E2E6F85E-B504-4577-8AE0-09F273FA4E83}"/>
              </a:ext>
            </a:extLst>
          </p:cNvPr>
          <p:cNvPicPr>
            <a:picLocks noChangeAspect="1"/>
          </p:cNvPicPr>
          <p:nvPr/>
        </p:nvPicPr>
        <p:blipFill>
          <a:blip r:embed="rId3"/>
          <a:stretch>
            <a:fillRect/>
          </a:stretch>
        </p:blipFill>
        <p:spPr>
          <a:xfrm>
            <a:off x="7901776" y="791851"/>
            <a:ext cx="4130011" cy="1346431"/>
          </a:xfrm>
          <a:prstGeom prst="rect">
            <a:avLst/>
          </a:prstGeom>
        </p:spPr>
      </p:pic>
      <p:pic>
        <p:nvPicPr>
          <p:cNvPr id="3" name="图片 2">
            <a:extLst>
              <a:ext uri="{FF2B5EF4-FFF2-40B4-BE49-F238E27FC236}">
                <a16:creationId xmlns:a16="http://schemas.microsoft.com/office/drawing/2014/main" id="{095196C3-AF98-4A43-9905-586C14B95B48}"/>
              </a:ext>
            </a:extLst>
          </p:cNvPr>
          <p:cNvPicPr>
            <a:picLocks noChangeAspect="1"/>
          </p:cNvPicPr>
          <p:nvPr/>
        </p:nvPicPr>
        <p:blipFill>
          <a:blip r:embed="rId4"/>
          <a:stretch>
            <a:fillRect/>
          </a:stretch>
        </p:blipFill>
        <p:spPr>
          <a:xfrm>
            <a:off x="8251592" y="3364533"/>
            <a:ext cx="3171569" cy="2746579"/>
          </a:xfrm>
          <a:prstGeom prst="rect">
            <a:avLst/>
          </a:prstGeom>
          <a:ln>
            <a:noFill/>
          </a:ln>
          <a:effectLst>
            <a:outerShdw blurRad="292100" dist="139700" dir="2700000" algn="tl" rotWithShape="0">
              <a:srgbClr val="333333">
                <a:alpha val="65000"/>
              </a:srgbClr>
            </a:outerShdw>
          </a:effectLst>
        </p:spPr>
      </p:pic>
      <p:sp>
        <p:nvSpPr>
          <p:cNvPr id="4" name="矩形 3">
            <a:extLst>
              <a:ext uri="{FF2B5EF4-FFF2-40B4-BE49-F238E27FC236}">
                <a16:creationId xmlns:a16="http://schemas.microsoft.com/office/drawing/2014/main" id="{C6188BEC-A029-45F9-A181-02F2D58137C1}"/>
              </a:ext>
            </a:extLst>
          </p:cNvPr>
          <p:cNvSpPr/>
          <p:nvPr/>
        </p:nvSpPr>
        <p:spPr>
          <a:xfrm>
            <a:off x="6059126" y="4481065"/>
            <a:ext cx="1338828"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a:ea typeface="微软雅黑"/>
                <a:cs typeface="+mn-cs"/>
              </a:rPr>
              <a:t>以支定收？</a:t>
            </a:r>
          </a:p>
        </p:txBody>
      </p:sp>
      <p:sp>
        <p:nvSpPr>
          <p:cNvPr id="7" name="矩形 6">
            <a:extLst>
              <a:ext uri="{FF2B5EF4-FFF2-40B4-BE49-F238E27FC236}">
                <a16:creationId xmlns:a16="http://schemas.microsoft.com/office/drawing/2014/main" id="{81F3C333-9A93-438A-9BBD-214C21636AA8}"/>
              </a:ext>
            </a:extLst>
          </p:cNvPr>
          <p:cNvSpPr/>
          <p:nvPr/>
        </p:nvSpPr>
        <p:spPr>
          <a:xfrm>
            <a:off x="992051" y="167103"/>
            <a:ext cx="330090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8.4.3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三、工伤保险存在的问题</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49" name="文本框 48">
            <a:extLst>
              <a:ext uri="{FF2B5EF4-FFF2-40B4-BE49-F238E27FC236}">
                <a16:creationId xmlns:a16="http://schemas.microsoft.com/office/drawing/2014/main" id="{85C88A0A-155C-4E83-83B7-A9E23C82734D}"/>
              </a:ext>
            </a:extLst>
          </p:cNvPr>
          <p:cNvSpPr txBox="1"/>
          <p:nvPr/>
        </p:nvSpPr>
        <p:spPr>
          <a:xfrm>
            <a:off x="107475" y="941847"/>
            <a:ext cx="305527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8</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工伤保险</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50" name="矩形 49">
            <a:extLst>
              <a:ext uri="{FF2B5EF4-FFF2-40B4-BE49-F238E27FC236}">
                <a16:creationId xmlns:a16="http://schemas.microsoft.com/office/drawing/2014/main" id="{F929D31F-E2DC-477F-A3A9-13BB0C2F9C1C}"/>
              </a:ext>
            </a:extLst>
          </p:cNvPr>
          <p:cNvSpPr/>
          <p:nvPr/>
        </p:nvSpPr>
        <p:spPr>
          <a:xfrm>
            <a:off x="319016" y="1572609"/>
            <a:ext cx="5918585"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8.4</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中国工伤保险制度的现状及存在问题</a:t>
            </a:r>
          </a:p>
        </p:txBody>
      </p:sp>
    </p:spTree>
    <p:extLst>
      <p:ext uri="{BB962C8B-B14F-4D97-AF65-F5344CB8AC3E}">
        <p14:creationId xmlns:p14="http://schemas.microsoft.com/office/powerpoint/2010/main" val="94745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5" grpId="0"/>
      <p:bldP spid="26" grpId="0"/>
      <p:bldP spid="27" grpId="0"/>
      <p:bldP spid="28" grpId="0"/>
      <p:bldP spid="29" grpId="0"/>
      <p:bldP spid="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141035" y="1950599"/>
            <a:ext cx="8682909" cy="4439568"/>
          </a:xfrm>
        </p:spPr>
        <p:txBody>
          <a:bodyPr anchor="ctr"/>
          <a:lstStyle/>
          <a:p>
            <a:pPr algn="l">
              <a:lnSpc>
                <a:spcPct val="150000"/>
              </a:lnSpc>
              <a:spcAft>
                <a:spcPts val="1200"/>
              </a:spcAft>
            </a:pPr>
            <a:r>
              <a:rPr lang="zh-CN" altLang="en-US" dirty="0"/>
              <a:t>采取各种适当手段，帮助伤残人员恢复健康和工作能力并料理自己的生活能力，以及职业培训的康复，这指的是（       ）。</a:t>
            </a:r>
            <a:endParaRPr lang="en-US" altLang="zh-CN" dirty="0"/>
          </a:p>
          <a:p>
            <a:pPr algn="l">
              <a:lnSpc>
                <a:spcPct val="150000"/>
              </a:lnSpc>
              <a:spcAft>
                <a:spcPts val="1200"/>
              </a:spcAft>
            </a:pPr>
            <a:r>
              <a:rPr lang="en-US" altLang="zh-CN" dirty="0"/>
              <a:t>A</a:t>
            </a:r>
            <a:r>
              <a:rPr lang="zh-CN" altLang="en-US" dirty="0"/>
              <a:t>、医疗康复</a:t>
            </a:r>
          </a:p>
          <a:p>
            <a:pPr algn="l">
              <a:lnSpc>
                <a:spcPct val="150000"/>
              </a:lnSpc>
              <a:spcAft>
                <a:spcPts val="1200"/>
              </a:spcAft>
            </a:pPr>
            <a:r>
              <a:rPr lang="en-US" altLang="zh-CN" dirty="0"/>
              <a:t>B</a:t>
            </a:r>
            <a:r>
              <a:rPr lang="zh-CN" altLang="en-US" dirty="0"/>
              <a:t>、生理康复</a:t>
            </a:r>
          </a:p>
          <a:p>
            <a:pPr algn="l">
              <a:lnSpc>
                <a:spcPct val="150000"/>
              </a:lnSpc>
              <a:spcAft>
                <a:spcPts val="1200"/>
              </a:spcAft>
            </a:pPr>
            <a:r>
              <a:rPr lang="en-US" altLang="zh-CN" dirty="0"/>
              <a:t>C</a:t>
            </a:r>
            <a:r>
              <a:rPr lang="zh-CN" altLang="en-US" dirty="0"/>
              <a:t>、职业康复</a:t>
            </a:r>
          </a:p>
          <a:p>
            <a:pPr algn="l">
              <a:lnSpc>
                <a:spcPct val="150000"/>
              </a:lnSpc>
              <a:spcAft>
                <a:spcPts val="1200"/>
              </a:spcAft>
            </a:pPr>
            <a:r>
              <a:rPr lang="en-US" altLang="zh-CN" dirty="0"/>
              <a:t>D</a:t>
            </a:r>
            <a:r>
              <a:rPr lang="zh-CN" altLang="en-US" dirty="0"/>
              <a:t>、身体康复</a:t>
            </a:r>
          </a:p>
        </p:txBody>
      </p:sp>
      <p:sp>
        <p:nvSpPr>
          <p:cNvPr id="5" name="TextBox 3">
            <a:extLst>
              <a:ext uri="{FF2B5EF4-FFF2-40B4-BE49-F238E27FC236}">
                <a16:creationId xmlns:a16="http://schemas.microsoft.com/office/drawing/2014/main" id="{58AC86AA-1900-4099-849B-9389AA671218}"/>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210219275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141035" y="1950599"/>
            <a:ext cx="8682909" cy="4439568"/>
          </a:xfrm>
        </p:spPr>
        <p:txBody>
          <a:bodyPr anchor="ctr"/>
          <a:lstStyle/>
          <a:p>
            <a:pPr algn="l">
              <a:lnSpc>
                <a:spcPct val="150000"/>
              </a:lnSpc>
              <a:spcAft>
                <a:spcPts val="1200"/>
              </a:spcAft>
            </a:pPr>
            <a:r>
              <a:rPr lang="zh-CN" altLang="en-US" dirty="0"/>
              <a:t>采取各种适当手段，帮助伤残人员恢复健康和工作能力并料理自己的生活能力，以及职业培训的康复，这指的是（    </a:t>
            </a:r>
            <a:r>
              <a:rPr lang="en-US" altLang="zh-CN" b="1" dirty="0">
                <a:solidFill>
                  <a:srgbClr val="FF0000"/>
                </a:solidFill>
              </a:rPr>
              <a:t>C</a:t>
            </a:r>
            <a:r>
              <a:rPr lang="zh-CN" altLang="en-US" dirty="0"/>
              <a:t>   ）。</a:t>
            </a:r>
            <a:endParaRPr lang="en-US" altLang="zh-CN" dirty="0"/>
          </a:p>
          <a:p>
            <a:pPr algn="l">
              <a:lnSpc>
                <a:spcPct val="150000"/>
              </a:lnSpc>
              <a:spcAft>
                <a:spcPts val="1200"/>
              </a:spcAft>
            </a:pPr>
            <a:r>
              <a:rPr lang="en-US" altLang="zh-CN" dirty="0"/>
              <a:t>A</a:t>
            </a:r>
            <a:r>
              <a:rPr lang="zh-CN" altLang="en-US" dirty="0"/>
              <a:t>、医疗康复</a:t>
            </a:r>
          </a:p>
          <a:p>
            <a:pPr algn="l">
              <a:lnSpc>
                <a:spcPct val="150000"/>
              </a:lnSpc>
              <a:spcAft>
                <a:spcPts val="1200"/>
              </a:spcAft>
            </a:pPr>
            <a:r>
              <a:rPr lang="en-US" altLang="zh-CN" dirty="0"/>
              <a:t>B</a:t>
            </a:r>
            <a:r>
              <a:rPr lang="zh-CN" altLang="en-US" dirty="0"/>
              <a:t>、生理康复</a:t>
            </a:r>
          </a:p>
          <a:p>
            <a:pPr algn="l">
              <a:lnSpc>
                <a:spcPct val="150000"/>
              </a:lnSpc>
              <a:spcAft>
                <a:spcPts val="1200"/>
              </a:spcAft>
            </a:pPr>
            <a:r>
              <a:rPr lang="en-US" altLang="zh-CN" b="1" dirty="0">
                <a:solidFill>
                  <a:srgbClr val="FF0000"/>
                </a:solidFill>
              </a:rPr>
              <a:t>C</a:t>
            </a:r>
            <a:r>
              <a:rPr lang="zh-CN" altLang="en-US" b="1" dirty="0">
                <a:solidFill>
                  <a:srgbClr val="FF0000"/>
                </a:solidFill>
              </a:rPr>
              <a:t>、职业康复</a:t>
            </a:r>
          </a:p>
          <a:p>
            <a:pPr algn="l">
              <a:lnSpc>
                <a:spcPct val="150000"/>
              </a:lnSpc>
              <a:spcAft>
                <a:spcPts val="1200"/>
              </a:spcAft>
            </a:pPr>
            <a:r>
              <a:rPr lang="en-US" altLang="zh-CN" dirty="0"/>
              <a:t>D</a:t>
            </a:r>
            <a:r>
              <a:rPr lang="zh-CN" altLang="en-US" dirty="0"/>
              <a:t>、身体康复</a:t>
            </a:r>
          </a:p>
        </p:txBody>
      </p:sp>
      <p:sp>
        <p:nvSpPr>
          <p:cNvPr id="5" name="TextBox 3">
            <a:extLst>
              <a:ext uri="{FF2B5EF4-FFF2-40B4-BE49-F238E27FC236}">
                <a16:creationId xmlns:a16="http://schemas.microsoft.com/office/drawing/2014/main" id="{58AC86AA-1900-4099-849B-9389AA671218}"/>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401372175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141035" y="1675682"/>
            <a:ext cx="3319314" cy="727276"/>
          </a:xfrm>
        </p:spPr>
        <p:txBody>
          <a:bodyPr anchor="ctr"/>
          <a:lstStyle/>
          <a:p>
            <a:pPr algn="l">
              <a:lnSpc>
                <a:spcPct val="150000"/>
              </a:lnSpc>
            </a:pPr>
            <a:r>
              <a:rPr lang="zh-CN" altLang="en-US" sz="2600" dirty="0"/>
              <a:t>名词解释：工伤预防</a:t>
            </a:r>
            <a:endParaRPr lang="en-GB" altLang="zh-CN" sz="2600" dirty="0"/>
          </a:p>
        </p:txBody>
      </p:sp>
      <p:sp>
        <p:nvSpPr>
          <p:cNvPr id="5" name="TextBox 3">
            <a:extLst>
              <a:ext uri="{FF2B5EF4-FFF2-40B4-BE49-F238E27FC236}">
                <a16:creationId xmlns:a16="http://schemas.microsoft.com/office/drawing/2014/main" id="{F6DA708E-7D5F-45A3-A2C6-557E6946B466}"/>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
        <p:nvSpPr>
          <p:cNvPr id="6" name="Rectangle 1">
            <a:extLst>
              <a:ext uri="{FF2B5EF4-FFF2-40B4-BE49-F238E27FC236}">
                <a16:creationId xmlns:a16="http://schemas.microsoft.com/office/drawing/2014/main" id="{735F76E6-D179-4567-89CD-A8FF1C883792}"/>
              </a:ext>
            </a:extLst>
          </p:cNvPr>
          <p:cNvSpPr/>
          <p:nvPr/>
        </p:nvSpPr>
        <p:spPr>
          <a:xfrm>
            <a:off x="2041292" y="3013189"/>
            <a:ext cx="9569461" cy="216110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FF0000"/>
                </a:solidFill>
                <a:effectLst/>
                <a:uLnTx/>
                <a:uFillTx/>
                <a:latin typeface="Helvetica Neue For Number"/>
                <a:ea typeface="微软雅黑"/>
                <a:cs typeface="+mn-cs"/>
              </a:rPr>
              <a:t>答案：</a:t>
            </a:r>
            <a:endParaRPr kumimoji="0" lang="en-US" altLang="zh-CN" sz="2400" b="1" i="0" u="none" strike="noStrike" kern="1200" cap="none" spc="0" normalizeH="0" baseline="0" noProof="0" dirty="0">
              <a:ln>
                <a:noFill/>
              </a:ln>
              <a:solidFill>
                <a:srgbClr val="FF0000"/>
              </a:solidFill>
              <a:effectLst/>
              <a:uLnTx/>
              <a:uFillTx/>
              <a:latin typeface="Helvetica Neue For Number"/>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altLang="zh-CN" sz="2400" b="1" i="0" u="none" strike="noStrike" kern="1200" cap="none" spc="0" normalizeH="0" baseline="0" noProof="0" dirty="0">
              <a:ln>
                <a:noFill/>
              </a:ln>
              <a:solidFill>
                <a:srgbClr val="FF0000"/>
              </a:solidFill>
              <a:effectLst/>
              <a:uLnTx/>
              <a:uFillTx/>
              <a:latin typeface="Helvetica Neue For Number"/>
              <a:ea typeface="微软雅黑"/>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工伤预防是指事先防范职业伤亡事故以及职业病的发生，减少事故及职业病的隐患，改善和创造有利于健康的、安全的生产环境和工作条件，保护劳动者在生产、工作环境中的安全和健康。</a:t>
            </a:r>
            <a:endParaRPr kumimoji="0" lang="zh-CN" altLang="en-US" sz="2400" b="0" i="0" u="none" strike="noStrike" kern="1200" cap="none" spc="0" normalizeH="0" baseline="0" noProof="0" dirty="0">
              <a:ln>
                <a:noFill/>
              </a:ln>
              <a:solidFill>
                <a:prstClr val="black"/>
              </a:solidFill>
              <a:effectLst/>
              <a:uLnTx/>
              <a:uFillTx/>
              <a:latin typeface="Helvetica Neue For Number"/>
              <a:ea typeface="微软雅黑"/>
              <a:cs typeface="+mn-cs"/>
            </a:endParaRPr>
          </a:p>
        </p:txBody>
      </p:sp>
    </p:spTree>
    <p:extLst>
      <p:ext uri="{BB962C8B-B14F-4D97-AF65-F5344CB8AC3E}">
        <p14:creationId xmlns:p14="http://schemas.microsoft.com/office/powerpoint/2010/main" val="306047164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141034" y="1675682"/>
            <a:ext cx="5780221" cy="727276"/>
          </a:xfrm>
        </p:spPr>
        <p:txBody>
          <a:bodyPr anchor="ctr"/>
          <a:lstStyle/>
          <a:p>
            <a:pPr algn="l">
              <a:lnSpc>
                <a:spcPct val="150000"/>
              </a:lnSpc>
            </a:pPr>
            <a:r>
              <a:rPr lang="zh-CN" altLang="en-US" sz="2600" dirty="0"/>
              <a:t>论述：工伤保险存在的问题及其对策。</a:t>
            </a:r>
          </a:p>
        </p:txBody>
      </p:sp>
      <p:sp>
        <p:nvSpPr>
          <p:cNvPr id="5" name="TextBox 3">
            <a:extLst>
              <a:ext uri="{FF2B5EF4-FFF2-40B4-BE49-F238E27FC236}">
                <a16:creationId xmlns:a16="http://schemas.microsoft.com/office/drawing/2014/main" id="{F6DA708E-7D5F-45A3-A2C6-557E6946B466}"/>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
        <p:nvSpPr>
          <p:cNvPr id="6" name="Rectangle 1">
            <a:extLst>
              <a:ext uri="{FF2B5EF4-FFF2-40B4-BE49-F238E27FC236}">
                <a16:creationId xmlns:a16="http://schemas.microsoft.com/office/drawing/2014/main" id="{735F76E6-D179-4567-89CD-A8FF1C883792}"/>
              </a:ext>
            </a:extLst>
          </p:cNvPr>
          <p:cNvSpPr/>
          <p:nvPr/>
        </p:nvSpPr>
        <p:spPr>
          <a:xfrm>
            <a:off x="1084362" y="2281581"/>
            <a:ext cx="11015489" cy="456695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FF0000"/>
                </a:solidFill>
                <a:effectLst/>
                <a:uLnTx/>
                <a:uFillTx/>
                <a:latin typeface="Helvetica Neue For Number"/>
                <a:ea typeface="微软雅黑"/>
                <a:cs typeface="+mn-cs"/>
              </a:rPr>
              <a:t>答案：</a:t>
            </a:r>
            <a:endParaRPr kumimoji="0" lang="en-GB" altLang="zh-CN" sz="2400" b="1" i="0" u="none" strike="noStrike" kern="1200" cap="none" spc="0" normalizeH="0" baseline="0" noProof="0" dirty="0">
              <a:ln>
                <a:noFill/>
              </a:ln>
              <a:solidFill>
                <a:srgbClr val="FF0000"/>
              </a:solidFill>
              <a:effectLst/>
              <a:uLnTx/>
              <a:uFillTx/>
              <a:latin typeface="Helvetica Neue For Number"/>
              <a:ea typeface="微软雅黑"/>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1</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我国是一个工伤事故发生频繁、职业病危害严重的国家。建国五十多年来，我国政府和企业每年都花费较大的资金投入到发展工伤保险事业，然而由于政治制度、经济制度、经济基础、文化背景、社会习惯的差异，与发达国家相比，我国的工伤保险无论覆盖范围、费率机制、补偿水平、资金筹集、管理制度、职业康复、工伤预防等方面均存在不少的差距和问题。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2</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、完善工伤保险制度的对策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1</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）建立科学有效的费率机制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2</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）加强工伤保险的制度管理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3</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）重视职业康复工作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4</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）加强工伤保险与工伤预防相结合</a:t>
            </a:r>
            <a:endParaRPr kumimoji="0" lang="zh-CN" altLang="en-US" sz="2400" b="0" i="0" u="none" strike="noStrike" kern="1200" cap="none" spc="0" normalizeH="0" baseline="0" noProof="0" dirty="0">
              <a:ln>
                <a:noFill/>
              </a:ln>
              <a:solidFill>
                <a:prstClr val="black"/>
              </a:solidFill>
              <a:effectLst/>
              <a:uLnTx/>
              <a:uFillTx/>
              <a:latin typeface="Helvetica Neue For Number"/>
              <a:ea typeface="微软雅黑"/>
              <a:cs typeface="+mn-cs"/>
            </a:endParaRPr>
          </a:p>
        </p:txBody>
      </p:sp>
    </p:spTree>
    <p:extLst>
      <p:ext uri="{BB962C8B-B14F-4D97-AF65-F5344CB8AC3E}">
        <p14:creationId xmlns:p14="http://schemas.microsoft.com/office/powerpoint/2010/main" val="3049849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1505012" y="2918908"/>
            <a:ext cx="1980029"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工伤保险</a:t>
            </a:r>
            <a:r>
              <a:rPr kumimoji="1" lang="zh-CN" altLang="en-US" sz="2000" b="1" i="0" u="none" strike="noStrike" kern="1200" cap="none" spc="0" normalizeH="0" baseline="0" noProof="0" dirty="0">
                <a:ln>
                  <a:noFill/>
                </a:ln>
                <a:solidFill>
                  <a:prstClr val="black"/>
                </a:solidFill>
                <a:effectLst/>
                <a:uLnTx/>
                <a:uFillTx/>
                <a:latin typeface="Calibri"/>
                <a:ea typeface="微软雅黑"/>
                <a:cs typeface="+mn-cs"/>
              </a:rPr>
              <a:t>的概念</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pic>
        <p:nvPicPr>
          <p:cNvPr id="26" name="图片 25">
            <a:extLst>
              <a:ext uri="{FF2B5EF4-FFF2-40B4-BE49-F238E27FC236}">
                <a16:creationId xmlns:a16="http://schemas.microsoft.com/office/drawing/2014/main" id="{482FF071-16F4-4B03-8E43-A468E373CABC}"/>
              </a:ext>
            </a:extLst>
          </p:cNvPr>
          <p:cNvPicPr>
            <a:picLocks noChangeAspect="1"/>
          </p:cNvPicPr>
          <p:nvPr/>
        </p:nvPicPr>
        <p:blipFill>
          <a:blip r:embed="rId3"/>
          <a:stretch>
            <a:fillRect/>
          </a:stretch>
        </p:blipFill>
        <p:spPr>
          <a:xfrm>
            <a:off x="2411670" y="3707504"/>
            <a:ext cx="7558029" cy="1844139"/>
          </a:xfrm>
          <a:prstGeom prst="rect">
            <a:avLst/>
          </a:prstGeom>
        </p:spPr>
      </p:pic>
      <p:grpSp>
        <p:nvGrpSpPr>
          <p:cNvPr id="27" name="组合 26">
            <a:extLst>
              <a:ext uri="{FF2B5EF4-FFF2-40B4-BE49-F238E27FC236}">
                <a16:creationId xmlns:a16="http://schemas.microsoft.com/office/drawing/2014/main" id="{92DE2CEC-3784-411E-9DA8-860DEA0DD4B3}"/>
              </a:ext>
            </a:extLst>
          </p:cNvPr>
          <p:cNvGrpSpPr/>
          <p:nvPr/>
        </p:nvGrpSpPr>
        <p:grpSpPr>
          <a:xfrm>
            <a:off x="107475" y="941847"/>
            <a:ext cx="5587197" cy="1559535"/>
            <a:chOff x="107475" y="941847"/>
            <a:chExt cx="5587197" cy="1559535"/>
          </a:xfrm>
        </p:grpSpPr>
        <p:sp>
          <p:nvSpPr>
            <p:cNvPr id="28" name="文本框 27">
              <a:extLst>
                <a:ext uri="{FF2B5EF4-FFF2-40B4-BE49-F238E27FC236}">
                  <a16:creationId xmlns:a16="http://schemas.microsoft.com/office/drawing/2014/main" id="{4B2E7FCA-CD14-4348-9025-C9DF57C0BAAF}"/>
                </a:ext>
              </a:extLst>
            </p:cNvPr>
            <p:cNvSpPr txBox="1"/>
            <p:nvPr/>
          </p:nvSpPr>
          <p:spPr>
            <a:xfrm>
              <a:off x="637787" y="2101272"/>
              <a:ext cx="3193503"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8.1.1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一、工伤及工伤保险</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29" name="组合 28">
              <a:extLst>
                <a:ext uri="{FF2B5EF4-FFF2-40B4-BE49-F238E27FC236}">
                  <a16:creationId xmlns:a16="http://schemas.microsoft.com/office/drawing/2014/main" id="{82E48E09-D76A-4755-8D7A-BC64E720977D}"/>
                </a:ext>
              </a:extLst>
            </p:cNvPr>
            <p:cNvGrpSpPr/>
            <p:nvPr/>
          </p:nvGrpSpPr>
          <p:grpSpPr>
            <a:xfrm>
              <a:off x="107475" y="941847"/>
              <a:ext cx="5587197" cy="1524608"/>
              <a:chOff x="107475" y="941847"/>
              <a:chExt cx="5587197" cy="1524608"/>
            </a:xfrm>
          </p:grpSpPr>
          <p:grpSp>
            <p:nvGrpSpPr>
              <p:cNvPr id="30" name="组合 29">
                <a:extLst>
                  <a:ext uri="{FF2B5EF4-FFF2-40B4-BE49-F238E27FC236}">
                    <a16:creationId xmlns:a16="http://schemas.microsoft.com/office/drawing/2014/main" id="{75A706D7-9B77-4386-B7C2-2D81DBF0BD76}"/>
                  </a:ext>
                </a:extLst>
              </p:cNvPr>
              <p:cNvGrpSpPr/>
              <p:nvPr/>
            </p:nvGrpSpPr>
            <p:grpSpPr>
              <a:xfrm>
                <a:off x="107475" y="941847"/>
                <a:ext cx="5587197" cy="1031757"/>
                <a:chOff x="107475" y="941847"/>
                <a:chExt cx="5587197" cy="1031757"/>
              </a:xfrm>
            </p:grpSpPr>
            <p:sp>
              <p:nvSpPr>
                <p:cNvPr id="32" name="文本框 31">
                  <a:extLst>
                    <a:ext uri="{FF2B5EF4-FFF2-40B4-BE49-F238E27FC236}">
                      <a16:creationId xmlns:a16="http://schemas.microsoft.com/office/drawing/2014/main" id="{57D31D7F-5A5D-434F-97BC-9CE4BF24597D}"/>
                    </a:ext>
                  </a:extLst>
                </p:cNvPr>
                <p:cNvSpPr txBox="1"/>
                <p:nvPr/>
              </p:nvSpPr>
              <p:spPr>
                <a:xfrm>
                  <a:off x="107475" y="941847"/>
                  <a:ext cx="305527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8</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工伤保险</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33" name="矩形 32">
                  <a:extLst>
                    <a:ext uri="{FF2B5EF4-FFF2-40B4-BE49-F238E27FC236}">
                      <a16:creationId xmlns:a16="http://schemas.microsoft.com/office/drawing/2014/main" id="{85B1D907-C618-4EA3-A5F9-AFDA77E46EA8}"/>
                    </a:ext>
                  </a:extLst>
                </p:cNvPr>
                <p:cNvSpPr/>
                <p:nvPr/>
              </p:nvSpPr>
              <p:spPr>
                <a:xfrm>
                  <a:off x="348964" y="1542717"/>
                  <a:ext cx="5345708"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8.1</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工伤保险及其功能、形式、特点</a:t>
                  </a:r>
                </a:p>
              </p:txBody>
            </p:sp>
          </p:grpSp>
          <p:sp>
            <p:nvSpPr>
              <p:cNvPr id="31" name="文本框 30">
                <a:extLst>
                  <a:ext uri="{FF2B5EF4-FFF2-40B4-BE49-F238E27FC236}">
                    <a16:creationId xmlns:a16="http://schemas.microsoft.com/office/drawing/2014/main" id="{E3559F6F-4F2D-4E12-A434-D2603607CA2D}"/>
                  </a:ext>
                </a:extLst>
              </p:cNvPr>
              <p:cNvSpPr txBox="1"/>
              <p:nvPr/>
            </p:nvSpPr>
            <p:spPr>
              <a:xfrm>
                <a:off x="4003386" y="2097123"/>
                <a:ext cx="1338828"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名词解释题</a:t>
                </a:r>
              </a:p>
            </p:txBody>
          </p:sp>
        </p:grpSp>
      </p:grpSp>
      <p:pic>
        <p:nvPicPr>
          <p:cNvPr id="2" name="图片 1">
            <a:extLst>
              <a:ext uri="{FF2B5EF4-FFF2-40B4-BE49-F238E27FC236}">
                <a16:creationId xmlns:a16="http://schemas.microsoft.com/office/drawing/2014/main" id="{D8432601-55FD-461D-8D5F-527FE6082267}"/>
              </a:ext>
            </a:extLst>
          </p:cNvPr>
          <p:cNvPicPr>
            <a:picLocks noChangeAspect="1"/>
          </p:cNvPicPr>
          <p:nvPr/>
        </p:nvPicPr>
        <p:blipFill>
          <a:blip r:embed="rId4"/>
          <a:stretch>
            <a:fillRect/>
          </a:stretch>
        </p:blipFill>
        <p:spPr>
          <a:xfrm>
            <a:off x="7894678" y="789196"/>
            <a:ext cx="4189847" cy="1405364"/>
          </a:xfrm>
          <a:prstGeom prst="rect">
            <a:avLst/>
          </a:prstGeom>
        </p:spPr>
      </p:pic>
      <p:sp>
        <p:nvSpPr>
          <p:cNvPr id="3" name="矩形 2">
            <a:extLst>
              <a:ext uri="{FF2B5EF4-FFF2-40B4-BE49-F238E27FC236}">
                <a16:creationId xmlns:a16="http://schemas.microsoft.com/office/drawing/2014/main" id="{43F510E6-1F02-4C15-9B93-DD81623C2C9B}"/>
              </a:ext>
            </a:extLst>
          </p:cNvPr>
          <p:cNvSpPr/>
          <p:nvPr/>
        </p:nvSpPr>
        <p:spPr>
          <a:xfrm>
            <a:off x="992051" y="198095"/>
            <a:ext cx="2839239"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8.1.1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一、工伤及工伤保险</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Tree>
    <p:extLst>
      <p:ext uri="{BB962C8B-B14F-4D97-AF65-F5344CB8AC3E}">
        <p14:creationId xmlns:p14="http://schemas.microsoft.com/office/powerpoint/2010/main" val="144011528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853018" y="1711566"/>
            <a:ext cx="6257931"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Calibri"/>
                <a:ea typeface="微软雅黑"/>
                <a:cs typeface="+mn-cs"/>
              </a:rPr>
              <a:t>第八章    工伤保险</a:t>
            </a:r>
          </a:p>
        </p:txBody>
      </p:sp>
      <p:grpSp>
        <p:nvGrpSpPr>
          <p:cNvPr id="3" name="组合 2">
            <a:extLst>
              <a:ext uri="{FF2B5EF4-FFF2-40B4-BE49-F238E27FC236}">
                <a16:creationId xmlns:a16="http://schemas.microsoft.com/office/drawing/2014/main" id="{8C1D13DC-01D7-4422-860A-0FEA5B655546}"/>
              </a:ext>
            </a:extLst>
          </p:cNvPr>
          <p:cNvGrpSpPr/>
          <p:nvPr/>
        </p:nvGrpSpPr>
        <p:grpSpPr>
          <a:xfrm>
            <a:off x="3036929" y="2675088"/>
            <a:ext cx="7219470" cy="3473582"/>
            <a:chOff x="3334385" y="2113228"/>
            <a:chExt cx="7219470" cy="3473582"/>
          </a:xfrm>
        </p:grpSpPr>
        <p:sp>
          <p:nvSpPr>
            <p:cNvPr id="7" name="Rectangle 6">
              <a:extLst>
                <a:ext uri="{FF2B5EF4-FFF2-40B4-BE49-F238E27FC236}">
                  <a16:creationId xmlns:a16="http://schemas.microsoft.com/office/drawing/2014/main" id="{115FA8BC-822F-4883-B887-BA1A38F7FA12}"/>
                </a:ext>
              </a:extLst>
            </p:cNvPr>
            <p:cNvSpPr/>
            <p:nvPr/>
          </p:nvSpPr>
          <p:spPr>
            <a:xfrm>
              <a:off x="3433235" y="2113228"/>
              <a:ext cx="6416147"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第一节  工伤保险及其功能、形式、特点</a:t>
              </a:r>
            </a:p>
          </p:txBody>
        </p:sp>
        <p:sp>
          <p:nvSpPr>
            <p:cNvPr id="8" name="Rectangle 7">
              <a:extLst>
                <a:ext uri="{FF2B5EF4-FFF2-40B4-BE49-F238E27FC236}">
                  <a16:creationId xmlns:a16="http://schemas.microsoft.com/office/drawing/2014/main" id="{496C3528-4EC8-48BC-9E55-2C141A263670}"/>
                </a:ext>
              </a:extLst>
            </p:cNvPr>
            <p:cNvSpPr/>
            <p:nvPr/>
          </p:nvSpPr>
          <p:spPr>
            <a:xfrm>
              <a:off x="3334385" y="2769059"/>
              <a:ext cx="4851148"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第二节  工伤社会保险的原则</a:t>
              </a:r>
            </a:p>
          </p:txBody>
        </p:sp>
        <p:sp>
          <p:nvSpPr>
            <p:cNvPr id="9" name="Rectangle 8">
              <a:extLst>
                <a:ext uri="{FF2B5EF4-FFF2-40B4-BE49-F238E27FC236}">
                  <a16:creationId xmlns:a16="http://schemas.microsoft.com/office/drawing/2014/main" id="{FAAC986D-CD29-458C-BF64-227A465E3673}"/>
                </a:ext>
              </a:extLst>
            </p:cNvPr>
            <p:cNvSpPr/>
            <p:nvPr/>
          </p:nvSpPr>
          <p:spPr>
            <a:xfrm>
              <a:off x="3334385" y="3473497"/>
              <a:ext cx="5556228"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第三节  国外工伤保险的实践情况</a:t>
              </a:r>
            </a:p>
          </p:txBody>
        </p:sp>
        <p:sp>
          <p:nvSpPr>
            <p:cNvPr id="10" name="Rectangle 9">
              <a:extLst>
                <a:ext uri="{FF2B5EF4-FFF2-40B4-BE49-F238E27FC236}">
                  <a16:creationId xmlns:a16="http://schemas.microsoft.com/office/drawing/2014/main" id="{0A193A46-6CB8-4D74-9CD3-1134DED3C71C}"/>
                </a:ext>
              </a:extLst>
            </p:cNvPr>
            <p:cNvSpPr/>
            <p:nvPr/>
          </p:nvSpPr>
          <p:spPr>
            <a:xfrm>
              <a:off x="3433235" y="4131682"/>
              <a:ext cx="7120620"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第四节  中国工伤保险制度的现状及存在问题</a:t>
              </a:r>
            </a:p>
          </p:txBody>
        </p:sp>
        <p:sp>
          <p:nvSpPr>
            <p:cNvPr id="15" name="Rectangle 14">
              <a:extLst>
                <a:ext uri="{FF2B5EF4-FFF2-40B4-BE49-F238E27FC236}">
                  <a16:creationId xmlns:a16="http://schemas.microsoft.com/office/drawing/2014/main" id="{88C11719-1B45-44AF-BEEF-2F5C6F4D6AD0}"/>
                </a:ext>
              </a:extLst>
            </p:cNvPr>
            <p:cNvSpPr/>
            <p:nvPr/>
          </p:nvSpPr>
          <p:spPr>
            <a:xfrm>
              <a:off x="3433235" y="4833766"/>
              <a:ext cx="5479106" cy="753044"/>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第五节  完善工伤保险制度的对策</a:t>
              </a:r>
            </a:p>
          </p:txBody>
        </p:sp>
      </p:grpSp>
    </p:spTree>
    <p:extLst>
      <p:ext uri="{BB962C8B-B14F-4D97-AF65-F5344CB8AC3E}">
        <p14:creationId xmlns:p14="http://schemas.microsoft.com/office/powerpoint/2010/main" val="3660284327"/>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C1681F0D-B85B-4F9D-A1CC-0759285D45EA}"/>
              </a:ext>
            </a:extLst>
          </p:cNvPr>
          <p:cNvGrpSpPr/>
          <p:nvPr/>
        </p:nvGrpSpPr>
        <p:grpSpPr>
          <a:xfrm>
            <a:off x="107475" y="941847"/>
            <a:ext cx="5449943" cy="1085469"/>
            <a:chOff x="107475" y="941847"/>
            <a:chExt cx="5449943" cy="1085469"/>
          </a:xfrm>
        </p:grpSpPr>
        <p:grpSp>
          <p:nvGrpSpPr>
            <p:cNvPr id="9" name="组合 8">
              <a:extLst>
                <a:ext uri="{FF2B5EF4-FFF2-40B4-BE49-F238E27FC236}">
                  <a16:creationId xmlns:a16="http://schemas.microsoft.com/office/drawing/2014/main" id="{1895828F-A84E-4791-AF3A-488C20E39F26}"/>
                </a:ext>
              </a:extLst>
            </p:cNvPr>
            <p:cNvGrpSpPr/>
            <p:nvPr/>
          </p:nvGrpSpPr>
          <p:grpSpPr>
            <a:xfrm>
              <a:off x="107475" y="941847"/>
              <a:ext cx="4849227" cy="1085469"/>
              <a:chOff x="107475" y="941847"/>
              <a:chExt cx="4849227" cy="1085469"/>
            </a:xfrm>
          </p:grpSpPr>
          <p:sp>
            <p:nvSpPr>
              <p:cNvPr id="11" name="文本框 10">
                <a:extLst>
                  <a:ext uri="{FF2B5EF4-FFF2-40B4-BE49-F238E27FC236}">
                    <a16:creationId xmlns:a16="http://schemas.microsoft.com/office/drawing/2014/main" id="{64D99FA7-9140-4130-B2D4-7D48E2D5B891}"/>
                  </a:ext>
                </a:extLst>
              </p:cNvPr>
              <p:cNvSpPr txBox="1"/>
              <p:nvPr/>
            </p:nvSpPr>
            <p:spPr>
              <a:xfrm>
                <a:off x="107475" y="941847"/>
                <a:ext cx="305527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8</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工伤保险</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2" name="矩形 11">
                <a:extLst>
                  <a:ext uri="{FF2B5EF4-FFF2-40B4-BE49-F238E27FC236}">
                    <a16:creationId xmlns:a16="http://schemas.microsoft.com/office/drawing/2014/main" id="{35A8DF82-53C5-40F8-A14F-9ABBFD58FCA4}"/>
                  </a:ext>
                </a:extLst>
              </p:cNvPr>
              <p:cNvSpPr/>
              <p:nvPr/>
            </p:nvSpPr>
            <p:spPr>
              <a:xfrm>
                <a:off x="283022" y="1596429"/>
                <a:ext cx="4673680"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8.5</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完善工伤保险制度的对策</a:t>
                </a:r>
              </a:p>
            </p:txBody>
          </p:sp>
        </p:grpSp>
        <p:sp>
          <p:nvSpPr>
            <p:cNvPr id="10" name="文本框 9">
              <a:extLst>
                <a:ext uri="{FF2B5EF4-FFF2-40B4-BE49-F238E27FC236}">
                  <a16:creationId xmlns:a16="http://schemas.microsoft.com/office/drawing/2014/main" id="{EAEFE90B-9BC1-499A-BC83-701EE7196385}"/>
                </a:ext>
              </a:extLst>
            </p:cNvPr>
            <p:cNvSpPr txBox="1"/>
            <p:nvPr/>
          </p:nvSpPr>
          <p:spPr>
            <a:xfrm>
              <a:off x="4680255" y="1627206"/>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论述题</a:t>
              </a:r>
            </a:p>
          </p:txBody>
        </p:sp>
      </p:grpSp>
      <p:sp>
        <p:nvSpPr>
          <p:cNvPr id="2" name="矩形 1">
            <a:extLst>
              <a:ext uri="{FF2B5EF4-FFF2-40B4-BE49-F238E27FC236}">
                <a16:creationId xmlns:a16="http://schemas.microsoft.com/office/drawing/2014/main" id="{5494D3D5-D485-4773-A1C1-F934B7173C50}"/>
              </a:ext>
            </a:extLst>
          </p:cNvPr>
          <p:cNvSpPr/>
          <p:nvPr/>
        </p:nvSpPr>
        <p:spPr>
          <a:xfrm>
            <a:off x="1415338" y="2589566"/>
            <a:ext cx="3954929"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100" b="0" i="0" u="none" strike="noStrike" kern="1200" cap="none" spc="0" normalizeH="0" baseline="0" noProof="0" dirty="0">
                <a:ln>
                  <a:noFill/>
                </a:ln>
                <a:solidFill>
                  <a:srgbClr val="FF0000"/>
                </a:solidFill>
                <a:effectLst/>
                <a:uLnTx/>
                <a:uFillTx/>
                <a:latin typeface="微软雅黑"/>
                <a:ea typeface="微软雅黑"/>
                <a:cs typeface="+mn-cs"/>
              </a:rPr>
              <a:t>（一）</a:t>
            </a:r>
            <a:r>
              <a:rPr kumimoji="0" lang="zh-CN" altLang="zh-CN" sz="2100" b="0" i="0" u="none" strike="noStrike" kern="1200" cap="none" spc="0" normalizeH="0" baseline="0" noProof="0" dirty="0">
                <a:ln>
                  <a:noFill/>
                </a:ln>
                <a:solidFill>
                  <a:srgbClr val="FF0000"/>
                </a:solidFill>
                <a:effectLst/>
                <a:uLnTx/>
                <a:uFillTx/>
                <a:latin typeface="微软雅黑"/>
                <a:ea typeface="微软雅黑"/>
                <a:cs typeface="+mn-cs"/>
              </a:rPr>
              <a:t>建立科学有效的费率机制</a:t>
            </a:r>
            <a:endParaRPr kumimoji="0" lang="en-GB" altLang="zh-CN" sz="2100" b="0" i="0" u="none" strike="noStrike" kern="1200" cap="none" spc="0" normalizeH="0" baseline="0" noProof="0" dirty="0">
              <a:ln>
                <a:noFill/>
              </a:ln>
              <a:solidFill>
                <a:srgbClr val="FF0000"/>
              </a:solidFill>
              <a:effectLst/>
              <a:uLnTx/>
              <a:uFillTx/>
              <a:latin typeface="微软雅黑"/>
              <a:ea typeface="微软雅黑"/>
              <a:cs typeface="+mn-cs"/>
            </a:endParaRPr>
          </a:p>
        </p:txBody>
      </p:sp>
      <p:sp>
        <p:nvSpPr>
          <p:cNvPr id="13" name="矩形 12">
            <a:extLst>
              <a:ext uri="{FF2B5EF4-FFF2-40B4-BE49-F238E27FC236}">
                <a16:creationId xmlns:a16="http://schemas.microsoft.com/office/drawing/2014/main" id="{77ACD3D5-E63C-48E3-B1A0-115124769C2C}"/>
              </a:ext>
            </a:extLst>
          </p:cNvPr>
          <p:cNvSpPr/>
          <p:nvPr/>
        </p:nvSpPr>
        <p:spPr>
          <a:xfrm>
            <a:off x="1415337" y="3549224"/>
            <a:ext cx="3954929"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100" b="0" i="0" u="none" strike="noStrike" kern="1200" cap="none" spc="0" normalizeH="0" baseline="0" noProof="0" dirty="0">
                <a:ln>
                  <a:noFill/>
                </a:ln>
                <a:solidFill>
                  <a:srgbClr val="FF0000"/>
                </a:solidFill>
                <a:effectLst/>
                <a:uLnTx/>
                <a:uFillTx/>
                <a:latin typeface="微软雅黑"/>
                <a:ea typeface="微软雅黑"/>
                <a:cs typeface="+mn-cs"/>
              </a:rPr>
              <a:t>（二）</a:t>
            </a:r>
            <a:r>
              <a:rPr kumimoji="0" lang="zh-CN" altLang="zh-CN" sz="2100" b="0" i="0" u="none" strike="noStrike" kern="1200" cap="none" spc="0" normalizeH="0" baseline="0" noProof="0" dirty="0">
                <a:ln>
                  <a:noFill/>
                </a:ln>
                <a:solidFill>
                  <a:srgbClr val="FF0000"/>
                </a:solidFill>
                <a:effectLst/>
                <a:uLnTx/>
                <a:uFillTx/>
                <a:latin typeface="微软雅黑"/>
                <a:ea typeface="微软雅黑"/>
                <a:cs typeface="+mn-cs"/>
              </a:rPr>
              <a:t>加强工伤保险的制度管理</a:t>
            </a:r>
            <a:endParaRPr kumimoji="0" lang="en-GB" altLang="zh-CN" sz="2100" b="0" i="0" u="none" strike="noStrike" kern="1200" cap="none" spc="0" normalizeH="0" baseline="0" noProof="0" dirty="0">
              <a:ln>
                <a:noFill/>
              </a:ln>
              <a:solidFill>
                <a:srgbClr val="FF0000"/>
              </a:solidFill>
              <a:effectLst/>
              <a:uLnTx/>
              <a:uFillTx/>
              <a:latin typeface="微软雅黑"/>
              <a:ea typeface="微软雅黑"/>
              <a:cs typeface="+mn-cs"/>
            </a:endParaRPr>
          </a:p>
        </p:txBody>
      </p:sp>
      <p:sp>
        <p:nvSpPr>
          <p:cNvPr id="14" name="矩形 13">
            <a:extLst>
              <a:ext uri="{FF2B5EF4-FFF2-40B4-BE49-F238E27FC236}">
                <a16:creationId xmlns:a16="http://schemas.microsoft.com/office/drawing/2014/main" id="{F9BC18AD-7721-480F-A175-86E92751B2A6}"/>
              </a:ext>
            </a:extLst>
          </p:cNvPr>
          <p:cNvSpPr/>
          <p:nvPr/>
        </p:nvSpPr>
        <p:spPr>
          <a:xfrm>
            <a:off x="1415337" y="4487296"/>
            <a:ext cx="3147015"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100" b="0" i="0" u="none" strike="noStrike" kern="1200" cap="none" spc="0" normalizeH="0" baseline="0" noProof="0" dirty="0">
                <a:ln>
                  <a:noFill/>
                </a:ln>
                <a:solidFill>
                  <a:srgbClr val="FF0000"/>
                </a:solidFill>
                <a:effectLst/>
                <a:uLnTx/>
                <a:uFillTx/>
                <a:latin typeface="微软雅黑"/>
                <a:ea typeface="微软雅黑"/>
                <a:cs typeface="+mn-cs"/>
              </a:rPr>
              <a:t>（三）</a:t>
            </a:r>
            <a:r>
              <a:rPr kumimoji="0" lang="zh-CN" altLang="zh-CN" sz="2100" b="0" i="0" u="none" strike="noStrike" kern="1200" cap="none" spc="0" normalizeH="0" baseline="0" noProof="0" dirty="0">
                <a:ln>
                  <a:noFill/>
                </a:ln>
                <a:solidFill>
                  <a:srgbClr val="FF0000"/>
                </a:solidFill>
                <a:effectLst/>
                <a:uLnTx/>
                <a:uFillTx/>
                <a:latin typeface="微软雅黑"/>
                <a:ea typeface="微软雅黑"/>
                <a:cs typeface="+mn-cs"/>
              </a:rPr>
              <a:t>重视职业康复工作</a:t>
            </a:r>
            <a:endParaRPr kumimoji="0" lang="en-GB" altLang="zh-CN" sz="2100" b="0" i="0" u="none" strike="noStrike" kern="1200" cap="none" spc="0" normalizeH="0" baseline="0" noProof="0" dirty="0">
              <a:ln>
                <a:noFill/>
              </a:ln>
              <a:solidFill>
                <a:srgbClr val="FF0000"/>
              </a:solidFill>
              <a:effectLst/>
              <a:uLnTx/>
              <a:uFillTx/>
              <a:latin typeface="微软雅黑"/>
              <a:ea typeface="微软雅黑"/>
              <a:cs typeface="+mn-cs"/>
            </a:endParaRPr>
          </a:p>
        </p:txBody>
      </p:sp>
      <p:sp>
        <p:nvSpPr>
          <p:cNvPr id="15" name="矩形 14">
            <a:extLst>
              <a:ext uri="{FF2B5EF4-FFF2-40B4-BE49-F238E27FC236}">
                <a16:creationId xmlns:a16="http://schemas.microsoft.com/office/drawing/2014/main" id="{0BF0FB3F-C4EE-404C-989A-73E10FBF84D9}"/>
              </a:ext>
            </a:extLst>
          </p:cNvPr>
          <p:cNvSpPr/>
          <p:nvPr/>
        </p:nvSpPr>
        <p:spPr>
          <a:xfrm>
            <a:off x="1415337" y="5628115"/>
            <a:ext cx="4762842"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100" b="0" i="0" u="none" strike="noStrike" kern="1200" cap="none" spc="0" normalizeH="0" baseline="0" noProof="0" dirty="0">
                <a:ln>
                  <a:noFill/>
                </a:ln>
                <a:solidFill>
                  <a:srgbClr val="FF0000"/>
                </a:solidFill>
                <a:effectLst/>
                <a:uLnTx/>
                <a:uFillTx/>
                <a:latin typeface="微软雅黑"/>
                <a:ea typeface="微软雅黑"/>
                <a:cs typeface="+mn-cs"/>
              </a:rPr>
              <a:t>（四）</a:t>
            </a:r>
            <a:r>
              <a:rPr kumimoji="0" lang="zh-CN" altLang="zh-CN" sz="2100" b="0" i="0" u="none" strike="noStrike" kern="1200" cap="none" spc="0" normalizeH="0" baseline="0" noProof="0" dirty="0">
                <a:ln>
                  <a:noFill/>
                </a:ln>
                <a:solidFill>
                  <a:srgbClr val="FF0000"/>
                </a:solidFill>
                <a:effectLst/>
                <a:uLnTx/>
                <a:uFillTx/>
                <a:latin typeface="微软雅黑"/>
                <a:ea typeface="微软雅黑"/>
                <a:cs typeface="+mn-cs"/>
              </a:rPr>
              <a:t>加强工伤保险与工伤预防相结合</a:t>
            </a:r>
            <a:endParaRPr kumimoji="0" lang="en-GB" altLang="zh-CN" sz="2100" b="0" i="0" u="none" strike="noStrike" kern="1200" cap="none" spc="0" normalizeH="0" baseline="0" noProof="0" dirty="0">
              <a:ln>
                <a:noFill/>
              </a:ln>
              <a:solidFill>
                <a:srgbClr val="FF0000"/>
              </a:solidFill>
              <a:effectLst/>
              <a:uLnTx/>
              <a:uFillTx/>
              <a:latin typeface="微软雅黑"/>
              <a:ea typeface="微软雅黑"/>
              <a:cs typeface="+mn-cs"/>
            </a:endParaRPr>
          </a:p>
        </p:txBody>
      </p:sp>
      <p:sp>
        <p:nvSpPr>
          <p:cNvPr id="3" name="矩形 2">
            <a:extLst>
              <a:ext uri="{FF2B5EF4-FFF2-40B4-BE49-F238E27FC236}">
                <a16:creationId xmlns:a16="http://schemas.microsoft.com/office/drawing/2014/main" id="{CF13311E-AE86-4D35-96A7-F60A3D9E75A6}"/>
              </a:ext>
            </a:extLst>
          </p:cNvPr>
          <p:cNvSpPr/>
          <p:nvPr/>
        </p:nvSpPr>
        <p:spPr>
          <a:xfrm>
            <a:off x="2223632" y="3080746"/>
            <a:ext cx="7220465"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18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即按照企业发生伤亡事故和职业病风险的不同，规定不同的缴费标准</a:t>
            </a:r>
            <a:r>
              <a:rPr kumimoji="0" lang="zh-CN" altLang="en-US" sz="18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 name="矩形 3">
            <a:extLst>
              <a:ext uri="{FF2B5EF4-FFF2-40B4-BE49-F238E27FC236}">
                <a16:creationId xmlns:a16="http://schemas.microsoft.com/office/drawing/2014/main" id="{A61FD020-D6DB-4F03-9141-C6DFEE9F7140}"/>
              </a:ext>
            </a:extLst>
          </p:cNvPr>
          <p:cNvSpPr/>
          <p:nvPr/>
        </p:nvSpPr>
        <p:spPr>
          <a:xfrm>
            <a:off x="2223632" y="4047050"/>
            <a:ext cx="4108817"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18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制度管理是做好工伤保险工作的保证</a:t>
            </a:r>
            <a:r>
              <a:rPr kumimoji="0" lang="zh-CN" altLang="en-US" sz="18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 name="矩形 4">
            <a:extLst>
              <a:ext uri="{FF2B5EF4-FFF2-40B4-BE49-F238E27FC236}">
                <a16:creationId xmlns:a16="http://schemas.microsoft.com/office/drawing/2014/main" id="{F502FFE1-9CC6-4817-90A8-99B322FBC10D}"/>
              </a:ext>
            </a:extLst>
          </p:cNvPr>
          <p:cNvSpPr/>
          <p:nvPr/>
        </p:nvSpPr>
        <p:spPr>
          <a:xfrm>
            <a:off x="2223632" y="4961341"/>
            <a:ext cx="6096000" cy="646331"/>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18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一方面可以为工伤残疾职工恢复劳动和生活能力创造条件，另一方面可以减少企业和社会的工伤保险费用支出。</a:t>
            </a: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6" name="矩形 5">
            <a:extLst>
              <a:ext uri="{FF2B5EF4-FFF2-40B4-BE49-F238E27FC236}">
                <a16:creationId xmlns:a16="http://schemas.microsoft.com/office/drawing/2014/main" id="{74ABB387-632C-4B25-9188-0C95E8DF45E5}"/>
              </a:ext>
            </a:extLst>
          </p:cNvPr>
          <p:cNvSpPr/>
          <p:nvPr/>
        </p:nvSpPr>
        <p:spPr>
          <a:xfrm>
            <a:off x="920230" y="49474"/>
            <a:ext cx="2606804"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Helvetica Neue For Number"/>
                <a:ea typeface="微软雅黑"/>
                <a:cs typeface="+mn-cs"/>
              </a:rPr>
              <a:t>8.5.0 </a:t>
            </a:r>
            <a:r>
              <a:rPr kumimoji="0" lang="zh-CN" altLang="en-US" sz="1400" b="0" i="0" u="none" strike="noStrike" kern="1200" cap="none" spc="0" normalizeH="0" baseline="0" noProof="0" dirty="0">
                <a:ln>
                  <a:noFill/>
                </a:ln>
                <a:solidFill>
                  <a:prstClr val="black"/>
                </a:solidFill>
                <a:effectLst/>
                <a:uLnTx/>
                <a:uFillTx/>
                <a:latin typeface="Helvetica Neue For Number"/>
                <a:ea typeface="微软雅黑"/>
                <a:cs typeface="+mn-cs"/>
              </a:rPr>
              <a:t>完善工伤保险制度的对策</a:t>
            </a:r>
            <a:endParaRPr kumimoji="0" lang="zh-CN" altLang="en-US" sz="14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7" name="矩形 6">
            <a:extLst>
              <a:ext uri="{FF2B5EF4-FFF2-40B4-BE49-F238E27FC236}">
                <a16:creationId xmlns:a16="http://schemas.microsoft.com/office/drawing/2014/main" id="{54C10496-BBDD-4853-90E8-133502682627}"/>
              </a:ext>
            </a:extLst>
          </p:cNvPr>
          <p:cNvSpPr/>
          <p:nvPr/>
        </p:nvSpPr>
        <p:spPr>
          <a:xfrm>
            <a:off x="920230" y="321553"/>
            <a:ext cx="2965877"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Helvetica Neue For Number"/>
                <a:ea typeface="微软雅黑"/>
                <a:cs typeface="+mn-cs"/>
              </a:rPr>
              <a:t>8.5.1 </a:t>
            </a:r>
            <a:r>
              <a:rPr kumimoji="0" lang="zh-CN" altLang="en-US" sz="1400" b="0" i="0" u="none" strike="noStrike" kern="1200" cap="none" spc="0" normalizeH="0" baseline="0" noProof="0" dirty="0">
                <a:ln>
                  <a:noFill/>
                </a:ln>
                <a:solidFill>
                  <a:prstClr val="black"/>
                </a:solidFill>
                <a:effectLst/>
                <a:uLnTx/>
                <a:uFillTx/>
                <a:latin typeface="Helvetica Neue For Number"/>
                <a:ea typeface="微软雅黑"/>
                <a:cs typeface="+mn-cs"/>
              </a:rPr>
              <a:t>一、建立科学有效的费率机制</a:t>
            </a:r>
            <a:endParaRPr kumimoji="0" lang="zh-CN" altLang="en-US" sz="1400" b="0" i="0" u="none" strike="noStrike" kern="1200" cap="none" spc="0" normalizeH="0" baseline="0" noProof="0" dirty="0">
              <a:ln>
                <a:noFill/>
              </a:ln>
              <a:solidFill>
                <a:prstClr val="black"/>
              </a:solidFill>
              <a:effectLst/>
              <a:uLnTx/>
              <a:uFillTx/>
              <a:latin typeface="Calibri"/>
              <a:ea typeface="微软雅黑"/>
              <a:cs typeface="+mn-cs"/>
            </a:endParaRPr>
          </a:p>
        </p:txBody>
      </p:sp>
    </p:spTree>
    <p:extLst>
      <p:ext uri="{BB962C8B-B14F-4D97-AF65-F5344CB8AC3E}">
        <p14:creationId xmlns:p14="http://schemas.microsoft.com/office/powerpoint/2010/main" val="1101913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P spid="14" grpId="0"/>
      <p:bldP spid="15" grpId="0"/>
      <p:bldP spid="3" grpId="0"/>
      <p:bldP spid="4" grpId="0"/>
      <p:bldP spid="5"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385584" y="1876171"/>
            <a:ext cx="8682909" cy="4439568"/>
          </a:xfrm>
        </p:spPr>
        <p:txBody>
          <a:bodyPr anchor="ctr"/>
          <a:lstStyle/>
          <a:p>
            <a:pPr algn="l">
              <a:lnSpc>
                <a:spcPct val="150000"/>
              </a:lnSpc>
              <a:spcAft>
                <a:spcPts val="1200"/>
              </a:spcAft>
            </a:pPr>
            <a:r>
              <a:rPr lang="zh-CN" altLang="en-US" dirty="0"/>
              <a:t>结合我国国情，完善工伤保险制度的对策不包括（      ）。</a:t>
            </a:r>
            <a:endParaRPr lang="en-US" altLang="zh-CN" dirty="0"/>
          </a:p>
          <a:p>
            <a:pPr algn="l">
              <a:lnSpc>
                <a:spcPct val="150000"/>
              </a:lnSpc>
              <a:spcAft>
                <a:spcPts val="1200"/>
              </a:spcAft>
            </a:pPr>
            <a:r>
              <a:rPr lang="en-US" altLang="zh-CN" dirty="0"/>
              <a:t>A</a:t>
            </a:r>
            <a:r>
              <a:rPr lang="zh-CN" altLang="en-US" dirty="0"/>
              <a:t>、建立科学有效的费率机制</a:t>
            </a:r>
          </a:p>
          <a:p>
            <a:pPr algn="l">
              <a:lnSpc>
                <a:spcPct val="150000"/>
              </a:lnSpc>
              <a:spcAft>
                <a:spcPts val="1200"/>
              </a:spcAft>
            </a:pPr>
            <a:r>
              <a:rPr lang="en-US" altLang="zh-CN" dirty="0"/>
              <a:t>B</a:t>
            </a:r>
            <a:r>
              <a:rPr lang="zh-CN" altLang="en-US" dirty="0"/>
              <a:t>、加强工伤保险的制度管理</a:t>
            </a:r>
          </a:p>
          <a:p>
            <a:pPr algn="l">
              <a:lnSpc>
                <a:spcPct val="150000"/>
              </a:lnSpc>
              <a:spcAft>
                <a:spcPts val="1200"/>
              </a:spcAft>
            </a:pPr>
            <a:r>
              <a:rPr lang="en-US" altLang="zh-CN" dirty="0"/>
              <a:t>C</a:t>
            </a:r>
            <a:r>
              <a:rPr lang="zh-CN" altLang="en-US" dirty="0"/>
              <a:t>、重视职业康复工作</a:t>
            </a:r>
          </a:p>
          <a:p>
            <a:pPr algn="l">
              <a:lnSpc>
                <a:spcPct val="150000"/>
              </a:lnSpc>
              <a:spcAft>
                <a:spcPts val="1200"/>
              </a:spcAft>
            </a:pPr>
            <a:r>
              <a:rPr lang="en-US" altLang="zh-CN" dirty="0"/>
              <a:t>D</a:t>
            </a:r>
            <a:r>
              <a:rPr lang="zh-CN" altLang="en-US" dirty="0"/>
              <a:t>、考虑工伤保险与医疗保险相合并</a:t>
            </a:r>
          </a:p>
        </p:txBody>
      </p:sp>
      <p:sp>
        <p:nvSpPr>
          <p:cNvPr id="5" name="TextBox 3">
            <a:extLst>
              <a:ext uri="{FF2B5EF4-FFF2-40B4-BE49-F238E27FC236}">
                <a16:creationId xmlns:a16="http://schemas.microsoft.com/office/drawing/2014/main" id="{58AC86AA-1900-4099-849B-9389AA671218}"/>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406432187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385584" y="1876171"/>
            <a:ext cx="8682909" cy="4439568"/>
          </a:xfrm>
        </p:spPr>
        <p:txBody>
          <a:bodyPr anchor="ctr"/>
          <a:lstStyle/>
          <a:p>
            <a:pPr algn="l">
              <a:lnSpc>
                <a:spcPct val="150000"/>
              </a:lnSpc>
              <a:spcAft>
                <a:spcPts val="1200"/>
              </a:spcAft>
            </a:pPr>
            <a:r>
              <a:rPr lang="zh-CN" altLang="en-US" dirty="0"/>
              <a:t>结合我国国情，完善工伤保险制度的对策不包括（   </a:t>
            </a:r>
            <a:r>
              <a:rPr lang="en-US" altLang="zh-CN" b="1" dirty="0">
                <a:solidFill>
                  <a:srgbClr val="FF0000"/>
                </a:solidFill>
              </a:rPr>
              <a:t>D</a:t>
            </a:r>
            <a:r>
              <a:rPr lang="zh-CN" altLang="en-US" dirty="0"/>
              <a:t>  ）。</a:t>
            </a:r>
            <a:endParaRPr lang="en-US" altLang="zh-CN" dirty="0"/>
          </a:p>
          <a:p>
            <a:pPr algn="l">
              <a:lnSpc>
                <a:spcPct val="150000"/>
              </a:lnSpc>
              <a:spcAft>
                <a:spcPts val="1200"/>
              </a:spcAft>
            </a:pPr>
            <a:r>
              <a:rPr lang="en-US" altLang="zh-CN" dirty="0"/>
              <a:t>A</a:t>
            </a:r>
            <a:r>
              <a:rPr lang="zh-CN" altLang="en-US" dirty="0"/>
              <a:t>、建立科学有效的费率机制</a:t>
            </a:r>
          </a:p>
          <a:p>
            <a:pPr algn="l">
              <a:lnSpc>
                <a:spcPct val="150000"/>
              </a:lnSpc>
              <a:spcAft>
                <a:spcPts val="1200"/>
              </a:spcAft>
            </a:pPr>
            <a:r>
              <a:rPr lang="en-US" altLang="zh-CN" dirty="0"/>
              <a:t>B</a:t>
            </a:r>
            <a:r>
              <a:rPr lang="zh-CN" altLang="en-US" dirty="0"/>
              <a:t>、加强工伤保险的制度管理</a:t>
            </a:r>
          </a:p>
          <a:p>
            <a:pPr algn="l">
              <a:lnSpc>
                <a:spcPct val="150000"/>
              </a:lnSpc>
              <a:spcAft>
                <a:spcPts val="1200"/>
              </a:spcAft>
            </a:pPr>
            <a:r>
              <a:rPr lang="en-US" altLang="zh-CN" dirty="0"/>
              <a:t>C</a:t>
            </a:r>
            <a:r>
              <a:rPr lang="zh-CN" altLang="en-US" dirty="0"/>
              <a:t>、重视职业康复工作</a:t>
            </a:r>
          </a:p>
          <a:p>
            <a:pPr algn="l">
              <a:lnSpc>
                <a:spcPct val="150000"/>
              </a:lnSpc>
              <a:spcAft>
                <a:spcPts val="1200"/>
              </a:spcAft>
            </a:pPr>
            <a:r>
              <a:rPr lang="en-US" altLang="zh-CN" b="1" dirty="0">
                <a:solidFill>
                  <a:srgbClr val="FF0000"/>
                </a:solidFill>
              </a:rPr>
              <a:t>D</a:t>
            </a:r>
            <a:r>
              <a:rPr lang="zh-CN" altLang="en-US" b="1" dirty="0">
                <a:solidFill>
                  <a:srgbClr val="FF0000"/>
                </a:solidFill>
              </a:rPr>
              <a:t>、考虑工伤保险与医疗保险相合并</a:t>
            </a:r>
          </a:p>
        </p:txBody>
      </p:sp>
      <p:sp>
        <p:nvSpPr>
          <p:cNvPr id="5" name="TextBox 3">
            <a:extLst>
              <a:ext uri="{FF2B5EF4-FFF2-40B4-BE49-F238E27FC236}">
                <a16:creationId xmlns:a16="http://schemas.microsoft.com/office/drawing/2014/main" id="{58AC86AA-1900-4099-849B-9389AA671218}"/>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25027038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141034" y="1675682"/>
            <a:ext cx="5780221" cy="727276"/>
          </a:xfrm>
        </p:spPr>
        <p:txBody>
          <a:bodyPr anchor="ctr"/>
          <a:lstStyle/>
          <a:p>
            <a:pPr algn="l">
              <a:lnSpc>
                <a:spcPct val="150000"/>
              </a:lnSpc>
            </a:pPr>
            <a:r>
              <a:rPr lang="zh-CN" altLang="en-US" sz="2600" dirty="0"/>
              <a:t>论述：</a:t>
            </a:r>
            <a:r>
              <a:rPr lang="zh-CN" altLang="en-US" dirty="0"/>
              <a:t>试述完善工伤保险制度的对策</a:t>
            </a:r>
            <a:r>
              <a:rPr lang="zh-CN" altLang="en-US" sz="2600" dirty="0"/>
              <a:t>。</a:t>
            </a:r>
          </a:p>
        </p:txBody>
      </p:sp>
      <p:sp>
        <p:nvSpPr>
          <p:cNvPr id="5" name="TextBox 3">
            <a:extLst>
              <a:ext uri="{FF2B5EF4-FFF2-40B4-BE49-F238E27FC236}">
                <a16:creationId xmlns:a16="http://schemas.microsoft.com/office/drawing/2014/main" id="{F6DA708E-7D5F-45A3-A2C6-557E6946B466}"/>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
        <p:nvSpPr>
          <p:cNvPr id="6" name="Rectangle 1">
            <a:extLst>
              <a:ext uri="{FF2B5EF4-FFF2-40B4-BE49-F238E27FC236}">
                <a16:creationId xmlns:a16="http://schemas.microsoft.com/office/drawing/2014/main" id="{735F76E6-D179-4567-89CD-A8FF1C883792}"/>
              </a:ext>
            </a:extLst>
          </p:cNvPr>
          <p:cNvSpPr/>
          <p:nvPr/>
        </p:nvSpPr>
        <p:spPr>
          <a:xfrm>
            <a:off x="1084362" y="2281581"/>
            <a:ext cx="11015489" cy="456695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FF0000"/>
                </a:solidFill>
                <a:effectLst/>
                <a:uLnTx/>
                <a:uFillTx/>
                <a:latin typeface="Helvetica Neue For Number"/>
                <a:ea typeface="微软雅黑"/>
                <a:cs typeface="+mn-cs"/>
              </a:rPr>
              <a:t>答案：</a:t>
            </a:r>
            <a:endParaRPr kumimoji="0" lang="en-GB" altLang="zh-CN" sz="2400" b="1" i="0" u="none" strike="noStrike" kern="1200" cap="none" spc="0" normalizeH="0" baseline="0" noProof="0" dirty="0">
              <a:ln>
                <a:noFill/>
              </a:ln>
              <a:solidFill>
                <a:srgbClr val="FF0000"/>
              </a:solidFill>
              <a:effectLst/>
              <a:uLnTx/>
              <a:uFillTx/>
              <a:latin typeface="Helvetica Neue For Number"/>
              <a:ea typeface="微软雅黑"/>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社会结合自身国情，应从以下几个方面加以考虑：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a:t>
            </a:r>
            <a:r>
              <a:rPr kumimoji="0" lang="en-US" altLang="zh-CN" sz="2000" b="0" i="0" u="none" strike="noStrike" kern="1200" cap="none" spc="0" normalizeH="0" baseline="0" noProof="0" dirty="0">
                <a:ln>
                  <a:noFill/>
                </a:ln>
                <a:solidFill>
                  <a:srgbClr val="FF0000"/>
                </a:solidFill>
                <a:effectLst/>
                <a:uLnTx/>
                <a:uFillTx/>
                <a:latin typeface="Calibri"/>
                <a:ea typeface="微软雅黑"/>
                <a:cs typeface="+mn-cs"/>
              </a:rPr>
              <a:t>1</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）建立科学有效的费率机制。 </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不同的行业、企业因生产性质、生产条件、管理水平、重视程度等的不同，其工伤事故发生频率、严重程度以及经济损失存在着较大的差别，应在不同行业之间实行差别费率。</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a:t>
            </a:r>
            <a:r>
              <a:rPr kumimoji="0" lang="en-US" altLang="zh-CN" sz="2000" b="0" i="0" u="none" strike="noStrike" kern="1200" cap="none" spc="0" normalizeH="0" baseline="0" noProof="0" dirty="0">
                <a:ln>
                  <a:noFill/>
                </a:ln>
                <a:solidFill>
                  <a:srgbClr val="FF0000"/>
                </a:solidFill>
                <a:effectLst/>
                <a:uLnTx/>
                <a:uFillTx/>
                <a:latin typeface="Calibri"/>
                <a:ea typeface="微软雅黑"/>
                <a:cs typeface="+mn-cs"/>
              </a:rPr>
              <a:t>2</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）加强工伤保险的制度管理。 </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制度管理是做好工伤保险工作的保证。</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a:t>
            </a:r>
            <a:r>
              <a:rPr kumimoji="0" lang="en-US" altLang="zh-CN" sz="2000" b="0" i="0" u="none" strike="noStrike" kern="1200" cap="none" spc="0" normalizeH="0" baseline="0" noProof="0" dirty="0">
                <a:ln>
                  <a:noFill/>
                </a:ln>
                <a:solidFill>
                  <a:srgbClr val="FF0000"/>
                </a:solidFill>
                <a:effectLst/>
                <a:uLnTx/>
                <a:uFillTx/>
                <a:latin typeface="Calibri"/>
                <a:ea typeface="微软雅黑"/>
                <a:cs typeface="+mn-cs"/>
              </a:rPr>
              <a:t>3</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）重视职业康复工作。 </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职业康复是现代工伤保险的重要一环，一方面可以为工伤残疾职工恢复劳动和生活能力创造条件，另一方面可以减少企业和社会的工伤保险费用支出。</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a:t>
            </a:r>
            <a:r>
              <a:rPr kumimoji="0" lang="en-US" altLang="zh-CN" sz="2000" b="0" i="0" u="none" strike="noStrike" kern="1200" cap="none" spc="0" normalizeH="0" baseline="0" noProof="0" dirty="0">
                <a:ln>
                  <a:noFill/>
                </a:ln>
                <a:solidFill>
                  <a:srgbClr val="FF0000"/>
                </a:solidFill>
                <a:effectLst/>
                <a:uLnTx/>
                <a:uFillTx/>
                <a:latin typeface="Calibri"/>
                <a:ea typeface="微软雅黑"/>
                <a:cs typeface="+mn-cs"/>
              </a:rPr>
              <a:t>4</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）加强工伤保险与工伤预防相结合。 </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工伤保险与工伤预防相结合是工伤保险事业发展的趋势，工伤保险机构要有长远的计划，舍得投资，逐步配备专业人员，积极开展工伤预防及科研工作。</a:t>
            </a:r>
            <a:endParaRPr kumimoji="0" lang="zh-CN" altLang="en-US" sz="2400" b="0" i="0" u="none" strike="noStrike" kern="1200" cap="none" spc="0" normalizeH="0" baseline="0" noProof="0" dirty="0">
              <a:ln>
                <a:noFill/>
              </a:ln>
              <a:solidFill>
                <a:prstClr val="black"/>
              </a:solidFill>
              <a:effectLst/>
              <a:uLnTx/>
              <a:uFillTx/>
              <a:latin typeface="Helvetica Neue For Number"/>
              <a:ea typeface="微软雅黑"/>
              <a:cs typeface="+mn-cs"/>
            </a:endParaRPr>
          </a:p>
        </p:txBody>
      </p:sp>
    </p:spTree>
    <p:extLst>
      <p:ext uri="{BB962C8B-B14F-4D97-AF65-F5344CB8AC3E}">
        <p14:creationId xmlns:p14="http://schemas.microsoft.com/office/powerpoint/2010/main" val="269263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748984" y="3100017"/>
            <a:ext cx="5051383"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800" b="1" i="0" u="none" strike="noStrike" kern="1200" cap="none" spc="0" normalizeH="0" baseline="0" noProof="0" dirty="0">
                <a:ln>
                  <a:noFill/>
                </a:ln>
                <a:solidFill>
                  <a:prstClr val="black"/>
                </a:solidFill>
                <a:effectLst/>
                <a:uLnTx/>
                <a:uFillTx/>
                <a:latin typeface="Calibri"/>
                <a:ea typeface="微软雅黑"/>
                <a:cs typeface="+mn-cs"/>
              </a:rPr>
              <a:t>第九章    生育保险</a:t>
            </a:r>
            <a:endParaRPr kumimoji="0" lang="en-US" altLang="zh-CN" sz="4800" b="1" i="0" u="none" strike="noStrike" kern="1200" cap="none" spc="0" normalizeH="0" baseline="0" noProof="0" dirty="0">
              <a:ln>
                <a:noFill/>
              </a:ln>
              <a:solidFill>
                <a:prstClr val="black"/>
              </a:solidFill>
              <a:effectLst/>
              <a:uLnTx/>
              <a:uFillTx/>
              <a:latin typeface="Calibri"/>
              <a:ea typeface="微软雅黑"/>
              <a:cs typeface="+mn-cs"/>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D2B32C7F-ED8B-4FB3-B1F3-FE548211BA61}"/>
              </a:ext>
            </a:extLst>
          </p:cNvPr>
          <p:cNvGrpSpPr/>
          <p:nvPr/>
        </p:nvGrpSpPr>
        <p:grpSpPr>
          <a:xfrm>
            <a:off x="3064764" y="1981364"/>
            <a:ext cx="6846222" cy="3873168"/>
            <a:chOff x="3495689" y="1560950"/>
            <a:chExt cx="6846222" cy="3873168"/>
          </a:xfrm>
        </p:grpSpPr>
        <p:sp>
          <p:nvSpPr>
            <p:cNvPr id="2" name="文本框 1"/>
            <p:cNvSpPr txBox="1"/>
            <p:nvPr/>
          </p:nvSpPr>
          <p:spPr>
            <a:xfrm>
              <a:off x="3495689" y="1560950"/>
              <a:ext cx="5380761"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Calibri"/>
                  <a:ea typeface="微软雅黑"/>
                  <a:cs typeface="+mn-cs"/>
                </a:rPr>
                <a:t>第九章    生育保险</a:t>
              </a:r>
            </a:p>
          </p:txBody>
        </p:sp>
        <p:grpSp>
          <p:nvGrpSpPr>
            <p:cNvPr id="3" name="组合 2">
              <a:extLst>
                <a:ext uri="{FF2B5EF4-FFF2-40B4-BE49-F238E27FC236}">
                  <a16:creationId xmlns:a16="http://schemas.microsoft.com/office/drawing/2014/main" id="{2B5CF519-3D45-4192-906C-03BAF06AC1AB}"/>
                </a:ext>
              </a:extLst>
            </p:cNvPr>
            <p:cNvGrpSpPr/>
            <p:nvPr/>
          </p:nvGrpSpPr>
          <p:grpSpPr>
            <a:xfrm>
              <a:off x="3806210" y="2428537"/>
              <a:ext cx="6535701" cy="3005581"/>
              <a:chOff x="3806210" y="2428537"/>
              <a:chExt cx="6535701" cy="3005581"/>
            </a:xfrm>
          </p:grpSpPr>
          <p:sp>
            <p:nvSpPr>
              <p:cNvPr id="7" name="Rectangle 6">
                <a:extLst>
                  <a:ext uri="{FF2B5EF4-FFF2-40B4-BE49-F238E27FC236}">
                    <a16:creationId xmlns:a16="http://schemas.microsoft.com/office/drawing/2014/main" id="{115FA8BC-822F-4883-B887-BA1A38F7FA12}"/>
                  </a:ext>
                </a:extLst>
              </p:cNvPr>
              <p:cNvSpPr/>
              <p:nvPr/>
            </p:nvSpPr>
            <p:spPr>
              <a:xfrm>
                <a:off x="3806210" y="2428537"/>
                <a:ext cx="4759721" cy="904672"/>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第一节  生育保险制度的含义</a:t>
                </a:r>
              </a:p>
            </p:txBody>
          </p:sp>
          <p:sp>
            <p:nvSpPr>
              <p:cNvPr id="8" name="Rectangle 7">
                <a:extLst>
                  <a:ext uri="{FF2B5EF4-FFF2-40B4-BE49-F238E27FC236}">
                    <a16:creationId xmlns:a16="http://schemas.microsoft.com/office/drawing/2014/main" id="{496C3528-4EC8-48BC-9E55-2C141A263670}"/>
                  </a:ext>
                </a:extLst>
              </p:cNvPr>
              <p:cNvSpPr/>
              <p:nvPr/>
            </p:nvSpPr>
            <p:spPr>
              <a:xfrm>
                <a:off x="3858763" y="3111130"/>
                <a:ext cx="5380761" cy="904672"/>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第二节  国外生育保险制度的比较</a:t>
                </a:r>
              </a:p>
            </p:txBody>
          </p:sp>
          <p:sp>
            <p:nvSpPr>
              <p:cNvPr id="9" name="Rectangle 8">
                <a:extLst>
                  <a:ext uri="{FF2B5EF4-FFF2-40B4-BE49-F238E27FC236}">
                    <a16:creationId xmlns:a16="http://schemas.microsoft.com/office/drawing/2014/main" id="{FAAC986D-CD29-458C-BF64-227A465E3673}"/>
                  </a:ext>
                </a:extLst>
              </p:cNvPr>
              <p:cNvSpPr/>
              <p:nvPr/>
            </p:nvSpPr>
            <p:spPr>
              <a:xfrm>
                <a:off x="3858763" y="3812175"/>
                <a:ext cx="5705384" cy="904672"/>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第三节  中国生育保险制度及其变迁</a:t>
                </a:r>
              </a:p>
            </p:txBody>
          </p:sp>
          <p:sp>
            <p:nvSpPr>
              <p:cNvPr id="10" name="Rectangle 9">
                <a:extLst>
                  <a:ext uri="{FF2B5EF4-FFF2-40B4-BE49-F238E27FC236}">
                    <a16:creationId xmlns:a16="http://schemas.microsoft.com/office/drawing/2014/main" id="{0A193A46-6CB8-4D74-9CD3-1134DED3C71C}"/>
                  </a:ext>
                </a:extLst>
              </p:cNvPr>
              <p:cNvSpPr/>
              <p:nvPr/>
            </p:nvSpPr>
            <p:spPr>
              <a:xfrm>
                <a:off x="3858763" y="4529446"/>
                <a:ext cx="6483148" cy="904672"/>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第四节  完善生育保险制度要注意的问题</a:t>
                </a:r>
              </a:p>
            </p:txBody>
          </p:sp>
        </p:grpSp>
      </p:grpSp>
    </p:spTree>
    <p:extLst>
      <p:ext uri="{BB962C8B-B14F-4D97-AF65-F5344CB8AC3E}">
        <p14:creationId xmlns:p14="http://schemas.microsoft.com/office/powerpoint/2010/main" val="2689597912"/>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5BAB051A-E097-4CA9-A1DB-6DAAEA885EF8}"/>
              </a:ext>
            </a:extLst>
          </p:cNvPr>
          <p:cNvGraphicFramePr/>
          <p:nvPr>
            <p:extLst/>
          </p:nvPr>
        </p:nvGraphicFramePr>
        <p:xfrm>
          <a:off x="162057" y="1001276"/>
          <a:ext cx="11632378"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5193015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09326" y="2763452"/>
            <a:ext cx="10115115" cy="96654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生育保险，是指</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女职工</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因</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怀孕</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和</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分娩</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所造成的</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暂时丧失劳动能力，中断正常收入来源</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时，从社会</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获得物质帮助</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的一种社会保险制度。</a:t>
            </a:r>
          </a:p>
        </p:txBody>
      </p:sp>
      <p:grpSp>
        <p:nvGrpSpPr>
          <p:cNvPr id="15" name="组合 14">
            <a:extLst>
              <a:ext uri="{FF2B5EF4-FFF2-40B4-BE49-F238E27FC236}">
                <a16:creationId xmlns:a16="http://schemas.microsoft.com/office/drawing/2014/main" id="{626F3D91-9495-4D81-A1FA-B8F769D46A22}"/>
              </a:ext>
            </a:extLst>
          </p:cNvPr>
          <p:cNvGrpSpPr/>
          <p:nvPr/>
        </p:nvGrpSpPr>
        <p:grpSpPr>
          <a:xfrm>
            <a:off x="261877" y="905850"/>
            <a:ext cx="5369702" cy="1623164"/>
            <a:chOff x="261877" y="905850"/>
            <a:chExt cx="5369702" cy="1623164"/>
          </a:xfrm>
        </p:grpSpPr>
        <p:sp>
          <p:nvSpPr>
            <p:cNvPr id="16" name="文本框 15">
              <a:extLst>
                <a:ext uri="{FF2B5EF4-FFF2-40B4-BE49-F238E27FC236}">
                  <a16:creationId xmlns:a16="http://schemas.microsoft.com/office/drawing/2014/main" id="{E905D3CF-BBDA-4095-A8BC-3EE9D0B4F6A7}"/>
                </a:ext>
              </a:extLst>
            </p:cNvPr>
            <p:cNvSpPr txBox="1"/>
            <p:nvPr/>
          </p:nvSpPr>
          <p:spPr>
            <a:xfrm>
              <a:off x="538197" y="2128904"/>
              <a:ext cx="3193503"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9.1.1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一、生育保险的定义</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17" name="组合 16">
              <a:extLst>
                <a:ext uri="{FF2B5EF4-FFF2-40B4-BE49-F238E27FC236}">
                  <a16:creationId xmlns:a16="http://schemas.microsoft.com/office/drawing/2014/main" id="{05FB40C4-10FF-4909-972B-B9F48E4A298B}"/>
                </a:ext>
              </a:extLst>
            </p:cNvPr>
            <p:cNvGrpSpPr/>
            <p:nvPr/>
          </p:nvGrpSpPr>
          <p:grpSpPr>
            <a:xfrm>
              <a:off x="261877" y="905850"/>
              <a:ext cx="5369702" cy="1602795"/>
              <a:chOff x="261877" y="905850"/>
              <a:chExt cx="5369702" cy="1602795"/>
            </a:xfrm>
          </p:grpSpPr>
          <p:grpSp>
            <p:nvGrpSpPr>
              <p:cNvPr id="18" name="组合 17">
                <a:extLst>
                  <a:ext uri="{FF2B5EF4-FFF2-40B4-BE49-F238E27FC236}">
                    <a16:creationId xmlns:a16="http://schemas.microsoft.com/office/drawing/2014/main" id="{9EA7B199-FC4C-4494-8D60-1683E7EB2AF3}"/>
                  </a:ext>
                </a:extLst>
              </p:cNvPr>
              <p:cNvGrpSpPr/>
              <p:nvPr/>
            </p:nvGrpSpPr>
            <p:grpSpPr>
              <a:xfrm>
                <a:off x="261877" y="905850"/>
                <a:ext cx="3927587" cy="1067754"/>
                <a:chOff x="261877" y="905850"/>
                <a:chExt cx="3927587" cy="1067754"/>
              </a:xfrm>
            </p:grpSpPr>
            <p:sp>
              <p:nvSpPr>
                <p:cNvPr id="20" name="文本框 19">
                  <a:extLst>
                    <a:ext uri="{FF2B5EF4-FFF2-40B4-BE49-F238E27FC236}">
                      <a16:creationId xmlns:a16="http://schemas.microsoft.com/office/drawing/2014/main" id="{DF856D50-D761-4CF7-BB08-3EB9EAB3A4B7}"/>
                    </a:ext>
                  </a:extLst>
                </p:cNvPr>
                <p:cNvSpPr txBox="1"/>
                <p:nvPr/>
              </p:nvSpPr>
              <p:spPr>
                <a:xfrm>
                  <a:off x="280528" y="905850"/>
                  <a:ext cx="2481346"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9</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生育保险</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1" name="矩形 20">
                  <a:extLst>
                    <a:ext uri="{FF2B5EF4-FFF2-40B4-BE49-F238E27FC236}">
                      <a16:creationId xmlns:a16="http://schemas.microsoft.com/office/drawing/2014/main" id="{0C540666-C4DA-4DD4-971B-BC2CD7354F39}"/>
                    </a:ext>
                  </a:extLst>
                </p:cNvPr>
                <p:cNvSpPr/>
                <p:nvPr/>
              </p:nvSpPr>
              <p:spPr>
                <a:xfrm>
                  <a:off x="261877" y="1542717"/>
                  <a:ext cx="3927587"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9.1</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生育保险制度的含义</a:t>
                  </a:r>
                </a:p>
              </p:txBody>
            </p:sp>
          </p:grpSp>
          <p:sp>
            <p:nvSpPr>
              <p:cNvPr id="19" name="文本框 18">
                <a:extLst>
                  <a:ext uri="{FF2B5EF4-FFF2-40B4-BE49-F238E27FC236}">
                    <a16:creationId xmlns:a16="http://schemas.microsoft.com/office/drawing/2014/main" id="{0167A458-2797-4C9B-ABD9-97F98CF32259}"/>
                  </a:ext>
                </a:extLst>
              </p:cNvPr>
              <p:cNvSpPr txBox="1"/>
              <p:nvPr/>
            </p:nvSpPr>
            <p:spPr>
              <a:xfrm>
                <a:off x="3731700" y="2139313"/>
                <a:ext cx="1899879"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a:t>
                </a:r>
                <a:r>
                  <a:rPr kumimoji="0" lang="en-US" altLang="zh-CN" sz="1800" b="1" i="0" u="none" strike="noStrike" kern="1200" cap="none" spc="0" normalizeH="0" baseline="0" noProof="0" dirty="0">
                    <a:ln>
                      <a:noFill/>
                    </a:ln>
                    <a:solidFill>
                      <a:prstClr val="white"/>
                    </a:solidFill>
                    <a:effectLst/>
                    <a:uLnTx/>
                    <a:uFillTx/>
                    <a:latin typeface="Calibri"/>
                    <a:ea typeface="微软雅黑"/>
                    <a:cs typeface="+mn-cs"/>
                  </a:rPr>
                  <a:t>/</a:t>
                </a: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名词解释题</a:t>
                </a:r>
              </a:p>
            </p:txBody>
          </p:sp>
        </p:grpSp>
      </p:grpSp>
      <p:grpSp>
        <p:nvGrpSpPr>
          <p:cNvPr id="8" name="组合 7">
            <a:extLst>
              <a:ext uri="{FF2B5EF4-FFF2-40B4-BE49-F238E27FC236}">
                <a16:creationId xmlns:a16="http://schemas.microsoft.com/office/drawing/2014/main" id="{5ABB02FE-70EA-49BB-8E55-B6641F981D5D}"/>
              </a:ext>
            </a:extLst>
          </p:cNvPr>
          <p:cNvGrpSpPr/>
          <p:nvPr/>
        </p:nvGrpSpPr>
        <p:grpSpPr>
          <a:xfrm>
            <a:off x="747976" y="4111264"/>
            <a:ext cx="8219439" cy="2405654"/>
            <a:chOff x="357670" y="4127796"/>
            <a:chExt cx="8219439" cy="2405654"/>
          </a:xfrm>
        </p:grpSpPr>
        <p:pic>
          <p:nvPicPr>
            <p:cNvPr id="3" name="图片 2">
              <a:extLst>
                <a:ext uri="{FF2B5EF4-FFF2-40B4-BE49-F238E27FC236}">
                  <a16:creationId xmlns:a16="http://schemas.microsoft.com/office/drawing/2014/main" id="{7D4F2B92-A73C-4774-91A8-0FFA86567480}"/>
                </a:ext>
              </a:extLst>
            </p:cNvPr>
            <p:cNvPicPr>
              <a:picLocks noChangeAspect="1"/>
            </p:cNvPicPr>
            <p:nvPr/>
          </p:nvPicPr>
          <p:blipFill>
            <a:blip r:embed="rId3"/>
            <a:stretch>
              <a:fillRect/>
            </a:stretch>
          </p:blipFill>
          <p:spPr>
            <a:xfrm>
              <a:off x="357670" y="4127796"/>
              <a:ext cx="7444866" cy="2405654"/>
            </a:xfrm>
            <a:prstGeom prst="rect">
              <a:avLst/>
            </a:prstGeom>
          </p:spPr>
        </p:pic>
        <p:sp>
          <p:nvSpPr>
            <p:cNvPr id="7" name="箭头: 右 6">
              <a:extLst>
                <a:ext uri="{FF2B5EF4-FFF2-40B4-BE49-F238E27FC236}">
                  <a16:creationId xmlns:a16="http://schemas.microsoft.com/office/drawing/2014/main" id="{3178938D-CF59-45A7-B560-3844C9EC338B}"/>
                </a:ext>
              </a:extLst>
            </p:cNvPr>
            <p:cNvSpPr/>
            <p:nvPr/>
          </p:nvSpPr>
          <p:spPr>
            <a:xfrm>
              <a:off x="7725772" y="5884191"/>
              <a:ext cx="851337" cy="159772"/>
            </a:xfrm>
            <a:prstGeom prst="rightArrow">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grpSp>
      <p:pic>
        <p:nvPicPr>
          <p:cNvPr id="22" name="图片 21">
            <a:extLst>
              <a:ext uri="{FF2B5EF4-FFF2-40B4-BE49-F238E27FC236}">
                <a16:creationId xmlns:a16="http://schemas.microsoft.com/office/drawing/2014/main" id="{0412B968-EB20-4ADA-8D3C-9C3BBB6ECB02}"/>
              </a:ext>
            </a:extLst>
          </p:cNvPr>
          <p:cNvPicPr>
            <a:picLocks noChangeAspect="1"/>
          </p:cNvPicPr>
          <p:nvPr/>
        </p:nvPicPr>
        <p:blipFill>
          <a:blip r:embed="rId4"/>
          <a:stretch>
            <a:fillRect/>
          </a:stretch>
        </p:blipFill>
        <p:spPr>
          <a:xfrm>
            <a:off x="9044101" y="5079443"/>
            <a:ext cx="3082694" cy="1576431"/>
          </a:xfrm>
          <a:prstGeom prst="rect">
            <a:avLst/>
          </a:prstGeom>
        </p:spPr>
      </p:pic>
      <p:pic>
        <p:nvPicPr>
          <p:cNvPr id="2" name="图片 1">
            <a:extLst>
              <a:ext uri="{FF2B5EF4-FFF2-40B4-BE49-F238E27FC236}">
                <a16:creationId xmlns:a16="http://schemas.microsoft.com/office/drawing/2014/main" id="{6193765B-AF39-4E7D-8A47-EF6533E59EC1}"/>
              </a:ext>
            </a:extLst>
          </p:cNvPr>
          <p:cNvPicPr>
            <a:picLocks noChangeAspect="1"/>
          </p:cNvPicPr>
          <p:nvPr/>
        </p:nvPicPr>
        <p:blipFill>
          <a:blip r:embed="rId5"/>
          <a:stretch>
            <a:fillRect/>
          </a:stretch>
        </p:blipFill>
        <p:spPr>
          <a:xfrm>
            <a:off x="8420209" y="513637"/>
            <a:ext cx="4498778" cy="2093771"/>
          </a:xfrm>
          <a:prstGeom prst="rect">
            <a:avLst/>
          </a:prstGeom>
        </p:spPr>
      </p:pic>
      <p:sp>
        <p:nvSpPr>
          <p:cNvPr id="4" name="矩形 3">
            <a:extLst>
              <a:ext uri="{FF2B5EF4-FFF2-40B4-BE49-F238E27FC236}">
                <a16:creationId xmlns:a16="http://schemas.microsoft.com/office/drawing/2014/main" id="{0987D191-98F5-4BDA-B93C-2A0E6B85C687}"/>
              </a:ext>
            </a:extLst>
          </p:cNvPr>
          <p:cNvSpPr/>
          <p:nvPr/>
        </p:nvSpPr>
        <p:spPr>
          <a:xfrm>
            <a:off x="3366703" y="2746736"/>
            <a:ext cx="801245" cy="57737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sp>
        <p:nvSpPr>
          <p:cNvPr id="25" name="矩形 24">
            <a:extLst>
              <a:ext uri="{FF2B5EF4-FFF2-40B4-BE49-F238E27FC236}">
                <a16:creationId xmlns:a16="http://schemas.microsoft.com/office/drawing/2014/main" id="{7FA2E53E-6CA9-4700-9236-5EE0DE2D22F8}"/>
              </a:ext>
            </a:extLst>
          </p:cNvPr>
          <p:cNvSpPr/>
          <p:nvPr/>
        </p:nvSpPr>
        <p:spPr>
          <a:xfrm>
            <a:off x="6672812" y="2746735"/>
            <a:ext cx="4321504" cy="57737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sp>
        <p:nvSpPr>
          <p:cNvPr id="6" name="矩形 5">
            <a:extLst>
              <a:ext uri="{FF2B5EF4-FFF2-40B4-BE49-F238E27FC236}">
                <a16:creationId xmlns:a16="http://schemas.microsoft.com/office/drawing/2014/main" id="{62AAF754-9342-4767-A0C3-994E1C323FF3}"/>
              </a:ext>
            </a:extLst>
          </p:cNvPr>
          <p:cNvSpPr/>
          <p:nvPr/>
        </p:nvSpPr>
        <p:spPr>
          <a:xfrm>
            <a:off x="992051" y="193273"/>
            <a:ext cx="2839239"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9.1.1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一、生育保险的定义</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Tree>
    <p:extLst>
      <p:ext uri="{BB962C8B-B14F-4D97-AF65-F5344CB8AC3E}">
        <p14:creationId xmlns:p14="http://schemas.microsoft.com/office/powerpoint/2010/main" val="1169042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5"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193765B-AF39-4E7D-8A47-EF6533E59EC1}"/>
              </a:ext>
            </a:extLst>
          </p:cNvPr>
          <p:cNvPicPr>
            <a:picLocks noChangeAspect="1"/>
          </p:cNvPicPr>
          <p:nvPr/>
        </p:nvPicPr>
        <p:blipFill>
          <a:blip r:embed="rId3"/>
          <a:stretch>
            <a:fillRect/>
          </a:stretch>
        </p:blipFill>
        <p:spPr>
          <a:xfrm>
            <a:off x="8420209" y="513637"/>
            <a:ext cx="4498778" cy="2093771"/>
          </a:xfrm>
          <a:prstGeom prst="rect">
            <a:avLst/>
          </a:prstGeom>
        </p:spPr>
      </p:pic>
      <p:sp>
        <p:nvSpPr>
          <p:cNvPr id="6" name="矩形 5">
            <a:extLst>
              <a:ext uri="{FF2B5EF4-FFF2-40B4-BE49-F238E27FC236}">
                <a16:creationId xmlns:a16="http://schemas.microsoft.com/office/drawing/2014/main" id="{307E2992-59D3-4F59-AD13-98E73C0470DB}"/>
              </a:ext>
            </a:extLst>
          </p:cNvPr>
          <p:cNvSpPr/>
          <p:nvPr/>
        </p:nvSpPr>
        <p:spPr>
          <a:xfrm>
            <a:off x="1477107" y="3327520"/>
            <a:ext cx="10152185" cy="1846146"/>
          </a:xfrm>
          <a:prstGeom prst="rect">
            <a:avLst/>
          </a:prstGeom>
        </p:spPr>
        <p:txBody>
          <a:bodyPr wrap="square">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Times New Roman" panose="02020603050405020304" pitchFamily="18" charset="0"/>
              </a:rPr>
              <a:t>1</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Times New Roman" panose="02020603050405020304" pitchFamily="18" charset="0"/>
              </a:rPr>
              <a:t>、</a:t>
            </a:r>
            <a:r>
              <a:rPr kumimoji="0" lang="zh-CN" altLang="zh-CN" sz="2000" b="0" i="0" u="none" strike="noStrike" kern="1200" cap="none" spc="0" normalizeH="0" baseline="0" noProof="0" dirty="0">
                <a:ln>
                  <a:noFill/>
                </a:ln>
                <a:solidFill>
                  <a:prstClr val="black"/>
                </a:solidFill>
                <a:effectLst/>
                <a:uLnTx/>
                <a:uFillTx/>
                <a:latin typeface="微软雅黑"/>
                <a:ea typeface="微软雅黑"/>
                <a:cs typeface="Times New Roman" panose="02020603050405020304" pitchFamily="18" charset="0"/>
              </a:rPr>
              <a:t>生育保险是对女职工专门建立的一项社会保险。</a:t>
            </a:r>
            <a:endParaRPr kumimoji="0" lang="en-US" altLang="zh-CN" sz="2000" b="0" i="0" u="none" strike="noStrike" kern="1200" cap="none" spc="0" normalizeH="0" baseline="0" noProof="0" dirty="0">
              <a:ln>
                <a:noFill/>
              </a:ln>
              <a:solidFill>
                <a:prstClr val="black"/>
              </a:solidFill>
              <a:effectLst/>
              <a:uLnTx/>
              <a:uFillTx/>
              <a:latin typeface="微软雅黑"/>
              <a:ea typeface="微软雅黑"/>
              <a:cs typeface="Times New Roman" panose="02020603050405020304" pitchFamily="18" charset="0"/>
            </a:endParaRP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Times New Roman" panose="02020603050405020304" pitchFamily="18" charset="0"/>
              </a:rPr>
              <a:t>2</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Times New Roman" panose="02020603050405020304" pitchFamily="18" charset="0"/>
              </a:rPr>
              <a:t>、</a:t>
            </a:r>
            <a:r>
              <a:rPr kumimoji="0" lang="zh-CN" altLang="zh-CN" sz="2000" b="0" i="0" u="none" strike="noStrike" kern="1200" cap="none" spc="0" normalizeH="0" baseline="0" noProof="0" dirty="0">
                <a:ln>
                  <a:noFill/>
                </a:ln>
                <a:solidFill>
                  <a:prstClr val="black"/>
                </a:solidFill>
                <a:effectLst/>
                <a:uLnTx/>
                <a:uFillTx/>
                <a:latin typeface="微软雅黑"/>
                <a:ea typeface="微软雅黑"/>
                <a:cs typeface="Times New Roman" panose="02020603050405020304" pitchFamily="18" charset="0"/>
              </a:rPr>
              <a:t>生育虽包括在男女双方共同组成的家庭内部事务之内，生育带来的经济负担也由夫妻双方共同承担，但生育保险仅为女职工怀孕和分娩的生育行为</a:t>
            </a:r>
            <a:r>
              <a:rPr kumimoji="0" lang="zh-CN" altLang="zh-CN" sz="2000" b="1" i="0" u="none" strike="noStrike" kern="1200" cap="none" spc="0" normalizeH="0" baseline="0" noProof="0" dirty="0">
                <a:ln>
                  <a:noFill/>
                </a:ln>
                <a:solidFill>
                  <a:srgbClr val="FF0000"/>
                </a:solidFill>
                <a:effectLst/>
                <a:uLnTx/>
                <a:uFillTx/>
                <a:latin typeface="微软雅黑"/>
                <a:ea typeface="微软雅黑"/>
                <a:cs typeface="Times New Roman" panose="02020603050405020304" pitchFamily="18" charset="0"/>
              </a:rPr>
              <a:t>提供直接的物质帮助和补偿</a:t>
            </a:r>
            <a:r>
              <a:rPr kumimoji="0" lang="zh-CN" altLang="zh-CN" sz="2000" b="0" i="0" u="none" strike="noStrike" kern="1200" cap="none" spc="0" normalizeH="0" baseline="0" noProof="0" dirty="0">
                <a:ln>
                  <a:noFill/>
                </a:ln>
                <a:solidFill>
                  <a:prstClr val="black"/>
                </a:solidFill>
                <a:effectLst/>
                <a:uLnTx/>
                <a:uFillTx/>
                <a:latin typeface="微软雅黑"/>
                <a:ea typeface="微软雅黑"/>
                <a:cs typeface="Times New Roman" panose="02020603050405020304" pitchFamily="18" charset="0"/>
              </a:rPr>
              <a:t>。</a:t>
            </a:r>
            <a:endPar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12" name="矩形 11">
            <a:extLst>
              <a:ext uri="{FF2B5EF4-FFF2-40B4-BE49-F238E27FC236}">
                <a16:creationId xmlns:a16="http://schemas.microsoft.com/office/drawing/2014/main" id="{6F50F20A-D9EA-4B6A-A8D2-10FD55E92123}"/>
              </a:ext>
            </a:extLst>
          </p:cNvPr>
          <p:cNvSpPr/>
          <p:nvPr/>
        </p:nvSpPr>
        <p:spPr>
          <a:xfrm>
            <a:off x="992051" y="193273"/>
            <a:ext cx="2839239"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9.1.1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一、生育保险的定义</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13" name="组合 12">
            <a:extLst>
              <a:ext uri="{FF2B5EF4-FFF2-40B4-BE49-F238E27FC236}">
                <a16:creationId xmlns:a16="http://schemas.microsoft.com/office/drawing/2014/main" id="{E6DBDC5B-00C4-485C-AF23-DD7E39B0BB53}"/>
              </a:ext>
            </a:extLst>
          </p:cNvPr>
          <p:cNvGrpSpPr/>
          <p:nvPr/>
        </p:nvGrpSpPr>
        <p:grpSpPr>
          <a:xfrm>
            <a:off x="261877" y="905850"/>
            <a:ext cx="5369702" cy="1623164"/>
            <a:chOff x="261877" y="905850"/>
            <a:chExt cx="5369702" cy="1623164"/>
          </a:xfrm>
        </p:grpSpPr>
        <p:sp>
          <p:nvSpPr>
            <p:cNvPr id="14" name="文本框 13">
              <a:extLst>
                <a:ext uri="{FF2B5EF4-FFF2-40B4-BE49-F238E27FC236}">
                  <a16:creationId xmlns:a16="http://schemas.microsoft.com/office/drawing/2014/main" id="{26271709-22E9-4C2E-8273-A7910BCA1041}"/>
                </a:ext>
              </a:extLst>
            </p:cNvPr>
            <p:cNvSpPr txBox="1"/>
            <p:nvPr/>
          </p:nvSpPr>
          <p:spPr>
            <a:xfrm>
              <a:off x="538197" y="2128904"/>
              <a:ext cx="3193503"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9.1.1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一、生育保险的定义</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22" name="组合 21">
              <a:extLst>
                <a:ext uri="{FF2B5EF4-FFF2-40B4-BE49-F238E27FC236}">
                  <a16:creationId xmlns:a16="http://schemas.microsoft.com/office/drawing/2014/main" id="{C8AB2F2C-4748-4F6B-A4BE-E53D61F0ED1D}"/>
                </a:ext>
              </a:extLst>
            </p:cNvPr>
            <p:cNvGrpSpPr/>
            <p:nvPr/>
          </p:nvGrpSpPr>
          <p:grpSpPr>
            <a:xfrm>
              <a:off x="261877" y="905850"/>
              <a:ext cx="5369702" cy="1602795"/>
              <a:chOff x="261877" y="905850"/>
              <a:chExt cx="5369702" cy="1602795"/>
            </a:xfrm>
          </p:grpSpPr>
          <p:grpSp>
            <p:nvGrpSpPr>
              <p:cNvPr id="23" name="组合 22">
                <a:extLst>
                  <a:ext uri="{FF2B5EF4-FFF2-40B4-BE49-F238E27FC236}">
                    <a16:creationId xmlns:a16="http://schemas.microsoft.com/office/drawing/2014/main" id="{A4792148-9995-4BBB-9CB4-C14D3D2A81B1}"/>
                  </a:ext>
                </a:extLst>
              </p:cNvPr>
              <p:cNvGrpSpPr/>
              <p:nvPr/>
            </p:nvGrpSpPr>
            <p:grpSpPr>
              <a:xfrm>
                <a:off x="261877" y="905850"/>
                <a:ext cx="3927587" cy="1067754"/>
                <a:chOff x="261877" y="905850"/>
                <a:chExt cx="3927587" cy="1067754"/>
              </a:xfrm>
            </p:grpSpPr>
            <p:sp>
              <p:nvSpPr>
                <p:cNvPr id="26" name="文本框 25">
                  <a:extLst>
                    <a:ext uri="{FF2B5EF4-FFF2-40B4-BE49-F238E27FC236}">
                      <a16:creationId xmlns:a16="http://schemas.microsoft.com/office/drawing/2014/main" id="{2642697D-7421-4726-846E-5B5A20DDB00D}"/>
                    </a:ext>
                  </a:extLst>
                </p:cNvPr>
                <p:cNvSpPr txBox="1"/>
                <p:nvPr/>
              </p:nvSpPr>
              <p:spPr>
                <a:xfrm>
                  <a:off x="280528" y="905850"/>
                  <a:ext cx="2481346"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9</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生育保险</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7" name="矩形 26">
                  <a:extLst>
                    <a:ext uri="{FF2B5EF4-FFF2-40B4-BE49-F238E27FC236}">
                      <a16:creationId xmlns:a16="http://schemas.microsoft.com/office/drawing/2014/main" id="{F2BB43AE-E537-40AB-ADFD-976EE6B2FE3F}"/>
                    </a:ext>
                  </a:extLst>
                </p:cNvPr>
                <p:cNvSpPr/>
                <p:nvPr/>
              </p:nvSpPr>
              <p:spPr>
                <a:xfrm>
                  <a:off x="261877" y="1542717"/>
                  <a:ext cx="3927587"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9.1</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生育保险制度的含义</a:t>
                  </a:r>
                </a:p>
              </p:txBody>
            </p:sp>
          </p:grpSp>
          <p:sp>
            <p:nvSpPr>
              <p:cNvPr id="25" name="文本框 24">
                <a:extLst>
                  <a:ext uri="{FF2B5EF4-FFF2-40B4-BE49-F238E27FC236}">
                    <a16:creationId xmlns:a16="http://schemas.microsoft.com/office/drawing/2014/main" id="{C8EF7601-BE70-4281-9319-91D51F92E6A2}"/>
                  </a:ext>
                </a:extLst>
              </p:cNvPr>
              <p:cNvSpPr txBox="1"/>
              <p:nvPr/>
            </p:nvSpPr>
            <p:spPr>
              <a:xfrm>
                <a:off x="3731700" y="2139313"/>
                <a:ext cx="1899879"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a:t>
                </a:r>
                <a:r>
                  <a:rPr kumimoji="0" lang="en-US" altLang="zh-CN" sz="1800" b="1" i="0" u="none" strike="noStrike" kern="1200" cap="none" spc="0" normalizeH="0" baseline="0" noProof="0" dirty="0">
                    <a:ln>
                      <a:noFill/>
                    </a:ln>
                    <a:solidFill>
                      <a:prstClr val="white"/>
                    </a:solidFill>
                    <a:effectLst/>
                    <a:uLnTx/>
                    <a:uFillTx/>
                    <a:latin typeface="Calibri"/>
                    <a:ea typeface="微软雅黑"/>
                    <a:cs typeface="+mn-cs"/>
                  </a:rPr>
                  <a:t>/</a:t>
                </a: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名词解释题</a:t>
                </a:r>
              </a:p>
            </p:txBody>
          </p:sp>
        </p:grpSp>
      </p:grpSp>
      <p:sp>
        <p:nvSpPr>
          <p:cNvPr id="4" name="矩形 3">
            <a:extLst>
              <a:ext uri="{FF2B5EF4-FFF2-40B4-BE49-F238E27FC236}">
                <a16:creationId xmlns:a16="http://schemas.microsoft.com/office/drawing/2014/main" id="{F65A2F47-E6B9-45CA-97B2-DCEC6E64711C}"/>
              </a:ext>
            </a:extLst>
          </p:cNvPr>
          <p:cNvSpPr/>
          <p:nvPr/>
        </p:nvSpPr>
        <p:spPr>
          <a:xfrm>
            <a:off x="1144540" y="5623209"/>
            <a:ext cx="10484752" cy="369332"/>
          </a:xfrm>
          <a:prstGeom prst="rect">
            <a:avLst/>
          </a:prstGeom>
          <a:solidFill>
            <a:schemeClr val="accent2">
              <a:lumMod val="40000"/>
              <a:lumOff val="60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a:ea typeface="微软雅黑"/>
                <a:cs typeface="+mn-cs"/>
              </a:rPr>
              <a:t>一般来说，各国的生育津贴都较高，即规定补偿标准不低于生育前的工资水平，或为原工资的</a:t>
            </a:r>
            <a:r>
              <a:rPr kumimoji="0" lang="en-US" altLang="zh-CN" sz="1800" b="0" i="0" u="none" strike="noStrike" kern="1200" cap="none" spc="0" normalizeH="0" baseline="0" noProof="0" dirty="0">
                <a:ln>
                  <a:noFill/>
                </a:ln>
                <a:solidFill>
                  <a:prstClr val="black"/>
                </a:solidFill>
                <a:effectLst/>
                <a:uLnTx/>
                <a:uFillTx/>
                <a:latin typeface="Calibri"/>
                <a:ea typeface="微软雅黑"/>
                <a:cs typeface="+mn-cs"/>
              </a:rPr>
              <a:t>100%</a:t>
            </a:r>
            <a:r>
              <a:rPr kumimoji="0" lang="zh-CN" altLang="en-US" sz="1800" b="0" i="0" u="none" strike="noStrike" kern="1200" cap="none" spc="0" normalizeH="0" baseline="0" noProof="0" dirty="0">
                <a:ln>
                  <a:noFill/>
                </a:ln>
                <a:solidFill>
                  <a:prstClr val="black"/>
                </a:solidFill>
                <a:effectLst/>
                <a:uLnTx/>
                <a:uFillTx/>
                <a:latin typeface="Calibri"/>
                <a:ea typeface="微软雅黑"/>
                <a:cs typeface="+mn-cs"/>
              </a:rPr>
              <a:t>。</a:t>
            </a:r>
          </a:p>
        </p:txBody>
      </p:sp>
      <p:sp>
        <p:nvSpPr>
          <p:cNvPr id="28" name="矩形 27">
            <a:extLst>
              <a:ext uri="{FF2B5EF4-FFF2-40B4-BE49-F238E27FC236}">
                <a16:creationId xmlns:a16="http://schemas.microsoft.com/office/drawing/2014/main" id="{B456488C-1D6D-423F-827D-55F88FD31F08}"/>
              </a:ext>
            </a:extLst>
          </p:cNvPr>
          <p:cNvSpPr/>
          <p:nvPr/>
        </p:nvSpPr>
        <p:spPr>
          <a:xfrm>
            <a:off x="2612861" y="6202546"/>
            <a:ext cx="6966278" cy="369332"/>
          </a:xfrm>
          <a:prstGeom prst="rect">
            <a:avLst/>
          </a:prstGeom>
          <a:solidFill>
            <a:schemeClr val="accent2">
              <a:lumMod val="40000"/>
              <a:lumOff val="60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a:ea typeface="微软雅黑"/>
                <a:cs typeface="+mn-cs"/>
              </a:rPr>
              <a:t>但是实际上中国也有可能是按照你的最低工资（基本工资）来给的</a:t>
            </a:r>
          </a:p>
        </p:txBody>
      </p:sp>
    </p:spTree>
    <p:extLst>
      <p:ext uri="{BB962C8B-B14F-4D97-AF65-F5344CB8AC3E}">
        <p14:creationId xmlns:p14="http://schemas.microsoft.com/office/powerpoint/2010/main" val="3564222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97696" y="4277214"/>
            <a:ext cx="11596607" cy="1169038"/>
          </a:xfrm>
          <a:prstGeom prst="rect">
            <a:avLst/>
          </a:prstGeom>
          <a:noFill/>
          <a:ln w="25400">
            <a:solidFill>
              <a:schemeClr val="accent6">
                <a:lumMod val="75000"/>
              </a:schemeClr>
            </a:solidFill>
          </a:ln>
        </p:spPr>
        <p:txBody>
          <a:bodyPr wrap="square">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en-US" altLang="zh-CN" sz="2000" b="0" i="0" u="none" strike="noStrike" kern="100" cap="none" spc="0" normalizeH="0" baseline="0" noProof="0" dirty="0">
                <a:ln>
                  <a:noFill/>
                </a:ln>
                <a:solidFill>
                  <a:srgbClr val="FF0000"/>
                </a:solidFill>
                <a:effectLst/>
                <a:uLnTx/>
                <a:uFillTx/>
                <a:latin typeface="微软雅黑"/>
                <a:ea typeface="微软雅黑"/>
                <a:cs typeface="Times New Roman" charset="0"/>
              </a:rPr>
              <a:t>1964</a:t>
            </a:r>
            <a:r>
              <a:rPr kumimoji="0" lang="zh-CN" altLang="zh-CN" sz="2000" b="0" i="0" u="none" strike="noStrike" kern="100" cap="none" spc="0" normalizeH="0" baseline="0" noProof="0" dirty="0">
                <a:ln>
                  <a:noFill/>
                </a:ln>
                <a:solidFill>
                  <a:srgbClr val="FF0000"/>
                </a:solidFill>
                <a:effectLst/>
                <a:uLnTx/>
                <a:uFillTx/>
                <a:latin typeface="微软雅黑"/>
                <a:ea typeface="微软雅黑"/>
                <a:cs typeface="Times New Roman" charset="0"/>
              </a:rPr>
              <a:t>年第</a:t>
            </a:r>
            <a:r>
              <a:rPr kumimoji="0" lang="en-US" altLang="zh-CN" sz="2000" b="0" i="0" u="none" strike="noStrike" kern="100" cap="none" spc="0" normalizeH="0" baseline="0" noProof="0" dirty="0">
                <a:ln>
                  <a:noFill/>
                </a:ln>
                <a:solidFill>
                  <a:srgbClr val="FF0000"/>
                </a:solidFill>
                <a:effectLst/>
                <a:uLnTx/>
                <a:uFillTx/>
                <a:latin typeface="微软雅黑"/>
                <a:ea typeface="微软雅黑"/>
                <a:cs typeface="Times New Roman" charset="0"/>
              </a:rPr>
              <a:t>48</a:t>
            </a:r>
            <a:r>
              <a:rPr kumimoji="0" lang="zh-CN" altLang="zh-CN" sz="2000" b="0" i="0" u="none" strike="noStrike" kern="100" cap="none" spc="0" normalizeH="0" baseline="0" noProof="0" dirty="0">
                <a:ln>
                  <a:noFill/>
                </a:ln>
                <a:solidFill>
                  <a:srgbClr val="FF0000"/>
                </a:solidFill>
                <a:effectLst/>
                <a:uLnTx/>
                <a:uFillTx/>
                <a:latin typeface="微软雅黑"/>
                <a:ea typeface="微软雅黑"/>
                <a:cs typeface="Times New Roman" charset="0"/>
              </a:rPr>
              <a:t>届国际劳工大会</a:t>
            </a:r>
            <a:r>
              <a:rPr kumimoji="0" lang="zh-CN" altLang="zh-CN" sz="2000" b="0" i="0" u="none" strike="noStrike" kern="100" cap="none" spc="0" normalizeH="0" baseline="0" noProof="0" dirty="0">
                <a:ln>
                  <a:noFill/>
                </a:ln>
                <a:solidFill>
                  <a:prstClr val="black"/>
                </a:solidFill>
                <a:effectLst/>
                <a:uLnTx/>
                <a:uFillTx/>
                <a:latin typeface="微软雅黑"/>
                <a:ea typeface="微软雅黑"/>
                <a:cs typeface="Times New Roman" charset="0"/>
              </a:rPr>
              <a:t>通过的《工伤事故和</a:t>
            </a:r>
            <a:r>
              <a:rPr kumimoji="0" lang="zh-CN" altLang="zh-CN" sz="2000" b="0" i="0" u="none" strike="noStrike" kern="100" cap="none" spc="0" normalizeH="0" baseline="0" noProof="0" dirty="0">
                <a:ln>
                  <a:noFill/>
                </a:ln>
                <a:solidFill>
                  <a:srgbClr val="FF0000"/>
                </a:solidFill>
                <a:effectLst/>
                <a:uLnTx/>
                <a:uFillTx/>
                <a:latin typeface="微软雅黑"/>
                <a:ea typeface="微软雅黑"/>
                <a:cs typeface="Times New Roman" charset="0"/>
              </a:rPr>
              <a:t>职业病</a:t>
            </a:r>
            <a:r>
              <a:rPr kumimoji="0" lang="zh-CN" altLang="zh-CN" sz="2000" b="0" i="0" u="none" strike="noStrike" kern="100" cap="none" spc="0" normalizeH="0" baseline="0" noProof="0" dirty="0">
                <a:ln>
                  <a:noFill/>
                </a:ln>
                <a:solidFill>
                  <a:prstClr val="black"/>
                </a:solidFill>
                <a:effectLst/>
                <a:uLnTx/>
                <a:uFillTx/>
                <a:latin typeface="微软雅黑"/>
                <a:ea typeface="微软雅黑"/>
                <a:cs typeface="Times New Roman" charset="0"/>
              </a:rPr>
              <a:t>津贴公约》</a:t>
            </a:r>
            <a:r>
              <a:rPr kumimoji="0" lang="en-US" altLang="zh-CN" sz="2000" b="0" i="0" u="none" strike="noStrike" kern="100" cap="none" spc="0" normalizeH="0" baseline="0" noProof="0" dirty="0">
                <a:ln>
                  <a:noFill/>
                </a:ln>
                <a:solidFill>
                  <a:prstClr val="black"/>
                </a:solidFill>
                <a:effectLst/>
                <a:uLnTx/>
                <a:uFillTx/>
                <a:latin typeface="微软雅黑"/>
                <a:ea typeface="微软雅黑"/>
                <a:cs typeface="Times New Roman" charset="0"/>
              </a:rPr>
              <a:t>(</a:t>
            </a:r>
            <a:r>
              <a:rPr kumimoji="0" lang="zh-CN" altLang="zh-CN" sz="2000" b="0" i="0" u="none" strike="noStrike" kern="100" cap="none" spc="0" normalizeH="0" baseline="0" noProof="0" dirty="0">
                <a:ln>
                  <a:noFill/>
                </a:ln>
                <a:solidFill>
                  <a:prstClr val="black"/>
                </a:solidFill>
                <a:effectLst/>
                <a:uLnTx/>
                <a:uFillTx/>
                <a:latin typeface="微软雅黑"/>
                <a:ea typeface="微软雅黑"/>
                <a:cs typeface="Times New Roman" charset="0"/>
              </a:rPr>
              <a:t>第</a:t>
            </a:r>
            <a:r>
              <a:rPr kumimoji="0" lang="en-US" altLang="zh-CN" sz="2000" b="0" i="0" u="none" strike="noStrike" kern="100" cap="none" spc="0" normalizeH="0" baseline="0" noProof="0" dirty="0">
                <a:ln>
                  <a:noFill/>
                </a:ln>
                <a:solidFill>
                  <a:prstClr val="black"/>
                </a:solidFill>
                <a:effectLst/>
                <a:uLnTx/>
                <a:uFillTx/>
                <a:latin typeface="微软雅黑"/>
                <a:ea typeface="微软雅黑"/>
                <a:cs typeface="Times New Roman" charset="0"/>
              </a:rPr>
              <a:t>121</a:t>
            </a:r>
            <a:r>
              <a:rPr kumimoji="0" lang="zh-CN" altLang="zh-CN" sz="2000" b="0" i="0" u="none" strike="noStrike" kern="100" cap="none" spc="0" normalizeH="0" baseline="0" noProof="0" dirty="0">
                <a:ln>
                  <a:noFill/>
                </a:ln>
                <a:solidFill>
                  <a:prstClr val="black"/>
                </a:solidFill>
                <a:effectLst/>
                <a:uLnTx/>
                <a:uFillTx/>
                <a:latin typeface="微软雅黑"/>
                <a:ea typeface="微软雅黑"/>
                <a:cs typeface="Times New Roman" charset="0"/>
              </a:rPr>
              <a:t>号</a:t>
            </a:r>
            <a:r>
              <a:rPr kumimoji="0" lang="en-US" altLang="zh-CN" sz="2000" b="0" i="0" u="none" strike="noStrike" kern="100" cap="none" spc="0" normalizeH="0" baseline="0" noProof="0" dirty="0">
                <a:ln>
                  <a:noFill/>
                </a:ln>
                <a:solidFill>
                  <a:prstClr val="black"/>
                </a:solidFill>
                <a:effectLst/>
                <a:uLnTx/>
                <a:uFillTx/>
                <a:latin typeface="微软雅黑"/>
                <a:ea typeface="微软雅黑"/>
                <a:cs typeface="Times New Roman" charset="0"/>
              </a:rPr>
              <a:t>)</a:t>
            </a:r>
            <a:r>
              <a:rPr kumimoji="0" lang="zh-CN" altLang="zh-CN" sz="2000" b="0" i="0" u="none" strike="noStrike" kern="100" cap="none" spc="0" normalizeH="0" baseline="0" noProof="0" dirty="0">
                <a:ln>
                  <a:noFill/>
                </a:ln>
                <a:solidFill>
                  <a:prstClr val="black"/>
                </a:solidFill>
                <a:effectLst/>
                <a:uLnTx/>
                <a:uFillTx/>
                <a:latin typeface="微软雅黑"/>
                <a:ea typeface="微软雅黑"/>
                <a:cs typeface="Times New Roman" charset="0"/>
              </a:rPr>
              <a:t>指出</a:t>
            </a:r>
            <a:r>
              <a:rPr kumimoji="0" lang="en-US" altLang="zh-CN" sz="2000" b="0" i="0" u="none" strike="noStrike" kern="100" cap="none" spc="0" normalizeH="0" baseline="0" noProof="0" dirty="0">
                <a:ln>
                  <a:noFill/>
                </a:ln>
                <a:solidFill>
                  <a:prstClr val="black"/>
                </a:solidFill>
                <a:effectLst/>
                <a:uLnTx/>
                <a:uFillTx/>
                <a:latin typeface="微软雅黑"/>
                <a:ea typeface="微软雅黑"/>
                <a:cs typeface="Times New Roman" charset="0"/>
              </a:rPr>
              <a:t>:</a:t>
            </a:r>
            <a:r>
              <a:rPr kumimoji="0" lang="zh-CN" altLang="zh-CN" sz="2000" b="0" i="0" u="none" strike="noStrike" kern="100" cap="none" spc="0" normalizeH="0" baseline="0" noProof="0" dirty="0">
                <a:ln>
                  <a:noFill/>
                </a:ln>
                <a:solidFill>
                  <a:prstClr val="black"/>
                </a:solidFill>
                <a:effectLst/>
                <a:uLnTx/>
                <a:uFillTx/>
                <a:latin typeface="微软雅黑"/>
                <a:ea typeface="微软雅黑"/>
                <a:cs typeface="Times New Roman" charset="0"/>
              </a:rPr>
              <a:t>“实施工伤保险的目的，是为受雇人员发生不测的事故时，提供医疗护理及现金津贴，进行职业康复，为残疾者安排适当职业，采取措施防止工伤事故和职业病。”</a:t>
            </a:r>
          </a:p>
        </p:txBody>
      </p:sp>
      <p:pic>
        <p:nvPicPr>
          <p:cNvPr id="2" name="图片 1">
            <a:extLst>
              <a:ext uri="{FF2B5EF4-FFF2-40B4-BE49-F238E27FC236}">
                <a16:creationId xmlns:a16="http://schemas.microsoft.com/office/drawing/2014/main" id="{D8432601-55FD-461D-8D5F-527FE6082267}"/>
              </a:ext>
            </a:extLst>
          </p:cNvPr>
          <p:cNvPicPr>
            <a:picLocks noChangeAspect="1"/>
          </p:cNvPicPr>
          <p:nvPr/>
        </p:nvPicPr>
        <p:blipFill>
          <a:blip r:embed="rId3"/>
          <a:stretch>
            <a:fillRect/>
          </a:stretch>
        </p:blipFill>
        <p:spPr>
          <a:xfrm>
            <a:off x="7894678" y="789196"/>
            <a:ext cx="4189847" cy="1405364"/>
          </a:xfrm>
          <a:prstGeom prst="rect">
            <a:avLst/>
          </a:prstGeom>
        </p:spPr>
      </p:pic>
      <p:sp>
        <p:nvSpPr>
          <p:cNvPr id="4" name="矩形 3">
            <a:extLst>
              <a:ext uri="{FF2B5EF4-FFF2-40B4-BE49-F238E27FC236}">
                <a16:creationId xmlns:a16="http://schemas.microsoft.com/office/drawing/2014/main" id="{F5FF8EC3-F421-4FC2-8524-657E6D133047}"/>
              </a:ext>
            </a:extLst>
          </p:cNvPr>
          <p:cNvSpPr/>
          <p:nvPr/>
        </p:nvSpPr>
        <p:spPr>
          <a:xfrm>
            <a:off x="1500348" y="3169567"/>
            <a:ext cx="9973195"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1944</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年第</a:t>
            </a: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26</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届国际劳工大会发表</a:t>
            </a: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费城宣言</a:t>
            </a: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，国际组织开始正式采纳社会保障概念。</a:t>
            </a:r>
          </a:p>
        </p:txBody>
      </p:sp>
      <p:sp>
        <p:nvSpPr>
          <p:cNvPr id="3" name="矩形 2">
            <a:extLst>
              <a:ext uri="{FF2B5EF4-FFF2-40B4-BE49-F238E27FC236}">
                <a16:creationId xmlns:a16="http://schemas.microsoft.com/office/drawing/2014/main" id="{43F510E6-1F02-4C15-9B93-DD81623C2C9B}"/>
              </a:ext>
            </a:extLst>
          </p:cNvPr>
          <p:cNvSpPr/>
          <p:nvPr/>
        </p:nvSpPr>
        <p:spPr>
          <a:xfrm>
            <a:off x="992051" y="198095"/>
            <a:ext cx="2839239"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8.1.1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一、工伤及工伤保险</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37" name="组合 36">
            <a:extLst>
              <a:ext uri="{FF2B5EF4-FFF2-40B4-BE49-F238E27FC236}">
                <a16:creationId xmlns:a16="http://schemas.microsoft.com/office/drawing/2014/main" id="{A462CECB-3FF2-4E32-AD9B-F55A4B477C5E}"/>
              </a:ext>
            </a:extLst>
          </p:cNvPr>
          <p:cNvGrpSpPr/>
          <p:nvPr/>
        </p:nvGrpSpPr>
        <p:grpSpPr>
          <a:xfrm>
            <a:off x="107475" y="941847"/>
            <a:ext cx="5587197" cy="1559535"/>
            <a:chOff x="107475" y="941847"/>
            <a:chExt cx="5587197" cy="1559535"/>
          </a:xfrm>
        </p:grpSpPr>
        <p:sp>
          <p:nvSpPr>
            <p:cNvPr id="38" name="文本框 37">
              <a:extLst>
                <a:ext uri="{FF2B5EF4-FFF2-40B4-BE49-F238E27FC236}">
                  <a16:creationId xmlns:a16="http://schemas.microsoft.com/office/drawing/2014/main" id="{F19772BB-35D5-48F4-A356-8D9B5B213603}"/>
                </a:ext>
              </a:extLst>
            </p:cNvPr>
            <p:cNvSpPr txBox="1"/>
            <p:nvPr/>
          </p:nvSpPr>
          <p:spPr>
            <a:xfrm>
              <a:off x="637787" y="2101272"/>
              <a:ext cx="3193503"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8.1.1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一、工伤及工伤保险</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39" name="组合 38">
              <a:extLst>
                <a:ext uri="{FF2B5EF4-FFF2-40B4-BE49-F238E27FC236}">
                  <a16:creationId xmlns:a16="http://schemas.microsoft.com/office/drawing/2014/main" id="{B67AECF9-B5E6-4162-8C08-F8C560BDF767}"/>
                </a:ext>
              </a:extLst>
            </p:cNvPr>
            <p:cNvGrpSpPr/>
            <p:nvPr/>
          </p:nvGrpSpPr>
          <p:grpSpPr>
            <a:xfrm>
              <a:off x="107475" y="941847"/>
              <a:ext cx="5587197" cy="1524608"/>
              <a:chOff x="107475" y="941847"/>
              <a:chExt cx="5587197" cy="1524608"/>
            </a:xfrm>
          </p:grpSpPr>
          <p:grpSp>
            <p:nvGrpSpPr>
              <p:cNvPr id="40" name="组合 39">
                <a:extLst>
                  <a:ext uri="{FF2B5EF4-FFF2-40B4-BE49-F238E27FC236}">
                    <a16:creationId xmlns:a16="http://schemas.microsoft.com/office/drawing/2014/main" id="{1D9DC698-EBC1-4360-8BE0-831D1CFEF842}"/>
                  </a:ext>
                </a:extLst>
              </p:cNvPr>
              <p:cNvGrpSpPr/>
              <p:nvPr/>
            </p:nvGrpSpPr>
            <p:grpSpPr>
              <a:xfrm>
                <a:off x="107475" y="941847"/>
                <a:ext cx="5587197" cy="1031757"/>
                <a:chOff x="107475" y="941847"/>
                <a:chExt cx="5587197" cy="1031757"/>
              </a:xfrm>
            </p:grpSpPr>
            <p:sp>
              <p:nvSpPr>
                <p:cNvPr id="42" name="文本框 41">
                  <a:extLst>
                    <a:ext uri="{FF2B5EF4-FFF2-40B4-BE49-F238E27FC236}">
                      <a16:creationId xmlns:a16="http://schemas.microsoft.com/office/drawing/2014/main" id="{E450A56E-828D-4B6F-AD07-4F6B25F22CCA}"/>
                    </a:ext>
                  </a:extLst>
                </p:cNvPr>
                <p:cNvSpPr txBox="1"/>
                <p:nvPr/>
              </p:nvSpPr>
              <p:spPr>
                <a:xfrm>
                  <a:off x="107475" y="941847"/>
                  <a:ext cx="305527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8</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工伤保险</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65" name="矩形 64">
                  <a:extLst>
                    <a:ext uri="{FF2B5EF4-FFF2-40B4-BE49-F238E27FC236}">
                      <a16:creationId xmlns:a16="http://schemas.microsoft.com/office/drawing/2014/main" id="{B7F12B86-D00D-451E-9EA5-3F9780DA739F}"/>
                    </a:ext>
                  </a:extLst>
                </p:cNvPr>
                <p:cNvSpPr/>
                <p:nvPr/>
              </p:nvSpPr>
              <p:spPr>
                <a:xfrm>
                  <a:off x="348964" y="1542717"/>
                  <a:ext cx="5345708"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8.1</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工伤保险及其功能、形式、特点</a:t>
                  </a:r>
                </a:p>
              </p:txBody>
            </p:sp>
          </p:grpSp>
          <p:sp>
            <p:nvSpPr>
              <p:cNvPr id="41" name="文本框 40">
                <a:extLst>
                  <a:ext uri="{FF2B5EF4-FFF2-40B4-BE49-F238E27FC236}">
                    <a16:creationId xmlns:a16="http://schemas.microsoft.com/office/drawing/2014/main" id="{B006C0F6-1B12-4A4C-9EC9-06AF1838F441}"/>
                  </a:ext>
                </a:extLst>
              </p:cNvPr>
              <p:cNvSpPr txBox="1"/>
              <p:nvPr/>
            </p:nvSpPr>
            <p:spPr>
              <a:xfrm>
                <a:off x="4003386" y="2097123"/>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grpSp>
      </p:grpSp>
    </p:spTree>
    <p:extLst>
      <p:ext uri="{BB962C8B-B14F-4D97-AF65-F5344CB8AC3E}">
        <p14:creationId xmlns:p14="http://schemas.microsoft.com/office/powerpoint/2010/main" val="3439492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AF642456-E8AB-477F-BD7C-6CA83C72719C}"/>
              </a:ext>
            </a:extLst>
          </p:cNvPr>
          <p:cNvSpPr/>
          <p:nvPr/>
        </p:nvSpPr>
        <p:spPr>
          <a:xfrm>
            <a:off x="1568248" y="3527174"/>
            <a:ext cx="5416291"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00" b="0" i="0" u="none" strike="noStrike" kern="1200" cap="none" spc="0" normalizeH="0" baseline="0" noProof="0" dirty="0">
                <a:ln>
                  <a:noFill/>
                </a:ln>
                <a:solidFill>
                  <a:prstClr val="black"/>
                </a:solidFill>
                <a:effectLst/>
                <a:uLnTx/>
                <a:uFillTx/>
                <a:latin typeface="微软雅黑"/>
                <a:ea typeface="微软雅黑"/>
                <a:cs typeface="+mn-cs"/>
              </a:rPr>
              <a:t>1</a:t>
            </a:r>
            <a:r>
              <a:rPr kumimoji="0" lang="zh-CN" altLang="en-US" sz="21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en-US" sz="2100" b="0" i="0" u="none" strike="noStrike" kern="1200" cap="none" spc="0" normalizeH="0" baseline="0" noProof="0" dirty="0">
                <a:ln>
                  <a:noFill/>
                </a:ln>
                <a:solidFill>
                  <a:srgbClr val="FF0000"/>
                </a:solidFill>
                <a:effectLst/>
                <a:uLnTx/>
                <a:uFillTx/>
                <a:latin typeface="微软雅黑"/>
                <a:ea typeface="微软雅黑"/>
                <a:cs typeface="+mn-cs"/>
              </a:rPr>
              <a:t>生育津贴</a:t>
            </a:r>
            <a:r>
              <a:rPr kumimoji="0" lang="zh-CN" altLang="en-US" sz="2100" b="0" i="0" u="none" strike="noStrike" kern="1200" cap="none" spc="0" normalizeH="0" baseline="0" noProof="0" dirty="0">
                <a:ln>
                  <a:noFill/>
                </a:ln>
                <a:solidFill>
                  <a:prstClr val="black"/>
                </a:solidFill>
                <a:effectLst/>
                <a:uLnTx/>
                <a:uFillTx/>
                <a:latin typeface="微软雅黑"/>
                <a:ea typeface="微软雅黑"/>
                <a:cs typeface="+mn-cs"/>
              </a:rPr>
              <a:t>：生育期间工资 </a:t>
            </a:r>
            <a:r>
              <a:rPr kumimoji="0" lang="en-US" altLang="zh-CN" sz="2100" b="0" i="0" u="none" strike="noStrike" kern="1200" cap="none" spc="0" normalizeH="0" baseline="0" noProof="0" dirty="0">
                <a:ln>
                  <a:noFill/>
                </a:ln>
                <a:solidFill>
                  <a:prstClr val="black"/>
                </a:solidFill>
                <a:effectLst/>
                <a:uLnTx/>
                <a:uFillTx/>
                <a:latin typeface="微软雅黑"/>
                <a:ea typeface="微软雅黑"/>
                <a:cs typeface="+mn-cs"/>
              </a:rPr>
              <a:t>VS </a:t>
            </a:r>
            <a:r>
              <a:rPr kumimoji="0" lang="zh-CN" altLang="en-US" sz="2100" b="0" i="0" u="none" strike="noStrike" kern="1200" cap="none" spc="0" normalizeH="0" baseline="0" noProof="0" dirty="0">
                <a:ln>
                  <a:noFill/>
                </a:ln>
                <a:solidFill>
                  <a:prstClr val="black"/>
                </a:solidFill>
                <a:effectLst/>
                <a:uLnTx/>
                <a:uFillTx/>
                <a:latin typeface="微软雅黑"/>
                <a:ea typeface="微软雅黑"/>
                <a:cs typeface="+mn-cs"/>
              </a:rPr>
              <a:t>生育津贴？</a:t>
            </a:r>
          </a:p>
        </p:txBody>
      </p:sp>
      <p:sp>
        <p:nvSpPr>
          <p:cNvPr id="5" name="矩形 4">
            <a:extLst>
              <a:ext uri="{FF2B5EF4-FFF2-40B4-BE49-F238E27FC236}">
                <a16:creationId xmlns:a16="http://schemas.microsoft.com/office/drawing/2014/main" id="{A0C41270-DA62-4B58-A82D-DB7D2C837D4E}"/>
              </a:ext>
            </a:extLst>
          </p:cNvPr>
          <p:cNvSpPr/>
          <p:nvPr/>
        </p:nvSpPr>
        <p:spPr>
          <a:xfrm>
            <a:off x="1576263" y="4185001"/>
            <a:ext cx="4652236"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00" b="0" i="0" u="none" strike="noStrike" kern="1200" cap="none" spc="0" normalizeH="0" baseline="0" noProof="0" dirty="0">
                <a:ln>
                  <a:noFill/>
                </a:ln>
                <a:solidFill>
                  <a:prstClr val="black"/>
                </a:solidFill>
                <a:effectLst/>
                <a:uLnTx/>
                <a:uFillTx/>
                <a:latin typeface="微软雅黑"/>
                <a:ea typeface="微软雅黑"/>
                <a:cs typeface="+mn-cs"/>
              </a:rPr>
              <a:t>2</a:t>
            </a:r>
            <a:r>
              <a:rPr kumimoji="0" lang="zh-CN" altLang="en-US" sz="21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en-US" sz="2100" b="0" i="0" u="none" strike="noStrike" kern="1200" cap="none" spc="0" normalizeH="0" baseline="0" noProof="0" dirty="0">
                <a:ln>
                  <a:noFill/>
                </a:ln>
                <a:solidFill>
                  <a:srgbClr val="FF0000"/>
                </a:solidFill>
                <a:effectLst/>
                <a:uLnTx/>
                <a:uFillTx/>
                <a:latin typeface="微软雅黑"/>
                <a:ea typeface="微软雅黑"/>
                <a:cs typeface="+mn-cs"/>
              </a:rPr>
              <a:t>医疗护理</a:t>
            </a:r>
            <a:r>
              <a:rPr kumimoji="0" lang="zh-CN" altLang="en-US" sz="2100" b="0" i="0" u="none" strike="noStrike" kern="1200" cap="none" spc="0" normalizeH="0" baseline="0" noProof="0" dirty="0">
                <a:ln>
                  <a:noFill/>
                </a:ln>
                <a:solidFill>
                  <a:prstClr val="black"/>
                </a:solidFill>
                <a:effectLst/>
                <a:uLnTx/>
                <a:uFillTx/>
                <a:latin typeface="微软雅黑"/>
                <a:ea typeface="微软雅黑"/>
                <a:cs typeface="+mn-cs"/>
              </a:rPr>
              <a:t>：与生育有关的医护费用</a:t>
            </a:r>
          </a:p>
        </p:txBody>
      </p:sp>
      <p:sp>
        <p:nvSpPr>
          <p:cNvPr id="6" name="矩形 5">
            <a:extLst>
              <a:ext uri="{FF2B5EF4-FFF2-40B4-BE49-F238E27FC236}">
                <a16:creationId xmlns:a16="http://schemas.microsoft.com/office/drawing/2014/main" id="{2D775534-8847-44F0-9AC9-785D8684C7FF}"/>
              </a:ext>
            </a:extLst>
          </p:cNvPr>
          <p:cNvSpPr/>
          <p:nvPr/>
        </p:nvSpPr>
        <p:spPr>
          <a:xfrm>
            <a:off x="1568248" y="4842828"/>
            <a:ext cx="4652236"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00" b="0" i="0" u="none" strike="noStrike" kern="1200" cap="none" spc="0" normalizeH="0" baseline="0" noProof="0" dirty="0">
                <a:ln>
                  <a:noFill/>
                </a:ln>
                <a:solidFill>
                  <a:prstClr val="black"/>
                </a:solidFill>
                <a:effectLst/>
                <a:uLnTx/>
                <a:uFillTx/>
                <a:latin typeface="微软雅黑"/>
                <a:ea typeface="微软雅黑"/>
                <a:cs typeface="+mn-cs"/>
              </a:rPr>
              <a:t>3</a:t>
            </a:r>
            <a:r>
              <a:rPr kumimoji="0" lang="zh-CN" altLang="en-US" sz="21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en-US" sz="2100" b="0" i="0" u="none" strike="noStrike" kern="1200" cap="none" spc="0" normalizeH="0" baseline="0" noProof="0" dirty="0">
                <a:ln>
                  <a:noFill/>
                </a:ln>
                <a:solidFill>
                  <a:srgbClr val="FF0000"/>
                </a:solidFill>
                <a:effectLst/>
                <a:uLnTx/>
                <a:uFillTx/>
                <a:latin typeface="微软雅黑"/>
                <a:ea typeface="微软雅黑"/>
                <a:cs typeface="+mn-cs"/>
              </a:rPr>
              <a:t>生育补助</a:t>
            </a:r>
            <a:r>
              <a:rPr kumimoji="0" lang="zh-CN" altLang="en-US" sz="2100" b="0" i="0" u="none" strike="noStrike" kern="1200" cap="none" spc="0" normalizeH="0" baseline="0" noProof="0" dirty="0">
                <a:ln>
                  <a:noFill/>
                </a:ln>
                <a:solidFill>
                  <a:prstClr val="black"/>
                </a:solidFill>
                <a:effectLst/>
                <a:uLnTx/>
                <a:uFillTx/>
                <a:latin typeface="微软雅黑"/>
                <a:ea typeface="微软雅黑"/>
                <a:cs typeface="+mn-cs"/>
              </a:rPr>
              <a:t>：生育费用给予一定补助</a:t>
            </a:r>
          </a:p>
        </p:txBody>
      </p:sp>
      <p:sp>
        <p:nvSpPr>
          <p:cNvPr id="9" name="矩形 8">
            <a:extLst>
              <a:ext uri="{FF2B5EF4-FFF2-40B4-BE49-F238E27FC236}">
                <a16:creationId xmlns:a16="http://schemas.microsoft.com/office/drawing/2014/main" id="{B89226DF-C26A-45A2-B946-EAF26909C321}"/>
              </a:ext>
            </a:extLst>
          </p:cNvPr>
          <p:cNvSpPr/>
          <p:nvPr/>
        </p:nvSpPr>
        <p:spPr>
          <a:xfrm>
            <a:off x="1576263" y="5500655"/>
            <a:ext cx="4514377"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00" b="0" i="0" u="none" strike="noStrike" kern="1200" cap="none" spc="0" normalizeH="0" baseline="0" noProof="0" dirty="0">
                <a:ln>
                  <a:noFill/>
                </a:ln>
                <a:solidFill>
                  <a:prstClr val="black"/>
                </a:solidFill>
                <a:effectLst/>
                <a:uLnTx/>
                <a:uFillTx/>
                <a:latin typeface="微软雅黑"/>
                <a:ea typeface="微软雅黑"/>
                <a:cs typeface="+mn-cs"/>
              </a:rPr>
              <a:t>4</a:t>
            </a:r>
            <a:r>
              <a:rPr kumimoji="0" lang="zh-CN" altLang="en-US" sz="21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en-US" sz="2100" b="0" i="0" u="none" strike="noStrike" kern="1200" cap="none" spc="0" normalizeH="0" baseline="0" noProof="0" dirty="0">
                <a:ln>
                  <a:noFill/>
                </a:ln>
                <a:solidFill>
                  <a:srgbClr val="FF0000"/>
                </a:solidFill>
                <a:effectLst/>
                <a:uLnTx/>
                <a:uFillTx/>
                <a:latin typeface="微软雅黑"/>
                <a:ea typeface="微软雅黑"/>
                <a:cs typeface="+mn-cs"/>
              </a:rPr>
              <a:t>生育休假</a:t>
            </a:r>
            <a:r>
              <a:rPr kumimoji="0" lang="zh-CN" altLang="en-US" sz="2100" b="0" i="0" u="none" strike="noStrike" kern="1200" cap="none" spc="0" normalizeH="0" baseline="0" noProof="0" dirty="0">
                <a:ln>
                  <a:noFill/>
                </a:ln>
                <a:solidFill>
                  <a:prstClr val="black"/>
                </a:solidFill>
                <a:effectLst/>
                <a:uLnTx/>
                <a:uFillTx/>
                <a:latin typeface="微软雅黑"/>
                <a:ea typeface="微软雅黑"/>
                <a:cs typeface="+mn-cs"/>
              </a:rPr>
              <a:t>：产假</a:t>
            </a:r>
            <a:r>
              <a:rPr kumimoji="0" lang="en-US" altLang="zh-CN" sz="21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en-US" sz="2100" b="0" i="0" u="none" strike="noStrike" kern="1200" cap="none" spc="0" normalizeH="0" baseline="0" noProof="0" dirty="0">
                <a:ln>
                  <a:noFill/>
                </a:ln>
                <a:solidFill>
                  <a:prstClr val="black"/>
                </a:solidFill>
                <a:effectLst/>
                <a:uLnTx/>
                <a:uFillTx/>
                <a:latin typeface="微软雅黑"/>
                <a:ea typeface="微软雅黑"/>
                <a:cs typeface="+mn-cs"/>
              </a:rPr>
              <a:t>父育假</a:t>
            </a:r>
            <a:r>
              <a:rPr kumimoji="0" lang="en-US" altLang="zh-CN" sz="21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en-US" sz="2100" b="0" i="0" u="none" strike="noStrike" kern="1200" cap="none" spc="0" normalizeH="0" baseline="0" noProof="0" dirty="0">
                <a:ln>
                  <a:noFill/>
                </a:ln>
                <a:solidFill>
                  <a:prstClr val="black"/>
                </a:solidFill>
                <a:effectLst/>
                <a:uLnTx/>
                <a:uFillTx/>
                <a:latin typeface="微软雅黑"/>
                <a:ea typeface="微软雅黑"/>
                <a:cs typeface="+mn-cs"/>
              </a:rPr>
              <a:t>育儿假</a:t>
            </a:r>
          </a:p>
        </p:txBody>
      </p:sp>
      <p:grpSp>
        <p:nvGrpSpPr>
          <p:cNvPr id="10" name="组合 9">
            <a:extLst>
              <a:ext uri="{FF2B5EF4-FFF2-40B4-BE49-F238E27FC236}">
                <a16:creationId xmlns:a16="http://schemas.microsoft.com/office/drawing/2014/main" id="{8FEA6873-B039-4283-B5CF-D4E525F00823}"/>
              </a:ext>
            </a:extLst>
          </p:cNvPr>
          <p:cNvGrpSpPr/>
          <p:nvPr/>
        </p:nvGrpSpPr>
        <p:grpSpPr>
          <a:xfrm>
            <a:off x="514949" y="2150224"/>
            <a:ext cx="4638607" cy="400110"/>
            <a:chOff x="514949" y="2150224"/>
            <a:chExt cx="4638607" cy="400110"/>
          </a:xfrm>
        </p:grpSpPr>
        <p:sp>
          <p:nvSpPr>
            <p:cNvPr id="11" name="文本框 10">
              <a:extLst>
                <a:ext uri="{FF2B5EF4-FFF2-40B4-BE49-F238E27FC236}">
                  <a16:creationId xmlns:a16="http://schemas.microsoft.com/office/drawing/2014/main" id="{55B518AF-B669-41DE-B272-73BD75BD5EA5}"/>
                </a:ext>
              </a:extLst>
            </p:cNvPr>
            <p:cNvSpPr txBox="1"/>
            <p:nvPr/>
          </p:nvSpPr>
          <p:spPr>
            <a:xfrm>
              <a:off x="514949" y="2150224"/>
              <a:ext cx="370646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9.1.2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二、生育保险的具体内容</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4" name="文本框 13">
              <a:extLst>
                <a:ext uri="{FF2B5EF4-FFF2-40B4-BE49-F238E27FC236}">
                  <a16:creationId xmlns:a16="http://schemas.microsoft.com/office/drawing/2014/main" id="{AB37C675-6E09-4829-8745-11C8A552856C}"/>
                </a:ext>
              </a:extLst>
            </p:cNvPr>
            <p:cNvSpPr txBox="1"/>
            <p:nvPr/>
          </p:nvSpPr>
          <p:spPr>
            <a:xfrm>
              <a:off x="4276393" y="2150224"/>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grpSp>
      <p:pic>
        <p:nvPicPr>
          <p:cNvPr id="2" name="图片 1">
            <a:extLst>
              <a:ext uri="{FF2B5EF4-FFF2-40B4-BE49-F238E27FC236}">
                <a16:creationId xmlns:a16="http://schemas.microsoft.com/office/drawing/2014/main" id="{494A7165-FA81-4922-B891-0BB8FEB47E70}"/>
              </a:ext>
            </a:extLst>
          </p:cNvPr>
          <p:cNvPicPr>
            <a:picLocks noChangeAspect="1"/>
          </p:cNvPicPr>
          <p:nvPr/>
        </p:nvPicPr>
        <p:blipFill>
          <a:blip r:embed="rId3"/>
          <a:stretch>
            <a:fillRect/>
          </a:stretch>
        </p:blipFill>
        <p:spPr>
          <a:xfrm>
            <a:off x="8182307" y="475798"/>
            <a:ext cx="4862243" cy="2262931"/>
          </a:xfrm>
          <a:prstGeom prst="rect">
            <a:avLst/>
          </a:prstGeom>
        </p:spPr>
      </p:pic>
      <p:pic>
        <p:nvPicPr>
          <p:cNvPr id="7" name="图片 6">
            <a:extLst>
              <a:ext uri="{FF2B5EF4-FFF2-40B4-BE49-F238E27FC236}">
                <a16:creationId xmlns:a16="http://schemas.microsoft.com/office/drawing/2014/main" id="{7395BEEB-D9B6-40BD-803C-FDCB9CD94D35}"/>
              </a:ext>
            </a:extLst>
          </p:cNvPr>
          <p:cNvPicPr>
            <a:picLocks noChangeAspect="1"/>
          </p:cNvPicPr>
          <p:nvPr/>
        </p:nvPicPr>
        <p:blipFill rotWithShape="1">
          <a:blip r:embed="rId4"/>
          <a:srcRect l="6743" r="19934" b="5105"/>
          <a:stretch/>
        </p:blipFill>
        <p:spPr>
          <a:xfrm>
            <a:off x="8182307" y="3426540"/>
            <a:ext cx="3408218" cy="2955662"/>
          </a:xfrm>
          <a:prstGeom prst="rect">
            <a:avLst/>
          </a:prstGeom>
        </p:spPr>
      </p:pic>
      <p:sp>
        <p:nvSpPr>
          <p:cNvPr id="4" name="矩形 3">
            <a:extLst>
              <a:ext uri="{FF2B5EF4-FFF2-40B4-BE49-F238E27FC236}">
                <a16:creationId xmlns:a16="http://schemas.microsoft.com/office/drawing/2014/main" id="{840E820B-34A2-49C4-A0D5-B45D24D4270D}"/>
              </a:ext>
            </a:extLst>
          </p:cNvPr>
          <p:cNvSpPr/>
          <p:nvPr/>
        </p:nvSpPr>
        <p:spPr>
          <a:xfrm>
            <a:off x="975489" y="195526"/>
            <a:ext cx="330090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9.1.2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二、生育保险的具体内容</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8" name="文本框 17">
            <a:extLst>
              <a:ext uri="{FF2B5EF4-FFF2-40B4-BE49-F238E27FC236}">
                <a16:creationId xmlns:a16="http://schemas.microsoft.com/office/drawing/2014/main" id="{C0F61915-2372-4978-9EE6-DB9E6EBA6A9B}"/>
              </a:ext>
            </a:extLst>
          </p:cNvPr>
          <p:cNvSpPr txBox="1"/>
          <p:nvPr/>
        </p:nvSpPr>
        <p:spPr>
          <a:xfrm>
            <a:off x="280528" y="905850"/>
            <a:ext cx="2481346"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9</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生育保险</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9" name="矩形 18">
            <a:extLst>
              <a:ext uri="{FF2B5EF4-FFF2-40B4-BE49-F238E27FC236}">
                <a16:creationId xmlns:a16="http://schemas.microsoft.com/office/drawing/2014/main" id="{CBD1F3E6-184B-40F3-AC66-8ABE2F70DE5F}"/>
              </a:ext>
            </a:extLst>
          </p:cNvPr>
          <p:cNvSpPr/>
          <p:nvPr/>
        </p:nvSpPr>
        <p:spPr>
          <a:xfrm>
            <a:off x="261877" y="1542717"/>
            <a:ext cx="3927587"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9.1</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生育保险制度的含义</a:t>
            </a:r>
          </a:p>
        </p:txBody>
      </p:sp>
    </p:spTree>
    <p:extLst>
      <p:ext uri="{BB962C8B-B14F-4D97-AF65-F5344CB8AC3E}">
        <p14:creationId xmlns:p14="http://schemas.microsoft.com/office/powerpoint/2010/main" val="344099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9"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765923" y="2651734"/>
            <a:ext cx="10440732" cy="2813206"/>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（一）生育保险制度与女工劳动保护制度、妇女就业保障制度</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             属于不同的女性保障制度，但有重合之处，主要是对孕产妇的劳动保护项目，比如</a:t>
            </a: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             1</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产前产后工时津贴</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             2</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孕期工作量减免</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             3</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母婴保护设施</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             4</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女性就业保障</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：保障女工不会因为怀孕生育而遭受解雇等</a:t>
            </a:r>
          </a:p>
        </p:txBody>
      </p:sp>
      <p:sp>
        <p:nvSpPr>
          <p:cNvPr id="7" name="矩形 6"/>
          <p:cNvSpPr/>
          <p:nvPr/>
        </p:nvSpPr>
        <p:spPr>
          <a:xfrm>
            <a:off x="261877" y="5464940"/>
            <a:ext cx="7778554" cy="966547"/>
          </a:xfrm>
          <a:prstGeom prst="rect">
            <a:avLst/>
          </a:prstGeom>
        </p:spPr>
        <p:txBody>
          <a:bodyPr wrap="square">
            <a:spAutoFit/>
          </a:bodyPr>
          <a:lstStyle/>
          <a:p>
            <a:pPr marL="0" marR="0" lvl="0" indent="45720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（二）生育保险与计划生育</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a:p>
            <a:pPr marL="0" marR="0" lvl="0" indent="45720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             实施计划生育所发生的费用最早属于医疗保险费用。</a:t>
            </a:r>
          </a:p>
        </p:txBody>
      </p:sp>
      <p:grpSp>
        <p:nvGrpSpPr>
          <p:cNvPr id="8" name="组合 7">
            <a:extLst>
              <a:ext uri="{FF2B5EF4-FFF2-40B4-BE49-F238E27FC236}">
                <a16:creationId xmlns:a16="http://schemas.microsoft.com/office/drawing/2014/main" id="{286AED95-3C41-4DEA-97B1-F910198911A0}"/>
              </a:ext>
            </a:extLst>
          </p:cNvPr>
          <p:cNvGrpSpPr/>
          <p:nvPr/>
        </p:nvGrpSpPr>
        <p:grpSpPr>
          <a:xfrm>
            <a:off x="558548" y="2097736"/>
            <a:ext cx="6414615" cy="401531"/>
            <a:chOff x="558548" y="2097736"/>
            <a:chExt cx="6414615" cy="401531"/>
          </a:xfrm>
        </p:grpSpPr>
        <p:sp>
          <p:nvSpPr>
            <p:cNvPr id="9" name="文本框 8">
              <a:extLst>
                <a:ext uri="{FF2B5EF4-FFF2-40B4-BE49-F238E27FC236}">
                  <a16:creationId xmlns:a16="http://schemas.microsoft.com/office/drawing/2014/main" id="{5E786733-3FF2-4277-AD56-E39725704F9C}"/>
                </a:ext>
              </a:extLst>
            </p:cNvPr>
            <p:cNvSpPr txBox="1"/>
            <p:nvPr/>
          </p:nvSpPr>
          <p:spPr>
            <a:xfrm>
              <a:off x="558548" y="2099157"/>
              <a:ext cx="550182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9.1.4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四、生育保险制度与其他相关制度的关系</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2" name="文本框 11">
              <a:extLst>
                <a:ext uri="{FF2B5EF4-FFF2-40B4-BE49-F238E27FC236}">
                  <a16:creationId xmlns:a16="http://schemas.microsoft.com/office/drawing/2014/main" id="{06D545C2-778B-403B-9327-69EA0D68D88E}"/>
                </a:ext>
              </a:extLst>
            </p:cNvPr>
            <p:cNvSpPr txBox="1"/>
            <p:nvPr/>
          </p:nvSpPr>
          <p:spPr>
            <a:xfrm>
              <a:off x="6096000" y="2097736"/>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grpSp>
      <p:pic>
        <p:nvPicPr>
          <p:cNvPr id="2" name="图片 1">
            <a:extLst>
              <a:ext uri="{FF2B5EF4-FFF2-40B4-BE49-F238E27FC236}">
                <a16:creationId xmlns:a16="http://schemas.microsoft.com/office/drawing/2014/main" id="{3FF22074-EF3E-4100-B3F0-F73B133C8ED3}"/>
              </a:ext>
            </a:extLst>
          </p:cNvPr>
          <p:cNvPicPr>
            <a:picLocks noChangeAspect="1"/>
          </p:cNvPicPr>
          <p:nvPr/>
        </p:nvPicPr>
        <p:blipFill>
          <a:blip r:embed="rId3"/>
          <a:stretch>
            <a:fillRect/>
          </a:stretch>
        </p:blipFill>
        <p:spPr>
          <a:xfrm>
            <a:off x="8455510" y="481836"/>
            <a:ext cx="4558919" cy="2121761"/>
          </a:xfrm>
          <a:prstGeom prst="rect">
            <a:avLst/>
          </a:prstGeom>
        </p:spPr>
      </p:pic>
      <p:grpSp>
        <p:nvGrpSpPr>
          <p:cNvPr id="6" name="组合 5">
            <a:extLst>
              <a:ext uri="{FF2B5EF4-FFF2-40B4-BE49-F238E27FC236}">
                <a16:creationId xmlns:a16="http://schemas.microsoft.com/office/drawing/2014/main" id="{7D34F1D8-8228-48B3-9C25-65C887645FD1}"/>
              </a:ext>
            </a:extLst>
          </p:cNvPr>
          <p:cNvGrpSpPr/>
          <p:nvPr/>
        </p:nvGrpSpPr>
        <p:grpSpPr>
          <a:xfrm>
            <a:off x="4288197" y="3689005"/>
            <a:ext cx="7137880" cy="369332"/>
            <a:chOff x="4288197" y="3689005"/>
            <a:chExt cx="7137880" cy="369332"/>
          </a:xfrm>
        </p:grpSpPr>
        <p:sp>
          <p:nvSpPr>
            <p:cNvPr id="3" name="矩形 2">
              <a:extLst>
                <a:ext uri="{FF2B5EF4-FFF2-40B4-BE49-F238E27FC236}">
                  <a16:creationId xmlns:a16="http://schemas.microsoft.com/office/drawing/2014/main" id="{28087807-9D48-4BEF-9379-90FF8A12E935}"/>
                </a:ext>
              </a:extLst>
            </p:cNvPr>
            <p:cNvSpPr/>
            <p:nvPr/>
          </p:nvSpPr>
          <p:spPr>
            <a:xfrm>
              <a:off x="5008936" y="3689005"/>
              <a:ext cx="6417141"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a:ea typeface="微软雅黑"/>
                  <a:cs typeface="+mn-cs"/>
                </a:rPr>
                <a:t>女工孕期检查、产后哺乳时间计做劳动时间而发生的时间津贴</a:t>
              </a:r>
            </a:p>
          </p:txBody>
        </p:sp>
        <p:sp>
          <p:nvSpPr>
            <p:cNvPr id="4" name="箭头: 右 3">
              <a:extLst>
                <a:ext uri="{FF2B5EF4-FFF2-40B4-BE49-F238E27FC236}">
                  <a16:creationId xmlns:a16="http://schemas.microsoft.com/office/drawing/2014/main" id="{0C030F25-1889-4BF0-9A3F-8286051E6D24}"/>
                </a:ext>
              </a:extLst>
            </p:cNvPr>
            <p:cNvSpPr/>
            <p:nvPr/>
          </p:nvSpPr>
          <p:spPr>
            <a:xfrm>
              <a:off x="4288197" y="3689005"/>
              <a:ext cx="720739" cy="281746"/>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grpSp>
      <p:sp>
        <p:nvSpPr>
          <p:cNvPr id="16" name="矩形 15">
            <a:extLst>
              <a:ext uri="{FF2B5EF4-FFF2-40B4-BE49-F238E27FC236}">
                <a16:creationId xmlns:a16="http://schemas.microsoft.com/office/drawing/2014/main" id="{6F6AA1E0-5D02-41E6-9168-48D7A3A812F7}"/>
              </a:ext>
            </a:extLst>
          </p:cNvPr>
          <p:cNvSpPr/>
          <p:nvPr/>
        </p:nvSpPr>
        <p:spPr>
          <a:xfrm>
            <a:off x="992051" y="206838"/>
            <a:ext cx="3031599"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9.1.4.2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生育保险与计划生育</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7" name="文本框 16">
            <a:extLst>
              <a:ext uri="{FF2B5EF4-FFF2-40B4-BE49-F238E27FC236}">
                <a16:creationId xmlns:a16="http://schemas.microsoft.com/office/drawing/2014/main" id="{92DDB813-8CB6-4A05-B7B4-4F8F5AC13420}"/>
              </a:ext>
            </a:extLst>
          </p:cNvPr>
          <p:cNvSpPr txBox="1"/>
          <p:nvPr/>
        </p:nvSpPr>
        <p:spPr>
          <a:xfrm>
            <a:off x="280528" y="905850"/>
            <a:ext cx="2481346"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9</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生育保险</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8" name="矩形 17">
            <a:extLst>
              <a:ext uri="{FF2B5EF4-FFF2-40B4-BE49-F238E27FC236}">
                <a16:creationId xmlns:a16="http://schemas.microsoft.com/office/drawing/2014/main" id="{F962F234-C5A1-44CD-9D15-BC98BA05C7D4}"/>
              </a:ext>
            </a:extLst>
          </p:cNvPr>
          <p:cNvSpPr/>
          <p:nvPr/>
        </p:nvSpPr>
        <p:spPr>
          <a:xfrm>
            <a:off x="261877" y="1542717"/>
            <a:ext cx="3927587"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9.1</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生育保险制度的含义</a:t>
            </a:r>
          </a:p>
        </p:txBody>
      </p:sp>
    </p:spTree>
    <p:extLst>
      <p:ext uri="{BB962C8B-B14F-4D97-AF65-F5344CB8AC3E}">
        <p14:creationId xmlns:p14="http://schemas.microsoft.com/office/powerpoint/2010/main" val="2620393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7"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97D9CC-1939-4FAD-9BBF-630675EA124D}"/>
              </a:ext>
            </a:extLst>
          </p:cNvPr>
          <p:cNvSpPr/>
          <p:nvPr/>
        </p:nvSpPr>
        <p:spPr>
          <a:xfrm>
            <a:off x="1447897" y="2807315"/>
            <a:ext cx="4112076" cy="40011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 </a:t>
            </a: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1</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、生育保险的覆盖面仅</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限于女性；</a:t>
            </a:r>
            <a:endParaRPr kumimoji="0" lang="en-US" altLang="zh-CN" sz="2000" b="0" i="0" u="none" strike="noStrike" kern="1200" cap="none" spc="0" normalizeH="0" baseline="0" noProof="0" dirty="0">
              <a:ln>
                <a:noFill/>
              </a:ln>
              <a:solidFill>
                <a:srgbClr val="FF0000"/>
              </a:solidFill>
              <a:effectLst/>
              <a:uLnTx/>
              <a:uFillTx/>
              <a:latin typeface="Calibri"/>
              <a:ea typeface="微软雅黑"/>
              <a:cs typeface="+mn-cs"/>
            </a:endParaRPr>
          </a:p>
        </p:txBody>
      </p:sp>
      <p:sp>
        <p:nvSpPr>
          <p:cNvPr id="8" name="Rectangle 7">
            <a:extLst>
              <a:ext uri="{FF2B5EF4-FFF2-40B4-BE49-F238E27FC236}">
                <a16:creationId xmlns:a16="http://schemas.microsoft.com/office/drawing/2014/main" id="{6E79D8B5-03D7-4C27-8CBD-9089A82EC94F}"/>
              </a:ext>
            </a:extLst>
          </p:cNvPr>
          <p:cNvSpPr/>
          <p:nvPr/>
        </p:nvSpPr>
        <p:spPr>
          <a:xfrm>
            <a:off x="1542491" y="3381594"/>
            <a:ext cx="2148806" cy="40011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2</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、给付</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项目多；</a:t>
            </a:r>
          </a:p>
        </p:txBody>
      </p:sp>
      <p:sp>
        <p:nvSpPr>
          <p:cNvPr id="9" name="Rectangle 8">
            <a:extLst>
              <a:ext uri="{FF2B5EF4-FFF2-40B4-BE49-F238E27FC236}">
                <a16:creationId xmlns:a16="http://schemas.microsoft.com/office/drawing/2014/main" id="{AB4C1EEF-F36F-497C-BD7C-E1A25595C830}"/>
              </a:ext>
            </a:extLst>
          </p:cNvPr>
          <p:cNvSpPr/>
          <p:nvPr/>
        </p:nvSpPr>
        <p:spPr>
          <a:xfrm>
            <a:off x="1542491" y="3945715"/>
            <a:ext cx="6726521" cy="40011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FF0000"/>
                </a:solidFill>
                <a:effectLst/>
                <a:uLnTx/>
                <a:uFillTx/>
                <a:latin typeface="Calibri"/>
                <a:ea typeface="微软雅黑"/>
                <a:cs typeface="+mn-cs"/>
              </a:rPr>
              <a:t>3</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、标准高。</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生育期间的经济补偿</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高于</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养老、医疗等保险；</a:t>
            </a:r>
          </a:p>
        </p:txBody>
      </p:sp>
      <p:sp>
        <p:nvSpPr>
          <p:cNvPr id="10" name="Rectangle 9">
            <a:extLst>
              <a:ext uri="{FF2B5EF4-FFF2-40B4-BE49-F238E27FC236}">
                <a16:creationId xmlns:a16="http://schemas.microsoft.com/office/drawing/2014/main" id="{5B248F9F-79EE-40BB-B3E7-604343F5B6A4}"/>
              </a:ext>
            </a:extLst>
          </p:cNvPr>
          <p:cNvSpPr/>
          <p:nvPr/>
        </p:nvSpPr>
        <p:spPr>
          <a:xfrm>
            <a:off x="1542491" y="4499936"/>
            <a:ext cx="9682557" cy="70788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4</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、生育期间的医疗服务主要</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以保健、咨询、检查为主，与医疗保险</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提供的医疗服务以治疗为主</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有所不同；　　</a:t>
            </a:r>
          </a:p>
        </p:txBody>
      </p:sp>
      <p:sp>
        <p:nvSpPr>
          <p:cNvPr id="11" name="Rectangle 10">
            <a:extLst>
              <a:ext uri="{FF2B5EF4-FFF2-40B4-BE49-F238E27FC236}">
                <a16:creationId xmlns:a16="http://schemas.microsoft.com/office/drawing/2014/main" id="{517481DC-07AE-4FB4-B105-5B612977AFF7}"/>
              </a:ext>
            </a:extLst>
          </p:cNvPr>
          <p:cNvSpPr/>
          <p:nvPr/>
        </p:nvSpPr>
        <p:spPr>
          <a:xfrm>
            <a:off x="1521467" y="5361932"/>
            <a:ext cx="5951387" cy="40011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 </a:t>
            </a: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5</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、生育保险实行</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“产前与产后都应享受的原则”；</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2" name="Rectangle 11">
            <a:extLst>
              <a:ext uri="{FF2B5EF4-FFF2-40B4-BE49-F238E27FC236}">
                <a16:creationId xmlns:a16="http://schemas.microsoft.com/office/drawing/2014/main" id="{9B2C3CFD-2AB8-4E93-99B8-DAA5EB4204D7}"/>
              </a:ext>
            </a:extLst>
          </p:cNvPr>
          <p:cNvSpPr/>
          <p:nvPr/>
        </p:nvSpPr>
        <p:spPr>
          <a:xfrm>
            <a:off x="1574021" y="5916153"/>
            <a:ext cx="6726521" cy="40011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6</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、无论女职工妊娠结果如何，</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均可以</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按照规定</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得到补偿。</a:t>
            </a:r>
            <a:endParaRPr kumimoji="0" lang="en-US" altLang="zh-CN" sz="2000" b="0" i="0" u="none" strike="noStrike" kern="1200" cap="none" spc="0" normalizeH="0" baseline="0" noProof="0" dirty="0">
              <a:ln>
                <a:noFill/>
              </a:ln>
              <a:solidFill>
                <a:srgbClr val="FF0000"/>
              </a:solidFill>
              <a:effectLst/>
              <a:uLnTx/>
              <a:uFillTx/>
              <a:latin typeface="Calibri"/>
              <a:ea typeface="微软雅黑"/>
              <a:cs typeface="+mn-cs"/>
            </a:endParaRPr>
          </a:p>
        </p:txBody>
      </p:sp>
      <p:grpSp>
        <p:nvGrpSpPr>
          <p:cNvPr id="14" name="组合 13">
            <a:extLst>
              <a:ext uri="{FF2B5EF4-FFF2-40B4-BE49-F238E27FC236}">
                <a16:creationId xmlns:a16="http://schemas.microsoft.com/office/drawing/2014/main" id="{73896BA7-75B3-40AD-A7DA-22D7FB4E4596}"/>
              </a:ext>
            </a:extLst>
          </p:cNvPr>
          <p:cNvGrpSpPr/>
          <p:nvPr/>
        </p:nvGrpSpPr>
        <p:grpSpPr>
          <a:xfrm>
            <a:off x="538545" y="2125145"/>
            <a:ext cx="4688568" cy="400110"/>
            <a:chOff x="538545" y="2125145"/>
            <a:chExt cx="4688568" cy="400110"/>
          </a:xfrm>
        </p:grpSpPr>
        <p:sp>
          <p:nvSpPr>
            <p:cNvPr id="15" name="文本框 14">
              <a:extLst>
                <a:ext uri="{FF2B5EF4-FFF2-40B4-BE49-F238E27FC236}">
                  <a16:creationId xmlns:a16="http://schemas.microsoft.com/office/drawing/2014/main" id="{5624D950-D0D5-4AAF-8805-2C3284414990}"/>
                </a:ext>
              </a:extLst>
            </p:cNvPr>
            <p:cNvSpPr txBox="1"/>
            <p:nvPr/>
          </p:nvSpPr>
          <p:spPr>
            <a:xfrm>
              <a:off x="538545" y="2125145"/>
              <a:ext cx="3193503"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9.1.5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五、生育保险的特点</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8" name="文本框 17">
              <a:extLst>
                <a:ext uri="{FF2B5EF4-FFF2-40B4-BE49-F238E27FC236}">
                  <a16:creationId xmlns:a16="http://schemas.microsoft.com/office/drawing/2014/main" id="{66B89236-8BC4-43C8-AB78-F77F7BAE19F7}"/>
                </a:ext>
              </a:extLst>
            </p:cNvPr>
            <p:cNvSpPr txBox="1"/>
            <p:nvPr/>
          </p:nvSpPr>
          <p:spPr>
            <a:xfrm>
              <a:off x="3788899" y="2126786"/>
              <a:ext cx="1438214"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a:t>
              </a:r>
              <a:r>
                <a:rPr kumimoji="0" lang="en-US" altLang="zh-CN" sz="1800" b="1" i="0" u="none" strike="noStrike" kern="1200" cap="none" spc="0" normalizeH="0" baseline="0" noProof="0" dirty="0">
                  <a:ln>
                    <a:noFill/>
                  </a:ln>
                  <a:solidFill>
                    <a:prstClr val="white"/>
                  </a:solidFill>
                  <a:effectLst/>
                  <a:uLnTx/>
                  <a:uFillTx/>
                  <a:latin typeface="Calibri"/>
                  <a:ea typeface="微软雅黑"/>
                  <a:cs typeface="+mn-cs"/>
                </a:rPr>
                <a:t>/</a:t>
              </a: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简答题</a:t>
              </a:r>
            </a:p>
          </p:txBody>
        </p:sp>
      </p:grpSp>
      <p:pic>
        <p:nvPicPr>
          <p:cNvPr id="2" name="图片 1">
            <a:extLst>
              <a:ext uri="{FF2B5EF4-FFF2-40B4-BE49-F238E27FC236}">
                <a16:creationId xmlns:a16="http://schemas.microsoft.com/office/drawing/2014/main" id="{9C90E4BB-35D5-40B3-82F0-3DC0BB8A9F4F}"/>
              </a:ext>
            </a:extLst>
          </p:cNvPr>
          <p:cNvPicPr>
            <a:picLocks noChangeAspect="1"/>
          </p:cNvPicPr>
          <p:nvPr/>
        </p:nvPicPr>
        <p:blipFill>
          <a:blip r:embed="rId3"/>
          <a:stretch>
            <a:fillRect/>
          </a:stretch>
        </p:blipFill>
        <p:spPr>
          <a:xfrm>
            <a:off x="8459953" y="496183"/>
            <a:ext cx="4573794" cy="2128684"/>
          </a:xfrm>
          <a:prstGeom prst="rect">
            <a:avLst/>
          </a:prstGeom>
        </p:spPr>
      </p:pic>
      <p:sp>
        <p:nvSpPr>
          <p:cNvPr id="3" name="矩形 2">
            <a:extLst>
              <a:ext uri="{FF2B5EF4-FFF2-40B4-BE49-F238E27FC236}">
                <a16:creationId xmlns:a16="http://schemas.microsoft.com/office/drawing/2014/main" id="{D1170C01-B7DB-4F47-9A11-1EDEC54805E8}"/>
              </a:ext>
            </a:extLst>
          </p:cNvPr>
          <p:cNvSpPr/>
          <p:nvPr/>
        </p:nvSpPr>
        <p:spPr>
          <a:xfrm>
            <a:off x="992051" y="203557"/>
            <a:ext cx="2839239"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9.1.5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五、生育保险的特点</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2" name="文本框 21">
            <a:extLst>
              <a:ext uri="{FF2B5EF4-FFF2-40B4-BE49-F238E27FC236}">
                <a16:creationId xmlns:a16="http://schemas.microsoft.com/office/drawing/2014/main" id="{EDA99104-DBC6-4A1D-B349-E6D1A10BD3D6}"/>
              </a:ext>
            </a:extLst>
          </p:cNvPr>
          <p:cNvSpPr txBox="1"/>
          <p:nvPr/>
        </p:nvSpPr>
        <p:spPr>
          <a:xfrm>
            <a:off x="280528" y="905850"/>
            <a:ext cx="2481346"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9</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生育保险</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3" name="矩形 22">
            <a:extLst>
              <a:ext uri="{FF2B5EF4-FFF2-40B4-BE49-F238E27FC236}">
                <a16:creationId xmlns:a16="http://schemas.microsoft.com/office/drawing/2014/main" id="{B21031A7-56BE-4764-A919-0C35CB07E3BB}"/>
              </a:ext>
            </a:extLst>
          </p:cNvPr>
          <p:cNvSpPr/>
          <p:nvPr/>
        </p:nvSpPr>
        <p:spPr>
          <a:xfrm>
            <a:off x="261877" y="1542717"/>
            <a:ext cx="3927587"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9.1</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生育保险制度的含义</a:t>
            </a:r>
          </a:p>
        </p:txBody>
      </p:sp>
    </p:spTree>
    <p:extLst>
      <p:ext uri="{BB962C8B-B14F-4D97-AF65-F5344CB8AC3E}">
        <p14:creationId xmlns:p14="http://schemas.microsoft.com/office/powerpoint/2010/main" val="3921297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2849459-7A9A-493F-9F24-D50E067FC187}"/>
              </a:ext>
            </a:extLst>
          </p:cNvPr>
          <p:cNvSpPr/>
          <p:nvPr/>
        </p:nvSpPr>
        <p:spPr>
          <a:xfrm>
            <a:off x="1503569" y="3106441"/>
            <a:ext cx="5501827" cy="40011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 </a:t>
            </a:r>
            <a:r>
              <a:rPr kumimoji="0" lang="en-US" altLang="zh-CN" sz="2000" b="0" i="0" u="none" strike="noStrike" kern="1200" cap="none" spc="0" normalizeH="0" baseline="0" noProof="0" dirty="0">
                <a:ln>
                  <a:noFill/>
                </a:ln>
                <a:solidFill>
                  <a:srgbClr val="FF0000"/>
                </a:solidFill>
                <a:effectLst/>
                <a:uLnTx/>
                <a:uFillTx/>
                <a:latin typeface="Calibri"/>
                <a:ea typeface="微软雅黑"/>
                <a:cs typeface="+mn-cs"/>
              </a:rPr>
              <a:t>1</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、保证</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女职工的</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身体健康</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和</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劳动力</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的</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再生产；</a:t>
            </a:r>
            <a:endParaRPr kumimoji="0" lang="en-US" altLang="zh-CN" sz="2000" b="0" i="0" u="none" strike="noStrike" kern="1200" cap="none" spc="0" normalizeH="0" baseline="0" noProof="0" dirty="0">
              <a:ln>
                <a:noFill/>
              </a:ln>
              <a:solidFill>
                <a:srgbClr val="FF0000"/>
              </a:solidFill>
              <a:effectLst/>
              <a:uLnTx/>
              <a:uFillTx/>
              <a:latin typeface="Calibri"/>
              <a:ea typeface="微软雅黑"/>
              <a:cs typeface="+mn-cs"/>
            </a:endParaRPr>
          </a:p>
        </p:txBody>
      </p:sp>
      <p:sp>
        <p:nvSpPr>
          <p:cNvPr id="9" name="Rectangle 8">
            <a:extLst>
              <a:ext uri="{FF2B5EF4-FFF2-40B4-BE49-F238E27FC236}">
                <a16:creationId xmlns:a16="http://schemas.microsoft.com/office/drawing/2014/main" id="{49644522-066B-4888-854F-C61EAA4E19E3}"/>
              </a:ext>
            </a:extLst>
          </p:cNvPr>
          <p:cNvSpPr/>
          <p:nvPr/>
        </p:nvSpPr>
        <p:spPr>
          <a:xfrm>
            <a:off x="1572051" y="3943123"/>
            <a:ext cx="5700600" cy="40011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2</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、有利于</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延续后代，保证劳动力的连续再生产；</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1" name="Rectangle 10">
            <a:extLst>
              <a:ext uri="{FF2B5EF4-FFF2-40B4-BE49-F238E27FC236}">
                <a16:creationId xmlns:a16="http://schemas.microsoft.com/office/drawing/2014/main" id="{3E66F9BD-D2A9-4D7B-A280-6D5666B495B6}"/>
              </a:ext>
            </a:extLst>
          </p:cNvPr>
          <p:cNvSpPr/>
          <p:nvPr/>
        </p:nvSpPr>
        <p:spPr>
          <a:xfrm>
            <a:off x="1593071" y="4779805"/>
            <a:ext cx="4674678" cy="40011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3</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、可以</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促进计划生育政策</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的</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贯彻执行。</a:t>
            </a:r>
            <a:endParaRPr kumimoji="0" lang="en-US" altLang="zh-CN" sz="2000" b="0" i="0" u="none" strike="noStrike" kern="1200" cap="none" spc="0" normalizeH="0" baseline="0" noProof="0" dirty="0">
              <a:ln>
                <a:noFill/>
              </a:ln>
              <a:solidFill>
                <a:srgbClr val="FF0000"/>
              </a:solidFill>
              <a:effectLst/>
              <a:uLnTx/>
              <a:uFillTx/>
              <a:latin typeface="Calibri"/>
              <a:ea typeface="微软雅黑"/>
              <a:cs typeface="+mn-cs"/>
            </a:endParaRPr>
          </a:p>
        </p:txBody>
      </p:sp>
      <p:grpSp>
        <p:nvGrpSpPr>
          <p:cNvPr id="12" name="组合 11">
            <a:extLst>
              <a:ext uri="{FF2B5EF4-FFF2-40B4-BE49-F238E27FC236}">
                <a16:creationId xmlns:a16="http://schemas.microsoft.com/office/drawing/2014/main" id="{14CCB33B-2AFE-461F-86A5-125CA5BDFABD}"/>
              </a:ext>
            </a:extLst>
          </p:cNvPr>
          <p:cNvGrpSpPr/>
          <p:nvPr/>
        </p:nvGrpSpPr>
        <p:grpSpPr>
          <a:xfrm>
            <a:off x="552664" y="2110729"/>
            <a:ext cx="4862886" cy="400110"/>
            <a:chOff x="552664" y="2110729"/>
            <a:chExt cx="4862886" cy="400110"/>
          </a:xfrm>
        </p:grpSpPr>
        <p:sp>
          <p:nvSpPr>
            <p:cNvPr id="13" name="文本框 12">
              <a:extLst>
                <a:ext uri="{FF2B5EF4-FFF2-40B4-BE49-F238E27FC236}">
                  <a16:creationId xmlns:a16="http://schemas.microsoft.com/office/drawing/2014/main" id="{F467FAEF-C4CF-48E7-8EEE-4A0B7A343E87}"/>
                </a:ext>
              </a:extLst>
            </p:cNvPr>
            <p:cNvSpPr txBox="1"/>
            <p:nvPr/>
          </p:nvSpPr>
          <p:spPr>
            <a:xfrm>
              <a:off x="552664" y="2110729"/>
              <a:ext cx="396294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9.1.6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六、生育保险的作用和意义</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6" name="文本框 15">
              <a:extLst>
                <a:ext uri="{FF2B5EF4-FFF2-40B4-BE49-F238E27FC236}">
                  <a16:creationId xmlns:a16="http://schemas.microsoft.com/office/drawing/2014/main" id="{43DAC3EF-DF25-4B1F-9ADD-4A8FEBDCE166}"/>
                </a:ext>
              </a:extLst>
            </p:cNvPr>
            <p:cNvSpPr txBox="1"/>
            <p:nvPr/>
          </p:nvSpPr>
          <p:spPr>
            <a:xfrm>
              <a:off x="4538387" y="2110729"/>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简答题</a:t>
              </a:r>
            </a:p>
          </p:txBody>
        </p:sp>
      </p:grpSp>
      <p:pic>
        <p:nvPicPr>
          <p:cNvPr id="2" name="图片 1">
            <a:extLst>
              <a:ext uri="{FF2B5EF4-FFF2-40B4-BE49-F238E27FC236}">
                <a16:creationId xmlns:a16="http://schemas.microsoft.com/office/drawing/2014/main" id="{24412585-D072-4458-B4FE-9BC51E6824D2}"/>
              </a:ext>
            </a:extLst>
          </p:cNvPr>
          <p:cNvPicPr>
            <a:picLocks noChangeAspect="1"/>
          </p:cNvPicPr>
          <p:nvPr/>
        </p:nvPicPr>
        <p:blipFill>
          <a:blip r:embed="rId3"/>
          <a:stretch>
            <a:fillRect/>
          </a:stretch>
        </p:blipFill>
        <p:spPr>
          <a:xfrm>
            <a:off x="8093799" y="520669"/>
            <a:ext cx="4914127" cy="2287078"/>
          </a:xfrm>
          <a:prstGeom prst="rect">
            <a:avLst/>
          </a:prstGeom>
        </p:spPr>
      </p:pic>
      <p:sp>
        <p:nvSpPr>
          <p:cNvPr id="20" name="文本框 19">
            <a:extLst>
              <a:ext uri="{FF2B5EF4-FFF2-40B4-BE49-F238E27FC236}">
                <a16:creationId xmlns:a16="http://schemas.microsoft.com/office/drawing/2014/main" id="{99C6B597-2E2D-4E16-BC03-A78D3B4A840A}"/>
              </a:ext>
            </a:extLst>
          </p:cNvPr>
          <p:cNvSpPr txBox="1"/>
          <p:nvPr/>
        </p:nvSpPr>
        <p:spPr>
          <a:xfrm>
            <a:off x="280528" y="905850"/>
            <a:ext cx="2481346"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9</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生育保险</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1" name="矩形 20">
            <a:extLst>
              <a:ext uri="{FF2B5EF4-FFF2-40B4-BE49-F238E27FC236}">
                <a16:creationId xmlns:a16="http://schemas.microsoft.com/office/drawing/2014/main" id="{0E87F702-80C7-48FC-953A-BCA8FFA90003}"/>
              </a:ext>
            </a:extLst>
          </p:cNvPr>
          <p:cNvSpPr/>
          <p:nvPr/>
        </p:nvSpPr>
        <p:spPr>
          <a:xfrm>
            <a:off x="261877" y="1542717"/>
            <a:ext cx="3927587"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9.1</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生育保险制度的含义</a:t>
            </a:r>
          </a:p>
        </p:txBody>
      </p:sp>
    </p:spTree>
    <p:extLst>
      <p:ext uri="{BB962C8B-B14F-4D97-AF65-F5344CB8AC3E}">
        <p14:creationId xmlns:p14="http://schemas.microsoft.com/office/powerpoint/2010/main" val="3814449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1"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904533" y="1978542"/>
            <a:ext cx="7759657" cy="4303756"/>
          </a:xfrm>
        </p:spPr>
        <p:txBody>
          <a:bodyPr anchor="ctr"/>
          <a:lstStyle/>
          <a:p>
            <a:pPr algn="l">
              <a:lnSpc>
                <a:spcPct val="150000"/>
              </a:lnSpc>
              <a:spcAft>
                <a:spcPts val="1200"/>
              </a:spcAft>
            </a:pPr>
            <a:r>
              <a:rPr lang="zh-CN" altLang="en-US" dirty="0"/>
              <a:t>生育保险仅为女职工怀孕和分娩的生育行为（     ）。</a:t>
            </a:r>
            <a:endParaRPr lang="en-US" altLang="zh-CN" dirty="0"/>
          </a:p>
          <a:p>
            <a:pPr algn="l">
              <a:lnSpc>
                <a:spcPct val="150000"/>
              </a:lnSpc>
              <a:spcAft>
                <a:spcPts val="1200"/>
              </a:spcAft>
            </a:pPr>
            <a:r>
              <a:rPr lang="en-US" altLang="zh-CN" dirty="0"/>
              <a:t>A</a:t>
            </a:r>
            <a:r>
              <a:rPr lang="zh-CN" altLang="en-US" dirty="0"/>
              <a:t>、提供直接的物质帮助和补偿</a:t>
            </a:r>
          </a:p>
          <a:p>
            <a:pPr algn="l">
              <a:lnSpc>
                <a:spcPct val="150000"/>
              </a:lnSpc>
              <a:spcAft>
                <a:spcPts val="1200"/>
              </a:spcAft>
            </a:pPr>
            <a:r>
              <a:rPr lang="en-US" altLang="zh-CN" dirty="0"/>
              <a:t>B</a:t>
            </a:r>
            <a:r>
              <a:rPr lang="zh-CN" altLang="en-US" dirty="0"/>
              <a:t>、提供间接的物质帮助和补偿</a:t>
            </a:r>
          </a:p>
          <a:p>
            <a:pPr algn="l">
              <a:lnSpc>
                <a:spcPct val="150000"/>
              </a:lnSpc>
              <a:spcAft>
                <a:spcPts val="1200"/>
              </a:spcAft>
            </a:pPr>
            <a:r>
              <a:rPr lang="en-US" altLang="zh-CN" dirty="0"/>
              <a:t>C</a:t>
            </a:r>
            <a:r>
              <a:rPr lang="zh-CN" altLang="en-US" dirty="0"/>
              <a:t>、提供直接的物质帮助</a:t>
            </a:r>
          </a:p>
          <a:p>
            <a:pPr algn="l">
              <a:lnSpc>
                <a:spcPct val="150000"/>
              </a:lnSpc>
              <a:spcAft>
                <a:spcPts val="1200"/>
              </a:spcAft>
            </a:pPr>
            <a:r>
              <a:rPr lang="en-US" altLang="zh-CN" dirty="0"/>
              <a:t>D</a:t>
            </a:r>
            <a:r>
              <a:rPr lang="zh-CN" altLang="en-US" dirty="0"/>
              <a:t>、提供间接的物质补偿</a:t>
            </a:r>
          </a:p>
        </p:txBody>
      </p:sp>
      <p:sp>
        <p:nvSpPr>
          <p:cNvPr id="5" name="TextBox 3">
            <a:extLst>
              <a:ext uri="{FF2B5EF4-FFF2-40B4-BE49-F238E27FC236}">
                <a16:creationId xmlns:a16="http://schemas.microsoft.com/office/drawing/2014/main" id="{2F0E3519-59CB-41A2-9349-08425E1AE305}"/>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338113452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904533" y="1978542"/>
            <a:ext cx="7759657" cy="4303756"/>
          </a:xfrm>
        </p:spPr>
        <p:txBody>
          <a:bodyPr anchor="ctr"/>
          <a:lstStyle/>
          <a:p>
            <a:pPr algn="l">
              <a:lnSpc>
                <a:spcPct val="150000"/>
              </a:lnSpc>
              <a:spcAft>
                <a:spcPts val="1200"/>
              </a:spcAft>
            </a:pPr>
            <a:r>
              <a:rPr lang="zh-CN" altLang="en-US" dirty="0"/>
              <a:t>生育保险仅为女职工怀孕和分娩的生育行为（   </a:t>
            </a:r>
            <a:r>
              <a:rPr lang="en-US" altLang="zh-CN" sz="3200" b="1" dirty="0">
                <a:solidFill>
                  <a:srgbClr val="FF0000"/>
                </a:solidFill>
              </a:rPr>
              <a:t>A</a:t>
            </a:r>
            <a:r>
              <a:rPr lang="zh-CN" altLang="en-US" dirty="0"/>
              <a:t>  ）。</a:t>
            </a:r>
            <a:endParaRPr lang="en-US" altLang="zh-CN" dirty="0"/>
          </a:p>
          <a:p>
            <a:pPr algn="l">
              <a:lnSpc>
                <a:spcPct val="150000"/>
              </a:lnSpc>
              <a:spcAft>
                <a:spcPts val="1200"/>
              </a:spcAft>
            </a:pPr>
            <a:r>
              <a:rPr lang="en-US" altLang="zh-CN" b="1" dirty="0">
                <a:solidFill>
                  <a:srgbClr val="FF0000"/>
                </a:solidFill>
              </a:rPr>
              <a:t>A</a:t>
            </a:r>
            <a:r>
              <a:rPr lang="zh-CN" altLang="en-US" b="1" dirty="0">
                <a:solidFill>
                  <a:srgbClr val="FF0000"/>
                </a:solidFill>
              </a:rPr>
              <a:t>、提供直接的物质帮助和补偿</a:t>
            </a:r>
          </a:p>
          <a:p>
            <a:pPr algn="l">
              <a:lnSpc>
                <a:spcPct val="150000"/>
              </a:lnSpc>
              <a:spcAft>
                <a:spcPts val="1200"/>
              </a:spcAft>
            </a:pPr>
            <a:r>
              <a:rPr lang="en-US" altLang="zh-CN" dirty="0"/>
              <a:t>B</a:t>
            </a:r>
            <a:r>
              <a:rPr lang="zh-CN" altLang="en-US" dirty="0"/>
              <a:t>、提供间接的物质帮助和补偿</a:t>
            </a:r>
          </a:p>
          <a:p>
            <a:pPr algn="l">
              <a:lnSpc>
                <a:spcPct val="150000"/>
              </a:lnSpc>
              <a:spcAft>
                <a:spcPts val="1200"/>
              </a:spcAft>
            </a:pPr>
            <a:r>
              <a:rPr lang="en-US" altLang="zh-CN" dirty="0"/>
              <a:t>C</a:t>
            </a:r>
            <a:r>
              <a:rPr lang="zh-CN" altLang="en-US" dirty="0"/>
              <a:t>、提供直接的物质帮助</a:t>
            </a:r>
          </a:p>
          <a:p>
            <a:pPr algn="l">
              <a:lnSpc>
                <a:spcPct val="150000"/>
              </a:lnSpc>
              <a:spcAft>
                <a:spcPts val="1200"/>
              </a:spcAft>
            </a:pPr>
            <a:r>
              <a:rPr lang="en-US" altLang="zh-CN" dirty="0"/>
              <a:t>D</a:t>
            </a:r>
            <a:r>
              <a:rPr lang="zh-CN" altLang="en-US" dirty="0"/>
              <a:t>、提供间接的物质补偿</a:t>
            </a:r>
          </a:p>
        </p:txBody>
      </p:sp>
      <p:sp>
        <p:nvSpPr>
          <p:cNvPr id="5" name="TextBox 3">
            <a:extLst>
              <a:ext uri="{FF2B5EF4-FFF2-40B4-BE49-F238E27FC236}">
                <a16:creationId xmlns:a16="http://schemas.microsoft.com/office/drawing/2014/main" id="{2F0E3519-59CB-41A2-9349-08425E1AE305}"/>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65987600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030013" y="1784232"/>
            <a:ext cx="10814416" cy="4303756"/>
          </a:xfrm>
        </p:spPr>
        <p:txBody>
          <a:bodyPr anchor="ctr"/>
          <a:lstStyle/>
          <a:p>
            <a:pPr algn="l">
              <a:lnSpc>
                <a:spcPct val="150000"/>
              </a:lnSpc>
              <a:spcAft>
                <a:spcPts val="1200"/>
              </a:spcAft>
            </a:pPr>
            <a:r>
              <a:rPr lang="zh-CN" altLang="en-US" dirty="0"/>
              <a:t>生育保险是对女职工合法生育而实行的一项社会保险。合法生育是指（   ）。</a:t>
            </a:r>
            <a:endParaRPr lang="en-GB" altLang="zh-CN" i="1" dirty="0"/>
          </a:p>
          <a:p>
            <a:pPr algn="l">
              <a:lnSpc>
                <a:spcPct val="150000"/>
              </a:lnSpc>
            </a:pPr>
            <a:r>
              <a:rPr lang="en-US" altLang="zh-CN" dirty="0"/>
              <a:t>A</a:t>
            </a:r>
            <a:r>
              <a:rPr lang="zh-CN" altLang="en-US" dirty="0"/>
              <a:t>、按习俗办理了合法的结婚手续</a:t>
            </a:r>
            <a:endParaRPr lang="en-GB" altLang="zh-CN" dirty="0"/>
          </a:p>
          <a:p>
            <a:pPr algn="l">
              <a:lnSpc>
                <a:spcPct val="150000"/>
              </a:lnSpc>
            </a:pPr>
            <a:r>
              <a:rPr lang="en-US" altLang="zh-CN" dirty="0"/>
              <a:t>B</a:t>
            </a:r>
            <a:r>
              <a:rPr lang="zh-CN" altLang="en-US" dirty="0"/>
              <a:t>、符合法定结婚年龄</a:t>
            </a:r>
            <a:endParaRPr lang="en-GB" altLang="zh-CN" dirty="0"/>
          </a:p>
          <a:p>
            <a:pPr algn="l">
              <a:lnSpc>
                <a:spcPct val="150000"/>
              </a:lnSpc>
            </a:pPr>
            <a:r>
              <a:rPr lang="en-US" altLang="zh-CN" dirty="0"/>
              <a:t>C</a:t>
            </a:r>
            <a:r>
              <a:rPr lang="zh-CN" altLang="en-US" dirty="0"/>
              <a:t>、按婚姻法规定办理了合法的结婚手续</a:t>
            </a:r>
            <a:endParaRPr lang="en-GB" altLang="zh-CN" dirty="0"/>
          </a:p>
          <a:p>
            <a:pPr algn="l">
              <a:lnSpc>
                <a:spcPct val="150000"/>
              </a:lnSpc>
            </a:pPr>
            <a:r>
              <a:rPr lang="en-US" altLang="zh-CN" dirty="0"/>
              <a:t>D</a:t>
            </a:r>
            <a:r>
              <a:rPr lang="zh-CN" altLang="en-US" dirty="0"/>
              <a:t>、符合国家的生育法规和政策</a:t>
            </a:r>
            <a:endParaRPr lang="en-GB" altLang="zh-CN" dirty="0"/>
          </a:p>
          <a:p>
            <a:pPr algn="l">
              <a:lnSpc>
                <a:spcPct val="150000"/>
              </a:lnSpc>
            </a:pPr>
            <a:r>
              <a:rPr lang="en-US" altLang="zh-CN" dirty="0"/>
              <a:t>E</a:t>
            </a:r>
            <a:r>
              <a:rPr lang="zh-CN" altLang="en-US" dirty="0"/>
              <a:t>、符合法定结婚年龄并办理了结婚手续</a:t>
            </a:r>
          </a:p>
        </p:txBody>
      </p:sp>
      <p:sp>
        <p:nvSpPr>
          <p:cNvPr id="5" name="TextBox 3">
            <a:extLst>
              <a:ext uri="{FF2B5EF4-FFF2-40B4-BE49-F238E27FC236}">
                <a16:creationId xmlns:a16="http://schemas.microsoft.com/office/drawing/2014/main" id="{2F0E3519-59CB-41A2-9349-08425E1AE305}"/>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55976894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945930" y="1784232"/>
            <a:ext cx="10814416" cy="4303756"/>
          </a:xfrm>
        </p:spPr>
        <p:txBody>
          <a:bodyPr anchor="ctr"/>
          <a:lstStyle/>
          <a:p>
            <a:pPr algn="l">
              <a:lnSpc>
                <a:spcPct val="150000"/>
              </a:lnSpc>
              <a:spcAft>
                <a:spcPts val="1200"/>
              </a:spcAft>
            </a:pPr>
            <a:r>
              <a:rPr lang="zh-CN" altLang="en-US" dirty="0"/>
              <a:t>生育保险是对女职工合法生育而实行的一项社会保险。合法生育是指（  </a:t>
            </a:r>
            <a:r>
              <a:rPr lang="en-US" altLang="zh-CN" b="1" dirty="0">
                <a:solidFill>
                  <a:srgbClr val="FF0000"/>
                </a:solidFill>
              </a:rPr>
              <a:t>BCD</a:t>
            </a:r>
            <a:r>
              <a:rPr lang="zh-CN" altLang="en-US" dirty="0"/>
              <a:t> ）。</a:t>
            </a:r>
            <a:endParaRPr lang="en-GB" altLang="zh-CN" i="1" dirty="0"/>
          </a:p>
          <a:p>
            <a:pPr algn="l">
              <a:lnSpc>
                <a:spcPct val="150000"/>
              </a:lnSpc>
            </a:pPr>
            <a:r>
              <a:rPr lang="en-US" altLang="zh-CN" dirty="0"/>
              <a:t>A</a:t>
            </a:r>
            <a:r>
              <a:rPr lang="zh-CN" altLang="en-US" dirty="0"/>
              <a:t>、按习俗办理了合法的结婚手续</a:t>
            </a:r>
            <a:endParaRPr lang="en-GB" altLang="zh-CN" dirty="0"/>
          </a:p>
          <a:p>
            <a:pPr algn="l">
              <a:lnSpc>
                <a:spcPct val="150000"/>
              </a:lnSpc>
            </a:pPr>
            <a:r>
              <a:rPr lang="en-US" altLang="zh-CN" dirty="0">
                <a:solidFill>
                  <a:srgbClr val="FF0000"/>
                </a:solidFill>
              </a:rPr>
              <a:t>B</a:t>
            </a:r>
            <a:r>
              <a:rPr lang="zh-CN" altLang="en-US" dirty="0">
                <a:solidFill>
                  <a:srgbClr val="FF0000"/>
                </a:solidFill>
              </a:rPr>
              <a:t>、符合法定结婚年龄</a:t>
            </a:r>
            <a:endParaRPr lang="en-GB" altLang="zh-CN" dirty="0">
              <a:solidFill>
                <a:srgbClr val="FF0000"/>
              </a:solidFill>
            </a:endParaRPr>
          </a:p>
          <a:p>
            <a:pPr algn="l">
              <a:lnSpc>
                <a:spcPct val="150000"/>
              </a:lnSpc>
            </a:pPr>
            <a:r>
              <a:rPr lang="en-US" altLang="zh-CN" dirty="0">
                <a:solidFill>
                  <a:srgbClr val="FF0000"/>
                </a:solidFill>
              </a:rPr>
              <a:t>C</a:t>
            </a:r>
            <a:r>
              <a:rPr lang="zh-CN" altLang="en-US" dirty="0">
                <a:solidFill>
                  <a:srgbClr val="FF0000"/>
                </a:solidFill>
              </a:rPr>
              <a:t>、按婚姻法规定办理了合法的结婚手续</a:t>
            </a:r>
            <a:endParaRPr lang="en-GB" altLang="zh-CN" dirty="0">
              <a:solidFill>
                <a:srgbClr val="FF0000"/>
              </a:solidFill>
            </a:endParaRPr>
          </a:p>
          <a:p>
            <a:pPr algn="l">
              <a:lnSpc>
                <a:spcPct val="150000"/>
              </a:lnSpc>
            </a:pPr>
            <a:r>
              <a:rPr lang="en-US" altLang="zh-CN" dirty="0">
                <a:solidFill>
                  <a:srgbClr val="FF0000"/>
                </a:solidFill>
              </a:rPr>
              <a:t>D</a:t>
            </a:r>
            <a:r>
              <a:rPr lang="zh-CN" altLang="en-US" dirty="0">
                <a:solidFill>
                  <a:srgbClr val="FF0000"/>
                </a:solidFill>
              </a:rPr>
              <a:t>、符合国家的生育法规和政策</a:t>
            </a:r>
            <a:endParaRPr lang="en-GB" altLang="zh-CN" dirty="0">
              <a:solidFill>
                <a:srgbClr val="FF0000"/>
              </a:solidFill>
            </a:endParaRPr>
          </a:p>
          <a:p>
            <a:pPr algn="l">
              <a:lnSpc>
                <a:spcPct val="150000"/>
              </a:lnSpc>
            </a:pPr>
            <a:r>
              <a:rPr lang="en-US" altLang="zh-CN" dirty="0"/>
              <a:t>E</a:t>
            </a:r>
            <a:r>
              <a:rPr lang="zh-CN" altLang="en-US" dirty="0"/>
              <a:t>、符合法定结婚年龄并办理了结婚手续</a:t>
            </a:r>
          </a:p>
        </p:txBody>
      </p:sp>
      <p:sp>
        <p:nvSpPr>
          <p:cNvPr id="5" name="TextBox 3">
            <a:extLst>
              <a:ext uri="{FF2B5EF4-FFF2-40B4-BE49-F238E27FC236}">
                <a16:creationId xmlns:a16="http://schemas.microsoft.com/office/drawing/2014/main" id="{2F0E3519-59CB-41A2-9349-08425E1AE305}"/>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04947805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904657" y="1784232"/>
            <a:ext cx="6382343" cy="4685148"/>
          </a:xfrm>
        </p:spPr>
        <p:txBody>
          <a:bodyPr anchor="ctr"/>
          <a:lstStyle/>
          <a:p>
            <a:pPr algn="l">
              <a:lnSpc>
                <a:spcPct val="150000"/>
              </a:lnSpc>
              <a:spcAft>
                <a:spcPts val="1200"/>
              </a:spcAft>
            </a:pPr>
            <a:r>
              <a:rPr lang="zh-CN" altLang="en-US" dirty="0"/>
              <a:t>生育保险的具体内容包括（       ）。</a:t>
            </a:r>
            <a:endParaRPr lang="en-US" altLang="zh-CN" dirty="0"/>
          </a:p>
          <a:p>
            <a:pPr algn="l">
              <a:lnSpc>
                <a:spcPct val="150000"/>
              </a:lnSpc>
              <a:spcAft>
                <a:spcPts val="1200"/>
              </a:spcAft>
            </a:pPr>
            <a:r>
              <a:rPr lang="en-US" altLang="zh-CN" dirty="0"/>
              <a:t>A</a:t>
            </a:r>
            <a:r>
              <a:rPr lang="zh-CN" altLang="en-US" dirty="0"/>
              <a:t>、生育津贴</a:t>
            </a:r>
          </a:p>
          <a:p>
            <a:pPr algn="l">
              <a:lnSpc>
                <a:spcPct val="150000"/>
              </a:lnSpc>
              <a:spcAft>
                <a:spcPts val="1200"/>
              </a:spcAft>
            </a:pPr>
            <a:r>
              <a:rPr lang="en-US" altLang="zh-CN" dirty="0"/>
              <a:t>B</a:t>
            </a:r>
            <a:r>
              <a:rPr lang="zh-CN" altLang="en-US" dirty="0"/>
              <a:t>、医疗护理 </a:t>
            </a:r>
          </a:p>
          <a:p>
            <a:pPr algn="l">
              <a:lnSpc>
                <a:spcPct val="150000"/>
              </a:lnSpc>
              <a:spcAft>
                <a:spcPts val="1200"/>
              </a:spcAft>
            </a:pPr>
            <a:r>
              <a:rPr lang="en-US" altLang="zh-CN" dirty="0"/>
              <a:t>C</a:t>
            </a:r>
            <a:r>
              <a:rPr lang="zh-CN" altLang="en-US" dirty="0"/>
              <a:t>、生育补助 </a:t>
            </a:r>
          </a:p>
          <a:p>
            <a:pPr algn="l">
              <a:lnSpc>
                <a:spcPct val="150000"/>
              </a:lnSpc>
              <a:spcAft>
                <a:spcPts val="1200"/>
              </a:spcAft>
            </a:pPr>
            <a:r>
              <a:rPr lang="en-US" altLang="zh-CN" dirty="0"/>
              <a:t>D</a:t>
            </a:r>
            <a:r>
              <a:rPr lang="zh-CN" altLang="en-US" dirty="0"/>
              <a:t>、父育假</a:t>
            </a:r>
          </a:p>
          <a:p>
            <a:pPr algn="l">
              <a:lnSpc>
                <a:spcPct val="150000"/>
              </a:lnSpc>
              <a:spcAft>
                <a:spcPts val="1200"/>
              </a:spcAft>
            </a:pPr>
            <a:r>
              <a:rPr lang="en-US" altLang="zh-CN" dirty="0"/>
              <a:t>E</a:t>
            </a:r>
            <a:r>
              <a:rPr lang="zh-CN" altLang="en-US" dirty="0"/>
              <a:t>、生育休假</a:t>
            </a:r>
            <a:endParaRPr lang="en-GB" altLang="zh-CN" dirty="0"/>
          </a:p>
        </p:txBody>
      </p:sp>
      <p:sp>
        <p:nvSpPr>
          <p:cNvPr id="5" name="TextBox 3">
            <a:extLst>
              <a:ext uri="{FF2B5EF4-FFF2-40B4-BE49-F238E27FC236}">
                <a16:creationId xmlns:a16="http://schemas.microsoft.com/office/drawing/2014/main" id="{534DFE02-E5F4-46CD-B4DD-1E82F559FD52}"/>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339516218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904657" y="1784232"/>
            <a:ext cx="6382343" cy="4685148"/>
          </a:xfrm>
        </p:spPr>
        <p:txBody>
          <a:bodyPr anchor="ctr"/>
          <a:lstStyle/>
          <a:p>
            <a:pPr algn="l">
              <a:lnSpc>
                <a:spcPct val="150000"/>
              </a:lnSpc>
              <a:spcAft>
                <a:spcPts val="1200"/>
              </a:spcAft>
            </a:pPr>
            <a:r>
              <a:rPr lang="zh-CN" altLang="en-US" dirty="0"/>
              <a:t>生育保险的具体内容包括（    </a:t>
            </a:r>
            <a:r>
              <a:rPr lang="en-US" altLang="zh-CN" b="1" dirty="0">
                <a:solidFill>
                  <a:srgbClr val="FF0000"/>
                </a:solidFill>
              </a:rPr>
              <a:t>ABCE</a:t>
            </a:r>
            <a:r>
              <a:rPr lang="zh-CN" altLang="en-US" dirty="0"/>
              <a:t>   ）。</a:t>
            </a:r>
            <a:endParaRPr lang="en-US" altLang="zh-CN" dirty="0"/>
          </a:p>
          <a:p>
            <a:pPr algn="l">
              <a:lnSpc>
                <a:spcPct val="150000"/>
              </a:lnSpc>
              <a:spcAft>
                <a:spcPts val="1200"/>
              </a:spcAft>
            </a:pPr>
            <a:r>
              <a:rPr lang="en-US" altLang="zh-CN" b="1" dirty="0">
                <a:solidFill>
                  <a:srgbClr val="FF0000"/>
                </a:solidFill>
              </a:rPr>
              <a:t>A</a:t>
            </a:r>
            <a:r>
              <a:rPr lang="zh-CN" altLang="en-US" b="1" dirty="0">
                <a:solidFill>
                  <a:srgbClr val="FF0000"/>
                </a:solidFill>
              </a:rPr>
              <a:t>、生育津贴</a:t>
            </a:r>
          </a:p>
          <a:p>
            <a:pPr algn="l">
              <a:lnSpc>
                <a:spcPct val="150000"/>
              </a:lnSpc>
              <a:spcAft>
                <a:spcPts val="1200"/>
              </a:spcAft>
            </a:pPr>
            <a:r>
              <a:rPr lang="en-US" altLang="zh-CN" b="1" dirty="0">
                <a:solidFill>
                  <a:srgbClr val="FF0000"/>
                </a:solidFill>
              </a:rPr>
              <a:t>B</a:t>
            </a:r>
            <a:r>
              <a:rPr lang="zh-CN" altLang="en-US" b="1" dirty="0">
                <a:solidFill>
                  <a:srgbClr val="FF0000"/>
                </a:solidFill>
              </a:rPr>
              <a:t>、医疗护理 </a:t>
            </a:r>
          </a:p>
          <a:p>
            <a:pPr algn="l">
              <a:lnSpc>
                <a:spcPct val="150000"/>
              </a:lnSpc>
              <a:spcAft>
                <a:spcPts val="1200"/>
              </a:spcAft>
            </a:pPr>
            <a:r>
              <a:rPr lang="en-US" altLang="zh-CN" b="1" dirty="0">
                <a:solidFill>
                  <a:srgbClr val="FF0000"/>
                </a:solidFill>
              </a:rPr>
              <a:t>C</a:t>
            </a:r>
            <a:r>
              <a:rPr lang="zh-CN" altLang="en-US" b="1" dirty="0">
                <a:solidFill>
                  <a:srgbClr val="FF0000"/>
                </a:solidFill>
              </a:rPr>
              <a:t>、生育补助 </a:t>
            </a:r>
          </a:p>
          <a:p>
            <a:pPr algn="l">
              <a:lnSpc>
                <a:spcPct val="150000"/>
              </a:lnSpc>
              <a:spcAft>
                <a:spcPts val="1200"/>
              </a:spcAft>
            </a:pPr>
            <a:r>
              <a:rPr lang="en-US" altLang="zh-CN" dirty="0"/>
              <a:t>D</a:t>
            </a:r>
            <a:r>
              <a:rPr lang="zh-CN" altLang="en-US" dirty="0"/>
              <a:t>、父育假</a:t>
            </a:r>
          </a:p>
          <a:p>
            <a:pPr algn="l">
              <a:lnSpc>
                <a:spcPct val="150000"/>
              </a:lnSpc>
              <a:spcAft>
                <a:spcPts val="1200"/>
              </a:spcAft>
            </a:pPr>
            <a:r>
              <a:rPr lang="en-US" altLang="zh-CN" b="1" dirty="0">
                <a:solidFill>
                  <a:srgbClr val="FF0000"/>
                </a:solidFill>
              </a:rPr>
              <a:t>E</a:t>
            </a:r>
            <a:r>
              <a:rPr lang="zh-CN" altLang="en-US" b="1" dirty="0">
                <a:solidFill>
                  <a:srgbClr val="FF0000"/>
                </a:solidFill>
              </a:rPr>
              <a:t>、生育休假</a:t>
            </a:r>
            <a:endParaRPr lang="en-GB" altLang="zh-CN" b="1" dirty="0">
              <a:solidFill>
                <a:srgbClr val="FF0000"/>
              </a:solidFill>
            </a:endParaRPr>
          </a:p>
        </p:txBody>
      </p:sp>
      <p:sp>
        <p:nvSpPr>
          <p:cNvPr id="5" name="TextBox 3">
            <a:extLst>
              <a:ext uri="{FF2B5EF4-FFF2-40B4-BE49-F238E27FC236}">
                <a16:creationId xmlns:a16="http://schemas.microsoft.com/office/drawing/2014/main" id="{534DFE02-E5F4-46CD-B4DD-1E82F559FD52}"/>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514812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786261" y="1765032"/>
            <a:ext cx="10824491" cy="5092968"/>
          </a:xfrm>
        </p:spPr>
        <p:txBody>
          <a:bodyPr anchor="ctr"/>
          <a:lstStyle/>
          <a:p>
            <a:pPr algn="l">
              <a:lnSpc>
                <a:spcPct val="150000"/>
              </a:lnSpc>
              <a:spcAft>
                <a:spcPts val="1200"/>
              </a:spcAft>
            </a:pPr>
            <a:r>
              <a:rPr lang="en-US" altLang="zh-CN" sz="2000" dirty="0"/>
              <a:t>1964</a:t>
            </a:r>
            <a:r>
              <a:rPr lang="zh-CN" altLang="en-US" sz="2000" dirty="0"/>
              <a:t>年第</a:t>
            </a:r>
            <a:r>
              <a:rPr lang="en-US" altLang="zh-CN" sz="2000" dirty="0"/>
              <a:t>48</a:t>
            </a:r>
            <a:r>
              <a:rPr lang="zh-CN" altLang="en-US" sz="2000" dirty="0"/>
              <a:t>届国际劳工大会通过的</a:t>
            </a:r>
            <a:r>
              <a:rPr lang="en-US" altLang="zh-CN" sz="2000" dirty="0"/>
              <a:t>《</a:t>
            </a:r>
            <a:r>
              <a:rPr lang="zh-CN" altLang="en-US" sz="2000" dirty="0"/>
              <a:t>工伤事故和职业病津贴公约</a:t>
            </a:r>
            <a:r>
              <a:rPr lang="en-US" altLang="zh-CN" sz="2000" dirty="0"/>
              <a:t>》</a:t>
            </a:r>
            <a:r>
              <a:rPr lang="zh-CN" altLang="en-US" sz="2000" dirty="0"/>
              <a:t>（第</a:t>
            </a:r>
            <a:r>
              <a:rPr lang="en-US" altLang="zh-CN" sz="2000" dirty="0"/>
              <a:t>121</a:t>
            </a:r>
            <a:r>
              <a:rPr lang="zh-CN" altLang="en-US" sz="2000" dirty="0"/>
              <a:t>号）指出（      ）。</a:t>
            </a:r>
            <a:endParaRPr lang="en-US" altLang="zh-CN" sz="2000" dirty="0"/>
          </a:p>
          <a:p>
            <a:pPr algn="l">
              <a:lnSpc>
                <a:spcPct val="150000"/>
              </a:lnSpc>
              <a:spcAft>
                <a:spcPts val="1200"/>
              </a:spcAft>
            </a:pPr>
            <a:r>
              <a:rPr lang="en-US" altLang="zh-CN" sz="1800" dirty="0"/>
              <a:t>A</a:t>
            </a:r>
            <a:r>
              <a:rPr lang="zh-CN" altLang="en-US" sz="1800" dirty="0"/>
              <a:t>、实施工伤保险的目的，是为受雇人员发生不测的事故时，提供医疗护理及现金津贴，进行职业康复，为残疾者安排适当职业，采取措施防止工伤事故和职业病</a:t>
            </a:r>
          </a:p>
          <a:p>
            <a:pPr algn="l">
              <a:lnSpc>
                <a:spcPct val="150000"/>
              </a:lnSpc>
              <a:spcAft>
                <a:spcPts val="1200"/>
              </a:spcAft>
            </a:pPr>
            <a:r>
              <a:rPr lang="en-US" altLang="zh-CN" sz="1800" dirty="0"/>
              <a:t>B</a:t>
            </a:r>
            <a:r>
              <a:rPr lang="zh-CN" altLang="en-US" sz="1800" dirty="0"/>
              <a:t>、实施工伤保险的目的，是为受雇人员发生不测的事故时，提供医疗护理及现金津贴，为残疾者安排适当职业，采取措施防止工伤事故和职业病</a:t>
            </a:r>
          </a:p>
          <a:p>
            <a:pPr algn="l">
              <a:lnSpc>
                <a:spcPct val="150000"/>
              </a:lnSpc>
              <a:spcAft>
                <a:spcPts val="1200"/>
              </a:spcAft>
            </a:pPr>
            <a:r>
              <a:rPr lang="en-US" altLang="zh-CN" sz="1800" dirty="0"/>
              <a:t>C</a:t>
            </a:r>
            <a:r>
              <a:rPr lang="zh-CN" altLang="en-US" sz="1800" dirty="0"/>
              <a:t>、实施工伤保险的目的，是为受雇人员发生不测的事故时，提供医疗护理及现金津贴，进行职业康复，为残疾者安排适当职业，采取措施防止工伤事故</a:t>
            </a:r>
          </a:p>
          <a:p>
            <a:pPr algn="l">
              <a:lnSpc>
                <a:spcPct val="150000"/>
              </a:lnSpc>
              <a:spcAft>
                <a:spcPts val="1200"/>
              </a:spcAft>
            </a:pPr>
            <a:r>
              <a:rPr lang="en-US" altLang="zh-CN" sz="1800" dirty="0"/>
              <a:t>D</a:t>
            </a:r>
            <a:r>
              <a:rPr lang="zh-CN" altLang="en-US" sz="1800" dirty="0"/>
              <a:t>、实施工伤保险的目的，是为受雇人员发生不测的事故时，提供医疗护理及现金津贴，进行职业康复，采取措施防止工伤事故和职业病</a:t>
            </a:r>
          </a:p>
        </p:txBody>
      </p:sp>
      <p:sp>
        <p:nvSpPr>
          <p:cNvPr id="5" name="TextBox 3">
            <a:extLst>
              <a:ext uri="{FF2B5EF4-FFF2-40B4-BE49-F238E27FC236}">
                <a16:creationId xmlns:a16="http://schemas.microsoft.com/office/drawing/2014/main" id="{E723D5FA-AC15-42B7-9DE9-430FDC3E8C16}"/>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57500002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401737" y="2127132"/>
            <a:ext cx="6382343" cy="3925153"/>
          </a:xfrm>
        </p:spPr>
        <p:txBody>
          <a:bodyPr anchor="ctr"/>
          <a:lstStyle/>
          <a:p>
            <a:pPr algn="l">
              <a:lnSpc>
                <a:spcPct val="150000"/>
              </a:lnSpc>
              <a:spcAft>
                <a:spcPts val="1200"/>
              </a:spcAft>
            </a:pPr>
            <a:r>
              <a:rPr lang="zh-CN" altLang="en-US" dirty="0"/>
              <a:t>实施计划生育所发生的费用最早属于（      ）。</a:t>
            </a:r>
            <a:endParaRPr lang="en-US" altLang="zh-CN" dirty="0"/>
          </a:p>
          <a:p>
            <a:pPr algn="l">
              <a:lnSpc>
                <a:spcPct val="150000"/>
              </a:lnSpc>
              <a:spcAft>
                <a:spcPts val="1200"/>
              </a:spcAft>
            </a:pPr>
            <a:r>
              <a:rPr lang="en-US" altLang="zh-CN" dirty="0"/>
              <a:t>A</a:t>
            </a:r>
            <a:r>
              <a:rPr lang="zh-CN" altLang="en-US" dirty="0"/>
              <a:t>、工伤保险费用</a:t>
            </a:r>
          </a:p>
          <a:p>
            <a:pPr algn="l">
              <a:lnSpc>
                <a:spcPct val="150000"/>
              </a:lnSpc>
              <a:spcAft>
                <a:spcPts val="1200"/>
              </a:spcAft>
            </a:pPr>
            <a:r>
              <a:rPr lang="en-US" altLang="zh-CN" dirty="0"/>
              <a:t>B</a:t>
            </a:r>
            <a:r>
              <a:rPr lang="zh-CN" altLang="en-US" dirty="0"/>
              <a:t>、养老保险费用</a:t>
            </a:r>
          </a:p>
          <a:p>
            <a:pPr algn="l">
              <a:lnSpc>
                <a:spcPct val="150000"/>
              </a:lnSpc>
              <a:spcAft>
                <a:spcPts val="1200"/>
              </a:spcAft>
            </a:pPr>
            <a:r>
              <a:rPr lang="en-US" altLang="zh-CN" dirty="0"/>
              <a:t>C</a:t>
            </a:r>
            <a:r>
              <a:rPr lang="zh-CN" altLang="en-US" dirty="0"/>
              <a:t>、医疗保险费用</a:t>
            </a:r>
          </a:p>
          <a:p>
            <a:pPr algn="l">
              <a:lnSpc>
                <a:spcPct val="150000"/>
              </a:lnSpc>
              <a:spcAft>
                <a:spcPts val="1200"/>
              </a:spcAft>
            </a:pPr>
            <a:r>
              <a:rPr lang="en-US" altLang="zh-CN" dirty="0"/>
              <a:t>D</a:t>
            </a:r>
            <a:r>
              <a:rPr lang="zh-CN" altLang="en-US" dirty="0"/>
              <a:t>、商业保险费用</a:t>
            </a:r>
            <a:endParaRPr lang="en-GB" altLang="zh-CN" dirty="0"/>
          </a:p>
        </p:txBody>
      </p:sp>
      <p:sp>
        <p:nvSpPr>
          <p:cNvPr id="5" name="TextBox 3">
            <a:extLst>
              <a:ext uri="{FF2B5EF4-FFF2-40B4-BE49-F238E27FC236}">
                <a16:creationId xmlns:a16="http://schemas.microsoft.com/office/drawing/2014/main" id="{534DFE02-E5F4-46CD-B4DD-1E82F559FD52}"/>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369002284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401737" y="2127132"/>
            <a:ext cx="6382343" cy="3925153"/>
          </a:xfrm>
        </p:spPr>
        <p:txBody>
          <a:bodyPr anchor="ctr"/>
          <a:lstStyle/>
          <a:p>
            <a:pPr algn="l">
              <a:lnSpc>
                <a:spcPct val="150000"/>
              </a:lnSpc>
              <a:spcAft>
                <a:spcPts val="1200"/>
              </a:spcAft>
            </a:pPr>
            <a:r>
              <a:rPr lang="zh-CN" altLang="en-US" dirty="0"/>
              <a:t>实施计划生育所发生的费用最早属于（   </a:t>
            </a:r>
            <a:r>
              <a:rPr lang="en-US" altLang="zh-CN" b="1" dirty="0">
                <a:solidFill>
                  <a:srgbClr val="FF0000"/>
                </a:solidFill>
              </a:rPr>
              <a:t>C</a:t>
            </a:r>
            <a:r>
              <a:rPr lang="zh-CN" altLang="en-US" dirty="0"/>
              <a:t>   ）。</a:t>
            </a:r>
            <a:endParaRPr lang="en-US" altLang="zh-CN" dirty="0"/>
          </a:p>
          <a:p>
            <a:pPr algn="l">
              <a:lnSpc>
                <a:spcPct val="150000"/>
              </a:lnSpc>
              <a:spcAft>
                <a:spcPts val="1200"/>
              </a:spcAft>
            </a:pPr>
            <a:r>
              <a:rPr lang="en-US" altLang="zh-CN" dirty="0"/>
              <a:t>A</a:t>
            </a:r>
            <a:r>
              <a:rPr lang="zh-CN" altLang="en-US" dirty="0"/>
              <a:t>、工伤保险费用</a:t>
            </a:r>
          </a:p>
          <a:p>
            <a:pPr algn="l">
              <a:lnSpc>
                <a:spcPct val="150000"/>
              </a:lnSpc>
              <a:spcAft>
                <a:spcPts val="1200"/>
              </a:spcAft>
            </a:pPr>
            <a:r>
              <a:rPr lang="en-US" altLang="zh-CN" dirty="0"/>
              <a:t>B</a:t>
            </a:r>
            <a:r>
              <a:rPr lang="zh-CN" altLang="en-US" dirty="0"/>
              <a:t>、养老保险费用</a:t>
            </a:r>
          </a:p>
          <a:p>
            <a:pPr algn="l">
              <a:lnSpc>
                <a:spcPct val="150000"/>
              </a:lnSpc>
              <a:spcAft>
                <a:spcPts val="1200"/>
              </a:spcAft>
            </a:pPr>
            <a:r>
              <a:rPr lang="en-US" altLang="zh-CN" b="1" dirty="0">
                <a:solidFill>
                  <a:srgbClr val="FF0000"/>
                </a:solidFill>
              </a:rPr>
              <a:t>C</a:t>
            </a:r>
            <a:r>
              <a:rPr lang="zh-CN" altLang="en-US" b="1" dirty="0">
                <a:solidFill>
                  <a:srgbClr val="FF0000"/>
                </a:solidFill>
              </a:rPr>
              <a:t>、医疗保险费用</a:t>
            </a:r>
          </a:p>
          <a:p>
            <a:pPr algn="l">
              <a:lnSpc>
                <a:spcPct val="150000"/>
              </a:lnSpc>
              <a:spcAft>
                <a:spcPts val="1200"/>
              </a:spcAft>
            </a:pPr>
            <a:r>
              <a:rPr lang="en-US" altLang="zh-CN" dirty="0"/>
              <a:t>D</a:t>
            </a:r>
            <a:r>
              <a:rPr lang="zh-CN" altLang="en-US" dirty="0"/>
              <a:t>、商业保险费用</a:t>
            </a:r>
            <a:endParaRPr lang="en-GB" altLang="zh-CN" dirty="0"/>
          </a:p>
        </p:txBody>
      </p:sp>
      <p:sp>
        <p:nvSpPr>
          <p:cNvPr id="5" name="TextBox 3">
            <a:extLst>
              <a:ext uri="{FF2B5EF4-FFF2-40B4-BE49-F238E27FC236}">
                <a16:creationId xmlns:a16="http://schemas.microsoft.com/office/drawing/2014/main" id="{534DFE02-E5F4-46CD-B4DD-1E82F559FD52}"/>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322468609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4224697" y="2047122"/>
            <a:ext cx="5022173" cy="3925153"/>
          </a:xfrm>
        </p:spPr>
        <p:txBody>
          <a:bodyPr anchor="ctr"/>
          <a:lstStyle/>
          <a:p>
            <a:pPr algn="l">
              <a:lnSpc>
                <a:spcPct val="150000"/>
              </a:lnSpc>
              <a:spcAft>
                <a:spcPts val="1200"/>
              </a:spcAft>
            </a:pPr>
            <a:r>
              <a:rPr lang="zh-CN" altLang="en-US" dirty="0"/>
              <a:t>生育保险实行（      ）。</a:t>
            </a:r>
            <a:endParaRPr lang="en-US" altLang="zh-CN" dirty="0"/>
          </a:p>
          <a:p>
            <a:pPr algn="l">
              <a:lnSpc>
                <a:spcPct val="150000"/>
              </a:lnSpc>
              <a:spcAft>
                <a:spcPts val="1200"/>
              </a:spcAft>
            </a:pPr>
            <a:r>
              <a:rPr lang="en-US" altLang="zh-CN" dirty="0"/>
              <a:t>A</a:t>
            </a:r>
            <a:r>
              <a:rPr lang="zh-CN" altLang="en-US" dirty="0"/>
              <a:t>、产后应享受的原则</a:t>
            </a:r>
          </a:p>
          <a:p>
            <a:pPr algn="l">
              <a:lnSpc>
                <a:spcPct val="150000"/>
              </a:lnSpc>
              <a:spcAft>
                <a:spcPts val="1200"/>
              </a:spcAft>
            </a:pPr>
            <a:r>
              <a:rPr lang="en-US" altLang="zh-CN" dirty="0"/>
              <a:t>B</a:t>
            </a:r>
            <a:r>
              <a:rPr lang="zh-CN" altLang="en-US" dirty="0"/>
              <a:t>、产前应享受的原则</a:t>
            </a:r>
          </a:p>
          <a:p>
            <a:pPr algn="l">
              <a:lnSpc>
                <a:spcPct val="150000"/>
              </a:lnSpc>
              <a:spcAft>
                <a:spcPts val="1200"/>
              </a:spcAft>
            </a:pPr>
            <a:r>
              <a:rPr lang="en-US" altLang="zh-CN" dirty="0"/>
              <a:t>C</a:t>
            </a:r>
            <a:r>
              <a:rPr lang="zh-CN" altLang="en-US" dirty="0"/>
              <a:t>、差别费率原则</a:t>
            </a:r>
          </a:p>
          <a:p>
            <a:pPr algn="l">
              <a:lnSpc>
                <a:spcPct val="150000"/>
              </a:lnSpc>
              <a:spcAft>
                <a:spcPts val="1200"/>
              </a:spcAft>
            </a:pPr>
            <a:r>
              <a:rPr lang="en-US" altLang="zh-CN" dirty="0"/>
              <a:t>D</a:t>
            </a:r>
            <a:r>
              <a:rPr lang="zh-CN" altLang="en-US" dirty="0"/>
              <a:t>、产前与产后都应享受的原则</a:t>
            </a:r>
            <a:endParaRPr lang="en-GB" altLang="zh-CN" dirty="0"/>
          </a:p>
        </p:txBody>
      </p:sp>
      <p:sp>
        <p:nvSpPr>
          <p:cNvPr id="5" name="TextBox 3">
            <a:extLst>
              <a:ext uri="{FF2B5EF4-FFF2-40B4-BE49-F238E27FC236}">
                <a16:creationId xmlns:a16="http://schemas.microsoft.com/office/drawing/2014/main" id="{534DFE02-E5F4-46CD-B4DD-1E82F559FD52}"/>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401480472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4224697" y="2047122"/>
            <a:ext cx="5022173" cy="3925153"/>
          </a:xfrm>
        </p:spPr>
        <p:txBody>
          <a:bodyPr anchor="ctr"/>
          <a:lstStyle/>
          <a:p>
            <a:pPr algn="l">
              <a:lnSpc>
                <a:spcPct val="150000"/>
              </a:lnSpc>
              <a:spcAft>
                <a:spcPts val="1200"/>
              </a:spcAft>
            </a:pPr>
            <a:r>
              <a:rPr lang="zh-CN" altLang="en-US" dirty="0"/>
              <a:t>生育保险实行（   </a:t>
            </a:r>
            <a:r>
              <a:rPr lang="en-US" altLang="zh-CN" b="1" dirty="0">
                <a:solidFill>
                  <a:srgbClr val="FF0000"/>
                </a:solidFill>
              </a:rPr>
              <a:t>D</a:t>
            </a:r>
            <a:r>
              <a:rPr lang="zh-CN" altLang="en-US" dirty="0"/>
              <a:t>   ）。</a:t>
            </a:r>
            <a:endParaRPr lang="en-US" altLang="zh-CN" dirty="0"/>
          </a:p>
          <a:p>
            <a:pPr algn="l">
              <a:lnSpc>
                <a:spcPct val="150000"/>
              </a:lnSpc>
              <a:spcAft>
                <a:spcPts val="1200"/>
              </a:spcAft>
            </a:pPr>
            <a:r>
              <a:rPr lang="en-US" altLang="zh-CN" dirty="0"/>
              <a:t>A</a:t>
            </a:r>
            <a:r>
              <a:rPr lang="zh-CN" altLang="en-US" dirty="0"/>
              <a:t>、产后应享受的原则</a:t>
            </a:r>
          </a:p>
          <a:p>
            <a:pPr algn="l">
              <a:lnSpc>
                <a:spcPct val="150000"/>
              </a:lnSpc>
              <a:spcAft>
                <a:spcPts val="1200"/>
              </a:spcAft>
            </a:pPr>
            <a:r>
              <a:rPr lang="en-US" altLang="zh-CN" dirty="0"/>
              <a:t>B</a:t>
            </a:r>
            <a:r>
              <a:rPr lang="zh-CN" altLang="en-US" dirty="0"/>
              <a:t>、产前应享受的原则</a:t>
            </a:r>
          </a:p>
          <a:p>
            <a:pPr algn="l">
              <a:lnSpc>
                <a:spcPct val="150000"/>
              </a:lnSpc>
              <a:spcAft>
                <a:spcPts val="1200"/>
              </a:spcAft>
            </a:pPr>
            <a:r>
              <a:rPr lang="en-US" altLang="zh-CN" dirty="0"/>
              <a:t>C</a:t>
            </a:r>
            <a:r>
              <a:rPr lang="zh-CN" altLang="en-US" dirty="0"/>
              <a:t>、差别费率原则</a:t>
            </a:r>
          </a:p>
          <a:p>
            <a:pPr algn="l">
              <a:lnSpc>
                <a:spcPct val="150000"/>
              </a:lnSpc>
              <a:spcAft>
                <a:spcPts val="1200"/>
              </a:spcAft>
            </a:pPr>
            <a:r>
              <a:rPr lang="en-US" altLang="zh-CN" b="1" dirty="0">
                <a:solidFill>
                  <a:srgbClr val="FF0000"/>
                </a:solidFill>
              </a:rPr>
              <a:t>D</a:t>
            </a:r>
            <a:r>
              <a:rPr lang="zh-CN" altLang="en-US" b="1" dirty="0">
                <a:solidFill>
                  <a:srgbClr val="FF0000"/>
                </a:solidFill>
              </a:rPr>
              <a:t>、产前与产后都应享受的原则</a:t>
            </a:r>
            <a:endParaRPr lang="en-GB" altLang="zh-CN" b="1" dirty="0">
              <a:solidFill>
                <a:srgbClr val="FF0000"/>
              </a:solidFill>
            </a:endParaRPr>
          </a:p>
        </p:txBody>
      </p:sp>
      <p:sp>
        <p:nvSpPr>
          <p:cNvPr id="5" name="TextBox 3">
            <a:extLst>
              <a:ext uri="{FF2B5EF4-FFF2-40B4-BE49-F238E27FC236}">
                <a16:creationId xmlns:a16="http://schemas.microsoft.com/office/drawing/2014/main" id="{534DFE02-E5F4-46CD-B4DD-1E82F559FD52}"/>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83864131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400047" y="2230002"/>
            <a:ext cx="9726930" cy="3925153"/>
          </a:xfrm>
        </p:spPr>
        <p:txBody>
          <a:bodyPr anchor="ctr"/>
          <a:lstStyle/>
          <a:p>
            <a:pPr algn="l">
              <a:lnSpc>
                <a:spcPct val="150000"/>
              </a:lnSpc>
              <a:spcAft>
                <a:spcPts val="1200"/>
              </a:spcAft>
            </a:pPr>
            <a:r>
              <a:rPr lang="zh-CN" altLang="en-US" dirty="0"/>
              <a:t>在我国能享受生育保险待遇的是（      ）。</a:t>
            </a:r>
          </a:p>
          <a:p>
            <a:pPr algn="l">
              <a:lnSpc>
                <a:spcPct val="150000"/>
              </a:lnSpc>
            </a:pPr>
            <a:r>
              <a:rPr lang="en-US" altLang="zh-CN" dirty="0"/>
              <a:t>A</a:t>
            </a:r>
            <a:r>
              <a:rPr lang="zh-CN" altLang="en-US" dirty="0"/>
              <a:t>、达到法定结婚年龄，并符合国家计划生育政策规定的女职工生育</a:t>
            </a:r>
          </a:p>
          <a:p>
            <a:pPr algn="l">
              <a:lnSpc>
                <a:spcPct val="150000"/>
              </a:lnSpc>
            </a:pPr>
            <a:r>
              <a:rPr lang="en-US" altLang="zh-CN" dirty="0"/>
              <a:t>B</a:t>
            </a:r>
            <a:r>
              <a:rPr lang="zh-CN" altLang="en-US" dirty="0"/>
              <a:t>、登记结婚，并符合国家计划生育政策规定的女职工生育</a:t>
            </a:r>
          </a:p>
          <a:p>
            <a:pPr algn="l">
              <a:lnSpc>
                <a:spcPct val="150000"/>
              </a:lnSpc>
            </a:pPr>
            <a:r>
              <a:rPr lang="en-US" altLang="zh-CN" dirty="0"/>
              <a:t>C</a:t>
            </a:r>
            <a:r>
              <a:rPr lang="zh-CN" altLang="en-US" dirty="0"/>
              <a:t>、符合国家计划生育政策规定的女职工生育</a:t>
            </a:r>
          </a:p>
          <a:p>
            <a:pPr algn="l">
              <a:lnSpc>
                <a:spcPct val="150000"/>
              </a:lnSpc>
            </a:pPr>
            <a:r>
              <a:rPr lang="en-US" altLang="zh-CN" dirty="0"/>
              <a:t>D</a:t>
            </a:r>
            <a:r>
              <a:rPr lang="zh-CN" altLang="en-US" dirty="0"/>
              <a:t>、达到法定结婚年龄，正式登记结婚，并符合国家计划生育政策规定的女职工生育</a:t>
            </a:r>
            <a:endParaRPr lang="en-GB" altLang="zh-CN" dirty="0"/>
          </a:p>
        </p:txBody>
      </p:sp>
      <p:sp>
        <p:nvSpPr>
          <p:cNvPr id="5" name="TextBox 3">
            <a:extLst>
              <a:ext uri="{FF2B5EF4-FFF2-40B4-BE49-F238E27FC236}">
                <a16:creationId xmlns:a16="http://schemas.microsoft.com/office/drawing/2014/main" id="{534DFE02-E5F4-46CD-B4DD-1E82F559FD52}"/>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372088897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400047" y="2230002"/>
            <a:ext cx="9726930" cy="3925153"/>
          </a:xfrm>
        </p:spPr>
        <p:txBody>
          <a:bodyPr anchor="ctr"/>
          <a:lstStyle/>
          <a:p>
            <a:pPr algn="l">
              <a:lnSpc>
                <a:spcPct val="150000"/>
              </a:lnSpc>
              <a:spcAft>
                <a:spcPts val="1200"/>
              </a:spcAft>
            </a:pPr>
            <a:r>
              <a:rPr lang="zh-CN" altLang="en-US" dirty="0"/>
              <a:t>在我国能享受生育保险待遇的是（   </a:t>
            </a:r>
            <a:r>
              <a:rPr lang="en-US" altLang="zh-CN" b="1" dirty="0">
                <a:solidFill>
                  <a:srgbClr val="FF0000"/>
                </a:solidFill>
              </a:rPr>
              <a:t>D</a:t>
            </a:r>
            <a:r>
              <a:rPr lang="zh-CN" altLang="en-US" dirty="0"/>
              <a:t>   ）。</a:t>
            </a:r>
          </a:p>
          <a:p>
            <a:pPr algn="l">
              <a:lnSpc>
                <a:spcPct val="150000"/>
              </a:lnSpc>
            </a:pPr>
            <a:r>
              <a:rPr lang="en-US" altLang="zh-CN" dirty="0"/>
              <a:t>A</a:t>
            </a:r>
            <a:r>
              <a:rPr lang="zh-CN" altLang="en-US" dirty="0"/>
              <a:t>、达到法定结婚年龄，并符合国家计划生育政策规定的女职工生育</a:t>
            </a:r>
          </a:p>
          <a:p>
            <a:pPr algn="l">
              <a:lnSpc>
                <a:spcPct val="150000"/>
              </a:lnSpc>
            </a:pPr>
            <a:r>
              <a:rPr lang="en-US" altLang="zh-CN" dirty="0"/>
              <a:t>B</a:t>
            </a:r>
            <a:r>
              <a:rPr lang="zh-CN" altLang="en-US" dirty="0"/>
              <a:t>、登记结婚，并符合国家计划生育政策规定的女职工生育</a:t>
            </a:r>
          </a:p>
          <a:p>
            <a:pPr algn="l">
              <a:lnSpc>
                <a:spcPct val="150000"/>
              </a:lnSpc>
            </a:pPr>
            <a:r>
              <a:rPr lang="en-US" altLang="zh-CN" dirty="0"/>
              <a:t>C</a:t>
            </a:r>
            <a:r>
              <a:rPr lang="zh-CN" altLang="en-US" dirty="0"/>
              <a:t>、符合国家计划生育政策规定的女职工生育</a:t>
            </a:r>
          </a:p>
          <a:p>
            <a:pPr algn="l">
              <a:lnSpc>
                <a:spcPct val="150000"/>
              </a:lnSpc>
            </a:pPr>
            <a:r>
              <a:rPr lang="en-US" altLang="zh-CN" b="1" dirty="0">
                <a:solidFill>
                  <a:srgbClr val="FF0000"/>
                </a:solidFill>
              </a:rPr>
              <a:t>D</a:t>
            </a:r>
            <a:r>
              <a:rPr lang="zh-CN" altLang="en-US" b="1" dirty="0">
                <a:solidFill>
                  <a:srgbClr val="FF0000"/>
                </a:solidFill>
              </a:rPr>
              <a:t>、达到法定结婚年龄，正式登记结婚，并符合国家计划生育政策规定的女职工生育</a:t>
            </a:r>
            <a:endParaRPr lang="en-GB" altLang="zh-CN" b="1" dirty="0">
              <a:solidFill>
                <a:srgbClr val="FF0000"/>
              </a:solidFill>
            </a:endParaRPr>
          </a:p>
        </p:txBody>
      </p:sp>
      <p:sp>
        <p:nvSpPr>
          <p:cNvPr id="5" name="TextBox 3">
            <a:extLst>
              <a:ext uri="{FF2B5EF4-FFF2-40B4-BE49-F238E27FC236}">
                <a16:creationId xmlns:a16="http://schemas.microsoft.com/office/drawing/2014/main" id="{534DFE02-E5F4-46CD-B4DD-1E82F559FD52}"/>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295821621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127417" y="1784232"/>
            <a:ext cx="8832626" cy="3925153"/>
          </a:xfrm>
        </p:spPr>
        <p:txBody>
          <a:bodyPr anchor="ctr"/>
          <a:lstStyle/>
          <a:p>
            <a:pPr algn="l">
              <a:lnSpc>
                <a:spcPct val="150000"/>
              </a:lnSpc>
              <a:spcAft>
                <a:spcPts val="1200"/>
              </a:spcAft>
            </a:pPr>
            <a:r>
              <a:rPr lang="zh-CN" altLang="en-US" dirty="0"/>
              <a:t>在生育保险待遇中生育期间的经济补偿（    ）。</a:t>
            </a:r>
            <a:endParaRPr lang="en-GB" altLang="zh-CN" i="1" dirty="0"/>
          </a:p>
          <a:p>
            <a:pPr algn="l">
              <a:lnSpc>
                <a:spcPct val="150000"/>
              </a:lnSpc>
            </a:pPr>
            <a:r>
              <a:rPr lang="en-US" altLang="zh-CN" dirty="0"/>
              <a:t>A</a:t>
            </a:r>
            <a:r>
              <a:rPr lang="zh-CN" altLang="en-US" dirty="0"/>
              <a:t>、高于养老，医疗等保险 </a:t>
            </a:r>
            <a:endParaRPr lang="en-GB" altLang="zh-CN" dirty="0"/>
          </a:p>
          <a:p>
            <a:pPr algn="l">
              <a:lnSpc>
                <a:spcPct val="150000"/>
              </a:lnSpc>
            </a:pPr>
            <a:r>
              <a:rPr lang="en-US" altLang="zh-CN" dirty="0"/>
              <a:t>B</a:t>
            </a:r>
            <a:r>
              <a:rPr lang="zh-CN" altLang="en-US" dirty="0"/>
              <a:t>、低于养老，医疗等保险</a:t>
            </a:r>
            <a:endParaRPr lang="en-GB" altLang="zh-CN" dirty="0"/>
          </a:p>
          <a:p>
            <a:pPr algn="l">
              <a:lnSpc>
                <a:spcPct val="150000"/>
              </a:lnSpc>
            </a:pPr>
            <a:r>
              <a:rPr lang="en-US" altLang="zh-CN" dirty="0"/>
              <a:t>C</a:t>
            </a:r>
            <a:r>
              <a:rPr lang="zh-CN" altLang="en-US" dirty="0"/>
              <a:t>、高于养老，工伤等保险</a:t>
            </a:r>
            <a:endParaRPr lang="en-GB" altLang="zh-CN" dirty="0"/>
          </a:p>
          <a:p>
            <a:pPr algn="l">
              <a:lnSpc>
                <a:spcPct val="150000"/>
              </a:lnSpc>
            </a:pPr>
            <a:r>
              <a:rPr lang="en-US" altLang="zh-CN" dirty="0"/>
              <a:t>D</a:t>
            </a:r>
            <a:r>
              <a:rPr lang="zh-CN" altLang="en-US" dirty="0"/>
              <a:t>、低于养老、工伤等保险</a:t>
            </a:r>
            <a:endParaRPr lang="en-GB" altLang="zh-CN" dirty="0"/>
          </a:p>
        </p:txBody>
      </p:sp>
      <p:sp>
        <p:nvSpPr>
          <p:cNvPr id="5" name="TextBox 3">
            <a:extLst>
              <a:ext uri="{FF2B5EF4-FFF2-40B4-BE49-F238E27FC236}">
                <a16:creationId xmlns:a16="http://schemas.microsoft.com/office/drawing/2014/main" id="{534DFE02-E5F4-46CD-B4DD-1E82F559FD52}"/>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225186829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127417" y="1784232"/>
            <a:ext cx="8832626" cy="3925153"/>
          </a:xfrm>
        </p:spPr>
        <p:txBody>
          <a:bodyPr anchor="ctr"/>
          <a:lstStyle/>
          <a:p>
            <a:pPr algn="l">
              <a:lnSpc>
                <a:spcPct val="150000"/>
              </a:lnSpc>
              <a:spcAft>
                <a:spcPts val="1200"/>
              </a:spcAft>
            </a:pPr>
            <a:r>
              <a:rPr lang="zh-CN" altLang="en-US" dirty="0"/>
              <a:t>在生育保险待遇中生育期间的经济补偿（  </a:t>
            </a:r>
            <a:r>
              <a:rPr lang="en-US" altLang="zh-CN" b="1" dirty="0">
                <a:solidFill>
                  <a:srgbClr val="FF0000"/>
                </a:solidFill>
              </a:rPr>
              <a:t>A</a:t>
            </a:r>
            <a:r>
              <a:rPr lang="zh-CN" altLang="en-US" dirty="0"/>
              <a:t>  ）。</a:t>
            </a:r>
            <a:endParaRPr lang="en-GB" altLang="zh-CN" i="1" dirty="0"/>
          </a:p>
          <a:p>
            <a:pPr algn="l">
              <a:lnSpc>
                <a:spcPct val="150000"/>
              </a:lnSpc>
            </a:pPr>
            <a:r>
              <a:rPr lang="en-US" altLang="zh-CN" dirty="0">
                <a:solidFill>
                  <a:srgbClr val="FF0000"/>
                </a:solidFill>
              </a:rPr>
              <a:t>A</a:t>
            </a:r>
            <a:r>
              <a:rPr lang="zh-CN" altLang="en-US" dirty="0">
                <a:solidFill>
                  <a:srgbClr val="FF0000"/>
                </a:solidFill>
              </a:rPr>
              <a:t>、高于养老，医疗等保险 </a:t>
            </a:r>
            <a:endParaRPr lang="en-GB" altLang="zh-CN" dirty="0">
              <a:solidFill>
                <a:srgbClr val="FF0000"/>
              </a:solidFill>
            </a:endParaRPr>
          </a:p>
          <a:p>
            <a:pPr algn="l">
              <a:lnSpc>
                <a:spcPct val="150000"/>
              </a:lnSpc>
            </a:pPr>
            <a:r>
              <a:rPr lang="en-US" altLang="zh-CN" dirty="0"/>
              <a:t>B</a:t>
            </a:r>
            <a:r>
              <a:rPr lang="zh-CN" altLang="en-US" dirty="0"/>
              <a:t>、低于养老，医疗等保险</a:t>
            </a:r>
            <a:endParaRPr lang="en-GB" altLang="zh-CN" dirty="0"/>
          </a:p>
          <a:p>
            <a:pPr algn="l">
              <a:lnSpc>
                <a:spcPct val="150000"/>
              </a:lnSpc>
            </a:pPr>
            <a:r>
              <a:rPr lang="en-US" altLang="zh-CN" dirty="0"/>
              <a:t>C</a:t>
            </a:r>
            <a:r>
              <a:rPr lang="zh-CN" altLang="en-US" dirty="0"/>
              <a:t>、高于养老，工伤等保险</a:t>
            </a:r>
            <a:endParaRPr lang="en-GB" altLang="zh-CN" dirty="0"/>
          </a:p>
          <a:p>
            <a:pPr algn="l">
              <a:lnSpc>
                <a:spcPct val="150000"/>
              </a:lnSpc>
            </a:pPr>
            <a:r>
              <a:rPr lang="en-US" altLang="zh-CN" dirty="0"/>
              <a:t>D</a:t>
            </a:r>
            <a:r>
              <a:rPr lang="zh-CN" altLang="en-US" dirty="0"/>
              <a:t>、低于养老、工伤等保险</a:t>
            </a:r>
            <a:endParaRPr lang="en-GB" altLang="zh-CN" dirty="0"/>
          </a:p>
        </p:txBody>
      </p:sp>
      <p:sp>
        <p:nvSpPr>
          <p:cNvPr id="5" name="TextBox 3">
            <a:extLst>
              <a:ext uri="{FF2B5EF4-FFF2-40B4-BE49-F238E27FC236}">
                <a16:creationId xmlns:a16="http://schemas.microsoft.com/office/drawing/2014/main" id="{534DFE02-E5F4-46CD-B4DD-1E82F559FD52}"/>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399075610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913149" y="2194921"/>
            <a:ext cx="10597520" cy="3925153"/>
          </a:xfrm>
        </p:spPr>
        <p:txBody>
          <a:bodyPr anchor="ctr"/>
          <a:lstStyle/>
          <a:p>
            <a:pPr algn="l">
              <a:lnSpc>
                <a:spcPct val="150000"/>
              </a:lnSpc>
            </a:pPr>
            <a:r>
              <a:rPr lang="zh-CN" altLang="en-US" dirty="0"/>
              <a:t>一般来说，各国的生育津贴补偿标准不低于生育前的工资水平，或为原工资的（       ）。</a:t>
            </a:r>
            <a:endParaRPr lang="en-US" altLang="zh-CN" dirty="0"/>
          </a:p>
          <a:p>
            <a:pPr algn="l">
              <a:lnSpc>
                <a:spcPct val="150000"/>
              </a:lnSpc>
            </a:pPr>
            <a:r>
              <a:rPr lang="pt-BR" altLang="zh-CN" dirty="0"/>
              <a:t>A</a:t>
            </a:r>
            <a:r>
              <a:rPr lang="zh-CN" altLang="en-US" dirty="0"/>
              <a:t>、</a:t>
            </a:r>
            <a:r>
              <a:rPr lang="pt-BR" altLang="zh-CN" dirty="0"/>
              <a:t>100% </a:t>
            </a:r>
          </a:p>
          <a:p>
            <a:pPr algn="l">
              <a:lnSpc>
                <a:spcPct val="150000"/>
              </a:lnSpc>
            </a:pPr>
            <a:r>
              <a:rPr lang="pt-BR" altLang="zh-CN" dirty="0"/>
              <a:t>B</a:t>
            </a:r>
            <a:r>
              <a:rPr lang="zh-CN" altLang="en-US" dirty="0"/>
              <a:t>、</a:t>
            </a:r>
            <a:r>
              <a:rPr lang="pt-BR" altLang="zh-CN" dirty="0"/>
              <a:t>90%</a:t>
            </a:r>
          </a:p>
          <a:p>
            <a:pPr algn="l">
              <a:lnSpc>
                <a:spcPct val="150000"/>
              </a:lnSpc>
            </a:pPr>
            <a:r>
              <a:rPr lang="pt-BR" altLang="zh-CN" dirty="0"/>
              <a:t>C</a:t>
            </a:r>
            <a:r>
              <a:rPr lang="zh-CN" altLang="en-US" dirty="0"/>
              <a:t>、</a:t>
            </a:r>
            <a:r>
              <a:rPr lang="pt-BR" altLang="zh-CN" dirty="0"/>
              <a:t>80%</a:t>
            </a:r>
          </a:p>
          <a:p>
            <a:pPr algn="l">
              <a:lnSpc>
                <a:spcPct val="150000"/>
              </a:lnSpc>
            </a:pPr>
            <a:r>
              <a:rPr lang="pt-BR" altLang="zh-CN" dirty="0"/>
              <a:t>D</a:t>
            </a:r>
            <a:r>
              <a:rPr lang="zh-CN" altLang="en-US" dirty="0"/>
              <a:t>、</a:t>
            </a:r>
            <a:r>
              <a:rPr lang="pt-BR" altLang="zh-CN" dirty="0"/>
              <a:t>70%</a:t>
            </a:r>
            <a:endParaRPr lang="en-GB" altLang="zh-CN" dirty="0"/>
          </a:p>
        </p:txBody>
      </p:sp>
      <p:sp>
        <p:nvSpPr>
          <p:cNvPr id="5" name="TextBox 3">
            <a:extLst>
              <a:ext uri="{FF2B5EF4-FFF2-40B4-BE49-F238E27FC236}">
                <a16:creationId xmlns:a16="http://schemas.microsoft.com/office/drawing/2014/main" id="{4063C6E2-CDB0-425F-915B-01C14271B191}"/>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371387690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913149" y="2194921"/>
            <a:ext cx="10597520" cy="3925153"/>
          </a:xfrm>
        </p:spPr>
        <p:txBody>
          <a:bodyPr anchor="ctr"/>
          <a:lstStyle/>
          <a:p>
            <a:pPr algn="l">
              <a:lnSpc>
                <a:spcPct val="150000"/>
              </a:lnSpc>
            </a:pPr>
            <a:r>
              <a:rPr lang="zh-CN" altLang="en-US" dirty="0"/>
              <a:t>一般来说，各国的生育津贴补偿标准不低于生育前的工资水平，或为原工资的（    </a:t>
            </a:r>
            <a:r>
              <a:rPr lang="en-US" altLang="zh-CN" b="1" dirty="0">
                <a:solidFill>
                  <a:srgbClr val="FF0000"/>
                </a:solidFill>
              </a:rPr>
              <a:t>A</a:t>
            </a:r>
            <a:r>
              <a:rPr lang="zh-CN" altLang="en-US" dirty="0"/>
              <a:t>   ）。</a:t>
            </a:r>
            <a:endParaRPr lang="en-US" altLang="zh-CN" dirty="0"/>
          </a:p>
          <a:p>
            <a:pPr algn="l">
              <a:lnSpc>
                <a:spcPct val="150000"/>
              </a:lnSpc>
            </a:pPr>
            <a:r>
              <a:rPr lang="pt-BR" altLang="zh-CN" b="1" dirty="0">
                <a:solidFill>
                  <a:srgbClr val="FF0000"/>
                </a:solidFill>
              </a:rPr>
              <a:t>A</a:t>
            </a:r>
            <a:r>
              <a:rPr lang="zh-CN" altLang="en-US" b="1" dirty="0">
                <a:solidFill>
                  <a:srgbClr val="FF0000"/>
                </a:solidFill>
              </a:rPr>
              <a:t>、</a:t>
            </a:r>
            <a:r>
              <a:rPr lang="pt-BR" altLang="zh-CN" b="1" dirty="0">
                <a:solidFill>
                  <a:srgbClr val="FF0000"/>
                </a:solidFill>
              </a:rPr>
              <a:t>100% </a:t>
            </a:r>
          </a:p>
          <a:p>
            <a:pPr algn="l">
              <a:lnSpc>
                <a:spcPct val="150000"/>
              </a:lnSpc>
            </a:pPr>
            <a:r>
              <a:rPr lang="pt-BR" altLang="zh-CN" dirty="0"/>
              <a:t>B</a:t>
            </a:r>
            <a:r>
              <a:rPr lang="zh-CN" altLang="en-US" dirty="0"/>
              <a:t>、</a:t>
            </a:r>
            <a:r>
              <a:rPr lang="pt-BR" altLang="zh-CN" dirty="0"/>
              <a:t>90%</a:t>
            </a:r>
          </a:p>
          <a:p>
            <a:pPr algn="l">
              <a:lnSpc>
                <a:spcPct val="150000"/>
              </a:lnSpc>
            </a:pPr>
            <a:r>
              <a:rPr lang="pt-BR" altLang="zh-CN" dirty="0"/>
              <a:t>C</a:t>
            </a:r>
            <a:r>
              <a:rPr lang="zh-CN" altLang="en-US" dirty="0"/>
              <a:t>、</a:t>
            </a:r>
            <a:r>
              <a:rPr lang="pt-BR" altLang="zh-CN" dirty="0"/>
              <a:t>80%</a:t>
            </a:r>
          </a:p>
          <a:p>
            <a:pPr algn="l">
              <a:lnSpc>
                <a:spcPct val="150000"/>
              </a:lnSpc>
            </a:pPr>
            <a:r>
              <a:rPr lang="pt-BR" altLang="zh-CN" dirty="0"/>
              <a:t>D</a:t>
            </a:r>
            <a:r>
              <a:rPr lang="zh-CN" altLang="en-US" dirty="0"/>
              <a:t>、</a:t>
            </a:r>
            <a:r>
              <a:rPr lang="pt-BR" altLang="zh-CN" dirty="0"/>
              <a:t>70%</a:t>
            </a:r>
            <a:endParaRPr lang="en-GB" altLang="zh-CN" dirty="0"/>
          </a:p>
        </p:txBody>
      </p:sp>
      <p:sp>
        <p:nvSpPr>
          <p:cNvPr id="5" name="TextBox 3">
            <a:extLst>
              <a:ext uri="{FF2B5EF4-FFF2-40B4-BE49-F238E27FC236}">
                <a16:creationId xmlns:a16="http://schemas.microsoft.com/office/drawing/2014/main" id="{4063C6E2-CDB0-425F-915B-01C14271B191}"/>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331221420"/>
      </p:ext>
    </p:extLst>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尤里奇】人力三级课件标准化模版V2.0（2016-6-2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6293</TotalTime>
  <Words>6837</Words>
  <Application>Microsoft Office PowerPoint</Application>
  <PresentationFormat>宽屏</PresentationFormat>
  <Paragraphs>760</Paragraphs>
  <Slides>101</Slides>
  <Notes>91</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101</vt:i4>
      </vt:variant>
    </vt:vector>
  </HeadingPairs>
  <TitlesOfParts>
    <vt:vector size="109" baseType="lpstr">
      <vt:lpstr>Helvetica Neue For Number</vt:lpstr>
      <vt:lpstr>等线</vt:lpstr>
      <vt:lpstr>等线 Light</vt:lpstr>
      <vt:lpstr>微软雅黑</vt:lpstr>
      <vt:lpstr>Arial</vt:lpstr>
      <vt:lpstr>Calibri</vt:lpstr>
      <vt:lpstr>自定义设计方案</vt:lpstr>
      <vt:lpstr>【尤里奇】人力三级课件标准化模版V2.0（2016-6-21）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广东人力本自考《劳动法》串讲</dc:title>
  <dc:creator>Yonghao Liao</dc:creator>
  <cp:lastModifiedBy>解 超</cp:lastModifiedBy>
  <cp:revision>714</cp:revision>
  <dcterms:created xsi:type="dcterms:W3CDTF">2015-05-05T08:02:00Z</dcterms:created>
  <dcterms:modified xsi:type="dcterms:W3CDTF">2019-05-15T11:41:08Z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2052-10.1.0.6690</vt:lpwstr>
  </property>
</Properties>
</file>