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8"/>
  </p:notesMasterIdLst>
  <p:sldIdLst>
    <p:sldId id="1101" r:id="rId3"/>
    <p:sldId id="1171" r:id="rId4"/>
    <p:sldId id="1075" r:id="rId5"/>
    <p:sldId id="333" r:id="rId6"/>
    <p:sldId id="334" r:id="rId7"/>
    <p:sldId id="1163" r:id="rId8"/>
    <p:sldId id="1078" r:id="rId9"/>
    <p:sldId id="848" r:id="rId10"/>
    <p:sldId id="819" r:id="rId11"/>
    <p:sldId id="1201" r:id="rId12"/>
    <p:sldId id="1079" r:id="rId13"/>
    <p:sldId id="1167" r:id="rId14"/>
    <p:sldId id="1852" r:id="rId15"/>
    <p:sldId id="1853" r:id="rId16"/>
    <p:sldId id="1854" r:id="rId17"/>
    <p:sldId id="1855" r:id="rId18"/>
    <p:sldId id="820" r:id="rId19"/>
    <p:sldId id="821" r:id="rId20"/>
    <p:sldId id="1851" r:id="rId21"/>
    <p:sldId id="1196" r:id="rId22"/>
    <p:sldId id="1856" r:id="rId23"/>
    <p:sldId id="1857" r:id="rId24"/>
    <p:sldId id="1858" r:id="rId25"/>
    <p:sldId id="1859" r:id="rId26"/>
    <p:sldId id="822" r:id="rId27"/>
    <p:sldId id="823" r:id="rId28"/>
    <p:sldId id="1083" r:id="rId29"/>
    <p:sldId id="1164" r:id="rId30"/>
    <p:sldId id="824" r:id="rId31"/>
    <p:sldId id="825" r:id="rId32"/>
    <p:sldId id="826" r:id="rId33"/>
    <p:sldId id="1169" r:id="rId34"/>
    <p:sldId id="827" r:id="rId35"/>
    <p:sldId id="828" r:id="rId36"/>
    <p:sldId id="829" r:id="rId37"/>
    <p:sldId id="1860" r:id="rId38"/>
    <p:sldId id="1861" r:id="rId39"/>
    <p:sldId id="1090" r:id="rId40"/>
    <p:sldId id="1165" r:id="rId41"/>
    <p:sldId id="1087" r:id="rId42"/>
    <p:sldId id="1102" r:id="rId43"/>
    <p:sldId id="830" r:id="rId44"/>
    <p:sldId id="833" r:id="rId45"/>
    <p:sldId id="1862" r:id="rId46"/>
    <p:sldId id="1863" r:id="rId47"/>
    <p:sldId id="1864" r:id="rId48"/>
    <p:sldId id="1865" r:id="rId49"/>
    <p:sldId id="834" r:id="rId50"/>
    <p:sldId id="1197" r:id="rId51"/>
    <p:sldId id="835" r:id="rId52"/>
    <p:sldId id="836" r:id="rId53"/>
    <p:sldId id="1103" r:id="rId54"/>
    <p:sldId id="837" r:id="rId55"/>
    <p:sldId id="838" r:id="rId56"/>
    <p:sldId id="1172" r:id="rId57"/>
    <p:sldId id="839" r:id="rId58"/>
    <p:sldId id="1095" r:id="rId59"/>
    <p:sldId id="1173" r:id="rId60"/>
    <p:sldId id="1093" r:id="rId61"/>
    <p:sldId id="1866" r:id="rId62"/>
    <p:sldId id="1867" r:id="rId63"/>
    <p:sldId id="1868" r:id="rId64"/>
    <p:sldId id="1869" r:id="rId65"/>
    <p:sldId id="1870" r:id="rId66"/>
    <p:sldId id="1166" r:id="rId67"/>
    <p:sldId id="1092" r:id="rId68"/>
    <p:sldId id="841" r:id="rId69"/>
    <p:sldId id="1198" r:id="rId70"/>
    <p:sldId id="1199" r:id="rId71"/>
    <p:sldId id="846" r:id="rId72"/>
    <p:sldId id="1097" r:id="rId73"/>
    <p:sldId id="1170" r:id="rId74"/>
    <p:sldId id="1099" r:id="rId75"/>
    <p:sldId id="1160" r:id="rId76"/>
    <p:sldId id="1214" r:id="rId7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9C8BD1-834D-45DC-8CB3-6DDB66CB647F}">
          <p14:sldIdLst>
            <p14:sldId id="1101"/>
            <p14:sldId id="1171"/>
            <p14:sldId id="1075"/>
            <p14:sldId id="333"/>
            <p14:sldId id="334"/>
            <p14:sldId id="1163"/>
            <p14:sldId id="1078"/>
            <p14:sldId id="848"/>
            <p14:sldId id="819"/>
            <p14:sldId id="1201"/>
            <p14:sldId id="1079"/>
            <p14:sldId id="1167"/>
            <p14:sldId id="1852"/>
            <p14:sldId id="1853"/>
            <p14:sldId id="1854"/>
            <p14:sldId id="1855"/>
            <p14:sldId id="820"/>
            <p14:sldId id="821"/>
            <p14:sldId id="1851"/>
            <p14:sldId id="1196"/>
            <p14:sldId id="1856"/>
            <p14:sldId id="1857"/>
            <p14:sldId id="1858"/>
            <p14:sldId id="1859"/>
            <p14:sldId id="822"/>
            <p14:sldId id="823"/>
            <p14:sldId id="1083"/>
            <p14:sldId id="1164"/>
            <p14:sldId id="824"/>
            <p14:sldId id="825"/>
            <p14:sldId id="826"/>
            <p14:sldId id="1169"/>
            <p14:sldId id="827"/>
            <p14:sldId id="828"/>
            <p14:sldId id="829"/>
            <p14:sldId id="1860"/>
            <p14:sldId id="1861"/>
            <p14:sldId id="1090"/>
            <p14:sldId id="1165"/>
            <p14:sldId id="1087"/>
            <p14:sldId id="1102"/>
            <p14:sldId id="830"/>
            <p14:sldId id="833"/>
            <p14:sldId id="1862"/>
            <p14:sldId id="1863"/>
            <p14:sldId id="1864"/>
            <p14:sldId id="1865"/>
            <p14:sldId id="834"/>
            <p14:sldId id="1197"/>
            <p14:sldId id="835"/>
            <p14:sldId id="836"/>
            <p14:sldId id="1103"/>
            <p14:sldId id="837"/>
            <p14:sldId id="838"/>
            <p14:sldId id="1172"/>
            <p14:sldId id="839"/>
            <p14:sldId id="1095"/>
            <p14:sldId id="1173"/>
            <p14:sldId id="1093"/>
            <p14:sldId id="1866"/>
            <p14:sldId id="1867"/>
            <p14:sldId id="1868"/>
            <p14:sldId id="1869"/>
            <p14:sldId id="1870"/>
            <p14:sldId id="1166"/>
            <p14:sldId id="1092"/>
            <p14:sldId id="841"/>
            <p14:sldId id="1198"/>
            <p14:sldId id="1199"/>
            <p14:sldId id="846"/>
            <p14:sldId id="1097"/>
            <p14:sldId id="1170"/>
            <p14:sldId id="1099"/>
            <p14:sldId id="1160"/>
            <p14:sldId id="1214"/>
          </p14:sldIdLst>
        </p14:section>
      </p14:sectionLst>
    </p:ext>
    <p:ext uri="{EFAFB233-063F-42B5-8137-9DF3F51BA10A}">
      <p15:sldGuideLst xmlns:p15="http://schemas.microsoft.com/office/powerpoint/2012/main">
        <p15:guide id="1" orient="horz" pos="2205" userDrawn="1">
          <p15:clr>
            <a:srgbClr val="A4A3A4"/>
          </p15:clr>
        </p15:guide>
        <p15:guide id="2" pos="38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E46C0A"/>
    <a:srgbClr val="F79646"/>
    <a:srgbClr val="D0D8E8"/>
    <a:srgbClr val="E9EDF4"/>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22" autoAdjust="0"/>
    <p:restoredTop sz="93997" autoAdjust="0"/>
  </p:normalViewPr>
  <p:slideViewPr>
    <p:cSldViewPr snapToGrid="0">
      <p:cViewPr varScale="1">
        <p:scale>
          <a:sx n="85" d="100"/>
          <a:sy n="85" d="100"/>
        </p:scale>
        <p:origin x="642" y="78"/>
      </p:cViewPr>
      <p:guideLst>
        <p:guide orient="horz" pos="2205"/>
        <p:guide pos="3817"/>
      </p:guideLst>
    </p:cSldViewPr>
  </p:slideViewPr>
  <p:notesTextViewPr>
    <p:cViewPr>
      <p:scale>
        <a:sx n="1" d="1"/>
        <a:sy n="1" d="1"/>
      </p:scale>
      <p:origin x="0" y="0"/>
    </p:cViewPr>
  </p:notesTextViewPr>
  <p:sorterViewPr>
    <p:cViewPr>
      <p:scale>
        <a:sx n="100" d="100"/>
        <a:sy n="100" d="100"/>
      </p:scale>
      <p:origin x="0" y="-75402"/>
    </p:cViewPr>
  </p:sorter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BDB781-32E3-4109-82DE-B4D5585612B0}" type="doc">
      <dgm:prSet loTypeId="urn:microsoft.com/office/officeart/2008/layout/HorizontalMultiLevelHierarchy" loCatId="hierarchy" qsTypeId="urn:microsoft.com/office/officeart/2005/8/quickstyle/simple1" qsCatId="simple" csTypeId="urn:microsoft.com/office/officeart/2005/8/colors/accent6_2" csCatId="accent6" phldr="1"/>
      <dgm:spPr/>
      <dgm:t>
        <a:bodyPr/>
        <a:lstStyle/>
        <a:p>
          <a:endParaRPr lang="en-GB"/>
        </a:p>
      </dgm:t>
    </dgm:pt>
    <dgm:pt modelId="{EFC13489-C874-4C90-BD85-406F7A7DB17E}">
      <dgm:prSet phldrT="[Text]" custT="1">
        <dgm:style>
          <a:lnRef idx="2">
            <a:schemeClr val="accent6"/>
          </a:lnRef>
          <a:fillRef idx="1">
            <a:schemeClr val="lt1"/>
          </a:fillRef>
          <a:effectRef idx="0">
            <a:schemeClr val="accent6"/>
          </a:effectRef>
          <a:fontRef idx="minor">
            <a:schemeClr val="dk1"/>
          </a:fontRef>
        </dgm:style>
      </dgm:prSet>
      <dgm:spPr>
        <a:solidFill>
          <a:schemeClr val="accent6">
            <a:lumMod val="60000"/>
            <a:lumOff val="40000"/>
          </a:schemeClr>
        </a:solidFill>
        <a:ln>
          <a:noFill/>
        </a:ln>
      </dgm:spPr>
      <dgm:t>
        <a:bodyPr vert="vert"/>
        <a:lstStyle/>
        <a:p>
          <a:r>
            <a:rPr lang="zh-CN" altLang="en-US" sz="2000" dirty="0"/>
            <a:t>中国社会保障制度改革</a:t>
          </a:r>
          <a:endParaRPr lang="en-GB" sz="2000" dirty="0"/>
        </a:p>
      </dgm:t>
    </dgm:pt>
    <dgm:pt modelId="{DE8B78A9-F128-464D-BC02-FFDAA30B03ED}" type="sibTrans" cxnId="{E784B36D-E7BC-4D40-B381-D1901E6086BF}">
      <dgm:prSet/>
      <dgm:spPr/>
      <dgm:t>
        <a:bodyPr/>
        <a:lstStyle/>
        <a:p>
          <a:endParaRPr lang="en-GB"/>
        </a:p>
      </dgm:t>
    </dgm:pt>
    <dgm:pt modelId="{2BF70F26-F0EA-475E-97EF-6F039146FDCA}" type="parTrans" cxnId="{E784B36D-E7BC-4D40-B381-D1901E6086BF}">
      <dgm:prSet/>
      <dgm:spPr/>
      <dgm:t>
        <a:bodyPr/>
        <a:lstStyle/>
        <a:p>
          <a:endParaRPr lang="en-GB"/>
        </a:p>
      </dgm:t>
    </dgm:pt>
    <dgm:pt modelId="{E28FFF28-BC7C-48BC-845E-1E9E373D35B6}">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b="0" dirty="0"/>
            <a:t>关于社会保障制度改革的几点建议</a:t>
          </a:r>
          <a:endParaRPr lang="en-GB" sz="2000" b="0" dirty="0"/>
        </a:p>
      </dgm:t>
    </dgm:pt>
    <dgm:pt modelId="{26918DB3-6051-43E2-AFBF-E0E68956B771}" type="parTrans" cxnId="{0D0F9ABE-9081-4AFB-9083-ECAEFD20558A}">
      <dgm:prSet custT="1"/>
      <dgm:spPr/>
      <dgm:t>
        <a:bodyPr/>
        <a:lstStyle/>
        <a:p>
          <a:endParaRPr lang="en-GB" sz="2000"/>
        </a:p>
      </dgm:t>
    </dgm:pt>
    <dgm:pt modelId="{9734BED9-F910-479C-984B-2940A25E2E4F}" type="sibTrans" cxnId="{0D0F9ABE-9081-4AFB-9083-ECAEFD20558A}">
      <dgm:prSet/>
      <dgm:spPr/>
      <dgm:t>
        <a:bodyPr/>
        <a:lstStyle/>
        <a:p>
          <a:endParaRPr lang="en-GB"/>
        </a:p>
      </dgm:t>
    </dgm:pt>
    <dgm:pt modelId="{ADB8A84F-C546-4069-80F3-51A31CFCAD5F}">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b="0" dirty="0">
              <a:solidFill>
                <a:schemeClr val="tx1"/>
              </a:solidFill>
            </a:rPr>
            <a:t>五险</a:t>
          </a:r>
          <a:endParaRPr lang="en-GB" sz="2000" b="0" dirty="0">
            <a:solidFill>
              <a:schemeClr val="tx1"/>
            </a:solidFill>
          </a:endParaRPr>
        </a:p>
      </dgm:t>
    </dgm:pt>
    <dgm:pt modelId="{7E6DDCA9-9616-42F6-B25E-3A8FB33981DD}" type="parTrans" cxnId="{FA533150-BA96-4FD1-9A28-8C173A6A69B7}">
      <dgm:prSet custT="1"/>
      <dgm:spPr/>
      <dgm:t>
        <a:bodyPr/>
        <a:lstStyle/>
        <a:p>
          <a:endParaRPr lang="en-GB" sz="2000"/>
        </a:p>
      </dgm:t>
    </dgm:pt>
    <dgm:pt modelId="{FAE0DE82-776B-4A1C-A82E-C227D5BF52CC}" type="sibTrans" cxnId="{FA533150-BA96-4FD1-9A28-8C173A6A69B7}">
      <dgm:prSet/>
      <dgm:spPr/>
      <dgm:t>
        <a:bodyPr/>
        <a:lstStyle/>
        <a:p>
          <a:endParaRPr lang="en-GB"/>
        </a:p>
      </dgm:t>
    </dgm:pt>
    <dgm:pt modelId="{A38D35A9-1442-42A8-A063-989C6AA970D8}">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dirty="0">
              <a:solidFill>
                <a:srgbClr val="FF0000"/>
              </a:solidFill>
            </a:rPr>
            <a:t>养老保险制度</a:t>
          </a:r>
          <a:endParaRPr lang="en-GB" sz="2000" dirty="0">
            <a:solidFill>
              <a:srgbClr val="FF0000"/>
            </a:solidFill>
          </a:endParaRPr>
        </a:p>
      </dgm:t>
    </dgm:pt>
    <dgm:pt modelId="{33442548-3EFC-4B3F-A2F5-894C3C3E55CA}" type="parTrans" cxnId="{80351E52-3644-42E7-BDA7-01296BFCD8D6}">
      <dgm:prSet custT="1"/>
      <dgm:spPr/>
      <dgm:t>
        <a:bodyPr/>
        <a:lstStyle/>
        <a:p>
          <a:endParaRPr lang="en-GB" sz="2000"/>
        </a:p>
      </dgm:t>
    </dgm:pt>
    <dgm:pt modelId="{EEC38634-B1FA-4042-AEB9-5A07C6693878}" type="sibTrans" cxnId="{80351E52-3644-42E7-BDA7-01296BFCD8D6}">
      <dgm:prSet/>
      <dgm:spPr/>
      <dgm:t>
        <a:bodyPr/>
        <a:lstStyle/>
        <a:p>
          <a:endParaRPr lang="en-GB"/>
        </a:p>
      </dgm:t>
    </dgm:pt>
    <dgm:pt modelId="{B6DDC100-05C7-4BD0-BAA9-7E35FF9E7B15}">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dirty="0"/>
            <a:t>医疗保险制度</a:t>
          </a:r>
          <a:endParaRPr lang="en-GB" sz="2000" dirty="0"/>
        </a:p>
      </dgm:t>
    </dgm:pt>
    <dgm:pt modelId="{F6B565ED-EF64-42FA-93A9-812B86B83E59}" type="parTrans" cxnId="{3B2AC032-FFF1-456E-A157-41CD820D4086}">
      <dgm:prSet custT="1"/>
      <dgm:spPr/>
      <dgm:t>
        <a:bodyPr/>
        <a:lstStyle/>
        <a:p>
          <a:endParaRPr lang="en-GB" sz="2000"/>
        </a:p>
      </dgm:t>
    </dgm:pt>
    <dgm:pt modelId="{806F5760-90C7-464D-ACA8-49D9F64C5F9A}" type="sibTrans" cxnId="{3B2AC032-FFF1-456E-A157-41CD820D4086}">
      <dgm:prSet/>
      <dgm:spPr/>
      <dgm:t>
        <a:bodyPr/>
        <a:lstStyle/>
        <a:p>
          <a:endParaRPr lang="en-GB"/>
        </a:p>
      </dgm:t>
    </dgm:pt>
    <dgm:pt modelId="{66A7A174-C0AB-4828-A471-353C0C9A69D1}">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dirty="0"/>
            <a:t>失业保险制度</a:t>
          </a:r>
          <a:endParaRPr lang="en-GB" sz="2000" dirty="0"/>
        </a:p>
      </dgm:t>
    </dgm:pt>
    <dgm:pt modelId="{08C20C37-6C7C-413B-A39D-A6844DEC5F69}" type="parTrans" cxnId="{DA23B7E6-71E3-4046-9E61-9B018FF5D21A}">
      <dgm:prSet custT="1"/>
      <dgm:spPr/>
      <dgm:t>
        <a:bodyPr/>
        <a:lstStyle/>
        <a:p>
          <a:endParaRPr lang="en-GB" sz="2000"/>
        </a:p>
      </dgm:t>
    </dgm:pt>
    <dgm:pt modelId="{7F12A398-2B9F-4915-894E-855C6F033D05}" type="sibTrans" cxnId="{DA23B7E6-71E3-4046-9E61-9B018FF5D21A}">
      <dgm:prSet/>
      <dgm:spPr/>
      <dgm:t>
        <a:bodyPr/>
        <a:lstStyle/>
        <a:p>
          <a:endParaRPr lang="en-GB"/>
        </a:p>
      </dgm:t>
    </dgm:pt>
    <dgm:pt modelId="{A413F0D8-0CD2-4966-815F-4B70F745C7A1}">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dirty="0"/>
            <a:t>工伤保险制度</a:t>
          </a:r>
          <a:endParaRPr lang="en-GB" sz="2000" dirty="0"/>
        </a:p>
      </dgm:t>
    </dgm:pt>
    <dgm:pt modelId="{2F298000-227A-484A-B936-F43DF93AA486}" type="parTrans" cxnId="{7FCAF9BE-BCF1-43BD-A793-EECCBF5F3CAD}">
      <dgm:prSet custT="1"/>
      <dgm:spPr/>
      <dgm:t>
        <a:bodyPr/>
        <a:lstStyle/>
        <a:p>
          <a:endParaRPr lang="en-GB" sz="2000"/>
        </a:p>
      </dgm:t>
    </dgm:pt>
    <dgm:pt modelId="{7C48C397-0214-4434-96F4-E9A957068FBD}" type="sibTrans" cxnId="{7FCAF9BE-BCF1-43BD-A793-EECCBF5F3CAD}">
      <dgm:prSet/>
      <dgm:spPr/>
      <dgm:t>
        <a:bodyPr/>
        <a:lstStyle/>
        <a:p>
          <a:endParaRPr lang="en-GB"/>
        </a:p>
      </dgm:t>
    </dgm:pt>
    <dgm:pt modelId="{294225CE-3794-4992-A90B-A4B54C68C87D}">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dirty="0"/>
            <a:t>生育保险制度</a:t>
          </a:r>
          <a:endParaRPr lang="en-GB" sz="2000" dirty="0"/>
        </a:p>
      </dgm:t>
    </dgm:pt>
    <dgm:pt modelId="{0A65D839-45E2-4741-A525-2432BFDF3FCF}" type="parTrans" cxnId="{25A099F1-5DF5-49EA-A1F2-9A031C9C1B73}">
      <dgm:prSet custT="1"/>
      <dgm:spPr/>
      <dgm:t>
        <a:bodyPr/>
        <a:lstStyle/>
        <a:p>
          <a:endParaRPr lang="en-GB" sz="2000"/>
        </a:p>
      </dgm:t>
    </dgm:pt>
    <dgm:pt modelId="{CFD7EC74-9C1F-4BEC-A1E2-4D35B8BA5190}" type="sibTrans" cxnId="{25A099F1-5DF5-49EA-A1F2-9A031C9C1B73}">
      <dgm:prSet/>
      <dgm:spPr/>
      <dgm:t>
        <a:bodyPr/>
        <a:lstStyle/>
        <a:p>
          <a:endParaRPr lang="en-GB"/>
        </a:p>
      </dgm:t>
    </dgm:pt>
    <dgm:pt modelId="{70519CA1-FCB5-4905-866C-6075AE8CE2E2}">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b="0" dirty="0"/>
            <a:t>最低生活保障制度</a:t>
          </a:r>
          <a:endParaRPr lang="en-GB" sz="2000" b="0" dirty="0"/>
        </a:p>
      </dgm:t>
    </dgm:pt>
    <dgm:pt modelId="{A34EFA26-ED4F-493D-BA86-E2A7030947B1}" type="sibTrans" cxnId="{CF48A280-CE0B-466D-91AD-2D330F42AB07}">
      <dgm:prSet/>
      <dgm:spPr/>
      <dgm:t>
        <a:bodyPr/>
        <a:lstStyle/>
        <a:p>
          <a:endParaRPr lang="en-GB"/>
        </a:p>
      </dgm:t>
    </dgm:pt>
    <dgm:pt modelId="{EA8428A4-A02D-4F25-89D1-FBC0495ED9E7}" type="parTrans" cxnId="{CF48A280-CE0B-466D-91AD-2D330F42AB07}">
      <dgm:prSet custT="1"/>
      <dgm:spPr/>
      <dgm:t>
        <a:bodyPr/>
        <a:lstStyle/>
        <a:p>
          <a:endParaRPr lang="en-GB" sz="2000"/>
        </a:p>
      </dgm:t>
    </dgm:pt>
    <dgm:pt modelId="{17029F31-DEAA-436B-BC24-EE1187EB8F0B}">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b="0" dirty="0">
              <a:solidFill>
                <a:srgbClr val="FF0000"/>
              </a:solidFill>
            </a:rPr>
            <a:t>社会福利</a:t>
          </a:r>
          <a:r>
            <a:rPr lang="zh-CN" altLang="en-US" sz="2000" b="0" dirty="0"/>
            <a:t>、救助、互助制度</a:t>
          </a:r>
          <a:endParaRPr lang="en-GB" sz="2000" b="0" dirty="0"/>
        </a:p>
      </dgm:t>
    </dgm:pt>
    <dgm:pt modelId="{D3788073-658E-424B-AE50-412D0581C5E3}" type="parTrans" cxnId="{2836C0D6-F549-42A1-A84C-7AAF8000E341}">
      <dgm:prSet custT="1"/>
      <dgm:spPr/>
      <dgm:t>
        <a:bodyPr/>
        <a:lstStyle/>
        <a:p>
          <a:endParaRPr lang="en-GB" sz="2000"/>
        </a:p>
      </dgm:t>
    </dgm:pt>
    <dgm:pt modelId="{2E9E2EA1-67C6-4F24-BCBB-309F7B45D0B2}" type="sibTrans" cxnId="{2836C0D6-F549-42A1-A84C-7AAF8000E341}">
      <dgm:prSet/>
      <dgm:spPr/>
      <dgm:t>
        <a:bodyPr/>
        <a:lstStyle/>
        <a:p>
          <a:endParaRPr lang="en-GB"/>
        </a:p>
      </dgm:t>
    </dgm:pt>
    <dgm:pt modelId="{AD3CA7FF-FAC9-436A-8F51-C813B55570FA}">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dirty="0"/>
            <a:t>社会福利制度</a:t>
          </a:r>
          <a:endParaRPr lang="en-GB" sz="2000" dirty="0"/>
        </a:p>
      </dgm:t>
    </dgm:pt>
    <dgm:pt modelId="{A95ED8AC-4007-4F54-8959-967BECAF574E}" type="parTrans" cxnId="{383DCC56-796D-4E01-8B71-D1A617C25F44}">
      <dgm:prSet custT="1"/>
      <dgm:spPr/>
      <dgm:t>
        <a:bodyPr/>
        <a:lstStyle/>
        <a:p>
          <a:endParaRPr lang="en-GB" sz="2000"/>
        </a:p>
      </dgm:t>
    </dgm:pt>
    <dgm:pt modelId="{484ACBCF-8F64-4839-90BA-E77D10E3F05C}" type="sibTrans" cxnId="{383DCC56-796D-4E01-8B71-D1A617C25F44}">
      <dgm:prSet/>
      <dgm:spPr/>
      <dgm:t>
        <a:bodyPr/>
        <a:lstStyle/>
        <a:p>
          <a:endParaRPr lang="en-GB"/>
        </a:p>
      </dgm:t>
    </dgm:pt>
    <dgm:pt modelId="{F53A9E2C-6A94-4B1F-959A-472691A16B04}">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dirty="0"/>
            <a:t>优抚救助制度</a:t>
          </a:r>
          <a:endParaRPr lang="en-GB" sz="2000" dirty="0"/>
        </a:p>
      </dgm:t>
    </dgm:pt>
    <dgm:pt modelId="{88A4D9E2-5077-4C5C-B455-58EB7B27B699}" type="parTrans" cxnId="{044020B2-2324-468F-83FC-F4542050FC3F}">
      <dgm:prSet custT="1"/>
      <dgm:spPr/>
      <dgm:t>
        <a:bodyPr/>
        <a:lstStyle/>
        <a:p>
          <a:endParaRPr lang="en-GB" sz="2000"/>
        </a:p>
      </dgm:t>
    </dgm:pt>
    <dgm:pt modelId="{CA0E1EF1-35D9-4DF5-BCEC-4B38522C8A28}" type="sibTrans" cxnId="{044020B2-2324-468F-83FC-F4542050FC3F}">
      <dgm:prSet/>
      <dgm:spPr/>
      <dgm:t>
        <a:bodyPr/>
        <a:lstStyle/>
        <a:p>
          <a:endParaRPr lang="en-GB"/>
        </a:p>
      </dgm:t>
    </dgm:pt>
    <dgm:pt modelId="{3282ABAF-AB71-45D6-B24E-F3D41DA35AC5}">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dirty="0"/>
            <a:t>灾难救助制度</a:t>
          </a:r>
          <a:endParaRPr lang="en-GB" sz="2000" dirty="0"/>
        </a:p>
      </dgm:t>
    </dgm:pt>
    <dgm:pt modelId="{2A009309-E6AD-48CA-A1BC-96BB5AACB305}" type="parTrans" cxnId="{72F6A527-5F85-4436-B0C7-74DC30024233}">
      <dgm:prSet custT="1"/>
      <dgm:spPr/>
      <dgm:t>
        <a:bodyPr/>
        <a:lstStyle/>
        <a:p>
          <a:endParaRPr lang="en-GB" sz="2000"/>
        </a:p>
      </dgm:t>
    </dgm:pt>
    <dgm:pt modelId="{A9A89C63-4EA9-4767-8CB6-9117B09BD902}" type="sibTrans" cxnId="{72F6A527-5F85-4436-B0C7-74DC30024233}">
      <dgm:prSet/>
      <dgm:spPr/>
      <dgm:t>
        <a:bodyPr/>
        <a:lstStyle/>
        <a:p>
          <a:endParaRPr lang="en-GB"/>
        </a:p>
      </dgm:t>
    </dgm:pt>
    <dgm:pt modelId="{1D5AED62-A992-498D-A636-4C1EDA4A8E51}">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dirty="0"/>
            <a:t>社会互助制度</a:t>
          </a:r>
          <a:endParaRPr lang="en-GB" sz="2000" dirty="0"/>
        </a:p>
      </dgm:t>
    </dgm:pt>
    <dgm:pt modelId="{4C4B1D66-688E-4904-8A60-9EBF2B06933B}" type="parTrans" cxnId="{C9BF4DB6-E0FA-4E13-B571-F11CBCB22DEB}">
      <dgm:prSet custT="1"/>
      <dgm:spPr/>
      <dgm:t>
        <a:bodyPr/>
        <a:lstStyle/>
        <a:p>
          <a:endParaRPr lang="en-GB" sz="2000"/>
        </a:p>
      </dgm:t>
    </dgm:pt>
    <dgm:pt modelId="{04795E42-EC1F-43DF-AFF1-346A2D5D747B}" type="sibTrans" cxnId="{C9BF4DB6-E0FA-4E13-B571-F11CBCB22DEB}">
      <dgm:prSet/>
      <dgm:spPr/>
      <dgm:t>
        <a:bodyPr/>
        <a:lstStyle/>
        <a:p>
          <a:endParaRPr lang="en-GB"/>
        </a:p>
      </dgm:t>
    </dgm:pt>
    <dgm:pt modelId="{FB524D71-774E-4F27-822A-3133637C647D}" type="pres">
      <dgm:prSet presAssocID="{A8BDB781-32E3-4109-82DE-B4D5585612B0}" presName="Name0" presStyleCnt="0">
        <dgm:presLayoutVars>
          <dgm:chPref val="1"/>
          <dgm:dir/>
          <dgm:animOne val="branch"/>
          <dgm:animLvl val="lvl"/>
          <dgm:resizeHandles val="exact"/>
        </dgm:presLayoutVars>
      </dgm:prSet>
      <dgm:spPr/>
    </dgm:pt>
    <dgm:pt modelId="{38401D82-64C6-472D-ACD4-3F6006A7844C}" type="pres">
      <dgm:prSet presAssocID="{EFC13489-C874-4C90-BD85-406F7A7DB17E}" presName="root1" presStyleCnt="0"/>
      <dgm:spPr/>
    </dgm:pt>
    <dgm:pt modelId="{46953E58-6C5C-4497-9AFE-B62ACB531CF1}" type="pres">
      <dgm:prSet presAssocID="{EFC13489-C874-4C90-BD85-406F7A7DB17E}" presName="LevelOneTextNode" presStyleLbl="node0" presStyleIdx="0" presStyleCnt="1" custScaleX="161425" custScaleY="24502">
        <dgm:presLayoutVars>
          <dgm:chPref val="3"/>
        </dgm:presLayoutVars>
      </dgm:prSet>
      <dgm:spPr/>
    </dgm:pt>
    <dgm:pt modelId="{6CB38402-6B89-47CB-A611-EA183E305C6B}" type="pres">
      <dgm:prSet presAssocID="{EFC13489-C874-4C90-BD85-406F7A7DB17E}" presName="level2hierChild" presStyleCnt="0"/>
      <dgm:spPr/>
    </dgm:pt>
    <dgm:pt modelId="{3DF067D0-2884-440E-8967-A91C6C1758D2}" type="pres">
      <dgm:prSet presAssocID="{7E6DDCA9-9616-42F6-B25E-3A8FB33981DD}" presName="conn2-1" presStyleLbl="parChTrans1D2" presStyleIdx="0" presStyleCnt="4"/>
      <dgm:spPr/>
    </dgm:pt>
    <dgm:pt modelId="{F5937A8E-C1C9-47F3-831D-1AD3AEBDDF0E}" type="pres">
      <dgm:prSet presAssocID="{7E6DDCA9-9616-42F6-B25E-3A8FB33981DD}" presName="connTx" presStyleLbl="parChTrans1D2" presStyleIdx="0" presStyleCnt="4"/>
      <dgm:spPr/>
    </dgm:pt>
    <dgm:pt modelId="{15E85040-758A-40E5-8BB2-38BC14481C6E}" type="pres">
      <dgm:prSet presAssocID="{ADB8A84F-C546-4069-80F3-51A31CFCAD5F}" presName="root2" presStyleCnt="0"/>
      <dgm:spPr/>
    </dgm:pt>
    <dgm:pt modelId="{EAD4DE8F-D353-4CB9-86EA-D6596551F1DD}" type="pres">
      <dgm:prSet presAssocID="{ADB8A84F-C546-4069-80F3-51A31CFCAD5F}" presName="LevelTwoTextNode" presStyleLbl="node2" presStyleIdx="0" presStyleCnt="4">
        <dgm:presLayoutVars>
          <dgm:chPref val="3"/>
        </dgm:presLayoutVars>
      </dgm:prSet>
      <dgm:spPr/>
    </dgm:pt>
    <dgm:pt modelId="{8CDCDF82-6393-46BA-9ED7-C6117601E80A}" type="pres">
      <dgm:prSet presAssocID="{ADB8A84F-C546-4069-80F3-51A31CFCAD5F}" presName="level3hierChild" presStyleCnt="0"/>
      <dgm:spPr/>
    </dgm:pt>
    <dgm:pt modelId="{B67912FE-9C13-4824-96F5-D93E886D5497}" type="pres">
      <dgm:prSet presAssocID="{33442548-3EFC-4B3F-A2F5-894C3C3E55CA}" presName="conn2-1" presStyleLbl="parChTrans1D3" presStyleIdx="0" presStyleCnt="9"/>
      <dgm:spPr/>
    </dgm:pt>
    <dgm:pt modelId="{B2F6463A-D233-4C4A-8A6A-732A01059BE3}" type="pres">
      <dgm:prSet presAssocID="{33442548-3EFC-4B3F-A2F5-894C3C3E55CA}" presName="connTx" presStyleLbl="parChTrans1D3" presStyleIdx="0" presStyleCnt="9"/>
      <dgm:spPr/>
    </dgm:pt>
    <dgm:pt modelId="{34939EF4-D42B-408F-A0AE-D12F9C920593}" type="pres">
      <dgm:prSet presAssocID="{A38D35A9-1442-42A8-A063-989C6AA970D8}" presName="root2" presStyleCnt="0"/>
      <dgm:spPr/>
    </dgm:pt>
    <dgm:pt modelId="{3F2FD20D-7319-441B-AA57-B07C0778EF41}" type="pres">
      <dgm:prSet presAssocID="{A38D35A9-1442-42A8-A063-989C6AA970D8}" presName="LevelTwoTextNode" presStyleLbl="node3" presStyleIdx="0" presStyleCnt="9" custScaleX="82318" custScaleY="39577">
        <dgm:presLayoutVars>
          <dgm:chPref val="3"/>
        </dgm:presLayoutVars>
      </dgm:prSet>
      <dgm:spPr/>
    </dgm:pt>
    <dgm:pt modelId="{2C231B27-A246-4CCC-A522-603FD4E5300A}" type="pres">
      <dgm:prSet presAssocID="{A38D35A9-1442-42A8-A063-989C6AA970D8}" presName="level3hierChild" presStyleCnt="0"/>
      <dgm:spPr/>
    </dgm:pt>
    <dgm:pt modelId="{61DBB99C-3CC0-457C-A71D-EBDF8C96A0EF}" type="pres">
      <dgm:prSet presAssocID="{F6B565ED-EF64-42FA-93A9-812B86B83E59}" presName="conn2-1" presStyleLbl="parChTrans1D3" presStyleIdx="1" presStyleCnt="9"/>
      <dgm:spPr/>
    </dgm:pt>
    <dgm:pt modelId="{28D14D38-C25E-4B6A-A98D-30FE1BED5205}" type="pres">
      <dgm:prSet presAssocID="{F6B565ED-EF64-42FA-93A9-812B86B83E59}" presName="connTx" presStyleLbl="parChTrans1D3" presStyleIdx="1" presStyleCnt="9"/>
      <dgm:spPr/>
    </dgm:pt>
    <dgm:pt modelId="{6E6911E2-C7E3-46CC-99D7-E596C90A8B4B}" type="pres">
      <dgm:prSet presAssocID="{B6DDC100-05C7-4BD0-BAA9-7E35FF9E7B15}" presName="root2" presStyleCnt="0"/>
      <dgm:spPr/>
    </dgm:pt>
    <dgm:pt modelId="{41009935-F700-4F14-9C13-445FF741EA1E}" type="pres">
      <dgm:prSet presAssocID="{B6DDC100-05C7-4BD0-BAA9-7E35FF9E7B15}" presName="LevelTwoTextNode" presStyleLbl="node3" presStyleIdx="1" presStyleCnt="9" custScaleX="82318" custScaleY="39577">
        <dgm:presLayoutVars>
          <dgm:chPref val="3"/>
        </dgm:presLayoutVars>
      </dgm:prSet>
      <dgm:spPr/>
    </dgm:pt>
    <dgm:pt modelId="{571C4258-1B3E-459F-92E6-6493AB4C00FA}" type="pres">
      <dgm:prSet presAssocID="{B6DDC100-05C7-4BD0-BAA9-7E35FF9E7B15}" presName="level3hierChild" presStyleCnt="0"/>
      <dgm:spPr/>
    </dgm:pt>
    <dgm:pt modelId="{E37D55F0-FFD0-45B9-BFFB-991FD7C473F2}" type="pres">
      <dgm:prSet presAssocID="{08C20C37-6C7C-413B-A39D-A6844DEC5F69}" presName="conn2-1" presStyleLbl="parChTrans1D3" presStyleIdx="2" presStyleCnt="9"/>
      <dgm:spPr/>
    </dgm:pt>
    <dgm:pt modelId="{03E77E56-D476-436A-946E-37F929676BF1}" type="pres">
      <dgm:prSet presAssocID="{08C20C37-6C7C-413B-A39D-A6844DEC5F69}" presName="connTx" presStyleLbl="parChTrans1D3" presStyleIdx="2" presStyleCnt="9"/>
      <dgm:spPr/>
    </dgm:pt>
    <dgm:pt modelId="{83E39798-843B-4A8A-98D0-64FDFA22B26C}" type="pres">
      <dgm:prSet presAssocID="{66A7A174-C0AB-4828-A471-353C0C9A69D1}" presName="root2" presStyleCnt="0"/>
      <dgm:spPr/>
    </dgm:pt>
    <dgm:pt modelId="{24C746AF-ED1C-43AA-9D70-2FB3DB85AC9C}" type="pres">
      <dgm:prSet presAssocID="{66A7A174-C0AB-4828-A471-353C0C9A69D1}" presName="LevelTwoTextNode" presStyleLbl="node3" presStyleIdx="2" presStyleCnt="9" custScaleX="82318" custScaleY="39577">
        <dgm:presLayoutVars>
          <dgm:chPref val="3"/>
        </dgm:presLayoutVars>
      </dgm:prSet>
      <dgm:spPr/>
    </dgm:pt>
    <dgm:pt modelId="{01EAC366-ED52-4433-B6C1-87BBA0F1110D}" type="pres">
      <dgm:prSet presAssocID="{66A7A174-C0AB-4828-A471-353C0C9A69D1}" presName="level3hierChild" presStyleCnt="0"/>
      <dgm:spPr/>
    </dgm:pt>
    <dgm:pt modelId="{5096B5D0-20AA-49BF-839E-FE5CCDF8B3A4}" type="pres">
      <dgm:prSet presAssocID="{2F298000-227A-484A-B936-F43DF93AA486}" presName="conn2-1" presStyleLbl="parChTrans1D3" presStyleIdx="3" presStyleCnt="9"/>
      <dgm:spPr/>
    </dgm:pt>
    <dgm:pt modelId="{BA0DF28C-CB62-4657-8346-6CE7C0E6F125}" type="pres">
      <dgm:prSet presAssocID="{2F298000-227A-484A-B936-F43DF93AA486}" presName="connTx" presStyleLbl="parChTrans1D3" presStyleIdx="3" presStyleCnt="9"/>
      <dgm:spPr/>
    </dgm:pt>
    <dgm:pt modelId="{B0843FC1-160C-4604-A184-8B915A77B14E}" type="pres">
      <dgm:prSet presAssocID="{A413F0D8-0CD2-4966-815F-4B70F745C7A1}" presName="root2" presStyleCnt="0"/>
      <dgm:spPr/>
    </dgm:pt>
    <dgm:pt modelId="{BC0A5C8B-5E7E-4F6C-9F3F-D23B9DE622BC}" type="pres">
      <dgm:prSet presAssocID="{A413F0D8-0CD2-4966-815F-4B70F745C7A1}" presName="LevelTwoTextNode" presStyleLbl="node3" presStyleIdx="3" presStyleCnt="9" custScaleX="82318" custScaleY="39577">
        <dgm:presLayoutVars>
          <dgm:chPref val="3"/>
        </dgm:presLayoutVars>
      </dgm:prSet>
      <dgm:spPr/>
    </dgm:pt>
    <dgm:pt modelId="{D7200008-29C9-495A-9B14-0B3D2A556BFA}" type="pres">
      <dgm:prSet presAssocID="{A413F0D8-0CD2-4966-815F-4B70F745C7A1}" presName="level3hierChild" presStyleCnt="0"/>
      <dgm:spPr/>
    </dgm:pt>
    <dgm:pt modelId="{D79BBF44-37FF-4997-A74F-6DF7D5FD7AD6}" type="pres">
      <dgm:prSet presAssocID="{0A65D839-45E2-4741-A525-2432BFDF3FCF}" presName="conn2-1" presStyleLbl="parChTrans1D3" presStyleIdx="4" presStyleCnt="9"/>
      <dgm:spPr/>
    </dgm:pt>
    <dgm:pt modelId="{E61FF677-AE8E-4EF6-BA6B-1FDFD1BBB523}" type="pres">
      <dgm:prSet presAssocID="{0A65D839-45E2-4741-A525-2432BFDF3FCF}" presName="connTx" presStyleLbl="parChTrans1D3" presStyleIdx="4" presStyleCnt="9"/>
      <dgm:spPr/>
    </dgm:pt>
    <dgm:pt modelId="{F52DC043-57B4-4A27-8948-185A96BEB0C2}" type="pres">
      <dgm:prSet presAssocID="{294225CE-3794-4992-A90B-A4B54C68C87D}" presName="root2" presStyleCnt="0"/>
      <dgm:spPr/>
    </dgm:pt>
    <dgm:pt modelId="{141E0C08-C06A-490A-B547-2ED478718219}" type="pres">
      <dgm:prSet presAssocID="{294225CE-3794-4992-A90B-A4B54C68C87D}" presName="LevelTwoTextNode" presStyleLbl="node3" presStyleIdx="4" presStyleCnt="9" custScaleX="82318" custScaleY="39577">
        <dgm:presLayoutVars>
          <dgm:chPref val="3"/>
        </dgm:presLayoutVars>
      </dgm:prSet>
      <dgm:spPr/>
    </dgm:pt>
    <dgm:pt modelId="{BA665528-C469-4948-8E60-0A73DD6F5097}" type="pres">
      <dgm:prSet presAssocID="{294225CE-3794-4992-A90B-A4B54C68C87D}" presName="level3hierChild" presStyleCnt="0"/>
      <dgm:spPr/>
    </dgm:pt>
    <dgm:pt modelId="{08419EA9-3B8B-4AE2-ABA1-0E9EE0E892B7}" type="pres">
      <dgm:prSet presAssocID="{EA8428A4-A02D-4F25-89D1-FBC0495ED9E7}" presName="conn2-1" presStyleLbl="parChTrans1D2" presStyleIdx="1" presStyleCnt="4"/>
      <dgm:spPr/>
    </dgm:pt>
    <dgm:pt modelId="{521CFF15-BDB4-4C67-9E8F-76B0437221FF}" type="pres">
      <dgm:prSet presAssocID="{EA8428A4-A02D-4F25-89D1-FBC0495ED9E7}" presName="connTx" presStyleLbl="parChTrans1D2" presStyleIdx="1" presStyleCnt="4"/>
      <dgm:spPr/>
    </dgm:pt>
    <dgm:pt modelId="{D364EA32-55AA-4F63-86CF-ED47D27EE68A}" type="pres">
      <dgm:prSet presAssocID="{70519CA1-FCB5-4905-866C-6075AE8CE2E2}" presName="root2" presStyleCnt="0"/>
      <dgm:spPr/>
    </dgm:pt>
    <dgm:pt modelId="{DDD2FF11-341D-40ED-9EBD-217BF5283244}" type="pres">
      <dgm:prSet presAssocID="{70519CA1-FCB5-4905-866C-6075AE8CE2E2}" presName="LevelTwoTextNode" presStyleLbl="node2" presStyleIdx="1" presStyleCnt="4" custScaleX="202442" custScaleY="39628" custLinFactNeighborY="5554">
        <dgm:presLayoutVars>
          <dgm:chPref val="3"/>
        </dgm:presLayoutVars>
      </dgm:prSet>
      <dgm:spPr/>
    </dgm:pt>
    <dgm:pt modelId="{DBCE2557-71F2-41F3-9014-FDC16C305CE1}" type="pres">
      <dgm:prSet presAssocID="{70519CA1-FCB5-4905-866C-6075AE8CE2E2}" presName="level3hierChild" presStyleCnt="0"/>
      <dgm:spPr/>
    </dgm:pt>
    <dgm:pt modelId="{58D3CF1C-CCA5-484D-8C44-A3AA08F67D5B}" type="pres">
      <dgm:prSet presAssocID="{D3788073-658E-424B-AE50-412D0581C5E3}" presName="conn2-1" presStyleLbl="parChTrans1D2" presStyleIdx="2" presStyleCnt="4"/>
      <dgm:spPr/>
    </dgm:pt>
    <dgm:pt modelId="{CC11ED47-5364-4907-AA39-A068F6999DB1}" type="pres">
      <dgm:prSet presAssocID="{D3788073-658E-424B-AE50-412D0581C5E3}" presName="connTx" presStyleLbl="parChTrans1D2" presStyleIdx="2" presStyleCnt="4"/>
      <dgm:spPr/>
    </dgm:pt>
    <dgm:pt modelId="{0EF44075-F614-41E4-87C1-43901A7C4DEA}" type="pres">
      <dgm:prSet presAssocID="{17029F31-DEAA-436B-BC24-EE1187EB8F0B}" presName="root2" presStyleCnt="0"/>
      <dgm:spPr/>
    </dgm:pt>
    <dgm:pt modelId="{4C82C5BB-18C5-4DA4-89DF-112696ADFAE2}" type="pres">
      <dgm:prSet presAssocID="{17029F31-DEAA-436B-BC24-EE1187EB8F0B}" presName="LevelTwoTextNode" presStyleLbl="node2" presStyleIdx="2" presStyleCnt="4">
        <dgm:presLayoutVars>
          <dgm:chPref val="3"/>
        </dgm:presLayoutVars>
      </dgm:prSet>
      <dgm:spPr/>
    </dgm:pt>
    <dgm:pt modelId="{09A7161B-0DD2-4323-9D8A-C063F3076E77}" type="pres">
      <dgm:prSet presAssocID="{17029F31-DEAA-436B-BC24-EE1187EB8F0B}" presName="level3hierChild" presStyleCnt="0"/>
      <dgm:spPr/>
    </dgm:pt>
    <dgm:pt modelId="{0C94EE04-D566-4355-8028-E93155E2AEF3}" type="pres">
      <dgm:prSet presAssocID="{A95ED8AC-4007-4F54-8959-967BECAF574E}" presName="conn2-1" presStyleLbl="parChTrans1D3" presStyleIdx="5" presStyleCnt="9"/>
      <dgm:spPr/>
    </dgm:pt>
    <dgm:pt modelId="{C377CAD0-C4B2-4588-A1F6-259662E9174F}" type="pres">
      <dgm:prSet presAssocID="{A95ED8AC-4007-4F54-8959-967BECAF574E}" presName="connTx" presStyleLbl="parChTrans1D3" presStyleIdx="5" presStyleCnt="9"/>
      <dgm:spPr/>
    </dgm:pt>
    <dgm:pt modelId="{AE9D0749-C712-4F08-A060-42A7E01DFB61}" type="pres">
      <dgm:prSet presAssocID="{AD3CA7FF-FAC9-436A-8F51-C813B55570FA}" presName="root2" presStyleCnt="0"/>
      <dgm:spPr/>
    </dgm:pt>
    <dgm:pt modelId="{37F62B4F-2676-4B46-883D-81C91F5D8890}" type="pres">
      <dgm:prSet presAssocID="{AD3CA7FF-FAC9-436A-8F51-C813B55570FA}" presName="LevelTwoTextNode" presStyleLbl="node3" presStyleIdx="5" presStyleCnt="9" custScaleX="82254" custScaleY="39692">
        <dgm:presLayoutVars>
          <dgm:chPref val="3"/>
        </dgm:presLayoutVars>
      </dgm:prSet>
      <dgm:spPr/>
    </dgm:pt>
    <dgm:pt modelId="{0B44721B-1570-467E-9DBE-95A6A24F8D5B}" type="pres">
      <dgm:prSet presAssocID="{AD3CA7FF-FAC9-436A-8F51-C813B55570FA}" presName="level3hierChild" presStyleCnt="0"/>
      <dgm:spPr/>
    </dgm:pt>
    <dgm:pt modelId="{6166A52C-FBAE-4571-8219-CC0781715145}" type="pres">
      <dgm:prSet presAssocID="{88A4D9E2-5077-4C5C-B455-58EB7B27B699}" presName="conn2-1" presStyleLbl="parChTrans1D3" presStyleIdx="6" presStyleCnt="9"/>
      <dgm:spPr/>
    </dgm:pt>
    <dgm:pt modelId="{45DDE7D4-2E97-4BED-8B42-4197F47166C6}" type="pres">
      <dgm:prSet presAssocID="{88A4D9E2-5077-4C5C-B455-58EB7B27B699}" presName="connTx" presStyleLbl="parChTrans1D3" presStyleIdx="6" presStyleCnt="9"/>
      <dgm:spPr/>
    </dgm:pt>
    <dgm:pt modelId="{779F9204-B690-4D19-BCDC-3956FDFB64CE}" type="pres">
      <dgm:prSet presAssocID="{F53A9E2C-6A94-4B1F-959A-472691A16B04}" presName="root2" presStyleCnt="0"/>
      <dgm:spPr/>
    </dgm:pt>
    <dgm:pt modelId="{A2CC99E7-FB0F-424C-84E0-64DC12DB6598}" type="pres">
      <dgm:prSet presAssocID="{F53A9E2C-6A94-4B1F-959A-472691A16B04}" presName="LevelTwoTextNode" presStyleLbl="node3" presStyleIdx="6" presStyleCnt="9" custScaleX="82254" custScaleY="39692">
        <dgm:presLayoutVars>
          <dgm:chPref val="3"/>
        </dgm:presLayoutVars>
      </dgm:prSet>
      <dgm:spPr/>
    </dgm:pt>
    <dgm:pt modelId="{B43973F7-ADE4-466B-96F1-BEE9B58541CA}" type="pres">
      <dgm:prSet presAssocID="{F53A9E2C-6A94-4B1F-959A-472691A16B04}" presName="level3hierChild" presStyleCnt="0"/>
      <dgm:spPr/>
    </dgm:pt>
    <dgm:pt modelId="{5BD3077E-D703-48B1-820C-2842D99FABAA}" type="pres">
      <dgm:prSet presAssocID="{2A009309-E6AD-48CA-A1BC-96BB5AACB305}" presName="conn2-1" presStyleLbl="parChTrans1D3" presStyleIdx="7" presStyleCnt="9"/>
      <dgm:spPr/>
    </dgm:pt>
    <dgm:pt modelId="{D2DA6E6F-1842-426D-8FD0-2ED029958BE5}" type="pres">
      <dgm:prSet presAssocID="{2A009309-E6AD-48CA-A1BC-96BB5AACB305}" presName="connTx" presStyleLbl="parChTrans1D3" presStyleIdx="7" presStyleCnt="9"/>
      <dgm:spPr/>
    </dgm:pt>
    <dgm:pt modelId="{BFD2B68E-594C-40F9-939C-4BDC5FFA8E63}" type="pres">
      <dgm:prSet presAssocID="{3282ABAF-AB71-45D6-B24E-F3D41DA35AC5}" presName="root2" presStyleCnt="0"/>
      <dgm:spPr/>
    </dgm:pt>
    <dgm:pt modelId="{06348D7B-ABD1-43C5-950D-44A88F83CF8E}" type="pres">
      <dgm:prSet presAssocID="{3282ABAF-AB71-45D6-B24E-F3D41DA35AC5}" presName="LevelTwoTextNode" presStyleLbl="node3" presStyleIdx="7" presStyleCnt="9" custScaleX="82254" custScaleY="39692">
        <dgm:presLayoutVars>
          <dgm:chPref val="3"/>
        </dgm:presLayoutVars>
      </dgm:prSet>
      <dgm:spPr/>
    </dgm:pt>
    <dgm:pt modelId="{F2F8864B-76B0-413D-96B2-D6DA7A88F3A5}" type="pres">
      <dgm:prSet presAssocID="{3282ABAF-AB71-45D6-B24E-F3D41DA35AC5}" presName="level3hierChild" presStyleCnt="0"/>
      <dgm:spPr/>
    </dgm:pt>
    <dgm:pt modelId="{C9123652-55FC-43A0-AC1C-C508B107E6D6}" type="pres">
      <dgm:prSet presAssocID="{4C4B1D66-688E-4904-8A60-9EBF2B06933B}" presName="conn2-1" presStyleLbl="parChTrans1D3" presStyleIdx="8" presStyleCnt="9"/>
      <dgm:spPr/>
    </dgm:pt>
    <dgm:pt modelId="{D5261BAD-3E68-4326-BB04-5E9762EA46B5}" type="pres">
      <dgm:prSet presAssocID="{4C4B1D66-688E-4904-8A60-9EBF2B06933B}" presName="connTx" presStyleLbl="parChTrans1D3" presStyleIdx="8" presStyleCnt="9"/>
      <dgm:spPr/>
    </dgm:pt>
    <dgm:pt modelId="{FBFF5E57-328A-4ED1-B52E-110C02A3C937}" type="pres">
      <dgm:prSet presAssocID="{1D5AED62-A992-498D-A636-4C1EDA4A8E51}" presName="root2" presStyleCnt="0"/>
      <dgm:spPr/>
    </dgm:pt>
    <dgm:pt modelId="{DF90B295-82F0-4080-BABD-834C4DD262A0}" type="pres">
      <dgm:prSet presAssocID="{1D5AED62-A992-498D-A636-4C1EDA4A8E51}" presName="LevelTwoTextNode" presStyleLbl="node3" presStyleIdx="8" presStyleCnt="9" custScaleX="82254" custScaleY="39692">
        <dgm:presLayoutVars>
          <dgm:chPref val="3"/>
        </dgm:presLayoutVars>
      </dgm:prSet>
      <dgm:spPr/>
    </dgm:pt>
    <dgm:pt modelId="{1084AE61-6530-40AA-B567-E17821F2EA83}" type="pres">
      <dgm:prSet presAssocID="{1D5AED62-A992-498D-A636-4C1EDA4A8E51}" presName="level3hierChild" presStyleCnt="0"/>
      <dgm:spPr/>
    </dgm:pt>
    <dgm:pt modelId="{31574239-E580-4B97-A58C-3A26D331AB16}" type="pres">
      <dgm:prSet presAssocID="{26918DB3-6051-43E2-AFBF-E0E68956B771}" presName="conn2-1" presStyleLbl="parChTrans1D2" presStyleIdx="3" presStyleCnt="4"/>
      <dgm:spPr/>
    </dgm:pt>
    <dgm:pt modelId="{66F8935E-7DD0-4DA5-92E2-C2B7949165C8}" type="pres">
      <dgm:prSet presAssocID="{26918DB3-6051-43E2-AFBF-E0E68956B771}" presName="connTx" presStyleLbl="parChTrans1D2" presStyleIdx="3" presStyleCnt="4"/>
      <dgm:spPr/>
    </dgm:pt>
    <dgm:pt modelId="{4776A1E5-3BC2-4584-B763-006FF005878E}" type="pres">
      <dgm:prSet presAssocID="{E28FFF28-BC7C-48BC-845E-1E9E373D35B6}" presName="root2" presStyleCnt="0"/>
      <dgm:spPr/>
    </dgm:pt>
    <dgm:pt modelId="{5C702397-8063-40B1-B6BF-4B4C9AE1F850}" type="pres">
      <dgm:prSet presAssocID="{E28FFF28-BC7C-48BC-845E-1E9E373D35B6}" presName="LevelTwoTextNode" presStyleLbl="node2" presStyleIdx="3" presStyleCnt="4" custScaleX="202434" custScaleY="39628">
        <dgm:presLayoutVars>
          <dgm:chPref val="3"/>
        </dgm:presLayoutVars>
      </dgm:prSet>
      <dgm:spPr/>
    </dgm:pt>
    <dgm:pt modelId="{AE0E9AF1-FDAE-4795-B07D-63C09127644E}" type="pres">
      <dgm:prSet presAssocID="{E28FFF28-BC7C-48BC-845E-1E9E373D35B6}" presName="level3hierChild" presStyleCnt="0"/>
      <dgm:spPr/>
    </dgm:pt>
  </dgm:ptLst>
  <dgm:cxnLst>
    <dgm:cxn modelId="{69B62A07-A372-46DD-BDA2-BBBB1D4738A8}" type="presOf" srcId="{4C4B1D66-688E-4904-8A60-9EBF2B06933B}" destId="{C9123652-55FC-43A0-AC1C-C508B107E6D6}" srcOrd="0" destOrd="0" presId="urn:microsoft.com/office/officeart/2008/layout/HorizontalMultiLevelHierarchy"/>
    <dgm:cxn modelId="{D1AC600F-A583-426C-BFF0-F7AFA79E1497}" type="presOf" srcId="{0A65D839-45E2-4741-A525-2432BFDF3FCF}" destId="{E61FF677-AE8E-4EF6-BA6B-1FDFD1BBB523}" srcOrd="1" destOrd="0" presId="urn:microsoft.com/office/officeart/2008/layout/HorizontalMultiLevelHierarchy"/>
    <dgm:cxn modelId="{8AF2561D-3522-4AF4-B188-86CF168CDDE1}" type="presOf" srcId="{EA8428A4-A02D-4F25-89D1-FBC0495ED9E7}" destId="{08419EA9-3B8B-4AE2-ABA1-0E9EE0E892B7}" srcOrd="0" destOrd="0" presId="urn:microsoft.com/office/officeart/2008/layout/HorizontalMultiLevelHierarchy"/>
    <dgm:cxn modelId="{FC666423-9A80-41B9-B44F-21B5953741DD}" type="presOf" srcId="{2A009309-E6AD-48CA-A1BC-96BB5AACB305}" destId="{5BD3077E-D703-48B1-820C-2842D99FABAA}" srcOrd="0" destOrd="0" presId="urn:microsoft.com/office/officeart/2008/layout/HorizontalMultiLevelHierarchy"/>
    <dgm:cxn modelId="{834A4423-27B9-4340-8DD4-3CCE928C99D1}" type="presOf" srcId="{3282ABAF-AB71-45D6-B24E-F3D41DA35AC5}" destId="{06348D7B-ABD1-43C5-950D-44A88F83CF8E}" srcOrd="0" destOrd="0" presId="urn:microsoft.com/office/officeart/2008/layout/HorizontalMultiLevelHierarchy"/>
    <dgm:cxn modelId="{72F6A527-5F85-4436-B0C7-74DC30024233}" srcId="{17029F31-DEAA-436B-BC24-EE1187EB8F0B}" destId="{3282ABAF-AB71-45D6-B24E-F3D41DA35AC5}" srcOrd="2" destOrd="0" parTransId="{2A009309-E6AD-48CA-A1BC-96BB5AACB305}" sibTransId="{A9A89C63-4EA9-4767-8CB6-9117B09BD902}"/>
    <dgm:cxn modelId="{CEA87930-A249-4BE2-AF99-E537C1F87170}" type="presOf" srcId="{66A7A174-C0AB-4828-A471-353C0C9A69D1}" destId="{24C746AF-ED1C-43AA-9D70-2FB3DB85AC9C}" srcOrd="0" destOrd="0" presId="urn:microsoft.com/office/officeart/2008/layout/HorizontalMultiLevelHierarchy"/>
    <dgm:cxn modelId="{3B2AC032-FFF1-456E-A157-41CD820D4086}" srcId="{ADB8A84F-C546-4069-80F3-51A31CFCAD5F}" destId="{B6DDC100-05C7-4BD0-BAA9-7E35FF9E7B15}" srcOrd="1" destOrd="0" parTransId="{F6B565ED-EF64-42FA-93A9-812B86B83E59}" sibTransId="{806F5760-90C7-464D-ACA8-49D9F64C5F9A}"/>
    <dgm:cxn modelId="{ECFECB32-89B4-495B-A121-7162D820C21B}" type="presOf" srcId="{26918DB3-6051-43E2-AFBF-E0E68956B771}" destId="{31574239-E580-4B97-A58C-3A26D331AB16}" srcOrd="0" destOrd="0" presId="urn:microsoft.com/office/officeart/2008/layout/HorizontalMultiLevelHierarchy"/>
    <dgm:cxn modelId="{2699EC33-2EB0-4474-A0B3-868ADAA564B6}" type="presOf" srcId="{0A65D839-45E2-4741-A525-2432BFDF3FCF}" destId="{D79BBF44-37FF-4997-A74F-6DF7D5FD7AD6}" srcOrd="0" destOrd="0" presId="urn:microsoft.com/office/officeart/2008/layout/HorizontalMultiLevelHierarchy"/>
    <dgm:cxn modelId="{642A3738-9A9E-4080-8BD9-5F9022026BB2}" type="presOf" srcId="{2F298000-227A-484A-B936-F43DF93AA486}" destId="{5096B5D0-20AA-49BF-839E-FE5CCDF8B3A4}" srcOrd="0" destOrd="0" presId="urn:microsoft.com/office/officeart/2008/layout/HorizontalMultiLevelHierarchy"/>
    <dgm:cxn modelId="{F58E033B-39C5-44E1-A76F-1E00C0B5634C}" type="presOf" srcId="{AD3CA7FF-FAC9-436A-8F51-C813B55570FA}" destId="{37F62B4F-2676-4B46-883D-81C91F5D8890}" srcOrd="0" destOrd="0" presId="urn:microsoft.com/office/officeart/2008/layout/HorizontalMultiLevelHierarchy"/>
    <dgm:cxn modelId="{0000BE3C-CFCD-4B95-A488-6C073950E8A1}" type="presOf" srcId="{B6DDC100-05C7-4BD0-BAA9-7E35FF9E7B15}" destId="{41009935-F700-4F14-9C13-445FF741EA1E}" srcOrd="0" destOrd="0" presId="urn:microsoft.com/office/officeart/2008/layout/HorizontalMultiLevelHierarchy"/>
    <dgm:cxn modelId="{0E81A33D-0D58-477B-9797-49BBDFAF49DE}" type="presOf" srcId="{70519CA1-FCB5-4905-866C-6075AE8CE2E2}" destId="{DDD2FF11-341D-40ED-9EBD-217BF5283244}" srcOrd="0" destOrd="0" presId="urn:microsoft.com/office/officeart/2008/layout/HorizontalMultiLevelHierarchy"/>
    <dgm:cxn modelId="{544B8B40-E224-4FC7-B267-4C5A7C380FEC}" type="presOf" srcId="{E28FFF28-BC7C-48BC-845E-1E9E373D35B6}" destId="{5C702397-8063-40B1-B6BF-4B4C9AE1F850}" srcOrd="0" destOrd="0" presId="urn:microsoft.com/office/officeart/2008/layout/HorizontalMultiLevelHierarchy"/>
    <dgm:cxn modelId="{00583C42-32C2-4593-AC96-A69E1BD27D90}" type="presOf" srcId="{26918DB3-6051-43E2-AFBF-E0E68956B771}" destId="{66F8935E-7DD0-4DA5-92E2-C2B7949165C8}" srcOrd="1" destOrd="0" presId="urn:microsoft.com/office/officeart/2008/layout/HorizontalMultiLevelHierarchy"/>
    <dgm:cxn modelId="{5C770E4D-DCC4-40CA-80FE-534279EF7846}" type="presOf" srcId="{2F298000-227A-484A-B936-F43DF93AA486}" destId="{BA0DF28C-CB62-4657-8346-6CE7C0E6F125}" srcOrd="1" destOrd="0" presId="urn:microsoft.com/office/officeart/2008/layout/HorizontalMultiLevelHierarchy"/>
    <dgm:cxn modelId="{E784B36D-E7BC-4D40-B381-D1901E6086BF}" srcId="{A8BDB781-32E3-4109-82DE-B4D5585612B0}" destId="{EFC13489-C874-4C90-BD85-406F7A7DB17E}" srcOrd="0" destOrd="0" parTransId="{2BF70F26-F0EA-475E-97EF-6F039146FDCA}" sibTransId="{DE8B78A9-F128-464D-BC02-FFDAA30B03ED}"/>
    <dgm:cxn modelId="{1DF0FE6D-32E9-4FB2-A78B-F12564742322}" type="presOf" srcId="{1D5AED62-A992-498D-A636-4C1EDA4A8E51}" destId="{DF90B295-82F0-4080-BABD-834C4DD262A0}" srcOrd="0" destOrd="0" presId="urn:microsoft.com/office/officeart/2008/layout/HorizontalMultiLevelHierarchy"/>
    <dgm:cxn modelId="{1EB6D86E-8FCF-46B3-971B-AF54EB119845}" type="presOf" srcId="{08C20C37-6C7C-413B-A39D-A6844DEC5F69}" destId="{03E77E56-D476-436A-946E-37F929676BF1}" srcOrd="1" destOrd="0" presId="urn:microsoft.com/office/officeart/2008/layout/HorizontalMultiLevelHierarchy"/>
    <dgm:cxn modelId="{FA533150-BA96-4FD1-9A28-8C173A6A69B7}" srcId="{EFC13489-C874-4C90-BD85-406F7A7DB17E}" destId="{ADB8A84F-C546-4069-80F3-51A31CFCAD5F}" srcOrd="0" destOrd="0" parTransId="{7E6DDCA9-9616-42F6-B25E-3A8FB33981DD}" sibTransId="{FAE0DE82-776B-4A1C-A82E-C227D5BF52CC}"/>
    <dgm:cxn modelId="{21138F51-7151-43F5-B797-147A1650A0D8}" type="presOf" srcId="{7E6DDCA9-9616-42F6-B25E-3A8FB33981DD}" destId="{3DF067D0-2884-440E-8967-A91C6C1758D2}" srcOrd="0" destOrd="0" presId="urn:microsoft.com/office/officeart/2008/layout/HorizontalMultiLevelHierarchy"/>
    <dgm:cxn modelId="{80351E52-3644-42E7-BDA7-01296BFCD8D6}" srcId="{ADB8A84F-C546-4069-80F3-51A31CFCAD5F}" destId="{A38D35A9-1442-42A8-A063-989C6AA970D8}" srcOrd="0" destOrd="0" parTransId="{33442548-3EFC-4B3F-A2F5-894C3C3E55CA}" sibTransId="{EEC38634-B1FA-4042-AEB9-5A07C6693878}"/>
    <dgm:cxn modelId="{2A7D4654-AAA8-4C1F-AE5C-17B47CF39499}" type="presOf" srcId="{33442548-3EFC-4B3F-A2F5-894C3C3E55CA}" destId="{B67912FE-9C13-4824-96F5-D93E886D5497}" srcOrd="0" destOrd="0" presId="urn:microsoft.com/office/officeart/2008/layout/HorizontalMultiLevelHierarchy"/>
    <dgm:cxn modelId="{383DCC56-796D-4E01-8B71-D1A617C25F44}" srcId="{17029F31-DEAA-436B-BC24-EE1187EB8F0B}" destId="{AD3CA7FF-FAC9-436A-8F51-C813B55570FA}" srcOrd="0" destOrd="0" parTransId="{A95ED8AC-4007-4F54-8959-967BECAF574E}" sibTransId="{484ACBCF-8F64-4839-90BA-E77D10E3F05C}"/>
    <dgm:cxn modelId="{4F9EAE77-4836-41DB-9289-581211C87CA6}" type="presOf" srcId="{08C20C37-6C7C-413B-A39D-A6844DEC5F69}" destId="{E37D55F0-FFD0-45B9-BFFB-991FD7C473F2}" srcOrd="0" destOrd="0" presId="urn:microsoft.com/office/officeart/2008/layout/HorizontalMultiLevelHierarchy"/>
    <dgm:cxn modelId="{9852EA77-8E19-4A81-B8D2-DB73F84044D9}" type="presOf" srcId="{D3788073-658E-424B-AE50-412D0581C5E3}" destId="{CC11ED47-5364-4907-AA39-A068F6999DB1}" srcOrd="1" destOrd="0" presId="urn:microsoft.com/office/officeart/2008/layout/HorizontalMultiLevelHierarchy"/>
    <dgm:cxn modelId="{B0508E7F-3F50-4DCB-B441-79B4378DD0E6}" type="presOf" srcId="{A95ED8AC-4007-4F54-8959-967BECAF574E}" destId="{0C94EE04-D566-4355-8028-E93155E2AEF3}" srcOrd="0" destOrd="0" presId="urn:microsoft.com/office/officeart/2008/layout/HorizontalMultiLevelHierarchy"/>
    <dgm:cxn modelId="{684D9B80-31F9-4916-B32B-553101763470}" type="presOf" srcId="{ADB8A84F-C546-4069-80F3-51A31CFCAD5F}" destId="{EAD4DE8F-D353-4CB9-86EA-D6596551F1DD}" srcOrd="0" destOrd="0" presId="urn:microsoft.com/office/officeart/2008/layout/HorizontalMultiLevelHierarchy"/>
    <dgm:cxn modelId="{CF48A280-CE0B-466D-91AD-2D330F42AB07}" srcId="{EFC13489-C874-4C90-BD85-406F7A7DB17E}" destId="{70519CA1-FCB5-4905-866C-6075AE8CE2E2}" srcOrd="1" destOrd="0" parTransId="{EA8428A4-A02D-4F25-89D1-FBC0495ED9E7}" sibTransId="{A34EFA26-ED4F-493D-BA86-E2A7030947B1}"/>
    <dgm:cxn modelId="{EEB8D181-BC18-4A79-B330-D7F157890174}" type="presOf" srcId="{D3788073-658E-424B-AE50-412D0581C5E3}" destId="{58D3CF1C-CCA5-484D-8C44-A3AA08F67D5B}" srcOrd="0" destOrd="0" presId="urn:microsoft.com/office/officeart/2008/layout/HorizontalMultiLevelHierarchy"/>
    <dgm:cxn modelId="{F7F52D86-8C93-43F3-9CDF-5EF7CDC2F0FA}" type="presOf" srcId="{A413F0D8-0CD2-4966-815F-4B70F745C7A1}" destId="{BC0A5C8B-5E7E-4F6C-9F3F-D23B9DE622BC}" srcOrd="0" destOrd="0" presId="urn:microsoft.com/office/officeart/2008/layout/HorizontalMultiLevelHierarchy"/>
    <dgm:cxn modelId="{8EBAA98C-9DE8-491E-AB36-EFC8B3292488}" type="presOf" srcId="{F53A9E2C-6A94-4B1F-959A-472691A16B04}" destId="{A2CC99E7-FB0F-424C-84E0-64DC12DB6598}" srcOrd="0" destOrd="0" presId="urn:microsoft.com/office/officeart/2008/layout/HorizontalMultiLevelHierarchy"/>
    <dgm:cxn modelId="{A415AB90-08D1-4674-BDE1-6850865FF8BE}" type="presOf" srcId="{4C4B1D66-688E-4904-8A60-9EBF2B06933B}" destId="{D5261BAD-3E68-4326-BB04-5E9762EA46B5}" srcOrd="1" destOrd="0" presId="urn:microsoft.com/office/officeart/2008/layout/HorizontalMultiLevelHierarchy"/>
    <dgm:cxn modelId="{ABEB9699-4904-4A78-815A-A85848FF7920}" type="presOf" srcId="{A95ED8AC-4007-4F54-8959-967BECAF574E}" destId="{C377CAD0-C4B2-4588-A1F6-259662E9174F}" srcOrd="1" destOrd="0" presId="urn:microsoft.com/office/officeart/2008/layout/HorizontalMultiLevelHierarchy"/>
    <dgm:cxn modelId="{C5A23DA3-86C5-44D0-9E7A-EA65A44DD893}" type="presOf" srcId="{88A4D9E2-5077-4C5C-B455-58EB7B27B699}" destId="{45DDE7D4-2E97-4BED-8B42-4197F47166C6}" srcOrd="1" destOrd="0" presId="urn:microsoft.com/office/officeart/2008/layout/HorizontalMultiLevelHierarchy"/>
    <dgm:cxn modelId="{72B6FDA8-7C34-43EC-B5E4-7910EDE3AE5F}" type="presOf" srcId="{7E6DDCA9-9616-42F6-B25E-3A8FB33981DD}" destId="{F5937A8E-C1C9-47F3-831D-1AD3AEBDDF0E}" srcOrd="1" destOrd="0" presId="urn:microsoft.com/office/officeart/2008/layout/HorizontalMultiLevelHierarchy"/>
    <dgm:cxn modelId="{72637FAA-A59E-449F-B254-D276923524E5}" type="presOf" srcId="{2A009309-E6AD-48CA-A1BC-96BB5AACB305}" destId="{D2DA6E6F-1842-426D-8FD0-2ED029958BE5}" srcOrd="1" destOrd="0" presId="urn:microsoft.com/office/officeart/2008/layout/HorizontalMultiLevelHierarchy"/>
    <dgm:cxn modelId="{6C235EB0-EFFE-42E3-B630-643CAF792D26}" type="presOf" srcId="{294225CE-3794-4992-A90B-A4B54C68C87D}" destId="{141E0C08-C06A-490A-B547-2ED478718219}" srcOrd="0" destOrd="0" presId="urn:microsoft.com/office/officeart/2008/layout/HorizontalMultiLevelHierarchy"/>
    <dgm:cxn modelId="{C2BE02B1-CF30-4D42-B639-49BB310E7BF2}" type="presOf" srcId="{A38D35A9-1442-42A8-A063-989C6AA970D8}" destId="{3F2FD20D-7319-441B-AA57-B07C0778EF41}" srcOrd="0" destOrd="0" presId="urn:microsoft.com/office/officeart/2008/layout/HorizontalMultiLevelHierarchy"/>
    <dgm:cxn modelId="{044020B2-2324-468F-83FC-F4542050FC3F}" srcId="{17029F31-DEAA-436B-BC24-EE1187EB8F0B}" destId="{F53A9E2C-6A94-4B1F-959A-472691A16B04}" srcOrd="1" destOrd="0" parTransId="{88A4D9E2-5077-4C5C-B455-58EB7B27B699}" sibTransId="{CA0E1EF1-35D9-4DF5-BCEC-4B38522C8A28}"/>
    <dgm:cxn modelId="{C9BF4DB6-E0FA-4E13-B571-F11CBCB22DEB}" srcId="{17029F31-DEAA-436B-BC24-EE1187EB8F0B}" destId="{1D5AED62-A992-498D-A636-4C1EDA4A8E51}" srcOrd="3" destOrd="0" parTransId="{4C4B1D66-688E-4904-8A60-9EBF2B06933B}" sibTransId="{04795E42-EC1F-43DF-AFF1-346A2D5D747B}"/>
    <dgm:cxn modelId="{54C4B3B7-4E82-413F-828F-1F9169398EF2}" type="presOf" srcId="{EFC13489-C874-4C90-BD85-406F7A7DB17E}" destId="{46953E58-6C5C-4497-9AFE-B62ACB531CF1}" srcOrd="0" destOrd="0" presId="urn:microsoft.com/office/officeart/2008/layout/HorizontalMultiLevelHierarchy"/>
    <dgm:cxn modelId="{2276B0BD-0C9D-4AA7-8BB4-8A907CD981AF}" type="presOf" srcId="{A8BDB781-32E3-4109-82DE-B4D5585612B0}" destId="{FB524D71-774E-4F27-822A-3133637C647D}" srcOrd="0" destOrd="0" presId="urn:microsoft.com/office/officeart/2008/layout/HorizontalMultiLevelHierarchy"/>
    <dgm:cxn modelId="{0D0F9ABE-9081-4AFB-9083-ECAEFD20558A}" srcId="{EFC13489-C874-4C90-BD85-406F7A7DB17E}" destId="{E28FFF28-BC7C-48BC-845E-1E9E373D35B6}" srcOrd="3" destOrd="0" parTransId="{26918DB3-6051-43E2-AFBF-E0E68956B771}" sibTransId="{9734BED9-F910-479C-984B-2940A25E2E4F}"/>
    <dgm:cxn modelId="{7FCAF9BE-BCF1-43BD-A793-EECCBF5F3CAD}" srcId="{ADB8A84F-C546-4069-80F3-51A31CFCAD5F}" destId="{A413F0D8-0CD2-4966-815F-4B70F745C7A1}" srcOrd="3" destOrd="0" parTransId="{2F298000-227A-484A-B936-F43DF93AA486}" sibTransId="{7C48C397-0214-4434-96F4-E9A957068FBD}"/>
    <dgm:cxn modelId="{8F71F6C3-43E1-46D6-88AD-DABBA324FD9A}" type="presOf" srcId="{F6B565ED-EF64-42FA-93A9-812B86B83E59}" destId="{28D14D38-C25E-4B6A-A98D-30FE1BED5205}" srcOrd="1" destOrd="0" presId="urn:microsoft.com/office/officeart/2008/layout/HorizontalMultiLevelHierarchy"/>
    <dgm:cxn modelId="{DD11A7C6-CB53-4008-AAD6-A58565BD446F}" type="presOf" srcId="{33442548-3EFC-4B3F-A2F5-894C3C3E55CA}" destId="{B2F6463A-D233-4C4A-8A6A-732A01059BE3}" srcOrd="1" destOrd="0" presId="urn:microsoft.com/office/officeart/2008/layout/HorizontalMultiLevelHierarchy"/>
    <dgm:cxn modelId="{CA50DCD2-6849-4E26-9960-FF330B25F1EE}" type="presOf" srcId="{EA8428A4-A02D-4F25-89D1-FBC0495ED9E7}" destId="{521CFF15-BDB4-4C67-9E8F-76B0437221FF}" srcOrd="1" destOrd="0" presId="urn:microsoft.com/office/officeart/2008/layout/HorizontalMultiLevelHierarchy"/>
    <dgm:cxn modelId="{2836C0D6-F549-42A1-A84C-7AAF8000E341}" srcId="{EFC13489-C874-4C90-BD85-406F7A7DB17E}" destId="{17029F31-DEAA-436B-BC24-EE1187EB8F0B}" srcOrd="2" destOrd="0" parTransId="{D3788073-658E-424B-AE50-412D0581C5E3}" sibTransId="{2E9E2EA1-67C6-4F24-BCBB-309F7B45D0B2}"/>
    <dgm:cxn modelId="{3C37AADC-80B9-490A-82EB-C6EFA4F87948}" type="presOf" srcId="{F6B565ED-EF64-42FA-93A9-812B86B83E59}" destId="{61DBB99C-3CC0-457C-A71D-EBDF8C96A0EF}" srcOrd="0" destOrd="0" presId="urn:microsoft.com/office/officeart/2008/layout/HorizontalMultiLevelHierarchy"/>
    <dgm:cxn modelId="{964DE4E2-3E27-4DC2-B0D1-165C70E3F27F}" type="presOf" srcId="{17029F31-DEAA-436B-BC24-EE1187EB8F0B}" destId="{4C82C5BB-18C5-4DA4-89DF-112696ADFAE2}" srcOrd="0" destOrd="0" presId="urn:microsoft.com/office/officeart/2008/layout/HorizontalMultiLevelHierarchy"/>
    <dgm:cxn modelId="{02FDFCE5-655E-42A5-BF9F-0F67BAAC1E16}" type="presOf" srcId="{88A4D9E2-5077-4C5C-B455-58EB7B27B699}" destId="{6166A52C-FBAE-4571-8219-CC0781715145}" srcOrd="0" destOrd="0" presId="urn:microsoft.com/office/officeart/2008/layout/HorizontalMultiLevelHierarchy"/>
    <dgm:cxn modelId="{DA23B7E6-71E3-4046-9E61-9B018FF5D21A}" srcId="{ADB8A84F-C546-4069-80F3-51A31CFCAD5F}" destId="{66A7A174-C0AB-4828-A471-353C0C9A69D1}" srcOrd="2" destOrd="0" parTransId="{08C20C37-6C7C-413B-A39D-A6844DEC5F69}" sibTransId="{7F12A398-2B9F-4915-894E-855C6F033D05}"/>
    <dgm:cxn modelId="{25A099F1-5DF5-49EA-A1F2-9A031C9C1B73}" srcId="{ADB8A84F-C546-4069-80F3-51A31CFCAD5F}" destId="{294225CE-3794-4992-A90B-A4B54C68C87D}" srcOrd="4" destOrd="0" parTransId="{0A65D839-45E2-4741-A525-2432BFDF3FCF}" sibTransId="{CFD7EC74-9C1F-4BEC-A1E2-4D35B8BA5190}"/>
    <dgm:cxn modelId="{F1C7B570-092B-4EFF-B79F-82338BD383DE}" type="presParOf" srcId="{FB524D71-774E-4F27-822A-3133637C647D}" destId="{38401D82-64C6-472D-ACD4-3F6006A7844C}" srcOrd="0" destOrd="0" presId="urn:microsoft.com/office/officeart/2008/layout/HorizontalMultiLevelHierarchy"/>
    <dgm:cxn modelId="{539C8208-0BD0-41F3-9A6E-27AD0E027DAA}" type="presParOf" srcId="{38401D82-64C6-472D-ACD4-3F6006A7844C}" destId="{46953E58-6C5C-4497-9AFE-B62ACB531CF1}" srcOrd="0" destOrd="0" presId="urn:microsoft.com/office/officeart/2008/layout/HorizontalMultiLevelHierarchy"/>
    <dgm:cxn modelId="{F0973E62-2CE2-48A0-B158-190A8DDF0023}" type="presParOf" srcId="{38401D82-64C6-472D-ACD4-3F6006A7844C}" destId="{6CB38402-6B89-47CB-A611-EA183E305C6B}" srcOrd="1" destOrd="0" presId="urn:microsoft.com/office/officeart/2008/layout/HorizontalMultiLevelHierarchy"/>
    <dgm:cxn modelId="{57A350BC-7C26-494B-85E8-31877C02E47A}" type="presParOf" srcId="{6CB38402-6B89-47CB-A611-EA183E305C6B}" destId="{3DF067D0-2884-440E-8967-A91C6C1758D2}" srcOrd="0" destOrd="0" presId="urn:microsoft.com/office/officeart/2008/layout/HorizontalMultiLevelHierarchy"/>
    <dgm:cxn modelId="{8F88D610-EC39-45E4-981A-D66296DF6C55}" type="presParOf" srcId="{3DF067D0-2884-440E-8967-A91C6C1758D2}" destId="{F5937A8E-C1C9-47F3-831D-1AD3AEBDDF0E}" srcOrd="0" destOrd="0" presId="urn:microsoft.com/office/officeart/2008/layout/HorizontalMultiLevelHierarchy"/>
    <dgm:cxn modelId="{3F1D9D95-7DAF-404B-BC3E-C4D74577E267}" type="presParOf" srcId="{6CB38402-6B89-47CB-A611-EA183E305C6B}" destId="{15E85040-758A-40E5-8BB2-38BC14481C6E}" srcOrd="1" destOrd="0" presId="urn:microsoft.com/office/officeart/2008/layout/HorizontalMultiLevelHierarchy"/>
    <dgm:cxn modelId="{E7FA4AAC-CD61-4DC1-9FF8-28F15FB1FF82}" type="presParOf" srcId="{15E85040-758A-40E5-8BB2-38BC14481C6E}" destId="{EAD4DE8F-D353-4CB9-86EA-D6596551F1DD}" srcOrd="0" destOrd="0" presId="urn:microsoft.com/office/officeart/2008/layout/HorizontalMultiLevelHierarchy"/>
    <dgm:cxn modelId="{657603E7-B058-4F6F-BFBF-94A413E29AC5}" type="presParOf" srcId="{15E85040-758A-40E5-8BB2-38BC14481C6E}" destId="{8CDCDF82-6393-46BA-9ED7-C6117601E80A}" srcOrd="1" destOrd="0" presId="urn:microsoft.com/office/officeart/2008/layout/HorizontalMultiLevelHierarchy"/>
    <dgm:cxn modelId="{63CDD071-2D76-4F37-8B60-08F66CE85C39}" type="presParOf" srcId="{8CDCDF82-6393-46BA-9ED7-C6117601E80A}" destId="{B67912FE-9C13-4824-96F5-D93E886D5497}" srcOrd="0" destOrd="0" presId="urn:microsoft.com/office/officeart/2008/layout/HorizontalMultiLevelHierarchy"/>
    <dgm:cxn modelId="{C1F768C0-8B6F-4343-BB9F-79F0D56E079A}" type="presParOf" srcId="{B67912FE-9C13-4824-96F5-D93E886D5497}" destId="{B2F6463A-D233-4C4A-8A6A-732A01059BE3}" srcOrd="0" destOrd="0" presId="urn:microsoft.com/office/officeart/2008/layout/HorizontalMultiLevelHierarchy"/>
    <dgm:cxn modelId="{59F63788-63E1-4668-8B1A-E4D8930A7B61}" type="presParOf" srcId="{8CDCDF82-6393-46BA-9ED7-C6117601E80A}" destId="{34939EF4-D42B-408F-A0AE-D12F9C920593}" srcOrd="1" destOrd="0" presId="urn:microsoft.com/office/officeart/2008/layout/HorizontalMultiLevelHierarchy"/>
    <dgm:cxn modelId="{D84DD298-5EC2-4838-8BD2-98713C8F18C0}" type="presParOf" srcId="{34939EF4-D42B-408F-A0AE-D12F9C920593}" destId="{3F2FD20D-7319-441B-AA57-B07C0778EF41}" srcOrd="0" destOrd="0" presId="urn:microsoft.com/office/officeart/2008/layout/HorizontalMultiLevelHierarchy"/>
    <dgm:cxn modelId="{362FFE25-6E0A-4496-93CB-F1C71BA0FB7E}" type="presParOf" srcId="{34939EF4-D42B-408F-A0AE-D12F9C920593}" destId="{2C231B27-A246-4CCC-A522-603FD4E5300A}" srcOrd="1" destOrd="0" presId="urn:microsoft.com/office/officeart/2008/layout/HorizontalMultiLevelHierarchy"/>
    <dgm:cxn modelId="{ADF110F0-14E0-4037-9262-69965BC2165C}" type="presParOf" srcId="{8CDCDF82-6393-46BA-9ED7-C6117601E80A}" destId="{61DBB99C-3CC0-457C-A71D-EBDF8C96A0EF}" srcOrd="2" destOrd="0" presId="urn:microsoft.com/office/officeart/2008/layout/HorizontalMultiLevelHierarchy"/>
    <dgm:cxn modelId="{75C0C3E1-62C2-4CD4-BDC6-644BBD7728D1}" type="presParOf" srcId="{61DBB99C-3CC0-457C-A71D-EBDF8C96A0EF}" destId="{28D14D38-C25E-4B6A-A98D-30FE1BED5205}" srcOrd="0" destOrd="0" presId="urn:microsoft.com/office/officeart/2008/layout/HorizontalMultiLevelHierarchy"/>
    <dgm:cxn modelId="{1B41928F-267D-4C68-80DF-4AE4B1925BE1}" type="presParOf" srcId="{8CDCDF82-6393-46BA-9ED7-C6117601E80A}" destId="{6E6911E2-C7E3-46CC-99D7-E596C90A8B4B}" srcOrd="3" destOrd="0" presId="urn:microsoft.com/office/officeart/2008/layout/HorizontalMultiLevelHierarchy"/>
    <dgm:cxn modelId="{7A9AAFB1-30EE-42C0-BA18-FF0EC1224F96}" type="presParOf" srcId="{6E6911E2-C7E3-46CC-99D7-E596C90A8B4B}" destId="{41009935-F700-4F14-9C13-445FF741EA1E}" srcOrd="0" destOrd="0" presId="urn:microsoft.com/office/officeart/2008/layout/HorizontalMultiLevelHierarchy"/>
    <dgm:cxn modelId="{39BD6A03-BFF8-4401-BEB6-82036D05A749}" type="presParOf" srcId="{6E6911E2-C7E3-46CC-99D7-E596C90A8B4B}" destId="{571C4258-1B3E-459F-92E6-6493AB4C00FA}" srcOrd="1" destOrd="0" presId="urn:microsoft.com/office/officeart/2008/layout/HorizontalMultiLevelHierarchy"/>
    <dgm:cxn modelId="{479FC0D0-1E24-449F-BDC2-D143E44516AA}" type="presParOf" srcId="{8CDCDF82-6393-46BA-9ED7-C6117601E80A}" destId="{E37D55F0-FFD0-45B9-BFFB-991FD7C473F2}" srcOrd="4" destOrd="0" presId="urn:microsoft.com/office/officeart/2008/layout/HorizontalMultiLevelHierarchy"/>
    <dgm:cxn modelId="{5C7C40B1-F8B1-44CA-A2BD-E63E5FB955BA}" type="presParOf" srcId="{E37D55F0-FFD0-45B9-BFFB-991FD7C473F2}" destId="{03E77E56-D476-436A-946E-37F929676BF1}" srcOrd="0" destOrd="0" presId="urn:microsoft.com/office/officeart/2008/layout/HorizontalMultiLevelHierarchy"/>
    <dgm:cxn modelId="{3DDAEC06-2538-441A-8361-F81195B41BCC}" type="presParOf" srcId="{8CDCDF82-6393-46BA-9ED7-C6117601E80A}" destId="{83E39798-843B-4A8A-98D0-64FDFA22B26C}" srcOrd="5" destOrd="0" presId="urn:microsoft.com/office/officeart/2008/layout/HorizontalMultiLevelHierarchy"/>
    <dgm:cxn modelId="{E0839395-4027-4722-AB38-5F11838D7FB8}" type="presParOf" srcId="{83E39798-843B-4A8A-98D0-64FDFA22B26C}" destId="{24C746AF-ED1C-43AA-9D70-2FB3DB85AC9C}" srcOrd="0" destOrd="0" presId="urn:microsoft.com/office/officeart/2008/layout/HorizontalMultiLevelHierarchy"/>
    <dgm:cxn modelId="{41EF64EF-415F-44F2-8314-E8C5FDFC72EF}" type="presParOf" srcId="{83E39798-843B-4A8A-98D0-64FDFA22B26C}" destId="{01EAC366-ED52-4433-B6C1-87BBA0F1110D}" srcOrd="1" destOrd="0" presId="urn:microsoft.com/office/officeart/2008/layout/HorizontalMultiLevelHierarchy"/>
    <dgm:cxn modelId="{CD189C02-4D6F-4827-9BB8-64807E8AFDE9}" type="presParOf" srcId="{8CDCDF82-6393-46BA-9ED7-C6117601E80A}" destId="{5096B5D0-20AA-49BF-839E-FE5CCDF8B3A4}" srcOrd="6" destOrd="0" presId="urn:microsoft.com/office/officeart/2008/layout/HorizontalMultiLevelHierarchy"/>
    <dgm:cxn modelId="{80D84A82-0ACD-4A97-9ECB-C11D201A4787}" type="presParOf" srcId="{5096B5D0-20AA-49BF-839E-FE5CCDF8B3A4}" destId="{BA0DF28C-CB62-4657-8346-6CE7C0E6F125}" srcOrd="0" destOrd="0" presId="urn:microsoft.com/office/officeart/2008/layout/HorizontalMultiLevelHierarchy"/>
    <dgm:cxn modelId="{5DE9E018-24FA-46CB-B0A9-6B99DE42052A}" type="presParOf" srcId="{8CDCDF82-6393-46BA-9ED7-C6117601E80A}" destId="{B0843FC1-160C-4604-A184-8B915A77B14E}" srcOrd="7" destOrd="0" presId="urn:microsoft.com/office/officeart/2008/layout/HorizontalMultiLevelHierarchy"/>
    <dgm:cxn modelId="{80C4AD93-4263-4B27-9086-17128CA02879}" type="presParOf" srcId="{B0843FC1-160C-4604-A184-8B915A77B14E}" destId="{BC0A5C8B-5E7E-4F6C-9F3F-D23B9DE622BC}" srcOrd="0" destOrd="0" presId="urn:microsoft.com/office/officeart/2008/layout/HorizontalMultiLevelHierarchy"/>
    <dgm:cxn modelId="{EEC80FCB-FA2B-43BC-AE9D-4F7DD5461905}" type="presParOf" srcId="{B0843FC1-160C-4604-A184-8B915A77B14E}" destId="{D7200008-29C9-495A-9B14-0B3D2A556BFA}" srcOrd="1" destOrd="0" presId="urn:microsoft.com/office/officeart/2008/layout/HorizontalMultiLevelHierarchy"/>
    <dgm:cxn modelId="{61695968-7DA3-4999-8832-7321E8149557}" type="presParOf" srcId="{8CDCDF82-6393-46BA-9ED7-C6117601E80A}" destId="{D79BBF44-37FF-4997-A74F-6DF7D5FD7AD6}" srcOrd="8" destOrd="0" presId="urn:microsoft.com/office/officeart/2008/layout/HorizontalMultiLevelHierarchy"/>
    <dgm:cxn modelId="{DA66EDCF-AFFD-4CAE-9CEB-7E0F54414138}" type="presParOf" srcId="{D79BBF44-37FF-4997-A74F-6DF7D5FD7AD6}" destId="{E61FF677-AE8E-4EF6-BA6B-1FDFD1BBB523}" srcOrd="0" destOrd="0" presId="urn:microsoft.com/office/officeart/2008/layout/HorizontalMultiLevelHierarchy"/>
    <dgm:cxn modelId="{A1C05CF1-7A36-40CE-A18F-B5DE16324EC1}" type="presParOf" srcId="{8CDCDF82-6393-46BA-9ED7-C6117601E80A}" destId="{F52DC043-57B4-4A27-8948-185A96BEB0C2}" srcOrd="9" destOrd="0" presId="urn:microsoft.com/office/officeart/2008/layout/HorizontalMultiLevelHierarchy"/>
    <dgm:cxn modelId="{4F7C0AD0-00F3-4BD3-B0F8-EB995AACE887}" type="presParOf" srcId="{F52DC043-57B4-4A27-8948-185A96BEB0C2}" destId="{141E0C08-C06A-490A-B547-2ED478718219}" srcOrd="0" destOrd="0" presId="urn:microsoft.com/office/officeart/2008/layout/HorizontalMultiLevelHierarchy"/>
    <dgm:cxn modelId="{72286060-B5B6-4518-83B1-55B9504508F4}" type="presParOf" srcId="{F52DC043-57B4-4A27-8948-185A96BEB0C2}" destId="{BA665528-C469-4948-8E60-0A73DD6F5097}" srcOrd="1" destOrd="0" presId="urn:microsoft.com/office/officeart/2008/layout/HorizontalMultiLevelHierarchy"/>
    <dgm:cxn modelId="{82692EC2-1516-4C5C-B8A2-AA6DC0C1A167}" type="presParOf" srcId="{6CB38402-6B89-47CB-A611-EA183E305C6B}" destId="{08419EA9-3B8B-4AE2-ABA1-0E9EE0E892B7}" srcOrd="2" destOrd="0" presId="urn:microsoft.com/office/officeart/2008/layout/HorizontalMultiLevelHierarchy"/>
    <dgm:cxn modelId="{357641F2-3CF8-4975-95AE-7A2688DD9456}" type="presParOf" srcId="{08419EA9-3B8B-4AE2-ABA1-0E9EE0E892B7}" destId="{521CFF15-BDB4-4C67-9E8F-76B0437221FF}" srcOrd="0" destOrd="0" presId="urn:microsoft.com/office/officeart/2008/layout/HorizontalMultiLevelHierarchy"/>
    <dgm:cxn modelId="{3AA7F245-DFF5-49EB-B9DE-C7D638AB22B2}" type="presParOf" srcId="{6CB38402-6B89-47CB-A611-EA183E305C6B}" destId="{D364EA32-55AA-4F63-86CF-ED47D27EE68A}" srcOrd="3" destOrd="0" presId="urn:microsoft.com/office/officeart/2008/layout/HorizontalMultiLevelHierarchy"/>
    <dgm:cxn modelId="{1F22EE91-0555-45CF-98E9-D24C29469D94}" type="presParOf" srcId="{D364EA32-55AA-4F63-86CF-ED47D27EE68A}" destId="{DDD2FF11-341D-40ED-9EBD-217BF5283244}" srcOrd="0" destOrd="0" presId="urn:microsoft.com/office/officeart/2008/layout/HorizontalMultiLevelHierarchy"/>
    <dgm:cxn modelId="{9FDA5A6A-2C30-4D0A-9C0C-0EAFD9C79487}" type="presParOf" srcId="{D364EA32-55AA-4F63-86CF-ED47D27EE68A}" destId="{DBCE2557-71F2-41F3-9014-FDC16C305CE1}" srcOrd="1" destOrd="0" presId="urn:microsoft.com/office/officeart/2008/layout/HorizontalMultiLevelHierarchy"/>
    <dgm:cxn modelId="{9D020041-734D-4FA6-9EF6-3E91A0982CE5}" type="presParOf" srcId="{6CB38402-6B89-47CB-A611-EA183E305C6B}" destId="{58D3CF1C-CCA5-484D-8C44-A3AA08F67D5B}" srcOrd="4" destOrd="0" presId="urn:microsoft.com/office/officeart/2008/layout/HorizontalMultiLevelHierarchy"/>
    <dgm:cxn modelId="{7F85C6A6-D8F3-40C9-BEC6-5D37BF5CA232}" type="presParOf" srcId="{58D3CF1C-CCA5-484D-8C44-A3AA08F67D5B}" destId="{CC11ED47-5364-4907-AA39-A068F6999DB1}" srcOrd="0" destOrd="0" presId="urn:microsoft.com/office/officeart/2008/layout/HorizontalMultiLevelHierarchy"/>
    <dgm:cxn modelId="{D848092D-293A-496D-B419-C57C235E5F93}" type="presParOf" srcId="{6CB38402-6B89-47CB-A611-EA183E305C6B}" destId="{0EF44075-F614-41E4-87C1-43901A7C4DEA}" srcOrd="5" destOrd="0" presId="urn:microsoft.com/office/officeart/2008/layout/HorizontalMultiLevelHierarchy"/>
    <dgm:cxn modelId="{EC09A0FB-A07D-4A8E-AB99-F06F8E0ED1C6}" type="presParOf" srcId="{0EF44075-F614-41E4-87C1-43901A7C4DEA}" destId="{4C82C5BB-18C5-4DA4-89DF-112696ADFAE2}" srcOrd="0" destOrd="0" presId="urn:microsoft.com/office/officeart/2008/layout/HorizontalMultiLevelHierarchy"/>
    <dgm:cxn modelId="{1BFCCE7D-F369-4956-973F-A5D5A1D1D93D}" type="presParOf" srcId="{0EF44075-F614-41E4-87C1-43901A7C4DEA}" destId="{09A7161B-0DD2-4323-9D8A-C063F3076E77}" srcOrd="1" destOrd="0" presId="urn:microsoft.com/office/officeart/2008/layout/HorizontalMultiLevelHierarchy"/>
    <dgm:cxn modelId="{B13EC0C3-CB6B-4B0F-AA7C-B537F8B55F09}" type="presParOf" srcId="{09A7161B-0DD2-4323-9D8A-C063F3076E77}" destId="{0C94EE04-D566-4355-8028-E93155E2AEF3}" srcOrd="0" destOrd="0" presId="urn:microsoft.com/office/officeart/2008/layout/HorizontalMultiLevelHierarchy"/>
    <dgm:cxn modelId="{EBFFDB87-3A4B-49DB-B3DE-3596CC2CF218}" type="presParOf" srcId="{0C94EE04-D566-4355-8028-E93155E2AEF3}" destId="{C377CAD0-C4B2-4588-A1F6-259662E9174F}" srcOrd="0" destOrd="0" presId="urn:microsoft.com/office/officeart/2008/layout/HorizontalMultiLevelHierarchy"/>
    <dgm:cxn modelId="{AC437CDC-491C-4CD4-869A-3843CB17D001}" type="presParOf" srcId="{09A7161B-0DD2-4323-9D8A-C063F3076E77}" destId="{AE9D0749-C712-4F08-A060-42A7E01DFB61}" srcOrd="1" destOrd="0" presId="urn:microsoft.com/office/officeart/2008/layout/HorizontalMultiLevelHierarchy"/>
    <dgm:cxn modelId="{CCE65FDA-DF26-4F29-9865-399B80E7D1EE}" type="presParOf" srcId="{AE9D0749-C712-4F08-A060-42A7E01DFB61}" destId="{37F62B4F-2676-4B46-883D-81C91F5D8890}" srcOrd="0" destOrd="0" presId="urn:microsoft.com/office/officeart/2008/layout/HorizontalMultiLevelHierarchy"/>
    <dgm:cxn modelId="{642EF537-E8CC-4F71-BD9D-576E6B04304A}" type="presParOf" srcId="{AE9D0749-C712-4F08-A060-42A7E01DFB61}" destId="{0B44721B-1570-467E-9DBE-95A6A24F8D5B}" srcOrd="1" destOrd="0" presId="urn:microsoft.com/office/officeart/2008/layout/HorizontalMultiLevelHierarchy"/>
    <dgm:cxn modelId="{89099774-778A-4AAE-BEE2-B0586853015F}" type="presParOf" srcId="{09A7161B-0DD2-4323-9D8A-C063F3076E77}" destId="{6166A52C-FBAE-4571-8219-CC0781715145}" srcOrd="2" destOrd="0" presId="urn:microsoft.com/office/officeart/2008/layout/HorizontalMultiLevelHierarchy"/>
    <dgm:cxn modelId="{854F3F27-7527-4F18-ACEE-EBFC3ACC7E19}" type="presParOf" srcId="{6166A52C-FBAE-4571-8219-CC0781715145}" destId="{45DDE7D4-2E97-4BED-8B42-4197F47166C6}" srcOrd="0" destOrd="0" presId="urn:microsoft.com/office/officeart/2008/layout/HorizontalMultiLevelHierarchy"/>
    <dgm:cxn modelId="{D8E3ADAA-155A-401A-BEA9-21BA7FEAAC9F}" type="presParOf" srcId="{09A7161B-0DD2-4323-9D8A-C063F3076E77}" destId="{779F9204-B690-4D19-BCDC-3956FDFB64CE}" srcOrd="3" destOrd="0" presId="urn:microsoft.com/office/officeart/2008/layout/HorizontalMultiLevelHierarchy"/>
    <dgm:cxn modelId="{7B04E1E3-6A40-42CC-9AF7-677B90D6413D}" type="presParOf" srcId="{779F9204-B690-4D19-BCDC-3956FDFB64CE}" destId="{A2CC99E7-FB0F-424C-84E0-64DC12DB6598}" srcOrd="0" destOrd="0" presId="urn:microsoft.com/office/officeart/2008/layout/HorizontalMultiLevelHierarchy"/>
    <dgm:cxn modelId="{38A8AAED-AC43-42C2-A2D0-1B7C9B61D891}" type="presParOf" srcId="{779F9204-B690-4D19-BCDC-3956FDFB64CE}" destId="{B43973F7-ADE4-466B-96F1-BEE9B58541CA}" srcOrd="1" destOrd="0" presId="urn:microsoft.com/office/officeart/2008/layout/HorizontalMultiLevelHierarchy"/>
    <dgm:cxn modelId="{0D36BF50-6151-408B-B05C-7FF1707F7C1B}" type="presParOf" srcId="{09A7161B-0DD2-4323-9D8A-C063F3076E77}" destId="{5BD3077E-D703-48B1-820C-2842D99FABAA}" srcOrd="4" destOrd="0" presId="urn:microsoft.com/office/officeart/2008/layout/HorizontalMultiLevelHierarchy"/>
    <dgm:cxn modelId="{E7382593-8AFA-4F36-AC7E-96C4B184AF39}" type="presParOf" srcId="{5BD3077E-D703-48B1-820C-2842D99FABAA}" destId="{D2DA6E6F-1842-426D-8FD0-2ED029958BE5}" srcOrd="0" destOrd="0" presId="urn:microsoft.com/office/officeart/2008/layout/HorizontalMultiLevelHierarchy"/>
    <dgm:cxn modelId="{A43B9941-E7C1-411A-95D8-46B436FE9882}" type="presParOf" srcId="{09A7161B-0DD2-4323-9D8A-C063F3076E77}" destId="{BFD2B68E-594C-40F9-939C-4BDC5FFA8E63}" srcOrd="5" destOrd="0" presId="urn:microsoft.com/office/officeart/2008/layout/HorizontalMultiLevelHierarchy"/>
    <dgm:cxn modelId="{44BE3B00-2F15-4809-A342-D7748605605D}" type="presParOf" srcId="{BFD2B68E-594C-40F9-939C-4BDC5FFA8E63}" destId="{06348D7B-ABD1-43C5-950D-44A88F83CF8E}" srcOrd="0" destOrd="0" presId="urn:microsoft.com/office/officeart/2008/layout/HorizontalMultiLevelHierarchy"/>
    <dgm:cxn modelId="{54FB9F74-1D26-43A8-8D0C-B6FB749A9255}" type="presParOf" srcId="{BFD2B68E-594C-40F9-939C-4BDC5FFA8E63}" destId="{F2F8864B-76B0-413D-96B2-D6DA7A88F3A5}" srcOrd="1" destOrd="0" presId="urn:microsoft.com/office/officeart/2008/layout/HorizontalMultiLevelHierarchy"/>
    <dgm:cxn modelId="{49C324D0-DD96-4CBD-BEFE-3AB39B89B112}" type="presParOf" srcId="{09A7161B-0DD2-4323-9D8A-C063F3076E77}" destId="{C9123652-55FC-43A0-AC1C-C508B107E6D6}" srcOrd="6" destOrd="0" presId="urn:microsoft.com/office/officeart/2008/layout/HorizontalMultiLevelHierarchy"/>
    <dgm:cxn modelId="{20720EEC-342D-4A55-879B-E01AE252AF92}" type="presParOf" srcId="{C9123652-55FC-43A0-AC1C-C508B107E6D6}" destId="{D5261BAD-3E68-4326-BB04-5E9762EA46B5}" srcOrd="0" destOrd="0" presId="urn:microsoft.com/office/officeart/2008/layout/HorizontalMultiLevelHierarchy"/>
    <dgm:cxn modelId="{D994CB60-105A-4A3F-93FD-202CCB697E3E}" type="presParOf" srcId="{09A7161B-0DD2-4323-9D8A-C063F3076E77}" destId="{FBFF5E57-328A-4ED1-B52E-110C02A3C937}" srcOrd="7" destOrd="0" presId="urn:microsoft.com/office/officeart/2008/layout/HorizontalMultiLevelHierarchy"/>
    <dgm:cxn modelId="{10D2419D-1E31-4E02-8462-85E6D6824874}" type="presParOf" srcId="{FBFF5E57-328A-4ED1-B52E-110C02A3C937}" destId="{DF90B295-82F0-4080-BABD-834C4DD262A0}" srcOrd="0" destOrd="0" presId="urn:microsoft.com/office/officeart/2008/layout/HorizontalMultiLevelHierarchy"/>
    <dgm:cxn modelId="{C56D4547-EE26-436D-8B35-C7F28A3A4CD4}" type="presParOf" srcId="{FBFF5E57-328A-4ED1-B52E-110C02A3C937}" destId="{1084AE61-6530-40AA-B567-E17821F2EA83}" srcOrd="1" destOrd="0" presId="urn:microsoft.com/office/officeart/2008/layout/HorizontalMultiLevelHierarchy"/>
    <dgm:cxn modelId="{B169D7EC-FB0A-4FE4-878E-40588C26C249}" type="presParOf" srcId="{6CB38402-6B89-47CB-A611-EA183E305C6B}" destId="{31574239-E580-4B97-A58C-3A26D331AB16}" srcOrd="6" destOrd="0" presId="urn:microsoft.com/office/officeart/2008/layout/HorizontalMultiLevelHierarchy"/>
    <dgm:cxn modelId="{92FCB085-FCF9-4FC8-BE67-7923480D7832}" type="presParOf" srcId="{31574239-E580-4B97-A58C-3A26D331AB16}" destId="{66F8935E-7DD0-4DA5-92E2-C2B7949165C8}" srcOrd="0" destOrd="0" presId="urn:microsoft.com/office/officeart/2008/layout/HorizontalMultiLevelHierarchy"/>
    <dgm:cxn modelId="{C0035B2C-13A9-4B3B-B8CA-675CD26BA72C}" type="presParOf" srcId="{6CB38402-6B89-47CB-A611-EA183E305C6B}" destId="{4776A1E5-3BC2-4584-B763-006FF005878E}" srcOrd="7" destOrd="0" presId="urn:microsoft.com/office/officeart/2008/layout/HorizontalMultiLevelHierarchy"/>
    <dgm:cxn modelId="{F15B9278-6E64-4390-B609-6E226139D531}" type="presParOf" srcId="{4776A1E5-3BC2-4584-B763-006FF005878E}" destId="{5C702397-8063-40B1-B6BF-4B4C9AE1F850}" srcOrd="0" destOrd="0" presId="urn:microsoft.com/office/officeart/2008/layout/HorizontalMultiLevelHierarchy"/>
    <dgm:cxn modelId="{B6E91D10-FEBE-46FD-8385-FE5881ADDA65}" type="presParOf" srcId="{4776A1E5-3BC2-4584-B763-006FF005878E}" destId="{AE0E9AF1-FDAE-4795-B07D-63C09127644E}"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74239-E580-4B97-A58C-3A26D331AB16}">
      <dsp:nvSpPr>
        <dsp:cNvPr id="0" name=""/>
        <dsp:cNvSpPr/>
      </dsp:nvSpPr>
      <dsp:spPr>
        <a:xfrm>
          <a:off x="1328065" y="3235553"/>
          <a:ext cx="536353" cy="2237553"/>
        </a:xfrm>
        <a:custGeom>
          <a:avLst/>
          <a:gdLst/>
          <a:ahLst/>
          <a:cxnLst/>
          <a:rect l="0" t="0" r="0" b="0"/>
          <a:pathLst>
            <a:path>
              <a:moveTo>
                <a:pt x="0" y="0"/>
              </a:moveTo>
              <a:lnTo>
                <a:pt x="268176" y="0"/>
              </a:lnTo>
              <a:lnTo>
                <a:pt x="268176" y="2237553"/>
              </a:lnTo>
              <a:lnTo>
                <a:pt x="536353" y="2237553"/>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1538718" y="4296806"/>
        <a:ext cx="115046" cy="115046"/>
      </dsp:txXfrm>
    </dsp:sp>
    <dsp:sp modelId="{C9123652-55FC-43A0-AC1C-C508B107E6D6}">
      <dsp:nvSpPr>
        <dsp:cNvPr id="0" name=""/>
        <dsp:cNvSpPr/>
      </dsp:nvSpPr>
      <dsp:spPr>
        <a:xfrm>
          <a:off x="4546187" y="4151044"/>
          <a:ext cx="536353" cy="793394"/>
        </a:xfrm>
        <a:custGeom>
          <a:avLst/>
          <a:gdLst/>
          <a:ahLst/>
          <a:cxnLst/>
          <a:rect l="0" t="0" r="0" b="0"/>
          <a:pathLst>
            <a:path>
              <a:moveTo>
                <a:pt x="0" y="0"/>
              </a:moveTo>
              <a:lnTo>
                <a:pt x="268176" y="0"/>
              </a:lnTo>
              <a:lnTo>
                <a:pt x="268176" y="793394"/>
              </a:lnTo>
              <a:lnTo>
                <a:pt x="536353" y="793394"/>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4790422" y="4523799"/>
        <a:ext cx="47883" cy="47883"/>
      </dsp:txXfrm>
    </dsp:sp>
    <dsp:sp modelId="{5BD3077E-D703-48B1-820C-2842D99FABAA}">
      <dsp:nvSpPr>
        <dsp:cNvPr id="0" name=""/>
        <dsp:cNvSpPr/>
      </dsp:nvSpPr>
      <dsp:spPr>
        <a:xfrm>
          <a:off x="4546187" y="4151044"/>
          <a:ext cx="536353" cy="264464"/>
        </a:xfrm>
        <a:custGeom>
          <a:avLst/>
          <a:gdLst/>
          <a:ahLst/>
          <a:cxnLst/>
          <a:rect l="0" t="0" r="0" b="0"/>
          <a:pathLst>
            <a:path>
              <a:moveTo>
                <a:pt x="0" y="0"/>
              </a:moveTo>
              <a:lnTo>
                <a:pt x="268176" y="0"/>
              </a:lnTo>
              <a:lnTo>
                <a:pt x="268176" y="264464"/>
              </a:lnTo>
              <a:lnTo>
                <a:pt x="536353" y="264464"/>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4799414" y="4268326"/>
        <a:ext cx="29900" cy="29900"/>
      </dsp:txXfrm>
    </dsp:sp>
    <dsp:sp modelId="{6166A52C-FBAE-4571-8219-CC0781715145}">
      <dsp:nvSpPr>
        <dsp:cNvPr id="0" name=""/>
        <dsp:cNvSpPr/>
      </dsp:nvSpPr>
      <dsp:spPr>
        <a:xfrm>
          <a:off x="4546187" y="3886579"/>
          <a:ext cx="536353" cy="264464"/>
        </a:xfrm>
        <a:custGeom>
          <a:avLst/>
          <a:gdLst/>
          <a:ahLst/>
          <a:cxnLst/>
          <a:rect l="0" t="0" r="0" b="0"/>
          <a:pathLst>
            <a:path>
              <a:moveTo>
                <a:pt x="0" y="264464"/>
              </a:moveTo>
              <a:lnTo>
                <a:pt x="268176" y="264464"/>
              </a:lnTo>
              <a:lnTo>
                <a:pt x="268176" y="0"/>
              </a:lnTo>
              <a:lnTo>
                <a:pt x="536353" y="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4799414" y="4003861"/>
        <a:ext cx="29900" cy="29900"/>
      </dsp:txXfrm>
    </dsp:sp>
    <dsp:sp modelId="{0C94EE04-D566-4355-8028-E93155E2AEF3}">
      <dsp:nvSpPr>
        <dsp:cNvPr id="0" name=""/>
        <dsp:cNvSpPr/>
      </dsp:nvSpPr>
      <dsp:spPr>
        <a:xfrm>
          <a:off x="4546187" y="3357649"/>
          <a:ext cx="536353" cy="793394"/>
        </a:xfrm>
        <a:custGeom>
          <a:avLst/>
          <a:gdLst/>
          <a:ahLst/>
          <a:cxnLst/>
          <a:rect l="0" t="0" r="0" b="0"/>
          <a:pathLst>
            <a:path>
              <a:moveTo>
                <a:pt x="0" y="793394"/>
              </a:moveTo>
              <a:lnTo>
                <a:pt x="268176" y="793394"/>
              </a:lnTo>
              <a:lnTo>
                <a:pt x="268176" y="0"/>
              </a:lnTo>
              <a:lnTo>
                <a:pt x="536353" y="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4790422" y="3730405"/>
        <a:ext cx="47883" cy="47883"/>
      </dsp:txXfrm>
    </dsp:sp>
    <dsp:sp modelId="{58D3CF1C-CCA5-484D-8C44-A3AA08F67D5B}">
      <dsp:nvSpPr>
        <dsp:cNvPr id="0" name=""/>
        <dsp:cNvSpPr/>
      </dsp:nvSpPr>
      <dsp:spPr>
        <a:xfrm>
          <a:off x="1328065" y="3235553"/>
          <a:ext cx="536353" cy="915490"/>
        </a:xfrm>
        <a:custGeom>
          <a:avLst/>
          <a:gdLst/>
          <a:ahLst/>
          <a:cxnLst/>
          <a:rect l="0" t="0" r="0" b="0"/>
          <a:pathLst>
            <a:path>
              <a:moveTo>
                <a:pt x="0" y="0"/>
              </a:moveTo>
              <a:lnTo>
                <a:pt x="268176" y="0"/>
              </a:lnTo>
              <a:lnTo>
                <a:pt x="268176" y="915490"/>
              </a:lnTo>
              <a:lnTo>
                <a:pt x="536353" y="91549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1569716" y="3666773"/>
        <a:ext cx="53051" cy="53051"/>
      </dsp:txXfrm>
    </dsp:sp>
    <dsp:sp modelId="{08419EA9-3B8B-4AE2-ABA1-0E9EE0E892B7}">
      <dsp:nvSpPr>
        <dsp:cNvPr id="0" name=""/>
        <dsp:cNvSpPr/>
      </dsp:nvSpPr>
      <dsp:spPr>
        <a:xfrm>
          <a:off x="1328065" y="2874391"/>
          <a:ext cx="536353" cy="361161"/>
        </a:xfrm>
        <a:custGeom>
          <a:avLst/>
          <a:gdLst/>
          <a:ahLst/>
          <a:cxnLst/>
          <a:rect l="0" t="0" r="0" b="0"/>
          <a:pathLst>
            <a:path>
              <a:moveTo>
                <a:pt x="0" y="361161"/>
              </a:moveTo>
              <a:lnTo>
                <a:pt x="268176" y="361161"/>
              </a:lnTo>
              <a:lnTo>
                <a:pt x="268176" y="0"/>
              </a:lnTo>
              <a:lnTo>
                <a:pt x="536353"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1580076" y="3038807"/>
        <a:ext cx="32330" cy="32330"/>
      </dsp:txXfrm>
    </dsp:sp>
    <dsp:sp modelId="{D79BBF44-37FF-4997-A74F-6DF7D5FD7AD6}">
      <dsp:nvSpPr>
        <dsp:cNvPr id="0" name=""/>
        <dsp:cNvSpPr/>
      </dsp:nvSpPr>
      <dsp:spPr>
        <a:xfrm>
          <a:off x="4546187" y="1244804"/>
          <a:ext cx="536353" cy="1055979"/>
        </a:xfrm>
        <a:custGeom>
          <a:avLst/>
          <a:gdLst/>
          <a:ahLst/>
          <a:cxnLst/>
          <a:rect l="0" t="0" r="0" b="0"/>
          <a:pathLst>
            <a:path>
              <a:moveTo>
                <a:pt x="0" y="0"/>
              </a:moveTo>
              <a:lnTo>
                <a:pt x="268176" y="0"/>
              </a:lnTo>
              <a:lnTo>
                <a:pt x="268176" y="1055979"/>
              </a:lnTo>
              <a:lnTo>
                <a:pt x="536353" y="1055979"/>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4784755" y="1743184"/>
        <a:ext cx="59219" cy="59219"/>
      </dsp:txXfrm>
    </dsp:sp>
    <dsp:sp modelId="{5096B5D0-20AA-49BF-839E-FE5CCDF8B3A4}">
      <dsp:nvSpPr>
        <dsp:cNvPr id="0" name=""/>
        <dsp:cNvSpPr/>
      </dsp:nvSpPr>
      <dsp:spPr>
        <a:xfrm>
          <a:off x="4546187" y="1244804"/>
          <a:ext cx="536353" cy="527989"/>
        </a:xfrm>
        <a:custGeom>
          <a:avLst/>
          <a:gdLst/>
          <a:ahLst/>
          <a:cxnLst/>
          <a:rect l="0" t="0" r="0" b="0"/>
          <a:pathLst>
            <a:path>
              <a:moveTo>
                <a:pt x="0" y="0"/>
              </a:moveTo>
              <a:lnTo>
                <a:pt x="268176" y="0"/>
              </a:lnTo>
              <a:lnTo>
                <a:pt x="268176" y="527989"/>
              </a:lnTo>
              <a:lnTo>
                <a:pt x="536353" y="527989"/>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4795549" y="1489983"/>
        <a:ext cx="37631" cy="37631"/>
      </dsp:txXfrm>
    </dsp:sp>
    <dsp:sp modelId="{E37D55F0-FFD0-45B9-BFFB-991FD7C473F2}">
      <dsp:nvSpPr>
        <dsp:cNvPr id="0" name=""/>
        <dsp:cNvSpPr/>
      </dsp:nvSpPr>
      <dsp:spPr>
        <a:xfrm>
          <a:off x="4546187" y="1199084"/>
          <a:ext cx="536353" cy="91440"/>
        </a:xfrm>
        <a:custGeom>
          <a:avLst/>
          <a:gdLst/>
          <a:ahLst/>
          <a:cxnLst/>
          <a:rect l="0" t="0" r="0" b="0"/>
          <a:pathLst>
            <a:path>
              <a:moveTo>
                <a:pt x="0" y="45720"/>
              </a:moveTo>
              <a:lnTo>
                <a:pt x="536353" y="4572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4800955" y="1231395"/>
        <a:ext cx="26817" cy="26817"/>
      </dsp:txXfrm>
    </dsp:sp>
    <dsp:sp modelId="{61DBB99C-3CC0-457C-A71D-EBDF8C96A0EF}">
      <dsp:nvSpPr>
        <dsp:cNvPr id="0" name=""/>
        <dsp:cNvSpPr/>
      </dsp:nvSpPr>
      <dsp:spPr>
        <a:xfrm>
          <a:off x="4546187" y="716814"/>
          <a:ext cx="536353" cy="527989"/>
        </a:xfrm>
        <a:custGeom>
          <a:avLst/>
          <a:gdLst/>
          <a:ahLst/>
          <a:cxnLst/>
          <a:rect l="0" t="0" r="0" b="0"/>
          <a:pathLst>
            <a:path>
              <a:moveTo>
                <a:pt x="0" y="527989"/>
              </a:moveTo>
              <a:lnTo>
                <a:pt x="268176" y="527989"/>
              </a:lnTo>
              <a:lnTo>
                <a:pt x="268176" y="0"/>
              </a:lnTo>
              <a:lnTo>
                <a:pt x="536353" y="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4795549" y="961993"/>
        <a:ext cx="37631" cy="37631"/>
      </dsp:txXfrm>
    </dsp:sp>
    <dsp:sp modelId="{B67912FE-9C13-4824-96F5-D93E886D5497}">
      <dsp:nvSpPr>
        <dsp:cNvPr id="0" name=""/>
        <dsp:cNvSpPr/>
      </dsp:nvSpPr>
      <dsp:spPr>
        <a:xfrm>
          <a:off x="4546187" y="188825"/>
          <a:ext cx="536353" cy="1055979"/>
        </a:xfrm>
        <a:custGeom>
          <a:avLst/>
          <a:gdLst/>
          <a:ahLst/>
          <a:cxnLst/>
          <a:rect l="0" t="0" r="0" b="0"/>
          <a:pathLst>
            <a:path>
              <a:moveTo>
                <a:pt x="0" y="1055979"/>
              </a:moveTo>
              <a:lnTo>
                <a:pt x="268176" y="1055979"/>
              </a:lnTo>
              <a:lnTo>
                <a:pt x="268176" y="0"/>
              </a:lnTo>
              <a:lnTo>
                <a:pt x="536353" y="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4784755" y="687205"/>
        <a:ext cx="59219" cy="59219"/>
      </dsp:txXfrm>
    </dsp:sp>
    <dsp:sp modelId="{3DF067D0-2884-440E-8967-A91C6C1758D2}">
      <dsp:nvSpPr>
        <dsp:cNvPr id="0" name=""/>
        <dsp:cNvSpPr/>
      </dsp:nvSpPr>
      <dsp:spPr>
        <a:xfrm>
          <a:off x="1328065" y="1244804"/>
          <a:ext cx="536353" cy="1990749"/>
        </a:xfrm>
        <a:custGeom>
          <a:avLst/>
          <a:gdLst/>
          <a:ahLst/>
          <a:cxnLst/>
          <a:rect l="0" t="0" r="0" b="0"/>
          <a:pathLst>
            <a:path>
              <a:moveTo>
                <a:pt x="0" y="1990749"/>
              </a:moveTo>
              <a:lnTo>
                <a:pt x="268176" y="1990749"/>
              </a:lnTo>
              <a:lnTo>
                <a:pt x="268176" y="0"/>
              </a:lnTo>
              <a:lnTo>
                <a:pt x="536353"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1544698" y="2188635"/>
        <a:ext cx="103086" cy="103086"/>
      </dsp:txXfrm>
    </dsp:sp>
    <dsp:sp modelId="{46953E58-6C5C-4497-9AFE-B62ACB531CF1}">
      <dsp:nvSpPr>
        <dsp:cNvPr id="0" name=""/>
        <dsp:cNvSpPr/>
      </dsp:nvSpPr>
      <dsp:spPr>
        <a:xfrm rot="16200000">
          <a:off x="140962" y="2575638"/>
          <a:ext cx="1054375" cy="1319830"/>
        </a:xfrm>
        <a:prstGeom prst="rect">
          <a:avLst/>
        </a:prstGeom>
        <a:solidFill>
          <a:schemeClr val="accent6">
            <a:lumMod val="60000"/>
            <a:lumOff val="40000"/>
          </a:schemeClr>
        </a:solidFill>
        <a:ln w="25400" cap="flat" cmpd="sng" algn="ctr">
          <a:no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vert"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中国社会保障制度改革</a:t>
          </a:r>
          <a:endParaRPr lang="en-GB" sz="2000" kern="1200" dirty="0"/>
        </a:p>
      </dsp:txBody>
      <dsp:txXfrm>
        <a:off x="140962" y="2575638"/>
        <a:ext cx="1054375" cy="1319830"/>
      </dsp:txXfrm>
    </dsp:sp>
    <dsp:sp modelId="{EAD4DE8F-D353-4CB9-86EA-D6596551F1DD}">
      <dsp:nvSpPr>
        <dsp:cNvPr id="0" name=""/>
        <dsp:cNvSpPr/>
      </dsp:nvSpPr>
      <dsp:spPr>
        <a:xfrm>
          <a:off x="1864419" y="835998"/>
          <a:ext cx="2681768" cy="817612"/>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rPr>
            <a:t>五险</a:t>
          </a:r>
          <a:endParaRPr lang="en-GB" sz="2000" b="0" kern="1200" dirty="0">
            <a:solidFill>
              <a:schemeClr val="tx1"/>
            </a:solidFill>
          </a:endParaRPr>
        </a:p>
      </dsp:txBody>
      <dsp:txXfrm>
        <a:off x="1864419" y="835998"/>
        <a:ext cx="2681768" cy="817612"/>
      </dsp:txXfrm>
    </dsp:sp>
    <dsp:sp modelId="{3F2FD20D-7319-441B-AA57-B07C0778EF41}">
      <dsp:nvSpPr>
        <dsp:cNvPr id="0" name=""/>
        <dsp:cNvSpPr/>
      </dsp:nvSpPr>
      <dsp:spPr>
        <a:xfrm>
          <a:off x="5082541" y="27032"/>
          <a:ext cx="2207578" cy="323586"/>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FF0000"/>
              </a:solidFill>
            </a:rPr>
            <a:t>养老保险制度</a:t>
          </a:r>
          <a:endParaRPr lang="en-GB" sz="2000" kern="1200" dirty="0">
            <a:solidFill>
              <a:srgbClr val="FF0000"/>
            </a:solidFill>
          </a:endParaRPr>
        </a:p>
      </dsp:txBody>
      <dsp:txXfrm>
        <a:off x="5082541" y="27032"/>
        <a:ext cx="2207578" cy="323586"/>
      </dsp:txXfrm>
    </dsp:sp>
    <dsp:sp modelId="{41009935-F700-4F14-9C13-445FF741EA1E}">
      <dsp:nvSpPr>
        <dsp:cNvPr id="0" name=""/>
        <dsp:cNvSpPr/>
      </dsp:nvSpPr>
      <dsp:spPr>
        <a:xfrm>
          <a:off x="5082541" y="555021"/>
          <a:ext cx="2207578" cy="323586"/>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医疗保险制度</a:t>
          </a:r>
          <a:endParaRPr lang="en-GB" sz="2000" kern="1200" dirty="0"/>
        </a:p>
      </dsp:txBody>
      <dsp:txXfrm>
        <a:off x="5082541" y="555021"/>
        <a:ext cx="2207578" cy="323586"/>
      </dsp:txXfrm>
    </dsp:sp>
    <dsp:sp modelId="{24C746AF-ED1C-43AA-9D70-2FB3DB85AC9C}">
      <dsp:nvSpPr>
        <dsp:cNvPr id="0" name=""/>
        <dsp:cNvSpPr/>
      </dsp:nvSpPr>
      <dsp:spPr>
        <a:xfrm>
          <a:off x="5082541" y="1083011"/>
          <a:ext cx="2207578" cy="323586"/>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失业保险制度</a:t>
          </a:r>
          <a:endParaRPr lang="en-GB" sz="2000" kern="1200" dirty="0"/>
        </a:p>
      </dsp:txBody>
      <dsp:txXfrm>
        <a:off x="5082541" y="1083011"/>
        <a:ext cx="2207578" cy="323586"/>
      </dsp:txXfrm>
    </dsp:sp>
    <dsp:sp modelId="{BC0A5C8B-5E7E-4F6C-9F3F-D23B9DE622BC}">
      <dsp:nvSpPr>
        <dsp:cNvPr id="0" name=""/>
        <dsp:cNvSpPr/>
      </dsp:nvSpPr>
      <dsp:spPr>
        <a:xfrm>
          <a:off x="5082541" y="1611000"/>
          <a:ext cx="2207578" cy="323586"/>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工伤保险制度</a:t>
          </a:r>
          <a:endParaRPr lang="en-GB" sz="2000" kern="1200" dirty="0"/>
        </a:p>
      </dsp:txBody>
      <dsp:txXfrm>
        <a:off x="5082541" y="1611000"/>
        <a:ext cx="2207578" cy="323586"/>
      </dsp:txXfrm>
    </dsp:sp>
    <dsp:sp modelId="{141E0C08-C06A-490A-B547-2ED478718219}">
      <dsp:nvSpPr>
        <dsp:cNvPr id="0" name=""/>
        <dsp:cNvSpPr/>
      </dsp:nvSpPr>
      <dsp:spPr>
        <a:xfrm>
          <a:off x="5082541" y="2138990"/>
          <a:ext cx="2207578" cy="323586"/>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生育保险制度</a:t>
          </a:r>
          <a:endParaRPr lang="en-GB" sz="2000" kern="1200" dirty="0"/>
        </a:p>
      </dsp:txBody>
      <dsp:txXfrm>
        <a:off x="5082541" y="2138990"/>
        <a:ext cx="2207578" cy="323586"/>
      </dsp:txXfrm>
    </dsp:sp>
    <dsp:sp modelId="{DDD2FF11-341D-40ED-9EBD-217BF5283244}">
      <dsp:nvSpPr>
        <dsp:cNvPr id="0" name=""/>
        <dsp:cNvSpPr/>
      </dsp:nvSpPr>
      <dsp:spPr>
        <a:xfrm>
          <a:off x="1864419" y="2712389"/>
          <a:ext cx="5429026" cy="324003"/>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t>最低生活保障制度</a:t>
          </a:r>
          <a:endParaRPr lang="en-GB" sz="2000" b="0" kern="1200" dirty="0"/>
        </a:p>
      </dsp:txBody>
      <dsp:txXfrm>
        <a:off x="1864419" y="2712389"/>
        <a:ext cx="5429026" cy="324003"/>
      </dsp:txXfrm>
    </dsp:sp>
    <dsp:sp modelId="{4C82C5BB-18C5-4DA4-89DF-112696ADFAE2}">
      <dsp:nvSpPr>
        <dsp:cNvPr id="0" name=""/>
        <dsp:cNvSpPr/>
      </dsp:nvSpPr>
      <dsp:spPr>
        <a:xfrm>
          <a:off x="1864419" y="3742238"/>
          <a:ext cx="2681768" cy="817612"/>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rgbClr val="FF0000"/>
              </a:solidFill>
            </a:rPr>
            <a:t>社会福利</a:t>
          </a:r>
          <a:r>
            <a:rPr lang="zh-CN" altLang="en-US" sz="2000" b="0" kern="1200" dirty="0"/>
            <a:t>、救助、互助制度</a:t>
          </a:r>
          <a:endParaRPr lang="en-GB" sz="2000" b="0" kern="1200" dirty="0"/>
        </a:p>
      </dsp:txBody>
      <dsp:txXfrm>
        <a:off x="1864419" y="3742238"/>
        <a:ext cx="2681768" cy="817612"/>
      </dsp:txXfrm>
    </dsp:sp>
    <dsp:sp modelId="{37F62B4F-2676-4B46-883D-81C91F5D8890}">
      <dsp:nvSpPr>
        <dsp:cNvPr id="0" name=""/>
        <dsp:cNvSpPr/>
      </dsp:nvSpPr>
      <dsp:spPr>
        <a:xfrm>
          <a:off x="5082541" y="3195386"/>
          <a:ext cx="2205861" cy="324526"/>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社会福利制度</a:t>
          </a:r>
          <a:endParaRPr lang="en-GB" sz="2000" kern="1200" dirty="0"/>
        </a:p>
      </dsp:txBody>
      <dsp:txXfrm>
        <a:off x="5082541" y="3195386"/>
        <a:ext cx="2205861" cy="324526"/>
      </dsp:txXfrm>
    </dsp:sp>
    <dsp:sp modelId="{A2CC99E7-FB0F-424C-84E0-64DC12DB6598}">
      <dsp:nvSpPr>
        <dsp:cNvPr id="0" name=""/>
        <dsp:cNvSpPr/>
      </dsp:nvSpPr>
      <dsp:spPr>
        <a:xfrm>
          <a:off x="5082541" y="3724316"/>
          <a:ext cx="2205861" cy="324526"/>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优抚救助制度</a:t>
          </a:r>
          <a:endParaRPr lang="en-GB" sz="2000" kern="1200" dirty="0"/>
        </a:p>
      </dsp:txBody>
      <dsp:txXfrm>
        <a:off x="5082541" y="3724316"/>
        <a:ext cx="2205861" cy="324526"/>
      </dsp:txXfrm>
    </dsp:sp>
    <dsp:sp modelId="{06348D7B-ABD1-43C5-950D-44A88F83CF8E}">
      <dsp:nvSpPr>
        <dsp:cNvPr id="0" name=""/>
        <dsp:cNvSpPr/>
      </dsp:nvSpPr>
      <dsp:spPr>
        <a:xfrm>
          <a:off x="5082541" y="4253245"/>
          <a:ext cx="2205861" cy="324526"/>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灾难救助制度</a:t>
          </a:r>
          <a:endParaRPr lang="en-GB" sz="2000" kern="1200" dirty="0"/>
        </a:p>
      </dsp:txBody>
      <dsp:txXfrm>
        <a:off x="5082541" y="4253245"/>
        <a:ext cx="2205861" cy="324526"/>
      </dsp:txXfrm>
    </dsp:sp>
    <dsp:sp modelId="{DF90B295-82F0-4080-BABD-834C4DD262A0}">
      <dsp:nvSpPr>
        <dsp:cNvPr id="0" name=""/>
        <dsp:cNvSpPr/>
      </dsp:nvSpPr>
      <dsp:spPr>
        <a:xfrm>
          <a:off x="5082541" y="4782175"/>
          <a:ext cx="2205861" cy="324526"/>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社会互助制度</a:t>
          </a:r>
          <a:endParaRPr lang="en-GB" sz="2000" kern="1200" dirty="0"/>
        </a:p>
      </dsp:txBody>
      <dsp:txXfrm>
        <a:off x="5082541" y="4782175"/>
        <a:ext cx="2205861" cy="324526"/>
      </dsp:txXfrm>
    </dsp:sp>
    <dsp:sp modelId="{5C702397-8063-40B1-B6BF-4B4C9AE1F850}">
      <dsp:nvSpPr>
        <dsp:cNvPr id="0" name=""/>
        <dsp:cNvSpPr/>
      </dsp:nvSpPr>
      <dsp:spPr>
        <a:xfrm>
          <a:off x="1864419" y="5311105"/>
          <a:ext cx="5428811" cy="324003"/>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t>关于社会保障制度改革的几点建议</a:t>
          </a:r>
          <a:endParaRPr lang="en-GB" sz="2000" b="0" kern="1200" dirty="0"/>
        </a:p>
      </dsp:txBody>
      <dsp:txXfrm>
        <a:off x="1864419" y="5311105"/>
        <a:ext cx="5428811" cy="32400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EBF6E-07E1-4A9E-AA27-B52CDC64B021}" type="datetimeFigureOut">
              <a:rPr lang="en-GB" smtClean="0"/>
              <a:t>13/05/2019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19C3D-7EF0-4B04-95D2-6E26D91564D8}" type="slidenum">
              <a:rPr lang="en-GB" smtClean="0"/>
              <a:t>‹#›</a:t>
            </a:fld>
            <a:endParaRPr lang="en-GB"/>
          </a:p>
        </p:txBody>
      </p:sp>
    </p:spTree>
    <p:extLst>
      <p:ext uri="{BB962C8B-B14F-4D97-AF65-F5344CB8AC3E}">
        <p14:creationId xmlns:p14="http://schemas.microsoft.com/office/powerpoint/2010/main" val="177956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a:t>
            </a:fld>
            <a:endParaRPr lang="en-GB"/>
          </a:p>
        </p:txBody>
      </p:sp>
    </p:spTree>
    <p:extLst>
      <p:ext uri="{BB962C8B-B14F-4D97-AF65-F5344CB8AC3E}">
        <p14:creationId xmlns:p14="http://schemas.microsoft.com/office/powerpoint/2010/main" val="405856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13</a:t>
            </a:fld>
            <a:endParaRPr lang="en-GB"/>
          </a:p>
        </p:txBody>
      </p:sp>
    </p:spTree>
    <p:extLst>
      <p:ext uri="{BB962C8B-B14F-4D97-AF65-F5344CB8AC3E}">
        <p14:creationId xmlns:p14="http://schemas.microsoft.com/office/powerpoint/2010/main" val="5051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14</a:t>
            </a:fld>
            <a:endParaRPr lang="en-GB"/>
          </a:p>
        </p:txBody>
      </p:sp>
    </p:spTree>
    <p:extLst>
      <p:ext uri="{BB962C8B-B14F-4D97-AF65-F5344CB8AC3E}">
        <p14:creationId xmlns:p14="http://schemas.microsoft.com/office/powerpoint/2010/main" val="719281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15</a:t>
            </a:fld>
            <a:endParaRPr lang="en-GB"/>
          </a:p>
        </p:txBody>
      </p:sp>
    </p:spTree>
    <p:extLst>
      <p:ext uri="{BB962C8B-B14F-4D97-AF65-F5344CB8AC3E}">
        <p14:creationId xmlns:p14="http://schemas.microsoft.com/office/powerpoint/2010/main" val="2005527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16</a:t>
            </a:fld>
            <a:endParaRPr lang="en-GB"/>
          </a:p>
        </p:txBody>
      </p:sp>
    </p:spTree>
    <p:extLst>
      <p:ext uri="{BB962C8B-B14F-4D97-AF65-F5344CB8AC3E}">
        <p14:creationId xmlns:p14="http://schemas.microsoft.com/office/powerpoint/2010/main" val="3899023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17</a:t>
            </a:fld>
            <a:endParaRPr lang="en-GB"/>
          </a:p>
        </p:txBody>
      </p:sp>
    </p:spTree>
    <p:extLst>
      <p:ext uri="{BB962C8B-B14F-4D97-AF65-F5344CB8AC3E}">
        <p14:creationId xmlns:p14="http://schemas.microsoft.com/office/powerpoint/2010/main" val="1161569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18</a:t>
            </a:fld>
            <a:endParaRPr lang="en-GB"/>
          </a:p>
        </p:txBody>
      </p:sp>
    </p:spTree>
    <p:extLst>
      <p:ext uri="{BB962C8B-B14F-4D97-AF65-F5344CB8AC3E}">
        <p14:creationId xmlns:p14="http://schemas.microsoft.com/office/powerpoint/2010/main" val="4191759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19</a:t>
            </a:fld>
            <a:endParaRPr lang="en-GB"/>
          </a:p>
        </p:txBody>
      </p:sp>
    </p:spTree>
    <p:extLst>
      <p:ext uri="{BB962C8B-B14F-4D97-AF65-F5344CB8AC3E}">
        <p14:creationId xmlns:p14="http://schemas.microsoft.com/office/powerpoint/2010/main" val="2995257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20</a:t>
            </a:fld>
            <a:endParaRPr lang="en-GB"/>
          </a:p>
        </p:txBody>
      </p:sp>
    </p:spTree>
    <p:extLst>
      <p:ext uri="{BB962C8B-B14F-4D97-AF65-F5344CB8AC3E}">
        <p14:creationId xmlns:p14="http://schemas.microsoft.com/office/powerpoint/2010/main" val="1069384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21</a:t>
            </a:fld>
            <a:endParaRPr lang="en-GB"/>
          </a:p>
        </p:txBody>
      </p:sp>
    </p:spTree>
    <p:extLst>
      <p:ext uri="{BB962C8B-B14F-4D97-AF65-F5344CB8AC3E}">
        <p14:creationId xmlns:p14="http://schemas.microsoft.com/office/powerpoint/2010/main" val="1739850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22</a:t>
            </a:fld>
            <a:endParaRPr lang="en-GB"/>
          </a:p>
        </p:txBody>
      </p:sp>
    </p:spTree>
    <p:extLst>
      <p:ext uri="{BB962C8B-B14F-4D97-AF65-F5344CB8AC3E}">
        <p14:creationId xmlns:p14="http://schemas.microsoft.com/office/powerpoint/2010/main" val="3229355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2</a:t>
            </a:fld>
            <a:endParaRPr lang="en-GB"/>
          </a:p>
        </p:txBody>
      </p:sp>
    </p:spTree>
    <p:extLst>
      <p:ext uri="{BB962C8B-B14F-4D97-AF65-F5344CB8AC3E}">
        <p14:creationId xmlns:p14="http://schemas.microsoft.com/office/powerpoint/2010/main" val="41270570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23</a:t>
            </a:fld>
            <a:endParaRPr lang="en-GB"/>
          </a:p>
        </p:txBody>
      </p:sp>
    </p:spTree>
    <p:extLst>
      <p:ext uri="{BB962C8B-B14F-4D97-AF65-F5344CB8AC3E}">
        <p14:creationId xmlns:p14="http://schemas.microsoft.com/office/powerpoint/2010/main" val="394367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24</a:t>
            </a:fld>
            <a:endParaRPr lang="en-GB"/>
          </a:p>
        </p:txBody>
      </p:sp>
    </p:spTree>
    <p:extLst>
      <p:ext uri="{BB962C8B-B14F-4D97-AF65-F5344CB8AC3E}">
        <p14:creationId xmlns:p14="http://schemas.microsoft.com/office/powerpoint/2010/main" val="2933024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25</a:t>
            </a:fld>
            <a:endParaRPr lang="en-GB"/>
          </a:p>
        </p:txBody>
      </p:sp>
    </p:spTree>
    <p:extLst>
      <p:ext uri="{BB962C8B-B14F-4D97-AF65-F5344CB8AC3E}">
        <p14:creationId xmlns:p14="http://schemas.microsoft.com/office/powerpoint/2010/main" val="1757297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26</a:t>
            </a:fld>
            <a:endParaRPr lang="en-GB"/>
          </a:p>
        </p:txBody>
      </p:sp>
    </p:spTree>
    <p:extLst>
      <p:ext uri="{BB962C8B-B14F-4D97-AF65-F5344CB8AC3E}">
        <p14:creationId xmlns:p14="http://schemas.microsoft.com/office/powerpoint/2010/main" val="4229484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27</a:t>
            </a:fld>
            <a:endParaRPr lang="en-GB"/>
          </a:p>
        </p:txBody>
      </p:sp>
    </p:spTree>
    <p:extLst>
      <p:ext uri="{BB962C8B-B14F-4D97-AF65-F5344CB8AC3E}">
        <p14:creationId xmlns:p14="http://schemas.microsoft.com/office/powerpoint/2010/main" val="589216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29</a:t>
            </a:fld>
            <a:endParaRPr lang="en-GB"/>
          </a:p>
        </p:txBody>
      </p:sp>
    </p:spTree>
    <p:extLst>
      <p:ext uri="{BB962C8B-B14F-4D97-AF65-F5344CB8AC3E}">
        <p14:creationId xmlns:p14="http://schemas.microsoft.com/office/powerpoint/2010/main" val="2122833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30</a:t>
            </a:fld>
            <a:endParaRPr lang="en-GB"/>
          </a:p>
        </p:txBody>
      </p:sp>
    </p:spTree>
    <p:extLst>
      <p:ext uri="{BB962C8B-B14F-4D97-AF65-F5344CB8AC3E}">
        <p14:creationId xmlns:p14="http://schemas.microsoft.com/office/powerpoint/2010/main" val="706892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31</a:t>
            </a:fld>
            <a:endParaRPr lang="en-GB"/>
          </a:p>
        </p:txBody>
      </p:sp>
    </p:spTree>
    <p:extLst>
      <p:ext uri="{BB962C8B-B14F-4D97-AF65-F5344CB8AC3E}">
        <p14:creationId xmlns:p14="http://schemas.microsoft.com/office/powerpoint/2010/main" val="4201918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32</a:t>
            </a:fld>
            <a:endParaRPr lang="en-GB"/>
          </a:p>
        </p:txBody>
      </p:sp>
    </p:spTree>
    <p:extLst>
      <p:ext uri="{BB962C8B-B14F-4D97-AF65-F5344CB8AC3E}">
        <p14:creationId xmlns:p14="http://schemas.microsoft.com/office/powerpoint/2010/main" val="25070592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33</a:t>
            </a:fld>
            <a:endParaRPr lang="en-GB"/>
          </a:p>
        </p:txBody>
      </p:sp>
    </p:spTree>
    <p:extLst>
      <p:ext uri="{BB962C8B-B14F-4D97-AF65-F5344CB8AC3E}">
        <p14:creationId xmlns:p14="http://schemas.microsoft.com/office/powerpoint/2010/main" val="976329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3</a:t>
            </a:fld>
            <a:endParaRPr lang="en-GB"/>
          </a:p>
        </p:txBody>
      </p:sp>
    </p:spTree>
    <p:extLst>
      <p:ext uri="{BB962C8B-B14F-4D97-AF65-F5344CB8AC3E}">
        <p14:creationId xmlns:p14="http://schemas.microsoft.com/office/powerpoint/2010/main" val="7344923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34</a:t>
            </a:fld>
            <a:endParaRPr lang="en-GB"/>
          </a:p>
        </p:txBody>
      </p:sp>
    </p:spTree>
    <p:extLst>
      <p:ext uri="{BB962C8B-B14F-4D97-AF65-F5344CB8AC3E}">
        <p14:creationId xmlns:p14="http://schemas.microsoft.com/office/powerpoint/2010/main" val="249813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35</a:t>
            </a:fld>
            <a:endParaRPr lang="en-GB"/>
          </a:p>
        </p:txBody>
      </p:sp>
    </p:spTree>
    <p:extLst>
      <p:ext uri="{BB962C8B-B14F-4D97-AF65-F5344CB8AC3E}">
        <p14:creationId xmlns:p14="http://schemas.microsoft.com/office/powerpoint/2010/main" val="16131760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36</a:t>
            </a:fld>
            <a:endParaRPr lang="en-GB"/>
          </a:p>
        </p:txBody>
      </p:sp>
    </p:spTree>
    <p:extLst>
      <p:ext uri="{BB962C8B-B14F-4D97-AF65-F5344CB8AC3E}">
        <p14:creationId xmlns:p14="http://schemas.microsoft.com/office/powerpoint/2010/main" val="2817329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37</a:t>
            </a:fld>
            <a:endParaRPr lang="en-GB"/>
          </a:p>
        </p:txBody>
      </p:sp>
    </p:spTree>
    <p:extLst>
      <p:ext uri="{BB962C8B-B14F-4D97-AF65-F5344CB8AC3E}">
        <p14:creationId xmlns:p14="http://schemas.microsoft.com/office/powerpoint/2010/main" val="2774903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40</a:t>
            </a:fld>
            <a:endParaRPr lang="en-GB"/>
          </a:p>
        </p:txBody>
      </p:sp>
    </p:spTree>
    <p:extLst>
      <p:ext uri="{BB962C8B-B14F-4D97-AF65-F5344CB8AC3E}">
        <p14:creationId xmlns:p14="http://schemas.microsoft.com/office/powerpoint/2010/main" val="2397529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41</a:t>
            </a:fld>
            <a:endParaRPr lang="en-GB"/>
          </a:p>
        </p:txBody>
      </p:sp>
    </p:spTree>
    <p:extLst>
      <p:ext uri="{BB962C8B-B14F-4D97-AF65-F5344CB8AC3E}">
        <p14:creationId xmlns:p14="http://schemas.microsoft.com/office/powerpoint/2010/main" val="4299937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42</a:t>
            </a:fld>
            <a:endParaRPr lang="en-GB"/>
          </a:p>
        </p:txBody>
      </p:sp>
    </p:spTree>
    <p:extLst>
      <p:ext uri="{BB962C8B-B14F-4D97-AF65-F5344CB8AC3E}">
        <p14:creationId xmlns:p14="http://schemas.microsoft.com/office/powerpoint/2010/main" val="39410065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43</a:t>
            </a:fld>
            <a:endParaRPr lang="en-GB"/>
          </a:p>
        </p:txBody>
      </p:sp>
    </p:spTree>
    <p:extLst>
      <p:ext uri="{BB962C8B-B14F-4D97-AF65-F5344CB8AC3E}">
        <p14:creationId xmlns:p14="http://schemas.microsoft.com/office/powerpoint/2010/main" val="19117320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44</a:t>
            </a:fld>
            <a:endParaRPr lang="en-GB"/>
          </a:p>
        </p:txBody>
      </p:sp>
    </p:spTree>
    <p:extLst>
      <p:ext uri="{BB962C8B-B14F-4D97-AF65-F5344CB8AC3E}">
        <p14:creationId xmlns:p14="http://schemas.microsoft.com/office/powerpoint/2010/main" val="5211042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45</a:t>
            </a:fld>
            <a:endParaRPr lang="en-GB"/>
          </a:p>
        </p:txBody>
      </p:sp>
    </p:spTree>
    <p:extLst>
      <p:ext uri="{BB962C8B-B14F-4D97-AF65-F5344CB8AC3E}">
        <p14:creationId xmlns:p14="http://schemas.microsoft.com/office/powerpoint/2010/main" val="813898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4</a:t>
            </a:fld>
            <a:endParaRPr lang="en-GB"/>
          </a:p>
        </p:txBody>
      </p:sp>
    </p:spTree>
    <p:extLst>
      <p:ext uri="{BB962C8B-B14F-4D97-AF65-F5344CB8AC3E}">
        <p14:creationId xmlns:p14="http://schemas.microsoft.com/office/powerpoint/2010/main" val="654121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46</a:t>
            </a:fld>
            <a:endParaRPr lang="en-GB"/>
          </a:p>
        </p:txBody>
      </p:sp>
    </p:spTree>
    <p:extLst>
      <p:ext uri="{BB962C8B-B14F-4D97-AF65-F5344CB8AC3E}">
        <p14:creationId xmlns:p14="http://schemas.microsoft.com/office/powerpoint/2010/main" val="39148143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47</a:t>
            </a:fld>
            <a:endParaRPr lang="en-GB"/>
          </a:p>
        </p:txBody>
      </p:sp>
    </p:spTree>
    <p:extLst>
      <p:ext uri="{BB962C8B-B14F-4D97-AF65-F5344CB8AC3E}">
        <p14:creationId xmlns:p14="http://schemas.microsoft.com/office/powerpoint/2010/main" val="31233066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48</a:t>
            </a:fld>
            <a:endParaRPr lang="en-GB"/>
          </a:p>
        </p:txBody>
      </p:sp>
    </p:spTree>
    <p:extLst>
      <p:ext uri="{BB962C8B-B14F-4D97-AF65-F5344CB8AC3E}">
        <p14:creationId xmlns:p14="http://schemas.microsoft.com/office/powerpoint/2010/main" val="19633749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49</a:t>
            </a:fld>
            <a:endParaRPr lang="en-GB"/>
          </a:p>
        </p:txBody>
      </p:sp>
    </p:spTree>
    <p:extLst>
      <p:ext uri="{BB962C8B-B14F-4D97-AF65-F5344CB8AC3E}">
        <p14:creationId xmlns:p14="http://schemas.microsoft.com/office/powerpoint/2010/main" val="2067304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fld id="{97F19C3D-7EF0-4B04-95D2-6E26D91564D8}" type="slidenum">
              <a:rPr lang="en-GB" smtClean="0"/>
              <a:t>50</a:t>
            </a:fld>
            <a:endParaRPr lang="en-GB"/>
          </a:p>
        </p:txBody>
      </p:sp>
    </p:spTree>
    <p:extLst>
      <p:ext uri="{BB962C8B-B14F-4D97-AF65-F5344CB8AC3E}">
        <p14:creationId xmlns:p14="http://schemas.microsoft.com/office/powerpoint/2010/main" val="6054916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51</a:t>
            </a:fld>
            <a:endParaRPr lang="en-GB"/>
          </a:p>
        </p:txBody>
      </p:sp>
    </p:spTree>
    <p:extLst>
      <p:ext uri="{BB962C8B-B14F-4D97-AF65-F5344CB8AC3E}">
        <p14:creationId xmlns:p14="http://schemas.microsoft.com/office/powerpoint/2010/main" val="612091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52</a:t>
            </a:fld>
            <a:endParaRPr lang="en-GB"/>
          </a:p>
        </p:txBody>
      </p:sp>
    </p:spTree>
    <p:extLst>
      <p:ext uri="{BB962C8B-B14F-4D97-AF65-F5344CB8AC3E}">
        <p14:creationId xmlns:p14="http://schemas.microsoft.com/office/powerpoint/2010/main" val="19817846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53</a:t>
            </a:fld>
            <a:endParaRPr lang="en-GB"/>
          </a:p>
        </p:txBody>
      </p:sp>
    </p:spTree>
    <p:extLst>
      <p:ext uri="{BB962C8B-B14F-4D97-AF65-F5344CB8AC3E}">
        <p14:creationId xmlns:p14="http://schemas.microsoft.com/office/powerpoint/2010/main" val="22658570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54</a:t>
            </a:fld>
            <a:endParaRPr lang="en-GB"/>
          </a:p>
        </p:txBody>
      </p:sp>
    </p:spTree>
    <p:extLst>
      <p:ext uri="{BB962C8B-B14F-4D97-AF65-F5344CB8AC3E}">
        <p14:creationId xmlns:p14="http://schemas.microsoft.com/office/powerpoint/2010/main" val="17429621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55</a:t>
            </a:fld>
            <a:endParaRPr lang="en-GB"/>
          </a:p>
        </p:txBody>
      </p:sp>
    </p:spTree>
    <p:extLst>
      <p:ext uri="{BB962C8B-B14F-4D97-AF65-F5344CB8AC3E}">
        <p14:creationId xmlns:p14="http://schemas.microsoft.com/office/powerpoint/2010/main" val="1858193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8</a:t>
            </a:fld>
            <a:endParaRPr lang="en-GB"/>
          </a:p>
        </p:txBody>
      </p:sp>
    </p:spTree>
    <p:extLst>
      <p:ext uri="{BB962C8B-B14F-4D97-AF65-F5344CB8AC3E}">
        <p14:creationId xmlns:p14="http://schemas.microsoft.com/office/powerpoint/2010/main" val="11794513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56</a:t>
            </a:fld>
            <a:endParaRPr lang="en-GB"/>
          </a:p>
        </p:txBody>
      </p:sp>
    </p:spTree>
    <p:extLst>
      <p:ext uri="{BB962C8B-B14F-4D97-AF65-F5344CB8AC3E}">
        <p14:creationId xmlns:p14="http://schemas.microsoft.com/office/powerpoint/2010/main" val="18027473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57</a:t>
            </a:fld>
            <a:endParaRPr lang="en-GB"/>
          </a:p>
        </p:txBody>
      </p:sp>
    </p:spTree>
    <p:extLst>
      <p:ext uri="{BB962C8B-B14F-4D97-AF65-F5344CB8AC3E}">
        <p14:creationId xmlns:p14="http://schemas.microsoft.com/office/powerpoint/2010/main" val="28348140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58</a:t>
            </a:fld>
            <a:endParaRPr lang="en-GB"/>
          </a:p>
        </p:txBody>
      </p:sp>
    </p:spTree>
    <p:extLst>
      <p:ext uri="{BB962C8B-B14F-4D97-AF65-F5344CB8AC3E}">
        <p14:creationId xmlns:p14="http://schemas.microsoft.com/office/powerpoint/2010/main" val="36009009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66</a:t>
            </a:fld>
            <a:endParaRPr lang="en-GB"/>
          </a:p>
        </p:txBody>
      </p:sp>
    </p:spTree>
    <p:extLst>
      <p:ext uri="{BB962C8B-B14F-4D97-AF65-F5344CB8AC3E}">
        <p14:creationId xmlns:p14="http://schemas.microsoft.com/office/powerpoint/2010/main" val="3420086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67</a:t>
            </a:fld>
            <a:endParaRPr lang="en-GB"/>
          </a:p>
        </p:txBody>
      </p:sp>
    </p:spTree>
    <p:extLst>
      <p:ext uri="{BB962C8B-B14F-4D97-AF65-F5344CB8AC3E}">
        <p14:creationId xmlns:p14="http://schemas.microsoft.com/office/powerpoint/2010/main" val="39972634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68</a:t>
            </a:fld>
            <a:endParaRPr lang="en-GB"/>
          </a:p>
        </p:txBody>
      </p:sp>
    </p:spTree>
    <p:extLst>
      <p:ext uri="{BB962C8B-B14F-4D97-AF65-F5344CB8AC3E}">
        <p14:creationId xmlns:p14="http://schemas.microsoft.com/office/powerpoint/2010/main" val="26004678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69</a:t>
            </a:fld>
            <a:endParaRPr lang="en-GB"/>
          </a:p>
        </p:txBody>
      </p:sp>
    </p:spTree>
    <p:extLst>
      <p:ext uri="{BB962C8B-B14F-4D97-AF65-F5344CB8AC3E}">
        <p14:creationId xmlns:p14="http://schemas.microsoft.com/office/powerpoint/2010/main" val="19905445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70</a:t>
            </a:fld>
            <a:endParaRPr lang="en-GB"/>
          </a:p>
        </p:txBody>
      </p:sp>
    </p:spTree>
    <p:extLst>
      <p:ext uri="{BB962C8B-B14F-4D97-AF65-F5344CB8AC3E}">
        <p14:creationId xmlns:p14="http://schemas.microsoft.com/office/powerpoint/2010/main" val="33228010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71</a:t>
            </a:fld>
            <a:endParaRPr lang="en-GB"/>
          </a:p>
        </p:txBody>
      </p:sp>
    </p:spTree>
    <p:extLst>
      <p:ext uri="{BB962C8B-B14F-4D97-AF65-F5344CB8AC3E}">
        <p14:creationId xmlns:p14="http://schemas.microsoft.com/office/powerpoint/2010/main" val="18547636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72</a:t>
            </a:fld>
            <a:endParaRPr lang="en-GB"/>
          </a:p>
        </p:txBody>
      </p:sp>
    </p:spTree>
    <p:extLst>
      <p:ext uri="{BB962C8B-B14F-4D97-AF65-F5344CB8AC3E}">
        <p14:creationId xmlns:p14="http://schemas.microsoft.com/office/powerpoint/2010/main" val="290999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9</a:t>
            </a:fld>
            <a:endParaRPr lang="en-GB"/>
          </a:p>
        </p:txBody>
      </p:sp>
    </p:spTree>
    <p:extLst>
      <p:ext uri="{BB962C8B-B14F-4D97-AF65-F5344CB8AC3E}">
        <p14:creationId xmlns:p14="http://schemas.microsoft.com/office/powerpoint/2010/main" val="27543580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73</a:t>
            </a:fld>
            <a:endParaRPr lang="en-GB"/>
          </a:p>
        </p:txBody>
      </p:sp>
    </p:spTree>
    <p:extLst>
      <p:ext uri="{BB962C8B-B14F-4D97-AF65-F5344CB8AC3E}">
        <p14:creationId xmlns:p14="http://schemas.microsoft.com/office/powerpoint/2010/main" val="3259360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10</a:t>
            </a:fld>
            <a:endParaRPr lang="en-GB"/>
          </a:p>
        </p:txBody>
      </p:sp>
    </p:spTree>
    <p:extLst>
      <p:ext uri="{BB962C8B-B14F-4D97-AF65-F5344CB8AC3E}">
        <p14:creationId xmlns:p14="http://schemas.microsoft.com/office/powerpoint/2010/main" val="4118408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11</a:t>
            </a:fld>
            <a:endParaRPr lang="en-GB"/>
          </a:p>
        </p:txBody>
      </p:sp>
    </p:spTree>
    <p:extLst>
      <p:ext uri="{BB962C8B-B14F-4D97-AF65-F5344CB8AC3E}">
        <p14:creationId xmlns:p14="http://schemas.microsoft.com/office/powerpoint/2010/main" val="2233484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12</a:t>
            </a:fld>
            <a:endParaRPr lang="en-GB"/>
          </a:p>
        </p:txBody>
      </p:sp>
    </p:spTree>
    <p:extLst>
      <p:ext uri="{BB962C8B-B14F-4D97-AF65-F5344CB8AC3E}">
        <p14:creationId xmlns:p14="http://schemas.microsoft.com/office/powerpoint/2010/main" val="980790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2019/5/13</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9"/>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1"/>
            <a:ext cx="2743200" cy="366183"/>
          </a:xfrm>
          <a:prstGeom prst="rect">
            <a:avLst/>
          </a:prstGeom>
        </p:spPr>
        <p:txBody>
          <a:bodyPr/>
          <a:lstStyle>
            <a:lvl1pPr>
              <a:defRPr/>
            </a:lvl1pPr>
          </a:lstStyle>
          <a:p>
            <a:pPr>
              <a:defRPr/>
            </a:pPr>
            <a:fld id="{F063E0BF-EC37-473C-BC4C-93B2F51F426F}" type="datetimeFigureOut">
              <a:rPr lang="zh-CN" altLang="en-US"/>
              <a:t>2019/5/13</a:t>
            </a:fld>
            <a:endParaRPr lang="zh-CN" altLang="en-US"/>
          </a:p>
        </p:txBody>
      </p:sp>
      <p:sp>
        <p:nvSpPr>
          <p:cNvPr id="5" name="页脚占位符 4"/>
          <p:cNvSpPr>
            <a:spLocks noGrp="1"/>
          </p:cNvSpPr>
          <p:nvPr>
            <p:ph type="ftr" sz="quarter" idx="11"/>
          </p:nvPr>
        </p:nvSpPr>
        <p:spPr>
          <a:xfrm>
            <a:off x="4038600" y="6356351"/>
            <a:ext cx="4114800" cy="366183"/>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10600" y="6356351"/>
            <a:ext cx="2743200" cy="366183"/>
          </a:xfrm>
          <a:prstGeom prst="rect">
            <a:avLst/>
          </a:prstGeom>
        </p:spPr>
        <p:txBody>
          <a:bodyPr/>
          <a:lstStyle>
            <a:lvl1pPr>
              <a:defRPr/>
            </a:lvl1pPr>
          </a:lstStyle>
          <a:p>
            <a:pPr>
              <a:defRPr/>
            </a:pPr>
            <a:fld id="{855F5EC4-FD10-42FA-94A4-CAF86BE0F7EF}" type="slidenum">
              <a:rPr lang="zh-CN" altLang="en-US"/>
              <a:t>‹#›</a:t>
            </a:fld>
            <a:endParaRPr lang="zh-CN" altLang="en-US"/>
          </a:p>
        </p:txBody>
      </p:sp>
    </p:spTree>
    <p:extLst>
      <p:ext uri="{BB962C8B-B14F-4D97-AF65-F5344CB8AC3E}">
        <p14:creationId xmlns:p14="http://schemas.microsoft.com/office/powerpoint/2010/main" val="3242198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83559AE-2DCF-418C-9323-F9696E700B35}" type="datetimeFigureOut">
              <a:rPr lang="zh-CN" altLang="en-US" smtClean="0"/>
              <a:t>2019/5/13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83559AE-2DCF-418C-9323-F9696E700B35}" type="datetimeFigureOut">
              <a:rPr lang="zh-CN" altLang="en-US" smtClean="0"/>
              <a:t>2019/5/13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83559AE-2DCF-418C-9323-F9696E700B35}" type="datetimeFigureOut">
              <a:rPr lang="zh-CN" altLang="en-US" smtClean="0"/>
              <a:t>2019/5/13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3559AE-2DCF-418C-9323-F9696E700B35}" type="datetimeFigureOut">
              <a:rPr lang="zh-CN" altLang="en-US" smtClean="0"/>
              <a:t>2019/5/13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83559AE-2DCF-418C-9323-F9696E700B35}" type="datetimeFigureOut">
              <a:rPr lang="zh-CN" altLang="en-US" smtClean="0"/>
              <a:t>2019/5/13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83559AE-2DCF-418C-9323-F9696E700B35}" type="datetimeFigureOut">
              <a:rPr lang="zh-CN" altLang="en-US" smtClean="0"/>
              <a:t>2019/5/13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67000"/>
            <a:lum/>
          </a:blip>
          <a:srcRect/>
          <a:stretch>
            <a:fillRect t="-6000" b="-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559AE-2DCF-418C-9323-F9696E700B35}" type="datetimeFigureOut">
              <a:rPr lang="zh-CN" altLang="en-US" smtClean="0"/>
              <a:t>2019/5/13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F5B92-2CBF-4C26-B8CB-37BA7423E3C9}" type="slidenum">
              <a:rPr lang="zh-CN" altLang="en-US" smtClean="0"/>
              <a:t>‹#›</a:t>
            </a:fld>
            <a:endParaRPr lang="zh-CN" altLang="en-US"/>
          </a:p>
        </p:txBody>
      </p:sp>
      <p:grpSp>
        <p:nvGrpSpPr>
          <p:cNvPr id="7" name="组合 6">
            <a:extLst>
              <a:ext uri="{FF2B5EF4-FFF2-40B4-BE49-F238E27FC236}">
                <a16:creationId xmlns:a16="http://schemas.microsoft.com/office/drawing/2014/main" id="{00CBE8D9-C26F-4E94-8DA9-865232E4C978}"/>
              </a:ext>
            </a:extLst>
          </p:cNvPr>
          <p:cNvGrpSpPr/>
          <p:nvPr userDrawn="1"/>
        </p:nvGrpSpPr>
        <p:grpSpPr>
          <a:xfrm>
            <a:off x="1" y="0"/>
            <a:ext cx="12192000" cy="671725"/>
            <a:chOff x="1" y="0"/>
            <a:chExt cx="12192000" cy="671725"/>
          </a:xfrm>
        </p:grpSpPr>
        <p:cxnSp>
          <p:nvCxnSpPr>
            <p:cNvPr id="8" name="直接连接符 7">
              <a:extLst>
                <a:ext uri="{FF2B5EF4-FFF2-40B4-BE49-F238E27FC236}">
                  <a16:creationId xmlns:a16="http://schemas.microsoft.com/office/drawing/2014/main" id="{EC71F8BE-706A-44A5-ACBA-B90855D0A08F}"/>
                </a:ext>
              </a:extLst>
            </p:cNvPr>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9" name="图片 8">
              <a:extLst>
                <a:ext uri="{FF2B5EF4-FFF2-40B4-BE49-F238E27FC236}">
                  <a16:creationId xmlns:a16="http://schemas.microsoft.com/office/drawing/2014/main" id="{89327FFE-F6D8-47C9-B8A4-DDB3AAA1D9C6}"/>
                </a:ext>
              </a:extLst>
            </p:cNvPr>
            <p:cNvPicPr>
              <a:picLocks noChangeAspect="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5">
            <a:alphaModFix amt="67000"/>
            <a:lum/>
          </a:blip>
          <a:srcRect/>
          <a:stretch>
            <a:fillRect t="-6000" b="-6000"/>
          </a:stretch>
        </a:blipFill>
        <a:effectLst/>
      </p:bgPr>
    </p:bg>
    <p:spTree>
      <p:nvGrpSpPr>
        <p:cNvPr id="1" name=""/>
        <p:cNvGrpSpPr/>
        <p:nvPr/>
      </p:nvGrpSpPr>
      <p:grpSpPr>
        <a:xfrm>
          <a:off x="0" y="0"/>
          <a:ext cx="0" cy="0"/>
          <a:chOff x="0" y="0"/>
          <a:chExt cx="0" cy="0"/>
        </a:xfrm>
      </p:grpSpPr>
      <p:sp>
        <p:nvSpPr>
          <p:cNvPr id="9" name="标题 1"/>
          <p:cNvSpPr txBox="1"/>
          <p:nvPr/>
        </p:nvSpPr>
        <p:spPr>
          <a:xfrm>
            <a:off x="2083072" y="119036"/>
            <a:ext cx="8456126" cy="703099"/>
          </a:xfrm>
          <a:prstGeom prst="rect">
            <a:avLst/>
          </a:prstGeom>
        </p:spPr>
        <p:txBody>
          <a:bodyPr lIns="121889" tIns="60944" rIns="121889" bIns="60944"/>
          <a:lstStyle>
            <a:lvl1pPr algn="l">
              <a:defRPr sz="28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defTabSz="1218565" eaLnBrk="1" hangingPunct="1">
              <a:defRPr/>
            </a:pPr>
            <a:endParaRPr lang="zh-CN" altLang="en-US" sz="3700" dirty="0">
              <a:cs typeface="+mj-cs"/>
            </a:endParaRPr>
          </a:p>
        </p:txBody>
      </p:sp>
      <p:grpSp>
        <p:nvGrpSpPr>
          <p:cNvPr id="2" name="组合 1">
            <a:extLst>
              <a:ext uri="{FF2B5EF4-FFF2-40B4-BE49-F238E27FC236}">
                <a16:creationId xmlns:a16="http://schemas.microsoft.com/office/drawing/2014/main" id="{7FB65C53-B40F-4301-BDFC-3A6B1D0A8807}"/>
              </a:ext>
            </a:extLst>
          </p:cNvPr>
          <p:cNvGrpSpPr/>
          <p:nvPr userDrawn="1"/>
        </p:nvGrpSpPr>
        <p:grpSpPr>
          <a:xfrm>
            <a:off x="1" y="0"/>
            <a:ext cx="12192000" cy="671725"/>
            <a:chOff x="1" y="0"/>
            <a:chExt cx="12192000" cy="671725"/>
          </a:xfrm>
        </p:grpSpPr>
        <p:cxnSp>
          <p:nvCxnSpPr>
            <p:cNvPr id="4" name="直接连接符 3"/>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5" name="图片 4">
              <a:extLst>
                <a:ext uri="{FF2B5EF4-FFF2-40B4-BE49-F238E27FC236}">
                  <a16:creationId xmlns:a16="http://schemas.microsoft.com/office/drawing/2014/main" id="{8C9162F6-2265-47F0-BF89-08DB4389F853}"/>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rtl="0" eaLnBrk="1" fontAlgn="base" hangingPunct="1">
        <a:spcBef>
          <a:spcPct val="0"/>
        </a:spcBef>
        <a:spcAft>
          <a:spcPct val="0"/>
        </a:spcAft>
        <a:defRPr sz="3200" kern="1200">
          <a:solidFill>
            <a:schemeClr val="tx1"/>
          </a:solidFill>
          <a:latin typeface="+mj-lt"/>
          <a:ea typeface="+mj-ea"/>
          <a:cs typeface="+mj-cs"/>
        </a:defRPr>
      </a:lvl1pPr>
      <a:lvl2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5pPr>
      <a:lvl6pPr marL="6096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6pPr>
      <a:lvl7pPr marL="12192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7pPr>
      <a:lvl8pPr marL="18281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8pPr>
      <a:lvl9pPr marL="24377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9pPr>
    </p:titleStyle>
    <p:bodyStyle>
      <a:lvl1pPr marL="455295" indent="-455295" algn="l" rtl="0" eaLnBrk="1" fontAlgn="base" hangingPunct="1">
        <a:spcBef>
          <a:spcPct val="20000"/>
        </a:spcBef>
        <a:spcAft>
          <a:spcPct val="0"/>
        </a:spcAft>
        <a:buFont typeface="Arial" panose="020B0604020202020204" pitchFamily="34" charset="0"/>
        <a:buChar char="•"/>
        <a:defRPr sz="4300" kern="1200">
          <a:solidFill>
            <a:schemeClr val="tx1"/>
          </a:solidFill>
          <a:latin typeface="+mn-lt"/>
          <a:ea typeface="+mn-ea"/>
          <a:cs typeface="+mn-cs"/>
        </a:defRPr>
      </a:lvl1pPr>
      <a:lvl2pPr marL="988695" indent="-379095" algn="l" rtl="0" eaLnBrk="1" fontAlgn="base" hangingPunct="1">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095" indent="-302895"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16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4pPr>
      <a:lvl5pPr marL="27412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8.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ADD4254-D242-4713-B6AB-61178FE00459}"/>
              </a:ext>
            </a:extLst>
          </p:cNvPr>
          <p:cNvGrpSpPr/>
          <p:nvPr/>
        </p:nvGrpSpPr>
        <p:grpSpPr>
          <a:xfrm>
            <a:off x="1265970" y="1632656"/>
            <a:ext cx="9660059" cy="3592688"/>
            <a:chOff x="1316063" y="1933222"/>
            <a:chExt cx="8043726" cy="2991555"/>
          </a:xfrm>
        </p:grpSpPr>
        <p:grpSp>
          <p:nvGrpSpPr>
            <p:cNvPr id="13" name="组合 12">
              <a:extLst>
                <a:ext uri="{FF2B5EF4-FFF2-40B4-BE49-F238E27FC236}">
                  <a16:creationId xmlns:a16="http://schemas.microsoft.com/office/drawing/2014/main" id="{167E7816-2F92-4DDE-B24D-0C7D5EF9111D}"/>
                </a:ext>
              </a:extLst>
            </p:cNvPr>
            <p:cNvGrpSpPr/>
            <p:nvPr/>
          </p:nvGrpSpPr>
          <p:grpSpPr>
            <a:xfrm>
              <a:off x="1316063" y="1933222"/>
              <a:ext cx="8043726" cy="2991555"/>
              <a:chOff x="512691" y="2111640"/>
              <a:chExt cx="8043726" cy="2991555"/>
            </a:xfrm>
          </p:grpSpPr>
          <p:pic>
            <p:nvPicPr>
              <p:cNvPr id="15" name="图片 14">
                <a:extLst>
                  <a:ext uri="{FF2B5EF4-FFF2-40B4-BE49-F238E27FC236}">
                    <a16:creationId xmlns:a16="http://schemas.microsoft.com/office/drawing/2014/main" id="{BCEFFD68-DB13-4AC6-B4D4-9C32D30AB633}"/>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2691" y="2111640"/>
                <a:ext cx="3947797" cy="2991555"/>
              </a:xfrm>
              <a:prstGeom prst="rect">
                <a:avLst/>
              </a:prstGeom>
            </p:spPr>
          </p:pic>
          <p:cxnSp>
            <p:nvCxnSpPr>
              <p:cNvPr id="17" name="直接连接符 16">
                <a:extLst>
                  <a:ext uri="{FF2B5EF4-FFF2-40B4-BE49-F238E27FC236}">
                    <a16:creationId xmlns:a16="http://schemas.microsoft.com/office/drawing/2014/main" id="{3684D0E2-21B6-432E-9B47-8C2E5857058A}"/>
                  </a:ext>
                </a:extLst>
              </p:cNvPr>
              <p:cNvCxnSpPr>
                <a:cxnSpLocks/>
              </p:cNvCxnSpPr>
              <p:nvPr/>
            </p:nvCxnSpPr>
            <p:spPr>
              <a:xfrm>
                <a:off x="4460488" y="2337844"/>
                <a:ext cx="0" cy="2539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99E410FA-1A3E-4611-8C6E-B79F71837B41}"/>
                  </a:ext>
                </a:extLst>
              </p:cNvPr>
              <p:cNvSpPr/>
              <p:nvPr/>
            </p:nvSpPr>
            <p:spPr>
              <a:xfrm>
                <a:off x="4601488" y="3119028"/>
                <a:ext cx="3954929" cy="738664"/>
              </a:xfrm>
              <a:prstGeom prst="rect">
                <a:avLst/>
              </a:prstGeom>
            </p:spPr>
            <p:txBody>
              <a:bodyPr wrap="none">
                <a:spAutoFit/>
              </a:bodyPr>
              <a:lstStyle/>
              <a:p>
                <a:r>
                  <a:rPr lang="en-US" altLang="zh-CN" sz="4200" b="1" dirty="0">
                    <a:latin typeface="+mj-ea"/>
                  </a:rPr>
                  <a:t>《</a:t>
                </a:r>
                <a:r>
                  <a:rPr lang="zh-CN" altLang="en-US" sz="4200" b="1" dirty="0">
                    <a:latin typeface="+mj-ea"/>
                  </a:rPr>
                  <a:t>社会保障学</a:t>
                </a:r>
                <a:r>
                  <a:rPr lang="en-US" altLang="zh-CN" sz="4200" b="1" dirty="0">
                    <a:latin typeface="+mj-ea"/>
                  </a:rPr>
                  <a:t>》</a:t>
                </a:r>
                <a:endParaRPr lang="zh-CN" altLang="en-US" sz="4200" b="1" dirty="0"/>
              </a:p>
            </p:txBody>
          </p:sp>
        </p:grpSp>
        <p:sp>
          <p:nvSpPr>
            <p:cNvPr id="9" name="矩形 8">
              <a:extLst>
                <a:ext uri="{FF2B5EF4-FFF2-40B4-BE49-F238E27FC236}">
                  <a16:creationId xmlns:a16="http://schemas.microsoft.com/office/drawing/2014/main" id="{009EB98E-52B8-403F-A7A7-4E4897B86191}"/>
                </a:ext>
              </a:extLst>
            </p:cNvPr>
            <p:cNvSpPr/>
            <p:nvPr/>
          </p:nvSpPr>
          <p:spPr>
            <a:xfrm>
              <a:off x="6131085" y="3792056"/>
              <a:ext cx="2260555" cy="400110"/>
            </a:xfrm>
            <a:prstGeom prst="rect">
              <a:avLst/>
            </a:prstGeom>
          </p:spPr>
          <p:txBody>
            <a:bodyPr wrap="none">
              <a:spAutoFit/>
            </a:bodyPr>
            <a:lstStyle/>
            <a:p>
              <a:r>
                <a:rPr lang="zh-CN" altLang="en-US" sz="2000" b="1" dirty="0">
                  <a:latin typeface="+mj-ea"/>
                </a:rPr>
                <a:t>课程代码：</a:t>
              </a:r>
              <a:r>
                <a:rPr lang="en-US" altLang="zh-CN" sz="2000" b="1" dirty="0">
                  <a:latin typeface="+mj-ea"/>
                </a:rPr>
                <a:t>07484</a:t>
              </a:r>
              <a:endParaRPr lang="zh-CN" altLang="en-US" sz="2000" b="1" dirty="0"/>
            </a:p>
          </p:txBody>
        </p:sp>
      </p:grpSp>
    </p:spTree>
    <p:extLst>
      <p:ext uri="{BB962C8B-B14F-4D97-AF65-F5344CB8AC3E}">
        <p14:creationId xmlns:p14="http://schemas.microsoft.com/office/powerpoint/2010/main" val="1371801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538543" y="2984430"/>
            <a:ext cx="3775393" cy="400110"/>
          </a:xfrm>
          <a:prstGeom prst="rect">
            <a:avLst/>
          </a:prstGeom>
          <a:noFill/>
        </p:spPr>
        <p:txBody>
          <a:bodyPr wrap="none" rtlCol="0">
            <a:spAutoFit/>
          </a:bodyPr>
          <a:lstStyle/>
          <a:p>
            <a:r>
              <a:rPr kumimoji="1" lang="zh-CN" altLang="en-US" sz="2000" dirty="0"/>
              <a:t>在中国，社会保障制度的概念：</a:t>
            </a:r>
          </a:p>
        </p:txBody>
      </p:sp>
      <p:pic>
        <p:nvPicPr>
          <p:cNvPr id="24" name="图片 23">
            <a:extLst>
              <a:ext uri="{FF2B5EF4-FFF2-40B4-BE49-F238E27FC236}">
                <a16:creationId xmlns:a16="http://schemas.microsoft.com/office/drawing/2014/main" id="{E27EEEFF-3BF8-4BF7-A31C-8E6A15222C3F}"/>
              </a:ext>
            </a:extLst>
          </p:cNvPr>
          <p:cNvPicPr>
            <a:picLocks noChangeAspect="1"/>
          </p:cNvPicPr>
          <p:nvPr/>
        </p:nvPicPr>
        <p:blipFill>
          <a:blip r:embed="rId3"/>
          <a:stretch>
            <a:fillRect/>
          </a:stretch>
        </p:blipFill>
        <p:spPr>
          <a:xfrm>
            <a:off x="9433932" y="838104"/>
            <a:ext cx="2645103" cy="1192372"/>
          </a:xfrm>
          <a:prstGeom prst="rect">
            <a:avLst/>
          </a:prstGeom>
        </p:spPr>
      </p:pic>
      <p:sp>
        <p:nvSpPr>
          <p:cNvPr id="25" name="文本框 24">
            <a:extLst>
              <a:ext uri="{FF2B5EF4-FFF2-40B4-BE49-F238E27FC236}">
                <a16:creationId xmlns:a16="http://schemas.microsoft.com/office/drawing/2014/main" id="{870C0B6E-4ADF-4AA6-BB42-5FE34459718D}"/>
              </a:ext>
            </a:extLst>
          </p:cNvPr>
          <p:cNvSpPr txBox="1"/>
          <p:nvPr/>
        </p:nvSpPr>
        <p:spPr>
          <a:xfrm>
            <a:off x="5218837" y="2994468"/>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sp>
        <p:nvSpPr>
          <p:cNvPr id="4" name="矩形 3">
            <a:extLst>
              <a:ext uri="{FF2B5EF4-FFF2-40B4-BE49-F238E27FC236}">
                <a16:creationId xmlns:a16="http://schemas.microsoft.com/office/drawing/2014/main" id="{F5024343-1D07-4821-BF9D-EB695AAAE27E}"/>
              </a:ext>
            </a:extLst>
          </p:cNvPr>
          <p:cNvSpPr/>
          <p:nvPr/>
        </p:nvSpPr>
        <p:spPr>
          <a:xfrm>
            <a:off x="1500779" y="3829921"/>
            <a:ext cx="9509599" cy="1846146"/>
          </a:xfrm>
          <a:prstGeom prst="rect">
            <a:avLst/>
          </a:prstGeom>
        </p:spPr>
        <p:txBody>
          <a:bodyPr wrap="square">
            <a:spAutoFit/>
          </a:bodyPr>
          <a:lstStyle/>
          <a:p>
            <a:pPr>
              <a:lnSpc>
                <a:spcPct val="200000"/>
              </a:lnSpc>
            </a:pPr>
            <a:r>
              <a:rPr lang="zh-CN" altLang="en-US" sz="2000" dirty="0">
                <a:latin typeface="+mn-ea"/>
              </a:rPr>
              <a:t>在中国，社会保障制度是国家通过</a:t>
            </a:r>
            <a:r>
              <a:rPr lang="zh-CN" altLang="en-US" sz="2000" dirty="0">
                <a:solidFill>
                  <a:srgbClr val="FF0000"/>
                </a:solidFill>
                <a:latin typeface="+mn-ea"/>
              </a:rPr>
              <a:t>国民收入分配</a:t>
            </a:r>
            <a:r>
              <a:rPr lang="zh-CN" altLang="en-US" sz="2000" dirty="0">
                <a:latin typeface="+mn-ea"/>
              </a:rPr>
              <a:t>和</a:t>
            </a:r>
            <a:r>
              <a:rPr lang="zh-CN" altLang="en-US" sz="2000" dirty="0">
                <a:solidFill>
                  <a:srgbClr val="FF0000"/>
                </a:solidFill>
                <a:latin typeface="+mn-ea"/>
              </a:rPr>
              <a:t>再分配</a:t>
            </a:r>
            <a:r>
              <a:rPr lang="zh-CN" altLang="en-US" sz="2000" dirty="0">
                <a:latin typeface="+mn-ea"/>
              </a:rPr>
              <a:t>，依法对</a:t>
            </a:r>
            <a:r>
              <a:rPr lang="zh-CN" altLang="en-US" sz="2000" dirty="0">
                <a:solidFill>
                  <a:srgbClr val="FF0000"/>
                </a:solidFill>
                <a:latin typeface="+mn-ea"/>
              </a:rPr>
              <a:t>社会成员的基本生活权利</a:t>
            </a:r>
            <a:r>
              <a:rPr lang="zh-CN" altLang="en-US" sz="2000" dirty="0">
                <a:latin typeface="+mn-ea"/>
              </a:rPr>
              <a:t>给予保障而建立的一种安全制度。它主要是由</a:t>
            </a:r>
            <a:r>
              <a:rPr lang="zh-CN" altLang="en-US" sz="2000" dirty="0">
                <a:solidFill>
                  <a:srgbClr val="FF0000"/>
                </a:solidFill>
                <a:latin typeface="+mn-ea"/>
              </a:rPr>
              <a:t>社会福利、社会保险、社会救助、社会优抚和安置</a:t>
            </a:r>
            <a:r>
              <a:rPr lang="zh-CN" altLang="en-US" sz="2000" dirty="0">
                <a:latin typeface="+mn-ea"/>
              </a:rPr>
              <a:t>等制度组成。</a:t>
            </a:r>
            <a:endParaRPr lang="en-US" altLang="zh-CN" sz="2000" dirty="0">
              <a:latin typeface="+mn-ea"/>
            </a:endParaRPr>
          </a:p>
        </p:txBody>
      </p:sp>
      <p:sp>
        <p:nvSpPr>
          <p:cNvPr id="9" name="矩形 8">
            <a:extLst>
              <a:ext uri="{FF2B5EF4-FFF2-40B4-BE49-F238E27FC236}">
                <a16:creationId xmlns:a16="http://schemas.microsoft.com/office/drawing/2014/main" id="{8B828303-E075-4AB7-9443-96F86A6F41E0}"/>
              </a:ext>
            </a:extLst>
          </p:cNvPr>
          <p:cNvSpPr/>
          <p:nvPr/>
        </p:nvSpPr>
        <p:spPr>
          <a:xfrm>
            <a:off x="1010193" y="206694"/>
            <a:ext cx="2839239" cy="369332"/>
          </a:xfrm>
          <a:prstGeom prst="rect">
            <a:avLst/>
          </a:prstGeom>
        </p:spPr>
        <p:txBody>
          <a:bodyPr wrap="none">
            <a:spAutoFit/>
          </a:bodyPr>
          <a:lstStyle/>
          <a:p>
            <a:r>
              <a:rPr lang="en-US" altLang="zh-CN" dirty="0">
                <a:latin typeface="Helvetica Neue For Number"/>
              </a:rPr>
              <a:t>1.1.1 </a:t>
            </a:r>
            <a:r>
              <a:rPr lang="zh-CN" altLang="en-US" dirty="0">
                <a:latin typeface="Helvetica Neue For Number"/>
              </a:rPr>
              <a:t>一、社会保障的定义</a:t>
            </a:r>
            <a:endParaRPr lang="zh-CN" altLang="en-US" dirty="0"/>
          </a:p>
        </p:txBody>
      </p:sp>
      <p:grpSp>
        <p:nvGrpSpPr>
          <p:cNvPr id="10" name="组合 9">
            <a:extLst>
              <a:ext uri="{FF2B5EF4-FFF2-40B4-BE49-F238E27FC236}">
                <a16:creationId xmlns:a16="http://schemas.microsoft.com/office/drawing/2014/main" id="{1F09CD27-DD2D-4F81-B2AB-46EE0E7FD358}"/>
              </a:ext>
            </a:extLst>
          </p:cNvPr>
          <p:cNvGrpSpPr/>
          <p:nvPr/>
        </p:nvGrpSpPr>
        <p:grpSpPr>
          <a:xfrm>
            <a:off x="19645" y="941847"/>
            <a:ext cx="6076355" cy="1673363"/>
            <a:chOff x="19645" y="941847"/>
            <a:chExt cx="6076355" cy="1673363"/>
          </a:xfrm>
        </p:grpSpPr>
        <p:sp>
          <p:nvSpPr>
            <p:cNvPr id="11" name="文本框 10">
              <a:extLst>
                <a:ext uri="{FF2B5EF4-FFF2-40B4-BE49-F238E27FC236}">
                  <a16:creationId xmlns:a16="http://schemas.microsoft.com/office/drawing/2014/main" id="{1BDEA78E-EE6D-4E08-A867-4A0918AD16CF}"/>
                </a:ext>
              </a:extLst>
            </p:cNvPr>
            <p:cNvSpPr txBox="1"/>
            <p:nvPr/>
          </p:nvSpPr>
          <p:spPr>
            <a:xfrm>
              <a:off x="675890" y="2215100"/>
              <a:ext cx="2994731" cy="400110"/>
            </a:xfrm>
            <a:prstGeom prst="rect">
              <a:avLst/>
            </a:prstGeom>
            <a:noFill/>
          </p:spPr>
          <p:txBody>
            <a:bodyPr wrap="none" rtlCol="0">
              <a:spAutoFit/>
            </a:bodyPr>
            <a:lstStyle/>
            <a:p>
              <a:r>
                <a:rPr lang="en-US" altLang="zh-CN" sz="2000" b="1" dirty="0"/>
                <a:t>1.1.1    </a:t>
              </a:r>
              <a:r>
                <a:rPr lang="zh-CN" altLang="en-US" sz="2000" b="1" dirty="0"/>
                <a:t>一、社会保障定义</a:t>
              </a:r>
              <a:endParaRPr lang="en-US" altLang="zh-CN" sz="2000" b="1" dirty="0"/>
            </a:p>
          </p:txBody>
        </p:sp>
        <p:sp>
          <p:nvSpPr>
            <p:cNvPr id="12" name="文本框 11">
              <a:extLst>
                <a:ext uri="{FF2B5EF4-FFF2-40B4-BE49-F238E27FC236}">
                  <a16:creationId xmlns:a16="http://schemas.microsoft.com/office/drawing/2014/main" id="{94B940B1-6F4F-4110-9832-50D27F14E47B}"/>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13" name="矩形 12">
              <a:extLst>
                <a:ext uri="{FF2B5EF4-FFF2-40B4-BE49-F238E27FC236}">
                  <a16:creationId xmlns:a16="http://schemas.microsoft.com/office/drawing/2014/main" id="{E9FED52D-9027-4435-971C-4FA3C9CF19E3}"/>
                </a:ext>
              </a:extLst>
            </p:cNvPr>
            <p:cNvSpPr/>
            <p:nvPr/>
          </p:nvSpPr>
          <p:spPr>
            <a:xfrm>
              <a:off x="19645" y="1606147"/>
              <a:ext cx="5670142" cy="430887"/>
            </a:xfrm>
            <a:prstGeom prst="rect">
              <a:avLst/>
            </a:prstGeom>
            <a:noFill/>
          </p:spPr>
          <p:txBody>
            <a:bodyPr wrap="square" rtlCol="0">
              <a:spAutoFit/>
            </a:bodyPr>
            <a:lstStyle/>
            <a:p>
              <a:pPr algn="ctr"/>
              <a:r>
                <a:rPr lang="en-US" altLang="zh-CN" sz="2200" b="1" dirty="0"/>
                <a:t>1.1</a:t>
              </a:r>
              <a:r>
                <a:rPr lang="zh-CN" altLang="en-US" sz="2200" b="1" dirty="0"/>
                <a:t>    社会保障制度产生的历史背景</a:t>
              </a:r>
              <a:endParaRPr lang="en-GB" altLang="zh-CN" sz="2200" b="1" dirty="0"/>
            </a:p>
          </p:txBody>
        </p:sp>
      </p:grpSp>
    </p:spTree>
    <p:extLst>
      <p:ext uri="{BB962C8B-B14F-4D97-AF65-F5344CB8AC3E}">
        <p14:creationId xmlns:p14="http://schemas.microsoft.com/office/powerpoint/2010/main" val="1760705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997206" y="2141842"/>
            <a:ext cx="9134292" cy="3287995"/>
          </a:xfrm>
        </p:spPr>
        <p:txBody>
          <a:bodyPr anchor="ctr"/>
          <a:lstStyle/>
          <a:p>
            <a:pPr algn="l">
              <a:lnSpc>
                <a:spcPct val="150000"/>
              </a:lnSpc>
              <a:spcAft>
                <a:spcPts val="1200"/>
              </a:spcAft>
            </a:pPr>
            <a:r>
              <a:rPr lang="zh-CN" altLang="en-US" dirty="0"/>
              <a:t>“社会保障”（</a:t>
            </a:r>
            <a:r>
              <a:rPr lang="en-GB" dirty="0"/>
              <a:t>Social Security）</a:t>
            </a:r>
            <a:r>
              <a:rPr lang="zh-CN" altLang="en-US" dirty="0"/>
              <a:t>一词的出现，最早是在（    ）。</a:t>
            </a:r>
            <a:endParaRPr lang="en-GB" altLang="zh-CN" dirty="0"/>
          </a:p>
          <a:p>
            <a:pPr algn="l">
              <a:lnSpc>
                <a:spcPct val="150000"/>
              </a:lnSpc>
            </a:pPr>
            <a:r>
              <a:rPr lang="en-US" altLang="zh-CN" dirty="0"/>
              <a:t>A</a:t>
            </a:r>
            <a:r>
              <a:rPr lang="zh-CN" altLang="en-US" dirty="0"/>
              <a:t>、美国</a:t>
            </a:r>
            <a:r>
              <a:rPr lang="en-US" altLang="zh-CN" dirty="0"/>
              <a:t>1935</a:t>
            </a:r>
            <a:r>
              <a:rPr lang="zh-CN" altLang="en-US" dirty="0"/>
              <a:t>年颁布的</a:t>
            </a:r>
            <a:r>
              <a:rPr lang="en-US" altLang="zh-CN" dirty="0"/>
              <a:t>《</a:t>
            </a:r>
            <a:r>
              <a:rPr lang="zh-CN" altLang="en-US" dirty="0"/>
              <a:t>社会保障法</a:t>
            </a:r>
            <a:r>
              <a:rPr lang="en-US" altLang="zh-CN" dirty="0"/>
              <a:t>》</a:t>
            </a:r>
          </a:p>
          <a:p>
            <a:pPr algn="l">
              <a:lnSpc>
                <a:spcPct val="150000"/>
              </a:lnSpc>
            </a:pPr>
            <a:r>
              <a:rPr lang="en-US" altLang="zh-CN" dirty="0"/>
              <a:t>B</a:t>
            </a:r>
            <a:r>
              <a:rPr lang="zh-CN" altLang="en-US" dirty="0"/>
              <a:t>、英国</a:t>
            </a:r>
            <a:r>
              <a:rPr lang="en-US" altLang="zh-CN" dirty="0"/>
              <a:t>1601</a:t>
            </a:r>
            <a:r>
              <a:rPr lang="zh-CN" altLang="en-US" dirty="0"/>
              <a:t>年颁布的</a:t>
            </a:r>
            <a:r>
              <a:rPr lang="en-US" altLang="zh-CN" dirty="0"/>
              <a:t>《</a:t>
            </a:r>
            <a:r>
              <a:rPr lang="zh-CN" altLang="en-US" dirty="0"/>
              <a:t>济贫法</a:t>
            </a:r>
            <a:r>
              <a:rPr lang="en-US" altLang="zh-CN" dirty="0"/>
              <a:t>》</a:t>
            </a:r>
          </a:p>
          <a:p>
            <a:pPr algn="l">
              <a:lnSpc>
                <a:spcPct val="150000"/>
              </a:lnSpc>
            </a:pPr>
            <a:r>
              <a:rPr lang="en-US" altLang="zh-CN" dirty="0"/>
              <a:t>C</a:t>
            </a:r>
            <a:r>
              <a:rPr lang="zh-CN" altLang="en-US" dirty="0"/>
              <a:t>、贝弗里奇</a:t>
            </a:r>
            <a:r>
              <a:rPr lang="en-US" altLang="zh-CN" dirty="0"/>
              <a:t>1942</a:t>
            </a:r>
            <a:r>
              <a:rPr lang="zh-CN" altLang="en-US" dirty="0"/>
              <a:t>年起草的</a:t>
            </a:r>
            <a:r>
              <a:rPr lang="en-US" altLang="zh-CN" dirty="0"/>
              <a:t>《</a:t>
            </a:r>
            <a:r>
              <a:rPr lang="zh-CN" altLang="en-US" dirty="0"/>
              <a:t>社会保险及相关服务</a:t>
            </a:r>
            <a:r>
              <a:rPr lang="en-US" altLang="zh-CN" dirty="0"/>
              <a:t>》</a:t>
            </a:r>
          </a:p>
          <a:p>
            <a:pPr algn="l">
              <a:lnSpc>
                <a:spcPct val="150000"/>
              </a:lnSpc>
            </a:pPr>
            <a:r>
              <a:rPr lang="en-US" altLang="zh-CN" dirty="0"/>
              <a:t>D</a:t>
            </a:r>
            <a:r>
              <a:rPr lang="zh-CN" altLang="en-US" dirty="0"/>
              <a:t>、日本</a:t>
            </a:r>
            <a:r>
              <a:rPr lang="en-US" altLang="zh-CN" dirty="0"/>
              <a:t>1952</a:t>
            </a:r>
            <a:r>
              <a:rPr lang="zh-CN" altLang="en-US" dirty="0"/>
              <a:t>年出版的</a:t>
            </a:r>
            <a:r>
              <a:rPr lang="en-US" altLang="zh-CN" dirty="0"/>
              <a:t>《</a:t>
            </a:r>
            <a:r>
              <a:rPr lang="zh-CN" altLang="en-US" dirty="0"/>
              <a:t>日本社会保障读本</a:t>
            </a:r>
            <a:r>
              <a:rPr lang="en-US" altLang="zh-CN" dirty="0"/>
              <a:t>》</a:t>
            </a:r>
            <a:endParaRPr lang="en-GB" dirty="0"/>
          </a:p>
        </p:txBody>
      </p:sp>
      <p:sp>
        <p:nvSpPr>
          <p:cNvPr id="4" name="TextBox 3">
            <a:extLst>
              <a:ext uri="{FF2B5EF4-FFF2-40B4-BE49-F238E27FC236}">
                <a16:creationId xmlns:a16="http://schemas.microsoft.com/office/drawing/2014/main" id="{6F7EB936-7434-4EBF-9794-BAEBC63856BC}"/>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069093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997206" y="2141842"/>
            <a:ext cx="9134292" cy="3287995"/>
          </a:xfrm>
        </p:spPr>
        <p:txBody>
          <a:bodyPr anchor="ctr"/>
          <a:lstStyle/>
          <a:p>
            <a:pPr algn="l">
              <a:lnSpc>
                <a:spcPct val="150000"/>
              </a:lnSpc>
              <a:spcAft>
                <a:spcPts val="1200"/>
              </a:spcAft>
            </a:pPr>
            <a:r>
              <a:rPr lang="zh-CN" altLang="en-US" dirty="0"/>
              <a:t>“社会保障”（</a:t>
            </a:r>
            <a:r>
              <a:rPr lang="en-GB" dirty="0"/>
              <a:t>Social Security）</a:t>
            </a:r>
            <a:r>
              <a:rPr lang="zh-CN" altLang="en-US" dirty="0"/>
              <a:t>一词的出现，最早是在（  </a:t>
            </a:r>
            <a:r>
              <a:rPr lang="en-US" altLang="zh-CN" b="1" dirty="0">
                <a:solidFill>
                  <a:srgbClr val="FF0000"/>
                </a:solidFill>
                <a:latin typeface="+mj-ea"/>
                <a:ea typeface="+mj-ea"/>
              </a:rPr>
              <a:t>A</a:t>
            </a:r>
            <a:r>
              <a:rPr lang="zh-CN" altLang="en-US" dirty="0"/>
              <a:t>  ）。</a:t>
            </a:r>
            <a:endParaRPr lang="en-GB" altLang="zh-CN" dirty="0"/>
          </a:p>
          <a:p>
            <a:pPr algn="l">
              <a:lnSpc>
                <a:spcPct val="150000"/>
              </a:lnSpc>
            </a:pPr>
            <a:r>
              <a:rPr lang="en-US" altLang="zh-CN" dirty="0">
                <a:solidFill>
                  <a:srgbClr val="FF0000"/>
                </a:solidFill>
              </a:rPr>
              <a:t>A</a:t>
            </a:r>
            <a:r>
              <a:rPr lang="zh-CN" altLang="en-US" dirty="0">
                <a:solidFill>
                  <a:srgbClr val="FF0000"/>
                </a:solidFill>
              </a:rPr>
              <a:t>、美国</a:t>
            </a:r>
            <a:r>
              <a:rPr lang="en-US" altLang="zh-CN" dirty="0">
                <a:solidFill>
                  <a:srgbClr val="FF0000"/>
                </a:solidFill>
              </a:rPr>
              <a:t>1935</a:t>
            </a:r>
            <a:r>
              <a:rPr lang="zh-CN" altLang="en-US" dirty="0">
                <a:solidFill>
                  <a:srgbClr val="FF0000"/>
                </a:solidFill>
              </a:rPr>
              <a:t>年颁布的</a:t>
            </a:r>
            <a:r>
              <a:rPr lang="en-US" altLang="zh-CN" dirty="0">
                <a:solidFill>
                  <a:srgbClr val="FF0000"/>
                </a:solidFill>
              </a:rPr>
              <a:t>《</a:t>
            </a:r>
            <a:r>
              <a:rPr lang="zh-CN" altLang="en-US" dirty="0">
                <a:solidFill>
                  <a:srgbClr val="FF0000"/>
                </a:solidFill>
              </a:rPr>
              <a:t>社会保障法</a:t>
            </a:r>
            <a:r>
              <a:rPr lang="en-US" altLang="zh-CN" dirty="0">
                <a:solidFill>
                  <a:srgbClr val="FF0000"/>
                </a:solidFill>
              </a:rPr>
              <a:t>》</a:t>
            </a:r>
          </a:p>
          <a:p>
            <a:pPr algn="l">
              <a:lnSpc>
                <a:spcPct val="150000"/>
              </a:lnSpc>
            </a:pPr>
            <a:r>
              <a:rPr lang="en-US" altLang="zh-CN" dirty="0"/>
              <a:t>B</a:t>
            </a:r>
            <a:r>
              <a:rPr lang="zh-CN" altLang="en-US" dirty="0"/>
              <a:t>、英国</a:t>
            </a:r>
            <a:r>
              <a:rPr lang="en-US" altLang="zh-CN" dirty="0"/>
              <a:t>1601</a:t>
            </a:r>
            <a:r>
              <a:rPr lang="zh-CN" altLang="en-US" dirty="0"/>
              <a:t>年颁布的</a:t>
            </a:r>
            <a:r>
              <a:rPr lang="en-US" altLang="zh-CN" dirty="0"/>
              <a:t>《</a:t>
            </a:r>
            <a:r>
              <a:rPr lang="zh-CN" altLang="en-US" dirty="0"/>
              <a:t>济贫法</a:t>
            </a:r>
            <a:r>
              <a:rPr lang="en-US" altLang="zh-CN" dirty="0"/>
              <a:t>》</a:t>
            </a:r>
          </a:p>
          <a:p>
            <a:pPr algn="l">
              <a:lnSpc>
                <a:spcPct val="150000"/>
              </a:lnSpc>
            </a:pPr>
            <a:r>
              <a:rPr lang="en-US" altLang="zh-CN" dirty="0"/>
              <a:t>C</a:t>
            </a:r>
            <a:r>
              <a:rPr lang="zh-CN" altLang="en-US" dirty="0"/>
              <a:t>、贝弗里奇</a:t>
            </a:r>
            <a:r>
              <a:rPr lang="en-US" altLang="zh-CN" dirty="0"/>
              <a:t>1942</a:t>
            </a:r>
            <a:r>
              <a:rPr lang="zh-CN" altLang="en-US" dirty="0"/>
              <a:t>年起草的</a:t>
            </a:r>
            <a:r>
              <a:rPr lang="en-US" altLang="zh-CN" dirty="0"/>
              <a:t>《</a:t>
            </a:r>
            <a:r>
              <a:rPr lang="zh-CN" altLang="en-US" dirty="0"/>
              <a:t>社会保险及相关服务</a:t>
            </a:r>
            <a:r>
              <a:rPr lang="en-US" altLang="zh-CN" dirty="0"/>
              <a:t>》</a:t>
            </a:r>
          </a:p>
          <a:p>
            <a:pPr algn="l">
              <a:lnSpc>
                <a:spcPct val="150000"/>
              </a:lnSpc>
            </a:pPr>
            <a:r>
              <a:rPr lang="en-US" altLang="zh-CN" dirty="0"/>
              <a:t>D</a:t>
            </a:r>
            <a:r>
              <a:rPr lang="zh-CN" altLang="en-US" dirty="0"/>
              <a:t>、日本</a:t>
            </a:r>
            <a:r>
              <a:rPr lang="en-US" altLang="zh-CN" dirty="0"/>
              <a:t>1952</a:t>
            </a:r>
            <a:r>
              <a:rPr lang="zh-CN" altLang="en-US" dirty="0"/>
              <a:t>年出版的</a:t>
            </a:r>
            <a:r>
              <a:rPr lang="en-US" altLang="zh-CN" dirty="0"/>
              <a:t>《</a:t>
            </a:r>
            <a:r>
              <a:rPr lang="zh-CN" altLang="en-US" dirty="0"/>
              <a:t>日本社会保障读本</a:t>
            </a:r>
            <a:r>
              <a:rPr lang="en-US" altLang="zh-CN" dirty="0"/>
              <a:t>》</a:t>
            </a:r>
            <a:endParaRPr lang="en-GB" dirty="0"/>
          </a:p>
        </p:txBody>
      </p:sp>
      <p:sp>
        <p:nvSpPr>
          <p:cNvPr id="4" name="TextBox 3">
            <a:extLst>
              <a:ext uri="{FF2B5EF4-FFF2-40B4-BE49-F238E27FC236}">
                <a16:creationId xmlns:a16="http://schemas.microsoft.com/office/drawing/2014/main" id="{6F7EB936-7434-4EBF-9794-BAEBC63856BC}"/>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473920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173118" y="2020711"/>
            <a:ext cx="10307682" cy="4380088"/>
          </a:xfrm>
        </p:spPr>
        <p:txBody>
          <a:bodyPr anchor="ctr"/>
          <a:lstStyle/>
          <a:p>
            <a:pPr algn="l">
              <a:lnSpc>
                <a:spcPct val="150000"/>
              </a:lnSpc>
              <a:spcAft>
                <a:spcPts val="1200"/>
              </a:spcAft>
            </a:pPr>
            <a:r>
              <a:rPr lang="zh-CN" altLang="en-US" dirty="0"/>
              <a:t>标志着国际组织开始正式采纳社会保障概念的</a:t>
            </a:r>
            <a:r>
              <a:rPr lang="en-US" altLang="zh-CN" dirty="0"/>
              <a:t>《</a:t>
            </a:r>
            <a:r>
              <a:rPr lang="zh-CN" altLang="en-US" dirty="0"/>
              <a:t>费城宣言</a:t>
            </a:r>
            <a:r>
              <a:rPr lang="en-US" altLang="zh-CN" dirty="0"/>
              <a:t>》</a:t>
            </a:r>
            <a:r>
              <a:rPr lang="zh-CN" altLang="en-US" dirty="0"/>
              <a:t>由国际劳工大会发表于（      ）。</a:t>
            </a:r>
          </a:p>
          <a:p>
            <a:pPr algn="l">
              <a:lnSpc>
                <a:spcPct val="150000"/>
              </a:lnSpc>
              <a:spcAft>
                <a:spcPts val="1200"/>
              </a:spcAft>
            </a:pPr>
            <a:r>
              <a:rPr lang="en-US" altLang="zh-CN" dirty="0"/>
              <a:t>A</a:t>
            </a:r>
            <a:r>
              <a:rPr lang="zh-CN" altLang="en-US" dirty="0"/>
              <a:t>、</a:t>
            </a:r>
            <a:r>
              <a:rPr lang="en-US" altLang="zh-CN" dirty="0"/>
              <a:t>1944</a:t>
            </a:r>
            <a:r>
              <a:rPr lang="zh-CN" altLang="en-US" dirty="0"/>
              <a:t>年第</a:t>
            </a:r>
            <a:r>
              <a:rPr lang="en-US" altLang="zh-CN" dirty="0"/>
              <a:t>26</a:t>
            </a:r>
            <a:r>
              <a:rPr lang="zh-CN" altLang="en-US" dirty="0"/>
              <a:t>届大会</a:t>
            </a:r>
          </a:p>
          <a:p>
            <a:pPr algn="l">
              <a:lnSpc>
                <a:spcPct val="150000"/>
              </a:lnSpc>
              <a:spcAft>
                <a:spcPts val="1200"/>
              </a:spcAft>
            </a:pPr>
            <a:r>
              <a:rPr lang="en-US" altLang="zh-CN" dirty="0"/>
              <a:t>B</a:t>
            </a:r>
            <a:r>
              <a:rPr lang="zh-CN" altLang="en-US" dirty="0"/>
              <a:t>、</a:t>
            </a:r>
            <a:r>
              <a:rPr lang="en-US" altLang="zh-CN" dirty="0"/>
              <a:t>1945</a:t>
            </a:r>
            <a:r>
              <a:rPr lang="zh-CN" altLang="en-US" dirty="0"/>
              <a:t>年第</a:t>
            </a:r>
            <a:r>
              <a:rPr lang="en-US" altLang="zh-CN" dirty="0"/>
              <a:t>26</a:t>
            </a:r>
            <a:r>
              <a:rPr lang="zh-CN" altLang="en-US" dirty="0"/>
              <a:t>届大会</a:t>
            </a:r>
          </a:p>
          <a:p>
            <a:pPr algn="l">
              <a:lnSpc>
                <a:spcPct val="150000"/>
              </a:lnSpc>
              <a:spcAft>
                <a:spcPts val="1200"/>
              </a:spcAft>
            </a:pPr>
            <a:r>
              <a:rPr lang="en-US" altLang="zh-CN" dirty="0"/>
              <a:t>C</a:t>
            </a:r>
            <a:r>
              <a:rPr lang="zh-CN" altLang="en-US" dirty="0"/>
              <a:t>、</a:t>
            </a:r>
            <a:r>
              <a:rPr lang="en-US" altLang="zh-CN" dirty="0"/>
              <a:t>1946</a:t>
            </a:r>
            <a:r>
              <a:rPr lang="zh-CN" altLang="en-US" dirty="0"/>
              <a:t>年第</a:t>
            </a:r>
            <a:r>
              <a:rPr lang="en-US" altLang="zh-CN" dirty="0"/>
              <a:t>26</a:t>
            </a:r>
            <a:r>
              <a:rPr lang="zh-CN" altLang="en-US" dirty="0"/>
              <a:t>届大会</a:t>
            </a:r>
          </a:p>
          <a:p>
            <a:pPr algn="l">
              <a:lnSpc>
                <a:spcPct val="150000"/>
              </a:lnSpc>
              <a:spcAft>
                <a:spcPts val="1200"/>
              </a:spcAft>
            </a:pPr>
            <a:r>
              <a:rPr lang="en-US" altLang="zh-CN" dirty="0"/>
              <a:t>D</a:t>
            </a:r>
            <a:r>
              <a:rPr lang="zh-CN" altLang="en-US" dirty="0"/>
              <a:t>、</a:t>
            </a:r>
            <a:r>
              <a:rPr lang="en-US" altLang="zh-CN" dirty="0"/>
              <a:t>1947</a:t>
            </a:r>
            <a:r>
              <a:rPr lang="zh-CN" altLang="en-US" dirty="0"/>
              <a:t>年第</a:t>
            </a:r>
            <a:r>
              <a:rPr lang="en-US" altLang="zh-CN" dirty="0"/>
              <a:t>26</a:t>
            </a:r>
            <a:r>
              <a:rPr lang="zh-CN" altLang="en-US" dirty="0"/>
              <a:t>届大会</a:t>
            </a:r>
            <a:endParaRPr lang="en-GB" dirty="0"/>
          </a:p>
        </p:txBody>
      </p:sp>
      <p:sp>
        <p:nvSpPr>
          <p:cNvPr id="4" name="TextBox 3">
            <a:extLst>
              <a:ext uri="{FF2B5EF4-FFF2-40B4-BE49-F238E27FC236}">
                <a16:creationId xmlns:a16="http://schemas.microsoft.com/office/drawing/2014/main" id="{6F7EB936-7434-4EBF-9794-BAEBC63856BC}"/>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66247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173118" y="2020711"/>
            <a:ext cx="10307682" cy="4380088"/>
          </a:xfrm>
        </p:spPr>
        <p:txBody>
          <a:bodyPr anchor="ctr"/>
          <a:lstStyle/>
          <a:p>
            <a:pPr algn="l">
              <a:lnSpc>
                <a:spcPct val="150000"/>
              </a:lnSpc>
              <a:spcAft>
                <a:spcPts val="1200"/>
              </a:spcAft>
            </a:pPr>
            <a:r>
              <a:rPr lang="zh-CN" altLang="en-US" dirty="0"/>
              <a:t>标志着国际组织开始正式采纳社会保障概念的</a:t>
            </a:r>
            <a:r>
              <a:rPr lang="en-US" altLang="zh-CN" dirty="0"/>
              <a:t>《</a:t>
            </a:r>
            <a:r>
              <a:rPr lang="zh-CN" altLang="en-US" dirty="0"/>
              <a:t>费城宣言</a:t>
            </a:r>
            <a:r>
              <a:rPr lang="en-US" altLang="zh-CN" dirty="0"/>
              <a:t>》</a:t>
            </a:r>
            <a:r>
              <a:rPr lang="zh-CN" altLang="en-US" dirty="0"/>
              <a:t>由国际劳工大会发表于（      ）。</a:t>
            </a:r>
          </a:p>
          <a:p>
            <a:pPr algn="l">
              <a:lnSpc>
                <a:spcPct val="150000"/>
              </a:lnSpc>
              <a:spcAft>
                <a:spcPts val="1200"/>
              </a:spcAft>
            </a:pPr>
            <a:r>
              <a:rPr lang="en-US" altLang="zh-CN" b="1" dirty="0">
                <a:solidFill>
                  <a:srgbClr val="FF0000"/>
                </a:solidFill>
              </a:rPr>
              <a:t>A</a:t>
            </a:r>
            <a:r>
              <a:rPr lang="zh-CN" altLang="en-US" b="1" dirty="0">
                <a:solidFill>
                  <a:srgbClr val="FF0000"/>
                </a:solidFill>
              </a:rPr>
              <a:t>、</a:t>
            </a:r>
            <a:r>
              <a:rPr lang="en-US" altLang="zh-CN" b="1" dirty="0">
                <a:solidFill>
                  <a:srgbClr val="FF0000"/>
                </a:solidFill>
              </a:rPr>
              <a:t>1944</a:t>
            </a:r>
            <a:r>
              <a:rPr lang="zh-CN" altLang="en-US" b="1" dirty="0">
                <a:solidFill>
                  <a:srgbClr val="FF0000"/>
                </a:solidFill>
              </a:rPr>
              <a:t>年第</a:t>
            </a:r>
            <a:r>
              <a:rPr lang="en-US" altLang="zh-CN" b="1" dirty="0">
                <a:solidFill>
                  <a:srgbClr val="FF0000"/>
                </a:solidFill>
              </a:rPr>
              <a:t>26</a:t>
            </a:r>
            <a:r>
              <a:rPr lang="zh-CN" altLang="en-US" b="1" dirty="0">
                <a:solidFill>
                  <a:srgbClr val="FF0000"/>
                </a:solidFill>
              </a:rPr>
              <a:t>届大会</a:t>
            </a:r>
          </a:p>
          <a:p>
            <a:pPr algn="l">
              <a:lnSpc>
                <a:spcPct val="150000"/>
              </a:lnSpc>
              <a:spcAft>
                <a:spcPts val="1200"/>
              </a:spcAft>
            </a:pPr>
            <a:r>
              <a:rPr lang="en-US" altLang="zh-CN" dirty="0"/>
              <a:t>B</a:t>
            </a:r>
            <a:r>
              <a:rPr lang="zh-CN" altLang="en-US" dirty="0"/>
              <a:t>、</a:t>
            </a:r>
            <a:r>
              <a:rPr lang="en-US" altLang="zh-CN" dirty="0"/>
              <a:t>1945</a:t>
            </a:r>
            <a:r>
              <a:rPr lang="zh-CN" altLang="en-US" dirty="0"/>
              <a:t>年第</a:t>
            </a:r>
            <a:r>
              <a:rPr lang="en-US" altLang="zh-CN" dirty="0"/>
              <a:t>26</a:t>
            </a:r>
            <a:r>
              <a:rPr lang="zh-CN" altLang="en-US" dirty="0"/>
              <a:t>届大会</a:t>
            </a:r>
          </a:p>
          <a:p>
            <a:pPr algn="l">
              <a:lnSpc>
                <a:spcPct val="150000"/>
              </a:lnSpc>
              <a:spcAft>
                <a:spcPts val="1200"/>
              </a:spcAft>
            </a:pPr>
            <a:r>
              <a:rPr lang="en-US" altLang="zh-CN" dirty="0"/>
              <a:t>C</a:t>
            </a:r>
            <a:r>
              <a:rPr lang="zh-CN" altLang="en-US" dirty="0"/>
              <a:t>、</a:t>
            </a:r>
            <a:r>
              <a:rPr lang="en-US" altLang="zh-CN" dirty="0"/>
              <a:t>1946</a:t>
            </a:r>
            <a:r>
              <a:rPr lang="zh-CN" altLang="en-US" dirty="0"/>
              <a:t>年第</a:t>
            </a:r>
            <a:r>
              <a:rPr lang="en-US" altLang="zh-CN" dirty="0"/>
              <a:t>26</a:t>
            </a:r>
            <a:r>
              <a:rPr lang="zh-CN" altLang="en-US" dirty="0"/>
              <a:t>届大会</a:t>
            </a:r>
          </a:p>
          <a:p>
            <a:pPr algn="l">
              <a:lnSpc>
                <a:spcPct val="150000"/>
              </a:lnSpc>
              <a:spcAft>
                <a:spcPts val="1200"/>
              </a:spcAft>
            </a:pPr>
            <a:r>
              <a:rPr lang="en-US" altLang="zh-CN" dirty="0"/>
              <a:t>D</a:t>
            </a:r>
            <a:r>
              <a:rPr lang="zh-CN" altLang="en-US" dirty="0"/>
              <a:t>、</a:t>
            </a:r>
            <a:r>
              <a:rPr lang="en-US" altLang="zh-CN" dirty="0"/>
              <a:t>1947</a:t>
            </a:r>
            <a:r>
              <a:rPr lang="zh-CN" altLang="en-US" dirty="0"/>
              <a:t>年第</a:t>
            </a:r>
            <a:r>
              <a:rPr lang="en-US" altLang="zh-CN" dirty="0"/>
              <a:t>26</a:t>
            </a:r>
            <a:r>
              <a:rPr lang="zh-CN" altLang="en-US" dirty="0"/>
              <a:t>届大会</a:t>
            </a:r>
            <a:endParaRPr lang="en-GB" dirty="0"/>
          </a:p>
        </p:txBody>
      </p:sp>
      <p:sp>
        <p:nvSpPr>
          <p:cNvPr id="4" name="TextBox 3">
            <a:extLst>
              <a:ext uri="{FF2B5EF4-FFF2-40B4-BE49-F238E27FC236}">
                <a16:creationId xmlns:a16="http://schemas.microsoft.com/office/drawing/2014/main" id="{6F7EB936-7434-4EBF-9794-BAEBC63856BC}"/>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
        <p:nvSpPr>
          <p:cNvPr id="2" name="矩形 1">
            <a:extLst>
              <a:ext uri="{FF2B5EF4-FFF2-40B4-BE49-F238E27FC236}">
                <a16:creationId xmlns:a16="http://schemas.microsoft.com/office/drawing/2014/main" id="{8B8FB3D0-CC06-45C6-821B-38A806DC8931}"/>
              </a:ext>
            </a:extLst>
          </p:cNvPr>
          <p:cNvSpPr/>
          <p:nvPr/>
        </p:nvSpPr>
        <p:spPr>
          <a:xfrm>
            <a:off x="2502114" y="2781490"/>
            <a:ext cx="370614" cy="461665"/>
          </a:xfrm>
          <a:prstGeom prst="rect">
            <a:avLst/>
          </a:prstGeom>
        </p:spPr>
        <p:txBody>
          <a:bodyPr wrap="none">
            <a:spAutoFit/>
          </a:bodyPr>
          <a:lstStyle/>
          <a:p>
            <a:r>
              <a:rPr lang="en-US" altLang="zh-CN" sz="2400" b="1" dirty="0">
                <a:solidFill>
                  <a:srgbClr val="FF0000"/>
                </a:solidFill>
              </a:rPr>
              <a:t>A</a:t>
            </a:r>
            <a:endParaRPr lang="zh-CN" altLang="en-US" sz="2400" dirty="0"/>
          </a:p>
        </p:txBody>
      </p:sp>
    </p:spTree>
    <p:extLst>
      <p:ext uri="{BB962C8B-B14F-4D97-AF65-F5344CB8AC3E}">
        <p14:creationId xmlns:p14="http://schemas.microsoft.com/office/powerpoint/2010/main" val="2618148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379163" y="1873956"/>
            <a:ext cx="4753549" cy="4380088"/>
          </a:xfrm>
        </p:spPr>
        <p:txBody>
          <a:bodyPr anchor="ctr"/>
          <a:lstStyle/>
          <a:p>
            <a:pPr algn="l">
              <a:lnSpc>
                <a:spcPct val="150000"/>
              </a:lnSpc>
              <a:spcAft>
                <a:spcPts val="1200"/>
              </a:spcAft>
            </a:pPr>
            <a:r>
              <a:rPr lang="zh-CN" altLang="en-US" dirty="0"/>
              <a:t>社会保障体系包括（     ）。</a:t>
            </a:r>
          </a:p>
          <a:p>
            <a:pPr algn="l">
              <a:lnSpc>
                <a:spcPct val="150000"/>
              </a:lnSpc>
              <a:spcAft>
                <a:spcPts val="1200"/>
              </a:spcAft>
            </a:pPr>
            <a:r>
              <a:rPr lang="en-US" altLang="zh-CN" dirty="0"/>
              <a:t>A</a:t>
            </a:r>
            <a:r>
              <a:rPr lang="zh-CN" altLang="en-US" dirty="0"/>
              <a:t>、社会福利</a:t>
            </a:r>
          </a:p>
          <a:p>
            <a:pPr algn="l">
              <a:lnSpc>
                <a:spcPct val="150000"/>
              </a:lnSpc>
              <a:spcAft>
                <a:spcPts val="1200"/>
              </a:spcAft>
            </a:pPr>
            <a:r>
              <a:rPr lang="en-US" altLang="zh-CN" dirty="0"/>
              <a:t>B</a:t>
            </a:r>
            <a:r>
              <a:rPr lang="zh-CN" altLang="en-US" dirty="0"/>
              <a:t>、社会保险</a:t>
            </a:r>
          </a:p>
          <a:p>
            <a:pPr algn="l">
              <a:lnSpc>
                <a:spcPct val="150000"/>
              </a:lnSpc>
              <a:spcAft>
                <a:spcPts val="1200"/>
              </a:spcAft>
            </a:pPr>
            <a:r>
              <a:rPr lang="en-US" altLang="zh-CN" dirty="0"/>
              <a:t>C</a:t>
            </a:r>
            <a:r>
              <a:rPr lang="zh-CN" altLang="en-US" dirty="0"/>
              <a:t>、社会救助</a:t>
            </a:r>
          </a:p>
          <a:p>
            <a:pPr algn="l">
              <a:lnSpc>
                <a:spcPct val="150000"/>
              </a:lnSpc>
              <a:spcAft>
                <a:spcPts val="1200"/>
              </a:spcAft>
            </a:pPr>
            <a:r>
              <a:rPr lang="en-US" altLang="zh-CN" dirty="0"/>
              <a:t>D</a:t>
            </a:r>
            <a:r>
              <a:rPr lang="zh-CN" altLang="en-US" dirty="0"/>
              <a:t>、社会优抚和安置</a:t>
            </a:r>
          </a:p>
          <a:p>
            <a:pPr algn="l">
              <a:lnSpc>
                <a:spcPct val="150000"/>
              </a:lnSpc>
              <a:spcAft>
                <a:spcPts val="1200"/>
              </a:spcAft>
            </a:pPr>
            <a:r>
              <a:rPr lang="en-US" altLang="zh-CN" dirty="0"/>
              <a:t>E</a:t>
            </a:r>
            <a:r>
              <a:rPr lang="zh-CN" altLang="en-US" dirty="0"/>
              <a:t>、社会经济</a:t>
            </a:r>
            <a:endParaRPr lang="en-GB" dirty="0"/>
          </a:p>
        </p:txBody>
      </p:sp>
      <p:sp>
        <p:nvSpPr>
          <p:cNvPr id="4" name="TextBox 3">
            <a:extLst>
              <a:ext uri="{FF2B5EF4-FFF2-40B4-BE49-F238E27FC236}">
                <a16:creationId xmlns:a16="http://schemas.microsoft.com/office/drawing/2014/main" id="{6F7EB936-7434-4EBF-9794-BAEBC63856BC}"/>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618111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379163" y="1873956"/>
            <a:ext cx="4753549" cy="4380088"/>
          </a:xfrm>
        </p:spPr>
        <p:txBody>
          <a:bodyPr anchor="ctr"/>
          <a:lstStyle/>
          <a:p>
            <a:pPr algn="l">
              <a:lnSpc>
                <a:spcPct val="150000"/>
              </a:lnSpc>
              <a:spcAft>
                <a:spcPts val="1200"/>
              </a:spcAft>
            </a:pPr>
            <a:r>
              <a:rPr lang="zh-CN" altLang="en-US" dirty="0"/>
              <a:t>社会保障体系包括（  </a:t>
            </a:r>
            <a:r>
              <a:rPr lang="en-US" altLang="zh-CN" b="1" dirty="0">
                <a:solidFill>
                  <a:srgbClr val="FF0000"/>
                </a:solidFill>
              </a:rPr>
              <a:t>ABCD</a:t>
            </a:r>
            <a:r>
              <a:rPr lang="zh-CN" altLang="en-US" dirty="0"/>
              <a:t>  ）。</a:t>
            </a:r>
          </a:p>
          <a:p>
            <a:pPr algn="l">
              <a:lnSpc>
                <a:spcPct val="150000"/>
              </a:lnSpc>
              <a:spcAft>
                <a:spcPts val="1200"/>
              </a:spcAft>
            </a:pPr>
            <a:r>
              <a:rPr lang="en-US" altLang="zh-CN" b="1" dirty="0">
                <a:solidFill>
                  <a:srgbClr val="FF0000"/>
                </a:solidFill>
              </a:rPr>
              <a:t>A</a:t>
            </a:r>
            <a:r>
              <a:rPr lang="zh-CN" altLang="en-US" b="1" dirty="0">
                <a:solidFill>
                  <a:srgbClr val="FF0000"/>
                </a:solidFill>
              </a:rPr>
              <a:t>、社会福利</a:t>
            </a:r>
          </a:p>
          <a:p>
            <a:pPr algn="l">
              <a:lnSpc>
                <a:spcPct val="150000"/>
              </a:lnSpc>
              <a:spcAft>
                <a:spcPts val="1200"/>
              </a:spcAft>
            </a:pPr>
            <a:r>
              <a:rPr lang="en-US" altLang="zh-CN" b="1" dirty="0">
                <a:solidFill>
                  <a:srgbClr val="FF0000"/>
                </a:solidFill>
              </a:rPr>
              <a:t>B</a:t>
            </a:r>
            <a:r>
              <a:rPr lang="zh-CN" altLang="en-US" b="1" dirty="0">
                <a:solidFill>
                  <a:srgbClr val="FF0000"/>
                </a:solidFill>
              </a:rPr>
              <a:t>、社会保险</a:t>
            </a:r>
          </a:p>
          <a:p>
            <a:pPr algn="l">
              <a:lnSpc>
                <a:spcPct val="150000"/>
              </a:lnSpc>
              <a:spcAft>
                <a:spcPts val="1200"/>
              </a:spcAft>
            </a:pPr>
            <a:r>
              <a:rPr lang="en-US" altLang="zh-CN" b="1" dirty="0">
                <a:solidFill>
                  <a:srgbClr val="FF0000"/>
                </a:solidFill>
              </a:rPr>
              <a:t>C</a:t>
            </a:r>
            <a:r>
              <a:rPr lang="zh-CN" altLang="en-US" b="1" dirty="0">
                <a:solidFill>
                  <a:srgbClr val="FF0000"/>
                </a:solidFill>
              </a:rPr>
              <a:t>、社会救助</a:t>
            </a:r>
          </a:p>
          <a:p>
            <a:pPr algn="l">
              <a:lnSpc>
                <a:spcPct val="150000"/>
              </a:lnSpc>
              <a:spcAft>
                <a:spcPts val="1200"/>
              </a:spcAft>
            </a:pPr>
            <a:r>
              <a:rPr lang="en-US" altLang="zh-CN" b="1" dirty="0">
                <a:solidFill>
                  <a:srgbClr val="FF0000"/>
                </a:solidFill>
              </a:rPr>
              <a:t>D</a:t>
            </a:r>
            <a:r>
              <a:rPr lang="zh-CN" altLang="en-US" b="1" dirty="0">
                <a:solidFill>
                  <a:srgbClr val="FF0000"/>
                </a:solidFill>
              </a:rPr>
              <a:t>、社会优抚和安置</a:t>
            </a:r>
          </a:p>
          <a:p>
            <a:pPr algn="l">
              <a:lnSpc>
                <a:spcPct val="150000"/>
              </a:lnSpc>
              <a:spcAft>
                <a:spcPts val="1200"/>
              </a:spcAft>
            </a:pPr>
            <a:r>
              <a:rPr lang="en-US" altLang="zh-CN" dirty="0"/>
              <a:t>E</a:t>
            </a:r>
            <a:r>
              <a:rPr lang="zh-CN" altLang="en-US" dirty="0"/>
              <a:t>、社会经济</a:t>
            </a:r>
            <a:endParaRPr lang="en-GB" dirty="0"/>
          </a:p>
        </p:txBody>
      </p:sp>
      <p:sp>
        <p:nvSpPr>
          <p:cNvPr id="4" name="TextBox 3">
            <a:extLst>
              <a:ext uri="{FF2B5EF4-FFF2-40B4-BE49-F238E27FC236}">
                <a16:creationId xmlns:a16="http://schemas.microsoft.com/office/drawing/2014/main" id="{6F7EB936-7434-4EBF-9794-BAEBC63856BC}"/>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541344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73293" y="2942925"/>
            <a:ext cx="6978971" cy="3692806"/>
          </a:xfrm>
          <a:prstGeom prst="rect">
            <a:avLst/>
          </a:prstGeom>
        </p:spPr>
        <p:txBody>
          <a:bodyPr wrap="square">
            <a:spAutoFit/>
          </a:bodyPr>
          <a:lstStyle/>
          <a:p>
            <a:pPr>
              <a:lnSpc>
                <a:spcPct val="200000"/>
              </a:lnSpc>
            </a:pPr>
            <a:r>
              <a:rPr lang="zh-CN" altLang="en-US" sz="2000" dirty="0">
                <a:latin typeface="+mn-ea"/>
              </a:rPr>
              <a:t>（一）英国古典学派的反社会救济思想：</a:t>
            </a:r>
            <a:r>
              <a:rPr lang="zh-CN" altLang="en-US" sz="1400" dirty="0">
                <a:latin typeface="+mn-ea"/>
              </a:rPr>
              <a:t>李嘉图、马尔萨斯、萨伊</a:t>
            </a:r>
            <a:endParaRPr lang="en-US" altLang="zh-CN" sz="2000" dirty="0">
              <a:latin typeface="+mn-ea"/>
            </a:endParaRPr>
          </a:p>
          <a:p>
            <a:pPr>
              <a:lnSpc>
                <a:spcPct val="200000"/>
              </a:lnSpc>
            </a:pPr>
            <a:r>
              <a:rPr lang="zh-CN" altLang="en-US" sz="2000" dirty="0">
                <a:latin typeface="+mn-ea"/>
              </a:rPr>
              <a:t>（二）德国新历史学派的社会改良思想：</a:t>
            </a:r>
            <a:r>
              <a:rPr lang="zh-CN" altLang="en-US" sz="1400" dirty="0">
                <a:latin typeface="+mn-ea"/>
              </a:rPr>
              <a:t>施穆勒</a:t>
            </a:r>
            <a:endParaRPr lang="en-US" altLang="zh-CN" sz="1400" dirty="0">
              <a:latin typeface="+mn-ea"/>
            </a:endParaRPr>
          </a:p>
          <a:p>
            <a:pPr>
              <a:lnSpc>
                <a:spcPct val="200000"/>
              </a:lnSpc>
            </a:pPr>
            <a:r>
              <a:rPr lang="zh-CN" altLang="en-US" sz="2000" dirty="0">
                <a:latin typeface="+mn-ea"/>
              </a:rPr>
              <a:t>（三）</a:t>
            </a:r>
            <a:r>
              <a:rPr lang="zh-CN" altLang="en-US" sz="2000" dirty="0">
                <a:solidFill>
                  <a:srgbClr val="FF0000"/>
                </a:solidFill>
                <a:latin typeface="+mn-ea"/>
              </a:rPr>
              <a:t>庇古的“经济福利”思想</a:t>
            </a:r>
            <a:r>
              <a:rPr lang="zh-CN" altLang="en-US" sz="2000" dirty="0">
                <a:latin typeface="+mn-ea"/>
              </a:rPr>
              <a:t>（英国）</a:t>
            </a:r>
            <a:endParaRPr lang="en-US" altLang="zh-CN" sz="2000" dirty="0">
              <a:latin typeface="+mn-ea"/>
            </a:endParaRPr>
          </a:p>
          <a:p>
            <a:pPr>
              <a:lnSpc>
                <a:spcPct val="200000"/>
              </a:lnSpc>
            </a:pPr>
            <a:r>
              <a:rPr lang="zh-CN" altLang="en-US" sz="2000" dirty="0">
                <a:latin typeface="+mn-ea"/>
              </a:rPr>
              <a:t>（四）凯恩斯的有效需求不足理论与国家干预思想（英国）</a:t>
            </a:r>
            <a:endParaRPr lang="en-US" altLang="zh-CN" sz="2000" dirty="0">
              <a:latin typeface="+mn-ea"/>
            </a:endParaRPr>
          </a:p>
          <a:p>
            <a:pPr>
              <a:lnSpc>
                <a:spcPct val="200000"/>
              </a:lnSpc>
            </a:pPr>
            <a:r>
              <a:rPr lang="zh-CN" altLang="en-US" sz="2000" dirty="0">
                <a:latin typeface="+mn-ea"/>
              </a:rPr>
              <a:t>（五）</a:t>
            </a:r>
            <a:r>
              <a:rPr lang="en-US" altLang="zh-CN" sz="2000" dirty="0">
                <a:solidFill>
                  <a:srgbClr val="FF0000"/>
                </a:solidFill>
                <a:latin typeface="+mn-ea"/>
              </a:rPr>
              <a:t>《</a:t>
            </a:r>
            <a:r>
              <a:rPr lang="zh-CN" altLang="en-US" sz="2000" dirty="0">
                <a:solidFill>
                  <a:srgbClr val="FF0000"/>
                </a:solidFill>
                <a:latin typeface="+mn-ea"/>
              </a:rPr>
              <a:t>贝弗里奇报告</a:t>
            </a:r>
            <a:r>
              <a:rPr lang="en-US" altLang="zh-CN" sz="2000" dirty="0">
                <a:solidFill>
                  <a:srgbClr val="FF0000"/>
                </a:solidFill>
                <a:latin typeface="+mn-ea"/>
              </a:rPr>
              <a:t>》</a:t>
            </a:r>
            <a:r>
              <a:rPr lang="zh-CN" altLang="en-US" sz="2000" dirty="0">
                <a:solidFill>
                  <a:srgbClr val="FF0000"/>
                </a:solidFill>
                <a:latin typeface="+mn-ea"/>
              </a:rPr>
              <a:t>中的福利国家思想</a:t>
            </a:r>
            <a:r>
              <a:rPr lang="zh-CN" altLang="en-US" sz="2000" dirty="0">
                <a:latin typeface="+mn-ea"/>
              </a:rPr>
              <a:t>（英国）</a:t>
            </a:r>
            <a:endParaRPr lang="en-US" altLang="zh-CN" sz="2000" dirty="0">
              <a:latin typeface="+mn-ea"/>
            </a:endParaRPr>
          </a:p>
          <a:p>
            <a:pPr>
              <a:lnSpc>
                <a:spcPct val="200000"/>
              </a:lnSpc>
            </a:pPr>
            <a:endParaRPr lang="en-US" altLang="zh-CN" sz="2000" dirty="0">
              <a:latin typeface="+mn-ea"/>
            </a:endParaRPr>
          </a:p>
        </p:txBody>
      </p:sp>
      <p:sp>
        <p:nvSpPr>
          <p:cNvPr id="10" name="文本框 9">
            <a:extLst>
              <a:ext uri="{FF2B5EF4-FFF2-40B4-BE49-F238E27FC236}">
                <a16:creationId xmlns:a16="http://schemas.microsoft.com/office/drawing/2014/main" id="{10ED12C3-DCE7-46DB-A136-10941C505223}"/>
              </a:ext>
            </a:extLst>
          </p:cNvPr>
          <p:cNvSpPr txBox="1"/>
          <p:nvPr/>
        </p:nvSpPr>
        <p:spPr>
          <a:xfrm>
            <a:off x="656686" y="2197622"/>
            <a:ext cx="4277133" cy="400110"/>
          </a:xfrm>
          <a:prstGeom prst="rect">
            <a:avLst/>
          </a:prstGeom>
          <a:noFill/>
        </p:spPr>
        <p:txBody>
          <a:bodyPr wrap="none" rtlCol="0">
            <a:spAutoFit/>
          </a:bodyPr>
          <a:lstStyle/>
          <a:p>
            <a:r>
              <a:rPr lang="en-US" altLang="zh-CN" sz="2000" b="1" dirty="0"/>
              <a:t>1.1.2    </a:t>
            </a:r>
            <a:r>
              <a:rPr lang="zh-CN" altLang="en-US" sz="2000" b="1" dirty="0"/>
              <a:t>二、社会保障产生的理论基础</a:t>
            </a:r>
            <a:endParaRPr lang="en-US" altLang="zh-CN" sz="2000" b="1" dirty="0"/>
          </a:p>
        </p:txBody>
      </p:sp>
      <p:sp>
        <p:nvSpPr>
          <p:cNvPr id="14" name="文本框 13">
            <a:extLst>
              <a:ext uri="{FF2B5EF4-FFF2-40B4-BE49-F238E27FC236}">
                <a16:creationId xmlns:a16="http://schemas.microsoft.com/office/drawing/2014/main" id="{BC212719-6F2D-457C-9262-47487A2C7C7C}"/>
              </a:ext>
            </a:extLst>
          </p:cNvPr>
          <p:cNvSpPr txBox="1"/>
          <p:nvPr/>
        </p:nvSpPr>
        <p:spPr>
          <a:xfrm>
            <a:off x="5014528" y="219387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pic>
        <p:nvPicPr>
          <p:cNvPr id="25" name="图片 24">
            <a:extLst>
              <a:ext uri="{FF2B5EF4-FFF2-40B4-BE49-F238E27FC236}">
                <a16:creationId xmlns:a16="http://schemas.microsoft.com/office/drawing/2014/main" id="{0FCD01FE-C2FE-4394-9714-D027E06A919F}"/>
              </a:ext>
            </a:extLst>
          </p:cNvPr>
          <p:cNvPicPr>
            <a:picLocks noChangeAspect="1"/>
          </p:cNvPicPr>
          <p:nvPr/>
        </p:nvPicPr>
        <p:blipFill>
          <a:blip r:embed="rId3"/>
          <a:stretch>
            <a:fillRect/>
          </a:stretch>
        </p:blipFill>
        <p:spPr>
          <a:xfrm>
            <a:off x="9886272" y="825140"/>
            <a:ext cx="2198253" cy="1095187"/>
          </a:xfrm>
          <a:prstGeom prst="rect">
            <a:avLst/>
          </a:prstGeom>
        </p:spPr>
      </p:pic>
      <p:pic>
        <p:nvPicPr>
          <p:cNvPr id="27" name="图片 26">
            <a:extLst>
              <a:ext uri="{FF2B5EF4-FFF2-40B4-BE49-F238E27FC236}">
                <a16:creationId xmlns:a16="http://schemas.microsoft.com/office/drawing/2014/main" id="{7795B92F-67C6-41CD-83B9-8209FF1CCA3F}"/>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8521391" y="3634926"/>
            <a:ext cx="3233854" cy="3233854"/>
          </a:xfrm>
          <a:prstGeom prst="rect">
            <a:avLst/>
          </a:prstGeom>
        </p:spPr>
      </p:pic>
      <p:sp>
        <p:nvSpPr>
          <p:cNvPr id="2" name="矩形 1">
            <a:extLst>
              <a:ext uri="{FF2B5EF4-FFF2-40B4-BE49-F238E27FC236}">
                <a16:creationId xmlns:a16="http://schemas.microsoft.com/office/drawing/2014/main" id="{4F0E4A4B-28AC-47DE-A993-76548515F470}"/>
              </a:ext>
            </a:extLst>
          </p:cNvPr>
          <p:cNvSpPr/>
          <p:nvPr/>
        </p:nvSpPr>
        <p:spPr>
          <a:xfrm>
            <a:off x="973432" y="219146"/>
            <a:ext cx="3762568" cy="369332"/>
          </a:xfrm>
          <a:prstGeom prst="rect">
            <a:avLst/>
          </a:prstGeom>
        </p:spPr>
        <p:txBody>
          <a:bodyPr wrap="none">
            <a:spAutoFit/>
          </a:bodyPr>
          <a:lstStyle/>
          <a:p>
            <a:r>
              <a:rPr lang="en-US" altLang="zh-CN" dirty="0">
                <a:latin typeface="Helvetica Neue For Number"/>
              </a:rPr>
              <a:t>1.1.2 </a:t>
            </a:r>
            <a:r>
              <a:rPr lang="zh-CN" altLang="en-US" dirty="0">
                <a:latin typeface="Helvetica Neue For Number"/>
              </a:rPr>
              <a:t>二、社会保障产生的理论基础</a:t>
            </a:r>
            <a:endParaRPr lang="zh-CN" altLang="en-US" dirty="0"/>
          </a:p>
        </p:txBody>
      </p:sp>
      <p:sp>
        <p:nvSpPr>
          <p:cNvPr id="11" name="文本框 10">
            <a:extLst>
              <a:ext uri="{FF2B5EF4-FFF2-40B4-BE49-F238E27FC236}">
                <a16:creationId xmlns:a16="http://schemas.microsoft.com/office/drawing/2014/main" id="{0F4881AD-CCCE-417A-957F-99A57D72AB0B}"/>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15" name="矩形 14">
            <a:extLst>
              <a:ext uri="{FF2B5EF4-FFF2-40B4-BE49-F238E27FC236}">
                <a16:creationId xmlns:a16="http://schemas.microsoft.com/office/drawing/2014/main" id="{F7F90C48-12E6-4B71-9F23-F45E88496806}"/>
              </a:ext>
            </a:extLst>
          </p:cNvPr>
          <p:cNvSpPr/>
          <p:nvPr/>
        </p:nvSpPr>
        <p:spPr>
          <a:xfrm>
            <a:off x="19645" y="1606147"/>
            <a:ext cx="5670142" cy="430887"/>
          </a:xfrm>
          <a:prstGeom prst="rect">
            <a:avLst/>
          </a:prstGeom>
          <a:noFill/>
        </p:spPr>
        <p:txBody>
          <a:bodyPr wrap="square" rtlCol="0">
            <a:spAutoFit/>
          </a:bodyPr>
          <a:lstStyle/>
          <a:p>
            <a:pPr algn="ctr"/>
            <a:r>
              <a:rPr lang="en-US" altLang="zh-CN" sz="2200" b="1" dirty="0"/>
              <a:t>1.1</a:t>
            </a:r>
            <a:r>
              <a:rPr lang="zh-CN" altLang="en-US" sz="2200" b="1" dirty="0"/>
              <a:t>    社会保障制度产生的历史背景</a:t>
            </a:r>
            <a:endParaRPr lang="en-GB" altLang="zh-CN" sz="2200" b="1" dirty="0"/>
          </a:p>
        </p:txBody>
      </p:sp>
    </p:spTree>
    <p:extLst>
      <p:ext uri="{BB962C8B-B14F-4D97-AF65-F5344CB8AC3E}">
        <p14:creationId xmlns:p14="http://schemas.microsoft.com/office/powerpoint/2010/main" val="2251631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32223" y="2990835"/>
            <a:ext cx="10295333" cy="3115725"/>
          </a:xfrm>
          <a:prstGeom prst="rect">
            <a:avLst/>
          </a:prstGeom>
        </p:spPr>
        <p:txBody>
          <a:bodyPr wrap="square">
            <a:spAutoFit/>
          </a:bodyPr>
          <a:lstStyle/>
          <a:p>
            <a:pPr>
              <a:lnSpc>
                <a:spcPct val="150000"/>
              </a:lnSpc>
            </a:pPr>
            <a:r>
              <a:rPr lang="zh-CN" altLang="en-US" sz="2000" dirty="0">
                <a:latin typeface="+mn-ea"/>
              </a:rPr>
              <a:t>“经济福利”思想的代表人物是</a:t>
            </a:r>
            <a:r>
              <a:rPr lang="zh-CN" altLang="en-US" sz="2000" b="1" dirty="0">
                <a:solidFill>
                  <a:srgbClr val="FF0000"/>
                </a:solidFill>
                <a:latin typeface="+mn-ea"/>
              </a:rPr>
              <a:t>庇古</a:t>
            </a:r>
            <a:r>
              <a:rPr lang="zh-CN" altLang="en-US" sz="2000" dirty="0">
                <a:latin typeface="+mn-ea"/>
              </a:rPr>
              <a:t>。</a:t>
            </a:r>
            <a:endParaRPr lang="en-US" altLang="zh-CN" sz="2000" dirty="0">
              <a:latin typeface="+mn-ea"/>
            </a:endParaRPr>
          </a:p>
          <a:p>
            <a:pPr>
              <a:lnSpc>
                <a:spcPct val="150000"/>
              </a:lnSpc>
            </a:pPr>
            <a:endParaRPr lang="en-US" altLang="zh-CN" sz="2000" dirty="0">
              <a:latin typeface="+mn-ea"/>
            </a:endParaRPr>
          </a:p>
          <a:p>
            <a:pPr>
              <a:lnSpc>
                <a:spcPct val="150000"/>
              </a:lnSpc>
              <a:spcAft>
                <a:spcPts val="1200"/>
              </a:spcAft>
            </a:pPr>
            <a:r>
              <a:rPr lang="zh-CN" altLang="en-US" sz="2000" dirty="0">
                <a:latin typeface="+mn-ea"/>
              </a:rPr>
              <a:t>他认为，一个社会要增进福利，要在以下两个方面作出努力： </a:t>
            </a:r>
            <a:endParaRPr lang="en-US" altLang="zh-CN" sz="2000" dirty="0">
              <a:latin typeface="+mn-ea"/>
            </a:endParaRPr>
          </a:p>
          <a:p>
            <a:pPr>
              <a:lnSpc>
                <a:spcPct val="150000"/>
              </a:lnSpc>
              <a:spcAft>
                <a:spcPts val="1200"/>
              </a:spcAft>
            </a:pPr>
            <a:r>
              <a:rPr lang="zh-CN" altLang="en-US" sz="2000" dirty="0">
                <a:latin typeface="+mn-ea"/>
              </a:rPr>
              <a:t>（</a:t>
            </a:r>
            <a:r>
              <a:rPr lang="en-US" altLang="zh-CN" sz="2000" dirty="0">
                <a:latin typeface="+mn-ea"/>
              </a:rPr>
              <a:t>1</a:t>
            </a:r>
            <a:r>
              <a:rPr lang="zh-CN" altLang="en-US" sz="2000" dirty="0">
                <a:latin typeface="+mn-ea"/>
              </a:rPr>
              <a:t>）为增进社会福利就必须增进国民收入量，而要增进国民收入量，就必须使生产资源在各个部门中的配置能够达到最佳状态；</a:t>
            </a:r>
            <a:endParaRPr lang="en-US" altLang="zh-CN" sz="2000" dirty="0">
              <a:latin typeface="+mn-ea"/>
            </a:endParaRPr>
          </a:p>
          <a:p>
            <a:pPr>
              <a:lnSpc>
                <a:spcPct val="150000"/>
              </a:lnSpc>
            </a:pPr>
            <a:r>
              <a:rPr lang="zh-CN" altLang="en-US" sz="2000" dirty="0">
                <a:latin typeface="+mn-ea"/>
              </a:rPr>
              <a:t>（</a:t>
            </a:r>
            <a:r>
              <a:rPr lang="en-US" altLang="zh-CN" sz="2000" dirty="0">
                <a:latin typeface="+mn-ea"/>
              </a:rPr>
              <a:t>2</a:t>
            </a:r>
            <a:r>
              <a:rPr lang="zh-CN" altLang="en-US" sz="2000" dirty="0">
                <a:latin typeface="+mn-ea"/>
              </a:rPr>
              <a:t>）政府通过税收机制把富人收入的一部分转移给穷人，社会福利就会增大。</a:t>
            </a:r>
            <a:endParaRPr lang="en-GB" altLang="zh-CN" sz="2000" dirty="0">
              <a:latin typeface="+mn-ea"/>
            </a:endParaRPr>
          </a:p>
        </p:txBody>
      </p:sp>
      <p:pic>
        <p:nvPicPr>
          <p:cNvPr id="23" name="图片 22">
            <a:extLst>
              <a:ext uri="{FF2B5EF4-FFF2-40B4-BE49-F238E27FC236}">
                <a16:creationId xmlns:a16="http://schemas.microsoft.com/office/drawing/2014/main" id="{1EFCF7E1-A8FA-4BA3-B306-6FB70E7FC093}"/>
              </a:ext>
            </a:extLst>
          </p:cNvPr>
          <p:cNvPicPr>
            <a:picLocks noChangeAspect="1"/>
          </p:cNvPicPr>
          <p:nvPr/>
        </p:nvPicPr>
        <p:blipFill>
          <a:blip r:embed="rId3"/>
          <a:stretch>
            <a:fillRect/>
          </a:stretch>
        </p:blipFill>
        <p:spPr>
          <a:xfrm>
            <a:off x="9886272" y="825140"/>
            <a:ext cx="2198253" cy="1095187"/>
          </a:xfrm>
          <a:prstGeom prst="rect">
            <a:avLst/>
          </a:prstGeom>
        </p:spPr>
      </p:pic>
      <p:sp>
        <p:nvSpPr>
          <p:cNvPr id="5" name="矩形 4">
            <a:extLst>
              <a:ext uri="{FF2B5EF4-FFF2-40B4-BE49-F238E27FC236}">
                <a16:creationId xmlns:a16="http://schemas.microsoft.com/office/drawing/2014/main" id="{5936F8D6-1AD1-48E4-BA32-C1CD37F7AECD}"/>
              </a:ext>
            </a:extLst>
          </p:cNvPr>
          <p:cNvSpPr/>
          <p:nvPr/>
        </p:nvSpPr>
        <p:spPr>
          <a:xfrm>
            <a:off x="1035841" y="173458"/>
            <a:ext cx="3493264" cy="369332"/>
          </a:xfrm>
          <a:prstGeom prst="rect">
            <a:avLst/>
          </a:prstGeom>
        </p:spPr>
        <p:txBody>
          <a:bodyPr wrap="none">
            <a:spAutoFit/>
          </a:bodyPr>
          <a:lstStyle/>
          <a:p>
            <a:r>
              <a:rPr lang="en-US" altLang="zh-CN" dirty="0">
                <a:latin typeface="Helvetica Neue For Number"/>
              </a:rPr>
              <a:t>1.1.2.3 </a:t>
            </a:r>
            <a:r>
              <a:rPr lang="zh-CN" altLang="en-US" dirty="0">
                <a:latin typeface="Helvetica Neue For Number"/>
              </a:rPr>
              <a:t>庇古的“经济福利”思想</a:t>
            </a:r>
            <a:endParaRPr lang="zh-CN" altLang="en-US" dirty="0"/>
          </a:p>
        </p:txBody>
      </p:sp>
      <p:sp>
        <p:nvSpPr>
          <p:cNvPr id="16" name="文本框 15">
            <a:extLst>
              <a:ext uri="{FF2B5EF4-FFF2-40B4-BE49-F238E27FC236}">
                <a16:creationId xmlns:a16="http://schemas.microsoft.com/office/drawing/2014/main" id="{35D1EDE6-C89D-4E47-890E-2AF33947BD1B}"/>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17" name="矩形 16">
            <a:extLst>
              <a:ext uri="{FF2B5EF4-FFF2-40B4-BE49-F238E27FC236}">
                <a16:creationId xmlns:a16="http://schemas.microsoft.com/office/drawing/2014/main" id="{6DCBC51E-28D0-4F20-93D9-6BDA948FFAFF}"/>
              </a:ext>
            </a:extLst>
          </p:cNvPr>
          <p:cNvSpPr/>
          <p:nvPr/>
        </p:nvSpPr>
        <p:spPr>
          <a:xfrm>
            <a:off x="19645" y="1606147"/>
            <a:ext cx="5670142" cy="430887"/>
          </a:xfrm>
          <a:prstGeom prst="rect">
            <a:avLst/>
          </a:prstGeom>
          <a:noFill/>
        </p:spPr>
        <p:txBody>
          <a:bodyPr wrap="square" rtlCol="0">
            <a:spAutoFit/>
          </a:bodyPr>
          <a:lstStyle/>
          <a:p>
            <a:pPr algn="ctr"/>
            <a:r>
              <a:rPr lang="en-US" altLang="zh-CN" sz="2200" b="1" dirty="0"/>
              <a:t>1.1</a:t>
            </a:r>
            <a:r>
              <a:rPr lang="zh-CN" altLang="en-US" sz="2200" b="1" dirty="0"/>
              <a:t>    社会保障制度产生的历史背景</a:t>
            </a:r>
            <a:endParaRPr lang="en-GB" altLang="zh-CN" sz="2200" b="1" dirty="0"/>
          </a:p>
        </p:txBody>
      </p:sp>
      <p:sp>
        <p:nvSpPr>
          <p:cNvPr id="18" name="文本框 17">
            <a:extLst>
              <a:ext uri="{FF2B5EF4-FFF2-40B4-BE49-F238E27FC236}">
                <a16:creationId xmlns:a16="http://schemas.microsoft.com/office/drawing/2014/main" id="{EA6F5FD6-69CD-4E7C-B34D-5C843DD77C7F}"/>
              </a:ext>
            </a:extLst>
          </p:cNvPr>
          <p:cNvSpPr txBox="1"/>
          <p:nvPr/>
        </p:nvSpPr>
        <p:spPr>
          <a:xfrm>
            <a:off x="656686" y="2197622"/>
            <a:ext cx="4277133" cy="400110"/>
          </a:xfrm>
          <a:prstGeom prst="rect">
            <a:avLst/>
          </a:prstGeom>
          <a:noFill/>
        </p:spPr>
        <p:txBody>
          <a:bodyPr wrap="none" rtlCol="0">
            <a:spAutoFit/>
          </a:bodyPr>
          <a:lstStyle/>
          <a:p>
            <a:r>
              <a:rPr lang="en-US" altLang="zh-CN" sz="2000" b="1" dirty="0"/>
              <a:t>1.1.2    </a:t>
            </a:r>
            <a:r>
              <a:rPr lang="zh-CN" altLang="en-US" sz="2000" b="1" dirty="0"/>
              <a:t>二、社会保障产生的理论基础</a:t>
            </a:r>
            <a:endParaRPr lang="en-US" altLang="zh-CN" sz="2000" b="1" dirty="0"/>
          </a:p>
        </p:txBody>
      </p:sp>
    </p:spTree>
    <p:extLst>
      <p:ext uri="{BB962C8B-B14F-4D97-AF65-F5344CB8AC3E}">
        <p14:creationId xmlns:p14="http://schemas.microsoft.com/office/powerpoint/2010/main" val="692427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19064" y="2945680"/>
            <a:ext cx="8715127" cy="499624"/>
          </a:xfrm>
          <a:prstGeom prst="rect">
            <a:avLst/>
          </a:prstGeom>
        </p:spPr>
        <p:txBody>
          <a:bodyPr wrap="square">
            <a:spAutoFit/>
          </a:bodyPr>
          <a:lstStyle/>
          <a:p>
            <a:pPr>
              <a:lnSpc>
                <a:spcPct val="150000"/>
              </a:lnSpc>
            </a:pPr>
            <a:r>
              <a:rPr lang="en-US" altLang="zh-CN" sz="2000" dirty="0">
                <a:solidFill>
                  <a:srgbClr val="FF0000"/>
                </a:solidFill>
                <a:latin typeface="+mn-ea"/>
              </a:rPr>
              <a:t>《</a:t>
            </a:r>
            <a:r>
              <a:rPr lang="zh-CN" altLang="en-US" sz="2000" dirty="0">
                <a:solidFill>
                  <a:srgbClr val="FF0000"/>
                </a:solidFill>
                <a:latin typeface="+mn-ea"/>
              </a:rPr>
              <a:t>贝弗里奇报告</a:t>
            </a:r>
            <a:r>
              <a:rPr lang="en-US" altLang="zh-CN" sz="2000" dirty="0">
                <a:solidFill>
                  <a:srgbClr val="FF0000"/>
                </a:solidFill>
                <a:latin typeface="+mn-ea"/>
              </a:rPr>
              <a:t>》</a:t>
            </a:r>
            <a:r>
              <a:rPr lang="zh-CN" altLang="en-US" sz="2000" dirty="0">
                <a:latin typeface="+mn-ea"/>
              </a:rPr>
              <a:t>中的福利国家思想的代表人物是</a:t>
            </a:r>
            <a:r>
              <a:rPr lang="zh-CN" altLang="en-US" sz="2000" dirty="0">
                <a:solidFill>
                  <a:srgbClr val="FF0000"/>
                </a:solidFill>
                <a:latin typeface="+mn-ea"/>
              </a:rPr>
              <a:t>贝弗里奇</a:t>
            </a:r>
            <a:r>
              <a:rPr lang="zh-CN" altLang="en-US" sz="2000" dirty="0">
                <a:latin typeface="+mn-ea"/>
              </a:rPr>
              <a:t>。</a:t>
            </a:r>
            <a:endParaRPr lang="en-GB" altLang="zh-CN" sz="2000" dirty="0">
              <a:latin typeface="+mn-ea"/>
            </a:endParaRPr>
          </a:p>
        </p:txBody>
      </p:sp>
      <p:sp>
        <p:nvSpPr>
          <p:cNvPr id="6" name="文本框 5"/>
          <p:cNvSpPr txBox="1"/>
          <p:nvPr/>
        </p:nvSpPr>
        <p:spPr>
          <a:xfrm>
            <a:off x="8739686" y="6032860"/>
            <a:ext cx="3005951" cy="400110"/>
          </a:xfrm>
          <a:prstGeom prst="rect">
            <a:avLst/>
          </a:prstGeom>
          <a:solidFill>
            <a:srgbClr val="C00000"/>
          </a:solidFill>
        </p:spPr>
        <p:txBody>
          <a:bodyPr wrap="none" rtlCol="0">
            <a:spAutoFit/>
          </a:bodyPr>
          <a:lstStyle/>
          <a:p>
            <a:r>
              <a:rPr lang="zh-CN" altLang="en-US" sz="2000" b="1" dirty="0">
                <a:solidFill>
                  <a:schemeClr val="bg1"/>
                </a:solidFill>
                <a:latin typeface="+mn-ea"/>
              </a:rPr>
              <a:t>记忆口诀：费用普遍充足</a:t>
            </a:r>
          </a:p>
        </p:txBody>
      </p:sp>
      <p:grpSp>
        <p:nvGrpSpPr>
          <p:cNvPr id="2" name="组合 1">
            <a:extLst>
              <a:ext uri="{FF2B5EF4-FFF2-40B4-BE49-F238E27FC236}">
                <a16:creationId xmlns:a16="http://schemas.microsoft.com/office/drawing/2014/main" id="{FDFE1275-4C49-47FD-9AE6-F879F7C73FDE}"/>
              </a:ext>
            </a:extLst>
          </p:cNvPr>
          <p:cNvGrpSpPr/>
          <p:nvPr/>
        </p:nvGrpSpPr>
        <p:grpSpPr>
          <a:xfrm>
            <a:off x="1521168" y="3946673"/>
            <a:ext cx="7412092" cy="2246769"/>
            <a:chOff x="1521168" y="3946673"/>
            <a:chExt cx="7412092" cy="2246769"/>
          </a:xfrm>
        </p:grpSpPr>
        <p:grpSp>
          <p:nvGrpSpPr>
            <p:cNvPr id="10" name="Group 9">
              <a:extLst>
                <a:ext uri="{FF2B5EF4-FFF2-40B4-BE49-F238E27FC236}">
                  <a16:creationId xmlns:a16="http://schemas.microsoft.com/office/drawing/2014/main" id="{78864415-77BB-42DA-946A-072AC67583F9}"/>
                </a:ext>
              </a:extLst>
            </p:cNvPr>
            <p:cNvGrpSpPr/>
            <p:nvPr/>
          </p:nvGrpSpPr>
          <p:grpSpPr>
            <a:xfrm>
              <a:off x="1521168" y="3946673"/>
              <a:ext cx="7412092" cy="2246769"/>
              <a:chOff x="1251555" y="3398059"/>
              <a:chExt cx="7412092" cy="2246769"/>
            </a:xfrm>
          </p:grpSpPr>
          <p:sp>
            <p:nvSpPr>
              <p:cNvPr id="7" name="TextBox 6">
                <a:extLst>
                  <a:ext uri="{FF2B5EF4-FFF2-40B4-BE49-F238E27FC236}">
                    <a16:creationId xmlns:a16="http://schemas.microsoft.com/office/drawing/2014/main" id="{2F326D52-1B34-4E7C-8041-2A4A53F50681}"/>
                  </a:ext>
                </a:extLst>
              </p:cNvPr>
              <p:cNvSpPr txBox="1"/>
              <p:nvPr/>
            </p:nvSpPr>
            <p:spPr>
              <a:xfrm>
                <a:off x="1251555" y="4180583"/>
                <a:ext cx="4063933" cy="400110"/>
              </a:xfrm>
              <a:prstGeom prst="rect">
                <a:avLst/>
              </a:prstGeom>
              <a:noFill/>
            </p:spPr>
            <p:txBody>
              <a:bodyPr wrap="none" rtlCol="0">
                <a:spAutoFit/>
              </a:bodyPr>
              <a:lstStyle/>
              <a:p>
                <a:r>
                  <a:rPr lang="zh-CN" altLang="en-US" sz="2000" dirty="0">
                    <a:latin typeface="+mn-ea"/>
                  </a:rPr>
                  <a:t>英国福利体系重建的</a:t>
                </a:r>
                <a:r>
                  <a:rPr lang="en-US" altLang="zh-CN" sz="2000" dirty="0">
                    <a:latin typeface="+mn-ea"/>
                  </a:rPr>
                  <a:t>4</a:t>
                </a:r>
                <a:r>
                  <a:rPr lang="zh-CN" altLang="en-US" sz="2000" dirty="0">
                    <a:latin typeface="+mn-ea"/>
                  </a:rPr>
                  <a:t>条基本原则</a:t>
                </a:r>
                <a:r>
                  <a:rPr lang="en-US" altLang="zh-CN" sz="2000" dirty="0">
                    <a:latin typeface="+mn-ea"/>
                  </a:rPr>
                  <a:t>: </a:t>
                </a:r>
              </a:p>
            </p:txBody>
          </p:sp>
          <p:sp>
            <p:nvSpPr>
              <p:cNvPr id="8" name="Left Brace 7">
                <a:extLst>
                  <a:ext uri="{FF2B5EF4-FFF2-40B4-BE49-F238E27FC236}">
                    <a16:creationId xmlns:a16="http://schemas.microsoft.com/office/drawing/2014/main" id="{1A81A600-5CDB-46A7-AA59-442610567F51}"/>
                  </a:ext>
                </a:extLst>
              </p:cNvPr>
              <p:cNvSpPr/>
              <p:nvPr/>
            </p:nvSpPr>
            <p:spPr>
              <a:xfrm>
                <a:off x="5266774" y="3616175"/>
                <a:ext cx="288312" cy="1604799"/>
              </a:xfrm>
              <a:prstGeom prst="leftBrace">
                <a:avLst/>
              </a:prstGeom>
              <a:ln w="12700"/>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9" name="TextBox 8">
                <a:extLst>
                  <a:ext uri="{FF2B5EF4-FFF2-40B4-BE49-F238E27FC236}">
                    <a16:creationId xmlns:a16="http://schemas.microsoft.com/office/drawing/2014/main" id="{3CEF584F-5708-4C82-B6B8-7595570E0A2A}"/>
                  </a:ext>
                </a:extLst>
              </p:cNvPr>
              <p:cNvSpPr txBox="1"/>
              <p:nvPr/>
            </p:nvSpPr>
            <p:spPr>
              <a:xfrm>
                <a:off x="5507014" y="3398059"/>
                <a:ext cx="3156633" cy="2246769"/>
              </a:xfrm>
              <a:prstGeom prst="rect">
                <a:avLst/>
              </a:prstGeom>
              <a:noFill/>
            </p:spPr>
            <p:txBody>
              <a:bodyPr wrap="none" rtlCol="0">
                <a:spAutoFit/>
              </a:bodyPr>
              <a:lstStyle/>
              <a:p>
                <a:pPr>
                  <a:lnSpc>
                    <a:spcPct val="150000"/>
                  </a:lnSpc>
                </a:pPr>
                <a:r>
                  <a:rPr lang="zh-CN" altLang="en-US" sz="2000" dirty="0">
                    <a:latin typeface="+mn-ea"/>
                  </a:rPr>
                  <a:t>（</a:t>
                </a:r>
                <a:r>
                  <a:rPr lang="en-US" altLang="zh-CN" sz="2000" dirty="0">
                    <a:latin typeface="+mn-ea"/>
                  </a:rPr>
                  <a:t>1</a:t>
                </a:r>
                <a:r>
                  <a:rPr lang="zh-CN" altLang="en-US" sz="2000" dirty="0">
                    <a:latin typeface="+mn-ea"/>
                  </a:rPr>
                  <a:t>）</a:t>
                </a:r>
                <a:r>
                  <a:rPr lang="zh-CN" altLang="en-US" sz="2000" dirty="0">
                    <a:solidFill>
                      <a:srgbClr val="FF0000"/>
                    </a:solidFill>
                    <a:latin typeface="+mn-ea"/>
                  </a:rPr>
                  <a:t>普遍</a:t>
                </a:r>
                <a:r>
                  <a:rPr lang="zh-CN" altLang="en-US" sz="2000" dirty="0">
                    <a:latin typeface="+mn-ea"/>
                  </a:rPr>
                  <a:t>性原则。</a:t>
                </a:r>
                <a:endParaRPr lang="en-US" altLang="zh-CN" sz="2000" dirty="0">
                  <a:latin typeface="+mn-ea"/>
                </a:endParaRPr>
              </a:p>
              <a:p>
                <a:pPr>
                  <a:lnSpc>
                    <a:spcPct val="150000"/>
                  </a:lnSpc>
                </a:pPr>
                <a:r>
                  <a:rPr lang="zh-CN" altLang="en-US" sz="2000" dirty="0">
                    <a:latin typeface="+mn-ea"/>
                  </a:rPr>
                  <a:t>（</a:t>
                </a:r>
                <a:r>
                  <a:rPr lang="en-US" altLang="zh-CN" sz="2000" dirty="0">
                    <a:latin typeface="+mn-ea"/>
                  </a:rPr>
                  <a:t>2</a:t>
                </a:r>
                <a:r>
                  <a:rPr lang="zh-CN" altLang="en-US" sz="2000" dirty="0">
                    <a:latin typeface="+mn-ea"/>
                  </a:rPr>
                  <a:t>）满</a:t>
                </a:r>
                <a:r>
                  <a:rPr lang="zh-CN" altLang="en-US" sz="2000" dirty="0">
                    <a:solidFill>
                      <a:srgbClr val="FF0000"/>
                    </a:solidFill>
                    <a:latin typeface="+mn-ea"/>
                  </a:rPr>
                  <a:t>足</a:t>
                </a:r>
                <a:r>
                  <a:rPr lang="zh-CN" altLang="en-US" sz="2000" dirty="0">
                    <a:latin typeface="+mn-ea"/>
                  </a:rPr>
                  <a:t>最低需求原则。</a:t>
                </a:r>
                <a:endParaRPr lang="en-US" altLang="zh-CN" sz="2000" dirty="0">
                  <a:latin typeface="+mn-ea"/>
                </a:endParaRPr>
              </a:p>
              <a:p>
                <a:pPr>
                  <a:lnSpc>
                    <a:spcPct val="150000"/>
                  </a:lnSpc>
                </a:pPr>
                <a:r>
                  <a:rPr lang="zh-CN" altLang="en-US" sz="2000" dirty="0">
                    <a:latin typeface="+mn-ea"/>
                  </a:rPr>
                  <a:t>（</a:t>
                </a:r>
                <a:r>
                  <a:rPr lang="en-US" altLang="zh-CN" sz="2000" dirty="0">
                    <a:latin typeface="+mn-ea"/>
                  </a:rPr>
                  <a:t>3</a:t>
                </a:r>
                <a:r>
                  <a:rPr lang="zh-CN" altLang="en-US" sz="2000" dirty="0">
                    <a:latin typeface="+mn-ea"/>
                  </a:rPr>
                  <a:t>）</a:t>
                </a:r>
                <a:r>
                  <a:rPr lang="zh-CN" altLang="en-US" sz="2000" dirty="0">
                    <a:solidFill>
                      <a:srgbClr val="FF0000"/>
                    </a:solidFill>
                    <a:latin typeface="+mn-ea"/>
                  </a:rPr>
                  <a:t>充</a:t>
                </a:r>
                <a:r>
                  <a:rPr lang="zh-CN" altLang="en-US" sz="2000" dirty="0">
                    <a:latin typeface="+mn-ea"/>
                  </a:rPr>
                  <a:t>分就业原则。</a:t>
                </a:r>
                <a:endParaRPr lang="en-US" altLang="zh-CN" sz="2000" dirty="0">
                  <a:latin typeface="+mn-ea"/>
                </a:endParaRPr>
              </a:p>
              <a:p>
                <a:pPr>
                  <a:lnSpc>
                    <a:spcPct val="150000"/>
                  </a:lnSpc>
                </a:pPr>
                <a:r>
                  <a:rPr lang="zh-CN" altLang="en-US" sz="2000" dirty="0">
                    <a:latin typeface="+mn-ea"/>
                  </a:rPr>
                  <a:t>（</a:t>
                </a:r>
                <a:r>
                  <a:rPr lang="en-US" altLang="zh-CN" sz="2000" dirty="0">
                    <a:latin typeface="+mn-ea"/>
                  </a:rPr>
                  <a:t>4</a:t>
                </a:r>
                <a:r>
                  <a:rPr lang="zh-CN" altLang="en-US" sz="2000" dirty="0">
                    <a:latin typeface="+mn-ea"/>
                  </a:rPr>
                  <a:t>）</a:t>
                </a:r>
                <a:r>
                  <a:rPr lang="zh-CN" altLang="en-US" sz="2000" dirty="0">
                    <a:solidFill>
                      <a:srgbClr val="FF0000"/>
                    </a:solidFill>
                    <a:latin typeface="+mn-ea"/>
                  </a:rPr>
                  <a:t>费用</a:t>
                </a:r>
                <a:r>
                  <a:rPr lang="zh-CN" altLang="en-US" sz="2000" dirty="0">
                    <a:latin typeface="+mn-ea"/>
                  </a:rPr>
                  <a:t>共担原则。</a:t>
                </a:r>
                <a:endParaRPr lang="en-US" altLang="zh-CN" sz="2000" dirty="0">
                  <a:latin typeface="+mn-ea"/>
                </a:endParaRPr>
              </a:p>
              <a:p>
                <a:endParaRPr lang="en-GB" sz="2000" dirty="0"/>
              </a:p>
            </p:txBody>
          </p:sp>
        </p:grpSp>
        <p:sp>
          <p:nvSpPr>
            <p:cNvPr id="22" name="文本框 21">
              <a:extLst>
                <a:ext uri="{FF2B5EF4-FFF2-40B4-BE49-F238E27FC236}">
                  <a16:creationId xmlns:a16="http://schemas.microsoft.com/office/drawing/2014/main" id="{44001ECE-F0B0-4DAA-BD6E-DA76A15D030E}"/>
                </a:ext>
              </a:extLst>
            </p:cNvPr>
            <p:cNvSpPr txBox="1"/>
            <p:nvPr/>
          </p:nvSpPr>
          <p:spPr>
            <a:xfrm>
              <a:off x="2612498" y="5147078"/>
              <a:ext cx="1669047"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r>
                <a:rPr lang="en-US" altLang="zh-CN" b="1" dirty="0">
                  <a:solidFill>
                    <a:schemeClr val="bg1"/>
                  </a:solidFill>
                </a:rPr>
                <a:t>/</a:t>
              </a:r>
              <a:r>
                <a:rPr lang="zh-CN" altLang="en-US" b="1" dirty="0">
                  <a:solidFill>
                    <a:schemeClr val="bg1"/>
                  </a:solidFill>
                </a:rPr>
                <a:t>简答题</a:t>
              </a:r>
            </a:p>
          </p:txBody>
        </p:sp>
      </p:grpSp>
      <p:pic>
        <p:nvPicPr>
          <p:cNvPr id="23" name="图片 22">
            <a:extLst>
              <a:ext uri="{FF2B5EF4-FFF2-40B4-BE49-F238E27FC236}">
                <a16:creationId xmlns:a16="http://schemas.microsoft.com/office/drawing/2014/main" id="{1EFCF7E1-A8FA-4BA3-B306-6FB70E7FC093}"/>
              </a:ext>
            </a:extLst>
          </p:cNvPr>
          <p:cNvPicPr>
            <a:picLocks noChangeAspect="1"/>
          </p:cNvPicPr>
          <p:nvPr/>
        </p:nvPicPr>
        <p:blipFill>
          <a:blip r:embed="rId3"/>
          <a:stretch>
            <a:fillRect/>
          </a:stretch>
        </p:blipFill>
        <p:spPr>
          <a:xfrm>
            <a:off x="9886272" y="825140"/>
            <a:ext cx="2198253" cy="1095187"/>
          </a:xfrm>
          <a:prstGeom prst="rect">
            <a:avLst/>
          </a:prstGeom>
        </p:spPr>
      </p:pic>
      <p:sp>
        <p:nvSpPr>
          <p:cNvPr id="4" name="矩形 3">
            <a:extLst>
              <a:ext uri="{FF2B5EF4-FFF2-40B4-BE49-F238E27FC236}">
                <a16:creationId xmlns:a16="http://schemas.microsoft.com/office/drawing/2014/main" id="{A7DAF9A7-4378-445A-B220-5952F8601574}"/>
              </a:ext>
            </a:extLst>
          </p:cNvPr>
          <p:cNvSpPr/>
          <p:nvPr/>
        </p:nvSpPr>
        <p:spPr>
          <a:xfrm>
            <a:off x="937675" y="173458"/>
            <a:ext cx="4647426" cy="369332"/>
          </a:xfrm>
          <a:prstGeom prst="rect">
            <a:avLst/>
          </a:prstGeom>
        </p:spPr>
        <p:txBody>
          <a:bodyPr wrap="none">
            <a:spAutoFit/>
          </a:bodyPr>
          <a:lstStyle/>
          <a:p>
            <a:r>
              <a:rPr lang="en-US" altLang="zh-CN" dirty="0">
                <a:latin typeface="Helvetica Neue For Number"/>
              </a:rPr>
              <a:t>1.1.2.5 《</a:t>
            </a:r>
            <a:r>
              <a:rPr lang="zh-CN" altLang="en-US" dirty="0">
                <a:latin typeface="Helvetica Neue For Number"/>
              </a:rPr>
              <a:t>贝弗里奇报告</a:t>
            </a:r>
            <a:r>
              <a:rPr lang="en-US" altLang="zh-CN" dirty="0">
                <a:latin typeface="Helvetica Neue For Number"/>
              </a:rPr>
              <a:t>》</a:t>
            </a:r>
            <a:r>
              <a:rPr lang="zh-CN" altLang="en-US" dirty="0">
                <a:latin typeface="Helvetica Neue For Number"/>
              </a:rPr>
              <a:t>中的福利国家思想</a:t>
            </a:r>
            <a:endParaRPr lang="zh-CN" altLang="en-US" dirty="0"/>
          </a:p>
        </p:txBody>
      </p:sp>
      <p:sp>
        <p:nvSpPr>
          <p:cNvPr id="15" name="文本框 14">
            <a:extLst>
              <a:ext uri="{FF2B5EF4-FFF2-40B4-BE49-F238E27FC236}">
                <a16:creationId xmlns:a16="http://schemas.microsoft.com/office/drawing/2014/main" id="{E503E9C8-F2C1-4BA0-960A-C0315B327AC0}"/>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16" name="矩形 15">
            <a:extLst>
              <a:ext uri="{FF2B5EF4-FFF2-40B4-BE49-F238E27FC236}">
                <a16:creationId xmlns:a16="http://schemas.microsoft.com/office/drawing/2014/main" id="{A0EE5D5F-EE3C-4C66-A9B0-BCCB160CDE62}"/>
              </a:ext>
            </a:extLst>
          </p:cNvPr>
          <p:cNvSpPr/>
          <p:nvPr/>
        </p:nvSpPr>
        <p:spPr>
          <a:xfrm>
            <a:off x="19645" y="1606147"/>
            <a:ext cx="5670142" cy="430887"/>
          </a:xfrm>
          <a:prstGeom prst="rect">
            <a:avLst/>
          </a:prstGeom>
          <a:noFill/>
        </p:spPr>
        <p:txBody>
          <a:bodyPr wrap="square" rtlCol="0">
            <a:spAutoFit/>
          </a:bodyPr>
          <a:lstStyle/>
          <a:p>
            <a:pPr algn="ctr"/>
            <a:r>
              <a:rPr lang="en-US" altLang="zh-CN" sz="2200" b="1" dirty="0"/>
              <a:t>1.1</a:t>
            </a:r>
            <a:r>
              <a:rPr lang="zh-CN" altLang="en-US" sz="2200" b="1" dirty="0"/>
              <a:t>    社会保障制度产生的历史背景</a:t>
            </a:r>
            <a:endParaRPr lang="en-GB" altLang="zh-CN" sz="2200" b="1" dirty="0"/>
          </a:p>
        </p:txBody>
      </p:sp>
      <p:sp>
        <p:nvSpPr>
          <p:cNvPr id="17" name="文本框 16">
            <a:extLst>
              <a:ext uri="{FF2B5EF4-FFF2-40B4-BE49-F238E27FC236}">
                <a16:creationId xmlns:a16="http://schemas.microsoft.com/office/drawing/2014/main" id="{966C63A2-66B8-4646-B0D4-B0B49BBC3B38}"/>
              </a:ext>
            </a:extLst>
          </p:cNvPr>
          <p:cNvSpPr txBox="1"/>
          <p:nvPr/>
        </p:nvSpPr>
        <p:spPr>
          <a:xfrm>
            <a:off x="656686" y="2197622"/>
            <a:ext cx="4277133" cy="400110"/>
          </a:xfrm>
          <a:prstGeom prst="rect">
            <a:avLst/>
          </a:prstGeom>
          <a:noFill/>
        </p:spPr>
        <p:txBody>
          <a:bodyPr wrap="none" rtlCol="0">
            <a:spAutoFit/>
          </a:bodyPr>
          <a:lstStyle/>
          <a:p>
            <a:r>
              <a:rPr lang="en-US" altLang="zh-CN" sz="2000" b="1" dirty="0"/>
              <a:t>1.1.2    </a:t>
            </a:r>
            <a:r>
              <a:rPr lang="zh-CN" altLang="en-US" sz="2000" b="1" dirty="0"/>
              <a:t>二、社会保障产生的理论基础</a:t>
            </a:r>
            <a:endParaRPr lang="en-US" altLang="zh-CN" sz="2000" b="1" dirty="0"/>
          </a:p>
        </p:txBody>
      </p:sp>
    </p:spTree>
    <p:extLst>
      <p:ext uri="{BB962C8B-B14F-4D97-AF65-F5344CB8AC3E}">
        <p14:creationId xmlns:p14="http://schemas.microsoft.com/office/powerpoint/2010/main" val="215179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92047" y="3641384"/>
            <a:ext cx="3005951" cy="400110"/>
          </a:xfrm>
          <a:prstGeom prst="rect">
            <a:avLst/>
          </a:prstGeom>
          <a:noFill/>
        </p:spPr>
        <p:txBody>
          <a:bodyPr wrap="none" rtlCol="0">
            <a:spAutoFit/>
          </a:bodyPr>
          <a:lstStyle/>
          <a:p>
            <a:r>
              <a:rPr kumimoji="1" lang="zh-CN" altLang="en-US" sz="2000" b="1" dirty="0">
                <a:latin typeface="+mn-ea"/>
              </a:rPr>
              <a:t>人物：</a:t>
            </a:r>
            <a:r>
              <a:rPr kumimoji="1" lang="zh-CN" altLang="en-US" sz="2000" dirty="0">
                <a:latin typeface="+mn-ea"/>
              </a:rPr>
              <a:t>这位朋友是军嫂；</a:t>
            </a:r>
          </a:p>
        </p:txBody>
      </p:sp>
      <p:sp>
        <p:nvSpPr>
          <p:cNvPr id="5" name="文本框 4"/>
          <p:cNvSpPr txBox="1"/>
          <p:nvPr/>
        </p:nvSpPr>
        <p:spPr>
          <a:xfrm>
            <a:off x="1192047" y="2647891"/>
            <a:ext cx="6340197" cy="400110"/>
          </a:xfrm>
          <a:prstGeom prst="rect">
            <a:avLst/>
          </a:prstGeom>
          <a:noFill/>
        </p:spPr>
        <p:txBody>
          <a:bodyPr wrap="none" rtlCol="0">
            <a:spAutoFit/>
          </a:bodyPr>
          <a:lstStyle/>
          <a:p>
            <a:r>
              <a:rPr kumimoji="1" lang="zh-CN" altLang="en-US" sz="2000" b="1" dirty="0">
                <a:latin typeface="+mn-ea"/>
              </a:rPr>
              <a:t>地点：</a:t>
            </a:r>
            <a:r>
              <a:rPr kumimoji="1" lang="zh-CN" altLang="en-US" sz="2000" dirty="0">
                <a:latin typeface="+mn-ea"/>
              </a:rPr>
              <a:t>和朋友去公园里面散步，很多老人在锻炼身体；</a:t>
            </a:r>
          </a:p>
        </p:txBody>
      </p:sp>
      <p:sp>
        <p:nvSpPr>
          <p:cNvPr id="6" name="文本框 5"/>
          <p:cNvSpPr txBox="1"/>
          <p:nvPr/>
        </p:nvSpPr>
        <p:spPr>
          <a:xfrm>
            <a:off x="1192048" y="1654398"/>
            <a:ext cx="2175596" cy="400110"/>
          </a:xfrm>
          <a:prstGeom prst="rect">
            <a:avLst/>
          </a:prstGeom>
          <a:noFill/>
        </p:spPr>
        <p:txBody>
          <a:bodyPr wrap="none" rtlCol="0">
            <a:spAutoFit/>
          </a:bodyPr>
          <a:lstStyle/>
          <a:p>
            <a:r>
              <a:rPr kumimoji="1" lang="zh-CN" altLang="en-US" sz="2000" b="1" dirty="0">
                <a:latin typeface="+mn-ea"/>
              </a:rPr>
              <a:t>时间：</a:t>
            </a:r>
            <a:r>
              <a:rPr kumimoji="1" lang="en-US" altLang="zh-CN" sz="2000" dirty="0">
                <a:latin typeface="+mn-ea"/>
              </a:rPr>
              <a:t>5</a:t>
            </a:r>
            <a:r>
              <a:rPr kumimoji="1" lang="zh-CN" altLang="en-US" sz="2000" dirty="0">
                <a:latin typeface="+mn-ea"/>
              </a:rPr>
              <a:t>月</a:t>
            </a:r>
            <a:r>
              <a:rPr kumimoji="1" lang="en-US" altLang="zh-CN" sz="2000" dirty="0">
                <a:latin typeface="+mn-ea"/>
              </a:rPr>
              <a:t>12</a:t>
            </a:r>
            <a:r>
              <a:rPr kumimoji="1" lang="zh-CN" altLang="en-US" sz="2000" dirty="0">
                <a:latin typeface="+mn-ea"/>
              </a:rPr>
              <a:t>号；</a:t>
            </a:r>
          </a:p>
        </p:txBody>
      </p:sp>
      <p:sp>
        <p:nvSpPr>
          <p:cNvPr id="7" name="文本框 6"/>
          <p:cNvSpPr txBox="1"/>
          <p:nvPr/>
        </p:nvSpPr>
        <p:spPr>
          <a:xfrm>
            <a:off x="1192044" y="5560851"/>
            <a:ext cx="4910319" cy="400110"/>
          </a:xfrm>
          <a:prstGeom prst="rect">
            <a:avLst/>
          </a:prstGeom>
          <a:noFill/>
        </p:spPr>
        <p:txBody>
          <a:bodyPr wrap="none" rtlCol="0">
            <a:spAutoFit/>
          </a:bodyPr>
          <a:lstStyle/>
          <a:p>
            <a:r>
              <a:rPr kumimoji="1" lang="zh-CN" altLang="en-US" sz="2000" b="1" dirty="0">
                <a:latin typeface="+mn-ea"/>
              </a:rPr>
              <a:t>插曲：</a:t>
            </a:r>
            <a:r>
              <a:rPr kumimoji="1" lang="zh-CN" altLang="en-US" sz="2000" dirty="0">
                <a:latin typeface="+mn-ea"/>
              </a:rPr>
              <a:t>收到了</a:t>
            </a:r>
            <a:r>
              <a:rPr kumimoji="1" lang="en-US" altLang="zh-CN" sz="2000" dirty="0">
                <a:latin typeface="+mn-ea"/>
              </a:rPr>
              <a:t>HR</a:t>
            </a:r>
            <a:r>
              <a:rPr kumimoji="1" lang="zh-CN" altLang="en-US" sz="2000" dirty="0">
                <a:latin typeface="+mn-ea"/>
              </a:rPr>
              <a:t>发送的缴纳社保的短信；</a:t>
            </a:r>
          </a:p>
        </p:txBody>
      </p:sp>
      <p:sp>
        <p:nvSpPr>
          <p:cNvPr id="8" name="文本框 7"/>
          <p:cNvSpPr txBox="1"/>
          <p:nvPr/>
        </p:nvSpPr>
        <p:spPr>
          <a:xfrm>
            <a:off x="1192045" y="4567358"/>
            <a:ext cx="5570756" cy="400110"/>
          </a:xfrm>
          <a:prstGeom prst="rect">
            <a:avLst/>
          </a:prstGeom>
          <a:noFill/>
        </p:spPr>
        <p:txBody>
          <a:bodyPr wrap="none" rtlCol="0">
            <a:spAutoFit/>
          </a:bodyPr>
          <a:lstStyle/>
          <a:p>
            <a:r>
              <a:rPr kumimoji="1" lang="zh-CN" altLang="en-US" sz="2000" b="1" dirty="0">
                <a:latin typeface="+mn-ea"/>
              </a:rPr>
              <a:t>话题：</a:t>
            </a:r>
            <a:r>
              <a:rPr kumimoji="1" lang="zh-CN" altLang="en-US" sz="2000" dirty="0">
                <a:latin typeface="+mn-ea"/>
              </a:rPr>
              <a:t>她的探亲情况、汶川地震、家长里短等；</a:t>
            </a:r>
          </a:p>
        </p:txBody>
      </p:sp>
      <p:sp>
        <p:nvSpPr>
          <p:cNvPr id="9" name="文本框 8"/>
          <p:cNvSpPr txBox="1"/>
          <p:nvPr/>
        </p:nvSpPr>
        <p:spPr>
          <a:xfrm>
            <a:off x="7346158" y="2663280"/>
            <a:ext cx="2100255" cy="369332"/>
          </a:xfrm>
          <a:prstGeom prst="rect">
            <a:avLst/>
          </a:prstGeom>
          <a:noFill/>
        </p:spPr>
        <p:txBody>
          <a:bodyPr wrap="none" rtlCol="0">
            <a:spAutoFit/>
          </a:bodyPr>
          <a:lstStyle/>
          <a:p>
            <a:r>
              <a:rPr kumimoji="1" lang="en-US" altLang="zh-CN" b="1" dirty="0"/>
              <a:t>————</a:t>
            </a:r>
            <a:r>
              <a:rPr kumimoji="1" lang="zh-CN" altLang="en-US" b="1" dirty="0"/>
              <a:t>   </a:t>
            </a:r>
            <a:r>
              <a:rPr kumimoji="1" lang="zh-CN" altLang="en-US" b="1" dirty="0">
                <a:solidFill>
                  <a:srgbClr val="FF0000"/>
                </a:solidFill>
              </a:rPr>
              <a:t>社会福利</a:t>
            </a:r>
            <a:endParaRPr kumimoji="1" lang="zh-CN" altLang="en-US" dirty="0">
              <a:solidFill>
                <a:srgbClr val="FF0000"/>
              </a:solidFill>
            </a:endParaRPr>
          </a:p>
        </p:txBody>
      </p:sp>
      <p:sp>
        <p:nvSpPr>
          <p:cNvPr id="10" name="文本框 9"/>
          <p:cNvSpPr txBox="1"/>
          <p:nvPr/>
        </p:nvSpPr>
        <p:spPr>
          <a:xfrm>
            <a:off x="7346158" y="3565553"/>
            <a:ext cx="2100255" cy="369332"/>
          </a:xfrm>
          <a:prstGeom prst="rect">
            <a:avLst/>
          </a:prstGeom>
          <a:noFill/>
        </p:spPr>
        <p:txBody>
          <a:bodyPr wrap="none" rtlCol="0">
            <a:spAutoFit/>
          </a:bodyPr>
          <a:lstStyle/>
          <a:p>
            <a:r>
              <a:rPr kumimoji="1" lang="en-US" altLang="zh-CN" b="1" dirty="0"/>
              <a:t>————</a:t>
            </a:r>
            <a:r>
              <a:rPr kumimoji="1" lang="zh-CN" altLang="en-US" b="1" dirty="0"/>
              <a:t>   </a:t>
            </a:r>
            <a:r>
              <a:rPr kumimoji="1" lang="zh-CN" altLang="en-US" b="1" dirty="0">
                <a:solidFill>
                  <a:srgbClr val="FF0000"/>
                </a:solidFill>
              </a:rPr>
              <a:t>社会优抚</a:t>
            </a:r>
            <a:endParaRPr kumimoji="1" lang="zh-CN" altLang="en-US" dirty="0">
              <a:solidFill>
                <a:srgbClr val="FF0000"/>
              </a:solidFill>
            </a:endParaRPr>
          </a:p>
        </p:txBody>
      </p:sp>
      <p:sp>
        <p:nvSpPr>
          <p:cNvPr id="11" name="文本框 10"/>
          <p:cNvSpPr txBox="1"/>
          <p:nvPr/>
        </p:nvSpPr>
        <p:spPr>
          <a:xfrm>
            <a:off x="7346158" y="4567358"/>
            <a:ext cx="2100255" cy="369332"/>
          </a:xfrm>
          <a:prstGeom prst="rect">
            <a:avLst/>
          </a:prstGeom>
          <a:noFill/>
        </p:spPr>
        <p:txBody>
          <a:bodyPr wrap="none" rtlCol="0">
            <a:spAutoFit/>
          </a:bodyPr>
          <a:lstStyle/>
          <a:p>
            <a:r>
              <a:rPr kumimoji="1" lang="en-US" altLang="zh-CN" b="1" dirty="0"/>
              <a:t>————</a:t>
            </a:r>
            <a:r>
              <a:rPr kumimoji="1" lang="zh-CN" altLang="en-US" b="1" dirty="0"/>
              <a:t>   </a:t>
            </a:r>
            <a:r>
              <a:rPr kumimoji="1" lang="zh-CN" altLang="en-US" b="1" dirty="0">
                <a:solidFill>
                  <a:srgbClr val="FF0000"/>
                </a:solidFill>
              </a:rPr>
              <a:t>社会救助</a:t>
            </a:r>
            <a:endParaRPr kumimoji="1" lang="zh-CN" altLang="en-US" dirty="0">
              <a:solidFill>
                <a:srgbClr val="FF0000"/>
              </a:solidFill>
            </a:endParaRPr>
          </a:p>
        </p:txBody>
      </p:sp>
      <p:sp>
        <p:nvSpPr>
          <p:cNvPr id="12" name="文本框 11"/>
          <p:cNvSpPr txBox="1"/>
          <p:nvPr/>
        </p:nvSpPr>
        <p:spPr>
          <a:xfrm>
            <a:off x="7346157" y="5465285"/>
            <a:ext cx="2100255" cy="369332"/>
          </a:xfrm>
          <a:prstGeom prst="rect">
            <a:avLst/>
          </a:prstGeom>
          <a:noFill/>
        </p:spPr>
        <p:txBody>
          <a:bodyPr wrap="none" rtlCol="0">
            <a:spAutoFit/>
          </a:bodyPr>
          <a:lstStyle/>
          <a:p>
            <a:r>
              <a:rPr kumimoji="1" lang="en-US" altLang="zh-CN" b="1" dirty="0"/>
              <a:t>————</a:t>
            </a:r>
            <a:r>
              <a:rPr kumimoji="1" lang="zh-CN" altLang="en-US" b="1" dirty="0"/>
              <a:t>   </a:t>
            </a:r>
            <a:r>
              <a:rPr kumimoji="1" lang="zh-CN" altLang="en-US" b="1" dirty="0">
                <a:solidFill>
                  <a:srgbClr val="FF0000"/>
                </a:solidFill>
              </a:rPr>
              <a:t>社会保险</a:t>
            </a:r>
            <a:endParaRPr kumimoji="1" lang="zh-CN" altLang="en-US" dirty="0">
              <a:solidFill>
                <a:srgbClr val="FF0000"/>
              </a:solidFill>
            </a:endParaRPr>
          </a:p>
        </p:txBody>
      </p:sp>
      <p:sp>
        <p:nvSpPr>
          <p:cNvPr id="16" name="文本框 15"/>
          <p:cNvSpPr txBox="1"/>
          <p:nvPr/>
        </p:nvSpPr>
        <p:spPr>
          <a:xfrm>
            <a:off x="10712968" y="3091577"/>
            <a:ext cx="553998" cy="2400657"/>
          </a:xfrm>
          <a:prstGeom prst="rect">
            <a:avLst/>
          </a:prstGeom>
          <a:noFill/>
        </p:spPr>
        <p:txBody>
          <a:bodyPr vert="eaVert" wrap="none" rtlCol="0">
            <a:spAutoFit/>
          </a:bodyPr>
          <a:lstStyle/>
          <a:p>
            <a:r>
              <a:rPr kumimoji="1" lang="zh-CN" altLang="en-US" sz="2400" b="1" spc="600" dirty="0">
                <a:solidFill>
                  <a:srgbClr val="FF0000"/>
                </a:solidFill>
              </a:rPr>
              <a:t>社会保障体系</a:t>
            </a:r>
          </a:p>
        </p:txBody>
      </p:sp>
      <p:sp>
        <p:nvSpPr>
          <p:cNvPr id="2" name="右大括号 1">
            <a:extLst>
              <a:ext uri="{FF2B5EF4-FFF2-40B4-BE49-F238E27FC236}">
                <a16:creationId xmlns:a16="http://schemas.microsoft.com/office/drawing/2014/main" id="{2934E033-0D77-4CAE-99EC-BB2ACF0F46F3}"/>
              </a:ext>
            </a:extLst>
          </p:cNvPr>
          <p:cNvSpPr/>
          <p:nvPr/>
        </p:nvSpPr>
        <p:spPr>
          <a:xfrm>
            <a:off x="10040027" y="2862321"/>
            <a:ext cx="441148" cy="285917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60866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6" grpId="0"/>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CEF584F-5708-4C82-B6B8-7595570E0A2A}"/>
              </a:ext>
            </a:extLst>
          </p:cNvPr>
          <p:cNvSpPr txBox="1"/>
          <p:nvPr/>
        </p:nvSpPr>
        <p:spPr>
          <a:xfrm>
            <a:off x="1444528" y="2547620"/>
            <a:ext cx="6218369" cy="3623364"/>
          </a:xfrm>
          <a:prstGeom prst="rect">
            <a:avLst/>
          </a:prstGeom>
          <a:noFill/>
        </p:spPr>
        <p:txBody>
          <a:bodyPr wrap="none" rtlCol="0">
            <a:spAutoFit/>
          </a:bodyPr>
          <a:lstStyle/>
          <a:p>
            <a:pPr>
              <a:lnSpc>
                <a:spcPct val="300000"/>
              </a:lnSpc>
            </a:pPr>
            <a:r>
              <a:rPr lang="zh-CN" altLang="en-US" sz="2000" dirty="0">
                <a:latin typeface="+mn-ea"/>
              </a:rPr>
              <a:t>（</a:t>
            </a:r>
            <a:r>
              <a:rPr lang="en-US" altLang="zh-CN" sz="2000" dirty="0">
                <a:latin typeface="+mn-ea"/>
              </a:rPr>
              <a:t>1</a:t>
            </a:r>
            <a:r>
              <a:rPr lang="zh-CN" altLang="en-US" sz="2000" dirty="0">
                <a:latin typeface="+mn-ea"/>
              </a:rPr>
              <a:t>）</a:t>
            </a:r>
            <a:r>
              <a:rPr lang="zh-CN" altLang="en-US" sz="2000" b="1" dirty="0">
                <a:solidFill>
                  <a:srgbClr val="FF0000"/>
                </a:solidFill>
                <a:latin typeface="+mn-ea"/>
              </a:rPr>
              <a:t>费用</a:t>
            </a:r>
            <a:r>
              <a:rPr lang="zh-CN" altLang="en-US" sz="2000" dirty="0">
                <a:latin typeface="+mn-ea"/>
              </a:rPr>
              <a:t>共担原则：雇主、雇员和财政三方共担费用</a:t>
            </a:r>
            <a:endParaRPr lang="en-US" altLang="zh-CN" sz="2000" dirty="0">
              <a:latin typeface="+mn-ea"/>
            </a:endParaRPr>
          </a:p>
          <a:p>
            <a:pPr>
              <a:lnSpc>
                <a:spcPct val="300000"/>
              </a:lnSpc>
            </a:pPr>
            <a:r>
              <a:rPr lang="zh-CN" altLang="en-US" sz="2000" dirty="0">
                <a:latin typeface="+mn-ea"/>
              </a:rPr>
              <a:t>（</a:t>
            </a:r>
            <a:r>
              <a:rPr lang="en-US" altLang="zh-CN" sz="2000" dirty="0">
                <a:latin typeface="+mn-ea"/>
              </a:rPr>
              <a:t>2</a:t>
            </a:r>
            <a:r>
              <a:rPr lang="zh-CN" altLang="en-US" sz="2000" dirty="0">
                <a:latin typeface="+mn-ea"/>
              </a:rPr>
              <a:t>）</a:t>
            </a:r>
            <a:r>
              <a:rPr lang="zh-CN" altLang="en-US" sz="2000" b="1" dirty="0">
                <a:solidFill>
                  <a:srgbClr val="FF0000"/>
                </a:solidFill>
                <a:latin typeface="+mn-ea"/>
              </a:rPr>
              <a:t>普遍</a:t>
            </a:r>
            <a:r>
              <a:rPr lang="zh-CN" altLang="en-US" sz="2000" dirty="0">
                <a:latin typeface="+mn-ea"/>
              </a:rPr>
              <a:t>性原则：一视同仁</a:t>
            </a:r>
            <a:endParaRPr lang="en-US" altLang="zh-CN" sz="2000" dirty="0">
              <a:latin typeface="+mn-ea"/>
            </a:endParaRPr>
          </a:p>
          <a:p>
            <a:pPr>
              <a:lnSpc>
                <a:spcPct val="300000"/>
              </a:lnSpc>
            </a:pPr>
            <a:r>
              <a:rPr lang="zh-CN" altLang="en-US" sz="2000" dirty="0">
                <a:latin typeface="+mn-ea"/>
              </a:rPr>
              <a:t>（</a:t>
            </a:r>
            <a:r>
              <a:rPr lang="en-US" altLang="zh-CN" sz="2000" dirty="0">
                <a:latin typeface="+mn-ea"/>
              </a:rPr>
              <a:t>3</a:t>
            </a:r>
            <a:r>
              <a:rPr lang="zh-CN" altLang="en-US" sz="2000" dirty="0">
                <a:latin typeface="+mn-ea"/>
              </a:rPr>
              <a:t>）</a:t>
            </a:r>
            <a:r>
              <a:rPr lang="zh-CN" altLang="en-US" sz="2000" b="1" dirty="0">
                <a:solidFill>
                  <a:srgbClr val="FF0000"/>
                </a:solidFill>
                <a:latin typeface="+mn-ea"/>
              </a:rPr>
              <a:t>充</a:t>
            </a:r>
            <a:r>
              <a:rPr lang="zh-CN" altLang="en-US" sz="2000" dirty="0">
                <a:latin typeface="+mn-ea"/>
              </a:rPr>
              <a:t>分就业原则：防止大规模失业（失业保险）</a:t>
            </a:r>
            <a:endParaRPr lang="en-US" altLang="zh-CN" sz="2000" dirty="0">
              <a:latin typeface="+mn-ea"/>
            </a:endParaRPr>
          </a:p>
          <a:p>
            <a:pPr>
              <a:lnSpc>
                <a:spcPct val="300000"/>
              </a:lnSpc>
            </a:pPr>
            <a:r>
              <a:rPr lang="zh-CN" altLang="en-US" sz="2000" dirty="0">
                <a:latin typeface="+mn-ea"/>
              </a:rPr>
              <a:t>（</a:t>
            </a:r>
            <a:r>
              <a:rPr lang="en-US" altLang="zh-CN" sz="2000" dirty="0">
                <a:latin typeface="+mn-ea"/>
              </a:rPr>
              <a:t>4</a:t>
            </a:r>
            <a:r>
              <a:rPr lang="zh-CN" altLang="en-US" sz="2000" dirty="0">
                <a:latin typeface="+mn-ea"/>
              </a:rPr>
              <a:t>）满</a:t>
            </a:r>
            <a:r>
              <a:rPr lang="zh-CN" altLang="en-US" sz="2000" b="1" dirty="0">
                <a:solidFill>
                  <a:srgbClr val="FF0000"/>
                </a:solidFill>
                <a:latin typeface="+mn-ea"/>
              </a:rPr>
              <a:t>足</a:t>
            </a:r>
            <a:r>
              <a:rPr lang="zh-CN" altLang="en-US" sz="2000" dirty="0">
                <a:latin typeface="+mn-ea"/>
              </a:rPr>
              <a:t>最低需求原则：维持生存的最低限度</a:t>
            </a:r>
            <a:endParaRPr lang="en-US" altLang="zh-CN" sz="2000" dirty="0">
              <a:latin typeface="+mn-ea"/>
            </a:endParaRPr>
          </a:p>
        </p:txBody>
      </p:sp>
      <p:pic>
        <p:nvPicPr>
          <p:cNvPr id="23" name="图片 22">
            <a:extLst>
              <a:ext uri="{FF2B5EF4-FFF2-40B4-BE49-F238E27FC236}">
                <a16:creationId xmlns:a16="http://schemas.microsoft.com/office/drawing/2014/main" id="{1EFCF7E1-A8FA-4BA3-B306-6FB70E7FC093}"/>
              </a:ext>
            </a:extLst>
          </p:cNvPr>
          <p:cNvPicPr>
            <a:picLocks noChangeAspect="1"/>
          </p:cNvPicPr>
          <p:nvPr/>
        </p:nvPicPr>
        <p:blipFill>
          <a:blip r:embed="rId3"/>
          <a:stretch>
            <a:fillRect/>
          </a:stretch>
        </p:blipFill>
        <p:spPr>
          <a:xfrm>
            <a:off x="9886272" y="825140"/>
            <a:ext cx="2198253" cy="1095187"/>
          </a:xfrm>
          <a:prstGeom prst="rect">
            <a:avLst/>
          </a:prstGeom>
        </p:spPr>
      </p:pic>
      <p:pic>
        <p:nvPicPr>
          <p:cNvPr id="5" name="图片 4">
            <a:extLst>
              <a:ext uri="{FF2B5EF4-FFF2-40B4-BE49-F238E27FC236}">
                <a16:creationId xmlns:a16="http://schemas.microsoft.com/office/drawing/2014/main" id="{B2FF675D-7F3F-4794-92B4-EC36557EFBE5}"/>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7476"/>
          <a:stretch/>
        </p:blipFill>
        <p:spPr>
          <a:xfrm>
            <a:off x="8371328" y="3429000"/>
            <a:ext cx="2836368" cy="2736248"/>
          </a:xfrm>
          <a:prstGeom prst="rect">
            <a:avLst/>
          </a:prstGeom>
        </p:spPr>
      </p:pic>
      <p:sp>
        <p:nvSpPr>
          <p:cNvPr id="17" name="矩形 16">
            <a:extLst>
              <a:ext uri="{FF2B5EF4-FFF2-40B4-BE49-F238E27FC236}">
                <a16:creationId xmlns:a16="http://schemas.microsoft.com/office/drawing/2014/main" id="{1496484D-6CE5-459C-BCE1-4F0FB93AB418}"/>
              </a:ext>
            </a:extLst>
          </p:cNvPr>
          <p:cNvSpPr/>
          <p:nvPr/>
        </p:nvSpPr>
        <p:spPr>
          <a:xfrm>
            <a:off x="937675" y="173458"/>
            <a:ext cx="4647426" cy="369332"/>
          </a:xfrm>
          <a:prstGeom prst="rect">
            <a:avLst/>
          </a:prstGeom>
        </p:spPr>
        <p:txBody>
          <a:bodyPr wrap="none">
            <a:spAutoFit/>
          </a:bodyPr>
          <a:lstStyle/>
          <a:p>
            <a:r>
              <a:rPr lang="en-US" altLang="zh-CN" dirty="0">
                <a:latin typeface="Helvetica Neue For Number"/>
              </a:rPr>
              <a:t>1.1.2.5 《</a:t>
            </a:r>
            <a:r>
              <a:rPr lang="zh-CN" altLang="en-US" dirty="0">
                <a:latin typeface="Helvetica Neue For Number"/>
              </a:rPr>
              <a:t>贝弗里奇报告</a:t>
            </a:r>
            <a:r>
              <a:rPr lang="en-US" altLang="zh-CN" dirty="0">
                <a:latin typeface="Helvetica Neue For Number"/>
              </a:rPr>
              <a:t>》</a:t>
            </a:r>
            <a:r>
              <a:rPr lang="zh-CN" altLang="en-US" dirty="0">
                <a:latin typeface="Helvetica Neue For Number"/>
              </a:rPr>
              <a:t>中的福利国家思想</a:t>
            </a:r>
            <a:endParaRPr lang="zh-CN" altLang="en-US" dirty="0"/>
          </a:p>
        </p:txBody>
      </p:sp>
      <p:sp>
        <p:nvSpPr>
          <p:cNvPr id="18" name="文本框 17">
            <a:extLst>
              <a:ext uri="{FF2B5EF4-FFF2-40B4-BE49-F238E27FC236}">
                <a16:creationId xmlns:a16="http://schemas.microsoft.com/office/drawing/2014/main" id="{D67057BA-27BC-46F8-A706-60DC9599948D}"/>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19" name="矩形 18">
            <a:extLst>
              <a:ext uri="{FF2B5EF4-FFF2-40B4-BE49-F238E27FC236}">
                <a16:creationId xmlns:a16="http://schemas.microsoft.com/office/drawing/2014/main" id="{19197CA4-C2D7-4BD4-BED2-2B7E51C806EA}"/>
              </a:ext>
            </a:extLst>
          </p:cNvPr>
          <p:cNvSpPr/>
          <p:nvPr/>
        </p:nvSpPr>
        <p:spPr>
          <a:xfrm>
            <a:off x="19645" y="1606147"/>
            <a:ext cx="5670142" cy="430887"/>
          </a:xfrm>
          <a:prstGeom prst="rect">
            <a:avLst/>
          </a:prstGeom>
          <a:noFill/>
        </p:spPr>
        <p:txBody>
          <a:bodyPr wrap="square" rtlCol="0">
            <a:spAutoFit/>
          </a:bodyPr>
          <a:lstStyle/>
          <a:p>
            <a:pPr algn="ctr"/>
            <a:r>
              <a:rPr lang="en-US" altLang="zh-CN" sz="2200" b="1" dirty="0"/>
              <a:t>1.1</a:t>
            </a:r>
            <a:r>
              <a:rPr lang="zh-CN" altLang="en-US" sz="2200" b="1" dirty="0"/>
              <a:t>    社会保障制度产生的历史背景</a:t>
            </a:r>
            <a:endParaRPr lang="en-GB" altLang="zh-CN" sz="2200" b="1" dirty="0"/>
          </a:p>
        </p:txBody>
      </p:sp>
      <p:sp>
        <p:nvSpPr>
          <p:cNvPr id="20" name="文本框 19">
            <a:extLst>
              <a:ext uri="{FF2B5EF4-FFF2-40B4-BE49-F238E27FC236}">
                <a16:creationId xmlns:a16="http://schemas.microsoft.com/office/drawing/2014/main" id="{36986EDC-AADA-4098-B493-B7582396BB36}"/>
              </a:ext>
            </a:extLst>
          </p:cNvPr>
          <p:cNvSpPr txBox="1"/>
          <p:nvPr/>
        </p:nvSpPr>
        <p:spPr>
          <a:xfrm>
            <a:off x="656686" y="2197622"/>
            <a:ext cx="4277133" cy="400110"/>
          </a:xfrm>
          <a:prstGeom prst="rect">
            <a:avLst/>
          </a:prstGeom>
          <a:noFill/>
        </p:spPr>
        <p:txBody>
          <a:bodyPr wrap="none" rtlCol="0">
            <a:spAutoFit/>
          </a:bodyPr>
          <a:lstStyle/>
          <a:p>
            <a:r>
              <a:rPr lang="en-US" altLang="zh-CN" sz="2000" b="1" dirty="0"/>
              <a:t>1.1.2    </a:t>
            </a:r>
            <a:r>
              <a:rPr lang="zh-CN" altLang="en-US" sz="2000" b="1" dirty="0"/>
              <a:t>二、社会保障产生的理论基础</a:t>
            </a:r>
            <a:endParaRPr lang="en-US" altLang="zh-CN" sz="2000" b="1" dirty="0"/>
          </a:p>
        </p:txBody>
      </p:sp>
    </p:spTree>
    <p:extLst>
      <p:ext uri="{BB962C8B-B14F-4D97-AF65-F5344CB8AC3E}">
        <p14:creationId xmlns:p14="http://schemas.microsoft.com/office/powerpoint/2010/main" val="377190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430895" y="2469220"/>
            <a:ext cx="6537194" cy="3287995"/>
          </a:xfrm>
        </p:spPr>
        <p:txBody>
          <a:bodyPr anchor="ctr"/>
          <a:lstStyle/>
          <a:p>
            <a:pPr algn="l">
              <a:lnSpc>
                <a:spcPct val="150000"/>
              </a:lnSpc>
              <a:spcAft>
                <a:spcPts val="1200"/>
              </a:spcAft>
            </a:pPr>
            <a:r>
              <a:rPr lang="zh-CN" altLang="en-US" dirty="0"/>
              <a:t>“经济福利”思想的代表人物是（      ）。</a:t>
            </a:r>
            <a:endParaRPr lang="en-GB" altLang="zh-CN" dirty="0"/>
          </a:p>
          <a:p>
            <a:pPr algn="l">
              <a:lnSpc>
                <a:spcPct val="150000"/>
              </a:lnSpc>
            </a:pPr>
            <a:r>
              <a:rPr lang="en-US" altLang="zh-CN" dirty="0"/>
              <a:t>A</a:t>
            </a:r>
            <a:r>
              <a:rPr lang="zh-CN" altLang="en-US" dirty="0"/>
              <a:t>、李嘉图</a:t>
            </a:r>
          </a:p>
          <a:p>
            <a:pPr algn="l">
              <a:lnSpc>
                <a:spcPct val="150000"/>
              </a:lnSpc>
            </a:pPr>
            <a:r>
              <a:rPr lang="en-US" altLang="zh-CN" dirty="0"/>
              <a:t>B</a:t>
            </a:r>
            <a:r>
              <a:rPr lang="zh-CN" altLang="en-US" dirty="0"/>
              <a:t>、马尔萨斯</a:t>
            </a:r>
          </a:p>
          <a:p>
            <a:pPr algn="l">
              <a:lnSpc>
                <a:spcPct val="150000"/>
              </a:lnSpc>
            </a:pPr>
            <a:r>
              <a:rPr lang="en-US" altLang="zh-CN" dirty="0"/>
              <a:t>C</a:t>
            </a:r>
            <a:r>
              <a:rPr lang="zh-CN" altLang="en-US" dirty="0"/>
              <a:t>、萨伊</a:t>
            </a:r>
          </a:p>
          <a:p>
            <a:pPr algn="l">
              <a:lnSpc>
                <a:spcPct val="150000"/>
              </a:lnSpc>
            </a:pPr>
            <a:r>
              <a:rPr lang="en-US" altLang="zh-CN" dirty="0"/>
              <a:t>D</a:t>
            </a:r>
            <a:r>
              <a:rPr lang="zh-CN" altLang="en-US" dirty="0"/>
              <a:t>、庇古</a:t>
            </a:r>
            <a:endParaRPr lang="en-GB" dirty="0"/>
          </a:p>
        </p:txBody>
      </p:sp>
      <p:sp>
        <p:nvSpPr>
          <p:cNvPr id="4" name="TextBox 3">
            <a:extLst>
              <a:ext uri="{FF2B5EF4-FFF2-40B4-BE49-F238E27FC236}">
                <a16:creationId xmlns:a16="http://schemas.microsoft.com/office/drawing/2014/main" id="{6F7EB936-7434-4EBF-9794-BAEBC63856BC}"/>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92633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430895" y="2469220"/>
            <a:ext cx="6537194" cy="3287995"/>
          </a:xfrm>
        </p:spPr>
        <p:txBody>
          <a:bodyPr anchor="ctr"/>
          <a:lstStyle/>
          <a:p>
            <a:pPr algn="l">
              <a:lnSpc>
                <a:spcPct val="150000"/>
              </a:lnSpc>
              <a:spcAft>
                <a:spcPts val="1200"/>
              </a:spcAft>
            </a:pPr>
            <a:r>
              <a:rPr lang="zh-CN" altLang="en-US" dirty="0"/>
              <a:t>“经济福利”思想的代表人物是（   </a:t>
            </a:r>
            <a:r>
              <a:rPr lang="en-US" altLang="zh-CN" b="1" dirty="0">
                <a:solidFill>
                  <a:srgbClr val="FF0000"/>
                </a:solidFill>
              </a:rPr>
              <a:t>D</a:t>
            </a:r>
            <a:r>
              <a:rPr lang="zh-CN" altLang="en-US" dirty="0"/>
              <a:t>   ）。</a:t>
            </a:r>
            <a:endParaRPr lang="en-GB" altLang="zh-CN" dirty="0"/>
          </a:p>
          <a:p>
            <a:pPr algn="l">
              <a:lnSpc>
                <a:spcPct val="150000"/>
              </a:lnSpc>
            </a:pPr>
            <a:r>
              <a:rPr lang="en-US" altLang="zh-CN" dirty="0"/>
              <a:t>A</a:t>
            </a:r>
            <a:r>
              <a:rPr lang="zh-CN" altLang="en-US" dirty="0"/>
              <a:t>、李嘉图</a:t>
            </a:r>
          </a:p>
          <a:p>
            <a:pPr algn="l">
              <a:lnSpc>
                <a:spcPct val="150000"/>
              </a:lnSpc>
            </a:pPr>
            <a:r>
              <a:rPr lang="en-US" altLang="zh-CN" dirty="0"/>
              <a:t>B</a:t>
            </a:r>
            <a:r>
              <a:rPr lang="zh-CN" altLang="en-US" dirty="0"/>
              <a:t>、马尔萨斯</a:t>
            </a:r>
          </a:p>
          <a:p>
            <a:pPr algn="l">
              <a:lnSpc>
                <a:spcPct val="150000"/>
              </a:lnSpc>
            </a:pPr>
            <a:r>
              <a:rPr lang="en-US" altLang="zh-CN" dirty="0"/>
              <a:t>C</a:t>
            </a:r>
            <a:r>
              <a:rPr lang="zh-CN" altLang="en-US" dirty="0"/>
              <a:t>、萨伊</a:t>
            </a:r>
          </a:p>
          <a:p>
            <a:pPr algn="l">
              <a:lnSpc>
                <a:spcPct val="150000"/>
              </a:lnSpc>
            </a:pPr>
            <a:r>
              <a:rPr lang="en-US" altLang="zh-CN" b="1" dirty="0">
                <a:solidFill>
                  <a:srgbClr val="FF0000"/>
                </a:solidFill>
              </a:rPr>
              <a:t>D</a:t>
            </a:r>
            <a:r>
              <a:rPr lang="zh-CN" altLang="en-US" b="1" dirty="0">
                <a:solidFill>
                  <a:srgbClr val="FF0000"/>
                </a:solidFill>
              </a:rPr>
              <a:t>、庇古</a:t>
            </a:r>
            <a:endParaRPr lang="en-GB" b="1" dirty="0">
              <a:solidFill>
                <a:srgbClr val="FF0000"/>
              </a:solidFill>
            </a:endParaRPr>
          </a:p>
        </p:txBody>
      </p:sp>
      <p:sp>
        <p:nvSpPr>
          <p:cNvPr id="4" name="TextBox 3">
            <a:extLst>
              <a:ext uri="{FF2B5EF4-FFF2-40B4-BE49-F238E27FC236}">
                <a16:creationId xmlns:a16="http://schemas.microsoft.com/office/drawing/2014/main" id="{6F7EB936-7434-4EBF-9794-BAEBC63856BC}"/>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4068338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072444" y="1970326"/>
            <a:ext cx="10814756" cy="4644963"/>
          </a:xfrm>
        </p:spPr>
        <p:txBody>
          <a:bodyPr anchor="ctr"/>
          <a:lstStyle/>
          <a:p>
            <a:pPr algn="l">
              <a:lnSpc>
                <a:spcPct val="150000"/>
              </a:lnSpc>
              <a:spcAft>
                <a:spcPts val="1200"/>
              </a:spcAft>
            </a:pPr>
            <a:r>
              <a:rPr lang="en-US" altLang="zh-CN" dirty="0"/>
              <a:t>《</a:t>
            </a:r>
            <a:r>
              <a:rPr lang="zh-CN" altLang="en-US" dirty="0"/>
              <a:t>贝弗里奇报告</a:t>
            </a:r>
            <a:r>
              <a:rPr lang="en-US" altLang="zh-CN" dirty="0"/>
              <a:t>》</a:t>
            </a:r>
            <a:r>
              <a:rPr lang="zh-CN" altLang="en-US" dirty="0"/>
              <a:t>中确立了战后英国福利体系重建的基本原则有（       ）。</a:t>
            </a:r>
            <a:endParaRPr lang="en-US" altLang="zh-CN" dirty="0"/>
          </a:p>
          <a:p>
            <a:pPr algn="l">
              <a:lnSpc>
                <a:spcPct val="150000"/>
              </a:lnSpc>
              <a:spcAft>
                <a:spcPts val="1200"/>
              </a:spcAft>
            </a:pPr>
            <a:r>
              <a:rPr lang="en-US" altLang="zh-CN" dirty="0"/>
              <a:t>A</a:t>
            </a:r>
            <a:r>
              <a:rPr lang="zh-CN" altLang="en-US" dirty="0"/>
              <a:t>、普遍性原则</a:t>
            </a:r>
          </a:p>
          <a:p>
            <a:pPr algn="l">
              <a:lnSpc>
                <a:spcPct val="150000"/>
              </a:lnSpc>
              <a:spcAft>
                <a:spcPts val="1200"/>
              </a:spcAft>
            </a:pPr>
            <a:r>
              <a:rPr lang="en-US" altLang="zh-CN" dirty="0"/>
              <a:t>B</a:t>
            </a:r>
            <a:r>
              <a:rPr lang="zh-CN" altLang="en-US" dirty="0"/>
              <a:t>、满足最低需求原则</a:t>
            </a:r>
          </a:p>
          <a:p>
            <a:pPr algn="l">
              <a:lnSpc>
                <a:spcPct val="150000"/>
              </a:lnSpc>
              <a:spcAft>
                <a:spcPts val="1200"/>
              </a:spcAft>
            </a:pPr>
            <a:r>
              <a:rPr lang="en-US" altLang="zh-CN" dirty="0"/>
              <a:t>C</a:t>
            </a:r>
            <a:r>
              <a:rPr lang="zh-CN" altLang="en-US" dirty="0"/>
              <a:t>、充分就业原则</a:t>
            </a:r>
          </a:p>
          <a:p>
            <a:pPr algn="l">
              <a:lnSpc>
                <a:spcPct val="150000"/>
              </a:lnSpc>
              <a:spcAft>
                <a:spcPts val="1200"/>
              </a:spcAft>
            </a:pPr>
            <a:r>
              <a:rPr lang="en-US" altLang="zh-CN" dirty="0"/>
              <a:t>D</a:t>
            </a:r>
            <a:r>
              <a:rPr lang="zh-CN" altLang="en-US" dirty="0"/>
              <a:t>、福利性原则</a:t>
            </a:r>
          </a:p>
          <a:p>
            <a:pPr algn="l">
              <a:lnSpc>
                <a:spcPct val="150000"/>
              </a:lnSpc>
              <a:spcAft>
                <a:spcPts val="1200"/>
              </a:spcAft>
            </a:pPr>
            <a:r>
              <a:rPr lang="en-US" altLang="zh-CN" dirty="0"/>
              <a:t>E</a:t>
            </a:r>
            <a:r>
              <a:rPr lang="zh-CN" altLang="en-US" dirty="0"/>
              <a:t>、费用共担原则</a:t>
            </a:r>
            <a:endParaRPr lang="en-GB" dirty="0"/>
          </a:p>
        </p:txBody>
      </p:sp>
      <p:sp>
        <p:nvSpPr>
          <p:cNvPr id="4" name="TextBox 3">
            <a:extLst>
              <a:ext uri="{FF2B5EF4-FFF2-40B4-BE49-F238E27FC236}">
                <a16:creationId xmlns:a16="http://schemas.microsoft.com/office/drawing/2014/main" id="{6F7EB936-7434-4EBF-9794-BAEBC63856BC}"/>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735747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072444" y="1970326"/>
            <a:ext cx="10814756" cy="4644963"/>
          </a:xfrm>
        </p:spPr>
        <p:txBody>
          <a:bodyPr anchor="ctr"/>
          <a:lstStyle/>
          <a:p>
            <a:pPr algn="l">
              <a:lnSpc>
                <a:spcPct val="150000"/>
              </a:lnSpc>
              <a:spcAft>
                <a:spcPts val="1200"/>
              </a:spcAft>
            </a:pPr>
            <a:r>
              <a:rPr lang="en-US" altLang="zh-CN" dirty="0"/>
              <a:t>《</a:t>
            </a:r>
            <a:r>
              <a:rPr lang="zh-CN" altLang="en-US" dirty="0"/>
              <a:t>贝弗里奇报告</a:t>
            </a:r>
            <a:r>
              <a:rPr lang="en-US" altLang="zh-CN" dirty="0"/>
              <a:t>》</a:t>
            </a:r>
            <a:r>
              <a:rPr lang="zh-CN" altLang="en-US" dirty="0"/>
              <a:t>中确立了战后英国福利体系重建的基本原则有（   </a:t>
            </a:r>
            <a:r>
              <a:rPr lang="en-US" altLang="zh-CN" b="1" dirty="0">
                <a:solidFill>
                  <a:srgbClr val="FF0000"/>
                </a:solidFill>
              </a:rPr>
              <a:t>ABCE</a:t>
            </a:r>
            <a:r>
              <a:rPr lang="zh-CN" altLang="en-US" dirty="0"/>
              <a:t>   ）。</a:t>
            </a:r>
            <a:endParaRPr lang="en-US" altLang="zh-CN" dirty="0"/>
          </a:p>
          <a:p>
            <a:pPr algn="l">
              <a:lnSpc>
                <a:spcPct val="150000"/>
              </a:lnSpc>
              <a:spcAft>
                <a:spcPts val="1200"/>
              </a:spcAft>
            </a:pPr>
            <a:r>
              <a:rPr lang="en-US" altLang="zh-CN" b="1" dirty="0">
                <a:solidFill>
                  <a:srgbClr val="FF0000"/>
                </a:solidFill>
              </a:rPr>
              <a:t>A</a:t>
            </a:r>
            <a:r>
              <a:rPr lang="zh-CN" altLang="en-US" b="1" dirty="0">
                <a:solidFill>
                  <a:srgbClr val="FF0000"/>
                </a:solidFill>
              </a:rPr>
              <a:t>、普遍性原则</a:t>
            </a:r>
          </a:p>
          <a:p>
            <a:pPr algn="l">
              <a:lnSpc>
                <a:spcPct val="150000"/>
              </a:lnSpc>
              <a:spcAft>
                <a:spcPts val="1200"/>
              </a:spcAft>
            </a:pPr>
            <a:r>
              <a:rPr lang="en-US" altLang="zh-CN" b="1" dirty="0">
                <a:solidFill>
                  <a:srgbClr val="FF0000"/>
                </a:solidFill>
              </a:rPr>
              <a:t>B</a:t>
            </a:r>
            <a:r>
              <a:rPr lang="zh-CN" altLang="en-US" b="1" dirty="0">
                <a:solidFill>
                  <a:srgbClr val="FF0000"/>
                </a:solidFill>
              </a:rPr>
              <a:t>、满足最低需求原则</a:t>
            </a:r>
          </a:p>
          <a:p>
            <a:pPr algn="l">
              <a:lnSpc>
                <a:spcPct val="150000"/>
              </a:lnSpc>
              <a:spcAft>
                <a:spcPts val="1200"/>
              </a:spcAft>
            </a:pPr>
            <a:r>
              <a:rPr lang="en-US" altLang="zh-CN" b="1" dirty="0">
                <a:solidFill>
                  <a:srgbClr val="FF0000"/>
                </a:solidFill>
              </a:rPr>
              <a:t>C</a:t>
            </a:r>
            <a:r>
              <a:rPr lang="zh-CN" altLang="en-US" b="1" dirty="0">
                <a:solidFill>
                  <a:srgbClr val="FF0000"/>
                </a:solidFill>
              </a:rPr>
              <a:t>、充分就业原则</a:t>
            </a:r>
          </a:p>
          <a:p>
            <a:pPr algn="l">
              <a:lnSpc>
                <a:spcPct val="150000"/>
              </a:lnSpc>
              <a:spcAft>
                <a:spcPts val="1200"/>
              </a:spcAft>
            </a:pPr>
            <a:r>
              <a:rPr lang="en-US" altLang="zh-CN" dirty="0"/>
              <a:t>D</a:t>
            </a:r>
            <a:r>
              <a:rPr lang="zh-CN" altLang="en-US" dirty="0"/>
              <a:t>、福利性原则</a:t>
            </a:r>
          </a:p>
          <a:p>
            <a:pPr algn="l">
              <a:lnSpc>
                <a:spcPct val="150000"/>
              </a:lnSpc>
              <a:spcAft>
                <a:spcPts val="1200"/>
              </a:spcAft>
            </a:pPr>
            <a:r>
              <a:rPr lang="en-US" altLang="zh-CN" b="1" dirty="0">
                <a:solidFill>
                  <a:srgbClr val="FF0000"/>
                </a:solidFill>
              </a:rPr>
              <a:t>E</a:t>
            </a:r>
            <a:r>
              <a:rPr lang="zh-CN" altLang="en-US" b="1" dirty="0">
                <a:solidFill>
                  <a:srgbClr val="FF0000"/>
                </a:solidFill>
              </a:rPr>
              <a:t>、费用共担原则</a:t>
            </a:r>
            <a:endParaRPr lang="en-GB" b="1" dirty="0">
              <a:solidFill>
                <a:srgbClr val="FF0000"/>
              </a:solidFill>
            </a:endParaRPr>
          </a:p>
        </p:txBody>
      </p:sp>
      <p:sp>
        <p:nvSpPr>
          <p:cNvPr id="4" name="TextBox 3">
            <a:extLst>
              <a:ext uri="{FF2B5EF4-FFF2-40B4-BE49-F238E27FC236}">
                <a16:creationId xmlns:a16="http://schemas.microsoft.com/office/drawing/2014/main" id="{6F7EB936-7434-4EBF-9794-BAEBC63856BC}"/>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445596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89AB90-68EC-430F-B655-5FA07D66B50A}"/>
              </a:ext>
            </a:extLst>
          </p:cNvPr>
          <p:cNvSpPr/>
          <p:nvPr/>
        </p:nvSpPr>
        <p:spPr>
          <a:xfrm>
            <a:off x="1303826" y="3764015"/>
            <a:ext cx="1890215" cy="460612"/>
          </a:xfrm>
          <a:prstGeom prst="rect">
            <a:avLst/>
          </a:prstGeom>
          <a:solidFill>
            <a:schemeClr val="accent6">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a:latin typeface="+mn-ea"/>
              </a:rPr>
              <a:t>从国际范围看</a:t>
            </a:r>
            <a:endParaRPr lang="en-GB" sz="2000" dirty="0"/>
          </a:p>
        </p:txBody>
      </p:sp>
      <p:sp>
        <p:nvSpPr>
          <p:cNvPr id="9" name="Rectangle 8">
            <a:extLst>
              <a:ext uri="{FF2B5EF4-FFF2-40B4-BE49-F238E27FC236}">
                <a16:creationId xmlns:a16="http://schemas.microsoft.com/office/drawing/2014/main" id="{DE37590B-08DE-4A29-8EAD-F220962E649A}"/>
              </a:ext>
            </a:extLst>
          </p:cNvPr>
          <p:cNvSpPr/>
          <p:nvPr/>
        </p:nvSpPr>
        <p:spPr>
          <a:xfrm>
            <a:off x="1303826" y="5001800"/>
            <a:ext cx="1890215" cy="460612"/>
          </a:xfrm>
          <a:prstGeom prst="rect">
            <a:avLst/>
          </a:prstGeom>
          <a:solidFill>
            <a:schemeClr val="accent6">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latin typeface="+mn-ea"/>
              </a:rPr>
              <a:t>我国国情而言</a:t>
            </a:r>
            <a:endParaRPr lang="en-GB" sz="2000" dirty="0">
              <a:latin typeface="+mn-ea"/>
            </a:endParaRPr>
          </a:p>
        </p:txBody>
      </p:sp>
      <p:sp>
        <p:nvSpPr>
          <p:cNvPr id="10" name="Rectangle 9">
            <a:extLst>
              <a:ext uri="{FF2B5EF4-FFF2-40B4-BE49-F238E27FC236}">
                <a16:creationId xmlns:a16="http://schemas.microsoft.com/office/drawing/2014/main" id="{65F5AA8F-6D6C-424F-AADD-E01D30FE114F}"/>
              </a:ext>
            </a:extLst>
          </p:cNvPr>
          <p:cNvSpPr/>
          <p:nvPr/>
        </p:nvSpPr>
        <p:spPr>
          <a:xfrm>
            <a:off x="4248881" y="3583044"/>
            <a:ext cx="7199622" cy="914400"/>
          </a:xfrm>
          <a:prstGeom prst="rect">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zh-CN" altLang="en-US" sz="2000" dirty="0">
                <a:latin typeface="+mn-ea"/>
              </a:rPr>
              <a:t>社会保障制度是维护社会安定，促进经济发展，关系全体社会成员切身利益的一项基本的社会政策</a:t>
            </a:r>
            <a:endParaRPr lang="en-GB" sz="2000" dirty="0">
              <a:latin typeface="+mn-ea"/>
            </a:endParaRPr>
          </a:p>
        </p:txBody>
      </p:sp>
      <p:sp>
        <p:nvSpPr>
          <p:cNvPr id="11" name="Rectangle 10">
            <a:extLst>
              <a:ext uri="{FF2B5EF4-FFF2-40B4-BE49-F238E27FC236}">
                <a16:creationId xmlns:a16="http://schemas.microsoft.com/office/drawing/2014/main" id="{2976D93A-66C9-4584-A06C-C35AEACF8443}"/>
              </a:ext>
            </a:extLst>
          </p:cNvPr>
          <p:cNvSpPr/>
          <p:nvPr/>
        </p:nvSpPr>
        <p:spPr>
          <a:xfrm>
            <a:off x="4248880" y="4820967"/>
            <a:ext cx="7021801" cy="914400"/>
          </a:xfrm>
          <a:prstGeom prst="rect">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zh-CN" altLang="en-US" sz="2000" dirty="0">
                <a:latin typeface="+mn-ea"/>
              </a:rPr>
              <a:t>经济的持续快速健康发展和国家的长治久安，都离不开健全完善的社会保障制度的有力支撑</a:t>
            </a:r>
            <a:endParaRPr lang="en-GB" sz="2000" dirty="0">
              <a:latin typeface="+mn-ea"/>
            </a:endParaRPr>
          </a:p>
        </p:txBody>
      </p:sp>
      <p:sp>
        <p:nvSpPr>
          <p:cNvPr id="12" name="Arrow: Right 11">
            <a:extLst>
              <a:ext uri="{FF2B5EF4-FFF2-40B4-BE49-F238E27FC236}">
                <a16:creationId xmlns:a16="http://schemas.microsoft.com/office/drawing/2014/main" id="{584E0ADC-ED97-4C10-A81E-E1A2B27E3B69}"/>
              </a:ext>
            </a:extLst>
          </p:cNvPr>
          <p:cNvSpPr/>
          <p:nvPr/>
        </p:nvSpPr>
        <p:spPr>
          <a:xfrm>
            <a:off x="3438270" y="3810076"/>
            <a:ext cx="566382" cy="368489"/>
          </a:xfrm>
          <a:prstGeom prst="rightArrow">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08FC5F46-1952-436B-A500-517BF6234BD1}"/>
              </a:ext>
            </a:extLst>
          </p:cNvPr>
          <p:cNvSpPr/>
          <p:nvPr/>
        </p:nvSpPr>
        <p:spPr>
          <a:xfrm>
            <a:off x="3438270" y="5093923"/>
            <a:ext cx="566382" cy="368489"/>
          </a:xfrm>
          <a:prstGeom prst="rightArrow">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4" name="文本框 13">
            <a:extLst>
              <a:ext uri="{FF2B5EF4-FFF2-40B4-BE49-F238E27FC236}">
                <a16:creationId xmlns:a16="http://schemas.microsoft.com/office/drawing/2014/main" id="{C4E19A91-6DEB-4A45-9190-465E82F2C870}"/>
              </a:ext>
            </a:extLst>
          </p:cNvPr>
          <p:cNvSpPr txBox="1"/>
          <p:nvPr/>
        </p:nvSpPr>
        <p:spPr>
          <a:xfrm>
            <a:off x="661534" y="2202562"/>
            <a:ext cx="4790094" cy="400110"/>
          </a:xfrm>
          <a:prstGeom prst="rect">
            <a:avLst/>
          </a:prstGeom>
          <a:noFill/>
        </p:spPr>
        <p:txBody>
          <a:bodyPr wrap="none" rtlCol="0">
            <a:spAutoFit/>
          </a:bodyPr>
          <a:lstStyle/>
          <a:p>
            <a:r>
              <a:rPr lang="en-US" altLang="zh-CN" sz="2000" b="1" dirty="0"/>
              <a:t>1.1.3    </a:t>
            </a:r>
            <a:r>
              <a:rPr lang="zh-CN" altLang="en-US" sz="2000" b="1" dirty="0"/>
              <a:t>三、社会保障制度实施的重要意义</a:t>
            </a:r>
            <a:endParaRPr lang="en-US" altLang="zh-CN" sz="2000" b="1" dirty="0"/>
          </a:p>
        </p:txBody>
      </p:sp>
      <p:sp>
        <p:nvSpPr>
          <p:cNvPr id="17" name="文本框 16">
            <a:extLst>
              <a:ext uri="{FF2B5EF4-FFF2-40B4-BE49-F238E27FC236}">
                <a16:creationId xmlns:a16="http://schemas.microsoft.com/office/drawing/2014/main" id="{F3A62341-D6FE-4D7B-BC34-90CDCEAA0316}"/>
              </a:ext>
            </a:extLst>
          </p:cNvPr>
          <p:cNvSpPr txBox="1"/>
          <p:nvPr/>
        </p:nvSpPr>
        <p:spPr>
          <a:xfrm>
            <a:off x="5463104" y="2202562"/>
            <a:ext cx="1669047"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r>
              <a:rPr lang="en-US" altLang="zh-CN" b="1" dirty="0">
                <a:solidFill>
                  <a:schemeClr val="bg1"/>
                </a:solidFill>
              </a:rPr>
              <a:t>/</a:t>
            </a:r>
            <a:r>
              <a:rPr lang="zh-CN" altLang="en-US" b="1" dirty="0">
                <a:solidFill>
                  <a:schemeClr val="bg1"/>
                </a:solidFill>
              </a:rPr>
              <a:t>简答题</a:t>
            </a:r>
          </a:p>
        </p:txBody>
      </p:sp>
      <p:pic>
        <p:nvPicPr>
          <p:cNvPr id="3" name="图片 2">
            <a:extLst>
              <a:ext uri="{FF2B5EF4-FFF2-40B4-BE49-F238E27FC236}">
                <a16:creationId xmlns:a16="http://schemas.microsoft.com/office/drawing/2014/main" id="{CF2B2851-47C3-4644-B871-06F62C6706D3}"/>
              </a:ext>
            </a:extLst>
          </p:cNvPr>
          <p:cNvPicPr>
            <a:picLocks noChangeAspect="1"/>
          </p:cNvPicPr>
          <p:nvPr/>
        </p:nvPicPr>
        <p:blipFill>
          <a:blip r:embed="rId3"/>
          <a:stretch>
            <a:fillRect/>
          </a:stretch>
        </p:blipFill>
        <p:spPr>
          <a:xfrm>
            <a:off x="9594232" y="872109"/>
            <a:ext cx="2490293" cy="1124362"/>
          </a:xfrm>
          <a:prstGeom prst="rect">
            <a:avLst/>
          </a:prstGeom>
        </p:spPr>
      </p:pic>
      <p:sp>
        <p:nvSpPr>
          <p:cNvPr id="2" name="矩形 1">
            <a:extLst>
              <a:ext uri="{FF2B5EF4-FFF2-40B4-BE49-F238E27FC236}">
                <a16:creationId xmlns:a16="http://schemas.microsoft.com/office/drawing/2014/main" id="{2AF735EF-A284-4895-A080-D1380F9DDE6C}"/>
              </a:ext>
            </a:extLst>
          </p:cNvPr>
          <p:cNvSpPr/>
          <p:nvPr/>
        </p:nvSpPr>
        <p:spPr>
          <a:xfrm>
            <a:off x="1010193" y="165523"/>
            <a:ext cx="4224233" cy="369332"/>
          </a:xfrm>
          <a:prstGeom prst="rect">
            <a:avLst/>
          </a:prstGeom>
        </p:spPr>
        <p:txBody>
          <a:bodyPr wrap="none">
            <a:spAutoFit/>
          </a:bodyPr>
          <a:lstStyle/>
          <a:p>
            <a:r>
              <a:rPr lang="en-US" altLang="zh-CN" dirty="0">
                <a:latin typeface="Helvetica Neue For Number"/>
              </a:rPr>
              <a:t>1.1.3 </a:t>
            </a:r>
            <a:r>
              <a:rPr lang="zh-CN" altLang="en-US" dirty="0">
                <a:latin typeface="Helvetica Neue For Number"/>
              </a:rPr>
              <a:t>三、社会保障制度实施的重要意义</a:t>
            </a:r>
            <a:endParaRPr lang="zh-CN" altLang="en-US" dirty="0"/>
          </a:p>
        </p:txBody>
      </p:sp>
      <p:sp>
        <p:nvSpPr>
          <p:cNvPr id="18" name="文本框 17">
            <a:extLst>
              <a:ext uri="{FF2B5EF4-FFF2-40B4-BE49-F238E27FC236}">
                <a16:creationId xmlns:a16="http://schemas.microsoft.com/office/drawing/2014/main" id="{649C4A1D-DC46-48A1-9C10-DA9F25A01D3B}"/>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19" name="矩形 18">
            <a:extLst>
              <a:ext uri="{FF2B5EF4-FFF2-40B4-BE49-F238E27FC236}">
                <a16:creationId xmlns:a16="http://schemas.microsoft.com/office/drawing/2014/main" id="{5CA2045D-E6B7-4A7D-B87F-2D653AC14C11}"/>
              </a:ext>
            </a:extLst>
          </p:cNvPr>
          <p:cNvSpPr/>
          <p:nvPr/>
        </p:nvSpPr>
        <p:spPr>
          <a:xfrm>
            <a:off x="19645" y="1606147"/>
            <a:ext cx="5670142" cy="430887"/>
          </a:xfrm>
          <a:prstGeom prst="rect">
            <a:avLst/>
          </a:prstGeom>
          <a:noFill/>
        </p:spPr>
        <p:txBody>
          <a:bodyPr wrap="square" rtlCol="0">
            <a:spAutoFit/>
          </a:bodyPr>
          <a:lstStyle/>
          <a:p>
            <a:pPr algn="ctr"/>
            <a:r>
              <a:rPr lang="en-US" altLang="zh-CN" sz="2200" b="1" dirty="0"/>
              <a:t>1.1</a:t>
            </a:r>
            <a:r>
              <a:rPr lang="zh-CN" altLang="en-US" sz="2200" b="1" dirty="0"/>
              <a:t>    社会保障制度产生的历史背景</a:t>
            </a:r>
            <a:endParaRPr lang="en-GB" altLang="zh-CN" sz="2200" b="1" dirty="0"/>
          </a:p>
        </p:txBody>
      </p:sp>
    </p:spTree>
    <p:extLst>
      <p:ext uri="{BB962C8B-B14F-4D97-AF65-F5344CB8AC3E}">
        <p14:creationId xmlns:p14="http://schemas.microsoft.com/office/powerpoint/2010/main" val="136889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A0ECEC-735C-487D-97DA-FE9B82706602}"/>
              </a:ext>
            </a:extLst>
          </p:cNvPr>
          <p:cNvSpPr/>
          <p:nvPr/>
        </p:nvSpPr>
        <p:spPr>
          <a:xfrm>
            <a:off x="1491588" y="3211861"/>
            <a:ext cx="5570756" cy="400110"/>
          </a:xfrm>
          <a:prstGeom prst="rect">
            <a:avLst/>
          </a:prstGeom>
        </p:spPr>
        <p:txBody>
          <a:bodyPr wrap="square">
            <a:spAutoFit/>
          </a:bodyPr>
          <a:lstStyle/>
          <a:p>
            <a:r>
              <a:rPr lang="zh-CN" altLang="en-US" sz="2000" dirty="0">
                <a:latin typeface="+mn-ea"/>
              </a:rPr>
              <a:t>建立和完善社会保障制度尤其具有现实的</a:t>
            </a:r>
            <a:r>
              <a:rPr lang="zh-CN" altLang="en-US" sz="2000" dirty="0">
                <a:solidFill>
                  <a:srgbClr val="FF0000"/>
                </a:solidFill>
                <a:latin typeface="+mn-ea"/>
              </a:rPr>
              <a:t>紧迫性：</a:t>
            </a:r>
            <a:endParaRPr lang="en-GB" sz="2000" dirty="0">
              <a:solidFill>
                <a:srgbClr val="FF0000"/>
              </a:solidFill>
            </a:endParaRPr>
          </a:p>
        </p:txBody>
      </p:sp>
      <p:sp>
        <p:nvSpPr>
          <p:cNvPr id="9" name="Rectangle 8">
            <a:extLst>
              <a:ext uri="{FF2B5EF4-FFF2-40B4-BE49-F238E27FC236}">
                <a16:creationId xmlns:a16="http://schemas.microsoft.com/office/drawing/2014/main" id="{72DF1D21-6054-4305-ABFB-28F6616D7E1A}"/>
              </a:ext>
            </a:extLst>
          </p:cNvPr>
          <p:cNvSpPr/>
          <p:nvPr/>
        </p:nvSpPr>
        <p:spPr>
          <a:xfrm>
            <a:off x="1491588" y="3791406"/>
            <a:ext cx="6239975" cy="195146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nSpc>
                <a:spcPct val="200000"/>
              </a:lnSpc>
            </a:pPr>
            <a:r>
              <a:rPr lang="en-US" altLang="zh-CN" sz="2000" dirty="0">
                <a:solidFill>
                  <a:schemeClr val="tx1"/>
                </a:solidFill>
                <a:latin typeface="+mn-ea"/>
              </a:rPr>
              <a:t>1</a:t>
            </a:r>
            <a:r>
              <a:rPr lang="zh-CN" altLang="en-US" sz="2000" dirty="0">
                <a:solidFill>
                  <a:schemeClr val="tx1"/>
                </a:solidFill>
                <a:latin typeface="+mn-ea"/>
              </a:rPr>
              <a:t>、是加速经济发展和社会进步的基本保证；</a:t>
            </a:r>
            <a:endParaRPr lang="en-US" altLang="zh-CN" sz="2000" dirty="0">
              <a:solidFill>
                <a:schemeClr val="tx1"/>
              </a:solidFill>
              <a:latin typeface="+mn-ea"/>
            </a:endParaRPr>
          </a:p>
          <a:p>
            <a:pPr>
              <a:lnSpc>
                <a:spcPct val="200000"/>
              </a:lnSpc>
            </a:pPr>
            <a:r>
              <a:rPr lang="en-US" altLang="zh-CN" sz="2000" dirty="0">
                <a:solidFill>
                  <a:schemeClr val="tx1"/>
                </a:solidFill>
                <a:latin typeface="+mn-ea"/>
              </a:rPr>
              <a:t>2</a:t>
            </a:r>
            <a:r>
              <a:rPr lang="zh-CN" altLang="en-US" sz="2000" dirty="0">
                <a:solidFill>
                  <a:schemeClr val="tx1"/>
                </a:solidFill>
                <a:latin typeface="+mn-ea"/>
              </a:rPr>
              <a:t>、是社会主义市场经济体制的重要支柱；</a:t>
            </a:r>
            <a:endParaRPr lang="en-GB" altLang="zh-CN" sz="2000" dirty="0">
              <a:solidFill>
                <a:schemeClr val="tx1"/>
              </a:solidFill>
              <a:latin typeface="+mn-ea"/>
            </a:endParaRPr>
          </a:p>
          <a:p>
            <a:pPr>
              <a:lnSpc>
                <a:spcPct val="200000"/>
              </a:lnSpc>
            </a:pPr>
            <a:r>
              <a:rPr lang="en-US" altLang="zh-CN" sz="2000" dirty="0">
                <a:solidFill>
                  <a:schemeClr val="tx1"/>
                </a:solidFill>
                <a:latin typeface="+mn-ea"/>
              </a:rPr>
              <a:t>3</a:t>
            </a:r>
            <a:r>
              <a:rPr lang="zh-CN" altLang="en-US" sz="2000" dirty="0">
                <a:solidFill>
                  <a:schemeClr val="tx1"/>
                </a:solidFill>
                <a:latin typeface="+mn-ea"/>
              </a:rPr>
              <a:t>、是顺利进行</a:t>
            </a:r>
            <a:r>
              <a:rPr lang="zh-CN" altLang="en-US" sz="2000" dirty="0">
                <a:solidFill>
                  <a:srgbClr val="0432FF"/>
                </a:solidFill>
                <a:latin typeface="+mn-ea"/>
              </a:rPr>
              <a:t>国有企业改革</a:t>
            </a:r>
            <a:r>
              <a:rPr lang="zh-CN" altLang="en-US" sz="2000" dirty="0">
                <a:solidFill>
                  <a:schemeClr val="tx1"/>
                </a:solidFill>
                <a:latin typeface="+mn-ea"/>
              </a:rPr>
              <a:t>的基本前提和必要条件。</a:t>
            </a:r>
            <a:endParaRPr lang="en-GB" altLang="zh-CN" sz="2000" dirty="0">
              <a:solidFill>
                <a:schemeClr val="tx1"/>
              </a:solidFill>
            </a:endParaRPr>
          </a:p>
        </p:txBody>
      </p:sp>
      <p:pic>
        <p:nvPicPr>
          <p:cNvPr id="15" name="图片 14">
            <a:extLst>
              <a:ext uri="{FF2B5EF4-FFF2-40B4-BE49-F238E27FC236}">
                <a16:creationId xmlns:a16="http://schemas.microsoft.com/office/drawing/2014/main" id="{D31AB2DB-56A7-4052-80E4-6E27AA0A3A44}"/>
              </a:ext>
            </a:extLst>
          </p:cNvPr>
          <p:cNvPicPr>
            <a:picLocks noChangeAspect="1"/>
          </p:cNvPicPr>
          <p:nvPr/>
        </p:nvPicPr>
        <p:blipFill>
          <a:blip r:embed="rId3"/>
          <a:stretch>
            <a:fillRect/>
          </a:stretch>
        </p:blipFill>
        <p:spPr>
          <a:xfrm>
            <a:off x="9594232" y="872109"/>
            <a:ext cx="2490293" cy="1124362"/>
          </a:xfrm>
          <a:prstGeom prst="rect">
            <a:avLst/>
          </a:prstGeom>
        </p:spPr>
      </p:pic>
      <p:sp>
        <p:nvSpPr>
          <p:cNvPr id="16" name="文本框 15">
            <a:extLst>
              <a:ext uri="{FF2B5EF4-FFF2-40B4-BE49-F238E27FC236}">
                <a16:creationId xmlns:a16="http://schemas.microsoft.com/office/drawing/2014/main" id="{4B738F9E-E7A7-4FFB-AA87-5CD7A1E4519D}"/>
              </a:ext>
            </a:extLst>
          </p:cNvPr>
          <p:cNvSpPr txBox="1"/>
          <p:nvPr/>
        </p:nvSpPr>
        <p:spPr>
          <a:xfrm>
            <a:off x="5474393" y="218383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简答题</a:t>
            </a:r>
          </a:p>
        </p:txBody>
      </p:sp>
      <p:sp>
        <p:nvSpPr>
          <p:cNvPr id="11" name="矩形 10">
            <a:extLst>
              <a:ext uri="{FF2B5EF4-FFF2-40B4-BE49-F238E27FC236}">
                <a16:creationId xmlns:a16="http://schemas.microsoft.com/office/drawing/2014/main" id="{7B823482-59B8-49D7-B441-0A60EE6E5507}"/>
              </a:ext>
            </a:extLst>
          </p:cNvPr>
          <p:cNvSpPr/>
          <p:nvPr/>
        </p:nvSpPr>
        <p:spPr>
          <a:xfrm>
            <a:off x="1010193" y="165523"/>
            <a:ext cx="4224233" cy="369332"/>
          </a:xfrm>
          <a:prstGeom prst="rect">
            <a:avLst/>
          </a:prstGeom>
        </p:spPr>
        <p:txBody>
          <a:bodyPr wrap="none">
            <a:spAutoFit/>
          </a:bodyPr>
          <a:lstStyle/>
          <a:p>
            <a:r>
              <a:rPr lang="en-US" altLang="zh-CN" dirty="0">
                <a:latin typeface="Helvetica Neue For Number"/>
              </a:rPr>
              <a:t>1.1.3 </a:t>
            </a:r>
            <a:r>
              <a:rPr lang="zh-CN" altLang="en-US" dirty="0">
                <a:latin typeface="Helvetica Neue For Number"/>
              </a:rPr>
              <a:t>三、社会保障制度实施的重要意义</a:t>
            </a:r>
            <a:endParaRPr lang="zh-CN" altLang="en-US" dirty="0"/>
          </a:p>
        </p:txBody>
      </p:sp>
      <p:sp>
        <p:nvSpPr>
          <p:cNvPr id="17" name="文本框 16">
            <a:extLst>
              <a:ext uri="{FF2B5EF4-FFF2-40B4-BE49-F238E27FC236}">
                <a16:creationId xmlns:a16="http://schemas.microsoft.com/office/drawing/2014/main" id="{D332D9FA-3A3E-42AA-9E0F-2F874054128B}"/>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18" name="矩形 17">
            <a:extLst>
              <a:ext uri="{FF2B5EF4-FFF2-40B4-BE49-F238E27FC236}">
                <a16:creationId xmlns:a16="http://schemas.microsoft.com/office/drawing/2014/main" id="{37F7C9C3-D45A-45A5-A0E7-5328368D53C2}"/>
              </a:ext>
            </a:extLst>
          </p:cNvPr>
          <p:cNvSpPr/>
          <p:nvPr/>
        </p:nvSpPr>
        <p:spPr>
          <a:xfrm>
            <a:off x="19645" y="1606147"/>
            <a:ext cx="5670142" cy="430887"/>
          </a:xfrm>
          <a:prstGeom prst="rect">
            <a:avLst/>
          </a:prstGeom>
          <a:noFill/>
        </p:spPr>
        <p:txBody>
          <a:bodyPr wrap="square" rtlCol="0">
            <a:spAutoFit/>
          </a:bodyPr>
          <a:lstStyle/>
          <a:p>
            <a:pPr algn="ctr"/>
            <a:r>
              <a:rPr lang="en-US" altLang="zh-CN" sz="2200" b="1" dirty="0"/>
              <a:t>1.1</a:t>
            </a:r>
            <a:r>
              <a:rPr lang="zh-CN" altLang="en-US" sz="2200" b="1" dirty="0"/>
              <a:t>    社会保障制度产生的历史背景</a:t>
            </a:r>
            <a:endParaRPr lang="en-GB" altLang="zh-CN" sz="2200" b="1" dirty="0"/>
          </a:p>
        </p:txBody>
      </p:sp>
      <p:sp>
        <p:nvSpPr>
          <p:cNvPr id="19" name="文本框 18">
            <a:extLst>
              <a:ext uri="{FF2B5EF4-FFF2-40B4-BE49-F238E27FC236}">
                <a16:creationId xmlns:a16="http://schemas.microsoft.com/office/drawing/2014/main" id="{D447DEB4-6BB3-46B0-AC94-70AD78CFDEA4}"/>
              </a:ext>
            </a:extLst>
          </p:cNvPr>
          <p:cNvSpPr txBox="1"/>
          <p:nvPr/>
        </p:nvSpPr>
        <p:spPr>
          <a:xfrm>
            <a:off x="661534" y="2202562"/>
            <a:ext cx="4790094" cy="400110"/>
          </a:xfrm>
          <a:prstGeom prst="rect">
            <a:avLst/>
          </a:prstGeom>
          <a:noFill/>
        </p:spPr>
        <p:txBody>
          <a:bodyPr wrap="none" rtlCol="0">
            <a:spAutoFit/>
          </a:bodyPr>
          <a:lstStyle/>
          <a:p>
            <a:r>
              <a:rPr lang="en-US" altLang="zh-CN" sz="2000" b="1" dirty="0"/>
              <a:t>1.1.3    </a:t>
            </a:r>
            <a:r>
              <a:rPr lang="zh-CN" altLang="en-US" sz="2000" b="1" dirty="0"/>
              <a:t>三、社会保障制度实施的重要意义</a:t>
            </a:r>
            <a:endParaRPr lang="en-US" altLang="zh-CN" sz="2000" b="1" dirty="0"/>
          </a:p>
        </p:txBody>
      </p:sp>
    </p:spTree>
    <p:extLst>
      <p:ext uri="{BB962C8B-B14F-4D97-AF65-F5344CB8AC3E}">
        <p14:creationId xmlns:p14="http://schemas.microsoft.com/office/powerpoint/2010/main" val="4087590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5D82ED89-DCFB-48F0-8D7A-C8D815C29534}"/>
              </a:ext>
            </a:extLst>
          </p:cNvPr>
          <p:cNvCxnSpPr>
            <a:cxnSpLocks/>
          </p:cNvCxnSpPr>
          <p:nvPr/>
        </p:nvCxnSpPr>
        <p:spPr>
          <a:xfrm>
            <a:off x="2456566" y="2263118"/>
            <a:ext cx="3392448" cy="7384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154098A1-2306-4575-BAA7-CF8EA5F9DB55}"/>
              </a:ext>
            </a:extLst>
          </p:cNvPr>
          <p:cNvCxnSpPr>
            <a:cxnSpLocks/>
            <a:endCxn id="19" idx="1"/>
          </p:cNvCxnSpPr>
          <p:nvPr/>
        </p:nvCxnSpPr>
        <p:spPr>
          <a:xfrm>
            <a:off x="2461672" y="3108582"/>
            <a:ext cx="3466405" cy="16479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8FCBEDD8-4A37-4551-8487-648C5E93D0F9}"/>
              </a:ext>
            </a:extLst>
          </p:cNvPr>
          <p:cNvCxnSpPr>
            <a:cxnSpLocks/>
            <a:stCxn id="8" idx="3"/>
          </p:cNvCxnSpPr>
          <p:nvPr/>
        </p:nvCxnSpPr>
        <p:spPr>
          <a:xfrm flipV="1">
            <a:off x="2455315" y="2206732"/>
            <a:ext cx="3226617" cy="17979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C41B6AB7-61F3-4C85-A509-29BF06B49215}"/>
              </a:ext>
            </a:extLst>
          </p:cNvPr>
          <p:cNvCxnSpPr>
            <a:cxnSpLocks/>
            <a:endCxn id="20" idx="1"/>
          </p:cNvCxnSpPr>
          <p:nvPr/>
        </p:nvCxnSpPr>
        <p:spPr>
          <a:xfrm>
            <a:off x="2456566" y="4835224"/>
            <a:ext cx="3471511" cy="7492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242A10D6-7FF1-4182-BE87-914A726CD2D5}"/>
              </a:ext>
            </a:extLst>
          </p:cNvPr>
          <p:cNvCxnSpPr>
            <a:cxnSpLocks/>
            <a:stCxn id="12" idx="3"/>
          </p:cNvCxnSpPr>
          <p:nvPr/>
        </p:nvCxnSpPr>
        <p:spPr>
          <a:xfrm flipV="1">
            <a:off x="2160967" y="4020034"/>
            <a:ext cx="3527321" cy="15670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37DDD775-F16C-4FE4-8D14-3EA7ED54DFF0}"/>
              </a:ext>
            </a:extLst>
          </p:cNvPr>
          <p:cNvSpPr txBox="1"/>
          <p:nvPr/>
        </p:nvSpPr>
        <p:spPr>
          <a:xfrm>
            <a:off x="479960" y="1024387"/>
            <a:ext cx="1267877" cy="461665"/>
          </a:xfrm>
          <a:prstGeom prst="rect">
            <a:avLst/>
          </a:prstGeom>
          <a:solidFill>
            <a:srgbClr val="C00000"/>
          </a:solidFill>
        </p:spPr>
        <p:txBody>
          <a:bodyPr wrap="square" rtlCol="0">
            <a:spAutoFit/>
          </a:bodyPr>
          <a:lstStyle/>
          <a:p>
            <a:r>
              <a:rPr lang="zh-CN" altLang="en-US" sz="2400" b="1" dirty="0">
                <a:solidFill>
                  <a:schemeClr val="bg1"/>
                </a:solidFill>
              </a:rPr>
              <a:t>连线题：</a:t>
            </a:r>
            <a:endParaRPr lang="en-GB" sz="2400" b="1" dirty="0">
              <a:solidFill>
                <a:schemeClr val="bg1"/>
              </a:solidFill>
            </a:endParaRPr>
          </a:p>
        </p:txBody>
      </p:sp>
      <p:sp>
        <p:nvSpPr>
          <p:cNvPr id="3" name="矩形 2">
            <a:extLst>
              <a:ext uri="{FF2B5EF4-FFF2-40B4-BE49-F238E27FC236}">
                <a16:creationId xmlns:a16="http://schemas.microsoft.com/office/drawing/2014/main" id="{171C86BD-4D7D-4140-AFFF-BF76DA80DFE6}"/>
              </a:ext>
            </a:extLst>
          </p:cNvPr>
          <p:cNvSpPr/>
          <p:nvPr/>
        </p:nvSpPr>
        <p:spPr>
          <a:xfrm>
            <a:off x="1124430" y="2006821"/>
            <a:ext cx="1313180" cy="430887"/>
          </a:xfrm>
          <a:prstGeom prst="rect">
            <a:avLst/>
          </a:prstGeom>
          <a:ln w="19050">
            <a:solidFill>
              <a:schemeClr val="accent6">
                <a:lumMod val="75000"/>
              </a:schemeClr>
            </a:solidFill>
          </a:ln>
        </p:spPr>
        <p:txBody>
          <a:bodyPr wrap="none">
            <a:spAutoFit/>
          </a:bodyPr>
          <a:lstStyle/>
          <a:p>
            <a:r>
              <a:rPr lang="zh-CN" altLang="en-US" sz="2200" dirty="0"/>
              <a:t>社会福利</a:t>
            </a:r>
            <a:endParaRPr lang="en-GB" altLang="zh-CN" sz="2200" dirty="0"/>
          </a:p>
        </p:txBody>
      </p:sp>
      <p:sp>
        <p:nvSpPr>
          <p:cNvPr id="6" name="矩形 5">
            <a:extLst>
              <a:ext uri="{FF2B5EF4-FFF2-40B4-BE49-F238E27FC236}">
                <a16:creationId xmlns:a16="http://schemas.microsoft.com/office/drawing/2014/main" id="{BBC2859B-CA95-4E34-B0C8-132086F91D21}"/>
              </a:ext>
            </a:extLst>
          </p:cNvPr>
          <p:cNvSpPr/>
          <p:nvPr/>
        </p:nvSpPr>
        <p:spPr>
          <a:xfrm>
            <a:off x="1130787" y="2919812"/>
            <a:ext cx="1313180" cy="430887"/>
          </a:xfrm>
          <a:prstGeom prst="rect">
            <a:avLst/>
          </a:prstGeom>
          <a:ln w="19050">
            <a:solidFill>
              <a:schemeClr val="accent6">
                <a:lumMod val="75000"/>
              </a:schemeClr>
            </a:solidFill>
          </a:ln>
        </p:spPr>
        <p:txBody>
          <a:bodyPr wrap="none">
            <a:spAutoFit/>
          </a:bodyPr>
          <a:lstStyle/>
          <a:p>
            <a:r>
              <a:rPr lang="zh-CN" altLang="en-US" sz="2200" dirty="0"/>
              <a:t>社会保险</a:t>
            </a:r>
            <a:endParaRPr lang="en-GB" altLang="zh-CN" sz="2200" dirty="0"/>
          </a:p>
        </p:txBody>
      </p:sp>
      <p:sp>
        <p:nvSpPr>
          <p:cNvPr id="8" name="矩形 7">
            <a:extLst>
              <a:ext uri="{FF2B5EF4-FFF2-40B4-BE49-F238E27FC236}">
                <a16:creationId xmlns:a16="http://schemas.microsoft.com/office/drawing/2014/main" id="{A05373F4-55B3-4570-BFE1-34FAC9EE771D}"/>
              </a:ext>
            </a:extLst>
          </p:cNvPr>
          <p:cNvSpPr/>
          <p:nvPr/>
        </p:nvSpPr>
        <p:spPr>
          <a:xfrm>
            <a:off x="1142135" y="3789198"/>
            <a:ext cx="1313180" cy="430887"/>
          </a:xfrm>
          <a:prstGeom prst="rect">
            <a:avLst/>
          </a:prstGeom>
          <a:ln w="19050">
            <a:solidFill>
              <a:schemeClr val="accent6">
                <a:lumMod val="75000"/>
              </a:schemeClr>
            </a:solidFill>
          </a:ln>
        </p:spPr>
        <p:txBody>
          <a:bodyPr wrap="none">
            <a:spAutoFit/>
          </a:bodyPr>
          <a:lstStyle/>
          <a:p>
            <a:r>
              <a:rPr lang="zh-CN" altLang="en-US" sz="2200" dirty="0"/>
              <a:t>社会救助</a:t>
            </a:r>
            <a:endParaRPr lang="en-GB" altLang="zh-CN" sz="2200" dirty="0"/>
          </a:p>
        </p:txBody>
      </p:sp>
      <p:sp>
        <p:nvSpPr>
          <p:cNvPr id="10" name="矩形 9">
            <a:extLst>
              <a:ext uri="{FF2B5EF4-FFF2-40B4-BE49-F238E27FC236}">
                <a16:creationId xmlns:a16="http://schemas.microsoft.com/office/drawing/2014/main" id="{9675A5A9-40ED-470D-95A7-E05F5E00D925}"/>
              </a:ext>
            </a:extLst>
          </p:cNvPr>
          <p:cNvSpPr/>
          <p:nvPr/>
        </p:nvSpPr>
        <p:spPr>
          <a:xfrm>
            <a:off x="1121987" y="4602622"/>
            <a:ext cx="1313180" cy="430887"/>
          </a:xfrm>
          <a:prstGeom prst="rect">
            <a:avLst/>
          </a:prstGeom>
          <a:ln w="19050">
            <a:solidFill>
              <a:schemeClr val="accent6">
                <a:lumMod val="75000"/>
              </a:schemeClr>
            </a:solidFill>
          </a:ln>
        </p:spPr>
        <p:txBody>
          <a:bodyPr wrap="none">
            <a:spAutoFit/>
          </a:bodyPr>
          <a:lstStyle/>
          <a:p>
            <a:r>
              <a:rPr lang="zh-CN" altLang="en-US" sz="2200" dirty="0"/>
              <a:t>社会优抚</a:t>
            </a:r>
          </a:p>
        </p:txBody>
      </p:sp>
      <p:sp>
        <p:nvSpPr>
          <p:cNvPr id="12" name="矩形 11">
            <a:extLst>
              <a:ext uri="{FF2B5EF4-FFF2-40B4-BE49-F238E27FC236}">
                <a16:creationId xmlns:a16="http://schemas.microsoft.com/office/drawing/2014/main" id="{D4525479-0CC5-4575-AE2B-B617EFCC1EBC}"/>
              </a:ext>
            </a:extLst>
          </p:cNvPr>
          <p:cNvSpPr/>
          <p:nvPr/>
        </p:nvSpPr>
        <p:spPr>
          <a:xfrm>
            <a:off x="1412044" y="5371664"/>
            <a:ext cx="748923" cy="430887"/>
          </a:xfrm>
          <a:prstGeom prst="rect">
            <a:avLst/>
          </a:prstGeom>
          <a:ln w="19050">
            <a:solidFill>
              <a:schemeClr val="accent6">
                <a:lumMod val="75000"/>
              </a:schemeClr>
            </a:solidFill>
          </a:ln>
        </p:spPr>
        <p:txBody>
          <a:bodyPr wrap="none">
            <a:spAutoFit/>
          </a:bodyPr>
          <a:lstStyle/>
          <a:p>
            <a:r>
              <a:rPr lang="zh-CN" altLang="en-US" sz="2200" dirty="0"/>
              <a:t>安置</a:t>
            </a:r>
          </a:p>
        </p:txBody>
      </p:sp>
      <p:sp>
        <p:nvSpPr>
          <p:cNvPr id="14" name="矩形 13">
            <a:extLst>
              <a:ext uri="{FF2B5EF4-FFF2-40B4-BE49-F238E27FC236}">
                <a16:creationId xmlns:a16="http://schemas.microsoft.com/office/drawing/2014/main" id="{5B8E9F8D-C9B8-4152-A77B-C0B7E47715D4}"/>
              </a:ext>
            </a:extLst>
          </p:cNvPr>
          <p:cNvSpPr/>
          <p:nvPr/>
        </p:nvSpPr>
        <p:spPr>
          <a:xfrm>
            <a:off x="5797711" y="1622101"/>
            <a:ext cx="5508883" cy="769441"/>
          </a:xfrm>
          <a:prstGeom prst="rect">
            <a:avLst/>
          </a:prstGeom>
        </p:spPr>
        <p:txBody>
          <a:bodyPr wrap="square">
            <a:spAutoFit/>
          </a:bodyPr>
          <a:lstStyle/>
          <a:p>
            <a:r>
              <a:rPr lang="en-US" altLang="zh-CN" sz="2200" dirty="0">
                <a:latin typeface="+mn-ea"/>
              </a:rPr>
              <a:t>A</a:t>
            </a:r>
            <a:r>
              <a:rPr lang="zh-CN" altLang="en-US" sz="2200" dirty="0">
                <a:latin typeface="+mn-ea"/>
              </a:rPr>
              <a:t>、国家对于遭受自然灾害或失去劳动能力公民给予物质帮助或精神救助</a:t>
            </a:r>
            <a:endParaRPr lang="en-GB" altLang="zh-CN" sz="2200" dirty="0">
              <a:latin typeface="+mn-ea"/>
            </a:endParaRPr>
          </a:p>
        </p:txBody>
      </p:sp>
      <p:sp>
        <p:nvSpPr>
          <p:cNvPr id="17" name="矩形 16">
            <a:extLst>
              <a:ext uri="{FF2B5EF4-FFF2-40B4-BE49-F238E27FC236}">
                <a16:creationId xmlns:a16="http://schemas.microsoft.com/office/drawing/2014/main" id="{9819193B-F300-447F-B4C1-CBA8D46F42AC}"/>
              </a:ext>
            </a:extLst>
          </p:cNvPr>
          <p:cNvSpPr/>
          <p:nvPr/>
        </p:nvSpPr>
        <p:spPr>
          <a:xfrm>
            <a:off x="5825546" y="2600138"/>
            <a:ext cx="4363590" cy="769441"/>
          </a:xfrm>
          <a:prstGeom prst="rect">
            <a:avLst/>
          </a:prstGeom>
        </p:spPr>
        <p:txBody>
          <a:bodyPr wrap="square">
            <a:spAutoFit/>
          </a:bodyPr>
          <a:lstStyle/>
          <a:p>
            <a:r>
              <a:rPr lang="en-US" altLang="zh-CN" sz="2200" dirty="0">
                <a:latin typeface="+mn-ea"/>
              </a:rPr>
              <a:t>B</a:t>
            </a:r>
            <a:r>
              <a:rPr lang="zh-CN" altLang="en-US" sz="2200" dirty="0">
                <a:latin typeface="+mn-ea"/>
              </a:rPr>
              <a:t>、学生享受</a:t>
            </a:r>
            <a:r>
              <a:rPr lang="en-US" altLang="zh-CN" sz="2200" dirty="0">
                <a:latin typeface="+mn-ea"/>
              </a:rPr>
              <a:t>9</a:t>
            </a:r>
            <a:r>
              <a:rPr lang="zh-CN" altLang="en-US" sz="2200" dirty="0">
                <a:latin typeface="+mn-ea"/>
              </a:rPr>
              <a:t>年免费义务教育、老人可以得到一点的社会优惠</a:t>
            </a:r>
          </a:p>
        </p:txBody>
      </p:sp>
      <p:sp>
        <p:nvSpPr>
          <p:cNvPr id="18" name="矩形 17">
            <a:extLst>
              <a:ext uri="{FF2B5EF4-FFF2-40B4-BE49-F238E27FC236}">
                <a16:creationId xmlns:a16="http://schemas.microsoft.com/office/drawing/2014/main" id="{DBB2118F-FBE9-4D40-907F-B28988128456}"/>
              </a:ext>
            </a:extLst>
          </p:cNvPr>
          <p:cNvSpPr/>
          <p:nvPr/>
        </p:nvSpPr>
        <p:spPr>
          <a:xfrm>
            <a:off x="5861628" y="3556196"/>
            <a:ext cx="5203695" cy="769441"/>
          </a:xfrm>
          <a:prstGeom prst="rect">
            <a:avLst/>
          </a:prstGeom>
        </p:spPr>
        <p:txBody>
          <a:bodyPr wrap="square">
            <a:spAutoFit/>
          </a:bodyPr>
          <a:lstStyle/>
          <a:p>
            <a:r>
              <a:rPr lang="en-US" altLang="zh-CN" sz="2200" dirty="0">
                <a:latin typeface="+mn-ea"/>
              </a:rPr>
              <a:t>C</a:t>
            </a:r>
            <a:r>
              <a:rPr lang="zh-CN" altLang="en-US" sz="2200" dirty="0">
                <a:latin typeface="+mn-ea"/>
              </a:rPr>
              <a:t>、社会对刑满释放人员和解除劳教人员升学、就业、生活等方面的妥善解决</a:t>
            </a:r>
            <a:endParaRPr lang="en-GB" altLang="zh-CN" sz="2200" dirty="0">
              <a:latin typeface="+mn-ea"/>
            </a:endParaRPr>
          </a:p>
        </p:txBody>
      </p:sp>
      <p:sp>
        <p:nvSpPr>
          <p:cNvPr id="19" name="矩形 18">
            <a:extLst>
              <a:ext uri="{FF2B5EF4-FFF2-40B4-BE49-F238E27FC236}">
                <a16:creationId xmlns:a16="http://schemas.microsoft.com/office/drawing/2014/main" id="{55061C2F-F46B-4E2D-BE18-BD3C70E3F4B2}"/>
              </a:ext>
            </a:extLst>
          </p:cNvPr>
          <p:cNvSpPr/>
          <p:nvPr/>
        </p:nvSpPr>
        <p:spPr>
          <a:xfrm>
            <a:off x="5928077" y="4541080"/>
            <a:ext cx="2938625" cy="430887"/>
          </a:xfrm>
          <a:prstGeom prst="rect">
            <a:avLst/>
          </a:prstGeom>
        </p:spPr>
        <p:txBody>
          <a:bodyPr>
            <a:spAutoFit/>
          </a:bodyPr>
          <a:lstStyle/>
          <a:p>
            <a:r>
              <a:rPr lang="en-US" altLang="zh-CN" sz="2200" dirty="0">
                <a:latin typeface="+mn-ea"/>
              </a:rPr>
              <a:t>D</a:t>
            </a:r>
            <a:r>
              <a:rPr lang="zh-CN" altLang="en-US" sz="2200" dirty="0">
                <a:latin typeface="+mn-ea"/>
              </a:rPr>
              <a:t>、养老保险、生育险</a:t>
            </a:r>
            <a:endParaRPr lang="en-GB" altLang="zh-CN" sz="2200" dirty="0">
              <a:latin typeface="+mn-ea"/>
            </a:endParaRPr>
          </a:p>
        </p:txBody>
      </p:sp>
      <p:sp>
        <p:nvSpPr>
          <p:cNvPr id="20" name="矩形 19">
            <a:extLst>
              <a:ext uri="{FF2B5EF4-FFF2-40B4-BE49-F238E27FC236}">
                <a16:creationId xmlns:a16="http://schemas.microsoft.com/office/drawing/2014/main" id="{BD728EC1-DC1E-45A3-88CB-4151D9AE019E}"/>
              </a:ext>
            </a:extLst>
          </p:cNvPr>
          <p:cNvSpPr/>
          <p:nvPr/>
        </p:nvSpPr>
        <p:spPr>
          <a:xfrm>
            <a:off x="5928077" y="5199739"/>
            <a:ext cx="5203695" cy="769441"/>
          </a:xfrm>
          <a:prstGeom prst="rect">
            <a:avLst/>
          </a:prstGeom>
        </p:spPr>
        <p:txBody>
          <a:bodyPr wrap="square">
            <a:spAutoFit/>
          </a:bodyPr>
          <a:lstStyle/>
          <a:p>
            <a:pPr lvl="0"/>
            <a:r>
              <a:rPr lang="en-US" altLang="zh-CN" sz="2200" dirty="0">
                <a:latin typeface="+mn-ea"/>
              </a:rPr>
              <a:t>E</a:t>
            </a:r>
            <a:r>
              <a:rPr lang="zh-CN" altLang="en-US" sz="2200" dirty="0">
                <a:latin typeface="+mn-ea"/>
              </a:rPr>
              <a:t>、现役军人死亡，根据死亡性质和工资收入，由民政部门发给家属相应抚恤金</a:t>
            </a:r>
            <a:endParaRPr lang="en-GB" altLang="zh-CN" sz="2200" dirty="0">
              <a:latin typeface="+mn-ea"/>
            </a:endParaRPr>
          </a:p>
        </p:txBody>
      </p:sp>
    </p:spTree>
    <p:extLst>
      <p:ext uri="{BB962C8B-B14F-4D97-AF65-F5344CB8AC3E}">
        <p14:creationId xmlns:p14="http://schemas.microsoft.com/office/powerpoint/2010/main" val="340833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03614" y="1528470"/>
            <a:ext cx="9184771" cy="707886"/>
          </a:xfrm>
          <a:prstGeom prst="rect">
            <a:avLst/>
          </a:prstGeom>
          <a:noFill/>
        </p:spPr>
        <p:txBody>
          <a:bodyPr wrap="square" rtlCol="0">
            <a:spAutoFit/>
          </a:bodyPr>
          <a:lstStyle/>
          <a:p>
            <a:pPr algn="ctr"/>
            <a:r>
              <a:rPr lang="zh-CN" altLang="en-US" sz="4000" b="1" dirty="0"/>
              <a:t>第一章   社会保障制度产生的历史背景</a:t>
            </a:r>
          </a:p>
        </p:txBody>
      </p:sp>
      <p:sp>
        <p:nvSpPr>
          <p:cNvPr id="7" name="Rectangle 6">
            <a:extLst>
              <a:ext uri="{FF2B5EF4-FFF2-40B4-BE49-F238E27FC236}">
                <a16:creationId xmlns:a16="http://schemas.microsoft.com/office/drawing/2014/main" id="{115FA8BC-822F-4883-B887-BA1A38F7FA12}"/>
              </a:ext>
            </a:extLst>
          </p:cNvPr>
          <p:cNvSpPr/>
          <p:nvPr/>
        </p:nvSpPr>
        <p:spPr>
          <a:xfrm>
            <a:off x="2700760" y="2654027"/>
            <a:ext cx="6900441"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第一节  社会保障制度产生的历史背景</a:t>
            </a:r>
            <a:endParaRPr lang="en-GB" altLang="zh-CN" sz="2800" dirty="0">
              <a:solidFill>
                <a:schemeClr val="tx1"/>
              </a:solidFill>
            </a:endParaRPr>
          </a:p>
        </p:txBody>
      </p:sp>
      <p:sp>
        <p:nvSpPr>
          <p:cNvPr id="8" name="Rectangle 7">
            <a:extLst>
              <a:ext uri="{FF2B5EF4-FFF2-40B4-BE49-F238E27FC236}">
                <a16:creationId xmlns:a16="http://schemas.microsoft.com/office/drawing/2014/main" id="{496C3528-4EC8-48BC-9E55-2C141A263670}"/>
              </a:ext>
            </a:extLst>
          </p:cNvPr>
          <p:cNvSpPr/>
          <p:nvPr/>
        </p:nvSpPr>
        <p:spPr>
          <a:xfrm>
            <a:off x="3102204" y="3442114"/>
            <a:ext cx="4714802"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社会保障制度的类型</a:t>
            </a:r>
            <a:endParaRPr lang="en-GB" altLang="zh-CN" sz="2800" dirty="0">
              <a:solidFill>
                <a:schemeClr val="tx1"/>
              </a:solidFill>
            </a:endParaRPr>
          </a:p>
        </p:txBody>
      </p:sp>
      <p:sp>
        <p:nvSpPr>
          <p:cNvPr id="9" name="Rectangle 8">
            <a:extLst>
              <a:ext uri="{FF2B5EF4-FFF2-40B4-BE49-F238E27FC236}">
                <a16:creationId xmlns:a16="http://schemas.microsoft.com/office/drawing/2014/main" id="{FAAC986D-CD29-458C-BF64-227A465E3673}"/>
              </a:ext>
            </a:extLst>
          </p:cNvPr>
          <p:cNvSpPr/>
          <p:nvPr/>
        </p:nvSpPr>
        <p:spPr>
          <a:xfrm>
            <a:off x="2745364" y="4230200"/>
            <a:ext cx="651014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国内外社会保障制度的发展</a:t>
            </a:r>
            <a:endParaRPr lang="en-GB" altLang="zh-CN" sz="2800" dirty="0">
              <a:solidFill>
                <a:schemeClr val="tx1"/>
              </a:solidFill>
            </a:endParaRPr>
          </a:p>
        </p:txBody>
      </p:sp>
      <p:sp>
        <p:nvSpPr>
          <p:cNvPr id="10" name="Rectangle 9">
            <a:extLst>
              <a:ext uri="{FF2B5EF4-FFF2-40B4-BE49-F238E27FC236}">
                <a16:creationId xmlns:a16="http://schemas.microsoft.com/office/drawing/2014/main" id="{0A193A46-6CB8-4D74-9CD3-1134DED3C71C}"/>
              </a:ext>
            </a:extLst>
          </p:cNvPr>
          <p:cNvSpPr/>
          <p:nvPr/>
        </p:nvSpPr>
        <p:spPr>
          <a:xfrm>
            <a:off x="2823422" y="4979258"/>
            <a:ext cx="5662654"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中国社会保障制度改革</a:t>
            </a:r>
            <a:endParaRPr lang="en-GB" altLang="zh-CN" sz="2800" dirty="0">
              <a:solidFill>
                <a:schemeClr val="tx1"/>
              </a:solidFill>
            </a:endParaRPr>
          </a:p>
        </p:txBody>
      </p:sp>
    </p:spTree>
    <p:extLst>
      <p:ext uri="{BB962C8B-B14F-4D97-AF65-F5344CB8AC3E}">
        <p14:creationId xmlns:p14="http://schemas.microsoft.com/office/powerpoint/2010/main" val="80716046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52616" y="2758380"/>
            <a:ext cx="6180987" cy="540341"/>
          </a:xfrm>
          <a:prstGeom prst="rect">
            <a:avLst/>
          </a:prstGeom>
        </p:spPr>
        <p:txBody>
          <a:bodyPr wrap="square">
            <a:spAutoFit/>
          </a:bodyPr>
          <a:lstStyle/>
          <a:p>
            <a:pPr>
              <a:lnSpc>
                <a:spcPct val="150000"/>
              </a:lnSpc>
            </a:pPr>
            <a:r>
              <a:rPr lang="zh-CN" altLang="en-US" sz="2200" dirty="0">
                <a:latin typeface="+mn-ea"/>
              </a:rPr>
              <a:t>世界各国社会保障制度大致可以分为五种模式：</a:t>
            </a:r>
            <a:endParaRPr lang="en-US" altLang="zh-CN" sz="2200" dirty="0">
              <a:solidFill>
                <a:srgbClr val="FF0000"/>
              </a:solidFill>
              <a:latin typeface="+mn-ea"/>
            </a:endParaRPr>
          </a:p>
        </p:txBody>
      </p:sp>
      <p:sp>
        <p:nvSpPr>
          <p:cNvPr id="2" name="Rectangle 1">
            <a:extLst>
              <a:ext uri="{FF2B5EF4-FFF2-40B4-BE49-F238E27FC236}">
                <a16:creationId xmlns:a16="http://schemas.microsoft.com/office/drawing/2014/main" id="{02E27131-C39A-4F59-BB4E-D3B25E1061B1}"/>
              </a:ext>
            </a:extLst>
          </p:cNvPr>
          <p:cNvSpPr/>
          <p:nvPr/>
        </p:nvSpPr>
        <p:spPr>
          <a:xfrm>
            <a:off x="1526810" y="3724127"/>
            <a:ext cx="3954770" cy="262406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nSpc>
                <a:spcPct val="170000"/>
              </a:lnSpc>
            </a:pPr>
            <a:r>
              <a:rPr lang="en-US" altLang="zh-CN" sz="2000" dirty="0"/>
              <a:t>1</a:t>
            </a:r>
            <a:r>
              <a:rPr lang="zh-CN" altLang="en-US" sz="2000" dirty="0"/>
              <a:t>、</a:t>
            </a:r>
            <a:r>
              <a:rPr lang="zh-CN" altLang="en-US" sz="2000" dirty="0">
                <a:solidFill>
                  <a:srgbClr val="FF0000"/>
                </a:solidFill>
              </a:rPr>
              <a:t>救</a:t>
            </a:r>
            <a:r>
              <a:rPr lang="zh-CN" altLang="en-US" sz="2000" dirty="0"/>
              <a:t>助型</a:t>
            </a:r>
            <a:r>
              <a:rPr lang="zh-CN" altLang="en-US" sz="2000" dirty="0">
                <a:latin typeface="+mn-ea"/>
              </a:rPr>
              <a:t>社会保障制度</a:t>
            </a:r>
            <a:endParaRPr lang="en-US" altLang="zh-CN" sz="2000" dirty="0">
              <a:latin typeface="+mn-ea"/>
            </a:endParaRPr>
          </a:p>
          <a:p>
            <a:pPr>
              <a:lnSpc>
                <a:spcPct val="170000"/>
              </a:lnSpc>
            </a:pPr>
            <a:r>
              <a:rPr lang="en-US" altLang="zh-CN" sz="2000" dirty="0">
                <a:latin typeface="+mn-ea"/>
              </a:rPr>
              <a:t>2</a:t>
            </a:r>
            <a:r>
              <a:rPr lang="zh-CN" altLang="en-US" sz="2000" dirty="0">
                <a:latin typeface="+mn-ea"/>
              </a:rPr>
              <a:t>、</a:t>
            </a:r>
            <a:r>
              <a:rPr lang="zh-CN" altLang="en-US" sz="2000" dirty="0">
                <a:solidFill>
                  <a:srgbClr val="FF0000"/>
                </a:solidFill>
              </a:rPr>
              <a:t>保</a:t>
            </a:r>
            <a:r>
              <a:rPr lang="zh-CN" altLang="en-US" sz="2000" dirty="0"/>
              <a:t>险型</a:t>
            </a:r>
            <a:r>
              <a:rPr lang="zh-CN" altLang="en-US" sz="2000" dirty="0">
                <a:latin typeface="+mn-ea"/>
              </a:rPr>
              <a:t>社会保障制度</a:t>
            </a:r>
            <a:endParaRPr lang="en-GB" altLang="zh-CN" sz="2000" dirty="0"/>
          </a:p>
          <a:p>
            <a:pPr>
              <a:lnSpc>
                <a:spcPct val="170000"/>
              </a:lnSpc>
            </a:pPr>
            <a:r>
              <a:rPr lang="en-US" altLang="zh-CN" sz="2000" dirty="0"/>
              <a:t>3</a:t>
            </a:r>
            <a:r>
              <a:rPr lang="zh-CN" altLang="en-US" sz="2000" dirty="0"/>
              <a:t>、</a:t>
            </a:r>
            <a:r>
              <a:rPr lang="zh-CN" altLang="en-US" sz="2000" dirty="0">
                <a:solidFill>
                  <a:srgbClr val="FF0000"/>
                </a:solidFill>
              </a:rPr>
              <a:t>福</a:t>
            </a:r>
            <a:r>
              <a:rPr lang="zh-CN" altLang="en-US" sz="2000" dirty="0"/>
              <a:t>利型</a:t>
            </a:r>
            <a:r>
              <a:rPr lang="zh-CN" altLang="en-US" sz="2000" dirty="0">
                <a:latin typeface="+mn-ea"/>
              </a:rPr>
              <a:t>社会保障制度</a:t>
            </a:r>
            <a:endParaRPr lang="en-US" altLang="zh-CN" sz="2000" dirty="0">
              <a:latin typeface="+mn-ea"/>
            </a:endParaRPr>
          </a:p>
          <a:p>
            <a:pPr>
              <a:lnSpc>
                <a:spcPct val="170000"/>
              </a:lnSpc>
            </a:pPr>
            <a:r>
              <a:rPr lang="en-US" altLang="zh-CN" sz="2000" dirty="0"/>
              <a:t>4</a:t>
            </a:r>
            <a:r>
              <a:rPr lang="zh-CN" altLang="en-US" sz="2000" dirty="0"/>
              <a:t>、国</a:t>
            </a:r>
            <a:r>
              <a:rPr lang="zh-CN" altLang="en-US" sz="2000" dirty="0">
                <a:solidFill>
                  <a:srgbClr val="FF0000"/>
                </a:solidFill>
              </a:rPr>
              <a:t>家</a:t>
            </a:r>
            <a:r>
              <a:rPr lang="zh-CN" altLang="en-US" sz="2000" dirty="0"/>
              <a:t>保障型</a:t>
            </a:r>
            <a:r>
              <a:rPr lang="zh-CN" altLang="en-US" sz="2000" dirty="0">
                <a:latin typeface="+mn-ea"/>
              </a:rPr>
              <a:t>社会保障制度</a:t>
            </a:r>
            <a:endParaRPr lang="en-US" altLang="zh-CN" sz="2000" dirty="0">
              <a:latin typeface="+mn-ea"/>
            </a:endParaRPr>
          </a:p>
          <a:p>
            <a:pPr>
              <a:lnSpc>
                <a:spcPct val="170000"/>
              </a:lnSpc>
            </a:pPr>
            <a:r>
              <a:rPr lang="en-US" altLang="zh-CN" sz="2000" dirty="0"/>
              <a:t>5</a:t>
            </a:r>
            <a:r>
              <a:rPr lang="zh-CN" altLang="en-US" sz="2000" dirty="0"/>
              <a:t>、</a:t>
            </a:r>
            <a:r>
              <a:rPr lang="zh-CN" altLang="en-US" sz="2000" dirty="0">
                <a:solidFill>
                  <a:srgbClr val="FF0000"/>
                </a:solidFill>
              </a:rPr>
              <a:t>自</a:t>
            </a:r>
            <a:r>
              <a:rPr lang="zh-CN" altLang="en-US" sz="2000" dirty="0"/>
              <a:t>助型</a:t>
            </a:r>
            <a:r>
              <a:rPr lang="zh-CN" altLang="en-US" sz="2000" dirty="0">
                <a:latin typeface="+mn-ea"/>
              </a:rPr>
              <a:t>社会保障制度</a:t>
            </a:r>
            <a:endParaRPr lang="en-GB" altLang="zh-CN" sz="2000" dirty="0"/>
          </a:p>
        </p:txBody>
      </p:sp>
      <p:grpSp>
        <p:nvGrpSpPr>
          <p:cNvPr id="13" name="组合 12">
            <a:extLst>
              <a:ext uri="{FF2B5EF4-FFF2-40B4-BE49-F238E27FC236}">
                <a16:creationId xmlns:a16="http://schemas.microsoft.com/office/drawing/2014/main" id="{1B806C4B-2CDF-4256-A5E3-F4D29A04CDAE}"/>
              </a:ext>
            </a:extLst>
          </p:cNvPr>
          <p:cNvGrpSpPr/>
          <p:nvPr/>
        </p:nvGrpSpPr>
        <p:grpSpPr>
          <a:xfrm>
            <a:off x="107475" y="941847"/>
            <a:ext cx="6231791" cy="1125381"/>
            <a:chOff x="107475" y="941847"/>
            <a:chExt cx="6231791" cy="1125381"/>
          </a:xfrm>
        </p:grpSpPr>
        <p:sp>
          <p:nvSpPr>
            <p:cNvPr id="15" name="文本框 14">
              <a:extLst>
                <a:ext uri="{FF2B5EF4-FFF2-40B4-BE49-F238E27FC236}">
                  <a16:creationId xmlns:a16="http://schemas.microsoft.com/office/drawing/2014/main" id="{4C82757F-623E-405C-BD3E-E0F4310AD773}"/>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16" name="矩形 15">
              <a:extLst>
                <a:ext uri="{FF2B5EF4-FFF2-40B4-BE49-F238E27FC236}">
                  <a16:creationId xmlns:a16="http://schemas.microsoft.com/office/drawing/2014/main" id="{9422D266-C2B4-4FA5-8347-72601B42064E}"/>
                </a:ext>
              </a:extLst>
            </p:cNvPr>
            <p:cNvSpPr/>
            <p:nvPr/>
          </p:nvSpPr>
          <p:spPr>
            <a:xfrm>
              <a:off x="669124" y="1605563"/>
              <a:ext cx="5670142" cy="461665"/>
            </a:xfrm>
            <a:prstGeom prst="rect">
              <a:avLst/>
            </a:prstGeom>
            <a:noFill/>
          </p:spPr>
          <p:txBody>
            <a:bodyPr wrap="square" rtlCol="0">
              <a:spAutoFit/>
            </a:bodyPr>
            <a:lstStyle/>
            <a:p>
              <a:r>
                <a:rPr lang="en-US" altLang="zh-CN" sz="2400" b="1" dirty="0"/>
                <a:t>1.2</a:t>
              </a:r>
              <a:r>
                <a:rPr lang="zh-CN" altLang="en-US" sz="2400" b="1" dirty="0"/>
                <a:t>   社会保障制度的类型</a:t>
              </a:r>
              <a:endParaRPr lang="en-US" altLang="zh-CN" sz="2400" b="1" dirty="0"/>
            </a:p>
          </p:txBody>
        </p:sp>
      </p:grpSp>
      <p:sp>
        <p:nvSpPr>
          <p:cNvPr id="17" name="文本框 16">
            <a:extLst>
              <a:ext uri="{FF2B5EF4-FFF2-40B4-BE49-F238E27FC236}">
                <a16:creationId xmlns:a16="http://schemas.microsoft.com/office/drawing/2014/main" id="{F558F6BE-D015-41F7-87F3-E4FBBBD83F19}"/>
              </a:ext>
            </a:extLst>
          </p:cNvPr>
          <p:cNvSpPr txBox="1"/>
          <p:nvPr/>
        </p:nvSpPr>
        <p:spPr>
          <a:xfrm>
            <a:off x="7463330" y="2929389"/>
            <a:ext cx="1669047"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r>
              <a:rPr lang="en-US" altLang="zh-CN" b="1" dirty="0">
                <a:solidFill>
                  <a:schemeClr val="bg1"/>
                </a:solidFill>
              </a:rPr>
              <a:t>/</a:t>
            </a:r>
            <a:r>
              <a:rPr lang="zh-CN" altLang="en-US" b="1" dirty="0">
                <a:solidFill>
                  <a:schemeClr val="bg1"/>
                </a:solidFill>
              </a:rPr>
              <a:t>简答题</a:t>
            </a:r>
          </a:p>
        </p:txBody>
      </p:sp>
      <p:sp>
        <p:nvSpPr>
          <p:cNvPr id="27" name="文本框 26">
            <a:extLst>
              <a:ext uri="{FF2B5EF4-FFF2-40B4-BE49-F238E27FC236}">
                <a16:creationId xmlns:a16="http://schemas.microsoft.com/office/drawing/2014/main" id="{D194ED23-A7E6-43B9-B177-3E213FB78DB2}"/>
              </a:ext>
            </a:extLst>
          </p:cNvPr>
          <p:cNvSpPr txBox="1"/>
          <p:nvPr/>
        </p:nvSpPr>
        <p:spPr>
          <a:xfrm>
            <a:off x="6923117" y="4836105"/>
            <a:ext cx="2749471" cy="400110"/>
          </a:xfrm>
          <a:prstGeom prst="rect">
            <a:avLst/>
          </a:prstGeom>
          <a:solidFill>
            <a:srgbClr val="C00000"/>
          </a:solidFill>
        </p:spPr>
        <p:txBody>
          <a:bodyPr wrap="none" rtlCol="0">
            <a:spAutoFit/>
          </a:bodyPr>
          <a:lstStyle/>
          <a:p>
            <a:r>
              <a:rPr lang="zh-CN" altLang="en-US" sz="2000" b="1" dirty="0">
                <a:solidFill>
                  <a:schemeClr val="bg1"/>
                </a:solidFill>
                <a:latin typeface="+mn-ea"/>
              </a:rPr>
              <a:t>记忆口诀：自救保家福</a:t>
            </a:r>
          </a:p>
        </p:txBody>
      </p:sp>
      <p:sp>
        <p:nvSpPr>
          <p:cNvPr id="5" name="矩形 4">
            <a:extLst>
              <a:ext uri="{FF2B5EF4-FFF2-40B4-BE49-F238E27FC236}">
                <a16:creationId xmlns:a16="http://schemas.microsoft.com/office/drawing/2014/main" id="{3291309B-BDA9-4EF0-B71E-6EDB8CFF3FB7}"/>
              </a:ext>
            </a:extLst>
          </p:cNvPr>
          <p:cNvSpPr/>
          <p:nvPr/>
        </p:nvSpPr>
        <p:spPr>
          <a:xfrm>
            <a:off x="936719" y="190222"/>
            <a:ext cx="2839239" cy="369332"/>
          </a:xfrm>
          <a:prstGeom prst="rect">
            <a:avLst/>
          </a:prstGeom>
        </p:spPr>
        <p:txBody>
          <a:bodyPr wrap="none">
            <a:spAutoFit/>
          </a:bodyPr>
          <a:lstStyle/>
          <a:p>
            <a:r>
              <a:rPr lang="en-US" altLang="zh-CN" dirty="0">
                <a:latin typeface="Helvetica Neue For Number"/>
              </a:rPr>
              <a:t>1.2.0 </a:t>
            </a:r>
            <a:r>
              <a:rPr lang="zh-CN" altLang="en-US" dirty="0">
                <a:latin typeface="Helvetica Neue For Number"/>
              </a:rPr>
              <a:t>社会保障制度的类型</a:t>
            </a:r>
            <a:endParaRPr lang="zh-CN" altLang="en-US" dirty="0"/>
          </a:p>
        </p:txBody>
      </p:sp>
      <p:pic>
        <p:nvPicPr>
          <p:cNvPr id="6" name="图片 5">
            <a:extLst>
              <a:ext uri="{FF2B5EF4-FFF2-40B4-BE49-F238E27FC236}">
                <a16:creationId xmlns:a16="http://schemas.microsoft.com/office/drawing/2014/main" id="{29A62C89-AADB-452E-B581-E32E51C9FBB2}"/>
              </a:ext>
            </a:extLst>
          </p:cNvPr>
          <p:cNvPicPr>
            <a:picLocks noChangeAspect="1"/>
          </p:cNvPicPr>
          <p:nvPr/>
        </p:nvPicPr>
        <p:blipFill>
          <a:blip r:embed="rId3"/>
          <a:stretch>
            <a:fillRect/>
          </a:stretch>
        </p:blipFill>
        <p:spPr>
          <a:xfrm>
            <a:off x="9549830" y="806486"/>
            <a:ext cx="2529996" cy="1174707"/>
          </a:xfrm>
          <a:prstGeom prst="rect">
            <a:avLst/>
          </a:prstGeom>
        </p:spPr>
      </p:pic>
      <p:sp>
        <p:nvSpPr>
          <p:cNvPr id="28" name="矩形 27">
            <a:extLst>
              <a:ext uri="{FF2B5EF4-FFF2-40B4-BE49-F238E27FC236}">
                <a16:creationId xmlns:a16="http://schemas.microsoft.com/office/drawing/2014/main" id="{B4A7ADC4-3FE3-4703-9389-6C6594D42EC6}"/>
              </a:ext>
            </a:extLst>
          </p:cNvPr>
          <p:cNvSpPr/>
          <p:nvPr/>
        </p:nvSpPr>
        <p:spPr>
          <a:xfrm>
            <a:off x="669124" y="2228138"/>
            <a:ext cx="2839239" cy="369332"/>
          </a:xfrm>
          <a:prstGeom prst="rect">
            <a:avLst/>
          </a:prstGeom>
        </p:spPr>
        <p:txBody>
          <a:bodyPr wrap="none">
            <a:spAutoFit/>
          </a:bodyPr>
          <a:lstStyle/>
          <a:p>
            <a:r>
              <a:rPr lang="en-US" altLang="zh-CN" b="1" dirty="0">
                <a:latin typeface="Helvetica Neue For Number"/>
              </a:rPr>
              <a:t>1.2.0 </a:t>
            </a:r>
            <a:r>
              <a:rPr lang="zh-CN" altLang="en-US" b="1" dirty="0">
                <a:latin typeface="Helvetica Neue For Number"/>
              </a:rPr>
              <a:t>社会保障制度的类型</a:t>
            </a:r>
            <a:endParaRPr lang="zh-CN" altLang="en-US" b="1" dirty="0"/>
          </a:p>
        </p:txBody>
      </p:sp>
    </p:spTree>
    <p:extLst>
      <p:ext uri="{BB962C8B-B14F-4D97-AF65-F5344CB8AC3E}">
        <p14:creationId xmlns:p14="http://schemas.microsoft.com/office/powerpoint/2010/main" val="197199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44912" y="816201"/>
            <a:ext cx="8502176" cy="5951524"/>
          </a:xfrm>
          <a:prstGeom prst="rect">
            <a:avLst/>
          </a:prstGeom>
        </p:spPr>
      </p:pic>
    </p:spTree>
    <p:extLst>
      <p:ext uri="{BB962C8B-B14F-4D97-AF65-F5344CB8AC3E}">
        <p14:creationId xmlns:p14="http://schemas.microsoft.com/office/powerpoint/2010/main" val="529917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9124" y="2267034"/>
            <a:ext cx="3706464" cy="400110"/>
          </a:xfrm>
          <a:prstGeom prst="rect">
            <a:avLst/>
          </a:prstGeom>
          <a:noFill/>
        </p:spPr>
        <p:txBody>
          <a:bodyPr wrap="none" rtlCol="0">
            <a:spAutoFit/>
          </a:bodyPr>
          <a:lstStyle/>
          <a:p>
            <a:r>
              <a:rPr lang="en-US" altLang="zh-CN" sz="2000" b="1" dirty="0"/>
              <a:t>1.2.1   </a:t>
            </a:r>
            <a:r>
              <a:rPr lang="zh-CN" altLang="en-US" sz="2000" b="1" dirty="0"/>
              <a:t>一、救助型社会保障制度</a:t>
            </a:r>
            <a:endParaRPr lang="en-US" altLang="zh-CN" sz="2000" b="1" dirty="0"/>
          </a:p>
        </p:txBody>
      </p:sp>
      <p:sp>
        <p:nvSpPr>
          <p:cNvPr id="3" name="矩形 2"/>
          <p:cNvSpPr/>
          <p:nvPr/>
        </p:nvSpPr>
        <p:spPr>
          <a:xfrm>
            <a:off x="1465752" y="3173473"/>
            <a:ext cx="9484745" cy="540341"/>
          </a:xfrm>
          <a:prstGeom prst="rect">
            <a:avLst/>
          </a:prstGeom>
        </p:spPr>
        <p:txBody>
          <a:bodyPr wrap="square">
            <a:spAutoFit/>
          </a:bodyPr>
          <a:lstStyle/>
          <a:p>
            <a:pPr>
              <a:lnSpc>
                <a:spcPct val="150000"/>
              </a:lnSpc>
            </a:pPr>
            <a:r>
              <a:rPr lang="zh-CN" altLang="en-US" sz="2200" dirty="0">
                <a:latin typeface="+mn-ea"/>
              </a:rPr>
              <a:t>救助型社会保障制度是指国家通过建立</a:t>
            </a:r>
            <a:r>
              <a:rPr lang="zh-CN" altLang="en-US" sz="2200" dirty="0">
                <a:solidFill>
                  <a:srgbClr val="FF0000"/>
                </a:solidFill>
                <a:latin typeface="+mn-ea"/>
              </a:rPr>
              <a:t>健全社会保障</a:t>
            </a:r>
            <a:r>
              <a:rPr lang="zh-CN" altLang="en-US" sz="2200" dirty="0">
                <a:latin typeface="+mn-ea"/>
              </a:rPr>
              <a:t>的有关规章制度</a:t>
            </a:r>
            <a:endParaRPr lang="en-GB" altLang="zh-CN" sz="2200" dirty="0">
              <a:latin typeface="+mn-ea"/>
            </a:endParaRPr>
          </a:p>
        </p:txBody>
      </p:sp>
      <p:sp>
        <p:nvSpPr>
          <p:cNvPr id="5" name="矩形 4"/>
          <p:cNvSpPr/>
          <p:nvPr/>
        </p:nvSpPr>
        <p:spPr>
          <a:xfrm>
            <a:off x="1465753" y="5049069"/>
            <a:ext cx="10198424" cy="1048172"/>
          </a:xfrm>
          <a:prstGeom prst="rect">
            <a:avLst/>
          </a:prstGeom>
        </p:spPr>
        <p:txBody>
          <a:bodyPr wrap="square">
            <a:spAutoFit/>
          </a:bodyPr>
          <a:lstStyle/>
          <a:p>
            <a:pPr>
              <a:lnSpc>
                <a:spcPct val="150000"/>
              </a:lnSpc>
            </a:pPr>
            <a:r>
              <a:rPr lang="en-US" altLang="zh-CN" sz="2200" dirty="0">
                <a:latin typeface="+mj-ea"/>
                <a:ea typeface="+mj-ea"/>
              </a:rPr>
              <a:t>▶ </a:t>
            </a:r>
            <a:r>
              <a:rPr lang="zh-CN" altLang="zh-CN" sz="2200" dirty="0">
                <a:latin typeface="+mj-ea"/>
                <a:ea typeface="+mj-ea"/>
              </a:rPr>
              <a:t>处于</a:t>
            </a:r>
            <a:r>
              <a:rPr lang="zh-CN" altLang="zh-CN" sz="2200" dirty="0">
                <a:solidFill>
                  <a:srgbClr val="FF0000"/>
                </a:solidFill>
                <a:latin typeface="+mj-ea"/>
                <a:ea typeface="+mj-ea"/>
              </a:rPr>
              <a:t>起步阶段</a:t>
            </a:r>
            <a:r>
              <a:rPr lang="zh-CN" altLang="en-US" sz="2200" dirty="0">
                <a:latin typeface="+mj-ea"/>
                <a:ea typeface="+mj-ea"/>
              </a:rPr>
              <a:t>，</a:t>
            </a:r>
            <a:r>
              <a:rPr lang="zh-CN" altLang="zh-CN" sz="2200" dirty="0">
                <a:latin typeface="+mj-ea"/>
                <a:ea typeface="+mj-ea"/>
              </a:rPr>
              <a:t>是社会保障制度中的一种</a:t>
            </a:r>
            <a:r>
              <a:rPr lang="zh-CN" altLang="zh-CN" sz="2200" dirty="0">
                <a:solidFill>
                  <a:srgbClr val="FF0000"/>
                </a:solidFill>
                <a:latin typeface="+mj-ea"/>
                <a:ea typeface="+mj-ea"/>
              </a:rPr>
              <a:t>初级</a:t>
            </a:r>
            <a:r>
              <a:rPr lang="zh-CN" altLang="zh-CN" sz="2200" dirty="0">
                <a:latin typeface="+mj-ea"/>
                <a:ea typeface="+mj-ea"/>
              </a:rPr>
              <a:t>的、</a:t>
            </a:r>
            <a:r>
              <a:rPr lang="zh-CN" altLang="zh-CN" sz="2200" dirty="0">
                <a:solidFill>
                  <a:srgbClr val="FF0000"/>
                </a:solidFill>
                <a:latin typeface="+mj-ea"/>
                <a:ea typeface="+mj-ea"/>
              </a:rPr>
              <a:t>不成熟</a:t>
            </a:r>
            <a:r>
              <a:rPr lang="zh-CN" altLang="zh-CN" sz="2200" dirty="0">
                <a:latin typeface="+mj-ea"/>
                <a:ea typeface="+mj-ea"/>
              </a:rPr>
              <a:t>的、</a:t>
            </a:r>
            <a:r>
              <a:rPr lang="zh-CN" altLang="zh-CN" sz="2200" dirty="0">
                <a:solidFill>
                  <a:srgbClr val="FF0000"/>
                </a:solidFill>
                <a:latin typeface="+mj-ea"/>
                <a:ea typeface="+mj-ea"/>
              </a:rPr>
              <a:t>不完备</a:t>
            </a:r>
            <a:r>
              <a:rPr lang="zh-CN" altLang="zh-CN" sz="2200" dirty="0">
                <a:latin typeface="+mj-ea"/>
                <a:ea typeface="+mj-ea"/>
              </a:rPr>
              <a:t>的形式。这种制度目前主要在一些发展较为迟缓的</a:t>
            </a:r>
            <a:r>
              <a:rPr lang="zh-CN" altLang="zh-CN" sz="2200" dirty="0">
                <a:solidFill>
                  <a:srgbClr val="FF0000"/>
                </a:solidFill>
                <a:latin typeface="+mj-ea"/>
                <a:ea typeface="+mj-ea"/>
              </a:rPr>
              <a:t>非洲国家</a:t>
            </a:r>
            <a:r>
              <a:rPr lang="zh-CN" altLang="zh-CN" sz="2200" dirty="0">
                <a:latin typeface="+mj-ea"/>
                <a:ea typeface="+mj-ea"/>
              </a:rPr>
              <a:t>实行。</a:t>
            </a:r>
            <a:endParaRPr lang="zh-CN" altLang="en-US" sz="2200" dirty="0">
              <a:latin typeface="+mj-ea"/>
              <a:ea typeface="+mj-ea"/>
            </a:endParaRPr>
          </a:p>
        </p:txBody>
      </p:sp>
      <p:sp>
        <p:nvSpPr>
          <p:cNvPr id="6" name="矩形 5"/>
          <p:cNvSpPr/>
          <p:nvPr/>
        </p:nvSpPr>
        <p:spPr>
          <a:xfrm>
            <a:off x="1465752" y="4190856"/>
            <a:ext cx="9986551" cy="540341"/>
          </a:xfrm>
          <a:prstGeom prst="rect">
            <a:avLst/>
          </a:prstGeom>
        </p:spPr>
        <p:txBody>
          <a:bodyPr wrap="square">
            <a:spAutoFit/>
          </a:bodyPr>
          <a:lstStyle/>
          <a:p>
            <a:pPr>
              <a:lnSpc>
                <a:spcPct val="150000"/>
              </a:lnSpc>
            </a:pPr>
            <a:r>
              <a:rPr lang="zh-CN" altLang="en-US" sz="2200" dirty="0">
                <a:latin typeface="+mn-ea"/>
              </a:rPr>
              <a:t>保证每个社会成员在遇到各种不测事故时，能得到救助而不至于陷入贫困。</a:t>
            </a:r>
            <a:endParaRPr lang="en-US" altLang="zh-CN" sz="2200" dirty="0">
              <a:solidFill>
                <a:srgbClr val="FF0000"/>
              </a:solidFill>
              <a:latin typeface="+mn-ea"/>
            </a:endParaRPr>
          </a:p>
        </p:txBody>
      </p:sp>
      <p:pic>
        <p:nvPicPr>
          <p:cNvPr id="4" name="图片 3">
            <a:extLst>
              <a:ext uri="{FF2B5EF4-FFF2-40B4-BE49-F238E27FC236}">
                <a16:creationId xmlns:a16="http://schemas.microsoft.com/office/drawing/2014/main" id="{71FFE5B7-FD9F-43F6-9115-ECF4130CF1DF}"/>
              </a:ext>
            </a:extLst>
          </p:cNvPr>
          <p:cNvPicPr>
            <a:picLocks noChangeAspect="1"/>
          </p:cNvPicPr>
          <p:nvPr/>
        </p:nvPicPr>
        <p:blipFill>
          <a:blip r:embed="rId3"/>
          <a:stretch>
            <a:fillRect/>
          </a:stretch>
        </p:blipFill>
        <p:spPr>
          <a:xfrm>
            <a:off x="9443825" y="905454"/>
            <a:ext cx="2502134" cy="1161771"/>
          </a:xfrm>
          <a:prstGeom prst="rect">
            <a:avLst/>
          </a:prstGeom>
        </p:spPr>
      </p:pic>
      <p:sp>
        <p:nvSpPr>
          <p:cNvPr id="26" name="箭头: 下 25">
            <a:extLst>
              <a:ext uri="{FF2B5EF4-FFF2-40B4-BE49-F238E27FC236}">
                <a16:creationId xmlns:a16="http://schemas.microsoft.com/office/drawing/2014/main" id="{EA8639B6-D9BE-46CE-8622-B1D98211C8A8}"/>
              </a:ext>
            </a:extLst>
          </p:cNvPr>
          <p:cNvSpPr/>
          <p:nvPr/>
        </p:nvSpPr>
        <p:spPr>
          <a:xfrm>
            <a:off x="5700889" y="3713813"/>
            <a:ext cx="358590" cy="537471"/>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12DABDF4-5BB9-4637-83E9-6A42E0D43747}"/>
              </a:ext>
            </a:extLst>
          </p:cNvPr>
          <p:cNvSpPr/>
          <p:nvPr/>
        </p:nvSpPr>
        <p:spPr>
          <a:xfrm>
            <a:off x="1004706" y="187067"/>
            <a:ext cx="3300904" cy="369332"/>
          </a:xfrm>
          <a:prstGeom prst="rect">
            <a:avLst/>
          </a:prstGeom>
        </p:spPr>
        <p:txBody>
          <a:bodyPr wrap="none">
            <a:spAutoFit/>
          </a:bodyPr>
          <a:lstStyle/>
          <a:p>
            <a:r>
              <a:rPr lang="en-US" altLang="zh-CN" dirty="0">
                <a:latin typeface="Helvetica Neue For Number"/>
              </a:rPr>
              <a:t>1.2.1 </a:t>
            </a:r>
            <a:r>
              <a:rPr lang="zh-CN" altLang="en-US" dirty="0">
                <a:latin typeface="Helvetica Neue For Number"/>
              </a:rPr>
              <a:t>一、救助型社会保障制度</a:t>
            </a:r>
            <a:endParaRPr lang="zh-CN" altLang="en-US" dirty="0"/>
          </a:p>
        </p:txBody>
      </p:sp>
      <p:grpSp>
        <p:nvGrpSpPr>
          <p:cNvPr id="28" name="组合 27">
            <a:extLst>
              <a:ext uri="{FF2B5EF4-FFF2-40B4-BE49-F238E27FC236}">
                <a16:creationId xmlns:a16="http://schemas.microsoft.com/office/drawing/2014/main" id="{F5C832EB-D420-41CC-83F3-DE8418BD90C3}"/>
              </a:ext>
            </a:extLst>
          </p:cNvPr>
          <p:cNvGrpSpPr/>
          <p:nvPr/>
        </p:nvGrpSpPr>
        <p:grpSpPr>
          <a:xfrm>
            <a:off x="107475" y="941847"/>
            <a:ext cx="6231791" cy="1125381"/>
            <a:chOff x="107475" y="941847"/>
            <a:chExt cx="6231791" cy="1125381"/>
          </a:xfrm>
        </p:grpSpPr>
        <p:sp>
          <p:nvSpPr>
            <p:cNvPr id="29" name="文本框 28">
              <a:extLst>
                <a:ext uri="{FF2B5EF4-FFF2-40B4-BE49-F238E27FC236}">
                  <a16:creationId xmlns:a16="http://schemas.microsoft.com/office/drawing/2014/main" id="{C691FA08-7CEB-4FB3-9EA5-971D6A38A4C3}"/>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30" name="矩形 29">
              <a:extLst>
                <a:ext uri="{FF2B5EF4-FFF2-40B4-BE49-F238E27FC236}">
                  <a16:creationId xmlns:a16="http://schemas.microsoft.com/office/drawing/2014/main" id="{AC025FAA-CF11-4CB1-8A12-31A60AA25770}"/>
                </a:ext>
              </a:extLst>
            </p:cNvPr>
            <p:cNvSpPr/>
            <p:nvPr/>
          </p:nvSpPr>
          <p:spPr>
            <a:xfrm>
              <a:off x="669124" y="1605563"/>
              <a:ext cx="5670142" cy="461665"/>
            </a:xfrm>
            <a:prstGeom prst="rect">
              <a:avLst/>
            </a:prstGeom>
            <a:noFill/>
          </p:spPr>
          <p:txBody>
            <a:bodyPr wrap="square" rtlCol="0">
              <a:spAutoFit/>
            </a:bodyPr>
            <a:lstStyle/>
            <a:p>
              <a:r>
                <a:rPr lang="en-US" altLang="zh-CN" sz="2400" b="1" dirty="0"/>
                <a:t>1.2</a:t>
              </a:r>
              <a:r>
                <a:rPr lang="zh-CN" altLang="en-US" sz="2400" b="1" dirty="0"/>
                <a:t>   社会保障制度的类型</a:t>
              </a:r>
              <a:endParaRPr lang="en-US" altLang="zh-CN" sz="2400" b="1" dirty="0"/>
            </a:p>
          </p:txBody>
        </p:sp>
      </p:grpSp>
    </p:spTree>
    <p:extLst>
      <p:ext uri="{BB962C8B-B14F-4D97-AF65-F5344CB8AC3E}">
        <p14:creationId xmlns:p14="http://schemas.microsoft.com/office/powerpoint/2010/main" val="259881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95975" y="3045267"/>
            <a:ext cx="3456878" cy="441916"/>
          </a:xfrm>
          <a:prstGeom prst="rect">
            <a:avLst/>
          </a:prstGeom>
        </p:spPr>
        <p:txBody>
          <a:bodyPr wrap="square">
            <a:spAutoFit/>
          </a:bodyPr>
          <a:lstStyle/>
          <a:p>
            <a:pPr>
              <a:lnSpc>
                <a:spcPct val="125000"/>
              </a:lnSpc>
            </a:pPr>
            <a:r>
              <a:rPr lang="zh-CN" altLang="en-US" sz="2000" b="1" dirty="0">
                <a:latin typeface="+mn-ea"/>
              </a:rPr>
              <a:t>保险型社会保障制度的特征</a:t>
            </a:r>
            <a:r>
              <a:rPr lang="en-US" altLang="zh-CN" sz="2000" b="1" dirty="0">
                <a:latin typeface="+mn-ea"/>
              </a:rPr>
              <a:t>:</a:t>
            </a:r>
          </a:p>
        </p:txBody>
      </p:sp>
      <p:sp>
        <p:nvSpPr>
          <p:cNvPr id="7" name="Rectangle 6">
            <a:extLst>
              <a:ext uri="{FF2B5EF4-FFF2-40B4-BE49-F238E27FC236}">
                <a16:creationId xmlns:a16="http://schemas.microsoft.com/office/drawing/2014/main" id="{CFF923EC-BAF7-4EB7-827F-4FEE47AE0B60}"/>
              </a:ext>
            </a:extLst>
          </p:cNvPr>
          <p:cNvSpPr/>
          <p:nvPr/>
        </p:nvSpPr>
        <p:spPr>
          <a:xfrm>
            <a:off x="1495975" y="3553283"/>
            <a:ext cx="6098389" cy="69069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dirty="0">
                <a:solidFill>
                  <a:schemeClr val="tx1"/>
                </a:solidFill>
                <a:latin typeface="+mn-ea"/>
              </a:rPr>
              <a:t>1</a:t>
            </a:r>
            <a:r>
              <a:rPr lang="zh-CN" altLang="en-US" sz="2000" dirty="0">
                <a:solidFill>
                  <a:schemeClr val="tx1"/>
                </a:solidFill>
                <a:latin typeface="+mn-ea"/>
              </a:rPr>
              <a:t>、</a:t>
            </a:r>
            <a:r>
              <a:rPr lang="zh-CN" altLang="en-US" sz="2000" dirty="0">
                <a:solidFill>
                  <a:srgbClr val="FF0000"/>
                </a:solidFill>
                <a:latin typeface="+mn-ea"/>
              </a:rPr>
              <a:t>政府</a:t>
            </a:r>
            <a:r>
              <a:rPr lang="zh-CN" altLang="en-US" sz="2000" dirty="0">
                <a:solidFill>
                  <a:schemeClr val="tx1"/>
                </a:solidFill>
                <a:latin typeface="+mn-ea"/>
              </a:rPr>
              <a:t>通过有关社会保障的</a:t>
            </a:r>
            <a:r>
              <a:rPr lang="zh-CN" altLang="en-US" sz="2000" dirty="0">
                <a:solidFill>
                  <a:srgbClr val="FF0000"/>
                </a:solidFill>
                <a:latin typeface="+mn-ea"/>
              </a:rPr>
              <a:t>立法</a:t>
            </a:r>
            <a:r>
              <a:rPr lang="zh-CN" altLang="en-US" sz="2000" dirty="0">
                <a:solidFill>
                  <a:schemeClr val="tx1"/>
                </a:solidFill>
                <a:latin typeface="+mn-ea"/>
              </a:rPr>
              <a:t>，作为实行的依据。</a:t>
            </a:r>
            <a:endParaRPr lang="en-US" altLang="zh-CN" sz="2000" dirty="0">
              <a:solidFill>
                <a:schemeClr val="tx1"/>
              </a:solidFill>
              <a:latin typeface="+mn-ea"/>
            </a:endParaRPr>
          </a:p>
        </p:txBody>
      </p:sp>
      <p:sp>
        <p:nvSpPr>
          <p:cNvPr id="8" name="Rectangle 7">
            <a:extLst>
              <a:ext uri="{FF2B5EF4-FFF2-40B4-BE49-F238E27FC236}">
                <a16:creationId xmlns:a16="http://schemas.microsoft.com/office/drawing/2014/main" id="{A1B021C2-BBE6-411F-8ADE-ADF05A2377D4}"/>
              </a:ext>
            </a:extLst>
          </p:cNvPr>
          <p:cNvSpPr/>
          <p:nvPr/>
        </p:nvSpPr>
        <p:spPr>
          <a:xfrm>
            <a:off x="1475503" y="4454113"/>
            <a:ext cx="9392741" cy="69069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en-US" altLang="zh-CN" sz="2000" dirty="0">
                <a:solidFill>
                  <a:schemeClr val="tx1"/>
                </a:solidFill>
                <a:latin typeface="+mn-ea"/>
              </a:rPr>
              <a:t>2</a:t>
            </a:r>
            <a:r>
              <a:rPr lang="zh-CN" altLang="en-US" sz="2000" dirty="0">
                <a:solidFill>
                  <a:schemeClr val="tx1"/>
                </a:solidFill>
                <a:latin typeface="+mn-ea"/>
              </a:rPr>
              <a:t>、这种保险为</a:t>
            </a:r>
            <a:r>
              <a:rPr lang="zh-CN" altLang="en-US" sz="2000" dirty="0">
                <a:solidFill>
                  <a:srgbClr val="FF0000"/>
                </a:solidFill>
                <a:latin typeface="+mn-ea"/>
              </a:rPr>
              <a:t>强制</a:t>
            </a:r>
            <a:r>
              <a:rPr lang="zh-CN" altLang="en-US" sz="2000" dirty="0">
                <a:solidFill>
                  <a:schemeClr val="tx1"/>
                </a:solidFill>
                <a:latin typeface="+mn-ea"/>
              </a:rPr>
              <a:t>性保险，个人缴纳社会保障费，企业主为雇员缴社会保障金，各国政府以不同标准拨款资助</a:t>
            </a:r>
            <a:endParaRPr lang="en-US" altLang="zh-CN" sz="2000" dirty="0">
              <a:solidFill>
                <a:schemeClr val="tx1"/>
              </a:solidFill>
              <a:latin typeface="+mn-ea"/>
            </a:endParaRPr>
          </a:p>
        </p:txBody>
      </p:sp>
      <p:sp>
        <p:nvSpPr>
          <p:cNvPr id="9" name="Rectangle 8">
            <a:extLst>
              <a:ext uri="{FF2B5EF4-FFF2-40B4-BE49-F238E27FC236}">
                <a16:creationId xmlns:a16="http://schemas.microsoft.com/office/drawing/2014/main" id="{ABC43502-EEF7-4967-8964-2BFD3A82D165}"/>
              </a:ext>
            </a:extLst>
          </p:cNvPr>
          <p:cNvSpPr/>
          <p:nvPr/>
        </p:nvSpPr>
        <p:spPr>
          <a:xfrm>
            <a:off x="1495975" y="5431868"/>
            <a:ext cx="9304427" cy="69069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en-US" altLang="zh-CN" sz="2000" dirty="0">
                <a:solidFill>
                  <a:schemeClr val="tx1"/>
                </a:solidFill>
                <a:latin typeface="+mn-ea"/>
              </a:rPr>
              <a:t>3</a:t>
            </a:r>
            <a:r>
              <a:rPr lang="zh-CN" altLang="en-US" sz="2000" dirty="0">
                <a:solidFill>
                  <a:schemeClr val="tx1"/>
                </a:solidFill>
                <a:latin typeface="+mn-ea"/>
              </a:rPr>
              <a:t>、保障的</a:t>
            </a:r>
            <a:r>
              <a:rPr lang="zh-CN" altLang="en-US" sz="2000" dirty="0">
                <a:solidFill>
                  <a:srgbClr val="FF0000"/>
                </a:solidFill>
                <a:latin typeface="+mn-ea"/>
              </a:rPr>
              <a:t>覆盖面大</a:t>
            </a:r>
            <a:r>
              <a:rPr lang="zh-CN" altLang="en-US" sz="2000" dirty="0">
                <a:solidFill>
                  <a:schemeClr val="tx1"/>
                </a:solidFill>
                <a:latin typeface="+mn-ea"/>
              </a:rPr>
              <a:t>。公民只在履行缴费义务取得享受权利后，才能依法领取各种社会保障津贴</a:t>
            </a:r>
            <a:endParaRPr lang="en-US" altLang="zh-CN" sz="2000" dirty="0">
              <a:solidFill>
                <a:schemeClr val="tx1"/>
              </a:solidFill>
              <a:latin typeface="+mn-ea"/>
            </a:endParaRPr>
          </a:p>
        </p:txBody>
      </p:sp>
      <p:sp>
        <p:nvSpPr>
          <p:cNvPr id="12" name="文本框 11">
            <a:extLst>
              <a:ext uri="{FF2B5EF4-FFF2-40B4-BE49-F238E27FC236}">
                <a16:creationId xmlns:a16="http://schemas.microsoft.com/office/drawing/2014/main" id="{D8FA0FDC-80B8-449E-BE3E-5C866D4B296E}"/>
              </a:ext>
            </a:extLst>
          </p:cNvPr>
          <p:cNvSpPr txBox="1"/>
          <p:nvPr/>
        </p:nvSpPr>
        <p:spPr>
          <a:xfrm>
            <a:off x="669124" y="2303140"/>
            <a:ext cx="3706464" cy="400110"/>
          </a:xfrm>
          <a:prstGeom prst="rect">
            <a:avLst/>
          </a:prstGeom>
          <a:noFill/>
        </p:spPr>
        <p:txBody>
          <a:bodyPr wrap="none" rtlCol="0">
            <a:spAutoFit/>
          </a:bodyPr>
          <a:lstStyle/>
          <a:p>
            <a:r>
              <a:rPr lang="en-US" altLang="zh-CN" sz="2000" b="1" dirty="0"/>
              <a:t>1.2.2   </a:t>
            </a:r>
            <a:r>
              <a:rPr lang="zh-CN" altLang="en-US" sz="2000" b="1" dirty="0"/>
              <a:t>二、保险型社会保障制度</a:t>
            </a:r>
            <a:endParaRPr lang="en-US" altLang="zh-CN" sz="2000" b="1" dirty="0"/>
          </a:p>
        </p:txBody>
      </p:sp>
      <p:sp>
        <p:nvSpPr>
          <p:cNvPr id="16" name="文本框 15">
            <a:extLst>
              <a:ext uri="{FF2B5EF4-FFF2-40B4-BE49-F238E27FC236}">
                <a16:creationId xmlns:a16="http://schemas.microsoft.com/office/drawing/2014/main" id="{0B8D6C8C-A659-4165-BD80-B5A3C36CB999}"/>
              </a:ext>
            </a:extLst>
          </p:cNvPr>
          <p:cNvSpPr txBox="1"/>
          <p:nvPr/>
        </p:nvSpPr>
        <p:spPr>
          <a:xfrm>
            <a:off x="4471166" y="2300822"/>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简答题</a:t>
            </a:r>
          </a:p>
        </p:txBody>
      </p:sp>
      <p:pic>
        <p:nvPicPr>
          <p:cNvPr id="4" name="图片 3">
            <a:extLst>
              <a:ext uri="{FF2B5EF4-FFF2-40B4-BE49-F238E27FC236}">
                <a16:creationId xmlns:a16="http://schemas.microsoft.com/office/drawing/2014/main" id="{41891F29-297E-4F53-9E7F-BF36682C009B}"/>
              </a:ext>
            </a:extLst>
          </p:cNvPr>
          <p:cNvPicPr>
            <a:picLocks noChangeAspect="1"/>
          </p:cNvPicPr>
          <p:nvPr/>
        </p:nvPicPr>
        <p:blipFill>
          <a:blip r:embed="rId3"/>
          <a:stretch>
            <a:fillRect/>
          </a:stretch>
        </p:blipFill>
        <p:spPr>
          <a:xfrm>
            <a:off x="9345980" y="836897"/>
            <a:ext cx="2649794" cy="1230331"/>
          </a:xfrm>
          <a:prstGeom prst="rect">
            <a:avLst/>
          </a:prstGeom>
        </p:spPr>
      </p:pic>
      <p:sp>
        <p:nvSpPr>
          <p:cNvPr id="2" name="矩形 1">
            <a:extLst>
              <a:ext uri="{FF2B5EF4-FFF2-40B4-BE49-F238E27FC236}">
                <a16:creationId xmlns:a16="http://schemas.microsoft.com/office/drawing/2014/main" id="{10B3625C-90E6-41F0-8B08-31F594E736DA}"/>
              </a:ext>
            </a:extLst>
          </p:cNvPr>
          <p:cNvSpPr/>
          <p:nvPr/>
        </p:nvSpPr>
        <p:spPr>
          <a:xfrm>
            <a:off x="993760" y="183250"/>
            <a:ext cx="3300904" cy="369332"/>
          </a:xfrm>
          <a:prstGeom prst="rect">
            <a:avLst/>
          </a:prstGeom>
        </p:spPr>
        <p:txBody>
          <a:bodyPr wrap="none">
            <a:spAutoFit/>
          </a:bodyPr>
          <a:lstStyle/>
          <a:p>
            <a:r>
              <a:rPr lang="en-US" altLang="zh-CN" dirty="0">
                <a:latin typeface="Helvetica Neue For Number"/>
              </a:rPr>
              <a:t>1.2.2 </a:t>
            </a:r>
            <a:r>
              <a:rPr lang="zh-CN" altLang="en-US" dirty="0">
                <a:latin typeface="Helvetica Neue For Number"/>
              </a:rPr>
              <a:t>二、保险型社会保障制度</a:t>
            </a:r>
            <a:endParaRPr lang="zh-CN" altLang="en-US" dirty="0"/>
          </a:p>
        </p:txBody>
      </p:sp>
      <p:grpSp>
        <p:nvGrpSpPr>
          <p:cNvPr id="33" name="组合 32">
            <a:extLst>
              <a:ext uri="{FF2B5EF4-FFF2-40B4-BE49-F238E27FC236}">
                <a16:creationId xmlns:a16="http://schemas.microsoft.com/office/drawing/2014/main" id="{9F61DA03-7615-420F-B78F-C6FE4570C7C4}"/>
              </a:ext>
            </a:extLst>
          </p:cNvPr>
          <p:cNvGrpSpPr/>
          <p:nvPr/>
        </p:nvGrpSpPr>
        <p:grpSpPr>
          <a:xfrm>
            <a:off x="107475" y="941847"/>
            <a:ext cx="6231791" cy="1125381"/>
            <a:chOff x="107475" y="941847"/>
            <a:chExt cx="6231791" cy="1125381"/>
          </a:xfrm>
        </p:grpSpPr>
        <p:sp>
          <p:nvSpPr>
            <p:cNvPr id="34" name="文本框 33">
              <a:extLst>
                <a:ext uri="{FF2B5EF4-FFF2-40B4-BE49-F238E27FC236}">
                  <a16:creationId xmlns:a16="http://schemas.microsoft.com/office/drawing/2014/main" id="{5E8C1616-2F1C-4658-9142-E1B8DF4FD1C6}"/>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35" name="矩形 34">
              <a:extLst>
                <a:ext uri="{FF2B5EF4-FFF2-40B4-BE49-F238E27FC236}">
                  <a16:creationId xmlns:a16="http://schemas.microsoft.com/office/drawing/2014/main" id="{28FFB4F0-776B-4739-B224-B6538ADACDAA}"/>
                </a:ext>
              </a:extLst>
            </p:cNvPr>
            <p:cNvSpPr/>
            <p:nvPr/>
          </p:nvSpPr>
          <p:spPr>
            <a:xfrm>
              <a:off x="669124" y="1605563"/>
              <a:ext cx="5670142" cy="461665"/>
            </a:xfrm>
            <a:prstGeom prst="rect">
              <a:avLst/>
            </a:prstGeom>
            <a:noFill/>
          </p:spPr>
          <p:txBody>
            <a:bodyPr wrap="square" rtlCol="0">
              <a:spAutoFit/>
            </a:bodyPr>
            <a:lstStyle/>
            <a:p>
              <a:r>
                <a:rPr lang="en-US" altLang="zh-CN" sz="2400" b="1" dirty="0"/>
                <a:t>1.2</a:t>
              </a:r>
              <a:r>
                <a:rPr lang="zh-CN" altLang="en-US" sz="2400" b="1" dirty="0"/>
                <a:t>   社会保障制度的类型</a:t>
              </a:r>
              <a:endParaRPr lang="en-US" altLang="zh-CN" sz="2400" b="1" dirty="0"/>
            </a:p>
          </p:txBody>
        </p:sp>
      </p:grpSp>
    </p:spTree>
    <p:extLst>
      <p:ext uri="{BB962C8B-B14F-4D97-AF65-F5344CB8AC3E}">
        <p14:creationId xmlns:p14="http://schemas.microsoft.com/office/powerpoint/2010/main" val="126020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95974" y="3078517"/>
            <a:ext cx="3456878" cy="441916"/>
          </a:xfrm>
          <a:prstGeom prst="rect">
            <a:avLst/>
          </a:prstGeom>
        </p:spPr>
        <p:txBody>
          <a:bodyPr wrap="square">
            <a:spAutoFit/>
          </a:bodyPr>
          <a:lstStyle/>
          <a:p>
            <a:pPr>
              <a:lnSpc>
                <a:spcPct val="125000"/>
              </a:lnSpc>
            </a:pPr>
            <a:r>
              <a:rPr lang="zh-CN" altLang="en-US" sz="2000" b="1" dirty="0">
                <a:latin typeface="+mn-ea"/>
              </a:rPr>
              <a:t>保险型社会保障制度的特征</a:t>
            </a:r>
            <a:r>
              <a:rPr lang="en-US" altLang="zh-CN" sz="2000" b="1" dirty="0">
                <a:latin typeface="+mn-ea"/>
              </a:rPr>
              <a:t>:</a:t>
            </a:r>
          </a:p>
        </p:txBody>
      </p:sp>
      <p:sp>
        <p:nvSpPr>
          <p:cNvPr id="10" name="Rectangle 9">
            <a:extLst>
              <a:ext uri="{FF2B5EF4-FFF2-40B4-BE49-F238E27FC236}">
                <a16:creationId xmlns:a16="http://schemas.microsoft.com/office/drawing/2014/main" id="{5856D03D-4ACD-48A3-9A19-262DF9AE4474}"/>
              </a:ext>
            </a:extLst>
          </p:cNvPr>
          <p:cNvSpPr/>
          <p:nvPr/>
        </p:nvSpPr>
        <p:spPr>
          <a:xfrm>
            <a:off x="1408388" y="3617008"/>
            <a:ext cx="7674285" cy="69069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dirty="0">
                <a:solidFill>
                  <a:schemeClr val="tx1"/>
                </a:solidFill>
                <a:latin typeface="+mn-ea"/>
              </a:rPr>
              <a:t>4</a:t>
            </a:r>
            <a:r>
              <a:rPr lang="zh-CN" altLang="en-US" sz="2000" dirty="0">
                <a:solidFill>
                  <a:schemeClr val="tx1"/>
                </a:solidFill>
                <a:latin typeface="+mn-ea"/>
              </a:rPr>
              <a:t>、保险的</a:t>
            </a:r>
            <a:r>
              <a:rPr lang="zh-CN" altLang="en-US" sz="2000" dirty="0">
                <a:solidFill>
                  <a:srgbClr val="FF0000"/>
                </a:solidFill>
                <a:latin typeface="+mn-ea"/>
              </a:rPr>
              <a:t>项目有多有少</a:t>
            </a:r>
            <a:r>
              <a:rPr lang="zh-CN" altLang="en-US" sz="2000" dirty="0">
                <a:solidFill>
                  <a:schemeClr val="tx1"/>
                </a:solidFill>
                <a:latin typeface="+mn-ea"/>
              </a:rPr>
              <a:t>，在一定程度上解决了人们的后顾之忧。</a:t>
            </a:r>
            <a:endParaRPr lang="en-US" altLang="zh-CN" sz="2000" dirty="0">
              <a:solidFill>
                <a:schemeClr val="tx1"/>
              </a:solidFill>
              <a:latin typeface="+mn-ea"/>
            </a:endParaRPr>
          </a:p>
        </p:txBody>
      </p:sp>
      <p:sp>
        <p:nvSpPr>
          <p:cNvPr id="11" name="Rectangle 10">
            <a:extLst>
              <a:ext uri="{FF2B5EF4-FFF2-40B4-BE49-F238E27FC236}">
                <a16:creationId xmlns:a16="http://schemas.microsoft.com/office/drawing/2014/main" id="{6075B330-0F49-45EA-8D76-3C45D9866863}"/>
              </a:ext>
            </a:extLst>
          </p:cNvPr>
          <p:cNvSpPr/>
          <p:nvPr/>
        </p:nvSpPr>
        <p:spPr>
          <a:xfrm>
            <a:off x="1495975" y="4307705"/>
            <a:ext cx="8290574" cy="69069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lnSpc>
                <a:spcPct val="125000"/>
              </a:lnSpc>
            </a:pPr>
            <a:r>
              <a:rPr lang="en-US" altLang="zh-CN" sz="2000" dirty="0">
                <a:solidFill>
                  <a:schemeClr val="tx1"/>
                </a:solidFill>
                <a:latin typeface="+mn-ea"/>
              </a:rPr>
              <a:t>5</a:t>
            </a:r>
            <a:r>
              <a:rPr lang="zh-CN" altLang="en-US" sz="2000" dirty="0">
                <a:solidFill>
                  <a:schemeClr val="tx1"/>
                </a:solidFill>
                <a:latin typeface="+mn-ea"/>
              </a:rPr>
              <a:t>、</a:t>
            </a:r>
            <a:r>
              <a:rPr lang="zh-CN" altLang="en-US" sz="2000" dirty="0">
                <a:solidFill>
                  <a:srgbClr val="FF0000"/>
                </a:solidFill>
                <a:latin typeface="+mn-ea"/>
              </a:rPr>
              <a:t>资金来源多元化</a:t>
            </a:r>
            <a:r>
              <a:rPr lang="zh-CN" altLang="en-US" sz="2000" dirty="0">
                <a:solidFill>
                  <a:schemeClr val="tx1"/>
                </a:solidFill>
                <a:latin typeface="+mn-ea"/>
              </a:rPr>
              <a:t>，有利于形成保障基金，增强社会保障的经济后盾。</a:t>
            </a:r>
            <a:endParaRPr lang="en-US" altLang="zh-CN" sz="2000" dirty="0">
              <a:solidFill>
                <a:schemeClr val="tx1"/>
              </a:solidFill>
              <a:latin typeface="+mn-ea"/>
            </a:endParaRPr>
          </a:p>
        </p:txBody>
      </p:sp>
      <p:sp>
        <p:nvSpPr>
          <p:cNvPr id="5" name="文本框 4"/>
          <p:cNvSpPr txBox="1"/>
          <p:nvPr/>
        </p:nvSpPr>
        <p:spPr>
          <a:xfrm>
            <a:off x="4656565" y="5539708"/>
            <a:ext cx="6548588" cy="400110"/>
          </a:xfrm>
          <a:prstGeom prst="rect">
            <a:avLst/>
          </a:prstGeom>
          <a:solidFill>
            <a:srgbClr val="C00000"/>
          </a:solidFill>
        </p:spPr>
        <p:txBody>
          <a:bodyPr wrap="none" rtlCol="0">
            <a:spAutoFit/>
          </a:bodyPr>
          <a:lstStyle/>
          <a:p>
            <a:r>
              <a:rPr kumimoji="1" lang="zh-CN" altLang="en-US" sz="2000" b="1" dirty="0">
                <a:solidFill>
                  <a:schemeClr val="bg1"/>
                </a:solidFill>
              </a:rPr>
              <a:t>记忆口诀：保险型</a:t>
            </a:r>
            <a:r>
              <a:rPr kumimoji="1" lang="en-US" altLang="zh-CN" sz="2000" b="1" dirty="0">
                <a:solidFill>
                  <a:schemeClr val="bg1"/>
                </a:solidFill>
              </a:rPr>
              <a:t>——</a:t>
            </a:r>
            <a:r>
              <a:rPr kumimoji="1" lang="zh-CN" altLang="en-US" sz="2000" b="1" dirty="0">
                <a:solidFill>
                  <a:schemeClr val="bg1"/>
                </a:solidFill>
              </a:rPr>
              <a:t>政府立法强制，覆盖项目多元化。</a:t>
            </a:r>
          </a:p>
        </p:txBody>
      </p:sp>
      <p:sp>
        <p:nvSpPr>
          <p:cNvPr id="16" name="文本框 15">
            <a:extLst>
              <a:ext uri="{FF2B5EF4-FFF2-40B4-BE49-F238E27FC236}">
                <a16:creationId xmlns:a16="http://schemas.microsoft.com/office/drawing/2014/main" id="{0B8D6C8C-A659-4165-BD80-B5A3C36CB999}"/>
              </a:ext>
            </a:extLst>
          </p:cNvPr>
          <p:cNvSpPr txBox="1"/>
          <p:nvPr/>
        </p:nvSpPr>
        <p:spPr>
          <a:xfrm>
            <a:off x="4449531" y="2312104"/>
            <a:ext cx="1669047"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r>
              <a:rPr lang="en-US" altLang="zh-CN" b="1" dirty="0">
                <a:solidFill>
                  <a:schemeClr val="bg1"/>
                </a:solidFill>
              </a:rPr>
              <a:t>/</a:t>
            </a:r>
            <a:r>
              <a:rPr lang="zh-CN" altLang="en-US" b="1" dirty="0">
                <a:solidFill>
                  <a:schemeClr val="bg1"/>
                </a:solidFill>
              </a:rPr>
              <a:t>简答题</a:t>
            </a:r>
          </a:p>
        </p:txBody>
      </p:sp>
      <p:pic>
        <p:nvPicPr>
          <p:cNvPr id="17" name="图片 16">
            <a:extLst>
              <a:ext uri="{FF2B5EF4-FFF2-40B4-BE49-F238E27FC236}">
                <a16:creationId xmlns:a16="http://schemas.microsoft.com/office/drawing/2014/main" id="{6A51A5E8-2295-4F06-B823-2CDCFEAE7AAC}"/>
              </a:ext>
            </a:extLst>
          </p:cNvPr>
          <p:cNvPicPr>
            <a:picLocks noChangeAspect="1"/>
          </p:cNvPicPr>
          <p:nvPr/>
        </p:nvPicPr>
        <p:blipFill>
          <a:blip r:embed="rId3"/>
          <a:stretch>
            <a:fillRect/>
          </a:stretch>
        </p:blipFill>
        <p:spPr>
          <a:xfrm>
            <a:off x="9345980" y="836897"/>
            <a:ext cx="2649794" cy="1230331"/>
          </a:xfrm>
          <a:prstGeom prst="rect">
            <a:avLst/>
          </a:prstGeom>
        </p:spPr>
      </p:pic>
      <p:sp>
        <p:nvSpPr>
          <p:cNvPr id="18" name="矩形 17">
            <a:extLst>
              <a:ext uri="{FF2B5EF4-FFF2-40B4-BE49-F238E27FC236}">
                <a16:creationId xmlns:a16="http://schemas.microsoft.com/office/drawing/2014/main" id="{541D1C57-C462-46A8-9502-42FC3D687682}"/>
              </a:ext>
            </a:extLst>
          </p:cNvPr>
          <p:cNvSpPr/>
          <p:nvPr/>
        </p:nvSpPr>
        <p:spPr>
          <a:xfrm>
            <a:off x="993760" y="183250"/>
            <a:ext cx="3300904" cy="369332"/>
          </a:xfrm>
          <a:prstGeom prst="rect">
            <a:avLst/>
          </a:prstGeom>
        </p:spPr>
        <p:txBody>
          <a:bodyPr wrap="none">
            <a:spAutoFit/>
          </a:bodyPr>
          <a:lstStyle/>
          <a:p>
            <a:r>
              <a:rPr lang="en-US" altLang="zh-CN" dirty="0">
                <a:latin typeface="Helvetica Neue For Number"/>
              </a:rPr>
              <a:t>1.2.2 </a:t>
            </a:r>
            <a:r>
              <a:rPr lang="zh-CN" altLang="en-US" dirty="0">
                <a:latin typeface="Helvetica Neue For Number"/>
              </a:rPr>
              <a:t>二、保险型社会保障制度</a:t>
            </a:r>
            <a:endParaRPr lang="zh-CN" altLang="en-US" dirty="0"/>
          </a:p>
        </p:txBody>
      </p:sp>
      <p:grpSp>
        <p:nvGrpSpPr>
          <p:cNvPr id="19" name="组合 18">
            <a:extLst>
              <a:ext uri="{FF2B5EF4-FFF2-40B4-BE49-F238E27FC236}">
                <a16:creationId xmlns:a16="http://schemas.microsoft.com/office/drawing/2014/main" id="{F3FCA8D1-1655-4A01-BBB9-90596E569271}"/>
              </a:ext>
            </a:extLst>
          </p:cNvPr>
          <p:cNvGrpSpPr/>
          <p:nvPr/>
        </p:nvGrpSpPr>
        <p:grpSpPr>
          <a:xfrm>
            <a:off x="107475" y="941847"/>
            <a:ext cx="6231791" cy="1125381"/>
            <a:chOff x="107475" y="941847"/>
            <a:chExt cx="6231791" cy="1125381"/>
          </a:xfrm>
        </p:grpSpPr>
        <p:sp>
          <p:nvSpPr>
            <p:cNvPr id="20" name="文本框 19">
              <a:extLst>
                <a:ext uri="{FF2B5EF4-FFF2-40B4-BE49-F238E27FC236}">
                  <a16:creationId xmlns:a16="http://schemas.microsoft.com/office/drawing/2014/main" id="{4D7E7DA5-D343-426C-9B33-184F6F74AC2D}"/>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21" name="矩形 20">
              <a:extLst>
                <a:ext uri="{FF2B5EF4-FFF2-40B4-BE49-F238E27FC236}">
                  <a16:creationId xmlns:a16="http://schemas.microsoft.com/office/drawing/2014/main" id="{97AD4623-89A5-46F8-B9CA-260DFEC93341}"/>
                </a:ext>
              </a:extLst>
            </p:cNvPr>
            <p:cNvSpPr/>
            <p:nvPr/>
          </p:nvSpPr>
          <p:spPr>
            <a:xfrm>
              <a:off x="669124" y="1605563"/>
              <a:ext cx="5670142" cy="461665"/>
            </a:xfrm>
            <a:prstGeom prst="rect">
              <a:avLst/>
            </a:prstGeom>
            <a:noFill/>
          </p:spPr>
          <p:txBody>
            <a:bodyPr wrap="square" rtlCol="0">
              <a:spAutoFit/>
            </a:bodyPr>
            <a:lstStyle/>
            <a:p>
              <a:r>
                <a:rPr lang="en-US" altLang="zh-CN" sz="2400" b="1" dirty="0"/>
                <a:t>1.2</a:t>
              </a:r>
              <a:r>
                <a:rPr lang="zh-CN" altLang="en-US" sz="2400" b="1" dirty="0"/>
                <a:t>   社会保障制度的类型</a:t>
              </a:r>
              <a:endParaRPr lang="en-US" altLang="zh-CN" sz="2400" b="1" dirty="0"/>
            </a:p>
          </p:txBody>
        </p:sp>
      </p:grpSp>
      <p:sp>
        <p:nvSpPr>
          <p:cNvPr id="23" name="文本框 22">
            <a:extLst>
              <a:ext uri="{FF2B5EF4-FFF2-40B4-BE49-F238E27FC236}">
                <a16:creationId xmlns:a16="http://schemas.microsoft.com/office/drawing/2014/main" id="{0730D8E9-19BC-4EE0-B571-D0F3408ACAAB}"/>
              </a:ext>
            </a:extLst>
          </p:cNvPr>
          <p:cNvSpPr txBox="1"/>
          <p:nvPr/>
        </p:nvSpPr>
        <p:spPr>
          <a:xfrm>
            <a:off x="669124" y="2303140"/>
            <a:ext cx="3706464" cy="400110"/>
          </a:xfrm>
          <a:prstGeom prst="rect">
            <a:avLst/>
          </a:prstGeom>
          <a:noFill/>
        </p:spPr>
        <p:txBody>
          <a:bodyPr wrap="none" rtlCol="0">
            <a:spAutoFit/>
          </a:bodyPr>
          <a:lstStyle/>
          <a:p>
            <a:r>
              <a:rPr lang="en-US" altLang="zh-CN" sz="2000" b="1" dirty="0"/>
              <a:t>1.2.2   </a:t>
            </a:r>
            <a:r>
              <a:rPr lang="zh-CN" altLang="en-US" sz="2000" b="1" dirty="0"/>
              <a:t>二、保险型社会保障制度</a:t>
            </a:r>
            <a:endParaRPr lang="en-US" altLang="zh-CN" sz="2000" b="1" dirty="0"/>
          </a:p>
        </p:txBody>
      </p:sp>
    </p:spTree>
    <p:extLst>
      <p:ext uri="{BB962C8B-B14F-4D97-AF65-F5344CB8AC3E}">
        <p14:creationId xmlns:p14="http://schemas.microsoft.com/office/powerpoint/2010/main" val="342762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5185" y="3124614"/>
            <a:ext cx="9825987" cy="1853008"/>
          </a:xfrm>
          <a:prstGeom prst="rect">
            <a:avLst/>
          </a:prstGeom>
        </p:spPr>
        <p:txBody>
          <a:bodyPr wrap="square">
            <a:spAutoFit/>
          </a:bodyPr>
          <a:lstStyle/>
          <a:p>
            <a:pPr>
              <a:lnSpc>
                <a:spcPct val="300000"/>
              </a:lnSpc>
            </a:pPr>
            <a:r>
              <a:rPr lang="en-US" altLang="zh-CN" sz="2100" dirty="0">
                <a:latin typeface="+mn-ea"/>
              </a:rPr>
              <a:t>1</a:t>
            </a:r>
            <a:r>
              <a:rPr lang="zh-CN" altLang="en-US" sz="2100" dirty="0">
                <a:latin typeface="+mn-ea"/>
              </a:rPr>
              <a:t>、这项制度来源于福利国家的福利政策，由</a:t>
            </a:r>
            <a:r>
              <a:rPr lang="zh-CN" altLang="en-US" sz="2100" dirty="0">
                <a:solidFill>
                  <a:srgbClr val="FF0000"/>
                </a:solidFill>
                <a:latin typeface="+mn-ea"/>
              </a:rPr>
              <a:t>英国</a:t>
            </a:r>
            <a:r>
              <a:rPr lang="zh-CN" altLang="en-US" sz="2100" dirty="0">
                <a:latin typeface="+mn-ea"/>
              </a:rPr>
              <a:t>初创，接着在北欧各国流行。</a:t>
            </a:r>
            <a:endParaRPr lang="en-GB" altLang="zh-CN" sz="2100" dirty="0">
              <a:latin typeface="+mn-ea"/>
            </a:endParaRPr>
          </a:p>
          <a:p>
            <a:pPr>
              <a:lnSpc>
                <a:spcPct val="300000"/>
              </a:lnSpc>
            </a:pPr>
            <a:r>
              <a:rPr lang="en-GB" altLang="zh-CN" sz="2100" dirty="0">
                <a:latin typeface="+mn-ea"/>
              </a:rPr>
              <a:t>2</a:t>
            </a:r>
            <a:r>
              <a:rPr lang="zh-CN" altLang="en-US" sz="2100" dirty="0">
                <a:latin typeface="+mn-ea"/>
              </a:rPr>
              <a:t>、保障项目齐全，一般包括</a:t>
            </a:r>
            <a:r>
              <a:rPr lang="zh-CN" altLang="en-US" sz="2100" dirty="0">
                <a:solidFill>
                  <a:srgbClr val="FF0000"/>
                </a:solidFill>
                <a:latin typeface="+mn-ea"/>
              </a:rPr>
              <a:t>“从摇篮到坟墓”</a:t>
            </a:r>
            <a:r>
              <a:rPr lang="zh-CN" altLang="en-US" sz="2100" dirty="0">
                <a:latin typeface="+mn-ea"/>
              </a:rPr>
              <a:t>的一切福利保障，标准也比较高。</a:t>
            </a:r>
            <a:endParaRPr lang="en-US" altLang="zh-CN" sz="2100" dirty="0">
              <a:latin typeface="+mn-ea"/>
            </a:endParaRPr>
          </a:p>
        </p:txBody>
      </p:sp>
      <p:sp>
        <p:nvSpPr>
          <p:cNvPr id="5" name="文本框 4">
            <a:extLst>
              <a:ext uri="{FF2B5EF4-FFF2-40B4-BE49-F238E27FC236}">
                <a16:creationId xmlns:a16="http://schemas.microsoft.com/office/drawing/2014/main" id="{48F6E877-2158-4FD9-AECA-876B5861C0C3}"/>
              </a:ext>
            </a:extLst>
          </p:cNvPr>
          <p:cNvSpPr txBox="1"/>
          <p:nvPr/>
        </p:nvSpPr>
        <p:spPr>
          <a:xfrm>
            <a:off x="669124" y="2247578"/>
            <a:ext cx="3706464" cy="400110"/>
          </a:xfrm>
          <a:prstGeom prst="rect">
            <a:avLst/>
          </a:prstGeom>
          <a:noFill/>
        </p:spPr>
        <p:txBody>
          <a:bodyPr wrap="none" rtlCol="0">
            <a:spAutoFit/>
          </a:bodyPr>
          <a:lstStyle/>
          <a:p>
            <a:r>
              <a:rPr lang="en-US" altLang="zh-CN" sz="2000" b="1" dirty="0"/>
              <a:t>1.2.3   </a:t>
            </a:r>
            <a:r>
              <a:rPr lang="zh-CN" altLang="en-US" sz="2000" b="1" dirty="0"/>
              <a:t>三、福利型社会保障制度</a:t>
            </a:r>
            <a:endParaRPr lang="en-US" altLang="zh-CN" sz="2000" b="1" dirty="0"/>
          </a:p>
        </p:txBody>
      </p:sp>
      <p:pic>
        <p:nvPicPr>
          <p:cNvPr id="2" name="图片 1">
            <a:extLst>
              <a:ext uri="{FF2B5EF4-FFF2-40B4-BE49-F238E27FC236}">
                <a16:creationId xmlns:a16="http://schemas.microsoft.com/office/drawing/2014/main" id="{B4145566-0CF4-43F3-B1EA-1C34E5A90EEF}"/>
              </a:ext>
            </a:extLst>
          </p:cNvPr>
          <p:cNvPicPr>
            <a:picLocks noChangeAspect="1"/>
          </p:cNvPicPr>
          <p:nvPr/>
        </p:nvPicPr>
        <p:blipFill>
          <a:blip r:embed="rId3"/>
          <a:stretch>
            <a:fillRect/>
          </a:stretch>
        </p:blipFill>
        <p:spPr>
          <a:xfrm>
            <a:off x="9312895" y="790839"/>
            <a:ext cx="2771630" cy="1286901"/>
          </a:xfrm>
          <a:prstGeom prst="rect">
            <a:avLst/>
          </a:prstGeom>
        </p:spPr>
      </p:pic>
      <p:sp>
        <p:nvSpPr>
          <p:cNvPr id="4" name="矩形 3">
            <a:extLst>
              <a:ext uri="{FF2B5EF4-FFF2-40B4-BE49-F238E27FC236}">
                <a16:creationId xmlns:a16="http://schemas.microsoft.com/office/drawing/2014/main" id="{EADA04C2-B539-4FF5-A3C3-449722AEE14F}"/>
              </a:ext>
            </a:extLst>
          </p:cNvPr>
          <p:cNvSpPr/>
          <p:nvPr/>
        </p:nvSpPr>
        <p:spPr>
          <a:xfrm>
            <a:off x="983248" y="182957"/>
            <a:ext cx="3300904" cy="369332"/>
          </a:xfrm>
          <a:prstGeom prst="rect">
            <a:avLst/>
          </a:prstGeom>
        </p:spPr>
        <p:txBody>
          <a:bodyPr wrap="none">
            <a:spAutoFit/>
          </a:bodyPr>
          <a:lstStyle/>
          <a:p>
            <a:r>
              <a:rPr lang="en-US" altLang="zh-CN" dirty="0">
                <a:latin typeface="Helvetica Neue For Number"/>
              </a:rPr>
              <a:t>1.2.3 </a:t>
            </a:r>
            <a:r>
              <a:rPr lang="zh-CN" altLang="en-US" dirty="0">
                <a:latin typeface="Helvetica Neue For Number"/>
              </a:rPr>
              <a:t>三、福利型社会保障制度</a:t>
            </a:r>
            <a:endParaRPr lang="zh-CN" altLang="en-US" dirty="0"/>
          </a:p>
        </p:txBody>
      </p:sp>
      <p:grpSp>
        <p:nvGrpSpPr>
          <p:cNvPr id="26" name="组合 25">
            <a:extLst>
              <a:ext uri="{FF2B5EF4-FFF2-40B4-BE49-F238E27FC236}">
                <a16:creationId xmlns:a16="http://schemas.microsoft.com/office/drawing/2014/main" id="{1FA52B8F-E52F-4B22-AD05-118F30A11E7C}"/>
              </a:ext>
            </a:extLst>
          </p:cNvPr>
          <p:cNvGrpSpPr/>
          <p:nvPr/>
        </p:nvGrpSpPr>
        <p:grpSpPr>
          <a:xfrm>
            <a:off x="107475" y="941847"/>
            <a:ext cx="6231791" cy="1125381"/>
            <a:chOff x="107475" y="941847"/>
            <a:chExt cx="6231791" cy="1125381"/>
          </a:xfrm>
        </p:grpSpPr>
        <p:sp>
          <p:nvSpPr>
            <p:cNvPr id="27" name="文本框 26">
              <a:extLst>
                <a:ext uri="{FF2B5EF4-FFF2-40B4-BE49-F238E27FC236}">
                  <a16:creationId xmlns:a16="http://schemas.microsoft.com/office/drawing/2014/main" id="{EFAA052B-08C9-421B-BB15-CA9D7A139E69}"/>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28" name="矩形 27">
              <a:extLst>
                <a:ext uri="{FF2B5EF4-FFF2-40B4-BE49-F238E27FC236}">
                  <a16:creationId xmlns:a16="http://schemas.microsoft.com/office/drawing/2014/main" id="{E599914A-8CFE-4BC2-99B4-4B9AE0EF4E37}"/>
                </a:ext>
              </a:extLst>
            </p:cNvPr>
            <p:cNvSpPr/>
            <p:nvPr/>
          </p:nvSpPr>
          <p:spPr>
            <a:xfrm>
              <a:off x="669124" y="1605563"/>
              <a:ext cx="5670142" cy="461665"/>
            </a:xfrm>
            <a:prstGeom prst="rect">
              <a:avLst/>
            </a:prstGeom>
            <a:noFill/>
          </p:spPr>
          <p:txBody>
            <a:bodyPr wrap="square" rtlCol="0">
              <a:spAutoFit/>
            </a:bodyPr>
            <a:lstStyle/>
            <a:p>
              <a:r>
                <a:rPr lang="en-US" altLang="zh-CN" sz="2400" b="1" dirty="0"/>
                <a:t>1.2</a:t>
              </a:r>
              <a:r>
                <a:rPr lang="zh-CN" altLang="en-US" sz="2400" b="1" dirty="0"/>
                <a:t>   社会保障制度的类型</a:t>
              </a:r>
              <a:endParaRPr lang="en-US" altLang="zh-CN" sz="2400" b="1" dirty="0"/>
            </a:p>
          </p:txBody>
        </p:sp>
      </p:grpSp>
    </p:spTree>
    <p:extLst>
      <p:ext uri="{BB962C8B-B14F-4D97-AF65-F5344CB8AC3E}">
        <p14:creationId xmlns:p14="http://schemas.microsoft.com/office/powerpoint/2010/main" val="1921159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60689" y="2923834"/>
            <a:ext cx="10153242" cy="961289"/>
          </a:xfrm>
          <a:prstGeom prst="rect">
            <a:avLst/>
          </a:prstGeom>
        </p:spPr>
        <p:txBody>
          <a:bodyPr wrap="square">
            <a:spAutoFit/>
          </a:bodyPr>
          <a:lstStyle/>
          <a:p>
            <a:pPr>
              <a:lnSpc>
                <a:spcPct val="150000"/>
              </a:lnSpc>
            </a:pPr>
            <a:r>
              <a:rPr lang="en-US" altLang="zh-CN" sz="2000" dirty="0">
                <a:latin typeface="+mn-ea"/>
              </a:rPr>
              <a:t>1</a:t>
            </a:r>
            <a:r>
              <a:rPr lang="zh-CN" altLang="en-US" sz="2000" dirty="0">
                <a:latin typeface="+mn-ea"/>
              </a:rPr>
              <a:t>、国家保障型社会保障制度，是传统的社会主义国家以公有制为基础的社会保障制度，属于</a:t>
            </a:r>
            <a:r>
              <a:rPr lang="zh-CN" altLang="en-US" sz="2000" dirty="0">
                <a:solidFill>
                  <a:srgbClr val="FF0000"/>
                </a:solidFill>
                <a:latin typeface="+mn-ea"/>
              </a:rPr>
              <a:t>国家保障性质</a:t>
            </a:r>
            <a:r>
              <a:rPr lang="zh-CN" altLang="en-US" sz="2000" dirty="0">
                <a:latin typeface="+mn-ea"/>
              </a:rPr>
              <a:t>。</a:t>
            </a:r>
            <a:endParaRPr lang="en-GB" altLang="zh-CN" sz="2000" dirty="0">
              <a:latin typeface="+mn-ea"/>
            </a:endParaRPr>
          </a:p>
        </p:txBody>
      </p:sp>
      <p:sp>
        <p:nvSpPr>
          <p:cNvPr id="5" name="矩形 4"/>
          <p:cNvSpPr/>
          <p:nvPr/>
        </p:nvSpPr>
        <p:spPr>
          <a:xfrm>
            <a:off x="1460689" y="4261084"/>
            <a:ext cx="9596194" cy="961289"/>
          </a:xfrm>
          <a:prstGeom prst="rect">
            <a:avLst/>
          </a:prstGeom>
        </p:spPr>
        <p:txBody>
          <a:bodyPr wrap="square">
            <a:spAutoFit/>
          </a:bodyPr>
          <a:lstStyle/>
          <a:p>
            <a:pPr>
              <a:lnSpc>
                <a:spcPct val="150000"/>
              </a:lnSpc>
            </a:pPr>
            <a:r>
              <a:rPr lang="en-US" altLang="zh-CN" sz="2000" dirty="0">
                <a:latin typeface="+mn-ea"/>
              </a:rPr>
              <a:t>2</a:t>
            </a:r>
            <a:r>
              <a:rPr lang="zh-CN" altLang="en-US" sz="2000" dirty="0">
                <a:latin typeface="+mn-ea"/>
              </a:rPr>
              <a:t>、国家把社会保障作为解决劳动的社会经济问题的杠杆之一。</a:t>
            </a:r>
            <a:r>
              <a:rPr lang="zh-CN" altLang="en-US" sz="2000" dirty="0">
                <a:solidFill>
                  <a:srgbClr val="FF0000"/>
                </a:solidFill>
                <a:latin typeface="+mn-ea"/>
              </a:rPr>
              <a:t>原苏联</a:t>
            </a:r>
            <a:r>
              <a:rPr lang="zh-CN" altLang="en-US" sz="2000" dirty="0">
                <a:latin typeface="+mn-ea"/>
              </a:rPr>
              <a:t>是这一类型的</a:t>
            </a:r>
            <a:r>
              <a:rPr lang="zh-CN" altLang="en-US" sz="2000" dirty="0">
                <a:solidFill>
                  <a:srgbClr val="FF0000"/>
                </a:solidFill>
                <a:latin typeface="+mn-ea"/>
              </a:rPr>
              <a:t>首创与代表</a:t>
            </a:r>
            <a:r>
              <a:rPr lang="zh-CN" altLang="en-US" sz="2000" dirty="0">
                <a:latin typeface="+mn-ea"/>
              </a:rPr>
              <a:t>。</a:t>
            </a:r>
            <a:endParaRPr lang="en-US" altLang="zh-CN" sz="2000" dirty="0">
              <a:latin typeface="+mn-ea"/>
            </a:endParaRPr>
          </a:p>
        </p:txBody>
      </p:sp>
      <p:sp>
        <p:nvSpPr>
          <p:cNvPr id="6" name="矩形 5"/>
          <p:cNvSpPr/>
          <p:nvPr/>
        </p:nvSpPr>
        <p:spPr>
          <a:xfrm>
            <a:off x="1452252" y="5568917"/>
            <a:ext cx="10844618" cy="499624"/>
          </a:xfrm>
          <a:prstGeom prst="rect">
            <a:avLst/>
          </a:prstGeom>
        </p:spPr>
        <p:txBody>
          <a:bodyPr wrap="square">
            <a:spAutoFit/>
          </a:bodyPr>
          <a:lstStyle/>
          <a:p>
            <a:pPr>
              <a:lnSpc>
                <a:spcPct val="150000"/>
              </a:lnSpc>
            </a:pPr>
            <a:r>
              <a:rPr lang="en-US" altLang="zh-CN" sz="2000" dirty="0">
                <a:latin typeface="+mn-ea"/>
              </a:rPr>
              <a:t>3</a:t>
            </a:r>
            <a:r>
              <a:rPr lang="zh-CN" altLang="en-US" sz="2000" dirty="0">
                <a:latin typeface="+mn-ea"/>
              </a:rPr>
              <a:t>、</a:t>
            </a:r>
            <a:r>
              <a:rPr lang="zh-CN" altLang="zh-CN" sz="2000" dirty="0">
                <a:latin typeface="+mn-ea"/>
              </a:rPr>
              <a:t>宗旨是</a:t>
            </a:r>
            <a:r>
              <a:rPr lang="zh-CN" altLang="en-US" sz="2000" dirty="0">
                <a:latin typeface="+mn-ea"/>
              </a:rPr>
              <a:t>“</a:t>
            </a:r>
            <a:r>
              <a:rPr lang="zh-CN" altLang="zh-CN" sz="2000" dirty="0">
                <a:latin typeface="+mn-ea"/>
              </a:rPr>
              <a:t>最充分地满足</a:t>
            </a:r>
            <a:r>
              <a:rPr lang="zh-CN" altLang="zh-CN" sz="2000" dirty="0">
                <a:solidFill>
                  <a:srgbClr val="FF0000"/>
                </a:solidFill>
                <a:latin typeface="+mn-ea"/>
              </a:rPr>
              <a:t>无劳动能力者</a:t>
            </a:r>
            <a:r>
              <a:rPr lang="zh-CN" altLang="zh-CN" sz="2000" dirty="0">
                <a:latin typeface="+mn-ea"/>
              </a:rPr>
              <a:t>的需要，保护劳动者的</a:t>
            </a:r>
            <a:r>
              <a:rPr lang="zh-CN" altLang="zh-CN" sz="2000" dirty="0">
                <a:solidFill>
                  <a:srgbClr val="FF0000"/>
                </a:solidFill>
                <a:latin typeface="+mn-ea"/>
              </a:rPr>
              <a:t>健康</a:t>
            </a:r>
            <a:r>
              <a:rPr lang="zh-CN" altLang="zh-CN" sz="2000" dirty="0">
                <a:latin typeface="+mn-ea"/>
              </a:rPr>
              <a:t>并维持其</a:t>
            </a:r>
            <a:r>
              <a:rPr lang="zh-CN" altLang="zh-CN" sz="2000" dirty="0">
                <a:solidFill>
                  <a:srgbClr val="FF0000"/>
                </a:solidFill>
                <a:latin typeface="+mn-ea"/>
              </a:rPr>
              <a:t>工作能力</a:t>
            </a:r>
            <a:r>
              <a:rPr lang="zh-CN" altLang="zh-CN" sz="2000" dirty="0">
                <a:latin typeface="+mn-ea"/>
              </a:rPr>
              <a:t>”。</a:t>
            </a:r>
            <a:endParaRPr lang="zh-CN" altLang="en-US" sz="2000" dirty="0">
              <a:latin typeface="+mn-ea"/>
            </a:endParaRPr>
          </a:p>
        </p:txBody>
      </p:sp>
      <p:sp>
        <p:nvSpPr>
          <p:cNvPr id="8" name="文本框 7">
            <a:extLst>
              <a:ext uri="{FF2B5EF4-FFF2-40B4-BE49-F238E27FC236}">
                <a16:creationId xmlns:a16="http://schemas.microsoft.com/office/drawing/2014/main" id="{5CBF6CAF-AF3B-44C0-8AAB-B6956A0A5AB8}"/>
              </a:ext>
            </a:extLst>
          </p:cNvPr>
          <p:cNvSpPr txBox="1"/>
          <p:nvPr/>
        </p:nvSpPr>
        <p:spPr>
          <a:xfrm>
            <a:off x="669124" y="2292396"/>
            <a:ext cx="4219425" cy="400110"/>
          </a:xfrm>
          <a:prstGeom prst="rect">
            <a:avLst/>
          </a:prstGeom>
          <a:noFill/>
        </p:spPr>
        <p:txBody>
          <a:bodyPr wrap="none" rtlCol="0">
            <a:spAutoFit/>
          </a:bodyPr>
          <a:lstStyle/>
          <a:p>
            <a:r>
              <a:rPr lang="en-US" altLang="zh-CN" sz="2000" b="1" dirty="0"/>
              <a:t>1.2.4   </a:t>
            </a:r>
            <a:r>
              <a:rPr lang="zh-CN" altLang="en-US" sz="2000" b="1" dirty="0"/>
              <a:t>四、国家保障型社会保障制度</a:t>
            </a:r>
            <a:endParaRPr lang="en-US" altLang="zh-CN" sz="2000" b="1" dirty="0"/>
          </a:p>
        </p:txBody>
      </p:sp>
      <p:pic>
        <p:nvPicPr>
          <p:cNvPr id="2" name="图片 1">
            <a:extLst>
              <a:ext uri="{FF2B5EF4-FFF2-40B4-BE49-F238E27FC236}">
                <a16:creationId xmlns:a16="http://schemas.microsoft.com/office/drawing/2014/main" id="{DB69F486-5153-4D2D-A881-C796B36F9D40}"/>
              </a:ext>
            </a:extLst>
          </p:cNvPr>
          <p:cNvPicPr>
            <a:picLocks noChangeAspect="1"/>
          </p:cNvPicPr>
          <p:nvPr/>
        </p:nvPicPr>
        <p:blipFill>
          <a:blip r:embed="rId3"/>
          <a:stretch>
            <a:fillRect/>
          </a:stretch>
        </p:blipFill>
        <p:spPr>
          <a:xfrm>
            <a:off x="9347199" y="834469"/>
            <a:ext cx="2737325" cy="1270973"/>
          </a:xfrm>
          <a:prstGeom prst="rect">
            <a:avLst/>
          </a:prstGeom>
        </p:spPr>
      </p:pic>
      <p:sp>
        <p:nvSpPr>
          <p:cNvPr id="4" name="矩形 3">
            <a:extLst>
              <a:ext uri="{FF2B5EF4-FFF2-40B4-BE49-F238E27FC236}">
                <a16:creationId xmlns:a16="http://schemas.microsoft.com/office/drawing/2014/main" id="{DF1CC47C-B57E-43F8-B0F2-AB38EC444093}"/>
              </a:ext>
            </a:extLst>
          </p:cNvPr>
          <p:cNvSpPr/>
          <p:nvPr/>
        </p:nvSpPr>
        <p:spPr>
          <a:xfrm>
            <a:off x="1014780" y="179157"/>
            <a:ext cx="3762568" cy="369332"/>
          </a:xfrm>
          <a:prstGeom prst="rect">
            <a:avLst/>
          </a:prstGeom>
        </p:spPr>
        <p:txBody>
          <a:bodyPr wrap="none">
            <a:spAutoFit/>
          </a:bodyPr>
          <a:lstStyle/>
          <a:p>
            <a:r>
              <a:rPr lang="en-US" altLang="zh-CN" dirty="0">
                <a:latin typeface="Helvetica Neue For Number"/>
              </a:rPr>
              <a:t>1.2.4 </a:t>
            </a:r>
            <a:r>
              <a:rPr lang="zh-CN" altLang="en-US" dirty="0">
                <a:latin typeface="Helvetica Neue For Number"/>
              </a:rPr>
              <a:t>四、国家保障型社会保障制度</a:t>
            </a:r>
            <a:endParaRPr lang="zh-CN" altLang="en-US" dirty="0"/>
          </a:p>
        </p:txBody>
      </p:sp>
      <p:grpSp>
        <p:nvGrpSpPr>
          <p:cNvPr id="28" name="组合 27">
            <a:extLst>
              <a:ext uri="{FF2B5EF4-FFF2-40B4-BE49-F238E27FC236}">
                <a16:creationId xmlns:a16="http://schemas.microsoft.com/office/drawing/2014/main" id="{A103AF3D-8D38-4370-B224-A47090A70C83}"/>
              </a:ext>
            </a:extLst>
          </p:cNvPr>
          <p:cNvGrpSpPr/>
          <p:nvPr/>
        </p:nvGrpSpPr>
        <p:grpSpPr>
          <a:xfrm>
            <a:off x="107475" y="941847"/>
            <a:ext cx="6231791" cy="1125381"/>
            <a:chOff x="107475" y="941847"/>
            <a:chExt cx="6231791" cy="1125381"/>
          </a:xfrm>
        </p:grpSpPr>
        <p:sp>
          <p:nvSpPr>
            <p:cNvPr id="29" name="文本框 28">
              <a:extLst>
                <a:ext uri="{FF2B5EF4-FFF2-40B4-BE49-F238E27FC236}">
                  <a16:creationId xmlns:a16="http://schemas.microsoft.com/office/drawing/2014/main" id="{65921637-1814-4C69-9FDF-9E1A0BC8E815}"/>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30" name="矩形 29">
              <a:extLst>
                <a:ext uri="{FF2B5EF4-FFF2-40B4-BE49-F238E27FC236}">
                  <a16:creationId xmlns:a16="http://schemas.microsoft.com/office/drawing/2014/main" id="{5F182836-4CDC-440C-A92F-3459B2BAC65F}"/>
                </a:ext>
              </a:extLst>
            </p:cNvPr>
            <p:cNvSpPr/>
            <p:nvPr/>
          </p:nvSpPr>
          <p:spPr>
            <a:xfrm>
              <a:off x="669124" y="1605563"/>
              <a:ext cx="5670142" cy="461665"/>
            </a:xfrm>
            <a:prstGeom prst="rect">
              <a:avLst/>
            </a:prstGeom>
            <a:noFill/>
          </p:spPr>
          <p:txBody>
            <a:bodyPr wrap="square" rtlCol="0">
              <a:spAutoFit/>
            </a:bodyPr>
            <a:lstStyle/>
            <a:p>
              <a:r>
                <a:rPr lang="en-US" altLang="zh-CN" sz="2400" b="1" dirty="0"/>
                <a:t>1.2</a:t>
              </a:r>
              <a:r>
                <a:rPr lang="zh-CN" altLang="en-US" sz="2400" b="1" dirty="0"/>
                <a:t>   社会保障制度的类型</a:t>
              </a:r>
              <a:endParaRPr lang="en-US" altLang="zh-CN" sz="2400" b="1" dirty="0"/>
            </a:p>
          </p:txBody>
        </p:sp>
      </p:grpSp>
    </p:spTree>
    <p:extLst>
      <p:ext uri="{BB962C8B-B14F-4D97-AF65-F5344CB8AC3E}">
        <p14:creationId xmlns:p14="http://schemas.microsoft.com/office/powerpoint/2010/main" val="388457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45494" y="3176972"/>
            <a:ext cx="8985942" cy="499624"/>
          </a:xfrm>
          <a:prstGeom prst="rect">
            <a:avLst/>
          </a:prstGeom>
        </p:spPr>
        <p:txBody>
          <a:bodyPr wrap="square">
            <a:spAutoFit/>
          </a:bodyPr>
          <a:lstStyle/>
          <a:p>
            <a:pPr>
              <a:lnSpc>
                <a:spcPct val="150000"/>
              </a:lnSpc>
            </a:pPr>
            <a:r>
              <a:rPr lang="en-US" altLang="zh-CN" sz="2000" dirty="0">
                <a:latin typeface="+mn-ea"/>
              </a:rPr>
              <a:t>1</a:t>
            </a:r>
            <a:r>
              <a:rPr lang="zh-CN" altLang="en-US" sz="2000" dirty="0">
                <a:latin typeface="+mn-ea"/>
              </a:rPr>
              <a:t>、自助型社会保障制度是指以自助为主，以促进</a:t>
            </a:r>
            <a:r>
              <a:rPr lang="zh-CN" altLang="en-US" sz="2000" dirty="0">
                <a:solidFill>
                  <a:srgbClr val="FF0000"/>
                </a:solidFill>
                <a:latin typeface="+mn-ea"/>
              </a:rPr>
              <a:t>经济</a:t>
            </a:r>
            <a:r>
              <a:rPr lang="zh-CN" altLang="en-US" sz="2000" dirty="0">
                <a:latin typeface="+mn-ea"/>
              </a:rPr>
              <a:t>发展为目标的保障形式。</a:t>
            </a:r>
          </a:p>
        </p:txBody>
      </p:sp>
      <p:sp>
        <p:nvSpPr>
          <p:cNvPr id="4" name="矩形 3"/>
          <p:cNvSpPr/>
          <p:nvPr/>
        </p:nvSpPr>
        <p:spPr>
          <a:xfrm>
            <a:off x="1566513" y="4291148"/>
            <a:ext cx="10131499" cy="961289"/>
          </a:xfrm>
          <a:prstGeom prst="rect">
            <a:avLst/>
          </a:prstGeom>
        </p:spPr>
        <p:txBody>
          <a:bodyPr wrap="square">
            <a:spAutoFit/>
          </a:bodyPr>
          <a:lstStyle/>
          <a:p>
            <a:pPr>
              <a:lnSpc>
                <a:spcPct val="150000"/>
              </a:lnSpc>
            </a:pPr>
            <a:r>
              <a:rPr lang="en-US" altLang="zh-CN" sz="2000" dirty="0">
                <a:latin typeface="+mn-ea"/>
              </a:rPr>
              <a:t>2</a:t>
            </a:r>
            <a:r>
              <a:rPr lang="zh-CN" altLang="en-US" sz="2000" dirty="0">
                <a:latin typeface="+mn-ea"/>
              </a:rPr>
              <a:t>、其特征是政府不提供资助，除公共福利与文化设施外，费用由雇主和雇员负担。这种制度主要在</a:t>
            </a:r>
            <a:r>
              <a:rPr lang="zh-CN" altLang="en-US" sz="2000" dirty="0">
                <a:solidFill>
                  <a:srgbClr val="FF0000"/>
                </a:solidFill>
                <a:latin typeface="+mn-ea"/>
              </a:rPr>
              <a:t>新</a:t>
            </a:r>
            <a:r>
              <a:rPr lang="zh-CN" altLang="en-US" sz="2000" dirty="0">
                <a:latin typeface="+mn-ea"/>
              </a:rPr>
              <a:t>加披、</a:t>
            </a:r>
            <a:r>
              <a:rPr lang="zh-CN" altLang="en-US" sz="2000" dirty="0">
                <a:solidFill>
                  <a:srgbClr val="FF0000"/>
                </a:solidFill>
                <a:latin typeface="+mn-ea"/>
              </a:rPr>
              <a:t>马</a:t>
            </a:r>
            <a:r>
              <a:rPr lang="zh-CN" altLang="en-US" sz="2000" dirty="0">
                <a:latin typeface="+mn-ea"/>
              </a:rPr>
              <a:t>来西亚、</a:t>
            </a:r>
            <a:r>
              <a:rPr lang="zh-CN" altLang="en-US" sz="2000" dirty="0">
                <a:solidFill>
                  <a:srgbClr val="FF0000"/>
                </a:solidFill>
                <a:latin typeface="+mn-ea"/>
              </a:rPr>
              <a:t>印</a:t>
            </a:r>
            <a:r>
              <a:rPr lang="zh-CN" altLang="en-US" sz="2000" dirty="0">
                <a:latin typeface="+mn-ea"/>
              </a:rPr>
              <a:t>度尼西亚等国实行，并在</a:t>
            </a:r>
            <a:r>
              <a:rPr lang="zh-CN" altLang="en-US" sz="2000" dirty="0">
                <a:solidFill>
                  <a:srgbClr val="FF0000"/>
                </a:solidFill>
                <a:latin typeface="+mn-ea"/>
              </a:rPr>
              <a:t>新加坡</a:t>
            </a:r>
            <a:r>
              <a:rPr lang="zh-CN" altLang="en-US" sz="2000" dirty="0">
                <a:latin typeface="+mn-ea"/>
              </a:rPr>
              <a:t>等国取得了显著成效。</a:t>
            </a:r>
            <a:endParaRPr lang="en-US" altLang="zh-CN" sz="2000" dirty="0">
              <a:latin typeface="+mn-ea"/>
            </a:endParaRPr>
          </a:p>
        </p:txBody>
      </p:sp>
      <p:sp>
        <p:nvSpPr>
          <p:cNvPr id="9" name="文本框 8">
            <a:extLst>
              <a:ext uri="{FF2B5EF4-FFF2-40B4-BE49-F238E27FC236}">
                <a16:creationId xmlns:a16="http://schemas.microsoft.com/office/drawing/2014/main" id="{27A147BC-A5DC-4FDE-B78A-7B35866F3268}"/>
              </a:ext>
            </a:extLst>
          </p:cNvPr>
          <p:cNvSpPr txBox="1"/>
          <p:nvPr/>
        </p:nvSpPr>
        <p:spPr>
          <a:xfrm>
            <a:off x="669124" y="2280226"/>
            <a:ext cx="3706464" cy="400110"/>
          </a:xfrm>
          <a:prstGeom prst="rect">
            <a:avLst/>
          </a:prstGeom>
          <a:noFill/>
        </p:spPr>
        <p:txBody>
          <a:bodyPr wrap="none" rtlCol="0">
            <a:spAutoFit/>
          </a:bodyPr>
          <a:lstStyle/>
          <a:p>
            <a:r>
              <a:rPr lang="en-US" altLang="zh-CN" sz="2000" b="1" dirty="0"/>
              <a:t>1.2.5   </a:t>
            </a:r>
            <a:r>
              <a:rPr lang="zh-CN" altLang="en-US" sz="2000" b="1" dirty="0"/>
              <a:t>五、自助型社会保障制度</a:t>
            </a:r>
            <a:endParaRPr lang="en-US" altLang="zh-CN" sz="2000" b="1" dirty="0"/>
          </a:p>
        </p:txBody>
      </p:sp>
      <p:sp>
        <p:nvSpPr>
          <p:cNvPr id="13" name="文本框 12">
            <a:extLst>
              <a:ext uri="{FF2B5EF4-FFF2-40B4-BE49-F238E27FC236}">
                <a16:creationId xmlns:a16="http://schemas.microsoft.com/office/drawing/2014/main" id="{12CD7468-F2E1-40CC-B938-04D9606F7103}"/>
              </a:ext>
            </a:extLst>
          </p:cNvPr>
          <p:cNvSpPr txBox="1"/>
          <p:nvPr/>
        </p:nvSpPr>
        <p:spPr>
          <a:xfrm>
            <a:off x="4471166" y="229755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pic>
        <p:nvPicPr>
          <p:cNvPr id="2" name="图片 1">
            <a:extLst>
              <a:ext uri="{FF2B5EF4-FFF2-40B4-BE49-F238E27FC236}">
                <a16:creationId xmlns:a16="http://schemas.microsoft.com/office/drawing/2014/main" id="{F10CDC9C-1DA9-405B-BEEC-CE53E9A1D6C0}"/>
              </a:ext>
            </a:extLst>
          </p:cNvPr>
          <p:cNvPicPr>
            <a:picLocks noChangeAspect="1"/>
          </p:cNvPicPr>
          <p:nvPr/>
        </p:nvPicPr>
        <p:blipFill>
          <a:blip r:embed="rId3"/>
          <a:stretch>
            <a:fillRect/>
          </a:stretch>
        </p:blipFill>
        <p:spPr>
          <a:xfrm>
            <a:off x="9223021" y="863278"/>
            <a:ext cx="2766717" cy="1284619"/>
          </a:xfrm>
          <a:prstGeom prst="rect">
            <a:avLst/>
          </a:prstGeom>
        </p:spPr>
      </p:pic>
      <p:sp>
        <p:nvSpPr>
          <p:cNvPr id="5" name="矩形 4">
            <a:extLst>
              <a:ext uri="{FF2B5EF4-FFF2-40B4-BE49-F238E27FC236}">
                <a16:creationId xmlns:a16="http://schemas.microsoft.com/office/drawing/2014/main" id="{21BA0F06-42E4-4D25-954F-FB603742F17B}"/>
              </a:ext>
            </a:extLst>
          </p:cNvPr>
          <p:cNvSpPr/>
          <p:nvPr/>
        </p:nvSpPr>
        <p:spPr>
          <a:xfrm>
            <a:off x="1014780" y="183909"/>
            <a:ext cx="3300904" cy="369332"/>
          </a:xfrm>
          <a:prstGeom prst="rect">
            <a:avLst/>
          </a:prstGeom>
        </p:spPr>
        <p:txBody>
          <a:bodyPr wrap="none">
            <a:spAutoFit/>
          </a:bodyPr>
          <a:lstStyle/>
          <a:p>
            <a:r>
              <a:rPr lang="en-US" altLang="zh-CN" dirty="0">
                <a:latin typeface="Helvetica Neue For Number"/>
              </a:rPr>
              <a:t>1.2.5 </a:t>
            </a:r>
            <a:r>
              <a:rPr lang="zh-CN" altLang="en-US" dirty="0">
                <a:latin typeface="Helvetica Neue For Number"/>
              </a:rPr>
              <a:t>五、自助型社会保障制度</a:t>
            </a:r>
            <a:endParaRPr lang="zh-CN" altLang="en-US" dirty="0"/>
          </a:p>
        </p:txBody>
      </p:sp>
      <p:grpSp>
        <p:nvGrpSpPr>
          <p:cNvPr id="30" name="组合 29">
            <a:extLst>
              <a:ext uri="{FF2B5EF4-FFF2-40B4-BE49-F238E27FC236}">
                <a16:creationId xmlns:a16="http://schemas.microsoft.com/office/drawing/2014/main" id="{5A2F6BB6-934C-4B27-9041-7D24CCDE8A9A}"/>
              </a:ext>
            </a:extLst>
          </p:cNvPr>
          <p:cNvGrpSpPr/>
          <p:nvPr/>
        </p:nvGrpSpPr>
        <p:grpSpPr>
          <a:xfrm>
            <a:off x="107475" y="941847"/>
            <a:ext cx="6231791" cy="1125381"/>
            <a:chOff x="107475" y="941847"/>
            <a:chExt cx="6231791" cy="1125381"/>
          </a:xfrm>
        </p:grpSpPr>
        <p:sp>
          <p:nvSpPr>
            <p:cNvPr id="31" name="文本框 30">
              <a:extLst>
                <a:ext uri="{FF2B5EF4-FFF2-40B4-BE49-F238E27FC236}">
                  <a16:creationId xmlns:a16="http://schemas.microsoft.com/office/drawing/2014/main" id="{BC7CBD12-8AFB-4111-BCE5-C5DEC750DC55}"/>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32" name="矩形 31">
              <a:extLst>
                <a:ext uri="{FF2B5EF4-FFF2-40B4-BE49-F238E27FC236}">
                  <a16:creationId xmlns:a16="http://schemas.microsoft.com/office/drawing/2014/main" id="{FD8DA2DC-BB83-4924-8C68-2DEF928BAA65}"/>
                </a:ext>
              </a:extLst>
            </p:cNvPr>
            <p:cNvSpPr/>
            <p:nvPr/>
          </p:nvSpPr>
          <p:spPr>
            <a:xfrm>
              <a:off x="669124" y="1605563"/>
              <a:ext cx="5670142" cy="461665"/>
            </a:xfrm>
            <a:prstGeom prst="rect">
              <a:avLst/>
            </a:prstGeom>
            <a:noFill/>
          </p:spPr>
          <p:txBody>
            <a:bodyPr wrap="square" rtlCol="0">
              <a:spAutoFit/>
            </a:bodyPr>
            <a:lstStyle/>
            <a:p>
              <a:r>
                <a:rPr lang="en-US" altLang="zh-CN" sz="2400" b="1" dirty="0"/>
                <a:t>1.2</a:t>
              </a:r>
              <a:r>
                <a:rPr lang="zh-CN" altLang="en-US" sz="2400" b="1" dirty="0"/>
                <a:t>   社会保障制度的类型</a:t>
              </a:r>
              <a:endParaRPr lang="en-US" altLang="zh-CN" sz="2400" b="1" dirty="0"/>
            </a:p>
          </p:txBody>
        </p:sp>
      </p:grpSp>
    </p:spTree>
    <p:extLst>
      <p:ext uri="{BB962C8B-B14F-4D97-AF65-F5344CB8AC3E}">
        <p14:creationId xmlns:p14="http://schemas.microsoft.com/office/powerpoint/2010/main" val="302427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089377" y="1959037"/>
            <a:ext cx="10013245" cy="4644963"/>
          </a:xfrm>
        </p:spPr>
        <p:txBody>
          <a:bodyPr anchor="ctr"/>
          <a:lstStyle/>
          <a:p>
            <a:pPr algn="l">
              <a:lnSpc>
                <a:spcPct val="150000"/>
              </a:lnSpc>
              <a:spcAft>
                <a:spcPts val="1200"/>
              </a:spcAft>
            </a:pPr>
            <a:r>
              <a:rPr lang="zh-CN" altLang="en-US" dirty="0"/>
              <a:t>救助型社会保障制度，是工业化开始前后所实行的单项或多项救助制度。按社会保障的标准来衡量，只能说它处于（       ）。</a:t>
            </a:r>
            <a:endParaRPr lang="en-US" altLang="zh-CN" dirty="0"/>
          </a:p>
          <a:p>
            <a:pPr algn="l">
              <a:lnSpc>
                <a:spcPct val="150000"/>
              </a:lnSpc>
              <a:spcAft>
                <a:spcPts val="1200"/>
              </a:spcAft>
            </a:pPr>
            <a:r>
              <a:rPr lang="en-US" altLang="zh-CN" dirty="0"/>
              <a:t>A</a:t>
            </a:r>
            <a:r>
              <a:rPr lang="zh-CN" altLang="en-US" dirty="0"/>
              <a:t>、起步阶段</a:t>
            </a:r>
          </a:p>
          <a:p>
            <a:pPr algn="l">
              <a:lnSpc>
                <a:spcPct val="150000"/>
              </a:lnSpc>
              <a:spcAft>
                <a:spcPts val="1200"/>
              </a:spcAft>
            </a:pPr>
            <a:r>
              <a:rPr lang="en-US" altLang="zh-CN" dirty="0"/>
              <a:t>B</a:t>
            </a:r>
            <a:r>
              <a:rPr lang="zh-CN" altLang="en-US" dirty="0"/>
              <a:t>、发展阶段</a:t>
            </a:r>
          </a:p>
          <a:p>
            <a:pPr algn="l">
              <a:lnSpc>
                <a:spcPct val="150000"/>
              </a:lnSpc>
              <a:spcAft>
                <a:spcPts val="1200"/>
              </a:spcAft>
            </a:pPr>
            <a:r>
              <a:rPr lang="en-US" altLang="zh-CN" dirty="0"/>
              <a:t>C</a:t>
            </a:r>
            <a:r>
              <a:rPr lang="zh-CN" altLang="en-US" dirty="0"/>
              <a:t>、改良阶段</a:t>
            </a:r>
          </a:p>
          <a:p>
            <a:pPr algn="l">
              <a:lnSpc>
                <a:spcPct val="150000"/>
              </a:lnSpc>
              <a:spcAft>
                <a:spcPts val="1200"/>
              </a:spcAft>
            </a:pPr>
            <a:r>
              <a:rPr lang="en-US" altLang="zh-CN" dirty="0"/>
              <a:t>D</a:t>
            </a:r>
            <a:r>
              <a:rPr lang="zh-CN" altLang="en-US" dirty="0"/>
              <a:t>、成熟阶段</a:t>
            </a:r>
            <a:endParaRPr lang="en-GB" dirty="0"/>
          </a:p>
        </p:txBody>
      </p:sp>
      <p:sp>
        <p:nvSpPr>
          <p:cNvPr id="4" name="TextBox 3">
            <a:extLst>
              <a:ext uri="{FF2B5EF4-FFF2-40B4-BE49-F238E27FC236}">
                <a16:creationId xmlns:a16="http://schemas.microsoft.com/office/drawing/2014/main" id="{6F7EB936-7434-4EBF-9794-BAEBC63856BC}"/>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704243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089377" y="1959037"/>
            <a:ext cx="10013245" cy="4644963"/>
          </a:xfrm>
        </p:spPr>
        <p:txBody>
          <a:bodyPr anchor="ctr"/>
          <a:lstStyle/>
          <a:p>
            <a:pPr algn="l">
              <a:lnSpc>
                <a:spcPct val="150000"/>
              </a:lnSpc>
              <a:spcAft>
                <a:spcPts val="1200"/>
              </a:spcAft>
            </a:pPr>
            <a:r>
              <a:rPr lang="zh-CN" altLang="en-US" dirty="0"/>
              <a:t>救助型社会保障制度，是工业化开始前后所实行的单项或多项救助制度。按社会保障的标准来衡量，只能说它处于（   </a:t>
            </a:r>
            <a:r>
              <a:rPr lang="en-US" altLang="zh-CN" b="1" dirty="0">
                <a:solidFill>
                  <a:srgbClr val="FF0000"/>
                </a:solidFill>
              </a:rPr>
              <a:t>A</a:t>
            </a:r>
            <a:r>
              <a:rPr lang="zh-CN" altLang="en-US" dirty="0"/>
              <a:t>   ）。</a:t>
            </a:r>
            <a:endParaRPr lang="en-US" altLang="zh-CN" dirty="0"/>
          </a:p>
          <a:p>
            <a:pPr algn="l">
              <a:lnSpc>
                <a:spcPct val="150000"/>
              </a:lnSpc>
              <a:spcAft>
                <a:spcPts val="1200"/>
              </a:spcAft>
            </a:pPr>
            <a:r>
              <a:rPr lang="en-US" altLang="zh-CN" b="1" dirty="0">
                <a:solidFill>
                  <a:srgbClr val="FF0000"/>
                </a:solidFill>
              </a:rPr>
              <a:t>A</a:t>
            </a:r>
            <a:r>
              <a:rPr lang="zh-CN" altLang="en-US" b="1" dirty="0">
                <a:solidFill>
                  <a:srgbClr val="FF0000"/>
                </a:solidFill>
              </a:rPr>
              <a:t>、起步阶段</a:t>
            </a:r>
          </a:p>
          <a:p>
            <a:pPr algn="l">
              <a:lnSpc>
                <a:spcPct val="150000"/>
              </a:lnSpc>
              <a:spcAft>
                <a:spcPts val="1200"/>
              </a:spcAft>
            </a:pPr>
            <a:r>
              <a:rPr lang="en-US" altLang="zh-CN" dirty="0"/>
              <a:t>B</a:t>
            </a:r>
            <a:r>
              <a:rPr lang="zh-CN" altLang="en-US" dirty="0"/>
              <a:t>、发展阶段</a:t>
            </a:r>
          </a:p>
          <a:p>
            <a:pPr algn="l">
              <a:lnSpc>
                <a:spcPct val="150000"/>
              </a:lnSpc>
              <a:spcAft>
                <a:spcPts val="1200"/>
              </a:spcAft>
            </a:pPr>
            <a:r>
              <a:rPr lang="en-US" altLang="zh-CN" dirty="0"/>
              <a:t>C</a:t>
            </a:r>
            <a:r>
              <a:rPr lang="zh-CN" altLang="en-US" dirty="0"/>
              <a:t>、改良阶段</a:t>
            </a:r>
          </a:p>
          <a:p>
            <a:pPr algn="l">
              <a:lnSpc>
                <a:spcPct val="150000"/>
              </a:lnSpc>
              <a:spcAft>
                <a:spcPts val="1200"/>
              </a:spcAft>
            </a:pPr>
            <a:r>
              <a:rPr lang="en-US" altLang="zh-CN" dirty="0"/>
              <a:t>D</a:t>
            </a:r>
            <a:r>
              <a:rPr lang="zh-CN" altLang="en-US" dirty="0"/>
              <a:t>、成熟阶段</a:t>
            </a:r>
            <a:endParaRPr lang="en-GB" dirty="0"/>
          </a:p>
        </p:txBody>
      </p:sp>
      <p:sp>
        <p:nvSpPr>
          <p:cNvPr id="4" name="TextBox 3">
            <a:extLst>
              <a:ext uri="{FF2B5EF4-FFF2-40B4-BE49-F238E27FC236}">
                <a16:creationId xmlns:a16="http://schemas.microsoft.com/office/drawing/2014/main" id="{6F7EB936-7434-4EBF-9794-BAEBC63856BC}"/>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816644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5893B-AD1D-4D0B-960A-0FC3B8F68409}"/>
              </a:ext>
            </a:extLst>
          </p:cNvPr>
          <p:cNvSpPr/>
          <p:nvPr/>
        </p:nvSpPr>
        <p:spPr>
          <a:xfrm>
            <a:off x="2805601" y="1784232"/>
            <a:ext cx="4989252" cy="523220"/>
          </a:xfrm>
          <a:prstGeom prst="rect">
            <a:avLst/>
          </a:prstGeom>
        </p:spPr>
        <p:txBody>
          <a:bodyPr wrap="square">
            <a:spAutoFit/>
          </a:bodyPr>
          <a:lstStyle/>
          <a:p>
            <a:r>
              <a:rPr lang="zh-CN" altLang="en-US" sz="2800" dirty="0"/>
              <a:t>简述社会保障制度的类型。</a:t>
            </a:r>
            <a:endParaRPr lang="en-GB" sz="2800" dirty="0"/>
          </a:p>
        </p:txBody>
      </p:sp>
      <p:sp>
        <p:nvSpPr>
          <p:cNvPr id="6" name="TextBox 3">
            <a:extLst>
              <a:ext uri="{FF2B5EF4-FFF2-40B4-BE49-F238E27FC236}">
                <a16:creationId xmlns:a16="http://schemas.microsoft.com/office/drawing/2014/main" id="{DC177398-64DE-4054-8819-3B0E317FBFA8}"/>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
        <p:nvSpPr>
          <p:cNvPr id="7" name="Rectangle 1">
            <a:extLst>
              <a:ext uri="{FF2B5EF4-FFF2-40B4-BE49-F238E27FC236}">
                <a16:creationId xmlns:a16="http://schemas.microsoft.com/office/drawing/2014/main" id="{FE2CE37C-9216-4DD4-90C8-CC898F0253E5}"/>
              </a:ext>
            </a:extLst>
          </p:cNvPr>
          <p:cNvSpPr/>
          <p:nvPr/>
        </p:nvSpPr>
        <p:spPr>
          <a:xfrm>
            <a:off x="2805601" y="2726973"/>
            <a:ext cx="6061051" cy="3647152"/>
          </a:xfrm>
          <a:prstGeom prst="rect">
            <a:avLst/>
          </a:prstGeom>
        </p:spPr>
        <p:txBody>
          <a:bodyPr wrap="square">
            <a:spAutoFit/>
          </a:bodyPr>
          <a:lstStyle/>
          <a:p>
            <a:r>
              <a:rPr lang="zh-CN" altLang="en-US" sz="2100" dirty="0">
                <a:solidFill>
                  <a:srgbClr val="FF0000"/>
                </a:solidFill>
                <a:latin typeface="Helvetica Neue For Number"/>
              </a:rPr>
              <a:t>答案：世界各国社会保障制度大致可以分为：</a:t>
            </a:r>
            <a:endParaRPr lang="en-GB" altLang="zh-CN" sz="2100" dirty="0">
              <a:solidFill>
                <a:srgbClr val="FF0000"/>
              </a:solidFill>
              <a:latin typeface="Helvetica Neue For Number"/>
            </a:endParaRPr>
          </a:p>
          <a:p>
            <a:endParaRPr lang="zh-CN" altLang="en-US" sz="2100" dirty="0">
              <a:solidFill>
                <a:srgbClr val="FF0000"/>
              </a:solidFill>
              <a:latin typeface="Helvetica Neue For Number"/>
            </a:endParaRPr>
          </a:p>
          <a:p>
            <a:r>
              <a:rPr lang="zh-CN" altLang="en-US" sz="2100" dirty="0">
                <a:solidFill>
                  <a:srgbClr val="FF0000"/>
                </a:solidFill>
                <a:latin typeface="Helvetica Neue For Number"/>
              </a:rPr>
              <a:t>（</a:t>
            </a:r>
            <a:r>
              <a:rPr lang="en-US" altLang="zh-CN" sz="2100" dirty="0">
                <a:solidFill>
                  <a:srgbClr val="FF0000"/>
                </a:solidFill>
                <a:latin typeface="Helvetica Neue For Number"/>
              </a:rPr>
              <a:t>1</a:t>
            </a:r>
            <a:r>
              <a:rPr lang="zh-CN" altLang="en-US" sz="2100" dirty="0">
                <a:solidFill>
                  <a:srgbClr val="FF0000"/>
                </a:solidFill>
                <a:latin typeface="Helvetica Neue For Number"/>
              </a:rPr>
              <a:t>）救助型社会保障制度 </a:t>
            </a:r>
            <a:br>
              <a:rPr lang="zh-CN" altLang="en-US" sz="2100" dirty="0">
                <a:solidFill>
                  <a:srgbClr val="FF0000"/>
                </a:solidFill>
                <a:latin typeface="Helvetica Neue For Number"/>
              </a:rPr>
            </a:br>
            <a:endParaRPr lang="zh-CN" altLang="en-US" sz="2100" dirty="0">
              <a:solidFill>
                <a:srgbClr val="FF0000"/>
              </a:solidFill>
              <a:latin typeface="Helvetica Neue For Number"/>
            </a:endParaRPr>
          </a:p>
          <a:p>
            <a:r>
              <a:rPr lang="zh-CN" altLang="en-US" sz="2100" dirty="0">
                <a:solidFill>
                  <a:srgbClr val="FF0000"/>
                </a:solidFill>
                <a:latin typeface="Helvetica Neue For Number"/>
              </a:rPr>
              <a:t>（</a:t>
            </a:r>
            <a:r>
              <a:rPr lang="en-US" altLang="zh-CN" sz="2100" dirty="0">
                <a:solidFill>
                  <a:srgbClr val="FF0000"/>
                </a:solidFill>
                <a:latin typeface="Helvetica Neue For Number"/>
              </a:rPr>
              <a:t>2</a:t>
            </a:r>
            <a:r>
              <a:rPr lang="zh-CN" altLang="en-US" sz="2100" dirty="0">
                <a:solidFill>
                  <a:srgbClr val="FF0000"/>
                </a:solidFill>
                <a:latin typeface="Helvetica Neue For Number"/>
              </a:rPr>
              <a:t>）保险型社会保障制度 </a:t>
            </a:r>
            <a:br>
              <a:rPr lang="zh-CN" altLang="en-US" sz="2100" dirty="0">
                <a:solidFill>
                  <a:srgbClr val="FF0000"/>
                </a:solidFill>
                <a:latin typeface="Helvetica Neue For Number"/>
              </a:rPr>
            </a:br>
            <a:endParaRPr lang="zh-CN" altLang="en-US" sz="2100" dirty="0">
              <a:solidFill>
                <a:srgbClr val="FF0000"/>
              </a:solidFill>
              <a:latin typeface="Helvetica Neue For Number"/>
            </a:endParaRPr>
          </a:p>
          <a:p>
            <a:r>
              <a:rPr lang="zh-CN" altLang="en-US" sz="2100" dirty="0">
                <a:solidFill>
                  <a:srgbClr val="FF0000"/>
                </a:solidFill>
                <a:latin typeface="Helvetica Neue For Number"/>
              </a:rPr>
              <a:t>（</a:t>
            </a:r>
            <a:r>
              <a:rPr lang="en-US" altLang="zh-CN" sz="2100" dirty="0">
                <a:solidFill>
                  <a:srgbClr val="FF0000"/>
                </a:solidFill>
                <a:latin typeface="Helvetica Neue For Number"/>
              </a:rPr>
              <a:t>3</a:t>
            </a:r>
            <a:r>
              <a:rPr lang="zh-CN" altLang="en-US" sz="2100" dirty="0">
                <a:solidFill>
                  <a:srgbClr val="FF0000"/>
                </a:solidFill>
                <a:latin typeface="Helvetica Neue For Number"/>
              </a:rPr>
              <a:t>）福利型社会保障制度 </a:t>
            </a:r>
            <a:br>
              <a:rPr lang="zh-CN" altLang="en-US" sz="2100" dirty="0">
                <a:solidFill>
                  <a:srgbClr val="FF0000"/>
                </a:solidFill>
                <a:latin typeface="Helvetica Neue For Number"/>
              </a:rPr>
            </a:br>
            <a:endParaRPr lang="zh-CN" altLang="en-US" sz="2100" dirty="0">
              <a:solidFill>
                <a:srgbClr val="FF0000"/>
              </a:solidFill>
              <a:latin typeface="Helvetica Neue For Number"/>
            </a:endParaRPr>
          </a:p>
          <a:p>
            <a:r>
              <a:rPr lang="zh-CN" altLang="en-US" sz="2100" dirty="0">
                <a:solidFill>
                  <a:srgbClr val="FF0000"/>
                </a:solidFill>
                <a:latin typeface="Helvetica Neue For Number"/>
              </a:rPr>
              <a:t>（</a:t>
            </a:r>
            <a:r>
              <a:rPr lang="en-US" altLang="zh-CN" sz="2100" dirty="0">
                <a:solidFill>
                  <a:srgbClr val="FF0000"/>
                </a:solidFill>
                <a:latin typeface="Helvetica Neue For Number"/>
              </a:rPr>
              <a:t>4</a:t>
            </a:r>
            <a:r>
              <a:rPr lang="zh-CN" altLang="en-US" sz="2100" dirty="0">
                <a:solidFill>
                  <a:srgbClr val="FF0000"/>
                </a:solidFill>
                <a:latin typeface="Helvetica Neue For Number"/>
              </a:rPr>
              <a:t>）国家保障型社会保障制度 </a:t>
            </a:r>
            <a:br>
              <a:rPr lang="zh-CN" altLang="en-US" sz="2100" dirty="0">
                <a:solidFill>
                  <a:srgbClr val="FF0000"/>
                </a:solidFill>
                <a:latin typeface="Helvetica Neue For Number"/>
              </a:rPr>
            </a:br>
            <a:endParaRPr lang="zh-CN" altLang="en-US" sz="2100" dirty="0">
              <a:solidFill>
                <a:srgbClr val="FF0000"/>
              </a:solidFill>
              <a:latin typeface="Helvetica Neue For Number"/>
            </a:endParaRPr>
          </a:p>
          <a:p>
            <a:r>
              <a:rPr lang="zh-CN" altLang="en-US" sz="2100" dirty="0">
                <a:solidFill>
                  <a:srgbClr val="FF0000"/>
                </a:solidFill>
                <a:latin typeface="Helvetica Neue For Number"/>
              </a:rPr>
              <a:t>（</a:t>
            </a:r>
            <a:r>
              <a:rPr lang="en-US" altLang="zh-CN" sz="2100" dirty="0">
                <a:solidFill>
                  <a:srgbClr val="FF0000"/>
                </a:solidFill>
                <a:latin typeface="Helvetica Neue For Number"/>
              </a:rPr>
              <a:t>5</a:t>
            </a:r>
            <a:r>
              <a:rPr lang="zh-CN" altLang="en-US" sz="2100" dirty="0">
                <a:solidFill>
                  <a:srgbClr val="FF0000"/>
                </a:solidFill>
                <a:latin typeface="Helvetica Neue For Number"/>
              </a:rPr>
              <a:t>）自助型社会保障制度 </a:t>
            </a:r>
            <a:endParaRPr lang="zh-CN" altLang="en-US" sz="2100" b="0" i="0" dirty="0">
              <a:solidFill>
                <a:srgbClr val="FF0000"/>
              </a:solidFill>
              <a:effectLst/>
              <a:latin typeface="Helvetica Neue For Number"/>
            </a:endParaRPr>
          </a:p>
        </p:txBody>
      </p:sp>
    </p:spTree>
    <p:extLst>
      <p:ext uri="{BB962C8B-B14F-4D97-AF65-F5344CB8AC3E}">
        <p14:creationId xmlns:p14="http://schemas.microsoft.com/office/powerpoint/2010/main" val="593964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03614" y="1528470"/>
            <a:ext cx="9184771" cy="707886"/>
          </a:xfrm>
          <a:prstGeom prst="rect">
            <a:avLst/>
          </a:prstGeom>
          <a:noFill/>
        </p:spPr>
        <p:txBody>
          <a:bodyPr wrap="square" rtlCol="0">
            <a:spAutoFit/>
          </a:bodyPr>
          <a:lstStyle/>
          <a:p>
            <a:pPr algn="ctr"/>
            <a:r>
              <a:rPr lang="zh-CN" altLang="en-US" sz="4000" b="1" dirty="0"/>
              <a:t>第一章   社会保障制度产生的历史背景</a:t>
            </a:r>
          </a:p>
        </p:txBody>
      </p:sp>
      <p:sp>
        <p:nvSpPr>
          <p:cNvPr id="7" name="Rectangle 6">
            <a:extLst>
              <a:ext uri="{FF2B5EF4-FFF2-40B4-BE49-F238E27FC236}">
                <a16:creationId xmlns:a16="http://schemas.microsoft.com/office/drawing/2014/main" id="{115FA8BC-822F-4883-B887-BA1A38F7FA12}"/>
              </a:ext>
            </a:extLst>
          </p:cNvPr>
          <p:cNvSpPr/>
          <p:nvPr/>
        </p:nvSpPr>
        <p:spPr>
          <a:xfrm>
            <a:off x="2700760" y="2654027"/>
            <a:ext cx="6900441"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第一节  社会保障制度产生的历史背景</a:t>
            </a:r>
            <a:endParaRPr lang="en-GB" altLang="zh-CN" sz="2800" dirty="0">
              <a:solidFill>
                <a:schemeClr val="tx1"/>
              </a:solidFill>
            </a:endParaRPr>
          </a:p>
        </p:txBody>
      </p:sp>
      <p:sp>
        <p:nvSpPr>
          <p:cNvPr id="8" name="Rectangle 7">
            <a:extLst>
              <a:ext uri="{FF2B5EF4-FFF2-40B4-BE49-F238E27FC236}">
                <a16:creationId xmlns:a16="http://schemas.microsoft.com/office/drawing/2014/main" id="{496C3528-4EC8-48BC-9E55-2C141A263670}"/>
              </a:ext>
            </a:extLst>
          </p:cNvPr>
          <p:cNvSpPr/>
          <p:nvPr/>
        </p:nvSpPr>
        <p:spPr>
          <a:xfrm>
            <a:off x="2778818" y="3447689"/>
            <a:ext cx="5305815"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社会保障制度的类型</a:t>
            </a:r>
            <a:endParaRPr lang="en-GB" altLang="zh-CN" sz="2800" dirty="0">
              <a:solidFill>
                <a:schemeClr val="tx1"/>
              </a:solidFill>
            </a:endParaRPr>
          </a:p>
        </p:txBody>
      </p:sp>
      <p:sp>
        <p:nvSpPr>
          <p:cNvPr id="9" name="Rectangle 8">
            <a:extLst>
              <a:ext uri="{FF2B5EF4-FFF2-40B4-BE49-F238E27FC236}">
                <a16:creationId xmlns:a16="http://schemas.microsoft.com/office/drawing/2014/main" id="{FAAC986D-CD29-458C-BF64-227A465E3673}"/>
              </a:ext>
            </a:extLst>
          </p:cNvPr>
          <p:cNvSpPr/>
          <p:nvPr/>
        </p:nvSpPr>
        <p:spPr>
          <a:xfrm>
            <a:off x="3102205" y="4189484"/>
            <a:ext cx="5740712"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国内外社会保障制度的发展</a:t>
            </a:r>
            <a:endParaRPr lang="en-GB" altLang="zh-CN" sz="2800" dirty="0">
              <a:solidFill>
                <a:schemeClr val="tx1"/>
              </a:solidFill>
            </a:endParaRPr>
          </a:p>
        </p:txBody>
      </p:sp>
      <p:sp>
        <p:nvSpPr>
          <p:cNvPr id="10" name="Rectangle 9">
            <a:extLst>
              <a:ext uri="{FF2B5EF4-FFF2-40B4-BE49-F238E27FC236}">
                <a16:creationId xmlns:a16="http://schemas.microsoft.com/office/drawing/2014/main" id="{0A193A46-6CB8-4D74-9CD3-1134DED3C71C}"/>
              </a:ext>
            </a:extLst>
          </p:cNvPr>
          <p:cNvSpPr/>
          <p:nvPr/>
        </p:nvSpPr>
        <p:spPr>
          <a:xfrm>
            <a:off x="2823422" y="4979258"/>
            <a:ext cx="5662654"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中国社会保障制度改革</a:t>
            </a:r>
            <a:endParaRPr lang="en-GB" altLang="zh-CN" sz="2800" dirty="0">
              <a:solidFill>
                <a:schemeClr val="tx1"/>
              </a:solidFill>
            </a:endParaRPr>
          </a:p>
        </p:txBody>
      </p:sp>
    </p:spTree>
    <p:extLst>
      <p:ext uri="{BB962C8B-B14F-4D97-AF65-F5344CB8AC3E}">
        <p14:creationId xmlns:p14="http://schemas.microsoft.com/office/powerpoint/2010/main" val="280617607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554580515"/>
              </p:ext>
            </p:extLst>
          </p:nvPr>
        </p:nvGraphicFramePr>
        <p:xfrm>
          <a:off x="1835767" y="1117908"/>
          <a:ext cx="8132322" cy="5391587"/>
        </p:xfrm>
        <a:graphic>
          <a:graphicData uri="http://schemas.openxmlformats.org/drawingml/2006/table">
            <a:tbl>
              <a:tblPr firstRow="1" bandRow="1">
                <a:tableStyleId>{93296810-A885-4BE3-A3E7-6D5BEEA58F35}</a:tableStyleId>
              </a:tblPr>
              <a:tblGrid>
                <a:gridCol w="2855074">
                  <a:extLst>
                    <a:ext uri="{9D8B030D-6E8A-4147-A177-3AD203B41FA5}">
                      <a16:colId xmlns:a16="http://schemas.microsoft.com/office/drawing/2014/main" val="20000"/>
                    </a:ext>
                  </a:extLst>
                </a:gridCol>
                <a:gridCol w="2638624">
                  <a:extLst>
                    <a:ext uri="{9D8B030D-6E8A-4147-A177-3AD203B41FA5}">
                      <a16:colId xmlns:a16="http://schemas.microsoft.com/office/drawing/2014/main" val="20001"/>
                    </a:ext>
                  </a:extLst>
                </a:gridCol>
                <a:gridCol w="2638624">
                  <a:extLst>
                    <a:ext uri="{9D8B030D-6E8A-4147-A177-3AD203B41FA5}">
                      <a16:colId xmlns:a16="http://schemas.microsoft.com/office/drawing/2014/main" val="20002"/>
                    </a:ext>
                  </a:extLst>
                </a:gridCol>
              </a:tblGrid>
              <a:tr h="791587">
                <a:tc>
                  <a:txBody>
                    <a:bodyPr/>
                    <a:lstStyle/>
                    <a:p>
                      <a:pPr algn="ctr"/>
                      <a:r>
                        <a:rPr lang="zh-CN" altLang="en-US" sz="3200" dirty="0"/>
                        <a:t>题型</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题量</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分值</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91587">
                <a:tc>
                  <a:txBody>
                    <a:bodyPr/>
                    <a:lstStyle/>
                    <a:p>
                      <a:pPr algn="ctr"/>
                      <a:r>
                        <a:rPr lang="zh-CN" altLang="en-US" sz="2800" dirty="0"/>
                        <a:t>单项选择题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91587">
                <a:tc>
                  <a:txBody>
                    <a:bodyPr/>
                    <a:lstStyle/>
                    <a:p>
                      <a:pPr algn="ctr"/>
                      <a:r>
                        <a:rPr lang="zh-CN" altLang="en-US" sz="2800" dirty="0"/>
                        <a:t>多项选择题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10</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91587">
                <a:tc>
                  <a:txBody>
                    <a:bodyPr/>
                    <a:lstStyle/>
                    <a:p>
                      <a:pPr algn="ctr"/>
                      <a:r>
                        <a:rPr lang="zh-CN" altLang="en-US" sz="2800" dirty="0"/>
                        <a:t>名词解释题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4</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91587">
                <a:tc>
                  <a:txBody>
                    <a:bodyPr/>
                    <a:lstStyle/>
                    <a:p>
                      <a:pPr algn="ctr"/>
                      <a:r>
                        <a:rPr lang="zh-CN" altLang="en-US" sz="2800" dirty="0"/>
                        <a:t>简答题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6</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30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91587">
                <a:tc>
                  <a:txBody>
                    <a:bodyPr/>
                    <a:lstStyle/>
                    <a:p>
                      <a:pPr algn="ctr"/>
                      <a:r>
                        <a:rPr lang="zh-CN" altLang="en-US" sz="2800" dirty="0"/>
                        <a:t>论述题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a:t>
                      </a:r>
                      <a:r>
                        <a:rPr lang="zh-CN" altLang="en-US" sz="2800" dirty="0"/>
                        <a:t>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zh-CN" altLang="en-US"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42065">
                <a:tc grid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800" b="1" dirty="0">
                          <a:solidFill>
                            <a:srgbClr val="FF0000"/>
                          </a:solidFill>
                        </a:rPr>
                        <a:t>满分</a:t>
                      </a:r>
                      <a:r>
                        <a:rPr lang="en-US" altLang="zh-CN" sz="2800" b="1" dirty="0">
                          <a:solidFill>
                            <a:srgbClr val="FF0000"/>
                          </a:solidFill>
                        </a:rPr>
                        <a:t>100</a:t>
                      </a:r>
                      <a:r>
                        <a:rPr lang="zh-CN" altLang="en-US" sz="2800" b="1" dirty="0">
                          <a:solidFill>
                            <a:srgbClr val="FF0000"/>
                          </a:solidFill>
                        </a:rPr>
                        <a:t>分，考试时间</a:t>
                      </a:r>
                      <a:r>
                        <a:rPr lang="en-US" altLang="zh-CN" sz="2800" b="1" dirty="0">
                          <a:solidFill>
                            <a:srgbClr val="FF0000"/>
                          </a:solidFill>
                        </a:rPr>
                        <a:t>150</a:t>
                      </a:r>
                      <a:r>
                        <a:rPr lang="zh-CN" altLang="en-US" sz="2800" b="1" dirty="0">
                          <a:solidFill>
                            <a:srgbClr val="FF0000"/>
                          </a:solidFill>
                        </a:rPr>
                        <a:t>分钟</a:t>
                      </a:r>
                      <a:endParaRPr lang="en-US" altLang="zh-CN" sz="2800" b="1" dirty="0">
                        <a:solidFill>
                          <a:srgbClr val="FF0000"/>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D4925B93-4572-4237-8C12-18688FFAFD45}"/>
              </a:ext>
            </a:extLst>
          </p:cNvPr>
          <p:cNvGrpSpPr/>
          <p:nvPr/>
        </p:nvGrpSpPr>
        <p:grpSpPr>
          <a:xfrm>
            <a:off x="1438100" y="1563428"/>
            <a:ext cx="8599279" cy="4592261"/>
            <a:chOff x="-411721" y="985359"/>
            <a:chExt cx="8599279" cy="4592261"/>
          </a:xfrm>
        </p:grpSpPr>
        <p:grpSp>
          <p:nvGrpSpPr>
            <p:cNvPr id="3" name="组合 2">
              <a:extLst>
                <a:ext uri="{FF2B5EF4-FFF2-40B4-BE49-F238E27FC236}">
                  <a16:creationId xmlns:a16="http://schemas.microsoft.com/office/drawing/2014/main" id="{3827E1D5-9930-49C0-B247-DC2BE2DEB229}"/>
                </a:ext>
              </a:extLst>
            </p:cNvPr>
            <p:cNvGrpSpPr/>
            <p:nvPr/>
          </p:nvGrpSpPr>
          <p:grpSpPr>
            <a:xfrm>
              <a:off x="-411721" y="985359"/>
              <a:ext cx="8599279" cy="4592261"/>
              <a:chOff x="-1909743" y="1235705"/>
              <a:chExt cx="8599279" cy="4592261"/>
            </a:xfrm>
          </p:grpSpPr>
          <p:sp>
            <p:nvSpPr>
              <p:cNvPr id="5" name="文本框 4">
                <a:extLst>
                  <a:ext uri="{FF2B5EF4-FFF2-40B4-BE49-F238E27FC236}">
                    <a16:creationId xmlns:a16="http://schemas.microsoft.com/office/drawing/2014/main" id="{C36366A8-D296-4E2F-805F-9E8074C921FF}"/>
                  </a:ext>
                </a:extLst>
              </p:cNvPr>
              <p:cNvSpPr txBox="1"/>
              <p:nvPr/>
            </p:nvSpPr>
            <p:spPr>
              <a:xfrm>
                <a:off x="-1909743" y="3392392"/>
                <a:ext cx="4498878" cy="523220"/>
              </a:xfrm>
              <a:prstGeom prst="rect">
                <a:avLst/>
              </a:prstGeom>
              <a:solidFill>
                <a:schemeClr val="accent6">
                  <a:lumMod val="60000"/>
                  <a:lumOff val="40000"/>
                </a:schemeClr>
              </a:solidFill>
              <a:ln w="38100">
                <a:noFill/>
              </a:ln>
            </p:spPr>
            <p:txBody>
              <a:bodyPr vert="horz" wrap="square" rtlCol="0">
                <a:spAutoFit/>
              </a:bodyPr>
              <a:lstStyle/>
              <a:p>
                <a:pPr lvl="0"/>
                <a:r>
                  <a:rPr lang="zh-CN" altLang="en-US" sz="2800" dirty="0"/>
                  <a:t>国内外社会保障制度的发展</a:t>
                </a:r>
              </a:p>
            </p:txBody>
          </p:sp>
          <p:cxnSp>
            <p:nvCxnSpPr>
              <p:cNvPr id="6" name="直接连接符 5">
                <a:extLst>
                  <a:ext uri="{FF2B5EF4-FFF2-40B4-BE49-F238E27FC236}">
                    <a16:creationId xmlns:a16="http://schemas.microsoft.com/office/drawing/2014/main" id="{9628F05D-FD1D-436D-88D8-C029EACD3F09}"/>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1EA54C0B-B9BD-4F44-81FE-50B17F6601C5}"/>
                  </a:ext>
                </a:extLst>
              </p:cNvPr>
              <p:cNvCxnSpPr/>
              <p:nvPr/>
            </p:nvCxnSpPr>
            <p:spPr>
              <a:xfrm>
                <a:off x="3102252" y="1480038"/>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CC98B308-34BA-4447-A4ED-06AB31ED23B0}"/>
                  </a:ext>
                </a:extLst>
              </p:cNvPr>
              <p:cNvCxnSpPr/>
              <p:nvPr/>
            </p:nvCxnSpPr>
            <p:spPr>
              <a:xfrm>
                <a:off x="3117275" y="365400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E08CA640-7A68-4A3F-AE36-33091BF8F55B}"/>
                  </a:ext>
                </a:extLst>
              </p:cNvPr>
              <p:cNvSpPr txBox="1"/>
              <p:nvPr/>
            </p:nvSpPr>
            <p:spPr>
              <a:xfrm>
                <a:off x="3625844" y="1235705"/>
                <a:ext cx="3063692" cy="830997"/>
              </a:xfrm>
              <a:prstGeom prst="rect">
                <a:avLst/>
              </a:prstGeom>
              <a:noFill/>
              <a:ln w="38100">
                <a:solidFill>
                  <a:schemeClr val="accent6">
                    <a:lumMod val="75000"/>
                  </a:schemeClr>
                </a:solidFill>
              </a:ln>
            </p:spPr>
            <p:txBody>
              <a:bodyPr wrap="square" rtlCol="0">
                <a:spAutoFit/>
              </a:bodyPr>
              <a:lstStyle/>
              <a:p>
                <a:pPr lvl="0" algn="ctr"/>
                <a:r>
                  <a:rPr lang="zh-CN" altLang="en-US" sz="2800" dirty="0"/>
                  <a:t>中国社会保障制度</a:t>
                </a:r>
              </a:p>
              <a:p>
                <a:pPr lvl="0" algn="ctr"/>
                <a:r>
                  <a:rPr lang="zh-CN" altLang="en-US" b="1" dirty="0">
                    <a:solidFill>
                      <a:srgbClr val="FF0000"/>
                    </a:solidFill>
                  </a:rPr>
                  <a:t>（建立于</a:t>
                </a:r>
                <a:r>
                  <a:rPr lang="en-US" altLang="zh-CN" b="1" dirty="0">
                    <a:solidFill>
                      <a:srgbClr val="FF0000"/>
                    </a:solidFill>
                  </a:rPr>
                  <a:t>20</a:t>
                </a:r>
                <a:r>
                  <a:rPr lang="zh-CN" altLang="en-US" b="1" dirty="0">
                    <a:solidFill>
                      <a:srgbClr val="FF0000"/>
                    </a:solidFill>
                  </a:rPr>
                  <a:t>世纪</a:t>
                </a:r>
                <a:r>
                  <a:rPr lang="en-US" altLang="zh-CN" b="1" dirty="0">
                    <a:solidFill>
                      <a:srgbClr val="FF0000"/>
                    </a:solidFill>
                  </a:rPr>
                  <a:t>50</a:t>
                </a:r>
                <a:r>
                  <a:rPr lang="zh-CN" altLang="en-US" b="1" dirty="0">
                    <a:solidFill>
                      <a:srgbClr val="FF0000"/>
                    </a:solidFill>
                  </a:rPr>
                  <a:t>年代）</a:t>
                </a:r>
                <a:endParaRPr lang="en-GB" altLang="zh-CN" b="1" dirty="0">
                  <a:solidFill>
                    <a:srgbClr val="FF0000"/>
                  </a:solidFill>
                </a:endParaRPr>
              </a:p>
            </p:txBody>
          </p:sp>
          <p:sp>
            <p:nvSpPr>
              <p:cNvPr id="10" name="文本框 9">
                <a:extLst>
                  <a:ext uri="{FF2B5EF4-FFF2-40B4-BE49-F238E27FC236}">
                    <a16:creationId xmlns:a16="http://schemas.microsoft.com/office/drawing/2014/main" id="{00BB59C8-F45C-4291-B033-F31F99274F2F}"/>
                  </a:ext>
                </a:extLst>
              </p:cNvPr>
              <p:cNvSpPr txBox="1"/>
              <p:nvPr/>
            </p:nvSpPr>
            <p:spPr>
              <a:xfrm>
                <a:off x="3625844" y="3450282"/>
                <a:ext cx="2686182" cy="461665"/>
              </a:xfrm>
              <a:prstGeom prst="rect">
                <a:avLst/>
              </a:prstGeom>
              <a:noFill/>
              <a:ln w="38100">
                <a:solidFill>
                  <a:schemeClr val="accent6">
                    <a:lumMod val="75000"/>
                  </a:schemeClr>
                </a:solidFill>
              </a:ln>
            </p:spPr>
            <p:txBody>
              <a:bodyPr wrap="square" rtlCol="0">
                <a:spAutoFit/>
              </a:bodyPr>
              <a:lstStyle/>
              <a:p>
                <a:pPr lvl="0"/>
                <a:r>
                  <a:rPr lang="zh-CN" altLang="en-US" sz="2400" dirty="0"/>
                  <a:t>日本社会保障制度</a:t>
                </a:r>
                <a:endParaRPr lang="en-GB" altLang="zh-CN" sz="2400" dirty="0"/>
              </a:p>
            </p:txBody>
          </p:sp>
          <p:cxnSp>
            <p:nvCxnSpPr>
              <p:cNvPr id="11" name="直接连接符 10">
                <a:extLst>
                  <a:ext uri="{FF2B5EF4-FFF2-40B4-BE49-F238E27FC236}">
                    <a16:creationId xmlns:a16="http://schemas.microsoft.com/office/drawing/2014/main" id="{DD851EA6-2133-4CB3-8262-609C8BF6461B}"/>
                  </a:ext>
                </a:extLst>
              </p:cNvPr>
              <p:cNvCxnSpPr/>
              <p:nvPr/>
            </p:nvCxnSpPr>
            <p:spPr>
              <a:xfrm>
                <a:off x="3102251" y="5560521"/>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5FB71394-EB62-40D9-8696-76852510CB0F}"/>
                  </a:ext>
                </a:extLst>
              </p:cNvPr>
              <p:cNvSpPr txBox="1"/>
              <p:nvPr/>
            </p:nvSpPr>
            <p:spPr>
              <a:xfrm>
                <a:off x="3610820" y="5366301"/>
                <a:ext cx="2761486" cy="461665"/>
              </a:xfrm>
              <a:prstGeom prst="rect">
                <a:avLst/>
              </a:prstGeom>
              <a:noFill/>
              <a:ln w="38100">
                <a:solidFill>
                  <a:schemeClr val="accent6">
                    <a:lumMod val="75000"/>
                  </a:schemeClr>
                </a:solidFill>
              </a:ln>
            </p:spPr>
            <p:txBody>
              <a:bodyPr wrap="square" rtlCol="0">
                <a:spAutoFit/>
              </a:bodyPr>
              <a:lstStyle/>
              <a:p>
                <a:pPr lvl="0"/>
                <a:r>
                  <a:rPr lang="zh-CN" altLang="en-US" sz="2400" dirty="0"/>
                  <a:t>瑞典社会保障制度</a:t>
                </a:r>
                <a:endParaRPr lang="en-GB" altLang="zh-CN" sz="2400" dirty="0"/>
              </a:p>
            </p:txBody>
          </p:sp>
          <p:cxnSp>
            <p:nvCxnSpPr>
              <p:cNvPr id="13" name="直接连接符 12">
                <a:extLst>
                  <a:ext uri="{FF2B5EF4-FFF2-40B4-BE49-F238E27FC236}">
                    <a16:creationId xmlns:a16="http://schemas.microsoft.com/office/drawing/2014/main" id="{091E9CA6-FC44-4EB0-94A9-D38AA83EB5CE}"/>
                  </a:ext>
                </a:extLst>
              </p:cNvPr>
              <p:cNvCxnSpPr>
                <a:cxnSpLocks/>
              </p:cNvCxnSpPr>
              <p:nvPr/>
            </p:nvCxnSpPr>
            <p:spPr>
              <a:xfrm flipV="1">
                <a:off x="3117275" y="1466538"/>
                <a:ext cx="0" cy="410484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a:extLst>
                <a:ext uri="{FF2B5EF4-FFF2-40B4-BE49-F238E27FC236}">
                  <a16:creationId xmlns:a16="http://schemas.microsoft.com/office/drawing/2014/main" id="{414EF2F4-C615-4302-B1F7-986648E199D3}"/>
                </a:ext>
              </a:extLst>
            </p:cNvPr>
            <p:cNvCxnSpPr/>
            <p:nvPr/>
          </p:nvCxnSpPr>
          <p:spPr>
            <a:xfrm>
              <a:off x="4614620" y="233698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92ADBE7-6D2F-452E-A0BC-C95AD3CBAB00}"/>
                </a:ext>
              </a:extLst>
            </p:cNvPr>
            <p:cNvSpPr txBox="1"/>
            <p:nvPr/>
          </p:nvSpPr>
          <p:spPr>
            <a:xfrm>
              <a:off x="5138212" y="2092647"/>
              <a:ext cx="2671840" cy="461665"/>
            </a:xfrm>
            <a:prstGeom prst="rect">
              <a:avLst/>
            </a:prstGeom>
            <a:noFill/>
            <a:ln w="38100">
              <a:solidFill>
                <a:schemeClr val="accent6">
                  <a:lumMod val="75000"/>
                </a:schemeClr>
              </a:solidFill>
            </a:ln>
          </p:spPr>
          <p:txBody>
            <a:bodyPr wrap="square" rtlCol="0">
              <a:spAutoFit/>
            </a:bodyPr>
            <a:lstStyle/>
            <a:p>
              <a:pPr lvl="0"/>
              <a:r>
                <a:rPr lang="zh-CN" altLang="en-US" sz="2400" dirty="0"/>
                <a:t>美国社会保障制度</a:t>
              </a:r>
              <a:endParaRPr lang="en-GB" altLang="zh-CN" sz="2400" dirty="0"/>
            </a:p>
          </p:txBody>
        </p:sp>
        <p:cxnSp>
          <p:nvCxnSpPr>
            <p:cNvPr id="16" name="直接连接符 15">
              <a:extLst>
                <a:ext uri="{FF2B5EF4-FFF2-40B4-BE49-F238E27FC236}">
                  <a16:creationId xmlns:a16="http://schemas.microsoft.com/office/drawing/2014/main" id="{FBEA2B78-86F6-4FDF-866A-55FC55C180F6}"/>
                </a:ext>
              </a:extLst>
            </p:cNvPr>
            <p:cNvCxnSpPr/>
            <p:nvPr/>
          </p:nvCxnSpPr>
          <p:spPr>
            <a:xfrm>
              <a:off x="4600274" y="4402278"/>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C16F9984-1693-4FD6-BA45-FF8072167AA9}"/>
                </a:ext>
              </a:extLst>
            </p:cNvPr>
            <p:cNvSpPr txBox="1"/>
            <p:nvPr/>
          </p:nvSpPr>
          <p:spPr>
            <a:xfrm>
              <a:off x="5123865" y="4157945"/>
              <a:ext cx="2761487" cy="461665"/>
            </a:xfrm>
            <a:prstGeom prst="rect">
              <a:avLst/>
            </a:prstGeom>
            <a:noFill/>
            <a:ln w="38100">
              <a:solidFill>
                <a:schemeClr val="accent6">
                  <a:lumMod val="75000"/>
                </a:schemeClr>
              </a:solidFill>
            </a:ln>
          </p:spPr>
          <p:txBody>
            <a:bodyPr wrap="square" rtlCol="0">
              <a:spAutoFit/>
            </a:bodyPr>
            <a:lstStyle/>
            <a:p>
              <a:pPr lvl="0"/>
              <a:r>
                <a:rPr lang="zh-CN" altLang="en-US" sz="2400" dirty="0"/>
                <a:t>英国社会保障制度</a:t>
              </a:r>
              <a:endParaRPr lang="en-GB" altLang="zh-CN" sz="2400" dirty="0"/>
            </a:p>
          </p:txBody>
        </p:sp>
      </p:grpSp>
    </p:spTree>
    <p:extLst>
      <p:ext uri="{BB962C8B-B14F-4D97-AF65-F5344CB8AC3E}">
        <p14:creationId xmlns:p14="http://schemas.microsoft.com/office/powerpoint/2010/main" val="20761274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94458D03-D5FC-4FCE-AFA9-65CFA7239592}"/>
              </a:ext>
            </a:extLst>
          </p:cNvPr>
          <p:cNvGrpSpPr/>
          <p:nvPr/>
        </p:nvGrpSpPr>
        <p:grpSpPr>
          <a:xfrm>
            <a:off x="575461" y="3429000"/>
            <a:ext cx="11448287" cy="2424249"/>
            <a:chOff x="1143020" y="3153127"/>
            <a:chExt cx="11448287" cy="2424249"/>
          </a:xfrm>
        </p:grpSpPr>
        <p:sp>
          <p:nvSpPr>
            <p:cNvPr id="7" name="Rectangle 6">
              <a:extLst>
                <a:ext uri="{FF2B5EF4-FFF2-40B4-BE49-F238E27FC236}">
                  <a16:creationId xmlns:a16="http://schemas.microsoft.com/office/drawing/2014/main" id="{62014412-3BFE-45C8-A3FF-8C747B2FC44A}"/>
                </a:ext>
              </a:extLst>
            </p:cNvPr>
            <p:cNvSpPr/>
            <p:nvPr/>
          </p:nvSpPr>
          <p:spPr>
            <a:xfrm>
              <a:off x="1143020" y="4148956"/>
              <a:ext cx="2492990" cy="400110"/>
            </a:xfrm>
            <a:prstGeom prst="rect">
              <a:avLst/>
            </a:prstGeom>
            <a:ln w="38100">
              <a:noFill/>
            </a:ln>
          </p:spPr>
          <p:txBody>
            <a:bodyPr wrap="none">
              <a:spAutoFit/>
            </a:bodyPr>
            <a:lstStyle/>
            <a:p>
              <a:pPr algn="ctr"/>
              <a:r>
                <a:rPr lang="zh-CN" altLang="en-US" sz="2000" dirty="0">
                  <a:latin typeface="+mn-ea"/>
                </a:rPr>
                <a:t>中国的社会保障体系</a:t>
              </a:r>
              <a:endParaRPr lang="en-GB" sz="2000" dirty="0">
                <a:latin typeface="+mn-ea"/>
              </a:endParaRPr>
            </a:p>
          </p:txBody>
        </p:sp>
        <p:grpSp>
          <p:nvGrpSpPr>
            <p:cNvPr id="3" name="组合 2">
              <a:extLst>
                <a:ext uri="{FF2B5EF4-FFF2-40B4-BE49-F238E27FC236}">
                  <a16:creationId xmlns:a16="http://schemas.microsoft.com/office/drawing/2014/main" id="{8D051F8D-09B2-4552-9902-CDDF1362DF59}"/>
                </a:ext>
              </a:extLst>
            </p:cNvPr>
            <p:cNvGrpSpPr/>
            <p:nvPr/>
          </p:nvGrpSpPr>
          <p:grpSpPr>
            <a:xfrm>
              <a:off x="4174947" y="3153127"/>
              <a:ext cx="1210588" cy="2412786"/>
              <a:chOff x="2648013" y="3227358"/>
              <a:chExt cx="1210588" cy="2412786"/>
            </a:xfrm>
          </p:grpSpPr>
          <p:sp>
            <p:nvSpPr>
              <p:cNvPr id="8" name="Rectangle 7">
                <a:extLst>
                  <a:ext uri="{FF2B5EF4-FFF2-40B4-BE49-F238E27FC236}">
                    <a16:creationId xmlns:a16="http://schemas.microsoft.com/office/drawing/2014/main" id="{9F7FDB75-B9D3-4F95-8421-9D8BF184529F}"/>
                  </a:ext>
                </a:extLst>
              </p:cNvPr>
              <p:cNvSpPr/>
              <p:nvPr/>
            </p:nvSpPr>
            <p:spPr>
              <a:xfrm>
                <a:off x="2648013" y="3227358"/>
                <a:ext cx="1210588" cy="400110"/>
              </a:xfrm>
              <a:prstGeom prst="rect">
                <a:avLst/>
              </a:prstGeom>
              <a:ln w="38100">
                <a:noFill/>
              </a:ln>
            </p:spPr>
            <p:txBody>
              <a:bodyPr wrap="none">
                <a:spAutoFit/>
              </a:bodyPr>
              <a:lstStyle/>
              <a:p>
                <a:pPr algn="ctr"/>
                <a:r>
                  <a:rPr lang="zh-CN" altLang="en-US" sz="2000" dirty="0">
                    <a:latin typeface="+mn-ea"/>
                  </a:rPr>
                  <a:t>社会救助</a:t>
                </a:r>
                <a:endParaRPr lang="en-GB" sz="2000" dirty="0"/>
              </a:p>
            </p:txBody>
          </p:sp>
          <p:sp>
            <p:nvSpPr>
              <p:cNvPr id="10" name="Rectangle 9">
                <a:extLst>
                  <a:ext uri="{FF2B5EF4-FFF2-40B4-BE49-F238E27FC236}">
                    <a16:creationId xmlns:a16="http://schemas.microsoft.com/office/drawing/2014/main" id="{3D030F69-864C-4D74-A68A-5EA923B582CC}"/>
                  </a:ext>
                </a:extLst>
              </p:cNvPr>
              <p:cNvSpPr/>
              <p:nvPr/>
            </p:nvSpPr>
            <p:spPr>
              <a:xfrm>
                <a:off x="2648013" y="3898250"/>
                <a:ext cx="1210588" cy="400110"/>
              </a:xfrm>
              <a:prstGeom prst="rect">
                <a:avLst/>
              </a:prstGeom>
              <a:ln w="38100">
                <a:noFill/>
              </a:ln>
            </p:spPr>
            <p:txBody>
              <a:bodyPr wrap="none">
                <a:spAutoFit/>
              </a:bodyPr>
              <a:lstStyle/>
              <a:p>
                <a:pPr algn="ctr"/>
                <a:r>
                  <a:rPr lang="zh-CN" altLang="en-US" sz="2000" dirty="0">
                    <a:latin typeface="+mn-ea"/>
                  </a:rPr>
                  <a:t>社会保险</a:t>
                </a:r>
                <a:endParaRPr lang="en-GB" sz="2000" dirty="0">
                  <a:latin typeface="+mn-ea"/>
                </a:endParaRPr>
              </a:p>
            </p:txBody>
          </p:sp>
          <p:sp>
            <p:nvSpPr>
              <p:cNvPr id="11" name="Rectangle 10">
                <a:extLst>
                  <a:ext uri="{FF2B5EF4-FFF2-40B4-BE49-F238E27FC236}">
                    <a16:creationId xmlns:a16="http://schemas.microsoft.com/office/drawing/2014/main" id="{67CCFD4F-382F-42EF-BCA6-48370EC0852B}"/>
                  </a:ext>
                </a:extLst>
              </p:cNvPr>
              <p:cNvSpPr/>
              <p:nvPr/>
            </p:nvSpPr>
            <p:spPr>
              <a:xfrm>
                <a:off x="2648013" y="4569142"/>
                <a:ext cx="1210588" cy="400110"/>
              </a:xfrm>
              <a:prstGeom prst="rect">
                <a:avLst/>
              </a:prstGeom>
              <a:ln w="38100">
                <a:noFill/>
              </a:ln>
            </p:spPr>
            <p:txBody>
              <a:bodyPr wrap="none">
                <a:spAutoFit/>
              </a:bodyPr>
              <a:lstStyle/>
              <a:p>
                <a:pPr algn="ctr"/>
                <a:r>
                  <a:rPr lang="zh-CN" altLang="en-US" sz="2000" dirty="0">
                    <a:latin typeface="+mn-ea"/>
                  </a:rPr>
                  <a:t>社会福利</a:t>
                </a:r>
                <a:endParaRPr lang="en-GB" sz="2000" dirty="0">
                  <a:latin typeface="+mn-ea"/>
                </a:endParaRPr>
              </a:p>
            </p:txBody>
          </p:sp>
          <p:sp>
            <p:nvSpPr>
              <p:cNvPr id="12" name="Rectangle 11">
                <a:extLst>
                  <a:ext uri="{FF2B5EF4-FFF2-40B4-BE49-F238E27FC236}">
                    <a16:creationId xmlns:a16="http://schemas.microsoft.com/office/drawing/2014/main" id="{399AA393-CEE3-4EBF-8F28-82B499712F2A}"/>
                  </a:ext>
                </a:extLst>
              </p:cNvPr>
              <p:cNvSpPr/>
              <p:nvPr/>
            </p:nvSpPr>
            <p:spPr>
              <a:xfrm>
                <a:off x="2648013" y="5240034"/>
                <a:ext cx="1210588" cy="400110"/>
              </a:xfrm>
              <a:prstGeom prst="rect">
                <a:avLst/>
              </a:prstGeom>
              <a:ln w="38100">
                <a:noFill/>
              </a:ln>
            </p:spPr>
            <p:txBody>
              <a:bodyPr wrap="none">
                <a:spAutoFit/>
              </a:bodyPr>
              <a:lstStyle/>
              <a:p>
                <a:pPr algn="ctr"/>
                <a:r>
                  <a:rPr lang="zh-CN" altLang="en-US" sz="2000" dirty="0">
                    <a:latin typeface="+mn-ea"/>
                  </a:rPr>
                  <a:t>社会优抚</a:t>
                </a:r>
                <a:endParaRPr lang="en-GB" sz="2000" dirty="0">
                  <a:latin typeface="+mn-ea"/>
                </a:endParaRPr>
              </a:p>
            </p:txBody>
          </p:sp>
        </p:grpSp>
        <p:sp>
          <p:nvSpPr>
            <p:cNvPr id="13" name="Right Brace 12">
              <a:extLst>
                <a:ext uri="{FF2B5EF4-FFF2-40B4-BE49-F238E27FC236}">
                  <a16:creationId xmlns:a16="http://schemas.microsoft.com/office/drawing/2014/main" id="{72EFD759-F69B-40FF-946A-F086A0E61D19}"/>
                </a:ext>
              </a:extLst>
            </p:cNvPr>
            <p:cNvSpPr/>
            <p:nvPr/>
          </p:nvSpPr>
          <p:spPr>
            <a:xfrm rot="10800000">
              <a:off x="3670698" y="3237237"/>
              <a:ext cx="371483" cy="2223547"/>
            </a:xfrm>
            <a:prstGeom prst="rightBrace">
              <a:avLst/>
            </a:prstGeom>
            <a:ln w="12700"/>
          </p:spPr>
          <p:style>
            <a:lnRef idx="2">
              <a:schemeClr val="dk1"/>
            </a:lnRef>
            <a:fillRef idx="0">
              <a:schemeClr val="dk1"/>
            </a:fillRef>
            <a:effectRef idx="1">
              <a:schemeClr val="dk1"/>
            </a:effectRef>
            <a:fontRef idx="minor">
              <a:schemeClr val="tx1"/>
            </a:fontRef>
          </p:style>
          <p:txBody>
            <a:bodyPr rtlCol="0" anchor="ctr"/>
            <a:lstStyle/>
            <a:p>
              <a:pPr algn="ctr"/>
              <a:endParaRPr lang="en-GB" dirty="0"/>
            </a:p>
          </p:txBody>
        </p:sp>
        <p:sp>
          <p:nvSpPr>
            <p:cNvPr id="14" name="文本框 13"/>
            <p:cNvSpPr txBox="1"/>
            <p:nvPr/>
          </p:nvSpPr>
          <p:spPr>
            <a:xfrm>
              <a:off x="5347865" y="3161643"/>
              <a:ext cx="3379451" cy="400110"/>
            </a:xfrm>
            <a:prstGeom prst="rect">
              <a:avLst/>
            </a:prstGeom>
            <a:ln w="38100">
              <a:noFill/>
            </a:ln>
          </p:spPr>
          <p:txBody>
            <a:bodyPr wrap="none">
              <a:spAutoFit/>
            </a:bodyPr>
            <a:lstStyle>
              <a:defPPr>
                <a:defRPr lang="zh-CN"/>
              </a:defPPr>
              <a:lvl1pPr algn="ctr">
                <a:defRPr sz="2000">
                  <a:latin typeface="+mn-ea"/>
                </a:defRPr>
              </a:lvl1pPr>
            </a:lstStyle>
            <a:p>
              <a:r>
                <a:rPr lang="en-US" altLang="zh-CN" dirty="0"/>
                <a:t>—— </a:t>
              </a:r>
              <a:r>
                <a:rPr lang="zh-CN" altLang="en-US" dirty="0"/>
                <a:t>最低层次的社会保障。</a:t>
              </a:r>
            </a:p>
          </p:txBody>
        </p:sp>
        <p:sp>
          <p:nvSpPr>
            <p:cNvPr id="23" name="矩形 22"/>
            <p:cNvSpPr/>
            <p:nvPr/>
          </p:nvSpPr>
          <p:spPr>
            <a:xfrm>
              <a:off x="5354138" y="3861406"/>
              <a:ext cx="2097049" cy="400110"/>
            </a:xfrm>
            <a:prstGeom prst="rect">
              <a:avLst/>
            </a:prstGeom>
            <a:ln w="38100">
              <a:noFill/>
            </a:ln>
          </p:spPr>
          <p:txBody>
            <a:bodyPr wrap="none">
              <a:spAutoFit/>
            </a:bodyPr>
            <a:lstStyle/>
            <a:p>
              <a:pPr algn="ctr"/>
              <a:r>
                <a:rPr lang="en-US" altLang="zh-CN" sz="2000" dirty="0">
                  <a:latin typeface="+mn-ea"/>
                </a:rPr>
                <a:t>—— </a:t>
              </a:r>
              <a:r>
                <a:rPr lang="zh-CN" altLang="en-US" sz="2000" dirty="0">
                  <a:latin typeface="+mn-ea"/>
                </a:rPr>
                <a:t>基本保障。</a:t>
              </a:r>
              <a:endParaRPr lang="en-GB" altLang="zh-CN" sz="2000" dirty="0">
                <a:latin typeface="+mn-ea"/>
              </a:endParaRPr>
            </a:p>
          </p:txBody>
        </p:sp>
        <p:sp>
          <p:nvSpPr>
            <p:cNvPr id="27" name="矩形 26"/>
            <p:cNvSpPr/>
            <p:nvPr/>
          </p:nvSpPr>
          <p:spPr>
            <a:xfrm>
              <a:off x="5347864" y="4513604"/>
              <a:ext cx="6457217" cy="400110"/>
            </a:xfrm>
            <a:prstGeom prst="rect">
              <a:avLst/>
            </a:prstGeom>
            <a:ln w="38100">
              <a:noFill/>
            </a:ln>
          </p:spPr>
          <p:txBody>
            <a:bodyPr wrap="none">
              <a:spAutoFit/>
            </a:bodyPr>
            <a:lstStyle/>
            <a:p>
              <a:pPr algn="ctr"/>
              <a:r>
                <a:rPr lang="en-US" altLang="zh-CN" sz="2000" dirty="0">
                  <a:latin typeface="+mn-ea"/>
                </a:rPr>
                <a:t>—— </a:t>
              </a:r>
              <a:r>
                <a:rPr lang="zh-CN" altLang="en-US" sz="2000" dirty="0">
                  <a:latin typeface="+mn-ea"/>
                </a:rPr>
                <a:t>增进城乡全体公民生活福利的高层次的社会保障。</a:t>
              </a:r>
            </a:p>
          </p:txBody>
        </p:sp>
        <p:sp>
          <p:nvSpPr>
            <p:cNvPr id="30" name="矩形 29"/>
            <p:cNvSpPr/>
            <p:nvPr/>
          </p:nvSpPr>
          <p:spPr>
            <a:xfrm>
              <a:off x="5364649" y="5177266"/>
              <a:ext cx="7226658" cy="400110"/>
            </a:xfrm>
            <a:prstGeom prst="rect">
              <a:avLst/>
            </a:prstGeom>
            <a:ln w="38100">
              <a:noFill/>
            </a:ln>
          </p:spPr>
          <p:txBody>
            <a:bodyPr wrap="none">
              <a:spAutoFit/>
            </a:bodyPr>
            <a:lstStyle/>
            <a:p>
              <a:pPr algn="ctr"/>
              <a:r>
                <a:rPr lang="en-US" altLang="zh-CN" sz="2000" dirty="0">
                  <a:latin typeface="+mn-ea"/>
                </a:rPr>
                <a:t>—— </a:t>
              </a:r>
              <a:r>
                <a:rPr lang="zh-CN" altLang="en-US" sz="2000" dirty="0">
                  <a:latin typeface="+mn-ea"/>
                </a:rPr>
                <a:t>现代社会保障制度框架内针对特殊对象的特殊保障手段。</a:t>
              </a:r>
            </a:p>
          </p:txBody>
        </p:sp>
      </p:grpSp>
      <p:grpSp>
        <p:nvGrpSpPr>
          <p:cNvPr id="16" name="组合 15">
            <a:extLst>
              <a:ext uri="{FF2B5EF4-FFF2-40B4-BE49-F238E27FC236}">
                <a16:creationId xmlns:a16="http://schemas.microsoft.com/office/drawing/2014/main" id="{604FB24F-1B72-400B-8354-9747AD238FBE}"/>
              </a:ext>
            </a:extLst>
          </p:cNvPr>
          <p:cNvGrpSpPr/>
          <p:nvPr/>
        </p:nvGrpSpPr>
        <p:grpSpPr>
          <a:xfrm>
            <a:off x="107475" y="941847"/>
            <a:ext cx="6238641" cy="1722517"/>
            <a:chOff x="107475" y="941847"/>
            <a:chExt cx="6238641" cy="1722517"/>
          </a:xfrm>
        </p:grpSpPr>
        <p:sp>
          <p:nvSpPr>
            <p:cNvPr id="17" name="文本框 16">
              <a:extLst>
                <a:ext uri="{FF2B5EF4-FFF2-40B4-BE49-F238E27FC236}">
                  <a16:creationId xmlns:a16="http://schemas.microsoft.com/office/drawing/2014/main" id="{46F9DEE9-DEEF-4AFF-819F-2C2321FBB207}"/>
                </a:ext>
              </a:extLst>
            </p:cNvPr>
            <p:cNvSpPr txBox="1"/>
            <p:nvPr/>
          </p:nvSpPr>
          <p:spPr>
            <a:xfrm>
              <a:off x="683565" y="2264254"/>
              <a:ext cx="3449983" cy="400110"/>
            </a:xfrm>
            <a:prstGeom prst="rect">
              <a:avLst/>
            </a:prstGeom>
            <a:noFill/>
          </p:spPr>
          <p:txBody>
            <a:bodyPr wrap="none" rtlCol="0">
              <a:spAutoFit/>
            </a:bodyPr>
            <a:lstStyle/>
            <a:p>
              <a:r>
                <a:rPr lang="en-US" altLang="zh-CN" sz="2000" b="1" dirty="0"/>
                <a:t>1.3.1   </a:t>
              </a:r>
              <a:r>
                <a:rPr lang="zh-CN" altLang="en-US" sz="2000" b="1" dirty="0"/>
                <a:t>一、中国社会保障制度</a:t>
              </a:r>
              <a:endParaRPr lang="en-US" altLang="zh-CN" sz="2000" b="1" dirty="0"/>
            </a:p>
          </p:txBody>
        </p:sp>
        <p:grpSp>
          <p:nvGrpSpPr>
            <p:cNvPr id="18" name="组合 17">
              <a:extLst>
                <a:ext uri="{FF2B5EF4-FFF2-40B4-BE49-F238E27FC236}">
                  <a16:creationId xmlns:a16="http://schemas.microsoft.com/office/drawing/2014/main" id="{51807AC5-2D01-4052-B3A3-7C6289977909}"/>
                </a:ext>
              </a:extLst>
            </p:cNvPr>
            <p:cNvGrpSpPr/>
            <p:nvPr/>
          </p:nvGrpSpPr>
          <p:grpSpPr>
            <a:xfrm>
              <a:off x="107475" y="941847"/>
              <a:ext cx="6238641" cy="1124064"/>
              <a:chOff x="107475" y="941847"/>
              <a:chExt cx="6238641" cy="1124064"/>
            </a:xfrm>
          </p:grpSpPr>
          <p:sp>
            <p:nvSpPr>
              <p:cNvPr id="19" name="文本框 18">
                <a:extLst>
                  <a:ext uri="{FF2B5EF4-FFF2-40B4-BE49-F238E27FC236}">
                    <a16:creationId xmlns:a16="http://schemas.microsoft.com/office/drawing/2014/main" id="{74D7EDBD-B608-4367-A035-71A9419FB54A}"/>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20" name="矩形 19">
                <a:extLst>
                  <a:ext uri="{FF2B5EF4-FFF2-40B4-BE49-F238E27FC236}">
                    <a16:creationId xmlns:a16="http://schemas.microsoft.com/office/drawing/2014/main" id="{4AE7A7D2-0A9F-409F-932E-123694BB4E91}"/>
                  </a:ext>
                </a:extLst>
              </p:cNvPr>
              <p:cNvSpPr/>
              <p:nvPr/>
            </p:nvSpPr>
            <p:spPr>
              <a:xfrm>
                <a:off x="675974" y="1604246"/>
                <a:ext cx="5670142" cy="461665"/>
              </a:xfrm>
              <a:prstGeom prst="rect">
                <a:avLst/>
              </a:prstGeom>
              <a:noFill/>
            </p:spPr>
            <p:txBody>
              <a:bodyPr wrap="square" rtlCol="0">
                <a:spAutoFit/>
              </a:bodyPr>
              <a:lstStyle/>
              <a:p>
                <a:r>
                  <a:rPr lang="en-US" altLang="zh-CN" sz="2400" b="1" dirty="0"/>
                  <a:t>1.3</a:t>
                </a:r>
                <a:r>
                  <a:rPr lang="zh-CN" altLang="en-US" sz="2400" b="1" dirty="0"/>
                  <a:t>   国内外社会保障制度的发展</a:t>
                </a:r>
              </a:p>
            </p:txBody>
          </p:sp>
        </p:grpSp>
      </p:grpSp>
      <p:sp>
        <p:nvSpPr>
          <p:cNvPr id="25" name="文本框 24">
            <a:extLst>
              <a:ext uri="{FF2B5EF4-FFF2-40B4-BE49-F238E27FC236}">
                <a16:creationId xmlns:a16="http://schemas.microsoft.com/office/drawing/2014/main" id="{A49E46F8-1D40-49C6-B4D4-4C54256E6628}"/>
              </a:ext>
            </a:extLst>
          </p:cNvPr>
          <p:cNvSpPr txBox="1"/>
          <p:nvPr/>
        </p:nvSpPr>
        <p:spPr>
          <a:xfrm>
            <a:off x="4212682" y="2279643"/>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pic>
        <p:nvPicPr>
          <p:cNvPr id="2" name="图片 1">
            <a:extLst>
              <a:ext uri="{FF2B5EF4-FFF2-40B4-BE49-F238E27FC236}">
                <a16:creationId xmlns:a16="http://schemas.microsoft.com/office/drawing/2014/main" id="{A73AA261-3B32-42B7-85CC-A0F912E13D4B}"/>
              </a:ext>
            </a:extLst>
          </p:cNvPr>
          <p:cNvPicPr>
            <a:picLocks noChangeAspect="1"/>
          </p:cNvPicPr>
          <p:nvPr/>
        </p:nvPicPr>
        <p:blipFill>
          <a:blip r:embed="rId3"/>
          <a:stretch>
            <a:fillRect/>
          </a:stretch>
        </p:blipFill>
        <p:spPr>
          <a:xfrm>
            <a:off x="9725698" y="838254"/>
            <a:ext cx="2258973" cy="1534618"/>
          </a:xfrm>
          <a:prstGeom prst="rect">
            <a:avLst/>
          </a:prstGeom>
        </p:spPr>
      </p:pic>
      <p:sp>
        <p:nvSpPr>
          <p:cNvPr id="5" name="矩形 4">
            <a:extLst>
              <a:ext uri="{FF2B5EF4-FFF2-40B4-BE49-F238E27FC236}">
                <a16:creationId xmlns:a16="http://schemas.microsoft.com/office/drawing/2014/main" id="{D5C25A9D-A8FA-4C74-B95F-0D54EAC6E58E}"/>
              </a:ext>
            </a:extLst>
          </p:cNvPr>
          <p:cNvSpPr/>
          <p:nvPr/>
        </p:nvSpPr>
        <p:spPr>
          <a:xfrm>
            <a:off x="1014780" y="198183"/>
            <a:ext cx="3954929" cy="369332"/>
          </a:xfrm>
          <a:prstGeom prst="rect">
            <a:avLst/>
          </a:prstGeom>
        </p:spPr>
        <p:txBody>
          <a:bodyPr wrap="none">
            <a:spAutoFit/>
          </a:bodyPr>
          <a:lstStyle/>
          <a:p>
            <a:r>
              <a:rPr lang="en-US" altLang="zh-CN" dirty="0">
                <a:latin typeface="Helvetica Neue For Number"/>
              </a:rPr>
              <a:t>1.3.1.1 </a:t>
            </a:r>
            <a:r>
              <a:rPr lang="zh-CN" altLang="en-US" dirty="0">
                <a:latin typeface="Helvetica Neue For Number"/>
              </a:rPr>
              <a:t>中国社会保障制度的主要内容</a:t>
            </a:r>
            <a:endParaRPr lang="zh-CN" altLang="en-US" dirty="0"/>
          </a:p>
        </p:txBody>
      </p:sp>
    </p:spTree>
    <p:extLst>
      <p:ext uri="{BB962C8B-B14F-4D97-AF65-F5344CB8AC3E}">
        <p14:creationId xmlns:p14="http://schemas.microsoft.com/office/powerpoint/2010/main" val="326230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014412-3BFE-45C8-A3FF-8C747B2FC44A}"/>
              </a:ext>
            </a:extLst>
          </p:cNvPr>
          <p:cNvSpPr/>
          <p:nvPr/>
        </p:nvSpPr>
        <p:spPr>
          <a:xfrm>
            <a:off x="1577532" y="4465436"/>
            <a:ext cx="2927767" cy="430887"/>
          </a:xfrm>
          <a:prstGeom prst="rect">
            <a:avLst/>
          </a:prstGeom>
        </p:spPr>
        <p:txBody>
          <a:bodyPr wrap="square">
            <a:spAutoFit/>
          </a:bodyPr>
          <a:lstStyle/>
          <a:p>
            <a:r>
              <a:rPr lang="zh-CN" altLang="en-US" sz="2200" dirty="0">
                <a:latin typeface="+mn-ea"/>
              </a:rPr>
              <a:t>中国的社会保障体系</a:t>
            </a:r>
            <a:endParaRPr lang="en-GB" sz="2200" dirty="0"/>
          </a:p>
        </p:txBody>
      </p:sp>
      <p:grpSp>
        <p:nvGrpSpPr>
          <p:cNvPr id="6" name="组合 5">
            <a:extLst>
              <a:ext uri="{FF2B5EF4-FFF2-40B4-BE49-F238E27FC236}">
                <a16:creationId xmlns:a16="http://schemas.microsoft.com/office/drawing/2014/main" id="{F2ADD541-F964-443B-B452-F5AB67069E86}"/>
              </a:ext>
            </a:extLst>
          </p:cNvPr>
          <p:cNvGrpSpPr/>
          <p:nvPr/>
        </p:nvGrpSpPr>
        <p:grpSpPr>
          <a:xfrm>
            <a:off x="4688966" y="3503367"/>
            <a:ext cx="1210588" cy="2412786"/>
            <a:chOff x="5414952" y="3245630"/>
            <a:chExt cx="1210588" cy="2412786"/>
          </a:xfrm>
        </p:grpSpPr>
        <p:sp>
          <p:nvSpPr>
            <p:cNvPr id="8" name="Rectangle 7">
              <a:extLst>
                <a:ext uri="{FF2B5EF4-FFF2-40B4-BE49-F238E27FC236}">
                  <a16:creationId xmlns:a16="http://schemas.microsoft.com/office/drawing/2014/main" id="{9F7FDB75-B9D3-4F95-8421-9D8BF184529F}"/>
                </a:ext>
              </a:extLst>
            </p:cNvPr>
            <p:cNvSpPr/>
            <p:nvPr/>
          </p:nvSpPr>
          <p:spPr>
            <a:xfrm flipH="1">
              <a:off x="5414952" y="3245630"/>
              <a:ext cx="1210588" cy="400110"/>
            </a:xfrm>
            <a:prstGeom prst="rect">
              <a:avLst/>
            </a:prstGeom>
            <a:noFill/>
            <a:ln w="38100">
              <a:noFill/>
            </a:ln>
          </p:spPr>
          <p:txBody>
            <a:bodyPr wrap="none">
              <a:spAutoFit/>
            </a:bodyPr>
            <a:lstStyle/>
            <a:p>
              <a:pPr algn="ctr"/>
              <a:r>
                <a:rPr lang="zh-CN" altLang="en-US" sz="2000" dirty="0">
                  <a:latin typeface="+mn-ea"/>
                </a:rPr>
                <a:t>社会救助</a:t>
              </a:r>
              <a:endParaRPr lang="en-GB" sz="2000" dirty="0"/>
            </a:p>
          </p:txBody>
        </p:sp>
        <p:sp>
          <p:nvSpPr>
            <p:cNvPr id="10" name="Rectangle 9">
              <a:extLst>
                <a:ext uri="{FF2B5EF4-FFF2-40B4-BE49-F238E27FC236}">
                  <a16:creationId xmlns:a16="http://schemas.microsoft.com/office/drawing/2014/main" id="{3D030F69-864C-4D74-A68A-5EA923B582CC}"/>
                </a:ext>
              </a:extLst>
            </p:cNvPr>
            <p:cNvSpPr/>
            <p:nvPr/>
          </p:nvSpPr>
          <p:spPr>
            <a:xfrm flipH="1">
              <a:off x="5414952" y="3916522"/>
              <a:ext cx="1210588" cy="400110"/>
            </a:xfrm>
            <a:prstGeom prst="rect">
              <a:avLst/>
            </a:prstGeom>
            <a:noFill/>
            <a:ln w="38100">
              <a:noFill/>
            </a:ln>
          </p:spPr>
          <p:txBody>
            <a:bodyPr wrap="none">
              <a:spAutoFit/>
            </a:bodyPr>
            <a:lstStyle/>
            <a:p>
              <a:pPr algn="ctr"/>
              <a:r>
                <a:rPr lang="zh-CN" altLang="en-US" sz="2000" dirty="0">
                  <a:latin typeface="+mn-ea"/>
                </a:rPr>
                <a:t>社会保险</a:t>
              </a:r>
              <a:endParaRPr lang="en-GB" sz="2000" dirty="0"/>
            </a:p>
          </p:txBody>
        </p:sp>
        <p:sp>
          <p:nvSpPr>
            <p:cNvPr id="11" name="Rectangle 10">
              <a:extLst>
                <a:ext uri="{FF2B5EF4-FFF2-40B4-BE49-F238E27FC236}">
                  <a16:creationId xmlns:a16="http://schemas.microsoft.com/office/drawing/2014/main" id="{67CCFD4F-382F-42EF-BCA6-48370EC0852B}"/>
                </a:ext>
              </a:extLst>
            </p:cNvPr>
            <p:cNvSpPr/>
            <p:nvPr/>
          </p:nvSpPr>
          <p:spPr>
            <a:xfrm flipH="1">
              <a:off x="5414952" y="4587414"/>
              <a:ext cx="1210588" cy="400110"/>
            </a:xfrm>
            <a:prstGeom prst="rect">
              <a:avLst/>
            </a:prstGeom>
            <a:noFill/>
            <a:ln w="38100">
              <a:noFill/>
            </a:ln>
          </p:spPr>
          <p:txBody>
            <a:bodyPr wrap="none">
              <a:spAutoFit/>
            </a:bodyPr>
            <a:lstStyle/>
            <a:p>
              <a:pPr algn="ctr"/>
              <a:r>
                <a:rPr lang="zh-CN" altLang="en-US" sz="2000" dirty="0">
                  <a:latin typeface="+mn-ea"/>
                </a:rPr>
                <a:t>社会福利</a:t>
              </a:r>
              <a:endParaRPr lang="en-GB" sz="2000" dirty="0"/>
            </a:p>
          </p:txBody>
        </p:sp>
        <p:sp>
          <p:nvSpPr>
            <p:cNvPr id="12" name="Rectangle 11">
              <a:extLst>
                <a:ext uri="{FF2B5EF4-FFF2-40B4-BE49-F238E27FC236}">
                  <a16:creationId xmlns:a16="http://schemas.microsoft.com/office/drawing/2014/main" id="{399AA393-CEE3-4EBF-8F28-82B499712F2A}"/>
                </a:ext>
              </a:extLst>
            </p:cNvPr>
            <p:cNvSpPr/>
            <p:nvPr/>
          </p:nvSpPr>
          <p:spPr>
            <a:xfrm flipH="1">
              <a:off x="5414952" y="5258306"/>
              <a:ext cx="1210588" cy="400110"/>
            </a:xfrm>
            <a:prstGeom prst="rect">
              <a:avLst/>
            </a:prstGeom>
            <a:noFill/>
            <a:ln w="38100">
              <a:noFill/>
            </a:ln>
          </p:spPr>
          <p:txBody>
            <a:bodyPr wrap="none">
              <a:spAutoFit/>
            </a:bodyPr>
            <a:lstStyle/>
            <a:p>
              <a:pPr algn="ctr"/>
              <a:r>
                <a:rPr lang="zh-CN" altLang="en-US" sz="2000" dirty="0">
                  <a:latin typeface="+mn-ea"/>
                </a:rPr>
                <a:t>社会优抚</a:t>
              </a:r>
              <a:endParaRPr lang="en-GB" sz="2000" dirty="0"/>
            </a:p>
          </p:txBody>
        </p:sp>
      </p:grpSp>
      <p:sp>
        <p:nvSpPr>
          <p:cNvPr id="13" name="Right Brace 12">
            <a:extLst>
              <a:ext uri="{FF2B5EF4-FFF2-40B4-BE49-F238E27FC236}">
                <a16:creationId xmlns:a16="http://schemas.microsoft.com/office/drawing/2014/main" id="{72EFD759-F69B-40FF-946A-F086A0E61D19}"/>
              </a:ext>
            </a:extLst>
          </p:cNvPr>
          <p:cNvSpPr/>
          <p:nvPr/>
        </p:nvSpPr>
        <p:spPr>
          <a:xfrm flipH="1">
            <a:off x="4321632" y="3603928"/>
            <a:ext cx="367334" cy="2211665"/>
          </a:xfrm>
          <a:prstGeom prst="rightBrace">
            <a:avLst/>
          </a:prstGeom>
          <a:ln w="12700"/>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34" name="文本框 33">
            <a:extLst>
              <a:ext uri="{FF2B5EF4-FFF2-40B4-BE49-F238E27FC236}">
                <a16:creationId xmlns:a16="http://schemas.microsoft.com/office/drawing/2014/main" id="{FC0CA4E8-A78E-4189-AFE4-7B0FC54AA737}"/>
              </a:ext>
            </a:extLst>
          </p:cNvPr>
          <p:cNvSpPr txBox="1"/>
          <p:nvPr/>
        </p:nvSpPr>
        <p:spPr>
          <a:xfrm>
            <a:off x="4250384" y="2266713"/>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nvGrpSpPr>
          <p:cNvPr id="2" name="组合 1">
            <a:extLst>
              <a:ext uri="{FF2B5EF4-FFF2-40B4-BE49-F238E27FC236}">
                <a16:creationId xmlns:a16="http://schemas.microsoft.com/office/drawing/2014/main" id="{953F58C6-A3A8-45F5-B92F-D70BA2042CE8}"/>
              </a:ext>
            </a:extLst>
          </p:cNvPr>
          <p:cNvGrpSpPr/>
          <p:nvPr/>
        </p:nvGrpSpPr>
        <p:grpSpPr>
          <a:xfrm>
            <a:off x="5899554" y="3679815"/>
            <a:ext cx="5425178" cy="1750111"/>
            <a:chOff x="5899554" y="3679815"/>
            <a:chExt cx="5425178" cy="1750111"/>
          </a:xfrm>
        </p:grpSpPr>
        <p:sp>
          <p:nvSpPr>
            <p:cNvPr id="17" name="TextBox 16">
              <a:extLst>
                <a:ext uri="{FF2B5EF4-FFF2-40B4-BE49-F238E27FC236}">
                  <a16:creationId xmlns:a16="http://schemas.microsoft.com/office/drawing/2014/main" id="{14AD4E25-5CFE-495A-912F-EFA8E65D1E1D}"/>
                </a:ext>
              </a:extLst>
            </p:cNvPr>
            <p:cNvSpPr txBox="1"/>
            <p:nvPr/>
          </p:nvSpPr>
          <p:spPr>
            <a:xfrm>
              <a:off x="6985606" y="4195650"/>
              <a:ext cx="2265515" cy="400110"/>
            </a:xfrm>
            <a:prstGeom prst="rect">
              <a:avLst/>
            </a:prstGeom>
            <a:noFill/>
            <a:ln w="38100">
              <a:noFill/>
            </a:ln>
          </p:spPr>
          <p:txBody>
            <a:bodyPr wrap="square" rtlCol="0">
              <a:spAutoFit/>
            </a:bodyPr>
            <a:lstStyle/>
            <a:p>
              <a:r>
                <a:rPr lang="zh-CN" altLang="en-US" sz="2000" dirty="0"/>
                <a:t>保障对象：</a:t>
              </a:r>
              <a:r>
                <a:rPr lang="zh-CN" altLang="en-US" sz="2000" dirty="0">
                  <a:solidFill>
                    <a:srgbClr val="FF0000"/>
                  </a:solidFill>
                </a:rPr>
                <a:t>劳动者</a:t>
              </a:r>
              <a:endParaRPr lang="en-GB" sz="2000" dirty="0">
                <a:solidFill>
                  <a:srgbClr val="FF0000"/>
                </a:solidFill>
              </a:endParaRPr>
            </a:p>
          </p:txBody>
        </p:sp>
        <p:sp>
          <p:nvSpPr>
            <p:cNvPr id="20" name="Rectangle 19">
              <a:extLst>
                <a:ext uri="{FF2B5EF4-FFF2-40B4-BE49-F238E27FC236}">
                  <a16:creationId xmlns:a16="http://schemas.microsoft.com/office/drawing/2014/main" id="{728901D3-7520-4172-B65F-EAD5033B7E39}"/>
                </a:ext>
              </a:extLst>
            </p:cNvPr>
            <p:cNvSpPr/>
            <p:nvPr/>
          </p:nvSpPr>
          <p:spPr>
            <a:xfrm>
              <a:off x="6985606" y="3679815"/>
              <a:ext cx="4339126" cy="400110"/>
            </a:xfrm>
            <a:prstGeom prst="rect">
              <a:avLst/>
            </a:prstGeom>
            <a:noFill/>
            <a:ln w="38100">
              <a:noFill/>
            </a:ln>
          </p:spPr>
          <p:txBody>
            <a:bodyPr wrap="square">
              <a:spAutoFit/>
            </a:bodyPr>
            <a:lstStyle/>
            <a:p>
              <a:r>
                <a:rPr lang="zh-CN" altLang="en-US" sz="2000" dirty="0">
                  <a:latin typeface="+mn-ea"/>
                </a:rPr>
                <a:t>构成现代社会保障制度的</a:t>
              </a:r>
              <a:r>
                <a:rPr lang="zh-CN" altLang="en-US" sz="2000" dirty="0">
                  <a:solidFill>
                    <a:srgbClr val="FF0000"/>
                  </a:solidFill>
                  <a:latin typeface="+mn-ea"/>
                </a:rPr>
                <a:t>核心与主体</a:t>
              </a:r>
              <a:endParaRPr lang="en-GB" sz="2000" dirty="0">
                <a:solidFill>
                  <a:srgbClr val="FF0000"/>
                </a:solidFill>
              </a:endParaRPr>
            </a:p>
          </p:txBody>
        </p:sp>
        <p:sp>
          <p:nvSpPr>
            <p:cNvPr id="28" name="文本框 27"/>
            <p:cNvSpPr txBox="1"/>
            <p:nvPr/>
          </p:nvSpPr>
          <p:spPr>
            <a:xfrm>
              <a:off x="6985606" y="4722040"/>
              <a:ext cx="4012882" cy="707886"/>
            </a:xfrm>
            <a:prstGeom prst="rect">
              <a:avLst/>
            </a:prstGeom>
            <a:noFill/>
            <a:ln>
              <a:noFill/>
            </a:ln>
          </p:spPr>
          <p:txBody>
            <a:bodyPr wrap="square" rtlCol="0">
              <a:spAutoFit/>
            </a:bodyPr>
            <a:lstStyle/>
            <a:p>
              <a:r>
                <a:rPr kumimoji="1" lang="zh-CN" altLang="en-US" sz="2000" dirty="0">
                  <a:solidFill>
                    <a:srgbClr val="FF0000"/>
                  </a:solidFill>
                </a:rPr>
                <a:t>养老、医疗、失业、</a:t>
              </a:r>
              <a:r>
                <a:rPr kumimoji="1" lang="zh-CN" altLang="en-US" sz="2000" dirty="0"/>
                <a:t>工伤、生育</a:t>
              </a:r>
              <a:endParaRPr kumimoji="1" lang="en-US" altLang="zh-CN" sz="2000" dirty="0"/>
            </a:p>
            <a:p>
              <a:r>
                <a:rPr kumimoji="1" lang="zh-CN" altLang="en-US" sz="2000" dirty="0">
                  <a:solidFill>
                    <a:srgbClr val="FF0000"/>
                  </a:solidFill>
                </a:rPr>
                <a:t>（社会保险核心）</a:t>
              </a:r>
            </a:p>
          </p:txBody>
        </p:sp>
        <p:cxnSp>
          <p:nvCxnSpPr>
            <p:cNvPr id="23" name="直接箭头连接符 22">
              <a:extLst>
                <a:ext uri="{FF2B5EF4-FFF2-40B4-BE49-F238E27FC236}">
                  <a16:creationId xmlns:a16="http://schemas.microsoft.com/office/drawing/2014/main" id="{5315D558-C7F1-4AF5-B1A8-93752FE980C0}"/>
                </a:ext>
              </a:extLst>
            </p:cNvPr>
            <p:cNvCxnSpPr>
              <a:stCxn id="10" idx="1"/>
            </p:cNvCxnSpPr>
            <p:nvPr/>
          </p:nvCxnSpPr>
          <p:spPr>
            <a:xfrm>
              <a:off x="5899554" y="4374314"/>
              <a:ext cx="67992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ight Brace 12">
              <a:extLst>
                <a:ext uri="{FF2B5EF4-FFF2-40B4-BE49-F238E27FC236}">
                  <a16:creationId xmlns:a16="http://schemas.microsoft.com/office/drawing/2014/main" id="{0984E943-0254-4079-A4AE-AEE0D9AD8D0C}"/>
                </a:ext>
              </a:extLst>
            </p:cNvPr>
            <p:cNvSpPr/>
            <p:nvPr/>
          </p:nvSpPr>
          <p:spPr>
            <a:xfrm flipH="1">
              <a:off x="6636695" y="3862716"/>
              <a:ext cx="291692" cy="1013466"/>
            </a:xfrm>
            <a:prstGeom prst="rightBrace">
              <a:avLst/>
            </a:prstGeom>
            <a:ln w="12700"/>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grpSp>
      <p:pic>
        <p:nvPicPr>
          <p:cNvPr id="21" name="图片 20">
            <a:extLst>
              <a:ext uri="{FF2B5EF4-FFF2-40B4-BE49-F238E27FC236}">
                <a16:creationId xmlns:a16="http://schemas.microsoft.com/office/drawing/2014/main" id="{361C4F52-E3CC-4CC5-8662-3241C07F2FE0}"/>
              </a:ext>
            </a:extLst>
          </p:cNvPr>
          <p:cNvPicPr>
            <a:picLocks noChangeAspect="1"/>
          </p:cNvPicPr>
          <p:nvPr/>
        </p:nvPicPr>
        <p:blipFill>
          <a:blip r:embed="rId3"/>
          <a:stretch>
            <a:fillRect/>
          </a:stretch>
        </p:blipFill>
        <p:spPr>
          <a:xfrm>
            <a:off x="9725698" y="838254"/>
            <a:ext cx="2258973" cy="1534618"/>
          </a:xfrm>
          <a:prstGeom prst="rect">
            <a:avLst/>
          </a:prstGeom>
        </p:spPr>
      </p:pic>
      <p:sp>
        <p:nvSpPr>
          <p:cNvPr id="22" name="矩形 21">
            <a:extLst>
              <a:ext uri="{FF2B5EF4-FFF2-40B4-BE49-F238E27FC236}">
                <a16:creationId xmlns:a16="http://schemas.microsoft.com/office/drawing/2014/main" id="{3CE0AA9F-F2E8-4446-8B33-4AE17ED45D63}"/>
              </a:ext>
            </a:extLst>
          </p:cNvPr>
          <p:cNvSpPr/>
          <p:nvPr/>
        </p:nvSpPr>
        <p:spPr>
          <a:xfrm>
            <a:off x="1014780" y="198183"/>
            <a:ext cx="3954929" cy="369332"/>
          </a:xfrm>
          <a:prstGeom prst="rect">
            <a:avLst/>
          </a:prstGeom>
        </p:spPr>
        <p:txBody>
          <a:bodyPr wrap="none">
            <a:spAutoFit/>
          </a:bodyPr>
          <a:lstStyle/>
          <a:p>
            <a:r>
              <a:rPr lang="en-US" altLang="zh-CN" dirty="0">
                <a:latin typeface="Helvetica Neue For Number"/>
              </a:rPr>
              <a:t>1.3.1.1 </a:t>
            </a:r>
            <a:r>
              <a:rPr lang="zh-CN" altLang="en-US" dirty="0">
                <a:latin typeface="Helvetica Neue For Number"/>
              </a:rPr>
              <a:t>中国社会保障制度的主要内容</a:t>
            </a:r>
            <a:endParaRPr lang="zh-CN" altLang="en-US" dirty="0"/>
          </a:p>
        </p:txBody>
      </p:sp>
      <p:grpSp>
        <p:nvGrpSpPr>
          <p:cNvPr id="24" name="组合 23">
            <a:extLst>
              <a:ext uri="{FF2B5EF4-FFF2-40B4-BE49-F238E27FC236}">
                <a16:creationId xmlns:a16="http://schemas.microsoft.com/office/drawing/2014/main" id="{E39C0942-EF1E-41ED-8CB4-D69D974F8498}"/>
              </a:ext>
            </a:extLst>
          </p:cNvPr>
          <p:cNvGrpSpPr/>
          <p:nvPr/>
        </p:nvGrpSpPr>
        <p:grpSpPr>
          <a:xfrm>
            <a:off x="107475" y="941847"/>
            <a:ext cx="6238641" cy="1722517"/>
            <a:chOff x="107475" y="941847"/>
            <a:chExt cx="6238641" cy="1722517"/>
          </a:xfrm>
        </p:grpSpPr>
        <p:sp>
          <p:nvSpPr>
            <p:cNvPr id="25" name="文本框 24">
              <a:extLst>
                <a:ext uri="{FF2B5EF4-FFF2-40B4-BE49-F238E27FC236}">
                  <a16:creationId xmlns:a16="http://schemas.microsoft.com/office/drawing/2014/main" id="{08F8BAF5-EB9B-4096-BC2D-12C010335699}"/>
                </a:ext>
              </a:extLst>
            </p:cNvPr>
            <p:cNvSpPr txBox="1"/>
            <p:nvPr/>
          </p:nvSpPr>
          <p:spPr>
            <a:xfrm>
              <a:off x="683565" y="2264254"/>
              <a:ext cx="3449983" cy="400110"/>
            </a:xfrm>
            <a:prstGeom prst="rect">
              <a:avLst/>
            </a:prstGeom>
            <a:noFill/>
          </p:spPr>
          <p:txBody>
            <a:bodyPr wrap="none" rtlCol="0">
              <a:spAutoFit/>
            </a:bodyPr>
            <a:lstStyle/>
            <a:p>
              <a:r>
                <a:rPr lang="en-US" altLang="zh-CN" sz="2000" b="1" dirty="0"/>
                <a:t>1.3.1   </a:t>
              </a:r>
              <a:r>
                <a:rPr lang="zh-CN" altLang="en-US" sz="2000" b="1" dirty="0"/>
                <a:t>一、中国社会保障制度</a:t>
              </a:r>
              <a:endParaRPr lang="en-US" altLang="zh-CN" sz="2000" b="1" dirty="0"/>
            </a:p>
          </p:txBody>
        </p:sp>
        <p:grpSp>
          <p:nvGrpSpPr>
            <p:cNvPr id="26" name="组合 25">
              <a:extLst>
                <a:ext uri="{FF2B5EF4-FFF2-40B4-BE49-F238E27FC236}">
                  <a16:creationId xmlns:a16="http://schemas.microsoft.com/office/drawing/2014/main" id="{3DA97EC5-6AA6-4359-AF9D-73A8E068C36A}"/>
                </a:ext>
              </a:extLst>
            </p:cNvPr>
            <p:cNvGrpSpPr/>
            <p:nvPr/>
          </p:nvGrpSpPr>
          <p:grpSpPr>
            <a:xfrm>
              <a:off x="107475" y="941847"/>
              <a:ext cx="6238641" cy="1124064"/>
              <a:chOff x="107475" y="941847"/>
              <a:chExt cx="6238641" cy="1124064"/>
            </a:xfrm>
          </p:grpSpPr>
          <p:sp>
            <p:nvSpPr>
              <p:cNvPr id="29" name="文本框 28">
                <a:extLst>
                  <a:ext uri="{FF2B5EF4-FFF2-40B4-BE49-F238E27FC236}">
                    <a16:creationId xmlns:a16="http://schemas.microsoft.com/office/drawing/2014/main" id="{64674162-43DB-4CEA-B2C5-59CC8FF5E2A7}"/>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36" name="矩形 35">
                <a:extLst>
                  <a:ext uri="{FF2B5EF4-FFF2-40B4-BE49-F238E27FC236}">
                    <a16:creationId xmlns:a16="http://schemas.microsoft.com/office/drawing/2014/main" id="{6EC5BDCB-4F67-460A-B628-18DB975D1C53}"/>
                  </a:ext>
                </a:extLst>
              </p:cNvPr>
              <p:cNvSpPr/>
              <p:nvPr/>
            </p:nvSpPr>
            <p:spPr>
              <a:xfrm>
                <a:off x="675974" y="1604246"/>
                <a:ext cx="5670142" cy="461665"/>
              </a:xfrm>
              <a:prstGeom prst="rect">
                <a:avLst/>
              </a:prstGeom>
              <a:noFill/>
            </p:spPr>
            <p:txBody>
              <a:bodyPr wrap="square" rtlCol="0">
                <a:spAutoFit/>
              </a:bodyPr>
              <a:lstStyle/>
              <a:p>
                <a:r>
                  <a:rPr lang="en-US" altLang="zh-CN" sz="2400" b="1" dirty="0"/>
                  <a:t>1.3</a:t>
                </a:r>
                <a:r>
                  <a:rPr lang="zh-CN" altLang="en-US" sz="2400" b="1" dirty="0"/>
                  <a:t>   国内外社会保障制度的发展</a:t>
                </a:r>
              </a:p>
            </p:txBody>
          </p:sp>
        </p:grpSp>
      </p:grpSp>
    </p:spTree>
    <p:extLst>
      <p:ext uri="{BB962C8B-B14F-4D97-AF65-F5344CB8AC3E}">
        <p14:creationId xmlns:p14="http://schemas.microsoft.com/office/powerpoint/2010/main" val="291315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3191" y="2873689"/>
            <a:ext cx="2659925" cy="499624"/>
          </a:xfrm>
          <a:prstGeom prst="rect">
            <a:avLst/>
          </a:prstGeom>
        </p:spPr>
        <p:txBody>
          <a:bodyPr wrap="square">
            <a:spAutoFit/>
          </a:bodyPr>
          <a:lstStyle/>
          <a:p>
            <a:pPr>
              <a:lnSpc>
                <a:spcPct val="150000"/>
              </a:lnSpc>
            </a:pPr>
            <a:r>
              <a:rPr lang="zh-CN" altLang="en-US" sz="2000" dirty="0">
                <a:latin typeface="+mn-ea"/>
              </a:rPr>
              <a:t>面临的主要问题</a:t>
            </a:r>
            <a:endParaRPr lang="en-US" altLang="zh-CN" sz="2000" dirty="0">
              <a:latin typeface="+mn-ea"/>
            </a:endParaRPr>
          </a:p>
        </p:txBody>
      </p:sp>
      <p:sp>
        <p:nvSpPr>
          <p:cNvPr id="4" name="矩形 3"/>
          <p:cNvSpPr/>
          <p:nvPr/>
        </p:nvSpPr>
        <p:spPr>
          <a:xfrm>
            <a:off x="1523191" y="3587179"/>
            <a:ext cx="6096000" cy="2813206"/>
          </a:xfrm>
          <a:prstGeom prst="rect">
            <a:avLst/>
          </a:prstGeom>
        </p:spPr>
        <p:txBody>
          <a:bodyPr>
            <a:spAutoFit/>
          </a:bodyPr>
          <a:lstStyle/>
          <a:p>
            <a:pPr>
              <a:lnSpc>
                <a:spcPct val="150000"/>
              </a:lnSpc>
            </a:pPr>
            <a:r>
              <a:rPr lang="en-US" altLang="zh-CN" sz="2000" dirty="0">
                <a:latin typeface="+mn-ea"/>
              </a:rPr>
              <a:t>1</a:t>
            </a:r>
            <a:r>
              <a:rPr lang="zh-CN" altLang="en-US" sz="2000" dirty="0">
                <a:latin typeface="+mn-ea"/>
              </a:rPr>
              <a:t>、</a:t>
            </a:r>
            <a:r>
              <a:rPr lang="zh-CN" altLang="en-US" sz="2000" dirty="0">
                <a:solidFill>
                  <a:srgbClr val="FF0000"/>
                </a:solidFill>
                <a:latin typeface="+mn-ea"/>
              </a:rPr>
              <a:t>社会保障覆盖面</a:t>
            </a:r>
            <a:r>
              <a:rPr lang="zh-CN" altLang="en-US" sz="2000" dirty="0">
                <a:latin typeface="+mn-ea"/>
              </a:rPr>
              <a:t>问题；</a:t>
            </a:r>
            <a:endParaRPr lang="en-US" altLang="zh-CN" sz="2000" dirty="0">
              <a:latin typeface="+mn-ea"/>
            </a:endParaRPr>
          </a:p>
          <a:p>
            <a:pPr>
              <a:lnSpc>
                <a:spcPct val="150000"/>
              </a:lnSpc>
            </a:pPr>
            <a:r>
              <a:rPr lang="en-US" altLang="zh-CN" sz="2000" dirty="0">
                <a:latin typeface="+mn-ea"/>
              </a:rPr>
              <a:t>2</a:t>
            </a:r>
            <a:r>
              <a:rPr lang="zh-CN" altLang="en-US" sz="2000" dirty="0">
                <a:latin typeface="+mn-ea"/>
              </a:rPr>
              <a:t>、</a:t>
            </a:r>
            <a:r>
              <a:rPr lang="zh-CN" altLang="en-US" sz="2000" dirty="0">
                <a:solidFill>
                  <a:srgbClr val="FF0000"/>
                </a:solidFill>
                <a:latin typeface="+mn-ea"/>
              </a:rPr>
              <a:t>个人账户和社会保障基金</a:t>
            </a:r>
            <a:r>
              <a:rPr lang="zh-CN" altLang="en-US" sz="2000" dirty="0">
                <a:latin typeface="+mn-ea"/>
              </a:rPr>
              <a:t>问题；</a:t>
            </a:r>
            <a:endParaRPr lang="en-US" altLang="zh-CN" sz="2000" dirty="0">
              <a:latin typeface="+mn-ea"/>
            </a:endParaRPr>
          </a:p>
          <a:p>
            <a:pPr>
              <a:lnSpc>
                <a:spcPct val="150000"/>
              </a:lnSpc>
            </a:pPr>
            <a:r>
              <a:rPr lang="en-US" altLang="zh-CN" sz="2000" dirty="0">
                <a:latin typeface="+mn-ea"/>
              </a:rPr>
              <a:t>3</a:t>
            </a:r>
            <a:r>
              <a:rPr lang="zh-CN" altLang="en-US" sz="2000" dirty="0">
                <a:latin typeface="+mn-ea"/>
              </a:rPr>
              <a:t>、</a:t>
            </a:r>
            <a:r>
              <a:rPr lang="zh-CN" altLang="en-US" sz="2000" dirty="0">
                <a:solidFill>
                  <a:srgbClr val="FF0000"/>
                </a:solidFill>
                <a:latin typeface="+mn-ea"/>
              </a:rPr>
              <a:t>就业与失业</a:t>
            </a:r>
            <a:r>
              <a:rPr lang="zh-CN" altLang="en-US" sz="2000" dirty="0">
                <a:latin typeface="+mn-ea"/>
              </a:rPr>
              <a:t>问题；</a:t>
            </a:r>
            <a:endParaRPr lang="en-US" altLang="zh-CN" sz="2000" dirty="0">
              <a:latin typeface="+mn-ea"/>
            </a:endParaRPr>
          </a:p>
          <a:p>
            <a:pPr>
              <a:lnSpc>
                <a:spcPct val="150000"/>
              </a:lnSpc>
            </a:pPr>
            <a:r>
              <a:rPr lang="en-US" altLang="zh-CN" sz="2000" dirty="0">
                <a:latin typeface="+mn-ea"/>
              </a:rPr>
              <a:t>4</a:t>
            </a:r>
            <a:r>
              <a:rPr lang="zh-CN" altLang="en-US" sz="2000" dirty="0">
                <a:latin typeface="+mn-ea"/>
              </a:rPr>
              <a:t>、</a:t>
            </a:r>
            <a:r>
              <a:rPr lang="zh-CN" altLang="en-US" sz="2000" dirty="0">
                <a:solidFill>
                  <a:srgbClr val="FF0000"/>
                </a:solidFill>
                <a:latin typeface="+mn-ea"/>
              </a:rPr>
              <a:t>城镇的贫困人口</a:t>
            </a:r>
            <a:r>
              <a:rPr lang="zh-CN" altLang="en-US" sz="2000" dirty="0">
                <a:latin typeface="+mn-ea"/>
              </a:rPr>
              <a:t>问题；</a:t>
            </a:r>
            <a:endParaRPr lang="en-US" altLang="zh-CN" sz="2000" dirty="0">
              <a:latin typeface="+mn-ea"/>
            </a:endParaRPr>
          </a:p>
          <a:p>
            <a:pPr>
              <a:lnSpc>
                <a:spcPct val="150000"/>
              </a:lnSpc>
            </a:pPr>
            <a:r>
              <a:rPr lang="en-US" altLang="zh-CN" sz="2000" dirty="0">
                <a:latin typeface="+mn-ea"/>
              </a:rPr>
              <a:t>5</a:t>
            </a:r>
            <a:r>
              <a:rPr lang="zh-CN" altLang="en-US" sz="2000" dirty="0">
                <a:latin typeface="+mn-ea"/>
              </a:rPr>
              <a:t>、</a:t>
            </a:r>
            <a:r>
              <a:rPr lang="zh-CN" altLang="en-US" sz="2000" dirty="0">
                <a:solidFill>
                  <a:srgbClr val="FF0000"/>
                </a:solidFill>
                <a:latin typeface="+mn-ea"/>
              </a:rPr>
              <a:t>农村的养老保障</a:t>
            </a:r>
            <a:r>
              <a:rPr lang="zh-CN" altLang="en-US" sz="2000" dirty="0">
                <a:latin typeface="+mn-ea"/>
              </a:rPr>
              <a:t>问题；</a:t>
            </a:r>
            <a:endParaRPr lang="en-US" altLang="zh-CN" sz="2000" dirty="0">
              <a:latin typeface="+mn-ea"/>
            </a:endParaRPr>
          </a:p>
          <a:p>
            <a:pPr>
              <a:lnSpc>
                <a:spcPct val="150000"/>
              </a:lnSpc>
            </a:pPr>
            <a:r>
              <a:rPr lang="en-US" altLang="zh-CN" sz="2000" dirty="0">
                <a:latin typeface="+mn-ea"/>
              </a:rPr>
              <a:t>6</a:t>
            </a:r>
            <a:r>
              <a:rPr lang="zh-CN" altLang="en-US" sz="2000" dirty="0">
                <a:latin typeface="+mn-ea"/>
              </a:rPr>
              <a:t>、</a:t>
            </a:r>
            <a:r>
              <a:rPr lang="zh-CN" altLang="en-US" sz="2000" dirty="0">
                <a:solidFill>
                  <a:srgbClr val="FF0000"/>
                </a:solidFill>
                <a:latin typeface="+mn-ea"/>
              </a:rPr>
              <a:t>社会保障的管理体制</a:t>
            </a:r>
            <a:r>
              <a:rPr lang="zh-CN" altLang="en-US" sz="2000" dirty="0">
                <a:latin typeface="+mn-ea"/>
              </a:rPr>
              <a:t>问题。</a:t>
            </a:r>
            <a:endParaRPr lang="zh-CN" altLang="en-US" sz="2000" dirty="0"/>
          </a:p>
        </p:txBody>
      </p:sp>
      <p:sp>
        <p:nvSpPr>
          <p:cNvPr id="13" name="文本框 12">
            <a:extLst>
              <a:ext uri="{FF2B5EF4-FFF2-40B4-BE49-F238E27FC236}">
                <a16:creationId xmlns:a16="http://schemas.microsoft.com/office/drawing/2014/main" id="{6830EE8C-9B25-48BD-81B3-1C8008BAEC99}"/>
              </a:ext>
            </a:extLst>
          </p:cNvPr>
          <p:cNvSpPr txBox="1"/>
          <p:nvPr/>
        </p:nvSpPr>
        <p:spPr>
          <a:xfrm>
            <a:off x="3550164" y="300398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简答题</a:t>
            </a:r>
          </a:p>
        </p:txBody>
      </p:sp>
      <p:pic>
        <p:nvPicPr>
          <p:cNvPr id="12" name="图片 11">
            <a:extLst>
              <a:ext uri="{FF2B5EF4-FFF2-40B4-BE49-F238E27FC236}">
                <a16:creationId xmlns:a16="http://schemas.microsoft.com/office/drawing/2014/main" id="{396E7672-CB2F-4256-8BFB-6BC5C308E019}"/>
              </a:ext>
            </a:extLst>
          </p:cNvPr>
          <p:cNvPicPr>
            <a:picLocks noChangeAspect="1"/>
          </p:cNvPicPr>
          <p:nvPr/>
        </p:nvPicPr>
        <p:blipFill>
          <a:blip r:embed="rId3"/>
          <a:stretch>
            <a:fillRect/>
          </a:stretch>
        </p:blipFill>
        <p:spPr>
          <a:xfrm>
            <a:off x="9725698" y="838254"/>
            <a:ext cx="2258973" cy="1534618"/>
          </a:xfrm>
          <a:prstGeom prst="rect">
            <a:avLst/>
          </a:prstGeom>
        </p:spPr>
      </p:pic>
      <p:pic>
        <p:nvPicPr>
          <p:cNvPr id="14" name="图片 13">
            <a:extLst>
              <a:ext uri="{FF2B5EF4-FFF2-40B4-BE49-F238E27FC236}">
                <a16:creationId xmlns:a16="http://schemas.microsoft.com/office/drawing/2014/main" id="{A6384202-5D16-4A8F-BDA7-138C40CCE3D7}"/>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8521391" y="3634926"/>
            <a:ext cx="3233854" cy="3233854"/>
          </a:xfrm>
          <a:prstGeom prst="rect">
            <a:avLst/>
          </a:prstGeom>
        </p:spPr>
      </p:pic>
      <p:sp>
        <p:nvSpPr>
          <p:cNvPr id="2" name="矩形 1">
            <a:extLst>
              <a:ext uri="{FF2B5EF4-FFF2-40B4-BE49-F238E27FC236}">
                <a16:creationId xmlns:a16="http://schemas.microsoft.com/office/drawing/2014/main" id="{6F924618-4014-49B6-9979-B7DD90B235DC}"/>
              </a:ext>
            </a:extLst>
          </p:cNvPr>
          <p:cNvSpPr/>
          <p:nvPr/>
        </p:nvSpPr>
        <p:spPr>
          <a:xfrm>
            <a:off x="1014780" y="169285"/>
            <a:ext cx="4416594" cy="369332"/>
          </a:xfrm>
          <a:prstGeom prst="rect">
            <a:avLst/>
          </a:prstGeom>
        </p:spPr>
        <p:txBody>
          <a:bodyPr wrap="none">
            <a:spAutoFit/>
          </a:bodyPr>
          <a:lstStyle/>
          <a:p>
            <a:r>
              <a:rPr lang="en-US" altLang="zh-CN" dirty="0"/>
              <a:t>1.3.1.2 </a:t>
            </a:r>
            <a:r>
              <a:rPr lang="zh-CN" altLang="en-US" dirty="0"/>
              <a:t>中国社会保障制度面临的主要问题</a:t>
            </a:r>
          </a:p>
        </p:txBody>
      </p:sp>
      <p:grpSp>
        <p:nvGrpSpPr>
          <p:cNvPr id="15" name="组合 14">
            <a:extLst>
              <a:ext uri="{FF2B5EF4-FFF2-40B4-BE49-F238E27FC236}">
                <a16:creationId xmlns:a16="http://schemas.microsoft.com/office/drawing/2014/main" id="{DA656C87-18FE-4200-85C4-615A585D71AD}"/>
              </a:ext>
            </a:extLst>
          </p:cNvPr>
          <p:cNvGrpSpPr/>
          <p:nvPr/>
        </p:nvGrpSpPr>
        <p:grpSpPr>
          <a:xfrm>
            <a:off x="107475" y="941847"/>
            <a:ext cx="6238641" cy="1722517"/>
            <a:chOff x="107475" y="941847"/>
            <a:chExt cx="6238641" cy="1722517"/>
          </a:xfrm>
        </p:grpSpPr>
        <p:sp>
          <p:nvSpPr>
            <p:cNvPr id="16" name="文本框 15">
              <a:extLst>
                <a:ext uri="{FF2B5EF4-FFF2-40B4-BE49-F238E27FC236}">
                  <a16:creationId xmlns:a16="http://schemas.microsoft.com/office/drawing/2014/main" id="{12597A1C-85DB-48A7-9545-A1CF6245B4D6}"/>
                </a:ext>
              </a:extLst>
            </p:cNvPr>
            <p:cNvSpPr txBox="1"/>
            <p:nvPr/>
          </p:nvSpPr>
          <p:spPr>
            <a:xfrm>
              <a:off x="683565" y="2264254"/>
              <a:ext cx="3449983" cy="400110"/>
            </a:xfrm>
            <a:prstGeom prst="rect">
              <a:avLst/>
            </a:prstGeom>
            <a:noFill/>
          </p:spPr>
          <p:txBody>
            <a:bodyPr wrap="none" rtlCol="0">
              <a:spAutoFit/>
            </a:bodyPr>
            <a:lstStyle/>
            <a:p>
              <a:r>
                <a:rPr lang="en-US" altLang="zh-CN" sz="2000" b="1" dirty="0"/>
                <a:t>1.3.1   </a:t>
              </a:r>
              <a:r>
                <a:rPr lang="zh-CN" altLang="en-US" sz="2000" b="1" dirty="0"/>
                <a:t>一、中国社会保障制度</a:t>
              </a:r>
              <a:endParaRPr lang="en-US" altLang="zh-CN" sz="2000" b="1" dirty="0"/>
            </a:p>
          </p:txBody>
        </p:sp>
        <p:grpSp>
          <p:nvGrpSpPr>
            <p:cNvPr id="17" name="组合 16">
              <a:extLst>
                <a:ext uri="{FF2B5EF4-FFF2-40B4-BE49-F238E27FC236}">
                  <a16:creationId xmlns:a16="http://schemas.microsoft.com/office/drawing/2014/main" id="{91CA0D97-ECB4-4174-AE04-F82DA62DB9C3}"/>
                </a:ext>
              </a:extLst>
            </p:cNvPr>
            <p:cNvGrpSpPr/>
            <p:nvPr/>
          </p:nvGrpSpPr>
          <p:grpSpPr>
            <a:xfrm>
              <a:off x="107475" y="941847"/>
              <a:ext cx="6238641" cy="1124064"/>
              <a:chOff x="107475" y="941847"/>
              <a:chExt cx="6238641" cy="1124064"/>
            </a:xfrm>
          </p:grpSpPr>
          <p:sp>
            <p:nvSpPr>
              <p:cNvPr id="18" name="文本框 17">
                <a:extLst>
                  <a:ext uri="{FF2B5EF4-FFF2-40B4-BE49-F238E27FC236}">
                    <a16:creationId xmlns:a16="http://schemas.microsoft.com/office/drawing/2014/main" id="{87A66DC5-2E10-4BD2-8E69-364F39CD1291}"/>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19" name="矩形 18">
                <a:extLst>
                  <a:ext uri="{FF2B5EF4-FFF2-40B4-BE49-F238E27FC236}">
                    <a16:creationId xmlns:a16="http://schemas.microsoft.com/office/drawing/2014/main" id="{E5546793-B739-4281-BA62-794B3F0E3D11}"/>
                  </a:ext>
                </a:extLst>
              </p:cNvPr>
              <p:cNvSpPr/>
              <p:nvPr/>
            </p:nvSpPr>
            <p:spPr>
              <a:xfrm>
                <a:off x="675974" y="1604246"/>
                <a:ext cx="5670142" cy="461665"/>
              </a:xfrm>
              <a:prstGeom prst="rect">
                <a:avLst/>
              </a:prstGeom>
              <a:noFill/>
            </p:spPr>
            <p:txBody>
              <a:bodyPr wrap="square" rtlCol="0">
                <a:spAutoFit/>
              </a:bodyPr>
              <a:lstStyle/>
              <a:p>
                <a:r>
                  <a:rPr lang="en-US" altLang="zh-CN" sz="2400" b="1" dirty="0"/>
                  <a:t>1.3</a:t>
                </a:r>
                <a:r>
                  <a:rPr lang="zh-CN" altLang="en-US" sz="2400" b="1" dirty="0"/>
                  <a:t>   国内外社会保障制度的发展</a:t>
                </a:r>
              </a:p>
            </p:txBody>
          </p:sp>
        </p:grpSp>
      </p:grpSp>
    </p:spTree>
    <p:extLst>
      <p:ext uri="{BB962C8B-B14F-4D97-AF65-F5344CB8AC3E}">
        <p14:creationId xmlns:p14="http://schemas.microsoft.com/office/powerpoint/2010/main" val="305958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742266" y="1688104"/>
            <a:ext cx="6203245" cy="4644963"/>
          </a:xfrm>
        </p:spPr>
        <p:txBody>
          <a:bodyPr anchor="ctr"/>
          <a:lstStyle/>
          <a:p>
            <a:pPr algn="l">
              <a:lnSpc>
                <a:spcPct val="150000"/>
              </a:lnSpc>
              <a:spcAft>
                <a:spcPts val="1200"/>
              </a:spcAft>
            </a:pPr>
            <a:r>
              <a:rPr lang="zh-CN" altLang="en-US" dirty="0"/>
              <a:t>中国的社会保障制度建立于（       ）。</a:t>
            </a:r>
            <a:endParaRPr lang="en-US" altLang="zh-CN" dirty="0"/>
          </a:p>
          <a:p>
            <a:pPr algn="l">
              <a:lnSpc>
                <a:spcPct val="150000"/>
              </a:lnSpc>
              <a:spcAft>
                <a:spcPts val="1200"/>
              </a:spcAft>
            </a:pPr>
            <a:r>
              <a:rPr lang="en-US" altLang="zh-CN" dirty="0"/>
              <a:t>A</a:t>
            </a:r>
            <a:r>
              <a:rPr lang="zh-CN" altLang="en-US" dirty="0"/>
              <a:t>、</a:t>
            </a:r>
            <a:r>
              <a:rPr lang="en-US" altLang="zh-CN" dirty="0"/>
              <a:t>20</a:t>
            </a:r>
            <a:r>
              <a:rPr lang="zh-CN" altLang="en-US" dirty="0"/>
              <a:t>世纪</a:t>
            </a:r>
            <a:r>
              <a:rPr lang="en-US" altLang="zh-CN" dirty="0"/>
              <a:t>50</a:t>
            </a:r>
            <a:r>
              <a:rPr lang="zh-CN" altLang="en-US" dirty="0"/>
              <a:t>年代初期</a:t>
            </a:r>
          </a:p>
          <a:p>
            <a:pPr algn="l">
              <a:lnSpc>
                <a:spcPct val="150000"/>
              </a:lnSpc>
              <a:spcAft>
                <a:spcPts val="1200"/>
              </a:spcAft>
            </a:pPr>
            <a:r>
              <a:rPr lang="en-US" altLang="zh-CN" dirty="0"/>
              <a:t>B</a:t>
            </a:r>
            <a:r>
              <a:rPr lang="zh-CN" altLang="en-US" dirty="0"/>
              <a:t>、</a:t>
            </a:r>
            <a:r>
              <a:rPr lang="en-US" altLang="zh-CN" dirty="0"/>
              <a:t>20</a:t>
            </a:r>
            <a:r>
              <a:rPr lang="zh-CN" altLang="en-US" dirty="0"/>
              <a:t>世纪</a:t>
            </a:r>
            <a:r>
              <a:rPr lang="en-US" altLang="zh-CN" dirty="0"/>
              <a:t>60</a:t>
            </a:r>
            <a:r>
              <a:rPr lang="zh-CN" altLang="en-US" dirty="0"/>
              <a:t>年代初期</a:t>
            </a:r>
          </a:p>
          <a:p>
            <a:pPr algn="l">
              <a:lnSpc>
                <a:spcPct val="150000"/>
              </a:lnSpc>
              <a:spcAft>
                <a:spcPts val="1200"/>
              </a:spcAft>
            </a:pPr>
            <a:r>
              <a:rPr lang="en-US" altLang="zh-CN" dirty="0"/>
              <a:t>C</a:t>
            </a:r>
            <a:r>
              <a:rPr lang="zh-CN" altLang="en-US" dirty="0"/>
              <a:t>、</a:t>
            </a:r>
            <a:r>
              <a:rPr lang="en-US" altLang="zh-CN" dirty="0"/>
              <a:t>20</a:t>
            </a:r>
            <a:r>
              <a:rPr lang="zh-CN" altLang="en-US" dirty="0"/>
              <a:t>世纪</a:t>
            </a:r>
            <a:r>
              <a:rPr lang="en-US" altLang="zh-CN" dirty="0"/>
              <a:t>70</a:t>
            </a:r>
            <a:r>
              <a:rPr lang="zh-CN" altLang="en-US" dirty="0"/>
              <a:t>年代初期</a:t>
            </a:r>
          </a:p>
          <a:p>
            <a:pPr algn="l">
              <a:lnSpc>
                <a:spcPct val="150000"/>
              </a:lnSpc>
              <a:spcAft>
                <a:spcPts val="1200"/>
              </a:spcAft>
            </a:pPr>
            <a:r>
              <a:rPr lang="en-US" altLang="zh-CN" dirty="0"/>
              <a:t>D</a:t>
            </a:r>
            <a:r>
              <a:rPr lang="zh-CN" altLang="en-US" dirty="0"/>
              <a:t>、</a:t>
            </a:r>
            <a:r>
              <a:rPr lang="en-US" altLang="zh-CN" dirty="0"/>
              <a:t>20</a:t>
            </a:r>
            <a:r>
              <a:rPr lang="zh-CN" altLang="en-US" dirty="0"/>
              <a:t>世纪</a:t>
            </a:r>
            <a:r>
              <a:rPr lang="en-US" altLang="zh-CN" dirty="0"/>
              <a:t>80</a:t>
            </a:r>
            <a:r>
              <a:rPr lang="zh-CN" altLang="en-US" dirty="0"/>
              <a:t>年代初期</a:t>
            </a:r>
            <a:endParaRPr lang="en-GB" dirty="0"/>
          </a:p>
        </p:txBody>
      </p:sp>
      <p:sp>
        <p:nvSpPr>
          <p:cNvPr id="4" name="TextBox 3">
            <a:extLst>
              <a:ext uri="{FF2B5EF4-FFF2-40B4-BE49-F238E27FC236}">
                <a16:creationId xmlns:a16="http://schemas.microsoft.com/office/drawing/2014/main" id="{6F7EB936-7434-4EBF-9794-BAEBC63856BC}"/>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377781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742266" y="1688104"/>
            <a:ext cx="6203245" cy="4644963"/>
          </a:xfrm>
        </p:spPr>
        <p:txBody>
          <a:bodyPr anchor="ctr"/>
          <a:lstStyle/>
          <a:p>
            <a:pPr algn="l">
              <a:lnSpc>
                <a:spcPct val="150000"/>
              </a:lnSpc>
              <a:spcAft>
                <a:spcPts val="1200"/>
              </a:spcAft>
            </a:pPr>
            <a:r>
              <a:rPr lang="zh-CN" altLang="en-US" dirty="0"/>
              <a:t>中国的社会保障制度建立于（   </a:t>
            </a:r>
            <a:r>
              <a:rPr lang="en-US" altLang="zh-CN" b="1" dirty="0">
                <a:solidFill>
                  <a:srgbClr val="FF0000"/>
                </a:solidFill>
              </a:rPr>
              <a:t>A</a:t>
            </a:r>
            <a:r>
              <a:rPr lang="zh-CN" altLang="en-US" dirty="0"/>
              <a:t>   ）。</a:t>
            </a:r>
            <a:endParaRPr lang="en-US" altLang="zh-CN" dirty="0"/>
          </a:p>
          <a:p>
            <a:pPr algn="l">
              <a:lnSpc>
                <a:spcPct val="150000"/>
              </a:lnSpc>
              <a:spcAft>
                <a:spcPts val="1200"/>
              </a:spcAft>
            </a:pPr>
            <a:r>
              <a:rPr lang="en-US" altLang="zh-CN" b="1" dirty="0">
                <a:solidFill>
                  <a:srgbClr val="FF0000"/>
                </a:solidFill>
              </a:rPr>
              <a:t>A</a:t>
            </a:r>
            <a:r>
              <a:rPr lang="zh-CN" altLang="en-US" b="1" dirty="0">
                <a:solidFill>
                  <a:srgbClr val="FF0000"/>
                </a:solidFill>
              </a:rPr>
              <a:t>、</a:t>
            </a:r>
            <a:r>
              <a:rPr lang="en-US" altLang="zh-CN" b="1" dirty="0">
                <a:solidFill>
                  <a:srgbClr val="FF0000"/>
                </a:solidFill>
              </a:rPr>
              <a:t>20</a:t>
            </a:r>
            <a:r>
              <a:rPr lang="zh-CN" altLang="en-US" b="1" dirty="0">
                <a:solidFill>
                  <a:srgbClr val="FF0000"/>
                </a:solidFill>
              </a:rPr>
              <a:t>世纪</a:t>
            </a:r>
            <a:r>
              <a:rPr lang="en-US" altLang="zh-CN" b="1" dirty="0">
                <a:solidFill>
                  <a:srgbClr val="FF0000"/>
                </a:solidFill>
              </a:rPr>
              <a:t>50</a:t>
            </a:r>
            <a:r>
              <a:rPr lang="zh-CN" altLang="en-US" b="1" dirty="0">
                <a:solidFill>
                  <a:srgbClr val="FF0000"/>
                </a:solidFill>
              </a:rPr>
              <a:t>年代初期</a:t>
            </a:r>
          </a:p>
          <a:p>
            <a:pPr algn="l">
              <a:lnSpc>
                <a:spcPct val="150000"/>
              </a:lnSpc>
              <a:spcAft>
                <a:spcPts val="1200"/>
              </a:spcAft>
            </a:pPr>
            <a:r>
              <a:rPr lang="en-US" altLang="zh-CN" dirty="0"/>
              <a:t>B</a:t>
            </a:r>
            <a:r>
              <a:rPr lang="zh-CN" altLang="en-US" dirty="0"/>
              <a:t>、</a:t>
            </a:r>
            <a:r>
              <a:rPr lang="en-US" altLang="zh-CN" dirty="0"/>
              <a:t>20</a:t>
            </a:r>
            <a:r>
              <a:rPr lang="zh-CN" altLang="en-US" dirty="0"/>
              <a:t>世纪</a:t>
            </a:r>
            <a:r>
              <a:rPr lang="en-US" altLang="zh-CN" dirty="0"/>
              <a:t>60</a:t>
            </a:r>
            <a:r>
              <a:rPr lang="zh-CN" altLang="en-US" dirty="0"/>
              <a:t>年代初期</a:t>
            </a:r>
          </a:p>
          <a:p>
            <a:pPr algn="l">
              <a:lnSpc>
                <a:spcPct val="150000"/>
              </a:lnSpc>
              <a:spcAft>
                <a:spcPts val="1200"/>
              </a:spcAft>
            </a:pPr>
            <a:r>
              <a:rPr lang="en-US" altLang="zh-CN" dirty="0"/>
              <a:t>C</a:t>
            </a:r>
            <a:r>
              <a:rPr lang="zh-CN" altLang="en-US" dirty="0"/>
              <a:t>、</a:t>
            </a:r>
            <a:r>
              <a:rPr lang="en-US" altLang="zh-CN" dirty="0"/>
              <a:t>20</a:t>
            </a:r>
            <a:r>
              <a:rPr lang="zh-CN" altLang="en-US" dirty="0"/>
              <a:t>世纪</a:t>
            </a:r>
            <a:r>
              <a:rPr lang="en-US" altLang="zh-CN" dirty="0"/>
              <a:t>70</a:t>
            </a:r>
            <a:r>
              <a:rPr lang="zh-CN" altLang="en-US" dirty="0"/>
              <a:t>年代初期</a:t>
            </a:r>
          </a:p>
          <a:p>
            <a:pPr algn="l">
              <a:lnSpc>
                <a:spcPct val="150000"/>
              </a:lnSpc>
              <a:spcAft>
                <a:spcPts val="1200"/>
              </a:spcAft>
            </a:pPr>
            <a:r>
              <a:rPr lang="en-US" altLang="zh-CN" dirty="0"/>
              <a:t>D</a:t>
            </a:r>
            <a:r>
              <a:rPr lang="zh-CN" altLang="en-US" dirty="0"/>
              <a:t>、</a:t>
            </a:r>
            <a:r>
              <a:rPr lang="en-US" altLang="zh-CN" dirty="0"/>
              <a:t>20</a:t>
            </a:r>
            <a:r>
              <a:rPr lang="zh-CN" altLang="en-US" dirty="0"/>
              <a:t>世纪</a:t>
            </a:r>
            <a:r>
              <a:rPr lang="en-US" altLang="zh-CN" dirty="0"/>
              <a:t>80</a:t>
            </a:r>
            <a:r>
              <a:rPr lang="zh-CN" altLang="en-US" dirty="0"/>
              <a:t>年代初期</a:t>
            </a:r>
            <a:endParaRPr lang="en-GB" dirty="0"/>
          </a:p>
        </p:txBody>
      </p:sp>
      <p:sp>
        <p:nvSpPr>
          <p:cNvPr id="4" name="TextBox 3">
            <a:extLst>
              <a:ext uri="{FF2B5EF4-FFF2-40B4-BE49-F238E27FC236}">
                <a16:creationId xmlns:a16="http://schemas.microsoft.com/office/drawing/2014/main" id="{6F7EB936-7434-4EBF-9794-BAEBC63856BC}"/>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488825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753555" y="1784232"/>
            <a:ext cx="6203245" cy="4644963"/>
          </a:xfrm>
        </p:spPr>
        <p:txBody>
          <a:bodyPr anchor="ctr"/>
          <a:lstStyle/>
          <a:p>
            <a:pPr algn="l">
              <a:lnSpc>
                <a:spcPct val="150000"/>
              </a:lnSpc>
              <a:spcAft>
                <a:spcPts val="1200"/>
              </a:spcAft>
            </a:pPr>
            <a:r>
              <a:rPr lang="zh-CN" altLang="en-US" dirty="0"/>
              <a:t>中国社会保障制度的主要内容有（      ）。</a:t>
            </a:r>
            <a:endParaRPr lang="en-US" altLang="zh-CN" dirty="0"/>
          </a:p>
          <a:p>
            <a:pPr algn="l">
              <a:lnSpc>
                <a:spcPct val="150000"/>
              </a:lnSpc>
              <a:spcAft>
                <a:spcPts val="1200"/>
              </a:spcAft>
            </a:pPr>
            <a:r>
              <a:rPr lang="en-US" altLang="zh-CN" dirty="0"/>
              <a:t>A</a:t>
            </a:r>
            <a:r>
              <a:rPr lang="zh-CN" altLang="en-US" dirty="0"/>
              <a:t>、社会救助</a:t>
            </a:r>
          </a:p>
          <a:p>
            <a:pPr algn="l">
              <a:lnSpc>
                <a:spcPct val="150000"/>
              </a:lnSpc>
              <a:spcAft>
                <a:spcPts val="1200"/>
              </a:spcAft>
            </a:pPr>
            <a:r>
              <a:rPr lang="en-US" altLang="zh-CN" dirty="0"/>
              <a:t>B</a:t>
            </a:r>
            <a:r>
              <a:rPr lang="zh-CN" altLang="en-US" dirty="0"/>
              <a:t>、社会养老</a:t>
            </a:r>
          </a:p>
          <a:p>
            <a:pPr algn="l">
              <a:lnSpc>
                <a:spcPct val="150000"/>
              </a:lnSpc>
              <a:spcAft>
                <a:spcPts val="1200"/>
              </a:spcAft>
            </a:pPr>
            <a:r>
              <a:rPr lang="en-US" altLang="zh-CN" dirty="0"/>
              <a:t>C</a:t>
            </a:r>
            <a:r>
              <a:rPr lang="zh-CN" altLang="en-US" dirty="0"/>
              <a:t>、社会保险</a:t>
            </a:r>
          </a:p>
          <a:p>
            <a:pPr algn="l">
              <a:lnSpc>
                <a:spcPct val="150000"/>
              </a:lnSpc>
              <a:spcAft>
                <a:spcPts val="1200"/>
              </a:spcAft>
            </a:pPr>
            <a:r>
              <a:rPr lang="en-US" altLang="zh-CN" dirty="0"/>
              <a:t>D</a:t>
            </a:r>
            <a:r>
              <a:rPr lang="zh-CN" altLang="en-US" dirty="0"/>
              <a:t>、社会福利</a:t>
            </a:r>
          </a:p>
          <a:p>
            <a:pPr algn="l">
              <a:lnSpc>
                <a:spcPct val="150000"/>
              </a:lnSpc>
              <a:spcAft>
                <a:spcPts val="1200"/>
              </a:spcAft>
            </a:pPr>
            <a:r>
              <a:rPr lang="en-US" altLang="zh-CN" dirty="0"/>
              <a:t>E</a:t>
            </a:r>
            <a:r>
              <a:rPr lang="zh-CN" altLang="en-US" dirty="0"/>
              <a:t>、社会补偿</a:t>
            </a:r>
            <a:endParaRPr lang="en-GB" dirty="0"/>
          </a:p>
        </p:txBody>
      </p:sp>
      <p:sp>
        <p:nvSpPr>
          <p:cNvPr id="4" name="TextBox 3">
            <a:extLst>
              <a:ext uri="{FF2B5EF4-FFF2-40B4-BE49-F238E27FC236}">
                <a16:creationId xmlns:a16="http://schemas.microsoft.com/office/drawing/2014/main" id="{6F7EB936-7434-4EBF-9794-BAEBC63856BC}"/>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42795582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753555" y="1784232"/>
            <a:ext cx="6203245" cy="4644963"/>
          </a:xfrm>
        </p:spPr>
        <p:txBody>
          <a:bodyPr anchor="ctr"/>
          <a:lstStyle/>
          <a:p>
            <a:pPr algn="l">
              <a:lnSpc>
                <a:spcPct val="150000"/>
              </a:lnSpc>
              <a:spcAft>
                <a:spcPts val="1200"/>
              </a:spcAft>
            </a:pPr>
            <a:r>
              <a:rPr lang="zh-CN" altLang="en-US" dirty="0"/>
              <a:t>中国社会保障制度的主要内容有（   </a:t>
            </a:r>
            <a:r>
              <a:rPr lang="en-US" altLang="zh-CN" b="1" dirty="0">
                <a:solidFill>
                  <a:srgbClr val="FF0000"/>
                </a:solidFill>
              </a:rPr>
              <a:t>ABCD</a:t>
            </a:r>
            <a:r>
              <a:rPr lang="zh-CN" altLang="en-US" dirty="0"/>
              <a:t>   ）。</a:t>
            </a:r>
            <a:endParaRPr lang="en-US" altLang="zh-CN" dirty="0"/>
          </a:p>
          <a:p>
            <a:pPr algn="l">
              <a:lnSpc>
                <a:spcPct val="150000"/>
              </a:lnSpc>
              <a:spcAft>
                <a:spcPts val="1200"/>
              </a:spcAft>
            </a:pPr>
            <a:r>
              <a:rPr lang="en-US" altLang="zh-CN" b="1" dirty="0">
                <a:solidFill>
                  <a:srgbClr val="FF0000"/>
                </a:solidFill>
              </a:rPr>
              <a:t>A</a:t>
            </a:r>
            <a:r>
              <a:rPr lang="zh-CN" altLang="en-US" b="1" dirty="0">
                <a:solidFill>
                  <a:srgbClr val="FF0000"/>
                </a:solidFill>
              </a:rPr>
              <a:t>、社会救助</a:t>
            </a:r>
          </a:p>
          <a:p>
            <a:pPr algn="l">
              <a:lnSpc>
                <a:spcPct val="150000"/>
              </a:lnSpc>
              <a:spcAft>
                <a:spcPts val="1200"/>
              </a:spcAft>
            </a:pPr>
            <a:r>
              <a:rPr lang="en-US" altLang="zh-CN" b="1" dirty="0">
                <a:solidFill>
                  <a:srgbClr val="FF0000"/>
                </a:solidFill>
              </a:rPr>
              <a:t>B</a:t>
            </a:r>
            <a:r>
              <a:rPr lang="zh-CN" altLang="en-US" b="1" dirty="0">
                <a:solidFill>
                  <a:srgbClr val="FF0000"/>
                </a:solidFill>
              </a:rPr>
              <a:t>、社会养老</a:t>
            </a:r>
          </a:p>
          <a:p>
            <a:pPr algn="l">
              <a:lnSpc>
                <a:spcPct val="150000"/>
              </a:lnSpc>
              <a:spcAft>
                <a:spcPts val="1200"/>
              </a:spcAft>
            </a:pPr>
            <a:r>
              <a:rPr lang="en-US" altLang="zh-CN" b="1" dirty="0">
                <a:solidFill>
                  <a:srgbClr val="FF0000"/>
                </a:solidFill>
              </a:rPr>
              <a:t>C</a:t>
            </a:r>
            <a:r>
              <a:rPr lang="zh-CN" altLang="en-US" b="1" dirty="0">
                <a:solidFill>
                  <a:srgbClr val="FF0000"/>
                </a:solidFill>
              </a:rPr>
              <a:t>、社会保险</a:t>
            </a:r>
          </a:p>
          <a:p>
            <a:pPr algn="l">
              <a:lnSpc>
                <a:spcPct val="150000"/>
              </a:lnSpc>
              <a:spcAft>
                <a:spcPts val="1200"/>
              </a:spcAft>
            </a:pPr>
            <a:r>
              <a:rPr lang="en-US" altLang="zh-CN" b="1" dirty="0">
                <a:solidFill>
                  <a:srgbClr val="FF0000"/>
                </a:solidFill>
              </a:rPr>
              <a:t>D</a:t>
            </a:r>
            <a:r>
              <a:rPr lang="zh-CN" altLang="en-US" b="1" dirty="0">
                <a:solidFill>
                  <a:srgbClr val="FF0000"/>
                </a:solidFill>
              </a:rPr>
              <a:t>、社会福利</a:t>
            </a:r>
          </a:p>
          <a:p>
            <a:pPr algn="l">
              <a:lnSpc>
                <a:spcPct val="150000"/>
              </a:lnSpc>
              <a:spcAft>
                <a:spcPts val="1200"/>
              </a:spcAft>
            </a:pPr>
            <a:r>
              <a:rPr lang="en-US" altLang="zh-CN" dirty="0"/>
              <a:t>E</a:t>
            </a:r>
            <a:r>
              <a:rPr lang="zh-CN" altLang="en-US" dirty="0"/>
              <a:t>、社会补偿</a:t>
            </a:r>
            <a:endParaRPr lang="en-GB" dirty="0"/>
          </a:p>
        </p:txBody>
      </p:sp>
      <p:sp>
        <p:nvSpPr>
          <p:cNvPr id="4" name="TextBox 3">
            <a:extLst>
              <a:ext uri="{FF2B5EF4-FFF2-40B4-BE49-F238E27FC236}">
                <a16:creationId xmlns:a16="http://schemas.microsoft.com/office/drawing/2014/main" id="{6F7EB936-7434-4EBF-9794-BAEBC63856BC}"/>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564649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B8590129-7028-4253-9F32-805F9E3F7354}"/>
              </a:ext>
            </a:extLst>
          </p:cNvPr>
          <p:cNvGrpSpPr/>
          <p:nvPr/>
        </p:nvGrpSpPr>
        <p:grpSpPr>
          <a:xfrm>
            <a:off x="3819522" y="3222492"/>
            <a:ext cx="1500183" cy="3123979"/>
            <a:chOff x="3125842" y="2938714"/>
            <a:chExt cx="1500183" cy="3123979"/>
          </a:xfrm>
        </p:grpSpPr>
        <p:sp>
          <p:nvSpPr>
            <p:cNvPr id="9" name="Rectangle 7">
              <a:extLst>
                <a:ext uri="{FF2B5EF4-FFF2-40B4-BE49-F238E27FC236}">
                  <a16:creationId xmlns:a16="http://schemas.microsoft.com/office/drawing/2014/main" id="{9F7FDB75-B9D3-4F95-8421-9D8BF184529F}"/>
                </a:ext>
              </a:extLst>
            </p:cNvPr>
            <p:cNvSpPr/>
            <p:nvPr/>
          </p:nvSpPr>
          <p:spPr>
            <a:xfrm>
              <a:off x="3125842" y="4416537"/>
              <a:ext cx="1210588" cy="400110"/>
            </a:xfrm>
            <a:prstGeom prst="rect">
              <a:avLst/>
            </a:prstGeom>
            <a:ln w="38100">
              <a:solidFill>
                <a:srgbClr val="F79646"/>
              </a:solidFill>
            </a:ln>
          </p:spPr>
          <p:txBody>
            <a:bodyPr wrap="none">
              <a:spAutoFit/>
            </a:bodyPr>
            <a:lstStyle/>
            <a:p>
              <a:pPr algn="ctr"/>
              <a:r>
                <a:rPr lang="zh-CN" altLang="en-US" sz="2000" dirty="0">
                  <a:latin typeface="+mn-ea"/>
                </a:rPr>
                <a:t>社会救济</a:t>
              </a:r>
              <a:endParaRPr lang="en-GB" sz="2000" dirty="0"/>
            </a:p>
          </p:txBody>
        </p:sp>
        <p:sp>
          <p:nvSpPr>
            <p:cNvPr id="10" name="Rectangle 9">
              <a:extLst>
                <a:ext uri="{FF2B5EF4-FFF2-40B4-BE49-F238E27FC236}">
                  <a16:creationId xmlns:a16="http://schemas.microsoft.com/office/drawing/2014/main" id="{3D030F69-864C-4D74-A68A-5EA923B582CC}"/>
                </a:ext>
              </a:extLst>
            </p:cNvPr>
            <p:cNvSpPr/>
            <p:nvPr/>
          </p:nvSpPr>
          <p:spPr>
            <a:xfrm>
              <a:off x="3158957" y="5662583"/>
              <a:ext cx="1210588" cy="400110"/>
            </a:xfrm>
            <a:prstGeom prst="rect">
              <a:avLst/>
            </a:prstGeom>
            <a:ln w="38100">
              <a:solidFill>
                <a:srgbClr val="F79646"/>
              </a:solidFill>
            </a:ln>
          </p:spPr>
          <p:txBody>
            <a:bodyPr wrap="none">
              <a:spAutoFit/>
            </a:bodyPr>
            <a:lstStyle/>
            <a:p>
              <a:pPr algn="ctr"/>
              <a:r>
                <a:rPr lang="zh-CN" altLang="en-US" sz="2000" dirty="0">
                  <a:latin typeface="+mn-ea"/>
                </a:rPr>
                <a:t>社会福利</a:t>
              </a:r>
              <a:endParaRPr lang="en-GB" sz="2000" dirty="0">
                <a:latin typeface="+mn-ea"/>
              </a:endParaRPr>
            </a:p>
          </p:txBody>
        </p:sp>
        <p:sp>
          <p:nvSpPr>
            <p:cNvPr id="11" name="Rectangle 10">
              <a:extLst>
                <a:ext uri="{FF2B5EF4-FFF2-40B4-BE49-F238E27FC236}">
                  <a16:creationId xmlns:a16="http://schemas.microsoft.com/office/drawing/2014/main" id="{67CCFD4F-382F-42EF-BCA6-48370EC0852B}"/>
                </a:ext>
              </a:extLst>
            </p:cNvPr>
            <p:cNvSpPr/>
            <p:nvPr/>
          </p:nvSpPr>
          <p:spPr>
            <a:xfrm>
              <a:off x="3158957" y="2938714"/>
              <a:ext cx="1467068" cy="707886"/>
            </a:xfrm>
            <a:prstGeom prst="rect">
              <a:avLst/>
            </a:prstGeom>
            <a:ln w="38100">
              <a:solidFill>
                <a:srgbClr val="F79646"/>
              </a:solidFill>
            </a:ln>
          </p:spPr>
          <p:txBody>
            <a:bodyPr wrap="none">
              <a:spAutoFit/>
            </a:bodyPr>
            <a:lstStyle/>
            <a:p>
              <a:pPr algn="ctr"/>
              <a:r>
                <a:rPr lang="zh-CN" altLang="en-US" sz="2000" dirty="0">
                  <a:latin typeface="+mn-ea"/>
                </a:rPr>
                <a:t>社会保险</a:t>
              </a:r>
              <a:endParaRPr lang="en-US" altLang="zh-CN" sz="2000" dirty="0">
                <a:latin typeface="+mn-ea"/>
              </a:endParaRPr>
            </a:p>
            <a:p>
              <a:pPr algn="ctr"/>
              <a:r>
                <a:rPr lang="zh-CN" altLang="en-US" sz="2000" dirty="0">
                  <a:latin typeface="+mn-ea"/>
                </a:rPr>
                <a:t>（最重要）</a:t>
              </a:r>
              <a:endParaRPr lang="en-GB" sz="2000" dirty="0">
                <a:latin typeface="+mn-ea"/>
              </a:endParaRPr>
            </a:p>
          </p:txBody>
        </p:sp>
      </p:grpSp>
      <p:grpSp>
        <p:nvGrpSpPr>
          <p:cNvPr id="23" name="组合 22">
            <a:extLst>
              <a:ext uri="{FF2B5EF4-FFF2-40B4-BE49-F238E27FC236}">
                <a16:creationId xmlns:a16="http://schemas.microsoft.com/office/drawing/2014/main" id="{BCDF150C-09AB-4536-86E0-B2ABD0CCEEB2}"/>
              </a:ext>
            </a:extLst>
          </p:cNvPr>
          <p:cNvGrpSpPr/>
          <p:nvPr/>
        </p:nvGrpSpPr>
        <p:grpSpPr>
          <a:xfrm>
            <a:off x="1083023" y="3550273"/>
            <a:ext cx="2686166" cy="2596143"/>
            <a:chOff x="389343" y="3266495"/>
            <a:chExt cx="2686166" cy="2596143"/>
          </a:xfrm>
        </p:grpSpPr>
        <p:sp>
          <p:nvSpPr>
            <p:cNvPr id="8" name="Rectangle 6">
              <a:extLst>
                <a:ext uri="{FF2B5EF4-FFF2-40B4-BE49-F238E27FC236}">
                  <a16:creationId xmlns:a16="http://schemas.microsoft.com/office/drawing/2014/main" id="{62014412-3BFE-45C8-A3FF-8C747B2FC44A}"/>
                </a:ext>
              </a:extLst>
            </p:cNvPr>
            <p:cNvSpPr/>
            <p:nvPr/>
          </p:nvSpPr>
          <p:spPr>
            <a:xfrm>
              <a:off x="389343" y="4359372"/>
              <a:ext cx="2243427" cy="400110"/>
            </a:xfrm>
            <a:prstGeom prst="rect">
              <a:avLst/>
            </a:prstGeom>
          </p:spPr>
          <p:txBody>
            <a:bodyPr wrap="square">
              <a:spAutoFit/>
            </a:bodyPr>
            <a:lstStyle/>
            <a:p>
              <a:r>
                <a:rPr lang="zh-CN" altLang="en-US" sz="2000" dirty="0">
                  <a:latin typeface="+mn-ea"/>
                </a:rPr>
                <a:t>美国社会保障制度</a:t>
              </a:r>
              <a:endParaRPr lang="en-GB" sz="2000" dirty="0"/>
            </a:p>
          </p:txBody>
        </p:sp>
        <p:sp>
          <p:nvSpPr>
            <p:cNvPr id="12" name="Right Brace 12">
              <a:extLst>
                <a:ext uri="{FF2B5EF4-FFF2-40B4-BE49-F238E27FC236}">
                  <a16:creationId xmlns:a16="http://schemas.microsoft.com/office/drawing/2014/main" id="{72EFD759-F69B-40FF-946A-F086A0E61D19}"/>
                </a:ext>
              </a:extLst>
            </p:cNvPr>
            <p:cNvSpPr/>
            <p:nvPr/>
          </p:nvSpPr>
          <p:spPr>
            <a:xfrm rot="10800000">
              <a:off x="2606852" y="3266495"/>
              <a:ext cx="468657" cy="2596143"/>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grpSp>
      <p:grpSp>
        <p:nvGrpSpPr>
          <p:cNvPr id="21" name="组合 20">
            <a:extLst>
              <a:ext uri="{FF2B5EF4-FFF2-40B4-BE49-F238E27FC236}">
                <a16:creationId xmlns:a16="http://schemas.microsoft.com/office/drawing/2014/main" id="{49FDF7FC-59A4-4997-9584-24FEA83265A2}"/>
              </a:ext>
            </a:extLst>
          </p:cNvPr>
          <p:cNvGrpSpPr/>
          <p:nvPr/>
        </p:nvGrpSpPr>
        <p:grpSpPr>
          <a:xfrm>
            <a:off x="8062751" y="3627722"/>
            <a:ext cx="3974168" cy="1422954"/>
            <a:chOff x="8518739" y="4359372"/>
            <a:chExt cx="3974168" cy="1422954"/>
          </a:xfrm>
        </p:grpSpPr>
        <p:sp>
          <p:nvSpPr>
            <p:cNvPr id="3" name="矩形 2"/>
            <p:cNvSpPr/>
            <p:nvPr/>
          </p:nvSpPr>
          <p:spPr>
            <a:xfrm>
              <a:off x="8606707" y="4359372"/>
              <a:ext cx="3886200" cy="1422954"/>
            </a:xfrm>
            <a:prstGeom prst="rect">
              <a:avLst/>
            </a:prstGeom>
          </p:spPr>
          <p:txBody>
            <a:bodyPr wrap="square">
              <a:spAutoFit/>
            </a:bodyPr>
            <a:lstStyle/>
            <a:p>
              <a:pPr>
                <a:lnSpc>
                  <a:spcPct val="150000"/>
                </a:lnSpc>
              </a:pPr>
              <a:r>
                <a:rPr lang="zh-CN" altLang="en-US" sz="2000" dirty="0">
                  <a:latin typeface="+mn-ea"/>
                </a:rPr>
                <a:t>（一）强制性养老保险制度；</a:t>
              </a:r>
              <a:endParaRPr lang="en-US" altLang="zh-CN" sz="2000" dirty="0">
                <a:latin typeface="+mn-ea"/>
              </a:endParaRPr>
            </a:p>
            <a:p>
              <a:pPr>
                <a:lnSpc>
                  <a:spcPct val="150000"/>
                </a:lnSpc>
              </a:pPr>
              <a:r>
                <a:rPr lang="zh-CN" altLang="en-US" sz="2000" dirty="0">
                  <a:latin typeface="+mn-ea"/>
                </a:rPr>
                <a:t>（二）雇主养老金计划；</a:t>
              </a:r>
              <a:endParaRPr lang="en-US" altLang="zh-CN" sz="2000" dirty="0">
                <a:latin typeface="+mn-ea"/>
              </a:endParaRPr>
            </a:p>
            <a:p>
              <a:pPr>
                <a:lnSpc>
                  <a:spcPct val="150000"/>
                </a:lnSpc>
              </a:pPr>
              <a:r>
                <a:rPr lang="zh-CN" altLang="en-US" sz="2000" dirty="0">
                  <a:latin typeface="+mn-ea"/>
                </a:rPr>
                <a:t>（三）个人储蓄养老金计划。</a:t>
              </a:r>
              <a:endParaRPr lang="en-US" altLang="zh-CN" sz="2000" dirty="0">
                <a:latin typeface="+mn-ea"/>
              </a:endParaRPr>
            </a:p>
          </p:txBody>
        </p:sp>
        <p:sp>
          <p:nvSpPr>
            <p:cNvPr id="13" name="Right Brace 12">
              <a:extLst>
                <a:ext uri="{FF2B5EF4-FFF2-40B4-BE49-F238E27FC236}">
                  <a16:creationId xmlns:a16="http://schemas.microsoft.com/office/drawing/2014/main" id="{72EFD759-F69B-40FF-946A-F086A0E61D19}"/>
                </a:ext>
              </a:extLst>
            </p:cNvPr>
            <p:cNvSpPr/>
            <p:nvPr/>
          </p:nvSpPr>
          <p:spPr>
            <a:xfrm rot="10800000">
              <a:off x="8518739" y="4559427"/>
              <a:ext cx="175936" cy="116861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grpSp>
      <p:grpSp>
        <p:nvGrpSpPr>
          <p:cNvPr id="22" name="组合 21">
            <a:extLst>
              <a:ext uri="{FF2B5EF4-FFF2-40B4-BE49-F238E27FC236}">
                <a16:creationId xmlns:a16="http://schemas.microsoft.com/office/drawing/2014/main" id="{E8CAC464-25CD-4444-9BDD-566C92809C7F}"/>
              </a:ext>
            </a:extLst>
          </p:cNvPr>
          <p:cNvGrpSpPr/>
          <p:nvPr/>
        </p:nvGrpSpPr>
        <p:grpSpPr>
          <a:xfrm>
            <a:off x="5447049" y="2758532"/>
            <a:ext cx="2896155" cy="1884618"/>
            <a:chOff x="4753369" y="2474754"/>
            <a:chExt cx="2896155" cy="1884618"/>
          </a:xfrm>
        </p:grpSpPr>
        <p:sp>
          <p:nvSpPr>
            <p:cNvPr id="14" name="Right Brace 12">
              <a:extLst>
                <a:ext uri="{FF2B5EF4-FFF2-40B4-BE49-F238E27FC236}">
                  <a16:creationId xmlns:a16="http://schemas.microsoft.com/office/drawing/2014/main" id="{72EFD759-F69B-40FF-946A-F086A0E61D19}"/>
                </a:ext>
              </a:extLst>
            </p:cNvPr>
            <p:cNvSpPr/>
            <p:nvPr/>
          </p:nvSpPr>
          <p:spPr>
            <a:xfrm rot="10800000">
              <a:off x="4753369" y="2680336"/>
              <a:ext cx="281593" cy="152704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15" name="矩形 14"/>
            <p:cNvSpPr/>
            <p:nvPr/>
          </p:nvSpPr>
          <p:spPr>
            <a:xfrm>
              <a:off x="5034962" y="2474754"/>
              <a:ext cx="2614562" cy="1884618"/>
            </a:xfrm>
            <a:prstGeom prst="rect">
              <a:avLst/>
            </a:prstGeom>
          </p:spPr>
          <p:txBody>
            <a:bodyPr wrap="square">
              <a:spAutoFit/>
            </a:bodyPr>
            <a:lstStyle/>
            <a:p>
              <a:pPr>
                <a:lnSpc>
                  <a:spcPct val="150000"/>
                </a:lnSpc>
              </a:pPr>
              <a:r>
                <a:rPr lang="zh-CN" altLang="en-US" sz="2000" dirty="0">
                  <a:latin typeface="+mn-ea"/>
                </a:rPr>
                <a:t>医疗保险</a:t>
              </a:r>
              <a:endParaRPr lang="en-US" altLang="zh-CN" sz="2000" dirty="0">
                <a:latin typeface="+mn-ea"/>
              </a:endParaRPr>
            </a:p>
            <a:p>
              <a:pPr>
                <a:lnSpc>
                  <a:spcPct val="150000"/>
                </a:lnSpc>
              </a:pPr>
              <a:r>
                <a:rPr lang="zh-CN" altLang="en-US" sz="2000" dirty="0">
                  <a:latin typeface="+mn-ea"/>
                </a:rPr>
                <a:t>失业保险</a:t>
              </a:r>
              <a:endParaRPr lang="en-US" altLang="zh-CN" sz="2000" dirty="0">
                <a:latin typeface="+mn-ea"/>
              </a:endParaRPr>
            </a:p>
            <a:p>
              <a:pPr>
                <a:lnSpc>
                  <a:spcPct val="150000"/>
                </a:lnSpc>
              </a:pPr>
              <a:r>
                <a:rPr lang="zh-CN" altLang="en-US" sz="2000" dirty="0">
                  <a:latin typeface="+mn-ea"/>
                </a:rPr>
                <a:t>工伤保险</a:t>
              </a:r>
              <a:endParaRPr lang="en-US" altLang="zh-CN" sz="2000" dirty="0">
                <a:latin typeface="+mn-ea"/>
              </a:endParaRPr>
            </a:p>
            <a:p>
              <a:pPr>
                <a:lnSpc>
                  <a:spcPct val="150000"/>
                </a:lnSpc>
              </a:pPr>
              <a:r>
                <a:rPr lang="zh-CN" altLang="en-US" sz="2000" dirty="0">
                  <a:solidFill>
                    <a:srgbClr val="FF0000"/>
                  </a:solidFill>
                  <a:latin typeface="+mn-ea"/>
                </a:rPr>
                <a:t>养老保险</a:t>
              </a:r>
              <a:r>
                <a:rPr lang="zh-CN" altLang="en-US" sz="2000" dirty="0">
                  <a:latin typeface="+mn-ea"/>
                </a:rPr>
                <a:t>（最重要）</a:t>
              </a:r>
              <a:endParaRPr lang="en-US" altLang="zh-CN" sz="2000" dirty="0">
                <a:latin typeface="+mn-ea"/>
              </a:endParaRPr>
            </a:p>
          </p:txBody>
        </p:sp>
      </p:grpSp>
      <p:sp>
        <p:nvSpPr>
          <p:cNvPr id="17" name="文本框 16">
            <a:extLst>
              <a:ext uri="{FF2B5EF4-FFF2-40B4-BE49-F238E27FC236}">
                <a16:creationId xmlns:a16="http://schemas.microsoft.com/office/drawing/2014/main" id="{2C67A5D7-EFB3-4727-9B72-944B14D5444D}"/>
              </a:ext>
            </a:extLst>
          </p:cNvPr>
          <p:cNvSpPr txBox="1"/>
          <p:nvPr/>
        </p:nvSpPr>
        <p:spPr>
          <a:xfrm>
            <a:off x="675974" y="2280226"/>
            <a:ext cx="3507692" cy="400110"/>
          </a:xfrm>
          <a:prstGeom prst="rect">
            <a:avLst/>
          </a:prstGeom>
          <a:noFill/>
        </p:spPr>
        <p:txBody>
          <a:bodyPr wrap="none" rtlCol="0">
            <a:spAutoFit/>
          </a:bodyPr>
          <a:lstStyle/>
          <a:p>
            <a:r>
              <a:rPr lang="en-US" altLang="zh-CN" sz="2000" b="1" dirty="0"/>
              <a:t>1.3.2    </a:t>
            </a:r>
            <a:r>
              <a:rPr lang="zh-CN" altLang="en-US" sz="2000" b="1" dirty="0"/>
              <a:t>二、美国社会保障制度</a:t>
            </a:r>
            <a:endParaRPr lang="en-US" altLang="zh-CN" sz="2000" b="1" dirty="0"/>
          </a:p>
        </p:txBody>
      </p:sp>
      <p:sp>
        <p:nvSpPr>
          <p:cNvPr id="25" name="文本框 24">
            <a:extLst>
              <a:ext uri="{FF2B5EF4-FFF2-40B4-BE49-F238E27FC236}">
                <a16:creationId xmlns:a16="http://schemas.microsoft.com/office/drawing/2014/main" id="{E202662F-76EC-44D7-B1B5-6F478C404A9A}"/>
              </a:ext>
            </a:extLst>
          </p:cNvPr>
          <p:cNvSpPr txBox="1"/>
          <p:nvPr/>
        </p:nvSpPr>
        <p:spPr>
          <a:xfrm>
            <a:off x="4267998" y="2283526"/>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pic>
        <p:nvPicPr>
          <p:cNvPr id="2" name="图片 1">
            <a:extLst>
              <a:ext uri="{FF2B5EF4-FFF2-40B4-BE49-F238E27FC236}">
                <a16:creationId xmlns:a16="http://schemas.microsoft.com/office/drawing/2014/main" id="{7F4F3DA2-C660-4EDF-8DCA-5F610F7485A0}"/>
              </a:ext>
            </a:extLst>
          </p:cNvPr>
          <p:cNvPicPr>
            <a:picLocks noChangeAspect="1"/>
          </p:cNvPicPr>
          <p:nvPr/>
        </p:nvPicPr>
        <p:blipFill>
          <a:blip r:embed="rId3"/>
          <a:stretch>
            <a:fillRect/>
          </a:stretch>
        </p:blipFill>
        <p:spPr>
          <a:xfrm>
            <a:off x="9735546" y="838254"/>
            <a:ext cx="2258972" cy="1534617"/>
          </a:xfrm>
          <a:prstGeom prst="rect">
            <a:avLst/>
          </a:prstGeom>
        </p:spPr>
      </p:pic>
      <p:sp>
        <p:nvSpPr>
          <p:cNvPr id="4" name="矩形 3">
            <a:extLst>
              <a:ext uri="{FF2B5EF4-FFF2-40B4-BE49-F238E27FC236}">
                <a16:creationId xmlns:a16="http://schemas.microsoft.com/office/drawing/2014/main" id="{20B25031-4FE5-4088-AFB0-E32379BAE623}"/>
              </a:ext>
            </a:extLst>
          </p:cNvPr>
          <p:cNvSpPr/>
          <p:nvPr/>
        </p:nvSpPr>
        <p:spPr>
          <a:xfrm>
            <a:off x="1014780" y="187547"/>
            <a:ext cx="3070071" cy="369332"/>
          </a:xfrm>
          <a:prstGeom prst="rect">
            <a:avLst/>
          </a:prstGeom>
        </p:spPr>
        <p:txBody>
          <a:bodyPr wrap="none">
            <a:spAutoFit/>
          </a:bodyPr>
          <a:lstStyle/>
          <a:p>
            <a:r>
              <a:rPr lang="en-US" altLang="zh-CN" dirty="0">
                <a:latin typeface="Helvetica Neue For Number"/>
              </a:rPr>
              <a:t>1.3.2 </a:t>
            </a:r>
            <a:r>
              <a:rPr lang="zh-CN" altLang="en-US" dirty="0">
                <a:latin typeface="Helvetica Neue For Number"/>
              </a:rPr>
              <a:t>二、美国社会保障制度</a:t>
            </a:r>
            <a:endParaRPr lang="zh-CN" altLang="en-US" dirty="0"/>
          </a:p>
        </p:txBody>
      </p:sp>
      <p:sp>
        <p:nvSpPr>
          <p:cNvPr id="41" name="文本框 40">
            <a:extLst>
              <a:ext uri="{FF2B5EF4-FFF2-40B4-BE49-F238E27FC236}">
                <a16:creationId xmlns:a16="http://schemas.microsoft.com/office/drawing/2014/main" id="{4A1D45DC-1309-48D4-975C-D915C89161E6}"/>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42" name="矩形 41">
            <a:extLst>
              <a:ext uri="{FF2B5EF4-FFF2-40B4-BE49-F238E27FC236}">
                <a16:creationId xmlns:a16="http://schemas.microsoft.com/office/drawing/2014/main" id="{45089A25-1300-4AF7-856F-F4E9440A9979}"/>
              </a:ext>
            </a:extLst>
          </p:cNvPr>
          <p:cNvSpPr/>
          <p:nvPr/>
        </p:nvSpPr>
        <p:spPr>
          <a:xfrm>
            <a:off x="675974" y="1604246"/>
            <a:ext cx="5670142" cy="461665"/>
          </a:xfrm>
          <a:prstGeom prst="rect">
            <a:avLst/>
          </a:prstGeom>
          <a:noFill/>
        </p:spPr>
        <p:txBody>
          <a:bodyPr wrap="square" rtlCol="0">
            <a:spAutoFit/>
          </a:bodyPr>
          <a:lstStyle/>
          <a:p>
            <a:r>
              <a:rPr lang="en-US" altLang="zh-CN" sz="2400" b="1" dirty="0"/>
              <a:t>1.3</a:t>
            </a:r>
            <a:r>
              <a:rPr lang="zh-CN" altLang="en-US" sz="2400" b="1" dirty="0"/>
              <a:t>   国内外社会保障制度的发展</a:t>
            </a:r>
          </a:p>
        </p:txBody>
      </p:sp>
    </p:spTree>
    <p:extLst>
      <p:ext uri="{BB962C8B-B14F-4D97-AF65-F5344CB8AC3E}">
        <p14:creationId xmlns:p14="http://schemas.microsoft.com/office/powerpoint/2010/main" val="41497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E202662F-76EC-44D7-B1B5-6F478C404A9A}"/>
              </a:ext>
            </a:extLst>
          </p:cNvPr>
          <p:cNvSpPr txBox="1"/>
          <p:nvPr/>
        </p:nvSpPr>
        <p:spPr>
          <a:xfrm>
            <a:off x="4267998" y="229561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pic>
        <p:nvPicPr>
          <p:cNvPr id="2" name="图片 1">
            <a:extLst>
              <a:ext uri="{FF2B5EF4-FFF2-40B4-BE49-F238E27FC236}">
                <a16:creationId xmlns:a16="http://schemas.microsoft.com/office/drawing/2014/main" id="{7F4F3DA2-C660-4EDF-8DCA-5F610F7485A0}"/>
              </a:ext>
            </a:extLst>
          </p:cNvPr>
          <p:cNvPicPr>
            <a:picLocks noChangeAspect="1"/>
          </p:cNvPicPr>
          <p:nvPr/>
        </p:nvPicPr>
        <p:blipFill>
          <a:blip r:embed="rId3"/>
          <a:stretch>
            <a:fillRect/>
          </a:stretch>
        </p:blipFill>
        <p:spPr>
          <a:xfrm>
            <a:off x="9735546" y="838254"/>
            <a:ext cx="2258972" cy="1534617"/>
          </a:xfrm>
          <a:prstGeom prst="rect">
            <a:avLst/>
          </a:prstGeom>
        </p:spPr>
      </p:pic>
      <p:sp>
        <p:nvSpPr>
          <p:cNvPr id="4" name="矩形 3">
            <a:extLst>
              <a:ext uri="{FF2B5EF4-FFF2-40B4-BE49-F238E27FC236}">
                <a16:creationId xmlns:a16="http://schemas.microsoft.com/office/drawing/2014/main" id="{A774B2A7-34E6-4FFC-A2DE-6DDC94C38918}"/>
              </a:ext>
            </a:extLst>
          </p:cNvPr>
          <p:cNvSpPr/>
          <p:nvPr/>
        </p:nvSpPr>
        <p:spPr>
          <a:xfrm>
            <a:off x="1677534" y="4335082"/>
            <a:ext cx="1980029" cy="400110"/>
          </a:xfrm>
          <a:prstGeom prst="rect">
            <a:avLst/>
          </a:prstGeom>
          <a:ln w="19050">
            <a:solidFill>
              <a:schemeClr val="accent6">
                <a:lumMod val="75000"/>
              </a:schemeClr>
            </a:solidFill>
          </a:ln>
        </p:spPr>
        <p:txBody>
          <a:bodyPr wrap="none">
            <a:spAutoFit/>
          </a:bodyPr>
          <a:lstStyle/>
          <a:p>
            <a:r>
              <a:rPr lang="zh-CN" altLang="en-US" sz="2000" dirty="0">
                <a:latin typeface="+mn-ea"/>
              </a:rPr>
              <a:t>雇主养老金计划</a:t>
            </a:r>
            <a:endParaRPr lang="zh-CN" altLang="en-US" sz="2000" dirty="0"/>
          </a:p>
        </p:txBody>
      </p:sp>
      <p:sp>
        <p:nvSpPr>
          <p:cNvPr id="5" name="左大括号 4">
            <a:extLst>
              <a:ext uri="{FF2B5EF4-FFF2-40B4-BE49-F238E27FC236}">
                <a16:creationId xmlns:a16="http://schemas.microsoft.com/office/drawing/2014/main" id="{6A8FD58B-4CC4-4B03-B465-36A5CD0CC306}"/>
              </a:ext>
            </a:extLst>
          </p:cNvPr>
          <p:cNvSpPr/>
          <p:nvPr/>
        </p:nvSpPr>
        <p:spPr>
          <a:xfrm>
            <a:off x="3819522" y="3285067"/>
            <a:ext cx="244478" cy="250014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2A036900-191C-4C16-8186-E48B6E368241}"/>
              </a:ext>
            </a:extLst>
          </p:cNvPr>
          <p:cNvSpPr/>
          <p:nvPr/>
        </p:nvSpPr>
        <p:spPr>
          <a:xfrm>
            <a:off x="4150089" y="5516557"/>
            <a:ext cx="2603598" cy="400110"/>
          </a:xfrm>
          <a:prstGeom prst="rect">
            <a:avLst/>
          </a:prstGeom>
          <a:ln w="19050">
            <a:solidFill>
              <a:schemeClr val="accent6">
                <a:lumMod val="75000"/>
              </a:schemeClr>
            </a:solidFill>
          </a:ln>
        </p:spPr>
        <p:txBody>
          <a:bodyPr wrap="none">
            <a:spAutoFit/>
          </a:bodyPr>
          <a:lstStyle/>
          <a:p>
            <a:r>
              <a:rPr lang="zh-CN" altLang="en-US" sz="2000" dirty="0">
                <a:solidFill>
                  <a:srgbClr val="FF0000"/>
                </a:solidFill>
                <a:latin typeface="+mn-ea"/>
              </a:rPr>
              <a:t>缴费确定型：</a:t>
            </a:r>
            <a:r>
              <a:rPr lang="en-US" altLang="zh-CN" sz="2000" dirty="0">
                <a:solidFill>
                  <a:srgbClr val="FF0000"/>
                </a:solidFill>
                <a:latin typeface="+mn-ea"/>
              </a:rPr>
              <a:t>DC</a:t>
            </a:r>
            <a:r>
              <a:rPr lang="zh-CN" altLang="en-US" sz="2000" dirty="0">
                <a:solidFill>
                  <a:srgbClr val="FF0000"/>
                </a:solidFill>
                <a:latin typeface="+mn-ea"/>
              </a:rPr>
              <a:t>模式</a:t>
            </a:r>
            <a:endParaRPr lang="zh-CN" altLang="en-US" sz="2000" dirty="0">
              <a:solidFill>
                <a:srgbClr val="FF0000"/>
              </a:solidFill>
            </a:endParaRPr>
          </a:p>
        </p:txBody>
      </p:sp>
      <p:sp>
        <p:nvSpPr>
          <p:cNvPr id="42" name="矩形 41">
            <a:extLst>
              <a:ext uri="{FF2B5EF4-FFF2-40B4-BE49-F238E27FC236}">
                <a16:creationId xmlns:a16="http://schemas.microsoft.com/office/drawing/2014/main" id="{415FB0F5-F02D-41F4-BFBB-ED2413D5F114}"/>
              </a:ext>
            </a:extLst>
          </p:cNvPr>
          <p:cNvSpPr/>
          <p:nvPr/>
        </p:nvSpPr>
        <p:spPr>
          <a:xfrm>
            <a:off x="4150090" y="3085012"/>
            <a:ext cx="4131259" cy="400110"/>
          </a:xfrm>
          <a:prstGeom prst="rect">
            <a:avLst/>
          </a:prstGeom>
          <a:ln w="19050">
            <a:solidFill>
              <a:schemeClr val="accent6">
                <a:lumMod val="75000"/>
              </a:schemeClr>
            </a:solidFill>
          </a:ln>
        </p:spPr>
        <p:txBody>
          <a:bodyPr wrap="none">
            <a:spAutoFit/>
          </a:bodyPr>
          <a:lstStyle/>
          <a:p>
            <a:r>
              <a:rPr lang="zh-CN" altLang="en-US" sz="2000" dirty="0">
                <a:solidFill>
                  <a:srgbClr val="FF0000"/>
                </a:solidFill>
                <a:latin typeface="+mn-ea"/>
              </a:rPr>
              <a:t>待遇确定型（</a:t>
            </a:r>
            <a:r>
              <a:rPr lang="en-US" altLang="zh-CN" sz="2000" dirty="0">
                <a:solidFill>
                  <a:srgbClr val="FF0000"/>
                </a:solidFill>
                <a:latin typeface="+mn-ea"/>
              </a:rPr>
              <a:t>DB</a:t>
            </a:r>
            <a:r>
              <a:rPr lang="zh-CN" altLang="en-US" sz="2000" dirty="0">
                <a:solidFill>
                  <a:srgbClr val="FF0000"/>
                </a:solidFill>
                <a:latin typeface="+mn-ea"/>
              </a:rPr>
              <a:t>模式）：</a:t>
            </a:r>
            <a:r>
              <a:rPr lang="zh-CN" altLang="en-US" dirty="0">
                <a:latin typeface="+mn-ea"/>
              </a:rPr>
              <a:t>主要模式</a:t>
            </a:r>
            <a:endParaRPr lang="zh-CN" altLang="en-US" sz="2000" dirty="0"/>
          </a:p>
        </p:txBody>
      </p:sp>
      <p:sp>
        <p:nvSpPr>
          <p:cNvPr id="43" name="矩形 42">
            <a:extLst>
              <a:ext uri="{FF2B5EF4-FFF2-40B4-BE49-F238E27FC236}">
                <a16:creationId xmlns:a16="http://schemas.microsoft.com/office/drawing/2014/main" id="{6D725F4C-D46C-4A43-AACA-04EA0A4E513B}"/>
              </a:ext>
            </a:extLst>
          </p:cNvPr>
          <p:cNvSpPr/>
          <p:nvPr/>
        </p:nvSpPr>
        <p:spPr>
          <a:xfrm>
            <a:off x="4079023" y="3630061"/>
            <a:ext cx="4544834" cy="400110"/>
          </a:xfrm>
          <a:prstGeom prst="rect">
            <a:avLst/>
          </a:prstGeom>
          <a:ln w="19050">
            <a:noFill/>
          </a:ln>
        </p:spPr>
        <p:txBody>
          <a:bodyPr wrap="none">
            <a:spAutoFit/>
          </a:bodyPr>
          <a:lstStyle/>
          <a:p>
            <a:r>
              <a:rPr lang="zh-CN" altLang="en-US" sz="2000" dirty="0">
                <a:latin typeface="+mn-ea"/>
              </a:rPr>
              <a:t>养老待遇标准由雇主和雇员谈判确定。</a:t>
            </a:r>
            <a:endParaRPr lang="zh-CN" altLang="en-US" sz="2000" dirty="0"/>
          </a:p>
        </p:txBody>
      </p:sp>
      <p:sp>
        <p:nvSpPr>
          <p:cNvPr id="44" name="矩形 43">
            <a:extLst>
              <a:ext uri="{FF2B5EF4-FFF2-40B4-BE49-F238E27FC236}">
                <a16:creationId xmlns:a16="http://schemas.microsoft.com/office/drawing/2014/main" id="{CA5EA038-DD0A-49E1-BAB5-0633CA5BF7DF}"/>
              </a:ext>
            </a:extLst>
          </p:cNvPr>
          <p:cNvSpPr/>
          <p:nvPr/>
        </p:nvSpPr>
        <p:spPr>
          <a:xfrm>
            <a:off x="4064000" y="6057784"/>
            <a:ext cx="3518912" cy="400110"/>
          </a:xfrm>
          <a:prstGeom prst="rect">
            <a:avLst/>
          </a:prstGeom>
          <a:ln w="19050">
            <a:noFill/>
          </a:ln>
        </p:spPr>
        <p:txBody>
          <a:bodyPr wrap="none">
            <a:spAutoFit/>
          </a:bodyPr>
          <a:lstStyle/>
          <a:p>
            <a:r>
              <a:rPr lang="zh-CN" altLang="en-US" sz="2000" dirty="0"/>
              <a:t>一般由雇主和雇员共同缴费。</a:t>
            </a:r>
          </a:p>
        </p:txBody>
      </p:sp>
      <p:sp>
        <p:nvSpPr>
          <p:cNvPr id="3" name="矩形 2">
            <a:extLst>
              <a:ext uri="{FF2B5EF4-FFF2-40B4-BE49-F238E27FC236}">
                <a16:creationId xmlns:a16="http://schemas.microsoft.com/office/drawing/2014/main" id="{6E5695AB-2F3F-4158-BFEE-12AA6E006D0E}"/>
              </a:ext>
            </a:extLst>
          </p:cNvPr>
          <p:cNvSpPr/>
          <p:nvPr/>
        </p:nvSpPr>
        <p:spPr>
          <a:xfrm>
            <a:off x="1014780" y="203058"/>
            <a:ext cx="2569934" cy="369332"/>
          </a:xfrm>
          <a:prstGeom prst="rect">
            <a:avLst/>
          </a:prstGeom>
        </p:spPr>
        <p:txBody>
          <a:bodyPr wrap="none">
            <a:spAutoFit/>
          </a:bodyPr>
          <a:lstStyle/>
          <a:p>
            <a:r>
              <a:rPr lang="en-US" altLang="zh-CN" dirty="0">
                <a:latin typeface="Helvetica Neue For Number"/>
              </a:rPr>
              <a:t>1.3.2.2 </a:t>
            </a:r>
            <a:r>
              <a:rPr lang="zh-CN" altLang="en-US" dirty="0">
                <a:latin typeface="Helvetica Neue For Number"/>
              </a:rPr>
              <a:t>雇主养老金计划</a:t>
            </a:r>
            <a:endParaRPr lang="zh-CN" altLang="en-US" dirty="0"/>
          </a:p>
        </p:txBody>
      </p:sp>
      <p:sp>
        <p:nvSpPr>
          <p:cNvPr id="45" name="文本框 44">
            <a:extLst>
              <a:ext uri="{FF2B5EF4-FFF2-40B4-BE49-F238E27FC236}">
                <a16:creationId xmlns:a16="http://schemas.microsoft.com/office/drawing/2014/main" id="{D73160F3-AF8E-42F7-B473-D5430AA0CE45}"/>
              </a:ext>
            </a:extLst>
          </p:cNvPr>
          <p:cNvSpPr txBox="1"/>
          <p:nvPr/>
        </p:nvSpPr>
        <p:spPr>
          <a:xfrm>
            <a:off x="675974" y="2280226"/>
            <a:ext cx="3507692" cy="400110"/>
          </a:xfrm>
          <a:prstGeom prst="rect">
            <a:avLst/>
          </a:prstGeom>
          <a:noFill/>
        </p:spPr>
        <p:txBody>
          <a:bodyPr wrap="none" rtlCol="0">
            <a:spAutoFit/>
          </a:bodyPr>
          <a:lstStyle/>
          <a:p>
            <a:r>
              <a:rPr lang="en-US" altLang="zh-CN" sz="2000" b="1" dirty="0"/>
              <a:t>1.3.2    </a:t>
            </a:r>
            <a:r>
              <a:rPr lang="zh-CN" altLang="en-US" sz="2000" b="1" dirty="0"/>
              <a:t>二、美国社会保障制度</a:t>
            </a:r>
            <a:endParaRPr lang="en-US" altLang="zh-CN" sz="2000" b="1" dirty="0"/>
          </a:p>
        </p:txBody>
      </p:sp>
      <p:sp>
        <p:nvSpPr>
          <p:cNvPr id="46" name="文本框 45">
            <a:extLst>
              <a:ext uri="{FF2B5EF4-FFF2-40B4-BE49-F238E27FC236}">
                <a16:creationId xmlns:a16="http://schemas.microsoft.com/office/drawing/2014/main" id="{82A99887-3B96-400B-A8BA-7C41CDDEFED3}"/>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47" name="矩形 46">
            <a:extLst>
              <a:ext uri="{FF2B5EF4-FFF2-40B4-BE49-F238E27FC236}">
                <a16:creationId xmlns:a16="http://schemas.microsoft.com/office/drawing/2014/main" id="{4FEA2438-A900-4231-85BD-1AE46E1AFD4A}"/>
              </a:ext>
            </a:extLst>
          </p:cNvPr>
          <p:cNvSpPr/>
          <p:nvPr/>
        </p:nvSpPr>
        <p:spPr>
          <a:xfrm>
            <a:off x="675974" y="1604246"/>
            <a:ext cx="5670142" cy="461665"/>
          </a:xfrm>
          <a:prstGeom prst="rect">
            <a:avLst/>
          </a:prstGeom>
          <a:noFill/>
        </p:spPr>
        <p:txBody>
          <a:bodyPr wrap="square" rtlCol="0">
            <a:spAutoFit/>
          </a:bodyPr>
          <a:lstStyle/>
          <a:p>
            <a:r>
              <a:rPr lang="en-US" altLang="zh-CN" sz="2400" b="1" dirty="0"/>
              <a:t>1.3</a:t>
            </a:r>
            <a:r>
              <a:rPr lang="zh-CN" altLang="en-US" sz="2400" b="1" dirty="0"/>
              <a:t>   国内外社会保障制度的发展</a:t>
            </a:r>
          </a:p>
        </p:txBody>
      </p:sp>
    </p:spTree>
    <p:extLst>
      <p:ext uri="{BB962C8B-B14F-4D97-AF65-F5344CB8AC3E}">
        <p14:creationId xmlns:p14="http://schemas.microsoft.com/office/powerpoint/2010/main" val="276122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26855" y="3075057"/>
            <a:ext cx="8738290" cy="707886"/>
          </a:xfrm>
          <a:prstGeom prst="rect">
            <a:avLst/>
          </a:prstGeom>
          <a:noFill/>
        </p:spPr>
        <p:txBody>
          <a:bodyPr wrap="none" rtlCol="0">
            <a:spAutoFit/>
          </a:bodyPr>
          <a:lstStyle/>
          <a:p>
            <a:r>
              <a:rPr lang="zh-CN" altLang="en-US" sz="4000" b="1" dirty="0"/>
              <a:t>第一章   社会保障制度产生的历史背景</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6AFE0DE-9512-4953-AE35-DC9328FDA133}"/>
              </a:ext>
            </a:extLst>
          </p:cNvPr>
          <p:cNvSpPr/>
          <p:nvPr/>
        </p:nvSpPr>
        <p:spPr>
          <a:xfrm>
            <a:off x="1418254" y="4453370"/>
            <a:ext cx="2246281" cy="55144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t>日本社会保障制度</a:t>
            </a:r>
            <a:endParaRPr lang="en-GB" sz="2000" dirty="0"/>
          </a:p>
        </p:txBody>
      </p:sp>
      <p:grpSp>
        <p:nvGrpSpPr>
          <p:cNvPr id="24" name="组 23"/>
          <p:cNvGrpSpPr/>
          <p:nvPr/>
        </p:nvGrpSpPr>
        <p:grpSpPr>
          <a:xfrm>
            <a:off x="5624862" y="3283159"/>
            <a:ext cx="2994025" cy="1495235"/>
            <a:chOff x="2766514" y="2532251"/>
            <a:chExt cx="2994025" cy="1495235"/>
          </a:xfrm>
        </p:grpSpPr>
        <p:sp>
          <p:nvSpPr>
            <p:cNvPr id="9" name="TextBox 8">
              <a:extLst>
                <a:ext uri="{FF2B5EF4-FFF2-40B4-BE49-F238E27FC236}">
                  <a16:creationId xmlns:a16="http://schemas.microsoft.com/office/drawing/2014/main" id="{199A4CDF-7DFF-4312-B1C5-842EC5716F96}"/>
                </a:ext>
              </a:extLst>
            </p:cNvPr>
            <p:cNvSpPr txBox="1"/>
            <p:nvPr/>
          </p:nvSpPr>
          <p:spPr>
            <a:xfrm>
              <a:off x="3070671" y="2532251"/>
              <a:ext cx="1107996" cy="369332"/>
            </a:xfrm>
            <a:prstGeom prst="rect">
              <a:avLst/>
            </a:prstGeom>
            <a:noFill/>
            <a:ln w="28575">
              <a:noFill/>
            </a:ln>
          </p:spPr>
          <p:txBody>
            <a:bodyPr wrap="none" rtlCol="0">
              <a:spAutoFit/>
            </a:bodyPr>
            <a:lstStyle/>
            <a:p>
              <a:pPr algn="ctr"/>
              <a:r>
                <a:rPr lang="zh-CN" altLang="en-US" dirty="0">
                  <a:solidFill>
                    <a:srgbClr val="FF0000"/>
                  </a:solidFill>
                </a:rPr>
                <a:t>健康保险</a:t>
              </a:r>
              <a:endParaRPr lang="en-GB" dirty="0">
                <a:solidFill>
                  <a:srgbClr val="FF0000"/>
                </a:solidFill>
              </a:endParaRPr>
            </a:p>
          </p:txBody>
        </p:sp>
        <p:sp>
          <p:nvSpPr>
            <p:cNvPr id="10" name="TextBox 9">
              <a:extLst>
                <a:ext uri="{FF2B5EF4-FFF2-40B4-BE49-F238E27FC236}">
                  <a16:creationId xmlns:a16="http://schemas.microsoft.com/office/drawing/2014/main" id="{5E0F9F15-8C68-4213-84BF-47FCE069A076}"/>
                </a:ext>
              </a:extLst>
            </p:cNvPr>
            <p:cNvSpPr txBox="1"/>
            <p:nvPr/>
          </p:nvSpPr>
          <p:spPr>
            <a:xfrm>
              <a:off x="3072291" y="3073225"/>
              <a:ext cx="1569660" cy="369332"/>
            </a:xfrm>
            <a:prstGeom prst="rect">
              <a:avLst/>
            </a:prstGeom>
            <a:noFill/>
            <a:ln w="28575">
              <a:noFill/>
            </a:ln>
          </p:spPr>
          <p:txBody>
            <a:bodyPr wrap="none" rtlCol="0">
              <a:spAutoFit/>
            </a:bodyPr>
            <a:lstStyle>
              <a:defPPr>
                <a:defRPr lang="zh-CN"/>
              </a:defPPr>
              <a:lvl1pPr algn="ctr"/>
            </a:lstStyle>
            <a:p>
              <a:r>
                <a:rPr lang="zh-CN" altLang="en-US" dirty="0">
                  <a:solidFill>
                    <a:srgbClr val="FF0000"/>
                  </a:solidFill>
                </a:rPr>
                <a:t>国民健康保险</a:t>
              </a:r>
              <a:endParaRPr lang="en-GB" dirty="0">
                <a:solidFill>
                  <a:srgbClr val="FF0000"/>
                </a:solidFill>
              </a:endParaRPr>
            </a:p>
          </p:txBody>
        </p:sp>
        <p:sp>
          <p:nvSpPr>
            <p:cNvPr id="11" name="TextBox 10">
              <a:extLst>
                <a:ext uri="{FF2B5EF4-FFF2-40B4-BE49-F238E27FC236}">
                  <a16:creationId xmlns:a16="http://schemas.microsoft.com/office/drawing/2014/main" id="{2C02BF1E-81CB-4C1A-AB5D-23FDEB764E69}"/>
                </a:ext>
              </a:extLst>
            </p:cNvPr>
            <p:cNvSpPr txBox="1"/>
            <p:nvPr/>
          </p:nvSpPr>
          <p:spPr>
            <a:xfrm>
              <a:off x="2990538" y="3658154"/>
              <a:ext cx="2770001" cy="369332"/>
            </a:xfrm>
            <a:prstGeom prst="rect">
              <a:avLst/>
            </a:prstGeom>
            <a:noFill/>
            <a:ln w="28575">
              <a:noFill/>
            </a:ln>
          </p:spPr>
          <p:txBody>
            <a:bodyPr wrap="square" rtlCol="0">
              <a:spAutoFit/>
            </a:bodyPr>
            <a:lstStyle>
              <a:defPPr>
                <a:defRPr lang="zh-CN"/>
              </a:defPPr>
              <a:lvl1pPr algn="ctr"/>
            </a:lstStyle>
            <a:p>
              <a:r>
                <a:rPr lang="zh-CN" altLang="en-US" dirty="0"/>
                <a:t>老人保健的医疗保险制度</a:t>
              </a:r>
              <a:endParaRPr lang="en-GB" dirty="0"/>
            </a:p>
          </p:txBody>
        </p:sp>
        <p:sp>
          <p:nvSpPr>
            <p:cNvPr id="12" name="Left Brace 11">
              <a:extLst>
                <a:ext uri="{FF2B5EF4-FFF2-40B4-BE49-F238E27FC236}">
                  <a16:creationId xmlns:a16="http://schemas.microsoft.com/office/drawing/2014/main" id="{F4A456D7-2CB6-462B-B1CC-3FD4311C9B38}"/>
                </a:ext>
              </a:extLst>
            </p:cNvPr>
            <p:cNvSpPr/>
            <p:nvPr/>
          </p:nvSpPr>
          <p:spPr>
            <a:xfrm>
              <a:off x="2766514" y="2706731"/>
              <a:ext cx="224024" cy="119065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grpSp>
      <p:grpSp>
        <p:nvGrpSpPr>
          <p:cNvPr id="25" name="组 24"/>
          <p:cNvGrpSpPr/>
          <p:nvPr/>
        </p:nvGrpSpPr>
        <p:grpSpPr>
          <a:xfrm>
            <a:off x="5709074" y="4862457"/>
            <a:ext cx="5792245" cy="730523"/>
            <a:chOff x="2850726" y="4111549"/>
            <a:chExt cx="5792245" cy="730523"/>
          </a:xfrm>
        </p:grpSpPr>
        <p:sp>
          <p:nvSpPr>
            <p:cNvPr id="13" name="TextBox 12">
              <a:extLst>
                <a:ext uri="{FF2B5EF4-FFF2-40B4-BE49-F238E27FC236}">
                  <a16:creationId xmlns:a16="http://schemas.microsoft.com/office/drawing/2014/main" id="{F247DF1B-7D32-46FC-9CAC-993897CA9EEC}"/>
                </a:ext>
              </a:extLst>
            </p:cNvPr>
            <p:cNvSpPr txBox="1"/>
            <p:nvPr/>
          </p:nvSpPr>
          <p:spPr>
            <a:xfrm>
              <a:off x="3056354" y="4231117"/>
              <a:ext cx="1268263" cy="423675"/>
            </a:xfrm>
            <a:prstGeom prst="rect">
              <a:avLst/>
            </a:prstGeom>
            <a:noFill/>
            <a:ln w="28575">
              <a:noFill/>
            </a:ln>
          </p:spPr>
          <p:txBody>
            <a:bodyPr wrap="none" rtlCol="0">
              <a:spAutoFit/>
            </a:bodyPr>
            <a:lstStyle>
              <a:defPPr>
                <a:defRPr lang="zh-CN"/>
              </a:defPPr>
              <a:lvl1pPr algn="ctr"/>
            </a:lstStyle>
            <a:p>
              <a:r>
                <a:rPr lang="zh-CN" altLang="en-US" dirty="0"/>
                <a:t>基本津贴</a:t>
              </a:r>
              <a:endParaRPr lang="en-GB" dirty="0"/>
            </a:p>
          </p:txBody>
        </p:sp>
        <p:sp>
          <p:nvSpPr>
            <p:cNvPr id="14" name="TextBox 13">
              <a:extLst>
                <a:ext uri="{FF2B5EF4-FFF2-40B4-BE49-F238E27FC236}">
                  <a16:creationId xmlns:a16="http://schemas.microsoft.com/office/drawing/2014/main" id="{656E13D0-AAB2-4B67-B685-1ED0B2DEBC60}"/>
                </a:ext>
              </a:extLst>
            </p:cNvPr>
            <p:cNvSpPr txBox="1"/>
            <p:nvPr/>
          </p:nvSpPr>
          <p:spPr>
            <a:xfrm>
              <a:off x="5592880" y="4253908"/>
              <a:ext cx="1796705" cy="423675"/>
            </a:xfrm>
            <a:prstGeom prst="rect">
              <a:avLst/>
            </a:prstGeom>
            <a:noFill/>
            <a:ln w="28575">
              <a:noFill/>
            </a:ln>
          </p:spPr>
          <p:txBody>
            <a:bodyPr wrap="none" rtlCol="0">
              <a:spAutoFit/>
            </a:bodyPr>
            <a:lstStyle>
              <a:defPPr>
                <a:defRPr lang="zh-CN"/>
              </a:defPPr>
              <a:lvl1pPr algn="ctr"/>
            </a:lstStyle>
            <a:p>
              <a:r>
                <a:rPr lang="zh-CN" altLang="en-US" dirty="0"/>
                <a:t>学习技能津贴</a:t>
              </a:r>
              <a:endParaRPr lang="en-GB" dirty="0"/>
            </a:p>
          </p:txBody>
        </p:sp>
        <p:sp>
          <p:nvSpPr>
            <p:cNvPr id="15" name="TextBox 14">
              <a:extLst>
                <a:ext uri="{FF2B5EF4-FFF2-40B4-BE49-F238E27FC236}">
                  <a16:creationId xmlns:a16="http://schemas.microsoft.com/office/drawing/2014/main" id="{12001010-B702-4B15-9332-7F715AD79E96}"/>
                </a:ext>
              </a:extLst>
            </p:cNvPr>
            <p:cNvSpPr txBox="1"/>
            <p:nvPr/>
          </p:nvSpPr>
          <p:spPr>
            <a:xfrm>
              <a:off x="4324617" y="4231117"/>
              <a:ext cx="1268264" cy="423675"/>
            </a:xfrm>
            <a:prstGeom prst="rect">
              <a:avLst/>
            </a:prstGeom>
            <a:noFill/>
            <a:ln w="28575">
              <a:noFill/>
            </a:ln>
          </p:spPr>
          <p:txBody>
            <a:bodyPr wrap="none" rtlCol="0">
              <a:spAutoFit/>
            </a:bodyPr>
            <a:lstStyle>
              <a:defPPr>
                <a:defRPr lang="zh-CN"/>
              </a:defPPr>
              <a:lvl1pPr algn="ctr"/>
            </a:lstStyle>
            <a:p>
              <a:r>
                <a:rPr lang="zh-CN" altLang="en-US" dirty="0"/>
                <a:t>寄宿津贴</a:t>
              </a:r>
              <a:endParaRPr lang="en-GB" dirty="0"/>
            </a:p>
          </p:txBody>
        </p:sp>
        <p:sp>
          <p:nvSpPr>
            <p:cNvPr id="16" name="TextBox 15">
              <a:extLst>
                <a:ext uri="{FF2B5EF4-FFF2-40B4-BE49-F238E27FC236}">
                  <a16:creationId xmlns:a16="http://schemas.microsoft.com/office/drawing/2014/main" id="{D3767DC5-81A6-41BA-B45E-B30B006430BC}"/>
                </a:ext>
              </a:extLst>
            </p:cNvPr>
            <p:cNvSpPr txBox="1"/>
            <p:nvPr/>
          </p:nvSpPr>
          <p:spPr>
            <a:xfrm>
              <a:off x="7374708" y="4264972"/>
              <a:ext cx="1268263" cy="423675"/>
            </a:xfrm>
            <a:prstGeom prst="rect">
              <a:avLst/>
            </a:prstGeom>
            <a:noFill/>
            <a:ln w="28575">
              <a:noFill/>
            </a:ln>
          </p:spPr>
          <p:txBody>
            <a:bodyPr wrap="none" rtlCol="0">
              <a:spAutoFit/>
            </a:bodyPr>
            <a:lstStyle>
              <a:defPPr>
                <a:defRPr lang="zh-CN"/>
              </a:defPPr>
              <a:lvl1pPr algn="ctr"/>
            </a:lstStyle>
            <a:p>
              <a:r>
                <a:rPr lang="zh-CN" altLang="en-US" dirty="0"/>
                <a:t>丧病津贴</a:t>
              </a:r>
              <a:endParaRPr lang="en-GB" dirty="0"/>
            </a:p>
          </p:txBody>
        </p:sp>
        <p:sp>
          <p:nvSpPr>
            <p:cNvPr id="17" name="Left Brace 16">
              <a:extLst>
                <a:ext uri="{FF2B5EF4-FFF2-40B4-BE49-F238E27FC236}">
                  <a16:creationId xmlns:a16="http://schemas.microsoft.com/office/drawing/2014/main" id="{9D587E19-7103-49AB-AC8C-9CB752B9AD95}"/>
                </a:ext>
              </a:extLst>
            </p:cNvPr>
            <p:cNvSpPr/>
            <p:nvPr/>
          </p:nvSpPr>
          <p:spPr>
            <a:xfrm>
              <a:off x="2850726" y="4111549"/>
              <a:ext cx="171835" cy="73052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grpSp>
      <p:grpSp>
        <p:nvGrpSpPr>
          <p:cNvPr id="26" name="组 25"/>
          <p:cNvGrpSpPr/>
          <p:nvPr/>
        </p:nvGrpSpPr>
        <p:grpSpPr>
          <a:xfrm>
            <a:off x="5716308" y="5716731"/>
            <a:ext cx="1985074" cy="1015211"/>
            <a:chOff x="2857960" y="4965823"/>
            <a:chExt cx="1985074" cy="1015211"/>
          </a:xfrm>
        </p:grpSpPr>
        <p:sp>
          <p:nvSpPr>
            <p:cNvPr id="18" name="TextBox 17">
              <a:extLst>
                <a:ext uri="{FF2B5EF4-FFF2-40B4-BE49-F238E27FC236}">
                  <a16:creationId xmlns:a16="http://schemas.microsoft.com/office/drawing/2014/main" id="{0903BA55-7E75-4C1E-B519-DE01754E6E4A}"/>
                </a:ext>
              </a:extLst>
            </p:cNvPr>
            <p:cNvSpPr txBox="1"/>
            <p:nvPr/>
          </p:nvSpPr>
          <p:spPr>
            <a:xfrm>
              <a:off x="3022561" y="4965823"/>
              <a:ext cx="1796705" cy="423675"/>
            </a:xfrm>
            <a:prstGeom prst="rect">
              <a:avLst/>
            </a:prstGeom>
            <a:noFill/>
            <a:ln w="28575">
              <a:noFill/>
            </a:ln>
          </p:spPr>
          <p:txBody>
            <a:bodyPr wrap="none" rtlCol="0">
              <a:spAutoFit/>
            </a:bodyPr>
            <a:lstStyle>
              <a:defPPr>
                <a:defRPr lang="zh-CN"/>
              </a:defPPr>
              <a:lvl1pPr algn="ctr"/>
            </a:lstStyle>
            <a:p>
              <a:r>
                <a:rPr lang="zh-CN" altLang="en-US" dirty="0"/>
                <a:t>业务灾难保险</a:t>
              </a:r>
              <a:endParaRPr lang="en-GB" dirty="0"/>
            </a:p>
          </p:txBody>
        </p:sp>
        <p:sp>
          <p:nvSpPr>
            <p:cNvPr id="19" name="TextBox 18">
              <a:extLst>
                <a:ext uri="{FF2B5EF4-FFF2-40B4-BE49-F238E27FC236}">
                  <a16:creationId xmlns:a16="http://schemas.microsoft.com/office/drawing/2014/main" id="{AD9F7AAB-68CC-496F-A6C8-38929FDB9EA4}"/>
                </a:ext>
              </a:extLst>
            </p:cNvPr>
            <p:cNvSpPr txBox="1"/>
            <p:nvPr/>
          </p:nvSpPr>
          <p:spPr>
            <a:xfrm>
              <a:off x="3046329" y="5557359"/>
              <a:ext cx="1796705" cy="423675"/>
            </a:xfrm>
            <a:prstGeom prst="rect">
              <a:avLst/>
            </a:prstGeom>
            <a:noFill/>
            <a:ln w="28575">
              <a:noFill/>
            </a:ln>
          </p:spPr>
          <p:txBody>
            <a:bodyPr wrap="none" rtlCol="0">
              <a:spAutoFit/>
            </a:bodyPr>
            <a:lstStyle>
              <a:defPPr>
                <a:defRPr lang="zh-CN"/>
              </a:defPPr>
              <a:lvl1pPr algn="ctr"/>
            </a:lstStyle>
            <a:p>
              <a:r>
                <a:rPr lang="zh-CN" altLang="en-US" dirty="0"/>
                <a:t>通勤灾难保险</a:t>
              </a:r>
              <a:endParaRPr lang="en-GB" dirty="0"/>
            </a:p>
          </p:txBody>
        </p:sp>
        <p:sp>
          <p:nvSpPr>
            <p:cNvPr id="20" name="Left Brace 19">
              <a:extLst>
                <a:ext uri="{FF2B5EF4-FFF2-40B4-BE49-F238E27FC236}">
                  <a16:creationId xmlns:a16="http://schemas.microsoft.com/office/drawing/2014/main" id="{53E76AC1-84C1-4533-907F-ACBDBC25DBC1}"/>
                </a:ext>
              </a:extLst>
            </p:cNvPr>
            <p:cNvSpPr/>
            <p:nvPr/>
          </p:nvSpPr>
          <p:spPr>
            <a:xfrm>
              <a:off x="2857960" y="5111457"/>
              <a:ext cx="171836" cy="73074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grpSp>
      <p:grpSp>
        <p:nvGrpSpPr>
          <p:cNvPr id="3" name="组 2"/>
          <p:cNvGrpSpPr/>
          <p:nvPr/>
        </p:nvGrpSpPr>
        <p:grpSpPr>
          <a:xfrm>
            <a:off x="3832997" y="3084017"/>
            <a:ext cx="1722698" cy="3284126"/>
            <a:chOff x="974649" y="2333109"/>
            <a:chExt cx="1722698" cy="3284126"/>
          </a:xfrm>
        </p:grpSpPr>
        <p:sp>
          <p:nvSpPr>
            <p:cNvPr id="5" name="TextBox 4">
              <a:extLst>
                <a:ext uri="{FF2B5EF4-FFF2-40B4-BE49-F238E27FC236}">
                  <a16:creationId xmlns:a16="http://schemas.microsoft.com/office/drawing/2014/main" id="{5033A95B-5EA6-4E7B-96E2-D7681C089559}"/>
                </a:ext>
              </a:extLst>
            </p:cNvPr>
            <p:cNvSpPr txBox="1"/>
            <p:nvPr/>
          </p:nvSpPr>
          <p:spPr>
            <a:xfrm>
              <a:off x="1442326" y="2333109"/>
              <a:ext cx="1210588" cy="400110"/>
            </a:xfrm>
            <a:prstGeom prst="rect">
              <a:avLst/>
            </a:prstGeom>
            <a:noFill/>
            <a:ln w="38100">
              <a:solidFill>
                <a:srgbClr val="F79646"/>
              </a:solidFill>
            </a:ln>
          </p:spPr>
          <p:txBody>
            <a:bodyPr wrap="square" rtlCol="0">
              <a:spAutoFit/>
            </a:bodyPr>
            <a:lstStyle/>
            <a:p>
              <a:pPr algn="ctr"/>
              <a:r>
                <a:rPr lang="zh-CN" altLang="en-US" sz="2000" dirty="0"/>
                <a:t>养老保险</a:t>
              </a:r>
              <a:endParaRPr lang="en-GB" sz="2000" dirty="0"/>
            </a:p>
          </p:txBody>
        </p:sp>
        <p:sp>
          <p:nvSpPr>
            <p:cNvPr id="6" name="TextBox 5">
              <a:extLst>
                <a:ext uri="{FF2B5EF4-FFF2-40B4-BE49-F238E27FC236}">
                  <a16:creationId xmlns:a16="http://schemas.microsoft.com/office/drawing/2014/main" id="{39AE449B-B04B-4FFA-8AB9-B7E8F66E962F}"/>
                </a:ext>
              </a:extLst>
            </p:cNvPr>
            <p:cNvSpPr txBox="1"/>
            <p:nvPr/>
          </p:nvSpPr>
          <p:spPr>
            <a:xfrm>
              <a:off x="1486759" y="4254682"/>
              <a:ext cx="1210588" cy="400110"/>
            </a:xfrm>
            <a:prstGeom prst="rect">
              <a:avLst/>
            </a:prstGeom>
            <a:noFill/>
            <a:ln w="38100">
              <a:solidFill>
                <a:srgbClr val="F79646"/>
              </a:solidFill>
            </a:ln>
          </p:spPr>
          <p:txBody>
            <a:bodyPr wrap="square" rtlCol="0">
              <a:spAutoFit/>
            </a:bodyPr>
            <a:lstStyle>
              <a:defPPr>
                <a:defRPr lang="zh-CN"/>
              </a:defPPr>
              <a:lvl1pPr algn="ctr">
                <a:defRPr sz="2000"/>
              </a:lvl1pPr>
            </a:lstStyle>
            <a:p>
              <a:r>
                <a:rPr lang="zh-CN" altLang="en-US" dirty="0"/>
                <a:t>失业保险</a:t>
              </a:r>
              <a:endParaRPr lang="en-GB" dirty="0"/>
            </a:p>
          </p:txBody>
        </p:sp>
        <p:sp>
          <p:nvSpPr>
            <p:cNvPr id="7" name="TextBox 6">
              <a:extLst>
                <a:ext uri="{FF2B5EF4-FFF2-40B4-BE49-F238E27FC236}">
                  <a16:creationId xmlns:a16="http://schemas.microsoft.com/office/drawing/2014/main" id="{8C4B1433-113E-496C-B5B5-F1E111596B79}"/>
                </a:ext>
              </a:extLst>
            </p:cNvPr>
            <p:cNvSpPr txBox="1"/>
            <p:nvPr/>
          </p:nvSpPr>
          <p:spPr>
            <a:xfrm>
              <a:off x="1486759" y="5217125"/>
              <a:ext cx="1210588" cy="400110"/>
            </a:xfrm>
            <a:prstGeom prst="rect">
              <a:avLst/>
            </a:prstGeom>
            <a:noFill/>
            <a:ln w="38100">
              <a:solidFill>
                <a:srgbClr val="F79646"/>
              </a:solidFill>
            </a:ln>
          </p:spPr>
          <p:txBody>
            <a:bodyPr wrap="square" rtlCol="0">
              <a:spAutoFit/>
            </a:bodyPr>
            <a:lstStyle>
              <a:defPPr>
                <a:defRPr lang="zh-CN"/>
              </a:defPPr>
              <a:lvl1pPr algn="ctr">
                <a:defRPr sz="2000"/>
              </a:lvl1pPr>
            </a:lstStyle>
            <a:p>
              <a:r>
                <a:rPr lang="zh-CN" altLang="en-US" dirty="0"/>
                <a:t>工伤保险</a:t>
              </a:r>
              <a:endParaRPr lang="en-GB" dirty="0"/>
            </a:p>
          </p:txBody>
        </p:sp>
        <p:sp>
          <p:nvSpPr>
            <p:cNvPr id="8" name="Left Brace 7">
              <a:extLst>
                <a:ext uri="{FF2B5EF4-FFF2-40B4-BE49-F238E27FC236}">
                  <a16:creationId xmlns:a16="http://schemas.microsoft.com/office/drawing/2014/main" id="{8C0F959A-BD25-4E96-A407-A405A61CD5BA}"/>
                </a:ext>
              </a:extLst>
            </p:cNvPr>
            <p:cNvSpPr/>
            <p:nvPr/>
          </p:nvSpPr>
          <p:spPr>
            <a:xfrm>
              <a:off x="974649" y="2424761"/>
              <a:ext cx="330931" cy="309943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23" name="TextBox 4">
              <a:extLst>
                <a:ext uri="{FF2B5EF4-FFF2-40B4-BE49-F238E27FC236}">
                  <a16:creationId xmlns:a16="http://schemas.microsoft.com/office/drawing/2014/main" id="{5033A95B-5EA6-4E7B-96E2-D7681C089559}"/>
                </a:ext>
              </a:extLst>
            </p:cNvPr>
            <p:cNvSpPr txBox="1"/>
            <p:nvPr/>
          </p:nvSpPr>
          <p:spPr>
            <a:xfrm>
              <a:off x="1459799" y="3155670"/>
              <a:ext cx="1210588" cy="400110"/>
            </a:xfrm>
            <a:prstGeom prst="rect">
              <a:avLst/>
            </a:prstGeom>
            <a:noFill/>
            <a:ln w="38100">
              <a:solidFill>
                <a:srgbClr val="F79646"/>
              </a:solidFill>
            </a:ln>
          </p:spPr>
          <p:txBody>
            <a:bodyPr wrap="square" rtlCol="0">
              <a:spAutoFit/>
            </a:bodyPr>
            <a:lstStyle>
              <a:defPPr>
                <a:defRPr lang="zh-CN"/>
              </a:defPPr>
              <a:lvl1pPr algn="ctr">
                <a:defRPr sz="2000"/>
              </a:lvl1pPr>
            </a:lstStyle>
            <a:p>
              <a:r>
                <a:rPr lang="zh-CN" altLang="en-US" dirty="0"/>
                <a:t>医疗保险</a:t>
              </a:r>
              <a:endParaRPr lang="en-GB" dirty="0"/>
            </a:p>
          </p:txBody>
        </p:sp>
      </p:grpSp>
      <p:sp>
        <p:nvSpPr>
          <p:cNvPr id="28" name="文本框 27">
            <a:extLst>
              <a:ext uri="{FF2B5EF4-FFF2-40B4-BE49-F238E27FC236}">
                <a16:creationId xmlns:a16="http://schemas.microsoft.com/office/drawing/2014/main" id="{44FFC1AC-5A0F-4B5A-B327-E7DD306B10C3}"/>
              </a:ext>
            </a:extLst>
          </p:cNvPr>
          <p:cNvSpPr txBox="1"/>
          <p:nvPr/>
        </p:nvSpPr>
        <p:spPr>
          <a:xfrm>
            <a:off x="675974" y="2303964"/>
            <a:ext cx="3449983" cy="400110"/>
          </a:xfrm>
          <a:prstGeom prst="rect">
            <a:avLst/>
          </a:prstGeom>
          <a:noFill/>
        </p:spPr>
        <p:txBody>
          <a:bodyPr wrap="none" rtlCol="0">
            <a:spAutoFit/>
          </a:bodyPr>
          <a:lstStyle/>
          <a:p>
            <a:r>
              <a:rPr lang="en-US" altLang="zh-CN" sz="2000" b="1" dirty="0"/>
              <a:t>1.3.3   </a:t>
            </a:r>
            <a:r>
              <a:rPr lang="zh-CN" altLang="en-US" sz="2000" b="1" dirty="0"/>
              <a:t>三、日本社会保障制度</a:t>
            </a:r>
            <a:endParaRPr lang="en-US" altLang="zh-CN" sz="2000" b="1" dirty="0"/>
          </a:p>
        </p:txBody>
      </p:sp>
      <p:sp>
        <p:nvSpPr>
          <p:cNvPr id="32" name="文本框 31">
            <a:extLst>
              <a:ext uri="{FF2B5EF4-FFF2-40B4-BE49-F238E27FC236}">
                <a16:creationId xmlns:a16="http://schemas.microsoft.com/office/drawing/2014/main" id="{57685CC6-D6C5-4234-8964-2E0A229CBD01}"/>
              </a:ext>
            </a:extLst>
          </p:cNvPr>
          <p:cNvSpPr txBox="1"/>
          <p:nvPr/>
        </p:nvSpPr>
        <p:spPr>
          <a:xfrm>
            <a:off x="4210289" y="229223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pic>
        <p:nvPicPr>
          <p:cNvPr id="2" name="图片 1">
            <a:extLst>
              <a:ext uri="{FF2B5EF4-FFF2-40B4-BE49-F238E27FC236}">
                <a16:creationId xmlns:a16="http://schemas.microsoft.com/office/drawing/2014/main" id="{A6D336BC-B679-4B78-9762-280038F7E64F}"/>
              </a:ext>
            </a:extLst>
          </p:cNvPr>
          <p:cNvPicPr>
            <a:picLocks noChangeAspect="1"/>
          </p:cNvPicPr>
          <p:nvPr/>
        </p:nvPicPr>
        <p:blipFill>
          <a:blip r:embed="rId3"/>
          <a:stretch>
            <a:fillRect/>
          </a:stretch>
        </p:blipFill>
        <p:spPr>
          <a:xfrm>
            <a:off x="9709875" y="839785"/>
            <a:ext cx="2254466" cy="1531556"/>
          </a:xfrm>
          <a:prstGeom prst="rect">
            <a:avLst/>
          </a:prstGeom>
        </p:spPr>
      </p:pic>
      <p:grpSp>
        <p:nvGrpSpPr>
          <p:cNvPr id="49" name="组合 48">
            <a:extLst>
              <a:ext uri="{FF2B5EF4-FFF2-40B4-BE49-F238E27FC236}">
                <a16:creationId xmlns:a16="http://schemas.microsoft.com/office/drawing/2014/main" id="{0D2D2F52-7098-4936-83F0-B6A286F47539}"/>
              </a:ext>
            </a:extLst>
          </p:cNvPr>
          <p:cNvGrpSpPr/>
          <p:nvPr/>
        </p:nvGrpSpPr>
        <p:grpSpPr>
          <a:xfrm>
            <a:off x="7532269" y="3297836"/>
            <a:ext cx="3410806" cy="796299"/>
            <a:chOff x="7532269" y="3297836"/>
            <a:chExt cx="3410806" cy="796299"/>
          </a:xfrm>
        </p:grpSpPr>
        <p:sp>
          <p:nvSpPr>
            <p:cNvPr id="22" name="右大括号 21">
              <a:extLst>
                <a:ext uri="{FF2B5EF4-FFF2-40B4-BE49-F238E27FC236}">
                  <a16:creationId xmlns:a16="http://schemas.microsoft.com/office/drawing/2014/main" id="{24907CFD-6741-4007-A5F5-4F3EE365A551}"/>
                </a:ext>
              </a:extLst>
            </p:cNvPr>
            <p:cNvSpPr/>
            <p:nvPr/>
          </p:nvSpPr>
          <p:spPr>
            <a:xfrm>
              <a:off x="7532269" y="3297836"/>
              <a:ext cx="133103" cy="796299"/>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TextBox 8">
              <a:extLst>
                <a:ext uri="{FF2B5EF4-FFF2-40B4-BE49-F238E27FC236}">
                  <a16:creationId xmlns:a16="http://schemas.microsoft.com/office/drawing/2014/main" id="{8F6E975F-B50E-4849-B74C-4E3F165667E2}"/>
                </a:ext>
              </a:extLst>
            </p:cNvPr>
            <p:cNvSpPr txBox="1"/>
            <p:nvPr/>
          </p:nvSpPr>
          <p:spPr>
            <a:xfrm>
              <a:off x="7757587" y="3506495"/>
              <a:ext cx="3185488" cy="369332"/>
            </a:xfrm>
            <a:prstGeom prst="rect">
              <a:avLst/>
            </a:prstGeom>
            <a:solidFill>
              <a:schemeClr val="accent6">
                <a:lumMod val="60000"/>
                <a:lumOff val="40000"/>
              </a:schemeClr>
            </a:solidFill>
            <a:ln w="28575">
              <a:noFill/>
            </a:ln>
          </p:spPr>
          <p:txBody>
            <a:bodyPr wrap="none" rtlCol="0">
              <a:spAutoFit/>
            </a:bodyPr>
            <a:lstStyle/>
            <a:p>
              <a:pPr algn="ctr"/>
              <a:r>
                <a:rPr lang="zh-CN" altLang="en-US" dirty="0"/>
                <a:t>日本医疗保险制度的两大支柱</a:t>
              </a:r>
              <a:endParaRPr lang="en-GB" dirty="0"/>
            </a:p>
          </p:txBody>
        </p:sp>
      </p:grpSp>
      <p:sp>
        <p:nvSpPr>
          <p:cNvPr id="21" name="矩形 20">
            <a:extLst>
              <a:ext uri="{FF2B5EF4-FFF2-40B4-BE49-F238E27FC236}">
                <a16:creationId xmlns:a16="http://schemas.microsoft.com/office/drawing/2014/main" id="{59BF5F7A-36CC-43B2-A1CE-D6157EEEB8F0}"/>
              </a:ext>
            </a:extLst>
          </p:cNvPr>
          <p:cNvSpPr/>
          <p:nvPr/>
        </p:nvSpPr>
        <p:spPr>
          <a:xfrm>
            <a:off x="928391" y="171422"/>
            <a:ext cx="3070071" cy="369332"/>
          </a:xfrm>
          <a:prstGeom prst="rect">
            <a:avLst/>
          </a:prstGeom>
        </p:spPr>
        <p:txBody>
          <a:bodyPr wrap="none">
            <a:spAutoFit/>
          </a:bodyPr>
          <a:lstStyle/>
          <a:p>
            <a:r>
              <a:rPr lang="en-US" altLang="zh-CN" dirty="0">
                <a:latin typeface="Helvetica Neue For Number"/>
              </a:rPr>
              <a:t>1.3.3 </a:t>
            </a:r>
            <a:r>
              <a:rPr lang="zh-CN" altLang="en-US" dirty="0">
                <a:latin typeface="Helvetica Neue For Number"/>
              </a:rPr>
              <a:t>三、日本社会保障制度</a:t>
            </a:r>
            <a:endParaRPr lang="zh-CN" altLang="en-US" dirty="0"/>
          </a:p>
        </p:txBody>
      </p:sp>
      <p:sp>
        <p:nvSpPr>
          <p:cNvPr id="50" name="文本框 49">
            <a:extLst>
              <a:ext uri="{FF2B5EF4-FFF2-40B4-BE49-F238E27FC236}">
                <a16:creationId xmlns:a16="http://schemas.microsoft.com/office/drawing/2014/main" id="{F95EBD3D-0B63-478A-92A7-9CF927024CA4}"/>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51" name="矩形 50">
            <a:extLst>
              <a:ext uri="{FF2B5EF4-FFF2-40B4-BE49-F238E27FC236}">
                <a16:creationId xmlns:a16="http://schemas.microsoft.com/office/drawing/2014/main" id="{EDBE9808-283D-4C02-A0ED-8650AFFEDB3A}"/>
              </a:ext>
            </a:extLst>
          </p:cNvPr>
          <p:cNvSpPr/>
          <p:nvPr/>
        </p:nvSpPr>
        <p:spPr>
          <a:xfrm>
            <a:off x="675974" y="1604246"/>
            <a:ext cx="5670142" cy="461665"/>
          </a:xfrm>
          <a:prstGeom prst="rect">
            <a:avLst/>
          </a:prstGeom>
          <a:noFill/>
        </p:spPr>
        <p:txBody>
          <a:bodyPr wrap="square" rtlCol="0">
            <a:spAutoFit/>
          </a:bodyPr>
          <a:lstStyle/>
          <a:p>
            <a:r>
              <a:rPr lang="en-US" altLang="zh-CN" sz="2400" b="1" dirty="0"/>
              <a:t>1.3</a:t>
            </a:r>
            <a:r>
              <a:rPr lang="zh-CN" altLang="en-US" sz="2400" b="1" dirty="0"/>
              <a:t>   国内外社会保障制度的发展</a:t>
            </a:r>
          </a:p>
        </p:txBody>
      </p:sp>
    </p:spTree>
    <p:extLst>
      <p:ext uri="{BB962C8B-B14F-4D97-AF65-F5344CB8AC3E}">
        <p14:creationId xmlns:p14="http://schemas.microsoft.com/office/powerpoint/2010/main" val="282198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74111" y="4176342"/>
            <a:ext cx="9162021" cy="961289"/>
          </a:xfrm>
          <a:prstGeom prst="rect">
            <a:avLst/>
          </a:prstGeom>
        </p:spPr>
        <p:txBody>
          <a:bodyPr wrap="square">
            <a:spAutoFit/>
          </a:bodyPr>
          <a:lstStyle/>
          <a:p>
            <a:pPr>
              <a:lnSpc>
                <a:spcPct val="150000"/>
              </a:lnSpc>
            </a:pPr>
            <a:r>
              <a:rPr lang="zh-CN" altLang="en-US" sz="2000" dirty="0">
                <a:solidFill>
                  <a:srgbClr val="FF0000"/>
                </a:solidFill>
                <a:latin typeface="+mn-ea"/>
              </a:rPr>
              <a:t>▶ 英国</a:t>
            </a:r>
            <a:r>
              <a:rPr lang="zh-CN" altLang="en-US" sz="2000" dirty="0">
                <a:latin typeface="+mn-ea"/>
              </a:rPr>
              <a:t>的社会保障体系建立于</a:t>
            </a:r>
            <a:r>
              <a:rPr lang="en-US" altLang="zh-CN" sz="2000" dirty="0">
                <a:latin typeface="+mn-ea"/>
              </a:rPr>
              <a:t>1946-1948</a:t>
            </a:r>
            <a:r>
              <a:rPr lang="zh-CN" altLang="en-US" sz="2000" dirty="0">
                <a:latin typeface="+mn-ea"/>
              </a:rPr>
              <a:t>年，其主要依据是经济学家</a:t>
            </a:r>
            <a:r>
              <a:rPr lang="zh-CN" altLang="en-US" sz="2000" dirty="0">
                <a:solidFill>
                  <a:srgbClr val="FF0000"/>
                </a:solidFill>
                <a:latin typeface="+mn-ea"/>
              </a:rPr>
              <a:t>贝弗里奇</a:t>
            </a:r>
            <a:r>
              <a:rPr lang="zh-CN" altLang="en-US" sz="2000" dirty="0">
                <a:latin typeface="+mn-ea"/>
              </a:rPr>
              <a:t>的社会保障思想。</a:t>
            </a:r>
            <a:endParaRPr lang="en-GB" altLang="zh-CN" sz="2000" dirty="0">
              <a:latin typeface="+mn-ea"/>
            </a:endParaRPr>
          </a:p>
        </p:txBody>
      </p:sp>
      <p:sp>
        <p:nvSpPr>
          <p:cNvPr id="4" name="矩形 3"/>
          <p:cNvSpPr/>
          <p:nvPr/>
        </p:nvSpPr>
        <p:spPr>
          <a:xfrm>
            <a:off x="1557685" y="3265119"/>
            <a:ext cx="5988525" cy="499047"/>
          </a:xfrm>
          <a:prstGeom prst="rect">
            <a:avLst/>
          </a:prstGeom>
          <a:solidFill>
            <a:schemeClr val="accent6">
              <a:lumMod val="60000"/>
              <a:lumOff val="40000"/>
            </a:schemeClr>
          </a:solidFill>
        </p:spPr>
        <p:txBody>
          <a:bodyPr wrap="square">
            <a:spAutoFit/>
          </a:bodyPr>
          <a:lstStyle/>
          <a:p>
            <a:pPr>
              <a:lnSpc>
                <a:spcPct val="150000"/>
              </a:lnSpc>
            </a:pPr>
            <a:r>
              <a:rPr lang="zh-CN" altLang="en-US" sz="2000" dirty="0">
                <a:latin typeface="+mn-ea"/>
              </a:rPr>
              <a:t>▶ 英国是世界上最早实行全民医疗保健的国家。</a:t>
            </a:r>
          </a:p>
        </p:txBody>
      </p:sp>
      <p:sp>
        <p:nvSpPr>
          <p:cNvPr id="6" name="矩形 5"/>
          <p:cNvSpPr/>
          <p:nvPr/>
        </p:nvSpPr>
        <p:spPr>
          <a:xfrm>
            <a:off x="1574111" y="5345183"/>
            <a:ext cx="9339314" cy="499624"/>
          </a:xfrm>
          <a:prstGeom prst="rect">
            <a:avLst/>
          </a:prstGeom>
        </p:spPr>
        <p:txBody>
          <a:bodyPr wrap="square">
            <a:spAutoFit/>
          </a:bodyPr>
          <a:lstStyle/>
          <a:p>
            <a:pPr>
              <a:lnSpc>
                <a:spcPct val="150000"/>
              </a:lnSpc>
            </a:pPr>
            <a:r>
              <a:rPr lang="zh-CN" altLang="en-US" sz="2000" dirty="0">
                <a:latin typeface="+mn-ea"/>
              </a:rPr>
              <a:t>▶ 通过多年的发展，基本形成了一套“</a:t>
            </a:r>
            <a:r>
              <a:rPr lang="zh-CN" altLang="en-US" sz="2000" dirty="0">
                <a:solidFill>
                  <a:srgbClr val="FF0000"/>
                </a:solidFill>
                <a:latin typeface="+mn-ea"/>
              </a:rPr>
              <a:t>从摇篮到坟墓</a:t>
            </a:r>
            <a:r>
              <a:rPr lang="zh-CN" altLang="en-US" sz="2000" dirty="0">
                <a:latin typeface="+mn-ea"/>
              </a:rPr>
              <a:t>”的社会保障制度。</a:t>
            </a:r>
          </a:p>
        </p:txBody>
      </p:sp>
      <p:grpSp>
        <p:nvGrpSpPr>
          <p:cNvPr id="13" name="组合 12">
            <a:extLst>
              <a:ext uri="{FF2B5EF4-FFF2-40B4-BE49-F238E27FC236}">
                <a16:creationId xmlns:a16="http://schemas.microsoft.com/office/drawing/2014/main" id="{D0926280-371F-48F1-9C56-E7619331BAA0}"/>
              </a:ext>
            </a:extLst>
          </p:cNvPr>
          <p:cNvGrpSpPr/>
          <p:nvPr/>
        </p:nvGrpSpPr>
        <p:grpSpPr>
          <a:xfrm>
            <a:off x="694146" y="2280369"/>
            <a:ext cx="4411478" cy="400110"/>
            <a:chOff x="694146" y="2280369"/>
            <a:chExt cx="4411478" cy="400110"/>
          </a:xfrm>
        </p:grpSpPr>
        <p:sp>
          <p:nvSpPr>
            <p:cNvPr id="8" name="文本框 7">
              <a:extLst>
                <a:ext uri="{FF2B5EF4-FFF2-40B4-BE49-F238E27FC236}">
                  <a16:creationId xmlns:a16="http://schemas.microsoft.com/office/drawing/2014/main" id="{27BFA824-EA40-4525-A38E-462AD7D83FA6}"/>
                </a:ext>
              </a:extLst>
            </p:cNvPr>
            <p:cNvSpPr txBox="1"/>
            <p:nvPr/>
          </p:nvSpPr>
          <p:spPr>
            <a:xfrm>
              <a:off x="694146" y="2280369"/>
              <a:ext cx="3449983" cy="400110"/>
            </a:xfrm>
            <a:prstGeom prst="rect">
              <a:avLst/>
            </a:prstGeom>
            <a:noFill/>
          </p:spPr>
          <p:txBody>
            <a:bodyPr wrap="none" rtlCol="0">
              <a:spAutoFit/>
            </a:bodyPr>
            <a:lstStyle/>
            <a:p>
              <a:r>
                <a:rPr lang="en-US" altLang="zh-CN" sz="2000" b="1" dirty="0"/>
                <a:t>1.3.4   </a:t>
              </a:r>
              <a:r>
                <a:rPr lang="zh-CN" altLang="en-US" sz="2000" b="1" dirty="0"/>
                <a:t>四、英国社会保障制度</a:t>
              </a:r>
              <a:endParaRPr lang="en-US" altLang="zh-CN" sz="2000" b="1" dirty="0"/>
            </a:p>
          </p:txBody>
        </p:sp>
        <p:sp>
          <p:nvSpPr>
            <p:cNvPr id="12" name="文本框 11">
              <a:extLst>
                <a:ext uri="{FF2B5EF4-FFF2-40B4-BE49-F238E27FC236}">
                  <a16:creationId xmlns:a16="http://schemas.microsoft.com/office/drawing/2014/main" id="{AD6E92AA-21D6-4A23-AB3B-9214F5878ABC}"/>
                </a:ext>
              </a:extLst>
            </p:cNvPr>
            <p:cNvSpPr txBox="1"/>
            <p:nvPr/>
          </p:nvSpPr>
          <p:spPr>
            <a:xfrm>
              <a:off x="4228461" y="229342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pic>
        <p:nvPicPr>
          <p:cNvPr id="2" name="图片 1">
            <a:extLst>
              <a:ext uri="{FF2B5EF4-FFF2-40B4-BE49-F238E27FC236}">
                <a16:creationId xmlns:a16="http://schemas.microsoft.com/office/drawing/2014/main" id="{DA7D54B7-DC12-4C04-8AC8-2550C75D550B}"/>
              </a:ext>
            </a:extLst>
          </p:cNvPr>
          <p:cNvPicPr>
            <a:picLocks noChangeAspect="1"/>
          </p:cNvPicPr>
          <p:nvPr/>
        </p:nvPicPr>
        <p:blipFill>
          <a:blip r:embed="rId3"/>
          <a:stretch>
            <a:fillRect/>
          </a:stretch>
        </p:blipFill>
        <p:spPr>
          <a:xfrm>
            <a:off x="9674581" y="848399"/>
            <a:ext cx="2262624" cy="1537098"/>
          </a:xfrm>
          <a:prstGeom prst="rect">
            <a:avLst/>
          </a:prstGeom>
        </p:spPr>
      </p:pic>
      <p:sp>
        <p:nvSpPr>
          <p:cNvPr id="5" name="矩形 4">
            <a:extLst>
              <a:ext uri="{FF2B5EF4-FFF2-40B4-BE49-F238E27FC236}">
                <a16:creationId xmlns:a16="http://schemas.microsoft.com/office/drawing/2014/main" id="{B704F40C-2BD5-474D-B8CF-00BD7D7BB2D9}"/>
              </a:ext>
            </a:extLst>
          </p:cNvPr>
          <p:cNvSpPr/>
          <p:nvPr/>
        </p:nvSpPr>
        <p:spPr>
          <a:xfrm>
            <a:off x="1018755" y="181761"/>
            <a:ext cx="2800767" cy="369332"/>
          </a:xfrm>
          <a:prstGeom prst="rect">
            <a:avLst/>
          </a:prstGeom>
        </p:spPr>
        <p:txBody>
          <a:bodyPr wrap="none">
            <a:spAutoFit/>
          </a:bodyPr>
          <a:lstStyle/>
          <a:p>
            <a:r>
              <a:rPr lang="en-US" altLang="zh-CN" dirty="0">
                <a:latin typeface="Helvetica Neue For Number"/>
              </a:rPr>
              <a:t>1.3.4.0 </a:t>
            </a:r>
            <a:r>
              <a:rPr lang="zh-CN" altLang="en-US" dirty="0">
                <a:latin typeface="Helvetica Neue For Number"/>
              </a:rPr>
              <a:t>英国社会保障制度</a:t>
            </a:r>
            <a:endParaRPr lang="zh-CN" altLang="en-US" dirty="0"/>
          </a:p>
        </p:txBody>
      </p:sp>
      <p:sp>
        <p:nvSpPr>
          <p:cNvPr id="29" name="文本框 28">
            <a:extLst>
              <a:ext uri="{FF2B5EF4-FFF2-40B4-BE49-F238E27FC236}">
                <a16:creationId xmlns:a16="http://schemas.microsoft.com/office/drawing/2014/main" id="{4C472C94-ADB8-4006-BC59-1BC87C6B98F8}"/>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30" name="矩形 29">
            <a:extLst>
              <a:ext uri="{FF2B5EF4-FFF2-40B4-BE49-F238E27FC236}">
                <a16:creationId xmlns:a16="http://schemas.microsoft.com/office/drawing/2014/main" id="{704B2BBA-669D-4FC1-83B5-B2A49C21CF3E}"/>
              </a:ext>
            </a:extLst>
          </p:cNvPr>
          <p:cNvSpPr/>
          <p:nvPr/>
        </p:nvSpPr>
        <p:spPr>
          <a:xfrm>
            <a:off x="675974" y="1604246"/>
            <a:ext cx="5670142" cy="461665"/>
          </a:xfrm>
          <a:prstGeom prst="rect">
            <a:avLst/>
          </a:prstGeom>
          <a:noFill/>
        </p:spPr>
        <p:txBody>
          <a:bodyPr wrap="square" rtlCol="0">
            <a:spAutoFit/>
          </a:bodyPr>
          <a:lstStyle/>
          <a:p>
            <a:r>
              <a:rPr lang="en-US" altLang="zh-CN" sz="2400" b="1" dirty="0"/>
              <a:t>1.3</a:t>
            </a:r>
            <a:r>
              <a:rPr lang="zh-CN" altLang="en-US" sz="2400" b="1" dirty="0"/>
              <a:t>   国内外社会保障制度的发展</a:t>
            </a:r>
          </a:p>
        </p:txBody>
      </p:sp>
    </p:spTree>
    <p:extLst>
      <p:ext uri="{BB962C8B-B14F-4D97-AF65-F5344CB8AC3E}">
        <p14:creationId xmlns:p14="http://schemas.microsoft.com/office/powerpoint/2010/main" val="64651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80B10AEC-7CCE-4026-BAB9-65E06CBC028A}"/>
              </a:ext>
            </a:extLst>
          </p:cNvPr>
          <p:cNvGrpSpPr/>
          <p:nvPr/>
        </p:nvGrpSpPr>
        <p:grpSpPr>
          <a:xfrm>
            <a:off x="699247" y="3429001"/>
            <a:ext cx="11190235" cy="2655826"/>
            <a:chOff x="-419548" y="2516865"/>
            <a:chExt cx="11190235" cy="2588107"/>
          </a:xfrm>
        </p:grpSpPr>
        <p:sp>
          <p:nvSpPr>
            <p:cNvPr id="9" name="Rectangle 3">
              <a:extLst>
                <a:ext uri="{FF2B5EF4-FFF2-40B4-BE49-F238E27FC236}">
                  <a16:creationId xmlns:a16="http://schemas.microsoft.com/office/drawing/2014/main" id="{D6AFE0DE-9512-4953-AE35-DC9328FDA133}"/>
                </a:ext>
              </a:extLst>
            </p:cNvPr>
            <p:cNvSpPr/>
            <p:nvPr/>
          </p:nvSpPr>
          <p:spPr>
            <a:xfrm>
              <a:off x="-419548" y="3507635"/>
              <a:ext cx="2288483" cy="49244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t>英国社会保障制度</a:t>
              </a:r>
              <a:endParaRPr lang="en-GB" sz="2000" dirty="0"/>
            </a:p>
          </p:txBody>
        </p:sp>
        <p:grpSp>
          <p:nvGrpSpPr>
            <p:cNvPr id="10" name="组 9"/>
            <p:cNvGrpSpPr/>
            <p:nvPr/>
          </p:nvGrpSpPr>
          <p:grpSpPr>
            <a:xfrm>
              <a:off x="1868935" y="2516865"/>
              <a:ext cx="3390679" cy="2588107"/>
              <a:chOff x="2539967" y="2766090"/>
              <a:chExt cx="3390679" cy="2588107"/>
            </a:xfrm>
          </p:grpSpPr>
          <p:sp>
            <p:nvSpPr>
              <p:cNvPr id="11" name="TextBox 4">
                <a:extLst>
                  <a:ext uri="{FF2B5EF4-FFF2-40B4-BE49-F238E27FC236}">
                    <a16:creationId xmlns:a16="http://schemas.microsoft.com/office/drawing/2014/main" id="{5033A95B-5EA6-4E7B-96E2-D7681C089559}"/>
                  </a:ext>
                </a:extLst>
              </p:cNvPr>
              <p:cNvSpPr txBox="1"/>
              <p:nvPr/>
            </p:nvSpPr>
            <p:spPr>
              <a:xfrm>
                <a:off x="3196839" y="2766090"/>
                <a:ext cx="1637792" cy="400110"/>
              </a:xfrm>
              <a:prstGeom prst="rect">
                <a:avLst/>
              </a:prstGeom>
              <a:noFill/>
              <a:ln w="38100">
                <a:solidFill>
                  <a:srgbClr val="F79646"/>
                </a:solidFill>
              </a:ln>
            </p:spPr>
            <p:txBody>
              <a:bodyPr wrap="square" rtlCol="0">
                <a:spAutoFit/>
              </a:bodyPr>
              <a:lstStyle>
                <a:defPPr>
                  <a:defRPr lang="zh-CN"/>
                </a:defPPr>
                <a:lvl1pPr algn="ctr">
                  <a:defRPr sz="2000"/>
                </a:lvl1pPr>
              </a:lstStyle>
              <a:p>
                <a:r>
                  <a:rPr lang="zh-CN" altLang="en-US" dirty="0"/>
                  <a:t>国民保险</a:t>
                </a:r>
                <a:endParaRPr lang="en-GB" dirty="0"/>
              </a:p>
            </p:txBody>
          </p:sp>
          <p:sp>
            <p:nvSpPr>
              <p:cNvPr id="12" name="TextBox 5">
                <a:extLst>
                  <a:ext uri="{FF2B5EF4-FFF2-40B4-BE49-F238E27FC236}">
                    <a16:creationId xmlns:a16="http://schemas.microsoft.com/office/drawing/2014/main" id="{39AE449B-B04B-4FFA-8AB9-B7E8F66E962F}"/>
                  </a:ext>
                </a:extLst>
              </p:cNvPr>
              <p:cNvSpPr txBox="1"/>
              <p:nvPr/>
            </p:nvSpPr>
            <p:spPr>
              <a:xfrm>
                <a:off x="3192396" y="4159185"/>
                <a:ext cx="1415772" cy="461665"/>
              </a:xfrm>
              <a:prstGeom prst="rect">
                <a:avLst/>
              </a:prstGeom>
              <a:noFill/>
              <a:ln w="38100">
                <a:solidFill>
                  <a:srgbClr val="F79646"/>
                </a:solidFill>
              </a:ln>
            </p:spPr>
            <p:txBody>
              <a:bodyPr wrap="square" rtlCol="0">
                <a:spAutoFit/>
              </a:bodyPr>
              <a:lstStyle>
                <a:defPPr>
                  <a:defRPr lang="zh-CN"/>
                </a:defPPr>
                <a:lvl1pPr algn="ctr">
                  <a:defRPr sz="2000"/>
                </a:lvl1pPr>
              </a:lstStyle>
              <a:p>
                <a:r>
                  <a:rPr lang="zh-CN" altLang="en-US" dirty="0"/>
                  <a:t>社会救济</a:t>
                </a:r>
                <a:endParaRPr lang="en-GB" dirty="0"/>
              </a:p>
            </p:txBody>
          </p:sp>
          <p:sp>
            <p:nvSpPr>
              <p:cNvPr id="13" name="TextBox 6">
                <a:extLst>
                  <a:ext uri="{FF2B5EF4-FFF2-40B4-BE49-F238E27FC236}">
                    <a16:creationId xmlns:a16="http://schemas.microsoft.com/office/drawing/2014/main" id="{8C4B1433-113E-496C-B5B5-F1E111596B79}"/>
                  </a:ext>
                </a:extLst>
              </p:cNvPr>
              <p:cNvSpPr txBox="1"/>
              <p:nvPr/>
            </p:nvSpPr>
            <p:spPr>
              <a:xfrm>
                <a:off x="3198192" y="4892532"/>
                <a:ext cx="1415773" cy="461665"/>
              </a:xfrm>
              <a:prstGeom prst="rect">
                <a:avLst/>
              </a:prstGeom>
              <a:noFill/>
              <a:ln w="38100">
                <a:solidFill>
                  <a:srgbClr val="F79646"/>
                </a:solidFill>
              </a:ln>
            </p:spPr>
            <p:txBody>
              <a:bodyPr wrap="square" rtlCol="0">
                <a:spAutoFit/>
              </a:bodyPr>
              <a:lstStyle>
                <a:defPPr>
                  <a:defRPr lang="zh-CN"/>
                </a:defPPr>
                <a:lvl1pPr algn="ctr">
                  <a:defRPr sz="2000"/>
                </a:lvl1pPr>
              </a:lstStyle>
              <a:p>
                <a:r>
                  <a:rPr lang="zh-CN" altLang="en-US"/>
                  <a:t>社会福利</a:t>
                </a:r>
                <a:endParaRPr lang="en-GB" dirty="0"/>
              </a:p>
            </p:txBody>
          </p:sp>
          <p:sp>
            <p:nvSpPr>
              <p:cNvPr id="14" name="Left Brace 7">
                <a:extLst>
                  <a:ext uri="{FF2B5EF4-FFF2-40B4-BE49-F238E27FC236}">
                    <a16:creationId xmlns:a16="http://schemas.microsoft.com/office/drawing/2014/main" id="{8C0F959A-BD25-4E96-A407-A405A61CD5BA}"/>
                  </a:ext>
                </a:extLst>
              </p:cNvPr>
              <p:cNvSpPr/>
              <p:nvPr/>
            </p:nvSpPr>
            <p:spPr>
              <a:xfrm>
                <a:off x="2539967" y="2879109"/>
                <a:ext cx="413741" cy="228517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15" name="TextBox 4">
                <a:extLst>
                  <a:ext uri="{FF2B5EF4-FFF2-40B4-BE49-F238E27FC236}">
                    <a16:creationId xmlns:a16="http://schemas.microsoft.com/office/drawing/2014/main" id="{5033A95B-5EA6-4E7B-96E2-D7681C089559}"/>
                  </a:ext>
                </a:extLst>
              </p:cNvPr>
              <p:cNvSpPr txBox="1"/>
              <p:nvPr/>
            </p:nvSpPr>
            <p:spPr>
              <a:xfrm>
                <a:off x="3192396" y="3427362"/>
                <a:ext cx="2738250" cy="461665"/>
              </a:xfrm>
              <a:prstGeom prst="rect">
                <a:avLst/>
              </a:prstGeom>
              <a:noFill/>
              <a:ln w="38100">
                <a:solidFill>
                  <a:srgbClr val="F79646"/>
                </a:solidFill>
              </a:ln>
            </p:spPr>
            <p:txBody>
              <a:bodyPr wrap="square" rtlCol="0">
                <a:spAutoFit/>
              </a:bodyPr>
              <a:lstStyle>
                <a:defPPr>
                  <a:defRPr lang="zh-CN"/>
                </a:defPPr>
                <a:lvl1pPr algn="ctr">
                  <a:defRPr sz="2000"/>
                </a:lvl1pPr>
              </a:lstStyle>
              <a:p>
                <a:r>
                  <a:rPr lang="zh-CN" altLang="en-US" dirty="0"/>
                  <a:t>国民医疗</a:t>
                </a:r>
                <a:r>
                  <a:rPr lang="zh-CN" altLang="en-US"/>
                  <a:t>保健服务</a:t>
                </a:r>
                <a:endParaRPr lang="en-GB" dirty="0"/>
              </a:p>
            </p:txBody>
          </p:sp>
        </p:grpSp>
        <p:sp>
          <p:nvSpPr>
            <p:cNvPr id="7" name="矩形 6"/>
            <p:cNvSpPr/>
            <p:nvPr/>
          </p:nvSpPr>
          <p:spPr>
            <a:xfrm>
              <a:off x="5400992" y="3185365"/>
              <a:ext cx="4801314" cy="447207"/>
            </a:xfrm>
            <a:prstGeom prst="rect">
              <a:avLst/>
            </a:prstGeom>
            <a:solidFill>
              <a:schemeClr val="accent6">
                <a:lumMod val="60000"/>
                <a:lumOff val="40000"/>
              </a:schemeClr>
            </a:solidFill>
          </p:spPr>
          <p:txBody>
            <a:bodyPr wrap="none">
              <a:spAutoFit/>
            </a:bodyPr>
            <a:lstStyle/>
            <a:p>
              <a:pPr>
                <a:lnSpc>
                  <a:spcPct val="150000"/>
                </a:lnSpc>
              </a:pPr>
              <a:r>
                <a:rPr lang="zh-CN" altLang="en-US" dirty="0">
                  <a:latin typeface="+mn-ea"/>
                </a:rPr>
                <a:t>英国是世界上最早实行全民医疗保健的国家。</a:t>
              </a:r>
            </a:p>
          </p:txBody>
        </p:sp>
        <p:sp>
          <p:nvSpPr>
            <p:cNvPr id="16" name="矩形 15"/>
            <p:cNvSpPr/>
            <p:nvPr/>
          </p:nvSpPr>
          <p:spPr>
            <a:xfrm>
              <a:off x="4157418" y="3770624"/>
              <a:ext cx="6613269" cy="852111"/>
            </a:xfrm>
            <a:prstGeom prst="rect">
              <a:avLst/>
            </a:prstGeom>
          </p:spPr>
          <p:txBody>
            <a:bodyPr wrap="square">
              <a:spAutoFit/>
            </a:bodyPr>
            <a:lstStyle/>
            <a:p>
              <a:pPr>
                <a:lnSpc>
                  <a:spcPct val="150000"/>
                </a:lnSpc>
              </a:pPr>
              <a:r>
                <a:rPr lang="en-US" altLang="zh-CN" dirty="0">
                  <a:solidFill>
                    <a:srgbClr val="FF0000"/>
                  </a:solidFill>
                  <a:latin typeface="+mn-ea"/>
                </a:rPr>
                <a:t>1948</a:t>
              </a:r>
              <a:r>
                <a:rPr lang="zh-CN" altLang="zh-CN" dirty="0">
                  <a:solidFill>
                    <a:srgbClr val="FF0000"/>
                  </a:solidFill>
                  <a:latin typeface="+mn-ea"/>
                </a:rPr>
                <a:t>年</a:t>
              </a:r>
              <a:r>
                <a:rPr lang="zh-CN" altLang="zh-CN" dirty="0">
                  <a:latin typeface="+mn-ea"/>
                </a:rPr>
                <a:t>英国颁布了国民救济法，建立了社会救济制度</a:t>
              </a:r>
              <a:r>
                <a:rPr lang="zh-CN" altLang="en-US" dirty="0">
                  <a:latin typeface="+mn-ea"/>
                </a:rPr>
                <a:t>；</a:t>
              </a:r>
              <a:endParaRPr lang="en-US" altLang="zh-CN" dirty="0">
                <a:latin typeface="+mn-ea"/>
              </a:endParaRPr>
            </a:p>
            <a:p>
              <a:pPr>
                <a:lnSpc>
                  <a:spcPct val="150000"/>
                </a:lnSpc>
              </a:pPr>
              <a:r>
                <a:rPr lang="en-US" altLang="zh-CN" dirty="0">
                  <a:solidFill>
                    <a:srgbClr val="FF0000"/>
                  </a:solidFill>
                  <a:latin typeface="+mn-ea"/>
                </a:rPr>
                <a:t>1976</a:t>
              </a:r>
              <a:r>
                <a:rPr lang="zh-CN" altLang="zh-CN" dirty="0">
                  <a:solidFill>
                    <a:srgbClr val="FF0000"/>
                  </a:solidFill>
                  <a:latin typeface="+mn-ea"/>
                </a:rPr>
                <a:t>年</a:t>
              </a:r>
              <a:r>
                <a:rPr lang="zh-CN" altLang="zh-CN" dirty="0">
                  <a:latin typeface="+mn-ea"/>
                </a:rPr>
                <a:t>建立了</a:t>
              </a:r>
              <a:r>
                <a:rPr lang="zh-CN" altLang="zh-CN" dirty="0">
                  <a:solidFill>
                    <a:srgbClr val="FF0000"/>
                  </a:solidFill>
                  <a:latin typeface="+mn-ea"/>
                </a:rPr>
                <a:t>补充津贴法</a:t>
              </a:r>
              <a:r>
                <a:rPr lang="zh-CN" altLang="zh-CN" dirty="0">
                  <a:latin typeface="+mn-ea"/>
                </a:rPr>
                <a:t>，完善了社会救济体系。</a:t>
              </a:r>
            </a:p>
          </p:txBody>
        </p:sp>
      </p:grpSp>
      <p:pic>
        <p:nvPicPr>
          <p:cNvPr id="24" name="图片 23">
            <a:extLst>
              <a:ext uri="{FF2B5EF4-FFF2-40B4-BE49-F238E27FC236}">
                <a16:creationId xmlns:a16="http://schemas.microsoft.com/office/drawing/2014/main" id="{A8DBB804-D979-455D-817C-13F35FB5994A}"/>
              </a:ext>
            </a:extLst>
          </p:cNvPr>
          <p:cNvPicPr>
            <a:picLocks noChangeAspect="1"/>
          </p:cNvPicPr>
          <p:nvPr/>
        </p:nvPicPr>
        <p:blipFill>
          <a:blip r:embed="rId3"/>
          <a:stretch>
            <a:fillRect/>
          </a:stretch>
        </p:blipFill>
        <p:spPr>
          <a:xfrm>
            <a:off x="9674581" y="848399"/>
            <a:ext cx="2262624" cy="1537098"/>
          </a:xfrm>
          <a:prstGeom prst="rect">
            <a:avLst/>
          </a:prstGeom>
        </p:spPr>
      </p:pic>
      <p:sp>
        <p:nvSpPr>
          <p:cNvPr id="25" name="矩形 24">
            <a:extLst>
              <a:ext uri="{FF2B5EF4-FFF2-40B4-BE49-F238E27FC236}">
                <a16:creationId xmlns:a16="http://schemas.microsoft.com/office/drawing/2014/main" id="{08352DBA-9469-4CA5-A4C5-F1E122274E85}"/>
              </a:ext>
            </a:extLst>
          </p:cNvPr>
          <p:cNvSpPr/>
          <p:nvPr/>
        </p:nvSpPr>
        <p:spPr>
          <a:xfrm>
            <a:off x="1018755" y="181761"/>
            <a:ext cx="3954929" cy="369332"/>
          </a:xfrm>
          <a:prstGeom prst="rect">
            <a:avLst/>
          </a:prstGeom>
        </p:spPr>
        <p:txBody>
          <a:bodyPr wrap="none">
            <a:spAutoFit/>
          </a:bodyPr>
          <a:lstStyle/>
          <a:p>
            <a:r>
              <a:rPr lang="en-US" altLang="zh-CN" dirty="0"/>
              <a:t>1.3.4.1 </a:t>
            </a:r>
            <a:r>
              <a:rPr lang="zh-CN" altLang="en-US" dirty="0"/>
              <a:t>英国社会保障制度的主要内容</a:t>
            </a:r>
          </a:p>
        </p:txBody>
      </p:sp>
      <p:sp>
        <p:nvSpPr>
          <p:cNvPr id="26" name="文本框 25">
            <a:extLst>
              <a:ext uri="{FF2B5EF4-FFF2-40B4-BE49-F238E27FC236}">
                <a16:creationId xmlns:a16="http://schemas.microsoft.com/office/drawing/2014/main" id="{427386A6-5B19-4462-B456-12183417BB6E}"/>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27" name="矩形 26">
            <a:extLst>
              <a:ext uri="{FF2B5EF4-FFF2-40B4-BE49-F238E27FC236}">
                <a16:creationId xmlns:a16="http://schemas.microsoft.com/office/drawing/2014/main" id="{7363BF4B-986F-448C-AF13-00FFB81ED41C}"/>
              </a:ext>
            </a:extLst>
          </p:cNvPr>
          <p:cNvSpPr/>
          <p:nvPr/>
        </p:nvSpPr>
        <p:spPr>
          <a:xfrm>
            <a:off x="675974" y="1604246"/>
            <a:ext cx="5670142" cy="461665"/>
          </a:xfrm>
          <a:prstGeom prst="rect">
            <a:avLst/>
          </a:prstGeom>
          <a:noFill/>
        </p:spPr>
        <p:txBody>
          <a:bodyPr wrap="square" rtlCol="0">
            <a:spAutoFit/>
          </a:bodyPr>
          <a:lstStyle/>
          <a:p>
            <a:r>
              <a:rPr lang="en-US" altLang="zh-CN" sz="2400" b="1" dirty="0"/>
              <a:t>1.3</a:t>
            </a:r>
            <a:r>
              <a:rPr lang="zh-CN" altLang="en-US" sz="2400" b="1" dirty="0"/>
              <a:t>   国内外社会保障制度的发展</a:t>
            </a:r>
          </a:p>
        </p:txBody>
      </p:sp>
      <p:grpSp>
        <p:nvGrpSpPr>
          <p:cNvPr id="28" name="组合 27">
            <a:extLst>
              <a:ext uri="{FF2B5EF4-FFF2-40B4-BE49-F238E27FC236}">
                <a16:creationId xmlns:a16="http://schemas.microsoft.com/office/drawing/2014/main" id="{60FBACF4-C895-43EB-84EE-1A3B3D9D7EF1}"/>
              </a:ext>
            </a:extLst>
          </p:cNvPr>
          <p:cNvGrpSpPr/>
          <p:nvPr/>
        </p:nvGrpSpPr>
        <p:grpSpPr>
          <a:xfrm>
            <a:off x="694146" y="2280369"/>
            <a:ext cx="4411478" cy="400110"/>
            <a:chOff x="694146" y="2280369"/>
            <a:chExt cx="4411478" cy="400110"/>
          </a:xfrm>
        </p:grpSpPr>
        <p:sp>
          <p:nvSpPr>
            <p:cNvPr id="29" name="文本框 28">
              <a:extLst>
                <a:ext uri="{FF2B5EF4-FFF2-40B4-BE49-F238E27FC236}">
                  <a16:creationId xmlns:a16="http://schemas.microsoft.com/office/drawing/2014/main" id="{ED3B48A5-C059-43C4-8FF3-D27907B1106F}"/>
                </a:ext>
              </a:extLst>
            </p:cNvPr>
            <p:cNvSpPr txBox="1"/>
            <p:nvPr/>
          </p:nvSpPr>
          <p:spPr>
            <a:xfrm>
              <a:off x="694146" y="2280369"/>
              <a:ext cx="3449983" cy="400110"/>
            </a:xfrm>
            <a:prstGeom prst="rect">
              <a:avLst/>
            </a:prstGeom>
            <a:noFill/>
          </p:spPr>
          <p:txBody>
            <a:bodyPr wrap="none" rtlCol="0">
              <a:spAutoFit/>
            </a:bodyPr>
            <a:lstStyle/>
            <a:p>
              <a:r>
                <a:rPr lang="en-US" altLang="zh-CN" sz="2000" b="1" dirty="0"/>
                <a:t>1.3.4   </a:t>
              </a:r>
              <a:r>
                <a:rPr lang="zh-CN" altLang="en-US" sz="2000" b="1" dirty="0"/>
                <a:t>四、英国社会保障制度</a:t>
              </a:r>
              <a:endParaRPr lang="en-US" altLang="zh-CN" sz="2000" b="1" dirty="0"/>
            </a:p>
          </p:txBody>
        </p:sp>
        <p:sp>
          <p:nvSpPr>
            <p:cNvPr id="30" name="文本框 29">
              <a:extLst>
                <a:ext uri="{FF2B5EF4-FFF2-40B4-BE49-F238E27FC236}">
                  <a16:creationId xmlns:a16="http://schemas.microsoft.com/office/drawing/2014/main" id="{43AA487B-531F-45E2-941B-5C4D55573F19}"/>
                </a:ext>
              </a:extLst>
            </p:cNvPr>
            <p:cNvSpPr txBox="1"/>
            <p:nvPr/>
          </p:nvSpPr>
          <p:spPr>
            <a:xfrm>
              <a:off x="4228461" y="229342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Tree>
    <p:extLst>
      <p:ext uri="{BB962C8B-B14F-4D97-AF65-F5344CB8AC3E}">
        <p14:creationId xmlns:p14="http://schemas.microsoft.com/office/powerpoint/2010/main" val="15264961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67225" y="3019097"/>
            <a:ext cx="10109767" cy="3077253"/>
          </a:xfrm>
          <a:prstGeom prst="rect">
            <a:avLst/>
          </a:prstGeom>
        </p:spPr>
        <p:txBody>
          <a:bodyPr wrap="square">
            <a:spAutoFit/>
          </a:bodyPr>
          <a:lstStyle/>
          <a:p>
            <a:pPr>
              <a:lnSpc>
                <a:spcPct val="150000"/>
              </a:lnSpc>
              <a:spcAft>
                <a:spcPts val="1200"/>
              </a:spcAft>
            </a:pPr>
            <a:r>
              <a:rPr lang="zh-CN" altLang="en-US" sz="2000" dirty="0">
                <a:latin typeface="+mn-ea"/>
              </a:rPr>
              <a:t>英国社会保障制度的特点：</a:t>
            </a:r>
            <a:endParaRPr lang="en-US" altLang="zh-CN" sz="2000" dirty="0">
              <a:solidFill>
                <a:srgbClr val="FF0000"/>
              </a:solidFill>
              <a:latin typeface="+mn-ea"/>
            </a:endParaRPr>
          </a:p>
          <a:p>
            <a:pPr>
              <a:lnSpc>
                <a:spcPct val="200000"/>
              </a:lnSpc>
            </a:pPr>
            <a:r>
              <a:rPr lang="zh-CN" altLang="en-US" sz="2000" dirty="0">
                <a:latin typeface="+mn-ea"/>
              </a:rPr>
              <a:t>（</a:t>
            </a:r>
            <a:r>
              <a:rPr lang="en-US" altLang="zh-CN" sz="2000" dirty="0">
                <a:latin typeface="+mn-ea"/>
              </a:rPr>
              <a:t>1</a:t>
            </a:r>
            <a:r>
              <a:rPr lang="zh-CN" altLang="en-US" sz="2000" dirty="0">
                <a:latin typeface="+mn-ea"/>
              </a:rPr>
              <a:t>）</a:t>
            </a:r>
            <a:r>
              <a:rPr lang="zh-CN" altLang="en-US" sz="2000" dirty="0">
                <a:solidFill>
                  <a:srgbClr val="FF0000"/>
                </a:solidFill>
                <a:latin typeface="+mn-ea"/>
              </a:rPr>
              <a:t>全民保障</a:t>
            </a:r>
            <a:r>
              <a:rPr lang="zh-CN" altLang="en-US" sz="2000" dirty="0">
                <a:latin typeface="+mn-ea"/>
              </a:rPr>
              <a:t>。保障范围几乎无所不包；</a:t>
            </a:r>
            <a:endParaRPr lang="en-US" altLang="zh-CN" sz="2000" dirty="0">
              <a:latin typeface="+mn-ea"/>
            </a:endParaRPr>
          </a:p>
          <a:p>
            <a:pPr>
              <a:lnSpc>
                <a:spcPct val="200000"/>
              </a:lnSpc>
            </a:pPr>
            <a:r>
              <a:rPr lang="zh-CN" altLang="en-US" sz="2000" dirty="0">
                <a:latin typeface="+mn-ea"/>
              </a:rPr>
              <a:t>（</a:t>
            </a:r>
            <a:r>
              <a:rPr lang="en-US" altLang="zh-CN" sz="2000" dirty="0">
                <a:latin typeface="+mn-ea"/>
              </a:rPr>
              <a:t>2</a:t>
            </a:r>
            <a:r>
              <a:rPr lang="zh-CN" altLang="en-US" sz="2000" dirty="0">
                <a:latin typeface="+mn-ea"/>
              </a:rPr>
              <a:t>）各种保障待遇都以</a:t>
            </a:r>
            <a:r>
              <a:rPr lang="zh-CN" altLang="en-US" sz="2000" dirty="0">
                <a:solidFill>
                  <a:srgbClr val="FF0000"/>
                </a:solidFill>
                <a:latin typeface="+mn-ea"/>
              </a:rPr>
              <a:t>法律形式</a:t>
            </a:r>
            <a:r>
              <a:rPr lang="zh-CN" altLang="en-US" sz="2000" dirty="0">
                <a:latin typeface="+mn-ea"/>
              </a:rPr>
              <a:t>固定下来，强调了社会保障的</a:t>
            </a:r>
            <a:r>
              <a:rPr lang="zh-CN" altLang="en-US" sz="2000" dirty="0">
                <a:solidFill>
                  <a:srgbClr val="FF0000"/>
                </a:solidFill>
                <a:latin typeface="+mn-ea"/>
              </a:rPr>
              <a:t>平等性</a:t>
            </a:r>
            <a:r>
              <a:rPr lang="zh-CN" altLang="en-US" sz="2000" dirty="0">
                <a:latin typeface="+mn-ea"/>
              </a:rPr>
              <a:t>与</a:t>
            </a:r>
            <a:r>
              <a:rPr lang="zh-CN" altLang="en-US" sz="2000" dirty="0">
                <a:solidFill>
                  <a:srgbClr val="FF0000"/>
                </a:solidFill>
                <a:latin typeface="+mn-ea"/>
              </a:rPr>
              <a:t>普遍性</a:t>
            </a:r>
            <a:r>
              <a:rPr lang="zh-CN" altLang="en-US" sz="2000" dirty="0">
                <a:latin typeface="+mn-ea"/>
              </a:rPr>
              <a:t>；</a:t>
            </a:r>
            <a:endParaRPr lang="en-US" altLang="zh-CN" sz="2000" dirty="0">
              <a:latin typeface="+mn-ea"/>
            </a:endParaRPr>
          </a:p>
          <a:p>
            <a:pPr>
              <a:lnSpc>
                <a:spcPct val="200000"/>
              </a:lnSpc>
            </a:pPr>
            <a:r>
              <a:rPr lang="zh-CN" altLang="en-US" sz="2000" dirty="0">
                <a:latin typeface="+mn-ea"/>
              </a:rPr>
              <a:t>（</a:t>
            </a:r>
            <a:r>
              <a:rPr lang="en-US" altLang="zh-CN" sz="2000" dirty="0">
                <a:latin typeface="+mn-ea"/>
              </a:rPr>
              <a:t>3</a:t>
            </a:r>
            <a:r>
              <a:rPr lang="zh-CN" altLang="en-US" sz="2000" dirty="0">
                <a:latin typeface="+mn-ea"/>
              </a:rPr>
              <a:t>）</a:t>
            </a:r>
            <a:r>
              <a:rPr lang="zh-CN" altLang="en-US" sz="2000" dirty="0">
                <a:solidFill>
                  <a:srgbClr val="FF0000"/>
                </a:solidFill>
                <a:latin typeface="+mn-ea"/>
              </a:rPr>
              <a:t>政府统一管理</a:t>
            </a:r>
            <a:r>
              <a:rPr lang="zh-CN" altLang="en-US" sz="2000" dirty="0">
                <a:latin typeface="+mn-ea"/>
              </a:rPr>
              <a:t>，全国最高领导机构是卫生和社会保障部；</a:t>
            </a:r>
            <a:endParaRPr lang="en-US" altLang="zh-CN" sz="2000" dirty="0">
              <a:latin typeface="+mn-ea"/>
            </a:endParaRPr>
          </a:p>
          <a:p>
            <a:pPr>
              <a:lnSpc>
                <a:spcPct val="200000"/>
              </a:lnSpc>
            </a:pPr>
            <a:r>
              <a:rPr lang="zh-CN" altLang="en-US" sz="2000" dirty="0">
                <a:latin typeface="+mn-ea"/>
              </a:rPr>
              <a:t>（</a:t>
            </a:r>
            <a:r>
              <a:rPr lang="en-US" altLang="zh-CN" sz="2000" dirty="0">
                <a:latin typeface="+mn-ea"/>
              </a:rPr>
              <a:t>4</a:t>
            </a:r>
            <a:r>
              <a:rPr lang="zh-CN" altLang="en-US" sz="2000" dirty="0">
                <a:latin typeface="+mn-ea"/>
              </a:rPr>
              <a:t>）社会保障资金主要来源于</a:t>
            </a:r>
            <a:r>
              <a:rPr lang="zh-CN" altLang="en-US" sz="2000" dirty="0">
                <a:solidFill>
                  <a:srgbClr val="FF0000"/>
                </a:solidFill>
                <a:latin typeface="+mn-ea"/>
              </a:rPr>
              <a:t>国家一般性税收</a:t>
            </a:r>
            <a:r>
              <a:rPr lang="zh-CN" altLang="en-US" sz="2000" dirty="0">
                <a:latin typeface="+mn-ea"/>
              </a:rPr>
              <a:t>。</a:t>
            </a:r>
          </a:p>
        </p:txBody>
      </p:sp>
      <p:pic>
        <p:nvPicPr>
          <p:cNvPr id="13" name="图片 12">
            <a:extLst>
              <a:ext uri="{FF2B5EF4-FFF2-40B4-BE49-F238E27FC236}">
                <a16:creationId xmlns:a16="http://schemas.microsoft.com/office/drawing/2014/main" id="{0BF4FA36-7602-4682-910A-F9FC118C66E7}"/>
              </a:ext>
            </a:extLst>
          </p:cNvPr>
          <p:cNvPicPr>
            <a:picLocks noChangeAspect="1"/>
          </p:cNvPicPr>
          <p:nvPr/>
        </p:nvPicPr>
        <p:blipFill>
          <a:blip r:embed="rId3"/>
          <a:stretch>
            <a:fillRect/>
          </a:stretch>
        </p:blipFill>
        <p:spPr>
          <a:xfrm>
            <a:off x="9674581" y="848399"/>
            <a:ext cx="2262624" cy="1537098"/>
          </a:xfrm>
          <a:prstGeom prst="rect">
            <a:avLst/>
          </a:prstGeom>
        </p:spPr>
      </p:pic>
      <p:sp>
        <p:nvSpPr>
          <p:cNvPr id="2" name="矩形 1">
            <a:extLst>
              <a:ext uri="{FF2B5EF4-FFF2-40B4-BE49-F238E27FC236}">
                <a16:creationId xmlns:a16="http://schemas.microsoft.com/office/drawing/2014/main" id="{0DBAE9E4-C077-4B0D-9F1A-DC7BAEC8C649}"/>
              </a:ext>
            </a:extLst>
          </p:cNvPr>
          <p:cNvSpPr/>
          <p:nvPr/>
        </p:nvSpPr>
        <p:spPr>
          <a:xfrm>
            <a:off x="1014780" y="210774"/>
            <a:ext cx="4647426" cy="369332"/>
          </a:xfrm>
          <a:prstGeom prst="rect">
            <a:avLst/>
          </a:prstGeom>
        </p:spPr>
        <p:txBody>
          <a:bodyPr wrap="none">
            <a:spAutoFit/>
          </a:bodyPr>
          <a:lstStyle/>
          <a:p>
            <a:r>
              <a:rPr lang="en-US" altLang="zh-CN" dirty="0">
                <a:latin typeface="Helvetica Neue For Number"/>
              </a:rPr>
              <a:t>1.3.4.2 </a:t>
            </a:r>
            <a:r>
              <a:rPr lang="zh-CN" altLang="en-US" dirty="0">
                <a:latin typeface="Helvetica Neue For Number"/>
              </a:rPr>
              <a:t>英国社会保障制度的特点与存在问题</a:t>
            </a:r>
            <a:endParaRPr lang="zh-CN" altLang="en-US" dirty="0"/>
          </a:p>
        </p:txBody>
      </p:sp>
      <p:sp>
        <p:nvSpPr>
          <p:cNvPr id="14" name="文本框 13">
            <a:extLst>
              <a:ext uri="{FF2B5EF4-FFF2-40B4-BE49-F238E27FC236}">
                <a16:creationId xmlns:a16="http://schemas.microsoft.com/office/drawing/2014/main" id="{E667D03E-2A6B-4D8D-B5A8-4CB15D4D0B12}"/>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15" name="矩形 14">
            <a:extLst>
              <a:ext uri="{FF2B5EF4-FFF2-40B4-BE49-F238E27FC236}">
                <a16:creationId xmlns:a16="http://schemas.microsoft.com/office/drawing/2014/main" id="{6E90EC05-804E-431F-800C-3F9599AEC124}"/>
              </a:ext>
            </a:extLst>
          </p:cNvPr>
          <p:cNvSpPr/>
          <p:nvPr/>
        </p:nvSpPr>
        <p:spPr>
          <a:xfrm>
            <a:off x="675974" y="1604246"/>
            <a:ext cx="5670142" cy="461665"/>
          </a:xfrm>
          <a:prstGeom prst="rect">
            <a:avLst/>
          </a:prstGeom>
          <a:noFill/>
        </p:spPr>
        <p:txBody>
          <a:bodyPr wrap="square" rtlCol="0">
            <a:spAutoFit/>
          </a:bodyPr>
          <a:lstStyle/>
          <a:p>
            <a:r>
              <a:rPr lang="en-US" altLang="zh-CN" sz="2400" b="1" dirty="0"/>
              <a:t>1.3</a:t>
            </a:r>
            <a:r>
              <a:rPr lang="zh-CN" altLang="en-US" sz="2400" b="1" dirty="0"/>
              <a:t>   国内外社会保障制度的发展</a:t>
            </a:r>
          </a:p>
        </p:txBody>
      </p:sp>
      <p:grpSp>
        <p:nvGrpSpPr>
          <p:cNvPr id="16" name="组合 15">
            <a:extLst>
              <a:ext uri="{FF2B5EF4-FFF2-40B4-BE49-F238E27FC236}">
                <a16:creationId xmlns:a16="http://schemas.microsoft.com/office/drawing/2014/main" id="{3AB3844C-850B-4D67-B389-B26B6EA914CB}"/>
              </a:ext>
            </a:extLst>
          </p:cNvPr>
          <p:cNvGrpSpPr/>
          <p:nvPr/>
        </p:nvGrpSpPr>
        <p:grpSpPr>
          <a:xfrm>
            <a:off x="694146" y="2280369"/>
            <a:ext cx="4411478" cy="400110"/>
            <a:chOff x="694146" y="2280369"/>
            <a:chExt cx="4411478" cy="400110"/>
          </a:xfrm>
        </p:grpSpPr>
        <p:sp>
          <p:nvSpPr>
            <p:cNvPr id="17" name="文本框 16">
              <a:extLst>
                <a:ext uri="{FF2B5EF4-FFF2-40B4-BE49-F238E27FC236}">
                  <a16:creationId xmlns:a16="http://schemas.microsoft.com/office/drawing/2014/main" id="{492F642A-3B93-41CC-A0E4-2B0E508C0126}"/>
                </a:ext>
              </a:extLst>
            </p:cNvPr>
            <p:cNvSpPr txBox="1"/>
            <p:nvPr/>
          </p:nvSpPr>
          <p:spPr>
            <a:xfrm>
              <a:off x="694146" y="2280369"/>
              <a:ext cx="3449983" cy="400110"/>
            </a:xfrm>
            <a:prstGeom prst="rect">
              <a:avLst/>
            </a:prstGeom>
            <a:noFill/>
          </p:spPr>
          <p:txBody>
            <a:bodyPr wrap="none" rtlCol="0">
              <a:spAutoFit/>
            </a:bodyPr>
            <a:lstStyle/>
            <a:p>
              <a:r>
                <a:rPr lang="en-US" altLang="zh-CN" sz="2000" b="1" dirty="0"/>
                <a:t>1.3.4   </a:t>
              </a:r>
              <a:r>
                <a:rPr lang="zh-CN" altLang="en-US" sz="2000" b="1" dirty="0"/>
                <a:t>四、英国社会保障制度</a:t>
              </a:r>
              <a:endParaRPr lang="en-US" altLang="zh-CN" sz="2000" b="1" dirty="0"/>
            </a:p>
          </p:txBody>
        </p:sp>
        <p:sp>
          <p:nvSpPr>
            <p:cNvPr id="18" name="文本框 17">
              <a:extLst>
                <a:ext uri="{FF2B5EF4-FFF2-40B4-BE49-F238E27FC236}">
                  <a16:creationId xmlns:a16="http://schemas.microsoft.com/office/drawing/2014/main" id="{CC424401-C856-4BC1-A592-B934D2BC6E40}"/>
                </a:ext>
              </a:extLst>
            </p:cNvPr>
            <p:cNvSpPr txBox="1"/>
            <p:nvPr/>
          </p:nvSpPr>
          <p:spPr>
            <a:xfrm>
              <a:off x="4228461" y="229342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Tree>
    <p:extLst>
      <p:ext uri="{BB962C8B-B14F-4D97-AF65-F5344CB8AC3E}">
        <p14:creationId xmlns:p14="http://schemas.microsoft.com/office/powerpoint/2010/main" val="1042055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72612" y="3140104"/>
            <a:ext cx="6690824" cy="3077253"/>
          </a:xfrm>
          <a:prstGeom prst="rect">
            <a:avLst/>
          </a:prstGeom>
        </p:spPr>
        <p:txBody>
          <a:bodyPr wrap="square">
            <a:spAutoFit/>
          </a:bodyPr>
          <a:lstStyle/>
          <a:p>
            <a:pPr>
              <a:lnSpc>
                <a:spcPct val="150000"/>
              </a:lnSpc>
              <a:spcAft>
                <a:spcPts val="1200"/>
              </a:spcAft>
            </a:pPr>
            <a:r>
              <a:rPr lang="zh-CN" altLang="en-US" sz="2000" dirty="0">
                <a:latin typeface="+mn-ea"/>
              </a:rPr>
              <a:t>英国社会保障制度的存在问题：</a:t>
            </a:r>
          </a:p>
          <a:p>
            <a:pPr>
              <a:lnSpc>
                <a:spcPct val="200000"/>
              </a:lnSpc>
            </a:pPr>
            <a:r>
              <a:rPr lang="zh-CN" altLang="en-US" sz="2000" dirty="0">
                <a:solidFill>
                  <a:srgbClr val="FF0000"/>
                </a:solidFill>
                <a:latin typeface="+mn-ea"/>
              </a:rPr>
              <a:t>（</a:t>
            </a:r>
            <a:r>
              <a:rPr lang="en-US" altLang="zh-CN" sz="2000" dirty="0">
                <a:solidFill>
                  <a:srgbClr val="FF0000"/>
                </a:solidFill>
                <a:latin typeface="+mn-ea"/>
              </a:rPr>
              <a:t>1</a:t>
            </a:r>
            <a:r>
              <a:rPr lang="zh-CN" altLang="en-US" sz="2000" dirty="0">
                <a:solidFill>
                  <a:srgbClr val="FF0000"/>
                </a:solidFill>
                <a:latin typeface="+mn-ea"/>
              </a:rPr>
              <a:t>）社会保障支出增长过快，财政不堪重负；</a:t>
            </a:r>
            <a:endParaRPr lang="en-US" altLang="zh-CN" sz="2000" dirty="0">
              <a:solidFill>
                <a:srgbClr val="FF0000"/>
              </a:solidFill>
              <a:latin typeface="+mn-ea"/>
            </a:endParaRPr>
          </a:p>
          <a:p>
            <a:pPr>
              <a:lnSpc>
                <a:spcPct val="200000"/>
              </a:lnSpc>
            </a:pPr>
            <a:r>
              <a:rPr lang="zh-CN" altLang="en-US" sz="2000" dirty="0">
                <a:solidFill>
                  <a:srgbClr val="FF0000"/>
                </a:solidFill>
                <a:latin typeface="+mn-ea"/>
              </a:rPr>
              <a:t>（</a:t>
            </a:r>
            <a:r>
              <a:rPr lang="en-US" altLang="zh-CN" sz="2000" dirty="0">
                <a:solidFill>
                  <a:srgbClr val="FF0000"/>
                </a:solidFill>
                <a:latin typeface="+mn-ea"/>
              </a:rPr>
              <a:t>2</a:t>
            </a:r>
            <a:r>
              <a:rPr lang="zh-CN" altLang="en-US" sz="2000" dirty="0">
                <a:solidFill>
                  <a:srgbClr val="FF0000"/>
                </a:solidFill>
                <a:latin typeface="+mn-ea"/>
              </a:rPr>
              <a:t>）高福利容易养懒罚勤；</a:t>
            </a:r>
            <a:endParaRPr lang="en-US" altLang="zh-CN" sz="2000" dirty="0">
              <a:solidFill>
                <a:srgbClr val="FF0000"/>
              </a:solidFill>
              <a:latin typeface="+mn-ea"/>
            </a:endParaRPr>
          </a:p>
          <a:p>
            <a:pPr>
              <a:lnSpc>
                <a:spcPct val="200000"/>
              </a:lnSpc>
            </a:pPr>
            <a:r>
              <a:rPr lang="zh-CN" altLang="en-US" sz="2000" dirty="0">
                <a:solidFill>
                  <a:srgbClr val="FF0000"/>
                </a:solidFill>
                <a:latin typeface="+mn-ea"/>
              </a:rPr>
              <a:t>（</a:t>
            </a:r>
            <a:r>
              <a:rPr lang="en-US" altLang="zh-CN" sz="2000" dirty="0">
                <a:solidFill>
                  <a:srgbClr val="FF0000"/>
                </a:solidFill>
                <a:latin typeface="+mn-ea"/>
              </a:rPr>
              <a:t>3</a:t>
            </a:r>
            <a:r>
              <a:rPr lang="zh-CN" altLang="en-US" sz="2000" dirty="0">
                <a:solidFill>
                  <a:srgbClr val="FF0000"/>
                </a:solidFill>
                <a:latin typeface="+mn-ea"/>
              </a:rPr>
              <a:t>）高赋税影响了企业的竞争活力；</a:t>
            </a:r>
            <a:endParaRPr lang="en-US" altLang="zh-CN" sz="2000" dirty="0">
              <a:solidFill>
                <a:srgbClr val="FF0000"/>
              </a:solidFill>
              <a:latin typeface="+mn-ea"/>
            </a:endParaRPr>
          </a:p>
          <a:p>
            <a:pPr>
              <a:lnSpc>
                <a:spcPct val="200000"/>
              </a:lnSpc>
            </a:pPr>
            <a:r>
              <a:rPr lang="zh-CN" altLang="en-US" sz="2000" dirty="0">
                <a:solidFill>
                  <a:srgbClr val="FF0000"/>
                </a:solidFill>
                <a:latin typeface="+mn-ea"/>
              </a:rPr>
              <a:t>（</a:t>
            </a:r>
            <a:r>
              <a:rPr lang="en-US" altLang="zh-CN" sz="2000" dirty="0">
                <a:solidFill>
                  <a:srgbClr val="FF0000"/>
                </a:solidFill>
                <a:latin typeface="+mn-ea"/>
              </a:rPr>
              <a:t>4</a:t>
            </a:r>
            <a:r>
              <a:rPr lang="zh-CN" altLang="en-US" sz="2000" dirty="0">
                <a:solidFill>
                  <a:srgbClr val="FF0000"/>
                </a:solidFill>
                <a:latin typeface="+mn-ea"/>
              </a:rPr>
              <a:t>）社会保障的服务管理机构臃肿，效率低下。</a:t>
            </a:r>
          </a:p>
        </p:txBody>
      </p:sp>
      <p:pic>
        <p:nvPicPr>
          <p:cNvPr id="13" name="图片 12">
            <a:extLst>
              <a:ext uri="{FF2B5EF4-FFF2-40B4-BE49-F238E27FC236}">
                <a16:creationId xmlns:a16="http://schemas.microsoft.com/office/drawing/2014/main" id="{B9A22C4E-59C5-41D0-9CB2-3C6E064401BF}"/>
              </a:ext>
            </a:extLst>
          </p:cNvPr>
          <p:cNvPicPr>
            <a:picLocks noChangeAspect="1"/>
          </p:cNvPicPr>
          <p:nvPr/>
        </p:nvPicPr>
        <p:blipFill>
          <a:blip r:embed="rId3"/>
          <a:stretch>
            <a:fillRect/>
          </a:stretch>
        </p:blipFill>
        <p:spPr>
          <a:xfrm>
            <a:off x="9674581" y="848399"/>
            <a:ext cx="2262624" cy="1537098"/>
          </a:xfrm>
          <a:prstGeom prst="rect">
            <a:avLst/>
          </a:prstGeom>
        </p:spPr>
      </p:pic>
      <p:sp>
        <p:nvSpPr>
          <p:cNvPr id="14" name="矩形 13">
            <a:extLst>
              <a:ext uri="{FF2B5EF4-FFF2-40B4-BE49-F238E27FC236}">
                <a16:creationId xmlns:a16="http://schemas.microsoft.com/office/drawing/2014/main" id="{7633A718-021E-4621-BF33-7DC2E73A5141}"/>
              </a:ext>
            </a:extLst>
          </p:cNvPr>
          <p:cNvSpPr/>
          <p:nvPr/>
        </p:nvSpPr>
        <p:spPr>
          <a:xfrm>
            <a:off x="1014780" y="210774"/>
            <a:ext cx="4647426" cy="369332"/>
          </a:xfrm>
          <a:prstGeom prst="rect">
            <a:avLst/>
          </a:prstGeom>
        </p:spPr>
        <p:txBody>
          <a:bodyPr wrap="none">
            <a:spAutoFit/>
          </a:bodyPr>
          <a:lstStyle/>
          <a:p>
            <a:r>
              <a:rPr lang="en-US" altLang="zh-CN" dirty="0">
                <a:latin typeface="Helvetica Neue For Number"/>
              </a:rPr>
              <a:t>1.3.4.2 </a:t>
            </a:r>
            <a:r>
              <a:rPr lang="zh-CN" altLang="en-US" dirty="0">
                <a:latin typeface="Helvetica Neue For Number"/>
              </a:rPr>
              <a:t>英国社会保障制度的特点与存在问题</a:t>
            </a:r>
            <a:endParaRPr lang="zh-CN" altLang="en-US" dirty="0"/>
          </a:p>
        </p:txBody>
      </p:sp>
      <p:sp>
        <p:nvSpPr>
          <p:cNvPr id="15" name="文本框 14">
            <a:extLst>
              <a:ext uri="{FF2B5EF4-FFF2-40B4-BE49-F238E27FC236}">
                <a16:creationId xmlns:a16="http://schemas.microsoft.com/office/drawing/2014/main" id="{22879BD9-9189-40D6-B3E9-70F9B136B053}"/>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16" name="矩形 15">
            <a:extLst>
              <a:ext uri="{FF2B5EF4-FFF2-40B4-BE49-F238E27FC236}">
                <a16:creationId xmlns:a16="http://schemas.microsoft.com/office/drawing/2014/main" id="{58749AB9-E8D3-46FB-8106-9D06CCF45050}"/>
              </a:ext>
            </a:extLst>
          </p:cNvPr>
          <p:cNvSpPr/>
          <p:nvPr/>
        </p:nvSpPr>
        <p:spPr>
          <a:xfrm>
            <a:off x="675974" y="1604246"/>
            <a:ext cx="5670142" cy="461665"/>
          </a:xfrm>
          <a:prstGeom prst="rect">
            <a:avLst/>
          </a:prstGeom>
          <a:noFill/>
        </p:spPr>
        <p:txBody>
          <a:bodyPr wrap="square" rtlCol="0">
            <a:spAutoFit/>
          </a:bodyPr>
          <a:lstStyle/>
          <a:p>
            <a:r>
              <a:rPr lang="en-US" altLang="zh-CN" sz="2400" b="1" dirty="0"/>
              <a:t>1.3</a:t>
            </a:r>
            <a:r>
              <a:rPr lang="zh-CN" altLang="en-US" sz="2400" b="1" dirty="0"/>
              <a:t>   国内外社会保障制度的发展</a:t>
            </a:r>
          </a:p>
        </p:txBody>
      </p:sp>
      <p:grpSp>
        <p:nvGrpSpPr>
          <p:cNvPr id="17" name="组合 16">
            <a:extLst>
              <a:ext uri="{FF2B5EF4-FFF2-40B4-BE49-F238E27FC236}">
                <a16:creationId xmlns:a16="http://schemas.microsoft.com/office/drawing/2014/main" id="{ECE9ED65-3C82-454A-B183-68051B14D4FC}"/>
              </a:ext>
            </a:extLst>
          </p:cNvPr>
          <p:cNvGrpSpPr/>
          <p:nvPr/>
        </p:nvGrpSpPr>
        <p:grpSpPr>
          <a:xfrm>
            <a:off x="694146" y="2280369"/>
            <a:ext cx="4411478" cy="400110"/>
            <a:chOff x="694146" y="2280369"/>
            <a:chExt cx="4411478" cy="400110"/>
          </a:xfrm>
        </p:grpSpPr>
        <p:sp>
          <p:nvSpPr>
            <p:cNvPr id="18" name="文本框 17">
              <a:extLst>
                <a:ext uri="{FF2B5EF4-FFF2-40B4-BE49-F238E27FC236}">
                  <a16:creationId xmlns:a16="http://schemas.microsoft.com/office/drawing/2014/main" id="{CD64B73E-E71E-404C-B197-67B90DC84068}"/>
                </a:ext>
              </a:extLst>
            </p:cNvPr>
            <p:cNvSpPr txBox="1"/>
            <p:nvPr/>
          </p:nvSpPr>
          <p:spPr>
            <a:xfrm>
              <a:off x="694146" y="2280369"/>
              <a:ext cx="3449983" cy="400110"/>
            </a:xfrm>
            <a:prstGeom prst="rect">
              <a:avLst/>
            </a:prstGeom>
            <a:noFill/>
          </p:spPr>
          <p:txBody>
            <a:bodyPr wrap="none" rtlCol="0">
              <a:spAutoFit/>
            </a:bodyPr>
            <a:lstStyle/>
            <a:p>
              <a:r>
                <a:rPr lang="en-US" altLang="zh-CN" sz="2000" b="1" dirty="0"/>
                <a:t>1.3.4   </a:t>
              </a:r>
              <a:r>
                <a:rPr lang="zh-CN" altLang="en-US" sz="2000" b="1" dirty="0"/>
                <a:t>四、英国社会保障制度</a:t>
              </a:r>
              <a:endParaRPr lang="en-US" altLang="zh-CN" sz="2000" b="1" dirty="0"/>
            </a:p>
          </p:txBody>
        </p:sp>
        <p:sp>
          <p:nvSpPr>
            <p:cNvPr id="19" name="文本框 18">
              <a:extLst>
                <a:ext uri="{FF2B5EF4-FFF2-40B4-BE49-F238E27FC236}">
                  <a16:creationId xmlns:a16="http://schemas.microsoft.com/office/drawing/2014/main" id="{692B123B-869A-4911-B743-D86ABBBAEAB9}"/>
                </a:ext>
              </a:extLst>
            </p:cNvPr>
            <p:cNvSpPr txBox="1"/>
            <p:nvPr/>
          </p:nvSpPr>
          <p:spPr>
            <a:xfrm>
              <a:off x="4228461" y="229342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Tree>
    <p:extLst>
      <p:ext uri="{BB962C8B-B14F-4D97-AF65-F5344CB8AC3E}">
        <p14:creationId xmlns:p14="http://schemas.microsoft.com/office/powerpoint/2010/main" val="1828213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2583" y="3553945"/>
            <a:ext cx="9654858" cy="961289"/>
          </a:xfrm>
          <a:prstGeom prst="rect">
            <a:avLst/>
          </a:prstGeom>
        </p:spPr>
        <p:txBody>
          <a:bodyPr wrap="square">
            <a:spAutoFit/>
          </a:bodyPr>
          <a:lstStyle/>
          <a:p>
            <a:pPr>
              <a:lnSpc>
                <a:spcPct val="150000"/>
              </a:lnSpc>
              <a:spcAft>
                <a:spcPts val="1800"/>
              </a:spcAft>
            </a:pPr>
            <a:r>
              <a:rPr lang="zh-CN" altLang="en-US" sz="2000" dirty="0">
                <a:latin typeface="+mn-ea"/>
              </a:rPr>
              <a:t>瑞典的</a:t>
            </a:r>
            <a:r>
              <a:rPr lang="zh-CN" altLang="en-US" sz="2000" dirty="0">
                <a:solidFill>
                  <a:srgbClr val="FF0000"/>
                </a:solidFill>
                <a:latin typeface="+mn-ea"/>
              </a:rPr>
              <a:t>“幼有所养、病有所医、老有所终”</a:t>
            </a:r>
            <a:r>
              <a:rPr lang="zh-CN" altLang="en-US" sz="2000" dirty="0">
                <a:latin typeface="+mn-ea"/>
              </a:rPr>
              <a:t>的社会保障制度，被西方许多国家奉为“福利国家”的楷模</a:t>
            </a:r>
          </a:p>
        </p:txBody>
      </p:sp>
      <p:grpSp>
        <p:nvGrpSpPr>
          <p:cNvPr id="18" name="组合 17">
            <a:extLst>
              <a:ext uri="{FF2B5EF4-FFF2-40B4-BE49-F238E27FC236}">
                <a16:creationId xmlns:a16="http://schemas.microsoft.com/office/drawing/2014/main" id="{3B5F7B5A-0209-426C-BF09-6A2A2C74E6AD}"/>
              </a:ext>
            </a:extLst>
          </p:cNvPr>
          <p:cNvGrpSpPr/>
          <p:nvPr/>
        </p:nvGrpSpPr>
        <p:grpSpPr>
          <a:xfrm>
            <a:off x="675974" y="2264837"/>
            <a:ext cx="4438400" cy="400110"/>
            <a:chOff x="675974" y="2264837"/>
            <a:chExt cx="4438400" cy="400110"/>
          </a:xfrm>
        </p:grpSpPr>
        <p:sp>
          <p:nvSpPr>
            <p:cNvPr id="21" name="文本框 20">
              <a:extLst>
                <a:ext uri="{FF2B5EF4-FFF2-40B4-BE49-F238E27FC236}">
                  <a16:creationId xmlns:a16="http://schemas.microsoft.com/office/drawing/2014/main" id="{08C710C0-C001-4562-BB22-78C3DB78EE4A}"/>
                </a:ext>
              </a:extLst>
            </p:cNvPr>
            <p:cNvSpPr txBox="1"/>
            <p:nvPr/>
          </p:nvSpPr>
          <p:spPr>
            <a:xfrm>
              <a:off x="675974" y="2264837"/>
              <a:ext cx="3449983" cy="400110"/>
            </a:xfrm>
            <a:prstGeom prst="rect">
              <a:avLst/>
            </a:prstGeom>
            <a:noFill/>
          </p:spPr>
          <p:txBody>
            <a:bodyPr wrap="none" rtlCol="0">
              <a:spAutoFit/>
            </a:bodyPr>
            <a:lstStyle/>
            <a:p>
              <a:r>
                <a:rPr lang="en-US" altLang="zh-CN" sz="2000" b="1" dirty="0"/>
                <a:t>1.3.5   </a:t>
              </a:r>
              <a:r>
                <a:rPr lang="zh-CN" altLang="en-US" sz="2000" b="1" dirty="0"/>
                <a:t>五、瑞典社会保障制度</a:t>
              </a:r>
              <a:endParaRPr lang="en-US" altLang="zh-CN" sz="2000" b="1" dirty="0"/>
            </a:p>
          </p:txBody>
        </p:sp>
        <p:sp>
          <p:nvSpPr>
            <p:cNvPr id="20" name="文本框 19">
              <a:extLst>
                <a:ext uri="{FF2B5EF4-FFF2-40B4-BE49-F238E27FC236}">
                  <a16:creationId xmlns:a16="http://schemas.microsoft.com/office/drawing/2014/main" id="{4E9C6F6F-12CF-4E52-9F5C-586E3892B889}"/>
                </a:ext>
              </a:extLst>
            </p:cNvPr>
            <p:cNvSpPr txBox="1"/>
            <p:nvPr/>
          </p:nvSpPr>
          <p:spPr>
            <a:xfrm>
              <a:off x="4237211" y="2264837"/>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pic>
        <p:nvPicPr>
          <p:cNvPr id="10" name="图片 9">
            <a:extLst>
              <a:ext uri="{FF2B5EF4-FFF2-40B4-BE49-F238E27FC236}">
                <a16:creationId xmlns:a16="http://schemas.microsoft.com/office/drawing/2014/main" id="{19CED6F7-6DA6-4747-A2D0-84EACE7F30CE}"/>
              </a:ext>
            </a:extLst>
          </p:cNvPr>
          <p:cNvPicPr>
            <a:picLocks noChangeAspect="1"/>
          </p:cNvPicPr>
          <p:nvPr/>
        </p:nvPicPr>
        <p:blipFill>
          <a:blip r:embed="rId3"/>
          <a:stretch>
            <a:fillRect/>
          </a:stretch>
        </p:blipFill>
        <p:spPr>
          <a:xfrm>
            <a:off x="9719228" y="808153"/>
            <a:ext cx="2258967" cy="1534614"/>
          </a:xfrm>
          <a:prstGeom prst="rect">
            <a:avLst/>
          </a:prstGeom>
        </p:spPr>
      </p:pic>
      <p:sp>
        <p:nvSpPr>
          <p:cNvPr id="2" name="矩形 1">
            <a:extLst>
              <a:ext uri="{FF2B5EF4-FFF2-40B4-BE49-F238E27FC236}">
                <a16:creationId xmlns:a16="http://schemas.microsoft.com/office/drawing/2014/main" id="{4B68259F-3D4D-434E-AD85-4B2AB4A38A3F}"/>
              </a:ext>
            </a:extLst>
          </p:cNvPr>
          <p:cNvSpPr/>
          <p:nvPr/>
        </p:nvSpPr>
        <p:spPr>
          <a:xfrm>
            <a:off x="1014780" y="182990"/>
            <a:ext cx="3070071" cy="369332"/>
          </a:xfrm>
          <a:prstGeom prst="rect">
            <a:avLst/>
          </a:prstGeom>
        </p:spPr>
        <p:txBody>
          <a:bodyPr wrap="none">
            <a:spAutoFit/>
          </a:bodyPr>
          <a:lstStyle/>
          <a:p>
            <a:r>
              <a:rPr lang="en-US" altLang="zh-CN" dirty="0">
                <a:latin typeface="Helvetica Neue For Number"/>
              </a:rPr>
              <a:t>1.3.5 </a:t>
            </a:r>
            <a:r>
              <a:rPr lang="zh-CN" altLang="en-US" dirty="0">
                <a:latin typeface="Helvetica Neue For Number"/>
              </a:rPr>
              <a:t>五、瑞典社会保障制度</a:t>
            </a:r>
            <a:endParaRPr lang="zh-CN" altLang="en-US" dirty="0"/>
          </a:p>
        </p:txBody>
      </p:sp>
      <p:sp>
        <p:nvSpPr>
          <p:cNvPr id="12" name="文本框 11">
            <a:extLst>
              <a:ext uri="{FF2B5EF4-FFF2-40B4-BE49-F238E27FC236}">
                <a16:creationId xmlns:a16="http://schemas.microsoft.com/office/drawing/2014/main" id="{664D3A8B-1F47-4C8E-92D9-BDA17DA6624D}"/>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13" name="矩形 12">
            <a:extLst>
              <a:ext uri="{FF2B5EF4-FFF2-40B4-BE49-F238E27FC236}">
                <a16:creationId xmlns:a16="http://schemas.microsoft.com/office/drawing/2014/main" id="{23ADE47F-CDDD-4FF2-99C5-15AA3B83D253}"/>
              </a:ext>
            </a:extLst>
          </p:cNvPr>
          <p:cNvSpPr/>
          <p:nvPr/>
        </p:nvSpPr>
        <p:spPr>
          <a:xfrm>
            <a:off x="675974" y="1604246"/>
            <a:ext cx="5670142" cy="461665"/>
          </a:xfrm>
          <a:prstGeom prst="rect">
            <a:avLst/>
          </a:prstGeom>
          <a:noFill/>
        </p:spPr>
        <p:txBody>
          <a:bodyPr wrap="square" rtlCol="0">
            <a:spAutoFit/>
          </a:bodyPr>
          <a:lstStyle/>
          <a:p>
            <a:r>
              <a:rPr lang="en-US" altLang="zh-CN" sz="2400" b="1" dirty="0"/>
              <a:t>1.3</a:t>
            </a:r>
            <a:r>
              <a:rPr lang="zh-CN" altLang="en-US" sz="2400" b="1" dirty="0"/>
              <a:t>   国内外社会保障制度的发展</a:t>
            </a:r>
          </a:p>
        </p:txBody>
      </p:sp>
    </p:spTree>
    <p:extLst>
      <p:ext uri="{BB962C8B-B14F-4D97-AF65-F5344CB8AC3E}">
        <p14:creationId xmlns:p14="http://schemas.microsoft.com/office/powerpoint/2010/main" val="416868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3644A976-3079-4F21-9BDC-17D7B817083A}"/>
              </a:ext>
            </a:extLst>
          </p:cNvPr>
          <p:cNvGrpSpPr/>
          <p:nvPr/>
        </p:nvGrpSpPr>
        <p:grpSpPr>
          <a:xfrm>
            <a:off x="107475" y="2993161"/>
            <a:ext cx="4797794" cy="3415150"/>
            <a:chOff x="265678" y="3091080"/>
            <a:chExt cx="4797794" cy="3415150"/>
          </a:xfrm>
        </p:grpSpPr>
        <p:grpSp>
          <p:nvGrpSpPr>
            <p:cNvPr id="15" name="Group 14">
              <a:extLst>
                <a:ext uri="{FF2B5EF4-FFF2-40B4-BE49-F238E27FC236}">
                  <a16:creationId xmlns:a16="http://schemas.microsoft.com/office/drawing/2014/main" id="{B3B77F04-277D-48E9-A202-8620A0AB1C92}"/>
                </a:ext>
              </a:extLst>
            </p:cNvPr>
            <p:cNvGrpSpPr/>
            <p:nvPr/>
          </p:nvGrpSpPr>
          <p:grpSpPr>
            <a:xfrm>
              <a:off x="265678" y="3091080"/>
              <a:ext cx="4797794" cy="3284246"/>
              <a:chOff x="-730668" y="1879429"/>
              <a:chExt cx="4453779" cy="2877506"/>
            </a:xfrm>
          </p:grpSpPr>
          <p:sp>
            <p:nvSpPr>
              <p:cNvPr id="7" name="TextBox 6">
                <a:extLst>
                  <a:ext uri="{FF2B5EF4-FFF2-40B4-BE49-F238E27FC236}">
                    <a16:creationId xmlns:a16="http://schemas.microsoft.com/office/drawing/2014/main" id="{F0D6F2C1-7C4F-4ACB-9C46-67C5244F0865}"/>
                  </a:ext>
                </a:extLst>
              </p:cNvPr>
              <p:cNvSpPr txBox="1"/>
              <p:nvPr/>
            </p:nvSpPr>
            <p:spPr>
              <a:xfrm>
                <a:off x="-730668" y="3193342"/>
                <a:ext cx="2332173" cy="350558"/>
              </a:xfrm>
              <a:prstGeom prst="rect">
                <a:avLst/>
              </a:prstGeom>
              <a:noFill/>
              <a:ln w="38100">
                <a:noFill/>
              </a:ln>
            </p:spPr>
            <p:txBody>
              <a:bodyPr wrap="square" rtlCol="0">
                <a:spAutoFit/>
              </a:bodyPr>
              <a:lstStyle/>
              <a:p>
                <a:pPr algn="ctr"/>
                <a:r>
                  <a:rPr lang="zh-CN" altLang="en-US" sz="2000" dirty="0">
                    <a:latin typeface="Microsoft YaHei" charset="-122"/>
                    <a:ea typeface="Microsoft YaHei" charset="-122"/>
                    <a:cs typeface="Microsoft YaHei" charset="-122"/>
                  </a:rPr>
                  <a:t>瑞典的社会保障体系</a:t>
                </a:r>
                <a:endParaRPr lang="en-GB" sz="2000" dirty="0">
                  <a:latin typeface="Microsoft YaHei" charset="-122"/>
                  <a:ea typeface="Microsoft YaHei" charset="-122"/>
                  <a:cs typeface="Microsoft YaHei" charset="-122"/>
                </a:endParaRPr>
              </a:p>
            </p:txBody>
          </p:sp>
          <p:sp>
            <p:nvSpPr>
              <p:cNvPr id="8" name="TextBox 7">
                <a:extLst>
                  <a:ext uri="{FF2B5EF4-FFF2-40B4-BE49-F238E27FC236}">
                    <a16:creationId xmlns:a16="http://schemas.microsoft.com/office/drawing/2014/main" id="{69ABD624-1B22-462E-8051-80535C0D6BC2}"/>
                  </a:ext>
                </a:extLst>
              </p:cNvPr>
              <p:cNvSpPr txBox="1"/>
              <p:nvPr/>
            </p:nvSpPr>
            <p:spPr>
              <a:xfrm>
                <a:off x="2114092" y="1879429"/>
                <a:ext cx="1123785" cy="350558"/>
              </a:xfrm>
              <a:prstGeom prst="rect">
                <a:avLst/>
              </a:prstGeom>
              <a:noFill/>
              <a:ln w="28575">
                <a:solidFill>
                  <a:srgbClr val="F79646"/>
                </a:solidFill>
              </a:ln>
            </p:spPr>
            <p:txBody>
              <a:bodyPr wrap="none" rtlCol="0">
                <a:spAutoFit/>
              </a:bodyPr>
              <a:lstStyle/>
              <a:p>
                <a:pPr algn="ctr"/>
                <a:r>
                  <a:rPr lang="zh-CN" altLang="en-US" sz="2000" dirty="0">
                    <a:latin typeface="Microsoft YaHei" charset="-122"/>
                    <a:ea typeface="Microsoft YaHei" charset="-122"/>
                    <a:cs typeface="Microsoft YaHei" charset="-122"/>
                  </a:rPr>
                  <a:t>养老保险</a:t>
                </a:r>
                <a:endParaRPr lang="en-GB" sz="2000" dirty="0">
                  <a:latin typeface="Microsoft YaHei" charset="-122"/>
                  <a:ea typeface="Microsoft YaHei" charset="-122"/>
                  <a:cs typeface="Microsoft YaHei" charset="-122"/>
                </a:endParaRPr>
              </a:p>
            </p:txBody>
          </p:sp>
          <p:sp>
            <p:nvSpPr>
              <p:cNvPr id="9" name="TextBox 8">
                <a:extLst>
                  <a:ext uri="{FF2B5EF4-FFF2-40B4-BE49-F238E27FC236}">
                    <a16:creationId xmlns:a16="http://schemas.microsoft.com/office/drawing/2014/main" id="{E8E388CD-4B67-47D6-9130-ADDB97B197E7}"/>
                  </a:ext>
                </a:extLst>
              </p:cNvPr>
              <p:cNvSpPr txBox="1"/>
              <p:nvPr/>
            </p:nvSpPr>
            <p:spPr>
              <a:xfrm>
                <a:off x="2114091" y="2396008"/>
                <a:ext cx="1123785" cy="350558"/>
              </a:xfrm>
              <a:prstGeom prst="rect">
                <a:avLst/>
              </a:prstGeom>
              <a:noFill/>
              <a:ln w="28575">
                <a:solidFill>
                  <a:srgbClr val="F79646"/>
                </a:solidFill>
              </a:ln>
            </p:spPr>
            <p:txBody>
              <a:bodyPr wrap="square" rtlCol="0">
                <a:spAutoFit/>
              </a:bodyPr>
              <a:lstStyle>
                <a:defPPr>
                  <a:defRPr lang="zh-CN"/>
                </a:defPPr>
                <a:lvl1pPr algn="ctr">
                  <a:defRPr sz="2000">
                    <a:latin typeface="Microsoft YaHei" charset="-122"/>
                    <a:ea typeface="Microsoft YaHei" charset="-122"/>
                    <a:cs typeface="Microsoft YaHei" charset="-122"/>
                  </a:defRPr>
                </a:lvl1pPr>
              </a:lstStyle>
              <a:p>
                <a:r>
                  <a:rPr lang="zh-CN" altLang="en-US" dirty="0"/>
                  <a:t>工伤保险</a:t>
                </a:r>
                <a:endParaRPr lang="en-GB" dirty="0"/>
              </a:p>
            </p:txBody>
          </p:sp>
          <p:sp>
            <p:nvSpPr>
              <p:cNvPr id="10" name="TextBox 9">
                <a:extLst>
                  <a:ext uri="{FF2B5EF4-FFF2-40B4-BE49-F238E27FC236}">
                    <a16:creationId xmlns:a16="http://schemas.microsoft.com/office/drawing/2014/main" id="{2EB69E01-A1FA-4A71-96D1-A1F3B9A90AED}"/>
                  </a:ext>
                </a:extLst>
              </p:cNvPr>
              <p:cNvSpPr txBox="1"/>
              <p:nvPr/>
            </p:nvSpPr>
            <p:spPr>
              <a:xfrm>
                <a:off x="2114092" y="2921374"/>
                <a:ext cx="1123784" cy="350558"/>
              </a:xfrm>
              <a:prstGeom prst="rect">
                <a:avLst/>
              </a:prstGeom>
              <a:noFill/>
              <a:ln w="28575">
                <a:solidFill>
                  <a:srgbClr val="F79646"/>
                </a:solidFill>
              </a:ln>
            </p:spPr>
            <p:txBody>
              <a:bodyPr wrap="square" rtlCol="0">
                <a:spAutoFit/>
              </a:bodyPr>
              <a:lstStyle>
                <a:defPPr>
                  <a:defRPr lang="zh-CN"/>
                </a:defPPr>
                <a:lvl1pPr algn="ctr">
                  <a:defRPr sz="2000">
                    <a:latin typeface="Microsoft YaHei" charset="-122"/>
                    <a:ea typeface="Microsoft YaHei" charset="-122"/>
                    <a:cs typeface="Microsoft YaHei" charset="-122"/>
                  </a:defRPr>
                </a:lvl1pPr>
              </a:lstStyle>
              <a:p>
                <a:r>
                  <a:rPr lang="zh-CN" altLang="en-US" dirty="0"/>
                  <a:t>医疗保险</a:t>
                </a:r>
                <a:endParaRPr lang="en-GB" dirty="0"/>
              </a:p>
            </p:txBody>
          </p:sp>
          <p:sp>
            <p:nvSpPr>
              <p:cNvPr id="11" name="TextBox 10">
                <a:extLst>
                  <a:ext uri="{FF2B5EF4-FFF2-40B4-BE49-F238E27FC236}">
                    <a16:creationId xmlns:a16="http://schemas.microsoft.com/office/drawing/2014/main" id="{528DD912-562E-43EC-99A7-ECC3F80843DE}"/>
                  </a:ext>
                </a:extLst>
              </p:cNvPr>
              <p:cNvSpPr txBox="1"/>
              <p:nvPr/>
            </p:nvSpPr>
            <p:spPr>
              <a:xfrm>
                <a:off x="2114091" y="3429166"/>
                <a:ext cx="1123783" cy="350558"/>
              </a:xfrm>
              <a:prstGeom prst="rect">
                <a:avLst/>
              </a:prstGeom>
              <a:noFill/>
              <a:ln w="28575">
                <a:solidFill>
                  <a:srgbClr val="F79646"/>
                </a:solidFill>
              </a:ln>
            </p:spPr>
            <p:txBody>
              <a:bodyPr wrap="square" rtlCol="0">
                <a:spAutoFit/>
              </a:bodyPr>
              <a:lstStyle>
                <a:defPPr>
                  <a:defRPr lang="zh-CN"/>
                </a:defPPr>
                <a:lvl1pPr algn="ctr">
                  <a:defRPr sz="2000">
                    <a:latin typeface="Microsoft YaHei" charset="-122"/>
                    <a:ea typeface="Microsoft YaHei" charset="-122"/>
                    <a:cs typeface="Microsoft YaHei" charset="-122"/>
                  </a:defRPr>
                </a:lvl1pPr>
              </a:lstStyle>
              <a:p>
                <a:r>
                  <a:rPr lang="zh-CN" altLang="en-US" dirty="0"/>
                  <a:t>失业保险</a:t>
                </a:r>
                <a:endParaRPr lang="en-GB" dirty="0"/>
              </a:p>
            </p:txBody>
          </p:sp>
          <p:sp>
            <p:nvSpPr>
              <p:cNvPr id="12" name="TextBox 11">
                <a:extLst>
                  <a:ext uri="{FF2B5EF4-FFF2-40B4-BE49-F238E27FC236}">
                    <a16:creationId xmlns:a16="http://schemas.microsoft.com/office/drawing/2014/main" id="{695EDFED-82C3-4CE3-9415-263B8DFDE6A3}"/>
                  </a:ext>
                </a:extLst>
              </p:cNvPr>
              <p:cNvSpPr txBox="1"/>
              <p:nvPr/>
            </p:nvSpPr>
            <p:spPr>
              <a:xfrm>
                <a:off x="2114091" y="3938962"/>
                <a:ext cx="1609020" cy="350558"/>
              </a:xfrm>
              <a:prstGeom prst="rect">
                <a:avLst/>
              </a:prstGeom>
              <a:noFill/>
              <a:ln w="28575">
                <a:solidFill>
                  <a:srgbClr val="F79646"/>
                </a:solidFill>
              </a:ln>
            </p:spPr>
            <p:txBody>
              <a:bodyPr wrap="square" rtlCol="0">
                <a:spAutoFit/>
              </a:bodyPr>
              <a:lstStyle>
                <a:defPPr>
                  <a:defRPr lang="zh-CN"/>
                </a:defPPr>
                <a:lvl1pPr algn="ctr">
                  <a:defRPr sz="2000">
                    <a:latin typeface="Microsoft YaHei" charset="-122"/>
                    <a:ea typeface="Microsoft YaHei" charset="-122"/>
                    <a:cs typeface="Microsoft YaHei" charset="-122"/>
                  </a:defRPr>
                </a:lvl1pPr>
              </a:lstStyle>
              <a:p>
                <a:r>
                  <a:rPr lang="zh-CN" altLang="en-US" dirty="0"/>
                  <a:t>社会福利津贴</a:t>
                </a:r>
                <a:endParaRPr lang="en-GB" dirty="0"/>
              </a:p>
            </p:txBody>
          </p:sp>
          <p:sp>
            <p:nvSpPr>
              <p:cNvPr id="13" name="Left Brace 12">
                <a:extLst>
                  <a:ext uri="{FF2B5EF4-FFF2-40B4-BE49-F238E27FC236}">
                    <a16:creationId xmlns:a16="http://schemas.microsoft.com/office/drawing/2014/main" id="{C2712C46-4F39-45B8-8DDF-C9924FB1A846}"/>
                  </a:ext>
                </a:extLst>
              </p:cNvPr>
              <p:cNvSpPr/>
              <p:nvPr/>
            </p:nvSpPr>
            <p:spPr>
              <a:xfrm>
                <a:off x="1590904" y="2027732"/>
                <a:ext cx="347130" cy="272920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sz="2400">
                  <a:latin typeface="Microsoft YaHei" charset="-122"/>
                  <a:ea typeface="Microsoft YaHei" charset="-122"/>
                  <a:cs typeface="Microsoft YaHei" charset="-122"/>
                </a:endParaRPr>
              </a:p>
            </p:txBody>
          </p:sp>
        </p:grpSp>
        <p:sp>
          <p:nvSpPr>
            <p:cNvPr id="16" name="TextBox 11">
              <a:extLst>
                <a:ext uri="{FF2B5EF4-FFF2-40B4-BE49-F238E27FC236}">
                  <a16:creationId xmlns:a16="http://schemas.microsoft.com/office/drawing/2014/main" id="{695EDFED-82C3-4CE3-9415-263B8DFDE6A3}"/>
                </a:ext>
              </a:extLst>
            </p:cNvPr>
            <p:cNvSpPr txBox="1"/>
            <p:nvPr/>
          </p:nvSpPr>
          <p:spPr>
            <a:xfrm>
              <a:off x="3330169" y="6106120"/>
              <a:ext cx="1733303" cy="400110"/>
            </a:xfrm>
            <a:prstGeom prst="rect">
              <a:avLst/>
            </a:prstGeom>
            <a:noFill/>
            <a:ln w="28575">
              <a:solidFill>
                <a:srgbClr val="F79646"/>
              </a:solidFill>
            </a:ln>
          </p:spPr>
          <p:txBody>
            <a:bodyPr wrap="square" rtlCol="0">
              <a:spAutoFit/>
            </a:bodyPr>
            <a:lstStyle>
              <a:defPPr>
                <a:defRPr lang="zh-CN"/>
              </a:defPPr>
              <a:lvl1pPr algn="ctr">
                <a:defRPr sz="2000">
                  <a:latin typeface="Microsoft YaHei" charset="-122"/>
                  <a:ea typeface="Microsoft YaHei" charset="-122"/>
                  <a:cs typeface="Microsoft YaHei" charset="-122"/>
                </a:defRPr>
              </a:lvl1pPr>
            </a:lstStyle>
            <a:p>
              <a:r>
                <a:rPr lang="zh-CN" altLang="en-US" dirty="0"/>
                <a:t>其他福利津贴</a:t>
              </a:r>
              <a:endParaRPr lang="en-GB" dirty="0"/>
            </a:p>
          </p:txBody>
        </p:sp>
      </p:grpSp>
      <p:sp>
        <p:nvSpPr>
          <p:cNvPr id="6" name="矩形 5"/>
          <p:cNvSpPr/>
          <p:nvPr/>
        </p:nvSpPr>
        <p:spPr>
          <a:xfrm>
            <a:off x="4399139" y="3035504"/>
            <a:ext cx="7792861" cy="369332"/>
          </a:xfrm>
          <a:prstGeom prst="rect">
            <a:avLst/>
          </a:prstGeom>
        </p:spPr>
        <p:txBody>
          <a:bodyPr wrap="square">
            <a:spAutoFit/>
          </a:bodyPr>
          <a:lstStyle/>
          <a:p>
            <a:r>
              <a:rPr lang="zh-CN" altLang="zh-CN" dirty="0">
                <a:latin typeface="Microsoft YaHei" charset="-122"/>
                <a:ea typeface="Microsoft YaHei" charset="-122"/>
                <a:cs typeface="Microsoft YaHei" charset="-122"/>
              </a:rPr>
              <a:t>基本养老保险</a:t>
            </a:r>
            <a:r>
              <a:rPr lang="zh-CN" altLang="zh-CN" dirty="0">
                <a:solidFill>
                  <a:srgbClr val="FF0000"/>
                </a:solidFill>
                <a:latin typeface="+mn-ea"/>
              </a:rPr>
              <a:t>基金来源</a:t>
            </a:r>
            <a:r>
              <a:rPr lang="zh-CN" altLang="en-US" dirty="0">
                <a:latin typeface="Microsoft YaHei" charset="-122"/>
                <a:ea typeface="Microsoft YaHei" charset="-122"/>
                <a:cs typeface="Microsoft YaHei" charset="-122"/>
              </a:rPr>
              <a:t>：</a:t>
            </a:r>
            <a:r>
              <a:rPr lang="zh-CN" altLang="zh-CN" dirty="0">
                <a:latin typeface="Microsoft YaHei" charset="-122"/>
                <a:ea typeface="Microsoft YaHei" charset="-122"/>
                <a:cs typeface="Microsoft YaHei" charset="-122"/>
              </a:rPr>
              <a:t>基本养老保险缴费、</a:t>
            </a:r>
            <a:r>
              <a:rPr lang="zh-CN" altLang="en-US" dirty="0">
                <a:latin typeface="Microsoft YaHei" charset="-122"/>
                <a:ea typeface="Microsoft YaHei" charset="-122"/>
                <a:cs typeface="Microsoft YaHei" charset="-122"/>
              </a:rPr>
              <a:t>（</a:t>
            </a:r>
            <a:r>
              <a:rPr lang="zh-CN" altLang="zh-CN" dirty="0">
                <a:latin typeface="Microsoft YaHei" charset="-122"/>
                <a:ea typeface="Microsoft YaHei" charset="-122"/>
                <a:cs typeface="Microsoft YaHei" charset="-122"/>
              </a:rPr>
              <a:t>国家</a:t>
            </a:r>
            <a:r>
              <a:rPr lang="zh-CN" altLang="en-US" dirty="0">
                <a:latin typeface="Microsoft YaHei" charset="-122"/>
                <a:ea typeface="Microsoft YaHei" charset="-122"/>
                <a:cs typeface="Microsoft YaHei" charset="-122"/>
              </a:rPr>
              <a:t>、地方）</a:t>
            </a:r>
            <a:r>
              <a:rPr lang="zh-CN" altLang="zh-CN" dirty="0">
                <a:latin typeface="Microsoft YaHei" charset="-122"/>
                <a:ea typeface="Microsoft YaHei" charset="-122"/>
                <a:cs typeface="Microsoft YaHei" charset="-122"/>
              </a:rPr>
              <a:t>财政拨款补贴</a:t>
            </a:r>
            <a:endParaRPr lang="zh-CN" altLang="en-US" dirty="0">
              <a:latin typeface="Microsoft YaHei" charset="-122"/>
              <a:ea typeface="Microsoft YaHei" charset="-122"/>
              <a:cs typeface="Microsoft YaHei" charset="-122"/>
            </a:endParaRPr>
          </a:p>
        </p:txBody>
      </p:sp>
      <p:sp>
        <p:nvSpPr>
          <p:cNvPr id="17" name="矩形 16"/>
          <p:cNvSpPr/>
          <p:nvPr/>
        </p:nvSpPr>
        <p:spPr>
          <a:xfrm>
            <a:off x="4452576" y="4790311"/>
            <a:ext cx="7631949" cy="369332"/>
          </a:xfrm>
          <a:prstGeom prst="rect">
            <a:avLst/>
          </a:prstGeom>
        </p:spPr>
        <p:txBody>
          <a:bodyPr wrap="square">
            <a:spAutoFit/>
          </a:bodyPr>
          <a:lstStyle/>
          <a:p>
            <a:r>
              <a:rPr lang="zh-CN" altLang="zh-CN" dirty="0">
                <a:latin typeface="Microsoft YaHei" charset="-122"/>
                <a:ea typeface="Microsoft YaHei" charset="-122"/>
                <a:cs typeface="Microsoft YaHei" charset="-122"/>
              </a:rPr>
              <a:t>失业保险</a:t>
            </a:r>
            <a:r>
              <a:rPr lang="zh-CN" altLang="zh-CN" dirty="0">
                <a:solidFill>
                  <a:srgbClr val="FF0000"/>
                </a:solidFill>
                <a:latin typeface="+mn-ea"/>
              </a:rPr>
              <a:t>基金来源</a:t>
            </a:r>
            <a:r>
              <a:rPr lang="zh-CN" altLang="en-US" dirty="0">
                <a:latin typeface="Microsoft YaHei" charset="-122"/>
                <a:ea typeface="Microsoft YaHei" charset="-122"/>
                <a:cs typeface="Microsoft YaHei" charset="-122"/>
              </a:rPr>
              <a:t>：</a:t>
            </a:r>
            <a:r>
              <a:rPr lang="zh-CN" altLang="zh-CN" dirty="0">
                <a:latin typeface="Microsoft YaHei" charset="-122"/>
                <a:ea typeface="Microsoft YaHei" charset="-122"/>
                <a:cs typeface="Microsoft YaHei" charset="-122"/>
              </a:rPr>
              <a:t>失业保险缴费、政府失业津贴、企业缴费、基金收入</a:t>
            </a:r>
            <a:r>
              <a:rPr lang="en-US" altLang="zh-CN" dirty="0">
                <a:latin typeface="Microsoft YaHei" charset="-122"/>
                <a:ea typeface="Microsoft YaHei" charset="-122"/>
                <a:cs typeface="Microsoft YaHei" charset="-122"/>
              </a:rPr>
              <a:t> </a:t>
            </a:r>
            <a:endParaRPr lang="zh-CN" altLang="en-US" dirty="0">
              <a:latin typeface="Microsoft YaHei" charset="-122"/>
              <a:ea typeface="Microsoft YaHei" charset="-122"/>
              <a:cs typeface="Microsoft YaHei" charset="-122"/>
            </a:endParaRPr>
          </a:p>
        </p:txBody>
      </p:sp>
      <p:pic>
        <p:nvPicPr>
          <p:cNvPr id="2" name="图片 1">
            <a:extLst>
              <a:ext uri="{FF2B5EF4-FFF2-40B4-BE49-F238E27FC236}">
                <a16:creationId xmlns:a16="http://schemas.microsoft.com/office/drawing/2014/main" id="{519BD203-C598-4617-A4A5-ED5A64871A4F}"/>
              </a:ext>
            </a:extLst>
          </p:cNvPr>
          <p:cNvPicPr>
            <a:picLocks noChangeAspect="1"/>
          </p:cNvPicPr>
          <p:nvPr/>
        </p:nvPicPr>
        <p:blipFill>
          <a:blip r:embed="rId3"/>
          <a:stretch>
            <a:fillRect/>
          </a:stretch>
        </p:blipFill>
        <p:spPr>
          <a:xfrm>
            <a:off x="9719228" y="808153"/>
            <a:ext cx="2258967" cy="1534614"/>
          </a:xfrm>
          <a:prstGeom prst="rect">
            <a:avLst/>
          </a:prstGeom>
        </p:spPr>
      </p:pic>
      <p:sp>
        <p:nvSpPr>
          <p:cNvPr id="3" name="矩形 2">
            <a:extLst>
              <a:ext uri="{FF2B5EF4-FFF2-40B4-BE49-F238E27FC236}">
                <a16:creationId xmlns:a16="http://schemas.microsoft.com/office/drawing/2014/main" id="{41CD5B17-2978-4800-B7FE-F7CEBAF28784}"/>
              </a:ext>
            </a:extLst>
          </p:cNvPr>
          <p:cNvSpPr/>
          <p:nvPr/>
        </p:nvSpPr>
        <p:spPr>
          <a:xfrm>
            <a:off x="950340" y="182972"/>
            <a:ext cx="3954929" cy="369332"/>
          </a:xfrm>
          <a:prstGeom prst="rect">
            <a:avLst/>
          </a:prstGeom>
        </p:spPr>
        <p:txBody>
          <a:bodyPr wrap="none">
            <a:spAutoFit/>
          </a:bodyPr>
          <a:lstStyle/>
          <a:p>
            <a:r>
              <a:rPr lang="en-US" altLang="zh-CN" dirty="0">
                <a:latin typeface="Helvetica Neue For Number"/>
              </a:rPr>
              <a:t>1.3.5.1 </a:t>
            </a:r>
            <a:r>
              <a:rPr lang="zh-CN" altLang="en-US" dirty="0">
                <a:latin typeface="Helvetica Neue For Number"/>
              </a:rPr>
              <a:t>瑞典社会保障制度的主要内容</a:t>
            </a:r>
            <a:endParaRPr lang="zh-CN" altLang="en-US" dirty="0"/>
          </a:p>
        </p:txBody>
      </p:sp>
      <p:grpSp>
        <p:nvGrpSpPr>
          <p:cNvPr id="41" name="组合 40">
            <a:extLst>
              <a:ext uri="{FF2B5EF4-FFF2-40B4-BE49-F238E27FC236}">
                <a16:creationId xmlns:a16="http://schemas.microsoft.com/office/drawing/2014/main" id="{E61E253E-E1A7-4E3D-A65E-FC7C94938FDE}"/>
              </a:ext>
            </a:extLst>
          </p:cNvPr>
          <p:cNvGrpSpPr/>
          <p:nvPr/>
        </p:nvGrpSpPr>
        <p:grpSpPr>
          <a:xfrm>
            <a:off x="675974" y="2264837"/>
            <a:ext cx="4438400" cy="400110"/>
            <a:chOff x="675974" y="2264837"/>
            <a:chExt cx="4438400" cy="400110"/>
          </a:xfrm>
        </p:grpSpPr>
        <p:sp>
          <p:nvSpPr>
            <p:cNvPr id="42" name="文本框 41">
              <a:extLst>
                <a:ext uri="{FF2B5EF4-FFF2-40B4-BE49-F238E27FC236}">
                  <a16:creationId xmlns:a16="http://schemas.microsoft.com/office/drawing/2014/main" id="{D0E529EF-EB3C-422A-949D-7D714A8F37D6}"/>
                </a:ext>
              </a:extLst>
            </p:cNvPr>
            <p:cNvSpPr txBox="1"/>
            <p:nvPr/>
          </p:nvSpPr>
          <p:spPr>
            <a:xfrm>
              <a:off x="675974" y="2264837"/>
              <a:ext cx="3449983" cy="400110"/>
            </a:xfrm>
            <a:prstGeom prst="rect">
              <a:avLst/>
            </a:prstGeom>
            <a:noFill/>
          </p:spPr>
          <p:txBody>
            <a:bodyPr wrap="none" rtlCol="0">
              <a:spAutoFit/>
            </a:bodyPr>
            <a:lstStyle/>
            <a:p>
              <a:r>
                <a:rPr lang="en-US" altLang="zh-CN" sz="2000" b="1" dirty="0"/>
                <a:t>1.3.5   </a:t>
              </a:r>
              <a:r>
                <a:rPr lang="zh-CN" altLang="en-US" sz="2000" b="1" dirty="0"/>
                <a:t>五、瑞典社会保障制度</a:t>
              </a:r>
              <a:endParaRPr lang="en-US" altLang="zh-CN" sz="2000" b="1" dirty="0"/>
            </a:p>
          </p:txBody>
        </p:sp>
        <p:sp>
          <p:nvSpPr>
            <p:cNvPr id="43" name="文本框 42">
              <a:extLst>
                <a:ext uri="{FF2B5EF4-FFF2-40B4-BE49-F238E27FC236}">
                  <a16:creationId xmlns:a16="http://schemas.microsoft.com/office/drawing/2014/main" id="{4C8E3C6A-4729-423E-9579-84EE4F84A940}"/>
                </a:ext>
              </a:extLst>
            </p:cNvPr>
            <p:cNvSpPr txBox="1"/>
            <p:nvPr/>
          </p:nvSpPr>
          <p:spPr>
            <a:xfrm>
              <a:off x="4237211" y="2264837"/>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
        <p:nvSpPr>
          <p:cNvPr id="44" name="文本框 43">
            <a:extLst>
              <a:ext uri="{FF2B5EF4-FFF2-40B4-BE49-F238E27FC236}">
                <a16:creationId xmlns:a16="http://schemas.microsoft.com/office/drawing/2014/main" id="{92866386-4C3E-4EC0-9266-F98ABC92C06B}"/>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45" name="矩形 44">
            <a:extLst>
              <a:ext uri="{FF2B5EF4-FFF2-40B4-BE49-F238E27FC236}">
                <a16:creationId xmlns:a16="http://schemas.microsoft.com/office/drawing/2014/main" id="{A412CA04-3854-4245-8EC8-4A5F6B71603B}"/>
              </a:ext>
            </a:extLst>
          </p:cNvPr>
          <p:cNvSpPr/>
          <p:nvPr/>
        </p:nvSpPr>
        <p:spPr>
          <a:xfrm>
            <a:off x="675974" y="1604246"/>
            <a:ext cx="5670142" cy="461665"/>
          </a:xfrm>
          <a:prstGeom prst="rect">
            <a:avLst/>
          </a:prstGeom>
          <a:noFill/>
        </p:spPr>
        <p:txBody>
          <a:bodyPr wrap="square" rtlCol="0">
            <a:spAutoFit/>
          </a:bodyPr>
          <a:lstStyle/>
          <a:p>
            <a:r>
              <a:rPr lang="en-US" altLang="zh-CN" sz="2400" b="1" dirty="0"/>
              <a:t>1.3</a:t>
            </a:r>
            <a:r>
              <a:rPr lang="zh-CN" altLang="en-US" sz="2400" b="1" dirty="0"/>
              <a:t>   国内外社会保障制度的发展</a:t>
            </a:r>
          </a:p>
        </p:txBody>
      </p:sp>
    </p:spTree>
    <p:extLst>
      <p:ext uri="{BB962C8B-B14F-4D97-AF65-F5344CB8AC3E}">
        <p14:creationId xmlns:p14="http://schemas.microsoft.com/office/powerpoint/2010/main" val="22900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310510" y="2209727"/>
            <a:ext cx="6558952" cy="3287995"/>
          </a:xfrm>
        </p:spPr>
        <p:txBody>
          <a:bodyPr anchor="ctr"/>
          <a:lstStyle/>
          <a:p>
            <a:pPr algn="l">
              <a:lnSpc>
                <a:spcPct val="150000"/>
              </a:lnSpc>
              <a:spcAft>
                <a:spcPts val="1200"/>
              </a:spcAft>
            </a:pPr>
            <a:r>
              <a:rPr lang="zh-CN" altLang="en-US" dirty="0"/>
              <a:t>美国的雇主养老金计划基本上都是（    ）。</a:t>
            </a:r>
            <a:endParaRPr lang="en-GB" altLang="zh-CN" dirty="0"/>
          </a:p>
          <a:p>
            <a:pPr algn="l">
              <a:lnSpc>
                <a:spcPct val="150000"/>
              </a:lnSpc>
            </a:pPr>
            <a:r>
              <a:rPr lang="en-US" altLang="zh-CN" dirty="0"/>
              <a:t>A</a:t>
            </a:r>
            <a:r>
              <a:rPr lang="zh-CN" altLang="en-US" dirty="0"/>
              <a:t>、缴费确定型</a:t>
            </a:r>
            <a:endParaRPr lang="en-GB" altLang="zh-CN" dirty="0"/>
          </a:p>
          <a:p>
            <a:pPr algn="l">
              <a:lnSpc>
                <a:spcPct val="150000"/>
              </a:lnSpc>
            </a:pPr>
            <a:r>
              <a:rPr lang="en-US" altLang="zh-CN" dirty="0"/>
              <a:t>B</a:t>
            </a:r>
            <a:r>
              <a:rPr lang="zh-CN" altLang="en-US" dirty="0"/>
              <a:t>、待遇确定型</a:t>
            </a:r>
            <a:endParaRPr lang="en-GB" altLang="zh-CN" dirty="0"/>
          </a:p>
          <a:p>
            <a:pPr algn="l">
              <a:lnSpc>
                <a:spcPct val="150000"/>
              </a:lnSpc>
            </a:pPr>
            <a:r>
              <a:rPr lang="en-US" altLang="zh-CN" dirty="0"/>
              <a:t>C</a:t>
            </a:r>
            <a:r>
              <a:rPr lang="zh-CN" altLang="en-US" dirty="0"/>
              <a:t>、保险确定型</a:t>
            </a:r>
            <a:endParaRPr lang="en-GB" altLang="zh-CN" dirty="0"/>
          </a:p>
          <a:p>
            <a:pPr algn="l">
              <a:lnSpc>
                <a:spcPct val="150000"/>
              </a:lnSpc>
            </a:pPr>
            <a:r>
              <a:rPr lang="en-US" altLang="zh-CN" dirty="0"/>
              <a:t>D</a:t>
            </a:r>
            <a:r>
              <a:rPr lang="zh-CN" altLang="en-US" dirty="0"/>
              <a:t>、福利确定型</a:t>
            </a:r>
          </a:p>
        </p:txBody>
      </p:sp>
      <p:sp>
        <p:nvSpPr>
          <p:cNvPr id="5" name="TextBox 3">
            <a:extLst>
              <a:ext uri="{FF2B5EF4-FFF2-40B4-BE49-F238E27FC236}">
                <a16:creationId xmlns:a16="http://schemas.microsoft.com/office/drawing/2014/main" id="{1C9233DE-74D1-4CDB-A8CB-1B2FAE739E6D}"/>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42077006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310510" y="2209727"/>
            <a:ext cx="6558952" cy="3287995"/>
          </a:xfrm>
        </p:spPr>
        <p:txBody>
          <a:bodyPr anchor="ctr"/>
          <a:lstStyle/>
          <a:p>
            <a:pPr algn="l">
              <a:lnSpc>
                <a:spcPct val="150000"/>
              </a:lnSpc>
              <a:spcAft>
                <a:spcPts val="1200"/>
              </a:spcAft>
            </a:pPr>
            <a:r>
              <a:rPr lang="zh-CN" altLang="en-US" dirty="0"/>
              <a:t>美国的雇主养老金计划基本上都是（  </a:t>
            </a:r>
            <a:r>
              <a:rPr lang="en-US" altLang="zh-CN" b="1" dirty="0">
                <a:solidFill>
                  <a:srgbClr val="FF0000"/>
                </a:solidFill>
              </a:rPr>
              <a:t>B</a:t>
            </a:r>
            <a:r>
              <a:rPr lang="zh-CN" altLang="en-US" dirty="0"/>
              <a:t>  ）。</a:t>
            </a:r>
            <a:endParaRPr lang="en-GB" altLang="zh-CN" dirty="0"/>
          </a:p>
          <a:p>
            <a:pPr algn="l">
              <a:lnSpc>
                <a:spcPct val="150000"/>
              </a:lnSpc>
            </a:pPr>
            <a:r>
              <a:rPr lang="en-US" altLang="zh-CN" dirty="0"/>
              <a:t>A</a:t>
            </a:r>
            <a:r>
              <a:rPr lang="zh-CN" altLang="en-US" dirty="0"/>
              <a:t>、缴费确定型</a:t>
            </a:r>
            <a:endParaRPr lang="en-GB" altLang="zh-CN" dirty="0"/>
          </a:p>
          <a:p>
            <a:pPr algn="l">
              <a:lnSpc>
                <a:spcPct val="150000"/>
              </a:lnSpc>
            </a:pPr>
            <a:r>
              <a:rPr lang="en-US" altLang="zh-CN" dirty="0">
                <a:solidFill>
                  <a:srgbClr val="FF0000"/>
                </a:solidFill>
              </a:rPr>
              <a:t>B</a:t>
            </a:r>
            <a:r>
              <a:rPr lang="zh-CN" altLang="en-US" dirty="0">
                <a:solidFill>
                  <a:srgbClr val="FF0000"/>
                </a:solidFill>
              </a:rPr>
              <a:t>、待遇确定型</a:t>
            </a:r>
            <a:endParaRPr lang="en-GB" altLang="zh-CN" dirty="0">
              <a:solidFill>
                <a:srgbClr val="FF0000"/>
              </a:solidFill>
            </a:endParaRPr>
          </a:p>
          <a:p>
            <a:pPr algn="l">
              <a:lnSpc>
                <a:spcPct val="150000"/>
              </a:lnSpc>
            </a:pPr>
            <a:r>
              <a:rPr lang="en-US" altLang="zh-CN" dirty="0"/>
              <a:t>C</a:t>
            </a:r>
            <a:r>
              <a:rPr lang="zh-CN" altLang="en-US" dirty="0"/>
              <a:t>、保险确定型</a:t>
            </a:r>
            <a:endParaRPr lang="en-GB" altLang="zh-CN" dirty="0"/>
          </a:p>
          <a:p>
            <a:pPr algn="l">
              <a:lnSpc>
                <a:spcPct val="150000"/>
              </a:lnSpc>
            </a:pPr>
            <a:r>
              <a:rPr lang="en-US" altLang="zh-CN" dirty="0"/>
              <a:t>D</a:t>
            </a:r>
            <a:r>
              <a:rPr lang="zh-CN" altLang="en-US" dirty="0"/>
              <a:t>、福利确定型</a:t>
            </a:r>
          </a:p>
        </p:txBody>
      </p:sp>
      <p:sp>
        <p:nvSpPr>
          <p:cNvPr id="5" name="TextBox 3">
            <a:extLst>
              <a:ext uri="{FF2B5EF4-FFF2-40B4-BE49-F238E27FC236}">
                <a16:creationId xmlns:a16="http://schemas.microsoft.com/office/drawing/2014/main" id="{1C9233DE-74D1-4CDB-A8CB-1B2FAE739E6D}"/>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5199303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906263" y="2130247"/>
            <a:ext cx="8874626" cy="4129248"/>
          </a:xfrm>
        </p:spPr>
        <p:txBody>
          <a:bodyPr anchor="ctr"/>
          <a:lstStyle/>
          <a:p>
            <a:pPr algn="l">
              <a:lnSpc>
                <a:spcPct val="150000"/>
              </a:lnSpc>
              <a:spcAft>
                <a:spcPts val="1200"/>
              </a:spcAft>
            </a:pPr>
            <a:r>
              <a:rPr lang="zh-CN" altLang="en-US" dirty="0"/>
              <a:t>日本的医疗保险制度目前的缴费率为</a:t>
            </a:r>
            <a:r>
              <a:rPr lang="en-US" altLang="zh-CN" dirty="0"/>
              <a:t>8.2%</a:t>
            </a:r>
            <a:r>
              <a:rPr lang="zh-CN" altLang="en-US" dirty="0"/>
              <a:t>，其中雇主承担（      ）。</a:t>
            </a:r>
            <a:endParaRPr lang="en-US" altLang="zh-CN" dirty="0"/>
          </a:p>
          <a:p>
            <a:pPr algn="l">
              <a:lnSpc>
                <a:spcPct val="150000"/>
              </a:lnSpc>
              <a:spcAft>
                <a:spcPts val="1200"/>
              </a:spcAft>
            </a:pPr>
            <a:r>
              <a:rPr lang="pt-BR" altLang="zh-CN" dirty="0"/>
              <a:t>A</a:t>
            </a:r>
            <a:r>
              <a:rPr lang="zh-CN" altLang="en-US" dirty="0"/>
              <a:t>、</a:t>
            </a:r>
            <a:r>
              <a:rPr lang="pt-BR" altLang="zh-CN" dirty="0"/>
              <a:t>0%</a:t>
            </a:r>
          </a:p>
          <a:p>
            <a:pPr algn="l">
              <a:lnSpc>
                <a:spcPct val="150000"/>
              </a:lnSpc>
              <a:spcAft>
                <a:spcPts val="1200"/>
              </a:spcAft>
            </a:pPr>
            <a:r>
              <a:rPr lang="pt-BR" altLang="zh-CN" dirty="0"/>
              <a:t>B</a:t>
            </a:r>
            <a:r>
              <a:rPr lang="zh-CN" altLang="en-US" dirty="0"/>
              <a:t>、</a:t>
            </a:r>
            <a:r>
              <a:rPr lang="pt-BR" altLang="zh-CN" dirty="0"/>
              <a:t>50%</a:t>
            </a:r>
          </a:p>
          <a:p>
            <a:pPr algn="l">
              <a:lnSpc>
                <a:spcPct val="150000"/>
              </a:lnSpc>
              <a:spcAft>
                <a:spcPts val="1200"/>
              </a:spcAft>
            </a:pPr>
            <a:r>
              <a:rPr lang="pt-BR" altLang="zh-CN" dirty="0"/>
              <a:t>C</a:t>
            </a:r>
            <a:r>
              <a:rPr lang="zh-CN" altLang="en-US" dirty="0"/>
              <a:t>、</a:t>
            </a:r>
            <a:r>
              <a:rPr lang="pt-BR" altLang="zh-CN" dirty="0"/>
              <a:t>60%</a:t>
            </a:r>
          </a:p>
          <a:p>
            <a:pPr algn="l">
              <a:lnSpc>
                <a:spcPct val="150000"/>
              </a:lnSpc>
              <a:spcAft>
                <a:spcPts val="1200"/>
              </a:spcAft>
            </a:pPr>
            <a:r>
              <a:rPr lang="pt-BR" altLang="zh-CN" dirty="0"/>
              <a:t>D</a:t>
            </a:r>
            <a:r>
              <a:rPr lang="zh-CN" altLang="en-US" dirty="0"/>
              <a:t>、</a:t>
            </a:r>
            <a:r>
              <a:rPr lang="pt-BR" altLang="zh-CN" dirty="0"/>
              <a:t>70%</a:t>
            </a:r>
            <a:endParaRPr lang="zh-CN" altLang="en-US" dirty="0"/>
          </a:p>
        </p:txBody>
      </p:sp>
      <p:sp>
        <p:nvSpPr>
          <p:cNvPr id="5" name="TextBox 3">
            <a:extLst>
              <a:ext uri="{FF2B5EF4-FFF2-40B4-BE49-F238E27FC236}">
                <a16:creationId xmlns:a16="http://schemas.microsoft.com/office/drawing/2014/main" id="{75AAF0B3-D183-433A-A07B-7A1DA076EB3E}"/>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604381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03614" y="1528470"/>
            <a:ext cx="9184771" cy="707886"/>
          </a:xfrm>
          <a:prstGeom prst="rect">
            <a:avLst/>
          </a:prstGeom>
          <a:noFill/>
        </p:spPr>
        <p:txBody>
          <a:bodyPr wrap="square" rtlCol="0">
            <a:spAutoFit/>
          </a:bodyPr>
          <a:lstStyle/>
          <a:p>
            <a:pPr algn="ctr"/>
            <a:r>
              <a:rPr lang="zh-CN" altLang="en-US" sz="4000" b="1" dirty="0"/>
              <a:t>第一章   社会保障制度产生的历史背景</a:t>
            </a:r>
          </a:p>
        </p:txBody>
      </p:sp>
      <p:sp>
        <p:nvSpPr>
          <p:cNvPr id="7" name="Rectangle 6">
            <a:extLst>
              <a:ext uri="{FF2B5EF4-FFF2-40B4-BE49-F238E27FC236}">
                <a16:creationId xmlns:a16="http://schemas.microsoft.com/office/drawing/2014/main" id="{115FA8BC-822F-4883-B887-BA1A38F7FA12}"/>
              </a:ext>
            </a:extLst>
          </p:cNvPr>
          <p:cNvSpPr/>
          <p:nvPr/>
        </p:nvSpPr>
        <p:spPr>
          <a:xfrm>
            <a:off x="3079901" y="2665178"/>
            <a:ext cx="6175611"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第一节  社会保障制度产生的历史背景</a:t>
            </a:r>
            <a:endParaRPr lang="en-GB" altLang="zh-CN" sz="2800" dirty="0">
              <a:solidFill>
                <a:schemeClr val="tx1"/>
              </a:solidFill>
            </a:endParaRPr>
          </a:p>
        </p:txBody>
      </p:sp>
      <p:sp>
        <p:nvSpPr>
          <p:cNvPr id="8" name="Rectangle 7">
            <a:extLst>
              <a:ext uri="{FF2B5EF4-FFF2-40B4-BE49-F238E27FC236}">
                <a16:creationId xmlns:a16="http://schemas.microsoft.com/office/drawing/2014/main" id="{496C3528-4EC8-48BC-9E55-2C141A263670}"/>
              </a:ext>
            </a:extLst>
          </p:cNvPr>
          <p:cNvSpPr/>
          <p:nvPr/>
        </p:nvSpPr>
        <p:spPr>
          <a:xfrm>
            <a:off x="2778818" y="3447689"/>
            <a:ext cx="5305815"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社会保障制度的类型</a:t>
            </a:r>
            <a:endParaRPr lang="en-GB" altLang="zh-CN" sz="2800" dirty="0">
              <a:solidFill>
                <a:schemeClr val="tx1"/>
              </a:solidFill>
            </a:endParaRPr>
          </a:p>
        </p:txBody>
      </p:sp>
      <p:sp>
        <p:nvSpPr>
          <p:cNvPr id="9" name="Rectangle 8">
            <a:extLst>
              <a:ext uri="{FF2B5EF4-FFF2-40B4-BE49-F238E27FC236}">
                <a16:creationId xmlns:a16="http://schemas.microsoft.com/office/drawing/2014/main" id="{FAAC986D-CD29-458C-BF64-227A465E3673}"/>
              </a:ext>
            </a:extLst>
          </p:cNvPr>
          <p:cNvSpPr/>
          <p:nvPr/>
        </p:nvSpPr>
        <p:spPr>
          <a:xfrm>
            <a:off x="2745364" y="4230200"/>
            <a:ext cx="651014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国内外社会保障制度的发展</a:t>
            </a:r>
            <a:endParaRPr lang="en-GB" altLang="zh-CN" sz="2800" dirty="0">
              <a:solidFill>
                <a:schemeClr val="tx1"/>
              </a:solidFill>
            </a:endParaRPr>
          </a:p>
        </p:txBody>
      </p:sp>
      <p:sp>
        <p:nvSpPr>
          <p:cNvPr id="10" name="Rectangle 9">
            <a:extLst>
              <a:ext uri="{FF2B5EF4-FFF2-40B4-BE49-F238E27FC236}">
                <a16:creationId xmlns:a16="http://schemas.microsoft.com/office/drawing/2014/main" id="{0A193A46-6CB8-4D74-9CD3-1134DED3C71C}"/>
              </a:ext>
            </a:extLst>
          </p:cNvPr>
          <p:cNvSpPr/>
          <p:nvPr/>
        </p:nvSpPr>
        <p:spPr>
          <a:xfrm>
            <a:off x="2823422" y="4979258"/>
            <a:ext cx="5662654"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中国社会保障制度改革</a:t>
            </a:r>
            <a:endParaRPr lang="en-GB" altLang="zh-CN" sz="2800" dirty="0">
              <a:solidFill>
                <a:schemeClr val="tx1"/>
              </a:solidFill>
            </a:endParaRPr>
          </a:p>
        </p:txBody>
      </p:sp>
    </p:spTree>
    <p:extLst>
      <p:ext uri="{BB962C8B-B14F-4D97-AF65-F5344CB8AC3E}">
        <p14:creationId xmlns:p14="http://schemas.microsoft.com/office/powerpoint/2010/main" val="20675886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736930" y="2130247"/>
            <a:ext cx="9913204" cy="4129248"/>
          </a:xfrm>
        </p:spPr>
        <p:txBody>
          <a:bodyPr anchor="ctr"/>
          <a:lstStyle/>
          <a:p>
            <a:pPr algn="l">
              <a:lnSpc>
                <a:spcPct val="150000"/>
              </a:lnSpc>
              <a:spcAft>
                <a:spcPts val="1200"/>
              </a:spcAft>
            </a:pPr>
            <a:r>
              <a:rPr lang="zh-CN" altLang="en-US" dirty="0"/>
              <a:t>日本的医疗保险制度目前的缴费率为</a:t>
            </a:r>
            <a:r>
              <a:rPr lang="en-US" altLang="zh-CN" dirty="0"/>
              <a:t>8.2%</a:t>
            </a:r>
            <a:r>
              <a:rPr lang="zh-CN" altLang="en-US" dirty="0"/>
              <a:t>，其中雇主承担（   </a:t>
            </a:r>
            <a:r>
              <a:rPr lang="en-US" altLang="zh-CN" b="1" dirty="0">
                <a:solidFill>
                  <a:srgbClr val="FF0000"/>
                </a:solidFill>
              </a:rPr>
              <a:t>B</a:t>
            </a:r>
            <a:r>
              <a:rPr lang="zh-CN" altLang="en-US" dirty="0"/>
              <a:t>  ）。</a:t>
            </a:r>
            <a:endParaRPr lang="en-US" altLang="zh-CN" dirty="0"/>
          </a:p>
          <a:p>
            <a:pPr algn="l">
              <a:lnSpc>
                <a:spcPct val="150000"/>
              </a:lnSpc>
              <a:spcAft>
                <a:spcPts val="1200"/>
              </a:spcAft>
            </a:pPr>
            <a:r>
              <a:rPr lang="pt-BR" altLang="zh-CN" dirty="0"/>
              <a:t>A</a:t>
            </a:r>
            <a:r>
              <a:rPr lang="zh-CN" altLang="en-US" dirty="0"/>
              <a:t>、</a:t>
            </a:r>
            <a:r>
              <a:rPr lang="pt-BR" altLang="zh-CN" dirty="0"/>
              <a:t>0%</a:t>
            </a:r>
          </a:p>
          <a:p>
            <a:pPr algn="l">
              <a:lnSpc>
                <a:spcPct val="150000"/>
              </a:lnSpc>
              <a:spcAft>
                <a:spcPts val="1200"/>
              </a:spcAft>
            </a:pPr>
            <a:r>
              <a:rPr lang="pt-BR" altLang="zh-CN" b="1" dirty="0">
                <a:solidFill>
                  <a:srgbClr val="FF0000"/>
                </a:solidFill>
              </a:rPr>
              <a:t>B</a:t>
            </a:r>
            <a:r>
              <a:rPr lang="zh-CN" altLang="en-US" b="1" dirty="0">
                <a:solidFill>
                  <a:srgbClr val="FF0000"/>
                </a:solidFill>
              </a:rPr>
              <a:t>、</a:t>
            </a:r>
            <a:r>
              <a:rPr lang="pt-BR" altLang="zh-CN" b="1" dirty="0">
                <a:solidFill>
                  <a:srgbClr val="FF0000"/>
                </a:solidFill>
              </a:rPr>
              <a:t>50%</a:t>
            </a:r>
          </a:p>
          <a:p>
            <a:pPr algn="l">
              <a:lnSpc>
                <a:spcPct val="150000"/>
              </a:lnSpc>
              <a:spcAft>
                <a:spcPts val="1200"/>
              </a:spcAft>
            </a:pPr>
            <a:r>
              <a:rPr lang="pt-BR" altLang="zh-CN" dirty="0"/>
              <a:t>C</a:t>
            </a:r>
            <a:r>
              <a:rPr lang="zh-CN" altLang="en-US" dirty="0"/>
              <a:t>、</a:t>
            </a:r>
            <a:r>
              <a:rPr lang="pt-BR" altLang="zh-CN" dirty="0"/>
              <a:t>60%</a:t>
            </a:r>
          </a:p>
          <a:p>
            <a:pPr algn="l">
              <a:lnSpc>
                <a:spcPct val="150000"/>
              </a:lnSpc>
              <a:spcAft>
                <a:spcPts val="1200"/>
              </a:spcAft>
            </a:pPr>
            <a:r>
              <a:rPr lang="pt-BR" altLang="zh-CN" dirty="0"/>
              <a:t>D</a:t>
            </a:r>
            <a:r>
              <a:rPr lang="zh-CN" altLang="en-US" dirty="0"/>
              <a:t>、</a:t>
            </a:r>
            <a:r>
              <a:rPr lang="pt-BR" altLang="zh-CN" dirty="0"/>
              <a:t>70%</a:t>
            </a:r>
            <a:endParaRPr lang="zh-CN" altLang="en-US" dirty="0"/>
          </a:p>
        </p:txBody>
      </p:sp>
      <p:sp>
        <p:nvSpPr>
          <p:cNvPr id="5" name="TextBox 3">
            <a:extLst>
              <a:ext uri="{FF2B5EF4-FFF2-40B4-BE49-F238E27FC236}">
                <a16:creationId xmlns:a16="http://schemas.microsoft.com/office/drawing/2014/main" id="{75AAF0B3-D183-433A-A07B-7A1DA076EB3E}"/>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5247706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881819" y="1881891"/>
            <a:ext cx="6108848" cy="4541486"/>
          </a:xfrm>
        </p:spPr>
        <p:txBody>
          <a:bodyPr anchor="ctr"/>
          <a:lstStyle/>
          <a:p>
            <a:pPr algn="l">
              <a:lnSpc>
                <a:spcPct val="150000"/>
              </a:lnSpc>
              <a:spcAft>
                <a:spcPts val="1200"/>
              </a:spcAft>
            </a:pPr>
            <a:r>
              <a:rPr lang="zh-CN" altLang="en-US" dirty="0"/>
              <a:t>日本社会保障制度主要包括（       ）。</a:t>
            </a:r>
            <a:endParaRPr lang="en-US" altLang="zh-CN" dirty="0"/>
          </a:p>
          <a:p>
            <a:pPr algn="l">
              <a:lnSpc>
                <a:spcPct val="150000"/>
              </a:lnSpc>
              <a:spcAft>
                <a:spcPts val="1200"/>
              </a:spcAft>
            </a:pPr>
            <a:r>
              <a:rPr lang="en-US" altLang="zh-CN" dirty="0"/>
              <a:t>A</a:t>
            </a:r>
            <a:r>
              <a:rPr lang="zh-CN" altLang="en-US" dirty="0"/>
              <a:t>、养老保险制度</a:t>
            </a:r>
          </a:p>
          <a:p>
            <a:pPr algn="l">
              <a:lnSpc>
                <a:spcPct val="150000"/>
              </a:lnSpc>
              <a:spcAft>
                <a:spcPts val="1200"/>
              </a:spcAft>
            </a:pPr>
            <a:r>
              <a:rPr lang="en-US" altLang="zh-CN" dirty="0"/>
              <a:t>B</a:t>
            </a:r>
            <a:r>
              <a:rPr lang="zh-CN" altLang="en-US" dirty="0"/>
              <a:t>、医疗保险制度</a:t>
            </a:r>
          </a:p>
          <a:p>
            <a:pPr algn="l">
              <a:lnSpc>
                <a:spcPct val="150000"/>
              </a:lnSpc>
              <a:spcAft>
                <a:spcPts val="1200"/>
              </a:spcAft>
            </a:pPr>
            <a:r>
              <a:rPr lang="en-US" altLang="zh-CN" dirty="0"/>
              <a:t>C</a:t>
            </a:r>
            <a:r>
              <a:rPr lang="zh-CN" altLang="en-US" dirty="0"/>
              <a:t>、失业保险制度</a:t>
            </a:r>
          </a:p>
          <a:p>
            <a:pPr algn="l">
              <a:lnSpc>
                <a:spcPct val="150000"/>
              </a:lnSpc>
              <a:spcAft>
                <a:spcPts val="1200"/>
              </a:spcAft>
            </a:pPr>
            <a:r>
              <a:rPr lang="en-US" altLang="zh-CN" dirty="0"/>
              <a:t>D</a:t>
            </a:r>
            <a:r>
              <a:rPr lang="zh-CN" altLang="en-US" dirty="0"/>
              <a:t>、生育保险制度</a:t>
            </a:r>
          </a:p>
          <a:p>
            <a:pPr algn="l">
              <a:lnSpc>
                <a:spcPct val="150000"/>
              </a:lnSpc>
              <a:spcAft>
                <a:spcPts val="1200"/>
              </a:spcAft>
            </a:pPr>
            <a:r>
              <a:rPr lang="en-US" altLang="zh-CN" dirty="0"/>
              <a:t>E</a:t>
            </a:r>
            <a:r>
              <a:rPr lang="zh-CN" altLang="en-US" dirty="0"/>
              <a:t>、工伤事故保险制度</a:t>
            </a:r>
          </a:p>
        </p:txBody>
      </p:sp>
      <p:sp>
        <p:nvSpPr>
          <p:cNvPr id="5" name="TextBox 3">
            <a:extLst>
              <a:ext uri="{FF2B5EF4-FFF2-40B4-BE49-F238E27FC236}">
                <a16:creationId xmlns:a16="http://schemas.microsoft.com/office/drawing/2014/main" id="{75AAF0B3-D183-433A-A07B-7A1DA076EB3E}"/>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7681191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881819" y="1881891"/>
            <a:ext cx="6108848" cy="4541486"/>
          </a:xfrm>
        </p:spPr>
        <p:txBody>
          <a:bodyPr anchor="ctr"/>
          <a:lstStyle/>
          <a:p>
            <a:pPr algn="l">
              <a:lnSpc>
                <a:spcPct val="150000"/>
              </a:lnSpc>
              <a:spcAft>
                <a:spcPts val="1200"/>
              </a:spcAft>
            </a:pPr>
            <a:r>
              <a:rPr lang="zh-CN" altLang="en-US" dirty="0"/>
              <a:t>日本社会保障制度主要包括（   </a:t>
            </a:r>
            <a:r>
              <a:rPr lang="zh-CN" altLang="en-US" b="1" dirty="0">
                <a:solidFill>
                  <a:srgbClr val="FF0000"/>
                </a:solidFill>
              </a:rPr>
              <a:t> </a:t>
            </a:r>
            <a:r>
              <a:rPr lang="en-US" altLang="zh-CN" b="1" dirty="0">
                <a:solidFill>
                  <a:srgbClr val="FF0000"/>
                </a:solidFill>
              </a:rPr>
              <a:t>ABCE</a:t>
            </a:r>
            <a:r>
              <a:rPr lang="zh-CN" altLang="en-US" b="1" dirty="0">
                <a:solidFill>
                  <a:srgbClr val="FF0000"/>
                </a:solidFill>
              </a:rPr>
              <a:t>   </a:t>
            </a:r>
            <a:r>
              <a:rPr lang="zh-CN" altLang="en-US" dirty="0"/>
              <a:t>）。</a:t>
            </a:r>
            <a:endParaRPr lang="en-US" altLang="zh-CN" dirty="0"/>
          </a:p>
          <a:p>
            <a:pPr algn="l">
              <a:lnSpc>
                <a:spcPct val="150000"/>
              </a:lnSpc>
              <a:spcAft>
                <a:spcPts val="1200"/>
              </a:spcAft>
            </a:pPr>
            <a:r>
              <a:rPr lang="en-US" altLang="zh-CN" b="1" dirty="0">
                <a:solidFill>
                  <a:srgbClr val="FF0000"/>
                </a:solidFill>
              </a:rPr>
              <a:t>A</a:t>
            </a:r>
            <a:r>
              <a:rPr lang="zh-CN" altLang="en-US" b="1" dirty="0">
                <a:solidFill>
                  <a:srgbClr val="FF0000"/>
                </a:solidFill>
              </a:rPr>
              <a:t>、养老保险制度</a:t>
            </a:r>
          </a:p>
          <a:p>
            <a:pPr algn="l">
              <a:lnSpc>
                <a:spcPct val="150000"/>
              </a:lnSpc>
              <a:spcAft>
                <a:spcPts val="1200"/>
              </a:spcAft>
            </a:pPr>
            <a:r>
              <a:rPr lang="en-US" altLang="zh-CN" b="1" dirty="0">
                <a:solidFill>
                  <a:srgbClr val="FF0000"/>
                </a:solidFill>
              </a:rPr>
              <a:t>B</a:t>
            </a:r>
            <a:r>
              <a:rPr lang="zh-CN" altLang="en-US" b="1" dirty="0">
                <a:solidFill>
                  <a:srgbClr val="FF0000"/>
                </a:solidFill>
              </a:rPr>
              <a:t>、医疗保险制度</a:t>
            </a:r>
          </a:p>
          <a:p>
            <a:pPr algn="l">
              <a:lnSpc>
                <a:spcPct val="150000"/>
              </a:lnSpc>
              <a:spcAft>
                <a:spcPts val="1200"/>
              </a:spcAft>
            </a:pPr>
            <a:r>
              <a:rPr lang="en-US" altLang="zh-CN" b="1" dirty="0">
                <a:solidFill>
                  <a:srgbClr val="FF0000"/>
                </a:solidFill>
              </a:rPr>
              <a:t>C</a:t>
            </a:r>
            <a:r>
              <a:rPr lang="zh-CN" altLang="en-US" b="1" dirty="0">
                <a:solidFill>
                  <a:srgbClr val="FF0000"/>
                </a:solidFill>
              </a:rPr>
              <a:t>、失业保险制度</a:t>
            </a:r>
          </a:p>
          <a:p>
            <a:pPr algn="l">
              <a:lnSpc>
                <a:spcPct val="150000"/>
              </a:lnSpc>
              <a:spcAft>
                <a:spcPts val="1200"/>
              </a:spcAft>
            </a:pPr>
            <a:r>
              <a:rPr lang="en-US" altLang="zh-CN" dirty="0"/>
              <a:t>D</a:t>
            </a:r>
            <a:r>
              <a:rPr lang="zh-CN" altLang="en-US" dirty="0"/>
              <a:t>、生育保险制度</a:t>
            </a:r>
          </a:p>
          <a:p>
            <a:pPr algn="l">
              <a:lnSpc>
                <a:spcPct val="150000"/>
              </a:lnSpc>
              <a:spcAft>
                <a:spcPts val="1200"/>
              </a:spcAft>
            </a:pPr>
            <a:r>
              <a:rPr lang="en-US" altLang="zh-CN" b="1" dirty="0">
                <a:solidFill>
                  <a:srgbClr val="FF0000"/>
                </a:solidFill>
              </a:rPr>
              <a:t>E</a:t>
            </a:r>
            <a:r>
              <a:rPr lang="zh-CN" altLang="en-US" b="1" dirty="0">
                <a:solidFill>
                  <a:srgbClr val="FF0000"/>
                </a:solidFill>
              </a:rPr>
              <a:t>、工伤事故保险制度</a:t>
            </a:r>
          </a:p>
        </p:txBody>
      </p:sp>
      <p:sp>
        <p:nvSpPr>
          <p:cNvPr id="5" name="TextBox 3">
            <a:extLst>
              <a:ext uri="{FF2B5EF4-FFF2-40B4-BE49-F238E27FC236}">
                <a16:creationId xmlns:a16="http://schemas.microsoft.com/office/drawing/2014/main" id="{75AAF0B3-D183-433A-A07B-7A1DA076EB3E}"/>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4103344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978708" y="1915757"/>
            <a:ext cx="7486092" cy="4541486"/>
          </a:xfrm>
        </p:spPr>
        <p:txBody>
          <a:bodyPr anchor="ctr"/>
          <a:lstStyle/>
          <a:p>
            <a:pPr algn="l">
              <a:lnSpc>
                <a:spcPct val="150000"/>
              </a:lnSpc>
              <a:spcAft>
                <a:spcPts val="1200"/>
              </a:spcAft>
            </a:pPr>
            <a:r>
              <a:rPr lang="zh-CN" altLang="en-US" dirty="0"/>
              <a:t>世界上最早实行全民医疗保健的国家是（       ）。</a:t>
            </a:r>
            <a:endParaRPr lang="en-US" altLang="zh-CN" dirty="0"/>
          </a:p>
          <a:p>
            <a:pPr algn="l">
              <a:lnSpc>
                <a:spcPct val="150000"/>
              </a:lnSpc>
              <a:spcAft>
                <a:spcPts val="1200"/>
              </a:spcAft>
            </a:pPr>
            <a:r>
              <a:rPr lang="en-US" altLang="zh-CN" dirty="0"/>
              <a:t>A</a:t>
            </a:r>
            <a:r>
              <a:rPr lang="zh-CN" altLang="en-US" dirty="0"/>
              <a:t>、英国</a:t>
            </a:r>
          </a:p>
          <a:p>
            <a:pPr algn="l">
              <a:lnSpc>
                <a:spcPct val="150000"/>
              </a:lnSpc>
              <a:spcAft>
                <a:spcPts val="1200"/>
              </a:spcAft>
            </a:pPr>
            <a:r>
              <a:rPr lang="en-US" altLang="zh-CN" dirty="0"/>
              <a:t>B</a:t>
            </a:r>
            <a:r>
              <a:rPr lang="zh-CN" altLang="en-US" dirty="0"/>
              <a:t>、法国 </a:t>
            </a:r>
          </a:p>
          <a:p>
            <a:pPr algn="l">
              <a:lnSpc>
                <a:spcPct val="150000"/>
              </a:lnSpc>
              <a:spcAft>
                <a:spcPts val="1200"/>
              </a:spcAft>
            </a:pPr>
            <a:r>
              <a:rPr lang="en-US" altLang="zh-CN" dirty="0"/>
              <a:t>C</a:t>
            </a:r>
            <a:r>
              <a:rPr lang="zh-CN" altLang="en-US" dirty="0"/>
              <a:t>、美国</a:t>
            </a:r>
          </a:p>
          <a:p>
            <a:pPr algn="l">
              <a:lnSpc>
                <a:spcPct val="150000"/>
              </a:lnSpc>
              <a:spcAft>
                <a:spcPts val="1200"/>
              </a:spcAft>
            </a:pPr>
            <a:r>
              <a:rPr lang="en-US" altLang="zh-CN" dirty="0"/>
              <a:t>D</a:t>
            </a:r>
            <a:r>
              <a:rPr lang="zh-CN" altLang="en-US" dirty="0"/>
              <a:t>、德国 </a:t>
            </a:r>
          </a:p>
        </p:txBody>
      </p:sp>
      <p:sp>
        <p:nvSpPr>
          <p:cNvPr id="5" name="TextBox 3">
            <a:extLst>
              <a:ext uri="{FF2B5EF4-FFF2-40B4-BE49-F238E27FC236}">
                <a16:creationId xmlns:a16="http://schemas.microsoft.com/office/drawing/2014/main" id="{75AAF0B3-D183-433A-A07B-7A1DA076EB3E}"/>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8240698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978708" y="1915757"/>
            <a:ext cx="7486092" cy="4541486"/>
          </a:xfrm>
        </p:spPr>
        <p:txBody>
          <a:bodyPr anchor="ctr"/>
          <a:lstStyle/>
          <a:p>
            <a:pPr algn="l">
              <a:lnSpc>
                <a:spcPct val="150000"/>
              </a:lnSpc>
              <a:spcAft>
                <a:spcPts val="1200"/>
              </a:spcAft>
            </a:pPr>
            <a:r>
              <a:rPr lang="zh-CN" altLang="en-US" dirty="0"/>
              <a:t>世界上最早实行全民医疗保健的国家是（    </a:t>
            </a:r>
            <a:r>
              <a:rPr lang="en-US" altLang="zh-CN" b="1" dirty="0">
                <a:solidFill>
                  <a:srgbClr val="FF0000"/>
                </a:solidFill>
              </a:rPr>
              <a:t>A</a:t>
            </a:r>
            <a:r>
              <a:rPr lang="zh-CN" altLang="en-US" dirty="0"/>
              <a:t>   ）。</a:t>
            </a:r>
            <a:endParaRPr lang="en-US" altLang="zh-CN" dirty="0"/>
          </a:p>
          <a:p>
            <a:pPr algn="l">
              <a:lnSpc>
                <a:spcPct val="150000"/>
              </a:lnSpc>
              <a:spcAft>
                <a:spcPts val="1200"/>
              </a:spcAft>
            </a:pPr>
            <a:r>
              <a:rPr lang="en-US" altLang="zh-CN" b="1" dirty="0">
                <a:solidFill>
                  <a:srgbClr val="FF0000"/>
                </a:solidFill>
              </a:rPr>
              <a:t>A</a:t>
            </a:r>
            <a:r>
              <a:rPr lang="zh-CN" altLang="en-US" b="1" dirty="0">
                <a:solidFill>
                  <a:srgbClr val="FF0000"/>
                </a:solidFill>
              </a:rPr>
              <a:t>、英国</a:t>
            </a:r>
          </a:p>
          <a:p>
            <a:pPr algn="l">
              <a:lnSpc>
                <a:spcPct val="150000"/>
              </a:lnSpc>
              <a:spcAft>
                <a:spcPts val="1200"/>
              </a:spcAft>
            </a:pPr>
            <a:r>
              <a:rPr lang="en-US" altLang="zh-CN" dirty="0"/>
              <a:t>B</a:t>
            </a:r>
            <a:r>
              <a:rPr lang="zh-CN" altLang="en-US" dirty="0"/>
              <a:t>、法国 </a:t>
            </a:r>
          </a:p>
          <a:p>
            <a:pPr algn="l">
              <a:lnSpc>
                <a:spcPct val="150000"/>
              </a:lnSpc>
              <a:spcAft>
                <a:spcPts val="1200"/>
              </a:spcAft>
            </a:pPr>
            <a:r>
              <a:rPr lang="en-US" altLang="zh-CN" dirty="0"/>
              <a:t>C</a:t>
            </a:r>
            <a:r>
              <a:rPr lang="zh-CN" altLang="en-US" dirty="0"/>
              <a:t>、美国</a:t>
            </a:r>
          </a:p>
          <a:p>
            <a:pPr algn="l">
              <a:lnSpc>
                <a:spcPct val="150000"/>
              </a:lnSpc>
              <a:spcAft>
                <a:spcPts val="1200"/>
              </a:spcAft>
            </a:pPr>
            <a:r>
              <a:rPr lang="en-US" altLang="zh-CN" dirty="0"/>
              <a:t>D</a:t>
            </a:r>
            <a:r>
              <a:rPr lang="zh-CN" altLang="en-US" dirty="0"/>
              <a:t>、德国 </a:t>
            </a:r>
          </a:p>
        </p:txBody>
      </p:sp>
      <p:sp>
        <p:nvSpPr>
          <p:cNvPr id="5" name="TextBox 3">
            <a:extLst>
              <a:ext uri="{FF2B5EF4-FFF2-40B4-BE49-F238E27FC236}">
                <a16:creationId xmlns:a16="http://schemas.microsoft.com/office/drawing/2014/main" id="{75AAF0B3-D183-433A-A07B-7A1DA076EB3E}"/>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584209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03614" y="1528470"/>
            <a:ext cx="9184771" cy="707886"/>
          </a:xfrm>
          <a:prstGeom prst="rect">
            <a:avLst/>
          </a:prstGeom>
          <a:noFill/>
        </p:spPr>
        <p:txBody>
          <a:bodyPr wrap="square" rtlCol="0">
            <a:spAutoFit/>
          </a:bodyPr>
          <a:lstStyle/>
          <a:p>
            <a:pPr algn="ctr"/>
            <a:r>
              <a:rPr lang="zh-CN" altLang="en-US" sz="4000" b="1" dirty="0"/>
              <a:t>第一章   社会保障制度产生的历史背景</a:t>
            </a:r>
          </a:p>
        </p:txBody>
      </p:sp>
      <p:sp>
        <p:nvSpPr>
          <p:cNvPr id="7" name="Rectangle 6">
            <a:extLst>
              <a:ext uri="{FF2B5EF4-FFF2-40B4-BE49-F238E27FC236}">
                <a16:creationId xmlns:a16="http://schemas.microsoft.com/office/drawing/2014/main" id="{115FA8BC-822F-4883-B887-BA1A38F7FA12}"/>
              </a:ext>
            </a:extLst>
          </p:cNvPr>
          <p:cNvSpPr/>
          <p:nvPr/>
        </p:nvSpPr>
        <p:spPr>
          <a:xfrm>
            <a:off x="2700760" y="2654027"/>
            <a:ext cx="6900441"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第一节  社会保障制度产生的历史背景</a:t>
            </a:r>
            <a:endParaRPr lang="en-GB" altLang="zh-CN" sz="2800" dirty="0">
              <a:solidFill>
                <a:schemeClr val="tx1"/>
              </a:solidFill>
            </a:endParaRPr>
          </a:p>
        </p:txBody>
      </p:sp>
      <p:sp>
        <p:nvSpPr>
          <p:cNvPr id="8" name="Rectangle 7">
            <a:extLst>
              <a:ext uri="{FF2B5EF4-FFF2-40B4-BE49-F238E27FC236}">
                <a16:creationId xmlns:a16="http://schemas.microsoft.com/office/drawing/2014/main" id="{496C3528-4EC8-48BC-9E55-2C141A263670}"/>
              </a:ext>
            </a:extLst>
          </p:cNvPr>
          <p:cNvSpPr/>
          <p:nvPr/>
        </p:nvSpPr>
        <p:spPr>
          <a:xfrm>
            <a:off x="2778818" y="3447689"/>
            <a:ext cx="5305815"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社会保障制度的类型</a:t>
            </a:r>
            <a:endParaRPr lang="en-GB" altLang="zh-CN" sz="2800" dirty="0">
              <a:solidFill>
                <a:schemeClr val="tx1"/>
              </a:solidFill>
            </a:endParaRPr>
          </a:p>
        </p:txBody>
      </p:sp>
      <p:sp>
        <p:nvSpPr>
          <p:cNvPr id="9" name="Rectangle 8">
            <a:extLst>
              <a:ext uri="{FF2B5EF4-FFF2-40B4-BE49-F238E27FC236}">
                <a16:creationId xmlns:a16="http://schemas.microsoft.com/office/drawing/2014/main" id="{FAAC986D-CD29-458C-BF64-227A465E3673}"/>
              </a:ext>
            </a:extLst>
          </p:cNvPr>
          <p:cNvSpPr/>
          <p:nvPr/>
        </p:nvSpPr>
        <p:spPr>
          <a:xfrm>
            <a:off x="2745364" y="4230200"/>
            <a:ext cx="651014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国内外社会保障制度的发展</a:t>
            </a:r>
            <a:endParaRPr lang="en-GB" altLang="zh-CN" sz="2800" dirty="0">
              <a:solidFill>
                <a:schemeClr val="tx1"/>
              </a:solidFill>
            </a:endParaRPr>
          </a:p>
        </p:txBody>
      </p:sp>
      <p:sp>
        <p:nvSpPr>
          <p:cNvPr id="10" name="Rectangle 9">
            <a:extLst>
              <a:ext uri="{FF2B5EF4-FFF2-40B4-BE49-F238E27FC236}">
                <a16:creationId xmlns:a16="http://schemas.microsoft.com/office/drawing/2014/main" id="{0A193A46-6CB8-4D74-9CD3-1134DED3C71C}"/>
              </a:ext>
            </a:extLst>
          </p:cNvPr>
          <p:cNvSpPr/>
          <p:nvPr/>
        </p:nvSpPr>
        <p:spPr>
          <a:xfrm>
            <a:off x="3146807" y="5023862"/>
            <a:ext cx="5049339"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中国社会保障制度改革</a:t>
            </a:r>
            <a:endParaRPr lang="en-GB" altLang="zh-CN" sz="2800" dirty="0">
              <a:solidFill>
                <a:schemeClr val="tx1"/>
              </a:solidFill>
            </a:endParaRPr>
          </a:p>
        </p:txBody>
      </p:sp>
    </p:spTree>
    <p:extLst>
      <p:ext uri="{BB962C8B-B14F-4D97-AF65-F5344CB8AC3E}">
        <p14:creationId xmlns:p14="http://schemas.microsoft.com/office/powerpoint/2010/main" val="3451667519"/>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Diagram 3">
            <a:extLst>
              <a:ext uri="{FF2B5EF4-FFF2-40B4-BE49-F238E27FC236}">
                <a16:creationId xmlns:a16="http://schemas.microsoft.com/office/drawing/2014/main" id="{C05660DB-C71B-4D2A-91F0-A1DDC7C7F88F}"/>
              </a:ext>
            </a:extLst>
          </p:cNvPr>
          <p:cNvGraphicFramePr/>
          <p:nvPr>
            <p:extLst>
              <p:ext uri="{D42A27DB-BD31-4B8C-83A1-F6EECF244321}">
                <p14:modId xmlns:p14="http://schemas.microsoft.com/office/powerpoint/2010/main" val="1679979247"/>
              </p:ext>
            </p:extLst>
          </p:nvPr>
        </p:nvGraphicFramePr>
        <p:xfrm>
          <a:off x="2594983" y="853333"/>
          <a:ext cx="7301680" cy="5662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19043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7316" y="2265165"/>
            <a:ext cx="2994731" cy="400110"/>
          </a:xfrm>
          <a:prstGeom prst="rect">
            <a:avLst/>
          </a:prstGeom>
          <a:noFill/>
        </p:spPr>
        <p:txBody>
          <a:bodyPr wrap="none" rtlCol="0">
            <a:spAutoFit/>
          </a:bodyPr>
          <a:lstStyle/>
          <a:p>
            <a:r>
              <a:rPr lang="en-US" altLang="zh-CN" sz="2000" b="1" dirty="0"/>
              <a:t>1.4.1    </a:t>
            </a:r>
            <a:r>
              <a:rPr lang="zh-CN" altLang="en-US" sz="2000" b="1" dirty="0"/>
              <a:t>一、养老保险制度</a:t>
            </a:r>
            <a:endParaRPr lang="en-US" altLang="zh-CN" sz="2000" b="1" dirty="0"/>
          </a:p>
        </p:txBody>
      </p:sp>
      <p:sp>
        <p:nvSpPr>
          <p:cNvPr id="5" name="Rectangle 4">
            <a:extLst>
              <a:ext uri="{FF2B5EF4-FFF2-40B4-BE49-F238E27FC236}">
                <a16:creationId xmlns:a16="http://schemas.microsoft.com/office/drawing/2014/main" id="{58CE38D7-E6E7-41F1-A54D-A877E276DE99}"/>
              </a:ext>
            </a:extLst>
          </p:cNvPr>
          <p:cNvSpPr/>
          <p:nvPr/>
        </p:nvSpPr>
        <p:spPr>
          <a:xfrm>
            <a:off x="1520605" y="3785995"/>
            <a:ext cx="7383630" cy="400110"/>
          </a:xfrm>
          <a:prstGeom prst="rect">
            <a:avLst/>
          </a:prstGeom>
          <a:noFill/>
          <a:ln w="38100">
            <a:noFill/>
          </a:ln>
        </p:spPr>
        <p:txBody>
          <a:bodyPr wrap="square">
            <a:spAutoFit/>
          </a:bodyPr>
          <a:lstStyle/>
          <a:p>
            <a:r>
              <a:rPr lang="zh-CN" altLang="en-US" sz="2000" dirty="0">
                <a:latin typeface="+mn-ea"/>
              </a:rPr>
              <a:t>中国的基本养老保险制度实行</a:t>
            </a:r>
            <a:r>
              <a:rPr lang="zh-CN" altLang="en-US" sz="2000" dirty="0">
                <a:solidFill>
                  <a:srgbClr val="FF0000"/>
                </a:solidFill>
                <a:latin typeface="+mn-ea"/>
              </a:rPr>
              <a:t>社会统筹</a:t>
            </a:r>
            <a:r>
              <a:rPr lang="zh-CN" altLang="en-US" sz="2000" dirty="0">
                <a:latin typeface="+mn-ea"/>
              </a:rPr>
              <a:t>与</a:t>
            </a:r>
            <a:r>
              <a:rPr lang="zh-CN" altLang="en-US" sz="2000" dirty="0">
                <a:solidFill>
                  <a:srgbClr val="FF0000"/>
                </a:solidFill>
                <a:latin typeface="+mn-ea"/>
              </a:rPr>
              <a:t>个人账户相结合</a:t>
            </a:r>
            <a:r>
              <a:rPr lang="zh-CN" altLang="en-US" sz="2000" dirty="0">
                <a:latin typeface="+mn-ea"/>
              </a:rPr>
              <a:t>的模式。</a:t>
            </a:r>
            <a:endParaRPr lang="en-US" altLang="zh-CN" sz="2000" dirty="0">
              <a:latin typeface="+mn-ea"/>
            </a:endParaRPr>
          </a:p>
        </p:txBody>
      </p:sp>
      <p:sp>
        <p:nvSpPr>
          <p:cNvPr id="7" name="Rectangle 6">
            <a:extLst>
              <a:ext uri="{FF2B5EF4-FFF2-40B4-BE49-F238E27FC236}">
                <a16:creationId xmlns:a16="http://schemas.microsoft.com/office/drawing/2014/main" id="{41CB217F-0420-401B-AC6F-A7834CE673CE}"/>
              </a:ext>
            </a:extLst>
          </p:cNvPr>
          <p:cNvSpPr/>
          <p:nvPr/>
        </p:nvSpPr>
        <p:spPr>
          <a:xfrm>
            <a:off x="1620074" y="4754141"/>
            <a:ext cx="9375018" cy="400110"/>
          </a:xfrm>
          <a:prstGeom prst="rect">
            <a:avLst/>
          </a:prstGeom>
          <a:solidFill>
            <a:schemeClr val="accent6">
              <a:lumMod val="60000"/>
              <a:lumOff val="40000"/>
            </a:schemeClr>
          </a:solidFill>
          <a:ln w="38100">
            <a:noFill/>
          </a:ln>
        </p:spPr>
        <p:txBody>
          <a:bodyPr wrap="square">
            <a:spAutoFit/>
          </a:bodyPr>
          <a:lstStyle/>
          <a:p>
            <a:r>
              <a:rPr lang="zh-CN" altLang="en-US" sz="2000" dirty="0">
                <a:latin typeface="Helvetica Neue For Number"/>
              </a:rPr>
              <a:t>农村养老保险制度原则：“</a:t>
            </a:r>
            <a:r>
              <a:rPr lang="zh-CN" altLang="en-US" sz="2000" b="1" dirty="0">
                <a:latin typeface="Helvetica Neue For Number"/>
              </a:rPr>
              <a:t>个人缴费为主、集体补助为辅、政府给予政策扶持</a:t>
            </a:r>
            <a:r>
              <a:rPr lang="zh-CN" altLang="en-US" sz="2000" dirty="0">
                <a:latin typeface="Helvetica Neue For Number"/>
              </a:rPr>
              <a:t>”。</a:t>
            </a:r>
            <a:endParaRPr lang="en-GB" sz="2000" dirty="0"/>
          </a:p>
        </p:txBody>
      </p:sp>
      <p:grpSp>
        <p:nvGrpSpPr>
          <p:cNvPr id="54" name="组合 53">
            <a:extLst>
              <a:ext uri="{FF2B5EF4-FFF2-40B4-BE49-F238E27FC236}">
                <a16:creationId xmlns:a16="http://schemas.microsoft.com/office/drawing/2014/main" id="{EA223C08-F985-4F26-ABCC-60263854F70A}"/>
              </a:ext>
            </a:extLst>
          </p:cNvPr>
          <p:cNvGrpSpPr/>
          <p:nvPr/>
        </p:nvGrpSpPr>
        <p:grpSpPr>
          <a:xfrm>
            <a:off x="107475" y="941847"/>
            <a:ext cx="6229983" cy="1692650"/>
            <a:chOff x="107475" y="941847"/>
            <a:chExt cx="6229983" cy="1692650"/>
          </a:xfrm>
        </p:grpSpPr>
        <p:grpSp>
          <p:nvGrpSpPr>
            <p:cNvPr id="58" name="组合 57">
              <a:extLst>
                <a:ext uri="{FF2B5EF4-FFF2-40B4-BE49-F238E27FC236}">
                  <a16:creationId xmlns:a16="http://schemas.microsoft.com/office/drawing/2014/main" id="{C2C781A9-BDF8-4A21-AEAF-C164B90E62A3}"/>
                </a:ext>
              </a:extLst>
            </p:cNvPr>
            <p:cNvGrpSpPr/>
            <p:nvPr/>
          </p:nvGrpSpPr>
          <p:grpSpPr>
            <a:xfrm>
              <a:off x="107475" y="941847"/>
              <a:ext cx="6229983" cy="1099502"/>
              <a:chOff x="107475" y="941847"/>
              <a:chExt cx="6229983" cy="1099502"/>
            </a:xfrm>
          </p:grpSpPr>
          <p:sp>
            <p:nvSpPr>
              <p:cNvPr id="59" name="文本框 58">
                <a:extLst>
                  <a:ext uri="{FF2B5EF4-FFF2-40B4-BE49-F238E27FC236}">
                    <a16:creationId xmlns:a16="http://schemas.microsoft.com/office/drawing/2014/main" id="{1F7FB35D-EDDE-423A-8684-238D5FDADC5D}"/>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60" name="矩形 59">
                <a:extLst>
                  <a:ext uri="{FF2B5EF4-FFF2-40B4-BE49-F238E27FC236}">
                    <a16:creationId xmlns:a16="http://schemas.microsoft.com/office/drawing/2014/main" id="{E50F2D25-52A6-4C67-8598-353C1E927F3B}"/>
                  </a:ext>
                </a:extLst>
              </p:cNvPr>
              <p:cNvSpPr/>
              <p:nvPr/>
            </p:nvSpPr>
            <p:spPr>
              <a:xfrm>
                <a:off x="667316" y="1579684"/>
                <a:ext cx="5670142" cy="461665"/>
              </a:xfrm>
              <a:prstGeom prst="rect">
                <a:avLst/>
              </a:prstGeom>
              <a:noFill/>
            </p:spPr>
            <p:txBody>
              <a:bodyPr wrap="square" rtlCol="0">
                <a:spAutoFit/>
              </a:bodyPr>
              <a:lstStyle/>
              <a:p>
                <a:r>
                  <a:rPr lang="en-US" altLang="zh-CN" sz="2400" b="1" dirty="0"/>
                  <a:t>1.4</a:t>
                </a:r>
                <a:r>
                  <a:rPr lang="zh-CN" altLang="en-US" sz="2400" b="1" dirty="0"/>
                  <a:t>   中国社会保障制度改革</a:t>
                </a:r>
              </a:p>
            </p:txBody>
          </p:sp>
        </p:grpSp>
        <p:sp>
          <p:nvSpPr>
            <p:cNvPr id="56" name="文本框 55">
              <a:extLst>
                <a:ext uri="{FF2B5EF4-FFF2-40B4-BE49-F238E27FC236}">
                  <a16:creationId xmlns:a16="http://schemas.microsoft.com/office/drawing/2014/main" id="{6C9FD12E-97B9-4AE8-8C5D-258BE6A893E5}"/>
                </a:ext>
              </a:extLst>
            </p:cNvPr>
            <p:cNvSpPr txBox="1"/>
            <p:nvPr/>
          </p:nvSpPr>
          <p:spPr>
            <a:xfrm>
              <a:off x="3775586" y="226516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pic>
        <p:nvPicPr>
          <p:cNvPr id="3" name="图片 2">
            <a:extLst>
              <a:ext uri="{FF2B5EF4-FFF2-40B4-BE49-F238E27FC236}">
                <a16:creationId xmlns:a16="http://schemas.microsoft.com/office/drawing/2014/main" id="{495FA739-80FB-4CEB-900A-5CE0C7D5BA65}"/>
              </a:ext>
            </a:extLst>
          </p:cNvPr>
          <p:cNvPicPr>
            <a:picLocks noChangeAspect="1"/>
          </p:cNvPicPr>
          <p:nvPr/>
        </p:nvPicPr>
        <p:blipFill>
          <a:blip r:embed="rId3"/>
          <a:stretch>
            <a:fillRect/>
          </a:stretch>
        </p:blipFill>
        <p:spPr>
          <a:xfrm>
            <a:off x="9901513" y="726186"/>
            <a:ext cx="2183012" cy="1760608"/>
          </a:xfrm>
          <a:prstGeom prst="rect">
            <a:avLst/>
          </a:prstGeom>
        </p:spPr>
      </p:pic>
      <p:sp>
        <p:nvSpPr>
          <p:cNvPr id="4" name="矩形 3">
            <a:extLst>
              <a:ext uri="{FF2B5EF4-FFF2-40B4-BE49-F238E27FC236}">
                <a16:creationId xmlns:a16="http://schemas.microsoft.com/office/drawing/2014/main" id="{1F273E0F-EB9E-4C85-A2D7-4DC7D567DBF7}"/>
              </a:ext>
            </a:extLst>
          </p:cNvPr>
          <p:cNvSpPr/>
          <p:nvPr/>
        </p:nvSpPr>
        <p:spPr>
          <a:xfrm>
            <a:off x="1014780" y="172999"/>
            <a:ext cx="2608406" cy="369332"/>
          </a:xfrm>
          <a:prstGeom prst="rect">
            <a:avLst/>
          </a:prstGeom>
        </p:spPr>
        <p:txBody>
          <a:bodyPr wrap="none">
            <a:spAutoFit/>
          </a:bodyPr>
          <a:lstStyle/>
          <a:p>
            <a:r>
              <a:rPr lang="en-US" altLang="zh-CN" dirty="0">
                <a:latin typeface="Helvetica Neue For Number"/>
              </a:rPr>
              <a:t>1.4.1 </a:t>
            </a:r>
            <a:r>
              <a:rPr lang="zh-CN" altLang="en-US" dirty="0">
                <a:latin typeface="Helvetica Neue For Number"/>
              </a:rPr>
              <a:t>一、养老保险制度</a:t>
            </a:r>
            <a:endParaRPr lang="zh-CN" altLang="en-US" dirty="0"/>
          </a:p>
        </p:txBody>
      </p:sp>
    </p:spTree>
    <p:extLst>
      <p:ext uri="{BB962C8B-B14F-4D97-AF65-F5344CB8AC3E}">
        <p14:creationId xmlns:p14="http://schemas.microsoft.com/office/powerpoint/2010/main" val="389259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18473" y="3213609"/>
            <a:ext cx="9917169" cy="961289"/>
          </a:xfrm>
          <a:prstGeom prst="rect">
            <a:avLst/>
          </a:prstGeom>
        </p:spPr>
        <p:txBody>
          <a:bodyPr wrap="square">
            <a:spAutoFit/>
          </a:bodyPr>
          <a:lstStyle/>
          <a:p>
            <a:pPr>
              <a:lnSpc>
                <a:spcPct val="150000"/>
              </a:lnSpc>
              <a:spcAft>
                <a:spcPts val="1200"/>
              </a:spcAft>
            </a:pPr>
            <a:r>
              <a:rPr lang="zh-CN" altLang="en-US" sz="2000" dirty="0">
                <a:solidFill>
                  <a:srgbClr val="FF0000"/>
                </a:solidFill>
                <a:latin typeface="+mn-ea"/>
              </a:rPr>
              <a:t>社会福利制度</a:t>
            </a:r>
            <a:r>
              <a:rPr lang="zh-CN" altLang="en-US" sz="2000" dirty="0">
                <a:latin typeface="+mn-ea"/>
              </a:rPr>
              <a:t>是指政府出资为那些生活困难的老人、孤儿和残疾人等特殊困难群体提供生活保障而建立的制度。</a:t>
            </a:r>
            <a:endParaRPr lang="zh-CN" altLang="en-US" sz="2000" dirty="0">
              <a:latin typeface="Microsoft YaHei" charset="-122"/>
              <a:ea typeface="Microsoft YaHei" charset="-122"/>
              <a:cs typeface="Microsoft YaHei" charset="-122"/>
            </a:endParaRPr>
          </a:p>
        </p:txBody>
      </p:sp>
      <p:grpSp>
        <p:nvGrpSpPr>
          <p:cNvPr id="25" name="组合 24">
            <a:extLst>
              <a:ext uri="{FF2B5EF4-FFF2-40B4-BE49-F238E27FC236}">
                <a16:creationId xmlns:a16="http://schemas.microsoft.com/office/drawing/2014/main" id="{2186160B-3EFA-47D1-92A8-D2B90177E0F9}"/>
              </a:ext>
            </a:extLst>
          </p:cNvPr>
          <p:cNvGrpSpPr/>
          <p:nvPr/>
        </p:nvGrpSpPr>
        <p:grpSpPr>
          <a:xfrm>
            <a:off x="686164" y="2245199"/>
            <a:ext cx="3861077" cy="400110"/>
            <a:chOff x="686164" y="2245199"/>
            <a:chExt cx="3861077" cy="400110"/>
          </a:xfrm>
        </p:grpSpPr>
        <p:sp>
          <p:nvSpPr>
            <p:cNvPr id="28" name="文本框 27">
              <a:extLst>
                <a:ext uri="{FF2B5EF4-FFF2-40B4-BE49-F238E27FC236}">
                  <a16:creationId xmlns:a16="http://schemas.microsoft.com/office/drawing/2014/main" id="{18AF3F08-E37F-4355-9BD3-F7BDC1CDD4D2}"/>
                </a:ext>
              </a:extLst>
            </p:cNvPr>
            <p:cNvSpPr txBox="1"/>
            <p:nvPr/>
          </p:nvSpPr>
          <p:spPr>
            <a:xfrm>
              <a:off x="686164" y="2245199"/>
              <a:ext cx="2937022" cy="400110"/>
            </a:xfrm>
            <a:prstGeom prst="rect">
              <a:avLst/>
            </a:prstGeom>
            <a:noFill/>
          </p:spPr>
          <p:txBody>
            <a:bodyPr wrap="none" rtlCol="0">
              <a:spAutoFit/>
            </a:bodyPr>
            <a:lstStyle/>
            <a:p>
              <a:r>
                <a:rPr lang="en-US" altLang="zh-CN" sz="2000" b="1" dirty="0"/>
                <a:t>1.4.7   </a:t>
              </a:r>
              <a:r>
                <a:rPr lang="zh-CN" altLang="en-US" sz="2000" b="1" dirty="0"/>
                <a:t>七、社会福利制度</a:t>
              </a:r>
              <a:endParaRPr lang="en-US" altLang="zh-CN" sz="2000" b="1" dirty="0"/>
            </a:p>
          </p:txBody>
        </p:sp>
        <p:sp>
          <p:nvSpPr>
            <p:cNvPr id="27" name="文本框 26">
              <a:extLst>
                <a:ext uri="{FF2B5EF4-FFF2-40B4-BE49-F238E27FC236}">
                  <a16:creationId xmlns:a16="http://schemas.microsoft.com/office/drawing/2014/main" id="{749F454B-C93D-42F3-BE81-2D47DED15272}"/>
                </a:ext>
              </a:extLst>
            </p:cNvPr>
            <p:cNvSpPr txBox="1"/>
            <p:nvPr/>
          </p:nvSpPr>
          <p:spPr>
            <a:xfrm>
              <a:off x="3670078" y="2247347"/>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
        <p:nvSpPr>
          <p:cNvPr id="32" name="矩形 31">
            <a:extLst>
              <a:ext uri="{FF2B5EF4-FFF2-40B4-BE49-F238E27FC236}">
                <a16:creationId xmlns:a16="http://schemas.microsoft.com/office/drawing/2014/main" id="{A1FFAD8E-9723-490F-98F7-260E26BE75B6}"/>
              </a:ext>
            </a:extLst>
          </p:cNvPr>
          <p:cNvSpPr/>
          <p:nvPr/>
        </p:nvSpPr>
        <p:spPr>
          <a:xfrm>
            <a:off x="1518473" y="4636948"/>
            <a:ext cx="9917169" cy="961289"/>
          </a:xfrm>
          <a:prstGeom prst="rect">
            <a:avLst/>
          </a:prstGeom>
        </p:spPr>
        <p:txBody>
          <a:bodyPr wrap="square">
            <a:spAutoFit/>
          </a:bodyPr>
          <a:lstStyle/>
          <a:p>
            <a:pPr>
              <a:lnSpc>
                <a:spcPct val="150000"/>
              </a:lnSpc>
              <a:spcAft>
                <a:spcPts val="1200"/>
              </a:spcAft>
            </a:pPr>
            <a:r>
              <a:rPr lang="zh-CN" altLang="en-US" sz="2000" dirty="0">
                <a:latin typeface="+mn-ea"/>
              </a:rPr>
              <a:t>为保障特殊困难群体的生活权益，国家颁布了</a:t>
            </a:r>
            <a:r>
              <a:rPr lang="en-US" altLang="zh-CN" sz="2000" dirty="0">
                <a:solidFill>
                  <a:srgbClr val="FF0000"/>
                </a:solidFill>
                <a:latin typeface="+mn-ea"/>
              </a:rPr>
              <a:t>《</a:t>
            </a:r>
            <a:r>
              <a:rPr lang="zh-CN" altLang="en-US" sz="2000" dirty="0">
                <a:solidFill>
                  <a:srgbClr val="FF0000"/>
                </a:solidFill>
                <a:latin typeface="+mn-ea"/>
              </a:rPr>
              <a:t>中华人民共和国老年人权益保障法</a:t>
            </a:r>
            <a:r>
              <a:rPr lang="en-US" altLang="zh-CN" sz="2000" dirty="0">
                <a:solidFill>
                  <a:srgbClr val="FF0000"/>
                </a:solidFill>
                <a:latin typeface="+mn-ea"/>
              </a:rPr>
              <a:t>》《</a:t>
            </a:r>
            <a:r>
              <a:rPr lang="zh-CN" altLang="en-US" sz="2000" dirty="0">
                <a:solidFill>
                  <a:srgbClr val="FF0000"/>
                </a:solidFill>
                <a:latin typeface="+mn-ea"/>
              </a:rPr>
              <a:t>中华人民共和国残疾人保障法</a:t>
            </a:r>
            <a:r>
              <a:rPr lang="en-US" altLang="zh-CN" sz="2000" dirty="0">
                <a:solidFill>
                  <a:srgbClr val="FF0000"/>
                </a:solidFill>
                <a:latin typeface="+mn-ea"/>
              </a:rPr>
              <a:t>》</a:t>
            </a:r>
            <a:r>
              <a:rPr lang="zh-CN" altLang="en-US" sz="2000" dirty="0">
                <a:latin typeface="+mn-ea"/>
              </a:rPr>
              <a:t>和</a:t>
            </a:r>
            <a:r>
              <a:rPr lang="en-US" altLang="zh-CN" sz="2000" dirty="0">
                <a:solidFill>
                  <a:srgbClr val="FF0000"/>
                </a:solidFill>
                <a:latin typeface="+mn-ea"/>
              </a:rPr>
              <a:t>《</a:t>
            </a:r>
            <a:r>
              <a:rPr lang="zh-CN" altLang="en-US" sz="2000" dirty="0">
                <a:solidFill>
                  <a:srgbClr val="FF0000"/>
                </a:solidFill>
                <a:latin typeface="+mn-ea"/>
              </a:rPr>
              <a:t>农村五保供养工作条例</a:t>
            </a:r>
            <a:r>
              <a:rPr lang="en-US" altLang="zh-CN" sz="2000" dirty="0">
                <a:solidFill>
                  <a:srgbClr val="FF0000"/>
                </a:solidFill>
                <a:latin typeface="+mn-ea"/>
              </a:rPr>
              <a:t>》</a:t>
            </a:r>
            <a:r>
              <a:rPr lang="zh-CN" altLang="en-US" sz="2000" dirty="0">
                <a:latin typeface="+mn-ea"/>
              </a:rPr>
              <a:t>等法律法规。</a:t>
            </a:r>
            <a:endParaRPr lang="zh-CN" altLang="en-US" sz="2000" dirty="0">
              <a:latin typeface="Microsoft YaHei" charset="-122"/>
              <a:ea typeface="Microsoft YaHei" charset="-122"/>
              <a:cs typeface="Microsoft YaHei" charset="-122"/>
            </a:endParaRPr>
          </a:p>
        </p:txBody>
      </p:sp>
      <p:pic>
        <p:nvPicPr>
          <p:cNvPr id="2" name="图片 1">
            <a:extLst>
              <a:ext uri="{FF2B5EF4-FFF2-40B4-BE49-F238E27FC236}">
                <a16:creationId xmlns:a16="http://schemas.microsoft.com/office/drawing/2014/main" id="{4E8157A2-1B85-4EA1-87B3-FF9346FC2CEB}"/>
              </a:ext>
            </a:extLst>
          </p:cNvPr>
          <p:cNvPicPr>
            <a:picLocks noChangeAspect="1"/>
          </p:cNvPicPr>
          <p:nvPr/>
        </p:nvPicPr>
        <p:blipFill>
          <a:blip r:embed="rId3"/>
          <a:stretch>
            <a:fillRect/>
          </a:stretch>
        </p:blipFill>
        <p:spPr>
          <a:xfrm>
            <a:off x="9740466" y="726186"/>
            <a:ext cx="2344059" cy="1890493"/>
          </a:xfrm>
          <a:prstGeom prst="rect">
            <a:avLst/>
          </a:prstGeom>
        </p:spPr>
      </p:pic>
      <p:sp>
        <p:nvSpPr>
          <p:cNvPr id="3" name="矩形 2">
            <a:extLst>
              <a:ext uri="{FF2B5EF4-FFF2-40B4-BE49-F238E27FC236}">
                <a16:creationId xmlns:a16="http://schemas.microsoft.com/office/drawing/2014/main" id="{6C93EE2A-2021-426E-BD28-252FB82273E4}"/>
              </a:ext>
            </a:extLst>
          </p:cNvPr>
          <p:cNvSpPr/>
          <p:nvPr/>
        </p:nvSpPr>
        <p:spPr>
          <a:xfrm>
            <a:off x="1014780" y="183991"/>
            <a:ext cx="2608406" cy="369332"/>
          </a:xfrm>
          <a:prstGeom prst="rect">
            <a:avLst/>
          </a:prstGeom>
        </p:spPr>
        <p:txBody>
          <a:bodyPr wrap="none">
            <a:spAutoFit/>
          </a:bodyPr>
          <a:lstStyle/>
          <a:p>
            <a:r>
              <a:rPr lang="en-US" altLang="zh-CN" dirty="0">
                <a:latin typeface="Helvetica Neue For Number"/>
              </a:rPr>
              <a:t>1.4.7 </a:t>
            </a:r>
            <a:r>
              <a:rPr lang="zh-CN" altLang="en-US" dirty="0">
                <a:latin typeface="Helvetica Neue For Number"/>
              </a:rPr>
              <a:t>七、社会福利制度</a:t>
            </a:r>
            <a:endParaRPr lang="zh-CN" altLang="en-US" dirty="0"/>
          </a:p>
        </p:txBody>
      </p:sp>
      <p:sp>
        <p:nvSpPr>
          <p:cNvPr id="14" name="文本框 13">
            <a:extLst>
              <a:ext uri="{FF2B5EF4-FFF2-40B4-BE49-F238E27FC236}">
                <a16:creationId xmlns:a16="http://schemas.microsoft.com/office/drawing/2014/main" id="{11E9300E-9569-4B2D-91CA-C7AD42C22840}"/>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15" name="矩形 14">
            <a:extLst>
              <a:ext uri="{FF2B5EF4-FFF2-40B4-BE49-F238E27FC236}">
                <a16:creationId xmlns:a16="http://schemas.microsoft.com/office/drawing/2014/main" id="{7FC10FBD-60D8-439D-B524-366B120B73CC}"/>
              </a:ext>
            </a:extLst>
          </p:cNvPr>
          <p:cNvSpPr/>
          <p:nvPr/>
        </p:nvSpPr>
        <p:spPr>
          <a:xfrm>
            <a:off x="667316" y="1579684"/>
            <a:ext cx="5670142" cy="461665"/>
          </a:xfrm>
          <a:prstGeom prst="rect">
            <a:avLst/>
          </a:prstGeom>
          <a:noFill/>
        </p:spPr>
        <p:txBody>
          <a:bodyPr wrap="square" rtlCol="0">
            <a:spAutoFit/>
          </a:bodyPr>
          <a:lstStyle/>
          <a:p>
            <a:r>
              <a:rPr lang="en-US" altLang="zh-CN" sz="2400" b="1" dirty="0"/>
              <a:t>1.4</a:t>
            </a:r>
            <a:r>
              <a:rPr lang="zh-CN" altLang="en-US" sz="2400" b="1" dirty="0"/>
              <a:t>   中国社会保障制度改革</a:t>
            </a:r>
          </a:p>
        </p:txBody>
      </p:sp>
    </p:spTree>
    <p:extLst>
      <p:ext uri="{BB962C8B-B14F-4D97-AF65-F5344CB8AC3E}">
        <p14:creationId xmlns:p14="http://schemas.microsoft.com/office/powerpoint/2010/main" val="358945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922" y="5522246"/>
            <a:ext cx="6711126" cy="499624"/>
          </a:xfrm>
          <a:prstGeom prst="rect">
            <a:avLst/>
          </a:prstGeom>
        </p:spPr>
        <p:txBody>
          <a:bodyPr wrap="square">
            <a:spAutoFit/>
          </a:bodyPr>
          <a:lstStyle/>
          <a:p>
            <a:pPr>
              <a:lnSpc>
                <a:spcPct val="150000"/>
              </a:lnSpc>
              <a:spcAft>
                <a:spcPts val="1200"/>
              </a:spcAft>
            </a:pPr>
            <a:r>
              <a:rPr lang="zh-CN" altLang="en-US" sz="2000" dirty="0">
                <a:latin typeface="+mn-ea"/>
              </a:rPr>
              <a:t>集中供养：</a:t>
            </a:r>
            <a:r>
              <a:rPr lang="zh-CN" altLang="en-US" sz="2000" dirty="0">
                <a:solidFill>
                  <a:srgbClr val="FF0000"/>
                </a:solidFill>
                <a:latin typeface="+mn-ea"/>
              </a:rPr>
              <a:t>社会福利院、敬老院、儿童福利院</a:t>
            </a:r>
            <a:r>
              <a:rPr lang="zh-CN" altLang="en-US" sz="2000" dirty="0">
                <a:latin typeface="+mn-ea"/>
              </a:rPr>
              <a:t>等福利机构；</a:t>
            </a:r>
            <a:endParaRPr lang="zh-CN" altLang="en-US" sz="2000" dirty="0">
              <a:latin typeface="Microsoft YaHei" charset="-122"/>
              <a:ea typeface="Microsoft YaHei" charset="-122"/>
              <a:cs typeface="Microsoft YaHei" charset="-122"/>
            </a:endParaRPr>
          </a:p>
        </p:txBody>
      </p:sp>
      <p:grpSp>
        <p:nvGrpSpPr>
          <p:cNvPr id="3" name="组合 2">
            <a:extLst>
              <a:ext uri="{FF2B5EF4-FFF2-40B4-BE49-F238E27FC236}">
                <a16:creationId xmlns:a16="http://schemas.microsoft.com/office/drawing/2014/main" id="{0E0BAD9D-1D03-4B34-8C17-00ECAACA2B20}"/>
              </a:ext>
            </a:extLst>
          </p:cNvPr>
          <p:cNvGrpSpPr/>
          <p:nvPr/>
        </p:nvGrpSpPr>
        <p:grpSpPr>
          <a:xfrm>
            <a:off x="1545921" y="3066772"/>
            <a:ext cx="9336560" cy="1920966"/>
            <a:chOff x="1557210" y="2658911"/>
            <a:chExt cx="9336560" cy="1920966"/>
          </a:xfrm>
        </p:grpSpPr>
        <p:sp>
          <p:nvSpPr>
            <p:cNvPr id="2" name="左大括号 1">
              <a:extLst>
                <a:ext uri="{FF2B5EF4-FFF2-40B4-BE49-F238E27FC236}">
                  <a16:creationId xmlns:a16="http://schemas.microsoft.com/office/drawing/2014/main" id="{79AB6EDD-AC4E-4312-9217-88CC3C524FD9}"/>
                </a:ext>
              </a:extLst>
            </p:cNvPr>
            <p:cNvSpPr/>
            <p:nvPr/>
          </p:nvSpPr>
          <p:spPr>
            <a:xfrm>
              <a:off x="6502424" y="2908723"/>
              <a:ext cx="214465" cy="163223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3317A959-02DB-4811-8B72-BB8BA4C3EA82}"/>
                </a:ext>
              </a:extLst>
            </p:cNvPr>
            <p:cNvSpPr/>
            <p:nvPr/>
          </p:nvSpPr>
          <p:spPr>
            <a:xfrm>
              <a:off x="1557210" y="3443618"/>
              <a:ext cx="4882323" cy="499624"/>
            </a:xfrm>
            <a:prstGeom prst="rect">
              <a:avLst/>
            </a:prstGeom>
            <a:solidFill>
              <a:schemeClr val="accent6">
                <a:lumMod val="60000"/>
                <a:lumOff val="40000"/>
              </a:schemeClr>
            </a:solidFill>
          </p:spPr>
          <p:txBody>
            <a:bodyPr wrap="square">
              <a:spAutoFit/>
            </a:bodyPr>
            <a:lstStyle/>
            <a:p>
              <a:pPr>
                <a:lnSpc>
                  <a:spcPct val="150000"/>
                </a:lnSpc>
                <a:spcAft>
                  <a:spcPts val="1200"/>
                </a:spcAft>
              </a:pPr>
              <a:r>
                <a:rPr lang="zh-CN" altLang="en-US" sz="2000" dirty="0">
                  <a:latin typeface="+mn-ea"/>
                </a:rPr>
                <a:t>孤寡老人、符合供养条件的残疾人和孤儿</a:t>
              </a:r>
              <a:endParaRPr lang="zh-CN" altLang="en-US" sz="2000" dirty="0">
                <a:latin typeface="Microsoft YaHei" charset="-122"/>
                <a:ea typeface="Microsoft YaHei" charset="-122"/>
                <a:cs typeface="Microsoft YaHei" charset="-122"/>
              </a:endParaRPr>
            </a:p>
          </p:txBody>
        </p:sp>
        <p:sp>
          <p:nvSpPr>
            <p:cNvPr id="35" name="矩形 34">
              <a:extLst>
                <a:ext uri="{FF2B5EF4-FFF2-40B4-BE49-F238E27FC236}">
                  <a16:creationId xmlns:a16="http://schemas.microsoft.com/office/drawing/2014/main" id="{1445FC5F-C6EF-4199-9A60-EFC8A26154A1}"/>
                </a:ext>
              </a:extLst>
            </p:cNvPr>
            <p:cNvSpPr/>
            <p:nvPr/>
          </p:nvSpPr>
          <p:spPr>
            <a:xfrm>
              <a:off x="6779780" y="2658911"/>
              <a:ext cx="2160932" cy="499624"/>
            </a:xfrm>
            <a:prstGeom prst="rect">
              <a:avLst/>
            </a:prstGeom>
          </p:spPr>
          <p:txBody>
            <a:bodyPr wrap="square">
              <a:spAutoFit/>
            </a:bodyPr>
            <a:lstStyle/>
            <a:p>
              <a:pPr>
                <a:lnSpc>
                  <a:spcPct val="150000"/>
                </a:lnSpc>
                <a:spcAft>
                  <a:spcPts val="1200"/>
                </a:spcAft>
              </a:pPr>
              <a:r>
                <a:rPr lang="zh-CN" altLang="en-US" sz="2000" dirty="0">
                  <a:latin typeface="+mn-ea"/>
                </a:rPr>
                <a:t>城市：集中供养</a:t>
              </a:r>
              <a:endParaRPr lang="zh-CN" altLang="en-US" sz="2000" dirty="0">
                <a:latin typeface="Microsoft YaHei" charset="-122"/>
                <a:ea typeface="Microsoft YaHei" charset="-122"/>
                <a:cs typeface="Microsoft YaHei" charset="-122"/>
              </a:endParaRPr>
            </a:p>
          </p:txBody>
        </p:sp>
        <p:sp>
          <p:nvSpPr>
            <p:cNvPr id="36" name="矩形 35">
              <a:extLst>
                <a:ext uri="{FF2B5EF4-FFF2-40B4-BE49-F238E27FC236}">
                  <a16:creationId xmlns:a16="http://schemas.microsoft.com/office/drawing/2014/main" id="{718E1783-2AF5-44DB-87E9-EEC8D43CCB6D}"/>
                </a:ext>
              </a:extLst>
            </p:cNvPr>
            <p:cNvSpPr/>
            <p:nvPr/>
          </p:nvSpPr>
          <p:spPr>
            <a:xfrm>
              <a:off x="6779779" y="4080253"/>
              <a:ext cx="4113991" cy="499624"/>
            </a:xfrm>
            <a:prstGeom prst="rect">
              <a:avLst/>
            </a:prstGeom>
          </p:spPr>
          <p:txBody>
            <a:bodyPr wrap="square">
              <a:spAutoFit/>
            </a:bodyPr>
            <a:lstStyle/>
            <a:p>
              <a:pPr>
                <a:lnSpc>
                  <a:spcPct val="150000"/>
                </a:lnSpc>
                <a:spcAft>
                  <a:spcPts val="1200"/>
                </a:spcAft>
              </a:pPr>
              <a:r>
                <a:rPr lang="zh-CN" altLang="en-US" sz="2000" dirty="0">
                  <a:latin typeface="+mn-ea"/>
                </a:rPr>
                <a:t>农村：集中供养和分散供养相结合</a:t>
              </a:r>
              <a:endParaRPr lang="zh-CN" altLang="en-US" sz="2000" dirty="0">
                <a:latin typeface="Microsoft YaHei" charset="-122"/>
                <a:ea typeface="Microsoft YaHei" charset="-122"/>
                <a:cs typeface="Microsoft YaHei" charset="-122"/>
              </a:endParaRPr>
            </a:p>
          </p:txBody>
        </p:sp>
      </p:grpSp>
      <p:pic>
        <p:nvPicPr>
          <p:cNvPr id="37" name="图片 36">
            <a:extLst>
              <a:ext uri="{FF2B5EF4-FFF2-40B4-BE49-F238E27FC236}">
                <a16:creationId xmlns:a16="http://schemas.microsoft.com/office/drawing/2014/main" id="{AB9B6F22-6A7D-4D12-92EA-5C086F03CEFD}"/>
              </a:ext>
            </a:extLst>
          </p:cNvPr>
          <p:cNvPicPr>
            <a:picLocks noChangeAspect="1"/>
          </p:cNvPicPr>
          <p:nvPr/>
        </p:nvPicPr>
        <p:blipFill>
          <a:blip r:embed="rId3"/>
          <a:stretch>
            <a:fillRect/>
          </a:stretch>
        </p:blipFill>
        <p:spPr>
          <a:xfrm>
            <a:off x="9740466" y="726186"/>
            <a:ext cx="2344059" cy="1890493"/>
          </a:xfrm>
          <a:prstGeom prst="rect">
            <a:avLst/>
          </a:prstGeom>
        </p:spPr>
      </p:pic>
      <p:sp>
        <p:nvSpPr>
          <p:cNvPr id="16" name="矩形 15">
            <a:extLst>
              <a:ext uri="{FF2B5EF4-FFF2-40B4-BE49-F238E27FC236}">
                <a16:creationId xmlns:a16="http://schemas.microsoft.com/office/drawing/2014/main" id="{6D961FD7-17B2-4C93-ACBB-7090DC6B7FA7}"/>
              </a:ext>
            </a:extLst>
          </p:cNvPr>
          <p:cNvSpPr/>
          <p:nvPr/>
        </p:nvSpPr>
        <p:spPr>
          <a:xfrm>
            <a:off x="1014780" y="183991"/>
            <a:ext cx="2608406" cy="369332"/>
          </a:xfrm>
          <a:prstGeom prst="rect">
            <a:avLst/>
          </a:prstGeom>
        </p:spPr>
        <p:txBody>
          <a:bodyPr wrap="none">
            <a:spAutoFit/>
          </a:bodyPr>
          <a:lstStyle/>
          <a:p>
            <a:r>
              <a:rPr lang="en-US" altLang="zh-CN" dirty="0">
                <a:latin typeface="Helvetica Neue For Number"/>
              </a:rPr>
              <a:t>1.4.7 </a:t>
            </a:r>
            <a:r>
              <a:rPr lang="zh-CN" altLang="en-US" dirty="0">
                <a:latin typeface="Helvetica Neue For Number"/>
              </a:rPr>
              <a:t>七、社会福利制度</a:t>
            </a:r>
            <a:endParaRPr lang="zh-CN" altLang="en-US" dirty="0"/>
          </a:p>
        </p:txBody>
      </p:sp>
      <p:grpSp>
        <p:nvGrpSpPr>
          <p:cNvPr id="21" name="组合 20">
            <a:extLst>
              <a:ext uri="{FF2B5EF4-FFF2-40B4-BE49-F238E27FC236}">
                <a16:creationId xmlns:a16="http://schemas.microsoft.com/office/drawing/2014/main" id="{ED0958D1-CC61-4816-8B3A-389E5894DBC0}"/>
              </a:ext>
            </a:extLst>
          </p:cNvPr>
          <p:cNvGrpSpPr/>
          <p:nvPr/>
        </p:nvGrpSpPr>
        <p:grpSpPr>
          <a:xfrm>
            <a:off x="686164" y="2245199"/>
            <a:ext cx="3861077" cy="400110"/>
            <a:chOff x="686164" y="2245199"/>
            <a:chExt cx="3861077" cy="400110"/>
          </a:xfrm>
        </p:grpSpPr>
        <p:sp>
          <p:nvSpPr>
            <p:cNvPr id="22" name="文本框 21">
              <a:extLst>
                <a:ext uri="{FF2B5EF4-FFF2-40B4-BE49-F238E27FC236}">
                  <a16:creationId xmlns:a16="http://schemas.microsoft.com/office/drawing/2014/main" id="{4208A23F-D708-4E1D-8CC1-9F7D0EB9496B}"/>
                </a:ext>
              </a:extLst>
            </p:cNvPr>
            <p:cNvSpPr txBox="1"/>
            <p:nvPr/>
          </p:nvSpPr>
          <p:spPr>
            <a:xfrm>
              <a:off x="686164" y="2245199"/>
              <a:ext cx="2937022" cy="400110"/>
            </a:xfrm>
            <a:prstGeom prst="rect">
              <a:avLst/>
            </a:prstGeom>
            <a:noFill/>
          </p:spPr>
          <p:txBody>
            <a:bodyPr wrap="none" rtlCol="0">
              <a:spAutoFit/>
            </a:bodyPr>
            <a:lstStyle/>
            <a:p>
              <a:r>
                <a:rPr lang="en-US" altLang="zh-CN" sz="2000" b="1" dirty="0"/>
                <a:t>1.4.7   </a:t>
              </a:r>
              <a:r>
                <a:rPr lang="zh-CN" altLang="en-US" sz="2000" b="1" dirty="0"/>
                <a:t>七、社会福利制度</a:t>
              </a:r>
              <a:endParaRPr lang="en-US" altLang="zh-CN" sz="2000" b="1" dirty="0"/>
            </a:p>
          </p:txBody>
        </p:sp>
        <p:sp>
          <p:nvSpPr>
            <p:cNvPr id="23" name="文本框 22">
              <a:extLst>
                <a:ext uri="{FF2B5EF4-FFF2-40B4-BE49-F238E27FC236}">
                  <a16:creationId xmlns:a16="http://schemas.microsoft.com/office/drawing/2014/main" id="{01DE62AD-C884-49F1-8FE0-12C137345BE6}"/>
                </a:ext>
              </a:extLst>
            </p:cNvPr>
            <p:cNvSpPr txBox="1"/>
            <p:nvPr/>
          </p:nvSpPr>
          <p:spPr>
            <a:xfrm>
              <a:off x="3670078" y="2247347"/>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
        <p:nvSpPr>
          <p:cNvPr id="24" name="文本框 23">
            <a:extLst>
              <a:ext uri="{FF2B5EF4-FFF2-40B4-BE49-F238E27FC236}">
                <a16:creationId xmlns:a16="http://schemas.microsoft.com/office/drawing/2014/main" id="{B88F22AC-49AC-469D-97C1-F9C736F07F5F}"/>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32" name="矩形 31">
            <a:extLst>
              <a:ext uri="{FF2B5EF4-FFF2-40B4-BE49-F238E27FC236}">
                <a16:creationId xmlns:a16="http://schemas.microsoft.com/office/drawing/2014/main" id="{3A754E1C-12E1-4677-AA72-20C6FEF4F3E0}"/>
              </a:ext>
            </a:extLst>
          </p:cNvPr>
          <p:cNvSpPr/>
          <p:nvPr/>
        </p:nvSpPr>
        <p:spPr>
          <a:xfrm>
            <a:off x="667316" y="1579684"/>
            <a:ext cx="5670142" cy="461665"/>
          </a:xfrm>
          <a:prstGeom prst="rect">
            <a:avLst/>
          </a:prstGeom>
          <a:noFill/>
        </p:spPr>
        <p:txBody>
          <a:bodyPr wrap="square" rtlCol="0">
            <a:spAutoFit/>
          </a:bodyPr>
          <a:lstStyle/>
          <a:p>
            <a:r>
              <a:rPr lang="en-US" altLang="zh-CN" sz="2400" b="1" dirty="0"/>
              <a:t>1.4</a:t>
            </a:r>
            <a:r>
              <a:rPr lang="zh-CN" altLang="en-US" sz="2400" b="1" dirty="0"/>
              <a:t>   中国社会保障制度改革</a:t>
            </a:r>
          </a:p>
        </p:txBody>
      </p:sp>
    </p:spTree>
    <p:extLst>
      <p:ext uri="{BB962C8B-B14F-4D97-AF65-F5344CB8AC3E}">
        <p14:creationId xmlns:p14="http://schemas.microsoft.com/office/powerpoint/2010/main" val="298644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04730670-CCEF-4718-BD2D-2BED59614E0D}"/>
              </a:ext>
            </a:extLst>
          </p:cNvPr>
          <p:cNvGrpSpPr/>
          <p:nvPr/>
        </p:nvGrpSpPr>
        <p:grpSpPr>
          <a:xfrm>
            <a:off x="1898476" y="1911461"/>
            <a:ext cx="8395048" cy="3672623"/>
            <a:chOff x="-460158" y="1843034"/>
            <a:chExt cx="8395048" cy="3672623"/>
          </a:xfrm>
        </p:grpSpPr>
        <p:sp>
          <p:nvSpPr>
            <p:cNvPr id="15" name="文本框 14">
              <a:extLst>
                <a:ext uri="{FF2B5EF4-FFF2-40B4-BE49-F238E27FC236}">
                  <a16:creationId xmlns:a16="http://schemas.microsoft.com/office/drawing/2014/main" id="{4770FA5A-4C9C-46CB-B25D-74CD1B45B1E5}"/>
                </a:ext>
              </a:extLst>
            </p:cNvPr>
            <p:cNvSpPr txBox="1"/>
            <p:nvPr/>
          </p:nvSpPr>
          <p:spPr>
            <a:xfrm>
              <a:off x="-460158" y="3204060"/>
              <a:ext cx="3040605" cy="954107"/>
            </a:xfrm>
            <a:prstGeom prst="rect">
              <a:avLst/>
            </a:prstGeom>
            <a:solidFill>
              <a:schemeClr val="accent6">
                <a:lumMod val="60000"/>
                <a:lumOff val="40000"/>
              </a:schemeClr>
            </a:solidFill>
            <a:ln w="38100">
              <a:noFill/>
            </a:ln>
          </p:spPr>
          <p:txBody>
            <a:bodyPr vert="horz" wrap="square" rtlCol="0">
              <a:spAutoFit/>
            </a:bodyPr>
            <a:lstStyle/>
            <a:p>
              <a:pPr algn="ctr"/>
              <a:r>
                <a:rPr lang="zh-CN" altLang="en-US" sz="2800" dirty="0"/>
                <a:t>社会保障制度产生的历史背景</a:t>
              </a:r>
              <a:endParaRPr lang="zh-CN" altLang="en-US" sz="2800" b="1" spc="300" dirty="0">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97D1C824-0167-4A0E-8B15-5032A3C589E0}"/>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CA2F7707-B4AD-44CE-A5BD-BE3B4E3EF351}"/>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568688EC-7626-4DB3-8782-CA519B7A0BB7}"/>
                </a:ext>
              </a:extLst>
            </p:cNvPr>
            <p:cNvCxnSpPr/>
            <p:nvPr/>
          </p:nvCxnSpPr>
          <p:spPr>
            <a:xfrm>
              <a:off x="3117275" y="365400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083E83ED-E143-42F7-B838-1B046B1FD3EF}"/>
                </a:ext>
              </a:extLst>
            </p:cNvPr>
            <p:cNvSpPr txBox="1"/>
            <p:nvPr/>
          </p:nvSpPr>
          <p:spPr>
            <a:xfrm>
              <a:off x="3625845" y="1843034"/>
              <a:ext cx="2438492" cy="461665"/>
            </a:xfrm>
            <a:prstGeom prst="rect">
              <a:avLst/>
            </a:prstGeom>
            <a:noFill/>
            <a:ln w="38100">
              <a:solidFill>
                <a:schemeClr val="accent6">
                  <a:lumMod val="75000"/>
                </a:schemeClr>
              </a:solidFill>
            </a:ln>
          </p:spPr>
          <p:txBody>
            <a:bodyPr wrap="square" rtlCol="0">
              <a:spAutoFit/>
            </a:bodyPr>
            <a:lstStyle/>
            <a:p>
              <a:pPr algn="ctr"/>
              <a:r>
                <a:rPr lang="zh-CN" altLang="en-US" sz="2400" dirty="0"/>
                <a:t>社会保障的定义</a:t>
              </a:r>
              <a:endParaRPr lang="zh-CN" altLang="en-US" sz="2400" b="1"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9BC6FB3C-DCA0-4F0D-96B9-16071D98C654}"/>
                </a:ext>
              </a:extLst>
            </p:cNvPr>
            <p:cNvSpPr txBox="1"/>
            <p:nvPr/>
          </p:nvSpPr>
          <p:spPr>
            <a:xfrm>
              <a:off x="3625844" y="3450282"/>
              <a:ext cx="3696600" cy="461665"/>
            </a:xfrm>
            <a:prstGeom prst="rect">
              <a:avLst/>
            </a:prstGeom>
            <a:noFill/>
            <a:ln w="38100">
              <a:solidFill>
                <a:schemeClr val="accent6">
                  <a:lumMod val="75000"/>
                </a:schemeClr>
              </a:solidFill>
            </a:ln>
          </p:spPr>
          <p:txBody>
            <a:bodyPr wrap="square" rtlCol="0">
              <a:spAutoFit/>
            </a:bodyPr>
            <a:lstStyle/>
            <a:p>
              <a:pPr algn="ctr"/>
              <a:r>
                <a:rPr lang="zh-CN" altLang="en-US" sz="2400" dirty="0"/>
                <a:t>社会保障产生的理论基础</a:t>
              </a:r>
              <a:endParaRPr lang="en-GB" altLang="zh-CN" sz="2400" dirty="0"/>
            </a:p>
          </p:txBody>
        </p:sp>
        <p:cxnSp>
          <p:nvCxnSpPr>
            <p:cNvPr id="22" name="直接连接符 21">
              <a:extLst>
                <a:ext uri="{FF2B5EF4-FFF2-40B4-BE49-F238E27FC236}">
                  <a16:creationId xmlns:a16="http://schemas.microsoft.com/office/drawing/2014/main" id="{42D75EF2-11BD-44F5-97DE-FF928E661CCC}"/>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D4A6C9CD-FFBA-4078-8B15-19B1DBC7C3BA}"/>
                </a:ext>
              </a:extLst>
            </p:cNvPr>
            <p:cNvSpPr txBox="1"/>
            <p:nvPr/>
          </p:nvSpPr>
          <p:spPr>
            <a:xfrm>
              <a:off x="3679334" y="5053992"/>
              <a:ext cx="4255556" cy="461665"/>
            </a:xfrm>
            <a:prstGeom prst="rect">
              <a:avLst/>
            </a:prstGeom>
            <a:noFill/>
            <a:ln w="38100">
              <a:solidFill>
                <a:schemeClr val="accent6">
                  <a:lumMod val="75000"/>
                </a:schemeClr>
              </a:solidFill>
            </a:ln>
          </p:spPr>
          <p:txBody>
            <a:bodyPr wrap="square" rtlCol="0">
              <a:spAutoFit/>
            </a:bodyPr>
            <a:lstStyle/>
            <a:p>
              <a:pPr algn="ctr"/>
              <a:r>
                <a:rPr lang="zh-CN" altLang="en-US" sz="2400" dirty="0"/>
                <a:t>社会保障制度实施的重要意义</a:t>
              </a:r>
              <a:endParaRPr lang="zh-CN" altLang="en-US" sz="2400" b="1" dirty="0">
                <a:latin typeface="微软雅黑" panose="020B0503020204020204" pitchFamily="34" charset="-122"/>
                <a:ea typeface="微软雅黑" panose="020B0503020204020204" pitchFamily="34" charset="-122"/>
              </a:endParaRPr>
            </a:p>
          </p:txBody>
        </p:sp>
        <p:cxnSp>
          <p:nvCxnSpPr>
            <p:cNvPr id="25" name="直接连接符 24">
              <a:extLst>
                <a:ext uri="{FF2B5EF4-FFF2-40B4-BE49-F238E27FC236}">
                  <a16:creationId xmlns:a16="http://schemas.microsoft.com/office/drawing/2014/main" id="{08D3A7D8-5C3F-4D7B-B73F-EBA451D76715}"/>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55624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98595B15-9DE0-48D9-91C5-D35509FE508F}"/>
              </a:ext>
            </a:extLst>
          </p:cNvPr>
          <p:cNvGrpSpPr/>
          <p:nvPr/>
        </p:nvGrpSpPr>
        <p:grpSpPr>
          <a:xfrm>
            <a:off x="1532191" y="3429000"/>
            <a:ext cx="6490881" cy="2324682"/>
            <a:chOff x="812928" y="2525130"/>
            <a:chExt cx="6490881" cy="2324682"/>
          </a:xfrm>
        </p:grpSpPr>
        <p:sp>
          <p:nvSpPr>
            <p:cNvPr id="5" name="Rectangle 4">
              <a:extLst>
                <a:ext uri="{FF2B5EF4-FFF2-40B4-BE49-F238E27FC236}">
                  <a16:creationId xmlns:a16="http://schemas.microsoft.com/office/drawing/2014/main" id="{78C09407-A36A-448E-A40B-FD1EAEA2B9A1}"/>
                </a:ext>
              </a:extLst>
            </p:cNvPr>
            <p:cNvSpPr/>
            <p:nvPr/>
          </p:nvSpPr>
          <p:spPr>
            <a:xfrm>
              <a:off x="812930" y="2525130"/>
              <a:ext cx="5721438" cy="400110"/>
            </a:xfrm>
            <a:prstGeom prst="rect">
              <a:avLst/>
            </a:prstGeom>
            <a:noFill/>
            <a:ln w="38100">
              <a:noFill/>
            </a:ln>
          </p:spPr>
          <p:txBody>
            <a:bodyPr wrap="none">
              <a:spAutoFit/>
            </a:bodyPr>
            <a:lstStyle/>
            <a:p>
              <a:pPr algn="ctr"/>
              <a:r>
                <a:rPr lang="en-US" altLang="zh-CN" sz="2000" dirty="0">
                  <a:latin typeface="+mn-ea"/>
                </a:rPr>
                <a:t>1</a:t>
              </a:r>
              <a:r>
                <a:rPr lang="zh-CN" altLang="en-US" sz="2000" dirty="0">
                  <a:latin typeface="+mn-ea"/>
                </a:rPr>
                <a:t>、以社会公平为基本原则，</a:t>
              </a:r>
              <a:r>
                <a:rPr lang="zh-CN" altLang="en-US" sz="2000" dirty="0">
                  <a:solidFill>
                    <a:srgbClr val="FF0000"/>
                  </a:solidFill>
                  <a:latin typeface="+mn-ea"/>
                </a:rPr>
                <a:t>扩大社会保障范围</a:t>
              </a:r>
              <a:r>
                <a:rPr lang="zh-CN" altLang="en-US" sz="2000" dirty="0">
                  <a:latin typeface="+mn-ea"/>
                </a:rPr>
                <a:t>；</a:t>
              </a:r>
              <a:endParaRPr lang="en-GB" sz="2000" dirty="0"/>
            </a:p>
          </p:txBody>
        </p:sp>
        <p:sp>
          <p:nvSpPr>
            <p:cNvPr id="7" name="Rectangle 6">
              <a:extLst>
                <a:ext uri="{FF2B5EF4-FFF2-40B4-BE49-F238E27FC236}">
                  <a16:creationId xmlns:a16="http://schemas.microsoft.com/office/drawing/2014/main" id="{BFD9D0B3-D4F0-46A2-A63E-AEC279D02EEF}"/>
                </a:ext>
              </a:extLst>
            </p:cNvPr>
            <p:cNvSpPr/>
            <p:nvPr/>
          </p:nvSpPr>
          <p:spPr>
            <a:xfrm>
              <a:off x="812928" y="4449702"/>
              <a:ext cx="5977919" cy="400110"/>
            </a:xfrm>
            <a:prstGeom prst="rect">
              <a:avLst/>
            </a:prstGeom>
            <a:noFill/>
            <a:ln w="38100">
              <a:noFill/>
            </a:ln>
          </p:spPr>
          <p:txBody>
            <a:bodyPr wrap="none">
              <a:spAutoFit/>
            </a:bodyPr>
            <a:lstStyle/>
            <a:p>
              <a:pPr algn="ctr"/>
              <a:r>
                <a:rPr lang="en-US" altLang="zh-CN" sz="2000" dirty="0">
                  <a:latin typeface="+mn-ea"/>
                </a:rPr>
                <a:t>4</a:t>
              </a:r>
              <a:r>
                <a:rPr lang="zh-CN" altLang="en-US" sz="2000" dirty="0">
                  <a:latin typeface="+mn-ea"/>
                </a:rPr>
                <a:t>、以依法治国为目标，</a:t>
              </a:r>
              <a:r>
                <a:rPr lang="zh-CN" altLang="en-US" sz="2000" dirty="0">
                  <a:solidFill>
                    <a:srgbClr val="FF0000"/>
                  </a:solidFill>
                  <a:latin typeface="+mn-ea"/>
                </a:rPr>
                <a:t>加快社会保障立法</a:t>
              </a:r>
              <a:r>
                <a:rPr lang="zh-CN" altLang="en-US" sz="2000" dirty="0">
                  <a:latin typeface="+mn-ea"/>
                </a:rPr>
                <a:t>的进程；</a:t>
              </a:r>
              <a:endParaRPr lang="en-GB" sz="2000" dirty="0">
                <a:latin typeface="+mn-ea"/>
              </a:endParaRPr>
            </a:p>
          </p:txBody>
        </p:sp>
        <p:sp>
          <p:nvSpPr>
            <p:cNvPr id="8" name="Rectangle 7">
              <a:extLst>
                <a:ext uri="{FF2B5EF4-FFF2-40B4-BE49-F238E27FC236}">
                  <a16:creationId xmlns:a16="http://schemas.microsoft.com/office/drawing/2014/main" id="{D61D5363-38F7-423B-874E-D8C7F0078F58}"/>
                </a:ext>
              </a:extLst>
            </p:cNvPr>
            <p:cNvSpPr/>
            <p:nvPr/>
          </p:nvSpPr>
          <p:spPr>
            <a:xfrm>
              <a:off x="812929" y="3789220"/>
              <a:ext cx="6490880" cy="400110"/>
            </a:xfrm>
            <a:prstGeom prst="rect">
              <a:avLst/>
            </a:prstGeom>
            <a:noFill/>
            <a:ln w="38100">
              <a:noFill/>
            </a:ln>
          </p:spPr>
          <p:txBody>
            <a:bodyPr wrap="none">
              <a:spAutoFit/>
            </a:bodyPr>
            <a:lstStyle/>
            <a:p>
              <a:pPr algn="ctr"/>
              <a:r>
                <a:rPr lang="en-US" altLang="zh-CN" sz="2000" dirty="0">
                  <a:latin typeface="+mn-ea"/>
                </a:rPr>
                <a:t>3</a:t>
              </a:r>
              <a:r>
                <a:rPr lang="zh-CN" altLang="en-US" sz="2000" dirty="0">
                  <a:latin typeface="+mn-ea"/>
                </a:rPr>
                <a:t>、以均衡发展为基础，</a:t>
              </a:r>
              <a:r>
                <a:rPr lang="zh-CN" altLang="en-US" sz="2000" dirty="0">
                  <a:solidFill>
                    <a:srgbClr val="FF0000"/>
                  </a:solidFill>
                  <a:latin typeface="+mn-ea"/>
                </a:rPr>
                <a:t>加快农村社会保障制度的建设</a:t>
              </a:r>
              <a:r>
                <a:rPr lang="zh-CN" altLang="en-US" sz="2000" dirty="0">
                  <a:latin typeface="+mn-ea"/>
                </a:rPr>
                <a:t>；</a:t>
              </a:r>
              <a:endParaRPr lang="en-GB" sz="2000" dirty="0">
                <a:latin typeface="+mn-ea"/>
              </a:endParaRPr>
            </a:p>
          </p:txBody>
        </p:sp>
        <p:sp>
          <p:nvSpPr>
            <p:cNvPr id="9" name="Rectangle 8">
              <a:extLst>
                <a:ext uri="{FF2B5EF4-FFF2-40B4-BE49-F238E27FC236}">
                  <a16:creationId xmlns:a16="http://schemas.microsoft.com/office/drawing/2014/main" id="{0F760C45-9463-4CE4-A5CB-DB3A8FDBCB77}"/>
                </a:ext>
              </a:extLst>
            </p:cNvPr>
            <p:cNvSpPr/>
            <p:nvPr/>
          </p:nvSpPr>
          <p:spPr>
            <a:xfrm>
              <a:off x="812930" y="3163278"/>
              <a:ext cx="4695516" cy="400110"/>
            </a:xfrm>
            <a:prstGeom prst="rect">
              <a:avLst/>
            </a:prstGeom>
            <a:noFill/>
            <a:ln w="38100">
              <a:noFill/>
            </a:ln>
          </p:spPr>
          <p:txBody>
            <a:bodyPr wrap="none">
              <a:spAutoFit/>
            </a:bodyPr>
            <a:lstStyle/>
            <a:p>
              <a:pPr algn="ctr"/>
              <a:r>
                <a:rPr lang="en-US" altLang="zh-CN" sz="2000" dirty="0">
                  <a:latin typeface="+mn-ea"/>
                </a:rPr>
                <a:t>2</a:t>
              </a:r>
              <a:r>
                <a:rPr lang="zh-CN" altLang="en-US" sz="2000" dirty="0">
                  <a:latin typeface="+mn-ea"/>
                </a:rPr>
                <a:t>、</a:t>
              </a:r>
              <a:r>
                <a:rPr lang="zh-CN" altLang="en-US" sz="2000" dirty="0">
                  <a:solidFill>
                    <a:srgbClr val="FF0000"/>
                  </a:solidFill>
                  <a:latin typeface="+mn-ea"/>
                </a:rPr>
                <a:t>以政府为主导</a:t>
              </a:r>
              <a:r>
                <a:rPr lang="zh-CN" altLang="en-US" sz="2000" dirty="0">
                  <a:latin typeface="+mn-ea"/>
                </a:rPr>
                <a:t>，筹集社会保障基金；</a:t>
              </a:r>
              <a:endParaRPr lang="en-GB" sz="2000" dirty="0">
                <a:latin typeface="+mn-ea"/>
              </a:endParaRPr>
            </a:p>
          </p:txBody>
        </p:sp>
      </p:grpSp>
      <p:sp>
        <p:nvSpPr>
          <p:cNvPr id="15" name="文本框 14">
            <a:extLst>
              <a:ext uri="{FF2B5EF4-FFF2-40B4-BE49-F238E27FC236}">
                <a16:creationId xmlns:a16="http://schemas.microsoft.com/office/drawing/2014/main" id="{E09DBC0C-9A21-4D93-895B-240E7BAA0ED5}"/>
              </a:ext>
            </a:extLst>
          </p:cNvPr>
          <p:cNvSpPr txBox="1"/>
          <p:nvPr/>
        </p:nvSpPr>
        <p:spPr>
          <a:xfrm>
            <a:off x="686552" y="2258634"/>
            <a:ext cx="5631670" cy="400110"/>
          </a:xfrm>
          <a:prstGeom prst="rect">
            <a:avLst/>
          </a:prstGeom>
          <a:noFill/>
        </p:spPr>
        <p:txBody>
          <a:bodyPr wrap="none" rtlCol="0">
            <a:spAutoFit/>
          </a:bodyPr>
          <a:lstStyle/>
          <a:p>
            <a:r>
              <a:rPr lang="en-US" altLang="zh-CN" sz="2000" b="1" dirty="0"/>
              <a:t>1.4.11   </a:t>
            </a:r>
            <a:r>
              <a:rPr lang="zh-CN" altLang="en-US" sz="2000" b="1" dirty="0"/>
              <a:t>十一、关于社会保障制度改革的几点建议</a:t>
            </a:r>
            <a:endParaRPr lang="en-US" altLang="zh-CN" sz="2000" b="1" dirty="0"/>
          </a:p>
        </p:txBody>
      </p:sp>
      <p:pic>
        <p:nvPicPr>
          <p:cNvPr id="4" name="图片 3">
            <a:extLst>
              <a:ext uri="{FF2B5EF4-FFF2-40B4-BE49-F238E27FC236}">
                <a16:creationId xmlns:a16="http://schemas.microsoft.com/office/drawing/2014/main" id="{D6C80D07-8A78-45DD-92E8-94BA10E61F4B}"/>
              </a:ext>
            </a:extLst>
          </p:cNvPr>
          <p:cNvPicPr>
            <a:picLocks noChangeAspect="1"/>
          </p:cNvPicPr>
          <p:nvPr/>
        </p:nvPicPr>
        <p:blipFill>
          <a:blip r:embed="rId3"/>
          <a:stretch>
            <a:fillRect/>
          </a:stretch>
        </p:blipFill>
        <p:spPr>
          <a:xfrm>
            <a:off x="9406426" y="672184"/>
            <a:ext cx="2678099" cy="2159898"/>
          </a:xfrm>
          <a:prstGeom prst="rect">
            <a:avLst/>
          </a:prstGeom>
        </p:spPr>
      </p:pic>
      <p:sp>
        <p:nvSpPr>
          <p:cNvPr id="19" name="文本框 18">
            <a:extLst>
              <a:ext uri="{FF2B5EF4-FFF2-40B4-BE49-F238E27FC236}">
                <a16:creationId xmlns:a16="http://schemas.microsoft.com/office/drawing/2014/main" id="{786B0F9A-4C49-414C-BF5D-24393AE97AB0}"/>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20" name="矩形 19">
            <a:extLst>
              <a:ext uri="{FF2B5EF4-FFF2-40B4-BE49-F238E27FC236}">
                <a16:creationId xmlns:a16="http://schemas.microsoft.com/office/drawing/2014/main" id="{90C62DA9-5896-4864-8C39-1FF4E55BE1AE}"/>
              </a:ext>
            </a:extLst>
          </p:cNvPr>
          <p:cNvSpPr/>
          <p:nvPr/>
        </p:nvSpPr>
        <p:spPr>
          <a:xfrm>
            <a:off x="667316" y="1579684"/>
            <a:ext cx="5670142" cy="461665"/>
          </a:xfrm>
          <a:prstGeom prst="rect">
            <a:avLst/>
          </a:prstGeom>
          <a:noFill/>
        </p:spPr>
        <p:txBody>
          <a:bodyPr wrap="square" rtlCol="0">
            <a:spAutoFit/>
          </a:bodyPr>
          <a:lstStyle/>
          <a:p>
            <a:r>
              <a:rPr lang="en-US" altLang="zh-CN" sz="2400" b="1" dirty="0"/>
              <a:t>1.4</a:t>
            </a:r>
            <a:r>
              <a:rPr lang="zh-CN" altLang="en-US" sz="2400" b="1" dirty="0"/>
              <a:t>   中国社会保障制度改革</a:t>
            </a:r>
          </a:p>
        </p:txBody>
      </p:sp>
      <p:sp>
        <p:nvSpPr>
          <p:cNvPr id="2" name="矩形 1">
            <a:extLst>
              <a:ext uri="{FF2B5EF4-FFF2-40B4-BE49-F238E27FC236}">
                <a16:creationId xmlns:a16="http://schemas.microsoft.com/office/drawing/2014/main" id="{5C134018-B30E-4936-875F-E680D7063F5B}"/>
              </a:ext>
            </a:extLst>
          </p:cNvPr>
          <p:cNvSpPr/>
          <p:nvPr/>
        </p:nvSpPr>
        <p:spPr>
          <a:xfrm>
            <a:off x="988461" y="212565"/>
            <a:ext cx="5027851" cy="369332"/>
          </a:xfrm>
          <a:prstGeom prst="rect">
            <a:avLst/>
          </a:prstGeom>
        </p:spPr>
        <p:txBody>
          <a:bodyPr wrap="none">
            <a:spAutoFit/>
          </a:bodyPr>
          <a:lstStyle/>
          <a:p>
            <a:r>
              <a:rPr lang="en-US" altLang="zh-CN" dirty="0">
                <a:latin typeface="Helvetica Neue For Number"/>
              </a:rPr>
              <a:t>1.4.11 </a:t>
            </a:r>
            <a:r>
              <a:rPr lang="zh-CN" altLang="en-US" dirty="0">
                <a:latin typeface="Helvetica Neue For Number"/>
              </a:rPr>
              <a:t>十一、关于社会保障制度改革的几点建议</a:t>
            </a:r>
            <a:endParaRPr lang="zh-CN" altLang="en-US" dirty="0"/>
          </a:p>
        </p:txBody>
      </p:sp>
    </p:spTree>
    <p:extLst>
      <p:ext uri="{BB962C8B-B14F-4D97-AF65-F5344CB8AC3E}">
        <p14:creationId xmlns:p14="http://schemas.microsoft.com/office/powerpoint/2010/main" val="21669510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819353" y="2300534"/>
            <a:ext cx="7120852" cy="3287995"/>
          </a:xfrm>
        </p:spPr>
        <p:txBody>
          <a:bodyPr anchor="ctr"/>
          <a:lstStyle/>
          <a:p>
            <a:pPr algn="l">
              <a:lnSpc>
                <a:spcPct val="150000"/>
              </a:lnSpc>
              <a:spcAft>
                <a:spcPts val="1200"/>
              </a:spcAft>
            </a:pPr>
            <a:r>
              <a:rPr lang="zh-CN" altLang="en-US" dirty="0"/>
              <a:t>目前，农村养老保险制度的基本原则不包括（   ）。</a:t>
            </a:r>
            <a:endParaRPr lang="en-GB" altLang="zh-CN" dirty="0"/>
          </a:p>
          <a:p>
            <a:pPr algn="l">
              <a:lnSpc>
                <a:spcPct val="150000"/>
              </a:lnSpc>
            </a:pPr>
            <a:r>
              <a:rPr lang="en-US" altLang="zh-CN" dirty="0"/>
              <a:t>A</a:t>
            </a:r>
            <a:r>
              <a:rPr lang="zh-CN" altLang="en-US" dirty="0"/>
              <a:t>、个人缴费为主</a:t>
            </a:r>
            <a:endParaRPr lang="en-GB" altLang="zh-CN" dirty="0"/>
          </a:p>
          <a:p>
            <a:pPr algn="l">
              <a:lnSpc>
                <a:spcPct val="150000"/>
              </a:lnSpc>
            </a:pPr>
            <a:r>
              <a:rPr lang="en-US" altLang="zh-CN" dirty="0"/>
              <a:t>B</a:t>
            </a:r>
            <a:r>
              <a:rPr lang="zh-CN" altLang="en-US" dirty="0"/>
              <a:t>、集体补助为辅</a:t>
            </a:r>
            <a:endParaRPr lang="en-GB" altLang="zh-CN" dirty="0"/>
          </a:p>
          <a:p>
            <a:pPr algn="l">
              <a:lnSpc>
                <a:spcPct val="150000"/>
              </a:lnSpc>
            </a:pPr>
            <a:r>
              <a:rPr lang="en-US" altLang="zh-CN" dirty="0"/>
              <a:t>C</a:t>
            </a:r>
            <a:r>
              <a:rPr lang="zh-CN" altLang="en-US" dirty="0"/>
              <a:t>、政府给予政策支持</a:t>
            </a:r>
            <a:endParaRPr lang="en-GB" altLang="zh-CN" dirty="0"/>
          </a:p>
          <a:p>
            <a:pPr algn="l">
              <a:lnSpc>
                <a:spcPct val="150000"/>
              </a:lnSpc>
            </a:pPr>
            <a:r>
              <a:rPr lang="en-US" altLang="zh-CN" dirty="0"/>
              <a:t>D</a:t>
            </a:r>
            <a:r>
              <a:rPr lang="zh-CN" altLang="en-US" dirty="0"/>
              <a:t>、完全由个人承担费用</a:t>
            </a:r>
          </a:p>
        </p:txBody>
      </p:sp>
      <p:sp>
        <p:nvSpPr>
          <p:cNvPr id="5" name="TextBox 3">
            <a:extLst>
              <a:ext uri="{FF2B5EF4-FFF2-40B4-BE49-F238E27FC236}">
                <a16:creationId xmlns:a16="http://schemas.microsoft.com/office/drawing/2014/main" id="{3DA9FDEA-36A9-40E2-B043-4A248525B83E}"/>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8700547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819353" y="2300534"/>
            <a:ext cx="7120852" cy="3287995"/>
          </a:xfrm>
        </p:spPr>
        <p:txBody>
          <a:bodyPr anchor="ctr"/>
          <a:lstStyle/>
          <a:p>
            <a:pPr algn="l">
              <a:lnSpc>
                <a:spcPct val="150000"/>
              </a:lnSpc>
              <a:spcAft>
                <a:spcPts val="1200"/>
              </a:spcAft>
            </a:pPr>
            <a:r>
              <a:rPr lang="zh-CN" altLang="en-US" dirty="0"/>
              <a:t>目前，农村养老保险制度的基本原则不包括（ </a:t>
            </a:r>
            <a:r>
              <a:rPr lang="en-US" altLang="zh-CN" b="1" dirty="0">
                <a:solidFill>
                  <a:srgbClr val="FF0000"/>
                </a:solidFill>
              </a:rPr>
              <a:t>D</a:t>
            </a:r>
            <a:r>
              <a:rPr lang="zh-CN" altLang="en-US" dirty="0"/>
              <a:t> ）。</a:t>
            </a:r>
            <a:endParaRPr lang="en-GB" altLang="zh-CN" dirty="0"/>
          </a:p>
          <a:p>
            <a:pPr algn="l">
              <a:lnSpc>
                <a:spcPct val="150000"/>
              </a:lnSpc>
            </a:pPr>
            <a:r>
              <a:rPr lang="en-US" altLang="zh-CN" dirty="0"/>
              <a:t>A</a:t>
            </a:r>
            <a:r>
              <a:rPr lang="zh-CN" altLang="en-US" dirty="0"/>
              <a:t>、个人缴费为主</a:t>
            </a:r>
            <a:endParaRPr lang="en-GB" altLang="zh-CN" dirty="0"/>
          </a:p>
          <a:p>
            <a:pPr algn="l">
              <a:lnSpc>
                <a:spcPct val="150000"/>
              </a:lnSpc>
            </a:pPr>
            <a:r>
              <a:rPr lang="en-US" altLang="zh-CN" dirty="0"/>
              <a:t>B</a:t>
            </a:r>
            <a:r>
              <a:rPr lang="zh-CN" altLang="en-US" dirty="0"/>
              <a:t>、集体补助为辅</a:t>
            </a:r>
            <a:endParaRPr lang="en-GB" altLang="zh-CN" dirty="0"/>
          </a:p>
          <a:p>
            <a:pPr algn="l">
              <a:lnSpc>
                <a:spcPct val="150000"/>
              </a:lnSpc>
            </a:pPr>
            <a:r>
              <a:rPr lang="en-US" altLang="zh-CN" dirty="0"/>
              <a:t>C</a:t>
            </a:r>
            <a:r>
              <a:rPr lang="zh-CN" altLang="en-US" dirty="0"/>
              <a:t>、政府给予政策支持</a:t>
            </a:r>
            <a:endParaRPr lang="en-GB" altLang="zh-CN" dirty="0"/>
          </a:p>
          <a:p>
            <a:pPr algn="l">
              <a:lnSpc>
                <a:spcPct val="150000"/>
              </a:lnSpc>
            </a:pPr>
            <a:r>
              <a:rPr lang="en-US" altLang="zh-CN" dirty="0">
                <a:solidFill>
                  <a:srgbClr val="FF0000"/>
                </a:solidFill>
              </a:rPr>
              <a:t>D</a:t>
            </a:r>
            <a:r>
              <a:rPr lang="zh-CN" altLang="en-US" dirty="0">
                <a:solidFill>
                  <a:srgbClr val="FF0000"/>
                </a:solidFill>
              </a:rPr>
              <a:t>、完全由个人承担费用</a:t>
            </a:r>
          </a:p>
        </p:txBody>
      </p:sp>
      <p:sp>
        <p:nvSpPr>
          <p:cNvPr id="5" name="TextBox 3">
            <a:extLst>
              <a:ext uri="{FF2B5EF4-FFF2-40B4-BE49-F238E27FC236}">
                <a16:creationId xmlns:a16="http://schemas.microsoft.com/office/drawing/2014/main" id="{3DA9FDEA-36A9-40E2-B043-4A248525B83E}"/>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8435078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CBF97B20-855F-4415-911F-7E61AC1F6C5D}"/>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
        <p:nvSpPr>
          <p:cNvPr id="6" name="Rectangle 4">
            <a:extLst>
              <a:ext uri="{FF2B5EF4-FFF2-40B4-BE49-F238E27FC236}">
                <a16:creationId xmlns:a16="http://schemas.microsoft.com/office/drawing/2014/main" id="{23EE4300-6AE9-4A31-930C-2D589E8D996D}"/>
              </a:ext>
            </a:extLst>
          </p:cNvPr>
          <p:cNvSpPr/>
          <p:nvPr/>
        </p:nvSpPr>
        <p:spPr>
          <a:xfrm>
            <a:off x="2805601" y="1784232"/>
            <a:ext cx="4989252" cy="669863"/>
          </a:xfrm>
          <a:prstGeom prst="rect">
            <a:avLst/>
          </a:prstGeom>
        </p:spPr>
        <p:txBody>
          <a:bodyPr wrap="square">
            <a:spAutoFit/>
          </a:bodyPr>
          <a:lstStyle/>
          <a:p>
            <a:pPr>
              <a:lnSpc>
                <a:spcPct val="150000"/>
              </a:lnSpc>
            </a:pPr>
            <a:r>
              <a:rPr lang="zh-CN" altLang="en-US" sz="2800" dirty="0"/>
              <a:t>名词解释：社会福利制度。</a:t>
            </a:r>
            <a:endParaRPr lang="en-GB" altLang="zh-CN" sz="2800" dirty="0"/>
          </a:p>
        </p:txBody>
      </p:sp>
      <p:sp>
        <p:nvSpPr>
          <p:cNvPr id="8" name="Rectangle 1">
            <a:extLst>
              <a:ext uri="{FF2B5EF4-FFF2-40B4-BE49-F238E27FC236}">
                <a16:creationId xmlns:a16="http://schemas.microsoft.com/office/drawing/2014/main" id="{60E0BEE0-24B6-483B-8A97-F5FFBBFE0763}"/>
              </a:ext>
            </a:extLst>
          </p:cNvPr>
          <p:cNvSpPr/>
          <p:nvPr/>
        </p:nvSpPr>
        <p:spPr>
          <a:xfrm>
            <a:off x="2805601" y="3177160"/>
            <a:ext cx="8240771" cy="1226746"/>
          </a:xfrm>
          <a:prstGeom prst="rect">
            <a:avLst/>
          </a:prstGeom>
        </p:spPr>
        <p:txBody>
          <a:bodyPr wrap="square">
            <a:spAutoFit/>
          </a:bodyPr>
          <a:lstStyle/>
          <a:p>
            <a:pPr>
              <a:lnSpc>
                <a:spcPct val="150000"/>
              </a:lnSpc>
            </a:pPr>
            <a:r>
              <a:rPr lang="zh-CN" altLang="en-US" sz="2800" b="1" dirty="0">
                <a:solidFill>
                  <a:srgbClr val="FF0000"/>
                </a:solidFill>
                <a:latin typeface="Helvetica Neue For Number"/>
              </a:rPr>
              <a:t>答案：</a:t>
            </a:r>
            <a:r>
              <a:rPr lang="zh-CN" altLang="en-US" sz="2400" dirty="0">
                <a:solidFill>
                  <a:srgbClr val="FF0000"/>
                </a:solidFill>
                <a:latin typeface="Helvetica Neue For Number"/>
              </a:rPr>
              <a:t>指政府出资为那些生活困难的老人、孤儿和残疾人等特殊困难群体提供生活保障而建立的制度。</a:t>
            </a:r>
            <a:endParaRPr lang="zh-CN" altLang="en-US" sz="2400" b="0" i="0" dirty="0">
              <a:solidFill>
                <a:srgbClr val="FF0000"/>
              </a:solidFill>
              <a:effectLst/>
              <a:latin typeface="Helvetica Neue For Number"/>
            </a:endParaRPr>
          </a:p>
        </p:txBody>
      </p:sp>
    </p:spTree>
    <p:extLst>
      <p:ext uri="{BB962C8B-B14F-4D97-AF65-F5344CB8AC3E}">
        <p14:creationId xmlns:p14="http://schemas.microsoft.com/office/powerpoint/2010/main" val="32261872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BC7B937-3CF4-4E33-B3CF-FF499B0279F4}"/>
              </a:ext>
            </a:extLst>
          </p:cNvPr>
          <p:cNvSpPr/>
          <p:nvPr/>
        </p:nvSpPr>
        <p:spPr>
          <a:xfrm>
            <a:off x="829519" y="2129742"/>
            <a:ext cx="10532962" cy="3032567"/>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biLevel thresh="75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70175" y="2433091"/>
            <a:ext cx="12051650" cy="2590322"/>
          </a:xfrm>
          <a:prstGeom prst="rect">
            <a:avLst/>
          </a:prstGeom>
        </p:spPr>
      </p:pic>
    </p:spTree>
    <p:extLst>
      <p:ext uri="{BB962C8B-B14F-4D97-AF65-F5344CB8AC3E}">
        <p14:creationId xmlns:p14="http://schemas.microsoft.com/office/powerpoint/2010/main" val="38755674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303637" y="2592503"/>
            <a:ext cx="5905500" cy="2919095"/>
            <a:chOff x="8764" y="3057"/>
            <a:chExt cx="9300" cy="4597"/>
          </a:xfrm>
        </p:grpSpPr>
        <p:sp>
          <p:nvSpPr>
            <p:cNvPr id="5" name="Rectangle 14"/>
            <p:cNvSpPr/>
            <p:nvPr/>
          </p:nvSpPr>
          <p:spPr>
            <a:xfrm>
              <a:off x="8764" y="3879"/>
              <a:ext cx="9300" cy="3775"/>
            </a:xfrm>
            <a:prstGeom prst="rect">
              <a:avLst/>
            </a:prstGeom>
          </p:spPr>
          <p:txBody>
            <a:bodyPr wrap="none">
              <a:spAutoFit/>
            </a:bodyPr>
            <a:lstStyle/>
            <a:p>
              <a:pPr algn="l">
                <a:lnSpc>
                  <a:spcPct val="150000"/>
                </a:lnSpc>
                <a:spcAft>
                  <a:spcPts val="1200"/>
                </a:spcAft>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同学们退出课堂前记得做完随堂考哦</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gn="l">
                <a:lnSpc>
                  <a:spcPct val="150000"/>
                </a:lnSpc>
              </a:pP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sym typeface="+mn-ea"/>
                </a:rPr>
                <a:t>1</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sym typeface="+mn-ea"/>
                </a:rPr>
                <a:t>、它是老师精心挑选的历年真题；</a:t>
              </a:r>
            </a:p>
            <a:p>
              <a:pPr algn="l">
                <a:lnSpc>
                  <a:spcPct val="150000"/>
                </a:lnSpc>
              </a:pP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sym typeface="+mn-ea"/>
                </a:rPr>
                <a:t>2</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sym typeface="+mn-ea"/>
                </a:rPr>
                <a:t>、它能考察你对本次课程知识点的掌握；</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gn="l">
                <a:lnSpc>
                  <a:spcPct val="150000"/>
                </a:lnSpc>
              </a:pP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3</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、课后作业明天中午</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12:00</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前完成。</a:t>
              </a:r>
            </a:p>
          </p:txBody>
        </p:sp>
        <p:sp>
          <p:nvSpPr>
            <p:cNvPr id="91" name="文本框 90"/>
            <p:cNvSpPr txBox="1"/>
            <p:nvPr/>
          </p:nvSpPr>
          <p:spPr>
            <a:xfrm>
              <a:off x="8764" y="3057"/>
              <a:ext cx="5499" cy="824"/>
            </a:xfrm>
            <a:prstGeom prst="rect">
              <a:avLst/>
            </a:prstGeom>
            <a:noFill/>
          </p:spPr>
          <p:txBody>
            <a:bodyPr wrap="square" rtlCol="0">
              <a:spAutoFit/>
            </a:bodyPr>
            <a:lstStyle/>
            <a:p>
              <a:pPr algn="l"/>
              <a:r>
                <a:rPr lang="zh-CN" altLang="en-US" sz="2800" b="1" dirty="0">
                  <a:solidFill>
                    <a:srgbClr val="FF0000"/>
                  </a:solidFill>
                  <a:latin typeface="微软雅黑" panose="020B0503020204020204" pitchFamily="34" charset="-122"/>
                  <a:ea typeface="微软雅黑" panose="020B0503020204020204" pitchFamily="34" charset="-122"/>
                  <a:sym typeface="+mn-ea"/>
                </a:rPr>
                <a:t>随堂考＆作业</a:t>
              </a:r>
            </a:p>
          </p:txBody>
        </p:sp>
      </p:grpSp>
      <p:pic>
        <p:nvPicPr>
          <p:cNvPr id="4" name="图片 3">
            <a:extLst>
              <a:ext uri="{FF2B5EF4-FFF2-40B4-BE49-F238E27FC236}">
                <a16:creationId xmlns:a16="http://schemas.microsoft.com/office/drawing/2014/main" id="{311C8F60-233A-4C00-9166-7CB7E7163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723" y="2060373"/>
            <a:ext cx="3634983" cy="3429000"/>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836018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690409" y="325182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pic>
        <p:nvPicPr>
          <p:cNvPr id="5" name="图片 4">
            <a:extLst>
              <a:ext uri="{FF2B5EF4-FFF2-40B4-BE49-F238E27FC236}">
                <a16:creationId xmlns:a16="http://schemas.microsoft.com/office/drawing/2014/main" id="{45534B3A-B5F8-4D92-89B8-54DBC05A0913}"/>
              </a:ext>
            </a:extLst>
          </p:cNvPr>
          <p:cNvPicPr>
            <a:picLocks noChangeAspect="1"/>
          </p:cNvPicPr>
          <p:nvPr/>
        </p:nvPicPr>
        <p:blipFill>
          <a:blip r:embed="rId3"/>
          <a:stretch>
            <a:fillRect/>
          </a:stretch>
        </p:blipFill>
        <p:spPr>
          <a:xfrm>
            <a:off x="9433932" y="838104"/>
            <a:ext cx="2645103" cy="1192372"/>
          </a:xfrm>
          <a:prstGeom prst="rect">
            <a:avLst/>
          </a:prstGeom>
        </p:spPr>
      </p:pic>
      <p:grpSp>
        <p:nvGrpSpPr>
          <p:cNvPr id="6" name="组合 5">
            <a:extLst>
              <a:ext uri="{FF2B5EF4-FFF2-40B4-BE49-F238E27FC236}">
                <a16:creationId xmlns:a16="http://schemas.microsoft.com/office/drawing/2014/main" id="{EA7B3452-2F1D-413C-9D56-CAA876FC4B44}"/>
              </a:ext>
            </a:extLst>
          </p:cNvPr>
          <p:cNvGrpSpPr/>
          <p:nvPr/>
        </p:nvGrpSpPr>
        <p:grpSpPr>
          <a:xfrm>
            <a:off x="19645" y="941847"/>
            <a:ext cx="6076355" cy="1673363"/>
            <a:chOff x="19645" y="941847"/>
            <a:chExt cx="6076355" cy="1673363"/>
          </a:xfrm>
        </p:grpSpPr>
        <p:sp>
          <p:nvSpPr>
            <p:cNvPr id="2" name="文本框 1"/>
            <p:cNvSpPr txBox="1"/>
            <p:nvPr/>
          </p:nvSpPr>
          <p:spPr>
            <a:xfrm>
              <a:off x="675890" y="2215100"/>
              <a:ext cx="2994731" cy="400110"/>
            </a:xfrm>
            <a:prstGeom prst="rect">
              <a:avLst/>
            </a:prstGeom>
            <a:noFill/>
          </p:spPr>
          <p:txBody>
            <a:bodyPr wrap="none" rtlCol="0">
              <a:spAutoFit/>
            </a:bodyPr>
            <a:lstStyle/>
            <a:p>
              <a:r>
                <a:rPr lang="en-US" altLang="zh-CN" sz="2000" b="1" dirty="0"/>
                <a:t>1.1.1    </a:t>
              </a:r>
              <a:r>
                <a:rPr lang="zh-CN" altLang="en-US" sz="2000" b="1" dirty="0"/>
                <a:t>一、社会保障定义</a:t>
              </a:r>
              <a:endParaRPr lang="en-US" altLang="zh-CN" sz="2000" b="1" dirty="0"/>
            </a:p>
          </p:txBody>
        </p:sp>
        <p:sp>
          <p:nvSpPr>
            <p:cNvPr id="17" name="文本框 16">
              <a:extLst>
                <a:ext uri="{FF2B5EF4-FFF2-40B4-BE49-F238E27FC236}">
                  <a16:creationId xmlns:a16="http://schemas.microsoft.com/office/drawing/2014/main" id="{4F7B9334-2374-4F37-B50D-B0CA22294A9E}"/>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18" name="矩形 17">
              <a:extLst>
                <a:ext uri="{FF2B5EF4-FFF2-40B4-BE49-F238E27FC236}">
                  <a16:creationId xmlns:a16="http://schemas.microsoft.com/office/drawing/2014/main" id="{BCD366D9-24D9-4492-9127-83E170A43536}"/>
                </a:ext>
              </a:extLst>
            </p:cNvPr>
            <p:cNvSpPr/>
            <p:nvPr/>
          </p:nvSpPr>
          <p:spPr>
            <a:xfrm>
              <a:off x="19645" y="1606147"/>
              <a:ext cx="5670142" cy="430887"/>
            </a:xfrm>
            <a:prstGeom prst="rect">
              <a:avLst/>
            </a:prstGeom>
            <a:noFill/>
          </p:spPr>
          <p:txBody>
            <a:bodyPr wrap="square" rtlCol="0">
              <a:spAutoFit/>
            </a:bodyPr>
            <a:lstStyle/>
            <a:p>
              <a:pPr algn="ctr"/>
              <a:r>
                <a:rPr lang="en-US" altLang="zh-CN" sz="2200" b="1" dirty="0"/>
                <a:t>1.1</a:t>
              </a:r>
              <a:r>
                <a:rPr lang="zh-CN" altLang="en-US" sz="2200" b="1" dirty="0"/>
                <a:t>    社会保障制度产生的历史背景</a:t>
              </a:r>
              <a:endParaRPr lang="en-GB" altLang="zh-CN" sz="2200" b="1" dirty="0"/>
            </a:p>
          </p:txBody>
        </p:sp>
      </p:grpSp>
      <p:sp>
        <p:nvSpPr>
          <p:cNvPr id="19" name="矩形 18">
            <a:extLst>
              <a:ext uri="{FF2B5EF4-FFF2-40B4-BE49-F238E27FC236}">
                <a16:creationId xmlns:a16="http://schemas.microsoft.com/office/drawing/2014/main" id="{8C18927F-DA75-4385-9F7B-F11393876990}"/>
              </a:ext>
            </a:extLst>
          </p:cNvPr>
          <p:cNvSpPr/>
          <p:nvPr/>
        </p:nvSpPr>
        <p:spPr>
          <a:xfrm>
            <a:off x="1513129" y="3251821"/>
            <a:ext cx="8308711" cy="430887"/>
          </a:xfrm>
          <a:prstGeom prst="rect">
            <a:avLst/>
          </a:prstGeom>
        </p:spPr>
        <p:txBody>
          <a:bodyPr wrap="square">
            <a:spAutoFit/>
          </a:bodyPr>
          <a:lstStyle/>
          <a:p>
            <a:r>
              <a:rPr lang="en-US" altLang="zh-CN" sz="2200" dirty="0">
                <a:solidFill>
                  <a:srgbClr val="FF0000"/>
                </a:solidFill>
                <a:latin typeface="+mn-ea"/>
              </a:rPr>
              <a:t> 1935</a:t>
            </a:r>
            <a:r>
              <a:rPr lang="zh-CN" altLang="en-US" sz="2200" dirty="0">
                <a:solidFill>
                  <a:srgbClr val="FF0000"/>
                </a:solidFill>
                <a:latin typeface="+mn-ea"/>
              </a:rPr>
              <a:t>年，美国</a:t>
            </a:r>
            <a:r>
              <a:rPr lang="zh-CN" altLang="en-US" sz="2200" dirty="0">
                <a:latin typeface="+mn-ea"/>
              </a:rPr>
              <a:t>的</a:t>
            </a:r>
            <a:r>
              <a:rPr lang="en-US" altLang="zh-CN" sz="2200" dirty="0">
                <a:solidFill>
                  <a:srgbClr val="FF0000"/>
                </a:solidFill>
                <a:latin typeface="+mn-ea"/>
              </a:rPr>
              <a:t>《</a:t>
            </a:r>
            <a:r>
              <a:rPr lang="zh-CN" altLang="en-US" sz="2200" dirty="0">
                <a:solidFill>
                  <a:srgbClr val="FF0000"/>
                </a:solidFill>
                <a:latin typeface="+mn-ea"/>
              </a:rPr>
              <a:t>社会保障法</a:t>
            </a:r>
            <a:r>
              <a:rPr lang="en-US" altLang="zh-CN" sz="2200" dirty="0">
                <a:solidFill>
                  <a:srgbClr val="FF0000"/>
                </a:solidFill>
                <a:latin typeface="+mn-ea"/>
              </a:rPr>
              <a:t>》</a:t>
            </a:r>
            <a:r>
              <a:rPr lang="zh-CN" altLang="en-US" sz="2200" dirty="0">
                <a:solidFill>
                  <a:srgbClr val="FF0000"/>
                </a:solidFill>
                <a:latin typeface="+mn-ea"/>
              </a:rPr>
              <a:t>首次公开</a:t>
            </a:r>
            <a:r>
              <a:rPr lang="zh-CN" altLang="en-US" sz="2200" dirty="0">
                <a:latin typeface="+mn-ea"/>
              </a:rPr>
              <a:t>使用了社会保障概念。</a:t>
            </a:r>
            <a:endParaRPr lang="zh-CN" altLang="en-US" sz="2200" dirty="0"/>
          </a:p>
        </p:txBody>
      </p:sp>
      <p:grpSp>
        <p:nvGrpSpPr>
          <p:cNvPr id="7" name="组合 6">
            <a:extLst>
              <a:ext uri="{FF2B5EF4-FFF2-40B4-BE49-F238E27FC236}">
                <a16:creationId xmlns:a16="http://schemas.microsoft.com/office/drawing/2014/main" id="{1EC2AC35-68AE-4717-B2FF-CC37D03C9CD9}"/>
              </a:ext>
            </a:extLst>
          </p:cNvPr>
          <p:cNvGrpSpPr/>
          <p:nvPr/>
        </p:nvGrpSpPr>
        <p:grpSpPr>
          <a:xfrm>
            <a:off x="1595583" y="4249163"/>
            <a:ext cx="9160900" cy="1048172"/>
            <a:chOff x="1558512" y="4142335"/>
            <a:chExt cx="9160900" cy="1048172"/>
          </a:xfrm>
        </p:grpSpPr>
        <p:sp>
          <p:nvSpPr>
            <p:cNvPr id="3" name="矩形 2"/>
            <p:cNvSpPr/>
            <p:nvPr/>
          </p:nvSpPr>
          <p:spPr>
            <a:xfrm>
              <a:off x="1558512" y="4142335"/>
              <a:ext cx="9160900" cy="1048172"/>
            </a:xfrm>
            <a:prstGeom prst="rect">
              <a:avLst/>
            </a:prstGeom>
          </p:spPr>
          <p:txBody>
            <a:bodyPr wrap="square">
              <a:spAutoFit/>
            </a:bodyPr>
            <a:lstStyle/>
            <a:p>
              <a:pPr>
                <a:lnSpc>
                  <a:spcPct val="150000"/>
                </a:lnSpc>
              </a:pPr>
              <a:r>
                <a:rPr lang="en-US" altLang="zh-CN" sz="2200" dirty="0">
                  <a:solidFill>
                    <a:srgbClr val="FF0000"/>
                  </a:solidFill>
                  <a:latin typeface="+mn-ea"/>
                </a:rPr>
                <a:t>1944</a:t>
              </a:r>
              <a:r>
                <a:rPr lang="zh-CN" altLang="en-US" sz="2200" dirty="0">
                  <a:solidFill>
                    <a:srgbClr val="FF0000"/>
                  </a:solidFill>
                  <a:latin typeface="+mn-ea"/>
                </a:rPr>
                <a:t>年第</a:t>
              </a:r>
              <a:r>
                <a:rPr lang="en-US" altLang="zh-CN" sz="2200" dirty="0">
                  <a:solidFill>
                    <a:srgbClr val="FF0000"/>
                  </a:solidFill>
                  <a:latin typeface="+mn-ea"/>
                </a:rPr>
                <a:t>26</a:t>
              </a:r>
              <a:r>
                <a:rPr lang="zh-CN" altLang="en-US" sz="2200" dirty="0">
                  <a:solidFill>
                    <a:srgbClr val="FF0000"/>
                  </a:solidFill>
                  <a:latin typeface="+mn-ea"/>
                </a:rPr>
                <a:t>届</a:t>
              </a:r>
              <a:r>
                <a:rPr lang="zh-CN" altLang="en-US" sz="2200" dirty="0">
                  <a:latin typeface="+mn-ea"/>
                </a:rPr>
                <a:t>国际劳工大会发表</a:t>
              </a:r>
              <a:r>
                <a:rPr lang="en-US" altLang="zh-CN" sz="2200" dirty="0">
                  <a:solidFill>
                    <a:srgbClr val="FF0000"/>
                  </a:solidFill>
                  <a:latin typeface="+mn-ea"/>
                </a:rPr>
                <a:t>《</a:t>
              </a:r>
              <a:r>
                <a:rPr lang="zh-CN" altLang="en-US" sz="2200" dirty="0">
                  <a:solidFill>
                    <a:srgbClr val="FF0000"/>
                  </a:solidFill>
                  <a:latin typeface="+mn-ea"/>
                </a:rPr>
                <a:t>费城宣言</a:t>
              </a:r>
              <a:r>
                <a:rPr lang="en-US" altLang="zh-CN" sz="2200" dirty="0">
                  <a:solidFill>
                    <a:srgbClr val="FF0000"/>
                  </a:solidFill>
                  <a:latin typeface="+mn-ea"/>
                </a:rPr>
                <a:t>》</a:t>
              </a:r>
              <a:r>
                <a:rPr lang="zh-CN" altLang="en-US" sz="2200" dirty="0">
                  <a:latin typeface="+mn-ea"/>
                </a:rPr>
                <a:t>，国际组织开始正式采纳社会保障概念。</a:t>
              </a:r>
              <a:endParaRPr lang="en-US" altLang="zh-CN" sz="2200" dirty="0">
                <a:latin typeface="+mn-ea"/>
              </a:endParaRPr>
            </a:p>
          </p:txBody>
        </p:sp>
        <p:sp>
          <p:nvSpPr>
            <p:cNvPr id="20" name="文本框 19">
              <a:extLst>
                <a:ext uri="{FF2B5EF4-FFF2-40B4-BE49-F238E27FC236}">
                  <a16:creationId xmlns:a16="http://schemas.microsoft.com/office/drawing/2014/main" id="{5D479C3B-F452-4D64-899D-FCDCEE48DAB2}"/>
                </a:ext>
              </a:extLst>
            </p:cNvPr>
            <p:cNvSpPr txBox="1"/>
            <p:nvPr/>
          </p:nvSpPr>
          <p:spPr>
            <a:xfrm>
              <a:off x="3633550" y="478812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a:solidFill>
                    <a:schemeClr val="bg1"/>
                  </a:solidFill>
                </a:rPr>
                <a:t>选择题</a:t>
              </a:r>
            </a:p>
          </p:txBody>
        </p:sp>
      </p:grpSp>
      <p:sp>
        <p:nvSpPr>
          <p:cNvPr id="8" name="矩形 7">
            <a:extLst>
              <a:ext uri="{FF2B5EF4-FFF2-40B4-BE49-F238E27FC236}">
                <a16:creationId xmlns:a16="http://schemas.microsoft.com/office/drawing/2014/main" id="{8F3A7F31-E50A-47E6-878E-DBB45DFB39AE}"/>
              </a:ext>
            </a:extLst>
          </p:cNvPr>
          <p:cNvSpPr/>
          <p:nvPr/>
        </p:nvSpPr>
        <p:spPr>
          <a:xfrm>
            <a:off x="1010193" y="206694"/>
            <a:ext cx="2839239" cy="369332"/>
          </a:xfrm>
          <a:prstGeom prst="rect">
            <a:avLst/>
          </a:prstGeom>
        </p:spPr>
        <p:txBody>
          <a:bodyPr wrap="none">
            <a:spAutoFit/>
          </a:bodyPr>
          <a:lstStyle/>
          <a:p>
            <a:r>
              <a:rPr lang="en-US" altLang="zh-CN" dirty="0">
                <a:latin typeface="Helvetica Neue For Number"/>
              </a:rPr>
              <a:t>1.1.1 </a:t>
            </a:r>
            <a:r>
              <a:rPr lang="zh-CN" altLang="en-US" dirty="0">
                <a:latin typeface="Helvetica Neue For Number"/>
              </a:rPr>
              <a:t>一、社会保障的定义</a:t>
            </a:r>
            <a:endParaRPr lang="zh-CN" altLang="en-US" dirty="0"/>
          </a:p>
        </p:txBody>
      </p:sp>
    </p:spTree>
    <p:extLst>
      <p:ext uri="{BB962C8B-B14F-4D97-AF65-F5344CB8AC3E}">
        <p14:creationId xmlns:p14="http://schemas.microsoft.com/office/powerpoint/2010/main" val="11272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B5975CF-CE18-434C-9896-7182BFB1648B}"/>
              </a:ext>
            </a:extLst>
          </p:cNvPr>
          <p:cNvSpPr/>
          <p:nvPr/>
        </p:nvSpPr>
        <p:spPr>
          <a:xfrm>
            <a:off x="4253292" y="4361477"/>
            <a:ext cx="2184077" cy="484632"/>
          </a:xfrm>
          <a:prstGeom prst="rect">
            <a:avLst/>
          </a:prstGeom>
          <a:no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a:t>社会保障制度</a:t>
            </a:r>
            <a:endParaRPr lang="en-GB" sz="2000" dirty="0"/>
          </a:p>
        </p:txBody>
      </p:sp>
      <p:sp>
        <p:nvSpPr>
          <p:cNvPr id="6" name="Arrow: Right 5">
            <a:extLst>
              <a:ext uri="{FF2B5EF4-FFF2-40B4-BE49-F238E27FC236}">
                <a16:creationId xmlns:a16="http://schemas.microsoft.com/office/drawing/2014/main" id="{6683ED1A-B12F-4F19-AF57-D815A5F2CE66}"/>
              </a:ext>
            </a:extLst>
          </p:cNvPr>
          <p:cNvSpPr/>
          <p:nvPr/>
        </p:nvSpPr>
        <p:spPr>
          <a:xfrm>
            <a:off x="2446118" y="4384490"/>
            <a:ext cx="1685935" cy="421481"/>
          </a:xfrm>
          <a:prstGeom prst="rightArrow">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8" name="TextBox 7">
            <a:extLst>
              <a:ext uri="{FF2B5EF4-FFF2-40B4-BE49-F238E27FC236}">
                <a16:creationId xmlns:a16="http://schemas.microsoft.com/office/drawing/2014/main" id="{0312562A-D9F0-4BB8-8FC5-F52CEE1FDCB8}"/>
              </a:ext>
            </a:extLst>
          </p:cNvPr>
          <p:cNvSpPr txBox="1"/>
          <p:nvPr/>
        </p:nvSpPr>
        <p:spPr>
          <a:xfrm>
            <a:off x="2640509" y="4034135"/>
            <a:ext cx="1210588" cy="400110"/>
          </a:xfrm>
          <a:prstGeom prst="rect">
            <a:avLst/>
          </a:prstGeom>
          <a:noFill/>
        </p:spPr>
        <p:txBody>
          <a:bodyPr wrap="none" rtlCol="0">
            <a:spAutoFit/>
          </a:bodyPr>
          <a:lstStyle/>
          <a:p>
            <a:r>
              <a:rPr lang="zh-CN" altLang="en-US" sz="2000" dirty="0"/>
              <a:t>收入分配</a:t>
            </a:r>
            <a:endParaRPr lang="en-GB" sz="2000" dirty="0"/>
          </a:p>
        </p:txBody>
      </p:sp>
      <p:sp>
        <p:nvSpPr>
          <p:cNvPr id="9" name="TextBox 8">
            <a:extLst>
              <a:ext uri="{FF2B5EF4-FFF2-40B4-BE49-F238E27FC236}">
                <a16:creationId xmlns:a16="http://schemas.microsoft.com/office/drawing/2014/main" id="{3A1F3F67-55B6-4B58-8CAF-00CD5B564387}"/>
              </a:ext>
            </a:extLst>
          </p:cNvPr>
          <p:cNvSpPr txBox="1"/>
          <p:nvPr/>
        </p:nvSpPr>
        <p:spPr>
          <a:xfrm>
            <a:off x="2760422" y="4756216"/>
            <a:ext cx="954107" cy="400110"/>
          </a:xfrm>
          <a:prstGeom prst="rect">
            <a:avLst/>
          </a:prstGeom>
          <a:noFill/>
        </p:spPr>
        <p:txBody>
          <a:bodyPr wrap="none" rtlCol="0">
            <a:spAutoFit/>
          </a:bodyPr>
          <a:lstStyle/>
          <a:p>
            <a:r>
              <a:rPr lang="zh-CN" altLang="en-US" sz="2000" dirty="0"/>
              <a:t>再分配</a:t>
            </a:r>
            <a:endParaRPr lang="en-GB" sz="2000" dirty="0"/>
          </a:p>
        </p:txBody>
      </p:sp>
      <p:sp>
        <p:nvSpPr>
          <p:cNvPr id="10" name="Rectangle 9">
            <a:extLst>
              <a:ext uri="{FF2B5EF4-FFF2-40B4-BE49-F238E27FC236}">
                <a16:creationId xmlns:a16="http://schemas.microsoft.com/office/drawing/2014/main" id="{3EF00188-D3CE-4374-A19B-F18D1A8A693E}"/>
              </a:ext>
            </a:extLst>
          </p:cNvPr>
          <p:cNvSpPr/>
          <p:nvPr/>
        </p:nvSpPr>
        <p:spPr>
          <a:xfrm>
            <a:off x="1489181" y="4234190"/>
            <a:ext cx="839085" cy="664369"/>
          </a:xfrm>
          <a:prstGeom prst="rect">
            <a:avLst/>
          </a:prstGeom>
          <a:no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a:t>国家</a:t>
            </a:r>
            <a:endParaRPr lang="en-GB" sz="2000" dirty="0"/>
          </a:p>
        </p:txBody>
      </p:sp>
      <p:sp>
        <p:nvSpPr>
          <p:cNvPr id="11" name="Arrow: Right 10">
            <a:extLst>
              <a:ext uri="{FF2B5EF4-FFF2-40B4-BE49-F238E27FC236}">
                <a16:creationId xmlns:a16="http://schemas.microsoft.com/office/drawing/2014/main" id="{A85FDA06-8A0C-450F-8CF4-B5F691D913EA}"/>
              </a:ext>
            </a:extLst>
          </p:cNvPr>
          <p:cNvSpPr/>
          <p:nvPr/>
        </p:nvSpPr>
        <p:spPr>
          <a:xfrm>
            <a:off x="6678493" y="4413926"/>
            <a:ext cx="1034292" cy="484632"/>
          </a:xfrm>
          <a:prstGeom prst="rightArrow">
            <a:avLst/>
          </a:prstGeom>
          <a:no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2" name="TextBox 11">
            <a:extLst>
              <a:ext uri="{FF2B5EF4-FFF2-40B4-BE49-F238E27FC236}">
                <a16:creationId xmlns:a16="http://schemas.microsoft.com/office/drawing/2014/main" id="{73A7A2B2-C178-4DA3-9EEF-E0D738785231}"/>
              </a:ext>
            </a:extLst>
          </p:cNvPr>
          <p:cNvSpPr txBox="1"/>
          <p:nvPr/>
        </p:nvSpPr>
        <p:spPr>
          <a:xfrm>
            <a:off x="6764799" y="4118768"/>
            <a:ext cx="697627" cy="400110"/>
          </a:xfrm>
          <a:prstGeom prst="rect">
            <a:avLst/>
          </a:prstGeom>
          <a:noFill/>
        </p:spPr>
        <p:txBody>
          <a:bodyPr wrap="none" rtlCol="0">
            <a:spAutoFit/>
          </a:bodyPr>
          <a:lstStyle/>
          <a:p>
            <a:r>
              <a:rPr lang="zh-CN" altLang="en-US" sz="2000" dirty="0"/>
              <a:t>组成</a:t>
            </a:r>
            <a:endParaRPr lang="en-GB" sz="2000" dirty="0"/>
          </a:p>
        </p:txBody>
      </p:sp>
      <p:sp>
        <p:nvSpPr>
          <p:cNvPr id="15" name="文本框 14"/>
          <p:cNvSpPr txBox="1"/>
          <p:nvPr/>
        </p:nvSpPr>
        <p:spPr>
          <a:xfrm>
            <a:off x="1538543" y="2984430"/>
            <a:ext cx="3775393" cy="400110"/>
          </a:xfrm>
          <a:prstGeom prst="rect">
            <a:avLst/>
          </a:prstGeom>
          <a:noFill/>
        </p:spPr>
        <p:txBody>
          <a:bodyPr wrap="none" rtlCol="0">
            <a:spAutoFit/>
          </a:bodyPr>
          <a:lstStyle/>
          <a:p>
            <a:r>
              <a:rPr kumimoji="1" lang="zh-CN" altLang="en-US" sz="2000" dirty="0"/>
              <a:t>在中国，社会保障制度的概念：</a:t>
            </a:r>
          </a:p>
        </p:txBody>
      </p:sp>
      <p:sp>
        <p:nvSpPr>
          <p:cNvPr id="20" name="文本框 19"/>
          <p:cNvSpPr txBox="1"/>
          <p:nvPr/>
        </p:nvSpPr>
        <p:spPr>
          <a:xfrm>
            <a:off x="4253292" y="5643731"/>
            <a:ext cx="2749471" cy="400110"/>
          </a:xfrm>
          <a:prstGeom prst="rect">
            <a:avLst/>
          </a:prstGeom>
          <a:no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defPPr>
              <a:defRPr lang="zh-CN"/>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社会成员基本生活权利</a:t>
            </a:r>
          </a:p>
        </p:txBody>
      </p:sp>
      <p:pic>
        <p:nvPicPr>
          <p:cNvPr id="24" name="图片 23">
            <a:extLst>
              <a:ext uri="{FF2B5EF4-FFF2-40B4-BE49-F238E27FC236}">
                <a16:creationId xmlns:a16="http://schemas.microsoft.com/office/drawing/2014/main" id="{E27EEEFF-3BF8-4BF7-A31C-8E6A15222C3F}"/>
              </a:ext>
            </a:extLst>
          </p:cNvPr>
          <p:cNvPicPr>
            <a:picLocks noChangeAspect="1"/>
          </p:cNvPicPr>
          <p:nvPr/>
        </p:nvPicPr>
        <p:blipFill>
          <a:blip r:embed="rId3"/>
          <a:stretch>
            <a:fillRect/>
          </a:stretch>
        </p:blipFill>
        <p:spPr>
          <a:xfrm>
            <a:off x="9433932" y="838104"/>
            <a:ext cx="2645103" cy="1192372"/>
          </a:xfrm>
          <a:prstGeom prst="rect">
            <a:avLst/>
          </a:prstGeom>
        </p:spPr>
      </p:pic>
      <p:sp>
        <p:nvSpPr>
          <p:cNvPr id="25" name="文本框 24">
            <a:extLst>
              <a:ext uri="{FF2B5EF4-FFF2-40B4-BE49-F238E27FC236}">
                <a16:creationId xmlns:a16="http://schemas.microsoft.com/office/drawing/2014/main" id="{870C0B6E-4ADF-4AA6-BB42-5FE34459718D}"/>
              </a:ext>
            </a:extLst>
          </p:cNvPr>
          <p:cNvSpPr txBox="1"/>
          <p:nvPr/>
        </p:nvSpPr>
        <p:spPr>
          <a:xfrm>
            <a:off x="5218837" y="2994468"/>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sp>
        <p:nvSpPr>
          <p:cNvPr id="5" name="矩形 4">
            <a:extLst>
              <a:ext uri="{FF2B5EF4-FFF2-40B4-BE49-F238E27FC236}">
                <a16:creationId xmlns:a16="http://schemas.microsoft.com/office/drawing/2014/main" id="{A576687F-64A3-45ED-A5C4-7078D4CF7729}"/>
              </a:ext>
            </a:extLst>
          </p:cNvPr>
          <p:cNvSpPr/>
          <p:nvPr/>
        </p:nvSpPr>
        <p:spPr>
          <a:xfrm>
            <a:off x="7957916" y="4130090"/>
            <a:ext cx="1210589" cy="400110"/>
          </a:xfrm>
          <a:prstGeom prst="rect">
            <a:avLst/>
          </a:prstGeom>
          <a:no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a:solidFill>
                  <a:schemeClr val="dk1"/>
                </a:solidFill>
              </a:rPr>
              <a:t>社会福利</a:t>
            </a:r>
            <a:endParaRPr lang="en-GB" altLang="zh-CN" sz="2000" dirty="0">
              <a:solidFill>
                <a:schemeClr val="dk1"/>
              </a:solidFill>
            </a:endParaRPr>
          </a:p>
        </p:txBody>
      </p:sp>
      <p:sp>
        <p:nvSpPr>
          <p:cNvPr id="16" name="矩形 15">
            <a:extLst>
              <a:ext uri="{FF2B5EF4-FFF2-40B4-BE49-F238E27FC236}">
                <a16:creationId xmlns:a16="http://schemas.microsoft.com/office/drawing/2014/main" id="{994E80CE-E545-4B5D-B106-653183E7CC26}"/>
              </a:ext>
            </a:extLst>
          </p:cNvPr>
          <p:cNvSpPr/>
          <p:nvPr/>
        </p:nvSpPr>
        <p:spPr>
          <a:xfrm>
            <a:off x="9437531" y="4122411"/>
            <a:ext cx="1210589" cy="400110"/>
          </a:xfrm>
          <a:prstGeom prst="rect">
            <a:avLst/>
          </a:prstGeom>
          <a:no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a:solidFill>
                  <a:schemeClr val="dk1"/>
                </a:solidFill>
              </a:rPr>
              <a:t>社会保险</a:t>
            </a:r>
            <a:endParaRPr lang="en-GB" altLang="zh-CN" sz="2000" dirty="0">
              <a:solidFill>
                <a:schemeClr val="dk1"/>
              </a:solidFill>
            </a:endParaRPr>
          </a:p>
        </p:txBody>
      </p:sp>
      <p:sp>
        <p:nvSpPr>
          <p:cNvPr id="17" name="矩形 16">
            <a:extLst>
              <a:ext uri="{FF2B5EF4-FFF2-40B4-BE49-F238E27FC236}">
                <a16:creationId xmlns:a16="http://schemas.microsoft.com/office/drawing/2014/main" id="{FF216BE8-59C5-415E-ACBC-308B40369278}"/>
              </a:ext>
            </a:extLst>
          </p:cNvPr>
          <p:cNvSpPr/>
          <p:nvPr/>
        </p:nvSpPr>
        <p:spPr>
          <a:xfrm>
            <a:off x="7957916" y="4805971"/>
            <a:ext cx="1210589" cy="400110"/>
          </a:xfrm>
          <a:prstGeom prst="rect">
            <a:avLst/>
          </a:prstGeom>
          <a:no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a:solidFill>
                  <a:schemeClr val="dk1"/>
                </a:solidFill>
              </a:rPr>
              <a:t>社会救助</a:t>
            </a:r>
            <a:endParaRPr lang="en-GB" altLang="zh-CN" sz="2000" dirty="0">
              <a:solidFill>
                <a:schemeClr val="dk1"/>
              </a:solidFill>
            </a:endParaRPr>
          </a:p>
        </p:txBody>
      </p:sp>
      <p:sp>
        <p:nvSpPr>
          <p:cNvPr id="26" name="矩形 25">
            <a:extLst>
              <a:ext uri="{FF2B5EF4-FFF2-40B4-BE49-F238E27FC236}">
                <a16:creationId xmlns:a16="http://schemas.microsoft.com/office/drawing/2014/main" id="{F8980801-DB1E-4974-91B0-8CB7D8375D6A}"/>
              </a:ext>
            </a:extLst>
          </p:cNvPr>
          <p:cNvSpPr/>
          <p:nvPr/>
        </p:nvSpPr>
        <p:spPr>
          <a:xfrm>
            <a:off x="9437531" y="4811101"/>
            <a:ext cx="1980030" cy="400110"/>
          </a:xfrm>
          <a:prstGeom prst="rect">
            <a:avLst/>
          </a:prstGeom>
          <a:no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a:solidFill>
                  <a:schemeClr val="dk1"/>
                </a:solidFill>
              </a:rPr>
              <a:t>社会优抚和安置</a:t>
            </a:r>
            <a:endParaRPr lang="en-GB" altLang="zh-CN" sz="2000" dirty="0">
              <a:solidFill>
                <a:schemeClr val="dk1"/>
              </a:solidFill>
            </a:endParaRPr>
          </a:p>
        </p:txBody>
      </p:sp>
      <p:sp>
        <p:nvSpPr>
          <p:cNvPr id="2" name="箭头: 下 1">
            <a:extLst>
              <a:ext uri="{FF2B5EF4-FFF2-40B4-BE49-F238E27FC236}">
                <a16:creationId xmlns:a16="http://schemas.microsoft.com/office/drawing/2014/main" id="{E1146226-EF12-4F20-9BDF-17BAD192B20A}"/>
              </a:ext>
            </a:extLst>
          </p:cNvPr>
          <p:cNvSpPr/>
          <p:nvPr/>
        </p:nvSpPr>
        <p:spPr>
          <a:xfrm>
            <a:off x="5218836" y="4898558"/>
            <a:ext cx="279755" cy="648801"/>
          </a:xfrm>
          <a:prstGeom prst="down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1DC4216F-C599-4194-9966-A88CBF21658F}"/>
              </a:ext>
            </a:extLst>
          </p:cNvPr>
          <p:cNvSpPr/>
          <p:nvPr/>
        </p:nvSpPr>
        <p:spPr>
          <a:xfrm>
            <a:off x="1010193" y="206694"/>
            <a:ext cx="2839239" cy="369332"/>
          </a:xfrm>
          <a:prstGeom prst="rect">
            <a:avLst/>
          </a:prstGeom>
        </p:spPr>
        <p:txBody>
          <a:bodyPr wrap="none">
            <a:spAutoFit/>
          </a:bodyPr>
          <a:lstStyle/>
          <a:p>
            <a:r>
              <a:rPr lang="en-US" altLang="zh-CN" dirty="0">
                <a:latin typeface="Helvetica Neue For Number"/>
              </a:rPr>
              <a:t>1.1.1 </a:t>
            </a:r>
            <a:r>
              <a:rPr lang="zh-CN" altLang="en-US" dirty="0">
                <a:latin typeface="Helvetica Neue For Number"/>
              </a:rPr>
              <a:t>一、社会保障的定义</a:t>
            </a:r>
            <a:endParaRPr lang="zh-CN" altLang="en-US" dirty="0"/>
          </a:p>
        </p:txBody>
      </p:sp>
      <p:grpSp>
        <p:nvGrpSpPr>
          <p:cNvPr id="28" name="组合 27">
            <a:extLst>
              <a:ext uri="{FF2B5EF4-FFF2-40B4-BE49-F238E27FC236}">
                <a16:creationId xmlns:a16="http://schemas.microsoft.com/office/drawing/2014/main" id="{791D8FA0-D214-4895-B912-2A54C165BD00}"/>
              </a:ext>
            </a:extLst>
          </p:cNvPr>
          <p:cNvGrpSpPr/>
          <p:nvPr/>
        </p:nvGrpSpPr>
        <p:grpSpPr>
          <a:xfrm>
            <a:off x="19645" y="941847"/>
            <a:ext cx="6076355" cy="1673363"/>
            <a:chOff x="19645" y="941847"/>
            <a:chExt cx="6076355" cy="1673363"/>
          </a:xfrm>
        </p:grpSpPr>
        <p:sp>
          <p:nvSpPr>
            <p:cNvPr id="29" name="文本框 28">
              <a:extLst>
                <a:ext uri="{FF2B5EF4-FFF2-40B4-BE49-F238E27FC236}">
                  <a16:creationId xmlns:a16="http://schemas.microsoft.com/office/drawing/2014/main" id="{559AC590-2026-4D99-AAE7-72DCF78D9772}"/>
                </a:ext>
              </a:extLst>
            </p:cNvPr>
            <p:cNvSpPr txBox="1"/>
            <p:nvPr/>
          </p:nvSpPr>
          <p:spPr>
            <a:xfrm>
              <a:off x="675890" y="2215100"/>
              <a:ext cx="2994731" cy="400110"/>
            </a:xfrm>
            <a:prstGeom prst="rect">
              <a:avLst/>
            </a:prstGeom>
            <a:noFill/>
          </p:spPr>
          <p:txBody>
            <a:bodyPr wrap="none" rtlCol="0">
              <a:spAutoFit/>
            </a:bodyPr>
            <a:lstStyle/>
            <a:p>
              <a:r>
                <a:rPr lang="en-US" altLang="zh-CN" sz="2000" b="1" dirty="0"/>
                <a:t>1.1.1    </a:t>
              </a:r>
              <a:r>
                <a:rPr lang="zh-CN" altLang="en-US" sz="2000" b="1" dirty="0"/>
                <a:t>一、社会保障定义</a:t>
              </a:r>
              <a:endParaRPr lang="en-US" altLang="zh-CN" sz="2000" b="1" dirty="0"/>
            </a:p>
          </p:txBody>
        </p:sp>
        <p:sp>
          <p:nvSpPr>
            <p:cNvPr id="30" name="文本框 29">
              <a:extLst>
                <a:ext uri="{FF2B5EF4-FFF2-40B4-BE49-F238E27FC236}">
                  <a16:creationId xmlns:a16="http://schemas.microsoft.com/office/drawing/2014/main" id="{21B07F28-9D23-487A-B383-1E8B5DF28F5E}"/>
                </a:ext>
              </a:extLst>
            </p:cNvPr>
            <p:cNvSpPr txBox="1"/>
            <p:nvPr/>
          </p:nvSpPr>
          <p:spPr>
            <a:xfrm>
              <a:off x="107475" y="941847"/>
              <a:ext cx="5988525" cy="492443"/>
            </a:xfrm>
            <a:prstGeom prst="rect">
              <a:avLst/>
            </a:prstGeom>
            <a:noFill/>
          </p:spPr>
          <p:txBody>
            <a:bodyPr wrap="square" rtlCol="0">
              <a:spAutoFit/>
            </a:bodyPr>
            <a:lstStyle/>
            <a:p>
              <a:pPr algn="ctr"/>
              <a:r>
                <a:rPr lang="en-US" altLang="zh-CN" sz="2600" b="1" dirty="0"/>
                <a:t>1</a:t>
              </a:r>
              <a:r>
                <a:rPr lang="zh-CN" altLang="en-US" sz="2600" b="1" dirty="0"/>
                <a:t>   社会保障制度产生的历史背景</a:t>
              </a:r>
            </a:p>
          </p:txBody>
        </p:sp>
        <p:sp>
          <p:nvSpPr>
            <p:cNvPr id="31" name="矩形 30">
              <a:extLst>
                <a:ext uri="{FF2B5EF4-FFF2-40B4-BE49-F238E27FC236}">
                  <a16:creationId xmlns:a16="http://schemas.microsoft.com/office/drawing/2014/main" id="{13BB6283-40C4-47C8-A20A-8BD30A6B8231}"/>
                </a:ext>
              </a:extLst>
            </p:cNvPr>
            <p:cNvSpPr/>
            <p:nvPr/>
          </p:nvSpPr>
          <p:spPr>
            <a:xfrm>
              <a:off x="19645" y="1606147"/>
              <a:ext cx="5670142" cy="430887"/>
            </a:xfrm>
            <a:prstGeom prst="rect">
              <a:avLst/>
            </a:prstGeom>
            <a:noFill/>
          </p:spPr>
          <p:txBody>
            <a:bodyPr wrap="square" rtlCol="0">
              <a:spAutoFit/>
            </a:bodyPr>
            <a:lstStyle/>
            <a:p>
              <a:pPr algn="ctr"/>
              <a:r>
                <a:rPr lang="en-US" altLang="zh-CN" sz="2200" b="1" dirty="0"/>
                <a:t>1.1</a:t>
              </a:r>
              <a:r>
                <a:rPr lang="zh-CN" altLang="en-US" sz="2200" b="1" dirty="0"/>
                <a:t>    社会保障制度产生的历史背景</a:t>
              </a:r>
              <a:endParaRPr lang="en-GB" altLang="zh-CN" sz="2200" b="1" dirty="0"/>
            </a:p>
          </p:txBody>
        </p:sp>
      </p:grpSp>
    </p:spTree>
    <p:extLst>
      <p:ext uri="{BB962C8B-B14F-4D97-AF65-F5344CB8AC3E}">
        <p14:creationId xmlns:p14="http://schemas.microsoft.com/office/powerpoint/2010/main" val="1590219593"/>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尤里奇】人力三级课件标准化模版V2.0（2016-6-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10868</TotalTime>
  <Words>4205</Words>
  <Application>Microsoft Office PowerPoint</Application>
  <PresentationFormat>宽屏</PresentationFormat>
  <Paragraphs>654</Paragraphs>
  <Slides>75</Slides>
  <Notes>60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75</vt:i4>
      </vt:variant>
    </vt:vector>
  </HeadingPairs>
  <TitlesOfParts>
    <vt:vector size="84" baseType="lpstr">
      <vt:lpstr>Helvetica Neue For Number</vt:lpstr>
      <vt:lpstr>等线</vt:lpstr>
      <vt:lpstr>等线 Light</vt:lpstr>
      <vt:lpstr>Microsoft YaHei</vt:lpstr>
      <vt:lpstr>Microsoft YaHei</vt:lpstr>
      <vt:lpstr>Arial</vt:lpstr>
      <vt:lpstr>Calibri</vt:lpstr>
      <vt:lpstr>自定义设计方案</vt:lpstr>
      <vt:lpstr>【尤里奇】人力三级课件标准化模版V2.0（2016-6-21）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广东人力本自考《劳动法》串讲</dc:title>
  <dc:creator>Yonghao Liao</dc:creator>
  <cp:lastModifiedBy>解 超</cp:lastModifiedBy>
  <cp:revision>842</cp:revision>
  <cp:lastPrinted>2018-05-29T03:52:19Z</cp:lastPrinted>
  <dcterms:created xsi:type="dcterms:W3CDTF">2015-05-05T08:02:00Z</dcterms:created>
  <dcterms:modified xsi:type="dcterms:W3CDTF">2019-05-13T08:05:22Z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