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6"/>
  </p:notesMasterIdLst>
  <p:sldIdLst>
    <p:sldId id="256" r:id="rId3"/>
    <p:sldId id="333" r:id="rId4"/>
    <p:sldId id="1169" r:id="rId5"/>
    <p:sldId id="1147" r:id="rId6"/>
    <p:sldId id="1867" r:id="rId7"/>
    <p:sldId id="1893" r:id="rId8"/>
    <p:sldId id="1894" r:id="rId9"/>
    <p:sldId id="1170" r:id="rId10"/>
    <p:sldId id="1150" r:id="rId11"/>
    <p:sldId id="1868" r:id="rId12"/>
    <p:sldId id="1869" r:id="rId13"/>
    <p:sldId id="1171" r:id="rId14"/>
    <p:sldId id="1151" r:id="rId15"/>
    <p:sldId id="887" r:id="rId16"/>
    <p:sldId id="889" r:id="rId17"/>
    <p:sldId id="1892" r:id="rId18"/>
    <p:sldId id="890" r:id="rId19"/>
    <p:sldId id="891" r:id="rId20"/>
    <p:sldId id="1152" r:id="rId21"/>
    <p:sldId id="1173" r:id="rId22"/>
    <p:sldId id="1895" r:id="rId23"/>
    <p:sldId id="1896" r:id="rId24"/>
    <p:sldId id="1870" r:id="rId25"/>
    <p:sldId id="1871" r:id="rId26"/>
    <p:sldId id="1154" r:id="rId27"/>
    <p:sldId id="1221" r:id="rId28"/>
    <p:sldId id="1222" r:id="rId29"/>
    <p:sldId id="1234" r:id="rId30"/>
    <p:sldId id="1854" r:id="rId31"/>
    <p:sldId id="1235" r:id="rId32"/>
    <p:sldId id="1873" r:id="rId33"/>
    <p:sldId id="1874" r:id="rId34"/>
    <p:sldId id="1875" r:id="rId35"/>
    <p:sldId id="1876" r:id="rId36"/>
    <p:sldId id="1163" r:id="rId37"/>
    <p:sldId id="1250" r:id="rId38"/>
    <p:sldId id="1237" r:id="rId39"/>
    <p:sldId id="1897" r:id="rId40"/>
    <p:sldId id="1239" r:id="rId41"/>
    <p:sldId id="1877" r:id="rId42"/>
    <p:sldId id="1878" r:id="rId43"/>
    <p:sldId id="1879" r:id="rId44"/>
    <p:sldId id="1241" r:id="rId45"/>
    <p:sldId id="1242" r:id="rId46"/>
    <p:sldId id="1243" r:id="rId47"/>
    <p:sldId id="1244" r:id="rId48"/>
    <p:sldId id="1245" r:id="rId49"/>
    <p:sldId id="1180" r:id="rId50"/>
    <p:sldId id="1181" r:id="rId51"/>
    <p:sldId id="1227" r:id="rId52"/>
    <p:sldId id="1880" r:id="rId53"/>
    <p:sldId id="1881" r:id="rId54"/>
    <p:sldId id="1183" r:id="rId55"/>
    <p:sldId id="1228" r:id="rId56"/>
    <p:sldId id="1882" r:id="rId57"/>
    <p:sldId id="1883" r:id="rId58"/>
    <p:sldId id="1246" r:id="rId59"/>
    <p:sldId id="1187" r:id="rId60"/>
    <p:sldId id="1251" r:id="rId61"/>
    <p:sldId id="1190" r:id="rId62"/>
    <p:sldId id="1229" r:id="rId63"/>
    <p:sldId id="1224" r:id="rId64"/>
    <p:sldId id="1194" r:id="rId65"/>
    <p:sldId id="1196" r:id="rId66"/>
    <p:sldId id="1197" r:id="rId67"/>
    <p:sldId id="1198" r:id="rId68"/>
    <p:sldId id="1199" r:id="rId69"/>
    <p:sldId id="1200" r:id="rId70"/>
    <p:sldId id="1230" r:id="rId71"/>
    <p:sldId id="1202" r:id="rId72"/>
    <p:sldId id="1231" r:id="rId73"/>
    <p:sldId id="1884" r:id="rId74"/>
    <p:sldId id="1885" r:id="rId75"/>
    <p:sldId id="1225" r:id="rId76"/>
    <p:sldId id="1206" r:id="rId77"/>
    <p:sldId id="1209" r:id="rId78"/>
    <p:sldId id="1211" r:id="rId79"/>
    <p:sldId id="1852" r:id="rId80"/>
    <p:sldId id="1213" r:id="rId81"/>
    <p:sldId id="1886" r:id="rId82"/>
    <p:sldId id="1317" r:id="rId83"/>
    <p:sldId id="1184" r:id="rId84"/>
    <p:sldId id="1189" r:id="rId85"/>
    <p:sldId id="920" r:id="rId86"/>
    <p:sldId id="1888" r:id="rId87"/>
    <p:sldId id="1252" r:id="rId88"/>
    <p:sldId id="1856" r:id="rId89"/>
    <p:sldId id="922" r:id="rId90"/>
    <p:sldId id="921" r:id="rId91"/>
    <p:sldId id="1858" r:id="rId92"/>
    <p:sldId id="1859" r:id="rId93"/>
    <p:sldId id="1860" r:id="rId94"/>
    <p:sldId id="1861" r:id="rId95"/>
    <p:sldId id="1862" r:id="rId96"/>
    <p:sldId id="1863" r:id="rId97"/>
    <p:sldId id="1889" r:id="rId98"/>
    <p:sldId id="1233" r:id="rId99"/>
    <p:sldId id="1890" r:id="rId100"/>
    <p:sldId id="1891" r:id="rId101"/>
    <p:sldId id="1864" r:id="rId102"/>
    <p:sldId id="1865" r:id="rId103"/>
    <p:sldId id="1220" r:id="rId104"/>
    <p:sldId id="1214" r:id="rId10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EAB3"/>
    <a:srgbClr val="E2E2E2"/>
    <a:srgbClr val="D0D8E8"/>
    <a:srgbClr val="E9EDF4"/>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4" autoAdjust="0"/>
    <p:restoredTop sz="65772" autoAdjust="0"/>
  </p:normalViewPr>
  <p:slideViewPr>
    <p:cSldViewPr snapToGrid="0">
      <p:cViewPr varScale="1">
        <p:scale>
          <a:sx n="61" d="100"/>
          <a:sy n="61" d="100"/>
        </p:scale>
        <p:origin x="987" y="45"/>
      </p:cViewPr>
      <p:guideLst>
        <p:guide orient="horz" pos="2205"/>
        <p:guide pos="3817"/>
      </p:guideLst>
    </p:cSldViewPr>
  </p:slideViewPr>
  <p:notesTextViewPr>
    <p:cViewPr>
      <p:scale>
        <a:sx n="1" d="1"/>
        <a:sy n="1" d="1"/>
      </p:scale>
      <p:origin x="0" y="0"/>
    </p:cViewPr>
  </p:notesTextViewPr>
  <p:sorterViewPr>
    <p:cViewPr>
      <p:scale>
        <a:sx n="100" d="100"/>
        <a:sy n="100" d="100"/>
      </p:scale>
      <p:origin x="0" y="-75402"/>
    </p:cViewPr>
  </p:sorter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presProps" Target="pres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EBF6E-07E1-4A9E-AA27-B52CDC64B021}" type="datetimeFigureOut">
              <a:rPr lang="en-GB" smtClean="0"/>
              <a:t>12/11/2020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19C3D-7EF0-4B04-95D2-6E26D91564D8}" type="slidenum">
              <a:rPr lang="en-GB" smtClean="0"/>
              <a:t>‹#›</a:t>
            </a:fld>
            <a:endParaRPr lang="en-GB"/>
          </a:p>
        </p:txBody>
      </p:sp>
    </p:spTree>
    <p:extLst>
      <p:ext uri="{BB962C8B-B14F-4D97-AF65-F5344CB8AC3E}">
        <p14:creationId xmlns:p14="http://schemas.microsoft.com/office/powerpoint/2010/main" val="177956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0AF07CEB-5EF7-45EC-A618-F288D41D9DB9}"/>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0CD33126-D5AD-4954-A1C0-3248A7FE5FAE}"/>
              </a:ext>
            </a:extLst>
          </p:cNvPr>
          <p:cNvSpPr>
            <a:spLocks noGrp="1"/>
          </p:cNvSpPr>
          <p:nvPr>
            <p:ph type="body" idx="1"/>
          </p:nvPr>
        </p:nvSpPr>
        <p:spPr/>
        <p:txBody>
          <a:bodyPr/>
          <a:lstStyle/>
          <a:p>
            <a:pPr>
              <a:lnSpc>
                <a:spcPct val="150000"/>
              </a:lnSpc>
              <a:defRPr/>
            </a:pP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劳动社会学是以社会生活中人的劳动行为为研究对象的</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在现实生活中</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人们的劳动行为遇然相异</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劳动者之间的人际关系错综复杂</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劳动者个人、集体与社会的关系纵横交错</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我们要通过种种社会现象</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揭示劳动行为的一般规律及其在特定劳动环境中的规律</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p>
        </p:txBody>
      </p:sp>
      <p:sp>
        <p:nvSpPr>
          <p:cNvPr id="12292" name="灯片编号占位符 3">
            <a:extLst>
              <a:ext uri="{FF2B5EF4-FFF2-40B4-BE49-F238E27FC236}">
                <a16:creationId xmlns:a16="http://schemas.microsoft.com/office/drawing/2014/main" id="{638DE699-EBD7-41EB-AF4D-C361B1A2D8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fld id="{208841BC-CE57-4DFB-9F77-CB585C8B2FE5}" type="slidenum">
              <a:rPr lang="zh-CN" altLang="en-US" sz="1200" b="0">
                <a:solidFill>
                  <a:srgbClr val="000000"/>
                </a:solidFill>
                <a:latin typeface="Calibri" panose="020F0502020204030204" pitchFamily="34" charset="0"/>
              </a:rPr>
              <a:pPr/>
              <a:t>1</a:t>
            </a:fld>
            <a:endParaRPr lang="zh-CN" altLang="en-US" sz="1200" b="0">
              <a:solidFill>
                <a:srgbClr val="000000"/>
              </a:solidFill>
              <a:latin typeface="Calibri" panose="020F0502020204030204" pitchFamily="34" charset="0"/>
            </a:endParaRPr>
          </a:p>
        </p:txBody>
      </p:sp>
    </p:spTree>
    <p:extLst>
      <p:ext uri="{BB962C8B-B14F-4D97-AF65-F5344CB8AC3E}">
        <p14:creationId xmlns:p14="http://schemas.microsoft.com/office/powerpoint/2010/main" val="3386359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）强调基金管理者对基金持有人的诚信义务和基金管理的透明度，打击欺诈行为，保护持有人利益；⑵要求资产多样化，避免风险过于集中；⑶限制基金管理者进行自营业务；（</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4</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鼓励竞争，防止基金管理者操控市场和避免投资组合趋同。在这种监管模式下，监督机构较少干预基金的日常活动，只是在当事人提出要求或基金出现问题时才介人。在很大程度上，监管机构依靠审计师、精算师、资产评估机构等中介组织对基金运营进行监督。</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其主要特点是：（</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）监管机构独立性强，权力较大，如智利、波兰、匈牙利等国家都建立了独立的养老保险监管机构，代表国家对养老基金进行统一监管。（</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）对基金投资比例有限制性的规定，监管机构根据这些规定，通过现场和非现场监管的方式密切监控基金的日常运营。德国规定，在一个养老基金的资产组合中，证券、房地产和外国资产的比例分别不能超过</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20%</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5%</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4%;</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）有严格的信息披露制度，信息披露的内容包括资产估价的原则、资产估价的频率以及其他财务数据等，监管机构通常直接审查信息披露的真实性。（</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4</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）实行最低收益原则，要求基金的投资收益达到一定的水平。例如，智利规定养老基金的投资收益率必须高于全部基金平均收益的</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50%;</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。当养老金收益达不到上述最低要求时，先由各基金管理公司的储备金进行弥补，当储备不足时，由国家财政预算予以支持。</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14</a:t>
            </a:fld>
            <a:endParaRPr lang="en-GB"/>
          </a:p>
        </p:txBody>
      </p:sp>
    </p:spTree>
    <p:extLst>
      <p:ext uri="{BB962C8B-B14F-4D97-AF65-F5344CB8AC3E}">
        <p14:creationId xmlns:p14="http://schemas.microsoft.com/office/powerpoint/2010/main" val="690443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在借鉴国际经验的基础上，结合中国的国情，按照</a:t>
            </a:r>
            <a:r>
              <a:rPr lang="en-US" altLang="zh-CN" sz="1200" dirty="0"/>
              <a:t>《</a:t>
            </a:r>
            <a:r>
              <a:rPr lang="zh-CN" altLang="en-US" sz="1200" dirty="0"/>
              <a:t>资金管理暂行办法</a:t>
            </a:r>
            <a:r>
              <a:rPr lang="en-US" altLang="zh-CN" sz="1200" dirty="0"/>
              <a:t>》</a:t>
            </a:r>
            <a:r>
              <a:rPr lang="zh-CN" altLang="en-US" sz="1200" dirty="0"/>
              <a:t>的要求，全国社会保障基金理事会对银行存款和一级市场国债承销直接运作，对股票、企业债、金融债等委托专业投资管理机构进行投资。</a:t>
            </a:r>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15</a:t>
            </a:fld>
            <a:endParaRPr lang="en-GB"/>
          </a:p>
        </p:txBody>
      </p:sp>
    </p:spTree>
    <p:extLst>
      <p:ext uri="{BB962C8B-B14F-4D97-AF65-F5344CB8AC3E}">
        <p14:creationId xmlns:p14="http://schemas.microsoft.com/office/powerpoint/2010/main" val="452358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D3D"/>
                </a:solidFill>
                <a:effectLst/>
                <a:latin typeface="Helvetica Neue For Number"/>
              </a:rPr>
              <a:t>全力动</a:t>
            </a:r>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16</a:t>
            </a:fld>
            <a:endParaRPr lang="en-GB"/>
          </a:p>
        </p:txBody>
      </p:sp>
    </p:spTree>
    <p:extLst>
      <p:ext uri="{BB962C8B-B14F-4D97-AF65-F5344CB8AC3E}">
        <p14:creationId xmlns:p14="http://schemas.microsoft.com/office/powerpoint/2010/main" val="2777090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F73131"/>
                </a:solidFill>
                <a:effectLst/>
                <a:latin typeface="Arial" panose="020B0604020202020204" pitchFamily="34" charset="0"/>
              </a:rPr>
              <a:t>股权投资</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Equity Investment</a:t>
            </a:r>
            <a:r>
              <a:rPr lang="zh-CN" altLang="en-US" b="0" i="0" dirty="0">
                <a:solidFill>
                  <a:srgbClr val="333333"/>
                </a:solidFill>
                <a:effectLst/>
                <a:latin typeface="Arial" panose="020B0604020202020204" pitchFamily="34" charset="0"/>
              </a:rPr>
              <a:t>），是为参与或控制某一公司的经营活动而投资购买其股权的行为。</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各类资产投资的比例为：银行存款和国债投资不低于</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50%</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，企业债、金融债投资比例不高于</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10%</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，证券投资基金、股票投资比例不高于</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40%</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F2D3D"/>
                </a:solidFill>
                <a:effectLst/>
                <a:latin typeface="Helvetica Neue For Number"/>
              </a:rPr>
              <a:t>简述我国社会保障基金投资组合。</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sz="1800" kern="100" dirty="0">
                <a:effectLst/>
                <a:latin typeface="宋体" panose="02010600030101010101" pitchFamily="2" charset="-122"/>
                <a:ea typeface="宋体" panose="02010600030101010101" pitchFamily="2" charset="-122"/>
              </a:rPr>
              <a:t> </a:t>
            </a:r>
            <a:r>
              <a:rPr lang="en-US" altLang="zh-CN" sz="1800" kern="100" dirty="0">
                <a:effectLst/>
                <a:latin typeface="宋体" panose="02010600030101010101" pitchFamily="2" charset="-122"/>
                <a:ea typeface="宋体" panose="02010600030101010101" pitchFamily="2" charset="-122"/>
              </a:rPr>
              <a:t>2003</a:t>
            </a:r>
            <a:r>
              <a:rPr lang="zh-CN" altLang="en-US" sz="1800" kern="100" dirty="0">
                <a:effectLst/>
                <a:latin typeface="宋体" panose="02010600030101010101" pitchFamily="2" charset="-122"/>
                <a:ea typeface="宋体" panose="02010600030101010101" pitchFamily="2" charset="-122"/>
              </a:rPr>
              <a:t>年</a:t>
            </a:r>
            <a:r>
              <a:rPr lang="en-US" altLang="zh-CN" sz="1800" kern="100" dirty="0">
                <a:effectLst/>
                <a:latin typeface="宋体" panose="02010600030101010101" pitchFamily="2" charset="-122"/>
                <a:ea typeface="宋体" panose="02010600030101010101" pitchFamily="2" charset="-122"/>
              </a:rPr>
              <a:t>6</a:t>
            </a:r>
            <a:r>
              <a:rPr lang="zh-CN" altLang="en-US" sz="1800" kern="100" dirty="0">
                <a:effectLst/>
                <a:latin typeface="宋体" panose="02010600030101010101" pitchFamily="2" charset="-122"/>
                <a:ea typeface="宋体" panose="02010600030101010101" pitchFamily="2" charset="-122"/>
              </a:rPr>
              <a:t>月，部分社会保障资金开始投人股票、债券二级市场。全国社会保障基金人市正式拉开了我国养老基金规范进入证券市场的序幕。</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sz="1800" kern="100" dirty="0">
                <a:effectLst/>
                <a:latin typeface="宋体" panose="02010600030101010101" pitchFamily="2" charset="-122"/>
                <a:ea typeface="宋体" panose="02010600030101010101" pitchFamily="2" charset="-122"/>
              </a:rPr>
              <a:t>社会保障基金要增值，就需要投资，安全性是基金投资首要考虑的问题。证券市场和房地产市场是基金投资的传统市场，但现在这两个市场比较混乱，存在着投机活动和违规资金，风险较大，而介入国家基础设施建设则显得较为稳定，可以为社会保障基金确保固定的资金存变量和长期稳定的收益。</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基金管理者可以考虑一些建设时期较短、规模适中、回收较快、收益较好的项目（如高速公路）。</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中国的证券市场还刚刚起步，投资行为还很不规范，缺乏稳定的收益率，在这样的情况下，将一部分社会保障基金投资海外，能够减少基金营利的风险，提高基金的收益率。</a:t>
            </a:r>
            <a:endParaRPr lang="en-US" altLang="zh-CN" sz="1800" kern="12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4.</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会保障基金开展海外投资，既可以分散国内资本市场的系统性风险，又可</a:t>
            </a:r>
            <a:r>
              <a:rPr lang="zh-CN" altLang="en-US" sz="1800" kern="100" dirty="0">
                <a:effectLst/>
                <a:latin typeface="宋体" panose="02010600030101010101" pitchFamily="2" charset="-122"/>
                <a:ea typeface="宋体" panose="02010600030101010101" pitchFamily="2" charset="-122"/>
              </a:rPr>
              <a:t>以分享世界经济发展的成果，对提高社会保障基金收益有利。</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17</a:t>
            </a:fld>
            <a:endParaRPr lang="en-GB"/>
          </a:p>
        </p:txBody>
      </p:sp>
    </p:spTree>
    <p:extLst>
      <p:ext uri="{BB962C8B-B14F-4D97-AF65-F5344CB8AC3E}">
        <p14:creationId xmlns:p14="http://schemas.microsoft.com/office/powerpoint/2010/main" val="123504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4.</a:t>
            </a:r>
            <a:r>
              <a:rPr lang="zh-CN" altLang="en-US" sz="1800" kern="100" dirty="0">
                <a:effectLst/>
                <a:latin typeface="宋体" panose="02010600030101010101" pitchFamily="2" charset="-122"/>
                <a:ea typeface="宋体" panose="02010600030101010101" pitchFamily="2" charset="-122"/>
              </a:rPr>
              <a:t>市场的竞争，归根到底是人才的竞争。通过掌握先进的社会保障基金投资管理理论，学习国际成功经验，经过实践锻炼，打造一支高素质的人才队伍，是全国社会保障基金发展的必由之路。</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5.</a:t>
            </a:r>
            <a:r>
              <a:rPr lang="zh-CN" altLang="en-US" sz="1800" kern="100" dirty="0">
                <a:effectLst/>
                <a:latin typeface="宋体" panose="02010600030101010101" pitchFamily="2" charset="-122"/>
                <a:ea typeface="宋体" panose="02010600030101010101" pitchFamily="2" charset="-122"/>
              </a:rPr>
              <a:t>建立个人账户计划是抵御人口老龄化冲击的有效手段之一，而个人账户计划能否成功很大程度上取决于投资运作的成果。随着个人账户逐步做实，个人账户资金的规模会有较快的增长，凸显出投资运作的重要性。</a:t>
            </a:r>
            <a:endParaRPr lang="zh-CN" altLang="en-US" sz="1800" kern="100" dirty="0">
              <a:effectLst/>
              <a:latin typeface="Times New Roman" panose="02020603050405020304" pitchFamily="18" charset="0"/>
              <a:ea typeface="宋体" panose="02010600030101010101" pitchFamily="2" charset="-122"/>
            </a:endParaRPr>
          </a:p>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18</a:t>
            </a:fld>
            <a:endParaRPr lang="en-GB"/>
          </a:p>
        </p:txBody>
      </p:sp>
    </p:spTree>
    <p:extLst>
      <p:ext uri="{BB962C8B-B14F-4D97-AF65-F5344CB8AC3E}">
        <p14:creationId xmlns:p14="http://schemas.microsoft.com/office/powerpoint/2010/main" val="3055996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19</a:t>
            </a:fld>
            <a:endParaRPr lang="en-GB"/>
          </a:p>
        </p:txBody>
      </p:sp>
    </p:spTree>
    <p:extLst>
      <p:ext uri="{BB962C8B-B14F-4D97-AF65-F5344CB8AC3E}">
        <p14:creationId xmlns:p14="http://schemas.microsoft.com/office/powerpoint/2010/main" val="4029216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20</a:t>
            </a:fld>
            <a:endParaRPr lang="en-GB"/>
          </a:p>
        </p:txBody>
      </p:sp>
    </p:spTree>
    <p:extLst>
      <p:ext uri="{BB962C8B-B14F-4D97-AF65-F5344CB8AC3E}">
        <p14:creationId xmlns:p14="http://schemas.microsoft.com/office/powerpoint/2010/main" val="1123430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21</a:t>
            </a:fld>
            <a:endParaRPr lang="en-GB"/>
          </a:p>
        </p:txBody>
      </p:sp>
    </p:spTree>
    <p:extLst>
      <p:ext uri="{BB962C8B-B14F-4D97-AF65-F5344CB8AC3E}">
        <p14:creationId xmlns:p14="http://schemas.microsoft.com/office/powerpoint/2010/main" val="2083756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1" i="0" dirty="0">
                <a:solidFill>
                  <a:srgbClr val="1F2D3D"/>
                </a:solidFill>
                <a:effectLst/>
                <a:latin typeface="Helvetica Neue For Number"/>
              </a:rPr>
              <a:t>答案：</a:t>
            </a:r>
            <a:r>
              <a:rPr lang="en-US" altLang="zh-CN" b="0" i="0" dirty="0">
                <a:solidFill>
                  <a:srgbClr val="1F2D3D"/>
                </a:solidFill>
                <a:effectLst/>
                <a:latin typeface="Helvetica Neue For Number"/>
              </a:rPr>
              <a:t>BCD</a:t>
            </a:r>
          </a:p>
          <a:p>
            <a:pPr algn="l"/>
            <a:r>
              <a:rPr lang="zh-CN" altLang="en-US" b="1" i="0" dirty="0">
                <a:solidFill>
                  <a:srgbClr val="1F2D3D"/>
                </a:solidFill>
                <a:effectLst/>
                <a:latin typeface="Helvetica Neue For Number"/>
              </a:rPr>
              <a:t>解析：</a:t>
            </a:r>
            <a:r>
              <a:rPr lang="zh-CN" altLang="en-US" b="0" i="0" dirty="0">
                <a:solidFill>
                  <a:srgbClr val="1F2D3D"/>
                </a:solidFill>
                <a:effectLst/>
                <a:latin typeface="Helvetica Neue For Number"/>
              </a:rPr>
              <a:t>从国际经验来看，社会保障基金的投资必须同时兼顾</a:t>
            </a:r>
            <a:r>
              <a:rPr lang="zh-CN" altLang="en-US" b="1" i="0" dirty="0">
                <a:solidFill>
                  <a:srgbClr val="1F2D3D"/>
                </a:solidFill>
                <a:effectLst/>
                <a:latin typeface="Helvetica Neue For Number"/>
              </a:rPr>
              <a:t>安全性、营利性和流动性</a:t>
            </a:r>
            <a:r>
              <a:rPr lang="zh-CN" altLang="en-US" b="0" i="0" dirty="0">
                <a:solidFill>
                  <a:srgbClr val="1F2D3D"/>
                </a:solidFill>
                <a:effectLst/>
                <a:latin typeface="Helvetica Neue For Number"/>
              </a:rPr>
              <a:t>。</a:t>
            </a:r>
          </a:p>
          <a:p>
            <a:pPr algn="l"/>
            <a:r>
              <a:rPr lang="zh-CN" altLang="en-US" b="0" i="0" dirty="0">
                <a:solidFill>
                  <a:srgbClr val="1F2D3D"/>
                </a:solidFill>
                <a:effectLst/>
                <a:latin typeface="Helvetica Neue For Number"/>
              </a:rPr>
              <a:t>可以口诀记忆为：</a:t>
            </a:r>
            <a:r>
              <a:rPr lang="zh-CN" altLang="en-US" b="1" i="0" dirty="0">
                <a:solidFill>
                  <a:srgbClr val="1F2D3D"/>
                </a:solidFill>
                <a:effectLst/>
                <a:latin typeface="Helvetica Neue For Number"/>
              </a:rPr>
              <a:t>全</a:t>
            </a:r>
            <a:r>
              <a:rPr lang="zh-CN" altLang="en-US" b="0" i="0" dirty="0">
                <a:solidFill>
                  <a:srgbClr val="1F2D3D"/>
                </a:solidFill>
                <a:effectLst/>
                <a:latin typeface="Helvetica Neue For Number"/>
              </a:rPr>
              <a:t>（安全性）</a:t>
            </a:r>
            <a:r>
              <a:rPr lang="zh-CN" altLang="en-US" b="1" i="0" dirty="0">
                <a:solidFill>
                  <a:srgbClr val="1F2D3D"/>
                </a:solidFill>
                <a:effectLst/>
                <a:latin typeface="Helvetica Neue For Number"/>
              </a:rPr>
              <a:t>利</a:t>
            </a:r>
            <a:r>
              <a:rPr lang="zh-CN" altLang="en-US" b="0" i="0" dirty="0">
                <a:solidFill>
                  <a:srgbClr val="1F2D3D"/>
                </a:solidFill>
                <a:effectLst/>
                <a:latin typeface="Helvetica Neue For Number"/>
              </a:rPr>
              <a:t>（营利性）</a:t>
            </a:r>
            <a:r>
              <a:rPr lang="zh-CN" altLang="en-US" b="1" i="0" dirty="0">
                <a:solidFill>
                  <a:srgbClr val="1F2D3D"/>
                </a:solidFill>
                <a:effectLst/>
                <a:latin typeface="Helvetica Neue For Number"/>
              </a:rPr>
              <a:t>动</a:t>
            </a:r>
            <a:r>
              <a:rPr lang="zh-CN" altLang="en-US" b="0" i="0" dirty="0">
                <a:solidFill>
                  <a:srgbClr val="1F2D3D"/>
                </a:solidFill>
                <a:effectLst/>
                <a:latin typeface="Helvetica Neue For Number"/>
              </a:rPr>
              <a:t>（流动性）。</a:t>
            </a:r>
            <a:r>
              <a:rPr lang="zh-CN" altLang="en-US" b="1" i="0" dirty="0">
                <a:solidFill>
                  <a:srgbClr val="1F2D3D"/>
                </a:solidFill>
                <a:effectLst/>
                <a:latin typeface="Helvetica Neue For Number"/>
              </a:rPr>
              <a:t>因此正确答案为</a:t>
            </a:r>
            <a:r>
              <a:rPr lang="en-US" altLang="zh-CN" b="1" i="0" dirty="0">
                <a:solidFill>
                  <a:srgbClr val="1F2D3D"/>
                </a:solidFill>
                <a:effectLst/>
                <a:latin typeface="Helvetica Neue For Number"/>
              </a:rPr>
              <a:t>BCD</a:t>
            </a:r>
            <a:r>
              <a:rPr lang="zh-CN" altLang="en-US" b="1" i="0" dirty="0">
                <a:solidFill>
                  <a:srgbClr val="1F2D3D"/>
                </a:solidFill>
                <a:effectLst/>
                <a:latin typeface="Helvetica Neue For Number"/>
              </a:rPr>
              <a:t>。</a:t>
            </a:r>
            <a:endParaRPr lang="zh-CN" altLang="en-US" b="0" i="0" dirty="0">
              <a:solidFill>
                <a:srgbClr val="1F2D3D"/>
              </a:solidFill>
              <a:effectLst/>
              <a:latin typeface="Helvetica Neue For Number"/>
            </a:endParaRPr>
          </a:p>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22</a:t>
            </a:fld>
            <a:endParaRPr lang="en-GB"/>
          </a:p>
        </p:txBody>
      </p:sp>
    </p:spTree>
    <p:extLst>
      <p:ext uri="{BB962C8B-B14F-4D97-AF65-F5344CB8AC3E}">
        <p14:creationId xmlns:p14="http://schemas.microsoft.com/office/powerpoint/2010/main" val="3867327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23</a:t>
            </a:fld>
            <a:endParaRPr lang="en-GB"/>
          </a:p>
        </p:txBody>
      </p:sp>
    </p:spTree>
    <p:extLst>
      <p:ext uri="{BB962C8B-B14F-4D97-AF65-F5344CB8AC3E}">
        <p14:creationId xmlns:p14="http://schemas.microsoft.com/office/powerpoint/2010/main" val="221994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654121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24</a:t>
            </a:fld>
            <a:endParaRPr lang="en-GB"/>
          </a:p>
        </p:txBody>
      </p:sp>
    </p:spTree>
    <p:extLst>
      <p:ext uri="{BB962C8B-B14F-4D97-AF65-F5344CB8AC3E}">
        <p14:creationId xmlns:p14="http://schemas.microsoft.com/office/powerpoint/2010/main" val="645417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3533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4840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F2D3D"/>
                </a:solidFill>
                <a:effectLst/>
                <a:latin typeface="Helvetica Neue For Number"/>
              </a:rPr>
              <a:t>五险包括：</a:t>
            </a:r>
            <a:r>
              <a:rPr lang="zh-CN" altLang="en-US" b="1" i="0" dirty="0">
                <a:solidFill>
                  <a:srgbClr val="1F2D3D"/>
                </a:solidFill>
                <a:effectLst/>
                <a:latin typeface="Helvetica Neue For Number"/>
              </a:rPr>
              <a:t>养老、医疗、失业、工伤、生育</a:t>
            </a:r>
            <a:r>
              <a:rPr lang="zh-CN" altLang="en-US" b="0" i="0" dirty="0">
                <a:solidFill>
                  <a:srgbClr val="1F2D3D"/>
                </a:solidFill>
                <a:effectLst/>
                <a:latin typeface="Helvetica Neue For Number"/>
              </a:rPr>
              <a:t>。</a:t>
            </a:r>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047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506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304800" algn="l">
              <a:lnSpc>
                <a:spcPct val="150000"/>
              </a:lnSpc>
              <a:spcAft>
                <a:spcPts val="0"/>
              </a:spcAft>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4.</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互济性。是指社会保险按照社会共担风险的原则进行组织。社会保险费用由社会统筹，建立社会保险基金。社会保险机构要用互助互济的办法统一调剂基金，支付保险金和提供服务，实行收入再分配，使参加社会保险的劳动者生活得到保障。</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gn="l">
              <a:lnSpc>
                <a:spcPct val="150000"/>
              </a:lnSpc>
              <a:spcAft>
                <a:spcPts val="0"/>
              </a:spcAft>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5.</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福利性。社会保险不以营利为目的，它以最少的花费，解决最大的社会</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gn="l">
              <a:lnSpc>
                <a:spcPct val="150000"/>
              </a:lnSpc>
              <a:spcAft>
                <a:spcPts val="0"/>
              </a:spcAft>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保障问题，属于社会福利性质。</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5865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390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130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146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29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宋体" panose="02010600030101010101" pitchFamily="2" charset="-122"/>
                <a:ea typeface="宋体" panose="02010600030101010101" pitchFamily="2" charset="-122"/>
              </a:rPr>
              <a:t>DC</a:t>
            </a:r>
            <a:r>
              <a:rPr lang="zh-CN" altLang="en-US" sz="1800" kern="100" dirty="0">
                <a:effectLst/>
                <a:latin typeface="宋体" panose="02010600030101010101" pitchFamily="2" charset="-122"/>
                <a:ea typeface="宋体" panose="02010600030101010101" pitchFamily="2" charset="-122"/>
              </a:rPr>
              <a:t>型完全积累制有两种形式，一是智利模式，大约近十个拉美国家采用了这种模式，个人缴费完全在个人账户里，国家提供几个投资基金，由个人来决定投资组合，基金管理人负责具体运作，亏了赔了都由个人来承担，国家不承担任何责任，未来的养老金给付水平几乎完全取决于缴费余额和投资收益（减去管理费用），这就是“缴费确定型”（</a:t>
            </a:r>
            <a:r>
              <a:rPr lang="en-US" altLang="zh-CN" sz="1800" kern="100" dirty="0">
                <a:effectLst/>
                <a:latin typeface="宋体" panose="02010600030101010101" pitchFamily="2" charset="-122"/>
                <a:ea typeface="宋体" panose="02010600030101010101" pitchFamily="2" charset="-122"/>
              </a:rPr>
              <a:t>DC</a:t>
            </a:r>
            <a:r>
              <a:rPr lang="zh-CN" altLang="en-US" sz="1800" kern="100" dirty="0">
                <a:effectLst/>
                <a:latin typeface="宋体" panose="02010600030101010101" pitchFamily="2" charset="-122"/>
                <a:ea typeface="宋体" panose="02010600030101010101" pitchFamily="2" charset="-122"/>
              </a:rPr>
              <a:t>型）的含名。所以，在智利模式下，国家没有掌握一个集中的社保基金。所谓的社会保障基金，是分散在每个人的账户里，投资决策是个人行为，是分散型的决策，根据个人的偏好和国家提供的投资基金种类进行个人决策。（一般来说，可供选择的投资基金从风险大小和利率高低来分无非依次有这么五六种，</a:t>
            </a:r>
            <a:r>
              <a:rPr lang="en-US" altLang="zh-CN" sz="1800" kern="100" dirty="0">
                <a:effectLst/>
                <a:latin typeface="宋体" panose="02010600030101010101" pitchFamily="2" charset="-122"/>
                <a:ea typeface="宋体" panose="02010600030101010101" pitchFamily="2" charset="-122"/>
              </a:rPr>
              <a:t>GFCSI</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sz="1800" kern="100" dirty="0">
                <a:effectLst/>
                <a:latin typeface="宋体" panose="02010600030101010101" pitchFamily="2" charset="-122"/>
                <a:ea typeface="宋体" panose="02010600030101010101" pitchFamily="2" charset="-122"/>
              </a:rPr>
              <a:t>二是“</a:t>
            </a:r>
            <a:r>
              <a:rPr lang="zh-CN" altLang="en-US" sz="1800" b="1" kern="100" dirty="0">
                <a:effectLst/>
                <a:latin typeface="宋体" panose="02010600030101010101" pitchFamily="2" charset="-122"/>
                <a:ea typeface="宋体" panose="02010600030101010101" pitchFamily="2" charset="-122"/>
              </a:rPr>
              <a:t>中央公积金制</a:t>
            </a:r>
            <a:r>
              <a:rPr lang="zh-CN" altLang="en-US" sz="1800" kern="100" dirty="0">
                <a:effectLst/>
                <a:latin typeface="宋体" panose="02010600030101010101" pitchFamily="2" charset="-122"/>
                <a:ea typeface="宋体" panose="02010600030101010101" pitchFamily="2" charset="-122"/>
              </a:rPr>
              <a:t>”，这种类型社保基金的特点是，在养老金给付上基本上是</a:t>
            </a:r>
            <a:r>
              <a:rPr lang="en-US" altLang="zh-CN" sz="1800" kern="100" dirty="0">
                <a:effectLst/>
                <a:latin typeface="宋体" panose="02010600030101010101" pitchFamily="2" charset="-122"/>
                <a:ea typeface="宋体" panose="02010600030101010101" pitchFamily="2" charset="-122"/>
              </a:rPr>
              <a:t>DC</a:t>
            </a:r>
            <a:r>
              <a:rPr lang="zh-CN" altLang="en-US" sz="1800" kern="100" dirty="0">
                <a:effectLst/>
                <a:latin typeface="宋体" panose="02010600030101010101" pitchFamily="2" charset="-122"/>
                <a:ea typeface="宋体" panose="02010600030101010101" pitchFamily="2" charset="-122"/>
              </a:rPr>
              <a:t>型的，其收益率由国家根据投资收益情况统一确定，但在基金投资方面则完全由国家来运作。所以，在这种制度下，养老金的最终给付与以往的缴费积累既有一定的联系，但这种联系又不是完全精算型的，因为投资收益率是经过国家“调整”与“管理”的。</a:t>
            </a:r>
            <a:endParaRPr lang="zh-CN" altLang="en-US" sz="1800" kern="100" dirty="0">
              <a:effectLst/>
              <a:latin typeface="Times New Roman" panose="02020603050405020304" pitchFamily="18" charset="0"/>
              <a:ea typeface="宋体" panose="02010600030101010101" pitchFamily="2" charset="-122"/>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宋体" panose="02010600030101010101" pitchFamily="2" charset="-122"/>
                <a:ea typeface="宋体" panose="02010600030101010101" pitchFamily="2" charset="-122"/>
              </a:rPr>
              <a:t>三、混合型的社会保障制度也可以分为两大类。一类是半积累制，它由两部分组成，一部分是现收现付制，一部分是积累制。对于实行半积累制的国家来说，具体制度细节也是千差万别的，但一般是国家掌握现收现付制的那部分基金。从理论上讲，目前中国社会保障制度的设计框架就是半积累制性质的。另一类是“名义缴费确定型”，也称“名义账户制”，它是</a:t>
            </a:r>
            <a:r>
              <a:rPr lang="en-US" altLang="zh-CN" sz="1800" kern="100" dirty="0">
                <a:effectLst/>
                <a:latin typeface="宋体" panose="02010600030101010101" pitchFamily="2" charset="-122"/>
                <a:ea typeface="宋体" panose="02010600030101010101" pitchFamily="2" charset="-122"/>
              </a:rPr>
              <a:t>DB</a:t>
            </a:r>
            <a:r>
              <a:rPr lang="zh-CN" altLang="en-US" sz="1800" kern="100" dirty="0">
                <a:effectLst/>
                <a:latin typeface="宋体" panose="02010600030101010101" pitchFamily="2" charset="-122"/>
                <a:ea typeface="宋体" panose="02010600030101010101" pitchFamily="2" charset="-122"/>
              </a:rPr>
              <a:t>与</a:t>
            </a:r>
            <a:r>
              <a:rPr lang="en-US" altLang="zh-CN" sz="1800" kern="100" dirty="0">
                <a:effectLst/>
                <a:latin typeface="宋体" panose="02010600030101010101" pitchFamily="2" charset="-122"/>
                <a:ea typeface="宋体" panose="02010600030101010101" pitchFamily="2" charset="-122"/>
              </a:rPr>
              <a:t>DC</a:t>
            </a:r>
            <a:r>
              <a:rPr lang="zh-CN" altLang="en-US" sz="1800" kern="100" dirty="0">
                <a:effectLst/>
                <a:latin typeface="宋体" panose="02010600030101010101" pitchFamily="2" charset="-122"/>
                <a:ea typeface="宋体" panose="02010600030101010101" pitchFamily="2" charset="-122"/>
              </a:rPr>
              <a:t>型相结合的一种模式，既有现收现付制的优势，又兼具积累制的优点。就是说，它采用前者的融资方式，用当代就业者的缴费来支付当前退休的一代，这样就避免了现收现付制向积累制过渡的转型成本，但在给付方面则是缴费确定型的，严格按缴费的数量给予退休津贴，将缴费与未来津贴紧密联系起来。</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a:t>
            </a:fld>
            <a:endParaRPr lang="en-GB"/>
          </a:p>
        </p:txBody>
      </p:sp>
    </p:spTree>
    <p:extLst>
      <p:ext uri="{BB962C8B-B14F-4D97-AF65-F5344CB8AC3E}">
        <p14:creationId xmlns:p14="http://schemas.microsoft.com/office/powerpoint/2010/main" val="1251898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lnSpc>
                <a:spcPct val="120000"/>
              </a:lnSpc>
            </a:pPr>
            <a:r>
              <a:rPr lang="zh-CN" altLang="en-US" sz="1800" kern="100" dirty="0">
                <a:effectLst/>
                <a:latin typeface="宋体" panose="02010600030101010101" pitchFamily="2" charset="-122"/>
                <a:ea typeface="宋体" panose="02010600030101010101" pitchFamily="2" charset="-122"/>
              </a:rPr>
              <a:t>职责：社会保险是对丧失劳动能力和失去劳动机会的劳动者承担生活保障责任，职责只限于补偿由此造成的直接收入损失，</a:t>
            </a:r>
            <a:r>
              <a:rPr lang="zh-CN" altLang="zh-CN" sz="1800" kern="1200" dirty="0">
                <a:effectLst/>
              </a:rPr>
              <a:t>丧失劳动能力和</a:t>
            </a:r>
            <a:endParaRPr lang="en-US" altLang="zh-CN" sz="1800" kern="1200" dirty="0">
              <a:effectLst/>
            </a:endParaRPr>
          </a:p>
          <a:p>
            <a:pPr algn="ctr">
              <a:lnSpc>
                <a:spcPct val="120000"/>
              </a:lnSpc>
            </a:pPr>
            <a:r>
              <a:rPr lang="zh-CN" altLang="zh-CN" sz="1800" kern="1200" dirty="0">
                <a:effectLst/>
              </a:rPr>
              <a:t>失去劳动机会的劳动者</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社会保障不但包括所有国民一切可能遇到的普遍危险、困难和损失的保障责任，而且还包括社会发展方面的责任，如免费教育、困难救济等，可见它是以保障整个社会机体正常运行为己任，协调社会各个方面关系的、多功能、多责任的手段。</a:t>
            </a:r>
            <a:endParaRPr lang="en-US" altLang="zh-CN" sz="1800" kern="0" dirty="0">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0" dirty="0">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社会保险的分配和劳动者对保险基金的贡献直接相关，待遇给付适当考虑劳动者原有的收入水准，保障基本生活需要。社会保障分配在多数情况下是国家或社会对国民的单方面援助，待遇给付不考虑受援者原有的收入水准，它保障的是最低生活需要，在有关社会发展方面的内容，则多以机会均等、大体平均的原则分配，而且明显有益于低收入阶层和无收入来源的人。</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2210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304800" algn="l">
              <a:lnSpc>
                <a:spcPct val="150000"/>
              </a:lnSpc>
              <a:spcAft>
                <a:spcPts val="0"/>
              </a:spcAft>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社会保险是现代化大生产的产物，是人类文明进步的标志。一个健全、完善</a:t>
            </a:r>
            <a:r>
              <a:rPr lang="zh-CN" altLang="en-US" sz="1800" kern="100" dirty="0">
                <a:effectLst/>
                <a:latin typeface="宋体" panose="02010600030101010101" pitchFamily="2" charset="-122"/>
                <a:ea typeface="宋体" panose="02010600030101010101" pitchFamily="2" charset="-122"/>
              </a:rPr>
              <a:t>的社会保障体系，是中国社会主义市场经济体制的重要组成部分，是中国经济增长和保证国家长治久安的根本大计。</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宋体" panose="02010600030101010101" pitchFamily="2" charset="-122"/>
                <a:ea typeface="宋体" panose="02010600030101010101" pitchFamily="2" charset="-122"/>
              </a:rPr>
              <a:t>人们对自身利益的比较选择结果的不同。在社会生产和经济状况不发达时，劳动者面临劳动危险和损失时，往往是通过个人储蓄或家庭内部、亲友之间的互助，即自我保险的方式。</a:t>
            </a: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3802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304800" algn="l">
              <a:lnSpc>
                <a:spcPct val="150000"/>
              </a:lnSpc>
              <a:spcAft>
                <a:spcPts val="0"/>
              </a:spcAft>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社会保险是现代化大生产的产物，是人类文明进步的标志。一个健全、完善</a:t>
            </a:r>
            <a:r>
              <a:rPr lang="zh-CN" altLang="en-US" sz="1800" kern="100" dirty="0">
                <a:effectLst/>
                <a:latin typeface="宋体" panose="02010600030101010101" pitchFamily="2" charset="-122"/>
                <a:ea typeface="宋体" panose="02010600030101010101" pitchFamily="2" charset="-122"/>
              </a:rPr>
              <a:t>的社会保障体系，是中国社会主义市场经济体制的重要组成部分，是中国经济增长和保证国家长治久安的根本大计。</a:t>
            </a: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4951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61243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74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4871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82107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宋体" panose="02010600030101010101" pitchFamily="2" charset="-122"/>
                <a:ea typeface="宋体" panose="02010600030101010101" pitchFamily="2" charset="-122"/>
              </a:rPr>
              <a:t>19</a:t>
            </a:r>
            <a:r>
              <a:rPr lang="zh-CN" altLang="en-US" sz="1800" kern="100" dirty="0">
                <a:effectLst/>
                <a:latin typeface="宋体" panose="02010600030101010101" pitchFamily="2" charset="-122"/>
                <a:ea typeface="宋体" panose="02010600030101010101" pitchFamily="2" charset="-122"/>
              </a:rPr>
              <a:t>世纪</a:t>
            </a:r>
            <a:r>
              <a:rPr lang="en-US" altLang="zh-CN" sz="1800" kern="100" dirty="0">
                <a:effectLst/>
                <a:latin typeface="宋体" panose="02010600030101010101" pitchFamily="2" charset="-122"/>
                <a:ea typeface="宋体" panose="02010600030101010101" pitchFamily="2" charset="-122"/>
              </a:rPr>
              <a:t>80</a:t>
            </a:r>
            <a:r>
              <a:rPr lang="zh-CN" altLang="en-US" sz="1800" kern="100" dirty="0">
                <a:effectLst/>
                <a:latin typeface="宋体" panose="02010600030101010101" pitchFamily="2" charset="-122"/>
                <a:ea typeface="宋体" panose="02010600030101010101" pitchFamily="2" charset="-122"/>
              </a:rPr>
              <a:t>年代，德国政府迫于工人的巨大压力，为缓和劳资双方的矛盾，先后颁布了疾病、工伤、老年和残疾保险法令，在世界上首创了社会保险制度。</a:t>
            </a:r>
            <a:endParaRPr lang="en-US" altLang="zh-CN" sz="1800" kern="100" dirty="0">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宋体" panose="02010600030101010101" pitchFamily="2" charset="-122"/>
                <a:ea typeface="宋体" panose="02010600030101010101" pitchFamily="2" charset="-122"/>
              </a:rPr>
              <a:t>经济因素：工业革命为德国经济的腾飞奠定了物质基础</a:t>
            </a:r>
            <a:endParaRPr lang="en-US" altLang="zh-CN" sz="1800" kern="100" dirty="0">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宋体" panose="02010600030101010101" pitchFamily="2" charset="-122"/>
                <a:ea typeface="宋体" panose="02010600030101010101" pitchFamily="2" charset="-122"/>
              </a:rPr>
              <a:t>政治因素：德意志帝国的成立</a:t>
            </a:r>
            <a:endParaRPr lang="en-US" altLang="zh-CN" sz="1800" kern="100" dirty="0">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宋体" panose="02010600030101010101" pitchFamily="2" charset="-122"/>
                <a:ea typeface="宋体" panose="02010600030101010101" pitchFamily="2" charset="-122"/>
              </a:rPr>
              <a:t>思想因素：社会改良思想和马克思主义思想</a:t>
            </a: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7470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459105" algn="l">
              <a:lnSpc>
                <a:spcPct val="150000"/>
              </a:lnSpc>
              <a:spcBef>
                <a:spcPts val="0"/>
              </a:spcBef>
              <a:spcAft>
                <a:spcPts val="0"/>
              </a:spcAft>
            </a:pPr>
            <a:r>
              <a:rPr lang="en-US" altLang="zh-CN" dirty="0"/>
              <a:t>1</a:t>
            </a:r>
            <a:r>
              <a:rPr lang="zh-CN" altLang="en-US" sz="1800" kern="100" dirty="0">
                <a:effectLst/>
                <a:latin typeface="宋体" panose="02010600030101010101" pitchFamily="2" charset="-122"/>
                <a:ea typeface="宋体" panose="02010600030101010101" pitchFamily="2" charset="-122"/>
              </a:rPr>
              <a:t>例如，过去长期以来我国实行统包统配的用工制度，企业没有破产危险，职工在“铁饭碗”“大锅饭”的环境中，自然不会产生对失业危险的安全需求，</a:t>
            </a:r>
            <a:endParaRPr lang="en-US" altLang="zh-CN" sz="1800" kern="100" dirty="0">
              <a:effectLst/>
              <a:latin typeface="宋体" panose="02010600030101010101" pitchFamily="2" charset="-122"/>
              <a:ea typeface="宋体" panose="02010600030101010101" pitchFamily="2" charset="-122"/>
            </a:endParaRPr>
          </a:p>
          <a:p>
            <a:pPr marL="0" marR="0" lvl="0" indent="459105" algn="l" defTabSz="914400" rtl="0" eaLnBrk="1" fontAlgn="auto" latinLnBrk="0" hangingPunct="1">
              <a:lnSpc>
                <a:spcPct val="150000"/>
              </a:lnSpc>
              <a:spcBef>
                <a:spcPts val="0"/>
              </a:spcBef>
              <a:spcAft>
                <a:spcPts val="0"/>
              </a:spcAft>
              <a:buClrTx/>
              <a:buSzTx/>
              <a:buFontTx/>
              <a:buNone/>
              <a:tabLst/>
              <a:defRPr/>
            </a:pPr>
            <a:r>
              <a:rPr lang="en-US" altLang="zh-CN" sz="1800" kern="100" dirty="0">
                <a:effectLst/>
                <a:latin typeface="宋体" panose="02010600030101010101" pitchFamily="2" charset="-122"/>
                <a:ea typeface="宋体" panose="02010600030101010101" pitchFamily="2" charset="-122"/>
              </a:rPr>
              <a:t>3.</a:t>
            </a:r>
            <a:r>
              <a:rPr lang="zh-CN" altLang="en-US" sz="1800" kern="100" dirty="0">
                <a:effectLst/>
                <a:latin typeface="宋体" panose="02010600030101010101" pitchFamily="2" charset="-122"/>
                <a:ea typeface="宋体" panose="02010600030101010101" pitchFamily="2" charset="-122"/>
              </a:rPr>
              <a:t>随着社会化大生产的发展，生产者之间的关系日益密切，人们的利益比较选择有了很大变化，认识到通过社会保险的形式，将个人可能遇到的不确定的、较大数额的经济收入损失，化为确定的、小额的、不影响个人利益的保险费，是十分合算的。</a:t>
            </a:r>
            <a:endParaRPr lang="zh-CN" altLang="en-US" sz="1800" kern="100" dirty="0">
              <a:effectLst/>
              <a:latin typeface="Times New Roman" panose="02020603050405020304" pitchFamily="18" charset="0"/>
              <a:ea typeface="宋体" panose="02010600030101010101" pitchFamily="2" charset="-122"/>
            </a:endParaRPr>
          </a:p>
          <a:p>
            <a:pPr marL="0" marR="0" indent="459105" algn="l">
              <a:lnSpc>
                <a:spcPct val="150000"/>
              </a:lnSpc>
              <a:spcBef>
                <a:spcPts val="0"/>
              </a:spcBef>
              <a:spcAft>
                <a:spcPts val="0"/>
              </a:spcAft>
            </a:pP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563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sz="1800" kern="100" dirty="0">
                <a:effectLst/>
                <a:latin typeface="宋体" panose="02010600030101010101" pitchFamily="2" charset="-122"/>
                <a:ea typeface="宋体" panose="02010600030101010101" pitchFamily="2" charset="-122"/>
              </a:rPr>
              <a:t>社会保险的“危险”，则是指国家或社会立法所规定的，社会劳动者因</a:t>
            </a:r>
            <a:r>
              <a:rPr lang="zh-CN" altLang="en-US" sz="1800" b="1" kern="100" dirty="0">
                <a:effectLst/>
                <a:latin typeface="宋体" panose="02010600030101010101" pitchFamily="2" charset="-122"/>
                <a:ea typeface="宋体" panose="02010600030101010101" pitchFamily="2" charset="-122"/>
              </a:rPr>
              <a:t>丧失劳动能力或失去劳动机会</a:t>
            </a:r>
            <a:r>
              <a:rPr lang="zh-CN" altLang="en-US" sz="1800" kern="100" dirty="0">
                <a:effectLst/>
                <a:latin typeface="宋体" panose="02010600030101010101" pitchFamily="2" charset="-122"/>
                <a:ea typeface="宋体" panose="02010600030101010101" pitchFamily="2" charset="-122"/>
              </a:rPr>
              <a:t>而造成的</a:t>
            </a:r>
            <a:r>
              <a:rPr lang="zh-CN" altLang="en-US" sz="1800" b="1" kern="100" dirty="0">
                <a:effectLst/>
                <a:latin typeface="宋体" panose="02010600030101010101" pitchFamily="2" charset="-122"/>
                <a:ea typeface="宋体" panose="02010600030101010101" pitchFamily="2" charset="-122"/>
              </a:rPr>
              <a:t>经济生活不安全和经济损失发生</a:t>
            </a:r>
            <a:r>
              <a:rPr lang="zh-CN" altLang="en-US" sz="1800" kern="100" dirty="0">
                <a:effectLst/>
                <a:latin typeface="宋体" panose="02010600030101010101" pitchFamily="2" charset="-122"/>
                <a:ea typeface="宋体" panose="02010600030101010101" pitchFamily="2" charset="-122"/>
              </a:rPr>
              <a:t>的可能性，如年老、疾病、伤残和失业等，都被视为社会保险的“危险</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由于社会保险所承担责任的危险，不外乎丧失劳动能力和失去劳动机会两种情况，且都和劳动及劳动收入有直接或间接关系，因此我们也可以将它称之为“劳动危险”。对于劳动危险实际发生造成的人身损害和经济收入损失，则称之为“劳动危险事故”。</a:t>
            </a: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439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5</a:t>
            </a:fld>
            <a:endParaRPr lang="en-GB"/>
          </a:p>
        </p:txBody>
      </p:sp>
    </p:spTree>
    <p:extLst>
      <p:ext uri="{BB962C8B-B14F-4D97-AF65-F5344CB8AC3E}">
        <p14:creationId xmlns:p14="http://schemas.microsoft.com/office/powerpoint/2010/main" val="17370518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F2D3D"/>
                </a:solidFill>
                <a:effectLst/>
                <a:latin typeface="Helvetica Neue For Number"/>
              </a:rPr>
              <a:t>初创时期：建国后至</a:t>
            </a:r>
            <a:r>
              <a:rPr lang="en-US" altLang="zh-CN" b="0" i="0" dirty="0">
                <a:solidFill>
                  <a:srgbClr val="1F2D3D"/>
                </a:solidFill>
                <a:effectLst/>
                <a:latin typeface="Helvetica Neue For Number"/>
              </a:rPr>
              <a:t>1957</a:t>
            </a:r>
            <a:r>
              <a:rPr lang="zh-CN" altLang="en-US" b="0" i="0" dirty="0">
                <a:solidFill>
                  <a:srgbClr val="1F2D3D"/>
                </a:solidFill>
                <a:effectLst/>
                <a:latin typeface="Helvetica Neue For Number"/>
              </a:rPr>
              <a:t>年期间，是我国社会保险制度的初创时期。</a:t>
            </a:r>
          </a:p>
          <a:p>
            <a:pPr algn="l"/>
            <a:r>
              <a:rPr lang="zh-CN" altLang="en-US" b="1" i="0" dirty="0">
                <a:solidFill>
                  <a:srgbClr val="1F2D3D"/>
                </a:solidFill>
                <a:effectLst/>
                <a:latin typeface="Helvetica Neue For Number"/>
              </a:rPr>
              <a:t>发展阶段：在</a:t>
            </a:r>
            <a:r>
              <a:rPr lang="en-US" altLang="zh-CN" b="1" i="0" dirty="0">
                <a:solidFill>
                  <a:srgbClr val="1F2D3D"/>
                </a:solidFill>
                <a:effectLst/>
                <a:latin typeface="Helvetica Neue For Number"/>
              </a:rPr>
              <a:t>1958~1966</a:t>
            </a:r>
            <a:r>
              <a:rPr lang="zh-CN" altLang="en-US" b="1" i="0" dirty="0">
                <a:solidFill>
                  <a:srgbClr val="1F2D3D"/>
                </a:solidFill>
                <a:effectLst/>
                <a:latin typeface="Helvetica Neue For Number"/>
              </a:rPr>
              <a:t>年期间</a:t>
            </a:r>
            <a:r>
              <a:rPr lang="zh-CN" altLang="en-US" b="0" i="0" dirty="0">
                <a:solidFill>
                  <a:srgbClr val="1F2D3D"/>
                </a:solidFill>
                <a:effectLst/>
                <a:latin typeface="Helvetica Neue For Number"/>
              </a:rPr>
              <a:t>，社会保险的发展主要是完善保险项目，加强管理。</a:t>
            </a:r>
          </a:p>
          <a:p>
            <a:pPr algn="l"/>
            <a:r>
              <a:rPr lang="zh-CN" altLang="en-US" b="0" i="0" dirty="0">
                <a:solidFill>
                  <a:srgbClr val="1F2D3D"/>
                </a:solidFill>
                <a:effectLst/>
                <a:latin typeface="Helvetica Neue For Number"/>
              </a:rPr>
              <a:t>停滞阶段：</a:t>
            </a:r>
            <a:r>
              <a:rPr lang="en-US" altLang="zh-CN" b="0" i="0" dirty="0">
                <a:solidFill>
                  <a:srgbClr val="1F2D3D"/>
                </a:solidFill>
                <a:effectLst/>
                <a:latin typeface="Helvetica Neue For Number"/>
              </a:rPr>
              <a:t>1966~1976</a:t>
            </a:r>
            <a:r>
              <a:rPr lang="zh-CN" altLang="en-US" b="0" i="0" dirty="0">
                <a:solidFill>
                  <a:srgbClr val="1F2D3D"/>
                </a:solidFill>
                <a:effectLst/>
                <a:latin typeface="Helvetica Neue For Number"/>
              </a:rPr>
              <a:t>年。</a:t>
            </a:r>
          </a:p>
          <a:p>
            <a:pPr algn="l"/>
            <a:r>
              <a:rPr lang="zh-CN" altLang="en-US" b="0" i="0" dirty="0">
                <a:solidFill>
                  <a:srgbClr val="1F2D3D"/>
                </a:solidFill>
                <a:effectLst/>
                <a:latin typeface="Helvetica Neue For Number"/>
              </a:rPr>
              <a:t>改革创新阶段：</a:t>
            </a:r>
            <a:r>
              <a:rPr lang="en-US" altLang="zh-CN" b="0" i="0" dirty="0">
                <a:solidFill>
                  <a:srgbClr val="1F2D3D"/>
                </a:solidFill>
                <a:effectLst/>
                <a:latin typeface="Helvetica Neue For Number"/>
              </a:rPr>
              <a:t>1977</a:t>
            </a:r>
            <a:r>
              <a:rPr lang="zh-CN" altLang="en-US" b="0" i="0" dirty="0">
                <a:solidFill>
                  <a:srgbClr val="1F2D3D"/>
                </a:solidFill>
                <a:effectLst/>
                <a:latin typeface="Helvetica Neue For Number"/>
              </a:rPr>
              <a:t>年至今，主要是针对我国传统社会保险制度的不足和弊端进行改革探索，以适应日益深化的经济体制改革的需要。</a:t>
            </a:r>
          </a:p>
          <a:p>
            <a:endParaRPr lang="en-US" altLang="zh-CN" dirty="0"/>
          </a:p>
          <a:p>
            <a:r>
              <a:rPr lang="en-US" altLang="zh-CN" b="0" i="0" dirty="0">
                <a:solidFill>
                  <a:srgbClr val="1F2D3D"/>
                </a:solidFill>
                <a:effectLst/>
                <a:latin typeface="Helvetica Neue For Number"/>
              </a:rPr>
              <a:t>1951</a:t>
            </a:r>
            <a:r>
              <a:rPr lang="zh-CN" altLang="en-US" b="0" i="0" dirty="0">
                <a:solidFill>
                  <a:srgbClr val="1F2D3D"/>
                </a:solidFill>
                <a:effectLst/>
                <a:latin typeface="Helvetica Neue For Number"/>
              </a:rPr>
              <a:t>年政务院颁布实施的</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中华人民共和国劳动保险条例</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规定：凡职工在</a:t>
            </a:r>
            <a:r>
              <a:rPr lang="en-US" altLang="zh-CN" b="0" i="0" dirty="0">
                <a:solidFill>
                  <a:srgbClr val="1F2D3D"/>
                </a:solidFill>
                <a:effectLst/>
                <a:latin typeface="Helvetica Neue For Number"/>
              </a:rPr>
              <a:t>100</a:t>
            </a:r>
            <a:r>
              <a:rPr lang="zh-CN" altLang="en-US" b="0" i="0" dirty="0">
                <a:solidFill>
                  <a:srgbClr val="1F2D3D"/>
                </a:solidFill>
                <a:effectLst/>
                <a:latin typeface="Helvetica Neue For Number"/>
              </a:rPr>
              <a:t>人以上的国有企业和公私合营企业，要对职工实行劳动保险。实行劳动保险的企业，提取企业全部职工工资总额的</a:t>
            </a:r>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，作为劳动保险金。</a:t>
            </a:r>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4605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82193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0487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3455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40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01156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5755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8013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43496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692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a:t>
            </a:fld>
            <a:endParaRPr lang="en-GB"/>
          </a:p>
        </p:txBody>
      </p:sp>
    </p:spTree>
    <p:extLst>
      <p:ext uri="{BB962C8B-B14F-4D97-AF65-F5344CB8AC3E}">
        <p14:creationId xmlns:p14="http://schemas.microsoft.com/office/powerpoint/2010/main" val="36433654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政府行为与企业行为的差异。社会保险属于公民的基木的权利，是明载于宪法之中的，是政府应承担的责任，是一种政策性的保险。商业保险则是由保险企业向参加保险的公民提供的一种有偿的保障服务，遵循一般的商业原则，具有一种纯粹的商业性，是一种企业行为。</a:t>
            </a: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）经营管理的主体不同。社会保险一般都是由国家政府有关部门管理，为非营利性的事业法人；商业保险的保险人由各级商业保险公司承担，性质为营利性的企业法人。</a:t>
            </a:r>
          </a:p>
          <a:p>
            <a:pPr algn="l"/>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经营原则与实施的方式不同。社会保险属社会保障性质，是政府的一项社会政策，主要采取强制方式实施，较高地以补偿性和社会公平性为原则。商业保险以营利性为经营原则，是基于投保人与保险人在自愿、协商一致的基础上成立的，强调个人公平，是否参加保险、保什么险、保多少等等，主要靠个人的意愿来确定。</a:t>
            </a:r>
            <a:br>
              <a:rPr lang="zh-CN" altLang="en-US" b="0" i="0" dirty="0">
                <a:solidFill>
                  <a:srgbClr val="1F2D3D"/>
                </a:solidFill>
                <a:effectLst/>
                <a:latin typeface="Helvetica Neue For Number"/>
              </a:rPr>
            </a:br>
            <a:endParaRPr lang="zh-CN" altLang="en-US" b="0" i="0" dirty="0">
              <a:solidFill>
                <a:srgbClr val="1F2D3D"/>
              </a:solidFill>
              <a:effectLst/>
              <a:latin typeface="Helvetica Neue For Number"/>
            </a:endParaRPr>
          </a:p>
          <a:p>
            <a:pPr algn="l"/>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4</a:t>
            </a:r>
            <a:r>
              <a:rPr lang="zh-CN" altLang="en-US" b="0" i="0" dirty="0">
                <a:solidFill>
                  <a:srgbClr val="1F2D3D"/>
                </a:solidFill>
                <a:effectLst/>
                <a:latin typeface="Helvetica Neue For Number"/>
              </a:rPr>
              <a:t>）保险覆盖面不同。社会保险的对象范围是社会劳动者；商业保险的对象范围比较灵活，可由个人根据需要选择加入，其社会化程度较社会保险低，商业保险覆盖面比社会保险小。 </a:t>
            </a:r>
          </a:p>
          <a:p>
            <a:pPr algn="l"/>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5</a:t>
            </a:r>
            <a:r>
              <a:rPr lang="zh-CN" altLang="en-US" b="0" i="0" dirty="0">
                <a:solidFill>
                  <a:srgbClr val="1F2D3D"/>
                </a:solidFill>
                <a:effectLst/>
                <a:latin typeface="Helvetica Neue For Number"/>
              </a:rPr>
              <a:t>）保险费的负担原则与保障水平不同。社会保险是以保障劳动者最基本生活为目的的保险，是较低水平的保障；而商业保险不以最低生活水平为界，投保人可根据自己对费用的负担能力自行确定保险的项目和金额。</a:t>
            </a:r>
          </a:p>
          <a:p>
            <a:pPr algn="l"/>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6</a:t>
            </a:r>
            <a:r>
              <a:rPr lang="zh-CN" altLang="en-US" b="0" i="0" dirty="0">
                <a:solidFill>
                  <a:srgbClr val="1F2D3D"/>
                </a:solidFill>
                <a:effectLst/>
                <a:latin typeface="Helvetica Neue For Number"/>
              </a:rPr>
              <a:t>）保险基金筹集的方式和水平不同。社会保险的筹集方式主要是社会统筹和个人帐户相结合，社会保险的保险费主要来自劳动者个人、用人单位和政府三方；商业保险费强调的是等价交换和权利义务的对等，即多买多保、少买少保、不买不保。</a:t>
            </a:r>
          </a:p>
          <a:p>
            <a:pPr algn="l"/>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7</a:t>
            </a:r>
            <a:r>
              <a:rPr lang="zh-CN" altLang="en-US" b="0" i="0" dirty="0">
                <a:solidFill>
                  <a:srgbClr val="1F2D3D"/>
                </a:solidFill>
                <a:effectLst/>
                <a:latin typeface="Helvetica Neue For Number"/>
              </a:rPr>
              <a:t>）立法范畴不同。社会保险是劳动法调整的范畴；商业保险属于经济法调整范畴。</a:t>
            </a:r>
          </a:p>
          <a:p>
            <a:pPr algn="l"/>
            <a:r>
              <a:rPr lang="zh-CN" altLang="en-US" b="0" i="0" dirty="0">
                <a:solidFill>
                  <a:srgbClr val="1F2D3D"/>
                </a:solidFill>
                <a:effectLst/>
                <a:latin typeface="Helvetica Neue For Number"/>
              </a:rPr>
              <a:t>（</a:t>
            </a:r>
            <a:r>
              <a:rPr lang="en-US" altLang="zh-CN" b="0" i="0" dirty="0">
                <a:solidFill>
                  <a:srgbClr val="1F2D3D"/>
                </a:solidFill>
                <a:effectLst/>
                <a:latin typeface="Helvetica Neue For Number"/>
              </a:rPr>
              <a:t>8</a:t>
            </a:r>
            <a:r>
              <a:rPr lang="zh-CN" altLang="en-US" b="0" i="0" dirty="0">
                <a:solidFill>
                  <a:srgbClr val="1F2D3D"/>
                </a:solidFill>
                <a:effectLst/>
                <a:latin typeface="Helvetica Neue For Number"/>
              </a:rPr>
              <a:t>）舆论监督的差异性。商业保险的社会监督主要来自消费者，社会保险则是一项社会政策。</a:t>
            </a: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3947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1401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43528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4124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、美国、日本采用投保资助型的社会保险模式。</a:t>
            </a:r>
            <a:endParaRPr lang="en-US" altLang="zh-CN" b="0" i="0" dirty="0">
              <a:solidFill>
                <a:srgbClr val="1F2D3D"/>
              </a:solidFill>
              <a:effectLst/>
              <a:latin typeface="Helvetica Neue For Number"/>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8390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250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、新加坡采用强制储蓄型（储金型）的社会保险模式</a:t>
            </a:r>
            <a:endParaRPr lang="en-US" altLang="zh-CN" b="0" i="0" dirty="0">
              <a:solidFill>
                <a:srgbClr val="1F2D3D"/>
              </a:solidFill>
              <a:effectLst/>
              <a:latin typeface="Helvetica Neue For Number"/>
            </a:endParaRPr>
          </a:p>
          <a:p>
            <a:pPr algn="l"/>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a:t>
            </a:r>
            <a:r>
              <a:rPr lang="zh-CN" altLang="en-US" b="1" i="0" dirty="0">
                <a:solidFill>
                  <a:srgbClr val="1F2D3D"/>
                </a:solidFill>
                <a:effectLst/>
                <a:latin typeface="Helvetica Neue For Number"/>
              </a:rPr>
              <a:t>英国</a:t>
            </a:r>
            <a:r>
              <a:rPr lang="zh-CN" altLang="en-US" b="0" i="0" dirty="0">
                <a:solidFill>
                  <a:srgbClr val="1F2D3D"/>
                </a:solidFill>
                <a:effectLst/>
                <a:latin typeface="Helvetica Neue For Number"/>
              </a:rPr>
              <a:t>实行</a:t>
            </a:r>
            <a:r>
              <a:rPr lang="zh-CN" altLang="en-US" b="1" i="0" dirty="0">
                <a:solidFill>
                  <a:srgbClr val="1F2D3D"/>
                </a:solidFill>
                <a:effectLst/>
                <a:latin typeface="Helvetica Neue For Number"/>
              </a:rPr>
              <a:t>全民福利型</a:t>
            </a:r>
            <a:r>
              <a:rPr lang="zh-CN" altLang="en-US" b="0" i="0" dirty="0">
                <a:solidFill>
                  <a:srgbClr val="1F2D3D"/>
                </a:solidFill>
                <a:effectLst/>
                <a:latin typeface="Helvetica Neue For Number"/>
              </a:rPr>
              <a:t>的社会保险模式</a:t>
            </a: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658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6940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3095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8212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solidFill>
                  <a:srgbClr val="1F2D3D"/>
                </a:solidFill>
                <a:effectLst/>
                <a:latin typeface="Helvetica Neue For Number"/>
              </a:rPr>
              <a:t>A</a:t>
            </a:r>
          </a:p>
          <a:p>
            <a:pPr algn="l"/>
            <a:r>
              <a:rPr lang="zh-CN" altLang="en-US" b="1" i="0" dirty="0">
                <a:solidFill>
                  <a:srgbClr val="1F2D3D"/>
                </a:solidFill>
                <a:effectLst/>
                <a:latin typeface="Helvetica Neue For Number"/>
              </a:rPr>
              <a:t>解析：</a:t>
            </a:r>
            <a:r>
              <a:rPr lang="en-US" altLang="zh-CN" b="0" i="0" dirty="0">
                <a:solidFill>
                  <a:srgbClr val="1F2D3D"/>
                </a:solidFill>
                <a:effectLst/>
                <a:latin typeface="Helvetica Neue For Number"/>
              </a:rPr>
              <a:t>DB</a:t>
            </a:r>
            <a:r>
              <a:rPr lang="zh-CN" altLang="en-US" b="0" i="0" dirty="0">
                <a:solidFill>
                  <a:srgbClr val="1F2D3D"/>
                </a:solidFill>
                <a:effectLst/>
                <a:latin typeface="Helvetica Neue For Number"/>
              </a:rPr>
              <a:t>型现收现付制是指“待遇确定型现收现付制”，就是说，用现在工作的一代人上缴的保险费来立即支付给当今退休一代人的基本融资制度，保险费集合起来由国家统一调配，一般来说是有结余的，这笔结余就叫做“社保基金”。</a:t>
            </a:r>
          </a:p>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a:t>
            </a:fld>
            <a:endParaRPr lang="en-GB"/>
          </a:p>
        </p:txBody>
      </p:sp>
    </p:spTree>
    <p:extLst>
      <p:ext uri="{BB962C8B-B14F-4D97-AF65-F5344CB8AC3E}">
        <p14:creationId xmlns:p14="http://schemas.microsoft.com/office/powerpoint/2010/main" val="30105232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62319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71796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05077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3400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2597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sz="1800" kern="100" dirty="0">
                <a:effectLst/>
                <a:latin typeface="宋体" panose="02010600030101010101" pitchFamily="2" charset="-122"/>
                <a:ea typeface="宋体" panose="02010600030101010101" pitchFamily="2" charset="-122"/>
              </a:rPr>
              <a:t>世界各国社会保险的覆盖率平均达</a:t>
            </a:r>
            <a:r>
              <a:rPr lang="en-US" altLang="zh-CN" sz="1800" kern="100" dirty="0">
                <a:effectLst/>
                <a:latin typeface="宋体" panose="02010600030101010101" pitchFamily="2" charset="-122"/>
                <a:ea typeface="宋体" panose="02010600030101010101" pitchFamily="2" charset="-122"/>
              </a:rPr>
              <a:t>60%</a:t>
            </a:r>
            <a:r>
              <a:rPr lang="zh-CN" altLang="en-US" sz="1800" kern="100" dirty="0">
                <a:effectLst/>
                <a:latin typeface="宋体" panose="02010600030101010101" pitchFamily="2" charset="-122"/>
                <a:ea typeface="宋体" panose="02010600030101010101" pitchFamily="2" charset="-122"/>
              </a:rPr>
              <a:t>以上，中等收入国家达</a:t>
            </a:r>
            <a:r>
              <a:rPr lang="en-US" altLang="zh-CN" sz="1800" kern="100" dirty="0">
                <a:effectLst/>
                <a:latin typeface="宋体" panose="02010600030101010101" pitchFamily="2" charset="-122"/>
                <a:ea typeface="宋体" panose="02010600030101010101" pitchFamily="2" charset="-122"/>
              </a:rPr>
              <a:t>70%</a:t>
            </a:r>
            <a:r>
              <a:rPr lang="zh-CN" altLang="en-US" sz="1800" kern="100" dirty="0">
                <a:effectLst/>
                <a:latin typeface="宋体" panose="02010600030101010101" pitchFamily="2" charset="-122"/>
                <a:ea typeface="宋体" panose="02010600030101010101" pitchFamily="2" charset="-122"/>
              </a:rPr>
              <a:t>以上，发达国家达</a:t>
            </a:r>
            <a:r>
              <a:rPr lang="en-US" altLang="zh-CN" sz="1800" kern="100" dirty="0">
                <a:effectLst/>
                <a:latin typeface="宋体" panose="02010600030101010101" pitchFamily="2" charset="-122"/>
                <a:ea typeface="宋体" panose="02010600030101010101" pitchFamily="2" charset="-122"/>
              </a:rPr>
              <a:t>80%</a:t>
            </a:r>
            <a:r>
              <a:rPr lang="zh-CN" altLang="en-US" sz="1800" kern="100" dirty="0">
                <a:effectLst/>
                <a:latin typeface="宋体" panose="02010600030101010101" pitchFamily="2" charset="-122"/>
                <a:ea typeface="宋体" panose="02010600030101010101" pitchFamily="2" charset="-122"/>
              </a:rPr>
              <a:t>以上，而我国仅占</a:t>
            </a:r>
            <a:r>
              <a:rPr lang="en-US" altLang="zh-CN" sz="1800" kern="100" dirty="0">
                <a:effectLst/>
                <a:latin typeface="宋体" panose="02010600030101010101" pitchFamily="2" charset="-122"/>
                <a:ea typeface="宋体" panose="02010600030101010101" pitchFamily="2" charset="-122"/>
              </a:rPr>
              <a:t>3%</a:t>
            </a:r>
            <a:r>
              <a:rPr lang="zh-CN" altLang="en-US" sz="1800" kern="100" dirty="0">
                <a:effectLst/>
                <a:latin typeface="宋体" panose="02010600030101010101" pitchFamily="2" charset="-122"/>
                <a:ea typeface="宋体" panose="02010600030101010101" pitchFamily="2" charset="-122"/>
              </a:rPr>
              <a:t>。在保障的对象上，目前主要在城市，而农村则是被遗忘的角落。</a:t>
            </a: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86131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459105" algn="l">
              <a:lnSpc>
                <a:spcPct val="150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社会统筹与个人账户相结合</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一是权利与义务相对应。劳动者只有参加了社会保险，并履行了</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15</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年以上缴费义务，才有权利享受长期的养老金待遇。由于实行个人账户制度，劳动者履行义务的时间和程度，较之过去采取的计算工龄的办法，得到更直接更准确的记载和体现。</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二是公平与效率相结合。“基础养老金”对于每一个同年同地区的退休者都是同样公平、互济的原则和缩小工资收入分配差距的倾向；而“个人账户”的养老金，以每一个人的工资为基数按同一比例积累和计算支付额度，显然是基本保持了工资收入的差别，因而具有明显的激励作用，集中体现了效率原则；</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三是国家责任与个人自我保障责任相结合。国家负责组织社会保险，负责保证“基础养老金”的支付，并负责当长寿的退休者的个人账户储存额支付完之后继续按原来的标准支付</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但一切由国家包下来的养老体制已经终结，劳动者不但要向养老保险基金供款，而且退休后养老待遇的水平高低，在很大程度上取决于个人账户储存额的多少。</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a:t>
            </a:r>
            <a:r>
              <a:rPr lang="zh-CN" altLang="en-US" sz="1800" kern="100" dirty="0">
                <a:effectLst/>
                <a:latin typeface="宋体" panose="02010600030101010101" pitchFamily="2" charset="-122"/>
                <a:ea typeface="宋体" panose="02010600030101010101" pitchFamily="2" charset="-122"/>
              </a:rPr>
              <a:t>四是历史与现实相结合。当实施社会统筹和个人账户相结合的基本养老保险制度时，不能不面对</a:t>
            </a:r>
            <a:r>
              <a:rPr lang="en-US" altLang="zh-CN" sz="1800" kern="100" dirty="0">
                <a:effectLst/>
                <a:latin typeface="宋体" panose="02010600030101010101" pitchFamily="2" charset="-122"/>
                <a:ea typeface="宋体" panose="02010600030101010101" pitchFamily="2" charset="-122"/>
              </a:rPr>
              <a:t>1</a:t>
            </a:r>
            <a:r>
              <a:rPr lang="zh-CN" altLang="en-US" sz="1800" kern="100" dirty="0">
                <a:effectLst/>
                <a:latin typeface="宋体" panose="02010600030101010101" pitchFamily="2" charset="-122"/>
                <a:ea typeface="宋体" panose="02010600030101010101" pitchFamily="2" charset="-122"/>
              </a:rPr>
              <a:t>亿多现有企业职工过去多年没有养老个人账户积累的现实。因此在这部分人未来的养老待遇结构上，除了“基金养老保险”和“个人账户养老金”外，还增加了“过渡性养老金</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它是为“统账结合”之前参加工作、之后退休的人员设计的，以弥补个人账户全部储存额中没有体现“统账结合”前工作年限的劳动贡献的养老金部分，从而实现原有制度向新制度的平稳过渡。</a:t>
            </a: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0519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0285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81659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056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D3D"/>
                </a:solidFill>
                <a:effectLst/>
                <a:latin typeface="Helvetica Neue For Number"/>
              </a:rPr>
              <a:t>对于由财政拨款、国有股减持等形成的全国社会保障基金，劳动和社会保障部与财政部作为监管部门，于</a:t>
            </a:r>
            <a:r>
              <a:rPr lang="en-US" altLang="zh-CN" b="0" i="0" dirty="0">
                <a:solidFill>
                  <a:srgbClr val="1F2D3D"/>
                </a:solidFill>
                <a:effectLst/>
                <a:latin typeface="Helvetica Neue For Number"/>
              </a:rPr>
              <a:t>2001</a:t>
            </a:r>
            <a:r>
              <a:rPr lang="zh-CN" altLang="en-US" b="0" i="0" dirty="0">
                <a:solidFill>
                  <a:srgbClr val="1F2D3D"/>
                </a:solidFill>
                <a:effectLst/>
                <a:latin typeface="Helvetica Neue For Number"/>
              </a:rPr>
              <a:t>年年底共同颁布了</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全国社会保障基金投资管理暂行办法</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，制定了比较完善的投资政策。</a:t>
            </a:r>
            <a:endParaRPr lang="en-US" altLang="zh-CN" b="0" i="0" dirty="0">
              <a:solidFill>
                <a:srgbClr val="1F2D3D"/>
              </a:solidFill>
              <a:effectLst/>
              <a:latin typeface="Helvetica Neue For Number"/>
            </a:endParaRPr>
          </a:p>
          <a:p>
            <a:endParaRPr lang="en-US" altLang="zh-CN" b="0" i="0" dirty="0">
              <a:solidFill>
                <a:srgbClr val="1F2D3D"/>
              </a:solidFill>
              <a:effectLst/>
              <a:latin typeface="Helvetica Neue For Number"/>
            </a:endParaRPr>
          </a:p>
          <a:p>
            <a:r>
              <a:rPr lang="zh-CN" altLang="en-US" b="0" i="0" dirty="0">
                <a:solidFill>
                  <a:srgbClr val="1F2D3D"/>
                </a:solidFill>
                <a:effectLst/>
                <a:latin typeface="Helvetica Neue For Number"/>
              </a:rPr>
              <a:t>在政府间接管理社会保障基金时，即在成立政府专署或受托机构的国家中，这种与政府分离的机构通常由政府、雇主、雇员三方组成的委员会来管理。</a:t>
            </a:r>
            <a:endParaRPr lang="en-US" altLang="zh-CN" b="0" i="0" dirty="0">
              <a:solidFill>
                <a:srgbClr val="1F2D3D"/>
              </a:solidFill>
              <a:effectLst/>
              <a:latin typeface="Helvetica Neue For Number"/>
            </a:endParaRPr>
          </a:p>
          <a:p>
            <a:r>
              <a:rPr lang="zh-CN" altLang="en-US" b="0" i="0" dirty="0">
                <a:solidFill>
                  <a:srgbClr val="1F2D3D"/>
                </a:solidFill>
                <a:effectLst/>
                <a:latin typeface="Helvetica Neue For Number"/>
              </a:rPr>
              <a:t>在政府直接管理社会保障基金的情况下，由于社会保障机构既是一个公职部门又是一个金融单位时，立法会给予双重监督，即国家机关的监督和财政部的专业监督。</a:t>
            </a:r>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9</a:t>
            </a:fld>
            <a:endParaRPr lang="en-GB"/>
          </a:p>
        </p:txBody>
      </p:sp>
    </p:spTree>
    <p:extLst>
      <p:ext uri="{BB962C8B-B14F-4D97-AF65-F5344CB8AC3E}">
        <p14:creationId xmlns:p14="http://schemas.microsoft.com/office/powerpoint/2010/main" val="20157271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84</a:t>
            </a:fld>
            <a:endParaRPr lang="en-GB" dirty="0"/>
          </a:p>
        </p:txBody>
      </p:sp>
    </p:spTree>
    <p:extLst>
      <p:ext uri="{BB962C8B-B14F-4D97-AF65-F5344CB8AC3E}">
        <p14:creationId xmlns:p14="http://schemas.microsoft.com/office/powerpoint/2010/main" val="6870543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这里所说的“完全”，是以劳动者与生产资料的脱离为特征的；所谓“基本”，指的是参加生产活动已不成为主要社会生活内容。需强调说明的是，法定的年龄界限（各国有不同的标准）才是切实可行的衡量标准。</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85</a:t>
            </a:fld>
            <a:endParaRPr lang="en-GB" dirty="0"/>
          </a:p>
        </p:txBody>
      </p:sp>
    </p:spTree>
    <p:extLst>
      <p:ext uri="{BB962C8B-B14F-4D97-AF65-F5344CB8AC3E}">
        <p14:creationId xmlns:p14="http://schemas.microsoft.com/office/powerpoint/2010/main" val="5581980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86</a:t>
            </a:fld>
            <a:endParaRPr lang="en-GB" dirty="0"/>
          </a:p>
        </p:txBody>
      </p:sp>
    </p:spTree>
    <p:extLst>
      <p:ext uri="{BB962C8B-B14F-4D97-AF65-F5344CB8AC3E}">
        <p14:creationId xmlns:p14="http://schemas.microsoft.com/office/powerpoint/2010/main" val="8829746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CN" altLang="en-US" b="1" i="0" dirty="0">
                <a:solidFill>
                  <a:srgbClr val="1F2D3D"/>
                </a:solidFill>
                <a:effectLst/>
                <a:latin typeface="Helvetica Neue For Number"/>
              </a:rPr>
              <a:t>享受养老保险的权利与劳动义务对等的原则</a:t>
            </a:r>
            <a:r>
              <a:rPr lang="zh-CN" altLang="en-US" b="0" i="0" dirty="0">
                <a:solidFill>
                  <a:srgbClr val="1F2D3D"/>
                </a:solidFill>
                <a:effectLst/>
                <a:latin typeface="Helvetica Neue For Number"/>
              </a:rPr>
              <a:t>：根据这一对等原则，确定养老保险的条件和待遇水平时，必须以劳动者退休前为社会所做的劳动贡献的时间和贡献的大小为依据。实行国家统筹式养老保险的国家都采用这种方式，中国、前苏联、东欧等国家的养老保险大都遵循这一原则。</a:t>
            </a:r>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87</a:t>
            </a:fld>
            <a:endParaRPr lang="en-GB" dirty="0"/>
          </a:p>
        </p:txBody>
      </p:sp>
    </p:spTree>
    <p:extLst>
      <p:ext uri="{BB962C8B-B14F-4D97-AF65-F5344CB8AC3E}">
        <p14:creationId xmlns:p14="http://schemas.microsoft.com/office/powerpoint/2010/main" val="12031142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88</a:t>
            </a:fld>
            <a:endParaRPr lang="en-GB" dirty="0"/>
          </a:p>
        </p:txBody>
      </p:sp>
    </p:spTree>
    <p:extLst>
      <p:ext uri="{BB962C8B-B14F-4D97-AF65-F5344CB8AC3E}">
        <p14:creationId xmlns:p14="http://schemas.microsoft.com/office/powerpoint/2010/main" val="5140894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1F2D3D"/>
                </a:solidFill>
                <a:effectLst/>
                <a:latin typeface="Helvetica Neue For Number"/>
              </a:rPr>
              <a:t>此外，有些经济发达国家在制定养老金待遇标准时，还考虑到被抚养的人口，即实行“照顾被抚养人口的原则”，规定对配偶和未成年子女给予补贴或抚养费，这类国家有瑞士、日本等。</a:t>
            </a:r>
          </a:p>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89</a:t>
            </a:fld>
            <a:endParaRPr lang="en-GB" dirty="0"/>
          </a:p>
        </p:txBody>
      </p:sp>
    </p:spTree>
    <p:extLst>
      <p:ext uri="{BB962C8B-B14F-4D97-AF65-F5344CB8AC3E}">
        <p14:creationId xmlns:p14="http://schemas.microsoft.com/office/powerpoint/2010/main" val="27987207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90</a:t>
            </a:fld>
            <a:endParaRPr lang="en-GB" dirty="0"/>
          </a:p>
        </p:txBody>
      </p:sp>
    </p:spTree>
    <p:extLst>
      <p:ext uri="{BB962C8B-B14F-4D97-AF65-F5344CB8AC3E}">
        <p14:creationId xmlns:p14="http://schemas.microsoft.com/office/powerpoint/2010/main" val="37692216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91</a:t>
            </a:fld>
            <a:endParaRPr lang="en-GB" dirty="0"/>
          </a:p>
        </p:txBody>
      </p:sp>
    </p:spTree>
    <p:extLst>
      <p:ext uri="{BB962C8B-B14F-4D97-AF65-F5344CB8AC3E}">
        <p14:creationId xmlns:p14="http://schemas.microsoft.com/office/powerpoint/2010/main" val="56826173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92</a:t>
            </a:fld>
            <a:endParaRPr lang="en-GB" dirty="0"/>
          </a:p>
        </p:txBody>
      </p:sp>
    </p:spTree>
    <p:extLst>
      <p:ext uri="{BB962C8B-B14F-4D97-AF65-F5344CB8AC3E}">
        <p14:creationId xmlns:p14="http://schemas.microsoft.com/office/powerpoint/2010/main" val="20510947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93</a:t>
            </a:fld>
            <a:endParaRPr lang="en-GB" dirty="0"/>
          </a:p>
        </p:txBody>
      </p:sp>
    </p:spTree>
    <p:extLst>
      <p:ext uri="{BB962C8B-B14F-4D97-AF65-F5344CB8AC3E}">
        <p14:creationId xmlns:p14="http://schemas.microsoft.com/office/powerpoint/2010/main" val="4184167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10</a:t>
            </a:fld>
            <a:endParaRPr lang="en-GB"/>
          </a:p>
        </p:txBody>
      </p:sp>
    </p:spTree>
    <p:extLst>
      <p:ext uri="{BB962C8B-B14F-4D97-AF65-F5344CB8AC3E}">
        <p14:creationId xmlns:p14="http://schemas.microsoft.com/office/powerpoint/2010/main" val="170267384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94</a:t>
            </a:fld>
            <a:endParaRPr lang="en-GB" dirty="0"/>
          </a:p>
        </p:txBody>
      </p:sp>
    </p:spTree>
    <p:extLst>
      <p:ext uri="{BB962C8B-B14F-4D97-AF65-F5344CB8AC3E}">
        <p14:creationId xmlns:p14="http://schemas.microsoft.com/office/powerpoint/2010/main" val="6977765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95</a:t>
            </a:fld>
            <a:endParaRPr lang="en-GB" dirty="0"/>
          </a:p>
        </p:txBody>
      </p:sp>
    </p:spTree>
    <p:extLst>
      <p:ext uri="{BB962C8B-B14F-4D97-AF65-F5344CB8AC3E}">
        <p14:creationId xmlns:p14="http://schemas.microsoft.com/office/powerpoint/2010/main" val="100015641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96</a:t>
            </a:fld>
            <a:endParaRPr lang="en-GB" dirty="0"/>
          </a:p>
        </p:txBody>
      </p:sp>
    </p:spTree>
    <p:extLst>
      <p:ext uri="{BB962C8B-B14F-4D97-AF65-F5344CB8AC3E}">
        <p14:creationId xmlns:p14="http://schemas.microsoft.com/office/powerpoint/2010/main" val="6197961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97</a:t>
            </a:fld>
            <a:endParaRPr lang="en-GB" dirty="0"/>
          </a:p>
        </p:txBody>
      </p:sp>
    </p:spTree>
    <p:extLst>
      <p:ext uri="{BB962C8B-B14F-4D97-AF65-F5344CB8AC3E}">
        <p14:creationId xmlns:p14="http://schemas.microsoft.com/office/powerpoint/2010/main" val="13290436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98</a:t>
            </a:fld>
            <a:endParaRPr lang="en-GB" dirty="0"/>
          </a:p>
        </p:txBody>
      </p:sp>
    </p:spTree>
    <p:extLst>
      <p:ext uri="{BB962C8B-B14F-4D97-AF65-F5344CB8AC3E}">
        <p14:creationId xmlns:p14="http://schemas.microsoft.com/office/powerpoint/2010/main" val="61516836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99</a:t>
            </a:fld>
            <a:endParaRPr lang="en-GB" dirty="0"/>
          </a:p>
        </p:txBody>
      </p:sp>
    </p:spTree>
    <p:extLst>
      <p:ext uri="{BB962C8B-B14F-4D97-AF65-F5344CB8AC3E}">
        <p14:creationId xmlns:p14="http://schemas.microsoft.com/office/powerpoint/2010/main" val="6991036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100</a:t>
            </a:fld>
            <a:endParaRPr lang="en-GB" dirty="0"/>
          </a:p>
        </p:txBody>
      </p:sp>
    </p:spTree>
    <p:extLst>
      <p:ext uri="{BB962C8B-B14F-4D97-AF65-F5344CB8AC3E}">
        <p14:creationId xmlns:p14="http://schemas.microsoft.com/office/powerpoint/2010/main" val="4063177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101</a:t>
            </a:fld>
            <a:endParaRPr lang="en-GB" dirty="0"/>
          </a:p>
        </p:txBody>
      </p:sp>
    </p:spTree>
    <p:extLst>
      <p:ext uri="{BB962C8B-B14F-4D97-AF65-F5344CB8AC3E}">
        <p14:creationId xmlns:p14="http://schemas.microsoft.com/office/powerpoint/2010/main" val="804093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11</a:t>
            </a:fld>
            <a:endParaRPr lang="en-GB"/>
          </a:p>
        </p:txBody>
      </p:sp>
    </p:spTree>
    <p:extLst>
      <p:ext uri="{BB962C8B-B14F-4D97-AF65-F5344CB8AC3E}">
        <p14:creationId xmlns:p14="http://schemas.microsoft.com/office/powerpoint/2010/main" val="1995061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25B6979-CA8D-43C6-8038-F0CEF06A9ABF}"/>
              </a:ext>
            </a:extLst>
          </p:cNvPr>
          <p:cNvPicPr>
            <a:picLocks noChangeAspect="1"/>
          </p:cNvPicPr>
          <p:nvPr userDrawn="1"/>
        </p:nvPicPr>
        <p:blipFill>
          <a:blip r:embed="rId2"/>
          <a:stretch>
            <a:fillRect/>
          </a:stretch>
        </p:blipFill>
        <p:spPr>
          <a:xfrm>
            <a:off x="121985" y="50488"/>
            <a:ext cx="753148" cy="58578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2020/11/12</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2020/11/12</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392618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2020/11/12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2020/11/12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3559AE-2DCF-418C-9323-F9696E700B35}" type="datetimeFigureOut">
              <a:rPr lang="zh-CN" altLang="en-US" smtClean="0"/>
              <a:t>2020/11/12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3559AE-2DCF-418C-9323-F9696E700B35}" type="datetimeFigureOut">
              <a:rPr lang="zh-CN" altLang="en-US" smtClean="0"/>
              <a:t>2020/11/12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559AE-2DCF-418C-9323-F9696E700B35}" type="datetimeFigureOut">
              <a:rPr lang="zh-CN" altLang="en-US" smtClean="0"/>
              <a:t>2020/11/12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2020/11/12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2020/11/12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39000"/>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559AE-2DCF-418C-9323-F9696E700B35}" type="datetimeFigureOut">
              <a:rPr lang="zh-CN" altLang="en-US" smtClean="0"/>
              <a:t>2020/11/12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F5B92-2CBF-4C26-B8CB-37BA7423E3C9}" type="slidenum">
              <a:rPr lang="zh-CN" altLang="en-US" smtClean="0"/>
              <a:t>‹#›</a:t>
            </a:fld>
            <a:endParaRPr lang="zh-CN" altLang="en-US"/>
          </a:p>
        </p:txBody>
      </p:sp>
      <p:grpSp>
        <p:nvGrpSpPr>
          <p:cNvPr id="7" name="组合 6">
            <a:extLst>
              <a:ext uri="{FF2B5EF4-FFF2-40B4-BE49-F238E27FC236}">
                <a16:creationId xmlns:a16="http://schemas.microsoft.com/office/drawing/2014/main" id="{1A4845AE-DDCD-4069-B6B9-2FDE5F1F85C3}"/>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D3D79CF7-3BAE-4390-8A1A-BF768F23ABA2}"/>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9" name="图片 8">
              <a:extLst>
                <a:ext uri="{FF2B5EF4-FFF2-40B4-BE49-F238E27FC236}">
                  <a16:creationId xmlns:a16="http://schemas.microsoft.com/office/drawing/2014/main" id="{5389EB88-2B6D-4CBD-A3AA-F6CC26F545DB}"/>
                </a:ext>
              </a:extLst>
            </p:cNvPr>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pic>
        <p:nvPicPr>
          <p:cNvPr id="11" name="图片 10">
            <a:extLst>
              <a:ext uri="{FF2B5EF4-FFF2-40B4-BE49-F238E27FC236}">
                <a16:creationId xmlns:a16="http://schemas.microsoft.com/office/drawing/2014/main" id="{67373044-C021-460A-BA1C-C4EFF1D3405C}"/>
              </a:ext>
            </a:extLst>
          </p:cNvPr>
          <p:cNvPicPr>
            <a:picLocks noChangeAspect="1"/>
          </p:cNvPicPr>
          <p:nvPr userDrawn="1"/>
        </p:nvPicPr>
        <p:blipFill>
          <a:blip r:embed="rId15"/>
          <a:stretch>
            <a:fillRect/>
          </a:stretch>
        </p:blipFill>
        <p:spPr>
          <a:xfrm>
            <a:off x="121985" y="50488"/>
            <a:ext cx="753148" cy="5857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39000"/>
            <a:lum/>
          </a:blip>
          <a:srcRect/>
          <a:stretch>
            <a:fillRect t="-9000" b="-9000"/>
          </a:stretch>
        </a:blip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F86B0434-7DC8-4B1A-B196-5F570B50AE55}"/>
              </a:ext>
            </a:extLst>
          </p:cNvPr>
          <p:cNvGrpSpPr/>
          <p:nvPr userDrawn="1"/>
        </p:nvGrpSpPr>
        <p:grpSpPr>
          <a:xfrm>
            <a:off x="1" y="0"/>
            <a:ext cx="12192000" cy="671725"/>
            <a:chOff x="1" y="0"/>
            <a:chExt cx="12192000" cy="671725"/>
          </a:xfrm>
        </p:grpSpPr>
        <p:cxnSp>
          <p:nvCxnSpPr>
            <p:cNvPr id="6" name="直接连接符 5">
              <a:extLst>
                <a:ext uri="{FF2B5EF4-FFF2-40B4-BE49-F238E27FC236}">
                  <a16:creationId xmlns:a16="http://schemas.microsoft.com/office/drawing/2014/main" id="{D2D4C40A-7457-41AF-B0F5-91E71324B1E2}"/>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8" name="图片 7">
              <a:extLst>
                <a:ext uri="{FF2B5EF4-FFF2-40B4-BE49-F238E27FC236}">
                  <a16:creationId xmlns:a16="http://schemas.microsoft.com/office/drawing/2014/main" id="{AE04D724-311D-40F7-8C5F-DD66B3177B1F}"/>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pic>
        <p:nvPicPr>
          <p:cNvPr id="2" name="图片 1">
            <a:extLst>
              <a:ext uri="{FF2B5EF4-FFF2-40B4-BE49-F238E27FC236}">
                <a16:creationId xmlns:a16="http://schemas.microsoft.com/office/drawing/2014/main" id="{4FACBDB1-DCD5-4F9F-8ED1-356FA459483B}"/>
              </a:ext>
            </a:extLst>
          </p:cNvPr>
          <p:cNvPicPr>
            <a:picLocks noChangeAspect="1"/>
          </p:cNvPicPr>
          <p:nvPr userDrawn="1"/>
        </p:nvPicPr>
        <p:blipFill>
          <a:blip r:embed="rId7"/>
          <a:stretch>
            <a:fillRect/>
          </a:stretch>
        </p:blipFill>
        <p:spPr>
          <a:xfrm>
            <a:off x="121985" y="50488"/>
            <a:ext cx="753148" cy="58578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0.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0">
            <a:extLst>
              <a:ext uri="{FF2B5EF4-FFF2-40B4-BE49-F238E27FC236}">
                <a16:creationId xmlns:a16="http://schemas.microsoft.com/office/drawing/2014/main" id="{FA9B51AA-38BD-49CB-A08D-0452A3328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53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标题 1">
            <a:extLst>
              <a:ext uri="{FF2B5EF4-FFF2-40B4-BE49-F238E27FC236}">
                <a16:creationId xmlns:a16="http://schemas.microsoft.com/office/drawing/2014/main" id="{1EAA2A69-D61C-49BE-B894-7E7B47E53CFC}"/>
              </a:ext>
            </a:extLst>
          </p:cNvPr>
          <p:cNvSpPr>
            <a:spLocks noGrp="1" noChangeArrowheads="1"/>
          </p:cNvSpPr>
          <p:nvPr>
            <p:ph type="ctrTitle"/>
          </p:nvPr>
        </p:nvSpPr>
        <p:spPr>
          <a:xfrm>
            <a:off x="1447800" y="3833813"/>
            <a:ext cx="7937422" cy="989012"/>
          </a:xfrm>
        </p:spPr>
        <p:txBody>
          <a:bodyPr/>
          <a:lstStyle/>
          <a:p>
            <a:pPr algn="l"/>
            <a:r>
              <a:rPr lang="zh-CN" altLang="en-US" sz="4800" dirty="0">
                <a:latin typeface="微软雅黑" panose="020B0503020204020204" pitchFamily="34" charset="-122"/>
                <a:ea typeface="微软雅黑" panose="020B0503020204020204" pitchFamily="34" charset="-122"/>
              </a:rPr>
              <a:t>社会保障学</a:t>
            </a:r>
            <a:r>
              <a:rPr lang="zh-CN" altLang="en-US" sz="1400" dirty="0">
                <a:latin typeface="微软雅黑" panose="020B0503020204020204" pitchFamily="34" charset="-122"/>
                <a:ea typeface="微软雅黑" panose="020B0503020204020204" pitchFamily="34" charset="-122"/>
              </a:rPr>
              <a:t>（</a:t>
            </a:r>
            <a:r>
              <a:rPr lang="zh-CN" altLang="en-US" sz="1400" b="1" dirty="0">
                <a:latin typeface="+mj-ea"/>
              </a:rPr>
              <a:t>课程代码：</a:t>
            </a:r>
            <a:r>
              <a:rPr lang="en-US" altLang="zh-CN" sz="1400" b="1" dirty="0">
                <a:latin typeface="+mj-ea"/>
              </a:rPr>
              <a:t>07484</a:t>
            </a:r>
            <a:r>
              <a:rPr lang="zh-CN" altLang="en-US" sz="1400" dirty="0">
                <a:latin typeface="微软雅黑" panose="020B0503020204020204" pitchFamily="34" charset="-122"/>
                <a:ea typeface="微软雅黑" panose="020B0503020204020204" pitchFamily="34" charset="-122"/>
              </a:rPr>
              <a:t>）</a:t>
            </a:r>
            <a:endParaRPr lang="zh-CN" altLang="en-US" sz="4800" dirty="0">
              <a:latin typeface="微软雅黑" panose="020B0503020204020204" pitchFamily="34" charset="-122"/>
              <a:ea typeface="微软雅黑" panose="020B0503020204020204" pitchFamily="34" charset="-122"/>
            </a:endParaRPr>
          </a:p>
        </p:txBody>
      </p:sp>
      <p:sp>
        <p:nvSpPr>
          <p:cNvPr id="11268" name="副标题 2">
            <a:extLst>
              <a:ext uri="{FF2B5EF4-FFF2-40B4-BE49-F238E27FC236}">
                <a16:creationId xmlns:a16="http://schemas.microsoft.com/office/drawing/2014/main" id="{FA9418B6-B0A5-4254-98EA-202BA099AAA5}"/>
              </a:ext>
            </a:extLst>
          </p:cNvPr>
          <p:cNvSpPr>
            <a:spLocks noGrp="1" noChangeArrowheads="1"/>
          </p:cNvSpPr>
          <p:nvPr>
            <p:ph type="subTitle" idx="1"/>
          </p:nvPr>
        </p:nvSpPr>
        <p:spPr>
          <a:xfrm>
            <a:off x="1447800" y="4822825"/>
            <a:ext cx="4891088" cy="487363"/>
          </a:xfrm>
        </p:spPr>
        <p:txBody>
          <a:bodyPr/>
          <a:lstStyle/>
          <a:p>
            <a:pPr algn="l" eaLnBrk="1" hangingPunct="1"/>
            <a:r>
              <a:rPr lang="zh-CN" altLang="en-US">
                <a:latin typeface="微软雅黑" panose="020B0503020204020204" pitchFamily="34" charset="-122"/>
                <a:ea typeface="微软雅黑" panose="020B0503020204020204" pitchFamily="34" charset="-122"/>
              </a:rPr>
              <a:t>芒格学院  谢易珊   </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A223B3DA-A2A3-4E2C-9C88-61FAFA47DE01}"/>
              </a:ext>
            </a:extLst>
          </p:cNvPr>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1" lang="zh-CN" altLang="en-US" sz="1800" b="0">
              <a:solidFill>
                <a:prstClr val="white"/>
              </a:solidFill>
            </a:endParaRPr>
          </a:p>
        </p:txBody>
      </p:sp>
      <p:pic>
        <p:nvPicPr>
          <p:cNvPr id="11270" name="图片 7">
            <a:extLst>
              <a:ext uri="{FF2B5EF4-FFF2-40B4-BE49-F238E27FC236}">
                <a16:creationId xmlns:a16="http://schemas.microsoft.com/office/drawing/2014/main" id="{91A46A4A-AD0D-4153-BE91-AEC626886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025" y="3554413"/>
            <a:ext cx="12065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B6DB450F-A6B7-499F-AFD4-539F5A042686}"/>
              </a:ext>
            </a:extLst>
          </p:cNvPr>
          <p:cNvSpPr/>
          <p:nvPr/>
        </p:nvSpPr>
        <p:spPr>
          <a:xfrm>
            <a:off x="1392238" y="4159250"/>
            <a:ext cx="55562"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1" lang="zh-CN" altLang="en-US" sz="1800" b="0">
              <a:solidFill>
                <a:prstClr val="white"/>
              </a:solidFill>
            </a:endParaRPr>
          </a:p>
        </p:txBody>
      </p:sp>
      <p:sp>
        <p:nvSpPr>
          <p:cNvPr id="11272" name="副标题 2">
            <a:extLst>
              <a:ext uri="{FF2B5EF4-FFF2-40B4-BE49-F238E27FC236}">
                <a16:creationId xmlns:a16="http://schemas.microsoft.com/office/drawing/2014/main" id="{C2A8B06A-D499-4F52-9867-8D6AE88E7067}"/>
              </a:ext>
            </a:extLst>
          </p:cNvPr>
          <p:cNvSpPr txBox="1">
            <a:spLocks noChangeArrowheads="1"/>
          </p:cNvSpPr>
          <p:nvPr/>
        </p:nvSpPr>
        <p:spPr bwMode="auto">
          <a:xfrm>
            <a:off x="1465263" y="6129338"/>
            <a:ext cx="489108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6858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3pPr>
            <a:lvl4pPr marL="16002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4pPr>
            <a:lvl5pPr marL="20574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pPr>
            <a:r>
              <a:rPr lang="zh-CN" altLang="en-US" sz="1600" b="0">
                <a:solidFill>
                  <a:srgbClr val="A6A6A6"/>
                </a:solidFill>
              </a:rPr>
              <a:t>学习是一种信仰！ </a:t>
            </a:r>
            <a:r>
              <a:rPr lang="en-US" altLang="zh-CN" sz="1600" b="0">
                <a:solidFill>
                  <a:srgbClr val="A6A6A6"/>
                </a:solidFill>
              </a:rPr>
              <a:t>IN</a:t>
            </a:r>
            <a:r>
              <a:rPr lang="zh-CN" altLang="en-US" sz="1600" b="0">
                <a:solidFill>
                  <a:srgbClr val="A6A6A6"/>
                </a:solidFill>
              </a:rPr>
              <a:t> </a:t>
            </a:r>
            <a:r>
              <a:rPr lang="en-US" altLang="zh-CN" sz="1600" b="0">
                <a:solidFill>
                  <a:srgbClr val="A6A6A6"/>
                </a:solidFill>
              </a:rPr>
              <a:t>LEARING</a:t>
            </a:r>
            <a:r>
              <a:rPr lang="zh-CN" altLang="en-US" sz="1600" b="0">
                <a:solidFill>
                  <a:srgbClr val="A6A6A6"/>
                </a:solidFill>
              </a:rPr>
              <a:t> </a:t>
            </a:r>
            <a:r>
              <a:rPr lang="en-US" altLang="zh-CN" sz="1600" b="0">
                <a:solidFill>
                  <a:srgbClr val="A6A6A6"/>
                </a:solidFill>
              </a:rPr>
              <a:t>WE</a:t>
            </a:r>
            <a:r>
              <a:rPr lang="zh-CN" altLang="en-US" sz="1600" b="0">
                <a:solidFill>
                  <a:srgbClr val="A6A6A6"/>
                </a:solidFill>
              </a:rPr>
              <a:t> </a:t>
            </a:r>
            <a:r>
              <a:rPr lang="en-US" altLang="zh-CN" sz="1600" b="0">
                <a:solidFill>
                  <a:srgbClr val="A6A6A6"/>
                </a:solidFill>
              </a:rPr>
              <a:t>TRUST</a:t>
            </a:r>
            <a:endParaRPr lang="zh-CN" altLang="en-US" sz="1600" b="0">
              <a:solidFill>
                <a:srgbClr val="A6A6A6"/>
              </a:solidFill>
            </a:endParaRPr>
          </a:p>
        </p:txBody>
      </p:sp>
    </p:spTree>
    <p:extLst>
      <p:ext uri="{BB962C8B-B14F-4D97-AF65-F5344CB8AC3E}">
        <p14:creationId xmlns:p14="http://schemas.microsoft.com/office/powerpoint/2010/main" val="53681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659059" y="2134187"/>
            <a:ext cx="11239430" cy="4306146"/>
          </a:xfrm>
        </p:spPr>
        <p:txBody>
          <a:bodyPr anchor="ctr"/>
          <a:lstStyle/>
          <a:p>
            <a:pPr algn="l">
              <a:lnSpc>
                <a:spcPct val="150000"/>
              </a:lnSpc>
              <a:spcAft>
                <a:spcPts val="1200"/>
              </a:spcAft>
            </a:pPr>
            <a:r>
              <a:rPr lang="zh-CN" altLang="en-US" dirty="0"/>
              <a:t>劳动和社会保障部与财政部作为财政拨款、国有股减持等形成的全国社会保障基金的监管部门，在</a:t>
            </a:r>
            <a:r>
              <a:rPr lang="en-US" altLang="zh-CN" dirty="0"/>
              <a:t>2001</a:t>
            </a:r>
            <a:r>
              <a:rPr lang="zh-CN" altLang="en-US" dirty="0"/>
              <a:t>年年底共同颁布了（     ）。</a:t>
            </a:r>
            <a:endParaRPr lang="en-US" altLang="zh-CN" dirty="0"/>
          </a:p>
          <a:p>
            <a:pPr algn="l">
              <a:lnSpc>
                <a:spcPct val="150000"/>
              </a:lnSpc>
              <a:spcAft>
                <a:spcPts val="1200"/>
              </a:spcAft>
            </a:pPr>
            <a:r>
              <a:rPr lang="en-US" altLang="zh-CN" dirty="0"/>
              <a:t>A</a:t>
            </a:r>
            <a:r>
              <a:rPr lang="zh-CN" altLang="en-US" dirty="0"/>
              <a:t>、</a:t>
            </a:r>
            <a:r>
              <a:rPr lang="en-US" altLang="zh-CN" dirty="0"/>
              <a:t>《</a:t>
            </a:r>
            <a:r>
              <a:rPr lang="zh-CN" altLang="en-US" dirty="0"/>
              <a:t>企业职工工伤保险试行办法</a:t>
            </a:r>
            <a:r>
              <a:rPr lang="en-US" altLang="zh-CN" dirty="0"/>
              <a:t>》</a:t>
            </a:r>
          </a:p>
          <a:p>
            <a:pPr algn="l">
              <a:lnSpc>
                <a:spcPct val="150000"/>
              </a:lnSpc>
              <a:spcAft>
                <a:spcPts val="1200"/>
              </a:spcAft>
            </a:pPr>
            <a:r>
              <a:rPr lang="en-US" altLang="zh-CN" dirty="0"/>
              <a:t>B</a:t>
            </a:r>
            <a:r>
              <a:rPr lang="zh-CN" altLang="en-US" dirty="0"/>
              <a:t>、</a:t>
            </a:r>
            <a:r>
              <a:rPr lang="en-US" altLang="zh-CN" dirty="0"/>
              <a:t>《</a:t>
            </a:r>
            <a:r>
              <a:rPr lang="zh-CN" altLang="en-US" dirty="0"/>
              <a:t>全国社会保障基金投资管理暂行办法</a:t>
            </a:r>
            <a:r>
              <a:rPr lang="en-US" altLang="zh-CN" dirty="0"/>
              <a:t>》</a:t>
            </a:r>
          </a:p>
          <a:p>
            <a:pPr algn="l">
              <a:lnSpc>
                <a:spcPct val="150000"/>
              </a:lnSpc>
              <a:spcAft>
                <a:spcPts val="1200"/>
              </a:spcAft>
            </a:pPr>
            <a:r>
              <a:rPr lang="en-US" altLang="zh-CN" dirty="0"/>
              <a:t>C</a:t>
            </a:r>
            <a:r>
              <a:rPr lang="zh-CN" altLang="en-US" dirty="0"/>
              <a:t>、</a:t>
            </a:r>
            <a:r>
              <a:rPr lang="en-US" altLang="zh-CN" dirty="0"/>
              <a:t>《</a:t>
            </a:r>
            <a:r>
              <a:rPr lang="zh-CN" altLang="en-US" dirty="0"/>
              <a:t>资金管理暂行办法</a:t>
            </a:r>
            <a:r>
              <a:rPr lang="en-US" altLang="zh-CN" dirty="0"/>
              <a:t>》</a:t>
            </a:r>
          </a:p>
          <a:p>
            <a:pPr algn="l">
              <a:lnSpc>
                <a:spcPct val="150000"/>
              </a:lnSpc>
              <a:spcAft>
                <a:spcPts val="1200"/>
              </a:spcAft>
            </a:pPr>
            <a:r>
              <a:rPr lang="en-US" altLang="zh-CN" dirty="0"/>
              <a:t>D</a:t>
            </a:r>
            <a:r>
              <a:rPr lang="zh-CN" altLang="en-US" dirty="0"/>
              <a:t>、</a:t>
            </a:r>
            <a:r>
              <a:rPr lang="en-US" altLang="zh-CN" dirty="0"/>
              <a:t>《</a:t>
            </a:r>
            <a:r>
              <a:rPr lang="zh-CN" altLang="en-US" dirty="0"/>
              <a:t>关于完善城镇社会保障体系试点方案</a:t>
            </a:r>
            <a:r>
              <a:rPr lang="en-US" altLang="zh-CN" dirty="0"/>
              <a:t>》</a:t>
            </a:r>
            <a:endParaRPr lang="zh-CN" altLang="en-US" dirty="0"/>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3524708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90845" y="2002784"/>
            <a:ext cx="10866475" cy="4546871"/>
          </a:xfrm>
        </p:spPr>
        <p:txBody>
          <a:bodyPr anchor="t"/>
          <a:lstStyle/>
          <a:p>
            <a:pPr algn="l">
              <a:lnSpc>
                <a:spcPct val="150000"/>
              </a:lnSpc>
              <a:spcAft>
                <a:spcPts val="1200"/>
              </a:spcAft>
            </a:pPr>
            <a:r>
              <a:rPr lang="zh-CN" altLang="en-US" dirty="0">
                <a:latin typeface="+mn-ea"/>
              </a:rPr>
              <a:t>享受保险的权利与资格条件对应的原则在世界各国的具体形式有（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、享受养老金待遇与实际生活水平相联系的原则</a:t>
            </a:r>
          </a:p>
          <a:p>
            <a:pPr algn="l">
              <a:lnSpc>
                <a:spcPct val="150000"/>
              </a:lnSpc>
              <a:spcAft>
                <a:spcPts val="1200"/>
              </a:spcAft>
            </a:pPr>
            <a:r>
              <a:rPr lang="en-US" altLang="zh-CN" dirty="0">
                <a:latin typeface="+mn-ea"/>
              </a:rPr>
              <a:t>B</a:t>
            </a:r>
            <a:r>
              <a:rPr lang="zh-CN" altLang="en-US" dirty="0">
                <a:latin typeface="+mn-ea"/>
              </a:rPr>
              <a:t>、享受养老保险的权利与劳动义务对等的原则</a:t>
            </a:r>
          </a:p>
          <a:p>
            <a:pPr algn="l">
              <a:lnSpc>
                <a:spcPct val="150000"/>
              </a:lnSpc>
              <a:spcAft>
                <a:spcPts val="1200"/>
              </a:spcAft>
            </a:pPr>
            <a:r>
              <a:rPr lang="en-US" altLang="zh-CN" dirty="0">
                <a:latin typeface="+mn-ea"/>
              </a:rPr>
              <a:t>C</a:t>
            </a:r>
            <a:r>
              <a:rPr lang="zh-CN" altLang="en-US" dirty="0">
                <a:latin typeface="+mn-ea"/>
              </a:rPr>
              <a:t>、享受养老金待遇与工作年龄相联系的原则</a:t>
            </a:r>
          </a:p>
          <a:p>
            <a:pPr algn="l">
              <a:lnSpc>
                <a:spcPct val="150000"/>
              </a:lnSpc>
              <a:spcAft>
                <a:spcPts val="1200"/>
              </a:spcAft>
            </a:pPr>
            <a:r>
              <a:rPr lang="en-US" altLang="zh-CN" dirty="0">
                <a:latin typeface="+mn-ea"/>
              </a:rPr>
              <a:t>D</a:t>
            </a:r>
            <a:r>
              <a:rPr lang="zh-CN" altLang="en-US" dirty="0">
                <a:latin typeface="+mn-ea"/>
              </a:rPr>
              <a:t>、享受养老金待遇与工作贡献相联系的原则</a:t>
            </a:r>
          </a:p>
          <a:p>
            <a:pPr algn="l">
              <a:lnSpc>
                <a:spcPct val="150000"/>
              </a:lnSpc>
              <a:spcAft>
                <a:spcPts val="1200"/>
              </a:spcAft>
            </a:pPr>
            <a:r>
              <a:rPr lang="en-US" altLang="zh-CN" dirty="0">
                <a:latin typeface="+mn-ea"/>
              </a:rPr>
              <a:t>E</a:t>
            </a:r>
            <a:r>
              <a:rPr lang="zh-CN" altLang="en-US" dirty="0">
                <a:latin typeface="+mn-ea"/>
              </a:rPr>
              <a:t>、享受养老保险的权利与投保对等的原则</a:t>
            </a:r>
          </a:p>
        </p:txBody>
      </p:sp>
      <p:sp>
        <p:nvSpPr>
          <p:cNvPr id="5" name="TextBox 3">
            <a:extLst>
              <a:ext uri="{FF2B5EF4-FFF2-40B4-BE49-F238E27FC236}">
                <a16:creationId xmlns:a16="http://schemas.microsoft.com/office/drawing/2014/main" id="{90576E60-3B8C-4C49-9FE4-5F6FDCA1ABF0}"/>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2878078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90845" y="2002784"/>
            <a:ext cx="10866475" cy="4546871"/>
          </a:xfrm>
        </p:spPr>
        <p:txBody>
          <a:bodyPr anchor="t"/>
          <a:lstStyle/>
          <a:p>
            <a:pPr algn="l">
              <a:lnSpc>
                <a:spcPct val="150000"/>
              </a:lnSpc>
              <a:spcAft>
                <a:spcPts val="1200"/>
              </a:spcAft>
            </a:pPr>
            <a:r>
              <a:rPr lang="zh-CN" altLang="en-US" dirty="0">
                <a:latin typeface="+mn-ea"/>
              </a:rPr>
              <a:t>享受保险的权利与资格条件对应的原则在世界各国的具体形式有（  </a:t>
            </a:r>
            <a:r>
              <a:rPr lang="en-US" altLang="zh-CN" b="1" dirty="0">
                <a:solidFill>
                  <a:srgbClr val="FF0000"/>
                </a:solidFill>
                <a:latin typeface="+mn-ea"/>
              </a:rPr>
              <a:t>BDE</a:t>
            </a:r>
            <a:r>
              <a:rPr lang="zh-CN" altLang="en-US" dirty="0">
                <a:latin typeface="+mn-ea"/>
              </a:rPr>
              <a:t>  ）。</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、享受养老金待遇与实际生活水平相联系的原则</a:t>
            </a:r>
          </a:p>
          <a:p>
            <a:pPr algn="l">
              <a:lnSpc>
                <a:spcPct val="150000"/>
              </a:lnSpc>
              <a:spcAft>
                <a:spcPts val="1200"/>
              </a:spcAft>
            </a:pPr>
            <a:r>
              <a:rPr lang="en-US" altLang="zh-CN" b="1" dirty="0">
                <a:solidFill>
                  <a:srgbClr val="FF0000"/>
                </a:solidFill>
                <a:latin typeface="+mn-ea"/>
              </a:rPr>
              <a:t>B</a:t>
            </a:r>
            <a:r>
              <a:rPr lang="zh-CN" altLang="en-US" b="1" dirty="0">
                <a:solidFill>
                  <a:srgbClr val="FF0000"/>
                </a:solidFill>
                <a:latin typeface="+mn-ea"/>
              </a:rPr>
              <a:t>、享受养老保险的权利与劳动义务对等的原则</a:t>
            </a:r>
          </a:p>
          <a:p>
            <a:pPr algn="l">
              <a:lnSpc>
                <a:spcPct val="150000"/>
              </a:lnSpc>
              <a:spcAft>
                <a:spcPts val="1200"/>
              </a:spcAft>
            </a:pPr>
            <a:r>
              <a:rPr lang="en-US" altLang="zh-CN" dirty="0">
                <a:latin typeface="+mn-ea"/>
              </a:rPr>
              <a:t>C</a:t>
            </a:r>
            <a:r>
              <a:rPr lang="zh-CN" altLang="en-US" dirty="0">
                <a:latin typeface="+mn-ea"/>
              </a:rPr>
              <a:t>、享受养老金待遇与工作年龄相联系的原则</a:t>
            </a:r>
          </a:p>
          <a:p>
            <a:pPr algn="l">
              <a:lnSpc>
                <a:spcPct val="150000"/>
              </a:lnSpc>
              <a:spcAft>
                <a:spcPts val="1200"/>
              </a:spcAft>
            </a:pPr>
            <a:r>
              <a:rPr lang="en-US" altLang="zh-CN" b="1" dirty="0">
                <a:solidFill>
                  <a:srgbClr val="FF0000"/>
                </a:solidFill>
                <a:latin typeface="+mn-ea"/>
              </a:rPr>
              <a:t>D</a:t>
            </a:r>
            <a:r>
              <a:rPr lang="zh-CN" altLang="en-US" b="1" dirty="0">
                <a:solidFill>
                  <a:srgbClr val="FF0000"/>
                </a:solidFill>
                <a:latin typeface="+mn-ea"/>
              </a:rPr>
              <a:t>、享受养老金待遇与工作贡献相联系的原则</a:t>
            </a:r>
          </a:p>
          <a:p>
            <a:pPr algn="l">
              <a:lnSpc>
                <a:spcPct val="150000"/>
              </a:lnSpc>
              <a:spcAft>
                <a:spcPts val="1200"/>
              </a:spcAft>
            </a:pPr>
            <a:r>
              <a:rPr lang="en-US" altLang="zh-CN" b="1" dirty="0">
                <a:solidFill>
                  <a:srgbClr val="FF0000"/>
                </a:solidFill>
                <a:latin typeface="+mn-ea"/>
              </a:rPr>
              <a:t>E</a:t>
            </a:r>
            <a:r>
              <a:rPr lang="zh-CN" altLang="en-US" b="1" dirty="0">
                <a:solidFill>
                  <a:srgbClr val="FF0000"/>
                </a:solidFill>
                <a:latin typeface="+mn-ea"/>
              </a:rPr>
              <a:t>、享受养老保险的权利与投保对等的原则</a:t>
            </a:r>
          </a:p>
        </p:txBody>
      </p:sp>
      <p:sp>
        <p:nvSpPr>
          <p:cNvPr id="5" name="TextBox 3">
            <a:extLst>
              <a:ext uri="{FF2B5EF4-FFF2-40B4-BE49-F238E27FC236}">
                <a16:creationId xmlns:a16="http://schemas.microsoft.com/office/drawing/2014/main" id="{90576E60-3B8C-4C49-9FE4-5F6FDCA1ABF0}"/>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2166095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C7B937-3CF4-4E33-B3CF-FF499B0279F4}"/>
              </a:ext>
            </a:extLst>
          </p:cNvPr>
          <p:cNvSpPr/>
          <p:nvPr/>
        </p:nvSpPr>
        <p:spPr>
          <a:xfrm>
            <a:off x="829519" y="2129742"/>
            <a:ext cx="10532962" cy="303256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pic>
        <p:nvPicPr>
          <p:cNvPr id="2" name="图片 1"/>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0175" y="2433091"/>
            <a:ext cx="12051650" cy="2590322"/>
          </a:xfrm>
          <a:prstGeom prst="rect">
            <a:avLst/>
          </a:prstGeom>
        </p:spPr>
      </p:pic>
    </p:spTree>
    <p:extLst>
      <p:ext uri="{BB962C8B-B14F-4D97-AF65-F5344CB8AC3E}">
        <p14:creationId xmlns:p14="http://schemas.microsoft.com/office/powerpoint/2010/main" val="34364449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03637" y="2592503"/>
            <a:ext cx="5905500" cy="2919095"/>
            <a:chOff x="8764" y="3057"/>
            <a:chExt cx="9300" cy="4597"/>
          </a:xfrm>
        </p:grpSpPr>
        <p:sp>
          <p:nvSpPr>
            <p:cNvPr id="5" name="Rectangle 14"/>
            <p:cNvSpPr/>
            <p:nvPr/>
          </p:nvSpPr>
          <p:spPr>
            <a:xfrm>
              <a:off x="8764" y="3879"/>
              <a:ext cx="9300" cy="3775"/>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同学们退出课堂前记得做完随堂考哦</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1</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、它是老师精心挑选的历年真题；</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、它能考察你对本次课程知识点的掌握；</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3</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、课后作业明天中午</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12:00</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前完成。</a:t>
              </a:r>
            </a:p>
          </p:txBody>
        </p:sp>
        <p:sp>
          <p:nvSpPr>
            <p:cNvPr id="91" name="文本框 90"/>
            <p:cNvSpPr txBox="1"/>
            <p:nvPr/>
          </p:nvSpPr>
          <p:spPr>
            <a:xfrm>
              <a:off x="8764" y="3057"/>
              <a:ext cx="5499" cy="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随堂考＆作业</a:t>
              </a:r>
            </a:p>
          </p:txBody>
        </p:sp>
      </p:grpSp>
      <p:pic>
        <p:nvPicPr>
          <p:cNvPr id="4" name="图片 3">
            <a:extLst>
              <a:ext uri="{FF2B5EF4-FFF2-40B4-BE49-F238E27FC236}">
                <a16:creationId xmlns:a16="http://schemas.microsoft.com/office/drawing/2014/main" id="{311C8F60-233A-4C00-9166-7CB7E71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3" y="2060373"/>
            <a:ext cx="3634983" cy="3429000"/>
          </a:xfrm>
          <a:prstGeom prst="roundRect">
            <a:avLst>
              <a:gd name="adj" fmla="val 8594"/>
            </a:avLst>
          </a:prstGeom>
          <a:solidFill>
            <a:srgbClr val="FFFFFF">
              <a:shade val="85000"/>
            </a:srgbClr>
          </a:solidFill>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659059" y="2134187"/>
            <a:ext cx="11239430" cy="4306146"/>
          </a:xfrm>
        </p:spPr>
        <p:txBody>
          <a:bodyPr anchor="ctr"/>
          <a:lstStyle/>
          <a:p>
            <a:pPr algn="l">
              <a:lnSpc>
                <a:spcPct val="150000"/>
              </a:lnSpc>
              <a:spcAft>
                <a:spcPts val="1200"/>
              </a:spcAft>
            </a:pPr>
            <a:r>
              <a:rPr lang="zh-CN" altLang="en-US" dirty="0"/>
              <a:t>劳动和社会保障部与财政部作为财政拨款、国有股减持等形成的全国社会保障基金的监管部门，在</a:t>
            </a:r>
            <a:r>
              <a:rPr lang="en-US" altLang="zh-CN" dirty="0"/>
              <a:t>2001</a:t>
            </a:r>
            <a:r>
              <a:rPr lang="zh-CN" altLang="en-US" dirty="0"/>
              <a:t>年年底共同颁布了（   </a:t>
            </a:r>
            <a:r>
              <a:rPr lang="en-US" altLang="zh-CN" b="1" dirty="0">
                <a:solidFill>
                  <a:srgbClr val="FF0000"/>
                </a:solidFill>
              </a:rPr>
              <a:t>B</a:t>
            </a:r>
            <a:r>
              <a:rPr lang="zh-CN" altLang="en-US" dirty="0"/>
              <a:t>  ）。</a:t>
            </a:r>
            <a:endParaRPr lang="en-US" altLang="zh-CN" dirty="0"/>
          </a:p>
          <a:p>
            <a:pPr algn="l">
              <a:lnSpc>
                <a:spcPct val="150000"/>
              </a:lnSpc>
              <a:spcAft>
                <a:spcPts val="1200"/>
              </a:spcAft>
            </a:pPr>
            <a:r>
              <a:rPr lang="en-US" altLang="zh-CN" dirty="0"/>
              <a:t>A</a:t>
            </a:r>
            <a:r>
              <a:rPr lang="zh-CN" altLang="en-US" dirty="0"/>
              <a:t>、</a:t>
            </a:r>
            <a:r>
              <a:rPr lang="en-US" altLang="zh-CN" dirty="0"/>
              <a:t>《</a:t>
            </a:r>
            <a:r>
              <a:rPr lang="zh-CN" altLang="en-US" dirty="0"/>
              <a:t>企业职工工伤保险试行办法</a:t>
            </a:r>
            <a:r>
              <a:rPr lang="en-US" altLang="zh-CN" dirty="0"/>
              <a:t>》</a:t>
            </a:r>
          </a:p>
          <a:p>
            <a:pPr algn="l">
              <a:lnSpc>
                <a:spcPct val="150000"/>
              </a:lnSpc>
              <a:spcAft>
                <a:spcPts val="1200"/>
              </a:spcAft>
            </a:pPr>
            <a:r>
              <a:rPr lang="en-US" altLang="zh-CN" b="1" dirty="0">
                <a:solidFill>
                  <a:srgbClr val="FF0000"/>
                </a:solidFill>
              </a:rPr>
              <a:t>B</a:t>
            </a:r>
            <a:r>
              <a:rPr lang="zh-CN" altLang="en-US" b="1" dirty="0">
                <a:solidFill>
                  <a:srgbClr val="FF0000"/>
                </a:solidFill>
              </a:rPr>
              <a:t>、</a:t>
            </a:r>
            <a:r>
              <a:rPr lang="en-US" altLang="zh-CN" b="1" dirty="0">
                <a:solidFill>
                  <a:srgbClr val="FF0000"/>
                </a:solidFill>
              </a:rPr>
              <a:t>《</a:t>
            </a:r>
            <a:r>
              <a:rPr lang="zh-CN" altLang="en-US" b="1" dirty="0">
                <a:solidFill>
                  <a:srgbClr val="FF0000"/>
                </a:solidFill>
              </a:rPr>
              <a:t>全国社会保障基金投资管理暂行办法</a:t>
            </a:r>
            <a:r>
              <a:rPr lang="en-US" altLang="zh-CN" b="1" dirty="0">
                <a:solidFill>
                  <a:srgbClr val="FF0000"/>
                </a:solidFill>
              </a:rPr>
              <a:t>》</a:t>
            </a:r>
          </a:p>
          <a:p>
            <a:pPr algn="l">
              <a:lnSpc>
                <a:spcPct val="150000"/>
              </a:lnSpc>
              <a:spcAft>
                <a:spcPts val="1200"/>
              </a:spcAft>
            </a:pPr>
            <a:r>
              <a:rPr lang="en-US" altLang="zh-CN" dirty="0"/>
              <a:t>C</a:t>
            </a:r>
            <a:r>
              <a:rPr lang="zh-CN" altLang="en-US" dirty="0"/>
              <a:t>、</a:t>
            </a:r>
            <a:r>
              <a:rPr lang="en-US" altLang="zh-CN" dirty="0"/>
              <a:t>《</a:t>
            </a:r>
            <a:r>
              <a:rPr lang="zh-CN" altLang="en-US" dirty="0"/>
              <a:t>资金管理暂行办法</a:t>
            </a:r>
            <a:r>
              <a:rPr lang="en-US" altLang="zh-CN" dirty="0"/>
              <a:t>》</a:t>
            </a:r>
          </a:p>
          <a:p>
            <a:pPr algn="l">
              <a:lnSpc>
                <a:spcPct val="150000"/>
              </a:lnSpc>
              <a:spcAft>
                <a:spcPts val="1200"/>
              </a:spcAft>
            </a:pPr>
            <a:r>
              <a:rPr lang="en-US" altLang="zh-CN" dirty="0"/>
              <a:t>D</a:t>
            </a:r>
            <a:r>
              <a:rPr lang="zh-CN" altLang="en-US" dirty="0"/>
              <a:t>、</a:t>
            </a:r>
            <a:r>
              <a:rPr lang="en-US" altLang="zh-CN" dirty="0"/>
              <a:t>《</a:t>
            </a:r>
            <a:r>
              <a:rPr lang="zh-CN" altLang="en-US" dirty="0"/>
              <a:t>关于完善城镇社会保障体系试点方案</a:t>
            </a:r>
            <a:r>
              <a:rPr lang="en-US" altLang="zh-CN" dirty="0"/>
              <a:t>》</a:t>
            </a:r>
            <a:endParaRPr lang="zh-CN" altLang="en-US" dirty="0"/>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95052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0915" y="1539694"/>
            <a:ext cx="5459046" cy="707886"/>
          </a:xfrm>
          <a:prstGeom prst="rect">
            <a:avLst/>
          </a:prstGeom>
          <a:noFill/>
        </p:spPr>
        <p:txBody>
          <a:bodyPr wrap="square" rtlCol="0">
            <a:spAutoFit/>
          </a:bodyPr>
          <a:lstStyle/>
          <a:p>
            <a:r>
              <a:rPr lang="zh-CN" altLang="en-US" sz="4000" b="1" dirty="0"/>
              <a:t>第三章     社会保障基金</a:t>
            </a:r>
            <a:endParaRPr lang="en-US" altLang="zh-CN" sz="4000" b="1" dirty="0"/>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663254" y="2399736"/>
            <a:ext cx="5459046" cy="3931594"/>
            <a:chOff x="3663254" y="2675157"/>
            <a:chExt cx="5459046" cy="3931594"/>
          </a:xfrm>
        </p:grpSpPr>
        <p:sp>
          <p:nvSpPr>
            <p:cNvPr id="7" name="Rectangle 6">
              <a:extLst>
                <a:ext uri="{FF2B5EF4-FFF2-40B4-BE49-F238E27FC236}">
                  <a16:creationId xmlns:a16="http://schemas.microsoft.com/office/drawing/2014/main" id="{115FA8BC-822F-4883-B887-BA1A38F7FA12}"/>
                </a:ext>
              </a:extLst>
            </p:cNvPr>
            <p:cNvSpPr/>
            <p:nvPr/>
          </p:nvSpPr>
          <p:spPr>
            <a:xfrm>
              <a:off x="3723581" y="2675157"/>
              <a:ext cx="436105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第一节   社会保障基金概述</a:t>
              </a:r>
            </a:p>
          </p:txBody>
        </p:sp>
        <p:sp>
          <p:nvSpPr>
            <p:cNvPr id="8" name="Rectangle 7">
              <a:extLst>
                <a:ext uri="{FF2B5EF4-FFF2-40B4-BE49-F238E27FC236}">
                  <a16:creationId xmlns:a16="http://schemas.microsoft.com/office/drawing/2014/main" id="{496C3528-4EC8-48BC-9E55-2C141A263670}"/>
                </a:ext>
              </a:extLst>
            </p:cNvPr>
            <p:cNvSpPr/>
            <p:nvPr/>
          </p:nvSpPr>
          <p:spPr>
            <a:xfrm>
              <a:off x="3663255" y="3424215"/>
              <a:ext cx="482282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社会保障基金的筹集</a:t>
              </a:r>
            </a:p>
          </p:txBody>
        </p:sp>
        <p:sp>
          <p:nvSpPr>
            <p:cNvPr id="9" name="Rectangle 8">
              <a:extLst>
                <a:ext uri="{FF2B5EF4-FFF2-40B4-BE49-F238E27FC236}">
                  <a16:creationId xmlns:a16="http://schemas.microsoft.com/office/drawing/2014/main" id="{FAAC986D-CD29-458C-BF64-227A465E3673}"/>
                </a:ext>
              </a:extLst>
            </p:cNvPr>
            <p:cNvSpPr/>
            <p:nvPr/>
          </p:nvSpPr>
          <p:spPr>
            <a:xfrm>
              <a:off x="3663254" y="4201737"/>
              <a:ext cx="545904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社会保障基金筹集的类型</a:t>
              </a:r>
            </a:p>
          </p:txBody>
        </p:sp>
        <p:sp>
          <p:nvSpPr>
            <p:cNvPr id="10" name="Rectangle 9">
              <a:extLst>
                <a:ext uri="{FF2B5EF4-FFF2-40B4-BE49-F238E27FC236}">
                  <a16:creationId xmlns:a16="http://schemas.microsoft.com/office/drawing/2014/main" id="{0A193A46-6CB8-4D74-9CD3-1134DED3C71C}"/>
                </a:ext>
              </a:extLst>
            </p:cNvPr>
            <p:cNvSpPr/>
            <p:nvPr/>
          </p:nvSpPr>
          <p:spPr>
            <a:xfrm>
              <a:off x="3723581" y="4943293"/>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社会保障基金的管理</a:t>
              </a:r>
            </a:p>
          </p:txBody>
        </p:sp>
        <p:sp>
          <p:nvSpPr>
            <p:cNvPr id="11" name="Rectangle 9">
              <a:extLst>
                <a:ext uri="{FF2B5EF4-FFF2-40B4-BE49-F238E27FC236}">
                  <a16:creationId xmlns:a16="http://schemas.microsoft.com/office/drawing/2014/main" id="{99E68D23-D417-4D3C-9C0B-4B6A1BE9DD4E}"/>
                </a:ext>
              </a:extLst>
            </p:cNvPr>
            <p:cNvSpPr/>
            <p:nvPr/>
          </p:nvSpPr>
          <p:spPr>
            <a:xfrm>
              <a:off x="3732245" y="5692351"/>
              <a:ext cx="4745166"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社会保障基金的运营</a:t>
              </a:r>
            </a:p>
          </p:txBody>
        </p:sp>
      </p:grpSp>
    </p:spTree>
    <p:extLst>
      <p:ext uri="{BB962C8B-B14F-4D97-AF65-F5344CB8AC3E}">
        <p14:creationId xmlns:p14="http://schemas.microsoft.com/office/powerpoint/2010/main" val="20830551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a:extLst>
              <a:ext uri="{FF2B5EF4-FFF2-40B4-BE49-F238E27FC236}">
                <a16:creationId xmlns:a16="http://schemas.microsoft.com/office/drawing/2014/main" id="{7206A1AF-3FA4-4182-BD18-DCCD79739F13}"/>
              </a:ext>
            </a:extLst>
          </p:cNvPr>
          <p:cNvGrpSpPr/>
          <p:nvPr/>
        </p:nvGrpSpPr>
        <p:grpSpPr>
          <a:xfrm>
            <a:off x="1402409" y="1990851"/>
            <a:ext cx="9387182" cy="3920489"/>
            <a:chOff x="1021168" y="2001868"/>
            <a:chExt cx="9387182" cy="3920489"/>
          </a:xfrm>
        </p:grpSpPr>
        <p:grpSp>
          <p:nvGrpSpPr>
            <p:cNvPr id="42" name="组合 41">
              <a:extLst>
                <a:ext uri="{FF2B5EF4-FFF2-40B4-BE49-F238E27FC236}">
                  <a16:creationId xmlns:a16="http://schemas.microsoft.com/office/drawing/2014/main" id="{36C668A7-4A6C-484C-A6E4-A8B7C766B1B9}"/>
                </a:ext>
              </a:extLst>
            </p:cNvPr>
            <p:cNvGrpSpPr/>
            <p:nvPr/>
          </p:nvGrpSpPr>
          <p:grpSpPr>
            <a:xfrm>
              <a:off x="1021168" y="2001868"/>
              <a:ext cx="9387182" cy="3655790"/>
              <a:chOff x="1523756" y="1911461"/>
              <a:chExt cx="9387182" cy="3655790"/>
            </a:xfrm>
          </p:grpSpPr>
          <p:grpSp>
            <p:nvGrpSpPr>
              <p:cNvPr id="43" name="组合 42">
                <a:extLst>
                  <a:ext uri="{FF2B5EF4-FFF2-40B4-BE49-F238E27FC236}">
                    <a16:creationId xmlns:a16="http://schemas.microsoft.com/office/drawing/2014/main" id="{CB20CB53-DDCD-4AFA-919C-2DAE97A7BA1E}"/>
                  </a:ext>
                </a:extLst>
              </p:cNvPr>
              <p:cNvGrpSpPr/>
              <p:nvPr/>
            </p:nvGrpSpPr>
            <p:grpSpPr>
              <a:xfrm>
                <a:off x="1523756" y="1911461"/>
                <a:ext cx="8361960" cy="3655790"/>
                <a:chOff x="-834878" y="1843034"/>
                <a:chExt cx="8361960" cy="3655790"/>
              </a:xfrm>
            </p:grpSpPr>
            <p:sp>
              <p:nvSpPr>
                <p:cNvPr id="46" name="文本框 45">
                  <a:extLst>
                    <a:ext uri="{FF2B5EF4-FFF2-40B4-BE49-F238E27FC236}">
                      <a16:creationId xmlns:a16="http://schemas.microsoft.com/office/drawing/2014/main" id="{E99D029B-F2A6-4EF2-B286-1377BF82E4E5}"/>
                    </a:ext>
                  </a:extLst>
                </p:cNvPr>
                <p:cNvSpPr txBox="1"/>
                <p:nvPr/>
              </p:nvSpPr>
              <p:spPr>
                <a:xfrm>
                  <a:off x="-834878" y="3360573"/>
                  <a:ext cx="3435369" cy="523220"/>
                </a:xfrm>
                <a:prstGeom prst="rect">
                  <a:avLst/>
                </a:prstGeom>
                <a:solidFill>
                  <a:schemeClr val="accent6">
                    <a:lumMod val="60000"/>
                    <a:lumOff val="40000"/>
                  </a:schemeClr>
                </a:solidFill>
                <a:ln w="38100">
                  <a:noFill/>
                </a:ln>
              </p:spPr>
              <p:txBody>
                <a:bodyPr vert="horz" wrap="square" rtlCol="0">
                  <a:spAutoFit/>
                </a:bodyPr>
                <a:lstStyle/>
                <a:p>
                  <a:pPr lvl="0"/>
                  <a:r>
                    <a:rPr lang="zh-CN" altLang="en-US" sz="2800" dirty="0"/>
                    <a:t>社会保障基金的运营</a:t>
                  </a:r>
                </a:p>
              </p:txBody>
            </p:sp>
            <p:cxnSp>
              <p:nvCxnSpPr>
                <p:cNvPr id="47" name="直接连接符 46">
                  <a:extLst>
                    <a:ext uri="{FF2B5EF4-FFF2-40B4-BE49-F238E27FC236}">
                      <a16:creationId xmlns:a16="http://schemas.microsoft.com/office/drawing/2014/main" id="{7D85AA6B-2823-4C4F-93B8-EC66A61D3895}"/>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0D808024-B0A5-4B84-A236-3A62201D81BF}"/>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D5BAD141-2D8F-4F39-9FA0-2C441B966E2C}"/>
                    </a:ext>
                  </a:extLst>
                </p:cNvPr>
                <p:cNvCxnSpPr/>
                <p:nvPr/>
              </p:nvCxnSpPr>
              <p:spPr>
                <a:xfrm>
                  <a:off x="3127400" y="298795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04ABCEB0-7C67-41D7-A9BA-9829B629167A}"/>
                    </a:ext>
                  </a:extLst>
                </p:cNvPr>
                <p:cNvSpPr txBox="1"/>
                <p:nvPr/>
              </p:nvSpPr>
              <p:spPr>
                <a:xfrm>
                  <a:off x="3625845" y="1843034"/>
                  <a:ext cx="3624987" cy="461665"/>
                </a:xfrm>
                <a:prstGeom prst="rect">
                  <a:avLst/>
                </a:prstGeom>
                <a:noFill/>
                <a:ln w="38100">
                  <a:solidFill>
                    <a:schemeClr val="accent6">
                      <a:lumMod val="75000"/>
                    </a:schemeClr>
                  </a:solidFill>
                </a:ln>
              </p:spPr>
              <p:txBody>
                <a:bodyPr wrap="square" rtlCol="0">
                  <a:spAutoFit/>
                </a:bodyPr>
                <a:lstStyle/>
                <a:p>
                  <a:pPr lvl="0" algn="ctr"/>
                  <a:r>
                    <a:rPr lang="zh-CN" altLang="zh-CN" sz="2400" dirty="0"/>
                    <a:t>社会保障基金的监管模式</a:t>
                  </a:r>
                  <a:endParaRPr lang="en-GB" altLang="zh-CN" sz="2400" dirty="0"/>
                </a:p>
              </p:txBody>
            </p:sp>
            <p:sp>
              <p:nvSpPr>
                <p:cNvPr id="51" name="文本框 50">
                  <a:extLst>
                    <a:ext uri="{FF2B5EF4-FFF2-40B4-BE49-F238E27FC236}">
                      <a16:creationId xmlns:a16="http://schemas.microsoft.com/office/drawing/2014/main" id="{AE399C4E-7052-42A3-B568-866F5DFA10C0}"/>
                    </a:ext>
                  </a:extLst>
                </p:cNvPr>
                <p:cNvSpPr txBox="1"/>
                <p:nvPr/>
              </p:nvSpPr>
              <p:spPr>
                <a:xfrm>
                  <a:off x="3625847" y="2723256"/>
                  <a:ext cx="3312152" cy="461665"/>
                </a:xfrm>
                <a:prstGeom prst="rect">
                  <a:avLst/>
                </a:prstGeom>
                <a:noFill/>
                <a:ln w="38100">
                  <a:solidFill>
                    <a:schemeClr val="accent6">
                      <a:lumMod val="75000"/>
                    </a:schemeClr>
                  </a:solidFill>
                </a:ln>
              </p:spPr>
              <p:txBody>
                <a:bodyPr wrap="square" rtlCol="0">
                  <a:spAutoFit/>
                </a:bodyPr>
                <a:lstStyle/>
                <a:p>
                  <a:pPr lvl="0" algn="ctr"/>
                  <a:r>
                    <a:rPr lang="zh-CN" altLang="zh-CN" sz="2400" dirty="0"/>
                    <a:t>社会保障基金投资模式</a:t>
                  </a:r>
                  <a:endParaRPr lang="en-GB" altLang="zh-CN" sz="2400" dirty="0"/>
                </a:p>
              </p:txBody>
            </p:sp>
            <p:cxnSp>
              <p:nvCxnSpPr>
                <p:cNvPr id="52" name="直接连接符 51">
                  <a:extLst>
                    <a:ext uri="{FF2B5EF4-FFF2-40B4-BE49-F238E27FC236}">
                      <a16:creationId xmlns:a16="http://schemas.microsoft.com/office/drawing/2014/main" id="{C1F7DA96-AE5D-44AB-A4D3-30131B21FB0B}"/>
                    </a:ext>
                  </a:extLst>
                </p:cNvPr>
                <p:cNvCxnSpPr/>
                <p:nvPr/>
              </p:nvCxnSpPr>
              <p:spPr>
                <a:xfrm>
                  <a:off x="3152708" y="467522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8B3AAFA0-B1C0-4629-9D10-F0DB4039B84B}"/>
                    </a:ext>
                  </a:extLst>
                </p:cNvPr>
                <p:cNvSpPr txBox="1"/>
                <p:nvPr/>
              </p:nvSpPr>
              <p:spPr>
                <a:xfrm>
                  <a:off x="3679334" y="4478256"/>
                  <a:ext cx="3847748" cy="461665"/>
                </a:xfrm>
                <a:prstGeom prst="rect">
                  <a:avLst/>
                </a:prstGeom>
                <a:noFill/>
                <a:ln w="38100">
                  <a:solidFill>
                    <a:schemeClr val="accent6">
                      <a:lumMod val="75000"/>
                    </a:schemeClr>
                  </a:solidFill>
                </a:ln>
              </p:spPr>
              <p:txBody>
                <a:bodyPr wrap="square" rtlCol="0">
                  <a:spAutoFit/>
                </a:bodyPr>
                <a:lstStyle/>
                <a:p>
                  <a:pPr lvl="0" algn="ctr"/>
                  <a:r>
                    <a:rPr lang="zh-CN" altLang="zh-CN" sz="2400" dirty="0"/>
                    <a:t>我国社会保障基金投资组合</a:t>
                  </a:r>
                  <a:endParaRPr lang="en-GB" altLang="zh-CN" sz="2400" dirty="0"/>
                </a:p>
              </p:txBody>
            </p:sp>
            <p:cxnSp>
              <p:nvCxnSpPr>
                <p:cNvPr id="54" name="直接连接符 53">
                  <a:extLst>
                    <a:ext uri="{FF2B5EF4-FFF2-40B4-BE49-F238E27FC236}">
                      <a16:creationId xmlns:a16="http://schemas.microsoft.com/office/drawing/2014/main" id="{CBE48278-E15C-4FF2-87F4-C5F2B99E24FF}"/>
                    </a:ext>
                  </a:extLst>
                </p:cNvPr>
                <p:cNvCxnSpPr>
                  <a:cxnSpLocks/>
                </p:cNvCxnSpPr>
                <p:nvPr/>
              </p:nvCxnSpPr>
              <p:spPr>
                <a:xfrm flipV="1">
                  <a:off x="3134651" y="2060374"/>
                  <a:ext cx="0" cy="343845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4" name="直接连接符 43">
                <a:extLst>
                  <a:ext uri="{FF2B5EF4-FFF2-40B4-BE49-F238E27FC236}">
                    <a16:creationId xmlns:a16="http://schemas.microsoft.com/office/drawing/2014/main" id="{13126E41-BFE7-4AB9-8E22-EB1D4E744856}"/>
                  </a:ext>
                </a:extLst>
              </p:cNvPr>
              <p:cNvCxnSpPr/>
              <p:nvPr/>
            </p:nvCxnSpPr>
            <p:spPr>
              <a:xfrm>
                <a:off x="5508605" y="395533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DF7477D7-64C0-4860-BFB2-46CE323ADE2C}"/>
                  </a:ext>
                </a:extLst>
              </p:cNvPr>
              <p:cNvSpPr txBox="1"/>
              <p:nvPr/>
            </p:nvSpPr>
            <p:spPr>
              <a:xfrm>
                <a:off x="6007051" y="3690636"/>
                <a:ext cx="4903887" cy="461665"/>
              </a:xfrm>
              <a:prstGeom prst="rect">
                <a:avLst/>
              </a:prstGeom>
              <a:noFill/>
              <a:ln w="38100">
                <a:solidFill>
                  <a:schemeClr val="accent6">
                    <a:lumMod val="75000"/>
                  </a:schemeClr>
                </a:solidFill>
              </a:ln>
            </p:spPr>
            <p:txBody>
              <a:bodyPr wrap="square" rtlCol="0">
                <a:spAutoFit/>
              </a:bodyPr>
              <a:lstStyle/>
              <a:p>
                <a:pPr lvl="0" algn="ctr"/>
                <a:r>
                  <a:rPr lang="zh-CN" altLang="zh-CN" sz="2400" dirty="0"/>
                  <a:t>社会保障基金投资组合的国际比较</a:t>
                </a:r>
                <a:endParaRPr lang="en-GB" altLang="zh-CN" sz="2400" dirty="0"/>
              </a:p>
            </p:txBody>
          </p:sp>
        </p:grpSp>
        <p:cxnSp>
          <p:nvCxnSpPr>
            <p:cNvPr id="55" name="直接连接符 54">
              <a:extLst>
                <a:ext uri="{FF2B5EF4-FFF2-40B4-BE49-F238E27FC236}">
                  <a16:creationId xmlns:a16="http://schemas.microsoft.com/office/drawing/2014/main" id="{73B52FCF-090E-4210-AFEC-644F31A937B3}"/>
                </a:ext>
              </a:extLst>
            </p:cNvPr>
            <p:cNvCxnSpPr/>
            <p:nvPr/>
          </p:nvCxnSpPr>
          <p:spPr>
            <a:xfrm>
              <a:off x="5008754" y="5657658"/>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B258AF1B-498A-44B8-B032-C6CF3AAC76B2}"/>
                </a:ext>
              </a:extLst>
            </p:cNvPr>
            <p:cNvSpPr txBox="1"/>
            <p:nvPr/>
          </p:nvSpPr>
          <p:spPr>
            <a:xfrm>
              <a:off x="5535380" y="5460692"/>
              <a:ext cx="1663204" cy="461665"/>
            </a:xfrm>
            <a:prstGeom prst="rect">
              <a:avLst/>
            </a:prstGeom>
            <a:noFill/>
            <a:ln w="38100">
              <a:solidFill>
                <a:schemeClr val="accent6">
                  <a:lumMod val="75000"/>
                </a:schemeClr>
              </a:solidFill>
            </a:ln>
          </p:spPr>
          <p:txBody>
            <a:bodyPr wrap="square" rtlCol="0">
              <a:spAutoFit/>
            </a:bodyPr>
            <a:lstStyle/>
            <a:p>
              <a:pPr lvl="0" algn="ctr"/>
              <a:r>
                <a:rPr lang="zh-CN" altLang="zh-CN" sz="2400" dirty="0"/>
                <a:t>政策建议</a:t>
              </a:r>
              <a:endParaRPr lang="en-GB" altLang="zh-CN" sz="2400" dirty="0"/>
            </a:p>
          </p:txBody>
        </p:sp>
      </p:grpSp>
    </p:spTree>
    <p:extLst>
      <p:ext uri="{BB962C8B-B14F-4D97-AF65-F5344CB8AC3E}">
        <p14:creationId xmlns:p14="http://schemas.microsoft.com/office/powerpoint/2010/main" val="22892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BDEB294F-9957-4A64-BF37-197E32FC1C31}"/>
              </a:ext>
            </a:extLst>
          </p:cNvPr>
          <p:cNvGrpSpPr/>
          <p:nvPr/>
        </p:nvGrpSpPr>
        <p:grpSpPr>
          <a:xfrm>
            <a:off x="265520" y="1122469"/>
            <a:ext cx="5344110" cy="1106729"/>
            <a:chOff x="107475" y="941847"/>
            <a:chExt cx="5344110" cy="1106729"/>
          </a:xfrm>
        </p:grpSpPr>
        <p:grpSp>
          <p:nvGrpSpPr>
            <p:cNvPr id="18" name="组合 17">
              <a:extLst>
                <a:ext uri="{FF2B5EF4-FFF2-40B4-BE49-F238E27FC236}">
                  <a16:creationId xmlns:a16="http://schemas.microsoft.com/office/drawing/2014/main" id="{5C4A44AA-C951-427A-B6C8-4BC7FE180EC1}"/>
                </a:ext>
              </a:extLst>
            </p:cNvPr>
            <p:cNvGrpSpPr/>
            <p:nvPr/>
          </p:nvGrpSpPr>
          <p:grpSpPr>
            <a:xfrm>
              <a:off x="107475" y="941847"/>
              <a:ext cx="3905896" cy="1106729"/>
              <a:chOff x="107475" y="941847"/>
              <a:chExt cx="3905896" cy="1106729"/>
            </a:xfrm>
          </p:grpSpPr>
          <p:sp>
            <p:nvSpPr>
              <p:cNvPr id="20" name="文本框 19">
                <a:extLst>
                  <a:ext uri="{FF2B5EF4-FFF2-40B4-BE49-F238E27FC236}">
                    <a16:creationId xmlns:a16="http://schemas.microsoft.com/office/drawing/2014/main" id="{F971D87A-5EA9-4374-815C-21FB715EF4F4}"/>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21" name="矩形 20">
                <a:extLst>
                  <a:ext uri="{FF2B5EF4-FFF2-40B4-BE49-F238E27FC236}">
                    <a16:creationId xmlns:a16="http://schemas.microsoft.com/office/drawing/2014/main" id="{6FB376CB-9119-488D-A63E-C19692CF492C}"/>
                  </a:ext>
                </a:extLst>
              </p:cNvPr>
              <p:cNvSpPr/>
              <p:nvPr/>
            </p:nvSpPr>
            <p:spPr>
              <a:xfrm>
                <a:off x="531704" y="1617689"/>
                <a:ext cx="3481667" cy="430887"/>
              </a:xfrm>
              <a:prstGeom prst="rect">
                <a:avLst/>
              </a:prstGeom>
              <a:noFill/>
            </p:spPr>
            <p:txBody>
              <a:bodyPr wrap="square" rtlCol="0">
                <a:spAutoFit/>
              </a:bodyPr>
              <a:lstStyle/>
              <a:p>
                <a:pPr algn="ctr"/>
                <a:r>
                  <a:rPr lang="en-US" altLang="zh-CN" sz="2200" b="1" dirty="0"/>
                  <a:t>3.5</a:t>
                </a:r>
                <a:r>
                  <a:rPr lang="zh-CN" altLang="en-US" sz="2200" b="1" dirty="0"/>
                  <a:t>     社会保障基金的运营</a:t>
                </a:r>
              </a:p>
            </p:txBody>
          </p:sp>
        </p:grpSp>
        <p:sp>
          <p:nvSpPr>
            <p:cNvPr id="19" name="文本框 18">
              <a:extLst>
                <a:ext uri="{FF2B5EF4-FFF2-40B4-BE49-F238E27FC236}">
                  <a16:creationId xmlns:a16="http://schemas.microsoft.com/office/drawing/2014/main" id="{91EB9ED0-6E09-4F19-B5A5-3B4D9565FFA7}"/>
                </a:ext>
              </a:extLst>
            </p:cNvPr>
            <p:cNvSpPr txBox="1"/>
            <p:nvPr/>
          </p:nvSpPr>
          <p:spPr>
            <a:xfrm>
              <a:off x="4013371" y="1648466"/>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论述题</a:t>
              </a:r>
            </a:p>
          </p:txBody>
        </p:sp>
      </p:grpSp>
      <p:sp>
        <p:nvSpPr>
          <p:cNvPr id="22" name="矩形 21">
            <a:extLst>
              <a:ext uri="{FF2B5EF4-FFF2-40B4-BE49-F238E27FC236}">
                <a16:creationId xmlns:a16="http://schemas.microsoft.com/office/drawing/2014/main" id="{2CDFCDD5-351C-4DEA-8F9C-E20C62B2604A}"/>
              </a:ext>
            </a:extLst>
          </p:cNvPr>
          <p:cNvSpPr/>
          <p:nvPr/>
        </p:nvSpPr>
        <p:spPr>
          <a:xfrm>
            <a:off x="1707022" y="2502765"/>
            <a:ext cx="4801314" cy="400110"/>
          </a:xfrm>
          <a:prstGeom prst="rect">
            <a:avLst/>
          </a:prstGeom>
        </p:spPr>
        <p:txBody>
          <a:bodyPr wrap="none">
            <a:spAutoFit/>
          </a:bodyPr>
          <a:lstStyle/>
          <a:p>
            <a:r>
              <a:rPr lang="zh-CN" altLang="en-US" sz="2000" b="1" dirty="0"/>
              <a:t>对社会保障基金的监管主要有两种模式：</a:t>
            </a:r>
            <a:endParaRPr lang="en-GB" altLang="zh-CN" sz="2000" b="1" dirty="0"/>
          </a:p>
        </p:txBody>
      </p:sp>
      <p:sp>
        <p:nvSpPr>
          <p:cNvPr id="23" name="矩形 22">
            <a:extLst>
              <a:ext uri="{FF2B5EF4-FFF2-40B4-BE49-F238E27FC236}">
                <a16:creationId xmlns:a16="http://schemas.microsoft.com/office/drawing/2014/main" id="{619602DD-D1A8-4ECA-897F-0B67980F10A7}"/>
              </a:ext>
            </a:extLst>
          </p:cNvPr>
          <p:cNvSpPr/>
          <p:nvPr/>
        </p:nvSpPr>
        <p:spPr>
          <a:xfrm>
            <a:off x="1582843" y="2982250"/>
            <a:ext cx="7369809" cy="504882"/>
          </a:xfrm>
          <a:prstGeom prst="rect">
            <a:avLst/>
          </a:prstGeom>
        </p:spPr>
        <p:txBody>
          <a:bodyPr wrap="square">
            <a:spAutoFit/>
          </a:bodyPr>
          <a:lstStyle/>
          <a:p>
            <a:pPr>
              <a:lnSpc>
                <a:spcPct val="150000"/>
              </a:lnSpc>
            </a:pPr>
            <a:r>
              <a:rPr lang="zh-CN" altLang="en-US" sz="2000" dirty="0">
                <a:solidFill>
                  <a:srgbClr val="FF0000"/>
                </a:solidFill>
              </a:rPr>
              <a:t>（一）审慎性</a:t>
            </a:r>
            <a:r>
              <a:rPr lang="zh-CN" altLang="en-US" sz="2000" dirty="0"/>
              <a:t>监管模式：监督机构较少干预基金的日常活动</a:t>
            </a:r>
            <a:endParaRPr lang="en-US" altLang="zh-CN" sz="2000" dirty="0"/>
          </a:p>
        </p:txBody>
      </p:sp>
      <p:sp>
        <p:nvSpPr>
          <p:cNvPr id="24" name="矩形 23">
            <a:extLst>
              <a:ext uri="{FF2B5EF4-FFF2-40B4-BE49-F238E27FC236}">
                <a16:creationId xmlns:a16="http://schemas.microsoft.com/office/drawing/2014/main" id="{932CBC4F-BFDF-4FD3-8C4B-5566DA4B5BB7}"/>
              </a:ext>
            </a:extLst>
          </p:cNvPr>
          <p:cNvSpPr/>
          <p:nvPr/>
        </p:nvSpPr>
        <p:spPr>
          <a:xfrm>
            <a:off x="1582843" y="5166436"/>
            <a:ext cx="7548632" cy="504882"/>
          </a:xfrm>
          <a:prstGeom prst="rect">
            <a:avLst/>
          </a:prstGeom>
        </p:spPr>
        <p:txBody>
          <a:bodyPr wrap="square">
            <a:spAutoFit/>
          </a:bodyPr>
          <a:lstStyle/>
          <a:p>
            <a:pPr>
              <a:lnSpc>
                <a:spcPct val="150000"/>
              </a:lnSpc>
            </a:pPr>
            <a:r>
              <a:rPr lang="zh-CN" altLang="en-US" sz="2000" dirty="0">
                <a:solidFill>
                  <a:srgbClr val="FF0000"/>
                </a:solidFill>
              </a:rPr>
              <a:t>（二）严格的限量</a:t>
            </a:r>
            <a:r>
              <a:rPr lang="zh-CN" altLang="en-US" sz="2000" dirty="0"/>
              <a:t>监管模式：监督机构较多干预基金的日常活动</a:t>
            </a:r>
          </a:p>
        </p:txBody>
      </p:sp>
      <p:sp>
        <p:nvSpPr>
          <p:cNvPr id="25" name="矩形 24">
            <a:extLst>
              <a:ext uri="{FF2B5EF4-FFF2-40B4-BE49-F238E27FC236}">
                <a16:creationId xmlns:a16="http://schemas.microsoft.com/office/drawing/2014/main" id="{CB8129CC-DEAC-4164-BD21-9B0DA8D20FC7}"/>
              </a:ext>
            </a:extLst>
          </p:cNvPr>
          <p:cNvSpPr/>
          <p:nvPr/>
        </p:nvSpPr>
        <p:spPr>
          <a:xfrm>
            <a:off x="2404693" y="3549432"/>
            <a:ext cx="9041832" cy="879087"/>
          </a:xfrm>
          <a:prstGeom prst="rect">
            <a:avLst/>
          </a:prstGeom>
        </p:spPr>
        <p:txBody>
          <a:bodyPr wrap="square">
            <a:spAutoFit/>
          </a:bodyPr>
          <a:lstStyle/>
          <a:p>
            <a:pPr>
              <a:lnSpc>
                <a:spcPct val="150000"/>
              </a:lnSpc>
            </a:pPr>
            <a:r>
              <a:rPr lang="zh-CN" altLang="en-US" dirty="0"/>
              <a:t>▶ </a:t>
            </a:r>
            <a:r>
              <a:rPr lang="zh-CN" altLang="zh-CN" dirty="0"/>
              <a:t>适合于经济发展比较成熟、金融体制比较完善、资本市场和各类中介组织比较发达、基金管理机构有一定程度发展、相关法律比较健全的国家。</a:t>
            </a:r>
            <a:endParaRPr lang="en-US" altLang="zh-CN" dirty="0"/>
          </a:p>
        </p:txBody>
      </p:sp>
      <p:sp>
        <p:nvSpPr>
          <p:cNvPr id="26" name="矩形 25">
            <a:extLst>
              <a:ext uri="{FF2B5EF4-FFF2-40B4-BE49-F238E27FC236}">
                <a16:creationId xmlns:a16="http://schemas.microsoft.com/office/drawing/2014/main" id="{A72CDE1E-312F-4B4A-834D-AEC9F471163C}"/>
              </a:ext>
            </a:extLst>
          </p:cNvPr>
          <p:cNvSpPr/>
          <p:nvPr/>
        </p:nvSpPr>
        <p:spPr>
          <a:xfrm>
            <a:off x="2391668" y="4493392"/>
            <a:ext cx="3324949" cy="463012"/>
          </a:xfrm>
          <a:prstGeom prst="rect">
            <a:avLst/>
          </a:prstGeom>
        </p:spPr>
        <p:txBody>
          <a:bodyPr wrap="none">
            <a:spAutoFit/>
          </a:bodyPr>
          <a:lstStyle/>
          <a:p>
            <a:pPr>
              <a:lnSpc>
                <a:spcPct val="150000"/>
              </a:lnSpc>
            </a:pPr>
            <a:r>
              <a:rPr lang="zh-CN" altLang="en-US" dirty="0"/>
              <a:t>▶ </a:t>
            </a:r>
            <a:r>
              <a:rPr lang="zh-CN" altLang="zh-CN" dirty="0"/>
              <a:t>英、美、加拿大等发达国家</a:t>
            </a:r>
            <a:endParaRPr lang="en-US" altLang="zh-CN" dirty="0"/>
          </a:p>
        </p:txBody>
      </p:sp>
      <p:sp>
        <p:nvSpPr>
          <p:cNvPr id="27" name="矩形 26">
            <a:extLst>
              <a:ext uri="{FF2B5EF4-FFF2-40B4-BE49-F238E27FC236}">
                <a16:creationId xmlns:a16="http://schemas.microsoft.com/office/drawing/2014/main" id="{6CE1A2C1-1375-4177-8712-E46A19FBF418}"/>
              </a:ext>
            </a:extLst>
          </p:cNvPr>
          <p:cNvSpPr/>
          <p:nvPr/>
        </p:nvSpPr>
        <p:spPr>
          <a:xfrm>
            <a:off x="2332943" y="5671318"/>
            <a:ext cx="4175393" cy="463588"/>
          </a:xfrm>
          <a:prstGeom prst="rect">
            <a:avLst/>
          </a:prstGeom>
        </p:spPr>
        <p:txBody>
          <a:bodyPr wrap="square">
            <a:spAutoFit/>
          </a:bodyPr>
          <a:lstStyle/>
          <a:p>
            <a:pPr>
              <a:lnSpc>
                <a:spcPct val="150000"/>
              </a:lnSpc>
            </a:pPr>
            <a:r>
              <a:rPr lang="zh-CN" altLang="zh-CN" dirty="0"/>
              <a:t>欧洲大陆国家及智利、秘鲁等拉美国家</a:t>
            </a:r>
            <a:r>
              <a:rPr lang="zh-CN" altLang="en-US" dirty="0"/>
              <a:t>。 </a:t>
            </a:r>
            <a:endParaRPr lang="en-US" altLang="zh-CN" dirty="0"/>
          </a:p>
        </p:txBody>
      </p:sp>
      <p:pic>
        <p:nvPicPr>
          <p:cNvPr id="2" name="图片 1">
            <a:extLst>
              <a:ext uri="{FF2B5EF4-FFF2-40B4-BE49-F238E27FC236}">
                <a16:creationId xmlns:a16="http://schemas.microsoft.com/office/drawing/2014/main" id="{E7F21707-89EC-478F-9ACE-65EAE2762680}"/>
              </a:ext>
            </a:extLst>
          </p:cNvPr>
          <p:cNvPicPr>
            <a:picLocks noChangeAspect="1"/>
          </p:cNvPicPr>
          <p:nvPr/>
        </p:nvPicPr>
        <p:blipFill>
          <a:blip r:embed="rId3"/>
          <a:stretch>
            <a:fillRect/>
          </a:stretch>
        </p:blipFill>
        <p:spPr>
          <a:xfrm>
            <a:off x="8952658" y="802527"/>
            <a:ext cx="3152864" cy="1357567"/>
          </a:xfrm>
          <a:prstGeom prst="rect">
            <a:avLst/>
          </a:prstGeom>
        </p:spPr>
      </p:pic>
    </p:spTree>
    <p:extLst>
      <p:ext uri="{BB962C8B-B14F-4D97-AF65-F5344CB8AC3E}">
        <p14:creationId xmlns:p14="http://schemas.microsoft.com/office/powerpoint/2010/main" val="181111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80049" y="3176559"/>
            <a:ext cx="9667780" cy="1428211"/>
          </a:xfrm>
          <a:prstGeom prst="rect">
            <a:avLst/>
          </a:prstGeom>
        </p:spPr>
        <p:txBody>
          <a:bodyPr wrap="square">
            <a:spAutoFit/>
          </a:bodyPr>
          <a:lstStyle/>
          <a:p>
            <a:pPr>
              <a:lnSpc>
                <a:spcPct val="150000"/>
              </a:lnSpc>
            </a:pPr>
            <a:r>
              <a:rPr lang="zh-CN" altLang="en-US" sz="2000" dirty="0"/>
              <a:t>对风险较小的投资采取</a:t>
            </a:r>
            <a:r>
              <a:rPr lang="zh-CN" altLang="en-US" sz="2000" dirty="0">
                <a:solidFill>
                  <a:srgbClr val="FF0000"/>
                </a:solidFill>
              </a:rPr>
              <a:t>直接投资模式</a:t>
            </a:r>
            <a:r>
              <a:rPr lang="zh-CN" altLang="en-US" sz="2000" dirty="0"/>
              <a:t>，</a:t>
            </a:r>
            <a:endParaRPr lang="en-US" altLang="zh-CN" sz="2000" dirty="0"/>
          </a:p>
          <a:p>
            <a:pPr>
              <a:lnSpc>
                <a:spcPct val="150000"/>
              </a:lnSpc>
            </a:pPr>
            <a:r>
              <a:rPr lang="zh-CN" altLang="en-US" sz="2000" dirty="0"/>
              <a:t>对风险较大的投资运用</a:t>
            </a:r>
            <a:r>
              <a:rPr lang="zh-CN" altLang="en-US" sz="2000" dirty="0">
                <a:solidFill>
                  <a:srgbClr val="FF0000"/>
                </a:solidFill>
              </a:rPr>
              <a:t>委托投资模式</a:t>
            </a:r>
            <a:r>
              <a:rPr lang="zh-CN" altLang="en-US" sz="2000" dirty="0"/>
              <a:t>，是国际养老金管理运作的成功经验之一，既有利于分散风险，又有利于发挥专门投资机构的专业优势。</a:t>
            </a:r>
          </a:p>
        </p:txBody>
      </p:sp>
      <p:sp>
        <p:nvSpPr>
          <p:cNvPr id="2" name="文本框 1"/>
          <p:cNvSpPr txBox="1"/>
          <p:nvPr/>
        </p:nvSpPr>
        <p:spPr>
          <a:xfrm>
            <a:off x="768592" y="2478007"/>
            <a:ext cx="5245347" cy="400110"/>
          </a:xfrm>
          <a:prstGeom prst="rect">
            <a:avLst/>
          </a:prstGeom>
          <a:noFill/>
        </p:spPr>
        <p:txBody>
          <a:bodyPr wrap="none" rtlCol="0">
            <a:spAutoFit/>
          </a:bodyPr>
          <a:lstStyle/>
          <a:p>
            <a:r>
              <a:rPr lang="en-US" altLang="zh-CN" sz="2000" b="1" dirty="0"/>
              <a:t>3.5.3   </a:t>
            </a:r>
            <a:r>
              <a:rPr lang="zh-CN" altLang="en-US" sz="2000" b="1" dirty="0"/>
              <a:t>三、社会保障基金投资组合的国际比较</a:t>
            </a:r>
            <a:endParaRPr lang="en-US" altLang="zh-CN" sz="2000" b="1" dirty="0"/>
          </a:p>
        </p:txBody>
      </p:sp>
      <p:sp>
        <p:nvSpPr>
          <p:cNvPr id="9" name="文本框 8">
            <a:extLst>
              <a:ext uri="{FF2B5EF4-FFF2-40B4-BE49-F238E27FC236}">
                <a16:creationId xmlns:a16="http://schemas.microsoft.com/office/drawing/2014/main" id="{1133D9CD-62CD-47CE-92D8-1CD9574D32E3}"/>
              </a:ext>
            </a:extLst>
          </p:cNvPr>
          <p:cNvSpPr txBox="1"/>
          <p:nvPr/>
        </p:nvSpPr>
        <p:spPr>
          <a:xfrm>
            <a:off x="6073802" y="246857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pic>
        <p:nvPicPr>
          <p:cNvPr id="4" name="图片 3">
            <a:extLst>
              <a:ext uri="{FF2B5EF4-FFF2-40B4-BE49-F238E27FC236}">
                <a16:creationId xmlns:a16="http://schemas.microsoft.com/office/drawing/2014/main" id="{8BDB45AF-EBE8-4F8E-ACE0-638C49B2ED81}"/>
              </a:ext>
            </a:extLst>
          </p:cNvPr>
          <p:cNvPicPr>
            <a:picLocks noChangeAspect="1"/>
          </p:cNvPicPr>
          <p:nvPr/>
        </p:nvPicPr>
        <p:blipFill>
          <a:blip r:embed="rId3"/>
          <a:stretch>
            <a:fillRect/>
          </a:stretch>
        </p:blipFill>
        <p:spPr>
          <a:xfrm>
            <a:off x="9086802" y="818575"/>
            <a:ext cx="3020749" cy="1300681"/>
          </a:xfrm>
          <a:prstGeom prst="rect">
            <a:avLst/>
          </a:prstGeom>
        </p:spPr>
      </p:pic>
      <p:sp>
        <p:nvSpPr>
          <p:cNvPr id="29" name="文本框 28">
            <a:extLst>
              <a:ext uri="{FF2B5EF4-FFF2-40B4-BE49-F238E27FC236}">
                <a16:creationId xmlns:a16="http://schemas.microsoft.com/office/drawing/2014/main" id="{CCCE8FE3-9F9A-46E3-8DCE-9BFC83E521A6}"/>
              </a:ext>
            </a:extLst>
          </p:cNvPr>
          <p:cNvSpPr txBox="1"/>
          <p:nvPr/>
        </p:nvSpPr>
        <p:spPr>
          <a:xfrm>
            <a:off x="265520" y="1122469"/>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30" name="矩形 29">
            <a:extLst>
              <a:ext uri="{FF2B5EF4-FFF2-40B4-BE49-F238E27FC236}">
                <a16:creationId xmlns:a16="http://schemas.microsoft.com/office/drawing/2014/main" id="{6A0BCEE2-92A0-4194-A18F-1F0EE52FBCBF}"/>
              </a:ext>
            </a:extLst>
          </p:cNvPr>
          <p:cNvSpPr/>
          <p:nvPr/>
        </p:nvSpPr>
        <p:spPr>
          <a:xfrm>
            <a:off x="689749" y="1798311"/>
            <a:ext cx="3481667" cy="430887"/>
          </a:xfrm>
          <a:prstGeom prst="rect">
            <a:avLst/>
          </a:prstGeom>
          <a:noFill/>
        </p:spPr>
        <p:txBody>
          <a:bodyPr wrap="square" rtlCol="0">
            <a:spAutoFit/>
          </a:bodyPr>
          <a:lstStyle/>
          <a:p>
            <a:pPr algn="ctr"/>
            <a:r>
              <a:rPr lang="en-US" altLang="zh-CN" sz="2200" b="1" dirty="0"/>
              <a:t>3.5</a:t>
            </a:r>
            <a:r>
              <a:rPr lang="zh-CN" altLang="en-US" sz="2200" b="1" dirty="0"/>
              <a:t>     社会保障基金的运营</a:t>
            </a:r>
          </a:p>
        </p:txBody>
      </p:sp>
    </p:spTree>
    <p:extLst>
      <p:ext uri="{BB962C8B-B14F-4D97-AF65-F5344CB8AC3E}">
        <p14:creationId xmlns:p14="http://schemas.microsoft.com/office/powerpoint/2010/main" val="1559933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80049" y="3176559"/>
            <a:ext cx="9667780" cy="504882"/>
          </a:xfrm>
          <a:prstGeom prst="rect">
            <a:avLst/>
          </a:prstGeom>
        </p:spPr>
        <p:txBody>
          <a:bodyPr wrap="square">
            <a:spAutoFit/>
          </a:bodyPr>
          <a:lstStyle/>
          <a:p>
            <a:pPr>
              <a:lnSpc>
                <a:spcPct val="150000"/>
              </a:lnSpc>
            </a:pPr>
            <a:r>
              <a:rPr lang="zh-CN" altLang="en-US" sz="2000" dirty="0"/>
              <a:t>从国际经验来看，社会保障基金的投资必须同时兼顾</a:t>
            </a:r>
            <a:r>
              <a:rPr lang="zh-CN" altLang="en-US" sz="2000" b="1" dirty="0">
                <a:solidFill>
                  <a:srgbClr val="FF0000"/>
                </a:solidFill>
              </a:rPr>
              <a:t>安全性</a:t>
            </a:r>
            <a:r>
              <a:rPr lang="zh-CN" altLang="en-US" sz="2000" b="1" dirty="0"/>
              <a:t>、</a:t>
            </a:r>
            <a:r>
              <a:rPr lang="zh-CN" altLang="en-US" sz="2000" b="1" dirty="0">
                <a:solidFill>
                  <a:srgbClr val="FF0000"/>
                </a:solidFill>
              </a:rPr>
              <a:t>营利性</a:t>
            </a:r>
            <a:r>
              <a:rPr lang="zh-CN" altLang="en-US" sz="2000" dirty="0"/>
              <a:t>和</a:t>
            </a:r>
            <a:r>
              <a:rPr lang="zh-CN" altLang="en-US" sz="2000" b="1" dirty="0">
                <a:solidFill>
                  <a:srgbClr val="FF0000"/>
                </a:solidFill>
              </a:rPr>
              <a:t>流动性</a:t>
            </a:r>
            <a:r>
              <a:rPr lang="zh-CN" altLang="en-US" sz="2000" dirty="0"/>
              <a:t>。</a:t>
            </a:r>
          </a:p>
        </p:txBody>
      </p:sp>
      <p:sp>
        <p:nvSpPr>
          <p:cNvPr id="2" name="文本框 1"/>
          <p:cNvSpPr txBox="1"/>
          <p:nvPr/>
        </p:nvSpPr>
        <p:spPr>
          <a:xfrm>
            <a:off x="768592" y="2478007"/>
            <a:ext cx="5245347" cy="400110"/>
          </a:xfrm>
          <a:prstGeom prst="rect">
            <a:avLst/>
          </a:prstGeom>
          <a:noFill/>
        </p:spPr>
        <p:txBody>
          <a:bodyPr wrap="none" rtlCol="0">
            <a:spAutoFit/>
          </a:bodyPr>
          <a:lstStyle/>
          <a:p>
            <a:r>
              <a:rPr lang="en-US" altLang="zh-CN" sz="2000" b="1" dirty="0"/>
              <a:t>3.5.3   </a:t>
            </a:r>
            <a:r>
              <a:rPr lang="zh-CN" altLang="en-US" sz="2000" b="1" dirty="0"/>
              <a:t>三、社会保障基金投资组合的国际比较</a:t>
            </a:r>
            <a:endParaRPr lang="en-US" altLang="zh-CN" sz="2000" b="1" dirty="0"/>
          </a:p>
        </p:txBody>
      </p:sp>
      <p:sp>
        <p:nvSpPr>
          <p:cNvPr id="9" name="文本框 8">
            <a:extLst>
              <a:ext uri="{FF2B5EF4-FFF2-40B4-BE49-F238E27FC236}">
                <a16:creationId xmlns:a16="http://schemas.microsoft.com/office/drawing/2014/main" id="{1133D9CD-62CD-47CE-92D8-1CD9574D32E3}"/>
              </a:ext>
            </a:extLst>
          </p:cNvPr>
          <p:cNvSpPr txBox="1"/>
          <p:nvPr/>
        </p:nvSpPr>
        <p:spPr>
          <a:xfrm>
            <a:off x="6073802" y="246857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pic>
        <p:nvPicPr>
          <p:cNvPr id="4" name="图片 3">
            <a:extLst>
              <a:ext uri="{FF2B5EF4-FFF2-40B4-BE49-F238E27FC236}">
                <a16:creationId xmlns:a16="http://schemas.microsoft.com/office/drawing/2014/main" id="{8BDB45AF-EBE8-4F8E-ACE0-638C49B2ED81}"/>
              </a:ext>
            </a:extLst>
          </p:cNvPr>
          <p:cNvPicPr>
            <a:picLocks noChangeAspect="1"/>
          </p:cNvPicPr>
          <p:nvPr/>
        </p:nvPicPr>
        <p:blipFill>
          <a:blip r:embed="rId3"/>
          <a:stretch>
            <a:fillRect/>
          </a:stretch>
        </p:blipFill>
        <p:spPr>
          <a:xfrm>
            <a:off x="9086802" y="818575"/>
            <a:ext cx="3020749" cy="1300681"/>
          </a:xfrm>
          <a:prstGeom prst="rect">
            <a:avLst/>
          </a:prstGeom>
        </p:spPr>
      </p:pic>
      <p:sp>
        <p:nvSpPr>
          <p:cNvPr id="29" name="文本框 28">
            <a:extLst>
              <a:ext uri="{FF2B5EF4-FFF2-40B4-BE49-F238E27FC236}">
                <a16:creationId xmlns:a16="http://schemas.microsoft.com/office/drawing/2014/main" id="{CCCE8FE3-9F9A-46E3-8DCE-9BFC83E521A6}"/>
              </a:ext>
            </a:extLst>
          </p:cNvPr>
          <p:cNvSpPr txBox="1"/>
          <p:nvPr/>
        </p:nvSpPr>
        <p:spPr>
          <a:xfrm>
            <a:off x="265520" y="1122469"/>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30" name="矩形 29">
            <a:extLst>
              <a:ext uri="{FF2B5EF4-FFF2-40B4-BE49-F238E27FC236}">
                <a16:creationId xmlns:a16="http://schemas.microsoft.com/office/drawing/2014/main" id="{6A0BCEE2-92A0-4194-A18F-1F0EE52FBCBF}"/>
              </a:ext>
            </a:extLst>
          </p:cNvPr>
          <p:cNvSpPr/>
          <p:nvPr/>
        </p:nvSpPr>
        <p:spPr>
          <a:xfrm>
            <a:off x="689749" y="1798311"/>
            <a:ext cx="3481667" cy="430887"/>
          </a:xfrm>
          <a:prstGeom prst="rect">
            <a:avLst/>
          </a:prstGeom>
          <a:noFill/>
        </p:spPr>
        <p:txBody>
          <a:bodyPr wrap="square" rtlCol="0">
            <a:spAutoFit/>
          </a:bodyPr>
          <a:lstStyle/>
          <a:p>
            <a:pPr algn="ctr"/>
            <a:r>
              <a:rPr lang="en-US" altLang="zh-CN" sz="2200" b="1" dirty="0"/>
              <a:t>3.5</a:t>
            </a:r>
            <a:r>
              <a:rPr lang="zh-CN" altLang="en-US" sz="2200" b="1" dirty="0"/>
              <a:t>     社会保障基金的运营</a:t>
            </a:r>
          </a:p>
        </p:txBody>
      </p:sp>
      <p:sp>
        <p:nvSpPr>
          <p:cNvPr id="3" name="星形: 五角 2">
            <a:extLst>
              <a:ext uri="{FF2B5EF4-FFF2-40B4-BE49-F238E27FC236}">
                <a16:creationId xmlns:a16="http://schemas.microsoft.com/office/drawing/2014/main" id="{7943E3BF-7498-4151-8721-8B6ADE83F93E}"/>
              </a:ext>
            </a:extLst>
          </p:cNvPr>
          <p:cNvSpPr/>
          <p:nvPr/>
        </p:nvSpPr>
        <p:spPr>
          <a:xfrm>
            <a:off x="7197970" y="2505016"/>
            <a:ext cx="296984" cy="296455"/>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632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61948" y="3228465"/>
            <a:ext cx="9594659" cy="14282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2000" dirty="0">
                <a:solidFill>
                  <a:schemeClr val="tx1"/>
                </a:solidFill>
              </a:rPr>
              <a:t>《</a:t>
            </a:r>
            <a:r>
              <a:rPr lang="zh-CN" altLang="en-US" sz="2000" dirty="0">
                <a:solidFill>
                  <a:schemeClr val="tx1"/>
                </a:solidFill>
              </a:rPr>
              <a:t>资金管理暂行办法</a:t>
            </a:r>
            <a:r>
              <a:rPr lang="en-US" altLang="zh-CN" sz="2000" dirty="0">
                <a:solidFill>
                  <a:schemeClr val="tx1"/>
                </a:solidFill>
              </a:rPr>
              <a:t>》</a:t>
            </a:r>
            <a:r>
              <a:rPr lang="zh-CN" altLang="en-US" sz="2000" dirty="0"/>
              <a:t>明确规定：全国社会保障基金的投资范围限于</a:t>
            </a:r>
            <a:r>
              <a:rPr lang="zh-CN" altLang="en-US" sz="2000" dirty="0">
                <a:solidFill>
                  <a:srgbClr val="FF0000"/>
                </a:solidFill>
              </a:rPr>
              <a:t>银行存款</a:t>
            </a:r>
            <a:r>
              <a:rPr lang="zh-CN" altLang="en-US" sz="2000" dirty="0"/>
              <a:t>、</a:t>
            </a:r>
            <a:r>
              <a:rPr lang="zh-CN" altLang="en-US" sz="2000" dirty="0">
                <a:solidFill>
                  <a:srgbClr val="FF0000"/>
                </a:solidFill>
              </a:rPr>
              <a:t>国债</a:t>
            </a:r>
            <a:r>
              <a:rPr lang="zh-CN" altLang="en-US" sz="2000" dirty="0"/>
              <a:t>、</a:t>
            </a:r>
            <a:r>
              <a:rPr lang="zh-CN" altLang="en-US" sz="2000" dirty="0">
                <a:solidFill>
                  <a:srgbClr val="FF0000"/>
                </a:solidFill>
              </a:rPr>
              <a:t>企业债</a:t>
            </a:r>
            <a:r>
              <a:rPr lang="zh-CN" altLang="en-US" sz="2000" dirty="0"/>
              <a:t>、</a:t>
            </a:r>
            <a:r>
              <a:rPr lang="zh-CN" altLang="en-US" sz="2000" dirty="0">
                <a:solidFill>
                  <a:srgbClr val="FF0000"/>
                </a:solidFill>
              </a:rPr>
              <a:t>金融债</a:t>
            </a:r>
            <a:r>
              <a:rPr lang="zh-CN" altLang="en-US" sz="2000" dirty="0"/>
              <a:t>、</a:t>
            </a:r>
            <a:r>
              <a:rPr lang="zh-CN" altLang="en-US" sz="2000" dirty="0">
                <a:solidFill>
                  <a:srgbClr val="FF0000"/>
                </a:solidFill>
              </a:rPr>
              <a:t>证券投资基金</a:t>
            </a:r>
            <a:r>
              <a:rPr lang="zh-CN" altLang="en-US" sz="2000" dirty="0"/>
              <a:t>、</a:t>
            </a:r>
            <a:r>
              <a:rPr lang="zh-CN" altLang="en-US" sz="2000" dirty="0">
                <a:solidFill>
                  <a:srgbClr val="FF0000"/>
                </a:solidFill>
              </a:rPr>
              <a:t>股票</a:t>
            </a:r>
            <a:r>
              <a:rPr lang="zh-CN" altLang="en-US" sz="2000" dirty="0"/>
              <a:t>。其中，证券投资基金、股票的投资比例不高于</a:t>
            </a:r>
            <a:r>
              <a:rPr lang="en-US" altLang="zh-CN" sz="2000" dirty="0">
                <a:solidFill>
                  <a:srgbClr val="FF0000"/>
                </a:solidFill>
              </a:rPr>
              <a:t>40%</a:t>
            </a:r>
            <a:r>
              <a:rPr lang="zh-CN" altLang="en-US" sz="2000" dirty="0"/>
              <a:t>，企业债、金融债的投资比例不高于</a:t>
            </a:r>
            <a:r>
              <a:rPr lang="en-US" altLang="zh-CN" sz="2000" dirty="0">
                <a:solidFill>
                  <a:srgbClr val="FF0000"/>
                </a:solidFill>
              </a:rPr>
              <a:t>10%</a:t>
            </a:r>
            <a:r>
              <a:rPr lang="zh-CN" altLang="en-US" sz="2000" dirty="0"/>
              <a:t>。</a:t>
            </a:r>
          </a:p>
        </p:txBody>
      </p:sp>
      <p:sp>
        <p:nvSpPr>
          <p:cNvPr id="13" name="文本框 12">
            <a:extLst>
              <a:ext uri="{FF2B5EF4-FFF2-40B4-BE49-F238E27FC236}">
                <a16:creationId xmlns:a16="http://schemas.microsoft.com/office/drawing/2014/main" id="{E507FC0C-BE3B-47C5-B8C2-9FE81D20A9D9}"/>
              </a:ext>
            </a:extLst>
          </p:cNvPr>
          <p:cNvSpPr txBox="1"/>
          <p:nvPr/>
        </p:nvSpPr>
        <p:spPr>
          <a:xfrm>
            <a:off x="748364" y="2425839"/>
            <a:ext cx="4475905" cy="400110"/>
          </a:xfrm>
          <a:prstGeom prst="rect">
            <a:avLst/>
          </a:prstGeom>
          <a:noFill/>
        </p:spPr>
        <p:txBody>
          <a:bodyPr wrap="none" rtlCol="0">
            <a:spAutoFit/>
          </a:bodyPr>
          <a:lstStyle/>
          <a:p>
            <a:r>
              <a:rPr lang="en-US" altLang="zh-CN" sz="2000" b="1" dirty="0"/>
              <a:t>3.5.4   </a:t>
            </a:r>
            <a:r>
              <a:rPr lang="zh-CN" altLang="en-US" sz="2000" b="1" dirty="0"/>
              <a:t>四、我国社会保障基金投资组合</a:t>
            </a:r>
            <a:endParaRPr lang="en-US" altLang="zh-CN" sz="2000" b="1" dirty="0"/>
          </a:p>
        </p:txBody>
      </p:sp>
      <p:sp>
        <p:nvSpPr>
          <p:cNvPr id="16" name="文本框 15">
            <a:extLst>
              <a:ext uri="{FF2B5EF4-FFF2-40B4-BE49-F238E27FC236}">
                <a16:creationId xmlns:a16="http://schemas.microsoft.com/office/drawing/2014/main" id="{24DA46C3-2477-4D64-AEE3-014985C08F1C}"/>
              </a:ext>
            </a:extLst>
          </p:cNvPr>
          <p:cNvSpPr txBox="1"/>
          <p:nvPr/>
        </p:nvSpPr>
        <p:spPr>
          <a:xfrm>
            <a:off x="5231520" y="244122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pic>
        <p:nvPicPr>
          <p:cNvPr id="2" name="图片 1">
            <a:extLst>
              <a:ext uri="{FF2B5EF4-FFF2-40B4-BE49-F238E27FC236}">
                <a16:creationId xmlns:a16="http://schemas.microsoft.com/office/drawing/2014/main" id="{ACACD4CE-18C0-4970-AF90-0B400510E81A}"/>
              </a:ext>
            </a:extLst>
          </p:cNvPr>
          <p:cNvPicPr>
            <a:picLocks noChangeAspect="1"/>
          </p:cNvPicPr>
          <p:nvPr/>
        </p:nvPicPr>
        <p:blipFill>
          <a:blip r:embed="rId3"/>
          <a:stretch>
            <a:fillRect/>
          </a:stretch>
        </p:blipFill>
        <p:spPr>
          <a:xfrm>
            <a:off x="9133242" y="800914"/>
            <a:ext cx="2987783" cy="1286486"/>
          </a:xfrm>
          <a:prstGeom prst="rect">
            <a:avLst/>
          </a:prstGeom>
        </p:spPr>
      </p:pic>
      <p:sp>
        <p:nvSpPr>
          <p:cNvPr id="35" name="矩形 34">
            <a:extLst>
              <a:ext uri="{FF2B5EF4-FFF2-40B4-BE49-F238E27FC236}">
                <a16:creationId xmlns:a16="http://schemas.microsoft.com/office/drawing/2014/main" id="{42BA2479-83EF-425F-A4EA-F550A583DC1C}"/>
              </a:ext>
            </a:extLst>
          </p:cNvPr>
          <p:cNvSpPr/>
          <p:nvPr/>
        </p:nvSpPr>
        <p:spPr>
          <a:xfrm>
            <a:off x="936861" y="199513"/>
            <a:ext cx="8405769" cy="369332"/>
          </a:xfrm>
          <a:prstGeom prst="rect">
            <a:avLst/>
          </a:prstGeom>
        </p:spPr>
        <p:txBody>
          <a:bodyPr wrap="square">
            <a:spAutoFit/>
          </a:bodyPr>
          <a:lstStyle/>
          <a:p>
            <a:r>
              <a:rPr lang="en-US" altLang="zh-CN" dirty="0">
                <a:latin typeface="Helvetica Neue For Number"/>
              </a:rPr>
              <a:t>3.5.4.0 </a:t>
            </a:r>
            <a:r>
              <a:rPr lang="zh-CN" altLang="en-US" dirty="0">
                <a:latin typeface="Helvetica Neue For Number"/>
              </a:rPr>
              <a:t>很多国家对社会保障基金投资组合中投资品种及其比例给出明确的限质</a:t>
            </a:r>
            <a:endParaRPr lang="zh-CN" altLang="en-US" dirty="0"/>
          </a:p>
        </p:txBody>
      </p:sp>
      <p:sp>
        <p:nvSpPr>
          <p:cNvPr id="36" name="文本框 35">
            <a:extLst>
              <a:ext uri="{FF2B5EF4-FFF2-40B4-BE49-F238E27FC236}">
                <a16:creationId xmlns:a16="http://schemas.microsoft.com/office/drawing/2014/main" id="{A5E82DD7-427C-4BB8-9FF8-22C92596A701}"/>
              </a:ext>
            </a:extLst>
          </p:cNvPr>
          <p:cNvSpPr txBox="1"/>
          <p:nvPr/>
        </p:nvSpPr>
        <p:spPr>
          <a:xfrm>
            <a:off x="265520" y="1122469"/>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37" name="矩形 36">
            <a:extLst>
              <a:ext uri="{FF2B5EF4-FFF2-40B4-BE49-F238E27FC236}">
                <a16:creationId xmlns:a16="http://schemas.microsoft.com/office/drawing/2014/main" id="{37209487-98A5-4283-A0F2-C64294EA7542}"/>
              </a:ext>
            </a:extLst>
          </p:cNvPr>
          <p:cNvSpPr/>
          <p:nvPr/>
        </p:nvSpPr>
        <p:spPr>
          <a:xfrm>
            <a:off x="689749" y="1798311"/>
            <a:ext cx="3481667" cy="430887"/>
          </a:xfrm>
          <a:prstGeom prst="rect">
            <a:avLst/>
          </a:prstGeom>
          <a:noFill/>
        </p:spPr>
        <p:txBody>
          <a:bodyPr wrap="square" rtlCol="0">
            <a:spAutoFit/>
          </a:bodyPr>
          <a:lstStyle/>
          <a:p>
            <a:pPr algn="ctr"/>
            <a:r>
              <a:rPr lang="en-US" altLang="zh-CN" sz="2200" b="1" dirty="0"/>
              <a:t>3.5</a:t>
            </a:r>
            <a:r>
              <a:rPr lang="zh-CN" altLang="en-US" sz="2200" b="1" dirty="0"/>
              <a:t>     社会保障基金的运营</a:t>
            </a:r>
          </a:p>
        </p:txBody>
      </p:sp>
    </p:spTree>
    <p:extLst>
      <p:ext uri="{BB962C8B-B14F-4D97-AF65-F5344CB8AC3E}">
        <p14:creationId xmlns:p14="http://schemas.microsoft.com/office/powerpoint/2010/main" val="1033934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06841" y="3414291"/>
            <a:ext cx="5353890"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（一）健全完善全国社会保障基金的</a:t>
            </a:r>
            <a:r>
              <a:rPr lang="zh-CN" altLang="en-US" sz="2000" dirty="0">
                <a:solidFill>
                  <a:srgbClr val="FF0000"/>
                </a:solidFill>
              </a:rPr>
              <a:t>法律环境</a:t>
            </a:r>
          </a:p>
        </p:txBody>
      </p:sp>
      <p:sp>
        <p:nvSpPr>
          <p:cNvPr id="7" name="矩形 6"/>
          <p:cNvSpPr/>
          <p:nvPr/>
        </p:nvSpPr>
        <p:spPr>
          <a:xfrm>
            <a:off x="1506840" y="4032905"/>
            <a:ext cx="6943053"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（二）</a:t>
            </a:r>
            <a:r>
              <a:rPr lang="zh-CN" altLang="en-US" sz="2000" dirty="0">
                <a:solidFill>
                  <a:srgbClr val="FF0000"/>
                </a:solidFill>
              </a:rPr>
              <a:t>壮大</a:t>
            </a:r>
            <a:r>
              <a:rPr lang="zh-CN" altLang="en-US" sz="2000" dirty="0"/>
              <a:t>全国社会保障基金的</a:t>
            </a:r>
            <a:r>
              <a:rPr lang="zh-CN" altLang="en-US" sz="2000" dirty="0">
                <a:solidFill>
                  <a:srgbClr val="FF0000"/>
                </a:solidFill>
              </a:rPr>
              <a:t>规模</a:t>
            </a:r>
            <a:r>
              <a:rPr lang="zh-CN" altLang="en-US" sz="2000" dirty="0"/>
              <a:t>，建立稳定的资金来源</a:t>
            </a:r>
          </a:p>
        </p:txBody>
      </p:sp>
      <p:sp>
        <p:nvSpPr>
          <p:cNvPr id="8" name="矩形 7"/>
          <p:cNvSpPr/>
          <p:nvPr/>
        </p:nvSpPr>
        <p:spPr>
          <a:xfrm>
            <a:off x="1506840" y="4640970"/>
            <a:ext cx="4780025"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（三）</a:t>
            </a:r>
            <a:r>
              <a:rPr lang="zh-CN" altLang="en-US" sz="2000" dirty="0">
                <a:solidFill>
                  <a:srgbClr val="FF0000"/>
                </a:solidFill>
              </a:rPr>
              <a:t>拓宽</a:t>
            </a:r>
            <a:r>
              <a:rPr lang="zh-CN" altLang="en-US" sz="2000" dirty="0"/>
              <a:t>投资</a:t>
            </a:r>
            <a:r>
              <a:rPr lang="zh-CN" altLang="en-US" sz="2000" dirty="0">
                <a:solidFill>
                  <a:srgbClr val="FF0000"/>
                </a:solidFill>
              </a:rPr>
              <a:t>渠道</a:t>
            </a:r>
            <a:r>
              <a:rPr lang="zh-CN" altLang="en-US" sz="2000" dirty="0"/>
              <a:t>，开发新的投资品种</a:t>
            </a:r>
          </a:p>
        </p:txBody>
      </p:sp>
      <p:sp>
        <p:nvSpPr>
          <p:cNvPr id="9" name="矩形 8"/>
          <p:cNvSpPr/>
          <p:nvPr/>
        </p:nvSpPr>
        <p:spPr>
          <a:xfrm>
            <a:off x="1506840" y="5249035"/>
            <a:ext cx="2989062"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（四）</a:t>
            </a:r>
            <a:r>
              <a:rPr lang="zh-CN" altLang="en-US" sz="2000" dirty="0">
                <a:solidFill>
                  <a:srgbClr val="FF0000"/>
                </a:solidFill>
              </a:rPr>
              <a:t>重视人力资源开发</a:t>
            </a:r>
          </a:p>
        </p:txBody>
      </p:sp>
      <p:sp>
        <p:nvSpPr>
          <p:cNvPr id="10" name="矩形 9"/>
          <p:cNvSpPr/>
          <p:nvPr/>
        </p:nvSpPr>
        <p:spPr>
          <a:xfrm>
            <a:off x="1506840" y="5857100"/>
            <a:ext cx="5824753"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（五）探索个人账户资金投资运作与保值增值机制</a:t>
            </a:r>
          </a:p>
        </p:txBody>
      </p:sp>
      <p:sp>
        <p:nvSpPr>
          <p:cNvPr id="11" name="矩形 10"/>
          <p:cNvSpPr/>
          <p:nvPr/>
        </p:nvSpPr>
        <p:spPr>
          <a:xfrm>
            <a:off x="4770178" y="5144263"/>
            <a:ext cx="4475423" cy="50488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zh-CN" sz="2000" dirty="0">
                <a:solidFill>
                  <a:srgbClr val="FF0000"/>
                </a:solidFill>
              </a:rPr>
              <a:t>市场的竞争</a:t>
            </a:r>
            <a:r>
              <a:rPr lang="zh-CN" altLang="en-US" sz="2000" dirty="0">
                <a:solidFill>
                  <a:srgbClr val="FF0000"/>
                </a:solidFill>
              </a:rPr>
              <a:t>，</a:t>
            </a:r>
            <a:r>
              <a:rPr lang="zh-CN" altLang="zh-CN" sz="2000" dirty="0">
                <a:solidFill>
                  <a:srgbClr val="FF0000"/>
                </a:solidFill>
              </a:rPr>
              <a:t>归根到底是人才的竞争。</a:t>
            </a:r>
          </a:p>
        </p:txBody>
      </p:sp>
      <p:sp>
        <p:nvSpPr>
          <p:cNvPr id="18" name="文本框 17">
            <a:extLst>
              <a:ext uri="{FF2B5EF4-FFF2-40B4-BE49-F238E27FC236}">
                <a16:creationId xmlns:a16="http://schemas.microsoft.com/office/drawing/2014/main" id="{2A610233-4C94-4F2E-BEBA-5C34BA97BD67}"/>
              </a:ext>
            </a:extLst>
          </p:cNvPr>
          <p:cNvSpPr txBox="1"/>
          <p:nvPr/>
        </p:nvSpPr>
        <p:spPr>
          <a:xfrm>
            <a:off x="781439" y="2431119"/>
            <a:ext cx="2424062" cy="400110"/>
          </a:xfrm>
          <a:prstGeom prst="rect">
            <a:avLst/>
          </a:prstGeom>
          <a:noFill/>
        </p:spPr>
        <p:txBody>
          <a:bodyPr wrap="none" rtlCol="0">
            <a:spAutoFit/>
          </a:bodyPr>
          <a:lstStyle/>
          <a:p>
            <a:r>
              <a:rPr lang="en-US" altLang="zh-CN" sz="2000" b="1" dirty="0"/>
              <a:t>3.5.5   </a:t>
            </a:r>
            <a:r>
              <a:rPr lang="zh-CN" altLang="en-US" sz="2000" b="1" dirty="0"/>
              <a:t>五、政策建议</a:t>
            </a:r>
            <a:endParaRPr lang="en-US" altLang="zh-CN" sz="2000" b="1" dirty="0"/>
          </a:p>
        </p:txBody>
      </p:sp>
      <p:pic>
        <p:nvPicPr>
          <p:cNvPr id="2" name="图片 1">
            <a:extLst>
              <a:ext uri="{FF2B5EF4-FFF2-40B4-BE49-F238E27FC236}">
                <a16:creationId xmlns:a16="http://schemas.microsoft.com/office/drawing/2014/main" id="{96D31F0F-4ABA-4440-A583-BCDFF4EE0565}"/>
              </a:ext>
            </a:extLst>
          </p:cNvPr>
          <p:cNvPicPr>
            <a:picLocks noChangeAspect="1"/>
          </p:cNvPicPr>
          <p:nvPr/>
        </p:nvPicPr>
        <p:blipFill>
          <a:blip r:embed="rId3"/>
          <a:stretch>
            <a:fillRect/>
          </a:stretch>
        </p:blipFill>
        <p:spPr>
          <a:xfrm>
            <a:off x="8965376" y="780010"/>
            <a:ext cx="3128945" cy="1347268"/>
          </a:xfrm>
          <a:prstGeom prst="rect">
            <a:avLst/>
          </a:prstGeom>
        </p:spPr>
      </p:pic>
      <p:sp>
        <p:nvSpPr>
          <p:cNvPr id="40" name="文本框 39">
            <a:extLst>
              <a:ext uri="{FF2B5EF4-FFF2-40B4-BE49-F238E27FC236}">
                <a16:creationId xmlns:a16="http://schemas.microsoft.com/office/drawing/2014/main" id="{06754B6F-B8F3-438D-88BF-312CA18EA397}"/>
              </a:ext>
            </a:extLst>
          </p:cNvPr>
          <p:cNvSpPr txBox="1"/>
          <p:nvPr/>
        </p:nvSpPr>
        <p:spPr>
          <a:xfrm>
            <a:off x="265520" y="1122469"/>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41" name="矩形 40">
            <a:extLst>
              <a:ext uri="{FF2B5EF4-FFF2-40B4-BE49-F238E27FC236}">
                <a16:creationId xmlns:a16="http://schemas.microsoft.com/office/drawing/2014/main" id="{6778A980-1575-4C06-9534-EA4E90EC7022}"/>
              </a:ext>
            </a:extLst>
          </p:cNvPr>
          <p:cNvSpPr/>
          <p:nvPr/>
        </p:nvSpPr>
        <p:spPr>
          <a:xfrm>
            <a:off x="689749" y="1798311"/>
            <a:ext cx="3481667" cy="430887"/>
          </a:xfrm>
          <a:prstGeom prst="rect">
            <a:avLst/>
          </a:prstGeom>
          <a:noFill/>
        </p:spPr>
        <p:txBody>
          <a:bodyPr wrap="square" rtlCol="0">
            <a:spAutoFit/>
          </a:bodyPr>
          <a:lstStyle/>
          <a:p>
            <a:pPr algn="ctr"/>
            <a:r>
              <a:rPr lang="en-US" altLang="zh-CN" sz="2200" b="1" dirty="0"/>
              <a:t>3.5</a:t>
            </a:r>
            <a:r>
              <a:rPr lang="zh-CN" altLang="en-US" sz="2200" b="1" dirty="0"/>
              <a:t>     社会保障基金的运营</a:t>
            </a:r>
          </a:p>
        </p:txBody>
      </p:sp>
    </p:spTree>
    <p:extLst>
      <p:ext uri="{BB962C8B-B14F-4D97-AF65-F5344CB8AC3E}">
        <p14:creationId xmlns:p14="http://schemas.microsoft.com/office/powerpoint/2010/main" val="365800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24824" y="1784232"/>
            <a:ext cx="9708117" cy="4603531"/>
          </a:xfrm>
        </p:spPr>
        <p:txBody>
          <a:bodyPr anchor="ctr"/>
          <a:lstStyle/>
          <a:p>
            <a:pPr algn="l">
              <a:lnSpc>
                <a:spcPct val="150000"/>
              </a:lnSpc>
            </a:pPr>
            <a:r>
              <a:rPr lang="en-US" altLang="zh-CN" dirty="0"/>
              <a:t>《</a:t>
            </a:r>
            <a:r>
              <a:rPr lang="zh-CN" altLang="en-US" dirty="0"/>
              <a:t>资金管理暂行办法</a:t>
            </a:r>
            <a:r>
              <a:rPr lang="en-US" altLang="zh-CN" dirty="0"/>
              <a:t>》</a:t>
            </a:r>
            <a:r>
              <a:rPr lang="zh-CN" altLang="en-US" dirty="0"/>
              <a:t>规定：全国社会保障基金的投资范围限于银行存款、国债、企业债金融债、证券投资基金、股票。其中，证券的投资基金、股票的投资比例不高于（    ）。</a:t>
            </a:r>
            <a:endParaRPr lang="en-GB" altLang="zh-CN" dirty="0"/>
          </a:p>
          <a:p>
            <a:pPr algn="l">
              <a:lnSpc>
                <a:spcPct val="150000"/>
              </a:lnSpc>
            </a:pPr>
            <a:r>
              <a:rPr lang="en-US" altLang="zh-CN" dirty="0"/>
              <a:t>A</a:t>
            </a:r>
            <a:r>
              <a:rPr lang="zh-CN" altLang="en-US" dirty="0"/>
              <a:t>、</a:t>
            </a:r>
            <a:r>
              <a:rPr lang="en-US" altLang="zh-CN" dirty="0"/>
              <a:t>30%</a:t>
            </a:r>
          </a:p>
          <a:p>
            <a:pPr algn="l">
              <a:lnSpc>
                <a:spcPct val="150000"/>
              </a:lnSpc>
            </a:pPr>
            <a:r>
              <a:rPr lang="en-GB" dirty="0"/>
              <a:t>B</a:t>
            </a:r>
            <a:r>
              <a:rPr lang="zh-CN" altLang="en-US" dirty="0"/>
              <a:t>、</a:t>
            </a:r>
            <a:r>
              <a:rPr lang="en-GB" dirty="0"/>
              <a:t>40%</a:t>
            </a:r>
          </a:p>
          <a:p>
            <a:pPr algn="l">
              <a:lnSpc>
                <a:spcPct val="150000"/>
              </a:lnSpc>
            </a:pPr>
            <a:r>
              <a:rPr lang="en-GB" dirty="0"/>
              <a:t>C</a:t>
            </a:r>
            <a:r>
              <a:rPr lang="zh-CN" altLang="en-US" dirty="0"/>
              <a:t>、</a:t>
            </a:r>
            <a:r>
              <a:rPr lang="en-GB" dirty="0"/>
              <a:t>50%</a:t>
            </a:r>
            <a:endParaRPr lang="en-GB" altLang="zh-CN" dirty="0"/>
          </a:p>
          <a:p>
            <a:pPr algn="l">
              <a:lnSpc>
                <a:spcPct val="150000"/>
              </a:lnSpc>
            </a:pPr>
            <a:r>
              <a:rPr lang="en-GB" dirty="0"/>
              <a:t>D</a:t>
            </a:r>
            <a:r>
              <a:rPr lang="zh-CN" altLang="en-US" dirty="0"/>
              <a:t>、</a:t>
            </a:r>
            <a:r>
              <a:rPr lang="en-GB" dirty="0"/>
              <a:t>60%</a:t>
            </a:r>
            <a:endParaRPr lang="zh-CN" altLang="en-US" dirty="0"/>
          </a:p>
        </p:txBody>
      </p:sp>
      <p:sp>
        <p:nvSpPr>
          <p:cNvPr id="5" name="TextBox 3">
            <a:extLst>
              <a:ext uri="{FF2B5EF4-FFF2-40B4-BE49-F238E27FC236}">
                <a16:creationId xmlns:a16="http://schemas.microsoft.com/office/drawing/2014/main" id="{15D995EB-0E12-405D-88DF-2A602BC69EDA}"/>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87211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4126103442"/>
              </p:ext>
            </p:extLst>
          </p:nvPr>
        </p:nvGraphicFramePr>
        <p:xfrm>
          <a:off x="1835767" y="1117908"/>
          <a:ext cx="8132322" cy="5391587"/>
        </p:xfrm>
        <a:graphic>
          <a:graphicData uri="http://schemas.openxmlformats.org/drawingml/2006/table">
            <a:tbl>
              <a:tblPr firstRow="1" bandRow="1">
                <a:tableStyleId>{93296810-A885-4BE3-A3E7-6D5BEEA58F35}</a:tableStyleId>
              </a:tblPr>
              <a:tblGrid>
                <a:gridCol w="2855074">
                  <a:extLst>
                    <a:ext uri="{9D8B030D-6E8A-4147-A177-3AD203B41FA5}">
                      <a16:colId xmlns:a16="http://schemas.microsoft.com/office/drawing/2014/main" val="20000"/>
                    </a:ext>
                  </a:extLst>
                </a:gridCol>
                <a:gridCol w="2638624">
                  <a:extLst>
                    <a:ext uri="{9D8B030D-6E8A-4147-A177-3AD203B41FA5}">
                      <a16:colId xmlns:a16="http://schemas.microsoft.com/office/drawing/2014/main" val="20001"/>
                    </a:ext>
                  </a:extLst>
                </a:gridCol>
                <a:gridCol w="2638624">
                  <a:extLst>
                    <a:ext uri="{9D8B030D-6E8A-4147-A177-3AD203B41FA5}">
                      <a16:colId xmlns:a16="http://schemas.microsoft.com/office/drawing/2014/main" val="20002"/>
                    </a:ext>
                  </a:extLst>
                </a:gridCol>
              </a:tblGrid>
              <a:tr h="791587">
                <a:tc>
                  <a:txBody>
                    <a:bodyPr/>
                    <a:lstStyle/>
                    <a:p>
                      <a:pPr algn="ctr"/>
                      <a:r>
                        <a:rPr lang="zh-CN" altLang="en-US" sz="3200" dirty="0"/>
                        <a:t>题型</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题量</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分值</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587">
                <a:tc>
                  <a:txBody>
                    <a:bodyPr/>
                    <a:lstStyle/>
                    <a:p>
                      <a:pPr algn="ctr"/>
                      <a:r>
                        <a:rPr lang="zh-CN" altLang="en-US" sz="2800" dirty="0"/>
                        <a:t>单项选择题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587">
                <a:tc>
                  <a:txBody>
                    <a:bodyPr/>
                    <a:lstStyle/>
                    <a:p>
                      <a:pPr algn="ctr"/>
                      <a:r>
                        <a:rPr lang="zh-CN" altLang="en-US" sz="2800" dirty="0"/>
                        <a:t>多项选择题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5</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10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1587">
                <a:tc>
                  <a:txBody>
                    <a:bodyPr/>
                    <a:lstStyle/>
                    <a:p>
                      <a:pPr algn="ctr"/>
                      <a:r>
                        <a:rPr lang="zh-CN" altLang="en-US" sz="2800" dirty="0"/>
                        <a:t>名词解释题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4</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1587">
                <a:tc>
                  <a:txBody>
                    <a:bodyPr/>
                    <a:lstStyle/>
                    <a:p>
                      <a:pPr algn="ctr"/>
                      <a:r>
                        <a:rPr lang="zh-CN" altLang="en-US" sz="2800" dirty="0"/>
                        <a:t>简答题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6</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30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587">
                <a:tc>
                  <a:txBody>
                    <a:bodyPr/>
                    <a:lstStyle/>
                    <a:p>
                      <a:pPr algn="ctr"/>
                      <a:r>
                        <a:rPr lang="zh-CN" altLang="en-US" sz="2800" dirty="0"/>
                        <a:t>论述题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a:t>
                      </a:r>
                      <a:r>
                        <a:rPr lang="zh-CN" altLang="en-US" sz="2800" dirty="0"/>
                        <a:t>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zh-CN" altLang="en-US"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2065">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rgbClr val="FF0000"/>
                          </a:solidFill>
                        </a:rPr>
                        <a:t>满分</a:t>
                      </a:r>
                      <a:r>
                        <a:rPr lang="en-US" altLang="zh-CN" sz="2800" b="1" dirty="0">
                          <a:solidFill>
                            <a:srgbClr val="FF0000"/>
                          </a:solidFill>
                        </a:rPr>
                        <a:t>100</a:t>
                      </a:r>
                      <a:r>
                        <a:rPr lang="zh-CN" altLang="en-US" sz="2800" b="1" dirty="0">
                          <a:solidFill>
                            <a:srgbClr val="FF0000"/>
                          </a:solidFill>
                        </a:rPr>
                        <a:t>分，考试时间</a:t>
                      </a:r>
                      <a:r>
                        <a:rPr lang="en-US" altLang="zh-CN" sz="2800" b="1" dirty="0">
                          <a:solidFill>
                            <a:srgbClr val="FF0000"/>
                          </a:solidFill>
                        </a:rPr>
                        <a:t>150</a:t>
                      </a:r>
                      <a:r>
                        <a:rPr lang="zh-CN" altLang="en-US" sz="2800" b="1" dirty="0">
                          <a:solidFill>
                            <a:srgbClr val="FF0000"/>
                          </a:solidFill>
                        </a:rPr>
                        <a:t>分钟</a:t>
                      </a:r>
                      <a:endParaRPr lang="en-US" altLang="zh-CN" sz="2800" b="1" dirty="0">
                        <a:solidFill>
                          <a:srgbClr val="FF0000"/>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24824" y="1784232"/>
            <a:ext cx="9708117" cy="4603531"/>
          </a:xfrm>
        </p:spPr>
        <p:txBody>
          <a:bodyPr anchor="ctr"/>
          <a:lstStyle/>
          <a:p>
            <a:pPr algn="l">
              <a:lnSpc>
                <a:spcPct val="150000"/>
              </a:lnSpc>
            </a:pPr>
            <a:r>
              <a:rPr lang="en-US" altLang="zh-CN" dirty="0"/>
              <a:t>《</a:t>
            </a:r>
            <a:r>
              <a:rPr lang="zh-CN" altLang="en-US" dirty="0"/>
              <a:t>资金管理暂行办法</a:t>
            </a:r>
            <a:r>
              <a:rPr lang="en-US" altLang="zh-CN" dirty="0"/>
              <a:t>》</a:t>
            </a:r>
            <a:r>
              <a:rPr lang="zh-CN" altLang="en-US" dirty="0"/>
              <a:t>规定：全国社会保障基金的投资范围限于银行存款、国债、企业债金融债、证券投资基金、股票。其中，证券的投资基金、股票的投资比例不高于（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a:t>
            </a:r>
            <a:r>
              <a:rPr lang="en-US" altLang="zh-CN" dirty="0"/>
              <a:t>30%</a:t>
            </a:r>
          </a:p>
          <a:p>
            <a:pPr algn="l">
              <a:lnSpc>
                <a:spcPct val="150000"/>
              </a:lnSpc>
            </a:pPr>
            <a:r>
              <a:rPr lang="en-GB" dirty="0">
                <a:solidFill>
                  <a:srgbClr val="FF0000"/>
                </a:solidFill>
              </a:rPr>
              <a:t>B</a:t>
            </a:r>
            <a:r>
              <a:rPr lang="zh-CN" altLang="en-US" dirty="0">
                <a:solidFill>
                  <a:srgbClr val="FF0000"/>
                </a:solidFill>
              </a:rPr>
              <a:t>、</a:t>
            </a:r>
            <a:r>
              <a:rPr lang="en-GB" dirty="0">
                <a:solidFill>
                  <a:srgbClr val="FF0000"/>
                </a:solidFill>
              </a:rPr>
              <a:t>40%</a:t>
            </a:r>
          </a:p>
          <a:p>
            <a:pPr algn="l">
              <a:lnSpc>
                <a:spcPct val="150000"/>
              </a:lnSpc>
            </a:pPr>
            <a:r>
              <a:rPr lang="en-GB" dirty="0"/>
              <a:t>C</a:t>
            </a:r>
            <a:r>
              <a:rPr lang="zh-CN" altLang="en-US" dirty="0"/>
              <a:t>、</a:t>
            </a:r>
            <a:r>
              <a:rPr lang="en-GB" dirty="0"/>
              <a:t>50%</a:t>
            </a:r>
            <a:endParaRPr lang="en-GB" altLang="zh-CN" dirty="0"/>
          </a:p>
          <a:p>
            <a:pPr algn="l">
              <a:lnSpc>
                <a:spcPct val="150000"/>
              </a:lnSpc>
            </a:pPr>
            <a:r>
              <a:rPr lang="en-GB" dirty="0"/>
              <a:t>D</a:t>
            </a:r>
            <a:r>
              <a:rPr lang="zh-CN" altLang="en-US" dirty="0"/>
              <a:t>、</a:t>
            </a:r>
            <a:r>
              <a:rPr lang="en-GB" dirty="0"/>
              <a:t>60%</a:t>
            </a:r>
            <a:endParaRPr lang="zh-CN" altLang="en-US" dirty="0"/>
          </a:p>
        </p:txBody>
      </p:sp>
      <p:sp>
        <p:nvSpPr>
          <p:cNvPr id="5" name="TextBox 3">
            <a:extLst>
              <a:ext uri="{FF2B5EF4-FFF2-40B4-BE49-F238E27FC236}">
                <a16:creationId xmlns:a16="http://schemas.microsoft.com/office/drawing/2014/main" id="{15D995EB-0E12-405D-88DF-2A602BC69EDA}"/>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37142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24824" y="1784232"/>
            <a:ext cx="9708117" cy="4603531"/>
          </a:xfrm>
        </p:spPr>
        <p:txBody>
          <a:bodyPr anchor="ctr"/>
          <a:lstStyle/>
          <a:p>
            <a:pPr algn="l" fontAlgn="t">
              <a:lnSpc>
                <a:spcPct val="200000"/>
              </a:lnSpc>
            </a:pPr>
            <a:r>
              <a:rPr lang="zh-CN" altLang="en-US" b="0" i="0" dirty="0">
                <a:solidFill>
                  <a:srgbClr val="1F2D3D"/>
                </a:solidFill>
                <a:effectLst/>
                <a:latin typeface="Helvetica Neue For Number"/>
              </a:rPr>
              <a:t>从国际经验来看，社会保险基金的投资必须同时兼顾（  ）</a:t>
            </a:r>
          </a:p>
          <a:p>
            <a:pPr algn="l">
              <a:lnSpc>
                <a:spcPct val="200000"/>
              </a:lnSpc>
            </a:pPr>
            <a:r>
              <a:rPr lang="en-US" altLang="zh-CN" b="0" i="0" dirty="0">
                <a:solidFill>
                  <a:srgbClr val="1F2D3D"/>
                </a:solidFill>
                <a:effectLst/>
                <a:latin typeface="Helvetica Neue For Number"/>
              </a:rPr>
              <a:t>A:</a:t>
            </a:r>
            <a:r>
              <a:rPr lang="zh-CN" altLang="en-US" b="0" i="0" dirty="0">
                <a:solidFill>
                  <a:srgbClr val="1F2D3D"/>
                </a:solidFill>
                <a:effectLst/>
                <a:latin typeface="Helvetica Neue For Number"/>
              </a:rPr>
              <a:t>非营利性</a:t>
            </a:r>
          </a:p>
          <a:p>
            <a:pPr algn="l">
              <a:lnSpc>
                <a:spcPct val="200000"/>
              </a:lnSpc>
            </a:pPr>
            <a:r>
              <a:rPr lang="en-US" altLang="zh-CN" b="0" i="0" dirty="0">
                <a:solidFill>
                  <a:srgbClr val="1F2D3D"/>
                </a:solidFill>
                <a:effectLst/>
                <a:latin typeface="Helvetica Neue For Number"/>
              </a:rPr>
              <a:t>B:</a:t>
            </a:r>
            <a:r>
              <a:rPr lang="zh-CN" altLang="en-US" b="0" i="0" dirty="0">
                <a:solidFill>
                  <a:srgbClr val="1F2D3D"/>
                </a:solidFill>
                <a:effectLst/>
                <a:latin typeface="Helvetica Neue For Number"/>
              </a:rPr>
              <a:t>安全性</a:t>
            </a:r>
          </a:p>
          <a:p>
            <a:pPr algn="l">
              <a:lnSpc>
                <a:spcPct val="200000"/>
              </a:lnSpc>
            </a:pPr>
            <a:r>
              <a:rPr lang="en-US" altLang="zh-CN" b="0" i="0" dirty="0">
                <a:solidFill>
                  <a:srgbClr val="1F2D3D"/>
                </a:solidFill>
                <a:effectLst/>
                <a:latin typeface="Helvetica Neue For Number"/>
              </a:rPr>
              <a:t>C:</a:t>
            </a:r>
            <a:r>
              <a:rPr lang="zh-CN" altLang="en-US" b="0" i="0" dirty="0">
                <a:solidFill>
                  <a:srgbClr val="1F2D3D"/>
                </a:solidFill>
                <a:effectLst/>
                <a:latin typeface="Helvetica Neue For Number"/>
              </a:rPr>
              <a:t>营利性</a:t>
            </a:r>
          </a:p>
          <a:p>
            <a:pPr algn="l">
              <a:lnSpc>
                <a:spcPct val="200000"/>
              </a:lnSpc>
            </a:pPr>
            <a:r>
              <a:rPr lang="en-US" altLang="zh-CN" b="0" i="0" dirty="0">
                <a:solidFill>
                  <a:srgbClr val="1F2D3D"/>
                </a:solidFill>
                <a:effectLst/>
                <a:latin typeface="Helvetica Neue For Number"/>
              </a:rPr>
              <a:t>D:</a:t>
            </a:r>
            <a:r>
              <a:rPr lang="zh-CN" altLang="en-US" b="0" i="0" dirty="0">
                <a:solidFill>
                  <a:srgbClr val="1F2D3D"/>
                </a:solidFill>
                <a:effectLst/>
                <a:latin typeface="Helvetica Neue For Number"/>
              </a:rPr>
              <a:t>流动性</a:t>
            </a:r>
          </a:p>
          <a:p>
            <a:pPr algn="l">
              <a:lnSpc>
                <a:spcPct val="200000"/>
              </a:lnSpc>
            </a:pPr>
            <a:r>
              <a:rPr lang="en-US" altLang="zh-CN" b="0" i="0" dirty="0">
                <a:solidFill>
                  <a:srgbClr val="1F2D3D"/>
                </a:solidFill>
                <a:effectLst/>
                <a:latin typeface="Helvetica Neue For Number"/>
              </a:rPr>
              <a:t>E:</a:t>
            </a:r>
            <a:r>
              <a:rPr lang="zh-CN" altLang="en-US" b="0" i="0" dirty="0">
                <a:solidFill>
                  <a:srgbClr val="1F2D3D"/>
                </a:solidFill>
                <a:effectLst/>
                <a:latin typeface="Helvetica Neue For Number"/>
              </a:rPr>
              <a:t>福利性</a:t>
            </a:r>
          </a:p>
        </p:txBody>
      </p:sp>
      <p:sp>
        <p:nvSpPr>
          <p:cNvPr id="5" name="TextBox 3">
            <a:extLst>
              <a:ext uri="{FF2B5EF4-FFF2-40B4-BE49-F238E27FC236}">
                <a16:creationId xmlns:a16="http://schemas.microsoft.com/office/drawing/2014/main" id="{15D995EB-0E12-405D-88DF-2A602BC69EDA}"/>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454937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24824" y="1784232"/>
            <a:ext cx="9708117" cy="4603531"/>
          </a:xfrm>
        </p:spPr>
        <p:txBody>
          <a:bodyPr anchor="ctr"/>
          <a:lstStyle/>
          <a:p>
            <a:pPr algn="l" fontAlgn="t">
              <a:lnSpc>
                <a:spcPct val="200000"/>
              </a:lnSpc>
            </a:pPr>
            <a:r>
              <a:rPr lang="zh-CN" altLang="en-US" b="0" i="0" dirty="0">
                <a:solidFill>
                  <a:srgbClr val="1F2D3D"/>
                </a:solidFill>
                <a:effectLst/>
                <a:latin typeface="Helvetica Neue For Number"/>
              </a:rPr>
              <a:t>从国际经验来看，社会保险基金的投资必须同时兼顾（</a:t>
            </a:r>
            <a:r>
              <a:rPr lang="en-US" altLang="zh-CN" b="0" i="0" dirty="0">
                <a:solidFill>
                  <a:srgbClr val="1F2D3D"/>
                </a:solidFill>
                <a:effectLst/>
                <a:latin typeface="Helvetica Neue For Number"/>
              </a:rPr>
              <a:t> </a:t>
            </a:r>
            <a:r>
              <a:rPr lang="en-US" altLang="zh-CN" b="0" i="0" dirty="0">
                <a:solidFill>
                  <a:srgbClr val="FF0000"/>
                </a:solidFill>
                <a:effectLst/>
                <a:latin typeface="Helvetica Neue For Number"/>
              </a:rPr>
              <a:t>BCD </a:t>
            </a:r>
            <a:r>
              <a:rPr lang="zh-CN" altLang="en-US" b="0" i="0" dirty="0">
                <a:solidFill>
                  <a:srgbClr val="FF0000"/>
                </a:solidFill>
                <a:effectLst/>
                <a:latin typeface="Helvetica Neue For Number"/>
              </a:rPr>
              <a:t> </a:t>
            </a:r>
            <a:r>
              <a:rPr lang="zh-CN" altLang="en-US" b="0" i="0" dirty="0">
                <a:solidFill>
                  <a:srgbClr val="1F2D3D"/>
                </a:solidFill>
                <a:effectLst/>
                <a:latin typeface="Helvetica Neue For Number"/>
              </a:rPr>
              <a:t> ）</a:t>
            </a:r>
          </a:p>
          <a:p>
            <a:pPr algn="l">
              <a:lnSpc>
                <a:spcPct val="200000"/>
              </a:lnSpc>
            </a:pPr>
            <a:r>
              <a:rPr lang="en-US" altLang="zh-CN" b="0" i="0" dirty="0">
                <a:solidFill>
                  <a:srgbClr val="1F2D3D"/>
                </a:solidFill>
                <a:effectLst/>
                <a:latin typeface="Helvetica Neue For Number"/>
              </a:rPr>
              <a:t>A:</a:t>
            </a:r>
            <a:r>
              <a:rPr lang="zh-CN" altLang="en-US" b="0" i="0" dirty="0">
                <a:solidFill>
                  <a:srgbClr val="1F2D3D"/>
                </a:solidFill>
                <a:effectLst/>
                <a:latin typeface="Helvetica Neue For Number"/>
              </a:rPr>
              <a:t>非营利性</a:t>
            </a:r>
          </a:p>
          <a:p>
            <a:pPr algn="l">
              <a:lnSpc>
                <a:spcPct val="200000"/>
              </a:lnSpc>
            </a:pPr>
            <a:r>
              <a:rPr lang="en-US" altLang="zh-CN" b="0" i="0" dirty="0">
                <a:solidFill>
                  <a:srgbClr val="FF0000"/>
                </a:solidFill>
                <a:effectLst/>
                <a:latin typeface="Helvetica Neue For Number"/>
              </a:rPr>
              <a:t>B:</a:t>
            </a:r>
            <a:r>
              <a:rPr lang="zh-CN" altLang="en-US" b="0" i="0" dirty="0">
                <a:solidFill>
                  <a:srgbClr val="FF0000"/>
                </a:solidFill>
                <a:effectLst/>
                <a:latin typeface="Helvetica Neue For Number"/>
              </a:rPr>
              <a:t>安全性</a:t>
            </a:r>
          </a:p>
          <a:p>
            <a:pPr algn="l">
              <a:lnSpc>
                <a:spcPct val="200000"/>
              </a:lnSpc>
            </a:pPr>
            <a:r>
              <a:rPr lang="en-US" altLang="zh-CN" b="0" i="0" dirty="0">
                <a:solidFill>
                  <a:srgbClr val="FF0000"/>
                </a:solidFill>
                <a:effectLst/>
                <a:latin typeface="Helvetica Neue For Number"/>
              </a:rPr>
              <a:t>C:</a:t>
            </a:r>
            <a:r>
              <a:rPr lang="zh-CN" altLang="en-US" b="0" i="0" dirty="0">
                <a:solidFill>
                  <a:srgbClr val="FF0000"/>
                </a:solidFill>
                <a:effectLst/>
                <a:latin typeface="Helvetica Neue For Number"/>
              </a:rPr>
              <a:t>营利性</a:t>
            </a:r>
          </a:p>
          <a:p>
            <a:pPr algn="l">
              <a:lnSpc>
                <a:spcPct val="200000"/>
              </a:lnSpc>
            </a:pPr>
            <a:r>
              <a:rPr lang="en-US" altLang="zh-CN" b="0" i="0" dirty="0">
                <a:solidFill>
                  <a:srgbClr val="FF0000"/>
                </a:solidFill>
                <a:effectLst/>
                <a:latin typeface="Helvetica Neue For Number"/>
              </a:rPr>
              <a:t>D:</a:t>
            </a:r>
            <a:r>
              <a:rPr lang="zh-CN" altLang="en-US" b="0" i="0" dirty="0">
                <a:solidFill>
                  <a:srgbClr val="FF0000"/>
                </a:solidFill>
                <a:effectLst/>
                <a:latin typeface="Helvetica Neue For Number"/>
              </a:rPr>
              <a:t>流动性</a:t>
            </a:r>
          </a:p>
          <a:p>
            <a:pPr algn="l">
              <a:lnSpc>
                <a:spcPct val="200000"/>
              </a:lnSpc>
            </a:pPr>
            <a:r>
              <a:rPr lang="en-US" altLang="zh-CN" b="0" i="0" dirty="0">
                <a:solidFill>
                  <a:srgbClr val="1F2D3D"/>
                </a:solidFill>
                <a:effectLst/>
                <a:latin typeface="Helvetica Neue For Number"/>
              </a:rPr>
              <a:t>E:</a:t>
            </a:r>
            <a:r>
              <a:rPr lang="zh-CN" altLang="en-US" b="0" i="0" dirty="0">
                <a:solidFill>
                  <a:srgbClr val="1F2D3D"/>
                </a:solidFill>
                <a:effectLst/>
                <a:latin typeface="Helvetica Neue For Number"/>
              </a:rPr>
              <a:t>福利性</a:t>
            </a:r>
          </a:p>
        </p:txBody>
      </p:sp>
      <p:sp>
        <p:nvSpPr>
          <p:cNvPr id="5" name="TextBox 3">
            <a:extLst>
              <a:ext uri="{FF2B5EF4-FFF2-40B4-BE49-F238E27FC236}">
                <a16:creationId xmlns:a16="http://schemas.microsoft.com/office/drawing/2014/main" id="{15D995EB-0E12-405D-88DF-2A602BC69EDA}"/>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4281710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659059" y="2134187"/>
            <a:ext cx="11239430" cy="4306146"/>
          </a:xfrm>
        </p:spPr>
        <p:txBody>
          <a:bodyPr anchor="ctr"/>
          <a:lstStyle/>
          <a:p>
            <a:pPr algn="l">
              <a:lnSpc>
                <a:spcPct val="150000"/>
              </a:lnSpc>
              <a:spcAft>
                <a:spcPts val="1200"/>
              </a:spcAft>
            </a:pPr>
            <a:r>
              <a:rPr lang="en-US" altLang="zh-CN" dirty="0"/>
              <a:t>《</a:t>
            </a:r>
            <a:r>
              <a:rPr lang="zh-CN" altLang="en-US" dirty="0"/>
              <a:t>资金管理暂行办法</a:t>
            </a:r>
            <a:r>
              <a:rPr lang="en-US" altLang="zh-CN" dirty="0"/>
              <a:t>》</a:t>
            </a:r>
            <a:r>
              <a:rPr lang="zh-CN" altLang="en-US" dirty="0"/>
              <a:t>明确规定：全国社会保障基金的投资范围限于（      ）。</a:t>
            </a:r>
            <a:endParaRPr lang="en-US" altLang="zh-CN" dirty="0"/>
          </a:p>
          <a:p>
            <a:pPr algn="l">
              <a:lnSpc>
                <a:spcPct val="150000"/>
              </a:lnSpc>
              <a:spcAft>
                <a:spcPts val="1200"/>
              </a:spcAft>
            </a:pPr>
            <a:r>
              <a:rPr lang="en-US" altLang="zh-CN" dirty="0"/>
              <a:t>A</a:t>
            </a:r>
            <a:r>
              <a:rPr lang="zh-CN" altLang="en-US" dirty="0"/>
              <a:t>、银行存款</a:t>
            </a:r>
          </a:p>
          <a:p>
            <a:pPr algn="l">
              <a:lnSpc>
                <a:spcPct val="150000"/>
              </a:lnSpc>
              <a:spcAft>
                <a:spcPts val="1200"/>
              </a:spcAft>
            </a:pPr>
            <a:r>
              <a:rPr lang="en-US" altLang="zh-CN" dirty="0"/>
              <a:t>B</a:t>
            </a:r>
            <a:r>
              <a:rPr lang="zh-CN" altLang="en-US" dirty="0"/>
              <a:t>、国债</a:t>
            </a:r>
          </a:p>
          <a:p>
            <a:pPr algn="l">
              <a:lnSpc>
                <a:spcPct val="150000"/>
              </a:lnSpc>
              <a:spcAft>
                <a:spcPts val="1200"/>
              </a:spcAft>
            </a:pPr>
            <a:r>
              <a:rPr lang="en-US" altLang="zh-CN" dirty="0"/>
              <a:t>C</a:t>
            </a:r>
            <a:r>
              <a:rPr lang="zh-CN" altLang="en-US" dirty="0"/>
              <a:t>、企业债</a:t>
            </a:r>
          </a:p>
          <a:p>
            <a:pPr algn="l">
              <a:lnSpc>
                <a:spcPct val="150000"/>
              </a:lnSpc>
              <a:spcAft>
                <a:spcPts val="1200"/>
              </a:spcAft>
            </a:pPr>
            <a:r>
              <a:rPr lang="en-US" altLang="zh-CN" dirty="0"/>
              <a:t>D</a:t>
            </a:r>
            <a:r>
              <a:rPr lang="zh-CN" altLang="en-US" dirty="0"/>
              <a:t>、金融债</a:t>
            </a:r>
          </a:p>
          <a:p>
            <a:pPr algn="l">
              <a:lnSpc>
                <a:spcPct val="150000"/>
              </a:lnSpc>
              <a:spcAft>
                <a:spcPts val="1200"/>
              </a:spcAft>
            </a:pPr>
            <a:r>
              <a:rPr lang="en-US" altLang="zh-CN" dirty="0"/>
              <a:t>E</a:t>
            </a:r>
            <a:r>
              <a:rPr lang="zh-CN" altLang="en-US" dirty="0"/>
              <a:t>、证券投资基金</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520201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659059" y="2134187"/>
            <a:ext cx="11239430" cy="4306146"/>
          </a:xfrm>
        </p:spPr>
        <p:txBody>
          <a:bodyPr anchor="ctr"/>
          <a:lstStyle/>
          <a:p>
            <a:pPr algn="l">
              <a:lnSpc>
                <a:spcPct val="150000"/>
              </a:lnSpc>
              <a:spcAft>
                <a:spcPts val="1200"/>
              </a:spcAft>
            </a:pPr>
            <a:r>
              <a:rPr lang="en-US" altLang="zh-CN" dirty="0"/>
              <a:t>《</a:t>
            </a:r>
            <a:r>
              <a:rPr lang="zh-CN" altLang="en-US" dirty="0"/>
              <a:t>资金管理暂行办法</a:t>
            </a:r>
            <a:r>
              <a:rPr lang="en-US" altLang="zh-CN" dirty="0"/>
              <a:t>》</a:t>
            </a:r>
            <a:r>
              <a:rPr lang="zh-CN" altLang="en-US" dirty="0"/>
              <a:t>明确规定：全国社会保障基金的投资范围限于（   </a:t>
            </a:r>
            <a:r>
              <a:rPr lang="en-US" altLang="zh-CN" b="1" dirty="0">
                <a:solidFill>
                  <a:srgbClr val="FF0000"/>
                </a:solidFill>
              </a:rPr>
              <a:t>ABCDE</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、银行存款</a:t>
            </a:r>
          </a:p>
          <a:p>
            <a:pPr algn="l">
              <a:lnSpc>
                <a:spcPct val="150000"/>
              </a:lnSpc>
              <a:spcAft>
                <a:spcPts val="1200"/>
              </a:spcAft>
            </a:pPr>
            <a:r>
              <a:rPr lang="en-US" altLang="zh-CN" b="1" dirty="0">
                <a:solidFill>
                  <a:srgbClr val="FF0000"/>
                </a:solidFill>
              </a:rPr>
              <a:t>B</a:t>
            </a:r>
            <a:r>
              <a:rPr lang="zh-CN" altLang="en-US" b="1" dirty="0">
                <a:solidFill>
                  <a:srgbClr val="FF0000"/>
                </a:solidFill>
              </a:rPr>
              <a:t>、国债</a:t>
            </a:r>
          </a:p>
          <a:p>
            <a:pPr algn="l">
              <a:lnSpc>
                <a:spcPct val="150000"/>
              </a:lnSpc>
              <a:spcAft>
                <a:spcPts val="1200"/>
              </a:spcAft>
            </a:pPr>
            <a:r>
              <a:rPr lang="en-US" altLang="zh-CN" b="1" dirty="0">
                <a:solidFill>
                  <a:srgbClr val="FF0000"/>
                </a:solidFill>
              </a:rPr>
              <a:t>C</a:t>
            </a:r>
            <a:r>
              <a:rPr lang="zh-CN" altLang="en-US" b="1" dirty="0">
                <a:solidFill>
                  <a:srgbClr val="FF0000"/>
                </a:solidFill>
              </a:rPr>
              <a:t>、企业债</a:t>
            </a:r>
          </a:p>
          <a:p>
            <a:pPr algn="l">
              <a:lnSpc>
                <a:spcPct val="150000"/>
              </a:lnSpc>
              <a:spcAft>
                <a:spcPts val="1200"/>
              </a:spcAft>
            </a:pPr>
            <a:r>
              <a:rPr lang="en-US" altLang="zh-CN" b="1" dirty="0">
                <a:solidFill>
                  <a:srgbClr val="FF0000"/>
                </a:solidFill>
              </a:rPr>
              <a:t>D</a:t>
            </a:r>
            <a:r>
              <a:rPr lang="zh-CN" altLang="en-US" b="1" dirty="0">
                <a:solidFill>
                  <a:srgbClr val="FF0000"/>
                </a:solidFill>
              </a:rPr>
              <a:t>、金融债</a:t>
            </a:r>
          </a:p>
          <a:p>
            <a:pPr algn="l">
              <a:lnSpc>
                <a:spcPct val="150000"/>
              </a:lnSpc>
              <a:spcAft>
                <a:spcPts val="1200"/>
              </a:spcAft>
            </a:pPr>
            <a:r>
              <a:rPr lang="en-US" altLang="zh-CN" b="1" dirty="0">
                <a:solidFill>
                  <a:srgbClr val="FF0000"/>
                </a:solidFill>
              </a:rPr>
              <a:t>E</a:t>
            </a:r>
            <a:r>
              <a:rPr lang="zh-CN" altLang="en-US" b="1" dirty="0">
                <a:solidFill>
                  <a:srgbClr val="FF0000"/>
                </a:solidFill>
              </a:rPr>
              <a:t>、证券投资基金</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195659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64510" y="3260760"/>
            <a:ext cx="526297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第四章    社会保险制度</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32749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7011" y="1564955"/>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第四章   社会保险制度</a:t>
            </a: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132943" y="2466373"/>
            <a:ext cx="7730746" cy="3922852"/>
            <a:chOff x="3815988" y="2664676"/>
            <a:chExt cx="7730746" cy="3922852"/>
          </a:xfrm>
        </p:grpSpPr>
        <p:sp>
          <p:nvSpPr>
            <p:cNvPr id="7" name="Rectangle 6">
              <a:extLst>
                <a:ext uri="{FF2B5EF4-FFF2-40B4-BE49-F238E27FC236}">
                  <a16:creationId xmlns:a16="http://schemas.microsoft.com/office/drawing/2014/main" id="{115FA8BC-822F-4883-B887-BA1A38F7FA12}"/>
                </a:ext>
              </a:extLst>
            </p:cNvPr>
            <p:cNvSpPr/>
            <p:nvPr/>
          </p:nvSpPr>
          <p:spPr>
            <a:xfrm>
              <a:off x="3815988" y="2664676"/>
              <a:ext cx="3734838"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社会保险概述</a:t>
              </a:r>
            </a:p>
          </p:txBody>
        </p:sp>
        <p:sp>
          <p:nvSpPr>
            <p:cNvPr id="8" name="Rectangle 7">
              <a:extLst>
                <a:ext uri="{FF2B5EF4-FFF2-40B4-BE49-F238E27FC236}">
                  <a16:creationId xmlns:a16="http://schemas.microsoft.com/office/drawing/2014/main" id="{496C3528-4EC8-48BC-9E55-2C141A263670}"/>
                </a:ext>
              </a:extLst>
            </p:cNvPr>
            <p:cNvSpPr/>
            <p:nvPr/>
          </p:nvSpPr>
          <p:spPr>
            <a:xfrm>
              <a:off x="3827005" y="3383584"/>
              <a:ext cx="5172273"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社会保险的产生和发展</a:t>
              </a:r>
            </a:p>
          </p:txBody>
        </p:sp>
        <p:sp>
          <p:nvSpPr>
            <p:cNvPr id="9" name="Rectangle 8">
              <a:extLst>
                <a:ext uri="{FF2B5EF4-FFF2-40B4-BE49-F238E27FC236}">
                  <a16:creationId xmlns:a16="http://schemas.microsoft.com/office/drawing/2014/main" id="{FAAC986D-CD29-458C-BF64-227A465E3673}"/>
                </a:ext>
              </a:extLst>
            </p:cNvPr>
            <p:cNvSpPr/>
            <p:nvPr/>
          </p:nvSpPr>
          <p:spPr>
            <a:xfrm>
              <a:off x="3887538" y="4126551"/>
              <a:ext cx="6912939"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社会保险与商业保险的区别与关系</a:t>
              </a:r>
            </a:p>
          </p:txBody>
        </p:sp>
        <p:sp>
          <p:nvSpPr>
            <p:cNvPr id="10" name="Rectangle 9">
              <a:extLst>
                <a:ext uri="{FF2B5EF4-FFF2-40B4-BE49-F238E27FC236}">
                  <a16:creationId xmlns:a16="http://schemas.microsoft.com/office/drawing/2014/main" id="{0A193A46-6CB8-4D74-9CD3-1134DED3C71C}"/>
                </a:ext>
              </a:extLst>
            </p:cNvPr>
            <p:cNvSpPr/>
            <p:nvPr/>
          </p:nvSpPr>
          <p:spPr>
            <a:xfrm>
              <a:off x="3887538" y="4919144"/>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社会保险模式</a:t>
              </a:r>
            </a:p>
          </p:txBody>
        </p:sp>
        <p:sp>
          <p:nvSpPr>
            <p:cNvPr id="11" name="Rectangle 9">
              <a:extLst>
                <a:ext uri="{FF2B5EF4-FFF2-40B4-BE49-F238E27FC236}">
                  <a16:creationId xmlns:a16="http://schemas.microsoft.com/office/drawing/2014/main" id="{99E68D23-D417-4D3C-9C0B-4B6A1BE9DD4E}"/>
                </a:ext>
              </a:extLst>
            </p:cNvPr>
            <p:cNvSpPr/>
            <p:nvPr/>
          </p:nvSpPr>
          <p:spPr>
            <a:xfrm>
              <a:off x="3909572" y="5673128"/>
              <a:ext cx="763716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我国社会保险的现状、问题及改革发展</a:t>
              </a:r>
            </a:p>
          </p:txBody>
        </p:sp>
      </p:grpSp>
    </p:spTree>
    <p:extLst>
      <p:ext uri="{BB962C8B-B14F-4D97-AF65-F5344CB8AC3E}">
        <p14:creationId xmlns:p14="http://schemas.microsoft.com/office/powerpoint/2010/main" val="270045939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851B9BA-D064-43D4-BED8-10F57CC3193E}"/>
              </a:ext>
            </a:extLst>
          </p:cNvPr>
          <p:cNvGrpSpPr/>
          <p:nvPr/>
        </p:nvGrpSpPr>
        <p:grpSpPr>
          <a:xfrm>
            <a:off x="2465598" y="2087731"/>
            <a:ext cx="7260804" cy="3672623"/>
            <a:chOff x="2624906" y="1911461"/>
            <a:chExt cx="7260804" cy="3672623"/>
          </a:xfrm>
        </p:grpSpPr>
        <p:grpSp>
          <p:nvGrpSpPr>
            <p:cNvPr id="4" name="组合 3">
              <a:extLst>
                <a:ext uri="{FF2B5EF4-FFF2-40B4-BE49-F238E27FC236}">
                  <a16:creationId xmlns:a16="http://schemas.microsoft.com/office/drawing/2014/main" id="{5790E646-6ABA-4FD0-91B0-C1BA78EC88B1}"/>
                </a:ext>
              </a:extLst>
            </p:cNvPr>
            <p:cNvGrpSpPr/>
            <p:nvPr/>
          </p:nvGrpSpPr>
          <p:grpSpPr>
            <a:xfrm>
              <a:off x="2624906" y="1911461"/>
              <a:ext cx="6667891" cy="3672623"/>
              <a:chOff x="266272" y="1843034"/>
              <a:chExt cx="6667891" cy="3672623"/>
            </a:xfrm>
          </p:grpSpPr>
          <p:sp>
            <p:nvSpPr>
              <p:cNvPr id="7" name="文本框 6">
                <a:extLst>
                  <a:ext uri="{FF2B5EF4-FFF2-40B4-BE49-F238E27FC236}">
                    <a16:creationId xmlns:a16="http://schemas.microsoft.com/office/drawing/2014/main" id="{CB5980DB-A318-4F2E-B989-BF73942B8857}"/>
                  </a:ext>
                </a:extLst>
              </p:cNvPr>
              <p:cNvSpPr txBox="1"/>
              <p:nvPr/>
            </p:nvSpPr>
            <p:spPr>
              <a:xfrm>
                <a:off x="266272" y="3360573"/>
                <a:ext cx="2334219" cy="523220"/>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社会</a:t>
                </a: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保险</a:t>
                </a: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概述</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8" name="直接连接符 7">
                <a:extLst>
                  <a:ext uri="{FF2B5EF4-FFF2-40B4-BE49-F238E27FC236}">
                    <a16:creationId xmlns:a16="http://schemas.microsoft.com/office/drawing/2014/main" id="{C983788F-E292-41A0-A57F-B503FCA90A71}"/>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6DBDDC7-4D75-4587-B689-F5E25F7FD8E5}"/>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B7ED435-2C28-45B2-8EF6-C827D1CB96CC}"/>
                  </a:ext>
                </a:extLst>
              </p:cNvPr>
              <p:cNvCxnSpPr/>
              <p:nvPr/>
            </p:nvCxnSpPr>
            <p:spPr>
              <a:xfrm>
                <a:off x="3127400" y="308955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81057E-22FB-4C45-B9B8-3D058F988A27}"/>
                  </a:ext>
                </a:extLst>
              </p:cNvPr>
              <p:cNvSpPr txBox="1"/>
              <p:nvPr/>
            </p:nvSpPr>
            <p:spPr>
              <a:xfrm>
                <a:off x="3625846" y="1843034"/>
                <a:ext cx="233001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社会</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保险的含义</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07D1118C-1994-46B6-A974-D873763ADD85}"/>
                  </a:ext>
                </a:extLst>
              </p:cNvPr>
              <p:cNvSpPr txBox="1"/>
              <p:nvPr/>
            </p:nvSpPr>
            <p:spPr>
              <a:xfrm>
                <a:off x="3625846" y="2858724"/>
                <a:ext cx="3308317"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社会</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保险的内容和特征</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3" name="直接连接符 12">
                <a:extLst>
                  <a:ext uri="{FF2B5EF4-FFF2-40B4-BE49-F238E27FC236}">
                    <a16:creationId xmlns:a16="http://schemas.microsoft.com/office/drawing/2014/main" id="{276F8019-7239-49BB-9616-DD6D1C099DBC}"/>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1D2F1695-0ED2-4751-8A14-2247C37D5D37}"/>
                  </a:ext>
                </a:extLst>
              </p:cNvPr>
              <p:cNvSpPr txBox="1"/>
              <p:nvPr/>
            </p:nvSpPr>
            <p:spPr>
              <a:xfrm>
                <a:off x="3679334" y="5053992"/>
                <a:ext cx="2355548"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社会保险的功能</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5" name="直接连接符 14">
                <a:extLst>
                  <a:ext uri="{FF2B5EF4-FFF2-40B4-BE49-F238E27FC236}">
                    <a16:creationId xmlns:a16="http://schemas.microsoft.com/office/drawing/2014/main" id="{CF8C51A4-87C3-432D-8586-560FE5BEAB13}"/>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a:extLst>
                <a:ext uri="{FF2B5EF4-FFF2-40B4-BE49-F238E27FC236}">
                  <a16:creationId xmlns:a16="http://schemas.microsoft.com/office/drawing/2014/main" id="{5D83918E-E291-4443-BC6E-CCDD0A045C05}"/>
                </a:ext>
              </a:extLst>
            </p:cNvPr>
            <p:cNvCxnSpPr/>
            <p:nvPr/>
          </p:nvCxnSpPr>
          <p:spPr>
            <a:xfrm>
              <a:off x="5508605" y="422627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FB5D521-7A21-47C4-9F2E-70B330A68013}"/>
                </a:ext>
              </a:extLst>
            </p:cNvPr>
            <p:cNvSpPr txBox="1"/>
            <p:nvPr/>
          </p:nvSpPr>
          <p:spPr>
            <a:xfrm>
              <a:off x="6007051" y="3995439"/>
              <a:ext cx="3878659"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社会</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保险与社会保障的区别</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spTree>
    <p:extLst>
      <p:ext uri="{BB962C8B-B14F-4D97-AF65-F5344CB8AC3E}">
        <p14:creationId xmlns:p14="http://schemas.microsoft.com/office/powerpoint/2010/main" val="1974406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94016" y="602529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1" name="文本框 30"/>
          <p:cNvSpPr txBox="1"/>
          <p:nvPr/>
        </p:nvSpPr>
        <p:spPr>
          <a:xfrm>
            <a:off x="1664735" y="3206514"/>
            <a:ext cx="3900036" cy="504882"/>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Calibri"/>
                <a:ea typeface="微软雅黑"/>
                <a:cs typeface="+mn-cs"/>
              </a:rPr>
              <a:t>是整个社会保障制度的核心内容。</a:t>
            </a:r>
          </a:p>
        </p:txBody>
      </p:sp>
      <p:sp>
        <p:nvSpPr>
          <p:cNvPr id="2" name="矩形 1"/>
          <p:cNvSpPr/>
          <p:nvPr/>
        </p:nvSpPr>
        <p:spPr>
          <a:xfrm>
            <a:off x="1664735" y="4132629"/>
            <a:ext cx="10217739"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社会保险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是国家通过立法的形式，由社会集中建立资金，以使劳动者在年老、患病、工伤、失业、生育等丧失劳动能力的情况下，能够获得国家和社会补偿的各种制度的总称。</a:t>
            </a:r>
            <a:endParaRPr kumimoji="0" lang="zh-CN"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1" name="图片 10">
            <a:extLst>
              <a:ext uri="{FF2B5EF4-FFF2-40B4-BE49-F238E27FC236}">
                <a16:creationId xmlns:a16="http://schemas.microsoft.com/office/drawing/2014/main" id="{0A7BC34C-63F6-4CCF-A7EF-E812A80C86B1}"/>
              </a:ext>
            </a:extLst>
          </p:cNvPr>
          <p:cNvPicPr>
            <a:picLocks noChangeAspect="1"/>
          </p:cNvPicPr>
          <p:nvPr/>
        </p:nvPicPr>
        <p:blipFill>
          <a:blip r:embed="rId3"/>
          <a:stretch>
            <a:fillRect/>
          </a:stretch>
        </p:blipFill>
        <p:spPr>
          <a:xfrm>
            <a:off x="9315420" y="817645"/>
            <a:ext cx="2723948" cy="1409939"/>
          </a:xfrm>
          <a:prstGeom prst="rect">
            <a:avLst/>
          </a:prstGeom>
        </p:spPr>
      </p:pic>
      <p:sp>
        <p:nvSpPr>
          <p:cNvPr id="13" name="矩形 12">
            <a:extLst>
              <a:ext uri="{FF2B5EF4-FFF2-40B4-BE49-F238E27FC236}">
                <a16:creationId xmlns:a16="http://schemas.microsoft.com/office/drawing/2014/main" id="{2EC4B905-2B70-4306-998A-7C653DED197B}"/>
              </a:ext>
            </a:extLst>
          </p:cNvPr>
          <p:cNvSpPr/>
          <p:nvPr/>
        </p:nvSpPr>
        <p:spPr>
          <a:xfrm>
            <a:off x="1042607" y="175051"/>
            <a:ext cx="25699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社会保险的含义</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4" name="组合 13">
            <a:extLst>
              <a:ext uri="{FF2B5EF4-FFF2-40B4-BE49-F238E27FC236}">
                <a16:creationId xmlns:a16="http://schemas.microsoft.com/office/drawing/2014/main" id="{5C8D94ED-A4D7-4003-9FED-15ED3BB49DB4}"/>
              </a:ext>
            </a:extLst>
          </p:cNvPr>
          <p:cNvGrpSpPr/>
          <p:nvPr/>
        </p:nvGrpSpPr>
        <p:grpSpPr>
          <a:xfrm>
            <a:off x="107475" y="941847"/>
            <a:ext cx="5407157" cy="1607069"/>
            <a:chOff x="107475" y="941847"/>
            <a:chExt cx="5407157" cy="1607069"/>
          </a:xfrm>
        </p:grpSpPr>
        <p:grpSp>
          <p:nvGrpSpPr>
            <p:cNvPr id="15" name="组合 14">
              <a:extLst>
                <a:ext uri="{FF2B5EF4-FFF2-40B4-BE49-F238E27FC236}">
                  <a16:creationId xmlns:a16="http://schemas.microsoft.com/office/drawing/2014/main" id="{1204A03F-47A2-4A32-9BB4-DD5561B6A534}"/>
                </a:ext>
              </a:extLst>
            </p:cNvPr>
            <p:cNvGrpSpPr/>
            <p:nvPr/>
          </p:nvGrpSpPr>
          <p:grpSpPr>
            <a:xfrm>
              <a:off x="107475" y="941847"/>
              <a:ext cx="3781479" cy="1607069"/>
              <a:chOff x="107475" y="941847"/>
              <a:chExt cx="3781479" cy="1607069"/>
            </a:xfrm>
          </p:grpSpPr>
          <p:sp>
            <p:nvSpPr>
              <p:cNvPr id="17" name="文本框 16">
                <a:extLst>
                  <a:ext uri="{FF2B5EF4-FFF2-40B4-BE49-F238E27FC236}">
                    <a16:creationId xmlns:a16="http://schemas.microsoft.com/office/drawing/2014/main" id="{EF715A0A-A06F-4542-80F0-C307D47EB2B9}"/>
                  </a:ext>
                </a:extLst>
              </p:cNvPr>
              <p:cNvSpPr txBox="1"/>
              <p:nvPr/>
            </p:nvSpPr>
            <p:spPr>
              <a:xfrm>
                <a:off x="620860" y="2148806"/>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社会保险的含义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CCFD88D5-D6BD-4A06-AE99-40C5F3F76069}"/>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矩形 18">
                <a:extLst>
                  <a:ext uri="{FF2B5EF4-FFF2-40B4-BE49-F238E27FC236}">
                    <a16:creationId xmlns:a16="http://schemas.microsoft.com/office/drawing/2014/main" id="{DDC15A09-66F8-48B6-8CAB-B77427DB8D78}"/>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grpSp>
        <p:sp>
          <p:nvSpPr>
            <p:cNvPr id="16" name="文本框 15">
              <a:extLst>
                <a:ext uri="{FF2B5EF4-FFF2-40B4-BE49-F238E27FC236}">
                  <a16:creationId xmlns:a16="http://schemas.microsoft.com/office/drawing/2014/main" id="{3A97753E-66A2-4988-A203-7C279179EAE4}"/>
                </a:ext>
              </a:extLst>
            </p:cNvPr>
            <p:cNvSpPr txBox="1"/>
            <p:nvPr/>
          </p:nvSpPr>
          <p:spPr>
            <a:xfrm>
              <a:off x="3614753" y="2139937"/>
              <a:ext cx="1899879"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sp>
        <p:nvSpPr>
          <p:cNvPr id="3" name="星形: 五角 2">
            <a:extLst>
              <a:ext uri="{FF2B5EF4-FFF2-40B4-BE49-F238E27FC236}">
                <a16:creationId xmlns:a16="http://schemas.microsoft.com/office/drawing/2014/main" id="{FB5671C8-1885-4E9F-88AB-03D562F87A42}"/>
              </a:ext>
            </a:extLst>
          </p:cNvPr>
          <p:cNvSpPr/>
          <p:nvPr/>
        </p:nvSpPr>
        <p:spPr>
          <a:xfrm>
            <a:off x="5783385" y="2126513"/>
            <a:ext cx="312615" cy="31188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4166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2A86A643-7DE9-4DD3-811D-8FFDF2BF0677}"/>
              </a:ext>
            </a:extLst>
          </p:cNvPr>
          <p:cNvGrpSpPr/>
          <p:nvPr/>
        </p:nvGrpSpPr>
        <p:grpSpPr>
          <a:xfrm>
            <a:off x="615652" y="2183947"/>
            <a:ext cx="4402689" cy="400110"/>
            <a:chOff x="615652" y="2183947"/>
            <a:chExt cx="4402689" cy="400110"/>
          </a:xfrm>
        </p:grpSpPr>
        <p:sp>
          <p:nvSpPr>
            <p:cNvPr id="13" name="文本框 12">
              <a:extLst>
                <a:ext uri="{FF2B5EF4-FFF2-40B4-BE49-F238E27FC236}">
                  <a16:creationId xmlns:a16="http://schemas.microsoft.com/office/drawing/2014/main" id="{881252BA-A920-4724-AA96-0A93E49B4582}"/>
                </a:ext>
              </a:extLst>
            </p:cNvPr>
            <p:cNvSpPr txBox="1"/>
            <p:nvPr/>
          </p:nvSpPr>
          <p:spPr>
            <a:xfrm>
              <a:off x="615652" y="2183947"/>
              <a:ext cx="28793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社会保险的内容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A5922219-AD7E-464B-9BF3-568B48CDDB88}"/>
                </a:ext>
              </a:extLst>
            </p:cNvPr>
            <p:cNvSpPr txBox="1"/>
            <p:nvPr/>
          </p:nvSpPr>
          <p:spPr>
            <a:xfrm>
              <a:off x="3580127" y="2183947"/>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sp>
        <p:nvSpPr>
          <p:cNvPr id="5" name="矩形 4">
            <a:extLst>
              <a:ext uri="{FF2B5EF4-FFF2-40B4-BE49-F238E27FC236}">
                <a16:creationId xmlns:a16="http://schemas.microsoft.com/office/drawing/2014/main" id="{70FCEAE4-22F3-41DE-996D-02ACE706A1CF}"/>
              </a:ext>
            </a:extLst>
          </p:cNvPr>
          <p:cNvSpPr/>
          <p:nvPr/>
        </p:nvSpPr>
        <p:spPr>
          <a:xfrm>
            <a:off x="1476186" y="3123123"/>
            <a:ext cx="146706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（一）内容</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0DD1EEB1-411D-4621-A1BD-689AEC4F4510}"/>
              </a:ext>
            </a:extLst>
          </p:cNvPr>
          <p:cNvSpPr/>
          <p:nvPr/>
        </p:nvSpPr>
        <p:spPr>
          <a:xfrm>
            <a:off x="2209720" y="3564612"/>
            <a:ext cx="1596912" cy="2351541"/>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、养老保险</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、医疗保险</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、工伤保险</a:t>
            </a:r>
          </a:p>
        </p:txBody>
      </p:sp>
      <p:pic>
        <p:nvPicPr>
          <p:cNvPr id="2" name="图片 1">
            <a:extLst>
              <a:ext uri="{FF2B5EF4-FFF2-40B4-BE49-F238E27FC236}">
                <a16:creationId xmlns:a16="http://schemas.microsoft.com/office/drawing/2014/main" id="{8A86F3DD-A785-47A9-8100-89732999754E}"/>
              </a:ext>
            </a:extLst>
          </p:cNvPr>
          <p:cNvPicPr>
            <a:picLocks noChangeAspect="1"/>
          </p:cNvPicPr>
          <p:nvPr/>
        </p:nvPicPr>
        <p:blipFill>
          <a:blip r:embed="rId3"/>
          <a:stretch>
            <a:fillRect/>
          </a:stretch>
        </p:blipFill>
        <p:spPr>
          <a:xfrm>
            <a:off x="9195114" y="769052"/>
            <a:ext cx="2898795" cy="1500441"/>
          </a:xfrm>
          <a:prstGeom prst="rect">
            <a:avLst/>
          </a:prstGeom>
        </p:spPr>
      </p:pic>
      <p:sp>
        <p:nvSpPr>
          <p:cNvPr id="4" name="矩形 3">
            <a:extLst>
              <a:ext uri="{FF2B5EF4-FFF2-40B4-BE49-F238E27FC236}">
                <a16:creationId xmlns:a16="http://schemas.microsoft.com/office/drawing/2014/main" id="{C20B12EB-8BA7-4E77-8789-5BEDFD9C6C20}"/>
              </a:ext>
            </a:extLst>
          </p:cNvPr>
          <p:cNvSpPr/>
          <p:nvPr/>
        </p:nvSpPr>
        <p:spPr>
          <a:xfrm>
            <a:off x="1010193" y="191108"/>
            <a:ext cx="25699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4.1.1.2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社会保险的内容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8" name="文本框 27">
            <a:extLst>
              <a:ext uri="{FF2B5EF4-FFF2-40B4-BE49-F238E27FC236}">
                <a16:creationId xmlns:a16="http://schemas.microsoft.com/office/drawing/2014/main" id="{353EA153-00B8-45FF-9101-6C3633D2CEC1}"/>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矩形 28">
            <a:extLst>
              <a:ext uri="{FF2B5EF4-FFF2-40B4-BE49-F238E27FC236}">
                <a16:creationId xmlns:a16="http://schemas.microsoft.com/office/drawing/2014/main" id="{ABF8F0A3-74A1-44D5-81E2-4E262CDD0246}"/>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spTree>
    <p:extLst>
      <p:ext uri="{BB962C8B-B14F-4D97-AF65-F5344CB8AC3E}">
        <p14:creationId xmlns:p14="http://schemas.microsoft.com/office/powerpoint/2010/main" val="96188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0915" y="1539694"/>
            <a:ext cx="5459046" cy="707886"/>
          </a:xfrm>
          <a:prstGeom prst="rect">
            <a:avLst/>
          </a:prstGeom>
          <a:noFill/>
        </p:spPr>
        <p:txBody>
          <a:bodyPr wrap="square" rtlCol="0">
            <a:spAutoFit/>
          </a:bodyPr>
          <a:lstStyle/>
          <a:p>
            <a:r>
              <a:rPr lang="zh-CN" altLang="en-US" sz="4000" b="1" dirty="0"/>
              <a:t>第三章     社会保障基金</a:t>
            </a:r>
            <a:endParaRPr lang="en-US" altLang="zh-CN" sz="4000" b="1" dirty="0"/>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663254" y="2399736"/>
            <a:ext cx="5459046" cy="3931594"/>
            <a:chOff x="3663254" y="2675157"/>
            <a:chExt cx="5459046" cy="3931594"/>
          </a:xfrm>
        </p:grpSpPr>
        <p:sp>
          <p:nvSpPr>
            <p:cNvPr id="7" name="Rectangle 6">
              <a:extLst>
                <a:ext uri="{FF2B5EF4-FFF2-40B4-BE49-F238E27FC236}">
                  <a16:creationId xmlns:a16="http://schemas.microsoft.com/office/drawing/2014/main" id="{115FA8BC-822F-4883-B887-BA1A38F7FA12}"/>
                </a:ext>
              </a:extLst>
            </p:cNvPr>
            <p:cNvSpPr/>
            <p:nvPr/>
          </p:nvSpPr>
          <p:spPr>
            <a:xfrm>
              <a:off x="3723581" y="2675157"/>
              <a:ext cx="436105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第一节   社会保障基金概述</a:t>
              </a:r>
            </a:p>
          </p:txBody>
        </p:sp>
        <p:sp>
          <p:nvSpPr>
            <p:cNvPr id="8" name="Rectangle 7">
              <a:extLst>
                <a:ext uri="{FF2B5EF4-FFF2-40B4-BE49-F238E27FC236}">
                  <a16:creationId xmlns:a16="http://schemas.microsoft.com/office/drawing/2014/main" id="{496C3528-4EC8-48BC-9E55-2C141A263670}"/>
                </a:ext>
              </a:extLst>
            </p:cNvPr>
            <p:cNvSpPr/>
            <p:nvPr/>
          </p:nvSpPr>
          <p:spPr>
            <a:xfrm>
              <a:off x="3663255" y="3424215"/>
              <a:ext cx="482282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社会保障基金的筹集</a:t>
              </a:r>
            </a:p>
          </p:txBody>
        </p:sp>
        <p:sp>
          <p:nvSpPr>
            <p:cNvPr id="9" name="Rectangle 8">
              <a:extLst>
                <a:ext uri="{FF2B5EF4-FFF2-40B4-BE49-F238E27FC236}">
                  <a16:creationId xmlns:a16="http://schemas.microsoft.com/office/drawing/2014/main" id="{FAAC986D-CD29-458C-BF64-227A465E3673}"/>
                </a:ext>
              </a:extLst>
            </p:cNvPr>
            <p:cNvSpPr/>
            <p:nvPr/>
          </p:nvSpPr>
          <p:spPr>
            <a:xfrm>
              <a:off x="3663254" y="4201737"/>
              <a:ext cx="5459046"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社会保障基金筹集的类型</a:t>
              </a:r>
            </a:p>
          </p:txBody>
        </p:sp>
        <p:sp>
          <p:nvSpPr>
            <p:cNvPr id="10" name="Rectangle 9">
              <a:extLst>
                <a:ext uri="{FF2B5EF4-FFF2-40B4-BE49-F238E27FC236}">
                  <a16:creationId xmlns:a16="http://schemas.microsoft.com/office/drawing/2014/main" id="{0A193A46-6CB8-4D74-9CD3-1134DED3C71C}"/>
                </a:ext>
              </a:extLst>
            </p:cNvPr>
            <p:cNvSpPr/>
            <p:nvPr/>
          </p:nvSpPr>
          <p:spPr>
            <a:xfrm>
              <a:off x="3723581" y="4943293"/>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社会保障基金的管理</a:t>
              </a:r>
            </a:p>
          </p:txBody>
        </p:sp>
        <p:sp>
          <p:nvSpPr>
            <p:cNvPr id="11" name="Rectangle 9">
              <a:extLst>
                <a:ext uri="{FF2B5EF4-FFF2-40B4-BE49-F238E27FC236}">
                  <a16:creationId xmlns:a16="http://schemas.microsoft.com/office/drawing/2014/main" id="{99E68D23-D417-4D3C-9C0B-4B6A1BE9DD4E}"/>
                </a:ext>
              </a:extLst>
            </p:cNvPr>
            <p:cNvSpPr/>
            <p:nvPr/>
          </p:nvSpPr>
          <p:spPr>
            <a:xfrm>
              <a:off x="3732245" y="5692351"/>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社会保障基金的运营</a:t>
              </a:r>
            </a:p>
          </p:txBody>
        </p:sp>
      </p:grpSp>
    </p:spTree>
    <p:extLst>
      <p:ext uri="{BB962C8B-B14F-4D97-AF65-F5344CB8AC3E}">
        <p14:creationId xmlns:p14="http://schemas.microsoft.com/office/powerpoint/2010/main" val="52781498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2A86A643-7DE9-4DD3-811D-8FFDF2BF0677}"/>
              </a:ext>
            </a:extLst>
          </p:cNvPr>
          <p:cNvGrpSpPr/>
          <p:nvPr/>
        </p:nvGrpSpPr>
        <p:grpSpPr>
          <a:xfrm>
            <a:off x="626938" y="2183992"/>
            <a:ext cx="4471381" cy="400110"/>
            <a:chOff x="626938" y="2183992"/>
            <a:chExt cx="4471381" cy="400110"/>
          </a:xfrm>
        </p:grpSpPr>
        <p:sp>
          <p:nvSpPr>
            <p:cNvPr id="13" name="文本框 12">
              <a:extLst>
                <a:ext uri="{FF2B5EF4-FFF2-40B4-BE49-F238E27FC236}">
                  <a16:creationId xmlns:a16="http://schemas.microsoft.com/office/drawing/2014/main" id="{881252BA-A920-4724-AA96-0A93E49B4582}"/>
                </a:ext>
              </a:extLst>
            </p:cNvPr>
            <p:cNvSpPr txBox="1"/>
            <p:nvPr/>
          </p:nvSpPr>
          <p:spPr>
            <a:xfrm>
              <a:off x="626938" y="2183992"/>
              <a:ext cx="28793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社会保险的特征</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A5922219-AD7E-464B-9BF3-568B48CDDB88}"/>
                </a:ext>
              </a:extLst>
            </p:cNvPr>
            <p:cNvSpPr txBox="1"/>
            <p:nvPr/>
          </p:nvSpPr>
          <p:spPr>
            <a:xfrm>
              <a:off x="3660105" y="2183992"/>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sp>
        <p:nvSpPr>
          <p:cNvPr id="18" name="矩形 17">
            <a:extLst>
              <a:ext uri="{FF2B5EF4-FFF2-40B4-BE49-F238E27FC236}">
                <a16:creationId xmlns:a16="http://schemas.microsoft.com/office/drawing/2014/main" id="{A541C565-1BAB-4560-86A5-72DF2C0A1537}"/>
              </a:ext>
            </a:extLst>
          </p:cNvPr>
          <p:cNvSpPr/>
          <p:nvPr/>
        </p:nvSpPr>
        <p:spPr>
          <a:xfrm>
            <a:off x="1442501" y="3180942"/>
            <a:ext cx="146706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（二）特征</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矩形 18">
            <a:extLst>
              <a:ext uri="{FF2B5EF4-FFF2-40B4-BE49-F238E27FC236}">
                <a16:creationId xmlns:a16="http://schemas.microsoft.com/office/drawing/2014/main" id="{2DC23C7E-5245-4A09-9813-8A653CBD88A8}"/>
              </a:ext>
            </a:extLst>
          </p:cNvPr>
          <p:cNvSpPr/>
          <p:nvPr/>
        </p:nvSpPr>
        <p:spPr>
          <a:xfrm>
            <a:off x="2176035" y="3622431"/>
            <a:ext cx="1340432" cy="2351541"/>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、普遍性</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、保障性</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、法定性</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、互济性</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、福利性</a:t>
            </a:r>
          </a:p>
        </p:txBody>
      </p:sp>
      <p:pic>
        <p:nvPicPr>
          <p:cNvPr id="2" name="图片 1">
            <a:extLst>
              <a:ext uri="{FF2B5EF4-FFF2-40B4-BE49-F238E27FC236}">
                <a16:creationId xmlns:a16="http://schemas.microsoft.com/office/drawing/2014/main" id="{8A86F3DD-A785-47A9-8100-89732999754E}"/>
              </a:ext>
            </a:extLst>
          </p:cNvPr>
          <p:cNvPicPr>
            <a:picLocks noChangeAspect="1"/>
          </p:cNvPicPr>
          <p:nvPr/>
        </p:nvPicPr>
        <p:blipFill>
          <a:blip r:embed="rId3"/>
          <a:stretch>
            <a:fillRect/>
          </a:stretch>
        </p:blipFill>
        <p:spPr>
          <a:xfrm>
            <a:off x="9195114" y="769052"/>
            <a:ext cx="2898795" cy="1500441"/>
          </a:xfrm>
          <a:prstGeom prst="rect">
            <a:avLst/>
          </a:prstGeom>
        </p:spPr>
      </p:pic>
      <p:sp>
        <p:nvSpPr>
          <p:cNvPr id="3" name="矩形 2">
            <a:extLst>
              <a:ext uri="{FF2B5EF4-FFF2-40B4-BE49-F238E27FC236}">
                <a16:creationId xmlns:a16="http://schemas.microsoft.com/office/drawing/2014/main" id="{5197DA14-3439-4CB9-AAA5-6582C1131DEB}"/>
              </a:ext>
            </a:extLst>
          </p:cNvPr>
          <p:cNvSpPr/>
          <p:nvPr/>
        </p:nvSpPr>
        <p:spPr>
          <a:xfrm>
            <a:off x="4319202" y="4613535"/>
            <a:ext cx="3185487" cy="369332"/>
          </a:xfrm>
          <a:prstGeom prst="rect">
            <a:avLst/>
          </a:prstGeom>
          <a:solidFill>
            <a:schemeClr val="accent2"/>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助记口诀：普法保福气（济）</a:t>
            </a:r>
          </a:p>
        </p:txBody>
      </p:sp>
      <p:sp>
        <p:nvSpPr>
          <p:cNvPr id="6" name="矩形 5">
            <a:extLst>
              <a:ext uri="{FF2B5EF4-FFF2-40B4-BE49-F238E27FC236}">
                <a16:creationId xmlns:a16="http://schemas.microsoft.com/office/drawing/2014/main" id="{2AEB96EF-C9CC-4C86-8757-95C06A884B36}"/>
              </a:ext>
            </a:extLst>
          </p:cNvPr>
          <p:cNvSpPr/>
          <p:nvPr/>
        </p:nvSpPr>
        <p:spPr>
          <a:xfrm>
            <a:off x="1010193" y="208295"/>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二、社会保险的特征</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文本框 28">
            <a:extLst>
              <a:ext uri="{FF2B5EF4-FFF2-40B4-BE49-F238E27FC236}">
                <a16:creationId xmlns:a16="http://schemas.microsoft.com/office/drawing/2014/main" id="{BB5D67C0-157A-4F62-B64E-66795F24DD97}"/>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0" name="矩形 29">
            <a:extLst>
              <a:ext uri="{FF2B5EF4-FFF2-40B4-BE49-F238E27FC236}">
                <a16:creationId xmlns:a16="http://schemas.microsoft.com/office/drawing/2014/main" id="{768C5680-77A6-4F36-8F11-1BDCF0C70D01}"/>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sp>
        <p:nvSpPr>
          <p:cNvPr id="4" name="星形: 五角 3">
            <a:extLst>
              <a:ext uri="{FF2B5EF4-FFF2-40B4-BE49-F238E27FC236}">
                <a16:creationId xmlns:a16="http://schemas.microsoft.com/office/drawing/2014/main" id="{EDAEE85F-D51D-4B01-A711-4BB6100CCBF7}"/>
              </a:ext>
            </a:extLst>
          </p:cNvPr>
          <p:cNvSpPr/>
          <p:nvPr/>
        </p:nvSpPr>
        <p:spPr>
          <a:xfrm>
            <a:off x="5398342" y="2212714"/>
            <a:ext cx="312615" cy="31188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095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50970" y="2156765"/>
            <a:ext cx="11239430" cy="4306146"/>
          </a:xfrm>
        </p:spPr>
        <p:txBody>
          <a:bodyPr anchor="ctr"/>
          <a:lstStyle/>
          <a:p>
            <a:pPr algn="l">
              <a:lnSpc>
                <a:spcPct val="150000"/>
              </a:lnSpc>
              <a:spcAft>
                <a:spcPts val="1200"/>
              </a:spcAft>
            </a:pPr>
            <a:r>
              <a:rPr lang="zh-CN" altLang="en-US" dirty="0"/>
              <a:t>根据国际劳工局关于社会安全最低标准的有关规定，将社会保险分为（      ）。</a:t>
            </a:r>
            <a:endParaRPr lang="en-US" altLang="zh-CN" dirty="0"/>
          </a:p>
          <a:p>
            <a:pPr algn="l">
              <a:lnSpc>
                <a:spcPct val="150000"/>
              </a:lnSpc>
              <a:spcAft>
                <a:spcPts val="1200"/>
              </a:spcAft>
            </a:pPr>
            <a:r>
              <a:rPr lang="en-US" altLang="zh-CN" dirty="0"/>
              <a:t>A</a:t>
            </a:r>
            <a:r>
              <a:rPr lang="zh-CN" altLang="en-US" dirty="0"/>
              <a:t>、养老保险</a:t>
            </a:r>
          </a:p>
          <a:p>
            <a:pPr algn="l">
              <a:lnSpc>
                <a:spcPct val="150000"/>
              </a:lnSpc>
              <a:spcAft>
                <a:spcPts val="1200"/>
              </a:spcAft>
            </a:pPr>
            <a:r>
              <a:rPr lang="en-US" altLang="zh-CN" dirty="0"/>
              <a:t>B</a:t>
            </a:r>
            <a:r>
              <a:rPr lang="zh-CN" altLang="en-US" dirty="0"/>
              <a:t>、医疗保险</a:t>
            </a:r>
          </a:p>
          <a:p>
            <a:pPr algn="l">
              <a:lnSpc>
                <a:spcPct val="150000"/>
              </a:lnSpc>
              <a:spcAft>
                <a:spcPts val="1200"/>
              </a:spcAft>
            </a:pPr>
            <a:r>
              <a:rPr lang="en-US" altLang="zh-CN" dirty="0"/>
              <a:t>C</a:t>
            </a:r>
            <a:r>
              <a:rPr lang="zh-CN" altLang="en-US" dirty="0"/>
              <a:t>、失业保险</a:t>
            </a:r>
          </a:p>
          <a:p>
            <a:pPr algn="l">
              <a:lnSpc>
                <a:spcPct val="150000"/>
              </a:lnSpc>
              <a:spcAft>
                <a:spcPts val="1200"/>
              </a:spcAft>
            </a:pPr>
            <a:r>
              <a:rPr lang="en-US" altLang="zh-CN" dirty="0"/>
              <a:t>D</a:t>
            </a:r>
            <a:r>
              <a:rPr lang="zh-CN" altLang="en-US" dirty="0"/>
              <a:t>、工伤保险</a:t>
            </a:r>
          </a:p>
          <a:p>
            <a:pPr algn="l">
              <a:lnSpc>
                <a:spcPct val="150000"/>
              </a:lnSpc>
              <a:spcAft>
                <a:spcPts val="1200"/>
              </a:spcAft>
            </a:pPr>
            <a:r>
              <a:rPr lang="en-US" altLang="zh-CN" dirty="0"/>
              <a:t>E</a:t>
            </a:r>
            <a:r>
              <a:rPr lang="zh-CN" altLang="en-US" dirty="0"/>
              <a:t>、生育保险</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092068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50970" y="2156765"/>
            <a:ext cx="11239430" cy="4306146"/>
          </a:xfrm>
        </p:spPr>
        <p:txBody>
          <a:bodyPr anchor="ctr"/>
          <a:lstStyle/>
          <a:p>
            <a:pPr algn="l">
              <a:lnSpc>
                <a:spcPct val="150000"/>
              </a:lnSpc>
              <a:spcAft>
                <a:spcPts val="1200"/>
              </a:spcAft>
            </a:pPr>
            <a:r>
              <a:rPr lang="zh-CN" altLang="en-US" dirty="0"/>
              <a:t>根据国际劳工局关于社会安全最低标准的有关规定，将社会保险分为（   </a:t>
            </a:r>
            <a:r>
              <a:rPr lang="en-US" altLang="zh-CN" b="1" dirty="0">
                <a:solidFill>
                  <a:srgbClr val="FF0000"/>
                </a:solidFill>
              </a:rPr>
              <a:t>ABCDE</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、养老保险</a:t>
            </a:r>
          </a:p>
          <a:p>
            <a:pPr algn="l">
              <a:lnSpc>
                <a:spcPct val="150000"/>
              </a:lnSpc>
              <a:spcAft>
                <a:spcPts val="1200"/>
              </a:spcAft>
            </a:pPr>
            <a:r>
              <a:rPr lang="en-US" altLang="zh-CN" b="1" dirty="0">
                <a:solidFill>
                  <a:srgbClr val="FF0000"/>
                </a:solidFill>
              </a:rPr>
              <a:t>B</a:t>
            </a:r>
            <a:r>
              <a:rPr lang="zh-CN" altLang="en-US" b="1" dirty="0">
                <a:solidFill>
                  <a:srgbClr val="FF0000"/>
                </a:solidFill>
              </a:rPr>
              <a:t>、医疗保险</a:t>
            </a:r>
          </a:p>
          <a:p>
            <a:pPr algn="l">
              <a:lnSpc>
                <a:spcPct val="150000"/>
              </a:lnSpc>
              <a:spcAft>
                <a:spcPts val="1200"/>
              </a:spcAft>
            </a:pPr>
            <a:r>
              <a:rPr lang="en-US" altLang="zh-CN" b="1" dirty="0">
                <a:solidFill>
                  <a:srgbClr val="FF0000"/>
                </a:solidFill>
              </a:rPr>
              <a:t>C</a:t>
            </a:r>
            <a:r>
              <a:rPr lang="zh-CN" altLang="en-US" b="1" dirty="0">
                <a:solidFill>
                  <a:srgbClr val="FF0000"/>
                </a:solidFill>
              </a:rPr>
              <a:t>、失业保险</a:t>
            </a:r>
          </a:p>
          <a:p>
            <a:pPr algn="l">
              <a:lnSpc>
                <a:spcPct val="150000"/>
              </a:lnSpc>
              <a:spcAft>
                <a:spcPts val="1200"/>
              </a:spcAft>
            </a:pPr>
            <a:r>
              <a:rPr lang="en-US" altLang="zh-CN" b="1" dirty="0">
                <a:solidFill>
                  <a:srgbClr val="FF0000"/>
                </a:solidFill>
              </a:rPr>
              <a:t>D</a:t>
            </a:r>
            <a:r>
              <a:rPr lang="zh-CN" altLang="en-US" b="1" dirty="0">
                <a:solidFill>
                  <a:srgbClr val="FF0000"/>
                </a:solidFill>
              </a:rPr>
              <a:t>、工伤保险</a:t>
            </a:r>
          </a:p>
          <a:p>
            <a:pPr algn="l">
              <a:lnSpc>
                <a:spcPct val="150000"/>
              </a:lnSpc>
              <a:spcAft>
                <a:spcPts val="1200"/>
              </a:spcAft>
            </a:pPr>
            <a:r>
              <a:rPr lang="en-US" altLang="zh-CN" b="1" dirty="0">
                <a:solidFill>
                  <a:srgbClr val="FF0000"/>
                </a:solidFill>
              </a:rPr>
              <a:t>E</a:t>
            </a:r>
            <a:r>
              <a:rPr lang="zh-CN" altLang="en-US" b="1" dirty="0">
                <a:solidFill>
                  <a:srgbClr val="FF0000"/>
                </a:solidFill>
              </a:rPr>
              <a:t>、生育保险</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175120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192481" y="1987431"/>
            <a:ext cx="5346630" cy="4306146"/>
          </a:xfrm>
        </p:spPr>
        <p:txBody>
          <a:bodyPr anchor="ctr"/>
          <a:lstStyle/>
          <a:p>
            <a:pPr algn="l">
              <a:lnSpc>
                <a:spcPct val="150000"/>
              </a:lnSpc>
              <a:spcAft>
                <a:spcPts val="1200"/>
              </a:spcAft>
            </a:pPr>
            <a:r>
              <a:rPr lang="zh-CN" altLang="en-US" dirty="0"/>
              <a:t>社会保险的特征包括（      ）。</a:t>
            </a:r>
            <a:endParaRPr lang="en-US" altLang="zh-CN" dirty="0"/>
          </a:p>
          <a:p>
            <a:pPr algn="l">
              <a:lnSpc>
                <a:spcPct val="150000"/>
              </a:lnSpc>
              <a:spcAft>
                <a:spcPts val="1200"/>
              </a:spcAft>
            </a:pPr>
            <a:r>
              <a:rPr lang="en-US" altLang="zh-CN" dirty="0"/>
              <a:t>A</a:t>
            </a:r>
            <a:r>
              <a:rPr lang="zh-CN" altLang="en-US" dirty="0"/>
              <a:t>、保障性</a:t>
            </a:r>
          </a:p>
          <a:p>
            <a:pPr algn="l">
              <a:lnSpc>
                <a:spcPct val="150000"/>
              </a:lnSpc>
              <a:spcAft>
                <a:spcPts val="1200"/>
              </a:spcAft>
            </a:pPr>
            <a:r>
              <a:rPr lang="en-US" altLang="zh-CN" dirty="0"/>
              <a:t>B</a:t>
            </a:r>
            <a:r>
              <a:rPr lang="zh-CN" altLang="en-US" dirty="0"/>
              <a:t>、法定性</a:t>
            </a:r>
          </a:p>
          <a:p>
            <a:pPr algn="l">
              <a:lnSpc>
                <a:spcPct val="150000"/>
              </a:lnSpc>
              <a:spcAft>
                <a:spcPts val="1200"/>
              </a:spcAft>
            </a:pPr>
            <a:r>
              <a:rPr lang="en-US" altLang="zh-CN" dirty="0"/>
              <a:t>C</a:t>
            </a:r>
            <a:r>
              <a:rPr lang="zh-CN" altLang="en-US" dirty="0"/>
              <a:t>、互济性</a:t>
            </a:r>
          </a:p>
          <a:p>
            <a:pPr algn="l">
              <a:lnSpc>
                <a:spcPct val="150000"/>
              </a:lnSpc>
              <a:spcAft>
                <a:spcPts val="1200"/>
              </a:spcAft>
            </a:pPr>
            <a:r>
              <a:rPr lang="en-US" altLang="zh-CN" dirty="0"/>
              <a:t>D</a:t>
            </a:r>
            <a:r>
              <a:rPr lang="zh-CN" altLang="en-US" dirty="0"/>
              <a:t>、福利性</a:t>
            </a:r>
          </a:p>
          <a:p>
            <a:pPr algn="l">
              <a:lnSpc>
                <a:spcPct val="150000"/>
              </a:lnSpc>
              <a:spcAft>
                <a:spcPts val="1200"/>
              </a:spcAft>
            </a:pPr>
            <a:r>
              <a:rPr lang="en-US" altLang="zh-CN" dirty="0"/>
              <a:t>E</a:t>
            </a:r>
            <a:r>
              <a:rPr lang="zh-CN" altLang="en-US" dirty="0"/>
              <a:t>、普遍性</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88563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192481" y="1987431"/>
            <a:ext cx="5346630" cy="4306146"/>
          </a:xfrm>
        </p:spPr>
        <p:txBody>
          <a:bodyPr anchor="ctr"/>
          <a:lstStyle/>
          <a:p>
            <a:pPr algn="l">
              <a:lnSpc>
                <a:spcPct val="150000"/>
              </a:lnSpc>
              <a:spcAft>
                <a:spcPts val="1200"/>
              </a:spcAft>
            </a:pPr>
            <a:r>
              <a:rPr lang="zh-CN" altLang="en-US" dirty="0"/>
              <a:t>社会保险的特征包括（   </a:t>
            </a:r>
            <a:r>
              <a:rPr lang="en-US" altLang="zh-CN" b="1" dirty="0">
                <a:solidFill>
                  <a:srgbClr val="FF0000"/>
                </a:solidFill>
              </a:rPr>
              <a:t>ABCDE</a:t>
            </a:r>
            <a:r>
              <a:rPr lang="zh-CN" altLang="en-US" dirty="0"/>
              <a:t>   ）。</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、保障性</a:t>
            </a:r>
          </a:p>
          <a:p>
            <a:pPr algn="l">
              <a:lnSpc>
                <a:spcPct val="150000"/>
              </a:lnSpc>
              <a:spcAft>
                <a:spcPts val="1200"/>
              </a:spcAft>
            </a:pPr>
            <a:r>
              <a:rPr lang="en-US" altLang="zh-CN" b="1" dirty="0">
                <a:solidFill>
                  <a:srgbClr val="FF0000"/>
                </a:solidFill>
              </a:rPr>
              <a:t>B</a:t>
            </a:r>
            <a:r>
              <a:rPr lang="zh-CN" altLang="en-US" b="1" dirty="0">
                <a:solidFill>
                  <a:srgbClr val="FF0000"/>
                </a:solidFill>
              </a:rPr>
              <a:t>、法定性</a:t>
            </a:r>
          </a:p>
          <a:p>
            <a:pPr algn="l">
              <a:lnSpc>
                <a:spcPct val="150000"/>
              </a:lnSpc>
              <a:spcAft>
                <a:spcPts val="1200"/>
              </a:spcAft>
            </a:pPr>
            <a:r>
              <a:rPr lang="en-US" altLang="zh-CN" b="1" dirty="0">
                <a:solidFill>
                  <a:srgbClr val="FF0000"/>
                </a:solidFill>
              </a:rPr>
              <a:t>C</a:t>
            </a:r>
            <a:r>
              <a:rPr lang="zh-CN" altLang="en-US" b="1" dirty="0">
                <a:solidFill>
                  <a:srgbClr val="FF0000"/>
                </a:solidFill>
              </a:rPr>
              <a:t>、互济性</a:t>
            </a:r>
          </a:p>
          <a:p>
            <a:pPr algn="l">
              <a:lnSpc>
                <a:spcPct val="150000"/>
              </a:lnSpc>
              <a:spcAft>
                <a:spcPts val="1200"/>
              </a:spcAft>
            </a:pPr>
            <a:r>
              <a:rPr lang="en-US" altLang="zh-CN" b="1" dirty="0">
                <a:solidFill>
                  <a:srgbClr val="FF0000"/>
                </a:solidFill>
              </a:rPr>
              <a:t>D</a:t>
            </a:r>
            <a:r>
              <a:rPr lang="zh-CN" altLang="en-US" b="1" dirty="0">
                <a:solidFill>
                  <a:srgbClr val="FF0000"/>
                </a:solidFill>
              </a:rPr>
              <a:t>、福利性</a:t>
            </a:r>
          </a:p>
          <a:p>
            <a:pPr algn="l">
              <a:lnSpc>
                <a:spcPct val="150000"/>
              </a:lnSpc>
              <a:spcAft>
                <a:spcPts val="1200"/>
              </a:spcAft>
            </a:pPr>
            <a:r>
              <a:rPr lang="en-US" altLang="zh-CN" b="1" dirty="0">
                <a:solidFill>
                  <a:srgbClr val="FF0000"/>
                </a:solidFill>
              </a:rPr>
              <a:t>E</a:t>
            </a:r>
            <a:r>
              <a:rPr lang="zh-CN" altLang="en-US" b="1" dirty="0">
                <a:solidFill>
                  <a:srgbClr val="FF0000"/>
                </a:solidFill>
              </a:rPr>
              <a:t>、普遍性</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27966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578608854"/>
              </p:ext>
            </p:extLst>
          </p:nvPr>
        </p:nvGraphicFramePr>
        <p:xfrm>
          <a:off x="311394" y="3033052"/>
          <a:ext cx="11606325" cy="3045684"/>
        </p:xfrm>
        <a:graphic>
          <a:graphicData uri="http://schemas.openxmlformats.org/drawingml/2006/table">
            <a:tbl>
              <a:tblPr firstRow="1" bandRow="1">
                <a:tableStyleId>{46F890A9-2807-4EBB-B81D-B2AA78EC7F39}</a:tableStyleId>
              </a:tblPr>
              <a:tblGrid>
                <a:gridCol w="3089564">
                  <a:extLst>
                    <a:ext uri="{9D8B030D-6E8A-4147-A177-3AD203B41FA5}">
                      <a16:colId xmlns:a16="http://schemas.microsoft.com/office/drawing/2014/main" val="20000"/>
                    </a:ext>
                  </a:extLst>
                </a:gridCol>
                <a:gridCol w="3908804">
                  <a:extLst>
                    <a:ext uri="{9D8B030D-6E8A-4147-A177-3AD203B41FA5}">
                      <a16:colId xmlns:a16="http://schemas.microsoft.com/office/drawing/2014/main" val="20001"/>
                    </a:ext>
                  </a:extLst>
                </a:gridCol>
                <a:gridCol w="4607957">
                  <a:extLst>
                    <a:ext uri="{9D8B030D-6E8A-4147-A177-3AD203B41FA5}">
                      <a16:colId xmlns:a16="http://schemas.microsoft.com/office/drawing/2014/main" val="20002"/>
                    </a:ext>
                  </a:extLst>
                </a:gridCol>
              </a:tblGrid>
              <a:tr h="664561">
                <a:tc>
                  <a:txBody>
                    <a:bodyPr/>
                    <a:lstStyle/>
                    <a:p>
                      <a:pPr algn="ctr"/>
                      <a:r>
                        <a:rPr lang="zh-CN" altLang="en-US" sz="2400" u="none" dirty="0"/>
                        <a:t>区别</a:t>
                      </a:r>
                      <a:endParaRPr lang="zh-CN" altLang="en-US" sz="2400" u="none"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u="none" dirty="0"/>
                        <a:t>社会保险</a:t>
                      </a:r>
                      <a:endParaRPr lang="zh-CN" altLang="en-US" sz="2400" u="none"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en-US" sz="2400" u="none" dirty="0"/>
                        <a:t>社会保障</a:t>
                      </a:r>
                      <a:endParaRPr lang="zh-CN" altLang="en-US" sz="2400" u="none"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lnSpc>
                          <a:spcPct val="120000"/>
                        </a:lnSpc>
                      </a:pPr>
                      <a:r>
                        <a:rPr lang="zh-CN" altLang="en-US" sz="2000" b="1" dirty="0">
                          <a:solidFill>
                            <a:schemeClr val="bg1"/>
                          </a:solidFill>
                        </a:rPr>
                        <a:t>实施范围和对象不同</a:t>
                      </a:r>
                      <a:endParaRPr lang="zh-CN" altLang="en-US" sz="2000" b="1" dirty="0">
                        <a:solidFill>
                          <a:schemeClr val="bg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lnSpc>
                          <a:spcPct val="120000"/>
                        </a:lnSpc>
                      </a:pPr>
                      <a:r>
                        <a:rPr lang="zh-CN" altLang="en-US" sz="2000" dirty="0"/>
                        <a:t>法律规定的范围</a:t>
                      </a:r>
                      <a:endParaRPr lang="en-US" altLang="zh-CN" sz="2000" dirty="0"/>
                    </a:p>
                    <a:p>
                      <a:pPr algn="ctr">
                        <a:lnSpc>
                          <a:spcPct val="120000"/>
                        </a:lnSpc>
                      </a:pPr>
                      <a:r>
                        <a:rPr lang="zh-CN" altLang="en-US" sz="2000" b="1" dirty="0"/>
                        <a:t>社会劳动者</a:t>
                      </a:r>
                      <a:endParaRPr lang="zh-CN" altLang="en-US" sz="2000" b="1" dirty="0">
                        <a:solidFill>
                          <a:srgbClr val="FF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20000"/>
                        </a:lnSpc>
                        <a:spcBef>
                          <a:spcPts val="0"/>
                        </a:spcBef>
                        <a:spcAft>
                          <a:spcPts val="0"/>
                        </a:spcAft>
                        <a:buClrTx/>
                        <a:buSzTx/>
                        <a:buFontTx/>
                        <a:buNone/>
                        <a:tabLst/>
                        <a:defRPr/>
                      </a:pPr>
                      <a:r>
                        <a:rPr lang="zh-CN" altLang="en-US" sz="2000" dirty="0"/>
                        <a:t>全社会范围</a:t>
                      </a:r>
                      <a:endParaRPr lang="en-US" altLang="zh-CN" sz="2000" dirty="0"/>
                    </a:p>
                    <a:p>
                      <a:pPr marL="0" marR="0" indent="0" algn="ctr" defTabSz="1218565" rtl="0" eaLnBrk="1" fontAlgn="auto" latinLnBrk="0" hangingPunct="1">
                        <a:lnSpc>
                          <a:spcPct val="120000"/>
                        </a:lnSpc>
                        <a:spcBef>
                          <a:spcPts val="0"/>
                        </a:spcBef>
                        <a:spcAft>
                          <a:spcPts val="0"/>
                        </a:spcAft>
                        <a:buClrTx/>
                        <a:buSzTx/>
                        <a:buFontTx/>
                        <a:buNone/>
                        <a:tabLst/>
                        <a:defRPr/>
                      </a:pPr>
                      <a:r>
                        <a:rPr lang="zh-CN" altLang="en-US" sz="2000" b="1" dirty="0"/>
                        <a:t>全体国民</a:t>
                      </a:r>
                      <a:r>
                        <a:rPr lang="zh-CN" altLang="en-US" sz="2000" dirty="0"/>
                        <a:t>，不论其是否参加过社会劳动。</a:t>
                      </a:r>
                      <a:endParaRPr lang="en-US" altLang="zh-CN" sz="20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1218565" rtl="0" eaLnBrk="1" fontAlgn="auto" latinLnBrk="0" hangingPunct="1">
                        <a:lnSpc>
                          <a:spcPct val="120000"/>
                        </a:lnSpc>
                        <a:spcBef>
                          <a:spcPts val="0"/>
                        </a:spcBef>
                        <a:spcAft>
                          <a:spcPts val="0"/>
                        </a:spcAft>
                        <a:buClrTx/>
                        <a:buSzTx/>
                        <a:buFontTx/>
                        <a:buNone/>
                        <a:tabLst/>
                        <a:defRPr/>
                      </a:pPr>
                      <a:r>
                        <a:rPr lang="zh-CN" altLang="en-US" sz="2000" b="1" dirty="0">
                          <a:solidFill>
                            <a:schemeClr val="bg1"/>
                          </a:solidFill>
                        </a:rPr>
                        <a:t>职责不同</a:t>
                      </a:r>
                      <a:endParaRPr lang="en-US" altLang="zh-CN" sz="2000" b="1" dirty="0">
                        <a:solidFill>
                          <a:schemeClr val="bg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lvl="0" indent="0" algn="ctr" defTabSz="1218565" rtl="0" eaLnBrk="1" fontAlgn="auto" latinLnBrk="0" hangingPunct="1">
                        <a:lnSpc>
                          <a:spcPct val="120000"/>
                        </a:lnSpc>
                        <a:spcBef>
                          <a:spcPts val="0"/>
                        </a:spcBef>
                        <a:spcAft>
                          <a:spcPts val="0"/>
                        </a:spcAft>
                        <a:buClrTx/>
                        <a:buSzTx/>
                        <a:buFontTx/>
                        <a:buNone/>
                        <a:tabLst/>
                        <a:defRPr/>
                      </a:pPr>
                      <a:r>
                        <a:rPr lang="zh-CN" altLang="en-US" sz="2000" b="0" i="0" dirty="0">
                          <a:solidFill>
                            <a:srgbClr val="1F2D3D"/>
                          </a:solidFill>
                          <a:effectLst/>
                          <a:latin typeface="Helvetica Neue For Number"/>
                        </a:rPr>
                        <a:t>在劳动危险损失前提下发挥作用</a:t>
                      </a:r>
                      <a:endParaRPr lang="zh-CN" altLang="en-US" sz="2000" dirty="0"/>
                    </a:p>
                    <a:p>
                      <a:pPr algn="ctr">
                        <a:lnSpc>
                          <a:spcPct val="120000"/>
                        </a:lnSpc>
                      </a:pPr>
                      <a:endParaRPr lang="zh-CN" altLang="en-US" sz="20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pPr>
                      <a:r>
                        <a:rPr lang="zh-CN" altLang="en-US" sz="2000" dirty="0"/>
                        <a:t>普遍危险、困难和损失的保障责任，</a:t>
                      </a:r>
                      <a:endParaRPr lang="en-US" altLang="zh-CN" sz="2000" dirty="0"/>
                    </a:p>
                    <a:p>
                      <a:pPr algn="ctr">
                        <a:lnSpc>
                          <a:spcPct val="120000"/>
                        </a:lnSpc>
                      </a:pPr>
                      <a:r>
                        <a:rPr lang="zh-CN" altLang="en-US" sz="2000" dirty="0"/>
                        <a:t>而且还包括社会发展方面的责任。</a:t>
                      </a:r>
                      <a:endParaRPr lang="zh-CN" altLang="en-US" sz="20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1218565" rtl="0" eaLnBrk="1" fontAlgn="auto" latinLnBrk="0" hangingPunct="1">
                        <a:lnSpc>
                          <a:spcPct val="120000"/>
                        </a:lnSpc>
                        <a:spcBef>
                          <a:spcPts val="0"/>
                        </a:spcBef>
                        <a:spcAft>
                          <a:spcPts val="0"/>
                        </a:spcAft>
                        <a:buClrTx/>
                        <a:buSzTx/>
                        <a:buFontTx/>
                        <a:buNone/>
                        <a:tabLst/>
                        <a:defRPr/>
                      </a:pPr>
                      <a:r>
                        <a:rPr lang="zh-CN" altLang="en-US" sz="2000" b="1" dirty="0">
                          <a:solidFill>
                            <a:schemeClr val="bg1"/>
                          </a:solidFill>
                        </a:rPr>
                        <a:t>分配原则和保障水平不同</a:t>
                      </a:r>
                      <a:endParaRPr lang="zh-CN" altLang="en-US" sz="2000" b="1" dirty="0">
                        <a:solidFill>
                          <a:schemeClr val="bg1"/>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indent="0" algn="ctr" defTabSz="1218565" rtl="0" eaLnBrk="1" fontAlgn="auto" latinLnBrk="0" hangingPunct="1">
                        <a:lnSpc>
                          <a:spcPct val="120000"/>
                        </a:lnSpc>
                        <a:spcBef>
                          <a:spcPts val="0"/>
                        </a:spcBef>
                        <a:spcAft>
                          <a:spcPts val="0"/>
                        </a:spcAft>
                        <a:buClrTx/>
                        <a:buSzTx/>
                        <a:buFontTx/>
                        <a:buNone/>
                        <a:tabLst/>
                        <a:defRPr/>
                      </a:pPr>
                      <a:r>
                        <a:rPr lang="zh-CN" altLang="en-US" sz="2000" dirty="0"/>
                        <a:t>分配和劳动者对保险基金的贡献</a:t>
                      </a:r>
                      <a:endParaRPr lang="en-US" altLang="zh-CN" sz="2000" dirty="0"/>
                    </a:p>
                    <a:p>
                      <a:pPr marL="0" marR="0" indent="0" algn="ctr" defTabSz="1218565" rtl="0" eaLnBrk="1" fontAlgn="auto" latinLnBrk="0" hangingPunct="1">
                        <a:lnSpc>
                          <a:spcPct val="120000"/>
                        </a:lnSpc>
                        <a:spcBef>
                          <a:spcPts val="0"/>
                        </a:spcBef>
                        <a:spcAft>
                          <a:spcPts val="0"/>
                        </a:spcAft>
                        <a:buClrTx/>
                        <a:buSzTx/>
                        <a:buFontTx/>
                        <a:buNone/>
                        <a:tabLst/>
                        <a:defRPr/>
                      </a:pPr>
                      <a:r>
                        <a:rPr lang="zh-CN" altLang="en-US" sz="2000" dirty="0"/>
                        <a:t>直接相关，保障基本生活需要</a:t>
                      </a:r>
                      <a:endParaRPr lang="en-US" altLang="zh-C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pPr>
                      <a:r>
                        <a:rPr lang="zh-CN" altLang="en-US" sz="2000" dirty="0">
                          <a:latin typeface="+mn-ea"/>
                          <a:ea typeface="+mn-ea"/>
                        </a:rPr>
                        <a:t>国家单方面援助，</a:t>
                      </a:r>
                      <a:endParaRPr lang="en-US" altLang="zh-CN" sz="2000" dirty="0">
                        <a:latin typeface="+mn-ea"/>
                        <a:ea typeface="+mn-ea"/>
                      </a:endParaRPr>
                    </a:p>
                    <a:p>
                      <a:pPr algn="ctr">
                        <a:lnSpc>
                          <a:spcPct val="120000"/>
                        </a:lnSpc>
                      </a:pPr>
                      <a:r>
                        <a:rPr lang="zh-CN" altLang="en-US" sz="2000" dirty="0">
                          <a:latin typeface="+mn-ea"/>
                          <a:ea typeface="+mn-ea"/>
                        </a:rPr>
                        <a:t>保障国民最低生活需要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4" name="组合 13">
            <a:extLst>
              <a:ext uri="{FF2B5EF4-FFF2-40B4-BE49-F238E27FC236}">
                <a16:creationId xmlns:a16="http://schemas.microsoft.com/office/drawing/2014/main" id="{60602A82-03CD-4D54-92F4-4FE090C7829A}"/>
              </a:ext>
            </a:extLst>
          </p:cNvPr>
          <p:cNvGrpSpPr/>
          <p:nvPr/>
        </p:nvGrpSpPr>
        <p:grpSpPr>
          <a:xfrm>
            <a:off x="609750" y="2138815"/>
            <a:ext cx="5978992" cy="413486"/>
            <a:chOff x="609750" y="2138815"/>
            <a:chExt cx="5978992" cy="413486"/>
          </a:xfrm>
        </p:grpSpPr>
        <p:sp>
          <p:nvSpPr>
            <p:cNvPr id="17" name="文本框 16">
              <a:extLst>
                <a:ext uri="{FF2B5EF4-FFF2-40B4-BE49-F238E27FC236}">
                  <a16:creationId xmlns:a16="http://schemas.microsoft.com/office/drawing/2014/main" id="{2EBE5295-7092-49C5-BB10-CF6AAEE4EEF0}"/>
                </a:ext>
              </a:extLst>
            </p:cNvPr>
            <p:cNvSpPr txBox="1"/>
            <p:nvPr/>
          </p:nvSpPr>
          <p:spPr>
            <a:xfrm>
              <a:off x="609750" y="2152191"/>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三、社会保险与社会保障的区别</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64403150-3DD9-447B-B2CB-4B3B7133AC83}"/>
                </a:ext>
              </a:extLst>
            </p:cNvPr>
            <p:cNvSpPr txBox="1"/>
            <p:nvPr/>
          </p:nvSpPr>
          <p:spPr>
            <a:xfrm>
              <a:off x="5150528" y="2138815"/>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lang="zh-CN" altLang="en-US" b="1" dirty="0">
                  <a:solidFill>
                    <a:prstClr val="white"/>
                  </a:solidFill>
                  <a:latin typeface="Calibri"/>
                  <a:ea typeface="微软雅黑"/>
                </a:rPr>
                <a:t>选择</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题</a:t>
              </a:r>
            </a:p>
          </p:txBody>
        </p:sp>
      </p:grpSp>
      <p:pic>
        <p:nvPicPr>
          <p:cNvPr id="2" name="图片 1">
            <a:extLst>
              <a:ext uri="{FF2B5EF4-FFF2-40B4-BE49-F238E27FC236}">
                <a16:creationId xmlns:a16="http://schemas.microsoft.com/office/drawing/2014/main" id="{4CF11F05-CD21-4C76-8432-12EDF5412362}"/>
              </a:ext>
            </a:extLst>
          </p:cNvPr>
          <p:cNvPicPr>
            <a:picLocks noChangeAspect="1"/>
          </p:cNvPicPr>
          <p:nvPr/>
        </p:nvPicPr>
        <p:blipFill>
          <a:blip r:embed="rId3"/>
          <a:stretch>
            <a:fillRect/>
          </a:stretch>
        </p:blipFill>
        <p:spPr>
          <a:xfrm>
            <a:off x="9288530" y="785197"/>
            <a:ext cx="2795995" cy="1447231"/>
          </a:xfrm>
          <a:prstGeom prst="rect">
            <a:avLst/>
          </a:prstGeom>
        </p:spPr>
      </p:pic>
      <p:sp>
        <p:nvSpPr>
          <p:cNvPr id="4" name="矩形 3">
            <a:extLst>
              <a:ext uri="{FF2B5EF4-FFF2-40B4-BE49-F238E27FC236}">
                <a16:creationId xmlns:a16="http://schemas.microsoft.com/office/drawing/2014/main" id="{6B1CFF88-D501-4FA9-8978-B7565B58135C}"/>
              </a:ext>
            </a:extLst>
          </p:cNvPr>
          <p:cNvSpPr/>
          <p:nvPr/>
        </p:nvSpPr>
        <p:spPr>
          <a:xfrm>
            <a:off x="1010193" y="187231"/>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三、社会保险与社会保障的区别</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4" name="文本框 23">
            <a:extLst>
              <a:ext uri="{FF2B5EF4-FFF2-40B4-BE49-F238E27FC236}">
                <a16:creationId xmlns:a16="http://schemas.microsoft.com/office/drawing/2014/main" id="{38BFB361-F86A-43A1-9890-199F59E12330}"/>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矩形 24">
            <a:extLst>
              <a:ext uri="{FF2B5EF4-FFF2-40B4-BE49-F238E27FC236}">
                <a16:creationId xmlns:a16="http://schemas.microsoft.com/office/drawing/2014/main" id="{08A16ACD-A088-4B78-9C08-E88CF2C050B8}"/>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sp>
        <p:nvSpPr>
          <p:cNvPr id="5" name="星形: 五角 4">
            <a:extLst>
              <a:ext uri="{FF2B5EF4-FFF2-40B4-BE49-F238E27FC236}">
                <a16:creationId xmlns:a16="http://schemas.microsoft.com/office/drawing/2014/main" id="{CDF09035-C879-4DE2-B02B-23B1F6950467}"/>
              </a:ext>
            </a:extLst>
          </p:cNvPr>
          <p:cNvSpPr/>
          <p:nvPr/>
        </p:nvSpPr>
        <p:spPr>
          <a:xfrm>
            <a:off x="6819340" y="2138815"/>
            <a:ext cx="287007" cy="319873"/>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2285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16027" y="2945726"/>
            <a:ext cx="11011275"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（一）社会保险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以</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社会劳动者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为对象，在</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劳动危险损失</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前提下发挥作用的保障制度。</a:t>
            </a:r>
          </a:p>
        </p:txBody>
      </p:sp>
      <p:sp>
        <p:nvSpPr>
          <p:cNvPr id="3" name="矩形 2"/>
          <p:cNvSpPr/>
          <p:nvPr/>
        </p:nvSpPr>
        <p:spPr>
          <a:xfrm>
            <a:off x="1416027" y="4519941"/>
            <a:ext cx="11304782"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（二）社会保障</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以</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全体国民</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为对象，在</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任何危险损失</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以及</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满足社会全面发展方面</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发挥作用。</a:t>
            </a:r>
          </a:p>
        </p:txBody>
      </p:sp>
      <p:pic>
        <p:nvPicPr>
          <p:cNvPr id="13" name="图片 12">
            <a:extLst>
              <a:ext uri="{FF2B5EF4-FFF2-40B4-BE49-F238E27FC236}">
                <a16:creationId xmlns:a16="http://schemas.microsoft.com/office/drawing/2014/main" id="{F1BB630B-54B5-497A-B73D-2C0564122471}"/>
              </a:ext>
            </a:extLst>
          </p:cNvPr>
          <p:cNvPicPr>
            <a:picLocks noChangeAspect="1"/>
          </p:cNvPicPr>
          <p:nvPr/>
        </p:nvPicPr>
        <p:blipFill>
          <a:blip r:embed="rId2"/>
          <a:stretch>
            <a:fillRect/>
          </a:stretch>
        </p:blipFill>
        <p:spPr>
          <a:xfrm>
            <a:off x="9288530" y="785197"/>
            <a:ext cx="2795995" cy="1447231"/>
          </a:xfrm>
          <a:prstGeom prst="rect">
            <a:avLst/>
          </a:prstGeom>
        </p:spPr>
      </p:pic>
      <p:sp>
        <p:nvSpPr>
          <p:cNvPr id="14" name="矩形 13">
            <a:extLst>
              <a:ext uri="{FF2B5EF4-FFF2-40B4-BE49-F238E27FC236}">
                <a16:creationId xmlns:a16="http://schemas.microsoft.com/office/drawing/2014/main" id="{56012AAC-7379-4ED3-B735-385DFCC47106}"/>
              </a:ext>
            </a:extLst>
          </p:cNvPr>
          <p:cNvSpPr/>
          <p:nvPr/>
        </p:nvSpPr>
        <p:spPr>
          <a:xfrm>
            <a:off x="1010193" y="187231"/>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三、社会保险与社会保障的区别</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5" name="组合 14">
            <a:extLst>
              <a:ext uri="{FF2B5EF4-FFF2-40B4-BE49-F238E27FC236}">
                <a16:creationId xmlns:a16="http://schemas.microsoft.com/office/drawing/2014/main" id="{109DED1B-C4D9-4548-A76A-645DDDB5EBE5}"/>
              </a:ext>
            </a:extLst>
          </p:cNvPr>
          <p:cNvGrpSpPr/>
          <p:nvPr/>
        </p:nvGrpSpPr>
        <p:grpSpPr>
          <a:xfrm>
            <a:off x="609750" y="2138815"/>
            <a:ext cx="5417941" cy="413486"/>
            <a:chOff x="609750" y="2138815"/>
            <a:chExt cx="5417941" cy="413486"/>
          </a:xfrm>
        </p:grpSpPr>
        <p:sp>
          <p:nvSpPr>
            <p:cNvPr id="16" name="文本框 15">
              <a:extLst>
                <a:ext uri="{FF2B5EF4-FFF2-40B4-BE49-F238E27FC236}">
                  <a16:creationId xmlns:a16="http://schemas.microsoft.com/office/drawing/2014/main" id="{358A601F-D502-4037-A3BE-4450F53D7992}"/>
                </a:ext>
              </a:extLst>
            </p:cNvPr>
            <p:cNvSpPr txBox="1"/>
            <p:nvPr/>
          </p:nvSpPr>
          <p:spPr>
            <a:xfrm>
              <a:off x="609750" y="2152191"/>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三、社会保险与社会保障的区别</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06CC295F-D3B3-419E-8D42-72553424277C}"/>
                </a:ext>
              </a:extLst>
            </p:cNvPr>
            <p:cNvSpPr txBox="1"/>
            <p:nvPr/>
          </p:nvSpPr>
          <p:spPr>
            <a:xfrm>
              <a:off x="5150528" y="213881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18" name="文本框 17">
            <a:extLst>
              <a:ext uri="{FF2B5EF4-FFF2-40B4-BE49-F238E27FC236}">
                <a16:creationId xmlns:a16="http://schemas.microsoft.com/office/drawing/2014/main" id="{7AAFE2D0-B883-46CE-946B-3CB4694E4805}"/>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矩形 18">
            <a:extLst>
              <a:ext uri="{FF2B5EF4-FFF2-40B4-BE49-F238E27FC236}">
                <a16:creationId xmlns:a16="http://schemas.microsoft.com/office/drawing/2014/main" id="{C8B0FF31-71B1-43D4-8685-FDFB5B6F72CC}"/>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spTree>
    <p:extLst>
      <p:ext uri="{BB962C8B-B14F-4D97-AF65-F5344CB8AC3E}">
        <p14:creationId xmlns:p14="http://schemas.microsoft.com/office/powerpoint/2010/main" val="191163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B6D9E62-ADEB-494A-B63F-532469AE0C32}"/>
              </a:ext>
            </a:extLst>
          </p:cNvPr>
          <p:cNvGrpSpPr/>
          <p:nvPr/>
        </p:nvGrpSpPr>
        <p:grpSpPr>
          <a:xfrm>
            <a:off x="612959" y="2147992"/>
            <a:ext cx="4892251" cy="400110"/>
            <a:chOff x="612959" y="2147992"/>
            <a:chExt cx="4892251" cy="400110"/>
          </a:xfrm>
        </p:grpSpPr>
        <p:sp>
          <p:nvSpPr>
            <p:cNvPr id="10" name="文本框 9">
              <a:extLst>
                <a:ext uri="{FF2B5EF4-FFF2-40B4-BE49-F238E27FC236}">
                  <a16:creationId xmlns:a16="http://schemas.microsoft.com/office/drawing/2014/main" id="{4FE3CC10-3157-42F1-80BD-E2D0B3EABAE6}"/>
                </a:ext>
              </a:extLst>
            </p:cNvPr>
            <p:cNvSpPr txBox="1"/>
            <p:nvPr/>
          </p:nvSpPr>
          <p:spPr>
            <a:xfrm>
              <a:off x="612959" y="2147992"/>
              <a:ext cx="40206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四、社会保险的功能与意义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文本框 8">
              <a:extLst>
                <a:ext uri="{FF2B5EF4-FFF2-40B4-BE49-F238E27FC236}">
                  <a16:creationId xmlns:a16="http://schemas.microsoft.com/office/drawing/2014/main" id="{B084A8FE-7D01-4E23-8041-7B33BE2463A6}"/>
                </a:ext>
              </a:extLst>
            </p:cNvPr>
            <p:cNvSpPr txBox="1"/>
            <p:nvPr/>
          </p:nvSpPr>
          <p:spPr>
            <a:xfrm>
              <a:off x="4628047" y="216338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white"/>
                  </a:solidFill>
                  <a:latin typeface="Calibri"/>
                  <a:ea typeface="微软雅黑"/>
                </a:rPr>
                <a:t>选择</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题</a:t>
              </a:r>
            </a:p>
          </p:txBody>
        </p:sp>
      </p:grpSp>
      <p:pic>
        <p:nvPicPr>
          <p:cNvPr id="2" name="图片 1">
            <a:extLst>
              <a:ext uri="{FF2B5EF4-FFF2-40B4-BE49-F238E27FC236}">
                <a16:creationId xmlns:a16="http://schemas.microsoft.com/office/drawing/2014/main" id="{6B3E4704-1C72-4DEB-AB09-8E44B2326399}"/>
              </a:ext>
            </a:extLst>
          </p:cNvPr>
          <p:cNvPicPr>
            <a:picLocks noChangeAspect="1"/>
          </p:cNvPicPr>
          <p:nvPr/>
        </p:nvPicPr>
        <p:blipFill>
          <a:blip r:embed="rId3"/>
          <a:stretch>
            <a:fillRect/>
          </a:stretch>
        </p:blipFill>
        <p:spPr>
          <a:xfrm>
            <a:off x="9398920" y="793248"/>
            <a:ext cx="2685605" cy="1390092"/>
          </a:xfrm>
          <a:prstGeom prst="rect">
            <a:avLst/>
          </a:prstGeom>
        </p:spPr>
      </p:pic>
      <p:sp>
        <p:nvSpPr>
          <p:cNvPr id="4" name="矩形 3">
            <a:extLst>
              <a:ext uri="{FF2B5EF4-FFF2-40B4-BE49-F238E27FC236}">
                <a16:creationId xmlns:a16="http://schemas.microsoft.com/office/drawing/2014/main" id="{D9B1206C-9536-4FB3-9348-D39E0537C717}"/>
              </a:ext>
            </a:extLst>
          </p:cNvPr>
          <p:cNvSpPr/>
          <p:nvPr/>
        </p:nvSpPr>
        <p:spPr>
          <a:xfrm>
            <a:off x="1293546" y="2827746"/>
            <a:ext cx="9988632" cy="2345770"/>
          </a:xfrm>
          <a:prstGeom prst="rect">
            <a:avLst/>
          </a:prstGeom>
        </p:spPr>
        <p:txBody>
          <a:bodyPr wrap="none">
            <a:spAutoFit/>
          </a:bodyPr>
          <a:lstStyle/>
          <a:p>
            <a:pPr algn="l">
              <a:lnSpc>
                <a:spcPct val="150000"/>
              </a:lnSpc>
            </a:pPr>
            <a:r>
              <a:rPr lang="zh-CN" altLang="en-US" sz="2000" b="0" i="0" dirty="0">
                <a:solidFill>
                  <a:srgbClr val="1F2D3D"/>
                </a:solidFill>
                <a:effectLst/>
                <a:latin typeface="Helvetica Neue For Number"/>
              </a:rPr>
              <a:t>中国从</a:t>
            </a:r>
            <a:r>
              <a:rPr lang="en-US" altLang="zh-CN" sz="2000" b="0" i="0" dirty="0">
                <a:solidFill>
                  <a:srgbClr val="1F2D3D"/>
                </a:solidFill>
                <a:effectLst/>
                <a:latin typeface="Helvetica Neue For Number"/>
              </a:rPr>
              <a:t>20</a:t>
            </a:r>
            <a:r>
              <a:rPr lang="zh-CN" altLang="en-US" sz="2000" b="0" i="0" dirty="0">
                <a:solidFill>
                  <a:srgbClr val="1F2D3D"/>
                </a:solidFill>
                <a:effectLst/>
                <a:latin typeface="Helvetica Neue For Number"/>
              </a:rPr>
              <a:t>世纪</a:t>
            </a:r>
            <a:r>
              <a:rPr lang="en-US" altLang="zh-CN" sz="2000" b="0" i="0" dirty="0">
                <a:solidFill>
                  <a:srgbClr val="1F2D3D"/>
                </a:solidFill>
                <a:effectLst/>
                <a:latin typeface="Helvetica Neue For Number"/>
              </a:rPr>
              <a:t>80</a:t>
            </a:r>
            <a:r>
              <a:rPr lang="zh-CN" altLang="en-US" sz="2000" b="0" i="0" dirty="0">
                <a:solidFill>
                  <a:srgbClr val="1F2D3D"/>
                </a:solidFill>
                <a:effectLst/>
                <a:latin typeface="Helvetica Neue For Number"/>
              </a:rPr>
              <a:t>年代中期以来，开始进行社会保险制度的改革，改革的主要内容包括：</a:t>
            </a:r>
          </a:p>
          <a:p>
            <a:pPr algn="l">
              <a:lnSpc>
                <a:spcPct val="150000"/>
              </a:lnSpc>
            </a:pPr>
            <a:r>
              <a:rPr lang="zh-CN" altLang="en-US" sz="2000" b="0" i="0" dirty="0">
                <a:solidFill>
                  <a:srgbClr val="1F2D3D"/>
                </a:solidFill>
                <a:effectLst/>
                <a:latin typeface="Helvetica Neue For Number"/>
              </a:rPr>
              <a:t>一是恢复了社会保险基金由社会统筹的制度，变自我保险为</a:t>
            </a:r>
            <a:r>
              <a:rPr lang="zh-CN" altLang="en-US" sz="2000" i="0" dirty="0">
                <a:solidFill>
                  <a:srgbClr val="1F2D3D"/>
                </a:solidFill>
                <a:effectLst/>
                <a:latin typeface="Helvetica Neue For Number"/>
              </a:rPr>
              <a:t>社会保险</a:t>
            </a:r>
            <a:r>
              <a:rPr lang="zh-CN" altLang="en-US" sz="2000" b="0" i="0" dirty="0">
                <a:solidFill>
                  <a:srgbClr val="1F2D3D"/>
                </a:solidFill>
                <a:effectLst/>
                <a:latin typeface="Helvetica Neue For Number"/>
              </a:rPr>
              <a:t>；</a:t>
            </a:r>
          </a:p>
          <a:p>
            <a:pPr algn="l">
              <a:lnSpc>
                <a:spcPct val="150000"/>
              </a:lnSpc>
            </a:pPr>
            <a:r>
              <a:rPr lang="zh-CN" altLang="en-US" sz="2000" b="0" i="0" dirty="0">
                <a:solidFill>
                  <a:srgbClr val="1F2D3D"/>
                </a:solidFill>
                <a:effectLst/>
                <a:latin typeface="Helvetica Neue For Number"/>
              </a:rPr>
              <a:t>二是把覆盖面扩大到所有的企事业单位职工和城镇劳动者；</a:t>
            </a:r>
          </a:p>
          <a:p>
            <a:pPr algn="l">
              <a:lnSpc>
                <a:spcPct val="150000"/>
              </a:lnSpc>
            </a:pPr>
            <a:r>
              <a:rPr lang="zh-CN" altLang="en-US" sz="2000" b="0" i="0" dirty="0">
                <a:solidFill>
                  <a:srgbClr val="1F2D3D"/>
                </a:solidFill>
                <a:effectLst/>
                <a:latin typeface="Helvetica Neue For Number"/>
              </a:rPr>
              <a:t>三是实行国家、单位、个人三方负担社会保险费的制度；</a:t>
            </a:r>
          </a:p>
          <a:p>
            <a:pPr algn="l">
              <a:lnSpc>
                <a:spcPct val="150000"/>
              </a:lnSpc>
            </a:pPr>
            <a:r>
              <a:rPr lang="zh-CN" altLang="en-US" sz="2000" b="0" i="0" dirty="0">
                <a:solidFill>
                  <a:srgbClr val="1F2D3D"/>
                </a:solidFill>
                <a:effectLst/>
                <a:latin typeface="Helvetica Neue For Number"/>
              </a:rPr>
              <a:t>四是建立国家基本保险、单位补充保险、个人储蓄性保险多层次的社会保险体系。</a:t>
            </a:r>
          </a:p>
        </p:txBody>
      </p:sp>
      <p:sp>
        <p:nvSpPr>
          <p:cNvPr id="6" name="矩形 5">
            <a:extLst>
              <a:ext uri="{FF2B5EF4-FFF2-40B4-BE49-F238E27FC236}">
                <a16:creationId xmlns:a16="http://schemas.microsoft.com/office/drawing/2014/main" id="{3B3EC473-D187-46A6-9F16-7524A838855B}"/>
              </a:ext>
            </a:extLst>
          </p:cNvPr>
          <p:cNvSpPr/>
          <p:nvPr/>
        </p:nvSpPr>
        <p:spPr>
          <a:xfrm>
            <a:off x="1010193" y="201588"/>
            <a:ext cx="25699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4.1.4.1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社会保险的功能</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文本框 28">
            <a:extLst>
              <a:ext uri="{FF2B5EF4-FFF2-40B4-BE49-F238E27FC236}">
                <a16:creationId xmlns:a16="http://schemas.microsoft.com/office/drawing/2014/main" id="{9D16C5F5-20D3-43AB-94CC-F9C5259B34D4}"/>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3" name="矩形 42">
            <a:extLst>
              <a:ext uri="{FF2B5EF4-FFF2-40B4-BE49-F238E27FC236}">
                <a16:creationId xmlns:a16="http://schemas.microsoft.com/office/drawing/2014/main" id="{03FFB616-D658-4117-8F14-1238DD554495}"/>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spTree>
    <p:extLst>
      <p:ext uri="{BB962C8B-B14F-4D97-AF65-F5344CB8AC3E}">
        <p14:creationId xmlns:p14="http://schemas.microsoft.com/office/powerpoint/2010/main" val="246731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B6D9E62-ADEB-494A-B63F-532469AE0C32}"/>
              </a:ext>
            </a:extLst>
          </p:cNvPr>
          <p:cNvGrpSpPr/>
          <p:nvPr/>
        </p:nvGrpSpPr>
        <p:grpSpPr>
          <a:xfrm>
            <a:off x="612959" y="2147992"/>
            <a:ext cx="5584748" cy="400110"/>
            <a:chOff x="612959" y="2147992"/>
            <a:chExt cx="5584748" cy="400110"/>
          </a:xfrm>
        </p:grpSpPr>
        <p:sp>
          <p:nvSpPr>
            <p:cNvPr id="10" name="文本框 9">
              <a:extLst>
                <a:ext uri="{FF2B5EF4-FFF2-40B4-BE49-F238E27FC236}">
                  <a16:creationId xmlns:a16="http://schemas.microsoft.com/office/drawing/2014/main" id="{4FE3CC10-3157-42F1-80BD-E2D0B3EABAE6}"/>
                </a:ext>
              </a:extLst>
            </p:cNvPr>
            <p:cNvSpPr txBox="1"/>
            <p:nvPr/>
          </p:nvSpPr>
          <p:spPr>
            <a:xfrm>
              <a:off x="612959" y="2147992"/>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四、社会保险的功能</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文本框 8">
              <a:extLst>
                <a:ext uri="{FF2B5EF4-FFF2-40B4-BE49-F238E27FC236}">
                  <a16:creationId xmlns:a16="http://schemas.microsoft.com/office/drawing/2014/main" id="{B084A8FE-7D01-4E23-8041-7B33BE2463A6}"/>
                </a:ext>
              </a:extLst>
            </p:cNvPr>
            <p:cNvSpPr txBox="1"/>
            <p:nvPr/>
          </p:nvSpPr>
          <p:spPr>
            <a:xfrm>
              <a:off x="4628047" y="2163381"/>
              <a:ext cx="1569660"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选择、简答题</a:t>
              </a:r>
            </a:p>
          </p:txBody>
        </p:sp>
      </p:grpSp>
      <p:sp>
        <p:nvSpPr>
          <p:cNvPr id="3" name="矩形 2">
            <a:extLst>
              <a:ext uri="{FF2B5EF4-FFF2-40B4-BE49-F238E27FC236}">
                <a16:creationId xmlns:a16="http://schemas.microsoft.com/office/drawing/2014/main" id="{105A364D-7763-4485-86D4-37098381B631}"/>
              </a:ext>
            </a:extLst>
          </p:cNvPr>
          <p:cNvSpPr/>
          <p:nvPr/>
        </p:nvSpPr>
        <p:spPr>
          <a:xfrm>
            <a:off x="1550011" y="3631137"/>
            <a:ext cx="44759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保障</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劳动者</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基本生活</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，安定社会；</a:t>
            </a:r>
          </a:p>
        </p:txBody>
      </p:sp>
      <p:sp>
        <p:nvSpPr>
          <p:cNvPr id="5" name="矩形 4">
            <a:extLst>
              <a:ext uri="{FF2B5EF4-FFF2-40B4-BE49-F238E27FC236}">
                <a16:creationId xmlns:a16="http://schemas.microsoft.com/office/drawing/2014/main" id="{EE6D297E-54F3-4FF7-8C82-030E73514B31}"/>
              </a:ext>
            </a:extLst>
          </p:cNvPr>
          <p:cNvSpPr/>
          <p:nvPr/>
        </p:nvSpPr>
        <p:spPr>
          <a:xfrm>
            <a:off x="1548261" y="4191480"/>
            <a:ext cx="524534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保护</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劳动者</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身体健康</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，增进劳动者体质；</a:t>
            </a:r>
          </a:p>
        </p:txBody>
      </p:sp>
      <p:sp>
        <p:nvSpPr>
          <p:cNvPr id="14" name="矩形 13">
            <a:extLst>
              <a:ext uri="{FF2B5EF4-FFF2-40B4-BE49-F238E27FC236}">
                <a16:creationId xmlns:a16="http://schemas.microsoft.com/office/drawing/2014/main" id="{8B7F5A72-14E4-46C3-A252-4E621B3784AF}"/>
              </a:ext>
            </a:extLst>
          </p:cNvPr>
          <p:cNvSpPr/>
          <p:nvPr/>
        </p:nvSpPr>
        <p:spPr>
          <a:xfrm>
            <a:off x="1524959" y="4774423"/>
            <a:ext cx="473238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促进生产发展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，保证经济正常运行；</a:t>
            </a:r>
          </a:p>
        </p:txBody>
      </p:sp>
      <p:sp>
        <p:nvSpPr>
          <p:cNvPr id="15" name="矩形 14">
            <a:extLst>
              <a:ext uri="{FF2B5EF4-FFF2-40B4-BE49-F238E27FC236}">
                <a16:creationId xmlns:a16="http://schemas.microsoft.com/office/drawing/2014/main" id="{D1BFE3A6-879C-4CDE-ADBF-639F68B247B5}"/>
              </a:ext>
            </a:extLst>
          </p:cNvPr>
          <p:cNvSpPr/>
          <p:nvPr/>
        </p:nvSpPr>
        <p:spPr>
          <a:xfrm>
            <a:off x="1520709" y="5331849"/>
            <a:ext cx="498886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、为社会、为基层服务，</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方便</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群众生活；</a:t>
            </a:r>
          </a:p>
        </p:txBody>
      </p:sp>
      <p:sp>
        <p:nvSpPr>
          <p:cNvPr id="16" name="矩形 15">
            <a:extLst>
              <a:ext uri="{FF2B5EF4-FFF2-40B4-BE49-F238E27FC236}">
                <a16:creationId xmlns:a16="http://schemas.microsoft.com/office/drawing/2014/main" id="{C88F47C0-E2DD-41B5-B8D5-BF8EF75309D6}"/>
              </a:ext>
            </a:extLst>
          </p:cNvPr>
          <p:cNvSpPr/>
          <p:nvPr/>
        </p:nvSpPr>
        <p:spPr>
          <a:xfrm>
            <a:off x="1520709" y="5889740"/>
            <a:ext cx="7969003"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、实行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收入再分配</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，适当调节劳动分配，保障低收入者的基本生活。</a:t>
            </a:r>
          </a:p>
        </p:txBody>
      </p:sp>
      <p:pic>
        <p:nvPicPr>
          <p:cNvPr id="2" name="图片 1">
            <a:extLst>
              <a:ext uri="{FF2B5EF4-FFF2-40B4-BE49-F238E27FC236}">
                <a16:creationId xmlns:a16="http://schemas.microsoft.com/office/drawing/2014/main" id="{6B3E4704-1C72-4DEB-AB09-8E44B2326399}"/>
              </a:ext>
            </a:extLst>
          </p:cNvPr>
          <p:cNvPicPr>
            <a:picLocks noChangeAspect="1"/>
          </p:cNvPicPr>
          <p:nvPr/>
        </p:nvPicPr>
        <p:blipFill>
          <a:blip r:embed="rId3"/>
          <a:stretch>
            <a:fillRect/>
          </a:stretch>
        </p:blipFill>
        <p:spPr>
          <a:xfrm>
            <a:off x="9398920" y="793248"/>
            <a:ext cx="2685605" cy="1390092"/>
          </a:xfrm>
          <a:prstGeom prst="rect">
            <a:avLst/>
          </a:prstGeom>
        </p:spPr>
      </p:pic>
      <p:sp>
        <p:nvSpPr>
          <p:cNvPr id="4" name="矩形 3">
            <a:extLst>
              <a:ext uri="{FF2B5EF4-FFF2-40B4-BE49-F238E27FC236}">
                <a16:creationId xmlns:a16="http://schemas.microsoft.com/office/drawing/2014/main" id="{D9B1206C-9536-4FB3-9348-D39E0537C717}"/>
              </a:ext>
            </a:extLst>
          </p:cNvPr>
          <p:cNvSpPr/>
          <p:nvPr/>
        </p:nvSpPr>
        <p:spPr>
          <a:xfrm>
            <a:off x="1293546" y="2827746"/>
            <a:ext cx="3135795" cy="50488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4.1.4.1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社会保险的功能：</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矩形 5">
            <a:extLst>
              <a:ext uri="{FF2B5EF4-FFF2-40B4-BE49-F238E27FC236}">
                <a16:creationId xmlns:a16="http://schemas.microsoft.com/office/drawing/2014/main" id="{3B3EC473-D187-46A6-9F16-7524A838855B}"/>
              </a:ext>
            </a:extLst>
          </p:cNvPr>
          <p:cNvSpPr/>
          <p:nvPr/>
        </p:nvSpPr>
        <p:spPr>
          <a:xfrm>
            <a:off x="1010193" y="201588"/>
            <a:ext cx="25699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4.1.4.1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社会保险的功能</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文本框 28">
            <a:extLst>
              <a:ext uri="{FF2B5EF4-FFF2-40B4-BE49-F238E27FC236}">
                <a16:creationId xmlns:a16="http://schemas.microsoft.com/office/drawing/2014/main" id="{9D16C5F5-20D3-43AB-94CC-F9C5259B34D4}"/>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3" name="矩形 42">
            <a:extLst>
              <a:ext uri="{FF2B5EF4-FFF2-40B4-BE49-F238E27FC236}">
                <a16:creationId xmlns:a16="http://schemas.microsoft.com/office/drawing/2014/main" id="{03FFB616-D658-4117-8F14-1238DD554495}"/>
              </a:ext>
            </a:extLst>
          </p:cNvPr>
          <p:cNvSpPr/>
          <p:nvPr/>
        </p:nvSpPr>
        <p:spPr>
          <a:xfrm>
            <a:off x="437778" y="1573246"/>
            <a:ext cx="27239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社会保险概述</a:t>
            </a:r>
          </a:p>
        </p:txBody>
      </p:sp>
      <p:sp>
        <p:nvSpPr>
          <p:cNvPr id="8" name="星形: 五角 7">
            <a:extLst>
              <a:ext uri="{FF2B5EF4-FFF2-40B4-BE49-F238E27FC236}">
                <a16:creationId xmlns:a16="http://schemas.microsoft.com/office/drawing/2014/main" id="{CEAA62ED-DE33-47EE-8E2F-A9BDC58E97D9}"/>
              </a:ext>
            </a:extLst>
          </p:cNvPr>
          <p:cNvSpPr/>
          <p:nvPr/>
        </p:nvSpPr>
        <p:spPr>
          <a:xfrm>
            <a:off x="4464593" y="2925942"/>
            <a:ext cx="326907" cy="327355"/>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139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14625" y="2055165"/>
            <a:ext cx="10961286" cy="4340141"/>
          </a:xfrm>
        </p:spPr>
        <p:txBody>
          <a:bodyPr anchor="ctr"/>
          <a:lstStyle/>
          <a:p>
            <a:pPr algn="l">
              <a:spcAft>
                <a:spcPts val="1200"/>
              </a:spcAft>
            </a:pPr>
            <a:r>
              <a:rPr lang="zh-CN" altLang="en-US" dirty="0"/>
              <a:t>社会保障始终是在全社会范围内实行的，经济发展水平只决定其保障水准高低，不决定其范围大小，保障对象是（      ）。</a:t>
            </a:r>
          </a:p>
          <a:p>
            <a:pPr algn="l">
              <a:lnSpc>
                <a:spcPct val="150000"/>
              </a:lnSpc>
            </a:pPr>
            <a:r>
              <a:rPr lang="en-US" altLang="zh-CN" dirty="0"/>
              <a:t>A</a:t>
            </a:r>
            <a:r>
              <a:rPr lang="zh-CN" altLang="en-US" dirty="0"/>
              <a:t>、参加社会劳动的全体国民</a:t>
            </a:r>
          </a:p>
          <a:p>
            <a:pPr algn="l">
              <a:lnSpc>
                <a:spcPct val="150000"/>
              </a:lnSpc>
            </a:pPr>
            <a:r>
              <a:rPr lang="en-US" altLang="zh-CN" dirty="0"/>
              <a:t>B</a:t>
            </a:r>
            <a:r>
              <a:rPr lang="zh-CN" altLang="en-US" dirty="0"/>
              <a:t>、不论是否参加过社会劳动的全体国民</a:t>
            </a:r>
          </a:p>
          <a:p>
            <a:pPr algn="l">
              <a:lnSpc>
                <a:spcPct val="150000"/>
              </a:lnSpc>
            </a:pPr>
            <a:r>
              <a:rPr lang="en-US" altLang="zh-CN" dirty="0"/>
              <a:t>C</a:t>
            </a:r>
            <a:r>
              <a:rPr lang="zh-CN" altLang="en-US" dirty="0"/>
              <a:t>、不论是否参加过劳动的部分国民</a:t>
            </a:r>
          </a:p>
          <a:p>
            <a:pPr algn="l">
              <a:lnSpc>
                <a:spcPct val="150000"/>
              </a:lnSpc>
            </a:pPr>
            <a:r>
              <a:rPr lang="en-US" altLang="zh-CN" dirty="0"/>
              <a:t>D</a:t>
            </a:r>
            <a:r>
              <a:rPr lang="zh-CN" altLang="en-US" dirty="0"/>
              <a:t>、参加过社会劳动的部分国民</a:t>
            </a:r>
          </a:p>
        </p:txBody>
      </p:sp>
      <p:sp>
        <p:nvSpPr>
          <p:cNvPr id="5" name="TextBox 3">
            <a:extLst>
              <a:ext uri="{FF2B5EF4-FFF2-40B4-BE49-F238E27FC236}">
                <a16:creationId xmlns:a16="http://schemas.microsoft.com/office/drawing/2014/main" id="{AF629F29-44A1-4DC7-95C2-0338BC7A7D7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1633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13CF5E5-39D1-44BC-8D64-20CEEF085DD3}"/>
              </a:ext>
            </a:extLst>
          </p:cNvPr>
          <p:cNvGrpSpPr/>
          <p:nvPr/>
        </p:nvGrpSpPr>
        <p:grpSpPr>
          <a:xfrm>
            <a:off x="265520" y="1122469"/>
            <a:ext cx="5469820" cy="1102210"/>
            <a:chOff x="107475" y="941847"/>
            <a:chExt cx="5469820" cy="1102210"/>
          </a:xfrm>
        </p:grpSpPr>
        <p:grpSp>
          <p:nvGrpSpPr>
            <p:cNvPr id="4" name="组合 3">
              <a:extLst>
                <a:ext uri="{FF2B5EF4-FFF2-40B4-BE49-F238E27FC236}">
                  <a16:creationId xmlns:a16="http://schemas.microsoft.com/office/drawing/2014/main" id="{FB661088-CFCE-4DA5-88CE-503EBEF4AD97}"/>
                </a:ext>
              </a:extLst>
            </p:cNvPr>
            <p:cNvGrpSpPr/>
            <p:nvPr/>
          </p:nvGrpSpPr>
          <p:grpSpPr>
            <a:xfrm>
              <a:off x="107475" y="941847"/>
              <a:ext cx="4750701" cy="1102210"/>
              <a:chOff x="107475" y="941847"/>
              <a:chExt cx="4750701" cy="1102210"/>
            </a:xfrm>
          </p:grpSpPr>
          <p:sp>
            <p:nvSpPr>
              <p:cNvPr id="7" name="文本框 6">
                <a:extLst>
                  <a:ext uri="{FF2B5EF4-FFF2-40B4-BE49-F238E27FC236}">
                    <a16:creationId xmlns:a16="http://schemas.microsoft.com/office/drawing/2014/main" id="{CA49E50C-2750-4989-9E94-FE7C8A635FB4}"/>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8" name="矩形 7">
                <a:extLst>
                  <a:ext uri="{FF2B5EF4-FFF2-40B4-BE49-F238E27FC236}">
                    <a16:creationId xmlns:a16="http://schemas.microsoft.com/office/drawing/2014/main" id="{2E0E0931-B27B-4F8F-943E-741BBCF2C6B7}"/>
                  </a:ext>
                </a:extLst>
              </p:cNvPr>
              <p:cNvSpPr/>
              <p:nvPr/>
            </p:nvSpPr>
            <p:spPr>
              <a:xfrm>
                <a:off x="292508" y="1613170"/>
                <a:ext cx="4565668" cy="430887"/>
              </a:xfrm>
              <a:prstGeom prst="rect">
                <a:avLst/>
              </a:prstGeom>
              <a:noFill/>
            </p:spPr>
            <p:txBody>
              <a:bodyPr wrap="square" rtlCol="0">
                <a:spAutoFit/>
              </a:bodyPr>
              <a:lstStyle/>
              <a:p>
                <a:pPr algn="ctr"/>
                <a:r>
                  <a:rPr lang="en-US" altLang="zh-CN" sz="2200" b="1" dirty="0"/>
                  <a:t>3.3</a:t>
                </a:r>
                <a:r>
                  <a:rPr lang="zh-CN" altLang="en-US" sz="2200" b="1" dirty="0"/>
                  <a:t>     社会保障基金筹集的类型</a:t>
                </a:r>
              </a:p>
            </p:txBody>
          </p:sp>
        </p:grpSp>
        <p:sp>
          <p:nvSpPr>
            <p:cNvPr id="5" name="文本框 4">
              <a:extLst>
                <a:ext uri="{FF2B5EF4-FFF2-40B4-BE49-F238E27FC236}">
                  <a16:creationId xmlns:a16="http://schemas.microsoft.com/office/drawing/2014/main" id="{7D9252E8-6169-4F8B-848C-DE1840875F06}"/>
                </a:ext>
              </a:extLst>
            </p:cNvPr>
            <p:cNvSpPr txBox="1"/>
            <p:nvPr/>
          </p:nvSpPr>
          <p:spPr>
            <a:xfrm>
              <a:off x="4700132" y="166083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简答题</a:t>
              </a:r>
            </a:p>
          </p:txBody>
        </p:sp>
      </p:grpSp>
      <p:sp>
        <p:nvSpPr>
          <p:cNvPr id="9" name="矩形 8">
            <a:extLst>
              <a:ext uri="{FF2B5EF4-FFF2-40B4-BE49-F238E27FC236}">
                <a16:creationId xmlns:a16="http://schemas.microsoft.com/office/drawing/2014/main" id="{71D41DE6-6290-407E-9A85-B23442DE4B72}"/>
              </a:ext>
            </a:extLst>
          </p:cNvPr>
          <p:cNvSpPr/>
          <p:nvPr/>
        </p:nvSpPr>
        <p:spPr>
          <a:xfrm>
            <a:off x="923674" y="2473581"/>
            <a:ext cx="2873090" cy="400110"/>
          </a:xfrm>
          <a:prstGeom prst="rect">
            <a:avLst/>
          </a:prstGeom>
        </p:spPr>
        <p:txBody>
          <a:bodyPr wrap="square">
            <a:spAutoFit/>
          </a:bodyPr>
          <a:lstStyle/>
          <a:p>
            <a:pPr lvl="0"/>
            <a:r>
              <a:rPr lang="zh-CN" altLang="en-US" sz="2000" dirty="0">
                <a:solidFill>
                  <a:srgbClr val="FF0000"/>
                </a:solidFill>
              </a:rPr>
              <a:t>（一）</a:t>
            </a:r>
            <a:r>
              <a:rPr lang="en-US" altLang="zh-CN" sz="2000" dirty="0">
                <a:solidFill>
                  <a:srgbClr val="FF0000"/>
                </a:solidFill>
              </a:rPr>
              <a:t>DB</a:t>
            </a:r>
            <a:r>
              <a:rPr lang="zh-CN" altLang="en-US" sz="2000" dirty="0">
                <a:solidFill>
                  <a:srgbClr val="FF0000"/>
                </a:solidFill>
              </a:rPr>
              <a:t>型现收现付制</a:t>
            </a:r>
          </a:p>
        </p:txBody>
      </p:sp>
      <p:sp>
        <p:nvSpPr>
          <p:cNvPr id="10" name="矩形 9">
            <a:extLst>
              <a:ext uri="{FF2B5EF4-FFF2-40B4-BE49-F238E27FC236}">
                <a16:creationId xmlns:a16="http://schemas.microsoft.com/office/drawing/2014/main" id="{F3D66992-662C-4A3E-BCE3-605C6FA1D90B}"/>
              </a:ext>
            </a:extLst>
          </p:cNvPr>
          <p:cNvSpPr/>
          <p:nvPr/>
        </p:nvSpPr>
        <p:spPr>
          <a:xfrm>
            <a:off x="915832" y="3469365"/>
            <a:ext cx="2873090" cy="400110"/>
          </a:xfrm>
          <a:prstGeom prst="rect">
            <a:avLst/>
          </a:prstGeom>
        </p:spPr>
        <p:txBody>
          <a:bodyPr wrap="square">
            <a:spAutoFit/>
          </a:bodyPr>
          <a:lstStyle/>
          <a:p>
            <a:pPr lvl="0"/>
            <a:r>
              <a:rPr lang="zh-CN" altLang="en-US" sz="2000" dirty="0">
                <a:solidFill>
                  <a:srgbClr val="FF0000"/>
                </a:solidFill>
              </a:rPr>
              <a:t>（二）</a:t>
            </a:r>
            <a:r>
              <a:rPr lang="en-US" altLang="zh-CN" sz="2000" dirty="0">
                <a:solidFill>
                  <a:srgbClr val="FF0000"/>
                </a:solidFill>
              </a:rPr>
              <a:t>DC</a:t>
            </a:r>
            <a:r>
              <a:rPr lang="zh-CN" altLang="en-US" sz="2000" dirty="0">
                <a:solidFill>
                  <a:srgbClr val="FF0000"/>
                </a:solidFill>
              </a:rPr>
              <a:t>型完全积累制</a:t>
            </a:r>
          </a:p>
        </p:txBody>
      </p:sp>
      <p:sp>
        <p:nvSpPr>
          <p:cNvPr id="11" name="矩形 10">
            <a:extLst>
              <a:ext uri="{FF2B5EF4-FFF2-40B4-BE49-F238E27FC236}">
                <a16:creationId xmlns:a16="http://schemas.microsoft.com/office/drawing/2014/main" id="{9AC7C8C8-B317-46BC-907E-5173666DA8FB}"/>
              </a:ext>
            </a:extLst>
          </p:cNvPr>
          <p:cNvSpPr/>
          <p:nvPr/>
        </p:nvSpPr>
        <p:spPr>
          <a:xfrm>
            <a:off x="915832" y="5020368"/>
            <a:ext cx="1723549" cy="400110"/>
          </a:xfrm>
          <a:prstGeom prst="rect">
            <a:avLst/>
          </a:prstGeom>
        </p:spPr>
        <p:txBody>
          <a:bodyPr wrap="none">
            <a:spAutoFit/>
          </a:bodyPr>
          <a:lstStyle/>
          <a:p>
            <a:pPr lvl="0"/>
            <a:r>
              <a:rPr lang="zh-CN" altLang="en-US" sz="2000" dirty="0">
                <a:solidFill>
                  <a:srgbClr val="FF0000"/>
                </a:solidFill>
              </a:rPr>
              <a:t>（三）混合型</a:t>
            </a:r>
            <a:endParaRPr lang="en-GB" altLang="zh-CN" sz="2000" dirty="0">
              <a:solidFill>
                <a:srgbClr val="FF0000"/>
              </a:solidFill>
            </a:endParaRPr>
          </a:p>
        </p:txBody>
      </p:sp>
      <p:sp>
        <p:nvSpPr>
          <p:cNvPr id="12" name="矩形 11">
            <a:extLst>
              <a:ext uri="{FF2B5EF4-FFF2-40B4-BE49-F238E27FC236}">
                <a16:creationId xmlns:a16="http://schemas.microsoft.com/office/drawing/2014/main" id="{EFDBE317-267D-4228-A828-FFD4CC3EF709}"/>
              </a:ext>
            </a:extLst>
          </p:cNvPr>
          <p:cNvSpPr/>
          <p:nvPr/>
        </p:nvSpPr>
        <p:spPr>
          <a:xfrm>
            <a:off x="1670755" y="2943650"/>
            <a:ext cx="10408356" cy="369332"/>
          </a:xfrm>
          <a:prstGeom prst="rect">
            <a:avLst/>
          </a:prstGeom>
        </p:spPr>
        <p:txBody>
          <a:bodyPr wrap="square">
            <a:spAutoFit/>
          </a:bodyPr>
          <a:lstStyle/>
          <a:p>
            <a:pPr lvl="0"/>
            <a:r>
              <a:rPr lang="zh-CN" altLang="en-US" dirty="0"/>
              <a:t>用现在工作的一代人上缴的保险费来立即支付给当今退休一代人的基本融资制度。</a:t>
            </a:r>
            <a:r>
              <a:rPr lang="zh-CN" altLang="en-US" dirty="0">
                <a:solidFill>
                  <a:srgbClr val="FF0000"/>
                </a:solidFill>
              </a:rPr>
              <a:t>（大多数发达国家）</a:t>
            </a:r>
          </a:p>
        </p:txBody>
      </p:sp>
      <p:sp>
        <p:nvSpPr>
          <p:cNvPr id="13" name="矩形 12">
            <a:extLst>
              <a:ext uri="{FF2B5EF4-FFF2-40B4-BE49-F238E27FC236}">
                <a16:creationId xmlns:a16="http://schemas.microsoft.com/office/drawing/2014/main" id="{EA896D63-2681-44AD-A803-79B9B30CE174}"/>
              </a:ext>
            </a:extLst>
          </p:cNvPr>
          <p:cNvSpPr/>
          <p:nvPr/>
        </p:nvSpPr>
        <p:spPr>
          <a:xfrm>
            <a:off x="1670755" y="3959994"/>
            <a:ext cx="7568097" cy="369332"/>
          </a:xfrm>
          <a:prstGeom prst="rect">
            <a:avLst/>
          </a:prstGeom>
        </p:spPr>
        <p:txBody>
          <a:bodyPr wrap="none">
            <a:spAutoFit/>
          </a:bodyPr>
          <a:lstStyle/>
          <a:p>
            <a:r>
              <a:rPr lang="en-US" altLang="zh-CN" dirty="0"/>
              <a:t>1</a:t>
            </a:r>
            <a:r>
              <a:rPr lang="zh-CN" altLang="en-US" dirty="0"/>
              <a:t>、智利模式；</a:t>
            </a:r>
            <a:r>
              <a:rPr lang="en-US" altLang="zh-CN" dirty="0"/>
              <a:t>a</a:t>
            </a:r>
            <a:r>
              <a:rPr lang="zh-CN" altLang="en-US" dirty="0"/>
              <a:t>、</a:t>
            </a:r>
            <a:r>
              <a:rPr lang="zh-CN" altLang="zh-CN" dirty="0"/>
              <a:t>养老金给付水平几乎完全取决于缴费余额和投资收益</a:t>
            </a:r>
            <a:r>
              <a:rPr lang="zh-CN" altLang="en-US" dirty="0">
                <a:latin typeface="+mn-ea"/>
              </a:rPr>
              <a:t>。</a:t>
            </a:r>
          </a:p>
        </p:txBody>
      </p:sp>
      <p:sp>
        <p:nvSpPr>
          <p:cNvPr id="14" name="矩形 13">
            <a:extLst>
              <a:ext uri="{FF2B5EF4-FFF2-40B4-BE49-F238E27FC236}">
                <a16:creationId xmlns:a16="http://schemas.microsoft.com/office/drawing/2014/main" id="{37E199F6-3D0F-4089-80B3-275A6F955776}"/>
              </a:ext>
            </a:extLst>
          </p:cNvPr>
          <p:cNvSpPr/>
          <p:nvPr/>
        </p:nvSpPr>
        <p:spPr>
          <a:xfrm>
            <a:off x="1686364" y="4516487"/>
            <a:ext cx="3950120" cy="369332"/>
          </a:xfrm>
          <a:prstGeom prst="rect">
            <a:avLst/>
          </a:prstGeom>
        </p:spPr>
        <p:txBody>
          <a:bodyPr wrap="none">
            <a:spAutoFit/>
          </a:bodyPr>
          <a:lstStyle/>
          <a:p>
            <a:pPr lvl="0"/>
            <a:r>
              <a:rPr lang="en-US" altLang="zh-CN" dirty="0"/>
              <a:t>2</a:t>
            </a:r>
            <a:r>
              <a:rPr lang="zh-CN" altLang="en-US" dirty="0"/>
              <a:t>、“中央公积金模式”</a:t>
            </a:r>
            <a:r>
              <a:rPr lang="en-US" altLang="zh-CN" dirty="0"/>
              <a:t>——</a:t>
            </a:r>
            <a:r>
              <a:rPr lang="zh-CN" altLang="en-US" dirty="0"/>
              <a:t>国家运作</a:t>
            </a:r>
          </a:p>
        </p:txBody>
      </p:sp>
      <p:sp>
        <p:nvSpPr>
          <p:cNvPr id="17" name="矩形 16">
            <a:extLst>
              <a:ext uri="{FF2B5EF4-FFF2-40B4-BE49-F238E27FC236}">
                <a16:creationId xmlns:a16="http://schemas.microsoft.com/office/drawing/2014/main" id="{5DC007B2-C622-4526-B2FD-55113EDFECBC}"/>
              </a:ext>
            </a:extLst>
          </p:cNvPr>
          <p:cNvSpPr/>
          <p:nvPr/>
        </p:nvSpPr>
        <p:spPr>
          <a:xfrm>
            <a:off x="1686364" y="5523509"/>
            <a:ext cx="5958682" cy="369332"/>
          </a:xfrm>
          <a:prstGeom prst="rect">
            <a:avLst/>
          </a:prstGeom>
        </p:spPr>
        <p:txBody>
          <a:bodyPr wrap="none">
            <a:spAutoFit/>
          </a:bodyPr>
          <a:lstStyle/>
          <a:p>
            <a:r>
              <a:rPr lang="en-US" altLang="zh-CN" dirty="0"/>
              <a:t>1</a:t>
            </a:r>
            <a:r>
              <a:rPr lang="zh-CN" altLang="en-US" dirty="0"/>
              <a:t>、半积累制；</a:t>
            </a:r>
            <a:r>
              <a:rPr lang="en-US" altLang="zh-CN" dirty="0"/>
              <a:t>2</a:t>
            </a:r>
            <a:r>
              <a:rPr lang="zh-CN" altLang="en-US" dirty="0"/>
              <a:t>、“名义缴费确定型”即“名义账户制”</a:t>
            </a:r>
          </a:p>
        </p:txBody>
      </p:sp>
      <p:sp>
        <p:nvSpPr>
          <p:cNvPr id="2" name="矩形 1">
            <a:extLst>
              <a:ext uri="{FF2B5EF4-FFF2-40B4-BE49-F238E27FC236}">
                <a16:creationId xmlns:a16="http://schemas.microsoft.com/office/drawing/2014/main" id="{5AE0EFCB-CF90-45D0-8FCC-0C3D4B84B551}"/>
              </a:ext>
            </a:extLst>
          </p:cNvPr>
          <p:cNvSpPr/>
          <p:nvPr/>
        </p:nvSpPr>
        <p:spPr>
          <a:xfrm>
            <a:off x="923674" y="196705"/>
            <a:ext cx="2929007" cy="369332"/>
          </a:xfrm>
          <a:prstGeom prst="rect">
            <a:avLst/>
          </a:prstGeom>
        </p:spPr>
        <p:txBody>
          <a:bodyPr wrap="none">
            <a:spAutoFit/>
          </a:bodyPr>
          <a:lstStyle/>
          <a:p>
            <a:r>
              <a:rPr lang="en-US" altLang="zh-CN" dirty="0">
                <a:latin typeface="Helvetica Neue For Number"/>
              </a:rPr>
              <a:t>3.3.1 </a:t>
            </a:r>
            <a:r>
              <a:rPr lang="zh-CN" altLang="en-US" dirty="0">
                <a:latin typeface="Helvetica Neue For Number"/>
              </a:rPr>
              <a:t>一、</a:t>
            </a:r>
            <a:r>
              <a:rPr lang="en-US" altLang="zh-CN" dirty="0">
                <a:latin typeface="Helvetica Neue For Number"/>
              </a:rPr>
              <a:t>DB</a:t>
            </a:r>
            <a:r>
              <a:rPr lang="zh-CN" altLang="en-US" dirty="0">
                <a:latin typeface="Helvetica Neue For Number"/>
              </a:rPr>
              <a:t>型现收现付制</a:t>
            </a:r>
            <a:endParaRPr lang="zh-CN" altLang="en-US" dirty="0"/>
          </a:p>
        </p:txBody>
      </p:sp>
      <p:sp>
        <p:nvSpPr>
          <p:cNvPr id="6" name="文本框 5">
            <a:extLst>
              <a:ext uri="{FF2B5EF4-FFF2-40B4-BE49-F238E27FC236}">
                <a16:creationId xmlns:a16="http://schemas.microsoft.com/office/drawing/2014/main" id="{13D76D58-1F09-4262-B7D8-3E4ED34C2CD6}"/>
              </a:ext>
            </a:extLst>
          </p:cNvPr>
          <p:cNvSpPr txBox="1"/>
          <p:nvPr/>
        </p:nvSpPr>
        <p:spPr>
          <a:xfrm>
            <a:off x="3852681" y="2478599"/>
            <a:ext cx="1107996"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名词解释</a:t>
            </a:r>
          </a:p>
        </p:txBody>
      </p:sp>
      <p:sp>
        <p:nvSpPr>
          <p:cNvPr id="19" name="星形: 五角 18">
            <a:extLst>
              <a:ext uri="{FF2B5EF4-FFF2-40B4-BE49-F238E27FC236}">
                <a16:creationId xmlns:a16="http://schemas.microsoft.com/office/drawing/2014/main" id="{FD4BB16E-2806-4ACE-9880-19883D99BB74}"/>
              </a:ext>
            </a:extLst>
          </p:cNvPr>
          <p:cNvSpPr/>
          <p:nvPr/>
        </p:nvSpPr>
        <p:spPr>
          <a:xfrm>
            <a:off x="6025661" y="1860925"/>
            <a:ext cx="289169" cy="289542"/>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287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14625" y="2055165"/>
            <a:ext cx="10961286" cy="4340141"/>
          </a:xfrm>
        </p:spPr>
        <p:txBody>
          <a:bodyPr anchor="ctr"/>
          <a:lstStyle/>
          <a:p>
            <a:pPr algn="l">
              <a:spcAft>
                <a:spcPts val="1200"/>
              </a:spcAft>
            </a:pPr>
            <a:r>
              <a:rPr lang="zh-CN" altLang="en-US" dirty="0"/>
              <a:t>社会保障始终是在全社会范围内实行的，经济发展水平只决定其保障水准高低，不决定其范围大小，保障对象是（   </a:t>
            </a:r>
            <a:r>
              <a:rPr lang="en-US" altLang="zh-CN" b="1" dirty="0">
                <a:solidFill>
                  <a:srgbClr val="FF0000"/>
                </a:solidFill>
              </a:rPr>
              <a:t>B</a:t>
            </a:r>
            <a:r>
              <a:rPr lang="zh-CN" altLang="en-US" dirty="0"/>
              <a:t>  ）。</a:t>
            </a:r>
          </a:p>
          <a:p>
            <a:pPr algn="l">
              <a:lnSpc>
                <a:spcPct val="150000"/>
              </a:lnSpc>
            </a:pPr>
            <a:r>
              <a:rPr lang="en-US" altLang="zh-CN" dirty="0"/>
              <a:t>A</a:t>
            </a:r>
            <a:r>
              <a:rPr lang="zh-CN" altLang="en-US" dirty="0"/>
              <a:t>、参加社会劳动的全体国民</a:t>
            </a:r>
          </a:p>
          <a:p>
            <a:pPr algn="l">
              <a:lnSpc>
                <a:spcPct val="150000"/>
              </a:lnSpc>
            </a:pPr>
            <a:r>
              <a:rPr lang="en-US" altLang="zh-CN" b="1" dirty="0">
                <a:solidFill>
                  <a:srgbClr val="FF0000"/>
                </a:solidFill>
              </a:rPr>
              <a:t>B</a:t>
            </a:r>
            <a:r>
              <a:rPr lang="zh-CN" altLang="en-US" b="1" dirty="0">
                <a:solidFill>
                  <a:srgbClr val="FF0000"/>
                </a:solidFill>
              </a:rPr>
              <a:t>、不论是否参加过社会劳动的全体国民</a:t>
            </a:r>
          </a:p>
          <a:p>
            <a:pPr algn="l">
              <a:lnSpc>
                <a:spcPct val="150000"/>
              </a:lnSpc>
            </a:pPr>
            <a:r>
              <a:rPr lang="en-US" altLang="zh-CN" dirty="0"/>
              <a:t>C</a:t>
            </a:r>
            <a:r>
              <a:rPr lang="zh-CN" altLang="en-US" dirty="0"/>
              <a:t>、不论是否参加过劳动的部分国民</a:t>
            </a:r>
          </a:p>
          <a:p>
            <a:pPr algn="l">
              <a:lnSpc>
                <a:spcPct val="150000"/>
              </a:lnSpc>
            </a:pPr>
            <a:r>
              <a:rPr lang="en-US" altLang="zh-CN" dirty="0"/>
              <a:t>D</a:t>
            </a:r>
            <a:r>
              <a:rPr lang="zh-CN" altLang="en-US" dirty="0"/>
              <a:t>、参加过社会劳动的部分国民</a:t>
            </a:r>
          </a:p>
        </p:txBody>
      </p:sp>
      <p:sp>
        <p:nvSpPr>
          <p:cNvPr id="5" name="TextBox 3">
            <a:extLst>
              <a:ext uri="{FF2B5EF4-FFF2-40B4-BE49-F238E27FC236}">
                <a16:creationId xmlns:a16="http://schemas.microsoft.com/office/drawing/2014/main" id="{AF629F29-44A1-4DC7-95C2-0338BC7A7D7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233254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1930987"/>
            <a:ext cx="9696931" cy="4340141"/>
          </a:xfrm>
        </p:spPr>
        <p:txBody>
          <a:bodyPr anchor="ctr"/>
          <a:lstStyle/>
          <a:p>
            <a:pPr algn="l">
              <a:spcAft>
                <a:spcPts val="1200"/>
              </a:spcAft>
            </a:pPr>
            <a:r>
              <a:rPr lang="zh-CN" altLang="en-US" dirty="0"/>
              <a:t>社会保险的功能有（      ）。</a:t>
            </a:r>
          </a:p>
          <a:p>
            <a:pPr algn="l">
              <a:lnSpc>
                <a:spcPct val="150000"/>
              </a:lnSpc>
            </a:pPr>
            <a:r>
              <a:rPr lang="en-US" altLang="zh-CN" dirty="0"/>
              <a:t>A</a:t>
            </a:r>
            <a:r>
              <a:rPr lang="zh-CN" altLang="en-US" dirty="0"/>
              <a:t>、保障劳动者基本生活，安定社会</a:t>
            </a:r>
          </a:p>
          <a:p>
            <a:pPr algn="l">
              <a:lnSpc>
                <a:spcPct val="150000"/>
              </a:lnSpc>
            </a:pPr>
            <a:r>
              <a:rPr lang="en-US" altLang="zh-CN" dirty="0"/>
              <a:t>B</a:t>
            </a:r>
            <a:r>
              <a:rPr lang="zh-CN" altLang="en-US" dirty="0"/>
              <a:t>、保护劳动者身体健康，增进劳动者体质</a:t>
            </a:r>
          </a:p>
          <a:p>
            <a:pPr algn="l">
              <a:lnSpc>
                <a:spcPct val="150000"/>
              </a:lnSpc>
            </a:pPr>
            <a:r>
              <a:rPr lang="en-US" altLang="zh-CN" dirty="0"/>
              <a:t>C</a:t>
            </a:r>
            <a:r>
              <a:rPr lang="zh-CN" altLang="en-US" dirty="0"/>
              <a:t>、促进生产发展，保证经济正常运行</a:t>
            </a:r>
          </a:p>
          <a:p>
            <a:pPr algn="l">
              <a:lnSpc>
                <a:spcPct val="150000"/>
              </a:lnSpc>
            </a:pPr>
            <a:r>
              <a:rPr lang="en-US" altLang="zh-CN" dirty="0"/>
              <a:t>D</a:t>
            </a:r>
            <a:r>
              <a:rPr lang="zh-CN" altLang="en-US" dirty="0"/>
              <a:t>、为社会、为基层服务，方便群众生活</a:t>
            </a:r>
          </a:p>
          <a:p>
            <a:pPr algn="l">
              <a:lnSpc>
                <a:spcPct val="150000"/>
              </a:lnSpc>
            </a:pPr>
            <a:r>
              <a:rPr lang="en-US" altLang="zh-CN" dirty="0"/>
              <a:t>E</a:t>
            </a:r>
            <a:r>
              <a:rPr lang="zh-CN" altLang="en-US" dirty="0"/>
              <a:t>、实行收入再分配，适当调节劳动分配，保障低收入者的基本生活</a:t>
            </a:r>
          </a:p>
        </p:txBody>
      </p:sp>
      <p:sp>
        <p:nvSpPr>
          <p:cNvPr id="5" name="TextBox 3">
            <a:extLst>
              <a:ext uri="{FF2B5EF4-FFF2-40B4-BE49-F238E27FC236}">
                <a16:creationId xmlns:a16="http://schemas.microsoft.com/office/drawing/2014/main" id="{AF629F29-44A1-4DC7-95C2-0338BC7A7D7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114092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1930987"/>
            <a:ext cx="9696931" cy="4340141"/>
          </a:xfrm>
        </p:spPr>
        <p:txBody>
          <a:bodyPr anchor="ctr"/>
          <a:lstStyle/>
          <a:p>
            <a:pPr algn="l">
              <a:spcAft>
                <a:spcPts val="1200"/>
              </a:spcAft>
            </a:pPr>
            <a:r>
              <a:rPr lang="zh-CN" altLang="en-US" dirty="0"/>
              <a:t>社会保险的功能有（   </a:t>
            </a:r>
            <a:r>
              <a:rPr lang="en-US" altLang="zh-CN" b="1" dirty="0">
                <a:solidFill>
                  <a:srgbClr val="FF0000"/>
                </a:solidFill>
              </a:rPr>
              <a:t>ABCDE</a:t>
            </a:r>
            <a:r>
              <a:rPr lang="zh-CN" altLang="en-US" dirty="0"/>
              <a:t>   ）。</a:t>
            </a:r>
          </a:p>
          <a:p>
            <a:pPr algn="l">
              <a:lnSpc>
                <a:spcPct val="150000"/>
              </a:lnSpc>
            </a:pPr>
            <a:r>
              <a:rPr lang="en-US" altLang="zh-CN" b="1" dirty="0">
                <a:solidFill>
                  <a:srgbClr val="FF0000"/>
                </a:solidFill>
              </a:rPr>
              <a:t>A</a:t>
            </a:r>
            <a:r>
              <a:rPr lang="zh-CN" altLang="en-US" b="1" dirty="0">
                <a:solidFill>
                  <a:srgbClr val="FF0000"/>
                </a:solidFill>
              </a:rPr>
              <a:t>、保障劳动者基本生活，安定社会</a:t>
            </a:r>
          </a:p>
          <a:p>
            <a:pPr algn="l">
              <a:lnSpc>
                <a:spcPct val="150000"/>
              </a:lnSpc>
            </a:pPr>
            <a:r>
              <a:rPr lang="en-US" altLang="zh-CN" b="1" dirty="0">
                <a:solidFill>
                  <a:srgbClr val="FF0000"/>
                </a:solidFill>
              </a:rPr>
              <a:t>B</a:t>
            </a:r>
            <a:r>
              <a:rPr lang="zh-CN" altLang="en-US" b="1" dirty="0">
                <a:solidFill>
                  <a:srgbClr val="FF0000"/>
                </a:solidFill>
              </a:rPr>
              <a:t>、保护劳动者身体健康，增进劳动者体质</a:t>
            </a:r>
          </a:p>
          <a:p>
            <a:pPr algn="l">
              <a:lnSpc>
                <a:spcPct val="150000"/>
              </a:lnSpc>
            </a:pPr>
            <a:r>
              <a:rPr lang="en-US" altLang="zh-CN" b="1" dirty="0">
                <a:solidFill>
                  <a:srgbClr val="FF0000"/>
                </a:solidFill>
              </a:rPr>
              <a:t>C</a:t>
            </a:r>
            <a:r>
              <a:rPr lang="zh-CN" altLang="en-US" b="1" dirty="0">
                <a:solidFill>
                  <a:srgbClr val="FF0000"/>
                </a:solidFill>
              </a:rPr>
              <a:t>、促进生产发展，保证经济正常运行</a:t>
            </a:r>
          </a:p>
          <a:p>
            <a:pPr algn="l">
              <a:lnSpc>
                <a:spcPct val="150000"/>
              </a:lnSpc>
            </a:pPr>
            <a:r>
              <a:rPr lang="en-US" altLang="zh-CN" b="1" dirty="0">
                <a:solidFill>
                  <a:srgbClr val="FF0000"/>
                </a:solidFill>
              </a:rPr>
              <a:t>D</a:t>
            </a:r>
            <a:r>
              <a:rPr lang="zh-CN" altLang="en-US" b="1" dirty="0">
                <a:solidFill>
                  <a:srgbClr val="FF0000"/>
                </a:solidFill>
              </a:rPr>
              <a:t>、为社会、为基层服务，方便群众生活</a:t>
            </a:r>
          </a:p>
          <a:p>
            <a:pPr algn="l">
              <a:lnSpc>
                <a:spcPct val="150000"/>
              </a:lnSpc>
            </a:pPr>
            <a:r>
              <a:rPr lang="en-US" altLang="zh-CN" b="1" dirty="0">
                <a:solidFill>
                  <a:srgbClr val="FF0000"/>
                </a:solidFill>
              </a:rPr>
              <a:t>E</a:t>
            </a:r>
            <a:r>
              <a:rPr lang="zh-CN" altLang="en-US" b="1" dirty="0">
                <a:solidFill>
                  <a:srgbClr val="FF0000"/>
                </a:solidFill>
              </a:rPr>
              <a:t>、实行收入再分配，适当调节劳动分配，保障低收入者的基本生活</a:t>
            </a:r>
          </a:p>
        </p:txBody>
      </p:sp>
      <p:sp>
        <p:nvSpPr>
          <p:cNvPr id="5" name="TextBox 3">
            <a:extLst>
              <a:ext uri="{FF2B5EF4-FFF2-40B4-BE49-F238E27FC236}">
                <a16:creationId xmlns:a16="http://schemas.microsoft.com/office/drawing/2014/main" id="{AF629F29-44A1-4DC7-95C2-0338BC7A7D7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074843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7011" y="1564955"/>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第四章   社会保险制度</a:t>
            </a: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132943" y="2466373"/>
            <a:ext cx="7708712" cy="3922852"/>
            <a:chOff x="3815988" y="2664676"/>
            <a:chExt cx="7708712" cy="3922852"/>
          </a:xfrm>
        </p:grpSpPr>
        <p:sp>
          <p:nvSpPr>
            <p:cNvPr id="7" name="Rectangle 6">
              <a:extLst>
                <a:ext uri="{FF2B5EF4-FFF2-40B4-BE49-F238E27FC236}">
                  <a16:creationId xmlns:a16="http://schemas.microsoft.com/office/drawing/2014/main" id="{115FA8BC-822F-4883-B887-BA1A38F7FA12}"/>
                </a:ext>
              </a:extLst>
            </p:cNvPr>
            <p:cNvSpPr/>
            <p:nvPr/>
          </p:nvSpPr>
          <p:spPr>
            <a:xfrm>
              <a:off x="3815988" y="2664676"/>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社会保险概述</a:t>
              </a:r>
            </a:p>
          </p:txBody>
        </p:sp>
        <p:sp>
          <p:nvSpPr>
            <p:cNvPr id="8" name="Rectangle 7">
              <a:extLst>
                <a:ext uri="{FF2B5EF4-FFF2-40B4-BE49-F238E27FC236}">
                  <a16:creationId xmlns:a16="http://schemas.microsoft.com/office/drawing/2014/main" id="{496C3528-4EC8-48BC-9E55-2C141A263670}"/>
                </a:ext>
              </a:extLst>
            </p:cNvPr>
            <p:cNvSpPr/>
            <p:nvPr/>
          </p:nvSpPr>
          <p:spPr>
            <a:xfrm>
              <a:off x="3860056" y="3372567"/>
              <a:ext cx="5172273"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社会保险的产生和发展</a:t>
              </a:r>
            </a:p>
          </p:txBody>
        </p:sp>
        <p:sp>
          <p:nvSpPr>
            <p:cNvPr id="9" name="Rectangle 8">
              <a:extLst>
                <a:ext uri="{FF2B5EF4-FFF2-40B4-BE49-F238E27FC236}">
                  <a16:creationId xmlns:a16="http://schemas.microsoft.com/office/drawing/2014/main" id="{FAAC986D-CD29-458C-BF64-227A465E3673}"/>
                </a:ext>
              </a:extLst>
            </p:cNvPr>
            <p:cNvSpPr/>
            <p:nvPr/>
          </p:nvSpPr>
          <p:spPr>
            <a:xfrm>
              <a:off x="3887538" y="4126551"/>
              <a:ext cx="6912939"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社会保险与商业保险的区别与关系</a:t>
              </a:r>
            </a:p>
          </p:txBody>
        </p:sp>
        <p:sp>
          <p:nvSpPr>
            <p:cNvPr id="10" name="Rectangle 9">
              <a:extLst>
                <a:ext uri="{FF2B5EF4-FFF2-40B4-BE49-F238E27FC236}">
                  <a16:creationId xmlns:a16="http://schemas.microsoft.com/office/drawing/2014/main" id="{0A193A46-6CB8-4D74-9CD3-1134DED3C71C}"/>
                </a:ext>
              </a:extLst>
            </p:cNvPr>
            <p:cNvSpPr/>
            <p:nvPr/>
          </p:nvSpPr>
          <p:spPr>
            <a:xfrm>
              <a:off x="3887538" y="4919144"/>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社会保险模式</a:t>
              </a:r>
            </a:p>
          </p:txBody>
        </p:sp>
        <p:sp>
          <p:nvSpPr>
            <p:cNvPr id="11" name="Rectangle 9">
              <a:extLst>
                <a:ext uri="{FF2B5EF4-FFF2-40B4-BE49-F238E27FC236}">
                  <a16:creationId xmlns:a16="http://schemas.microsoft.com/office/drawing/2014/main" id="{99E68D23-D417-4D3C-9C0B-4B6A1BE9DD4E}"/>
                </a:ext>
              </a:extLst>
            </p:cNvPr>
            <p:cNvSpPr/>
            <p:nvPr/>
          </p:nvSpPr>
          <p:spPr>
            <a:xfrm>
              <a:off x="3887538" y="5673128"/>
              <a:ext cx="763716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我国社会保险的现状、问题及改革发展</a:t>
              </a:r>
            </a:p>
          </p:txBody>
        </p:sp>
      </p:grpSp>
    </p:spTree>
    <p:extLst>
      <p:ext uri="{BB962C8B-B14F-4D97-AF65-F5344CB8AC3E}">
        <p14:creationId xmlns:p14="http://schemas.microsoft.com/office/powerpoint/2010/main" val="365477091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B78D2D4-50D3-4CDC-A367-06936C5B1EE6}"/>
              </a:ext>
            </a:extLst>
          </p:cNvPr>
          <p:cNvGrpSpPr/>
          <p:nvPr/>
        </p:nvGrpSpPr>
        <p:grpSpPr>
          <a:xfrm>
            <a:off x="709845" y="2164849"/>
            <a:ext cx="10772310" cy="3672623"/>
            <a:chOff x="-1194614" y="1843034"/>
            <a:chExt cx="10772310" cy="3672623"/>
          </a:xfrm>
        </p:grpSpPr>
        <p:sp>
          <p:nvSpPr>
            <p:cNvPr id="7" name="文本框 6">
              <a:extLst>
                <a:ext uri="{FF2B5EF4-FFF2-40B4-BE49-F238E27FC236}">
                  <a16:creationId xmlns:a16="http://schemas.microsoft.com/office/drawing/2014/main" id="{3CE11A0F-AD55-4A2D-8FA8-24928F3D50E9}"/>
                </a:ext>
              </a:extLst>
            </p:cNvPr>
            <p:cNvSpPr txBox="1"/>
            <p:nvPr/>
          </p:nvSpPr>
          <p:spPr>
            <a:xfrm>
              <a:off x="-1194614" y="3360573"/>
              <a:ext cx="3795106" cy="523220"/>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社会保险的产生和发展</a:t>
              </a:r>
              <a:r>
                <a:rPr kumimoji="0" lang="en-US" altLang="zh-CN" sz="2800" b="0" i="0" u="none" strike="noStrike" kern="1200" cap="none" spc="0" normalizeH="0" baseline="0" noProof="0" dirty="0">
                  <a:ln>
                    <a:noFill/>
                  </a:ln>
                  <a:solidFill>
                    <a:prstClr val="black"/>
                  </a:solidFill>
                  <a:effectLst/>
                  <a:uLnTx/>
                  <a:uFillTx/>
                  <a:latin typeface="Calibri"/>
                  <a:ea typeface="微软雅黑"/>
                  <a:cs typeface="+mn-cs"/>
                </a:rPr>
                <a:t> </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8" name="直接连接符 7">
              <a:extLst>
                <a:ext uri="{FF2B5EF4-FFF2-40B4-BE49-F238E27FC236}">
                  <a16:creationId xmlns:a16="http://schemas.microsoft.com/office/drawing/2014/main" id="{154E4FF7-6381-46F1-94FA-2E8D6AB0847F}"/>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3A6326F-CA11-46F6-9156-3B88FE8036FB}"/>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E0244C4-4255-4CCE-ACC6-E03A316EE854}"/>
                </a:ext>
              </a:extLst>
            </p:cNvPr>
            <p:cNvCxnSpPr/>
            <p:nvPr/>
          </p:nvCxnSpPr>
          <p:spPr>
            <a:xfrm>
              <a:off x="3117277" y="366228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8F55DCB-0A12-4D24-B2BA-7CE85741999F}"/>
                </a:ext>
              </a:extLst>
            </p:cNvPr>
            <p:cNvSpPr txBox="1"/>
            <p:nvPr/>
          </p:nvSpPr>
          <p:spPr>
            <a:xfrm>
              <a:off x="3625845" y="1843034"/>
              <a:ext cx="595185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西方资本主义国家社会保险制度</a:t>
              </a:r>
              <a:r>
                <a:rPr kumimoji="0" lang="en-US" altLang="zh-CN" sz="24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法</a:t>
              </a:r>
              <a:r>
                <a:rPr kumimoji="0" lang="en-US" altLang="zh-CN" sz="24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的产生</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150C2B13-1B7A-4E0B-B20D-102D7AF42B95}"/>
                </a:ext>
              </a:extLst>
            </p:cNvPr>
            <p:cNvSpPr txBox="1"/>
            <p:nvPr/>
          </p:nvSpPr>
          <p:spPr>
            <a:xfrm>
              <a:off x="3625846" y="3463743"/>
              <a:ext cx="392475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社会保险产生的主客观条件</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3" name="直接连接符 12">
              <a:extLst>
                <a:ext uri="{FF2B5EF4-FFF2-40B4-BE49-F238E27FC236}">
                  <a16:creationId xmlns:a16="http://schemas.microsoft.com/office/drawing/2014/main" id="{8CF504CC-C09E-4DC4-B344-9DB7895C98C8}"/>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A603CC3-F80A-4AE7-8ED3-C3C7ACED53CA}"/>
                </a:ext>
              </a:extLst>
            </p:cNvPr>
            <p:cNvSpPr txBox="1"/>
            <p:nvPr/>
          </p:nvSpPr>
          <p:spPr>
            <a:xfrm>
              <a:off x="3679334" y="5053992"/>
              <a:ext cx="359584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中国社会保险制度的发展</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5" name="直接连接符 14">
              <a:extLst>
                <a:ext uri="{FF2B5EF4-FFF2-40B4-BE49-F238E27FC236}">
                  <a16:creationId xmlns:a16="http://schemas.microsoft.com/office/drawing/2014/main" id="{9C187B6B-B50F-4534-AF43-5769449C3534}"/>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51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4514" y="2924118"/>
            <a:ext cx="8611003"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 </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德国</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是世界社会保险制度的发源地。</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（政治因素、经济因素、思想因素）</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3" name="矩形 2"/>
          <p:cNvSpPr/>
          <p:nvPr/>
        </p:nvSpPr>
        <p:spPr>
          <a:xfrm>
            <a:off x="1524513" y="3842811"/>
            <a:ext cx="9999129"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  1883</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，德国俾斯麦政府颁布</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疾病保险法</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，从而揭开了人类现代社会保障制度建设的序幕。</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7" name="组合 6">
            <a:extLst>
              <a:ext uri="{FF2B5EF4-FFF2-40B4-BE49-F238E27FC236}">
                <a16:creationId xmlns:a16="http://schemas.microsoft.com/office/drawing/2014/main" id="{06E96F31-D9A1-4C7A-BA28-7D474BE681D9}"/>
              </a:ext>
            </a:extLst>
          </p:cNvPr>
          <p:cNvGrpSpPr/>
          <p:nvPr/>
        </p:nvGrpSpPr>
        <p:grpSpPr>
          <a:xfrm>
            <a:off x="107475" y="941847"/>
            <a:ext cx="7581985" cy="1637954"/>
            <a:chOff x="107475" y="941847"/>
            <a:chExt cx="7581985" cy="1637954"/>
          </a:xfrm>
        </p:grpSpPr>
        <p:grpSp>
          <p:nvGrpSpPr>
            <p:cNvPr id="8" name="组合 7">
              <a:extLst>
                <a:ext uri="{FF2B5EF4-FFF2-40B4-BE49-F238E27FC236}">
                  <a16:creationId xmlns:a16="http://schemas.microsoft.com/office/drawing/2014/main" id="{5D021D46-730E-488C-AAB6-0EC8F23509AD}"/>
                </a:ext>
              </a:extLst>
            </p:cNvPr>
            <p:cNvGrpSpPr/>
            <p:nvPr/>
          </p:nvGrpSpPr>
          <p:grpSpPr>
            <a:xfrm>
              <a:off x="107475" y="941847"/>
              <a:ext cx="6644959" cy="1637954"/>
              <a:chOff x="107475" y="941847"/>
              <a:chExt cx="6644959" cy="1637954"/>
            </a:xfrm>
          </p:grpSpPr>
          <p:sp>
            <p:nvSpPr>
              <p:cNvPr id="10" name="文本框 9">
                <a:extLst>
                  <a:ext uri="{FF2B5EF4-FFF2-40B4-BE49-F238E27FC236}">
                    <a16:creationId xmlns:a16="http://schemas.microsoft.com/office/drawing/2014/main" id="{C79BD5B6-0474-47A7-8825-32FF244C4BC3}"/>
                  </a:ext>
                </a:extLst>
              </p:cNvPr>
              <p:cNvSpPr txBox="1"/>
              <p:nvPr/>
            </p:nvSpPr>
            <p:spPr>
              <a:xfrm>
                <a:off x="635054" y="2179691"/>
                <a:ext cx="61173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一、西方资本主义国家社会保险制度</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法</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的产生</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文本框 10">
                <a:extLst>
                  <a:ext uri="{FF2B5EF4-FFF2-40B4-BE49-F238E27FC236}">
                    <a16:creationId xmlns:a16="http://schemas.microsoft.com/office/drawing/2014/main" id="{5192E194-D2EB-451F-8422-874960B3C179}"/>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2EFC133B-FB76-4CF0-AA2F-6591897F0A1A}"/>
                  </a:ext>
                </a:extLst>
              </p:cNvPr>
              <p:cNvSpPr/>
              <p:nvPr/>
            </p:nvSpPr>
            <p:spPr>
              <a:xfrm>
                <a:off x="467460" y="1589629"/>
                <a:ext cx="37814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社会保险的产生和发展</a:t>
                </a:r>
              </a:p>
            </p:txBody>
          </p:sp>
        </p:grpSp>
        <p:sp>
          <p:nvSpPr>
            <p:cNvPr id="9" name="文本框 8">
              <a:extLst>
                <a:ext uri="{FF2B5EF4-FFF2-40B4-BE49-F238E27FC236}">
                  <a16:creationId xmlns:a16="http://schemas.microsoft.com/office/drawing/2014/main" id="{648F0933-C99C-44CC-A30B-C782549FA8AB}"/>
                </a:ext>
              </a:extLst>
            </p:cNvPr>
            <p:cNvSpPr txBox="1"/>
            <p:nvPr/>
          </p:nvSpPr>
          <p:spPr>
            <a:xfrm>
              <a:off x="6812297" y="218585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13" name="矩形 12">
            <a:extLst>
              <a:ext uri="{FF2B5EF4-FFF2-40B4-BE49-F238E27FC236}">
                <a16:creationId xmlns:a16="http://schemas.microsoft.com/office/drawing/2014/main" id="{C72A032B-1715-4378-A973-F774128DC020}"/>
              </a:ext>
            </a:extLst>
          </p:cNvPr>
          <p:cNvSpPr/>
          <p:nvPr/>
        </p:nvSpPr>
        <p:spPr>
          <a:xfrm>
            <a:off x="1524514" y="5223169"/>
            <a:ext cx="5923416" cy="504241"/>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疾病保险法</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是世界上</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第一部</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社会保险立法。</a:t>
            </a:r>
          </a:p>
        </p:txBody>
      </p:sp>
      <p:pic>
        <p:nvPicPr>
          <p:cNvPr id="2" name="图片 1">
            <a:extLst>
              <a:ext uri="{FF2B5EF4-FFF2-40B4-BE49-F238E27FC236}">
                <a16:creationId xmlns:a16="http://schemas.microsoft.com/office/drawing/2014/main" id="{8EBFAD22-26F1-42C5-8237-47558FFCCA12}"/>
              </a:ext>
            </a:extLst>
          </p:cNvPr>
          <p:cNvPicPr>
            <a:picLocks noChangeAspect="1"/>
          </p:cNvPicPr>
          <p:nvPr/>
        </p:nvPicPr>
        <p:blipFill>
          <a:blip r:embed="rId3"/>
          <a:stretch>
            <a:fillRect/>
          </a:stretch>
        </p:blipFill>
        <p:spPr>
          <a:xfrm>
            <a:off x="9021019" y="797353"/>
            <a:ext cx="3032900" cy="1284164"/>
          </a:xfrm>
          <a:prstGeom prst="rect">
            <a:avLst/>
          </a:prstGeom>
        </p:spPr>
      </p:pic>
      <p:sp>
        <p:nvSpPr>
          <p:cNvPr id="4" name="矩形 3">
            <a:extLst>
              <a:ext uri="{FF2B5EF4-FFF2-40B4-BE49-F238E27FC236}">
                <a16:creationId xmlns:a16="http://schemas.microsoft.com/office/drawing/2014/main" id="{37E1240F-616B-4200-B18C-B9866A77CD57}"/>
              </a:ext>
            </a:extLst>
          </p:cNvPr>
          <p:cNvSpPr/>
          <p:nvPr/>
        </p:nvSpPr>
        <p:spPr>
          <a:xfrm>
            <a:off x="1010193" y="188119"/>
            <a:ext cx="584006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一、西方资本主义国家社会保险制度（法）的产生</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星形: 五角 5">
            <a:extLst>
              <a:ext uri="{FF2B5EF4-FFF2-40B4-BE49-F238E27FC236}">
                <a16:creationId xmlns:a16="http://schemas.microsoft.com/office/drawing/2014/main" id="{CB7A6302-0BB9-46F7-B0CF-F0B265F1EA86}"/>
              </a:ext>
            </a:extLst>
          </p:cNvPr>
          <p:cNvSpPr/>
          <p:nvPr/>
        </p:nvSpPr>
        <p:spPr>
          <a:xfrm>
            <a:off x="7903362" y="2175462"/>
            <a:ext cx="326907" cy="327355"/>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2" descr="https://gss1.bdstatic.com/9vo3dSag_xI4khGkpoWK1HF6hhy/baike/c0%3Dbaike92%2C5%2C5%2C92%2C30/sign=8ea0c71445a7d933aba5ec21cc22ba76/500fd9f9d72a6059a43e1c1a2f34349b033bba80.jpg">
            <a:extLst>
              <a:ext uri="{FF2B5EF4-FFF2-40B4-BE49-F238E27FC236}">
                <a16:creationId xmlns:a16="http://schemas.microsoft.com/office/drawing/2014/main" id="{2BCCFD50-30C7-4AAE-9F3C-87179529F5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0037" y="4392294"/>
            <a:ext cx="1482588" cy="21659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59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10402" y="3516549"/>
            <a:ext cx="9830550" cy="2692532"/>
          </a:xfrm>
          <a:prstGeom prst="rect">
            <a:avLst/>
          </a:prstGeom>
        </p:spPr>
        <p:txBody>
          <a:bodyPr wrap="square">
            <a:spAutoFit/>
          </a:bodyPr>
          <a:lstStyle/>
          <a:p>
            <a:pPr marL="0" marR="0" lvl="0" indent="457200" algn="l" defTabSz="914400" rtl="0" eaLnBrk="1" fontAlgn="auto" latinLnBrk="0" hangingPunct="1">
              <a:lnSpc>
                <a:spcPct val="3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、人们对</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既定社会经济环境依赖</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心理的转变；</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457200" algn="l" defTabSz="914400" rtl="0" eaLnBrk="1" fontAlgn="auto" latinLnBrk="0" hangingPunct="1">
              <a:lnSpc>
                <a:spcPct val="3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、人们对</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劳动危险及可能造成的经济收入损失所持的侥幸</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心理的转变；</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457200" algn="l" defTabSz="914400" rtl="0" eaLnBrk="1" fontAlgn="auto" latinLnBrk="0" hangingPunct="1">
              <a:lnSpc>
                <a:spcPct val="3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、人们对</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自身利益的比较选择结果的不同</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9" name="组合 8">
            <a:extLst>
              <a:ext uri="{FF2B5EF4-FFF2-40B4-BE49-F238E27FC236}">
                <a16:creationId xmlns:a16="http://schemas.microsoft.com/office/drawing/2014/main" id="{207B5DBE-2C18-48BB-A154-45A92ECB2F14}"/>
              </a:ext>
            </a:extLst>
          </p:cNvPr>
          <p:cNvGrpSpPr/>
          <p:nvPr/>
        </p:nvGrpSpPr>
        <p:grpSpPr>
          <a:xfrm>
            <a:off x="635055" y="2187550"/>
            <a:ext cx="5943216" cy="404292"/>
            <a:chOff x="635055" y="2187550"/>
            <a:chExt cx="5943216" cy="404292"/>
          </a:xfrm>
        </p:grpSpPr>
        <p:sp>
          <p:nvSpPr>
            <p:cNvPr id="12" name="文本框 11">
              <a:extLst>
                <a:ext uri="{FF2B5EF4-FFF2-40B4-BE49-F238E27FC236}">
                  <a16:creationId xmlns:a16="http://schemas.microsoft.com/office/drawing/2014/main" id="{F0914384-19C9-47BB-A819-DFD262DF32A9}"/>
                </a:ext>
              </a:extLst>
            </p:cNvPr>
            <p:cNvSpPr txBox="1"/>
            <p:nvPr/>
          </p:nvSpPr>
          <p:spPr>
            <a:xfrm>
              <a:off x="635055" y="2191732"/>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二、社会保险产生的主客观条件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文本框 10">
              <a:extLst>
                <a:ext uri="{FF2B5EF4-FFF2-40B4-BE49-F238E27FC236}">
                  <a16:creationId xmlns:a16="http://schemas.microsoft.com/office/drawing/2014/main" id="{7EA3BB91-AC11-48CB-94CC-781A2A083248}"/>
                </a:ext>
              </a:extLst>
            </p:cNvPr>
            <p:cNvSpPr txBox="1"/>
            <p:nvPr/>
          </p:nvSpPr>
          <p:spPr>
            <a:xfrm>
              <a:off x="5140057" y="2187550"/>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lang="zh-CN" altLang="en-US" b="1" dirty="0">
                  <a:solidFill>
                    <a:prstClr val="white"/>
                  </a:solidFill>
                  <a:latin typeface="Calibri"/>
                  <a:ea typeface="微软雅黑"/>
                </a:rPr>
                <a:t>论述</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题</a:t>
              </a:r>
            </a:p>
          </p:txBody>
        </p:sp>
      </p:grpSp>
      <p:pic>
        <p:nvPicPr>
          <p:cNvPr id="2" name="图片 1">
            <a:extLst>
              <a:ext uri="{FF2B5EF4-FFF2-40B4-BE49-F238E27FC236}">
                <a16:creationId xmlns:a16="http://schemas.microsoft.com/office/drawing/2014/main" id="{545B1E01-8771-4FC1-BC82-9F40199FA7D8}"/>
              </a:ext>
            </a:extLst>
          </p:cNvPr>
          <p:cNvPicPr>
            <a:picLocks noChangeAspect="1"/>
          </p:cNvPicPr>
          <p:nvPr/>
        </p:nvPicPr>
        <p:blipFill>
          <a:blip r:embed="rId3"/>
          <a:stretch>
            <a:fillRect/>
          </a:stretch>
        </p:blipFill>
        <p:spPr>
          <a:xfrm>
            <a:off x="8928712" y="796963"/>
            <a:ext cx="3155813" cy="1336207"/>
          </a:xfrm>
          <a:prstGeom prst="rect">
            <a:avLst/>
          </a:prstGeom>
        </p:spPr>
      </p:pic>
      <p:sp>
        <p:nvSpPr>
          <p:cNvPr id="3" name="矩形 2">
            <a:extLst>
              <a:ext uri="{FF2B5EF4-FFF2-40B4-BE49-F238E27FC236}">
                <a16:creationId xmlns:a16="http://schemas.microsoft.com/office/drawing/2014/main" id="{5615B0CB-53E5-4C18-8687-428561094C91}"/>
              </a:ext>
            </a:extLst>
          </p:cNvPr>
          <p:cNvSpPr/>
          <p:nvPr/>
        </p:nvSpPr>
        <p:spPr>
          <a:xfrm>
            <a:off x="1010193" y="180808"/>
            <a:ext cx="34932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4.2.2.1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社会保险产生的主观条件</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文本框 24">
            <a:extLst>
              <a:ext uri="{FF2B5EF4-FFF2-40B4-BE49-F238E27FC236}">
                <a16:creationId xmlns:a16="http://schemas.microsoft.com/office/drawing/2014/main" id="{4AE36E9A-5D8E-444C-9E6D-D1FF913AAAE6}"/>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C560A9CA-095A-4653-B056-CF2E74C85E28}"/>
              </a:ext>
            </a:extLst>
          </p:cNvPr>
          <p:cNvSpPr/>
          <p:nvPr/>
        </p:nvSpPr>
        <p:spPr>
          <a:xfrm>
            <a:off x="467460" y="1589629"/>
            <a:ext cx="37814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社会保险的产生和发展</a:t>
            </a:r>
          </a:p>
        </p:txBody>
      </p:sp>
      <p:sp>
        <p:nvSpPr>
          <p:cNvPr id="4" name="矩形 3">
            <a:extLst>
              <a:ext uri="{FF2B5EF4-FFF2-40B4-BE49-F238E27FC236}">
                <a16:creationId xmlns:a16="http://schemas.microsoft.com/office/drawing/2014/main" id="{8436DA1A-3242-4E73-A021-A3ED43A95B3D}"/>
              </a:ext>
            </a:extLst>
          </p:cNvPr>
          <p:cNvSpPr/>
          <p:nvPr/>
        </p:nvSpPr>
        <p:spPr>
          <a:xfrm>
            <a:off x="1410402" y="2899013"/>
            <a:ext cx="3890809" cy="50488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4.2.2.1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社会保险产生的主观条件</a:t>
            </a:r>
          </a:p>
        </p:txBody>
      </p:sp>
    </p:spTree>
    <p:extLst>
      <p:ext uri="{BB962C8B-B14F-4D97-AF65-F5344CB8AC3E}">
        <p14:creationId xmlns:p14="http://schemas.microsoft.com/office/powerpoint/2010/main" val="157161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4685" y="3650475"/>
            <a:ext cx="9830550" cy="1769202"/>
          </a:xfrm>
          <a:prstGeom prst="rect">
            <a:avLst/>
          </a:prstGeom>
        </p:spPr>
        <p:txBody>
          <a:bodyPr wrap="square">
            <a:spAutoFit/>
          </a:bodyPr>
          <a:lstStyle/>
          <a:p>
            <a:pPr marL="0" marR="0" lvl="0" indent="457200" algn="l" defTabSz="914400" rtl="0" eaLnBrk="1" fontAlgn="auto" latinLnBrk="0" hangingPunct="1">
              <a:lnSpc>
                <a:spcPct val="3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劳动危险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的客观存在及其造成的经济损失的危害程度</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457200" algn="l" defTabSz="914400" rtl="0" eaLnBrk="1" fontAlgn="auto" latinLnBrk="0" hangingPunct="1">
              <a:lnSpc>
                <a:spcPct val="3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社会经济发展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是实现保险的经济基础</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15" name="图片 14">
            <a:extLst>
              <a:ext uri="{FF2B5EF4-FFF2-40B4-BE49-F238E27FC236}">
                <a16:creationId xmlns:a16="http://schemas.microsoft.com/office/drawing/2014/main" id="{216233DC-3F3B-4D9A-BF97-879293DEE2B0}"/>
              </a:ext>
            </a:extLst>
          </p:cNvPr>
          <p:cNvPicPr>
            <a:picLocks noChangeAspect="1"/>
          </p:cNvPicPr>
          <p:nvPr/>
        </p:nvPicPr>
        <p:blipFill>
          <a:blip r:embed="rId3"/>
          <a:stretch>
            <a:fillRect/>
          </a:stretch>
        </p:blipFill>
        <p:spPr>
          <a:xfrm>
            <a:off x="8928712" y="796963"/>
            <a:ext cx="3155813" cy="1336207"/>
          </a:xfrm>
          <a:prstGeom prst="rect">
            <a:avLst/>
          </a:prstGeom>
        </p:spPr>
      </p:pic>
      <p:grpSp>
        <p:nvGrpSpPr>
          <p:cNvPr id="16" name="组合 15">
            <a:extLst>
              <a:ext uri="{FF2B5EF4-FFF2-40B4-BE49-F238E27FC236}">
                <a16:creationId xmlns:a16="http://schemas.microsoft.com/office/drawing/2014/main" id="{F9AF28EB-4498-411F-BC08-6D0720DB76B1}"/>
              </a:ext>
            </a:extLst>
          </p:cNvPr>
          <p:cNvGrpSpPr/>
          <p:nvPr/>
        </p:nvGrpSpPr>
        <p:grpSpPr>
          <a:xfrm>
            <a:off x="635055" y="2187550"/>
            <a:ext cx="5943216" cy="404292"/>
            <a:chOff x="635055" y="2187550"/>
            <a:chExt cx="5943216" cy="404292"/>
          </a:xfrm>
        </p:grpSpPr>
        <p:sp>
          <p:nvSpPr>
            <p:cNvPr id="17" name="文本框 16">
              <a:extLst>
                <a:ext uri="{FF2B5EF4-FFF2-40B4-BE49-F238E27FC236}">
                  <a16:creationId xmlns:a16="http://schemas.microsoft.com/office/drawing/2014/main" id="{8FEFCBB0-DD55-4150-A203-DF24886EE9A6}"/>
                </a:ext>
              </a:extLst>
            </p:cNvPr>
            <p:cNvSpPr txBox="1"/>
            <p:nvPr/>
          </p:nvSpPr>
          <p:spPr>
            <a:xfrm>
              <a:off x="635055" y="2191732"/>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二、社会保险产生的主客观条件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0438EC24-04C3-4723-85BF-AF24FF73791E}"/>
                </a:ext>
              </a:extLst>
            </p:cNvPr>
            <p:cNvSpPr txBox="1"/>
            <p:nvPr/>
          </p:nvSpPr>
          <p:spPr>
            <a:xfrm>
              <a:off x="5140057" y="2187550"/>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lang="zh-CN" altLang="en-US" b="1" dirty="0">
                  <a:solidFill>
                    <a:prstClr val="white"/>
                  </a:solidFill>
                  <a:latin typeface="Calibri"/>
                  <a:ea typeface="微软雅黑"/>
                </a:rPr>
                <a:t>论述</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题</a:t>
              </a:r>
            </a:p>
          </p:txBody>
        </p:sp>
      </p:grpSp>
      <p:sp>
        <p:nvSpPr>
          <p:cNvPr id="19" name="文本框 18">
            <a:extLst>
              <a:ext uri="{FF2B5EF4-FFF2-40B4-BE49-F238E27FC236}">
                <a16:creationId xmlns:a16="http://schemas.microsoft.com/office/drawing/2014/main" id="{08BBCE97-F7AF-4241-802E-05D84FCD6322}"/>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0" name="矩形 19">
            <a:extLst>
              <a:ext uri="{FF2B5EF4-FFF2-40B4-BE49-F238E27FC236}">
                <a16:creationId xmlns:a16="http://schemas.microsoft.com/office/drawing/2014/main" id="{1E0E7A9E-6FC4-4784-8EA6-4EA39DA6C1B8}"/>
              </a:ext>
            </a:extLst>
          </p:cNvPr>
          <p:cNvSpPr/>
          <p:nvPr/>
        </p:nvSpPr>
        <p:spPr>
          <a:xfrm>
            <a:off x="467460" y="1589629"/>
            <a:ext cx="37814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社会保险的产生和发展</a:t>
            </a:r>
          </a:p>
        </p:txBody>
      </p:sp>
      <p:sp>
        <p:nvSpPr>
          <p:cNvPr id="2" name="矩形 1">
            <a:extLst>
              <a:ext uri="{FF2B5EF4-FFF2-40B4-BE49-F238E27FC236}">
                <a16:creationId xmlns:a16="http://schemas.microsoft.com/office/drawing/2014/main" id="{7FAEA59D-9AB6-42FD-9D15-2C6039A4F25C}"/>
              </a:ext>
            </a:extLst>
          </p:cNvPr>
          <p:cNvSpPr/>
          <p:nvPr/>
        </p:nvSpPr>
        <p:spPr>
          <a:xfrm>
            <a:off x="1385720" y="2924118"/>
            <a:ext cx="3890809" cy="50488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4.2.2.2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社会保险产生的客观条件</a:t>
            </a:r>
          </a:p>
        </p:txBody>
      </p:sp>
    </p:spTree>
    <p:extLst>
      <p:ext uri="{BB962C8B-B14F-4D97-AF65-F5344CB8AC3E}">
        <p14:creationId xmlns:p14="http://schemas.microsoft.com/office/powerpoint/2010/main" val="346580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55248" y="3908317"/>
            <a:ext cx="9830550" cy="58734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        </a:t>
            </a:r>
            <a:endParaRPr kumimoji="0" lang="zh-CN" altLang="en-US" sz="2400" b="1"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8" name="矩形 7"/>
          <p:cNvSpPr/>
          <p:nvPr/>
        </p:nvSpPr>
        <p:spPr>
          <a:xfrm>
            <a:off x="1255248" y="4598348"/>
            <a:ext cx="9830550" cy="58734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        </a:t>
            </a:r>
            <a:endParaRPr kumimoji="0" lang="zh-CN" altLang="en-US" sz="2400" b="1"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11" name="矩形 10">
            <a:extLst>
              <a:ext uri="{FF2B5EF4-FFF2-40B4-BE49-F238E27FC236}">
                <a16:creationId xmlns:a16="http://schemas.microsoft.com/office/drawing/2014/main" id="{3FA0B406-7B19-4246-B86E-33142D893431}"/>
              </a:ext>
            </a:extLst>
          </p:cNvPr>
          <p:cNvSpPr/>
          <p:nvPr/>
        </p:nvSpPr>
        <p:spPr>
          <a:xfrm>
            <a:off x="1046916" y="2873767"/>
            <a:ext cx="9614299" cy="87908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1951</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年政务院颁布实施的《中华人民共和国劳动保险条例》规定</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实行劳动保险的企业，提取</a:t>
            </a:r>
            <a:r>
              <a:rPr kumimoji="0" lang="zh-CN" altLang="zh-CN" sz="1800" b="0" i="0" u="none" strike="noStrike" kern="1200" cap="none" spc="0" normalizeH="0" baseline="0" noProof="0" dirty="0">
                <a:ln>
                  <a:noFill/>
                </a:ln>
                <a:solidFill>
                  <a:srgbClr val="C00000"/>
                </a:solidFill>
                <a:effectLst/>
                <a:uLnTx/>
                <a:uFillTx/>
                <a:latin typeface="Calibri"/>
                <a:ea typeface="微软雅黑"/>
                <a:cs typeface="+mn-cs"/>
              </a:rPr>
              <a:t>企业全部职工工资总额</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的</a:t>
            </a:r>
            <a:r>
              <a:rPr kumimoji="0" lang="en-US" altLang="zh-CN" sz="1800" b="0" i="0" u="none" strike="noStrike" kern="1200" cap="none" spc="0" normalizeH="0" baseline="0" noProof="0" dirty="0">
                <a:ln>
                  <a:noFill/>
                </a:ln>
                <a:solidFill>
                  <a:srgbClr val="C00000"/>
                </a:solidFill>
                <a:effectLst/>
                <a:uLnTx/>
                <a:uFillTx/>
                <a:latin typeface="Calibri"/>
                <a:ea typeface="微软雅黑"/>
                <a:cs typeface="+mn-cs"/>
              </a:rPr>
              <a:t>3%</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，作为劳动保险金。</a:t>
            </a:r>
            <a:endPar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FD89B169-F5B3-4E9F-A8EE-4DBBB97F0EC4}"/>
              </a:ext>
            </a:extLst>
          </p:cNvPr>
          <p:cNvSpPr/>
          <p:nvPr/>
        </p:nvSpPr>
        <p:spPr>
          <a:xfrm>
            <a:off x="1046915" y="5632369"/>
            <a:ext cx="10552185" cy="87440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1966-1976</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年</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文化大革命</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所造成的十年动乱，由于劳动保险金不实行社会化统筹，职工的劳动保险只得交由</a:t>
            </a:r>
            <a:r>
              <a:rPr kumimoji="0" lang="zh-CN" altLang="en-US" sz="1800" b="0" i="0" u="none" strike="noStrike" kern="1200" cap="none" spc="0" normalizeH="0" baseline="0" noProof="0" dirty="0">
                <a:ln>
                  <a:noFill/>
                </a:ln>
                <a:solidFill>
                  <a:srgbClr val="C00000"/>
                </a:solidFill>
                <a:effectLst/>
                <a:uLnTx/>
                <a:uFillTx/>
                <a:latin typeface="微软雅黑"/>
                <a:ea typeface="微软雅黑"/>
                <a:cs typeface="+mn-cs"/>
              </a:rPr>
              <a:t>企业</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自行办理。 </a:t>
            </a:r>
            <a:endPar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13" name="图片 12">
            <a:extLst>
              <a:ext uri="{FF2B5EF4-FFF2-40B4-BE49-F238E27FC236}">
                <a16:creationId xmlns:a16="http://schemas.microsoft.com/office/drawing/2014/main" id="{F4B38BCF-1F1F-4E8D-91F7-91327B5D5447}"/>
              </a:ext>
            </a:extLst>
          </p:cNvPr>
          <p:cNvPicPr>
            <a:picLocks noChangeAspect="1"/>
          </p:cNvPicPr>
          <p:nvPr/>
        </p:nvPicPr>
        <p:blipFill>
          <a:blip r:embed="rId3"/>
          <a:stretch>
            <a:fillRect/>
          </a:stretch>
        </p:blipFill>
        <p:spPr>
          <a:xfrm>
            <a:off x="1010193" y="3751011"/>
            <a:ext cx="9614300" cy="1891000"/>
          </a:xfrm>
          <a:prstGeom prst="rect">
            <a:avLst/>
          </a:prstGeom>
        </p:spPr>
      </p:pic>
      <p:grpSp>
        <p:nvGrpSpPr>
          <p:cNvPr id="14" name="组合 13">
            <a:extLst>
              <a:ext uri="{FF2B5EF4-FFF2-40B4-BE49-F238E27FC236}">
                <a16:creationId xmlns:a16="http://schemas.microsoft.com/office/drawing/2014/main" id="{7A820B2F-FDE1-4C74-B670-47F7B5D74BD4}"/>
              </a:ext>
            </a:extLst>
          </p:cNvPr>
          <p:cNvGrpSpPr/>
          <p:nvPr/>
        </p:nvGrpSpPr>
        <p:grpSpPr>
          <a:xfrm>
            <a:off x="623331" y="2204769"/>
            <a:ext cx="5194012" cy="400110"/>
            <a:chOff x="623331" y="2204769"/>
            <a:chExt cx="5194012" cy="400110"/>
          </a:xfrm>
        </p:grpSpPr>
        <p:sp>
          <p:nvSpPr>
            <p:cNvPr id="17" name="文本框 16">
              <a:extLst>
                <a:ext uri="{FF2B5EF4-FFF2-40B4-BE49-F238E27FC236}">
                  <a16:creationId xmlns:a16="http://schemas.microsoft.com/office/drawing/2014/main" id="{BD3323B6-3C36-4133-BD91-56B62A0FF711}"/>
                </a:ext>
              </a:extLst>
            </p:cNvPr>
            <p:cNvSpPr txBox="1"/>
            <p:nvPr/>
          </p:nvSpPr>
          <p:spPr>
            <a:xfrm>
              <a:off x="623331" y="2204769"/>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三、中国社会保险制度的发展</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B3074FEF-8BF6-4F06-AB24-4686DAB0AEC4}"/>
                </a:ext>
              </a:extLst>
            </p:cNvPr>
            <p:cNvSpPr txBox="1"/>
            <p:nvPr/>
          </p:nvSpPr>
          <p:spPr>
            <a:xfrm>
              <a:off x="4940180" y="221551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A1CFC9C0-1309-41E9-8996-868C75BEA7A0}"/>
              </a:ext>
            </a:extLst>
          </p:cNvPr>
          <p:cNvPicPr>
            <a:picLocks noChangeAspect="1"/>
          </p:cNvPicPr>
          <p:nvPr/>
        </p:nvPicPr>
        <p:blipFill>
          <a:blip r:embed="rId4"/>
          <a:stretch>
            <a:fillRect/>
          </a:stretch>
        </p:blipFill>
        <p:spPr>
          <a:xfrm>
            <a:off x="8838724" y="793240"/>
            <a:ext cx="3245801" cy="1374309"/>
          </a:xfrm>
          <a:prstGeom prst="rect">
            <a:avLst/>
          </a:prstGeom>
        </p:spPr>
      </p:pic>
      <p:sp>
        <p:nvSpPr>
          <p:cNvPr id="3" name="矩形 2">
            <a:extLst>
              <a:ext uri="{FF2B5EF4-FFF2-40B4-BE49-F238E27FC236}">
                <a16:creationId xmlns:a16="http://schemas.microsoft.com/office/drawing/2014/main" id="{9CE437BF-7F51-422B-9AF9-10EC54CF6A83}"/>
              </a:ext>
            </a:extLst>
          </p:cNvPr>
          <p:cNvSpPr/>
          <p:nvPr/>
        </p:nvSpPr>
        <p:spPr>
          <a:xfrm>
            <a:off x="1010193" y="188825"/>
            <a:ext cx="18774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4.2.3.1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初创阶段</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0" name="文本框 29">
            <a:extLst>
              <a:ext uri="{FF2B5EF4-FFF2-40B4-BE49-F238E27FC236}">
                <a16:creationId xmlns:a16="http://schemas.microsoft.com/office/drawing/2014/main" id="{DCC32C58-E14B-4F66-BA10-69C4DD004C83}"/>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1" name="矩形 30">
            <a:extLst>
              <a:ext uri="{FF2B5EF4-FFF2-40B4-BE49-F238E27FC236}">
                <a16:creationId xmlns:a16="http://schemas.microsoft.com/office/drawing/2014/main" id="{612E5E17-A29E-40B1-A53F-36F1FF384502}"/>
              </a:ext>
            </a:extLst>
          </p:cNvPr>
          <p:cNvSpPr/>
          <p:nvPr/>
        </p:nvSpPr>
        <p:spPr>
          <a:xfrm>
            <a:off x="467460" y="1589629"/>
            <a:ext cx="37814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社会保险的产生和发展</a:t>
            </a:r>
          </a:p>
        </p:txBody>
      </p:sp>
      <p:sp>
        <p:nvSpPr>
          <p:cNvPr id="4" name="星形: 五角 3">
            <a:extLst>
              <a:ext uri="{FF2B5EF4-FFF2-40B4-BE49-F238E27FC236}">
                <a16:creationId xmlns:a16="http://schemas.microsoft.com/office/drawing/2014/main" id="{A7C8E490-226F-448A-A93E-12E7C7E42276}"/>
              </a:ext>
            </a:extLst>
          </p:cNvPr>
          <p:cNvSpPr/>
          <p:nvPr/>
        </p:nvSpPr>
        <p:spPr>
          <a:xfrm>
            <a:off x="1106202" y="4139082"/>
            <a:ext cx="277771" cy="27194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41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78538" y="1948205"/>
            <a:ext cx="5898513" cy="3754885"/>
          </a:xfrm>
        </p:spPr>
        <p:txBody>
          <a:bodyPr anchor="ctr"/>
          <a:lstStyle/>
          <a:p>
            <a:pPr algn="l">
              <a:spcAft>
                <a:spcPts val="1200"/>
              </a:spcAft>
            </a:pPr>
            <a:r>
              <a:rPr lang="zh-CN" altLang="en-US" dirty="0"/>
              <a:t>世界上第一部社会保险立法是（   ）</a:t>
            </a:r>
            <a:r>
              <a:rPr lang="zh-CN" altLang="en-GB" dirty="0"/>
              <a:t>。</a:t>
            </a:r>
            <a:endParaRPr lang="zh-CN" altLang="en-US" dirty="0"/>
          </a:p>
          <a:p>
            <a:pPr algn="l">
              <a:lnSpc>
                <a:spcPct val="150000"/>
              </a:lnSpc>
            </a:pPr>
            <a:r>
              <a:rPr lang="en-US" altLang="zh-CN" dirty="0"/>
              <a:t>A</a:t>
            </a:r>
            <a:r>
              <a:rPr lang="zh-CN" altLang="en-US" dirty="0"/>
              <a:t>、</a:t>
            </a:r>
            <a:r>
              <a:rPr lang="en-US" altLang="zh-CN" dirty="0"/>
              <a:t>《</a:t>
            </a:r>
            <a:r>
              <a:rPr lang="zh-CN" altLang="en-US" dirty="0"/>
              <a:t>疾病保险法</a:t>
            </a:r>
            <a:r>
              <a:rPr lang="en-US" altLang="zh-CN" dirty="0"/>
              <a:t>》</a:t>
            </a:r>
          </a:p>
          <a:p>
            <a:pPr algn="l">
              <a:lnSpc>
                <a:spcPct val="150000"/>
              </a:lnSpc>
            </a:pPr>
            <a:r>
              <a:rPr lang="en-US" altLang="zh-CN" dirty="0"/>
              <a:t>B</a:t>
            </a:r>
            <a:r>
              <a:rPr lang="zh-CN" altLang="en-US" dirty="0"/>
              <a:t>、</a:t>
            </a:r>
            <a:r>
              <a:rPr lang="en-US" altLang="zh-CN" dirty="0"/>
              <a:t>《</a:t>
            </a:r>
            <a:r>
              <a:rPr lang="zh-CN" altLang="en-US" dirty="0"/>
              <a:t>劳动工伤害保险法</a:t>
            </a:r>
            <a:r>
              <a:rPr lang="en-US" altLang="zh-CN" dirty="0"/>
              <a:t>》</a:t>
            </a:r>
            <a:endParaRPr lang="en-GB" altLang="zh-CN" dirty="0"/>
          </a:p>
          <a:p>
            <a:pPr algn="l">
              <a:lnSpc>
                <a:spcPct val="150000"/>
              </a:lnSpc>
            </a:pPr>
            <a:r>
              <a:rPr lang="en-US" altLang="zh-CN" dirty="0"/>
              <a:t>C</a:t>
            </a:r>
            <a:r>
              <a:rPr lang="zh-CN" altLang="en-US" dirty="0"/>
              <a:t>、</a:t>
            </a:r>
            <a:r>
              <a:rPr lang="en-US" altLang="zh-CN" dirty="0"/>
              <a:t>《</a:t>
            </a:r>
            <a:r>
              <a:rPr lang="zh-CN" altLang="en-US" dirty="0"/>
              <a:t>残废和老年保险法</a:t>
            </a:r>
            <a:r>
              <a:rPr lang="en-US" altLang="zh-CN" dirty="0"/>
              <a:t>》</a:t>
            </a:r>
          </a:p>
          <a:p>
            <a:pPr algn="l">
              <a:lnSpc>
                <a:spcPct val="150000"/>
              </a:lnSpc>
            </a:pPr>
            <a:r>
              <a:rPr lang="en-US" altLang="zh-CN" dirty="0"/>
              <a:t>D</a:t>
            </a:r>
            <a:r>
              <a:rPr lang="zh-CN" altLang="en-US" dirty="0"/>
              <a:t>、</a:t>
            </a:r>
            <a:r>
              <a:rPr lang="en-US" altLang="zh-CN" dirty="0"/>
              <a:t>《</a:t>
            </a:r>
            <a:r>
              <a:rPr lang="zh-CN" altLang="en-US" dirty="0"/>
              <a:t>失业保险法</a:t>
            </a:r>
            <a:r>
              <a:rPr lang="en-US" altLang="zh-CN" dirty="0"/>
              <a:t>》</a:t>
            </a:r>
            <a:endParaRPr lang="zh-CN" altLang="en-US" dirty="0"/>
          </a:p>
        </p:txBody>
      </p:sp>
      <p:sp>
        <p:nvSpPr>
          <p:cNvPr id="5" name="TextBox 3">
            <a:extLst>
              <a:ext uri="{FF2B5EF4-FFF2-40B4-BE49-F238E27FC236}">
                <a16:creationId xmlns:a16="http://schemas.microsoft.com/office/drawing/2014/main" id="{CD3233A1-5532-41B0-BD17-1F49D008F8A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07539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65213" y="3041766"/>
            <a:ext cx="8551865" cy="3231037"/>
          </a:xfrm>
        </p:spPr>
        <p:txBody>
          <a:bodyPr anchor="ctr"/>
          <a:lstStyle/>
          <a:p>
            <a:pPr algn="l">
              <a:lnSpc>
                <a:spcPct val="150000"/>
              </a:lnSpc>
              <a:spcAft>
                <a:spcPts val="1200"/>
              </a:spcAft>
            </a:pPr>
            <a:r>
              <a:rPr lang="zh-CN" altLang="en-US" sz="2000" dirty="0"/>
              <a:t>答案：</a:t>
            </a:r>
            <a:r>
              <a:rPr lang="zh-CN" altLang="en-US" sz="2000" b="1" dirty="0">
                <a:solidFill>
                  <a:srgbClr val="FF0000"/>
                </a:solidFill>
              </a:rPr>
              <a:t>目前世界各国的社会保障基金筹集的类型有三大类：</a:t>
            </a:r>
            <a:endParaRPr lang="en-US" altLang="zh-CN" sz="2000" b="1" dirty="0">
              <a:solidFill>
                <a:srgbClr val="FF0000"/>
              </a:solidFill>
            </a:endParaRPr>
          </a:p>
          <a:p>
            <a:pPr algn="l">
              <a:lnSpc>
                <a:spcPct val="150000"/>
              </a:lnSpc>
              <a:spcAft>
                <a:spcPts val="1200"/>
              </a:spcAft>
            </a:pPr>
            <a:r>
              <a:rPr lang="zh-CN" altLang="en-US" sz="2000" b="1" dirty="0">
                <a:solidFill>
                  <a:srgbClr val="FF0000"/>
                </a:solidFill>
              </a:rPr>
              <a:t>一是</a:t>
            </a:r>
            <a:r>
              <a:rPr lang="en-US" altLang="zh-CN" sz="2000" b="1" dirty="0">
                <a:solidFill>
                  <a:srgbClr val="FF0000"/>
                </a:solidFill>
              </a:rPr>
              <a:t>DB</a:t>
            </a:r>
            <a:r>
              <a:rPr lang="zh-CN" altLang="en-US" sz="2000" b="1" dirty="0">
                <a:solidFill>
                  <a:srgbClr val="FF0000"/>
                </a:solidFill>
              </a:rPr>
              <a:t>型现收现付制；</a:t>
            </a:r>
            <a:endParaRPr lang="en-US" altLang="zh-CN" sz="2000" b="1" dirty="0">
              <a:solidFill>
                <a:srgbClr val="FF0000"/>
              </a:solidFill>
            </a:endParaRPr>
          </a:p>
          <a:p>
            <a:pPr algn="l">
              <a:lnSpc>
                <a:spcPct val="150000"/>
              </a:lnSpc>
              <a:spcAft>
                <a:spcPts val="1200"/>
              </a:spcAft>
            </a:pPr>
            <a:r>
              <a:rPr lang="zh-CN" altLang="en-US" sz="2000" b="1" dirty="0">
                <a:solidFill>
                  <a:srgbClr val="FF0000"/>
                </a:solidFill>
              </a:rPr>
              <a:t>二是</a:t>
            </a:r>
            <a:r>
              <a:rPr lang="en-US" altLang="zh-CN" sz="2000" b="1" dirty="0">
                <a:solidFill>
                  <a:srgbClr val="FF0000"/>
                </a:solidFill>
              </a:rPr>
              <a:t>DC</a:t>
            </a:r>
            <a:r>
              <a:rPr lang="zh-CN" altLang="en-US" sz="2000" b="1" dirty="0">
                <a:solidFill>
                  <a:srgbClr val="FF0000"/>
                </a:solidFill>
              </a:rPr>
              <a:t>型完全积累制；</a:t>
            </a:r>
            <a:endParaRPr lang="en-US" altLang="zh-CN" sz="2000" b="1" dirty="0">
              <a:solidFill>
                <a:srgbClr val="FF0000"/>
              </a:solidFill>
            </a:endParaRPr>
          </a:p>
          <a:p>
            <a:pPr algn="l">
              <a:lnSpc>
                <a:spcPct val="150000"/>
              </a:lnSpc>
              <a:spcAft>
                <a:spcPts val="1200"/>
              </a:spcAft>
            </a:pPr>
            <a:r>
              <a:rPr lang="zh-CN" altLang="en-US" sz="2000" b="1" dirty="0">
                <a:solidFill>
                  <a:srgbClr val="FF0000"/>
                </a:solidFill>
              </a:rPr>
              <a:t>三是各种不同形式的混合模式，如半积累制和名义账户等。</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
        <p:nvSpPr>
          <p:cNvPr id="2" name="矩形 1">
            <a:extLst>
              <a:ext uri="{FF2B5EF4-FFF2-40B4-BE49-F238E27FC236}">
                <a16:creationId xmlns:a16="http://schemas.microsoft.com/office/drawing/2014/main" id="{229D81E6-7863-44BE-8032-E16DE1DBDE34}"/>
              </a:ext>
            </a:extLst>
          </p:cNvPr>
          <p:cNvSpPr/>
          <p:nvPr/>
        </p:nvSpPr>
        <p:spPr>
          <a:xfrm>
            <a:off x="2141035" y="2119329"/>
            <a:ext cx="4493538" cy="587340"/>
          </a:xfrm>
          <a:prstGeom prst="rect">
            <a:avLst/>
          </a:prstGeom>
        </p:spPr>
        <p:txBody>
          <a:bodyPr wrap="none">
            <a:spAutoFit/>
          </a:bodyPr>
          <a:lstStyle/>
          <a:p>
            <a:pPr lvl="0" fontAlgn="base">
              <a:lnSpc>
                <a:spcPct val="150000"/>
              </a:lnSpc>
              <a:spcBef>
                <a:spcPct val="20000"/>
              </a:spcBef>
              <a:spcAft>
                <a:spcPts val="1200"/>
              </a:spcAft>
            </a:pPr>
            <a:r>
              <a:rPr lang="zh-CN" altLang="en-US" sz="2400" dirty="0">
                <a:solidFill>
                  <a:prstClr val="black"/>
                </a:solidFill>
              </a:rPr>
              <a:t>简述社会保障基金筹集的类型。</a:t>
            </a:r>
            <a:endParaRPr lang="en-US" altLang="zh-CN" sz="2400" dirty="0">
              <a:solidFill>
                <a:prstClr val="black"/>
              </a:solidFill>
            </a:endParaRPr>
          </a:p>
        </p:txBody>
      </p:sp>
    </p:spTree>
    <p:extLst>
      <p:ext uri="{BB962C8B-B14F-4D97-AF65-F5344CB8AC3E}">
        <p14:creationId xmlns:p14="http://schemas.microsoft.com/office/powerpoint/2010/main" val="49500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78538" y="1948205"/>
            <a:ext cx="5898513" cy="3754885"/>
          </a:xfrm>
        </p:spPr>
        <p:txBody>
          <a:bodyPr anchor="ctr"/>
          <a:lstStyle/>
          <a:p>
            <a:pPr algn="l">
              <a:spcAft>
                <a:spcPts val="1200"/>
              </a:spcAft>
            </a:pPr>
            <a:r>
              <a:rPr lang="zh-CN" altLang="en-US" dirty="0"/>
              <a:t>世界上第一部社会保险立法是（  </a:t>
            </a:r>
            <a:r>
              <a:rPr lang="en-US" altLang="zh-CN" b="1" dirty="0">
                <a:solidFill>
                  <a:srgbClr val="FF0000"/>
                </a:solidFill>
              </a:rPr>
              <a:t>A</a:t>
            </a:r>
            <a:r>
              <a:rPr lang="zh-CN" altLang="en-US" dirty="0"/>
              <a:t> ）</a:t>
            </a:r>
            <a:r>
              <a:rPr lang="zh-CN" altLang="en-GB" dirty="0"/>
              <a:t>。</a:t>
            </a:r>
            <a:endParaRPr lang="zh-CN" altLang="en-US" dirty="0"/>
          </a:p>
          <a:p>
            <a:pPr algn="l">
              <a:lnSpc>
                <a:spcPct val="150000"/>
              </a:lnSpc>
            </a:pPr>
            <a:r>
              <a:rPr lang="en-US" altLang="zh-CN" dirty="0">
                <a:solidFill>
                  <a:srgbClr val="FF0000"/>
                </a:solidFill>
              </a:rPr>
              <a:t>A</a:t>
            </a:r>
            <a:r>
              <a:rPr lang="zh-CN" altLang="en-US" dirty="0">
                <a:solidFill>
                  <a:srgbClr val="FF0000"/>
                </a:solidFill>
              </a:rPr>
              <a:t>、</a:t>
            </a:r>
            <a:r>
              <a:rPr lang="en-US" altLang="zh-CN" dirty="0">
                <a:solidFill>
                  <a:srgbClr val="FF0000"/>
                </a:solidFill>
              </a:rPr>
              <a:t>《</a:t>
            </a:r>
            <a:r>
              <a:rPr lang="zh-CN" altLang="en-US" dirty="0">
                <a:solidFill>
                  <a:srgbClr val="FF0000"/>
                </a:solidFill>
              </a:rPr>
              <a:t>疾病保险法</a:t>
            </a:r>
            <a:r>
              <a:rPr lang="en-US" altLang="zh-CN" dirty="0">
                <a:solidFill>
                  <a:srgbClr val="FF0000"/>
                </a:solidFill>
              </a:rPr>
              <a:t>》</a:t>
            </a:r>
          </a:p>
          <a:p>
            <a:pPr algn="l">
              <a:lnSpc>
                <a:spcPct val="150000"/>
              </a:lnSpc>
            </a:pPr>
            <a:r>
              <a:rPr lang="en-US" altLang="zh-CN" dirty="0"/>
              <a:t>B</a:t>
            </a:r>
            <a:r>
              <a:rPr lang="zh-CN" altLang="en-US" dirty="0"/>
              <a:t>、</a:t>
            </a:r>
            <a:r>
              <a:rPr lang="en-US" altLang="zh-CN" dirty="0"/>
              <a:t>《</a:t>
            </a:r>
            <a:r>
              <a:rPr lang="zh-CN" altLang="en-US" dirty="0"/>
              <a:t>劳动工伤害保险法</a:t>
            </a:r>
            <a:r>
              <a:rPr lang="en-US" altLang="zh-CN" dirty="0"/>
              <a:t>》</a:t>
            </a:r>
            <a:endParaRPr lang="en-GB" altLang="zh-CN" dirty="0"/>
          </a:p>
          <a:p>
            <a:pPr algn="l">
              <a:lnSpc>
                <a:spcPct val="150000"/>
              </a:lnSpc>
            </a:pPr>
            <a:r>
              <a:rPr lang="en-US" altLang="zh-CN" dirty="0"/>
              <a:t>C</a:t>
            </a:r>
            <a:r>
              <a:rPr lang="zh-CN" altLang="en-US" dirty="0"/>
              <a:t>、</a:t>
            </a:r>
            <a:r>
              <a:rPr lang="en-US" altLang="zh-CN" dirty="0"/>
              <a:t>《</a:t>
            </a:r>
            <a:r>
              <a:rPr lang="zh-CN" altLang="en-US" dirty="0"/>
              <a:t>残废和老年保险法</a:t>
            </a:r>
            <a:r>
              <a:rPr lang="en-US" altLang="zh-CN" dirty="0"/>
              <a:t>》</a:t>
            </a:r>
          </a:p>
          <a:p>
            <a:pPr algn="l">
              <a:lnSpc>
                <a:spcPct val="150000"/>
              </a:lnSpc>
            </a:pPr>
            <a:r>
              <a:rPr lang="en-US" altLang="zh-CN" dirty="0"/>
              <a:t>D</a:t>
            </a:r>
            <a:r>
              <a:rPr lang="zh-CN" altLang="en-US" dirty="0"/>
              <a:t>、</a:t>
            </a:r>
            <a:r>
              <a:rPr lang="en-US" altLang="zh-CN" dirty="0"/>
              <a:t>《</a:t>
            </a:r>
            <a:r>
              <a:rPr lang="zh-CN" altLang="en-US" dirty="0"/>
              <a:t>失业保险法</a:t>
            </a:r>
            <a:r>
              <a:rPr lang="en-US" altLang="zh-CN" dirty="0"/>
              <a:t>》</a:t>
            </a:r>
            <a:endParaRPr lang="zh-CN" altLang="en-US" dirty="0"/>
          </a:p>
        </p:txBody>
      </p:sp>
      <p:sp>
        <p:nvSpPr>
          <p:cNvPr id="5" name="TextBox 3">
            <a:extLst>
              <a:ext uri="{FF2B5EF4-FFF2-40B4-BE49-F238E27FC236}">
                <a16:creationId xmlns:a16="http://schemas.microsoft.com/office/drawing/2014/main" id="{CD3233A1-5532-41B0-BD17-1F49D008F8A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93635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35159" y="2230426"/>
            <a:ext cx="9376307" cy="3754885"/>
          </a:xfrm>
        </p:spPr>
        <p:txBody>
          <a:bodyPr anchor="ctr"/>
          <a:lstStyle/>
          <a:p>
            <a:pPr algn="l">
              <a:spcAft>
                <a:spcPts val="1200"/>
              </a:spcAft>
            </a:pPr>
            <a:r>
              <a:rPr lang="zh-CN" altLang="en-US" dirty="0"/>
              <a:t>社会保险制度之所以先产生于德国，其影响因素不包括（      ）</a:t>
            </a:r>
            <a:r>
              <a:rPr lang="zh-CN" altLang="en-GB" dirty="0"/>
              <a:t>。</a:t>
            </a:r>
            <a:endParaRPr lang="zh-CN" altLang="en-US" dirty="0"/>
          </a:p>
          <a:p>
            <a:pPr algn="l">
              <a:lnSpc>
                <a:spcPct val="150000"/>
              </a:lnSpc>
            </a:pPr>
            <a:r>
              <a:rPr lang="en-US" altLang="zh-CN" dirty="0"/>
              <a:t>A</a:t>
            </a:r>
            <a:r>
              <a:rPr lang="zh-CN" altLang="en-US" dirty="0"/>
              <a:t>、政治因素</a:t>
            </a:r>
          </a:p>
          <a:p>
            <a:pPr algn="l">
              <a:lnSpc>
                <a:spcPct val="150000"/>
              </a:lnSpc>
            </a:pPr>
            <a:r>
              <a:rPr lang="en-US" altLang="zh-CN" dirty="0"/>
              <a:t>B</a:t>
            </a:r>
            <a:r>
              <a:rPr lang="zh-CN" altLang="en-US" dirty="0"/>
              <a:t>、经济因素</a:t>
            </a:r>
          </a:p>
          <a:p>
            <a:pPr algn="l">
              <a:lnSpc>
                <a:spcPct val="150000"/>
              </a:lnSpc>
            </a:pPr>
            <a:r>
              <a:rPr lang="en-US" altLang="zh-CN" dirty="0"/>
              <a:t>C</a:t>
            </a:r>
            <a:r>
              <a:rPr lang="zh-CN" altLang="en-US" dirty="0"/>
              <a:t>、思想因素</a:t>
            </a:r>
          </a:p>
          <a:p>
            <a:pPr algn="l">
              <a:lnSpc>
                <a:spcPct val="150000"/>
              </a:lnSpc>
            </a:pPr>
            <a:r>
              <a:rPr lang="en-US" altLang="zh-CN" dirty="0"/>
              <a:t>D</a:t>
            </a:r>
            <a:r>
              <a:rPr lang="zh-CN" altLang="en-US" dirty="0"/>
              <a:t>、外来入侵影响</a:t>
            </a:r>
          </a:p>
        </p:txBody>
      </p:sp>
      <p:sp>
        <p:nvSpPr>
          <p:cNvPr id="5" name="TextBox 3">
            <a:extLst>
              <a:ext uri="{FF2B5EF4-FFF2-40B4-BE49-F238E27FC236}">
                <a16:creationId xmlns:a16="http://schemas.microsoft.com/office/drawing/2014/main" id="{CD3233A1-5532-41B0-BD17-1F49D008F8A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82078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35159" y="2230426"/>
            <a:ext cx="9376307" cy="3754885"/>
          </a:xfrm>
        </p:spPr>
        <p:txBody>
          <a:bodyPr anchor="ctr"/>
          <a:lstStyle/>
          <a:p>
            <a:pPr algn="l">
              <a:spcAft>
                <a:spcPts val="1200"/>
              </a:spcAft>
            </a:pPr>
            <a:r>
              <a:rPr lang="zh-CN" altLang="en-US" dirty="0"/>
              <a:t>社会保险制度之所以先产生于德国，其影响因素不包括（   </a:t>
            </a:r>
            <a:r>
              <a:rPr lang="en-US" altLang="zh-CN" b="1" dirty="0">
                <a:solidFill>
                  <a:srgbClr val="FF0000"/>
                </a:solidFill>
              </a:rPr>
              <a:t>D</a:t>
            </a:r>
            <a:r>
              <a:rPr lang="zh-CN" altLang="en-US" dirty="0"/>
              <a:t>   ）</a:t>
            </a:r>
            <a:r>
              <a:rPr lang="zh-CN" altLang="en-GB" dirty="0"/>
              <a:t>。</a:t>
            </a:r>
            <a:endParaRPr lang="zh-CN" altLang="en-US" dirty="0"/>
          </a:p>
          <a:p>
            <a:pPr algn="l">
              <a:lnSpc>
                <a:spcPct val="150000"/>
              </a:lnSpc>
            </a:pPr>
            <a:r>
              <a:rPr lang="en-US" altLang="zh-CN" dirty="0"/>
              <a:t>A</a:t>
            </a:r>
            <a:r>
              <a:rPr lang="zh-CN" altLang="en-US" dirty="0"/>
              <a:t>、政治因素</a:t>
            </a:r>
          </a:p>
          <a:p>
            <a:pPr algn="l">
              <a:lnSpc>
                <a:spcPct val="150000"/>
              </a:lnSpc>
            </a:pPr>
            <a:r>
              <a:rPr lang="en-US" altLang="zh-CN" dirty="0"/>
              <a:t>B</a:t>
            </a:r>
            <a:r>
              <a:rPr lang="zh-CN" altLang="en-US" dirty="0"/>
              <a:t>、经济因素</a:t>
            </a:r>
          </a:p>
          <a:p>
            <a:pPr algn="l">
              <a:lnSpc>
                <a:spcPct val="150000"/>
              </a:lnSpc>
            </a:pPr>
            <a:r>
              <a:rPr lang="en-US" altLang="zh-CN" dirty="0"/>
              <a:t>C</a:t>
            </a:r>
            <a:r>
              <a:rPr lang="zh-CN" altLang="en-US" dirty="0"/>
              <a:t>、思想因素</a:t>
            </a:r>
          </a:p>
          <a:p>
            <a:pPr algn="l">
              <a:lnSpc>
                <a:spcPct val="150000"/>
              </a:lnSpc>
            </a:pPr>
            <a:r>
              <a:rPr lang="en-US" altLang="zh-CN" b="1" dirty="0">
                <a:solidFill>
                  <a:srgbClr val="FF0000"/>
                </a:solidFill>
              </a:rPr>
              <a:t>D</a:t>
            </a:r>
            <a:r>
              <a:rPr lang="zh-CN" altLang="en-US" b="1" dirty="0">
                <a:solidFill>
                  <a:srgbClr val="FF0000"/>
                </a:solidFill>
              </a:rPr>
              <a:t>、外来入侵影响</a:t>
            </a:r>
          </a:p>
        </p:txBody>
      </p:sp>
      <p:sp>
        <p:nvSpPr>
          <p:cNvPr id="5" name="TextBox 3">
            <a:extLst>
              <a:ext uri="{FF2B5EF4-FFF2-40B4-BE49-F238E27FC236}">
                <a16:creationId xmlns:a16="http://schemas.microsoft.com/office/drawing/2014/main" id="{CD3233A1-5532-41B0-BD17-1F49D008F8A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2187272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52298" y="2136100"/>
            <a:ext cx="10016820" cy="3925153"/>
          </a:xfrm>
        </p:spPr>
        <p:txBody>
          <a:bodyPr anchor="ctr"/>
          <a:lstStyle/>
          <a:p>
            <a:pPr algn="l">
              <a:spcAft>
                <a:spcPts val="1200"/>
              </a:spcAft>
            </a:pPr>
            <a:r>
              <a:rPr lang="zh-CN" altLang="en-US" dirty="0"/>
              <a:t>下列属于社会保险产生的主观条件的有（   ）。</a:t>
            </a:r>
            <a:endParaRPr lang="en-GB" altLang="zh-CN" dirty="0"/>
          </a:p>
          <a:p>
            <a:pPr algn="l">
              <a:lnSpc>
                <a:spcPct val="150000"/>
              </a:lnSpc>
            </a:pPr>
            <a:r>
              <a:rPr lang="en-US" altLang="zh-CN" dirty="0"/>
              <a:t>A</a:t>
            </a:r>
            <a:r>
              <a:rPr lang="zh-CN" altLang="en-US" dirty="0"/>
              <a:t>、人们对既定社会经济环境依赖心理的转变</a:t>
            </a:r>
            <a:endParaRPr lang="en-GB" altLang="zh-CN" dirty="0"/>
          </a:p>
          <a:p>
            <a:pPr algn="l">
              <a:lnSpc>
                <a:spcPct val="150000"/>
              </a:lnSpc>
            </a:pPr>
            <a:r>
              <a:rPr lang="en-US" altLang="zh-CN" dirty="0"/>
              <a:t>B</a:t>
            </a:r>
            <a:r>
              <a:rPr lang="zh-CN" altLang="en-US" dirty="0"/>
              <a:t>、人们认为社会保险可以得到可观收益</a:t>
            </a:r>
            <a:endParaRPr lang="en-GB" altLang="zh-CN" dirty="0"/>
          </a:p>
          <a:p>
            <a:pPr algn="l">
              <a:lnSpc>
                <a:spcPct val="150000"/>
              </a:lnSpc>
            </a:pPr>
            <a:r>
              <a:rPr lang="en-US" altLang="zh-CN" dirty="0"/>
              <a:t>C</a:t>
            </a:r>
            <a:r>
              <a:rPr lang="zh-CN" altLang="en-US" dirty="0"/>
              <a:t>、人们对劳动危险及可能造成的经济收入损失所持的侥幸心理的转变</a:t>
            </a:r>
            <a:endParaRPr lang="en-GB" altLang="zh-CN" dirty="0"/>
          </a:p>
          <a:p>
            <a:pPr algn="l">
              <a:lnSpc>
                <a:spcPct val="150000"/>
              </a:lnSpc>
            </a:pPr>
            <a:r>
              <a:rPr lang="en-US" altLang="zh-CN" dirty="0"/>
              <a:t>D</a:t>
            </a:r>
            <a:r>
              <a:rPr lang="zh-CN" altLang="en-US" dirty="0"/>
              <a:t>、人们对自身利益的比较选择结果的不同</a:t>
            </a:r>
            <a:endParaRPr lang="en-GB" altLang="zh-CN" dirty="0"/>
          </a:p>
          <a:p>
            <a:pPr algn="l">
              <a:lnSpc>
                <a:spcPct val="150000"/>
              </a:lnSpc>
            </a:pPr>
            <a:r>
              <a:rPr lang="en-US" altLang="zh-CN" dirty="0"/>
              <a:t>E</a:t>
            </a:r>
            <a:r>
              <a:rPr lang="zh-CN" altLang="en-US" dirty="0"/>
              <a:t>、社会就能感觉环境发展变化</a:t>
            </a:r>
          </a:p>
        </p:txBody>
      </p:sp>
      <p:sp>
        <p:nvSpPr>
          <p:cNvPr id="5" name="TextBox 3">
            <a:extLst>
              <a:ext uri="{FF2B5EF4-FFF2-40B4-BE49-F238E27FC236}">
                <a16:creationId xmlns:a16="http://schemas.microsoft.com/office/drawing/2014/main" id="{CB23F612-936C-4873-8A0B-AC7F2F2E6C8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114126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52298" y="2136100"/>
            <a:ext cx="10016820" cy="3925153"/>
          </a:xfrm>
        </p:spPr>
        <p:txBody>
          <a:bodyPr anchor="ctr"/>
          <a:lstStyle/>
          <a:p>
            <a:pPr algn="l">
              <a:spcAft>
                <a:spcPts val="1200"/>
              </a:spcAft>
            </a:pPr>
            <a:r>
              <a:rPr lang="zh-CN" altLang="en-US" dirty="0"/>
              <a:t>下列属于社会保险产生的主观条件的有（  </a:t>
            </a:r>
            <a:r>
              <a:rPr lang="en-US" altLang="zh-CN" b="1" dirty="0">
                <a:solidFill>
                  <a:srgbClr val="FF0000"/>
                </a:solidFill>
              </a:rPr>
              <a:t>ACD</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、人们对既定社会经济环境依赖心理的转变</a:t>
            </a:r>
            <a:endParaRPr lang="en-GB" altLang="zh-CN" dirty="0">
              <a:solidFill>
                <a:srgbClr val="FF0000"/>
              </a:solidFill>
            </a:endParaRPr>
          </a:p>
          <a:p>
            <a:pPr algn="l">
              <a:lnSpc>
                <a:spcPct val="150000"/>
              </a:lnSpc>
            </a:pPr>
            <a:r>
              <a:rPr lang="en-US" altLang="zh-CN" dirty="0"/>
              <a:t>B</a:t>
            </a:r>
            <a:r>
              <a:rPr lang="zh-CN" altLang="en-US" dirty="0"/>
              <a:t>、人们认为社会保险可以得到可观收益</a:t>
            </a:r>
            <a:endParaRPr lang="en-GB" altLang="zh-CN" dirty="0"/>
          </a:p>
          <a:p>
            <a:pPr algn="l">
              <a:lnSpc>
                <a:spcPct val="150000"/>
              </a:lnSpc>
            </a:pPr>
            <a:r>
              <a:rPr lang="en-US" altLang="zh-CN" dirty="0">
                <a:solidFill>
                  <a:srgbClr val="FF0000"/>
                </a:solidFill>
              </a:rPr>
              <a:t>C</a:t>
            </a:r>
            <a:r>
              <a:rPr lang="zh-CN" altLang="en-US" dirty="0">
                <a:solidFill>
                  <a:srgbClr val="FF0000"/>
                </a:solidFill>
              </a:rPr>
              <a:t>、人们对劳动危险及可能造成的经济收入损失所持的侥幸心理的转变</a:t>
            </a:r>
            <a:endParaRPr lang="en-GB" altLang="zh-CN" dirty="0">
              <a:solidFill>
                <a:srgbClr val="FF0000"/>
              </a:solidFill>
            </a:endParaRPr>
          </a:p>
          <a:p>
            <a:pPr algn="l">
              <a:lnSpc>
                <a:spcPct val="150000"/>
              </a:lnSpc>
            </a:pPr>
            <a:r>
              <a:rPr lang="en-US" altLang="zh-CN" dirty="0">
                <a:solidFill>
                  <a:srgbClr val="FF0000"/>
                </a:solidFill>
              </a:rPr>
              <a:t>D</a:t>
            </a:r>
            <a:r>
              <a:rPr lang="zh-CN" altLang="en-US" dirty="0">
                <a:solidFill>
                  <a:srgbClr val="FF0000"/>
                </a:solidFill>
              </a:rPr>
              <a:t>、人们对自身利益的比较选择结果的不同</a:t>
            </a:r>
            <a:endParaRPr lang="en-GB" altLang="zh-CN" dirty="0">
              <a:solidFill>
                <a:srgbClr val="FF0000"/>
              </a:solidFill>
            </a:endParaRPr>
          </a:p>
          <a:p>
            <a:pPr algn="l">
              <a:lnSpc>
                <a:spcPct val="150000"/>
              </a:lnSpc>
            </a:pPr>
            <a:r>
              <a:rPr lang="en-US" altLang="zh-CN" dirty="0"/>
              <a:t>E</a:t>
            </a:r>
            <a:r>
              <a:rPr lang="zh-CN" altLang="en-US" dirty="0"/>
              <a:t>、社会就能感觉环境发展变化</a:t>
            </a:r>
          </a:p>
        </p:txBody>
      </p:sp>
      <p:sp>
        <p:nvSpPr>
          <p:cNvPr id="5" name="TextBox 3">
            <a:extLst>
              <a:ext uri="{FF2B5EF4-FFF2-40B4-BE49-F238E27FC236}">
                <a16:creationId xmlns:a16="http://schemas.microsoft.com/office/drawing/2014/main" id="{CB23F612-936C-4873-8A0B-AC7F2F2E6C8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92105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72138" y="2241716"/>
            <a:ext cx="7931329" cy="3754885"/>
          </a:xfrm>
        </p:spPr>
        <p:txBody>
          <a:bodyPr anchor="ctr"/>
          <a:lstStyle/>
          <a:p>
            <a:pPr algn="l">
              <a:spcAft>
                <a:spcPts val="1200"/>
              </a:spcAft>
            </a:pPr>
            <a:r>
              <a:rPr lang="zh-CN" altLang="en-US" dirty="0"/>
              <a:t>至（    ），我国建立了较为全面的社会保险制度。</a:t>
            </a:r>
          </a:p>
          <a:p>
            <a:pPr algn="l">
              <a:lnSpc>
                <a:spcPct val="150000"/>
              </a:lnSpc>
            </a:pPr>
            <a:r>
              <a:rPr lang="pt-BR" altLang="zh-CN" dirty="0"/>
              <a:t>A</a:t>
            </a:r>
            <a:r>
              <a:rPr lang="zh-CN" altLang="en-US" dirty="0"/>
              <a:t>、</a:t>
            </a:r>
            <a:r>
              <a:rPr lang="pt-BR" altLang="zh-CN" dirty="0"/>
              <a:t>1955</a:t>
            </a:r>
            <a:r>
              <a:rPr lang="zh-CN" altLang="pt-BR" dirty="0"/>
              <a:t>年</a:t>
            </a:r>
          </a:p>
          <a:p>
            <a:pPr algn="l">
              <a:lnSpc>
                <a:spcPct val="150000"/>
              </a:lnSpc>
            </a:pPr>
            <a:r>
              <a:rPr lang="pt-BR" altLang="zh-CN" dirty="0"/>
              <a:t>B</a:t>
            </a:r>
            <a:r>
              <a:rPr lang="zh-CN" altLang="en-US" dirty="0"/>
              <a:t>、</a:t>
            </a:r>
            <a:r>
              <a:rPr lang="pt-BR" altLang="zh-CN" dirty="0"/>
              <a:t>1956</a:t>
            </a:r>
            <a:r>
              <a:rPr lang="zh-CN" altLang="pt-BR" dirty="0"/>
              <a:t>年</a:t>
            </a:r>
          </a:p>
          <a:p>
            <a:pPr algn="l">
              <a:lnSpc>
                <a:spcPct val="150000"/>
              </a:lnSpc>
            </a:pPr>
            <a:r>
              <a:rPr lang="pt-BR" altLang="zh-CN" dirty="0"/>
              <a:t>C</a:t>
            </a:r>
            <a:r>
              <a:rPr lang="zh-CN" altLang="en-US" dirty="0"/>
              <a:t>、</a:t>
            </a:r>
            <a:r>
              <a:rPr lang="pt-BR" altLang="zh-CN" dirty="0"/>
              <a:t>1957</a:t>
            </a:r>
            <a:r>
              <a:rPr lang="zh-CN" altLang="pt-BR" dirty="0"/>
              <a:t>年</a:t>
            </a:r>
          </a:p>
          <a:p>
            <a:pPr algn="l">
              <a:lnSpc>
                <a:spcPct val="150000"/>
              </a:lnSpc>
            </a:pPr>
            <a:r>
              <a:rPr lang="pt-BR" altLang="zh-CN" dirty="0"/>
              <a:t>D</a:t>
            </a:r>
            <a:r>
              <a:rPr lang="zh-CN" altLang="en-US" dirty="0"/>
              <a:t>、</a:t>
            </a:r>
            <a:r>
              <a:rPr lang="pt-BR" altLang="zh-CN" dirty="0"/>
              <a:t>1958</a:t>
            </a:r>
            <a:r>
              <a:rPr lang="zh-CN" altLang="pt-BR" dirty="0"/>
              <a:t>年</a:t>
            </a:r>
            <a:endParaRPr lang="zh-CN" altLang="en-US" dirty="0"/>
          </a:p>
        </p:txBody>
      </p:sp>
      <p:sp>
        <p:nvSpPr>
          <p:cNvPr id="5" name="TextBox 3">
            <a:extLst>
              <a:ext uri="{FF2B5EF4-FFF2-40B4-BE49-F238E27FC236}">
                <a16:creationId xmlns:a16="http://schemas.microsoft.com/office/drawing/2014/main" id="{CD3233A1-5532-41B0-BD17-1F49D008F8A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282822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72138" y="2241716"/>
            <a:ext cx="7931329" cy="3754885"/>
          </a:xfrm>
        </p:spPr>
        <p:txBody>
          <a:bodyPr anchor="ctr"/>
          <a:lstStyle/>
          <a:p>
            <a:pPr algn="l">
              <a:spcAft>
                <a:spcPts val="1200"/>
              </a:spcAft>
            </a:pPr>
            <a:r>
              <a:rPr lang="zh-CN" altLang="en-US" dirty="0"/>
              <a:t>至（  </a:t>
            </a:r>
            <a:r>
              <a:rPr lang="en-US" altLang="zh-CN" b="1" dirty="0">
                <a:solidFill>
                  <a:srgbClr val="FF0000"/>
                </a:solidFill>
              </a:rPr>
              <a:t>C</a:t>
            </a:r>
            <a:r>
              <a:rPr lang="zh-CN" altLang="en-US" dirty="0"/>
              <a:t>  ），我国建立了较为全面的社会保险制度。</a:t>
            </a:r>
          </a:p>
          <a:p>
            <a:pPr algn="l">
              <a:lnSpc>
                <a:spcPct val="150000"/>
              </a:lnSpc>
            </a:pPr>
            <a:r>
              <a:rPr lang="pt-BR" altLang="zh-CN" dirty="0"/>
              <a:t>A</a:t>
            </a:r>
            <a:r>
              <a:rPr lang="zh-CN" altLang="en-US" dirty="0"/>
              <a:t>、</a:t>
            </a:r>
            <a:r>
              <a:rPr lang="pt-BR" altLang="zh-CN" dirty="0"/>
              <a:t>1955</a:t>
            </a:r>
            <a:r>
              <a:rPr lang="zh-CN" altLang="pt-BR" dirty="0"/>
              <a:t>年</a:t>
            </a:r>
          </a:p>
          <a:p>
            <a:pPr algn="l">
              <a:lnSpc>
                <a:spcPct val="150000"/>
              </a:lnSpc>
            </a:pPr>
            <a:r>
              <a:rPr lang="pt-BR" altLang="zh-CN" dirty="0"/>
              <a:t>B</a:t>
            </a:r>
            <a:r>
              <a:rPr lang="zh-CN" altLang="en-US" dirty="0"/>
              <a:t>、</a:t>
            </a:r>
            <a:r>
              <a:rPr lang="pt-BR" altLang="zh-CN" dirty="0"/>
              <a:t>1956</a:t>
            </a:r>
            <a:r>
              <a:rPr lang="zh-CN" altLang="pt-BR" dirty="0"/>
              <a:t>年</a:t>
            </a:r>
          </a:p>
          <a:p>
            <a:pPr algn="l">
              <a:lnSpc>
                <a:spcPct val="150000"/>
              </a:lnSpc>
            </a:pPr>
            <a:r>
              <a:rPr lang="pt-BR" altLang="zh-CN" b="1" dirty="0">
                <a:solidFill>
                  <a:srgbClr val="FF0000"/>
                </a:solidFill>
              </a:rPr>
              <a:t>C</a:t>
            </a:r>
            <a:r>
              <a:rPr lang="zh-CN" altLang="en-US" b="1" dirty="0">
                <a:solidFill>
                  <a:srgbClr val="FF0000"/>
                </a:solidFill>
              </a:rPr>
              <a:t>、</a:t>
            </a:r>
            <a:r>
              <a:rPr lang="pt-BR" altLang="zh-CN" b="1" dirty="0">
                <a:solidFill>
                  <a:srgbClr val="FF0000"/>
                </a:solidFill>
              </a:rPr>
              <a:t>1957</a:t>
            </a:r>
            <a:r>
              <a:rPr lang="zh-CN" altLang="pt-BR" b="1" dirty="0">
                <a:solidFill>
                  <a:srgbClr val="FF0000"/>
                </a:solidFill>
              </a:rPr>
              <a:t>年</a:t>
            </a:r>
          </a:p>
          <a:p>
            <a:pPr algn="l">
              <a:lnSpc>
                <a:spcPct val="150000"/>
              </a:lnSpc>
            </a:pPr>
            <a:r>
              <a:rPr lang="pt-BR" altLang="zh-CN" dirty="0"/>
              <a:t>D</a:t>
            </a:r>
            <a:r>
              <a:rPr lang="zh-CN" altLang="en-US" dirty="0"/>
              <a:t>、</a:t>
            </a:r>
            <a:r>
              <a:rPr lang="pt-BR" altLang="zh-CN" dirty="0"/>
              <a:t>1958</a:t>
            </a:r>
            <a:r>
              <a:rPr lang="zh-CN" altLang="pt-BR" dirty="0"/>
              <a:t>年</a:t>
            </a:r>
            <a:endParaRPr lang="zh-CN" altLang="en-US" dirty="0"/>
          </a:p>
        </p:txBody>
      </p:sp>
      <p:sp>
        <p:nvSpPr>
          <p:cNvPr id="5" name="TextBox 3">
            <a:extLst>
              <a:ext uri="{FF2B5EF4-FFF2-40B4-BE49-F238E27FC236}">
                <a16:creationId xmlns:a16="http://schemas.microsoft.com/office/drawing/2014/main" id="{CD3233A1-5532-41B0-BD17-1F49D008F8A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266592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7011" y="1564955"/>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第四章   社会保险制度</a:t>
            </a: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132943" y="2466373"/>
            <a:ext cx="7708712" cy="3922852"/>
            <a:chOff x="3815988" y="2664676"/>
            <a:chExt cx="7708712" cy="3922852"/>
          </a:xfrm>
        </p:grpSpPr>
        <p:sp>
          <p:nvSpPr>
            <p:cNvPr id="7" name="Rectangle 6">
              <a:extLst>
                <a:ext uri="{FF2B5EF4-FFF2-40B4-BE49-F238E27FC236}">
                  <a16:creationId xmlns:a16="http://schemas.microsoft.com/office/drawing/2014/main" id="{115FA8BC-822F-4883-B887-BA1A38F7FA12}"/>
                </a:ext>
              </a:extLst>
            </p:cNvPr>
            <p:cNvSpPr/>
            <p:nvPr/>
          </p:nvSpPr>
          <p:spPr>
            <a:xfrm>
              <a:off x="3815988" y="2664676"/>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社会保险概述</a:t>
              </a:r>
            </a:p>
          </p:txBody>
        </p:sp>
        <p:sp>
          <p:nvSpPr>
            <p:cNvPr id="8" name="Rectangle 7">
              <a:extLst>
                <a:ext uri="{FF2B5EF4-FFF2-40B4-BE49-F238E27FC236}">
                  <a16:creationId xmlns:a16="http://schemas.microsoft.com/office/drawing/2014/main" id="{496C3528-4EC8-48BC-9E55-2C141A263670}"/>
                </a:ext>
              </a:extLst>
            </p:cNvPr>
            <p:cNvSpPr/>
            <p:nvPr/>
          </p:nvSpPr>
          <p:spPr>
            <a:xfrm>
              <a:off x="3860056" y="3372567"/>
              <a:ext cx="5172273"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社会保险的产生和发展</a:t>
              </a:r>
            </a:p>
          </p:txBody>
        </p:sp>
        <p:sp>
          <p:nvSpPr>
            <p:cNvPr id="9" name="Rectangle 8">
              <a:extLst>
                <a:ext uri="{FF2B5EF4-FFF2-40B4-BE49-F238E27FC236}">
                  <a16:creationId xmlns:a16="http://schemas.microsoft.com/office/drawing/2014/main" id="{FAAC986D-CD29-458C-BF64-227A465E3673}"/>
                </a:ext>
              </a:extLst>
            </p:cNvPr>
            <p:cNvSpPr/>
            <p:nvPr/>
          </p:nvSpPr>
          <p:spPr>
            <a:xfrm>
              <a:off x="3887538" y="4126551"/>
              <a:ext cx="6912939"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社会保险与商业保险的区别与关系</a:t>
              </a:r>
            </a:p>
          </p:txBody>
        </p:sp>
        <p:sp>
          <p:nvSpPr>
            <p:cNvPr id="10" name="Rectangle 9">
              <a:extLst>
                <a:ext uri="{FF2B5EF4-FFF2-40B4-BE49-F238E27FC236}">
                  <a16:creationId xmlns:a16="http://schemas.microsoft.com/office/drawing/2014/main" id="{0A193A46-6CB8-4D74-9CD3-1134DED3C71C}"/>
                </a:ext>
              </a:extLst>
            </p:cNvPr>
            <p:cNvSpPr/>
            <p:nvPr/>
          </p:nvSpPr>
          <p:spPr>
            <a:xfrm>
              <a:off x="3887538" y="4919144"/>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社会保险模式</a:t>
              </a:r>
            </a:p>
          </p:txBody>
        </p:sp>
        <p:sp>
          <p:nvSpPr>
            <p:cNvPr id="11" name="Rectangle 9">
              <a:extLst>
                <a:ext uri="{FF2B5EF4-FFF2-40B4-BE49-F238E27FC236}">
                  <a16:creationId xmlns:a16="http://schemas.microsoft.com/office/drawing/2014/main" id="{99E68D23-D417-4D3C-9C0B-4B6A1BE9DD4E}"/>
                </a:ext>
              </a:extLst>
            </p:cNvPr>
            <p:cNvSpPr/>
            <p:nvPr/>
          </p:nvSpPr>
          <p:spPr>
            <a:xfrm>
              <a:off x="3887538" y="5673128"/>
              <a:ext cx="763716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我国社会保险的现状、问题及改革发展</a:t>
              </a:r>
            </a:p>
          </p:txBody>
        </p:sp>
      </p:grpSp>
    </p:spTree>
    <p:extLst>
      <p:ext uri="{BB962C8B-B14F-4D97-AF65-F5344CB8AC3E}">
        <p14:creationId xmlns:p14="http://schemas.microsoft.com/office/powerpoint/2010/main" val="354336089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E02217-E4F1-4919-A3D5-45C8E93A6DB7}"/>
              </a:ext>
            </a:extLst>
          </p:cNvPr>
          <p:cNvSpPr/>
          <p:nvPr/>
        </p:nvSpPr>
        <p:spPr>
          <a:xfrm>
            <a:off x="3599162" y="971315"/>
            <a:ext cx="4993675" cy="477054"/>
          </a:xfrm>
          <a:prstGeom prst="rect">
            <a:avLst/>
          </a:prstGeom>
          <a:solidFill>
            <a:srgbClr val="C0000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500" b="1" i="0" u="none" strike="noStrike" kern="1200" cap="none" spc="0" normalizeH="0" baseline="0" noProof="0" dirty="0">
                <a:ln>
                  <a:noFill/>
                </a:ln>
                <a:solidFill>
                  <a:prstClr val="white"/>
                </a:solidFill>
                <a:effectLst/>
                <a:uLnTx/>
                <a:uFillTx/>
                <a:latin typeface="Calibri"/>
                <a:ea typeface="微软雅黑"/>
                <a:cs typeface="+mn-cs"/>
              </a:rPr>
              <a:t>社会保险与商业保险的区别与关系</a:t>
            </a:r>
            <a:endParaRPr kumimoji="0" lang="zh-CN" altLang="en-US" sz="25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6" name="Rectangle 2">
            <a:extLst>
              <a:ext uri="{FF2B5EF4-FFF2-40B4-BE49-F238E27FC236}">
                <a16:creationId xmlns:a16="http://schemas.microsoft.com/office/drawing/2014/main" id="{5455E840-AA3F-4519-993F-C077E80B32F7}"/>
              </a:ext>
            </a:extLst>
          </p:cNvPr>
          <p:cNvSpPr/>
          <p:nvPr/>
        </p:nvSpPr>
        <p:spPr>
          <a:xfrm>
            <a:off x="1955638" y="1909405"/>
            <a:ext cx="1210588" cy="50488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一、区别</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Rectangle 2">
            <a:extLst>
              <a:ext uri="{FF2B5EF4-FFF2-40B4-BE49-F238E27FC236}">
                <a16:creationId xmlns:a16="http://schemas.microsoft.com/office/drawing/2014/main" id="{8A08A9FE-39AE-4C36-B77A-56D675E97388}"/>
              </a:ext>
            </a:extLst>
          </p:cNvPr>
          <p:cNvSpPr/>
          <p:nvPr/>
        </p:nvSpPr>
        <p:spPr>
          <a:xfrm>
            <a:off x="820132" y="2498785"/>
            <a:ext cx="3672801"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政府行为与企业行为的差异</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8">
            <a:extLst>
              <a:ext uri="{FF2B5EF4-FFF2-40B4-BE49-F238E27FC236}">
                <a16:creationId xmlns:a16="http://schemas.microsoft.com/office/drawing/2014/main" id="{2A69137E-774A-4A30-90D2-B30589A4C0A3}"/>
              </a:ext>
            </a:extLst>
          </p:cNvPr>
          <p:cNvSpPr/>
          <p:nvPr/>
        </p:nvSpPr>
        <p:spPr>
          <a:xfrm>
            <a:off x="820132" y="3001265"/>
            <a:ext cx="2903360"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经营管理的主体不同</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9">
            <a:extLst>
              <a:ext uri="{FF2B5EF4-FFF2-40B4-BE49-F238E27FC236}">
                <a16:creationId xmlns:a16="http://schemas.microsoft.com/office/drawing/2014/main" id="{0D6EF832-CB7C-4741-80B3-6ED1A13F3F5D}"/>
              </a:ext>
            </a:extLst>
          </p:cNvPr>
          <p:cNvSpPr/>
          <p:nvPr/>
        </p:nvSpPr>
        <p:spPr>
          <a:xfrm>
            <a:off x="820132" y="3506147"/>
            <a:ext cx="3672801"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经营原则与实施的方式不同</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Rectangle 10">
            <a:extLst>
              <a:ext uri="{FF2B5EF4-FFF2-40B4-BE49-F238E27FC236}">
                <a16:creationId xmlns:a16="http://schemas.microsoft.com/office/drawing/2014/main" id="{3DFD73CE-7966-4C49-8563-5819CE128BB3}"/>
              </a:ext>
            </a:extLst>
          </p:cNvPr>
          <p:cNvSpPr/>
          <p:nvPr/>
        </p:nvSpPr>
        <p:spPr>
          <a:xfrm>
            <a:off x="820132" y="3985301"/>
            <a:ext cx="2390399"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保险覆盖面不同</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11">
            <a:extLst>
              <a:ext uri="{FF2B5EF4-FFF2-40B4-BE49-F238E27FC236}">
                <a16:creationId xmlns:a16="http://schemas.microsoft.com/office/drawing/2014/main" id="{96583924-0A6F-47CE-A47C-8D1F9F407775}"/>
              </a:ext>
            </a:extLst>
          </p:cNvPr>
          <p:cNvSpPr/>
          <p:nvPr/>
        </p:nvSpPr>
        <p:spPr>
          <a:xfrm>
            <a:off x="812764" y="4490183"/>
            <a:ext cx="4442243"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保险费的负担原则与保障水平不同</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2">
            <a:extLst>
              <a:ext uri="{FF2B5EF4-FFF2-40B4-BE49-F238E27FC236}">
                <a16:creationId xmlns:a16="http://schemas.microsoft.com/office/drawing/2014/main" id="{7C850938-2501-4A92-B914-11505A0DC0CD}"/>
              </a:ext>
            </a:extLst>
          </p:cNvPr>
          <p:cNvSpPr/>
          <p:nvPr/>
        </p:nvSpPr>
        <p:spPr>
          <a:xfrm>
            <a:off x="813827" y="4992663"/>
            <a:ext cx="4185762"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保险基金筹集的方式和水平不同</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Rectangle 13">
            <a:extLst>
              <a:ext uri="{FF2B5EF4-FFF2-40B4-BE49-F238E27FC236}">
                <a16:creationId xmlns:a16="http://schemas.microsoft.com/office/drawing/2014/main" id="{6149112A-7851-4F07-965D-FE4E53ECBB6D}"/>
              </a:ext>
            </a:extLst>
          </p:cNvPr>
          <p:cNvSpPr/>
          <p:nvPr/>
        </p:nvSpPr>
        <p:spPr>
          <a:xfrm>
            <a:off x="835342" y="5471817"/>
            <a:ext cx="2133918"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立法范畴不同</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Rectangle 14">
            <a:extLst>
              <a:ext uri="{FF2B5EF4-FFF2-40B4-BE49-F238E27FC236}">
                <a16:creationId xmlns:a16="http://schemas.microsoft.com/office/drawing/2014/main" id="{710214D7-EDEB-478E-8CBB-86A7E79DF8C5}"/>
              </a:ext>
            </a:extLst>
          </p:cNvPr>
          <p:cNvSpPr/>
          <p:nvPr/>
        </p:nvSpPr>
        <p:spPr>
          <a:xfrm>
            <a:off x="827878" y="5970129"/>
            <a:ext cx="2646878" cy="5042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舆论监督的差异性</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Rectangle 2">
            <a:extLst>
              <a:ext uri="{FF2B5EF4-FFF2-40B4-BE49-F238E27FC236}">
                <a16:creationId xmlns:a16="http://schemas.microsoft.com/office/drawing/2014/main" id="{DB14966E-66BA-41EF-B2D8-5B1E5CB2C12A}"/>
              </a:ext>
            </a:extLst>
          </p:cNvPr>
          <p:cNvSpPr/>
          <p:nvPr/>
        </p:nvSpPr>
        <p:spPr>
          <a:xfrm>
            <a:off x="8484780" y="1909405"/>
            <a:ext cx="1210588" cy="50488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二、联系</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9" name="直接连接符 18">
            <a:extLst>
              <a:ext uri="{FF2B5EF4-FFF2-40B4-BE49-F238E27FC236}">
                <a16:creationId xmlns:a16="http://schemas.microsoft.com/office/drawing/2014/main" id="{C380819B-ED8E-42EE-A8C7-D52CB824C620}"/>
              </a:ext>
            </a:extLst>
          </p:cNvPr>
          <p:cNvCxnSpPr>
            <a:cxnSpLocks/>
          </p:cNvCxnSpPr>
          <p:nvPr/>
        </p:nvCxnSpPr>
        <p:spPr>
          <a:xfrm>
            <a:off x="5938363" y="2161846"/>
            <a:ext cx="0" cy="44832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A7DC2A0B-49C7-4200-AFE4-878354CE0706}"/>
              </a:ext>
            </a:extLst>
          </p:cNvPr>
          <p:cNvSpPr/>
          <p:nvPr/>
        </p:nvSpPr>
        <p:spPr>
          <a:xfrm>
            <a:off x="6781750" y="2462453"/>
            <a:ext cx="5201589"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两者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之间是</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互相配合、互相补充</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的关系，两者之间具有同一性。</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2" name="矩形 21">
            <a:extLst>
              <a:ext uri="{FF2B5EF4-FFF2-40B4-BE49-F238E27FC236}">
                <a16:creationId xmlns:a16="http://schemas.microsoft.com/office/drawing/2014/main" id="{6B80218A-0245-45E1-91C5-96C1DCDEAF12}"/>
              </a:ext>
            </a:extLst>
          </p:cNvPr>
          <p:cNvSpPr/>
          <p:nvPr/>
        </p:nvSpPr>
        <p:spPr>
          <a:xfrm>
            <a:off x="6804328" y="3921655"/>
            <a:ext cx="5410251"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两者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同属于“保险”，但具有不可替代性。</a:t>
            </a:r>
          </a:p>
        </p:txBody>
      </p:sp>
      <p:sp>
        <p:nvSpPr>
          <p:cNvPr id="23" name="矩形 22">
            <a:extLst>
              <a:ext uri="{FF2B5EF4-FFF2-40B4-BE49-F238E27FC236}">
                <a16:creationId xmlns:a16="http://schemas.microsoft.com/office/drawing/2014/main" id="{3D27F419-DA64-41A0-B6ED-1F2075F70A35}"/>
              </a:ext>
            </a:extLst>
          </p:cNvPr>
          <p:cNvSpPr/>
          <p:nvPr/>
        </p:nvSpPr>
        <p:spPr>
          <a:xfrm>
            <a:off x="6844016" y="4992663"/>
            <a:ext cx="3474028" cy="5042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两者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之间具有矛盾性。</a:t>
            </a:r>
          </a:p>
        </p:txBody>
      </p:sp>
      <p:sp>
        <p:nvSpPr>
          <p:cNvPr id="25" name="文本框 24">
            <a:extLst>
              <a:ext uri="{FF2B5EF4-FFF2-40B4-BE49-F238E27FC236}">
                <a16:creationId xmlns:a16="http://schemas.microsoft.com/office/drawing/2014/main" id="{33F66882-840D-4021-A503-16B0493E2CDF}"/>
              </a:ext>
            </a:extLst>
          </p:cNvPr>
          <p:cNvSpPr txBox="1"/>
          <p:nvPr/>
        </p:nvSpPr>
        <p:spPr>
          <a:xfrm>
            <a:off x="5499781" y="1622554"/>
            <a:ext cx="1669047"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sp>
        <p:nvSpPr>
          <p:cNvPr id="2" name="矩形 1">
            <a:extLst>
              <a:ext uri="{FF2B5EF4-FFF2-40B4-BE49-F238E27FC236}">
                <a16:creationId xmlns:a16="http://schemas.microsoft.com/office/drawing/2014/main" id="{97C924BD-EAD8-45EB-9074-C82E61CAC024}"/>
              </a:ext>
            </a:extLst>
          </p:cNvPr>
          <p:cNvSpPr/>
          <p:nvPr/>
        </p:nvSpPr>
        <p:spPr>
          <a:xfrm>
            <a:off x="982998" y="203832"/>
            <a:ext cx="44550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一、社会保险与商业保险之间的区别</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0574186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E02217-E4F1-4919-A3D5-45C8E93A6DB7}"/>
              </a:ext>
            </a:extLst>
          </p:cNvPr>
          <p:cNvSpPr/>
          <p:nvPr/>
        </p:nvSpPr>
        <p:spPr>
          <a:xfrm>
            <a:off x="461060" y="1039626"/>
            <a:ext cx="4031873" cy="477054"/>
          </a:xfrm>
          <a:prstGeom prst="rect">
            <a:avLst/>
          </a:prstGeom>
          <a:solidFill>
            <a:srgbClr val="C0000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500" b="1" i="0" u="none" strike="noStrike" kern="1200" cap="none" spc="0" normalizeH="0" baseline="0" noProof="0" dirty="0">
                <a:ln>
                  <a:noFill/>
                </a:ln>
                <a:solidFill>
                  <a:prstClr val="white"/>
                </a:solidFill>
                <a:effectLst/>
                <a:uLnTx/>
                <a:uFillTx/>
                <a:latin typeface="Calibri"/>
                <a:ea typeface="微软雅黑"/>
                <a:cs typeface="+mn-cs"/>
              </a:rPr>
              <a:t>社会保险与商业保险的区别</a:t>
            </a:r>
            <a:endParaRPr kumimoji="0" lang="zh-CN" altLang="en-US" sz="2500" b="1" i="0" u="none" strike="noStrike" kern="1200" cap="none" spc="0" normalizeH="0" baseline="0" noProof="0" dirty="0">
              <a:ln>
                <a:noFill/>
              </a:ln>
              <a:solidFill>
                <a:prstClr val="white"/>
              </a:solidFill>
              <a:effectLst/>
              <a:uLnTx/>
              <a:uFillTx/>
              <a:latin typeface="Calibri"/>
              <a:ea typeface="微软雅黑"/>
              <a:cs typeface="+mn-cs"/>
            </a:endParaRPr>
          </a:p>
        </p:txBody>
      </p:sp>
      <p:graphicFrame>
        <p:nvGraphicFramePr>
          <p:cNvPr id="3" name="表格 2">
            <a:extLst>
              <a:ext uri="{FF2B5EF4-FFF2-40B4-BE49-F238E27FC236}">
                <a16:creationId xmlns:a16="http://schemas.microsoft.com/office/drawing/2014/main" id="{256067E8-4645-4DD3-A9BA-74094B9BC57D}"/>
              </a:ext>
            </a:extLst>
          </p:cNvPr>
          <p:cNvGraphicFramePr>
            <a:graphicFrameLocks noGrp="1"/>
          </p:cNvGraphicFramePr>
          <p:nvPr/>
        </p:nvGraphicFramePr>
        <p:xfrm>
          <a:off x="355600" y="2099078"/>
          <a:ext cx="11480799" cy="4283997"/>
        </p:xfrm>
        <a:graphic>
          <a:graphicData uri="http://schemas.openxmlformats.org/drawingml/2006/table">
            <a:tbl>
              <a:tblPr firstRow="1" bandRow="1">
                <a:tableStyleId>{46F890A9-2807-4EBB-B81D-B2AA78EC7F39}</a:tableStyleId>
              </a:tblPr>
              <a:tblGrid>
                <a:gridCol w="3826933">
                  <a:extLst>
                    <a:ext uri="{9D8B030D-6E8A-4147-A177-3AD203B41FA5}">
                      <a16:colId xmlns:a16="http://schemas.microsoft.com/office/drawing/2014/main" val="3454095738"/>
                    </a:ext>
                  </a:extLst>
                </a:gridCol>
                <a:gridCol w="4047067">
                  <a:extLst>
                    <a:ext uri="{9D8B030D-6E8A-4147-A177-3AD203B41FA5}">
                      <a16:colId xmlns:a16="http://schemas.microsoft.com/office/drawing/2014/main" val="1658540744"/>
                    </a:ext>
                  </a:extLst>
                </a:gridCol>
                <a:gridCol w="3606799">
                  <a:extLst>
                    <a:ext uri="{9D8B030D-6E8A-4147-A177-3AD203B41FA5}">
                      <a16:colId xmlns:a16="http://schemas.microsoft.com/office/drawing/2014/main" val="1447303038"/>
                    </a:ext>
                  </a:extLst>
                </a:gridCol>
              </a:tblGrid>
              <a:tr h="572061">
                <a:tc>
                  <a:txBody>
                    <a:bodyPr/>
                    <a:lstStyle/>
                    <a:p>
                      <a:pPr algn="ctr"/>
                      <a:r>
                        <a:rPr lang="zh-CN" altLang="en-US" dirty="0"/>
                        <a:t>区别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社会保险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商业保险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1774089"/>
                  </a:ext>
                </a:extLst>
              </a:tr>
              <a:tr h="463992">
                <a:tc>
                  <a:txBody>
                    <a:bodyPr/>
                    <a:lstStyle/>
                    <a:p>
                      <a:pPr algn="ctr"/>
                      <a:r>
                        <a:rPr lang="zh-CN" altLang="en-US" sz="1800" dirty="0"/>
                        <a:t>政府行为与企业行为的差异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政府行为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企业行为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6060567"/>
                  </a:ext>
                </a:extLst>
              </a:tr>
              <a:tr h="463992">
                <a:tc>
                  <a:txBody>
                    <a:bodyPr/>
                    <a:lstStyle/>
                    <a:p>
                      <a:pPr algn="ctr"/>
                      <a:r>
                        <a:rPr lang="zh-CN" altLang="en-US" sz="1800" dirty="0">
                          <a:solidFill>
                            <a:schemeClr val="tx1"/>
                          </a:solidFill>
                        </a:rPr>
                        <a:t>经营管理的主体不同</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国家政府有关部门</a:t>
                      </a:r>
                      <a:r>
                        <a:rPr lang="en-US" altLang="zh-CN" sz="1800" dirty="0"/>
                        <a:t>/</a:t>
                      </a:r>
                      <a:r>
                        <a:rPr lang="zh-CN" altLang="en-US" sz="1800" dirty="0"/>
                        <a:t>劳动与社会保障部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独立经营，自负盈亏的企业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3690573"/>
                  </a:ext>
                </a:extLst>
              </a:tr>
              <a:tr h="463992">
                <a:tc>
                  <a:txBody>
                    <a:bodyPr/>
                    <a:lstStyle/>
                    <a:p>
                      <a:pPr algn="ctr"/>
                      <a:r>
                        <a:rPr lang="zh-CN" altLang="en-US" sz="1800" dirty="0">
                          <a:solidFill>
                            <a:schemeClr val="tx1"/>
                          </a:solidFill>
                        </a:rPr>
                        <a:t>经营原则与实施的方式不同</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公平原则；强制实施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营利原则；个人意愿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3313405"/>
                  </a:ext>
                </a:extLst>
              </a:tr>
              <a:tr h="463992">
                <a:tc>
                  <a:txBody>
                    <a:bodyPr/>
                    <a:lstStyle/>
                    <a:p>
                      <a:pPr algn="ctr"/>
                      <a:r>
                        <a:rPr lang="zh-CN" altLang="en-US" sz="1800" dirty="0">
                          <a:solidFill>
                            <a:schemeClr val="tx1"/>
                          </a:solidFill>
                        </a:rPr>
                        <a:t>保险覆盖面不同</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社会劳动者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个人或组织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5909925"/>
                  </a:ext>
                </a:extLst>
              </a:tr>
              <a:tr h="463992">
                <a:tc>
                  <a:txBody>
                    <a:bodyPr/>
                    <a:lstStyle/>
                    <a:p>
                      <a:pPr algn="ctr"/>
                      <a:r>
                        <a:rPr lang="zh-CN" altLang="en-US" sz="1800" dirty="0">
                          <a:solidFill>
                            <a:schemeClr val="tx1"/>
                          </a:solidFill>
                        </a:rPr>
                        <a:t>保险费的负担原则与保障水平不同</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保障劳动者基本生活，保障水平较低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保障多种需要，保障水平较高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2976853"/>
                  </a:ext>
                </a:extLst>
              </a:tr>
              <a:tr h="463992">
                <a:tc>
                  <a:txBody>
                    <a:bodyPr/>
                    <a:lstStyle/>
                    <a:p>
                      <a:pPr algn="ctr"/>
                      <a:r>
                        <a:rPr lang="zh-CN" altLang="en-US" sz="1800" dirty="0">
                          <a:solidFill>
                            <a:schemeClr val="tx1"/>
                          </a:solidFill>
                        </a:rPr>
                        <a:t>保险基金筹集的方式和水平不同</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社会统筹和个人账户结合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多买多保，少买少保，不买不保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383176"/>
                  </a:ext>
                </a:extLst>
              </a:tr>
              <a:tr h="463992">
                <a:tc>
                  <a:txBody>
                    <a:bodyPr/>
                    <a:lstStyle/>
                    <a:p>
                      <a:pPr algn="ctr"/>
                      <a:r>
                        <a:rPr lang="zh-CN" altLang="en-US" sz="1800" dirty="0">
                          <a:solidFill>
                            <a:schemeClr val="tx1"/>
                          </a:solidFill>
                        </a:rPr>
                        <a:t>立法范畴不同</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社会立法范畴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经济法调整范畴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540532"/>
                  </a:ext>
                </a:extLst>
              </a:tr>
              <a:tr h="463992">
                <a:tc>
                  <a:txBody>
                    <a:bodyPr/>
                    <a:lstStyle/>
                    <a:p>
                      <a:pPr algn="ctr"/>
                      <a:r>
                        <a:rPr lang="zh-CN" altLang="en-US" sz="1800" dirty="0">
                          <a:solidFill>
                            <a:schemeClr val="tx1"/>
                          </a:solidFill>
                        </a:rPr>
                        <a:t>舆论监督的差异性</a:t>
                      </a:r>
                      <a:endParaRPr lang="zh-CN"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社会关注的焦点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社会监督十分分散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075930"/>
                  </a:ext>
                </a:extLst>
              </a:tr>
            </a:tbl>
          </a:graphicData>
        </a:graphic>
      </p:graphicFrame>
      <p:sp>
        <p:nvSpPr>
          <p:cNvPr id="4" name="矩形 3">
            <a:extLst>
              <a:ext uri="{FF2B5EF4-FFF2-40B4-BE49-F238E27FC236}">
                <a16:creationId xmlns:a16="http://schemas.microsoft.com/office/drawing/2014/main" id="{170BB8AF-1E9C-458B-B9B1-386DFB02C3D5}"/>
              </a:ext>
            </a:extLst>
          </p:cNvPr>
          <p:cNvSpPr/>
          <p:nvPr/>
        </p:nvSpPr>
        <p:spPr>
          <a:xfrm>
            <a:off x="4203700" y="271780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4" name="矩形 23">
            <a:extLst>
              <a:ext uri="{FF2B5EF4-FFF2-40B4-BE49-F238E27FC236}">
                <a16:creationId xmlns:a16="http://schemas.microsoft.com/office/drawing/2014/main" id="{70A2648D-8F2D-4740-B45A-AF60BC253D08}"/>
              </a:ext>
            </a:extLst>
          </p:cNvPr>
          <p:cNvSpPr/>
          <p:nvPr/>
        </p:nvSpPr>
        <p:spPr>
          <a:xfrm>
            <a:off x="4203700" y="318135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616D2463-14BE-4B40-A185-517DBBB424D4}"/>
              </a:ext>
            </a:extLst>
          </p:cNvPr>
          <p:cNvSpPr/>
          <p:nvPr/>
        </p:nvSpPr>
        <p:spPr>
          <a:xfrm>
            <a:off x="4203699" y="364490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8301DA21-9913-46E3-A9EE-75B3520EDFEE}"/>
              </a:ext>
            </a:extLst>
          </p:cNvPr>
          <p:cNvSpPr/>
          <p:nvPr/>
        </p:nvSpPr>
        <p:spPr>
          <a:xfrm>
            <a:off x="4203699" y="410845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3E3782AB-33AE-477E-81A1-A40330200AED}"/>
              </a:ext>
            </a:extLst>
          </p:cNvPr>
          <p:cNvSpPr/>
          <p:nvPr/>
        </p:nvSpPr>
        <p:spPr>
          <a:xfrm>
            <a:off x="4203698" y="457200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29" name="矩形 28">
            <a:extLst>
              <a:ext uri="{FF2B5EF4-FFF2-40B4-BE49-F238E27FC236}">
                <a16:creationId xmlns:a16="http://schemas.microsoft.com/office/drawing/2014/main" id="{C8D7083D-B619-4567-A17E-E0DCA725B9DD}"/>
              </a:ext>
            </a:extLst>
          </p:cNvPr>
          <p:cNvSpPr/>
          <p:nvPr/>
        </p:nvSpPr>
        <p:spPr>
          <a:xfrm>
            <a:off x="4203698" y="503555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30" name="矩形 29">
            <a:extLst>
              <a:ext uri="{FF2B5EF4-FFF2-40B4-BE49-F238E27FC236}">
                <a16:creationId xmlns:a16="http://schemas.microsoft.com/office/drawing/2014/main" id="{E8AAA5F3-5F30-4B55-99D5-48B11EC429A7}"/>
              </a:ext>
            </a:extLst>
          </p:cNvPr>
          <p:cNvSpPr/>
          <p:nvPr/>
        </p:nvSpPr>
        <p:spPr>
          <a:xfrm>
            <a:off x="4203698" y="5512462"/>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31" name="矩形 30">
            <a:extLst>
              <a:ext uri="{FF2B5EF4-FFF2-40B4-BE49-F238E27FC236}">
                <a16:creationId xmlns:a16="http://schemas.microsoft.com/office/drawing/2014/main" id="{80A7F294-5809-44C9-8DC0-90C1B5232D3A}"/>
              </a:ext>
            </a:extLst>
          </p:cNvPr>
          <p:cNvSpPr/>
          <p:nvPr/>
        </p:nvSpPr>
        <p:spPr>
          <a:xfrm>
            <a:off x="4203697" y="5974210"/>
            <a:ext cx="7632699" cy="3683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C6D8DEA2-A825-4673-9820-BDBCDAD37BC9}"/>
              </a:ext>
            </a:extLst>
          </p:cNvPr>
          <p:cNvSpPr/>
          <p:nvPr/>
        </p:nvSpPr>
        <p:spPr>
          <a:xfrm>
            <a:off x="982998" y="203832"/>
            <a:ext cx="44550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一、社会保险与商业保险之间的区别</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15047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P spid="26" grpId="0" animBg="1"/>
      <p:bldP spid="27" grpId="0" animBg="1"/>
      <p:bldP spid="28" grpId="0" animBg="1"/>
      <p:bldP spid="29" grpId="0" animBg="1"/>
      <p:bldP spid="30"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
        <p:nvSpPr>
          <p:cNvPr id="2" name="矩形 1">
            <a:extLst>
              <a:ext uri="{FF2B5EF4-FFF2-40B4-BE49-F238E27FC236}">
                <a16:creationId xmlns:a16="http://schemas.microsoft.com/office/drawing/2014/main" id="{229D81E6-7863-44BE-8032-E16DE1DBDE34}"/>
              </a:ext>
            </a:extLst>
          </p:cNvPr>
          <p:cNvSpPr/>
          <p:nvPr/>
        </p:nvSpPr>
        <p:spPr>
          <a:xfrm>
            <a:off x="1719003" y="1784232"/>
            <a:ext cx="8503519" cy="3673570"/>
          </a:xfrm>
          <a:prstGeom prst="rect">
            <a:avLst/>
          </a:prstGeom>
        </p:spPr>
        <p:txBody>
          <a:bodyPr wrap="square">
            <a:spAutoFit/>
          </a:bodyPr>
          <a:lstStyle/>
          <a:p>
            <a:pPr algn="l" fontAlgn="t">
              <a:lnSpc>
                <a:spcPct val="200000"/>
              </a:lnSpc>
            </a:pPr>
            <a:r>
              <a:rPr lang="zh-CN" altLang="en-US" sz="2400" b="0" i="0" dirty="0">
                <a:solidFill>
                  <a:srgbClr val="1F2D3D"/>
                </a:solidFill>
                <a:effectLst/>
                <a:latin typeface="Helvetica Neue For Number"/>
              </a:rPr>
              <a:t> </a:t>
            </a:r>
            <a:r>
              <a:rPr lang="en-US" altLang="zh-CN" sz="2400" b="0" i="0" dirty="0">
                <a:solidFill>
                  <a:srgbClr val="1F2D3D"/>
                </a:solidFill>
                <a:effectLst/>
                <a:latin typeface="Helvetica Neue For Number"/>
              </a:rPr>
              <a:t>DB</a:t>
            </a:r>
            <a:r>
              <a:rPr lang="zh-CN" altLang="en-US" sz="2400" b="0" i="0" dirty="0">
                <a:solidFill>
                  <a:srgbClr val="1F2D3D"/>
                </a:solidFill>
                <a:effectLst/>
                <a:latin typeface="Helvetica Neue For Number"/>
              </a:rPr>
              <a:t>型现收现付制是指（ ）</a:t>
            </a:r>
          </a:p>
          <a:p>
            <a:pPr algn="l">
              <a:lnSpc>
                <a:spcPct val="200000"/>
              </a:lnSpc>
            </a:pPr>
            <a:r>
              <a:rPr lang="en-US" altLang="zh-CN" sz="2400" b="0" i="0" dirty="0">
                <a:solidFill>
                  <a:srgbClr val="1F2D3D"/>
                </a:solidFill>
                <a:effectLst/>
                <a:latin typeface="Helvetica Neue For Number"/>
              </a:rPr>
              <a:t>A:</a:t>
            </a:r>
            <a:r>
              <a:rPr lang="zh-CN" altLang="en-US" sz="2400" b="0" i="0" dirty="0">
                <a:solidFill>
                  <a:srgbClr val="1F2D3D"/>
                </a:solidFill>
                <a:effectLst/>
                <a:latin typeface="Helvetica Neue For Number"/>
              </a:rPr>
              <a:t>待遇确定型现收现付制</a:t>
            </a:r>
          </a:p>
          <a:p>
            <a:pPr algn="l">
              <a:lnSpc>
                <a:spcPct val="200000"/>
              </a:lnSpc>
            </a:pPr>
            <a:r>
              <a:rPr lang="en-US" altLang="zh-CN" sz="2400" b="0" i="0" dirty="0">
                <a:solidFill>
                  <a:srgbClr val="1F2D3D"/>
                </a:solidFill>
                <a:effectLst/>
                <a:latin typeface="Helvetica Neue For Number"/>
              </a:rPr>
              <a:t>B:</a:t>
            </a:r>
            <a:r>
              <a:rPr lang="zh-CN" altLang="en-US" sz="2400" b="0" i="0" dirty="0">
                <a:solidFill>
                  <a:srgbClr val="1F2D3D"/>
                </a:solidFill>
                <a:effectLst/>
                <a:latin typeface="Helvetica Neue For Number"/>
              </a:rPr>
              <a:t>缴费基金个人投资制</a:t>
            </a:r>
          </a:p>
          <a:p>
            <a:pPr algn="l">
              <a:lnSpc>
                <a:spcPct val="200000"/>
              </a:lnSpc>
            </a:pPr>
            <a:r>
              <a:rPr lang="en-US" altLang="zh-CN" sz="2400" b="0" i="0" dirty="0">
                <a:solidFill>
                  <a:srgbClr val="1F2D3D"/>
                </a:solidFill>
                <a:effectLst/>
                <a:latin typeface="Helvetica Neue For Number"/>
              </a:rPr>
              <a:t>C:</a:t>
            </a:r>
            <a:r>
              <a:rPr lang="zh-CN" altLang="en-US" sz="2400" b="0" i="0" dirty="0">
                <a:solidFill>
                  <a:srgbClr val="1F2D3D"/>
                </a:solidFill>
                <a:effectLst/>
                <a:latin typeface="Helvetica Neue For Number"/>
              </a:rPr>
              <a:t>缴费基金中央投资制</a:t>
            </a:r>
          </a:p>
          <a:p>
            <a:pPr algn="l">
              <a:lnSpc>
                <a:spcPct val="200000"/>
              </a:lnSpc>
            </a:pPr>
            <a:r>
              <a:rPr lang="en-US" altLang="zh-CN" sz="2400" b="0" i="0" dirty="0">
                <a:solidFill>
                  <a:srgbClr val="1F2D3D"/>
                </a:solidFill>
                <a:effectLst/>
                <a:latin typeface="Helvetica Neue For Number"/>
              </a:rPr>
              <a:t>D:</a:t>
            </a:r>
            <a:r>
              <a:rPr lang="zh-CN" altLang="en-US" sz="2400" b="0" i="0" dirty="0">
                <a:solidFill>
                  <a:srgbClr val="1F2D3D"/>
                </a:solidFill>
                <a:effectLst/>
                <a:latin typeface="Helvetica Neue For Number"/>
              </a:rPr>
              <a:t>待遇浮动型现收现付制</a:t>
            </a:r>
          </a:p>
        </p:txBody>
      </p:sp>
    </p:spTree>
    <p:extLst>
      <p:ext uri="{BB962C8B-B14F-4D97-AF65-F5344CB8AC3E}">
        <p14:creationId xmlns:p14="http://schemas.microsoft.com/office/powerpoint/2010/main" val="899207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84401" y="1922829"/>
            <a:ext cx="8602668" cy="3925153"/>
          </a:xfrm>
        </p:spPr>
        <p:txBody>
          <a:bodyPr anchor="ctr"/>
          <a:lstStyle/>
          <a:p>
            <a:pPr algn="l">
              <a:spcAft>
                <a:spcPts val="1200"/>
              </a:spcAft>
            </a:pPr>
            <a:r>
              <a:rPr lang="zh-CN" altLang="en-US" dirty="0"/>
              <a:t>社会保险和商业保险的关系正确的是（   ）。</a:t>
            </a:r>
            <a:endParaRPr lang="en-GB" altLang="zh-CN" dirty="0"/>
          </a:p>
          <a:p>
            <a:pPr algn="l">
              <a:lnSpc>
                <a:spcPct val="150000"/>
              </a:lnSpc>
            </a:pPr>
            <a:r>
              <a:rPr lang="en-US" altLang="zh-CN" dirty="0"/>
              <a:t>A</a:t>
            </a:r>
            <a:r>
              <a:rPr lang="zh-CN" altLang="en-US" dirty="0"/>
              <a:t>、经营的主体相同 </a:t>
            </a:r>
            <a:endParaRPr lang="en-GB" altLang="zh-CN" dirty="0"/>
          </a:p>
          <a:p>
            <a:pPr algn="l">
              <a:lnSpc>
                <a:spcPct val="150000"/>
              </a:lnSpc>
            </a:pPr>
            <a:r>
              <a:rPr lang="en-US" altLang="zh-CN" dirty="0"/>
              <a:t>B</a:t>
            </a:r>
            <a:r>
              <a:rPr lang="zh-CN" altLang="en-US" dirty="0"/>
              <a:t>、保险覆盖面不同</a:t>
            </a:r>
            <a:endParaRPr lang="en-GB" altLang="zh-CN" dirty="0"/>
          </a:p>
          <a:p>
            <a:pPr algn="l">
              <a:lnSpc>
                <a:spcPct val="150000"/>
              </a:lnSpc>
            </a:pPr>
            <a:r>
              <a:rPr lang="en-US" altLang="zh-CN" dirty="0"/>
              <a:t>C</a:t>
            </a:r>
            <a:r>
              <a:rPr lang="zh-CN" altLang="en-US" dirty="0"/>
              <a:t>、经营原则与实施方式相同</a:t>
            </a:r>
            <a:endParaRPr lang="en-GB" altLang="zh-CN" dirty="0"/>
          </a:p>
          <a:p>
            <a:pPr algn="l">
              <a:lnSpc>
                <a:spcPct val="150000"/>
              </a:lnSpc>
            </a:pPr>
            <a:r>
              <a:rPr lang="en-US" altLang="zh-CN" dirty="0"/>
              <a:t>D</a:t>
            </a:r>
            <a:r>
              <a:rPr lang="zh-CN" altLang="en-US" dirty="0"/>
              <a:t>、立法范畴相同</a:t>
            </a:r>
          </a:p>
        </p:txBody>
      </p:sp>
      <p:sp>
        <p:nvSpPr>
          <p:cNvPr id="5" name="TextBox 3">
            <a:extLst>
              <a:ext uri="{FF2B5EF4-FFF2-40B4-BE49-F238E27FC236}">
                <a16:creationId xmlns:a16="http://schemas.microsoft.com/office/drawing/2014/main" id="{B74EEF9E-0B36-406B-B416-06DF5CE4F97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516545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84401" y="1922829"/>
            <a:ext cx="8602668" cy="3925153"/>
          </a:xfrm>
        </p:spPr>
        <p:txBody>
          <a:bodyPr anchor="ctr"/>
          <a:lstStyle/>
          <a:p>
            <a:pPr algn="l">
              <a:spcAft>
                <a:spcPts val="1200"/>
              </a:spcAft>
            </a:pPr>
            <a:r>
              <a:rPr lang="zh-CN" altLang="en-US" dirty="0"/>
              <a:t>社会保险和商业保险的关系正确的是（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、经营的主体相同 </a:t>
            </a:r>
            <a:endParaRPr lang="en-GB" altLang="zh-CN" dirty="0"/>
          </a:p>
          <a:p>
            <a:pPr algn="l">
              <a:lnSpc>
                <a:spcPct val="150000"/>
              </a:lnSpc>
            </a:pPr>
            <a:r>
              <a:rPr lang="en-US" altLang="zh-CN" dirty="0">
                <a:solidFill>
                  <a:srgbClr val="FF0000"/>
                </a:solidFill>
              </a:rPr>
              <a:t>B</a:t>
            </a:r>
            <a:r>
              <a:rPr lang="zh-CN" altLang="en-US" dirty="0">
                <a:solidFill>
                  <a:srgbClr val="FF0000"/>
                </a:solidFill>
              </a:rPr>
              <a:t>、保险覆盖面不同</a:t>
            </a:r>
            <a:endParaRPr lang="en-GB" altLang="zh-CN" dirty="0">
              <a:solidFill>
                <a:srgbClr val="FF0000"/>
              </a:solidFill>
            </a:endParaRPr>
          </a:p>
          <a:p>
            <a:pPr algn="l">
              <a:lnSpc>
                <a:spcPct val="150000"/>
              </a:lnSpc>
            </a:pPr>
            <a:r>
              <a:rPr lang="en-US" altLang="zh-CN" dirty="0"/>
              <a:t>C</a:t>
            </a:r>
            <a:r>
              <a:rPr lang="zh-CN" altLang="en-US" dirty="0"/>
              <a:t>、经营原则与实施方式相同</a:t>
            </a:r>
            <a:endParaRPr lang="en-GB" altLang="zh-CN" dirty="0"/>
          </a:p>
          <a:p>
            <a:pPr algn="l">
              <a:lnSpc>
                <a:spcPct val="150000"/>
              </a:lnSpc>
            </a:pPr>
            <a:r>
              <a:rPr lang="en-US" altLang="zh-CN" dirty="0"/>
              <a:t>D</a:t>
            </a:r>
            <a:r>
              <a:rPr lang="zh-CN" altLang="en-US" dirty="0"/>
              <a:t>、立法范畴相同</a:t>
            </a:r>
          </a:p>
        </p:txBody>
      </p:sp>
      <p:sp>
        <p:nvSpPr>
          <p:cNvPr id="5" name="TextBox 3">
            <a:extLst>
              <a:ext uri="{FF2B5EF4-FFF2-40B4-BE49-F238E27FC236}">
                <a16:creationId xmlns:a16="http://schemas.microsoft.com/office/drawing/2014/main" id="{B74EEF9E-0B36-406B-B416-06DF5CE4F97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0084558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7011" y="1564955"/>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第四章   社会保险制度</a:t>
            </a: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132943" y="2466373"/>
            <a:ext cx="7708712" cy="3922852"/>
            <a:chOff x="3815988" y="2664676"/>
            <a:chExt cx="7708712" cy="3922852"/>
          </a:xfrm>
        </p:grpSpPr>
        <p:sp>
          <p:nvSpPr>
            <p:cNvPr id="7" name="Rectangle 6">
              <a:extLst>
                <a:ext uri="{FF2B5EF4-FFF2-40B4-BE49-F238E27FC236}">
                  <a16:creationId xmlns:a16="http://schemas.microsoft.com/office/drawing/2014/main" id="{115FA8BC-822F-4883-B887-BA1A38F7FA12}"/>
                </a:ext>
              </a:extLst>
            </p:cNvPr>
            <p:cNvSpPr/>
            <p:nvPr/>
          </p:nvSpPr>
          <p:spPr>
            <a:xfrm>
              <a:off x="3815988" y="2664676"/>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社会保险概述</a:t>
              </a:r>
            </a:p>
          </p:txBody>
        </p:sp>
        <p:sp>
          <p:nvSpPr>
            <p:cNvPr id="8" name="Rectangle 7">
              <a:extLst>
                <a:ext uri="{FF2B5EF4-FFF2-40B4-BE49-F238E27FC236}">
                  <a16:creationId xmlns:a16="http://schemas.microsoft.com/office/drawing/2014/main" id="{496C3528-4EC8-48BC-9E55-2C141A263670}"/>
                </a:ext>
              </a:extLst>
            </p:cNvPr>
            <p:cNvSpPr/>
            <p:nvPr/>
          </p:nvSpPr>
          <p:spPr>
            <a:xfrm>
              <a:off x="3860056" y="3372567"/>
              <a:ext cx="5172273"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社会保险的产生和发展</a:t>
              </a:r>
            </a:p>
          </p:txBody>
        </p:sp>
        <p:sp>
          <p:nvSpPr>
            <p:cNvPr id="9" name="Rectangle 8">
              <a:extLst>
                <a:ext uri="{FF2B5EF4-FFF2-40B4-BE49-F238E27FC236}">
                  <a16:creationId xmlns:a16="http://schemas.microsoft.com/office/drawing/2014/main" id="{FAAC986D-CD29-458C-BF64-227A465E3673}"/>
                </a:ext>
              </a:extLst>
            </p:cNvPr>
            <p:cNvSpPr/>
            <p:nvPr/>
          </p:nvSpPr>
          <p:spPr>
            <a:xfrm>
              <a:off x="3887538" y="4126551"/>
              <a:ext cx="6912939"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社会保险与商业保险的区别与关系</a:t>
              </a:r>
            </a:p>
          </p:txBody>
        </p:sp>
        <p:sp>
          <p:nvSpPr>
            <p:cNvPr id="10" name="Rectangle 9">
              <a:extLst>
                <a:ext uri="{FF2B5EF4-FFF2-40B4-BE49-F238E27FC236}">
                  <a16:creationId xmlns:a16="http://schemas.microsoft.com/office/drawing/2014/main" id="{0A193A46-6CB8-4D74-9CD3-1134DED3C71C}"/>
                </a:ext>
              </a:extLst>
            </p:cNvPr>
            <p:cNvSpPr/>
            <p:nvPr/>
          </p:nvSpPr>
          <p:spPr>
            <a:xfrm>
              <a:off x="3887538" y="4919144"/>
              <a:ext cx="3734838"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社会保险模式</a:t>
              </a:r>
            </a:p>
          </p:txBody>
        </p:sp>
        <p:sp>
          <p:nvSpPr>
            <p:cNvPr id="11" name="Rectangle 9">
              <a:extLst>
                <a:ext uri="{FF2B5EF4-FFF2-40B4-BE49-F238E27FC236}">
                  <a16:creationId xmlns:a16="http://schemas.microsoft.com/office/drawing/2014/main" id="{99E68D23-D417-4D3C-9C0B-4B6A1BE9DD4E}"/>
                </a:ext>
              </a:extLst>
            </p:cNvPr>
            <p:cNvSpPr/>
            <p:nvPr/>
          </p:nvSpPr>
          <p:spPr>
            <a:xfrm>
              <a:off x="3887538" y="5673128"/>
              <a:ext cx="763716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我国社会保险的现状、问题及改革发展</a:t>
              </a:r>
            </a:p>
          </p:txBody>
        </p:sp>
      </p:grpSp>
    </p:spTree>
    <p:extLst>
      <p:ext uri="{BB962C8B-B14F-4D97-AF65-F5344CB8AC3E}">
        <p14:creationId xmlns:p14="http://schemas.microsoft.com/office/powerpoint/2010/main" val="305438624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4D2DC4E-0526-4039-8AA9-885326EDF58B}"/>
              </a:ext>
            </a:extLst>
          </p:cNvPr>
          <p:cNvGrpSpPr/>
          <p:nvPr/>
        </p:nvGrpSpPr>
        <p:grpSpPr>
          <a:xfrm>
            <a:off x="1858928" y="2054680"/>
            <a:ext cx="8474144" cy="3672623"/>
            <a:chOff x="2624906" y="1911461"/>
            <a:chExt cx="8474144" cy="3672623"/>
          </a:xfrm>
        </p:grpSpPr>
        <p:grpSp>
          <p:nvGrpSpPr>
            <p:cNvPr id="5" name="组合 4">
              <a:extLst>
                <a:ext uri="{FF2B5EF4-FFF2-40B4-BE49-F238E27FC236}">
                  <a16:creationId xmlns:a16="http://schemas.microsoft.com/office/drawing/2014/main" id="{C1610E75-A79E-4342-A72E-47399D8BD513}"/>
                </a:ext>
              </a:extLst>
            </p:cNvPr>
            <p:cNvGrpSpPr/>
            <p:nvPr/>
          </p:nvGrpSpPr>
          <p:grpSpPr>
            <a:xfrm>
              <a:off x="2624906" y="1911461"/>
              <a:ext cx="8474144" cy="3672623"/>
              <a:chOff x="266272" y="1843034"/>
              <a:chExt cx="8474144" cy="3672623"/>
            </a:xfrm>
          </p:grpSpPr>
          <p:sp>
            <p:nvSpPr>
              <p:cNvPr id="8" name="文本框 7">
                <a:extLst>
                  <a:ext uri="{FF2B5EF4-FFF2-40B4-BE49-F238E27FC236}">
                    <a16:creationId xmlns:a16="http://schemas.microsoft.com/office/drawing/2014/main" id="{A13BF91C-92B2-471E-B22B-9B30B4C6AFFA}"/>
                  </a:ext>
                </a:extLst>
              </p:cNvPr>
              <p:cNvSpPr txBox="1"/>
              <p:nvPr/>
            </p:nvSpPr>
            <p:spPr>
              <a:xfrm>
                <a:off x="266272" y="3360573"/>
                <a:ext cx="2334219" cy="523220"/>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cs typeface="+mn-cs"/>
                  </a:rPr>
                  <a:t>社会保险模式</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9" name="直接连接符 8">
                <a:extLst>
                  <a:ext uri="{FF2B5EF4-FFF2-40B4-BE49-F238E27FC236}">
                    <a16:creationId xmlns:a16="http://schemas.microsoft.com/office/drawing/2014/main" id="{FCA0228D-8C9E-48C3-86DD-14CAEF5C1BD0}"/>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CD51D7D-91A6-456D-A952-ADCEA2C57B6E}"/>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72F4D58-BC5D-43AF-9A8A-C947C0DCDC52}"/>
                  </a:ext>
                </a:extLst>
              </p:cNvPr>
              <p:cNvCxnSpPr/>
              <p:nvPr/>
            </p:nvCxnSpPr>
            <p:spPr>
              <a:xfrm>
                <a:off x="3127400" y="308955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4A61D571-107D-4D51-8C6E-173129CB81D4}"/>
                  </a:ext>
                </a:extLst>
              </p:cNvPr>
              <p:cNvSpPr txBox="1"/>
              <p:nvPr/>
            </p:nvSpPr>
            <p:spPr>
              <a:xfrm>
                <a:off x="3625846" y="1843034"/>
                <a:ext cx="3878658"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投保资助型的社会保险模式</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D70F0001-AD01-46E8-907C-6D9315734B54}"/>
                  </a:ext>
                </a:extLst>
              </p:cNvPr>
              <p:cNvSpPr txBox="1"/>
              <p:nvPr/>
            </p:nvSpPr>
            <p:spPr>
              <a:xfrm>
                <a:off x="3625846" y="2858724"/>
                <a:ext cx="3878653"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国家统筹型的社会保险模式</a:t>
                </a:r>
                <a:endParaRPr kumimoji="0" lang="en-GB"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cxnSp>
            <p:nvCxnSpPr>
              <p:cNvPr id="14" name="直接连接符 13">
                <a:extLst>
                  <a:ext uri="{FF2B5EF4-FFF2-40B4-BE49-F238E27FC236}">
                    <a16:creationId xmlns:a16="http://schemas.microsoft.com/office/drawing/2014/main" id="{E31E9522-4DA8-4A5C-8C12-7B92D605D2CA}"/>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E0E3AD8-0147-4711-8870-97B8D03EB240}"/>
                  </a:ext>
                </a:extLst>
              </p:cNvPr>
              <p:cNvSpPr txBox="1"/>
              <p:nvPr/>
            </p:nvSpPr>
            <p:spPr>
              <a:xfrm>
                <a:off x="3679333" y="5053992"/>
                <a:ext cx="5061083"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强制储蓄型</a:t>
                </a: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储金型</a:t>
                </a: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的社会保险模式</a:t>
                </a:r>
                <a:endParaRPr kumimoji="0" lang="en-GB" altLang="zh-CN" sz="2400" b="0" i="0" u="none" strike="noStrike" kern="1200" cap="none" spc="0" normalizeH="0" baseline="0" noProof="0" dirty="0">
                  <a:ln>
                    <a:noFill/>
                  </a:ln>
                  <a:solidFill>
                    <a:srgbClr val="FF0000"/>
                  </a:solidFill>
                  <a:effectLst/>
                  <a:uLnTx/>
                  <a:uFillTx/>
                  <a:latin typeface="微软雅黑"/>
                  <a:ea typeface="微软雅黑"/>
                  <a:cs typeface="+mn-cs"/>
                </a:endParaRPr>
              </a:p>
            </p:txBody>
          </p:sp>
          <p:cxnSp>
            <p:nvCxnSpPr>
              <p:cNvPr id="16" name="直接连接符 15">
                <a:extLst>
                  <a:ext uri="{FF2B5EF4-FFF2-40B4-BE49-F238E27FC236}">
                    <a16:creationId xmlns:a16="http://schemas.microsoft.com/office/drawing/2014/main" id="{75083F70-474C-4079-9E6E-58C845FADB99}"/>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a:extLst>
                <a:ext uri="{FF2B5EF4-FFF2-40B4-BE49-F238E27FC236}">
                  <a16:creationId xmlns:a16="http://schemas.microsoft.com/office/drawing/2014/main" id="{6DFAC05D-1508-4A1A-80DE-E0EE1A1542BF}"/>
                </a:ext>
              </a:extLst>
            </p:cNvPr>
            <p:cNvCxnSpPr/>
            <p:nvPr/>
          </p:nvCxnSpPr>
          <p:spPr>
            <a:xfrm>
              <a:off x="5508605" y="422627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4A69B4A-7C47-4546-B812-D79FA55F656A}"/>
                </a:ext>
              </a:extLst>
            </p:cNvPr>
            <p:cNvSpPr txBox="1"/>
            <p:nvPr/>
          </p:nvSpPr>
          <p:spPr>
            <a:xfrm>
              <a:off x="6007051" y="3995439"/>
              <a:ext cx="3878659"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全民福利型的社会保险模式</a:t>
              </a:r>
              <a:endParaRPr kumimoji="0" lang="en-GB" altLang="zh-CN" sz="2400" b="0" i="0" u="none" strike="noStrike" kern="1200" cap="none" spc="0" normalizeH="0" baseline="0" noProof="0" dirty="0">
                <a:ln>
                  <a:noFill/>
                </a:ln>
                <a:solidFill>
                  <a:srgbClr val="FF0000"/>
                </a:solidFill>
                <a:effectLst/>
                <a:uLnTx/>
                <a:uFillTx/>
                <a:latin typeface="微软雅黑"/>
                <a:ea typeface="微软雅黑"/>
                <a:cs typeface="+mn-cs"/>
              </a:endParaRPr>
            </a:p>
          </p:txBody>
        </p:sp>
      </p:grpSp>
    </p:spTree>
    <p:extLst>
      <p:ext uri="{BB962C8B-B14F-4D97-AF65-F5344CB8AC3E}">
        <p14:creationId xmlns:p14="http://schemas.microsoft.com/office/powerpoint/2010/main" val="9297558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0970" y="2736641"/>
            <a:ext cx="10828322" cy="142295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这种类型的社会保险以德国俾斯麦的理论为依据，贯彻</a:t>
            </a:r>
            <a:r>
              <a:rPr kumimoji="0" lang="zh-CN" altLang="en-US" sz="2000" i="0" u="none" strike="noStrike" kern="1200" cap="none" spc="0" normalizeH="0" baseline="0" noProof="0" dirty="0">
                <a:ln>
                  <a:noFill/>
                </a:ln>
                <a:effectLst/>
                <a:uLnTx/>
                <a:uFillTx/>
                <a:latin typeface="微软雅黑"/>
                <a:ea typeface="微软雅黑"/>
                <a:cs typeface="+mn-cs"/>
              </a:rPr>
              <a:t>“选择性”</a:t>
            </a:r>
            <a:r>
              <a:rPr kumimoji="0" lang="en-US" altLang="zh-CN" sz="2000" i="0" u="none" strike="noStrike" kern="1200" cap="none" spc="0" normalizeH="0" baseline="0" noProof="0" dirty="0">
                <a:ln>
                  <a:noFill/>
                </a:ln>
                <a:effectLst/>
                <a:uLnTx/>
                <a:uFillTx/>
                <a:latin typeface="微软雅黑"/>
                <a:ea typeface="微软雅黑"/>
                <a:cs typeface="+mn-cs"/>
              </a:rPr>
              <a:t>(</a:t>
            </a:r>
            <a:r>
              <a:rPr kumimoji="0" lang="zh-CN" altLang="en-US" sz="2000" i="0" u="none" strike="noStrike" kern="1200" cap="none" spc="0" normalizeH="0" baseline="0" noProof="0" dirty="0">
                <a:ln>
                  <a:noFill/>
                </a:ln>
                <a:effectLst/>
                <a:uLnTx/>
                <a:uFillTx/>
                <a:latin typeface="微软雅黑"/>
                <a:ea typeface="微软雅黑"/>
                <a:cs typeface="+mn-cs"/>
              </a:rPr>
              <a:t>即选择部分人实行</a:t>
            </a:r>
            <a:r>
              <a:rPr kumimoji="0" lang="en-US" altLang="zh-CN" sz="2000" i="0" u="none" strike="noStrike" kern="1200" cap="none" spc="0" normalizeH="0" baseline="0" noProof="0" dirty="0">
                <a:ln>
                  <a:noFill/>
                </a:ln>
                <a:effectLst/>
                <a:uLnTx/>
                <a:uFillTx/>
                <a:latin typeface="微软雅黑"/>
                <a:ea typeface="微软雅黑"/>
                <a:cs typeface="+mn-cs"/>
              </a:rPr>
              <a:t>)</a:t>
            </a:r>
            <a:r>
              <a:rPr kumimoji="0" lang="zh-CN" altLang="en-US" sz="2000" i="0" u="none" strike="noStrike" kern="1200" cap="none" spc="0" normalizeH="0" baseline="0" noProof="0" dirty="0">
                <a:ln>
                  <a:noFill/>
                </a:ln>
                <a:effectLst/>
                <a:uLnTx/>
                <a:uFillTx/>
                <a:latin typeface="微软雅黑"/>
                <a:ea typeface="微软雅黑"/>
                <a:cs typeface="+mn-cs"/>
              </a:rPr>
              <a:t>的原则。</a:t>
            </a:r>
            <a:endParaRPr kumimoji="0" lang="en-US" altLang="zh-CN" sz="2000" i="0" u="none" strike="noStrike" kern="1200" cap="none" spc="0" normalizeH="0" baseline="0" noProof="0" dirty="0">
              <a:ln>
                <a:noFill/>
              </a:ln>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i="0" u="none" strike="noStrike" kern="1200" cap="none" spc="0" normalizeH="0" baseline="0" noProof="0" dirty="0">
                <a:ln>
                  <a:noFill/>
                </a:ln>
                <a:effectLst/>
                <a:uLnTx/>
                <a:uFillTx/>
                <a:latin typeface="微软雅黑"/>
                <a:ea typeface="微软雅黑"/>
                <a:cs typeface="+mn-cs"/>
              </a:rPr>
              <a:t>社会保险费由个人、企业和政府三方负担或两方负担，实行这类社会保险制度的国家德国、美国</a:t>
            </a:r>
            <a:r>
              <a:rPr lang="zh-CN" altLang="en-US" sz="2000" dirty="0">
                <a:latin typeface="微软雅黑"/>
                <a:ea typeface="微软雅黑"/>
              </a:rPr>
              <a:t>和</a:t>
            </a:r>
            <a:r>
              <a:rPr kumimoji="0" lang="zh-CN" altLang="en-US" sz="2000" i="0" u="none" strike="noStrike" kern="1200" cap="none" spc="0" normalizeH="0" baseline="0" noProof="0" dirty="0">
                <a:ln>
                  <a:noFill/>
                </a:ln>
                <a:effectLst/>
                <a:uLnTx/>
                <a:uFillTx/>
                <a:latin typeface="微软雅黑"/>
                <a:ea typeface="微软雅黑"/>
                <a:cs typeface="+mn-cs"/>
              </a:rPr>
              <a:t>日本等国。</a:t>
            </a:r>
            <a:endParaRPr kumimoji="0" lang="en-US" altLang="zh-CN" sz="2000" i="0" u="none" strike="noStrike" kern="1200" cap="none" spc="0" normalizeH="0" baseline="0" noProof="0" dirty="0">
              <a:ln>
                <a:noFill/>
              </a:ln>
              <a:effectLst/>
              <a:uLnTx/>
              <a:uFillTx/>
              <a:latin typeface="微软雅黑"/>
              <a:ea typeface="微软雅黑"/>
              <a:cs typeface="+mn-cs"/>
            </a:endParaRPr>
          </a:p>
        </p:txBody>
      </p:sp>
      <p:grpSp>
        <p:nvGrpSpPr>
          <p:cNvPr id="9" name="组合 8">
            <a:extLst>
              <a:ext uri="{FF2B5EF4-FFF2-40B4-BE49-F238E27FC236}">
                <a16:creationId xmlns:a16="http://schemas.microsoft.com/office/drawing/2014/main" id="{E1AE6317-35A8-40B0-BB30-17B82663FE9C}"/>
              </a:ext>
            </a:extLst>
          </p:cNvPr>
          <p:cNvGrpSpPr/>
          <p:nvPr/>
        </p:nvGrpSpPr>
        <p:grpSpPr>
          <a:xfrm>
            <a:off x="107475" y="941847"/>
            <a:ext cx="4969569" cy="1649720"/>
            <a:chOff x="107475" y="941847"/>
            <a:chExt cx="4969569" cy="1649720"/>
          </a:xfrm>
        </p:grpSpPr>
        <p:sp>
          <p:nvSpPr>
            <p:cNvPr id="11" name="文本框 10">
              <a:extLst>
                <a:ext uri="{FF2B5EF4-FFF2-40B4-BE49-F238E27FC236}">
                  <a16:creationId xmlns:a16="http://schemas.microsoft.com/office/drawing/2014/main" id="{276FBFEA-C3C1-46E3-AED6-A9D1C6BDB31B}"/>
                </a:ext>
              </a:extLst>
            </p:cNvPr>
            <p:cNvSpPr txBox="1"/>
            <p:nvPr/>
          </p:nvSpPr>
          <p:spPr>
            <a:xfrm>
              <a:off x="601139" y="2191457"/>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4.4.1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一、投保资助型的社会保险模式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C9A89D4E-4AEE-449A-B50D-263C06563036}"/>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73EE48D0-A031-4015-9DFC-01CF8BA9A5D1}"/>
                </a:ext>
              </a:extLst>
            </p:cNvPr>
            <p:cNvSpPr/>
            <p:nvPr/>
          </p:nvSpPr>
          <p:spPr>
            <a:xfrm>
              <a:off x="526076" y="1579364"/>
              <a:ext cx="253364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社会保险模式</a:t>
              </a:r>
            </a:p>
          </p:txBody>
        </p:sp>
      </p:grpSp>
      <p:pic>
        <p:nvPicPr>
          <p:cNvPr id="4" name="图片 3">
            <a:extLst>
              <a:ext uri="{FF2B5EF4-FFF2-40B4-BE49-F238E27FC236}">
                <a16:creationId xmlns:a16="http://schemas.microsoft.com/office/drawing/2014/main" id="{0B31F451-9138-4F0C-AE94-121E8C9E0C98}"/>
              </a:ext>
            </a:extLst>
          </p:cNvPr>
          <p:cNvPicPr>
            <a:picLocks noChangeAspect="1"/>
          </p:cNvPicPr>
          <p:nvPr/>
        </p:nvPicPr>
        <p:blipFill>
          <a:blip r:embed="rId3"/>
          <a:stretch>
            <a:fillRect/>
          </a:stretch>
        </p:blipFill>
        <p:spPr>
          <a:xfrm>
            <a:off x="8987181" y="808540"/>
            <a:ext cx="3097344" cy="1384386"/>
          </a:xfrm>
          <a:prstGeom prst="rect">
            <a:avLst/>
          </a:prstGeom>
        </p:spPr>
      </p:pic>
    </p:spTree>
    <p:extLst>
      <p:ext uri="{BB962C8B-B14F-4D97-AF65-F5344CB8AC3E}">
        <p14:creationId xmlns:p14="http://schemas.microsoft.com/office/powerpoint/2010/main" val="20794150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51C8DA-CBF2-44CC-B746-A67CDE58373B}"/>
              </a:ext>
            </a:extLst>
          </p:cNvPr>
          <p:cNvSpPr/>
          <p:nvPr/>
        </p:nvSpPr>
        <p:spPr>
          <a:xfrm>
            <a:off x="1489198" y="3296797"/>
            <a:ext cx="9830550" cy="1851404"/>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在实行计划经济的同时，将各项社会保险制度列入宪法，以</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生产资料公有制</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作保证，由</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国家和企业负担</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各项社会保险的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全部费用</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，个人不缴费，给付与劳动者个人的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工作年限和工资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挂钩。</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文本框 8">
            <a:extLst>
              <a:ext uri="{FF2B5EF4-FFF2-40B4-BE49-F238E27FC236}">
                <a16:creationId xmlns:a16="http://schemas.microsoft.com/office/drawing/2014/main" id="{8627B764-3120-444C-9C3B-A5F5D0968EE1}"/>
              </a:ext>
            </a:extLst>
          </p:cNvPr>
          <p:cNvSpPr txBox="1"/>
          <p:nvPr/>
        </p:nvSpPr>
        <p:spPr>
          <a:xfrm>
            <a:off x="623331" y="2228354"/>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4.4.2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二、国家统筹型的社会保险模式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2" name="图片 1">
            <a:extLst>
              <a:ext uri="{FF2B5EF4-FFF2-40B4-BE49-F238E27FC236}">
                <a16:creationId xmlns:a16="http://schemas.microsoft.com/office/drawing/2014/main" id="{4260116B-A780-4499-9B30-04DD936EEDEB}"/>
              </a:ext>
            </a:extLst>
          </p:cNvPr>
          <p:cNvPicPr>
            <a:picLocks noChangeAspect="1"/>
          </p:cNvPicPr>
          <p:nvPr/>
        </p:nvPicPr>
        <p:blipFill>
          <a:blip r:embed="rId3"/>
          <a:stretch>
            <a:fillRect/>
          </a:stretch>
        </p:blipFill>
        <p:spPr>
          <a:xfrm>
            <a:off x="9126926" y="790872"/>
            <a:ext cx="2957600" cy="1321926"/>
          </a:xfrm>
          <a:prstGeom prst="rect">
            <a:avLst/>
          </a:prstGeom>
        </p:spPr>
      </p:pic>
      <p:sp>
        <p:nvSpPr>
          <p:cNvPr id="25" name="文本框 24">
            <a:extLst>
              <a:ext uri="{FF2B5EF4-FFF2-40B4-BE49-F238E27FC236}">
                <a16:creationId xmlns:a16="http://schemas.microsoft.com/office/drawing/2014/main" id="{DEFFB7A4-9B82-4C40-93A4-654AB96A78D9}"/>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41666314-01C1-471E-9961-DD239BC84AC4}"/>
              </a:ext>
            </a:extLst>
          </p:cNvPr>
          <p:cNvSpPr/>
          <p:nvPr/>
        </p:nvSpPr>
        <p:spPr>
          <a:xfrm>
            <a:off x="526076" y="1579364"/>
            <a:ext cx="253364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社会保险模式</a:t>
            </a:r>
          </a:p>
        </p:txBody>
      </p:sp>
    </p:spTree>
    <p:extLst>
      <p:ext uri="{BB962C8B-B14F-4D97-AF65-F5344CB8AC3E}">
        <p14:creationId xmlns:p14="http://schemas.microsoft.com/office/powerpoint/2010/main" val="5800925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13635" y="4040515"/>
            <a:ext cx="9483602" cy="1235851"/>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全民福利型的社会保险制度，是以</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贝弗里奇</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社会保险及相关服务</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报告为依据建立起来的。这种社会保险制度贯彻</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“普遍性”原则</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3" name="组合 12">
            <a:extLst>
              <a:ext uri="{FF2B5EF4-FFF2-40B4-BE49-F238E27FC236}">
                <a16:creationId xmlns:a16="http://schemas.microsoft.com/office/drawing/2014/main" id="{51B80172-8FAA-4178-80C7-638C78E93EAB}"/>
              </a:ext>
            </a:extLst>
          </p:cNvPr>
          <p:cNvGrpSpPr/>
          <p:nvPr/>
        </p:nvGrpSpPr>
        <p:grpSpPr>
          <a:xfrm>
            <a:off x="623331" y="2202055"/>
            <a:ext cx="5412932" cy="400110"/>
            <a:chOff x="623331" y="2202055"/>
            <a:chExt cx="5412932" cy="400110"/>
          </a:xfrm>
        </p:grpSpPr>
        <p:sp>
          <p:nvSpPr>
            <p:cNvPr id="16" name="文本框 15">
              <a:extLst>
                <a:ext uri="{FF2B5EF4-FFF2-40B4-BE49-F238E27FC236}">
                  <a16:creationId xmlns:a16="http://schemas.microsoft.com/office/drawing/2014/main" id="{5E5B9EDF-0E34-4B4F-AA5E-0135F817CBEE}"/>
                </a:ext>
              </a:extLst>
            </p:cNvPr>
            <p:cNvSpPr txBox="1"/>
            <p:nvPr/>
          </p:nvSpPr>
          <p:spPr>
            <a:xfrm>
              <a:off x="623331" y="2202055"/>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4.4.3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三、全民福利型的社会保险模式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9AFFB0D3-4C54-49E2-905F-B4C60632EFCF}"/>
                </a:ext>
              </a:extLst>
            </p:cNvPr>
            <p:cNvSpPr txBox="1"/>
            <p:nvPr/>
          </p:nvSpPr>
          <p:spPr>
            <a:xfrm>
              <a:off x="5159100" y="221967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5FFEFB0E-8642-4374-960A-C5F861A01E1E}"/>
              </a:ext>
            </a:extLst>
          </p:cNvPr>
          <p:cNvPicPr>
            <a:picLocks noChangeAspect="1"/>
          </p:cNvPicPr>
          <p:nvPr/>
        </p:nvPicPr>
        <p:blipFill>
          <a:blip r:embed="rId3"/>
          <a:stretch>
            <a:fillRect/>
          </a:stretch>
        </p:blipFill>
        <p:spPr>
          <a:xfrm>
            <a:off x="9156617" y="816639"/>
            <a:ext cx="2926242" cy="1307910"/>
          </a:xfrm>
          <a:prstGeom prst="rect">
            <a:avLst/>
          </a:prstGeom>
        </p:spPr>
      </p:pic>
      <p:sp>
        <p:nvSpPr>
          <p:cNvPr id="28" name="矩形 27">
            <a:extLst>
              <a:ext uri="{FF2B5EF4-FFF2-40B4-BE49-F238E27FC236}">
                <a16:creationId xmlns:a16="http://schemas.microsoft.com/office/drawing/2014/main" id="{759CF59D-5627-46DB-9AF3-3CC3E067B13B}"/>
              </a:ext>
            </a:extLst>
          </p:cNvPr>
          <p:cNvSpPr/>
          <p:nvPr/>
        </p:nvSpPr>
        <p:spPr>
          <a:xfrm>
            <a:off x="1513634" y="2861537"/>
            <a:ext cx="9974789" cy="620298"/>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所有公民，无论是就业者或失业者，也不论是否参加过工作，都有权享受社会保险待遇</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2A936BEA-64F4-4EE7-AF0F-581AB798D6B7}"/>
              </a:ext>
            </a:extLst>
          </p:cNvPr>
          <p:cNvSpPr/>
          <p:nvPr/>
        </p:nvSpPr>
        <p:spPr>
          <a:xfrm>
            <a:off x="8369637" y="5600755"/>
            <a:ext cx="2236510" cy="400110"/>
          </a:xfrm>
          <a:prstGeom prst="rect">
            <a:avLst/>
          </a:prstGeom>
          <a:solidFill>
            <a:schemeClr val="accent6">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“从摇篮到坟墓”</a:t>
            </a:r>
            <a:endPar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4" name="矩形 3">
            <a:extLst>
              <a:ext uri="{FF2B5EF4-FFF2-40B4-BE49-F238E27FC236}">
                <a16:creationId xmlns:a16="http://schemas.microsoft.com/office/drawing/2014/main" id="{306C0180-B48A-4B32-AE85-5851B7C9E048}"/>
              </a:ext>
            </a:extLst>
          </p:cNvPr>
          <p:cNvSpPr/>
          <p:nvPr/>
        </p:nvSpPr>
        <p:spPr>
          <a:xfrm>
            <a:off x="1010193" y="184276"/>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4.4.3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三、全民福利型的社会保险模式</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文本框 28">
            <a:extLst>
              <a:ext uri="{FF2B5EF4-FFF2-40B4-BE49-F238E27FC236}">
                <a16:creationId xmlns:a16="http://schemas.microsoft.com/office/drawing/2014/main" id="{C881753B-EE89-4053-ABD9-E53801EAA954}"/>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0" name="矩形 29">
            <a:extLst>
              <a:ext uri="{FF2B5EF4-FFF2-40B4-BE49-F238E27FC236}">
                <a16:creationId xmlns:a16="http://schemas.microsoft.com/office/drawing/2014/main" id="{6191C444-ABBD-42D1-8B71-D33020AE3605}"/>
              </a:ext>
            </a:extLst>
          </p:cNvPr>
          <p:cNvSpPr/>
          <p:nvPr/>
        </p:nvSpPr>
        <p:spPr>
          <a:xfrm>
            <a:off x="526076" y="1579364"/>
            <a:ext cx="253364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社会保险模式</a:t>
            </a:r>
          </a:p>
        </p:txBody>
      </p:sp>
    </p:spTree>
    <p:extLst>
      <p:ext uri="{BB962C8B-B14F-4D97-AF65-F5344CB8AC3E}">
        <p14:creationId xmlns:p14="http://schemas.microsoft.com/office/powerpoint/2010/main" val="3994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10193" y="3034462"/>
            <a:ext cx="10576869" cy="281320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8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强制储蓄型（储金型）</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的社会保险制度由国家立法，强制</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劳资双方</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分别按</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雇员工资总额</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雇员本人工资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收入的一定比例缴费；</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180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、以雇员个人的名义存入国家指定的储金机构，职工退休时或在需要时连本带息发还给职工；</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、雇员个人之间没有互助互济的关系，也不共同承担风险，属于自助型的社会保险模式。（</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新加坡</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成功</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、马来西亚、印度、印度尼西亚）</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7" name="组合 6">
            <a:extLst>
              <a:ext uri="{FF2B5EF4-FFF2-40B4-BE49-F238E27FC236}">
                <a16:creationId xmlns:a16="http://schemas.microsoft.com/office/drawing/2014/main" id="{D5D555F2-1337-4C67-8B7B-C972480EABB0}"/>
              </a:ext>
            </a:extLst>
          </p:cNvPr>
          <p:cNvGrpSpPr/>
          <p:nvPr/>
        </p:nvGrpSpPr>
        <p:grpSpPr>
          <a:xfrm>
            <a:off x="584691" y="2159495"/>
            <a:ext cx="6342674" cy="400110"/>
            <a:chOff x="584691" y="2159495"/>
            <a:chExt cx="6342674" cy="400110"/>
          </a:xfrm>
        </p:grpSpPr>
        <p:sp>
          <p:nvSpPr>
            <p:cNvPr id="10" name="文本框 9">
              <a:extLst>
                <a:ext uri="{FF2B5EF4-FFF2-40B4-BE49-F238E27FC236}">
                  <a16:creationId xmlns:a16="http://schemas.microsoft.com/office/drawing/2014/main" id="{9E6352DA-AB52-4365-AEEB-6F70830A49E5}"/>
                </a:ext>
              </a:extLst>
            </p:cNvPr>
            <p:cNvSpPr txBox="1"/>
            <p:nvPr/>
          </p:nvSpPr>
          <p:spPr>
            <a:xfrm>
              <a:off x="584691" y="2159495"/>
              <a:ext cx="540564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4.4.4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四、强制储蓄型</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储金型</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的社会保险模式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文本框 8">
              <a:extLst>
                <a:ext uri="{FF2B5EF4-FFF2-40B4-BE49-F238E27FC236}">
                  <a16:creationId xmlns:a16="http://schemas.microsoft.com/office/drawing/2014/main" id="{BE399C69-8538-407F-B78B-6FA6ACFE40D7}"/>
                </a:ext>
              </a:extLst>
            </p:cNvPr>
            <p:cNvSpPr txBox="1"/>
            <p:nvPr/>
          </p:nvSpPr>
          <p:spPr>
            <a:xfrm>
              <a:off x="6050202" y="217488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353A485B-6BE5-4983-9586-971F697089CE}"/>
              </a:ext>
            </a:extLst>
          </p:cNvPr>
          <p:cNvPicPr>
            <a:picLocks noChangeAspect="1"/>
          </p:cNvPicPr>
          <p:nvPr/>
        </p:nvPicPr>
        <p:blipFill>
          <a:blip r:embed="rId3"/>
          <a:stretch>
            <a:fillRect/>
          </a:stretch>
        </p:blipFill>
        <p:spPr>
          <a:xfrm>
            <a:off x="9043902" y="785550"/>
            <a:ext cx="3040623" cy="1359034"/>
          </a:xfrm>
          <a:prstGeom prst="rect">
            <a:avLst/>
          </a:prstGeom>
        </p:spPr>
      </p:pic>
      <p:sp>
        <p:nvSpPr>
          <p:cNvPr id="3" name="矩形 2">
            <a:extLst>
              <a:ext uri="{FF2B5EF4-FFF2-40B4-BE49-F238E27FC236}">
                <a16:creationId xmlns:a16="http://schemas.microsoft.com/office/drawing/2014/main" id="{460F3685-7BB0-4813-A623-12FAB2E3D5A0}"/>
              </a:ext>
            </a:extLst>
          </p:cNvPr>
          <p:cNvSpPr/>
          <p:nvPr/>
        </p:nvSpPr>
        <p:spPr>
          <a:xfrm>
            <a:off x="948437" y="193153"/>
            <a:ext cx="514756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4.4.4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四、强制储蓄型（储金型）的社会保险模式</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文本框 25">
            <a:extLst>
              <a:ext uri="{FF2B5EF4-FFF2-40B4-BE49-F238E27FC236}">
                <a16:creationId xmlns:a16="http://schemas.microsoft.com/office/drawing/2014/main" id="{2DA63E05-8A20-451F-8E80-14309D56BE07}"/>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5560383C-886E-4784-87C6-A6209D8D7795}"/>
              </a:ext>
            </a:extLst>
          </p:cNvPr>
          <p:cNvSpPr/>
          <p:nvPr/>
        </p:nvSpPr>
        <p:spPr>
          <a:xfrm>
            <a:off x="526076" y="1579364"/>
            <a:ext cx="253364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社会保险模式</a:t>
            </a:r>
          </a:p>
        </p:txBody>
      </p:sp>
    </p:spTree>
    <p:extLst>
      <p:ext uri="{BB962C8B-B14F-4D97-AF65-F5344CB8AC3E}">
        <p14:creationId xmlns:p14="http://schemas.microsoft.com/office/powerpoint/2010/main" val="140728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856429" y="1977913"/>
            <a:ext cx="5882481" cy="3925153"/>
          </a:xfrm>
        </p:spPr>
        <p:txBody>
          <a:bodyPr anchor="ctr"/>
          <a:lstStyle/>
          <a:p>
            <a:pPr algn="l">
              <a:spcAft>
                <a:spcPts val="1200"/>
              </a:spcAft>
            </a:pPr>
            <a:r>
              <a:rPr lang="zh-CN" altLang="en-US" dirty="0"/>
              <a:t>全民福利型的社会保险制度贯彻（    ）。</a:t>
            </a:r>
            <a:endParaRPr lang="en-GB" altLang="zh-CN" dirty="0"/>
          </a:p>
          <a:p>
            <a:pPr algn="l">
              <a:lnSpc>
                <a:spcPct val="150000"/>
              </a:lnSpc>
            </a:pPr>
            <a:r>
              <a:rPr lang="en-US" altLang="zh-CN" dirty="0"/>
              <a:t>A</a:t>
            </a:r>
            <a:r>
              <a:rPr lang="zh-CN" altLang="en-US" dirty="0"/>
              <a:t>、选择性原则</a:t>
            </a:r>
            <a:endParaRPr lang="en-GB" altLang="zh-CN" dirty="0"/>
          </a:p>
          <a:p>
            <a:pPr algn="l">
              <a:lnSpc>
                <a:spcPct val="150000"/>
              </a:lnSpc>
            </a:pPr>
            <a:r>
              <a:rPr lang="en-US" altLang="zh-CN" dirty="0"/>
              <a:t>B</a:t>
            </a:r>
            <a:r>
              <a:rPr lang="zh-CN" altLang="en-US" dirty="0"/>
              <a:t>、普遍性原则</a:t>
            </a:r>
            <a:endParaRPr lang="en-GB" altLang="zh-CN" dirty="0"/>
          </a:p>
          <a:p>
            <a:pPr algn="l">
              <a:lnSpc>
                <a:spcPct val="150000"/>
              </a:lnSpc>
            </a:pPr>
            <a:r>
              <a:rPr lang="en-US" altLang="zh-CN" dirty="0"/>
              <a:t>C</a:t>
            </a:r>
            <a:r>
              <a:rPr lang="zh-CN" altLang="en-US" dirty="0"/>
              <a:t>、强制性原则</a:t>
            </a:r>
            <a:endParaRPr lang="en-GB" altLang="zh-CN" dirty="0"/>
          </a:p>
          <a:p>
            <a:pPr algn="l">
              <a:lnSpc>
                <a:spcPct val="150000"/>
              </a:lnSpc>
            </a:pPr>
            <a:r>
              <a:rPr lang="en-US" altLang="zh-CN" dirty="0"/>
              <a:t>D</a:t>
            </a:r>
            <a:r>
              <a:rPr lang="zh-CN" altLang="en-US" dirty="0"/>
              <a:t>、盈利性原则</a:t>
            </a:r>
          </a:p>
        </p:txBody>
      </p:sp>
      <p:sp>
        <p:nvSpPr>
          <p:cNvPr id="5" name="TextBox 3">
            <a:extLst>
              <a:ext uri="{FF2B5EF4-FFF2-40B4-BE49-F238E27FC236}">
                <a16:creationId xmlns:a16="http://schemas.microsoft.com/office/drawing/2014/main" id="{65CB11E8-C391-40C6-BAB9-2C0F4BB0A3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0799616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856429" y="1977913"/>
            <a:ext cx="5882481" cy="3925153"/>
          </a:xfrm>
        </p:spPr>
        <p:txBody>
          <a:bodyPr anchor="ctr"/>
          <a:lstStyle/>
          <a:p>
            <a:pPr algn="l">
              <a:spcAft>
                <a:spcPts val="1200"/>
              </a:spcAft>
            </a:pPr>
            <a:r>
              <a:rPr lang="zh-CN" altLang="en-US" dirty="0"/>
              <a:t>全民福利型的社会保险制度贯彻（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、选择性原则</a:t>
            </a:r>
            <a:endParaRPr lang="en-GB" altLang="zh-CN" dirty="0"/>
          </a:p>
          <a:p>
            <a:pPr algn="l">
              <a:lnSpc>
                <a:spcPct val="150000"/>
              </a:lnSpc>
            </a:pPr>
            <a:r>
              <a:rPr lang="en-US" altLang="zh-CN" dirty="0">
                <a:solidFill>
                  <a:srgbClr val="FF0000"/>
                </a:solidFill>
              </a:rPr>
              <a:t>B</a:t>
            </a:r>
            <a:r>
              <a:rPr lang="zh-CN" altLang="en-US" dirty="0">
                <a:solidFill>
                  <a:srgbClr val="FF0000"/>
                </a:solidFill>
              </a:rPr>
              <a:t>、普遍性原则</a:t>
            </a:r>
            <a:endParaRPr lang="en-GB" altLang="zh-CN" dirty="0">
              <a:solidFill>
                <a:srgbClr val="FF0000"/>
              </a:solidFill>
            </a:endParaRPr>
          </a:p>
          <a:p>
            <a:pPr algn="l">
              <a:lnSpc>
                <a:spcPct val="150000"/>
              </a:lnSpc>
            </a:pPr>
            <a:r>
              <a:rPr lang="en-US" altLang="zh-CN" dirty="0"/>
              <a:t>C</a:t>
            </a:r>
            <a:r>
              <a:rPr lang="zh-CN" altLang="en-US" dirty="0"/>
              <a:t>、强制性原则</a:t>
            </a:r>
            <a:endParaRPr lang="en-GB" altLang="zh-CN" dirty="0"/>
          </a:p>
          <a:p>
            <a:pPr algn="l">
              <a:lnSpc>
                <a:spcPct val="150000"/>
              </a:lnSpc>
            </a:pPr>
            <a:r>
              <a:rPr lang="en-US" altLang="zh-CN" dirty="0"/>
              <a:t>D</a:t>
            </a:r>
            <a:r>
              <a:rPr lang="zh-CN" altLang="en-US" dirty="0"/>
              <a:t>、盈利性原则</a:t>
            </a:r>
          </a:p>
        </p:txBody>
      </p:sp>
      <p:sp>
        <p:nvSpPr>
          <p:cNvPr id="5" name="TextBox 3">
            <a:extLst>
              <a:ext uri="{FF2B5EF4-FFF2-40B4-BE49-F238E27FC236}">
                <a16:creationId xmlns:a16="http://schemas.microsoft.com/office/drawing/2014/main" id="{65CB11E8-C391-40C6-BAB9-2C0F4BB0A30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73094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
        <p:nvSpPr>
          <p:cNvPr id="2" name="矩形 1">
            <a:extLst>
              <a:ext uri="{FF2B5EF4-FFF2-40B4-BE49-F238E27FC236}">
                <a16:creationId xmlns:a16="http://schemas.microsoft.com/office/drawing/2014/main" id="{229D81E6-7863-44BE-8032-E16DE1DBDE34}"/>
              </a:ext>
            </a:extLst>
          </p:cNvPr>
          <p:cNvSpPr/>
          <p:nvPr/>
        </p:nvSpPr>
        <p:spPr>
          <a:xfrm>
            <a:off x="1719003" y="1784232"/>
            <a:ext cx="8503519" cy="3673570"/>
          </a:xfrm>
          <a:prstGeom prst="rect">
            <a:avLst/>
          </a:prstGeom>
        </p:spPr>
        <p:txBody>
          <a:bodyPr wrap="square">
            <a:spAutoFit/>
          </a:bodyPr>
          <a:lstStyle/>
          <a:p>
            <a:pPr algn="l" fontAlgn="t">
              <a:lnSpc>
                <a:spcPct val="200000"/>
              </a:lnSpc>
            </a:pPr>
            <a:r>
              <a:rPr lang="zh-CN" altLang="en-US" sz="2400" b="0" i="0" dirty="0">
                <a:solidFill>
                  <a:srgbClr val="1F2D3D"/>
                </a:solidFill>
                <a:effectLst/>
                <a:latin typeface="Helvetica Neue For Number"/>
              </a:rPr>
              <a:t> </a:t>
            </a:r>
            <a:r>
              <a:rPr lang="en-US" altLang="zh-CN" sz="2400" b="0" i="0" dirty="0">
                <a:solidFill>
                  <a:srgbClr val="1F2D3D"/>
                </a:solidFill>
                <a:effectLst/>
                <a:latin typeface="Helvetica Neue For Number"/>
              </a:rPr>
              <a:t>DB</a:t>
            </a:r>
            <a:r>
              <a:rPr lang="zh-CN" altLang="en-US" sz="2400" b="0" i="0" dirty="0">
                <a:solidFill>
                  <a:srgbClr val="1F2D3D"/>
                </a:solidFill>
                <a:effectLst/>
                <a:latin typeface="Helvetica Neue For Number"/>
              </a:rPr>
              <a:t>型现收现付制是指（ ）</a:t>
            </a:r>
          </a:p>
          <a:p>
            <a:pPr algn="l">
              <a:lnSpc>
                <a:spcPct val="200000"/>
              </a:lnSpc>
            </a:pPr>
            <a:r>
              <a:rPr lang="en-US" altLang="zh-CN" sz="2400" b="0" i="0" dirty="0">
                <a:solidFill>
                  <a:srgbClr val="FF0000"/>
                </a:solidFill>
                <a:effectLst/>
                <a:latin typeface="Helvetica Neue For Number"/>
              </a:rPr>
              <a:t>A:</a:t>
            </a:r>
            <a:r>
              <a:rPr lang="zh-CN" altLang="en-US" sz="2400" b="0" i="0" dirty="0">
                <a:solidFill>
                  <a:srgbClr val="FF0000"/>
                </a:solidFill>
                <a:effectLst/>
                <a:latin typeface="Helvetica Neue For Number"/>
              </a:rPr>
              <a:t>待遇确定型现收现付制</a:t>
            </a:r>
          </a:p>
          <a:p>
            <a:pPr algn="l">
              <a:lnSpc>
                <a:spcPct val="200000"/>
              </a:lnSpc>
            </a:pPr>
            <a:r>
              <a:rPr lang="en-US" altLang="zh-CN" sz="2400" b="0" i="0" dirty="0">
                <a:solidFill>
                  <a:srgbClr val="1F2D3D"/>
                </a:solidFill>
                <a:effectLst/>
                <a:latin typeface="Helvetica Neue For Number"/>
              </a:rPr>
              <a:t>B:</a:t>
            </a:r>
            <a:r>
              <a:rPr lang="zh-CN" altLang="en-US" sz="2400" b="0" i="0" dirty="0">
                <a:solidFill>
                  <a:srgbClr val="1F2D3D"/>
                </a:solidFill>
                <a:effectLst/>
                <a:latin typeface="Helvetica Neue For Number"/>
              </a:rPr>
              <a:t>缴费基金个人投资制</a:t>
            </a:r>
          </a:p>
          <a:p>
            <a:pPr algn="l">
              <a:lnSpc>
                <a:spcPct val="200000"/>
              </a:lnSpc>
            </a:pPr>
            <a:r>
              <a:rPr lang="en-US" altLang="zh-CN" sz="2400" b="0" i="0" dirty="0">
                <a:solidFill>
                  <a:srgbClr val="1F2D3D"/>
                </a:solidFill>
                <a:effectLst/>
                <a:latin typeface="Helvetica Neue For Number"/>
              </a:rPr>
              <a:t>C:</a:t>
            </a:r>
            <a:r>
              <a:rPr lang="zh-CN" altLang="en-US" sz="2400" b="0" i="0" dirty="0">
                <a:solidFill>
                  <a:srgbClr val="1F2D3D"/>
                </a:solidFill>
                <a:effectLst/>
                <a:latin typeface="Helvetica Neue For Number"/>
              </a:rPr>
              <a:t>缴费基金中央投资制</a:t>
            </a:r>
          </a:p>
          <a:p>
            <a:pPr algn="l">
              <a:lnSpc>
                <a:spcPct val="200000"/>
              </a:lnSpc>
            </a:pPr>
            <a:r>
              <a:rPr lang="en-US" altLang="zh-CN" sz="2400" b="0" i="0" dirty="0">
                <a:solidFill>
                  <a:srgbClr val="1F2D3D"/>
                </a:solidFill>
                <a:effectLst/>
                <a:latin typeface="Helvetica Neue For Number"/>
              </a:rPr>
              <a:t>D:</a:t>
            </a:r>
            <a:r>
              <a:rPr lang="zh-CN" altLang="en-US" sz="2400" b="0" i="0" dirty="0">
                <a:solidFill>
                  <a:srgbClr val="1F2D3D"/>
                </a:solidFill>
                <a:effectLst/>
                <a:latin typeface="Helvetica Neue For Number"/>
              </a:rPr>
              <a:t>待遇浮动型现收现付制</a:t>
            </a:r>
          </a:p>
        </p:txBody>
      </p:sp>
    </p:spTree>
    <p:extLst>
      <p:ext uri="{BB962C8B-B14F-4D97-AF65-F5344CB8AC3E}">
        <p14:creationId xmlns:p14="http://schemas.microsoft.com/office/powerpoint/2010/main" val="29077750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14067" y="2064743"/>
            <a:ext cx="9163789" cy="3925153"/>
          </a:xfrm>
        </p:spPr>
        <p:txBody>
          <a:bodyPr anchor="ctr"/>
          <a:lstStyle/>
          <a:p>
            <a:pPr algn="l">
              <a:spcAft>
                <a:spcPts val="1200"/>
              </a:spcAft>
            </a:pPr>
            <a:r>
              <a:rPr lang="zh-CN" altLang="en-US" dirty="0"/>
              <a:t>贯彻“普遍性”原则，所有公民，无论是就业者或失业者，也不论是否参加过工作，都有权享受社会保险待遇，这属于（   ）。</a:t>
            </a:r>
            <a:endParaRPr lang="en-GB" altLang="zh-CN" dirty="0"/>
          </a:p>
          <a:p>
            <a:pPr algn="l">
              <a:lnSpc>
                <a:spcPct val="150000"/>
              </a:lnSpc>
            </a:pPr>
            <a:r>
              <a:rPr lang="en-US" altLang="zh-CN" dirty="0"/>
              <a:t>A</a:t>
            </a:r>
            <a:r>
              <a:rPr lang="zh-CN" altLang="en-US" dirty="0"/>
              <a:t>、投保自助型的社会保险模式</a:t>
            </a:r>
            <a:endParaRPr lang="en-GB" altLang="zh-CN" dirty="0"/>
          </a:p>
          <a:p>
            <a:pPr algn="l">
              <a:lnSpc>
                <a:spcPct val="150000"/>
              </a:lnSpc>
            </a:pPr>
            <a:r>
              <a:rPr lang="en-US" altLang="zh-CN" dirty="0"/>
              <a:t>B</a:t>
            </a:r>
            <a:r>
              <a:rPr lang="zh-CN" altLang="en-US" dirty="0"/>
              <a:t>、国家统筹型的社会保险模式</a:t>
            </a:r>
            <a:endParaRPr lang="en-GB" altLang="zh-CN" dirty="0"/>
          </a:p>
          <a:p>
            <a:pPr algn="l">
              <a:lnSpc>
                <a:spcPct val="150000"/>
              </a:lnSpc>
            </a:pPr>
            <a:r>
              <a:rPr lang="en-US" altLang="zh-CN" dirty="0"/>
              <a:t>C</a:t>
            </a:r>
            <a:r>
              <a:rPr lang="zh-CN" altLang="en-US" dirty="0"/>
              <a:t>、全民福利型的社会保险模式</a:t>
            </a:r>
            <a:endParaRPr lang="en-GB" altLang="zh-CN" dirty="0"/>
          </a:p>
          <a:p>
            <a:pPr algn="l">
              <a:lnSpc>
                <a:spcPct val="150000"/>
              </a:lnSpc>
            </a:pPr>
            <a:r>
              <a:rPr lang="en-US" altLang="zh-CN" dirty="0"/>
              <a:t>D</a:t>
            </a:r>
            <a:r>
              <a:rPr lang="zh-CN" altLang="en-US" dirty="0"/>
              <a:t>、强制储蓄型的社会保险模式</a:t>
            </a:r>
          </a:p>
        </p:txBody>
      </p:sp>
      <p:sp>
        <p:nvSpPr>
          <p:cNvPr id="5" name="TextBox 3">
            <a:extLst>
              <a:ext uri="{FF2B5EF4-FFF2-40B4-BE49-F238E27FC236}">
                <a16:creationId xmlns:a16="http://schemas.microsoft.com/office/drawing/2014/main" id="{0D48C8A9-A76F-465D-A92A-3530A84D19A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1372028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14067" y="2064743"/>
            <a:ext cx="9163789" cy="3925153"/>
          </a:xfrm>
        </p:spPr>
        <p:txBody>
          <a:bodyPr anchor="ctr"/>
          <a:lstStyle/>
          <a:p>
            <a:pPr algn="l">
              <a:spcAft>
                <a:spcPts val="1200"/>
              </a:spcAft>
            </a:pPr>
            <a:r>
              <a:rPr lang="zh-CN" altLang="en-US" dirty="0"/>
              <a:t>贯彻“普遍性”原则，所有公民，无论是就业者或失业者，也不论是否参加过工作，都有权享受社会保险待遇，这属于（  </a:t>
            </a:r>
            <a:r>
              <a:rPr lang="en-US" altLang="zh-CN" b="1" dirty="0">
                <a:solidFill>
                  <a:srgbClr val="FF0000"/>
                </a:solidFill>
              </a:rPr>
              <a:t>C</a:t>
            </a:r>
            <a:r>
              <a:rPr lang="zh-CN" altLang="en-US" dirty="0"/>
              <a:t> ）。</a:t>
            </a:r>
            <a:endParaRPr lang="en-GB" altLang="zh-CN" dirty="0"/>
          </a:p>
          <a:p>
            <a:pPr algn="l">
              <a:lnSpc>
                <a:spcPct val="150000"/>
              </a:lnSpc>
            </a:pPr>
            <a:r>
              <a:rPr lang="en-US" altLang="zh-CN" dirty="0"/>
              <a:t>A</a:t>
            </a:r>
            <a:r>
              <a:rPr lang="zh-CN" altLang="en-US" dirty="0"/>
              <a:t>、投保自助型的社会保险模式</a:t>
            </a:r>
            <a:endParaRPr lang="en-GB" altLang="zh-CN" dirty="0"/>
          </a:p>
          <a:p>
            <a:pPr algn="l">
              <a:lnSpc>
                <a:spcPct val="150000"/>
              </a:lnSpc>
            </a:pPr>
            <a:r>
              <a:rPr lang="en-US" altLang="zh-CN" dirty="0"/>
              <a:t>B</a:t>
            </a:r>
            <a:r>
              <a:rPr lang="zh-CN" altLang="en-US" dirty="0"/>
              <a:t>、国家统筹型的社会保险模式</a:t>
            </a:r>
            <a:endParaRPr lang="en-GB" altLang="zh-CN" dirty="0"/>
          </a:p>
          <a:p>
            <a:pPr algn="l">
              <a:lnSpc>
                <a:spcPct val="150000"/>
              </a:lnSpc>
            </a:pPr>
            <a:r>
              <a:rPr lang="en-US" altLang="zh-CN" dirty="0">
                <a:solidFill>
                  <a:srgbClr val="FF0000"/>
                </a:solidFill>
              </a:rPr>
              <a:t>C</a:t>
            </a:r>
            <a:r>
              <a:rPr lang="zh-CN" altLang="en-US" dirty="0">
                <a:solidFill>
                  <a:srgbClr val="FF0000"/>
                </a:solidFill>
              </a:rPr>
              <a:t>、全民福利型的社会保险模式</a:t>
            </a:r>
            <a:endParaRPr lang="en-GB" altLang="zh-CN" dirty="0">
              <a:solidFill>
                <a:srgbClr val="FF0000"/>
              </a:solidFill>
            </a:endParaRPr>
          </a:p>
          <a:p>
            <a:pPr algn="l">
              <a:lnSpc>
                <a:spcPct val="150000"/>
              </a:lnSpc>
            </a:pPr>
            <a:r>
              <a:rPr lang="en-US" altLang="zh-CN" dirty="0"/>
              <a:t>D</a:t>
            </a:r>
            <a:r>
              <a:rPr lang="zh-CN" altLang="en-US" dirty="0"/>
              <a:t>、强制储蓄型的社会保险模式</a:t>
            </a:r>
          </a:p>
        </p:txBody>
      </p:sp>
      <p:sp>
        <p:nvSpPr>
          <p:cNvPr id="5" name="TextBox 3">
            <a:extLst>
              <a:ext uri="{FF2B5EF4-FFF2-40B4-BE49-F238E27FC236}">
                <a16:creationId xmlns:a16="http://schemas.microsoft.com/office/drawing/2014/main" id="{0D48C8A9-A76F-465D-A92A-3530A84D19A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2730280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792911" y="2087321"/>
            <a:ext cx="5384955" cy="3925153"/>
          </a:xfrm>
        </p:spPr>
        <p:txBody>
          <a:bodyPr anchor="ctr"/>
          <a:lstStyle/>
          <a:p>
            <a:pPr algn="l">
              <a:spcAft>
                <a:spcPts val="1200"/>
              </a:spcAft>
            </a:pPr>
            <a:r>
              <a:rPr lang="zh-CN" altLang="en-US" dirty="0"/>
              <a:t>储金型的社会保险模式贯彻（     ）。</a:t>
            </a:r>
            <a:endParaRPr lang="en-GB" altLang="zh-CN" dirty="0"/>
          </a:p>
          <a:p>
            <a:pPr algn="l">
              <a:lnSpc>
                <a:spcPct val="150000"/>
              </a:lnSpc>
            </a:pPr>
            <a:r>
              <a:rPr lang="en-US" altLang="zh-CN" dirty="0"/>
              <a:t>A</a:t>
            </a:r>
            <a:r>
              <a:rPr lang="zh-CN" altLang="en-US" dirty="0"/>
              <a:t>、选择性原则</a:t>
            </a:r>
          </a:p>
          <a:p>
            <a:pPr algn="l">
              <a:lnSpc>
                <a:spcPct val="150000"/>
              </a:lnSpc>
            </a:pPr>
            <a:r>
              <a:rPr lang="en-US" altLang="zh-CN" dirty="0"/>
              <a:t>B</a:t>
            </a:r>
            <a:r>
              <a:rPr lang="zh-CN" altLang="en-US" dirty="0"/>
              <a:t>、普遍性原则</a:t>
            </a:r>
          </a:p>
          <a:p>
            <a:pPr algn="l">
              <a:lnSpc>
                <a:spcPct val="150000"/>
              </a:lnSpc>
            </a:pPr>
            <a:r>
              <a:rPr lang="en-US" altLang="zh-CN" dirty="0"/>
              <a:t>C</a:t>
            </a:r>
            <a:r>
              <a:rPr lang="zh-CN" altLang="en-US" dirty="0"/>
              <a:t>、强制性原则</a:t>
            </a:r>
          </a:p>
          <a:p>
            <a:pPr algn="l">
              <a:lnSpc>
                <a:spcPct val="150000"/>
              </a:lnSpc>
            </a:pPr>
            <a:r>
              <a:rPr lang="en-US" altLang="zh-CN" dirty="0"/>
              <a:t>D</a:t>
            </a:r>
            <a:r>
              <a:rPr lang="zh-CN" altLang="en-US" dirty="0"/>
              <a:t>、盈利性原则</a:t>
            </a:r>
          </a:p>
        </p:txBody>
      </p:sp>
      <p:sp>
        <p:nvSpPr>
          <p:cNvPr id="5" name="TextBox 3">
            <a:extLst>
              <a:ext uri="{FF2B5EF4-FFF2-40B4-BE49-F238E27FC236}">
                <a16:creationId xmlns:a16="http://schemas.microsoft.com/office/drawing/2014/main" id="{0D48C8A9-A76F-465D-A92A-3530A84D19A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678635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792911" y="2087321"/>
            <a:ext cx="5384955" cy="3925153"/>
          </a:xfrm>
        </p:spPr>
        <p:txBody>
          <a:bodyPr anchor="ctr"/>
          <a:lstStyle/>
          <a:p>
            <a:pPr algn="l">
              <a:spcAft>
                <a:spcPts val="1200"/>
              </a:spcAft>
            </a:pPr>
            <a:r>
              <a:rPr lang="zh-CN" altLang="en-US" dirty="0"/>
              <a:t>储金型的社会保险模式贯彻（   </a:t>
            </a:r>
            <a:r>
              <a:rPr lang="en-US" altLang="zh-CN" b="1" dirty="0">
                <a:solidFill>
                  <a:srgbClr val="FF0000"/>
                </a:solidFill>
              </a:rPr>
              <a:t>C</a:t>
            </a:r>
            <a:r>
              <a:rPr lang="zh-CN" altLang="en-US" dirty="0"/>
              <a:t>  ）。</a:t>
            </a:r>
            <a:endParaRPr lang="en-GB" altLang="zh-CN" dirty="0"/>
          </a:p>
          <a:p>
            <a:pPr algn="l">
              <a:lnSpc>
                <a:spcPct val="150000"/>
              </a:lnSpc>
            </a:pPr>
            <a:r>
              <a:rPr lang="en-US" altLang="zh-CN" dirty="0"/>
              <a:t>A</a:t>
            </a:r>
            <a:r>
              <a:rPr lang="zh-CN" altLang="en-US" dirty="0"/>
              <a:t>、选择性原则</a:t>
            </a:r>
          </a:p>
          <a:p>
            <a:pPr algn="l">
              <a:lnSpc>
                <a:spcPct val="150000"/>
              </a:lnSpc>
            </a:pPr>
            <a:r>
              <a:rPr lang="en-US" altLang="zh-CN" dirty="0"/>
              <a:t>B</a:t>
            </a:r>
            <a:r>
              <a:rPr lang="zh-CN" altLang="en-US" dirty="0"/>
              <a:t>、普遍性原则</a:t>
            </a:r>
          </a:p>
          <a:p>
            <a:pPr algn="l">
              <a:lnSpc>
                <a:spcPct val="150000"/>
              </a:lnSpc>
            </a:pPr>
            <a:r>
              <a:rPr lang="en-US" altLang="zh-CN" b="1" dirty="0">
                <a:solidFill>
                  <a:srgbClr val="FF0000"/>
                </a:solidFill>
              </a:rPr>
              <a:t>C</a:t>
            </a:r>
            <a:r>
              <a:rPr lang="zh-CN" altLang="en-US" b="1" dirty="0">
                <a:solidFill>
                  <a:srgbClr val="FF0000"/>
                </a:solidFill>
              </a:rPr>
              <a:t>、强制性原则</a:t>
            </a:r>
          </a:p>
          <a:p>
            <a:pPr algn="l">
              <a:lnSpc>
                <a:spcPct val="150000"/>
              </a:lnSpc>
            </a:pPr>
            <a:r>
              <a:rPr lang="en-US" altLang="zh-CN" dirty="0"/>
              <a:t>D</a:t>
            </a:r>
            <a:r>
              <a:rPr lang="zh-CN" altLang="en-US" dirty="0"/>
              <a:t>、盈利性原则</a:t>
            </a:r>
          </a:p>
        </p:txBody>
      </p:sp>
      <p:sp>
        <p:nvSpPr>
          <p:cNvPr id="5" name="TextBox 3">
            <a:extLst>
              <a:ext uri="{FF2B5EF4-FFF2-40B4-BE49-F238E27FC236}">
                <a16:creationId xmlns:a16="http://schemas.microsoft.com/office/drawing/2014/main" id="{0D48C8A9-A76F-465D-A92A-3530A84D19A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079003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7011" y="1564955"/>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第四章   社会保险制度</a:t>
            </a: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132943" y="2466373"/>
            <a:ext cx="7708712" cy="3922852"/>
            <a:chOff x="3815988" y="2664676"/>
            <a:chExt cx="7708712" cy="3922852"/>
          </a:xfrm>
        </p:grpSpPr>
        <p:sp>
          <p:nvSpPr>
            <p:cNvPr id="7" name="Rectangle 6">
              <a:extLst>
                <a:ext uri="{FF2B5EF4-FFF2-40B4-BE49-F238E27FC236}">
                  <a16:creationId xmlns:a16="http://schemas.microsoft.com/office/drawing/2014/main" id="{115FA8BC-822F-4883-B887-BA1A38F7FA12}"/>
                </a:ext>
              </a:extLst>
            </p:cNvPr>
            <p:cNvSpPr/>
            <p:nvPr/>
          </p:nvSpPr>
          <p:spPr>
            <a:xfrm>
              <a:off x="3815988" y="2664676"/>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社会保险概述</a:t>
              </a:r>
            </a:p>
          </p:txBody>
        </p:sp>
        <p:sp>
          <p:nvSpPr>
            <p:cNvPr id="8" name="Rectangle 7">
              <a:extLst>
                <a:ext uri="{FF2B5EF4-FFF2-40B4-BE49-F238E27FC236}">
                  <a16:creationId xmlns:a16="http://schemas.microsoft.com/office/drawing/2014/main" id="{496C3528-4EC8-48BC-9E55-2C141A263670}"/>
                </a:ext>
              </a:extLst>
            </p:cNvPr>
            <p:cNvSpPr/>
            <p:nvPr/>
          </p:nvSpPr>
          <p:spPr>
            <a:xfrm>
              <a:off x="3860056" y="3372567"/>
              <a:ext cx="5172273"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社会保险的产生和发展</a:t>
              </a:r>
            </a:p>
          </p:txBody>
        </p:sp>
        <p:sp>
          <p:nvSpPr>
            <p:cNvPr id="9" name="Rectangle 8">
              <a:extLst>
                <a:ext uri="{FF2B5EF4-FFF2-40B4-BE49-F238E27FC236}">
                  <a16:creationId xmlns:a16="http://schemas.microsoft.com/office/drawing/2014/main" id="{FAAC986D-CD29-458C-BF64-227A465E3673}"/>
                </a:ext>
              </a:extLst>
            </p:cNvPr>
            <p:cNvSpPr/>
            <p:nvPr/>
          </p:nvSpPr>
          <p:spPr>
            <a:xfrm>
              <a:off x="3887538" y="4126551"/>
              <a:ext cx="6912939"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社会保险与商业保险的区别与关系</a:t>
              </a:r>
            </a:p>
          </p:txBody>
        </p:sp>
        <p:sp>
          <p:nvSpPr>
            <p:cNvPr id="10" name="Rectangle 9">
              <a:extLst>
                <a:ext uri="{FF2B5EF4-FFF2-40B4-BE49-F238E27FC236}">
                  <a16:creationId xmlns:a16="http://schemas.microsoft.com/office/drawing/2014/main" id="{0A193A46-6CB8-4D74-9CD3-1134DED3C71C}"/>
                </a:ext>
              </a:extLst>
            </p:cNvPr>
            <p:cNvSpPr/>
            <p:nvPr/>
          </p:nvSpPr>
          <p:spPr>
            <a:xfrm>
              <a:off x="3887538" y="4919144"/>
              <a:ext cx="373483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社会保险模式</a:t>
              </a:r>
            </a:p>
          </p:txBody>
        </p:sp>
        <p:sp>
          <p:nvSpPr>
            <p:cNvPr id="11" name="Rectangle 9">
              <a:extLst>
                <a:ext uri="{FF2B5EF4-FFF2-40B4-BE49-F238E27FC236}">
                  <a16:creationId xmlns:a16="http://schemas.microsoft.com/office/drawing/2014/main" id="{99E68D23-D417-4D3C-9C0B-4B6A1BE9DD4E}"/>
                </a:ext>
              </a:extLst>
            </p:cNvPr>
            <p:cNvSpPr/>
            <p:nvPr/>
          </p:nvSpPr>
          <p:spPr>
            <a:xfrm>
              <a:off x="3887538" y="5673128"/>
              <a:ext cx="7637162"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我国社会保险的现状、问题及改革发展</a:t>
              </a:r>
            </a:p>
          </p:txBody>
        </p:sp>
      </p:grpSp>
    </p:spTree>
    <p:extLst>
      <p:ext uri="{BB962C8B-B14F-4D97-AF65-F5344CB8AC3E}">
        <p14:creationId xmlns:p14="http://schemas.microsoft.com/office/powerpoint/2010/main" val="69616008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A47616F8-7EC0-4DFB-A6A8-60D3D1224134}"/>
              </a:ext>
            </a:extLst>
          </p:cNvPr>
          <p:cNvGrpSpPr/>
          <p:nvPr/>
        </p:nvGrpSpPr>
        <p:grpSpPr>
          <a:xfrm>
            <a:off x="1014134" y="1143641"/>
            <a:ext cx="9587482" cy="5204723"/>
            <a:chOff x="1069218" y="1595333"/>
            <a:chExt cx="9587482" cy="5204723"/>
          </a:xfrm>
        </p:grpSpPr>
        <p:grpSp>
          <p:nvGrpSpPr>
            <p:cNvPr id="3" name="组合 2">
              <a:extLst>
                <a:ext uri="{FF2B5EF4-FFF2-40B4-BE49-F238E27FC236}">
                  <a16:creationId xmlns:a16="http://schemas.microsoft.com/office/drawing/2014/main" id="{E6CFBFE8-6FE9-46A7-B948-88935439AC0B}"/>
                </a:ext>
              </a:extLst>
            </p:cNvPr>
            <p:cNvGrpSpPr/>
            <p:nvPr/>
          </p:nvGrpSpPr>
          <p:grpSpPr>
            <a:xfrm>
              <a:off x="1069218" y="1595333"/>
              <a:ext cx="9564904" cy="4604559"/>
              <a:chOff x="1228526" y="1419063"/>
              <a:chExt cx="9564904" cy="4604559"/>
            </a:xfrm>
          </p:grpSpPr>
          <p:grpSp>
            <p:nvGrpSpPr>
              <p:cNvPr id="4" name="组合 3">
                <a:extLst>
                  <a:ext uri="{FF2B5EF4-FFF2-40B4-BE49-F238E27FC236}">
                    <a16:creationId xmlns:a16="http://schemas.microsoft.com/office/drawing/2014/main" id="{2CB688E3-23F5-443F-8131-B956A7FFB64E}"/>
                  </a:ext>
                </a:extLst>
              </p:cNvPr>
              <p:cNvGrpSpPr/>
              <p:nvPr/>
            </p:nvGrpSpPr>
            <p:grpSpPr>
              <a:xfrm>
                <a:off x="1228526" y="1419063"/>
                <a:ext cx="9564904" cy="4604559"/>
                <a:chOff x="-1130108" y="1350636"/>
                <a:chExt cx="9564904" cy="4604559"/>
              </a:xfrm>
            </p:grpSpPr>
            <p:sp>
              <p:nvSpPr>
                <p:cNvPr id="7" name="文本框 6">
                  <a:extLst>
                    <a:ext uri="{FF2B5EF4-FFF2-40B4-BE49-F238E27FC236}">
                      <a16:creationId xmlns:a16="http://schemas.microsoft.com/office/drawing/2014/main" id="{EF6119A7-50E1-4654-A491-B861D7649554}"/>
                    </a:ext>
                  </a:extLst>
                </p:cNvPr>
                <p:cNvSpPr txBox="1"/>
                <p:nvPr/>
              </p:nvSpPr>
              <p:spPr>
                <a:xfrm>
                  <a:off x="-1130108" y="3360573"/>
                  <a:ext cx="3730600" cy="954107"/>
                </a:xfrm>
                <a:prstGeom prst="rect">
                  <a:avLst/>
                </a:prstGeom>
                <a:solidFill>
                  <a:schemeClr val="accent6">
                    <a:lumMod val="60000"/>
                    <a:lumOff val="40000"/>
                  </a:schemeClr>
                </a:solidFill>
                <a:ln w="38100">
                  <a:noFill/>
                </a:ln>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我国社会保险的现状、问题及改革发展</a:t>
                  </a:r>
                </a:p>
              </p:txBody>
            </p:sp>
            <p:cxnSp>
              <p:nvCxnSpPr>
                <p:cNvPr id="8" name="直接连接符 7">
                  <a:extLst>
                    <a:ext uri="{FF2B5EF4-FFF2-40B4-BE49-F238E27FC236}">
                      <a16:creationId xmlns:a16="http://schemas.microsoft.com/office/drawing/2014/main" id="{26C41221-E40F-48ED-A1E6-2B82B8F1A2FB}"/>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E3A67C0-6F59-428A-A6D4-28D4F8F6B92E}"/>
                    </a:ext>
                  </a:extLst>
                </p:cNvPr>
                <p:cNvCxnSpPr/>
                <p:nvPr/>
              </p:nvCxnSpPr>
              <p:spPr>
                <a:xfrm>
                  <a:off x="3117277" y="160020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94D24BB-3AFF-4B6A-A464-C8EC3672C143}"/>
                    </a:ext>
                  </a:extLst>
                </p:cNvPr>
                <p:cNvCxnSpPr/>
                <p:nvPr/>
              </p:nvCxnSpPr>
              <p:spPr>
                <a:xfrm>
                  <a:off x="3139848" y="251382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19C0322-5150-4A4F-A51E-14EE777EE341}"/>
                    </a:ext>
                  </a:extLst>
                </p:cNvPr>
                <p:cNvSpPr txBox="1"/>
                <p:nvPr/>
              </p:nvSpPr>
              <p:spPr>
                <a:xfrm>
                  <a:off x="3625846" y="1350636"/>
                  <a:ext cx="324442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我国社会保险的现状</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99F17E6F-532F-4745-B861-6CE67792B9FF}"/>
                    </a:ext>
                  </a:extLst>
                </p:cNvPr>
                <p:cNvSpPr txBox="1"/>
                <p:nvPr/>
              </p:nvSpPr>
              <p:spPr>
                <a:xfrm>
                  <a:off x="3648417" y="2271702"/>
                  <a:ext cx="4786379"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我国现行社会统筹存在的主要问题</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3" name="直接连接符 12">
                  <a:extLst>
                    <a:ext uri="{FF2B5EF4-FFF2-40B4-BE49-F238E27FC236}">
                      <a16:creationId xmlns:a16="http://schemas.microsoft.com/office/drawing/2014/main" id="{90B32762-8AA3-45F7-93FD-A50A5C303D53}"/>
                    </a:ext>
                  </a:extLst>
                </p:cNvPr>
                <p:cNvCxnSpPr/>
                <p:nvPr/>
              </p:nvCxnSpPr>
              <p:spPr>
                <a:xfrm>
                  <a:off x="3117275" y="431468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77C3E78-997B-4F6E-9FB7-207FF10BBCDA}"/>
                    </a:ext>
                  </a:extLst>
                </p:cNvPr>
                <p:cNvSpPr txBox="1"/>
                <p:nvPr/>
              </p:nvSpPr>
              <p:spPr>
                <a:xfrm>
                  <a:off x="3649271" y="4083847"/>
                  <a:ext cx="3581423"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我国社会保险制度的改革</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5" name="直接连接符 14">
                  <a:extLst>
                    <a:ext uri="{FF2B5EF4-FFF2-40B4-BE49-F238E27FC236}">
                      <a16:creationId xmlns:a16="http://schemas.microsoft.com/office/drawing/2014/main" id="{1D6C015F-958C-43BB-9CB9-00ABD1AEC018}"/>
                    </a:ext>
                  </a:extLst>
                </p:cNvPr>
                <p:cNvCxnSpPr>
                  <a:cxnSpLocks/>
                </p:cNvCxnSpPr>
                <p:nvPr/>
              </p:nvCxnSpPr>
              <p:spPr>
                <a:xfrm flipH="1" flipV="1">
                  <a:off x="3127400" y="1600206"/>
                  <a:ext cx="11599" cy="435498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a:extLst>
                  <a:ext uri="{FF2B5EF4-FFF2-40B4-BE49-F238E27FC236}">
                    <a16:creationId xmlns:a16="http://schemas.microsoft.com/office/drawing/2014/main" id="{6C7014A5-A9FD-4F74-9720-3FB5178261E5}"/>
                  </a:ext>
                </a:extLst>
              </p:cNvPr>
              <p:cNvCxnSpPr/>
              <p:nvPr/>
            </p:nvCxnSpPr>
            <p:spPr>
              <a:xfrm>
                <a:off x="5475910" y="349475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45D53503-CEF7-41BD-8A05-138F8F8DF26B}"/>
                  </a:ext>
                </a:extLst>
              </p:cNvPr>
              <p:cNvSpPr txBox="1"/>
              <p:nvPr/>
            </p:nvSpPr>
            <p:spPr>
              <a:xfrm>
                <a:off x="5984479" y="3242516"/>
                <a:ext cx="4300967"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Calibri"/>
                    <a:ea typeface="微软雅黑"/>
                    <a:cs typeface="+mn-cs"/>
                  </a:rPr>
                  <a:t>社会保险制度存在的主要问题</a:t>
                </a:r>
                <a:endParaRPr kumimoji="0" lang="en-GB" altLang="zh-CN" sz="2400" b="0" i="0" u="none" strike="noStrike" kern="1200" cap="none" spc="0" normalizeH="0" baseline="0" noProof="0" dirty="0">
                  <a:ln>
                    <a:noFill/>
                  </a:ln>
                  <a:solidFill>
                    <a:srgbClr val="FF0000"/>
                  </a:solidFill>
                  <a:effectLst/>
                  <a:uLnTx/>
                  <a:uFillTx/>
                  <a:latin typeface="Calibri"/>
                  <a:ea typeface="微软雅黑"/>
                  <a:cs typeface="+mn-cs"/>
                </a:endParaRPr>
              </a:p>
            </p:txBody>
          </p:sp>
        </p:grpSp>
        <p:grpSp>
          <p:nvGrpSpPr>
            <p:cNvPr id="22" name="组合 21">
              <a:extLst>
                <a:ext uri="{FF2B5EF4-FFF2-40B4-BE49-F238E27FC236}">
                  <a16:creationId xmlns:a16="http://schemas.microsoft.com/office/drawing/2014/main" id="{19DCC623-301A-4D77-96DF-5FBA51CE7B3F}"/>
                </a:ext>
              </a:extLst>
            </p:cNvPr>
            <p:cNvGrpSpPr/>
            <p:nvPr/>
          </p:nvGrpSpPr>
          <p:grpSpPr>
            <a:xfrm>
              <a:off x="5338325" y="5158278"/>
              <a:ext cx="5318375" cy="1641778"/>
              <a:chOff x="5338325" y="5158278"/>
              <a:chExt cx="5318375" cy="1641778"/>
            </a:xfrm>
          </p:grpSpPr>
          <p:cxnSp>
            <p:nvCxnSpPr>
              <p:cNvPr id="17" name="直接连接符 16">
                <a:extLst>
                  <a:ext uri="{FF2B5EF4-FFF2-40B4-BE49-F238E27FC236}">
                    <a16:creationId xmlns:a16="http://schemas.microsoft.com/office/drawing/2014/main" id="{E47C7671-6EA6-4A54-9FF9-A5D3AB3CA581}"/>
                  </a:ext>
                </a:extLst>
              </p:cNvPr>
              <p:cNvCxnSpPr/>
              <p:nvPr/>
            </p:nvCxnSpPr>
            <p:spPr>
              <a:xfrm>
                <a:off x="5338325" y="5389111"/>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F3FEC00-E051-4B75-ABEC-394F58A54470}"/>
                  </a:ext>
                </a:extLst>
              </p:cNvPr>
              <p:cNvSpPr txBox="1"/>
              <p:nvPr/>
            </p:nvSpPr>
            <p:spPr>
              <a:xfrm>
                <a:off x="5870321" y="5158278"/>
                <a:ext cx="3919278"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Calibri"/>
                    <a:ea typeface="微软雅黑"/>
                    <a:cs typeface="+mn-cs"/>
                  </a:rPr>
                  <a:t>“统账结合”的内涵和特色</a:t>
                </a:r>
                <a:endParaRPr kumimoji="0" lang="en-GB" altLang="zh-CN" sz="2400" b="0" i="0" u="none" strike="noStrike" kern="1200" cap="none" spc="0" normalizeH="0" baseline="0" noProof="0" dirty="0">
                  <a:ln>
                    <a:noFill/>
                  </a:ln>
                  <a:solidFill>
                    <a:srgbClr val="FF0000"/>
                  </a:solidFill>
                  <a:effectLst/>
                  <a:uLnTx/>
                  <a:uFillTx/>
                  <a:latin typeface="Calibri"/>
                  <a:ea typeface="微软雅黑"/>
                  <a:cs typeface="+mn-cs"/>
                </a:endParaRPr>
              </a:p>
            </p:txBody>
          </p:sp>
          <p:cxnSp>
            <p:nvCxnSpPr>
              <p:cNvPr id="19" name="直接连接符 18">
                <a:extLst>
                  <a:ext uri="{FF2B5EF4-FFF2-40B4-BE49-F238E27FC236}">
                    <a16:creationId xmlns:a16="http://schemas.microsoft.com/office/drawing/2014/main" id="{724DD39B-F259-4688-9C01-8701A2213870}"/>
                  </a:ext>
                </a:extLst>
              </p:cNvPr>
              <p:cNvCxnSpPr/>
              <p:nvPr/>
            </p:nvCxnSpPr>
            <p:spPr>
              <a:xfrm>
                <a:off x="5338325" y="619989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8C9BA96-548B-4359-8F59-8847840668ED}"/>
                  </a:ext>
                </a:extLst>
              </p:cNvPr>
              <p:cNvSpPr txBox="1"/>
              <p:nvPr/>
            </p:nvSpPr>
            <p:spPr>
              <a:xfrm>
                <a:off x="5870321" y="5969059"/>
                <a:ext cx="4786379" cy="830997"/>
              </a:xfrm>
              <a:prstGeom prst="rect">
                <a:avLst/>
              </a:prstGeom>
              <a:noFill/>
              <a:ln w="381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中国特有的筹集模式</a:t>
                </a:r>
                <a:r>
                  <a:rPr kumimoji="0" lang="en-US" altLang="zh-CN" sz="24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部分积累制</a:t>
                </a:r>
                <a:endParaRPr kumimoji="0" lang="en-US" altLang="zh-CN" sz="24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20</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世纪</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90</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年代之后</a:t>
                </a: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spTree>
    <p:extLst>
      <p:ext uri="{BB962C8B-B14F-4D97-AF65-F5344CB8AC3E}">
        <p14:creationId xmlns:p14="http://schemas.microsoft.com/office/powerpoint/2010/main" val="8386013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D8872B-D60D-4BA7-941A-F8E67CF990A9}"/>
              </a:ext>
            </a:extLst>
          </p:cNvPr>
          <p:cNvSpPr/>
          <p:nvPr/>
        </p:nvSpPr>
        <p:spPr>
          <a:xfrm>
            <a:off x="1515821" y="3191921"/>
            <a:ext cx="4418197"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、覆盖面</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问题：覆盖面低；农村地区</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FBF3DE04-576F-4CB5-A9DE-5B8E8A743630}"/>
              </a:ext>
            </a:extLst>
          </p:cNvPr>
          <p:cNvSpPr/>
          <p:nvPr/>
        </p:nvSpPr>
        <p:spPr>
          <a:xfrm>
            <a:off x="1515821" y="3815570"/>
            <a:ext cx="4995147"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2</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、管理体制</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问题：机构臃肿，多龙戏水</a:t>
            </a:r>
          </a:p>
        </p:txBody>
      </p:sp>
      <p:sp>
        <p:nvSpPr>
          <p:cNvPr id="9" name="Rectangle 8">
            <a:extLst>
              <a:ext uri="{FF2B5EF4-FFF2-40B4-BE49-F238E27FC236}">
                <a16:creationId xmlns:a16="http://schemas.microsoft.com/office/drawing/2014/main" id="{F61F7969-2CA6-41E0-BA87-B70D411D0FF8}"/>
              </a:ext>
            </a:extLst>
          </p:cNvPr>
          <p:cNvSpPr/>
          <p:nvPr/>
        </p:nvSpPr>
        <p:spPr>
          <a:xfrm>
            <a:off x="1515821" y="5066519"/>
            <a:ext cx="5700600"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4</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、社保法律</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问题：立法滞后，不完善，缺乏监督</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Rectangle 9">
            <a:extLst>
              <a:ext uri="{FF2B5EF4-FFF2-40B4-BE49-F238E27FC236}">
                <a16:creationId xmlns:a16="http://schemas.microsoft.com/office/drawing/2014/main" id="{83169EBD-8E14-4FA0-B0F0-8BFD587F0180}"/>
              </a:ext>
            </a:extLst>
          </p:cNvPr>
          <p:cNvSpPr/>
          <p:nvPr/>
        </p:nvSpPr>
        <p:spPr>
          <a:xfrm>
            <a:off x="1515821" y="4439219"/>
            <a:ext cx="5187639"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3</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、社保基金</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问题：筹资困难；基金管理问题</a:t>
            </a:r>
          </a:p>
        </p:txBody>
      </p:sp>
      <p:sp>
        <p:nvSpPr>
          <p:cNvPr id="13" name="Left Brace 12">
            <a:extLst>
              <a:ext uri="{FF2B5EF4-FFF2-40B4-BE49-F238E27FC236}">
                <a16:creationId xmlns:a16="http://schemas.microsoft.com/office/drawing/2014/main" id="{68151812-6F0B-42B3-9A85-4E795CA6EFAD}"/>
              </a:ext>
            </a:extLst>
          </p:cNvPr>
          <p:cNvSpPr/>
          <p:nvPr/>
        </p:nvSpPr>
        <p:spPr>
          <a:xfrm>
            <a:off x="3955291" y="4387841"/>
            <a:ext cx="252248" cy="1034251"/>
          </a:xfrm>
          <a:prstGeom prst="leftBrace">
            <a:avLst/>
          </a:prstGeom>
          <a:noFill/>
          <a:ln>
            <a:no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prstClr val="black"/>
              </a:solidFill>
              <a:effectLst/>
              <a:uLnTx/>
              <a:uFillTx/>
              <a:latin typeface="Calibri"/>
              <a:ea typeface="微软雅黑"/>
              <a:cs typeface="+mn-cs"/>
            </a:endParaRPr>
          </a:p>
        </p:txBody>
      </p:sp>
      <p:grpSp>
        <p:nvGrpSpPr>
          <p:cNvPr id="17" name="组合 16">
            <a:extLst>
              <a:ext uri="{FF2B5EF4-FFF2-40B4-BE49-F238E27FC236}">
                <a16:creationId xmlns:a16="http://schemas.microsoft.com/office/drawing/2014/main" id="{EB484EAB-D69E-4FEB-BF34-6735D35595A0}"/>
              </a:ext>
            </a:extLst>
          </p:cNvPr>
          <p:cNvGrpSpPr/>
          <p:nvPr/>
        </p:nvGrpSpPr>
        <p:grpSpPr>
          <a:xfrm>
            <a:off x="107475" y="941847"/>
            <a:ext cx="6344878" cy="1698649"/>
            <a:chOff x="107475" y="941847"/>
            <a:chExt cx="6344878" cy="1698649"/>
          </a:xfrm>
        </p:grpSpPr>
        <p:grpSp>
          <p:nvGrpSpPr>
            <p:cNvPr id="18" name="组合 17">
              <a:extLst>
                <a:ext uri="{FF2B5EF4-FFF2-40B4-BE49-F238E27FC236}">
                  <a16:creationId xmlns:a16="http://schemas.microsoft.com/office/drawing/2014/main" id="{A1DB674B-780A-4FAC-8A9A-6B7FD69C6357}"/>
                </a:ext>
              </a:extLst>
            </p:cNvPr>
            <p:cNvGrpSpPr/>
            <p:nvPr/>
          </p:nvGrpSpPr>
          <p:grpSpPr>
            <a:xfrm>
              <a:off x="107475" y="941847"/>
              <a:ext cx="6344878" cy="1698649"/>
              <a:chOff x="107475" y="941847"/>
              <a:chExt cx="6344878" cy="1698649"/>
            </a:xfrm>
          </p:grpSpPr>
          <p:sp>
            <p:nvSpPr>
              <p:cNvPr id="20" name="文本框 19">
                <a:extLst>
                  <a:ext uri="{FF2B5EF4-FFF2-40B4-BE49-F238E27FC236}">
                    <a16:creationId xmlns:a16="http://schemas.microsoft.com/office/drawing/2014/main" id="{734B0182-5D27-4412-8C60-6C539CC760B4}"/>
                  </a:ext>
                </a:extLst>
              </p:cNvPr>
              <p:cNvSpPr txBox="1"/>
              <p:nvPr/>
            </p:nvSpPr>
            <p:spPr>
              <a:xfrm>
                <a:off x="599885" y="2240386"/>
                <a:ext cx="47323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4.5.3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三、社会保险制度存在的主要问题</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文本框 20">
                <a:extLst>
                  <a:ext uri="{FF2B5EF4-FFF2-40B4-BE49-F238E27FC236}">
                    <a16:creationId xmlns:a16="http://schemas.microsoft.com/office/drawing/2014/main" id="{D140EC7A-3D13-4141-B3DD-FC1792772711}"/>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2" name="矩形 21">
                <a:extLst>
                  <a:ext uri="{FF2B5EF4-FFF2-40B4-BE49-F238E27FC236}">
                    <a16:creationId xmlns:a16="http://schemas.microsoft.com/office/drawing/2014/main" id="{1F4BF002-B502-4CB5-9426-FA626B9CAB3C}"/>
                  </a:ext>
                </a:extLst>
              </p:cNvPr>
              <p:cNvSpPr/>
              <p:nvPr/>
            </p:nvSpPr>
            <p:spPr>
              <a:xfrm>
                <a:off x="270287" y="1590344"/>
                <a:ext cx="618206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4.5</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我国社会保险的现状、问题及改革发展</a:t>
                </a:r>
              </a:p>
            </p:txBody>
          </p:sp>
        </p:grpSp>
        <p:sp>
          <p:nvSpPr>
            <p:cNvPr id="19" name="文本框 18">
              <a:extLst>
                <a:ext uri="{FF2B5EF4-FFF2-40B4-BE49-F238E27FC236}">
                  <a16:creationId xmlns:a16="http://schemas.microsoft.com/office/drawing/2014/main" id="{562DE939-1779-43F4-9F4E-B592EF8A8CA3}"/>
                </a:ext>
              </a:extLst>
            </p:cNvPr>
            <p:cNvSpPr txBox="1"/>
            <p:nvPr/>
          </p:nvSpPr>
          <p:spPr>
            <a:xfrm>
              <a:off x="5421517" y="224038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9FC9DFC9-4CCF-4024-8CAF-750D93EF6921}"/>
              </a:ext>
            </a:extLst>
          </p:cNvPr>
          <p:cNvPicPr>
            <a:picLocks noChangeAspect="1"/>
          </p:cNvPicPr>
          <p:nvPr/>
        </p:nvPicPr>
        <p:blipFill>
          <a:blip r:embed="rId3"/>
          <a:stretch>
            <a:fillRect/>
          </a:stretch>
        </p:blipFill>
        <p:spPr>
          <a:xfrm>
            <a:off x="9198497" y="752536"/>
            <a:ext cx="2847101" cy="1572041"/>
          </a:xfrm>
          <a:prstGeom prst="rect">
            <a:avLst/>
          </a:prstGeom>
        </p:spPr>
      </p:pic>
    </p:spTree>
    <p:extLst>
      <p:ext uri="{BB962C8B-B14F-4D97-AF65-F5344CB8AC3E}">
        <p14:creationId xmlns:p14="http://schemas.microsoft.com/office/powerpoint/2010/main" val="166084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5497F0E6-A51E-4E06-ACEB-0C1692C40317}"/>
              </a:ext>
            </a:extLst>
          </p:cNvPr>
          <p:cNvGrpSpPr/>
          <p:nvPr/>
        </p:nvGrpSpPr>
        <p:grpSpPr>
          <a:xfrm>
            <a:off x="611609" y="2170430"/>
            <a:ext cx="5423055" cy="400110"/>
            <a:chOff x="611609" y="2170430"/>
            <a:chExt cx="5423055" cy="400110"/>
          </a:xfrm>
        </p:grpSpPr>
        <p:sp>
          <p:nvSpPr>
            <p:cNvPr id="19" name="文本框 18">
              <a:extLst>
                <a:ext uri="{FF2B5EF4-FFF2-40B4-BE49-F238E27FC236}">
                  <a16:creationId xmlns:a16="http://schemas.microsoft.com/office/drawing/2014/main" id="{46FEADFE-9567-4879-B237-B6B5E55DA217}"/>
                </a:ext>
              </a:extLst>
            </p:cNvPr>
            <p:cNvSpPr txBox="1"/>
            <p:nvPr/>
          </p:nvSpPr>
          <p:spPr>
            <a:xfrm>
              <a:off x="611609" y="2170430"/>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4.5.5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五、“统账结合”的内涵和特色</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713F24F9-CB3C-4512-9E96-3B60EEC5CF7D}"/>
                </a:ext>
              </a:extLst>
            </p:cNvPr>
            <p:cNvSpPr txBox="1"/>
            <p:nvPr/>
          </p:nvSpPr>
          <p:spPr>
            <a:xfrm>
              <a:off x="5157501" y="218533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C2AD12C1-BEEF-437F-9294-CFEA43444004}"/>
              </a:ext>
            </a:extLst>
          </p:cNvPr>
          <p:cNvPicPr>
            <a:picLocks noChangeAspect="1"/>
          </p:cNvPicPr>
          <p:nvPr/>
        </p:nvPicPr>
        <p:blipFill>
          <a:blip r:embed="rId3"/>
          <a:stretch>
            <a:fillRect/>
          </a:stretch>
        </p:blipFill>
        <p:spPr>
          <a:xfrm>
            <a:off x="9175614" y="739900"/>
            <a:ext cx="2869984" cy="1584676"/>
          </a:xfrm>
          <a:prstGeom prst="rect">
            <a:avLst/>
          </a:prstGeom>
        </p:spPr>
      </p:pic>
      <p:grpSp>
        <p:nvGrpSpPr>
          <p:cNvPr id="5" name="组合 4">
            <a:extLst>
              <a:ext uri="{FF2B5EF4-FFF2-40B4-BE49-F238E27FC236}">
                <a16:creationId xmlns:a16="http://schemas.microsoft.com/office/drawing/2014/main" id="{42974577-4516-416F-BCF3-2077ECD84AD0}"/>
              </a:ext>
            </a:extLst>
          </p:cNvPr>
          <p:cNvGrpSpPr/>
          <p:nvPr/>
        </p:nvGrpSpPr>
        <p:grpSpPr>
          <a:xfrm>
            <a:off x="1936602" y="4025971"/>
            <a:ext cx="6440633" cy="2388919"/>
            <a:chOff x="1936602" y="4025971"/>
            <a:chExt cx="6440633" cy="2388919"/>
          </a:xfrm>
        </p:grpSpPr>
        <p:grpSp>
          <p:nvGrpSpPr>
            <p:cNvPr id="14" name="组合 13">
              <a:extLst>
                <a:ext uri="{FF2B5EF4-FFF2-40B4-BE49-F238E27FC236}">
                  <a16:creationId xmlns:a16="http://schemas.microsoft.com/office/drawing/2014/main" id="{0406C434-5588-4199-95B4-EA1DECA07594}"/>
                </a:ext>
              </a:extLst>
            </p:cNvPr>
            <p:cNvGrpSpPr/>
            <p:nvPr/>
          </p:nvGrpSpPr>
          <p:grpSpPr>
            <a:xfrm>
              <a:off x="1936602" y="4025971"/>
              <a:ext cx="6440633" cy="2380286"/>
              <a:chOff x="708796" y="2541537"/>
              <a:chExt cx="6440633" cy="2380286"/>
            </a:xfrm>
          </p:grpSpPr>
          <p:sp>
            <p:nvSpPr>
              <p:cNvPr id="6" name="Left Brace 15">
                <a:extLst>
                  <a:ext uri="{FF2B5EF4-FFF2-40B4-BE49-F238E27FC236}">
                    <a16:creationId xmlns:a16="http://schemas.microsoft.com/office/drawing/2014/main" id="{1356E07E-7DFE-4421-B89A-F0C1CC5DB093}"/>
                  </a:ext>
                </a:extLst>
              </p:cNvPr>
              <p:cNvSpPr/>
              <p:nvPr/>
            </p:nvSpPr>
            <p:spPr>
              <a:xfrm>
                <a:off x="2074268" y="2635996"/>
                <a:ext cx="245599" cy="2139204"/>
              </a:xfrm>
              <a:prstGeom prst="leftBrace">
                <a:avLst/>
              </a:prstGeom>
              <a:noFill/>
              <a:ln>
                <a:solidFill>
                  <a:schemeClr val="accent6">
                    <a:lumMod val="75000"/>
                  </a:schemeClr>
                </a:solid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prstClr val="black"/>
                  </a:solidFill>
                  <a:effectLst/>
                  <a:uLnTx/>
                  <a:uFillTx/>
                  <a:latin typeface="Calibri"/>
                  <a:ea typeface="微软雅黑"/>
                  <a:cs typeface="+mn-cs"/>
                </a:endParaRPr>
              </a:p>
            </p:txBody>
          </p:sp>
          <p:sp>
            <p:nvSpPr>
              <p:cNvPr id="8" name="Rectangle 16">
                <a:extLst>
                  <a:ext uri="{FF2B5EF4-FFF2-40B4-BE49-F238E27FC236}">
                    <a16:creationId xmlns:a16="http://schemas.microsoft.com/office/drawing/2014/main" id="{F77E8348-DBC0-4E9C-AA71-4D3B5415D768}"/>
                  </a:ext>
                </a:extLst>
              </p:cNvPr>
              <p:cNvSpPr/>
              <p:nvPr/>
            </p:nvSpPr>
            <p:spPr>
              <a:xfrm>
                <a:off x="708796" y="3505543"/>
                <a:ext cx="1210588" cy="400110"/>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中国特色</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2">
                <a:extLst>
                  <a:ext uri="{FF2B5EF4-FFF2-40B4-BE49-F238E27FC236}">
                    <a16:creationId xmlns:a16="http://schemas.microsoft.com/office/drawing/2014/main" id="{B0D8872B-D60D-4BA7-941A-F8E67CF990A9}"/>
                  </a:ext>
                </a:extLst>
              </p:cNvPr>
              <p:cNvSpPr/>
              <p:nvPr/>
            </p:nvSpPr>
            <p:spPr>
              <a:xfrm>
                <a:off x="2474751" y="2541537"/>
                <a:ext cx="2622834"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权利与义务相对应</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Rectangle 2">
                <a:extLst>
                  <a:ext uri="{FF2B5EF4-FFF2-40B4-BE49-F238E27FC236}">
                    <a16:creationId xmlns:a16="http://schemas.microsoft.com/office/drawing/2014/main" id="{B0D8872B-D60D-4BA7-941A-F8E67CF990A9}"/>
                  </a:ext>
                </a:extLst>
              </p:cNvPr>
              <p:cNvSpPr/>
              <p:nvPr/>
            </p:nvSpPr>
            <p:spPr>
              <a:xfrm>
                <a:off x="2474751" y="3180026"/>
                <a:ext cx="2622834"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公平与效率相结合</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2">
                <a:extLst>
                  <a:ext uri="{FF2B5EF4-FFF2-40B4-BE49-F238E27FC236}">
                    <a16:creationId xmlns:a16="http://schemas.microsoft.com/office/drawing/2014/main" id="{B0D8872B-D60D-4BA7-941A-F8E67CF990A9}"/>
                  </a:ext>
                </a:extLst>
              </p:cNvPr>
              <p:cNvSpPr/>
              <p:nvPr/>
            </p:nvSpPr>
            <p:spPr>
              <a:xfrm>
                <a:off x="2474751" y="3841308"/>
                <a:ext cx="4674678"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国家责任与个人自我保障责任相结合</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2">
                <a:extLst>
                  <a:ext uri="{FF2B5EF4-FFF2-40B4-BE49-F238E27FC236}">
                    <a16:creationId xmlns:a16="http://schemas.microsoft.com/office/drawing/2014/main" id="{B0D8872B-D60D-4BA7-941A-F8E67CF990A9}"/>
                  </a:ext>
                </a:extLst>
              </p:cNvPr>
              <p:cNvSpPr/>
              <p:nvPr/>
            </p:nvSpPr>
            <p:spPr>
              <a:xfrm>
                <a:off x="2474751" y="4521713"/>
                <a:ext cx="2622834"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历史与现实相结合</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4" name="矩形 3"/>
            <p:cNvSpPr/>
            <p:nvPr/>
          </p:nvSpPr>
          <p:spPr>
            <a:xfrm>
              <a:off x="6348818" y="6045558"/>
              <a:ext cx="18473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7" name="矩形 6">
            <a:extLst>
              <a:ext uri="{FF2B5EF4-FFF2-40B4-BE49-F238E27FC236}">
                <a16:creationId xmlns:a16="http://schemas.microsoft.com/office/drawing/2014/main" id="{CA7A26AB-AAFA-4CE7-9376-E6E6A588BBDD}"/>
              </a:ext>
            </a:extLst>
          </p:cNvPr>
          <p:cNvSpPr/>
          <p:nvPr/>
        </p:nvSpPr>
        <p:spPr>
          <a:xfrm>
            <a:off x="1010193" y="195878"/>
            <a:ext cx="333937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4.5.5.2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统账结合”的中国特色</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1" name="文本框 40">
            <a:extLst>
              <a:ext uri="{FF2B5EF4-FFF2-40B4-BE49-F238E27FC236}">
                <a16:creationId xmlns:a16="http://schemas.microsoft.com/office/drawing/2014/main" id="{B95EFD71-B294-4DF5-8218-2A46218E91DE}"/>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2" name="矩形 41">
            <a:extLst>
              <a:ext uri="{FF2B5EF4-FFF2-40B4-BE49-F238E27FC236}">
                <a16:creationId xmlns:a16="http://schemas.microsoft.com/office/drawing/2014/main" id="{5C358249-7A40-4D74-A0F1-B1E1DCF002A7}"/>
              </a:ext>
            </a:extLst>
          </p:cNvPr>
          <p:cNvSpPr/>
          <p:nvPr/>
        </p:nvSpPr>
        <p:spPr>
          <a:xfrm>
            <a:off x="270287" y="1590344"/>
            <a:ext cx="618206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4.5</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我国社会保险的现状、问题及改革发展</a:t>
            </a:r>
          </a:p>
        </p:txBody>
      </p:sp>
      <p:sp>
        <p:nvSpPr>
          <p:cNvPr id="13" name="矩形 12">
            <a:extLst>
              <a:ext uri="{FF2B5EF4-FFF2-40B4-BE49-F238E27FC236}">
                <a16:creationId xmlns:a16="http://schemas.microsoft.com/office/drawing/2014/main" id="{362534CB-8FB6-4744-96B8-6BF01665DCC6}"/>
              </a:ext>
            </a:extLst>
          </p:cNvPr>
          <p:cNvSpPr/>
          <p:nvPr/>
        </p:nvSpPr>
        <p:spPr>
          <a:xfrm>
            <a:off x="1010193" y="2569950"/>
            <a:ext cx="9562404" cy="1235851"/>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“统账结合”的实质就是把</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公平与效率结合</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起来，把</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社会互济与自我保障</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结合起来，把</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保障基本生活与鼓励勤奋劳动</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结合起来。</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223369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5497F0E6-A51E-4E06-ACEB-0C1692C40317}"/>
              </a:ext>
            </a:extLst>
          </p:cNvPr>
          <p:cNvGrpSpPr/>
          <p:nvPr/>
        </p:nvGrpSpPr>
        <p:grpSpPr>
          <a:xfrm>
            <a:off x="611873" y="2192721"/>
            <a:ext cx="6853347" cy="409267"/>
            <a:chOff x="611873" y="2192721"/>
            <a:chExt cx="6853347" cy="409267"/>
          </a:xfrm>
        </p:grpSpPr>
        <p:sp>
          <p:nvSpPr>
            <p:cNvPr id="19" name="文本框 18">
              <a:extLst>
                <a:ext uri="{FF2B5EF4-FFF2-40B4-BE49-F238E27FC236}">
                  <a16:creationId xmlns:a16="http://schemas.microsoft.com/office/drawing/2014/main" id="{46FEADFE-9567-4879-B237-B6B5E55DA217}"/>
                </a:ext>
              </a:extLst>
            </p:cNvPr>
            <p:cNvSpPr txBox="1"/>
            <p:nvPr/>
          </p:nvSpPr>
          <p:spPr>
            <a:xfrm>
              <a:off x="611873" y="2201878"/>
              <a:ext cx="545373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4.5.6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六、中国特有的筹集模式</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部分积累制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713F24F9-CB3C-4512-9E96-3B60EEC5CF7D}"/>
                </a:ext>
              </a:extLst>
            </p:cNvPr>
            <p:cNvSpPr txBox="1"/>
            <p:nvPr/>
          </p:nvSpPr>
          <p:spPr>
            <a:xfrm>
              <a:off x="6126392" y="2192721"/>
              <a:ext cx="133882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sp>
        <p:nvSpPr>
          <p:cNvPr id="2" name="矩形 1">
            <a:extLst>
              <a:ext uri="{FF2B5EF4-FFF2-40B4-BE49-F238E27FC236}">
                <a16:creationId xmlns:a16="http://schemas.microsoft.com/office/drawing/2014/main" id="{0F98562D-AF3B-4D92-87AF-4A64CEA44E69}"/>
              </a:ext>
            </a:extLst>
          </p:cNvPr>
          <p:cNvSpPr/>
          <p:nvPr/>
        </p:nvSpPr>
        <p:spPr>
          <a:xfrm>
            <a:off x="1772355" y="3606177"/>
            <a:ext cx="8918223" cy="1230593"/>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即</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当期筹集的基金，一部分用于支付现有的退休养老金，一部分为现有的就业者预留下来用以今后的养老。</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F0C01B89-E11F-478B-9335-DB600D220920}"/>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矩形 10">
            <a:extLst>
              <a:ext uri="{FF2B5EF4-FFF2-40B4-BE49-F238E27FC236}">
                <a16:creationId xmlns:a16="http://schemas.microsoft.com/office/drawing/2014/main" id="{398777B1-1D5A-4515-BB59-AFB7453FB3F1}"/>
              </a:ext>
            </a:extLst>
          </p:cNvPr>
          <p:cNvSpPr/>
          <p:nvPr/>
        </p:nvSpPr>
        <p:spPr>
          <a:xfrm>
            <a:off x="270287" y="1590344"/>
            <a:ext cx="618206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4.5</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我国社会保险的现状、问题及改革发展</a:t>
            </a:r>
          </a:p>
        </p:txBody>
      </p:sp>
      <p:pic>
        <p:nvPicPr>
          <p:cNvPr id="3" name="图片 2">
            <a:extLst>
              <a:ext uri="{FF2B5EF4-FFF2-40B4-BE49-F238E27FC236}">
                <a16:creationId xmlns:a16="http://schemas.microsoft.com/office/drawing/2014/main" id="{78495C6A-0288-4928-8B44-67459857B0DC}"/>
              </a:ext>
            </a:extLst>
          </p:cNvPr>
          <p:cNvPicPr>
            <a:picLocks noChangeAspect="1"/>
          </p:cNvPicPr>
          <p:nvPr/>
        </p:nvPicPr>
        <p:blipFill>
          <a:blip r:embed="rId3"/>
          <a:stretch>
            <a:fillRect/>
          </a:stretch>
        </p:blipFill>
        <p:spPr>
          <a:xfrm>
            <a:off x="9165529" y="795222"/>
            <a:ext cx="2880069" cy="1590244"/>
          </a:xfrm>
          <a:prstGeom prst="rect">
            <a:avLst/>
          </a:prstGeom>
        </p:spPr>
      </p:pic>
    </p:spTree>
    <p:extLst>
      <p:ext uri="{BB962C8B-B14F-4D97-AF65-F5344CB8AC3E}">
        <p14:creationId xmlns:p14="http://schemas.microsoft.com/office/powerpoint/2010/main" val="28877309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91644" y="2014227"/>
            <a:ext cx="8952089" cy="3925153"/>
          </a:xfrm>
        </p:spPr>
        <p:txBody>
          <a:bodyPr anchor="ctr"/>
          <a:lstStyle/>
          <a:p>
            <a:pPr algn="l">
              <a:spcAft>
                <a:spcPts val="2400"/>
              </a:spcAft>
            </a:pPr>
            <a:r>
              <a:rPr lang="zh-CN" altLang="en-US" dirty="0"/>
              <a:t>“统帐结合”的实质是把公平与效率结合起来以及（      ）。</a:t>
            </a:r>
            <a:endParaRPr lang="en-US" altLang="zh-CN" dirty="0"/>
          </a:p>
          <a:p>
            <a:pPr algn="l">
              <a:spcAft>
                <a:spcPts val="1200"/>
              </a:spcAft>
            </a:pPr>
            <a:r>
              <a:rPr lang="en-US" altLang="zh-CN" dirty="0"/>
              <a:t>A</a:t>
            </a:r>
            <a:r>
              <a:rPr lang="zh-CN" altLang="en-US" dirty="0"/>
              <a:t>、社会互济与自我保障结合起来</a:t>
            </a:r>
          </a:p>
          <a:p>
            <a:pPr algn="l">
              <a:spcAft>
                <a:spcPts val="1200"/>
              </a:spcAft>
            </a:pPr>
            <a:r>
              <a:rPr lang="en-US" altLang="zh-CN" dirty="0"/>
              <a:t>B</a:t>
            </a:r>
            <a:r>
              <a:rPr lang="zh-CN" altLang="en-US" dirty="0"/>
              <a:t>、社会保险与自我保障结合起来 </a:t>
            </a:r>
          </a:p>
          <a:p>
            <a:pPr algn="l">
              <a:spcAft>
                <a:spcPts val="1200"/>
              </a:spcAft>
            </a:pPr>
            <a:r>
              <a:rPr lang="en-US" altLang="zh-CN" dirty="0"/>
              <a:t>C</a:t>
            </a:r>
            <a:r>
              <a:rPr lang="zh-CN" altLang="en-US" dirty="0"/>
              <a:t>、社会互济与社会保障结合起来</a:t>
            </a:r>
          </a:p>
          <a:p>
            <a:pPr algn="l">
              <a:spcAft>
                <a:spcPts val="1200"/>
              </a:spcAft>
            </a:pPr>
            <a:r>
              <a:rPr lang="en-US" altLang="zh-CN" dirty="0"/>
              <a:t>D</a:t>
            </a:r>
            <a:r>
              <a:rPr lang="zh-CN" altLang="en-US" dirty="0"/>
              <a:t>、社会保险与家庭保障结合起来</a:t>
            </a:r>
          </a:p>
        </p:txBody>
      </p:sp>
      <p:sp>
        <p:nvSpPr>
          <p:cNvPr id="5" name="TextBox 3">
            <a:extLst>
              <a:ext uri="{FF2B5EF4-FFF2-40B4-BE49-F238E27FC236}">
                <a16:creationId xmlns:a16="http://schemas.microsoft.com/office/drawing/2014/main" id="{6B7C1D15-EB37-4FE2-B5FF-5B489ACEF76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88720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0915" y="1539694"/>
            <a:ext cx="5459046" cy="707886"/>
          </a:xfrm>
          <a:prstGeom prst="rect">
            <a:avLst/>
          </a:prstGeom>
          <a:noFill/>
        </p:spPr>
        <p:txBody>
          <a:bodyPr wrap="square" rtlCol="0">
            <a:spAutoFit/>
          </a:bodyPr>
          <a:lstStyle/>
          <a:p>
            <a:r>
              <a:rPr lang="zh-CN" altLang="en-US" sz="4000" b="1" dirty="0"/>
              <a:t>第三章     社会保障基金</a:t>
            </a:r>
            <a:endParaRPr lang="en-US" altLang="zh-CN" sz="4000" b="1" dirty="0"/>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663254" y="2399736"/>
            <a:ext cx="5459046" cy="3931594"/>
            <a:chOff x="3663254" y="2675157"/>
            <a:chExt cx="5459046" cy="3931594"/>
          </a:xfrm>
        </p:grpSpPr>
        <p:sp>
          <p:nvSpPr>
            <p:cNvPr id="7" name="Rectangle 6">
              <a:extLst>
                <a:ext uri="{FF2B5EF4-FFF2-40B4-BE49-F238E27FC236}">
                  <a16:creationId xmlns:a16="http://schemas.microsoft.com/office/drawing/2014/main" id="{115FA8BC-822F-4883-B887-BA1A38F7FA12}"/>
                </a:ext>
              </a:extLst>
            </p:cNvPr>
            <p:cNvSpPr/>
            <p:nvPr/>
          </p:nvSpPr>
          <p:spPr>
            <a:xfrm>
              <a:off x="3723581" y="2675157"/>
              <a:ext cx="436105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第一节   社会保障基金概述</a:t>
              </a:r>
            </a:p>
          </p:txBody>
        </p:sp>
        <p:sp>
          <p:nvSpPr>
            <p:cNvPr id="8" name="Rectangle 7">
              <a:extLst>
                <a:ext uri="{FF2B5EF4-FFF2-40B4-BE49-F238E27FC236}">
                  <a16:creationId xmlns:a16="http://schemas.microsoft.com/office/drawing/2014/main" id="{496C3528-4EC8-48BC-9E55-2C141A263670}"/>
                </a:ext>
              </a:extLst>
            </p:cNvPr>
            <p:cNvSpPr/>
            <p:nvPr/>
          </p:nvSpPr>
          <p:spPr>
            <a:xfrm>
              <a:off x="3663255" y="3424215"/>
              <a:ext cx="482282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社会保障基金的筹集</a:t>
              </a:r>
            </a:p>
          </p:txBody>
        </p:sp>
        <p:sp>
          <p:nvSpPr>
            <p:cNvPr id="9" name="Rectangle 8">
              <a:extLst>
                <a:ext uri="{FF2B5EF4-FFF2-40B4-BE49-F238E27FC236}">
                  <a16:creationId xmlns:a16="http://schemas.microsoft.com/office/drawing/2014/main" id="{FAAC986D-CD29-458C-BF64-227A465E3673}"/>
                </a:ext>
              </a:extLst>
            </p:cNvPr>
            <p:cNvSpPr/>
            <p:nvPr/>
          </p:nvSpPr>
          <p:spPr>
            <a:xfrm>
              <a:off x="3663254" y="4201737"/>
              <a:ext cx="545904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社会保障基金筹集的类型</a:t>
              </a:r>
            </a:p>
          </p:txBody>
        </p:sp>
        <p:sp>
          <p:nvSpPr>
            <p:cNvPr id="10" name="Rectangle 9">
              <a:extLst>
                <a:ext uri="{FF2B5EF4-FFF2-40B4-BE49-F238E27FC236}">
                  <a16:creationId xmlns:a16="http://schemas.microsoft.com/office/drawing/2014/main" id="{0A193A46-6CB8-4D74-9CD3-1134DED3C71C}"/>
                </a:ext>
              </a:extLst>
            </p:cNvPr>
            <p:cNvSpPr/>
            <p:nvPr/>
          </p:nvSpPr>
          <p:spPr>
            <a:xfrm>
              <a:off x="3723581" y="4943293"/>
              <a:ext cx="4745166"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社会保障基金的管理</a:t>
              </a:r>
            </a:p>
          </p:txBody>
        </p:sp>
        <p:sp>
          <p:nvSpPr>
            <p:cNvPr id="11" name="Rectangle 9">
              <a:extLst>
                <a:ext uri="{FF2B5EF4-FFF2-40B4-BE49-F238E27FC236}">
                  <a16:creationId xmlns:a16="http://schemas.microsoft.com/office/drawing/2014/main" id="{99E68D23-D417-4D3C-9C0B-4B6A1BE9DD4E}"/>
                </a:ext>
              </a:extLst>
            </p:cNvPr>
            <p:cNvSpPr/>
            <p:nvPr/>
          </p:nvSpPr>
          <p:spPr>
            <a:xfrm>
              <a:off x="3732245" y="5692351"/>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社会保障基金的运营</a:t>
              </a:r>
            </a:p>
          </p:txBody>
        </p:sp>
      </p:grpSp>
    </p:spTree>
    <p:extLst>
      <p:ext uri="{BB962C8B-B14F-4D97-AF65-F5344CB8AC3E}">
        <p14:creationId xmlns:p14="http://schemas.microsoft.com/office/powerpoint/2010/main" val="2704899560"/>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91644" y="2014227"/>
            <a:ext cx="8952089" cy="3925153"/>
          </a:xfrm>
        </p:spPr>
        <p:txBody>
          <a:bodyPr anchor="ctr"/>
          <a:lstStyle/>
          <a:p>
            <a:pPr algn="l">
              <a:spcAft>
                <a:spcPts val="2400"/>
              </a:spcAft>
            </a:pPr>
            <a:r>
              <a:rPr lang="zh-CN" altLang="en-US" dirty="0"/>
              <a:t>“统帐结合”的实质是把公平与效率结合起来以及（   </a:t>
            </a:r>
            <a:r>
              <a:rPr lang="en-US" altLang="zh-CN" b="1" dirty="0">
                <a:solidFill>
                  <a:srgbClr val="FF0000"/>
                </a:solidFill>
              </a:rPr>
              <a:t>A</a:t>
            </a:r>
            <a:r>
              <a:rPr lang="zh-CN" altLang="en-US" b="1" dirty="0">
                <a:solidFill>
                  <a:srgbClr val="FF0000"/>
                </a:solidFill>
              </a:rPr>
              <a:t> </a:t>
            </a:r>
            <a:r>
              <a:rPr lang="zh-CN" altLang="en-US" dirty="0"/>
              <a:t>  ）。</a:t>
            </a:r>
            <a:endParaRPr lang="en-US" altLang="zh-CN" dirty="0"/>
          </a:p>
          <a:p>
            <a:pPr algn="l">
              <a:spcAft>
                <a:spcPts val="1200"/>
              </a:spcAft>
            </a:pPr>
            <a:r>
              <a:rPr lang="en-US" altLang="zh-CN" b="1" dirty="0">
                <a:solidFill>
                  <a:srgbClr val="FF0000"/>
                </a:solidFill>
              </a:rPr>
              <a:t>A</a:t>
            </a:r>
            <a:r>
              <a:rPr lang="zh-CN" altLang="en-US" b="1" dirty="0">
                <a:solidFill>
                  <a:srgbClr val="FF0000"/>
                </a:solidFill>
              </a:rPr>
              <a:t>、社会互济与自我保障结合起来</a:t>
            </a:r>
          </a:p>
          <a:p>
            <a:pPr algn="l">
              <a:spcAft>
                <a:spcPts val="1200"/>
              </a:spcAft>
            </a:pPr>
            <a:r>
              <a:rPr lang="en-US" altLang="zh-CN" dirty="0"/>
              <a:t>B</a:t>
            </a:r>
            <a:r>
              <a:rPr lang="zh-CN" altLang="en-US" dirty="0"/>
              <a:t>、社会保险与自我保障结合起来 </a:t>
            </a:r>
          </a:p>
          <a:p>
            <a:pPr algn="l">
              <a:spcAft>
                <a:spcPts val="1200"/>
              </a:spcAft>
            </a:pPr>
            <a:r>
              <a:rPr lang="en-US" altLang="zh-CN" dirty="0"/>
              <a:t>C</a:t>
            </a:r>
            <a:r>
              <a:rPr lang="zh-CN" altLang="en-US" dirty="0"/>
              <a:t>、社会互济与社会保障结合起来</a:t>
            </a:r>
          </a:p>
          <a:p>
            <a:pPr algn="l">
              <a:spcAft>
                <a:spcPts val="1200"/>
              </a:spcAft>
            </a:pPr>
            <a:r>
              <a:rPr lang="en-US" altLang="zh-CN" dirty="0"/>
              <a:t>D</a:t>
            </a:r>
            <a:r>
              <a:rPr lang="zh-CN" altLang="en-US" dirty="0"/>
              <a:t>、社会保险与家庭保障结合起来</a:t>
            </a:r>
          </a:p>
        </p:txBody>
      </p:sp>
      <p:sp>
        <p:nvSpPr>
          <p:cNvPr id="5" name="TextBox 3">
            <a:extLst>
              <a:ext uri="{FF2B5EF4-FFF2-40B4-BE49-F238E27FC236}">
                <a16:creationId xmlns:a16="http://schemas.microsoft.com/office/drawing/2014/main" id="{6B7C1D15-EB37-4FE2-B5FF-5B489ACEF76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844811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0308" y="3013501"/>
            <a:ext cx="5051383" cy="830997"/>
          </a:xfrm>
          <a:prstGeom prst="rect">
            <a:avLst/>
          </a:prstGeom>
          <a:noFill/>
        </p:spPr>
        <p:txBody>
          <a:bodyPr wrap="none" rtlCol="0">
            <a:spAutoFit/>
          </a:bodyPr>
          <a:lstStyle/>
          <a:p>
            <a:r>
              <a:rPr lang="zh-CN" altLang="en-US" sz="4800" b="1" dirty="0"/>
              <a:t>第五章    养老保险</a:t>
            </a:r>
            <a:endParaRPr lang="en-US" altLang="zh-CN" sz="4800" b="1" dirty="0"/>
          </a:p>
        </p:txBody>
      </p:sp>
    </p:spTree>
    <p:extLst>
      <p:ext uri="{BB962C8B-B14F-4D97-AF65-F5344CB8AC3E}">
        <p14:creationId xmlns:p14="http://schemas.microsoft.com/office/powerpoint/2010/main" val="32936495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2A60E3-AA07-465D-957C-A625B9EE3EA9}"/>
              </a:ext>
            </a:extLst>
          </p:cNvPr>
          <p:cNvGrpSpPr/>
          <p:nvPr/>
        </p:nvGrpSpPr>
        <p:grpSpPr>
          <a:xfrm>
            <a:off x="3003439" y="1726427"/>
            <a:ext cx="6416150" cy="4621823"/>
            <a:chOff x="3003439" y="1726427"/>
            <a:chExt cx="6416150" cy="4621823"/>
          </a:xfrm>
        </p:grpSpPr>
        <p:sp>
          <p:nvSpPr>
            <p:cNvPr id="2" name="文本框 1"/>
            <p:cNvSpPr txBox="1"/>
            <p:nvPr/>
          </p:nvSpPr>
          <p:spPr>
            <a:xfrm>
              <a:off x="3142859" y="1726427"/>
              <a:ext cx="5906282" cy="707886"/>
            </a:xfrm>
            <a:prstGeom prst="rect">
              <a:avLst/>
            </a:prstGeom>
            <a:noFill/>
          </p:spPr>
          <p:txBody>
            <a:bodyPr wrap="square" rtlCol="0">
              <a:spAutoFit/>
            </a:bodyPr>
            <a:lstStyle/>
            <a:p>
              <a:pPr algn="ctr"/>
              <a:r>
                <a:rPr lang="zh-CN" altLang="en-US" sz="4000" b="1" dirty="0"/>
                <a:t>第五章    养老保险</a:t>
              </a:r>
            </a:p>
          </p:txBody>
        </p:sp>
        <p:grpSp>
          <p:nvGrpSpPr>
            <p:cNvPr id="3" name="组合 2">
              <a:extLst>
                <a:ext uri="{FF2B5EF4-FFF2-40B4-BE49-F238E27FC236}">
                  <a16:creationId xmlns:a16="http://schemas.microsoft.com/office/drawing/2014/main" id="{93800160-58DD-4461-8337-809864CA0022}"/>
                </a:ext>
              </a:extLst>
            </p:cNvPr>
            <p:cNvGrpSpPr/>
            <p:nvPr/>
          </p:nvGrpSpPr>
          <p:grpSpPr>
            <a:xfrm>
              <a:off x="3003439" y="2809887"/>
              <a:ext cx="6416150" cy="3538363"/>
              <a:chOff x="3080997" y="2389474"/>
              <a:chExt cx="6416150" cy="3538363"/>
            </a:xfrm>
          </p:grpSpPr>
          <p:sp>
            <p:nvSpPr>
              <p:cNvPr id="7" name="Rectangle 6">
                <a:extLst>
                  <a:ext uri="{FF2B5EF4-FFF2-40B4-BE49-F238E27FC236}">
                    <a16:creationId xmlns:a16="http://schemas.microsoft.com/office/drawing/2014/main" id="{115FA8BC-822F-4883-B887-BA1A38F7FA12}"/>
                  </a:ext>
                </a:extLst>
              </p:cNvPr>
              <p:cNvSpPr/>
              <p:nvPr/>
            </p:nvSpPr>
            <p:spPr>
              <a:xfrm>
                <a:off x="3593489" y="2389474"/>
                <a:ext cx="3683359"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养老保险概述</a:t>
                </a:r>
                <a:endParaRPr lang="en-GB"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3080997"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养老保险金的计算和给付</a:t>
                </a:r>
                <a:endParaRPr lang="en-GB"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3080998" y="3762261"/>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我国社会养老保险的现状</a:t>
                </a:r>
                <a:endParaRPr lang="en-GB"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3080999" y="4468526"/>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我国社会养老保险的改革</a:t>
                </a:r>
                <a:endParaRPr lang="en-GB" sz="2800" dirty="0">
                  <a:solidFill>
                    <a:schemeClr val="tx1"/>
                  </a:solidFill>
                </a:endParaRPr>
              </a:p>
            </p:txBody>
          </p:sp>
          <p:sp>
            <p:nvSpPr>
              <p:cNvPr id="15" name="Rectangle 14">
                <a:extLst>
                  <a:ext uri="{FF2B5EF4-FFF2-40B4-BE49-F238E27FC236}">
                    <a16:creationId xmlns:a16="http://schemas.microsoft.com/office/drawing/2014/main" id="{88C11719-1B45-44AF-BEEF-2F5C6F4D6AD0}"/>
                  </a:ext>
                </a:extLst>
              </p:cNvPr>
              <p:cNvSpPr/>
              <p:nvPr/>
            </p:nvSpPr>
            <p:spPr>
              <a:xfrm>
                <a:off x="3081000" y="5174793"/>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养老保险制度的发展趋势</a:t>
                </a:r>
                <a:endParaRPr lang="en-GB" sz="2800" dirty="0">
                  <a:solidFill>
                    <a:schemeClr val="tx1"/>
                  </a:solidFill>
                </a:endParaRPr>
              </a:p>
            </p:txBody>
          </p:sp>
        </p:grpSp>
      </p:grpSp>
    </p:spTree>
    <p:extLst>
      <p:ext uri="{BB962C8B-B14F-4D97-AF65-F5344CB8AC3E}">
        <p14:creationId xmlns:p14="http://schemas.microsoft.com/office/powerpoint/2010/main" val="265086985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2CE50C5A-ABD5-47BB-978C-BA3F5F04029D}"/>
              </a:ext>
            </a:extLst>
          </p:cNvPr>
          <p:cNvGrpSpPr/>
          <p:nvPr/>
        </p:nvGrpSpPr>
        <p:grpSpPr>
          <a:xfrm>
            <a:off x="2888553" y="2080766"/>
            <a:ext cx="6414894" cy="3672623"/>
            <a:chOff x="225554" y="1843034"/>
            <a:chExt cx="6414894" cy="3672623"/>
          </a:xfrm>
        </p:grpSpPr>
        <p:sp>
          <p:nvSpPr>
            <p:cNvPr id="4" name="文本框 3">
              <a:extLst>
                <a:ext uri="{FF2B5EF4-FFF2-40B4-BE49-F238E27FC236}">
                  <a16:creationId xmlns:a16="http://schemas.microsoft.com/office/drawing/2014/main" id="{B5A94C50-5E94-4D32-AB67-7C6329E2AB83}"/>
                </a:ext>
              </a:extLst>
            </p:cNvPr>
            <p:cNvSpPr txBox="1"/>
            <p:nvPr/>
          </p:nvSpPr>
          <p:spPr>
            <a:xfrm>
              <a:off x="225554" y="3360573"/>
              <a:ext cx="2374937" cy="523220"/>
            </a:xfrm>
            <a:prstGeom prst="rect">
              <a:avLst/>
            </a:prstGeom>
            <a:solidFill>
              <a:schemeClr val="accent6">
                <a:lumMod val="60000"/>
                <a:lumOff val="40000"/>
              </a:schemeClr>
            </a:solidFill>
            <a:ln w="38100">
              <a:noFill/>
            </a:ln>
          </p:spPr>
          <p:txBody>
            <a:bodyPr vert="horz" wrap="square" rtlCol="0">
              <a:spAutoFit/>
            </a:bodyPr>
            <a:lstStyle/>
            <a:p>
              <a:pPr lvl="0"/>
              <a:r>
                <a:rPr lang="zh-CN" altLang="zh-CN" sz="2800" dirty="0"/>
                <a:t>养老保险概述</a:t>
              </a:r>
              <a:endParaRPr lang="zh-CN" altLang="en-US" sz="2800" dirty="0"/>
            </a:p>
          </p:txBody>
        </p:sp>
        <p:cxnSp>
          <p:nvCxnSpPr>
            <p:cNvPr id="5" name="直接连接符 4">
              <a:extLst>
                <a:ext uri="{FF2B5EF4-FFF2-40B4-BE49-F238E27FC236}">
                  <a16:creationId xmlns:a16="http://schemas.microsoft.com/office/drawing/2014/main" id="{ADD63587-82C4-4F0B-B0C5-00A16C8FDDAE}"/>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9290130-0DB7-47DC-B836-8887AFE0FF63}"/>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207DCFD-B642-4CAD-B9AC-70BA9DC5129C}"/>
                </a:ext>
              </a:extLst>
            </p:cNvPr>
            <p:cNvCxnSpPr/>
            <p:nvPr/>
          </p:nvCxnSpPr>
          <p:spPr>
            <a:xfrm>
              <a:off x="3117277" y="366228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C834494-E288-4788-9235-937702515156}"/>
                </a:ext>
              </a:extLst>
            </p:cNvPr>
            <p:cNvSpPr txBox="1"/>
            <p:nvPr/>
          </p:nvSpPr>
          <p:spPr>
            <a:xfrm>
              <a:off x="3625846" y="1843034"/>
              <a:ext cx="2352454" cy="461665"/>
            </a:xfrm>
            <a:prstGeom prst="rect">
              <a:avLst/>
            </a:prstGeom>
            <a:noFill/>
            <a:ln w="38100">
              <a:solidFill>
                <a:schemeClr val="accent6">
                  <a:lumMod val="75000"/>
                </a:schemeClr>
              </a:solidFill>
            </a:ln>
          </p:spPr>
          <p:txBody>
            <a:bodyPr wrap="square" rtlCol="0">
              <a:spAutoFit/>
            </a:bodyPr>
            <a:lstStyle/>
            <a:p>
              <a:pPr lvl="0"/>
              <a:r>
                <a:rPr lang="zh-CN" altLang="en-US" sz="2400" dirty="0"/>
                <a:t>养老保险的概念</a:t>
              </a:r>
              <a:endParaRPr lang="en-GB" altLang="zh-CN" sz="2400" dirty="0"/>
            </a:p>
          </p:txBody>
        </p:sp>
        <p:sp>
          <p:nvSpPr>
            <p:cNvPr id="9" name="文本框 8">
              <a:extLst>
                <a:ext uri="{FF2B5EF4-FFF2-40B4-BE49-F238E27FC236}">
                  <a16:creationId xmlns:a16="http://schemas.microsoft.com/office/drawing/2014/main" id="{4D739466-77FD-4FF3-B81E-03203C92B042}"/>
                </a:ext>
              </a:extLst>
            </p:cNvPr>
            <p:cNvSpPr txBox="1"/>
            <p:nvPr/>
          </p:nvSpPr>
          <p:spPr>
            <a:xfrm>
              <a:off x="3625846" y="3463743"/>
              <a:ext cx="2961113" cy="461665"/>
            </a:xfrm>
            <a:prstGeom prst="rect">
              <a:avLst/>
            </a:prstGeom>
            <a:noFill/>
            <a:ln w="38100">
              <a:solidFill>
                <a:schemeClr val="accent6">
                  <a:lumMod val="75000"/>
                </a:schemeClr>
              </a:solidFill>
            </a:ln>
          </p:spPr>
          <p:txBody>
            <a:bodyPr wrap="square" rtlCol="0">
              <a:spAutoFit/>
            </a:bodyPr>
            <a:lstStyle/>
            <a:p>
              <a:pPr lvl="0"/>
              <a:r>
                <a:rPr lang="zh-CN" altLang="zh-CN" sz="2400" dirty="0"/>
                <a:t>养老保险的基本原则</a:t>
              </a:r>
              <a:endParaRPr lang="en-GB" altLang="zh-CN" sz="2400" dirty="0"/>
            </a:p>
          </p:txBody>
        </p:sp>
        <p:cxnSp>
          <p:nvCxnSpPr>
            <p:cNvPr id="10" name="直接连接符 9">
              <a:extLst>
                <a:ext uri="{FF2B5EF4-FFF2-40B4-BE49-F238E27FC236}">
                  <a16:creationId xmlns:a16="http://schemas.microsoft.com/office/drawing/2014/main" id="{B9CC0A0C-68D9-4BC5-84A0-977C89A7F502}"/>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5558CD3-5C70-4D44-A4E6-513472D3222D}"/>
                </a:ext>
              </a:extLst>
            </p:cNvPr>
            <p:cNvSpPr txBox="1"/>
            <p:nvPr/>
          </p:nvSpPr>
          <p:spPr>
            <a:xfrm>
              <a:off x="3679334" y="5053992"/>
              <a:ext cx="2961114" cy="461665"/>
            </a:xfrm>
            <a:prstGeom prst="rect">
              <a:avLst/>
            </a:prstGeom>
            <a:noFill/>
            <a:ln w="38100">
              <a:solidFill>
                <a:schemeClr val="accent6">
                  <a:lumMod val="75000"/>
                </a:schemeClr>
              </a:solidFill>
            </a:ln>
          </p:spPr>
          <p:txBody>
            <a:bodyPr wrap="square" rtlCol="0">
              <a:spAutoFit/>
            </a:bodyPr>
            <a:lstStyle/>
            <a:p>
              <a:pPr lvl="0"/>
              <a:r>
                <a:rPr lang="zh-CN" altLang="zh-CN" sz="2400" dirty="0"/>
                <a:t>养老保险的重要意义</a:t>
              </a:r>
              <a:endParaRPr lang="en-GB" altLang="zh-CN" sz="2400" dirty="0"/>
            </a:p>
          </p:txBody>
        </p:sp>
        <p:cxnSp>
          <p:nvCxnSpPr>
            <p:cNvPr id="12" name="直接连接符 11">
              <a:extLst>
                <a:ext uri="{FF2B5EF4-FFF2-40B4-BE49-F238E27FC236}">
                  <a16:creationId xmlns:a16="http://schemas.microsoft.com/office/drawing/2014/main" id="{886BB018-5792-4F44-805D-F35921016B22}"/>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95855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AE7C5D97-44B9-4679-A299-043BD78A6C39}"/>
              </a:ext>
            </a:extLst>
          </p:cNvPr>
          <p:cNvGrpSpPr/>
          <p:nvPr/>
        </p:nvGrpSpPr>
        <p:grpSpPr>
          <a:xfrm>
            <a:off x="107475" y="941847"/>
            <a:ext cx="4906659" cy="1582811"/>
            <a:chOff x="107475" y="941847"/>
            <a:chExt cx="4906659" cy="1582811"/>
          </a:xfrm>
        </p:grpSpPr>
        <p:grpSp>
          <p:nvGrpSpPr>
            <p:cNvPr id="9" name="组合 8">
              <a:extLst>
                <a:ext uri="{FF2B5EF4-FFF2-40B4-BE49-F238E27FC236}">
                  <a16:creationId xmlns:a16="http://schemas.microsoft.com/office/drawing/2014/main" id="{0E5A779C-F022-422B-984D-A7CF22116630}"/>
                </a:ext>
              </a:extLst>
            </p:cNvPr>
            <p:cNvGrpSpPr/>
            <p:nvPr/>
          </p:nvGrpSpPr>
          <p:grpSpPr>
            <a:xfrm>
              <a:off x="107475" y="941847"/>
              <a:ext cx="3703085" cy="1582811"/>
              <a:chOff x="107475" y="941847"/>
              <a:chExt cx="3703085" cy="1582811"/>
            </a:xfrm>
          </p:grpSpPr>
          <p:sp>
            <p:nvSpPr>
              <p:cNvPr id="11" name="文本框 10">
                <a:extLst>
                  <a:ext uri="{FF2B5EF4-FFF2-40B4-BE49-F238E27FC236}">
                    <a16:creationId xmlns:a16="http://schemas.microsoft.com/office/drawing/2014/main" id="{F8DBBFB6-5FDD-4E18-AA4D-3761807F2FF0}"/>
                  </a:ext>
                </a:extLst>
              </p:cNvPr>
              <p:cNvSpPr txBox="1"/>
              <p:nvPr/>
            </p:nvSpPr>
            <p:spPr>
              <a:xfrm>
                <a:off x="617057" y="2124548"/>
                <a:ext cx="3193503" cy="400110"/>
              </a:xfrm>
              <a:prstGeom prst="rect">
                <a:avLst/>
              </a:prstGeom>
              <a:noFill/>
            </p:spPr>
            <p:txBody>
              <a:bodyPr wrap="none" rtlCol="0">
                <a:spAutoFit/>
              </a:bodyPr>
              <a:lstStyle/>
              <a:p>
                <a:r>
                  <a:rPr lang="en-US" altLang="zh-CN" sz="2000" b="1" dirty="0"/>
                  <a:t>5.1.1   </a:t>
                </a:r>
                <a:r>
                  <a:rPr lang="zh-CN" altLang="en-US" sz="2000" b="1" dirty="0"/>
                  <a:t>一、养老保险的概念</a:t>
                </a:r>
                <a:endParaRPr lang="en-US" altLang="zh-CN" sz="2000" b="1" dirty="0"/>
              </a:p>
            </p:txBody>
          </p:sp>
          <p:sp>
            <p:nvSpPr>
              <p:cNvPr id="12" name="文本框 11">
                <a:extLst>
                  <a:ext uri="{FF2B5EF4-FFF2-40B4-BE49-F238E27FC236}">
                    <a16:creationId xmlns:a16="http://schemas.microsoft.com/office/drawing/2014/main" id="{F8847706-7E4F-4223-9CA5-09083075AD02}"/>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3" name="矩形 12">
                <a:extLst>
                  <a:ext uri="{FF2B5EF4-FFF2-40B4-BE49-F238E27FC236}">
                    <a16:creationId xmlns:a16="http://schemas.microsoft.com/office/drawing/2014/main" id="{A143411F-12C0-47F1-BB08-E0B8851F800C}"/>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grpSp>
        <p:sp>
          <p:nvSpPr>
            <p:cNvPr id="10" name="文本框 9">
              <a:extLst>
                <a:ext uri="{FF2B5EF4-FFF2-40B4-BE49-F238E27FC236}">
                  <a16:creationId xmlns:a16="http://schemas.microsoft.com/office/drawing/2014/main" id="{28FEA2CE-BEF4-46B1-AFF7-583CA055BD6D}"/>
                </a:ext>
              </a:extLst>
            </p:cNvPr>
            <p:cNvSpPr txBox="1"/>
            <p:nvPr/>
          </p:nvSpPr>
          <p:spPr>
            <a:xfrm>
              <a:off x="3906138" y="2124548"/>
              <a:ext cx="1107996"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名词解释</a:t>
              </a:r>
            </a:p>
          </p:txBody>
        </p:sp>
      </p:grpSp>
      <p:pic>
        <p:nvPicPr>
          <p:cNvPr id="2" name="图片 1">
            <a:extLst>
              <a:ext uri="{FF2B5EF4-FFF2-40B4-BE49-F238E27FC236}">
                <a16:creationId xmlns:a16="http://schemas.microsoft.com/office/drawing/2014/main" id="{2D7E14B0-324E-4406-9A0F-F493C8F6BC1C}"/>
              </a:ext>
            </a:extLst>
          </p:cNvPr>
          <p:cNvPicPr>
            <a:picLocks noChangeAspect="1"/>
          </p:cNvPicPr>
          <p:nvPr/>
        </p:nvPicPr>
        <p:blipFill>
          <a:blip r:embed="rId3"/>
          <a:stretch>
            <a:fillRect/>
          </a:stretch>
        </p:blipFill>
        <p:spPr>
          <a:xfrm>
            <a:off x="9499003" y="840405"/>
            <a:ext cx="2575154" cy="1506536"/>
          </a:xfrm>
          <a:prstGeom prst="rect">
            <a:avLst/>
          </a:prstGeom>
        </p:spPr>
      </p:pic>
      <p:sp>
        <p:nvSpPr>
          <p:cNvPr id="4" name="矩形 3">
            <a:extLst>
              <a:ext uri="{FF2B5EF4-FFF2-40B4-BE49-F238E27FC236}">
                <a16:creationId xmlns:a16="http://schemas.microsoft.com/office/drawing/2014/main" id="{4C8FF8D1-5843-4A3A-A7AA-BED1FD233963}"/>
              </a:ext>
            </a:extLst>
          </p:cNvPr>
          <p:cNvSpPr/>
          <p:nvPr/>
        </p:nvSpPr>
        <p:spPr>
          <a:xfrm>
            <a:off x="1515575" y="2735425"/>
            <a:ext cx="9813673" cy="1846146"/>
          </a:xfrm>
          <a:prstGeom prst="rect">
            <a:avLst/>
          </a:prstGeom>
        </p:spPr>
        <p:txBody>
          <a:bodyPr wrap="square">
            <a:spAutoFit/>
          </a:bodyPr>
          <a:lstStyle/>
          <a:p>
            <a:pPr>
              <a:lnSpc>
                <a:spcPct val="200000"/>
              </a:lnSpc>
            </a:pPr>
            <a:r>
              <a:rPr lang="zh-CN" altLang="zh-CN" sz="2000" kern="100" dirty="0">
                <a:latin typeface="+mj-ea"/>
                <a:ea typeface="+mj-ea"/>
                <a:cs typeface="Times New Roman" panose="02020603050405020304" pitchFamily="18" charset="0"/>
              </a:rPr>
              <a:t>所谓</a:t>
            </a:r>
            <a:r>
              <a:rPr lang="zh-CN" altLang="zh-CN" sz="2000" b="1" kern="100" dirty="0">
                <a:latin typeface="+mj-ea"/>
                <a:ea typeface="+mj-ea"/>
                <a:cs typeface="Times New Roman" panose="02020603050405020304" pitchFamily="18" charset="0"/>
              </a:rPr>
              <a:t>养老保险</a:t>
            </a:r>
            <a:r>
              <a:rPr lang="zh-CN" altLang="en-US" sz="2000" b="1" kern="100" dirty="0">
                <a:latin typeface="+mj-ea"/>
                <a:ea typeface="+mj-ea"/>
                <a:cs typeface="Times New Roman" panose="02020603050405020304" pitchFamily="18" charset="0"/>
              </a:rPr>
              <a:t>（</a:t>
            </a:r>
            <a:r>
              <a:rPr lang="zh-CN" altLang="zh-CN" sz="2000" b="1" kern="100" dirty="0">
                <a:latin typeface="+mj-ea"/>
                <a:cs typeface="Times New Roman" panose="02020603050405020304" pitchFamily="18" charset="0"/>
              </a:rPr>
              <a:t>或养老保险制度</a:t>
            </a:r>
            <a:r>
              <a:rPr lang="zh-CN" altLang="en-US" sz="2000" b="1" kern="100" dirty="0">
                <a:latin typeface="+mj-ea"/>
                <a:ea typeface="+mj-ea"/>
                <a:cs typeface="Times New Roman" panose="02020603050405020304" pitchFamily="18" charset="0"/>
              </a:rPr>
              <a:t>）</a:t>
            </a:r>
            <a:r>
              <a:rPr lang="zh-CN" altLang="zh-CN" sz="2000" kern="100" dirty="0">
                <a:latin typeface="+mj-ea"/>
                <a:ea typeface="+mj-ea"/>
                <a:cs typeface="Times New Roman" panose="02020603050405020304" pitchFamily="18" charset="0"/>
              </a:rPr>
              <a:t>是国家和社会根据一定的法律和法规，为解决劳动者在达到国家规定的解除劳动义务的劳动年龄界限，或因年老丧失劳动能力</a:t>
            </a:r>
            <a:r>
              <a:rPr lang="zh-CN" altLang="zh-CN" sz="2000" kern="100" dirty="0">
                <a:solidFill>
                  <a:srgbClr val="FF0000"/>
                </a:solidFill>
                <a:latin typeface="+mj-ea"/>
                <a:ea typeface="+mj-ea"/>
                <a:cs typeface="Times New Roman" panose="02020603050405020304" pitchFamily="18" charset="0"/>
              </a:rPr>
              <a:t>退出劳动岗位后</a:t>
            </a:r>
            <a:r>
              <a:rPr lang="zh-CN" altLang="zh-CN" sz="2000" kern="100" dirty="0">
                <a:latin typeface="+mj-ea"/>
                <a:ea typeface="+mj-ea"/>
                <a:cs typeface="Times New Roman" panose="02020603050405020304" pitchFamily="18" charset="0"/>
              </a:rPr>
              <a:t>的基本生活而建立的一种社会保险制度。</a:t>
            </a:r>
            <a:endParaRPr lang="zh-CN" altLang="en-US" sz="2000" dirty="0">
              <a:latin typeface="+mj-ea"/>
              <a:ea typeface="+mj-ea"/>
            </a:endParaRPr>
          </a:p>
        </p:txBody>
      </p:sp>
      <p:pic>
        <p:nvPicPr>
          <p:cNvPr id="8" name="图片 7">
            <a:extLst>
              <a:ext uri="{FF2B5EF4-FFF2-40B4-BE49-F238E27FC236}">
                <a16:creationId xmlns:a16="http://schemas.microsoft.com/office/drawing/2014/main" id="{B9E73E56-CC77-4091-AA62-47C5A3062331}"/>
              </a:ext>
            </a:extLst>
          </p:cNvPr>
          <p:cNvPicPr>
            <a:picLocks noChangeAspect="1"/>
          </p:cNvPicPr>
          <p:nvPr/>
        </p:nvPicPr>
        <p:blipFill rotWithShape="1">
          <a:blip r:embed="rId4"/>
          <a:srcRect l="18342"/>
          <a:stretch/>
        </p:blipFill>
        <p:spPr>
          <a:xfrm>
            <a:off x="8385508" y="4278594"/>
            <a:ext cx="2961114" cy="2133837"/>
          </a:xfrm>
          <a:prstGeom prst="rect">
            <a:avLst/>
          </a:prstGeom>
          <a:ln>
            <a:noFill/>
          </a:ln>
          <a:effectLst>
            <a:outerShdw blurRad="292100" dist="139700" dir="2700000" algn="tl" rotWithShape="0">
              <a:srgbClr val="333333">
                <a:alpha val="65000"/>
              </a:srgbClr>
            </a:outerShdw>
          </a:effectLst>
        </p:spPr>
      </p:pic>
      <p:sp>
        <p:nvSpPr>
          <p:cNvPr id="3" name="矩形 2">
            <a:extLst>
              <a:ext uri="{FF2B5EF4-FFF2-40B4-BE49-F238E27FC236}">
                <a16:creationId xmlns:a16="http://schemas.microsoft.com/office/drawing/2014/main" id="{15B3533D-2788-4282-BF25-862F556A0429}"/>
              </a:ext>
            </a:extLst>
          </p:cNvPr>
          <p:cNvSpPr/>
          <p:nvPr/>
        </p:nvSpPr>
        <p:spPr>
          <a:xfrm>
            <a:off x="1010193" y="186037"/>
            <a:ext cx="2839239" cy="369332"/>
          </a:xfrm>
          <a:prstGeom prst="rect">
            <a:avLst/>
          </a:prstGeom>
        </p:spPr>
        <p:txBody>
          <a:bodyPr wrap="none">
            <a:spAutoFit/>
          </a:bodyPr>
          <a:lstStyle/>
          <a:p>
            <a:r>
              <a:rPr lang="en-US" altLang="zh-CN" dirty="0"/>
              <a:t>5.1.1 </a:t>
            </a:r>
            <a:r>
              <a:rPr lang="zh-CN" altLang="en-US"/>
              <a:t>一、养老保险的概念</a:t>
            </a:r>
            <a:endParaRPr lang="zh-CN" altLang="en-US" dirty="0"/>
          </a:p>
        </p:txBody>
      </p:sp>
    </p:spTree>
    <p:extLst>
      <p:ext uri="{BB962C8B-B14F-4D97-AF65-F5344CB8AC3E}">
        <p14:creationId xmlns:p14="http://schemas.microsoft.com/office/powerpoint/2010/main" val="7900261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36666" y="5300345"/>
            <a:ext cx="8918667" cy="966547"/>
          </a:xfrm>
          <a:prstGeom prst="rect">
            <a:avLst/>
          </a:prstGeom>
        </p:spPr>
        <p:txBody>
          <a:bodyPr wrap="square">
            <a:spAutoFit/>
          </a:bodyPr>
          <a:lstStyle/>
          <a:p>
            <a:pPr lvl="0">
              <a:lnSpc>
                <a:spcPct val="150000"/>
              </a:lnSpc>
            </a:pPr>
            <a:r>
              <a:rPr lang="zh-CN" altLang="en-US" sz="2000" dirty="0"/>
              <a:t>▶ 养老保险具有</a:t>
            </a:r>
            <a:r>
              <a:rPr lang="zh-CN" altLang="en-US" sz="2000" dirty="0">
                <a:solidFill>
                  <a:srgbClr val="FF0000"/>
                </a:solidFill>
              </a:rPr>
              <a:t>社会性，影响很大，享受人多且时间较长，费用支出庞大</a:t>
            </a:r>
            <a:r>
              <a:rPr lang="zh-CN" altLang="en-US" sz="2000" dirty="0"/>
              <a:t>，</a:t>
            </a:r>
            <a:endParaRPr lang="en-US" altLang="zh-CN" sz="2000" dirty="0"/>
          </a:p>
          <a:p>
            <a:pPr lvl="0">
              <a:lnSpc>
                <a:spcPct val="150000"/>
              </a:lnSpc>
            </a:pPr>
            <a:r>
              <a:rPr lang="zh-CN" altLang="en-US" sz="2000" dirty="0"/>
              <a:t>因此，必须设置</a:t>
            </a:r>
            <a:r>
              <a:rPr lang="zh-CN" altLang="en-US" sz="2000" dirty="0">
                <a:solidFill>
                  <a:srgbClr val="FF0000"/>
                </a:solidFill>
              </a:rPr>
              <a:t>专门机构</a:t>
            </a:r>
            <a:r>
              <a:rPr lang="zh-CN" altLang="en-US" sz="2000" dirty="0"/>
              <a:t>，实行现代化、专业化、社会化的统一规划和管理。</a:t>
            </a:r>
            <a:endParaRPr lang="en-GB" altLang="zh-CN" sz="2000" dirty="0"/>
          </a:p>
        </p:txBody>
      </p:sp>
      <p:sp>
        <p:nvSpPr>
          <p:cNvPr id="5" name="矩形 4">
            <a:extLst>
              <a:ext uri="{FF2B5EF4-FFF2-40B4-BE49-F238E27FC236}">
                <a16:creationId xmlns:a16="http://schemas.microsoft.com/office/drawing/2014/main" id="{1787EC94-F30F-4972-BD8C-9B06E477F394}"/>
              </a:ext>
            </a:extLst>
          </p:cNvPr>
          <p:cNvSpPr/>
          <p:nvPr/>
        </p:nvSpPr>
        <p:spPr>
          <a:xfrm>
            <a:off x="1441462" y="3071160"/>
            <a:ext cx="10203690" cy="400110"/>
          </a:xfrm>
          <a:prstGeom prst="rect">
            <a:avLst/>
          </a:prstGeom>
        </p:spPr>
        <p:txBody>
          <a:bodyPr wrap="square">
            <a:spAutoFit/>
          </a:bodyPr>
          <a:lstStyle/>
          <a:p>
            <a:r>
              <a:rPr lang="zh-CN" altLang="en-US" sz="2000" dirty="0"/>
              <a:t> </a:t>
            </a:r>
            <a:r>
              <a:rPr lang="en-US" altLang="zh-CN" sz="2000" dirty="0"/>
              <a:t>1</a:t>
            </a:r>
            <a:r>
              <a:rPr lang="zh-CN" altLang="en-US" sz="2000" dirty="0"/>
              <a:t>、</a:t>
            </a:r>
            <a:r>
              <a:rPr lang="en-US" altLang="zh-CN" sz="2000" dirty="0"/>
              <a:t> </a:t>
            </a:r>
            <a:r>
              <a:rPr lang="zh-CN" altLang="en-US" sz="2000" dirty="0"/>
              <a:t>养老保险是在法定范围内的老年人</a:t>
            </a:r>
            <a:r>
              <a:rPr lang="zh-CN" altLang="en-US" sz="2000" b="1" dirty="0">
                <a:solidFill>
                  <a:srgbClr val="FF0000"/>
                </a:solidFill>
              </a:rPr>
              <a:t>完全</a:t>
            </a:r>
            <a:r>
              <a:rPr lang="zh-CN" altLang="en-US" sz="2000" b="1" dirty="0"/>
              <a:t>或</a:t>
            </a:r>
            <a:r>
              <a:rPr lang="zh-CN" altLang="en-US" sz="2000" b="1" dirty="0">
                <a:solidFill>
                  <a:srgbClr val="FF0000"/>
                </a:solidFill>
              </a:rPr>
              <a:t>基本退出</a:t>
            </a:r>
            <a:r>
              <a:rPr lang="zh-CN" altLang="en-US" sz="2000" dirty="0"/>
              <a:t>社会劳动生活后才自动发生作用的。</a:t>
            </a:r>
          </a:p>
        </p:txBody>
      </p:sp>
      <p:sp>
        <p:nvSpPr>
          <p:cNvPr id="14" name="矩形 13">
            <a:extLst>
              <a:ext uri="{FF2B5EF4-FFF2-40B4-BE49-F238E27FC236}">
                <a16:creationId xmlns:a16="http://schemas.microsoft.com/office/drawing/2014/main" id="{2A5BF0E7-9636-4367-8B54-A5F2683EE469}"/>
              </a:ext>
            </a:extLst>
          </p:cNvPr>
          <p:cNvSpPr/>
          <p:nvPr/>
        </p:nvSpPr>
        <p:spPr>
          <a:xfrm>
            <a:off x="1441462" y="3726279"/>
            <a:ext cx="9662471" cy="400110"/>
          </a:xfrm>
          <a:prstGeom prst="rect">
            <a:avLst/>
          </a:prstGeom>
        </p:spPr>
        <p:txBody>
          <a:bodyPr wrap="square">
            <a:spAutoFit/>
          </a:bodyPr>
          <a:lstStyle/>
          <a:p>
            <a:r>
              <a:rPr lang="zh-CN" altLang="en-US" sz="2000" dirty="0"/>
              <a:t> </a:t>
            </a:r>
            <a:r>
              <a:rPr lang="en-US" altLang="zh-CN" sz="2000" dirty="0"/>
              <a:t>2</a:t>
            </a:r>
            <a:r>
              <a:rPr lang="zh-CN" altLang="en-US" sz="2000" dirty="0"/>
              <a:t>、养老保险的目的是为</a:t>
            </a:r>
            <a:r>
              <a:rPr lang="zh-CN" altLang="en-US" sz="2000" dirty="0">
                <a:solidFill>
                  <a:srgbClr val="FF0000"/>
                </a:solidFill>
              </a:rPr>
              <a:t>保障老年人的基本生活需求</a:t>
            </a:r>
            <a:r>
              <a:rPr lang="zh-CN" altLang="en-US" sz="2000" dirty="0"/>
              <a:t>，为其提供稳定可靠的生活来源。</a:t>
            </a:r>
          </a:p>
        </p:txBody>
      </p:sp>
      <p:sp>
        <p:nvSpPr>
          <p:cNvPr id="15" name="矩形 14">
            <a:extLst>
              <a:ext uri="{FF2B5EF4-FFF2-40B4-BE49-F238E27FC236}">
                <a16:creationId xmlns:a16="http://schemas.microsoft.com/office/drawing/2014/main" id="{1337DE21-889D-4FA9-BC60-C0F6F0EB964D}"/>
              </a:ext>
            </a:extLst>
          </p:cNvPr>
          <p:cNvSpPr/>
          <p:nvPr/>
        </p:nvSpPr>
        <p:spPr>
          <a:xfrm>
            <a:off x="1441462" y="4381398"/>
            <a:ext cx="6271269" cy="400110"/>
          </a:xfrm>
          <a:prstGeom prst="rect">
            <a:avLst/>
          </a:prstGeom>
        </p:spPr>
        <p:txBody>
          <a:bodyPr wrap="none">
            <a:spAutoFit/>
          </a:bodyPr>
          <a:lstStyle/>
          <a:p>
            <a:r>
              <a:rPr lang="zh-CN" altLang="en-US" sz="2000" dirty="0"/>
              <a:t> </a:t>
            </a:r>
            <a:r>
              <a:rPr lang="en-US" altLang="zh-CN" sz="2000" dirty="0"/>
              <a:t>3</a:t>
            </a:r>
            <a:r>
              <a:rPr lang="zh-CN" altLang="en-US" sz="2000" dirty="0"/>
              <a:t>、养老保险是以</a:t>
            </a:r>
            <a:r>
              <a:rPr lang="zh-CN" altLang="en-US" sz="2000" dirty="0">
                <a:solidFill>
                  <a:srgbClr val="FF0000"/>
                </a:solidFill>
              </a:rPr>
              <a:t>社会保险</a:t>
            </a:r>
            <a:r>
              <a:rPr lang="zh-CN" altLang="en-US" sz="2000" dirty="0"/>
              <a:t>为手段来达到保障目的的。</a:t>
            </a:r>
          </a:p>
        </p:txBody>
      </p:sp>
      <p:pic>
        <p:nvPicPr>
          <p:cNvPr id="2" name="图片 1">
            <a:extLst>
              <a:ext uri="{FF2B5EF4-FFF2-40B4-BE49-F238E27FC236}">
                <a16:creationId xmlns:a16="http://schemas.microsoft.com/office/drawing/2014/main" id="{2D7E14B0-324E-4406-9A0F-F493C8F6BC1C}"/>
              </a:ext>
            </a:extLst>
          </p:cNvPr>
          <p:cNvPicPr>
            <a:picLocks noChangeAspect="1"/>
          </p:cNvPicPr>
          <p:nvPr/>
        </p:nvPicPr>
        <p:blipFill>
          <a:blip r:embed="rId3"/>
          <a:stretch>
            <a:fillRect/>
          </a:stretch>
        </p:blipFill>
        <p:spPr>
          <a:xfrm>
            <a:off x="9499003" y="840405"/>
            <a:ext cx="2575154" cy="1506536"/>
          </a:xfrm>
          <a:prstGeom prst="rect">
            <a:avLst/>
          </a:prstGeom>
        </p:spPr>
      </p:pic>
      <p:sp>
        <p:nvSpPr>
          <p:cNvPr id="26" name="矩形 25">
            <a:extLst>
              <a:ext uri="{FF2B5EF4-FFF2-40B4-BE49-F238E27FC236}">
                <a16:creationId xmlns:a16="http://schemas.microsoft.com/office/drawing/2014/main" id="{60CD8A98-8850-4A7F-8049-3624102F9DCE}"/>
              </a:ext>
            </a:extLst>
          </p:cNvPr>
          <p:cNvSpPr/>
          <p:nvPr/>
        </p:nvSpPr>
        <p:spPr>
          <a:xfrm>
            <a:off x="1010193" y="186037"/>
            <a:ext cx="2839239" cy="369332"/>
          </a:xfrm>
          <a:prstGeom prst="rect">
            <a:avLst/>
          </a:prstGeom>
        </p:spPr>
        <p:txBody>
          <a:bodyPr wrap="none">
            <a:spAutoFit/>
          </a:bodyPr>
          <a:lstStyle/>
          <a:p>
            <a:r>
              <a:rPr lang="en-US" altLang="zh-CN" dirty="0"/>
              <a:t>5.1.1 </a:t>
            </a:r>
            <a:r>
              <a:rPr lang="zh-CN" altLang="en-US"/>
              <a:t>一、养老保险的概念</a:t>
            </a:r>
            <a:endParaRPr lang="zh-CN" altLang="en-US" dirty="0"/>
          </a:p>
        </p:txBody>
      </p:sp>
      <p:sp>
        <p:nvSpPr>
          <p:cNvPr id="27" name="文本框 26">
            <a:extLst>
              <a:ext uri="{FF2B5EF4-FFF2-40B4-BE49-F238E27FC236}">
                <a16:creationId xmlns:a16="http://schemas.microsoft.com/office/drawing/2014/main" id="{039FAEFE-4B8C-450E-9C77-458EC7E7A7DA}"/>
              </a:ext>
            </a:extLst>
          </p:cNvPr>
          <p:cNvSpPr txBox="1"/>
          <p:nvPr/>
        </p:nvSpPr>
        <p:spPr>
          <a:xfrm>
            <a:off x="617057" y="2124548"/>
            <a:ext cx="3193503" cy="400110"/>
          </a:xfrm>
          <a:prstGeom prst="rect">
            <a:avLst/>
          </a:prstGeom>
          <a:noFill/>
        </p:spPr>
        <p:txBody>
          <a:bodyPr wrap="none" rtlCol="0">
            <a:spAutoFit/>
          </a:bodyPr>
          <a:lstStyle/>
          <a:p>
            <a:r>
              <a:rPr lang="en-US" altLang="zh-CN" sz="2000" b="1" dirty="0"/>
              <a:t>5.1.1   </a:t>
            </a:r>
            <a:r>
              <a:rPr lang="zh-CN" altLang="en-US" sz="2000" b="1" dirty="0"/>
              <a:t>一、养老保险的概念</a:t>
            </a:r>
            <a:endParaRPr lang="en-US" altLang="zh-CN" sz="2000" b="1" dirty="0"/>
          </a:p>
        </p:txBody>
      </p:sp>
      <p:sp>
        <p:nvSpPr>
          <p:cNvPr id="28" name="文本框 27">
            <a:extLst>
              <a:ext uri="{FF2B5EF4-FFF2-40B4-BE49-F238E27FC236}">
                <a16:creationId xmlns:a16="http://schemas.microsoft.com/office/drawing/2014/main" id="{B1569921-BE04-4F51-82E4-31E04942F685}"/>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9" name="矩形 28">
            <a:extLst>
              <a:ext uri="{FF2B5EF4-FFF2-40B4-BE49-F238E27FC236}">
                <a16:creationId xmlns:a16="http://schemas.microsoft.com/office/drawing/2014/main" id="{AE88FF16-F0FC-4699-8F4C-534C5B93FFC8}"/>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sp>
        <p:nvSpPr>
          <p:cNvPr id="4" name="文本框 3">
            <a:extLst>
              <a:ext uri="{FF2B5EF4-FFF2-40B4-BE49-F238E27FC236}">
                <a16:creationId xmlns:a16="http://schemas.microsoft.com/office/drawing/2014/main" id="{582E871E-2295-4295-82F1-0573CB39AB3C}"/>
              </a:ext>
            </a:extLst>
          </p:cNvPr>
          <p:cNvSpPr txBox="1"/>
          <p:nvPr/>
        </p:nvSpPr>
        <p:spPr>
          <a:xfrm>
            <a:off x="3906138" y="212454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sp>
        <p:nvSpPr>
          <p:cNvPr id="6" name="星形: 五角 5">
            <a:extLst>
              <a:ext uri="{FF2B5EF4-FFF2-40B4-BE49-F238E27FC236}">
                <a16:creationId xmlns:a16="http://schemas.microsoft.com/office/drawing/2014/main" id="{6ECB112B-C513-483D-BEC1-D6FD252261AB}"/>
              </a:ext>
            </a:extLst>
          </p:cNvPr>
          <p:cNvSpPr/>
          <p:nvPr/>
        </p:nvSpPr>
        <p:spPr>
          <a:xfrm>
            <a:off x="5080000" y="2137756"/>
            <a:ext cx="312615" cy="336690"/>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797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2795C173-8DF9-41E6-A1A1-4A665B4C4C54}"/>
              </a:ext>
            </a:extLst>
          </p:cNvPr>
          <p:cNvGrpSpPr/>
          <p:nvPr/>
        </p:nvGrpSpPr>
        <p:grpSpPr>
          <a:xfrm>
            <a:off x="606032" y="2198205"/>
            <a:ext cx="5419110" cy="400110"/>
            <a:chOff x="606032" y="2198205"/>
            <a:chExt cx="5419110" cy="400110"/>
          </a:xfrm>
        </p:grpSpPr>
        <p:sp>
          <p:nvSpPr>
            <p:cNvPr id="18" name="文本框 17">
              <a:extLst>
                <a:ext uri="{FF2B5EF4-FFF2-40B4-BE49-F238E27FC236}">
                  <a16:creationId xmlns:a16="http://schemas.microsoft.com/office/drawing/2014/main" id="{347C43E9-7F8A-4B06-A083-DC7689599594}"/>
                </a:ext>
              </a:extLst>
            </p:cNvPr>
            <p:cNvSpPr txBox="1"/>
            <p:nvPr/>
          </p:nvSpPr>
          <p:spPr>
            <a:xfrm>
              <a:off x="606032" y="2198205"/>
              <a:ext cx="3905236" cy="400110"/>
            </a:xfrm>
            <a:prstGeom prst="rect">
              <a:avLst/>
            </a:prstGeom>
            <a:noFill/>
          </p:spPr>
          <p:txBody>
            <a:bodyPr wrap="none" rtlCol="0">
              <a:spAutoFit/>
            </a:bodyPr>
            <a:lstStyle/>
            <a:p>
              <a:r>
                <a:rPr lang="en-US" altLang="zh-CN" sz="2000" b="1" dirty="0"/>
                <a:t>5.1.2.0   </a:t>
              </a:r>
              <a:r>
                <a:rPr lang="zh-CN" altLang="en-US" sz="2000" b="1" dirty="0"/>
                <a:t>二、养老保险的基本原则</a:t>
              </a:r>
              <a:endParaRPr lang="en-US" altLang="zh-CN" sz="2000" b="1" dirty="0"/>
            </a:p>
          </p:txBody>
        </p:sp>
        <p:sp>
          <p:nvSpPr>
            <p:cNvPr id="17" name="文本框 16">
              <a:extLst>
                <a:ext uri="{FF2B5EF4-FFF2-40B4-BE49-F238E27FC236}">
                  <a16:creationId xmlns:a16="http://schemas.microsoft.com/office/drawing/2014/main" id="{9566DAEB-D6D2-4BEC-B928-D1C52F4E6245}"/>
                </a:ext>
              </a:extLst>
            </p:cNvPr>
            <p:cNvSpPr txBox="1"/>
            <p:nvPr/>
          </p:nvSpPr>
          <p:spPr>
            <a:xfrm>
              <a:off x="4586928" y="2213594"/>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
        <p:nvSpPr>
          <p:cNvPr id="11" name="矩形 10">
            <a:extLst>
              <a:ext uri="{FF2B5EF4-FFF2-40B4-BE49-F238E27FC236}">
                <a16:creationId xmlns:a16="http://schemas.microsoft.com/office/drawing/2014/main" id="{0FC26DF0-9787-4748-A2B0-05C5C64ED0F5}"/>
              </a:ext>
            </a:extLst>
          </p:cNvPr>
          <p:cNvSpPr/>
          <p:nvPr/>
        </p:nvSpPr>
        <p:spPr>
          <a:xfrm>
            <a:off x="1371050" y="3237645"/>
            <a:ext cx="5314275" cy="400110"/>
          </a:xfrm>
          <a:prstGeom prst="rect">
            <a:avLst/>
          </a:prstGeom>
        </p:spPr>
        <p:txBody>
          <a:bodyPr wrap="none">
            <a:spAutoFit/>
          </a:bodyPr>
          <a:lstStyle/>
          <a:p>
            <a:r>
              <a:rPr lang="zh-CN" altLang="en-US" sz="2000" dirty="0"/>
              <a:t>（一）</a:t>
            </a:r>
            <a:r>
              <a:rPr lang="zh-CN" altLang="en-US" sz="2000" b="1" dirty="0">
                <a:solidFill>
                  <a:srgbClr val="FF0000"/>
                </a:solidFill>
              </a:rPr>
              <a:t>享受保险的权利与资格条件对应</a:t>
            </a:r>
            <a:r>
              <a:rPr lang="zh-CN" altLang="en-US" sz="2000" dirty="0"/>
              <a:t>的原则</a:t>
            </a:r>
          </a:p>
        </p:txBody>
      </p:sp>
      <p:pic>
        <p:nvPicPr>
          <p:cNvPr id="2" name="图片 1">
            <a:extLst>
              <a:ext uri="{FF2B5EF4-FFF2-40B4-BE49-F238E27FC236}">
                <a16:creationId xmlns:a16="http://schemas.microsoft.com/office/drawing/2014/main" id="{A3ADA16B-26E3-4BF5-B761-F0A863DA97BD}"/>
              </a:ext>
            </a:extLst>
          </p:cNvPr>
          <p:cNvPicPr>
            <a:picLocks noChangeAspect="1"/>
          </p:cNvPicPr>
          <p:nvPr/>
        </p:nvPicPr>
        <p:blipFill>
          <a:blip r:embed="rId3"/>
          <a:stretch>
            <a:fillRect/>
          </a:stretch>
        </p:blipFill>
        <p:spPr>
          <a:xfrm>
            <a:off x="9473985" y="794544"/>
            <a:ext cx="2608802" cy="1526221"/>
          </a:xfrm>
          <a:prstGeom prst="rect">
            <a:avLst/>
          </a:prstGeom>
        </p:spPr>
      </p:pic>
      <p:sp>
        <p:nvSpPr>
          <p:cNvPr id="3" name="矩形 2">
            <a:extLst>
              <a:ext uri="{FF2B5EF4-FFF2-40B4-BE49-F238E27FC236}">
                <a16:creationId xmlns:a16="http://schemas.microsoft.com/office/drawing/2014/main" id="{3CEB07E3-BC2B-4D5D-AF88-F97A828A8868}"/>
              </a:ext>
            </a:extLst>
          </p:cNvPr>
          <p:cNvSpPr/>
          <p:nvPr/>
        </p:nvSpPr>
        <p:spPr>
          <a:xfrm>
            <a:off x="1010193" y="211230"/>
            <a:ext cx="3031599" cy="369332"/>
          </a:xfrm>
          <a:prstGeom prst="rect">
            <a:avLst/>
          </a:prstGeom>
        </p:spPr>
        <p:txBody>
          <a:bodyPr wrap="none">
            <a:spAutoFit/>
          </a:bodyPr>
          <a:lstStyle/>
          <a:p>
            <a:r>
              <a:rPr lang="en-US" altLang="zh-CN" dirty="0">
                <a:latin typeface="Helvetica Neue For Number"/>
              </a:rPr>
              <a:t>5.1.2.0 </a:t>
            </a:r>
            <a:r>
              <a:rPr lang="zh-CN" altLang="en-US" dirty="0">
                <a:latin typeface="Helvetica Neue For Number"/>
              </a:rPr>
              <a:t>养老保险的基本原则</a:t>
            </a:r>
            <a:endParaRPr lang="zh-CN" altLang="en-US" dirty="0"/>
          </a:p>
        </p:txBody>
      </p:sp>
      <p:sp>
        <p:nvSpPr>
          <p:cNvPr id="31" name="矩形 30">
            <a:extLst>
              <a:ext uri="{FF2B5EF4-FFF2-40B4-BE49-F238E27FC236}">
                <a16:creationId xmlns:a16="http://schemas.microsoft.com/office/drawing/2014/main" id="{29E7C212-69AD-4D80-AC10-270E7881F595}"/>
              </a:ext>
            </a:extLst>
          </p:cNvPr>
          <p:cNvSpPr/>
          <p:nvPr/>
        </p:nvSpPr>
        <p:spPr>
          <a:xfrm>
            <a:off x="1371050" y="4215958"/>
            <a:ext cx="3775393" cy="400110"/>
          </a:xfrm>
          <a:prstGeom prst="rect">
            <a:avLst/>
          </a:prstGeom>
        </p:spPr>
        <p:txBody>
          <a:bodyPr wrap="none">
            <a:spAutoFit/>
          </a:bodyPr>
          <a:lstStyle/>
          <a:p>
            <a:r>
              <a:rPr lang="zh-CN" altLang="en-US" sz="2000" dirty="0"/>
              <a:t>（二）</a:t>
            </a:r>
            <a:r>
              <a:rPr lang="zh-CN" altLang="en-US" sz="2000" b="1" dirty="0">
                <a:solidFill>
                  <a:srgbClr val="FF0000"/>
                </a:solidFill>
              </a:rPr>
              <a:t>保证基本生活水平</a:t>
            </a:r>
            <a:r>
              <a:rPr lang="zh-CN" altLang="en-US" sz="2000" dirty="0"/>
              <a:t>的原则</a:t>
            </a:r>
            <a:endParaRPr lang="en-US" altLang="zh-CN" sz="2000" dirty="0"/>
          </a:p>
        </p:txBody>
      </p:sp>
      <p:sp>
        <p:nvSpPr>
          <p:cNvPr id="32" name="矩形 31">
            <a:extLst>
              <a:ext uri="{FF2B5EF4-FFF2-40B4-BE49-F238E27FC236}">
                <a16:creationId xmlns:a16="http://schemas.microsoft.com/office/drawing/2014/main" id="{1C1EDCA8-0FDB-4A65-80D8-EA79C1A22F8D}"/>
              </a:ext>
            </a:extLst>
          </p:cNvPr>
          <p:cNvSpPr/>
          <p:nvPr/>
        </p:nvSpPr>
        <p:spPr>
          <a:xfrm>
            <a:off x="1371050" y="5194271"/>
            <a:ext cx="4288353" cy="400110"/>
          </a:xfrm>
          <a:prstGeom prst="rect">
            <a:avLst/>
          </a:prstGeom>
        </p:spPr>
        <p:txBody>
          <a:bodyPr wrap="none">
            <a:spAutoFit/>
          </a:bodyPr>
          <a:lstStyle/>
          <a:p>
            <a:r>
              <a:rPr lang="zh-CN" altLang="en-US" sz="2000" dirty="0"/>
              <a:t>（三）</a:t>
            </a:r>
            <a:r>
              <a:rPr lang="zh-CN" altLang="en-US" sz="2000" b="1" dirty="0">
                <a:solidFill>
                  <a:srgbClr val="FF0000"/>
                </a:solidFill>
              </a:rPr>
              <a:t>分享社会经济发展成果</a:t>
            </a:r>
            <a:r>
              <a:rPr lang="zh-CN" altLang="en-US" sz="2000" dirty="0"/>
              <a:t>的原则</a:t>
            </a:r>
            <a:endParaRPr lang="en-GB" altLang="zh-CN" sz="2000" dirty="0"/>
          </a:p>
        </p:txBody>
      </p:sp>
      <p:sp>
        <p:nvSpPr>
          <p:cNvPr id="33" name="文本框 32">
            <a:extLst>
              <a:ext uri="{FF2B5EF4-FFF2-40B4-BE49-F238E27FC236}">
                <a16:creationId xmlns:a16="http://schemas.microsoft.com/office/drawing/2014/main" id="{0B7BBB48-C8D0-424E-8BDC-EC280D2A62E2}"/>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4" name="矩形 33">
            <a:extLst>
              <a:ext uri="{FF2B5EF4-FFF2-40B4-BE49-F238E27FC236}">
                <a16:creationId xmlns:a16="http://schemas.microsoft.com/office/drawing/2014/main" id="{98F34139-6A2A-4288-811E-7C7D7189292B}"/>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sp>
        <p:nvSpPr>
          <p:cNvPr id="4" name="星形: 五角 3">
            <a:extLst>
              <a:ext uri="{FF2B5EF4-FFF2-40B4-BE49-F238E27FC236}">
                <a16:creationId xmlns:a16="http://schemas.microsoft.com/office/drawing/2014/main" id="{3B1D0E7B-B7B2-4F77-811E-6AD6F21FC684}"/>
              </a:ext>
            </a:extLst>
          </p:cNvPr>
          <p:cNvSpPr/>
          <p:nvPr/>
        </p:nvSpPr>
        <p:spPr>
          <a:xfrm>
            <a:off x="6283569" y="2152420"/>
            <a:ext cx="312615" cy="336690"/>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149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0FC26DF0-9787-4748-A2B0-05C5C64ED0F5}"/>
              </a:ext>
            </a:extLst>
          </p:cNvPr>
          <p:cNvSpPr/>
          <p:nvPr/>
        </p:nvSpPr>
        <p:spPr>
          <a:xfrm>
            <a:off x="1501207" y="2845444"/>
            <a:ext cx="5429692" cy="400110"/>
          </a:xfrm>
          <a:prstGeom prst="rect">
            <a:avLst/>
          </a:prstGeom>
        </p:spPr>
        <p:txBody>
          <a:bodyPr wrap="none">
            <a:spAutoFit/>
          </a:bodyPr>
          <a:lstStyle/>
          <a:p>
            <a:r>
              <a:rPr lang="en-US" altLang="zh-CN" sz="2000" dirty="0"/>
              <a:t>5.1.2.1   </a:t>
            </a:r>
            <a:r>
              <a:rPr lang="zh-CN" altLang="en-US" sz="2000" b="1" dirty="0">
                <a:solidFill>
                  <a:srgbClr val="FF0000"/>
                </a:solidFill>
              </a:rPr>
              <a:t>享受保险的权利与资格条件对应</a:t>
            </a:r>
            <a:r>
              <a:rPr lang="zh-CN" altLang="en-US" sz="2000" dirty="0"/>
              <a:t>的原则</a:t>
            </a:r>
          </a:p>
        </p:txBody>
      </p:sp>
      <p:sp>
        <p:nvSpPr>
          <p:cNvPr id="35" name="矩形 34">
            <a:extLst>
              <a:ext uri="{FF2B5EF4-FFF2-40B4-BE49-F238E27FC236}">
                <a16:creationId xmlns:a16="http://schemas.microsoft.com/office/drawing/2014/main" id="{55122AEB-6481-4268-9918-F1D05FB6393F}"/>
              </a:ext>
            </a:extLst>
          </p:cNvPr>
          <p:cNvSpPr/>
          <p:nvPr/>
        </p:nvSpPr>
        <p:spPr>
          <a:xfrm>
            <a:off x="2225765" y="3521593"/>
            <a:ext cx="3320140" cy="369332"/>
          </a:xfrm>
          <a:prstGeom prst="rect">
            <a:avLst/>
          </a:prstGeom>
        </p:spPr>
        <p:txBody>
          <a:bodyPr wrap="none">
            <a:spAutoFit/>
          </a:bodyPr>
          <a:lstStyle/>
          <a:p>
            <a:pPr lvl="0"/>
            <a:r>
              <a:rPr lang="en-US" altLang="zh-CN" b="1" dirty="0">
                <a:latin typeface="+mj-ea"/>
              </a:rPr>
              <a:t>1</a:t>
            </a:r>
            <a:r>
              <a:rPr lang="zh-CN" altLang="en-US" b="1" dirty="0">
                <a:latin typeface="+mj-ea"/>
              </a:rPr>
              <a:t>、权利与劳动义务对等的原则</a:t>
            </a:r>
            <a:endParaRPr lang="en-GB" altLang="zh-CN" b="1" dirty="0">
              <a:latin typeface="+mj-ea"/>
            </a:endParaRPr>
          </a:p>
        </p:txBody>
      </p:sp>
      <p:sp>
        <p:nvSpPr>
          <p:cNvPr id="36" name="矩形 35">
            <a:extLst>
              <a:ext uri="{FF2B5EF4-FFF2-40B4-BE49-F238E27FC236}">
                <a16:creationId xmlns:a16="http://schemas.microsoft.com/office/drawing/2014/main" id="{23C8DBA2-CCC8-41C6-9146-9FD0F4728DD2}"/>
              </a:ext>
            </a:extLst>
          </p:cNvPr>
          <p:cNvSpPr/>
          <p:nvPr/>
        </p:nvSpPr>
        <p:spPr>
          <a:xfrm>
            <a:off x="2225765" y="4048364"/>
            <a:ext cx="4705134" cy="369332"/>
          </a:xfrm>
          <a:prstGeom prst="rect">
            <a:avLst/>
          </a:prstGeom>
        </p:spPr>
        <p:txBody>
          <a:bodyPr wrap="none">
            <a:spAutoFit/>
          </a:bodyPr>
          <a:lstStyle/>
          <a:p>
            <a:pPr lvl="0"/>
            <a:r>
              <a:rPr lang="en-US" altLang="zh-CN" b="1" dirty="0">
                <a:latin typeface="+mj-ea"/>
              </a:rPr>
              <a:t>2</a:t>
            </a:r>
            <a:r>
              <a:rPr lang="zh-CN" altLang="en-US" b="1" dirty="0">
                <a:latin typeface="+mj-ea"/>
              </a:rPr>
              <a:t>、权利与投保（期限或投保额）对等的原则</a:t>
            </a:r>
            <a:endParaRPr lang="en-GB" altLang="zh-CN" b="1" dirty="0">
              <a:latin typeface="+mj-ea"/>
            </a:endParaRPr>
          </a:p>
        </p:txBody>
      </p:sp>
      <p:sp>
        <p:nvSpPr>
          <p:cNvPr id="37" name="矩形 36">
            <a:extLst>
              <a:ext uri="{FF2B5EF4-FFF2-40B4-BE49-F238E27FC236}">
                <a16:creationId xmlns:a16="http://schemas.microsoft.com/office/drawing/2014/main" id="{C39CCB95-623F-4AF1-A547-162B0AFC9C89}"/>
              </a:ext>
            </a:extLst>
          </p:cNvPr>
          <p:cNvSpPr/>
          <p:nvPr/>
        </p:nvSpPr>
        <p:spPr>
          <a:xfrm>
            <a:off x="2611170" y="4465672"/>
            <a:ext cx="4801314" cy="369332"/>
          </a:xfrm>
          <a:prstGeom prst="rect">
            <a:avLst/>
          </a:prstGeom>
        </p:spPr>
        <p:txBody>
          <a:bodyPr wrap="none">
            <a:spAutoFit/>
          </a:bodyPr>
          <a:lstStyle/>
          <a:p>
            <a:pPr lvl="0"/>
            <a:r>
              <a:rPr lang="zh-CN" altLang="en-US" dirty="0"/>
              <a:t>如德国、美国、法国、日本、丹麦、瑞典等。</a:t>
            </a:r>
            <a:endParaRPr lang="en-GB" altLang="zh-CN" dirty="0"/>
          </a:p>
        </p:txBody>
      </p:sp>
      <p:sp>
        <p:nvSpPr>
          <p:cNvPr id="38" name="矩形 37">
            <a:extLst>
              <a:ext uri="{FF2B5EF4-FFF2-40B4-BE49-F238E27FC236}">
                <a16:creationId xmlns:a16="http://schemas.microsoft.com/office/drawing/2014/main" id="{D8D01457-75BE-4F02-A3DC-B9D148E57825}"/>
              </a:ext>
            </a:extLst>
          </p:cNvPr>
          <p:cNvSpPr/>
          <p:nvPr/>
        </p:nvSpPr>
        <p:spPr>
          <a:xfrm>
            <a:off x="2244501" y="5000104"/>
            <a:ext cx="4705134" cy="369332"/>
          </a:xfrm>
          <a:prstGeom prst="rect">
            <a:avLst/>
          </a:prstGeom>
        </p:spPr>
        <p:txBody>
          <a:bodyPr wrap="none">
            <a:spAutoFit/>
          </a:bodyPr>
          <a:lstStyle/>
          <a:p>
            <a:pPr lvl="0"/>
            <a:r>
              <a:rPr lang="en-US" altLang="zh-CN" b="1" dirty="0">
                <a:latin typeface="+mj-ea"/>
              </a:rPr>
              <a:t>3</a:t>
            </a:r>
            <a:r>
              <a:rPr lang="zh-CN" altLang="en-US" b="1" dirty="0">
                <a:latin typeface="+mj-ea"/>
              </a:rPr>
              <a:t>、享受养老金待遇与工作贡献相联系的原则</a:t>
            </a:r>
            <a:endParaRPr lang="en-GB" altLang="zh-CN" b="1" dirty="0">
              <a:latin typeface="+mj-ea"/>
            </a:endParaRPr>
          </a:p>
        </p:txBody>
      </p:sp>
      <p:sp>
        <p:nvSpPr>
          <p:cNvPr id="39" name="矩形 38">
            <a:extLst>
              <a:ext uri="{FF2B5EF4-FFF2-40B4-BE49-F238E27FC236}">
                <a16:creationId xmlns:a16="http://schemas.microsoft.com/office/drawing/2014/main" id="{F0AFA268-8B8B-486C-80A3-0C2FB4EF5FF2}"/>
              </a:ext>
            </a:extLst>
          </p:cNvPr>
          <p:cNvSpPr/>
          <p:nvPr/>
        </p:nvSpPr>
        <p:spPr>
          <a:xfrm>
            <a:off x="2611170" y="5436979"/>
            <a:ext cx="3647152" cy="369332"/>
          </a:xfrm>
          <a:prstGeom prst="rect">
            <a:avLst/>
          </a:prstGeom>
        </p:spPr>
        <p:txBody>
          <a:bodyPr wrap="none">
            <a:spAutoFit/>
          </a:bodyPr>
          <a:lstStyle/>
          <a:p>
            <a:pPr lvl="0"/>
            <a:r>
              <a:rPr lang="zh-CN" altLang="zh-CN" dirty="0"/>
              <a:t>根据老年人的</a:t>
            </a:r>
            <a:r>
              <a:rPr lang="zh-CN" altLang="zh-CN" b="1" dirty="0">
                <a:solidFill>
                  <a:srgbClr val="FF0000"/>
                </a:solidFill>
              </a:rPr>
              <a:t>历史贡献</a:t>
            </a:r>
            <a:r>
              <a:rPr lang="zh-CN" altLang="zh-CN" dirty="0"/>
              <a:t>而有所区别</a:t>
            </a:r>
            <a:endParaRPr lang="en-GB" altLang="zh-CN" dirty="0"/>
          </a:p>
        </p:txBody>
      </p:sp>
      <p:pic>
        <p:nvPicPr>
          <p:cNvPr id="2" name="图片 1">
            <a:extLst>
              <a:ext uri="{FF2B5EF4-FFF2-40B4-BE49-F238E27FC236}">
                <a16:creationId xmlns:a16="http://schemas.microsoft.com/office/drawing/2014/main" id="{A3ADA16B-26E3-4BF5-B761-F0A863DA97BD}"/>
              </a:ext>
            </a:extLst>
          </p:cNvPr>
          <p:cNvPicPr>
            <a:picLocks noChangeAspect="1"/>
          </p:cNvPicPr>
          <p:nvPr/>
        </p:nvPicPr>
        <p:blipFill>
          <a:blip r:embed="rId3"/>
          <a:stretch>
            <a:fillRect/>
          </a:stretch>
        </p:blipFill>
        <p:spPr>
          <a:xfrm>
            <a:off x="9473985" y="794544"/>
            <a:ext cx="2608802" cy="1526221"/>
          </a:xfrm>
          <a:prstGeom prst="rect">
            <a:avLst/>
          </a:prstGeom>
        </p:spPr>
      </p:pic>
      <p:sp>
        <p:nvSpPr>
          <p:cNvPr id="30" name="矩形 29">
            <a:extLst>
              <a:ext uri="{FF2B5EF4-FFF2-40B4-BE49-F238E27FC236}">
                <a16:creationId xmlns:a16="http://schemas.microsoft.com/office/drawing/2014/main" id="{8833B9FD-C7B2-4779-91A8-31F402B3A89E}"/>
              </a:ext>
            </a:extLst>
          </p:cNvPr>
          <p:cNvSpPr/>
          <p:nvPr/>
        </p:nvSpPr>
        <p:spPr>
          <a:xfrm>
            <a:off x="7847762" y="4054488"/>
            <a:ext cx="4208637" cy="923330"/>
          </a:xfrm>
          <a:prstGeom prst="rect">
            <a:avLst/>
          </a:prstGeom>
          <a:ln w="19050">
            <a:solidFill>
              <a:schemeClr val="accent6">
                <a:lumMod val="75000"/>
              </a:schemeClr>
            </a:solidFill>
          </a:ln>
        </p:spPr>
        <p:txBody>
          <a:bodyPr wrap="square">
            <a:spAutoFit/>
          </a:bodyPr>
          <a:lstStyle/>
          <a:p>
            <a:pPr lvl="0"/>
            <a:r>
              <a:rPr lang="zh-CN" altLang="zh-CN" dirty="0"/>
              <a:t>如丹麦规定，投保人超缴养老保险费</a:t>
            </a:r>
            <a:r>
              <a:rPr lang="en-US" altLang="zh-CN" dirty="0">
                <a:solidFill>
                  <a:srgbClr val="FF0000"/>
                </a:solidFill>
              </a:rPr>
              <a:t>3</a:t>
            </a:r>
            <a:r>
              <a:rPr lang="zh-CN" altLang="zh-CN" dirty="0">
                <a:solidFill>
                  <a:srgbClr val="FF0000"/>
                </a:solidFill>
              </a:rPr>
              <a:t>年</a:t>
            </a:r>
            <a:r>
              <a:rPr lang="zh-CN" altLang="zh-CN" dirty="0"/>
              <a:t>，可多获得</a:t>
            </a:r>
            <a:r>
              <a:rPr lang="en-US" altLang="zh-CN" dirty="0">
                <a:solidFill>
                  <a:srgbClr val="FF0000"/>
                </a:solidFill>
              </a:rPr>
              <a:t>6%</a:t>
            </a:r>
            <a:r>
              <a:rPr lang="zh-CN" altLang="zh-CN" dirty="0"/>
              <a:t>的退休金</a:t>
            </a:r>
            <a:r>
              <a:rPr lang="zh-CN" altLang="en-US" dirty="0"/>
              <a:t>；</a:t>
            </a:r>
            <a:r>
              <a:rPr lang="zh-CN" altLang="zh-CN" dirty="0"/>
              <a:t>如果超缴</a:t>
            </a:r>
            <a:r>
              <a:rPr lang="en-US" altLang="zh-CN" dirty="0">
                <a:solidFill>
                  <a:srgbClr val="FF0000"/>
                </a:solidFill>
              </a:rPr>
              <a:t>10</a:t>
            </a:r>
            <a:r>
              <a:rPr lang="zh-CN" altLang="zh-CN" dirty="0">
                <a:solidFill>
                  <a:srgbClr val="FF0000"/>
                </a:solidFill>
              </a:rPr>
              <a:t>年</a:t>
            </a:r>
            <a:r>
              <a:rPr lang="zh-CN" altLang="zh-CN" dirty="0"/>
              <a:t>，可多获得</a:t>
            </a:r>
            <a:r>
              <a:rPr lang="en-US" altLang="zh-CN" dirty="0">
                <a:solidFill>
                  <a:srgbClr val="FF0000"/>
                </a:solidFill>
              </a:rPr>
              <a:t>10%</a:t>
            </a:r>
            <a:r>
              <a:rPr lang="zh-CN" altLang="zh-CN" dirty="0"/>
              <a:t>的退休金。</a:t>
            </a:r>
            <a:endParaRPr lang="en-GB" altLang="zh-CN" dirty="0"/>
          </a:p>
        </p:txBody>
      </p:sp>
      <p:sp>
        <p:nvSpPr>
          <p:cNvPr id="4" name="矩形 3">
            <a:extLst>
              <a:ext uri="{FF2B5EF4-FFF2-40B4-BE49-F238E27FC236}">
                <a16:creationId xmlns:a16="http://schemas.microsoft.com/office/drawing/2014/main" id="{F6540BA8-6B34-4E17-88EA-506C179E91E1}"/>
              </a:ext>
            </a:extLst>
          </p:cNvPr>
          <p:cNvSpPr/>
          <p:nvPr/>
        </p:nvSpPr>
        <p:spPr>
          <a:xfrm>
            <a:off x="978095" y="174773"/>
            <a:ext cx="4878259" cy="369332"/>
          </a:xfrm>
          <a:prstGeom prst="rect">
            <a:avLst/>
          </a:prstGeom>
        </p:spPr>
        <p:txBody>
          <a:bodyPr wrap="none">
            <a:spAutoFit/>
          </a:bodyPr>
          <a:lstStyle/>
          <a:p>
            <a:r>
              <a:rPr lang="en-US" altLang="zh-CN" dirty="0">
                <a:latin typeface="Helvetica Neue For Number"/>
              </a:rPr>
              <a:t>5.1.2.1 </a:t>
            </a:r>
            <a:r>
              <a:rPr lang="zh-CN" altLang="en-US" dirty="0">
                <a:latin typeface="Helvetica Neue For Number"/>
              </a:rPr>
              <a:t>享受保险的权利与资格条件对应的原则</a:t>
            </a:r>
            <a:endParaRPr lang="zh-CN" altLang="en-US" dirty="0"/>
          </a:p>
        </p:txBody>
      </p:sp>
      <p:sp>
        <p:nvSpPr>
          <p:cNvPr id="31" name="文本框 30">
            <a:extLst>
              <a:ext uri="{FF2B5EF4-FFF2-40B4-BE49-F238E27FC236}">
                <a16:creationId xmlns:a16="http://schemas.microsoft.com/office/drawing/2014/main" id="{A23B866E-67E3-48D4-B1B9-0E90B3EF3758}"/>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2" name="矩形 31">
            <a:extLst>
              <a:ext uri="{FF2B5EF4-FFF2-40B4-BE49-F238E27FC236}">
                <a16:creationId xmlns:a16="http://schemas.microsoft.com/office/drawing/2014/main" id="{4E3E9580-034F-4D3C-8A71-856AFBC648D1}"/>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grpSp>
        <p:nvGrpSpPr>
          <p:cNvPr id="33" name="组合 32">
            <a:extLst>
              <a:ext uri="{FF2B5EF4-FFF2-40B4-BE49-F238E27FC236}">
                <a16:creationId xmlns:a16="http://schemas.microsoft.com/office/drawing/2014/main" id="{2F21515A-C92F-4EA6-A465-26AC2AA49DA5}"/>
              </a:ext>
            </a:extLst>
          </p:cNvPr>
          <p:cNvGrpSpPr/>
          <p:nvPr/>
        </p:nvGrpSpPr>
        <p:grpSpPr>
          <a:xfrm>
            <a:off x="606032" y="2198205"/>
            <a:ext cx="5419110" cy="400110"/>
            <a:chOff x="606032" y="2198205"/>
            <a:chExt cx="5419110" cy="400110"/>
          </a:xfrm>
        </p:grpSpPr>
        <p:sp>
          <p:nvSpPr>
            <p:cNvPr id="34" name="文本框 33">
              <a:extLst>
                <a:ext uri="{FF2B5EF4-FFF2-40B4-BE49-F238E27FC236}">
                  <a16:creationId xmlns:a16="http://schemas.microsoft.com/office/drawing/2014/main" id="{DC79A2A8-C09A-4ED5-9D10-4558731160CA}"/>
                </a:ext>
              </a:extLst>
            </p:cNvPr>
            <p:cNvSpPr txBox="1"/>
            <p:nvPr/>
          </p:nvSpPr>
          <p:spPr>
            <a:xfrm>
              <a:off x="606032" y="2198205"/>
              <a:ext cx="3905236" cy="400110"/>
            </a:xfrm>
            <a:prstGeom prst="rect">
              <a:avLst/>
            </a:prstGeom>
            <a:noFill/>
          </p:spPr>
          <p:txBody>
            <a:bodyPr wrap="none" rtlCol="0">
              <a:spAutoFit/>
            </a:bodyPr>
            <a:lstStyle/>
            <a:p>
              <a:r>
                <a:rPr lang="en-US" altLang="zh-CN" sz="2000" b="1" dirty="0"/>
                <a:t>5.1.2.0   </a:t>
              </a:r>
              <a:r>
                <a:rPr lang="zh-CN" altLang="en-US" sz="2000" b="1" dirty="0"/>
                <a:t>二、养老保险的基本原则</a:t>
              </a:r>
              <a:endParaRPr lang="en-US" altLang="zh-CN" sz="2000" b="1" dirty="0"/>
            </a:p>
          </p:txBody>
        </p:sp>
        <p:sp>
          <p:nvSpPr>
            <p:cNvPr id="40" name="文本框 39">
              <a:extLst>
                <a:ext uri="{FF2B5EF4-FFF2-40B4-BE49-F238E27FC236}">
                  <a16:creationId xmlns:a16="http://schemas.microsoft.com/office/drawing/2014/main" id="{C36EC9BC-BBB2-4ED3-93D0-F622421D73D1}"/>
                </a:ext>
              </a:extLst>
            </p:cNvPr>
            <p:cNvSpPr txBox="1"/>
            <p:nvPr/>
          </p:nvSpPr>
          <p:spPr>
            <a:xfrm>
              <a:off x="4586928" y="2213594"/>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
        <p:nvSpPr>
          <p:cNvPr id="5" name="星形: 五角 4">
            <a:extLst>
              <a:ext uri="{FF2B5EF4-FFF2-40B4-BE49-F238E27FC236}">
                <a16:creationId xmlns:a16="http://schemas.microsoft.com/office/drawing/2014/main" id="{D9238267-878A-4EAA-9E81-6BC699AD1600}"/>
              </a:ext>
            </a:extLst>
          </p:cNvPr>
          <p:cNvSpPr/>
          <p:nvPr/>
        </p:nvSpPr>
        <p:spPr>
          <a:xfrm>
            <a:off x="7099869" y="2845444"/>
            <a:ext cx="312615" cy="336690"/>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541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3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D591B700-C8C4-4115-BA7E-38E9DA30072F}"/>
              </a:ext>
            </a:extLst>
          </p:cNvPr>
          <p:cNvSpPr/>
          <p:nvPr/>
        </p:nvSpPr>
        <p:spPr>
          <a:xfrm>
            <a:off x="1489655" y="2920586"/>
            <a:ext cx="3890809" cy="400110"/>
          </a:xfrm>
          <a:prstGeom prst="rect">
            <a:avLst/>
          </a:prstGeom>
        </p:spPr>
        <p:txBody>
          <a:bodyPr wrap="none">
            <a:spAutoFit/>
          </a:bodyPr>
          <a:lstStyle/>
          <a:p>
            <a:r>
              <a:rPr lang="en-US" altLang="zh-CN" sz="2000" dirty="0"/>
              <a:t>5.1.2.2   </a:t>
            </a:r>
            <a:r>
              <a:rPr lang="zh-CN" altLang="en-US" sz="2000" b="1" dirty="0">
                <a:solidFill>
                  <a:srgbClr val="FF0000"/>
                </a:solidFill>
              </a:rPr>
              <a:t>保证基本生活水平</a:t>
            </a:r>
            <a:r>
              <a:rPr lang="zh-CN" altLang="en-US" sz="2000" dirty="0"/>
              <a:t>的原则</a:t>
            </a:r>
            <a:endParaRPr lang="en-US" altLang="zh-CN" sz="2000" dirty="0"/>
          </a:p>
        </p:txBody>
      </p:sp>
      <p:sp>
        <p:nvSpPr>
          <p:cNvPr id="41" name="矩形 40">
            <a:extLst>
              <a:ext uri="{FF2B5EF4-FFF2-40B4-BE49-F238E27FC236}">
                <a16:creationId xmlns:a16="http://schemas.microsoft.com/office/drawing/2014/main" id="{185DD2B7-EF21-4021-830C-11F27D7F67B3}"/>
              </a:ext>
            </a:extLst>
          </p:cNvPr>
          <p:cNvSpPr/>
          <p:nvPr/>
        </p:nvSpPr>
        <p:spPr>
          <a:xfrm>
            <a:off x="1133677" y="3491549"/>
            <a:ext cx="6878806" cy="463588"/>
          </a:xfrm>
          <a:prstGeom prst="rect">
            <a:avLst/>
          </a:prstGeom>
        </p:spPr>
        <p:txBody>
          <a:bodyPr wrap="none">
            <a:spAutoFit/>
          </a:bodyPr>
          <a:lstStyle/>
          <a:p>
            <a:pPr>
              <a:lnSpc>
                <a:spcPct val="150000"/>
              </a:lnSpc>
            </a:pPr>
            <a:r>
              <a:rPr lang="zh-CN" altLang="en-US" dirty="0"/>
              <a:t>调整方式：养老金随物价上涨</a:t>
            </a:r>
            <a:r>
              <a:rPr lang="zh-CN" altLang="en-US" b="1" dirty="0"/>
              <a:t>自动提高</a:t>
            </a:r>
            <a:r>
              <a:rPr lang="zh-CN" altLang="en-US" dirty="0"/>
              <a:t>；随物价上涨</a:t>
            </a:r>
            <a:r>
              <a:rPr lang="zh-CN" altLang="en-US" b="1" dirty="0"/>
              <a:t>不定期调整</a:t>
            </a:r>
            <a:r>
              <a:rPr lang="zh-CN" altLang="en-US" dirty="0"/>
              <a:t>。</a:t>
            </a:r>
          </a:p>
        </p:txBody>
      </p:sp>
      <p:sp>
        <p:nvSpPr>
          <p:cNvPr id="42" name="矩形 41">
            <a:extLst>
              <a:ext uri="{FF2B5EF4-FFF2-40B4-BE49-F238E27FC236}">
                <a16:creationId xmlns:a16="http://schemas.microsoft.com/office/drawing/2014/main" id="{1B716D2D-B9F6-4F37-A092-6B3D6A209C07}"/>
              </a:ext>
            </a:extLst>
          </p:cNvPr>
          <p:cNvSpPr/>
          <p:nvPr/>
        </p:nvSpPr>
        <p:spPr>
          <a:xfrm>
            <a:off x="1489655" y="4322266"/>
            <a:ext cx="4403770" cy="400110"/>
          </a:xfrm>
          <a:prstGeom prst="rect">
            <a:avLst/>
          </a:prstGeom>
        </p:spPr>
        <p:txBody>
          <a:bodyPr wrap="none">
            <a:spAutoFit/>
          </a:bodyPr>
          <a:lstStyle/>
          <a:p>
            <a:r>
              <a:rPr lang="en-US" altLang="zh-CN" sz="2000" dirty="0"/>
              <a:t>5.1.2.3   </a:t>
            </a:r>
            <a:r>
              <a:rPr lang="zh-CN" altLang="en-US" sz="2000" b="1" dirty="0">
                <a:solidFill>
                  <a:srgbClr val="FF0000"/>
                </a:solidFill>
              </a:rPr>
              <a:t>分享社会经济发展成果</a:t>
            </a:r>
            <a:r>
              <a:rPr lang="zh-CN" altLang="en-US" sz="2000" dirty="0"/>
              <a:t>的原则</a:t>
            </a:r>
            <a:endParaRPr lang="en-GB" altLang="zh-CN" sz="2000" dirty="0"/>
          </a:p>
        </p:txBody>
      </p:sp>
      <p:sp>
        <p:nvSpPr>
          <p:cNvPr id="43" name="矩形 42">
            <a:extLst>
              <a:ext uri="{FF2B5EF4-FFF2-40B4-BE49-F238E27FC236}">
                <a16:creationId xmlns:a16="http://schemas.microsoft.com/office/drawing/2014/main" id="{4307402B-11BF-4BCA-AB10-606443726BDE}"/>
              </a:ext>
            </a:extLst>
          </p:cNvPr>
          <p:cNvSpPr/>
          <p:nvPr/>
        </p:nvSpPr>
        <p:spPr>
          <a:xfrm>
            <a:off x="1154640" y="4863760"/>
            <a:ext cx="7676109" cy="463588"/>
          </a:xfrm>
          <a:prstGeom prst="rect">
            <a:avLst/>
          </a:prstGeom>
        </p:spPr>
        <p:txBody>
          <a:bodyPr wrap="square">
            <a:spAutoFit/>
          </a:bodyPr>
          <a:lstStyle/>
          <a:p>
            <a:pPr>
              <a:lnSpc>
                <a:spcPct val="150000"/>
              </a:lnSpc>
            </a:pPr>
            <a:r>
              <a:rPr lang="zh-CN" altLang="en-US" dirty="0"/>
              <a:t>老年人的社会保障水平必须随其他社会成员收入和生活水平的提高而提高。</a:t>
            </a:r>
          </a:p>
        </p:txBody>
      </p:sp>
      <p:pic>
        <p:nvPicPr>
          <p:cNvPr id="12" name="图片 11">
            <a:extLst>
              <a:ext uri="{FF2B5EF4-FFF2-40B4-BE49-F238E27FC236}">
                <a16:creationId xmlns:a16="http://schemas.microsoft.com/office/drawing/2014/main" id="{31F0555C-6476-4538-9D6F-391D7E018664}"/>
              </a:ext>
            </a:extLst>
          </p:cNvPr>
          <p:cNvPicPr>
            <a:picLocks noChangeAspect="1"/>
          </p:cNvPicPr>
          <p:nvPr/>
        </p:nvPicPr>
        <p:blipFill>
          <a:blip r:embed="rId3"/>
          <a:stretch>
            <a:fillRect/>
          </a:stretch>
        </p:blipFill>
        <p:spPr>
          <a:xfrm>
            <a:off x="9473985" y="794544"/>
            <a:ext cx="2608802" cy="1526221"/>
          </a:xfrm>
          <a:prstGeom prst="rect">
            <a:avLst/>
          </a:prstGeom>
        </p:spPr>
      </p:pic>
      <p:sp>
        <p:nvSpPr>
          <p:cNvPr id="3" name="矩形 2">
            <a:extLst>
              <a:ext uri="{FF2B5EF4-FFF2-40B4-BE49-F238E27FC236}">
                <a16:creationId xmlns:a16="http://schemas.microsoft.com/office/drawing/2014/main" id="{B7C6056B-AB0E-42A8-8A7B-D56ABA9D17B9}"/>
              </a:ext>
            </a:extLst>
          </p:cNvPr>
          <p:cNvSpPr/>
          <p:nvPr/>
        </p:nvSpPr>
        <p:spPr>
          <a:xfrm>
            <a:off x="8012483" y="3067236"/>
            <a:ext cx="3937348" cy="923330"/>
          </a:xfrm>
          <a:prstGeom prst="rect">
            <a:avLst/>
          </a:prstGeom>
          <a:noFill/>
          <a:ln w="19050">
            <a:solidFill>
              <a:schemeClr val="accent6">
                <a:lumMod val="75000"/>
              </a:schemeClr>
            </a:solidFill>
          </a:ln>
        </p:spPr>
        <p:txBody>
          <a:bodyPr wrap="square">
            <a:spAutoFit/>
          </a:bodyPr>
          <a:lstStyle/>
          <a:p>
            <a:r>
              <a:rPr lang="zh-CN" altLang="en-US" dirty="0"/>
              <a:t>由于养老保险是老年人终生享受的待遇，实际是按一定周期</a:t>
            </a:r>
            <a:r>
              <a:rPr lang="zh-CN" altLang="en-US" dirty="0">
                <a:solidFill>
                  <a:srgbClr val="FF0000"/>
                </a:solidFill>
              </a:rPr>
              <a:t>（通常按月）</a:t>
            </a:r>
            <a:r>
              <a:rPr lang="zh-CN" altLang="en-US" dirty="0"/>
              <a:t>、一定标准连续不断领取的。</a:t>
            </a:r>
          </a:p>
        </p:txBody>
      </p:sp>
      <p:sp>
        <p:nvSpPr>
          <p:cNvPr id="14" name="矩形 13">
            <a:extLst>
              <a:ext uri="{FF2B5EF4-FFF2-40B4-BE49-F238E27FC236}">
                <a16:creationId xmlns:a16="http://schemas.microsoft.com/office/drawing/2014/main" id="{FEEC5B81-6C8E-4E05-85F6-5087C5E4D22A}"/>
              </a:ext>
            </a:extLst>
          </p:cNvPr>
          <p:cNvSpPr/>
          <p:nvPr/>
        </p:nvSpPr>
        <p:spPr>
          <a:xfrm>
            <a:off x="1010193" y="173299"/>
            <a:ext cx="3493264" cy="369332"/>
          </a:xfrm>
          <a:prstGeom prst="rect">
            <a:avLst/>
          </a:prstGeom>
        </p:spPr>
        <p:txBody>
          <a:bodyPr wrap="none">
            <a:spAutoFit/>
          </a:bodyPr>
          <a:lstStyle/>
          <a:p>
            <a:r>
              <a:rPr lang="en-US" altLang="zh-CN" dirty="0">
                <a:latin typeface="Helvetica Neue For Number"/>
              </a:rPr>
              <a:t>5.1.2.2 </a:t>
            </a:r>
            <a:r>
              <a:rPr lang="zh-CN" altLang="en-US" dirty="0">
                <a:latin typeface="Helvetica Neue For Number"/>
              </a:rPr>
              <a:t>保证基本生活水平的原则</a:t>
            </a:r>
            <a:endParaRPr lang="zh-CN" altLang="en-US" dirty="0"/>
          </a:p>
        </p:txBody>
      </p:sp>
      <p:sp>
        <p:nvSpPr>
          <p:cNvPr id="21" name="文本框 20">
            <a:extLst>
              <a:ext uri="{FF2B5EF4-FFF2-40B4-BE49-F238E27FC236}">
                <a16:creationId xmlns:a16="http://schemas.microsoft.com/office/drawing/2014/main" id="{1B11A9EC-D26B-48DF-813C-1A0E75291C4D}"/>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2" name="矩形 21">
            <a:extLst>
              <a:ext uri="{FF2B5EF4-FFF2-40B4-BE49-F238E27FC236}">
                <a16:creationId xmlns:a16="http://schemas.microsoft.com/office/drawing/2014/main" id="{BD5797BC-993C-470A-B194-14C34B5CB454}"/>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grpSp>
        <p:nvGrpSpPr>
          <p:cNvPr id="23" name="组合 22">
            <a:extLst>
              <a:ext uri="{FF2B5EF4-FFF2-40B4-BE49-F238E27FC236}">
                <a16:creationId xmlns:a16="http://schemas.microsoft.com/office/drawing/2014/main" id="{3ED1A090-3466-4BBB-8692-ABF63C2F337B}"/>
              </a:ext>
            </a:extLst>
          </p:cNvPr>
          <p:cNvGrpSpPr/>
          <p:nvPr/>
        </p:nvGrpSpPr>
        <p:grpSpPr>
          <a:xfrm>
            <a:off x="606032" y="2198205"/>
            <a:ext cx="4858059" cy="400110"/>
            <a:chOff x="606032" y="2198205"/>
            <a:chExt cx="4858059" cy="400110"/>
          </a:xfrm>
        </p:grpSpPr>
        <p:sp>
          <p:nvSpPr>
            <p:cNvPr id="24" name="文本框 23">
              <a:extLst>
                <a:ext uri="{FF2B5EF4-FFF2-40B4-BE49-F238E27FC236}">
                  <a16:creationId xmlns:a16="http://schemas.microsoft.com/office/drawing/2014/main" id="{1E04B085-D9CF-4F4C-A0B1-0E9A937AC66F}"/>
                </a:ext>
              </a:extLst>
            </p:cNvPr>
            <p:cNvSpPr txBox="1"/>
            <p:nvPr/>
          </p:nvSpPr>
          <p:spPr>
            <a:xfrm>
              <a:off x="606032" y="2198205"/>
              <a:ext cx="3905236" cy="400110"/>
            </a:xfrm>
            <a:prstGeom prst="rect">
              <a:avLst/>
            </a:prstGeom>
            <a:noFill/>
          </p:spPr>
          <p:txBody>
            <a:bodyPr wrap="none" rtlCol="0">
              <a:spAutoFit/>
            </a:bodyPr>
            <a:lstStyle/>
            <a:p>
              <a:r>
                <a:rPr lang="en-US" altLang="zh-CN" sz="2000" b="1" dirty="0"/>
                <a:t>5.1.2.0   </a:t>
              </a:r>
              <a:r>
                <a:rPr lang="zh-CN" altLang="en-US" sz="2000" b="1" dirty="0"/>
                <a:t>二、养老保险的基本原则</a:t>
              </a:r>
              <a:endParaRPr lang="en-US" altLang="zh-CN" sz="2000" b="1" dirty="0"/>
            </a:p>
          </p:txBody>
        </p:sp>
        <p:sp>
          <p:nvSpPr>
            <p:cNvPr id="25" name="文本框 24">
              <a:extLst>
                <a:ext uri="{FF2B5EF4-FFF2-40B4-BE49-F238E27FC236}">
                  <a16:creationId xmlns:a16="http://schemas.microsoft.com/office/drawing/2014/main" id="{F5D49AFF-22DC-4353-AF96-CE9BD676CF8F}"/>
                </a:ext>
              </a:extLst>
            </p:cNvPr>
            <p:cNvSpPr txBox="1"/>
            <p:nvPr/>
          </p:nvSpPr>
          <p:spPr>
            <a:xfrm>
              <a:off x="4586928" y="22135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328311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a:extLst>
              <a:ext uri="{FF2B5EF4-FFF2-40B4-BE49-F238E27FC236}">
                <a16:creationId xmlns:a16="http://schemas.microsoft.com/office/drawing/2014/main" id="{8CFB7F5B-B09A-4A60-8BF1-4BEBC5760857}"/>
              </a:ext>
            </a:extLst>
          </p:cNvPr>
          <p:cNvSpPr/>
          <p:nvPr/>
        </p:nvSpPr>
        <p:spPr>
          <a:xfrm>
            <a:off x="1635111" y="3260835"/>
            <a:ext cx="9203064" cy="1851404"/>
          </a:xfrm>
          <a:prstGeom prst="rect">
            <a:avLst/>
          </a:prstGeom>
        </p:spPr>
        <p:txBody>
          <a:bodyPr wrap="square">
            <a:spAutoFit/>
          </a:bodyPr>
          <a:lstStyle/>
          <a:p>
            <a:pPr>
              <a:lnSpc>
                <a:spcPct val="200000"/>
              </a:lnSpc>
            </a:pPr>
            <a:r>
              <a:rPr lang="zh-CN" altLang="en-US" sz="2000" dirty="0"/>
              <a:t>有些经济发达国家在制定养老金待遇标准时，还考虑到被抚养的人口，即实行“</a:t>
            </a:r>
            <a:r>
              <a:rPr lang="zh-CN" altLang="en-US" sz="2000" dirty="0">
                <a:solidFill>
                  <a:srgbClr val="FF0000"/>
                </a:solidFill>
              </a:rPr>
              <a:t>照顾被抚养人口的原则</a:t>
            </a:r>
            <a:r>
              <a:rPr lang="zh-CN" altLang="en-US" sz="2000" dirty="0"/>
              <a:t>”，规定</a:t>
            </a:r>
            <a:r>
              <a:rPr lang="zh-CN" altLang="en-US" sz="2000" dirty="0">
                <a:solidFill>
                  <a:srgbClr val="FF0000"/>
                </a:solidFill>
              </a:rPr>
              <a:t>对配偶和未成年子女给予补贴或抚养费</a:t>
            </a:r>
            <a:r>
              <a:rPr lang="zh-CN" altLang="en-US" sz="2000" dirty="0"/>
              <a:t>，这类国家有</a:t>
            </a:r>
            <a:r>
              <a:rPr lang="zh-CN" altLang="en-US" sz="2000" dirty="0">
                <a:solidFill>
                  <a:srgbClr val="FF0000"/>
                </a:solidFill>
              </a:rPr>
              <a:t>瑞士</a:t>
            </a:r>
            <a:r>
              <a:rPr lang="zh-CN" altLang="en-US" sz="2000" dirty="0"/>
              <a:t>、</a:t>
            </a:r>
            <a:r>
              <a:rPr lang="zh-CN" altLang="en-US" sz="2000" dirty="0">
                <a:solidFill>
                  <a:srgbClr val="FF0000"/>
                </a:solidFill>
              </a:rPr>
              <a:t>日本</a:t>
            </a:r>
            <a:r>
              <a:rPr lang="zh-CN" altLang="en-US" sz="2000" dirty="0"/>
              <a:t>等。</a:t>
            </a:r>
            <a:endParaRPr lang="en-GB" sz="2000" dirty="0"/>
          </a:p>
        </p:txBody>
      </p:sp>
      <p:pic>
        <p:nvPicPr>
          <p:cNvPr id="14" name="图片 13">
            <a:extLst>
              <a:ext uri="{FF2B5EF4-FFF2-40B4-BE49-F238E27FC236}">
                <a16:creationId xmlns:a16="http://schemas.microsoft.com/office/drawing/2014/main" id="{4EEC6CFF-CAA3-44E7-BE84-CCBF3051C875}"/>
              </a:ext>
            </a:extLst>
          </p:cNvPr>
          <p:cNvPicPr>
            <a:picLocks noChangeAspect="1"/>
          </p:cNvPicPr>
          <p:nvPr/>
        </p:nvPicPr>
        <p:blipFill>
          <a:blip r:embed="rId3"/>
          <a:stretch>
            <a:fillRect/>
          </a:stretch>
        </p:blipFill>
        <p:spPr>
          <a:xfrm>
            <a:off x="9473985" y="794544"/>
            <a:ext cx="2608802" cy="1526221"/>
          </a:xfrm>
          <a:prstGeom prst="rect">
            <a:avLst/>
          </a:prstGeom>
        </p:spPr>
      </p:pic>
      <p:sp>
        <p:nvSpPr>
          <p:cNvPr id="15" name="文本框 14">
            <a:extLst>
              <a:ext uri="{FF2B5EF4-FFF2-40B4-BE49-F238E27FC236}">
                <a16:creationId xmlns:a16="http://schemas.microsoft.com/office/drawing/2014/main" id="{BCD46304-A0BD-4C23-8297-0D7E476BBA2C}"/>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6" name="矩形 15">
            <a:extLst>
              <a:ext uri="{FF2B5EF4-FFF2-40B4-BE49-F238E27FC236}">
                <a16:creationId xmlns:a16="http://schemas.microsoft.com/office/drawing/2014/main" id="{6BBE1330-A55D-45D8-B71E-F411B633EA5F}"/>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grpSp>
        <p:nvGrpSpPr>
          <p:cNvPr id="17" name="组合 16">
            <a:extLst>
              <a:ext uri="{FF2B5EF4-FFF2-40B4-BE49-F238E27FC236}">
                <a16:creationId xmlns:a16="http://schemas.microsoft.com/office/drawing/2014/main" id="{43C2BEA4-922C-4CBB-8EAC-F11CEAC6E71A}"/>
              </a:ext>
            </a:extLst>
          </p:cNvPr>
          <p:cNvGrpSpPr/>
          <p:nvPr/>
        </p:nvGrpSpPr>
        <p:grpSpPr>
          <a:xfrm>
            <a:off x="606032" y="2198205"/>
            <a:ext cx="4858059" cy="400110"/>
            <a:chOff x="606032" y="2198205"/>
            <a:chExt cx="4858059" cy="400110"/>
          </a:xfrm>
        </p:grpSpPr>
        <p:sp>
          <p:nvSpPr>
            <p:cNvPr id="18" name="文本框 17">
              <a:extLst>
                <a:ext uri="{FF2B5EF4-FFF2-40B4-BE49-F238E27FC236}">
                  <a16:creationId xmlns:a16="http://schemas.microsoft.com/office/drawing/2014/main" id="{4CA0C51B-5D7A-455E-995A-7458E99CBDFB}"/>
                </a:ext>
              </a:extLst>
            </p:cNvPr>
            <p:cNvSpPr txBox="1"/>
            <p:nvPr/>
          </p:nvSpPr>
          <p:spPr>
            <a:xfrm>
              <a:off x="606032" y="2198205"/>
              <a:ext cx="3905236" cy="400110"/>
            </a:xfrm>
            <a:prstGeom prst="rect">
              <a:avLst/>
            </a:prstGeom>
            <a:noFill/>
          </p:spPr>
          <p:txBody>
            <a:bodyPr wrap="none" rtlCol="0">
              <a:spAutoFit/>
            </a:bodyPr>
            <a:lstStyle/>
            <a:p>
              <a:r>
                <a:rPr lang="en-US" altLang="zh-CN" sz="2000" b="1" dirty="0"/>
                <a:t>5.1.2.0   </a:t>
              </a:r>
              <a:r>
                <a:rPr lang="zh-CN" altLang="en-US" sz="2000" b="1" dirty="0"/>
                <a:t>二、养老保险的基本原则</a:t>
              </a:r>
              <a:endParaRPr lang="en-US" altLang="zh-CN" sz="2000" b="1" dirty="0"/>
            </a:p>
          </p:txBody>
        </p:sp>
        <p:sp>
          <p:nvSpPr>
            <p:cNvPr id="19" name="文本框 18">
              <a:extLst>
                <a:ext uri="{FF2B5EF4-FFF2-40B4-BE49-F238E27FC236}">
                  <a16:creationId xmlns:a16="http://schemas.microsoft.com/office/drawing/2014/main" id="{5C842567-204F-44CB-8095-517DB3D976EA}"/>
                </a:ext>
              </a:extLst>
            </p:cNvPr>
            <p:cNvSpPr txBox="1"/>
            <p:nvPr/>
          </p:nvSpPr>
          <p:spPr>
            <a:xfrm>
              <a:off x="4586928" y="221359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428173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8D81FB1E-3431-4790-B3A8-5BB7DC736747}"/>
              </a:ext>
            </a:extLst>
          </p:cNvPr>
          <p:cNvGrpSpPr/>
          <p:nvPr/>
        </p:nvGrpSpPr>
        <p:grpSpPr>
          <a:xfrm>
            <a:off x="265520" y="1122469"/>
            <a:ext cx="3815346" cy="1094141"/>
            <a:chOff x="107475" y="941847"/>
            <a:chExt cx="3815346" cy="1094141"/>
          </a:xfrm>
        </p:grpSpPr>
        <p:sp>
          <p:nvSpPr>
            <p:cNvPr id="8" name="文本框 7">
              <a:extLst>
                <a:ext uri="{FF2B5EF4-FFF2-40B4-BE49-F238E27FC236}">
                  <a16:creationId xmlns:a16="http://schemas.microsoft.com/office/drawing/2014/main" id="{CCC6726E-571E-4AF2-97A9-B5A256971A67}"/>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9" name="矩形 8">
              <a:extLst>
                <a:ext uri="{FF2B5EF4-FFF2-40B4-BE49-F238E27FC236}">
                  <a16:creationId xmlns:a16="http://schemas.microsoft.com/office/drawing/2014/main" id="{53557C4C-848C-4388-B9C0-46E5CACD1CAE}"/>
                </a:ext>
              </a:extLst>
            </p:cNvPr>
            <p:cNvSpPr/>
            <p:nvPr/>
          </p:nvSpPr>
          <p:spPr>
            <a:xfrm>
              <a:off x="530741" y="1605101"/>
              <a:ext cx="3392080" cy="430887"/>
            </a:xfrm>
            <a:prstGeom prst="rect">
              <a:avLst/>
            </a:prstGeom>
            <a:noFill/>
          </p:spPr>
          <p:txBody>
            <a:bodyPr wrap="square" rtlCol="0">
              <a:spAutoFit/>
            </a:bodyPr>
            <a:lstStyle/>
            <a:p>
              <a:pPr algn="ctr"/>
              <a:r>
                <a:rPr lang="en-US" altLang="zh-CN" sz="2200" b="1" dirty="0"/>
                <a:t>3.4</a:t>
              </a:r>
              <a:r>
                <a:rPr lang="zh-CN" altLang="en-US" sz="2200" b="1" dirty="0"/>
                <a:t>   社会保障基金的管理</a:t>
              </a:r>
            </a:p>
          </p:txBody>
        </p:sp>
      </p:grpSp>
      <p:sp>
        <p:nvSpPr>
          <p:cNvPr id="10" name="矩形 9">
            <a:extLst>
              <a:ext uri="{FF2B5EF4-FFF2-40B4-BE49-F238E27FC236}">
                <a16:creationId xmlns:a16="http://schemas.microsoft.com/office/drawing/2014/main" id="{B47FD736-82AF-4451-969C-32D05D1989C5}"/>
              </a:ext>
            </a:extLst>
          </p:cNvPr>
          <p:cNvSpPr/>
          <p:nvPr/>
        </p:nvSpPr>
        <p:spPr>
          <a:xfrm>
            <a:off x="772738" y="2439186"/>
            <a:ext cx="4373313" cy="400110"/>
          </a:xfrm>
          <a:prstGeom prst="rect">
            <a:avLst/>
          </a:prstGeom>
        </p:spPr>
        <p:txBody>
          <a:bodyPr wrap="none">
            <a:spAutoFit/>
          </a:bodyPr>
          <a:lstStyle/>
          <a:p>
            <a:pPr lvl="0"/>
            <a:r>
              <a:rPr lang="en-US" altLang="zh-CN" sz="2000" b="1" dirty="0">
                <a:latin typeface="+mn-ea"/>
              </a:rPr>
              <a:t>3.4.1   </a:t>
            </a:r>
            <a:r>
              <a:rPr lang="zh-CN" altLang="en-US" sz="2000" b="1" dirty="0">
                <a:latin typeface="+mn-ea"/>
              </a:rPr>
              <a:t>一、社会保障基金管理的主体</a:t>
            </a:r>
            <a:endParaRPr lang="en-GB" altLang="zh-CN" sz="2000" b="1" dirty="0">
              <a:latin typeface="+mn-ea"/>
            </a:endParaRPr>
          </a:p>
        </p:txBody>
      </p:sp>
      <p:sp>
        <p:nvSpPr>
          <p:cNvPr id="13" name="矩形 12">
            <a:extLst>
              <a:ext uri="{FF2B5EF4-FFF2-40B4-BE49-F238E27FC236}">
                <a16:creationId xmlns:a16="http://schemas.microsoft.com/office/drawing/2014/main" id="{E5848D4B-CDE7-42C4-BF80-B3C6538F4C66}"/>
              </a:ext>
            </a:extLst>
          </p:cNvPr>
          <p:cNvSpPr/>
          <p:nvPr/>
        </p:nvSpPr>
        <p:spPr>
          <a:xfrm>
            <a:off x="1781725" y="5454796"/>
            <a:ext cx="7431540" cy="369332"/>
          </a:xfrm>
          <a:prstGeom prst="rect">
            <a:avLst/>
          </a:prstGeom>
        </p:spPr>
        <p:txBody>
          <a:bodyPr wrap="square">
            <a:spAutoFit/>
          </a:bodyPr>
          <a:lstStyle/>
          <a:p>
            <a:r>
              <a:rPr lang="en-US" altLang="zh-CN" dirty="0">
                <a:latin typeface="+mn-ea"/>
              </a:rPr>
              <a:t>▶ 20</a:t>
            </a:r>
            <a:r>
              <a:rPr lang="zh-CN" altLang="zh-CN" dirty="0">
                <a:latin typeface="+mn-ea"/>
              </a:rPr>
              <a:t>世纪</a:t>
            </a:r>
            <a:r>
              <a:rPr lang="en-US" altLang="zh-CN" dirty="0">
                <a:latin typeface="+mn-ea"/>
              </a:rPr>
              <a:t>70</a:t>
            </a:r>
            <a:r>
              <a:rPr lang="zh-CN" altLang="zh-CN" dirty="0">
                <a:latin typeface="+mn-ea"/>
              </a:rPr>
              <a:t>年代以来</a:t>
            </a:r>
            <a:r>
              <a:rPr lang="zh-CN" altLang="en-US" dirty="0">
                <a:latin typeface="+mn-ea"/>
              </a:rPr>
              <a:t>，</a:t>
            </a:r>
            <a:r>
              <a:rPr lang="zh-CN" altLang="zh-CN" dirty="0">
                <a:latin typeface="+mn-ea"/>
              </a:rPr>
              <a:t>社会保障制度</a:t>
            </a:r>
            <a:r>
              <a:rPr lang="zh-CN" altLang="zh-CN" b="1" dirty="0">
                <a:latin typeface="+mn-ea"/>
              </a:rPr>
              <a:t>民营化</a:t>
            </a:r>
            <a:r>
              <a:rPr lang="zh-CN" altLang="zh-CN" dirty="0">
                <a:latin typeface="+mn-ea"/>
              </a:rPr>
              <a:t>的思潮占有了一席之地</a:t>
            </a:r>
            <a:r>
              <a:rPr lang="zh-CN" altLang="en-US" dirty="0">
                <a:latin typeface="+mn-ea"/>
              </a:rPr>
              <a:t>。</a:t>
            </a:r>
          </a:p>
        </p:txBody>
      </p:sp>
      <p:grpSp>
        <p:nvGrpSpPr>
          <p:cNvPr id="17" name="组合 16">
            <a:extLst>
              <a:ext uri="{FF2B5EF4-FFF2-40B4-BE49-F238E27FC236}">
                <a16:creationId xmlns:a16="http://schemas.microsoft.com/office/drawing/2014/main" id="{2376D88B-5231-41C5-99B9-90F54AE7707C}"/>
              </a:ext>
            </a:extLst>
          </p:cNvPr>
          <p:cNvGrpSpPr/>
          <p:nvPr/>
        </p:nvGrpSpPr>
        <p:grpSpPr>
          <a:xfrm>
            <a:off x="1730913" y="3229482"/>
            <a:ext cx="9297976" cy="1959371"/>
            <a:chOff x="1631761" y="3514621"/>
            <a:chExt cx="9297976" cy="1959371"/>
          </a:xfrm>
        </p:grpSpPr>
        <p:sp>
          <p:nvSpPr>
            <p:cNvPr id="11" name="矩形 10">
              <a:extLst>
                <a:ext uri="{FF2B5EF4-FFF2-40B4-BE49-F238E27FC236}">
                  <a16:creationId xmlns:a16="http://schemas.microsoft.com/office/drawing/2014/main" id="{9239A4A4-6331-4782-B2A3-360B701ADF60}"/>
                </a:ext>
              </a:extLst>
            </p:cNvPr>
            <p:cNvSpPr/>
            <p:nvPr/>
          </p:nvSpPr>
          <p:spPr>
            <a:xfrm>
              <a:off x="3498197" y="3514621"/>
              <a:ext cx="6440021" cy="369332"/>
            </a:xfrm>
            <a:prstGeom prst="rect">
              <a:avLst/>
            </a:prstGeom>
          </p:spPr>
          <p:txBody>
            <a:bodyPr wrap="square">
              <a:spAutoFit/>
            </a:bodyPr>
            <a:lstStyle/>
            <a:p>
              <a:pPr lvl="0"/>
              <a:r>
                <a:rPr lang="zh-CN" altLang="en-US" dirty="0"/>
                <a:t>国家成立一个政府专署或受托机构，它是从政府中独立出来。</a:t>
              </a:r>
            </a:p>
          </p:txBody>
        </p:sp>
        <p:sp>
          <p:nvSpPr>
            <p:cNvPr id="12" name="矩形 11">
              <a:extLst>
                <a:ext uri="{FF2B5EF4-FFF2-40B4-BE49-F238E27FC236}">
                  <a16:creationId xmlns:a16="http://schemas.microsoft.com/office/drawing/2014/main" id="{6397BBB0-7143-45A4-B466-03CD2E9DCCEF}"/>
                </a:ext>
              </a:extLst>
            </p:cNvPr>
            <p:cNvSpPr/>
            <p:nvPr/>
          </p:nvSpPr>
          <p:spPr>
            <a:xfrm>
              <a:off x="3498197" y="4365336"/>
              <a:ext cx="7431540" cy="369332"/>
            </a:xfrm>
            <a:prstGeom prst="rect">
              <a:avLst/>
            </a:prstGeom>
          </p:spPr>
          <p:txBody>
            <a:bodyPr wrap="square">
              <a:spAutoFit/>
            </a:bodyPr>
            <a:lstStyle/>
            <a:p>
              <a:pPr lvl="0"/>
              <a:r>
                <a:rPr lang="zh-CN" altLang="en-US" dirty="0"/>
                <a:t>由政府的一个部来直接管理社会保障基金</a:t>
              </a:r>
              <a:r>
                <a:rPr lang="zh-CN" altLang="en-US" b="1" dirty="0">
                  <a:solidFill>
                    <a:srgbClr val="FF0000"/>
                  </a:solidFill>
                </a:rPr>
                <a:t>（</a:t>
              </a:r>
              <a:r>
                <a:rPr lang="zh-CN" altLang="zh-CN" b="1" dirty="0">
                  <a:solidFill>
                    <a:srgbClr val="FF0000"/>
                  </a:solidFill>
                </a:rPr>
                <a:t>政府、雇主、雇员三方组成</a:t>
              </a:r>
              <a:r>
                <a:rPr lang="zh-CN" altLang="en-US" b="1" dirty="0">
                  <a:solidFill>
                    <a:srgbClr val="FF0000"/>
                  </a:solidFill>
                </a:rPr>
                <a:t>）</a:t>
              </a:r>
            </a:p>
          </p:txBody>
        </p:sp>
        <p:sp>
          <p:nvSpPr>
            <p:cNvPr id="14" name="矩形 13">
              <a:extLst>
                <a:ext uri="{FF2B5EF4-FFF2-40B4-BE49-F238E27FC236}">
                  <a16:creationId xmlns:a16="http://schemas.microsoft.com/office/drawing/2014/main" id="{0FB6C3E0-BDC9-43A4-B92A-5C30BFACFFCE}"/>
                </a:ext>
              </a:extLst>
            </p:cNvPr>
            <p:cNvSpPr/>
            <p:nvPr/>
          </p:nvSpPr>
          <p:spPr>
            <a:xfrm>
              <a:off x="3498197" y="5104660"/>
              <a:ext cx="2492990" cy="369332"/>
            </a:xfrm>
            <a:prstGeom prst="rect">
              <a:avLst/>
            </a:prstGeom>
          </p:spPr>
          <p:txBody>
            <a:bodyPr wrap="none">
              <a:spAutoFit/>
            </a:bodyPr>
            <a:lstStyle/>
            <a:p>
              <a:pPr lvl="0"/>
              <a:r>
                <a:rPr lang="zh-CN" altLang="en-US" dirty="0"/>
                <a:t>由国家来管理（英国）</a:t>
              </a:r>
            </a:p>
          </p:txBody>
        </p:sp>
        <p:sp>
          <p:nvSpPr>
            <p:cNvPr id="15" name="矩形 14">
              <a:extLst>
                <a:ext uri="{FF2B5EF4-FFF2-40B4-BE49-F238E27FC236}">
                  <a16:creationId xmlns:a16="http://schemas.microsoft.com/office/drawing/2014/main" id="{78CF75B9-F4A3-4201-AFD3-62709B42BF63}"/>
                </a:ext>
              </a:extLst>
            </p:cNvPr>
            <p:cNvSpPr/>
            <p:nvPr/>
          </p:nvSpPr>
          <p:spPr>
            <a:xfrm>
              <a:off x="1631761" y="4098304"/>
              <a:ext cx="1711879" cy="707886"/>
            </a:xfrm>
            <a:prstGeom prst="rect">
              <a:avLst/>
            </a:prstGeom>
          </p:spPr>
          <p:txBody>
            <a:bodyPr wrap="square">
              <a:spAutoFit/>
            </a:bodyPr>
            <a:lstStyle/>
            <a:p>
              <a:pPr lvl="0"/>
              <a:r>
                <a:rPr lang="zh-CN" altLang="en-US" sz="2000" dirty="0"/>
                <a:t>社会保障基金</a:t>
              </a:r>
              <a:endParaRPr lang="en-US" altLang="zh-CN" sz="2000" dirty="0"/>
            </a:p>
            <a:p>
              <a:pPr lvl="0"/>
              <a:r>
                <a:rPr lang="zh-CN" altLang="en-US" sz="2000" dirty="0"/>
                <a:t>公共管理制度</a:t>
              </a:r>
            </a:p>
          </p:txBody>
        </p:sp>
        <p:sp>
          <p:nvSpPr>
            <p:cNvPr id="16" name="左大括号 15">
              <a:extLst>
                <a:ext uri="{FF2B5EF4-FFF2-40B4-BE49-F238E27FC236}">
                  <a16:creationId xmlns:a16="http://schemas.microsoft.com/office/drawing/2014/main" id="{2CB2453D-ED32-4F19-B777-4177B61485C7}"/>
                </a:ext>
              </a:extLst>
            </p:cNvPr>
            <p:cNvSpPr/>
            <p:nvPr/>
          </p:nvSpPr>
          <p:spPr>
            <a:xfrm>
              <a:off x="3343640" y="3655903"/>
              <a:ext cx="154557" cy="168175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8" name="矩形 17">
            <a:extLst>
              <a:ext uri="{FF2B5EF4-FFF2-40B4-BE49-F238E27FC236}">
                <a16:creationId xmlns:a16="http://schemas.microsoft.com/office/drawing/2014/main" id="{227995EF-64A4-40C1-8029-9A3C2CB5AACF}"/>
              </a:ext>
            </a:extLst>
          </p:cNvPr>
          <p:cNvSpPr/>
          <p:nvPr/>
        </p:nvSpPr>
        <p:spPr>
          <a:xfrm>
            <a:off x="1781725" y="5883916"/>
            <a:ext cx="9964798" cy="873957"/>
          </a:xfrm>
          <a:prstGeom prst="rect">
            <a:avLst/>
          </a:prstGeom>
        </p:spPr>
        <p:txBody>
          <a:bodyPr wrap="square">
            <a:spAutoFit/>
          </a:bodyPr>
          <a:lstStyle/>
          <a:p>
            <a:pPr>
              <a:lnSpc>
                <a:spcPct val="150000"/>
              </a:lnSpc>
            </a:pPr>
            <a:r>
              <a:rPr lang="zh-CN" altLang="en-US" dirty="0">
                <a:latin typeface="+mn-ea"/>
              </a:rPr>
              <a:t>▶ 我国：</a:t>
            </a:r>
            <a:r>
              <a:rPr lang="zh-CN" altLang="en-US" b="1" dirty="0">
                <a:solidFill>
                  <a:srgbClr val="FF0000"/>
                </a:solidFill>
                <a:latin typeface="+mn-ea"/>
              </a:rPr>
              <a:t>全国社会保障基金理事会</a:t>
            </a:r>
            <a:r>
              <a:rPr lang="zh-CN" altLang="en-US" dirty="0">
                <a:latin typeface="+mn-ea"/>
              </a:rPr>
              <a:t>负责基金的管理运营。</a:t>
            </a:r>
            <a:r>
              <a:rPr lang="zh-CN" altLang="en-US" dirty="0">
                <a:solidFill>
                  <a:srgbClr val="1F2D3D"/>
                </a:solidFill>
                <a:latin typeface="Helvetica Neue For Number"/>
              </a:rPr>
              <a:t>劳动和社会保障部与财政部作为监管部门，于</a:t>
            </a:r>
            <a:r>
              <a:rPr lang="en-US" altLang="zh-CN" dirty="0">
                <a:solidFill>
                  <a:srgbClr val="1F2D3D"/>
                </a:solidFill>
                <a:latin typeface="Helvetica Neue For Number"/>
              </a:rPr>
              <a:t>2001</a:t>
            </a:r>
            <a:r>
              <a:rPr lang="zh-CN" altLang="en-US" dirty="0">
                <a:solidFill>
                  <a:srgbClr val="1F2D3D"/>
                </a:solidFill>
                <a:latin typeface="Helvetica Neue For Number"/>
              </a:rPr>
              <a:t>年年底共同颁布了</a:t>
            </a:r>
            <a:r>
              <a:rPr lang="en-US" altLang="zh-CN" dirty="0">
                <a:solidFill>
                  <a:srgbClr val="1F2D3D"/>
                </a:solidFill>
                <a:latin typeface="Helvetica Neue For Number"/>
              </a:rPr>
              <a:t>《</a:t>
            </a:r>
            <a:r>
              <a:rPr lang="zh-CN" altLang="en-US" dirty="0">
                <a:solidFill>
                  <a:srgbClr val="1F2D3D"/>
                </a:solidFill>
                <a:latin typeface="Helvetica Neue For Number"/>
              </a:rPr>
              <a:t>全国社会保障基金投资管理</a:t>
            </a:r>
            <a:r>
              <a:rPr lang="zh-CN" altLang="en-US" b="1" dirty="0">
                <a:solidFill>
                  <a:srgbClr val="1F2D3D"/>
                </a:solidFill>
                <a:latin typeface="Helvetica Neue For Number"/>
              </a:rPr>
              <a:t>暂行办法</a:t>
            </a:r>
            <a:r>
              <a:rPr lang="en-US" altLang="zh-CN" dirty="0">
                <a:solidFill>
                  <a:srgbClr val="1F2D3D"/>
                </a:solidFill>
                <a:latin typeface="Helvetica Neue For Number"/>
              </a:rPr>
              <a:t>》</a:t>
            </a:r>
            <a:endParaRPr lang="zh-CN" altLang="en-US" dirty="0">
              <a:latin typeface="+mn-ea"/>
            </a:endParaRPr>
          </a:p>
        </p:txBody>
      </p:sp>
      <p:sp>
        <p:nvSpPr>
          <p:cNvPr id="2" name="矩形 1">
            <a:extLst>
              <a:ext uri="{FF2B5EF4-FFF2-40B4-BE49-F238E27FC236}">
                <a16:creationId xmlns:a16="http://schemas.microsoft.com/office/drawing/2014/main" id="{98E42B77-71AD-413C-9964-CD153D7BB689}"/>
              </a:ext>
            </a:extLst>
          </p:cNvPr>
          <p:cNvSpPr/>
          <p:nvPr/>
        </p:nvSpPr>
        <p:spPr>
          <a:xfrm>
            <a:off x="936400" y="188724"/>
            <a:ext cx="3300904" cy="369332"/>
          </a:xfrm>
          <a:prstGeom prst="rect">
            <a:avLst/>
          </a:prstGeom>
        </p:spPr>
        <p:txBody>
          <a:bodyPr wrap="none">
            <a:spAutoFit/>
          </a:bodyPr>
          <a:lstStyle/>
          <a:p>
            <a:r>
              <a:rPr lang="en-US" altLang="zh-CN" dirty="0">
                <a:latin typeface="Helvetica Neue For Number"/>
              </a:rPr>
              <a:t>3.4.0 </a:t>
            </a:r>
            <a:r>
              <a:rPr lang="zh-CN" altLang="en-US" dirty="0">
                <a:latin typeface="Helvetica Neue For Number"/>
              </a:rPr>
              <a:t>零、社会保障基金的管理</a:t>
            </a:r>
            <a:endParaRPr lang="zh-CN" altLang="en-US" dirty="0"/>
          </a:p>
        </p:txBody>
      </p:sp>
    </p:spTree>
    <p:extLst>
      <p:ext uri="{BB962C8B-B14F-4D97-AF65-F5344CB8AC3E}">
        <p14:creationId xmlns:p14="http://schemas.microsoft.com/office/powerpoint/2010/main" val="74936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23507" y="2299070"/>
            <a:ext cx="11068493" cy="3925153"/>
          </a:xfrm>
        </p:spPr>
        <p:txBody>
          <a:bodyPr anchor="t"/>
          <a:lstStyle/>
          <a:p>
            <a:pPr algn="l">
              <a:lnSpc>
                <a:spcPct val="150000"/>
              </a:lnSpc>
            </a:pPr>
            <a:r>
              <a:rPr lang="zh-CN" altLang="en-US" dirty="0"/>
              <a:t>具有社会性，影响很大，享受人多且时间较长，费用支出庞大的保险项目是（      ）。</a:t>
            </a:r>
            <a:endParaRPr lang="en-US" altLang="zh-CN" dirty="0"/>
          </a:p>
          <a:p>
            <a:pPr algn="l">
              <a:lnSpc>
                <a:spcPct val="150000"/>
              </a:lnSpc>
            </a:pPr>
            <a:r>
              <a:rPr lang="en-US" altLang="zh-CN" dirty="0">
                <a:latin typeface="+mn-ea"/>
              </a:rPr>
              <a:t>A</a:t>
            </a:r>
            <a:r>
              <a:rPr lang="zh-CN" altLang="en-US" dirty="0">
                <a:latin typeface="+mn-ea"/>
              </a:rPr>
              <a:t>、失业保险</a:t>
            </a:r>
          </a:p>
          <a:p>
            <a:pPr algn="l">
              <a:lnSpc>
                <a:spcPct val="150000"/>
              </a:lnSpc>
            </a:pPr>
            <a:r>
              <a:rPr lang="en-US" altLang="zh-CN" dirty="0">
                <a:latin typeface="+mn-ea"/>
              </a:rPr>
              <a:t>B</a:t>
            </a:r>
            <a:r>
              <a:rPr lang="zh-CN" altLang="en-US" dirty="0">
                <a:latin typeface="+mn-ea"/>
              </a:rPr>
              <a:t>、医疗保险</a:t>
            </a:r>
          </a:p>
          <a:p>
            <a:pPr algn="l">
              <a:lnSpc>
                <a:spcPct val="150000"/>
              </a:lnSpc>
            </a:pPr>
            <a:r>
              <a:rPr lang="en-US" altLang="zh-CN" dirty="0">
                <a:latin typeface="+mn-ea"/>
              </a:rPr>
              <a:t>C</a:t>
            </a:r>
            <a:r>
              <a:rPr lang="zh-CN" altLang="en-US" dirty="0">
                <a:latin typeface="+mn-ea"/>
              </a:rPr>
              <a:t>、养老保险</a:t>
            </a:r>
          </a:p>
          <a:p>
            <a:pPr algn="l">
              <a:lnSpc>
                <a:spcPct val="150000"/>
              </a:lnSpc>
            </a:pPr>
            <a:r>
              <a:rPr lang="en-US" altLang="zh-CN" dirty="0">
                <a:latin typeface="+mn-ea"/>
              </a:rPr>
              <a:t>D</a:t>
            </a:r>
            <a:r>
              <a:rPr lang="zh-CN" altLang="en-US" dirty="0">
                <a:latin typeface="+mn-ea"/>
              </a:rPr>
              <a:t>、工伤保险</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9320620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23507" y="2299070"/>
            <a:ext cx="11068493" cy="3925153"/>
          </a:xfrm>
        </p:spPr>
        <p:txBody>
          <a:bodyPr anchor="t"/>
          <a:lstStyle/>
          <a:p>
            <a:pPr algn="l">
              <a:lnSpc>
                <a:spcPct val="150000"/>
              </a:lnSpc>
            </a:pPr>
            <a:r>
              <a:rPr lang="zh-CN" altLang="en-US" dirty="0"/>
              <a:t>具有社会性，影响很大，享受人多且时间较长，费用支出庞大的保险项目是（   </a:t>
            </a:r>
            <a:r>
              <a:rPr lang="en-US" altLang="zh-CN" b="1" dirty="0">
                <a:solidFill>
                  <a:srgbClr val="FF0000"/>
                </a:solidFill>
              </a:rPr>
              <a:t>C</a:t>
            </a:r>
            <a:r>
              <a:rPr lang="zh-CN" altLang="en-US" dirty="0"/>
              <a:t>  ）。</a:t>
            </a:r>
            <a:endParaRPr lang="en-US" altLang="zh-CN" dirty="0"/>
          </a:p>
          <a:p>
            <a:pPr algn="l">
              <a:lnSpc>
                <a:spcPct val="150000"/>
              </a:lnSpc>
            </a:pPr>
            <a:r>
              <a:rPr lang="en-US" altLang="zh-CN" dirty="0">
                <a:latin typeface="+mn-ea"/>
              </a:rPr>
              <a:t>A</a:t>
            </a:r>
            <a:r>
              <a:rPr lang="zh-CN" altLang="en-US" dirty="0">
                <a:latin typeface="+mn-ea"/>
              </a:rPr>
              <a:t>、失业保险</a:t>
            </a:r>
          </a:p>
          <a:p>
            <a:pPr algn="l">
              <a:lnSpc>
                <a:spcPct val="150000"/>
              </a:lnSpc>
            </a:pPr>
            <a:r>
              <a:rPr lang="en-US" altLang="zh-CN" dirty="0">
                <a:latin typeface="+mn-ea"/>
              </a:rPr>
              <a:t>B</a:t>
            </a:r>
            <a:r>
              <a:rPr lang="zh-CN" altLang="en-US" dirty="0">
                <a:latin typeface="+mn-ea"/>
              </a:rPr>
              <a:t>、医疗保险</a:t>
            </a:r>
          </a:p>
          <a:p>
            <a:pPr algn="l">
              <a:lnSpc>
                <a:spcPct val="150000"/>
              </a:lnSpc>
            </a:pPr>
            <a:r>
              <a:rPr lang="en-US" altLang="zh-CN" b="1" dirty="0">
                <a:solidFill>
                  <a:srgbClr val="FF0000"/>
                </a:solidFill>
                <a:latin typeface="+mn-ea"/>
              </a:rPr>
              <a:t>C</a:t>
            </a:r>
            <a:r>
              <a:rPr lang="zh-CN" altLang="en-US" b="1" dirty="0">
                <a:solidFill>
                  <a:srgbClr val="FF0000"/>
                </a:solidFill>
                <a:latin typeface="+mn-ea"/>
              </a:rPr>
              <a:t>、养老保险</a:t>
            </a:r>
          </a:p>
          <a:p>
            <a:pPr algn="l">
              <a:lnSpc>
                <a:spcPct val="150000"/>
              </a:lnSpc>
            </a:pPr>
            <a:r>
              <a:rPr lang="en-US" altLang="zh-CN" dirty="0">
                <a:latin typeface="+mn-ea"/>
              </a:rPr>
              <a:t>D</a:t>
            </a:r>
            <a:r>
              <a:rPr lang="zh-CN" altLang="en-US" dirty="0">
                <a:latin typeface="+mn-ea"/>
              </a:rPr>
              <a:t>、工伤保险</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42660768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65768" y="2320335"/>
            <a:ext cx="9700437" cy="3925153"/>
          </a:xfrm>
        </p:spPr>
        <p:txBody>
          <a:bodyPr anchor="t"/>
          <a:lstStyle/>
          <a:p>
            <a:pPr algn="l">
              <a:lnSpc>
                <a:spcPct val="150000"/>
              </a:lnSpc>
              <a:spcBef>
                <a:spcPts val="0"/>
              </a:spcBef>
              <a:spcAft>
                <a:spcPts val="1800"/>
              </a:spcAft>
            </a:pPr>
            <a:r>
              <a:rPr lang="zh-CN" altLang="en-US" dirty="0"/>
              <a:t>养老保险的目的是（       ）。</a:t>
            </a:r>
          </a:p>
          <a:p>
            <a:pPr algn="l">
              <a:lnSpc>
                <a:spcPct val="150000"/>
              </a:lnSpc>
            </a:pPr>
            <a:r>
              <a:rPr lang="en-US" altLang="zh-CN" dirty="0">
                <a:latin typeface="+mn-ea"/>
              </a:rPr>
              <a:t>A</a:t>
            </a:r>
            <a:r>
              <a:rPr lang="zh-CN" altLang="en-US" dirty="0">
                <a:latin typeface="+mn-ea"/>
              </a:rPr>
              <a:t>、为保障老年人的部分生活要求，为其提供稳定可靠的生活来源</a:t>
            </a:r>
          </a:p>
          <a:p>
            <a:pPr algn="l">
              <a:lnSpc>
                <a:spcPct val="150000"/>
              </a:lnSpc>
            </a:pPr>
            <a:r>
              <a:rPr lang="en-US" altLang="zh-CN" dirty="0">
                <a:latin typeface="+mn-ea"/>
              </a:rPr>
              <a:t>B</a:t>
            </a:r>
            <a:r>
              <a:rPr lang="zh-CN" altLang="en-US" dirty="0">
                <a:latin typeface="+mn-ea"/>
              </a:rPr>
              <a:t>、为保障老年人的基本生活要求，为其提供稳定可靠的生活来源</a:t>
            </a:r>
          </a:p>
          <a:p>
            <a:pPr algn="l">
              <a:lnSpc>
                <a:spcPct val="150000"/>
              </a:lnSpc>
            </a:pPr>
            <a:r>
              <a:rPr lang="en-US" altLang="zh-CN" dirty="0">
                <a:latin typeface="+mn-ea"/>
              </a:rPr>
              <a:t>C</a:t>
            </a:r>
            <a:r>
              <a:rPr lang="zh-CN" altLang="en-US" dirty="0">
                <a:latin typeface="+mn-ea"/>
              </a:rPr>
              <a:t>、为保障老年人的所有生活要求，为其提供稳定可靠的生活来源</a:t>
            </a:r>
          </a:p>
          <a:p>
            <a:pPr algn="l">
              <a:lnSpc>
                <a:spcPct val="150000"/>
              </a:lnSpc>
            </a:pPr>
            <a:r>
              <a:rPr lang="en-US" altLang="zh-CN" dirty="0">
                <a:latin typeface="+mn-ea"/>
              </a:rPr>
              <a:t>D</a:t>
            </a:r>
            <a:r>
              <a:rPr lang="zh-CN" altLang="en-US" dirty="0">
                <a:latin typeface="+mn-ea"/>
              </a:rPr>
              <a:t>、为保障老年人的实际生活要求，为其提供稳定可靠的生活来源</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1865392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65768" y="2320335"/>
            <a:ext cx="9700437" cy="3925153"/>
          </a:xfrm>
        </p:spPr>
        <p:txBody>
          <a:bodyPr anchor="t"/>
          <a:lstStyle/>
          <a:p>
            <a:pPr algn="l">
              <a:lnSpc>
                <a:spcPct val="150000"/>
              </a:lnSpc>
              <a:spcBef>
                <a:spcPts val="0"/>
              </a:spcBef>
              <a:spcAft>
                <a:spcPts val="1800"/>
              </a:spcAft>
            </a:pPr>
            <a:r>
              <a:rPr lang="zh-CN" altLang="en-US" dirty="0"/>
              <a:t>养老保险的目的是（    </a:t>
            </a:r>
            <a:r>
              <a:rPr lang="en-US" altLang="zh-CN" b="1" dirty="0">
                <a:solidFill>
                  <a:srgbClr val="FF0000"/>
                </a:solidFill>
              </a:rPr>
              <a:t>B</a:t>
            </a:r>
            <a:r>
              <a:rPr lang="zh-CN" altLang="en-US" dirty="0"/>
              <a:t>   ）。</a:t>
            </a:r>
          </a:p>
          <a:p>
            <a:pPr algn="l">
              <a:lnSpc>
                <a:spcPct val="150000"/>
              </a:lnSpc>
            </a:pPr>
            <a:r>
              <a:rPr lang="en-US" altLang="zh-CN" dirty="0">
                <a:latin typeface="+mn-ea"/>
              </a:rPr>
              <a:t>A</a:t>
            </a:r>
            <a:r>
              <a:rPr lang="zh-CN" altLang="en-US" dirty="0">
                <a:latin typeface="+mn-ea"/>
              </a:rPr>
              <a:t>、为保障老年人的部分生活要求，为其提供稳定可靠的生活来源</a:t>
            </a:r>
          </a:p>
          <a:p>
            <a:pPr algn="l">
              <a:lnSpc>
                <a:spcPct val="150000"/>
              </a:lnSpc>
            </a:pPr>
            <a:r>
              <a:rPr lang="en-US" altLang="zh-CN" b="1" dirty="0">
                <a:solidFill>
                  <a:srgbClr val="FF0000"/>
                </a:solidFill>
                <a:latin typeface="+mn-ea"/>
              </a:rPr>
              <a:t>B</a:t>
            </a:r>
            <a:r>
              <a:rPr lang="zh-CN" altLang="en-US" b="1" dirty="0">
                <a:solidFill>
                  <a:srgbClr val="FF0000"/>
                </a:solidFill>
                <a:latin typeface="+mn-ea"/>
              </a:rPr>
              <a:t>、为保障老年人的基本生活要求，为其提供稳定可靠的生活来源</a:t>
            </a:r>
          </a:p>
          <a:p>
            <a:pPr algn="l">
              <a:lnSpc>
                <a:spcPct val="150000"/>
              </a:lnSpc>
            </a:pPr>
            <a:r>
              <a:rPr lang="en-US" altLang="zh-CN" dirty="0">
                <a:latin typeface="+mn-ea"/>
              </a:rPr>
              <a:t>C</a:t>
            </a:r>
            <a:r>
              <a:rPr lang="zh-CN" altLang="en-US" dirty="0">
                <a:latin typeface="+mn-ea"/>
              </a:rPr>
              <a:t>、为保障老年人的所有生活要求，为其提供稳定可靠的生活来源</a:t>
            </a:r>
          </a:p>
          <a:p>
            <a:pPr algn="l">
              <a:lnSpc>
                <a:spcPct val="150000"/>
              </a:lnSpc>
            </a:pPr>
            <a:r>
              <a:rPr lang="en-US" altLang="zh-CN" dirty="0">
                <a:latin typeface="+mn-ea"/>
              </a:rPr>
              <a:t>D</a:t>
            </a:r>
            <a:r>
              <a:rPr lang="zh-CN" altLang="en-US" dirty="0">
                <a:latin typeface="+mn-ea"/>
              </a:rPr>
              <a:t>、为保障老年人的实际生活要求，为其提供稳定可靠的生活来源</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3325635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330967"/>
            <a:ext cx="8491523" cy="3925153"/>
          </a:xfrm>
        </p:spPr>
        <p:txBody>
          <a:bodyPr anchor="t"/>
          <a:lstStyle/>
          <a:p>
            <a:pPr algn="l">
              <a:lnSpc>
                <a:spcPct val="150000"/>
              </a:lnSpc>
              <a:spcBef>
                <a:spcPts val="0"/>
              </a:spcBef>
              <a:spcAft>
                <a:spcPts val="1800"/>
              </a:spcAft>
            </a:pPr>
            <a:r>
              <a:rPr lang="zh-CN" altLang="en-US" dirty="0"/>
              <a:t>养老保险自动发生作用是在（       ）。</a:t>
            </a:r>
            <a:endParaRPr lang="en-US" altLang="zh-CN" dirty="0"/>
          </a:p>
          <a:p>
            <a:pPr algn="l">
              <a:lnSpc>
                <a:spcPct val="150000"/>
              </a:lnSpc>
              <a:spcBef>
                <a:spcPts val="0"/>
              </a:spcBef>
              <a:spcAft>
                <a:spcPts val="1800"/>
              </a:spcAft>
            </a:pPr>
            <a:r>
              <a:rPr lang="en-US" altLang="zh-CN" dirty="0">
                <a:latin typeface="+mn-ea"/>
              </a:rPr>
              <a:t>A</a:t>
            </a:r>
            <a:r>
              <a:rPr lang="zh-CN" altLang="en-US" dirty="0">
                <a:latin typeface="+mn-ea"/>
              </a:rPr>
              <a:t>、法定范围内的老年人完全或基本退出社会劳动生活后</a:t>
            </a:r>
          </a:p>
          <a:p>
            <a:pPr algn="l">
              <a:lnSpc>
                <a:spcPct val="150000"/>
              </a:lnSpc>
              <a:spcBef>
                <a:spcPts val="0"/>
              </a:spcBef>
              <a:spcAft>
                <a:spcPts val="1800"/>
              </a:spcAft>
            </a:pPr>
            <a:r>
              <a:rPr lang="en-US" altLang="zh-CN" dirty="0">
                <a:latin typeface="+mn-ea"/>
              </a:rPr>
              <a:t>B</a:t>
            </a:r>
            <a:r>
              <a:rPr lang="zh-CN" altLang="en-US" dirty="0">
                <a:latin typeface="+mn-ea"/>
              </a:rPr>
              <a:t>、法定范围内的老年人完全退出社会劳动生活后</a:t>
            </a:r>
          </a:p>
          <a:p>
            <a:pPr algn="l">
              <a:lnSpc>
                <a:spcPct val="150000"/>
              </a:lnSpc>
              <a:spcBef>
                <a:spcPts val="0"/>
              </a:spcBef>
              <a:spcAft>
                <a:spcPts val="1800"/>
              </a:spcAft>
            </a:pPr>
            <a:r>
              <a:rPr lang="en-US" altLang="zh-CN" dirty="0">
                <a:latin typeface="+mn-ea"/>
              </a:rPr>
              <a:t>C</a:t>
            </a:r>
            <a:r>
              <a:rPr lang="zh-CN" altLang="en-US" dirty="0">
                <a:latin typeface="+mn-ea"/>
              </a:rPr>
              <a:t>、法定范围内的老年人基本退出社会劳动生活后</a:t>
            </a:r>
          </a:p>
          <a:p>
            <a:pPr algn="l">
              <a:lnSpc>
                <a:spcPct val="150000"/>
              </a:lnSpc>
              <a:spcBef>
                <a:spcPts val="0"/>
              </a:spcBef>
              <a:spcAft>
                <a:spcPts val="1800"/>
              </a:spcAft>
            </a:pPr>
            <a:r>
              <a:rPr lang="en-US" altLang="zh-CN" dirty="0">
                <a:latin typeface="+mn-ea"/>
              </a:rPr>
              <a:t>D</a:t>
            </a:r>
            <a:r>
              <a:rPr lang="zh-CN" altLang="en-US" dirty="0">
                <a:latin typeface="+mn-ea"/>
              </a:rPr>
              <a:t>、法定范围内的老年人部分退出社会劳动生活后</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1509842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330967"/>
            <a:ext cx="8491523" cy="3925153"/>
          </a:xfrm>
        </p:spPr>
        <p:txBody>
          <a:bodyPr anchor="t"/>
          <a:lstStyle/>
          <a:p>
            <a:pPr algn="l">
              <a:lnSpc>
                <a:spcPct val="150000"/>
              </a:lnSpc>
              <a:spcBef>
                <a:spcPts val="0"/>
              </a:spcBef>
              <a:spcAft>
                <a:spcPts val="1800"/>
              </a:spcAft>
            </a:pPr>
            <a:r>
              <a:rPr lang="zh-CN" altLang="en-US" dirty="0"/>
              <a:t>养老保险自动发生作用是在（   </a:t>
            </a:r>
            <a:r>
              <a:rPr lang="en-US" altLang="zh-CN" b="1" dirty="0">
                <a:solidFill>
                  <a:srgbClr val="FF0000"/>
                </a:solidFill>
              </a:rPr>
              <a:t>A</a:t>
            </a:r>
            <a:r>
              <a:rPr lang="zh-CN" altLang="en-US" dirty="0"/>
              <a:t>   ）。</a:t>
            </a:r>
            <a:endParaRPr lang="en-US" altLang="zh-CN" dirty="0"/>
          </a:p>
          <a:p>
            <a:pPr algn="l">
              <a:lnSpc>
                <a:spcPct val="150000"/>
              </a:lnSpc>
              <a:spcBef>
                <a:spcPts val="0"/>
              </a:spcBef>
              <a:spcAft>
                <a:spcPts val="1800"/>
              </a:spcAft>
            </a:pPr>
            <a:r>
              <a:rPr lang="en-US" altLang="zh-CN" b="1" dirty="0">
                <a:solidFill>
                  <a:srgbClr val="FF0000"/>
                </a:solidFill>
                <a:latin typeface="+mn-ea"/>
              </a:rPr>
              <a:t>A</a:t>
            </a:r>
            <a:r>
              <a:rPr lang="zh-CN" altLang="en-US" b="1" dirty="0">
                <a:solidFill>
                  <a:srgbClr val="FF0000"/>
                </a:solidFill>
                <a:latin typeface="+mn-ea"/>
              </a:rPr>
              <a:t>、法定范围内的老年人完全或基本退出社会劳动生活后</a:t>
            </a:r>
          </a:p>
          <a:p>
            <a:pPr algn="l">
              <a:lnSpc>
                <a:spcPct val="150000"/>
              </a:lnSpc>
              <a:spcBef>
                <a:spcPts val="0"/>
              </a:spcBef>
              <a:spcAft>
                <a:spcPts val="1800"/>
              </a:spcAft>
            </a:pPr>
            <a:r>
              <a:rPr lang="en-US" altLang="zh-CN" dirty="0">
                <a:latin typeface="+mn-ea"/>
              </a:rPr>
              <a:t>B</a:t>
            </a:r>
            <a:r>
              <a:rPr lang="zh-CN" altLang="en-US" dirty="0">
                <a:latin typeface="+mn-ea"/>
              </a:rPr>
              <a:t>、法定范围内的老年人完全退出社会劳动生活后</a:t>
            </a:r>
          </a:p>
          <a:p>
            <a:pPr algn="l">
              <a:lnSpc>
                <a:spcPct val="150000"/>
              </a:lnSpc>
              <a:spcBef>
                <a:spcPts val="0"/>
              </a:spcBef>
              <a:spcAft>
                <a:spcPts val="1800"/>
              </a:spcAft>
            </a:pPr>
            <a:r>
              <a:rPr lang="en-US" altLang="zh-CN" dirty="0">
                <a:latin typeface="+mn-ea"/>
              </a:rPr>
              <a:t>C</a:t>
            </a:r>
            <a:r>
              <a:rPr lang="zh-CN" altLang="en-US" dirty="0">
                <a:latin typeface="+mn-ea"/>
              </a:rPr>
              <a:t>、法定范围内的老年人基本退出社会劳动生活后</a:t>
            </a:r>
          </a:p>
          <a:p>
            <a:pPr algn="l">
              <a:lnSpc>
                <a:spcPct val="150000"/>
              </a:lnSpc>
              <a:spcBef>
                <a:spcPts val="0"/>
              </a:spcBef>
              <a:spcAft>
                <a:spcPts val="1800"/>
              </a:spcAft>
            </a:pPr>
            <a:r>
              <a:rPr lang="en-US" altLang="zh-CN" dirty="0">
                <a:latin typeface="+mn-ea"/>
              </a:rPr>
              <a:t>D</a:t>
            </a:r>
            <a:r>
              <a:rPr lang="zh-CN" altLang="en-US" dirty="0">
                <a:latin typeface="+mn-ea"/>
              </a:rPr>
              <a:t>、法定范围内的老年人部分退出社会劳动生活后</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3139171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06426" y="1969461"/>
            <a:ext cx="9212912" cy="3925153"/>
          </a:xfrm>
        </p:spPr>
        <p:txBody>
          <a:bodyPr anchor="t"/>
          <a:lstStyle/>
          <a:p>
            <a:pPr algn="l">
              <a:lnSpc>
                <a:spcPct val="150000"/>
              </a:lnSpc>
              <a:spcAft>
                <a:spcPts val="1200"/>
              </a:spcAft>
            </a:pPr>
            <a:r>
              <a:rPr lang="zh-CN" altLang="en-US" dirty="0">
                <a:latin typeface="+mn-ea"/>
              </a:rPr>
              <a:t>由于养老保险是老年人终生享受的待遇，实际是按一定周期（  ）、一定标准连续不断领取的。</a:t>
            </a:r>
          </a:p>
          <a:p>
            <a:pPr algn="l">
              <a:lnSpc>
                <a:spcPct val="150000"/>
              </a:lnSpc>
            </a:pPr>
            <a:r>
              <a:rPr lang="en-US" altLang="zh-CN" dirty="0">
                <a:latin typeface="+mn-ea"/>
              </a:rPr>
              <a:t>A</a:t>
            </a:r>
            <a:r>
              <a:rPr lang="zh-CN" altLang="en-US" dirty="0">
                <a:latin typeface="+mn-ea"/>
              </a:rPr>
              <a:t>、一次性</a:t>
            </a:r>
          </a:p>
          <a:p>
            <a:pPr algn="l">
              <a:lnSpc>
                <a:spcPct val="150000"/>
              </a:lnSpc>
            </a:pPr>
            <a:r>
              <a:rPr lang="en-US" altLang="zh-CN" dirty="0">
                <a:latin typeface="+mn-ea"/>
              </a:rPr>
              <a:t>B</a:t>
            </a:r>
            <a:r>
              <a:rPr lang="zh-CN" altLang="en-US" dirty="0">
                <a:latin typeface="+mn-ea"/>
              </a:rPr>
              <a:t>、通常按年</a:t>
            </a:r>
          </a:p>
          <a:p>
            <a:pPr algn="l">
              <a:lnSpc>
                <a:spcPct val="150000"/>
              </a:lnSpc>
            </a:pPr>
            <a:r>
              <a:rPr lang="en-US" altLang="zh-CN" dirty="0">
                <a:latin typeface="+mn-ea"/>
              </a:rPr>
              <a:t>C</a:t>
            </a:r>
            <a:r>
              <a:rPr lang="zh-CN" altLang="en-US" dirty="0">
                <a:latin typeface="+mn-ea"/>
              </a:rPr>
              <a:t>、通常按月</a:t>
            </a:r>
          </a:p>
          <a:p>
            <a:pPr algn="l">
              <a:lnSpc>
                <a:spcPct val="150000"/>
              </a:lnSpc>
            </a:pPr>
            <a:r>
              <a:rPr lang="en-US" altLang="zh-CN" dirty="0">
                <a:latin typeface="+mn-ea"/>
              </a:rPr>
              <a:t>D</a:t>
            </a:r>
            <a:r>
              <a:rPr lang="zh-CN" altLang="en-US" dirty="0">
                <a:latin typeface="+mn-ea"/>
              </a:rPr>
              <a:t>、通常按周</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6278670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06426" y="1969461"/>
            <a:ext cx="9212912" cy="3925153"/>
          </a:xfrm>
        </p:spPr>
        <p:txBody>
          <a:bodyPr anchor="t"/>
          <a:lstStyle/>
          <a:p>
            <a:pPr algn="l">
              <a:lnSpc>
                <a:spcPct val="150000"/>
              </a:lnSpc>
              <a:spcAft>
                <a:spcPts val="1200"/>
              </a:spcAft>
            </a:pPr>
            <a:r>
              <a:rPr lang="zh-CN" altLang="en-US" dirty="0">
                <a:latin typeface="+mn-ea"/>
              </a:rPr>
              <a:t>由于养老保险是老年人终生享受的待遇，实际是按一定周期（ </a:t>
            </a:r>
            <a:r>
              <a:rPr lang="en-US" altLang="zh-CN" b="1" dirty="0">
                <a:solidFill>
                  <a:srgbClr val="FF0000"/>
                </a:solidFill>
                <a:latin typeface="+mn-ea"/>
              </a:rPr>
              <a:t>C</a:t>
            </a:r>
            <a:r>
              <a:rPr lang="zh-CN" altLang="en-US" dirty="0">
                <a:latin typeface="+mn-ea"/>
              </a:rPr>
              <a:t> ）、一定标准连续不断领取的。</a:t>
            </a:r>
          </a:p>
          <a:p>
            <a:pPr algn="l">
              <a:lnSpc>
                <a:spcPct val="150000"/>
              </a:lnSpc>
            </a:pPr>
            <a:r>
              <a:rPr lang="en-US" altLang="zh-CN" dirty="0">
                <a:latin typeface="+mn-ea"/>
              </a:rPr>
              <a:t>A</a:t>
            </a:r>
            <a:r>
              <a:rPr lang="zh-CN" altLang="en-US" dirty="0">
                <a:latin typeface="+mn-ea"/>
              </a:rPr>
              <a:t>、一次性</a:t>
            </a:r>
          </a:p>
          <a:p>
            <a:pPr algn="l">
              <a:lnSpc>
                <a:spcPct val="150000"/>
              </a:lnSpc>
            </a:pPr>
            <a:r>
              <a:rPr lang="en-US" altLang="zh-CN" dirty="0">
                <a:latin typeface="+mn-ea"/>
              </a:rPr>
              <a:t>B</a:t>
            </a:r>
            <a:r>
              <a:rPr lang="zh-CN" altLang="en-US" dirty="0">
                <a:latin typeface="+mn-ea"/>
              </a:rPr>
              <a:t>、通常按年</a:t>
            </a:r>
          </a:p>
          <a:p>
            <a:pPr algn="l">
              <a:lnSpc>
                <a:spcPct val="150000"/>
              </a:lnSpc>
            </a:pPr>
            <a:r>
              <a:rPr lang="en-US" altLang="zh-CN" dirty="0">
                <a:solidFill>
                  <a:srgbClr val="FF0000"/>
                </a:solidFill>
                <a:latin typeface="+mn-ea"/>
              </a:rPr>
              <a:t>C</a:t>
            </a:r>
            <a:r>
              <a:rPr lang="zh-CN" altLang="en-US" dirty="0">
                <a:solidFill>
                  <a:srgbClr val="FF0000"/>
                </a:solidFill>
                <a:latin typeface="+mn-ea"/>
              </a:rPr>
              <a:t>、通常按月</a:t>
            </a:r>
          </a:p>
          <a:p>
            <a:pPr algn="l">
              <a:lnSpc>
                <a:spcPct val="150000"/>
              </a:lnSpc>
            </a:pPr>
            <a:r>
              <a:rPr lang="en-US" altLang="zh-CN" dirty="0">
                <a:latin typeface="+mn-ea"/>
              </a:rPr>
              <a:t>D</a:t>
            </a:r>
            <a:r>
              <a:rPr lang="zh-CN" altLang="en-US" dirty="0">
                <a:latin typeface="+mn-ea"/>
              </a:rPr>
              <a:t>、通常按周</a:t>
            </a:r>
            <a:endParaRPr lang="zh-CN" altLang="zh-CN" dirty="0">
              <a:latin typeface="+mn-ea"/>
            </a:endParaRPr>
          </a:p>
        </p:txBody>
      </p:sp>
      <p:sp>
        <p:nvSpPr>
          <p:cNvPr id="5" name="TextBox 3">
            <a:extLst>
              <a:ext uri="{FF2B5EF4-FFF2-40B4-BE49-F238E27FC236}">
                <a16:creationId xmlns:a16="http://schemas.microsoft.com/office/drawing/2014/main" id="{313BC11D-B28E-45FF-9204-11460A40BAE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3749765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09099" y="2066581"/>
            <a:ext cx="5828580" cy="3925153"/>
          </a:xfrm>
        </p:spPr>
        <p:txBody>
          <a:bodyPr anchor="t"/>
          <a:lstStyle/>
          <a:p>
            <a:pPr algn="l">
              <a:lnSpc>
                <a:spcPct val="150000"/>
              </a:lnSpc>
              <a:spcAft>
                <a:spcPts val="1200"/>
              </a:spcAft>
            </a:pPr>
            <a:r>
              <a:rPr lang="zh-CN" altLang="en-US" dirty="0">
                <a:latin typeface="+mn-ea"/>
              </a:rPr>
              <a:t>养老金的调整方式有（  ）。</a:t>
            </a:r>
          </a:p>
          <a:p>
            <a:pPr algn="l">
              <a:lnSpc>
                <a:spcPct val="150000"/>
              </a:lnSpc>
            </a:pPr>
            <a:r>
              <a:rPr lang="en-US" altLang="zh-CN" dirty="0">
                <a:latin typeface="+mn-ea"/>
              </a:rPr>
              <a:t>A</a:t>
            </a:r>
            <a:r>
              <a:rPr lang="zh-CN" altLang="en-US" dirty="0">
                <a:latin typeface="+mn-ea"/>
              </a:rPr>
              <a:t>、养老金随物价上涨自动提高</a:t>
            </a:r>
          </a:p>
          <a:p>
            <a:pPr algn="l">
              <a:lnSpc>
                <a:spcPct val="150000"/>
              </a:lnSpc>
            </a:pPr>
            <a:r>
              <a:rPr lang="en-US" altLang="zh-CN" dirty="0">
                <a:latin typeface="+mn-ea"/>
              </a:rPr>
              <a:t>B</a:t>
            </a:r>
            <a:r>
              <a:rPr lang="zh-CN" altLang="en-US" dirty="0">
                <a:latin typeface="+mn-ea"/>
              </a:rPr>
              <a:t>、养老金一直不会调整</a:t>
            </a:r>
          </a:p>
          <a:p>
            <a:pPr algn="l">
              <a:lnSpc>
                <a:spcPct val="150000"/>
              </a:lnSpc>
            </a:pPr>
            <a:r>
              <a:rPr lang="en-US" altLang="zh-CN" dirty="0">
                <a:latin typeface="+mn-ea"/>
              </a:rPr>
              <a:t>C</a:t>
            </a:r>
            <a:r>
              <a:rPr lang="zh-CN" altLang="en-US" dirty="0">
                <a:latin typeface="+mn-ea"/>
              </a:rPr>
              <a:t>、养老金每年提高一定幅度</a:t>
            </a:r>
          </a:p>
          <a:p>
            <a:pPr algn="l">
              <a:lnSpc>
                <a:spcPct val="150000"/>
              </a:lnSpc>
            </a:pPr>
            <a:r>
              <a:rPr lang="en-US" altLang="zh-CN" dirty="0">
                <a:latin typeface="+mn-ea"/>
              </a:rPr>
              <a:t>D</a:t>
            </a:r>
            <a:r>
              <a:rPr lang="zh-CN" altLang="en-US" dirty="0">
                <a:latin typeface="+mn-ea"/>
              </a:rPr>
              <a:t>、养老金每月提高一定额度</a:t>
            </a:r>
          </a:p>
        </p:txBody>
      </p:sp>
      <p:sp>
        <p:nvSpPr>
          <p:cNvPr id="5" name="TextBox 3">
            <a:extLst>
              <a:ext uri="{FF2B5EF4-FFF2-40B4-BE49-F238E27FC236}">
                <a16:creationId xmlns:a16="http://schemas.microsoft.com/office/drawing/2014/main" id="{90576E60-3B8C-4C49-9FE4-5F6FDCA1ABF0}"/>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8651415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409099" y="2066581"/>
            <a:ext cx="5828580" cy="3925153"/>
          </a:xfrm>
        </p:spPr>
        <p:txBody>
          <a:bodyPr anchor="t"/>
          <a:lstStyle/>
          <a:p>
            <a:pPr algn="l">
              <a:lnSpc>
                <a:spcPct val="150000"/>
              </a:lnSpc>
              <a:spcAft>
                <a:spcPts val="1200"/>
              </a:spcAft>
            </a:pPr>
            <a:r>
              <a:rPr lang="zh-CN" altLang="en-US" dirty="0">
                <a:latin typeface="+mn-ea"/>
              </a:rPr>
              <a:t>养老金的调整方式有（ </a:t>
            </a:r>
            <a:r>
              <a:rPr lang="en-US" altLang="zh-CN" b="1" dirty="0">
                <a:solidFill>
                  <a:srgbClr val="FF0000"/>
                </a:solidFill>
                <a:latin typeface="+mn-ea"/>
              </a:rPr>
              <a:t>A</a:t>
            </a:r>
            <a:r>
              <a:rPr lang="zh-CN" altLang="en-US" dirty="0">
                <a:latin typeface="+mn-ea"/>
              </a:rPr>
              <a:t> ）。</a:t>
            </a:r>
          </a:p>
          <a:p>
            <a:pPr algn="l">
              <a:lnSpc>
                <a:spcPct val="150000"/>
              </a:lnSpc>
            </a:pPr>
            <a:r>
              <a:rPr lang="en-US" altLang="zh-CN" dirty="0">
                <a:solidFill>
                  <a:srgbClr val="FF0000"/>
                </a:solidFill>
                <a:latin typeface="+mn-ea"/>
              </a:rPr>
              <a:t>A</a:t>
            </a:r>
            <a:r>
              <a:rPr lang="zh-CN" altLang="en-US" dirty="0">
                <a:solidFill>
                  <a:srgbClr val="FF0000"/>
                </a:solidFill>
                <a:latin typeface="+mn-ea"/>
              </a:rPr>
              <a:t>、养老金随物价上涨自动提高</a:t>
            </a:r>
          </a:p>
          <a:p>
            <a:pPr algn="l">
              <a:lnSpc>
                <a:spcPct val="150000"/>
              </a:lnSpc>
            </a:pPr>
            <a:r>
              <a:rPr lang="en-US" altLang="zh-CN" dirty="0">
                <a:latin typeface="+mn-ea"/>
              </a:rPr>
              <a:t>B</a:t>
            </a:r>
            <a:r>
              <a:rPr lang="zh-CN" altLang="en-US" dirty="0">
                <a:latin typeface="+mn-ea"/>
              </a:rPr>
              <a:t>、养老金一直不会调整</a:t>
            </a:r>
          </a:p>
          <a:p>
            <a:pPr algn="l">
              <a:lnSpc>
                <a:spcPct val="150000"/>
              </a:lnSpc>
            </a:pPr>
            <a:r>
              <a:rPr lang="en-US" altLang="zh-CN" dirty="0">
                <a:latin typeface="+mn-ea"/>
              </a:rPr>
              <a:t>C</a:t>
            </a:r>
            <a:r>
              <a:rPr lang="zh-CN" altLang="en-US" dirty="0">
                <a:latin typeface="+mn-ea"/>
              </a:rPr>
              <a:t>、养老金每年提高一定幅度</a:t>
            </a:r>
          </a:p>
          <a:p>
            <a:pPr algn="l">
              <a:lnSpc>
                <a:spcPct val="150000"/>
              </a:lnSpc>
            </a:pPr>
            <a:r>
              <a:rPr lang="en-US" altLang="zh-CN" dirty="0">
                <a:latin typeface="+mn-ea"/>
              </a:rPr>
              <a:t>D</a:t>
            </a:r>
            <a:r>
              <a:rPr lang="zh-CN" altLang="en-US" dirty="0">
                <a:latin typeface="+mn-ea"/>
              </a:rPr>
              <a:t>、养老金每月提高一定额度</a:t>
            </a:r>
          </a:p>
        </p:txBody>
      </p:sp>
      <p:sp>
        <p:nvSpPr>
          <p:cNvPr id="5" name="TextBox 3">
            <a:extLst>
              <a:ext uri="{FF2B5EF4-FFF2-40B4-BE49-F238E27FC236}">
                <a16:creationId xmlns:a16="http://schemas.microsoft.com/office/drawing/2014/main" id="{90576E60-3B8C-4C49-9FE4-5F6FDCA1ABF0}"/>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60432018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8728</TotalTime>
  <Words>9537</Words>
  <Application>Microsoft Office PowerPoint</Application>
  <PresentationFormat>宽屏</PresentationFormat>
  <Paragraphs>900</Paragraphs>
  <Slides>103</Slides>
  <Notes>87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103</vt:i4>
      </vt:variant>
    </vt:vector>
  </HeadingPairs>
  <TitlesOfParts>
    <vt:vector size="114" baseType="lpstr">
      <vt:lpstr>Helvetica Neue For Number</vt:lpstr>
      <vt:lpstr>等线</vt:lpstr>
      <vt:lpstr>等线 Light</vt:lpstr>
      <vt:lpstr>黑体</vt:lpstr>
      <vt:lpstr>宋体</vt:lpstr>
      <vt:lpstr>微软雅黑</vt:lpstr>
      <vt:lpstr>Arial</vt:lpstr>
      <vt:lpstr>Calibri</vt:lpstr>
      <vt:lpstr>Times New Roman</vt:lpstr>
      <vt:lpstr>自定义设计方案</vt:lpstr>
      <vt:lpstr>【尤里奇】人力三级课件标准化模版V2.0（2016-6-21）</vt:lpstr>
      <vt:lpstr>社会保障学（课程代码：07484）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广东人力本自考《劳动法》串讲</dc:title>
  <dc:creator>Yonghao Liao</dc:creator>
  <cp:lastModifiedBy>易珊</cp:lastModifiedBy>
  <cp:revision>752</cp:revision>
  <dcterms:created xsi:type="dcterms:W3CDTF">2015-05-05T08:02:00Z</dcterms:created>
  <dcterms:modified xsi:type="dcterms:W3CDTF">2020-11-13T04:41:12Z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