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01"/>
  </p:notesMasterIdLst>
  <p:sldIdLst>
    <p:sldId id="333" r:id="rId3"/>
    <p:sldId id="1274" r:id="rId4"/>
    <p:sldId id="1308" r:id="rId5"/>
    <p:sldId id="1885" r:id="rId6"/>
    <p:sldId id="1886" r:id="rId7"/>
    <p:sldId id="1275" r:id="rId8"/>
    <p:sldId id="1896" r:id="rId9"/>
    <p:sldId id="1309" r:id="rId10"/>
    <p:sldId id="1897" r:id="rId11"/>
    <p:sldId id="1887" r:id="rId12"/>
    <p:sldId id="1911" r:id="rId13"/>
    <p:sldId id="1910" r:id="rId14"/>
    <p:sldId id="1888" r:id="rId15"/>
    <p:sldId id="1276" r:id="rId16"/>
    <p:sldId id="1248" r:id="rId17"/>
    <p:sldId id="1249" r:id="rId18"/>
    <p:sldId id="1315" r:id="rId19"/>
    <p:sldId id="1889" r:id="rId20"/>
    <p:sldId id="1890" r:id="rId21"/>
    <p:sldId id="1891" r:id="rId22"/>
    <p:sldId id="1892" r:id="rId23"/>
    <p:sldId id="816" r:id="rId24"/>
    <p:sldId id="1235" r:id="rId25"/>
    <p:sldId id="757" r:id="rId26"/>
    <p:sldId id="1898" r:id="rId27"/>
    <p:sldId id="1316" r:id="rId28"/>
    <p:sldId id="817" r:id="rId29"/>
    <p:sldId id="1318" r:id="rId30"/>
    <p:sldId id="1317" r:id="rId31"/>
    <p:sldId id="1893" r:id="rId32"/>
    <p:sldId id="1278" r:id="rId33"/>
    <p:sldId id="764" r:id="rId34"/>
    <p:sldId id="1894" r:id="rId35"/>
    <p:sldId id="1900" r:id="rId36"/>
    <p:sldId id="1899" r:id="rId37"/>
    <p:sldId id="1857" r:id="rId38"/>
    <p:sldId id="766" r:id="rId39"/>
    <p:sldId id="767" r:id="rId40"/>
    <p:sldId id="768" r:id="rId41"/>
    <p:sldId id="1858" r:id="rId42"/>
    <p:sldId id="1859" r:id="rId43"/>
    <p:sldId id="1860" r:id="rId44"/>
    <p:sldId id="1861" r:id="rId45"/>
    <p:sldId id="1901" r:id="rId46"/>
    <p:sldId id="1902" r:id="rId47"/>
    <p:sldId id="1862" r:id="rId48"/>
    <p:sldId id="1863" r:id="rId49"/>
    <p:sldId id="1864" r:id="rId50"/>
    <p:sldId id="1865" r:id="rId51"/>
    <p:sldId id="769" r:id="rId52"/>
    <p:sldId id="1313" r:id="rId53"/>
    <p:sldId id="1895" r:id="rId54"/>
    <p:sldId id="1867" r:id="rId55"/>
    <p:sldId id="1903" r:id="rId56"/>
    <p:sldId id="1904" r:id="rId57"/>
    <p:sldId id="1866" r:id="rId58"/>
    <p:sldId id="1868" r:id="rId59"/>
    <p:sldId id="1279" r:id="rId60"/>
    <p:sldId id="781" r:id="rId61"/>
    <p:sldId id="783" r:id="rId62"/>
    <p:sldId id="1906" r:id="rId63"/>
    <p:sldId id="1905" r:id="rId64"/>
    <p:sldId id="1869" r:id="rId65"/>
    <p:sldId id="1870" r:id="rId66"/>
    <p:sldId id="1871" r:id="rId67"/>
    <p:sldId id="1872" r:id="rId68"/>
    <p:sldId id="1873" r:id="rId69"/>
    <p:sldId id="1874" r:id="rId70"/>
    <p:sldId id="1280" r:id="rId71"/>
    <p:sldId id="819" r:id="rId72"/>
    <p:sldId id="820" r:id="rId73"/>
    <p:sldId id="1852" r:id="rId74"/>
    <p:sldId id="796" r:id="rId75"/>
    <p:sldId id="1876" r:id="rId76"/>
    <p:sldId id="1908" r:id="rId77"/>
    <p:sldId id="1909" r:id="rId78"/>
    <p:sldId id="1875" r:id="rId79"/>
    <p:sldId id="1289" r:id="rId80"/>
    <p:sldId id="1320" r:id="rId81"/>
    <p:sldId id="1877" r:id="rId82"/>
    <p:sldId id="1281" r:id="rId83"/>
    <p:sldId id="1293" r:id="rId84"/>
    <p:sldId id="1323" r:id="rId85"/>
    <p:sldId id="1322" r:id="rId86"/>
    <p:sldId id="1324" r:id="rId87"/>
    <p:sldId id="806" r:id="rId88"/>
    <p:sldId id="1290" r:id="rId89"/>
    <p:sldId id="1325" r:id="rId90"/>
    <p:sldId id="1326" r:id="rId91"/>
    <p:sldId id="1282" r:id="rId92"/>
    <p:sldId id="810" r:id="rId93"/>
    <p:sldId id="812" r:id="rId94"/>
    <p:sldId id="1907" r:id="rId95"/>
    <p:sldId id="815" r:id="rId96"/>
    <p:sldId id="1878" r:id="rId97"/>
    <p:sldId id="1879" r:id="rId98"/>
    <p:sldId id="1220" r:id="rId99"/>
    <p:sldId id="1851"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19" autoAdjust="0"/>
  </p:normalViewPr>
  <p:slideViewPr>
    <p:cSldViewPr snapToGrid="0">
      <p:cViewPr>
        <p:scale>
          <a:sx n="67" d="100"/>
          <a:sy n="67" d="100"/>
        </p:scale>
        <p:origin x="84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57608-48AB-44AB-B0A0-9AFFA43737B0}"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38CFC-E2B4-423A-9EC3-7C2B4D29B03D}" type="slidenum">
              <a:rPr lang="zh-CN" altLang="en-US" smtClean="0"/>
              <a:t>‹#›</a:t>
            </a:fld>
            <a:endParaRPr lang="zh-CN" altLang="en-US"/>
          </a:p>
        </p:txBody>
      </p:sp>
    </p:spTree>
    <p:extLst>
      <p:ext uri="{BB962C8B-B14F-4D97-AF65-F5344CB8AC3E}">
        <p14:creationId xmlns:p14="http://schemas.microsoft.com/office/powerpoint/2010/main" val="813539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070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9353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75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205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428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384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9829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13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55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95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F2D3D"/>
                </a:solidFill>
                <a:effectLst/>
                <a:latin typeface="Helvetica Neue For Number"/>
              </a:rPr>
              <a:t>从世界范围看，失业保障在实行之初以救助模式为主，后来逐渐由救助模式过渡到保险模式。目前建立失业保障制度的国家中，</a:t>
            </a:r>
            <a:r>
              <a:rPr lang="en-US" altLang="zh-CN" b="0" i="0" dirty="0">
                <a:solidFill>
                  <a:srgbClr val="1F2D3D"/>
                </a:solidFill>
                <a:effectLst/>
                <a:latin typeface="Helvetica Neue For Number"/>
              </a:rPr>
              <a:t>4/5</a:t>
            </a:r>
            <a:r>
              <a:rPr lang="zh-CN" altLang="en-US" b="0" i="0" dirty="0">
                <a:solidFill>
                  <a:srgbClr val="1F2D3D"/>
                </a:solidFill>
                <a:effectLst/>
                <a:latin typeface="Helvetica Neue For Number"/>
              </a:rPr>
              <a:t>实行以保险模式为主的失业保障。</a:t>
            </a:r>
            <a:endParaRPr lang="en-US" altLang="zh-CN" b="0" i="0" dirty="0">
              <a:solidFill>
                <a:srgbClr val="1F2D3D"/>
              </a:solidFill>
              <a:effectLst/>
              <a:latin typeface="Helvetica Neue For Number"/>
            </a:endParaRPr>
          </a:p>
          <a:p>
            <a:pPr algn="l"/>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我国失业保险制度的适应性主要分为以下三方面：</a:t>
            </a:r>
          </a:p>
          <a:p>
            <a:pPr algn="l"/>
            <a:r>
              <a:rPr lang="zh-CN" altLang="en-US" b="0" i="0" dirty="0">
                <a:solidFill>
                  <a:srgbClr val="1F2D3D"/>
                </a:solidFill>
                <a:effectLst/>
                <a:latin typeface="Helvetica Neue For Number"/>
              </a:rPr>
              <a:t>一、制度模式与时代发展相适应。</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二、制度功能与转型期我国社会政治形势相适应。</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三、低水平的保障与我国经济发展水平相适应。</a:t>
            </a: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312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65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736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424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402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828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458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080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645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461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558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275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461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800" kern="100" dirty="0">
                <a:effectLst/>
                <a:latin typeface="宋体" panose="02010600030101010101" pitchFamily="2" charset="-122"/>
                <a:ea typeface="宋体" panose="02010600030101010101" pitchFamily="2" charset="-122"/>
              </a:rPr>
              <a:t>统筹基金和个人账户要划定各自的支付范围，分别核算，不得互相挤占。要确定统筹基金的起付标准和最高支付限额，起付标准原则上控制在当地职工年平均工资的</a:t>
            </a:r>
            <a:r>
              <a:rPr lang="en-US" altLang="zh-CN" sz="1800" kern="100" dirty="0">
                <a:effectLst/>
                <a:latin typeface="宋体" panose="02010600030101010101" pitchFamily="2" charset="-122"/>
                <a:ea typeface="宋体" panose="02010600030101010101" pitchFamily="2" charset="-122"/>
              </a:rPr>
              <a:t>10%</a:t>
            </a:r>
            <a:r>
              <a:rPr lang="zh-CN" altLang="en-US" sz="1800" kern="100" dirty="0">
                <a:effectLst/>
                <a:latin typeface="宋体" panose="02010600030101010101" pitchFamily="2" charset="-122"/>
                <a:ea typeface="宋体" panose="02010600030101010101" pitchFamily="2" charset="-122"/>
              </a:rPr>
              <a:t>左右。最高支付限额原则上控制在当地职工年平均工资的</a:t>
            </a:r>
            <a:r>
              <a:rPr lang="en-US" altLang="zh-CN" sz="1800" kern="100" dirty="0">
                <a:effectLst/>
                <a:latin typeface="宋体" panose="02010600030101010101" pitchFamily="2" charset="-122"/>
                <a:ea typeface="宋体" panose="02010600030101010101" pitchFamily="2" charset="-122"/>
              </a:rPr>
              <a:t>4</a:t>
            </a:r>
            <a:r>
              <a:rPr lang="zh-CN" altLang="en-US" sz="1800" kern="100" dirty="0">
                <a:effectLst/>
                <a:latin typeface="宋体" panose="02010600030101010101" pitchFamily="2" charset="-122"/>
                <a:ea typeface="宋体" panose="02010600030101010101" pitchFamily="2" charset="-122"/>
              </a:rPr>
              <a:t>倍左右，起付标准以下的医疗费用，从个人账户中支付或由个人自付。起付标准以上、最高限额以下的医疗费用，主要从统筹基金中支付，个人也要负担一定比例，超过最高支付限额的医疗费用，可以通过商业医疗保险等途径解决。而在参加社会医疗保险的人群中，还有许多人不满足于社会医疗保险的“低水平”，同时要寻求基本项目以外的医疗服务和封顶线以上的经济保障，而商业医疗保险却是最佳选择。</a:t>
            </a:r>
            <a:endParaRPr lang="zh-CN" altLang="en-US" sz="1800" kern="100" dirty="0">
              <a:effectLst/>
              <a:latin typeface="Times New Roman" panose="02020603050405020304" pitchFamily="18" charset="0"/>
              <a:ea typeface="宋体" panose="02010600030101010101" pitchFamily="2" charset="-122"/>
            </a:endParaRP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66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从事业务所采取的手段不同。商业医疗保险属于商业行为，贯彻买卖自由原则，是否投保及</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投保几份完全由投探人自主决定，别人无权干涉；而社会医疗保险体现的是国家意志，具有强制性，拒不缴纳社会医疗保险费者要受到相关法律的处罚。</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覆盖对象有区别。商业医疗保险理论上面对全体国民，但在我国由于种种原因，覆盖人群较少；</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社会医疗保险的覆盖对象是城镇所有劳动者</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，可以说是大多数人的保险。</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保障性质不同。</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商业保险公司的商业性质决定了它们在支付赔偿金时往往将金额压到最低水平，并不考虑投保者的实际经济状况和利益；</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社会医疗保险是国家为维护社会稳定而从事的一项特定的社会事业，带有福利性质，只要劳动者生病造成损失，经核实后国家就会支付相应的医疗待遇。</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运行机制不同。具体表现为：（</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）保险资金的来源不同。商业医疗保险资金来源渠道单一，完全由投保人提供；社会医疗保险资金通常由企业、职工和政府共同筹集。（</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）保险给付标准不同。</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商业医疗保险的给付强调个人公平性，多投多付，不投不付</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；社会医疗保险的给付则强调社会适当性，标准统一。（</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）保险给付额受通货膨胀的影响不同。商业医疗保险的给付额在签约时就已确定；社会医疗保险则可通过调整保险费率的办法提高给付水平</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以保证给付额的实际购买力。（</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）保险资金的保值增值方式不同。商业保险的投资权在各企业手中，投资方式由自己决定；社会医疗保险的投资权很集中，基层机构一般没有投资权，政府对投资干预很大，往往规定投资的大致去向。</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732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804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441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62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12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027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726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673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6731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582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360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118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最早的补充医疗保险实践出现于</a:t>
            </a:r>
            <a:r>
              <a:rPr lang="en-US" altLang="zh-CN" sz="1800" kern="100" dirty="0">
                <a:effectLst/>
                <a:latin typeface="宋体" panose="02010600030101010101" pitchFamily="2" charset="-122"/>
                <a:ea typeface="宋体" panose="02010600030101010101" pitchFamily="2" charset="-122"/>
              </a:rPr>
              <a:t>1996</a:t>
            </a:r>
            <a:r>
              <a:rPr lang="zh-CN" altLang="en-US" sz="1800" kern="100" dirty="0">
                <a:effectLst/>
                <a:latin typeface="宋体" panose="02010600030101010101" pitchFamily="2" charset="-122"/>
                <a:ea typeface="宋体" panose="02010600030101010101" pitchFamily="2" charset="-122"/>
              </a:rPr>
              <a:t>年。这种形式的医疗保险在</a:t>
            </a:r>
            <a:r>
              <a:rPr lang="en-US" altLang="zh-CN" sz="1800" kern="100" dirty="0">
                <a:effectLst/>
                <a:latin typeface="宋体" panose="02010600030101010101" pitchFamily="2" charset="-122"/>
                <a:ea typeface="宋体" panose="02010600030101010101" pitchFamily="2" charset="-122"/>
              </a:rPr>
              <a:t>1998</a:t>
            </a:r>
            <a:r>
              <a:rPr lang="zh-CN" altLang="en-US" sz="1800" kern="100" dirty="0">
                <a:effectLst/>
                <a:latin typeface="宋体" panose="02010600030101010101" pitchFamily="2" charset="-122"/>
                <a:ea typeface="宋体" panose="02010600030101010101" pitchFamily="2" charset="-122"/>
              </a:rPr>
              <a:t>年国务院发布</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关于建立城镇职工基本医疗保险制度的决定</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（以下简称</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决定</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）之后开始引起越来越多人的关注。</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它产生的需求基础为，用人单位和个人因其经济收入的增加</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为了抵御高额医疗费用风险而自愿投资的行为。补充医疗保险的功能在于，分散基本医疗保险参保人员承担的超过基本医疗保险最高支付限额以上和基本医疗保险范围以外个人自付高额医疗费用的风险，发挥风险再分散的作用，是基本医疗保险的一种补充形式。</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08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参保方可以选择补充医疗保险的具体形式。从保险学的角度看，参保单位和参保人的经济收入状况的差异性和参保人个人身体状况的差异性，导致了对医疗需求有所不同。这就在客观上要求补充医疗保险在形式和产品上是多种多样的，使参保单位和参保人可以根据自己的能力、需求以及偏好来进行选择。在不同的行业或企业，职工的医疗保险需求不尽相同，疾病风险发生的概率也不一致，因此，</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在不同行业的企业之间，补充性医疗保险的形式、保障的内容、保障的水平都可能不一致</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基本医疔保险是满足所有职工基本医疗保险的一个基本平台，人人平等。在这个基本平台之上，各个行业和企业根据自己的能力建造补充医疗保险大厦，楼层有高有低，也可能是平房。多层次性是现行医疗保险制度改革带来的必然结果。</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相对的自愿性。补充医疗保险不宜强制性。这是由经济收入的差距而导致的有支付能力的医疗需求的多样性所决定的。应当让参保单位和参保人自愿参加、自愿选择补充医疗保险的形式和产品，满足自身有支付能力的医疗需求的多</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福利与非福利一方面，当用人单位缴纳补充医疗保险费时，体现了一定的公平性；用人单位通过给其职工缴纳补充医疗保险费，为职工提供一定的福利，这种福利可以增强职工和用人单位之间的凝聚力以及职工对单位的归属感，调动职工为用人单位工作的积极性和创造性。另一方面，在一个社会范围内不管是用人单位，还是职工，他们作为一个个体参加补充医疗保险，又具有非福利性质，</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不具有社会公平性。它要体现多投保多受益、少投保少受益、不投保不受益</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的原则，即体现在一定范围内的效率优先原则。同时，它也严格遵循等价交换原则。补充医疗保险机构通过在国家确定的补充医疗保险筹资水平内设计多种缴费率的补充医疗免除产品，与参保人之间维系一种经济利益关系，按照补充医疗保险合同规定的内容，明确双方的权利和义务。</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保障性。补充医疗保险使参保人享受到更多更好的医疗服务。补充医疗保险加上基本医疗保险能够为参保人分担大部分医疗费用，解除参保人可能因承担高额医疗费用而影响其基本生活所产生的后顾之忧。</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8698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5804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4945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278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7092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5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892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81206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810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30480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应该由被保险者个人（雇员）、其所在单位和国家三方共同承担。医疗社会保险资金来源于被保险人个人缴纳的保险费、被保险人所在单位（雇主）缴纳的保险费、政府资助以及其他方面的收入（如费用分担等）。</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个人和单位缴纳的保险费是医疗社会保险资金的主要来源。保险费的缴纳通常与工资或收入有关，个人和单位可以按相同比例缴纳，也可以按不同比例缴纳。但是，用来缴纳保险费的那部分收入占工资的比例，一般不超过保险费占最高工资限额的比例。雇主缴纳的保险费，往往比雇员缴纳的多。</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05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30480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险费占被保险人工资的比例，是根据被保险人的经济状况计算出来的。医疗社会保险资金通过缴纳保险费来筹集，必须对上述主要变量进行短期预测，实行保险精算制。保险费的比例应能随着情况的变化而及时修正。一般应留有部分应急储备金作为保险安全基金，以保证特殊情况下的资金来源。医疗社会保险资金有独立的财务系统，并接受政府管理机构的监督。</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0760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医疗社会给付，医疗社会保险给付主要采取医疗给付的形式，它是被保险人应享受的权利；每个被保险人不论缴纳多少保险费，在法律上都有权享有这种给付。</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en-US" altLang="zh-CN" b="0" i="0" dirty="0">
              <a:solidFill>
                <a:srgbClr val="1F2D3D"/>
              </a:solidFill>
              <a:effectLst/>
              <a:latin typeface="Helvetica Neue For Number"/>
            </a:endParaRPr>
          </a:p>
          <a:p>
            <a:pPr algn="l"/>
            <a:r>
              <a:rPr lang="zh-CN" altLang="en-US" b="0" i="0" dirty="0">
                <a:solidFill>
                  <a:srgbClr val="1F2D3D"/>
                </a:solidFill>
                <a:effectLst/>
                <a:latin typeface="Helvetica Neue For Number"/>
              </a:rPr>
              <a:t>公正原则：医疗社会保险给付应保证每个受保人都有</a:t>
            </a:r>
            <a:r>
              <a:rPr lang="zh-CN" altLang="en-US" b="1" i="0" dirty="0">
                <a:solidFill>
                  <a:srgbClr val="1F2D3D"/>
                </a:solidFill>
                <a:effectLst/>
                <a:latin typeface="Helvetica Neue For Number"/>
              </a:rPr>
              <a:t>均等的</a:t>
            </a:r>
            <a:r>
              <a:rPr lang="zh-CN" altLang="en-US" b="0" i="0" dirty="0">
                <a:solidFill>
                  <a:srgbClr val="1F2D3D"/>
                </a:solidFill>
                <a:effectLst/>
                <a:latin typeface="Helvetica Neue For Number"/>
              </a:rPr>
              <a:t>就医权利和机会。</a:t>
            </a:r>
            <a:endParaRPr lang="en-US" altLang="zh-CN" b="0" i="0" dirty="0">
              <a:solidFill>
                <a:srgbClr val="1F2D3D"/>
              </a:solidFill>
              <a:effectLst/>
              <a:latin typeface="Helvetica Neue For Nu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F2D3D"/>
                </a:solidFill>
                <a:effectLst/>
                <a:latin typeface="Helvetica Neue For Number"/>
              </a:rPr>
              <a:t>适当原则</a:t>
            </a:r>
            <a:r>
              <a:rPr lang="zh-CN" altLang="en-US" b="0" i="0" dirty="0">
                <a:solidFill>
                  <a:srgbClr val="1F2D3D"/>
                </a:solidFill>
                <a:effectLst/>
                <a:latin typeface="Helvetica Neue For Number"/>
              </a:rPr>
              <a:t>：医疗社会保险</a:t>
            </a:r>
            <a:r>
              <a:rPr lang="zh-CN" altLang="en-US" b="1" i="0" dirty="0">
                <a:solidFill>
                  <a:srgbClr val="1F2D3D"/>
                </a:solidFill>
                <a:effectLst/>
                <a:latin typeface="Helvetica Neue For Number"/>
              </a:rPr>
              <a:t>给付项目和待遇标准</a:t>
            </a:r>
            <a:r>
              <a:rPr lang="zh-CN" altLang="en-US" b="0" i="0" dirty="0">
                <a:solidFill>
                  <a:srgbClr val="1F2D3D"/>
                </a:solidFill>
                <a:effectLst/>
                <a:latin typeface="Helvetica Neue For Number"/>
              </a:rPr>
              <a:t>，应与医疗社会保险的</a:t>
            </a:r>
            <a:r>
              <a:rPr lang="zh-CN" altLang="en-US" b="1" i="0" dirty="0">
                <a:solidFill>
                  <a:srgbClr val="1F2D3D"/>
                </a:solidFill>
                <a:effectLst/>
                <a:latin typeface="Helvetica Neue For Number"/>
              </a:rPr>
              <a:t>财力相适应</a:t>
            </a:r>
            <a:r>
              <a:rPr lang="zh-CN" altLang="en-US" b="0" i="0" dirty="0">
                <a:solidFill>
                  <a:srgbClr val="1F2D3D"/>
                </a:solidFill>
                <a:effectLst/>
                <a:latin typeface="Helvetica Neue For Number"/>
              </a:rPr>
              <a:t>，并能保证受保人获得</a:t>
            </a:r>
            <a:r>
              <a:rPr lang="zh-CN" altLang="en-US" b="1" i="0" dirty="0">
                <a:solidFill>
                  <a:srgbClr val="1F2D3D"/>
                </a:solidFill>
                <a:effectLst/>
                <a:latin typeface="Helvetica Neue For Number"/>
              </a:rPr>
              <a:t>适度的医疗照顾</a:t>
            </a:r>
            <a:endParaRPr lang="en-US" altLang="zh-CN" b="0" i="0" dirty="0">
              <a:solidFill>
                <a:srgbClr val="1F2D3D"/>
              </a:solidFill>
              <a:effectLst/>
              <a:latin typeface="Helvetica Neue For Number"/>
            </a:endParaRPr>
          </a:p>
          <a:p>
            <a:pPr algn="l"/>
            <a:r>
              <a:rPr lang="zh-CN" altLang="en-US" b="0" i="0" dirty="0">
                <a:solidFill>
                  <a:srgbClr val="1F2D3D"/>
                </a:solidFill>
                <a:effectLst/>
                <a:latin typeface="Helvetica Neue For Number"/>
              </a:rPr>
              <a:t>连续性原则：医疗社会保险给付应保证被保险人获得所有必需的、不同级别的医疗服务。</a:t>
            </a:r>
            <a:endParaRPr lang="en-US" altLang="zh-CN" b="0" i="0" dirty="0">
              <a:solidFill>
                <a:srgbClr val="1F2D3D"/>
              </a:solidFill>
              <a:effectLst/>
              <a:latin typeface="Helvetica Neue For Number"/>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54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20815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4784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797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541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4856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F2D3D"/>
                </a:solidFill>
                <a:effectLst/>
                <a:latin typeface="Helvetica Neue For Number"/>
              </a:rPr>
              <a:t>就整个社会而言，对建立失业保险制度的紧迫性、重要性的认识仍然是不清晰的，也是不深刻的。首先是对社会主义制度下失业现象存在的原因认识不深刻，相当长的时间总想回避失业问题，而不是深入分析其产生的原因，从根本上找出切实可行的解决办法。其次是对解决失业问题的信心不足，面对失业问题多半是采取临时性、过渡性的措施和办法，而未提出系统的特别是制度和法律层面的解决办法。再次是对建立失业保险制度的重大意义未形成全社会的共识，计划经济时期国家、企业包下来的观念依然存在，企业、职工的失业保险意识不强，对参加失业保险甚至采取拖延、抵制的做法。</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5993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55627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医疗社会保险属于短期的、经常性的保险。由于疾病的发生是随机的、突发性的，医疗社会保险提供的补偿也只能是短期的、经常性的，不像其他社会保险如老年保险或生育保险那样是长期性的、可预测的或一次性的。因此，医疗社会保险在财务处理方式上也应与其他社会保险有所不同。</a:t>
            </a:r>
            <a:endParaRPr lang="en-US" altLang="zh-CN" b="0" i="0" dirty="0">
              <a:solidFill>
                <a:srgbClr val="1F2D3D"/>
              </a:solidFill>
              <a:effectLst/>
              <a:latin typeface="Helvetica Neue For Number"/>
            </a:endParaRPr>
          </a:p>
          <a:p>
            <a:endParaRPr lang="en-US" altLang="zh-CN" b="0" i="0" dirty="0">
              <a:solidFill>
                <a:srgbClr val="1F2D3D"/>
              </a:solidFill>
              <a:effectLst/>
              <a:latin typeface="Helvetica Neue For Number"/>
            </a:endParaRPr>
          </a:p>
          <a:p>
            <a:r>
              <a:rPr lang="zh-CN" altLang="en-US" b="0" i="0" dirty="0">
                <a:solidFill>
                  <a:srgbClr val="F73131"/>
                </a:solidFill>
                <a:effectLst/>
                <a:latin typeface="Arial" panose="020B0604020202020204" pitchFamily="34" charset="0"/>
              </a:rPr>
              <a:t>医疗</a:t>
            </a:r>
            <a:r>
              <a:rPr lang="zh-CN" altLang="en-US" b="0" i="0" dirty="0">
                <a:solidFill>
                  <a:srgbClr val="333333"/>
                </a:solidFill>
                <a:effectLst/>
                <a:latin typeface="Arial" panose="020B0604020202020204" pitchFamily="34" charset="0"/>
              </a:rPr>
              <a:t>费</a:t>
            </a:r>
            <a:r>
              <a:rPr lang="zh-CN" altLang="en-US" b="0" i="0" dirty="0">
                <a:solidFill>
                  <a:srgbClr val="F73131"/>
                </a:solidFill>
                <a:effectLst/>
                <a:latin typeface="Arial" panose="020B0604020202020204" pitchFamily="34" charset="0"/>
              </a:rPr>
              <a:t>保险</a:t>
            </a:r>
            <a:r>
              <a:rPr lang="zh-CN" altLang="en-US" b="0" i="0" dirty="0">
                <a:solidFill>
                  <a:srgbClr val="333333"/>
                </a:solidFill>
                <a:effectLst/>
                <a:latin typeface="Arial" panose="020B0604020202020204" pitchFamily="34" charset="0"/>
              </a:rPr>
              <a:t>是指</a:t>
            </a:r>
            <a:r>
              <a:rPr lang="zh-CN" altLang="en-US" b="0" i="0" dirty="0">
                <a:solidFill>
                  <a:srgbClr val="F73131"/>
                </a:solidFill>
                <a:effectLst/>
                <a:latin typeface="Arial" panose="020B0604020202020204" pitchFamily="34" charset="0"/>
              </a:rPr>
              <a:t>保险</a:t>
            </a:r>
            <a:r>
              <a:rPr lang="zh-CN" altLang="en-US" b="0" i="0" dirty="0">
                <a:solidFill>
                  <a:srgbClr val="333333"/>
                </a:solidFill>
                <a:effectLst/>
                <a:latin typeface="Arial" panose="020B0604020202020204" pitchFamily="34" charset="0"/>
              </a:rPr>
              <a:t>人对被</a:t>
            </a:r>
            <a:r>
              <a:rPr lang="zh-CN" altLang="en-US" b="0" i="0" dirty="0">
                <a:solidFill>
                  <a:srgbClr val="F73131"/>
                </a:solidFill>
                <a:effectLst/>
                <a:latin typeface="Arial" panose="020B0604020202020204" pitchFamily="34" charset="0"/>
              </a:rPr>
              <a:t>保险</a:t>
            </a:r>
            <a:r>
              <a:rPr lang="zh-CN" altLang="en-US" b="0" i="0" dirty="0">
                <a:solidFill>
                  <a:srgbClr val="333333"/>
                </a:solidFill>
                <a:effectLst/>
                <a:latin typeface="Arial" panose="020B0604020202020204" pitchFamily="34" charset="0"/>
              </a:rPr>
              <a:t>人因疾病或伤害导致的</a:t>
            </a:r>
            <a:r>
              <a:rPr lang="zh-CN" altLang="en-US" b="0" i="0" dirty="0">
                <a:solidFill>
                  <a:srgbClr val="F73131"/>
                </a:solidFill>
                <a:effectLst/>
                <a:latin typeface="Arial" panose="020B0604020202020204" pitchFamily="34" charset="0"/>
              </a:rPr>
              <a:t>医疗</a:t>
            </a:r>
            <a:r>
              <a:rPr lang="zh-CN" altLang="en-US" b="0" i="0" dirty="0">
                <a:solidFill>
                  <a:srgbClr val="333333"/>
                </a:solidFill>
                <a:effectLst/>
                <a:latin typeface="Arial" panose="020B0604020202020204" pitchFamily="34" charset="0"/>
              </a:rPr>
              <a:t>费用支出，依照保险合同约定支付</a:t>
            </a:r>
            <a:r>
              <a:rPr lang="zh-CN" altLang="en-US" b="0" i="0" dirty="0">
                <a:solidFill>
                  <a:srgbClr val="F73131"/>
                </a:solidFill>
                <a:effectLst/>
                <a:latin typeface="Arial" panose="020B0604020202020204" pitchFamily="34" charset="0"/>
              </a:rPr>
              <a:t>医疗保险</a:t>
            </a:r>
            <a:r>
              <a:rPr lang="zh-CN" altLang="en-US" b="0" i="0" dirty="0">
                <a:solidFill>
                  <a:srgbClr val="333333"/>
                </a:solidFill>
                <a:effectLst/>
                <a:latin typeface="Arial" panose="020B0604020202020204" pitchFamily="34" charset="0"/>
              </a:rPr>
              <a:t>金以弥补其经济损失的保险。</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70</a:t>
            </a:fld>
            <a:endParaRPr lang="en-GB"/>
          </a:p>
        </p:txBody>
      </p:sp>
    </p:spTree>
    <p:extLst>
      <p:ext uri="{BB962C8B-B14F-4D97-AF65-F5344CB8AC3E}">
        <p14:creationId xmlns:p14="http://schemas.microsoft.com/office/powerpoint/2010/main" val="3779088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71</a:t>
            </a:fld>
            <a:endParaRPr lang="en-GB"/>
          </a:p>
        </p:txBody>
      </p:sp>
    </p:spTree>
    <p:extLst>
      <p:ext uri="{BB962C8B-B14F-4D97-AF65-F5344CB8AC3E}">
        <p14:creationId xmlns:p14="http://schemas.microsoft.com/office/powerpoint/2010/main" val="14049986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定额自付。即被保险人每得到一次门诊或住院服务，都</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自付一定数量的医疗费用</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，超出部分由医疗社会保险机构承担。这种办法会影响病人利用医疗服务的次数。</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按比例自付。即受保人要支付其医疗费用的一定比例。这种比例叫共付率。由于</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病人要负担总费用的一定比例</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，所以会对病人整个求医过程产生影响。</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扣除保险，也叫起保线或起付线。即由病人自己支付医疗社会保险机构规定报销的医疗费用最低限额以下的部分。医疗社会保险机构规定报销的医疗费用最低限额就是起保线或起付线。实行这种办法可以节省许多处理那些金额少、数量多的账单的手续费。</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最高自付限额。即医疗社会保险机构承担超过某一数量，或超过被保险人家庭或个人收入一定比例的医疗费部分，个人自付的医疗费有最高限额。</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72</a:t>
            </a:fld>
            <a:endParaRPr lang="en-GB"/>
          </a:p>
        </p:txBody>
      </p:sp>
    </p:spTree>
    <p:extLst>
      <p:ext uri="{BB962C8B-B14F-4D97-AF65-F5344CB8AC3E}">
        <p14:creationId xmlns:p14="http://schemas.microsoft.com/office/powerpoint/2010/main" val="999306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73</a:t>
            </a:fld>
            <a:endParaRPr lang="en-GB"/>
          </a:p>
        </p:txBody>
      </p:sp>
    </p:spTree>
    <p:extLst>
      <p:ext uri="{BB962C8B-B14F-4D97-AF65-F5344CB8AC3E}">
        <p14:creationId xmlns:p14="http://schemas.microsoft.com/office/powerpoint/2010/main" val="21310548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74</a:t>
            </a:fld>
            <a:endParaRPr lang="en-GB"/>
          </a:p>
        </p:txBody>
      </p:sp>
    </p:spTree>
    <p:extLst>
      <p:ext uri="{BB962C8B-B14F-4D97-AF65-F5344CB8AC3E}">
        <p14:creationId xmlns:p14="http://schemas.microsoft.com/office/powerpoint/2010/main" val="10197861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75</a:t>
            </a:fld>
            <a:endParaRPr lang="en-GB"/>
          </a:p>
        </p:txBody>
      </p:sp>
    </p:spTree>
    <p:extLst>
      <p:ext uri="{BB962C8B-B14F-4D97-AF65-F5344CB8AC3E}">
        <p14:creationId xmlns:p14="http://schemas.microsoft.com/office/powerpoint/2010/main" val="35040154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76</a:t>
            </a:fld>
            <a:endParaRPr lang="en-GB"/>
          </a:p>
        </p:txBody>
      </p:sp>
    </p:spTree>
    <p:extLst>
      <p:ext uri="{BB962C8B-B14F-4D97-AF65-F5344CB8AC3E}">
        <p14:creationId xmlns:p14="http://schemas.microsoft.com/office/powerpoint/2010/main" val="12825633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77</a:t>
            </a:fld>
            <a:endParaRPr lang="en-GB"/>
          </a:p>
        </p:txBody>
      </p:sp>
    </p:spTree>
    <p:extLst>
      <p:ext uri="{BB962C8B-B14F-4D97-AF65-F5344CB8AC3E}">
        <p14:creationId xmlns:p14="http://schemas.microsoft.com/office/powerpoint/2010/main" val="9427034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78</a:t>
            </a:fld>
            <a:endParaRPr lang="en-GB"/>
          </a:p>
        </p:txBody>
      </p:sp>
    </p:spTree>
    <p:extLst>
      <p:ext uri="{BB962C8B-B14F-4D97-AF65-F5344CB8AC3E}">
        <p14:creationId xmlns:p14="http://schemas.microsoft.com/office/powerpoint/2010/main" val="278072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、主要问题： </a:t>
            </a: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）对建立社会失业保险制度的紧迫性、重要性认识严重不足。</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）我国现行失业保险制度的保障能力不足。  </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）现行的失业保险制度在促进失业者再就业方面的功能较弱。  </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）我国现行失业保险制度的制度缺陷。  </a:t>
            </a:r>
            <a:br>
              <a:rPr lang="zh-CN" altLang="en-US" b="0" i="0" dirty="0">
                <a:solidFill>
                  <a:srgbClr val="1F2D3D"/>
                </a:solidFill>
                <a:effectLst/>
                <a:latin typeface="Helvetica Neue For Number"/>
              </a:rPr>
            </a:b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、思路： </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）失业保险制度的制度改进。  </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）增强失业保险制度对促进就业的功能。</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）失业保险基金的管理。</a:t>
            </a: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33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79</a:t>
            </a:fld>
            <a:endParaRPr lang="en-GB"/>
          </a:p>
        </p:txBody>
      </p:sp>
    </p:spTree>
    <p:extLst>
      <p:ext uri="{BB962C8B-B14F-4D97-AF65-F5344CB8AC3E}">
        <p14:creationId xmlns:p14="http://schemas.microsoft.com/office/powerpoint/2010/main" val="34290490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80</a:t>
            </a:fld>
            <a:endParaRPr lang="en-GB"/>
          </a:p>
        </p:txBody>
      </p:sp>
    </p:spTree>
    <p:extLst>
      <p:ext uri="{BB962C8B-B14F-4D97-AF65-F5344CB8AC3E}">
        <p14:creationId xmlns:p14="http://schemas.microsoft.com/office/powerpoint/2010/main" val="15208827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F2D3D"/>
                </a:solidFill>
                <a:effectLst/>
                <a:latin typeface="Helvetica Neue For Number"/>
              </a:rPr>
              <a:t>国家预算型医疗保险制度的特点主要有：</a:t>
            </a: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）医疗服务由政府提供给消费者，也就是说，医疗服务属于社会福利的一部分。</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）医疗保险的保障范围包括全体公民，在这一制度下，人人都享受医疗保障。</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）医疗保险资金来源主要是政府，由政府通过税收形式筹集，并且资金的分配和使用也由政府实行计划管理。</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）大部分医疗机构都是公立的，医务人员实际上已成为国家的工作人员。</a:t>
            </a: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82</a:t>
            </a:fld>
            <a:endParaRPr lang="en-GB"/>
          </a:p>
        </p:txBody>
      </p:sp>
    </p:spTree>
    <p:extLst>
      <p:ext uri="{BB962C8B-B14F-4D97-AF65-F5344CB8AC3E}">
        <p14:creationId xmlns:p14="http://schemas.microsoft.com/office/powerpoint/2010/main" val="13102846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宋体" panose="02010600030101010101" pitchFamily="2" charset="-122"/>
                <a:ea typeface="宋体" panose="02010600030101010101" pitchFamily="2" charset="-122"/>
              </a:rPr>
              <a:t>医疗保险制度主要包括健康保险、国民健康保险、老人保健制度所设置的医疗保险制度。</a:t>
            </a:r>
            <a:r>
              <a:rPr lang="zh-CN" altLang="en-US" sz="1200" b="1" kern="100" dirty="0">
                <a:effectLst/>
                <a:latin typeface="宋体" panose="02010600030101010101" pitchFamily="2" charset="-122"/>
                <a:ea typeface="宋体" panose="02010600030101010101" pitchFamily="2" charset="-122"/>
              </a:rPr>
              <a:t>健康保险</a:t>
            </a:r>
            <a:r>
              <a:rPr lang="zh-CN" altLang="en-US" sz="1200" kern="100" dirty="0">
                <a:effectLst/>
                <a:latin typeface="宋体" panose="02010600030101010101" pitchFamily="2" charset="-122"/>
                <a:ea typeface="宋体" panose="02010600030101010101" pitchFamily="2" charset="-122"/>
              </a:rPr>
              <a:t>是以各企事业单位在职职工为保险人，在他们及其抚养人员伤病、死亡、分娩时支付保险金的医疗制度。</a:t>
            </a:r>
            <a:endParaRPr lang="zh-CN" altLang="en-US" sz="12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effectLst/>
                <a:latin typeface="宋体" panose="02010600030101010101" pitchFamily="2" charset="-122"/>
                <a:ea typeface="宋体" panose="02010600030101010101" pitchFamily="2" charset="-122"/>
                <a:cs typeface="Times New Roman" panose="02020603050405020304" pitchFamily="18" charset="0"/>
              </a:rPr>
              <a:t>国民健康保险是以从事农林渔业的人员、个体经营者、小企业雇员、无业人员为对象的医疗保险制度。</a:t>
            </a:r>
            <a:endParaRPr lang="en-US" altLang="zh-CN" sz="12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2D3D"/>
              </a:solidFill>
              <a:effectLst/>
              <a:latin typeface="Helvetica Neue For Nu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F2D3D"/>
                </a:solidFill>
                <a:effectLst/>
                <a:latin typeface="Helvetica Neue For Number"/>
              </a:rPr>
              <a:t>日本的医疗保险制度是由第二次世界大战前的“健康保险”发展而来的，其中，</a:t>
            </a:r>
            <a:r>
              <a:rPr lang="en-US" altLang="zh-CN" b="0" i="0" dirty="0">
                <a:solidFill>
                  <a:srgbClr val="1F2D3D"/>
                </a:solidFill>
                <a:effectLst/>
                <a:latin typeface="Helvetica Neue For Number"/>
              </a:rPr>
              <a:t>1884</a:t>
            </a:r>
            <a:r>
              <a:rPr lang="zh-CN" altLang="en-US" b="0" i="0" dirty="0">
                <a:solidFill>
                  <a:srgbClr val="1F2D3D"/>
                </a:solidFill>
                <a:effectLst/>
                <a:latin typeface="Helvetica Neue For Number"/>
              </a:rPr>
              <a:t>年德国颁布世界第一部</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工伤灾害赔偿保险法</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至今， 健康保险”和“国民健康保险”是日本医疗保险体系的两大支柱。日本的健康保险脱胎于欧洲的健康保险，既有欧美的特征，又有自己的特点。主要表现为：保险基金负担多元化；保险范围广泛；管理层次清晰。</a:t>
            </a:r>
            <a:endParaRPr lang="en-US" altLang="zh-CN" b="0" i="0" dirty="0">
              <a:solidFill>
                <a:srgbClr val="1F2D3D"/>
              </a:solidFill>
              <a:effectLst/>
              <a:latin typeface="Helvetica Neue For Nu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宋体" panose="02010600030101010101" pitchFamily="2" charset="-122"/>
                <a:ea typeface="宋体" panose="02010600030101010101" pitchFamily="2" charset="-122"/>
              </a:rPr>
              <a:t>1.</a:t>
            </a:r>
            <a:r>
              <a:rPr lang="zh-CN" altLang="en-US" sz="1800" kern="100" dirty="0">
                <a:effectLst/>
                <a:latin typeface="宋体" panose="02010600030101010101" pitchFamily="2" charset="-122"/>
                <a:ea typeface="宋体" panose="02010600030101010101" pitchFamily="2" charset="-122"/>
              </a:rPr>
              <a:t>保险基金负担多元化。日本的医疗保险基金同样是由</a:t>
            </a:r>
            <a:r>
              <a:rPr lang="zh-CN" altLang="en-US" sz="1800" b="1" kern="100" dirty="0">
                <a:effectLst/>
                <a:latin typeface="宋体" panose="02010600030101010101" pitchFamily="2" charset="-122"/>
                <a:ea typeface="宋体" panose="02010600030101010101" pitchFamily="2" charset="-122"/>
              </a:rPr>
              <a:t>政府、雇主、个人三方负担</a:t>
            </a:r>
            <a:r>
              <a:rPr lang="zh-CN" altLang="en-US" sz="1800" kern="100" dirty="0">
                <a:effectLst/>
                <a:latin typeface="宋体" panose="02010600030101010101" pitchFamily="2" charset="-122"/>
                <a:ea typeface="宋体" panose="02010600030101010101" pitchFamily="2" charset="-122"/>
              </a:rPr>
              <a:t>，</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保险范围广泛。在日本，医疗保险是一种强制保险，类似于我国的社会医疗保险中的基本医疗保险。日本于</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1961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年实行了全民保险，保障人群广泛，充分体现了医疗保险的社会性。</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管理层次清晰。日本的医疗保险有一套完整的行政管理系统、监督控制机构及专门业务执行机构，而且各部门的职、权、责都有明确的法律规定。各机构配合默契，使复杂的医疗保险体系运行有序。</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83</a:t>
            </a:fld>
            <a:endParaRPr lang="en-GB"/>
          </a:p>
        </p:txBody>
      </p:sp>
    </p:spTree>
    <p:extLst>
      <p:ext uri="{BB962C8B-B14F-4D97-AF65-F5344CB8AC3E}">
        <p14:creationId xmlns:p14="http://schemas.microsoft.com/office/powerpoint/2010/main" val="30286158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美国的医疗保险体系是世界上以市场为主导的医疗保障体系之一，其医疗保障大体上可以分为三类：私人医疗保险、社会医疗保险及社会福利型医疗服务。</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84</a:t>
            </a:fld>
            <a:endParaRPr lang="en-GB"/>
          </a:p>
        </p:txBody>
      </p:sp>
    </p:spTree>
    <p:extLst>
      <p:ext uri="{BB962C8B-B14F-4D97-AF65-F5344CB8AC3E}">
        <p14:creationId xmlns:p14="http://schemas.microsoft.com/office/powerpoint/2010/main" val="2436258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85</a:t>
            </a:fld>
            <a:endParaRPr lang="en-GB"/>
          </a:p>
        </p:txBody>
      </p:sp>
    </p:spTree>
    <p:extLst>
      <p:ext uri="{BB962C8B-B14F-4D97-AF65-F5344CB8AC3E}">
        <p14:creationId xmlns:p14="http://schemas.microsoft.com/office/powerpoint/2010/main" val="21482540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86</a:t>
            </a:fld>
            <a:endParaRPr lang="en-GB"/>
          </a:p>
        </p:txBody>
      </p:sp>
    </p:spTree>
    <p:extLst>
      <p:ext uri="{BB962C8B-B14F-4D97-AF65-F5344CB8AC3E}">
        <p14:creationId xmlns:p14="http://schemas.microsoft.com/office/powerpoint/2010/main" val="17737922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87</a:t>
            </a:fld>
            <a:endParaRPr lang="en-GB"/>
          </a:p>
        </p:txBody>
      </p:sp>
    </p:spTree>
    <p:extLst>
      <p:ext uri="{BB962C8B-B14F-4D97-AF65-F5344CB8AC3E}">
        <p14:creationId xmlns:p14="http://schemas.microsoft.com/office/powerpoint/2010/main" val="36602265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88</a:t>
            </a:fld>
            <a:endParaRPr lang="en-GB"/>
          </a:p>
        </p:txBody>
      </p:sp>
    </p:spTree>
    <p:extLst>
      <p:ext uri="{BB962C8B-B14F-4D97-AF65-F5344CB8AC3E}">
        <p14:creationId xmlns:p14="http://schemas.microsoft.com/office/powerpoint/2010/main" val="18589111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89</a:t>
            </a:fld>
            <a:endParaRPr lang="en-GB"/>
          </a:p>
        </p:txBody>
      </p:sp>
    </p:spTree>
    <p:extLst>
      <p:ext uri="{BB962C8B-B14F-4D97-AF65-F5344CB8AC3E}">
        <p14:creationId xmlns:p14="http://schemas.microsoft.com/office/powerpoint/2010/main" val="385360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074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100" dirty="0">
                <a:effectLst/>
                <a:latin typeface="宋体" panose="02010600030101010101" pitchFamily="2" charset="-122"/>
                <a:ea typeface="宋体" panose="02010600030101010101" pitchFamily="2" charset="-122"/>
              </a:rPr>
              <a:t>一是医疗保险的覆盖率减少，个人支付医疗费用的比例不断上升。随着我国从计划经济向市场经济转轨，尤其是国有企业改革的推进，一部分城市居民进入社会低收入阶层，失去了原有的医疗保障。</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依据制度，当事人只要付相当少的一部分费用，便可在不超过统筹基金最高支付额内随意使用医药费。一些医院和医生为了将更多的医保资金划进自己医院的账户上，也不限制开出药品的数量和金额。这样，持卡人就有可能与医院或某些医生联手将国家医保资金骗入私囊或小</a:t>
            </a:r>
            <a:r>
              <a:rPr lang="zh-CN" altLang="en-US" sz="1800" kern="100" dirty="0">
                <a:effectLst/>
                <a:latin typeface="宋体" panose="02010600030101010101" pitchFamily="2" charset="-122"/>
                <a:ea typeface="宋体" panose="02010600030101010101" pitchFamily="2" charset="-122"/>
              </a:rPr>
              <a:t>团体的账户中。另一种情况则是一人医保，全家享用。因为医保卡划账时，医院并不要求持卡者本人到场。</a:t>
            </a:r>
            <a:endParaRPr lang="zh-CN" altLang="en-US" sz="1800" kern="100" dirty="0">
              <a:effectLst/>
              <a:latin typeface="Times New Roman" panose="02020603050405020304" pitchFamily="18" charset="0"/>
              <a:ea typeface="宋体" panose="02010600030101010101" pitchFamily="2" charset="-122"/>
            </a:endParaRPr>
          </a:p>
          <a:p>
            <a:pPr marL="0" indent="30480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五是医疗保险市场不公平现象严重。改革开放</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20</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多年来，我国经济保持高速增长，但居民收入差距急剧拉大，特别在医疗卫生领域，这种差距表现得更加突出，更加尖锐。</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六是医疗资源结构设计不科学。就城市医院的结构来说，</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90%</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的人生小病，都觉得没必要去综合性的大医院看。而现在恰恰是大医院过多，服务于社区的小医院少。没有发达的社区医院医疗网络，个人疾病医疗的代价高，医疗保险的代价也会更高。</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92</a:t>
            </a:fld>
            <a:endParaRPr lang="en-GB"/>
          </a:p>
        </p:txBody>
      </p:sp>
    </p:spTree>
    <p:extLst>
      <p:ext uri="{BB962C8B-B14F-4D97-AF65-F5344CB8AC3E}">
        <p14:creationId xmlns:p14="http://schemas.microsoft.com/office/powerpoint/2010/main" val="21285004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93</a:t>
            </a:fld>
            <a:endParaRPr lang="en-GB"/>
          </a:p>
        </p:txBody>
      </p:sp>
    </p:spTree>
    <p:extLst>
      <p:ext uri="{BB962C8B-B14F-4D97-AF65-F5344CB8AC3E}">
        <p14:creationId xmlns:p14="http://schemas.microsoft.com/office/powerpoint/2010/main" val="55770814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94</a:t>
            </a:fld>
            <a:endParaRPr lang="en-GB"/>
          </a:p>
        </p:txBody>
      </p:sp>
    </p:spTree>
    <p:extLst>
      <p:ext uri="{BB962C8B-B14F-4D97-AF65-F5344CB8AC3E}">
        <p14:creationId xmlns:p14="http://schemas.microsoft.com/office/powerpoint/2010/main" val="16442889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95</a:t>
            </a:fld>
            <a:endParaRPr lang="en-GB"/>
          </a:p>
        </p:txBody>
      </p:sp>
    </p:spTree>
    <p:extLst>
      <p:ext uri="{BB962C8B-B14F-4D97-AF65-F5344CB8AC3E}">
        <p14:creationId xmlns:p14="http://schemas.microsoft.com/office/powerpoint/2010/main" val="9844898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96</a:t>
            </a:fld>
            <a:endParaRPr lang="en-GB"/>
          </a:p>
        </p:txBody>
      </p:sp>
    </p:spTree>
    <p:extLst>
      <p:ext uri="{BB962C8B-B14F-4D97-AF65-F5344CB8AC3E}">
        <p14:creationId xmlns:p14="http://schemas.microsoft.com/office/powerpoint/2010/main" val="2816482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28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65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393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2020/11/19</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35910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67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83559AE-2DCF-418C-9323-F9696E700B35}" type="datetimeFigureOut">
              <a:rPr lang="zh-CN" altLang="en-US" smtClean="0"/>
              <a:t>2020/11/19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03F5B92-2CBF-4C26-B8CB-37BA7423E3C9}" type="slidenum">
              <a:rPr lang="zh-CN" altLang="en-US" smtClean="0"/>
              <a:t>‹#›</a:t>
            </a:fld>
            <a:endParaRPr lang="zh-CN" altLang="en-US"/>
          </a:p>
        </p:txBody>
      </p:sp>
    </p:spTree>
    <p:extLst>
      <p:ext uri="{BB962C8B-B14F-4D97-AF65-F5344CB8AC3E}">
        <p14:creationId xmlns:p14="http://schemas.microsoft.com/office/powerpoint/2010/main" val="230102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2020/11/19</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934973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D588E59C-C74F-4A91-BDC1-11E08727F352}"/>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3806D74F-97FA-4983-B142-48441DB40F1E}"/>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B062687D-589B-4EE9-A1AC-9A8A33636BE1}"/>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3" name="图片 2">
            <a:extLst>
              <a:ext uri="{FF2B5EF4-FFF2-40B4-BE49-F238E27FC236}">
                <a16:creationId xmlns:a16="http://schemas.microsoft.com/office/drawing/2014/main" id="{B82DE452-74B2-4839-A80C-095A98753349}"/>
              </a:ext>
            </a:extLst>
          </p:cNvPr>
          <p:cNvPicPr>
            <a:picLocks noChangeAspect="1"/>
          </p:cNvPicPr>
          <p:nvPr userDrawn="1"/>
        </p:nvPicPr>
        <p:blipFill>
          <a:blip r:embed="rId7"/>
          <a:stretch>
            <a:fillRect/>
          </a:stretch>
        </p:blipFill>
        <p:spPr>
          <a:xfrm>
            <a:off x="133734" y="51324"/>
            <a:ext cx="928941" cy="532096"/>
          </a:xfrm>
          <a:prstGeom prst="rect">
            <a:avLst/>
          </a:prstGeom>
        </p:spPr>
      </p:pic>
    </p:spTree>
    <p:extLst>
      <p:ext uri="{BB962C8B-B14F-4D97-AF65-F5344CB8AC3E}">
        <p14:creationId xmlns:p14="http://schemas.microsoft.com/office/powerpoint/2010/main" val="3353212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08F4E710-1069-4F43-8479-F0DFE9984571}"/>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B91500BE-D250-4B59-A7B6-F534CF79760C}"/>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7D04B7DC-8284-4294-8A1B-5C5696BD8FED}"/>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2" name="图片 1">
            <a:extLst>
              <a:ext uri="{FF2B5EF4-FFF2-40B4-BE49-F238E27FC236}">
                <a16:creationId xmlns:a16="http://schemas.microsoft.com/office/drawing/2014/main" id="{271FB5CC-50D3-4703-8C27-9E3ACCFAB705}"/>
              </a:ext>
            </a:extLst>
          </p:cNvPr>
          <p:cNvPicPr>
            <a:picLocks noChangeAspect="1"/>
          </p:cNvPicPr>
          <p:nvPr userDrawn="1"/>
        </p:nvPicPr>
        <p:blipFill>
          <a:blip r:embed="rId7"/>
          <a:stretch>
            <a:fillRect/>
          </a:stretch>
        </p:blipFill>
        <p:spPr>
          <a:xfrm>
            <a:off x="133734" y="51324"/>
            <a:ext cx="928941" cy="532096"/>
          </a:xfrm>
          <a:prstGeom prst="rect">
            <a:avLst/>
          </a:prstGeom>
        </p:spPr>
      </p:pic>
    </p:spTree>
    <p:extLst>
      <p:ext uri="{BB962C8B-B14F-4D97-AF65-F5344CB8AC3E}">
        <p14:creationId xmlns:p14="http://schemas.microsoft.com/office/powerpoint/2010/main" val="365470908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75913048"/>
              </p:ext>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5</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10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98160" y="1784232"/>
            <a:ext cx="9037674" cy="4484427"/>
          </a:xfrm>
        </p:spPr>
        <p:txBody>
          <a:bodyPr anchor="ctr"/>
          <a:lstStyle/>
          <a:p>
            <a:pPr algn="l" fontAlgn="t">
              <a:lnSpc>
                <a:spcPct val="150000"/>
              </a:lnSpc>
            </a:pPr>
            <a:r>
              <a:rPr lang="zh-CN" altLang="en-US" b="0" i="0" dirty="0">
                <a:solidFill>
                  <a:srgbClr val="1F2D3D"/>
                </a:solidFill>
                <a:effectLst/>
                <a:latin typeface="Helvetica Neue For Number"/>
              </a:rPr>
              <a:t>关于我国失业保险制度存在的主要问题分析，说法错误的是（ ）</a:t>
            </a:r>
          </a:p>
          <a:p>
            <a:pPr algn="l">
              <a:lnSpc>
                <a:spcPct val="15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对社会主义制度下失业现象存在的原因认识不深刻，相当长的时间总想回避失业问题</a:t>
            </a:r>
          </a:p>
          <a:p>
            <a:pPr algn="l">
              <a:lnSpc>
                <a:spcPct val="15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对解决失业问题的信心不足，面对失业问题多半是采取临时性、过渡性的措施和办法</a:t>
            </a:r>
          </a:p>
          <a:p>
            <a:pPr algn="l">
              <a:lnSpc>
                <a:spcPct val="15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对建立失业保险制度的重大意义未形成全社会的共识</a:t>
            </a:r>
          </a:p>
          <a:p>
            <a:pPr algn="l">
              <a:lnSpc>
                <a:spcPct val="15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企业、职工的失业保险意识强烈</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0893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98160" y="1784232"/>
            <a:ext cx="9037674" cy="4484427"/>
          </a:xfrm>
        </p:spPr>
        <p:txBody>
          <a:bodyPr anchor="ctr"/>
          <a:lstStyle/>
          <a:p>
            <a:pPr algn="l" fontAlgn="t">
              <a:lnSpc>
                <a:spcPct val="150000"/>
              </a:lnSpc>
            </a:pPr>
            <a:r>
              <a:rPr lang="zh-CN" altLang="en-US" b="0" i="0" dirty="0">
                <a:solidFill>
                  <a:srgbClr val="1F2D3D"/>
                </a:solidFill>
                <a:effectLst/>
                <a:latin typeface="Helvetica Neue For Number"/>
              </a:rPr>
              <a:t>关于我国失业保险制度存在的主要问题分析，说法错误的是（ ）</a:t>
            </a:r>
          </a:p>
          <a:p>
            <a:pPr algn="l">
              <a:lnSpc>
                <a:spcPct val="15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对社会主义制度下失业现象存在的原因认识不深刻，相当长的时间总想回避失业问题</a:t>
            </a:r>
          </a:p>
          <a:p>
            <a:pPr algn="l">
              <a:lnSpc>
                <a:spcPct val="15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对解决失业问题的信心不足，面对失业问题多半是采取临时性、过渡性的措施和办法</a:t>
            </a:r>
          </a:p>
          <a:p>
            <a:pPr algn="l">
              <a:lnSpc>
                <a:spcPct val="15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对建立失业保险制度的重大意义未形成全社会的共识</a:t>
            </a:r>
          </a:p>
          <a:p>
            <a:pPr algn="l">
              <a:lnSpc>
                <a:spcPct val="150000"/>
              </a:lnSpc>
            </a:pPr>
            <a:r>
              <a:rPr lang="en-US" altLang="zh-CN" b="0" i="0" dirty="0">
                <a:solidFill>
                  <a:srgbClr val="FF0000"/>
                </a:solidFill>
                <a:effectLst/>
                <a:latin typeface="Helvetica Neue For Number"/>
              </a:rPr>
              <a:t>D:</a:t>
            </a:r>
            <a:r>
              <a:rPr lang="zh-CN" altLang="en-US" b="0" i="0" dirty="0">
                <a:solidFill>
                  <a:srgbClr val="FF0000"/>
                </a:solidFill>
                <a:effectLst/>
                <a:latin typeface="Helvetica Neue For Number"/>
              </a:rPr>
              <a:t>企业、职工的失业保险意识强烈</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0057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0186"/>
            <a:ext cx="9037674" cy="4484427"/>
          </a:xfrm>
        </p:spPr>
        <p:txBody>
          <a:bodyPr anchor="ctr"/>
          <a:lstStyle/>
          <a:p>
            <a:pPr algn="l">
              <a:lnSpc>
                <a:spcPct val="150000"/>
              </a:lnSpc>
              <a:spcAft>
                <a:spcPts val="1200"/>
              </a:spcAft>
            </a:pPr>
            <a:r>
              <a:rPr lang="zh-CN" altLang="en-US" dirty="0"/>
              <a:t>我国失业保险制度存在的主要问题有（      ）。</a:t>
            </a:r>
          </a:p>
          <a:p>
            <a:pPr algn="l">
              <a:lnSpc>
                <a:spcPct val="150000"/>
              </a:lnSpc>
              <a:spcAft>
                <a:spcPts val="1200"/>
              </a:spcAft>
            </a:pPr>
            <a:r>
              <a:rPr lang="en-US" altLang="zh-CN" dirty="0"/>
              <a:t>A</a:t>
            </a:r>
            <a:r>
              <a:rPr lang="zh-CN" altLang="en-US" dirty="0"/>
              <a:t>、对建立社会失业保险制度的紧迫性、重要性认识严重不足</a:t>
            </a:r>
          </a:p>
          <a:p>
            <a:pPr algn="l">
              <a:lnSpc>
                <a:spcPct val="150000"/>
              </a:lnSpc>
              <a:spcAft>
                <a:spcPts val="1200"/>
              </a:spcAft>
            </a:pPr>
            <a:r>
              <a:rPr lang="en-US" altLang="zh-CN" dirty="0"/>
              <a:t>B</a:t>
            </a:r>
            <a:r>
              <a:rPr lang="zh-CN" altLang="en-US" dirty="0"/>
              <a:t>、我国现行失业保险制度的保障能力不足</a:t>
            </a:r>
          </a:p>
          <a:p>
            <a:pPr algn="l">
              <a:lnSpc>
                <a:spcPct val="150000"/>
              </a:lnSpc>
              <a:spcAft>
                <a:spcPts val="1200"/>
              </a:spcAft>
            </a:pPr>
            <a:r>
              <a:rPr lang="en-US" altLang="zh-CN" dirty="0"/>
              <a:t>C</a:t>
            </a:r>
            <a:r>
              <a:rPr lang="zh-CN" altLang="en-US" dirty="0"/>
              <a:t>、现行的失业保险制度在促进失业者再就业方面的功能较弱</a:t>
            </a:r>
          </a:p>
          <a:p>
            <a:pPr algn="l">
              <a:lnSpc>
                <a:spcPct val="150000"/>
              </a:lnSpc>
              <a:spcAft>
                <a:spcPts val="1200"/>
              </a:spcAft>
            </a:pPr>
            <a:r>
              <a:rPr lang="en-US" altLang="zh-CN" dirty="0"/>
              <a:t>D</a:t>
            </a:r>
            <a:r>
              <a:rPr lang="zh-CN" altLang="en-US" dirty="0"/>
              <a:t>、我国现行失业保险制度的制度缺陷</a:t>
            </a:r>
          </a:p>
          <a:p>
            <a:pPr algn="l">
              <a:lnSpc>
                <a:spcPct val="150000"/>
              </a:lnSpc>
              <a:spcAft>
                <a:spcPts val="1200"/>
              </a:spcAft>
            </a:pPr>
            <a:r>
              <a:rPr lang="en-US" altLang="zh-CN" dirty="0"/>
              <a:t>E</a:t>
            </a:r>
            <a:r>
              <a:rPr lang="zh-CN" altLang="en-US" dirty="0"/>
              <a:t>、现行失业保险制度的管理缺陷</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3157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0186"/>
            <a:ext cx="9037674" cy="4484427"/>
          </a:xfrm>
        </p:spPr>
        <p:txBody>
          <a:bodyPr anchor="ctr"/>
          <a:lstStyle/>
          <a:p>
            <a:pPr algn="l">
              <a:lnSpc>
                <a:spcPct val="150000"/>
              </a:lnSpc>
              <a:spcAft>
                <a:spcPts val="1200"/>
              </a:spcAft>
            </a:pPr>
            <a:r>
              <a:rPr lang="zh-CN" altLang="en-US" dirty="0"/>
              <a:t>我国失业保险制度存在的主要问题有（   </a:t>
            </a:r>
            <a:r>
              <a:rPr lang="en-US" altLang="zh-CN" b="1" dirty="0">
                <a:solidFill>
                  <a:srgbClr val="FF0000"/>
                </a:solidFill>
              </a:rPr>
              <a:t>ABCD</a:t>
            </a:r>
            <a:r>
              <a:rPr lang="zh-CN" altLang="en-US" dirty="0"/>
              <a:t>  ）。</a:t>
            </a:r>
          </a:p>
          <a:p>
            <a:pPr algn="l">
              <a:lnSpc>
                <a:spcPct val="150000"/>
              </a:lnSpc>
              <a:spcAft>
                <a:spcPts val="1200"/>
              </a:spcAft>
            </a:pPr>
            <a:r>
              <a:rPr lang="en-US" altLang="zh-CN" b="1" dirty="0">
                <a:solidFill>
                  <a:srgbClr val="FF0000"/>
                </a:solidFill>
              </a:rPr>
              <a:t>A</a:t>
            </a:r>
            <a:r>
              <a:rPr lang="zh-CN" altLang="en-US" b="1" dirty="0">
                <a:solidFill>
                  <a:srgbClr val="FF0000"/>
                </a:solidFill>
              </a:rPr>
              <a:t>、对建立社会失业保险制度的紧迫性、重要性认识严重不足</a:t>
            </a:r>
          </a:p>
          <a:p>
            <a:pPr algn="l">
              <a:lnSpc>
                <a:spcPct val="150000"/>
              </a:lnSpc>
              <a:spcAft>
                <a:spcPts val="1200"/>
              </a:spcAft>
            </a:pPr>
            <a:r>
              <a:rPr lang="en-US" altLang="zh-CN" b="1" dirty="0">
                <a:solidFill>
                  <a:srgbClr val="FF0000"/>
                </a:solidFill>
              </a:rPr>
              <a:t>B</a:t>
            </a:r>
            <a:r>
              <a:rPr lang="zh-CN" altLang="en-US" b="1" dirty="0">
                <a:solidFill>
                  <a:srgbClr val="FF0000"/>
                </a:solidFill>
              </a:rPr>
              <a:t>、我国现行失业保险制度的保障能力不足</a:t>
            </a:r>
          </a:p>
          <a:p>
            <a:pPr algn="l">
              <a:lnSpc>
                <a:spcPct val="150000"/>
              </a:lnSpc>
              <a:spcAft>
                <a:spcPts val="1200"/>
              </a:spcAft>
            </a:pPr>
            <a:r>
              <a:rPr lang="en-US" altLang="zh-CN" b="1" dirty="0">
                <a:solidFill>
                  <a:srgbClr val="FF0000"/>
                </a:solidFill>
              </a:rPr>
              <a:t>C</a:t>
            </a:r>
            <a:r>
              <a:rPr lang="zh-CN" altLang="en-US" b="1" dirty="0">
                <a:solidFill>
                  <a:srgbClr val="FF0000"/>
                </a:solidFill>
              </a:rPr>
              <a:t>、现行的失业保险制度在促进失业者再就业方面的功能较弱</a:t>
            </a:r>
          </a:p>
          <a:p>
            <a:pPr algn="l">
              <a:lnSpc>
                <a:spcPct val="150000"/>
              </a:lnSpc>
              <a:spcAft>
                <a:spcPts val="1200"/>
              </a:spcAft>
            </a:pPr>
            <a:r>
              <a:rPr lang="en-US" altLang="zh-CN" b="1" dirty="0">
                <a:solidFill>
                  <a:srgbClr val="FF0000"/>
                </a:solidFill>
              </a:rPr>
              <a:t>D</a:t>
            </a:r>
            <a:r>
              <a:rPr lang="zh-CN" altLang="en-US" b="1" dirty="0">
                <a:solidFill>
                  <a:srgbClr val="FF0000"/>
                </a:solidFill>
              </a:rPr>
              <a:t>、我国现行失业保险制度的制度缺陷</a:t>
            </a:r>
          </a:p>
          <a:p>
            <a:pPr algn="l">
              <a:lnSpc>
                <a:spcPct val="150000"/>
              </a:lnSpc>
              <a:spcAft>
                <a:spcPts val="1200"/>
              </a:spcAft>
            </a:pPr>
            <a:r>
              <a:rPr lang="en-US" altLang="zh-CN" dirty="0"/>
              <a:t>E</a:t>
            </a:r>
            <a:r>
              <a:rPr lang="zh-CN" altLang="en-US" dirty="0"/>
              <a:t>、现行失业保险制度的管理缺陷</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59953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991175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EBCD03F-0671-49AF-85AB-50DCDE74D3A4}"/>
              </a:ext>
            </a:extLst>
          </p:cNvPr>
          <p:cNvGrpSpPr/>
          <p:nvPr/>
        </p:nvGrpSpPr>
        <p:grpSpPr>
          <a:xfrm>
            <a:off x="940858" y="2143322"/>
            <a:ext cx="10310284" cy="3672623"/>
            <a:chOff x="-1565714" y="1843034"/>
            <a:chExt cx="10310284" cy="3672623"/>
          </a:xfrm>
        </p:grpSpPr>
        <p:sp>
          <p:nvSpPr>
            <p:cNvPr id="5" name="文本框 4">
              <a:extLst>
                <a:ext uri="{FF2B5EF4-FFF2-40B4-BE49-F238E27FC236}">
                  <a16:creationId xmlns:a16="http://schemas.microsoft.com/office/drawing/2014/main" id="{B7EDE097-738D-46AA-83E9-6DCF44AA134F}"/>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rPr>
                <a:t>我国失业保险制度的完善</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6" name="直接连接符 5">
              <a:extLst>
                <a:ext uri="{FF2B5EF4-FFF2-40B4-BE49-F238E27FC236}">
                  <a16:creationId xmlns:a16="http://schemas.microsoft.com/office/drawing/2014/main" id="{5059957A-CB57-4B89-9D3A-FFB690B7B10B}"/>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2B54B9E-A8B1-46A2-8C77-A4BD0FACEBE2}"/>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ECA8AFA-B576-4F7A-AE4A-02364394249E}"/>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4D276B2-75AF-46BE-B887-B4B28A0D6BA8}"/>
                </a:ext>
              </a:extLst>
            </p:cNvPr>
            <p:cNvSpPr txBox="1"/>
            <p:nvPr/>
          </p:nvSpPr>
          <p:spPr>
            <a:xfrm>
              <a:off x="3625846" y="1843034"/>
              <a:ext cx="366450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失业保险制度的制度改进</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1CBC7BE1-571C-4636-9418-F929323A66E9}"/>
                </a:ext>
              </a:extLst>
            </p:cNvPr>
            <p:cNvSpPr txBox="1"/>
            <p:nvPr/>
          </p:nvSpPr>
          <p:spPr>
            <a:xfrm>
              <a:off x="3625846" y="3463743"/>
              <a:ext cx="5118724"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增强失业保险制度对促进就业的功能</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11" name="直接连接符 10">
              <a:extLst>
                <a:ext uri="{FF2B5EF4-FFF2-40B4-BE49-F238E27FC236}">
                  <a16:creationId xmlns:a16="http://schemas.microsoft.com/office/drawing/2014/main" id="{8D23322E-198D-40F4-B9FA-7E57340C069B}"/>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8E2238E-83DF-4B61-9AB5-7748F0B0DE50}"/>
                </a:ext>
              </a:extLst>
            </p:cNvPr>
            <p:cNvSpPr txBox="1"/>
            <p:nvPr/>
          </p:nvSpPr>
          <p:spPr>
            <a:xfrm>
              <a:off x="3679334" y="5053992"/>
              <a:ext cx="299406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失业保险基金的管理</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13" name="直接连接符 12">
              <a:extLst>
                <a:ext uri="{FF2B5EF4-FFF2-40B4-BE49-F238E27FC236}">
                  <a16:creationId xmlns:a16="http://schemas.microsoft.com/office/drawing/2014/main" id="{12564E7F-5B8B-4C20-9B1C-F780F34FE7B8}"/>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494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E7D622-A758-47A5-84D6-35CAA69D3CEA}"/>
              </a:ext>
            </a:extLst>
          </p:cNvPr>
          <p:cNvSpPr/>
          <p:nvPr/>
        </p:nvSpPr>
        <p:spPr>
          <a:xfrm>
            <a:off x="1695840" y="3399667"/>
            <a:ext cx="437614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（一）促进失业保险制度的</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立法</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改革</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8" name="Rectangle 7">
            <a:extLst>
              <a:ext uri="{FF2B5EF4-FFF2-40B4-BE49-F238E27FC236}">
                <a16:creationId xmlns:a16="http://schemas.microsoft.com/office/drawing/2014/main" id="{F67C45ED-FB3F-4490-9558-ED916B420E20}"/>
              </a:ext>
            </a:extLst>
          </p:cNvPr>
          <p:cNvSpPr/>
          <p:nvPr/>
        </p:nvSpPr>
        <p:spPr>
          <a:xfrm>
            <a:off x="1695841" y="4053882"/>
            <a:ext cx="9965581"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（二）根据就业结构的变化，对处于不同结构状态中的失业者实行</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不同的失业保险政策</a:t>
            </a:r>
            <a:endParaRPr kumimoji="0" lang="en-GB" sz="20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endParaRPr>
          </a:p>
        </p:txBody>
      </p:sp>
      <p:sp>
        <p:nvSpPr>
          <p:cNvPr id="9" name="Rectangle 8">
            <a:extLst>
              <a:ext uri="{FF2B5EF4-FFF2-40B4-BE49-F238E27FC236}">
                <a16:creationId xmlns:a16="http://schemas.microsoft.com/office/drawing/2014/main" id="{5559C1D4-E4BB-4252-9912-D278F787DB47}"/>
              </a:ext>
            </a:extLst>
          </p:cNvPr>
          <p:cNvSpPr/>
          <p:nvPr/>
        </p:nvSpPr>
        <p:spPr>
          <a:xfrm>
            <a:off x="1695841" y="4684426"/>
            <a:ext cx="10569759" cy="70788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（三）在失业保险的对象上，应按</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“国民待遇”</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原则，扩大失业保险范围，尽快使城乡所有劳动者在失业保险制度方面享受同等的权益</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0" name="Rectangle 9">
            <a:extLst>
              <a:ext uri="{FF2B5EF4-FFF2-40B4-BE49-F238E27FC236}">
                <a16:creationId xmlns:a16="http://schemas.microsoft.com/office/drawing/2014/main" id="{9B648C77-CE5F-4A18-AB3E-B66013EEDA22}"/>
              </a:ext>
            </a:extLst>
          </p:cNvPr>
          <p:cNvSpPr/>
          <p:nvPr/>
        </p:nvSpPr>
        <p:spPr>
          <a:xfrm>
            <a:off x="1695840" y="5612410"/>
            <a:ext cx="596931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（四）完善失业统计指标体系，建立</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失业预警系统</a:t>
            </a:r>
            <a:endParaRPr kumimoji="0" lang="en-GB" sz="20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endParaRPr>
          </a:p>
        </p:txBody>
      </p:sp>
      <p:sp>
        <p:nvSpPr>
          <p:cNvPr id="11" name="Rectangle 10">
            <a:extLst>
              <a:ext uri="{FF2B5EF4-FFF2-40B4-BE49-F238E27FC236}">
                <a16:creationId xmlns:a16="http://schemas.microsoft.com/office/drawing/2014/main" id="{8624558D-086D-448F-81C1-3B791FF0C8C6}"/>
              </a:ext>
            </a:extLst>
          </p:cNvPr>
          <p:cNvSpPr/>
          <p:nvPr/>
        </p:nvSpPr>
        <p:spPr>
          <a:xfrm>
            <a:off x="1695841" y="6242954"/>
            <a:ext cx="364380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（五）重新设计</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失业待遇</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方法</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grpSp>
        <p:nvGrpSpPr>
          <p:cNvPr id="12" name="组合 11">
            <a:extLst>
              <a:ext uri="{FF2B5EF4-FFF2-40B4-BE49-F238E27FC236}">
                <a16:creationId xmlns:a16="http://schemas.microsoft.com/office/drawing/2014/main" id="{C52BE68E-0CF9-43D4-B806-A579965A217A}"/>
              </a:ext>
            </a:extLst>
          </p:cNvPr>
          <p:cNvGrpSpPr/>
          <p:nvPr/>
        </p:nvGrpSpPr>
        <p:grpSpPr>
          <a:xfrm>
            <a:off x="107475" y="941847"/>
            <a:ext cx="6194572" cy="1610033"/>
            <a:chOff x="107475" y="941847"/>
            <a:chExt cx="6194572" cy="1610033"/>
          </a:xfrm>
        </p:grpSpPr>
        <p:sp>
          <p:nvSpPr>
            <p:cNvPr id="2" name="文本框 1"/>
            <p:cNvSpPr txBox="1"/>
            <p:nvPr/>
          </p:nvSpPr>
          <p:spPr>
            <a:xfrm>
              <a:off x="625501" y="2151770"/>
              <a:ext cx="431567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6.5.1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一、失业保险制度的制度改进</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6" name="组合 15">
              <a:extLst>
                <a:ext uri="{FF2B5EF4-FFF2-40B4-BE49-F238E27FC236}">
                  <a16:creationId xmlns:a16="http://schemas.microsoft.com/office/drawing/2014/main" id="{06E9CFC6-DB71-495A-BCA2-968DBDD583B8}"/>
                </a:ext>
              </a:extLst>
            </p:cNvPr>
            <p:cNvGrpSpPr/>
            <p:nvPr/>
          </p:nvGrpSpPr>
          <p:grpSpPr>
            <a:xfrm>
              <a:off x="107475" y="941847"/>
              <a:ext cx="4756358" cy="1031757"/>
              <a:chOff x="107475" y="941847"/>
              <a:chExt cx="4756358" cy="1031757"/>
            </a:xfrm>
          </p:grpSpPr>
          <p:sp>
            <p:nvSpPr>
              <p:cNvPr id="17" name="文本框 16">
                <a:extLst>
                  <a:ext uri="{FF2B5EF4-FFF2-40B4-BE49-F238E27FC236}">
                    <a16:creationId xmlns:a16="http://schemas.microsoft.com/office/drawing/2014/main" id="{465144B6-9152-4D46-B7CF-64A8ADDF971B}"/>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0044F862-0E31-4D78-BF1A-4D348D38F9DF}"/>
                  </a:ext>
                </a:extLst>
              </p:cNvPr>
              <p:cNvSpPr/>
              <p:nvPr/>
            </p:nvSpPr>
            <p:spPr>
              <a:xfrm>
                <a:off x="305945" y="1542717"/>
                <a:ext cx="45578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我国失业保险制度的完善</a:t>
                </a:r>
              </a:p>
            </p:txBody>
          </p:sp>
        </p:grpSp>
        <p:sp>
          <p:nvSpPr>
            <p:cNvPr id="19" name="文本框 18">
              <a:extLst>
                <a:ext uri="{FF2B5EF4-FFF2-40B4-BE49-F238E27FC236}">
                  <a16:creationId xmlns:a16="http://schemas.microsoft.com/office/drawing/2014/main" id="{595C5F27-633E-4B0D-90C0-7A9340726E24}"/>
                </a:ext>
              </a:extLst>
            </p:cNvPr>
            <p:cNvSpPr txBox="1"/>
            <p:nvPr/>
          </p:nvSpPr>
          <p:spPr>
            <a:xfrm>
              <a:off x="4863833" y="216715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
        <p:nvSpPr>
          <p:cNvPr id="7" name="矩形 6">
            <a:extLst>
              <a:ext uri="{FF2B5EF4-FFF2-40B4-BE49-F238E27FC236}">
                <a16:creationId xmlns:a16="http://schemas.microsoft.com/office/drawing/2014/main" id="{BAE9BDDF-A5E5-4D42-B583-9220887A395B}"/>
              </a:ext>
            </a:extLst>
          </p:cNvPr>
          <p:cNvSpPr/>
          <p:nvPr/>
        </p:nvSpPr>
        <p:spPr>
          <a:xfrm>
            <a:off x="1589689" y="2749045"/>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GB" sz="2000" b="1" i="0" u="none" strike="noStrike" kern="1200" cap="none" spc="0" normalizeH="0" baseline="0" noProof="0" dirty="0">
                <a:ln>
                  <a:noFill/>
                </a:ln>
                <a:solidFill>
                  <a:prstClr val="black"/>
                </a:solidFill>
                <a:effectLst/>
                <a:uLnTx/>
                <a:uFillTx/>
                <a:latin typeface="Calibri"/>
                <a:ea typeface="微软雅黑"/>
                <a:cs typeface="+mn-cs"/>
              </a:rPr>
              <a:t>改进措施</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4" name="图片 3">
            <a:extLst>
              <a:ext uri="{FF2B5EF4-FFF2-40B4-BE49-F238E27FC236}">
                <a16:creationId xmlns:a16="http://schemas.microsoft.com/office/drawing/2014/main" id="{42E90E78-9D89-48C9-A55B-03F35D92C1A9}"/>
              </a:ext>
            </a:extLst>
          </p:cNvPr>
          <p:cNvPicPr>
            <a:picLocks noChangeAspect="1"/>
          </p:cNvPicPr>
          <p:nvPr/>
        </p:nvPicPr>
        <p:blipFill>
          <a:blip r:embed="rId3"/>
          <a:stretch>
            <a:fillRect/>
          </a:stretch>
        </p:blipFill>
        <p:spPr>
          <a:xfrm>
            <a:off x="8359651" y="760539"/>
            <a:ext cx="3724873" cy="1420261"/>
          </a:xfrm>
          <a:prstGeom prst="rect">
            <a:avLst/>
          </a:prstGeom>
        </p:spPr>
      </p:pic>
      <p:sp>
        <p:nvSpPr>
          <p:cNvPr id="5" name="矩形 4">
            <a:extLst>
              <a:ext uri="{FF2B5EF4-FFF2-40B4-BE49-F238E27FC236}">
                <a16:creationId xmlns:a16="http://schemas.microsoft.com/office/drawing/2014/main" id="{B2CAAA79-8680-4DDF-8598-83948E6502D1}"/>
              </a:ext>
            </a:extLst>
          </p:cNvPr>
          <p:cNvSpPr/>
          <p:nvPr/>
        </p:nvSpPr>
        <p:spPr>
          <a:xfrm>
            <a:off x="1009671" y="169860"/>
            <a:ext cx="376256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6.5.1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一、失业保险制度的制度改进</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97322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4B3719-4B97-4CBB-BF62-FA95742F54B9}"/>
              </a:ext>
            </a:extLst>
          </p:cNvPr>
          <p:cNvSpPr/>
          <p:nvPr/>
        </p:nvSpPr>
        <p:spPr>
          <a:xfrm>
            <a:off x="1780790" y="3694240"/>
            <a:ext cx="8630419" cy="1230593"/>
          </a:xfrm>
          <a:prstGeom prst="rect">
            <a:avLst/>
          </a:prstGeom>
        </p:spPr>
        <p:txBody>
          <a:bodyPr wrap="square">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领取失业保险金的数额计算公式：</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领取失业保险金额</a:t>
            </a:r>
            <a:r>
              <a:rPr kumimoji="0" 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最低失业保险金</a:t>
            </a:r>
            <a:r>
              <a:rPr kumimoji="0" 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个人失业保险金账户余额</a:t>
            </a:r>
            <a:r>
              <a:rPr kumimoji="0" lang="en-US" altLang="zh-CN"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系数</a:t>
            </a:r>
            <a:endParaRPr kumimoji="0" lang="en-GB"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p:txBody>
      </p:sp>
      <p:grpSp>
        <p:nvGrpSpPr>
          <p:cNvPr id="7" name="组合 6">
            <a:extLst>
              <a:ext uri="{FF2B5EF4-FFF2-40B4-BE49-F238E27FC236}">
                <a16:creationId xmlns:a16="http://schemas.microsoft.com/office/drawing/2014/main" id="{2711D0F3-C0A8-4AC0-89AB-6A844FCB8ABB}"/>
              </a:ext>
            </a:extLst>
          </p:cNvPr>
          <p:cNvGrpSpPr/>
          <p:nvPr/>
        </p:nvGrpSpPr>
        <p:grpSpPr>
          <a:xfrm>
            <a:off x="636053" y="2183110"/>
            <a:ext cx="6488030" cy="400110"/>
            <a:chOff x="636053" y="2183110"/>
            <a:chExt cx="6488030" cy="400110"/>
          </a:xfrm>
        </p:grpSpPr>
        <p:sp>
          <p:nvSpPr>
            <p:cNvPr id="8" name="文本框 7">
              <a:extLst>
                <a:ext uri="{FF2B5EF4-FFF2-40B4-BE49-F238E27FC236}">
                  <a16:creationId xmlns:a16="http://schemas.microsoft.com/office/drawing/2014/main" id="{DC1D54A0-6639-4B00-9BBB-10EA9D4936CD}"/>
                </a:ext>
              </a:extLst>
            </p:cNvPr>
            <p:cNvSpPr txBox="1"/>
            <p:nvPr/>
          </p:nvSpPr>
          <p:spPr>
            <a:xfrm>
              <a:off x="636053" y="2183110"/>
              <a:ext cx="555100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6.5.2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二、增强失业保险制度对促进就业的功能</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文本框 9">
              <a:extLst>
                <a:ext uri="{FF2B5EF4-FFF2-40B4-BE49-F238E27FC236}">
                  <a16:creationId xmlns:a16="http://schemas.microsoft.com/office/drawing/2014/main" id="{F161F991-97E8-4344-BF1A-F2E209855906}"/>
                </a:ext>
              </a:extLst>
            </p:cNvPr>
            <p:cNvSpPr txBox="1"/>
            <p:nvPr/>
          </p:nvSpPr>
          <p:spPr>
            <a:xfrm>
              <a:off x="6246920" y="220048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54FFC6C3-A34A-4398-8A6A-F509AA28FABB}"/>
              </a:ext>
            </a:extLst>
          </p:cNvPr>
          <p:cNvPicPr>
            <a:picLocks noChangeAspect="1"/>
          </p:cNvPicPr>
          <p:nvPr/>
        </p:nvPicPr>
        <p:blipFill>
          <a:blip r:embed="rId3"/>
          <a:stretch>
            <a:fillRect/>
          </a:stretch>
        </p:blipFill>
        <p:spPr>
          <a:xfrm>
            <a:off x="8495741" y="830382"/>
            <a:ext cx="3542705" cy="1437805"/>
          </a:xfrm>
          <a:prstGeom prst="rect">
            <a:avLst/>
          </a:prstGeom>
        </p:spPr>
      </p:pic>
      <p:sp>
        <p:nvSpPr>
          <p:cNvPr id="2" name="矩形 1">
            <a:extLst>
              <a:ext uri="{FF2B5EF4-FFF2-40B4-BE49-F238E27FC236}">
                <a16:creationId xmlns:a16="http://schemas.microsoft.com/office/drawing/2014/main" id="{F739CF51-0805-4BAD-B5D6-EC329BC18C37}"/>
              </a:ext>
            </a:extLst>
          </p:cNvPr>
          <p:cNvSpPr/>
          <p:nvPr/>
        </p:nvSpPr>
        <p:spPr>
          <a:xfrm>
            <a:off x="1780790" y="5256222"/>
            <a:ext cx="328968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举例：</a:t>
            </a:r>
            <a:r>
              <a:rPr kumimoji="0" lang="en-US" altLang="zh-CN" sz="20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600+24000 ×1/24</a:t>
            </a:r>
            <a:endParaRPr kumimoji="0" lang="zh-CN" altLang="en-US"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 name="矩形 4">
            <a:extLst>
              <a:ext uri="{FF2B5EF4-FFF2-40B4-BE49-F238E27FC236}">
                <a16:creationId xmlns:a16="http://schemas.microsoft.com/office/drawing/2014/main" id="{17D901A5-2FC9-46BF-A86A-64FCA7292E5D}"/>
              </a:ext>
            </a:extLst>
          </p:cNvPr>
          <p:cNvSpPr/>
          <p:nvPr/>
        </p:nvSpPr>
        <p:spPr>
          <a:xfrm>
            <a:off x="954960" y="181386"/>
            <a:ext cx="4916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6.5.2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二、增强失业保险制度对促进就业的功能</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5EA3010D-16FA-4104-817D-F3ADC689AAF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E721A398-C095-4D34-B1D2-931B5BF6854D}"/>
              </a:ext>
            </a:extLst>
          </p:cNvPr>
          <p:cNvSpPr/>
          <p:nvPr/>
        </p:nvSpPr>
        <p:spPr>
          <a:xfrm>
            <a:off x="305945" y="1542717"/>
            <a:ext cx="45578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我国失业保险制度的完善</a:t>
            </a:r>
          </a:p>
        </p:txBody>
      </p:sp>
    </p:spTree>
    <p:extLst>
      <p:ext uri="{BB962C8B-B14F-4D97-AF65-F5344CB8AC3E}">
        <p14:creationId xmlns:p14="http://schemas.microsoft.com/office/powerpoint/2010/main" val="38977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13444" y="2030819"/>
            <a:ext cx="9037674" cy="4484427"/>
          </a:xfrm>
        </p:spPr>
        <p:txBody>
          <a:bodyPr anchor="ctr"/>
          <a:lstStyle/>
          <a:p>
            <a:pPr algn="l">
              <a:lnSpc>
                <a:spcPct val="150000"/>
              </a:lnSpc>
              <a:spcAft>
                <a:spcPts val="1200"/>
              </a:spcAft>
            </a:pPr>
            <a:r>
              <a:rPr lang="zh-CN" altLang="en-US" dirty="0"/>
              <a:t>在失业保险的对象上，应按“（      ）”原则，扩大失业保险范围，尽快使城乡所有劳动者在失业保险制度方面享受同等的权益。</a:t>
            </a:r>
            <a:endParaRPr lang="en-US" altLang="zh-CN" dirty="0"/>
          </a:p>
          <a:p>
            <a:pPr algn="l">
              <a:lnSpc>
                <a:spcPct val="150000"/>
              </a:lnSpc>
              <a:spcAft>
                <a:spcPts val="1200"/>
              </a:spcAft>
            </a:pPr>
            <a:r>
              <a:rPr lang="en-US" altLang="zh-CN" dirty="0"/>
              <a:t>A</a:t>
            </a:r>
            <a:r>
              <a:rPr lang="zh-CN" altLang="en-US" dirty="0"/>
              <a:t>、国王待遇</a:t>
            </a:r>
          </a:p>
          <a:p>
            <a:pPr algn="l">
              <a:lnSpc>
                <a:spcPct val="150000"/>
              </a:lnSpc>
              <a:spcAft>
                <a:spcPts val="1200"/>
              </a:spcAft>
            </a:pPr>
            <a:r>
              <a:rPr lang="en-US" altLang="zh-CN" dirty="0"/>
              <a:t>B</a:t>
            </a:r>
            <a:r>
              <a:rPr lang="zh-CN" altLang="en-US" dirty="0"/>
              <a:t>、国民待遇</a:t>
            </a:r>
          </a:p>
          <a:p>
            <a:pPr algn="l">
              <a:lnSpc>
                <a:spcPct val="150000"/>
              </a:lnSpc>
              <a:spcAft>
                <a:spcPts val="1200"/>
              </a:spcAft>
            </a:pPr>
            <a:r>
              <a:rPr lang="en-US" altLang="zh-CN" dirty="0"/>
              <a:t>C</a:t>
            </a:r>
            <a:r>
              <a:rPr lang="zh-CN" altLang="en-US" dirty="0"/>
              <a:t>、最低待遇</a:t>
            </a:r>
          </a:p>
          <a:p>
            <a:pPr algn="l">
              <a:lnSpc>
                <a:spcPct val="150000"/>
              </a:lnSpc>
              <a:spcAft>
                <a:spcPts val="1200"/>
              </a:spcAft>
            </a:pPr>
            <a:r>
              <a:rPr lang="en-US" altLang="zh-CN" dirty="0"/>
              <a:t>D</a:t>
            </a:r>
            <a:r>
              <a:rPr lang="zh-CN" altLang="en-US" dirty="0"/>
              <a:t>、最高待遇</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0320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13444" y="2030819"/>
            <a:ext cx="9037674" cy="4484427"/>
          </a:xfrm>
        </p:spPr>
        <p:txBody>
          <a:bodyPr anchor="ctr"/>
          <a:lstStyle/>
          <a:p>
            <a:pPr algn="l">
              <a:lnSpc>
                <a:spcPct val="150000"/>
              </a:lnSpc>
              <a:spcAft>
                <a:spcPts val="1200"/>
              </a:spcAft>
            </a:pPr>
            <a:r>
              <a:rPr lang="zh-CN" altLang="en-US" dirty="0"/>
              <a:t>在失业保险的对象上，应按“（   </a:t>
            </a:r>
            <a:r>
              <a:rPr lang="en-US" altLang="zh-CN" b="1" dirty="0">
                <a:solidFill>
                  <a:srgbClr val="FF0000"/>
                </a:solidFill>
              </a:rPr>
              <a:t>B</a:t>
            </a:r>
            <a:r>
              <a:rPr lang="zh-CN" altLang="en-US" dirty="0"/>
              <a:t>   ）”原则，扩大失业保险范围，尽快使城乡所有劳动者在失业保险制度方面享受同等的权益。</a:t>
            </a:r>
            <a:endParaRPr lang="en-US" altLang="zh-CN" dirty="0"/>
          </a:p>
          <a:p>
            <a:pPr algn="l">
              <a:lnSpc>
                <a:spcPct val="150000"/>
              </a:lnSpc>
              <a:spcAft>
                <a:spcPts val="1200"/>
              </a:spcAft>
            </a:pPr>
            <a:r>
              <a:rPr lang="en-US" altLang="zh-CN" dirty="0"/>
              <a:t>A</a:t>
            </a:r>
            <a:r>
              <a:rPr lang="zh-CN" altLang="en-US" dirty="0"/>
              <a:t>、国王待遇</a:t>
            </a:r>
          </a:p>
          <a:p>
            <a:pPr algn="l">
              <a:lnSpc>
                <a:spcPct val="150000"/>
              </a:lnSpc>
              <a:spcAft>
                <a:spcPts val="1200"/>
              </a:spcAft>
            </a:pPr>
            <a:r>
              <a:rPr lang="en-US" altLang="zh-CN" b="1" dirty="0">
                <a:solidFill>
                  <a:srgbClr val="FF0000"/>
                </a:solidFill>
              </a:rPr>
              <a:t>B</a:t>
            </a:r>
            <a:r>
              <a:rPr lang="zh-CN" altLang="en-US" b="1" dirty="0">
                <a:solidFill>
                  <a:srgbClr val="FF0000"/>
                </a:solidFill>
              </a:rPr>
              <a:t>、国民待遇</a:t>
            </a:r>
          </a:p>
          <a:p>
            <a:pPr algn="l">
              <a:lnSpc>
                <a:spcPct val="150000"/>
              </a:lnSpc>
              <a:spcAft>
                <a:spcPts val="1200"/>
              </a:spcAft>
            </a:pPr>
            <a:r>
              <a:rPr lang="en-US" altLang="zh-CN" dirty="0"/>
              <a:t>C</a:t>
            </a:r>
            <a:r>
              <a:rPr lang="zh-CN" altLang="en-US" dirty="0"/>
              <a:t>、最低待遇</a:t>
            </a:r>
          </a:p>
          <a:p>
            <a:pPr algn="l">
              <a:lnSpc>
                <a:spcPct val="150000"/>
              </a:lnSpc>
              <a:spcAft>
                <a:spcPts val="1200"/>
              </a:spcAft>
            </a:pPr>
            <a:r>
              <a:rPr lang="en-US" altLang="zh-CN" dirty="0"/>
              <a:t>D</a:t>
            </a:r>
            <a:r>
              <a:rPr lang="zh-CN" altLang="en-US" dirty="0"/>
              <a:t>、最高待遇</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5132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33511406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53132" y="1935127"/>
            <a:ext cx="10636356" cy="4484427"/>
          </a:xfrm>
        </p:spPr>
        <p:txBody>
          <a:bodyPr anchor="ctr"/>
          <a:lstStyle/>
          <a:p>
            <a:pPr algn="l">
              <a:lnSpc>
                <a:spcPct val="150000"/>
              </a:lnSpc>
              <a:spcAft>
                <a:spcPts val="1200"/>
              </a:spcAft>
            </a:pPr>
            <a:r>
              <a:rPr lang="zh-CN" altLang="en-US" dirty="0"/>
              <a:t>在我国，确实需要失业保险金的失业者领取失业保险金的数额可参考以下哪个公式？（     ）</a:t>
            </a:r>
          </a:p>
          <a:p>
            <a:pPr algn="l">
              <a:lnSpc>
                <a:spcPct val="150000"/>
              </a:lnSpc>
              <a:spcAft>
                <a:spcPts val="1200"/>
              </a:spcAft>
            </a:pPr>
            <a:r>
              <a:rPr lang="en-US" altLang="zh-CN" dirty="0"/>
              <a:t>A</a:t>
            </a:r>
            <a:r>
              <a:rPr lang="zh-CN" altLang="en-US" dirty="0"/>
              <a:t>、领取失业保险金额</a:t>
            </a:r>
            <a:r>
              <a:rPr lang="en-US" altLang="zh-CN" dirty="0"/>
              <a:t>=</a:t>
            </a:r>
            <a:r>
              <a:rPr lang="zh-CN" altLang="en-US" dirty="0"/>
              <a:t>最低失业保险金</a:t>
            </a:r>
          </a:p>
          <a:p>
            <a:pPr algn="l">
              <a:lnSpc>
                <a:spcPct val="150000"/>
              </a:lnSpc>
              <a:spcAft>
                <a:spcPts val="1200"/>
              </a:spcAft>
            </a:pPr>
            <a:r>
              <a:rPr lang="en-US" altLang="zh-CN" dirty="0"/>
              <a:t>B</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个人失业保险账户金额</a:t>
            </a:r>
          </a:p>
          <a:p>
            <a:pPr algn="l">
              <a:lnSpc>
                <a:spcPct val="150000"/>
              </a:lnSpc>
              <a:spcAft>
                <a:spcPts val="1200"/>
              </a:spcAft>
            </a:pPr>
            <a:r>
              <a:rPr lang="en-US" altLang="zh-CN" dirty="0"/>
              <a:t>C</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个人失业保险金账户余额*系数 </a:t>
            </a:r>
          </a:p>
          <a:p>
            <a:pPr algn="l">
              <a:lnSpc>
                <a:spcPct val="150000"/>
              </a:lnSpc>
              <a:spcAft>
                <a:spcPts val="1200"/>
              </a:spcAft>
            </a:pPr>
            <a:r>
              <a:rPr lang="en-US" altLang="zh-CN" dirty="0"/>
              <a:t>D</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个人失业保险金账户余额）*系数</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48731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53132" y="1935127"/>
            <a:ext cx="10636356" cy="4484427"/>
          </a:xfrm>
        </p:spPr>
        <p:txBody>
          <a:bodyPr anchor="ctr"/>
          <a:lstStyle/>
          <a:p>
            <a:pPr algn="l">
              <a:lnSpc>
                <a:spcPct val="150000"/>
              </a:lnSpc>
              <a:spcAft>
                <a:spcPts val="1200"/>
              </a:spcAft>
            </a:pPr>
            <a:r>
              <a:rPr lang="zh-CN" altLang="en-US" dirty="0"/>
              <a:t>在我国，确实需要失业保险金的失业者领取失业保险金的数额可参考以下哪个公式？（   </a:t>
            </a:r>
            <a:r>
              <a:rPr lang="en-US" altLang="zh-CN" b="1" dirty="0">
                <a:solidFill>
                  <a:srgbClr val="FF0000"/>
                </a:solidFill>
              </a:rPr>
              <a:t>C</a:t>
            </a:r>
            <a:r>
              <a:rPr lang="zh-CN" altLang="en-US" dirty="0"/>
              <a:t>  ）</a:t>
            </a:r>
          </a:p>
          <a:p>
            <a:pPr algn="l">
              <a:lnSpc>
                <a:spcPct val="150000"/>
              </a:lnSpc>
              <a:spcAft>
                <a:spcPts val="1200"/>
              </a:spcAft>
            </a:pPr>
            <a:r>
              <a:rPr lang="en-US" altLang="zh-CN" dirty="0"/>
              <a:t>A</a:t>
            </a:r>
            <a:r>
              <a:rPr lang="zh-CN" altLang="en-US" dirty="0"/>
              <a:t>、领取失业保险金额</a:t>
            </a:r>
            <a:r>
              <a:rPr lang="en-US" altLang="zh-CN" dirty="0"/>
              <a:t>=</a:t>
            </a:r>
            <a:r>
              <a:rPr lang="zh-CN" altLang="en-US" dirty="0"/>
              <a:t>最低失业保险金</a:t>
            </a:r>
          </a:p>
          <a:p>
            <a:pPr algn="l">
              <a:lnSpc>
                <a:spcPct val="150000"/>
              </a:lnSpc>
              <a:spcAft>
                <a:spcPts val="1200"/>
              </a:spcAft>
            </a:pPr>
            <a:r>
              <a:rPr lang="en-US" altLang="zh-CN" dirty="0"/>
              <a:t>B</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个人失业保险账户金额</a:t>
            </a:r>
          </a:p>
          <a:p>
            <a:pPr algn="l">
              <a:lnSpc>
                <a:spcPct val="150000"/>
              </a:lnSpc>
              <a:spcAft>
                <a:spcPts val="1200"/>
              </a:spcAft>
            </a:pPr>
            <a:r>
              <a:rPr lang="en-US" altLang="zh-CN" b="1" dirty="0">
                <a:solidFill>
                  <a:srgbClr val="FF0000"/>
                </a:solidFill>
              </a:rPr>
              <a:t>C</a:t>
            </a:r>
            <a:r>
              <a:rPr lang="zh-CN" altLang="en-US" b="1" dirty="0">
                <a:solidFill>
                  <a:srgbClr val="FF0000"/>
                </a:solidFill>
              </a:rPr>
              <a:t>、领取失业保险金额</a:t>
            </a:r>
            <a:r>
              <a:rPr lang="en-US" altLang="zh-CN" b="1" dirty="0">
                <a:solidFill>
                  <a:srgbClr val="FF0000"/>
                </a:solidFill>
              </a:rPr>
              <a:t>=</a:t>
            </a:r>
            <a:r>
              <a:rPr lang="zh-CN" altLang="en-US" b="1" dirty="0">
                <a:solidFill>
                  <a:srgbClr val="FF0000"/>
                </a:solidFill>
              </a:rPr>
              <a:t>最低失业保险金</a:t>
            </a:r>
            <a:r>
              <a:rPr lang="en-US" altLang="zh-CN" b="1" dirty="0">
                <a:solidFill>
                  <a:srgbClr val="FF0000"/>
                </a:solidFill>
              </a:rPr>
              <a:t>+</a:t>
            </a:r>
            <a:r>
              <a:rPr lang="zh-CN" altLang="en-US" b="1" dirty="0">
                <a:solidFill>
                  <a:srgbClr val="FF0000"/>
                </a:solidFill>
              </a:rPr>
              <a:t>个人失业保险金账户余额*系数 </a:t>
            </a:r>
          </a:p>
          <a:p>
            <a:pPr algn="l">
              <a:lnSpc>
                <a:spcPct val="150000"/>
              </a:lnSpc>
              <a:spcAft>
                <a:spcPts val="1200"/>
              </a:spcAft>
            </a:pPr>
            <a:r>
              <a:rPr lang="en-US" altLang="zh-CN" dirty="0"/>
              <a:t>D</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个人失业保险金账户余额）*系数</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1515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19084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第七章     医疗保险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5514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9D50F87-5BAD-42A2-8049-A909F5022D9A}"/>
              </a:ext>
            </a:extLst>
          </p:cNvPr>
          <p:cNvGrpSpPr/>
          <p:nvPr/>
        </p:nvGrpSpPr>
        <p:grpSpPr>
          <a:xfrm>
            <a:off x="2509834" y="1495274"/>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第六节  中国医疗保险的现状及改革</a:t>
                </a:r>
              </a:p>
            </p:txBody>
          </p:sp>
        </p:grpSp>
      </p:grpSp>
    </p:spTree>
    <p:extLst>
      <p:ext uri="{BB962C8B-B14F-4D97-AF65-F5344CB8AC3E}">
        <p14:creationId xmlns:p14="http://schemas.microsoft.com/office/powerpoint/2010/main" val="34347121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7BAA8A6-D234-4C4D-B9F4-3077AA00B0AC}"/>
              </a:ext>
            </a:extLst>
          </p:cNvPr>
          <p:cNvGrpSpPr/>
          <p:nvPr/>
        </p:nvGrpSpPr>
        <p:grpSpPr>
          <a:xfrm>
            <a:off x="107475" y="941847"/>
            <a:ext cx="5109949" cy="1031757"/>
            <a:chOff x="107475" y="941847"/>
            <a:chExt cx="5109949" cy="1031757"/>
          </a:xfrm>
        </p:grpSpPr>
        <p:grpSp>
          <p:nvGrpSpPr>
            <p:cNvPr id="10" name="组合 9">
              <a:extLst>
                <a:ext uri="{FF2B5EF4-FFF2-40B4-BE49-F238E27FC236}">
                  <a16:creationId xmlns:a16="http://schemas.microsoft.com/office/drawing/2014/main" id="{DB7A1BEC-5822-460D-9936-9389C5197100}"/>
                </a:ext>
              </a:extLst>
            </p:cNvPr>
            <p:cNvGrpSpPr/>
            <p:nvPr/>
          </p:nvGrpSpPr>
          <p:grpSpPr>
            <a:xfrm>
              <a:off x="107475" y="941847"/>
              <a:ext cx="4125858" cy="1031757"/>
              <a:chOff x="107475" y="941847"/>
              <a:chExt cx="4125858" cy="1031757"/>
            </a:xfrm>
          </p:grpSpPr>
          <p:sp>
            <p:nvSpPr>
              <p:cNvPr id="12" name="文本框 11">
                <a:extLst>
                  <a:ext uri="{FF2B5EF4-FFF2-40B4-BE49-F238E27FC236}">
                    <a16:creationId xmlns:a16="http://schemas.microsoft.com/office/drawing/2014/main" id="{9C6A0FC2-D6B1-4FD3-92E3-97C579EFB9D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4466BCE7-E21E-4B45-8314-1E7A09E7FC62}"/>
                  </a:ext>
                </a:extLst>
              </p:cNvPr>
              <p:cNvSpPr/>
              <p:nvPr/>
            </p:nvSpPr>
            <p:spPr>
              <a:xfrm>
                <a:off x="305945" y="1542717"/>
                <a:ext cx="39273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医疗保险产生的背景</a:t>
                </a:r>
              </a:p>
            </p:txBody>
          </p:sp>
        </p:grpSp>
        <p:sp>
          <p:nvSpPr>
            <p:cNvPr id="11" name="文本框 10">
              <a:extLst>
                <a:ext uri="{FF2B5EF4-FFF2-40B4-BE49-F238E27FC236}">
                  <a16:creationId xmlns:a16="http://schemas.microsoft.com/office/drawing/2014/main" id="{B7E364DD-B9A6-4D47-BC10-FF3163C951F4}"/>
                </a:ext>
              </a:extLst>
            </p:cNvPr>
            <p:cNvSpPr txBox="1"/>
            <p:nvPr/>
          </p:nvSpPr>
          <p:spPr>
            <a:xfrm>
              <a:off x="4340261"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 name="矩形 3">
            <a:extLst>
              <a:ext uri="{FF2B5EF4-FFF2-40B4-BE49-F238E27FC236}">
                <a16:creationId xmlns:a16="http://schemas.microsoft.com/office/drawing/2014/main" id="{60CD20B1-640D-43FA-9818-309A49DA33B7}"/>
              </a:ext>
            </a:extLst>
          </p:cNvPr>
          <p:cNvSpPr/>
          <p:nvPr/>
        </p:nvSpPr>
        <p:spPr>
          <a:xfrm>
            <a:off x="936765" y="191284"/>
            <a:ext cx="34034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医疗保险产生的背景</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C871A65C-0521-4B76-820D-A9EEA5B878B6}"/>
              </a:ext>
            </a:extLst>
          </p:cNvPr>
          <p:cNvSpPr txBox="1"/>
          <p:nvPr/>
        </p:nvSpPr>
        <p:spPr>
          <a:xfrm>
            <a:off x="992981" y="2198406"/>
            <a:ext cx="9336882" cy="2461187"/>
          </a:xfrm>
          <a:prstGeom prst="rect">
            <a:avLst/>
          </a:prstGeom>
          <a:noFill/>
        </p:spPr>
        <p:txBody>
          <a:bodyPr wrap="square">
            <a:spAutoFit/>
          </a:bodyPr>
          <a:lstStyle/>
          <a:p>
            <a:pPr algn="l">
              <a:lnSpc>
                <a:spcPct val="200000"/>
              </a:lnSpc>
            </a:pPr>
            <a:r>
              <a:rPr lang="en-US" altLang="zh-CN" sz="2000" b="0" i="0" dirty="0">
                <a:solidFill>
                  <a:srgbClr val="1F2D3D"/>
                </a:solidFill>
                <a:effectLst/>
                <a:latin typeface="Helvetica Neue For Number"/>
              </a:rPr>
              <a:t>1</a:t>
            </a:r>
            <a:r>
              <a:rPr lang="zh-CN" altLang="en-US" sz="2000" b="0" i="0" dirty="0">
                <a:solidFill>
                  <a:srgbClr val="1F2D3D"/>
                </a:solidFill>
                <a:effectLst/>
                <a:latin typeface="Helvetica Neue For Number"/>
              </a:rPr>
              <a:t>、</a:t>
            </a:r>
            <a:r>
              <a:rPr lang="en-US" altLang="zh-CN" sz="2000" b="0" i="0" dirty="0">
                <a:solidFill>
                  <a:srgbClr val="FF0000"/>
                </a:solidFill>
                <a:effectLst/>
                <a:latin typeface="Helvetica Neue For Number"/>
              </a:rPr>
              <a:t>1883</a:t>
            </a:r>
            <a:r>
              <a:rPr lang="zh-CN" altLang="en-US" sz="2000" b="0" i="0" dirty="0">
                <a:solidFill>
                  <a:srgbClr val="FF0000"/>
                </a:solidFill>
                <a:effectLst/>
                <a:latin typeface="Helvetica Neue For Number"/>
              </a:rPr>
              <a:t>年</a:t>
            </a:r>
            <a:r>
              <a:rPr lang="zh-CN" altLang="en-US" sz="2000" b="0" i="0" dirty="0">
                <a:solidFill>
                  <a:srgbClr val="1F2D3D"/>
                </a:solidFill>
                <a:effectLst/>
                <a:latin typeface="Helvetica Neue For Number"/>
              </a:rPr>
              <a:t>，</a:t>
            </a:r>
            <a:r>
              <a:rPr lang="zh-CN" altLang="en-US" sz="2000" b="0" i="0" dirty="0">
                <a:solidFill>
                  <a:srgbClr val="FF0000"/>
                </a:solidFill>
                <a:effectLst/>
                <a:latin typeface="Helvetica Neue For Number"/>
              </a:rPr>
              <a:t>德国</a:t>
            </a:r>
            <a:r>
              <a:rPr lang="zh-CN" altLang="en-US" sz="2000" b="0" i="0" dirty="0">
                <a:solidFill>
                  <a:srgbClr val="1F2D3D"/>
                </a:solidFill>
                <a:effectLst/>
                <a:latin typeface="Helvetica Neue For Number"/>
              </a:rPr>
              <a:t>政府通过并颁布了</a:t>
            </a:r>
            <a:r>
              <a:rPr lang="en-US" altLang="zh-CN" sz="2000" b="0" i="0" dirty="0">
                <a:solidFill>
                  <a:srgbClr val="1F2D3D"/>
                </a:solidFill>
                <a:effectLst/>
                <a:latin typeface="Helvetica Neue For Number"/>
              </a:rPr>
              <a:t>《</a:t>
            </a:r>
            <a:r>
              <a:rPr lang="zh-CN" altLang="en-US" sz="2000" b="0" i="0" dirty="0">
                <a:solidFill>
                  <a:srgbClr val="1F2D3D"/>
                </a:solidFill>
                <a:effectLst/>
                <a:latin typeface="Helvetica Neue For Number"/>
              </a:rPr>
              <a:t>疾病保险法</a:t>
            </a:r>
            <a:r>
              <a:rPr lang="en-US" altLang="zh-CN" sz="2000" b="0" i="0" dirty="0">
                <a:solidFill>
                  <a:srgbClr val="1F2D3D"/>
                </a:solidFill>
                <a:effectLst/>
                <a:latin typeface="Helvetica Neue For Number"/>
              </a:rPr>
              <a:t>》</a:t>
            </a:r>
            <a:r>
              <a:rPr lang="zh-CN" altLang="en-US" sz="2000" b="0" i="0" dirty="0">
                <a:solidFill>
                  <a:srgbClr val="1F2D3D"/>
                </a:solidFill>
                <a:effectLst/>
                <a:latin typeface="Helvetica Neue For Number"/>
              </a:rPr>
              <a:t>，规定收入低于一定标准的工人，必须参加疾病基金会。世界上第一个强制性医疗保险从此诞生。</a:t>
            </a:r>
            <a:br>
              <a:rPr lang="zh-CN" altLang="en-US" sz="2000" b="0" i="0" dirty="0">
                <a:solidFill>
                  <a:srgbClr val="1F2D3D"/>
                </a:solidFill>
                <a:effectLst/>
                <a:latin typeface="Helvetica Neue For Number"/>
              </a:rPr>
            </a:br>
            <a:r>
              <a:rPr lang="en-US" altLang="zh-CN" sz="2000" b="0" i="0" dirty="0">
                <a:solidFill>
                  <a:srgbClr val="1F2D3D"/>
                </a:solidFill>
                <a:effectLst/>
                <a:latin typeface="Helvetica Neue For Number"/>
              </a:rPr>
              <a:t>2</a:t>
            </a:r>
            <a:r>
              <a:rPr lang="zh-CN" altLang="en-US" sz="2000" b="0" i="0" dirty="0">
                <a:solidFill>
                  <a:srgbClr val="1F2D3D"/>
                </a:solidFill>
                <a:effectLst/>
                <a:latin typeface="Helvetica Neue For Number"/>
              </a:rPr>
              <a:t>、继德国之后，奥地利、英国、法国等也相继通过立法实施医疗社会保险。</a:t>
            </a:r>
            <a:endParaRPr lang="en-US" altLang="zh-CN" sz="2000" b="0" i="0" dirty="0">
              <a:solidFill>
                <a:srgbClr val="1F2D3D"/>
              </a:solidFill>
              <a:effectLst/>
              <a:latin typeface="Helvetica Neue For Number"/>
            </a:endParaRPr>
          </a:p>
          <a:p>
            <a:pPr algn="l">
              <a:lnSpc>
                <a:spcPct val="200000"/>
              </a:lnSpc>
            </a:pPr>
            <a:r>
              <a:rPr lang="en-US" altLang="zh-CN" sz="2000" b="0" i="0" dirty="0">
                <a:solidFill>
                  <a:srgbClr val="1F2D3D"/>
                </a:solidFill>
                <a:effectLst/>
                <a:latin typeface="Helvetica Neue For Number"/>
              </a:rPr>
              <a:t>3</a:t>
            </a:r>
            <a:r>
              <a:rPr lang="zh-CN" altLang="en-US" sz="2000" b="0" i="0" dirty="0">
                <a:solidFill>
                  <a:srgbClr val="1F2D3D"/>
                </a:solidFill>
                <a:effectLst/>
                <a:latin typeface="Helvetica Neue For Number"/>
              </a:rPr>
              <a:t>、美国私人医疗保险起源于</a:t>
            </a:r>
            <a:r>
              <a:rPr lang="en-US" altLang="zh-CN" sz="2000" b="0" i="0" dirty="0">
                <a:solidFill>
                  <a:srgbClr val="1F2D3D"/>
                </a:solidFill>
                <a:effectLst/>
                <a:latin typeface="Helvetica Neue For Number"/>
              </a:rPr>
              <a:t>1929</a:t>
            </a:r>
            <a:r>
              <a:rPr lang="zh-CN" altLang="en-US" sz="2000" b="0" i="0" dirty="0">
                <a:solidFill>
                  <a:srgbClr val="1F2D3D"/>
                </a:solidFill>
                <a:effectLst/>
                <a:latin typeface="Helvetica Neue For Number"/>
              </a:rPr>
              <a:t>年。</a:t>
            </a:r>
          </a:p>
        </p:txBody>
      </p:sp>
    </p:spTree>
    <p:extLst>
      <p:ext uri="{BB962C8B-B14F-4D97-AF65-F5344CB8AC3E}">
        <p14:creationId xmlns:p14="http://schemas.microsoft.com/office/powerpoint/2010/main" val="29049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7809" y="3074620"/>
            <a:ext cx="10006858" cy="204376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呼吁</a:t>
            </a:r>
            <a:r>
              <a:rPr kumimoji="0" lang="en-US" altLang="zh-CN" sz="2000" b="1" i="0" u="none" strike="noStrike" kern="1200" cap="none" spc="0" normalizeH="0" baseline="0" noProof="0" dirty="0">
                <a:ln>
                  <a:noFill/>
                </a:ln>
                <a:solidFill>
                  <a:srgbClr val="0070C0"/>
                </a:solidFill>
                <a:effectLst/>
                <a:uLnTx/>
                <a:uFillTx/>
                <a:latin typeface="Calibri"/>
                <a:ea typeface="微软雅黑"/>
                <a:cs typeface="+mn-cs"/>
              </a:rPr>
              <a:t>1</a:t>
            </a: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1944</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，国际劳工组织通过的</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医疗建议书</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69</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号</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呼吁：</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各国政府对公民实行“</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综合的、普遍的健康保护</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这一医疗社会保险新观念被许多国家所采纳，并由此开展了一个新的普遍医疗服务制度，即所谓的“</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国家医疗服务</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2" name="矩形 1"/>
          <p:cNvSpPr/>
          <p:nvPr/>
        </p:nvSpPr>
        <p:spPr>
          <a:xfrm>
            <a:off x="1507809" y="2330611"/>
            <a:ext cx="2020105" cy="430887"/>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个“呼吁”：</a:t>
            </a:r>
          </a:p>
        </p:txBody>
      </p:sp>
      <p:sp>
        <p:nvSpPr>
          <p:cNvPr id="3" name="矩形 2"/>
          <p:cNvSpPr/>
          <p:nvPr/>
        </p:nvSpPr>
        <p:spPr>
          <a:xfrm>
            <a:off x="1635111" y="5716098"/>
            <a:ext cx="7669242" cy="400110"/>
          </a:xfrm>
          <a:prstGeom prst="rect">
            <a:avLst/>
          </a:prstGeom>
          <a:solidFill>
            <a:schemeClr val="accent6">
              <a:lumMod val="60000"/>
              <a:lumOff val="40000"/>
            </a:schemeClr>
          </a:solidFill>
          <a:ln w="285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 1948</a:t>
            </a:r>
            <a:r>
              <a:rPr kumimoji="0" lang="zh-CN" altLang="zh-CN"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英国开展了这项立法措施，</a:t>
            </a:r>
            <a:r>
              <a:rPr kumimoji="0" lang="zh-CN" altLang="zh-CN" sz="2000" b="1" i="0" u="none" strike="noStrike" kern="1200" cap="none" spc="0" normalizeH="0" baseline="0" noProof="0" dirty="0">
                <a:ln>
                  <a:noFill/>
                </a:ln>
                <a:solidFill>
                  <a:srgbClr val="FF0000"/>
                </a:solidFill>
                <a:effectLst/>
                <a:uLnTx/>
                <a:uFillTx/>
                <a:latin typeface="Calibri"/>
                <a:ea typeface="微软雅黑"/>
                <a:cs typeface="+mn-cs"/>
              </a:rPr>
              <a:t>率先实行“国家医疗服务”</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a:t>
            </a:r>
          </a:p>
        </p:txBody>
      </p:sp>
      <p:grpSp>
        <p:nvGrpSpPr>
          <p:cNvPr id="8" name="组合 7">
            <a:extLst>
              <a:ext uri="{FF2B5EF4-FFF2-40B4-BE49-F238E27FC236}">
                <a16:creationId xmlns:a16="http://schemas.microsoft.com/office/drawing/2014/main" id="{17BAA8A6-D234-4C4D-B9F4-3077AA00B0AC}"/>
              </a:ext>
            </a:extLst>
          </p:cNvPr>
          <p:cNvGrpSpPr/>
          <p:nvPr/>
        </p:nvGrpSpPr>
        <p:grpSpPr>
          <a:xfrm>
            <a:off x="107475" y="941847"/>
            <a:ext cx="5109949" cy="1031757"/>
            <a:chOff x="107475" y="941847"/>
            <a:chExt cx="5109949" cy="1031757"/>
          </a:xfrm>
        </p:grpSpPr>
        <p:grpSp>
          <p:nvGrpSpPr>
            <p:cNvPr id="10" name="组合 9">
              <a:extLst>
                <a:ext uri="{FF2B5EF4-FFF2-40B4-BE49-F238E27FC236}">
                  <a16:creationId xmlns:a16="http://schemas.microsoft.com/office/drawing/2014/main" id="{DB7A1BEC-5822-460D-9936-9389C5197100}"/>
                </a:ext>
              </a:extLst>
            </p:cNvPr>
            <p:cNvGrpSpPr/>
            <p:nvPr/>
          </p:nvGrpSpPr>
          <p:grpSpPr>
            <a:xfrm>
              <a:off x="107475" y="941847"/>
              <a:ext cx="4125858" cy="1031757"/>
              <a:chOff x="107475" y="941847"/>
              <a:chExt cx="4125858" cy="1031757"/>
            </a:xfrm>
          </p:grpSpPr>
          <p:sp>
            <p:nvSpPr>
              <p:cNvPr id="12" name="文本框 11">
                <a:extLst>
                  <a:ext uri="{FF2B5EF4-FFF2-40B4-BE49-F238E27FC236}">
                    <a16:creationId xmlns:a16="http://schemas.microsoft.com/office/drawing/2014/main" id="{9C6A0FC2-D6B1-4FD3-92E3-97C579EFB9D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4466BCE7-E21E-4B45-8314-1E7A09E7FC62}"/>
                  </a:ext>
                </a:extLst>
              </p:cNvPr>
              <p:cNvSpPr/>
              <p:nvPr/>
            </p:nvSpPr>
            <p:spPr>
              <a:xfrm>
                <a:off x="305945" y="1542717"/>
                <a:ext cx="39273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医疗保险产生的背景</a:t>
                </a:r>
              </a:p>
            </p:txBody>
          </p:sp>
        </p:grpSp>
        <p:sp>
          <p:nvSpPr>
            <p:cNvPr id="11" name="文本框 10">
              <a:extLst>
                <a:ext uri="{FF2B5EF4-FFF2-40B4-BE49-F238E27FC236}">
                  <a16:creationId xmlns:a16="http://schemas.microsoft.com/office/drawing/2014/main" id="{B7E364DD-B9A6-4D47-BC10-FF3163C951F4}"/>
                </a:ext>
              </a:extLst>
            </p:cNvPr>
            <p:cNvSpPr txBox="1"/>
            <p:nvPr/>
          </p:nvSpPr>
          <p:spPr>
            <a:xfrm>
              <a:off x="4340261"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 name="矩形 3">
            <a:extLst>
              <a:ext uri="{FF2B5EF4-FFF2-40B4-BE49-F238E27FC236}">
                <a16:creationId xmlns:a16="http://schemas.microsoft.com/office/drawing/2014/main" id="{60CD20B1-640D-43FA-9818-309A49DA33B7}"/>
              </a:ext>
            </a:extLst>
          </p:cNvPr>
          <p:cNvSpPr/>
          <p:nvPr/>
        </p:nvSpPr>
        <p:spPr>
          <a:xfrm>
            <a:off x="936765" y="191284"/>
            <a:ext cx="34034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医疗保险产生的背景</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星形: 五角 5">
            <a:extLst>
              <a:ext uri="{FF2B5EF4-FFF2-40B4-BE49-F238E27FC236}">
                <a16:creationId xmlns:a16="http://schemas.microsoft.com/office/drawing/2014/main" id="{E08C5EDA-C84C-44BF-94A7-8E37AFE79D50}"/>
              </a:ext>
            </a:extLst>
          </p:cNvPr>
          <p:cNvSpPr/>
          <p:nvPr/>
        </p:nvSpPr>
        <p:spPr>
          <a:xfrm>
            <a:off x="5707857" y="4750594"/>
            <a:ext cx="300037" cy="30003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564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7809" y="2330611"/>
            <a:ext cx="2020105" cy="430887"/>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个“呼吁”：</a:t>
            </a:r>
          </a:p>
        </p:txBody>
      </p:sp>
      <p:sp>
        <p:nvSpPr>
          <p:cNvPr id="7" name="矩形 6"/>
          <p:cNvSpPr/>
          <p:nvPr/>
        </p:nvSpPr>
        <p:spPr>
          <a:xfrm>
            <a:off x="1507809" y="3429000"/>
            <a:ext cx="8666205" cy="158210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呼吁</a:t>
            </a:r>
            <a:r>
              <a:rPr kumimoji="0" lang="en-US" altLang="zh-CN" sz="2000" b="1" i="0" u="none" strike="noStrike" kern="1200" cap="none" spc="0" normalizeH="0" baseline="0" noProof="0" dirty="0">
                <a:ln>
                  <a:noFill/>
                </a:ln>
                <a:solidFill>
                  <a:srgbClr val="0070C0"/>
                </a:solidFill>
                <a:effectLst/>
                <a:uLnTx/>
                <a:uFillTx/>
                <a:latin typeface="Calibri"/>
                <a:ea typeface="微软雅黑"/>
                <a:cs typeface="+mn-cs"/>
              </a:rPr>
              <a:t>2</a:t>
            </a: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1978</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年在前苏联阿拉木图召开的有关</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初级医疗服务的国际会议</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呼吁：</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改进医疗社会保险，以促使医疗资源得到更合理的分配，并在</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2000</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实现“</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人人享有医疗保健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”的目标。</a:t>
            </a:r>
          </a:p>
        </p:txBody>
      </p:sp>
      <p:sp>
        <p:nvSpPr>
          <p:cNvPr id="16" name="矩形 15">
            <a:extLst>
              <a:ext uri="{FF2B5EF4-FFF2-40B4-BE49-F238E27FC236}">
                <a16:creationId xmlns:a16="http://schemas.microsoft.com/office/drawing/2014/main" id="{F14B7B08-9B18-4432-B7CE-D833BAE46473}"/>
              </a:ext>
            </a:extLst>
          </p:cNvPr>
          <p:cNvSpPr/>
          <p:nvPr/>
        </p:nvSpPr>
        <p:spPr>
          <a:xfrm>
            <a:off x="936765" y="191284"/>
            <a:ext cx="34034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医疗保险产生的背景</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C458951F-AD08-4989-A827-63A87272E743}"/>
              </a:ext>
            </a:extLst>
          </p:cNvPr>
          <p:cNvGrpSpPr/>
          <p:nvPr/>
        </p:nvGrpSpPr>
        <p:grpSpPr>
          <a:xfrm>
            <a:off x="107475" y="941847"/>
            <a:ext cx="5109949" cy="1031757"/>
            <a:chOff x="107475" y="941847"/>
            <a:chExt cx="5109949" cy="1031757"/>
          </a:xfrm>
        </p:grpSpPr>
        <p:grpSp>
          <p:nvGrpSpPr>
            <p:cNvPr id="18" name="组合 17">
              <a:extLst>
                <a:ext uri="{FF2B5EF4-FFF2-40B4-BE49-F238E27FC236}">
                  <a16:creationId xmlns:a16="http://schemas.microsoft.com/office/drawing/2014/main" id="{3E9A82A4-3851-437A-8E38-BF778A13A772}"/>
                </a:ext>
              </a:extLst>
            </p:cNvPr>
            <p:cNvGrpSpPr/>
            <p:nvPr/>
          </p:nvGrpSpPr>
          <p:grpSpPr>
            <a:xfrm>
              <a:off x="107475" y="941847"/>
              <a:ext cx="4125858" cy="1031757"/>
              <a:chOff x="107475" y="941847"/>
              <a:chExt cx="4125858" cy="1031757"/>
            </a:xfrm>
          </p:grpSpPr>
          <p:sp>
            <p:nvSpPr>
              <p:cNvPr id="20" name="文本框 19">
                <a:extLst>
                  <a:ext uri="{FF2B5EF4-FFF2-40B4-BE49-F238E27FC236}">
                    <a16:creationId xmlns:a16="http://schemas.microsoft.com/office/drawing/2014/main" id="{C223A2E8-C6B7-4282-8B31-B1366C323F8F}"/>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DEA1153B-8F42-4E2D-BFD8-6D28B6C3528E}"/>
                  </a:ext>
                </a:extLst>
              </p:cNvPr>
              <p:cNvSpPr/>
              <p:nvPr/>
            </p:nvSpPr>
            <p:spPr>
              <a:xfrm>
                <a:off x="305945" y="1542717"/>
                <a:ext cx="39273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医疗保险产生的背景</a:t>
                </a:r>
              </a:p>
            </p:txBody>
          </p:sp>
        </p:grpSp>
        <p:sp>
          <p:nvSpPr>
            <p:cNvPr id="19" name="文本框 18">
              <a:extLst>
                <a:ext uri="{FF2B5EF4-FFF2-40B4-BE49-F238E27FC236}">
                  <a16:creationId xmlns:a16="http://schemas.microsoft.com/office/drawing/2014/main" id="{26CAF940-4408-4FF7-B834-3A69A58F670F}"/>
                </a:ext>
              </a:extLst>
            </p:cNvPr>
            <p:cNvSpPr txBox="1"/>
            <p:nvPr/>
          </p:nvSpPr>
          <p:spPr>
            <a:xfrm>
              <a:off x="4340261"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3" name="星形: 五角 2">
            <a:extLst>
              <a:ext uri="{FF2B5EF4-FFF2-40B4-BE49-F238E27FC236}">
                <a16:creationId xmlns:a16="http://schemas.microsoft.com/office/drawing/2014/main" id="{2022CFB0-2C2B-47AB-A3B6-A889A77E2649}"/>
              </a:ext>
            </a:extLst>
          </p:cNvPr>
          <p:cNvSpPr/>
          <p:nvPr/>
        </p:nvSpPr>
        <p:spPr>
          <a:xfrm>
            <a:off x="9958388" y="4150519"/>
            <a:ext cx="300037" cy="30003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17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145152"/>
            <a:ext cx="9194379" cy="3925153"/>
          </a:xfrm>
        </p:spPr>
        <p:txBody>
          <a:bodyPr anchor="ctr"/>
          <a:lstStyle/>
          <a:p>
            <a:pPr algn="l">
              <a:lnSpc>
                <a:spcPct val="150000"/>
              </a:lnSpc>
              <a:spcAft>
                <a:spcPts val="1200"/>
              </a:spcAft>
            </a:pPr>
            <a:r>
              <a:rPr lang="en-US" altLang="zh-CN" dirty="0"/>
              <a:t>1944</a:t>
            </a:r>
            <a:r>
              <a:rPr lang="zh-CN" altLang="en-US" dirty="0"/>
              <a:t>年，国际劳工组织通过的</a:t>
            </a:r>
            <a:r>
              <a:rPr lang="en-US" altLang="zh-CN" dirty="0"/>
              <a:t>《</a:t>
            </a:r>
            <a:r>
              <a:rPr lang="zh-CN" altLang="en-US" dirty="0"/>
              <a:t>医疗建议书</a:t>
            </a:r>
            <a:r>
              <a:rPr lang="en-US" altLang="zh-CN" dirty="0"/>
              <a:t>》</a:t>
            </a:r>
            <a:r>
              <a:rPr lang="zh-CN" altLang="en-US" dirty="0"/>
              <a:t>（第</a:t>
            </a:r>
            <a:r>
              <a:rPr lang="en-US" altLang="zh-CN" dirty="0"/>
              <a:t>69</a:t>
            </a:r>
            <a:r>
              <a:rPr lang="zh-CN" altLang="en-US" dirty="0"/>
              <a:t>号）呼吁各国政府对公民实行“综合的、普遍的健康保护”。即所谓的（　 ）</a:t>
            </a:r>
          </a:p>
          <a:p>
            <a:pPr algn="l">
              <a:lnSpc>
                <a:spcPct val="150000"/>
              </a:lnSpc>
              <a:spcAft>
                <a:spcPts val="1200"/>
              </a:spcAft>
            </a:pPr>
            <a:r>
              <a:rPr lang="en-US" altLang="zh-CN" dirty="0"/>
              <a:t>A</a:t>
            </a:r>
            <a:r>
              <a:rPr lang="zh-CN" altLang="en-US" dirty="0"/>
              <a:t>、</a:t>
            </a:r>
            <a:r>
              <a:rPr lang="en-US" altLang="zh-CN" dirty="0"/>
              <a:t>“</a:t>
            </a:r>
            <a:r>
              <a:rPr lang="zh-CN" altLang="en-US" dirty="0"/>
              <a:t>社会医疗服务”</a:t>
            </a:r>
          </a:p>
          <a:p>
            <a:pPr algn="l">
              <a:lnSpc>
                <a:spcPct val="150000"/>
              </a:lnSpc>
              <a:spcAft>
                <a:spcPts val="1200"/>
              </a:spcAft>
            </a:pPr>
            <a:r>
              <a:rPr lang="en-US" altLang="zh-CN" dirty="0"/>
              <a:t>B</a:t>
            </a:r>
            <a:r>
              <a:rPr lang="zh-CN" altLang="en-US" dirty="0"/>
              <a:t>、</a:t>
            </a:r>
            <a:r>
              <a:rPr lang="en-US" altLang="zh-CN" dirty="0"/>
              <a:t>“</a:t>
            </a:r>
            <a:r>
              <a:rPr lang="zh-CN" altLang="en-US" dirty="0"/>
              <a:t>国家医疗服务” </a:t>
            </a:r>
          </a:p>
          <a:p>
            <a:pPr algn="l">
              <a:lnSpc>
                <a:spcPct val="150000"/>
              </a:lnSpc>
              <a:spcAft>
                <a:spcPts val="1200"/>
              </a:spcAft>
            </a:pPr>
            <a:r>
              <a:rPr lang="en-US" altLang="zh-CN" dirty="0"/>
              <a:t>C</a:t>
            </a:r>
            <a:r>
              <a:rPr lang="zh-CN" altLang="en-US" dirty="0"/>
              <a:t>、</a:t>
            </a:r>
            <a:r>
              <a:rPr lang="en-US" altLang="zh-CN" dirty="0"/>
              <a:t>“</a:t>
            </a:r>
            <a:r>
              <a:rPr lang="zh-CN" altLang="en-US" dirty="0"/>
              <a:t>企业医疗服务”</a:t>
            </a:r>
          </a:p>
          <a:p>
            <a:pPr algn="l">
              <a:lnSpc>
                <a:spcPct val="150000"/>
              </a:lnSpc>
              <a:spcAft>
                <a:spcPts val="1200"/>
              </a:spcAft>
            </a:pPr>
            <a:r>
              <a:rPr lang="en-US" altLang="zh-CN" dirty="0"/>
              <a:t>D</a:t>
            </a:r>
            <a:r>
              <a:rPr lang="zh-CN" altLang="en-US" dirty="0"/>
              <a:t>、</a:t>
            </a:r>
            <a:r>
              <a:rPr lang="en-US" altLang="zh-CN" dirty="0"/>
              <a:t>“</a:t>
            </a:r>
            <a:r>
              <a:rPr lang="zh-CN" altLang="en-US" dirty="0"/>
              <a:t>社区医疗服务” </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160215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145152"/>
            <a:ext cx="9194379" cy="3925153"/>
          </a:xfrm>
        </p:spPr>
        <p:txBody>
          <a:bodyPr anchor="ctr"/>
          <a:lstStyle/>
          <a:p>
            <a:pPr algn="l">
              <a:lnSpc>
                <a:spcPct val="150000"/>
              </a:lnSpc>
              <a:spcAft>
                <a:spcPts val="1200"/>
              </a:spcAft>
            </a:pPr>
            <a:r>
              <a:rPr lang="en-US" altLang="zh-CN" dirty="0"/>
              <a:t>1944</a:t>
            </a:r>
            <a:r>
              <a:rPr lang="zh-CN" altLang="en-US" dirty="0"/>
              <a:t>年，国际劳工组织通过的</a:t>
            </a:r>
            <a:r>
              <a:rPr lang="en-US" altLang="zh-CN" dirty="0"/>
              <a:t>《</a:t>
            </a:r>
            <a:r>
              <a:rPr lang="zh-CN" altLang="en-US" dirty="0"/>
              <a:t>医疗建议书</a:t>
            </a:r>
            <a:r>
              <a:rPr lang="en-US" altLang="zh-CN" dirty="0"/>
              <a:t>》</a:t>
            </a:r>
            <a:r>
              <a:rPr lang="zh-CN" altLang="en-US" dirty="0"/>
              <a:t>（第</a:t>
            </a:r>
            <a:r>
              <a:rPr lang="en-US" altLang="zh-CN" dirty="0"/>
              <a:t>69</a:t>
            </a:r>
            <a:r>
              <a:rPr lang="zh-CN" altLang="en-US" dirty="0"/>
              <a:t>号）呼吁各国政府对公民实行“综合的、普遍的健康保护”。即所谓的（  </a:t>
            </a:r>
            <a:r>
              <a:rPr lang="en-US" altLang="zh-CN" b="1" dirty="0">
                <a:solidFill>
                  <a:srgbClr val="FF0000"/>
                </a:solidFill>
              </a:rPr>
              <a:t>B</a:t>
            </a:r>
            <a:r>
              <a:rPr lang="zh-CN" altLang="en-US" dirty="0"/>
              <a:t>  ）</a:t>
            </a:r>
          </a:p>
          <a:p>
            <a:pPr algn="l">
              <a:lnSpc>
                <a:spcPct val="150000"/>
              </a:lnSpc>
              <a:spcAft>
                <a:spcPts val="1200"/>
              </a:spcAft>
            </a:pPr>
            <a:r>
              <a:rPr lang="en-US" altLang="zh-CN" dirty="0"/>
              <a:t>A</a:t>
            </a:r>
            <a:r>
              <a:rPr lang="zh-CN" altLang="en-US" dirty="0"/>
              <a:t>、</a:t>
            </a:r>
            <a:r>
              <a:rPr lang="en-US" altLang="zh-CN" dirty="0"/>
              <a:t>“</a:t>
            </a:r>
            <a:r>
              <a:rPr lang="zh-CN" altLang="en-US" dirty="0"/>
              <a:t>社会医疗服务”</a:t>
            </a:r>
          </a:p>
          <a:p>
            <a:pPr algn="l">
              <a:lnSpc>
                <a:spcPct val="150000"/>
              </a:lnSpc>
              <a:spcAft>
                <a:spcPts val="1200"/>
              </a:spcAft>
            </a:pPr>
            <a:r>
              <a:rPr lang="en-US" altLang="zh-CN" b="1" dirty="0">
                <a:solidFill>
                  <a:srgbClr val="FF0000"/>
                </a:solidFill>
              </a:rPr>
              <a:t>B</a:t>
            </a:r>
            <a:r>
              <a:rPr lang="zh-CN" altLang="en-US" b="1" dirty="0">
                <a:solidFill>
                  <a:srgbClr val="FF0000"/>
                </a:solidFill>
              </a:rPr>
              <a:t>、</a:t>
            </a:r>
            <a:r>
              <a:rPr lang="en-US" altLang="zh-CN" b="1" dirty="0">
                <a:solidFill>
                  <a:srgbClr val="FF0000"/>
                </a:solidFill>
              </a:rPr>
              <a:t>“</a:t>
            </a:r>
            <a:r>
              <a:rPr lang="zh-CN" altLang="en-US" b="1" dirty="0">
                <a:solidFill>
                  <a:srgbClr val="FF0000"/>
                </a:solidFill>
              </a:rPr>
              <a:t>国家医疗服务” </a:t>
            </a:r>
          </a:p>
          <a:p>
            <a:pPr algn="l">
              <a:lnSpc>
                <a:spcPct val="150000"/>
              </a:lnSpc>
              <a:spcAft>
                <a:spcPts val="1200"/>
              </a:spcAft>
            </a:pPr>
            <a:r>
              <a:rPr lang="en-US" altLang="zh-CN" dirty="0"/>
              <a:t>C</a:t>
            </a:r>
            <a:r>
              <a:rPr lang="zh-CN" altLang="en-US" dirty="0"/>
              <a:t>、</a:t>
            </a:r>
            <a:r>
              <a:rPr lang="en-US" altLang="zh-CN" dirty="0"/>
              <a:t>“</a:t>
            </a:r>
            <a:r>
              <a:rPr lang="zh-CN" altLang="en-US" dirty="0"/>
              <a:t>企业医疗服务”</a:t>
            </a:r>
          </a:p>
          <a:p>
            <a:pPr algn="l">
              <a:lnSpc>
                <a:spcPct val="150000"/>
              </a:lnSpc>
              <a:spcAft>
                <a:spcPts val="1200"/>
              </a:spcAft>
            </a:pPr>
            <a:r>
              <a:rPr lang="en-US" altLang="zh-CN" dirty="0"/>
              <a:t>D</a:t>
            </a:r>
            <a:r>
              <a:rPr lang="zh-CN" altLang="en-US" dirty="0"/>
              <a:t>、</a:t>
            </a:r>
            <a:r>
              <a:rPr lang="en-US" altLang="zh-CN" dirty="0"/>
              <a:t>“</a:t>
            </a:r>
            <a:r>
              <a:rPr lang="zh-CN" altLang="en-US" dirty="0"/>
              <a:t>社区医疗服务” </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3212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5854" y="1891982"/>
            <a:ext cx="9194379" cy="4636409"/>
          </a:xfrm>
        </p:spPr>
        <p:txBody>
          <a:bodyPr anchor="ctr"/>
          <a:lstStyle/>
          <a:p>
            <a:pPr algn="l">
              <a:lnSpc>
                <a:spcPct val="150000"/>
              </a:lnSpc>
              <a:spcAft>
                <a:spcPts val="1200"/>
              </a:spcAft>
            </a:pPr>
            <a:r>
              <a:rPr lang="en-US" altLang="zh-CN" dirty="0"/>
              <a:t>1978</a:t>
            </a:r>
            <a:r>
              <a:rPr lang="zh-CN" altLang="en-US" dirty="0"/>
              <a:t>年在前苏联阿拉木图召开的有关初级医疗服务的国际会议呼吁改进医疗社会保险，以促使医疗资源得到更合理的分配。其中实现“人人享有医疗保健”目标的时间是（      ）。</a:t>
            </a:r>
            <a:endParaRPr lang="en-US" altLang="zh-CN" dirty="0"/>
          </a:p>
          <a:p>
            <a:pPr algn="l">
              <a:lnSpc>
                <a:spcPct val="150000"/>
              </a:lnSpc>
              <a:spcBef>
                <a:spcPts val="0"/>
              </a:spcBef>
              <a:spcAft>
                <a:spcPts val="0"/>
              </a:spcAft>
            </a:pPr>
            <a:r>
              <a:rPr lang="en-US" altLang="zh-CN" dirty="0"/>
              <a:t>A</a:t>
            </a:r>
            <a:r>
              <a:rPr lang="zh-CN" altLang="en-US" dirty="0"/>
              <a:t>、</a:t>
            </a:r>
            <a:r>
              <a:rPr lang="en-US" altLang="zh-CN" dirty="0"/>
              <a:t>1998</a:t>
            </a:r>
            <a:r>
              <a:rPr lang="zh-CN" altLang="en-US" dirty="0"/>
              <a:t>年</a:t>
            </a:r>
            <a:endParaRPr lang="en-GB" altLang="zh-CN" dirty="0"/>
          </a:p>
          <a:p>
            <a:pPr algn="l">
              <a:lnSpc>
                <a:spcPct val="150000"/>
              </a:lnSpc>
              <a:spcBef>
                <a:spcPts val="0"/>
              </a:spcBef>
            </a:pPr>
            <a:r>
              <a:rPr lang="en-US" altLang="zh-CN" dirty="0"/>
              <a:t>B</a:t>
            </a:r>
            <a:r>
              <a:rPr lang="zh-CN" altLang="en-US" dirty="0"/>
              <a:t>、</a:t>
            </a:r>
            <a:r>
              <a:rPr lang="en-US" altLang="zh-CN" dirty="0"/>
              <a:t>1999</a:t>
            </a:r>
            <a:r>
              <a:rPr lang="zh-CN" altLang="en-US" dirty="0"/>
              <a:t>年</a:t>
            </a:r>
            <a:endParaRPr lang="en-GB" altLang="zh-CN" dirty="0"/>
          </a:p>
          <a:p>
            <a:pPr algn="l">
              <a:lnSpc>
                <a:spcPct val="150000"/>
              </a:lnSpc>
              <a:spcBef>
                <a:spcPts val="0"/>
              </a:spcBef>
            </a:pPr>
            <a:r>
              <a:rPr lang="en-US" altLang="zh-CN" dirty="0"/>
              <a:t>C</a:t>
            </a:r>
            <a:r>
              <a:rPr lang="zh-CN" altLang="en-US" dirty="0"/>
              <a:t>、</a:t>
            </a:r>
            <a:r>
              <a:rPr lang="en-US" altLang="zh-CN" dirty="0"/>
              <a:t>2000</a:t>
            </a:r>
            <a:r>
              <a:rPr lang="zh-CN" altLang="en-US" dirty="0"/>
              <a:t>年</a:t>
            </a:r>
            <a:endParaRPr lang="en-GB" altLang="zh-CN" dirty="0"/>
          </a:p>
          <a:p>
            <a:pPr algn="l">
              <a:lnSpc>
                <a:spcPct val="150000"/>
              </a:lnSpc>
              <a:spcBef>
                <a:spcPts val="0"/>
              </a:spcBef>
            </a:pPr>
            <a:r>
              <a:rPr lang="en-US" altLang="zh-CN" dirty="0"/>
              <a:t>D</a:t>
            </a:r>
            <a:r>
              <a:rPr lang="zh-CN" altLang="en-US" dirty="0"/>
              <a:t>、</a:t>
            </a:r>
            <a:r>
              <a:rPr lang="en-US" altLang="zh-CN" dirty="0"/>
              <a:t>2001</a:t>
            </a:r>
            <a:r>
              <a:rPr lang="zh-CN" altLang="en-US" dirty="0"/>
              <a:t>年</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764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7C68EB-E842-4CBA-87A7-B1BE55CAE3CC}"/>
              </a:ext>
            </a:extLst>
          </p:cNvPr>
          <p:cNvSpPr/>
          <p:nvPr/>
        </p:nvSpPr>
        <p:spPr>
          <a:xfrm>
            <a:off x="545619" y="5513158"/>
            <a:ext cx="11299371"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目前，我国失业保险对失业者的生活保障是低水平的，一般仅相当于当地最低工资的</a:t>
            </a:r>
            <a:r>
              <a:rPr kumimoji="0" 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60%-70%</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endParaRPr kumimoji="0" lang="en-US" altLang="zh-CN"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在一些经济欠发达的地区，失业保险待遇与低保水平</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几乎持平。</a:t>
            </a:r>
            <a:endParaRPr kumimoji="0" lang="en-GB" sz="2000" b="0" i="0" u="none" strike="noStrike" kern="1200" cap="none" spc="0" normalizeH="0" baseline="0" noProof="0" dirty="0">
              <a:ln>
                <a:noFill/>
              </a:ln>
              <a:solidFill>
                <a:srgbClr val="FF0000"/>
              </a:solidFill>
              <a:effectLst/>
              <a:uLnTx/>
              <a:uFillTx/>
              <a:latin typeface="微软雅黑"/>
              <a:ea typeface="微软雅黑"/>
              <a:cs typeface="+mn-cs"/>
            </a:endParaRPr>
          </a:p>
        </p:txBody>
      </p:sp>
      <p:grpSp>
        <p:nvGrpSpPr>
          <p:cNvPr id="8" name="组合 7">
            <a:extLst>
              <a:ext uri="{FF2B5EF4-FFF2-40B4-BE49-F238E27FC236}">
                <a16:creationId xmlns:a16="http://schemas.microsoft.com/office/drawing/2014/main" id="{35C9B446-8532-4F85-8174-5F3C73599451}"/>
              </a:ext>
            </a:extLst>
          </p:cNvPr>
          <p:cNvGrpSpPr/>
          <p:nvPr/>
        </p:nvGrpSpPr>
        <p:grpSpPr>
          <a:xfrm>
            <a:off x="107475" y="941847"/>
            <a:ext cx="5737225" cy="1112291"/>
            <a:chOff x="107475" y="941847"/>
            <a:chExt cx="5737225" cy="1112291"/>
          </a:xfrm>
        </p:grpSpPr>
        <p:grpSp>
          <p:nvGrpSpPr>
            <p:cNvPr id="9" name="组合 8">
              <a:extLst>
                <a:ext uri="{FF2B5EF4-FFF2-40B4-BE49-F238E27FC236}">
                  <a16:creationId xmlns:a16="http://schemas.microsoft.com/office/drawing/2014/main" id="{11DC8079-7F6C-48B0-834E-13E3FB4AA8E4}"/>
                </a:ext>
              </a:extLst>
            </p:cNvPr>
            <p:cNvGrpSpPr/>
            <p:nvPr/>
          </p:nvGrpSpPr>
          <p:grpSpPr>
            <a:xfrm>
              <a:off x="107475" y="941847"/>
              <a:ext cx="5048921" cy="1112291"/>
              <a:chOff x="107475" y="941847"/>
              <a:chExt cx="5048921" cy="1112291"/>
            </a:xfrm>
          </p:grpSpPr>
          <p:sp>
            <p:nvSpPr>
              <p:cNvPr id="11" name="文本框 10">
                <a:extLst>
                  <a:ext uri="{FF2B5EF4-FFF2-40B4-BE49-F238E27FC236}">
                    <a16:creationId xmlns:a16="http://schemas.microsoft.com/office/drawing/2014/main" id="{831ABE3F-5DF1-46ED-9815-DDE89834F9F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6600A398-7581-4E09-ABDC-3A2B8C705F45}"/>
                  </a:ext>
                </a:extLst>
              </p:cNvPr>
              <p:cNvSpPr/>
              <p:nvPr/>
            </p:nvSpPr>
            <p:spPr>
              <a:xfrm>
                <a:off x="269453" y="1623251"/>
                <a:ext cx="488694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我国失业保险制度的适应性</a:t>
                </a:r>
              </a:p>
            </p:txBody>
          </p:sp>
        </p:grpSp>
        <p:sp>
          <p:nvSpPr>
            <p:cNvPr id="10" name="文本框 9">
              <a:extLst>
                <a:ext uri="{FF2B5EF4-FFF2-40B4-BE49-F238E27FC236}">
                  <a16:creationId xmlns:a16="http://schemas.microsoft.com/office/drawing/2014/main" id="{275D0059-CD86-44F8-B11F-1E1A1C8EB5BF}"/>
                </a:ext>
              </a:extLst>
            </p:cNvPr>
            <p:cNvSpPr txBox="1"/>
            <p:nvPr/>
          </p:nvSpPr>
          <p:spPr>
            <a:xfrm>
              <a:off x="4967537" y="165402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565C026D-8E5B-4832-8502-003CC102C170}"/>
              </a:ext>
            </a:extLst>
          </p:cNvPr>
          <p:cNvPicPr>
            <a:picLocks noChangeAspect="1"/>
          </p:cNvPicPr>
          <p:nvPr/>
        </p:nvPicPr>
        <p:blipFill>
          <a:blip r:embed="rId3"/>
          <a:stretch>
            <a:fillRect/>
          </a:stretch>
        </p:blipFill>
        <p:spPr>
          <a:xfrm>
            <a:off x="1049915" y="1344932"/>
            <a:ext cx="10290781" cy="4451086"/>
          </a:xfrm>
          <a:prstGeom prst="rect">
            <a:avLst/>
          </a:prstGeom>
        </p:spPr>
      </p:pic>
      <p:sp>
        <p:nvSpPr>
          <p:cNvPr id="4" name="矩形 3">
            <a:extLst>
              <a:ext uri="{FF2B5EF4-FFF2-40B4-BE49-F238E27FC236}">
                <a16:creationId xmlns:a16="http://schemas.microsoft.com/office/drawing/2014/main" id="{CCED8861-AC2F-429B-9C73-2585FFDB3BA2}"/>
              </a:ext>
            </a:extLst>
          </p:cNvPr>
          <p:cNvSpPr/>
          <p:nvPr/>
        </p:nvSpPr>
        <p:spPr>
          <a:xfrm>
            <a:off x="1049915" y="198887"/>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一、制度模式与时代发展相适应</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2269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5854" y="1891982"/>
            <a:ext cx="9194379" cy="4636409"/>
          </a:xfrm>
        </p:spPr>
        <p:txBody>
          <a:bodyPr anchor="ctr"/>
          <a:lstStyle/>
          <a:p>
            <a:pPr algn="l">
              <a:lnSpc>
                <a:spcPct val="150000"/>
              </a:lnSpc>
              <a:spcAft>
                <a:spcPts val="1200"/>
              </a:spcAft>
            </a:pPr>
            <a:r>
              <a:rPr lang="en-US" altLang="zh-CN" dirty="0"/>
              <a:t>1978</a:t>
            </a:r>
            <a:r>
              <a:rPr lang="zh-CN" altLang="en-US" dirty="0"/>
              <a:t>年在前苏联阿拉木图召开的有关初级医疗服务的国际会议呼吁改进医疗社会保险，以促使医疗资源得到更合理的分配。其中实现“人人享有医疗保健”目标的时间是（   </a:t>
            </a:r>
            <a:r>
              <a:rPr lang="en-US" altLang="zh-CN" b="1" dirty="0">
                <a:solidFill>
                  <a:srgbClr val="FF0000"/>
                </a:solidFill>
              </a:rPr>
              <a:t>C</a:t>
            </a:r>
            <a:r>
              <a:rPr lang="zh-CN" altLang="en-US" dirty="0"/>
              <a:t>  ）。</a:t>
            </a:r>
            <a:endParaRPr lang="en-US" altLang="zh-CN" dirty="0"/>
          </a:p>
          <a:p>
            <a:pPr algn="l">
              <a:lnSpc>
                <a:spcPct val="150000"/>
              </a:lnSpc>
              <a:spcBef>
                <a:spcPts val="0"/>
              </a:spcBef>
              <a:spcAft>
                <a:spcPts val="0"/>
              </a:spcAft>
            </a:pPr>
            <a:r>
              <a:rPr lang="en-US" altLang="zh-CN" dirty="0"/>
              <a:t>A</a:t>
            </a:r>
            <a:r>
              <a:rPr lang="zh-CN" altLang="en-US" dirty="0"/>
              <a:t>、</a:t>
            </a:r>
            <a:r>
              <a:rPr lang="en-US" altLang="zh-CN" dirty="0"/>
              <a:t>1998</a:t>
            </a:r>
            <a:r>
              <a:rPr lang="zh-CN" altLang="en-US" dirty="0"/>
              <a:t>年</a:t>
            </a:r>
            <a:endParaRPr lang="en-GB" altLang="zh-CN" dirty="0"/>
          </a:p>
          <a:p>
            <a:pPr algn="l">
              <a:lnSpc>
                <a:spcPct val="150000"/>
              </a:lnSpc>
              <a:spcBef>
                <a:spcPts val="0"/>
              </a:spcBef>
            </a:pPr>
            <a:r>
              <a:rPr lang="en-US" altLang="zh-CN" dirty="0"/>
              <a:t>B</a:t>
            </a:r>
            <a:r>
              <a:rPr lang="zh-CN" altLang="en-US" dirty="0"/>
              <a:t>、</a:t>
            </a:r>
            <a:r>
              <a:rPr lang="en-US" altLang="zh-CN" dirty="0"/>
              <a:t>1999</a:t>
            </a:r>
            <a:r>
              <a:rPr lang="zh-CN" altLang="en-US" dirty="0"/>
              <a:t>年</a:t>
            </a:r>
            <a:endParaRPr lang="en-GB" altLang="zh-CN" dirty="0"/>
          </a:p>
          <a:p>
            <a:pPr algn="l">
              <a:lnSpc>
                <a:spcPct val="150000"/>
              </a:lnSpc>
              <a:spcBef>
                <a:spcPts val="0"/>
              </a:spcBef>
            </a:pPr>
            <a:r>
              <a:rPr lang="en-US" altLang="zh-CN" b="1" dirty="0">
                <a:solidFill>
                  <a:srgbClr val="FF0000"/>
                </a:solidFill>
              </a:rPr>
              <a:t>C</a:t>
            </a:r>
            <a:r>
              <a:rPr lang="zh-CN" altLang="en-US" b="1" dirty="0">
                <a:solidFill>
                  <a:srgbClr val="FF0000"/>
                </a:solidFill>
              </a:rPr>
              <a:t>、</a:t>
            </a:r>
            <a:r>
              <a:rPr lang="en-US" altLang="zh-CN" b="1" dirty="0">
                <a:solidFill>
                  <a:srgbClr val="FF0000"/>
                </a:solidFill>
              </a:rPr>
              <a:t>2000</a:t>
            </a:r>
            <a:r>
              <a:rPr lang="zh-CN" altLang="en-US" b="1" dirty="0">
                <a:solidFill>
                  <a:srgbClr val="FF0000"/>
                </a:solidFill>
              </a:rPr>
              <a:t>年</a:t>
            </a:r>
            <a:endParaRPr lang="en-GB" altLang="zh-CN" b="1" dirty="0">
              <a:solidFill>
                <a:srgbClr val="FF0000"/>
              </a:solidFill>
            </a:endParaRPr>
          </a:p>
          <a:p>
            <a:pPr algn="l">
              <a:lnSpc>
                <a:spcPct val="150000"/>
              </a:lnSpc>
              <a:spcBef>
                <a:spcPts val="0"/>
              </a:spcBef>
            </a:pPr>
            <a:r>
              <a:rPr lang="en-US" altLang="zh-CN" dirty="0"/>
              <a:t>D</a:t>
            </a:r>
            <a:r>
              <a:rPr lang="zh-CN" altLang="en-US" dirty="0"/>
              <a:t>、</a:t>
            </a:r>
            <a:r>
              <a:rPr lang="en-US" altLang="zh-CN" dirty="0"/>
              <a:t>2001</a:t>
            </a:r>
            <a:r>
              <a:rPr lang="zh-CN" altLang="en-US" dirty="0"/>
              <a:t>年</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404758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D4CAC17-AD5D-4129-92F7-39B56715317A}"/>
              </a:ext>
            </a:extLst>
          </p:cNvPr>
          <p:cNvGrpSpPr/>
          <p:nvPr/>
        </p:nvGrpSpPr>
        <p:grpSpPr>
          <a:xfrm>
            <a:off x="2509834" y="1495274"/>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第六节  中国医疗保险的现状及改革</a:t>
                </a:r>
              </a:p>
            </p:txBody>
          </p:sp>
        </p:grpSp>
      </p:grpSp>
    </p:spTree>
    <p:extLst>
      <p:ext uri="{BB962C8B-B14F-4D97-AF65-F5344CB8AC3E}">
        <p14:creationId xmlns:p14="http://schemas.microsoft.com/office/powerpoint/2010/main" val="16441796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4721" y="2850479"/>
            <a:ext cx="9455028"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医疗社会保险，是指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由国家立法，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通过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社会保险原则和方法筹集医疗资金，保障人们</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平等地</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获得</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适当的医疗照顾</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的一种制度。</a:t>
            </a:r>
          </a:p>
        </p:txBody>
      </p:sp>
      <p:sp>
        <p:nvSpPr>
          <p:cNvPr id="7" name="矩形 6"/>
          <p:cNvSpPr/>
          <p:nvPr/>
        </p:nvSpPr>
        <p:spPr>
          <a:xfrm>
            <a:off x="1504162" y="4246919"/>
            <a:ext cx="9856381" cy="18898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医疗社会保险是医疗保险的一种，它与私人或商业性医疗保险相比，具有三个基本特征：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第一，</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社会共同责任和分担风险原则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第三，</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保障性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grpSp>
        <p:nvGrpSpPr>
          <p:cNvPr id="8" name="组合 7">
            <a:extLst>
              <a:ext uri="{FF2B5EF4-FFF2-40B4-BE49-F238E27FC236}">
                <a16:creationId xmlns:a16="http://schemas.microsoft.com/office/drawing/2014/main" id="{392EEA55-B77E-473B-900E-83B61E94DE32}"/>
              </a:ext>
            </a:extLst>
          </p:cNvPr>
          <p:cNvGrpSpPr/>
          <p:nvPr/>
        </p:nvGrpSpPr>
        <p:grpSpPr>
          <a:xfrm>
            <a:off x="107475" y="941847"/>
            <a:ext cx="7431919" cy="1550689"/>
            <a:chOff x="107475" y="941847"/>
            <a:chExt cx="7431919" cy="1550689"/>
          </a:xfrm>
        </p:grpSpPr>
        <p:sp>
          <p:nvSpPr>
            <p:cNvPr id="9" name="文本框 8">
              <a:extLst>
                <a:ext uri="{FF2B5EF4-FFF2-40B4-BE49-F238E27FC236}">
                  <a16:creationId xmlns:a16="http://schemas.microsoft.com/office/drawing/2014/main" id="{4E038B3A-3795-44C8-ACDA-8D26BF08FB1F}"/>
                </a:ext>
              </a:extLst>
            </p:cNvPr>
            <p:cNvSpPr txBox="1"/>
            <p:nvPr/>
          </p:nvSpPr>
          <p:spPr>
            <a:xfrm>
              <a:off x="595308" y="2092426"/>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一、医疗社会保险的概念与特征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0" name="组合 9">
              <a:extLst>
                <a:ext uri="{FF2B5EF4-FFF2-40B4-BE49-F238E27FC236}">
                  <a16:creationId xmlns:a16="http://schemas.microsoft.com/office/drawing/2014/main" id="{A4D2DE1A-D5F6-4709-93BE-BCDBB82ABF7D}"/>
                </a:ext>
              </a:extLst>
            </p:cNvPr>
            <p:cNvGrpSpPr/>
            <p:nvPr/>
          </p:nvGrpSpPr>
          <p:grpSpPr>
            <a:xfrm>
              <a:off x="107475" y="941847"/>
              <a:ext cx="7431919" cy="1535300"/>
              <a:chOff x="107475" y="941847"/>
              <a:chExt cx="7431919" cy="1535300"/>
            </a:xfrm>
          </p:grpSpPr>
          <p:grpSp>
            <p:nvGrpSpPr>
              <p:cNvPr id="11" name="组合 10">
                <a:extLst>
                  <a:ext uri="{FF2B5EF4-FFF2-40B4-BE49-F238E27FC236}">
                    <a16:creationId xmlns:a16="http://schemas.microsoft.com/office/drawing/2014/main" id="{59B8752C-C13E-4915-AF50-977C175B6CF1}"/>
                  </a:ext>
                </a:extLst>
              </p:cNvPr>
              <p:cNvGrpSpPr/>
              <p:nvPr/>
            </p:nvGrpSpPr>
            <p:grpSpPr>
              <a:xfrm>
                <a:off x="107475" y="941847"/>
                <a:ext cx="4474623" cy="1031385"/>
                <a:chOff x="107475" y="941847"/>
                <a:chExt cx="4474623" cy="1031385"/>
              </a:xfrm>
            </p:grpSpPr>
            <p:sp>
              <p:nvSpPr>
                <p:cNvPr id="13" name="文本框 12">
                  <a:extLst>
                    <a:ext uri="{FF2B5EF4-FFF2-40B4-BE49-F238E27FC236}">
                      <a16:creationId xmlns:a16="http://schemas.microsoft.com/office/drawing/2014/main" id="{D0C70CAF-69AE-47CD-AF39-B64243FB1074}"/>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960DF196-AE4F-46C5-8A57-84546211C877}"/>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grpSp>
          <p:sp>
            <p:nvSpPr>
              <p:cNvPr id="12" name="文本框 11">
                <a:extLst>
                  <a:ext uri="{FF2B5EF4-FFF2-40B4-BE49-F238E27FC236}">
                    <a16:creationId xmlns:a16="http://schemas.microsoft.com/office/drawing/2014/main" id="{0A5D740F-D4F2-4F0B-B83A-2653E04DCABF}"/>
                  </a:ext>
                </a:extLst>
              </p:cNvPr>
              <p:cNvSpPr txBox="1"/>
              <p:nvPr/>
            </p:nvSpPr>
            <p:spPr>
              <a:xfrm>
                <a:off x="5078464" y="2107815"/>
                <a:ext cx="2460930"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pic>
        <p:nvPicPr>
          <p:cNvPr id="2" name="图片 1">
            <a:extLst>
              <a:ext uri="{FF2B5EF4-FFF2-40B4-BE49-F238E27FC236}">
                <a16:creationId xmlns:a16="http://schemas.microsoft.com/office/drawing/2014/main" id="{E01A20F3-ED22-4E6A-A6C9-3CE6E51B2257}"/>
              </a:ext>
            </a:extLst>
          </p:cNvPr>
          <p:cNvPicPr>
            <a:picLocks noChangeAspect="1"/>
          </p:cNvPicPr>
          <p:nvPr/>
        </p:nvPicPr>
        <p:blipFill>
          <a:blip r:embed="rId3"/>
          <a:stretch>
            <a:fillRect/>
          </a:stretch>
        </p:blipFill>
        <p:spPr>
          <a:xfrm>
            <a:off x="9222806" y="740745"/>
            <a:ext cx="2861719" cy="1320793"/>
          </a:xfrm>
          <a:prstGeom prst="rect">
            <a:avLst/>
          </a:prstGeom>
        </p:spPr>
      </p:pic>
      <p:sp>
        <p:nvSpPr>
          <p:cNvPr id="3" name="矩形 2">
            <a:extLst>
              <a:ext uri="{FF2B5EF4-FFF2-40B4-BE49-F238E27FC236}">
                <a16:creationId xmlns:a16="http://schemas.microsoft.com/office/drawing/2014/main" id="{392B059A-F615-47E4-8BF8-A791BEB1AA7A}"/>
              </a:ext>
            </a:extLst>
          </p:cNvPr>
          <p:cNvSpPr/>
          <p:nvPr/>
        </p:nvSpPr>
        <p:spPr>
          <a:xfrm>
            <a:off x="992051" y="142622"/>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一、医疗社会保险的概念与特征</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星形: 五角 3">
            <a:extLst>
              <a:ext uri="{FF2B5EF4-FFF2-40B4-BE49-F238E27FC236}">
                <a16:creationId xmlns:a16="http://schemas.microsoft.com/office/drawing/2014/main" id="{CC79D9A8-291C-4B75-B5F2-93F8EE662D28}"/>
              </a:ext>
            </a:extLst>
          </p:cNvPr>
          <p:cNvSpPr/>
          <p:nvPr/>
        </p:nvSpPr>
        <p:spPr>
          <a:xfrm>
            <a:off x="7835763" y="2081536"/>
            <a:ext cx="358118" cy="369331"/>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36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3364" y="2017706"/>
            <a:ext cx="10093952" cy="4510684"/>
          </a:xfrm>
        </p:spPr>
        <p:txBody>
          <a:bodyPr anchor="t"/>
          <a:lstStyle/>
          <a:p>
            <a:pPr algn="l" fontAlgn="t">
              <a:lnSpc>
                <a:spcPct val="150000"/>
              </a:lnSpc>
            </a:pPr>
            <a:r>
              <a:rPr lang="zh-CN" altLang="en-US" sz="2000" b="0" i="0" dirty="0">
                <a:solidFill>
                  <a:srgbClr val="1F2D3D"/>
                </a:solidFill>
                <a:effectLst/>
                <a:latin typeface="Helvetica Neue For Number"/>
              </a:rPr>
              <a:t>医疗社会保险是指（ ）。</a:t>
            </a:r>
          </a:p>
          <a:p>
            <a:pPr algn="l">
              <a:lnSpc>
                <a:spcPct val="150000"/>
              </a:lnSpc>
            </a:pPr>
            <a:r>
              <a:rPr lang="en-US" altLang="zh-CN" sz="2000" b="0" i="0" dirty="0">
                <a:solidFill>
                  <a:srgbClr val="1F2D3D"/>
                </a:solidFill>
                <a:effectLst/>
                <a:latin typeface="Helvetica Neue For Number"/>
              </a:rPr>
              <a:t>A:</a:t>
            </a:r>
            <a:r>
              <a:rPr lang="zh-CN" altLang="en-US" sz="2000" b="0" i="0" dirty="0">
                <a:solidFill>
                  <a:srgbClr val="1F2D3D"/>
                </a:solidFill>
                <a:effectLst/>
                <a:latin typeface="Helvetica Neue For Number"/>
              </a:rPr>
              <a:t>由国家立法，通过强制性社会保险原则和方法筹集医疗资金，保障人们获得适当的医疗照顾的一种制度</a:t>
            </a:r>
          </a:p>
          <a:p>
            <a:pPr algn="l">
              <a:lnSpc>
                <a:spcPct val="150000"/>
              </a:lnSpc>
            </a:pPr>
            <a:r>
              <a:rPr lang="en-US" altLang="zh-CN" sz="2000" b="0" i="0" dirty="0">
                <a:solidFill>
                  <a:srgbClr val="1F2D3D"/>
                </a:solidFill>
                <a:effectLst/>
                <a:latin typeface="Helvetica Neue For Number"/>
              </a:rPr>
              <a:t>B:</a:t>
            </a:r>
            <a:r>
              <a:rPr lang="zh-CN" altLang="en-US" sz="2000" b="0" i="0" dirty="0">
                <a:solidFill>
                  <a:srgbClr val="1F2D3D"/>
                </a:solidFill>
                <a:effectLst/>
                <a:latin typeface="Helvetica Neue For Number"/>
              </a:rPr>
              <a:t>由国家立法，通过强制性社会保险原则和方法筹集医疗资金，保障人们平等地获得医疗照顾的一种制度</a:t>
            </a:r>
          </a:p>
          <a:p>
            <a:pPr algn="l">
              <a:lnSpc>
                <a:spcPct val="150000"/>
              </a:lnSpc>
            </a:pPr>
            <a:r>
              <a:rPr lang="en-US" altLang="zh-CN" sz="2000" b="0" i="0" dirty="0">
                <a:solidFill>
                  <a:srgbClr val="1F2D3D"/>
                </a:solidFill>
                <a:effectLst/>
                <a:latin typeface="Helvetica Neue For Number"/>
              </a:rPr>
              <a:t>C:</a:t>
            </a:r>
            <a:r>
              <a:rPr lang="zh-CN" altLang="en-US" sz="2000" b="0" i="0" dirty="0">
                <a:solidFill>
                  <a:srgbClr val="1F2D3D"/>
                </a:solidFill>
                <a:effectLst/>
                <a:latin typeface="Helvetica Neue For Number"/>
              </a:rPr>
              <a:t>由国家立法，通过公平性社会保险原则和方法筹集医疗资金，保障人们平等地获得适当的医疗照顾的一种制度</a:t>
            </a:r>
          </a:p>
          <a:p>
            <a:pPr algn="l">
              <a:lnSpc>
                <a:spcPct val="150000"/>
              </a:lnSpc>
            </a:pPr>
            <a:r>
              <a:rPr lang="en-US" altLang="zh-CN" sz="2000" b="0" i="0" dirty="0">
                <a:solidFill>
                  <a:srgbClr val="1F2D3D"/>
                </a:solidFill>
                <a:effectLst/>
                <a:latin typeface="Helvetica Neue For Number"/>
              </a:rPr>
              <a:t>D:</a:t>
            </a:r>
            <a:r>
              <a:rPr lang="zh-CN" altLang="en-US" sz="2000" b="0" i="0" dirty="0">
                <a:solidFill>
                  <a:srgbClr val="1F2D3D"/>
                </a:solidFill>
                <a:effectLst/>
                <a:latin typeface="Helvetica Neue For Number"/>
              </a:rPr>
              <a:t>由国家立法，通过强制性社会保险原则和方法筹集医疗资金，保障人们平等地获得适当的医疗照顾的一种制度</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38229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3364" y="2017706"/>
            <a:ext cx="10093952" cy="4510684"/>
          </a:xfrm>
        </p:spPr>
        <p:txBody>
          <a:bodyPr anchor="t"/>
          <a:lstStyle/>
          <a:p>
            <a:pPr algn="l" fontAlgn="t">
              <a:lnSpc>
                <a:spcPct val="150000"/>
              </a:lnSpc>
            </a:pPr>
            <a:r>
              <a:rPr lang="zh-CN" altLang="en-US" sz="2000" b="0" i="0" dirty="0">
                <a:solidFill>
                  <a:srgbClr val="1F2D3D"/>
                </a:solidFill>
                <a:effectLst/>
                <a:latin typeface="Helvetica Neue For Number"/>
              </a:rPr>
              <a:t>医疗社会保险是指（ ）。</a:t>
            </a:r>
          </a:p>
          <a:p>
            <a:pPr algn="l">
              <a:lnSpc>
                <a:spcPct val="150000"/>
              </a:lnSpc>
            </a:pPr>
            <a:r>
              <a:rPr lang="en-US" altLang="zh-CN" sz="2000" b="0" i="0" dirty="0">
                <a:solidFill>
                  <a:srgbClr val="1F2D3D"/>
                </a:solidFill>
                <a:effectLst/>
                <a:latin typeface="Helvetica Neue For Number"/>
              </a:rPr>
              <a:t>A:</a:t>
            </a:r>
            <a:r>
              <a:rPr lang="zh-CN" altLang="en-US" sz="2000" b="0" i="0" dirty="0">
                <a:solidFill>
                  <a:srgbClr val="1F2D3D"/>
                </a:solidFill>
                <a:effectLst/>
                <a:latin typeface="Helvetica Neue For Number"/>
              </a:rPr>
              <a:t>由国家立法，通过强制性社会保险原则和方法筹集医疗资金，保障人们获得适当的医疗照顾的一种制度</a:t>
            </a:r>
          </a:p>
          <a:p>
            <a:pPr algn="l">
              <a:lnSpc>
                <a:spcPct val="150000"/>
              </a:lnSpc>
            </a:pPr>
            <a:r>
              <a:rPr lang="en-US" altLang="zh-CN" sz="2000" b="0" i="0" dirty="0">
                <a:solidFill>
                  <a:srgbClr val="1F2D3D"/>
                </a:solidFill>
                <a:effectLst/>
                <a:latin typeface="Helvetica Neue For Number"/>
              </a:rPr>
              <a:t>B:</a:t>
            </a:r>
            <a:r>
              <a:rPr lang="zh-CN" altLang="en-US" sz="2000" b="0" i="0" dirty="0">
                <a:solidFill>
                  <a:srgbClr val="1F2D3D"/>
                </a:solidFill>
                <a:effectLst/>
                <a:latin typeface="Helvetica Neue For Number"/>
              </a:rPr>
              <a:t>由国家立法，通过强制性社会保险原则和方法筹集医疗资金，保障人们平等地获得医疗照顾的一种制度</a:t>
            </a:r>
          </a:p>
          <a:p>
            <a:pPr algn="l">
              <a:lnSpc>
                <a:spcPct val="150000"/>
              </a:lnSpc>
            </a:pPr>
            <a:r>
              <a:rPr lang="en-US" altLang="zh-CN" sz="2000" b="0" i="0" dirty="0">
                <a:solidFill>
                  <a:srgbClr val="1F2D3D"/>
                </a:solidFill>
                <a:effectLst/>
                <a:latin typeface="Helvetica Neue For Number"/>
              </a:rPr>
              <a:t>C:</a:t>
            </a:r>
            <a:r>
              <a:rPr lang="zh-CN" altLang="en-US" sz="2000" b="0" i="0" dirty="0">
                <a:solidFill>
                  <a:srgbClr val="1F2D3D"/>
                </a:solidFill>
                <a:effectLst/>
                <a:latin typeface="Helvetica Neue For Number"/>
              </a:rPr>
              <a:t>由国家立法，通过公平性社会保险原则和方法筹集医疗资金，保障人们平等地获得适当的医疗照顾的一种制度</a:t>
            </a:r>
          </a:p>
          <a:p>
            <a:pPr algn="l">
              <a:lnSpc>
                <a:spcPct val="150000"/>
              </a:lnSpc>
            </a:pPr>
            <a:r>
              <a:rPr lang="en-US" altLang="zh-CN" sz="2000" b="1" i="0" dirty="0">
                <a:solidFill>
                  <a:srgbClr val="FF0000"/>
                </a:solidFill>
                <a:effectLst/>
                <a:latin typeface="Helvetica Neue For Number"/>
              </a:rPr>
              <a:t>D:</a:t>
            </a:r>
            <a:r>
              <a:rPr lang="zh-CN" altLang="en-US" sz="2000" b="1" i="0" dirty="0">
                <a:solidFill>
                  <a:srgbClr val="FF0000"/>
                </a:solidFill>
                <a:effectLst/>
                <a:latin typeface="Helvetica Neue For Number"/>
              </a:rPr>
              <a:t>由国家立法，通过强制性社会保险原则和方法筹集医疗资金，保障人们平等地获得适当的医疗照顾的一种制度</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96889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3364" y="2017706"/>
            <a:ext cx="10093952" cy="4510684"/>
          </a:xfrm>
        </p:spPr>
        <p:txBody>
          <a:bodyPr anchor="t"/>
          <a:lstStyle/>
          <a:p>
            <a:pPr algn="l">
              <a:lnSpc>
                <a:spcPct val="150000"/>
              </a:lnSpc>
              <a:spcAft>
                <a:spcPts val="1200"/>
              </a:spcAft>
            </a:pPr>
            <a:r>
              <a:rPr lang="zh-CN" altLang="en-US" dirty="0">
                <a:latin typeface="+mn-ea"/>
              </a:rPr>
              <a:t>医疗社会保险与私人或商业性医疗保险相比具有的基本特征有（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、强制性</a:t>
            </a:r>
          </a:p>
          <a:p>
            <a:pPr algn="l">
              <a:lnSpc>
                <a:spcPct val="150000"/>
              </a:lnSpc>
              <a:spcAft>
                <a:spcPts val="1200"/>
              </a:spcAft>
            </a:pPr>
            <a:r>
              <a:rPr lang="en-US" altLang="zh-CN" dirty="0">
                <a:latin typeface="+mn-ea"/>
              </a:rPr>
              <a:t>B</a:t>
            </a:r>
            <a:r>
              <a:rPr lang="zh-CN" altLang="en-US" dirty="0">
                <a:latin typeface="+mn-ea"/>
              </a:rPr>
              <a:t>、保证基本生活水平的原则</a:t>
            </a:r>
          </a:p>
          <a:p>
            <a:pPr algn="l">
              <a:lnSpc>
                <a:spcPct val="150000"/>
              </a:lnSpc>
              <a:spcAft>
                <a:spcPts val="1200"/>
              </a:spcAft>
            </a:pPr>
            <a:r>
              <a:rPr lang="en-US" altLang="zh-CN" dirty="0">
                <a:latin typeface="+mn-ea"/>
              </a:rPr>
              <a:t>C</a:t>
            </a:r>
            <a:r>
              <a:rPr lang="zh-CN" altLang="en-US" dirty="0">
                <a:latin typeface="+mn-ea"/>
              </a:rPr>
              <a:t>、分享社会经济发展成果的原则</a:t>
            </a:r>
          </a:p>
          <a:p>
            <a:pPr algn="l">
              <a:lnSpc>
                <a:spcPct val="150000"/>
              </a:lnSpc>
              <a:spcAft>
                <a:spcPts val="1200"/>
              </a:spcAft>
            </a:pPr>
            <a:r>
              <a:rPr lang="en-US" altLang="zh-CN" dirty="0">
                <a:latin typeface="+mn-ea"/>
              </a:rPr>
              <a:t>D</a:t>
            </a:r>
            <a:r>
              <a:rPr lang="zh-CN" altLang="en-US" dirty="0">
                <a:latin typeface="+mn-ea"/>
              </a:rPr>
              <a:t>、社会共同责任和分担风险原则</a:t>
            </a:r>
          </a:p>
          <a:p>
            <a:pPr algn="l">
              <a:lnSpc>
                <a:spcPct val="150000"/>
              </a:lnSpc>
              <a:spcAft>
                <a:spcPts val="1200"/>
              </a:spcAft>
            </a:pPr>
            <a:r>
              <a:rPr lang="en-US" altLang="zh-CN" dirty="0">
                <a:latin typeface="+mn-ea"/>
              </a:rPr>
              <a:t>E</a:t>
            </a:r>
            <a:r>
              <a:rPr lang="zh-CN" altLang="en-US" dirty="0">
                <a:latin typeface="+mn-ea"/>
              </a:rPr>
              <a:t>、保障性</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24970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3364" y="2017706"/>
            <a:ext cx="10093952" cy="4510684"/>
          </a:xfrm>
        </p:spPr>
        <p:txBody>
          <a:bodyPr anchor="t"/>
          <a:lstStyle/>
          <a:p>
            <a:pPr algn="l">
              <a:lnSpc>
                <a:spcPct val="150000"/>
              </a:lnSpc>
              <a:spcAft>
                <a:spcPts val="1200"/>
              </a:spcAft>
            </a:pPr>
            <a:r>
              <a:rPr lang="zh-CN" altLang="en-US" dirty="0">
                <a:latin typeface="+mn-ea"/>
              </a:rPr>
              <a:t>医疗社会保险与私人或商业性医疗保险相比具有的基本特征有（  </a:t>
            </a:r>
            <a:r>
              <a:rPr lang="en-US" altLang="zh-CN" b="1" dirty="0">
                <a:solidFill>
                  <a:srgbClr val="FF0000"/>
                </a:solidFill>
                <a:latin typeface="+mn-ea"/>
              </a:rPr>
              <a:t>ADE</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、强制性</a:t>
            </a:r>
          </a:p>
          <a:p>
            <a:pPr algn="l">
              <a:lnSpc>
                <a:spcPct val="150000"/>
              </a:lnSpc>
              <a:spcAft>
                <a:spcPts val="1200"/>
              </a:spcAft>
            </a:pPr>
            <a:r>
              <a:rPr lang="en-US" altLang="zh-CN" dirty="0">
                <a:latin typeface="+mn-ea"/>
              </a:rPr>
              <a:t>B</a:t>
            </a:r>
            <a:r>
              <a:rPr lang="zh-CN" altLang="en-US" dirty="0">
                <a:latin typeface="+mn-ea"/>
              </a:rPr>
              <a:t>、保证基本生活水平的原则</a:t>
            </a:r>
          </a:p>
          <a:p>
            <a:pPr algn="l">
              <a:lnSpc>
                <a:spcPct val="150000"/>
              </a:lnSpc>
              <a:spcAft>
                <a:spcPts val="1200"/>
              </a:spcAft>
            </a:pPr>
            <a:r>
              <a:rPr lang="en-US" altLang="zh-CN" dirty="0">
                <a:latin typeface="+mn-ea"/>
              </a:rPr>
              <a:t>C</a:t>
            </a:r>
            <a:r>
              <a:rPr lang="zh-CN" altLang="en-US" dirty="0">
                <a:latin typeface="+mn-ea"/>
              </a:rPr>
              <a:t>、分享社会经济发展成果的原则</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、社会共同责任和分担风险原则</a:t>
            </a:r>
          </a:p>
          <a:p>
            <a:pPr algn="l">
              <a:lnSpc>
                <a:spcPct val="150000"/>
              </a:lnSpc>
              <a:spcAft>
                <a:spcPts val="1200"/>
              </a:spcAft>
            </a:pPr>
            <a:r>
              <a:rPr lang="en-US" altLang="zh-CN" b="1" dirty="0">
                <a:solidFill>
                  <a:srgbClr val="FF0000"/>
                </a:solidFill>
                <a:latin typeface="+mn-ea"/>
              </a:rPr>
              <a:t>E</a:t>
            </a:r>
            <a:r>
              <a:rPr lang="zh-CN" altLang="en-US" b="1" dirty="0">
                <a:solidFill>
                  <a:srgbClr val="FF0000"/>
                </a:solidFill>
                <a:latin typeface="+mn-ea"/>
              </a:rPr>
              <a:t>、保障性</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77825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15A05E-5AD0-429E-BF8E-A9A6569838B8}"/>
              </a:ext>
            </a:extLst>
          </p:cNvPr>
          <p:cNvSpPr/>
          <p:nvPr/>
        </p:nvSpPr>
        <p:spPr>
          <a:xfrm>
            <a:off x="1519121" y="3299974"/>
            <a:ext cx="10368079"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商业医疗保险</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是指，</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由合法的保险企业承办，</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按照商业经营原则来经营，</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投保人和保险人</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是在遵循</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公平互利、协商一致</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的原则，自愿订立保险合同，当被保险人因疾病或意外事故受到伤害时所花医疗费用如药费、手术费、诊疗费、住院费等经济损失，</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由保险人给予补偿。</a:t>
            </a:r>
            <a:endParaRPr kumimoji="0" lang="en-GB"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1" name="Rectangle 10">
            <a:extLst>
              <a:ext uri="{FF2B5EF4-FFF2-40B4-BE49-F238E27FC236}">
                <a16:creationId xmlns:a16="http://schemas.microsoft.com/office/drawing/2014/main" id="{50BFA24F-E40B-4C04-AD68-02E51B085802}"/>
              </a:ext>
            </a:extLst>
          </p:cNvPr>
          <p:cNvSpPr/>
          <p:nvPr/>
        </p:nvSpPr>
        <p:spPr>
          <a:xfrm>
            <a:off x="1519121" y="2815222"/>
            <a:ext cx="274947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商业医疗保险的含义：</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1535611" y="5193458"/>
            <a:ext cx="10087184"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商业医疗保险属于商业行为，贯彻</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买卖自由原则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，是否投保及投保几份完全由投保人自主决定，别人无权干涉。</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8" name="组合 7">
            <a:extLst>
              <a:ext uri="{FF2B5EF4-FFF2-40B4-BE49-F238E27FC236}">
                <a16:creationId xmlns:a16="http://schemas.microsoft.com/office/drawing/2014/main" id="{02763F28-00B0-443C-9746-C92F3451F528}"/>
              </a:ext>
            </a:extLst>
          </p:cNvPr>
          <p:cNvGrpSpPr/>
          <p:nvPr/>
        </p:nvGrpSpPr>
        <p:grpSpPr>
          <a:xfrm>
            <a:off x="595138" y="2157116"/>
            <a:ext cx="6392713" cy="400110"/>
            <a:chOff x="595138" y="2157116"/>
            <a:chExt cx="6392713" cy="400110"/>
          </a:xfrm>
        </p:grpSpPr>
        <p:sp>
          <p:nvSpPr>
            <p:cNvPr id="9" name="文本框 8">
              <a:extLst>
                <a:ext uri="{FF2B5EF4-FFF2-40B4-BE49-F238E27FC236}">
                  <a16:creationId xmlns:a16="http://schemas.microsoft.com/office/drawing/2014/main" id="{089F2BD8-E5F8-4A8A-9A87-E12B0DB5E400}"/>
                </a:ext>
              </a:extLst>
            </p:cNvPr>
            <p:cNvSpPr txBox="1"/>
            <p:nvPr/>
          </p:nvSpPr>
          <p:spPr>
            <a:xfrm>
              <a:off x="595138" y="2157116"/>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FF33743D-C821-4FA0-B619-40901FB64FC0}"/>
                </a:ext>
              </a:extLst>
            </p:cNvPr>
            <p:cNvSpPr txBox="1"/>
            <p:nvPr/>
          </p:nvSpPr>
          <p:spPr>
            <a:xfrm>
              <a:off x="6110688" y="217250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891D1D85-293C-4773-BFF1-668B3CDB0DD3}"/>
              </a:ext>
            </a:extLst>
          </p:cNvPr>
          <p:cNvPicPr>
            <a:picLocks noChangeAspect="1"/>
          </p:cNvPicPr>
          <p:nvPr/>
        </p:nvPicPr>
        <p:blipFill>
          <a:blip r:embed="rId3"/>
          <a:stretch>
            <a:fillRect/>
          </a:stretch>
        </p:blipFill>
        <p:spPr>
          <a:xfrm>
            <a:off x="9031182" y="741256"/>
            <a:ext cx="3083041" cy="1422942"/>
          </a:xfrm>
          <a:prstGeom prst="rect">
            <a:avLst/>
          </a:prstGeom>
        </p:spPr>
      </p:pic>
      <p:sp>
        <p:nvSpPr>
          <p:cNvPr id="5" name="矩形 4">
            <a:extLst>
              <a:ext uri="{FF2B5EF4-FFF2-40B4-BE49-F238E27FC236}">
                <a16:creationId xmlns:a16="http://schemas.microsoft.com/office/drawing/2014/main" id="{8EE091E6-ED3C-4E5E-9EA8-7E4F19101E8E}"/>
              </a:ext>
            </a:extLst>
          </p:cNvPr>
          <p:cNvSpPr/>
          <p:nvPr/>
        </p:nvSpPr>
        <p:spPr>
          <a:xfrm>
            <a:off x="992051" y="185842"/>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7.2.2.0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商业医疗保险的含义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文本框 29">
            <a:extLst>
              <a:ext uri="{FF2B5EF4-FFF2-40B4-BE49-F238E27FC236}">
                <a16:creationId xmlns:a16="http://schemas.microsoft.com/office/drawing/2014/main" id="{058A3981-4034-49A2-B89E-51E18E75B87E}"/>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F8A4EC5C-2F12-4F55-8DB0-111B804D21FC}"/>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Tree>
    <p:extLst>
      <p:ext uri="{BB962C8B-B14F-4D97-AF65-F5344CB8AC3E}">
        <p14:creationId xmlns:p14="http://schemas.microsoft.com/office/powerpoint/2010/main" val="145910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32CDAA5E-E401-4908-BF06-75608ED08496}"/>
              </a:ext>
            </a:extLst>
          </p:cNvPr>
          <p:cNvPicPr>
            <a:picLocks noChangeAspect="1"/>
          </p:cNvPicPr>
          <p:nvPr/>
        </p:nvPicPr>
        <p:blipFill>
          <a:blip r:embed="rId3"/>
          <a:stretch>
            <a:fillRect/>
          </a:stretch>
        </p:blipFill>
        <p:spPr>
          <a:xfrm>
            <a:off x="992051" y="2704401"/>
            <a:ext cx="9843031" cy="3888666"/>
          </a:xfrm>
          <a:prstGeom prst="rect">
            <a:avLst/>
          </a:prstGeom>
        </p:spPr>
      </p:pic>
      <p:pic>
        <p:nvPicPr>
          <p:cNvPr id="10" name="图片 9">
            <a:extLst>
              <a:ext uri="{FF2B5EF4-FFF2-40B4-BE49-F238E27FC236}">
                <a16:creationId xmlns:a16="http://schemas.microsoft.com/office/drawing/2014/main" id="{A5289E28-7108-4CF3-89A1-ABD519E309D2}"/>
              </a:ext>
            </a:extLst>
          </p:cNvPr>
          <p:cNvPicPr>
            <a:picLocks noChangeAspect="1"/>
          </p:cNvPicPr>
          <p:nvPr/>
        </p:nvPicPr>
        <p:blipFill>
          <a:blip r:embed="rId4"/>
          <a:stretch>
            <a:fillRect/>
          </a:stretch>
        </p:blipFill>
        <p:spPr>
          <a:xfrm>
            <a:off x="9031182" y="741256"/>
            <a:ext cx="3083041" cy="1422942"/>
          </a:xfrm>
          <a:prstGeom prst="rect">
            <a:avLst/>
          </a:prstGeom>
        </p:spPr>
      </p:pic>
      <p:sp>
        <p:nvSpPr>
          <p:cNvPr id="3" name="矩形 2">
            <a:extLst>
              <a:ext uri="{FF2B5EF4-FFF2-40B4-BE49-F238E27FC236}">
                <a16:creationId xmlns:a16="http://schemas.microsoft.com/office/drawing/2014/main" id="{32985296-B504-4430-83AF-78DC0A8449A3}"/>
              </a:ext>
            </a:extLst>
          </p:cNvPr>
          <p:cNvSpPr/>
          <p:nvPr/>
        </p:nvSpPr>
        <p:spPr>
          <a:xfrm>
            <a:off x="992051" y="211050"/>
            <a:ext cx="464742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医疗社会保险与商业医疗保险的联系</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3" name="组合 22">
            <a:extLst>
              <a:ext uri="{FF2B5EF4-FFF2-40B4-BE49-F238E27FC236}">
                <a16:creationId xmlns:a16="http://schemas.microsoft.com/office/drawing/2014/main" id="{A96B61F0-DBD9-4C5C-A2D2-D48F9EDEE1E3}"/>
              </a:ext>
            </a:extLst>
          </p:cNvPr>
          <p:cNvGrpSpPr/>
          <p:nvPr/>
        </p:nvGrpSpPr>
        <p:grpSpPr>
          <a:xfrm>
            <a:off x="595138" y="2157116"/>
            <a:ext cx="6392713" cy="400110"/>
            <a:chOff x="595138" y="2157116"/>
            <a:chExt cx="6392713" cy="400110"/>
          </a:xfrm>
        </p:grpSpPr>
        <p:sp>
          <p:nvSpPr>
            <p:cNvPr id="24" name="文本框 23">
              <a:extLst>
                <a:ext uri="{FF2B5EF4-FFF2-40B4-BE49-F238E27FC236}">
                  <a16:creationId xmlns:a16="http://schemas.microsoft.com/office/drawing/2014/main" id="{7E4FA481-4A8A-4A39-ADE9-A2254E10805C}"/>
                </a:ext>
              </a:extLst>
            </p:cNvPr>
            <p:cNvSpPr txBox="1"/>
            <p:nvPr/>
          </p:nvSpPr>
          <p:spPr>
            <a:xfrm>
              <a:off x="595138" y="2157116"/>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文本框 24">
              <a:extLst>
                <a:ext uri="{FF2B5EF4-FFF2-40B4-BE49-F238E27FC236}">
                  <a16:creationId xmlns:a16="http://schemas.microsoft.com/office/drawing/2014/main" id="{32E50FB7-1D19-456F-B8DD-FA5A032F7560}"/>
                </a:ext>
              </a:extLst>
            </p:cNvPr>
            <p:cNvSpPr txBox="1"/>
            <p:nvPr/>
          </p:nvSpPr>
          <p:spPr>
            <a:xfrm>
              <a:off x="6110688" y="217250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6" name="文本框 25">
            <a:extLst>
              <a:ext uri="{FF2B5EF4-FFF2-40B4-BE49-F238E27FC236}">
                <a16:creationId xmlns:a16="http://schemas.microsoft.com/office/drawing/2014/main" id="{0C9EB3BC-F376-458A-94D9-6E72A146C646}"/>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BA6F6C69-DF1B-43AB-A4A6-E5B664831EF3}"/>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
        <p:nvSpPr>
          <p:cNvPr id="4" name="星形: 五角 3">
            <a:extLst>
              <a:ext uri="{FF2B5EF4-FFF2-40B4-BE49-F238E27FC236}">
                <a16:creationId xmlns:a16="http://schemas.microsoft.com/office/drawing/2014/main" id="{D1F82D29-703B-447B-BEE3-56104D033D02}"/>
              </a:ext>
            </a:extLst>
          </p:cNvPr>
          <p:cNvSpPr/>
          <p:nvPr/>
        </p:nvSpPr>
        <p:spPr>
          <a:xfrm>
            <a:off x="7232053" y="3669167"/>
            <a:ext cx="237731" cy="25717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CF0E83FA-A2FE-4395-BE03-3CF9235CB966}"/>
              </a:ext>
            </a:extLst>
          </p:cNvPr>
          <p:cNvSpPr/>
          <p:nvPr/>
        </p:nvSpPr>
        <p:spPr>
          <a:xfrm>
            <a:off x="5057775" y="3979069"/>
            <a:ext cx="2050256" cy="385762"/>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1FEE1404-B368-41D5-828E-A7C9D373D7A3}"/>
              </a:ext>
            </a:extLst>
          </p:cNvPr>
          <p:cNvSpPr/>
          <p:nvPr/>
        </p:nvSpPr>
        <p:spPr>
          <a:xfrm>
            <a:off x="6188868" y="6146006"/>
            <a:ext cx="1162051" cy="385762"/>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星形: 五角 6">
            <a:extLst>
              <a:ext uri="{FF2B5EF4-FFF2-40B4-BE49-F238E27FC236}">
                <a16:creationId xmlns:a16="http://schemas.microsoft.com/office/drawing/2014/main" id="{66937031-C72D-4CCD-8198-04BD8893BE5F}"/>
              </a:ext>
            </a:extLst>
          </p:cNvPr>
          <p:cNvSpPr/>
          <p:nvPr/>
        </p:nvSpPr>
        <p:spPr>
          <a:xfrm>
            <a:off x="8189907" y="6210299"/>
            <a:ext cx="237731" cy="25717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3601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9218" y="2655589"/>
            <a:ext cx="5094147"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（二）医疗社会保险与商业医疗保险的区别</a:t>
            </a:r>
          </a:p>
        </p:txBody>
      </p:sp>
      <p:pic>
        <p:nvPicPr>
          <p:cNvPr id="22" name="图片 21">
            <a:extLst>
              <a:ext uri="{FF2B5EF4-FFF2-40B4-BE49-F238E27FC236}">
                <a16:creationId xmlns:a16="http://schemas.microsoft.com/office/drawing/2014/main" id="{9D37F05D-1939-4DB5-AE3A-88C8F76609BC}"/>
              </a:ext>
            </a:extLst>
          </p:cNvPr>
          <p:cNvPicPr>
            <a:picLocks noChangeAspect="1"/>
          </p:cNvPicPr>
          <p:nvPr/>
        </p:nvPicPr>
        <p:blipFill>
          <a:blip r:embed="rId3"/>
          <a:stretch>
            <a:fillRect/>
          </a:stretch>
        </p:blipFill>
        <p:spPr>
          <a:xfrm>
            <a:off x="1643706" y="3429000"/>
            <a:ext cx="5992506" cy="3118548"/>
          </a:xfrm>
          <a:prstGeom prst="rect">
            <a:avLst/>
          </a:prstGeom>
        </p:spPr>
      </p:pic>
      <p:sp>
        <p:nvSpPr>
          <p:cNvPr id="12" name="Rectangle 6">
            <a:extLst>
              <a:ext uri="{FF2B5EF4-FFF2-40B4-BE49-F238E27FC236}">
                <a16:creationId xmlns:a16="http://schemas.microsoft.com/office/drawing/2014/main" id="{AC47295D-BAB5-4792-9168-CCEE123EF329}"/>
              </a:ext>
            </a:extLst>
          </p:cNvPr>
          <p:cNvSpPr/>
          <p:nvPr/>
        </p:nvSpPr>
        <p:spPr>
          <a:xfrm>
            <a:off x="7764742" y="3429000"/>
            <a:ext cx="3578761"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商业医疗保险属于商业行为，贯彻</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买卖自由原则</a:t>
            </a:r>
            <a:endParaRPr kumimoji="0" lang="en-GB"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3" name="Rectangle 6">
            <a:extLst>
              <a:ext uri="{FF2B5EF4-FFF2-40B4-BE49-F238E27FC236}">
                <a16:creationId xmlns:a16="http://schemas.microsoft.com/office/drawing/2014/main" id="{4BB5EFE3-4043-4413-9F15-6B2C159C7FC9}"/>
              </a:ext>
            </a:extLst>
          </p:cNvPr>
          <p:cNvSpPr/>
          <p:nvPr/>
        </p:nvSpPr>
        <p:spPr>
          <a:xfrm>
            <a:off x="6475262" y="6042666"/>
            <a:ext cx="5016522" cy="50488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资金来源、给付标准，保值增殖方式等</a:t>
            </a:r>
            <a:endParaRPr kumimoji="0" lang="en-GB"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A32F327-92CA-493C-A43D-025351A448FF}"/>
              </a:ext>
            </a:extLst>
          </p:cNvPr>
          <p:cNvSpPr/>
          <p:nvPr/>
        </p:nvSpPr>
        <p:spPr>
          <a:xfrm>
            <a:off x="992051" y="199624"/>
            <a:ext cx="464742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医疗社会保险与商业医疗保险的区别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31E6F619-8A71-48DB-97A2-923E7A163F96}"/>
              </a:ext>
            </a:extLst>
          </p:cNvPr>
          <p:cNvGrpSpPr/>
          <p:nvPr/>
        </p:nvGrpSpPr>
        <p:grpSpPr>
          <a:xfrm>
            <a:off x="595138" y="2157116"/>
            <a:ext cx="6392713" cy="400110"/>
            <a:chOff x="595138" y="2157116"/>
            <a:chExt cx="6392713" cy="400110"/>
          </a:xfrm>
        </p:grpSpPr>
        <p:sp>
          <p:nvSpPr>
            <p:cNvPr id="23" name="文本框 22">
              <a:extLst>
                <a:ext uri="{FF2B5EF4-FFF2-40B4-BE49-F238E27FC236}">
                  <a16:creationId xmlns:a16="http://schemas.microsoft.com/office/drawing/2014/main" id="{60B4607A-7F5F-414F-A516-979FDCD94452}"/>
                </a:ext>
              </a:extLst>
            </p:cNvPr>
            <p:cNvSpPr txBox="1"/>
            <p:nvPr/>
          </p:nvSpPr>
          <p:spPr>
            <a:xfrm>
              <a:off x="595138" y="2157116"/>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43898A65-C011-4FA6-844F-1489FA8E563F}"/>
                </a:ext>
              </a:extLst>
            </p:cNvPr>
            <p:cNvSpPr txBox="1"/>
            <p:nvPr/>
          </p:nvSpPr>
          <p:spPr>
            <a:xfrm>
              <a:off x="6110688" y="217250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5" name="文本框 24">
            <a:extLst>
              <a:ext uri="{FF2B5EF4-FFF2-40B4-BE49-F238E27FC236}">
                <a16:creationId xmlns:a16="http://schemas.microsoft.com/office/drawing/2014/main" id="{8B432ECE-D876-4E7A-A29C-E39871C8C140}"/>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CF310CB1-639E-47DD-89CF-A00E0BC59A0B}"/>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
        <p:nvSpPr>
          <p:cNvPr id="8" name="星形: 五角 7">
            <a:extLst>
              <a:ext uri="{FF2B5EF4-FFF2-40B4-BE49-F238E27FC236}">
                <a16:creationId xmlns:a16="http://schemas.microsoft.com/office/drawing/2014/main" id="{BE35FDFE-7CB5-40CF-BEA3-158C1126C61B}"/>
              </a:ext>
            </a:extLst>
          </p:cNvPr>
          <p:cNvSpPr/>
          <p:nvPr/>
        </p:nvSpPr>
        <p:spPr>
          <a:xfrm>
            <a:off x="10144125" y="4021931"/>
            <a:ext cx="292894" cy="27860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199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77859" y="1905965"/>
            <a:ext cx="6959275" cy="4141448"/>
          </a:xfrm>
        </p:spPr>
        <p:txBody>
          <a:bodyPr anchor="ctr"/>
          <a:lstStyle/>
          <a:p>
            <a:pPr algn="l">
              <a:lnSpc>
                <a:spcPct val="150000"/>
              </a:lnSpc>
              <a:spcAft>
                <a:spcPts val="1200"/>
              </a:spcAft>
            </a:pPr>
            <a:r>
              <a:rPr lang="zh-CN" altLang="en-US" dirty="0"/>
              <a:t>我国失业保险制度的适应性未涉及（       ）。</a:t>
            </a:r>
            <a:endParaRPr lang="en-US" altLang="zh-CN" dirty="0"/>
          </a:p>
          <a:p>
            <a:pPr algn="l">
              <a:lnSpc>
                <a:spcPct val="150000"/>
              </a:lnSpc>
              <a:spcAft>
                <a:spcPts val="1200"/>
              </a:spcAft>
            </a:pPr>
            <a:r>
              <a:rPr lang="en-US" altLang="zh-CN" dirty="0"/>
              <a:t>A</a:t>
            </a:r>
            <a:r>
              <a:rPr lang="zh-CN" altLang="en-US" dirty="0"/>
              <a:t>、制度保障与国际法律发展相适应</a:t>
            </a:r>
          </a:p>
          <a:p>
            <a:pPr algn="l">
              <a:lnSpc>
                <a:spcPct val="150000"/>
              </a:lnSpc>
              <a:spcAft>
                <a:spcPts val="1200"/>
              </a:spcAft>
            </a:pPr>
            <a:r>
              <a:rPr lang="en-US" altLang="zh-CN" dirty="0"/>
              <a:t>B</a:t>
            </a:r>
            <a:r>
              <a:rPr lang="zh-CN" altLang="en-US" dirty="0"/>
              <a:t>、制度模式与时代发展相适应</a:t>
            </a:r>
          </a:p>
          <a:p>
            <a:pPr algn="l">
              <a:lnSpc>
                <a:spcPct val="150000"/>
              </a:lnSpc>
              <a:spcAft>
                <a:spcPts val="1200"/>
              </a:spcAft>
            </a:pPr>
            <a:r>
              <a:rPr lang="en-US" altLang="zh-CN" dirty="0"/>
              <a:t>C</a:t>
            </a:r>
            <a:r>
              <a:rPr lang="zh-CN" altLang="en-US" dirty="0"/>
              <a:t>、制度功能与转型期我国社会政治形势相适应</a:t>
            </a:r>
          </a:p>
          <a:p>
            <a:pPr algn="l">
              <a:lnSpc>
                <a:spcPct val="150000"/>
              </a:lnSpc>
              <a:spcAft>
                <a:spcPts val="1200"/>
              </a:spcAft>
            </a:pPr>
            <a:r>
              <a:rPr lang="en-US" altLang="zh-CN" dirty="0"/>
              <a:t>D</a:t>
            </a:r>
            <a:r>
              <a:rPr lang="zh-CN" altLang="en-US" dirty="0"/>
              <a:t>、低水平的保障与我国经济发展水平相适应</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54951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90881" y="1964543"/>
            <a:ext cx="11210237" cy="4723336"/>
          </a:xfrm>
        </p:spPr>
        <p:txBody>
          <a:bodyPr anchor="t"/>
          <a:lstStyle/>
          <a:p>
            <a:pPr algn="l">
              <a:lnSpc>
                <a:spcPct val="150000"/>
              </a:lnSpc>
              <a:spcAft>
                <a:spcPts val="1200"/>
              </a:spcAft>
            </a:pPr>
            <a:r>
              <a:rPr lang="zh-CN" altLang="en-US" dirty="0">
                <a:latin typeface="+mn-ea"/>
              </a:rPr>
              <a:t>（    ）是指，由合法的保险企业承办，按照商业经营原则来经营，投保人和保险人是在遵循公平互利、协商一致的原则，自愿订立保险合同，当被保险人因疾病或意外事故受到伤害时所花医疗费用如药费、手术费、诊疗费、住院费等经济损失，由保险人给予补偿。</a:t>
            </a:r>
            <a:endParaRPr lang="en-US" altLang="zh-CN" dirty="0">
              <a:latin typeface="+mn-ea"/>
            </a:endParaRPr>
          </a:p>
          <a:p>
            <a:pPr algn="l">
              <a:spcAft>
                <a:spcPts val="1200"/>
              </a:spcAft>
            </a:pPr>
            <a:r>
              <a:rPr lang="en-US" altLang="zh-CN" dirty="0">
                <a:latin typeface="+mn-ea"/>
              </a:rPr>
              <a:t>A</a:t>
            </a:r>
            <a:r>
              <a:rPr lang="zh-CN" altLang="en-US" dirty="0">
                <a:latin typeface="+mn-ea"/>
              </a:rPr>
              <a:t>、商业医疗保险</a:t>
            </a:r>
          </a:p>
          <a:p>
            <a:pPr algn="l">
              <a:spcAft>
                <a:spcPts val="1200"/>
              </a:spcAft>
            </a:pPr>
            <a:r>
              <a:rPr lang="en-US" altLang="zh-CN" dirty="0">
                <a:latin typeface="+mn-ea"/>
              </a:rPr>
              <a:t>B</a:t>
            </a:r>
            <a:r>
              <a:rPr lang="zh-CN" altLang="en-US" dirty="0">
                <a:latin typeface="+mn-ea"/>
              </a:rPr>
              <a:t>、医疗社会保险</a:t>
            </a:r>
          </a:p>
          <a:p>
            <a:pPr algn="l">
              <a:spcAft>
                <a:spcPts val="1200"/>
              </a:spcAft>
            </a:pPr>
            <a:r>
              <a:rPr lang="en-US" altLang="zh-CN" dirty="0">
                <a:latin typeface="+mn-ea"/>
              </a:rPr>
              <a:t>C</a:t>
            </a:r>
            <a:r>
              <a:rPr lang="zh-CN" altLang="en-US" dirty="0">
                <a:latin typeface="+mn-ea"/>
              </a:rPr>
              <a:t>、企业医疗保险</a:t>
            </a:r>
          </a:p>
          <a:p>
            <a:pPr algn="l">
              <a:spcAft>
                <a:spcPts val="1200"/>
              </a:spcAft>
            </a:pPr>
            <a:r>
              <a:rPr lang="en-US" altLang="zh-CN" dirty="0">
                <a:latin typeface="+mn-ea"/>
              </a:rPr>
              <a:t>D</a:t>
            </a:r>
            <a:r>
              <a:rPr lang="zh-CN" altLang="en-US" dirty="0">
                <a:latin typeface="+mn-ea"/>
              </a:rPr>
              <a:t>、医疗辅助保险</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62746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90881" y="1964543"/>
            <a:ext cx="11210237" cy="4723336"/>
          </a:xfrm>
        </p:spPr>
        <p:txBody>
          <a:bodyPr anchor="t"/>
          <a:lstStyle/>
          <a:p>
            <a:pPr algn="l">
              <a:lnSpc>
                <a:spcPct val="150000"/>
              </a:lnSpc>
              <a:spcAft>
                <a:spcPts val="1200"/>
              </a:spcAft>
            </a:pPr>
            <a:r>
              <a:rPr lang="zh-CN" altLang="en-US" dirty="0">
                <a:latin typeface="+mn-ea"/>
              </a:rPr>
              <a:t>（  </a:t>
            </a:r>
            <a:r>
              <a:rPr lang="en-US" altLang="zh-CN" b="1" dirty="0">
                <a:solidFill>
                  <a:srgbClr val="FF0000"/>
                </a:solidFill>
                <a:latin typeface="+mn-ea"/>
              </a:rPr>
              <a:t>A</a:t>
            </a:r>
            <a:r>
              <a:rPr lang="zh-CN" altLang="en-US" dirty="0">
                <a:latin typeface="+mn-ea"/>
              </a:rPr>
              <a:t>  ）是指，由合法的保险企业承办，按照商业经营原则来经营，投保人和保险人是在遵循公平互利、协商一致的原则，自愿订立保险合同，当被保险人因疾病或意外事故受到伤害时所花医疗费用如药费、手术费、诊疗费、住院费等经济损失，由保险人给予补偿。</a:t>
            </a:r>
            <a:endParaRPr lang="en-US" altLang="zh-CN" dirty="0">
              <a:latin typeface="+mn-ea"/>
            </a:endParaRPr>
          </a:p>
          <a:p>
            <a:pPr algn="l">
              <a:spcAft>
                <a:spcPts val="1200"/>
              </a:spcAft>
            </a:pPr>
            <a:r>
              <a:rPr lang="en-US" altLang="zh-CN" b="1" dirty="0">
                <a:solidFill>
                  <a:srgbClr val="FF0000"/>
                </a:solidFill>
                <a:latin typeface="+mn-ea"/>
              </a:rPr>
              <a:t>A</a:t>
            </a:r>
            <a:r>
              <a:rPr lang="zh-CN" altLang="en-US" b="1" dirty="0">
                <a:solidFill>
                  <a:srgbClr val="FF0000"/>
                </a:solidFill>
                <a:latin typeface="+mn-ea"/>
              </a:rPr>
              <a:t>、商业医疗保险</a:t>
            </a:r>
          </a:p>
          <a:p>
            <a:pPr algn="l">
              <a:spcAft>
                <a:spcPts val="1200"/>
              </a:spcAft>
            </a:pPr>
            <a:r>
              <a:rPr lang="en-US" altLang="zh-CN" dirty="0">
                <a:latin typeface="+mn-ea"/>
              </a:rPr>
              <a:t>B</a:t>
            </a:r>
            <a:r>
              <a:rPr lang="zh-CN" altLang="en-US" dirty="0">
                <a:latin typeface="+mn-ea"/>
              </a:rPr>
              <a:t>、医疗社会保险</a:t>
            </a:r>
          </a:p>
          <a:p>
            <a:pPr algn="l">
              <a:spcAft>
                <a:spcPts val="1200"/>
              </a:spcAft>
            </a:pPr>
            <a:r>
              <a:rPr lang="en-US" altLang="zh-CN" dirty="0">
                <a:latin typeface="+mn-ea"/>
              </a:rPr>
              <a:t>C</a:t>
            </a:r>
            <a:r>
              <a:rPr lang="zh-CN" altLang="en-US" dirty="0">
                <a:latin typeface="+mn-ea"/>
              </a:rPr>
              <a:t>、企业医疗保险</a:t>
            </a:r>
          </a:p>
          <a:p>
            <a:pPr algn="l">
              <a:spcAft>
                <a:spcPts val="1200"/>
              </a:spcAft>
            </a:pPr>
            <a:r>
              <a:rPr lang="en-US" altLang="zh-CN" dirty="0">
                <a:latin typeface="+mn-ea"/>
              </a:rPr>
              <a:t>D</a:t>
            </a:r>
            <a:r>
              <a:rPr lang="zh-CN" altLang="en-US" dirty="0">
                <a:latin typeface="+mn-ea"/>
              </a:rPr>
              <a:t>、医疗辅助保险</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55805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39831" y="2262255"/>
            <a:ext cx="9312338" cy="3915262"/>
          </a:xfrm>
        </p:spPr>
        <p:txBody>
          <a:bodyPr anchor="t"/>
          <a:lstStyle/>
          <a:p>
            <a:pPr algn="l">
              <a:lnSpc>
                <a:spcPct val="150000"/>
              </a:lnSpc>
              <a:spcAft>
                <a:spcPts val="1200"/>
              </a:spcAft>
            </a:pPr>
            <a:r>
              <a:rPr lang="zh-CN" altLang="en-US" dirty="0">
                <a:latin typeface="+mn-ea"/>
              </a:rPr>
              <a:t>医疗社会保险与商业医疗保险从保障方式来说，二者之间是（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、互助关系，而不是对立关系</a:t>
            </a:r>
          </a:p>
          <a:p>
            <a:pPr algn="l">
              <a:lnSpc>
                <a:spcPct val="150000"/>
              </a:lnSpc>
              <a:spcAft>
                <a:spcPts val="1200"/>
              </a:spcAft>
            </a:pPr>
            <a:r>
              <a:rPr lang="en-US" altLang="zh-CN" dirty="0">
                <a:latin typeface="+mn-ea"/>
              </a:rPr>
              <a:t>B</a:t>
            </a:r>
            <a:r>
              <a:rPr lang="zh-CN" altLang="en-US" dirty="0">
                <a:latin typeface="+mn-ea"/>
              </a:rPr>
              <a:t>、对立关系，而不是互助关系</a:t>
            </a:r>
          </a:p>
          <a:p>
            <a:pPr algn="l">
              <a:lnSpc>
                <a:spcPct val="150000"/>
              </a:lnSpc>
              <a:spcAft>
                <a:spcPts val="1200"/>
              </a:spcAft>
            </a:pPr>
            <a:r>
              <a:rPr lang="en-US" altLang="zh-CN" dirty="0">
                <a:latin typeface="+mn-ea"/>
              </a:rPr>
              <a:t>C</a:t>
            </a:r>
            <a:r>
              <a:rPr lang="zh-CN" altLang="en-US" dirty="0">
                <a:latin typeface="+mn-ea"/>
              </a:rPr>
              <a:t>、互补关系，而不是对立关系</a:t>
            </a:r>
          </a:p>
          <a:p>
            <a:pPr algn="l">
              <a:lnSpc>
                <a:spcPct val="150000"/>
              </a:lnSpc>
              <a:spcAft>
                <a:spcPts val="1200"/>
              </a:spcAft>
            </a:pPr>
            <a:r>
              <a:rPr lang="en-US" altLang="zh-CN" dirty="0">
                <a:latin typeface="+mn-ea"/>
              </a:rPr>
              <a:t>D</a:t>
            </a:r>
            <a:r>
              <a:rPr lang="zh-CN" altLang="en-US" dirty="0">
                <a:latin typeface="+mn-ea"/>
              </a:rPr>
              <a:t>、替代关系，而不是对立关系</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3323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39830" y="2262255"/>
            <a:ext cx="10107127" cy="3915262"/>
          </a:xfrm>
        </p:spPr>
        <p:txBody>
          <a:bodyPr anchor="t"/>
          <a:lstStyle/>
          <a:p>
            <a:pPr algn="l">
              <a:lnSpc>
                <a:spcPct val="150000"/>
              </a:lnSpc>
              <a:spcAft>
                <a:spcPts val="1200"/>
              </a:spcAft>
            </a:pPr>
            <a:r>
              <a:rPr lang="zh-CN" altLang="en-US" dirty="0">
                <a:latin typeface="+mn-ea"/>
              </a:rPr>
              <a:t>医疗社会保险与商业医疗保险从保障方式来说，二者之间是（   </a:t>
            </a:r>
            <a:r>
              <a:rPr lang="en-US" altLang="zh-CN" b="1" dirty="0">
                <a:solidFill>
                  <a:srgbClr val="FF0000"/>
                </a:solidFill>
                <a:latin typeface="+mn-ea"/>
              </a:rPr>
              <a:t>A</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、互助关系，而不是对立关系</a:t>
            </a:r>
          </a:p>
          <a:p>
            <a:pPr algn="l">
              <a:lnSpc>
                <a:spcPct val="150000"/>
              </a:lnSpc>
              <a:spcAft>
                <a:spcPts val="1200"/>
              </a:spcAft>
            </a:pPr>
            <a:r>
              <a:rPr lang="en-US" altLang="zh-CN" dirty="0">
                <a:latin typeface="+mn-ea"/>
              </a:rPr>
              <a:t>B</a:t>
            </a:r>
            <a:r>
              <a:rPr lang="zh-CN" altLang="en-US" dirty="0">
                <a:latin typeface="+mn-ea"/>
              </a:rPr>
              <a:t>、对立关系，而不是互助关系</a:t>
            </a:r>
          </a:p>
          <a:p>
            <a:pPr algn="l">
              <a:lnSpc>
                <a:spcPct val="150000"/>
              </a:lnSpc>
              <a:spcAft>
                <a:spcPts val="1200"/>
              </a:spcAft>
            </a:pPr>
            <a:r>
              <a:rPr lang="en-US" altLang="zh-CN" dirty="0">
                <a:latin typeface="+mn-ea"/>
              </a:rPr>
              <a:t>C</a:t>
            </a:r>
            <a:r>
              <a:rPr lang="zh-CN" altLang="en-US" dirty="0">
                <a:latin typeface="+mn-ea"/>
              </a:rPr>
              <a:t>、互补关系，而不是对立关系</a:t>
            </a:r>
          </a:p>
          <a:p>
            <a:pPr algn="l">
              <a:lnSpc>
                <a:spcPct val="150000"/>
              </a:lnSpc>
              <a:spcAft>
                <a:spcPts val="1200"/>
              </a:spcAft>
            </a:pPr>
            <a:r>
              <a:rPr lang="en-US" altLang="zh-CN" dirty="0">
                <a:latin typeface="+mn-ea"/>
              </a:rPr>
              <a:t>D</a:t>
            </a:r>
            <a:r>
              <a:rPr lang="zh-CN" altLang="en-US" dirty="0">
                <a:latin typeface="+mn-ea"/>
              </a:rPr>
              <a:t>、替代关系，而不是对立关系</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65827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32674" y="1890780"/>
            <a:ext cx="11004582" cy="3915262"/>
          </a:xfrm>
        </p:spPr>
        <p:txBody>
          <a:bodyPr anchor="t"/>
          <a:lstStyle/>
          <a:p>
            <a:pPr algn="l" fontAlgn="t">
              <a:lnSpc>
                <a:spcPct val="200000"/>
              </a:lnSpc>
            </a:pPr>
            <a:r>
              <a:rPr lang="zh-CN" altLang="en-US" b="0" i="0" u="none" strike="noStrike" dirty="0">
                <a:solidFill>
                  <a:srgbClr val="5E6D82"/>
                </a:solidFill>
                <a:effectLst/>
                <a:latin typeface="Helvetica Neue For Number"/>
              </a:rPr>
              <a:t>医疗</a:t>
            </a:r>
            <a:r>
              <a:rPr lang="zh-CN" altLang="en-US" b="0" i="0" dirty="0">
                <a:solidFill>
                  <a:srgbClr val="1F2D3D"/>
                </a:solidFill>
                <a:effectLst/>
                <a:latin typeface="Helvetica Neue For Number"/>
              </a:rPr>
              <a:t>社会保险首先要考虑的是国民的最低或最基本的医疗需求，这体现了（ ） </a:t>
            </a:r>
            <a:br>
              <a:rPr lang="zh-CN" altLang="en-US" b="0" i="0" dirty="0">
                <a:solidFill>
                  <a:srgbClr val="1F2D3D"/>
                </a:solidFill>
                <a:effectLst/>
                <a:latin typeface="Helvetica Neue For Number"/>
              </a:rPr>
            </a:b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强制性原则</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公平性原则</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保障性原则</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普遍性原则</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178926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32674" y="1890780"/>
            <a:ext cx="11004582" cy="3915262"/>
          </a:xfrm>
        </p:spPr>
        <p:txBody>
          <a:bodyPr anchor="t"/>
          <a:lstStyle/>
          <a:p>
            <a:pPr algn="l" fontAlgn="t">
              <a:lnSpc>
                <a:spcPct val="200000"/>
              </a:lnSpc>
            </a:pPr>
            <a:r>
              <a:rPr lang="zh-CN" altLang="en-US" b="0" i="0" u="none" strike="noStrike" dirty="0">
                <a:solidFill>
                  <a:srgbClr val="5E6D82"/>
                </a:solidFill>
                <a:effectLst/>
                <a:latin typeface="Helvetica Neue For Number"/>
              </a:rPr>
              <a:t>医疗</a:t>
            </a:r>
            <a:r>
              <a:rPr lang="zh-CN" altLang="en-US" b="0" i="0" dirty="0">
                <a:solidFill>
                  <a:srgbClr val="1F2D3D"/>
                </a:solidFill>
                <a:effectLst/>
                <a:latin typeface="Helvetica Neue For Number"/>
              </a:rPr>
              <a:t>社会保险首先要考虑的是国民的最低或最基本的医疗需求，这体现了（ ） </a:t>
            </a:r>
            <a:br>
              <a:rPr lang="zh-CN" altLang="en-US" b="0" i="0" dirty="0">
                <a:solidFill>
                  <a:srgbClr val="1F2D3D"/>
                </a:solidFill>
                <a:effectLst/>
                <a:latin typeface="Helvetica Neue For Number"/>
              </a:rPr>
            </a:b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强制性原则</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公平性原则</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保障性原则</a:t>
            </a:r>
          </a:p>
          <a:p>
            <a:pPr algn="l">
              <a:lnSpc>
                <a:spcPct val="200000"/>
              </a:lnSpc>
            </a:pPr>
            <a:r>
              <a:rPr lang="en-US" altLang="zh-CN" b="1" i="0" dirty="0">
                <a:solidFill>
                  <a:srgbClr val="FF0000"/>
                </a:solidFill>
                <a:effectLst/>
                <a:latin typeface="Helvetica Neue For Number"/>
              </a:rPr>
              <a:t>D:</a:t>
            </a:r>
            <a:r>
              <a:rPr lang="zh-CN" altLang="en-US" b="1" i="0" dirty="0">
                <a:solidFill>
                  <a:srgbClr val="FF0000"/>
                </a:solidFill>
                <a:effectLst/>
                <a:latin typeface="Helvetica Neue For Number"/>
              </a:rPr>
              <a:t>普遍性原则</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616066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3721" y="2049604"/>
            <a:ext cx="10255983" cy="4585112"/>
          </a:xfrm>
        </p:spPr>
        <p:txBody>
          <a:bodyPr anchor="t"/>
          <a:lstStyle/>
          <a:p>
            <a:pPr algn="l">
              <a:lnSpc>
                <a:spcPct val="150000"/>
              </a:lnSpc>
              <a:spcAft>
                <a:spcPts val="1200"/>
              </a:spcAft>
            </a:pPr>
            <a:r>
              <a:rPr lang="zh-CN" altLang="en-US" dirty="0">
                <a:latin typeface="+mn-ea"/>
              </a:rPr>
              <a:t>商业医疗保险属于商业行为，是否投保及投保几份完全由投保人自主决定，别人无权干涉，它贯彻（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、国家意志原则</a:t>
            </a:r>
          </a:p>
          <a:p>
            <a:pPr algn="l">
              <a:lnSpc>
                <a:spcPct val="150000"/>
              </a:lnSpc>
              <a:spcAft>
                <a:spcPts val="1200"/>
              </a:spcAft>
            </a:pPr>
            <a:r>
              <a:rPr lang="en-US" altLang="zh-CN" dirty="0">
                <a:latin typeface="+mn-ea"/>
              </a:rPr>
              <a:t>B</a:t>
            </a:r>
            <a:r>
              <a:rPr lang="zh-CN" altLang="en-US" dirty="0">
                <a:latin typeface="+mn-ea"/>
              </a:rPr>
              <a:t>、最大利润原则</a:t>
            </a:r>
          </a:p>
          <a:p>
            <a:pPr algn="l">
              <a:lnSpc>
                <a:spcPct val="150000"/>
              </a:lnSpc>
              <a:spcAft>
                <a:spcPts val="1200"/>
              </a:spcAft>
            </a:pPr>
            <a:r>
              <a:rPr lang="en-US" altLang="zh-CN" dirty="0">
                <a:latin typeface="+mn-ea"/>
              </a:rPr>
              <a:t>C</a:t>
            </a:r>
            <a:r>
              <a:rPr lang="zh-CN" altLang="en-US" dirty="0">
                <a:latin typeface="+mn-ea"/>
              </a:rPr>
              <a:t>、买卖自由原则</a:t>
            </a:r>
          </a:p>
          <a:p>
            <a:pPr algn="l">
              <a:lnSpc>
                <a:spcPct val="150000"/>
              </a:lnSpc>
              <a:spcAft>
                <a:spcPts val="1200"/>
              </a:spcAft>
            </a:pPr>
            <a:r>
              <a:rPr lang="en-US" altLang="zh-CN" dirty="0">
                <a:latin typeface="+mn-ea"/>
              </a:rPr>
              <a:t>D</a:t>
            </a:r>
            <a:r>
              <a:rPr lang="zh-CN" altLang="en-US" dirty="0">
                <a:latin typeface="+mn-ea"/>
              </a:rPr>
              <a:t>、最大利益原则</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244650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3721" y="2049604"/>
            <a:ext cx="10255983" cy="4585112"/>
          </a:xfrm>
        </p:spPr>
        <p:txBody>
          <a:bodyPr anchor="t"/>
          <a:lstStyle/>
          <a:p>
            <a:pPr algn="l">
              <a:lnSpc>
                <a:spcPct val="150000"/>
              </a:lnSpc>
              <a:spcAft>
                <a:spcPts val="1200"/>
              </a:spcAft>
            </a:pPr>
            <a:r>
              <a:rPr lang="zh-CN" altLang="en-US" dirty="0">
                <a:latin typeface="+mn-ea"/>
              </a:rPr>
              <a:t>商业医疗保险属于商业行为，是否投保及投保几份完全由投保人自主决定，别人无权干涉，它贯彻（   </a:t>
            </a:r>
            <a:r>
              <a:rPr lang="en-US" altLang="zh-CN" dirty="0">
                <a:latin typeface="+mn-ea"/>
              </a:rPr>
              <a:t>C</a:t>
            </a:r>
            <a:r>
              <a:rPr lang="zh-CN" altLang="en-US" dirty="0">
                <a:latin typeface="+mn-ea"/>
              </a:rPr>
              <a:t>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、国家意志原则</a:t>
            </a:r>
          </a:p>
          <a:p>
            <a:pPr algn="l">
              <a:lnSpc>
                <a:spcPct val="150000"/>
              </a:lnSpc>
              <a:spcAft>
                <a:spcPts val="1200"/>
              </a:spcAft>
            </a:pPr>
            <a:r>
              <a:rPr lang="en-US" altLang="zh-CN" dirty="0">
                <a:latin typeface="+mn-ea"/>
              </a:rPr>
              <a:t>B</a:t>
            </a:r>
            <a:r>
              <a:rPr lang="zh-CN" altLang="en-US" dirty="0">
                <a:latin typeface="+mn-ea"/>
              </a:rPr>
              <a:t>、最大利润原则</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、买卖自由原则</a:t>
            </a:r>
          </a:p>
          <a:p>
            <a:pPr algn="l">
              <a:lnSpc>
                <a:spcPct val="150000"/>
              </a:lnSpc>
              <a:spcAft>
                <a:spcPts val="1200"/>
              </a:spcAft>
            </a:pPr>
            <a:r>
              <a:rPr lang="en-US" altLang="zh-CN" dirty="0">
                <a:latin typeface="+mn-ea"/>
              </a:rPr>
              <a:t>D</a:t>
            </a:r>
            <a:r>
              <a:rPr lang="zh-CN" altLang="en-US" dirty="0">
                <a:latin typeface="+mn-ea"/>
              </a:rPr>
              <a:t>、最大利益原则</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78908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93451" y="2038971"/>
            <a:ext cx="8828475" cy="4585112"/>
          </a:xfrm>
        </p:spPr>
        <p:txBody>
          <a:bodyPr anchor="t"/>
          <a:lstStyle/>
          <a:p>
            <a:pPr algn="l">
              <a:lnSpc>
                <a:spcPct val="150000"/>
              </a:lnSpc>
              <a:spcAft>
                <a:spcPts val="1200"/>
              </a:spcAft>
            </a:pPr>
            <a:r>
              <a:rPr lang="zh-CN" altLang="en-US" dirty="0">
                <a:latin typeface="+mn-ea"/>
              </a:rPr>
              <a:t>医疗社会保险与商业医疗保险的运行机制的不同包括（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、保险资金的来源不同 </a:t>
            </a:r>
          </a:p>
          <a:p>
            <a:pPr algn="l">
              <a:lnSpc>
                <a:spcPct val="150000"/>
              </a:lnSpc>
              <a:spcAft>
                <a:spcPts val="1200"/>
              </a:spcAft>
            </a:pPr>
            <a:r>
              <a:rPr lang="en-US" altLang="zh-CN" dirty="0">
                <a:latin typeface="+mn-ea"/>
              </a:rPr>
              <a:t>B</a:t>
            </a:r>
            <a:r>
              <a:rPr lang="zh-CN" altLang="en-US" dirty="0">
                <a:latin typeface="+mn-ea"/>
              </a:rPr>
              <a:t>、保险给付标准不同</a:t>
            </a:r>
          </a:p>
          <a:p>
            <a:pPr algn="l">
              <a:lnSpc>
                <a:spcPct val="150000"/>
              </a:lnSpc>
              <a:spcAft>
                <a:spcPts val="1200"/>
              </a:spcAft>
            </a:pPr>
            <a:r>
              <a:rPr lang="en-US" altLang="zh-CN" dirty="0">
                <a:latin typeface="+mn-ea"/>
              </a:rPr>
              <a:t>C</a:t>
            </a:r>
            <a:r>
              <a:rPr lang="zh-CN" altLang="en-US" dirty="0">
                <a:latin typeface="+mn-ea"/>
              </a:rPr>
              <a:t>、保险给付额受通货膨胀的影响不同 </a:t>
            </a:r>
          </a:p>
          <a:p>
            <a:pPr algn="l">
              <a:lnSpc>
                <a:spcPct val="150000"/>
              </a:lnSpc>
              <a:spcAft>
                <a:spcPts val="1200"/>
              </a:spcAft>
            </a:pPr>
            <a:r>
              <a:rPr lang="en-US" altLang="zh-CN" dirty="0">
                <a:latin typeface="+mn-ea"/>
              </a:rPr>
              <a:t>D</a:t>
            </a:r>
            <a:r>
              <a:rPr lang="zh-CN" altLang="en-US" dirty="0">
                <a:latin typeface="+mn-ea"/>
              </a:rPr>
              <a:t>、保险资金的保值增值方式不同</a:t>
            </a:r>
          </a:p>
          <a:p>
            <a:pPr algn="l">
              <a:lnSpc>
                <a:spcPct val="150000"/>
              </a:lnSpc>
              <a:spcAft>
                <a:spcPts val="1200"/>
              </a:spcAft>
            </a:pPr>
            <a:r>
              <a:rPr lang="en-US" altLang="zh-CN" dirty="0">
                <a:latin typeface="+mn-ea"/>
              </a:rPr>
              <a:t>E</a:t>
            </a:r>
            <a:r>
              <a:rPr lang="zh-CN" altLang="en-US" dirty="0">
                <a:latin typeface="+mn-ea"/>
              </a:rPr>
              <a:t>、保障的目的不同</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16510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80799" y="1985808"/>
            <a:ext cx="10093749" cy="4585112"/>
          </a:xfrm>
        </p:spPr>
        <p:txBody>
          <a:bodyPr anchor="t"/>
          <a:lstStyle/>
          <a:p>
            <a:pPr algn="l">
              <a:lnSpc>
                <a:spcPct val="150000"/>
              </a:lnSpc>
              <a:spcAft>
                <a:spcPts val="1200"/>
              </a:spcAft>
            </a:pPr>
            <a:r>
              <a:rPr lang="zh-CN" altLang="en-US" dirty="0">
                <a:latin typeface="+mn-ea"/>
              </a:rPr>
              <a:t>医疗社会保险与商业医疗保险的运行机制的不同包括（   </a:t>
            </a:r>
            <a:r>
              <a:rPr lang="en-US" altLang="zh-CN" b="1" dirty="0">
                <a:solidFill>
                  <a:srgbClr val="FF0000"/>
                </a:solidFill>
                <a:latin typeface="+mn-ea"/>
              </a:rPr>
              <a:t>ABCD</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、保险资金的来源不同 </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、保险给付标准不同</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、保险给付额受通货膨胀的影响不同 </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、保险资金的保值增值方式不同</a:t>
            </a:r>
          </a:p>
          <a:p>
            <a:pPr algn="l">
              <a:lnSpc>
                <a:spcPct val="150000"/>
              </a:lnSpc>
              <a:spcAft>
                <a:spcPts val="1200"/>
              </a:spcAft>
            </a:pPr>
            <a:r>
              <a:rPr lang="en-US" altLang="zh-CN" dirty="0">
                <a:latin typeface="+mn-ea"/>
              </a:rPr>
              <a:t>E</a:t>
            </a:r>
            <a:r>
              <a:rPr lang="zh-CN" altLang="en-US" dirty="0">
                <a:latin typeface="+mn-ea"/>
              </a:rPr>
              <a:t>、保障的目的不同</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2297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77859" y="1905965"/>
            <a:ext cx="6959275" cy="4141448"/>
          </a:xfrm>
        </p:spPr>
        <p:txBody>
          <a:bodyPr anchor="ctr"/>
          <a:lstStyle/>
          <a:p>
            <a:pPr algn="l">
              <a:lnSpc>
                <a:spcPct val="150000"/>
              </a:lnSpc>
              <a:spcAft>
                <a:spcPts val="1200"/>
              </a:spcAft>
            </a:pPr>
            <a:r>
              <a:rPr lang="zh-CN" altLang="en-US" dirty="0"/>
              <a:t>我国失业保险制度的适应性未涉及（    </a:t>
            </a:r>
            <a:r>
              <a:rPr lang="en-US" altLang="zh-CN"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、制度保障与国际法律发展相适应</a:t>
            </a:r>
          </a:p>
          <a:p>
            <a:pPr algn="l">
              <a:lnSpc>
                <a:spcPct val="150000"/>
              </a:lnSpc>
              <a:spcAft>
                <a:spcPts val="1200"/>
              </a:spcAft>
            </a:pPr>
            <a:r>
              <a:rPr lang="en-US" altLang="zh-CN" dirty="0"/>
              <a:t>B</a:t>
            </a:r>
            <a:r>
              <a:rPr lang="zh-CN" altLang="en-US" dirty="0"/>
              <a:t>、制度模式与时代发展相适应</a:t>
            </a:r>
          </a:p>
          <a:p>
            <a:pPr algn="l">
              <a:lnSpc>
                <a:spcPct val="150000"/>
              </a:lnSpc>
              <a:spcAft>
                <a:spcPts val="1200"/>
              </a:spcAft>
            </a:pPr>
            <a:r>
              <a:rPr lang="en-US" altLang="zh-CN" dirty="0"/>
              <a:t>C</a:t>
            </a:r>
            <a:r>
              <a:rPr lang="zh-CN" altLang="en-US" dirty="0"/>
              <a:t>、制度功能与转型期我国社会政治形势相适应</a:t>
            </a:r>
          </a:p>
          <a:p>
            <a:pPr algn="l">
              <a:lnSpc>
                <a:spcPct val="150000"/>
              </a:lnSpc>
              <a:spcAft>
                <a:spcPts val="1200"/>
              </a:spcAft>
            </a:pPr>
            <a:r>
              <a:rPr lang="en-US" altLang="zh-CN" dirty="0"/>
              <a:t>D</a:t>
            </a:r>
            <a:r>
              <a:rPr lang="zh-CN" altLang="en-US" dirty="0"/>
              <a:t>、低水平的保障与我国经济发展水平相适应</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34416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4434" y="2770859"/>
            <a:ext cx="3416043"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（一）补充医疗保险的定义</a:t>
            </a:r>
          </a:p>
        </p:txBody>
      </p:sp>
      <p:sp>
        <p:nvSpPr>
          <p:cNvPr id="14" name="文本框 13">
            <a:extLst>
              <a:ext uri="{FF2B5EF4-FFF2-40B4-BE49-F238E27FC236}">
                <a16:creationId xmlns:a16="http://schemas.microsoft.com/office/drawing/2014/main" id="{64080053-E3F8-4011-B0AF-4583ACFF6026}"/>
              </a:ext>
            </a:extLst>
          </p:cNvPr>
          <p:cNvSpPr txBox="1"/>
          <p:nvPr/>
        </p:nvSpPr>
        <p:spPr>
          <a:xfrm>
            <a:off x="595956" y="2139796"/>
            <a:ext cx="47323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三、医疗社会保险与补充医疗保险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07345332-2FE3-4ACE-9C7B-D2FBCA2BA518}"/>
              </a:ext>
            </a:extLst>
          </p:cNvPr>
          <p:cNvSpPr txBox="1"/>
          <p:nvPr/>
        </p:nvSpPr>
        <p:spPr>
          <a:xfrm>
            <a:off x="4197263" y="2900937"/>
            <a:ext cx="226215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选择题、名词解释题</a:t>
            </a:r>
          </a:p>
        </p:txBody>
      </p:sp>
      <p:sp>
        <p:nvSpPr>
          <p:cNvPr id="20" name="矩形 19">
            <a:extLst>
              <a:ext uri="{FF2B5EF4-FFF2-40B4-BE49-F238E27FC236}">
                <a16:creationId xmlns:a16="http://schemas.microsoft.com/office/drawing/2014/main" id="{3239EC70-26F0-4D56-9333-B04D1DF6F24F}"/>
              </a:ext>
            </a:extLst>
          </p:cNvPr>
          <p:cNvSpPr/>
          <p:nvPr/>
        </p:nvSpPr>
        <p:spPr>
          <a:xfrm>
            <a:off x="1617643" y="3698803"/>
            <a:ext cx="5334000"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最早的补充医疗保险实践出现于</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1996</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A8B88517-C10A-4FBA-8D5D-24B9F7D84D69}"/>
              </a:ext>
            </a:extLst>
          </p:cNvPr>
          <p:cNvPicPr>
            <a:picLocks noChangeAspect="1"/>
          </p:cNvPicPr>
          <p:nvPr/>
        </p:nvPicPr>
        <p:blipFill>
          <a:blip r:embed="rId3"/>
          <a:stretch>
            <a:fillRect/>
          </a:stretch>
        </p:blipFill>
        <p:spPr>
          <a:xfrm>
            <a:off x="9029254" y="776027"/>
            <a:ext cx="2985839" cy="1378079"/>
          </a:xfrm>
          <a:prstGeom prst="rect">
            <a:avLst/>
          </a:prstGeom>
        </p:spPr>
      </p:pic>
      <p:sp>
        <p:nvSpPr>
          <p:cNvPr id="25" name="矩形 24">
            <a:extLst>
              <a:ext uri="{FF2B5EF4-FFF2-40B4-BE49-F238E27FC236}">
                <a16:creationId xmlns:a16="http://schemas.microsoft.com/office/drawing/2014/main" id="{2D52D730-6D02-4399-8E66-16F29FBEAF24}"/>
              </a:ext>
            </a:extLst>
          </p:cNvPr>
          <p:cNvSpPr/>
          <p:nvPr/>
        </p:nvSpPr>
        <p:spPr>
          <a:xfrm>
            <a:off x="1617643" y="4703895"/>
            <a:ext cx="9126661"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补充医疗保险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是指在基本医疗保险基础上，为部分</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收入较高的行业或单位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维持较高的医疗需求而设立的医疗保险形式。</a:t>
            </a:r>
          </a:p>
        </p:txBody>
      </p:sp>
      <p:sp>
        <p:nvSpPr>
          <p:cNvPr id="26" name="矩形 25">
            <a:extLst>
              <a:ext uri="{FF2B5EF4-FFF2-40B4-BE49-F238E27FC236}">
                <a16:creationId xmlns:a16="http://schemas.microsoft.com/office/drawing/2014/main" id="{5AA45779-E51F-4BA5-9DA6-4E8AB29CE22D}"/>
              </a:ext>
            </a:extLst>
          </p:cNvPr>
          <p:cNvSpPr/>
          <p:nvPr/>
        </p:nvSpPr>
        <p:spPr>
          <a:xfrm>
            <a:off x="1617643" y="5825530"/>
            <a:ext cx="6265967"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补充医疗保险是一种</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自愿性的辅助医疗保险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D8984371-A1D3-4666-8525-2BF2BB8DE33E}"/>
              </a:ext>
            </a:extLst>
          </p:cNvPr>
          <p:cNvSpPr/>
          <p:nvPr/>
        </p:nvSpPr>
        <p:spPr>
          <a:xfrm>
            <a:off x="992051" y="195399"/>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补充医疗保险的定义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文本框 26">
            <a:extLst>
              <a:ext uri="{FF2B5EF4-FFF2-40B4-BE49-F238E27FC236}">
                <a16:creationId xmlns:a16="http://schemas.microsoft.com/office/drawing/2014/main" id="{69242444-5EBB-4352-9A71-170A33856C4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B0D4B5FF-5073-45D3-BBCA-E8DF78204491}"/>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
        <p:nvSpPr>
          <p:cNvPr id="4" name="星形: 五角 3">
            <a:extLst>
              <a:ext uri="{FF2B5EF4-FFF2-40B4-BE49-F238E27FC236}">
                <a16:creationId xmlns:a16="http://schemas.microsoft.com/office/drawing/2014/main" id="{48435A75-FB2D-408E-9375-D9D0C38A36CE}"/>
              </a:ext>
            </a:extLst>
          </p:cNvPr>
          <p:cNvSpPr/>
          <p:nvPr/>
        </p:nvSpPr>
        <p:spPr>
          <a:xfrm>
            <a:off x="6694468" y="2937095"/>
            <a:ext cx="257175" cy="29701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561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4434" y="2770859"/>
            <a:ext cx="6265964"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（一）补充医疗保险的特点及与医疗社会保险的关系</a:t>
            </a:r>
          </a:p>
        </p:txBody>
      </p:sp>
      <p:pic>
        <p:nvPicPr>
          <p:cNvPr id="2" name="图片 1">
            <a:extLst>
              <a:ext uri="{FF2B5EF4-FFF2-40B4-BE49-F238E27FC236}">
                <a16:creationId xmlns:a16="http://schemas.microsoft.com/office/drawing/2014/main" id="{A8B88517-C10A-4FBA-8D5D-24B9F7D84D69}"/>
              </a:ext>
            </a:extLst>
          </p:cNvPr>
          <p:cNvPicPr>
            <a:picLocks noChangeAspect="1"/>
          </p:cNvPicPr>
          <p:nvPr/>
        </p:nvPicPr>
        <p:blipFill>
          <a:blip r:embed="rId3"/>
          <a:stretch>
            <a:fillRect/>
          </a:stretch>
        </p:blipFill>
        <p:spPr>
          <a:xfrm>
            <a:off x="9029254" y="776027"/>
            <a:ext cx="2985839" cy="1378079"/>
          </a:xfrm>
          <a:prstGeom prst="rect">
            <a:avLst/>
          </a:prstGeom>
        </p:spPr>
      </p:pic>
      <p:sp>
        <p:nvSpPr>
          <p:cNvPr id="26" name="矩形 25">
            <a:extLst>
              <a:ext uri="{FF2B5EF4-FFF2-40B4-BE49-F238E27FC236}">
                <a16:creationId xmlns:a16="http://schemas.microsoft.com/office/drawing/2014/main" id="{5AA45779-E51F-4BA5-9DA6-4E8AB29CE22D}"/>
              </a:ext>
            </a:extLst>
          </p:cNvPr>
          <p:cNvSpPr/>
          <p:nvPr/>
        </p:nvSpPr>
        <p:spPr>
          <a:xfrm>
            <a:off x="1635111" y="3654910"/>
            <a:ext cx="7487371"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参保方可以选择补充医疗保险的具体形式；</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4C398FF0-734D-4CED-8A1B-4632CAEACBBA}"/>
              </a:ext>
            </a:extLst>
          </p:cNvPr>
          <p:cNvSpPr/>
          <p:nvPr/>
        </p:nvSpPr>
        <p:spPr>
          <a:xfrm>
            <a:off x="1635111" y="4403936"/>
            <a:ext cx="2368478"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相对的自愿性；</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45242676-CCD5-404E-B48D-3419C4688084}"/>
              </a:ext>
            </a:extLst>
          </p:cNvPr>
          <p:cNvSpPr/>
          <p:nvPr/>
        </p:nvSpPr>
        <p:spPr>
          <a:xfrm>
            <a:off x="1635111" y="5152962"/>
            <a:ext cx="3221094"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福利性与非福利性并存；</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AC95D635-B729-46BE-A55F-43FC48C35409}"/>
              </a:ext>
            </a:extLst>
          </p:cNvPr>
          <p:cNvSpPr/>
          <p:nvPr/>
        </p:nvSpPr>
        <p:spPr>
          <a:xfrm>
            <a:off x="1635111" y="5901988"/>
            <a:ext cx="1614716"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保障性。</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486081C7-3846-459D-ADFD-188C9527C56F}"/>
              </a:ext>
            </a:extLst>
          </p:cNvPr>
          <p:cNvSpPr/>
          <p:nvPr/>
        </p:nvSpPr>
        <p:spPr>
          <a:xfrm>
            <a:off x="992051" y="196305"/>
            <a:ext cx="557075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补充医疗保险的特点及与医疗社会保险的关系</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文本框 29">
            <a:extLst>
              <a:ext uri="{FF2B5EF4-FFF2-40B4-BE49-F238E27FC236}">
                <a16:creationId xmlns:a16="http://schemas.microsoft.com/office/drawing/2014/main" id="{4F17CD7D-2069-4FF0-BF2E-9802EAF82FD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8B35EBF5-3ED1-4C98-9FEA-354D4E674178}"/>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
        <p:nvSpPr>
          <p:cNvPr id="33" name="文本框 32">
            <a:extLst>
              <a:ext uri="{FF2B5EF4-FFF2-40B4-BE49-F238E27FC236}">
                <a16:creationId xmlns:a16="http://schemas.microsoft.com/office/drawing/2014/main" id="{D1ECF745-CCEB-4D2C-A73E-F558A5E32A80}"/>
              </a:ext>
            </a:extLst>
          </p:cNvPr>
          <p:cNvSpPr txBox="1"/>
          <p:nvPr/>
        </p:nvSpPr>
        <p:spPr>
          <a:xfrm>
            <a:off x="595956" y="2139796"/>
            <a:ext cx="47323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三、医疗社会保险与补充医疗保险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4" name="文本框 33">
            <a:extLst>
              <a:ext uri="{FF2B5EF4-FFF2-40B4-BE49-F238E27FC236}">
                <a16:creationId xmlns:a16="http://schemas.microsoft.com/office/drawing/2014/main" id="{2381186A-E165-4A0B-805B-710F3C8432E4}"/>
              </a:ext>
            </a:extLst>
          </p:cNvPr>
          <p:cNvSpPr txBox="1"/>
          <p:nvPr/>
        </p:nvSpPr>
        <p:spPr>
          <a:xfrm>
            <a:off x="6905271" y="288083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Tree>
    <p:extLst>
      <p:ext uri="{BB962C8B-B14F-4D97-AF65-F5344CB8AC3E}">
        <p14:creationId xmlns:p14="http://schemas.microsoft.com/office/powerpoint/2010/main" val="254388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65610" y="2160379"/>
            <a:ext cx="6769505" cy="3925153"/>
          </a:xfrm>
        </p:spPr>
        <p:txBody>
          <a:bodyPr anchor="t"/>
          <a:lstStyle/>
          <a:p>
            <a:pPr algn="l">
              <a:lnSpc>
                <a:spcPct val="150000"/>
              </a:lnSpc>
              <a:spcAft>
                <a:spcPts val="1200"/>
              </a:spcAft>
            </a:pPr>
            <a:r>
              <a:rPr lang="zh-CN" altLang="en-US" dirty="0">
                <a:latin typeface="+mn-ea"/>
              </a:rPr>
              <a:t>我国最早的补充医疗保险实践出现于（      ）。</a:t>
            </a:r>
            <a:endParaRPr lang="en-US" altLang="zh-CN" dirty="0">
              <a:latin typeface="+mn-ea"/>
            </a:endParaRPr>
          </a:p>
          <a:p>
            <a:pPr algn="l">
              <a:lnSpc>
                <a:spcPct val="150000"/>
              </a:lnSpc>
              <a:spcAft>
                <a:spcPts val="1200"/>
              </a:spcAft>
            </a:pPr>
            <a:r>
              <a:rPr lang="pt-BR" altLang="zh-CN" dirty="0">
                <a:latin typeface="+mn-ea"/>
              </a:rPr>
              <a:t>A</a:t>
            </a:r>
            <a:r>
              <a:rPr lang="zh-CN" altLang="en-US" dirty="0">
                <a:latin typeface="+mn-ea"/>
              </a:rPr>
              <a:t>、</a:t>
            </a:r>
            <a:r>
              <a:rPr lang="pt-BR" altLang="zh-CN" dirty="0">
                <a:latin typeface="+mn-ea"/>
              </a:rPr>
              <a:t>1995</a:t>
            </a:r>
            <a:r>
              <a:rPr lang="zh-CN" altLang="pt-BR" dirty="0">
                <a:latin typeface="+mn-ea"/>
              </a:rPr>
              <a:t>年</a:t>
            </a:r>
          </a:p>
          <a:p>
            <a:pPr algn="l">
              <a:lnSpc>
                <a:spcPct val="150000"/>
              </a:lnSpc>
              <a:spcAft>
                <a:spcPts val="1200"/>
              </a:spcAft>
            </a:pPr>
            <a:r>
              <a:rPr lang="pt-BR" altLang="zh-CN" dirty="0">
                <a:latin typeface="+mn-ea"/>
              </a:rPr>
              <a:t>B</a:t>
            </a:r>
            <a:r>
              <a:rPr lang="zh-CN" altLang="en-US" dirty="0">
                <a:latin typeface="+mn-ea"/>
              </a:rPr>
              <a:t>、</a:t>
            </a:r>
            <a:r>
              <a:rPr lang="pt-BR" altLang="zh-CN" dirty="0">
                <a:latin typeface="+mn-ea"/>
              </a:rPr>
              <a:t>1996</a:t>
            </a:r>
            <a:r>
              <a:rPr lang="zh-CN" altLang="pt-BR" dirty="0">
                <a:latin typeface="+mn-ea"/>
              </a:rPr>
              <a:t>年</a:t>
            </a:r>
          </a:p>
          <a:p>
            <a:pPr algn="l">
              <a:lnSpc>
                <a:spcPct val="150000"/>
              </a:lnSpc>
              <a:spcAft>
                <a:spcPts val="1200"/>
              </a:spcAft>
            </a:pPr>
            <a:r>
              <a:rPr lang="pt-BR" altLang="zh-CN" dirty="0">
                <a:latin typeface="+mn-ea"/>
              </a:rPr>
              <a:t>C</a:t>
            </a:r>
            <a:r>
              <a:rPr lang="zh-CN" altLang="en-US" dirty="0">
                <a:latin typeface="+mn-ea"/>
              </a:rPr>
              <a:t>、</a:t>
            </a:r>
            <a:r>
              <a:rPr lang="pt-BR" altLang="zh-CN" dirty="0">
                <a:latin typeface="+mn-ea"/>
              </a:rPr>
              <a:t>1998</a:t>
            </a:r>
            <a:r>
              <a:rPr lang="zh-CN" altLang="pt-BR" dirty="0">
                <a:latin typeface="+mn-ea"/>
              </a:rPr>
              <a:t>年</a:t>
            </a:r>
          </a:p>
          <a:p>
            <a:pPr algn="l">
              <a:lnSpc>
                <a:spcPct val="150000"/>
              </a:lnSpc>
              <a:spcAft>
                <a:spcPts val="1200"/>
              </a:spcAft>
            </a:pPr>
            <a:r>
              <a:rPr lang="pt-BR" altLang="zh-CN" dirty="0">
                <a:latin typeface="+mn-ea"/>
              </a:rPr>
              <a:t>D</a:t>
            </a:r>
            <a:r>
              <a:rPr lang="zh-CN" altLang="en-US" dirty="0">
                <a:latin typeface="+mn-ea"/>
              </a:rPr>
              <a:t>、</a:t>
            </a:r>
            <a:r>
              <a:rPr lang="pt-BR" altLang="zh-CN" dirty="0">
                <a:latin typeface="+mn-ea"/>
              </a:rPr>
              <a:t>1999</a:t>
            </a:r>
            <a:r>
              <a:rPr lang="zh-CN" altLang="pt-BR" dirty="0">
                <a:latin typeface="+mn-ea"/>
              </a:rPr>
              <a:t>年</a:t>
            </a:r>
            <a:endParaRPr lang="zh-CN" altLang="en-US" dirty="0">
              <a:latin typeface="+mn-ea"/>
            </a:endParaRP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02873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65610" y="2160379"/>
            <a:ext cx="6769505" cy="3925153"/>
          </a:xfrm>
        </p:spPr>
        <p:txBody>
          <a:bodyPr anchor="t"/>
          <a:lstStyle/>
          <a:p>
            <a:pPr algn="l">
              <a:lnSpc>
                <a:spcPct val="150000"/>
              </a:lnSpc>
              <a:spcAft>
                <a:spcPts val="1200"/>
              </a:spcAft>
            </a:pPr>
            <a:r>
              <a:rPr lang="zh-CN" altLang="en-US" dirty="0">
                <a:latin typeface="+mn-ea"/>
              </a:rPr>
              <a:t>我国最早的补充医疗保险实践出现于（   </a:t>
            </a:r>
            <a:r>
              <a:rPr lang="en-US" altLang="zh-CN" b="1" dirty="0">
                <a:solidFill>
                  <a:srgbClr val="FF0000"/>
                </a:solidFill>
                <a:latin typeface="+mn-ea"/>
              </a:rPr>
              <a:t>B</a:t>
            </a:r>
            <a:r>
              <a:rPr lang="zh-CN" altLang="en-US" dirty="0">
                <a:latin typeface="+mn-ea"/>
              </a:rPr>
              <a:t>   ）。</a:t>
            </a:r>
            <a:endParaRPr lang="en-US" altLang="zh-CN" dirty="0">
              <a:latin typeface="+mn-ea"/>
            </a:endParaRPr>
          </a:p>
          <a:p>
            <a:pPr algn="l">
              <a:lnSpc>
                <a:spcPct val="150000"/>
              </a:lnSpc>
              <a:spcAft>
                <a:spcPts val="1200"/>
              </a:spcAft>
            </a:pPr>
            <a:r>
              <a:rPr lang="pt-BR" altLang="zh-CN" dirty="0">
                <a:latin typeface="+mn-ea"/>
              </a:rPr>
              <a:t>A</a:t>
            </a:r>
            <a:r>
              <a:rPr lang="zh-CN" altLang="en-US" dirty="0">
                <a:latin typeface="+mn-ea"/>
              </a:rPr>
              <a:t>、</a:t>
            </a:r>
            <a:r>
              <a:rPr lang="pt-BR" altLang="zh-CN" dirty="0">
                <a:latin typeface="+mn-ea"/>
              </a:rPr>
              <a:t>1995</a:t>
            </a:r>
            <a:r>
              <a:rPr lang="zh-CN" altLang="pt-BR" dirty="0">
                <a:latin typeface="+mn-ea"/>
              </a:rPr>
              <a:t>年</a:t>
            </a:r>
          </a:p>
          <a:p>
            <a:pPr algn="l">
              <a:lnSpc>
                <a:spcPct val="150000"/>
              </a:lnSpc>
              <a:spcAft>
                <a:spcPts val="1200"/>
              </a:spcAft>
            </a:pPr>
            <a:r>
              <a:rPr lang="pt-BR" altLang="zh-CN" b="1" dirty="0">
                <a:solidFill>
                  <a:srgbClr val="FF0000"/>
                </a:solidFill>
                <a:latin typeface="+mn-ea"/>
              </a:rPr>
              <a:t>B</a:t>
            </a:r>
            <a:r>
              <a:rPr lang="zh-CN" altLang="en-US" b="1" dirty="0">
                <a:solidFill>
                  <a:srgbClr val="FF0000"/>
                </a:solidFill>
                <a:latin typeface="+mn-ea"/>
              </a:rPr>
              <a:t>、</a:t>
            </a:r>
            <a:r>
              <a:rPr lang="pt-BR" altLang="zh-CN" b="1" dirty="0">
                <a:solidFill>
                  <a:srgbClr val="FF0000"/>
                </a:solidFill>
                <a:latin typeface="+mn-ea"/>
              </a:rPr>
              <a:t>1996</a:t>
            </a:r>
            <a:r>
              <a:rPr lang="zh-CN" altLang="pt-BR" b="1" dirty="0">
                <a:solidFill>
                  <a:srgbClr val="FF0000"/>
                </a:solidFill>
                <a:latin typeface="+mn-ea"/>
              </a:rPr>
              <a:t>年</a:t>
            </a:r>
          </a:p>
          <a:p>
            <a:pPr algn="l">
              <a:lnSpc>
                <a:spcPct val="150000"/>
              </a:lnSpc>
              <a:spcAft>
                <a:spcPts val="1200"/>
              </a:spcAft>
            </a:pPr>
            <a:r>
              <a:rPr lang="pt-BR" altLang="zh-CN" dirty="0">
                <a:latin typeface="+mn-ea"/>
              </a:rPr>
              <a:t>C</a:t>
            </a:r>
            <a:r>
              <a:rPr lang="zh-CN" altLang="en-US" dirty="0">
                <a:latin typeface="+mn-ea"/>
              </a:rPr>
              <a:t>、</a:t>
            </a:r>
            <a:r>
              <a:rPr lang="pt-BR" altLang="zh-CN" dirty="0">
                <a:latin typeface="+mn-ea"/>
              </a:rPr>
              <a:t>1998</a:t>
            </a:r>
            <a:r>
              <a:rPr lang="zh-CN" altLang="pt-BR" dirty="0">
                <a:latin typeface="+mn-ea"/>
              </a:rPr>
              <a:t>年</a:t>
            </a:r>
          </a:p>
          <a:p>
            <a:pPr algn="l">
              <a:lnSpc>
                <a:spcPct val="150000"/>
              </a:lnSpc>
              <a:spcAft>
                <a:spcPts val="1200"/>
              </a:spcAft>
            </a:pPr>
            <a:r>
              <a:rPr lang="pt-BR" altLang="zh-CN" dirty="0">
                <a:latin typeface="+mn-ea"/>
              </a:rPr>
              <a:t>D</a:t>
            </a:r>
            <a:r>
              <a:rPr lang="zh-CN" altLang="en-US" dirty="0">
                <a:latin typeface="+mn-ea"/>
              </a:rPr>
              <a:t>、</a:t>
            </a:r>
            <a:r>
              <a:rPr lang="pt-BR" altLang="zh-CN" dirty="0">
                <a:latin typeface="+mn-ea"/>
              </a:rPr>
              <a:t>1999</a:t>
            </a:r>
            <a:r>
              <a:rPr lang="zh-CN" altLang="pt-BR" dirty="0">
                <a:latin typeface="+mn-ea"/>
              </a:rPr>
              <a:t>年</a:t>
            </a:r>
            <a:endParaRPr lang="zh-CN" altLang="en-US" dirty="0">
              <a:latin typeface="+mn-ea"/>
            </a:endParaRP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84192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65547" y="1466423"/>
            <a:ext cx="8378678" cy="3925153"/>
          </a:xfrm>
        </p:spPr>
        <p:txBody>
          <a:bodyPr anchor="t"/>
          <a:lstStyle/>
          <a:p>
            <a:pPr algn="l" fontAlgn="t">
              <a:lnSpc>
                <a:spcPct val="200000"/>
              </a:lnSpc>
            </a:pPr>
            <a:r>
              <a:rPr lang="zh-CN" altLang="en-US" b="0" i="0" dirty="0">
                <a:solidFill>
                  <a:srgbClr val="1F2D3D"/>
                </a:solidFill>
                <a:effectLst/>
                <a:latin typeface="Helvetica Neue For Number"/>
              </a:rPr>
              <a:t>补充医疗社会保险是一种（  ）的辅助医疗保险，是基本医疗保险的一种补充形式。</a:t>
            </a:r>
          </a:p>
          <a:p>
            <a:pPr algn="l">
              <a:lnSpc>
                <a:spcPct val="20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强制性</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自愿性</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商业性</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非商业性</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06287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65547" y="1466423"/>
            <a:ext cx="8378678" cy="3925153"/>
          </a:xfrm>
        </p:spPr>
        <p:txBody>
          <a:bodyPr anchor="t"/>
          <a:lstStyle/>
          <a:p>
            <a:pPr algn="l" fontAlgn="t">
              <a:lnSpc>
                <a:spcPct val="200000"/>
              </a:lnSpc>
            </a:pPr>
            <a:r>
              <a:rPr lang="zh-CN" altLang="en-US" b="0" i="0" dirty="0">
                <a:solidFill>
                  <a:srgbClr val="1F2D3D"/>
                </a:solidFill>
                <a:effectLst/>
                <a:latin typeface="Helvetica Neue For Number"/>
              </a:rPr>
              <a:t>补充医疗社会保险是一种（ </a:t>
            </a:r>
            <a:r>
              <a:rPr lang="en-US" altLang="zh-CN" b="1" i="0" dirty="0">
                <a:solidFill>
                  <a:srgbClr val="FF0000"/>
                </a:solidFill>
                <a:effectLst/>
                <a:latin typeface="Helvetica Neue For Number"/>
              </a:rPr>
              <a:t>B</a:t>
            </a:r>
            <a:r>
              <a:rPr lang="zh-CN" altLang="en-US" b="1" i="0" dirty="0">
                <a:solidFill>
                  <a:srgbClr val="FF0000"/>
                </a:solidFill>
                <a:effectLst/>
                <a:latin typeface="Helvetica Neue For Number"/>
              </a:rPr>
              <a:t> </a:t>
            </a:r>
            <a:r>
              <a:rPr lang="zh-CN" altLang="en-US" b="0" i="0" dirty="0">
                <a:solidFill>
                  <a:srgbClr val="1F2D3D"/>
                </a:solidFill>
                <a:effectLst/>
                <a:latin typeface="Helvetica Neue For Number"/>
              </a:rPr>
              <a:t>）的辅助医疗保险，是基本医疗保险的一种补充形式。</a:t>
            </a:r>
          </a:p>
          <a:p>
            <a:pPr algn="l">
              <a:lnSpc>
                <a:spcPct val="20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强制性</a:t>
            </a:r>
          </a:p>
          <a:p>
            <a:pPr algn="l">
              <a:lnSpc>
                <a:spcPct val="200000"/>
              </a:lnSpc>
            </a:pPr>
            <a:r>
              <a:rPr lang="en-US" altLang="zh-CN" b="1" i="0" dirty="0">
                <a:solidFill>
                  <a:srgbClr val="FF0000"/>
                </a:solidFill>
                <a:effectLst/>
                <a:latin typeface="Helvetica Neue For Number"/>
              </a:rPr>
              <a:t>B:</a:t>
            </a:r>
            <a:r>
              <a:rPr lang="zh-CN" altLang="en-US" b="1" i="0" dirty="0">
                <a:solidFill>
                  <a:srgbClr val="FF0000"/>
                </a:solidFill>
                <a:effectLst/>
                <a:latin typeface="Helvetica Neue For Number"/>
              </a:rPr>
              <a:t>自愿性</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商业性</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非商业性</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33042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27118" y="1784232"/>
            <a:ext cx="6822668" cy="4601928"/>
          </a:xfrm>
        </p:spPr>
        <p:txBody>
          <a:bodyPr anchor="t"/>
          <a:lstStyle/>
          <a:p>
            <a:pPr algn="l">
              <a:lnSpc>
                <a:spcPct val="150000"/>
              </a:lnSpc>
              <a:spcAft>
                <a:spcPts val="1200"/>
              </a:spcAft>
            </a:pPr>
            <a:r>
              <a:rPr lang="zh-CN" altLang="en-US" dirty="0">
                <a:latin typeface="+mn-ea"/>
              </a:rPr>
              <a:t>补充医疗保险的特点有（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、参保方可以选择补充医疗保险的具体形式</a:t>
            </a:r>
          </a:p>
          <a:p>
            <a:pPr algn="l">
              <a:lnSpc>
                <a:spcPct val="150000"/>
              </a:lnSpc>
              <a:spcAft>
                <a:spcPts val="1200"/>
              </a:spcAft>
            </a:pPr>
            <a:r>
              <a:rPr lang="en-US" altLang="zh-CN" dirty="0">
                <a:latin typeface="+mn-ea"/>
              </a:rPr>
              <a:t>B</a:t>
            </a:r>
            <a:r>
              <a:rPr lang="zh-CN" altLang="en-US" dirty="0">
                <a:latin typeface="+mn-ea"/>
              </a:rPr>
              <a:t>、相对的自愿性</a:t>
            </a:r>
          </a:p>
          <a:p>
            <a:pPr algn="l">
              <a:lnSpc>
                <a:spcPct val="150000"/>
              </a:lnSpc>
              <a:spcAft>
                <a:spcPts val="1200"/>
              </a:spcAft>
            </a:pPr>
            <a:r>
              <a:rPr lang="en-US" altLang="zh-CN" dirty="0">
                <a:latin typeface="+mn-ea"/>
              </a:rPr>
              <a:t>C</a:t>
            </a:r>
            <a:r>
              <a:rPr lang="zh-CN" altLang="en-US" dirty="0">
                <a:latin typeface="+mn-ea"/>
              </a:rPr>
              <a:t>、福利性与非福利性并存</a:t>
            </a:r>
          </a:p>
          <a:p>
            <a:pPr algn="l">
              <a:lnSpc>
                <a:spcPct val="150000"/>
              </a:lnSpc>
              <a:spcAft>
                <a:spcPts val="1200"/>
              </a:spcAft>
            </a:pPr>
            <a:r>
              <a:rPr lang="en-US" altLang="zh-CN" dirty="0">
                <a:latin typeface="+mn-ea"/>
              </a:rPr>
              <a:t>D</a:t>
            </a:r>
            <a:r>
              <a:rPr lang="zh-CN" altLang="en-US" dirty="0">
                <a:latin typeface="+mn-ea"/>
              </a:rPr>
              <a:t>、保障性</a:t>
            </a:r>
          </a:p>
          <a:p>
            <a:pPr algn="l">
              <a:lnSpc>
                <a:spcPct val="150000"/>
              </a:lnSpc>
              <a:spcAft>
                <a:spcPts val="1200"/>
              </a:spcAft>
            </a:pPr>
            <a:r>
              <a:rPr lang="en-US" altLang="zh-CN" dirty="0">
                <a:latin typeface="+mn-ea"/>
              </a:rPr>
              <a:t>E</a:t>
            </a:r>
            <a:r>
              <a:rPr lang="zh-CN" altLang="en-US" dirty="0">
                <a:latin typeface="+mn-ea"/>
              </a:rPr>
              <a:t>、公平性</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03417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27118" y="1784232"/>
            <a:ext cx="6822668" cy="4601928"/>
          </a:xfrm>
        </p:spPr>
        <p:txBody>
          <a:bodyPr anchor="t"/>
          <a:lstStyle/>
          <a:p>
            <a:pPr algn="l">
              <a:lnSpc>
                <a:spcPct val="150000"/>
              </a:lnSpc>
              <a:spcAft>
                <a:spcPts val="1200"/>
              </a:spcAft>
            </a:pPr>
            <a:r>
              <a:rPr lang="zh-CN" altLang="en-US" dirty="0">
                <a:latin typeface="+mn-ea"/>
              </a:rPr>
              <a:t>补充医疗保险的特点有（  </a:t>
            </a:r>
            <a:r>
              <a:rPr lang="en-US" altLang="zh-CN" b="1" dirty="0">
                <a:solidFill>
                  <a:srgbClr val="FF0000"/>
                </a:solidFill>
                <a:latin typeface="+mn-ea"/>
              </a:rPr>
              <a:t>ABCD</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、参保方可以选择补充医疗保险的具体形式</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、相对的自愿性</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、福利性与非福利性并存</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、保障性</a:t>
            </a:r>
          </a:p>
          <a:p>
            <a:pPr algn="l">
              <a:lnSpc>
                <a:spcPct val="150000"/>
              </a:lnSpc>
              <a:spcAft>
                <a:spcPts val="1200"/>
              </a:spcAft>
            </a:pPr>
            <a:r>
              <a:rPr lang="en-US" altLang="zh-CN" dirty="0">
                <a:latin typeface="+mn-ea"/>
              </a:rPr>
              <a:t>E</a:t>
            </a:r>
            <a:r>
              <a:rPr lang="zh-CN" altLang="en-US" dirty="0">
                <a:latin typeface="+mn-ea"/>
              </a:rPr>
              <a:t>、公平性</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09291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DE6D939-7881-475D-ABCF-B7804826D337}"/>
              </a:ext>
            </a:extLst>
          </p:cNvPr>
          <p:cNvGrpSpPr/>
          <p:nvPr/>
        </p:nvGrpSpPr>
        <p:grpSpPr>
          <a:xfrm>
            <a:off x="2509834" y="1527172"/>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第六节  中国医疗保险的现状及改革</a:t>
                </a:r>
              </a:p>
            </p:txBody>
          </p:sp>
        </p:grpSp>
      </p:grpSp>
    </p:spTree>
    <p:extLst>
      <p:ext uri="{BB962C8B-B14F-4D97-AF65-F5344CB8AC3E}">
        <p14:creationId xmlns:p14="http://schemas.microsoft.com/office/powerpoint/2010/main" val="345460178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8035D1B-54B1-4377-B985-DDCD9D33C6EE}"/>
              </a:ext>
            </a:extLst>
          </p:cNvPr>
          <p:cNvGrpSpPr/>
          <p:nvPr/>
        </p:nvGrpSpPr>
        <p:grpSpPr>
          <a:xfrm>
            <a:off x="2083126" y="2555913"/>
            <a:ext cx="8025747" cy="3050067"/>
            <a:chOff x="4227210" y="3355187"/>
            <a:chExt cx="8025747" cy="2757156"/>
          </a:xfrm>
        </p:grpSpPr>
        <p:sp>
          <p:nvSpPr>
            <p:cNvPr id="22" name="文本框 21">
              <a:extLst>
                <a:ext uri="{FF2B5EF4-FFF2-40B4-BE49-F238E27FC236}">
                  <a16:creationId xmlns:a16="http://schemas.microsoft.com/office/drawing/2014/main" id="{4940C0EC-C954-47C8-80AD-9721BA5D414C}"/>
                </a:ext>
              </a:extLst>
            </p:cNvPr>
            <p:cNvSpPr txBox="1"/>
            <p:nvPr/>
          </p:nvSpPr>
          <p:spPr>
            <a:xfrm>
              <a:off x="4227210" y="4556274"/>
              <a:ext cx="3039361" cy="461665"/>
            </a:xfrm>
            <a:prstGeom prst="rect">
              <a:avLst/>
            </a:prstGeom>
            <a:solidFill>
              <a:schemeClr val="accent6">
                <a:lumMod val="60000"/>
                <a:lumOff val="40000"/>
              </a:schemeClr>
            </a:solidFill>
            <a:ln w="381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医疗保险的基本原则</a:t>
              </a:r>
            </a:p>
          </p:txBody>
        </p:sp>
        <p:grpSp>
          <p:nvGrpSpPr>
            <p:cNvPr id="6" name="组合 5">
              <a:extLst>
                <a:ext uri="{FF2B5EF4-FFF2-40B4-BE49-F238E27FC236}">
                  <a16:creationId xmlns:a16="http://schemas.microsoft.com/office/drawing/2014/main" id="{561096C7-1281-4CE3-94A1-7123EE4AF43E}"/>
                </a:ext>
              </a:extLst>
            </p:cNvPr>
            <p:cNvGrpSpPr/>
            <p:nvPr/>
          </p:nvGrpSpPr>
          <p:grpSpPr>
            <a:xfrm>
              <a:off x="7266571" y="3355187"/>
              <a:ext cx="4986386" cy="2757156"/>
              <a:chOff x="7266571" y="3355187"/>
              <a:chExt cx="4986386" cy="2757156"/>
            </a:xfrm>
          </p:grpSpPr>
          <p:cxnSp>
            <p:nvCxnSpPr>
              <p:cNvPr id="7" name="直接连接符 6">
                <a:extLst>
                  <a:ext uri="{FF2B5EF4-FFF2-40B4-BE49-F238E27FC236}">
                    <a16:creationId xmlns:a16="http://schemas.microsoft.com/office/drawing/2014/main" id="{8C0F1631-AC4B-48C5-9FAD-F053B0F9980A}"/>
                  </a:ext>
                </a:extLst>
              </p:cNvPr>
              <p:cNvCxnSpPr>
                <a:cxnSpLocks/>
              </p:cNvCxnSpPr>
              <p:nvPr/>
            </p:nvCxnSpPr>
            <p:spPr>
              <a:xfrm>
                <a:off x="7266571" y="4780030"/>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B6F205C-AA0D-4DCE-8EDF-EDC3E657E1C7}"/>
                  </a:ext>
                </a:extLst>
              </p:cNvPr>
              <p:cNvCxnSpPr>
                <a:cxnSpLocks/>
              </p:cNvCxnSpPr>
              <p:nvPr/>
            </p:nvCxnSpPr>
            <p:spPr>
              <a:xfrm flipV="1">
                <a:off x="7812087" y="3574731"/>
                <a:ext cx="0" cy="23067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0561331-9DCD-4363-A21B-5A18DF69852B}"/>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75886D-AAB9-493F-8B08-731C65C08657}"/>
                  </a:ext>
                </a:extLst>
              </p:cNvPr>
              <p:cNvSpPr txBox="1"/>
              <p:nvPr/>
            </p:nvSpPr>
            <p:spPr>
              <a:xfrm>
                <a:off x="8331554" y="3355187"/>
                <a:ext cx="392140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医疗社会保险资金筹集原则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1" name="直接连接符 10">
                <a:extLst>
                  <a:ext uri="{FF2B5EF4-FFF2-40B4-BE49-F238E27FC236}">
                    <a16:creationId xmlns:a16="http://schemas.microsoft.com/office/drawing/2014/main" id="{28E5A512-E858-4B87-8F26-B251E3D9E604}"/>
                  </a:ext>
                </a:extLst>
              </p:cNvPr>
              <p:cNvCxnSpPr/>
              <p:nvPr/>
            </p:nvCxnSpPr>
            <p:spPr>
              <a:xfrm>
                <a:off x="7827507" y="432544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DAB5CDA-FE2B-4C9C-8994-F6DBCEB577E3}"/>
                  </a:ext>
                </a:extLst>
              </p:cNvPr>
              <p:cNvSpPr txBox="1"/>
              <p:nvPr/>
            </p:nvSpPr>
            <p:spPr>
              <a:xfrm>
                <a:off x="8354133" y="4094609"/>
                <a:ext cx="3898824"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医疗社会保险资金管理原则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963D8E63-67C1-4502-9AAF-E6E656DE226D}"/>
                  </a:ext>
                </a:extLst>
              </p:cNvPr>
              <p:cNvCxnSpPr/>
              <p:nvPr/>
            </p:nvCxnSpPr>
            <p:spPr>
              <a:xfrm>
                <a:off x="7797056" y="50987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400F18A-C389-4FC1-9FE7-5CB6C1DFFAC2}"/>
                  </a:ext>
                </a:extLst>
              </p:cNvPr>
              <p:cNvSpPr txBox="1"/>
              <p:nvPr/>
            </p:nvSpPr>
            <p:spPr>
              <a:xfrm>
                <a:off x="8323682" y="4867897"/>
                <a:ext cx="3335093"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医疗社会保险给付原则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226C4529-5EF5-473A-A589-67D65C3436FD}"/>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4CE3F8E-2FEC-42F4-9A04-79DF0617BB02}"/>
                  </a:ext>
                </a:extLst>
              </p:cNvPr>
              <p:cNvSpPr txBox="1"/>
              <p:nvPr/>
            </p:nvSpPr>
            <p:spPr>
              <a:xfrm>
                <a:off x="8331555" y="5650678"/>
                <a:ext cx="392140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医疗社会保险费用支付原则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75700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15534319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526F22A-D2ED-4FA8-824D-41CBB50E8181}"/>
              </a:ext>
            </a:extLst>
          </p:cNvPr>
          <p:cNvGrpSpPr/>
          <p:nvPr/>
        </p:nvGrpSpPr>
        <p:grpSpPr>
          <a:xfrm>
            <a:off x="107475" y="941847"/>
            <a:ext cx="5879806" cy="1564817"/>
            <a:chOff x="107475" y="941847"/>
            <a:chExt cx="5879806" cy="1564817"/>
          </a:xfrm>
        </p:grpSpPr>
        <p:sp>
          <p:nvSpPr>
            <p:cNvPr id="8" name="文本框 7">
              <a:extLst>
                <a:ext uri="{FF2B5EF4-FFF2-40B4-BE49-F238E27FC236}">
                  <a16:creationId xmlns:a16="http://schemas.microsoft.com/office/drawing/2014/main" id="{915FBFFD-C0A9-431C-B210-184402E92548}"/>
                </a:ext>
              </a:extLst>
            </p:cNvPr>
            <p:cNvSpPr txBox="1"/>
            <p:nvPr/>
          </p:nvSpPr>
          <p:spPr>
            <a:xfrm>
              <a:off x="589279" y="2106554"/>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7.3.1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一、医疗社会保险资金筹集原则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9" name="组合 8">
              <a:extLst>
                <a:ext uri="{FF2B5EF4-FFF2-40B4-BE49-F238E27FC236}">
                  <a16:creationId xmlns:a16="http://schemas.microsoft.com/office/drawing/2014/main" id="{837BB256-515F-4E74-B804-B0669A7E069B}"/>
                </a:ext>
              </a:extLst>
            </p:cNvPr>
            <p:cNvGrpSpPr/>
            <p:nvPr/>
          </p:nvGrpSpPr>
          <p:grpSpPr>
            <a:xfrm>
              <a:off x="107475" y="941847"/>
              <a:ext cx="5879806" cy="1552238"/>
              <a:chOff x="107475" y="941847"/>
              <a:chExt cx="5879806" cy="1552238"/>
            </a:xfrm>
          </p:grpSpPr>
          <p:grpSp>
            <p:nvGrpSpPr>
              <p:cNvPr id="10" name="组合 9">
                <a:extLst>
                  <a:ext uri="{FF2B5EF4-FFF2-40B4-BE49-F238E27FC236}">
                    <a16:creationId xmlns:a16="http://schemas.microsoft.com/office/drawing/2014/main" id="{7F7C9879-D76F-4047-A358-784AB2A77421}"/>
                  </a:ext>
                </a:extLst>
              </p:cNvPr>
              <p:cNvGrpSpPr/>
              <p:nvPr/>
            </p:nvGrpSpPr>
            <p:grpSpPr>
              <a:xfrm>
                <a:off x="107475" y="941847"/>
                <a:ext cx="4133055" cy="1031757"/>
                <a:chOff x="107475" y="941847"/>
                <a:chExt cx="4133055" cy="1031757"/>
              </a:xfrm>
            </p:grpSpPr>
            <p:sp>
              <p:nvSpPr>
                <p:cNvPr id="12" name="文本框 11">
                  <a:extLst>
                    <a:ext uri="{FF2B5EF4-FFF2-40B4-BE49-F238E27FC236}">
                      <a16:creationId xmlns:a16="http://schemas.microsoft.com/office/drawing/2014/main" id="{39A8C599-0BA7-4705-AE1A-A5F34AB7C54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8F7D9D77-BDF2-4836-81B8-B956583EA3FB}"/>
                    </a:ext>
                  </a:extLst>
                </p:cNvPr>
                <p:cNvSpPr/>
                <p:nvPr/>
              </p:nvSpPr>
              <p:spPr>
                <a:xfrm>
                  <a:off x="261878" y="1542717"/>
                  <a:ext cx="397865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医疗保险的基本原则</a:t>
                  </a:r>
                </a:p>
              </p:txBody>
            </p:sp>
          </p:grpSp>
          <p:sp>
            <p:nvSpPr>
              <p:cNvPr id="11" name="文本框 10">
                <a:extLst>
                  <a:ext uri="{FF2B5EF4-FFF2-40B4-BE49-F238E27FC236}">
                    <a16:creationId xmlns:a16="http://schemas.microsoft.com/office/drawing/2014/main" id="{1527D299-F778-4A26-936F-8F5A846EA1B5}"/>
                  </a:ext>
                </a:extLst>
              </p:cNvPr>
              <p:cNvSpPr txBox="1"/>
              <p:nvPr/>
            </p:nvSpPr>
            <p:spPr>
              <a:xfrm>
                <a:off x="5110118" y="212475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3321F441-FE04-4825-BAC2-722469C6396F}"/>
              </a:ext>
            </a:extLst>
          </p:cNvPr>
          <p:cNvPicPr>
            <a:picLocks noChangeAspect="1"/>
          </p:cNvPicPr>
          <p:nvPr/>
        </p:nvPicPr>
        <p:blipFill>
          <a:blip r:embed="rId3"/>
          <a:stretch>
            <a:fillRect/>
          </a:stretch>
        </p:blipFill>
        <p:spPr>
          <a:xfrm>
            <a:off x="8616392" y="755977"/>
            <a:ext cx="3313730" cy="1295277"/>
          </a:xfrm>
          <a:prstGeom prst="rect">
            <a:avLst/>
          </a:prstGeom>
        </p:spPr>
      </p:pic>
      <p:sp>
        <p:nvSpPr>
          <p:cNvPr id="4" name="矩形 3">
            <a:extLst>
              <a:ext uri="{FF2B5EF4-FFF2-40B4-BE49-F238E27FC236}">
                <a16:creationId xmlns:a16="http://schemas.microsoft.com/office/drawing/2014/main" id="{AF349E87-AA84-4F94-98DB-F4F7B8F06C2E}"/>
              </a:ext>
            </a:extLst>
          </p:cNvPr>
          <p:cNvSpPr/>
          <p:nvPr/>
        </p:nvSpPr>
        <p:spPr>
          <a:xfrm>
            <a:off x="1519254" y="2821151"/>
            <a:ext cx="10074869" cy="3538918"/>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医疗社会保险有着独特的筹资机制。其独特之处在于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法律规定其</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筹资目的</a:t>
            </a:r>
            <a:r>
              <a:rPr kumimoji="0" lang="zh-CN" altLang="zh-CN" sz="2000" b="0" i="0" u="none" strike="noStrike" kern="1200" cap="none" spc="0" normalizeH="0" baseline="0" noProof="0" dirty="0">
                <a:ln>
                  <a:noFill/>
                </a:ln>
                <a:effectLst/>
                <a:uLnTx/>
                <a:uFillTx/>
                <a:latin typeface="微软雅黑"/>
                <a:ea typeface="微软雅黑"/>
                <a:cs typeface="+mn-cs"/>
              </a:rPr>
              <a:t>和</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筹资渠道</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它按收入而不是按风险筹资，被保险人个人缴纳的保险费只与其</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支付能力</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有关，而与其身体健康状况和供养的家庭人口无关</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它通过筹资实现</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风险分担</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，所有被保险人不管缴纳多少保险费，都有权享受</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同等的医疗待遇</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3" name="矩形 2">
            <a:extLst>
              <a:ext uri="{FF2B5EF4-FFF2-40B4-BE49-F238E27FC236}">
                <a16:creationId xmlns:a16="http://schemas.microsoft.com/office/drawing/2014/main" id="{2E4B2967-C1E8-4534-A07D-95831CF64968}"/>
              </a:ext>
            </a:extLst>
          </p:cNvPr>
          <p:cNvSpPr/>
          <p:nvPr/>
        </p:nvSpPr>
        <p:spPr>
          <a:xfrm>
            <a:off x="992051" y="163781"/>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一、医疗社会保险资金筹集原则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54789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526F22A-D2ED-4FA8-824D-41CBB50E8181}"/>
              </a:ext>
            </a:extLst>
          </p:cNvPr>
          <p:cNvGrpSpPr/>
          <p:nvPr/>
        </p:nvGrpSpPr>
        <p:grpSpPr>
          <a:xfrm>
            <a:off x="107475" y="941847"/>
            <a:ext cx="5879806" cy="1564817"/>
            <a:chOff x="107475" y="941847"/>
            <a:chExt cx="5879806" cy="1564817"/>
          </a:xfrm>
        </p:grpSpPr>
        <p:sp>
          <p:nvSpPr>
            <p:cNvPr id="8" name="文本框 7">
              <a:extLst>
                <a:ext uri="{FF2B5EF4-FFF2-40B4-BE49-F238E27FC236}">
                  <a16:creationId xmlns:a16="http://schemas.microsoft.com/office/drawing/2014/main" id="{915FBFFD-C0A9-431C-B210-184402E92548}"/>
                </a:ext>
              </a:extLst>
            </p:cNvPr>
            <p:cNvSpPr txBox="1"/>
            <p:nvPr/>
          </p:nvSpPr>
          <p:spPr>
            <a:xfrm>
              <a:off x="589279" y="2106554"/>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7.3.1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一、医疗社会保险资金</a:t>
              </a:r>
              <a:r>
                <a:rPr lang="zh-CN" altLang="en-US" sz="2000" b="1" dirty="0">
                  <a:solidFill>
                    <a:prstClr val="black"/>
                  </a:solidFill>
                  <a:latin typeface="Calibri"/>
                  <a:ea typeface="微软雅黑"/>
                </a:rPr>
                <a:t>管理</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9" name="组合 8">
              <a:extLst>
                <a:ext uri="{FF2B5EF4-FFF2-40B4-BE49-F238E27FC236}">
                  <a16:creationId xmlns:a16="http://schemas.microsoft.com/office/drawing/2014/main" id="{837BB256-515F-4E74-B804-B0669A7E069B}"/>
                </a:ext>
              </a:extLst>
            </p:cNvPr>
            <p:cNvGrpSpPr/>
            <p:nvPr/>
          </p:nvGrpSpPr>
          <p:grpSpPr>
            <a:xfrm>
              <a:off x="107475" y="941847"/>
              <a:ext cx="5879806" cy="1552238"/>
              <a:chOff x="107475" y="941847"/>
              <a:chExt cx="5879806" cy="1552238"/>
            </a:xfrm>
          </p:grpSpPr>
          <p:grpSp>
            <p:nvGrpSpPr>
              <p:cNvPr id="10" name="组合 9">
                <a:extLst>
                  <a:ext uri="{FF2B5EF4-FFF2-40B4-BE49-F238E27FC236}">
                    <a16:creationId xmlns:a16="http://schemas.microsoft.com/office/drawing/2014/main" id="{7F7C9879-D76F-4047-A358-784AB2A77421}"/>
                  </a:ext>
                </a:extLst>
              </p:cNvPr>
              <p:cNvGrpSpPr/>
              <p:nvPr/>
            </p:nvGrpSpPr>
            <p:grpSpPr>
              <a:xfrm>
                <a:off x="107475" y="941847"/>
                <a:ext cx="4133055" cy="1031757"/>
                <a:chOff x="107475" y="941847"/>
                <a:chExt cx="4133055" cy="1031757"/>
              </a:xfrm>
            </p:grpSpPr>
            <p:sp>
              <p:nvSpPr>
                <p:cNvPr id="12" name="文本框 11">
                  <a:extLst>
                    <a:ext uri="{FF2B5EF4-FFF2-40B4-BE49-F238E27FC236}">
                      <a16:creationId xmlns:a16="http://schemas.microsoft.com/office/drawing/2014/main" id="{39A8C599-0BA7-4705-AE1A-A5F34AB7C54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8F7D9D77-BDF2-4836-81B8-B956583EA3FB}"/>
                    </a:ext>
                  </a:extLst>
                </p:cNvPr>
                <p:cNvSpPr/>
                <p:nvPr/>
              </p:nvSpPr>
              <p:spPr>
                <a:xfrm>
                  <a:off x="261878" y="1542717"/>
                  <a:ext cx="397865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医疗保险的基本原则</a:t>
                  </a:r>
                </a:p>
              </p:txBody>
            </p:sp>
          </p:grpSp>
          <p:sp>
            <p:nvSpPr>
              <p:cNvPr id="11" name="文本框 10">
                <a:extLst>
                  <a:ext uri="{FF2B5EF4-FFF2-40B4-BE49-F238E27FC236}">
                    <a16:creationId xmlns:a16="http://schemas.microsoft.com/office/drawing/2014/main" id="{1527D299-F778-4A26-936F-8F5A846EA1B5}"/>
                  </a:ext>
                </a:extLst>
              </p:cNvPr>
              <p:cNvSpPr txBox="1"/>
              <p:nvPr/>
            </p:nvSpPr>
            <p:spPr>
              <a:xfrm>
                <a:off x="5110118" y="212475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3321F441-FE04-4825-BAC2-722469C6396F}"/>
              </a:ext>
            </a:extLst>
          </p:cNvPr>
          <p:cNvPicPr>
            <a:picLocks noChangeAspect="1"/>
          </p:cNvPicPr>
          <p:nvPr/>
        </p:nvPicPr>
        <p:blipFill>
          <a:blip r:embed="rId3"/>
          <a:stretch>
            <a:fillRect/>
          </a:stretch>
        </p:blipFill>
        <p:spPr>
          <a:xfrm>
            <a:off x="8616392" y="755977"/>
            <a:ext cx="3313730" cy="1295277"/>
          </a:xfrm>
          <a:prstGeom prst="rect">
            <a:avLst/>
          </a:prstGeom>
        </p:spPr>
      </p:pic>
      <p:sp>
        <p:nvSpPr>
          <p:cNvPr id="4" name="矩形 3">
            <a:extLst>
              <a:ext uri="{FF2B5EF4-FFF2-40B4-BE49-F238E27FC236}">
                <a16:creationId xmlns:a16="http://schemas.microsoft.com/office/drawing/2014/main" id="{AF349E87-AA84-4F94-98DB-F4F7B8F06C2E}"/>
              </a:ext>
            </a:extLst>
          </p:cNvPr>
          <p:cNvSpPr/>
          <p:nvPr/>
        </p:nvSpPr>
        <p:spPr>
          <a:xfrm>
            <a:off x="1519254" y="2821151"/>
            <a:ext cx="10074869" cy="3692293"/>
          </a:xfrm>
          <a:prstGeom prst="rect">
            <a:avLst/>
          </a:prstGeom>
        </p:spPr>
        <p:txBody>
          <a:bodyPr wrap="square">
            <a:spAutoFit/>
          </a:bodyPr>
          <a:lstStyle/>
          <a:p>
            <a:pPr lvl="0" algn="just">
              <a:lnSpc>
                <a:spcPct val="200000"/>
              </a:lnSpc>
              <a:defRPr/>
            </a:pPr>
            <a:r>
              <a:rPr lang="zh-CN" altLang="en-US" sz="2000" dirty="0">
                <a:solidFill>
                  <a:srgbClr val="1F2D3D"/>
                </a:solidFill>
                <a:latin typeface="Helvetica Neue For Number"/>
              </a:rPr>
              <a:t>医疗社会保险资金总额取决于下列变量：</a:t>
            </a:r>
            <a:endParaRPr lang="en-US" altLang="zh-CN" sz="2000" dirty="0">
              <a:solidFill>
                <a:srgbClr val="1F2D3D"/>
              </a:solidFill>
              <a:latin typeface="Helvetica Neue For Number"/>
            </a:endParaRPr>
          </a:p>
          <a:p>
            <a:pPr lvl="0" algn="just">
              <a:lnSpc>
                <a:spcPct val="200000"/>
              </a:lnSpc>
              <a:defRPr/>
            </a:pPr>
            <a:r>
              <a:rPr lang="zh-CN" altLang="en-US" sz="2000" dirty="0">
                <a:solidFill>
                  <a:srgbClr val="1F2D3D"/>
                </a:solidFill>
                <a:latin typeface="Helvetica Neue For Number"/>
              </a:rPr>
              <a:t>（</a:t>
            </a:r>
            <a:r>
              <a:rPr lang="en-US" altLang="zh-CN" sz="2000" dirty="0">
                <a:solidFill>
                  <a:srgbClr val="1F2D3D"/>
                </a:solidFill>
                <a:latin typeface="Helvetica Neue For Number"/>
              </a:rPr>
              <a:t>1</a:t>
            </a:r>
            <a:r>
              <a:rPr lang="zh-CN" altLang="en-US" sz="2000" dirty="0">
                <a:solidFill>
                  <a:srgbClr val="1F2D3D"/>
                </a:solidFill>
                <a:latin typeface="Helvetica Neue For Number"/>
              </a:rPr>
              <a:t>）保险项目的范围和性质；</a:t>
            </a:r>
            <a:endParaRPr lang="en-US" altLang="zh-CN" sz="2000" dirty="0">
              <a:solidFill>
                <a:srgbClr val="1F2D3D"/>
              </a:solidFill>
              <a:latin typeface="Helvetica Neue For Number"/>
            </a:endParaRPr>
          </a:p>
          <a:p>
            <a:pPr lvl="0" algn="just">
              <a:lnSpc>
                <a:spcPct val="200000"/>
              </a:lnSpc>
              <a:defRPr/>
            </a:pPr>
            <a:r>
              <a:rPr lang="zh-CN" altLang="en-US" sz="2000" dirty="0">
                <a:solidFill>
                  <a:srgbClr val="1F2D3D"/>
                </a:solidFill>
                <a:latin typeface="Helvetica Neue For Number"/>
              </a:rPr>
              <a:t>（</a:t>
            </a:r>
            <a:r>
              <a:rPr lang="en-US" altLang="zh-CN" sz="2000" dirty="0">
                <a:solidFill>
                  <a:srgbClr val="1F2D3D"/>
                </a:solidFill>
                <a:latin typeface="Helvetica Neue For Number"/>
              </a:rPr>
              <a:t>2</a:t>
            </a:r>
            <a:r>
              <a:rPr lang="zh-CN" altLang="en-US" sz="2000" dirty="0">
                <a:solidFill>
                  <a:srgbClr val="1F2D3D"/>
                </a:solidFill>
                <a:latin typeface="Helvetica Neue For Number"/>
              </a:rPr>
              <a:t>）医疗保险的组织机构；</a:t>
            </a:r>
            <a:endParaRPr lang="en-US" altLang="zh-CN" sz="2000" dirty="0">
              <a:solidFill>
                <a:srgbClr val="1F2D3D"/>
              </a:solidFill>
              <a:latin typeface="Helvetica Neue For Number"/>
            </a:endParaRPr>
          </a:p>
          <a:p>
            <a:pPr lvl="0" algn="just">
              <a:lnSpc>
                <a:spcPct val="200000"/>
              </a:lnSpc>
              <a:defRPr/>
            </a:pPr>
            <a:r>
              <a:rPr lang="zh-CN" altLang="en-US" sz="2000" dirty="0">
                <a:solidFill>
                  <a:srgbClr val="1F2D3D"/>
                </a:solidFill>
                <a:latin typeface="Helvetica Neue For Number"/>
              </a:rPr>
              <a:t>（</a:t>
            </a:r>
            <a:r>
              <a:rPr lang="en-US" altLang="zh-CN" sz="2000" dirty="0">
                <a:solidFill>
                  <a:srgbClr val="1F2D3D"/>
                </a:solidFill>
                <a:latin typeface="Helvetica Neue For Number"/>
              </a:rPr>
              <a:t>3</a:t>
            </a:r>
            <a:r>
              <a:rPr lang="zh-CN" altLang="en-US" sz="2000" dirty="0">
                <a:solidFill>
                  <a:srgbClr val="1F2D3D"/>
                </a:solidFill>
                <a:latin typeface="Helvetica Neue For Number"/>
              </a:rPr>
              <a:t>）计算保险费的收入水平；</a:t>
            </a:r>
            <a:endParaRPr lang="en-US" altLang="zh-CN" sz="2000" dirty="0">
              <a:solidFill>
                <a:srgbClr val="1F2D3D"/>
              </a:solidFill>
              <a:latin typeface="Helvetica Neue For Number"/>
            </a:endParaRPr>
          </a:p>
          <a:p>
            <a:pPr lvl="0" algn="just">
              <a:lnSpc>
                <a:spcPct val="200000"/>
              </a:lnSpc>
              <a:defRPr/>
            </a:pPr>
            <a:r>
              <a:rPr lang="zh-CN" altLang="en-US" sz="2000" dirty="0">
                <a:solidFill>
                  <a:srgbClr val="1F2D3D"/>
                </a:solidFill>
                <a:latin typeface="Helvetica Neue For Number"/>
              </a:rPr>
              <a:t>（</a:t>
            </a:r>
            <a:r>
              <a:rPr lang="en-US" altLang="zh-CN" sz="2000" dirty="0">
                <a:solidFill>
                  <a:srgbClr val="1F2D3D"/>
                </a:solidFill>
                <a:latin typeface="Helvetica Neue For Number"/>
              </a:rPr>
              <a:t>4</a:t>
            </a:r>
            <a:r>
              <a:rPr lang="zh-CN" altLang="en-US" sz="2000" dirty="0">
                <a:solidFill>
                  <a:srgbClr val="1F2D3D"/>
                </a:solidFill>
                <a:latin typeface="Helvetica Neue For Number"/>
              </a:rPr>
              <a:t>）政府的财政支持</a:t>
            </a:r>
            <a:r>
              <a:rPr lang="en-US" altLang="zh-CN" sz="2000" dirty="0">
                <a:solidFill>
                  <a:srgbClr val="1F2D3D"/>
                </a:solidFill>
                <a:latin typeface="Helvetica Neue For Number"/>
              </a:rPr>
              <a:t>(</a:t>
            </a:r>
            <a:r>
              <a:rPr lang="zh-CN" altLang="en-US" sz="2000" dirty="0">
                <a:solidFill>
                  <a:srgbClr val="1F2D3D"/>
                </a:solidFill>
                <a:latin typeface="Helvetica Neue For Number"/>
              </a:rPr>
              <a:t>补贴等</a:t>
            </a:r>
            <a:r>
              <a:rPr lang="en-US" altLang="zh-CN" sz="2000" dirty="0">
                <a:solidFill>
                  <a:srgbClr val="1F2D3D"/>
                </a:solidFill>
                <a:latin typeface="Helvetica Neue For Number"/>
              </a:rPr>
              <a:t>)</a:t>
            </a:r>
            <a:r>
              <a:rPr lang="zh-CN" altLang="en-US" sz="2000" dirty="0">
                <a:solidFill>
                  <a:srgbClr val="1F2D3D"/>
                </a:solidFill>
                <a:latin typeface="Helvetica Neue For Number"/>
              </a:rPr>
              <a:t>；</a:t>
            </a:r>
            <a:endParaRPr lang="en-US" altLang="zh-CN" sz="2000" dirty="0">
              <a:solidFill>
                <a:srgbClr val="1F2D3D"/>
              </a:solidFill>
              <a:latin typeface="Helvetica Neue For Number"/>
            </a:endParaRPr>
          </a:p>
          <a:p>
            <a:pPr lvl="0" algn="just">
              <a:lnSpc>
                <a:spcPct val="200000"/>
              </a:lnSpc>
              <a:defRPr/>
            </a:pPr>
            <a:r>
              <a:rPr lang="zh-CN" altLang="en-US" sz="2000" dirty="0">
                <a:solidFill>
                  <a:srgbClr val="1F2D3D"/>
                </a:solidFill>
                <a:latin typeface="Helvetica Neue For Number"/>
              </a:rPr>
              <a:t>（</a:t>
            </a:r>
            <a:r>
              <a:rPr lang="en-US" altLang="zh-CN" sz="2000" dirty="0">
                <a:solidFill>
                  <a:srgbClr val="1F2D3D"/>
                </a:solidFill>
                <a:latin typeface="Helvetica Neue For Number"/>
              </a:rPr>
              <a:t>5</a:t>
            </a:r>
            <a:r>
              <a:rPr lang="zh-CN" altLang="en-US" sz="2000" dirty="0">
                <a:solidFill>
                  <a:srgbClr val="1F2D3D"/>
                </a:solidFill>
                <a:latin typeface="Helvetica Neue For Number"/>
              </a:rPr>
              <a:t>）与医疗服务有关的经济市场情况等。</a:t>
            </a:r>
            <a:endPar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2E4B2967-C1E8-4534-A07D-95831CF64968}"/>
              </a:ext>
            </a:extLst>
          </p:cNvPr>
          <p:cNvSpPr/>
          <p:nvPr/>
        </p:nvSpPr>
        <p:spPr>
          <a:xfrm>
            <a:off x="992051" y="163781"/>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一、医疗社会保险资金筹集原则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973685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DEF3DA1-1917-42DD-94FA-9E05F47C1D28}"/>
              </a:ext>
            </a:extLst>
          </p:cNvPr>
          <p:cNvGrpSpPr/>
          <p:nvPr/>
        </p:nvGrpSpPr>
        <p:grpSpPr>
          <a:xfrm>
            <a:off x="560843" y="2109023"/>
            <a:ext cx="4840107" cy="409959"/>
            <a:chOff x="560843" y="2109023"/>
            <a:chExt cx="4840107" cy="409959"/>
          </a:xfrm>
        </p:grpSpPr>
        <p:sp>
          <p:nvSpPr>
            <p:cNvPr id="9" name="文本框 8">
              <a:extLst>
                <a:ext uri="{FF2B5EF4-FFF2-40B4-BE49-F238E27FC236}">
                  <a16:creationId xmlns:a16="http://schemas.microsoft.com/office/drawing/2014/main" id="{EB6F744D-F0A3-419E-B910-B2B9AC2FE3AD}"/>
                </a:ext>
              </a:extLst>
            </p:cNvPr>
            <p:cNvSpPr txBox="1"/>
            <p:nvPr/>
          </p:nvSpPr>
          <p:spPr>
            <a:xfrm>
              <a:off x="560843" y="2118872"/>
              <a:ext cx="39629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7.3.3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三、医疗社会保险给付原则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A2BC006F-3B62-42D4-8250-61285FD6ABCF}"/>
                </a:ext>
              </a:extLst>
            </p:cNvPr>
            <p:cNvSpPr txBox="1"/>
            <p:nvPr/>
          </p:nvSpPr>
          <p:spPr>
            <a:xfrm>
              <a:off x="4523787" y="21090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nvGrpSpPr>
          <p:cNvPr id="3" name="组合 2">
            <a:extLst>
              <a:ext uri="{FF2B5EF4-FFF2-40B4-BE49-F238E27FC236}">
                <a16:creationId xmlns:a16="http://schemas.microsoft.com/office/drawing/2014/main" id="{51FDF910-F794-48CE-9FDA-CE54FC9F71F3}"/>
              </a:ext>
            </a:extLst>
          </p:cNvPr>
          <p:cNvGrpSpPr/>
          <p:nvPr/>
        </p:nvGrpSpPr>
        <p:grpSpPr>
          <a:xfrm>
            <a:off x="3729646" y="5425076"/>
            <a:ext cx="4132864" cy="1307915"/>
            <a:chOff x="2065905" y="3656107"/>
            <a:chExt cx="4132864" cy="1307915"/>
          </a:xfrm>
        </p:grpSpPr>
        <p:sp>
          <p:nvSpPr>
            <p:cNvPr id="5" name="矩形 4">
              <a:extLst>
                <a:ext uri="{FF2B5EF4-FFF2-40B4-BE49-F238E27FC236}">
                  <a16:creationId xmlns:a16="http://schemas.microsoft.com/office/drawing/2014/main" id="{5AE1EEA3-216B-4B7E-99EA-CC77CC183E31}"/>
                </a:ext>
              </a:extLst>
            </p:cNvPr>
            <p:cNvSpPr/>
            <p:nvPr/>
          </p:nvSpPr>
          <p:spPr>
            <a:xfrm>
              <a:off x="2065905" y="3656107"/>
              <a:ext cx="210987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）公正原则；</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6BDAEB0C-6092-4761-BC4F-D9D6A4C1ACF3}"/>
                </a:ext>
              </a:extLst>
            </p:cNvPr>
            <p:cNvSpPr/>
            <p:nvPr/>
          </p:nvSpPr>
          <p:spPr>
            <a:xfrm>
              <a:off x="2065906" y="4111467"/>
              <a:ext cx="210987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）适当原则；</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A92F56AE-E231-48A3-A4F0-58A4E35D549F}"/>
                </a:ext>
              </a:extLst>
            </p:cNvPr>
            <p:cNvSpPr/>
            <p:nvPr/>
          </p:nvSpPr>
          <p:spPr>
            <a:xfrm>
              <a:off x="2065906" y="4563912"/>
              <a:ext cx="413286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）连续性原则。</a:t>
              </a:r>
              <a:r>
                <a:rPr kumimoji="0" lang="zh-CN" altLang="en-US" sz="1600" b="0" i="0" u="none" strike="noStrike" kern="1200" cap="none" spc="0" normalizeH="0" baseline="0" noProof="0" dirty="0">
                  <a:ln>
                    <a:noFill/>
                  </a:ln>
                  <a:solidFill>
                    <a:srgbClr val="FF0000"/>
                  </a:solidFill>
                  <a:effectLst/>
                  <a:uLnTx/>
                  <a:uFillTx/>
                  <a:latin typeface="Calibri"/>
                  <a:ea typeface="微软雅黑"/>
                  <a:cs typeface="+mn-cs"/>
                </a:rPr>
                <a:t>（诊断</a:t>
              </a:r>
              <a:r>
                <a:rPr kumimoji="0" lang="en-US" altLang="zh-CN" sz="16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1600" b="0" i="0" u="none" strike="noStrike" kern="1200" cap="none" spc="0" normalizeH="0" baseline="0" noProof="0" dirty="0">
                  <a:ln>
                    <a:noFill/>
                  </a:ln>
                  <a:solidFill>
                    <a:srgbClr val="FF0000"/>
                  </a:solidFill>
                  <a:effectLst/>
                  <a:uLnTx/>
                  <a:uFillTx/>
                  <a:latin typeface="Calibri"/>
                  <a:ea typeface="微软雅黑"/>
                  <a:cs typeface="+mn-cs"/>
                </a:rPr>
                <a:t>手术</a:t>
              </a:r>
              <a:r>
                <a:rPr kumimoji="0" lang="en-US" altLang="zh-CN" sz="16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1600" b="0" i="0" u="none" strike="noStrike" kern="1200" cap="none" spc="0" normalizeH="0" baseline="0" noProof="0" dirty="0">
                  <a:ln>
                    <a:noFill/>
                  </a:ln>
                  <a:solidFill>
                    <a:srgbClr val="FF0000"/>
                  </a:solidFill>
                  <a:effectLst/>
                  <a:uLnTx/>
                  <a:uFillTx/>
                  <a:latin typeface="Calibri"/>
                  <a:ea typeface="微软雅黑"/>
                  <a:cs typeface="+mn-cs"/>
                </a:rPr>
                <a:t>康复）</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grpSp>
      <p:pic>
        <p:nvPicPr>
          <p:cNvPr id="2" name="图片 1">
            <a:extLst>
              <a:ext uri="{FF2B5EF4-FFF2-40B4-BE49-F238E27FC236}">
                <a16:creationId xmlns:a16="http://schemas.microsoft.com/office/drawing/2014/main" id="{348288C6-9109-4EC8-8FD2-8A3D171B0D8A}"/>
              </a:ext>
            </a:extLst>
          </p:cNvPr>
          <p:cNvPicPr>
            <a:picLocks noChangeAspect="1"/>
          </p:cNvPicPr>
          <p:nvPr/>
        </p:nvPicPr>
        <p:blipFill>
          <a:blip r:embed="rId3"/>
          <a:stretch>
            <a:fillRect/>
          </a:stretch>
        </p:blipFill>
        <p:spPr>
          <a:xfrm>
            <a:off x="8784751" y="742761"/>
            <a:ext cx="3299774" cy="1289822"/>
          </a:xfrm>
          <a:prstGeom prst="rect">
            <a:avLst/>
          </a:prstGeom>
        </p:spPr>
      </p:pic>
      <p:pic>
        <p:nvPicPr>
          <p:cNvPr id="1026" name="Picture 2" descr="https://timgsa.baidu.com/timg?image&amp;quality=80&amp;size=b9999_10000&amp;sec=1542198407061&amp;di=0ba906a7f28dab7f703ebf99ef228474&amp;imgtype=0&amp;src=http%3A%2F%2Fimg.findlawimg.com%2Finfo%2F2015%2F0527%2F20150527035200275.png">
            <a:extLst>
              <a:ext uri="{FF2B5EF4-FFF2-40B4-BE49-F238E27FC236}">
                <a16:creationId xmlns:a16="http://schemas.microsoft.com/office/drawing/2014/main" id="{9718EA7E-C527-4507-ABC0-BE933833509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99244" y="3307774"/>
            <a:ext cx="5455429" cy="421899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84E9A76B-4409-47A4-999F-476550C25A91}"/>
              </a:ext>
            </a:extLst>
          </p:cNvPr>
          <p:cNvSpPr/>
          <p:nvPr/>
        </p:nvSpPr>
        <p:spPr>
          <a:xfrm>
            <a:off x="1465077" y="2679749"/>
            <a:ext cx="10726923"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医疗社会保险给付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，是指被保险人生病后，医疗社会保险机构按照事先规定的条件和待遇标准，向被保险人提供医疗服务，以确保被保险人能获得适当的医疗照顾。</a:t>
            </a:r>
          </a:p>
        </p:txBody>
      </p:sp>
      <p:sp>
        <p:nvSpPr>
          <p:cNvPr id="7" name="矩形 6">
            <a:extLst>
              <a:ext uri="{FF2B5EF4-FFF2-40B4-BE49-F238E27FC236}">
                <a16:creationId xmlns:a16="http://schemas.microsoft.com/office/drawing/2014/main" id="{70D509AE-9A39-4D12-978A-0106AB342E54}"/>
              </a:ext>
            </a:extLst>
          </p:cNvPr>
          <p:cNvSpPr/>
          <p:nvPr/>
        </p:nvSpPr>
        <p:spPr>
          <a:xfrm>
            <a:off x="1465077" y="3874681"/>
            <a:ext cx="7432371" cy="142821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医疗社会保险给付主要采取</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医疗给付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的形式，它是被保险人应享受的权利；每个被保险人不论缴纳多少保险费，在法律上都有权享受这种给付。</a:t>
            </a:r>
          </a:p>
        </p:txBody>
      </p:sp>
      <p:sp>
        <p:nvSpPr>
          <p:cNvPr id="4" name="矩形 3">
            <a:extLst>
              <a:ext uri="{FF2B5EF4-FFF2-40B4-BE49-F238E27FC236}">
                <a16:creationId xmlns:a16="http://schemas.microsoft.com/office/drawing/2014/main" id="{A611A50C-2CF8-4D09-AC3B-68A1CA129DF9}"/>
              </a:ext>
            </a:extLst>
          </p:cNvPr>
          <p:cNvSpPr/>
          <p:nvPr/>
        </p:nvSpPr>
        <p:spPr>
          <a:xfrm>
            <a:off x="992051" y="179637"/>
            <a:ext cx="353173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7.3.3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三、医疗社会保险给付原则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文本框 30">
            <a:extLst>
              <a:ext uri="{FF2B5EF4-FFF2-40B4-BE49-F238E27FC236}">
                <a16:creationId xmlns:a16="http://schemas.microsoft.com/office/drawing/2014/main" id="{288368EE-3FA7-49DE-A330-1EBF3A8BE3C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2" name="矩形 31">
            <a:extLst>
              <a:ext uri="{FF2B5EF4-FFF2-40B4-BE49-F238E27FC236}">
                <a16:creationId xmlns:a16="http://schemas.microsoft.com/office/drawing/2014/main" id="{2B52FD59-29D8-4930-AAD8-246E7D2636D0}"/>
              </a:ext>
            </a:extLst>
          </p:cNvPr>
          <p:cNvSpPr/>
          <p:nvPr/>
        </p:nvSpPr>
        <p:spPr>
          <a:xfrm>
            <a:off x="261878" y="1542717"/>
            <a:ext cx="397865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医疗保险的基本原则</a:t>
            </a:r>
          </a:p>
        </p:txBody>
      </p:sp>
    </p:spTree>
    <p:extLst>
      <p:ext uri="{BB962C8B-B14F-4D97-AF65-F5344CB8AC3E}">
        <p14:creationId xmlns:p14="http://schemas.microsoft.com/office/powerpoint/2010/main" val="241857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217" y="2071311"/>
            <a:ext cx="10515759" cy="4601928"/>
          </a:xfrm>
        </p:spPr>
        <p:txBody>
          <a:bodyPr anchor="t"/>
          <a:lstStyle/>
          <a:p>
            <a:pPr algn="l">
              <a:lnSpc>
                <a:spcPct val="150000"/>
              </a:lnSpc>
              <a:spcBef>
                <a:spcPts val="0"/>
              </a:spcBef>
              <a:spcAft>
                <a:spcPts val="2400"/>
              </a:spcAft>
            </a:pPr>
            <a:r>
              <a:rPr lang="zh-CN" altLang="en-US" dirty="0">
                <a:latin typeface="+mn-ea"/>
              </a:rPr>
              <a:t>医疗社会保险有着独特的筹划机制，其独特之处在于（     ）。</a:t>
            </a:r>
            <a:endParaRPr lang="en-US" altLang="zh-CN" dirty="0">
              <a:latin typeface="+mn-ea"/>
            </a:endParaRPr>
          </a:p>
          <a:p>
            <a:pPr algn="l">
              <a:spcAft>
                <a:spcPts val="1200"/>
              </a:spcAft>
            </a:pPr>
            <a:r>
              <a:rPr lang="en-US" altLang="zh-CN" dirty="0">
                <a:latin typeface="+mn-ea"/>
              </a:rPr>
              <a:t>A</a:t>
            </a:r>
            <a:r>
              <a:rPr lang="zh-CN" altLang="en-US" dirty="0">
                <a:latin typeface="+mn-ea"/>
              </a:rPr>
              <a:t>、法律规定其筹资目的和筹资渠道</a:t>
            </a:r>
          </a:p>
          <a:p>
            <a:pPr algn="l">
              <a:spcAft>
                <a:spcPts val="1200"/>
              </a:spcAft>
            </a:pPr>
            <a:r>
              <a:rPr lang="en-US" altLang="zh-CN" dirty="0">
                <a:latin typeface="+mn-ea"/>
              </a:rPr>
              <a:t>B</a:t>
            </a:r>
            <a:r>
              <a:rPr lang="zh-CN" altLang="en-US" dirty="0">
                <a:latin typeface="+mn-ea"/>
              </a:rPr>
              <a:t>、它按收入而不是按风险筹资 </a:t>
            </a:r>
          </a:p>
          <a:p>
            <a:pPr algn="l">
              <a:spcAft>
                <a:spcPts val="1200"/>
              </a:spcAft>
            </a:pPr>
            <a:r>
              <a:rPr lang="en-US" altLang="zh-CN" dirty="0">
                <a:latin typeface="+mn-ea"/>
              </a:rPr>
              <a:t>C</a:t>
            </a:r>
            <a:r>
              <a:rPr lang="zh-CN" altLang="en-US" dirty="0">
                <a:latin typeface="+mn-ea"/>
              </a:rPr>
              <a:t>、它通过筹资实现着风险分担，所有被保险人不管缴纳多少保险费，都有权享受同等的医疗待遇</a:t>
            </a:r>
          </a:p>
          <a:p>
            <a:pPr algn="l">
              <a:spcAft>
                <a:spcPts val="1200"/>
              </a:spcAft>
            </a:pPr>
            <a:r>
              <a:rPr lang="en-US" altLang="zh-CN" dirty="0">
                <a:latin typeface="+mn-ea"/>
              </a:rPr>
              <a:t>D</a:t>
            </a:r>
            <a:r>
              <a:rPr lang="zh-CN" altLang="en-US" dirty="0">
                <a:latin typeface="+mn-ea"/>
              </a:rPr>
              <a:t>、它按风险而不是按收入筹资</a:t>
            </a:r>
          </a:p>
          <a:p>
            <a:pPr algn="l">
              <a:spcAft>
                <a:spcPts val="1200"/>
              </a:spcAft>
            </a:pPr>
            <a:r>
              <a:rPr lang="en-US" altLang="zh-CN" dirty="0">
                <a:latin typeface="+mn-ea"/>
              </a:rPr>
              <a:t>E</a:t>
            </a:r>
            <a:r>
              <a:rPr lang="zh-CN" altLang="en-US" dirty="0">
                <a:latin typeface="+mn-ea"/>
              </a:rPr>
              <a:t>、被保险人不管缴纳多少保险费，都有权享受不同等的医疗待遇</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49443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217" y="2071311"/>
            <a:ext cx="10515759" cy="4601928"/>
          </a:xfrm>
        </p:spPr>
        <p:txBody>
          <a:bodyPr anchor="t"/>
          <a:lstStyle/>
          <a:p>
            <a:pPr algn="l">
              <a:lnSpc>
                <a:spcPct val="150000"/>
              </a:lnSpc>
              <a:spcBef>
                <a:spcPts val="0"/>
              </a:spcBef>
              <a:spcAft>
                <a:spcPts val="2400"/>
              </a:spcAft>
            </a:pPr>
            <a:r>
              <a:rPr lang="zh-CN" altLang="en-US" dirty="0">
                <a:latin typeface="+mn-ea"/>
              </a:rPr>
              <a:t>医疗社会保险有着独特的筹划机制，其独特之处在于（ </a:t>
            </a:r>
            <a:r>
              <a:rPr lang="zh-CN" altLang="en-US" b="1" dirty="0">
                <a:solidFill>
                  <a:srgbClr val="FF0000"/>
                </a:solidFill>
                <a:latin typeface="+mn-ea"/>
              </a:rPr>
              <a:t> </a:t>
            </a:r>
            <a:r>
              <a:rPr lang="en-US" altLang="zh-CN" b="1" dirty="0">
                <a:solidFill>
                  <a:srgbClr val="FF0000"/>
                </a:solidFill>
                <a:latin typeface="+mn-ea"/>
              </a:rPr>
              <a:t>ABC</a:t>
            </a:r>
            <a:r>
              <a:rPr lang="zh-CN" altLang="en-US" b="1" dirty="0">
                <a:solidFill>
                  <a:srgbClr val="FF0000"/>
                </a:solidFill>
                <a:latin typeface="+mn-ea"/>
              </a:rPr>
              <a:t>  </a:t>
            </a:r>
            <a:r>
              <a:rPr lang="zh-CN" altLang="en-US" dirty="0">
                <a:latin typeface="+mn-ea"/>
              </a:rPr>
              <a:t>）。</a:t>
            </a:r>
            <a:endParaRPr lang="en-US" altLang="zh-CN" dirty="0">
              <a:latin typeface="+mn-ea"/>
            </a:endParaRPr>
          </a:p>
          <a:p>
            <a:pPr algn="l">
              <a:spcAft>
                <a:spcPts val="1200"/>
              </a:spcAft>
            </a:pPr>
            <a:r>
              <a:rPr lang="en-US" altLang="zh-CN" b="1" dirty="0">
                <a:solidFill>
                  <a:srgbClr val="FF0000"/>
                </a:solidFill>
                <a:latin typeface="+mn-ea"/>
              </a:rPr>
              <a:t>A</a:t>
            </a:r>
            <a:r>
              <a:rPr lang="zh-CN" altLang="en-US" b="1" dirty="0">
                <a:solidFill>
                  <a:srgbClr val="FF0000"/>
                </a:solidFill>
                <a:latin typeface="+mn-ea"/>
              </a:rPr>
              <a:t>、法律规定其筹资目的和筹资渠道</a:t>
            </a:r>
          </a:p>
          <a:p>
            <a:pPr algn="l">
              <a:spcAft>
                <a:spcPts val="1200"/>
              </a:spcAft>
            </a:pPr>
            <a:r>
              <a:rPr lang="en-US" altLang="zh-CN" b="1" dirty="0">
                <a:solidFill>
                  <a:srgbClr val="FF0000"/>
                </a:solidFill>
                <a:latin typeface="+mn-ea"/>
              </a:rPr>
              <a:t>B</a:t>
            </a:r>
            <a:r>
              <a:rPr lang="zh-CN" altLang="en-US" b="1" dirty="0">
                <a:solidFill>
                  <a:srgbClr val="FF0000"/>
                </a:solidFill>
                <a:latin typeface="+mn-ea"/>
              </a:rPr>
              <a:t>、它按收入而不是按风险筹资 </a:t>
            </a:r>
          </a:p>
          <a:p>
            <a:pPr algn="l">
              <a:spcAft>
                <a:spcPts val="1200"/>
              </a:spcAft>
            </a:pPr>
            <a:r>
              <a:rPr lang="en-US" altLang="zh-CN" b="1" dirty="0">
                <a:solidFill>
                  <a:srgbClr val="FF0000"/>
                </a:solidFill>
                <a:latin typeface="+mn-ea"/>
              </a:rPr>
              <a:t>C</a:t>
            </a:r>
            <a:r>
              <a:rPr lang="zh-CN" altLang="en-US" b="1" dirty="0">
                <a:solidFill>
                  <a:srgbClr val="FF0000"/>
                </a:solidFill>
                <a:latin typeface="+mn-ea"/>
              </a:rPr>
              <a:t>、它通过筹资实现着风险分担，所有被保险人不管缴纳多少保险费，都有权享受同等的医疗待遇</a:t>
            </a:r>
          </a:p>
          <a:p>
            <a:pPr algn="l">
              <a:spcAft>
                <a:spcPts val="1200"/>
              </a:spcAft>
            </a:pPr>
            <a:r>
              <a:rPr lang="en-US" altLang="zh-CN" dirty="0">
                <a:latin typeface="+mn-ea"/>
              </a:rPr>
              <a:t>D</a:t>
            </a:r>
            <a:r>
              <a:rPr lang="zh-CN" altLang="en-US" dirty="0">
                <a:latin typeface="+mn-ea"/>
              </a:rPr>
              <a:t>、它按风险而不是按收入筹资</a:t>
            </a:r>
          </a:p>
          <a:p>
            <a:pPr algn="l">
              <a:spcAft>
                <a:spcPts val="1200"/>
              </a:spcAft>
            </a:pPr>
            <a:r>
              <a:rPr lang="en-US" altLang="zh-CN" dirty="0">
                <a:latin typeface="+mn-ea"/>
              </a:rPr>
              <a:t>E</a:t>
            </a:r>
            <a:r>
              <a:rPr lang="zh-CN" altLang="en-US" dirty="0">
                <a:latin typeface="+mn-ea"/>
              </a:rPr>
              <a:t>、被保险人不管缴纳多少保险费，都有权享受不同等的医疗待遇</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16147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43366" y="2198901"/>
            <a:ext cx="6305267" cy="4138103"/>
          </a:xfrm>
        </p:spPr>
        <p:txBody>
          <a:bodyPr anchor="t"/>
          <a:lstStyle/>
          <a:p>
            <a:pPr algn="l">
              <a:lnSpc>
                <a:spcPct val="150000"/>
              </a:lnSpc>
              <a:spcBef>
                <a:spcPts val="0"/>
              </a:spcBef>
              <a:spcAft>
                <a:spcPts val="2400"/>
              </a:spcAft>
            </a:pPr>
            <a:r>
              <a:rPr lang="zh-CN" altLang="en-US" dirty="0">
                <a:latin typeface="+mn-ea"/>
              </a:rPr>
              <a:t>医疗社会保险给付主要采取的形式是（     ）。</a:t>
            </a:r>
            <a:endParaRPr lang="en-US" altLang="zh-CN" dirty="0">
              <a:latin typeface="+mn-ea"/>
            </a:endParaRPr>
          </a:p>
          <a:p>
            <a:pPr algn="l">
              <a:lnSpc>
                <a:spcPct val="150000"/>
              </a:lnSpc>
              <a:spcBef>
                <a:spcPts val="0"/>
              </a:spcBef>
              <a:spcAft>
                <a:spcPts val="2400"/>
              </a:spcAft>
            </a:pPr>
            <a:r>
              <a:rPr lang="en-US" altLang="zh-CN" dirty="0">
                <a:latin typeface="+mn-ea"/>
              </a:rPr>
              <a:t>A</a:t>
            </a:r>
            <a:r>
              <a:rPr lang="zh-CN" altLang="en-US" dirty="0">
                <a:latin typeface="+mn-ea"/>
              </a:rPr>
              <a:t>、实物给付</a:t>
            </a:r>
          </a:p>
          <a:p>
            <a:pPr algn="l">
              <a:lnSpc>
                <a:spcPct val="150000"/>
              </a:lnSpc>
              <a:spcBef>
                <a:spcPts val="0"/>
              </a:spcBef>
              <a:spcAft>
                <a:spcPts val="2400"/>
              </a:spcAft>
            </a:pPr>
            <a:r>
              <a:rPr lang="en-US" altLang="zh-CN" dirty="0">
                <a:latin typeface="+mn-ea"/>
              </a:rPr>
              <a:t>B</a:t>
            </a:r>
            <a:r>
              <a:rPr lang="zh-CN" altLang="en-US" dirty="0">
                <a:latin typeface="+mn-ea"/>
              </a:rPr>
              <a:t>、现金给付</a:t>
            </a:r>
          </a:p>
          <a:p>
            <a:pPr algn="l">
              <a:lnSpc>
                <a:spcPct val="150000"/>
              </a:lnSpc>
              <a:spcBef>
                <a:spcPts val="0"/>
              </a:spcBef>
              <a:spcAft>
                <a:spcPts val="2400"/>
              </a:spcAft>
            </a:pPr>
            <a:r>
              <a:rPr lang="en-US" altLang="zh-CN" dirty="0">
                <a:latin typeface="+mn-ea"/>
              </a:rPr>
              <a:t>C</a:t>
            </a:r>
            <a:r>
              <a:rPr lang="zh-CN" altLang="en-US" dirty="0">
                <a:latin typeface="+mn-ea"/>
              </a:rPr>
              <a:t>、货币给付</a:t>
            </a:r>
          </a:p>
          <a:p>
            <a:pPr algn="l">
              <a:lnSpc>
                <a:spcPct val="150000"/>
              </a:lnSpc>
              <a:spcBef>
                <a:spcPts val="0"/>
              </a:spcBef>
              <a:spcAft>
                <a:spcPts val="2400"/>
              </a:spcAft>
            </a:pPr>
            <a:r>
              <a:rPr lang="en-US" altLang="zh-CN" dirty="0">
                <a:latin typeface="+mn-ea"/>
              </a:rPr>
              <a:t>D</a:t>
            </a:r>
            <a:r>
              <a:rPr lang="zh-CN" altLang="en-US" dirty="0">
                <a:latin typeface="+mn-ea"/>
              </a:rPr>
              <a:t>、医疗给付</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1983039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43366" y="2198901"/>
            <a:ext cx="7465908" cy="4138103"/>
          </a:xfrm>
        </p:spPr>
        <p:txBody>
          <a:bodyPr anchor="t"/>
          <a:lstStyle/>
          <a:p>
            <a:pPr algn="l">
              <a:lnSpc>
                <a:spcPct val="150000"/>
              </a:lnSpc>
              <a:spcBef>
                <a:spcPts val="0"/>
              </a:spcBef>
              <a:spcAft>
                <a:spcPts val="2400"/>
              </a:spcAft>
            </a:pPr>
            <a:r>
              <a:rPr lang="zh-CN" altLang="en-US" dirty="0">
                <a:latin typeface="+mn-ea"/>
              </a:rPr>
              <a:t>医疗社会保险给付主要采取的形式是（   </a:t>
            </a:r>
            <a:r>
              <a:rPr lang="en-US" altLang="zh-CN" b="1" dirty="0">
                <a:solidFill>
                  <a:srgbClr val="FF0000"/>
                </a:solidFill>
                <a:latin typeface="+mn-ea"/>
              </a:rPr>
              <a:t>D</a:t>
            </a:r>
            <a:r>
              <a:rPr lang="zh-CN" altLang="en-US" dirty="0">
                <a:latin typeface="+mn-ea"/>
              </a:rPr>
              <a:t>  ）。</a:t>
            </a:r>
            <a:endParaRPr lang="en-US" altLang="zh-CN" dirty="0">
              <a:latin typeface="+mn-ea"/>
            </a:endParaRPr>
          </a:p>
          <a:p>
            <a:pPr algn="l">
              <a:lnSpc>
                <a:spcPct val="150000"/>
              </a:lnSpc>
              <a:spcBef>
                <a:spcPts val="0"/>
              </a:spcBef>
              <a:spcAft>
                <a:spcPts val="2400"/>
              </a:spcAft>
            </a:pPr>
            <a:r>
              <a:rPr lang="en-US" altLang="zh-CN" dirty="0">
                <a:latin typeface="+mn-ea"/>
              </a:rPr>
              <a:t>A</a:t>
            </a:r>
            <a:r>
              <a:rPr lang="zh-CN" altLang="en-US" dirty="0">
                <a:latin typeface="+mn-ea"/>
              </a:rPr>
              <a:t>、实物给付</a:t>
            </a:r>
          </a:p>
          <a:p>
            <a:pPr algn="l">
              <a:lnSpc>
                <a:spcPct val="150000"/>
              </a:lnSpc>
              <a:spcBef>
                <a:spcPts val="0"/>
              </a:spcBef>
              <a:spcAft>
                <a:spcPts val="2400"/>
              </a:spcAft>
            </a:pPr>
            <a:r>
              <a:rPr lang="en-US" altLang="zh-CN" dirty="0">
                <a:latin typeface="+mn-ea"/>
              </a:rPr>
              <a:t>B</a:t>
            </a:r>
            <a:r>
              <a:rPr lang="zh-CN" altLang="en-US" dirty="0">
                <a:latin typeface="+mn-ea"/>
              </a:rPr>
              <a:t>、现金给付</a:t>
            </a:r>
          </a:p>
          <a:p>
            <a:pPr algn="l">
              <a:lnSpc>
                <a:spcPct val="150000"/>
              </a:lnSpc>
              <a:spcBef>
                <a:spcPts val="0"/>
              </a:spcBef>
              <a:spcAft>
                <a:spcPts val="2400"/>
              </a:spcAft>
            </a:pPr>
            <a:r>
              <a:rPr lang="en-US" altLang="zh-CN" dirty="0">
                <a:latin typeface="+mn-ea"/>
              </a:rPr>
              <a:t>C</a:t>
            </a:r>
            <a:r>
              <a:rPr lang="zh-CN" altLang="en-US" dirty="0">
                <a:latin typeface="+mn-ea"/>
              </a:rPr>
              <a:t>、货币给付</a:t>
            </a:r>
          </a:p>
          <a:p>
            <a:pPr algn="l">
              <a:lnSpc>
                <a:spcPct val="150000"/>
              </a:lnSpc>
              <a:spcBef>
                <a:spcPts val="0"/>
              </a:spcBef>
              <a:spcAft>
                <a:spcPts val="2400"/>
              </a:spcAft>
            </a:pPr>
            <a:r>
              <a:rPr lang="en-US" altLang="zh-CN" b="1" dirty="0">
                <a:solidFill>
                  <a:srgbClr val="FF0000"/>
                </a:solidFill>
                <a:latin typeface="+mn-ea"/>
              </a:rPr>
              <a:t>D</a:t>
            </a:r>
            <a:r>
              <a:rPr lang="zh-CN" altLang="en-US" b="1" dirty="0">
                <a:solidFill>
                  <a:srgbClr val="FF0000"/>
                </a:solidFill>
                <a:latin typeface="+mn-ea"/>
              </a:rPr>
              <a:t>、医疗给付</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49340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83608" y="1996882"/>
            <a:ext cx="6305267" cy="4116839"/>
          </a:xfrm>
        </p:spPr>
        <p:txBody>
          <a:bodyPr anchor="t"/>
          <a:lstStyle/>
          <a:p>
            <a:pPr algn="l">
              <a:lnSpc>
                <a:spcPct val="150000"/>
              </a:lnSpc>
              <a:spcBef>
                <a:spcPts val="0"/>
              </a:spcBef>
              <a:spcAft>
                <a:spcPts val="2400"/>
              </a:spcAft>
            </a:pPr>
            <a:r>
              <a:rPr lang="zh-CN" altLang="en-US" dirty="0">
                <a:latin typeface="+mn-ea"/>
              </a:rPr>
              <a:t>医疗社会保险给付的原则是（     ）。</a:t>
            </a:r>
            <a:endParaRPr lang="en-US" altLang="zh-CN" dirty="0">
              <a:latin typeface="+mn-ea"/>
            </a:endParaRPr>
          </a:p>
          <a:p>
            <a:pPr algn="l">
              <a:spcBef>
                <a:spcPts val="0"/>
              </a:spcBef>
              <a:spcAft>
                <a:spcPts val="2400"/>
              </a:spcAft>
            </a:pPr>
            <a:r>
              <a:rPr lang="en-US" altLang="zh-CN" dirty="0">
                <a:latin typeface="+mn-ea"/>
              </a:rPr>
              <a:t>A</a:t>
            </a:r>
            <a:r>
              <a:rPr lang="zh-CN" altLang="en-US" dirty="0">
                <a:latin typeface="+mn-ea"/>
              </a:rPr>
              <a:t>、公正原则</a:t>
            </a:r>
          </a:p>
          <a:p>
            <a:pPr algn="l">
              <a:spcBef>
                <a:spcPts val="0"/>
              </a:spcBef>
              <a:spcAft>
                <a:spcPts val="2400"/>
              </a:spcAft>
            </a:pPr>
            <a:r>
              <a:rPr lang="en-US" altLang="zh-CN" dirty="0">
                <a:latin typeface="+mn-ea"/>
              </a:rPr>
              <a:t>B</a:t>
            </a:r>
            <a:r>
              <a:rPr lang="zh-CN" altLang="en-US" dirty="0">
                <a:latin typeface="+mn-ea"/>
              </a:rPr>
              <a:t>、适当原则</a:t>
            </a:r>
          </a:p>
          <a:p>
            <a:pPr algn="l">
              <a:spcBef>
                <a:spcPts val="0"/>
              </a:spcBef>
              <a:spcAft>
                <a:spcPts val="2400"/>
              </a:spcAft>
            </a:pPr>
            <a:r>
              <a:rPr lang="en-US" altLang="zh-CN" dirty="0">
                <a:latin typeface="+mn-ea"/>
              </a:rPr>
              <a:t>C</a:t>
            </a:r>
            <a:r>
              <a:rPr lang="zh-CN" altLang="en-US" dirty="0">
                <a:latin typeface="+mn-ea"/>
              </a:rPr>
              <a:t>、连续性原则</a:t>
            </a:r>
          </a:p>
          <a:p>
            <a:pPr algn="l">
              <a:spcBef>
                <a:spcPts val="0"/>
              </a:spcBef>
              <a:spcAft>
                <a:spcPts val="2400"/>
              </a:spcAft>
            </a:pPr>
            <a:r>
              <a:rPr lang="en-US" altLang="zh-CN" dirty="0">
                <a:latin typeface="+mn-ea"/>
              </a:rPr>
              <a:t>D</a:t>
            </a:r>
            <a:r>
              <a:rPr lang="zh-CN" altLang="en-US" dirty="0">
                <a:latin typeface="+mn-ea"/>
              </a:rPr>
              <a:t>、一次性原则</a:t>
            </a:r>
          </a:p>
          <a:p>
            <a:pPr algn="l">
              <a:spcBef>
                <a:spcPts val="0"/>
              </a:spcBef>
              <a:spcAft>
                <a:spcPts val="2400"/>
              </a:spcAft>
            </a:pPr>
            <a:r>
              <a:rPr lang="en-US" altLang="zh-CN" dirty="0">
                <a:latin typeface="+mn-ea"/>
              </a:rPr>
              <a:t>E</a:t>
            </a:r>
            <a:r>
              <a:rPr lang="zh-CN" altLang="en-US" dirty="0">
                <a:latin typeface="+mn-ea"/>
              </a:rPr>
              <a:t>、摇篮原则</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65712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83608" y="1996882"/>
            <a:ext cx="6305267" cy="4116839"/>
          </a:xfrm>
        </p:spPr>
        <p:txBody>
          <a:bodyPr anchor="t"/>
          <a:lstStyle/>
          <a:p>
            <a:pPr algn="l">
              <a:lnSpc>
                <a:spcPct val="150000"/>
              </a:lnSpc>
              <a:spcBef>
                <a:spcPts val="0"/>
              </a:spcBef>
              <a:spcAft>
                <a:spcPts val="2400"/>
              </a:spcAft>
            </a:pPr>
            <a:r>
              <a:rPr lang="zh-CN" altLang="en-US" dirty="0">
                <a:latin typeface="+mn-ea"/>
              </a:rPr>
              <a:t>医疗社会保险给付的原则是（  </a:t>
            </a:r>
            <a:r>
              <a:rPr lang="en-US" altLang="zh-CN" b="1" dirty="0">
                <a:solidFill>
                  <a:srgbClr val="FF0000"/>
                </a:solidFill>
                <a:latin typeface="+mn-ea"/>
              </a:rPr>
              <a:t>ABC</a:t>
            </a:r>
            <a:r>
              <a:rPr lang="zh-CN" altLang="en-US" dirty="0">
                <a:latin typeface="+mn-ea"/>
              </a:rPr>
              <a:t>  ）。</a:t>
            </a:r>
            <a:endParaRPr lang="en-US" altLang="zh-CN" dirty="0">
              <a:latin typeface="+mn-ea"/>
            </a:endParaRPr>
          </a:p>
          <a:p>
            <a:pPr algn="l">
              <a:spcBef>
                <a:spcPts val="0"/>
              </a:spcBef>
              <a:spcAft>
                <a:spcPts val="2400"/>
              </a:spcAft>
            </a:pPr>
            <a:r>
              <a:rPr lang="en-US" altLang="zh-CN" b="1" dirty="0">
                <a:solidFill>
                  <a:srgbClr val="FF0000"/>
                </a:solidFill>
                <a:latin typeface="+mn-ea"/>
              </a:rPr>
              <a:t>A</a:t>
            </a:r>
            <a:r>
              <a:rPr lang="zh-CN" altLang="en-US" b="1" dirty="0">
                <a:solidFill>
                  <a:srgbClr val="FF0000"/>
                </a:solidFill>
                <a:latin typeface="+mn-ea"/>
              </a:rPr>
              <a:t>、公正原则</a:t>
            </a:r>
          </a:p>
          <a:p>
            <a:pPr algn="l">
              <a:spcBef>
                <a:spcPts val="0"/>
              </a:spcBef>
              <a:spcAft>
                <a:spcPts val="2400"/>
              </a:spcAft>
            </a:pPr>
            <a:r>
              <a:rPr lang="en-US" altLang="zh-CN" b="1" dirty="0">
                <a:solidFill>
                  <a:srgbClr val="FF0000"/>
                </a:solidFill>
                <a:latin typeface="+mn-ea"/>
              </a:rPr>
              <a:t>B</a:t>
            </a:r>
            <a:r>
              <a:rPr lang="zh-CN" altLang="en-US" b="1" dirty="0">
                <a:solidFill>
                  <a:srgbClr val="FF0000"/>
                </a:solidFill>
                <a:latin typeface="+mn-ea"/>
              </a:rPr>
              <a:t>、适当原则</a:t>
            </a:r>
          </a:p>
          <a:p>
            <a:pPr algn="l">
              <a:spcBef>
                <a:spcPts val="0"/>
              </a:spcBef>
              <a:spcAft>
                <a:spcPts val="2400"/>
              </a:spcAft>
            </a:pPr>
            <a:r>
              <a:rPr lang="en-US" altLang="zh-CN" b="1" dirty="0">
                <a:solidFill>
                  <a:srgbClr val="FF0000"/>
                </a:solidFill>
                <a:latin typeface="+mn-ea"/>
              </a:rPr>
              <a:t>C</a:t>
            </a:r>
            <a:r>
              <a:rPr lang="zh-CN" altLang="en-US" b="1" dirty="0">
                <a:solidFill>
                  <a:srgbClr val="FF0000"/>
                </a:solidFill>
                <a:latin typeface="+mn-ea"/>
              </a:rPr>
              <a:t>、连续性原则</a:t>
            </a:r>
          </a:p>
          <a:p>
            <a:pPr algn="l">
              <a:spcBef>
                <a:spcPts val="0"/>
              </a:spcBef>
              <a:spcAft>
                <a:spcPts val="2400"/>
              </a:spcAft>
            </a:pPr>
            <a:r>
              <a:rPr lang="en-US" altLang="zh-CN" dirty="0">
                <a:latin typeface="+mn-ea"/>
              </a:rPr>
              <a:t>D</a:t>
            </a:r>
            <a:r>
              <a:rPr lang="zh-CN" altLang="en-US" dirty="0">
                <a:latin typeface="+mn-ea"/>
              </a:rPr>
              <a:t>、一次性原则</a:t>
            </a:r>
          </a:p>
          <a:p>
            <a:pPr algn="l">
              <a:spcBef>
                <a:spcPts val="0"/>
              </a:spcBef>
              <a:spcAft>
                <a:spcPts val="2400"/>
              </a:spcAft>
            </a:pPr>
            <a:r>
              <a:rPr lang="en-US" altLang="zh-CN" dirty="0">
                <a:latin typeface="+mn-ea"/>
              </a:rPr>
              <a:t>E</a:t>
            </a:r>
            <a:r>
              <a:rPr lang="zh-CN" altLang="en-US" dirty="0">
                <a:latin typeface="+mn-ea"/>
              </a:rPr>
              <a:t>、摇篮原则</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799168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01D6979-C5F6-454E-B1A5-348A2AB9EBD6}"/>
              </a:ext>
            </a:extLst>
          </p:cNvPr>
          <p:cNvGrpSpPr/>
          <p:nvPr/>
        </p:nvGrpSpPr>
        <p:grpSpPr>
          <a:xfrm>
            <a:off x="2509834" y="1442111"/>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algn="ctr"/>
              <a:r>
                <a:rPr lang="zh-CN" altLang="en-US" sz="4000" b="1" dirty="0"/>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第六节  中国医疗保险的现状及改革</a:t>
                </a:r>
              </a:p>
            </p:txBody>
          </p:sp>
        </p:grpSp>
      </p:grpSp>
    </p:spTree>
    <p:extLst>
      <p:ext uri="{BB962C8B-B14F-4D97-AF65-F5344CB8AC3E}">
        <p14:creationId xmlns:p14="http://schemas.microsoft.com/office/powerpoint/2010/main" val="7773506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2951434-1B75-462F-A4A6-4911728BD634}"/>
              </a:ext>
            </a:extLst>
          </p:cNvPr>
          <p:cNvSpPr/>
          <p:nvPr/>
        </p:nvSpPr>
        <p:spPr>
          <a:xfrm>
            <a:off x="1058943" y="2471287"/>
            <a:ext cx="9820988"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我国实际失业人口主要由三部分构成，</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城镇登记失业人口</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城镇企业下岗职工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农村剩余劳动力</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，另外还有少部分失业了却因为各种情况而没有进行登记的失业者。</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00B589E4-0269-4770-AD6E-3436395C0337}"/>
              </a:ext>
            </a:extLst>
          </p:cNvPr>
          <p:cNvGrpSpPr/>
          <p:nvPr/>
        </p:nvGrpSpPr>
        <p:grpSpPr>
          <a:xfrm>
            <a:off x="107475" y="941847"/>
            <a:ext cx="7015982" cy="1097945"/>
            <a:chOff x="107475" y="941847"/>
            <a:chExt cx="7015982" cy="1097945"/>
          </a:xfrm>
        </p:grpSpPr>
        <p:grpSp>
          <p:nvGrpSpPr>
            <p:cNvPr id="13" name="组合 12">
              <a:extLst>
                <a:ext uri="{FF2B5EF4-FFF2-40B4-BE49-F238E27FC236}">
                  <a16:creationId xmlns:a16="http://schemas.microsoft.com/office/drawing/2014/main" id="{2E9E8546-58E9-4C3C-8033-C26B8F20AE0A}"/>
                </a:ext>
              </a:extLst>
            </p:cNvPr>
            <p:cNvGrpSpPr/>
            <p:nvPr/>
          </p:nvGrpSpPr>
          <p:grpSpPr>
            <a:xfrm>
              <a:off x="107475" y="941847"/>
              <a:ext cx="6384576" cy="1097945"/>
              <a:chOff x="107475" y="941847"/>
              <a:chExt cx="6384576" cy="1097945"/>
            </a:xfrm>
          </p:grpSpPr>
          <p:sp>
            <p:nvSpPr>
              <p:cNvPr id="16" name="文本框 15">
                <a:extLst>
                  <a:ext uri="{FF2B5EF4-FFF2-40B4-BE49-F238E27FC236}">
                    <a16:creationId xmlns:a16="http://schemas.microsoft.com/office/drawing/2014/main" id="{28B04486-2ABA-4776-98DA-B2B0DE708FF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矩形 16">
                <a:extLst>
                  <a:ext uri="{FF2B5EF4-FFF2-40B4-BE49-F238E27FC236}">
                    <a16:creationId xmlns:a16="http://schemas.microsoft.com/office/drawing/2014/main" id="{B76FEE9F-5EA8-4ADE-B91D-8FC7EC999556}"/>
                  </a:ext>
                </a:extLst>
              </p:cNvPr>
              <p:cNvSpPr/>
              <p:nvPr/>
            </p:nvSpPr>
            <p:spPr>
              <a:xfrm>
                <a:off x="263415" y="1608905"/>
                <a:ext cx="62286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我国失业保险制度存在的主要问题分析</a:t>
                </a:r>
              </a:p>
            </p:txBody>
          </p:sp>
        </p:grpSp>
        <p:sp>
          <p:nvSpPr>
            <p:cNvPr id="15" name="文本框 14">
              <a:extLst>
                <a:ext uri="{FF2B5EF4-FFF2-40B4-BE49-F238E27FC236}">
                  <a16:creationId xmlns:a16="http://schemas.microsoft.com/office/drawing/2014/main" id="{1066CD4A-3F01-4737-AD03-580603018E2F}"/>
                </a:ext>
              </a:extLst>
            </p:cNvPr>
            <p:cNvSpPr txBox="1"/>
            <p:nvPr/>
          </p:nvSpPr>
          <p:spPr>
            <a:xfrm>
              <a:off x="6246294" y="163427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Calibri"/>
                  <a:ea typeface="微软雅黑"/>
                </a:rPr>
                <a:t>选择</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grpSp>
    </p:spTree>
    <p:extLst>
      <p:ext uri="{BB962C8B-B14F-4D97-AF65-F5344CB8AC3E}">
        <p14:creationId xmlns:p14="http://schemas.microsoft.com/office/powerpoint/2010/main" val="8164822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081737A-CA23-4087-8A8E-66539744AA0C}"/>
              </a:ext>
            </a:extLst>
          </p:cNvPr>
          <p:cNvGrpSpPr/>
          <p:nvPr/>
        </p:nvGrpSpPr>
        <p:grpSpPr>
          <a:xfrm>
            <a:off x="107475" y="941847"/>
            <a:ext cx="6245792" cy="1031756"/>
            <a:chOff x="107475" y="941847"/>
            <a:chExt cx="6245792" cy="1031756"/>
          </a:xfrm>
        </p:grpSpPr>
        <p:grpSp>
          <p:nvGrpSpPr>
            <p:cNvPr id="8" name="组合 7">
              <a:extLst>
                <a:ext uri="{FF2B5EF4-FFF2-40B4-BE49-F238E27FC236}">
                  <a16:creationId xmlns:a16="http://schemas.microsoft.com/office/drawing/2014/main" id="{3BE56D34-3D3A-4805-B7B3-F58EA49F796F}"/>
                </a:ext>
              </a:extLst>
            </p:cNvPr>
            <p:cNvGrpSpPr/>
            <p:nvPr/>
          </p:nvGrpSpPr>
          <p:grpSpPr>
            <a:xfrm>
              <a:off x="107475" y="941847"/>
              <a:ext cx="5251601" cy="1031756"/>
              <a:chOff x="107475" y="941847"/>
              <a:chExt cx="5251601" cy="1031756"/>
            </a:xfrm>
          </p:grpSpPr>
          <p:sp>
            <p:nvSpPr>
              <p:cNvPr id="10" name="文本框 9">
                <a:extLst>
                  <a:ext uri="{FF2B5EF4-FFF2-40B4-BE49-F238E27FC236}">
                    <a16:creationId xmlns:a16="http://schemas.microsoft.com/office/drawing/2014/main" id="{43637F42-283C-4265-ACB7-1BDC7D1F42EB}"/>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1" name="矩形 10">
                <a:extLst>
                  <a:ext uri="{FF2B5EF4-FFF2-40B4-BE49-F238E27FC236}">
                    <a16:creationId xmlns:a16="http://schemas.microsoft.com/office/drawing/2014/main" id="{38A4C229-AD87-4175-9C7D-61D9899AC755}"/>
                  </a:ext>
                </a:extLst>
              </p:cNvPr>
              <p:cNvSpPr/>
              <p:nvPr/>
            </p:nvSpPr>
            <p:spPr>
              <a:xfrm>
                <a:off x="283144" y="1542716"/>
                <a:ext cx="5075932" cy="430887"/>
              </a:xfrm>
              <a:prstGeom prst="rect">
                <a:avLst/>
              </a:prstGeom>
              <a:noFill/>
            </p:spPr>
            <p:txBody>
              <a:bodyPr wrap="square" rtlCol="0">
                <a:spAutoFit/>
              </a:bodyPr>
              <a:lstStyle/>
              <a:p>
                <a:pPr algn="ctr"/>
                <a:r>
                  <a:rPr lang="en-US" altLang="zh-CN" sz="2200" b="1" dirty="0"/>
                  <a:t>7.4</a:t>
                </a:r>
                <a:r>
                  <a:rPr lang="zh-CN" altLang="en-US" sz="2200" b="1" dirty="0"/>
                  <a:t>     医疗保险的特点、功能、形式</a:t>
                </a:r>
              </a:p>
            </p:txBody>
          </p:sp>
        </p:grpSp>
        <p:sp>
          <p:nvSpPr>
            <p:cNvPr id="9" name="文本框 8">
              <a:extLst>
                <a:ext uri="{FF2B5EF4-FFF2-40B4-BE49-F238E27FC236}">
                  <a16:creationId xmlns:a16="http://schemas.microsoft.com/office/drawing/2014/main" id="{B4275244-0686-4A30-835E-9876B8131D37}"/>
                </a:ext>
              </a:extLst>
            </p:cNvPr>
            <p:cNvSpPr txBox="1"/>
            <p:nvPr/>
          </p:nvSpPr>
          <p:spPr>
            <a:xfrm>
              <a:off x="5476104"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2" name="矩形 1">
            <a:extLst>
              <a:ext uri="{FF2B5EF4-FFF2-40B4-BE49-F238E27FC236}">
                <a16:creationId xmlns:a16="http://schemas.microsoft.com/office/drawing/2014/main" id="{7C240340-4BF4-4FE2-A6C7-D307C835AA3E}"/>
              </a:ext>
            </a:extLst>
          </p:cNvPr>
          <p:cNvSpPr/>
          <p:nvPr/>
        </p:nvSpPr>
        <p:spPr>
          <a:xfrm>
            <a:off x="1332776" y="2568421"/>
            <a:ext cx="1467068" cy="400110"/>
          </a:xfrm>
          <a:prstGeom prst="rect">
            <a:avLst/>
          </a:prstGeom>
        </p:spPr>
        <p:txBody>
          <a:bodyPr wrap="none">
            <a:spAutoFit/>
          </a:bodyPr>
          <a:lstStyle/>
          <a:p>
            <a:pPr lvl="0"/>
            <a:r>
              <a:rPr lang="zh-CN" altLang="en-US" sz="2000" b="1" dirty="0">
                <a:solidFill>
                  <a:srgbClr val="FF0000"/>
                </a:solidFill>
              </a:rPr>
              <a:t>（一）特点</a:t>
            </a:r>
            <a:endParaRPr lang="en-GB" altLang="zh-CN" sz="2000" b="1" dirty="0">
              <a:solidFill>
                <a:srgbClr val="FF0000"/>
              </a:solidFill>
            </a:endParaRPr>
          </a:p>
        </p:txBody>
      </p:sp>
      <p:sp>
        <p:nvSpPr>
          <p:cNvPr id="12" name="矩形 11">
            <a:extLst>
              <a:ext uri="{FF2B5EF4-FFF2-40B4-BE49-F238E27FC236}">
                <a16:creationId xmlns:a16="http://schemas.microsoft.com/office/drawing/2014/main" id="{9F7692A8-64D4-4F4F-86FF-3C7EA574A57A}"/>
              </a:ext>
            </a:extLst>
          </p:cNvPr>
          <p:cNvSpPr/>
          <p:nvPr/>
        </p:nvSpPr>
        <p:spPr>
          <a:xfrm>
            <a:off x="2066310" y="3288545"/>
            <a:ext cx="1596912" cy="400110"/>
          </a:xfrm>
          <a:prstGeom prst="rect">
            <a:avLst/>
          </a:prstGeom>
        </p:spPr>
        <p:txBody>
          <a:bodyPr wrap="none">
            <a:spAutoFit/>
          </a:bodyPr>
          <a:lstStyle/>
          <a:p>
            <a:pPr lvl="0"/>
            <a:r>
              <a:rPr lang="en-US" altLang="zh-CN" sz="2000" dirty="0"/>
              <a:t>1</a:t>
            </a:r>
            <a:r>
              <a:rPr lang="zh-CN" altLang="en-US" sz="2000" dirty="0"/>
              <a:t>、普遍性；</a:t>
            </a:r>
          </a:p>
        </p:txBody>
      </p:sp>
      <p:sp>
        <p:nvSpPr>
          <p:cNvPr id="13" name="矩形 12">
            <a:extLst>
              <a:ext uri="{FF2B5EF4-FFF2-40B4-BE49-F238E27FC236}">
                <a16:creationId xmlns:a16="http://schemas.microsoft.com/office/drawing/2014/main" id="{32C4A353-E900-47CB-991F-0326CFFE952D}"/>
              </a:ext>
            </a:extLst>
          </p:cNvPr>
          <p:cNvSpPr/>
          <p:nvPr/>
        </p:nvSpPr>
        <p:spPr>
          <a:xfrm>
            <a:off x="2066310" y="3906665"/>
            <a:ext cx="3392275" cy="400110"/>
          </a:xfrm>
          <a:prstGeom prst="rect">
            <a:avLst/>
          </a:prstGeom>
        </p:spPr>
        <p:txBody>
          <a:bodyPr wrap="none">
            <a:spAutoFit/>
          </a:bodyPr>
          <a:lstStyle/>
          <a:p>
            <a:r>
              <a:rPr lang="en-US" altLang="zh-CN" sz="2000" dirty="0"/>
              <a:t>2</a:t>
            </a:r>
            <a:r>
              <a:rPr lang="zh-CN" altLang="en-US" sz="2000" dirty="0"/>
              <a:t>、</a:t>
            </a:r>
            <a:r>
              <a:rPr lang="zh-CN" altLang="en-US" sz="2000" b="1" dirty="0"/>
              <a:t>短期的、经常性的保险</a:t>
            </a:r>
            <a:r>
              <a:rPr lang="zh-CN" altLang="en-US" sz="2000" dirty="0"/>
              <a:t>；</a:t>
            </a:r>
          </a:p>
        </p:txBody>
      </p:sp>
      <p:sp>
        <p:nvSpPr>
          <p:cNvPr id="14" name="矩形 13">
            <a:extLst>
              <a:ext uri="{FF2B5EF4-FFF2-40B4-BE49-F238E27FC236}">
                <a16:creationId xmlns:a16="http://schemas.microsoft.com/office/drawing/2014/main" id="{7A8C275F-DB81-4F08-A80B-2D6B6AD052DF}"/>
              </a:ext>
            </a:extLst>
          </p:cNvPr>
          <p:cNvSpPr/>
          <p:nvPr/>
        </p:nvSpPr>
        <p:spPr>
          <a:xfrm>
            <a:off x="2083829" y="4484287"/>
            <a:ext cx="3648756" cy="400110"/>
          </a:xfrm>
          <a:prstGeom prst="rect">
            <a:avLst/>
          </a:prstGeom>
        </p:spPr>
        <p:txBody>
          <a:bodyPr wrap="none">
            <a:spAutoFit/>
          </a:bodyPr>
          <a:lstStyle/>
          <a:p>
            <a:r>
              <a:rPr lang="en-US" altLang="zh-CN" sz="2000" dirty="0"/>
              <a:t>3</a:t>
            </a:r>
            <a:r>
              <a:rPr lang="zh-CN" altLang="en-US" sz="2000" dirty="0"/>
              <a:t>、采用医疗给付的补偿形式；</a:t>
            </a:r>
          </a:p>
        </p:txBody>
      </p:sp>
      <p:sp>
        <p:nvSpPr>
          <p:cNvPr id="15" name="矩形 14">
            <a:extLst>
              <a:ext uri="{FF2B5EF4-FFF2-40B4-BE49-F238E27FC236}">
                <a16:creationId xmlns:a16="http://schemas.microsoft.com/office/drawing/2014/main" id="{619CB5FA-0639-49BD-AE7C-70FFC40EC8E9}"/>
              </a:ext>
            </a:extLst>
          </p:cNvPr>
          <p:cNvSpPr/>
          <p:nvPr/>
        </p:nvSpPr>
        <p:spPr>
          <a:xfrm>
            <a:off x="2102629" y="5061909"/>
            <a:ext cx="3392275" cy="400110"/>
          </a:xfrm>
          <a:prstGeom prst="rect">
            <a:avLst/>
          </a:prstGeom>
        </p:spPr>
        <p:txBody>
          <a:bodyPr wrap="none">
            <a:spAutoFit/>
          </a:bodyPr>
          <a:lstStyle/>
          <a:p>
            <a:r>
              <a:rPr lang="en-US" altLang="zh-CN" sz="2000" dirty="0"/>
              <a:t>4</a:t>
            </a:r>
            <a:r>
              <a:rPr lang="zh-CN" altLang="en-US" sz="2000" dirty="0"/>
              <a:t>、涉及面广，更具复杂性。</a:t>
            </a:r>
          </a:p>
        </p:txBody>
      </p:sp>
      <p:pic>
        <p:nvPicPr>
          <p:cNvPr id="3" name="图片 2">
            <a:extLst>
              <a:ext uri="{FF2B5EF4-FFF2-40B4-BE49-F238E27FC236}">
                <a16:creationId xmlns:a16="http://schemas.microsoft.com/office/drawing/2014/main" id="{71D1CC71-BCA6-4714-8C6C-0B4344C31FA9}"/>
              </a:ext>
            </a:extLst>
          </p:cNvPr>
          <p:cNvPicPr>
            <a:picLocks noChangeAspect="1"/>
          </p:cNvPicPr>
          <p:nvPr/>
        </p:nvPicPr>
        <p:blipFill>
          <a:blip r:embed="rId3"/>
          <a:stretch>
            <a:fillRect/>
          </a:stretch>
        </p:blipFill>
        <p:spPr>
          <a:xfrm>
            <a:off x="7450860" y="3615028"/>
            <a:ext cx="3917804" cy="25387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21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93191F-5800-44EB-B37E-AB778575E83B}"/>
              </a:ext>
            </a:extLst>
          </p:cNvPr>
          <p:cNvSpPr/>
          <p:nvPr/>
        </p:nvSpPr>
        <p:spPr>
          <a:xfrm>
            <a:off x="1277496" y="2389812"/>
            <a:ext cx="2236510" cy="400110"/>
          </a:xfrm>
          <a:prstGeom prst="rect">
            <a:avLst/>
          </a:prstGeom>
        </p:spPr>
        <p:txBody>
          <a:bodyPr wrap="none">
            <a:spAutoFit/>
          </a:bodyPr>
          <a:lstStyle/>
          <a:p>
            <a:pPr lvl="0"/>
            <a:r>
              <a:rPr lang="zh-CN" altLang="en-US" sz="2000" b="1" dirty="0">
                <a:solidFill>
                  <a:srgbClr val="FF0000"/>
                </a:solidFill>
              </a:rPr>
              <a:t>（二）</a:t>
            </a:r>
            <a:r>
              <a:rPr lang="zh-CN" altLang="zh-CN" sz="2000" b="1" dirty="0">
                <a:solidFill>
                  <a:srgbClr val="FF0000"/>
                </a:solidFill>
              </a:rPr>
              <a:t>性质与功能</a:t>
            </a:r>
            <a:endParaRPr lang="en-GB" altLang="zh-CN" sz="2000" b="1" dirty="0">
              <a:solidFill>
                <a:srgbClr val="FF0000"/>
              </a:solidFill>
            </a:endParaRPr>
          </a:p>
        </p:txBody>
      </p:sp>
      <p:sp>
        <p:nvSpPr>
          <p:cNvPr id="9" name="矩形 8">
            <a:extLst>
              <a:ext uri="{FF2B5EF4-FFF2-40B4-BE49-F238E27FC236}">
                <a16:creationId xmlns:a16="http://schemas.microsoft.com/office/drawing/2014/main" id="{A90CD4E8-58D2-44B1-AA4A-9C1FE3F9C2DE}"/>
              </a:ext>
            </a:extLst>
          </p:cNvPr>
          <p:cNvSpPr/>
          <p:nvPr/>
        </p:nvSpPr>
        <p:spPr>
          <a:xfrm>
            <a:off x="2050409" y="3206130"/>
            <a:ext cx="2643672" cy="400110"/>
          </a:xfrm>
          <a:prstGeom prst="rect">
            <a:avLst/>
          </a:prstGeom>
        </p:spPr>
        <p:txBody>
          <a:bodyPr wrap="none">
            <a:spAutoFit/>
          </a:bodyPr>
          <a:lstStyle/>
          <a:p>
            <a:pPr lvl="0"/>
            <a:r>
              <a:rPr lang="en-US" altLang="zh-CN" sz="2000" dirty="0">
                <a:latin typeface="+mn-ea"/>
                <a:cs typeface="Times New Roman" panose="02020603050405020304" pitchFamily="18" charset="0"/>
              </a:rPr>
              <a:t>1</a:t>
            </a:r>
            <a:r>
              <a:rPr lang="zh-CN" altLang="en-US" sz="2000" dirty="0">
                <a:latin typeface="+mn-ea"/>
                <a:cs typeface="Times New Roman" panose="02020603050405020304" pitchFamily="18" charset="0"/>
              </a:rPr>
              <a:t>、公益性与福利性；</a:t>
            </a:r>
            <a:endParaRPr lang="zh-CN" altLang="en-US" sz="2000" dirty="0"/>
          </a:p>
        </p:txBody>
      </p:sp>
      <p:sp>
        <p:nvSpPr>
          <p:cNvPr id="10" name="矩形 9">
            <a:extLst>
              <a:ext uri="{FF2B5EF4-FFF2-40B4-BE49-F238E27FC236}">
                <a16:creationId xmlns:a16="http://schemas.microsoft.com/office/drawing/2014/main" id="{4065931B-9562-4AA4-858F-3F8582CDA9A5}"/>
              </a:ext>
            </a:extLst>
          </p:cNvPr>
          <p:cNvSpPr/>
          <p:nvPr/>
        </p:nvSpPr>
        <p:spPr>
          <a:xfrm>
            <a:off x="2054219" y="4022448"/>
            <a:ext cx="1617751" cy="400110"/>
          </a:xfrm>
          <a:prstGeom prst="rect">
            <a:avLst/>
          </a:prstGeom>
        </p:spPr>
        <p:txBody>
          <a:bodyPr wrap="none">
            <a:spAutoFit/>
          </a:bodyPr>
          <a:lstStyle/>
          <a:p>
            <a:r>
              <a:rPr lang="en-US" altLang="zh-CN" sz="2000" dirty="0">
                <a:latin typeface="+mn-ea"/>
                <a:cs typeface="Times New Roman" panose="02020603050405020304" pitchFamily="18" charset="0"/>
              </a:rPr>
              <a:t>2</a:t>
            </a:r>
            <a:r>
              <a:rPr lang="zh-CN" altLang="en-US" sz="2000" dirty="0">
                <a:latin typeface="+mn-ea"/>
                <a:cs typeface="Times New Roman" panose="02020603050405020304" pitchFamily="18" charset="0"/>
              </a:rPr>
              <a:t>、普遍性；</a:t>
            </a:r>
          </a:p>
        </p:txBody>
      </p:sp>
      <p:sp>
        <p:nvSpPr>
          <p:cNvPr id="11" name="矩形 10">
            <a:extLst>
              <a:ext uri="{FF2B5EF4-FFF2-40B4-BE49-F238E27FC236}">
                <a16:creationId xmlns:a16="http://schemas.microsoft.com/office/drawing/2014/main" id="{0DDC6D9D-F954-4678-8DB4-975F84EDAC85}"/>
              </a:ext>
            </a:extLst>
          </p:cNvPr>
          <p:cNvSpPr/>
          <p:nvPr/>
        </p:nvSpPr>
        <p:spPr>
          <a:xfrm>
            <a:off x="2050409" y="4838766"/>
            <a:ext cx="1617751" cy="400110"/>
          </a:xfrm>
          <a:prstGeom prst="rect">
            <a:avLst/>
          </a:prstGeom>
        </p:spPr>
        <p:txBody>
          <a:bodyPr wrap="none">
            <a:spAutoFit/>
          </a:bodyPr>
          <a:lstStyle/>
          <a:p>
            <a:r>
              <a:rPr lang="en-US" altLang="zh-CN" sz="2000" dirty="0">
                <a:latin typeface="+mn-ea"/>
                <a:cs typeface="Times New Roman" panose="02020603050405020304" pitchFamily="18" charset="0"/>
              </a:rPr>
              <a:t>3</a:t>
            </a:r>
            <a:r>
              <a:rPr lang="zh-CN" altLang="en-US" sz="2000" dirty="0">
                <a:latin typeface="+mn-ea"/>
                <a:cs typeface="Times New Roman" panose="02020603050405020304" pitchFamily="18" charset="0"/>
              </a:rPr>
              <a:t>、强制性；</a:t>
            </a:r>
          </a:p>
        </p:txBody>
      </p:sp>
      <p:sp>
        <p:nvSpPr>
          <p:cNvPr id="12" name="矩形 11">
            <a:extLst>
              <a:ext uri="{FF2B5EF4-FFF2-40B4-BE49-F238E27FC236}">
                <a16:creationId xmlns:a16="http://schemas.microsoft.com/office/drawing/2014/main" id="{655FE7D2-0A24-4A3B-A261-413080DDA4D0}"/>
              </a:ext>
            </a:extLst>
          </p:cNvPr>
          <p:cNvSpPr/>
          <p:nvPr/>
        </p:nvSpPr>
        <p:spPr>
          <a:xfrm>
            <a:off x="2050409" y="5655084"/>
            <a:ext cx="3387466" cy="400110"/>
          </a:xfrm>
          <a:prstGeom prst="rect">
            <a:avLst/>
          </a:prstGeom>
        </p:spPr>
        <p:txBody>
          <a:bodyPr wrap="none">
            <a:spAutoFit/>
          </a:bodyPr>
          <a:lstStyle/>
          <a:p>
            <a:r>
              <a:rPr lang="en-US" altLang="zh-CN" sz="2000" dirty="0">
                <a:latin typeface="+mn-ea"/>
                <a:cs typeface="Times New Roman" panose="02020603050405020304" pitchFamily="18" charset="0"/>
              </a:rPr>
              <a:t>4</a:t>
            </a:r>
            <a:r>
              <a:rPr lang="zh-CN" altLang="en-US" sz="2000" dirty="0">
                <a:latin typeface="+mn-ea"/>
                <a:cs typeface="Times New Roman" panose="02020603050405020304" pitchFamily="18" charset="0"/>
              </a:rPr>
              <a:t>、共济互助与社会公平性。</a:t>
            </a:r>
          </a:p>
        </p:txBody>
      </p:sp>
      <p:pic>
        <p:nvPicPr>
          <p:cNvPr id="4" name="图片 3">
            <a:extLst>
              <a:ext uri="{FF2B5EF4-FFF2-40B4-BE49-F238E27FC236}">
                <a16:creationId xmlns:a16="http://schemas.microsoft.com/office/drawing/2014/main" id="{EC9D9B97-3078-4383-BD63-3CF689846BF6}"/>
              </a:ext>
            </a:extLst>
          </p:cNvPr>
          <p:cNvPicPr>
            <a:picLocks noChangeAspect="1"/>
          </p:cNvPicPr>
          <p:nvPr/>
        </p:nvPicPr>
        <p:blipFill>
          <a:blip r:embed="rId3"/>
          <a:stretch>
            <a:fillRect/>
          </a:stretch>
        </p:blipFill>
        <p:spPr>
          <a:xfrm>
            <a:off x="6921678" y="3514261"/>
            <a:ext cx="4512145" cy="2649009"/>
          </a:xfrm>
          <a:prstGeom prst="rect">
            <a:avLst/>
          </a:prstGeom>
          <a:ln>
            <a:noFill/>
          </a:ln>
          <a:effectLst>
            <a:outerShdw blurRad="292100" dist="139700" dir="2700000" algn="tl" rotWithShape="0">
              <a:srgbClr val="333333">
                <a:alpha val="65000"/>
              </a:srgbClr>
            </a:outerShdw>
          </a:effectLst>
        </p:spPr>
      </p:pic>
      <p:sp>
        <p:nvSpPr>
          <p:cNvPr id="13" name="矩形 12">
            <a:extLst>
              <a:ext uri="{FF2B5EF4-FFF2-40B4-BE49-F238E27FC236}">
                <a16:creationId xmlns:a16="http://schemas.microsoft.com/office/drawing/2014/main" id="{7F962CE6-4AC6-47E6-AF27-15F25484B8CC}"/>
              </a:ext>
            </a:extLst>
          </p:cNvPr>
          <p:cNvSpPr/>
          <p:nvPr/>
        </p:nvSpPr>
        <p:spPr>
          <a:xfrm>
            <a:off x="994671" y="179745"/>
            <a:ext cx="2377574" cy="369332"/>
          </a:xfrm>
          <a:prstGeom prst="rect">
            <a:avLst/>
          </a:prstGeom>
        </p:spPr>
        <p:txBody>
          <a:bodyPr wrap="none">
            <a:spAutoFit/>
          </a:bodyPr>
          <a:lstStyle/>
          <a:p>
            <a:r>
              <a:rPr lang="en-US" altLang="zh-CN" dirty="0">
                <a:latin typeface="Helvetica Neue For Number"/>
              </a:rPr>
              <a:t>7.4.2 </a:t>
            </a:r>
            <a:r>
              <a:rPr lang="zh-CN" altLang="en-US" dirty="0">
                <a:latin typeface="Helvetica Neue For Number"/>
              </a:rPr>
              <a:t>二、性质与功能</a:t>
            </a:r>
            <a:endParaRPr lang="zh-CN" altLang="en-US" dirty="0"/>
          </a:p>
        </p:txBody>
      </p:sp>
      <p:grpSp>
        <p:nvGrpSpPr>
          <p:cNvPr id="14" name="组合 13">
            <a:extLst>
              <a:ext uri="{FF2B5EF4-FFF2-40B4-BE49-F238E27FC236}">
                <a16:creationId xmlns:a16="http://schemas.microsoft.com/office/drawing/2014/main" id="{73DA5796-79F0-44B9-88B6-CBF1D4175734}"/>
              </a:ext>
            </a:extLst>
          </p:cNvPr>
          <p:cNvGrpSpPr/>
          <p:nvPr/>
        </p:nvGrpSpPr>
        <p:grpSpPr>
          <a:xfrm>
            <a:off x="107475" y="941847"/>
            <a:ext cx="6245792" cy="1031756"/>
            <a:chOff x="107475" y="941847"/>
            <a:chExt cx="6245792" cy="1031756"/>
          </a:xfrm>
        </p:grpSpPr>
        <p:grpSp>
          <p:nvGrpSpPr>
            <p:cNvPr id="15" name="组合 14">
              <a:extLst>
                <a:ext uri="{FF2B5EF4-FFF2-40B4-BE49-F238E27FC236}">
                  <a16:creationId xmlns:a16="http://schemas.microsoft.com/office/drawing/2014/main" id="{70502AD7-5CE0-4170-B1E4-89989171DA76}"/>
                </a:ext>
              </a:extLst>
            </p:cNvPr>
            <p:cNvGrpSpPr/>
            <p:nvPr/>
          </p:nvGrpSpPr>
          <p:grpSpPr>
            <a:xfrm>
              <a:off x="107475" y="941847"/>
              <a:ext cx="5251601" cy="1031756"/>
              <a:chOff x="107475" y="941847"/>
              <a:chExt cx="5251601" cy="1031756"/>
            </a:xfrm>
          </p:grpSpPr>
          <p:sp>
            <p:nvSpPr>
              <p:cNvPr id="17" name="文本框 16">
                <a:extLst>
                  <a:ext uri="{FF2B5EF4-FFF2-40B4-BE49-F238E27FC236}">
                    <a16:creationId xmlns:a16="http://schemas.microsoft.com/office/drawing/2014/main" id="{8F372BC6-8516-40EC-B8C8-5971C7B4CEB5}"/>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8" name="矩形 17">
                <a:extLst>
                  <a:ext uri="{FF2B5EF4-FFF2-40B4-BE49-F238E27FC236}">
                    <a16:creationId xmlns:a16="http://schemas.microsoft.com/office/drawing/2014/main" id="{4CCAD26B-516B-42ED-9AA2-1241F70B2EE8}"/>
                  </a:ext>
                </a:extLst>
              </p:cNvPr>
              <p:cNvSpPr/>
              <p:nvPr/>
            </p:nvSpPr>
            <p:spPr>
              <a:xfrm>
                <a:off x="283144" y="1542716"/>
                <a:ext cx="5075932" cy="430887"/>
              </a:xfrm>
              <a:prstGeom prst="rect">
                <a:avLst/>
              </a:prstGeom>
              <a:noFill/>
            </p:spPr>
            <p:txBody>
              <a:bodyPr wrap="square" rtlCol="0">
                <a:spAutoFit/>
              </a:bodyPr>
              <a:lstStyle/>
              <a:p>
                <a:pPr algn="ctr"/>
                <a:r>
                  <a:rPr lang="en-US" altLang="zh-CN" sz="2200" b="1" dirty="0"/>
                  <a:t>7.4</a:t>
                </a:r>
                <a:r>
                  <a:rPr lang="zh-CN" altLang="en-US" sz="2200" b="1" dirty="0"/>
                  <a:t>     医疗保险的特点、功能、形式</a:t>
                </a:r>
              </a:p>
            </p:txBody>
          </p:sp>
        </p:grpSp>
        <p:sp>
          <p:nvSpPr>
            <p:cNvPr id="16" name="文本框 15">
              <a:extLst>
                <a:ext uri="{FF2B5EF4-FFF2-40B4-BE49-F238E27FC236}">
                  <a16:creationId xmlns:a16="http://schemas.microsoft.com/office/drawing/2014/main" id="{2D5919DB-E839-431A-A416-345AD5033A88}"/>
                </a:ext>
              </a:extLst>
            </p:cNvPr>
            <p:cNvSpPr txBox="1"/>
            <p:nvPr/>
          </p:nvSpPr>
          <p:spPr>
            <a:xfrm>
              <a:off x="5476104"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56542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129442BA-5E39-4165-99C9-88AE8B0C0D3C}"/>
              </a:ext>
            </a:extLst>
          </p:cNvPr>
          <p:cNvSpPr/>
          <p:nvPr/>
        </p:nvSpPr>
        <p:spPr>
          <a:xfrm>
            <a:off x="7387589" y="4452473"/>
            <a:ext cx="4162333" cy="36463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F93191F-5800-44EB-B37E-AB778575E83B}"/>
              </a:ext>
            </a:extLst>
          </p:cNvPr>
          <p:cNvSpPr/>
          <p:nvPr/>
        </p:nvSpPr>
        <p:spPr>
          <a:xfrm>
            <a:off x="1277496" y="2389812"/>
            <a:ext cx="4031873" cy="400110"/>
          </a:xfrm>
          <a:prstGeom prst="rect">
            <a:avLst/>
          </a:prstGeom>
        </p:spPr>
        <p:txBody>
          <a:bodyPr wrap="none">
            <a:spAutoFit/>
          </a:bodyPr>
          <a:lstStyle/>
          <a:p>
            <a:pPr lvl="0"/>
            <a:r>
              <a:rPr lang="zh-CN" altLang="en-US" sz="2000" b="1" dirty="0">
                <a:solidFill>
                  <a:srgbClr val="FF0000"/>
                </a:solidFill>
              </a:rPr>
              <a:t>（三）医疗社会保险费用分担形式</a:t>
            </a:r>
            <a:endParaRPr lang="en-GB" altLang="zh-CN" sz="2000" b="1" dirty="0">
              <a:solidFill>
                <a:srgbClr val="FF0000"/>
              </a:solidFill>
            </a:endParaRPr>
          </a:p>
        </p:txBody>
      </p:sp>
      <p:sp>
        <p:nvSpPr>
          <p:cNvPr id="13" name="矩形 12">
            <a:extLst>
              <a:ext uri="{FF2B5EF4-FFF2-40B4-BE49-F238E27FC236}">
                <a16:creationId xmlns:a16="http://schemas.microsoft.com/office/drawing/2014/main" id="{7F962CE6-4AC6-47E6-AF27-15F25484B8CC}"/>
              </a:ext>
            </a:extLst>
          </p:cNvPr>
          <p:cNvSpPr/>
          <p:nvPr/>
        </p:nvSpPr>
        <p:spPr>
          <a:xfrm>
            <a:off x="994671" y="179745"/>
            <a:ext cx="3701654" cy="369332"/>
          </a:xfrm>
          <a:prstGeom prst="rect">
            <a:avLst/>
          </a:prstGeom>
        </p:spPr>
        <p:txBody>
          <a:bodyPr wrap="none">
            <a:spAutoFit/>
          </a:bodyPr>
          <a:lstStyle/>
          <a:p>
            <a:r>
              <a:rPr lang="en-US" altLang="zh-CN"/>
              <a:t>7.4.3.4  </a:t>
            </a:r>
            <a:r>
              <a:rPr lang="zh-CN" altLang="en-US" dirty="0"/>
              <a:t>医疗社会保险费用分担形式</a:t>
            </a:r>
          </a:p>
        </p:txBody>
      </p:sp>
      <p:sp>
        <p:nvSpPr>
          <p:cNvPr id="14" name="矩形 13">
            <a:extLst>
              <a:ext uri="{FF2B5EF4-FFF2-40B4-BE49-F238E27FC236}">
                <a16:creationId xmlns:a16="http://schemas.microsoft.com/office/drawing/2014/main" id="{436FB709-4B57-40A8-B692-33ED88840850}"/>
              </a:ext>
            </a:extLst>
          </p:cNvPr>
          <p:cNvSpPr/>
          <p:nvPr/>
        </p:nvSpPr>
        <p:spPr>
          <a:xfrm>
            <a:off x="2066526" y="3125770"/>
            <a:ext cx="6096000" cy="1884618"/>
          </a:xfrm>
          <a:prstGeom prst="rect">
            <a:avLst/>
          </a:prstGeom>
        </p:spPr>
        <p:txBody>
          <a:bodyPr>
            <a:spAutoFit/>
          </a:bodyPr>
          <a:lstStyle/>
          <a:p>
            <a:pPr algn="just">
              <a:lnSpc>
                <a:spcPct val="150000"/>
              </a:lnSpc>
              <a:spcAft>
                <a:spcPts val="0"/>
              </a:spcAft>
            </a:pPr>
            <a:r>
              <a:rPr lang="en-US" altLang="zh-CN" sz="2000" kern="100" dirty="0">
                <a:latin typeface="+mn-ea"/>
                <a:cs typeface="Times New Roman" panose="02020603050405020304" pitchFamily="18" charset="0"/>
              </a:rPr>
              <a:t>1</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定额自付。</a:t>
            </a:r>
            <a:endParaRPr lang="en-US" altLang="zh-CN" sz="2000" kern="100" dirty="0">
              <a:latin typeface="+mn-ea"/>
              <a:cs typeface="Times New Roman" panose="02020603050405020304" pitchFamily="18" charset="0"/>
            </a:endParaRPr>
          </a:p>
          <a:p>
            <a:pPr algn="just">
              <a:lnSpc>
                <a:spcPct val="150000"/>
              </a:lnSpc>
              <a:spcAft>
                <a:spcPts val="0"/>
              </a:spcAft>
            </a:pPr>
            <a:r>
              <a:rPr lang="en-US" altLang="zh-CN" sz="2000" kern="100" dirty="0">
                <a:latin typeface="+mn-ea"/>
                <a:cs typeface="Times New Roman" panose="02020603050405020304" pitchFamily="18" charset="0"/>
              </a:rPr>
              <a:t>2</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按比例自付。</a:t>
            </a:r>
            <a:endParaRPr lang="en-US" altLang="zh-CN" sz="2000" kern="100" dirty="0">
              <a:latin typeface="+mn-ea"/>
              <a:cs typeface="Times New Roman" panose="02020603050405020304" pitchFamily="18" charset="0"/>
            </a:endParaRPr>
          </a:p>
          <a:p>
            <a:pPr algn="just">
              <a:lnSpc>
                <a:spcPct val="150000"/>
              </a:lnSpc>
              <a:spcAft>
                <a:spcPts val="0"/>
              </a:spcAft>
            </a:pPr>
            <a:r>
              <a:rPr lang="en-US" altLang="zh-CN" sz="2000" kern="100" dirty="0">
                <a:latin typeface="+mn-ea"/>
                <a:cs typeface="Times New Roman" panose="02020603050405020304" pitchFamily="18" charset="0"/>
              </a:rPr>
              <a:t>3</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扣除保险，也叫起保线或起付线。</a:t>
            </a:r>
            <a:endParaRPr lang="en-US" altLang="zh-CN" sz="2000" kern="100" dirty="0">
              <a:latin typeface="+mn-ea"/>
              <a:cs typeface="Times New Roman" panose="02020603050405020304" pitchFamily="18" charset="0"/>
            </a:endParaRPr>
          </a:p>
          <a:p>
            <a:pPr algn="just">
              <a:lnSpc>
                <a:spcPct val="150000"/>
              </a:lnSpc>
              <a:spcAft>
                <a:spcPts val="0"/>
              </a:spcAft>
            </a:pPr>
            <a:r>
              <a:rPr lang="en-US" altLang="zh-CN" sz="2000" kern="100" dirty="0">
                <a:latin typeface="+mn-ea"/>
                <a:cs typeface="Times New Roman" panose="02020603050405020304" pitchFamily="18" charset="0"/>
              </a:rPr>
              <a:t>4</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最高自付限额。</a:t>
            </a:r>
            <a:endParaRPr lang="en-US" altLang="zh-CN" sz="2000" kern="100" dirty="0">
              <a:latin typeface="+mn-ea"/>
              <a:cs typeface="Times New Roman" panose="02020603050405020304" pitchFamily="18" charset="0"/>
            </a:endParaRPr>
          </a:p>
        </p:txBody>
      </p:sp>
      <p:sp>
        <p:nvSpPr>
          <p:cNvPr id="15" name="矩形 14">
            <a:extLst>
              <a:ext uri="{FF2B5EF4-FFF2-40B4-BE49-F238E27FC236}">
                <a16:creationId xmlns:a16="http://schemas.microsoft.com/office/drawing/2014/main" id="{17F364AF-BFB4-4EB9-AC91-C91CBB7F435B}"/>
              </a:ext>
            </a:extLst>
          </p:cNvPr>
          <p:cNvSpPr/>
          <p:nvPr/>
        </p:nvSpPr>
        <p:spPr>
          <a:xfrm>
            <a:off x="2066526" y="5435508"/>
            <a:ext cx="9246516" cy="499624"/>
          </a:xfrm>
          <a:prstGeom prst="rect">
            <a:avLst/>
          </a:prstGeom>
        </p:spPr>
        <p:txBody>
          <a:bodyPr wrap="square">
            <a:spAutoFit/>
          </a:bodyPr>
          <a:lstStyle/>
          <a:p>
            <a:pPr algn="just">
              <a:lnSpc>
                <a:spcPct val="150000"/>
              </a:lnSpc>
              <a:spcAft>
                <a:spcPts val="0"/>
              </a:spcAft>
            </a:pPr>
            <a:r>
              <a:rPr lang="zh-CN" altLang="zh-CN" sz="2000" kern="100" dirty="0">
                <a:latin typeface="+mn-ea"/>
                <a:cs typeface="Times New Roman" panose="02020603050405020304" pitchFamily="18" charset="0"/>
              </a:rPr>
              <a:t>医疗社会保险费用分担的各种形式并不是完全独立的，可以结合起来加以运用。</a:t>
            </a:r>
          </a:p>
        </p:txBody>
      </p:sp>
      <p:grpSp>
        <p:nvGrpSpPr>
          <p:cNvPr id="16" name="组合 15">
            <a:extLst>
              <a:ext uri="{FF2B5EF4-FFF2-40B4-BE49-F238E27FC236}">
                <a16:creationId xmlns:a16="http://schemas.microsoft.com/office/drawing/2014/main" id="{CB212B60-451B-4B80-9050-A469B6DE6B13}"/>
              </a:ext>
            </a:extLst>
          </p:cNvPr>
          <p:cNvGrpSpPr/>
          <p:nvPr/>
        </p:nvGrpSpPr>
        <p:grpSpPr>
          <a:xfrm>
            <a:off x="107475" y="941847"/>
            <a:ext cx="6245792" cy="1031756"/>
            <a:chOff x="107475" y="941847"/>
            <a:chExt cx="6245792" cy="1031756"/>
          </a:xfrm>
        </p:grpSpPr>
        <p:grpSp>
          <p:nvGrpSpPr>
            <p:cNvPr id="17" name="组合 16">
              <a:extLst>
                <a:ext uri="{FF2B5EF4-FFF2-40B4-BE49-F238E27FC236}">
                  <a16:creationId xmlns:a16="http://schemas.microsoft.com/office/drawing/2014/main" id="{5C3E94C5-2FD7-4F04-B268-3B736FECC1B6}"/>
                </a:ext>
              </a:extLst>
            </p:cNvPr>
            <p:cNvGrpSpPr/>
            <p:nvPr/>
          </p:nvGrpSpPr>
          <p:grpSpPr>
            <a:xfrm>
              <a:off x="107475" y="941847"/>
              <a:ext cx="5251601" cy="1031756"/>
              <a:chOff x="107475" y="941847"/>
              <a:chExt cx="5251601" cy="1031756"/>
            </a:xfrm>
          </p:grpSpPr>
          <p:sp>
            <p:nvSpPr>
              <p:cNvPr id="19" name="文本框 18">
                <a:extLst>
                  <a:ext uri="{FF2B5EF4-FFF2-40B4-BE49-F238E27FC236}">
                    <a16:creationId xmlns:a16="http://schemas.microsoft.com/office/drawing/2014/main" id="{88AFE45E-1195-4CA2-A60F-A77CAB3057F4}"/>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20" name="矩形 19">
                <a:extLst>
                  <a:ext uri="{FF2B5EF4-FFF2-40B4-BE49-F238E27FC236}">
                    <a16:creationId xmlns:a16="http://schemas.microsoft.com/office/drawing/2014/main" id="{7308E93A-DB13-4D4F-BC8B-72D50AACD7BC}"/>
                  </a:ext>
                </a:extLst>
              </p:cNvPr>
              <p:cNvSpPr/>
              <p:nvPr/>
            </p:nvSpPr>
            <p:spPr>
              <a:xfrm>
                <a:off x="283144" y="1542716"/>
                <a:ext cx="5075932" cy="430887"/>
              </a:xfrm>
              <a:prstGeom prst="rect">
                <a:avLst/>
              </a:prstGeom>
              <a:noFill/>
            </p:spPr>
            <p:txBody>
              <a:bodyPr wrap="square" rtlCol="0">
                <a:spAutoFit/>
              </a:bodyPr>
              <a:lstStyle/>
              <a:p>
                <a:pPr algn="ctr"/>
                <a:r>
                  <a:rPr lang="en-US" altLang="zh-CN" sz="2200" b="1" dirty="0"/>
                  <a:t>7.4</a:t>
                </a:r>
                <a:r>
                  <a:rPr lang="zh-CN" altLang="en-US" sz="2200" b="1" dirty="0"/>
                  <a:t>     医疗保险的特点、功能、形式</a:t>
                </a:r>
              </a:p>
            </p:txBody>
          </p:sp>
        </p:grpSp>
        <p:sp>
          <p:nvSpPr>
            <p:cNvPr id="18" name="文本框 17">
              <a:extLst>
                <a:ext uri="{FF2B5EF4-FFF2-40B4-BE49-F238E27FC236}">
                  <a16:creationId xmlns:a16="http://schemas.microsoft.com/office/drawing/2014/main" id="{9CE832A4-2FDB-4705-A247-E08084998002}"/>
                </a:ext>
              </a:extLst>
            </p:cNvPr>
            <p:cNvSpPr txBox="1"/>
            <p:nvPr/>
          </p:nvSpPr>
          <p:spPr>
            <a:xfrm>
              <a:off x="5476104"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grpSp>
      <p:sp>
        <p:nvSpPr>
          <p:cNvPr id="12" name="文本框 11">
            <a:extLst>
              <a:ext uri="{FF2B5EF4-FFF2-40B4-BE49-F238E27FC236}">
                <a16:creationId xmlns:a16="http://schemas.microsoft.com/office/drawing/2014/main" id="{7B766853-8FC1-4C3C-BCA5-E81E4DC81E21}"/>
              </a:ext>
            </a:extLst>
          </p:cNvPr>
          <p:cNvSpPr txBox="1"/>
          <p:nvPr/>
        </p:nvSpPr>
        <p:spPr>
          <a:xfrm>
            <a:off x="7387589" y="4170773"/>
            <a:ext cx="6100762" cy="646331"/>
          </a:xfrm>
          <a:prstGeom prst="rect">
            <a:avLst/>
          </a:prstGeom>
          <a:noFill/>
        </p:spPr>
        <p:txBody>
          <a:bodyPr wrap="square">
            <a:spAutoFit/>
          </a:bodyPr>
          <a:lstStyle/>
          <a:p>
            <a:br>
              <a:rPr lang="zh-CN" altLang="en-US" dirty="0"/>
            </a:br>
            <a:r>
              <a:rPr lang="zh-CN" altLang="en-US" b="0" i="0" dirty="0">
                <a:solidFill>
                  <a:srgbClr val="1F2D3D"/>
                </a:solidFill>
                <a:effectLst/>
                <a:latin typeface="Helvetica Neue For Number"/>
              </a:rPr>
              <a:t>助记口诀：按比例扣除自付的最高限额。</a:t>
            </a:r>
            <a:endParaRPr lang="zh-CN" altLang="en-US" dirty="0"/>
          </a:p>
        </p:txBody>
      </p:sp>
    </p:spTree>
    <p:extLst>
      <p:ext uri="{BB962C8B-B14F-4D97-AF65-F5344CB8AC3E}">
        <p14:creationId xmlns:p14="http://schemas.microsoft.com/office/powerpoint/2010/main" val="963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45218" y="1974352"/>
            <a:ext cx="5492455" cy="3925153"/>
          </a:xfrm>
        </p:spPr>
        <p:txBody>
          <a:bodyPr anchor="ctr"/>
          <a:lstStyle/>
          <a:p>
            <a:pPr algn="l">
              <a:lnSpc>
                <a:spcPct val="150000"/>
              </a:lnSpc>
              <a:spcAft>
                <a:spcPts val="1200"/>
              </a:spcAft>
            </a:pPr>
            <a:r>
              <a:rPr lang="zh-CN" altLang="en-US" dirty="0"/>
              <a:t>医疗社会保险不具有的性质是（      ）。</a:t>
            </a:r>
          </a:p>
          <a:p>
            <a:pPr algn="l">
              <a:lnSpc>
                <a:spcPct val="150000"/>
              </a:lnSpc>
            </a:pPr>
            <a:r>
              <a:rPr lang="en-US" altLang="zh-CN" dirty="0"/>
              <a:t>A</a:t>
            </a:r>
            <a:r>
              <a:rPr lang="zh-CN" altLang="en-US" dirty="0"/>
              <a:t>、公益性</a:t>
            </a:r>
          </a:p>
          <a:p>
            <a:pPr algn="l">
              <a:lnSpc>
                <a:spcPct val="150000"/>
              </a:lnSpc>
            </a:pPr>
            <a:r>
              <a:rPr lang="en-US" altLang="zh-CN" dirty="0"/>
              <a:t>B</a:t>
            </a:r>
            <a:r>
              <a:rPr lang="zh-CN" altLang="en-US" dirty="0"/>
              <a:t>、福利性</a:t>
            </a:r>
          </a:p>
          <a:p>
            <a:pPr algn="l">
              <a:lnSpc>
                <a:spcPct val="150000"/>
              </a:lnSpc>
            </a:pPr>
            <a:r>
              <a:rPr lang="en-US" altLang="zh-CN" dirty="0"/>
              <a:t>C</a:t>
            </a:r>
            <a:r>
              <a:rPr lang="zh-CN" altLang="en-US" dirty="0"/>
              <a:t>、普遍性</a:t>
            </a:r>
          </a:p>
          <a:p>
            <a:pPr algn="l">
              <a:lnSpc>
                <a:spcPct val="150000"/>
              </a:lnSpc>
            </a:pPr>
            <a:r>
              <a:rPr lang="en-US" altLang="zh-CN" dirty="0"/>
              <a:t>D</a:t>
            </a:r>
            <a:r>
              <a:rPr lang="zh-CN" altLang="en-US" dirty="0"/>
              <a:t>、非强制性</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6645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45218" y="1974352"/>
            <a:ext cx="5492455" cy="3925153"/>
          </a:xfrm>
        </p:spPr>
        <p:txBody>
          <a:bodyPr anchor="ctr"/>
          <a:lstStyle/>
          <a:p>
            <a:pPr algn="l">
              <a:lnSpc>
                <a:spcPct val="150000"/>
              </a:lnSpc>
              <a:spcAft>
                <a:spcPts val="1200"/>
              </a:spcAft>
            </a:pPr>
            <a:r>
              <a:rPr lang="zh-CN" altLang="en-US" dirty="0"/>
              <a:t>医疗社会保险不具有的性质是（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、公益性</a:t>
            </a:r>
          </a:p>
          <a:p>
            <a:pPr algn="l">
              <a:lnSpc>
                <a:spcPct val="150000"/>
              </a:lnSpc>
            </a:pPr>
            <a:r>
              <a:rPr lang="en-US" altLang="zh-CN" dirty="0"/>
              <a:t>B</a:t>
            </a:r>
            <a:r>
              <a:rPr lang="zh-CN" altLang="en-US" dirty="0"/>
              <a:t>、福利性</a:t>
            </a:r>
          </a:p>
          <a:p>
            <a:pPr algn="l">
              <a:lnSpc>
                <a:spcPct val="150000"/>
              </a:lnSpc>
            </a:pPr>
            <a:r>
              <a:rPr lang="en-US" altLang="zh-CN" dirty="0"/>
              <a:t>C</a:t>
            </a:r>
            <a:r>
              <a:rPr lang="zh-CN" altLang="en-US" dirty="0"/>
              <a:t>、普遍性</a:t>
            </a:r>
          </a:p>
          <a:p>
            <a:pPr algn="l">
              <a:lnSpc>
                <a:spcPct val="150000"/>
              </a:lnSpc>
            </a:pPr>
            <a:r>
              <a:rPr lang="en-US" altLang="zh-CN" b="1" dirty="0">
                <a:solidFill>
                  <a:srgbClr val="FF0000"/>
                </a:solidFill>
              </a:rPr>
              <a:t>D</a:t>
            </a:r>
            <a:r>
              <a:rPr lang="zh-CN" altLang="en-US" b="1" dirty="0">
                <a:solidFill>
                  <a:srgbClr val="FF0000"/>
                </a:solidFill>
              </a:rPr>
              <a:t>、非强制性</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291381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85888" y="1974352"/>
            <a:ext cx="10008393" cy="3925153"/>
          </a:xfrm>
        </p:spPr>
        <p:txBody>
          <a:bodyPr anchor="ctr"/>
          <a:lstStyle/>
          <a:p>
            <a:pPr algn="l" fontAlgn="t">
              <a:lnSpc>
                <a:spcPct val="200000"/>
              </a:lnSpc>
            </a:pPr>
            <a:r>
              <a:rPr lang="zh-CN" altLang="en-US" b="0" i="0" dirty="0">
                <a:solidFill>
                  <a:srgbClr val="1F2D3D"/>
                </a:solidFill>
                <a:effectLst/>
                <a:latin typeface="Helvetica Neue For Number"/>
              </a:rPr>
              <a:t>（ ）即被保险人每得到一次门诊或住院服务，都自付一定数量的医疗费用，超出部分由医疗社会保险机构承担。</a:t>
            </a:r>
          </a:p>
          <a:p>
            <a:pPr algn="l">
              <a:lnSpc>
                <a:spcPct val="20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定额自付</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按比例自付</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扣除保险</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最高自付限额</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103509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85888" y="1974352"/>
            <a:ext cx="10008393" cy="3925153"/>
          </a:xfrm>
        </p:spPr>
        <p:txBody>
          <a:bodyPr anchor="ctr"/>
          <a:lstStyle/>
          <a:p>
            <a:pPr algn="l" fontAlgn="t">
              <a:lnSpc>
                <a:spcPct val="200000"/>
              </a:lnSpc>
            </a:pPr>
            <a:r>
              <a:rPr lang="zh-CN" altLang="en-US" b="0" i="0" dirty="0">
                <a:solidFill>
                  <a:srgbClr val="1F2D3D"/>
                </a:solidFill>
                <a:effectLst/>
                <a:latin typeface="Helvetica Neue For Number"/>
              </a:rPr>
              <a:t>（ ）即被保险人每得到一次门诊或住院服务，都自付一定数量的医疗费用，超出部分由医疗社会保险机构承担。</a:t>
            </a:r>
          </a:p>
          <a:p>
            <a:pPr algn="l">
              <a:lnSpc>
                <a:spcPct val="200000"/>
              </a:lnSpc>
            </a:pPr>
            <a:r>
              <a:rPr lang="en-US" altLang="zh-CN" b="1" i="0" dirty="0">
                <a:solidFill>
                  <a:srgbClr val="FF0000"/>
                </a:solidFill>
                <a:effectLst/>
                <a:latin typeface="Helvetica Neue For Number"/>
              </a:rPr>
              <a:t>A:</a:t>
            </a:r>
            <a:r>
              <a:rPr lang="zh-CN" altLang="en-US" b="1" i="0" dirty="0">
                <a:solidFill>
                  <a:srgbClr val="FF0000"/>
                </a:solidFill>
                <a:effectLst/>
                <a:latin typeface="Helvetica Neue For Number"/>
              </a:rPr>
              <a:t>定额自付</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按比例自付</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扣除保险</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最高自付限额</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8869321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53833" y="2006250"/>
            <a:ext cx="4380008" cy="3925153"/>
          </a:xfrm>
        </p:spPr>
        <p:txBody>
          <a:bodyPr anchor="ctr"/>
          <a:lstStyle/>
          <a:p>
            <a:pPr algn="l">
              <a:lnSpc>
                <a:spcPct val="150000"/>
              </a:lnSpc>
              <a:spcAft>
                <a:spcPts val="1200"/>
              </a:spcAft>
            </a:pPr>
            <a:r>
              <a:rPr lang="zh-CN" altLang="en-US" dirty="0"/>
              <a:t>医疗社会保险属于（   ）。</a:t>
            </a:r>
            <a:endParaRPr lang="en-GB" altLang="zh-CN" dirty="0"/>
          </a:p>
          <a:p>
            <a:pPr algn="l">
              <a:lnSpc>
                <a:spcPct val="150000"/>
              </a:lnSpc>
            </a:pPr>
            <a:r>
              <a:rPr lang="en-US" altLang="zh-CN" dirty="0"/>
              <a:t>A</a:t>
            </a:r>
            <a:r>
              <a:rPr lang="zh-CN" altLang="en-US" dirty="0"/>
              <a:t>、短期的、经常性的保险</a:t>
            </a:r>
            <a:endParaRPr lang="en-GB" altLang="zh-CN" dirty="0"/>
          </a:p>
          <a:p>
            <a:pPr algn="l">
              <a:lnSpc>
                <a:spcPct val="150000"/>
              </a:lnSpc>
            </a:pPr>
            <a:r>
              <a:rPr lang="en-US" altLang="zh-CN" dirty="0"/>
              <a:t>B</a:t>
            </a:r>
            <a:r>
              <a:rPr lang="zh-CN" altLang="en-US" dirty="0"/>
              <a:t>、长期的、经常性的保险</a:t>
            </a:r>
            <a:endParaRPr lang="en-GB" altLang="zh-CN" dirty="0"/>
          </a:p>
          <a:p>
            <a:pPr algn="l">
              <a:lnSpc>
                <a:spcPct val="150000"/>
              </a:lnSpc>
            </a:pPr>
            <a:r>
              <a:rPr lang="en-US" altLang="zh-CN" dirty="0"/>
              <a:t>C</a:t>
            </a:r>
            <a:r>
              <a:rPr lang="zh-CN" altLang="en-US" dirty="0"/>
              <a:t>、短期的、强制性的保险</a:t>
            </a:r>
            <a:endParaRPr lang="en-GB" altLang="zh-CN" dirty="0"/>
          </a:p>
          <a:p>
            <a:pPr algn="l">
              <a:lnSpc>
                <a:spcPct val="150000"/>
              </a:lnSpc>
            </a:pPr>
            <a:r>
              <a:rPr lang="en-US" altLang="zh-CN" dirty="0"/>
              <a:t>D</a:t>
            </a:r>
            <a:r>
              <a:rPr lang="zh-CN" altLang="en-US" dirty="0"/>
              <a:t>、医疗给付</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307059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53833" y="2006250"/>
            <a:ext cx="4380008" cy="3925153"/>
          </a:xfrm>
        </p:spPr>
        <p:txBody>
          <a:bodyPr anchor="ctr"/>
          <a:lstStyle/>
          <a:p>
            <a:pPr algn="l">
              <a:lnSpc>
                <a:spcPct val="150000"/>
              </a:lnSpc>
              <a:spcAft>
                <a:spcPts val="1200"/>
              </a:spcAft>
            </a:pPr>
            <a:r>
              <a:rPr lang="zh-CN" altLang="en-US" dirty="0"/>
              <a:t>医疗社会保险属于（  </a:t>
            </a:r>
            <a:r>
              <a:rPr lang="en-US" altLang="zh-CN" b="1" dirty="0">
                <a:solidFill>
                  <a:srgbClr val="FF0000"/>
                </a:solidFill>
              </a:rPr>
              <a:t>A</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、短期的、经常性的保险</a:t>
            </a:r>
            <a:endParaRPr lang="en-GB" altLang="zh-CN" dirty="0">
              <a:solidFill>
                <a:srgbClr val="FF0000"/>
              </a:solidFill>
            </a:endParaRPr>
          </a:p>
          <a:p>
            <a:pPr algn="l">
              <a:lnSpc>
                <a:spcPct val="150000"/>
              </a:lnSpc>
            </a:pPr>
            <a:r>
              <a:rPr lang="en-US" altLang="zh-CN" dirty="0"/>
              <a:t>B</a:t>
            </a:r>
            <a:r>
              <a:rPr lang="zh-CN" altLang="en-US" dirty="0"/>
              <a:t>、长期的、经常性的保险</a:t>
            </a:r>
            <a:endParaRPr lang="en-GB" altLang="zh-CN" dirty="0"/>
          </a:p>
          <a:p>
            <a:pPr algn="l">
              <a:lnSpc>
                <a:spcPct val="150000"/>
              </a:lnSpc>
            </a:pPr>
            <a:r>
              <a:rPr lang="en-US" altLang="zh-CN" dirty="0"/>
              <a:t>C</a:t>
            </a:r>
            <a:r>
              <a:rPr lang="zh-CN" altLang="en-US" dirty="0"/>
              <a:t>、短期的、强制性的保险</a:t>
            </a:r>
            <a:endParaRPr lang="en-GB" altLang="zh-CN" dirty="0"/>
          </a:p>
          <a:p>
            <a:pPr algn="l">
              <a:lnSpc>
                <a:spcPct val="150000"/>
              </a:lnSpc>
            </a:pPr>
            <a:r>
              <a:rPr lang="en-US" altLang="zh-CN" dirty="0"/>
              <a:t>D</a:t>
            </a:r>
            <a:r>
              <a:rPr lang="zh-CN" altLang="en-US" dirty="0"/>
              <a:t>、医疗给付</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7836638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60723" y="2040158"/>
            <a:ext cx="7163491" cy="3925153"/>
          </a:xfrm>
        </p:spPr>
        <p:txBody>
          <a:bodyPr anchor="ctr"/>
          <a:lstStyle/>
          <a:p>
            <a:pPr algn="l">
              <a:lnSpc>
                <a:spcPct val="150000"/>
              </a:lnSpc>
            </a:pPr>
            <a:r>
              <a:rPr lang="zh-CN" altLang="en-US" dirty="0"/>
              <a:t>医疗社会保险费用分担形式，大致有（     ）。</a:t>
            </a:r>
            <a:endParaRPr lang="en-US" altLang="zh-CN" dirty="0"/>
          </a:p>
          <a:p>
            <a:pPr algn="l">
              <a:lnSpc>
                <a:spcPct val="150000"/>
              </a:lnSpc>
            </a:pPr>
            <a:r>
              <a:rPr lang="en-US" altLang="zh-CN" dirty="0"/>
              <a:t>A</a:t>
            </a:r>
            <a:r>
              <a:rPr lang="zh-CN" altLang="en-US" dirty="0"/>
              <a:t>、定额自付</a:t>
            </a:r>
          </a:p>
          <a:p>
            <a:pPr algn="l">
              <a:lnSpc>
                <a:spcPct val="150000"/>
              </a:lnSpc>
            </a:pPr>
            <a:r>
              <a:rPr lang="en-US" altLang="zh-CN" dirty="0"/>
              <a:t>B</a:t>
            </a:r>
            <a:r>
              <a:rPr lang="zh-CN" altLang="en-US" dirty="0"/>
              <a:t>、按比例自付</a:t>
            </a:r>
          </a:p>
          <a:p>
            <a:pPr algn="l">
              <a:lnSpc>
                <a:spcPct val="150000"/>
              </a:lnSpc>
            </a:pPr>
            <a:r>
              <a:rPr lang="en-US" altLang="zh-CN" dirty="0"/>
              <a:t>C</a:t>
            </a:r>
            <a:r>
              <a:rPr lang="zh-CN" altLang="en-US" dirty="0"/>
              <a:t>、扣除保险</a:t>
            </a:r>
          </a:p>
          <a:p>
            <a:pPr algn="l">
              <a:lnSpc>
                <a:spcPct val="150000"/>
              </a:lnSpc>
            </a:pPr>
            <a:r>
              <a:rPr lang="en-US" altLang="zh-CN" dirty="0"/>
              <a:t>D</a:t>
            </a:r>
            <a:r>
              <a:rPr lang="zh-CN" altLang="en-US" dirty="0"/>
              <a:t>、最高自付限额</a:t>
            </a:r>
          </a:p>
          <a:p>
            <a:pPr algn="l">
              <a:lnSpc>
                <a:spcPct val="150000"/>
              </a:lnSpc>
            </a:pPr>
            <a:r>
              <a:rPr lang="en-US" altLang="zh-CN" dirty="0"/>
              <a:t>E</a:t>
            </a:r>
            <a:r>
              <a:rPr lang="zh-CN" altLang="en-US" dirty="0"/>
              <a:t>、商业补助</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34606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A8AC9D7-53A9-4001-BF7B-14A20B6EE90B}"/>
              </a:ext>
            </a:extLst>
          </p:cNvPr>
          <p:cNvGrpSpPr/>
          <p:nvPr/>
        </p:nvGrpSpPr>
        <p:grpSpPr>
          <a:xfrm>
            <a:off x="107475" y="941847"/>
            <a:ext cx="7577033" cy="1097945"/>
            <a:chOff x="107475" y="941847"/>
            <a:chExt cx="7577033" cy="1097945"/>
          </a:xfrm>
        </p:grpSpPr>
        <p:grpSp>
          <p:nvGrpSpPr>
            <p:cNvPr id="7" name="组合 6">
              <a:extLst>
                <a:ext uri="{FF2B5EF4-FFF2-40B4-BE49-F238E27FC236}">
                  <a16:creationId xmlns:a16="http://schemas.microsoft.com/office/drawing/2014/main" id="{3F2FF8D5-8BE8-4A0C-9C92-442A7D797CA6}"/>
                </a:ext>
              </a:extLst>
            </p:cNvPr>
            <p:cNvGrpSpPr/>
            <p:nvPr/>
          </p:nvGrpSpPr>
          <p:grpSpPr>
            <a:xfrm>
              <a:off x="107475" y="941847"/>
              <a:ext cx="6384576" cy="1097945"/>
              <a:chOff x="107475" y="941847"/>
              <a:chExt cx="6384576" cy="1097945"/>
            </a:xfrm>
          </p:grpSpPr>
          <p:sp>
            <p:nvSpPr>
              <p:cNvPr id="9" name="文本框 8">
                <a:extLst>
                  <a:ext uri="{FF2B5EF4-FFF2-40B4-BE49-F238E27FC236}">
                    <a16:creationId xmlns:a16="http://schemas.microsoft.com/office/drawing/2014/main" id="{4C9C6688-4B46-472F-BFEA-0EFA46204B4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矩形 9">
                <a:extLst>
                  <a:ext uri="{FF2B5EF4-FFF2-40B4-BE49-F238E27FC236}">
                    <a16:creationId xmlns:a16="http://schemas.microsoft.com/office/drawing/2014/main" id="{3E7A55E5-231F-4420-8D76-E3839997256D}"/>
                  </a:ext>
                </a:extLst>
              </p:cNvPr>
              <p:cNvSpPr/>
              <p:nvPr/>
            </p:nvSpPr>
            <p:spPr>
              <a:xfrm>
                <a:off x="263415" y="1608905"/>
                <a:ext cx="62286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我国失业保险制度存在的主要问题分析</a:t>
                </a:r>
              </a:p>
            </p:txBody>
          </p:sp>
        </p:grpSp>
        <p:sp>
          <p:nvSpPr>
            <p:cNvPr id="8" name="文本框 7">
              <a:extLst>
                <a:ext uri="{FF2B5EF4-FFF2-40B4-BE49-F238E27FC236}">
                  <a16:creationId xmlns:a16="http://schemas.microsoft.com/office/drawing/2014/main" id="{4E07F37B-D11D-47EC-AD86-904CDE798224}"/>
                </a:ext>
              </a:extLst>
            </p:cNvPr>
            <p:cNvSpPr txBox="1"/>
            <p:nvPr/>
          </p:nvSpPr>
          <p:spPr>
            <a:xfrm>
              <a:off x="6246294" y="163427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Calibri"/>
                  <a:ea typeface="微软雅黑"/>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lang="zh-CN" altLang="en-US" b="1" dirty="0">
                  <a:solidFill>
                    <a:prstClr val="white"/>
                  </a:solidFill>
                  <a:latin typeface="Calibri"/>
                  <a:ea typeface="微软雅黑"/>
                </a:rPr>
                <a:t>简答</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grpSp>
      <p:sp>
        <p:nvSpPr>
          <p:cNvPr id="2" name="矩形 1">
            <a:extLst>
              <a:ext uri="{FF2B5EF4-FFF2-40B4-BE49-F238E27FC236}">
                <a16:creationId xmlns:a16="http://schemas.microsoft.com/office/drawing/2014/main" id="{85E2E894-817C-487C-93C7-CD1B6DC2B882}"/>
              </a:ext>
            </a:extLst>
          </p:cNvPr>
          <p:cNvSpPr/>
          <p:nvPr/>
        </p:nvSpPr>
        <p:spPr>
          <a:xfrm>
            <a:off x="1329255" y="2679602"/>
            <a:ext cx="736611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effectLst/>
                <a:uLnTx/>
                <a:uFillTx/>
                <a:latin typeface="Calibri"/>
                <a:ea typeface="微软雅黑"/>
                <a:cs typeface="+mn-cs"/>
              </a:rPr>
              <a:t>（一）</a:t>
            </a:r>
            <a:r>
              <a:rPr kumimoji="0" lang="zh-CN" altLang="zh-CN" sz="2000" b="0" i="0" u="none" strike="noStrike" kern="1200" cap="none" spc="0" normalizeH="0" baseline="0" noProof="0" dirty="0">
                <a:ln>
                  <a:noFill/>
                </a:ln>
                <a:effectLst/>
                <a:uLnTx/>
                <a:uFillTx/>
                <a:latin typeface="Calibri"/>
                <a:ea typeface="微软雅黑"/>
                <a:cs typeface="+mn-cs"/>
              </a:rPr>
              <a:t>对建立社会失业保险制度的紧迫性、重要性认识严重不足</a:t>
            </a:r>
            <a:endParaRPr kumimoji="0" lang="en-GB" altLang="zh-CN" sz="2000" b="0" i="0" u="none" strike="noStrike" kern="1200" cap="none" spc="0" normalizeH="0" baseline="0" noProof="0" dirty="0">
              <a:ln>
                <a:noFill/>
              </a:ln>
              <a:effectLst/>
              <a:uLnTx/>
              <a:uFillTx/>
              <a:latin typeface="Calibri"/>
              <a:ea typeface="微软雅黑"/>
              <a:cs typeface="+mn-cs"/>
            </a:endParaRPr>
          </a:p>
        </p:txBody>
      </p:sp>
      <p:sp>
        <p:nvSpPr>
          <p:cNvPr id="11" name="矩形 10">
            <a:extLst>
              <a:ext uri="{FF2B5EF4-FFF2-40B4-BE49-F238E27FC236}">
                <a16:creationId xmlns:a16="http://schemas.microsoft.com/office/drawing/2014/main" id="{A2951434-1B75-462F-A4A6-4911728BD634}"/>
              </a:ext>
            </a:extLst>
          </p:cNvPr>
          <p:cNvSpPr/>
          <p:nvPr/>
        </p:nvSpPr>
        <p:spPr>
          <a:xfrm>
            <a:off x="1315294" y="3416378"/>
            <a:ext cx="480131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现行失业保险制度的保障能力不足</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C67B9E88-4ED3-4256-84EE-80F907AAB2F6}"/>
              </a:ext>
            </a:extLst>
          </p:cNvPr>
          <p:cNvSpPr/>
          <p:nvPr/>
        </p:nvSpPr>
        <p:spPr>
          <a:xfrm>
            <a:off x="1329255" y="5387671"/>
            <a:ext cx="736611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（三）</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现行的失业保险制度在促进失业者再就业方面的功能较弱</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5349BC61-F621-45C5-B510-EB791EC83582}"/>
              </a:ext>
            </a:extLst>
          </p:cNvPr>
          <p:cNvSpPr/>
          <p:nvPr/>
        </p:nvSpPr>
        <p:spPr>
          <a:xfrm>
            <a:off x="1329255" y="6124447"/>
            <a:ext cx="42883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（四）</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现行失业保险制度的制度缺陷</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67576835-C4C2-48CD-9966-D22244E1FA8C}"/>
              </a:ext>
            </a:extLst>
          </p:cNvPr>
          <p:cNvSpPr/>
          <p:nvPr/>
        </p:nvSpPr>
        <p:spPr>
          <a:xfrm>
            <a:off x="983528" y="182455"/>
            <a:ext cx="706248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一、对建立社会失业保险制度的紧迫性、重要性认识严重不足</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647A7186-44AD-43DC-828B-C224204F93D9}"/>
              </a:ext>
            </a:extLst>
          </p:cNvPr>
          <p:cNvSpPr/>
          <p:nvPr/>
        </p:nvSpPr>
        <p:spPr>
          <a:xfrm>
            <a:off x="2131158" y="3885962"/>
            <a:ext cx="20040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1</a:t>
            </a:r>
            <a:r>
              <a:rPr kumimoji="0" lang="zh-CN" altLang="en-US"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、资金严重短缺 </a:t>
            </a:r>
            <a:endParaRPr kumimoji="0" lang="en-GB" altLang="zh-CN"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sp>
        <p:nvSpPr>
          <p:cNvPr id="5" name="矩形 4">
            <a:extLst>
              <a:ext uri="{FF2B5EF4-FFF2-40B4-BE49-F238E27FC236}">
                <a16:creationId xmlns:a16="http://schemas.microsoft.com/office/drawing/2014/main" id="{A6FA9164-AB2C-4AD1-8B60-9B4E38BACDEA}"/>
              </a:ext>
            </a:extLst>
          </p:cNvPr>
          <p:cNvSpPr/>
          <p:nvPr/>
        </p:nvSpPr>
        <p:spPr>
          <a:xfrm>
            <a:off x="2131158" y="4357574"/>
            <a:ext cx="29274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b="0" i="0" u="none" strike="noStrike" kern="1200" cap="none" spc="0" normalizeH="0" baseline="0" noProof="0" dirty="0">
                <a:ln>
                  <a:noFill/>
                </a:ln>
                <a:solidFill>
                  <a:prstClr val="black"/>
                </a:solidFill>
                <a:effectLst/>
                <a:uLnTx/>
                <a:uFillTx/>
                <a:latin typeface="微软雅黑"/>
                <a:ea typeface="微软雅黑"/>
                <a:cs typeface="+mn-cs"/>
              </a:rPr>
              <a:t>、所提供的保障能力有限 </a:t>
            </a:r>
          </a:p>
        </p:txBody>
      </p:sp>
      <p:sp>
        <p:nvSpPr>
          <p:cNvPr id="17" name="矩形 16">
            <a:extLst>
              <a:ext uri="{FF2B5EF4-FFF2-40B4-BE49-F238E27FC236}">
                <a16:creationId xmlns:a16="http://schemas.microsoft.com/office/drawing/2014/main" id="{C81C1C21-C36F-4967-91EF-138E9ACABDC4}"/>
              </a:ext>
            </a:extLst>
          </p:cNvPr>
          <p:cNvSpPr/>
          <p:nvPr/>
        </p:nvSpPr>
        <p:spPr>
          <a:xfrm>
            <a:off x="2131158" y="4814274"/>
            <a:ext cx="216597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b="0" i="0" u="none" strike="noStrike" kern="1200" cap="none" spc="0" normalizeH="0" baseline="0" noProof="0" dirty="0">
                <a:ln>
                  <a:noFill/>
                </a:ln>
                <a:solidFill>
                  <a:prstClr val="black"/>
                </a:solidFill>
                <a:effectLst/>
                <a:uLnTx/>
                <a:uFillTx/>
                <a:latin typeface="微软雅黑"/>
                <a:ea typeface="微软雅黑"/>
                <a:cs typeface="+mn-cs"/>
              </a:rPr>
              <a:t>、覆盖的范围太小</a:t>
            </a:r>
            <a:endParaRPr kumimoji="0" lang="en-GB" altLang="zh-CN"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3704651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60723" y="2040158"/>
            <a:ext cx="7163491" cy="3925153"/>
          </a:xfrm>
        </p:spPr>
        <p:txBody>
          <a:bodyPr anchor="ctr"/>
          <a:lstStyle/>
          <a:p>
            <a:pPr algn="l">
              <a:lnSpc>
                <a:spcPct val="150000"/>
              </a:lnSpc>
            </a:pPr>
            <a:r>
              <a:rPr lang="zh-CN" altLang="en-US" dirty="0"/>
              <a:t>医疗社会保险费用分担形式，大致有（   </a:t>
            </a:r>
            <a:r>
              <a:rPr lang="en-US" altLang="zh-CN" b="1" dirty="0">
                <a:solidFill>
                  <a:srgbClr val="FF0000"/>
                </a:solidFill>
              </a:rPr>
              <a:t>ABCD</a:t>
            </a:r>
            <a:r>
              <a:rPr lang="zh-CN" altLang="en-US" dirty="0"/>
              <a:t>  ）。</a:t>
            </a:r>
            <a:endParaRPr lang="en-US" altLang="zh-CN" dirty="0"/>
          </a:p>
          <a:p>
            <a:pPr algn="l">
              <a:lnSpc>
                <a:spcPct val="150000"/>
              </a:lnSpc>
            </a:pPr>
            <a:r>
              <a:rPr lang="en-US" altLang="zh-CN" b="1" dirty="0">
                <a:solidFill>
                  <a:srgbClr val="FF0000"/>
                </a:solidFill>
              </a:rPr>
              <a:t>A</a:t>
            </a:r>
            <a:r>
              <a:rPr lang="zh-CN" altLang="en-US" b="1" dirty="0">
                <a:solidFill>
                  <a:srgbClr val="FF0000"/>
                </a:solidFill>
              </a:rPr>
              <a:t>、定额自付</a:t>
            </a:r>
          </a:p>
          <a:p>
            <a:pPr algn="l">
              <a:lnSpc>
                <a:spcPct val="150000"/>
              </a:lnSpc>
            </a:pPr>
            <a:r>
              <a:rPr lang="en-US" altLang="zh-CN" b="1" dirty="0">
                <a:solidFill>
                  <a:srgbClr val="FF0000"/>
                </a:solidFill>
              </a:rPr>
              <a:t>B</a:t>
            </a:r>
            <a:r>
              <a:rPr lang="zh-CN" altLang="en-US" b="1" dirty="0">
                <a:solidFill>
                  <a:srgbClr val="FF0000"/>
                </a:solidFill>
              </a:rPr>
              <a:t>、按比例自付</a:t>
            </a:r>
          </a:p>
          <a:p>
            <a:pPr algn="l">
              <a:lnSpc>
                <a:spcPct val="150000"/>
              </a:lnSpc>
            </a:pPr>
            <a:r>
              <a:rPr lang="en-US" altLang="zh-CN" b="1" dirty="0">
                <a:solidFill>
                  <a:srgbClr val="FF0000"/>
                </a:solidFill>
              </a:rPr>
              <a:t>C</a:t>
            </a:r>
            <a:r>
              <a:rPr lang="zh-CN" altLang="en-US" b="1" dirty="0">
                <a:solidFill>
                  <a:srgbClr val="FF0000"/>
                </a:solidFill>
              </a:rPr>
              <a:t>、扣除保险</a:t>
            </a:r>
          </a:p>
          <a:p>
            <a:pPr algn="l">
              <a:lnSpc>
                <a:spcPct val="150000"/>
              </a:lnSpc>
            </a:pPr>
            <a:r>
              <a:rPr lang="en-US" altLang="zh-CN" b="1" dirty="0">
                <a:solidFill>
                  <a:srgbClr val="FF0000"/>
                </a:solidFill>
              </a:rPr>
              <a:t>D</a:t>
            </a:r>
            <a:r>
              <a:rPr lang="zh-CN" altLang="en-US" b="1" dirty="0">
                <a:solidFill>
                  <a:srgbClr val="FF0000"/>
                </a:solidFill>
              </a:rPr>
              <a:t>、最高自付限额</a:t>
            </a:r>
          </a:p>
          <a:p>
            <a:pPr algn="l">
              <a:lnSpc>
                <a:spcPct val="150000"/>
              </a:lnSpc>
            </a:pPr>
            <a:r>
              <a:rPr lang="en-US" altLang="zh-CN" dirty="0"/>
              <a:t>E</a:t>
            </a:r>
            <a:r>
              <a:rPr lang="zh-CN" altLang="en-US" dirty="0"/>
              <a:t>、商业补助</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764506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25E35FE-3503-403A-B12C-5B81667079F3}"/>
              </a:ext>
            </a:extLst>
          </p:cNvPr>
          <p:cNvGrpSpPr/>
          <p:nvPr/>
        </p:nvGrpSpPr>
        <p:grpSpPr>
          <a:xfrm>
            <a:off x="2509834" y="1452744"/>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algn="ctr"/>
              <a:r>
                <a:rPr lang="zh-CN" altLang="en-US" sz="4000" b="1" dirty="0"/>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第六节  中国医疗保险的现在及改革</a:t>
                </a:r>
              </a:p>
            </p:txBody>
          </p:sp>
        </p:grpSp>
      </p:grpSp>
    </p:spTree>
    <p:extLst>
      <p:ext uri="{BB962C8B-B14F-4D97-AF65-F5344CB8AC3E}">
        <p14:creationId xmlns:p14="http://schemas.microsoft.com/office/powerpoint/2010/main" val="1467622517"/>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7E32976-6730-46A2-B18E-FC11AD068029}"/>
              </a:ext>
            </a:extLst>
          </p:cNvPr>
          <p:cNvGrpSpPr/>
          <p:nvPr/>
        </p:nvGrpSpPr>
        <p:grpSpPr>
          <a:xfrm>
            <a:off x="107475" y="941847"/>
            <a:ext cx="4735657" cy="1048969"/>
            <a:chOff x="107475" y="941847"/>
            <a:chExt cx="4735657" cy="1048969"/>
          </a:xfrm>
        </p:grpSpPr>
        <p:sp>
          <p:nvSpPr>
            <p:cNvPr id="8" name="文本框 7">
              <a:extLst>
                <a:ext uri="{FF2B5EF4-FFF2-40B4-BE49-F238E27FC236}">
                  <a16:creationId xmlns:a16="http://schemas.microsoft.com/office/drawing/2014/main" id="{FE4E2855-223E-4BF3-91A7-AF5FA8E13F46}"/>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9" name="矩形 8">
              <a:extLst>
                <a:ext uri="{FF2B5EF4-FFF2-40B4-BE49-F238E27FC236}">
                  <a16:creationId xmlns:a16="http://schemas.microsoft.com/office/drawing/2014/main" id="{108E511B-3EAF-44F8-95C7-530A91AE3476}"/>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grpSp>
      <p:sp>
        <p:nvSpPr>
          <p:cNvPr id="7" name="文本框 6">
            <a:extLst>
              <a:ext uri="{FF2B5EF4-FFF2-40B4-BE49-F238E27FC236}">
                <a16:creationId xmlns:a16="http://schemas.microsoft.com/office/drawing/2014/main" id="{0119E1CE-C63A-464A-890B-4B1372705EC2}"/>
              </a:ext>
            </a:extLst>
          </p:cNvPr>
          <p:cNvSpPr txBox="1"/>
          <p:nvPr/>
        </p:nvSpPr>
        <p:spPr>
          <a:xfrm>
            <a:off x="4637195" y="284944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2" name="矩形 1">
            <a:extLst>
              <a:ext uri="{FF2B5EF4-FFF2-40B4-BE49-F238E27FC236}">
                <a16:creationId xmlns:a16="http://schemas.microsoft.com/office/drawing/2014/main" id="{1D1EEE85-C3DD-486D-8DD3-228E66A33B47}"/>
              </a:ext>
            </a:extLst>
          </p:cNvPr>
          <p:cNvSpPr/>
          <p:nvPr/>
        </p:nvSpPr>
        <p:spPr>
          <a:xfrm>
            <a:off x="623707" y="2153365"/>
            <a:ext cx="4219425" cy="400110"/>
          </a:xfrm>
          <a:prstGeom prst="rect">
            <a:avLst/>
          </a:prstGeom>
        </p:spPr>
        <p:txBody>
          <a:bodyPr wrap="none">
            <a:spAutoFit/>
          </a:bodyPr>
          <a:lstStyle/>
          <a:p>
            <a:pPr lvl="0"/>
            <a:r>
              <a:rPr lang="en-US" altLang="zh-CN" sz="2000" b="1" dirty="0"/>
              <a:t>7.5.1   </a:t>
            </a:r>
            <a:r>
              <a:rPr lang="zh-CN" altLang="en-US" sz="2000" b="1" dirty="0"/>
              <a:t>一、国家预算型医疗保险制度</a:t>
            </a:r>
          </a:p>
        </p:txBody>
      </p:sp>
      <p:sp>
        <p:nvSpPr>
          <p:cNvPr id="11" name="矩形 10">
            <a:extLst>
              <a:ext uri="{FF2B5EF4-FFF2-40B4-BE49-F238E27FC236}">
                <a16:creationId xmlns:a16="http://schemas.microsoft.com/office/drawing/2014/main" id="{3D5001AE-5B90-42D9-A2AC-002D7FFC665D}"/>
              </a:ext>
            </a:extLst>
          </p:cNvPr>
          <p:cNvSpPr/>
          <p:nvPr/>
        </p:nvSpPr>
        <p:spPr>
          <a:xfrm>
            <a:off x="769629" y="2849442"/>
            <a:ext cx="3775393" cy="400110"/>
          </a:xfrm>
          <a:prstGeom prst="rect">
            <a:avLst/>
          </a:prstGeom>
        </p:spPr>
        <p:txBody>
          <a:bodyPr wrap="none">
            <a:spAutoFit/>
          </a:bodyPr>
          <a:lstStyle/>
          <a:p>
            <a:pPr lvl="0"/>
            <a:r>
              <a:rPr lang="zh-CN" altLang="en-US" sz="2000" dirty="0"/>
              <a:t>（一）英国的社会医疗保险模式</a:t>
            </a:r>
          </a:p>
        </p:txBody>
      </p:sp>
      <p:sp>
        <p:nvSpPr>
          <p:cNvPr id="13" name="文本框 12">
            <a:extLst>
              <a:ext uri="{FF2B5EF4-FFF2-40B4-BE49-F238E27FC236}">
                <a16:creationId xmlns:a16="http://schemas.microsoft.com/office/drawing/2014/main" id="{0D0A7830-B39B-4C30-9D64-AB0FBF04424F}"/>
              </a:ext>
            </a:extLst>
          </p:cNvPr>
          <p:cNvSpPr txBox="1"/>
          <p:nvPr/>
        </p:nvSpPr>
        <p:spPr>
          <a:xfrm>
            <a:off x="1635111" y="3564234"/>
            <a:ext cx="9350046" cy="966547"/>
          </a:xfrm>
          <a:prstGeom prst="rect">
            <a:avLst/>
          </a:prstGeom>
          <a:noFill/>
        </p:spPr>
        <p:txBody>
          <a:bodyPr wrap="square" rtlCol="0">
            <a:spAutoFit/>
          </a:bodyPr>
          <a:lstStyle/>
          <a:p>
            <a:pPr>
              <a:lnSpc>
                <a:spcPct val="150000"/>
              </a:lnSpc>
              <a:spcAft>
                <a:spcPts val="1200"/>
              </a:spcAft>
            </a:pPr>
            <a:r>
              <a:rPr lang="zh-CN" altLang="en-US" sz="2000" dirty="0"/>
              <a:t>英国医疗保险制度的主要特征是国家保健服务制，国家保健服务制的经费主要是由</a:t>
            </a:r>
            <a:r>
              <a:rPr lang="zh-CN" altLang="en-US" sz="2000" dirty="0">
                <a:solidFill>
                  <a:srgbClr val="FF0000"/>
                </a:solidFill>
              </a:rPr>
              <a:t>国家投入。</a:t>
            </a:r>
            <a:endParaRPr lang="zh-CN" altLang="en-US" sz="2400" dirty="0">
              <a:solidFill>
                <a:srgbClr val="FF0000"/>
              </a:solidFill>
            </a:endParaRPr>
          </a:p>
        </p:txBody>
      </p:sp>
    </p:spTree>
    <p:extLst>
      <p:ext uri="{BB962C8B-B14F-4D97-AF65-F5344CB8AC3E}">
        <p14:creationId xmlns:p14="http://schemas.microsoft.com/office/powerpoint/2010/main" val="3960523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119E1CE-C63A-464A-890B-4B1372705EC2}"/>
              </a:ext>
            </a:extLst>
          </p:cNvPr>
          <p:cNvSpPr txBox="1"/>
          <p:nvPr/>
        </p:nvSpPr>
        <p:spPr>
          <a:xfrm>
            <a:off x="4637195" y="286483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2" name="矩形 1">
            <a:extLst>
              <a:ext uri="{FF2B5EF4-FFF2-40B4-BE49-F238E27FC236}">
                <a16:creationId xmlns:a16="http://schemas.microsoft.com/office/drawing/2014/main" id="{1D1EEE85-C3DD-486D-8DD3-228E66A33B47}"/>
              </a:ext>
            </a:extLst>
          </p:cNvPr>
          <p:cNvSpPr/>
          <p:nvPr/>
        </p:nvSpPr>
        <p:spPr>
          <a:xfrm>
            <a:off x="587939" y="2174434"/>
            <a:ext cx="4732386" cy="400110"/>
          </a:xfrm>
          <a:prstGeom prst="rect">
            <a:avLst/>
          </a:prstGeom>
        </p:spPr>
        <p:txBody>
          <a:bodyPr wrap="none">
            <a:spAutoFit/>
          </a:bodyPr>
          <a:lstStyle/>
          <a:p>
            <a:pPr lvl="0"/>
            <a:r>
              <a:rPr lang="en-US" altLang="zh-CN" sz="2000" b="1" dirty="0"/>
              <a:t>7.5.2   </a:t>
            </a:r>
            <a:r>
              <a:rPr lang="zh-CN" altLang="en-US" sz="2000" b="1" dirty="0"/>
              <a:t>二、社会医疗保险型医疗保险制度</a:t>
            </a:r>
          </a:p>
        </p:txBody>
      </p:sp>
      <p:sp>
        <p:nvSpPr>
          <p:cNvPr id="3" name="矩形 2">
            <a:extLst>
              <a:ext uri="{FF2B5EF4-FFF2-40B4-BE49-F238E27FC236}">
                <a16:creationId xmlns:a16="http://schemas.microsoft.com/office/drawing/2014/main" id="{2E2FDB43-2F3D-4609-9FCF-52666727E75D}"/>
              </a:ext>
            </a:extLst>
          </p:cNvPr>
          <p:cNvSpPr/>
          <p:nvPr/>
        </p:nvSpPr>
        <p:spPr>
          <a:xfrm>
            <a:off x="1376164" y="3565046"/>
            <a:ext cx="8083305" cy="499624"/>
          </a:xfrm>
          <a:prstGeom prst="rect">
            <a:avLst/>
          </a:prstGeom>
          <a:solidFill>
            <a:schemeClr val="accent6">
              <a:lumMod val="60000"/>
              <a:lumOff val="40000"/>
            </a:schemeClr>
          </a:solidFill>
        </p:spPr>
        <p:txBody>
          <a:bodyPr wrap="square">
            <a:spAutoFit/>
          </a:bodyPr>
          <a:lstStyle/>
          <a:p>
            <a:pPr lvl="0">
              <a:lnSpc>
                <a:spcPct val="150000"/>
              </a:lnSpc>
            </a:pP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“健康保险”</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和“</a:t>
            </a: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国民健康保险”</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是</a:t>
            </a: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日本</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医疗保险体系的</a:t>
            </a: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两大支柱。</a:t>
            </a:r>
            <a:endParaRPr lang="en-GB" altLang="zh-CN" sz="2000" dirty="0">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3D5001AE-5B90-42D9-A2AC-002D7FFC665D}"/>
              </a:ext>
            </a:extLst>
          </p:cNvPr>
          <p:cNvSpPr/>
          <p:nvPr/>
        </p:nvSpPr>
        <p:spPr>
          <a:xfrm>
            <a:off x="769629" y="2849442"/>
            <a:ext cx="3775393" cy="400110"/>
          </a:xfrm>
          <a:prstGeom prst="rect">
            <a:avLst/>
          </a:prstGeom>
        </p:spPr>
        <p:txBody>
          <a:bodyPr wrap="none">
            <a:spAutoFit/>
          </a:bodyPr>
          <a:lstStyle/>
          <a:p>
            <a:pPr lvl="0"/>
            <a:r>
              <a:rPr lang="zh-CN" altLang="en-US" sz="2000" dirty="0"/>
              <a:t>（一）日本的社会医疗保险模式</a:t>
            </a:r>
          </a:p>
        </p:txBody>
      </p:sp>
      <p:sp>
        <p:nvSpPr>
          <p:cNvPr id="13" name="文本框 12">
            <a:extLst>
              <a:ext uri="{FF2B5EF4-FFF2-40B4-BE49-F238E27FC236}">
                <a16:creationId xmlns:a16="http://schemas.microsoft.com/office/drawing/2014/main" id="{0D0A7830-B39B-4C30-9D64-AB0FBF04424F}"/>
              </a:ext>
            </a:extLst>
          </p:cNvPr>
          <p:cNvSpPr txBox="1"/>
          <p:nvPr/>
        </p:nvSpPr>
        <p:spPr>
          <a:xfrm>
            <a:off x="1575940" y="4339568"/>
            <a:ext cx="4205416" cy="2043765"/>
          </a:xfrm>
          <a:prstGeom prst="rect">
            <a:avLst/>
          </a:prstGeom>
          <a:noFill/>
        </p:spPr>
        <p:txBody>
          <a:bodyPr wrap="square" rtlCol="0">
            <a:spAutoFit/>
          </a:bodyPr>
          <a:lstStyle/>
          <a:p>
            <a:pPr>
              <a:lnSpc>
                <a:spcPct val="150000"/>
              </a:lnSpc>
              <a:spcAft>
                <a:spcPts val="1200"/>
              </a:spcAft>
            </a:pPr>
            <a:r>
              <a:rPr lang="zh-CN" altLang="en-US" sz="2000" dirty="0"/>
              <a:t>日本健康保险的特征：</a:t>
            </a:r>
            <a:endParaRPr lang="en-US" altLang="zh-CN" sz="2000" dirty="0"/>
          </a:p>
          <a:p>
            <a:pPr>
              <a:lnSpc>
                <a:spcPct val="150000"/>
              </a:lnSpc>
            </a:pPr>
            <a:r>
              <a:rPr lang="en-US" altLang="zh-CN" sz="2000" dirty="0"/>
              <a:t>1</a:t>
            </a:r>
            <a:r>
              <a:rPr lang="zh-CN" altLang="en-US" sz="2000" dirty="0"/>
              <a:t>、保险基金负担多元化</a:t>
            </a:r>
            <a:endParaRPr lang="en-US" altLang="zh-CN" sz="2000" dirty="0"/>
          </a:p>
          <a:p>
            <a:pPr>
              <a:lnSpc>
                <a:spcPct val="150000"/>
              </a:lnSpc>
            </a:pPr>
            <a:r>
              <a:rPr lang="en-US" altLang="zh-CN" sz="2000" dirty="0"/>
              <a:t>2</a:t>
            </a:r>
            <a:r>
              <a:rPr lang="zh-CN" altLang="en-US" sz="2000" dirty="0"/>
              <a:t>、保险范围广泛</a:t>
            </a:r>
            <a:endParaRPr lang="en-US" altLang="zh-CN" sz="2000" dirty="0"/>
          </a:p>
          <a:p>
            <a:pPr>
              <a:lnSpc>
                <a:spcPct val="150000"/>
              </a:lnSpc>
            </a:pPr>
            <a:r>
              <a:rPr lang="en-US" altLang="zh-CN" sz="2000" dirty="0"/>
              <a:t>3</a:t>
            </a:r>
            <a:r>
              <a:rPr lang="zh-CN" altLang="en-US" sz="2000" dirty="0"/>
              <a:t>、管理层次清晰</a:t>
            </a:r>
          </a:p>
        </p:txBody>
      </p:sp>
      <p:sp>
        <p:nvSpPr>
          <p:cNvPr id="4" name="矩形 3">
            <a:extLst>
              <a:ext uri="{FF2B5EF4-FFF2-40B4-BE49-F238E27FC236}">
                <a16:creationId xmlns:a16="http://schemas.microsoft.com/office/drawing/2014/main" id="{7D042CC3-34E0-4C86-A78D-420E3550C420}"/>
              </a:ext>
            </a:extLst>
          </p:cNvPr>
          <p:cNvSpPr/>
          <p:nvPr/>
        </p:nvSpPr>
        <p:spPr>
          <a:xfrm>
            <a:off x="3937282" y="5431523"/>
            <a:ext cx="2961067" cy="463588"/>
          </a:xfrm>
          <a:prstGeom prst="rect">
            <a:avLst/>
          </a:prstGeom>
        </p:spPr>
        <p:txBody>
          <a:bodyPr wrap="none">
            <a:spAutoFit/>
          </a:bodyPr>
          <a:lstStyle/>
          <a:p>
            <a:pPr>
              <a:lnSpc>
                <a:spcPct val="150000"/>
              </a:lnSpc>
            </a:pPr>
            <a:r>
              <a:rPr lang="zh-CN" altLang="en-US" dirty="0"/>
              <a:t>日本于</a:t>
            </a:r>
            <a:r>
              <a:rPr lang="en-US" altLang="zh-CN" dirty="0"/>
              <a:t>1961</a:t>
            </a:r>
            <a:r>
              <a:rPr lang="zh-CN" altLang="en-US" dirty="0"/>
              <a:t>年实现全民保险</a:t>
            </a:r>
            <a:endParaRPr lang="en-US" altLang="zh-CN" dirty="0"/>
          </a:p>
        </p:txBody>
      </p:sp>
      <p:sp>
        <p:nvSpPr>
          <p:cNvPr id="12" name="矩形 11">
            <a:extLst>
              <a:ext uri="{FF2B5EF4-FFF2-40B4-BE49-F238E27FC236}">
                <a16:creationId xmlns:a16="http://schemas.microsoft.com/office/drawing/2014/main" id="{CE14AB48-7D96-4B04-8F3A-FF305594DF36}"/>
              </a:ext>
            </a:extLst>
          </p:cNvPr>
          <p:cNvSpPr/>
          <p:nvPr/>
        </p:nvSpPr>
        <p:spPr>
          <a:xfrm>
            <a:off x="992051" y="177610"/>
            <a:ext cx="3493264" cy="369332"/>
          </a:xfrm>
          <a:prstGeom prst="rect">
            <a:avLst/>
          </a:prstGeom>
        </p:spPr>
        <p:txBody>
          <a:bodyPr wrap="none">
            <a:spAutoFit/>
          </a:bodyPr>
          <a:lstStyle/>
          <a:p>
            <a:r>
              <a:rPr lang="en-US" altLang="zh-CN" dirty="0">
                <a:latin typeface="Helvetica Neue For Number"/>
              </a:rPr>
              <a:t>7.5.2.1 </a:t>
            </a:r>
            <a:r>
              <a:rPr lang="zh-CN" altLang="en-US" dirty="0">
                <a:latin typeface="Helvetica Neue For Number"/>
              </a:rPr>
              <a:t>日本的社会医疗保险模式</a:t>
            </a:r>
            <a:endParaRPr lang="zh-CN" altLang="en-US" dirty="0"/>
          </a:p>
        </p:txBody>
      </p:sp>
      <p:sp>
        <p:nvSpPr>
          <p:cNvPr id="14" name="文本框 13">
            <a:extLst>
              <a:ext uri="{FF2B5EF4-FFF2-40B4-BE49-F238E27FC236}">
                <a16:creationId xmlns:a16="http://schemas.microsoft.com/office/drawing/2014/main" id="{8F1F81A7-BFDE-4E5D-8103-5B17F872730C}"/>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5" name="矩形 14">
            <a:extLst>
              <a:ext uri="{FF2B5EF4-FFF2-40B4-BE49-F238E27FC236}">
                <a16:creationId xmlns:a16="http://schemas.microsoft.com/office/drawing/2014/main" id="{E0BE88B4-6401-4DD0-94C0-9BBC8BA74756}"/>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spTree>
    <p:extLst>
      <p:ext uri="{BB962C8B-B14F-4D97-AF65-F5344CB8AC3E}">
        <p14:creationId xmlns:p14="http://schemas.microsoft.com/office/powerpoint/2010/main" val="16351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119E1CE-C63A-464A-890B-4B1372705EC2}"/>
              </a:ext>
            </a:extLst>
          </p:cNvPr>
          <p:cNvSpPr txBox="1"/>
          <p:nvPr/>
        </p:nvSpPr>
        <p:spPr>
          <a:xfrm>
            <a:off x="4585342" y="284944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2" name="矩形 1">
            <a:extLst>
              <a:ext uri="{FF2B5EF4-FFF2-40B4-BE49-F238E27FC236}">
                <a16:creationId xmlns:a16="http://schemas.microsoft.com/office/drawing/2014/main" id="{1D1EEE85-C3DD-486D-8DD3-228E66A33B47}"/>
              </a:ext>
            </a:extLst>
          </p:cNvPr>
          <p:cNvSpPr/>
          <p:nvPr/>
        </p:nvSpPr>
        <p:spPr>
          <a:xfrm>
            <a:off x="588013" y="2171652"/>
            <a:ext cx="4732386" cy="400110"/>
          </a:xfrm>
          <a:prstGeom prst="rect">
            <a:avLst/>
          </a:prstGeom>
        </p:spPr>
        <p:txBody>
          <a:bodyPr wrap="none">
            <a:spAutoFit/>
          </a:bodyPr>
          <a:lstStyle/>
          <a:p>
            <a:pPr lvl="0"/>
            <a:r>
              <a:rPr lang="en-US" altLang="zh-CN" sz="2000" b="1" dirty="0"/>
              <a:t>7.5.3   </a:t>
            </a:r>
            <a:r>
              <a:rPr lang="zh-CN" altLang="en-US" sz="2000" b="1" dirty="0"/>
              <a:t>三、商业医疗保险型医疗保险制度</a:t>
            </a:r>
          </a:p>
        </p:txBody>
      </p:sp>
      <p:sp>
        <p:nvSpPr>
          <p:cNvPr id="11" name="矩形 10">
            <a:extLst>
              <a:ext uri="{FF2B5EF4-FFF2-40B4-BE49-F238E27FC236}">
                <a16:creationId xmlns:a16="http://schemas.microsoft.com/office/drawing/2014/main" id="{3D5001AE-5B90-42D9-A2AC-002D7FFC665D}"/>
              </a:ext>
            </a:extLst>
          </p:cNvPr>
          <p:cNvSpPr/>
          <p:nvPr/>
        </p:nvSpPr>
        <p:spPr>
          <a:xfrm>
            <a:off x="769629" y="2849442"/>
            <a:ext cx="3775393" cy="400110"/>
          </a:xfrm>
          <a:prstGeom prst="rect">
            <a:avLst/>
          </a:prstGeom>
        </p:spPr>
        <p:txBody>
          <a:bodyPr wrap="none">
            <a:spAutoFit/>
          </a:bodyPr>
          <a:lstStyle/>
          <a:p>
            <a:pPr lvl="0"/>
            <a:r>
              <a:rPr lang="zh-CN" altLang="en-US" sz="2000" dirty="0"/>
              <a:t>（一）美国的社会医疗保险模式</a:t>
            </a:r>
          </a:p>
        </p:txBody>
      </p:sp>
      <p:sp>
        <p:nvSpPr>
          <p:cNvPr id="13" name="文本框 12">
            <a:extLst>
              <a:ext uri="{FF2B5EF4-FFF2-40B4-BE49-F238E27FC236}">
                <a16:creationId xmlns:a16="http://schemas.microsoft.com/office/drawing/2014/main" id="{0D0A7830-B39B-4C30-9D64-AB0FBF04424F}"/>
              </a:ext>
            </a:extLst>
          </p:cNvPr>
          <p:cNvSpPr txBox="1"/>
          <p:nvPr/>
        </p:nvSpPr>
        <p:spPr>
          <a:xfrm>
            <a:off x="1635111" y="3565046"/>
            <a:ext cx="9807246" cy="2197653"/>
          </a:xfrm>
          <a:prstGeom prst="rect">
            <a:avLst/>
          </a:prstGeom>
          <a:noFill/>
        </p:spPr>
        <p:txBody>
          <a:bodyPr wrap="square" rtlCol="0">
            <a:spAutoFit/>
          </a:bodyPr>
          <a:lstStyle/>
          <a:p>
            <a:pPr>
              <a:lnSpc>
                <a:spcPct val="150000"/>
              </a:lnSpc>
              <a:spcAft>
                <a:spcPts val="2400"/>
              </a:spcAft>
            </a:pPr>
            <a:r>
              <a:rPr lang="zh-CN" altLang="en-US" sz="2000" dirty="0"/>
              <a:t>该制度</a:t>
            </a:r>
            <a:r>
              <a:rPr lang="zh-CN" altLang="en-US" sz="2000" dirty="0">
                <a:solidFill>
                  <a:srgbClr val="FF0000"/>
                </a:solidFill>
              </a:rPr>
              <a:t>完全采用市场机制</a:t>
            </a:r>
            <a:r>
              <a:rPr lang="zh-CN" altLang="en-US" sz="2000" dirty="0"/>
              <a:t>来运转，医疗服务和医疗保险都作为商品存在于保险市场和医疗服务市场，大多数医疗机构都是</a:t>
            </a:r>
            <a:r>
              <a:rPr lang="zh-CN" altLang="en-US" sz="2000" dirty="0">
                <a:solidFill>
                  <a:srgbClr val="FF0000"/>
                </a:solidFill>
              </a:rPr>
              <a:t>以营利为目的的私立医院</a:t>
            </a:r>
            <a:r>
              <a:rPr lang="zh-CN" altLang="en-US" sz="2000" dirty="0"/>
              <a:t>。消费者有较大的选择权，可以根据自己的需求获得不同层次的医疗保健服务。</a:t>
            </a:r>
            <a:endParaRPr lang="en-US" altLang="zh-CN" sz="2000" dirty="0"/>
          </a:p>
          <a:p>
            <a:pPr>
              <a:lnSpc>
                <a:spcPct val="150000"/>
              </a:lnSpc>
              <a:spcAft>
                <a:spcPts val="1200"/>
              </a:spcAft>
            </a:pPr>
            <a:r>
              <a:rPr lang="zh-CN" altLang="en-US" sz="2000" dirty="0"/>
              <a:t>实行这种医疗制度的以</a:t>
            </a:r>
            <a:r>
              <a:rPr lang="zh-CN" altLang="en-US" sz="2000" b="1" dirty="0">
                <a:solidFill>
                  <a:srgbClr val="FF0000"/>
                </a:solidFill>
              </a:rPr>
              <a:t>美国</a:t>
            </a:r>
            <a:r>
              <a:rPr lang="zh-CN" altLang="en-US" sz="2000" dirty="0"/>
              <a:t>最为典型。</a:t>
            </a:r>
          </a:p>
        </p:txBody>
      </p:sp>
      <p:sp>
        <p:nvSpPr>
          <p:cNvPr id="12" name="文本框 11">
            <a:extLst>
              <a:ext uri="{FF2B5EF4-FFF2-40B4-BE49-F238E27FC236}">
                <a16:creationId xmlns:a16="http://schemas.microsoft.com/office/drawing/2014/main" id="{9F13E681-53B2-4FB4-8CDB-5E1DC1A59574}"/>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4" name="矩形 13">
            <a:extLst>
              <a:ext uri="{FF2B5EF4-FFF2-40B4-BE49-F238E27FC236}">
                <a16:creationId xmlns:a16="http://schemas.microsoft.com/office/drawing/2014/main" id="{037CB6A2-1395-472B-BF20-4CC283C8C91B}"/>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spTree>
    <p:extLst>
      <p:ext uri="{BB962C8B-B14F-4D97-AF65-F5344CB8AC3E}">
        <p14:creationId xmlns:p14="http://schemas.microsoft.com/office/powerpoint/2010/main" val="1228477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1EEE85-C3DD-486D-8DD3-228E66A33B47}"/>
              </a:ext>
            </a:extLst>
          </p:cNvPr>
          <p:cNvSpPr/>
          <p:nvPr/>
        </p:nvSpPr>
        <p:spPr>
          <a:xfrm>
            <a:off x="613074" y="2213539"/>
            <a:ext cx="4219425" cy="400110"/>
          </a:xfrm>
          <a:prstGeom prst="rect">
            <a:avLst/>
          </a:prstGeom>
        </p:spPr>
        <p:txBody>
          <a:bodyPr wrap="none">
            <a:spAutoFit/>
          </a:bodyPr>
          <a:lstStyle/>
          <a:p>
            <a:pPr lvl="0"/>
            <a:r>
              <a:rPr lang="en-US" altLang="zh-CN" sz="2000" b="1" dirty="0"/>
              <a:t>7.5.5   </a:t>
            </a:r>
            <a:r>
              <a:rPr lang="zh-CN" altLang="en-US" sz="2000" b="1" dirty="0"/>
              <a:t>五、主要问题及对我国的启示</a:t>
            </a:r>
          </a:p>
        </p:txBody>
      </p:sp>
      <p:sp>
        <p:nvSpPr>
          <p:cNvPr id="4" name="矩形 3">
            <a:extLst>
              <a:ext uri="{FF2B5EF4-FFF2-40B4-BE49-F238E27FC236}">
                <a16:creationId xmlns:a16="http://schemas.microsoft.com/office/drawing/2014/main" id="{8043BFE6-674E-47B4-9F03-CA2C2A3C6F00}"/>
              </a:ext>
            </a:extLst>
          </p:cNvPr>
          <p:cNvSpPr/>
          <p:nvPr/>
        </p:nvSpPr>
        <p:spPr>
          <a:xfrm>
            <a:off x="1280984" y="3684582"/>
            <a:ext cx="10507361" cy="1230593"/>
          </a:xfrm>
          <a:prstGeom prst="rect">
            <a:avLst/>
          </a:prstGeom>
        </p:spPr>
        <p:txBody>
          <a:bodyPr wrap="square">
            <a:spAutoFit/>
          </a:bodyPr>
          <a:lstStyle/>
          <a:p>
            <a:pPr>
              <a:lnSpc>
                <a:spcPct val="200000"/>
              </a:lnSpc>
            </a:pPr>
            <a:r>
              <a:rPr lang="zh-CN" altLang="en-US" sz="2000" dirty="0">
                <a:latin typeface="+mj-ea"/>
                <a:ea typeface="+mj-ea"/>
              </a:rPr>
              <a:t>自</a:t>
            </a:r>
            <a:r>
              <a:rPr lang="en-US" altLang="zh-CN" sz="2000" dirty="0">
                <a:solidFill>
                  <a:srgbClr val="FF0000"/>
                </a:solidFill>
                <a:latin typeface="+mj-ea"/>
                <a:ea typeface="+mj-ea"/>
              </a:rPr>
              <a:t>20</a:t>
            </a:r>
            <a:r>
              <a:rPr lang="zh-CN" altLang="en-US" sz="2000" dirty="0">
                <a:solidFill>
                  <a:srgbClr val="FF0000"/>
                </a:solidFill>
                <a:latin typeface="+mj-ea"/>
                <a:ea typeface="+mj-ea"/>
              </a:rPr>
              <a:t>世纪</a:t>
            </a:r>
            <a:r>
              <a:rPr lang="en-US" altLang="zh-CN" sz="2000" dirty="0">
                <a:solidFill>
                  <a:srgbClr val="FF0000"/>
                </a:solidFill>
                <a:latin typeface="+mj-ea"/>
                <a:ea typeface="+mj-ea"/>
              </a:rPr>
              <a:t>70</a:t>
            </a:r>
            <a:r>
              <a:rPr lang="zh-CN" altLang="en-US" sz="2000" dirty="0">
                <a:solidFill>
                  <a:srgbClr val="FF0000"/>
                </a:solidFill>
                <a:latin typeface="+mj-ea"/>
                <a:ea typeface="+mj-ea"/>
              </a:rPr>
              <a:t>年代</a:t>
            </a:r>
            <a:r>
              <a:rPr lang="zh-CN" altLang="en-US" sz="2000" dirty="0">
                <a:latin typeface="+mj-ea"/>
                <a:ea typeface="+mj-ea"/>
              </a:rPr>
              <a:t>以来兴起的社会保险制度的改革浪潮，其宗旨是</a:t>
            </a:r>
            <a:r>
              <a:rPr lang="zh-CN" altLang="en-US" sz="2000" dirty="0">
                <a:solidFill>
                  <a:srgbClr val="FF0000"/>
                </a:solidFill>
                <a:latin typeface="+mj-ea"/>
                <a:ea typeface="+mj-ea"/>
              </a:rPr>
              <a:t>“寻求国家行动与私人行动的新关系，加强个人对自己和对他人负责”</a:t>
            </a:r>
            <a:r>
              <a:rPr lang="zh-CN" altLang="en-US" sz="2000" dirty="0">
                <a:latin typeface="+mj-ea"/>
                <a:ea typeface="+mj-ea"/>
              </a:rPr>
              <a:t>。</a:t>
            </a:r>
          </a:p>
        </p:txBody>
      </p:sp>
      <p:sp>
        <p:nvSpPr>
          <p:cNvPr id="11" name="文本框 10">
            <a:extLst>
              <a:ext uri="{FF2B5EF4-FFF2-40B4-BE49-F238E27FC236}">
                <a16:creationId xmlns:a16="http://schemas.microsoft.com/office/drawing/2014/main" id="{73B659FE-2035-4A5F-89B7-99934BD00259}"/>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2" name="矩形 11">
            <a:extLst>
              <a:ext uri="{FF2B5EF4-FFF2-40B4-BE49-F238E27FC236}">
                <a16:creationId xmlns:a16="http://schemas.microsoft.com/office/drawing/2014/main" id="{F87A4ABF-9947-4240-A640-2C8AFADFC277}"/>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spTree>
    <p:extLst>
      <p:ext uri="{BB962C8B-B14F-4D97-AF65-F5344CB8AC3E}">
        <p14:creationId xmlns:p14="http://schemas.microsoft.com/office/powerpoint/2010/main" val="38712971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69090" y="2083368"/>
            <a:ext cx="6792702" cy="3925153"/>
          </a:xfrm>
        </p:spPr>
        <p:txBody>
          <a:bodyPr anchor="ctr"/>
          <a:lstStyle/>
          <a:p>
            <a:pPr algn="l">
              <a:lnSpc>
                <a:spcPct val="150000"/>
              </a:lnSpc>
              <a:spcAft>
                <a:spcPts val="1200"/>
              </a:spcAft>
            </a:pPr>
            <a:r>
              <a:rPr lang="zh-CN" altLang="en-US" dirty="0"/>
              <a:t>日本医疗保险体系的两大支柱分别是（   ）。</a:t>
            </a:r>
            <a:endParaRPr lang="en-GB" altLang="zh-CN" dirty="0"/>
          </a:p>
          <a:p>
            <a:pPr algn="l">
              <a:lnSpc>
                <a:spcPct val="150000"/>
              </a:lnSpc>
            </a:pPr>
            <a:r>
              <a:rPr lang="en-US" altLang="zh-CN" dirty="0"/>
              <a:t>A</a:t>
            </a:r>
            <a:r>
              <a:rPr lang="zh-CN" altLang="en-US" dirty="0"/>
              <a:t>、健康保险</a:t>
            </a:r>
            <a:endParaRPr lang="en-GB" altLang="zh-CN" dirty="0"/>
          </a:p>
          <a:p>
            <a:pPr algn="l">
              <a:lnSpc>
                <a:spcPct val="150000"/>
              </a:lnSpc>
            </a:pPr>
            <a:r>
              <a:rPr lang="en-US" altLang="zh-CN" dirty="0"/>
              <a:t>B</a:t>
            </a:r>
            <a:r>
              <a:rPr lang="zh-CN" altLang="en-US" dirty="0"/>
              <a:t>、国民医疗保险</a:t>
            </a:r>
            <a:endParaRPr lang="en-GB" altLang="zh-CN" dirty="0"/>
          </a:p>
          <a:p>
            <a:pPr algn="l">
              <a:lnSpc>
                <a:spcPct val="150000"/>
              </a:lnSpc>
            </a:pPr>
            <a:r>
              <a:rPr lang="en-US" altLang="zh-CN" dirty="0"/>
              <a:t>C</a:t>
            </a:r>
            <a:r>
              <a:rPr lang="zh-CN" altLang="en-US" dirty="0"/>
              <a:t>、国民健康保险</a:t>
            </a:r>
            <a:endParaRPr lang="en-GB" altLang="zh-CN" dirty="0"/>
          </a:p>
          <a:p>
            <a:pPr algn="l">
              <a:lnSpc>
                <a:spcPct val="150000"/>
              </a:lnSpc>
            </a:pPr>
            <a:r>
              <a:rPr lang="en-US" altLang="zh-CN" dirty="0"/>
              <a:t>D</a:t>
            </a:r>
            <a:r>
              <a:rPr lang="zh-CN" altLang="en-US" dirty="0"/>
              <a:t>、社会医疗保险</a:t>
            </a:r>
            <a:endParaRPr lang="en-GB" altLang="zh-CN" dirty="0"/>
          </a:p>
          <a:p>
            <a:pPr algn="l">
              <a:lnSpc>
                <a:spcPct val="150000"/>
              </a:lnSpc>
            </a:pPr>
            <a:r>
              <a:rPr lang="en-US" altLang="zh-CN" dirty="0"/>
              <a:t>E</a:t>
            </a:r>
            <a:r>
              <a:rPr lang="zh-CN" altLang="en-US" dirty="0"/>
              <a:t>、福利型医疗保险</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72459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69090" y="2083368"/>
            <a:ext cx="6792702" cy="3925153"/>
          </a:xfrm>
        </p:spPr>
        <p:txBody>
          <a:bodyPr anchor="ctr"/>
          <a:lstStyle/>
          <a:p>
            <a:pPr algn="l">
              <a:lnSpc>
                <a:spcPct val="150000"/>
              </a:lnSpc>
              <a:spcAft>
                <a:spcPts val="1200"/>
              </a:spcAft>
            </a:pPr>
            <a:r>
              <a:rPr lang="zh-CN" altLang="en-US" dirty="0"/>
              <a:t>日本医疗保险体系的两大支柱分别是（  </a:t>
            </a:r>
            <a:r>
              <a:rPr lang="en-US" altLang="zh-CN" b="1" dirty="0">
                <a:solidFill>
                  <a:srgbClr val="FF0000"/>
                </a:solidFill>
              </a:rPr>
              <a:t>AC</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、健康保险</a:t>
            </a:r>
            <a:endParaRPr lang="en-GB" altLang="zh-CN" dirty="0">
              <a:solidFill>
                <a:srgbClr val="FF0000"/>
              </a:solidFill>
            </a:endParaRPr>
          </a:p>
          <a:p>
            <a:pPr algn="l">
              <a:lnSpc>
                <a:spcPct val="150000"/>
              </a:lnSpc>
            </a:pPr>
            <a:r>
              <a:rPr lang="en-US" altLang="zh-CN" dirty="0"/>
              <a:t>B</a:t>
            </a:r>
            <a:r>
              <a:rPr lang="zh-CN" altLang="en-US" dirty="0"/>
              <a:t>、国民医疗保险</a:t>
            </a:r>
            <a:endParaRPr lang="en-GB" altLang="zh-CN" dirty="0"/>
          </a:p>
          <a:p>
            <a:pPr algn="l">
              <a:lnSpc>
                <a:spcPct val="150000"/>
              </a:lnSpc>
            </a:pPr>
            <a:r>
              <a:rPr lang="en-US" altLang="zh-CN" dirty="0">
                <a:solidFill>
                  <a:srgbClr val="FF0000"/>
                </a:solidFill>
              </a:rPr>
              <a:t>C</a:t>
            </a:r>
            <a:r>
              <a:rPr lang="zh-CN" altLang="en-US" dirty="0">
                <a:solidFill>
                  <a:srgbClr val="FF0000"/>
                </a:solidFill>
              </a:rPr>
              <a:t>、国民健康保险</a:t>
            </a:r>
            <a:endParaRPr lang="en-GB" altLang="zh-CN" dirty="0">
              <a:solidFill>
                <a:srgbClr val="FF0000"/>
              </a:solidFill>
            </a:endParaRPr>
          </a:p>
          <a:p>
            <a:pPr algn="l">
              <a:lnSpc>
                <a:spcPct val="150000"/>
              </a:lnSpc>
            </a:pPr>
            <a:r>
              <a:rPr lang="en-US" altLang="zh-CN" dirty="0"/>
              <a:t>D</a:t>
            </a:r>
            <a:r>
              <a:rPr lang="zh-CN" altLang="en-US" dirty="0"/>
              <a:t>、社会医疗保险</a:t>
            </a:r>
            <a:endParaRPr lang="en-GB" altLang="zh-CN" dirty="0"/>
          </a:p>
          <a:p>
            <a:pPr algn="l">
              <a:lnSpc>
                <a:spcPct val="150000"/>
              </a:lnSpc>
            </a:pPr>
            <a:r>
              <a:rPr lang="en-US" altLang="zh-CN" dirty="0"/>
              <a:t>E</a:t>
            </a:r>
            <a:r>
              <a:rPr lang="zh-CN" altLang="en-US" dirty="0"/>
              <a:t>、福利型医疗保险</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744691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05015" y="1873303"/>
            <a:ext cx="6792702" cy="3925153"/>
          </a:xfrm>
        </p:spPr>
        <p:txBody>
          <a:bodyPr anchor="ctr"/>
          <a:lstStyle/>
          <a:p>
            <a:pPr algn="l">
              <a:lnSpc>
                <a:spcPct val="150000"/>
              </a:lnSpc>
            </a:pPr>
            <a:r>
              <a:rPr lang="zh-CN" altLang="en-US" dirty="0"/>
              <a:t>英国医疗保险制度的主要特征是国家保健服务制，国家保健服务制的经费主要是由（      ）。</a:t>
            </a:r>
          </a:p>
          <a:p>
            <a:pPr algn="l">
              <a:lnSpc>
                <a:spcPct val="150000"/>
              </a:lnSpc>
            </a:pPr>
            <a:r>
              <a:rPr lang="en-US" altLang="zh-CN" dirty="0"/>
              <a:t>A</a:t>
            </a:r>
            <a:r>
              <a:rPr lang="zh-CN" altLang="en-US" dirty="0"/>
              <a:t>、家庭投入</a:t>
            </a:r>
          </a:p>
          <a:p>
            <a:pPr algn="l">
              <a:lnSpc>
                <a:spcPct val="150000"/>
              </a:lnSpc>
            </a:pPr>
            <a:r>
              <a:rPr lang="en-US" altLang="zh-CN" dirty="0"/>
              <a:t>B</a:t>
            </a:r>
            <a:r>
              <a:rPr lang="zh-CN" altLang="en-US" dirty="0"/>
              <a:t>、企业投入</a:t>
            </a:r>
          </a:p>
          <a:p>
            <a:pPr algn="l">
              <a:lnSpc>
                <a:spcPct val="150000"/>
              </a:lnSpc>
            </a:pPr>
            <a:r>
              <a:rPr lang="en-US" altLang="zh-CN" dirty="0"/>
              <a:t>C</a:t>
            </a:r>
            <a:r>
              <a:rPr lang="zh-CN" altLang="en-US" dirty="0"/>
              <a:t>、国家投入</a:t>
            </a:r>
          </a:p>
          <a:p>
            <a:pPr algn="l">
              <a:lnSpc>
                <a:spcPct val="150000"/>
              </a:lnSpc>
            </a:pPr>
            <a:r>
              <a:rPr lang="en-US" altLang="zh-CN" dirty="0"/>
              <a:t>D</a:t>
            </a:r>
            <a:r>
              <a:rPr lang="zh-CN" altLang="en-US" dirty="0"/>
              <a:t>、个人投入</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8855600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05015" y="1873303"/>
            <a:ext cx="6792702" cy="3925153"/>
          </a:xfrm>
        </p:spPr>
        <p:txBody>
          <a:bodyPr anchor="ctr"/>
          <a:lstStyle/>
          <a:p>
            <a:pPr algn="l">
              <a:lnSpc>
                <a:spcPct val="150000"/>
              </a:lnSpc>
            </a:pPr>
            <a:r>
              <a:rPr lang="zh-CN" altLang="en-US" dirty="0"/>
              <a:t>英国医疗保险制度的主要特征是国家保健服务制，国家保健服务制的经费主要是由（   </a:t>
            </a:r>
            <a:r>
              <a:rPr lang="en-US" altLang="zh-CN" sz="2800" b="1" dirty="0">
                <a:solidFill>
                  <a:srgbClr val="FF0000"/>
                </a:solidFill>
              </a:rPr>
              <a:t>C</a:t>
            </a:r>
            <a:r>
              <a:rPr lang="zh-CN" altLang="en-US" dirty="0"/>
              <a:t>   ）。</a:t>
            </a:r>
          </a:p>
          <a:p>
            <a:pPr algn="l">
              <a:lnSpc>
                <a:spcPct val="150000"/>
              </a:lnSpc>
            </a:pPr>
            <a:r>
              <a:rPr lang="en-US" altLang="zh-CN" dirty="0"/>
              <a:t>A</a:t>
            </a:r>
            <a:r>
              <a:rPr lang="zh-CN" altLang="en-US" dirty="0"/>
              <a:t>、家庭投入</a:t>
            </a:r>
          </a:p>
          <a:p>
            <a:pPr algn="l">
              <a:lnSpc>
                <a:spcPct val="150000"/>
              </a:lnSpc>
            </a:pPr>
            <a:r>
              <a:rPr lang="en-US" altLang="zh-CN" dirty="0"/>
              <a:t>B</a:t>
            </a:r>
            <a:r>
              <a:rPr lang="zh-CN" altLang="en-US" dirty="0"/>
              <a:t>、企业投入</a:t>
            </a:r>
          </a:p>
          <a:p>
            <a:pPr algn="l">
              <a:lnSpc>
                <a:spcPct val="150000"/>
              </a:lnSpc>
            </a:pPr>
            <a:r>
              <a:rPr lang="en-US" altLang="zh-CN" dirty="0">
                <a:solidFill>
                  <a:srgbClr val="FF0000"/>
                </a:solidFill>
              </a:rPr>
              <a:t>C</a:t>
            </a:r>
            <a:r>
              <a:rPr lang="zh-CN" altLang="en-US" dirty="0">
                <a:solidFill>
                  <a:srgbClr val="FF0000"/>
                </a:solidFill>
              </a:rPr>
              <a:t>、国家投入</a:t>
            </a:r>
          </a:p>
          <a:p>
            <a:pPr algn="l">
              <a:lnSpc>
                <a:spcPct val="150000"/>
              </a:lnSpc>
            </a:pPr>
            <a:r>
              <a:rPr lang="en-US" altLang="zh-CN" dirty="0"/>
              <a:t>D</a:t>
            </a:r>
            <a:r>
              <a:rPr lang="zh-CN" altLang="en-US" dirty="0"/>
              <a:t>、个人投入</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20666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A8AC9D7-53A9-4001-BF7B-14A20B6EE90B}"/>
              </a:ext>
            </a:extLst>
          </p:cNvPr>
          <p:cNvGrpSpPr/>
          <p:nvPr/>
        </p:nvGrpSpPr>
        <p:grpSpPr>
          <a:xfrm>
            <a:off x="107475" y="941847"/>
            <a:ext cx="7015982" cy="1097945"/>
            <a:chOff x="107475" y="941847"/>
            <a:chExt cx="7015982" cy="1097945"/>
          </a:xfrm>
        </p:grpSpPr>
        <p:grpSp>
          <p:nvGrpSpPr>
            <p:cNvPr id="7" name="组合 6">
              <a:extLst>
                <a:ext uri="{FF2B5EF4-FFF2-40B4-BE49-F238E27FC236}">
                  <a16:creationId xmlns:a16="http://schemas.microsoft.com/office/drawing/2014/main" id="{3F2FF8D5-8BE8-4A0C-9C92-442A7D797CA6}"/>
                </a:ext>
              </a:extLst>
            </p:cNvPr>
            <p:cNvGrpSpPr/>
            <p:nvPr/>
          </p:nvGrpSpPr>
          <p:grpSpPr>
            <a:xfrm>
              <a:off x="107475" y="941847"/>
              <a:ext cx="6384576" cy="1097945"/>
              <a:chOff x="107475" y="941847"/>
              <a:chExt cx="6384576" cy="1097945"/>
            </a:xfrm>
          </p:grpSpPr>
          <p:sp>
            <p:nvSpPr>
              <p:cNvPr id="9" name="文本框 8">
                <a:extLst>
                  <a:ext uri="{FF2B5EF4-FFF2-40B4-BE49-F238E27FC236}">
                    <a16:creationId xmlns:a16="http://schemas.microsoft.com/office/drawing/2014/main" id="{4C9C6688-4B46-472F-BFEA-0EFA46204B4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矩形 9">
                <a:extLst>
                  <a:ext uri="{FF2B5EF4-FFF2-40B4-BE49-F238E27FC236}">
                    <a16:creationId xmlns:a16="http://schemas.microsoft.com/office/drawing/2014/main" id="{3E7A55E5-231F-4420-8D76-E3839997256D}"/>
                  </a:ext>
                </a:extLst>
              </p:cNvPr>
              <p:cNvSpPr/>
              <p:nvPr/>
            </p:nvSpPr>
            <p:spPr>
              <a:xfrm>
                <a:off x="263415" y="1608905"/>
                <a:ext cx="62286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我国失业保险制度存在的主要问题分析</a:t>
                </a:r>
              </a:p>
            </p:txBody>
          </p:sp>
        </p:grpSp>
        <p:sp>
          <p:nvSpPr>
            <p:cNvPr id="8" name="文本框 7">
              <a:extLst>
                <a:ext uri="{FF2B5EF4-FFF2-40B4-BE49-F238E27FC236}">
                  <a16:creationId xmlns:a16="http://schemas.microsoft.com/office/drawing/2014/main" id="{4E07F37B-D11D-47EC-AD86-904CDE798224}"/>
                </a:ext>
              </a:extLst>
            </p:cNvPr>
            <p:cNvSpPr txBox="1"/>
            <p:nvPr/>
          </p:nvSpPr>
          <p:spPr>
            <a:xfrm>
              <a:off x="6246294" y="163427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Calibri"/>
                  <a:ea typeface="微软雅黑"/>
                </a:rPr>
                <a:t>简答</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grpSp>
      <p:sp>
        <p:nvSpPr>
          <p:cNvPr id="2" name="矩形 1">
            <a:extLst>
              <a:ext uri="{FF2B5EF4-FFF2-40B4-BE49-F238E27FC236}">
                <a16:creationId xmlns:a16="http://schemas.microsoft.com/office/drawing/2014/main" id="{85E2E894-817C-487C-93C7-CD1B6DC2B882}"/>
              </a:ext>
            </a:extLst>
          </p:cNvPr>
          <p:cNvSpPr/>
          <p:nvPr/>
        </p:nvSpPr>
        <p:spPr>
          <a:xfrm>
            <a:off x="1291588" y="2272408"/>
            <a:ext cx="5200463" cy="2466381"/>
          </a:xfrm>
          <a:prstGeom prst="rect">
            <a:avLst/>
          </a:prstGeom>
        </p:spPr>
        <p:txBody>
          <a:bodyPr wrap="non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zh-CN" altLang="en-US" sz="2000" b="0" i="0" dirty="0">
                <a:solidFill>
                  <a:srgbClr val="1F2D3D"/>
                </a:solidFill>
                <a:effectLst/>
                <a:latin typeface="Helvetica Neue For Number"/>
              </a:rPr>
              <a:t>完善失业保险制度的思路：</a:t>
            </a:r>
            <a:endParaRPr lang="en-US" altLang="zh-CN" sz="2000" b="0" i="0" dirty="0">
              <a:solidFill>
                <a:srgbClr val="1F2D3D"/>
              </a:solidFill>
              <a:effectLst/>
              <a:latin typeface="Helvetica Neue For Number"/>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zh-CN" altLang="en-US" sz="2000" b="0" i="0" dirty="0">
                <a:solidFill>
                  <a:srgbClr val="1F2D3D"/>
                </a:solidFill>
                <a:effectLst/>
                <a:latin typeface="Helvetica Neue For Number"/>
              </a:rPr>
              <a:t>（</a:t>
            </a:r>
            <a:r>
              <a:rPr lang="en-US" altLang="zh-CN" sz="2000" b="0" i="0" dirty="0">
                <a:solidFill>
                  <a:srgbClr val="1F2D3D"/>
                </a:solidFill>
                <a:effectLst/>
                <a:latin typeface="Helvetica Neue For Number"/>
              </a:rPr>
              <a:t>1</a:t>
            </a:r>
            <a:r>
              <a:rPr lang="zh-CN" altLang="en-US" sz="2000" b="0" i="0" dirty="0">
                <a:solidFill>
                  <a:srgbClr val="1F2D3D"/>
                </a:solidFill>
                <a:effectLst/>
                <a:latin typeface="Helvetica Neue For Number"/>
              </a:rPr>
              <a:t>）失业保险制度的制度改进。  </a:t>
            </a:r>
            <a:br>
              <a:rPr lang="zh-CN" altLang="en-US" sz="2000" dirty="0"/>
            </a:br>
            <a:r>
              <a:rPr lang="zh-CN" altLang="en-US" sz="2000" b="0" i="0" dirty="0">
                <a:solidFill>
                  <a:srgbClr val="1F2D3D"/>
                </a:solidFill>
                <a:effectLst/>
                <a:latin typeface="Helvetica Neue For Number"/>
              </a:rPr>
              <a:t>（</a:t>
            </a:r>
            <a:r>
              <a:rPr lang="en-US" altLang="zh-CN" sz="2000" b="0" i="0" dirty="0">
                <a:solidFill>
                  <a:srgbClr val="1F2D3D"/>
                </a:solidFill>
                <a:effectLst/>
                <a:latin typeface="Helvetica Neue For Number"/>
              </a:rPr>
              <a:t>2</a:t>
            </a:r>
            <a:r>
              <a:rPr lang="zh-CN" altLang="en-US" sz="2000" b="0" i="0" dirty="0">
                <a:solidFill>
                  <a:srgbClr val="1F2D3D"/>
                </a:solidFill>
                <a:effectLst/>
                <a:latin typeface="Helvetica Neue For Number"/>
              </a:rPr>
              <a:t>）增强失业保险制度对促进就业的功能。</a:t>
            </a:r>
            <a:br>
              <a:rPr lang="zh-CN" altLang="en-US" sz="2000" dirty="0"/>
            </a:br>
            <a:r>
              <a:rPr lang="zh-CN" altLang="en-US" sz="2000" b="0" i="0" dirty="0">
                <a:solidFill>
                  <a:srgbClr val="1F2D3D"/>
                </a:solidFill>
                <a:effectLst/>
                <a:latin typeface="Helvetica Neue For Number"/>
              </a:rPr>
              <a:t>（</a:t>
            </a:r>
            <a:r>
              <a:rPr lang="en-US" altLang="zh-CN" sz="2000" b="0" i="0" dirty="0">
                <a:solidFill>
                  <a:srgbClr val="1F2D3D"/>
                </a:solidFill>
                <a:effectLst/>
                <a:latin typeface="Helvetica Neue For Number"/>
              </a:rPr>
              <a:t>3</a:t>
            </a:r>
            <a:r>
              <a:rPr lang="zh-CN" altLang="en-US" sz="2000" b="0" i="0" dirty="0">
                <a:solidFill>
                  <a:srgbClr val="1F2D3D"/>
                </a:solidFill>
                <a:effectLst/>
                <a:latin typeface="Helvetica Neue For Number"/>
              </a:rPr>
              <a:t>）失业保险基金的管理。</a:t>
            </a:r>
            <a:endParaRPr kumimoji="0" lang="en-GB" altLang="zh-CN" sz="2000" b="0" i="0" u="none" strike="noStrike" kern="1200" cap="none" spc="0" normalizeH="0" baseline="0" noProof="0" dirty="0">
              <a:ln>
                <a:noFill/>
              </a:ln>
              <a:effectLst/>
              <a:uLnTx/>
              <a:uFillTx/>
              <a:latin typeface="Calibri"/>
              <a:ea typeface="微软雅黑"/>
              <a:cs typeface="+mn-cs"/>
            </a:endParaRPr>
          </a:p>
        </p:txBody>
      </p:sp>
      <p:sp>
        <p:nvSpPr>
          <p:cNvPr id="3" name="矩形 2">
            <a:extLst>
              <a:ext uri="{FF2B5EF4-FFF2-40B4-BE49-F238E27FC236}">
                <a16:creationId xmlns:a16="http://schemas.microsoft.com/office/drawing/2014/main" id="{67576835-C4C2-48CD-9966-D22244E1FA8C}"/>
              </a:ext>
            </a:extLst>
          </p:cNvPr>
          <p:cNvSpPr/>
          <p:nvPr/>
        </p:nvSpPr>
        <p:spPr>
          <a:xfrm>
            <a:off x="983528" y="182455"/>
            <a:ext cx="706248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一、对建立社会失业保险制度的紧迫性、重要性认识严重不足</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686119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8F63AF7-AB89-4DF0-9B75-24684D626AC3}"/>
              </a:ext>
            </a:extLst>
          </p:cNvPr>
          <p:cNvGrpSpPr/>
          <p:nvPr/>
        </p:nvGrpSpPr>
        <p:grpSpPr>
          <a:xfrm>
            <a:off x="2509834" y="1399581"/>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algn="ctr"/>
              <a:r>
                <a:rPr lang="zh-CN" altLang="en-US" sz="4000" b="1" dirty="0"/>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第六节  中国医疗保险的现状及改革</a:t>
                </a:r>
              </a:p>
            </p:txBody>
          </p:sp>
        </p:grpSp>
      </p:grpSp>
    </p:spTree>
    <p:extLst>
      <p:ext uri="{BB962C8B-B14F-4D97-AF65-F5344CB8AC3E}">
        <p14:creationId xmlns:p14="http://schemas.microsoft.com/office/powerpoint/2010/main" val="3663179238"/>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343B49F3-B7D8-4883-878F-BCB9963C48B7}"/>
              </a:ext>
            </a:extLst>
          </p:cNvPr>
          <p:cNvGrpSpPr/>
          <p:nvPr/>
        </p:nvGrpSpPr>
        <p:grpSpPr>
          <a:xfrm>
            <a:off x="2416367" y="2301148"/>
            <a:ext cx="7359266" cy="3482248"/>
            <a:chOff x="1" y="2235047"/>
            <a:chExt cx="7359266" cy="3482248"/>
          </a:xfrm>
        </p:grpSpPr>
        <p:grpSp>
          <p:nvGrpSpPr>
            <p:cNvPr id="3" name="组合 2">
              <a:extLst>
                <a:ext uri="{FF2B5EF4-FFF2-40B4-BE49-F238E27FC236}">
                  <a16:creationId xmlns:a16="http://schemas.microsoft.com/office/drawing/2014/main" id="{490FF18B-61DB-4AA9-8FB4-D849DFE8F747}"/>
                </a:ext>
              </a:extLst>
            </p:cNvPr>
            <p:cNvGrpSpPr/>
            <p:nvPr/>
          </p:nvGrpSpPr>
          <p:grpSpPr>
            <a:xfrm>
              <a:off x="1" y="2235047"/>
              <a:ext cx="7359266" cy="3262783"/>
              <a:chOff x="3337561" y="3355187"/>
              <a:chExt cx="7359266" cy="3262783"/>
            </a:xfrm>
          </p:grpSpPr>
          <p:sp>
            <p:nvSpPr>
              <p:cNvPr id="22" name="文本框 21">
                <a:extLst>
                  <a:ext uri="{FF2B5EF4-FFF2-40B4-BE49-F238E27FC236}">
                    <a16:creationId xmlns:a16="http://schemas.microsoft.com/office/drawing/2014/main" id="{89DC53CC-5652-417C-8345-777D3B7CB7A3}"/>
                  </a:ext>
                </a:extLst>
              </p:cNvPr>
              <p:cNvSpPr txBox="1"/>
              <p:nvPr/>
            </p:nvSpPr>
            <p:spPr>
              <a:xfrm>
                <a:off x="3337561" y="4947607"/>
                <a:ext cx="3932482" cy="461665"/>
              </a:xfrm>
              <a:prstGeom prst="rect">
                <a:avLst/>
              </a:prstGeom>
              <a:solidFill>
                <a:schemeClr val="accent6">
                  <a:lumMod val="60000"/>
                  <a:lumOff val="40000"/>
                </a:schemeClr>
              </a:solidFill>
              <a:ln w="38100">
                <a:noFill/>
              </a:ln>
            </p:spPr>
            <p:txBody>
              <a:bodyPr wrap="square" rtlCol="0">
                <a:spAutoFit/>
              </a:bodyPr>
              <a:lstStyle/>
              <a:p>
                <a:pPr lvl="0"/>
                <a:r>
                  <a:rPr lang="zh-CN" altLang="zh-CN" sz="2400" dirty="0">
                    <a:latin typeface="+mn-ea"/>
                  </a:rPr>
                  <a:t>中国医疗保险的现状及改革</a:t>
                </a:r>
                <a:endParaRPr lang="zh-CN" altLang="en-US" sz="2400" dirty="0"/>
              </a:p>
            </p:txBody>
          </p:sp>
          <p:grpSp>
            <p:nvGrpSpPr>
              <p:cNvPr id="6" name="组合 5">
                <a:extLst>
                  <a:ext uri="{FF2B5EF4-FFF2-40B4-BE49-F238E27FC236}">
                    <a16:creationId xmlns:a16="http://schemas.microsoft.com/office/drawing/2014/main" id="{B2477119-3032-4FD8-9BB3-EA0B5AA7A870}"/>
                  </a:ext>
                </a:extLst>
              </p:cNvPr>
              <p:cNvGrpSpPr/>
              <p:nvPr/>
            </p:nvGrpSpPr>
            <p:grpSpPr>
              <a:xfrm>
                <a:off x="7266571" y="3355187"/>
                <a:ext cx="3430256" cy="3262783"/>
                <a:chOff x="7266571" y="3355187"/>
                <a:chExt cx="3430256" cy="3262783"/>
              </a:xfrm>
            </p:grpSpPr>
            <p:cxnSp>
              <p:nvCxnSpPr>
                <p:cNvPr id="7" name="直接连接符 6">
                  <a:extLst>
                    <a:ext uri="{FF2B5EF4-FFF2-40B4-BE49-F238E27FC236}">
                      <a16:creationId xmlns:a16="http://schemas.microsoft.com/office/drawing/2014/main" id="{5A35C6DD-1794-4FE4-88BA-72646E022B0A}"/>
                    </a:ext>
                  </a:extLst>
                </p:cNvPr>
                <p:cNvCxnSpPr>
                  <a:cxnSpLocks/>
                </p:cNvCxnSpPr>
                <p:nvPr/>
              </p:nvCxnSpPr>
              <p:spPr>
                <a:xfrm>
                  <a:off x="7266571" y="5176641"/>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66834EB-DA81-4378-BBB5-4068B422A827}"/>
                    </a:ext>
                  </a:extLst>
                </p:cNvPr>
                <p:cNvCxnSpPr>
                  <a:cxnSpLocks/>
                </p:cNvCxnSpPr>
                <p:nvPr/>
              </p:nvCxnSpPr>
              <p:spPr>
                <a:xfrm flipV="1">
                  <a:off x="7812087" y="3574731"/>
                  <a:ext cx="0" cy="304323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666A9E2-DE4B-4E11-B4C2-131A5AD2BD36}"/>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EEDC334-84F5-4A46-86FC-C1BF23BA2749}"/>
                    </a:ext>
                  </a:extLst>
                </p:cNvPr>
                <p:cNvSpPr txBox="1"/>
                <p:nvPr/>
              </p:nvSpPr>
              <p:spPr>
                <a:xfrm>
                  <a:off x="8331555" y="3355187"/>
                  <a:ext cx="844942" cy="461665"/>
                </a:xfrm>
                <a:prstGeom prst="rect">
                  <a:avLst/>
                </a:prstGeom>
                <a:noFill/>
                <a:ln w="38100">
                  <a:solidFill>
                    <a:schemeClr val="accent6">
                      <a:lumMod val="75000"/>
                    </a:schemeClr>
                  </a:solidFill>
                </a:ln>
              </p:spPr>
              <p:txBody>
                <a:bodyPr wrap="square" rtlCol="0">
                  <a:spAutoFit/>
                </a:bodyPr>
                <a:lstStyle/>
                <a:p>
                  <a:pPr lvl="0"/>
                  <a:r>
                    <a:rPr lang="zh-CN" altLang="en-US" sz="2400" dirty="0">
                      <a:latin typeface="+mn-ea"/>
                    </a:rPr>
                    <a:t>现状</a:t>
                  </a:r>
                  <a:endParaRPr lang="en-GB" altLang="zh-CN" sz="2400" dirty="0">
                    <a:latin typeface="+mn-ea"/>
                  </a:endParaRPr>
                </a:p>
              </p:txBody>
            </p:sp>
            <p:cxnSp>
              <p:nvCxnSpPr>
                <p:cNvPr id="11" name="直接连接符 10">
                  <a:extLst>
                    <a:ext uri="{FF2B5EF4-FFF2-40B4-BE49-F238E27FC236}">
                      <a16:creationId xmlns:a16="http://schemas.microsoft.com/office/drawing/2014/main" id="{80B7A5D3-72FD-4A27-82BC-5A3EF83B0321}"/>
                    </a:ext>
                  </a:extLst>
                </p:cNvPr>
                <p:cNvCxnSpPr/>
                <p:nvPr/>
              </p:nvCxnSpPr>
              <p:spPr>
                <a:xfrm>
                  <a:off x="7827507" y="432544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1DE4BEF-4E65-4EE9-A557-236FDABB7FAF}"/>
                    </a:ext>
                  </a:extLst>
                </p:cNvPr>
                <p:cNvSpPr txBox="1"/>
                <p:nvPr/>
              </p:nvSpPr>
              <p:spPr>
                <a:xfrm>
                  <a:off x="8354134" y="4094609"/>
                  <a:ext cx="1802868"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存在的问题</a:t>
                  </a:r>
                  <a:endParaRPr lang="en-GB" altLang="zh-CN" sz="2400" dirty="0">
                    <a:latin typeface="+mn-ea"/>
                  </a:endParaRPr>
                </a:p>
              </p:txBody>
            </p:sp>
            <p:cxnSp>
              <p:nvCxnSpPr>
                <p:cNvPr id="13" name="直接连接符 12">
                  <a:extLst>
                    <a:ext uri="{FF2B5EF4-FFF2-40B4-BE49-F238E27FC236}">
                      <a16:creationId xmlns:a16="http://schemas.microsoft.com/office/drawing/2014/main" id="{78EE4009-C7E1-4CF5-85B8-9A89EC8381A9}"/>
                    </a:ext>
                  </a:extLst>
                </p:cNvPr>
                <p:cNvCxnSpPr/>
                <p:nvPr/>
              </p:nvCxnSpPr>
              <p:spPr>
                <a:xfrm>
                  <a:off x="7797056" y="50987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254E55F-3567-4A7B-B3C8-C57BDF53DBE9}"/>
                    </a:ext>
                  </a:extLst>
                </p:cNvPr>
                <p:cNvSpPr txBox="1"/>
                <p:nvPr/>
              </p:nvSpPr>
              <p:spPr>
                <a:xfrm>
                  <a:off x="8323683" y="4867897"/>
                  <a:ext cx="2373144"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存在问题的原因</a:t>
                  </a:r>
                  <a:endParaRPr lang="en-GB" altLang="zh-CN" sz="2400" dirty="0">
                    <a:latin typeface="+mn-ea"/>
                  </a:endParaRPr>
                </a:p>
              </p:txBody>
            </p:sp>
            <p:cxnSp>
              <p:nvCxnSpPr>
                <p:cNvPr id="15" name="直接连接符 14">
                  <a:extLst>
                    <a:ext uri="{FF2B5EF4-FFF2-40B4-BE49-F238E27FC236}">
                      <a16:creationId xmlns:a16="http://schemas.microsoft.com/office/drawing/2014/main" id="{70A66C9A-885F-48F0-890D-91264F8EE260}"/>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9BA90AA-04CF-4C8E-A115-8381C876659D}"/>
                    </a:ext>
                  </a:extLst>
                </p:cNvPr>
                <p:cNvSpPr txBox="1"/>
                <p:nvPr/>
              </p:nvSpPr>
              <p:spPr>
                <a:xfrm>
                  <a:off x="8331555" y="5650678"/>
                  <a:ext cx="1516963"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发展趋势</a:t>
                  </a:r>
                  <a:endParaRPr lang="en-GB" altLang="zh-CN" sz="2400" dirty="0">
                    <a:latin typeface="+mn-ea"/>
                  </a:endParaRPr>
                </a:p>
              </p:txBody>
            </p:sp>
          </p:grpSp>
        </p:grpSp>
        <p:cxnSp>
          <p:nvCxnSpPr>
            <p:cNvPr id="24" name="直接连接符 23">
              <a:extLst>
                <a:ext uri="{FF2B5EF4-FFF2-40B4-BE49-F238E27FC236}">
                  <a16:creationId xmlns:a16="http://schemas.microsoft.com/office/drawing/2014/main" id="{452ED9BB-D0E7-4055-90E9-4B4DC5E7797D}"/>
                </a:ext>
              </a:extLst>
            </p:cNvPr>
            <p:cNvCxnSpPr/>
            <p:nvPr/>
          </p:nvCxnSpPr>
          <p:spPr>
            <a:xfrm>
              <a:off x="4467369" y="548646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6E1CBCB5-50A2-47FE-BE24-CCF152AC9A2F}"/>
                </a:ext>
              </a:extLst>
            </p:cNvPr>
            <p:cNvSpPr txBox="1"/>
            <p:nvPr/>
          </p:nvSpPr>
          <p:spPr>
            <a:xfrm>
              <a:off x="4993996" y="5255630"/>
              <a:ext cx="1516962"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改革方向</a:t>
              </a:r>
              <a:endParaRPr lang="en-GB" altLang="zh-CN" sz="2400" dirty="0">
                <a:latin typeface="+mn-ea"/>
              </a:endParaRPr>
            </a:p>
          </p:txBody>
        </p:sp>
      </p:grpSp>
    </p:spTree>
    <p:extLst>
      <p:ext uri="{BB962C8B-B14F-4D97-AF65-F5344CB8AC3E}">
        <p14:creationId xmlns:p14="http://schemas.microsoft.com/office/powerpoint/2010/main" val="14388595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4225" y="2731605"/>
            <a:ext cx="9743997" cy="3698064"/>
          </a:xfrm>
          <a:prstGeom prst="rect">
            <a:avLst/>
          </a:prstGeom>
        </p:spPr>
        <p:txBody>
          <a:bodyPr wrap="square">
            <a:spAutoFit/>
          </a:bodyPr>
          <a:lstStyle/>
          <a:p>
            <a:pPr>
              <a:lnSpc>
                <a:spcPct val="200000"/>
              </a:lnSpc>
            </a:pPr>
            <a:r>
              <a:rPr lang="en-US" altLang="zh-CN" sz="2000" dirty="0"/>
              <a:t>1</a:t>
            </a:r>
            <a:r>
              <a:rPr lang="zh-CN" altLang="en-US" sz="2000" dirty="0"/>
              <a:t>、医疗保险的</a:t>
            </a:r>
            <a:r>
              <a:rPr lang="zh-CN" altLang="en-US" sz="2000" dirty="0">
                <a:solidFill>
                  <a:srgbClr val="FF0000"/>
                </a:solidFill>
              </a:rPr>
              <a:t>覆盖率减少</a:t>
            </a:r>
            <a:r>
              <a:rPr lang="zh-CN" altLang="en-US" sz="2000" dirty="0"/>
              <a:t>，</a:t>
            </a:r>
            <a:r>
              <a:rPr lang="zh-CN" altLang="en-US" sz="2000" dirty="0">
                <a:solidFill>
                  <a:srgbClr val="FF0000"/>
                </a:solidFill>
              </a:rPr>
              <a:t>个人支付医疗费用的比例不断上升</a:t>
            </a:r>
            <a:r>
              <a:rPr lang="zh-CN" altLang="en-US" sz="2000" dirty="0"/>
              <a:t>；</a:t>
            </a:r>
            <a:endParaRPr lang="en-US" altLang="zh-CN" sz="2000" dirty="0"/>
          </a:p>
          <a:p>
            <a:pPr>
              <a:lnSpc>
                <a:spcPct val="200000"/>
              </a:lnSpc>
            </a:pPr>
            <a:r>
              <a:rPr lang="en-US" altLang="zh-CN" sz="2000" dirty="0"/>
              <a:t>2</a:t>
            </a:r>
            <a:r>
              <a:rPr lang="zh-CN" altLang="en-US" sz="2000" dirty="0"/>
              <a:t>、</a:t>
            </a:r>
            <a:r>
              <a:rPr lang="zh-CN" altLang="en-US" sz="2000" dirty="0">
                <a:solidFill>
                  <a:srgbClr val="FF0000"/>
                </a:solidFill>
              </a:rPr>
              <a:t>药价虚高</a:t>
            </a:r>
            <a:r>
              <a:rPr lang="zh-CN" altLang="en-US" sz="2000" dirty="0"/>
              <a:t>，“以药养医”仍未得到有效遏制，使得看病难、看病贵的问题十分突出；</a:t>
            </a:r>
            <a:endParaRPr lang="en-US" altLang="zh-CN" sz="2000" dirty="0"/>
          </a:p>
          <a:p>
            <a:pPr>
              <a:lnSpc>
                <a:spcPct val="200000"/>
              </a:lnSpc>
            </a:pPr>
            <a:r>
              <a:rPr lang="en-US" altLang="zh-CN" sz="2000" dirty="0"/>
              <a:t>3</a:t>
            </a:r>
            <a:r>
              <a:rPr lang="zh-CN" altLang="en-US" sz="2000" dirty="0"/>
              <a:t>、我国特别是</a:t>
            </a:r>
            <a:r>
              <a:rPr lang="zh-CN" altLang="en-US" sz="2000" dirty="0">
                <a:solidFill>
                  <a:srgbClr val="FF0000"/>
                </a:solidFill>
              </a:rPr>
              <a:t>农村医疗卫生投入严重不足</a:t>
            </a:r>
            <a:r>
              <a:rPr lang="zh-CN" altLang="en-US" sz="2000" dirty="0"/>
              <a:t>；</a:t>
            </a:r>
            <a:endParaRPr lang="en-US" altLang="zh-CN" sz="2000" dirty="0"/>
          </a:p>
          <a:p>
            <a:pPr>
              <a:lnSpc>
                <a:spcPct val="200000"/>
              </a:lnSpc>
            </a:pPr>
            <a:r>
              <a:rPr lang="en-US" altLang="zh-CN" sz="2000" dirty="0"/>
              <a:t>4</a:t>
            </a:r>
            <a:r>
              <a:rPr lang="zh-CN" altLang="en-US" sz="2000" dirty="0"/>
              <a:t>、制度的某些</a:t>
            </a:r>
            <a:r>
              <a:rPr lang="zh-CN" altLang="en-US" sz="2000" dirty="0">
                <a:solidFill>
                  <a:srgbClr val="FF0000"/>
                </a:solidFill>
              </a:rPr>
              <a:t>规定存在漏洞</a:t>
            </a:r>
            <a:r>
              <a:rPr lang="zh-CN" altLang="en-US" sz="2000" dirty="0"/>
              <a:t>；</a:t>
            </a:r>
            <a:endParaRPr lang="en-US" altLang="zh-CN" sz="2000" dirty="0"/>
          </a:p>
          <a:p>
            <a:pPr>
              <a:lnSpc>
                <a:spcPct val="200000"/>
              </a:lnSpc>
            </a:pPr>
            <a:r>
              <a:rPr lang="en-US" altLang="zh-CN" sz="2000" dirty="0"/>
              <a:t>5</a:t>
            </a:r>
            <a:r>
              <a:rPr lang="zh-CN" altLang="en-US" sz="2000" dirty="0"/>
              <a:t>、医疗保险市场</a:t>
            </a:r>
            <a:r>
              <a:rPr lang="zh-CN" altLang="en-US" sz="2000" dirty="0">
                <a:solidFill>
                  <a:srgbClr val="FF0000"/>
                </a:solidFill>
              </a:rPr>
              <a:t>不公平</a:t>
            </a:r>
            <a:r>
              <a:rPr lang="zh-CN" altLang="en-US" sz="2000" dirty="0"/>
              <a:t>现象严重；</a:t>
            </a:r>
            <a:endParaRPr lang="en-US" altLang="zh-CN" sz="2000" dirty="0"/>
          </a:p>
          <a:p>
            <a:pPr>
              <a:lnSpc>
                <a:spcPct val="200000"/>
              </a:lnSpc>
            </a:pPr>
            <a:r>
              <a:rPr lang="en-US" altLang="zh-CN" sz="2000" dirty="0"/>
              <a:t>6</a:t>
            </a:r>
            <a:r>
              <a:rPr lang="zh-CN" altLang="en-US" sz="2000" dirty="0"/>
              <a:t>、医疗资源结构设计</a:t>
            </a:r>
            <a:r>
              <a:rPr lang="zh-CN" altLang="en-US" sz="2000" dirty="0">
                <a:solidFill>
                  <a:srgbClr val="FF0000"/>
                </a:solidFill>
              </a:rPr>
              <a:t>不科学</a:t>
            </a:r>
            <a:r>
              <a:rPr lang="zh-CN" altLang="en-US" sz="2000" dirty="0"/>
              <a:t>。</a:t>
            </a:r>
            <a:r>
              <a:rPr lang="zh-CN" altLang="en-US" sz="1600" dirty="0"/>
              <a:t>（大医院多，社区医院少）</a:t>
            </a:r>
            <a:endParaRPr lang="zh-CN" altLang="en-US" sz="2000" dirty="0"/>
          </a:p>
        </p:txBody>
      </p:sp>
      <p:grpSp>
        <p:nvGrpSpPr>
          <p:cNvPr id="7" name="组合 6">
            <a:extLst>
              <a:ext uri="{FF2B5EF4-FFF2-40B4-BE49-F238E27FC236}">
                <a16:creationId xmlns:a16="http://schemas.microsoft.com/office/drawing/2014/main" id="{EC9604EE-D456-4FF1-AEB6-CD4B46A2FE4D}"/>
              </a:ext>
            </a:extLst>
          </p:cNvPr>
          <p:cNvGrpSpPr/>
          <p:nvPr/>
        </p:nvGrpSpPr>
        <p:grpSpPr>
          <a:xfrm>
            <a:off x="107475" y="941847"/>
            <a:ext cx="6194180" cy="1607490"/>
            <a:chOff x="107475" y="941847"/>
            <a:chExt cx="6194180" cy="1607490"/>
          </a:xfrm>
        </p:grpSpPr>
        <p:grpSp>
          <p:nvGrpSpPr>
            <p:cNvPr id="8" name="组合 7">
              <a:extLst>
                <a:ext uri="{FF2B5EF4-FFF2-40B4-BE49-F238E27FC236}">
                  <a16:creationId xmlns:a16="http://schemas.microsoft.com/office/drawing/2014/main" id="{A5C4CDB3-68FF-4C5F-91DD-2BD47AFCD652}"/>
                </a:ext>
              </a:extLst>
            </p:cNvPr>
            <p:cNvGrpSpPr/>
            <p:nvPr/>
          </p:nvGrpSpPr>
          <p:grpSpPr>
            <a:xfrm>
              <a:off x="107475" y="941847"/>
              <a:ext cx="6194180" cy="1031756"/>
              <a:chOff x="107475" y="941847"/>
              <a:chExt cx="6194180" cy="1031756"/>
            </a:xfrm>
          </p:grpSpPr>
          <p:grpSp>
            <p:nvGrpSpPr>
              <p:cNvPr id="10" name="组合 9">
                <a:extLst>
                  <a:ext uri="{FF2B5EF4-FFF2-40B4-BE49-F238E27FC236}">
                    <a16:creationId xmlns:a16="http://schemas.microsoft.com/office/drawing/2014/main" id="{8B25D287-E9AE-436B-99C6-E868E921E333}"/>
                  </a:ext>
                </a:extLst>
              </p:cNvPr>
              <p:cNvGrpSpPr/>
              <p:nvPr/>
            </p:nvGrpSpPr>
            <p:grpSpPr>
              <a:xfrm>
                <a:off x="107475" y="941847"/>
                <a:ext cx="4993857" cy="1031756"/>
                <a:chOff x="107475" y="941847"/>
                <a:chExt cx="4993857" cy="1031756"/>
              </a:xfrm>
            </p:grpSpPr>
            <p:sp>
              <p:nvSpPr>
                <p:cNvPr id="12" name="文本框 11">
                  <a:extLst>
                    <a:ext uri="{FF2B5EF4-FFF2-40B4-BE49-F238E27FC236}">
                      <a16:creationId xmlns:a16="http://schemas.microsoft.com/office/drawing/2014/main" id="{998116FB-B877-4153-A425-B9C7FEEE0A76}"/>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3" name="矩形 12">
                  <a:extLst>
                    <a:ext uri="{FF2B5EF4-FFF2-40B4-BE49-F238E27FC236}">
                      <a16:creationId xmlns:a16="http://schemas.microsoft.com/office/drawing/2014/main" id="{35A08EAD-9E5C-4411-B688-BBF48E93BCCE}"/>
                    </a:ext>
                  </a:extLst>
                </p:cNvPr>
                <p:cNvSpPr/>
                <p:nvPr/>
              </p:nvSpPr>
              <p:spPr>
                <a:xfrm>
                  <a:off x="218333" y="1542716"/>
                  <a:ext cx="4882999" cy="430887"/>
                </a:xfrm>
                <a:prstGeom prst="rect">
                  <a:avLst/>
                </a:prstGeom>
                <a:noFill/>
              </p:spPr>
              <p:txBody>
                <a:bodyPr wrap="square" rtlCol="0">
                  <a:spAutoFit/>
                </a:bodyPr>
                <a:lstStyle/>
                <a:p>
                  <a:pPr algn="ctr"/>
                  <a:r>
                    <a:rPr lang="en-US" altLang="zh-CN" sz="2200" b="1" dirty="0"/>
                    <a:t>7.6</a:t>
                  </a:r>
                  <a:r>
                    <a:rPr lang="zh-CN" altLang="en-US" sz="2200" b="1" dirty="0"/>
                    <a:t>    中国医疗保险的现状及改革</a:t>
                  </a:r>
                </a:p>
              </p:txBody>
            </p:sp>
          </p:grpSp>
          <p:sp>
            <p:nvSpPr>
              <p:cNvPr id="11" name="文本框 10">
                <a:extLst>
                  <a:ext uri="{FF2B5EF4-FFF2-40B4-BE49-F238E27FC236}">
                    <a16:creationId xmlns:a16="http://schemas.microsoft.com/office/drawing/2014/main" id="{A1C8BC99-FABA-4F7B-9C41-6BF91DE3666C}"/>
                  </a:ext>
                </a:extLst>
              </p:cNvPr>
              <p:cNvSpPr txBox="1"/>
              <p:nvPr/>
            </p:nvSpPr>
            <p:spPr>
              <a:xfrm>
                <a:off x="4863441" y="156513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a:t>
                </a:r>
                <a:r>
                  <a:rPr lang="en-US" altLang="zh-CN" b="1" dirty="0">
                    <a:solidFill>
                      <a:schemeClr val="bg1"/>
                    </a:solidFill>
                  </a:rPr>
                  <a:t>/</a:t>
                </a:r>
                <a:r>
                  <a:rPr lang="zh-CN" altLang="en-US" b="1" dirty="0">
                    <a:solidFill>
                      <a:schemeClr val="bg1"/>
                    </a:solidFill>
                  </a:rPr>
                  <a:t>论述题</a:t>
                </a:r>
              </a:p>
            </p:txBody>
          </p:sp>
        </p:grpSp>
        <p:sp>
          <p:nvSpPr>
            <p:cNvPr id="9" name="矩形 8">
              <a:extLst>
                <a:ext uri="{FF2B5EF4-FFF2-40B4-BE49-F238E27FC236}">
                  <a16:creationId xmlns:a16="http://schemas.microsoft.com/office/drawing/2014/main" id="{40193F35-D0EE-49F1-9980-932BB3CDDBE0}"/>
                </a:ext>
              </a:extLst>
            </p:cNvPr>
            <p:cNvSpPr/>
            <p:nvPr/>
          </p:nvSpPr>
          <p:spPr>
            <a:xfrm>
              <a:off x="571266" y="2149227"/>
              <a:ext cx="2680542" cy="400110"/>
            </a:xfrm>
            <a:prstGeom prst="rect">
              <a:avLst/>
            </a:prstGeom>
          </p:spPr>
          <p:txBody>
            <a:bodyPr wrap="none">
              <a:spAutoFit/>
            </a:bodyPr>
            <a:lstStyle/>
            <a:p>
              <a:r>
                <a:rPr lang="en-US" altLang="zh-CN" sz="2000" b="1" dirty="0"/>
                <a:t>7.6.2   </a:t>
              </a:r>
              <a:r>
                <a:rPr lang="zh-CN" altLang="en-US" sz="2000" b="1" dirty="0"/>
                <a:t>二、存在的问题</a:t>
              </a:r>
              <a:endParaRPr lang="en-US" altLang="zh-CN" sz="2000" b="1" dirty="0"/>
            </a:p>
          </p:txBody>
        </p:sp>
      </p:grpSp>
      <p:pic>
        <p:nvPicPr>
          <p:cNvPr id="2" name="图片 1">
            <a:extLst>
              <a:ext uri="{FF2B5EF4-FFF2-40B4-BE49-F238E27FC236}">
                <a16:creationId xmlns:a16="http://schemas.microsoft.com/office/drawing/2014/main" id="{E34A0E6A-37A4-418A-9450-16B52B45808A}"/>
              </a:ext>
            </a:extLst>
          </p:cNvPr>
          <p:cNvPicPr>
            <a:picLocks noChangeAspect="1"/>
          </p:cNvPicPr>
          <p:nvPr/>
        </p:nvPicPr>
        <p:blipFill>
          <a:blip r:embed="rId3"/>
          <a:stretch>
            <a:fillRect/>
          </a:stretch>
        </p:blipFill>
        <p:spPr>
          <a:xfrm>
            <a:off x="8940193" y="773903"/>
            <a:ext cx="3144332" cy="1537627"/>
          </a:xfrm>
          <a:prstGeom prst="rect">
            <a:avLst/>
          </a:prstGeom>
        </p:spPr>
      </p:pic>
      <p:sp>
        <p:nvSpPr>
          <p:cNvPr id="3" name="矩形 2">
            <a:extLst>
              <a:ext uri="{FF2B5EF4-FFF2-40B4-BE49-F238E27FC236}">
                <a16:creationId xmlns:a16="http://schemas.microsoft.com/office/drawing/2014/main" id="{F31EDF0C-5A5C-47C2-B63E-40A6BC262E5F}"/>
              </a:ext>
            </a:extLst>
          </p:cNvPr>
          <p:cNvSpPr/>
          <p:nvPr/>
        </p:nvSpPr>
        <p:spPr>
          <a:xfrm>
            <a:off x="992051" y="193515"/>
            <a:ext cx="2377574" cy="369332"/>
          </a:xfrm>
          <a:prstGeom prst="rect">
            <a:avLst/>
          </a:prstGeom>
        </p:spPr>
        <p:txBody>
          <a:bodyPr wrap="none">
            <a:spAutoFit/>
          </a:bodyPr>
          <a:lstStyle/>
          <a:p>
            <a:r>
              <a:rPr lang="en-US" altLang="zh-CN" dirty="0">
                <a:latin typeface="Helvetica Neue For Number"/>
              </a:rPr>
              <a:t>7.6.2 </a:t>
            </a:r>
            <a:r>
              <a:rPr lang="zh-CN" altLang="en-US" dirty="0">
                <a:latin typeface="Helvetica Neue For Number"/>
              </a:rPr>
              <a:t>二、存在的问题</a:t>
            </a:r>
            <a:endParaRPr lang="zh-CN" altLang="en-US" dirty="0"/>
          </a:p>
        </p:txBody>
      </p:sp>
    </p:spTree>
    <p:extLst>
      <p:ext uri="{BB962C8B-B14F-4D97-AF65-F5344CB8AC3E}">
        <p14:creationId xmlns:p14="http://schemas.microsoft.com/office/powerpoint/2010/main" val="73077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4225" y="2731605"/>
            <a:ext cx="9743997" cy="3082511"/>
          </a:xfrm>
          <a:prstGeom prst="rect">
            <a:avLst/>
          </a:prstGeom>
        </p:spPr>
        <p:txBody>
          <a:bodyPr wrap="square">
            <a:spAutoFit/>
          </a:bodyPr>
          <a:lstStyle/>
          <a:p>
            <a:pPr>
              <a:lnSpc>
                <a:spcPct val="200000"/>
              </a:lnSpc>
            </a:pPr>
            <a:r>
              <a:rPr lang="zh-CN" altLang="en-US" sz="2000" dirty="0"/>
              <a:t>（</a:t>
            </a:r>
            <a:r>
              <a:rPr lang="en-US" altLang="zh-CN" sz="2000" dirty="0"/>
              <a:t>1</a:t>
            </a:r>
            <a:r>
              <a:rPr lang="zh-CN" altLang="en-US" sz="2000" dirty="0"/>
              <a:t>）市场失灵。</a:t>
            </a:r>
            <a:br>
              <a:rPr lang="zh-CN" altLang="en-US" sz="2400" dirty="0"/>
            </a:br>
            <a:r>
              <a:rPr lang="zh-CN" altLang="en-US" sz="2000" dirty="0"/>
              <a:t>（</a:t>
            </a:r>
            <a:r>
              <a:rPr lang="en-US" altLang="zh-CN" sz="2000" dirty="0"/>
              <a:t>2</a:t>
            </a:r>
            <a:r>
              <a:rPr lang="zh-CN" altLang="en-US" sz="2000" dirty="0"/>
              <a:t>）目的和手段的矛盾。</a:t>
            </a:r>
            <a:br>
              <a:rPr lang="zh-CN" altLang="en-US" sz="2400" dirty="0"/>
            </a:br>
            <a:r>
              <a:rPr lang="zh-CN" altLang="en-US" sz="2000" dirty="0"/>
              <a:t>（</a:t>
            </a:r>
            <a:r>
              <a:rPr lang="en-US" altLang="zh-CN" sz="2000" dirty="0"/>
              <a:t>3</a:t>
            </a:r>
            <a:r>
              <a:rPr lang="zh-CN" altLang="en-US" sz="2000" dirty="0"/>
              <a:t>）利益的驱动。</a:t>
            </a:r>
            <a:br>
              <a:rPr lang="zh-CN" altLang="en-US" sz="2400" dirty="0"/>
            </a:br>
            <a:r>
              <a:rPr lang="zh-CN" altLang="en-US" sz="2000" dirty="0"/>
              <a:t>（</a:t>
            </a:r>
            <a:r>
              <a:rPr lang="en-US" altLang="zh-CN" sz="2000" dirty="0"/>
              <a:t>4</a:t>
            </a:r>
            <a:r>
              <a:rPr lang="zh-CN" altLang="en-US" sz="2000" dirty="0"/>
              <a:t>）市场主体单一，缺乏平等的竞争。</a:t>
            </a:r>
            <a:br>
              <a:rPr lang="zh-CN" altLang="en-US" sz="2400" dirty="0"/>
            </a:br>
            <a:r>
              <a:rPr lang="zh-CN" altLang="en-US" sz="2000" dirty="0"/>
              <a:t>（</a:t>
            </a:r>
            <a:r>
              <a:rPr lang="en-US" altLang="zh-CN" sz="2000" dirty="0"/>
              <a:t>5</a:t>
            </a:r>
            <a:r>
              <a:rPr lang="zh-CN" altLang="en-US" sz="2000" dirty="0"/>
              <a:t>）农村卫生财政体制的束缚。</a:t>
            </a:r>
            <a:endParaRPr lang="zh-CN" altLang="en-US" sz="2400" dirty="0"/>
          </a:p>
        </p:txBody>
      </p:sp>
      <p:grpSp>
        <p:nvGrpSpPr>
          <p:cNvPr id="7" name="组合 6">
            <a:extLst>
              <a:ext uri="{FF2B5EF4-FFF2-40B4-BE49-F238E27FC236}">
                <a16:creationId xmlns:a16="http://schemas.microsoft.com/office/drawing/2014/main" id="{EC9604EE-D456-4FF1-AEB6-CD4B46A2FE4D}"/>
              </a:ext>
            </a:extLst>
          </p:cNvPr>
          <p:cNvGrpSpPr/>
          <p:nvPr/>
        </p:nvGrpSpPr>
        <p:grpSpPr>
          <a:xfrm>
            <a:off x="107475" y="941847"/>
            <a:ext cx="6194180" cy="1607490"/>
            <a:chOff x="107475" y="941847"/>
            <a:chExt cx="6194180" cy="1607490"/>
          </a:xfrm>
        </p:grpSpPr>
        <p:grpSp>
          <p:nvGrpSpPr>
            <p:cNvPr id="8" name="组合 7">
              <a:extLst>
                <a:ext uri="{FF2B5EF4-FFF2-40B4-BE49-F238E27FC236}">
                  <a16:creationId xmlns:a16="http://schemas.microsoft.com/office/drawing/2014/main" id="{A5C4CDB3-68FF-4C5F-91DD-2BD47AFCD652}"/>
                </a:ext>
              </a:extLst>
            </p:cNvPr>
            <p:cNvGrpSpPr/>
            <p:nvPr/>
          </p:nvGrpSpPr>
          <p:grpSpPr>
            <a:xfrm>
              <a:off x="107475" y="941847"/>
              <a:ext cx="6194180" cy="1031756"/>
              <a:chOff x="107475" y="941847"/>
              <a:chExt cx="6194180" cy="1031756"/>
            </a:xfrm>
          </p:grpSpPr>
          <p:grpSp>
            <p:nvGrpSpPr>
              <p:cNvPr id="10" name="组合 9">
                <a:extLst>
                  <a:ext uri="{FF2B5EF4-FFF2-40B4-BE49-F238E27FC236}">
                    <a16:creationId xmlns:a16="http://schemas.microsoft.com/office/drawing/2014/main" id="{8B25D287-E9AE-436B-99C6-E868E921E333}"/>
                  </a:ext>
                </a:extLst>
              </p:cNvPr>
              <p:cNvGrpSpPr/>
              <p:nvPr/>
            </p:nvGrpSpPr>
            <p:grpSpPr>
              <a:xfrm>
                <a:off x="107475" y="941847"/>
                <a:ext cx="4993857" cy="1031756"/>
                <a:chOff x="107475" y="941847"/>
                <a:chExt cx="4993857" cy="1031756"/>
              </a:xfrm>
            </p:grpSpPr>
            <p:sp>
              <p:nvSpPr>
                <p:cNvPr id="12" name="文本框 11">
                  <a:extLst>
                    <a:ext uri="{FF2B5EF4-FFF2-40B4-BE49-F238E27FC236}">
                      <a16:creationId xmlns:a16="http://schemas.microsoft.com/office/drawing/2014/main" id="{998116FB-B877-4153-A425-B9C7FEEE0A76}"/>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3" name="矩形 12">
                  <a:extLst>
                    <a:ext uri="{FF2B5EF4-FFF2-40B4-BE49-F238E27FC236}">
                      <a16:creationId xmlns:a16="http://schemas.microsoft.com/office/drawing/2014/main" id="{35A08EAD-9E5C-4411-B688-BBF48E93BCCE}"/>
                    </a:ext>
                  </a:extLst>
                </p:cNvPr>
                <p:cNvSpPr/>
                <p:nvPr/>
              </p:nvSpPr>
              <p:spPr>
                <a:xfrm>
                  <a:off x="218333" y="1542716"/>
                  <a:ext cx="4882999" cy="430887"/>
                </a:xfrm>
                <a:prstGeom prst="rect">
                  <a:avLst/>
                </a:prstGeom>
                <a:noFill/>
              </p:spPr>
              <p:txBody>
                <a:bodyPr wrap="square" rtlCol="0">
                  <a:spAutoFit/>
                </a:bodyPr>
                <a:lstStyle/>
                <a:p>
                  <a:pPr algn="ctr"/>
                  <a:r>
                    <a:rPr lang="en-US" altLang="zh-CN" sz="2200" b="1" dirty="0"/>
                    <a:t>7.6</a:t>
                  </a:r>
                  <a:r>
                    <a:rPr lang="zh-CN" altLang="en-US" sz="2200" b="1" dirty="0"/>
                    <a:t>    中国医疗保险的现状及改革</a:t>
                  </a:r>
                </a:p>
              </p:txBody>
            </p:sp>
          </p:grpSp>
          <p:sp>
            <p:nvSpPr>
              <p:cNvPr id="11" name="文本框 10">
                <a:extLst>
                  <a:ext uri="{FF2B5EF4-FFF2-40B4-BE49-F238E27FC236}">
                    <a16:creationId xmlns:a16="http://schemas.microsoft.com/office/drawing/2014/main" id="{A1C8BC99-FABA-4F7B-9C41-6BF91DE3666C}"/>
                  </a:ext>
                </a:extLst>
              </p:cNvPr>
              <p:cNvSpPr txBox="1"/>
              <p:nvPr/>
            </p:nvSpPr>
            <p:spPr>
              <a:xfrm>
                <a:off x="4863441" y="156513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a:t>
                </a:r>
                <a:r>
                  <a:rPr lang="en-US" altLang="zh-CN" b="1" dirty="0">
                    <a:solidFill>
                      <a:schemeClr val="bg1"/>
                    </a:solidFill>
                  </a:rPr>
                  <a:t>/</a:t>
                </a:r>
                <a:r>
                  <a:rPr lang="zh-CN" altLang="en-US" b="1" dirty="0">
                    <a:solidFill>
                      <a:schemeClr val="bg1"/>
                    </a:solidFill>
                  </a:rPr>
                  <a:t>论述题</a:t>
                </a:r>
              </a:p>
            </p:txBody>
          </p:sp>
        </p:grpSp>
        <p:sp>
          <p:nvSpPr>
            <p:cNvPr id="9" name="矩形 8">
              <a:extLst>
                <a:ext uri="{FF2B5EF4-FFF2-40B4-BE49-F238E27FC236}">
                  <a16:creationId xmlns:a16="http://schemas.microsoft.com/office/drawing/2014/main" id="{40193F35-D0EE-49F1-9980-932BB3CDDBE0}"/>
                </a:ext>
              </a:extLst>
            </p:cNvPr>
            <p:cNvSpPr/>
            <p:nvPr/>
          </p:nvSpPr>
          <p:spPr>
            <a:xfrm>
              <a:off x="571266" y="2149227"/>
              <a:ext cx="3193503" cy="400110"/>
            </a:xfrm>
            <a:prstGeom prst="rect">
              <a:avLst/>
            </a:prstGeom>
          </p:spPr>
          <p:txBody>
            <a:bodyPr wrap="none">
              <a:spAutoFit/>
            </a:bodyPr>
            <a:lstStyle/>
            <a:p>
              <a:r>
                <a:rPr lang="en-US" altLang="zh-CN" sz="2000" b="1" dirty="0"/>
                <a:t>7.6.2   </a:t>
              </a:r>
              <a:r>
                <a:rPr lang="zh-CN" altLang="en-US" sz="2000" b="1" dirty="0"/>
                <a:t>二、存在问题的原因</a:t>
              </a:r>
              <a:endParaRPr lang="en-US" altLang="zh-CN" sz="2000" b="1" dirty="0"/>
            </a:p>
          </p:txBody>
        </p:sp>
      </p:grpSp>
      <p:pic>
        <p:nvPicPr>
          <p:cNvPr id="2" name="图片 1">
            <a:extLst>
              <a:ext uri="{FF2B5EF4-FFF2-40B4-BE49-F238E27FC236}">
                <a16:creationId xmlns:a16="http://schemas.microsoft.com/office/drawing/2014/main" id="{E34A0E6A-37A4-418A-9450-16B52B45808A}"/>
              </a:ext>
            </a:extLst>
          </p:cNvPr>
          <p:cNvPicPr>
            <a:picLocks noChangeAspect="1"/>
          </p:cNvPicPr>
          <p:nvPr/>
        </p:nvPicPr>
        <p:blipFill>
          <a:blip r:embed="rId3"/>
          <a:stretch>
            <a:fillRect/>
          </a:stretch>
        </p:blipFill>
        <p:spPr>
          <a:xfrm>
            <a:off x="8940193" y="773903"/>
            <a:ext cx="3144332" cy="1537627"/>
          </a:xfrm>
          <a:prstGeom prst="rect">
            <a:avLst/>
          </a:prstGeom>
        </p:spPr>
      </p:pic>
      <p:sp>
        <p:nvSpPr>
          <p:cNvPr id="3" name="矩形 2">
            <a:extLst>
              <a:ext uri="{FF2B5EF4-FFF2-40B4-BE49-F238E27FC236}">
                <a16:creationId xmlns:a16="http://schemas.microsoft.com/office/drawing/2014/main" id="{F31EDF0C-5A5C-47C2-B63E-40A6BC262E5F}"/>
              </a:ext>
            </a:extLst>
          </p:cNvPr>
          <p:cNvSpPr/>
          <p:nvPr/>
        </p:nvSpPr>
        <p:spPr>
          <a:xfrm>
            <a:off x="992051" y="193515"/>
            <a:ext cx="2377574" cy="369332"/>
          </a:xfrm>
          <a:prstGeom prst="rect">
            <a:avLst/>
          </a:prstGeom>
        </p:spPr>
        <p:txBody>
          <a:bodyPr wrap="none">
            <a:spAutoFit/>
          </a:bodyPr>
          <a:lstStyle/>
          <a:p>
            <a:r>
              <a:rPr lang="en-US" altLang="zh-CN" dirty="0">
                <a:latin typeface="Helvetica Neue For Number"/>
              </a:rPr>
              <a:t>7.6.2 </a:t>
            </a:r>
            <a:r>
              <a:rPr lang="zh-CN" altLang="en-US" dirty="0">
                <a:latin typeface="Helvetica Neue For Number"/>
              </a:rPr>
              <a:t>二、存在的问题</a:t>
            </a:r>
            <a:endParaRPr lang="zh-CN" altLang="en-US" dirty="0"/>
          </a:p>
        </p:txBody>
      </p:sp>
    </p:spTree>
    <p:extLst>
      <p:ext uri="{BB962C8B-B14F-4D97-AF65-F5344CB8AC3E}">
        <p14:creationId xmlns:p14="http://schemas.microsoft.com/office/powerpoint/2010/main" val="180771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2443" y="2946859"/>
            <a:ext cx="6146314" cy="3082511"/>
          </a:xfrm>
          <a:prstGeom prst="rect">
            <a:avLst/>
          </a:prstGeom>
        </p:spPr>
        <p:txBody>
          <a:bodyPr wrap="square">
            <a:spAutoFit/>
          </a:bodyPr>
          <a:lstStyle/>
          <a:p>
            <a:pPr>
              <a:lnSpc>
                <a:spcPct val="200000"/>
              </a:lnSpc>
            </a:pPr>
            <a:r>
              <a:rPr lang="en-US" altLang="zh-CN" sz="2000" dirty="0">
                <a:solidFill>
                  <a:srgbClr val="FF0000"/>
                </a:solidFill>
              </a:rPr>
              <a:t>1</a:t>
            </a:r>
            <a:r>
              <a:rPr lang="zh-CN" altLang="en-US" sz="2000" dirty="0">
                <a:solidFill>
                  <a:srgbClr val="FF0000"/>
                </a:solidFill>
              </a:rPr>
              <a:t>、强化</a:t>
            </a:r>
            <a:r>
              <a:rPr lang="zh-CN" altLang="en-US" sz="2000" dirty="0"/>
              <a:t>政府的</a:t>
            </a:r>
            <a:r>
              <a:rPr lang="zh-CN" altLang="en-US" sz="2000" dirty="0">
                <a:solidFill>
                  <a:srgbClr val="FF0000"/>
                </a:solidFill>
              </a:rPr>
              <a:t>宏观调控职能</a:t>
            </a:r>
            <a:r>
              <a:rPr lang="zh-CN" altLang="en-US" sz="2000" dirty="0"/>
              <a:t>，纠正市场失灵；</a:t>
            </a:r>
            <a:endParaRPr lang="en-US" altLang="zh-CN" sz="2000" dirty="0"/>
          </a:p>
          <a:p>
            <a:pPr>
              <a:lnSpc>
                <a:spcPct val="200000"/>
              </a:lnSpc>
            </a:pPr>
            <a:r>
              <a:rPr lang="en-US" altLang="zh-CN" sz="2000" dirty="0">
                <a:solidFill>
                  <a:srgbClr val="FF0000"/>
                </a:solidFill>
              </a:rPr>
              <a:t>2</a:t>
            </a:r>
            <a:r>
              <a:rPr lang="zh-CN" altLang="en-US" sz="2000" dirty="0">
                <a:solidFill>
                  <a:srgbClr val="FF0000"/>
                </a:solidFill>
              </a:rPr>
              <a:t>、加快推进</a:t>
            </a:r>
            <a:r>
              <a:rPr lang="zh-CN" altLang="en-US" sz="2000" dirty="0"/>
              <a:t>医疗机构</a:t>
            </a:r>
            <a:r>
              <a:rPr lang="zh-CN" altLang="en-US" sz="2000" dirty="0">
                <a:solidFill>
                  <a:srgbClr val="FF0000"/>
                </a:solidFill>
              </a:rPr>
              <a:t>改革</a:t>
            </a:r>
            <a:r>
              <a:rPr lang="zh-CN" altLang="en-US" sz="2000" dirty="0"/>
              <a:t>，促进</a:t>
            </a:r>
            <a:r>
              <a:rPr lang="zh-CN" altLang="en-US" sz="2000" dirty="0">
                <a:solidFill>
                  <a:srgbClr val="FF0000"/>
                </a:solidFill>
              </a:rPr>
              <a:t>私营医疗机构</a:t>
            </a:r>
            <a:r>
              <a:rPr lang="zh-CN" altLang="en-US" sz="2000" dirty="0"/>
              <a:t>发展；</a:t>
            </a:r>
            <a:endParaRPr lang="en-US" altLang="zh-CN" sz="2000" dirty="0"/>
          </a:p>
          <a:p>
            <a:pPr>
              <a:lnSpc>
                <a:spcPct val="200000"/>
              </a:lnSpc>
            </a:pPr>
            <a:r>
              <a:rPr lang="en-US" altLang="zh-CN" sz="2000" dirty="0"/>
              <a:t>3</a:t>
            </a:r>
            <a:r>
              <a:rPr lang="zh-CN" altLang="en-US" sz="2000" dirty="0"/>
              <a:t>、</a:t>
            </a:r>
            <a:r>
              <a:rPr lang="zh-CN" altLang="en-US" sz="2000" dirty="0">
                <a:solidFill>
                  <a:srgbClr val="FF0000"/>
                </a:solidFill>
              </a:rPr>
              <a:t>推行全民</a:t>
            </a:r>
            <a:r>
              <a:rPr lang="zh-CN" altLang="en-US" sz="2000" dirty="0"/>
              <a:t>基本医疗保障；</a:t>
            </a:r>
            <a:endParaRPr lang="en-US" altLang="zh-CN" sz="2000" dirty="0"/>
          </a:p>
          <a:p>
            <a:pPr>
              <a:lnSpc>
                <a:spcPct val="200000"/>
              </a:lnSpc>
            </a:pPr>
            <a:r>
              <a:rPr lang="en-US" altLang="zh-CN" sz="2000" dirty="0"/>
              <a:t>4</a:t>
            </a:r>
            <a:r>
              <a:rPr lang="zh-CN" altLang="en-US" sz="2000" dirty="0"/>
              <a:t>、政府</a:t>
            </a:r>
            <a:r>
              <a:rPr lang="zh-CN" altLang="en-US" sz="2000" dirty="0">
                <a:solidFill>
                  <a:srgbClr val="FF0000"/>
                </a:solidFill>
              </a:rPr>
              <a:t>加大</a:t>
            </a:r>
            <a:r>
              <a:rPr lang="zh-CN" altLang="en-US" sz="2000" dirty="0"/>
              <a:t>对医疗卫生的</a:t>
            </a:r>
            <a:r>
              <a:rPr lang="zh-CN" altLang="en-US" sz="2000" dirty="0">
                <a:solidFill>
                  <a:srgbClr val="FF0000"/>
                </a:solidFill>
              </a:rPr>
              <a:t>投入</a:t>
            </a:r>
            <a:r>
              <a:rPr lang="zh-CN" altLang="en-US" sz="2000" dirty="0"/>
              <a:t>；</a:t>
            </a:r>
            <a:endParaRPr lang="en-US" altLang="zh-CN" sz="2000" dirty="0"/>
          </a:p>
          <a:p>
            <a:pPr>
              <a:lnSpc>
                <a:spcPct val="200000"/>
              </a:lnSpc>
            </a:pPr>
            <a:r>
              <a:rPr lang="en-US" altLang="zh-CN" sz="2000" dirty="0"/>
              <a:t>5</a:t>
            </a:r>
            <a:r>
              <a:rPr lang="zh-CN" altLang="en-US" sz="2000" dirty="0"/>
              <a:t>、尽快</a:t>
            </a:r>
            <a:r>
              <a:rPr lang="zh-CN" altLang="en-US" sz="2000" dirty="0">
                <a:solidFill>
                  <a:srgbClr val="FF0000"/>
                </a:solidFill>
              </a:rPr>
              <a:t>完善新型</a:t>
            </a:r>
            <a:r>
              <a:rPr lang="zh-CN" altLang="en-US" sz="2000" dirty="0"/>
              <a:t>农村合作医疗</a:t>
            </a:r>
            <a:r>
              <a:rPr lang="zh-CN" altLang="en-US" sz="2000" dirty="0">
                <a:solidFill>
                  <a:srgbClr val="FF0000"/>
                </a:solidFill>
              </a:rPr>
              <a:t>制度</a:t>
            </a:r>
            <a:r>
              <a:rPr lang="zh-CN" altLang="en-US" sz="2000" dirty="0"/>
              <a:t>。</a:t>
            </a:r>
          </a:p>
        </p:txBody>
      </p:sp>
      <p:grpSp>
        <p:nvGrpSpPr>
          <p:cNvPr id="7" name="组合 6">
            <a:extLst>
              <a:ext uri="{FF2B5EF4-FFF2-40B4-BE49-F238E27FC236}">
                <a16:creationId xmlns:a16="http://schemas.microsoft.com/office/drawing/2014/main" id="{E32F3561-B1E5-4B60-B883-0231BCA9D2F0}"/>
              </a:ext>
            </a:extLst>
          </p:cNvPr>
          <p:cNvGrpSpPr/>
          <p:nvPr/>
        </p:nvGrpSpPr>
        <p:grpSpPr>
          <a:xfrm>
            <a:off x="578394" y="1573494"/>
            <a:ext cx="6004696" cy="962674"/>
            <a:chOff x="578394" y="1573494"/>
            <a:chExt cx="6004696" cy="962674"/>
          </a:xfrm>
        </p:grpSpPr>
        <p:sp>
          <p:nvSpPr>
            <p:cNvPr id="11" name="文本框 10">
              <a:extLst>
                <a:ext uri="{FF2B5EF4-FFF2-40B4-BE49-F238E27FC236}">
                  <a16:creationId xmlns:a16="http://schemas.microsoft.com/office/drawing/2014/main" id="{7CF663B2-D3AE-4B27-B554-5DFD65F38FD1}"/>
                </a:ext>
              </a:extLst>
            </p:cNvPr>
            <p:cNvSpPr txBox="1"/>
            <p:nvPr/>
          </p:nvSpPr>
          <p:spPr>
            <a:xfrm>
              <a:off x="5144876" y="15734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a:t>
              </a:r>
              <a:r>
                <a:rPr lang="en-US" altLang="zh-CN" b="1" dirty="0">
                  <a:solidFill>
                    <a:schemeClr val="bg1"/>
                  </a:solidFill>
                </a:rPr>
                <a:t>/</a:t>
              </a:r>
              <a:r>
                <a:rPr lang="zh-CN" altLang="en-US" b="1" dirty="0">
                  <a:solidFill>
                    <a:schemeClr val="bg1"/>
                  </a:solidFill>
                </a:rPr>
                <a:t>论述题</a:t>
              </a:r>
            </a:p>
          </p:txBody>
        </p:sp>
        <p:sp>
          <p:nvSpPr>
            <p:cNvPr id="9" name="矩形 8">
              <a:extLst>
                <a:ext uri="{FF2B5EF4-FFF2-40B4-BE49-F238E27FC236}">
                  <a16:creationId xmlns:a16="http://schemas.microsoft.com/office/drawing/2014/main" id="{3FB896B1-D30C-4EDA-80E5-2A83B4EC6AFE}"/>
                </a:ext>
              </a:extLst>
            </p:cNvPr>
            <p:cNvSpPr/>
            <p:nvPr/>
          </p:nvSpPr>
          <p:spPr>
            <a:xfrm>
              <a:off x="578394" y="2136058"/>
              <a:ext cx="2424062" cy="400110"/>
            </a:xfrm>
            <a:prstGeom prst="rect">
              <a:avLst/>
            </a:prstGeom>
          </p:spPr>
          <p:txBody>
            <a:bodyPr wrap="none">
              <a:spAutoFit/>
            </a:bodyPr>
            <a:lstStyle/>
            <a:p>
              <a:r>
                <a:rPr lang="en-US" altLang="zh-CN" sz="2000" b="1" dirty="0"/>
                <a:t>7.6.5   </a:t>
              </a:r>
              <a:r>
                <a:rPr lang="zh-CN" altLang="en-US" sz="2000" b="1" dirty="0"/>
                <a:t>五、改革方向</a:t>
              </a:r>
              <a:endParaRPr lang="en-US" altLang="zh-CN" sz="2000" b="1" dirty="0"/>
            </a:p>
          </p:txBody>
        </p:sp>
      </p:grpSp>
      <p:pic>
        <p:nvPicPr>
          <p:cNvPr id="2" name="图片 1">
            <a:extLst>
              <a:ext uri="{FF2B5EF4-FFF2-40B4-BE49-F238E27FC236}">
                <a16:creationId xmlns:a16="http://schemas.microsoft.com/office/drawing/2014/main" id="{D9644083-2E3D-487F-B46C-992FB2010E9A}"/>
              </a:ext>
            </a:extLst>
          </p:cNvPr>
          <p:cNvPicPr>
            <a:picLocks noChangeAspect="1"/>
          </p:cNvPicPr>
          <p:nvPr/>
        </p:nvPicPr>
        <p:blipFill>
          <a:blip r:embed="rId3"/>
          <a:stretch>
            <a:fillRect/>
          </a:stretch>
        </p:blipFill>
        <p:spPr>
          <a:xfrm>
            <a:off x="8971166" y="781476"/>
            <a:ext cx="3113359" cy="1522481"/>
          </a:xfrm>
          <a:prstGeom prst="rect">
            <a:avLst/>
          </a:prstGeom>
        </p:spPr>
      </p:pic>
      <p:sp>
        <p:nvSpPr>
          <p:cNvPr id="30" name="文本框 29">
            <a:extLst>
              <a:ext uri="{FF2B5EF4-FFF2-40B4-BE49-F238E27FC236}">
                <a16:creationId xmlns:a16="http://schemas.microsoft.com/office/drawing/2014/main" id="{378B21D0-A1C2-4DB5-B49A-6F8E893071F0}"/>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31" name="矩形 30">
            <a:extLst>
              <a:ext uri="{FF2B5EF4-FFF2-40B4-BE49-F238E27FC236}">
                <a16:creationId xmlns:a16="http://schemas.microsoft.com/office/drawing/2014/main" id="{D383BCF5-A209-4F15-8D8C-338F3E29D6FA}"/>
              </a:ext>
            </a:extLst>
          </p:cNvPr>
          <p:cNvSpPr/>
          <p:nvPr/>
        </p:nvSpPr>
        <p:spPr>
          <a:xfrm>
            <a:off x="218333" y="1542716"/>
            <a:ext cx="4882999" cy="430887"/>
          </a:xfrm>
          <a:prstGeom prst="rect">
            <a:avLst/>
          </a:prstGeom>
          <a:noFill/>
        </p:spPr>
        <p:txBody>
          <a:bodyPr wrap="square" rtlCol="0">
            <a:spAutoFit/>
          </a:bodyPr>
          <a:lstStyle/>
          <a:p>
            <a:pPr algn="ctr"/>
            <a:r>
              <a:rPr lang="en-US" altLang="zh-CN" sz="2200" b="1" dirty="0"/>
              <a:t>7.6</a:t>
            </a:r>
            <a:r>
              <a:rPr lang="zh-CN" altLang="en-US" sz="2200" b="1" dirty="0"/>
              <a:t>    中国医疗保险的现状及改革</a:t>
            </a:r>
          </a:p>
        </p:txBody>
      </p:sp>
    </p:spTree>
    <p:extLst>
      <p:ext uri="{BB962C8B-B14F-4D97-AF65-F5344CB8AC3E}">
        <p14:creationId xmlns:p14="http://schemas.microsoft.com/office/powerpoint/2010/main" val="32200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28837" y="1894568"/>
            <a:ext cx="9186985" cy="4548762"/>
          </a:xfrm>
        </p:spPr>
        <p:txBody>
          <a:bodyPr anchor="ctr"/>
          <a:lstStyle/>
          <a:p>
            <a:pPr algn="l">
              <a:lnSpc>
                <a:spcPct val="150000"/>
              </a:lnSpc>
              <a:spcBef>
                <a:spcPts val="0"/>
              </a:spcBef>
              <a:spcAft>
                <a:spcPts val="1200"/>
              </a:spcAft>
            </a:pPr>
            <a:r>
              <a:rPr lang="zh-CN" altLang="en-US" dirty="0"/>
              <a:t>中国医疗保险制度存在的问题包括（      ）。</a:t>
            </a:r>
          </a:p>
          <a:p>
            <a:pPr algn="l">
              <a:lnSpc>
                <a:spcPct val="150000"/>
              </a:lnSpc>
            </a:pPr>
            <a:r>
              <a:rPr lang="en-US" altLang="zh-CN" dirty="0"/>
              <a:t>A</a:t>
            </a:r>
            <a:r>
              <a:rPr lang="zh-CN" altLang="en-US" dirty="0"/>
              <a:t>、医疗保险的覆盖率减少，个人支付医疗费用的比例不断上升</a:t>
            </a:r>
          </a:p>
          <a:p>
            <a:pPr algn="l">
              <a:lnSpc>
                <a:spcPct val="150000"/>
              </a:lnSpc>
            </a:pPr>
            <a:r>
              <a:rPr lang="en-US" altLang="zh-CN" dirty="0"/>
              <a:t>B</a:t>
            </a:r>
            <a:r>
              <a:rPr lang="zh-CN" altLang="en-US" dirty="0"/>
              <a:t>、我国特别是农村医疗卫生投入严重不足</a:t>
            </a:r>
          </a:p>
          <a:p>
            <a:pPr algn="l">
              <a:lnSpc>
                <a:spcPct val="150000"/>
              </a:lnSpc>
            </a:pPr>
            <a:r>
              <a:rPr lang="en-US" altLang="zh-CN" dirty="0"/>
              <a:t>C</a:t>
            </a:r>
            <a:r>
              <a:rPr lang="zh-CN" altLang="en-US" dirty="0"/>
              <a:t>、制度的某些规定存在漏洞</a:t>
            </a:r>
          </a:p>
          <a:p>
            <a:pPr algn="l">
              <a:lnSpc>
                <a:spcPct val="150000"/>
              </a:lnSpc>
            </a:pPr>
            <a:r>
              <a:rPr lang="en-US" altLang="zh-CN" dirty="0"/>
              <a:t>D</a:t>
            </a:r>
            <a:r>
              <a:rPr lang="zh-CN" altLang="en-US" dirty="0"/>
              <a:t>、医疗保险市场不公平现象严重</a:t>
            </a:r>
          </a:p>
          <a:p>
            <a:pPr algn="l">
              <a:lnSpc>
                <a:spcPct val="150000"/>
              </a:lnSpc>
            </a:pPr>
            <a:r>
              <a:rPr lang="en-US" altLang="zh-CN" dirty="0"/>
              <a:t>E</a:t>
            </a:r>
            <a:r>
              <a:rPr lang="zh-CN" altLang="en-US" dirty="0"/>
              <a:t>、医疗资源结构设计不科学</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7776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28837" y="1894568"/>
            <a:ext cx="9186985" cy="4548762"/>
          </a:xfrm>
        </p:spPr>
        <p:txBody>
          <a:bodyPr anchor="ctr"/>
          <a:lstStyle/>
          <a:p>
            <a:pPr algn="l">
              <a:lnSpc>
                <a:spcPct val="150000"/>
              </a:lnSpc>
              <a:spcBef>
                <a:spcPts val="0"/>
              </a:spcBef>
              <a:spcAft>
                <a:spcPts val="1200"/>
              </a:spcAft>
            </a:pPr>
            <a:r>
              <a:rPr lang="zh-CN" altLang="en-US" dirty="0"/>
              <a:t>中国医疗保险制度存在的问题包括（   </a:t>
            </a:r>
            <a:r>
              <a:rPr lang="en-US" altLang="zh-CN" b="1" dirty="0">
                <a:solidFill>
                  <a:srgbClr val="FF0000"/>
                </a:solidFill>
              </a:rPr>
              <a:t>ABCDE</a:t>
            </a:r>
            <a:r>
              <a:rPr lang="zh-CN" altLang="en-US" dirty="0"/>
              <a:t>   ）。</a:t>
            </a:r>
          </a:p>
          <a:p>
            <a:pPr algn="l">
              <a:lnSpc>
                <a:spcPct val="150000"/>
              </a:lnSpc>
            </a:pPr>
            <a:r>
              <a:rPr lang="en-US" altLang="zh-CN" b="1" dirty="0">
                <a:solidFill>
                  <a:srgbClr val="FF0000"/>
                </a:solidFill>
              </a:rPr>
              <a:t>A</a:t>
            </a:r>
            <a:r>
              <a:rPr lang="zh-CN" altLang="en-US" b="1" dirty="0">
                <a:solidFill>
                  <a:srgbClr val="FF0000"/>
                </a:solidFill>
              </a:rPr>
              <a:t>、医疗保险的覆盖率减少，个人支付医疗费用的比例不断上升</a:t>
            </a:r>
          </a:p>
          <a:p>
            <a:pPr algn="l">
              <a:lnSpc>
                <a:spcPct val="150000"/>
              </a:lnSpc>
            </a:pPr>
            <a:r>
              <a:rPr lang="en-US" altLang="zh-CN" b="1" dirty="0">
                <a:solidFill>
                  <a:srgbClr val="FF0000"/>
                </a:solidFill>
              </a:rPr>
              <a:t>B</a:t>
            </a:r>
            <a:r>
              <a:rPr lang="zh-CN" altLang="en-US" b="1" dirty="0">
                <a:solidFill>
                  <a:srgbClr val="FF0000"/>
                </a:solidFill>
              </a:rPr>
              <a:t>、我国特别是农村医疗卫生投入严重不足</a:t>
            </a:r>
          </a:p>
          <a:p>
            <a:pPr algn="l">
              <a:lnSpc>
                <a:spcPct val="150000"/>
              </a:lnSpc>
            </a:pPr>
            <a:r>
              <a:rPr lang="en-US" altLang="zh-CN" b="1" dirty="0">
                <a:solidFill>
                  <a:srgbClr val="FF0000"/>
                </a:solidFill>
              </a:rPr>
              <a:t>C</a:t>
            </a:r>
            <a:r>
              <a:rPr lang="zh-CN" altLang="en-US" b="1" dirty="0">
                <a:solidFill>
                  <a:srgbClr val="FF0000"/>
                </a:solidFill>
              </a:rPr>
              <a:t>、制度的某些规定存在漏洞</a:t>
            </a:r>
          </a:p>
          <a:p>
            <a:pPr algn="l">
              <a:lnSpc>
                <a:spcPct val="150000"/>
              </a:lnSpc>
            </a:pPr>
            <a:r>
              <a:rPr lang="en-US" altLang="zh-CN" b="1" dirty="0">
                <a:solidFill>
                  <a:srgbClr val="FF0000"/>
                </a:solidFill>
              </a:rPr>
              <a:t>D</a:t>
            </a:r>
            <a:r>
              <a:rPr lang="zh-CN" altLang="en-US" b="1" dirty="0">
                <a:solidFill>
                  <a:srgbClr val="FF0000"/>
                </a:solidFill>
              </a:rPr>
              <a:t>、医疗保险市场不公平现象严重</a:t>
            </a:r>
          </a:p>
          <a:p>
            <a:pPr algn="l">
              <a:lnSpc>
                <a:spcPct val="150000"/>
              </a:lnSpc>
            </a:pPr>
            <a:r>
              <a:rPr lang="en-US" altLang="zh-CN" b="1" dirty="0">
                <a:solidFill>
                  <a:srgbClr val="FF0000"/>
                </a:solidFill>
              </a:rPr>
              <a:t>E</a:t>
            </a:r>
            <a:r>
              <a:rPr lang="zh-CN" altLang="en-US" b="1" dirty="0">
                <a:solidFill>
                  <a:srgbClr val="FF0000"/>
                </a:solidFill>
              </a:rPr>
              <a:t>、医疗资源结构设计不科学</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821945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theme/theme1.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8988</Words>
  <Application>Microsoft Office PowerPoint</Application>
  <PresentationFormat>宽屏</PresentationFormat>
  <Paragraphs>802</Paragraphs>
  <Slides>98</Slides>
  <Notes>84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98</vt:i4>
      </vt:variant>
    </vt:vector>
  </HeadingPairs>
  <TitlesOfParts>
    <vt:vector size="108" baseType="lpstr">
      <vt:lpstr>Helvetica Neue For Number</vt:lpstr>
      <vt:lpstr>等线</vt:lpstr>
      <vt:lpstr>宋体</vt:lpstr>
      <vt:lpstr>微软雅黑</vt:lpstr>
      <vt:lpstr>微软雅黑</vt:lpstr>
      <vt:lpstr>Arial</vt:lpstr>
      <vt:lpstr>Calibri</vt:lpstr>
      <vt:lpstr>Times New Roman</vt:lpstr>
      <vt:lpstr>【尤里奇】人力三级课件标准化模版V2.0（2016-6-21）</vt:lpstr>
      <vt:lpstr>1_【尤里奇】人力三级课件标准化模版V2.0（2016-6-21）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解 超</dc:creator>
  <cp:lastModifiedBy>易珊</cp:lastModifiedBy>
  <cp:revision>74</cp:revision>
  <dcterms:created xsi:type="dcterms:W3CDTF">2019-05-13T09:44:33Z</dcterms:created>
  <dcterms:modified xsi:type="dcterms:W3CDTF">2020-11-19T09:34:34Z</dcterms:modified>
</cp:coreProperties>
</file>