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63" r:id="rId7"/>
    <p:sldId id="264" r:id="rId8"/>
    <p:sldId id="267" r:id="rId9"/>
    <p:sldId id="266" r:id="rId10"/>
    <p:sldId id="259"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73" autoAdjust="0"/>
    <p:restoredTop sz="95209" autoAdjust="0"/>
  </p:normalViewPr>
  <p:slideViewPr>
    <p:cSldViewPr snapToGrid="0" showGuides="1">
      <p:cViewPr>
        <p:scale>
          <a:sx n="100" d="100"/>
          <a:sy n="100" d="100"/>
        </p:scale>
        <p:origin x="1386" y="510"/>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286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07.09.2022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07.09.2022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1</a:t>
            </a:fld>
            <a:endParaRPr lang="ru-RU" dirty="0"/>
          </a:p>
        </p:txBody>
      </p:sp>
    </p:spTree>
    <p:extLst>
      <p:ext uri="{BB962C8B-B14F-4D97-AF65-F5344CB8AC3E}">
        <p14:creationId xmlns:p14="http://schemas.microsoft.com/office/powerpoint/2010/main" val="360599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2d data (n samples * m features) will be transformed into 3d data with n-window size samples * m features * window size</a:t>
            </a:r>
          </a:p>
          <a:p>
            <a:r>
              <a:rPr lang="en-US" dirty="0"/>
              <a:t>For example, data with 20 samples and 5 features (in pandas </a:t>
            </a:r>
            <a:r>
              <a:rPr lang="en-US" dirty="0" err="1"/>
              <a:t>dataframe</a:t>
            </a:r>
            <a:r>
              <a:rPr lang="en-US" dirty="0"/>
              <a:t> is 20 rows * 5 columns, in </a:t>
            </a:r>
            <a:r>
              <a:rPr lang="en-US" dirty="0" err="1"/>
              <a:t>numpy</a:t>
            </a:r>
            <a:r>
              <a:rPr lang="en-US" dirty="0"/>
              <a:t> it is a 20*5 2d array)</a:t>
            </a:r>
          </a:p>
          <a:p>
            <a:r>
              <a:rPr lang="en-US" dirty="0"/>
              <a:t>If setting the window size at 15, the transformed data will have 5 samples * 5 features * 15 </a:t>
            </a:r>
          </a:p>
          <a:p>
            <a:r>
              <a:rPr lang="en-US" dirty="0"/>
              <a:t>The transformed data is then fed into the DAIN process </a:t>
            </a:r>
          </a:p>
        </p:txBody>
      </p:sp>
      <p:sp>
        <p:nvSpPr>
          <p:cNvPr id="4" name="Slide Number Placeholder 3"/>
          <p:cNvSpPr>
            <a:spLocks noGrp="1"/>
          </p:cNvSpPr>
          <p:nvPr>
            <p:ph type="sldNum" sz="quarter" idx="5"/>
          </p:nvPr>
        </p:nvSpPr>
        <p:spPr/>
        <p:txBody>
          <a:bodyPr/>
          <a:lstStyle/>
          <a:p>
            <a:fld id="{53D78A92-0141-4330-8F3E-FAADFAC23844}" type="slidenum">
              <a:rPr lang="ru-RU" smtClean="0"/>
              <a:t>2</a:t>
            </a:fld>
            <a:endParaRPr lang="ru-RU" dirty="0"/>
          </a:p>
        </p:txBody>
      </p:sp>
    </p:spTree>
    <p:extLst>
      <p:ext uri="{BB962C8B-B14F-4D97-AF65-F5344CB8AC3E}">
        <p14:creationId xmlns:p14="http://schemas.microsoft.com/office/powerpoint/2010/main" val="353041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03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 id="2147483675" r:id="rId20"/>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5.emf"/><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3.png"/><Relationship Id="rId1" Type="http://schemas.openxmlformats.org/officeDocument/2006/relationships/slideLayout" Target="../slideLayouts/slideLayout20.xml"/><Relationship Id="rId6" Type="http://schemas.openxmlformats.org/officeDocument/2006/relationships/image" Target="../media/image3.emf"/><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A1DB8E-A606-4AFB-A779-6FECB1F5DB95}"/>
              </a:ext>
            </a:extLst>
          </p:cNvPr>
          <p:cNvPicPr>
            <a:picLocks noChangeAspect="1"/>
          </p:cNvPicPr>
          <p:nvPr/>
        </p:nvPicPr>
        <p:blipFill>
          <a:blip r:embed="rId3"/>
          <a:stretch>
            <a:fillRect/>
          </a:stretch>
        </p:blipFill>
        <p:spPr>
          <a:xfrm>
            <a:off x="5832475" y="165101"/>
            <a:ext cx="4438650" cy="2590800"/>
          </a:xfrm>
          <a:prstGeom prst="rect">
            <a:avLst/>
          </a:prstGeom>
        </p:spPr>
      </p:pic>
      <p:cxnSp>
        <p:nvCxnSpPr>
          <p:cNvPr id="11" name="Connector: Curved 10">
            <a:extLst>
              <a:ext uri="{FF2B5EF4-FFF2-40B4-BE49-F238E27FC236}">
                <a16:creationId xmlns:a16="http://schemas.microsoft.com/office/drawing/2014/main" id="{9DB71F07-4423-4070-9427-020671CF8A6E}"/>
              </a:ext>
            </a:extLst>
          </p:cNvPr>
          <p:cNvCxnSpPr>
            <a:cxnSpLocks/>
            <a:stCxn id="9" idx="3"/>
            <a:endCxn id="24" idx="0"/>
          </p:cNvCxnSpPr>
          <p:nvPr/>
        </p:nvCxnSpPr>
        <p:spPr>
          <a:xfrm flipH="1">
            <a:off x="8051800" y="1460501"/>
            <a:ext cx="2219325" cy="1683927"/>
          </a:xfrm>
          <a:prstGeom prst="curvedConnector4">
            <a:avLst>
              <a:gd name="adj1" fmla="val -10300"/>
              <a:gd name="adj2" fmla="val 88464"/>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CDFFB7F-8342-441D-9B01-43C48260241F}"/>
              </a:ext>
            </a:extLst>
          </p:cNvPr>
          <p:cNvSpPr/>
          <p:nvPr/>
        </p:nvSpPr>
        <p:spPr>
          <a:xfrm>
            <a:off x="5971756" y="3523073"/>
            <a:ext cx="4820570" cy="1874426"/>
          </a:xfrm>
          <a:prstGeom prst="rect">
            <a:avLst/>
          </a:prstGeom>
          <a:solidFill>
            <a:schemeClr val="bg1"/>
          </a:solidFill>
          <a:ln w="12700" cap="flat">
            <a:solidFill>
              <a:schemeClr val="accent1"/>
            </a:solidFill>
            <a:prstDash val="solid"/>
            <a:miter/>
          </a:ln>
        </p:spPr>
        <p:txBody>
          <a:bodyPr rtlCol="0" anchor="ctr"/>
          <a:lstStyle/>
          <a:p>
            <a:pPr marL="171450" indent="-171450" algn="l">
              <a:buFont typeface="Arial" panose="020B0604020202020204" pitchFamily="34" charset="0"/>
              <a:buChar char="•"/>
            </a:pPr>
            <a:r>
              <a:rPr lang="en-US" sz="1200" dirty="0"/>
              <a:t>Conventional data normalization (get the </a:t>
            </a:r>
            <a:r>
              <a:rPr lang="en-US" sz="1200" dirty="0" err="1"/>
              <a:t>zscore</a:t>
            </a:r>
            <a:r>
              <a:rPr lang="en-US" sz="1200" dirty="0"/>
              <a:t>): set x = (x-mean)/std </a:t>
            </a:r>
          </a:p>
          <a:p>
            <a:pPr marL="171450" indent="-171450" algn="l">
              <a:buFont typeface="Arial" panose="020B0604020202020204" pitchFamily="34" charset="0"/>
              <a:buChar char="•"/>
            </a:pPr>
            <a:r>
              <a:rPr lang="en-US" sz="1200" dirty="0"/>
              <a:t>The DAIN process can be seen as a more sophisticated process of getting the </a:t>
            </a:r>
            <a:r>
              <a:rPr lang="en-US" sz="1200" dirty="0" err="1"/>
              <a:t>zscore</a:t>
            </a:r>
            <a:r>
              <a:rPr lang="en-US" sz="1200" dirty="0"/>
              <a:t> for each sample</a:t>
            </a:r>
          </a:p>
          <a:p>
            <a:pPr marL="171450" indent="-171450" algn="l">
              <a:buFont typeface="Arial" panose="020B0604020202020204" pitchFamily="34" charset="0"/>
              <a:buChar char="•"/>
            </a:pPr>
            <a:r>
              <a:rPr lang="en-US" sz="1200" dirty="0"/>
              <a:t>For example, let the </a:t>
            </a:r>
            <a:r>
              <a:rPr lang="en-US" sz="1200" dirty="0" err="1"/>
              <a:t>window_size</a:t>
            </a:r>
            <a:r>
              <a:rPr lang="en-US" sz="1200" dirty="0"/>
              <a:t> = 15</a:t>
            </a:r>
          </a:p>
          <a:p>
            <a:pPr marL="628650" lvl="1" indent="-171450">
              <a:buFont typeface="Wingdings" panose="05000000000000000000" pitchFamily="2" charset="2"/>
              <a:buChar char="Ø"/>
            </a:pPr>
            <a:r>
              <a:rPr lang="en-US" sz="1200" dirty="0"/>
              <a:t>the nth sample is normalized using the [n-</a:t>
            </a:r>
            <a:r>
              <a:rPr lang="en-US" sz="1200" dirty="0" err="1"/>
              <a:t>window_size</a:t>
            </a:r>
            <a:r>
              <a:rPr lang="en-US" sz="1200" dirty="0"/>
              <a:t>]</a:t>
            </a:r>
            <a:r>
              <a:rPr lang="en-US" sz="1200" dirty="0" err="1"/>
              <a:t>th</a:t>
            </a:r>
            <a:r>
              <a:rPr lang="en-US" sz="1200" dirty="0"/>
              <a:t> to nth sample</a:t>
            </a:r>
          </a:p>
          <a:p>
            <a:pPr marL="628650" lvl="1" indent="-171450">
              <a:buFont typeface="Wingdings" panose="05000000000000000000" pitchFamily="2" charset="2"/>
              <a:buChar char="Ø"/>
            </a:pPr>
            <a:r>
              <a:rPr lang="en-US" sz="1200" dirty="0"/>
              <a:t>The 15</a:t>
            </a:r>
            <a:r>
              <a:rPr lang="en-US" sz="1200" baseline="30000" dirty="0"/>
              <a:t>th</a:t>
            </a:r>
            <a:r>
              <a:rPr lang="en-US" sz="1200" dirty="0"/>
              <a:t> sample is normalized using the 1</a:t>
            </a:r>
            <a:r>
              <a:rPr lang="en-US" sz="1200" baseline="30000" dirty="0"/>
              <a:t>st</a:t>
            </a:r>
            <a:r>
              <a:rPr lang="en-US" sz="1200" dirty="0"/>
              <a:t> to the 15</a:t>
            </a:r>
            <a:r>
              <a:rPr lang="en-US" sz="1200" baseline="30000" dirty="0"/>
              <a:t>th</a:t>
            </a:r>
            <a:r>
              <a:rPr lang="en-US" sz="1200" dirty="0"/>
              <a:t> sample</a:t>
            </a:r>
          </a:p>
        </p:txBody>
      </p:sp>
      <p:pic>
        <p:nvPicPr>
          <p:cNvPr id="22" name="Picture 21">
            <a:extLst>
              <a:ext uri="{FF2B5EF4-FFF2-40B4-BE49-F238E27FC236}">
                <a16:creationId xmlns:a16="http://schemas.microsoft.com/office/drawing/2014/main" id="{1EC09D92-460A-455B-9FE1-0FC697DA6DBF}"/>
              </a:ext>
            </a:extLst>
          </p:cNvPr>
          <p:cNvPicPr>
            <a:picLocks noChangeAspect="1"/>
          </p:cNvPicPr>
          <p:nvPr/>
        </p:nvPicPr>
        <p:blipFill>
          <a:blip r:embed="rId4"/>
          <a:stretch>
            <a:fillRect/>
          </a:stretch>
        </p:blipFill>
        <p:spPr>
          <a:xfrm>
            <a:off x="231816" y="657239"/>
            <a:ext cx="4438650" cy="4476750"/>
          </a:xfrm>
          <a:prstGeom prst="rect">
            <a:avLst/>
          </a:prstGeom>
        </p:spPr>
      </p:pic>
      <p:pic>
        <p:nvPicPr>
          <p:cNvPr id="24" name="Picture 23">
            <a:extLst>
              <a:ext uri="{FF2B5EF4-FFF2-40B4-BE49-F238E27FC236}">
                <a16:creationId xmlns:a16="http://schemas.microsoft.com/office/drawing/2014/main" id="{5B26374F-13DC-45D8-A308-368BAC662096}"/>
              </a:ext>
            </a:extLst>
          </p:cNvPr>
          <p:cNvPicPr>
            <a:picLocks noChangeAspect="1"/>
          </p:cNvPicPr>
          <p:nvPr/>
        </p:nvPicPr>
        <p:blipFill>
          <a:blip r:embed="rId5"/>
          <a:stretch>
            <a:fillRect/>
          </a:stretch>
        </p:blipFill>
        <p:spPr>
          <a:xfrm>
            <a:off x="5832475" y="3144428"/>
            <a:ext cx="4438650" cy="190500"/>
          </a:xfrm>
          <a:prstGeom prst="rect">
            <a:avLst/>
          </a:prstGeom>
        </p:spPr>
      </p:pic>
      <p:sp>
        <p:nvSpPr>
          <p:cNvPr id="25" name="TextBox 24">
            <a:extLst>
              <a:ext uri="{FF2B5EF4-FFF2-40B4-BE49-F238E27FC236}">
                <a16:creationId xmlns:a16="http://schemas.microsoft.com/office/drawing/2014/main" id="{0CA61BBC-22FA-4071-A629-43C14E0378ED}"/>
              </a:ext>
            </a:extLst>
          </p:cNvPr>
          <p:cNvSpPr txBox="1"/>
          <p:nvPr/>
        </p:nvSpPr>
        <p:spPr>
          <a:xfrm>
            <a:off x="313116" y="91873"/>
            <a:ext cx="3552576" cy="338554"/>
          </a:xfrm>
          <a:prstGeom prst="rect">
            <a:avLst/>
          </a:prstGeom>
          <a:noFill/>
        </p:spPr>
        <p:txBody>
          <a:bodyPr wrap="none" rtlCol="0">
            <a:spAutoFit/>
          </a:bodyPr>
          <a:lstStyle/>
          <a:p>
            <a:r>
              <a:rPr lang="en-US" sz="1600" dirty="0">
                <a:solidFill>
                  <a:schemeClr val="accent1"/>
                </a:solidFill>
              </a:rPr>
              <a:t>Data sample: </a:t>
            </a:r>
            <a:r>
              <a:rPr lang="en-US" sz="1600" b="1" dirty="0">
                <a:solidFill>
                  <a:schemeClr val="accent1"/>
                </a:solidFill>
              </a:rPr>
              <a:t>n</a:t>
            </a:r>
            <a:r>
              <a:rPr lang="en-US" sz="1600" dirty="0">
                <a:solidFill>
                  <a:schemeClr val="accent1"/>
                </a:solidFill>
              </a:rPr>
              <a:t> samples * </a:t>
            </a:r>
            <a:r>
              <a:rPr lang="en-US" sz="1600" b="1" dirty="0">
                <a:solidFill>
                  <a:schemeClr val="accent1"/>
                </a:solidFill>
              </a:rPr>
              <a:t>m</a:t>
            </a:r>
            <a:r>
              <a:rPr lang="en-US" sz="1600" dirty="0">
                <a:solidFill>
                  <a:schemeClr val="accent1"/>
                </a:solidFill>
              </a:rPr>
              <a:t> features</a:t>
            </a:r>
          </a:p>
        </p:txBody>
      </p:sp>
      <p:sp>
        <p:nvSpPr>
          <p:cNvPr id="29" name="TextBox 28">
            <a:extLst>
              <a:ext uri="{FF2B5EF4-FFF2-40B4-BE49-F238E27FC236}">
                <a16:creationId xmlns:a16="http://schemas.microsoft.com/office/drawing/2014/main" id="{D0BE4DD8-1542-4BDE-9EA3-27B41193E661}"/>
              </a:ext>
            </a:extLst>
          </p:cNvPr>
          <p:cNvSpPr txBox="1"/>
          <p:nvPr/>
        </p:nvSpPr>
        <p:spPr>
          <a:xfrm>
            <a:off x="565065" y="6023537"/>
            <a:ext cx="10813382" cy="600164"/>
          </a:xfrm>
          <a:prstGeom prst="rect">
            <a:avLst/>
          </a:prstGeom>
          <a:solidFill>
            <a:schemeClr val="bg1">
              <a:lumMod val="95000"/>
            </a:schemeClr>
          </a:solidFill>
        </p:spPr>
        <p:txBody>
          <a:bodyPr wrap="square">
            <a:spAutoFit/>
          </a:bodyPr>
          <a:lstStyle/>
          <a:p>
            <a:r>
              <a:rPr lang="en-US" sz="1100" b="1" dirty="0"/>
              <a:t>NOTE</a:t>
            </a:r>
          </a:p>
          <a:p>
            <a:r>
              <a:rPr lang="en-US" sz="1100" dirty="0"/>
              <a:t>The dataset the author used in his code is time series data with multiple stock ids. To make things easier to understand, here the data is simplified to have only one stock id.</a:t>
            </a:r>
          </a:p>
          <a:p>
            <a:r>
              <a:rPr lang="en-US" sz="1100" dirty="0"/>
              <a:t>Data is sorted by time (or datetime or date) in ascending order.</a:t>
            </a:r>
          </a:p>
        </p:txBody>
      </p:sp>
    </p:spTree>
    <p:extLst>
      <p:ext uri="{BB962C8B-B14F-4D97-AF65-F5344CB8AC3E}">
        <p14:creationId xmlns:p14="http://schemas.microsoft.com/office/powerpoint/2010/main" val="26938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D49293F-17F0-4F1D-BC07-31D0D54A31D2}"/>
              </a:ext>
            </a:extLst>
          </p:cNvPr>
          <p:cNvSpPr/>
          <p:nvPr/>
        </p:nvSpPr>
        <p:spPr>
          <a:xfrm>
            <a:off x="84221" y="120316"/>
            <a:ext cx="6569242" cy="5823284"/>
          </a:xfrm>
          <a:prstGeom prst="rect">
            <a:avLst/>
          </a:prstGeom>
          <a:solidFill>
            <a:schemeClr val="accent6">
              <a:lumMod val="20000"/>
              <a:lumOff val="80000"/>
            </a:schemeClr>
          </a:solidFill>
          <a:ln w="12700" cap="flat">
            <a:noFill/>
            <a:prstDash val="solid"/>
            <a:miter/>
          </a:ln>
        </p:spPr>
        <p:txBody>
          <a:bodyPr rtlCol="0" anchor="ctr"/>
          <a:lstStyle/>
          <a:p>
            <a:pPr algn="l"/>
            <a:endParaRPr lang="en-US" dirty="0"/>
          </a:p>
        </p:txBody>
      </p:sp>
      <p:grpSp>
        <p:nvGrpSpPr>
          <p:cNvPr id="35" name="Group 34">
            <a:extLst>
              <a:ext uri="{FF2B5EF4-FFF2-40B4-BE49-F238E27FC236}">
                <a16:creationId xmlns:a16="http://schemas.microsoft.com/office/drawing/2014/main" id="{C92217F4-D66B-46AB-BEC9-A0E8CC7892FD}"/>
              </a:ext>
            </a:extLst>
          </p:cNvPr>
          <p:cNvGrpSpPr/>
          <p:nvPr/>
        </p:nvGrpSpPr>
        <p:grpSpPr>
          <a:xfrm>
            <a:off x="323852" y="365125"/>
            <a:ext cx="6172202" cy="5270500"/>
            <a:chOff x="323852" y="365125"/>
            <a:chExt cx="6172202" cy="5270500"/>
          </a:xfrm>
          <a:solidFill>
            <a:schemeClr val="bg1">
              <a:lumMod val="95000"/>
            </a:schemeClr>
          </a:solidFill>
        </p:grpSpPr>
        <p:sp>
          <p:nvSpPr>
            <p:cNvPr id="4" name="TextBox 3">
              <a:extLst>
                <a:ext uri="{FF2B5EF4-FFF2-40B4-BE49-F238E27FC236}">
                  <a16:creationId xmlns:a16="http://schemas.microsoft.com/office/drawing/2014/main" id="{7BE64A65-9B32-455D-BB02-3515FAB1CFD7}"/>
                </a:ext>
              </a:extLst>
            </p:cNvPr>
            <p:cNvSpPr txBox="1"/>
            <p:nvPr/>
          </p:nvSpPr>
          <p:spPr>
            <a:xfrm>
              <a:off x="5261404" y="3358918"/>
              <a:ext cx="415498" cy="369332"/>
            </a:xfrm>
            <a:prstGeom prst="rect">
              <a:avLst/>
            </a:prstGeom>
            <a:grpFill/>
          </p:spPr>
          <p:txBody>
            <a:bodyPr wrap="none" rtlCol="0">
              <a:spAutoFit/>
            </a:bodyPr>
            <a:lstStyle/>
            <a:p>
              <a:r>
                <a:rPr lang="en-US" dirty="0">
                  <a:solidFill>
                    <a:schemeClr val="accent1"/>
                  </a:solidFill>
                </a:rPr>
                <a:t>…</a:t>
              </a:r>
            </a:p>
          </p:txBody>
        </p:sp>
        <p:pic>
          <p:nvPicPr>
            <p:cNvPr id="19" name="Picture 18">
              <a:extLst>
                <a:ext uri="{FF2B5EF4-FFF2-40B4-BE49-F238E27FC236}">
                  <a16:creationId xmlns:a16="http://schemas.microsoft.com/office/drawing/2014/main" id="{33FC6BCD-3B84-4C1F-94F6-493B802E15BA}"/>
                </a:ext>
              </a:extLst>
            </p:cNvPr>
            <p:cNvPicPr>
              <a:picLocks noChangeAspect="1"/>
            </p:cNvPicPr>
            <p:nvPr/>
          </p:nvPicPr>
          <p:blipFill>
            <a:blip r:embed="rId3"/>
            <a:stretch>
              <a:fillRect/>
            </a:stretch>
          </p:blipFill>
          <p:spPr>
            <a:xfrm>
              <a:off x="2057404" y="365125"/>
              <a:ext cx="4438650" cy="2590800"/>
            </a:xfrm>
            <a:prstGeom prst="rect">
              <a:avLst/>
            </a:prstGeom>
            <a:grpFill/>
          </p:spPr>
        </p:pic>
        <p:pic>
          <p:nvPicPr>
            <p:cNvPr id="20" name="Picture 19">
              <a:extLst>
                <a:ext uri="{FF2B5EF4-FFF2-40B4-BE49-F238E27FC236}">
                  <a16:creationId xmlns:a16="http://schemas.microsoft.com/office/drawing/2014/main" id="{EB361523-6C8B-4098-95F5-26B3ABEDE32E}"/>
                </a:ext>
              </a:extLst>
            </p:cNvPr>
            <p:cNvPicPr>
              <a:picLocks noChangeAspect="1"/>
            </p:cNvPicPr>
            <p:nvPr/>
          </p:nvPicPr>
          <p:blipFill>
            <a:blip r:embed="rId4"/>
            <a:stretch>
              <a:fillRect/>
            </a:stretch>
          </p:blipFill>
          <p:spPr>
            <a:xfrm>
              <a:off x="781052" y="2638425"/>
              <a:ext cx="4438650" cy="2590800"/>
            </a:xfrm>
            <a:prstGeom prst="rect">
              <a:avLst/>
            </a:prstGeom>
            <a:grpFill/>
          </p:spPr>
        </p:pic>
        <p:pic>
          <p:nvPicPr>
            <p:cNvPr id="21" name="Picture 20">
              <a:extLst>
                <a:ext uri="{FF2B5EF4-FFF2-40B4-BE49-F238E27FC236}">
                  <a16:creationId xmlns:a16="http://schemas.microsoft.com/office/drawing/2014/main" id="{AEA72C47-B0E6-44E3-A65D-FB7B8D299F4C}"/>
                </a:ext>
              </a:extLst>
            </p:cNvPr>
            <p:cNvPicPr>
              <a:picLocks noChangeAspect="1"/>
            </p:cNvPicPr>
            <p:nvPr/>
          </p:nvPicPr>
          <p:blipFill>
            <a:blip r:embed="rId5"/>
            <a:stretch>
              <a:fillRect/>
            </a:stretch>
          </p:blipFill>
          <p:spPr>
            <a:xfrm>
              <a:off x="323852" y="3044825"/>
              <a:ext cx="4438650" cy="2590800"/>
            </a:xfrm>
            <a:prstGeom prst="rect">
              <a:avLst/>
            </a:prstGeom>
            <a:grpFill/>
          </p:spPr>
        </p:pic>
      </p:grpSp>
      <p:pic>
        <p:nvPicPr>
          <p:cNvPr id="22" name="Picture 21">
            <a:extLst>
              <a:ext uri="{FF2B5EF4-FFF2-40B4-BE49-F238E27FC236}">
                <a16:creationId xmlns:a16="http://schemas.microsoft.com/office/drawing/2014/main" id="{A943B6E1-3603-4BE7-867F-AA7A46F9C3BE}"/>
              </a:ext>
            </a:extLst>
          </p:cNvPr>
          <p:cNvPicPr>
            <a:picLocks noChangeAspect="1"/>
          </p:cNvPicPr>
          <p:nvPr/>
        </p:nvPicPr>
        <p:blipFill>
          <a:blip r:embed="rId6"/>
          <a:stretch>
            <a:fillRect/>
          </a:stretch>
        </p:blipFill>
        <p:spPr>
          <a:xfrm>
            <a:off x="7596436" y="2101850"/>
            <a:ext cx="4438650" cy="4476750"/>
          </a:xfrm>
          <a:prstGeom prst="rect">
            <a:avLst/>
          </a:prstGeom>
        </p:spPr>
      </p:pic>
      <p:pic>
        <p:nvPicPr>
          <p:cNvPr id="26" name="Picture 25">
            <a:extLst>
              <a:ext uri="{FF2B5EF4-FFF2-40B4-BE49-F238E27FC236}">
                <a16:creationId xmlns:a16="http://schemas.microsoft.com/office/drawing/2014/main" id="{3C3424E2-C6ED-4158-A742-F49912442029}"/>
              </a:ext>
            </a:extLst>
          </p:cNvPr>
          <p:cNvPicPr>
            <a:picLocks noChangeAspect="1"/>
          </p:cNvPicPr>
          <p:nvPr/>
        </p:nvPicPr>
        <p:blipFill>
          <a:blip r:embed="rId7"/>
          <a:stretch>
            <a:fillRect/>
          </a:stretch>
        </p:blipFill>
        <p:spPr>
          <a:xfrm>
            <a:off x="7756017" y="1509575"/>
            <a:ext cx="4438650" cy="190500"/>
          </a:xfrm>
          <a:prstGeom prst="rect">
            <a:avLst/>
          </a:prstGeom>
        </p:spPr>
      </p:pic>
      <p:pic>
        <p:nvPicPr>
          <p:cNvPr id="28" name="Picture 27">
            <a:extLst>
              <a:ext uri="{FF2B5EF4-FFF2-40B4-BE49-F238E27FC236}">
                <a16:creationId xmlns:a16="http://schemas.microsoft.com/office/drawing/2014/main" id="{6B6F03BC-BE27-4DF3-AF2D-9A7FC35A3965}"/>
              </a:ext>
            </a:extLst>
          </p:cNvPr>
          <p:cNvPicPr>
            <a:picLocks noChangeAspect="1"/>
          </p:cNvPicPr>
          <p:nvPr/>
        </p:nvPicPr>
        <p:blipFill>
          <a:blip r:embed="rId8"/>
          <a:stretch>
            <a:fillRect/>
          </a:stretch>
        </p:blipFill>
        <p:spPr>
          <a:xfrm>
            <a:off x="7558260" y="909974"/>
            <a:ext cx="4438650" cy="190500"/>
          </a:xfrm>
          <a:prstGeom prst="rect">
            <a:avLst/>
          </a:prstGeom>
        </p:spPr>
      </p:pic>
      <p:pic>
        <p:nvPicPr>
          <p:cNvPr id="32" name="Picture 31">
            <a:extLst>
              <a:ext uri="{FF2B5EF4-FFF2-40B4-BE49-F238E27FC236}">
                <a16:creationId xmlns:a16="http://schemas.microsoft.com/office/drawing/2014/main" id="{E703E001-AE82-40BA-AE82-EC3FD5D07580}"/>
              </a:ext>
            </a:extLst>
          </p:cNvPr>
          <p:cNvPicPr>
            <a:picLocks noChangeAspect="1"/>
          </p:cNvPicPr>
          <p:nvPr/>
        </p:nvPicPr>
        <p:blipFill>
          <a:blip r:embed="rId9"/>
          <a:stretch>
            <a:fillRect/>
          </a:stretch>
        </p:blipFill>
        <p:spPr>
          <a:xfrm>
            <a:off x="6943390" y="214119"/>
            <a:ext cx="4438650" cy="190500"/>
          </a:xfrm>
          <a:prstGeom prst="rect">
            <a:avLst/>
          </a:prstGeom>
        </p:spPr>
      </p:pic>
      <p:cxnSp>
        <p:nvCxnSpPr>
          <p:cNvPr id="38" name="Connector: Curved 37">
            <a:extLst>
              <a:ext uri="{FF2B5EF4-FFF2-40B4-BE49-F238E27FC236}">
                <a16:creationId xmlns:a16="http://schemas.microsoft.com/office/drawing/2014/main" id="{4D40E87F-3C51-4D0F-9F25-746A817D3ED0}"/>
              </a:ext>
            </a:extLst>
          </p:cNvPr>
          <p:cNvCxnSpPr>
            <a:stCxn id="21" idx="2"/>
            <a:endCxn id="26" idx="1"/>
          </p:cNvCxnSpPr>
          <p:nvPr/>
        </p:nvCxnSpPr>
        <p:spPr>
          <a:xfrm rot="5400000" flipH="1" flipV="1">
            <a:off x="3134197" y="1013805"/>
            <a:ext cx="4030800" cy="5212840"/>
          </a:xfrm>
          <a:prstGeom prst="curvedConnector4">
            <a:avLst>
              <a:gd name="adj1" fmla="val -5671"/>
              <a:gd name="adj2" fmla="val 712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A184AA34-7958-4D6F-95B0-4E0DFE6E2BB4}"/>
              </a:ext>
            </a:extLst>
          </p:cNvPr>
          <p:cNvCxnSpPr>
            <a:cxnSpLocks/>
            <a:stCxn id="19" idx="3"/>
            <a:endCxn id="32" idx="1"/>
          </p:cNvCxnSpPr>
          <p:nvPr/>
        </p:nvCxnSpPr>
        <p:spPr>
          <a:xfrm flipV="1">
            <a:off x="6496054" y="309369"/>
            <a:ext cx="447336" cy="13511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D5DF80FB-8671-4F1A-A136-EBAE99A438BB}"/>
              </a:ext>
            </a:extLst>
          </p:cNvPr>
          <p:cNvCxnSpPr>
            <a:stCxn id="20" idx="3"/>
            <a:endCxn id="28" idx="1"/>
          </p:cNvCxnSpPr>
          <p:nvPr/>
        </p:nvCxnSpPr>
        <p:spPr>
          <a:xfrm flipV="1">
            <a:off x="5219702" y="1005224"/>
            <a:ext cx="2338558" cy="29286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Arrow: Down 50">
            <a:extLst>
              <a:ext uri="{FF2B5EF4-FFF2-40B4-BE49-F238E27FC236}">
                <a16:creationId xmlns:a16="http://schemas.microsoft.com/office/drawing/2014/main" id="{90EE2B47-38CA-4648-92B1-B87CDEED4FEB}"/>
              </a:ext>
            </a:extLst>
          </p:cNvPr>
          <p:cNvSpPr/>
          <p:nvPr/>
        </p:nvSpPr>
        <p:spPr>
          <a:xfrm>
            <a:off x="9553074" y="1700075"/>
            <a:ext cx="681711" cy="401775"/>
          </a:xfrm>
          <a:prstGeom prst="downArrow">
            <a:avLst/>
          </a:prstGeom>
          <a:solidFill>
            <a:schemeClr val="accent6">
              <a:lumMod val="40000"/>
              <a:lumOff val="60000"/>
            </a:schemeClr>
          </a:solidFill>
          <a:ln w="12700" cap="flat">
            <a:noFill/>
            <a:prstDash val="solid"/>
            <a:miter/>
          </a:ln>
        </p:spPr>
        <p:txBody>
          <a:bodyPr rtlCol="0" anchor="ctr"/>
          <a:lstStyle/>
          <a:p>
            <a:pPr algn="l"/>
            <a:endParaRPr lang="en-US" dirty="0"/>
          </a:p>
        </p:txBody>
      </p:sp>
      <p:sp>
        <p:nvSpPr>
          <p:cNvPr id="53" name="TextBox 52">
            <a:extLst>
              <a:ext uri="{FF2B5EF4-FFF2-40B4-BE49-F238E27FC236}">
                <a16:creationId xmlns:a16="http://schemas.microsoft.com/office/drawing/2014/main" id="{235B473E-0B07-4DE7-ADA6-CE782FD2F343}"/>
              </a:ext>
            </a:extLst>
          </p:cNvPr>
          <p:cNvSpPr txBox="1"/>
          <p:nvPr/>
        </p:nvSpPr>
        <p:spPr>
          <a:xfrm>
            <a:off x="84221" y="6123543"/>
            <a:ext cx="6100010" cy="369332"/>
          </a:xfrm>
          <a:prstGeom prst="rect">
            <a:avLst/>
          </a:prstGeom>
          <a:noFill/>
        </p:spPr>
        <p:txBody>
          <a:bodyPr wrap="square">
            <a:spAutoFit/>
          </a:bodyPr>
          <a:lstStyle/>
          <a:p>
            <a:r>
              <a:rPr lang="en-US" b="1" dirty="0">
                <a:solidFill>
                  <a:schemeClr val="accent1"/>
                </a:solidFill>
              </a:rPr>
              <a:t>Deep Adaptive Input Normalization</a:t>
            </a:r>
          </a:p>
        </p:txBody>
      </p:sp>
    </p:spTree>
    <p:extLst>
      <p:ext uri="{BB962C8B-B14F-4D97-AF65-F5344CB8AC3E}">
        <p14:creationId xmlns:p14="http://schemas.microsoft.com/office/powerpoint/2010/main" val="37101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A9D22E-87CF-488E-A255-B844FEDAB09A}"/>
              </a:ext>
            </a:extLst>
          </p:cNvPr>
          <p:cNvGrpSpPr/>
          <p:nvPr/>
        </p:nvGrpSpPr>
        <p:grpSpPr>
          <a:xfrm>
            <a:off x="171016" y="5257800"/>
            <a:ext cx="6422289" cy="1464869"/>
            <a:chOff x="356729" y="5078774"/>
            <a:chExt cx="6422289" cy="1464869"/>
          </a:xfrm>
        </p:grpSpPr>
        <p:sp>
          <p:nvSpPr>
            <p:cNvPr id="3" name="Rectangle 2">
              <a:extLst>
                <a:ext uri="{FF2B5EF4-FFF2-40B4-BE49-F238E27FC236}">
                  <a16:creationId xmlns:a16="http://schemas.microsoft.com/office/drawing/2014/main" id="{7DFBCE74-7630-45B0-A32E-A1B992EA34C6}"/>
                </a:ext>
              </a:extLst>
            </p:cNvPr>
            <p:cNvSpPr/>
            <p:nvPr/>
          </p:nvSpPr>
          <p:spPr>
            <a:xfrm>
              <a:off x="356729" y="5078774"/>
              <a:ext cx="6422289" cy="1464869"/>
            </a:xfrm>
            <a:prstGeom prst="rect">
              <a:avLst/>
            </a:prstGeom>
            <a:solidFill>
              <a:schemeClr val="bg1">
                <a:lumMod val="95000"/>
              </a:schemeClr>
            </a:solidFill>
            <a:ln w="12700" cap="flat">
              <a:noFill/>
              <a:prstDash val="solid"/>
              <a:miter/>
            </a:ln>
          </p:spPr>
          <p:txBody>
            <a:bodyPr rtlCol="0" anchor="t"/>
            <a:lstStyle/>
            <a:p>
              <a:r>
                <a:rPr lang="en-US" sz="1200" dirty="0"/>
                <a:t>In Pandas, it is pretty simple to get rolling k-day (k can be any integer) </a:t>
              </a:r>
              <a:r>
                <a:rPr lang="en-US" sz="1200" dirty="0" err="1"/>
                <a:t>zscore</a:t>
              </a:r>
              <a:r>
                <a:rPr lang="en-US" sz="1200" dirty="0"/>
                <a:t>. </a:t>
              </a:r>
            </a:p>
            <a:p>
              <a:pPr algn="l"/>
              <a:r>
                <a:rPr lang="en-US" sz="1200" dirty="0"/>
                <a:t>Assume p is a pandas Series with prices data sorting in ascending order by timestamp. To get rolling 15-day </a:t>
              </a:r>
              <a:r>
                <a:rPr lang="en-US" sz="1200" dirty="0" err="1"/>
                <a:t>zscore</a:t>
              </a:r>
              <a:endParaRPr lang="en-US" sz="1200" dirty="0"/>
            </a:p>
          </p:txBody>
        </p:sp>
        <p:pic>
          <p:nvPicPr>
            <p:cNvPr id="4" name="Picture 3">
              <a:extLst>
                <a:ext uri="{FF2B5EF4-FFF2-40B4-BE49-F238E27FC236}">
                  <a16:creationId xmlns:a16="http://schemas.microsoft.com/office/drawing/2014/main" id="{F4328F40-EDCB-4A9F-8237-AAC9A6BEDACB}"/>
                </a:ext>
              </a:extLst>
            </p:cNvPr>
            <p:cNvPicPr>
              <a:picLocks noChangeAspect="1"/>
            </p:cNvPicPr>
            <p:nvPr/>
          </p:nvPicPr>
          <p:blipFill>
            <a:blip r:embed="rId2"/>
            <a:stretch>
              <a:fillRect/>
            </a:stretch>
          </p:blipFill>
          <p:spPr>
            <a:xfrm>
              <a:off x="521103" y="5966060"/>
              <a:ext cx="3258005" cy="457264"/>
            </a:xfrm>
            <a:prstGeom prst="rect">
              <a:avLst/>
            </a:prstGeom>
          </p:spPr>
        </p:pic>
      </p:grpSp>
      <p:sp>
        <p:nvSpPr>
          <p:cNvPr id="7" name="Rectangle 6">
            <a:extLst>
              <a:ext uri="{FF2B5EF4-FFF2-40B4-BE49-F238E27FC236}">
                <a16:creationId xmlns:a16="http://schemas.microsoft.com/office/drawing/2014/main" id="{E55243AF-A2FC-447B-A50F-41D5ADCA9B00}"/>
              </a:ext>
            </a:extLst>
          </p:cNvPr>
          <p:cNvSpPr/>
          <p:nvPr/>
        </p:nvSpPr>
        <p:spPr>
          <a:xfrm>
            <a:off x="171016" y="206334"/>
            <a:ext cx="6422289" cy="4762708"/>
          </a:xfrm>
          <a:prstGeom prst="rect">
            <a:avLst/>
          </a:prstGeom>
          <a:solidFill>
            <a:schemeClr val="bg1"/>
          </a:solidFill>
          <a:ln w="12700" cap="flat">
            <a:solidFill>
              <a:schemeClr val="accent1"/>
            </a:solidFill>
            <a:prstDash val="solid"/>
            <a:miter/>
          </a:ln>
        </p:spPr>
        <p:txBody>
          <a:bodyPr rtlCol="0" anchor="t"/>
          <a:lstStyle/>
          <a:p>
            <a:r>
              <a:rPr lang="en-US" sz="1600" b="1" dirty="0">
                <a:solidFill>
                  <a:schemeClr val="accent1"/>
                </a:solidFill>
              </a:rPr>
              <a:t>Refresher on </a:t>
            </a:r>
            <a:r>
              <a:rPr lang="en-US" sz="1600" b="1" dirty="0" err="1">
                <a:solidFill>
                  <a:schemeClr val="accent1"/>
                </a:solidFill>
              </a:rPr>
              <a:t>pytorch</a:t>
            </a:r>
            <a:endParaRPr lang="en-US" sz="1600" b="1" dirty="0">
              <a:solidFill>
                <a:schemeClr val="accent1"/>
              </a:solidFill>
            </a:endParaRPr>
          </a:p>
          <a:p>
            <a:pPr algn="l"/>
            <a:endParaRPr lang="en-US" sz="1400" b="1" dirty="0"/>
          </a:p>
          <a:p>
            <a:pPr marL="285750" indent="-285750" algn="l">
              <a:buFont typeface="Arial" panose="020B0604020202020204" pitchFamily="34" charset="0"/>
              <a:buChar char="•"/>
            </a:pPr>
            <a:r>
              <a:rPr lang="en-US" sz="1400" b="1" dirty="0" err="1"/>
              <a:t>FloatTensor</a:t>
            </a:r>
            <a:r>
              <a:rPr lang="en-US" sz="1400" dirty="0"/>
              <a:t>: is 32bit. Any data out of the 32bit range should be converted into data within the 32bit range.</a:t>
            </a:r>
          </a:p>
          <a:p>
            <a:pPr marL="285750" indent="-285750" algn="l">
              <a:buFont typeface="Arial" panose="020B0604020202020204" pitchFamily="34" charset="0"/>
              <a:buChar char="•"/>
            </a:pPr>
            <a:r>
              <a:rPr lang="en-US" sz="1400" dirty="0"/>
              <a:t>tensor type for target variable (i.e. y):</a:t>
            </a:r>
          </a:p>
          <a:p>
            <a:pPr marL="742950" lvl="1" indent="-285750">
              <a:buFont typeface="Wingdings" panose="05000000000000000000" pitchFamily="2" charset="2"/>
              <a:buChar char="q"/>
            </a:pPr>
            <a:r>
              <a:rPr lang="en-US" sz="1400" dirty="0"/>
              <a:t>continuous y (regression):  use </a:t>
            </a:r>
            <a:r>
              <a:rPr lang="en-US" sz="1400" b="1" dirty="0" err="1"/>
              <a:t>FloatTensor</a:t>
            </a:r>
            <a:r>
              <a:rPr lang="en-US" sz="1400" b="1" dirty="0"/>
              <a:t> </a:t>
            </a:r>
          </a:p>
          <a:p>
            <a:pPr marL="742950" lvl="1" indent="-285750">
              <a:buFont typeface="Wingdings" panose="05000000000000000000" pitchFamily="2" charset="2"/>
              <a:buChar char="q"/>
            </a:pPr>
            <a:r>
              <a:rPr lang="en-US" sz="1400" dirty="0"/>
              <a:t>discrete y (classification): </a:t>
            </a:r>
          </a:p>
          <a:p>
            <a:pPr marL="1200150" lvl="2" indent="-285750">
              <a:buFont typeface="Wingdings" panose="05000000000000000000" pitchFamily="2" charset="2"/>
              <a:buChar char="§"/>
            </a:pPr>
            <a:r>
              <a:rPr lang="en-US" sz="1400" dirty="0"/>
              <a:t>binary – can be </a:t>
            </a:r>
            <a:r>
              <a:rPr lang="en-US" sz="1400" b="1" dirty="0" err="1"/>
              <a:t>LongTensor</a:t>
            </a:r>
            <a:r>
              <a:rPr lang="en-US" sz="1400" dirty="0"/>
              <a:t> or </a:t>
            </a:r>
            <a:r>
              <a:rPr lang="en-US" sz="1400" b="1" dirty="0" err="1"/>
              <a:t>FloatTensor</a:t>
            </a:r>
            <a:r>
              <a:rPr lang="en-US" sz="1400" dirty="0"/>
              <a:t> (use </a:t>
            </a:r>
            <a:r>
              <a:rPr lang="en-US" sz="1400" dirty="0" err="1"/>
              <a:t>DoubleTensor</a:t>
            </a:r>
            <a:r>
              <a:rPr lang="en-US" sz="1400" dirty="0"/>
              <a:t> if needs to be 64bit)</a:t>
            </a:r>
          </a:p>
          <a:p>
            <a:pPr marL="1200150" lvl="2" indent="-285750">
              <a:buFont typeface="Wingdings" panose="05000000000000000000" pitchFamily="2" charset="2"/>
              <a:buChar char="§"/>
            </a:pPr>
            <a:r>
              <a:rPr lang="en-US" sz="1400" dirty="0"/>
              <a:t>Multi-class: </a:t>
            </a:r>
            <a:r>
              <a:rPr lang="en-US" sz="1400" b="1" dirty="0" err="1"/>
              <a:t>LongTensor</a:t>
            </a:r>
            <a:r>
              <a:rPr lang="en-US" sz="1400" dirty="0"/>
              <a:t> for loss function (cross-entropy)</a:t>
            </a:r>
          </a:p>
          <a:p>
            <a:pPr marL="285750" indent="-285750">
              <a:buFont typeface="Wingdings" panose="05000000000000000000" pitchFamily="2" charset="2"/>
              <a:buChar char="§"/>
            </a:pPr>
            <a:r>
              <a:rPr lang="en-US" sz="1400" dirty="0"/>
              <a:t>MLP (multi-layer perceptron) output dimension</a:t>
            </a:r>
          </a:p>
          <a:p>
            <a:pPr marL="742950" lvl="1" indent="-285750">
              <a:buFont typeface="Wingdings" panose="05000000000000000000" pitchFamily="2" charset="2"/>
              <a:buChar char="§"/>
            </a:pPr>
            <a:r>
              <a:rPr lang="en-US" sz="1400" dirty="0"/>
              <a:t>Classification: </a:t>
            </a:r>
          </a:p>
          <a:p>
            <a:pPr marL="1200150" lvl="2" indent="-285750">
              <a:buFont typeface="Wingdings" panose="05000000000000000000" pitchFamily="2" charset="2"/>
              <a:buChar char="§"/>
            </a:pPr>
            <a:r>
              <a:rPr lang="en-US" sz="1400" dirty="0"/>
              <a:t>For multi-class: is the number of classes</a:t>
            </a:r>
          </a:p>
          <a:p>
            <a:pPr marL="1200150" lvl="2" indent="-285750">
              <a:buFont typeface="Wingdings" panose="05000000000000000000" pitchFamily="2" charset="2"/>
              <a:buChar char="§"/>
            </a:pPr>
            <a:r>
              <a:rPr lang="en-US" sz="1400" dirty="0"/>
              <a:t>For binary: 1</a:t>
            </a:r>
          </a:p>
          <a:p>
            <a:pPr marL="742950" lvl="1" indent="-285750">
              <a:buFont typeface="Wingdings" panose="05000000000000000000" pitchFamily="2" charset="2"/>
              <a:buChar char="§"/>
            </a:pPr>
            <a:r>
              <a:rPr lang="en-US" sz="1400" dirty="0"/>
              <a:t>Regression: output dimension = 1</a:t>
            </a:r>
          </a:p>
          <a:p>
            <a:pPr marL="285750" indent="-285750">
              <a:buFont typeface="Wingdings" panose="05000000000000000000" pitchFamily="2" charset="2"/>
              <a:buChar char="§"/>
            </a:pPr>
            <a:r>
              <a:rPr lang="en-US" sz="1400" dirty="0"/>
              <a:t>Dataset class has 3 core components</a:t>
            </a:r>
          </a:p>
          <a:p>
            <a:pPr marL="742950" lvl="1" indent="-285750">
              <a:buFont typeface="Wingdings" panose="05000000000000000000" pitchFamily="2" charset="2"/>
              <a:buChar char="§"/>
            </a:pPr>
            <a:r>
              <a:rPr lang="en-US" sz="1400" dirty="0" err="1"/>
              <a:t>init</a:t>
            </a:r>
            <a:r>
              <a:rPr lang="en-US" sz="1400" dirty="0"/>
              <a:t>:  initiate an object</a:t>
            </a:r>
          </a:p>
          <a:p>
            <a:pPr marL="742950" lvl="1" indent="-285750">
              <a:buFont typeface="Wingdings" panose="05000000000000000000" pitchFamily="2" charset="2"/>
              <a:buChar char="§"/>
            </a:pPr>
            <a:r>
              <a:rPr lang="en-US" sz="1400" dirty="0" err="1"/>
              <a:t>len</a:t>
            </a:r>
            <a:r>
              <a:rPr lang="en-US" sz="1400" dirty="0"/>
              <a:t>:  get the length of data. The length will be used in iterating through the data in </a:t>
            </a:r>
            <a:r>
              <a:rPr lang="en-US" sz="1400" dirty="0" err="1">
                <a:solidFill>
                  <a:schemeClr val="accent1"/>
                </a:solidFill>
              </a:rPr>
              <a:t>get_item</a:t>
            </a:r>
            <a:r>
              <a:rPr lang="en-US" sz="1400" dirty="0">
                <a:solidFill>
                  <a:schemeClr val="accent1"/>
                </a:solidFill>
              </a:rPr>
              <a:t> </a:t>
            </a:r>
            <a:r>
              <a:rPr lang="en-US" sz="1400" dirty="0"/>
              <a:t>function</a:t>
            </a:r>
          </a:p>
          <a:p>
            <a:pPr marL="742950" lvl="1" indent="-285750">
              <a:buFont typeface="Wingdings" panose="05000000000000000000" pitchFamily="2" charset="2"/>
              <a:buChar char="§"/>
            </a:pPr>
            <a:r>
              <a:rPr lang="en-US" sz="1400" dirty="0" err="1"/>
              <a:t>get_item</a:t>
            </a:r>
            <a:r>
              <a:rPr lang="en-US" sz="1400" dirty="0"/>
              <a:t>: get the smallest unit of a ‘sample’ from the input dataset</a:t>
            </a:r>
          </a:p>
          <a:p>
            <a:pPr marL="742950" lvl="1"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106536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6645461-98FC-49DE-9361-720ACAF0FCF0}"/>
              </a:ext>
            </a:extLst>
          </p:cNvPr>
          <p:cNvPicPr>
            <a:picLocks noChangeAspect="1"/>
          </p:cNvPicPr>
          <p:nvPr/>
        </p:nvPicPr>
        <p:blipFill>
          <a:blip r:embed="rId2"/>
          <a:stretch>
            <a:fillRect/>
          </a:stretch>
        </p:blipFill>
        <p:spPr>
          <a:xfrm>
            <a:off x="84097" y="166411"/>
            <a:ext cx="7392432" cy="6287377"/>
          </a:xfrm>
          <a:prstGeom prst="rect">
            <a:avLst/>
          </a:prstGeom>
        </p:spPr>
      </p:pic>
      <p:grpSp>
        <p:nvGrpSpPr>
          <p:cNvPr id="12" name="Group 11">
            <a:extLst>
              <a:ext uri="{FF2B5EF4-FFF2-40B4-BE49-F238E27FC236}">
                <a16:creationId xmlns:a16="http://schemas.microsoft.com/office/drawing/2014/main" id="{9A4A6082-1B07-4915-8B2A-30C54B901D29}"/>
              </a:ext>
            </a:extLst>
          </p:cNvPr>
          <p:cNvGrpSpPr/>
          <p:nvPr/>
        </p:nvGrpSpPr>
        <p:grpSpPr>
          <a:xfrm>
            <a:off x="7210927" y="3335347"/>
            <a:ext cx="5089358" cy="3055797"/>
            <a:chOff x="5228542" y="755768"/>
            <a:chExt cx="6569242" cy="5189495"/>
          </a:xfrm>
        </p:grpSpPr>
        <p:sp>
          <p:nvSpPr>
            <p:cNvPr id="13" name="Rectangle 12">
              <a:extLst>
                <a:ext uri="{FF2B5EF4-FFF2-40B4-BE49-F238E27FC236}">
                  <a16:creationId xmlns:a16="http://schemas.microsoft.com/office/drawing/2014/main" id="{C3C3C093-B95A-4DAB-A489-D9E6E7894E65}"/>
                </a:ext>
              </a:extLst>
            </p:cNvPr>
            <p:cNvSpPr/>
            <p:nvPr/>
          </p:nvSpPr>
          <p:spPr>
            <a:xfrm>
              <a:off x="5228542" y="755768"/>
              <a:ext cx="6569242" cy="5189495"/>
            </a:xfrm>
            <a:prstGeom prst="rect">
              <a:avLst/>
            </a:prstGeom>
            <a:solidFill>
              <a:schemeClr val="accent6">
                <a:lumMod val="20000"/>
                <a:lumOff val="80000"/>
              </a:schemeClr>
            </a:solidFill>
            <a:ln w="12700" cap="flat">
              <a:noFill/>
              <a:prstDash val="solid"/>
              <a:miter/>
            </a:ln>
          </p:spPr>
          <p:txBody>
            <a:bodyPr rtlCol="0" anchor="ctr"/>
            <a:lstStyle/>
            <a:p>
              <a:pPr algn="l"/>
              <a:endParaRPr lang="en-US" dirty="0"/>
            </a:p>
          </p:txBody>
        </p:sp>
        <p:grpSp>
          <p:nvGrpSpPr>
            <p:cNvPr id="14" name="Group 13">
              <a:extLst>
                <a:ext uri="{FF2B5EF4-FFF2-40B4-BE49-F238E27FC236}">
                  <a16:creationId xmlns:a16="http://schemas.microsoft.com/office/drawing/2014/main" id="{AC1516EA-C216-4D02-9255-91E2469B7388}"/>
                </a:ext>
              </a:extLst>
            </p:cNvPr>
            <p:cNvGrpSpPr/>
            <p:nvPr/>
          </p:nvGrpSpPr>
          <p:grpSpPr>
            <a:xfrm>
              <a:off x="5437273" y="928838"/>
              <a:ext cx="6172202" cy="4718819"/>
              <a:chOff x="323852" y="916806"/>
              <a:chExt cx="6172202" cy="4718819"/>
            </a:xfrm>
            <a:solidFill>
              <a:schemeClr val="bg1">
                <a:lumMod val="95000"/>
              </a:schemeClr>
            </a:solidFill>
          </p:grpSpPr>
          <p:sp>
            <p:nvSpPr>
              <p:cNvPr id="15" name="TextBox 14">
                <a:extLst>
                  <a:ext uri="{FF2B5EF4-FFF2-40B4-BE49-F238E27FC236}">
                    <a16:creationId xmlns:a16="http://schemas.microsoft.com/office/drawing/2014/main" id="{AB11A214-DB3C-4756-8B67-B05D81842C96}"/>
                  </a:ext>
                </a:extLst>
              </p:cNvPr>
              <p:cNvSpPr txBox="1"/>
              <p:nvPr/>
            </p:nvSpPr>
            <p:spPr>
              <a:xfrm>
                <a:off x="5261404" y="3358918"/>
                <a:ext cx="415498" cy="369332"/>
              </a:xfrm>
              <a:prstGeom prst="rect">
                <a:avLst/>
              </a:prstGeom>
              <a:grpFill/>
            </p:spPr>
            <p:txBody>
              <a:bodyPr wrap="none" rtlCol="0">
                <a:spAutoFit/>
              </a:bodyPr>
              <a:lstStyle/>
              <a:p>
                <a:r>
                  <a:rPr lang="en-US" dirty="0">
                    <a:solidFill>
                      <a:schemeClr val="accent1"/>
                    </a:solidFill>
                  </a:rPr>
                  <a:t>…</a:t>
                </a:r>
              </a:p>
            </p:txBody>
          </p:sp>
          <p:pic>
            <p:nvPicPr>
              <p:cNvPr id="16" name="Picture 15">
                <a:extLst>
                  <a:ext uri="{FF2B5EF4-FFF2-40B4-BE49-F238E27FC236}">
                    <a16:creationId xmlns:a16="http://schemas.microsoft.com/office/drawing/2014/main" id="{2893F2A4-EBCC-46E5-8493-167733331691}"/>
                  </a:ext>
                </a:extLst>
              </p:cNvPr>
              <p:cNvPicPr>
                <a:picLocks noChangeAspect="1"/>
              </p:cNvPicPr>
              <p:nvPr/>
            </p:nvPicPr>
            <p:blipFill>
              <a:blip r:embed="rId3"/>
              <a:stretch>
                <a:fillRect/>
              </a:stretch>
            </p:blipFill>
            <p:spPr>
              <a:xfrm>
                <a:off x="2057405" y="916806"/>
                <a:ext cx="4438649" cy="2590800"/>
              </a:xfrm>
              <a:prstGeom prst="rect">
                <a:avLst/>
              </a:prstGeom>
              <a:grpFill/>
            </p:spPr>
          </p:pic>
          <p:pic>
            <p:nvPicPr>
              <p:cNvPr id="17" name="Picture 16">
                <a:extLst>
                  <a:ext uri="{FF2B5EF4-FFF2-40B4-BE49-F238E27FC236}">
                    <a16:creationId xmlns:a16="http://schemas.microsoft.com/office/drawing/2014/main" id="{930CC997-0F95-4F26-9911-D49407360812}"/>
                  </a:ext>
                </a:extLst>
              </p:cNvPr>
              <p:cNvPicPr>
                <a:picLocks noChangeAspect="1"/>
              </p:cNvPicPr>
              <p:nvPr/>
            </p:nvPicPr>
            <p:blipFill>
              <a:blip r:embed="rId4"/>
              <a:stretch>
                <a:fillRect/>
              </a:stretch>
            </p:blipFill>
            <p:spPr>
              <a:xfrm>
                <a:off x="781052" y="2638425"/>
                <a:ext cx="4438650" cy="2590800"/>
              </a:xfrm>
              <a:prstGeom prst="rect">
                <a:avLst/>
              </a:prstGeom>
              <a:grpFill/>
            </p:spPr>
          </p:pic>
          <p:pic>
            <p:nvPicPr>
              <p:cNvPr id="18" name="Picture 17">
                <a:extLst>
                  <a:ext uri="{FF2B5EF4-FFF2-40B4-BE49-F238E27FC236}">
                    <a16:creationId xmlns:a16="http://schemas.microsoft.com/office/drawing/2014/main" id="{4F56C4B6-FA5A-4F55-8404-99AEAEBB8D4E}"/>
                  </a:ext>
                </a:extLst>
              </p:cNvPr>
              <p:cNvPicPr>
                <a:picLocks noChangeAspect="1"/>
              </p:cNvPicPr>
              <p:nvPr/>
            </p:nvPicPr>
            <p:blipFill>
              <a:blip r:embed="rId5"/>
              <a:stretch>
                <a:fillRect/>
              </a:stretch>
            </p:blipFill>
            <p:spPr>
              <a:xfrm>
                <a:off x="323852" y="3044825"/>
                <a:ext cx="4438650" cy="2590800"/>
              </a:xfrm>
              <a:prstGeom prst="rect">
                <a:avLst/>
              </a:prstGeom>
              <a:grpFill/>
            </p:spPr>
          </p:pic>
        </p:grpSp>
      </p:grpSp>
      <p:sp>
        <p:nvSpPr>
          <p:cNvPr id="19" name="Rectangle 18">
            <a:extLst>
              <a:ext uri="{FF2B5EF4-FFF2-40B4-BE49-F238E27FC236}">
                <a16:creationId xmlns:a16="http://schemas.microsoft.com/office/drawing/2014/main" id="{1517167C-3C34-419A-90E6-12B1348F1072}"/>
              </a:ext>
            </a:extLst>
          </p:cNvPr>
          <p:cNvSpPr/>
          <p:nvPr/>
        </p:nvSpPr>
        <p:spPr>
          <a:xfrm>
            <a:off x="84097" y="3335347"/>
            <a:ext cx="6471836" cy="1946516"/>
          </a:xfrm>
          <a:prstGeom prst="rect">
            <a:avLst/>
          </a:prstGeom>
          <a:noFill/>
          <a:ln w="19050" cap="flat">
            <a:solidFill>
              <a:schemeClr val="accent3"/>
            </a:solidFill>
            <a:prstDash val="solid"/>
            <a:miter/>
          </a:ln>
        </p:spPr>
        <p:txBody>
          <a:bodyPr rtlCol="0" anchor="ctr"/>
          <a:lstStyle/>
          <a:p>
            <a:pPr algn="l"/>
            <a:endParaRPr lang="en-US" dirty="0"/>
          </a:p>
        </p:txBody>
      </p:sp>
      <p:pic>
        <p:nvPicPr>
          <p:cNvPr id="20" name="Picture 19">
            <a:extLst>
              <a:ext uri="{FF2B5EF4-FFF2-40B4-BE49-F238E27FC236}">
                <a16:creationId xmlns:a16="http://schemas.microsoft.com/office/drawing/2014/main" id="{E41DE11A-C4C6-4D1C-AB63-29860275A465}"/>
              </a:ext>
            </a:extLst>
          </p:cNvPr>
          <p:cNvPicPr>
            <a:picLocks noChangeAspect="1"/>
          </p:cNvPicPr>
          <p:nvPr/>
        </p:nvPicPr>
        <p:blipFill>
          <a:blip r:embed="rId6"/>
          <a:stretch>
            <a:fillRect/>
          </a:stretch>
        </p:blipFill>
        <p:spPr>
          <a:xfrm>
            <a:off x="7536281" y="270068"/>
            <a:ext cx="4438650" cy="2590800"/>
          </a:xfrm>
          <a:prstGeom prst="rect">
            <a:avLst/>
          </a:prstGeom>
        </p:spPr>
      </p:pic>
      <p:cxnSp>
        <p:nvCxnSpPr>
          <p:cNvPr id="22" name="Connector: Curved 21">
            <a:extLst>
              <a:ext uri="{FF2B5EF4-FFF2-40B4-BE49-F238E27FC236}">
                <a16:creationId xmlns:a16="http://schemas.microsoft.com/office/drawing/2014/main" id="{0B2ECE5F-BFA8-4640-A905-9D4F63CE86F1}"/>
              </a:ext>
            </a:extLst>
          </p:cNvPr>
          <p:cNvCxnSpPr>
            <a:stCxn id="19" idx="0"/>
            <a:endCxn id="20" idx="1"/>
          </p:cNvCxnSpPr>
          <p:nvPr/>
        </p:nvCxnSpPr>
        <p:spPr>
          <a:xfrm rot="5400000" flipH="1" flipV="1">
            <a:off x="4543209" y="342275"/>
            <a:ext cx="1769879" cy="4216266"/>
          </a:xfrm>
          <a:prstGeom prst="curvedConnector2">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FC2C179-8FBD-4456-8852-3F2BED27670E}"/>
              </a:ext>
            </a:extLst>
          </p:cNvPr>
          <p:cNvSpPr/>
          <p:nvPr/>
        </p:nvSpPr>
        <p:spPr>
          <a:xfrm>
            <a:off x="266181" y="5559554"/>
            <a:ext cx="6590542" cy="632283"/>
          </a:xfrm>
          <a:prstGeom prst="rect">
            <a:avLst/>
          </a:prstGeom>
          <a:noFill/>
          <a:ln w="19050" cap="flat">
            <a:solidFill>
              <a:schemeClr val="accent4"/>
            </a:solidFill>
            <a:prstDash val="solid"/>
            <a:miter/>
          </a:ln>
        </p:spPr>
        <p:txBody>
          <a:bodyPr rtlCol="0" anchor="ctr"/>
          <a:lstStyle/>
          <a:p>
            <a:pPr algn="l"/>
            <a:endParaRPr lang="en-US" dirty="0"/>
          </a:p>
        </p:txBody>
      </p:sp>
      <p:cxnSp>
        <p:nvCxnSpPr>
          <p:cNvPr id="24" name="Connector: Curved 23">
            <a:extLst>
              <a:ext uri="{FF2B5EF4-FFF2-40B4-BE49-F238E27FC236}">
                <a16:creationId xmlns:a16="http://schemas.microsoft.com/office/drawing/2014/main" id="{8B3666B3-B0A6-46B7-8835-22074C913134}"/>
              </a:ext>
            </a:extLst>
          </p:cNvPr>
          <p:cNvCxnSpPr>
            <a:cxnSpLocks/>
            <a:stCxn id="23" idx="2"/>
            <a:endCxn id="13" idx="2"/>
          </p:cNvCxnSpPr>
          <p:nvPr/>
        </p:nvCxnSpPr>
        <p:spPr>
          <a:xfrm rot="16200000" flipH="1">
            <a:off x="6558876" y="3194413"/>
            <a:ext cx="199307" cy="6194154"/>
          </a:xfrm>
          <a:prstGeom prst="curvedConnector3">
            <a:avLst>
              <a:gd name="adj1" fmla="val 214697"/>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DC7C11-13DB-4975-9FA9-9BC1C4C3D49B}"/>
              </a:ext>
            </a:extLst>
          </p:cNvPr>
          <p:cNvSpPr txBox="1"/>
          <p:nvPr/>
        </p:nvSpPr>
        <p:spPr>
          <a:xfrm>
            <a:off x="4655720" y="1257690"/>
            <a:ext cx="3165845" cy="307777"/>
          </a:xfrm>
          <a:prstGeom prst="rect">
            <a:avLst/>
          </a:prstGeom>
          <a:noFill/>
        </p:spPr>
        <p:txBody>
          <a:bodyPr wrap="square" rtlCol="0">
            <a:spAutoFit/>
          </a:bodyPr>
          <a:lstStyle/>
          <a:p>
            <a:r>
              <a:rPr lang="en-US" sz="1400" dirty="0">
                <a:solidFill>
                  <a:schemeClr val="accent3"/>
                </a:solidFill>
              </a:rPr>
              <a:t>_</a:t>
            </a:r>
            <a:r>
              <a:rPr lang="en-US" sz="1400" dirty="0" err="1">
                <a:solidFill>
                  <a:schemeClr val="accent3"/>
                </a:solidFill>
              </a:rPr>
              <a:t>getitem</a:t>
            </a:r>
            <a:r>
              <a:rPr lang="en-US" sz="1400" dirty="0">
                <a:solidFill>
                  <a:schemeClr val="accent3"/>
                </a:solidFill>
              </a:rPr>
              <a:t>_ function returns a 2d array</a:t>
            </a:r>
          </a:p>
        </p:txBody>
      </p:sp>
      <p:sp>
        <p:nvSpPr>
          <p:cNvPr id="28" name="TextBox 27">
            <a:extLst>
              <a:ext uri="{FF2B5EF4-FFF2-40B4-BE49-F238E27FC236}">
                <a16:creationId xmlns:a16="http://schemas.microsoft.com/office/drawing/2014/main" id="{BDC4FC46-7D77-4CC7-92AF-E2D6AB3477B6}"/>
              </a:ext>
            </a:extLst>
          </p:cNvPr>
          <p:cNvSpPr txBox="1"/>
          <p:nvPr/>
        </p:nvSpPr>
        <p:spPr>
          <a:xfrm>
            <a:off x="4655720" y="6204109"/>
            <a:ext cx="3997324" cy="738664"/>
          </a:xfrm>
          <a:prstGeom prst="rect">
            <a:avLst/>
          </a:prstGeom>
          <a:solidFill>
            <a:schemeClr val="bg1"/>
          </a:solidFill>
        </p:spPr>
        <p:txBody>
          <a:bodyPr wrap="square" rtlCol="0">
            <a:spAutoFit/>
          </a:bodyPr>
          <a:lstStyle/>
          <a:p>
            <a:r>
              <a:rPr lang="en-US" sz="1400" dirty="0" err="1">
                <a:solidFill>
                  <a:schemeClr val="accent1">
                    <a:lumMod val="75000"/>
                  </a:schemeClr>
                </a:solidFill>
              </a:rPr>
              <a:t>DataLoader</a:t>
            </a:r>
            <a:r>
              <a:rPr lang="en-US" sz="1400" dirty="0">
                <a:solidFill>
                  <a:schemeClr val="accent1">
                    <a:lumMod val="75000"/>
                  </a:schemeClr>
                </a:solidFill>
              </a:rPr>
              <a:t> returns batches of 3d array. Each 3d array has batch-size of 2d array from _</a:t>
            </a:r>
            <a:r>
              <a:rPr lang="en-US" sz="1400" dirty="0" err="1">
                <a:solidFill>
                  <a:schemeClr val="accent1">
                    <a:lumMod val="75000"/>
                  </a:schemeClr>
                </a:solidFill>
              </a:rPr>
              <a:t>getitem</a:t>
            </a:r>
            <a:r>
              <a:rPr lang="en-US" sz="1400" dirty="0">
                <a:solidFill>
                  <a:schemeClr val="accent1">
                    <a:lumMod val="75000"/>
                  </a:schemeClr>
                </a:solidFill>
              </a:rPr>
              <a:t>_ function</a:t>
            </a:r>
          </a:p>
        </p:txBody>
      </p:sp>
    </p:spTree>
    <p:extLst>
      <p:ext uri="{BB962C8B-B14F-4D97-AF65-F5344CB8AC3E}">
        <p14:creationId xmlns:p14="http://schemas.microsoft.com/office/powerpoint/2010/main" val="105586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443E4-E860-44B0-AC3B-0D54EE956C59}"/>
              </a:ext>
            </a:extLst>
          </p:cNvPr>
          <p:cNvPicPr>
            <a:picLocks noChangeAspect="1"/>
          </p:cNvPicPr>
          <p:nvPr/>
        </p:nvPicPr>
        <p:blipFill>
          <a:blip r:embed="rId2"/>
          <a:stretch>
            <a:fillRect/>
          </a:stretch>
        </p:blipFill>
        <p:spPr>
          <a:xfrm>
            <a:off x="133300" y="132706"/>
            <a:ext cx="7906853" cy="5630061"/>
          </a:xfrm>
          <a:prstGeom prst="rect">
            <a:avLst/>
          </a:prstGeom>
        </p:spPr>
      </p:pic>
      <p:sp>
        <p:nvSpPr>
          <p:cNvPr id="18" name="Rectangle 17">
            <a:extLst>
              <a:ext uri="{FF2B5EF4-FFF2-40B4-BE49-F238E27FC236}">
                <a16:creationId xmlns:a16="http://schemas.microsoft.com/office/drawing/2014/main" id="{7474F3A0-9CA0-43B0-B3D2-D6CEE11F58D7}"/>
              </a:ext>
            </a:extLst>
          </p:cNvPr>
          <p:cNvSpPr/>
          <p:nvPr/>
        </p:nvSpPr>
        <p:spPr>
          <a:xfrm>
            <a:off x="6132096" y="59231"/>
            <a:ext cx="6041858" cy="1936594"/>
          </a:xfrm>
          <a:prstGeom prst="rect">
            <a:avLst/>
          </a:prstGeom>
          <a:solidFill>
            <a:schemeClr val="bg1"/>
          </a:solidFill>
          <a:ln w="12700" cap="flat">
            <a:noFill/>
            <a:prstDash val="solid"/>
            <a:miter/>
          </a:ln>
        </p:spPr>
        <p:txBody>
          <a:bodyPr rtlCol="0" anchor="ctr"/>
          <a:lstStyle/>
          <a:p>
            <a:pPr algn="l"/>
            <a:endParaRPr lang="en-US" dirty="0"/>
          </a:p>
        </p:txBody>
      </p:sp>
      <p:sp>
        <p:nvSpPr>
          <p:cNvPr id="11" name="Rectangle 10">
            <a:extLst>
              <a:ext uri="{FF2B5EF4-FFF2-40B4-BE49-F238E27FC236}">
                <a16:creationId xmlns:a16="http://schemas.microsoft.com/office/drawing/2014/main" id="{1DB45A20-54F2-4E4C-8ECA-D3FCB1CF3747}"/>
              </a:ext>
            </a:extLst>
          </p:cNvPr>
          <p:cNvSpPr/>
          <p:nvPr/>
        </p:nvSpPr>
        <p:spPr>
          <a:xfrm>
            <a:off x="6096000" y="2683042"/>
            <a:ext cx="6096000" cy="4042252"/>
          </a:xfrm>
          <a:prstGeom prst="rect">
            <a:avLst/>
          </a:prstGeom>
          <a:solidFill>
            <a:schemeClr val="bg1"/>
          </a:solidFill>
          <a:ln w="12700" cap="flat">
            <a:noFill/>
            <a:prstDash val="solid"/>
            <a:miter/>
          </a:ln>
        </p:spPr>
        <p:txBody>
          <a:bodyPr rtlCol="0" anchor="ctr"/>
          <a:lstStyle/>
          <a:p>
            <a:pPr algn="l"/>
            <a:endParaRPr lang="en-US" dirty="0"/>
          </a:p>
        </p:txBody>
      </p:sp>
      <p:graphicFrame>
        <p:nvGraphicFramePr>
          <p:cNvPr id="4" name="Table 10">
            <a:extLst>
              <a:ext uri="{FF2B5EF4-FFF2-40B4-BE49-F238E27FC236}">
                <a16:creationId xmlns:a16="http://schemas.microsoft.com/office/drawing/2014/main" id="{1382926A-9CB8-4B83-98A9-BDA3286474B4}"/>
              </a:ext>
            </a:extLst>
          </p:cNvPr>
          <p:cNvGraphicFramePr>
            <a:graphicFrameLocks noGrp="1"/>
          </p:cNvGraphicFramePr>
          <p:nvPr>
            <p:extLst>
              <p:ext uri="{D42A27DB-BD31-4B8C-83A1-F6EECF244321}">
                <p14:modId xmlns:p14="http://schemas.microsoft.com/office/powerpoint/2010/main" val="1979056247"/>
              </p:ext>
            </p:extLst>
          </p:nvPr>
        </p:nvGraphicFramePr>
        <p:xfrm>
          <a:off x="6232358" y="2916321"/>
          <a:ext cx="5715000" cy="1188720"/>
        </p:xfrm>
        <a:graphic>
          <a:graphicData uri="http://schemas.openxmlformats.org/drawingml/2006/table">
            <a:tbl>
              <a:tblPr firstRow="1" bandRow="1">
                <a:tableStyleId>{3B4B98B0-60AC-42C2-AFA5-B58CD77FA1E5}</a:tableStyleId>
              </a:tblPr>
              <a:tblGrid>
                <a:gridCol w="2857500">
                  <a:extLst>
                    <a:ext uri="{9D8B030D-6E8A-4147-A177-3AD203B41FA5}">
                      <a16:colId xmlns:a16="http://schemas.microsoft.com/office/drawing/2014/main" val="2139415872"/>
                    </a:ext>
                  </a:extLst>
                </a:gridCol>
                <a:gridCol w="2857500">
                  <a:extLst>
                    <a:ext uri="{9D8B030D-6E8A-4147-A177-3AD203B41FA5}">
                      <a16:colId xmlns:a16="http://schemas.microsoft.com/office/drawing/2014/main" val="2126834800"/>
                    </a:ext>
                  </a:extLst>
                </a:gridCol>
              </a:tblGrid>
              <a:tr h="370840">
                <a:tc gridSpan="2">
                  <a:txBody>
                    <a:bodyPr/>
                    <a:lstStyle/>
                    <a:p>
                      <a:endParaRPr lang="en-US" sz="1200" dirty="0"/>
                    </a:p>
                    <a:p>
                      <a:r>
                        <a:rPr lang="en-US" sz="1200" dirty="0"/>
                        <a:t>X: transpose(1,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r>
                        <a:rPr lang="en-US" sz="1200" dirty="0"/>
                        <a:t>transpose(1, 2)</a:t>
                      </a:r>
                    </a:p>
                    <a:p>
                      <a:r>
                        <a:rPr lang="en-US" sz="1200" dirty="0"/>
                        <a:t>From                   To</a:t>
                      </a:r>
                    </a:p>
                    <a:p>
                      <a:r>
                        <a:rPr lang="en-US" sz="1200" dirty="0"/>
                        <a:t>128  x 15     x     </a:t>
                      </a:r>
                      <a:r>
                        <a:rPr lang="en-US" sz="1200" dirty="0">
                          <a:solidFill>
                            <a:schemeClr val="accent3"/>
                          </a:solidFill>
                        </a:rPr>
                        <a:t>144   128x144x15</a:t>
                      </a:r>
                    </a:p>
                    <a:p>
                      <a:r>
                        <a:rPr lang="en-US" sz="1200" dirty="0"/>
                        <a:t>[</a:t>
                      </a:r>
                      <a:r>
                        <a:rPr lang="en-US" sz="1200" dirty="0" err="1"/>
                        <a:t>batch_size</a:t>
                      </a:r>
                      <a:r>
                        <a:rPr lang="en-US" sz="1200" dirty="0"/>
                        <a:t>]  </a:t>
                      </a:r>
                      <a:r>
                        <a:rPr lang="en-US" sz="1200" dirty="0" err="1"/>
                        <a:t>window_size</a:t>
                      </a:r>
                      <a:r>
                        <a:rPr lang="en-US" sz="1200" dirty="0">
                          <a:solidFill>
                            <a:schemeClr val="accent3"/>
                          </a:solidFill>
                        </a:rPr>
                        <a:t>	 </a:t>
                      </a:r>
                      <a:r>
                        <a:rPr lang="en-US" sz="1200" dirty="0">
                          <a:solidFill>
                            <a:schemeClr val="accent1"/>
                          </a:solidFill>
                        </a:rPr>
                        <a:t>   </a:t>
                      </a:r>
                      <a:r>
                        <a:rPr lang="en-US" sz="1200" dirty="0" err="1">
                          <a:solidFill>
                            <a:schemeClr val="accent3"/>
                          </a:solidFill>
                        </a:rPr>
                        <a:t>n_features</a:t>
                      </a:r>
                      <a:endParaRPr lang="en-US" sz="1200" dirty="0">
                        <a:solidFill>
                          <a:schemeClr val="accent3"/>
                        </a:solidFill>
                      </a:endParaRPr>
                    </a:p>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03731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128</a:t>
                      </a:r>
                      <a:r>
                        <a:rPr lang="en-US" sz="1200" dirty="0"/>
                        <a:t>    x    </a:t>
                      </a:r>
                      <a:r>
                        <a:rPr lang="en-US" sz="1200" dirty="0">
                          <a:solidFill>
                            <a:schemeClr val="accent6">
                              <a:lumMod val="50000"/>
                            </a:schemeClr>
                          </a:solidFill>
                        </a:rPr>
                        <a:t>15</a:t>
                      </a:r>
                      <a:r>
                        <a:rPr lang="en-US" sz="1200" dirty="0"/>
                        <a:t>     x     </a:t>
                      </a:r>
                      <a:r>
                        <a:rPr lang="en-US" sz="1200" dirty="0">
                          <a:solidFill>
                            <a:schemeClr val="accent3"/>
                          </a:solidFill>
                        </a:rPr>
                        <a:t>144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To</a:t>
                      </a:r>
                    </a:p>
                    <a:p>
                      <a:r>
                        <a:rPr lang="en-US" sz="1200" dirty="0">
                          <a:solidFill>
                            <a:schemeClr val="accent1">
                              <a:lumMod val="50000"/>
                            </a:schemeClr>
                          </a:solidFill>
                        </a:rPr>
                        <a:t>128</a:t>
                      </a:r>
                      <a:r>
                        <a:rPr lang="en-US" sz="1200" dirty="0"/>
                        <a:t>     x     </a:t>
                      </a:r>
                      <a:r>
                        <a:rPr lang="en-US" sz="1200" dirty="0">
                          <a:solidFill>
                            <a:schemeClr val="accent3"/>
                          </a:solidFill>
                        </a:rPr>
                        <a:t>144</a:t>
                      </a:r>
                      <a:r>
                        <a:rPr lang="en-US" sz="1200" dirty="0"/>
                        <a:t> x    </a:t>
                      </a:r>
                      <a:r>
                        <a:rPr lang="en-US" sz="1200" dirty="0">
                          <a:solidFill>
                            <a:schemeClr val="accent6">
                              <a:lumMod val="50000"/>
                            </a:schemeClr>
                          </a:solidFill>
                        </a:rPr>
                        <a:t>15</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162171"/>
                  </a:ext>
                </a:extLst>
              </a:tr>
              <a:tr h="222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3"/>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546861"/>
                  </a:ext>
                </a:extLst>
              </a:tr>
            </a:tbl>
          </a:graphicData>
        </a:graphic>
      </p:graphicFrame>
      <p:sp>
        <p:nvSpPr>
          <p:cNvPr id="5" name="TextBox 4">
            <a:extLst>
              <a:ext uri="{FF2B5EF4-FFF2-40B4-BE49-F238E27FC236}">
                <a16:creationId xmlns:a16="http://schemas.microsoft.com/office/drawing/2014/main" id="{BD73686C-B9E0-4EF5-82FB-CDE69BB10DF9}"/>
              </a:ext>
            </a:extLst>
          </p:cNvPr>
          <p:cNvSpPr txBox="1"/>
          <p:nvPr/>
        </p:nvSpPr>
        <p:spPr>
          <a:xfrm>
            <a:off x="6316579" y="3959408"/>
            <a:ext cx="819455" cy="261610"/>
          </a:xfrm>
          <a:prstGeom prst="rect">
            <a:avLst/>
          </a:prstGeom>
          <a:noFill/>
        </p:spPr>
        <p:txBody>
          <a:bodyPr wrap="none" rtlCol="0">
            <a:spAutoFit/>
          </a:bodyPr>
          <a:lstStyle/>
          <a:p>
            <a:r>
              <a:rPr lang="en-US" sz="1100" dirty="0"/>
              <a:t>batch size</a:t>
            </a:r>
          </a:p>
        </p:txBody>
      </p:sp>
      <p:sp>
        <p:nvSpPr>
          <p:cNvPr id="6" name="TextBox 5">
            <a:extLst>
              <a:ext uri="{FF2B5EF4-FFF2-40B4-BE49-F238E27FC236}">
                <a16:creationId xmlns:a16="http://schemas.microsoft.com/office/drawing/2014/main" id="{A19602AC-CBB5-49F3-B6FD-C865FCBF2617}"/>
              </a:ext>
            </a:extLst>
          </p:cNvPr>
          <p:cNvSpPr txBox="1"/>
          <p:nvPr/>
        </p:nvSpPr>
        <p:spPr>
          <a:xfrm>
            <a:off x="6866021" y="4221018"/>
            <a:ext cx="947695" cy="261610"/>
          </a:xfrm>
          <a:prstGeom prst="rect">
            <a:avLst/>
          </a:prstGeom>
          <a:noFill/>
        </p:spPr>
        <p:txBody>
          <a:bodyPr wrap="none" rtlCol="0">
            <a:spAutoFit/>
          </a:bodyPr>
          <a:lstStyle/>
          <a:p>
            <a:r>
              <a:rPr lang="en-US" sz="1100" dirty="0"/>
              <a:t>window size</a:t>
            </a:r>
          </a:p>
        </p:txBody>
      </p:sp>
      <p:sp>
        <p:nvSpPr>
          <p:cNvPr id="7" name="TextBox 6">
            <a:extLst>
              <a:ext uri="{FF2B5EF4-FFF2-40B4-BE49-F238E27FC236}">
                <a16:creationId xmlns:a16="http://schemas.microsoft.com/office/drawing/2014/main" id="{2F6A732A-D3FA-48DA-8C2F-CC71DCD8A69B}"/>
              </a:ext>
            </a:extLst>
          </p:cNvPr>
          <p:cNvSpPr txBox="1"/>
          <p:nvPr/>
        </p:nvSpPr>
        <p:spPr>
          <a:xfrm>
            <a:off x="7813716" y="4353058"/>
            <a:ext cx="848309" cy="261610"/>
          </a:xfrm>
          <a:prstGeom prst="rect">
            <a:avLst/>
          </a:prstGeom>
          <a:noFill/>
        </p:spPr>
        <p:txBody>
          <a:bodyPr wrap="none" rtlCol="0">
            <a:spAutoFit/>
          </a:bodyPr>
          <a:lstStyle/>
          <a:p>
            <a:r>
              <a:rPr lang="en-US" sz="1100" dirty="0"/>
              <a:t>m features</a:t>
            </a:r>
          </a:p>
        </p:txBody>
      </p:sp>
      <p:cxnSp>
        <p:nvCxnSpPr>
          <p:cNvPr id="8" name="Connector: Curved 7">
            <a:extLst>
              <a:ext uri="{FF2B5EF4-FFF2-40B4-BE49-F238E27FC236}">
                <a16:creationId xmlns:a16="http://schemas.microsoft.com/office/drawing/2014/main" id="{5CD860F1-D82E-4D83-9175-AF18255897F8}"/>
              </a:ext>
            </a:extLst>
          </p:cNvPr>
          <p:cNvCxnSpPr>
            <a:endCxn id="5" idx="0"/>
          </p:cNvCxnSpPr>
          <p:nvPr/>
        </p:nvCxnSpPr>
        <p:spPr>
          <a:xfrm>
            <a:off x="6545179" y="3803842"/>
            <a:ext cx="181128" cy="1555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52361103-AD60-4C01-B165-019631BBA1FB}"/>
              </a:ext>
            </a:extLst>
          </p:cNvPr>
          <p:cNvCxnSpPr>
            <a:cxnSpLocks/>
          </p:cNvCxnSpPr>
          <p:nvPr/>
        </p:nvCxnSpPr>
        <p:spPr>
          <a:xfrm rot="16200000" flipH="1">
            <a:off x="7071984" y="3792210"/>
            <a:ext cx="440922" cy="3128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3652CA20-BCF1-40E5-BDF5-DCD1F5AAA20E}"/>
              </a:ext>
            </a:extLst>
          </p:cNvPr>
          <p:cNvCxnSpPr>
            <a:cxnSpLocks/>
            <a:endCxn id="7" idx="0"/>
          </p:cNvCxnSpPr>
          <p:nvPr/>
        </p:nvCxnSpPr>
        <p:spPr>
          <a:xfrm rot="16200000" flipH="1">
            <a:off x="7756329" y="3871516"/>
            <a:ext cx="538930" cy="42415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A5E27B5-8416-48F0-ACE6-AD8F8CB456F0}"/>
              </a:ext>
            </a:extLst>
          </p:cNvPr>
          <p:cNvSpPr txBox="1"/>
          <p:nvPr/>
        </p:nvSpPr>
        <p:spPr>
          <a:xfrm>
            <a:off x="6280483" y="4780226"/>
            <a:ext cx="4788568" cy="1292662"/>
          </a:xfrm>
          <a:prstGeom prst="rect">
            <a:avLst/>
          </a:prstGeom>
          <a:noFill/>
        </p:spPr>
        <p:txBody>
          <a:bodyPr wrap="square" rtlCol="0">
            <a:spAutoFit/>
          </a:bodyPr>
          <a:lstStyle/>
          <a:p>
            <a:r>
              <a:rPr lang="en-US" sz="1200" b="1" dirty="0"/>
              <a:t>X</a:t>
            </a:r>
            <a:r>
              <a:rPr lang="en-US" dirty="0"/>
              <a:t>: </a:t>
            </a:r>
            <a:r>
              <a:rPr lang="en-US" sz="1200" dirty="0"/>
              <a:t>128  x   15     x     </a:t>
            </a:r>
            <a:r>
              <a:rPr lang="en-US" sz="1200" dirty="0">
                <a:solidFill>
                  <a:schemeClr val="accent3"/>
                </a:solidFill>
              </a:rPr>
              <a:t>144</a:t>
            </a:r>
            <a:r>
              <a:rPr lang="en-US" dirty="0">
                <a:solidFill>
                  <a:schemeClr val="accent3"/>
                </a:solidFill>
              </a:rPr>
              <a:t>   </a:t>
            </a:r>
            <a:r>
              <a:rPr lang="en-US" sz="1400" dirty="0"/>
              <a:t>&gt;&gt;</a:t>
            </a:r>
            <a:r>
              <a:rPr lang="en-US" dirty="0"/>
              <a:t> </a:t>
            </a:r>
            <a:r>
              <a:rPr lang="en-US" sz="1400" dirty="0"/>
              <a:t>view(size(0), 15*144)</a:t>
            </a:r>
          </a:p>
          <a:p>
            <a:r>
              <a:rPr lang="en-US" sz="1200" b="1" dirty="0"/>
              <a:t>From                                                      To   </a:t>
            </a:r>
          </a:p>
          <a:p>
            <a:r>
              <a:rPr lang="en-US" sz="1200" dirty="0"/>
              <a:t>128  x   15     x     </a:t>
            </a:r>
            <a:r>
              <a:rPr lang="en-US" sz="1200" dirty="0">
                <a:solidFill>
                  <a:schemeClr val="accent3"/>
                </a:solidFill>
              </a:rPr>
              <a:t>144</a:t>
            </a:r>
            <a:r>
              <a:rPr lang="en-US" sz="1200" b="1" dirty="0">
                <a:solidFill>
                  <a:schemeClr val="accent3"/>
                </a:solidFill>
              </a:rPr>
              <a:t>                            </a:t>
            </a:r>
            <a:r>
              <a:rPr lang="en-US" sz="1200" dirty="0"/>
              <a:t>128  x  </a:t>
            </a:r>
            <a:r>
              <a:rPr lang="en-US" sz="1200" dirty="0">
                <a:solidFill>
                  <a:schemeClr val="accent3"/>
                </a:solidFill>
              </a:rPr>
              <a:t>2160</a:t>
            </a:r>
          </a:p>
          <a:p>
            <a:endParaRPr lang="en-US" sz="1200" dirty="0"/>
          </a:p>
          <a:p>
            <a:endParaRPr lang="en-US" sz="1200" dirty="0"/>
          </a:p>
          <a:p>
            <a:r>
              <a:rPr lang="en-US" sz="1200" dirty="0"/>
              <a:t>2160 = 15*144</a:t>
            </a:r>
          </a:p>
        </p:txBody>
      </p:sp>
      <p:graphicFrame>
        <p:nvGraphicFramePr>
          <p:cNvPr id="17" name="Table 10">
            <a:extLst>
              <a:ext uri="{FF2B5EF4-FFF2-40B4-BE49-F238E27FC236}">
                <a16:creationId xmlns:a16="http://schemas.microsoft.com/office/drawing/2014/main" id="{E6A66163-1E7A-4CF0-965B-C197241EDFAF}"/>
              </a:ext>
            </a:extLst>
          </p:cNvPr>
          <p:cNvGraphicFramePr>
            <a:graphicFrameLocks noGrp="1"/>
          </p:cNvGraphicFramePr>
          <p:nvPr>
            <p:extLst>
              <p:ext uri="{D42A27DB-BD31-4B8C-83A1-F6EECF244321}">
                <p14:modId xmlns:p14="http://schemas.microsoft.com/office/powerpoint/2010/main" val="805199133"/>
              </p:ext>
            </p:extLst>
          </p:nvPr>
        </p:nvGraphicFramePr>
        <p:xfrm>
          <a:off x="6388771" y="29904"/>
          <a:ext cx="5715000" cy="1833880"/>
        </p:xfrm>
        <a:graphic>
          <a:graphicData uri="http://schemas.openxmlformats.org/drawingml/2006/table">
            <a:tbl>
              <a:tblPr firstRow="1" bandRow="1">
                <a:tableStyleId>{3B4B98B0-60AC-42C2-AFA5-B58CD77FA1E5}</a:tableStyleId>
              </a:tblPr>
              <a:tblGrid>
                <a:gridCol w="2857500">
                  <a:extLst>
                    <a:ext uri="{9D8B030D-6E8A-4147-A177-3AD203B41FA5}">
                      <a16:colId xmlns:a16="http://schemas.microsoft.com/office/drawing/2014/main" val="2139415872"/>
                    </a:ext>
                  </a:extLst>
                </a:gridCol>
                <a:gridCol w="2857500">
                  <a:extLst>
                    <a:ext uri="{9D8B030D-6E8A-4147-A177-3AD203B41FA5}">
                      <a16:colId xmlns:a16="http://schemas.microsoft.com/office/drawing/2014/main" val="2126834800"/>
                    </a:ext>
                  </a:extLst>
                </a:gridCol>
              </a:tblGrid>
              <a:tr h="370840">
                <a:tc>
                  <a:txBody>
                    <a:bodyPr/>
                    <a:lstStyle/>
                    <a:p>
                      <a:r>
                        <a:rPr lang="en-US" sz="1200" dirty="0"/>
                        <a:t>Input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a:t>DataLoader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7009591"/>
                  </a:ext>
                </a:extLst>
              </a:tr>
              <a:tr h="370840">
                <a:tc>
                  <a:txBody>
                    <a:bodyPr/>
                    <a:lstStyle/>
                    <a:p>
                      <a:r>
                        <a:rPr lang="en-US" sz="1200" dirty="0"/>
                        <a:t>Features:   </a:t>
                      </a:r>
                      <a:r>
                        <a:rPr lang="en-US" sz="1200" dirty="0">
                          <a:solidFill>
                            <a:schemeClr val="accent1"/>
                          </a:solidFill>
                        </a:rPr>
                        <a:t>453975</a:t>
                      </a:r>
                      <a:r>
                        <a:rPr lang="en-US" sz="1200" dirty="0"/>
                        <a:t>        x     </a:t>
                      </a:r>
                      <a:r>
                        <a:rPr lang="en-US" sz="1200" dirty="0">
                          <a:solidFill>
                            <a:schemeClr val="accent3"/>
                          </a:solidFill>
                        </a:rPr>
                        <a:t>144</a:t>
                      </a:r>
                    </a:p>
                    <a:p>
                      <a:r>
                        <a:rPr lang="en-US" sz="1200" dirty="0">
                          <a:solidFill>
                            <a:schemeClr val="accent3"/>
                          </a:solidFill>
                        </a:rPr>
                        <a:t>                  </a:t>
                      </a:r>
                      <a:r>
                        <a:rPr lang="en-US" sz="1200" dirty="0" err="1">
                          <a:solidFill>
                            <a:schemeClr val="accent1"/>
                          </a:solidFill>
                        </a:rPr>
                        <a:t>n_samples</a:t>
                      </a:r>
                      <a:r>
                        <a:rPr lang="en-US" sz="1200" dirty="0">
                          <a:solidFill>
                            <a:schemeClr val="accent1"/>
                          </a:solidFill>
                        </a:rPr>
                        <a:t>         </a:t>
                      </a:r>
                      <a:r>
                        <a:rPr lang="en-US" sz="1200" dirty="0" err="1">
                          <a:solidFill>
                            <a:schemeClr val="accent3"/>
                          </a:solidFill>
                        </a:rPr>
                        <a:t>m_features</a:t>
                      </a:r>
                      <a:endParaRPr lang="en-US" sz="1200" dirty="0">
                        <a:solidFill>
                          <a:schemeClr val="accent3"/>
                        </a:solidFill>
                      </a:endParaRPr>
                    </a:p>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ysDash"/>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X:        </a:t>
                      </a:r>
                      <a:r>
                        <a:rPr lang="en-US" sz="1200" dirty="0">
                          <a:solidFill>
                            <a:schemeClr val="accent1">
                              <a:lumMod val="50000"/>
                            </a:schemeClr>
                          </a:solidFill>
                        </a:rPr>
                        <a:t>128</a:t>
                      </a:r>
                      <a:r>
                        <a:rPr lang="en-US" sz="1200" dirty="0"/>
                        <a:t>    x    </a:t>
                      </a:r>
                      <a:r>
                        <a:rPr lang="en-US" sz="1200" dirty="0">
                          <a:solidFill>
                            <a:schemeClr val="accent6">
                              <a:lumMod val="50000"/>
                            </a:schemeClr>
                          </a:solidFill>
                        </a:rPr>
                        <a:t>15</a:t>
                      </a:r>
                      <a:r>
                        <a:rPr lang="en-US" sz="1200" dirty="0"/>
                        <a:t>     x     </a:t>
                      </a:r>
                      <a:r>
                        <a:rPr lang="en-US" sz="1200" dirty="0">
                          <a:solidFill>
                            <a:schemeClr val="accent3"/>
                          </a:solidFill>
                        </a:rPr>
                        <a:t>144</a:t>
                      </a:r>
                    </a:p>
                    <a:p>
                      <a:r>
                        <a:rPr lang="en-US" sz="1200" dirty="0"/>
                        <a:t>       </a:t>
                      </a:r>
                      <a:r>
                        <a:rPr lang="en-US" sz="1200" dirty="0">
                          <a:solidFill>
                            <a:schemeClr val="accent1">
                              <a:lumMod val="50000"/>
                            </a:schemeClr>
                          </a:solidFill>
                        </a:rPr>
                        <a:t>128</a:t>
                      </a:r>
                      <a:r>
                        <a:rPr lang="en-US" sz="1200" dirty="0"/>
                        <a:t>  is  </a:t>
                      </a:r>
                      <a:r>
                        <a:rPr lang="en-US" sz="1200" dirty="0" err="1"/>
                        <a:t>batch_size</a:t>
                      </a:r>
                      <a:r>
                        <a:rPr lang="en-US" sz="1200" dirty="0"/>
                        <a:t> </a:t>
                      </a:r>
                    </a:p>
                    <a:p>
                      <a:r>
                        <a:rPr lang="en-US" sz="1200" dirty="0"/>
                        <a:t>       </a:t>
                      </a:r>
                      <a:r>
                        <a:rPr lang="en-US" sz="1200" dirty="0">
                          <a:solidFill>
                            <a:schemeClr val="accent6">
                              <a:lumMod val="50000"/>
                            </a:schemeClr>
                          </a:solidFill>
                        </a:rPr>
                        <a:t>15</a:t>
                      </a:r>
                      <a:r>
                        <a:rPr lang="en-US" sz="1200" dirty="0"/>
                        <a:t> is </a:t>
                      </a:r>
                      <a:r>
                        <a:rPr lang="en-US" sz="1200" dirty="0" err="1"/>
                        <a:t>window_size</a:t>
                      </a:r>
                      <a:r>
                        <a:rPr lang="en-US" sz="1200" dirty="0">
                          <a:solidFill>
                            <a:schemeClr val="accent3"/>
                          </a:solidFill>
                        </a:rPr>
                        <a:t>	 </a:t>
                      </a:r>
                      <a:r>
                        <a:rPr lang="en-US" sz="1200" dirty="0">
                          <a:solidFill>
                            <a:schemeClr val="accent1"/>
                          </a:solidFill>
                        </a:rPr>
                        <a:t>   </a:t>
                      </a:r>
                    </a:p>
                    <a:p>
                      <a:r>
                        <a:rPr lang="en-US" sz="1200" dirty="0">
                          <a:solidFill>
                            <a:schemeClr val="accent1"/>
                          </a:solidFill>
                        </a:rPr>
                        <a:t>       </a:t>
                      </a:r>
                      <a:r>
                        <a:rPr lang="en-US" sz="1200" dirty="0">
                          <a:solidFill>
                            <a:schemeClr val="accent3"/>
                          </a:solidFill>
                        </a:rPr>
                        <a:t>144</a:t>
                      </a:r>
                      <a:r>
                        <a:rPr lang="en-US" sz="1200" dirty="0">
                          <a:solidFill>
                            <a:schemeClr val="tx1"/>
                          </a:solidFill>
                        </a:rPr>
                        <a:t> is </a:t>
                      </a:r>
                      <a:r>
                        <a:rPr lang="en-US" sz="1200" dirty="0" err="1">
                          <a:solidFill>
                            <a:schemeClr val="tx1"/>
                          </a:solidFill>
                        </a:rPr>
                        <a:t>m_features</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ysDash"/>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44788032"/>
                  </a:ext>
                </a:extLst>
              </a:tr>
              <a:tr h="370840">
                <a:tc>
                  <a:txBody>
                    <a:bodyPr/>
                    <a:lstStyle/>
                    <a:p>
                      <a:r>
                        <a:rPr lang="en-US" sz="1200" dirty="0"/>
                        <a:t>Targets:     </a:t>
                      </a:r>
                      <a:r>
                        <a:rPr lang="en-US" sz="1200" dirty="0">
                          <a:solidFill>
                            <a:schemeClr val="accent1"/>
                          </a:solidFill>
                        </a:rPr>
                        <a:t>453975</a:t>
                      </a:r>
                      <a:r>
                        <a:rPr lang="en-US" sz="1200" dirty="0"/>
                        <a:t>        x     </a:t>
                      </a:r>
                      <a:r>
                        <a:rPr lang="en-US" sz="1200" dirty="0">
                          <a:solidFill>
                            <a:schemeClr val="tx1"/>
                          </a:solidFill>
                        </a:rPr>
                        <a:t>1</a:t>
                      </a:r>
                    </a:p>
                    <a:p>
                      <a:r>
                        <a:rPr lang="en-US" sz="1200" dirty="0">
                          <a:solidFill>
                            <a:schemeClr val="accent3"/>
                          </a:solidFill>
                        </a:rPr>
                        <a:t>                  </a:t>
                      </a:r>
                      <a:r>
                        <a:rPr lang="en-US" sz="1200" dirty="0" err="1">
                          <a:solidFill>
                            <a:schemeClr val="accent1"/>
                          </a:solidFill>
                        </a:rPr>
                        <a:t>n_samples</a:t>
                      </a:r>
                      <a:r>
                        <a:rPr lang="en-US" sz="1200" dirty="0">
                          <a:solidFill>
                            <a:schemeClr val="accent1"/>
                          </a:solidFill>
                        </a:rPr>
                        <a:t>          </a:t>
                      </a:r>
                      <a:r>
                        <a:rPr lang="en-US" sz="1200" dirty="0">
                          <a:solidFill>
                            <a:schemeClr val="tx1"/>
                          </a:solidFill>
                        </a:rPr>
                        <a:t>3 classes</a:t>
                      </a:r>
                    </a:p>
                    <a:p>
                      <a:r>
                        <a:rPr lang="en-US" sz="1200" dirty="0">
                          <a:solidFill>
                            <a:schemeClr val="tx1"/>
                          </a:solidFill>
                        </a:rPr>
                        <a:t>   2 classes :  (0,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y:         </a:t>
                      </a:r>
                      <a:r>
                        <a:rPr lang="en-US" sz="1200" dirty="0">
                          <a:solidFill>
                            <a:schemeClr val="accent1">
                              <a:lumMod val="50000"/>
                            </a:schemeClr>
                          </a:solidFill>
                        </a:rPr>
                        <a:t>128</a:t>
                      </a:r>
                      <a:r>
                        <a:rPr lang="en-US" sz="1200" dirty="0"/>
                        <a:t>    x     </a:t>
                      </a:r>
                      <a:r>
                        <a:rPr lang="en-US" sz="1200" dirty="0">
                          <a:solidFill>
                            <a:schemeClr val="tx1"/>
                          </a:solidFil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        </a:t>
                      </a:r>
                      <a:r>
                        <a:rPr lang="en-US" sz="1200" dirty="0">
                          <a:solidFill>
                            <a:schemeClr val="accent1">
                              <a:lumMod val="50000"/>
                            </a:schemeClr>
                          </a:solidFill>
                        </a:rPr>
                        <a:t>128</a:t>
                      </a:r>
                      <a:r>
                        <a:rPr lang="en-US" sz="1200" dirty="0"/>
                        <a:t>  is  </a:t>
                      </a:r>
                      <a:r>
                        <a:rPr lang="en-US" sz="1200" dirty="0" err="1"/>
                        <a:t>batch_size</a:t>
                      </a:r>
                      <a:r>
                        <a:rPr lang="en-US" sz="1200" dirty="0"/>
                        <a:t> </a:t>
                      </a:r>
                    </a:p>
                    <a:p>
                      <a:r>
                        <a:rPr lang="en-US" sz="1200" dirty="0">
                          <a:solidFill>
                            <a:schemeClr val="accent1"/>
                          </a:solidFill>
                        </a:rPr>
                        <a:t>        </a:t>
                      </a:r>
                      <a:r>
                        <a:rPr lang="en-US" sz="1200" dirty="0">
                          <a:solidFill>
                            <a:schemeClr val="tx1"/>
                          </a:solidFill>
                        </a:rPr>
                        <a:t>2 classes (0,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17202515"/>
                  </a:ext>
                </a:extLst>
              </a:tr>
            </a:tbl>
          </a:graphicData>
        </a:graphic>
      </p:graphicFrame>
    </p:spTree>
    <p:extLst>
      <p:ext uri="{BB962C8B-B14F-4D97-AF65-F5344CB8AC3E}">
        <p14:creationId xmlns:p14="http://schemas.microsoft.com/office/powerpoint/2010/main" val="23140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40E84-B85A-4E95-81F6-32F56D1A7D1A}"/>
              </a:ext>
            </a:extLst>
          </p:cNvPr>
          <p:cNvPicPr>
            <a:picLocks noChangeAspect="1"/>
          </p:cNvPicPr>
          <p:nvPr/>
        </p:nvPicPr>
        <p:blipFill>
          <a:blip r:embed="rId2"/>
          <a:stretch>
            <a:fillRect/>
          </a:stretch>
        </p:blipFill>
        <p:spPr>
          <a:xfrm>
            <a:off x="12032" y="0"/>
            <a:ext cx="6232270" cy="6858000"/>
          </a:xfrm>
          <a:prstGeom prst="rect">
            <a:avLst/>
          </a:prstGeom>
        </p:spPr>
      </p:pic>
      <p:graphicFrame>
        <p:nvGraphicFramePr>
          <p:cNvPr id="9" name="Table 8">
            <a:extLst>
              <a:ext uri="{FF2B5EF4-FFF2-40B4-BE49-F238E27FC236}">
                <a16:creationId xmlns:a16="http://schemas.microsoft.com/office/drawing/2014/main" id="{DA38FEFA-8C04-477C-B1FB-D571739F85DF}"/>
              </a:ext>
            </a:extLst>
          </p:cNvPr>
          <p:cNvGraphicFramePr>
            <a:graphicFrameLocks noGrp="1"/>
          </p:cNvGraphicFramePr>
          <p:nvPr>
            <p:extLst>
              <p:ext uri="{D42A27DB-BD31-4B8C-83A1-F6EECF244321}">
                <p14:modId xmlns:p14="http://schemas.microsoft.com/office/powerpoint/2010/main" val="532951355"/>
              </p:ext>
            </p:extLst>
          </p:nvPr>
        </p:nvGraphicFramePr>
        <p:xfrm>
          <a:off x="6460958" y="4886727"/>
          <a:ext cx="5669279" cy="1168400"/>
        </p:xfrm>
        <a:graphic>
          <a:graphicData uri="http://schemas.openxmlformats.org/drawingml/2006/table">
            <a:tbl>
              <a:tblPr>
                <a:tableStyleId>{2D5ABB26-0587-4C30-8999-92F81FD0307C}</a:tableStyleId>
              </a:tblPr>
              <a:tblGrid>
                <a:gridCol w="1034716">
                  <a:extLst>
                    <a:ext uri="{9D8B030D-6E8A-4147-A177-3AD203B41FA5}">
                      <a16:colId xmlns:a16="http://schemas.microsoft.com/office/drawing/2014/main" val="4141734542"/>
                    </a:ext>
                  </a:extLst>
                </a:gridCol>
                <a:gridCol w="878305">
                  <a:extLst>
                    <a:ext uri="{9D8B030D-6E8A-4147-A177-3AD203B41FA5}">
                      <a16:colId xmlns:a16="http://schemas.microsoft.com/office/drawing/2014/main" val="784695622"/>
                    </a:ext>
                  </a:extLst>
                </a:gridCol>
                <a:gridCol w="2117558">
                  <a:extLst>
                    <a:ext uri="{9D8B030D-6E8A-4147-A177-3AD203B41FA5}">
                      <a16:colId xmlns:a16="http://schemas.microsoft.com/office/drawing/2014/main" val="2511007826"/>
                    </a:ext>
                  </a:extLst>
                </a:gridCol>
                <a:gridCol w="1638700">
                  <a:extLst>
                    <a:ext uri="{9D8B030D-6E8A-4147-A177-3AD203B41FA5}">
                      <a16:colId xmlns:a16="http://schemas.microsoft.com/office/drawing/2014/main" val="3678002221"/>
                    </a:ext>
                  </a:extLst>
                </a:gridCol>
              </a:tblGrid>
              <a:tr h="370840">
                <a:tc>
                  <a:txBody>
                    <a:bodyPr/>
                    <a:lstStyle/>
                    <a:p>
                      <a:r>
                        <a:rPr lang="en-US" sz="1100" dirty="0" err="1"/>
                        <a:t>mean_layer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err="1"/>
                        <a:t>mean_lr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Linear(144, 144) w/ weight</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x = x – avg</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42152561"/>
                  </a:ext>
                </a:extLst>
              </a:tr>
              <a:tr h="370840">
                <a:tc>
                  <a:txBody>
                    <a:bodyPr/>
                    <a:lstStyle/>
                    <a:p>
                      <a:r>
                        <a:rPr lang="en-US" sz="1100" dirty="0" err="1"/>
                        <a:t>scaling_layer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err="1"/>
                        <a:t>scale_lr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Linear(144, 144) w/ weight</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x = x/std</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57813506"/>
                  </a:ext>
                </a:extLst>
              </a:tr>
              <a:tr h="370840">
                <a:tc>
                  <a:txBody>
                    <a:bodyPr/>
                    <a:lstStyle/>
                    <a:p>
                      <a:r>
                        <a:rPr lang="en-US" sz="1100" dirty="0" err="1"/>
                        <a:t>gating_layer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err="1"/>
                        <a:t>gate_lr</a:t>
                      </a:r>
                      <a:endParaRPr lang="en-US" sz="1100"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Linear(144, 144)</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r>
                        <a:rPr lang="en-US" sz="1100" dirty="0"/>
                        <a:t>X = x*gate</a:t>
                      </a:r>
                    </a:p>
                    <a:p>
                      <a:r>
                        <a:rPr lang="en-US" sz="1100" dirty="0"/>
                        <a:t>gate -&gt; [sigmoid]</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52767039"/>
                  </a:ext>
                </a:extLst>
              </a:tr>
            </a:tbl>
          </a:graphicData>
        </a:graphic>
      </p:graphicFrame>
      <p:sp>
        <p:nvSpPr>
          <p:cNvPr id="23" name="TextBox 22">
            <a:extLst>
              <a:ext uri="{FF2B5EF4-FFF2-40B4-BE49-F238E27FC236}">
                <a16:creationId xmlns:a16="http://schemas.microsoft.com/office/drawing/2014/main" id="{29202F3A-F4BC-40ED-A50B-0A4547E9E285}"/>
              </a:ext>
            </a:extLst>
          </p:cNvPr>
          <p:cNvSpPr txBox="1"/>
          <p:nvPr/>
        </p:nvSpPr>
        <p:spPr>
          <a:xfrm>
            <a:off x="6460958" y="4308411"/>
            <a:ext cx="6093994" cy="307777"/>
          </a:xfrm>
          <a:prstGeom prst="rect">
            <a:avLst/>
          </a:prstGeom>
          <a:noFill/>
        </p:spPr>
        <p:txBody>
          <a:bodyPr wrap="square">
            <a:spAutoFit/>
          </a:bodyPr>
          <a:lstStyle/>
          <a:p>
            <a:r>
              <a:rPr lang="en-US" sz="1400" b="1" dirty="0">
                <a:solidFill>
                  <a:schemeClr val="accent1"/>
                </a:solidFill>
              </a:rPr>
              <a:t>DAIN steps:</a:t>
            </a:r>
          </a:p>
        </p:txBody>
      </p:sp>
    </p:spTree>
    <p:extLst>
      <p:ext uri="{BB962C8B-B14F-4D97-AF65-F5344CB8AC3E}">
        <p14:creationId xmlns:p14="http://schemas.microsoft.com/office/powerpoint/2010/main" val="298042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5D2C5-467C-46F7-A0D0-44CD25C54AC3}"/>
              </a:ext>
            </a:extLst>
          </p:cNvPr>
          <p:cNvPicPr>
            <a:picLocks noChangeAspect="1"/>
          </p:cNvPicPr>
          <p:nvPr/>
        </p:nvPicPr>
        <p:blipFill>
          <a:blip r:embed="rId2"/>
          <a:stretch>
            <a:fillRect/>
          </a:stretch>
        </p:blipFill>
        <p:spPr>
          <a:xfrm>
            <a:off x="440155" y="734758"/>
            <a:ext cx="7390472" cy="1936249"/>
          </a:xfrm>
          <a:prstGeom prst="rect">
            <a:avLst/>
          </a:prstGeom>
        </p:spPr>
      </p:pic>
      <p:sp>
        <p:nvSpPr>
          <p:cNvPr id="9" name="TextBox 8">
            <a:extLst>
              <a:ext uri="{FF2B5EF4-FFF2-40B4-BE49-F238E27FC236}">
                <a16:creationId xmlns:a16="http://schemas.microsoft.com/office/drawing/2014/main" id="{1A20698C-3F78-4223-8688-7A00E8F6367E}"/>
              </a:ext>
            </a:extLst>
          </p:cNvPr>
          <p:cNvSpPr txBox="1"/>
          <p:nvPr/>
        </p:nvSpPr>
        <p:spPr>
          <a:xfrm>
            <a:off x="3364142" y="4562489"/>
            <a:ext cx="3770585" cy="307777"/>
          </a:xfrm>
          <a:prstGeom prst="rect">
            <a:avLst/>
          </a:prstGeom>
          <a:noFill/>
        </p:spPr>
        <p:txBody>
          <a:bodyPr wrap="square">
            <a:spAutoFit/>
          </a:bodyPr>
          <a:lstStyle/>
          <a:p>
            <a:pPr algn="l"/>
            <a:r>
              <a:rPr lang="en-US" sz="1400" dirty="0">
                <a:solidFill>
                  <a:schemeClr val="tx1">
                    <a:lumMod val="65000"/>
                    <a:lumOff val="35000"/>
                  </a:schemeClr>
                </a:solidFill>
              </a:rPr>
              <a:t>Window size for DAIN. Data will not be used</a:t>
            </a:r>
          </a:p>
        </p:txBody>
      </p:sp>
      <p:sp>
        <p:nvSpPr>
          <p:cNvPr id="11" name="TextBox 10">
            <a:extLst>
              <a:ext uri="{FF2B5EF4-FFF2-40B4-BE49-F238E27FC236}">
                <a16:creationId xmlns:a16="http://schemas.microsoft.com/office/drawing/2014/main" id="{F5CA15AF-1624-4F2B-B799-51473DB79696}"/>
              </a:ext>
            </a:extLst>
          </p:cNvPr>
          <p:cNvSpPr txBox="1"/>
          <p:nvPr/>
        </p:nvSpPr>
        <p:spPr>
          <a:xfrm>
            <a:off x="8131801" y="2836654"/>
            <a:ext cx="1597192" cy="307777"/>
          </a:xfrm>
          <a:prstGeom prst="rect">
            <a:avLst/>
          </a:prstGeom>
          <a:noFill/>
        </p:spPr>
        <p:txBody>
          <a:bodyPr wrap="square">
            <a:spAutoFit/>
          </a:bodyPr>
          <a:lstStyle/>
          <a:p>
            <a:pPr algn="l"/>
            <a:r>
              <a:rPr lang="en-US" sz="1400" dirty="0">
                <a:solidFill>
                  <a:schemeClr val="accent5">
                    <a:lumMod val="50000"/>
                  </a:schemeClr>
                </a:solidFill>
              </a:rPr>
              <a:t>Testing data</a:t>
            </a:r>
          </a:p>
        </p:txBody>
      </p:sp>
      <p:sp>
        <p:nvSpPr>
          <p:cNvPr id="13" name="TextBox 12">
            <a:extLst>
              <a:ext uri="{FF2B5EF4-FFF2-40B4-BE49-F238E27FC236}">
                <a16:creationId xmlns:a16="http://schemas.microsoft.com/office/drawing/2014/main" id="{3EEE7121-55DB-4B02-8C92-1E4F1863AA44}"/>
              </a:ext>
            </a:extLst>
          </p:cNvPr>
          <p:cNvSpPr txBox="1"/>
          <p:nvPr/>
        </p:nvSpPr>
        <p:spPr>
          <a:xfrm>
            <a:off x="7830626" y="1092645"/>
            <a:ext cx="3815941" cy="523220"/>
          </a:xfrm>
          <a:prstGeom prst="rect">
            <a:avLst/>
          </a:prstGeom>
          <a:noFill/>
        </p:spPr>
        <p:txBody>
          <a:bodyPr wrap="square">
            <a:spAutoFit/>
          </a:bodyPr>
          <a:lstStyle/>
          <a:p>
            <a:pPr algn="l"/>
            <a:r>
              <a:rPr lang="en-US" sz="1400" dirty="0"/>
              <a:t>Gap between train and testing data to avoid any information leak</a:t>
            </a:r>
          </a:p>
        </p:txBody>
      </p:sp>
      <p:sp>
        <p:nvSpPr>
          <p:cNvPr id="15" name="TextBox 14">
            <a:extLst>
              <a:ext uri="{FF2B5EF4-FFF2-40B4-BE49-F238E27FC236}">
                <a16:creationId xmlns:a16="http://schemas.microsoft.com/office/drawing/2014/main" id="{B3357AE0-2565-44F5-A274-29DD0AB0E21B}"/>
              </a:ext>
            </a:extLst>
          </p:cNvPr>
          <p:cNvSpPr txBox="1"/>
          <p:nvPr/>
        </p:nvSpPr>
        <p:spPr>
          <a:xfrm>
            <a:off x="782404" y="3432082"/>
            <a:ext cx="1642924" cy="307777"/>
          </a:xfrm>
          <a:prstGeom prst="rect">
            <a:avLst/>
          </a:prstGeom>
          <a:noFill/>
        </p:spPr>
        <p:txBody>
          <a:bodyPr wrap="square">
            <a:spAutoFit/>
          </a:bodyPr>
          <a:lstStyle/>
          <a:p>
            <a:pPr algn="l"/>
            <a:r>
              <a:rPr lang="en-US" sz="1400" dirty="0">
                <a:solidFill>
                  <a:schemeClr val="accent1"/>
                </a:solidFill>
              </a:rPr>
              <a:t>Train data</a:t>
            </a:r>
          </a:p>
        </p:txBody>
      </p:sp>
      <p:cxnSp>
        <p:nvCxnSpPr>
          <p:cNvPr id="17" name="Straight Arrow Connector 16">
            <a:extLst>
              <a:ext uri="{FF2B5EF4-FFF2-40B4-BE49-F238E27FC236}">
                <a16:creationId xmlns:a16="http://schemas.microsoft.com/office/drawing/2014/main" id="{FAB953D9-F5EA-4D4C-B3EA-8B43E467283E}"/>
              </a:ext>
            </a:extLst>
          </p:cNvPr>
          <p:cNvCxnSpPr>
            <a:cxnSpLocks/>
            <a:endCxn id="9" idx="0"/>
          </p:cNvCxnSpPr>
          <p:nvPr/>
        </p:nvCxnSpPr>
        <p:spPr>
          <a:xfrm>
            <a:off x="3075384" y="2574755"/>
            <a:ext cx="2174051" cy="198773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8C1129-BE59-49C5-BD62-BD11551622B4}"/>
              </a:ext>
            </a:extLst>
          </p:cNvPr>
          <p:cNvCxnSpPr>
            <a:cxnSpLocks/>
            <a:endCxn id="9" idx="0"/>
          </p:cNvCxnSpPr>
          <p:nvPr/>
        </p:nvCxnSpPr>
        <p:spPr>
          <a:xfrm flipH="1">
            <a:off x="5249435" y="2574755"/>
            <a:ext cx="1819195" cy="198773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D8E18FAF-3EE2-42ED-BE8F-12605B5070E4}"/>
              </a:ext>
            </a:extLst>
          </p:cNvPr>
          <p:cNvCxnSpPr>
            <a:endCxn id="11" idx="0"/>
          </p:cNvCxnSpPr>
          <p:nvPr/>
        </p:nvCxnSpPr>
        <p:spPr>
          <a:xfrm>
            <a:off x="7724274" y="2574755"/>
            <a:ext cx="1206123" cy="261899"/>
          </a:xfrm>
          <a:prstGeom prst="curvedConnector2">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28CA1261-F27D-45FA-B550-E39BA2D6786C}"/>
              </a:ext>
            </a:extLst>
          </p:cNvPr>
          <p:cNvCxnSpPr>
            <a:cxnSpLocks/>
            <a:endCxn id="13" idx="1"/>
          </p:cNvCxnSpPr>
          <p:nvPr/>
        </p:nvCxnSpPr>
        <p:spPr>
          <a:xfrm flipV="1">
            <a:off x="5498432" y="1354255"/>
            <a:ext cx="2332194" cy="28469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483FAD7C-2112-4003-B993-E8C8D81CA420}"/>
              </a:ext>
            </a:extLst>
          </p:cNvPr>
          <p:cNvCxnSpPr>
            <a:cxnSpLocks/>
            <a:endCxn id="15" idx="0"/>
          </p:cNvCxnSpPr>
          <p:nvPr/>
        </p:nvCxnSpPr>
        <p:spPr>
          <a:xfrm rot="5400000">
            <a:off x="995930" y="2285076"/>
            <a:ext cx="1754942" cy="5390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6091878-16CC-4256-9705-63A0175CFDCC}"/>
              </a:ext>
            </a:extLst>
          </p:cNvPr>
          <p:cNvSpPr txBox="1"/>
          <p:nvPr/>
        </p:nvSpPr>
        <p:spPr>
          <a:xfrm>
            <a:off x="314137" y="57649"/>
            <a:ext cx="6100010" cy="369332"/>
          </a:xfrm>
          <a:prstGeom prst="rect">
            <a:avLst/>
          </a:prstGeom>
          <a:noFill/>
        </p:spPr>
        <p:txBody>
          <a:bodyPr wrap="square">
            <a:spAutoFit/>
          </a:bodyPr>
          <a:lstStyle/>
          <a:p>
            <a:r>
              <a:rPr lang="en-US" b="1" dirty="0">
                <a:solidFill>
                  <a:schemeClr val="accent1"/>
                </a:solidFill>
              </a:rPr>
              <a:t>Sliding window setup</a:t>
            </a:r>
          </a:p>
        </p:txBody>
      </p:sp>
    </p:spTree>
    <p:extLst>
      <p:ext uri="{BB962C8B-B14F-4D97-AF65-F5344CB8AC3E}">
        <p14:creationId xmlns:p14="http://schemas.microsoft.com/office/powerpoint/2010/main" val="270836819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55923798_win32.potx" id="{F3000A9A-69D9-4B97-BB47-BA3B7BD8AD44}" vid="{1F1992FF-1612-4CCB-A143-286B019865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tf55923798_win32</Template>
  <TotalTime>259</TotalTime>
  <Words>674</Words>
  <PresentationFormat>Widescreen</PresentationFormat>
  <Paragraphs>87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2022-09-07T07:29:53Z</dcterms:created>
  <dcterms:modified xsi:type="dcterms:W3CDTF">2022-09-07T11:49:25Z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