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20" r:id="rId14"/>
    <p:sldId id="317" r:id="rId15"/>
    <p:sldId id="316" r:id="rId16"/>
    <p:sldId id="318" r:id="rId17"/>
    <p:sldId id="305" r:id="rId18"/>
  </p:sldIdLst>
  <p:sldSz cx="9144000" cy="5143500" type="screen16x9"/>
  <p:notesSz cx="6858000" cy="9144000"/>
  <p:embeddedFontLst>
    <p:embeddedFont>
      <p:font typeface="Playfair Display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3CE85-5A31-47EF-9B28-96431F6F8AD1}">
  <a:tblStyle styleId="{FF33CE85-5A31-47EF-9B28-96431F6F8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16" autoAdjust="0"/>
  </p:normalViewPr>
  <p:slideViewPr>
    <p:cSldViewPr snapToGrid="0">
      <p:cViewPr varScale="1">
        <p:scale>
          <a:sx n="79" d="100"/>
          <a:sy n="79" d="100"/>
        </p:scale>
        <p:origin x="108" y="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 анализа </a:t>
            </a:r>
            <a:r>
              <a:rPr lang="ru-RU" dirty="0" err="1" smtClean="0"/>
              <a:t>коррелолграммы</a:t>
            </a:r>
            <a:r>
              <a:rPr lang="ru-RU" dirty="0" smtClean="0"/>
              <a:t> можно сделать предположение, что у данного временного ряда отсутствует сезонная составляющая и есть подозрение на наличие единичного корня (стохастического тренда).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49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Стоит отметить минимальное P-значение в тесте "С константой". Значит делаем вывод об отсутствии детерминированного тренда.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4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30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09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28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18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95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71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96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6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3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79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как на </a:t>
            </a:r>
            <a:r>
              <a:rPr lang="ru-RU" dirty="0" err="1" smtClean="0"/>
              <a:t>коррелограмме</a:t>
            </a:r>
            <a:r>
              <a:rPr lang="ru-RU" dirty="0" smtClean="0"/>
              <a:t> ряда первая автокорреляция приближается к единице, то приводим </a:t>
            </a:r>
            <a:r>
              <a:rPr lang="ru-RU" dirty="0" err="1" smtClean="0"/>
              <a:t>коррелограмму</a:t>
            </a:r>
            <a:r>
              <a:rPr lang="ru-RU" dirty="0" smtClean="0"/>
              <a:t> для временного ряда первой разности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80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08" y="3916172"/>
            <a:ext cx="1840992" cy="1227328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02951" y="887173"/>
            <a:ext cx="85200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/>
              <a:t>Apple Inc</a:t>
            </a:r>
            <a:r>
              <a:rPr lang="en-US" sz="4400" dirty="0" smtClean="0"/>
              <a:t>. (AAPL) Stock Price</a:t>
            </a:r>
            <a:endParaRPr sz="4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03906" y="4160504"/>
            <a:ext cx="34868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Выполнил: Варламов Иван Алексеевич</a:t>
            </a:r>
          </a:p>
          <a:p>
            <a:r>
              <a:rPr lang="ru-RU" dirty="0" smtClean="0"/>
              <a:t>Контакты: +7-952-182-77-66</a:t>
            </a:r>
            <a:endParaRPr lang="en-US" dirty="0" smtClean="0"/>
          </a:p>
          <a:p>
            <a:r>
              <a:rPr lang="en-US" dirty="0"/>
              <a:t>ivanvarlamov199742@gmail.com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6172"/>
            <a:ext cx="2191656" cy="1227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МНК после структурного сдвига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723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Коррелограмма</a:t>
            </a:r>
            <a:r>
              <a:rPr lang="ru-RU" b="1" dirty="0" smtClean="0"/>
              <a:t> </a:t>
            </a:r>
            <a:r>
              <a:rPr lang="en-US" b="1" dirty="0" smtClean="0"/>
              <a:t>AAPL close price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3" y="1574900"/>
            <a:ext cx="3590925" cy="2476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0" y="1584425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5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Коррелограмма</a:t>
            </a:r>
            <a:r>
              <a:rPr lang="ru-RU" b="1" dirty="0" smtClean="0"/>
              <a:t> </a:t>
            </a:r>
            <a:r>
              <a:rPr lang="en-US" b="1" dirty="0" smtClean="0"/>
              <a:t>d(AAPL close price)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70138"/>
            <a:ext cx="3648075" cy="2505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239" y="1565375"/>
            <a:ext cx="36290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2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SARIMA </a:t>
            </a:r>
            <a:r>
              <a:rPr lang="en-US" b="1" dirty="0"/>
              <a:t>AAPL close price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2" y="1587098"/>
            <a:ext cx="7865458" cy="314618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4758" y="1000396"/>
            <a:ext cx="480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– Тест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Дикки-</a:t>
            </a:r>
            <a:r>
              <a:rPr lang="ru-RU" sz="1800" dirty="0" err="1" smtClean="0">
                <a:solidFill>
                  <a:schemeClr val="bg1"/>
                </a:solidFill>
              </a:rPr>
              <a:t>Фуллера</a:t>
            </a:r>
            <a:endParaRPr lang="ru-RU" sz="1800" dirty="0" smtClean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– </a:t>
            </a:r>
            <a:r>
              <a:rPr lang="en-US" sz="1800" dirty="0" smtClean="0">
                <a:solidFill>
                  <a:schemeClr val="bg1"/>
                </a:solidFill>
              </a:rPr>
              <a:t>AIC </a:t>
            </a:r>
            <a:r>
              <a:rPr lang="ru-RU" sz="1800" dirty="0" smtClean="0">
                <a:solidFill>
                  <a:schemeClr val="bg1"/>
                </a:solidFill>
              </a:rPr>
              <a:t>и </a:t>
            </a:r>
            <a:r>
              <a:rPr lang="en-US" sz="1800" dirty="0" smtClean="0">
                <a:solidFill>
                  <a:schemeClr val="bg1"/>
                </a:solidFill>
              </a:rPr>
              <a:t>BIC </a:t>
            </a:r>
            <a:r>
              <a:rPr lang="ru-RU" sz="1800" dirty="0" smtClean="0">
                <a:solidFill>
                  <a:schemeClr val="bg1"/>
                </a:solidFill>
              </a:rPr>
              <a:t>критерии</a:t>
            </a:r>
          </a:p>
        </p:txBody>
      </p:sp>
    </p:spTree>
    <p:extLst>
      <p:ext uri="{BB962C8B-B14F-4D97-AF65-F5344CB8AC3E}">
        <p14:creationId xmlns:p14="http://schemas.microsoft.com/office/powerpoint/2010/main" val="140329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 AAPL close price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6" name="Прямоугольник 5"/>
          <p:cNvSpPr/>
          <p:nvPr/>
        </p:nvSpPr>
        <p:spPr>
          <a:xfrm>
            <a:off x="174758" y="1000396"/>
            <a:ext cx="480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– Тест Стьюдента для отбора значимых векторов для </a:t>
            </a:r>
            <a:r>
              <a:rPr lang="en-US" sz="1800" dirty="0" smtClean="0">
                <a:solidFill>
                  <a:schemeClr val="bg1"/>
                </a:solidFill>
              </a:rPr>
              <a:t>AAPL close price</a:t>
            </a:r>
            <a:endParaRPr lang="ru-RU" sz="1800" dirty="0" smtClean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24" y="2098151"/>
            <a:ext cx="5591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7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 AAPL close price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" y="1419149"/>
            <a:ext cx="7922895" cy="31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7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182850" y="1174278"/>
            <a:ext cx="8503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Подтвердилась гипотеза о наличии структурного сдвига 9 июня 2014 года. Произошел сплит акций.</a:t>
            </a:r>
          </a:p>
          <a:p>
            <a:pPr marL="342900" indent="-342900">
              <a:buAutoNum type="arabicPeriod"/>
            </a:pPr>
            <a:endParaRPr lang="ru-RU" sz="1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Построены регрессионная, авторегрессионная и векторно-авторегрессионная модели для прогнозирования цен закрытия торгов акциями компании </a:t>
            </a:r>
            <a:r>
              <a:rPr lang="en-US" sz="1800" dirty="0" smtClean="0">
                <a:solidFill>
                  <a:schemeClr val="bg1"/>
                </a:solidFill>
              </a:rPr>
              <a:t>Apple Inc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6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08" y="3916172"/>
            <a:ext cx="1840992" cy="1227328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02951" y="887173"/>
            <a:ext cx="85200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/>
              <a:t>Apple Inc</a:t>
            </a:r>
            <a:r>
              <a:rPr lang="en-US" sz="4400" dirty="0" smtClean="0"/>
              <a:t>. (AAPL) Stock Price</a:t>
            </a:r>
            <a:endParaRPr sz="4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03906" y="4160504"/>
            <a:ext cx="34868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Выполнил: Варламов Иван Алексеевич</a:t>
            </a:r>
          </a:p>
          <a:p>
            <a:r>
              <a:rPr lang="ru-RU" dirty="0" smtClean="0"/>
              <a:t>Контакты: +7-952-182-77-66</a:t>
            </a:r>
            <a:endParaRPr lang="en-US" dirty="0" smtClean="0"/>
          </a:p>
          <a:p>
            <a:r>
              <a:rPr lang="en-US" dirty="0"/>
              <a:t>ivanvarlamov199742@gmail.com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6172"/>
            <a:ext cx="2191656" cy="12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 задачи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264743"/>
            <a:ext cx="786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Цель: Построить модель</a:t>
            </a:r>
            <a:r>
              <a:rPr lang="en-US" sz="1800" b="1" dirty="0" smtClean="0">
                <a:solidFill>
                  <a:schemeClr val="bg1"/>
                </a:solidFill>
                <a:latin typeface="Playfair Display" charset="-52"/>
              </a:rPr>
              <a:t> </a:t>
            </a:r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для предсказания цен на акции </a:t>
            </a:r>
            <a:r>
              <a:rPr lang="en-US" sz="1800" b="1" dirty="0" smtClean="0">
                <a:solidFill>
                  <a:schemeClr val="bg1"/>
                </a:solidFill>
                <a:latin typeface="Playfair Display" charset="-52"/>
              </a:rPr>
              <a:t>AAPL</a:t>
            </a:r>
            <a:endParaRPr lang="ru-RU" sz="1800" b="1" dirty="0" smtClean="0">
              <a:solidFill>
                <a:schemeClr val="bg1"/>
              </a:solidFill>
              <a:latin typeface="Playfair Display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566928" y="174245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Задачи</a:t>
            </a:r>
            <a:r>
              <a:rPr lang="en-US" sz="1800" b="1" dirty="0" smtClean="0">
                <a:solidFill>
                  <a:schemeClr val="bg1"/>
                </a:solidFill>
                <a:latin typeface="Playfair Display" charset="-52"/>
              </a:rPr>
              <a:t>:</a:t>
            </a:r>
          </a:p>
          <a:p>
            <a:pPr algn="ctr"/>
            <a:endParaRPr lang="en-US" sz="1800" b="1" dirty="0" smtClean="0">
              <a:solidFill>
                <a:schemeClr val="bg1"/>
              </a:solidFill>
              <a:latin typeface="Playfair Display" charset="-52"/>
            </a:endParaRPr>
          </a:p>
          <a:p>
            <a:pPr algn="just"/>
            <a:r>
              <a:rPr lang="en-US" sz="1800" b="1" dirty="0" smtClean="0">
                <a:solidFill>
                  <a:schemeClr val="bg1"/>
                </a:solidFill>
                <a:latin typeface="Playfair Display" charset="-52"/>
              </a:rPr>
              <a:t>– </a:t>
            </a:r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Провести регрессионный анализ для выявления значимых регрессоров и тестирования гипотезы структурного сдвига.</a:t>
            </a:r>
          </a:p>
          <a:p>
            <a:pPr algn="just"/>
            <a:endParaRPr lang="ru-RU" sz="1800" b="1" dirty="0">
              <a:solidFill>
                <a:schemeClr val="bg1"/>
              </a:solidFill>
              <a:latin typeface="Playfair Display" charset="-52"/>
            </a:endParaRPr>
          </a:p>
          <a:p>
            <a:pPr algn="just"/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– Провести </a:t>
            </a:r>
            <a:r>
              <a:rPr lang="ru-RU" sz="1800" b="1" dirty="0" err="1" smtClean="0">
                <a:solidFill>
                  <a:schemeClr val="bg1"/>
                </a:solidFill>
                <a:latin typeface="Playfair Display" charset="-52"/>
              </a:rPr>
              <a:t>авторегрессионный</a:t>
            </a:r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 анализ для выявления порядка авторегрессии, сезонных и временных трендов.</a:t>
            </a:r>
          </a:p>
          <a:p>
            <a:pPr algn="just"/>
            <a:endParaRPr lang="ru-RU" sz="1800" b="1" dirty="0">
              <a:solidFill>
                <a:schemeClr val="bg1"/>
              </a:solidFill>
              <a:latin typeface="Playfair Display" charset="-52"/>
            </a:endParaRPr>
          </a:p>
          <a:p>
            <a:pPr algn="just"/>
            <a:r>
              <a:rPr lang="ru-RU" sz="1800" b="1" dirty="0" smtClean="0">
                <a:solidFill>
                  <a:schemeClr val="bg1"/>
                </a:solidFill>
                <a:latin typeface="Playfair Display" charset="-52"/>
              </a:rPr>
              <a:t>– Построить модель </a:t>
            </a:r>
            <a:r>
              <a:rPr lang="en-US" sz="1800" b="1" dirty="0" smtClean="0">
                <a:solidFill>
                  <a:schemeClr val="bg1"/>
                </a:solidFill>
                <a:latin typeface="Playfair Display" charset="-52"/>
              </a:rPr>
              <a:t>VAR.</a:t>
            </a:r>
            <a:endParaRPr lang="en-US" sz="1800" b="1" dirty="0">
              <a:solidFill>
                <a:schemeClr val="bg1"/>
              </a:solidFill>
              <a:latin typeface="Playfair Display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01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Источник данных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1700"/>
            <a:ext cx="9144000" cy="23711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886359" y="3854337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https://www.kaggle.com/dgawlik/nyse</a:t>
            </a:r>
          </a:p>
        </p:txBody>
      </p:sp>
    </p:spTree>
    <p:extLst>
      <p:ext uri="{BB962C8B-B14F-4D97-AF65-F5344CB8AC3E}">
        <p14:creationId xmlns:p14="http://schemas.microsoft.com/office/powerpoint/2010/main" val="13981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Исследуемые данные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40129"/>
            <a:ext cx="5467350" cy="1009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3064038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dirty="0" smtClean="0">
                <a:solidFill>
                  <a:schemeClr val="bg1"/>
                </a:solidFill>
              </a:rPr>
              <a:t>ymbol – </a:t>
            </a:r>
            <a:r>
              <a:rPr lang="ru-RU" sz="1800" dirty="0" smtClean="0">
                <a:solidFill>
                  <a:schemeClr val="bg1"/>
                </a:solidFill>
              </a:rPr>
              <a:t>название корпорации.</a:t>
            </a:r>
          </a:p>
          <a:p>
            <a:endParaRPr lang="ru-RU" sz="1800" dirty="0">
              <a:solidFill>
                <a:schemeClr val="bg1"/>
              </a:solidFill>
            </a:endParaRPr>
          </a:p>
          <a:p>
            <a:r>
              <a:rPr lang="ru-RU" sz="1800" dirty="0" err="1" smtClean="0">
                <a:solidFill>
                  <a:schemeClr val="bg1"/>
                </a:solidFill>
              </a:rPr>
              <a:t>open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close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low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high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volume</a:t>
            </a:r>
            <a:r>
              <a:rPr lang="ru-RU" sz="1800" dirty="0">
                <a:solidFill>
                  <a:schemeClr val="bg1"/>
                </a:solidFill>
              </a:rPr>
              <a:t> - временные </a:t>
            </a:r>
            <a:r>
              <a:rPr lang="ru-RU" sz="1800" dirty="0" smtClean="0">
                <a:solidFill>
                  <a:schemeClr val="bg1"/>
                </a:solidFill>
              </a:rPr>
              <a:t>ряды.</a:t>
            </a:r>
          </a:p>
          <a:p>
            <a:endParaRPr lang="ru-RU" sz="1800" dirty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Например, выборки </a:t>
            </a:r>
            <a:r>
              <a:rPr lang="ru-RU" sz="1800" dirty="0" err="1">
                <a:solidFill>
                  <a:schemeClr val="bg1"/>
                </a:solidFill>
              </a:rPr>
              <a:t>с</a:t>
            </a:r>
            <a:r>
              <a:rPr lang="ru-RU" sz="1800" dirty="0" err="1" smtClean="0">
                <a:solidFill>
                  <a:schemeClr val="bg1"/>
                </a:solidFill>
              </a:rPr>
              <a:t>lose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для разных корпораций - независимые выборки.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80967" y="1279111"/>
            <a:ext cx="3626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Таблица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Часть исследуемых данных.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AAPL Stock Price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237885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Гипотеза – структурный сдвиг 9 июня 2014 года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6151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Корреляции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5" y="971700"/>
            <a:ext cx="1381125" cy="1762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96" y="971700"/>
            <a:ext cx="1238250" cy="1800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330" y="971700"/>
            <a:ext cx="4829556" cy="4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МНК «длинной модели»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7" name="Прямоугольник 6"/>
          <p:cNvSpPr/>
          <p:nvPr/>
        </p:nvSpPr>
        <p:spPr>
          <a:xfrm>
            <a:off x="182850" y="1174278"/>
            <a:ext cx="4803678" cy="233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– Тест Фишера для проверка значимости модели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– Тест Стьюдента для проверки значимости регрессоров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– Анализ мультиколлинеарности с помощью </a:t>
            </a:r>
            <a:r>
              <a:rPr lang="en-US" sz="1800" dirty="0" smtClean="0">
                <a:solidFill>
                  <a:schemeClr val="bg1"/>
                </a:solidFill>
              </a:rPr>
              <a:t>VIF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– Применение </a:t>
            </a:r>
            <a:r>
              <a:rPr lang="en-US" sz="1800" dirty="0" smtClean="0">
                <a:solidFill>
                  <a:schemeClr val="bg1"/>
                </a:solidFill>
              </a:rPr>
              <a:t>PCA </a:t>
            </a:r>
            <a:r>
              <a:rPr lang="ru-RU" sz="1800" dirty="0" smtClean="0">
                <a:solidFill>
                  <a:schemeClr val="bg1"/>
                </a:solidFill>
              </a:rPr>
              <a:t>для борьбы с </a:t>
            </a:r>
            <a:r>
              <a:rPr lang="ru-RU" sz="1800" dirty="0" err="1" smtClean="0">
                <a:solidFill>
                  <a:schemeClr val="bg1"/>
                </a:solidFill>
              </a:rPr>
              <a:t>мультиколлинеарностью</a:t>
            </a:r>
            <a:endParaRPr lang="ru-RU" sz="1800" dirty="0" smtClean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" y="3860292"/>
            <a:ext cx="3895725" cy="495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56" y="1127126"/>
            <a:ext cx="3609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Анализ структурного сдвига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237744" y="1220885"/>
            <a:ext cx="8449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 = 1,11 * 10^(-16)</a:t>
            </a:r>
            <a:endParaRPr lang="ru-RU" sz="1800" dirty="0" smtClean="0">
              <a:solidFill>
                <a:schemeClr val="bg1"/>
              </a:solidFill>
            </a:endParaRPr>
          </a:p>
          <a:p>
            <a:endParaRPr lang="ru-RU" sz="1800" dirty="0" smtClean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Нулевая гипотеза об отсутствии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структурного сдвига отвергается на всех стандартных уровнях значимости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17" y="2461028"/>
            <a:ext cx="3296509" cy="22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МНК после структурного сдвига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7" name="Прямоугольник 6"/>
          <p:cNvSpPr/>
          <p:nvPr/>
        </p:nvSpPr>
        <p:spPr>
          <a:xfrm>
            <a:off x="182850" y="1174278"/>
            <a:ext cx="4803678" cy="233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– Тест Фишера для проверка значимости модели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– Тест Стьюдента для проверки значимости регрессоров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– Анализ мультиколлинеарности с помощью </a:t>
            </a:r>
            <a:r>
              <a:rPr lang="en-US" sz="1800" dirty="0" smtClean="0">
                <a:solidFill>
                  <a:schemeClr val="bg1"/>
                </a:solidFill>
              </a:rPr>
              <a:t>VIF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– Применение </a:t>
            </a:r>
            <a:r>
              <a:rPr lang="en-US" sz="1800" dirty="0" smtClean="0">
                <a:solidFill>
                  <a:schemeClr val="bg1"/>
                </a:solidFill>
              </a:rPr>
              <a:t>PCA </a:t>
            </a:r>
            <a:r>
              <a:rPr lang="ru-RU" sz="1800" dirty="0" smtClean="0">
                <a:solidFill>
                  <a:schemeClr val="bg1"/>
                </a:solidFill>
              </a:rPr>
              <a:t>для борьбы с </a:t>
            </a:r>
            <a:r>
              <a:rPr lang="ru-RU" sz="1800" dirty="0" err="1" smtClean="0">
                <a:solidFill>
                  <a:schemeClr val="bg1"/>
                </a:solidFill>
              </a:rPr>
              <a:t>мультиколлинеарностью</a:t>
            </a:r>
            <a:endParaRPr lang="ru-RU" sz="1800" dirty="0" smtClean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0" y="3844823"/>
            <a:ext cx="3819525" cy="49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760" y="1349273"/>
            <a:ext cx="3638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9733"/>
      </p:ext>
    </p:extLst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380</Words>
  <Application>Microsoft Office PowerPoint</Application>
  <PresentationFormat>Экран (16:9)</PresentationFormat>
  <Paragraphs>74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Droid Sans</vt:lpstr>
      <vt:lpstr>Playfair Display</vt:lpstr>
      <vt:lpstr>Prospero template</vt:lpstr>
      <vt:lpstr>Apple Inc. (AAPL) Stock Price</vt:lpstr>
      <vt:lpstr>Цель и задачи</vt:lpstr>
      <vt:lpstr>Источник данных</vt:lpstr>
      <vt:lpstr>Исследуемые данные</vt:lpstr>
      <vt:lpstr>AAPL Stock Price</vt:lpstr>
      <vt:lpstr>Корреляции</vt:lpstr>
      <vt:lpstr>МНК «длинной модели»</vt:lpstr>
      <vt:lpstr>Анализ структурного сдвига</vt:lpstr>
      <vt:lpstr>МНК после структурного сдвига</vt:lpstr>
      <vt:lpstr>МНК после структурного сдвига</vt:lpstr>
      <vt:lpstr>Коррелограмма AAPL close price</vt:lpstr>
      <vt:lpstr>Коррелограмма d(AAPL close price)</vt:lpstr>
      <vt:lpstr>SARIMA AAPL close price</vt:lpstr>
      <vt:lpstr>VAR AAPL close price</vt:lpstr>
      <vt:lpstr>VAR AAPL close price</vt:lpstr>
      <vt:lpstr>Выводы</vt:lpstr>
      <vt:lpstr>Apple Inc. (AAPL) Stock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Onwards</dc:title>
  <dc:creator>Administrator</dc:creator>
  <cp:lastModifiedBy>Ivan Varlamov</cp:lastModifiedBy>
  <cp:revision>102</cp:revision>
  <dcterms:modified xsi:type="dcterms:W3CDTF">2020-12-26T15:05:14Z</dcterms:modified>
</cp:coreProperties>
</file>