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  <p:sldMasterId id="2147483769" r:id="rId2"/>
    <p:sldMasterId id="2147483772" r:id="rId3"/>
    <p:sldMasterId id="2147483794" r:id="rId4"/>
    <p:sldMasterId id="2147483803" r:id="rId5"/>
    <p:sldMasterId id="2147483811" r:id="rId6"/>
    <p:sldMasterId id="2147483780" r:id="rId7"/>
  </p:sldMasterIdLst>
  <p:notesMasterIdLst>
    <p:notesMasterId r:id="rId14"/>
  </p:notesMasterIdLst>
  <p:handoutMasterIdLst>
    <p:handoutMasterId r:id="rId15"/>
  </p:handoutMasterIdLst>
  <p:sldIdLst>
    <p:sldId id="264" r:id="rId8"/>
    <p:sldId id="278" r:id="rId9"/>
    <p:sldId id="273" r:id="rId10"/>
    <p:sldId id="275" r:id="rId11"/>
    <p:sldId id="274" r:id="rId12"/>
    <p:sldId id="280" r:id="rId13"/>
  </p:sldIdLst>
  <p:sldSz cx="9144000" cy="51482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orient="horz" pos="3028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72">
          <p15:clr>
            <a:srgbClr val="A4A3A4"/>
          </p15:clr>
        </p15:guide>
        <p15:guide id="6" orient="horz" pos="2971">
          <p15:clr>
            <a:srgbClr val="A4A3A4"/>
          </p15:clr>
        </p15:guide>
        <p15:guide id="7" orient="horz" pos="930">
          <p15:clr>
            <a:srgbClr val="A4A3A4"/>
          </p15:clr>
        </p15:guide>
        <p15:guide id="8" orient="horz" pos="1337">
          <p15:clr>
            <a:srgbClr val="A4A3A4"/>
          </p15:clr>
        </p15:guide>
        <p15:guide id="9" orient="horz" pos="2086">
          <p15:clr>
            <a:srgbClr val="A4A3A4"/>
          </p15:clr>
        </p15:guide>
        <p15:guide id="10" orient="horz" pos="729">
          <p15:clr>
            <a:srgbClr val="A4A3A4"/>
          </p15:clr>
        </p15:guide>
        <p15:guide id="11" orient="horz" pos="435">
          <p15:clr>
            <a:srgbClr val="A4A3A4"/>
          </p15:clr>
        </p15:guide>
        <p15:guide id="12" orient="horz" pos="228">
          <p15:clr>
            <a:srgbClr val="A4A3A4"/>
          </p15:clr>
        </p15:guide>
        <p15:guide id="13" pos="2331">
          <p15:clr>
            <a:srgbClr val="A4A3A4"/>
          </p15:clr>
        </p15:guide>
        <p15:guide id="14" pos="726">
          <p15:clr>
            <a:srgbClr val="A4A3A4"/>
          </p15:clr>
        </p15:guide>
        <p15:guide id="15" pos="875">
          <p15:clr>
            <a:srgbClr val="A4A3A4"/>
          </p15:clr>
        </p15:guide>
        <p15:guide id="16" pos="1260">
          <p15:clr>
            <a:srgbClr val="A4A3A4"/>
          </p15:clr>
        </p15:guide>
        <p15:guide id="17" pos="1410">
          <p15:clr>
            <a:srgbClr val="A4A3A4"/>
          </p15:clr>
        </p15:guide>
        <p15:guide id="18" pos="1796">
          <p15:clr>
            <a:srgbClr val="A4A3A4"/>
          </p15:clr>
        </p15:guide>
        <p15:guide id="19" pos="1944">
          <p15:clr>
            <a:srgbClr val="A4A3A4"/>
          </p15:clr>
        </p15:guide>
        <p15:guide id="20" pos="2481">
          <p15:clr>
            <a:srgbClr val="A4A3A4"/>
          </p15:clr>
        </p15:guide>
        <p15:guide id="21" pos="2869">
          <p15:clr>
            <a:srgbClr val="A4A3A4"/>
          </p15:clr>
        </p15:guide>
        <p15:guide id="22" pos="3029">
          <p15:clr>
            <a:srgbClr val="A4A3A4"/>
          </p15:clr>
        </p15:guide>
        <p15:guide id="23" pos="3402">
          <p15:clr>
            <a:srgbClr val="A4A3A4"/>
          </p15:clr>
        </p15:guide>
        <p15:guide id="24" pos="3552">
          <p15:clr>
            <a:srgbClr val="A4A3A4"/>
          </p15:clr>
        </p15:guide>
        <p15:guide id="25" pos="3938">
          <p15:clr>
            <a:srgbClr val="A4A3A4"/>
          </p15:clr>
        </p15:guide>
        <p15:guide id="26" pos="4086">
          <p15:clr>
            <a:srgbClr val="A4A3A4"/>
          </p15:clr>
        </p15:guide>
        <p15:guide id="27" pos="4473">
          <p15:clr>
            <a:srgbClr val="A4A3A4"/>
          </p15:clr>
        </p15:guide>
        <p15:guide id="28" pos="4621">
          <p15:clr>
            <a:srgbClr val="A4A3A4"/>
          </p15:clr>
        </p15:guide>
        <p15:guide id="29" pos="5008">
          <p15:clr>
            <a:srgbClr val="A4A3A4"/>
          </p15:clr>
        </p15:guide>
        <p15:guide id="30" pos="5157">
          <p15:clr>
            <a:srgbClr val="A4A3A4"/>
          </p15:clr>
        </p15:guide>
        <p15:guide id="31" pos="5759">
          <p15:clr>
            <a:srgbClr val="A4A3A4"/>
          </p15:clr>
        </p15:guide>
        <p15:guide id="32" pos="4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4"/>
    <a:srgbClr val="404040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734" y="82"/>
      </p:cViewPr>
      <p:guideLst>
        <p:guide orient="horz" pos="261"/>
        <p:guide pos="340"/>
        <p:guide orient="horz" pos="3028"/>
        <p:guide pos="5511"/>
        <p:guide orient="horz" pos="272"/>
        <p:guide orient="horz" pos="2971"/>
        <p:guide orient="horz" pos="930"/>
        <p:guide orient="horz" pos="1337"/>
        <p:guide orient="horz" pos="2086"/>
        <p:guide orient="horz" pos="729"/>
        <p:guide orient="horz" pos="435"/>
        <p:guide orient="horz" pos="228"/>
        <p:guide pos="2331"/>
        <p:guide pos="726"/>
        <p:guide pos="875"/>
        <p:guide pos="1260"/>
        <p:guide pos="1410"/>
        <p:guide pos="1796"/>
        <p:guide pos="1944"/>
        <p:guide pos="2481"/>
        <p:guide pos="2869"/>
        <p:guide pos="3029"/>
        <p:guide pos="3402"/>
        <p:guide pos="3552"/>
        <p:guide pos="3938"/>
        <p:guide pos="4086"/>
        <p:guide pos="4473"/>
        <p:guide pos="4621"/>
        <p:guide pos="5008"/>
        <p:guide pos="5157"/>
        <p:guide pos="5759"/>
        <p:guide pos="4847"/>
      </p:guideLst>
    </p:cSldViewPr>
  </p:slideViewPr>
  <p:outlineViewPr>
    <p:cViewPr>
      <p:scale>
        <a:sx n="33" d="100"/>
        <a:sy n="33" d="100"/>
      </p:scale>
      <p:origin x="0" y="-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72" d="100"/>
          <a:sy n="172" d="100"/>
        </p:scale>
        <p:origin x="6552" y="208"/>
      </p:cViewPr>
      <p:guideLst>
        <p:guide orient="horz" pos="2880"/>
        <p:guide pos="2160"/>
      </p:guideLst>
    </p:cSldViewPr>
  </p:notesViewPr>
  <p:gridSpacing cx="1080136" cy="108013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DCCD-FB14-4FA8-B1C2-D065E82645DF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D96E1-DF61-4A53-9932-3DFD8899BB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4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4D8A-822D-488E-8D1C-8C90CBE022BE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70B7F-3432-4DBE-B821-B38A127FB2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0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2122487"/>
            <a:ext cx="5711825" cy="1189037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>
                <a:solidFill>
                  <a:srgbClr val="404040"/>
                </a:solidFill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</a:rPr>
              <a:t>Тема презентации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3798267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Наименование мероприятия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название площадки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4212000"/>
            <a:ext cx="5711825" cy="2184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333333"/>
                </a:solidFill>
                <a:latin typeface="Arial" panose="020B0604020202020204" pitchFamily="34" charset="0"/>
                <a:ea typeface="Rosatom Light" pitchFamily="34" charset="-52"/>
                <a:cs typeface="Arial" pitchFamily="34" charset="0"/>
              </a:rPr>
              <a:t>ФИО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4428000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87055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08538" y="1476375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815318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8538" y="2815318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39750" y="1476375"/>
            <a:ext cx="4014788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8" y="1476375"/>
            <a:ext cx="3940175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3482975"/>
            <a:ext cx="4014788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808538" y="3479346"/>
            <a:ext cx="3940174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4540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39750" y="1476375"/>
            <a:ext cx="4014788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808539" y="1476375"/>
            <a:ext cx="3940174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7" y="1476375"/>
            <a:ext cx="3940175" cy="2507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en-US" sz="7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2458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4" y="507862"/>
            <a:ext cx="2472653" cy="7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51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0067" y="356909"/>
            <a:ext cx="1081299" cy="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0067" y="356909"/>
            <a:ext cx="1081299" cy="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0067" y="356909"/>
            <a:ext cx="1081299" cy="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0067" y="356909"/>
            <a:ext cx="1081299" cy="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6.gif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hyperlink" Target="mailto:EMMarkovtseva@rosatom-academy.r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044;&#1072;&#1085;&#1085;&#1099;&#1077;%20&#1076;&#1083;&#1103;%20&#1090;&#1077;&#1089;&#1090;&#1086;&#1074;&#1086;&#1075;&#1086;%20&#1079;&#1072;&#1076;&#1072;&#1085;&#1080;&#1103;%20&#1085;&#1072;&#1087;&#1088;.%20&#1055;&#1088;&#1077;&#1076;&#1080;&#1082;&#1090;&#1080;&#1074;&#1085;&#1072;&#1103;%20&#1072;&#1085;&#1072;&#1083;&#1080;&#1090;&#1080;&#1082;&#1072;.xlsx" TargetMode="External"/><Relationship Id="rId2" Type="http://schemas.openxmlformats.org/officeDocument/2006/relationships/hyperlink" Target="&#1057;&#1093;&#1077;&#1084;&#1072;%20&#1082;&#1086;&#1084;&#1087;&#1088;&#1077;&#1089;&#1089;&#1086;&#1088;&#1072;%20&#1076;&#1083;&#1103;%20&#1090;&#1077;&#1089;&#1090;&#1086;&#1074;&#1086;&#1075;&#1086;%20&#1079;&#1072;&#1076;&#1072;&#1085;&#1080;&#1103;%20&#1085;&#1072;&#1087;&#1088;.%20&#1055;&#1088;&#1077;&#1076;&#1080;&#1082;&#1090;&#1080;&#1074;&#1085;&#1072;&#1103;%20&#1072;&#1085;&#1072;&#1083;&#1080;&#1090;&#1080;&#1082;&#1072;%20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openxmlformats.org/officeDocument/2006/relationships/image" Target="../media/image7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539749" y="2122487"/>
            <a:ext cx="6717085" cy="1189037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ОЦЕНОЧНЫЕ ЗАДАНИЯ ДЛЯ СТАЖИРОВКИ В ОБЛАСТИ ПРОЕКТОВ ПО ИСКУССТВЕННОМУ ИНТЕЛЛЕКТУ ЧУ «ЦИФРУМ»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Как выполняется задание.</a:t>
            </a:r>
            <a:endParaRPr lang="ru-RU" sz="1800" dirty="0"/>
          </a:p>
        </p:txBody>
      </p:sp>
      <p:sp>
        <p:nvSpPr>
          <p:cNvPr id="20" name="Shape 67"/>
          <p:cNvSpPr txBox="1">
            <a:spLocks/>
          </p:cNvSpPr>
          <p:nvPr/>
        </p:nvSpPr>
        <p:spPr>
          <a:xfrm>
            <a:off x="539749" y="2963787"/>
            <a:ext cx="2061716" cy="303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-11113">
              <a:lnSpc>
                <a:spcPct val="90000"/>
              </a:lnSpc>
              <a:spcAft>
                <a:spcPts val="0"/>
              </a:spcAft>
              <a:buClr>
                <a:srgbClr val="003274"/>
              </a:buClr>
            </a:pPr>
            <a:r>
              <a:rPr lang="ru-RU" b="1" dirty="0" smtClean="0">
                <a:solidFill>
                  <a:srgbClr val="003274"/>
                </a:solidFill>
                <a:ea typeface="Myriad Pro" charset="0"/>
                <a:cs typeface="Myriad Pro" charset="0"/>
              </a:rPr>
              <a:t>Шаг 2 </a:t>
            </a:r>
            <a:endParaRPr lang="ru" b="1" dirty="0">
              <a:solidFill>
                <a:srgbClr val="003274"/>
              </a:solidFill>
              <a:ea typeface="Myriad Pro" charset="0"/>
              <a:cs typeface="Myriad Pro" charset="0"/>
            </a:endParaRPr>
          </a:p>
        </p:txBody>
      </p:sp>
      <p:sp>
        <p:nvSpPr>
          <p:cNvPr id="21" name="Shape 67"/>
          <p:cNvSpPr txBox="1">
            <a:spLocks/>
          </p:cNvSpPr>
          <p:nvPr/>
        </p:nvSpPr>
        <p:spPr>
          <a:xfrm>
            <a:off x="416713" y="2379424"/>
            <a:ext cx="2061716" cy="679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-11113">
              <a:lnSpc>
                <a:spcPct val="90000"/>
              </a:lnSpc>
              <a:spcAft>
                <a:spcPts val="0"/>
              </a:spcAft>
              <a:buClr>
                <a:srgbClr val="003274"/>
              </a:buClr>
            </a:pPr>
            <a:r>
              <a:rPr lang="ru-RU" b="1" dirty="0" smtClean="0">
                <a:solidFill>
                  <a:srgbClr val="003274"/>
                </a:solidFill>
                <a:ea typeface="Myriad Pro" charset="0"/>
                <a:cs typeface="Myriad Pro" charset="0"/>
              </a:rPr>
              <a:t>  Шаг 1 </a:t>
            </a:r>
            <a:endParaRPr lang="ru" b="1" dirty="0">
              <a:solidFill>
                <a:srgbClr val="003274"/>
              </a:solidFill>
              <a:ea typeface="Myriad Pro" charset="0"/>
              <a:cs typeface="Myriad Pro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3CC51DD-3D08-4D57-95FC-A387FF97D7AD}"/>
              </a:ext>
            </a:extLst>
          </p:cNvPr>
          <p:cNvSpPr/>
          <p:nvPr/>
        </p:nvSpPr>
        <p:spPr>
          <a:xfrm>
            <a:off x="471035" y="765629"/>
            <a:ext cx="80675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Дорогой участник,</a:t>
            </a: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данной презентации ты найдешь оценочные задания для двух направлений стажировки: «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Предиктивная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аналитика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» 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«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Управление интеграционными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проектами»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0606" y="2453617"/>
            <a:ext cx="508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Определиться с направлением стажировки 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570607" y="3036054"/>
            <a:ext cx="508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и решить минимум 1 задачу*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7"/>
          <p:cNvSpPr txBox="1">
            <a:spLocks/>
          </p:cNvSpPr>
          <p:nvPr/>
        </p:nvSpPr>
        <p:spPr>
          <a:xfrm>
            <a:off x="539749" y="3659442"/>
            <a:ext cx="2061716" cy="303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-11113">
              <a:lnSpc>
                <a:spcPct val="90000"/>
              </a:lnSpc>
              <a:spcAft>
                <a:spcPts val="0"/>
              </a:spcAft>
              <a:buClr>
                <a:srgbClr val="003274"/>
              </a:buClr>
            </a:pPr>
            <a:r>
              <a:rPr lang="ru-RU" b="1" dirty="0" smtClean="0">
                <a:solidFill>
                  <a:srgbClr val="003274"/>
                </a:solidFill>
                <a:ea typeface="Myriad Pro" charset="0"/>
                <a:cs typeface="Myriad Pro" charset="0"/>
              </a:rPr>
              <a:t>Шаг 3 </a:t>
            </a:r>
            <a:endParaRPr lang="ru" b="1" dirty="0">
              <a:solidFill>
                <a:srgbClr val="003274"/>
              </a:solidFill>
              <a:ea typeface="Myriad Pro" charset="0"/>
              <a:cs typeface="Myriad Pro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19257" y="1825218"/>
            <a:ext cx="3595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НУЖНО СДЕЛАТЬ?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570607" y="3633676"/>
            <a:ext cx="6215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Решенную задачу в установленные сроки направь на адрес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EMMarkovtseva@rosatom-academy.ru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Текст 1"/>
          <p:cNvSpPr>
            <a:spLocks noGrp="1"/>
          </p:cNvSpPr>
          <p:nvPr>
            <p:ph type="body" sz="quarter" idx="14"/>
          </p:nvPr>
        </p:nvSpPr>
        <p:spPr>
          <a:xfrm>
            <a:off x="471034" y="4877520"/>
            <a:ext cx="5562621" cy="151658"/>
          </a:xfrm>
        </p:spPr>
        <p:txBody>
          <a:bodyPr/>
          <a:lstStyle/>
          <a:p>
            <a:r>
              <a:rPr lang="ru-RU" sz="900" dirty="0"/>
              <a:t>*</a:t>
            </a:r>
            <a:r>
              <a:rPr lang="ru-RU" sz="900" i="1" dirty="0"/>
              <a:t>если решишь </a:t>
            </a:r>
            <a:r>
              <a:rPr lang="ru-RU" sz="900" i="1" dirty="0" smtClean="0"/>
              <a:t>правильно больше, чем 1 задачу, можешь получить </a:t>
            </a:r>
            <a:r>
              <a:rPr lang="ru-RU" sz="900" i="1" dirty="0"/>
              <a:t>дополнительные баллы 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7" t="20272" r="27859" b="20491"/>
          <a:stretch/>
        </p:blipFill>
        <p:spPr>
          <a:xfrm>
            <a:off x="6817183" y="3573515"/>
            <a:ext cx="748149" cy="5962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26185" r="29833" b="23788"/>
          <a:stretch/>
        </p:blipFill>
        <p:spPr>
          <a:xfrm>
            <a:off x="5263790" y="2963787"/>
            <a:ext cx="595744" cy="3943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3" t="26927" r="36142" b="28450"/>
          <a:stretch/>
        </p:blipFill>
        <p:spPr>
          <a:xfrm>
            <a:off x="6810259" y="2186425"/>
            <a:ext cx="755073" cy="7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749" y="236744"/>
            <a:ext cx="7314622" cy="330200"/>
          </a:xfrm>
        </p:spPr>
        <p:txBody>
          <a:bodyPr/>
          <a:lstStyle/>
          <a:p>
            <a:r>
              <a:rPr lang="ru-RU" sz="1800" dirty="0" smtClean="0"/>
              <a:t>Направление стажировки: </a:t>
            </a:r>
            <a:br>
              <a:rPr lang="ru-RU" sz="1800" dirty="0" smtClean="0"/>
            </a:br>
            <a:r>
              <a:rPr lang="ru-RU" sz="1800" dirty="0" smtClean="0"/>
              <a:t>ПРЕДИКТИВНАЯ АНАЛИТИКА</a:t>
            </a:r>
            <a:br>
              <a:rPr lang="ru-RU" sz="1800" dirty="0" smtClean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400" dirty="0" smtClean="0"/>
              <a:t>ЗАДАЧА 1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39749" y="1551357"/>
            <a:ext cx="6125875" cy="165629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1) Дайте свое определение следующим понятиям:</a:t>
            </a:r>
            <a:endParaRPr lang="ru-RU" sz="1400" dirty="0"/>
          </a:p>
          <a:p>
            <a:pPr lvl="0" algn="just">
              <a:lnSpc>
                <a:spcPct val="100000"/>
              </a:lnSpc>
            </a:pPr>
            <a:r>
              <a:rPr lang="ru-RU" sz="1400" dirty="0"/>
              <a:t>Фреймворк</a:t>
            </a:r>
          </a:p>
          <a:p>
            <a:pPr lvl="0" algn="just">
              <a:lnSpc>
                <a:spcPct val="100000"/>
              </a:lnSpc>
            </a:pPr>
            <a:r>
              <a:rPr lang="ru-RU" sz="1400" dirty="0"/>
              <a:t>Фреймворк машинного обучения</a:t>
            </a:r>
          </a:p>
          <a:p>
            <a:pPr lvl="0" algn="just">
              <a:lnSpc>
                <a:spcPct val="100000"/>
              </a:lnSpc>
            </a:pPr>
            <a:r>
              <a:rPr lang="ru-RU" sz="1400" dirty="0"/>
              <a:t>Фреймворк квантового машинного </a:t>
            </a:r>
            <a:r>
              <a:rPr lang="ru-RU" sz="1400" dirty="0" smtClean="0"/>
              <a:t>обучения</a:t>
            </a:r>
            <a:endParaRPr lang="ru-RU" sz="140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0"/>
          </p:nvPr>
        </p:nvSpPr>
        <p:spPr>
          <a:xfrm>
            <a:off x="539749" y="3189983"/>
            <a:ext cx="6321929" cy="150321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2) Обоснуйте почему задачи </a:t>
            </a:r>
            <a:r>
              <a:rPr lang="ru-RU" sz="1400" dirty="0"/>
              <a:t>машинного обучения хорошо подходят </a:t>
            </a:r>
            <a:r>
              <a:rPr lang="ru-RU" sz="1400" dirty="0" smtClean="0"/>
              <a:t>для </a:t>
            </a:r>
            <a:r>
              <a:rPr lang="ru-RU" sz="1400" dirty="0"/>
              <a:t>решения на квантовых компьютерах?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5660" y="4127007"/>
            <a:ext cx="1305577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Срок выполнения - 3 дня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7" t="21679" r="37860" b="28362"/>
          <a:stretch/>
        </p:blipFill>
        <p:spPr>
          <a:xfrm>
            <a:off x="7595570" y="3327102"/>
            <a:ext cx="782783" cy="7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39750" y="1287518"/>
            <a:ext cx="7822198" cy="158171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1) Построить </a:t>
            </a:r>
            <a:r>
              <a:rPr lang="ru-RU" sz="1400" dirty="0"/>
              <a:t>математические модели для вибрации трёх подшипников, используя очевидные и скрытые </a:t>
            </a:r>
            <a:r>
              <a:rPr lang="ru-RU" sz="1400" dirty="0" smtClean="0"/>
              <a:t>зависимости</a:t>
            </a:r>
            <a:r>
              <a:rPr lang="ru-RU" sz="1400" dirty="0"/>
              <a:t> </a:t>
            </a:r>
            <a:r>
              <a:rPr lang="ru-RU" sz="1400" dirty="0" smtClean="0"/>
              <a:t>      (см. </a:t>
            </a:r>
            <a:r>
              <a:rPr lang="ru-RU" sz="1400" dirty="0" smtClean="0">
                <a:hlinkClick r:id="rId2" action="ppaction://hlinkfile"/>
              </a:rPr>
              <a:t>«Схема компрессора»)</a:t>
            </a:r>
            <a:endParaRPr lang="ru-RU" sz="1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2) Сравнить </a:t>
            </a:r>
            <a:r>
              <a:rPr lang="ru-RU" sz="1400" dirty="0"/>
              <a:t>и проанализировать показания разных датчиков, подумать, как лучше их </a:t>
            </a:r>
            <a:r>
              <a:rPr lang="ru-RU" sz="1400" dirty="0" smtClean="0"/>
              <a:t>использовать       (см. приложенный файл </a:t>
            </a:r>
            <a:r>
              <a:rPr lang="en-US" sz="1400" dirty="0" smtClean="0"/>
              <a:t>excel </a:t>
            </a:r>
            <a:r>
              <a:rPr lang="ru-RU" sz="1400" dirty="0" smtClean="0">
                <a:hlinkClick r:id="rId3" action="ppaction://hlinkfile"/>
              </a:rPr>
              <a:t>«Данные для тестового задания»</a:t>
            </a:r>
            <a:r>
              <a:rPr lang="en-US" sz="1400" dirty="0" smtClean="0"/>
              <a:t>)</a:t>
            </a:r>
            <a:r>
              <a:rPr lang="ru-RU" sz="1400" dirty="0" smtClean="0"/>
              <a:t> </a:t>
            </a:r>
            <a:endParaRPr lang="ru-RU" sz="1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3) Обосновать </a:t>
            </a:r>
            <a:r>
              <a:rPr lang="ru-RU" sz="1400" dirty="0"/>
              <a:t>использование или неиспользование каждого </a:t>
            </a:r>
            <a:r>
              <a:rPr lang="ru-RU" sz="1400" dirty="0" smtClean="0"/>
              <a:t>параметра в математической модели</a:t>
            </a:r>
            <a:endParaRPr lang="ru-RU" sz="1400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7" y="2942161"/>
            <a:ext cx="6755211" cy="1729334"/>
          </a:xfrm>
          <a:prstGeom prst="rect">
            <a:avLst/>
          </a:prstGeom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806595" y="4729075"/>
            <a:ext cx="3644254" cy="217689"/>
          </a:xfrm>
        </p:spPr>
        <p:txBody>
          <a:bodyPr/>
          <a:lstStyle/>
          <a:p>
            <a:pPr marL="0" indent="0">
              <a:buNone/>
            </a:pPr>
            <a:r>
              <a:rPr lang="ru-RU" sz="1000" dirty="0" smtClean="0"/>
              <a:t>СХЕМА КОМПРЕССОРА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6889" y="4212526"/>
            <a:ext cx="1309254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Срок выполнения - 5 дней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6996" r="38308" b="28362"/>
          <a:stretch/>
        </p:blipFill>
        <p:spPr>
          <a:xfrm>
            <a:off x="7768616" y="3475579"/>
            <a:ext cx="685800" cy="71185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8" t="21492" r="38834" b="25546"/>
          <a:stretch/>
        </p:blipFill>
        <p:spPr>
          <a:xfrm>
            <a:off x="2568817" y="1505918"/>
            <a:ext cx="242689" cy="29038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8" t="21492" r="38834" b="25546"/>
          <a:stretch/>
        </p:blipFill>
        <p:spPr>
          <a:xfrm>
            <a:off x="1703286" y="2036194"/>
            <a:ext cx="242689" cy="290385"/>
          </a:xfrm>
          <a:prstGeom prst="rect">
            <a:avLst/>
          </a:prstGeom>
        </p:spPr>
      </p:pic>
      <p:sp>
        <p:nvSpPr>
          <p:cNvPr id="12" name="Заголовок 2"/>
          <p:cNvSpPr txBox="1">
            <a:spLocks/>
          </p:cNvSpPr>
          <p:nvPr/>
        </p:nvSpPr>
        <p:spPr>
          <a:xfrm>
            <a:off x="539750" y="166462"/>
            <a:ext cx="7314622" cy="3302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sz="1800" dirty="0" smtClean="0"/>
              <a:t>Направление стажировки: </a:t>
            </a:r>
          </a:p>
          <a:p>
            <a:r>
              <a:rPr lang="ru-RU" sz="1800" dirty="0" smtClean="0"/>
              <a:t>ПРЕДИКТИВНАЯ АНАЛИТИКА</a:t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400" dirty="0" smtClean="0"/>
              <a:t>ЗАДАЧА 2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598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3920" y="197705"/>
            <a:ext cx="7556286" cy="478805"/>
          </a:xfrm>
        </p:spPr>
        <p:txBody>
          <a:bodyPr/>
          <a:lstStyle/>
          <a:p>
            <a:r>
              <a:rPr lang="ru-RU" sz="1800" dirty="0"/>
              <a:t>Направление стажировки: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УПРАВЛЕНИЕ ИНТЕГРАЦИОННЫМИ ПРОЕКТАМИ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39750" y="1210603"/>
            <a:ext cx="8604250" cy="99834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b="1" dirty="0"/>
              <a:t>ЗАДАЧА </a:t>
            </a:r>
            <a:r>
              <a:rPr lang="ru-RU" sz="1400" b="1" dirty="0" smtClean="0"/>
              <a:t>1</a:t>
            </a:r>
            <a:endParaRPr lang="ru-RU" sz="1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Опишите шаги для всестороннего тестирования простого карандаша с ластиком на одном из концов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539750" y="2338609"/>
            <a:ext cx="5374763" cy="203692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b="1" dirty="0"/>
              <a:t>ЗАДАЧА </a:t>
            </a:r>
            <a:r>
              <a:rPr lang="ru-RU" sz="1400" b="1" dirty="0" smtClean="0"/>
              <a:t>2</a:t>
            </a:r>
            <a:endParaRPr lang="ru-RU" sz="1400" dirty="0" smtClean="0"/>
          </a:p>
          <a:p>
            <a:pPr algn="just">
              <a:lnSpc>
                <a:spcPct val="100000"/>
              </a:lnSpc>
            </a:pPr>
            <a:r>
              <a:rPr lang="ru-RU" sz="1400" dirty="0" smtClean="0"/>
              <a:t>Подберите </a:t>
            </a:r>
            <a:r>
              <a:rPr lang="ru-RU" sz="1400" dirty="0"/>
              <a:t>3 научные статьи из различных источников по теме «Вывод из эксплуатации ядерных и </a:t>
            </a:r>
            <a:r>
              <a:rPr lang="ru-RU" sz="1400" dirty="0" smtClean="0"/>
              <a:t>радиационно-опасных </a:t>
            </a:r>
            <a:r>
              <a:rPr lang="ru-RU" sz="1400" dirty="0"/>
              <a:t>объектов</a:t>
            </a:r>
            <a:r>
              <a:rPr lang="ru-RU" sz="1400" dirty="0" smtClean="0"/>
              <a:t>»</a:t>
            </a:r>
          </a:p>
          <a:p>
            <a:pPr algn="just">
              <a:lnSpc>
                <a:spcPct val="100000"/>
              </a:lnSpc>
            </a:pPr>
            <a:r>
              <a:rPr lang="ru-RU" sz="1400" dirty="0" smtClean="0"/>
              <a:t> </a:t>
            </a:r>
            <a:r>
              <a:rPr lang="ru-RU" sz="1400" dirty="0"/>
              <a:t>Н</a:t>
            </a:r>
            <a:r>
              <a:rPr lang="ru-RU" sz="1400" dirty="0" smtClean="0"/>
              <a:t>апишите </a:t>
            </a:r>
            <a:r>
              <a:rPr lang="ru-RU" sz="1400" dirty="0"/>
              <a:t>краткое описание каждой статьи (несколько предложений, отображающих суть</a:t>
            </a:r>
            <a:r>
              <a:rPr lang="ru-RU" sz="1400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ru-RU" sz="1400" dirty="0"/>
              <a:t>С</a:t>
            </a:r>
            <a:r>
              <a:rPr lang="ru-RU" sz="1400" dirty="0" smtClean="0"/>
              <a:t>формируйте </a:t>
            </a:r>
            <a:r>
              <a:rPr lang="ru-RU" sz="1400" dirty="0"/>
              <a:t>тэги для поиска в </a:t>
            </a:r>
            <a:r>
              <a:rPr lang="ru-RU" sz="1400" dirty="0" smtClean="0"/>
              <a:t>базе к </a:t>
            </a:r>
            <a:r>
              <a:rPr lang="ru-RU" sz="1400" dirty="0"/>
              <a:t>каждой статье </a:t>
            </a: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06568" y="4420170"/>
            <a:ext cx="1313420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Срок выполнения - 3 дня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6996" r="38308" b="28362"/>
          <a:stretch/>
        </p:blipFill>
        <p:spPr>
          <a:xfrm>
            <a:off x="7627306" y="3663676"/>
            <a:ext cx="685800" cy="7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8131" y="237839"/>
            <a:ext cx="6561138" cy="330200"/>
          </a:xfrm>
        </p:spPr>
        <p:txBody>
          <a:bodyPr/>
          <a:lstStyle/>
          <a:p>
            <a:r>
              <a:rPr lang="ru-RU" sz="1800" dirty="0"/>
              <a:t>Направление стажировки:</a:t>
            </a:r>
            <a:br>
              <a:rPr lang="ru-RU" sz="1800" dirty="0"/>
            </a:br>
            <a:r>
              <a:rPr lang="ru-RU" sz="1800" dirty="0"/>
              <a:t>УПРАВЛЕНИЕ </a:t>
            </a:r>
            <a:r>
              <a:rPr lang="ru-RU" sz="1800" dirty="0" smtClean="0"/>
              <a:t>ИНТЕГРАЦИОННЫМИ ПРОЕКТАМИ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539750" y="1027417"/>
            <a:ext cx="8224106" cy="4102772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ru-RU" sz="1400" b="1" dirty="0"/>
              <a:t>ЗАДАЧА </a:t>
            </a:r>
            <a:r>
              <a:rPr lang="ru-RU" sz="1400" b="1" dirty="0" smtClean="0"/>
              <a:t>3</a:t>
            </a:r>
            <a:endParaRPr lang="ru-RU" sz="1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 smtClean="0"/>
              <a:t>«Проект по созданию сайта с базой научных статей»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b="1" dirty="0" smtClean="0"/>
              <a:t>Описание: </a:t>
            </a:r>
            <a:r>
              <a:rPr lang="ru-RU" sz="1400" dirty="0" smtClean="0"/>
              <a:t>несколько страниц, интеллектуальный поиск, сбор статистики активности, собственный дизайн, использует современные цифровые инструменты (ИИ и </a:t>
            </a:r>
            <a:r>
              <a:rPr lang="ru-RU" sz="1400" dirty="0" err="1" smtClean="0"/>
              <a:t>тп</a:t>
            </a:r>
            <a:r>
              <a:rPr lang="ru-RU" sz="1400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b="1" dirty="0" smtClean="0"/>
              <a:t>Задание:</a:t>
            </a:r>
          </a:p>
          <a:p>
            <a:pPr algn="just">
              <a:lnSpc>
                <a:spcPct val="100000"/>
              </a:lnSpc>
            </a:pPr>
            <a:r>
              <a:rPr lang="ru-RU" sz="1400" dirty="0" smtClean="0"/>
              <a:t>Создайте примерный план-график работ с указанием сроков и участников. </a:t>
            </a:r>
          </a:p>
          <a:p>
            <a:pPr algn="just">
              <a:lnSpc>
                <a:spcPct val="100000"/>
              </a:lnSpc>
            </a:pPr>
            <a:r>
              <a:rPr lang="ru-RU" sz="1400" dirty="0" smtClean="0"/>
              <a:t>Создайте реестр потенциальных рисков по проекту. </a:t>
            </a:r>
          </a:p>
          <a:p>
            <a:pPr algn="just">
              <a:lnSpc>
                <a:spcPct val="100000"/>
              </a:lnSpc>
            </a:pPr>
            <a:r>
              <a:rPr lang="ru-RU" sz="1400" dirty="0" smtClean="0"/>
              <a:t>Создайте шаблон презентации для статуса-отчета по проекту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47366" y="4324958"/>
            <a:ext cx="1313420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Срок выполнения - 3 дня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6996" r="38308" b="28362"/>
          <a:stretch/>
        </p:blipFill>
        <p:spPr>
          <a:xfrm>
            <a:off x="7861176" y="3613100"/>
            <a:ext cx="685800" cy="7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2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3.xml><?xml version="1.0" encoding="utf-8"?>
<a:theme xmlns:a="http://schemas.openxmlformats.org/drawingml/2006/main" name="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4.xml><?xml version="1.0" encoding="utf-8"?>
<a:theme xmlns:a="http://schemas.openxmlformats.org/drawingml/2006/main" name="Текс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5.xml><?xml version="1.0" encoding="utf-8"?>
<a:theme xmlns:a="http://schemas.openxmlformats.org/drawingml/2006/main" name="Диаграммы">
  <a:themeElements>
    <a:clrScheme name="тема для слайдов с диаграммами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293D6D"/>
      </a:accent1>
      <a:accent2>
        <a:srgbClr val="456EA9"/>
      </a:accent2>
      <a:accent3>
        <a:srgbClr val="68B0E0"/>
      </a:accent3>
      <a:accent4>
        <a:srgbClr val="ACC44D"/>
      </a:accent4>
      <a:accent5>
        <a:srgbClr val="4C9D8D"/>
      </a:accent5>
      <a:accent6>
        <a:srgbClr val="7F7F7F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6.xml><?xml version="1.0" encoding="utf-8"?>
<a:theme xmlns:a="http://schemas.openxmlformats.org/drawingml/2006/main" name="Текст диаграмма">
  <a:themeElements>
    <a:clrScheme name="тема для слайдов текст-диаграмма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EBA444"/>
      </a:accent1>
      <a:accent2>
        <a:srgbClr val="F06942"/>
      </a:accent2>
      <a:accent3>
        <a:srgbClr val="AD5483"/>
      </a:accent3>
      <a:accent4>
        <a:srgbClr val="456EA9"/>
      </a:accent4>
      <a:accent5>
        <a:srgbClr val="68B0E0"/>
      </a:accent5>
      <a:accent6>
        <a:srgbClr val="259789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7.xml><?xml version="1.0" encoding="utf-8"?>
<a:theme xmlns:a="http://schemas.openxmlformats.org/drawingml/2006/main" name="Заключите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DAE905-2894-9645-87E8-4A089C61D1E7}" vid="{BB001172-481D-5B4F-A54A-4F845D4C8301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Presentation_16x9_white_template</Template>
  <TotalTime>3873</TotalTime>
  <Words>357</Words>
  <Application>Microsoft Office PowerPoint</Application>
  <PresentationFormat>Произвольный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Myriad Pro</vt:lpstr>
      <vt:lpstr>Rosatom Light</vt:lpstr>
      <vt:lpstr>Титульный слайд</vt:lpstr>
      <vt:lpstr>Перебивочный слайд</vt:lpstr>
      <vt:lpstr>Текст картинка</vt:lpstr>
      <vt:lpstr>Текст</vt:lpstr>
      <vt:lpstr>Диаграммы</vt:lpstr>
      <vt:lpstr>Текст диаграмма</vt:lpstr>
      <vt:lpstr>Заключительный слайд</vt:lpstr>
      <vt:lpstr>ОЦЕНОЧНЫЕ ЗАДАНИЯ ДЛЯ СТАЖИРОВКИ В ОБЛАСТИ ПРОЕКТОВ ПО ИСКУССТВЕННОМУ ИНТЕЛЛЕКТУ ЧУ «ЦИФРУМ»</vt:lpstr>
      <vt:lpstr>Как выполняется задание.</vt:lpstr>
      <vt:lpstr>Направление стажировки:  ПРЕДИКТИВНАЯ АНАЛИТИКА  ЗАДАЧА 1 </vt:lpstr>
      <vt:lpstr>Презентация PowerPoint</vt:lpstr>
      <vt:lpstr>Направление стажировки:  УПРАВЛЕНИЕ ИНТЕГРАЦИОННЫМИ ПРОЕКТАМИ </vt:lpstr>
      <vt:lpstr>Направление стажировки: УПРАВЛЕНИЕ ИНТЕГРАЦИОННЫМИ ПРОЕКТАМИ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Хомякова</dc:creator>
  <cp:lastModifiedBy>Elmar</cp:lastModifiedBy>
  <cp:revision>280</cp:revision>
  <dcterms:created xsi:type="dcterms:W3CDTF">2019-09-24T12:37:05Z</dcterms:created>
  <dcterms:modified xsi:type="dcterms:W3CDTF">2020-09-24T09:54:44Z</dcterms:modified>
</cp:coreProperties>
</file>