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76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2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ED13-7C1A-44B6-A520-B39E769CC1F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1EFB-EF3A-419D-9886-0A3062E0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ymeth.2019.10.0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8917583" y="1292528"/>
            <a:ext cx="1501497" cy="4384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6367" y="752042"/>
            <a:ext cx="3985231" cy="369332"/>
            <a:chOff x="4796367" y="118955"/>
            <a:chExt cx="3985231" cy="369332"/>
          </a:xfrm>
        </p:grpSpPr>
        <p:sp>
          <p:nvSpPr>
            <p:cNvPr id="6" name="Rectangle 5"/>
            <p:cNvSpPr/>
            <p:nvPr/>
          </p:nvSpPr>
          <p:spPr>
            <a:xfrm>
              <a:off x="4796367" y="196264"/>
              <a:ext cx="183107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XXXXXXX</a:t>
              </a:r>
              <a:r>
                <a:rPr lang="en-US" sz="1100" b="1" i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XXXXXX</a:t>
              </a:r>
              <a:endParaRPr lang="en-US" sz="11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02046" y="118955"/>
              <a:ext cx="2579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AGATCGGAAGAGCGGTTCAG/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ddC</a:t>
              </a:r>
              <a:r>
                <a:rPr lang="en-US" dirty="0"/>
                <a:t>/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207679" y="98177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TCGCCAAGTCCTAGG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3430" y="1268554"/>
            <a:ext cx="3419486" cy="262504"/>
            <a:chOff x="5398031" y="196264"/>
            <a:chExt cx="3419486" cy="262504"/>
          </a:xfrm>
        </p:grpSpPr>
        <p:sp>
          <p:nvSpPr>
            <p:cNvPr id="12" name="Rectangle 11"/>
            <p:cNvSpPr/>
            <p:nvPr/>
          </p:nvSpPr>
          <p:spPr>
            <a:xfrm>
              <a:off x="5398031" y="197158"/>
              <a:ext cx="19812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i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="1" i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XXXXXX</a:t>
              </a:r>
              <a:endParaRPr lang="en-US" sz="11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03312" y="196264"/>
              <a:ext cx="27142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TCTAGCCTTCTCGCCAAGTCCTAGG 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28223" y="1253165"/>
            <a:ext cx="44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69803" y="1745954"/>
            <a:ext cx="7284704" cy="276999"/>
            <a:chOff x="2369803" y="1112867"/>
            <a:chExt cx="7284704" cy="276999"/>
          </a:xfrm>
        </p:grpSpPr>
        <p:grpSp>
          <p:nvGrpSpPr>
            <p:cNvPr id="17" name="Group 16"/>
            <p:cNvGrpSpPr/>
            <p:nvPr/>
          </p:nvGrpSpPr>
          <p:grpSpPr>
            <a:xfrm>
              <a:off x="2877405" y="1128256"/>
              <a:ext cx="3976686" cy="261610"/>
              <a:chOff x="2877404" y="1065733"/>
              <a:chExt cx="3976686" cy="26161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77404" y="1065733"/>
                <a:ext cx="263726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GGATCCTGAACCGCTCTTCCGATCT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37907" y="1065733"/>
                <a:ext cx="1516183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i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XXXXXX</a:t>
                </a:r>
                <a:r>
                  <a:rPr lang="en-US" sz="1100" b="1" i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sz="11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369803" y="1112867"/>
              <a:ext cx="449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5’</a:t>
              </a:r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44223" y="1122074"/>
              <a:ext cx="36102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NNNN</a:t>
              </a:r>
              <a:r>
                <a:rPr lang="en-US" sz="11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ATCACG</a:t>
              </a:r>
              <a:r>
                <a:rPr lang="en-US" sz="11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NNNNN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AGATCGGAAGAGCGTCGTG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95557" y="2342457"/>
            <a:ext cx="7339801" cy="892687"/>
            <a:chOff x="2295557" y="1709370"/>
            <a:chExt cx="7339801" cy="892687"/>
          </a:xfrm>
        </p:grpSpPr>
        <p:sp>
          <p:nvSpPr>
            <p:cNvPr id="22" name="Rectangle 21"/>
            <p:cNvSpPr/>
            <p:nvPr/>
          </p:nvSpPr>
          <p:spPr>
            <a:xfrm>
              <a:off x="3290093" y="1874743"/>
              <a:ext cx="21355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CTGAACCGCTCTTCCGATCT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8012" y="1709370"/>
              <a:ext cx="9396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P3Solexa_s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295557" y="2007607"/>
              <a:ext cx="7284704" cy="276999"/>
              <a:chOff x="2369803" y="1112867"/>
              <a:chExt cx="7284704" cy="27699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870416" y="1118502"/>
                <a:ext cx="4007624" cy="261610"/>
                <a:chOff x="2870415" y="1055979"/>
                <a:chExt cx="4007624" cy="26161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870415" y="1055979"/>
                  <a:ext cx="263726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GGATCCTGAACCGCTCTTCCGATCT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361856" y="1055979"/>
                  <a:ext cx="1516183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1" i="1" dirty="0" smtClean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XXXXXX</a:t>
                  </a:r>
                  <a:r>
                    <a:rPr lang="en-US" sz="1100" b="1" i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sz="1100" b="1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369803" y="1112867"/>
                <a:ext cx="4493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5’</a:t>
                </a:r>
                <a:endPara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044223" y="1122074"/>
                <a:ext cx="361028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NNNN</a:t>
                </a:r>
                <a:r>
                  <a:rPr lang="en-US" sz="11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ATCACG</a:t>
                </a:r>
                <a:r>
                  <a:rPr lang="en-US" sz="11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NNNNN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AGATCGGAAGAGCGTCGTG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7491822" y="2153801"/>
              <a:ext cx="21435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TCTAGCCTTCTCGCAGCACA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51615" y="2340447"/>
              <a:ext cx="9396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P5Solexa_s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331922" y="4137080"/>
            <a:ext cx="21355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CTGAACCGCTCTTCCGATCT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850525" y="4274302"/>
            <a:ext cx="6816298" cy="289553"/>
            <a:chOff x="2924771" y="1118502"/>
            <a:chExt cx="6816298" cy="289553"/>
          </a:xfrm>
        </p:grpSpPr>
        <p:grpSp>
          <p:nvGrpSpPr>
            <p:cNvPr id="41" name="Group 40"/>
            <p:cNvGrpSpPr/>
            <p:nvPr/>
          </p:nvGrpSpPr>
          <p:grpSpPr>
            <a:xfrm>
              <a:off x="2924771" y="1118502"/>
              <a:ext cx="3951789" cy="281859"/>
              <a:chOff x="2924770" y="1055979"/>
              <a:chExt cx="3951789" cy="28185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924770" y="1076228"/>
                <a:ext cx="26356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CTGAACCGCTCTTCCGATCT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60376" y="1055979"/>
                <a:ext cx="1516183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i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XXXXXX</a:t>
                </a:r>
                <a:r>
                  <a:rPr lang="en-US" sz="1100" b="1" i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sz="11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253929" y="1131056"/>
              <a:ext cx="449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5’</a:t>
              </a:r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44223" y="1122074"/>
              <a:ext cx="369684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NNNN</a:t>
              </a:r>
              <a:r>
                <a:rPr lang="en-US" sz="11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ATCACG</a:t>
              </a:r>
              <a:r>
                <a:rPr lang="en-US" sz="1100" dirty="0" smtClean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NNNNN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AGATCGGAAGAGCGTCGTGT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3157" y="3800477"/>
            <a:ext cx="4267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CAAGCAGAAGACGGCATACGAGAT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CGGTCTCGGCATTCCTG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504915" y="3998582"/>
            <a:ext cx="652870" cy="19344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714314" y="3590984"/>
            <a:ext cx="7906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P3Solexa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57831" y="443204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TCTAGCCTTCTCGCAGCACA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61801" y="4847828"/>
            <a:ext cx="42584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TCCCTTTCT</a:t>
            </a:r>
            <a:r>
              <a:rPr lang="en-US" sz="1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CACATCTAGAGCCACCAGCGGCATAGTAA</a:t>
            </a:r>
            <a:endParaRPr lang="en-US" sz="11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8514608" y="4658642"/>
            <a:ext cx="937593" cy="22977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62814" y="5796613"/>
            <a:ext cx="1557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AATGATACGGCGACCACCGAGATCTACAC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TCTTTCCCTACACGACGCTCTTCCGATCT   </a:t>
            </a:r>
            <a:r>
              <a:rPr lang="en-US" sz="9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NNNNN </a:t>
            </a:r>
            <a:r>
              <a:rPr lang="en-US" sz="9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CGTGAT</a:t>
            </a:r>
            <a:r>
              <a:rPr lang="en-US" sz="9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NNNN </a:t>
            </a:r>
            <a:r>
              <a:rPr lang="en-US" sz="9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9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 </a:t>
            </a:r>
            <a:r>
              <a:rPr lang="en-US" sz="900" i="1" u="sng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AGATCGGAAGAGCGGTTCAG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CAGGAATGCCGAGACCG  </a:t>
            </a:r>
            <a:r>
              <a:rPr lang="en-US" sz="900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ATCTCGTATGCCGTCTTCTGCTTG</a:t>
            </a:r>
          </a:p>
          <a:p>
            <a:r>
              <a:rPr lang="en-US" sz="9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TTACTATGCCGCTGGTGGCTCTAGATGTG</a:t>
            </a:r>
            <a:r>
              <a:rPr lang="en-US" sz="9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AGAAAGGGAT</a:t>
            </a:r>
            <a:r>
              <a:rPr lang="en-US" sz="900" u="sng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GTGCTGCGAGAAGGCTAGA</a:t>
            </a:r>
            <a:r>
              <a:rPr lang="en-US" sz="9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NNNNN </a:t>
            </a:r>
            <a:r>
              <a:rPr lang="en-US" sz="9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GCACTA</a:t>
            </a:r>
            <a:r>
              <a:rPr lang="en-US" sz="9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NNNN </a:t>
            </a:r>
            <a:r>
              <a:rPr lang="en-US" sz="9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9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 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TCTAGCCTTCTCGCCAAGTCGTCCTTACGGCTCTGGC   </a:t>
            </a:r>
            <a:r>
              <a:rPr lang="en-US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TAGAGCATACGGCAGAAGACGAAC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12603" y="5614070"/>
            <a:ext cx="2056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Truseq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read 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61618" y="5614070"/>
            <a:ext cx="2056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Illumina p5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17758" y="6077560"/>
            <a:ext cx="2056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Illumina p7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755954" y="4655522"/>
            <a:ext cx="8290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P5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Solexa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64245" y="204829"/>
            <a:ext cx="370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Iclip2 workflow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4907401" y="5813514"/>
            <a:ext cx="6908800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70824" y="5962854"/>
            <a:ext cx="100810" cy="47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7693" y="6270438"/>
            <a:ext cx="322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reads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3157" y="3649196"/>
            <a:ext cx="44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930724" y="4992108"/>
            <a:ext cx="44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385" y="5767347"/>
            <a:ext cx="44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52854" y="5913540"/>
            <a:ext cx="44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20889" y="810050"/>
            <a:ext cx="44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06679" y="6390048"/>
            <a:ext cx="28985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  <a:hlinkClick r:id="rId2" tooltip="Persistent link using digital object identifier"/>
              </a:rPr>
              <a:t>https://doi.org/10.1016/j.ymeth.2019.10.003</a:t>
            </a:r>
            <a:endParaRPr lang="en-US"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3223" y="936708"/>
            <a:ext cx="2501900" cy="16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18929" y="907134"/>
            <a:ext cx="85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XL site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45347" y="1210141"/>
            <a:ext cx="140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RT stop site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379852" y="973483"/>
            <a:ext cx="2316774" cy="38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889414" y="1935389"/>
            <a:ext cx="0" cy="2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63332" y="2096730"/>
            <a:ext cx="96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barcode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418973" y="1955957"/>
            <a:ext cx="221870" cy="2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18974" y="2123299"/>
            <a:ext cx="7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UMI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6238714" y="1975495"/>
            <a:ext cx="136890" cy="20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84260" y="2108273"/>
            <a:ext cx="67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5261" y="835612"/>
            <a:ext cx="1396879" cy="2120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3063223" y="776013"/>
            <a:ext cx="1916874" cy="5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45539" y="567735"/>
            <a:ext cx="174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RNA fragment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676843" y="1503217"/>
            <a:ext cx="4168257" cy="266350"/>
            <a:chOff x="4649260" y="191524"/>
            <a:chExt cx="4168257" cy="266350"/>
          </a:xfrm>
        </p:grpSpPr>
        <p:sp>
          <p:nvSpPr>
            <p:cNvPr id="73" name="Rectangle 72"/>
            <p:cNvSpPr/>
            <p:nvPr/>
          </p:nvSpPr>
          <p:spPr>
            <a:xfrm>
              <a:off x="4649260" y="191524"/>
              <a:ext cx="19812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XXXXXXX</a:t>
              </a:r>
              <a:r>
                <a:rPr lang="en-US" sz="1100" b="1" i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="1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XXXXXX</a:t>
              </a:r>
              <a:endParaRPr lang="en-US" sz="11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03312" y="196264"/>
              <a:ext cx="27142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TCTAGCCTTCTCGCCAAGTCCTAGG 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620407" y="1492568"/>
            <a:ext cx="44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877836" y="1218798"/>
            <a:ext cx="1405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RT </a:t>
            </a:r>
            <a:r>
              <a:rPr lang="en-US" sz="1600" dirty="0" smtClean="0">
                <a:solidFill>
                  <a:srgbClr val="7030A0"/>
                </a:solidFill>
              </a:rPr>
              <a:t>stop </a:t>
            </a:r>
            <a:r>
              <a:rPr lang="en-US" sz="1600" dirty="0" smtClean="0">
                <a:solidFill>
                  <a:srgbClr val="FF0000"/>
                </a:solidFill>
              </a:rPr>
              <a:t>80%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868714" y="1451085"/>
            <a:ext cx="210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RT read-through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0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3859" y="1495296"/>
            <a:ext cx="148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Trim adapter &amp; move UMI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729" y="2395604"/>
            <a:ext cx="205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Quality Control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(Quality &amp; length)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3857" y="3332334"/>
            <a:ext cx="148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Pre-mapping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3858" y="5071168"/>
            <a:ext cx="148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Mapping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25993" y="528834"/>
            <a:ext cx="4835934" cy="5094967"/>
            <a:chOff x="1883342" y="268899"/>
            <a:chExt cx="4835934" cy="5094967"/>
          </a:xfrm>
        </p:grpSpPr>
        <p:sp>
          <p:nvSpPr>
            <p:cNvPr id="2" name="TextBox 1"/>
            <p:cNvSpPr txBox="1"/>
            <p:nvPr/>
          </p:nvSpPr>
          <p:spPr>
            <a:xfrm>
              <a:off x="2811324" y="268899"/>
              <a:ext cx="155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Sample.fastq</a:t>
              </a:r>
              <a:endParaRPr lang="en-US" dirty="0"/>
            </a:p>
          </p:txBody>
        </p:sp>
        <p:sp>
          <p:nvSpPr>
            <p:cNvPr id="3" name="Down Arrow 2"/>
            <p:cNvSpPr/>
            <p:nvPr/>
          </p:nvSpPr>
          <p:spPr>
            <a:xfrm>
              <a:off x="3434861" y="629538"/>
              <a:ext cx="218831" cy="4845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3432099" y="1288264"/>
              <a:ext cx="218831" cy="4845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7491" y="593859"/>
              <a:ext cx="1035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fastqc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7260" y="1061921"/>
              <a:ext cx="22734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Cutadapt</a:t>
              </a:r>
              <a:endParaRPr lang="en-US" dirty="0" smtClean="0"/>
            </a:p>
            <a:p>
              <a:r>
                <a:rPr lang="en-US" dirty="0" err="1" smtClean="0"/>
                <a:t>UMI_tools</a:t>
              </a:r>
              <a:endParaRPr lang="en-US" dirty="0" smtClean="0"/>
            </a:p>
            <a:p>
              <a:r>
                <a:rPr lang="en-US" dirty="0" err="1"/>
                <a:t>Ultraplex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3434861" y="2051330"/>
              <a:ext cx="218831" cy="7306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9444" y="1920574"/>
              <a:ext cx="31398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fastq_quality_trimmer</a:t>
              </a:r>
              <a:endParaRPr lang="en-US" dirty="0" smtClean="0"/>
            </a:p>
            <a:p>
              <a:r>
                <a:rPr lang="en-US" dirty="0" smtClean="0"/>
                <a:t>Fasta_clipping_histogram.pl</a:t>
              </a:r>
            </a:p>
            <a:p>
              <a:r>
                <a:rPr lang="en-US" dirty="0" err="1" smtClean="0"/>
                <a:t>fastqc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3436814" y="2934230"/>
              <a:ext cx="218831" cy="6939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40155" y="3076839"/>
              <a:ext cx="234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bowtie2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12288" y="3755068"/>
              <a:ext cx="1481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8111" y="3123162"/>
              <a:ext cx="1481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3342" y="3711445"/>
              <a:ext cx="2051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Repeats</a:t>
              </a:r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Repbase</a:t>
              </a:r>
              <a:r>
                <a:rPr lang="en-US" dirty="0" smtClean="0"/>
                <a:t>/</a:t>
              </a:r>
              <a:r>
                <a:rPr lang="en-US" dirty="0" err="1" smtClean="0"/>
                <a:t>Dfam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3426068" y="4798424"/>
              <a:ext cx="218831" cy="4845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79444" y="4815673"/>
              <a:ext cx="234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02290" y="4717535"/>
              <a:ext cx="2051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Hg38/mm10</a:t>
              </a:r>
            </a:p>
            <a:p>
              <a:r>
                <a:rPr lang="en-US" dirty="0" smtClean="0"/>
                <a:t>GTF file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17589" y="5562312"/>
            <a:ext cx="15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Sorted.bam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3978004" y="5970442"/>
            <a:ext cx="218831" cy="484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29911" y="5983396"/>
            <a:ext cx="205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Samtools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517589" y="6488668"/>
            <a:ext cx="15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Uniq.bam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77437" y="970325"/>
            <a:ext cx="17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De-duplication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13522" y="1495296"/>
            <a:ext cx="15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Dedup.bam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9215598" y="2031317"/>
            <a:ext cx="218831" cy="1072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505460" y="2055696"/>
            <a:ext cx="274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Deeptools</a:t>
            </a:r>
            <a:endParaRPr lang="en-US" dirty="0" smtClean="0"/>
          </a:p>
          <a:p>
            <a:r>
              <a:rPr lang="en-US" dirty="0" err="1"/>
              <a:t>CollectInsertSizeMetrics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848966" y="4106305"/>
            <a:ext cx="191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bedgraph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30136" y="3060835"/>
            <a:ext cx="191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Crosslinked.bed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>
            <a:off x="9215598" y="4483505"/>
            <a:ext cx="218831" cy="640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34789" y="4541116"/>
            <a:ext cx="149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Peak-calling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34705" y="2256315"/>
            <a:ext cx="261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Quality Control</a:t>
            </a:r>
          </a:p>
          <a:p>
            <a:r>
              <a:rPr lang="en-US" dirty="0">
                <a:solidFill>
                  <a:schemeClr val="accent2"/>
                </a:solidFill>
              </a:rPr>
              <a:t>(Quality &amp; </a:t>
            </a:r>
            <a:r>
              <a:rPr lang="en-US" dirty="0" smtClean="0">
                <a:solidFill>
                  <a:schemeClr val="accent2"/>
                </a:solidFill>
              </a:rPr>
              <a:t>correlation)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33022" y="4478148"/>
            <a:ext cx="255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Pureclip</a:t>
            </a:r>
            <a:r>
              <a:rPr lang="en-US" dirty="0" smtClean="0"/>
              <a:t>/clipper/</a:t>
            </a:r>
            <a:r>
              <a:rPr lang="en-US" dirty="0" err="1" smtClean="0"/>
              <a:t>iCount</a:t>
            </a:r>
            <a:r>
              <a:rPr lang="en-US" dirty="0" smtClean="0"/>
              <a:t>/CIMS(</a:t>
            </a:r>
            <a:r>
              <a:rPr lang="en-US" dirty="0" err="1" smtClean="0"/>
              <a:t>CLIPflexR</a:t>
            </a:r>
            <a:r>
              <a:rPr lang="en-US" dirty="0" smtClean="0"/>
              <a:t>)/</a:t>
            </a:r>
            <a:r>
              <a:rPr lang="en-US" smtClean="0"/>
              <a:t>CLAM/…</a:t>
            </a:r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9214191" y="5302534"/>
            <a:ext cx="218831" cy="704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511332" y="6058129"/>
            <a:ext cx="220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 analysis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61927" y="5541908"/>
            <a:ext cx="200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Motif identification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978004" y="4029654"/>
            <a:ext cx="218831" cy="693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829297" y="39921"/>
            <a:ext cx="727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Clip-</a:t>
            </a:r>
            <a:r>
              <a:rPr lang="en-US" sz="2000" b="1" dirty="0" err="1" smtClean="0"/>
              <a:t>seq</a:t>
            </a:r>
            <a:r>
              <a:rPr lang="en-US" sz="2000" b="1" dirty="0" smtClean="0"/>
              <a:t> data analysis steps reflect experiment steps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186089" y="4124123"/>
            <a:ext cx="23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bowtie2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751855" y="4823298"/>
            <a:ext cx="36176" cy="27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6845" y="4975927"/>
            <a:ext cx="297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More time consuming </a:t>
            </a:r>
          </a:p>
          <a:p>
            <a:r>
              <a:rPr lang="en-US" sz="1400" dirty="0" smtClean="0"/>
              <a:t>than mapping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183856" y="4089533"/>
            <a:ext cx="148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Pre-mapping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744153" y="484462"/>
            <a:ext cx="15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Uniq.bam</a:t>
            </a:r>
            <a:endParaRPr lang="en-US" dirty="0"/>
          </a:p>
        </p:txBody>
      </p:sp>
      <p:sp>
        <p:nvSpPr>
          <p:cNvPr id="55" name="Down Arrow 54"/>
          <p:cNvSpPr/>
          <p:nvPr/>
        </p:nvSpPr>
        <p:spPr>
          <a:xfrm>
            <a:off x="9214190" y="970325"/>
            <a:ext cx="218831" cy="484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433021" y="1027936"/>
            <a:ext cx="274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UMI_tools</a:t>
            </a:r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>
            <a:off x="9214189" y="3487215"/>
            <a:ext cx="218831" cy="7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651285" y="3731637"/>
            <a:ext cx="191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Crosslink site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36091" y="3631164"/>
            <a:ext cx="274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Bedtools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390185" y="5456422"/>
            <a:ext cx="25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MEME-Suite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6944099" y="853794"/>
            <a:ext cx="490690" cy="543474"/>
          </a:xfrm>
          <a:prstGeom prst="leftBrace">
            <a:avLst>
              <a:gd name="adj1" fmla="val 8333"/>
              <a:gd name="adj2" fmla="val 50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55617" y="3769490"/>
            <a:ext cx="164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RNA</a:t>
            </a:r>
          </a:p>
          <a:p>
            <a:r>
              <a:rPr lang="en-US" sz="1400" dirty="0" smtClean="0"/>
              <a:t>Fragmentation</a:t>
            </a:r>
          </a:p>
          <a:p>
            <a:r>
              <a:rPr lang="en-US" sz="1400" dirty="0" smtClean="0"/>
              <a:t>&amp;</a:t>
            </a:r>
          </a:p>
          <a:p>
            <a:r>
              <a:rPr lang="en-US" sz="1400" dirty="0" smtClean="0"/>
              <a:t>contamination</a:t>
            </a:r>
          </a:p>
        </p:txBody>
      </p:sp>
      <p:sp>
        <p:nvSpPr>
          <p:cNvPr id="61" name="Left Brace 60"/>
          <p:cNvSpPr/>
          <p:nvPr/>
        </p:nvSpPr>
        <p:spPr>
          <a:xfrm>
            <a:off x="698698" y="1592641"/>
            <a:ext cx="493814" cy="438676"/>
          </a:xfrm>
          <a:prstGeom prst="leftBrace">
            <a:avLst>
              <a:gd name="adj1" fmla="val 8333"/>
              <a:gd name="adj2" fmla="val 50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4045" y="1521057"/>
            <a:ext cx="16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Ligation</a:t>
            </a:r>
            <a:endParaRPr lang="en-US" dirty="0"/>
          </a:p>
        </p:txBody>
      </p:sp>
      <p:sp>
        <p:nvSpPr>
          <p:cNvPr id="63" name="Left Brace 62"/>
          <p:cNvSpPr/>
          <p:nvPr/>
        </p:nvSpPr>
        <p:spPr>
          <a:xfrm>
            <a:off x="903919" y="3511129"/>
            <a:ext cx="345544" cy="1765750"/>
          </a:xfrm>
          <a:prstGeom prst="leftBrace">
            <a:avLst>
              <a:gd name="adj1" fmla="val 0"/>
              <a:gd name="adj2" fmla="val 50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466710" y="938949"/>
            <a:ext cx="16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249463" y="864955"/>
            <a:ext cx="26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Quality </a:t>
            </a:r>
            <a:r>
              <a:rPr lang="en-US" dirty="0" smtClean="0">
                <a:solidFill>
                  <a:schemeClr val="accent2"/>
                </a:solidFill>
              </a:rPr>
              <a:t>Control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6" name="Left Brace 65"/>
          <p:cNvSpPr/>
          <p:nvPr/>
        </p:nvSpPr>
        <p:spPr>
          <a:xfrm>
            <a:off x="7126777" y="3593609"/>
            <a:ext cx="490690" cy="543474"/>
          </a:xfrm>
          <a:prstGeom prst="leftBrace">
            <a:avLst>
              <a:gd name="adj1" fmla="val 8333"/>
              <a:gd name="adj2" fmla="val 50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647809" y="3677062"/>
            <a:ext cx="16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183</Words>
  <Application>Microsoft Office PowerPoint</Application>
  <PresentationFormat>Widescreen</PresentationFormat>
  <Paragraphs>106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ye</dc:creator>
  <cp:lastModifiedBy>xuan ye</cp:lastModifiedBy>
  <cp:revision>58</cp:revision>
  <dcterms:created xsi:type="dcterms:W3CDTF">2022-01-20T01:24:50Z</dcterms:created>
  <dcterms:modified xsi:type="dcterms:W3CDTF">2022-02-04T20:57:14Z</dcterms:modified>
</cp:coreProperties>
</file>