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DDA5F-8D2E-430D-AB93-8186A6FC2FB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4A7F-03E3-45B2-AB45-768FAD89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1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4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9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 is transferred down</a:t>
            </a:r>
            <a:r>
              <a:rPr lang="en-US" baseline="0" dirty="0" smtClean="0"/>
              <a:t> the chain, not just propagated</a:t>
            </a:r>
          </a:p>
          <a:p>
            <a:r>
              <a:rPr lang="en-US" baseline="0" dirty="0" smtClean="0"/>
              <a:t>Decide when to insert </a:t>
            </a:r>
            <a:r>
              <a:rPr lang="en-US" baseline="0" dirty="0" err="1" smtClean="0"/>
              <a:t>imformation</a:t>
            </a:r>
            <a:r>
              <a:rPr lang="en-US" baseline="0" dirty="0" smtClean="0"/>
              <a:t> from input into the “backbone”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ECC-3D0A-4344-8A7A-D80521E6A2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9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3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409057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556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50015" y="244886"/>
            <a:ext cx="7045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5770161" y="6656158"/>
            <a:ext cx="692257" cy="126133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843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0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5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DCCA-42FA-4DF9-884D-C53D814F4A7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9165-1B77-4135-85C0-D18A747D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Neural Network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for an LSTM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5011" y="1105610"/>
            <a:ext cx="4089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Longterm</a:t>
            </a:r>
            <a:r>
              <a:rPr lang="en-US" dirty="0"/>
              <a:t>-short term model</a:t>
            </a:r>
          </a:p>
        </p:txBody>
      </p:sp>
      <p:pic>
        <p:nvPicPr>
          <p:cNvPr id="3" name="Picture 2" descr="Screen Shot 2016-04-10 at 6.28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r="9761"/>
          <a:stretch/>
        </p:blipFill>
        <p:spPr>
          <a:xfrm>
            <a:off x="1524000" y="1614775"/>
            <a:ext cx="9104188" cy="3565010"/>
          </a:xfrm>
          <a:prstGeom prst="rect">
            <a:avLst/>
          </a:prstGeom>
        </p:spPr>
      </p:pic>
      <p:pic>
        <p:nvPicPr>
          <p:cNvPr id="5" name="Picture 4" descr="Screen Shot 2016-04-10 at 6.29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5179786"/>
            <a:ext cx="5597071" cy="109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9429" y="5406573"/>
            <a:ext cx="226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n-US" dirty="0"/>
              <a:t>:  output in [0,1]</a:t>
            </a:r>
          </a:p>
          <a:p>
            <a:r>
              <a:rPr lang="en-US" dirty="0" err="1"/>
              <a:t>tanh</a:t>
            </a:r>
            <a:r>
              <a:rPr lang="en-US" dirty="0"/>
              <a:t>: output in [-1,+1]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41696" y="1237533"/>
            <a:ext cx="911822" cy="168261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what to forget 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5345397" y="1237533"/>
            <a:ext cx="911822" cy="168261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what to insert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5779169" y="4016558"/>
            <a:ext cx="1801934" cy="1390015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with transformed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96726" y="2985281"/>
            <a:ext cx="879316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2077606" y="1105611"/>
            <a:ext cx="1487138" cy="794113"/>
          </a:xfrm>
          <a:prstGeom prst="wedgeRoundRectCallout">
            <a:avLst>
              <a:gd name="adj1" fmla="val -44752"/>
              <a:gd name="adj2" fmla="val 1775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“Bits of memory”</a:t>
            </a:r>
          </a:p>
        </p:txBody>
      </p:sp>
    </p:spTree>
    <p:extLst>
      <p:ext uri="{BB962C8B-B14F-4D97-AF65-F5344CB8AC3E}">
        <p14:creationId xmlns:p14="http://schemas.microsoft.com/office/powerpoint/2010/main" val="187909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8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pic>
        <p:nvPicPr>
          <p:cNvPr id="4" name="Picture 3" descr="Screen Shot 2016-04-10 at 7.3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60" y="1954002"/>
            <a:ext cx="9445593" cy="281927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418277" y="842964"/>
            <a:ext cx="2290410" cy="1414993"/>
          </a:xfrm>
          <a:prstGeom prst="wedgeRoundRectCallout">
            <a:avLst>
              <a:gd name="adj1" fmla="val -81672"/>
              <a:gd name="adj2" fmla="val 1338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part of memory to “forget” – zero means forget this bit</a:t>
            </a:r>
          </a:p>
        </p:txBody>
      </p:sp>
    </p:spTree>
    <p:extLst>
      <p:ext uri="{BB962C8B-B14F-4D97-AF65-F5344CB8AC3E}">
        <p14:creationId xmlns:p14="http://schemas.microsoft.com/office/powerpoint/2010/main" val="29386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pic>
        <p:nvPicPr>
          <p:cNvPr id="4" name="Picture 3" descr="Screen Shot 2016-04-10 at 6.3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403"/>
            <a:ext cx="9144000" cy="295405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418277" y="1166202"/>
            <a:ext cx="2453236" cy="863788"/>
          </a:xfrm>
          <a:prstGeom prst="wedgeRoundRectCallout">
            <a:avLst>
              <a:gd name="adj1" fmla="val -72070"/>
              <a:gd name="adj2" fmla="val 1395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bits to insert into the next states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03911" y="4434147"/>
            <a:ext cx="2453236" cy="863788"/>
          </a:xfrm>
          <a:prstGeom prst="wedgeRoundRectCallout">
            <a:avLst>
              <a:gd name="adj1" fmla="val -61008"/>
              <a:gd name="adj2" fmla="val -1243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content to store into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5406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pic>
        <p:nvPicPr>
          <p:cNvPr id="5" name="Picture 4" descr="Screen Shot 2016-04-10 at 6.3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2213"/>
            <a:ext cx="9144000" cy="283814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678797" y="1012940"/>
            <a:ext cx="2681192" cy="1558544"/>
          </a:xfrm>
          <a:prstGeom prst="wedgeRoundRectCallout">
            <a:avLst>
              <a:gd name="adj1" fmla="val -83094"/>
              <a:gd name="adj2" fmla="val 830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memory cell content – mixture of not-forgotten part of previous cell and insertion</a:t>
            </a:r>
          </a:p>
        </p:txBody>
      </p:sp>
    </p:spTree>
    <p:extLst>
      <p:ext uri="{BB962C8B-B14F-4D97-AF65-F5344CB8AC3E}">
        <p14:creationId xmlns:p14="http://schemas.microsoft.com/office/powerpoint/2010/main" val="3631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pic>
        <p:nvPicPr>
          <p:cNvPr id="4" name="Picture 3" descr="Screen Shot 2016-04-10 at 6.3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04843"/>
            <a:ext cx="9144000" cy="277660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667943" y="737618"/>
            <a:ext cx="2290410" cy="1091754"/>
          </a:xfrm>
          <a:prstGeom prst="wedgeRoundRectCallout">
            <a:avLst>
              <a:gd name="adj1" fmla="val -81672"/>
              <a:gd name="adj2" fmla="val 1338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part of cell to output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440417" y="4190108"/>
            <a:ext cx="2290410" cy="1091754"/>
          </a:xfrm>
          <a:prstGeom prst="wedgeRoundRectCallout">
            <a:avLst>
              <a:gd name="adj1" fmla="val -30013"/>
              <a:gd name="adj2" fmla="val -1147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tanh</a:t>
            </a:r>
            <a:r>
              <a:rPr lang="en-US" dirty="0"/>
              <a:t> maps bits to [-1,+1] range</a:t>
            </a:r>
          </a:p>
        </p:txBody>
      </p:sp>
    </p:spTree>
    <p:extLst>
      <p:ext uri="{BB962C8B-B14F-4D97-AF65-F5344CB8AC3E}">
        <p14:creationId xmlns:p14="http://schemas.microsoft.com/office/powerpoint/2010/main" val="600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85147" y="1093726"/>
            <a:ext cx="1015577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2400" dirty="0">
                <a:solidFill>
                  <a:srgbClr val="2E48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Encoder-Decoder LSTM structure for chatting</a:t>
            </a:r>
            <a:endParaRPr lang="en-US" altLang="zh-CN" sz="2400" dirty="0">
              <a:solidFill>
                <a:srgbClr val="2E48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91" y="2286000"/>
            <a:ext cx="81153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0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Demo Stock price prediction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7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Homework-Household power </a:t>
            </a:r>
            <a:r>
              <a:rPr lang="en-US" smtClean="0">
                <a:solidFill>
                  <a:srgbClr val="C00000"/>
                </a:solidFill>
              </a:rPr>
              <a:t>consumption prediction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4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/ Attention/ Transformers /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2403" y="1465462"/>
            <a:ext cx="7571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Motivation: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Slow to train (inefficient / not parallelizable</a:t>
            </a:r>
            <a:r>
              <a:rPr lang="en-US" sz="2400" dirty="0" smtClean="0"/>
              <a:t>)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Suffer from exploding or vanishing </a:t>
            </a:r>
            <a:r>
              <a:rPr lang="en-US" sz="2400" dirty="0" smtClean="0"/>
              <a:t>gradients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Cannot handle very long-term dependencies 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652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8975"/>
          <a:stretch/>
        </p:blipFill>
        <p:spPr>
          <a:xfrm>
            <a:off x="2116973" y="0"/>
            <a:ext cx="10075027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92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Self-Attention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307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时间序列预测、分类</a:t>
            </a:r>
            <a:endParaRPr lang="en-US" altLang="zh-CN" dirty="0" smtClean="0"/>
          </a:p>
          <a:p>
            <a:r>
              <a:rPr lang="en-US" altLang="zh-CN" dirty="0" smtClean="0"/>
              <a:t>What is a time series</a:t>
            </a:r>
          </a:p>
          <a:p>
            <a:pPr lvl="1"/>
            <a:r>
              <a:rPr lang="en-US" altLang="zh-CN" dirty="0"/>
              <a:t>A time series is a sequence of data points that occur in successive order over some period of time. 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Distribution Stock Defini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1" b="12346"/>
          <a:stretch/>
        </p:blipFill>
        <p:spPr bwMode="auto">
          <a:xfrm>
            <a:off x="198120" y="3985260"/>
            <a:ext cx="3989906" cy="23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considered energy consumption time series in our test (on the top)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3985260"/>
            <a:ext cx="3664465" cy="23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40" y="3932266"/>
            <a:ext cx="3599497" cy="23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29" y="74620"/>
            <a:ext cx="8971221" cy="65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9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99" y="270236"/>
            <a:ext cx="8779001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5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37" y="128609"/>
            <a:ext cx="9390413" cy="672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6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77" y="312830"/>
            <a:ext cx="8763759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2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019" y="54502"/>
            <a:ext cx="497901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64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15" y="260779"/>
            <a:ext cx="8801863" cy="62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/>
          <p:cNvSpPr txBox="1"/>
          <p:nvPr/>
        </p:nvSpPr>
        <p:spPr>
          <a:xfrm>
            <a:off x="1765677" y="1054767"/>
            <a:ext cx="8605441" cy="5369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Standard Neural Networks are DAGs (Directed Acyclic Graphs). That means they have a topological ordering.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topological ordering is used for activation propagation, and for gradient back-propagation.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process one input instance at a time.  </a:t>
            </a:r>
            <a:endParaRPr lang="en" sz="2400" dirty="0"/>
          </a:p>
        </p:txBody>
      </p:sp>
      <p:sp>
        <p:nvSpPr>
          <p:cNvPr id="5" name="Shape 124"/>
          <p:cNvSpPr txBox="1"/>
          <p:nvPr/>
        </p:nvSpPr>
        <p:spPr>
          <a:xfrm>
            <a:off x="1765677" y="156299"/>
            <a:ext cx="7418999" cy="8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Neural Network structure</a:t>
            </a:r>
            <a:endParaRPr lang="en" sz="3200" dirty="0"/>
          </a:p>
        </p:txBody>
      </p:sp>
      <p:sp>
        <p:nvSpPr>
          <p:cNvPr id="2" name="Rectangle 1"/>
          <p:cNvSpPr/>
          <p:nvPr/>
        </p:nvSpPr>
        <p:spPr>
          <a:xfrm>
            <a:off x="4456363" y="3110004"/>
            <a:ext cx="830991" cy="8085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95291" y="2966091"/>
            <a:ext cx="808591" cy="1080654"/>
            <a:chOff x="1252312" y="3603627"/>
            <a:chExt cx="808591" cy="1080654"/>
          </a:xfrm>
        </p:grpSpPr>
        <p:sp>
          <p:nvSpPr>
            <p:cNvPr id="3" name="Trapezoid 2"/>
            <p:cNvSpPr/>
            <p:nvPr/>
          </p:nvSpPr>
          <p:spPr>
            <a:xfrm rot="5400000">
              <a:off x="1116281" y="3739658"/>
              <a:ext cx="1080654" cy="808591"/>
            </a:xfrm>
            <a:prstGeom prst="trapezoi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4970" y="3820787"/>
              <a:ext cx="652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</a:t>
              </a:r>
              <a:br>
                <a:rPr lang="en-US" dirty="0"/>
              </a:br>
              <a:r>
                <a:rPr lang="en-US" dirty="0"/>
                <a:t>3x3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58873" y="2967160"/>
            <a:ext cx="808591" cy="1080654"/>
            <a:chOff x="1252312" y="3603627"/>
            <a:chExt cx="808591" cy="1080654"/>
          </a:xfrm>
        </p:grpSpPr>
        <p:sp>
          <p:nvSpPr>
            <p:cNvPr id="9" name="Trapezoid 8"/>
            <p:cNvSpPr/>
            <p:nvPr/>
          </p:nvSpPr>
          <p:spPr>
            <a:xfrm rot="5400000">
              <a:off x="1116281" y="3739658"/>
              <a:ext cx="1080654" cy="808591"/>
            </a:xfrm>
            <a:prstGeom prst="trapezoi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4970" y="3820787"/>
              <a:ext cx="652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</a:t>
              </a:r>
              <a:br>
                <a:rPr lang="en-US" dirty="0"/>
              </a:br>
              <a:r>
                <a:rPr lang="en-US" dirty="0"/>
                <a:t>3x3</a:t>
              </a:r>
            </a:p>
          </p:txBody>
        </p:sp>
      </p:grpSp>
      <p:cxnSp>
        <p:nvCxnSpPr>
          <p:cNvPr id="12" name="Straight Arrow Connector 11"/>
          <p:cNvCxnSpPr>
            <a:endCxn id="2" idx="1"/>
          </p:cNvCxnSpPr>
          <p:nvPr/>
        </p:nvCxnSpPr>
        <p:spPr>
          <a:xfrm>
            <a:off x="3903882" y="3506417"/>
            <a:ext cx="552481" cy="7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7354" y="3514302"/>
            <a:ext cx="67151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17838" y="3506415"/>
            <a:ext cx="67745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767465" y="3514302"/>
            <a:ext cx="67745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44917" y="3138064"/>
            <a:ext cx="717388" cy="7524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Freeform 18"/>
          <p:cNvSpPr/>
          <p:nvPr/>
        </p:nvSpPr>
        <p:spPr>
          <a:xfrm>
            <a:off x="2414649" y="3508026"/>
            <a:ext cx="5153891" cy="1270790"/>
          </a:xfrm>
          <a:custGeom>
            <a:avLst/>
            <a:gdLst>
              <a:gd name="connsiteX0" fmla="*/ 0 w 5153891"/>
              <a:gd name="connsiteY0" fmla="*/ 0 h 1234357"/>
              <a:gd name="connsiteX1" fmla="*/ 190006 w 5153891"/>
              <a:gd name="connsiteY1" fmla="*/ 724395 h 1234357"/>
              <a:gd name="connsiteX2" fmla="*/ 997528 w 5153891"/>
              <a:gd name="connsiteY2" fmla="*/ 1175657 h 1234357"/>
              <a:gd name="connsiteX3" fmla="*/ 3586348 w 5153891"/>
              <a:gd name="connsiteY3" fmla="*/ 1187533 h 1234357"/>
              <a:gd name="connsiteX4" fmla="*/ 4726380 w 5153891"/>
              <a:gd name="connsiteY4" fmla="*/ 795647 h 1234357"/>
              <a:gd name="connsiteX5" fmla="*/ 5153891 w 5153891"/>
              <a:gd name="connsiteY5" fmla="*/ 320634 h 1234357"/>
              <a:gd name="connsiteX0" fmla="*/ 0 w 5153891"/>
              <a:gd name="connsiteY0" fmla="*/ 0 h 1235900"/>
              <a:gd name="connsiteX1" fmla="*/ 190006 w 5153891"/>
              <a:gd name="connsiteY1" fmla="*/ 724395 h 1235900"/>
              <a:gd name="connsiteX2" fmla="*/ 997528 w 5153891"/>
              <a:gd name="connsiteY2" fmla="*/ 1175657 h 1235900"/>
              <a:gd name="connsiteX3" fmla="*/ 3586348 w 5153891"/>
              <a:gd name="connsiteY3" fmla="*/ 1187533 h 1235900"/>
              <a:gd name="connsiteX4" fmla="*/ 4678878 w 5153891"/>
              <a:gd name="connsiteY4" fmla="*/ 771896 h 1235900"/>
              <a:gd name="connsiteX5" fmla="*/ 5153891 w 5153891"/>
              <a:gd name="connsiteY5" fmla="*/ 320634 h 1235900"/>
              <a:gd name="connsiteX0" fmla="*/ 0 w 5153891"/>
              <a:gd name="connsiteY0" fmla="*/ 0 h 1235900"/>
              <a:gd name="connsiteX1" fmla="*/ 190006 w 5153891"/>
              <a:gd name="connsiteY1" fmla="*/ 724395 h 1235900"/>
              <a:gd name="connsiteX2" fmla="*/ 997528 w 5153891"/>
              <a:gd name="connsiteY2" fmla="*/ 1175657 h 1235900"/>
              <a:gd name="connsiteX3" fmla="*/ 3586348 w 5153891"/>
              <a:gd name="connsiteY3" fmla="*/ 1187533 h 1235900"/>
              <a:gd name="connsiteX4" fmla="*/ 4678878 w 5153891"/>
              <a:gd name="connsiteY4" fmla="*/ 771896 h 1235900"/>
              <a:gd name="connsiteX5" fmla="*/ 5153891 w 5153891"/>
              <a:gd name="connsiteY5" fmla="*/ 320634 h 1235900"/>
              <a:gd name="connsiteX0" fmla="*/ 0 w 5153891"/>
              <a:gd name="connsiteY0" fmla="*/ 0 h 1235900"/>
              <a:gd name="connsiteX1" fmla="*/ 190006 w 5153891"/>
              <a:gd name="connsiteY1" fmla="*/ 724395 h 1235900"/>
              <a:gd name="connsiteX2" fmla="*/ 997528 w 5153891"/>
              <a:gd name="connsiteY2" fmla="*/ 1175657 h 1235900"/>
              <a:gd name="connsiteX3" fmla="*/ 3586348 w 5153891"/>
              <a:gd name="connsiteY3" fmla="*/ 1187533 h 1235900"/>
              <a:gd name="connsiteX4" fmla="*/ 4678878 w 5153891"/>
              <a:gd name="connsiteY4" fmla="*/ 771896 h 1235900"/>
              <a:gd name="connsiteX5" fmla="*/ 5153891 w 5153891"/>
              <a:gd name="connsiteY5" fmla="*/ 320634 h 1235900"/>
              <a:gd name="connsiteX0" fmla="*/ 0 w 5153891"/>
              <a:gd name="connsiteY0" fmla="*/ 0 h 1235900"/>
              <a:gd name="connsiteX1" fmla="*/ 190006 w 5153891"/>
              <a:gd name="connsiteY1" fmla="*/ 724395 h 1235900"/>
              <a:gd name="connsiteX2" fmla="*/ 997528 w 5153891"/>
              <a:gd name="connsiteY2" fmla="*/ 1175657 h 1235900"/>
              <a:gd name="connsiteX3" fmla="*/ 3586348 w 5153891"/>
              <a:gd name="connsiteY3" fmla="*/ 1187533 h 1235900"/>
              <a:gd name="connsiteX4" fmla="*/ 4678878 w 5153891"/>
              <a:gd name="connsiteY4" fmla="*/ 771896 h 1235900"/>
              <a:gd name="connsiteX5" fmla="*/ 5153891 w 5153891"/>
              <a:gd name="connsiteY5" fmla="*/ 320634 h 1235900"/>
              <a:gd name="connsiteX0" fmla="*/ 0 w 5153891"/>
              <a:gd name="connsiteY0" fmla="*/ 0 h 1229107"/>
              <a:gd name="connsiteX1" fmla="*/ 190006 w 5153891"/>
              <a:gd name="connsiteY1" fmla="*/ 724395 h 1229107"/>
              <a:gd name="connsiteX2" fmla="*/ 997528 w 5153891"/>
              <a:gd name="connsiteY2" fmla="*/ 1175657 h 1229107"/>
              <a:gd name="connsiteX3" fmla="*/ 3586348 w 5153891"/>
              <a:gd name="connsiteY3" fmla="*/ 1187533 h 1229107"/>
              <a:gd name="connsiteX4" fmla="*/ 4524499 w 5153891"/>
              <a:gd name="connsiteY4" fmla="*/ 878774 h 1229107"/>
              <a:gd name="connsiteX5" fmla="*/ 5153891 w 5153891"/>
              <a:gd name="connsiteY5" fmla="*/ 320634 h 1229107"/>
              <a:gd name="connsiteX0" fmla="*/ 0 w 5153891"/>
              <a:gd name="connsiteY0" fmla="*/ 0 h 1229107"/>
              <a:gd name="connsiteX1" fmla="*/ 190006 w 5153891"/>
              <a:gd name="connsiteY1" fmla="*/ 724395 h 1229107"/>
              <a:gd name="connsiteX2" fmla="*/ 997528 w 5153891"/>
              <a:gd name="connsiteY2" fmla="*/ 1175657 h 1229107"/>
              <a:gd name="connsiteX3" fmla="*/ 3586348 w 5153891"/>
              <a:gd name="connsiteY3" fmla="*/ 1187533 h 1229107"/>
              <a:gd name="connsiteX4" fmla="*/ 4524499 w 5153891"/>
              <a:gd name="connsiteY4" fmla="*/ 878774 h 1229107"/>
              <a:gd name="connsiteX5" fmla="*/ 5153891 w 5153891"/>
              <a:gd name="connsiteY5" fmla="*/ 320634 h 1229107"/>
              <a:gd name="connsiteX0" fmla="*/ 0 w 5153891"/>
              <a:gd name="connsiteY0" fmla="*/ 0 h 1229107"/>
              <a:gd name="connsiteX1" fmla="*/ 190006 w 5153891"/>
              <a:gd name="connsiteY1" fmla="*/ 724395 h 1229107"/>
              <a:gd name="connsiteX2" fmla="*/ 997528 w 5153891"/>
              <a:gd name="connsiteY2" fmla="*/ 1175657 h 1229107"/>
              <a:gd name="connsiteX3" fmla="*/ 3586348 w 5153891"/>
              <a:gd name="connsiteY3" fmla="*/ 1187533 h 1229107"/>
              <a:gd name="connsiteX4" fmla="*/ 4524499 w 5153891"/>
              <a:gd name="connsiteY4" fmla="*/ 878774 h 1229107"/>
              <a:gd name="connsiteX5" fmla="*/ 5153891 w 5153891"/>
              <a:gd name="connsiteY5" fmla="*/ 320634 h 1229107"/>
              <a:gd name="connsiteX0" fmla="*/ 0 w 5153891"/>
              <a:gd name="connsiteY0" fmla="*/ 0 h 1244010"/>
              <a:gd name="connsiteX1" fmla="*/ 190006 w 5153891"/>
              <a:gd name="connsiteY1" fmla="*/ 724395 h 1244010"/>
              <a:gd name="connsiteX2" fmla="*/ 1199409 w 5153891"/>
              <a:gd name="connsiteY2" fmla="*/ 1199408 h 1244010"/>
              <a:gd name="connsiteX3" fmla="*/ 3586348 w 5153891"/>
              <a:gd name="connsiteY3" fmla="*/ 1187533 h 1244010"/>
              <a:gd name="connsiteX4" fmla="*/ 4524499 w 5153891"/>
              <a:gd name="connsiteY4" fmla="*/ 878774 h 1244010"/>
              <a:gd name="connsiteX5" fmla="*/ 5153891 w 5153891"/>
              <a:gd name="connsiteY5" fmla="*/ 320634 h 1244010"/>
              <a:gd name="connsiteX0" fmla="*/ 0 w 5153891"/>
              <a:gd name="connsiteY0" fmla="*/ 0 h 1248247"/>
              <a:gd name="connsiteX1" fmla="*/ 451263 w 5153891"/>
              <a:gd name="connsiteY1" fmla="*/ 665018 h 1248247"/>
              <a:gd name="connsiteX2" fmla="*/ 1199409 w 5153891"/>
              <a:gd name="connsiteY2" fmla="*/ 1199408 h 1248247"/>
              <a:gd name="connsiteX3" fmla="*/ 3586348 w 5153891"/>
              <a:gd name="connsiteY3" fmla="*/ 1187533 h 1248247"/>
              <a:gd name="connsiteX4" fmla="*/ 4524499 w 5153891"/>
              <a:gd name="connsiteY4" fmla="*/ 878774 h 1248247"/>
              <a:gd name="connsiteX5" fmla="*/ 5153891 w 5153891"/>
              <a:gd name="connsiteY5" fmla="*/ 320634 h 1248247"/>
              <a:gd name="connsiteX0" fmla="*/ 0 w 5153891"/>
              <a:gd name="connsiteY0" fmla="*/ 0 h 1248247"/>
              <a:gd name="connsiteX1" fmla="*/ 451263 w 5153891"/>
              <a:gd name="connsiteY1" fmla="*/ 665018 h 1248247"/>
              <a:gd name="connsiteX2" fmla="*/ 1199409 w 5153891"/>
              <a:gd name="connsiteY2" fmla="*/ 1199408 h 1248247"/>
              <a:gd name="connsiteX3" fmla="*/ 3586348 w 5153891"/>
              <a:gd name="connsiteY3" fmla="*/ 1187533 h 1248247"/>
              <a:gd name="connsiteX4" fmla="*/ 4524499 w 5153891"/>
              <a:gd name="connsiteY4" fmla="*/ 878774 h 1248247"/>
              <a:gd name="connsiteX5" fmla="*/ 5153891 w 5153891"/>
              <a:gd name="connsiteY5" fmla="*/ 320634 h 1248247"/>
              <a:gd name="connsiteX0" fmla="*/ 0 w 5153891"/>
              <a:gd name="connsiteY0" fmla="*/ 0 h 1240320"/>
              <a:gd name="connsiteX1" fmla="*/ 451263 w 5153891"/>
              <a:gd name="connsiteY1" fmla="*/ 665018 h 1240320"/>
              <a:gd name="connsiteX2" fmla="*/ 1377539 w 5153891"/>
              <a:gd name="connsiteY2" fmla="*/ 1187533 h 1240320"/>
              <a:gd name="connsiteX3" fmla="*/ 3586348 w 5153891"/>
              <a:gd name="connsiteY3" fmla="*/ 1187533 h 1240320"/>
              <a:gd name="connsiteX4" fmla="*/ 4524499 w 5153891"/>
              <a:gd name="connsiteY4" fmla="*/ 878774 h 1240320"/>
              <a:gd name="connsiteX5" fmla="*/ 5153891 w 5153891"/>
              <a:gd name="connsiteY5" fmla="*/ 320634 h 1240320"/>
              <a:gd name="connsiteX0" fmla="*/ 0 w 5153891"/>
              <a:gd name="connsiteY0" fmla="*/ 0 h 1270790"/>
              <a:gd name="connsiteX1" fmla="*/ 451263 w 5153891"/>
              <a:gd name="connsiteY1" fmla="*/ 665018 h 1270790"/>
              <a:gd name="connsiteX2" fmla="*/ 1377539 w 5153891"/>
              <a:gd name="connsiteY2" fmla="*/ 1187533 h 1270790"/>
              <a:gd name="connsiteX3" fmla="*/ 3586348 w 5153891"/>
              <a:gd name="connsiteY3" fmla="*/ 1187533 h 1270790"/>
              <a:gd name="connsiteX4" fmla="*/ 4524499 w 5153891"/>
              <a:gd name="connsiteY4" fmla="*/ 878774 h 1270790"/>
              <a:gd name="connsiteX5" fmla="*/ 5153891 w 5153891"/>
              <a:gd name="connsiteY5" fmla="*/ 320634 h 127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3891" h="1270790">
                <a:moveTo>
                  <a:pt x="0" y="0"/>
                </a:moveTo>
                <a:cubicBezTo>
                  <a:pt x="166254" y="335478"/>
                  <a:pt x="221673" y="467096"/>
                  <a:pt x="451263" y="665018"/>
                </a:cubicBezTo>
                <a:cubicBezTo>
                  <a:pt x="680853" y="862940"/>
                  <a:pt x="855025" y="1029195"/>
                  <a:pt x="1377539" y="1187533"/>
                </a:cubicBezTo>
                <a:cubicBezTo>
                  <a:pt x="1900053" y="1345871"/>
                  <a:pt x="3061855" y="1238993"/>
                  <a:pt x="3586348" y="1187533"/>
                </a:cubicBezTo>
                <a:cubicBezTo>
                  <a:pt x="4110841" y="1136073"/>
                  <a:pt x="4286993" y="1011381"/>
                  <a:pt x="4524499" y="878774"/>
                </a:cubicBezTo>
                <a:cubicBezTo>
                  <a:pt x="4762005" y="746167"/>
                  <a:pt x="4940136" y="557151"/>
                  <a:pt x="5153891" y="32063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22"/>
              <p:cNvSpPr txBox="1"/>
              <p:nvPr/>
            </p:nvSpPr>
            <p:spPr>
              <a:xfrm>
                <a:off x="1765677" y="1054767"/>
                <a:ext cx="8605441" cy="5369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-US" sz="2400" dirty="0"/>
                  <a:t>Recurrent networks introduce cycles and a notion of time.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They are designed to process sequences of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400" dirty="0"/>
                  <a:t> and can produce sequences of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" sz="2400" dirty="0"/>
                  <a:t>.</a:t>
                </a:r>
              </a:p>
            </p:txBody>
          </p:sp>
        </mc:Choice>
        <mc:Fallback xmlns="">
          <p:sp>
            <p:nvSpPr>
              <p:cNvPr id="4" name="Shap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677" y="1054767"/>
                <a:ext cx="8605441" cy="5369784"/>
              </a:xfrm>
              <a:prstGeom prst="rect">
                <a:avLst/>
              </a:prstGeom>
              <a:blipFill>
                <a:blip r:embed="rId3"/>
                <a:stretch>
                  <a:fillRect l="-11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124"/>
          <p:cNvSpPr txBox="1"/>
          <p:nvPr/>
        </p:nvSpPr>
        <p:spPr>
          <a:xfrm>
            <a:off x="1639977" y="156299"/>
            <a:ext cx="7544699" cy="8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Recurrent Neural Networks (RNNs)</a:t>
            </a:r>
            <a:endParaRPr lang="en" sz="3200" dirty="0"/>
          </a:p>
        </p:txBody>
      </p:sp>
      <p:sp>
        <p:nvSpPr>
          <p:cNvPr id="2" name="Rectangle 1"/>
          <p:cNvSpPr/>
          <p:nvPr/>
        </p:nvSpPr>
        <p:spPr>
          <a:xfrm>
            <a:off x="5121101" y="2027940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62796" y="2300808"/>
            <a:ext cx="19583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58872" y="2291140"/>
            <a:ext cx="1894676" cy="9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713842" y="2624447"/>
            <a:ext cx="1587022" cy="754052"/>
          </a:xfrm>
          <a:custGeom>
            <a:avLst/>
            <a:gdLst>
              <a:gd name="connsiteX0" fmla="*/ 1369873 w 1756698"/>
              <a:gd name="connsiteY0" fmla="*/ 0 h 696949"/>
              <a:gd name="connsiteX1" fmla="*/ 1690507 w 1756698"/>
              <a:gd name="connsiteY1" fmla="*/ 261257 h 696949"/>
              <a:gd name="connsiteX2" fmla="*/ 1738008 w 1756698"/>
              <a:gd name="connsiteY2" fmla="*/ 534390 h 696949"/>
              <a:gd name="connsiteX3" fmla="*/ 1678631 w 1756698"/>
              <a:gd name="connsiteY3" fmla="*/ 641268 h 696949"/>
              <a:gd name="connsiteX4" fmla="*/ 954236 w 1756698"/>
              <a:gd name="connsiteY4" fmla="*/ 688769 h 696949"/>
              <a:gd name="connsiteX5" fmla="*/ 111088 w 1756698"/>
              <a:gd name="connsiteY5" fmla="*/ 475013 h 696949"/>
              <a:gd name="connsiteX6" fmla="*/ 51712 w 1756698"/>
              <a:gd name="connsiteY6" fmla="*/ 154380 h 696949"/>
              <a:gd name="connsiteX7" fmla="*/ 502974 w 1756698"/>
              <a:gd name="connsiteY7" fmla="*/ 0 h 696949"/>
              <a:gd name="connsiteX0" fmla="*/ 1356298 w 1760924"/>
              <a:gd name="connsiteY0" fmla="*/ 0 h 676237"/>
              <a:gd name="connsiteX1" fmla="*/ 1676932 w 1760924"/>
              <a:gd name="connsiteY1" fmla="*/ 261257 h 676237"/>
              <a:gd name="connsiteX2" fmla="*/ 1724433 w 1760924"/>
              <a:gd name="connsiteY2" fmla="*/ 534390 h 676237"/>
              <a:gd name="connsiteX3" fmla="*/ 1665056 w 1760924"/>
              <a:gd name="connsiteY3" fmla="*/ 641268 h 676237"/>
              <a:gd name="connsiteX4" fmla="*/ 679404 w 1760924"/>
              <a:gd name="connsiteY4" fmla="*/ 665019 h 676237"/>
              <a:gd name="connsiteX5" fmla="*/ 97513 w 1760924"/>
              <a:gd name="connsiteY5" fmla="*/ 475013 h 676237"/>
              <a:gd name="connsiteX6" fmla="*/ 38137 w 1760924"/>
              <a:gd name="connsiteY6" fmla="*/ 154380 h 676237"/>
              <a:gd name="connsiteX7" fmla="*/ 489399 w 1760924"/>
              <a:gd name="connsiteY7" fmla="*/ 0 h 676237"/>
              <a:gd name="connsiteX0" fmla="*/ 1356298 w 1750387"/>
              <a:gd name="connsiteY0" fmla="*/ 0 h 700248"/>
              <a:gd name="connsiteX1" fmla="*/ 1676932 w 1750387"/>
              <a:gd name="connsiteY1" fmla="*/ 261257 h 700248"/>
              <a:gd name="connsiteX2" fmla="*/ 1724433 w 1750387"/>
              <a:gd name="connsiteY2" fmla="*/ 534390 h 700248"/>
              <a:gd name="connsiteX3" fmla="*/ 1344422 w 1750387"/>
              <a:gd name="connsiteY3" fmla="*/ 688769 h 700248"/>
              <a:gd name="connsiteX4" fmla="*/ 679404 w 1750387"/>
              <a:gd name="connsiteY4" fmla="*/ 665019 h 700248"/>
              <a:gd name="connsiteX5" fmla="*/ 97513 w 1750387"/>
              <a:gd name="connsiteY5" fmla="*/ 475013 h 700248"/>
              <a:gd name="connsiteX6" fmla="*/ 38137 w 1750387"/>
              <a:gd name="connsiteY6" fmla="*/ 154380 h 700248"/>
              <a:gd name="connsiteX7" fmla="*/ 489399 w 1750387"/>
              <a:gd name="connsiteY7" fmla="*/ 0 h 700248"/>
              <a:gd name="connsiteX0" fmla="*/ 1356298 w 1741009"/>
              <a:gd name="connsiteY0" fmla="*/ 0 h 700248"/>
              <a:gd name="connsiteX1" fmla="*/ 1641306 w 1741009"/>
              <a:gd name="connsiteY1" fmla="*/ 201881 h 700248"/>
              <a:gd name="connsiteX2" fmla="*/ 1724433 w 1741009"/>
              <a:gd name="connsiteY2" fmla="*/ 534390 h 700248"/>
              <a:gd name="connsiteX3" fmla="*/ 1344422 w 1741009"/>
              <a:gd name="connsiteY3" fmla="*/ 688769 h 700248"/>
              <a:gd name="connsiteX4" fmla="*/ 679404 w 1741009"/>
              <a:gd name="connsiteY4" fmla="*/ 665019 h 700248"/>
              <a:gd name="connsiteX5" fmla="*/ 97513 w 1741009"/>
              <a:gd name="connsiteY5" fmla="*/ 475013 h 700248"/>
              <a:gd name="connsiteX6" fmla="*/ 38137 w 1741009"/>
              <a:gd name="connsiteY6" fmla="*/ 154380 h 700248"/>
              <a:gd name="connsiteX7" fmla="*/ 489399 w 1741009"/>
              <a:gd name="connsiteY7" fmla="*/ 0 h 700248"/>
              <a:gd name="connsiteX0" fmla="*/ 1356298 w 1741009"/>
              <a:gd name="connsiteY0" fmla="*/ 0 h 700248"/>
              <a:gd name="connsiteX1" fmla="*/ 1641306 w 1741009"/>
              <a:gd name="connsiteY1" fmla="*/ 201881 h 700248"/>
              <a:gd name="connsiteX2" fmla="*/ 1724433 w 1741009"/>
              <a:gd name="connsiteY2" fmla="*/ 534390 h 700248"/>
              <a:gd name="connsiteX3" fmla="*/ 1344422 w 1741009"/>
              <a:gd name="connsiteY3" fmla="*/ 688769 h 700248"/>
              <a:gd name="connsiteX4" fmla="*/ 679404 w 1741009"/>
              <a:gd name="connsiteY4" fmla="*/ 665019 h 700248"/>
              <a:gd name="connsiteX5" fmla="*/ 97513 w 1741009"/>
              <a:gd name="connsiteY5" fmla="*/ 475013 h 700248"/>
              <a:gd name="connsiteX6" fmla="*/ 38137 w 1741009"/>
              <a:gd name="connsiteY6" fmla="*/ 154380 h 700248"/>
              <a:gd name="connsiteX7" fmla="*/ 489399 w 1741009"/>
              <a:gd name="connsiteY7" fmla="*/ 0 h 700248"/>
              <a:gd name="connsiteX0" fmla="*/ 1356298 w 1692903"/>
              <a:gd name="connsiteY0" fmla="*/ 0 h 698496"/>
              <a:gd name="connsiteX1" fmla="*/ 1641306 w 1692903"/>
              <a:gd name="connsiteY1" fmla="*/ 201881 h 698496"/>
              <a:gd name="connsiteX2" fmla="*/ 1665057 w 1692903"/>
              <a:gd name="connsiteY2" fmla="*/ 558141 h 698496"/>
              <a:gd name="connsiteX3" fmla="*/ 1344422 w 1692903"/>
              <a:gd name="connsiteY3" fmla="*/ 688769 h 698496"/>
              <a:gd name="connsiteX4" fmla="*/ 679404 w 1692903"/>
              <a:gd name="connsiteY4" fmla="*/ 665019 h 698496"/>
              <a:gd name="connsiteX5" fmla="*/ 97513 w 1692903"/>
              <a:gd name="connsiteY5" fmla="*/ 475013 h 698496"/>
              <a:gd name="connsiteX6" fmla="*/ 38137 w 1692903"/>
              <a:gd name="connsiteY6" fmla="*/ 154380 h 698496"/>
              <a:gd name="connsiteX7" fmla="*/ 489399 w 1692903"/>
              <a:gd name="connsiteY7" fmla="*/ 0 h 698496"/>
              <a:gd name="connsiteX0" fmla="*/ 1356298 w 1671379"/>
              <a:gd name="connsiteY0" fmla="*/ 0 h 699372"/>
              <a:gd name="connsiteX1" fmla="*/ 1641306 w 1671379"/>
              <a:gd name="connsiteY1" fmla="*/ 201881 h 699372"/>
              <a:gd name="connsiteX2" fmla="*/ 1629431 w 1671379"/>
              <a:gd name="connsiteY2" fmla="*/ 546266 h 699372"/>
              <a:gd name="connsiteX3" fmla="*/ 1344422 w 1671379"/>
              <a:gd name="connsiteY3" fmla="*/ 688769 h 699372"/>
              <a:gd name="connsiteX4" fmla="*/ 679404 w 1671379"/>
              <a:gd name="connsiteY4" fmla="*/ 665019 h 699372"/>
              <a:gd name="connsiteX5" fmla="*/ 97513 w 1671379"/>
              <a:gd name="connsiteY5" fmla="*/ 475013 h 699372"/>
              <a:gd name="connsiteX6" fmla="*/ 38137 w 1671379"/>
              <a:gd name="connsiteY6" fmla="*/ 154380 h 699372"/>
              <a:gd name="connsiteX7" fmla="*/ 489399 w 1671379"/>
              <a:gd name="connsiteY7" fmla="*/ 0 h 699372"/>
              <a:gd name="connsiteX0" fmla="*/ 1356298 w 1678416"/>
              <a:gd name="connsiteY0" fmla="*/ 0 h 691169"/>
              <a:gd name="connsiteX1" fmla="*/ 1641306 w 1678416"/>
              <a:gd name="connsiteY1" fmla="*/ 201881 h 691169"/>
              <a:gd name="connsiteX2" fmla="*/ 1629431 w 1678416"/>
              <a:gd name="connsiteY2" fmla="*/ 546266 h 691169"/>
              <a:gd name="connsiteX3" fmla="*/ 1225669 w 1678416"/>
              <a:gd name="connsiteY3" fmla="*/ 676893 h 691169"/>
              <a:gd name="connsiteX4" fmla="*/ 679404 w 1678416"/>
              <a:gd name="connsiteY4" fmla="*/ 665019 h 691169"/>
              <a:gd name="connsiteX5" fmla="*/ 97513 w 1678416"/>
              <a:gd name="connsiteY5" fmla="*/ 475013 h 691169"/>
              <a:gd name="connsiteX6" fmla="*/ 38137 w 1678416"/>
              <a:gd name="connsiteY6" fmla="*/ 154380 h 691169"/>
              <a:gd name="connsiteX7" fmla="*/ 489399 w 1678416"/>
              <a:gd name="connsiteY7" fmla="*/ 0 h 691169"/>
              <a:gd name="connsiteX0" fmla="*/ 1309444 w 1631562"/>
              <a:gd name="connsiteY0" fmla="*/ 0 h 691169"/>
              <a:gd name="connsiteX1" fmla="*/ 1594452 w 1631562"/>
              <a:gd name="connsiteY1" fmla="*/ 201881 h 691169"/>
              <a:gd name="connsiteX2" fmla="*/ 1582577 w 1631562"/>
              <a:gd name="connsiteY2" fmla="*/ 546266 h 691169"/>
              <a:gd name="connsiteX3" fmla="*/ 1178815 w 1631562"/>
              <a:gd name="connsiteY3" fmla="*/ 676893 h 691169"/>
              <a:gd name="connsiteX4" fmla="*/ 632550 w 1631562"/>
              <a:gd name="connsiteY4" fmla="*/ 665019 h 691169"/>
              <a:gd name="connsiteX5" fmla="*/ 50659 w 1631562"/>
              <a:gd name="connsiteY5" fmla="*/ 475013 h 691169"/>
              <a:gd name="connsiteX6" fmla="*/ 74411 w 1631562"/>
              <a:gd name="connsiteY6" fmla="*/ 166255 h 691169"/>
              <a:gd name="connsiteX7" fmla="*/ 442545 w 1631562"/>
              <a:gd name="connsiteY7" fmla="*/ 0 h 691169"/>
              <a:gd name="connsiteX0" fmla="*/ 1279654 w 1601772"/>
              <a:gd name="connsiteY0" fmla="*/ 0 h 689263"/>
              <a:gd name="connsiteX1" fmla="*/ 1564662 w 1601772"/>
              <a:gd name="connsiteY1" fmla="*/ 201881 h 689263"/>
              <a:gd name="connsiteX2" fmla="*/ 1552787 w 1601772"/>
              <a:gd name="connsiteY2" fmla="*/ 546266 h 689263"/>
              <a:gd name="connsiteX3" fmla="*/ 1149025 w 1601772"/>
              <a:gd name="connsiteY3" fmla="*/ 676893 h 689263"/>
              <a:gd name="connsiteX4" fmla="*/ 602760 w 1601772"/>
              <a:gd name="connsiteY4" fmla="*/ 665019 h 689263"/>
              <a:gd name="connsiteX5" fmla="*/ 68371 w 1601772"/>
              <a:gd name="connsiteY5" fmla="*/ 510639 h 689263"/>
              <a:gd name="connsiteX6" fmla="*/ 44621 w 1601772"/>
              <a:gd name="connsiteY6" fmla="*/ 166255 h 689263"/>
              <a:gd name="connsiteX7" fmla="*/ 412755 w 1601772"/>
              <a:gd name="connsiteY7" fmla="*/ 0 h 689263"/>
              <a:gd name="connsiteX0" fmla="*/ 1263407 w 1585525"/>
              <a:gd name="connsiteY0" fmla="*/ 0 h 687574"/>
              <a:gd name="connsiteX1" fmla="*/ 1548415 w 1585525"/>
              <a:gd name="connsiteY1" fmla="*/ 201881 h 687574"/>
              <a:gd name="connsiteX2" fmla="*/ 1536540 w 1585525"/>
              <a:gd name="connsiteY2" fmla="*/ 546266 h 687574"/>
              <a:gd name="connsiteX3" fmla="*/ 1132778 w 1585525"/>
              <a:gd name="connsiteY3" fmla="*/ 676893 h 687574"/>
              <a:gd name="connsiteX4" fmla="*/ 586513 w 1585525"/>
              <a:gd name="connsiteY4" fmla="*/ 665019 h 687574"/>
              <a:gd name="connsiteX5" fmla="*/ 87750 w 1585525"/>
              <a:gd name="connsiteY5" fmla="*/ 546265 h 687574"/>
              <a:gd name="connsiteX6" fmla="*/ 28374 w 1585525"/>
              <a:gd name="connsiteY6" fmla="*/ 166255 h 687574"/>
              <a:gd name="connsiteX7" fmla="*/ 396508 w 1585525"/>
              <a:gd name="connsiteY7" fmla="*/ 0 h 687574"/>
              <a:gd name="connsiteX0" fmla="*/ 1263407 w 1585525"/>
              <a:gd name="connsiteY0" fmla="*/ 0 h 730665"/>
              <a:gd name="connsiteX1" fmla="*/ 1548415 w 1585525"/>
              <a:gd name="connsiteY1" fmla="*/ 201881 h 730665"/>
              <a:gd name="connsiteX2" fmla="*/ 1536540 w 1585525"/>
              <a:gd name="connsiteY2" fmla="*/ 546266 h 730665"/>
              <a:gd name="connsiteX3" fmla="*/ 1132778 w 1585525"/>
              <a:gd name="connsiteY3" fmla="*/ 676893 h 730665"/>
              <a:gd name="connsiteX4" fmla="*/ 586513 w 1585525"/>
              <a:gd name="connsiteY4" fmla="*/ 724395 h 730665"/>
              <a:gd name="connsiteX5" fmla="*/ 87750 w 1585525"/>
              <a:gd name="connsiteY5" fmla="*/ 546265 h 730665"/>
              <a:gd name="connsiteX6" fmla="*/ 28374 w 1585525"/>
              <a:gd name="connsiteY6" fmla="*/ 166255 h 730665"/>
              <a:gd name="connsiteX7" fmla="*/ 396508 w 1585525"/>
              <a:gd name="connsiteY7" fmla="*/ 0 h 730665"/>
              <a:gd name="connsiteX0" fmla="*/ 1263407 w 1587022"/>
              <a:gd name="connsiteY0" fmla="*/ 0 h 754052"/>
              <a:gd name="connsiteX1" fmla="*/ 1548415 w 1587022"/>
              <a:gd name="connsiteY1" fmla="*/ 201881 h 754052"/>
              <a:gd name="connsiteX2" fmla="*/ 1536540 w 1587022"/>
              <a:gd name="connsiteY2" fmla="*/ 546266 h 754052"/>
              <a:gd name="connsiteX3" fmla="*/ 1109027 w 1587022"/>
              <a:gd name="connsiteY3" fmla="*/ 736269 h 754052"/>
              <a:gd name="connsiteX4" fmla="*/ 586513 w 1587022"/>
              <a:gd name="connsiteY4" fmla="*/ 724395 h 754052"/>
              <a:gd name="connsiteX5" fmla="*/ 87750 w 1587022"/>
              <a:gd name="connsiteY5" fmla="*/ 546265 h 754052"/>
              <a:gd name="connsiteX6" fmla="*/ 28374 w 1587022"/>
              <a:gd name="connsiteY6" fmla="*/ 166255 h 754052"/>
              <a:gd name="connsiteX7" fmla="*/ 396508 w 1587022"/>
              <a:gd name="connsiteY7" fmla="*/ 0 h 75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7022" h="754052">
                <a:moveTo>
                  <a:pt x="1263407" y="0"/>
                </a:moveTo>
                <a:cubicBezTo>
                  <a:pt x="1452422" y="74221"/>
                  <a:pt x="1502893" y="110837"/>
                  <a:pt x="1548415" y="201881"/>
                </a:cubicBezTo>
                <a:cubicBezTo>
                  <a:pt x="1593937" y="292925"/>
                  <a:pt x="1609771" y="457201"/>
                  <a:pt x="1536540" y="546266"/>
                </a:cubicBezTo>
                <a:cubicBezTo>
                  <a:pt x="1463309" y="635331"/>
                  <a:pt x="1267365" y="706581"/>
                  <a:pt x="1109027" y="736269"/>
                </a:cubicBezTo>
                <a:cubicBezTo>
                  <a:pt x="950689" y="765957"/>
                  <a:pt x="756726" y="756062"/>
                  <a:pt x="586513" y="724395"/>
                </a:cubicBezTo>
                <a:cubicBezTo>
                  <a:pt x="416300" y="692728"/>
                  <a:pt x="180773" y="639288"/>
                  <a:pt x="87750" y="546265"/>
                </a:cubicBezTo>
                <a:cubicBezTo>
                  <a:pt x="-5273" y="453242"/>
                  <a:pt x="-23086" y="257299"/>
                  <a:pt x="28374" y="166255"/>
                </a:cubicBezTo>
                <a:cubicBezTo>
                  <a:pt x="79834" y="75211"/>
                  <a:pt x="396508" y="0"/>
                  <a:pt x="396508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18711" y="1746766"/>
                <a:ext cx="6086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711" y="1746766"/>
                <a:ext cx="60862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068397" y="1746766"/>
                <a:ext cx="6108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397" y="1746766"/>
                <a:ext cx="6108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373832" y="2624447"/>
                <a:ext cx="6201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32" y="2624447"/>
                <a:ext cx="6201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694245" y="2624447"/>
                <a:ext cx="963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245" y="2624447"/>
                <a:ext cx="9632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575435" y="3384406"/>
            <a:ext cx="175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One-step delay</a:t>
            </a:r>
          </a:p>
        </p:txBody>
      </p:sp>
    </p:spTree>
    <p:extLst>
      <p:ext uri="{BB962C8B-B14F-4D97-AF65-F5344CB8AC3E}">
        <p14:creationId xmlns:p14="http://schemas.microsoft.com/office/powerpoint/2010/main" val="14763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/>
          <p:cNvSpPr txBox="1"/>
          <p:nvPr/>
        </p:nvSpPr>
        <p:spPr>
          <a:xfrm>
            <a:off x="306270" y="1048711"/>
            <a:ext cx="8605441" cy="5369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RNNs can be unrolled across multiple time steps.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produces a DAG which</a:t>
            </a:r>
            <a:br>
              <a:rPr lang="en-US" sz="2400" dirty="0"/>
            </a:br>
            <a:r>
              <a:rPr lang="en-US" sz="2400" dirty="0"/>
              <a:t>supports backpropagation.</a:t>
            </a:r>
          </a:p>
          <a:p>
            <a:endParaRPr lang="en-US" sz="2400" dirty="0"/>
          </a:p>
          <a:p>
            <a:r>
              <a:rPr lang="en-US" sz="2400" dirty="0"/>
              <a:t>But its size depends on the </a:t>
            </a:r>
            <a:br>
              <a:rPr lang="en-US" sz="2400" dirty="0"/>
            </a:br>
            <a:r>
              <a:rPr lang="en-US" sz="2400" dirty="0"/>
              <a:t>input sequence length.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hape 124"/>
          <p:cNvSpPr txBox="1"/>
          <p:nvPr/>
        </p:nvSpPr>
        <p:spPr>
          <a:xfrm>
            <a:off x="180570" y="150243"/>
            <a:ext cx="7544699" cy="8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Unrolling RNNs</a:t>
            </a:r>
            <a:endParaRPr lang="en" sz="3200" dirty="0"/>
          </a:p>
        </p:txBody>
      </p:sp>
      <p:sp>
        <p:nvSpPr>
          <p:cNvPr id="2" name="Rectangle 1"/>
          <p:cNvSpPr/>
          <p:nvPr/>
        </p:nvSpPr>
        <p:spPr>
          <a:xfrm>
            <a:off x="1819343" y="1978826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9606" y="2251694"/>
            <a:ext cx="1279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57114" y="2242025"/>
            <a:ext cx="10888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412084" y="2575333"/>
            <a:ext cx="1587022" cy="754052"/>
          </a:xfrm>
          <a:custGeom>
            <a:avLst/>
            <a:gdLst>
              <a:gd name="connsiteX0" fmla="*/ 1369873 w 1756698"/>
              <a:gd name="connsiteY0" fmla="*/ 0 h 696949"/>
              <a:gd name="connsiteX1" fmla="*/ 1690507 w 1756698"/>
              <a:gd name="connsiteY1" fmla="*/ 261257 h 696949"/>
              <a:gd name="connsiteX2" fmla="*/ 1738008 w 1756698"/>
              <a:gd name="connsiteY2" fmla="*/ 534390 h 696949"/>
              <a:gd name="connsiteX3" fmla="*/ 1678631 w 1756698"/>
              <a:gd name="connsiteY3" fmla="*/ 641268 h 696949"/>
              <a:gd name="connsiteX4" fmla="*/ 954236 w 1756698"/>
              <a:gd name="connsiteY4" fmla="*/ 688769 h 696949"/>
              <a:gd name="connsiteX5" fmla="*/ 111088 w 1756698"/>
              <a:gd name="connsiteY5" fmla="*/ 475013 h 696949"/>
              <a:gd name="connsiteX6" fmla="*/ 51712 w 1756698"/>
              <a:gd name="connsiteY6" fmla="*/ 154380 h 696949"/>
              <a:gd name="connsiteX7" fmla="*/ 502974 w 1756698"/>
              <a:gd name="connsiteY7" fmla="*/ 0 h 696949"/>
              <a:gd name="connsiteX0" fmla="*/ 1356298 w 1760924"/>
              <a:gd name="connsiteY0" fmla="*/ 0 h 676237"/>
              <a:gd name="connsiteX1" fmla="*/ 1676932 w 1760924"/>
              <a:gd name="connsiteY1" fmla="*/ 261257 h 676237"/>
              <a:gd name="connsiteX2" fmla="*/ 1724433 w 1760924"/>
              <a:gd name="connsiteY2" fmla="*/ 534390 h 676237"/>
              <a:gd name="connsiteX3" fmla="*/ 1665056 w 1760924"/>
              <a:gd name="connsiteY3" fmla="*/ 641268 h 676237"/>
              <a:gd name="connsiteX4" fmla="*/ 679404 w 1760924"/>
              <a:gd name="connsiteY4" fmla="*/ 665019 h 676237"/>
              <a:gd name="connsiteX5" fmla="*/ 97513 w 1760924"/>
              <a:gd name="connsiteY5" fmla="*/ 475013 h 676237"/>
              <a:gd name="connsiteX6" fmla="*/ 38137 w 1760924"/>
              <a:gd name="connsiteY6" fmla="*/ 154380 h 676237"/>
              <a:gd name="connsiteX7" fmla="*/ 489399 w 1760924"/>
              <a:gd name="connsiteY7" fmla="*/ 0 h 676237"/>
              <a:gd name="connsiteX0" fmla="*/ 1356298 w 1750387"/>
              <a:gd name="connsiteY0" fmla="*/ 0 h 700248"/>
              <a:gd name="connsiteX1" fmla="*/ 1676932 w 1750387"/>
              <a:gd name="connsiteY1" fmla="*/ 261257 h 700248"/>
              <a:gd name="connsiteX2" fmla="*/ 1724433 w 1750387"/>
              <a:gd name="connsiteY2" fmla="*/ 534390 h 700248"/>
              <a:gd name="connsiteX3" fmla="*/ 1344422 w 1750387"/>
              <a:gd name="connsiteY3" fmla="*/ 688769 h 700248"/>
              <a:gd name="connsiteX4" fmla="*/ 679404 w 1750387"/>
              <a:gd name="connsiteY4" fmla="*/ 665019 h 700248"/>
              <a:gd name="connsiteX5" fmla="*/ 97513 w 1750387"/>
              <a:gd name="connsiteY5" fmla="*/ 475013 h 700248"/>
              <a:gd name="connsiteX6" fmla="*/ 38137 w 1750387"/>
              <a:gd name="connsiteY6" fmla="*/ 154380 h 700248"/>
              <a:gd name="connsiteX7" fmla="*/ 489399 w 1750387"/>
              <a:gd name="connsiteY7" fmla="*/ 0 h 700248"/>
              <a:gd name="connsiteX0" fmla="*/ 1356298 w 1741009"/>
              <a:gd name="connsiteY0" fmla="*/ 0 h 700248"/>
              <a:gd name="connsiteX1" fmla="*/ 1641306 w 1741009"/>
              <a:gd name="connsiteY1" fmla="*/ 201881 h 700248"/>
              <a:gd name="connsiteX2" fmla="*/ 1724433 w 1741009"/>
              <a:gd name="connsiteY2" fmla="*/ 534390 h 700248"/>
              <a:gd name="connsiteX3" fmla="*/ 1344422 w 1741009"/>
              <a:gd name="connsiteY3" fmla="*/ 688769 h 700248"/>
              <a:gd name="connsiteX4" fmla="*/ 679404 w 1741009"/>
              <a:gd name="connsiteY4" fmla="*/ 665019 h 700248"/>
              <a:gd name="connsiteX5" fmla="*/ 97513 w 1741009"/>
              <a:gd name="connsiteY5" fmla="*/ 475013 h 700248"/>
              <a:gd name="connsiteX6" fmla="*/ 38137 w 1741009"/>
              <a:gd name="connsiteY6" fmla="*/ 154380 h 700248"/>
              <a:gd name="connsiteX7" fmla="*/ 489399 w 1741009"/>
              <a:gd name="connsiteY7" fmla="*/ 0 h 700248"/>
              <a:gd name="connsiteX0" fmla="*/ 1356298 w 1741009"/>
              <a:gd name="connsiteY0" fmla="*/ 0 h 700248"/>
              <a:gd name="connsiteX1" fmla="*/ 1641306 w 1741009"/>
              <a:gd name="connsiteY1" fmla="*/ 201881 h 700248"/>
              <a:gd name="connsiteX2" fmla="*/ 1724433 w 1741009"/>
              <a:gd name="connsiteY2" fmla="*/ 534390 h 700248"/>
              <a:gd name="connsiteX3" fmla="*/ 1344422 w 1741009"/>
              <a:gd name="connsiteY3" fmla="*/ 688769 h 700248"/>
              <a:gd name="connsiteX4" fmla="*/ 679404 w 1741009"/>
              <a:gd name="connsiteY4" fmla="*/ 665019 h 700248"/>
              <a:gd name="connsiteX5" fmla="*/ 97513 w 1741009"/>
              <a:gd name="connsiteY5" fmla="*/ 475013 h 700248"/>
              <a:gd name="connsiteX6" fmla="*/ 38137 w 1741009"/>
              <a:gd name="connsiteY6" fmla="*/ 154380 h 700248"/>
              <a:gd name="connsiteX7" fmla="*/ 489399 w 1741009"/>
              <a:gd name="connsiteY7" fmla="*/ 0 h 700248"/>
              <a:gd name="connsiteX0" fmla="*/ 1356298 w 1692903"/>
              <a:gd name="connsiteY0" fmla="*/ 0 h 698496"/>
              <a:gd name="connsiteX1" fmla="*/ 1641306 w 1692903"/>
              <a:gd name="connsiteY1" fmla="*/ 201881 h 698496"/>
              <a:gd name="connsiteX2" fmla="*/ 1665057 w 1692903"/>
              <a:gd name="connsiteY2" fmla="*/ 558141 h 698496"/>
              <a:gd name="connsiteX3" fmla="*/ 1344422 w 1692903"/>
              <a:gd name="connsiteY3" fmla="*/ 688769 h 698496"/>
              <a:gd name="connsiteX4" fmla="*/ 679404 w 1692903"/>
              <a:gd name="connsiteY4" fmla="*/ 665019 h 698496"/>
              <a:gd name="connsiteX5" fmla="*/ 97513 w 1692903"/>
              <a:gd name="connsiteY5" fmla="*/ 475013 h 698496"/>
              <a:gd name="connsiteX6" fmla="*/ 38137 w 1692903"/>
              <a:gd name="connsiteY6" fmla="*/ 154380 h 698496"/>
              <a:gd name="connsiteX7" fmla="*/ 489399 w 1692903"/>
              <a:gd name="connsiteY7" fmla="*/ 0 h 698496"/>
              <a:gd name="connsiteX0" fmla="*/ 1356298 w 1671379"/>
              <a:gd name="connsiteY0" fmla="*/ 0 h 699372"/>
              <a:gd name="connsiteX1" fmla="*/ 1641306 w 1671379"/>
              <a:gd name="connsiteY1" fmla="*/ 201881 h 699372"/>
              <a:gd name="connsiteX2" fmla="*/ 1629431 w 1671379"/>
              <a:gd name="connsiteY2" fmla="*/ 546266 h 699372"/>
              <a:gd name="connsiteX3" fmla="*/ 1344422 w 1671379"/>
              <a:gd name="connsiteY3" fmla="*/ 688769 h 699372"/>
              <a:gd name="connsiteX4" fmla="*/ 679404 w 1671379"/>
              <a:gd name="connsiteY4" fmla="*/ 665019 h 699372"/>
              <a:gd name="connsiteX5" fmla="*/ 97513 w 1671379"/>
              <a:gd name="connsiteY5" fmla="*/ 475013 h 699372"/>
              <a:gd name="connsiteX6" fmla="*/ 38137 w 1671379"/>
              <a:gd name="connsiteY6" fmla="*/ 154380 h 699372"/>
              <a:gd name="connsiteX7" fmla="*/ 489399 w 1671379"/>
              <a:gd name="connsiteY7" fmla="*/ 0 h 699372"/>
              <a:gd name="connsiteX0" fmla="*/ 1356298 w 1678416"/>
              <a:gd name="connsiteY0" fmla="*/ 0 h 691169"/>
              <a:gd name="connsiteX1" fmla="*/ 1641306 w 1678416"/>
              <a:gd name="connsiteY1" fmla="*/ 201881 h 691169"/>
              <a:gd name="connsiteX2" fmla="*/ 1629431 w 1678416"/>
              <a:gd name="connsiteY2" fmla="*/ 546266 h 691169"/>
              <a:gd name="connsiteX3" fmla="*/ 1225669 w 1678416"/>
              <a:gd name="connsiteY3" fmla="*/ 676893 h 691169"/>
              <a:gd name="connsiteX4" fmla="*/ 679404 w 1678416"/>
              <a:gd name="connsiteY4" fmla="*/ 665019 h 691169"/>
              <a:gd name="connsiteX5" fmla="*/ 97513 w 1678416"/>
              <a:gd name="connsiteY5" fmla="*/ 475013 h 691169"/>
              <a:gd name="connsiteX6" fmla="*/ 38137 w 1678416"/>
              <a:gd name="connsiteY6" fmla="*/ 154380 h 691169"/>
              <a:gd name="connsiteX7" fmla="*/ 489399 w 1678416"/>
              <a:gd name="connsiteY7" fmla="*/ 0 h 691169"/>
              <a:gd name="connsiteX0" fmla="*/ 1309444 w 1631562"/>
              <a:gd name="connsiteY0" fmla="*/ 0 h 691169"/>
              <a:gd name="connsiteX1" fmla="*/ 1594452 w 1631562"/>
              <a:gd name="connsiteY1" fmla="*/ 201881 h 691169"/>
              <a:gd name="connsiteX2" fmla="*/ 1582577 w 1631562"/>
              <a:gd name="connsiteY2" fmla="*/ 546266 h 691169"/>
              <a:gd name="connsiteX3" fmla="*/ 1178815 w 1631562"/>
              <a:gd name="connsiteY3" fmla="*/ 676893 h 691169"/>
              <a:gd name="connsiteX4" fmla="*/ 632550 w 1631562"/>
              <a:gd name="connsiteY4" fmla="*/ 665019 h 691169"/>
              <a:gd name="connsiteX5" fmla="*/ 50659 w 1631562"/>
              <a:gd name="connsiteY5" fmla="*/ 475013 h 691169"/>
              <a:gd name="connsiteX6" fmla="*/ 74411 w 1631562"/>
              <a:gd name="connsiteY6" fmla="*/ 166255 h 691169"/>
              <a:gd name="connsiteX7" fmla="*/ 442545 w 1631562"/>
              <a:gd name="connsiteY7" fmla="*/ 0 h 691169"/>
              <a:gd name="connsiteX0" fmla="*/ 1279654 w 1601772"/>
              <a:gd name="connsiteY0" fmla="*/ 0 h 689263"/>
              <a:gd name="connsiteX1" fmla="*/ 1564662 w 1601772"/>
              <a:gd name="connsiteY1" fmla="*/ 201881 h 689263"/>
              <a:gd name="connsiteX2" fmla="*/ 1552787 w 1601772"/>
              <a:gd name="connsiteY2" fmla="*/ 546266 h 689263"/>
              <a:gd name="connsiteX3" fmla="*/ 1149025 w 1601772"/>
              <a:gd name="connsiteY3" fmla="*/ 676893 h 689263"/>
              <a:gd name="connsiteX4" fmla="*/ 602760 w 1601772"/>
              <a:gd name="connsiteY4" fmla="*/ 665019 h 689263"/>
              <a:gd name="connsiteX5" fmla="*/ 68371 w 1601772"/>
              <a:gd name="connsiteY5" fmla="*/ 510639 h 689263"/>
              <a:gd name="connsiteX6" fmla="*/ 44621 w 1601772"/>
              <a:gd name="connsiteY6" fmla="*/ 166255 h 689263"/>
              <a:gd name="connsiteX7" fmla="*/ 412755 w 1601772"/>
              <a:gd name="connsiteY7" fmla="*/ 0 h 689263"/>
              <a:gd name="connsiteX0" fmla="*/ 1263407 w 1585525"/>
              <a:gd name="connsiteY0" fmla="*/ 0 h 687574"/>
              <a:gd name="connsiteX1" fmla="*/ 1548415 w 1585525"/>
              <a:gd name="connsiteY1" fmla="*/ 201881 h 687574"/>
              <a:gd name="connsiteX2" fmla="*/ 1536540 w 1585525"/>
              <a:gd name="connsiteY2" fmla="*/ 546266 h 687574"/>
              <a:gd name="connsiteX3" fmla="*/ 1132778 w 1585525"/>
              <a:gd name="connsiteY3" fmla="*/ 676893 h 687574"/>
              <a:gd name="connsiteX4" fmla="*/ 586513 w 1585525"/>
              <a:gd name="connsiteY4" fmla="*/ 665019 h 687574"/>
              <a:gd name="connsiteX5" fmla="*/ 87750 w 1585525"/>
              <a:gd name="connsiteY5" fmla="*/ 546265 h 687574"/>
              <a:gd name="connsiteX6" fmla="*/ 28374 w 1585525"/>
              <a:gd name="connsiteY6" fmla="*/ 166255 h 687574"/>
              <a:gd name="connsiteX7" fmla="*/ 396508 w 1585525"/>
              <a:gd name="connsiteY7" fmla="*/ 0 h 687574"/>
              <a:gd name="connsiteX0" fmla="*/ 1263407 w 1585525"/>
              <a:gd name="connsiteY0" fmla="*/ 0 h 730665"/>
              <a:gd name="connsiteX1" fmla="*/ 1548415 w 1585525"/>
              <a:gd name="connsiteY1" fmla="*/ 201881 h 730665"/>
              <a:gd name="connsiteX2" fmla="*/ 1536540 w 1585525"/>
              <a:gd name="connsiteY2" fmla="*/ 546266 h 730665"/>
              <a:gd name="connsiteX3" fmla="*/ 1132778 w 1585525"/>
              <a:gd name="connsiteY3" fmla="*/ 676893 h 730665"/>
              <a:gd name="connsiteX4" fmla="*/ 586513 w 1585525"/>
              <a:gd name="connsiteY4" fmla="*/ 724395 h 730665"/>
              <a:gd name="connsiteX5" fmla="*/ 87750 w 1585525"/>
              <a:gd name="connsiteY5" fmla="*/ 546265 h 730665"/>
              <a:gd name="connsiteX6" fmla="*/ 28374 w 1585525"/>
              <a:gd name="connsiteY6" fmla="*/ 166255 h 730665"/>
              <a:gd name="connsiteX7" fmla="*/ 396508 w 1585525"/>
              <a:gd name="connsiteY7" fmla="*/ 0 h 730665"/>
              <a:gd name="connsiteX0" fmla="*/ 1263407 w 1587022"/>
              <a:gd name="connsiteY0" fmla="*/ 0 h 754052"/>
              <a:gd name="connsiteX1" fmla="*/ 1548415 w 1587022"/>
              <a:gd name="connsiteY1" fmla="*/ 201881 h 754052"/>
              <a:gd name="connsiteX2" fmla="*/ 1536540 w 1587022"/>
              <a:gd name="connsiteY2" fmla="*/ 546266 h 754052"/>
              <a:gd name="connsiteX3" fmla="*/ 1109027 w 1587022"/>
              <a:gd name="connsiteY3" fmla="*/ 736269 h 754052"/>
              <a:gd name="connsiteX4" fmla="*/ 586513 w 1587022"/>
              <a:gd name="connsiteY4" fmla="*/ 724395 h 754052"/>
              <a:gd name="connsiteX5" fmla="*/ 87750 w 1587022"/>
              <a:gd name="connsiteY5" fmla="*/ 546265 h 754052"/>
              <a:gd name="connsiteX6" fmla="*/ 28374 w 1587022"/>
              <a:gd name="connsiteY6" fmla="*/ 166255 h 754052"/>
              <a:gd name="connsiteX7" fmla="*/ 396508 w 1587022"/>
              <a:gd name="connsiteY7" fmla="*/ 0 h 75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7022" h="754052">
                <a:moveTo>
                  <a:pt x="1263407" y="0"/>
                </a:moveTo>
                <a:cubicBezTo>
                  <a:pt x="1452422" y="74221"/>
                  <a:pt x="1502893" y="110837"/>
                  <a:pt x="1548415" y="201881"/>
                </a:cubicBezTo>
                <a:cubicBezTo>
                  <a:pt x="1593937" y="292925"/>
                  <a:pt x="1609771" y="457201"/>
                  <a:pt x="1536540" y="546266"/>
                </a:cubicBezTo>
                <a:cubicBezTo>
                  <a:pt x="1463309" y="635331"/>
                  <a:pt x="1267365" y="706581"/>
                  <a:pt x="1109027" y="736269"/>
                </a:cubicBezTo>
                <a:cubicBezTo>
                  <a:pt x="950689" y="765957"/>
                  <a:pt x="756726" y="756062"/>
                  <a:pt x="586513" y="724395"/>
                </a:cubicBezTo>
                <a:cubicBezTo>
                  <a:pt x="416300" y="692728"/>
                  <a:pt x="180773" y="639288"/>
                  <a:pt x="87750" y="546265"/>
                </a:cubicBezTo>
                <a:cubicBezTo>
                  <a:pt x="-5273" y="453242"/>
                  <a:pt x="-23086" y="257299"/>
                  <a:pt x="28374" y="166255"/>
                </a:cubicBezTo>
                <a:cubicBezTo>
                  <a:pt x="79834" y="75211"/>
                  <a:pt x="396508" y="0"/>
                  <a:pt x="396508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2639" y="1696148"/>
                <a:ext cx="6086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39" y="1696148"/>
                <a:ext cx="6086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929705" y="1696148"/>
                <a:ext cx="6108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705" y="1696148"/>
                <a:ext cx="6108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29704" y="2438027"/>
                <a:ext cx="6201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704" y="2438027"/>
                <a:ext cx="6201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2563" y="2433583"/>
                <a:ext cx="963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63" y="2433583"/>
                <a:ext cx="9632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273677" y="3335292"/>
            <a:ext cx="175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One-step delay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80033" y="1978826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13858" y="2502867"/>
            <a:ext cx="1279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7804" y="2242025"/>
            <a:ext cx="10888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586892" y="1947322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892" y="1947322"/>
                <a:ext cx="572721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790394" y="1696149"/>
                <a:ext cx="574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94" y="1696149"/>
                <a:ext cx="574452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790394" y="2438028"/>
                <a:ext cx="583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94" y="2438028"/>
                <a:ext cx="58375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701866" y="3386253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35691" y="3910294"/>
            <a:ext cx="1279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39637" y="3649452"/>
            <a:ext cx="10888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608724" y="3354749"/>
                <a:ext cx="56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24" y="3354749"/>
                <a:ext cx="565604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812228" y="3103576"/>
                <a:ext cx="5673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8" y="3103576"/>
                <a:ext cx="56733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12228" y="3845455"/>
                <a:ext cx="576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8" y="3845455"/>
                <a:ext cx="57663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5693595" y="4823335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27420" y="5347376"/>
            <a:ext cx="1279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31366" y="5086534"/>
            <a:ext cx="10888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600454" y="4791831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54" y="4791831"/>
                <a:ext cx="572721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3956" y="4540658"/>
                <a:ext cx="574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56" y="4540658"/>
                <a:ext cx="574452" cy="461665"/>
              </a:xfrm>
              <a:prstGeom prst="rect">
                <a:avLst/>
              </a:prstGeom>
              <a:blipFill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803956" y="5282537"/>
                <a:ext cx="583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56" y="5282537"/>
                <a:ext cx="583750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5387829" y="2535264"/>
            <a:ext cx="1343067" cy="1033154"/>
          </a:xfrm>
          <a:custGeom>
            <a:avLst/>
            <a:gdLst>
              <a:gd name="connsiteX0" fmla="*/ 1128911 w 1372947"/>
              <a:gd name="connsiteY0" fmla="*/ 0 h 1033154"/>
              <a:gd name="connsiteX1" fmla="*/ 1354542 w 1372947"/>
              <a:gd name="connsiteY1" fmla="*/ 213756 h 1033154"/>
              <a:gd name="connsiteX2" fmla="*/ 701399 w 1372947"/>
              <a:gd name="connsiteY2" fmla="*/ 486889 h 1033154"/>
              <a:gd name="connsiteX3" fmla="*/ 12630 w 1372947"/>
              <a:gd name="connsiteY3" fmla="*/ 771897 h 1033154"/>
              <a:gd name="connsiteX4" fmla="*/ 321388 w 1372947"/>
              <a:gd name="connsiteY4" fmla="*/ 1033154 h 1033154"/>
              <a:gd name="connsiteX0" fmla="*/ 1128911 w 1355598"/>
              <a:gd name="connsiteY0" fmla="*/ 0 h 1033154"/>
              <a:gd name="connsiteX1" fmla="*/ 1354542 w 1355598"/>
              <a:gd name="connsiteY1" fmla="*/ 213756 h 1033154"/>
              <a:gd name="connsiteX2" fmla="*/ 701399 w 1355598"/>
              <a:gd name="connsiteY2" fmla="*/ 486889 h 1033154"/>
              <a:gd name="connsiteX3" fmla="*/ 12630 w 1355598"/>
              <a:gd name="connsiteY3" fmla="*/ 771897 h 1033154"/>
              <a:gd name="connsiteX4" fmla="*/ 321388 w 1355598"/>
              <a:gd name="connsiteY4" fmla="*/ 1033154 h 1033154"/>
              <a:gd name="connsiteX0" fmla="*/ 1116380 w 1343067"/>
              <a:gd name="connsiteY0" fmla="*/ 0 h 1033154"/>
              <a:gd name="connsiteX1" fmla="*/ 1342011 w 1343067"/>
              <a:gd name="connsiteY1" fmla="*/ 213756 h 1033154"/>
              <a:gd name="connsiteX2" fmla="*/ 688868 w 1343067"/>
              <a:gd name="connsiteY2" fmla="*/ 486889 h 1033154"/>
              <a:gd name="connsiteX3" fmla="*/ 99 w 1343067"/>
              <a:gd name="connsiteY3" fmla="*/ 771897 h 1033154"/>
              <a:gd name="connsiteX4" fmla="*/ 308857 w 1343067"/>
              <a:gd name="connsiteY4" fmla="*/ 1033154 h 103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67" h="1033154">
                <a:moveTo>
                  <a:pt x="1116380" y="0"/>
                </a:moveTo>
                <a:cubicBezTo>
                  <a:pt x="1264821" y="66304"/>
                  <a:pt x="1353886" y="49481"/>
                  <a:pt x="1342011" y="213756"/>
                </a:cubicBezTo>
                <a:cubicBezTo>
                  <a:pt x="1330136" y="378031"/>
                  <a:pt x="688868" y="486889"/>
                  <a:pt x="688868" y="486889"/>
                </a:cubicBezTo>
                <a:cubicBezTo>
                  <a:pt x="465216" y="579913"/>
                  <a:pt x="-7818" y="573975"/>
                  <a:pt x="99" y="771897"/>
                </a:cubicBezTo>
                <a:cubicBezTo>
                  <a:pt x="8016" y="969819"/>
                  <a:pt x="122810" y="948047"/>
                  <a:pt x="308857" y="103315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423994" y="3949878"/>
            <a:ext cx="1343067" cy="1033154"/>
          </a:xfrm>
          <a:custGeom>
            <a:avLst/>
            <a:gdLst>
              <a:gd name="connsiteX0" fmla="*/ 1128911 w 1372947"/>
              <a:gd name="connsiteY0" fmla="*/ 0 h 1033154"/>
              <a:gd name="connsiteX1" fmla="*/ 1354542 w 1372947"/>
              <a:gd name="connsiteY1" fmla="*/ 213756 h 1033154"/>
              <a:gd name="connsiteX2" fmla="*/ 701399 w 1372947"/>
              <a:gd name="connsiteY2" fmla="*/ 486889 h 1033154"/>
              <a:gd name="connsiteX3" fmla="*/ 12630 w 1372947"/>
              <a:gd name="connsiteY3" fmla="*/ 771897 h 1033154"/>
              <a:gd name="connsiteX4" fmla="*/ 321388 w 1372947"/>
              <a:gd name="connsiteY4" fmla="*/ 1033154 h 1033154"/>
              <a:gd name="connsiteX0" fmla="*/ 1128911 w 1355598"/>
              <a:gd name="connsiteY0" fmla="*/ 0 h 1033154"/>
              <a:gd name="connsiteX1" fmla="*/ 1354542 w 1355598"/>
              <a:gd name="connsiteY1" fmla="*/ 213756 h 1033154"/>
              <a:gd name="connsiteX2" fmla="*/ 701399 w 1355598"/>
              <a:gd name="connsiteY2" fmla="*/ 486889 h 1033154"/>
              <a:gd name="connsiteX3" fmla="*/ 12630 w 1355598"/>
              <a:gd name="connsiteY3" fmla="*/ 771897 h 1033154"/>
              <a:gd name="connsiteX4" fmla="*/ 321388 w 1355598"/>
              <a:gd name="connsiteY4" fmla="*/ 1033154 h 1033154"/>
              <a:gd name="connsiteX0" fmla="*/ 1116380 w 1343067"/>
              <a:gd name="connsiteY0" fmla="*/ 0 h 1033154"/>
              <a:gd name="connsiteX1" fmla="*/ 1342011 w 1343067"/>
              <a:gd name="connsiteY1" fmla="*/ 213756 h 1033154"/>
              <a:gd name="connsiteX2" fmla="*/ 688868 w 1343067"/>
              <a:gd name="connsiteY2" fmla="*/ 486889 h 1033154"/>
              <a:gd name="connsiteX3" fmla="*/ 99 w 1343067"/>
              <a:gd name="connsiteY3" fmla="*/ 771897 h 1033154"/>
              <a:gd name="connsiteX4" fmla="*/ 308857 w 1343067"/>
              <a:gd name="connsiteY4" fmla="*/ 1033154 h 103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67" h="1033154">
                <a:moveTo>
                  <a:pt x="1116380" y="0"/>
                </a:moveTo>
                <a:cubicBezTo>
                  <a:pt x="1264821" y="66304"/>
                  <a:pt x="1353886" y="49481"/>
                  <a:pt x="1342011" y="213756"/>
                </a:cubicBezTo>
                <a:cubicBezTo>
                  <a:pt x="1330136" y="378031"/>
                  <a:pt x="688868" y="486889"/>
                  <a:pt x="688868" y="486889"/>
                </a:cubicBezTo>
                <a:cubicBezTo>
                  <a:pt x="465216" y="579913"/>
                  <a:pt x="-7818" y="573975"/>
                  <a:pt x="99" y="771897"/>
                </a:cubicBezTo>
                <a:cubicBezTo>
                  <a:pt x="8016" y="969819"/>
                  <a:pt x="122810" y="948047"/>
                  <a:pt x="308857" y="103315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423993" y="5347376"/>
            <a:ext cx="1343067" cy="1033154"/>
          </a:xfrm>
          <a:custGeom>
            <a:avLst/>
            <a:gdLst>
              <a:gd name="connsiteX0" fmla="*/ 1128911 w 1372947"/>
              <a:gd name="connsiteY0" fmla="*/ 0 h 1033154"/>
              <a:gd name="connsiteX1" fmla="*/ 1354542 w 1372947"/>
              <a:gd name="connsiteY1" fmla="*/ 213756 h 1033154"/>
              <a:gd name="connsiteX2" fmla="*/ 701399 w 1372947"/>
              <a:gd name="connsiteY2" fmla="*/ 486889 h 1033154"/>
              <a:gd name="connsiteX3" fmla="*/ 12630 w 1372947"/>
              <a:gd name="connsiteY3" fmla="*/ 771897 h 1033154"/>
              <a:gd name="connsiteX4" fmla="*/ 321388 w 1372947"/>
              <a:gd name="connsiteY4" fmla="*/ 1033154 h 1033154"/>
              <a:gd name="connsiteX0" fmla="*/ 1128911 w 1355598"/>
              <a:gd name="connsiteY0" fmla="*/ 0 h 1033154"/>
              <a:gd name="connsiteX1" fmla="*/ 1354542 w 1355598"/>
              <a:gd name="connsiteY1" fmla="*/ 213756 h 1033154"/>
              <a:gd name="connsiteX2" fmla="*/ 701399 w 1355598"/>
              <a:gd name="connsiteY2" fmla="*/ 486889 h 1033154"/>
              <a:gd name="connsiteX3" fmla="*/ 12630 w 1355598"/>
              <a:gd name="connsiteY3" fmla="*/ 771897 h 1033154"/>
              <a:gd name="connsiteX4" fmla="*/ 321388 w 1355598"/>
              <a:gd name="connsiteY4" fmla="*/ 1033154 h 1033154"/>
              <a:gd name="connsiteX0" fmla="*/ 1116380 w 1343067"/>
              <a:gd name="connsiteY0" fmla="*/ 0 h 1033154"/>
              <a:gd name="connsiteX1" fmla="*/ 1342011 w 1343067"/>
              <a:gd name="connsiteY1" fmla="*/ 213756 h 1033154"/>
              <a:gd name="connsiteX2" fmla="*/ 688868 w 1343067"/>
              <a:gd name="connsiteY2" fmla="*/ 486889 h 1033154"/>
              <a:gd name="connsiteX3" fmla="*/ 99 w 1343067"/>
              <a:gd name="connsiteY3" fmla="*/ 771897 h 1033154"/>
              <a:gd name="connsiteX4" fmla="*/ 308857 w 1343067"/>
              <a:gd name="connsiteY4" fmla="*/ 1033154 h 103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67" h="1033154">
                <a:moveTo>
                  <a:pt x="1116380" y="0"/>
                </a:moveTo>
                <a:cubicBezTo>
                  <a:pt x="1264821" y="66304"/>
                  <a:pt x="1353886" y="49481"/>
                  <a:pt x="1342011" y="213756"/>
                </a:cubicBezTo>
                <a:cubicBezTo>
                  <a:pt x="1330136" y="378031"/>
                  <a:pt x="688868" y="486889"/>
                  <a:pt x="688868" y="486889"/>
                </a:cubicBezTo>
                <a:cubicBezTo>
                  <a:pt x="465216" y="579913"/>
                  <a:pt x="-7818" y="573975"/>
                  <a:pt x="99" y="771897"/>
                </a:cubicBezTo>
                <a:cubicBezTo>
                  <a:pt x="8016" y="969819"/>
                  <a:pt x="122810" y="948047"/>
                  <a:pt x="308857" y="103315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4" name="Shape 122"/>
          <p:cNvSpPr txBox="1"/>
          <p:nvPr/>
        </p:nvSpPr>
        <p:spPr>
          <a:xfrm>
            <a:off x="8019853" y="1678606"/>
            <a:ext cx="5973417" cy="5369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Usually drawn as: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8" name="Rectangle 33"/>
          <p:cNvSpPr/>
          <p:nvPr/>
        </p:nvSpPr>
        <p:spPr>
          <a:xfrm>
            <a:off x="7919468" y="3480562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7"/>
          <p:cNvCxnSpPr/>
          <p:nvPr/>
        </p:nvCxnSpPr>
        <p:spPr>
          <a:xfrm flipV="1">
            <a:off x="8349085" y="4289153"/>
            <a:ext cx="0" cy="1055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8"/>
          <p:cNvCxnSpPr>
            <a:stCxn id="38" idx="0"/>
          </p:cNvCxnSpPr>
          <p:nvPr/>
        </p:nvCxnSpPr>
        <p:spPr>
          <a:xfrm flipH="1" flipV="1">
            <a:off x="8331319" y="2540783"/>
            <a:ext cx="3645" cy="939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2"/>
              <p:cNvSpPr/>
              <p:nvPr/>
            </p:nvSpPr>
            <p:spPr>
              <a:xfrm>
                <a:off x="8349085" y="4646618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85" y="4646618"/>
                <a:ext cx="572721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6"/>
              <p:cNvSpPr/>
              <p:nvPr/>
            </p:nvSpPr>
            <p:spPr>
              <a:xfrm>
                <a:off x="8463233" y="2832358"/>
                <a:ext cx="574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233" y="2832358"/>
                <a:ext cx="574452" cy="461665"/>
              </a:xfrm>
              <a:prstGeom prst="rect">
                <a:avLst/>
              </a:prstGeom>
              <a:blipFill>
                <a:blip r:embed="rId1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47"/>
              <p:cNvSpPr/>
              <p:nvPr/>
            </p:nvSpPr>
            <p:spPr>
              <a:xfrm>
                <a:off x="8750459" y="3380186"/>
                <a:ext cx="583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59" y="3380186"/>
                <a:ext cx="583750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65"/>
          <p:cNvCxnSpPr/>
          <p:nvPr/>
        </p:nvCxnSpPr>
        <p:spPr>
          <a:xfrm>
            <a:off x="8750459" y="3884857"/>
            <a:ext cx="56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8"/>
          <p:cNvSpPr/>
          <p:nvPr/>
        </p:nvSpPr>
        <p:spPr>
          <a:xfrm>
            <a:off x="9315304" y="3484254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69"/>
          <p:cNvCxnSpPr/>
          <p:nvPr/>
        </p:nvCxnSpPr>
        <p:spPr>
          <a:xfrm flipV="1">
            <a:off x="9744921" y="4292845"/>
            <a:ext cx="0" cy="1055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0"/>
          <p:cNvCxnSpPr>
            <a:stCxn id="53" idx="0"/>
          </p:cNvCxnSpPr>
          <p:nvPr/>
        </p:nvCxnSpPr>
        <p:spPr>
          <a:xfrm flipH="1" flipV="1">
            <a:off x="9727155" y="2544475"/>
            <a:ext cx="3645" cy="939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71"/>
              <p:cNvSpPr/>
              <p:nvPr/>
            </p:nvSpPr>
            <p:spPr>
              <a:xfrm>
                <a:off x="9744921" y="4650310"/>
                <a:ext cx="565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921" y="4650310"/>
                <a:ext cx="565603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72"/>
              <p:cNvSpPr/>
              <p:nvPr/>
            </p:nvSpPr>
            <p:spPr>
              <a:xfrm>
                <a:off x="9859069" y="2836050"/>
                <a:ext cx="5673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069" y="2836050"/>
                <a:ext cx="567335" cy="461665"/>
              </a:xfrm>
              <a:prstGeom prst="rect">
                <a:avLst/>
              </a:prstGeom>
              <a:blipFill>
                <a:blip r:embed="rId2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73"/>
              <p:cNvSpPr/>
              <p:nvPr/>
            </p:nvSpPr>
            <p:spPr>
              <a:xfrm>
                <a:off x="10146295" y="3383878"/>
                <a:ext cx="576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295" y="3383878"/>
                <a:ext cx="576633" cy="461665"/>
              </a:xfrm>
              <a:prstGeom prst="rect">
                <a:avLst/>
              </a:prstGeom>
              <a:blipFill>
                <a:blip r:embed="rId2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74"/>
          <p:cNvCxnSpPr/>
          <p:nvPr/>
        </p:nvCxnSpPr>
        <p:spPr>
          <a:xfrm>
            <a:off x="10146295" y="3888549"/>
            <a:ext cx="56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82"/>
          <p:cNvSpPr/>
          <p:nvPr/>
        </p:nvSpPr>
        <p:spPr>
          <a:xfrm>
            <a:off x="10711000" y="3506492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83"/>
          <p:cNvCxnSpPr/>
          <p:nvPr/>
        </p:nvCxnSpPr>
        <p:spPr>
          <a:xfrm flipV="1">
            <a:off x="11140617" y="4315083"/>
            <a:ext cx="0" cy="1055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4"/>
          <p:cNvCxnSpPr>
            <a:stCxn id="60" idx="0"/>
          </p:cNvCxnSpPr>
          <p:nvPr/>
        </p:nvCxnSpPr>
        <p:spPr>
          <a:xfrm flipH="1" flipV="1">
            <a:off x="11122851" y="2566713"/>
            <a:ext cx="3645" cy="939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85"/>
              <p:cNvSpPr/>
              <p:nvPr/>
            </p:nvSpPr>
            <p:spPr>
              <a:xfrm>
                <a:off x="11140617" y="4672548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17" y="4672548"/>
                <a:ext cx="572721" cy="461665"/>
              </a:xfrm>
              <a:prstGeom prst="rect">
                <a:avLst/>
              </a:prstGeom>
              <a:blipFill>
                <a:blip r:embed="rId2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86"/>
              <p:cNvSpPr/>
              <p:nvPr/>
            </p:nvSpPr>
            <p:spPr>
              <a:xfrm>
                <a:off x="11254765" y="2858288"/>
                <a:ext cx="574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765" y="2858288"/>
                <a:ext cx="574452" cy="461665"/>
              </a:xfrm>
              <a:prstGeom prst="rect">
                <a:avLst/>
              </a:prstGeom>
              <a:blipFill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87"/>
              <p:cNvSpPr/>
              <p:nvPr/>
            </p:nvSpPr>
            <p:spPr>
              <a:xfrm>
                <a:off x="11541991" y="3406116"/>
                <a:ext cx="583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991" y="3406116"/>
                <a:ext cx="583750" cy="461665"/>
              </a:xfrm>
              <a:prstGeom prst="rect">
                <a:avLst/>
              </a:prstGeom>
              <a:blipFill>
                <a:blip r:embed="rId2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88"/>
          <p:cNvCxnSpPr/>
          <p:nvPr/>
        </p:nvCxnSpPr>
        <p:spPr>
          <a:xfrm>
            <a:off x="11541991" y="3910787"/>
            <a:ext cx="56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/>
          <p:cNvSpPr txBox="1"/>
          <p:nvPr/>
        </p:nvSpPr>
        <p:spPr>
          <a:xfrm>
            <a:off x="1892136" y="1054767"/>
            <a:ext cx="8478981" cy="5369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Often layers are stacked vertically (deep RNNs):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hape 124"/>
          <p:cNvSpPr txBox="1"/>
          <p:nvPr/>
        </p:nvSpPr>
        <p:spPr>
          <a:xfrm>
            <a:off x="516648" y="143797"/>
            <a:ext cx="7399418" cy="8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RNN structure</a:t>
            </a:r>
            <a:endParaRPr lang="en" sz="3200" dirty="0"/>
          </a:p>
        </p:txBody>
      </p:sp>
      <p:sp>
        <p:nvSpPr>
          <p:cNvPr id="34" name="Rectangle 33"/>
          <p:cNvSpPr/>
          <p:nvPr/>
        </p:nvSpPr>
        <p:spPr>
          <a:xfrm>
            <a:off x="3461979" y="4182070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891595" y="4990661"/>
            <a:ext cx="0" cy="579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0"/>
          </p:cNvCxnSpPr>
          <p:nvPr/>
        </p:nvCxnSpPr>
        <p:spPr>
          <a:xfrm flipH="1" flipV="1">
            <a:off x="3873830" y="3242291"/>
            <a:ext cx="3645" cy="939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865941" y="5082723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941" y="5082723"/>
                <a:ext cx="57272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864210" y="3729520"/>
                <a:ext cx="7042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210" y="3729520"/>
                <a:ext cx="704295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224402" y="4081693"/>
                <a:ext cx="713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402" y="4081693"/>
                <a:ext cx="713592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>
            <a:off x="4292970" y="4586364"/>
            <a:ext cx="56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857815" y="4185762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287431" y="4994353"/>
            <a:ext cx="0" cy="575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0"/>
          </p:cNvCxnSpPr>
          <p:nvPr/>
        </p:nvCxnSpPr>
        <p:spPr>
          <a:xfrm flipH="1" flipV="1">
            <a:off x="5269666" y="3245983"/>
            <a:ext cx="3645" cy="939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261777" y="5086415"/>
                <a:ext cx="565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77" y="5086415"/>
                <a:ext cx="56560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271488" y="3768390"/>
                <a:ext cx="7042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88" y="3768390"/>
                <a:ext cx="704295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81601" y="4122792"/>
                <a:ext cx="713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01" y="4122792"/>
                <a:ext cx="713592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5688806" y="4590056"/>
            <a:ext cx="56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53511" y="4208000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667184" y="5020283"/>
            <a:ext cx="1823" cy="550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3" idx="0"/>
          </p:cNvCxnSpPr>
          <p:nvPr/>
        </p:nvCxnSpPr>
        <p:spPr>
          <a:xfrm flipH="1" flipV="1">
            <a:off x="6665362" y="3268221"/>
            <a:ext cx="3645" cy="939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657473" y="5108653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73" y="5108653"/>
                <a:ext cx="572721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655742" y="3729520"/>
                <a:ext cx="7042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742" y="3729520"/>
                <a:ext cx="704295" cy="461665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7084501" y="4107624"/>
                <a:ext cx="713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501" y="4107624"/>
                <a:ext cx="71359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>
            <a:off x="7084502" y="4612294"/>
            <a:ext cx="56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58334" y="2437392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3873829" y="1993543"/>
            <a:ext cx="3644" cy="443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89325" y="2841686"/>
            <a:ext cx="56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854170" y="2441084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H="1" flipV="1">
            <a:off x="5261777" y="1994833"/>
            <a:ext cx="7889" cy="446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85161" y="2845378"/>
            <a:ext cx="56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49866" y="2463322"/>
            <a:ext cx="830991" cy="808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1" idx="0"/>
          </p:cNvCxnSpPr>
          <p:nvPr/>
        </p:nvCxnSpPr>
        <p:spPr>
          <a:xfrm flipH="1" flipV="1">
            <a:off x="6655817" y="1993543"/>
            <a:ext cx="9544" cy="469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80857" y="2867616"/>
            <a:ext cx="56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891595" y="3089722"/>
                <a:ext cx="7025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95" y="3089722"/>
                <a:ext cx="70256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298873" y="3128592"/>
                <a:ext cx="7025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73" y="3128592"/>
                <a:ext cx="702564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683127" y="3089722"/>
                <a:ext cx="7025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127" y="3089722"/>
                <a:ext cx="70256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3891596" y="1955963"/>
                <a:ext cx="697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96" y="1955963"/>
                <a:ext cx="697179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5298874" y="1994833"/>
                <a:ext cx="697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74" y="1994833"/>
                <a:ext cx="697179" cy="461665"/>
              </a:xfrm>
              <a:prstGeom prst="rect">
                <a:avLst/>
              </a:prstGeom>
              <a:blipFill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6683128" y="1955963"/>
                <a:ext cx="697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128" y="1955963"/>
                <a:ext cx="697179" cy="461665"/>
              </a:xfrm>
              <a:prstGeom prst="rect">
                <a:avLst/>
              </a:prstGeom>
              <a:blipFill>
                <a:blip r:embed="rId1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234185" y="2360966"/>
                <a:ext cx="7064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85" y="2360966"/>
                <a:ext cx="706475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5633958" y="2380022"/>
                <a:ext cx="7064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58" y="2380022"/>
                <a:ext cx="706475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7034410" y="2360253"/>
                <a:ext cx="7064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410" y="2360253"/>
                <a:ext cx="706475" cy="461665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4437694" y="5807109"/>
            <a:ext cx="1745025" cy="362857"/>
          </a:xfrm>
          <a:prstGeom prst="rightArrow">
            <a:avLst/>
          </a:prstGeom>
          <a:solidFill>
            <a:srgbClr val="84B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52073" y="5732053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94" name="Right Arrow 93"/>
          <p:cNvSpPr/>
          <p:nvPr/>
        </p:nvSpPr>
        <p:spPr>
          <a:xfrm rot="16200000">
            <a:off x="2276054" y="2846586"/>
            <a:ext cx="1255747" cy="362857"/>
          </a:xfrm>
          <a:prstGeom prst="rightArrow">
            <a:avLst/>
          </a:prstGeom>
          <a:solidFill>
            <a:srgbClr val="84B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647313" y="3729906"/>
            <a:ext cx="16177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Higher </a:t>
            </a:r>
            <a:br>
              <a:rPr lang="en-US" sz="2400" dirty="0"/>
            </a:br>
            <a:r>
              <a:rPr lang="en-US" sz="2400" dirty="0"/>
              <a:t>level </a:t>
            </a:r>
            <a:br>
              <a:rPr lang="en-US" sz="2400" dirty="0"/>
            </a:br>
            <a:r>
              <a:rPr lang="en-US" sz="2400" dirty="0"/>
              <a:t>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8495" y="2544451"/>
            <a:ext cx="187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parameters </a:t>
            </a:r>
            <a:br>
              <a:rPr lang="en-US" dirty="0"/>
            </a:br>
            <a:r>
              <a:rPr lang="en-US" dirty="0"/>
              <a:t>at this level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88494" y="4266891"/>
            <a:ext cx="187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parameters </a:t>
            </a:r>
            <a:br>
              <a:rPr lang="en-US" dirty="0"/>
            </a:br>
            <a:r>
              <a:rPr lang="en-US" dirty="0"/>
              <a:t>at this level </a:t>
            </a:r>
          </a:p>
        </p:txBody>
      </p:sp>
      <p:sp>
        <p:nvSpPr>
          <p:cNvPr id="50" name="Right Arrow 49"/>
          <p:cNvSpPr/>
          <p:nvPr/>
        </p:nvSpPr>
        <p:spPr>
          <a:xfrm rot="10800000">
            <a:off x="7846272" y="2660258"/>
            <a:ext cx="351789" cy="36285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7846272" y="4408628"/>
            <a:ext cx="351789" cy="36285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8953057" y="3187461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ym typeface="Symbol"/>
              </a:rPr>
              <a:t>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524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9698" y="1630507"/>
            <a:ext cx="10960499" cy="36388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05"/>
          <p:cNvSpPr txBox="1"/>
          <p:nvPr/>
        </p:nvSpPr>
        <p:spPr>
          <a:xfrm>
            <a:off x="1132324" y="423895"/>
            <a:ext cx="8259600" cy="92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3000" dirty="0"/>
              <a:t>Recurrent Networks offer a lot of flexibility:</a:t>
            </a:r>
          </a:p>
        </p:txBody>
      </p:sp>
      <p:cxnSp>
        <p:nvCxnSpPr>
          <p:cNvPr id="6" name="Shape 106"/>
          <p:cNvCxnSpPr/>
          <p:nvPr/>
        </p:nvCxnSpPr>
        <p:spPr>
          <a:xfrm rot="10800000">
            <a:off x="1488667" y="5346980"/>
            <a:ext cx="617700" cy="622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107"/>
          <p:cNvSpPr txBox="1"/>
          <p:nvPr/>
        </p:nvSpPr>
        <p:spPr>
          <a:xfrm>
            <a:off x="2033700" y="6025456"/>
            <a:ext cx="3299099" cy="6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Vanilla Neural Networks</a:t>
            </a:r>
          </a:p>
        </p:txBody>
      </p:sp>
      <p:cxnSp>
        <p:nvCxnSpPr>
          <p:cNvPr id="8" name="Shape 115"/>
          <p:cNvCxnSpPr/>
          <p:nvPr/>
        </p:nvCxnSpPr>
        <p:spPr>
          <a:xfrm flipH="1" flipV="1">
            <a:off x="3241338" y="4938039"/>
            <a:ext cx="331667" cy="40628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16"/>
          <p:cNvSpPr txBox="1"/>
          <p:nvPr/>
        </p:nvSpPr>
        <p:spPr>
          <a:xfrm>
            <a:off x="2944451" y="5374819"/>
            <a:ext cx="3299099" cy="6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e.g. </a:t>
            </a:r>
            <a:r>
              <a:rPr lang="en" sz="1800" b="1" dirty="0"/>
              <a:t>Image Captioning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image -&gt; sequence of words</a:t>
            </a:r>
          </a:p>
        </p:txBody>
      </p:sp>
      <p:cxnSp>
        <p:nvCxnSpPr>
          <p:cNvPr id="11" name="Shape 124"/>
          <p:cNvCxnSpPr/>
          <p:nvPr/>
        </p:nvCxnSpPr>
        <p:spPr>
          <a:xfrm flipH="1" flipV="1">
            <a:off x="5262125" y="5100108"/>
            <a:ext cx="817822" cy="953186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125"/>
          <p:cNvSpPr txBox="1"/>
          <p:nvPr/>
        </p:nvSpPr>
        <p:spPr>
          <a:xfrm>
            <a:off x="5412937" y="5997618"/>
            <a:ext cx="4052400" cy="6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e.g. </a:t>
            </a:r>
            <a:r>
              <a:rPr lang="en" sz="1800" b="1" dirty="0"/>
              <a:t>Sentiment Classification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sequence of words -&gt; sentiment</a:t>
            </a:r>
          </a:p>
        </p:txBody>
      </p:sp>
      <p:cxnSp>
        <p:nvCxnSpPr>
          <p:cNvPr id="15" name="Shape 133"/>
          <p:cNvCxnSpPr/>
          <p:nvPr/>
        </p:nvCxnSpPr>
        <p:spPr>
          <a:xfrm flipH="1" flipV="1">
            <a:off x="8229600" y="4293441"/>
            <a:ext cx="303621" cy="935798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Shape 134"/>
          <p:cNvSpPr txBox="1"/>
          <p:nvPr/>
        </p:nvSpPr>
        <p:spPr>
          <a:xfrm>
            <a:off x="6639734" y="5200477"/>
            <a:ext cx="4052400" cy="6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e.g. </a:t>
            </a:r>
            <a:r>
              <a:rPr lang="en" sz="1800" b="1" dirty="0"/>
              <a:t>Machine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seq of words -&gt; seq of words</a:t>
            </a:r>
          </a:p>
        </p:txBody>
      </p:sp>
      <p:cxnSp>
        <p:nvCxnSpPr>
          <p:cNvPr id="18" name="Shape 142"/>
          <p:cNvCxnSpPr/>
          <p:nvPr/>
        </p:nvCxnSpPr>
        <p:spPr>
          <a:xfrm flipV="1">
            <a:off x="10363002" y="5275501"/>
            <a:ext cx="263699" cy="60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143"/>
          <p:cNvSpPr txBox="1"/>
          <p:nvPr/>
        </p:nvSpPr>
        <p:spPr>
          <a:xfrm>
            <a:off x="9391924" y="5994683"/>
            <a:ext cx="3016674" cy="6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e.g. </a:t>
            </a:r>
            <a:r>
              <a:rPr lang="en" sz="1800" b="1" dirty="0"/>
              <a:t>Video classification on frame level</a:t>
            </a:r>
          </a:p>
        </p:txBody>
      </p:sp>
    </p:spTree>
    <p:extLst>
      <p:ext uri="{BB962C8B-B14F-4D97-AF65-F5344CB8AC3E}">
        <p14:creationId xmlns:p14="http://schemas.microsoft.com/office/powerpoint/2010/main" val="328074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0"/>
          <p:cNvSpPr txBox="1"/>
          <p:nvPr/>
        </p:nvSpPr>
        <p:spPr>
          <a:xfrm>
            <a:off x="-155150" y="363452"/>
            <a:ext cx="7286700" cy="543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/>
              <a:t>Recurrent Neural Network</a:t>
            </a:r>
          </a:p>
        </p:txBody>
      </p:sp>
      <p:grpSp>
        <p:nvGrpSpPr>
          <p:cNvPr id="5" name="Shape 191"/>
          <p:cNvGrpSpPr/>
          <p:nvPr/>
        </p:nvGrpSpPr>
        <p:grpSpPr>
          <a:xfrm>
            <a:off x="9228327" y="135923"/>
            <a:ext cx="1180652" cy="3356585"/>
            <a:chOff x="3548350" y="2044700"/>
            <a:chExt cx="1477686" cy="3037100"/>
          </a:xfrm>
        </p:grpSpPr>
        <p:sp>
          <p:nvSpPr>
            <p:cNvPr id="6" name="Shape 192"/>
            <p:cNvSpPr/>
            <p:nvPr/>
          </p:nvSpPr>
          <p:spPr>
            <a:xfrm>
              <a:off x="3839200" y="4213600"/>
              <a:ext cx="398099" cy="8682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x</a:t>
              </a:r>
            </a:p>
          </p:txBody>
        </p:sp>
        <p:sp>
          <p:nvSpPr>
            <p:cNvPr id="7" name="Shape 193"/>
            <p:cNvSpPr/>
            <p:nvPr/>
          </p:nvSpPr>
          <p:spPr>
            <a:xfrm>
              <a:off x="3548350" y="3243450"/>
              <a:ext cx="979799" cy="623099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FFFFFF"/>
                  </a:solidFill>
                </a:rPr>
                <a:t>RNN</a:t>
              </a:r>
            </a:p>
          </p:txBody>
        </p:sp>
        <p:sp>
          <p:nvSpPr>
            <p:cNvPr id="8" name="Shape 194"/>
            <p:cNvSpPr/>
            <p:nvPr/>
          </p:nvSpPr>
          <p:spPr>
            <a:xfrm>
              <a:off x="3839200" y="2044700"/>
              <a:ext cx="398099" cy="8682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y</a:t>
              </a:r>
            </a:p>
          </p:txBody>
        </p:sp>
        <p:cxnSp>
          <p:nvCxnSpPr>
            <p:cNvPr id="9" name="Shape 195"/>
            <p:cNvCxnSpPr>
              <a:stCxn id="7" idx="0"/>
              <a:endCxn id="8" idx="2"/>
            </p:cNvCxnSpPr>
            <p:nvPr/>
          </p:nvCxnSpPr>
          <p:spPr>
            <a:xfrm rot="10800000">
              <a:off x="4038249" y="2912850"/>
              <a:ext cx="0" cy="330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" name="Shape 196"/>
            <p:cNvCxnSpPr>
              <a:stCxn id="6" idx="0"/>
              <a:endCxn id="7" idx="2"/>
            </p:cNvCxnSpPr>
            <p:nvPr/>
          </p:nvCxnSpPr>
          <p:spPr>
            <a:xfrm rot="10800000">
              <a:off x="4038249" y="3866500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" name="Shape 197"/>
            <p:cNvSpPr/>
            <p:nvPr/>
          </p:nvSpPr>
          <p:spPr>
            <a:xfrm>
              <a:off x="4508273" y="3401125"/>
              <a:ext cx="517763" cy="278767"/>
            </a:xfrm>
            <a:custGeom>
              <a:avLst/>
              <a:gdLst/>
              <a:ahLst/>
              <a:cxnLst/>
              <a:rect l="0" t="0" r="0" b="0"/>
              <a:pathLst>
                <a:path w="14987" h="14019" extrusionOk="0">
                  <a:moveTo>
                    <a:pt x="637" y="0"/>
                  </a:moveTo>
                  <a:cubicBezTo>
                    <a:pt x="3026" y="1327"/>
                    <a:pt x="15080" y="5629"/>
                    <a:pt x="14974" y="7966"/>
                  </a:cubicBezTo>
                  <a:cubicBezTo>
                    <a:pt x="14867" y="10302"/>
                    <a:pt x="2495" y="13010"/>
                    <a:pt x="0" y="14019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  <p:sp>
        <p:nvSpPr>
          <p:cNvPr id="12" name="Shape 198"/>
          <p:cNvSpPr txBox="1"/>
          <p:nvPr/>
        </p:nvSpPr>
        <p:spPr>
          <a:xfrm>
            <a:off x="1221575" y="1388511"/>
            <a:ext cx="5472900" cy="10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We can process a sequence of vectors </a:t>
            </a:r>
            <a:r>
              <a:rPr lang="en" sz="1800" b="1" dirty="0"/>
              <a:t>x </a:t>
            </a:r>
            <a:r>
              <a:rPr lang="en" sz="1800" dirty="0"/>
              <a:t>by applying a recurrence formula at every time step: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13" name="Shape 1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1248" y="2759867"/>
            <a:ext cx="3955649" cy="87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200"/>
          <p:cNvSpPr/>
          <p:nvPr/>
        </p:nvSpPr>
        <p:spPr>
          <a:xfrm>
            <a:off x="1794400" y="2759867"/>
            <a:ext cx="620700" cy="818799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01"/>
          <p:cNvSpPr txBox="1"/>
          <p:nvPr/>
        </p:nvSpPr>
        <p:spPr>
          <a:xfrm>
            <a:off x="1121501" y="3578667"/>
            <a:ext cx="2213099" cy="7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new state</a:t>
            </a:r>
          </a:p>
        </p:txBody>
      </p:sp>
      <p:sp>
        <p:nvSpPr>
          <p:cNvPr id="16" name="Shape 202"/>
          <p:cNvSpPr/>
          <p:nvPr/>
        </p:nvSpPr>
        <p:spPr>
          <a:xfrm>
            <a:off x="3958025" y="2787401"/>
            <a:ext cx="939300" cy="818799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03"/>
          <p:cNvSpPr txBox="1"/>
          <p:nvPr/>
        </p:nvSpPr>
        <p:spPr>
          <a:xfrm>
            <a:off x="3688876" y="3578667"/>
            <a:ext cx="2213099" cy="7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</a:rPr>
              <a:t>old state</a:t>
            </a:r>
          </a:p>
        </p:txBody>
      </p:sp>
      <p:sp>
        <p:nvSpPr>
          <p:cNvPr id="18" name="Shape 204"/>
          <p:cNvSpPr/>
          <p:nvPr/>
        </p:nvSpPr>
        <p:spPr>
          <a:xfrm>
            <a:off x="5070450" y="2787401"/>
            <a:ext cx="548699" cy="8187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205"/>
          <p:cNvSpPr txBox="1"/>
          <p:nvPr/>
        </p:nvSpPr>
        <p:spPr>
          <a:xfrm>
            <a:off x="4984176" y="3594100"/>
            <a:ext cx="2401499" cy="7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input vector at some time step</a:t>
            </a:r>
          </a:p>
        </p:txBody>
      </p:sp>
      <p:sp>
        <p:nvSpPr>
          <p:cNvPr id="20" name="Shape 206"/>
          <p:cNvSpPr/>
          <p:nvPr/>
        </p:nvSpPr>
        <p:spPr>
          <a:xfrm>
            <a:off x="3018726" y="2759867"/>
            <a:ext cx="719699" cy="818799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07"/>
          <p:cNvSpPr txBox="1"/>
          <p:nvPr/>
        </p:nvSpPr>
        <p:spPr>
          <a:xfrm>
            <a:off x="2034101" y="4469700"/>
            <a:ext cx="2908199" cy="7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00FF"/>
                </a:solidFill>
              </a:rPr>
              <a:t>some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00FF"/>
                </a:solidFill>
              </a:rPr>
              <a:t>with parameters W</a:t>
            </a:r>
          </a:p>
        </p:txBody>
      </p:sp>
      <p:cxnSp>
        <p:nvCxnSpPr>
          <p:cNvPr id="22" name="Shape 208"/>
          <p:cNvCxnSpPr/>
          <p:nvPr/>
        </p:nvCxnSpPr>
        <p:spPr>
          <a:xfrm rot="10800000" flipH="1">
            <a:off x="3131375" y="3680267"/>
            <a:ext cx="171000" cy="907199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224"/>
          <p:cNvSpPr txBox="1"/>
          <p:nvPr/>
        </p:nvSpPr>
        <p:spPr>
          <a:xfrm>
            <a:off x="505726" y="5487048"/>
            <a:ext cx="6366300" cy="7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Notice: the same function and the same set of parameters are used at every time step.</a:t>
            </a:r>
          </a:p>
        </p:txBody>
      </p:sp>
      <p:pic>
        <p:nvPicPr>
          <p:cNvPr id="24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925" y="4721016"/>
            <a:ext cx="5251017" cy="636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724" y="5726490"/>
            <a:ext cx="2124569" cy="636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05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Shape 7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076" y="40433"/>
            <a:ext cx="961150" cy="65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Shape 7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426" y="243631"/>
            <a:ext cx="1885950" cy="177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4" name="Shape 744"/>
          <p:cNvCxnSpPr/>
          <p:nvPr/>
        </p:nvCxnSpPr>
        <p:spPr>
          <a:xfrm rot="10800000">
            <a:off x="5158903" y="272064"/>
            <a:ext cx="2921999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5" name="Shape 745"/>
          <p:cNvSpPr/>
          <p:nvPr/>
        </p:nvSpPr>
        <p:spPr>
          <a:xfrm>
            <a:off x="6925689" y="3616746"/>
            <a:ext cx="464817" cy="10255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/>
              <a:t>h0</a:t>
            </a:r>
          </a:p>
        </p:txBody>
      </p:sp>
      <p:cxnSp>
        <p:nvCxnSpPr>
          <p:cNvPr id="746" name="Shape 746"/>
          <p:cNvCxnSpPr>
            <a:endCxn id="745" idx="2"/>
          </p:cNvCxnSpPr>
          <p:nvPr/>
        </p:nvCxnSpPr>
        <p:spPr>
          <a:xfrm rot="10800000">
            <a:off x="7109890" y="4642344"/>
            <a:ext cx="0" cy="6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7" name="Shape 747"/>
          <p:cNvSpPr/>
          <p:nvPr/>
        </p:nvSpPr>
        <p:spPr>
          <a:xfrm>
            <a:off x="6689861" y="5288871"/>
            <a:ext cx="776170" cy="10255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dk1"/>
                </a:solidFill>
              </a:rPr>
              <a:t>x0</a:t>
            </a:r>
          </a:p>
          <a:p>
            <a:pPr algn="ctr"/>
            <a:r>
              <a:rPr lang="en" sz="1200" dirty="0">
                <a:solidFill>
                  <a:schemeClr val="dk1"/>
                </a:solidFill>
              </a:rPr>
              <a:t>&lt;START&gt;</a:t>
            </a:r>
          </a:p>
        </p:txBody>
      </p:sp>
      <p:cxnSp>
        <p:nvCxnSpPr>
          <p:cNvPr id="748" name="Shape 748"/>
          <p:cNvCxnSpPr>
            <a:stCxn id="745" idx="0"/>
          </p:cNvCxnSpPr>
          <p:nvPr/>
        </p:nvCxnSpPr>
        <p:spPr>
          <a:xfrm rot="10800000">
            <a:off x="7109890" y="3056344"/>
            <a:ext cx="0" cy="56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9" name="Shape 749"/>
          <p:cNvSpPr/>
          <p:nvPr/>
        </p:nvSpPr>
        <p:spPr>
          <a:xfrm>
            <a:off x="6925689" y="2349566"/>
            <a:ext cx="464817" cy="7067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/>
              <a:t>y0</a:t>
            </a:r>
          </a:p>
        </p:txBody>
      </p:sp>
      <p:cxnSp>
        <p:nvCxnSpPr>
          <p:cNvPr id="750" name="Shape 750"/>
          <p:cNvCxnSpPr>
            <a:endCxn id="745" idx="1"/>
          </p:cNvCxnSpPr>
          <p:nvPr/>
        </p:nvCxnSpPr>
        <p:spPr>
          <a:xfrm rot="10800000" flipH="1">
            <a:off x="5086990" y="4129544"/>
            <a:ext cx="1838700" cy="1729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1" name="Shape 751"/>
          <p:cNvSpPr txBox="1"/>
          <p:nvPr/>
        </p:nvSpPr>
        <p:spPr>
          <a:xfrm>
            <a:off x="6646510" y="6269567"/>
            <a:ext cx="1709016" cy="515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&lt;START&gt;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9966376" y="243631"/>
            <a:ext cx="1436374" cy="1367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0000FF"/>
                </a:solidFill>
              </a:rPr>
              <a:t>test image</a:t>
            </a:r>
          </a:p>
        </p:txBody>
      </p:sp>
      <p:sp>
        <p:nvSpPr>
          <p:cNvPr id="753" name="Shape 753"/>
          <p:cNvSpPr/>
          <p:nvPr/>
        </p:nvSpPr>
        <p:spPr>
          <a:xfrm>
            <a:off x="7544368" y="5288871"/>
            <a:ext cx="579127" cy="10255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/>
              <a:t>straw</a:t>
            </a:r>
          </a:p>
        </p:txBody>
      </p:sp>
      <p:sp>
        <p:nvSpPr>
          <p:cNvPr id="754" name="Shape 754"/>
          <p:cNvSpPr/>
          <p:nvPr/>
        </p:nvSpPr>
        <p:spPr>
          <a:xfrm>
            <a:off x="1856676" y="6090000"/>
            <a:ext cx="1123799" cy="6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b="1"/>
          </a:p>
        </p:txBody>
      </p:sp>
      <p:cxnSp>
        <p:nvCxnSpPr>
          <p:cNvPr id="755" name="Shape 755"/>
          <p:cNvCxnSpPr>
            <a:endCxn id="757" idx="1"/>
          </p:cNvCxnSpPr>
          <p:nvPr/>
        </p:nvCxnSpPr>
        <p:spPr>
          <a:xfrm>
            <a:off x="7293954" y="4129544"/>
            <a:ext cx="28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8" name="Shape 758"/>
          <p:cNvCxnSpPr/>
          <p:nvPr/>
        </p:nvCxnSpPr>
        <p:spPr>
          <a:xfrm flipV="1">
            <a:off x="7767365" y="4642472"/>
            <a:ext cx="0" cy="646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7" name="Shape 757"/>
          <p:cNvSpPr/>
          <p:nvPr/>
        </p:nvSpPr>
        <p:spPr>
          <a:xfrm>
            <a:off x="7583153" y="3616746"/>
            <a:ext cx="464817" cy="10255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/>
              <a:t>h1</a:t>
            </a:r>
          </a:p>
        </p:txBody>
      </p:sp>
      <p:cxnSp>
        <p:nvCxnSpPr>
          <p:cNvPr id="759" name="Shape 759"/>
          <p:cNvCxnSpPr/>
          <p:nvPr/>
        </p:nvCxnSpPr>
        <p:spPr>
          <a:xfrm flipV="1">
            <a:off x="7767365" y="3056344"/>
            <a:ext cx="0" cy="56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0" name="Shape 760"/>
          <p:cNvSpPr/>
          <p:nvPr/>
        </p:nvSpPr>
        <p:spPr>
          <a:xfrm>
            <a:off x="7583153" y="2349566"/>
            <a:ext cx="464817" cy="7067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/>
              <a:t>y1</a:t>
            </a:r>
          </a:p>
        </p:txBody>
      </p:sp>
      <p:sp>
        <p:nvSpPr>
          <p:cNvPr id="761" name="Shape 761"/>
          <p:cNvSpPr/>
          <p:nvPr/>
        </p:nvSpPr>
        <p:spPr>
          <a:xfrm>
            <a:off x="8230168" y="5288871"/>
            <a:ext cx="579127" cy="10255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/>
              <a:t>hat</a:t>
            </a:r>
          </a:p>
        </p:txBody>
      </p:sp>
      <p:cxnSp>
        <p:nvCxnSpPr>
          <p:cNvPr id="762" name="Shape 762"/>
          <p:cNvCxnSpPr>
            <a:endCxn id="764" idx="1"/>
          </p:cNvCxnSpPr>
          <p:nvPr/>
        </p:nvCxnSpPr>
        <p:spPr>
          <a:xfrm>
            <a:off x="7951719" y="4129544"/>
            <a:ext cx="28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4" name="Shape 764"/>
          <p:cNvSpPr/>
          <p:nvPr/>
        </p:nvSpPr>
        <p:spPr>
          <a:xfrm>
            <a:off x="8240618" y="3616746"/>
            <a:ext cx="464817" cy="10255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/>
              <a:t>h2</a:t>
            </a:r>
          </a:p>
        </p:txBody>
      </p:sp>
      <p:cxnSp>
        <p:nvCxnSpPr>
          <p:cNvPr id="765" name="Shape 765"/>
          <p:cNvCxnSpPr/>
          <p:nvPr/>
        </p:nvCxnSpPr>
        <p:spPr>
          <a:xfrm flipV="1">
            <a:off x="8424829" y="3056344"/>
            <a:ext cx="0" cy="56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6" name="Shape 766"/>
          <p:cNvSpPr/>
          <p:nvPr/>
        </p:nvSpPr>
        <p:spPr>
          <a:xfrm>
            <a:off x="8240618" y="2349566"/>
            <a:ext cx="464817" cy="7067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/>
              <a:t>y2</a:t>
            </a:r>
          </a:p>
        </p:txBody>
      </p:sp>
      <p:cxnSp>
        <p:nvCxnSpPr>
          <p:cNvPr id="767" name="Shape 767"/>
          <p:cNvCxnSpPr/>
          <p:nvPr/>
        </p:nvCxnSpPr>
        <p:spPr>
          <a:xfrm flipV="1">
            <a:off x="8424829" y="4642472"/>
            <a:ext cx="0" cy="646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8" name="Shape 768"/>
          <p:cNvCxnSpPr/>
          <p:nvPr/>
        </p:nvCxnSpPr>
        <p:spPr>
          <a:xfrm>
            <a:off x="8609019" y="2702964"/>
            <a:ext cx="964500" cy="650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0" name="Shape 770"/>
          <p:cNvSpPr txBox="1"/>
          <p:nvPr/>
        </p:nvSpPr>
        <p:spPr>
          <a:xfrm>
            <a:off x="9606378" y="2661900"/>
            <a:ext cx="3128699" cy="6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0000FF"/>
                </a:solidFill>
              </a:rPr>
              <a:t>sample</a:t>
            </a:r>
          </a:p>
          <a:p>
            <a:r>
              <a:rPr lang="en" sz="2400">
                <a:solidFill>
                  <a:srgbClr val="0000FF"/>
                </a:solidFill>
              </a:rPr>
              <a:t>&lt;END&gt; token</a:t>
            </a:r>
          </a:p>
          <a:p>
            <a:r>
              <a:rPr lang="en" sz="2400">
                <a:solidFill>
                  <a:srgbClr val="0000FF"/>
                </a:solidFill>
              </a:rPr>
              <a:t>=&gt; finish.</a:t>
            </a:r>
          </a:p>
          <a:p>
            <a:endParaRPr sz="240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3323" y="3527855"/>
            <a:ext cx="2408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Image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Representation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9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759</Words>
  <Application>Microsoft Office PowerPoint</Application>
  <PresentationFormat>宽屏</PresentationFormat>
  <Paragraphs>192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Symbol</vt:lpstr>
      <vt:lpstr>Office 主题​​</vt:lpstr>
      <vt:lpstr>More Neural Network</vt:lpstr>
      <vt:lpstr>Recurrent Neural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Architecture for an LSTM</vt:lpstr>
      <vt:lpstr>Walkthrough</vt:lpstr>
      <vt:lpstr>Walkthrough</vt:lpstr>
      <vt:lpstr>Walkthrough</vt:lpstr>
      <vt:lpstr>Walkthrough</vt:lpstr>
      <vt:lpstr>PowerPoint 演示文稿</vt:lpstr>
      <vt:lpstr>Demo Stock price prediction</vt:lpstr>
      <vt:lpstr>Homework-Household power consumption prediction</vt:lpstr>
      <vt:lpstr>/ Attention/ Transformers / </vt:lpstr>
      <vt:lpstr>Self-Attention</vt:lpstr>
      <vt:lpstr>PowerPoint 演示文稿</vt:lpstr>
      <vt:lpstr>PowerPoint 演示文稿</vt:lpstr>
      <vt:lpstr>PowerPoint 演示文稿</vt:lpstr>
      <vt:lpstr>PowerPoint 演示文稿</vt:lpstr>
      <vt:lpstr>Transformer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jtext</dc:creator>
  <cp:lastModifiedBy>zheng jtext</cp:lastModifiedBy>
  <cp:revision>10</cp:revision>
  <dcterms:created xsi:type="dcterms:W3CDTF">2023-08-11T07:10:18Z</dcterms:created>
  <dcterms:modified xsi:type="dcterms:W3CDTF">2023-08-11T10:36:50Z</dcterms:modified>
</cp:coreProperties>
</file>